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256" r:id="rId2"/>
    <p:sldId id="284" r:id="rId3"/>
    <p:sldId id="286" r:id="rId4"/>
    <p:sldId id="258" r:id="rId5"/>
    <p:sldId id="260" r:id="rId6"/>
    <p:sldId id="300" r:id="rId7"/>
    <p:sldId id="262" r:id="rId8"/>
    <p:sldId id="285" r:id="rId9"/>
    <p:sldId id="265" r:id="rId10"/>
    <p:sldId id="282" r:id="rId11"/>
    <p:sldId id="287" r:id="rId12"/>
    <p:sldId id="289" r:id="rId13"/>
    <p:sldId id="297" r:id="rId14"/>
    <p:sldId id="315" r:id="rId15"/>
    <p:sldId id="268" r:id="rId16"/>
    <p:sldId id="269" r:id="rId17"/>
    <p:sldId id="270" r:id="rId18"/>
    <p:sldId id="271" r:id="rId19"/>
    <p:sldId id="273" r:id="rId20"/>
    <p:sldId id="272" r:id="rId21"/>
    <p:sldId id="291" r:id="rId22"/>
    <p:sldId id="304" r:id="rId23"/>
    <p:sldId id="292" r:id="rId24"/>
    <p:sldId id="305" r:id="rId25"/>
    <p:sldId id="293" r:id="rId26"/>
    <p:sldId id="306" r:id="rId27"/>
    <p:sldId id="294" r:id="rId28"/>
    <p:sldId id="309" r:id="rId29"/>
    <p:sldId id="295" r:id="rId30"/>
    <p:sldId id="301" r:id="rId31"/>
    <p:sldId id="296" r:id="rId32"/>
    <p:sldId id="302" r:id="rId33"/>
    <p:sldId id="298" r:id="rId34"/>
    <p:sldId id="303" r:id="rId35"/>
    <p:sldId id="308" r:id="rId36"/>
    <p:sldId id="307" r:id="rId37"/>
    <p:sldId id="299" r:id="rId38"/>
    <p:sldId id="278" r:id="rId39"/>
    <p:sldId id="279" r:id="rId40"/>
    <p:sldId id="280" r:id="rId41"/>
    <p:sldId id="281" r:id="rId42"/>
    <p:sldId id="277" r:id="rId43"/>
    <p:sldId id="310" r:id="rId44"/>
    <p:sldId id="311" r:id="rId45"/>
    <p:sldId id="312" r:id="rId46"/>
    <p:sldId id="313" r:id="rId47"/>
    <p:sldId id="314" r:id="rId48"/>
    <p:sldId id="274" r:id="rId49"/>
    <p:sldId id="288" r:id="rId50"/>
    <p:sldId id="276" r:id="rId51"/>
    <p:sldId id="275" r:id="rId52"/>
    <p:sldId id="283" r:id="rId53"/>
    <p:sldId id="261" r:id="rId54"/>
    <p:sldId id="266" r:id="rId55"/>
    <p:sldId id="267" r:id="rId56"/>
    <p:sldId id="263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391BA5"/>
    <a:srgbClr val="D21C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65201" autoAdjust="0"/>
  </p:normalViewPr>
  <p:slideViewPr>
    <p:cSldViewPr>
      <p:cViewPr varScale="1">
        <p:scale>
          <a:sx n="64" d="100"/>
          <a:sy n="64" d="100"/>
        </p:scale>
        <p:origin x="2002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432401-DD29-4481-AD3D-5AE0EF407CCF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D1040A2-90AF-441F-A7BD-AF7E1752AFE2}">
      <dgm:prSet phldrT="[Text]" custT="1"/>
      <dgm:spPr>
        <a:solidFill>
          <a:srgbClr val="92D050"/>
        </a:solidFill>
      </dgm:spPr>
      <dgm:t>
        <a:bodyPr/>
        <a:lstStyle/>
        <a:p>
          <a:r>
            <a:rPr lang="en-US" sz="4400" b="1" dirty="0">
              <a:solidFill>
                <a:srgbClr val="FF0000"/>
              </a:solidFill>
            </a:rPr>
            <a:t>HIV 1</a:t>
          </a:r>
        </a:p>
        <a:p>
          <a:r>
            <a:rPr lang="en-US" sz="3000" dirty="0"/>
            <a:t>More common world wide</a:t>
          </a:r>
        </a:p>
        <a:p>
          <a:r>
            <a:rPr lang="en-US" sz="3000" dirty="0"/>
            <a:t>More pathogenic</a:t>
          </a:r>
        </a:p>
        <a:p>
          <a:r>
            <a:rPr lang="en-US" sz="3000" dirty="0"/>
            <a:t>More transmissible</a:t>
          </a:r>
        </a:p>
      </dgm:t>
    </dgm:pt>
    <dgm:pt modelId="{DADE84BE-5932-4F04-9DDF-F7915FAB664C}" type="parTrans" cxnId="{7FDDE316-34E8-43E8-8093-3DB49B4B6B2A}">
      <dgm:prSet/>
      <dgm:spPr/>
      <dgm:t>
        <a:bodyPr/>
        <a:lstStyle/>
        <a:p>
          <a:endParaRPr lang="en-US"/>
        </a:p>
      </dgm:t>
    </dgm:pt>
    <dgm:pt modelId="{CB3E272E-1248-47BA-8AAB-5D9CFEFF0D9D}" type="sibTrans" cxnId="{7FDDE316-34E8-43E8-8093-3DB49B4B6B2A}">
      <dgm:prSet/>
      <dgm:spPr/>
      <dgm:t>
        <a:bodyPr/>
        <a:lstStyle/>
        <a:p>
          <a:endParaRPr lang="en-US"/>
        </a:p>
      </dgm:t>
    </dgm:pt>
    <dgm:pt modelId="{2F07D104-5C5A-435E-B84F-39E00C027006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sz="4400" b="1" dirty="0">
              <a:solidFill>
                <a:srgbClr val="FF0000"/>
              </a:solidFill>
            </a:rPr>
            <a:t>HIV 2</a:t>
          </a:r>
        </a:p>
        <a:p>
          <a:r>
            <a:rPr lang="en-US" sz="3100" dirty="0"/>
            <a:t>Found in west </a:t>
          </a:r>
          <a:r>
            <a:rPr lang="en-US" sz="3100" dirty="0" err="1"/>
            <a:t>africa</a:t>
          </a:r>
          <a:endParaRPr lang="en-US" sz="3100" dirty="0"/>
        </a:p>
        <a:p>
          <a:r>
            <a:rPr lang="en-US" sz="3100" dirty="0"/>
            <a:t>Less pathogenic</a:t>
          </a:r>
        </a:p>
        <a:p>
          <a:r>
            <a:rPr lang="en-US" sz="3100" dirty="0"/>
            <a:t>Less transmissible</a:t>
          </a:r>
        </a:p>
      </dgm:t>
    </dgm:pt>
    <dgm:pt modelId="{8514A830-78F5-4E82-AC75-395E8302A209}" type="parTrans" cxnId="{70C32269-2D88-40A7-853A-38A19EB27B69}">
      <dgm:prSet/>
      <dgm:spPr/>
      <dgm:t>
        <a:bodyPr/>
        <a:lstStyle/>
        <a:p>
          <a:endParaRPr lang="en-US"/>
        </a:p>
      </dgm:t>
    </dgm:pt>
    <dgm:pt modelId="{0AA1F1F0-777A-4130-A58D-F679728C9FDB}" type="sibTrans" cxnId="{70C32269-2D88-40A7-853A-38A19EB27B69}">
      <dgm:prSet/>
      <dgm:spPr/>
      <dgm:t>
        <a:bodyPr/>
        <a:lstStyle/>
        <a:p>
          <a:endParaRPr lang="en-US"/>
        </a:p>
      </dgm:t>
    </dgm:pt>
    <dgm:pt modelId="{69F41709-84F9-4DB3-AE5C-41AE955CC8BA}" type="pres">
      <dgm:prSet presAssocID="{43432401-DD29-4481-AD3D-5AE0EF407CCF}" presName="Name0" presStyleCnt="0">
        <dgm:presLayoutVars>
          <dgm:dir/>
          <dgm:resizeHandles val="exact"/>
        </dgm:presLayoutVars>
      </dgm:prSet>
      <dgm:spPr/>
    </dgm:pt>
    <dgm:pt modelId="{0D894870-2EA2-4E33-9D1F-52946E932FBF}" type="pres">
      <dgm:prSet presAssocID="{CD1040A2-90AF-441F-A7BD-AF7E1752AFE2}" presName="node" presStyleLbl="node1" presStyleIdx="0" presStyleCnt="2" custLinFactX="-11113" custLinFactNeighborX="-100000" custLinFactNeighborY="3516">
        <dgm:presLayoutVars>
          <dgm:bulletEnabled val="1"/>
        </dgm:presLayoutVars>
      </dgm:prSet>
      <dgm:spPr/>
    </dgm:pt>
    <dgm:pt modelId="{7F882214-E78D-4613-A29B-D16F3684F9CE}" type="pres">
      <dgm:prSet presAssocID="{CB3E272E-1248-47BA-8AAB-5D9CFEFF0D9D}" presName="sibTrans" presStyleCnt="0"/>
      <dgm:spPr/>
    </dgm:pt>
    <dgm:pt modelId="{94C33B9D-1605-41D6-B756-7D5971F63737}" type="pres">
      <dgm:prSet presAssocID="{2F07D104-5C5A-435E-B84F-39E00C027006}" presName="node" presStyleLbl="node1" presStyleIdx="1" presStyleCnt="2" custLinFactNeighborX="-63710" custLinFactNeighborY="-3516">
        <dgm:presLayoutVars>
          <dgm:bulletEnabled val="1"/>
        </dgm:presLayoutVars>
      </dgm:prSet>
      <dgm:spPr/>
    </dgm:pt>
  </dgm:ptLst>
  <dgm:cxnLst>
    <dgm:cxn modelId="{7FDDE316-34E8-43E8-8093-3DB49B4B6B2A}" srcId="{43432401-DD29-4481-AD3D-5AE0EF407CCF}" destId="{CD1040A2-90AF-441F-A7BD-AF7E1752AFE2}" srcOrd="0" destOrd="0" parTransId="{DADE84BE-5932-4F04-9DDF-F7915FAB664C}" sibTransId="{CB3E272E-1248-47BA-8AAB-5D9CFEFF0D9D}"/>
    <dgm:cxn modelId="{3E2ED92B-EA1E-42B1-9710-AB86542A2D96}" type="presOf" srcId="{2F07D104-5C5A-435E-B84F-39E00C027006}" destId="{94C33B9D-1605-41D6-B756-7D5971F63737}" srcOrd="0" destOrd="0" presId="urn:microsoft.com/office/officeart/2005/8/layout/hList6"/>
    <dgm:cxn modelId="{70C32269-2D88-40A7-853A-38A19EB27B69}" srcId="{43432401-DD29-4481-AD3D-5AE0EF407CCF}" destId="{2F07D104-5C5A-435E-B84F-39E00C027006}" srcOrd="1" destOrd="0" parTransId="{8514A830-78F5-4E82-AC75-395E8302A209}" sibTransId="{0AA1F1F0-777A-4130-A58D-F679728C9FDB}"/>
    <dgm:cxn modelId="{0A5D0B6C-6148-4508-A716-2FBA8BB34156}" type="presOf" srcId="{43432401-DD29-4481-AD3D-5AE0EF407CCF}" destId="{69F41709-84F9-4DB3-AE5C-41AE955CC8BA}" srcOrd="0" destOrd="0" presId="urn:microsoft.com/office/officeart/2005/8/layout/hList6"/>
    <dgm:cxn modelId="{DEBE6380-4695-4BD1-BEEC-A9D278BCE382}" type="presOf" srcId="{CD1040A2-90AF-441F-A7BD-AF7E1752AFE2}" destId="{0D894870-2EA2-4E33-9D1F-52946E932FBF}" srcOrd="0" destOrd="0" presId="urn:microsoft.com/office/officeart/2005/8/layout/hList6"/>
    <dgm:cxn modelId="{966F0F99-8424-4B4A-9EDB-5A35B5B51CD7}" type="presParOf" srcId="{69F41709-84F9-4DB3-AE5C-41AE955CC8BA}" destId="{0D894870-2EA2-4E33-9D1F-52946E932FBF}" srcOrd="0" destOrd="0" presId="urn:microsoft.com/office/officeart/2005/8/layout/hList6"/>
    <dgm:cxn modelId="{965FB8D5-C0E1-47D5-A157-5EFD728692BD}" type="presParOf" srcId="{69F41709-84F9-4DB3-AE5C-41AE955CC8BA}" destId="{7F882214-E78D-4613-A29B-D16F3684F9CE}" srcOrd="1" destOrd="0" presId="urn:microsoft.com/office/officeart/2005/8/layout/hList6"/>
    <dgm:cxn modelId="{E4DD274B-AE0A-403B-B2EC-6EC6ED41DE76}" type="presParOf" srcId="{69F41709-84F9-4DB3-AE5C-41AE955CC8BA}" destId="{94C33B9D-1605-41D6-B756-7D5971F63737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E24274-FA94-4398-BF16-30904BA1B527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3155BDC-D5DF-4DBB-AFA7-E1E019F64CA7}">
      <dgm:prSet phldrT="[Text]"/>
      <dgm:spPr>
        <a:solidFill>
          <a:srgbClr val="00FFCC"/>
        </a:solidFill>
      </dgm:spPr>
      <dgm:t>
        <a:bodyPr/>
        <a:lstStyle/>
        <a:p>
          <a:r>
            <a:rPr lang="en-US" b="1" dirty="0">
              <a:solidFill>
                <a:srgbClr val="FF0000"/>
              </a:solidFill>
            </a:rPr>
            <a:t>Pts with acute symptoms or asymptomatic diseases with persistent gen </a:t>
          </a:r>
          <a:r>
            <a:rPr lang="en-US" b="1" dirty="0" err="1">
              <a:solidFill>
                <a:srgbClr val="FF0000"/>
              </a:solidFill>
            </a:rPr>
            <a:t>lymphadenopathy</a:t>
          </a:r>
          <a:r>
            <a:rPr lang="en-US" b="1" dirty="0">
              <a:solidFill>
                <a:srgbClr val="FF0000"/>
              </a:solidFill>
            </a:rPr>
            <a:t> with or without malaise ,fatigue and low grade fever.</a:t>
          </a:r>
        </a:p>
      </dgm:t>
    </dgm:pt>
    <dgm:pt modelId="{7481ABBF-DD63-42B2-BBA0-25D3FECAD33B}" type="parTrans" cxnId="{965C4050-ED55-4B94-BB63-D59B94C44A33}">
      <dgm:prSet/>
      <dgm:spPr/>
      <dgm:t>
        <a:bodyPr/>
        <a:lstStyle/>
        <a:p>
          <a:endParaRPr lang="en-US"/>
        </a:p>
      </dgm:t>
    </dgm:pt>
    <dgm:pt modelId="{B0A9BAC4-17F7-4169-AB40-5730396DF983}" type="sibTrans" cxnId="{965C4050-ED55-4B94-BB63-D59B94C44A33}">
      <dgm:prSet/>
      <dgm:spPr/>
      <dgm:t>
        <a:bodyPr/>
        <a:lstStyle/>
        <a:p>
          <a:endParaRPr lang="en-US"/>
        </a:p>
      </dgm:t>
    </dgm:pt>
    <dgm:pt modelId="{482BFD58-3C5C-4179-941B-FD02EC535E4A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200" b="1" dirty="0">
              <a:solidFill>
                <a:srgbClr val="FF0000"/>
              </a:solidFill>
            </a:rPr>
            <a:t>Pts with symptomatic conditions oral hairy </a:t>
          </a:r>
          <a:r>
            <a:rPr lang="en-US" sz="2200" b="1" dirty="0" err="1">
              <a:solidFill>
                <a:srgbClr val="FF0000"/>
              </a:solidFill>
            </a:rPr>
            <a:t>leukoplakia</a:t>
          </a:r>
          <a:r>
            <a:rPr lang="en-US" sz="2200" b="1" dirty="0">
              <a:solidFill>
                <a:srgbClr val="FF0000"/>
              </a:solidFill>
            </a:rPr>
            <a:t> ,</a:t>
          </a:r>
          <a:r>
            <a:rPr lang="en-US" sz="2200" b="1" dirty="0" err="1">
              <a:solidFill>
                <a:srgbClr val="FF0000"/>
              </a:solidFill>
            </a:rPr>
            <a:t>candidiasis,herpes</a:t>
          </a:r>
          <a:r>
            <a:rPr lang="en-US" sz="2200" b="1" dirty="0">
              <a:solidFill>
                <a:srgbClr val="FF0000"/>
              </a:solidFill>
            </a:rPr>
            <a:t> </a:t>
          </a:r>
          <a:r>
            <a:rPr lang="en-US" sz="2200" b="1" dirty="0" err="1">
              <a:solidFill>
                <a:srgbClr val="FF0000"/>
              </a:solidFill>
            </a:rPr>
            <a:t>zooster</a:t>
          </a:r>
          <a:r>
            <a:rPr lang="en-US" sz="2200" b="1" dirty="0">
              <a:solidFill>
                <a:srgbClr val="FF0000"/>
              </a:solidFill>
            </a:rPr>
            <a:t> ,fever diarrhea, weight loss</a:t>
          </a:r>
        </a:p>
      </dgm:t>
    </dgm:pt>
    <dgm:pt modelId="{FB70F78E-79B4-418A-A49B-11B60A86A9F5}" type="parTrans" cxnId="{B558C7E5-F537-448F-BA19-52825BE8605D}">
      <dgm:prSet/>
      <dgm:spPr/>
      <dgm:t>
        <a:bodyPr/>
        <a:lstStyle/>
        <a:p>
          <a:endParaRPr lang="en-US"/>
        </a:p>
      </dgm:t>
    </dgm:pt>
    <dgm:pt modelId="{78A19873-602C-481D-BE33-3C06866F255C}" type="sibTrans" cxnId="{B558C7E5-F537-448F-BA19-52825BE8605D}">
      <dgm:prSet/>
      <dgm:spPr/>
      <dgm:t>
        <a:bodyPr/>
        <a:lstStyle/>
        <a:p>
          <a:endParaRPr lang="en-US"/>
        </a:p>
      </dgm:t>
    </dgm:pt>
    <dgm:pt modelId="{B422E101-EF47-4643-97AF-912B134E999A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b="1" dirty="0">
              <a:solidFill>
                <a:srgbClr val="FF0000"/>
              </a:solidFill>
            </a:rPr>
            <a:t>Life threatening conditions cd4 + T4 lymphocyte levels  less than 200 cells per mm</a:t>
          </a:r>
        </a:p>
      </dgm:t>
    </dgm:pt>
    <dgm:pt modelId="{3B203881-D452-4855-A425-ABF741AE67D4}" type="parTrans" cxnId="{874D02B8-3B5A-404D-89CD-CADB389044E3}">
      <dgm:prSet/>
      <dgm:spPr/>
      <dgm:t>
        <a:bodyPr/>
        <a:lstStyle/>
        <a:p>
          <a:endParaRPr lang="en-US"/>
        </a:p>
      </dgm:t>
    </dgm:pt>
    <dgm:pt modelId="{CC2B8E32-7F78-4C8C-8886-F19B7D62DE7E}" type="sibTrans" cxnId="{874D02B8-3B5A-404D-89CD-CADB389044E3}">
      <dgm:prSet/>
      <dgm:spPr/>
      <dgm:t>
        <a:bodyPr/>
        <a:lstStyle/>
        <a:p>
          <a:endParaRPr lang="en-US"/>
        </a:p>
      </dgm:t>
    </dgm:pt>
    <dgm:pt modelId="{180E9475-0CE3-4387-B6C8-83B8BD4BE9B7}" type="pres">
      <dgm:prSet presAssocID="{3AE24274-FA94-4398-BF16-30904BA1B527}" presName="Name0" presStyleCnt="0">
        <dgm:presLayoutVars>
          <dgm:dir/>
          <dgm:resizeHandles val="exact"/>
        </dgm:presLayoutVars>
      </dgm:prSet>
      <dgm:spPr/>
    </dgm:pt>
    <dgm:pt modelId="{2BE4A3CA-85BB-4B3B-9E48-21773E31BADD}" type="pres">
      <dgm:prSet presAssocID="{03155BDC-D5DF-4DBB-AFA7-E1E019F64CA7}" presName="node" presStyleLbl="node1" presStyleIdx="0" presStyleCnt="3" custScaleX="121135" custLinFactNeighborX="38506" custLinFactNeighborY="0">
        <dgm:presLayoutVars>
          <dgm:bulletEnabled val="1"/>
        </dgm:presLayoutVars>
      </dgm:prSet>
      <dgm:spPr/>
    </dgm:pt>
    <dgm:pt modelId="{58F9B97B-AA7F-432E-846F-3AE7AF7E98C5}" type="pres">
      <dgm:prSet presAssocID="{B0A9BAC4-17F7-4169-AB40-5730396DF983}" presName="sibTrans" presStyleCnt="0"/>
      <dgm:spPr/>
    </dgm:pt>
    <dgm:pt modelId="{7ABD54D2-59B3-4689-9458-A15DE40E6315}" type="pres">
      <dgm:prSet presAssocID="{482BFD58-3C5C-4179-941B-FD02EC535E4A}" presName="node" presStyleLbl="node1" presStyleIdx="1" presStyleCnt="3" custScaleX="104330">
        <dgm:presLayoutVars>
          <dgm:bulletEnabled val="1"/>
        </dgm:presLayoutVars>
      </dgm:prSet>
      <dgm:spPr/>
    </dgm:pt>
    <dgm:pt modelId="{A6AEC124-6BA1-4DDA-85DE-FDE370EBAF24}" type="pres">
      <dgm:prSet presAssocID="{78A19873-602C-481D-BE33-3C06866F255C}" presName="sibTrans" presStyleCnt="0"/>
      <dgm:spPr/>
    </dgm:pt>
    <dgm:pt modelId="{4FFE81EC-6B72-4ACA-B4D4-0A42BA1B6D92}" type="pres">
      <dgm:prSet presAssocID="{B422E101-EF47-4643-97AF-912B134E999A}" presName="node" presStyleLbl="node1" presStyleIdx="2" presStyleCnt="3">
        <dgm:presLayoutVars>
          <dgm:bulletEnabled val="1"/>
        </dgm:presLayoutVars>
      </dgm:prSet>
      <dgm:spPr/>
    </dgm:pt>
  </dgm:ptLst>
  <dgm:cxnLst>
    <dgm:cxn modelId="{A4D6B10E-DAD4-4564-BB96-96576D85CBAC}" type="presOf" srcId="{482BFD58-3C5C-4179-941B-FD02EC535E4A}" destId="{7ABD54D2-59B3-4689-9458-A15DE40E6315}" srcOrd="0" destOrd="0" presId="urn:microsoft.com/office/officeart/2005/8/layout/hList6"/>
    <dgm:cxn modelId="{0BBC8A2B-3487-4E35-A38A-40C73B29B28B}" type="presOf" srcId="{3AE24274-FA94-4398-BF16-30904BA1B527}" destId="{180E9475-0CE3-4387-B6C8-83B8BD4BE9B7}" srcOrd="0" destOrd="0" presId="urn:microsoft.com/office/officeart/2005/8/layout/hList6"/>
    <dgm:cxn modelId="{DC0C472C-ED17-41B9-9958-3F05045C7D28}" type="presOf" srcId="{03155BDC-D5DF-4DBB-AFA7-E1E019F64CA7}" destId="{2BE4A3CA-85BB-4B3B-9E48-21773E31BADD}" srcOrd="0" destOrd="0" presId="urn:microsoft.com/office/officeart/2005/8/layout/hList6"/>
    <dgm:cxn modelId="{88CD2662-C8FC-4C64-B422-54B936873ECD}" type="presOf" srcId="{B422E101-EF47-4643-97AF-912B134E999A}" destId="{4FFE81EC-6B72-4ACA-B4D4-0A42BA1B6D92}" srcOrd="0" destOrd="0" presId="urn:microsoft.com/office/officeart/2005/8/layout/hList6"/>
    <dgm:cxn modelId="{965C4050-ED55-4B94-BB63-D59B94C44A33}" srcId="{3AE24274-FA94-4398-BF16-30904BA1B527}" destId="{03155BDC-D5DF-4DBB-AFA7-E1E019F64CA7}" srcOrd="0" destOrd="0" parTransId="{7481ABBF-DD63-42B2-BBA0-25D3FECAD33B}" sibTransId="{B0A9BAC4-17F7-4169-AB40-5730396DF983}"/>
    <dgm:cxn modelId="{874D02B8-3B5A-404D-89CD-CADB389044E3}" srcId="{3AE24274-FA94-4398-BF16-30904BA1B527}" destId="{B422E101-EF47-4643-97AF-912B134E999A}" srcOrd="2" destOrd="0" parTransId="{3B203881-D452-4855-A425-ABF741AE67D4}" sibTransId="{CC2B8E32-7F78-4C8C-8886-F19B7D62DE7E}"/>
    <dgm:cxn modelId="{B558C7E5-F537-448F-BA19-52825BE8605D}" srcId="{3AE24274-FA94-4398-BF16-30904BA1B527}" destId="{482BFD58-3C5C-4179-941B-FD02EC535E4A}" srcOrd="1" destOrd="0" parTransId="{FB70F78E-79B4-418A-A49B-11B60A86A9F5}" sibTransId="{78A19873-602C-481D-BE33-3C06866F255C}"/>
    <dgm:cxn modelId="{977ACABD-8D46-4F06-8E0C-DF8BFC6BD4C3}" type="presParOf" srcId="{180E9475-0CE3-4387-B6C8-83B8BD4BE9B7}" destId="{2BE4A3CA-85BB-4B3B-9E48-21773E31BADD}" srcOrd="0" destOrd="0" presId="urn:microsoft.com/office/officeart/2005/8/layout/hList6"/>
    <dgm:cxn modelId="{19A9D01C-5EAB-4F60-BD58-177F50489A55}" type="presParOf" srcId="{180E9475-0CE3-4387-B6C8-83B8BD4BE9B7}" destId="{58F9B97B-AA7F-432E-846F-3AE7AF7E98C5}" srcOrd="1" destOrd="0" presId="urn:microsoft.com/office/officeart/2005/8/layout/hList6"/>
    <dgm:cxn modelId="{5772B81D-9E3B-48EB-8CB9-EBDDF0C220AB}" type="presParOf" srcId="{180E9475-0CE3-4387-B6C8-83B8BD4BE9B7}" destId="{7ABD54D2-59B3-4689-9458-A15DE40E6315}" srcOrd="2" destOrd="0" presId="urn:microsoft.com/office/officeart/2005/8/layout/hList6"/>
    <dgm:cxn modelId="{C9D35D1A-AD69-4BB8-902B-8A707E3DC273}" type="presParOf" srcId="{180E9475-0CE3-4387-B6C8-83B8BD4BE9B7}" destId="{A6AEC124-6BA1-4DDA-85DE-FDE370EBAF24}" srcOrd="3" destOrd="0" presId="urn:microsoft.com/office/officeart/2005/8/layout/hList6"/>
    <dgm:cxn modelId="{0BF93E52-85AE-4C19-80D9-03F8CC378209}" type="presParOf" srcId="{180E9475-0CE3-4387-B6C8-83B8BD4BE9B7}" destId="{4FFE81EC-6B72-4ACA-B4D4-0A42BA1B6D92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17D1A69-81B3-4BD4-9DB7-CBF16C032D71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67DC9DB-4F58-4CDA-8E81-378FE0509953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/>
            <a:t>Step 1 </a:t>
          </a:r>
        </a:p>
      </dgm:t>
    </dgm:pt>
    <dgm:pt modelId="{1615DAA6-58CE-4BA2-8962-3760F025DF97}" type="parTrans" cxnId="{8824C6E6-1DE1-4651-B246-49B896B96F36}">
      <dgm:prSet/>
      <dgm:spPr/>
      <dgm:t>
        <a:bodyPr/>
        <a:lstStyle/>
        <a:p>
          <a:endParaRPr lang="en-US"/>
        </a:p>
      </dgm:t>
    </dgm:pt>
    <dgm:pt modelId="{6BA71FCE-8A67-4452-9E8C-FEAEF06FB8B8}" type="sibTrans" cxnId="{8824C6E6-1DE1-4651-B246-49B896B96F36}">
      <dgm:prSet/>
      <dgm:spPr/>
      <dgm:t>
        <a:bodyPr/>
        <a:lstStyle/>
        <a:p>
          <a:endParaRPr lang="en-US"/>
        </a:p>
      </dgm:t>
    </dgm:pt>
    <dgm:pt modelId="{0B9C4CBA-A03D-4CA1-A828-D89A78CFF829}">
      <dgm:prSet phldrT="[Tex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b="1">
              <a:solidFill>
                <a:srgbClr val="002060"/>
              </a:solidFill>
            </a:rPr>
            <a:t>Instruct patient in performance of meticulous oral hygiene</a:t>
          </a:r>
          <a:endParaRPr lang="en-US" b="1" dirty="0">
            <a:solidFill>
              <a:srgbClr val="002060"/>
            </a:solidFill>
          </a:endParaRPr>
        </a:p>
      </dgm:t>
    </dgm:pt>
    <dgm:pt modelId="{1881F794-7312-40E6-A73A-DC865B8A8CFB}" type="parTrans" cxnId="{6217EB73-6036-4530-82DD-8605A41E8D5F}">
      <dgm:prSet/>
      <dgm:spPr/>
      <dgm:t>
        <a:bodyPr/>
        <a:lstStyle/>
        <a:p>
          <a:endParaRPr lang="en-US"/>
        </a:p>
      </dgm:t>
    </dgm:pt>
    <dgm:pt modelId="{4535F957-CE13-438D-8022-CB2348CB4BC5}" type="sibTrans" cxnId="{6217EB73-6036-4530-82DD-8605A41E8D5F}">
      <dgm:prSet/>
      <dgm:spPr/>
      <dgm:t>
        <a:bodyPr/>
        <a:lstStyle/>
        <a:p>
          <a:endParaRPr lang="en-US"/>
        </a:p>
      </dgm:t>
    </dgm:pt>
    <dgm:pt modelId="{F4C4DC80-8F37-45EC-A1B8-F7A5C5B5DB6D}">
      <dgm:prSet phldrT="[Text]"/>
      <dgm:spPr>
        <a:solidFill>
          <a:srgbClr val="00FFCC"/>
        </a:solidFill>
      </dgm:spPr>
      <dgm:t>
        <a:bodyPr/>
        <a:lstStyle/>
        <a:p>
          <a:r>
            <a:rPr lang="en-US" dirty="0"/>
            <a:t>Step 2</a:t>
          </a:r>
        </a:p>
      </dgm:t>
    </dgm:pt>
    <dgm:pt modelId="{B86C64FD-55E2-4C0E-8A0F-E79C778D24FE}" type="parTrans" cxnId="{309B6D45-F04D-4791-84B5-2F24675FD697}">
      <dgm:prSet/>
      <dgm:spPr/>
      <dgm:t>
        <a:bodyPr/>
        <a:lstStyle/>
        <a:p>
          <a:endParaRPr lang="en-US"/>
        </a:p>
      </dgm:t>
    </dgm:pt>
    <dgm:pt modelId="{84DE5B3F-8768-481B-9436-B1A5036DD0B8}" type="sibTrans" cxnId="{309B6D45-F04D-4791-84B5-2F24675FD697}">
      <dgm:prSet/>
      <dgm:spPr/>
      <dgm:t>
        <a:bodyPr/>
        <a:lstStyle/>
        <a:p>
          <a:endParaRPr lang="en-US"/>
        </a:p>
      </dgm:t>
    </dgm:pt>
    <dgm:pt modelId="{09D60473-5033-4DE5-B552-041959301817}">
      <dgm:prSet phldrT="[Text]" custT="1"/>
      <dgm:spPr>
        <a:solidFill>
          <a:srgbClr val="FF0000">
            <a:alpha val="90000"/>
          </a:srgbClr>
        </a:solidFill>
      </dgm:spPr>
      <dgm:t>
        <a:bodyPr/>
        <a:lstStyle/>
        <a:p>
          <a:r>
            <a:rPr lang="en-US" sz="2400" b="1" dirty="0"/>
            <a:t>Scaling, </a:t>
          </a:r>
          <a:r>
            <a:rPr lang="en-US" sz="2400" b="1" dirty="0" err="1"/>
            <a:t>subgingival</a:t>
          </a:r>
          <a:r>
            <a:rPr lang="en-US" sz="2400" b="1" dirty="0"/>
            <a:t> irrigation with CHX</a:t>
          </a:r>
        </a:p>
      </dgm:t>
    </dgm:pt>
    <dgm:pt modelId="{6E4EF257-565D-4E58-98B9-8DEDED174E03}" type="parTrans" cxnId="{FC378842-07CB-46C8-9A14-62F7B89E7F37}">
      <dgm:prSet/>
      <dgm:spPr/>
      <dgm:t>
        <a:bodyPr/>
        <a:lstStyle/>
        <a:p>
          <a:endParaRPr lang="en-US"/>
        </a:p>
      </dgm:t>
    </dgm:pt>
    <dgm:pt modelId="{EAB42738-DCDA-4E9A-AA81-EC87914562DA}" type="sibTrans" cxnId="{FC378842-07CB-46C8-9A14-62F7B89E7F37}">
      <dgm:prSet/>
      <dgm:spPr/>
      <dgm:t>
        <a:bodyPr/>
        <a:lstStyle/>
        <a:p>
          <a:endParaRPr lang="en-US"/>
        </a:p>
      </dgm:t>
    </dgm:pt>
    <dgm:pt modelId="{6A75DE5F-FD4F-43A2-9A92-E40B64291FFD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Step 3</a:t>
          </a:r>
        </a:p>
      </dgm:t>
    </dgm:pt>
    <dgm:pt modelId="{4D8316E3-A2EC-45E6-A02D-4EB143A5B201}" type="parTrans" cxnId="{AF04B3EA-77CA-47A7-887D-3FA9DAD74311}">
      <dgm:prSet/>
      <dgm:spPr/>
      <dgm:t>
        <a:bodyPr/>
        <a:lstStyle/>
        <a:p>
          <a:endParaRPr lang="en-US"/>
        </a:p>
      </dgm:t>
    </dgm:pt>
    <dgm:pt modelId="{CF341C55-9F15-4BA5-940A-01EBF7B5834E}" type="sibTrans" cxnId="{AF04B3EA-77CA-47A7-887D-3FA9DAD74311}">
      <dgm:prSet/>
      <dgm:spPr/>
      <dgm:t>
        <a:bodyPr/>
        <a:lstStyle/>
        <a:p>
          <a:endParaRPr lang="en-US"/>
        </a:p>
      </dgm:t>
    </dgm:pt>
    <dgm:pt modelId="{DC6F4194-116C-4B9D-ACA3-0CE16795D3B6}">
      <dgm:prSet phldrT="[Text]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b="1" dirty="0"/>
            <a:t>Prescribe CHX </a:t>
          </a:r>
          <a:r>
            <a:rPr lang="en-US" b="1" dirty="0" err="1"/>
            <a:t>mouthrinse</a:t>
          </a:r>
          <a:r>
            <a:rPr lang="en-US" b="1" dirty="0"/>
            <a:t> for 2 weeks</a:t>
          </a:r>
        </a:p>
      </dgm:t>
    </dgm:pt>
    <dgm:pt modelId="{0C3AF4C0-6DD5-4075-BAA9-C2D3FF533282}" type="parTrans" cxnId="{1D30F1E9-20BA-4591-8E6F-F42EBCF73BE3}">
      <dgm:prSet/>
      <dgm:spPr/>
      <dgm:t>
        <a:bodyPr/>
        <a:lstStyle/>
        <a:p>
          <a:endParaRPr lang="en-US"/>
        </a:p>
      </dgm:t>
    </dgm:pt>
    <dgm:pt modelId="{E1F19CCE-8CFF-4BE5-974E-99247BDA56C6}" type="sibTrans" cxnId="{1D30F1E9-20BA-4591-8E6F-F42EBCF73BE3}">
      <dgm:prSet/>
      <dgm:spPr/>
      <dgm:t>
        <a:bodyPr/>
        <a:lstStyle/>
        <a:p>
          <a:endParaRPr lang="en-US"/>
        </a:p>
      </dgm:t>
    </dgm:pt>
    <dgm:pt modelId="{B38DEE25-3B81-4005-B64D-633E504A0977}">
      <dgm:prSet/>
      <dgm:spPr>
        <a:solidFill>
          <a:srgbClr val="FFC000"/>
        </a:solidFill>
      </dgm:spPr>
      <dgm:t>
        <a:bodyPr/>
        <a:lstStyle/>
        <a:p>
          <a:r>
            <a:rPr lang="en-US" dirty="0"/>
            <a:t>Step 4</a:t>
          </a:r>
        </a:p>
      </dgm:t>
    </dgm:pt>
    <dgm:pt modelId="{EB6283C9-915B-43EC-817E-CAAF01260712}" type="parTrans" cxnId="{FDDCAB13-04DF-4472-8CCF-3CD514F62900}">
      <dgm:prSet/>
      <dgm:spPr/>
      <dgm:t>
        <a:bodyPr/>
        <a:lstStyle/>
        <a:p>
          <a:endParaRPr lang="en-US"/>
        </a:p>
      </dgm:t>
    </dgm:pt>
    <dgm:pt modelId="{B8DA9A70-A249-4700-A106-96FBA9B62C5A}" type="sibTrans" cxnId="{FDDCAB13-04DF-4472-8CCF-3CD514F62900}">
      <dgm:prSet/>
      <dgm:spPr/>
      <dgm:t>
        <a:bodyPr/>
        <a:lstStyle/>
        <a:p>
          <a:endParaRPr lang="en-US"/>
        </a:p>
      </dgm:t>
    </dgm:pt>
    <dgm:pt modelId="{1B809422-E9E4-4562-834C-E902F6F5D869}">
      <dgm:prSet/>
      <dgm:spPr>
        <a:solidFill>
          <a:srgbClr val="C00000"/>
        </a:solidFill>
      </dgm:spPr>
      <dgm:t>
        <a:bodyPr/>
        <a:lstStyle/>
        <a:p>
          <a:r>
            <a:rPr lang="en-US" dirty="0"/>
            <a:t>Step 5</a:t>
          </a:r>
        </a:p>
      </dgm:t>
    </dgm:pt>
    <dgm:pt modelId="{705AFBDC-E4DA-4DC1-B1E3-471F893962A8}" type="parTrans" cxnId="{3325FCB5-31D1-4554-9FA7-983AD019D750}">
      <dgm:prSet/>
      <dgm:spPr/>
      <dgm:t>
        <a:bodyPr/>
        <a:lstStyle/>
        <a:p>
          <a:endParaRPr lang="en-US"/>
        </a:p>
      </dgm:t>
    </dgm:pt>
    <dgm:pt modelId="{63C0F5C0-F790-4D54-B044-261D10E4419D}" type="sibTrans" cxnId="{3325FCB5-31D1-4554-9FA7-983AD019D750}">
      <dgm:prSet/>
      <dgm:spPr/>
      <dgm:t>
        <a:bodyPr/>
        <a:lstStyle/>
        <a:p>
          <a:endParaRPr lang="en-US"/>
        </a:p>
      </dgm:t>
    </dgm:pt>
    <dgm:pt modelId="{63774123-8F7D-4000-8620-A2EFC46BE216}">
      <dgm:prSet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b="1" dirty="0"/>
            <a:t>Reevaluate in 2 weeks, if lesion persists </a:t>
          </a:r>
          <a:r>
            <a:rPr lang="en-US" b="1" dirty="0" err="1"/>
            <a:t>fluconazole</a:t>
          </a:r>
          <a:r>
            <a:rPr lang="en-US" b="1" dirty="0"/>
            <a:t> 7-10 days is advised.</a:t>
          </a:r>
        </a:p>
      </dgm:t>
    </dgm:pt>
    <dgm:pt modelId="{B1A51393-FE08-4171-8C12-C20C25B8351E}" type="parTrans" cxnId="{74D72E4D-F814-491F-8AEC-1DE1055243B8}">
      <dgm:prSet/>
      <dgm:spPr/>
      <dgm:t>
        <a:bodyPr/>
        <a:lstStyle/>
        <a:p>
          <a:endParaRPr lang="en-US"/>
        </a:p>
      </dgm:t>
    </dgm:pt>
    <dgm:pt modelId="{8FFEB230-79B3-4E11-ABEA-736F4460FD25}" type="sibTrans" cxnId="{74D72E4D-F814-491F-8AEC-1DE1055243B8}">
      <dgm:prSet/>
      <dgm:spPr/>
      <dgm:t>
        <a:bodyPr/>
        <a:lstStyle/>
        <a:p>
          <a:endParaRPr lang="en-US"/>
        </a:p>
      </dgm:t>
    </dgm:pt>
    <dgm:pt modelId="{82B3ECAF-F1FE-4A0C-8E6D-849370229580}">
      <dgm:prSet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en-US" b="1" dirty="0"/>
            <a:t>Re treat if necessary and place the patient on 2-3 months recall</a:t>
          </a:r>
        </a:p>
      </dgm:t>
    </dgm:pt>
    <dgm:pt modelId="{1B6892DA-2259-45EA-87DD-5A8F2E5500DF}" type="parTrans" cxnId="{DFF21375-0A40-42E0-B40B-BADC8B37F177}">
      <dgm:prSet/>
      <dgm:spPr/>
      <dgm:t>
        <a:bodyPr/>
        <a:lstStyle/>
        <a:p>
          <a:endParaRPr lang="en-US"/>
        </a:p>
      </dgm:t>
    </dgm:pt>
    <dgm:pt modelId="{76A75FE8-7F79-45E0-895E-7E9214BC6A5F}" type="sibTrans" cxnId="{DFF21375-0A40-42E0-B40B-BADC8B37F177}">
      <dgm:prSet/>
      <dgm:spPr/>
      <dgm:t>
        <a:bodyPr/>
        <a:lstStyle/>
        <a:p>
          <a:endParaRPr lang="en-US"/>
        </a:p>
      </dgm:t>
    </dgm:pt>
    <dgm:pt modelId="{8FA9BAF4-4BF8-4E0A-A9AC-AB38F755B2B4}" type="pres">
      <dgm:prSet presAssocID="{F17D1A69-81B3-4BD4-9DB7-CBF16C032D71}" presName="linearFlow" presStyleCnt="0">
        <dgm:presLayoutVars>
          <dgm:dir/>
          <dgm:animLvl val="lvl"/>
          <dgm:resizeHandles val="exact"/>
        </dgm:presLayoutVars>
      </dgm:prSet>
      <dgm:spPr/>
    </dgm:pt>
    <dgm:pt modelId="{7F46C694-929F-4320-8B31-8CEB83FEEC12}" type="pres">
      <dgm:prSet presAssocID="{E67DC9DB-4F58-4CDA-8E81-378FE0509953}" presName="composite" presStyleCnt="0"/>
      <dgm:spPr/>
    </dgm:pt>
    <dgm:pt modelId="{D9A6952E-7D38-4591-83FA-5F28DCAEF79E}" type="pres">
      <dgm:prSet presAssocID="{E67DC9DB-4F58-4CDA-8E81-378FE0509953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6BE5E633-97E1-4494-A8BE-F35A64C5E37E}" type="pres">
      <dgm:prSet presAssocID="{E67DC9DB-4F58-4CDA-8E81-378FE0509953}" presName="descendantText" presStyleLbl="alignAcc1" presStyleIdx="0" presStyleCnt="5">
        <dgm:presLayoutVars>
          <dgm:bulletEnabled val="1"/>
        </dgm:presLayoutVars>
      </dgm:prSet>
      <dgm:spPr/>
    </dgm:pt>
    <dgm:pt modelId="{91C44733-7BA7-4851-A02A-36582A81BA96}" type="pres">
      <dgm:prSet presAssocID="{6BA71FCE-8A67-4452-9E8C-FEAEF06FB8B8}" presName="sp" presStyleCnt="0"/>
      <dgm:spPr/>
    </dgm:pt>
    <dgm:pt modelId="{005F4AF9-D192-4DB0-91FF-470D9A45F08C}" type="pres">
      <dgm:prSet presAssocID="{F4C4DC80-8F37-45EC-A1B8-F7A5C5B5DB6D}" presName="composite" presStyleCnt="0"/>
      <dgm:spPr/>
    </dgm:pt>
    <dgm:pt modelId="{3D4A5705-CBAB-4E93-B8E7-5D0E659A9342}" type="pres">
      <dgm:prSet presAssocID="{F4C4DC80-8F37-45EC-A1B8-F7A5C5B5DB6D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E5E6715C-63EC-44DA-8462-0B6D91E99DA6}" type="pres">
      <dgm:prSet presAssocID="{F4C4DC80-8F37-45EC-A1B8-F7A5C5B5DB6D}" presName="descendantText" presStyleLbl="alignAcc1" presStyleIdx="1" presStyleCnt="5" custLinFactNeighborX="348" custLinFactNeighborY="4294">
        <dgm:presLayoutVars>
          <dgm:bulletEnabled val="1"/>
        </dgm:presLayoutVars>
      </dgm:prSet>
      <dgm:spPr/>
    </dgm:pt>
    <dgm:pt modelId="{10D0F651-F242-4FA8-90D9-7686F90B944A}" type="pres">
      <dgm:prSet presAssocID="{84DE5B3F-8768-481B-9436-B1A5036DD0B8}" presName="sp" presStyleCnt="0"/>
      <dgm:spPr/>
    </dgm:pt>
    <dgm:pt modelId="{D8AAB101-534A-4975-B9B9-37D5FC0FE191}" type="pres">
      <dgm:prSet presAssocID="{6A75DE5F-FD4F-43A2-9A92-E40B64291FFD}" presName="composite" presStyleCnt="0"/>
      <dgm:spPr/>
    </dgm:pt>
    <dgm:pt modelId="{F9E8D0F6-0DCC-485D-9903-71A36A04552E}" type="pres">
      <dgm:prSet presAssocID="{6A75DE5F-FD4F-43A2-9A92-E40B64291FFD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5A212510-D949-468D-A8A1-FCB608B49DF0}" type="pres">
      <dgm:prSet presAssocID="{6A75DE5F-FD4F-43A2-9A92-E40B64291FFD}" presName="descendantText" presStyleLbl="alignAcc1" presStyleIdx="2" presStyleCnt="5">
        <dgm:presLayoutVars>
          <dgm:bulletEnabled val="1"/>
        </dgm:presLayoutVars>
      </dgm:prSet>
      <dgm:spPr/>
    </dgm:pt>
    <dgm:pt modelId="{5329DE02-4F01-4FE8-9562-15DF982E3DB9}" type="pres">
      <dgm:prSet presAssocID="{CF341C55-9F15-4BA5-940A-01EBF7B5834E}" presName="sp" presStyleCnt="0"/>
      <dgm:spPr/>
    </dgm:pt>
    <dgm:pt modelId="{0A402D0B-EC9D-4042-BFD1-239F1FC7E589}" type="pres">
      <dgm:prSet presAssocID="{B38DEE25-3B81-4005-B64D-633E504A0977}" presName="composite" presStyleCnt="0"/>
      <dgm:spPr/>
    </dgm:pt>
    <dgm:pt modelId="{6D6ADC91-70C4-45C5-B67B-C0D531FC3314}" type="pres">
      <dgm:prSet presAssocID="{B38DEE25-3B81-4005-B64D-633E504A0977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389E9C83-7338-4343-A300-3ED159053ECC}" type="pres">
      <dgm:prSet presAssocID="{B38DEE25-3B81-4005-B64D-633E504A0977}" presName="descendantText" presStyleLbl="alignAcc1" presStyleIdx="3" presStyleCnt="5">
        <dgm:presLayoutVars>
          <dgm:bulletEnabled val="1"/>
        </dgm:presLayoutVars>
      </dgm:prSet>
      <dgm:spPr/>
    </dgm:pt>
    <dgm:pt modelId="{292A5456-0606-44DC-AE98-307F49FCF933}" type="pres">
      <dgm:prSet presAssocID="{B8DA9A70-A249-4700-A106-96FBA9B62C5A}" presName="sp" presStyleCnt="0"/>
      <dgm:spPr/>
    </dgm:pt>
    <dgm:pt modelId="{6799BEE0-BE51-4E6A-84BF-4C2BA697B6EC}" type="pres">
      <dgm:prSet presAssocID="{1B809422-E9E4-4562-834C-E902F6F5D869}" presName="composite" presStyleCnt="0"/>
      <dgm:spPr/>
    </dgm:pt>
    <dgm:pt modelId="{9CB721C0-BB2B-4743-B1A1-5622455E8A5B}" type="pres">
      <dgm:prSet presAssocID="{1B809422-E9E4-4562-834C-E902F6F5D869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6EAE7354-CCAD-4DCD-ABA2-50093231949E}" type="pres">
      <dgm:prSet presAssocID="{1B809422-E9E4-4562-834C-E902F6F5D869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7445700D-8B0A-422A-B871-E60DC3067220}" type="presOf" srcId="{F4C4DC80-8F37-45EC-A1B8-F7A5C5B5DB6D}" destId="{3D4A5705-CBAB-4E93-B8E7-5D0E659A9342}" srcOrd="0" destOrd="0" presId="urn:microsoft.com/office/officeart/2005/8/layout/chevron2"/>
    <dgm:cxn modelId="{6CCAB110-D354-4CDC-B08A-FBA68E4CC1D9}" type="presOf" srcId="{DC6F4194-116C-4B9D-ACA3-0CE16795D3B6}" destId="{5A212510-D949-468D-A8A1-FCB608B49DF0}" srcOrd="0" destOrd="0" presId="urn:microsoft.com/office/officeart/2005/8/layout/chevron2"/>
    <dgm:cxn modelId="{FDDCAB13-04DF-4472-8CCF-3CD514F62900}" srcId="{F17D1A69-81B3-4BD4-9DB7-CBF16C032D71}" destId="{B38DEE25-3B81-4005-B64D-633E504A0977}" srcOrd="3" destOrd="0" parTransId="{EB6283C9-915B-43EC-817E-CAAF01260712}" sibTransId="{B8DA9A70-A249-4700-A106-96FBA9B62C5A}"/>
    <dgm:cxn modelId="{D21EA82A-FD17-4F6B-8228-B9D89F0DB629}" type="presOf" srcId="{63774123-8F7D-4000-8620-A2EFC46BE216}" destId="{389E9C83-7338-4343-A300-3ED159053ECC}" srcOrd="0" destOrd="0" presId="urn:microsoft.com/office/officeart/2005/8/layout/chevron2"/>
    <dgm:cxn modelId="{2A7CA631-2610-4815-89DA-BABE991458DC}" type="presOf" srcId="{82B3ECAF-F1FE-4A0C-8E6D-849370229580}" destId="{6EAE7354-CCAD-4DCD-ABA2-50093231949E}" srcOrd="0" destOrd="0" presId="urn:microsoft.com/office/officeart/2005/8/layout/chevron2"/>
    <dgm:cxn modelId="{F397C037-CDAB-4B74-A519-C96166928C7E}" type="presOf" srcId="{F17D1A69-81B3-4BD4-9DB7-CBF16C032D71}" destId="{8FA9BAF4-4BF8-4E0A-A9AC-AB38F755B2B4}" srcOrd="0" destOrd="0" presId="urn:microsoft.com/office/officeart/2005/8/layout/chevron2"/>
    <dgm:cxn modelId="{EA17CE60-27DA-4180-9EAB-7B857152BF71}" type="presOf" srcId="{0B9C4CBA-A03D-4CA1-A828-D89A78CFF829}" destId="{6BE5E633-97E1-4494-A8BE-F35A64C5E37E}" srcOrd="0" destOrd="0" presId="urn:microsoft.com/office/officeart/2005/8/layout/chevron2"/>
    <dgm:cxn modelId="{FC378842-07CB-46C8-9A14-62F7B89E7F37}" srcId="{F4C4DC80-8F37-45EC-A1B8-F7A5C5B5DB6D}" destId="{09D60473-5033-4DE5-B552-041959301817}" srcOrd="0" destOrd="0" parTransId="{6E4EF257-565D-4E58-98B9-8DEDED174E03}" sibTransId="{EAB42738-DCDA-4E9A-AA81-EC87914562DA}"/>
    <dgm:cxn modelId="{309B6D45-F04D-4791-84B5-2F24675FD697}" srcId="{F17D1A69-81B3-4BD4-9DB7-CBF16C032D71}" destId="{F4C4DC80-8F37-45EC-A1B8-F7A5C5B5DB6D}" srcOrd="1" destOrd="0" parTransId="{B86C64FD-55E2-4C0E-8A0F-E79C778D24FE}" sibTransId="{84DE5B3F-8768-481B-9436-B1A5036DD0B8}"/>
    <dgm:cxn modelId="{74D72E4D-F814-491F-8AEC-1DE1055243B8}" srcId="{B38DEE25-3B81-4005-B64D-633E504A0977}" destId="{63774123-8F7D-4000-8620-A2EFC46BE216}" srcOrd="0" destOrd="0" parTransId="{B1A51393-FE08-4171-8C12-C20C25B8351E}" sibTransId="{8FFEB230-79B3-4E11-ABEA-736F4460FD25}"/>
    <dgm:cxn modelId="{6217EB73-6036-4530-82DD-8605A41E8D5F}" srcId="{E67DC9DB-4F58-4CDA-8E81-378FE0509953}" destId="{0B9C4CBA-A03D-4CA1-A828-D89A78CFF829}" srcOrd="0" destOrd="0" parTransId="{1881F794-7312-40E6-A73A-DC865B8A8CFB}" sibTransId="{4535F957-CE13-438D-8022-CB2348CB4BC5}"/>
    <dgm:cxn modelId="{5479F953-3517-414D-A18E-FA2364521EE0}" type="presOf" srcId="{E67DC9DB-4F58-4CDA-8E81-378FE0509953}" destId="{D9A6952E-7D38-4591-83FA-5F28DCAEF79E}" srcOrd="0" destOrd="0" presId="urn:microsoft.com/office/officeart/2005/8/layout/chevron2"/>
    <dgm:cxn modelId="{DFF21375-0A40-42E0-B40B-BADC8B37F177}" srcId="{1B809422-E9E4-4562-834C-E902F6F5D869}" destId="{82B3ECAF-F1FE-4A0C-8E6D-849370229580}" srcOrd="0" destOrd="0" parTransId="{1B6892DA-2259-45EA-87DD-5A8F2E5500DF}" sibTransId="{76A75FE8-7F79-45E0-895E-7E9214BC6A5F}"/>
    <dgm:cxn modelId="{0D570782-6709-4ED3-9B71-97628924D029}" type="presOf" srcId="{B38DEE25-3B81-4005-B64D-633E504A0977}" destId="{6D6ADC91-70C4-45C5-B67B-C0D531FC3314}" srcOrd="0" destOrd="0" presId="urn:microsoft.com/office/officeart/2005/8/layout/chevron2"/>
    <dgm:cxn modelId="{3325FCB5-31D1-4554-9FA7-983AD019D750}" srcId="{F17D1A69-81B3-4BD4-9DB7-CBF16C032D71}" destId="{1B809422-E9E4-4562-834C-E902F6F5D869}" srcOrd="4" destOrd="0" parTransId="{705AFBDC-E4DA-4DC1-B1E3-471F893962A8}" sibTransId="{63C0F5C0-F790-4D54-B044-261D10E4419D}"/>
    <dgm:cxn modelId="{9A8886BD-C09E-4983-9CDF-45ED096F6698}" type="presOf" srcId="{6A75DE5F-FD4F-43A2-9A92-E40B64291FFD}" destId="{F9E8D0F6-0DCC-485D-9903-71A36A04552E}" srcOrd="0" destOrd="0" presId="urn:microsoft.com/office/officeart/2005/8/layout/chevron2"/>
    <dgm:cxn modelId="{FD0184D4-0E8A-4AF4-857E-D7ED0B42BA55}" type="presOf" srcId="{09D60473-5033-4DE5-B552-041959301817}" destId="{E5E6715C-63EC-44DA-8462-0B6D91E99DA6}" srcOrd="0" destOrd="0" presId="urn:microsoft.com/office/officeart/2005/8/layout/chevron2"/>
    <dgm:cxn modelId="{8824C6E6-1DE1-4651-B246-49B896B96F36}" srcId="{F17D1A69-81B3-4BD4-9DB7-CBF16C032D71}" destId="{E67DC9DB-4F58-4CDA-8E81-378FE0509953}" srcOrd="0" destOrd="0" parTransId="{1615DAA6-58CE-4BA2-8962-3760F025DF97}" sibTransId="{6BA71FCE-8A67-4452-9E8C-FEAEF06FB8B8}"/>
    <dgm:cxn modelId="{1D30F1E9-20BA-4591-8E6F-F42EBCF73BE3}" srcId="{6A75DE5F-FD4F-43A2-9A92-E40B64291FFD}" destId="{DC6F4194-116C-4B9D-ACA3-0CE16795D3B6}" srcOrd="0" destOrd="0" parTransId="{0C3AF4C0-6DD5-4075-BAA9-C2D3FF533282}" sibTransId="{E1F19CCE-8CFF-4BE5-974E-99247BDA56C6}"/>
    <dgm:cxn modelId="{AF04B3EA-77CA-47A7-887D-3FA9DAD74311}" srcId="{F17D1A69-81B3-4BD4-9DB7-CBF16C032D71}" destId="{6A75DE5F-FD4F-43A2-9A92-E40B64291FFD}" srcOrd="2" destOrd="0" parTransId="{4D8316E3-A2EC-45E6-A02D-4EB143A5B201}" sibTransId="{CF341C55-9F15-4BA5-940A-01EBF7B5834E}"/>
    <dgm:cxn modelId="{7F91FCF4-0173-4EFF-ABFB-6ADEEBF739A2}" type="presOf" srcId="{1B809422-E9E4-4562-834C-E902F6F5D869}" destId="{9CB721C0-BB2B-4743-B1A1-5622455E8A5B}" srcOrd="0" destOrd="0" presId="urn:microsoft.com/office/officeart/2005/8/layout/chevron2"/>
    <dgm:cxn modelId="{FD98E309-FCAD-43BF-A2D6-AC1274FE9488}" type="presParOf" srcId="{8FA9BAF4-4BF8-4E0A-A9AC-AB38F755B2B4}" destId="{7F46C694-929F-4320-8B31-8CEB83FEEC12}" srcOrd="0" destOrd="0" presId="urn:microsoft.com/office/officeart/2005/8/layout/chevron2"/>
    <dgm:cxn modelId="{13EEFFEF-BB7C-4E5C-910B-CB149886C6DF}" type="presParOf" srcId="{7F46C694-929F-4320-8B31-8CEB83FEEC12}" destId="{D9A6952E-7D38-4591-83FA-5F28DCAEF79E}" srcOrd="0" destOrd="0" presId="urn:microsoft.com/office/officeart/2005/8/layout/chevron2"/>
    <dgm:cxn modelId="{6B7CC7E5-949D-4028-9F64-2560BF35785D}" type="presParOf" srcId="{7F46C694-929F-4320-8B31-8CEB83FEEC12}" destId="{6BE5E633-97E1-4494-A8BE-F35A64C5E37E}" srcOrd="1" destOrd="0" presId="urn:microsoft.com/office/officeart/2005/8/layout/chevron2"/>
    <dgm:cxn modelId="{555DD78E-C638-4226-BEA0-967934829AC3}" type="presParOf" srcId="{8FA9BAF4-4BF8-4E0A-A9AC-AB38F755B2B4}" destId="{91C44733-7BA7-4851-A02A-36582A81BA96}" srcOrd="1" destOrd="0" presId="urn:microsoft.com/office/officeart/2005/8/layout/chevron2"/>
    <dgm:cxn modelId="{AAFAA8E3-ED2C-469E-AFE7-C77EFD383FB3}" type="presParOf" srcId="{8FA9BAF4-4BF8-4E0A-A9AC-AB38F755B2B4}" destId="{005F4AF9-D192-4DB0-91FF-470D9A45F08C}" srcOrd="2" destOrd="0" presId="urn:microsoft.com/office/officeart/2005/8/layout/chevron2"/>
    <dgm:cxn modelId="{23947EFE-D8D0-46F2-8E1E-2C995D172E63}" type="presParOf" srcId="{005F4AF9-D192-4DB0-91FF-470D9A45F08C}" destId="{3D4A5705-CBAB-4E93-B8E7-5D0E659A9342}" srcOrd="0" destOrd="0" presId="urn:microsoft.com/office/officeart/2005/8/layout/chevron2"/>
    <dgm:cxn modelId="{D9ECE40C-3A5F-4033-9841-0ACF09A5BB3C}" type="presParOf" srcId="{005F4AF9-D192-4DB0-91FF-470D9A45F08C}" destId="{E5E6715C-63EC-44DA-8462-0B6D91E99DA6}" srcOrd="1" destOrd="0" presId="urn:microsoft.com/office/officeart/2005/8/layout/chevron2"/>
    <dgm:cxn modelId="{67EFC1A8-DF47-4CBA-9993-65E3CBCC71EB}" type="presParOf" srcId="{8FA9BAF4-4BF8-4E0A-A9AC-AB38F755B2B4}" destId="{10D0F651-F242-4FA8-90D9-7686F90B944A}" srcOrd="3" destOrd="0" presId="urn:microsoft.com/office/officeart/2005/8/layout/chevron2"/>
    <dgm:cxn modelId="{166EE538-18A5-4E00-BC9A-4D994237C8E6}" type="presParOf" srcId="{8FA9BAF4-4BF8-4E0A-A9AC-AB38F755B2B4}" destId="{D8AAB101-534A-4975-B9B9-37D5FC0FE191}" srcOrd="4" destOrd="0" presId="urn:microsoft.com/office/officeart/2005/8/layout/chevron2"/>
    <dgm:cxn modelId="{52018FEA-64E2-478E-A940-06CE687E3EC4}" type="presParOf" srcId="{D8AAB101-534A-4975-B9B9-37D5FC0FE191}" destId="{F9E8D0F6-0DCC-485D-9903-71A36A04552E}" srcOrd="0" destOrd="0" presId="urn:microsoft.com/office/officeart/2005/8/layout/chevron2"/>
    <dgm:cxn modelId="{08F87510-98E9-424B-B207-827CFC2F4189}" type="presParOf" srcId="{D8AAB101-534A-4975-B9B9-37D5FC0FE191}" destId="{5A212510-D949-468D-A8A1-FCB608B49DF0}" srcOrd="1" destOrd="0" presId="urn:microsoft.com/office/officeart/2005/8/layout/chevron2"/>
    <dgm:cxn modelId="{5F7B84C0-DC26-4C34-BF94-555A82AE82EB}" type="presParOf" srcId="{8FA9BAF4-4BF8-4E0A-A9AC-AB38F755B2B4}" destId="{5329DE02-4F01-4FE8-9562-15DF982E3DB9}" srcOrd="5" destOrd="0" presId="urn:microsoft.com/office/officeart/2005/8/layout/chevron2"/>
    <dgm:cxn modelId="{2BEA3A7C-2EA5-4D00-81F5-F34E7A958DED}" type="presParOf" srcId="{8FA9BAF4-4BF8-4E0A-A9AC-AB38F755B2B4}" destId="{0A402D0B-EC9D-4042-BFD1-239F1FC7E589}" srcOrd="6" destOrd="0" presId="urn:microsoft.com/office/officeart/2005/8/layout/chevron2"/>
    <dgm:cxn modelId="{E4E5E985-A185-4321-A5CC-950BBE9C94FF}" type="presParOf" srcId="{0A402D0B-EC9D-4042-BFD1-239F1FC7E589}" destId="{6D6ADC91-70C4-45C5-B67B-C0D531FC3314}" srcOrd="0" destOrd="0" presId="urn:microsoft.com/office/officeart/2005/8/layout/chevron2"/>
    <dgm:cxn modelId="{16F9ABCF-9D2A-44F6-A230-57569F53CA73}" type="presParOf" srcId="{0A402D0B-EC9D-4042-BFD1-239F1FC7E589}" destId="{389E9C83-7338-4343-A300-3ED159053ECC}" srcOrd="1" destOrd="0" presId="urn:microsoft.com/office/officeart/2005/8/layout/chevron2"/>
    <dgm:cxn modelId="{A6BFAE82-34BC-44F0-AFC0-836CC5E45CA9}" type="presParOf" srcId="{8FA9BAF4-4BF8-4E0A-A9AC-AB38F755B2B4}" destId="{292A5456-0606-44DC-AE98-307F49FCF933}" srcOrd="7" destOrd="0" presId="urn:microsoft.com/office/officeart/2005/8/layout/chevron2"/>
    <dgm:cxn modelId="{BFFFE5AA-1E66-4E8E-A86A-B0BBD941D65F}" type="presParOf" srcId="{8FA9BAF4-4BF8-4E0A-A9AC-AB38F755B2B4}" destId="{6799BEE0-BE51-4E6A-84BF-4C2BA697B6EC}" srcOrd="8" destOrd="0" presId="urn:microsoft.com/office/officeart/2005/8/layout/chevron2"/>
    <dgm:cxn modelId="{3A87721B-B27D-448A-98BE-6197A7DAC781}" type="presParOf" srcId="{6799BEE0-BE51-4E6A-84BF-4C2BA697B6EC}" destId="{9CB721C0-BB2B-4743-B1A1-5622455E8A5B}" srcOrd="0" destOrd="0" presId="urn:microsoft.com/office/officeart/2005/8/layout/chevron2"/>
    <dgm:cxn modelId="{97AAD4CE-95E0-4C99-A1FF-0D679EEC98FA}" type="presParOf" srcId="{6799BEE0-BE51-4E6A-84BF-4C2BA697B6EC}" destId="{6EAE7354-CCAD-4DCD-ABA2-50093231949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49A3DD0-7D02-4CFC-803F-7046748AAA89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0EA584-1457-4A0A-871B-59341C5C35F7}">
      <dgm:prSet phldrT="[Text]" custT="1"/>
      <dgm:spPr>
        <a:solidFill>
          <a:srgbClr val="00FFCC"/>
        </a:solidFill>
      </dgm:spPr>
      <dgm:t>
        <a:bodyPr/>
        <a:lstStyle/>
        <a:p>
          <a:r>
            <a:rPr lang="en-US" sz="2400" b="1" u="sng" dirty="0">
              <a:solidFill>
                <a:srgbClr val="002060"/>
              </a:solidFill>
              <a:latin typeface="Angsana New" pitchFamily="18" charset="-34"/>
            </a:rPr>
            <a:t>Serology</a:t>
          </a:r>
        </a:p>
        <a:p>
          <a:r>
            <a:rPr lang="en-US" sz="2000" b="1" dirty="0">
              <a:solidFill>
                <a:srgbClr val="FF0000"/>
              </a:solidFill>
              <a:latin typeface="Angsana New" pitchFamily="18" charset="-34"/>
            </a:rPr>
            <a:t>Screening</a:t>
          </a:r>
        </a:p>
        <a:p>
          <a:r>
            <a:rPr lang="en-US" sz="2000" b="1" dirty="0">
              <a:solidFill>
                <a:srgbClr val="FF0000"/>
              </a:solidFill>
              <a:latin typeface="Angsana New" pitchFamily="18" charset="-34"/>
            </a:rPr>
            <a:t>ELISA</a:t>
          </a:r>
        </a:p>
        <a:p>
          <a:r>
            <a:rPr lang="en-US" sz="2000" b="1" dirty="0">
              <a:solidFill>
                <a:srgbClr val="FF0000"/>
              </a:solidFill>
              <a:latin typeface="Angsana New" pitchFamily="18" charset="-34"/>
            </a:rPr>
            <a:t>Rapid assays</a:t>
          </a:r>
        </a:p>
        <a:p>
          <a:r>
            <a:rPr lang="en-US" sz="2000" b="1" dirty="0">
              <a:solidFill>
                <a:srgbClr val="FF0000"/>
              </a:solidFill>
              <a:latin typeface="Angsana New" pitchFamily="18" charset="-34"/>
            </a:rPr>
            <a:t>Confirmatory</a:t>
          </a:r>
        </a:p>
        <a:p>
          <a:r>
            <a:rPr lang="en-US" sz="2000" b="1" dirty="0">
              <a:solidFill>
                <a:srgbClr val="FF0000"/>
              </a:solidFill>
              <a:latin typeface="Angsana New" pitchFamily="18" charset="-34"/>
            </a:rPr>
            <a:t>Western Blot</a:t>
          </a:r>
          <a:endParaRPr lang="en-US" sz="2000" b="1" dirty="0">
            <a:solidFill>
              <a:srgbClr val="FF0000"/>
            </a:solidFill>
          </a:endParaRPr>
        </a:p>
      </dgm:t>
    </dgm:pt>
    <dgm:pt modelId="{37EB0FCB-AB7F-4477-9005-6301BB729C5A}" type="parTrans" cxnId="{4DD0D622-7881-48EC-8B05-C8B554580423}">
      <dgm:prSet/>
      <dgm:spPr/>
      <dgm:t>
        <a:bodyPr/>
        <a:lstStyle/>
        <a:p>
          <a:endParaRPr lang="en-US"/>
        </a:p>
      </dgm:t>
    </dgm:pt>
    <dgm:pt modelId="{CD8C2266-A6EC-493F-9FE7-E2AAED8F34B3}" type="sibTrans" cxnId="{4DD0D622-7881-48EC-8B05-C8B554580423}">
      <dgm:prSet/>
      <dgm:spPr/>
      <dgm:t>
        <a:bodyPr/>
        <a:lstStyle/>
        <a:p>
          <a:endParaRPr lang="en-US"/>
        </a:p>
      </dgm:t>
    </dgm:pt>
    <dgm:pt modelId="{7C427245-D073-48CB-BD52-B72D8CB9CB25}">
      <dgm:prSet phldrT="[Text]" custT="1"/>
      <dgm:spPr>
        <a:solidFill>
          <a:srgbClr val="D21CBC"/>
        </a:solidFill>
      </dgm:spPr>
      <dgm:t>
        <a:bodyPr/>
        <a:lstStyle/>
        <a:p>
          <a:r>
            <a:rPr lang="en-US" sz="2400" b="1" u="sng" dirty="0">
              <a:solidFill>
                <a:srgbClr val="002060"/>
              </a:solidFill>
              <a:latin typeface="Angsana New" pitchFamily="18" charset="-34"/>
            </a:rPr>
            <a:t>Virology</a:t>
          </a:r>
          <a:endParaRPr lang="en-US" sz="2800" b="1" dirty="0">
            <a:solidFill>
              <a:srgbClr val="002060"/>
            </a:solidFill>
          </a:endParaRPr>
        </a:p>
      </dgm:t>
    </dgm:pt>
    <dgm:pt modelId="{E010184F-2424-4244-BEE4-1C7D2DBBC6D8}" type="parTrans" cxnId="{98D36B9A-2616-4D99-85C3-E9985C082090}">
      <dgm:prSet/>
      <dgm:spPr/>
      <dgm:t>
        <a:bodyPr/>
        <a:lstStyle/>
        <a:p>
          <a:endParaRPr lang="en-US"/>
        </a:p>
      </dgm:t>
    </dgm:pt>
    <dgm:pt modelId="{D1FC780F-8D48-4F6C-9767-F73E45EF8345}" type="sibTrans" cxnId="{98D36B9A-2616-4D99-85C3-E9985C082090}">
      <dgm:prSet/>
      <dgm:spPr/>
      <dgm:t>
        <a:bodyPr/>
        <a:lstStyle/>
        <a:p>
          <a:endParaRPr lang="en-US"/>
        </a:p>
      </dgm:t>
    </dgm:pt>
    <dgm:pt modelId="{62085A2C-9572-4E08-B85F-213631809DE4}">
      <dgm:prSet custT="1"/>
      <dgm:spPr>
        <a:solidFill>
          <a:srgbClr val="D21CBC"/>
        </a:solidFill>
      </dgm:spPr>
      <dgm:t>
        <a:bodyPr/>
        <a:lstStyle/>
        <a:p>
          <a:r>
            <a:rPr lang="en-US" sz="2000" b="1" dirty="0">
              <a:solidFill>
                <a:srgbClr val="FFFF00"/>
              </a:solidFill>
              <a:latin typeface="Angsana New" pitchFamily="18" charset="-34"/>
            </a:rPr>
            <a:t>Viral culture</a:t>
          </a:r>
        </a:p>
      </dgm:t>
    </dgm:pt>
    <dgm:pt modelId="{40BC8587-33EE-4507-A135-7DEAEEB069A4}" type="parTrans" cxnId="{D72E5824-FFB2-4AE7-958E-FAAB2240317E}">
      <dgm:prSet/>
      <dgm:spPr/>
      <dgm:t>
        <a:bodyPr/>
        <a:lstStyle/>
        <a:p>
          <a:endParaRPr lang="en-US"/>
        </a:p>
      </dgm:t>
    </dgm:pt>
    <dgm:pt modelId="{E85C5AD1-A8B7-41E3-B1D8-9C5C2AC7E179}" type="sibTrans" cxnId="{D72E5824-FFB2-4AE7-958E-FAAB2240317E}">
      <dgm:prSet/>
      <dgm:spPr/>
      <dgm:t>
        <a:bodyPr/>
        <a:lstStyle/>
        <a:p>
          <a:endParaRPr lang="en-US"/>
        </a:p>
      </dgm:t>
    </dgm:pt>
    <dgm:pt modelId="{04B0E670-44C0-449C-9E9D-E6C8FCE9D7FD}">
      <dgm:prSet custT="1"/>
      <dgm:spPr>
        <a:solidFill>
          <a:srgbClr val="D21CBC"/>
        </a:solidFill>
      </dgm:spPr>
      <dgm:t>
        <a:bodyPr/>
        <a:lstStyle/>
        <a:p>
          <a:r>
            <a:rPr lang="en-US" sz="2000" b="1" dirty="0">
              <a:solidFill>
                <a:srgbClr val="FFFF00"/>
              </a:solidFill>
              <a:latin typeface="Angsana New" pitchFamily="18" charset="-34"/>
            </a:rPr>
            <a:t>Antigen p24 detection</a:t>
          </a:r>
        </a:p>
      </dgm:t>
    </dgm:pt>
    <dgm:pt modelId="{C29E1FC1-0CFE-40F0-83B0-F04E6BC3C7BB}" type="parTrans" cxnId="{D40D8076-DBEF-499A-8D28-F7CEA53A9CE9}">
      <dgm:prSet/>
      <dgm:spPr/>
      <dgm:t>
        <a:bodyPr/>
        <a:lstStyle/>
        <a:p>
          <a:endParaRPr lang="en-US"/>
        </a:p>
      </dgm:t>
    </dgm:pt>
    <dgm:pt modelId="{F3CD02E6-C172-45DC-83F6-93DCDBE5DD6D}" type="sibTrans" cxnId="{D40D8076-DBEF-499A-8D28-F7CEA53A9CE9}">
      <dgm:prSet/>
      <dgm:spPr/>
      <dgm:t>
        <a:bodyPr/>
        <a:lstStyle/>
        <a:p>
          <a:endParaRPr lang="en-US"/>
        </a:p>
      </dgm:t>
    </dgm:pt>
    <dgm:pt modelId="{A9418900-3E0A-4D35-BBEA-B13F4B8A8ADC}">
      <dgm:prSet custT="1"/>
      <dgm:spPr>
        <a:solidFill>
          <a:srgbClr val="D21CBC"/>
        </a:solidFill>
      </dgm:spPr>
      <dgm:t>
        <a:bodyPr/>
        <a:lstStyle/>
        <a:p>
          <a:r>
            <a:rPr lang="en-US" sz="2000" b="1" dirty="0">
              <a:solidFill>
                <a:srgbClr val="FFFF00"/>
              </a:solidFill>
              <a:latin typeface="Angsana New" pitchFamily="18" charset="-34"/>
            </a:rPr>
            <a:t>PCR DNA/RNA</a:t>
          </a:r>
        </a:p>
      </dgm:t>
    </dgm:pt>
    <dgm:pt modelId="{65B9EFA3-06E2-4044-B124-72CBC3287FF8}" type="parTrans" cxnId="{9F8791FE-E779-45C2-B0A1-B2060C994597}">
      <dgm:prSet/>
      <dgm:spPr/>
      <dgm:t>
        <a:bodyPr/>
        <a:lstStyle/>
        <a:p>
          <a:endParaRPr lang="en-US"/>
        </a:p>
      </dgm:t>
    </dgm:pt>
    <dgm:pt modelId="{6A63DF45-5D6E-4672-96F6-C3F3B1001079}" type="sibTrans" cxnId="{9F8791FE-E779-45C2-B0A1-B2060C994597}">
      <dgm:prSet/>
      <dgm:spPr/>
      <dgm:t>
        <a:bodyPr/>
        <a:lstStyle/>
        <a:p>
          <a:endParaRPr lang="en-US"/>
        </a:p>
      </dgm:t>
    </dgm:pt>
    <dgm:pt modelId="{18C46722-0AB0-46FB-B0B4-56A35FA963F1}">
      <dgm:prSet custT="1"/>
      <dgm:spPr>
        <a:solidFill>
          <a:srgbClr val="D21CBC"/>
        </a:solidFill>
      </dgm:spPr>
      <dgm:t>
        <a:bodyPr/>
        <a:lstStyle/>
        <a:p>
          <a:r>
            <a:rPr lang="en-US" sz="2000" b="1" u="none" dirty="0">
              <a:solidFill>
                <a:srgbClr val="FFFF00"/>
              </a:solidFill>
              <a:latin typeface="Angsana New" pitchFamily="18" charset="-34"/>
            </a:rPr>
            <a:t>Surrogate markers</a:t>
          </a:r>
        </a:p>
      </dgm:t>
    </dgm:pt>
    <dgm:pt modelId="{1EFB774B-7BBC-4AAB-A148-6B1E406FB6BD}" type="parTrans" cxnId="{AAE91FBF-E82C-4F54-90A1-06B76D29721E}">
      <dgm:prSet/>
      <dgm:spPr/>
      <dgm:t>
        <a:bodyPr/>
        <a:lstStyle/>
        <a:p>
          <a:endParaRPr lang="en-US"/>
        </a:p>
      </dgm:t>
    </dgm:pt>
    <dgm:pt modelId="{7F29C2C9-B672-4ADF-AA3A-55EE9D1F26EF}" type="sibTrans" cxnId="{AAE91FBF-E82C-4F54-90A1-06B76D29721E}">
      <dgm:prSet/>
      <dgm:spPr/>
      <dgm:t>
        <a:bodyPr/>
        <a:lstStyle/>
        <a:p>
          <a:endParaRPr lang="en-US"/>
        </a:p>
      </dgm:t>
    </dgm:pt>
    <dgm:pt modelId="{691866AC-4385-48E2-A1A6-F9DA02D964E2}" type="pres">
      <dgm:prSet presAssocID="{E49A3DD0-7D02-4CFC-803F-7046748AAA89}" presName="Name0" presStyleCnt="0">
        <dgm:presLayoutVars>
          <dgm:dir/>
          <dgm:resizeHandles val="exact"/>
        </dgm:presLayoutVars>
      </dgm:prSet>
      <dgm:spPr/>
    </dgm:pt>
    <dgm:pt modelId="{DD85413B-D13E-4287-8834-5EF098106243}" type="pres">
      <dgm:prSet presAssocID="{D30EA584-1457-4A0A-871B-59341C5C35F7}" presName="node" presStyleLbl="node1" presStyleIdx="0" presStyleCnt="2" custLinFactNeighborX="-12214" custLinFactNeighborY="781">
        <dgm:presLayoutVars>
          <dgm:bulletEnabled val="1"/>
        </dgm:presLayoutVars>
      </dgm:prSet>
      <dgm:spPr/>
    </dgm:pt>
    <dgm:pt modelId="{9D6DC5CB-BF75-4FDD-82E2-88C0E28EAA16}" type="pres">
      <dgm:prSet presAssocID="{CD8C2266-A6EC-493F-9FE7-E2AAED8F34B3}" presName="sibTrans" presStyleCnt="0"/>
      <dgm:spPr/>
    </dgm:pt>
    <dgm:pt modelId="{9EDC91D9-99A5-4841-B894-C748BFA8693E}" type="pres">
      <dgm:prSet presAssocID="{7C427245-D073-48CB-BD52-B72D8CB9CB25}" presName="node" presStyleLbl="node1" presStyleIdx="1" presStyleCnt="2">
        <dgm:presLayoutVars>
          <dgm:bulletEnabled val="1"/>
        </dgm:presLayoutVars>
      </dgm:prSet>
      <dgm:spPr/>
    </dgm:pt>
  </dgm:ptLst>
  <dgm:cxnLst>
    <dgm:cxn modelId="{2C85BF17-4DDC-4A8F-9B4D-0A7EAC89C6B8}" type="presOf" srcId="{62085A2C-9572-4E08-B85F-213631809DE4}" destId="{9EDC91D9-99A5-4841-B894-C748BFA8693E}" srcOrd="0" destOrd="1" presId="urn:microsoft.com/office/officeart/2005/8/layout/hList6"/>
    <dgm:cxn modelId="{4DD0D622-7881-48EC-8B05-C8B554580423}" srcId="{E49A3DD0-7D02-4CFC-803F-7046748AAA89}" destId="{D30EA584-1457-4A0A-871B-59341C5C35F7}" srcOrd="0" destOrd="0" parTransId="{37EB0FCB-AB7F-4477-9005-6301BB729C5A}" sibTransId="{CD8C2266-A6EC-493F-9FE7-E2AAED8F34B3}"/>
    <dgm:cxn modelId="{D72E5824-FFB2-4AE7-958E-FAAB2240317E}" srcId="{7C427245-D073-48CB-BD52-B72D8CB9CB25}" destId="{62085A2C-9572-4E08-B85F-213631809DE4}" srcOrd="0" destOrd="0" parTransId="{40BC8587-33EE-4507-A135-7DEAEEB069A4}" sibTransId="{E85C5AD1-A8B7-41E3-B1D8-9C5C2AC7E179}"/>
    <dgm:cxn modelId="{7369A669-5D5A-4594-AAB6-776387D6FFA6}" type="presOf" srcId="{7C427245-D073-48CB-BD52-B72D8CB9CB25}" destId="{9EDC91D9-99A5-4841-B894-C748BFA8693E}" srcOrd="0" destOrd="0" presId="urn:microsoft.com/office/officeart/2005/8/layout/hList6"/>
    <dgm:cxn modelId="{D40D8076-DBEF-499A-8D28-F7CEA53A9CE9}" srcId="{7C427245-D073-48CB-BD52-B72D8CB9CB25}" destId="{04B0E670-44C0-449C-9E9D-E6C8FCE9D7FD}" srcOrd="1" destOrd="0" parTransId="{C29E1FC1-0CFE-40F0-83B0-F04E6BC3C7BB}" sibTransId="{F3CD02E6-C172-45DC-83F6-93DCDBE5DD6D}"/>
    <dgm:cxn modelId="{E3CCA278-9CEA-4285-83BF-54F609E3E03C}" type="presOf" srcId="{18C46722-0AB0-46FB-B0B4-56A35FA963F1}" destId="{9EDC91D9-99A5-4841-B894-C748BFA8693E}" srcOrd="0" destOrd="4" presId="urn:microsoft.com/office/officeart/2005/8/layout/hList6"/>
    <dgm:cxn modelId="{8627328E-5546-4B49-A34D-DD06D37D620B}" type="presOf" srcId="{E49A3DD0-7D02-4CFC-803F-7046748AAA89}" destId="{691866AC-4385-48E2-A1A6-F9DA02D964E2}" srcOrd="0" destOrd="0" presId="urn:microsoft.com/office/officeart/2005/8/layout/hList6"/>
    <dgm:cxn modelId="{98D36B9A-2616-4D99-85C3-E9985C082090}" srcId="{E49A3DD0-7D02-4CFC-803F-7046748AAA89}" destId="{7C427245-D073-48CB-BD52-B72D8CB9CB25}" srcOrd="1" destOrd="0" parTransId="{E010184F-2424-4244-BEE4-1C7D2DBBC6D8}" sibTransId="{D1FC780F-8D48-4F6C-9767-F73E45EF8345}"/>
    <dgm:cxn modelId="{AAE91FBF-E82C-4F54-90A1-06B76D29721E}" srcId="{7C427245-D073-48CB-BD52-B72D8CB9CB25}" destId="{18C46722-0AB0-46FB-B0B4-56A35FA963F1}" srcOrd="3" destOrd="0" parTransId="{1EFB774B-7BBC-4AAB-A148-6B1E406FB6BD}" sibTransId="{7F29C2C9-B672-4ADF-AA3A-55EE9D1F26EF}"/>
    <dgm:cxn modelId="{DE45BFCB-B532-46F2-8088-33A0BB8F683B}" type="presOf" srcId="{04B0E670-44C0-449C-9E9D-E6C8FCE9D7FD}" destId="{9EDC91D9-99A5-4841-B894-C748BFA8693E}" srcOrd="0" destOrd="2" presId="urn:microsoft.com/office/officeart/2005/8/layout/hList6"/>
    <dgm:cxn modelId="{A71B95EF-38F1-4D4F-9D51-9289962E9DED}" type="presOf" srcId="{A9418900-3E0A-4D35-BBEA-B13F4B8A8ADC}" destId="{9EDC91D9-99A5-4841-B894-C748BFA8693E}" srcOrd="0" destOrd="3" presId="urn:microsoft.com/office/officeart/2005/8/layout/hList6"/>
    <dgm:cxn modelId="{230402FB-7964-4B0F-96D2-4A92497457EC}" type="presOf" srcId="{D30EA584-1457-4A0A-871B-59341C5C35F7}" destId="{DD85413B-D13E-4287-8834-5EF098106243}" srcOrd="0" destOrd="0" presId="urn:microsoft.com/office/officeart/2005/8/layout/hList6"/>
    <dgm:cxn modelId="{9F8791FE-E779-45C2-B0A1-B2060C994597}" srcId="{7C427245-D073-48CB-BD52-B72D8CB9CB25}" destId="{A9418900-3E0A-4D35-BBEA-B13F4B8A8ADC}" srcOrd="2" destOrd="0" parTransId="{65B9EFA3-06E2-4044-B124-72CBC3287FF8}" sibTransId="{6A63DF45-5D6E-4672-96F6-C3F3B1001079}"/>
    <dgm:cxn modelId="{B8D6EFDB-A9F6-4157-B509-410B7F4D614D}" type="presParOf" srcId="{691866AC-4385-48E2-A1A6-F9DA02D964E2}" destId="{DD85413B-D13E-4287-8834-5EF098106243}" srcOrd="0" destOrd="0" presId="urn:microsoft.com/office/officeart/2005/8/layout/hList6"/>
    <dgm:cxn modelId="{26B3E468-9EF8-4728-8A13-C86027DDFAAD}" type="presParOf" srcId="{691866AC-4385-48E2-A1A6-F9DA02D964E2}" destId="{9D6DC5CB-BF75-4FDD-82E2-88C0E28EAA16}" srcOrd="1" destOrd="0" presId="urn:microsoft.com/office/officeart/2005/8/layout/hList6"/>
    <dgm:cxn modelId="{9F4D1949-0001-4202-9757-3E3C7501ACCC}" type="presParOf" srcId="{691866AC-4385-48E2-A1A6-F9DA02D964E2}" destId="{9EDC91D9-99A5-4841-B894-C748BFA8693E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894870-2EA2-4E33-9D1F-52946E932FBF}">
      <dsp:nvSpPr>
        <dsp:cNvPr id="0" name=""/>
        <dsp:cNvSpPr/>
      </dsp:nvSpPr>
      <dsp:spPr>
        <a:xfrm rot="16200000">
          <a:off x="-623233" y="623233"/>
          <a:ext cx="4857784" cy="3611316"/>
        </a:xfrm>
        <a:prstGeom prst="flowChartManualOperation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0" tIns="0" rIns="279400" bIns="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rgbClr val="FF0000"/>
              </a:solidFill>
            </a:rPr>
            <a:t>HIV 1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More common world wide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More pathogenic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More transmissible</a:t>
          </a:r>
        </a:p>
      </dsp:txBody>
      <dsp:txXfrm rot="5400000">
        <a:off x="1" y="971556"/>
        <a:ext cx="3611316" cy="2914670"/>
      </dsp:txXfrm>
    </dsp:sp>
    <dsp:sp modelId="{94C33B9D-1605-41D6-B756-7D5971F63737}">
      <dsp:nvSpPr>
        <dsp:cNvPr id="0" name=""/>
        <dsp:cNvSpPr/>
      </dsp:nvSpPr>
      <dsp:spPr>
        <a:xfrm rot="16200000">
          <a:off x="3090127" y="623233"/>
          <a:ext cx="4857784" cy="3611316"/>
        </a:xfrm>
        <a:prstGeom prst="flowChartManualOperation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0" tIns="0" rIns="279400" bIns="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rgbClr val="FF0000"/>
              </a:solidFill>
            </a:rPr>
            <a:t>HIV 2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Found in west </a:t>
          </a:r>
          <a:r>
            <a:rPr lang="en-US" sz="3100" kern="1200" dirty="0" err="1"/>
            <a:t>africa</a:t>
          </a:r>
          <a:endParaRPr lang="en-US" sz="3100" kern="1200" dirty="0"/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Less pathogenic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Less transmissible</a:t>
          </a:r>
        </a:p>
      </dsp:txBody>
      <dsp:txXfrm rot="5400000">
        <a:off x="3713361" y="971556"/>
        <a:ext cx="3611316" cy="29146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E4A3CA-85BB-4B3B-9E48-21773E31BADD}">
      <dsp:nvSpPr>
        <dsp:cNvPr id="0" name=""/>
        <dsp:cNvSpPr/>
      </dsp:nvSpPr>
      <dsp:spPr>
        <a:xfrm rot="16200000">
          <a:off x="-782259" y="859963"/>
          <a:ext cx="4818082" cy="3098155"/>
        </a:xfrm>
        <a:prstGeom prst="flowChartManualOperation">
          <a:avLst/>
        </a:prstGeom>
        <a:solidFill>
          <a:srgbClr val="00F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0" tIns="0" rIns="147278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>
              <a:solidFill>
                <a:srgbClr val="FF0000"/>
              </a:solidFill>
            </a:rPr>
            <a:t>Pts with acute symptoms or asymptomatic diseases with persistent gen </a:t>
          </a:r>
          <a:r>
            <a:rPr lang="en-US" sz="2300" b="1" kern="1200" dirty="0" err="1">
              <a:solidFill>
                <a:srgbClr val="FF0000"/>
              </a:solidFill>
            </a:rPr>
            <a:t>lymphadenopathy</a:t>
          </a:r>
          <a:r>
            <a:rPr lang="en-US" sz="2300" b="1" kern="1200" dirty="0">
              <a:solidFill>
                <a:srgbClr val="FF0000"/>
              </a:solidFill>
            </a:rPr>
            <a:t> with or without malaise ,fatigue and low grade fever.</a:t>
          </a:r>
        </a:p>
      </dsp:txBody>
      <dsp:txXfrm rot="5400000">
        <a:off x="77705" y="963615"/>
        <a:ext cx="3098155" cy="2890850"/>
      </dsp:txXfrm>
    </dsp:sp>
    <dsp:sp modelId="{7ABD54D2-59B3-4689-9458-A15DE40E6315}">
      <dsp:nvSpPr>
        <dsp:cNvPr id="0" name=""/>
        <dsp:cNvSpPr/>
      </dsp:nvSpPr>
      <dsp:spPr>
        <a:xfrm rot="16200000">
          <a:off x="2218952" y="1074865"/>
          <a:ext cx="4818082" cy="2668350"/>
        </a:xfrm>
        <a:prstGeom prst="flowChartManualOperation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970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rgbClr val="FF0000"/>
              </a:solidFill>
            </a:rPr>
            <a:t>Pts with symptomatic conditions oral hairy </a:t>
          </a:r>
          <a:r>
            <a:rPr lang="en-US" sz="2200" b="1" kern="1200" dirty="0" err="1">
              <a:solidFill>
                <a:srgbClr val="FF0000"/>
              </a:solidFill>
            </a:rPr>
            <a:t>leukoplakia</a:t>
          </a:r>
          <a:r>
            <a:rPr lang="en-US" sz="2200" b="1" kern="1200" dirty="0">
              <a:solidFill>
                <a:srgbClr val="FF0000"/>
              </a:solidFill>
            </a:rPr>
            <a:t> ,</a:t>
          </a:r>
          <a:r>
            <a:rPr lang="en-US" sz="2200" b="1" kern="1200" dirty="0" err="1">
              <a:solidFill>
                <a:srgbClr val="FF0000"/>
              </a:solidFill>
            </a:rPr>
            <a:t>candidiasis,herpes</a:t>
          </a:r>
          <a:r>
            <a:rPr lang="en-US" sz="2200" b="1" kern="1200" dirty="0">
              <a:solidFill>
                <a:srgbClr val="FF0000"/>
              </a:solidFill>
            </a:rPr>
            <a:t> </a:t>
          </a:r>
          <a:r>
            <a:rPr lang="en-US" sz="2200" b="1" kern="1200" dirty="0" err="1">
              <a:solidFill>
                <a:srgbClr val="FF0000"/>
              </a:solidFill>
            </a:rPr>
            <a:t>zooster</a:t>
          </a:r>
          <a:r>
            <a:rPr lang="en-US" sz="2200" b="1" kern="1200" dirty="0">
              <a:solidFill>
                <a:srgbClr val="FF0000"/>
              </a:solidFill>
            </a:rPr>
            <a:t> ,fever diarrhea, weight loss</a:t>
          </a:r>
        </a:p>
      </dsp:txBody>
      <dsp:txXfrm rot="5400000">
        <a:off x="3293818" y="963615"/>
        <a:ext cx="2668350" cy="2890850"/>
      </dsp:txXfrm>
    </dsp:sp>
    <dsp:sp modelId="{4FFE81EC-6B72-4ACA-B4D4-0A42BA1B6D92}">
      <dsp:nvSpPr>
        <dsp:cNvPr id="0" name=""/>
        <dsp:cNvSpPr/>
      </dsp:nvSpPr>
      <dsp:spPr>
        <a:xfrm rot="16200000">
          <a:off x="5023750" y="1130238"/>
          <a:ext cx="4818082" cy="2557605"/>
        </a:xfrm>
        <a:prstGeom prst="flowChartManualOperati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0" tIns="0" rIns="147278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>
              <a:solidFill>
                <a:srgbClr val="FF0000"/>
              </a:solidFill>
            </a:rPr>
            <a:t>Life threatening conditions cd4 + T4 lymphocyte levels  less than 200 cells per mm</a:t>
          </a:r>
        </a:p>
      </dsp:txBody>
      <dsp:txXfrm rot="5400000">
        <a:off x="6153988" y="963616"/>
        <a:ext cx="2557605" cy="28908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A6952E-7D38-4591-83FA-5F28DCAEF79E}">
      <dsp:nvSpPr>
        <dsp:cNvPr id="0" name=""/>
        <dsp:cNvSpPr/>
      </dsp:nvSpPr>
      <dsp:spPr>
        <a:xfrm rot="5400000">
          <a:off x="-162781" y="164596"/>
          <a:ext cx="1085209" cy="759646"/>
        </a:xfrm>
        <a:prstGeom prst="chevron">
          <a:avLst/>
        </a:prstGeom>
        <a:solidFill>
          <a:srgbClr val="7030A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Step 1 </a:t>
          </a:r>
        </a:p>
      </dsp:txBody>
      <dsp:txXfrm rot="-5400000">
        <a:off x="1" y="381637"/>
        <a:ext cx="759646" cy="325563"/>
      </dsp:txXfrm>
    </dsp:sp>
    <dsp:sp modelId="{6BE5E633-97E1-4494-A8BE-F35A64C5E37E}">
      <dsp:nvSpPr>
        <dsp:cNvPr id="0" name=""/>
        <dsp:cNvSpPr/>
      </dsp:nvSpPr>
      <dsp:spPr>
        <a:xfrm rot="5400000">
          <a:off x="4170534" y="-3409072"/>
          <a:ext cx="705386" cy="7527161"/>
        </a:xfrm>
        <a:prstGeom prst="round2SameRect">
          <a:avLst/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kern="1200">
              <a:solidFill>
                <a:srgbClr val="002060"/>
              </a:solidFill>
            </a:rPr>
            <a:t>Instruct patient in performance of meticulous oral hygiene</a:t>
          </a:r>
          <a:endParaRPr lang="en-US" sz="2100" b="1" kern="1200" dirty="0">
            <a:solidFill>
              <a:srgbClr val="002060"/>
            </a:solidFill>
          </a:endParaRPr>
        </a:p>
      </dsp:txBody>
      <dsp:txXfrm rot="-5400000">
        <a:off x="759647" y="36249"/>
        <a:ext cx="7492727" cy="636518"/>
      </dsp:txXfrm>
    </dsp:sp>
    <dsp:sp modelId="{3D4A5705-CBAB-4E93-B8E7-5D0E659A9342}">
      <dsp:nvSpPr>
        <dsp:cNvPr id="0" name=""/>
        <dsp:cNvSpPr/>
      </dsp:nvSpPr>
      <dsp:spPr>
        <a:xfrm rot="5400000">
          <a:off x="-162781" y="1132626"/>
          <a:ext cx="1085209" cy="759646"/>
        </a:xfrm>
        <a:prstGeom prst="chevron">
          <a:avLst/>
        </a:prstGeom>
        <a:solidFill>
          <a:srgbClr val="00FFCC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Step 2</a:t>
          </a:r>
        </a:p>
      </dsp:txBody>
      <dsp:txXfrm rot="-5400000">
        <a:off x="1" y="1349667"/>
        <a:ext cx="759646" cy="325563"/>
      </dsp:txXfrm>
    </dsp:sp>
    <dsp:sp modelId="{E5E6715C-63EC-44DA-8462-0B6D91E99DA6}">
      <dsp:nvSpPr>
        <dsp:cNvPr id="0" name=""/>
        <dsp:cNvSpPr/>
      </dsp:nvSpPr>
      <dsp:spPr>
        <a:xfrm rot="5400000">
          <a:off x="4170534" y="-2410753"/>
          <a:ext cx="705386" cy="7527161"/>
        </a:xfrm>
        <a:prstGeom prst="round2SameRect">
          <a:avLst/>
        </a:prstGeom>
        <a:solidFill>
          <a:srgbClr val="FF00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Scaling, </a:t>
          </a:r>
          <a:r>
            <a:rPr lang="en-US" sz="2400" b="1" kern="1200" dirty="0" err="1"/>
            <a:t>subgingival</a:t>
          </a:r>
          <a:r>
            <a:rPr lang="en-US" sz="2400" b="1" kern="1200" dirty="0"/>
            <a:t> irrigation with CHX</a:t>
          </a:r>
        </a:p>
      </dsp:txBody>
      <dsp:txXfrm rot="-5400000">
        <a:off x="759647" y="1034568"/>
        <a:ext cx="7492727" cy="636518"/>
      </dsp:txXfrm>
    </dsp:sp>
    <dsp:sp modelId="{F9E8D0F6-0DCC-485D-9903-71A36A04552E}">
      <dsp:nvSpPr>
        <dsp:cNvPr id="0" name=""/>
        <dsp:cNvSpPr/>
      </dsp:nvSpPr>
      <dsp:spPr>
        <a:xfrm rot="5400000">
          <a:off x="-162781" y="2100655"/>
          <a:ext cx="1085209" cy="759646"/>
        </a:xfrm>
        <a:prstGeom prst="chevron">
          <a:avLst/>
        </a:prstGeom>
        <a:solidFill>
          <a:srgbClr val="00B05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Step 3</a:t>
          </a:r>
        </a:p>
      </dsp:txBody>
      <dsp:txXfrm rot="-5400000">
        <a:off x="1" y="2317696"/>
        <a:ext cx="759646" cy="325563"/>
      </dsp:txXfrm>
    </dsp:sp>
    <dsp:sp modelId="{5A212510-D949-468D-A8A1-FCB608B49DF0}">
      <dsp:nvSpPr>
        <dsp:cNvPr id="0" name=""/>
        <dsp:cNvSpPr/>
      </dsp:nvSpPr>
      <dsp:spPr>
        <a:xfrm rot="5400000">
          <a:off x="4170534" y="-1473013"/>
          <a:ext cx="705386" cy="7527161"/>
        </a:xfrm>
        <a:prstGeom prst="round2Same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kern="1200" dirty="0"/>
            <a:t>Prescribe CHX </a:t>
          </a:r>
          <a:r>
            <a:rPr lang="en-US" sz="2100" b="1" kern="1200" dirty="0" err="1"/>
            <a:t>mouthrinse</a:t>
          </a:r>
          <a:r>
            <a:rPr lang="en-US" sz="2100" b="1" kern="1200" dirty="0"/>
            <a:t> for 2 weeks</a:t>
          </a:r>
        </a:p>
      </dsp:txBody>
      <dsp:txXfrm rot="-5400000">
        <a:off x="759647" y="1972308"/>
        <a:ext cx="7492727" cy="636518"/>
      </dsp:txXfrm>
    </dsp:sp>
    <dsp:sp modelId="{6D6ADC91-70C4-45C5-B67B-C0D531FC3314}">
      <dsp:nvSpPr>
        <dsp:cNvPr id="0" name=""/>
        <dsp:cNvSpPr/>
      </dsp:nvSpPr>
      <dsp:spPr>
        <a:xfrm rot="5400000">
          <a:off x="-162781" y="3068685"/>
          <a:ext cx="1085209" cy="759646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Step 4</a:t>
          </a:r>
        </a:p>
      </dsp:txBody>
      <dsp:txXfrm rot="-5400000">
        <a:off x="1" y="3285726"/>
        <a:ext cx="759646" cy="325563"/>
      </dsp:txXfrm>
    </dsp:sp>
    <dsp:sp modelId="{389E9C83-7338-4343-A300-3ED159053ECC}">
      <dsp:nvSpPr>
        <dsp:cNvPr id="0" name=""/>
        <dsp:cNvSpPr/>
      </dsp:nvSpPr>
      <dsp:spPr>
        <a:xfrm rot="5400000">
          <a:off x="4170534" y="-504983"/>
          <a:ext cx="705386" cy="7527161"/>
        </a:xfrm>
        <a:prstGeom prst="round2SameRect">
          <a:avLst/>
        </a:prstGeom>
        <a:solidFill>
          <a:schemeClr val="accent1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kern="1200" dirty="0"/>
            <a:t>Reevaluate in 2 weeks, if lesion persists </a:t>
          </a:r>
          <a:r>
            <a:rPr lang="en-US" sz="2100" b="1" kern="1200" dirty="0" err="1"/>
            <a:t>fluconazole</a:t>
          </a:r>
          <a:r>
            <a:rPr lang="en-US" sz="2100" b="1" kern="1200" dirty="0"/>
            <a:t> 7-10 days is advised.</a:t>
          </a:r>
        </a:p>
      </dsp:txBody>
      <dsp:txXfrm rot="-5400000">
        <a:off x="759647" y="2940338"/>
        <a:ext cx="7492727" cy="636518"/>
      </dsp:txXfrm>
    </dsp:sp>
    <dsp:sp modelId="{9CB721C0-BB2B-4743-B1A1-5622455E8A5B}">
      <dsp:nvSpPr>
        <dsp:cNvPr id="0" name=""/>
        <dsp:cNvSpPr/>
      </dsp:nvSpPr>
      <dsp:spPr>
        <a:xfrm rot="5400000">
          <a:off x="-162781" y="4036714"/>
          <a:ext cx="1085209" cy="759646"/>
        </a:xfrm>
        <a:prstGeom prst="chevron">
          <a:avLst/>
        </a:prstGeom>
        <a:solidFill>
          <a:srgbClr val="C00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Step 5</a:t>
          </a:r>
        </a:p>
      </dsp:txBody>
      <dsp:txXfrm rot="-5400000">
        <a:off x="1" y="4253755"/>
        <a:ext cx="759646" cy="325563"/>
      </dsp:txXfrm>
    </dsp:sp>
    <dsp:sp modelId="{6EAE7354-CCAD-4DCD-ABA2-50093231949E}">
      <dsp:nvSpPr>
        <dsp:cNvPr id="0" name=""/>
        <dsp:cNvSpPr/>
      </dsp:nvSpPr>
      <dsp:spPr>
        <a:xfrm rot="5400000">
          <a:off x="4170534" y="463045"/>
          <a:ext cx="705386" cy="7527161"/>
        </a:xfrm>
        <a:prstGeom prst="round2SameRect">
          <a:avLst/>
        </a:prstGeom>
        <a:solidFill>
          <a:srgbClr val="00B0F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kern="1200" dirty="0"/>
            <a:t>Re treat if necessary and place the patient on 2-3 months recall</a:t>
          </a:r>
        </a:p>
      </dsp:txBody>
      <dsp:txXfrm rot="-5400000">
        <a:off x="759647" y="3908366"/>
        <a:ext cx="7492727" cy="63651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85413B-D13E-4287-8834-5EF098106243}">
      <dsp:nvSpPr>
        <dsp:cNvPr id="0" name=""/>
        <dsp:cNvSpPr/>
      </dsp:nvSpPr>
      <dsp:spPr>
        <a:xfrm rot="16200000">
          <a:off x="-426116" y="426116"/>
          <a:ext cx="4429156" cy="3576922"/>
        </a:xfrm>
        <a:prstGeom prst="flowChartManualOperation">
          <a:avLst/>
        </a:prstGeom>
        <a:solidFill>
          <a:srgbClr val="00F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u="sng" kern="1200" dirty="0">
              <a:solidFill>
                <a:srgbClr val="002060"/>
              </a:solidFill>
              <a:latin typeface="Angsana New" pitchFamily="18" charset="-34"/>
            </a:rPr>
            <a:t>Serology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FF0000"/>
              </a:solidFill>
              <a:latin typeface="Angsana New" pitchFamily="18" charset="-34"/>
            </a:rPr>
            <a:t>Screening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FF0000"/>
              </a:solidFill>
              <a:latin typeface="Angsana New" pitchFamily="18" charset="-34"/>
            </a:rPr>
            <a:t>ELISA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FF0000"/>
              </a:solidFill>
              <a:latin typeface="Angsana New" pitchFamily="18" charset="-34"/>
            </a:rPr>
            <a:t>Rapid assays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FF0000"/>
              </a:solidFill>
              <a:latin typeface="Angsana New" pitchFamily="18" charset="-34"/>
            </a:rPr>
            <a:t>Confirmatory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FF0000"/>
              </a:solidFill>
              <a:latin typeface="Angsana New" pitchFamily="18" charset="-34"/>
            </a:rPr>
            <a:t>Western Blot</a:t>
          </a:r>
          <a:endParaRPr lang="en-US" sz="2000" b="1" kern="1200" dirty="0">
            <a:solidFill>
              <a:srgbClr val="FF0000"/>
            </a:solidFill>
          </a:endParaRPr>
        </a:p>
      </dsp:txBody>
      <dsp:txXfrm rot="5400000">
        <a:off x="1" y="885830"/>
        <a:ext cx="3576922" cy="2657494"/>
      </dsp:txXfrm>
    </dsp:sp>
    <dsp:sp modelId="{9EDC91D9-99A5-4841-B894-C748BFA8693E}">
      <dsp:nvSpPr>
        <dsp:cNvPr id="0" name=""/>
        <dsp:cNvSpPr/>
      </dsp:nvSpPr>
      <dsp:spPr>
        <a:xfrm rot="16200000">
          <a:off x="3422794" y="426116"/>
          <a:ext cx="4429156" cy="3576922"/>
        </a:xfrm>
        <a:prstGeom prst="flowChartManualOperation">
          <a:avLst/>
        </a:prstGeom>
        <a:solidFill>
          <a:srgbClr val="D21CB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u="sng" kern="1200" dirty="0">
              <a:solidFill>
                <a:srgbClr val="002060"/>
              </a:solidFill>
              <a:latin typeface="Angsana New" pitchFamily="18" charset="-34"/>
            </a:rPr>
            <a:t>Virology</a:t>
          </a:r>
          <a:endParaRPr lang="en-US" sz="2800" b="1" kern="1200" dirty="0">
            <a:solidFill>
              <a:srgbClr val="00206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solidFill>
                <a:srgbClr val="FFFF00"/>
              </a:solidFill>
              <a:latin typeface="Angsana New" pitchFamily="18" charset="-34"/>
            </a:rPr>
            <a:t>Viral culture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solidFill>
                <a:srgbClr val="FFFF00"/>
              </a:solidFill>
              <a:latin typeface="Angsana New" pitchFamily="18" charset="-34"/>
            </a:rPr>
            <a:t>Antigen p24 detection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solidFill>
                <a:srgbClr val="FFFF00"/>
              </a:solidFill>
              <a:latin typeface="Angsana New" pitchFamily="18" charset="-34"/>
            </a:rPr>
            <a:t>PCR DNA/RNA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u="none" kern="1200" dirty="0">
              <a:solidFill>
                <a:srgbClr val="FFFF00"/>
              </a:solidFill>
              <a:latin typeface="Angsana New" pitchFamily="18" charset="-34"/>
            </a:rPr>
            <a:t>Surrogate markers</a:t>
          </a:r>
        </a:p>
      </dsp:txBody>
      <dsp:txXfrm rot="5400000">
        <a:off x="3848911" y="885830"/>
        <a:ext cx="3576922" cy="26574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AB7410-99B7-4495-AFDB-360A25D9E0B0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3CF13F-2964-4FA6-AE00-762AE7B8CE1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 RNA virus-(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lentivirus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subgroup retrovirus family)-AIDS 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1st case reported in 1981 in US.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Four </a:t>
            </a:r>
            <a:r>
              <a:rPr lang="en-US" sz="1200" b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recognised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human retrovirus belong to 2 groups: Human T-</a:t>
            </a:r>
            <a:r>
              <a:rPr lang="en-US" sz="1200" b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lymphotropic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virus(HTLV-1 &amp;2) HIV 1 &amp;2(HIV-1 is more commonly </a:t>
            </a:r>
            <a:r>
              <a:rPr lang="en-US" sz="1200" b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asso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with AIDS)</a:t>
            </a:r>
          </a:p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1200" dirty="0">
                <a:cs typeface="Times New Roman" pitchFamily="18" charset="0"/>
              </a:rPr>
              <a:t>HIV-2 was first isolated in 1986 from persons in a number of West African countries who exhibited immunodeficiency characteristic of HIV-1 </a:t>
            </a:r>
            <a:r>
              <a:rPr lang="en-US" sz="1200" dirty="0" err="1">
                <a:cs typeface="Times New Roman" pitchFamily="18" charset="0"/>
              </a:rPr>
              <a:t>infection.Subsequent</a:t>
            </a:r>
            <a:r>
              <a:rPr lang="en-US" sz="1200" dirty="0">
                <a:cs typeface="Times New Roman" pitchFamily="18" charset="0"/>
              </a:rPr>
              <a:t> research has demonstrated that HIV-1 and HIV-2 are 60%-70% homologous. Like HIV-1, HIV-2 also has multiple subtypes. Six have been described, termed A-F.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Hiv</a:t>
            </a:r>
            <a:r>
              <a:rPr lang="en-US" dirty="0"/>
              <a:t> consists</a:t>
            </a:r>
            <a:r>
              <a:rPr lang="en-US" baseline="0" dirty="0"/>
              <a:t> of a cylindrical center surrounded by a lipid </a:t>
            </a:r>
            <a:r>
              <a:rPr lang="en-US" baseline="0" dirty="0" err="1"/>
              <a:t>bilayer</a:t>
            </a:r>
            <a:r>
              <a:rPr lang="en-US" baseline="0" dirty="0"/>
              <a:t> envelope .structurally virus is composed of 3 components – viral envelope, </a:t>
            </a:r>
            <a:r>
              <a:rPr lang="en-US" baseline="0" dirty="0" err="1"/>
              <a:t>hiv</a:t>
            </a:r>
            <a:r>
              <a:rPr lang="en-US" baseline="0" dirty="0"/>
              <a:t> matrix </a:t>
            </a:r>
            <a:r>
              <a:rPr lang="en-US" baseline="0" dirty="0" err="1"/>
              <a:t>protiens</a:t>
            </a:r>
            <a:r>
              <a:rPr lang="en-US" baseline="0" dirty="0"/>
              <a:t>, viral </a:t>
            </a:r>
            <a:r>
              <a:rPr lang="en-US" baseline="0" dirty="0" err="1"/>
              <a:t>core.virus</a:t>
            </a:r>
            <a:r>
              <a:rPr lang="en-US" baseline="0" dirty="0"/>
              <a:t> particle has a diameter of about 1/10,000mm.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indent="-342900" eaLnBrk="0" hangingPunct="0">
              <a:spcBef>
                <a:spcPct val="20000"/>
              </a:spcBef>
              <a:buFontTx/>
              <a:buNone/>
            </a:pPr>
            <a:r>
              <a:rPr lang="en-US" dirty="0">
                <a:solidFill>
                  <a:srgbClr val="000099"/>
                </a:solidFill>
                <a:latin typeface="Angsana New" pitchFamily="18" charset="-34"/>
              </a:rPr>
              <a:t>Unprotected sex,</a:t>
            </a:r>
            <a:r>
              <a:rPr lang="en-US" baseline="0" dirty="0">
                <a:solidFill>
                  <a:srgbClr val="000099"/>
                </a:solidFill>
                <a:latin typeface="Angsana New" pitchFamily="18" charset="-34"/>
              </a:rPr>
              <a:t> </a:t>
            </a:r>
            <a:r>
              <a:rPr lang="en-US" dirty="0">
                <a:solidFill>
                  <a:srgbClr val="000099"/>
                </a:solidFill>
                <a:latin typeface="Angsana New" pitchFamily="18" charset="-34"/>
              </a:rPr>
              <a:t>Blood and Blood Products,</a:t>
            </a:r>
            <a:r>
              <a:rPr lang="en-US" baseline="0" dirty="0">
                <a:solidFill>
                  <a:srgbClr val="000099"/>
                </a:solidFill>
                <a:latin typeface="Angsana New" pitchFamily="18" charset="-34"/>
              </a:rPr>
              <a:t> </a:t>
            </a:r>
            <a:r>
              <a:rPr lang="en-US" dirty="0">
                <a:solidFill>
                  <a:srgbClr val="000099"/>
                </a:solidFill>
                <a:latin typeface="Angsana New" pitchFamily="18" charset="-34"/>
              </a:rPr>
              <a:t>Mother to Child Transmission,</a:t>
            </a:r>
            <a:r>
              <a:rPr lang="en-US" baseline="0" dirty="0">
                <a:solidFill>
                  <a:srgbClr val="000099"/>
                </a:solidFill>
                <a:latin typeface="Angsana New" pitchFamily="18" charset="-34"/>
              </a:rPr>
              <a:t> </a:t>
            </a:r>
            <a:r>
              <a:rPr lang="en-US" dirty="0">
                <a:solidFill>
                  <a:srgbClr val="000099"/>
                </a:solidFill>
                <a:latin typeface="Angsana New" pitchFamily="18" charset="-34"/>
              </a:rPr>
              <a:t>Contaminated </a:t>
            </a:r>
            <a:r>
              <a:rPr lang="en-US" dirty="0" err="1">
                <a:solidFill>
                  <a:srgbClr val="000099"/>
                </a:solidFill>
                <a:latin typeface="Angsana New" pitchFamily="18" charset="-34"/>
              </a:rPr>
              <a:t>Needles,Injectable</a:t>
            </a:r>
            <a:r>
              <a:rPr lang="en-US" dirty="0">
                <a:solidFill>
                  <a:srgbClr val="000099"/>
                </a:solidFill>
                <a:latin typeface="Angsana New" pitchFamily="18" charset="-34"/>
              </a:rPr>
              <a:t> Drug Use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Pathogenesis </a:t>
            </a:r>
            <a:r>
              <a:rPr lang="en-US" dirty="0" err="1"/>
              <a:t>iis</a:t>
            </a:r>
            <a:r>
              <a:rPr lang="en-US" dirty="0"/>
              <a:t> mainly due to gradual </a:t>
            </a:r>
            <a:r>
              <a:rPr lang="en-US" dirty="0" err="1"/>
              <a:t>impairent</a:t>
            </a:r>
            <a:r>
              <a:rPr lang="en-US" dirty="0"/>
              <a:t> of immune system via </a:t>
            </a:r>
            <a:r>
              <a:rPr lang="en-US" dirty="0" err="1"/>
              <a:t>intereference</a:t>
            </a:r>
            <a:r>
              <a:rPr lang="en-US" dirty="0"/>
              <a:t> with cd4</a:t>
            </a:r>
            <a:r>
              <a:rPr lang="en-US" baseline="0" dirty="0"/>
              <a:t> </a:t>
            </a:r>
            <a:r>
              <a:rPr lang="en-US" dirty="0"/>
              <a:t>lymphocytes</a:t>
            </a:r>
            <a:r>
              <a:rPr lang="en-US" baseline="0" dirty="0"/>
              <a:t> and other immune cell functions.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2- mild symptoms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dirty="0"/>
              <a:t></a:t>
            </a:r>
          </a:p>
          <a:p>
            <a:r>
              <a:rPr lang="en-US" sz="1200" b="1" dirty="0"/>
              <a:t></a:t>
            </a:r>
          </a:p>
          <a:p>
            <a:r>
              <a:rPr lang="en-US" sz="1200" b="1" dirty="0"/>
              <a:t>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  </a:t>
            </a:r>
            <a:r>
              <a:rPr lang="en-US" dirty="0"/>
              <a:t>(</a:t>
            </a:r>
            <a:r>
              <a:rPr lang="en-US" dirty="0" err="1"/>
              <a:t>pseudomembranous</a:t>
            </a:r>
            <a:r>
              <a:rPr lang="en-US" dirty="0"/>
              <a:t> and </a:t>
            </a:r>
            <a:r>
              <a:rPr lang="en-US" dirty="0" err="1"/>
              <a:t>erythematous</a:t>
            </a:r>
            <a:r>
              <a:rPr lang="en-US" dirty="0"/>
              <a:t>)</a:t>
            </a:r>
          </a:p>
          <a:p>
            <a:r>
              <a:rPr lang="en-US" dirty="0"/>
              <a:t></a:t>
            </a:r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) </a:t>
            </a:r>
          </a:p>
          <a:p>
            <a:r>
              <a:rPr lang="en-US" dirty="0"/>
              <a:t></a:t>
            </a:r>
          </a:p>
          <a:p>
            <a:r>
              <a:rPr lang="en-US" dirty="0"/>
              <a:t>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Bacterial infections:</a:t>
            </a:r>
            <a:r>
              <a:rPr lang="en-US" baseline="0" dirty="0"/>
              <a:t> </a:t>
            </a:r>
            <a:r>
              <a:rPr lang="en-US" dirty="0"/>
              <a:t>(</a:t>
            </a:r>
            <a:r>
              <a:rPr lang="en-US" dirty="0" err="1"/>
              <a:t>a.israeli,E.coli,Kliebsiella</a:t>
            </a:r>
            <a:r>
              <a:rPr lang="en-US" dirty="0"/>
              <a:t>)Drug reactions(</a:t>
            </a:r>
            <a:r>
              <a:rPr lang="en-US" dirty="0" err="1"/>
              <a:t>EM,lichenoid</a:t>
            </a:r>
            <a:r>
              <a:rPr lang="en-US" dirty="0"/>
              <a:t>,)</a:t>
            </a:r>
          </a:p>
          <a:p>
            <a:r>
              <a:rPr lang="en-US" dirty="0"/>
              <a:t> Fungal other than </a:t>
            </a:r>
            <a:r>
              <a:rPr lang="en-US" dirty="0" err="1"/>
              <a:t>candidiasis</a:t>
            </a:r>
            <a:endParaRPr lang="en-US" dirty="0"/>
          </a:p>
          <a:p>
            <a:r>
              <a:rPr lang="en-US" dirty="0"/>
              <a:t> Neurologic disturbances, Viral CMV,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</a:t>
            </a:r>
            <a:r>
              <a:rPr lang="en-US" baseline="0" dirty="0"/>
              <a:t> is </a:t>
            </a:r>
            <a:r>
              <a:rPr lang="en-US" baseline="0" dirty="0" err="1"/>
              <a:t>characterised</a:t>
            </a:r>
            <a:r>
              <a:rPr lang="en-US" baseline="0" dirty="0"/>
              <a:t> by marginal linear </a:t>
            </a:r>
            <a:r>
              <a:rPr lang="en-US" baseline="0" dirty="0" err="1"/>
              <a:t>erythema</a:t>
            </a:r>
            <a:r>
              <a:rPr lang="en-US" baseline="0" dirty="0"/>
              <a:t> across the attached </a:t>
            </a:r>
            <a:r>
              <a:rPr lang="en-US" baseline="0" dirty="0" err="1"/>
              <a:t>gingiva</a:t>
            </a:r>
            <a:r>
              <a:rPr lang="en-US" baseline="0" dirty="0"/>
              <a:t>, spontaneous bleeding, no ulcerations, </a:t>
            </a:r>
            <a:r>
              <a:rPr lang="en-US" baseline="0" dirty="0" err="1"/>
              <a:t>punctate</a:t>
            </a:r>
            <a:r>
              <a:rPr lang="en-US" baseline="0" dirty="0"/>
              <a:t> lesions fuse n gives bright red appearance , no loss of attachment is seen, the intensity of </a:t>
            </a:r>
            <a:r>
              <a:rPr lang="en-US" baseline="0" dirty="0" err="1"/>
              <a:t>erythema</a:t>
            </a:r>
            <a:r>
              <a:rPr lang="en-US" baseline="0" dirty="0"/>
              <a:t> is disproportionate to amount of plaque </a:t>
            </a:r>
            <a:r>
              <a:rPr lang="en-US" baseline="0" dirty="0" err="1"/>
              <a:t>present.it</a:t>
            </a:r>
            <a:r>
              <a:rPr lang="en-US" baseline="0" dirty="0"/>
              <a:t> does not respond to removal of plaque by </a:t>
            </a:r>
            <a:r>
              <a:rPr lang="en-US" baseline="0" dirty="0" err="1"/>
              <a:t>scaling,root</a:t>
            </a:r>
            <a:r>
              <a:rPr lang="en-US" baseline="0" dirty="0"/>
              <a:t> planning and plaque control measures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Successful treatment relies on identifying the causative</a:t>
            </a:r>
            <a:r>
              <a:rPr lang="en-US" baseline="0" dirty="0"/>
              <a:t> factors like plaque, tobacco </a:t>
            </a:r>
            <a:r>
              <a:rPr lang="en-US" baseline="0" dirty="0" err="1"/>
              <a:t>etc.</a:t>
            </a:r>
            <a:r>
              <a:rPr lang="en-US" dirty="0" err="1"/>
              <a:t>Doesnot</a:t>
            </a:r>
            <a:r>
              <a:rPr lang="en-US" dirty="0"/>
              <a:t> respond well</a:t>
            </a:r>
            <a:r>
              <a:rPr lang="en-US" baseline="0" dirty="0"/>
              <a:t> to plaque removal, 0.12% </a:t>
            </a:r>
            <a:r>
              <a:rPr lang="en-US" baseline="0" dirty="0" err="1"/>
              <a:t>chlorhexidine</a:t>
            </a:r>
            <a:r>
              <a:rPr lang="en-US" baseline="0" dirty="0"/>
              <a:t> twice daily has shown improvement after 3 months. </a:t>
            </a:r>
            <a:r>
              <a:rPr lang="en-US" baseline="0" dirty="0" err="1"/>
              <a:t>Povodine</a:t>
            </a:r>
            <a:r>
              <a:rPr lang="en-US" baseline="0" dirty="0"/>
              <a:t> iodine reduced pain associated with the lesions.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NUG is characteristic</a:t>
            </a:r>
            <a:r>
              <a:rPr lang="en-US" baseline="0" dirty="0"/>
              <a:t> of red swollen </a:t>
            </a:r>
            <a:r>
              <a:rPr lang="en-US" baseline="0" dirty="0" err="1"/>
              <a:t>gingiva</a:t>
            </a:r>
            <a:r>
              <a:rPr lang="en-US" baseline="0" dirty="0"/>
              <a:t> </a:t>
            </a:r>
            <a:r>
              <a:rPr lang="en-US" baseline="0" dirty="0" err="1"/>
              <a:t>withn</a:t>
            </a:r>
            <a:r>
              <a:rPr lang="en-US" baseline="0" dirty="0"/>
              <a:t> yellowish grey marginal areas of necrosis leading to destruction of </a:t>
            </a:r>
            <a:r>
              <a:rPr lang="en-US" baseline="0" dirty="0" err="1"/>
              <a:t>interdental</a:t>
            </a:r>
            <a:r>
              <a:rPr lang="en-US" baseline="0" dirty="0"/>
              <a:t> papilla ,</a:t>
            </a:r>
            <a:r>
              <a:rPr lang="en-US" dirty="0"/>
              <a:t>Sudden onset, bleeding on </a:t>
            </a:r>
            <a:r>
              <a:rPr lang="en-US" dirty="0" err="1"/>
              <a:t>toothbrushing</a:t>
            </a:r>
            <a:r>
              <a:rPr lang="en-US" dirty="0"/>
              <a:t>, pain and </a:t>
            </a:r>
            <a:r>
              <a:rPr lang="en-US" dirty="0" err="1"/>
              <a:t>characterstic</a:t>
            </a:r>
            <a:r>
              <a:rPr lang="en-US" dirty="0"/>
              <a:t> halitosis, </a:t>
            </a:r>
            <a:r>
              <a:rPr lang="en-US" dirty="0" err="1"/>
              <a:t>gingiva</a:t>
            </a:r>
            <a:r>
              <a:rPr lang="en-US" dirty="0"/>
              <a:t> appears </a:t>
            </a:r>
            <a:r>
              <a:rPr lang="en-US" dirty="0" err="1"/>
              <a:t>feiry</a:t>
            </a:r>
            <a:r>
              <a:rPr lang="en-US" dirty="0"/>
              <a:t> red, swollen ,yellowish necrosis seen in tip of </a:t>
            </a:r>
            <a:r>
              <a:rPr lang="en-US" dirty="0" err="1"/>
              <a:t>interdental</a:t>
            </a:r>
            <a:r>
              <a:rPr lang="en-US" dirty="0"/>
              <a:t> papilla and margins of </a:t>
            </a:r>
            <a:r>
              <a:rPr lang="en-US" dirty="0" err="1"/>
              <a:t>gingiva</a:t>
            </a:r>
            <a:r>
              <a:rPr lang="en-US" dirty="0"/>
              <a:t>, mostly anterior </a:t>
            </a:r>
            <a:r>
              <a:rPr lang="en-US" dirty="0" err="1"/>
              <a:t>gingiva</a:t>
            </a:r>
            <a:r>
              <a:rPr lang="en-US" dirty="0"/>
              <a:t> is affected. cause – gram positive</a:t>
            </a:r>
            <a:r>
              <a:rPr lang="en-US" baseline="0" dirty="0"/>
              <a:t> </a:t>
            </a:r>
            <a:r>
              <a:rPr lang="en-US" baseline="0" dirty="0" err="1"/>
              <a:t>cocci</a:t>
            </a:r>
            <a:r>
              <a:rPr lang="en-US" baseline="0" dirty="0"/>
              <a:t>, p. hemolytic streptococci and </a:t>
            </a:r>
            <a:r>
              <a:rPr lang="en-US" baseline="0" dirty="0" err="1"/>
              <a:t>c.albicans</a:t>
            </a:r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Basic treatment</a:t>
            </a:r>
            <a:r>
              <a:rPr lang="en-US" baseline="0" dirty="0"/>
              <a:t> consists of cleaning and debridement of affected areas with a cotton pellet soaked in peroxide after application of topical anesthetic, pt should be seen every </a:t>
            </a:r>
            <a:r>
              <a:rPr lang="en-US" baseline="0" dirty="0" err="1"/>
              <a:t>othr</a:t>
            </a:r>
            <a:r>
              <a:rPr lang="en-US" baseline="0" dirty="0"/>
              <a:t> day for first week , debridement of affected area is repeated at each visit, does not always responds to conventional treatment , use of </a:t>
            </a:r>
            <a:r>
              <a:rPr lang="en-US" baseline="0" dirty="0" err="1"/>
              <a:t>metronidaole</a:t>
            </a:r>
            <a:r>
              <a:rPr lang="en-US" baseline="0" dirty="0"/>
              <a:t> &amp; </a:t>
            </a:r>
            <a:r>
              <a:rPr lang="en-US" baseline="0" dirty="0" err="1"/>
              <a:t>antimycotic</a:t>
            </a:r>
            <a:r>
              <a:rPr lang="en-US" baseline="0" dirty="0"/>
              <a:t> agents are effective in reducing acute pain and promotes rapid healing, </a:t>
            </a:r>
            <a:r>
              <a:rPr lang="en-US" baseline="0" dirty="0" err="1"/>
              <a:t>periodontium</a:t>
            </a:r>
            <a:r>
              <a:rPr lang="en-US" baseline="0" dirty="0"/>
              <a:t> should be reevaluated 1 month after resolution of acute symptoms to access the results of treatment and </a:t>
            </a:r>
            <a:r>
              <a:rPr lang="en-US" baseline="0" dirty="0" err="1"/>
              <a:t>detrmine</a:t>
            </a:r>
            <a:r>
              <a:rPr lang="en-US" baseline="0" dirty="0"/>
              <a:t> the need for further </a:t>
            </a:r>
            <a:r>
              <a:rPr lang="en-US" baseline="0" dirty="0" err="1"/>
              <a:t>theraphy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 is </a:t>
            </a:r>
            <a:r>
              <a:rPr lang="en-US" dirty="0" err="1"/>
              <a:t>necrotising</a:t>
            </a:r>
            <a:r>
              <a:rPr lang="en-US" dirty="0"/>
              <a:t> ulcerative rapidly</a:t>
            </a:r>
            <a:r>
              <a:rPr lang="en-US" baseline="0" dirty="0"/>
              <a:t> progressive form of </a:t>
            </a:r>
            <a:r>
              <a:rPr lang="en-US" baseline="0" dirty="0" err="1"/>
              <a:t>periodontitis</a:t>
            </a:r>
            <a:r>
              <a:rPr lang="en-US" baseline="0" dirty="0"/>
              <a:t> which may represent an extension of NUG. </a:t>
            </a:r>
            <a:r>
              <a:rPr lang="en-US" dirty="0"/>
              <a:t>It is </a:t>
            </a:r>
            <a:r>
              <a:rPr lang="en-US" dirty="0" err="1"/>
              <a:t>Characterised</a:t>
            </a:r>
            <a:r>
              <a:rPr lang="en-US" dirty="0"/>
              <a:t> by </a:t>
            </a:r>
            <a:r>
              <a:rPr lang="en-US" dirty="0" err="1"/>
              <a:t>localised</a:t>
            </a:r>
            <a:r>
              <a:rPr lang="en-US" dirty="0"/>
              <a:t> soft tissue necrosis,</a:t>
            </a:r>
            <a:r>
              <a:rPr lang="en-US" baseline="0" dirty="0"/>
              <a:t> ulceration, loss of </a:t>
            </a:r>
            <a:r>
              <a:rPr lang="en-US" baseline="0" dirty="0" err="1"/>
              <a:t>crestal</a:t>
            </a:r>
            <a:r>
              <a:rPr lang="en-US" baseline="0" dirty="0"/>
              <a:t> bone, </a:t>
            </a:r>
            <a:r>
              <a:rPr lang="en-US" baseline="0" dirty="0" err="1"/>
              <a:t>interproximal</a:t>
            </a:r>
            <a:r>
              <a:rPr lang="en-US" baseline="0" dirty="0"/>
              <a:t> </a:t>
            </a:r>
            <a:r>
              <a:rPr lang="en-US" baseline="0" dirty="0" err="1"/>
              <a:t>cratering</a:t>
            </a:r>
            <a:r>
              <a:rPr lang="en-US" baseline="0" dirty="0"/>
              <a:t>, tooth mobility , rapid </a:t>
            </a:r>
            <a:r>
              <a:rPr lang="en-US" baseline="0" dirty="0" err="1"/>
              <a:t>horizantal</a:t>
            </a:r>
            <a:r>
              <a:rPr lang="en-US" baseline="0" dirty="0"/>
              <a:t> bone loss. Causes – </a:t>
            </a:r>
            <a:r>
              <a:rPr lang="en-US" baseline="0" dirty="0" err="1"/>
              <a:t>c.albicans</a:t>
            </a:r>
            <a:r>
              <a:rPr lang="en-US" baseline="0" dirty="0"/>
              <a:t> &amp; c. </a:t>
            </a:r>
            <a:r>
              <a:rPr lang="en-US" baseline="0" dirty="0" err="1"/>
              <a:t>retcus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Local debridement of affected area, scaling</a:t>
            </a:r>
            <a:r>
              <a:rPr lang="en-US" baseline="0" dirty="0"/>
              <a:t> root planning , irrigation with an effective antimicrobial agent, prophylactic prescription of a topical or systemic antifungal agent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 is </a:t>
            </a:r>
            <a:r>
              <a:rPr lang="en-US" dirty="0" err="1"/>
              <a:t>severly</a:t>
            </a:r>
            <a:r>
              <a:rPr lang="en-US" dirty="0"/>
              <a:t> destructive and actively painful form, </a:t>
            </a:r>
            <a:r>
              <a:rPr lang="en-US" dirty="0" err="1"/>
              <a:t>characterised</a:t>
            </a:r>
            <a:r>
              <a:rPr lang="en-US" dirty="0"/>
              <a:t> by Extensive Soft tissue and bony necrosis with sequestration, represents most severe form of periodontal </a:t>
            </a:r>
            <a:r>
              <a:rPr lang="en-US" dirty="0" err="1"/>
              <a:t>infection.it</a:t>
            </a:r>
            <a:r>
              <a:rPr lang="en-US" dirty="0"/>
              <a:t> may occurs as an extension</a:t>
            </a:r>
            <a:r>
              <a:rPr lang="en-US" baseline="0" dirty="0"/>
              <a:t> of NUP.</a:t>
            </a:r>
            <a:r>
              <a:rPr lang="en-US" dirty="0"/>
              <a:t> resembles </a:t>
            </a:r>
            <a:r>
              <a:rPr lang="en-US" dirty="0" err="1"/>
              <a:t>cancrum</a:t>
            </a:r>
            <a:r>
              <a:rPr lang="en-US" dirty="0"/>
              <a:t> </a:t>
            </a:r>
            <a:r>
              <a:rPr lang="en-US" dirty="0" err="1"/>
              <a:t>oris</a:t>
            </a:r>
            <a:r>
              <a:rPr lang="en-US" dirty="0"/>
              <a:t> and </a:t>
            </a:r>
            <a:r>
              <a:rPr lang="en-US" dirty="0" err="1"/>
              <a:t>noma</a:t>
            </a:r>
            <a:r>
              <a:rPr lang="en-US" dirty="0"/>
              <a:t>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Metronidazole</a:t>
            </a:r>
            <a:r>
              <a:rPr lang="en-US" dirty="0"/>
              <a:t>. Antimicrobial </a:t>
            </a:r>
            <a:r>
              <a:rPr lang="en-US" dirty="0" err="1"/>
              <a:t>mouthrinse</a:t>
            </a:r>
            <a:r>
              <a:rPr lang="en-US" dirty="0"/>
              <a:t>, if osseous necrosis is present its necessary to remove the affected bone to promote wound healing.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Found</a:t>
            </a:r>
            <a:r>
              <a:rPr lang="en-US" baseline="0" dirty="0"/>
              <a:t> on lateral borders of tongue, caused by EBV , </a:t>
            </a:r>
            <a:r>
              <a:rPr lang="en-US" baseline="0" dirty="0" err="1"/>
              <a:t>keratotic</a:t>
            </a:r>
            <a:r>
              <a:rPr lang="en-US" baseline="0" dirty="0"/>
              <a:t> ,asymptomatic area with vertical </a:t>
            </a:r>
            <a:r>
              <a:rPr lang="en-US" baseline="0" dirty="0" err="1"/>
              <a:t>straitions</a:t>
            </a:r>
            <a:r>
              <a:rPr lang="en-US" baseline="0" dirty="0"/>
              <a:t> giving a corrugated appearance, when dried it appears hairy &amp; does not </a:t>
            </a:r>
            <a:r>
              <a:rPr lang="en-US" baseline="0" dirty="0" err="1"/>
              <a:t>rubb</a:t>
            </a:r>
            <a:r>
              <a:rPr lang="en-US" baseline="0" dirty="0"/>
              <a:t> </a:t>
            </a:r>
            <a:r>
              <a:rPr lang="en-US" baseline="0" dirty="0" err="1"/>
              <a:t>off.microscopically</a:t>
            </a:r>
            <a:r>
              <a:rPr lang="en-US" baseline="0" dirty="0"/>
              <a:t> </a:t>
            </a:r>
            <a:r>
              <a:rPr lang="en-US" baseline="0" dirty="0" err="1"/>
              <a:t>Acanthosis</a:t>
            </a:r>
            <a:r>
              <a:rPr lang="en-US" baseline="0" dirty="0"/>
              <a:t> </a:t>
            </a:r>
            <a:r>
              <a:rPr lang="en-US" baseline="0" dirty="0" err="1"/>
              <a:t>baloon</a:t>
            </a:r>
            <a:r>
              <a:rPr lang="en-US" baseline="0" dirty="0"/>
              <a:t> cells are seen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Does</a:t>
            </a:r>
            <a:r>
              <a:rPr lang="en-US" baseline="0" dirty="0"/>
              <a:t> not require treatment, resolution occurs after </a:t>
            </a:r>
            <a:r>
              <a:rPr lang="en-US" baseline="0" dirty="0" err="1"/>
              <a:t>theraphy</a:t>
            </a:r>
            <a:r>
              <a:rPr lang="en-US" baseline="0" dirty="0"/>
              <a:t> with acyclovir, </a:t>
            </a:r>
            <a:r>
              <a:rPr lang="en-US" baseline="0" dirty="0" err="1"/>
              <a:t>zidovudin</a:t>
            </a:r>
            <a:r>
              <a:rPr lang="en-US" baseline="0" dirty="0"/>
              <a:t> but usually recurs after treatment is discontinued. The incidence of oral hairy </a:t>
            </a:r>
            <a:r>
              <a:rPr lang="en-US" baseline="0" dirty="0" err="1"/>
              <a:t>leukoplakia</a:t>
            </a:r>
            <a:r>
              <a:rPr lang="en-US" baseline="0" dirty="0"/>
              <a:t> is markedly reduced since advent of multidrug </a:t>
            </a:r>
            <a:r>
              <a:rPr lang="en-US" baseline="0" dirty="0" err="1"/>
              <a:t>theraphy</a:t>
            </a:r>
            <a:r>
              <a:rPr lang="en-US" baseline="0" dirty="0"/>
              <a:t> for HIV infection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Mutlifocal</a:t>
            </a:r>
            <a:r>
              <a:rPr lang="en-US" dirty="0"/>
              <a:t> , vascular</a:t>
            </a:r>
            <a:r>
              <a:rPr lang="en-US" baseline="0" dirty="0"/>
              <a:t> </a:t>
            </a:r>
            <a:r>
              <a:rPr lang="en-US" baseline="0" dirty="0" err="1"/>
              <a:t>neoplasms</a:t>
            </a:r>
            <a:r>
              <a:rPr lang="en-US" baseline="0" dirty="0"/>
              <a:t> manifested as nodules, papules or non elevated </a:t>
            </a:r>
            <a:r>
              <a:rPr lang="en-US" baseline="0" dirty="0" err="1"/>
              <a:t>macules</a:t>
            </a:r>
            <a:r>
              <a:rPr lang="en-US" baseline="0" dirty="0"/>
              <a:t> appears blue or purple in </a:t>
            </a:r>
            <a:r>
              <a:rPr lang="en-US" baseline="0" dirty="0" err="1"/>
              <a:t>color.most</a:t>
            </a:r>
            <a:r>
              <a:rPr lang="en-US" baseline="0" dirty="0"/>
              <a:t> common oral malignancy associated with AIDS. Causative agent – HHV 8. lesions may become </a:t>
            </a:r>
            <a:r>
              <a:rPr lang="en-US" baseline="0" dirty="0" err="1"/>
              <a:t>become</a:t>
            </a:r>
            <a:r>
              <a:rPr lang="en-US" baseline="0" dirty="0"/>
              <a:t> painful if they become ulcerated or </a:t>
            </a:r>
            <a:r>
              <a:rPr lang="en-US" baseline="0" dirty="0" err="1"/>
              <a:t>traumatised.on</a:t>
            </a:r>
            <a:r>
              <a:rPr lang="en-US" baseline="0" dirty="0"/>
              <a:t> occasion expansion of lesions result in tooth </a:t>
            </a:r>
            <a:r>
              <a:rPr lang="en-US" baseline="0" dirty="0" err="1"/>
              <a:t>mobility,tooth</a:t>
            </a:r>
            <a:r>
              <a:rPr lang="en-US" baseline="0" dirty="0"/>
              <a:t> loss, bone </a:t>
            </a:r>
            <a:r>
              <a:rPr lang="en-US" baseline="0" dirty="0" err="1"/>
              <a:t>resorption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Treatment includes antiretroviral </a:t>
            </a:r>
            <a:r>
              <a:rPr lang="en-US" dirty="0" err="1"/>
              <a:t>agents,laser</a:t>
            </a:r>
            <a:r>
              <a:rPr lang="en-US" dirty="0"/>
              <a:t> excision, radiation </a:t>
            </a:r>
            <a:r>
              <a:rPr lang="en-US" dirty="0" err="1"/>
              <a:t>theraphy</a:t>
            </a:r>
            <a:r>
              <a:rPr lang="en-US" dirty="0"/>
              <a:t> or</a:t>
            </a:r>
            <a:r>
              <a:rPr lang="en-US" baseline="0" dirty="0"/>
              <a:t> </a:t>
            </a:r>
            <a:r>
              <a:rPr lang="en-US" dirty="0" err="1"/>
              <a:t>intralesional</a:t>
            </a:r>
            <a:r>
              <a:rPr lang="en-US" dirty="0"/>
              <a:t> injections</a:t>
            </a:r>
            <a:r>
              <a:rPr lang="en-US" baseline="0" dirty="0"/>
              <a:t> with </a:t>
            </a:r>
            <a:r>
              <a:rPr lang="en-US" baseline="0" dirty="0" err="1"/>
              <a:t>vinblastine</a:t>
            </a:r>
            <a:r>
              <a:rPr lang="en-US" baseline="0" dirty="0"/>
              <a:t> ,interferon alpha or other chemotherapeutic drugs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 is an Infectious vascular </a:t>
            </a:r>
            <a:r>
              <a:rPr lang="en-US" dirty="0" err="1"/>
              <a:t>profilerative</a:t>
            </a:r>
            <a:r>
              <a:rPr lang="en-US" dirty="0"/>
              <a:t> disease with</a:t>
            </a:r>
            <a:r>
              <a:rPr lang="en-US" baseline="0" dirty="0"/>
              <a:t> clinical features similar to </a:t>
            </a:r>
            <a:r>
              <a:rPr lang="en-US" baseline="0" dirty="0" err="1"/>
              <a:t>kaposi</a:t>
            </a:r>
            <a:r>
              <a:rPr lang="en-US" baseline="0" dirty="0"/>
              <a:t> </a:t>
            </a:r>
            <a:r>
              <a:rPr lang="en-US" baseline="0" dirty="0" err="1"/>
              <a:t>sarcoma.it</a:t>
            </a:r>
            <a:r>
              <a:rPr lang="en-US" baseline="0" dirty="0"/>
              <a:t> </a:t>
            </a:r>
            <a:r>
              <a:rPr lang="en-US" dirty="0"/>
              <a:t> appears</a:t>
            </a:r>
            <a:r>
              <a:rPr lang="en-US" baseline="0" dirty="0"/>
              <a:t> as red purple or blue edematous soft tissue lesion that may cause destruction of periodontal ligament and bone.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Broad spectrum antibiotics such as erythromycin or </a:t>
            </a:r>
            <a:r>
              <a:rPr lang="en-US" dirty="0" err="1"/>
              <a:t>doxycycline</a:t>
            </a:r>
            <a:r>
              <a:rPr lang="en-US" baseline="0" dirty="0"/>
              <a:t> in conjunction with conservative periodontal </a:t>
            </a:r>
            <a:r>
              <a:rPr lang="en-US" baseline="0" dirty="0" err="1"/>
              <a:t>theraphy</a:t>
            </a:r>
            <a:r>
              <a:rPr lang="en-US" baseline="0" dirty="0"/>
              <a:t> </a:t>
            </a:r>
            <a:r>
              <a:rPr lang="en-US" baseline="0"/>
              <a:t>and possibly </a:t>
            </a:r>
            <a:r>
              <a:rPr lang="en-US" baseline="0" dirty="0"/>
              <a:t>excision of </a:t>
            </a:r>
            <a:r>
              <a:rPr lang="en-US" baseline="0"/>
              <a:t>the lesion.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Often appears as spots or striations</a:t>
            </a:r>
            <a:r>
              <a:rPr lang="en-US" baseline="0" dirty="0"/>
              <a:t> in the </a:t>
            </a:r>
            <a:r>
              <a:rPr lang="en-US" baseline="0" dirty="0" err="1"/>
              <a:t>buccal</a:t>
            </a:r>
            <a:r>
              <a:rPr lang="en-US" baseline="0" dirty="0"/>
              <a:t> mucosa, soft palate and the </a:t>
            </a:r>
            <a:r>
              <a:rPr lang="en-US" baseline="0" dirty="0" err="1"/>
              <a:t>gingiva</a:t>
            </a:r>
            <a:r>
              <a:rPr lang="en-US" baseline="0" dirty="0"/>
              <a:t> or tongue, pigmentation may relate to prolonged use of drugs such as </a:t>
            </a:r>
            <a:r>
              <a:rPr lang="en-US" baseline="0" dirty="0" err="1"/>
              <a:t>zidovudine</a:t>
            </a:r>
            <a:r>
              <a:rPr lang="en-US" baseline="0" dirty="0"/>
              <a:t>, </a:t>
            </a:r>
            <a:r>
              <a:rPr lang="en-US" baseline="0" dirty="0" err="1"/>
              <a:t>ketoconazole</a:t>
            </a:r>
            <a:r>
              <a:rPr lang="en-US" baseline="0" dirty="0"/>
              <a:t> ,</a:t>
            </a:r>
            <a:r>
              <a:rPr lang="en-US" baseline="0" dirty="0" err="1"/>
              <a:t>zidovudine</a:t>
            </a:r>
            <a:r>
              <a:rPr lang="en-US" baseline="0" dirty="0"/>
              <a:t> is associated with excessive pigmentation of the skin and nails. oral pigmentation may be caused by </a:t>
            </a:r>
            <a:r>
              <a:rPr lang="en-US" baseline="0" dirty="0" err="1"/>
              <a:t>pneumocystitis</a:t>
            </a:r>
            <a:r>
              <a:rPr lang="en-US" baseline="0" dirty="0"/>
              <a:t> </a:t>
            </a:r>
            <a:r>
              <a:rPr lang="en-US" baseline="0" dirty="0" err="1"/>
              <a:t>carnii</a:t>
            </a:r>
            <a:r>
              <a:rPr lang="en-US" baseline="0" dirty="0"/>
              <a:t> </a:t>
            </a:r>
            <a:r>
              <a:rPr lang="en-US" baseline="0" dirty="0" err="1"/>
              <a:t>infection,prolonged</a:t>
            </a:r>
            <a:r>
              <a:rPr lang="en-US" baseline="0" dirty="0"/>
              <a:t> use of </a:t>
            </a:r>
            <a:r>
              <a:rPr lang="en-US" baseline="0" dirty="0" err="1"/>
              <a:t>ketoconazole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Most reported ulcers are due to herpes simplex,</a:t>
            </a:r>
            <a:r>
              <a:rPr lang="en-US" baseline="0" dirty="0"/>
              <a:t> CMV,EBV, herpes </a:t>
            </a:r>
            <a:r>
              <a:rPr lang="en-US" baseline="0" dirty="0" err="1"/>
              <a:t>zooster</a:t>
            </a:r>
            <a:r>
              <a:rPr lang="en-US" baseline="0" dirty="0"/>
              <a:t> and mainly recurrent </a:t>
            </a:r>
            <a:r>
              <a:rPr lang="en-US" baseline="0" dirty="0" err="1"/>
              <a:t>apthous</a:t>
            </a:r>
            <a:r>
              <a:rPr lang="en-US" baseline="0" dirty="0"/>
              <a:t> ulcers are often associated .resistant viral strains are treated with </a:t>
            </a:r>
            <a:r>
              <a:rPr lang="en-US" baseline="0" dirty="0" err="1"/>
              <a:t>ganciclovir</a:t>
            </a:r>
            <a:r>
              <a:rPr lang="en-US" baseline="0" dirty="0"/>
              <a:t> or </a:t>
            </a:r>
            <a:r>
              <a:rPr lang="en-US" baseline="0" dirty="0" err="1"/>
              <a:t>valacyclovir</a:t>
            </a:r>
            <a:r>
              <a:rPr lang="en-US" baseline="0" dirty="0"/>
              <a:t> hydrochloride . Topical corticosteroid </a:t>
            </a:r>
            <a:r>
              <a:rPr lang="en-US" baseline="0" dirty="0" err="1"/>
              <a:t>theraphy</a:t>
            </a:r>
            <a:r>
              <a:rPr lang="en-US" baseline="0" dirty="0"/>
              <a:t> is safe </a:t>
            </a:r>
            <a:r>
              <a:rPr lang="en-US" baseline="0" dirty="0" err="1"/>
              <a:t>fluocinonide</a:t>
            </a:r>
            <a:r>
              <a:rPr lang="en-US" baseline="0" dirty="0"/>
              <a:t> gel is used.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Candidiasis</a:t>
            </a:r>
            <a:r>
              <a:rPr lang="en-US" dirty="0"/>
              <a:t> is the most</a:t>
            </a:r>
            <a:r>
              <a:rPr lang="en-US" baseline="0" dirty="0"/>
              <a:t> common oral lesions associated with HIV Disease, found approx 90% of AIDS patients, it usually has 1of 4 clinical presentations – </a:t>
            </a:r>
            <a:r>
              <a:rPr lang="en-US" baseline="0" dirty="0" err="1"/>
              <a:t>pseudomembranous</a:t>
            </a:r>
            <a:r>
              <a:rPr lang="en-US" baseline="0" dirty="0"/>
              <a:t>, </a:t>
            </a:r>
            <a:r>
              <a:rPr lang="en-US" baseline="0" dirty="0" err="1"/>
              <a:t>erythematous</a:t>
            </a:r>
            <a:r>
              <a:rPr lang="en-US" baseline="0" dirty="0"/>
              <a:t>, or </a:t>
            </a:r>
            <a:r>
              <a:rPr lang="en-US" baseline="0" dirty="0" err="1"/>
              <a:t>hyperplastic</a:t>
            </a:r>
            <a:r>
              <a:rPr lang="en-US" baseline="0" dirty="0"/>
              <a:t> </a:t>
            </a:r>
            <a:r>
              <a:rPr lang="en-US" baseline="0" dirty="0" err="1"/>
              <a:t>candidiasis</a:t>
            </a:r>
            <a:r>
              <a:rPr lang="en-US" baseline="0" dirty="0"/>
              <a:t>, angular </a:t>
            </a:r>
            <a:r>
              <a:rPr lang="en-US" baseline="0" dirty="0" err="1"/>
              <a:t>chelitis</a:t>
            </a:r>
            <a:r>
              <a:rPr lang="en-US" baseline="0" dirty="0"/>
              <a:t>. </a:t>
            </a:r>
            <a:r>
              <a:rPr lang="en-US" dirty="0"/>
              <a:t>Early</a:t>
            </a:r>
            <a:r>
              <a:rPr lang="en-US" baseline="0" dirty="0"/>
              <a:t> lesions </a:t>
            </a:r>
            <a:r>
              <a:rPr lang="en-US" dirty="0"/>
              <a:t>Usually respond to topical anti fungal </a:t>
            </a:r>
            <a:r>
              <a:rPr lang="en-US" dirty="0" err="1"/>
              <a:t>theraphy</a:t>
            </a:r>
            <a:r>
              <a:rPr lang="en-US" dirty="0"/>
              <a:t>, advanced lesions require systemic antifungal drugs,</a:t>
            </a:r>
            <a:r>
              <a:rPr lang="en-US" baseline="0" dirty="0"/>
              <a:t> </a:t>
            </a:r>
            <a:r>
              <a:rPr lang="en-US" baseline="0" dirty="0" err="1"/>
              <a:t>ketoconazole</a:t>
            </a:r>
            <a:r>
              <a:rPr lang="en-US" baseline="0" dirty="0"/>
              <a:t>, </a:t>
            </a:r>
            <a:r>
              <a:rPr lang="en-US" baseline="0" dirty="0" err="1"/>
              <a:t>itraconazole,amphotericin</a:t>
            </a:r>
            <a:r>
              <a:rPr lang="en-US" baseline="0" dirty="0"/>
              <a:t> B are effective in treatment of oral </a:t>
            </a:r>
            <a:r>
              <a:rPr lang="en-US" baseline="0" dirty="0" err="1"/>
              <a:t>candidiasis</a:t>
            </a:r>
            <a:r>
              <a:rPr lang="en-US" baseline="0" dirty="0"/>
              <a:t> .</a:t>
            </a:r>
            <a:r>
              <a:rPr lang="en-US" baseline="0" dirty="0" err="1"/>
              <a:t>fluconazole</a:t>
            </a:r>
            <a:r>
              <a:rPr lang="en-US" baseline="0" dirty="0"/>
              <a:t> oral suspension ,</a:t>
            </a:r>
            <a:r>
              <a:rPr lang="en-US" baseline="0" dirty="0" err="1"/>
              <a:t>chlorhexidine</a:t>
            </a:r>
            <a:r>
              <a:rPr lang="en-US" baseline="0" dirty="0"/>
              <a:t> oral rinses are effective against oral </a:t>
            </a:r>
            <a:r>
              <a:rPr lang="en-US" baseline="0" dirty="0" err="1"/>
              <a:t>candidiasis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b="1" dirty="0">
                <a:solidFill>
                  <a:srgbClr val="003399"/>
                </a:solidFill>
              </a:rPr>
              <a:t>Easy to perform, sensitive, specific and cost </a:t>
            </a:r>
            <a:r>
              <a:rPr lang="en-US" b="1" dirty="0" err="1">
                <a:solidFill>
                  <a:srgbClr val="003399"/>
                </a:solidFill>
              </a:rPr>
              <a:t>effective.False</a:t>
            </a:r>
            <a:r>
              <a:rPr lang="en-US" b="1" dirty="0">
                <a:solidFill>
                  <a:srgbClr val="003399"/>
                </a:solidFill>
              </a:rPr>
              <a:t> positives in autoimmune disease, multiple transfusions, </a:t>
            </a:r>
            <a:r>
              <a:rPr lang="en-US" b="1" dirty="0" err="1">
                <a:solidFill>
                  <a:srgbClr val="003399"/>
                </a:solidFill>
              </a:rPr>
              <a:t>hypergammaglobulinemia</a:t>
            </a:r>
            <a:r>
              <a:rPr lang="en-US" b="1" dirty="0">
                <a:solidFill>
                  <a:srgbClr val="003399"/>
                </a:solidFill>
              </a:rPr>
              <a:t>, alcoholic hepatitis, </a:t>
            </a:r>
            <a:r>
              <a:rPr lang="en-US" b="1" dirty="0" err="1">
                <a:solidFill>
                  <a:srgbClr val="003399"/>
                </a:solidFill>
              </a:rPr>
              <a:t>vaccination,False</a:t>
            </a:r>
            <a:r>
              <a:rPr lang="en-US" b="1" dirty="0">
                <a:solidFill>
                  <a:srgbClr val="003399"/>
                </a:solidFill>
              </a:rPr>
              <a:t> negatives in window </a:t>
            </a:r>
            <a:r>
              <a:rPr lang="en-US" b="1" dirty="0" err="1">
                <a:solidFill>
                  <a:srgbClr val="003399"/>
                </a:solidFill>
              </a:rPr>
              <a:t>period,rare</a:t>
            </a:r>
            <a:r>
              <a:rPr lang="en-US" b="1" dirty="0">
                <a:solidFill>
                  <a:srgbClr val="003399"/>
                </a:solidFill>
              </a:rPr>
              <a:t> subtypes, late stages, technical error.</a:t>
            </a:r>
          </a:p>
          <a:p>
            <a:pPr eaLnBrk="1" hangingPunct="1">
              <a:lnSpc>
                <a:spcPct val="90000"/>
              </a:lnSpc>
            </a:pPr>
            <a:endParaRPr lang="en-US" b="1" dirty="0">
              <a:solidFill>
                <a:srgbClr val="003399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b="1" dirty="0">
              <a:solidFill>
                <a:srgbClr val="003399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b="1" dirty="0">
                <a:solidFill>
                  <a:srgbClr val="003399"/>
                </a:solidFill>
              </a:rPr>
              <a:t>Equally sensitive and </a:t>
            </a:r>
            <a:r>
              <a:rPr lang="en-US" b="1" dirty="0" err="1">
                <a:solidFill>
                  <a:srgbClr val="003399"/>
                </a:solidFill>
              </a:rPr>
              <a:t>specific.Require</a:t>
            </a:r>
            <a:r>
              <a:rPr lang="en-US" b="1" dirty="0">
                <a:solidFill>
                  <a:srgbClr val="003399"/>
                </a:solidFill>
              </a:rPr>
              <a:t> less than 30 min and simple to perform.</a:t>
            </a:r>
          </a:p>
          <a:p>
            <a:pPr eaLnBrk="1" hangingPunct="1"/>
            <a:endParaRPr lang="en-US" b="1" dirty="0">
              <a:solidFill>
                <a:srgbClr val="003399"/>
              </a:solidFill>
            </a:endParaRPr>
          </a:p>
          <a:p>
            <a:pPr eaLnBrk="1" hangingPunct="1">
              <a:buFontTx/>
              <a:buNone/>
            </a:pPr>
            <a:endParaRPr lang="en-US" b="1" dirty="0">
              <a:solidFill>
                <a:srgbClr val="003399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3399"/>
                </a:solidFill>
              </a:rPr>
              <a:t>Confirms ELISA </a:t>
            </a:r>
            <a:r>
              <a:rPr lang="en-US" b="1" dirty="0" err="1">
                <a:solidFill>
                  <a:srgbClr val="003399"/>
                </a:solidFill>
              </a:rPr>
              <a:t>reactivity.Less</a:t>
            </a:r>
            <a:r>
              <a:rPr lang="en-US" b="1" dirty="0">
                <a:solidFill>
                  <a:srgbClr val="003399"/>
                </a:solidFill>
              </a:rPr>
              <a:t> sensitive than ELISA In initial </a:t>
            </a:r>
            <a:r>
              <a:rPr lang="en-US" b="1" dirty="0" err="1">
                <a:solidFill>
                  <a:srgbClr val="003399"/>
                </a:solidFill>
              </a:rPr>
              <a:t>seroconversion</a:t>
            </a:r>
            <a:r>
              <a:rPr lang="en-US" b="1" baseline="0" dirty="0">
                <a:solidFill>
                  <a:srgbClr val="003399"/>
                </a:solidFill>
              </a:rPr>
              <a:t> </a:t>
            </a:r>
            <a:r>
              <a:rPr lang="en-US" b="1" dirty="0">
                <a:solidFill>
                  <a:srgbClr val="003399"/>
                </a:solidFill>
              </a:rPr>
              <a:t>Presence of any two of the gp41, p24 and gp120/160 bands is considered reactive.</a:t>
            </a:r>
            <a:r>
              <a:rPr lang="en-US" b="1" baseline="0" dirty="0">
                <a:solidFill>
                  <a:srgbClr val="003399"/>
                </a:solidFill>
              </a:rPr>
              <a:t> </a:t>
            </a:r>
            <a:r>
              <a:rPr lang="en-US" b="1" dirty="0">
                <a:solidFill>
                  <a:srgbClr val="003399"/>
                </a:solidFill>
              </a:rPr>
              <a:t>Reactive bands that do not meet above criteria is termed </a:t>
            </a:r>
            <a:r>
              <a:rPr lang="en-US" b="1" dirty="0" err="1">
                <a:solidFill>
                  <a:srgbClr val="003399"/>
                </a:solidFill>
              </a:rPr>
              <a:t>indetrminate</a:t>
            </a:r>
            <a:r>
              <a:rPr lang="en-US" b="1" dirty="0">
                <a:solidFill>
                  <a:srgbClr val="003399"/>
                </a:solidFill>
              </a:rPr>
              <a:t>.</a:t>
            </a:r>
          </a:p>
          <a:p>
            <a:endParaRPr lang="en-US" b="1" dirty="0">
              <a:solidFill>
                <a:srgbClr val="003399"/>
              </a:solidFill>
            </a:endParaRPr>
          </a:p>
          <a:p>
            <a:endParaRPr lang="en-US" b="1" dirty="0">
              <a:solidFill>
                <a:srgbClr val="003399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Anti retroviral drugs</a:t>
            </a:r>
            <a:r>
              <a:rPr lang="en-US" baseline="0" dirty="0"/>
              <a:t> – one that blocks the binding of HIV to target, one that blocks the viral RNA cleavage, one that inhibits enzyme reverse transcriptase.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Stop HIV  from replicating within cells by inhibiting the reverse transcriptase </a:t>
            </a:r>
            <a:r>
              <a:rPr lang="en-US" dirty="0" err="1"/>
              <a:t>protien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Binds to the protease molecules and interferes with its cleaving function and are more effective viral inhibitors.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Regimens</a:t>
            </a:r>
            <a:r>
              <a:rPr lang="en-US" baseline="0" dirty="0"/>
              <a:t> include </a:t>
            </a:r>
            <a:r>
              <a:rPr lang="en-US" baseline="0" dirty="0" err="1"/>
              <a:t>atleast</a:t>
            </a:r>
            <a:r>
              <a:rPr lang="en-US" baseline="0" dirty="0"/>
              <a:t> one protease inhibitor or non </a:t>
            </a:r>
            <a:r>
              <a:rPr lang="en-US" baseline="0" dirty="0" err="1"/>
              <a:t>nucleosidase</a:t>
            </a:r>
            <a:r>
              <a:rPr lang="en-US" baseline="0" dirty="0"/>
              <a:t> reverse transcriptase in addition to one or more </a:t>
            </a:r>
            <a:r>
              <a:rPr lang="en-US" baseline="0" dirty="0" err="1"/>
              <a:t>nucleosidase</a:t>
            </a:r>
            <a:r>
              <a:rPr lang="en-US" baseline="0" dirty="0"/>
              <a:t> inhibitors.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Pep is only for </a:t>
            </a:r>
            <a:r>
              <a:rPr lang="en-US" dirty="0" err="1"/>
              <a:t>emergency,it</a:t>
            </a:r>
            <a:r>
              <a:rPr lang="en-US" dirty="0"/>
              <a:t> must start within 3 </a:t>
            </a:r>
            <a:r>
              <a:rPr lang="en-US" dirty="0" err="1"/>
              <a:t>days.the</a:t>
            </a:r>
            <a:r>
              <a:rPr lang="en-US" dirty="0"/>
              <a:t> sooner the better the results are, it lowers the risk of </a:t>
            </a:r>
            <a:r>
              <a:rPr lang="en-US" dirty="0" err="1"/>
              <a:t>hiv</a:t>
            </a:r>
            <a:r>
              <a:rPr lang="en-US" dirty="0"/>
              <a:t> infection by 80%.side effects include </a:t>
            </a:r>
            <a:r>
              <a:rPr lang="en-US" dirty="0" err="1"/>
              <a:t>headache,insomnia</a:t>
            </a:r>
            <a:r>
              <a:rPr lang="en-US" dirty="0"/>
              <a:t>, </a:t>
            </a:r>
            <a:r>
              <a:rPr lang="en-US" dirty="0" err="1"/>
              <a:t>fatigue,stomach</a:t>
            </a:r>
            <a:r>
              <a:rPr lang="en-US" dirty="0"/>
              <a:t> upset.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1200" dirty="0">
                <a:cs typeface="Times New Roman" pitchFamily="18" charset="0"/>
              </a:rPr>
              <a:t>HIV-2 infection differs clinically from HIV-1 in a number of respects.</a:t>
            </a:r>
          </a:p>
          <a:p>
            <a:pPr eaLnBrk="1" hangingPunct="1"/>
            <a:r>
              <a:rPr lang="en-US" sz="1200" dirty="0">
                <a:cs typeface="Times New Roman" pitchFamily="18" charset="0"/>
              </a:rPr>
              <a:t> HIV-2 is less transmissible.  Multiple studies of vertical transmission in the absence of </a:t>
            </a:r>
            <a:r>
              <a:rPr lang="en-US" sz="1200" dirty="0" err="1">
                <a:cs typeface="Times New Roman" pitchFamily="18" charset="0"/>
              </a:rPr>
              <a:t>perinatal</a:t>
            </a:r>
            <a:r>
              <a:rPr lang="en-US" sz="1200" dirty="0">
                <a:cs typeface="Times New Roman" pitchFamily="18" charset="0"/>
              </a:rPr>
              <a:t> antiretroviral therapy have reported infection rates for HIV-1 of 20-35% compared to &lt;4% in all circumstances for HIV-2.  Studies of horizontal transmission, which are fewer, likewise show a lower rate of HIV-2 infection following exposure. </a:t>
            </a:r>
          </a:p>
          <a:p>
            <a:pPr eaLnBrk="1" hangingPunct="1"/>
            <a:r>
              <a:rPr lang="en-US" sz="1200" dirty="0">
                <a:cs typeface="Times New Roman" pitchFamily="18" charset="0"/>
              </a:rPr>
              <a:t> Persons with HIV-2 infection progress more slowly to AIDS.   In a </a:t>
            </a:r>
            <a:r>
              <a:rPr lang="en-US" sz="1200" dirty="0" err="1">
                <a:cs typeface="Times New Roman" pitchFamily="18" charset="0"/>
              </a:rPr>
              <a:t>Senagalese</a:t>
            </a:r>
            <a:r>
              <a:rPr lang="en-US" sz="1200" dirty="0">
                <a:cs typeface="Times New Roman" pitchFamily="18" charset="0"/>
              </a:rPr>
              <a:t> study of HIV-infected women, the incidence rate of AIDS was almost 6 times greater HIV-1 versus HICV-2 infected women:  5.6 cases of HIV-1 related AIDS per 100 persons-years of observation compared to 0.95 cases of HIV-2 related AIDS per 100 person-years observation.</a:t>
            </a:r>
          </a:p>
          <a:p>
            <a:pPr eaLnBrk="1" hangingPunct="1"/>
            <a:r>
              <a:rPr lang="en-US" sz="1200" dirty="0">
                <a:cs typeface="Times New Roman" pitchFamily="18" charset="0"/>
              </a:rPr>
              <a:t> HIV-2 infection is thus not surprisingly associated with less mortality.  Again, West African surveys show HIV-1 associated mortality rate ratios around 10:1 for infected versus uninfected persons, compared to HIV-2 mortality rate ratios of around 3:1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dirty="0">
                <a:solidFill>
                  <a:srgbClr val="002060"/>
                </a:solidFill>
              </a:rPr>
              <a:t>1. acute infection:-Within 3-6 weeks of infection, 50%-experience mononucleosis like symptoms, Spontaneous resolution occurs </a:t>
            </a:r>
            <a:r>
              <a:rPr lang="en-US" sz="1200" b="1" dirty="0" err="1">
                <a:solidFill>
                  <a:srgbClr val="002060"/>
                </a:solidFill>
              </a:rPr>
              <a:t>withion</a:t>
            </a:r>
            <a:r>
              <a:rPr lang="en-US" sz="1200" b="1" dirty="0">
                <a:solidFill>
                  <a:srgbClr val="002060"/>
                </a:solidFill>
              </a:rPr>
              <a:t> week, HIV antibody may be negative at the onset-become positive during course- </a:t>
            </a:r>
            <a:r>
              <a:rPr lang="en-US" sz="1200" b="1" dirty="0" err="1">
                <a:solidFill>
                  <a:srgbClr val="002060"/>
                </a:solidFill>
              </a:rPr>
              <a:t>seroconversion</a:t>
            </a:r>
            <a:r>
              <a:rPr lang="en-US" sz="1200" b="1" dirty="0">
                <a:solidFill>
                  <a:srgbClr val="002060"/>
                </a:solidFill>
              </a:rPr>
              <a:t>.  2. Latent infection:-Last </a:t>
            </a:r>
            <a:r>
              <a:rPr lang="en-US" sz="1200" b="1" dirty="0" err="1">
                <a:solidFill>
                  <a:srgbClr val="002060"/>
                </a:solidFill>
              </a:rPr>
              <a:t>upto</a:t>
            </a:r>
            <a:r>
              <a:rPr lang="en-US" sz="1200" b="1" dirty="0">
                <a:solidFill>
                  <a:srgbClr val="002060"/>
                </a:solidFill>
              </a:rPr>
              <a:t> several years</a:t>
            </a:r>
          </a:p>
          <a:p>
            <a:r>
              <a:rPr lang="en-US" sz="1200" b="1" dirty="0">
                <a:solidFill>
                  <a:srgbClr val="002060"/>
                </a:solidFill>
              </a:rPr>
              <a:t> Positive HIV antibody test –infectious,</a:t>
            </a:r>
            <a:r>
              <a:rPr lang="en-US" sz="1200" b="1" baseline="0" dirty="0">
                <a:solidFill>
                  <a:srgbClr val="002060"/>
                </a:solidFill>
              </a:rPr>
              <a:t> </a:t>
            </a:r>
            <a:r>
              <a:rPr lang="en-US" sz="1200" b="1" dirty="0" err="1">
                <a:solidFill>
                  <a:srgbClr val="002060"/>
                </a:solidFill>
              </a:rPr>
              <a:t>Doens</a:t>
            </a:r>
            <a:r>
              <a:rPr lang="en-US" sz="1200" b="1" dirty="0">
                <a:solidFill>
                  <a:srgbClr val="002060"/>
                </a:solidFill>
              </a:rPr>
              <a:t> not mean microbiological latency-replication continues,</a:t>
            </a:r>
            <a:r>
              <a:rPr lang="en-US" sz="1200" b="1" baseline="0" dirty="0">
                <a:solidFill>
                  <a:srgbClr val="002060"/>
                </a:solidFill>
              </a:rPr>
              <a:t> </a:t>
            </a:r>
            <a:r>
              <a:rPr lang="en-US" sz="1200" b="1" dirty="0">
                <a:solidFill>
                  <a:srgbClr val="002060"/>
                </a:solidFill>
              </a:rPr>
              <a:t>Host immune response –can only limit the virus load. CD4+ </a:t>
            </a:r>
            <a:r>
              <a:rPr lang="en-US" sz="1200" b="1" dirty="0" err="1">
                <a:solidFill>
                  <a:srgbClr val="002060"/>
                </a:solidFill>
              </a:rPr>
              <a:t>decreses</a:t>
            </a:r>
            <a:r>
              <a:rPr lang="en-US" sz="1200" b="1" dirty="0">
                <a:solidFill>
                  <a:srgbClr val="002060"/>
                </a:solidFill>
              </a:rPr>
              <a:t> from 1000 per </a:t>
            </a:r>
            <a:r>
              <a:rPr lang="en-US" sz="1200" b="1" dirty="0" err="1">
                <a:solidFill>
                  <a:srgbClr val="002060"/>
                </a:solidFill>
              </a:rPr>
              <a:t>microlitre</a:t>
            </a:r>
            <a:r>
              <a:rPr lang="en-US" sz="1200" b="1" dirty="0">
                <a:solidFill>
                  <a:srgbClr val="002060"/>
                </a:solidFill>
              </a:rPr>
              <a:t> to about 500</a:t>
            </a:r>
          </a:p>
          <a:p>
            <a:endParaRPr lang="en-US" sz="1200" b="1" dirty="0">
              <a:solidFill>
                <a:srgbClr val="00206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dirty="0"/>
              <a:t>3.persistent </a:t>
            </a:r>
            <a:r>
              <a:rPr lang="en-US" sz="1200" b="1" dirty="0" err="1"/>
              <a:t>lymphadenopathy</a:t>
            </a:r>
            <a:r>
              <a:rPr lang="en-US" sz="1200" b="1" dirty="0"/>
              <a:t>: Enlarged lymph nodes at </a:t>
            </a:r>
            <a:r>
              <a:rPr lang="en-US" sz="1200" b="1" dirty="0" err="1"/>
              <a:t>leats</a:t>
            </a:r>
            <a:r>
              <a:rPr lang="en-US" sz="1200" b="1" dirty="0"/>
              <a:t> 1 cm –persist for </a:t>
            </a:r>
            <a:r>
              <a:rPr lang="en-US" sz="1200" b="1" dirty="0" err="1"/>
              <a:t>atleast</a:t>
            </a:r>
            <a:r>
              <a:rPr lang="en-US" sz="1200" b="1" dirty="0"/>
              <a:t> 3 months</a:t>
            </a:r>
          </a:p>
          <a:p>
            <a:r>
              <a:rPr lang="en-US" sz="1200" b="1" dirty="0"/>
              <a:t> 4. AIDS related complex(ARC): (CD4+-50-200per </a:t>
            </a:r>
            <a:r>
              <a:rPr lang="en-US" sz="1200" b="1" dirty="0" err="1"/>
              <a:t>uL</a:t>
            </a:r>
            <a:r>
              <a:rPr lang="en-US" sz="1200" b="1" dirty="0"/>
              <a:t>)</a:t>
            </a:r>
            <a:r>
              <a:rPr lang="en-US" sz="1200" b="1" baseline="0" dirty="0"/>
              <a:t> </a:t>
            </a:r>
            <a:r>
              <a:rPr lang="en-US" sz="1200" b="1" dirty="0"/>
              <a:t>Considerable immunodeficiency with constitutional symptoms and minor opportunistic </a:t>
            </a:r>
            <a:r>
              <a:rPr lang="en-US" sz="1200" b="1" dirty="0" err="1"/>
              <a:t>symptomse</a:t>
            </a:r>
            <a:endParaRPr lang="en-US" sz="1200" b="1" dirty="0"/>
          </a:p>
          <a:p>
            <a:r>
              <a:rPr lang="en-US" sz="1200" b="1" dirty="0"/>
              <a:t>Progress to AIDS in a few months</a:t>
            </a:r>
            <a:r>
              <a:rPr lang="en-US" sz="1200" b="1" baseline="0" dirty="0"/>
              <a:t> </a:t>
            </a:r>
            <a:r>
              <a:rPr lang="en-US" sz="1200" b="1" dirty="0"/>
              <a:t>End stage representing complete breakdown of immune </a:t>
            </a:r>
            <a:r>
              <a:rPr lang="en-US" sz="1200" b="1" dirty="0" err="1"/>
              <a:t>defence</a:t>
            </a:r>
            <a:r>
              <a:rPr lang="en-US" sz="1200" b="1" dirty="0"/>
              <a:t> mechanism</a:t>
            </a:r>
          </a:p>
          <a:p>
            <a:r>
              <a:rPr lang="en-US" sz="1200" b="1" dirty="0"/>
              <a:t> Leaving the pt prey to progressive opportunistic infections and malignancies</a:t>
            </a:r>
            <a:r>
              <a:rPr lang="en-US" sz="1600" b="1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CF13F-2964-4FA6-AE00-762AE7B8CE11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32A77-9FF9-449E-8591-52B61269F3CF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B464-43B9-4F13-B48F-F9E509C6CF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32A77-9FF9-449E-8591-52B61269F3CF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B464-43B9-4F13-B48F-F9E509C6CF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32A77-9FF9-449E-8591-52B61269F3CF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B464-43B9-4F13-B48F-F9E509C6CF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32A77-9FF9-449E-8591-52B61269F3CF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B464-43B9-4F13-B48F-F9E509C6CF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32A77-9FF9-449E-8591-52B61269F3CF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B464-43B9-4F13-B48F-F9E509C6CF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32A77-9FF9-449E-8591-52B61269F3CF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B464-43B9-4F13-B48F-F9E509C6CF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32A77-9FF9-449E-8591-52B61269F3CF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B464-43B9-4F13-B48F-F9E509C6CF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32A77-9FF9-449E-8591-52B61269F3CF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B464-43B9-4F13-B48F-F9E509C6CF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32A77-9FF9-449E-8591-52B61269F3CF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B464-43B9-4F13-B48F-F9E509C6CF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32A77-9FF9-449E-8591-52B61269F3CF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B464-43B9-4F13-B48F-F9E509C6CF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32A77-9FF9-449E-8591-52B61269F3CF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B464-43B9-4F13-B48F-F9E509C6CF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7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32A77-9FF9-449E-8591-52B61269F3CF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73B464-43B9-4F13-B48F-F9E509C6CF1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gi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rgbClr val="00FFCC"/>
          </a:solidFill>
        </p:spPr>
        <p:txBody>
          <a:bodyPr/>
          <a:lstStyle/>
          <a:p>
            <a:r>
              <a:rPr lang="en-US" b="1" dirty="0"/>
              <a:t>VIRAL INFECTIONS OF ORAL CAVITY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43306" y="3886200"/>
            <a:ext cx="2786082" cy="614370"/>
          </a:xfrm>
          <a:solidFill>
            <a:srgbClr val="FFFF00"/>
          </a:solidFill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SESSION 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62" y="428604"/>
            <a:ext cx="3929090" cy="928694"/>
          </a:xfrm>
          <a:solidFill>
            <a:srgbClr val="D21CBC"/>
          </a:solidFill>
        </p:spPr>
        <p:txBody>
          <a:bodyPr>
            <a:normAutofit/>
          </a:bodyPr>
          <a:lstStyle/>
          <a:p>
            <a:r>
              <a:rPr lang="en-US" sz="4800" b="1" dirty="0"/>
              <a:t>CONTENTS :-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Introduction </a:t>
            </a:r>
          </a:p>
          <a:p>
            <a:r>
              <a:rPr lang="en-US" b="1" dirty="0"/>
              <a:t>Structure of HIV</a:t>
            </a:r>
          </a:p>
          <a:p>
            <a:r>
              <a:rPr lang="en-US" b="1" dirty="0"/>
              <a:t>Modes of transmission</a:t>
            </a:r>
          </a:p>
          <a:p>
            <a:r>
              <a:rPr lang="en-US" b="1" dirty="0"/>
              <a:t>Life cycle</a:t>
            </a:r>
          </a:p>
          <a:p>
            <a:r>
              <a:rPr lang="en-US" b="1" dirty="0"/>
              <a:t>Pathogenesis</a:t>
            </a:r>
          </a:p>
          <a:p>
            <a:r>
              <a:rPr lang="en-US" b="1" dirty="0"/>
              <a:t>Classification and Stages of HIV</a:t>
            </a:r>
          </a:p>
          <a:p>
            <a:r>
              <a:rPr lang="en-US" b="1" dirty="0"/>
              <a:t>Clinical findings</a:t>
            </a:r>
          </a:p>
          <a:p>
            <a:r>
              <a:rPr lang="en-US" b="1" dirty="0"/>
              <a:t>Periodontal considerations</a:t>
            </a:r>
          </a:p>
          <a:p>
            <a:r>
              <a:rPr lang="en-US" b="1" dirty="0"/>
              <a:t>Oral manifestations </a:t>
            </a:r>
          </a:p>
          <a:p>
            <a:r>
              <a:rPr lang="en-US" b="1" dirty="0"/>
              <a:t>Screening tests </a:t>
            </a:r>
          </a:p>
          <a:p>
            <a:r>
              <a:rPr lang="en-US" b="1" dirty="0"/>
              <a:t>Precautions </a:t>
            </a:r>
          </a:p>
          <a:p>
            <a:r>
              <a:rPr lang="en-US" b="1" dirty="0"/>
              <a:t>Treatment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928670"/>
            <a:ext cx="6558206" cy="584775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FFCC"/>
                </a:solidFill>
              </a:rPr>
              <a:t>HIUMAN IMMUNODEFICIENCY VIRUS</a:t>
            </a:r>
          </a:p>
        </p:txBody>
      </p:sp>
      <p:pic>
        <p:nvPicPr>
          <p:cNvPr id="3" name="Picture 2" descr="virus gif 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32" y="1905000"/>
            <a:ext cx="5000660" cy="500066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072330" y="2000240"/>
            <a:ext cx="1120820" cy="64633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1981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0300A1AA-0C4A-4386-AB89-B00F1A8998D9}" type="slidenum">
              <a:rPr lang="en-US"/>
              <a:pPr/>
              <a:t>4</a:t>
            </a:fld>
            <a:endParaRPr lang="en-US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357290" y="428604"/>
            <a:ext cx="6286544" cy="928694"/>
          </a:xfrm>
          <a:prstGeom prst="rect">
            <a:avLst/>
          </a:prstGeom>
          <a:solidFill>
            <a:srgbClr val="D21CBC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HIV Groups and Subtypes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503987" y="5214950"/>
            <a:ext cx="2640013" cy="54927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3000" b="1" dirty="0">
                <a:solidFill>
                  <a:srgbClr val="FFFF00"/>
                </a:solidFill>
                <a:latin typeface="Arial" charset="0"/>
              </a:rPr>
              <a:t>Subtypes A-F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 flipH="1">
            <a:off x="3505200" y="2895600"/>
            <a:ext cx="762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667500" y="3200400"/>
            <a:ext cx="1157288" cy="54927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3000" b="1" dirty="0">
                <a:solidFill>
                  <a:srgbClr val="CC6600"/>
                </a:solidFill>
                <a:latin typeface="Arial" charset="0"/>
              </a:rPr>
              <a:t>HIV-2</a:t>
            </a:r>
            <a:endParaRPr lang="en-US" sz="3000" b="1" dirty="0">
              <a:latin typeface="Arial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217988" y="2414588"/>
            <a:ext cx="862012" cy="57943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3200" b="1" dirty="0">
                <a:solidFill>
                  <a:srgbClr val="FF6600"/>
                </a:solidFill>
                <a:latin typeface="Arial" charset="0"/>
              </a:rPr>
              <a:t>HIV</a:t>
            </a:r>
            <a:endParaRPr lang="en-US" sz="3200" b="1" dirty="0">
              <a:latin typeface="Arial" charset="0"/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3087688" y="368935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1411288" y="3917950"/>
            <a:ext cx="3276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4687888" y="391795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478088" y="3124200"/>
            <a:ext cx="1157287" cy="549275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3000" b="1" dirty="0">
                <a:solidFill>
                  <a:schemeClr val="accent2"/>
                </a:solidFill>
                <a:latin typeface="Arial" charset="0"/>
              </a:rPr>
              <a:t>HIV-1</a:t>
            </a:r>
            <a:endParaRPr lang="en-US" sz="3000" b="1" dirty="0">
              <a:latin typeface="Arial" charset="0"/>
            </a:endParaRP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1411288" y="391795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357158" y="4357694"/>
            <a:ext cx="1731962" cy="54927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3000" b="1" dirty="0">
                <a:solidFill>
                  <a:srgbClr val="FF3399"/>
                </a:solidFill>
                <a:latin typeface="Arial" charset="0"/>
              </a:rPr>
              <a:t>Group O</a:t>
            </a:r>
            <a:endParaRPr lang="en-US" sz="3000" b="1" dirty="0">
              <a:latin typeface="Arial" charset="0"/>
            </a:endParaRPr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3087688" y="391795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2420938" y="4375150"/>
            <a:ext cx="1709737" cy="549275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3000" b="1" dirty="0">
                <a:solidFill>
                  <a:schemeClr val="hlink"/>
                </a:solidFill>
                <a:latin typeface="Arial" charset="0"/>
              </a:rPr>
              <a:t>Group N</a:t>
            </a:r>
            <a:endParaRPr lang="en-US" sz="3000" b="1" dirty="0">
              <a:latin typeface="Arial" charset="0"/>
            </a:endParaRPr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4724400" y="4953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4286248" y="4357694"/>
            <a:ext cx="1752600" cy="549275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3000" b="1" dirty="0">
                <a:solidFill>
                  <a:srgbClr val="FFCC66"/>
                </a:solidFill>
                <a:latin typeface="Arial" charset="0"/>
              </a:rPr>
              <a:t>Group M</a:t>
            </a:r>
            <a:endParaRPr lang="en-US" sz="3000" b="1" dirty="0">
              <a:latin typeface="Arial" charset="0"/>
            </a:endParaRPr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 rot="12957851" flipH="1">
            <a:off x="4887913" y="2774950"/>
            <a:ext cx="1716087" cy="690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3571868" y="5357826"/>
            <a:ext cx="2617788" cy="549275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3000" b="1" dirty="0">
                <a:solidFill>
                  <a:srgbClr val="FF33CC"/>
                </a:solidFill>
                <a:latin typeface="Arial" charset="0"/>
              </a:rPr>
              <a:t>Subtypes A-J</a:t>
            </a:r>
            <a:endParaRPr lang="en-US" sz="3000" b="1" dirty="0">
              <a:latin typeface="Arial" charset="0"/>
            </a:endParaRPr>
          </a:p>
        </p:txBody>
      </p:sp>
      <p:sp>
        <p:nvSpPr>
          <p:cNvPr id="21" name="Line 19"/>
          <p:cNvSpPr>
            <a:spLocks noChangeShapeType="1"/>
          </p:cNvSpPr>
          <p:nvPr/>
        </p:nvSpPr>
        <p:spPr bwMode="auto">
          <a:xfrm>
            <a:off x="7239000" y="37338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20" y="1571612"/>
            <a:ext cx="7643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b="1" dirty="0">
              <a:solidFill>
                <a:srgbClr val="000099"/>
              </a:solidFill>
            </a:endParaRPr>
          </a:p>
          <a:p>
            <a:endParaRPr lang="en-US" sz="2400" b="1" dirty="0">
              <a:solidFill>
                <a:srgbClr val="000099"/>
              </a:solidFill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642910" y="1142984"/>
          <a:ext cx="7500990" cy="4857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/>
          <p:nvPr/>
        </p:nvSpPr>
        <p:spPr>
          <a:xfrm>
            <a:off x="1000100" y="6273225"/>
            <a:ext cx="63313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0099"/>
                </a:solidFill>
              </a:rPr>
              <a:t>HIV1 and HIV-2 60-70% homologous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596" y="642918"/>
            <a:ext cx="8286808" cy="5643602"/>
          </a:xfrm>
          <a:prstGeom prst="rect">
            <a:avLst/>
          </a:prstGeom>
          <a:solidFill>
            <a:schemeClr val="accent6">
              <a:lumMod val="75000"/>
              <a:alpha val="4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C28112C2-3A8F-4614-BC3C-212B08342E60}" type="slidenum">
              <a:rPr lang="en-US"/>
              <a:pPr/>
              <a:t>6</a:t>
            </a:fld>
            <a:endParaRPr lang="en-US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714613" y="465138"/>
            <a:ext cx="4429155" cy="566951"/>
          </a:xfrm>
          <a:prstGeom prst="rect">
            <a:avLst/>
          </a:prstGeom>
          <a:solidFill>
            <a:srgbClr val="FFFF00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eaLnBrk="0" hangingPunct="0">
              <a:lnSpc>
                <a:spcPct val="110000"/>
              </a:lnSpc>
            </a:pPr>
            <a:r>
              <a:rPr lang="th-TH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HIV Viral Structure                   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2325" y="2189163"/>
            <a:ext cx="1065213" cy="1041400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130000"/>
              </a:lnSpc>
            </a:pPr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gp120</a:t>
            </a:r>
          </a:p>
          <a:p>
            <a:pPr defTabSz="762000" eaLnBrk="0" hangingPunct="0">
              <a:lnSpc>
                <a:spcPct val="130000"/>
              </a:lnSpc>
            </a:pPr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gp41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15963" y="1754188"/>
            <a:ext cx="1265237" cy="439737"/>
          </a:xfrm>
          <a:prstGeom prst="rect">
            <a:avLst/>
          </a:prstGeom>
          <a:solidFill>
            <a:srgbClr val="002060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 defTabSz="762000" eaLnBrk="0" hangingPunct="0">
              <a:lnSpc>
                <a:spcPct val="110000"/>
              </a:lnSpc>
            </a:pPr>
            <a:r>
              <a:rPr lang="th-TH" sz="2000" b="1" dirty="0">
                <a:solidFill>
                  <a:srgbClr val="FFFF00"/>
                </a:solidFill>
                <a:latin typeface="Arial" charset="0"/>
              </a:rPr>
              <a:t>Envelop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743700" y="1852613"/>
            <a:ext cx="776288" cy="409575"/>
          </a:xfrm>
          <a:prstGeom prst="rect">
            <a:avLst/>
          </a:prstGeom>
          <a:solidFill>
            <a:srgbClr val="92D050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 defTabSz="762000" eaLnBrk="0" hangingPunct="0"/>
            <a:r>
              <a:rPr lang="th-TH" sz="2000" b="1" dirty="0">
                <a:solidFill>
                  <a:srgbClr val="FFFF00"/>
                </a:solidFill>
                <a:latin typeface="Arial" charset="0"/>
              </a:rPr>
              <a:t>Core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929454" y="2428868"/>
            <a:ext cx="1633460" cy="1662636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p17 </a:t>
            </a:r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(matrix)</a:t>
            </a:r>
            <a:endParaRPr lang="th-TH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defTabSz="762000" eaLnBrk="0" hangingPunct="0">
              <a:lnSpc>
                <a:spcPct val="120000"/>
              </a:lnSpc>
            </a:pP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defTabSz="762000" eaLnBrk="0" hangingPunct="0">
              <a:lnSpc>
                <a:spcPct val="120000"/>
              </a:lnSpc>
            </a:pPr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p24 </a:t>
            </a:r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(capsid)</a:t>
            </a:r>
            <a:endParaRPr lang="th-TH" sz="1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defTabSz="762000" eaLnBrk="0" hangingPunct="0">
              <a:lnSpc>
                <a:spcPct val="120000"/>
              </a:lnSpc>
            </a:pPr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p9 </a:t>
            </a:r>
          </a:p>
          <a:p>
            <a:pPr defTabSz="762000" eaLnBrk="0" hangingPunct="0">
              <a:lnSpc>
                <a:spcPct val="120000"/>
              </a:lnSpc>
            </a:pPr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(nucleocapsid)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71472" y="4857760"/>
            <a:ext cx="1211870" cy="1052725"/>
          </a:xfrm>
          <a:prstGeom prst="rect">
            <a:avLst/>
          </a:prstGeom>
          <a:solidFill>
            <a:srgbClr val="00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th-TH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RT</a:t>
            </a:r>
          </a:p>
          <a:p>
            <a:pPr defTabSz="762000" eaLnBrk="0" hangingPunct="0">
              <a:lnSpc>
                <a:spcPct val="130000"/>
              </a:lnSpc>
            </a:pPr>
            <a:r>
              <a:rPr lang="th-TH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Integrase</a:t>
            </a:r>
          </a:p>
          <a:p>
            <a:pPr defTabSz="762000" eaLnBrk="0" hangingPunct="0">
              <a:lnSpc>
                <a:spcPct val="130000"/>
              </a:lnSpc>
            </a:pPr>
            <a:r>
              <a:rPr lang="th-TH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Protease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743700" y="4214813"/>
            <a:ext cx="1243013" cy="409575"/>
          </a:xfrm>
          <a:prstGeom prst="rect">
            <a:avLst/>
          </a:prstGeom>
          <a:solidFill>
            <a:srgbClr val="002060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 defTabSz="762000" eaLnBrk="0" hangingPunct="0"/>
            <a:r>
              <a:rPr lang="th-TH" sz="2000" b="1" dirty="0">
                <a:solidFill>
                  <a:srgbClr val="FFFF00"/>
                </a:solidFill>
                <a:latin typeface="Arial" charset="0"/>
              </a:rPr>
              <a:t>HIV RNA</a:t>
            </a: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2965450" y="2016125"/>
            <a:ext cx="2794000" cy="2878138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 rot="20700000" flipH="1" flipV="1">
            <a:off x="3689350" y="2327275"/>
            <a:ext cx="1392238" cy="2127250"/>
          </a:xfrm>
          <a:custGeom>
            <a:avLst/>
            <a:gdLst>
              <a:gd name="G0" fmla="+- 6327 0 0"/>
              <a:gd name="G1" fmla="+- 21600 0 6327"/>
              <a:gd name="G2" fmla="*/ 6327 1 2"/>
              <a:gd name="G3" fmla="+- 21600 0 G2"/>
              <a:gd name="G4" fmla="+/ 6327 21600 2"/>
              <a:gd name="G5" fmla="+/ G1 0 2"/>
              <a:gd name="G6" fmla="*/ 21600 21600 6327"/>
              <a:gd name="G7" fmla="*/ G6 1 2"/>
              <a:gd name="G8" fmla="+- 21600 0 G7"/>
              <a:gd name="G9" fmla="*/ 21600 1 2"/>
              <a:gd name="G10" fmla="+- 6327 0 G9"/>
              <a:gd name="G11" fmla="?: G10 G8 0"/>
              <a:gd name="G12" fmla="?: G10 G7 21600"/>
              <a:gd name="T0" fmla="*/ 18436 w 21600"/>
              <a:gd name="T1" fmla="*/ 10800 h 21600"/>
              <a:gd name="T2" fmla="*/ 10800 w 21600"/>
              <a:gd name="T3" fmla="*/ 21600 h 21600"/>
              <a:gd name="T4" fmla="*/ 3164 w 21600"/>
              <a:gd name="T5" fmla="*/ 10800 h 21600"/>
              <a:gd name="T6" fmla="*/ 10800 w 21600"/>
              <a:gd name="T7" fmla="*/ 0 h 21600"/>
              <a:gd name="T8" fmla="*/ 4964 w 21600"/>
              <a:gd name="T9" fmla="*/ 4964 h 21600"/>
              <a:gd name="T10" fmla="*/ 16636 w 21600"/>
              <a:gd name="T11" fmla="*/ 1663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6327" y="21600"/>
                </a:lnTo>
                <a:lnTo>
                  <a:pt x="15273" y="21600"/>
                </a:lnTo>
                <a:lnTo>
                  <a:pt x="2160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0099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4478338" y="3016250"/>
            <a:ext cx="290512" cy="1027113"/>
          </a:xfrm>
          <a:custGeom>
            <a:avLst/>
            <a:gdLst/>
            <a:ahLst/>
            <a:cxnLst>
              <a:cxn ang="0">
                <a:pos x="61" y="0"/>
              </a:cxn>
              <a:cxn ang="0">
                <a:pos x="17" y="62"/>
              </a:cxn>
              <a:cxn ang="0">
                <a:pos x="0" y="103"/>
              </a:cxn>
              <a:cxn ang="0">
                <a:pos x="1" y="154"/>
              </a:cxn>
              <a:cxn ang="0">
                <a:pos x="15" y="202"/>
              </a:cxn>
              <a:cxn ang="0">
                <a:pos x="30" y="248"/>
              </a:cxn>
              <a:cxn ang="0">
                <a:pos x="40" y="280"/>
              </a:cxn>
              <a:cxn ang="0">
                <a:pos x="81" y="320"/>
              </a:cxn>
              <a:cxn ang="0">
                <a:pos x="114" y="326"/>
              </a:cxn>
              <a:cxn ang="0">
                <a:pos x="124" y="359"/>
              </a:cxn>
              <a:cxn ang="0">
                <a:pos x="166" y="398"/>
              </a:cxn>
              <a:cxn ang="0">
                <a:pos x="180" y="445"/>
              </a:cxn>
              <a:cxn ang="0">
                <a:pos x="190" y="477"/>
              </a:cxn>
              <a:cxn ang="0">
                <a:pos x="205" y="525"/>
              </a:cxn>
              <a:cxn ang="0">
                <a:pos x="192" y="580"/>
              </a:cxn>
              <a:cxn ang="0">
                <a:pos x="163" y="589"/>
              </a:cxn>
              <a:cxn ang="0">
                <a:pos x="132" y="633"/>
              </a:cxn>
              <a:cxn ang="0">
                <a:pos x="92" y="646"/>
              </a:cxn>
            </a:cxnLst>
            <a:rect l="0" t="0" r="r" b="b"/>
            <a:pathLst>
              <a:path w="206" h="647">
                <a:moveTo>
                  <a:pt x="61" y="0"/>
                </a:moveTo>
                <a:lnTo>
                  <a:pt x="17" y="62"/>
                </a:lnTo>
                <a:lnTo>
                  <a:pt x="0" y="103"/>
                </a:lnTo>
                <a:lnTo>
                  <a:pt x="1" y="154"/>
                </a:lnTo>
                <a:lnTo>
                  <a:pt x="15" y="202"/>
                </a:lnTo>
                <a:lnTo>
                  <a:pt x="30" y="248"/>
                </a:lnTo>
                <a:lnTo>
                  <a:pt x="40" y="280"/>
                </a:lnTo>
                <a:lnTo>
                  <a:pt x="81" y="320"/>
                </a:lnTo>
                <a:lnTo>
                  <a:pt x="114" y="326"/>
                </a:lnTo>
                <a:lnTo>
                  <a:pt x="124" y="359"/>
                </a:lnTo>
                <a:lnTo>
                  <a:pt x="166" y="398"/>
                </a:lnTo>
                <a:lnTo>
                  <a:pt x="180" y="445"/>
                </a:lnTo>
                <a:lnTo>
                  <a:pt x="190" y="477"/>
                </a:lnTo>
                <a:lnTo>
                  <a:pt x="205" y="525"/>
                </a:lnTo>
                <a:lnTo>
                  <a:pt x="192" y="580"/>
                </a:lnTo>
                <a:lnTo>
                  <a:pt x="163" y="589"/>
                </a:lnTo>
                <a:lnTo>
                  <a:pt x="132" y="633"/>
                </a:lnTo>
                <a:lnTo>
                  <a:pt x="92" y="646"/>
                </a:lnTo>
              </a:path>
            </a:pathLst>
          </a:custGeom>
          <a:noFill/>
          <a:ln w="50800" cap="rnd" cmpd="sng">
            <a:solidFill>
              <a:srgbClr val="FF74DD"/>
            </a:solidFill>
            <a:prstDash val="solid"/>
            <a:round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4103688" y="3016250"/>
            <a:ext cx="287337" cy="1027113"/>
          </a:xfrm>
          <a:custGeom>
            <a:avLst/>
            <a:gdLst/>
            <a:ahLst/>
            <a:cxnLst>
              <a:cxn ang="0">
                <a:pos x="60" y="0"/>
              </a:cxn>
              <a:cxn ang="0">
                <a:pos x="17" y="62"/>
              </a:cxn>
              <a:cxn ang="0">
                <a:pos x="0" y="103"/>
              </a:cxn>
              <a:cxn ang="0">
                <a:pos x="1" y="154"/>
              </a:cxn>
              <a:cxn ang="0">
                <a:pos x="15" y="202"/>
              </a:cxn>
              <a:cxn ang="0">
                <a:pos x="29" y="248"/>
              </a:cxn>
              <a:cxn ang="0">
                <a:pos x="39" y="280"/>
              </a:cxn>
              <a:cxn ang="0">
                <a:pos x="80" y="320"/>
              </a:cxn>
              <a:cxn ang="0">
                <a:pos x="113" y="326"/>
              </a:cxn>
              <a:cxn ang="0">
                <a:pos x="123" y="359"/>
              </a:cxn>
              <a:cxn ang="0">
                <a:pos x="164" y="398"/>
              </a:cxn>
              <a:cxn ang="0">
                <a:pos x="178" y="445"/>
              </a:cxn>
              <a:cxn ang="0">
                <a:pos x="188" y="477"/>
              </a:cxn>
              <a:cxn ang="0">
                <a:pos x="203" y="525"/>
              </a:cxn>
              <a:cxn ang="0">
                <a:pos x="190" y="580"/>
              </a:cxn>
              <a:cxn ang="0">
                <a:pos x="162" y="589"/>
              </a:cxn>
              <a:cxn ang="0">
                <a:pos x="131" y="633"/>
              </a:cxn>
              <a:cxn ang="0">
                <a:pos x="91" y="646"/>
              </a:cxn>
            </a:cxnLst>
            <a:rect l="0" t="0" r="r" b="b"/>
            <a:pathLst>
              <a:path w="204" h="647">
                <a:moveTo>
                  <a:pt x="60" y="0"/>
                </a:moveTo>
                <a:lnTo>
                  <a:pt x="17" y="62"/>
                </a:lnTo>
                <a:lnTo>
                  <a:pt x="0" y="103"/>
                </a:lnTo>
                <a:lnTo>
                  <a:pt x="1" y="154"/>
                </a:lnTo>
                <a:lnTo>
                  <a:pt x="15" y="202"/>
                </a:lnTo>
                <a:lnTo>
                  <a:pt x="29" y="248"/>
                </a:lnTo>
                <a:lnTo>
                  <a:pt x="39" y="280"/>
                </a:lnTo>
                <a:lnTo>
                  <a:pt x="80" y="320"/>
                </a:lnTo>
                <a:lnTo>
                  <a:pt x="113" y="326"/>
                </a:lnTo>
                <a:lnTo>
                  <a:pt x="123" y="359"/>
                </a:lnTo>
                <a:lnTo>
                  <a:pt x="164" y="398"/>
                </a:lnTo>
                <a:lnTo>
                  <a:pt x="178" y="445"/>
                </a:lnTo>
                <a:lnTo>
                  <a:pt x="188" y="477"/>
                </a:lnTo>
                <a:lnTo>
                  <a:pt x="203" y="525"/>
                </a:lnTo>
                <a:lnTo>
                  <a:pt x="190" y="580"/>
                </a:lnTo>
                <a:lnTo>
                  <a:pt x="162" y="589"/>
                </a:lnTo>
                <a:lnTo>
                  <a:pt x="131" y="633"/>
                </a:lnTo>
                <a:lnTo>
                  <a:pt x="91" y="646"/>
                </a:lnTo>
              </a:path>
            </a:pathLst>
          </a:custGeom>
          <a:noFill/>
          <a:ln w="50800" cap="rnd" cmpd="sng">
            <a:solidFill>
              <a:srgbClr val="FF74DD"/>
            </a:solidFill>
            <a:prstDash val="solid"/>
            <a:round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4627563" y="3286125"/>
            <a:ext cx="150812" cy="168275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rgbClr val="FF00CC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4022725" y="3538538"/>
            <a:ext cx="150813" cy="169862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rgbClr val="FF00CC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4414838" y="4140200"/>
            <a:ext cx="76200" cy="84138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rgbClr val="00FF99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4400550" y="2606675"/>
            <a:ext cx="74613" cy="85725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rgbClr val="00FF99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>
            <a:off x="4400550" y="1844675"/>
            <a:ext cx="0" cy="255588"/>
          </a:xfrm>
          <a:prstGeom prst="line">
            <a:avLst/>
          </a:prstGeom>
          <a:noFill/>
          <a:ln w="50800">
            <a:solidFill>
              <a:srgbClr val="FF99CC"/>
            </a:solidFill>
            <a:round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4249738" y="1676400"/>
            <a:ext cx="301625" cy="168275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21"/>
          <p:cNvSpPr>
            <a:spLocks noChangeShapeType="1"/>
          </p:cNvSpPr>
          <p:nvPr/>
        </p:nvSpPr>
        <p:spPr bwMode="auto">
          <a:xfrm flipV="1">
            <a:off x="3168650" y="4292600"/>
            <a:ext cx="177800" cy="153988"/>
          </a:xfrm>
          <a:prstGeom prst="line">
            <a:avLst/>
          </a:prstGeom>
          <a:noFill/>
          <a:ln w="50800">
            <a:solidFill>
              <a:srgbClr val="FF99CC"/>
            </a:solidFill>
            <a:round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 rot="13920000">
            <a:off x="2904331" y="4415632"/>
            <a:ext cx="358775" cy="233362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23"/>
          <p:cNvSpPr>
            <a:spLocks noChangeShapeType="1"/>
          </p:cNvSpPr>
          <p:nvPr/>
        </p:nvSpPr>
        <p:spPr bwMode="auto">
          <a:xfrm flipH="1">
            <a:off x="5318125" y="2409825"/>
            <a:ext cx="200025" cy="196850"/>
          </a:xfrm>
          <a:prstGeom prst="line">
            <a:avLst/>
          </a:prstGeom>
          <a:noFill/>
          <a:ln w="50800">
            <a:solidFill>
              <a:srgbClr val="FF99CC"/>
            </a:solidFill>
            <a:round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 rot="2760000">
            <a:off x="5380831" y="2228057"/>
            <a:ext cx="422275" cy="201612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25"/>
          <p:cNvSpPr>
            <a:spLocks noChangeShapeType="1"/>
          </p:cNvSpPr>
          <p:nvPr/>
        </p:nvSpPr>
        <p:spPr bwMode="auto">
          <a:xfrm>
            <a:off x="2852738" y="3413125"/>
            <a:ext cx="227012" cy="0"/>
          </a:xfrm>
          <a:prstGeom prst="line">
            <a:avLst/>
          </a:prstGeom>
          <a:noFill/>
          <a:ln w="50800">
            <a:solidFill>
              <a:srgbClr val="FF99CC"/>
            </a:solidFill>
            <a:round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2701925" y="3241675"/>
            <a:ext cx="150813" cy="339725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H="1">
            <a:off x="5645150" y="3517900"/>
            <a:ext cx="198438" cy="0"/>
          </a:xfrm>
          <a:prstGeom prst="line">
            <a:avLst/>
          </a:prstGeom>
          <a:noFill/>
          <a:ln w="50800">
            <a:solidFill>
              <a:srgbClr val="FF99CC"/>
            </a:solidFill>
            <a:round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5843588" y="3286125"/>
            <a:ext cx="217487" cy="379413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29"/>
          <p:cNvSpPr>
            <a:spLocks noChangeShapeType="1"/>
          </p:cNvSpPr>
          <p:nvPr/>
        </p:nvSpPr>
        <p:spPr bwMode="auto">
          <a:xfrm flipV="1">
            <a:off x="4324350" y="4808538"/>
            <a:ext cx="0" cy="254000"/>
          </a:xfrm>
          <a:prstGeom prst="line">
            <a:avLst/>
          </a:prstGeom>
          <a:noFill/>
          <a:ln w="50800">
            <a:solidFill>
              <a:srgbClr val="FF99CC"/>
            </a:solidFill>
            <a:round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4173538" y="5062538"/>
            <a:ext cx="301625" cy="169862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 rot="3060000">
            <a:off x="5317331" y="4591844"/>
            <a:ext cx="252413" cy="409575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32"/>
          <p:cNvSpPr>
            <a:spLocks noChangeShapeType="1"/>
          </p:cNvSpPr>
          <p:nvPr/>
        </p:nvSpPr>
        <p:spPr bwMode="auto">
          <a:xfrm>
            <a:off x="5230813" y="4470400"/>
            <a:ext cx="150812" cy="254000"/>
          </a:xfrm>
          <a:prstGeom prst="line">
            <a:avLst/>
          </a:prstGeom>
          <a:noFill/>
          <a:ln w="50800">
            <a:solidFill>
              <a:srgbClr val="FF99CC"/>
            </a:solidFill>
            <a:round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Oval 33"/>
          <p:cNvSpPr>
            <a:spLocks noChangeArrowheads="1"/>
          </p:cNvSpPr>
          <p:nvPr/>
        </p:nvSpPr>
        <p:spPr bwMode="auto">
          <a:xfrm>
            <a:off x="4649788" y="4200525"/>
            <a:ext cx="76200" cy="84138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rgbClr val="FFFF66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Oval 34"/>
          <p:cNvSpPr>
            <a:spLocks noChangeArrowheads="1"/>
          </p:cNvSpPr>
          <p:nvPr/>
        </p:nvSpPr>
        <p:spPr bwMode="auto">
          <a:xfrm>
            <a:off x="4173538" y="2522538"/>
            <a:ext cx="76200" cy="84137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rgbClr val="FFFF66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5" name="Group 35"/>
          <p:cNvGrpSpPr>
            <a:grpSpLocks/>
          </p:cNvGrpSpPr>
          <p:nvPr/>
        </p:nvGrpSpPr>
        <p:grpSpPr bwMode="auto">
          <a:xfrm>
            <a:off x="2711450" y="2773363"/>
            <a:ext cx="423863" cy="419100"/>
            <a:chOff x="1922" y="1747"/>
            <a:chExt cx="300" cy="264"/>
          </a:xfrm>
        </p:grpSpPr>
        <p:sp>
          <p:nvSpPr>
            <p:cNvPr id="36" name="Line 36"/>
            <p:cNvSpPr>
              <a:spLocks noChangeShapeType="1"/>
            </p:cNvSpPr>
            <p:nvPr/>
          </p:nvSpPr>
          <p:spPr bwMode="auto">
            <a:xfrm>
              <a:off x="2042" y="1904"/>
              <a:ext cx="180" cy="69"/>
            </a:xfrm>
            <a:prstGeom prst="line">
              <a:avLst/>
            </a:prstGeom>
            <a:noFill/>
            <a:ln w="50800">
              <a:solidFill>
                <a:srgbClr val="FF99CC"/>
              </a:solidFill>
              <a:round/>
              <a:headEnd type="none" w="sm" len="sm"/>
              <a:tailEnd type="none" w="sm" len="sm"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Oval 37"/>
            <p:cNvSpPr>
              <a:spLocks noChangeArrowheads="1"/>
            </p:cNvSpPr>
            <p:nvPr/>
          </p:nvSpPr>
          <p:spPr bwMode="auto">
            <a:xfrm rot="1260000">
              <a:off x="1922" y="1747"/>
              <a:ext cx="127" cy="26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00FF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" name="Group 38"/>
          <p:cNvGrpSpPr>
            <a:grpSpLocks/>
          </p:cNvGrpSpPr>
          <p:nvPr/>
        </p:nvGrpSpPr>
        <p:grpSpPr bwMode="auto">
          <a:xfrm>
            <a:off x="3409950" y="1866900"/>
            <a:ext cx="377825" cy="450850"/>
            <a:chOff x="2417" y="1176"/>
            <a:chExt cx="267" cy="284"/>
          </a:xfrm>
        </p:grpSpPr>
        <p:sp>
          <p:nvSpPr>
            <p:cNvPr id="39" name="Line 39"/>
            <p:cNvSpPr>
              <a:spLocks noChangeShapeType="1"/>
            </p:cNvSpPr>
            <p:nvPr/>
          </p:nvSpPr>
          <p:spPr bwMode="auto">
            <a:xfrm>
              <a:off x="2582" y="1299"/>
              <a:ext cx="102" cy="161"/>
            </a:xfrm>
            <a:prstGeom prst="line">
              <a:avLst/>
            </a:prstGeom>
            <a:noFill/>
            <a:ln w="50800">
              <a:solidFill>
                <a:srgbClr val="FF99CC"/>
              </a:solidFill>
              <a:round/>
              <a:headEnd type="none" w="sm" len="sm"/>
              <a:tailEnd type="none" w="sm" len="sm"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auto">
            <a:xfrm rot="19620000">
              <a:off x="2417" y="1176"/>
              <a:ext cx="255" cy="13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00FF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" name="Group 41"/>
          <p:cNvGrpSpPr>
            <a:grpSpLocks/>
          </p:cNvGrpSpPr>
          <p:nvPr/>
        </p:nvGrpSpPr>
        <p:grpSpPr bwMode="auto">
          <a:xfrm>
            <a:off x="2957513" y="2292350"/>
            <a:ext cx="425450" cy="431800"/>
            <a:chOff x="2096" y="1444"/>
            <a:chExt cx="301" cy="272"/>
          </a:xfrm>
        </p:grpSpPr>
        <p:sp>
          <p:nvSpPr>
            <p:cNvPr id="42" name="Line 42"/>
            <p:cNvSpPr>
              <a:spLocks noChangeShapeType="1"/>
            </p:cNvSpPr>
            <p:nvPr/>
          </p:nvSpPr>
          <p:spPr bwMode="auto">
            <a:xfrm>
              <a:off x="2229" y="1610"/>
              <a:ext cx="168" cy="106"/>
            </a:xfrm>
            <a:prstGeom prst="line">
              <a:avLst/>
            </a:prstGeom>
            <a:noFill/>
            <a:ln w="50800">
              <a:solidFill>
                <a:srgbClr val="FF99CC"/>
              </a:solidFill>
              <a:round/>
              <a:headEnd type="none" w="sm" len="sm"/>
              <a:tailEnd type="none" w="sm" len="sm"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 rot="17940000">
              <a:off x="2048" y="1492"/>
              <a:ext cx="260" cy="16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00FF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" name="Group 44"/>
          <p:cNvGrpSpPr>
            <a:grpSpLocks/>
          </p:cNvGrpSpPr>
          <p:nvPr/>
        </p:nvGrpSpPr>
        <p:grpSpPr bwMode="auto">
          <a:xfrm>
            <a:off x="4852988" y="1797050"/>
            <a:ext cx="366712" cy="471488"/>
            <a:chOff x="3439" y="1132"/>
            <a:chExt cx="260" cy="297"/>
          </a:xfrm>
        </p:grpSpPr>
        <p:sp>
          <p:nvSpPr>
            <p:cNvPr id="45" name="Line 45"/>
            <p:cNvSpPr>
              <a:spLocks noChangeShapeType="1"/>
            </p:cNvSpPr>
            <p:nvPr/>
          </p:nvSpPr>
          <p:spPr bwMode="auto">
            <a:xfrm flipH="1">
              <a:off x="3439" y="1258"/>
              <a:ext cx="103" cy="171"/>
            </a:xfrm>
            <a:prstGeom prst="line">
              <a:avLst/>
            </a:prstGeom>
            <a:noFill/>
            <a:ln w="50800">
              <a:solidFill>
                <a:srgbClr val="FF99CC"/>
              </a:solidFill>
              <a:round/>
              <a:headEnd type="none" w="sm" len="sm"/>
              <a:tailEnd type="none" w="sm" len="sm"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auto">
            <a:xfrm rot="1860000">
              <a:off x="3455" y="1132"/>
              <a:ext cx="244" cy="13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00FF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" name="Group 47"/>
          <p:cNvGrpSpPr>
            <a:grpSpLocks/>
          </p:cNvGrpSpPr>
          <p:nvPr/>
        </p:nvGrpSpPr>
        <p:grpSpPr bwMode="auto">
          <a:xfrm>
            <a:off x="5521325" y="4035425"/>
            <a:ext cx="461963" cy="476250"/>
            <a:chOff x="3913" y="2542"/>
            <a:chExt cx="327" cy="300"/>
          </a:xfrm>
        </p:grpSpPr>
        <p:sp>
          <p:nvSpPr>
            <p:cNvPr id="48" name="Line 48"/>
            <p:cNvSpPr>
              <a:spLocks noChangeShapeType="1"/>
            </p:cNvSpPr>
            <p:nvPr/>
          </p:nvSpPr>
          <p:spPr bwMode="auto">
            <a:xfrm flipH="1" flipV="1">
              <a:off x="3913" y="2542"/>
              <a:ext cx="187" cy="117"/>
            </a:xfrm>
            <a:prstGeom prst="line">
              <a:avLst/>
            </a:prstGeom>
            <a:noFill/>
            <a:ln w="50800">
              <a:solidFill>
                <a:srgbClr val="FF99CC"/>
              </a:solidFill>
              <a:round/>
              <a:headEnd type="none" w="sm" len="sm"/>
              <a:tailEnd type="none" w="sm" len="sm"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Oval 49"/>
            <p:cNvSpPr>
              <a:spLocks noChangeArrowheads="1"/>
            </p:cNvSpPr>
            <p:nvPr/>
          </p:nvSpPr>
          <p:spPr bwMode="auto">
            <a:xfrm rot="7140000">
              <a:off x="4017" y="2618"/>
              <a:ext cx="286" cy="1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00FF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0" name="Group 50"/>
          <p:cNvGrpSpPr>
            <a:grpSpLocks/>
          </p:cNvGrpSpPr>
          <p:nvPr/>
        </p:nvGrpSpPr>
        <p:grpSpPr bwMode="auto">
          <a:xfrm>
            <a:off x="5572125" y="2633663"/>
            <a:ext cx="428625" cy="415925"/>
            <a:chOff x="3949" y="1659"/>
            <a:chExt cx="303" cy="262"/>
          </a:xfrm>
        </p:grpSpPr>
        <p:sp>
          <p:nvSpPr>
            <p:cNvPr id="51" name="Line 51"/>
            <p:cNvSpPr>
              <a:spLocks noChangeShapeType="1"/>
            </p:cNvSpPr>
            <p:nvPr/>
          </p:nvSpPr>
          <p:spPr bwMode="auto">
            <a:xfrm flipH="1">
              <a:off x="3949" y="1815"/>
              <a:ext cx="179" cy="72"/>
            </a:xfrm>
            <a:prstGeom prst="line">
              <a:avLst/>
            </a:prstGeom>
            <a:noFill/>
            <a:ln w="50800">
              <a:solidFill>
                <a:srgbClr val="FF99CC"/>
              </a:solidFill>
              <a:round/>
              <a:headEnd type="none" w="sm" len="sm"/>
              <a:tailEnd type="none" w="sm" len="sm"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Oval 52"/>
            <p:cNvSpPr>
              <a:spLocks noChangeArrowheads="1"/>
            </p:cNvSpPr>
            <p:nvPr/>
          </p:nvSpPr>
          <p:spPr bwMode="auto">
            <a:xfrm rot="4080000">
              <a:off x="4056" y="1724"/>
              <a:ext cx="262" cy="13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00FF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3" name="Group 53"/>
          <p:cNvGrpSpPr>
            <a:grpSpLocks/>
          </p:cNvGrpSpPr>
          <p:nvPr/>
        </p:nvGrpSpPr>
        <p:grpSpPr bwMode="auto">
          <a:xfrm>
            <a:off x="2727325" y="3733800"/>
            <a:ext cx="492125" cy="463550"/>
            <a:chOff x="1933" y="2352"/>
            <a:chExt cx="349" cy="292"/>
          </a:xfrm>
        </p:grpSpPr>
        <p:sp>
          <p:nvSpPr>
            <p:cNvPr id="54" name="Line 54"/>
            <p:cNvSpPr>
              <a:spLocks noChangeShapeType="1"/>
            </p:cNvSpPr>
            <p:nvPr/>
          </p:nvSpPr>
          <p:spPr bwMode="auto">
            <a:xfrm flipV="1">
              <a:off x="2076" y="2404"/>
              <a:ext cx="206" cy="70"/>
            </a:xfrm>
            <a:prstGeom prst="line">
              <a:avLst/>
            </a:prstGeom>
            <a:noFill/>
            <a:ln w="50800">
              <a:solidFill>
                <a:srgbClr val="FF99CC"/>
              </a:solidFill>
              <a:round/>
              <a:headEnd type="none" w="sm" len="sm"/>
              <a:tailEnd type="none" w="sm" len="sm"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Oval 55"/>
            <p:cNvSpPr>
              <a:spLocks noChangeArrowheads="1"/>
            </p:cNvSpPr>
            <p:nvPr/>
          </p:nvSpPr>
          <p:spPr bwMode="auto">
            <a:xfrm rot="20460000">
              <a:off x="1933" y="2352"/>
              <a:ext cx="147" cy="29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00FF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6" name="Group 56"/>
          <p:cNvGrpSpPr>
            <a:grpSpLocks/>
          </p:cNvGrpSpPr>
          <p:nvPr/>
        </p:nvGrpSpPr>
        <p:grpSpPr bwMode="auto">
          <a:xfrm>
            <a:off x="4792663" y="4749800"/>
            <a:ext cx="344487" cy="474663"/>
            <a:chOff x="3396" y="2992"/>
            <a:chExt cx="245" cy="299"/>
          </a:xfrm>
        </p:grpSpPr>
        <p:sp>
          <p:nvSpPr>
            <p:cNvPr id="57" name="Line 57"/>
            <p:cNvSpPr>
              <a:spLocks noChangeShapeType="1"/>
            </p:cNvSpPr>
            <p:nvPr/>
          </p:nvSpPr>
          <p:spPr bwMode="auto">
            <a:xfrm flipH="1" flipV="1">
              <a:off x="3399" y="2992"/>
              <a:ext cx="87" cy="175"/>
            </a:xfrm>
            <a:prstGeom prst="line">
              <a:avLst/>
            </a:prstGeom>
            <a:noFill/>
            <a:ln w="50800">
              <a:solidFill>
                <a:srgbClr val="FF99CC"/>
              </a:solidFill>
              <a:round/>
              <a:headEnd type="none" w="sm" len="sm"/>
              <a:tailEnd type="none" w="sm" len="sm"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 rot="19920000">
              <a:off x="3396" y="3158"/>
              <a:ext cx="245" cy="13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00FF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9" name="Group 59"/>
          <p:cNvGrpSpPr>
            <a:grpSpLocks/>
          </p:cNvGrpSpPr>
          <p:nvPr/>
        </p:nvGrpSpPr>
        <p:grpSpPr bwMode="auto">
          <a:xfrm>
            <a:off x="3436938" y="4686300"/>
            <a:ext cx="431800" cy="530225"/>
            <a:chOff x="2436" y="2952"/>
            <a:chExt cx="306" cy="334"/>
          </a:xfrm>
        </p:grpSpPr>
        <p:sp>
          <p:nvSpPr>
            <p:cNvPr id="60" name="Line 60"/>
            <p:cNvSpPr>
              <a:spLocks noChangeShapeType="1"/>
            </p:cNvSpPr>
            <p:nvPr/>
          </p:nvSpPr>
          <p:spPr bwMode="auto">
            <a:xfrm flipV="1">
              <a:off x="2621" y="2952"/>
              <a:ext cx="121" cy="189"/>
            </a:xfrm>
            <a:prstGeom prst="line">
              <a:avLst/>
            </a:prstGeom>
            <a:noFill/>
            <a:ln w="50800">
              <a:solidFill>
                <a:srgbClr val="FF99CC"/>
              </a:solidFill>
              <a:round/>
              <a:headEnd type="none" w="sm" len="sm"/>
              <a:tailEnd type="none" w="sm" len="sm"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 rot="2040000">
              <a:off x="2436" y="3128"/>
              <a:ext cx="286" cy="15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00FF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2" name="Line 62"/>
          <p:cNvSpPr>
            <a:spLocks noChangeShapeType="1"/>
          </p:cNvSpPr>
          <p:nvPr/>
        </p:nvSpPr>
        <p:spPr bwMode="auto">
          <a:xfrm flipV="1">
            <a:off x="2065338" y="4267200"/>
            <a:ext cx="2303462" cy="1066800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63"/>
          <p:cNvSpPr>
            <a:spLocks noChangeArrowheads="1"/>
          </p:cNvSpPr>
          <p:nvPr/>
        </p:nvSpPr>
        <p:spPr bwMode="auto">
          <a:xfrm>
            <a:off x="3048000" y="2139950"/>
            <a:ext cx="2601913" cy="2654300"/>
          </a:xfrm>
          <a:prstGeom prst="ellipse">
            <a:avLst/>
          </a:prstGeom>
          <a:noFill/>
          <a:ln w="12700">
            <a:solidFill>
              <a:schemeClr val="bg2"/>
            </a:solidFill>
            <a:prstDash val="sysDot"/>
            <a:round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64"/>
          <p:cNvSpPr>
            <a:spLocks noChangeShapeType="1"/>
          </p:cNvSpPr>
          <p:nvPr/>
        </p:nvSpPr>
        <p:spPr bwMode="auto">
          <a:xfrm flipV="1">
            <a:off x="1998663" y="4343400"/>
            <a:ext cx="2641600" cy="1371600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65"/>
          <p:cNvSpPr>
            <a:spLocks noChangeShapeType="1"/>
          </p:cNvSpPr>
          <p:nvPr/>
        </p:nvSpPr>
        <p:spPr bwMode="auto">
          <a:xfrm flipV="1">
            <a:off x="1600200" y="3733800"/>
            <a:ext cx="2430463" cy="1219200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66"/>
          <p:cNvSpPr>
            <a:spLocks noChangeShapeType="1"/>
          </p:cNvSpPr>
          <p:nvPr/>
        </p:nvSpPr>
        <p:spPr bwMode="auto">
          <a:xfrm flipV="1">
            <a:off x="1592263" y="2743200"/>
            <a:ext cx="1692275" cy="152400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67"/>
          <p:cNvSpPr>
            <a:spLocks noChangeShapeType="1"/>
          </p:cNvSpPr>
          <p:nvPr/>
        </p:nvSpPr>
        <p:spPr bwMode="auto">
          <a:xfrm>
            <a:off x="4800600" y="3810000"/>
            <a:ext cx="1752600" cy="533400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Line 68"/>
          <p:cNvSpPr>
            <a:spLocks noChangeShapeType="1"/>
          </p:cNvSpPr>
          <p:nvPr/>
        </p:nvSpPr>
        <p:spPr bwMode="auto">
          <a:xfrm flipH="1">
            <a:off x="5029200" y="3124200"/>
            <a:ext cx="1752600" cy="457200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69"/>
          <p:cNvSpPr>
            <a:spLocks noChangeShapeType="1"/>
          </p:cNvSpPr>
          <p:nvPr/>
        </p:nvSpPr>
        <p:spPr bwMode="auto">
          <a:xfrm flipH="1">
            <a:off x="5486400" y="2667000"/>
            <a:ext cx="1295400" cy="381000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70"/>
          <p:cNvSpPr>
            <a:spLocks noChangeShapeType="1"/>
          </p:cNvSpPr>
          <p:nvPr/>
        </p:nvSpPr>
        <p:spPr bwMode="auto">
          <a:xfrm flipV="1">
            <a:off x="4843463" y="3505200"/>
            <a:ext cx="1895475" cy="228600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Rectangle 71"/>
          <p:cNvSpPr>
            <a:spLocks noChangeArrowheads="1"/>
          </p:cNvSpPr>
          <p:nvPr/>
        </p:nvSpPr>
        <p:spPr bwMode="auto">
          <a:xfrm>
            <a:off x="6724650" y="4776788"/>
            <a:ext cx="1746250" cy="64135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th-TH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Diploid single </a:t>
            </a:r>
          </a:p>
          <a:p>
            <a:pPr defTabSz="762000" eaLnBrk="0" hangingPunct="0"/>
            <a:r>
              <a:rPr lang="th-TH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strand RNAs</a:t>
            </a:r>
          </a:p>
        </p:txBody>
      </p:sp>
      <p:sp>
        <p:nvSpPr>
          <p:cNvPr id="72" name="Rectangle 72"/>
          <p:cNvSpPr>
            <a:spLocks noChangeArrowheads="1"/>
          </p:cNvSpPr>
          <p:nvPr/>
        </p:nvSpPr>
        <p:spPr bwMode="auto">
          <a:xfrm>
            <a:off x="546100" y="3986213"/>
            <a:ext cx="1752600" cy="714375"/>
          </a:xfrm>
          <a:prstGeom prst="rect">
            <a:avLst/>
          </a:prstGeom>
          <a:solidFill>
            <a:srgbClr val="00B050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 defTabSz="762000" eaLnBrk="0" hangingPunct="0"/>
            <a:r>
              <a:rPr lang="th-TH" sz="2000" b="1" dirty="0">
                <a:solidFill>
                  <a:srgbClr val="FFFF00"/>
                </a:solidFill>
                <a:latin typeface="Arial" charset="0"/>
              </a:rPr>
              <a:t>HIV Enzymes</a:t>
            </a:r>
          </a:p>
        </p:txBody>
      </p:sp>
      <p:sp>
        <p:nvSpPr>
          <p:cNvPr id="74" name="Left Arrow 73"/>
          <p:cNvSpPr/>
          <p:nvPr/>
        </p:nvSpPr>
        <p:spPr>
          <a:xfrm rot="20028335">
            <a:off x="1842686" y="4714114"/>
            <a:ext cx="2637924" cy="22358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Left Arrow 74"/>
          <p:cNvSpPr/>
          <p:nvPr/>
        </p:nvSpPr>
        <p:spPr>
          <a:xfrm rot="10480012">
            <a:off x="4861441" y="3521413"/>
            <a:ext cx="1996565" cy="17236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Left Arrow 75"/>
          <p:cNvSpPr/>
          <p:nvPr/>
        </p:nvSpPr>
        <p:spPr>
          <a:xfrm rot="10159022">
            <a:off x="5092247" y="3276431"/>
            <a:ext cx="1785950" cy="18961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Left Arrow 76"/>
          <p:cNvSpPr/>
          <p:nvPr/>
        </p:nvSpPr>
        <p:spPr>
          <a:xfrm rot="19944727">
            <a:off x="1476203" y="4196667"/>
            <a:ext cx="2665246" cy="24234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Left Arrow 77"/>
          <p:cNvSpPr/>
          <p:nvPr/>
        </p:nvSpPr>
        <p:spPr>
          <a:xfrm rot="9666705">
            <a:off x="5559226" y="2726364"/>
            <a:ext cx="1422715" cy="15691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Left Arrow 78"/>
          <p:cNvSpPr/>
          <p:nvPr/>
        </p:nvSpPr>
        <p:spPr>
          <a:xfrm rot="11868214">
            <a:off x="4777007" y="4009054"/>
            <a:ext cx="1947362" cy="14220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Left Arrow 79"/>
          <p:cNvSpPr/>
          <p:nvPr/>
        </p:nvSpPr>
        <p:spPr>
          <a:xfrm rot="20028335">
            <a:off x="1819026" y="4939254"/>
            <a:ext cx="3005618" cy="2019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Minus 80"/>
          <p:cNvSpPr/>
          <p:nvPr/>
        </p:nvSpPr>
        <p:spPr>
          <a:xfrm rot="21372590">
            <a:off x="1271998" y="2653095"/>
            <a:ext cx="2444812" cy="33828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-1071602" y="928670"/>
          <a:ext cx="9466301" cy="5319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Chart" r:id="rId3" imgW="7772400" imgH="4114800" progId="MSGraph.Chart.8">
                  <p:embed followColorScheme="full"/>
                </p:oleObj>
              </mc:Choice>
              <mc:Fallback>
                <p:oleObj name="Chart" r:id="rId3" imgW="7772400" imgH="4114800" progId="MSGraph.Chart.8">
                  <p:embed followColorScheme="full"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071602" y="928670"/>
                        <a:ext cx="9466301" cy="53197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1428728" y="857232"/>
            <a:ext cx="5572164" cy="707886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4000" b="1" dirty="0">
                <a:solidFill>
                  <a:srgbClr val="FF0000"/>
                </a:solidFill>
                <a:latin typeface="Angsana New" pitchFamily="18" charset="-34"/>
              </a:rPr>
              <a:t>Mode of Transmission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t="7865" r="-847"/>
          <a:stretch>
            <a:fillRect/>
          </a:stretch>
        </p:blipFill>
        <p:spPr bwMode="auto">
          <a:xfrm>
            <a:off x="214282" y="1000108"/>
            <a:ext cx="8501122" cy="585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428728" y="214290"/>
            <a:ext cx="4357668" cy="769441"/>
          </a:xfrm>
          <a:prstGeom prst="rect">
            <a:avLst/>
          </a:prstGeom>
          <a:solidFill>
            <a:srgbClr val="00FFCC"/>
          </a:solidFill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LIFE CYCLE OF HIV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57422" y="357166"/>
            <a:ext cx="4002378" cy="646331"/>
          </a:xfrm>
          <a:prstGeom prst="rect">
            <a:avLst/>
          </a:prstGeom>
          <a:solidFill>
            <a:srgbClr val="00FFCC"/>
          </a:solidFill>
        </p:spPr>
        <p:txBody>
          <a:bodyPr wrap="none" rtlCol="0">
            <a:spAutoFit/>
          </a:bodyPr>
          <a:lstStyle/>
          <a:p>
            <a:r>
              <a:rPr lang="en-US" sz="3600" b="1" dirty="0"/>
              <a:t>Pathogenesis of HIV</a:t>
            </a:r>
          </a:p>
        </p:txBody>
      </p:sp>
      <p:pic>
        <p:nvPicPr>
          <p:cNvPr id="4" name="Picture 3" descr="hiv path.jpg"/>
          <p:cNvPicPr>
            <a:picLocks noChangeAspect="1"/>
          </p:cNvPicPr>
          <p:nvPr/>
        </p:nvPicPr>
        <p:blipFill>
          <a:blip r:embed="rId3"/>
          <a:srcRect l="4958" t="5405" r="3306" b="5405"/>
          <a:stretch>
            <a:fillRect/>
          </a:stretch>
        </p:blipFill>
        <p:spPr>
          <a:xfrm>
            <a:off x="0" y="1071546"/>
            <a:ext cx="9144000" cy="578645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noFill/>
        </p:spPr>
        <p:txBody>
          <a:bodyPr/>
          <a:lstStyle/>
          <a:p>
            <a:fld id="{CEAF8EDD-9C66-4E00-BB05-A92C022E7464}" type="slidenum">
              <a:rPr lang="en-US"/>
              <a:pPr/>
              <a:t>10</a:t>
            </a:fld>
            <a:endParaRPr lang="en-US"/>
          </a:p>
        </p:txBody>
      </p:sp>
      <p:sp>
        <p:nvSpPr>
          <p:cNvPr id="3" name="AutoShape 4"/>
          <p:cNvSpPr>
            <a:spLocks noChangeArrowheads="1"/>
          </p:cNvSpPr>
          <p:nvPr/>
        </p:nvSpPr>
        <p:spPr bwMode="auto">
          <a:xfrm>
            <a:off x="304800" y="2292350"/>
            <a:ext cx="762000" cy="485775"/>
          </a:xfrm>
          <a:prstGeom prst="rightArrow">
            <a:avLst>
              <a:gd name="adj1" fmla="val 50000"/>
              <a:gd name="adj2" fmla="val 39216"/>
            </a:avLst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898525" y="1038225"/>
            <a:ext cx="1082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304800" y="1606550"/>
            <a:ext cx="762000" cy="3968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000099"/>
                </a:solidFill>
                <a:latin typeface="Arial" charset="0"/>
              </a:rPr>
              <a:t>ARS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1143000" y="2292350"/>
            <a:ext cx="1204913" cy="485775"/>
          </a:xfrm>
          <a:prstGeom prst="rightArrow">
            <a:avLst>
              <a:gd name="adj1" fmla="val 50000"/>
              <a:gd name="adj2" fmla="val 62010"/>
            </a:avLst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990600" y="1454150"/>
            <a:ext cx="1438260" cy="701675"/>
          </a:xfrm>
          <a:prstGeom prst="rect">
            <a:avLst/>
          </a:prstGeom>
          <a:solidFill>
            <a:srgbClr val="00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latin typeface="Arial" charset="0"/>
              </a:rPr>
              <a:t>WINDOW PERIOD</a:t>
            </a:r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2438400" y="2292350"/>
            <a:ext cx="2362200" cy="485775"/>
          </a:xfrm>
          <a:prstGeom prst="rightArrow">
            <a:avLst>
              <a:gd name="adj1" fmla="val 50000"/>
              <a:gd name="adj2" fmla="val 121569"/>
            </a:avLst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2571736" y="1225550"/>
            <a:ext cx="2286016" cy="1006475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000099"/>
                </a:solidFill>
                <a:latin typeface="Arial" charset="0"/>
              </a:rPr>
              <a:t>HIV POSITIVE ASYMPTOMATIC PERIOD</a:t>
            </a:r>
          </a:p>
        </p:txBody>
      </p:sp>
      <p:sp>
        <p:nvSpPr>
          <p:cNvPr id="10" name="AutoShape 11"/>
          <p:cNvSpPr>
            <a:spLocks noChangeArrowheads="1"/>
          </p:cNvSpPr>
          <p:nvPr/>
        </p:nvSpPr>
        <p:spPr bwMode="auto">
          <a:xfrm>
            <a:off x="4953000" y="2292350"/>
            <a:ext cx="2286000" cy="485775"/>
          </a:xfrm>
          <a:prstGeom prst="rightArrow">
            <a:avLst>
              <a:gd name="adj1" fmla="val 50000"/>
              <a:gd name="adj2" fmla="val 11764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4953000" y="1225550"/>
            <a:ext cx="2262206" cy="100647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000099"/>
                </a:solidFill>
                <a:latin typeface="Arial" charset="0"/>
              </a:rPr>
              <a:t>HIV POSITIVE SYMPTOMATIC PERIOD</a:t>
            </a:r>
          </a:p>
        </p:txBody>
      </p:sp>
      <p:sp>
        <p:nvSpPr>
          <p:cNvPr id="12" name="AutoShape 13"/>
          <p:cNvSpPr>
            <a:spLocks noChangeArrowheads="1"/>
          </p:cNvSpPr>
          <p:nvPr/>
        </p:nvSpPr>
        <p:spPr bwMode="auto">
          <a:xfrm>
            <a:off x="7315200" y="2292350"/>
            <a:ext cx="1143000" cy="485775"/>
          </a:xfrm>
          <a:prstGeom prst="rightArrow">
            <a:avLst>
              <a:gd name="adj1" fmla="val 50000"/>
              <a:gd name="adj2" fmla="val 58824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7315200" y="1682750"/>
            <a:ext cx="1219200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000099"/>
                </a:solidFill>
                <a:latin typeface="Arial" charset="0"/>
              </a:rPr>
              <a:t>AIDS</a:t>
            </a: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8686800" y="1530350"/>
            <a:ext cx="457200" cy="19177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000099"/>
                </a:solidFill>
                <a:latin typeface="Arial" charset="0"/>
              </a:rPr>
              <a:t>DEATH</a:t>
            </a:r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0" y="1149350"/>
            <a:ext cx="304800" cy="3378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000099"/>
                </a:solidFill>
                <a:latin typeface="Arial" charset="0"/>
              </a:rPr>
              <a:t>INFECTION</a:t>
            </a:r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304800" y="3054350"/>
            <a:ext cx="685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391BA5"/>
                </a:solidFill>
                <a:latin typeface="Arial" charset="0"/>
              </a:rPr>
              <a:t>2-4</a:t>
            </a:r>
          </a:p>
        </p:txBody>
      </p:sp>
      <p:sp>
        <p:nvSpPr>
          <p:cNvPr id="17" name="Text Box 18"/>
          <p:cNvSpPr txBox="1">
            <a:spLocks noChangeArrowheads="1"/>
          </p:cNvSpPr>
          <p:nvPr/>
        </p:nvSpPr>
        <p:spPr bwMode="auto">
          <a:xfrm>
            <a:off x="1295400" y="3054350"/>
            <a:ext cx="990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0-6</a:t>
            </a:r>
          </a:p>
        </p:txBody>
      </p: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2438400" y="3054350"/>
            <a:ext cx="2133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latin typeface="Arial" charset="0"/>
              </a:rPr>
              <a:t>6wks – 2-5 yrs</a:t>
            </a:r>
          </a:p>
        </p:txBody>
      </p:sp>
      <p:sp>
        <p:nvSpPr>
          <p:cNvPr id="19" name="Text Box 20"/>
          <p:cNvSpPr txBox="1">
            <a:spLocks noChangeArrowheads="1"/>
          </p:cNvSpPr>
          <p:nvPr/>
        </p:nvSpPr>
        <p:spPr bwMode="auto">
          <a:xfrm>
            <a:off x="5029200" y="3054350"/>
            <a:ext cx="1905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000099"/>
                </a:solidFill>
                <a:latin typeface="Arial" charset="0"/>
              </a:rPr>
              <a:t>2-3 years</a:t>
            </a:r>
          </a:p>
        </p:txBody>
      </p:sp>
      <p:sp>
        <p:nvSpPr>
          <p:cNvPr id="20" name="Text Box 21"/>
          <p:cNvSpPr txBox="1">
            <a:spLocks noChangeArrowheads="1"/>
          </p:cNvSpPr>
          <p:nvPr/>
        </p:nvSpPr>
        <p:spPr bwMode="auto">
          <a:xfrm>
            <a:off x="7162800" y="3054350"/>
            <a:ext cx="1371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Arial" charset="0"/>
              </a:rPr>
              <a:t>1-12mth</a:t>
            </a:r>
          </a:p>
        </p:txBody>
      </p:sp>
      <p:sp>
        <p:nvSpPr>
          <p:cNvPr id="21" name="Text Box 22"/>
          <p:cNvSpPr txBox="1">
            <a:spLocks noChangeArrowheads="1"/>
          </p:cNvSpPr>
          <p:nvPr/>
        </p:nvSpPr>
        <p:spPr bwMode="auto">
          <a:xfrm>
            <a:off x="533400" y="3359150"/>
            <a:ext cx="1066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C00000"/>
                </a:solidFill>
                <a:latin typeface="Arial" charset="0"/>
              </a:rPr>
              <a:t>weeks</a:t>
            </a:r>
          </a:p>
        </p:txBody>
      </p:sp>
      <p:sp>
        <p:nvSpPr>
          <p:cNvPr id="22" name="Text Box 23"/>
          <p:cNvSpPr txBox="1">
            <a:spLocks noChangeArrowheads="1"/>
          </p:cNvSpPr>
          <p:nvPr/>
        </p:nvSpPr>
        <p:spPr bwMode="auto">
          <a:xfrm>
            <a:off x="0" y="6000768"/>
            <a:ext cx="16002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b="1" dirty="0">
                <a:solidFill>
                  <a:srgbClr val="000099"/>
                </a:solidFill>
                <a:latin typeface="Arial" charset="0"/>
              </a:rPr>
              <a:t>Fever or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b="1" dirty="0">
                <a:solidFill>
                  <a:srgbClr val="000099"/>
                </a:solidFill>
                <a:latin typeface="Arial" charset="0"/>
              </a:rPr>
              <a:t>Diarrhea</a:t>
            </a:r>
          </a:p>
        </p:txBody>
      </p:sp>
      <p:sp>
        <p:nvSpPr>
          <p:cNvPr id="23" name="Text Box 24"/>
          <p:cNvSpPr txBox="1">
            <a:spLocks noChangeArrowheads="1"/>
          </p:cNvSpPr>
          <p:nvPr/>
        </p:nvSpPr>
        <p:spPr bwMode="auto">
          <a:xfrm>
            <a:off x="1857356" y="5214950"/>
            <a:ext cx="266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rgbClr val="000099"/>
                </a:solidFill>
                <a:latin typeface="Arial" charset="0"/>
              </a:rPr>
              <a:t>Lasts 2 –3 days</a:t>
            </a:r>
          </a:p>
        </p:txBody>
      </p:sp>
      <p:sp>
        <p:nvSpPr>
          <p:cNvPr id="24" name="Text Box 25"/>
          <p:cNvSpPr txBox="1">
            <a:spLocks noChangeArrowheads="1"/>
          </p:cNvSpPr>
          <p:nvPr/>
        </p:nvSpPr>
        <p:spPr bwMode="auto">
          <a:xfrm>
            <a:off x="4429124" y="5143512"/>
            <a:ext cx="2362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rgbClr val="000099"/>
                </a:solidFill>
                <a:latin typeface="Arial" charset="0"/>
              </a:rPr>
              <a:t>Lasts 2-3 weeks</a:t>
            </a:r>
          </a:p>
        </p:txBody>
      </p:sp>
      <p:sp>
        <p:nvSpPr>
          <p:cNvPr id="25" name="Text Box 26"/>
          <p:cNvSpPr txBox="1">
            <a:spLocks noChangeArrowheads="1"/>
          </p:cNvSpPr>
          <p:nvPr/>
        </p:nvSpPr>
        <p:spPr bwMode="auto">
          <a:xfrm>
            <a:off x="6934200" y="5143512"/>
            <a:ext cx="2209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rgbClr val="000099"/>
                </a:solidFill>
                <a:latin typeface="Arial" charset="0"/>
              </a:rPr>
              <a:t>Lasts 2 –3 </a:t>
            </a:r>
            <a:r>
              <a:rPr lang="en-US" b="1" dirty="0" err="1">
                <a:solidFill>
                  <a:srgbClr val="000099"/>
                </a:solidFill>
                <a:latin typeface="Arial" charset="0"/>
              </a:rPr>
              <a:t>mnths</a:t>
            </a:r>
            <a:endParaRPr lang="en-US" b="1" dirty="0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30" name="Text Box 31"/>
          <p:cNvSpPr txBox="1">
            <a:spLocks noChangeArrowheads="1"/>
          </p:cNvSpPr>
          <p:nvPr/>
        </p:nvSpPr>
        <p:spPr bwMode="auto">
          <a:xfrm>
            <a:off x="857224" y="0"/>
            <a:ext cx="7178675" cy="7016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4000" b="1" dirty="0">
                <a:solidFill>
                  <a:srgbClr val="000099"/>
                </a:solidFill>
                <a:latin typeface="Arial" charset="0"/>
              </a:rPr>
              <a:t>PROGRESSION OF DISEASE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 autoUpdateAnimBg="0"/>
      <p:bldP spid="6" grpId="0" animBg="1"/>
      <p:bldP spid="7" grpId="0" animBg="1" autoUpdateAnimBg="0"/>
      <p:bldP spid="8" grpId="0" animBg="1"/>
      <p:bldP spid="9" grpId="0" animBg="1" autoUpdateAnimBg="0"/>
      <p:bldP spid="10" grpId="0" animBg="1"/>
      <p:bldP spid="11" grpId="0" animBg="1" autoUpdateAnimBg="0"/>
      <p:bldP spid="12" grpId="0" animBg="1"/>
      <p:bldP spid="13" grpId="0" animBg="1" autoUpdateAnimBg="0"/>
      <p:bldP spid="14" grpId="0" animBg="1" autoUpdateAnimBg="0"/>
      <p:bldP spid="15" grpId="0" animBg="1" autoUpdateAnimBg="0"/>
      <p:bldP spid="16" grpId="0" autoUpdateAnimBg="0"/>
      <p:bldP spid="17" grpId="0" autoUpdateAnimBg="0"/>
      <p:bldP spid="18" grpId="0" autoUpdateAnimBg="0"/>
      <p:bldP spid="19" grpId="0" autoUpdateAnimBg="0"/>
      <p:bldP spid="20" grpId="0" autoUpdateAnimBg="0"/>
      <p:bldP spid="21" grpId="0" autoUpdateAnimBg="0"/>
      <p:bldP spid="22" grpId="0" autoUpdateAnimBg="0"/>
      <p:bldP spid="23" grpId="0" autoUpdateAnimBg="0"/>
      <p:bldP spid="24" grpId="0" autoUpdateAnimBg="0"/>
      <p:bldP spid="25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noFill/>
        </p:spPr>
        <p:txBody>
          <a:bodyPr/>
          <a:lstStyle/>
          <a:p>
            <a:fld id="{74302B0D-52BC-4D93-ABCF-FB9321969201}" type="slidenum">
              <a:rPr lang="en-US"/>
              <a:pPr/>
              <a:t>11</a:t>
            </a:fld>
            <a:endParaRPr lang="en-US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928662" y="357166"/>
            <a:ext cx="7915276" cy="6096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j-ea"/>
                <a:cs typeface="+mj-cs"/>
              </a:rPr>
              <a:t>Patterns of HIV Disease Progression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j-ea"/>
              <a:cs typeface="+mj-cs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33400" y="3276600"/>
            <a:ext cx="1465263" cy="6889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lnSpc>
                <a:spcPct val="80000"/>
              </a:lnSpc>
              <a:defRPr/>
            </a:pPr>
            <a:r>
              <a:rPr lang="th-TH" b="1" dirty="0">
                <a:solidFill>
                  <a:srgbClr val="FF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HIV </a:t>
            </a:r>
          </a:p>
          <a:p>
            <a:pPr algn="ctr" eaLnBrk="0" hangingPunct="0">
              <a:lnSpc>
                <a:spcPct val="80000"/>
              </a:lnSpc>
              <a:defRPr/>
            </a:pPr>
            <a:r>
              <a:rPr lang="th-TH" b="1" dirty="0">
                <a:solidFill>
                  <a:srgbClr val="FF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Infection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819400" y="5464175"/>
            <a:ext cx="3143250" cy="469900"/>
          </a:xfrm>
          <a:prstGeom prst="rect">
            <a:avLst/>
          </a:prstGeom>
          <a:solidFill>
            <a:srgbClr val="FFC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th-TH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Long-term Survivals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819400" y="3886200"/>
            <a:ext cx="2840038" cy="688975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  <a:defRPr/>
            </a:pPr>
            <a:r>
              <a:rPr lang="th-TH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Long-term</a:t>
            </a:r>
            <a:r>
              <a:rPr lang="th-TH" sz="20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</a:p>
          <a:p>
            <a:pPr algn="ctr" eaLnBrk="0" hangingPunct="0">
              <a:lnSpc>
                <a:spcPct val="80000"/>
              </a:lnSpc>
              <a:defRPr/>
            </a:pPr>
            <a:r>
              <a:rPr lang="th-TH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Non-progressors</a:t>
            </a:r>
            <a:endParaRPr lang="th-TH" sz="2000" b="1" dirty="0">
              <a:solidFill>
                <a:srgbClr val="00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819400" y="2949575"/>
            <a:ext cx="2924175" cy="469900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th-TH" b="1" dirty="0">
                <a:solidFill>
                  <a:srgbClr val="FF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Rapid Progressors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2819400" y="1905000"/>
            <a:ext cx="3332163" cy="433388"/>
          </a:xfrm>
          <a:prstGeom prst="rect">
            <a:avLst/>
          </a:prstGeom>
          <a:solidFill>
            <a:srgbClr val="00FFCC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h-TH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Typical Progressors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6629400" y="2895600"/>
            <a:ext cx="1655763" cy="433388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h-TH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&lt;3 years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6705600" y="1905000"/>
            <a:ext cx="1905000" cy="433388"/>
          </a:xfrm>
          <a:prstGeom prst="rect">
            <a:avLst/>
          </a:prstGeom>
          <a:solidFill>
            <a:srgbClr val="FFC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h-TH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7-10 years</a:t>
            </a: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6705600" y="4038600"/>
            <a:ext cx="1828800" cy="433388"/>
          </a:xfrm>
          <a:prstGeom prst="rect">
            <a:avLst/>
          </a:prstGeom>
          <a:solidFill>
            <a:srgbClr val="00FFCC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th-TH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&gt;10-15 yr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6572264" y="5429264"/>
            <a:ext cx="1828800" cy="341632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th-TH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&gt;10 yr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6477000" y="4564063"/>
            <a:ext cx="2443163" cy="396875"/>
          </a:xfrm>
          <a:prstGeom prst="rect">
            <a:avLst/>
          </a:prstGeom>
          <a:solidFill>
            <a:srgbClr val="7030A0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th-TH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Normal, Stable CD4</a:t>
            </a: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1752600" y="2354263"/>
            <a:ext cx="762000" cy="396875"/>
          </a:xfrm>
          <a:prstGeom prst="rect">
            <a:avLst/>
          </a:prstGeom>
          <a:solidFill>
            <a:srgbClr val="0070C0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th-TH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90 %</a:t>
            </a:r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2286000" y="3429000"/>
            <a:ext cx="768350" cy="396875"/>
          </a:xfrm>
          <a:prstGeom prst="rect">
            <a:avLst/>
          </a:prstGeom>
          <a:solidFill>
            <a:srgbClr val="7030A0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th-TH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&lt;5 %</a:t>
            </a: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1524000" y="4800600"/>
            <a:ext cx="909638" cy="39687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th-TH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&lt;10 %</a:t>
            </a:r>
          </a:p>
        </p:txBody>
      </p:sp>
      <p:cxnSp>
        <p:nvCxnSpPr>
          <p:cNvPr id="24" name="Straight Arrow Connector 23"/>
          <p:cNvCxnSpPr>
            <a:stCxn id="4" idx="3"/>
            <a:endCxn id="8" idx="1"/>
          </p:cNvCxnSpPr>
          <p:nvPr/>
        </p:nvCxnSpPr>
        <p:spPr>
          <a:xfrm flipV="1">
            <a:off x="1998663" y="2121694"/>
            <a:ext cx="820737" cy="1499394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4" idx="3"/>
            <a:endCxn id="7" idx="1"/>
          </p:cNvCxnSpPr>
          <p:nvPr/>
        </p:nvCxnSpPr>
        <p:spPr>
          <a:xfrm flipV="1">
            <a:off x="1998663" y="3184525"/>
            <a:ext cx="820737" cy="436563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4" idx="3"/>
          </p:cNvCxnSpPr>
          <p:nvPr/>
        </p:nvCxnSpPr>
        <p:spPr>
          <a:xfrm>
            <a:off x="1998663" y="3621088"/>
            <a:ext cx="787387" cy="736606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4" idx="3"/>
          </p:cNvCxnSpPr>
          <p:nvPr/>
        </p:nvCxnSpPr>
        <p:spPr>
          <a:xfrm>
            <a:off x="1998663" y="3621088"/>
            <a:ext cx="858825" cy="1808176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" grpId="0" animBg="1" autoUpdateAnimBg="0"/>
      <p:bldP spid="7" grpId="0" animBg="1" autoUpdateAnimBg="0"/>
      <p:bldP spid="8" grpId="0" animBg="1" autoUpdateAnimBg="0"/>
      <p:bldP spid="9" grpId="0" animBg="1" autoUpdateAnimBg="0"/>
      <p:bldP spid="10" grpId="0" animBg="1" autoUpdateAnimBg="0"/>
      <p:bldP spid="11" grpId="0" animBg="1" autoUpdateAnimBg="0"/>
      <p:bldP spid="12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/>
          <a:srcRect l="14648" t="9375" r="13867" b="3125"/>
          <a:stretch>
            <a:fillRect/>
          </a:stretch>
        </p:blipFill>
        <p:spPr bwMode="auto">
          <a:xfrm>
            <a:off x="0" y="857208"/>
            <a:ext cx="9144000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14282" y="0"/>
            <a:ext cx="6377130" cy="707886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sz="4000" b="1" dirty="0"/>
              <a:t>WHO Staging &amp; Classification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68404" y="0"/>
            <a:ext cx="217559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600" b="1" dirty="0"/>
              <a:t>1990,2007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214290"/>
            <a:ext cx="7253524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800" b="1" dirty="0"/>
              <a:t>CDC SURVIVELENCE CARE CLASSIFICATION 1993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428564" y="1643050"/>
          <a:ext cx="8715436" cy="4818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71472" y="928670"/>
            <a:ext cx="1575752" cy="46166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</a:rPr>
              <a:t>Category A</a:t>
            </a:r>
          </a:p>
        </p:txBody>
      </p:sp>
      <p:sp>
        <p:nvSpPr>
          <p:cNvPr id="7" name="Rectangle 6"/>
          <p:cNvSpPr/>
          <p:nvPr/>
        </p:nvSpPr>
        <p:spPr>
          <a:xfrm>
            <a:off x="6929454" y="1071546"/>
            <a:ext cx="1553310" cy="461665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Category C</a:t>
            </a:r>
          </a:p>
        </p:txBody>
      </p:sp>
      <p:sp>
        <p:nvSpPr>
          <p:cNvPr id="8" name="Rectangle 7"/>
          <p:cNvSpPr/>
          <p:nvPr/>
        </p:nvSpPr>
        <p:spPr>
          <a:xfrm>
            <a:off x="4143372" y="928670"/>
            <a:ext cx="1684206" cy="46166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en-US" sz="2400" b="1" dirty="0"/>
              <a:t>Category B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282" y="714356"/>
            <a:ext cx="8572560" cy="1446550"/>
          </a:xfrm>
          <a:prstGeom prst="rect">
            <a:avLst/>
          </a:prstGeom>
          <a:solidFill>
            <a:srgbClr val="00FFCC"/>
          </a:solidFill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</a:rPr>
              <a:t>Clinical findings in HIV infection can be </a:t>
            </a:r>
            <a:r>
              <a:rPr lang="en-US" sz="4400" b="1" dirty="0" err="1">
                <a:solidFill>
                  <a:srgbClr val="002060"/>
                </a:solidFill>
              </a:rPr>
              <a:t>categorised</a:t>
            </a:r>
            <a:r>
              <a:rPr lang="en-US" sz="4400" b="1" dirty="0">
                <a:solidFill>
                  <a:srgbClr val="002060"/>
                </a:solidFill>
              </a:rPr>
              <a:t> as </a:t>
            </a:r>
            <a:r>
              <a:rPr lang="en-US" sz="3200" b="1" dirty="0">
                <a:solidFill>
                  <a:srgbClr val="002060"/>
                </a:solidFill>
              </a:rPr>
              <a:t>-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14546" y="3286124"/>
            <a:ext cx="435771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b="1" dirty="0">
                <a:solidFill>
                  <a:srgbClr val="391BA5"/>
                </a:solidFill>
              </a:rPr>
              <a:t>Cardinal findings</a:t>
            </a:r>
          </a:p>
          <a:p>
            <a:pPr>
              <a:buFont typeface="Arial" pitchFamily="34" charset="0"/>
              <a:buChar char="•"/>
            </a:pPr>
            <a:endParaRPr lang="en-US" sz="3200" b="1" dirty="0">
              <a:solidFill>
                <a:srgbClr val="391BA5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3200" b="1" dirty="0" err="1">
                <a:solidFill>
                  <a:srgbClr val="391BA5"/>
                </a:solidFill>
              </a:rPr>
              <a:t>Characterstic</a:t>
            </a:r>
            <a:r>
              <a:rPr lang="en-US" sz="3200" b="1" dirty="0">
                <a:solidFill>
                  <a:srgbClr val="391BA5"/>
                </a:solidFill>
              </a:rPr>
              <a:t> findings</a:t>
            </a:r>
          </a:p>
          <a:p>
            <a:pPr>
              <a:buFont typeface="Arial" pitchFamily="34" charset="0"/>
              <a:buChar char="•"/>
            </a:pPr>
            <a:endParaRPr lang="en-US" sz="3200" b="1" dirty="0">
              <a:solidFill>
                <a:srgbClr val="391BA5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3200" b="1" dirty="0">
                <a:solidFill>
                  <a:srgbClr val="391BA5"/>
                </a:solidFill>
              </a:rPr>
              <a:t>Associated findings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aposi_sarcoma_lesions_-_467x3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198" y="1357298"/>
            <a:ext cx="2846832" cy="2214578"/>
          </a:xfrm>
          <a:prstGeom prst="rect">
            <a:avLst/>
          </a:prstGeom>
        </p:spPr>
      </p:pic>
      <p:pic>
        <p:nvPicPr>
          <p:cNvPr id="4" name="Picture 3" descr="toxoplasmosis-symptoms-5ad8b59ac0647100389b2b79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1214422"/>
            <a:ext cx="2643182" cy="2643182"/>
          </a:xfrm>
          <a:prstGeom prst="rect">
            <a:avLst/>
          </a:prstGeom>
        </p:spPr>
      </p:pic>
      <p:pic>
        <p:nvPicPr>
          <p:cNvPr id="5" name="Picture 4" descr="pneumocysti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15074" y="4214818"/>
            <a:ext cx="2711007" cy="2214554"/>
          </a:xfrm>
          <a:prstGeom prst="rect">
            <a:avLst/>
          </a:prstGeom>
        </p:spPr>
      </p:pic>
      <p:pic>
        <p:nvPicPr>
          <p:cNvPr id="6" name="Picture 5" descr="cmv retiniti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20" y="4857757"/>
            <a:ext cx="3000364" cy="2000243"/>
          </a:xfrm>
          <a:prstGeom prst="rect">
            <a:avLst/>
          </a:prstGeom>
        </p:spPr>
      </p:pic>
      <p:pic>
        <p:nvPicPr>
          <p:cNvPr id="7" name="Picture 6" descr="Esophageal_candidiasis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7554" y="1785926"/>
            <a:ext cx="2356723" cy="231744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357554" y="4214818"/>
            <a:ext cx="2357454" cy="707886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US" sz="2000" b="1" dirty="0" err="1"/>
              <a:t>Oesophageal</a:t>
            </a:r>
            <a:r>
              <a:rPr lang="en-US" sz="2000" b="1" dirty="0"/>
              <a:t> </a:t>
            </a:r>
            <a:r>
              <a:rPr lang="en-US" sz="2000" b="1" dirty="0" err="1"/>
              <a:t>candidiasis</a:t>
            </a:r>
            <a:endParaRPr lang="en-US" sz="2000" dirty="0"/>
          </a:p>
        </p:txBody>
      </p:sp>
      <p:sp>
        <p:nvSpPr>
          <p:cNvPr id="10" name="Rectangle 9"/>
          <p:cNvSpPr/>
          <p:nvPr/>
        </p:nvSpPr>
        <p:spPr>
          <a:xfrm>
            <a:off x="6429388" y="3714752"/>
            <a:ext cx="2017612" cy="400110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r>
              <a:rPr lang="en-US" sz="2000" b="1" dirty="0" err="1">
                <a:solidFill>
                  <a:schemeClr val="bg2"/>
                </a:solidFill>
              </a:rPr>
              <a:t>Kaposis</a:t>
            </a:r>
            <a:r>
              <a:rPr lang="en-US" sz="2000" b="1" dirty="0">
                <a:solidFill>
                  <a:schemeClr val="bg2"/>
                </a:solidFill>
              </a:rPr>
              <a:t> sarcoma</a:t>
            </a:r>
            <a:endParaRPr lang="en-US" sz="2000" dirty="0">
              <a:solidFill>
                <a:schemeClr val="bg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357554" y="6215082"/>
            <a:ext cx="1427314" cy="400110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B0F0"/>
                </a:solidFill>
              </a:rPr>
              <a:t>CMV </a:t>
            </a:r>
            <a:r>
              <a:rPr lang="en-US" sz="2000" b="1" dirty="0" err="1">
                <a:solidFill>
                  <a:srgbClr val="00B0F0"/>
                </a:solidFill>
              </a:rPr>
              <a:t>renitis</a:t>
            </a:r>
            <a:endParaRPr lang="en-US" sz="2000" dirty="0">
              <a:solidFill>
                <a:srgbClr val="00B0F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14348" y="4214818"/>
            <a:ext cx="1715983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Toxoplasmosis</a:t>
            </a:r>
            <a:endParaRPr lang="en-US" sz="2000" dirty="0"/>
          </a:p>
        </p:txBody>
      </p:sp>
      <p:sp>
        <p:nvSpPr>
          <p:cNvPr id="13" name="Rectangle 12"/>
          <p:cNvSpPr/>
          <p:nvPr/>
        </p:nvSpPr>
        <p:spPr>
          <a:xfrm>
            <a:off x="3929058" y="5357826"/>
            <a:ext cx="2143140" cy="707886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sz="2000" b="1" dirty="0" err="1"/>
              <a:t>Pneumocytis</a:t>
            </a:r>
            <a:r>
              <a:rPr lang="en-US" sz="2000" b="1" dirty="0"/>
              <a:t> </a:t>
            </a:r>
            <a:r>
              <a:rPr lang="en-US" sz="2000" b="1" dirty="0" err="1"/>
              <a:t>carinii</a:t>
            </a:r>
            <a:r>
              <a:rPr lang="en-US" sz="2000" b="1" dirty="0"/>
              <a:t> pneumonia</a:t>
            </a:r>
            <a:endParaRPr lang="en-US" sz="2000" dirty="0"/>
          </a:p>
        </p:txBody>
      </p:sp>
      <p:sp>
        <p:nvSpPr>
          <p:cNvPr id="14" name="Rectangle 13"/>
          <p:cNvSpPr/>
          <p:nvPr/>
        </p:nvSpPr>
        <p:spPr>
          <a:xfrm>
            <a:off x="2571736" y="285728"/>
            <a:ext cx="4357718" cy="769441"/>
          </a:xfrm>
          <a:prstGeom prst="rect">
            <a:avLst/>
          </a:prstGeom>
          <a:solidFill>
            <a:srgbClr val="D21CBC"/>
          </a:solidFill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391BA5"/>
                </a:solidFill>
              </a:rPr>
              <a:t>Cardinal findings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728" y="1305342"/>
            <a:ext cx="60722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2571736" y="214290"/>
            <a:ext cx="4544706" cy="646331"/>
          </a:xfrm>
          <a:prstGeom prst="rect">
            <a:avLst/>
          </a:prstGeom>
          <a:solidFill>
            <a:srgbClr val="00FFCC"/>
          </a:solidFill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Characteristic findings: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4" name="Picture 3" descr="cryptococcal-meningitis-seminar-1-63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928670"/>
            <a:ext cx="3714776" cy="3071834"/>
          </a:xfrm>
          <a:prstGeom prst="rect">
            <a:avLst/>
          </a:prstGeom>
        </p:spPr>
      </p:pic>
      <p:pic>
        <p:nvPicPr>
          <p:cNvPr id="5" name="Picture 4" descr="Tuberculosis550_a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0694" y="1000108"/>
            <a:ext cx="3193259" cy="2786062"/>
          </a:xfrm>
          <a:prstGeom prst="rect">
            <a:avLst/>
          </a:prstGeom>
        </p:spPr>
      </p:pic>
      <p:pic>
        <p:nvPicPr>
          <p:cNvPr id="6" name="Picture 5" descr="thrush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596" y="4286256"/>
            <a:ext cx="2928958" cy="19288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1214414" y="6457890"/>
            <a:ext cx="1386085" cy="40011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US" sz="2000" b="1" dirty="0"/>
              <a:t>Oral thrush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6000760" y="3857628"/>
            <a:ext cx="1675010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Pulmonary TB</a:t>
            </a:r>
          </a:p>
        </p:txBody>
      </p:sp>
      <p:pic>
        <p:nvPicPr>
          <p:cNvPr id="9" name="Picture 8" descr="Mild-oral-hairy-leukoplakia-of-the-lateral-border-of-the-right-side-of-tongue-in-a_Q640.jpg"/>
          <p:cNvPicPr>
            <a:picLocks noChangeAspect="1"/>
          </p:cNvPicPr>
          <p:nvPr/>
        </p:nvPicPr>
        <p:blipFill>
          <a:blip r:embed="rId6"/>
          <a:srcRect t="5634" b="9855"/>
          <a:stretch>
            <a:fillRect/>
          </a:stretch>
        </p:blipFill>
        <p:spPr>
          <a:xfrm>
            <a:off x="5286380" y="4429132"/>
            <a:ext cx="3214710" cy="19288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5715008" y="6457890"/>
            <a:ext cx="2513317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000" b="1" dirty="0"/>
              <a:t>Oral hairy </a:t>
            </a:r>
            <a:r>
              <a:rPr lang="en-US" sz="2000" b="1" dirty="0" err="1"/>
              <a:t>leukoplakia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136339"/>
            <a:ext cx="75009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2714612" y="214290"/>
            <a:ext cx="4283737" cy="70788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00B0F0"/>
                </a:solidFill>
              </a:rPr>
              <a:t>Associated findings</a:t>
            </a:r>
            <a:endParaRPr lang="en-US" sz="4000" dirty="0">
              <a:solidFill>
                <a:srgbClr val="00B0F0"/>
              </a:solidFill>
            </a:endParaRPr>
          </a:p>
        </p:txBody>
      </p:sp>
      <p:pic>
        <p:nvPicPr>
          <p:cNvPr id="4" name="Picture 3" descr="coughing-man-2_adobe_2141504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3857628"/>
            <a:ext cx="2071702" cy="2286016"/>
          </a:xfrm>
          <a:prstGeom prst="rect">
            <a:avLst/>
          </a:prstGeom>
        </p:spPr>
      </p:pic>
      <p:pic>
        <p:nvPicPr>
          <p:cNvPr id="5" name="Picture 4" descr="inguinal-lymph-nod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488" y="2857496"/>
            <a:ext cx="2952960" cy="244670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 descr="fev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0760" y="928670"/>
            <a:ext cx="3143240" cy="2092550"/>
          </a:xfrm>
          <a:prstGeom prst="rect">
            <a:avLst/>
          </a:prstGeom>
        </p:spPr>
      </p:pic>
      <p:pic>
        <p:nvPicPr>
          <p:cNvPr id="7" name="Picture 6" descr="weight los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5042" y="3929066"/>
            <a:ext cx="2928958" cy="2321556"/>
          </a:xfrm>
          <a:prstGeom prst="rect">
            <a:avLst/>
          </a:prstGeom>
        </p:spPr>
      </p:pic>
      <p:pic>
        <p:nvPicPr>
          <p:cNvPr id="8" name="Picture 7" descr="skin infection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" y="857232"/>
            <a:ext cx="2571736" cy="192882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072330" y="6429396"/>
            <a:ext cx="1466748" cy="400110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en-US" sz="2000" b="1" dirty="0"/>
              <a:t>Weight loss </a:t>
            </a:r>
            <a:endParaRPr lang="en-US" sz="2000" dirty="0"/>
          </a:p>
        </p:txBody>
      </p:sp>
      <p:sp>
        <p:nvSpPr>
          <p:cNvPr id="10" name="Rectangle 9"/>
          <p:cNvSpPr/>
          <p:nvPr/>
        </p:nvSpPr>
        <p:spPr>
          <a:xfrm>
            <a:off x="285720" y="6286520"/>
            <a:ext cx="1937453" cy="400110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Persistent cough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14612" y="5500702"/>
            <a:ext cx="3214678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b="1" dirty="0" err="1"/>
              <a:t>Generalised</a:t>
            </a:r>
            <a:r>
              <a:rPr lang="en-US" sz="2000" b="1" dirty="0"/>
              <a:t> extra-inguinal  </a:t>
            </a:r>
            <a:r>
              <a:rPr lang="en-US" sz="2000" b="1" dirty="0" err="1"/>
              <a:t>lymphoadenopathy</a:t>
            </a:r>
            <a:endParaRPr lang="en-US" sz="2000" dirty="0"/>
          </a:p>
        </p:txBody>
      </p:sp>
      <p:sp>
        <p:nvSpPr>
          <p:cNvPr id="12" name="Rectangle 11"/>
          <p:cNvSpPr/>
          <p:nvPr/>
        </p:nvSpPr>
        <p:spPr>
          <a:xfrm>
            <a:off x="428596" y="3000372"/>
            <a:ext cx="1730538" cy="400110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Skin infections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7143768" y="3071810"/>
            <a:ext cx="882549" cy="40011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sz="2000" b="1" dirty="0"/>
              <a:t> Fever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142852"/>
            <a:ext cx="9001156" cy="954107"/>
          </a:xfrm>
          <a:prstGeom prst="rect">
            <a:avLst/>
          </a:prstGeom>
          <a:solidFill>
            <a:srgbClr val="00FFCC"/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Revised classification by European Community Clearing House</a:t>
            </a:r>
          </a:p>
        </p:txBody>
      </p:sp>
      <p:sp>
        <p:nvSpPr>
          <p:cNvPr id="4" name="Rectangle 3"/>
          <p:cNvSpPr/>
          <p:nvPr/>
        </p:nvSpPr>
        <p:spPr>
          <a:xfrm>
            <a:off x="428596" y="1214422"/>
            <a:ext cx="8257582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en-US" sz="2800" b="1" dirty="0"/>
              <a:t>Group 1 lesions strongly associated with HIV infection</a:t>
            </a:r>
          </a:p>
        </p:txBody>
      </p:sp>
      <p:pic>
        <p:nvPicPr>
          <p:cNvPr id="5" name="Picture 4" descr="kaposi_sarcoma_lesions_-_467x3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928802"/>
            <a:ext cx="2846832" cy="1895856"/>
          </a:xfrm>
          <a:prstGeom prst="rect">
            <a:avLst/>
          </a:prstGeom>
          <a:ln w="38100">
            <a:solidFill>
              <a:srgbClr val="391BA5"/>
            </a:solidFill>
          </a:ln>
        </p:spPr>
      </p:pic>
      <p:pic>
        <p:nvPicPr>
          <p:cNvPr id="6" name="Picture 5" descr="hair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636" y="4857760"/>
            <a:ext cx="2701515" cy="1857388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7" name="Picture 6" descr="anu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82" y="4500570"/>
            <a:ext cx="2643206" cy="1884909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  <p:pic>
        <p:nvPicPr>
          <p:cNvPr id="8" name="Picture 7" descr="non hodgki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8992" y="2357430"/>
            <a:ext cx="2525088" cy="257176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 descr="oral_candidiasi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57950" y="1928802"/>
            <a:ext cx="2502144" cy="2250480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1285852" y="6457890"/>
            <a:ext cx="928694" cy="40011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FFCC"/>
                </a:solidFill>
              </a:rPr>
              <a:t>ANUG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86116" y="5000636"/>
            <a:ext cx="2286016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FFCC"/>
                </a:solidFill>
              </a:rPr>
              <a:t>Non </a:t>
            </a:r>
            <a:r>
              <a:rPr lang="en-US" sz="2000" b="1" dirty="0" err="1">
                <a:solidFill>
                  <a:srgbClr val="00FFCC"/>
                </a:solidFill>
              </a:rPr>
              <a:t>hodgkins</a:t>
            </a:r>
            <a:r>
              <a:rPr lang="en-US" sz="2000" b="1" dirty="0">
                <a:solidFill>
                  <a:srgbClr val="00FFCC"/>
                </a:solidFill>
              </a:rPr>
              <a:t> lymphoma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1472" y="3929066"/>
            <a:ext cx="1946174" cy="400110"/>
          </a:xfrm>
          <a:prstGeom prst="rect">
            <a:avLst/>
          </a:prstGeom>
          <a:solidFill>
            <a:srgbClr val="002060"/>
          </a:solidFill>
        </p:spPr>
        <p:txBody>
          <a:bodyPr wrap="none">
            <a:spAutoFit/>
          </a:bodyPr>
          <a:lstStyle/>
          <a:p>
            <a:r>
              <a:rPr lang="en-US" sz="2000" b="1" dirty="0" err="1">
                <a:solidFill>
                  <a:srgbClr val="00FFCC"/>
                </a:solidFill>
              </a:rPr>
              <a:t>Kaposis</a:t>
            </a:r>
            <a:r>
              <a:rPr lang="en-US" sz="2000" b="1" dirty="0">
                <a:solidFill>
                  <a:srgbClr val="00FFCC"/>
                </a:solidFill>
              </a:rPr>
              <a:t> sarcoma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86182" y="6215082"/>
            <a:ext cx="2286000" cy="400110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FFCC"/>
                </a:solidFill>
              </a:rPr>
              <a:t>Hairy </a:t>
            </a:r>
            <a:r>
              <a:rPr lang="en-US" sz="2000" b="1" dirty="0" err="1">
                <a:solidFill>
                  <a:srgbClr val="00FFCC"/>
                </a:solidFill>
              </a:rPr>
              <a:t>leukoplakia</a:t>
            </a:r>
            <a:endParaRPr lang="en-US" sz="2000" b="1" dirty="0">
              <a:solidFill>
                <a:srgbClr val="00FFCC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715140" y="4286256"/>
            <a:ext cx="1380506" cy="400110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r>
              <a:rPr lang="en-US" sz="2000" b="1" dirty="0" err="1">
                <a:solidFill>
                  <a:srgbClr val="00FFCC"/>
                </a:solidFill>
              </a:rPr>
              <a:t>Candidiasis</a:t>
            </a:r>
            <a:endParaRPr lang="en-US" sz="2000" b="1" dirty="0">
              <a:solidFill>
                <a:srgbClr val="00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4282" y="214290"/>
            <a:ext cx="8572560" cy="1077218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B0F0"/>
                </a:solidFill>
              </a:rPr>
              <a:t>Group 2 lesions less commonly associated  with HIV infection</a:t>
            </a:r>
          </a:p>
        </p:txBody>
      </p:sp>
      <p:pic>
        <p:nvPicPr>
          <p:cNvPr id="4" name="Picture 3" descr="Melanotic-hyperpigment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428736"/>
            <a:ext cx="2357454" cy="21464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 descr="t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12" y="1500174"/>
            <a:ext cx="2571768" cy="22145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00FFCC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 descr="thrombo.jpg"/>
          <p:cNvPicPr>
            <a:picLocks noChangeAspect="1"/>
          </p:cNvPicPr>
          <p:nvPr/>
        </p:nvPicPr>
        <p:blipFill>
          <a:blip r:embed="rId5"/>
          <a:srcRect l="67969" t="66667" r="4687" b="2778"/>
          <a:stretch>
            <a:fillRect/>
          </a:stretch>
        </p:blipFill>
        <p:spPr>
          <a:xfrm>
            <a:off x="6286512" y="4429132"/>
            <a:ext cx="2500330" cy="19288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Herpes-simplex-virus-typ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429132"/>
            <a:ext cx="2643174" cy="19173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NUS.jpg"/>
          <p:cNvPicPr>
            <a:picLocks noChangeAspect="1"/>
          </p:cNvPicPr>
          <p:nvPr/>
        </p:nvPicPr>
        <p:blipFill>
          <a:blip r:embed="rId7"/>
          <a:srcRect l="60265"/>
          <a:stretch>
            <a:fillRect/>
          </a:stretch>
        </p:blipFill>
        <p:spPr>
          <a:xfrm>
            <a:off x="3071802" y="1571612"/>
            <a:ext cx="2643205" cy="192882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Picture 8" descr="salivary disease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71802" y="4500570"/>
            <a:ext cx="2857520" cy="1801809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5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10" name="Rectangle 9"/>
          <p:cNvSpPr/>
          <p:nvPr/>
        </p:nvSpPr>
        <p:spPr>
          <a:xfrm>
            <a:off x="6429388" y="3857628"/>
            <a:ext cx="2198679" cy="400110"/>
          </a:xfrm>
          <a:prstGeom prst="rect">
            <a:avLst/>
          </a:prstGeom>
          <a:solidFill>
            <a:srgbClr val="D21CBC"/>
          </a:solidFill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</a:rPr>
              <a:t>Bacterial infection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3643314"/>
            <a:ext cx="2857488" cy="646331"/>
          </a:xfrm>
          <a:prstGeom prst="rect">
            <a:avLst/>
          </a:prstGeom>
          <a:solidFill>
            <a:srgbClr val="D21CBC"/>
          </a:solidFill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b="1" dirty="0" err="1">
                <a:solidFill>
                  <a:srgbClr val="FFFF00"/>
                </a:solidFill>
              </a:rPr>
              <a:t>Melanotic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hyperpigmentation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7158" y="6457890"/>
            <a:ext cx="1774588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Viral infections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143240" y="6457890"/>
            <a:ext cx="251120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Salivary gland disease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929322" y="6457890"/>
            <a:ext cx="3214678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Thrombocytopenia </a:t>
            </a:r>
            <a:r>
              <a:rPr lang="en-US" sz="2000" b="1" dirty="0" err="1">
                <a:solidFill>
                  <a:srgbClr val="FF0000"/>
                </a:solidFill>
              </a:rPr>
              <a:t>purpura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00364" y="3643314"/>
            <a:ext cx="3000396" cy="707886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r>
              <a:rPr lang="en-US" sz="2000" b="1" dirty="0" err="1">
                <a:solidFill>
                  <a:srgbClr val="00FFCC"/>
                </a:solidFill>
              </a:rPr>
              <a:t>Necrotising</a:t>
            </a:r>
            <a:r>
              <a:rPr lang="en-US" sz="2000" b="1" dirty="0">
                <a:solidFill>
                  <a:srgbClr val="00FFCC"/>
                </a:solidFill>
              </a:rPr>
              <a:t> ulcerative </a:t>
            </a:r>
            <a:r>
              <a:rPr lang="en-US" sz="2000" b="1" dirty="0" err="1">
                <a:solidFill>
                  <a:srgbClr val="00FFCC"/>
                </a:solidFill>
              </a:rPr>
              <a:t>stomatitis</a:t>
            </a:r>
            <a:endParaRPr lang="en-US" sz="2000" b="1" dirty="0">
              <a:solidFill>
                <a:srgbClr val="00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42976" y="285728"/>
            <a:ext cx="6535764" cy="584775"/>
          </a:xfrm>
          <a:prstGeom prst="rect">
            <a:avLst/>
          </a:prstGeom>
          <a:solidFill>
            <a:srgbClr val="00FFCC"/>
          </a:solidFill>
        </p:spPr>
        <p:txBody>
          <a:bodyPr wrap="none">
            <a:spAutoFit/>
          </a:bodyPr>
          <a:lstStyle/>
          <a:p>
            <a:r>
              <a:rPr lang="en-US" sz="3200" b="1" dirty="0"/>
              <a:t>Group 3 lesions seen in HIV infection:</a:t>
            </a:r>
          </a:p>
        </p:txBody>
      </p:sp>
      <p:pic>
        <p:nvPicPr>
          <p:cNvPr id="4" name="Picture 3" descr="cat scratch diseas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72008"/>
            <a:ext cx="2500298" cy="18573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facial pals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71546"/>
            <a:ext cx="2362200" cy="2571768"/>
          </a:xfrm>
          <a:prstGeom prst="rect">
            <a:avLst/>
          </a:prstGeom>
        </p:spPr>
      </p:pic>
      <p:pic>
        <p:nvPicPr>
          <p:cNvPr id="6" name="Picture 5" descr="trigeminal neuralgi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3702" y="928670"/>
            <a:ext cx="2286000" cy="2727960"/>
          </a:xfrm>
          <a:prstGeom prst="rect">
            <a:avLst/>
          </a:prstGeom>
        </p:spPr>
      </p:pic>
      <p:pic>
        <p:nvPicPr>
          <p:cNvPr id="7" name="Picture 6" descr="recurrent aphthous stomatiti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7950" y="4357694"/>
            <a:ext cx="2516508" cy="1973584"/>
          </a:xfrm>
          <a:prstGeom prst="rect">
            <a:avLst/>
          </a:prstGeom>
        </p:spPr>
      </p:pic>
      <p:pic>
        <p:nvPicPr>
          <p:cNvPr id="9" name="Picture 8" descr="Toxic-epidermal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86050" y="1214422"/>
            <a:ext cx="3429024" cy="221103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738277" y="3786190"/>
            <a:ext cx="2405723" cy="400110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 Trigeminal neuralgia</a:t>
            </a:r>
          </a:p>
        </p:txBody>
      </p:sp>
      <p:sp>
        <p:nvSpPr>
          <p:cNvPr id="10" name="Rectangle 9"/>
          <p:cNvSpPr/>
          <p:nvPr/>
        </p:nvSpPr>
        <p:spPr>
          <a:xfrm>
            <a:off x="285720" y="3714752"/>
            <a:ext cx="1385636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Facial palsy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500694" y="6457890"/>
            <a:ext cx="3413178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Recurrent </a:t>
            </a:r>
            <a:r>
              <a:rPr lang="en-US" sz="2000" b="1" dirty="0" err="1"/>
              <a:t>aphthous</a:t>
            </a:r>
            <a:r>
              <a:rPr lang="en-US" sz="2000" b="1" dirty="0"/>
              <a:t> </a:t>
            </a:r>
            <a:r>
              <a:rPr lang="en-US" sz="2000" b="1" dirty="0" err="1"/>
              <a:t>stomatitis</a:t>
            </a:r>
            <a:endParaRPr lang="en-US" sz="2000" b="1" dirty="0"/>
          </a:p>
        </p:txBody>
      </p:sp>
      <p:sp>
        <p:nvSpPr>
          <p:cNvPr id="12" name="Rectangle 11"/>
          <p:cNvSpPr/>
          <p:nvPr/>
        </p:nvSpPr>
        <p:spPr>
          <a:xfrm>
            <a:off x="3214678" y="3643314"/>
            <a:ext cx="2254079" cy="400110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Toxic </a:t>
            </a:r>
            <a:r>
              <a:rPr lang="en-US" sz="2000" b="1" dirty="0" err="1"/>
              <a:t>epidermolysis</a:t>
            </a:r>
            <a:endParaRPr lang="en-US" sz="2000" b="1" dirty="0"/>
          </a:p>
        </p:txBody>
      </p:sp>
      <p:sp>
        <p:nvSpPr>
          <p:cNvPr id="14" name="Rectangle 13"/>
          <p:cNvSpPr/>
          <p:nvPr/>
        </p:nvSpPr>
        <p:spPr>
          <a:xfrm>
            <a:off x="285720" y="6457890"/>
            <a:ext cx="2282941" cy="40011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US" sz="2000" b="1" dirty="0"/>
              <a:t>Cat-scratch disease</a:t>
            </a:r>
          </a:p>
        </p:txBody>
      </p:sp>
      <p:pic>
        <p:nvPicPr>
          <p:cNvPr id="15" name="Picture 14" descr="Molluscum-contagiosum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71802" y="4214818"/>
            <a:ext cx="2643206" cy="16230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Rectangle 15"/>
          <p:cNvSpPr/>
          <p:nvPr/>
        </p:nvSpPr>
        <p:spPr>
          <a:xfrm>
            <a:off x="2786050" y="5929330"/>
            <a:ext cx="3189813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2000" b="1" dirty="0" err="1"/>
              <a:t>Molluscum</a:t>
            </a:r>
            <a:r>
              <a:rPr lang="en-US" sz="2000" b="1" dirty="0"/>
              <a:t> </a:t>
            </a:r>
            <a:r>
              <a:rPr lang="en-US" sz="2000" b="1" dirty="0" err="1"/>
              <a:t>contagiosum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4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1714488"/>
            <a:ext cx="3706271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b="1" dirty="0"/>
              <a:t>LINEAR GINGIVITIS :-</a:t>
            </a:r>
          </a:p>
        </p:txBody>
      </p:sp>
      <p:pic>
        <p:nvPicPr>
          <p:cNvPr id="3" name="Picture 2" descr="linear gingiviti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" y="2643182"/>
            <a:ext cx="7215238" cy="373202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2924" y="357166"/>
            <a:ext cx="9081076" cy="584775"/>
          </a:xfrm>
          <a:prstGeom prst="rect">
            <a:avLst/>
          </a:prstGeom>
          <a:solidFill>
            <a:srgbClr val="00FFCC"/>
          </a:solidFill>
        </p:spPr>
        <p:txBody>
          <a:bodyPr wrap="none">
            <a:spAutoFit/>
          </a:bodyPr>
          <a:lstStyle/>
          <a:p>
            <a:r>
              <a:rPr lang="en-US" sz="3200" b="1" dirty="0"/>
              <a:t>PERIODONTAL DISEASES RELATED TO HIV INFECTION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00166" y="500042"/>
            <a:ext cx="2027863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sz="2800" b="1" dirty="0"/>
              <a:t>Treatment :-</a:t>
            </a:r>
          </a:p>
        </p:txBody>
      </p:sp>
      <p:graphicFrame>
        <p:nvGraphicFramePr>
          <p:cNvPr id="3" name="Diagram 2"/>
          <p:cNvGraphicFramePr/>
          <p:nvPr/>
        </p:nvGraphicFramePr>
        <p:xfrm>
          <a:off x="571472" y="1357298"/>
          <a:ext cx="8286808" cy="4960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571480"/>
            <a:ext cx="8222507" cy="707886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4000" b="1" dirty="0"/>
              <a:t>NECROTISING ULCERATIVE GINGIVITIS</a:t>
            </a:r>
          </a:p>
        </p:txBody>
      </p:sp>
      <p:pic>
        <p:nvPicPr>
          <p:cNvPr id="3" name="Picture 2" descr="ANU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3857628"/>
            <a:ext cx="4214810" cy="27625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fig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1714488"/>
            <a:ext cx="4153609" cy="264320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8662" y="642918"/>
            <a:ext cx="2027863" cy="523220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r>
              <a:rPr lang="en-US" sz="2800" b="1" dirty="0"/>
              <a:t>Treatment :-</a:t>
            </a:r>
          </a:p>
        </p:txBody>
      </p:sp>
      <p:pic>
        <p:nvPicPr>
          <p:cNvPr id="3" name="Picture 2" descr="metronidazole-200mg-tablet-500x5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1928802"/>
            <a:ext cx="3810000" cy="38100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Picture 3" descr="h2o2.jpg"/>
          <p:cNvPicPr>
            <a:picLocks noChangeAspect="1"/>
          </p:cNvPicPr>
          <p:nvPr/>
        </p:nvPicPr>
        <p:blipFill>
          <a:blip r:embed="rId4"/>
          <a:srcRect l="23817" t="3662" r="24220"/>
          <a:stretch>
            <a:fillRect/>
          </a:stretch>
        </p:blipFill>
        <p:spPr>
          <a:xfrm>
            <a:off x="714348" y="2000240"/>
            <a:ext cx="3357586" cy="375856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28670"/>
            <a:ext cx="8929718" cy="646331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sz="3600" b="1" dirty="0"/>
              <a:t>NECROTISING  ULCERATIVE  PERIODONTITIS  </a:t>
            </a:r>
          </a:p>
        </p:txBody>
      </p:sp>
      <p:pic>
        <p:nvPicPr>
          <p:cNvPr id="3" name="Picture 2" descr="ANU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2285992"/>
            <a:ext cx="4542973" cy="36433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nup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3820" y="3214686"/>
            <a:ext cx="3566797" cy="33861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8662" y="500042"/>
            <a:ext cx="2548518" cy="646331"/>
          </a:xfrm>
          <a:prstGeom prst="rect">
            <a:avLst/>
          </a:prstGeom>
          <a:solidFill>
            <a:srgbClr val="7030A0"/>
          </a:solidFill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chemeClr val="bg2"/>
                </a:solidFill>
              </a:rPr>
              <a:t>Treatment :-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0034" y="2285992"/>
            <a:ext cx="3172663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000" b="1" dirty="0"/>
              <a:t>0.12 % CHX rinse twice daily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85852" y="3929066"/>
            <a:ext cx="2579937" cy="400110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n-US" sz="2000" b="1" dirty="0" err="1"/>
              <a:t>Metronidazole</a:t>
            </a:r>
            <a:r>
              <a:rPr lang="en-US" sz="2000" b="1" dirty="0"/>
              <a:t> 500mg </a:t>
            </a:r>
          </a:p>
        </p:txBody>
      </p:sp>
      <p:pic>
        <p:nvPicPr>
          <p:cNvPr id="7" name="Picture 6" descr="mouthwash pic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3286125"/>
            <a:ext cx="3929058" cy="26432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metro-tabs-500x5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132" y="1357298"/>
            <a:ext cx="3357586" cy="350046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00628" y="5143512"/>
            <a:ext cx="4068358" cy="461665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4 </a:t>
            </a:r>
            <a:r>
              <a:rPr lang="en-US" sz="2400" b="1" dirty="0">
                <a:solidFill>
                  <a:srgbClr val="002060"/>
                </a:solidFill>
              </a:rPr>
              <a:t>times</a:t>
            </a:r>
            <a:r>
              <a:rPr lang="en-US" sz="2000" b="1" dirty="0">
                <a:solidFill>
                  <a:srgbClr val="002060"/>
                </a:solidFill>
              </a:rPr>
              <a:t> daily until ulcers are healed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0100" y="500042"/>
            <a:ext cx="6331029" cy="769441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en-US" sz="4400" b="1" dirty="0"/>
              <a:t>NECROTISING STOMATITIS</a:t>
            </a:r>
            <a:endParaRPr lang="en-US" sz="4400" dirty="0"/>
          </a:p>
        </p:txBody>
      </p:sp>
      <p:pic>
        <p:nvPicPr>
          <p:cNvPr id="3" name="Picture 2" descr="N STOMATITIS.jpg"/>
          <p:cNvPicPr>
            <a:picLocks noChangeAspect="1"/>
          </p:cNvPicPr>
          <p:nvPr/>
        </p:nvPicPr>
        <p:blipFill>
          <a:blip r:embed="rId3" cstate="print"/>
          <a:srcRect l="59820" r="3737" b="9364"/>
          <a:stretch>
            <a:fillRect/>
          </a:stretch>
        </p:blipFill>
        <p:spPr>
          <a:xfrm>
            <a:off x="5429256" y="3143248"/>
            <a:ext cx="3143272" cy="3071834"/>
          </a:xfrm>
          <a:prstGeom prst="rect">
            <a:avLst/>
          </a:prstGeom>
        </p:spPr>
      </p:pic>
      <p:pic>
        <p:nvPicPr>
          <p:cNvPr id="4" name="Picture 3" descr="N STOMATITIS.jpg"/>
          <p:cNvPicPr>
            <a:picLocks noChangeAspect="1"/>
          </p:cNvPicPr>
          <p:nvPr/>
        </p:nvPicPr>
        <p:blipFill>
          <a:blip r:embed="rId4" cstate="print"/>
          <a:srcRect l="1563" r="55468"/>
          <a:stretch>
            <a:fillRect/>
          </a:stretch>
        </p:blipFill>
        <p:spPr>
          <a:xfrm>
            <a:off x="357158" y="1785926"/>
            <a:ext cx="4500594" cy="341026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24" y="571480"/>
            <a:ext cx="2286652" cy="584775"/>
          </a:xfrm>
          <a:prstGeom prst="rect">
            <a:avLst/>
          </a:prstGeom>
          <a:solidFill>
            <a:srgbClr val="002060"/>
          </a:solidFill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bg2"/>
                </a:solidFill>
              </a:rPr>
              <a:t>Treatment :-</a:t>
            </a:r>
          </a:p>
        </p:txBody>
      </p:sp>
      <p:pic>
        <p:nvPicPr>
          <p:cNvPr id="3" name="Picture 2" descr="metronidazole-200mg-tablet-500x5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1428736"/>
            <a:ext cx="3810000" cy="3810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mouthwash pi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93471" y="3071810"/>
            <a:ext cx="3893371" cy="28336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428604"/>
            <a:ext cx="8358247" cy="1200329"/>
          </a:xfrm>
          <a:prstGeom prst="rect">
            <a:avLst/>
          </a:prstGeom>
          <a:solidFill>
            <a:srgbClr val="00FFCC"/>
          </a:solidFill>
        </p:spPr>
        <p:txBody>
          <a:bodyPr wrap="square" rtlCol="0">
            <a:spAutoFit/>
          </a:bodyPr>
          <a:lstStyle/>
          <a:p>
            <a:r>
              <a:rPr lang="en-US" sz="3600" b="1" dirty="0"/>
              <a:t>MOST COMMON ORAL MANIFESTATIONS OF HIV INFECTION :-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28662" y="2143116"/>
            <a:ext cx="5827236" cy="707886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B0F0"/>
                </a:solidFill>
              </a:rPr>
              <a:t>ORAL HAIRY LEUKOPLAKIA</a:t>
            </a:r>
          </a:p>
        </p:txBody>
      </p:sp>
      <p:pic>
        <p:nvPicPr>
          <p:cNvPr id="4" name="Picture 3" descr="hairy leuk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132" y="3500438"/>
            <a:ext cx="3238500" cy="3143272"/>
          </a:xfrm>
          <a:prstGeom prst="rect">
            <a:avLst/>
          </a:prstGeom>
        </p:spPr>
      </p:pic>
      <p:pic>
        <p:nvPicPr>
          <p:cNvPr id="5" name="Picture 4" descr="Mild-oral-hairy-leukoplakia-of-the-lateral-border-of-the-right-side-of-tongue-in-a_Q640.jpg"/>
          <p:cNvPicPr>
            <a:picLocks noChangeAspect="1"/>
          </p:cNvPicPr>
          <p:nvPr/>
        </p:nvPicPr>
        <p:blipFill>
          <a:blip r:embed="rId4"/>
          <a:srcRect t="4762" b="4762"/>
          <a:stretch>
            <a:fillRect/>
          </a:stretch>
        </p:blipFill>
        <p:spPr>
          <a:xfrm>
            <a:off x="214282" y="2928934"/>
            <a:ext cx="4143404" cy="271464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1000108"/>
            <a:ext cx="2286652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b="1" dirty="0"/>
              <a:t>Treatment :-</a:t>
            </a:r>
          </a:p>
        </p:txBody>
      </p:sp>
      <p:pic>
        <p:nvPicPr>
          <p:cNvPr id="3" name="Picture 2" descr="zidovir-zidovudine-500x5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24" y="1928802"/>
            <a:ext cx="3309944" cy="27908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acyclovir-200-mg-500x5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04" y="3119462"/>
            <a:ext cx="3738562" cy="295274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5918" y="571480"/>
            <a:ext cx="4614725" cy="769441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KAPOSI SARCOMA </a:t>
            </a:r>
          </a:p>
        </p:txBody>
      </p:sp>
      <p:pic>
        <p:nvPicPr>
          <p:cNvPr id="3" name="Picture 2" descr="kapos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694" y="3429000"/>
            <a:ext cx="3452822" cy="301207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kaposi_sarcoma_lesions_-_467x31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1" y="1714488"/>
            <a:ext cx="4429157" cy="35719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57290" y="642918"/>
            <a:ext cx="2500330" cy="523220"/>
          </a:xfrm>
          <a:prstGeom prst="rect">
            <a:avLst/>
          </a:prstGeom>
          <a:solidFill>
            <a:srgbClr val="00FFCC"/>
          </a:solidFill>
        </p:spPr>
        <p:txBody>
          <a:bodyPr wrap="square">
            <a:spAutoFit/>
          </a:bodyPr>
          <a:lstStyle/>
          <a:p>
            <a:r>
              <a:rPr lang="en-US" sz="2800" b="1" dirty="0"/>
              <a:t>Treatment :-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2910" y="5929330"/>
            <a:ext cx="4857784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Vinblastin</a:t>
            </a:r>
            <a:r>
              <a:rPr lang="en-US" sz="2000" b="1" dirty="0"/>
              <a:t> 0.1mg/cm2 using 0.2mg/ml solution of </a:t>
            </a:r>
            <a:r>
              <a:rPr lang="en-US" sz="2000" b="1" dirty="0" err="1"/>
              <a:t>vinblastine</a:t>
            </a:r>
            <a:r>
              <a:rPr lang="en-US" sz="2000" b="1" dirty="0"/>
              <a:t> sulfate in saline</a:t>
            </a:r>
          </a:p>
        </p:txBody>
      </p:sp>
      <p:pic>
        <p:nvPicPr>
          <p:cNvPr id="4" name="Picture 3" descr="vinblastine-sulphate-injection-500x5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500174"/>
            <a:ext cx="3111500" cy="42465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sodium-tetradecyl-sulphate-injection-500x5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85860"/>
            <a:ext cx="3810000" cy="300039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Rectangle 5"/>
          <p:cNvSpPr/>
          <p:nvPr/>
        </p:nvSpPr>
        <p:spPr>
          <a:xfrm>
            <a:off x="3929058" y="4643446"/>
            <a:ext cx="4572000" cy="707886"/>
          </a:xfrm>
          <a:prstGeom prst="rect">
            <a:avLst/>
          </a:prstGeom>
          <a:solidFill>
            <a:srgbClr val="00B0F0"/>
          </a:solidFill>
        </p:spPr>
        <p:txBody>
          <a:bodyPr>
            <a:spAutoFit/>
          </a:bodyPr>
          <a:lstStyle/>
          <a:p>
            <a:r>
              <a:rPr lang="en-US" sz="2000" b="1" dirty="0"/>
              <a:t>Intra </a:t>
            </a:r>
            <a:r>
              <a:rPr lang="en-US" sz="2000" b="1" dirty="0" err="1"/>
              <a:t>lesional</a:t>
            </a:r>
            <a:r>
              <a:rPr lang="en-US" sz="2000" b="1" dirty="0"/>
              <a:t> injections with sodium </a:t>
            </a:r>
            <a:r>
              <a:rPr lang="en-US" sz="2000" b="1" dirty="0" err="1"/>
              <a:t>tetradecyl</a:t>
            </a:r>
            <a:r>
              <a:rPr lang="en-US" sz="2000" b="1" dirty="0"/>
              <a:t> sulfate.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571480"/>
            <a:ext cx="6550126" cy="76944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</a:rPr>
              <a:t>BACILLARY ANGIOMATOSIS</a:t>
            </a:r>
          </a:p>
        </p:txBody>
      </p:sp>
      <p:pic>
        <p:nvPicPr>
          <p:cNvPr id="3" name="Picture 2" descr="bacillary angi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7275" y="3286124"/>
            <a:ext cx="4092443" cy="26443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bacillary.jpg"/>
          <p:cNvPicPr>
            <a:picLocks noChangeAspect="1"/>
          </p:cNvPicPr>
          <p:nvPr/>
        </p:nvPicPr>
        <p:blipFill>
          <a:blip r:embed="rId4"/>
          <a:srcRect b="3863"/>
          <a:stretch>
            <a:fillRect/>
          </a:stretch>
        </p:blipFill>
        <p:spPr>
          <a:xfrm>
            <a:off x="500034" y="1928802"/>
            <a:ext cx="3286148" cy="400052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1071546"/>
            <a:ext cx="2632387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600" b="1" dirty="0"/>
              <a:t>TREATMENT </a:t>
            </a:r>
          </a:p>
        </p:txBody>
      </p:sp>
      <p:pic>
        <p:nvPicPr>
          <p:cNvPr id="3" name="Picture 2" descr="erythromyc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2857496"/>
            <a:ext cx="4000528" cy="361188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doxycycline-500x5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28" y="1071546"/>
            <a:ext cx="3810000" cy="3810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714356"/>
            <a:ext cx="6194068" cy="707886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2"/>
                </a:solidFill>
              </a:rPr>
              <a:t>ORAL HYPERPIGMENTATION</a:t>
            </a:r>
          </a:p>
        </p:txBody>
      </p:sp>
      <p:pic>
        <p:nvPicPr>
          <p:cNvPr id="3" name="Picture 2" descr="pigm.jpg"/>
          <p:cNvPicPr>
            <a:picLocks noChangeAspect="1"/>
          </p:cNvPicPr>
          <p:nvPr/>
        </p:nvPicPr>
        <p:blipFill>
          <a:blip r:embed="rId3"/>
          <a:srcRect l="18098" t="19330" r="16747" b="8182"/>
          <a:stretch>
            <a:fillRect/>
          </a:stretch>
        </p:blipFill>
        <p:spPr>
          <a:xfrm>
            <a:off x="5643570" y="3214686"/>
            <a:ext cx="3157560" cy="32147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pigmen.jpg"/>
          <p:cNvPicPr>
            <a:picLocks noChangeAspect="1"/>
          </p:cNvPicPr>
          <p:nvPr/>
        </p:nvPicPr>
        <p:blipFill>
          <a:blip r:embed="rId4"/>
          <a:srcRect l="26901" r="5846" b="25453"/>
          <a:stretch>
            <a:fillRect/>
          </a:stretch>
        </p:blipFill>
        <p:spPr>
          <a:xfrm>
            <a:off x="428596" y="1857364"/>
            <a:ext cx="4286280" cy="35719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5852" y="714356"/>
            <a:ext cx="5749779" cy="76944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4400" b="1" dirty="0"/>
              <a:t>ATYPICAL ULCERATIONS</a:t>
            </a:r>
          </a:p>
        </p:txBody>
      </p:sp>
      <p:pic>
        <p:nvPicPr>
          <p:cNvPr id="3" name="Picture 2" descr="Traumatic-Ulcer-S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1714488"/>
            <a:ext cx="3357586" cy="3357586"/>
          </a:xfrm>
          <a:prstGeom prst="rect">
            <a:avLst/>
          </a:prstGeom>
        </p:spPr>
      </p:pic>
      <p:pic>
        <p:nvPicPr>
          <p:cNvPr id="4" name="Picture 3" descr="ulc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28" y="3143248"/>
            <a:ext cx="3856915" cy="3286148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480" y="571480"/>
            <a:ext cx="4085542" cy="707886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4000" b="1" dirty="0"/>
              <a:t>ORAL CANDIDASIS</a:t>
            </a:r>
          </a:p>
        </p:txBody>
      </p:sp>
      <p:pic>
        <p:nvPicPr>
          <p:cNvPr id="3" name="Picture 2" descr="oral thrush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571612"/>
            <a:ext cx="4186736" cy="39290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candidisi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42" y="3214686"/>
            <a:ext cx="3358684" cy="307183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00166" y="428604"/>
            <a:ext cx="5725863" cy="646331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pPr algn="ctr" eaLnBrk="0" hangingPunct="0"/>
            <a:r>
              <a:rPr lang="en-US" sz="3600" b="1" dirty="0">
                <a:solidFill>
                  <a:srgbClr val="00FFCC"/>
                </a:solidFill>
                <a:latin typeface="Angsana New" pitchFamily="18" charset="-34"/>
              </a:rPr>
              <a:t>Diagnostic Tests available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285720" y="1571612"/>
          <a:ext cx="7429552" cy="4429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86050" y="714356"/>
            <a:ext cx="1450590" cy="769441"/>
          </a:xfrm>
          <a:prstGeom prst="rect">
            <a:avLst/>
          </a:prstGeom>
          <a:solidFill>
            <a:srgbClr val="00FFCC"/>
          </a:solidFill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003399"/>
                </a:solidFill>
              </a:rPr>
              <a:t>ELISA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 l="1998" t="3030" r="6091" b="3030"/>
          <a:stretch>
            <a:fillRect/>
          </a:stretch>
        </p:blipFill>
        <p:spPr bwMode="auto">
          <a:xfrm>
            <a:off x="1142976" y="1785926"/>
            <a:ext cx="6572296" cy="442915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14546" y="642918"/>
            <a:ext cx="3491405" cy="769441"/>
          </a:xfrm>
          <a:prstGeom prst="rect">
            <a:avLst/>
          </a:prstGeom>
          <a:solidFill>
            <a:srgbClr val="00FFCC"/>
          </a:solidFill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003399"/>
                </a:solidFill>
              </a:rPr>
              <a:t>RAPID ASSAYS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 l="2417" t="20956" r="4512"/>
          <a:stretch>
            <a:fillRect/>
          </a:stretch>
        </p:blipFill>
        <p:spPr bwMode="auto">
          <a:xfrm>
            <a:off x="1500166" y="2428868"/>
            <a:ext cx="5500726" cy="41738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43174" y="785794"/>
            <a:ext cx="4899226" cy="707886"/>
          </a:xfrm>
          <a:prstGeom prst="rect">
            <a:avLst/>
          </a:prstGeom>
          <a:solidFill>
            <a:srgbClr val="00FFCC"/>
          </a:solidFill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003399"/>
                </a:solidFill>
              </a:rPr>
              <a:t>WESTERN BLOT ASSAY</a:t>
            </a:r>
            <a:endParaRPr lang="en-US" sz="4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 l="4051" t="3072" r="4794" b="7835"/>
          <a:stretch>
            <a:fillRect/>
          </a:stretch>
        </p:blipFill>
        <p:spPr bwMode="auto">
          <a:xfrm>
            <a:off x="1285852" y="1857364"/>
            <a:ext cx="6429420" cy="41434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71670" y="857232"/>
            <a:ext cx="5058116" cy="76944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003399"/>
                </a:solidFill>
              </a:rPr>
              <a:t>TREATMENT OF AIDS</a:t>
            </a:r>
            <a:endParaRPr lang="en-US" sz="4400" dirty="0"/>
          </a:p>
        </p:txBody>
      </p:sp>
      <p:pic>
        <p:nvPicPr>
          <p:cNvPr id="4" name="Picture 3" descr="antiretrovi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1928802"/>
            <a:ext cx="6953284" cy="450059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500042"/>
            <a:ext cx="8501122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600" b="1" dirty="0"/>
              <a:t>NUCLEOSIDE REVERSE TRANSCRIPTASE INHIBITORS-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43042" y="2285992"/>
            <a:ext cx="1823704" cy="230832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/>
              <a:t>ZIDOVUDINE</a:t>
            </a:r>
          </a:p>
          <a:p>
            <a:r>
              <a:rPr lang="en-US" sz="2400" b="1" dirty="0"/>
              <a:t>RETROVIR</a:t>
            </a:r>
          </a:p>
          <a:p>
            <a:r>
              <a:rPr lang="en-US" sz="2400" b="1" dirty="0"/>
              <a:t>VIDEX</a:t>
            </a:r>
          </a:p>
          <a:p>
            <a:r>
              <a:rPr lang="en-US" sz="2400" b="1" dirty="0"/>
              <a:t>STAVUDINE</a:t>
            </a:r>
          </a:p>
          <a:p>
            <a:r>
              <a:rPr lang="en-US" sz="2400" b="1" dirty="0"/>
              <a:t>ZERIT</a:t>
            </a:r>
          </a:p>
          <a:p>
            <a:r>
              <a:rPr lang="en-US" sz="2400" b="1" dirty="0"/>
              <a:t>DIDANOSINE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282" y="285728"/>
            <a:ext cx="8929718" cy="1200329"/>
          </a:xfrm>
          <a:prstGeom prst="rect">
            <a:avLst/>
          </a:prstGeom>
          <a:solidFill>
            <a:srgbClr val="D21CBC"/>
          </a:solidFill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2"/>
                </a:solidFill>
              </a:rPr>
              <a:t>NON –NUCLEOSIDE REVERSE TRANSCRIPTASE INHIBITORS  -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8596" y="2214554"/>
            <a:ext cx="2928958" cy="3046988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/>
              <a:t>NEVIRAPINE</a:t>
            </a:r>
          </a:p>
          <a:p>
            <a:r>
              <a:rPr lang="en-US" sz="3200" b="1" dirty="0"/>
              <a:t>VIRAMINE </a:t>
            </a:r>
          </a:p>
          <a:p>
            <a:r>
              <a:rPr lang="en-US" sz="3200" b="1" dirty="0"/>
              <a:t>DELAVIRADINE</a:t>
            </a:r>
          </a:p>
          <a:p>
            <a:r>
              <a:rPr lang="en-US" sz="3200" b="1" dirty="0"/>
              <a:t>RESCRIPTOR</a:t>
            </a:r>
          </a:p>
          <a:p>
            <a:r>
              <a:rPr lang="en-US" sz="3200" b="1" dirty="0"/>
              <a:t>EFAVIRENZ</a:t>
            </a:r>
          </a:p>
          <a:p>
            <a:r>
              <a:rPr lang="en-US" sz="3200" b="1" dirty="0"/>
              <a:t>SUSTIVA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0" y="1214422"/>
            <a:ext cx="5185779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sz="3600" b="1" dirty="0"/>
              <a:t>PROTEASE INHIBITORS –B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2976" y="2000240"/>
            <a:ext cx="2086982" cy="2677656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b="1" dirty="0"/>
              <a:t>RITONAVIR</a:t>
            </a:r>
          </a:p>
          <a:p>
            <a:r>
              <a:rPr lang="en-US" sz="2800" b="1" dirty="0"/>
              <a:t>INVIRASE</a:t>
            </a:r>
          </a:p>
          <a:p>
            <a:r>
              <a:rPr lang="en-US" sz="2800" b="1" dirty="0"/>
              <a:t>INDINAVIR</a:t>
            </a:r>
          </a:p>
          <a:p>
            <a:r>
              <a:rPr lang="en-US" sz="2800" b="1" dirty="0"/>
              <a:t>RELFIRAVIR</a:t>
            </a:r>
          </a:p>
          <a:p>
            <a:r>
              <a:rPr lang="en-US" sz="2800" b="1" dirty="0"/>
              <a:t>VIRACEPT</a:t>
            </a:r>
          </a:p>
          <a:p>
            <a:r>
              <a:rPr lang="en-US" sz="2800" b="1" dirty="0"/>
              <a:t>SAQUINAVIR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0232" y="714356"/>
            <a:ext cx="4187172" cy="7078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000" b="1" dirty="0"/>
              <a:t>HAART THERAPHY </a:t>
            </a:r>
          </a:p>
        </p:txBody>
      </p:sp>
      <p:pic>
        <p:nvPicPr>
          <p:cNvPr id="5" name="Picture 4" descr="haart regimen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1857364"/>
            <a:ext cx="8429684" cy="464347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art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285728"/>
            <a:ext cx="8572560" cy="642942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noFill/>
        </p:spPr>
        <p:txBody>
          <a:bodyPr/>
          <a:lstStyle/>
          <a:p>
            <a:fld id="{3DF918E4-AC20-4629-9645-E87A4BAC9E40}" type="slidenum">
              <a:rPr lang="en-US"/>
              <a:pPr/>
              <a:t>48</a:t>
            </a:fld>
            <a:endParaRPr 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57200" y="277813"/>
            <a:ext cx="8229600" cy="1063625"/>
          </a:xfrm>
          <a:prstGeom prst="rect">
            <a:avLst/>
          </a:prstGeom>
          <a:solidFill>
            <a:schemeClr val="accent4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 eaLnBrk="0" hangingPunct="0"/>
            <a:r>
              <a:rPr lang="en-US" sz="4000" b="1" dirty="0">
                <a:solidFill>
                  <a:schemeClr val="bg1"/>
                </a:solidFill>
                <a:latin typeface="Angsana New" pitchFamily="18" charset="-34"/>
              </a:rPr>
              <a:t>UNIVERSAL PRECAUTIONS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42910" y="1500174"/>
            <a:ext cx="6786610" cy="4530725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sz="2400" b="1" dirty="0">
                <a:solidFill>
                  <a:srgbClr val="003399"/>
                </a:solidFill>
                <a:latin typeface="Angsana New" pitchFamily="18" charset="-34"/>
              </a:rPr>
              <a:t>DOs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2800" b="1" dirty="0">
                <a:solidFill>
                  <a:srgbClr val="003399"/>
                </a:solidFill>
                <a:latin typeface="Angsana New" pitchFamily="18" charset="-34"/>
              </a:rPr>
              <a:t>Wash hands after every procedure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2800" b="1" dirty="0">
                <a:solidFill>
                  <a:srgbClr val="003399"/>
                </a:solidFill>
                <a:latin typeface="Angsana New" pitchFamily="18" charset="-34"/>
              </a:rPr>
              <a:t>Wear gloves when in contact with infectious body fluids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2800" b="1" dirty="0">
                <a:solidFill>
                  <a:srgbClr val="003399"/>
                </a:solidFill>
                <a:latin typeface="Angsana New" pitchFamily="18" charset="-34"/>
              </a:rPr>
              <a:t>Use protective eye wear &amp; mask when expecting blood splash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2800" b="1" dirty="0">
                <a:solidFill>
                  <a:srgbClr val="003399"/>
                </a:solidFill>
                <a:latin typeface="Angsana New" pitchFamily="18" charset="-34"/>
              </a:rPr>
              <a:t>Use aprons when in continuous contact with infectious fluids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2800" b="1" dirty="0">
                <a:solidFill>
                  <a:srgbClr val="003399"/>
                </a:solidFill>
                <a:latin typeface="Angsana New" pitchFamily="18" charset="-34"/>
              </a:rPr>
              <a:t>Dispose sharps in a puncture proof container.</a:t>
            </a:r>
            <a:endParaRPr lang="en-US" sz="2000" b="1" dirty="0">
              <a:solidFill>
                <a:srgbClr val="003399"/>
              </a:solidFill>
              <a:latin typeface="Angsana New" pitchFamily="18" charset="-34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648200" y="1600200"/>
            <a:ext cx="4038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</a:pPr>
            <a:endParaRPr lang="en-US" sz="2000" b="1" dirty="0">
              <a:solidFill>
                <a:srgbClr val="003399"/>
              </a:solidFill>
              <a:latin typeface="Angsana New" pitchFamily="18" charset="-34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0100" y="1071546"/>
            <a:ext cx="7215238" cy="3970318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</a:pPr>
            <a:r>
              <a:rPr lang="en-US" sz="2800" b="1" dirty="0">
                <a:solidFill>
                  <a:srgbClr val="003399"/>
                </a:solidFill>
                <a:latin typeface="Angsana New" pitchFamily="18" charset="-34"/>
              </a:rPr>
              <a:t>DON’Ts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 b="1" dirty="0">
                <a:solidFill>
                  <a:srgbClr val="003399"/>
                </a:solidFill>
                <a:latin typeface="Angsana New" pitchFamily="18" charset="-34"/>
              </a:rPr>
              <a:t>Never re-use </a:t>
            </a:r>
            <a:r>
              <a:rPr lang="en-US" sz="2800" b="1" dirty="0" err="1">
                <a:solidFill>
                  <a:srgbClr val="003399"/>
                </a:solidFill>
                <a:latin typeface="Angsana New" pitchFamily="18" charset="-34"/>
              </a:rPr>
              <a:t>unsterilised</a:t>
            </a:r>
            <a:r>
              <a:rPr lang="en-US" sz="2800" b="1" dirty="0">
                <a:solidFill>
                  <a:srgbClr val="003399"/>
                </a:solidFill>
                <a:latin typeface="Angsana New" pitchFamily="18" charset="-34"/>
              </a:rPr>
              <a:t> needles.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 b="1" dirty="0">
                <a:solidFill>
                  <a:srgbClr val="003399"/>
                </a:solidFill>
                <a:latin typeface="Angsana New" pitchFamily="18" charset="-34"/>
              </a:rPr>
              <a:t>Never recap needles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 b="1" dirty="0">
                <a:solidFill>
                  <a:srgbClr val="003399"/>
                </a:solidFill>
                <a:latin typeface="Angsana New" pitchFamily="18" charset="-34"/>
              </a:rPr>
              <a:t>Do not bend or try to break needles with hand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 b="1" dirty="0">
                <a:solidFill>
                  <a:srgbClr val="003399"/>
                </a:solidFill>
                <a:latin typeface="Angsana New" pitchFamily="18" charset="-34"/>
              </a:rPr>
              <a:t>Avoid direct contact with fluids, when injured.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 b="1" dirty="0">
                <a:solidFill>
                  <a:srgbClr val="003399"/>
                </a:solidFill>
                <a:latin typeface="Angsana New" pitchFamily="18" charset="-34"/>
              </a:rPr>
              <a:t>Never pass sharps by hand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2136339"/>
            <a:ext cx="850112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 b="1" dirty="0">
                <a:solidFill>
                  <a:srgbClr val="003399"/>
                </a:solidFill>
                <a:latin typeface="Angsana New" pitchFamily="18" charset="-34"/>
              </a:rPr>
              <a:t>Do not panic!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 b="1" dirty="0">
                <a:solidFill>
                  <a:srgbClr val="003399"/>
                </a:solidFill>
                <a:latin typeface="Angsana New" pitchFamily="18" charset="-34"/>
              </a:rPr>
              <a:t>Do not put pricked finger in mouth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 b="1" dirty="0">
                <a:solidFill>
                  <a:srgbClr val="003399"/>
                </a:solidFill>
                <a:latin typeface="Angsana New" pitchFamily="18" charset="-34"/>
              </a:rPr>
              <a:t>Wash with soap and water - bleach not required.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 b="1" dirty="0">
                <a:solidFill>
                  <a:srgbClr val="003399"/>
                </a:solidFill>
                <a:latin typeface="Angsana New" pitchFamily="18" charset="-34"/>
              </a:rPr>
              <a:t>Report the injury immediately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 b="1" dirty="0">
                <a:solidFill>
                  <a:srgbClr val="003399"/>
                </a:solidFill>
                <a:latin typeface="Angsana New" pitchFamily="18" charset="-34"/>
              </a:rPr>
              <a:t>PEP should begin within 2 hours.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 b="1" dirty="0">
                <a:solidFill>
                  <a:srgbClr val="003399"/>
                </a:solidFill>
                <a:latin typeface="Angsana New" pitchFamily="18" charset="-34"/>
              </a:rPr>
              <a:t>PEP is not recommended after 72 hours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2910" y="785794"/>
            <a:ext cx="8072494" cy="954107"/>
          </a:xfrm>
          <a:prstGeom prst="rect">
            <a:avLst/>
          </a:prstGeom>
          <a:solidFill>
            <a:srgbClr val="00FFCC"/>
          </a:solidFill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800" b="1" dirty="0">
                <a:solidFill>
                  <a:srgbClr val="003399"/>
                </a:solidFill>
                <a:latin typeface="Angsana New" pitchFamily="18" charset="-34"/>
              </a:rPr>
              <a:t>WHAT TO DO IN THE EVENT OF OCCUPATIONAL EXPOSURE?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0034" y="714356"/>
            <a:ext cx="8143932" cy="58477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3200" b="1" dirty="0">
                <a:solidFill>
                  <a:srgbClr val="003399"/>
                </a:solidFill>
                <a:latin typeface="Angsana New" pitchFamily="18" charset="-34"/>
              </a:rPr>
              <a:t>POST EXPOSURE PROPHYLAXIS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00166" y="3500438"/>
            <a:ext cx="7626768" cy="646331"/>
          </a:xfrm>
          <a:prstGeom prst="rect">
            <a:avLst/>
          </a:prstGeom>
          <a:solidFill>
            <a:srgbClr val="00FFCC"/>
          </a:solidFill>
        </p:spPr>
        <p:txBody>
          <a:bodyPr wrap="none" rtlCol="0">
            <a:spAutoFit/>
          </a:bodyPr>
          <a:lstStyle/>
          <a:p>
            <a:r>
              <a:rPr lang="en-US" sz="3600" b="1" dirty="0" err="1"/>
              <a:t>Tenofavir</a:t>
            </a:r>
            <a:r>
              <a:rPr lang="en-US" sz="3600" b="1" dirty="0"/>
              <a:t>, </a:t>
            </a:r>
            <a:r>
              <a:rPr lang="en-US" sz="3600" b="1" dirty="0" err="1"/>
              <a:t>emtricitabine</a:t>
            </a:r>
            <a:r>
              <a:rPr lang="en-US" sz="3600" b="1" dirty="0"/>
              <a:t> and </a:t>
            </a:r>
            <a:r>
              <a:rPr lang="en-US" sz="3600" b="1" dirty="0" err="1"/>
              <a:t>raltegravir</a:t>
            </a:r>
            <a:endParaRPr lang="en-US" sz="3600" b="1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q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8794" y="2071678"/>
            <a:ext cx="2467150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391BA5"/>
                </a:solidFill>
              </a:rPr>
              <a:t>SESSION 4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57356" y="3571876"/>
            <a:ext cx="38200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4000" b="1" dirty="0"/>
              <a:t>Corona virus </a:t>
            </a:r>
          </a:p>
          <a:p>
            <a:pPr>
              <a:buFont typeface="Arial" pitchFamily="34" charset="0"/>
              <a:buChar char="•"/>
            </a:pPr>
            <a:r>
              <a:rPr lang="en-US" sz="4000" b="1" dirty="0"/>
              <a:t>Current trends 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4348" y="1164135"/>
            <a:ext cx="350046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endParaRPr lang="en-US" sz="2800" b="1" dirty="0">
              <a:solidFill>
                <a:srgbClr val="002060"/>
              </a:solidFill>
            </a:endParaRPr>
          </a:p>
          <a:p>
            <a:r>
              <a:rPr lang="en-US" sz="2800" b="1" dirty="0">
                <a:solidFill>
                  <a:srgbClr val="002060"/>
                </a:solidFill>
              </a:rPr>
              <a:t> </a:t>
            </a:r>
          </a:p>
          <a:p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00298" y="285728"/>
            <a:ext cx="3329245" cy="707886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FFCC"/>
                </a:solidFill>
              </a:rPr>
              <a:t>STAGES OF HIV</a:t>
            </a:r>
          </a:p>
        </p:txBody>
      </p:sp>
      <p:sp>
        <p:nvSpPr>
          <p:cNvPr id="4" name="Rectangle 3"/>
          <p:cNvSpPr/>
          <p:nvPr/>
        </p:nvSpPr>
        <p:spPr>
          <a:xfrm>
            <a:off x="642910" y="4572008"/>
            <a:ext cx="3379900" cy="58477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B0F0"/>
                </a:solidFill>
              </a:rPr>
              <a:t>2. Latent infection:</a:t>
            </a:r>
            <a:endParaRPr lang="en-US" sz="3200" dirty="0">
              <a:solidFill>
                <a:srgbClr val="00B0F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4348" y="1357298"/>
            <a:ext cx="3398687" cy="58477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marL="514350" indent="-514350">
              <a:buAutoNum type="arabicPeriod"/>
            </a:pPr>
            <a:r>
              <a:rPr lang="en-US" sz="3200" b="1" dirty="0">
                <a:solidFill>
                  <a:srgbClr val="FF0000"/>
                </a:solidFill>
              </a:rPr>
              <a:t>Acute infection: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ymphadenopath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71604" y="1142984"/>
            <a:ext cx="4723450" cy="285749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28596" y="4214818"/>
            <a:ext cx="8072494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4. AIDS related complex(ARC): (CD4+-50-200per </a:t>
            </a:r>
            <a:r>
              <a:rPr lang="en-US" sz="2800" b="1" dirty="0" err="1">
                <a:solidFill>
                  <a:srgbClr val="FF0000"/>
                </a:solidFill>
              </a:rPr>
              <a:t>uL</a:t>
            </a:r>
            <a:r>
              <a:rPr lang="en-US" sz="2800" b="1" dirty="0">
                <a:solidFill>
                  <a:srgbClr val="FF0000"/>
                </a:solidFill>
              </a:rPr>
              <a:t>)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0034" y="428604"/>
            <a:ext cx="5392054" cy="584775"/>
          </a:xfrm>
          <a:prstGeom prst="rect">
            <a:avLst/>
          </a:prstGeom>
          <a:solidFill>
            <a:srgbClr val="00FFCC"/>
          </a:solidFill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3.persistent </a:t>
            </a:r>
            <a:r>
              <a:rPr lang="en-US" sz="3200" b="1" dirty="0" err="1">
                <a:solidFill>
                  <a:srgbClr val="FF0000"/>
                </a:solidFill>
              </a:rPr>
              <a:t>lymphadenopathy</a:t>
            </a:r>
            <a:endParaRPr lang="en-US" sz="32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IV-lifecycle-NEJM199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14422"/>
            <a:ext cx="8143932" cy="5338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500166" y="214290"/>
            <a:ext cx="6460038" cy="707886"/>
          </a:xfrm>
          <a:prstGeom prst="rect">
            <a:avLst/>
          </a:prstGeom>
          <a:solidFill>
            <a:srgbClr val="00FFCC"/>
          </a:solidFill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th-TH" sz="4000" b="1" dirty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HIV Life Cycle and Replication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1653</TotalTime>
  <Words>2428</Words>
  <Application>Microsoft Office PowerPoint</Application>
  <PresentationFormat>On-screen Show (4:3)</PresentationFormat>
  <Paragraphs>353</Paragraphs>
  <Slides>56</Slides>
  <Notes>41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2" baseType="lpstr">
      <vt:lpstr>Angsana New</vt:lpstr>
      <vt:lpstr>Arial</vt:lpstr>
      <vt:lpstr>Calibri</vt:lpstr>
      <vt:lpstr>Times New Roman</vt:lpstr>
      <vt:lpstr>Office Theme</vt:lpstr>
      <vt:lpstr>Chart</vt:lpstr>
      <vt:lpstr>VIRAL INFECTIONS OF ORAL CAVITY</vt:lpstr>
      <vt:lpstr>CONTENTS :-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VIRAL INFECTIONS OF ORAL CAVITY</dc:title>
  <dc:creator>karthik</dc:creator>
  <cp:lastModifiedBy>haneesha patcha</cp:lastModifiedBy>
  <cp:revision>92</cp:revision>
  <dcterms:created xsi:type="dcterms:W3CDTF">2021-01-21T13:45:28Z</dcterms:created>
  <dcterms:modified xsi:type="dcterms:W3CDTF">2024-08-29T03:32:47Z</dcterms:modified>
</cp:coreProperties>
</file>