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  <p:sldId id="271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57543" autoAdjust="0"/>
  </p:normalViewPr>
  <p:slideViewPr>
    <p:cSldViewPr snapToGrid="0"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28E9C-2FD7-49EF-B9B7-86D34BA2FC4A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0BF0E-992E-4B26-94AE-AA9B2E20E46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386510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0BF0E-992E-4B26-94AE-AA9B2E20E46C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04641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0BF0E-992E-4B26-94AE-AA9B2E20E46C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19995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0BF0E-992E-4B26-94AE-AA9B2E20E46C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08492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0BF0E-992E-4B26-94AE-AA9B2E20E46C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45070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0BF0E-992E-4B26-94AE-AA9B2E20E46C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3180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0BF0E-992E-4B26-94AE-AA9B2E20E46C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19074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0BF0E-992E-4B26-94AE-AA9B2E20E46C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80255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0BF0E-992E-4B26-94AE-AA9B2E20E46C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17939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0BF0E-992E-4B26-94AE-AA9B2E20E46C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91977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5085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678194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37879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60396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5744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8196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90465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9405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4350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94803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08397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58386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13111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32183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98262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589074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F8E2B-65DA-440F-8893-64D4E93421A7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B99EFB3-5679-4D8F-B8F3-3EAAE5355A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93280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400" y="1044657"/>
            <a:ext cx="5826719" cy="1646302"/>
          </a:xfrm>
        </p:spPr>
        <p:txBody>
          <a:bodyPr/>
          <a:lstStyle/>
          <a:p>
            <a:r>
              <a:rPr lang="en-US" dirty="0" smtClean="0"/>
              <a:t>Treatment plan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89765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630" y="1375144"/>
            <a:ext cx="6347714" cy="388077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plan should </a:t>
            </a:r>
            <a:r>
              <a:rPr lang="en-US" dirty="0" smtClean="0"/>
              <a:t>encompass</a:t>
            </a:r>
          </a:p>
          <a:p>
            <a:endParaRPr lang="en-US" b="1" dirty="0"/>
          </a:p>
          <a:p>
            <a:r>
              <a:rPr lang="en-US" b="1" dirty="0" smtClean="0"/>
              <a:t>Immediate</a:t>
            </a:r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b="1" dirty="0" smtClean="0"/>
              <a:t>Intermediate</a:t>
            </a:r>
          </a:p>
          <a:p>
            <a:endParaRPr lang="en-US" b="1" dirty="0"/>
          </a:p>
          <a:p>
            <a:endParaRPr lang="en-US" b="1" dirty="0" smtClean="0"/>
          </a:p>
          <a:p>
            <a:r>
              <a:rPr lang="en-IN" b="1" dirty="0" smtClean="0"/>
              <a:t>Long-term Goals.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xmlns="" val="288354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359883"/>
            <a:ext cx="6811110" cy="2083164"/>
          </a:xfrm>
        </p:spPr>
        <p:txBody>
          <a:bodyPr/>
          <a:lstStyle/>
          <a:p>
            <a:r>
              <a:rPr lang="en-US" dirty="0"/>
              <a:t>After the diagnosis and prognosis have been established, the treatment is planned. The treatment plan </a:t>
            </a:r>
            <a:r>
              <a:rPr lang="en-US" dirty="0" smtClean="0"/>
              <a:t>is the </a:t>
            </a:r>
            <a:r>
              <a:rPr lang="en-US" dirty="0"/>
              <a:t>blueprint for case management. It includes all procedures required for the establishment </a:t>
            </a:r>
            <a:r>
              <a:rPr lang="en-US" dirty="0" smtClean="0"/>
              <a:t>and maintenance </a:t>
            </a:r>
            <a:r>
              <a:rPr lang="en-US" dirty="0"/>
              <a:t>of oral health and involves the following decisions: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77106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676" y="656494"/>
            <a:ext cx="6347714" cy="5490378"/>
          </a:xfrm>
        </p:spPr>
        <p:txBody>
          <a:bodyPr>
            <a:normAutofit/>
          </a:bodyPr>
          <a:lstStyle/>
          <a:p>
            <a:r>
              <a:rPr lang="en-US" dirty="0"/>
              <a:t>Emergency treatment (pain, acute infections)</a:t>
            </a:r>
          </a:p>
          <a:p>
            <a:r>
              <a:rPr lang="en-US" dirty="0" smtClean="0"/>
              <a:t>Removal </a:t>
            </a:r>
            <a:r>
              <a:rPr lang="en-US" dirty="0"/>
              <a:t>of nonfunctional and diseased teeth, and possibly </a:t>
            </a:r>
            <a:r>
              <a:rPr lang="en-US" dirty="0" smtClean="0"/>
              <a:t>strategic extraction </a:t>
            </a:r>
            <a:r>
              <a:rPr lang="en-US" dirty="0"/>
              <a:t>of healthy teeth to facilitate the prosthetic </a:t>
            </a:r>
            <a:r>
              <a:rPr lang="en-US" dirty="0" smtClean="0"/>
              <a:t>reconstruction </a:t>
            </a:r>
            <a:r>
              <a:rPr lang="en-IN" dirty="0" smtClean="0"/>
              <a:t>of </a:t>
            </a:r>
            <a:r>
              <a:rPr lang="en-IN" dirty="0"/>
              <a:t>the patient</a:t>
            </a:r>
          </a:p>
          <a:p>
            <a:r>
              <a:rPr lang="en-US" dirty="0" smtClean="0"/>
              <a:t>Treatment </a:t>
            </a:r>
            <a:r>
              <a:rPr lang="en-US" dirty="0"/>
              <a:t>of periodontal diseases (surgical or </a:t>
            </a:r>
            <a:r>
              <a:rPr lang="en-US" dirty="0" smtClean="0"/>
              <a:t>nonsurgical, </a:t>
            </a:r>
            <a:r>
              <a:rPr lang="en-IN" dirty="0" smtClean="0"/>
              <a:t>regenerative </a:t>
            </a:r>
            <a:r>
              <a:rPr lang="en-IN" dirty="0"/>
              <a:t>or </a:t>
            </a:r>
            <a:r>
              <a:rPr lang="en-IN" dirty="0" err="1"/>
              <a:t>resective</a:t>
            </a:r>
            <a:r>
              <a:rPr lang="en-IN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/>
              <a:t>Endodontic therapy (necessary and intentional)</a:t>
            </a:r>
          </a:p>
          <a:p>
            <a:r>
              <a:rPr lang="en-US" dirty="0" smtClean="0"/>
              <a:t>Caries </a:t>
            </a:r>
            <a:r>
              <a:rPr lang="en-US" dirty="0"/>
              <a:t>removal and placement of temporary and </a:t>
            </a:r>
            <a:r>
              <a:rPr lang="en-US" dirty="0" smtClean="0"/>
              <a:t>Final </a:t>
            </a:r>
            <a:r>
              <a:rPr lang="en-IN" dirty="0" smtClean="0"/>
              <a:t>restorations</a:t>
            </a:r>
            <a:endParaRPr lang="en-IN" dirty="0"/>
          </a:p>
          <a:p>
            <a:r>
              <a:rPr lang="en-US" dirty="0" err="1" smtClean="0"/>
              <a:t>Occlusal</a:t>
            </a:r>
            <a:r>
              <a:rPr lang="en-US" dirty="0" smtClean="0"/>
              <a:t> </a:t>
            </a:r>
            <a:r>
              <a:rPr lang="en-US" dirty="0"/>
              <a:t>adjustment and orthodontic therapy</a:t>
            </a:r>
          </a:p>
          <a:p>
            <a:r>
              <a:rPr lang="en-US" dirty="0" smtClean="0"/>
              <a:t>Replacement </a:t>
            </a:r>
            <a:r>
              <a:rPr lang="en-US" dirty="0"/>
              <a:t>of missing teeth with removable or </a:t>
            </a:r>
            <a:r>
              <a:rPr lang="en-US" dirty="0" smtClean="0"/>
              <a:t>Fixed dental </a:t>
            </a:r>
            <a:r>
              <a:rPr lang="en-IN" dirty="0" smtClean="0"/>
              <a:t>prostheses </a:t>
            </a:r>
            <a:r>
              <a:rPr lang="en-IN" dirty="0"/>
              <a:t>or dental implants</a:t>
            </a:r>
          </a:p>
          <a:p>
            <a:r>
              <a:rPr lang="en-IN" dirty="0" smtClean="0"/>
              <a:t>Aesthetic </a:t>
            </a:r>
            <a:r>
              <a:rPr lang="en-IN" dirty="0"/>
              <a:t>demands</a:t>
            </a:r>
          </a:p>
          <a:p>
            <a:r>
              <a:rPr lang="en-IN" dirty="0" smtClean="0"/>
              <a:t>Sequence </a:t>
            </a:r>
            <a:r>
              <a:rPr lang="en-IN" dirty="0"/>
              <a:t>of therapy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70626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50" y="609600"/>
            <a:ext cx="8341896" cy="1320800"/>
          </a:xfrm>
        </p:spPr>
        <p:txBody>
          <a:bodyPr/>
          <a:lstStyle/>
          <a:p>
            <a:r>
              <a:rPr lang="en-US" b="1" dirty="0"/>
              <a:t>Extracting or Preserving a Tooth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Treatment is directed to establishing and maintaining </a:t>
            </a:r>
            <a:r>
              <a:rPr lang="en-US" dirty="0" smtClean="0"/>
              <a:t>the health </a:t>
            </a:r>
            <a:r>
              <a:rPr lang="en-US" dirty="0"/>
              <a:t>of the </a:t>
            </a:r>
            <a:r>
              <a:rPr lang="en-US" dirty="0" err="1"/>
              <a:t>periodontium</a:t>
            </a:r>
            <a:r>
              <a:rPr lang="en-US" dirty="0"/>
              <a:t> throughout the mouth rather than </a:t>
            </a:r>
            <a:r>
              <a:rPr lang="en-US" dirty="0" smtClean="0"/>
              <a:t>attempting spectacular </a:t>
            </a:r>
            <a:r>
              <a:rPr lang="en-US" dirty="0"/>
              <a:t>efforts to “tighten loose teeth</a:t>
            </a:r>
            <a:r>
              <a:rPr lang="en-US" dirty="0" smtClean="0"/>
              <a:t>.”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Removal</a:t>
            </a:r>
            <a:r>
              <a:rPr lang="en-US" dirty="0"/>
              <a:t>, retention, or temporary (interim) retention of one </a:t>
            </a:r>
            <a:r>
              <a:rPr lang="en-US" dirty="0" smtClean="0"/>
              <a:t>or more </a:t>
            </a:r>
            <a:r>
              <a:rPr lang="en-US" dirty="0"/>
              <a:t>teeth is an important part of the overall treatment </a:t>
            </a:r>
            <a:r>
              <a:rPr lang="en-US" dirty="0" smtClean="0"/>
              <a:t>plan.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88213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88" y="813052"/>
            <a:ext cx="7836570" cy="6044948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/>
              <a:t>tooth should be extracted under the following conditions:</a:t>
            </a:r>
          </a:p>
          <a:p>
            <a:r>
              <a:rPr lang="en-US" dirty="0" smtClean="0"/>
              <a:t> </a:t>
            </a:r>
            <a:r>
              <a:rPr lang="en-US" dirty="0"/>
              <a:t>It is so mobile that function becomes painful.</a:t>
            </a:r>
          </a:p>
          <a:p>
            <a:r>
              <a:rPr lang="en-US" dirty="0" smtClean="0"/>
              <a:t>It </a:t>
            </a:r>
            <a:r>
              <a:rPr lang="en-US" dirty="0"/>
              <a:t>can cause acute abscesses during therapy.</a:t>
            </a:r>
          </a:p>
          <a:p>
            <a:r>
              <a:rPr lang="en-US" dirty="0" smtClean="0"/>
              <a:t>There </a:t>
            </a:r>
            <a:r>
              <a:rPr lang="en-US" dirty="0"/>
              <a:t>is no use for it in the overall treatment plan</a:t>
            </a:r>
            <a:r>
              <a:rPr lang="en-US" dirty="0" smtClean="0"/>
              <a:t>.</a:t>
            </a:r>
            <a:endParaRPr lang="en-IN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0618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7595938" cy="388077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some cases, a tooth can be retained temporarily, postponing the decision to extract until after treatment is completed. A tooth in this category can be retained under the following conditions:</a:t>
            </a:r>
          </a:p>
          <a:p>
            <a:endParaRPr lang="en-US" dirty="0"/>
          </a:p>
          <a:p>
            <a:r>
              <a:rPr lang="en-US" dirty="0"/>
              <a:t>It maintains posterior stops and may be functional after implant placement in adjacent areas. When the implant is restored, these </a:t>
            </a:r>
            <a:r>
              <a:rPr lang="en-IN" dirty="0"/>
              <a:t>teeth can be extracted.</a:t>
            </a:r>
          </a:p>
          <a:p>
            <a:r>
              <a:rPr lang="en-US" dirty="0"/>
              <a:t> In the anterior aesthetic zone, a tooth can be retained during periodontal therapy and removed when treatment is completed and a permanent restorative procedure can be performed.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65432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formulation of the treatment plan, in addition to the </a:t>
            </a:r>
            <a:r>
              <a:rPr lang="en-US" dirty="0" smtClean="0"/>
              <a:t>proper function </a:t>
            </a:r>
            <a:r>
              <a:rPr lang="en-US" dirty="0"/>
              <a:t>of the dentition, aesthetic considerations play an </a:t>
            </a:r>
            <a:r>
              <a:rPr lang="en-US" dirty="0" smtClean="0"/>
              <a:t>important </a:t>
            </a:r>
            <a:r>
              <a:rPr lang="en-IN" dirty="0" smtClean="0"/>
              <a:t>role.</a:t>
            </a:r>
          </a:p>
          <a:p>
            <a:endParaRPr lang="en-US" dirty="0"/>
          </a:p>
          <a:p>
            <a:r>
              <a:rPr lang="en-US" dirty="0"/>
              <a:t>In complex cases, interdisciplinary consultation with other </a:t>
            </a:r>
            <a:r>
              <a:rPr lang="en-US" dirty="0" smtClean="0"/>
              <a:t>specialty areas </a:t>
            </a:r>
            <a:r>
              <a:rPr lang="en-US" dirty="0"/>
              <a:t>is necessary before a </a:t>
            </a:r>
            <a:r>
              <a:rPr lang="en-US" dirty="0" smtClean="0"/>
              <a:t>Final </a:t>
            </a:r>
            <a:r>
              <a:rPr lang="en-US" dirty="0"/>
              <a:t>plan can be made</a:t>
            </a:r>
            <a:r>
              <a:rPr lang="en-US" dirty="0" smtClean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00506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7475622" cy="1320800"/>
          </a:xfrm>
        </p:spPr>
        <p:txBody>
          <a:bodyPr/>
          <a:lstStyle/>
          <a:p>
            <a:r>
              <a:rPr lang="en-IN" b="1" dirty="0"/>
              <a:t>Phases of Periodontal Therapy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676"/>
          <a:stretch/>
        </p:blipFill>
        <p:spPr>
          <a:xfrm>
            <a:off x="873313" y="1270000"/>
            <a:ext cx="6084000" cy="5113755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871"/>
          <a:stretch/>
        </p:blipFill>
        <p:spPr>
          <a:xfrm>
            <a:off x="1202963" y="1285605"/>
            <a:ext cx="6120000" cy="509815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31344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949" y="104777"/>
            <a:ext cx="8760779" cy="661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014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Sequence of Therapy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254" y="1796386"/>
            <a:ext cx="4824511" cy="4267836"/>
          </a:xfrm>
        </p:spPr>
      </p:pic>
    </p:spTree>
    <p:extLst>
      <p:ext uri="{BB962C8B-B14F-4D97-AF65-F5344CB8AC3E}">
        <p14:creationId xmlns:p14="http://schemas.microsoft.com/office/powerpoint/2010/main" xmlns="" val="256961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366" y="484742"/>
            <a:ext cx="8308159" cy="4781321"/>
          </a:xfrm>
        </p:spPr>
      </p:pic>
    </p:spTree>
    <p:extLst>
      <p:ext uri="{BB962C8B-B14F-4D97-AF65-F5344CB8AC3E}">
        <p14:creationId xmlns:p14="http://schemas.microsoft.com/office/powerpoint/2010/main" xmlns="" val="129115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6" y="784697"/>
            <a:ext cx="9139704" cy="5363183"/>
          </a:xfrm>
        </p:spPr>
      </p:pic>
    </p:spTree>
    <p:extLst>
      <p:ext uri="{BB962C8B-B14F-4D97-AF65-F5344CB8AC3E}">
        <p14:creationId xmlns:p14="http://schemas.microsoft.com/office/powerpoint/2010/main" xmlns="" val="8881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32" y="512323"/>
            <a:ext cx="7425448" cy="1320800"/>
          </a:xfrm>
        </p:spPr>
        <p:txBody>
          <a:bodyPr/>
          <a:lstStyle/>
          <a:p>
            <a:r>
              <a:rPr lang="en-US" b="1" dirty="0"/>
              <a:t>Explaining the Treatment Plan to the Patient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410" y="2355143"/>
            <a:ext cx="8534401" cy="388077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discussion includes suggestions for explaining </a:t>
            </a:r>
            <a:r>
              <a:rPr lang="en-US" dirty="0" smtClean="0"/>
              <a:t>the treatment </a:t>
            </a:r>
            <a:r>
              <a:rPr lang="en-US" dirty="0"/>
              <a:t>plan to the patient</a:t>
            </a:r>
            <a:r>
              <a:rPr lang="en-US" dirty="0" smtClean="0"/>
              <a:t>.</a:t>
            </a:r>
          </a:p>
          <a:p>
            <a:r>
              <a:rPr lang="en-IN" i="1" dirty="0"/>
              <a:t>Be </a:t>
            </a:r>
            <a:r>
              <a:rPr lang="en-IN" i="1" dirty="0" smtClean="0"/>
              <a:t>specific</a:t>
            </a:r>
            <a:r>
              <a:rPr lang="en-IN" dirty="0" smtClean="0"/>
              <a:t>.</a:t>
            </a:r>
          </a:p>
          <a:p>
            <a:r>
              <a:rPr lang="en-IN" i="1" dirty="0" smtClean="0"/>
              <a:t> </a:t>
            </a:r>
            <a:r>
              <a:rPr lang="en-IN" i="1" dirty="0"/>
              <a:t>Avoid vague statements</a:t>
            </a:r>
            <a:r>
              <a:rPr lang="en-IN" i="1" dirty="0" smtClean="0"/>
              <a:t>.</a:t>
            </a:r>
          </a:p>
          <a:p>
            <a:r>
              <a:rPr lang="en-US" i="1" dirty="0"/>
              <a:t>Begin your discussion on a positive </a:t>
            </a:r>
            <a:r>
              <a:rPr lang="en-US" i="1" dirty="0" smtClean="0"/>
              <a:t>note</a:t>
            </a:r>
          </a:p>
          <a:p>
            <a:r>
              <a:rPr lang="en-US" i="1" dirty="0"/>
              <a:t>Present the entire treatment plan as a unit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09898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769" y="1849305"/>
            <a:ext cx="8086929" cy="388077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Patients often seek guidance from the dentist with questions </a:t>
            </a:r>
            <a:r>
              <a:rPr lang="en-US" dirty="0" smtClean="0"/>
              <a:t>such </a:t>
            </a:r>
            <a:r>
              <a:rPr lang="en-IN" dirty="0" smtClean="0"/>
              <a:t>as </a:t>
            </a:r>
            <a:r>
              <a:rPr lang="en-IN" dirty="0"/>
              <a:t>the following:</a:t>
            </a:r>
          </a:p>
          <a:p>
            <a:r>
              <a:rPr lang="en-US" dirty="0" smtClean="0"/>
              <a:t> </a:t>
            </a:r>
            <a:r>
              <a:rPr lang="en-US" dirty="0"/>
              <a:t>“Are my teeth worth treating?”</a:t>
            </a:r>
          </a:p>
          <a:p>
            <a:r>
              <a:rPr lang="en-US" dirty="0" smtClean="0"/>
              <a:t>“</a:t>
            </a:r>
            <a:r>
              <a:rPr lang="en-US" dirty="0"/>
              <a:t>Would you have them treated if you had my problem?”</a:t>
            </a:r>
          </a:p>
          <a:p>
            <a:r>
              <a:rPr lang="en-US" dirty="0" smtClean="0"/>
              <a:t>“</a:t>
            </a:r>
            <a:r>
              <a:rPr lang="en-US" dirty="0"/>
              <a:t>Why don’t I just go along the way I am until the teeth </a:t>
            </a:r>
            <a:r>
              <a:rPr lang="en-US" dirty="0" smtClean="0"/>
              <a:t>really bother </a:t>
            </a:r>
            <a:r>
              <a:rPr lang="en-US" dirty="0"/>
              <a:t>me and then have them all extracted?”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81070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493" y="2471875"/>
            <a:ext cx="7756188" cy="3880773"/>
          </a:xfrm>
        </p:spPr>
        <p:txBody>
          <a:bodyPr/>
          <a:lstStyle/>
          <a:p>
            <a:r>
              <a:rPr lang="en-IN" dirty="0" smtClean="0"/>
              <a:t>A </a:t>
            </a:r>
            <a:r>
              <a:rPr lang="en-US" dirty="0" smtClean="0"/>
              <a:t>treatment </a:t>
            </a:r>
            <a:r>
              <a:rPr lang="en-US" dirty="0"/>
              <a:t>plan is a plan for therapy formulated only after a </a:t>
            </a:r>
            <a:r>
              <a:rPr lang="en-US" dirty="0" smtClean="0"/>
              <a:t>thorough examination </a:t>
            </a:r>
            <a:r>
              <a:rPr lang="en-US" dirty="0"/>
              <a:t>has been completed, diagnosis and </a:t>
            </a:r>
            <a:r>
              <a:rPr lang="en-US" dirty="0" smtClean="0"/>
              <a:t>prognosis have </a:t>
            </a:r>
            <a:r>
              <a:rPr lang="en-US" dirty="0"/>
              <a:t>been determined, and the needs and desires of the </a:t>
            </a:r>
            <a:r>
              <a:rPr lang="en-US" dirty="0" smtClean="0"/>
              <a:t>patient have </a:t>
            </a:r>
            <a:r>
              <a:rPr lang="en-US" dirty="0"/>
              <a:t>been taken into consideration</a:t>
            </a:r>
            <a:r>
              <a:rPr lang="en-US" dirty="0" smtClean="0"/>
              <a:t>.</a:t>
            </a:r>
            <a:r>
              <a:rPr lang="en-US" dirty="0"/>
              <a:t> A properly formulated treatment plan is paramount to </a:t>
            </a:r>
            <a:r>
              <a:rPr lang="en-US" dirty="0" smtClean="0"/>
              <a:t>treating periodontal </a:t>
            </a:r>
            <a:r>
              <a:rPr lang="en-US" dirty="0"/>
              <a:t>disease, and obtaining long-term health.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94382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324</TotalTime>
  <Words>546</Words>
  <Application>Microsoft Office PowerPoint</Application>
  <PresentationFormat>On-screen Show (4:3)</PresentationFormat>
  <Paragraphs>62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Facet</vt:lpstr>
      <vt:lpstr>Treatment plan </vt:lpstr>
      <vt:lpstr>Slide 2</vt:lpstr>
      <vt:lpstr>Slide 3</vt:lpstr>
      <vt:lpstr>Slide 4</vt:lpstr>
      <vt:lpstr>Extracting or Preserving a Tooth</vt:lpstr>
      <vt:lpstr>Slide 6</vt:lpstr>
      <vt:lpstr>Slide 7</vt:lpstr>
      <vt:lpstr>Slide 8</vt:lpstr>
      <vt:lpstr>Phases of Periodontal Therapy</vt:lpstr>
      <vt:lpstr>Slide 10</vt:lpstr>
      <vt:lpstr>Sequence of Therapy</vt:lpstr>
      <vt:lpstr>Slide 12</vt:lpstr>
      <vt:lpstr>Slide 13</vt:lpstr>
      <vt:lpstr>Explaining the Treatment Plan to the Patient</vt:lpstr>
      <vt:lpstr>Slide 15</vt:lpstr>
      <vt:lpstr>Conclusion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Treatment plan </dc:title>
  <dc:creator>harish prabhudev</dc:creator>
  <cp:lastModifiedBy>pc</cp:lastModifiedBy>
  <cp:revision>17</cp:revision>
  <dcterms:created xsi:type="dcterms:W3CDTF">2021-06-02T10:32:11Z</dcterms:created>
  <dcterms:modified xsi:type="dcterms:W3CDTF">2025-05-15T08:24:55Z</dcterms:modified>
</cp:coreProperties>
</file>