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89"/>
  </p:notesMasterIdLst>
  <p:sldIdLst>
    <p:sldId id="256" r:id="rId2"/>
    <p:sldId id="303" r:id="rId3"/>
    <p:sldId id="264" r:id="rId4"/>
    <p:sldId id="260" r:id="rId5"/>
    <p:sldId id="265" r:id="rId6"/>
    <p:sldId id="266" r:id="rId7"/>
    <p:sldId id="440" r:id="rId8"/>
    <p:sldId id="267" r:id="rId9"/>
    <p:sldId id="385" r:id="rId10"/>
    <p:sldId id="304" r:id="rId11"/>
    <p:sldId id="305" r:id="rId12"/>
    <p:sldId id="309" r:id="rId13"/>
    <p:sldId id="398" r:id="rId14"/>
    <p:sldId id="306" r:id="rId15"/>
    <p:sldId id="399" r:id="rId16"/>
    <p:sldId id="307" r:id="rId17"/>
    <p:sldId id="400" r:id="rId18"/>
    <p:sldId id="402" r:id="rId19"/>
    <p:sldId id="403" r:id="rId20"/>
    <p:sldId id="276" r:id="rId21"/>
    <p:sldId id="443" r:id="rId22"/>
    <p:sldId id="278" r:id="rId23"/>
    <p:sldId id="448" r:id="rId24"/>
    <p:sldId id="410" r:id="rId25"/>
    <p:sldId id="284" r:id="rId26"/>
    <p:sldId id="411" r:id="rId27"/>
    <p:sldId id="285" r:id="rId28"/>
    <p:sldId id="447" r:id="rId29"/>
    <p:sldId id="286" r:id="rId30"/>
    <p:sldId id="412" r:id="rId31"/>
    <p:sldId id="296" r:id="rId32"/>
    <p:sldId id="454" r:id="rId33"/>
    <p:sldId id="297" r:id="rId34"/>
    <p:sldId id="298" r:id="rId35"/>
    <p:sldId id="423" r:id="rId36"/>
    <p:sldId id="310" r:id="rId37"/>
    <p:sldId id="312" r:id="rId38"/>
    <p:sldId id="364" r:id="rId39"/>
    <p:sldId id="453" r:id="rId40"/>
    <p:sldId id="367" r:id="rId41"/>
    <p:sldId id="318" r:id="rId42"/>
    <p:sldId id="377" r:id="rId43"/>
    <p:sldId id="319" r:id="rId44"/>
    <p:sldId id="321" r:id="rId45"/>
    <p:sldId id="369" r:id="rId46"/>
    <p:sldId id="427" r:id="rId47"/>
    <p:sldId id="320" r:id="rId48"/>
    <p:sldId id="380" r:id="rId49"/>
    <p:sldId id="322" r:id="rId50"/>
    <p:sldId id="323" r:id="rId51"/>
    <p:sldId id="358" r:id="rId52"/>
    <p:sldId id="324" r:id="rId53"/>
    <p:sldId id="357" r:id="rId54"/>
    <p:sldId id="325" r:id="rId55"/>
    <p:sldId id="326" r:id="rId56"/>
    <p:sldId id="455" r:id="rId57"/>
    <p:sldId id="327" r:id="rId58"/>
    <p:sldId id="429" r:id="rId59"/>
    <p:sldId id="328" r:id="rId60"/>
    <p:sldId id="456" r:id="rId61"/>
    <p:sldId id="329" r:id="rId62"/>
    <p:sldId id="430" r:id="rId63"/>
    <p:sldId id="431" r:id="rId64"/>
    <p:sldId id="330" r:id="rId65"/>
    <p:sldId id="331" r:id="rId66"/>
    <p:sldId id="332" r:id="rId67"/>
    <p:sldId id="333" r:id="rId68"/>
    <p:sldId id="334" r:id="rId69"/>
    <p:sldId id="342" r:id="rId70"/>
    <p:sldId id="356" r:id="rId71"/>
    <p:sldId id="355" r:id="rId72"/>
    <p:sldId id="432" r:id="rId73"/>
    <p:sldId id="433" r:id="rId74"/>
    <p:sldId id="346" r:id="rId75"/>
    <p:sldId id="349" r:id="rId76"/>
    <p:sldId id="434" r:id="rId77"/>
    <p:sldId id="435" r:id="rId78"/>
    <p:sldId id="436" r:id="rId79"/>
    <p:sldId id="437" r:id="rId80"/>
    <p:sldId id="438" r:id="rId81"/>
    <p:sldId id="351" r:id="rId82"/>
    <p:sldId id="353" r:id="rId83"/>
    <p:sldId id="352" r:id="rId84"/>
    <p:sldId id="354" r:id="rId85"/>
    <p:sldId id="439" r:id="rId86"/>
    <p:sldId id="374" r:id="rId87"/>
    <p:sldId id="375"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9" d="100"/>
          <a:sy n="69" d="100"/>
        </p:scale>
        <p:origin x="-141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8AAC53-5CB2-41B8-AE24-3FD87351BA13}" type="datetimeFigureOut">
              <a:rPr lang="en-IN" smtClean="0"/>
              <a:pPr/>
              <a:t>18-04-2015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DDA927-F73E-4E7E-9D3A-C8838D02BC2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DDA927-F73E-4E7E-9D3A-C8838D02BC2B}"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DDA927-F73E-4E7E-9D3A-C8838D02BC2B}" type="slidenum">
              <a:rPr lang="en-IN" smtClean="0"/>
              <a:pPr/>
              <a:t>34</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DDA927-F73E-4E7E-9D3A-C8838D02BC2B}" type="slidenum">
              <a:rPr lang="en-IN" smtClean="0"/>
              <a:pPr/>
              <a:t>59</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657600" y="2514600"/>
            <a:ext cx="5410200" cy="1371600"/>
          </a:xfrm>
        </p:spPr>
        <p:txBody>
          <a:bodyPr/>
          <a:lstStyle>
            <a:lvl1pPr algn="r">
              <a:defRPr sz="44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2895600" y="4267200"/>
            <a:ext cx="6172200" cy="533400"/>
          </a:xfrm>
        </p:spPr>
        <p:txBody>
          <a:bodyPr/>
          <a:lstStyle>
            <a:lvl1pPr marL="0" indent="0" algn="r">
              <a:buFontTx/>
              <a:buNone/>
              <a:defRPr sz="2800"/>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lvl1pPr>
          </a:lstStyle>
          <a:p>
            <a:fld id="{2B091135-8605-4F1C-B21D-58C3CFAD2E19}" type="datetimeFigureOut">
              <a:rPr lang="en-IN" smtClean="0"/>
              <a:pPr/>
              <a:t>18-04-2015</a:t>
            </a:fld>
            <a:endParaRPr lang="en-IN"/>
          </a:p>
        </p:txBody>
      </p:sp>
      <p:sp>
        <p:nvSpPr>
          <p:cNvPr id="3077" name="Rectangle 5"/>
          <p:cNvSpPr>
            <a:spLocks noGrp="1" noChangeArrowheads="1"/>
          </p:cNvSpPr>
          <p:nvPr>
            <p:ph type="ftr" sz="quarter" idx="3"/>
          </p:nvPr>
        </p:nvSpPr>
        <p:spPr/>
        <p:txBody>
          <a:bodyPr/>
          <a:lstStyle>
            <a:lvl1pPr>
              <a:defRPr/>
            </a:lvl1pPr>
          </a:lstStyle>
          <a:p>
            <a:endParaRPr lang="en-IN"/>
          </a:p>
        </p:txBody>
      </p:sp>
      <p:sp>
        <p:nvSpPr>
          <p:cNvPr id="3078" name="Rectangle 6"/>
          <p:cNvSpPr>
            <a:spLocks noGrp="1" noChangeArrowheads="1"/>
          </p:cNvSpPr>
          <p:nvPr>
            <p:ph type="sldNum" sz="quarter" idx="4"/>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47800" y="838200"/>
            <a:ext cx="37719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72100" y="838200"/>
            <a:ext cx="37719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8" name="Footer Placeholder 7"/>
          <p:cNvSpPr>
            <a:spLocks noGrp="1"/>
          </p:cNvSpPr>
          <p:nvPr>
            <p:ph type="ftr" sz="quarter" idx="11"/>
          </p:nvPr>
        </p:nvSpPr>
        <p:spPr/>
        <p:txBody>
          <a:bodyPr/>
          <a:lstStyle>
            <a:lvl1pPr>
              <a:defRPr/>
            </a:lvl1pPr>
          </a:lstStyle>
          <a:p>
            <a:endParaRPr lang="en-IN"/>
          </a:p>
        </p:txBody>
      </p:sp>
      <p:sp>
        <p:nvSpPr>
          <p:cNvPr id="9" name="Slide Number Placeholder 8"/>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4" name="Footer Placeholder 3"/>
          <p:cNvSpPr>
            <a:spLocks noGrp="1"/>
          </p:cNvSpPr>
          <p:nvPr>
            <p:ph type="ftr" sz="quarter" idx="11"/>
          </p:nvPr>
        </p:nvSpPr>
        <p:spPr/>
        <p:txBody>
          <a:bodyPr/>
          <a:lstStyle>
            <a:lvl1pPr>
              <a:defRPr/>
            </a:lvl1pPr>
          </a:lstStyle>
          <a:p>
            <a:endParaRPr lang="en-IN"/>
          </a:p>
        </p:txBody>
      </p:sp>
      <p:sp>
        <p:nvSpPr>
          <p:cNvPr id="5" name="Slide Number Placeholder 4"/>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3" name="Footer Placeholder 2"/>
          <p:cNvSpPr>
            <a:spLocks noGrp="1"/>
          </p:cNvSpPr>
          <p:nvPr>
            <p:ph type="ftr" sz="quarter" idx="11"/>
          </p:nvPr>
        </p:nvSpPr>
        <p:spPr/>
        <p:txBody>
          <a:bodyPr/>
          <a:lstStyle>
            <a:lvl1pPr>
              <a:defRPr/>
            </a:lvl1pPr>
          </a:lstStyle>
          <a:p>
            <a:endParaRPr lang="en-IN"/>
          </a:p>
        </p:txBody>
      </p:sp>
      <p:sp>
        <p:nvSpPr>
          <p:cNvPr id="4" name="Slide Number Placeholder 3"/>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9950" y="0"/>
            <a:ext cx="1924050"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47800" y="0"/>
            <a:ext cx="561975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091135-8605-4F1C-B21D-58C3CFAD2E19}" type="datetimeFigureOut">
              <a:rPr lang="en-IN" smtClean="0"/>
              <a:pPr/>
              <a:t>18-04-2015</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5330A2D-3680-4E8C-85E8-E038908689A1}" type="slidenum">
              <a:rPr lang="en-IN" smtClean="0"/>
              <a:pPr/>
              <a:t>‹#›</a:t>
            </a:fld>
            <a:endParaRPr lang="en-IN"/>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EC6D5-1371-4226-A71F-4C828EC02CA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7800" y="0"/>
            <a:ext cx="76962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447800" y="838200"/>
            <a:ext cx="7696200" cy="563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Impact" pitchFamily="34" charset="0"/>
              </a:defRPr>
            </a:lvl1pPr>
          </a:lstStyle>
          <a:p>
            <a:fld id="{2B091135-8605-4F1C-B21D-58C3CFAD2E19}" type="datetimeFigureOut">
              <a:rPr lang="en-IN" smtClean="0"/>
              <a:pPr/>
              <a:t>18-04-2015</a:t>
            </a:fld>
            <a:endParaRPr lang="en-IN"/>
          </a:p>
        </p:txBody>
      </p:sp>
      <p:sp>
        <p:nvSpPr>
          <p:cNvPr id="1029" name="Rectangle 5"/>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Impact" pitchFamily="34" charset="0"/>
              </a:defRPr>
            </a:lvl1pPr>
          </a:lstStyle>
          <a:p>
            <a:endParaRPr lang="en-IN"/>
          </a:p>
        </p:txBody>
      </p:sp>
      <p:sp>
        <p:nvSpPr>
          <p:cNvPr id="1030" name="Rectangle 6"/>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Impact" pitchFamily="34" charset="0"/>
              </a:defRPr>
            </a:lvl1pPr>
          </a:lstStyle>
          <a:p>
            <a:fld id="{C5330A2D-3680-4E8C-85E8-E038908689A1}" type="slidenum">
              <a:rPr lang="en-IN" smtClean="0"/>
              <a:pPr/>
              <a:t>‹#›</a:t>
            </a:fld>
            <a:endParaRPr lang="en-IN"/>
          </a:p>
        </p:txBody>
      </p:sp>
    </p:spTree>
  </p:cSld>
  <p:clrMap bg1="dk2" tx1="lt1" bg2="dk1"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p:fade thruBlk="1"/>
  </p:transition>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Black" pitchFamily="34" charset="0"/>
        </a:defRPr>
      </a:lvl2pPr>
      <a:lvl3pPr algn="l" rtl="0" eaLnBrk="1" fontAlgn="base" hangingPunct="1">
        <a:spcBef>
          <a:spcPct val="0"/>
        </a:spcBef>
        <a:spcAft>
          <a:spcPct val="0"/>
        </a:spcAft>
        <a:defRPr sz="3600">
          <a:solidFill>
            <a:schemeClr val="tx2"/>
          </a:solidFill>
          <a:latin typeface="Arial Black" pitchFamily="34" charset="0"/>
        </a:defRPr>
      </a:lvl3pPr>
      <a:lvl4pPr algn="l" rtl="0" eaLnBrk="1" fontAlgn="base" hangingPunct="1">
        <a:spcBef>
          <a:spcPct val="0"/>
        </a:spcBef>
        <a:spcAft>
          <a:spcPct val="0"/>
        </a:spcAft>
        <a:defRPr sz="3600">
          <a:solidFill>
            <a:schemeClr val="tx2"/>
          </a:solidFill>
          <a:latin typeface="Arial Black" pitchFamily="34" charset="0"/>
        </a:defRPr>
      </a:lvl4pPr>
      <a:lvl5pPr algn="l" rtl="0" eaLnBrk="1" fontAlgn="base" hangingPunct="1">
        <a:spcBef>
          <a:spcPct val="0"/>
        </a:spcBef>
        <a:spcAft>
          <a:spcPct val="0"/>
        </a:spcAft>
        <a:defRPr sz="3600">
          <a:solidFill>
            <a:schemeClr val="tx2"/>
          </a:solidFill>
          <a:latin typeface="Arial Black" pitchFamily="34" charset="0"/>
        </a:defRPr>
      </a:lvl5pPr>
      <a:lvl6pPr marL="457200" algn="l" rtl="0" eaLnBrk="1" fontAlgn="base" hangingPunct="1">
        <a:spcBef>
          <a:spcPct val="0"/>
        </a:spcBef>
        <a:spcAft>
          <a:spcPct val="0"/>
        </a:spcAft>
        <a:defRPr sz="3600">
          <a:solidFill>
            <a:schemeClr val="tx2"/>
          </a:solidFill>
          <a:latin typeface="Arial Black" pitchFamily="34" charset="0"/>
        </a:defRPr>
      </a:lvl6pPr>
      <a:lvl7pPr marL="914400" algn="l" rtl="0" eaLnBrk="1" fontAlgn="base" hangingPunct="1">
        <a:spcBef>
          <a:spcPct val="0"/>
        </a:spcBef>
        <a:spcAft>
          <a:spcPct val="0"/>
        </a:spcAft>
        <a:defRPr sz="3600">
          <a:solidFill>
            <a:schemeClr val="tx2"/>
          </a:solidFill>
          <a:latin typeface="Arial Black" pitchFamily="34" charset="0"/>
        </a:defRPr>
      </a:lvl7pPr>
      <a:lvl8pPr marL="1371600" algn="l" rtl="0" eaLnBrk="1" fontAlgn="base" hangingPunct="1">
        <a:spcBef>
          <a:spcPct val="0"/>
        </a:spcBef>
        <a:spcAft>
          <a:spcPct val="0"/>
        </a:spcAft>
        <a:defRPr sz="3600">
          <a:solidFill>
            <a:schemeClr val="tx2"/>
          </a:solidFill>
          <a:latin typeface="Arial Black" pitchFamily="34" charset="0"/>
        </a:defRPr>
      </a:lvl8pPr>
      <a:lvl9pPr marL="1828800" algn="l" rtl="0" eaLnBrk="1" fontAlgn="base" hangingPunct="1">
        <a:spcBef>
          <a:spcPct val="0"/>
        </a:spcBef>
        <a:spcAft>
          <a:spcPct val="0"/>
        </a:spcAft>
        <a:defRPr sz="36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2400" b="1">
          <a:solidFill>
            <a:schemeClr val="tx1"/>
          </a:solidFill>
          <a:latin typeface="+mn-lt"/>
        </a:defRPr>
      </a:lvl3pPr>
      <a:lvl4pPr marL="1600200" indent="-228600" algn="l" rtl="0" eaLnBrk="1" fontAlgn="base" hangingPunct="1">
        <a:spcBef>
          <a:spcPct val="20000"/>
        </a:spcBef>
        <a:spcAft>
          <a:spcPct val="0"/>
        </a:spcAft>
        <a:buChar char="–"/>
        <a:defRPr sz="2000" b="1">
          <a:solidFill>
            <a:schemeClr val="tx1"/>
          </a:solidFill>
          <a:latin typeface="+mn-lt"/>
        </a:defRPr>
      </a:lvl4pPr>
      <a:lvl5pPr marL="2057400" indent="-228600" algn="l" rtl="0" eaLnBrk="1" fontAlgn="base" hangingPunct="1">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en.wikipedia.org/wiki/File:Horizontal_mattress_suture.svg"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print">
            <a:lum bright="3000"/>
          </a:blip>
          <a:srcRect/>
          <a:stretch>
            <a:fillRect/>
          </a:stretch>
        </p:blipFill>
        <p:spPr bwMode="auto">
          <a:xfrm>
            <a:off x="0" y="0"/>
            <a:ext cx="9144000" cy="6858000"/>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5" name="TextBox 4"/>
          <p:cNvSpPr txBox="1"/>
          <p:nvPr/>
        </p:nvSpPr>
        <p:spPr>
          <a:xfrm>
            <a:off x="1498955" y="2492896"/>
            <a:ext cx="6308137" cy="2800767"/>
          </a:xfrm>
          <a:prstGeom prst="rect">
            <a:avLst/>
          </a:prstGeom>
          <a:noFill/>
        </p:spPr>
        <p:txBody>
          <a:bodyPr wrap="none" rtlCol="0">
            <a:spAutoFit/>
          </a:bodyPr>
          <a:lstStyle/>
          <a:p>
            <a:pPr algn="ctr"/>
            <a:r>
              <a:rPr lang="en-US" sz="4400" b="1" dirty="0" smtClean="0">
                <a:solidFill>
                  <a:srgbClr val="FFFF00"/>
                </a:solidFill>
                <a:latin typeface="Berlin Sans FB Demi" pitchFamily="34" charset="0"/>
              </a:rPr>
              <a:t>SUTURE MATERIALS </a:t>
            </a:r>
          </a:p>
          <a:p>
            <a:pPr algn="ctr"/>
            <a:r>
              <a:rPr lang="en-US" sz="4400" b="1" dirty="0" smtClean="0">
                <a:solidFill>
                  <a:srgbClr val="FFFF00"/>
                </a:solidFill>
                <a:latin typeface="Berlin Sans FB Demi" pitchFamily="34" charset="0"/>
              </a:rPr>
              <a:t>&amp; </a:t>
            </a:r>
          </a:p>
          <a:p>
            <a:pPr algn="ctr"/>
            <a:r>
              <a:rPr lang="en-US" sz="4400" b="1" dirty="0" smtClean="0">
                <a:solidFill>
                  <a:srgbClr val="FFFF00"/>
                </a:solidFill>
                <a:latin typeface="Berlin Sans FB Demi" pitchFamily="34" charset="0"/>
              </a:rPr>
              <a:t>SUTURING TECHNIQUES</a:t>
            </a:r>
            <a:endParaRPr lang="en-IN" sz="4400" b="1" dirty="0" smtClean="0">
              <a:solidFill>
                <a:srgbClr val="FFFF00"/>
              </a:solidFill>
              <a:latin typeface="Berlin Sans FB Demi" pitchFamily="34" charset="0"/>
            </a:endParaRPr>
          </a:p>
          <a:p>
            <a:endParaRPr lang="en-IN" sz="4400" dirty="0">
              <a:solidFill>
                <a:srgbClr val="FFFF00"/>
              </a:solidFill>
              <a:latin typeface="Berlin Sans FB Dem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7643192" cy="5832648"/>
          </a:xfrm>
        </p:spPr>
        <p:txBody>
          <a:bodyPr>
            <a:normAutofit/>
          </a:bodyPr>
          <a:lstStyle/>
          <a:p>
            <a:pPr>
              <a:buNone/>
            </a:pPr>
            <a:r>
              <a:rPr lang="en-US" sz="3600" b="1" u="sng" dirty="0" smtClean="0">
                <a:solidFill>
                  <a:schemeClr val="bg1"/>
                </a:solidFill>
                <a:latin typeface="Bradley Hand ITC" pitchFamily="66" charset="0"/>
              </a:rPr>
              <a:t>DEFINITIONS</a:t>
            </a:r>
          </a:p>
          <a:p>
            <a:endParaRPr lang="en-US" u="sng" dirty="0" smtClean="0"/>
          </a:p>
          <a:p>
            <a:r>
              <a:rPr lang="en-US" sz="2400" u="sng" cap="all" dirty="0" smtClean="0">
                <a:latin typeface="Comic Sans MS" pitchFamily="66" charset="0"/>
              </a:rPr>
              <a:t>Definition: </a:t>
            </a:r>
            <a:r>
              <a:rPr lang="en-US" sz="2400" cap="all" dirty="0" smtClean="0">
                <a:latin typeface="Comic Sans MS" pitchFamily="66" charset="0"/>
              </a:rPr>
              <a:t> </a:t>
            </a:r>
            <a:r>
              <a:rPr lang="en-US" sz="2400" dirty="0" smtClean="0">
                <a:latin typeface="Comic Sans MS" pitchFamily="66" charset="0"/>
              </a:rPr>
              <a:t>suture material is an artificial fiber used to keep wound together until they hold sufficiently well by themselves by natural </a:t>
            </a:r>
            <a:r>
              <a:rPr lang="en-US" sz="2400" dirty="0" err="1" smtClean="0">
                <a:latin typeface="Comic Sans MS" pitchFamily="66" charset="0"/>
              </a:rPr>
              <a:t>fibre</a:t>
            </a:r>
            <a:r>
              <a:rPr lang="en-US" sz="2400" dirty="0" smtClean="0">
                <a:latin typeface="Comic Sans MS" pitchFamily="66" charset="0"/>
              </a:rPr>
              <a:t> (collagen) which is synthesized and woven into a stronger scar</a:t>
            </a:r>
          </a:p>
          <a:p>
            <a:endParaRPr lang="en-US" sz="2400" dirty="0" smtClean="0">
              <a:latin typeface="Comic Sans MS" pitchFamily="66" charset="0"/>
            </a:endParaRPr>
          </a:p>
          <a:p>
            <a:endParaRPr lang="en-US" sz="2400" b="1" u="sng" dirty="0" smtClean="0">
              <a:latin typeface="Comic Sans MS" pitchFamily="66" charset="0"/>
            </a:endParaRPr>
          </a:p>
          <a:p>
            <a:endParaRPr lang="en-US" sz="2400" dirty="0" smtClean="0">
              <a:latin typeface="Comic Sans MS" pitchFamily="66" charset="0"/>
            </a:endParaRPr>
          </a:p>
          <a:p>
            <a:pPr lvl="4"/>
            <a:endParaRPr lang="en-US" sz="2400" dirty="0" smtClean="0"/>
          </a:p>
          <a:p>
            <a:endParaRPr lang="en-US" sz="2400" dirty="0" smtClean="0"/>
          </a:p>
          <a:p>
            <a:endParaRPr lang="en-US" sz="2400" dirty="0" smtClean="0"/>
          </a:p>
          <a:p>
            <a:pPr lvl="4"/>
            <a:endParaRPr lang="en-US" sz="2400" dirty="0" smtClean="0"/>
          </a:p>
          <a:p>
            <a:endParaRPr lang="en-IN"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0336" y="654968"/>
            <a:ext cx="7696200" cy="685800"/>
          </a:xfrm>
        </p:spPr>
        <p:txBody>
          <a:bodyPr/>
          <a:lstStyle/>
          <a:p>
            <a:pPr lvl="4" algn="l" rtl="0">
              <a:spcBef>
                <a:spcPct val="0"/>
              </a:spcBef>
            </a:pPr>
            <a:r>
              <a:rPr lang="en-US" sz="3200" b="1" u="sng" dirty="0" smtClean="0">
                <a:latin typeface="Bradley Hand ITC" pitchFamily="66" charset="0"/>
              </a:rPr>
              <a:t>GOALS  OF  SUTURING</a:t>
            </a:r>
            <a:r>
              <a:rPr lang="en-US" sz="3200" dirty="0" smtClean="0"/>
              <a:t/>
            </a:r>
            <a:br>
              <a:rPr lang="en-US" sz="3200" dirty="0" smtClean="0"/>
            </a:br>
            <a:endParaRPr lang="en-IN" dirty="0"/>
          </a:p>
        </p:txBody>
      </p:sp>
      <p:sp>
        <p:nvSpPr>
          <p:cNvPr id="3" name="Content Placeholder 2"/>
          <p:cNvSpPr>
            <a:spLocks noGrp="1"/>
          </p:cNvSpPr>
          <p:nvPr>
            <p:ph idx="1"/>
          </p:nvPr>
        </p:nvSpPr>
        <p:spPr>
          <a:xfrm>
            <a:off x="-396552" y="1279301"/>
            <a:ext cx="7467600" cy="4525963"/>
          </a:xfrm>
        </p:spPr>
        <p:txBody>
          <a:bodyPr>
            <a:normAutofit fontScale="92500"/>
          </a:bodyPr>
          <a:lstStyle/>
          <a:p>
            <a:pPr lvl="4">
              <a:buFontTx/>
              <a:buNone/>
            </a:pPr>
            <a:r>
              <a:rPr lang="en-US" sz="3200" dirty="0" smtClean="0">
                <a:latin typeface="Comic Sans MS" pitchFamily="66" charset="0"/>
              </a:rPr>
              <a:t>Suturing is performed to </a:t>
            </a:r>
          </a:p>
          <a:p>
            <a:pPr lvl="4">
              <a:buFont typeface="Wingdings" pitchFamily="2" charset="2"/>
              <a:buChar char="§"/>
            </a:pPr>
            <a:r>
              <a:rPr lang="en-US" sz="3200" dirty="0" smtClean="0">
                <a:latin typeface="Comic Sans MS" pitchFamily="66" charset="0"/>
              </a:rPr>
              <a:t>Provide adequate tension</a:t>
            </a:r>
          </a:p>
          <a:p>
            <a:pPr lvl="4">
              <a:buFont typeface="Wingdings" pitchFamily="2" charset="2"/>
              <a:buChar char="§"/>
            </a:pPr>
            <a:r>
              <a:rPr lang="en-US" sz="3200" dirty="0" smtClean="0">
                <a:latin typeface="Comic Sans MS" pitchFamily="66" charset="0"/>
              </a:rPr>
              <a:t>Maintain hemostasis</a:t>
            </a:r>
          </a:p>
          <a:p>
            <a:pPr lvl="4">
              <a:buFont typeface="Wingdings" pitchFamily="2" charset="2"/>
              <a:buChar char="§"/>
            </a:pPr>
            <a:r>
              <a:rPr lang="en-US" sz="3200" dirty="0" smtClean="0">
                <a:latin typeface="Comic Sans MS" pitchFamily="66" charset="0"/>
              </a:rPr>
              <a:t>Provide support for tissue margins</a:t>
            </a:r>
          </a:p>
          <a:p>
            <a:pPr lvl="4">
              <a:buFont typeface="Wingdings" pitchFamily="2" charset="2"/>
              <a:buChar char="§"/>
            </a:pPr>
            <a:r>
              <a:rPr lang="en-US" sz="3200" dirty="0" smtClean="0">
                <a:latin typeface="Comic Sans MS" pitchFamily="66" charset="0"/>
              </a:rPr>
              <a:t>Reduce post-op pain</a:t>
            </a:r>
          </a:p>
          <a:p>
            <a:pPr lvl="4">
              <a:buFont typeface="Wingdings" pitchFamily="2" charset="2"/>
              <a:buChar char="§"/>
            </a:pPr>
            <a:r>
              <a:rPr lang="en-US" sz="3200" dirty="0" smtClean="0">
                <a:latin typeface="Comic Sans MS" pitchFamily="66" charset="0"/>
              </a:rPr>
              <a:t>Prevent bone exposure</a:t>
            </a:r>
          </a:p>
          <a:p>
            <a:pPr lvl="4">
              <a:buFont typeface="Wingdings" pitchFamily="2" charset="2"/>
              <a:buChar char="§"/>
            </a:pPr>
            <a:r>
              <a:rPr lang="en-US" sz="3200" dirty="0" smtClean="0">
                <a:latin typeface="Comic Sans MS" pitchFamily="66" charset="0"/>
              </a:rPr>
              <a:t>Permit proper flap position</a:t>
            </a:r>
          </a:p>
          <a:p>
            <a:endParaRPr lang="en-IN" dirty="0">
              <a:latin typeface="Comic Sans MS" pitchFamily="66" charset="0"/>
            </a:endParaRPr>
          </a:p>
        </p:txBody>
      </p:sp>
    </p:spTree>
  </p:cSld>
  <p:clrMapOvr>
    <a:masterClrMapping/>
  </p:clrMapOvr>
  <p:transition>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808" y="2790056"/>
            <a:ext cx="7467600" cy="1143000"/>
          </a:xfrm>
        </p:spPr>
        <p:txBody>
          <a:bodyPr>
            <a:normAutofit/>
          </a:bodyPr>
          <a:lstStyle/>
          <a:p>
            <a:pPr algn="ctr"/>
            <a:endParaRPr lang="en-IN" b="1" dirty="0">
              <a:solidFill>
                <a:schemeClr val="bg1">
                  <a:lumMod val="95000"/>
                  <a:lumOff val="5000"/>
                </a:schemeClr>
              </a:solidFill>
              <a:latin typeface="Bradley Hand ITC" pitchFamily="66" charset="0"/>
            </a:endParaRPr>
          </a:p>
        </p:txBody>
      </p:sp>
      <p:pic>
        <p:nvPicPr>
          <p:cNvPr id="3" name="Picture 2"/>
          <p:cNvPicPr/>
          <p:nvPr/>
        </p:nvPicPr>
        <p:blipFill>
          <a:blip r:embed="rId2" cstate="print"/>
          <a:srcRect/>
          <a:stretch>
            <a:fillRect/>
          </a:stretch>
        </p:blipFill>
        <p:spPr bwMode="auto">
          <a:xfrm>
            <a:off x="0" y="-27384"/>
            <a:ext cx="9144000" cy="6885384"/>
          </a:xfrm>
          <a:prstGeom prst="rect">
            <a:avLst/>
          </a:prstGeom>
          <a:noFill/>
          <a:ln w="9525">
            <a:noFill/>
            <a:miter lim="800000"/>
            <a:headEnd/>
            <a:tailEnd/>
          </a:ln>
        </p:spPr>
      </p:pic>
      <p:sp>
        <p:nvSpPr>
          <p:cNvPr id="4" name="TextBox 3"/>
          <p:cNvSpPr txBox="1"/>
          <p:nvPr/>
        </p:nvSpPr>
        <p:spPr>
          <a:xfrm>
            <a:off x="3401133" y="4977750"/>
            <a:ext cx="3116558" cy="2123658"/>
          </a:xfrm>
          <a:prstGeom prst="rect">
            <a:avLst/>
          </a:prstGeom>
          <a:noFill/>
        </p:spPr>
        <p:txBody>
          <a:bodyPr wrap="none" rtlCol="0">
            <a:spAutoFit/>
          </a:bodyPr>
          <a:lstStyle/>
          <a:p>
            <a:pPr algn="ctr"/>
            <a:r>
              <a:rPr lang="en-US" sz="4400" b="1" dirty="0" smtClean="0">
                <a:solidFill>
                  <a:srgbClr val="FFFF00"/>
                </a:solidFill>
                <a:latin typeface="Berlin Sans FB Demi" pitchFamily="34" charset="0"/>
              </a:rPr>
              <a:t>SUTURE </a:t>
            </a:r>
            <a:br>
              <a:rPr lang="en-US" sz="4400" b="1" dirty="0" smtClean="0">
                <a:solidFill>
                  <a:srgbClr val="FFFF00"/>
                </a:solidFill>
                <a:latin typeface="Berlin Sans FB Demi" pitchFamily="34" charset="0"/>
              </a:rPr>
            </a:br>
            <a:r>
              <a:rPr lang="en-US" sz="4400" b="1" dirty="0" smtClean="0">
                <a:solidFill>
                  <a:srgbClr val="FFFF00"/>
                </a:solidFill>
                <a:latin typeface="Berlin Sans FB Demi" pitchFamily="34" charset="0"/>
              </a:rPr>
              <a:t>MATERIALS</a:t>
            </a:r>
            <a:br>
              <a:rPr lang="en-US" sz="4400" b="1" dirty="0" smtClean="0">
                <a:solidFill>
                  <a:srgbClr val="FFFF00"/>
                </a:solidFill>
                <a:latin typeface="Berlin Sans FB Demi" pitchFamily="34" charset="0"/>
              </a:rPr>
            </a:br>
            <a:endParaRPr lang="en-IN" sz="4400" dirty="0">
              <a:solidFill>
                <a:srgbClr val="FFFF00"/>
              </a:solidFill>
              <a:latin typeface="Berlin Sans FB Demi" pitchFamily="34"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388424" cy="1143000"/>
          </a:xfrm>
        </p:spPr>
        <p:txBody>
          <a:bodyPr>
            <a:noAutofit/>
          </a:bodyPr>
          <a:lstStyle/>
          <a:p>
            <a:r>
              <a:rPr lang="en-US" sz="3600" b="1" dirty="0" smtClean="0">
                <a:solidFill>
                  <a:srgbClr val="FFFF00"/>
                </a:solidFill>
                <a:latin typeface="Bradley Hand ITC" pitchFamily="66" charset="0"/>
              </a:rPr>
              <a:t>REQUISITES  OF AN  IDEAL SUTURE</a:t>
            </a:r>
            <a:br>
              <a:rPr lang="en-US" sz="3600" b="1" dirty="0" smtClean="0">
                <a:solidFill>
                  <a:srgbClr val="FFFF00"/>
                </a:solidFill>
                <a:latin typeface="Bradley Hand ITC" pitchFamily="66" charset="0"/>
              </a:rPr>
            </a:br>
            <a:endParaRPr lang="en-IN" sz="3600" b="1" dirty="0">
              <a:solidFill>
                <a:srgbClr val="FFFF00"/>
              </a:solidFill>
              <a:latin typeface="Bradley Hand ITC" pitchFamily="66" charset="0"/>
            </a:endParaRPr>
          </a:p>
        </p:txBody>
      </p:sp>
      <p:sp>
        <p:nvSpPr>
          <p:cNvPr id="4" name="Content Placeholder 3"/>
          <p:cNvSpPr>
            <a:spLocks noGrp="1"/>
          </p:cNvSpPr>
          <p:nvPr>
            <p:ph idx="1"/>
          </p:nvPr>
        </p:nvSpPr>
        <p:spPr>
          <a:xfrm>
            <a:off x="683568" y="1318592"/>
            <a:ext cx="7696200" cy="5638800"/>
          </a:xfrm>
        </p:spPr>
        <p:txBody>
          <a:bodyPr>
            <a:normAutofit/>
          </a:bodyPr>
          <a:lstStyle/>
          <a:p>
            <a:r>
              <a:rPr lang="en-US" sz="2800" dirty="0" smtClean="0">
                <a:solidFill>
                  <a:srgbClr val="FFFF00"/>
                </a:solidFill>
                <a:latin typeface="Comic Sans MS" pitchFamily="66" charset="0"/>
              </a:rPr>
              <a:t>Tensile </a:t>
            </a:r>
            <a:r>
              <a:rPr lang="en-US" sz="2800" dirty="0" err="1" smtClean="0">
                <a:solidFill>
                  <a:srgbClr val="FFFF00"/>
                </a:solidFill>
                <a:latin typeface="Comic Sans MS" pitchFamily="66" charset="0"/>
              </a:rPr>
              <a:t>st</a:t>
            </a:r>
            <a:r>
              <a:rPr lang="en-US" sz="2800" dirty="0" smtClean="0">
                <a:solidFill>
                  <a:srgbClr val="FFFF00"/>
                </a:solidFill>
                <a:latin typeface="Comic Sans MS" pitchFamily="66" charset="0"/>
              </a:rPr>
              <a:t>: </a:t>
            </a:r>
            <a:r>
              <a:rPr lang="en-US" sz="2800" dirty="0" smtClean="0">
                <a:latin typeface="Comic Sans MS" pitchFamily="66" charset="0"/>
              </a:rPr>
              <a:t>adequate material strength will prevent suture breakdown.</a:t>
            </a:r>
          </a:p>
          <a:p>
            <a:endParaRPr lang="en-US" sz="2800" dirty="0" smtClean="0">
              <a:latin typeface="Comic Sans MS" pitchFamily="66" charset="0"/>
            </a:endParaRPr>
          </a:p>
          <a:p>
            <a:r>
              <a:rPr lang="en-US" sz="2800" dirty="0" smtClean="0">
                <a:solidFill>
                  <a:srgbClr val="FFFF00"/>
                </a:solidFill>
                <a:latin typeface="Comic Sans MS" pitchFamily="66" charset="0"/>
              </a:rPr>
              <a:t>Tissue biocompatibility</a:t>
            </a:r>
            <a:r>
              <a:rPr lang="en-US" sz="2800" dirty="0" smtClean="0">
                <a:solidFill>
                  <a:schemeClr val="bg1">
                    <a:lumMod val="95000"/>
                    <a:lumOff val="5000"/>
                  </a:schemeClr>
                </a:solidFill>
                <a:latin typeface="Comic Sans MS" pitchFamily="66" charset="0"/>
              </a:rPr>
              <a:t>:</a:t>
            </a:r>
            <a:r>
              <a:rPr lang="en-US" sz="2800" dirty="0" smtClean="0">
                <a:latin typeface="Comic Sans MS" pitchFamily="66" charset="0"/>
              </a:rPr>
              <a:t> sutures made from organic material will evoke a higher tissue response than synthetic sutures.</a:t>
            </a:r>
          </a:p>
          <a:p>
            <a:endParaRPr lang="en-US" sz="2800" dirty="0" smtClean="0">
              <a:latin typeface="Comic Sans MS" pitchFamily="66" charset="0"/>
            </a:endParaRPr>
          </a:p>
          <a:p>
            <a:r>
              <a:rPr lang="en-US" sz="2800" dirty="0" smtClean="0">
                <a:solidFill>
                  <a:srgbClr val="FFFF00"/>
                </a:solidFill>
                <a:latin typeface="Comic Sans MS" pitchFamily="66" charset="0"/>
              </a:rPr>
              <a:t>Low cost</a:t>
            </a:r>
            <a:endParaRPr lang="en-US" sz="2800" dirty="0" smtClean="0">
              <a:latin typeface="Comic Sans MS" pitchFamily="66" charset="0"/>
            </a:endParaRPr>
          </a:p>
          <a:p>
            <a:pPr>
              <a:buNone/>
            </a:pPr>
            <a:r>
              <a:rPr lang="en-US" sz="2800" dirty="0" smtClean="0">
                <a:latin typeface="Comic Sans MS" pitchFamily="66" charset="0"/>
              </a:rPr>
              <a:t>    </a:t>
            </a:r>
            <a:endParaRPr lang="en-IN" sz="2800" dirty="0">
              <a:latin typeface="Comic Sans MS" pitchFamily="66" charset="0"/>
            </a:endParaRP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571184" cy="5688632"/>
          </a:xfrm>
        </p:spPr>
        <p:txBody>
          <a:bodyPr>
            <a:noAutofit/>
          </a:bodyPr>
          <a:lstStyle/>
          <a:p>
            <a:r>
              <a:rPr lang="en-US" sz="2800" dirty="0" smtClean="0">
                <a:solidFill>
                  <a:srgbClr val="FFFF00"/>
                </a:solidFill>
                <a:latin typeface="Comic Sans MS" pitchFamily="66" charset="0"/>
              </a:rPr>
              <a:t>Low capillarity: </a:t>
            </a:r>
            <a:r>
              <a:rPr lang="en-US" sz="2800" dirty="0" smtClean="0">
                <a:latin typeface="Comic Sans MS" pitchFamily="66" charset="0"/>
              </a:rPr>
              <a:t>multifilament type soak up tissue fluid by capillary action providing a rich medium for microbes increasing chances of inflammation &amp; infection.</a:t>
            </a:r>
          </a:p>
          <a:p>
            <a:endParaRPr lang="en-US" sz="2800" dirty="0" smtClean="0">
              <a:latin typeface="Comic Sans MS" pitchFamily="66" charset="0"/>
            </a:endParaRPr>
          </a:p>
          <a:p>
            <a:r>
              <a:rPr lang="en-US" sz="2800" dirty="0" smtClean="0">
                <a:solidFill>
                  <a:srgbClr val="FFFF00"/>
                </a:solidFill>
                <a:latin typeface="Comic Sans MS" pitchFamily="66" charset="0"/>
              </a:rPr>
              <a:t>Good handling &amp; knotting properties: </a:t>
            </a:r>
            <a:r>
              <a:rPr lang="en-US" sz="2800" dirty="0" smtClean="0">
                <a:latin typeface="Comic Sans MS" pitchFamily="66" charset="0"/>
              </a:rPr>
              <a:t>ease of tying &amp;  minimal knot slippage </a:t>
            </a:r>
          </a:p>
          <a:p>
            <a:endParaRPr lang="en-US" sz="2800" dirty="0" smtClean="0">
              <a:latin typeface="Comic Sans MS" pitchFamily="66" charset="0"/>
            </a:endParaRPr>
          </a:p>
          <a:p>
            <a:r>
              <a:rPr lang="en-US" sz="2800" dirty="0" smtClean="0">
                <a:solidFill>
                  <a:srgbClr val="FFFF00"/>
                </a:solidFill>
                <a:latin typeface="Comic Sans MS" pitchFamily="66" charset="0"/>
              </a:rPr>
              <a:t>Sterilization without deterioration of properties: </a:t>
            </a:r>
            <a:r>
              <a:rPr lang="en-US" sz="2800" dirty="0" smtClean="0">
                <a:latin typeface="Comic Sans MS" pitchFamily="66" charset="0"/>
              </a:rPr>
              <a:t>sterilized by dry heat &amp; ethylene oxide gas.</a:t>
            </a:r>
            <a:endParaRPr lang="en-IN" sz="2800" dirty="0">
              <a:latin typeface="Comic Sans MS" pitchFamily="66"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02568"/>
            <a:ext cx="7696200" cy="5638800"/>
          </a:xfrm>
        </p:spPr>
        <p:txBody>
          <a:bodyPr/>
          <a:lstStyle/>
          <a:p>
            <a:pPr>
              <a:buClr>
                <a:srgbClr val="FFFF00"/>
              </a:buClr>
              <a:buFont typeface="Arial" pitchFamily="34" charset="0"/>
              <a:buChar char="•"/>
              <a:defRPr/>
            </a:pPr>
            <a:r>
              <a:rPr lang="en-US" sz="2800" dirty="0" smtClean="0"/>
              <a:t>It should be </a:t>
            </a:r>
            <a:r>
              <a:rPr lang="en-US" sz="2800" dirty="0" smtClean="0">
                <a:solidFill>
                  <a:srgbClr val="FFFF00"/>
                </a:solidFill>
              </a:rPr>
              <a:t>readily  visualized </a:t>
            </a:r>
            <a:r>
              <a:rPr lang="en-US" sz="2800" dirty="0" smtClean="0"/>
              <a:t>, should not shrink &amp; should not be extruded from the wound.</a:t>
            </a:r>
          </a:p>
          <a:p>
            <a:pPr>
              <a:buClr>
                <a:srgbClr val="FFFF00"/>
              </a:buClr>
              <a:buNone/>
              <a:defRPr/>
            </a:pPr>
            <a:endParaRPr lang="en-US" sz="2800" dirty="0" smtClean="0"/>
          </a:p>
          <a:p>
            <a:pPr>
              <a:buClr>
                <a:srgbClr val="FFFF00"/>
              </a:buClr>
              <a:buFont typeface="Arial" pitchFamily="34" charset="0"/>
              <a:buChar char="•"/>
              <a:defRPr/>
            </a:pPr>
            <a:r>
              <a:rPr lang="en-US" sz="2800" dirty="0" smtClean="0"/>
              <a:t>On break down ,it should not release toxic agents.</a:t>
            </a:r>
          </a:p>
          <a:p>
            <a:pPr>
              <a:buClr>
                <a:srgbClr val="FFFF00"/>
              </a:buClr>
              <a:buNone/>
              <a:defRPr/>
            </a:pPr>
            <a:endParaRPr lang="en-US" sz="2800" dirty="0" smtClean="0"/>
          </a:p>
          <a:p>
            <a:pPr>
              <a:buClr>
                <a:srgbClr val="FFFF00"/>
              </a:buClr>
              <a:buFont typeface="Arial" pitchFamily="34" charset="0"/>
              <a:buChar char="•"/>
              <a:defRPr/>
            </a:pPr>
            <a:r>
              <a:rPr lang="en-US" sz="2800" dirty="0" smtClean="0"/>
              <a:t>It should disappear without excessive reaction once its task is completed.</a:t>
            </a:r>
          </a:p>
          <a:p>
            <a:pPr marL="514350" indent="-514350">
              <a:buClr>
                <a:srgbClr val="FFFF00"/>
              </a:buClr>
              <a:buFont typeface="Arial" pitchFamily="34" charset="0"/>
              <a:buChar char="•"/>
              <a:defRPr/>
            </a:pPr>
            <a:endParaRPr lang="en-IN" sz="2800"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7467600" cy="1143000"/>
          </a:xfrm>
        </p:spPr>
        <p:txBody>
          <a:bodyPr>
            <a:noAutofit/>
          </a:bodyPr>
          <a:lstStyle/>
          <a:p>
            <a:pPr algn="ctr"/>
            <a:r>
              <a:rPr lang="en-US" sz="3200" b="1" dirty="0" smtClean="0">
                <a:solidFill>
                  <a:srgbClr val="FFFF00"/>
                </a:solidFill>
                <a:latin typeface="Bradley Hand ITC" pitchFamily="66" charset="0"/>
              </a:rPr>
              <a:t>CLASSIFICATION OF SUTURE MATERIALS</a:t>
            </a:r>
            <a:br>
              <a:rPr lang="en-US" sz="3200" b="1" dirty="0" smtClean="0">
                <a:solidFill>
                  <a:srgbClr val="FFFF00"/>
                </a:solidFill>
                <a:latin typeface="Bradley Hand ITC" pitchFamily="66" charset="0"/>
              </a:rPr>
            </a:br>
            <a:endParaRPr lang="en-IN" sz="3200" dirty="0">
              <a:solidFill>
                <a:srgbClr val="FFFF00"/>
              </a:solidFill>
              <a:latin typeface="Bradley Hand ITC" pitchFamily="66" charset="0"/>
            </a:endParaRPr>
          </a:p>
        </p:txBody>
      </p:sp>
      <p:sp>
        <p:nvSpPr>
          <p:cNvPr id="3" name="Content Placeholder 2"/>
          <p:cNvSpPr>
            <a:spLocks noGrp="1"/>
          </p:cNvSpPr>
          <p:nvPr>
            <p:ph idx="1"/>
          </p:nvPr>
        </p:nvSpPr>
        <p:spPr>
          <a:xfrm>
            <a:off x="457200" y="2503437"/>
            <a:ext cx="7467600" cy="4525963"/>
          </a:xfrm>
        </p:spPr>
        <p:txBody>
          <a:bodyPr>
            <a:normAutofit/>
          </a:bodyPr>
          <a:lstStyle/>
          <a:p>
            <a:pPr>
              <a:buFontTx/>
              <a:buNone/>
            </a:pPr>
            <a:r>
              <a:rPr lang="en-US" sz="3200" dirty="0" smtClean="0">
                <a:solidFill>
                  <a:srgbClr val="FFFF00"/>
                </a:solidFill>
                <a:latin typeface="Comic Sans MS" pitchFamily="66" charset="0"/>
              </a:rPr>
              <a:t>According to source</a:t>
            </a:r>
            <a:r>
              <a:rPr lang="en-US" sz="3200" dirty="0" smtClean="0">
                <a:solidFill>
                  <a:schemeClr val="bg1"/>
                </a:solidFill>
                <a:latin typeface="Comic Sans MS" pitchFamily="66" charset="0"/>
              </a:rPr>
              <a:t>:</a:t>
            </a:r>
            <a:r>
              <a:rPr lang="en-US" sz="3200" dirty="0" smtClean="0">
                <a:latin typeface="Comic Sans MS" pitchFamily="66" charset="0"/>
              </a:rPr>
              <a:t>	</a:t>
            </a:r>
          </a:p>
          <a:p>
            <a:pPr>
              <a:buFontTx/>
              <a:buNone/>
            </a:pPr>
            <a:r>
              <a:rPr lang="en-US" sz="3200" dirty="0" smtClean="0">
                <a:latin typeface="Comic Sans MS" pitchFamily="66" charset="0"/>
              </a:rPr>
              <a:t>                1. Natural</a:t>
            </a:r>
          </a:p>
          <a:p>
            <a:pPr>
              <a:buFontTx/>
              <a:buNone/>
            </a:pPr>
            <a:r>
              <a:rPr lang="en-US" sz="3200" dirty="0" smtClean="0">
                <a:latin typeface="Comic Sans MS" pitchFamily="66" charset="0"/>
              </a:rPr>
              <a:t>		           2. Synthetic</a:t>
            </a:r>
          </a:p>
          <a:p>
            <a:pPr>
              <a:buFontTx/>
              <a:buNone/>
            </a:pPr>
            <a:r>
              <a:rPr lang="en-US" sz="3200" dirty="0" smtClean="0">
                <a:latin typeface="Comic Sans MS" pitchFamily="66" charset="0"/>
              </a:rPr>
              <a:t>                3. Metallic</a:t>
            </a:r>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7787208" cy="5472608"/>
          </a:xfrm>
        </p:spPr>
        <p:txBody>
          <a:bodyPr>
            <a:normAutofit/>
          </a:bodyPr>
          <a:lstStyle/>
          <a:p>
            <a:pPr>
              <a:buFontTx/>
              <a:buNone/>
            </a:pPr>
            <a:r>
              <a:rPr lang="en-US" sz="2800" dirty="0" smtClean="0">
                <a:solidFill>
                  <a:srgbClr val="FFFF00"/>
                </a:solidFill>
                <a:latin typeface="Comic Sans MS" pitchFamily="66" charset="0"/>
              </a:rPr>
              <a:t>According to structure</a:t>
            </a:r>
            <a:r>
              <a:rPr lang="en-US" sz="2800" dirty="0" smtClean="0">
                <a:latin typeface="Comic Sans MS" pitchFamily="66" charset="0"/>
              </a:rPr>
              <a:t>	1. Monofilament</a:t>
            </a:r>
          </a:p>
          <a:p>
            <a:pPr>
              <a:buFontTx/>
              <a:buNone/>
            </a:pPr>
            <a:r>
              <a:rPr lang="en-US" sz="2800" dirty="0" smtClean="0">
                <a:latin typeface="Comic Sans MS" pitchFamily="66" charset="0"/>
              </a:rPr>
              <a:t>					      2. Multifilament</a:t>
            </a:r>
          </a:p>
          <a:p>
            <a:pPr>
              <a:buFontTx/>
              <a:buNone/>
            </a:pPr>
            <a:r>
              <a:rPr lang="en-US" sz="2800" dirty="0" smtClean="0">
                <a:solidFill>
                  <a:srgbClr val="FFFF00"/>
                </a:solidFill>
                <a:latin typeface="Comic Sans MS" pitchFamily="66" charset="0"/>
              </a:rPr>
              <a:t>According to fate</a:t>
            </a:r>
            <a:r>
              <a:rPr lang="en-US" sz="2800" dirty="0" smtClean="0">
                <a:solidFill>
                  <a:schemeClr val="bg1"/>
                </a:solidFill>
                <a:latin typeface="Comic Sans MS" pitchFamily="66" charset="0"/>
              </a:rPr>
              <a:t>:</a:t>
            </a:r>
            <a:r>
              <a:rPr lang="en-US" sz="2800" dirty="0" smtClean="0">
                <a:latin typeface="Comic Sans MS" pitchFamily="66" charset="0"/>
              </a:rPr>
              <a:t>	</a:t>
            </a:r>
          </a:p>
          <a:p>
            <a:pPr>
              <a:buFontTx/>
              <a:buNone/>
            </a:pPr>
            <a:r>
              <a:rPr lang="en-US" sz="2800" dirty="0" smtClean="0">
                <a:latin typeface="Comic Sans MS" pitchFamily="66" charset="0"/>
              </a:rPr>
              <a:t>1. Absorbable (undergo degradation and lose T.S. &lt; 60 days)</a:t>
            </a:r>
          </a:p>
          <a:p>
            <a:pPr>
              <a:buFontTx/>
              <a:buNone/>
            </a:pPr>
            <a:r>
              <a:rPr lang="fr-FR" sz="2800" dirty="0" smtClean="0">
                <a:latin typeface="Comic Sans MS" pitchFamily="66" charset="0"/>
              </a:rPr>
              <a:t>2. Non absorbable ( </a:t>
            </a:r>
            <a:r>
              <a:rPr lang="fr-FR" sz="2800" dirty="0" err="1" smtClean="0">
                <a:latin typeface="Comic Sans MS" pitchFamily="66" charset="0"/>
              </a:rPr>
              <a:t>maintain</a:t>
            </a:r>
            <a:r>
              <a:rPr lang="fr-FR" sz="2800" dirty="0" smtClean="0">
                <a:latin typeface="Comic Sans MS" pitchFamily="66" charset="0"/>
              </a:rPr>
              <a:t> T.S &gt; 60 </a:t>
            </a:r>
            <a:r>
              <a:rPr lang="fr-FR" sz="2800" dirty="0" err="1" smtClean="0">
                <a:latin typeface="Comic Sans MS" pitchFamily="66" charset="0"/>
              </a:rPr>
              <a:t>days</a:t>
            </a:r>
            <a:r>
              <a:rPr lang="fr-FR" sz="2800" dirty="0" smtClean="0">
                <a:latin typeface="Comic Sans MS" pitchFamily="66" charset="0"/>
              </a:rPr>
              <a:t>)</a:t>
            </a:r>
            <a:endParaRPr lang="en-US" sz="2800" dirty="0" smtClean="0">
              <a:latin typeface="Comic Sans MS" pitchFamily="66" charset="0"/>
            </a:endParaRPr>
          </a:p>
          <a:p>
            <a:pPr>
              <a:buFontTx/>
              <a:buNone/>
            </a:pPr>
            <a:endParaRPr lang="en-US" sz="2800" dirty="0" smtClean="0">
              <a:solidFill>
                <a:schemeClr val="bg1"/>
              </a:solidFill>
              <a:latin typeface="Comic Sans MS" pitchFamily="66" charset="0"/>
            </a:endParaRPr>
          </a:p>
          <a:p>
            <a:pPr>
              <a:buFontTx/>
              <a:buNone/>
            </a:pPr>
            <a:r>
              <a:rPr lang="en-US" sz="2800" dirty="0" smtClean="0">
                <a:solidFill>
                  <a:srgbClr val="FFFF00"/>
                </a:solidFill>
                <a:latin typeface="Comic Sans MS" pitchFamily="66" charset="0"/>
              </a:rPr>
              <a:t>According to coating</a:t>
            </a:r>
            <a:r>
              <a:rPr lang="en-US" sz="2800" dirty="0" smtClean="0">
                <a:solidFill>
                  <a:schemeClr val="bg1"/>
                </a:solidFill>
                <a:latin typeface="Comic Sans MS" pitchFamily="66" charset="0"/>
              </a:rPr>
              <a:t>:</a:t>
            </a:r>
            <a:r>
              <a:rPr lang="en-US" sz="2800" dirty="0" smtClean="0">
                <a:latin typeface="Comic Sans MS" pitchFamily="66" charset="0"/>
              </a:rPr>
              <a:t> 1. Coated </a:t>
            </a:r>
          </a:p>
          <a:p>
            <a:pPr>
              <a:buFontTx/>
              <a:buNone/>
            </a:pPr>
            <a:r>
              <a:rPr lang="en-US" sz="2800" dirty="0" smtClean="0">
                <a:latin typeface="Comic Sans MS" pitchFamily="66" charset="0"/>
              </a:rPr>
              <a:t>					 2. Uncoated</a:t>
            </a:r>
          </a:p>
          <a:p>
            <a:endParaRPr lang="en-IN" dirty="0" smtClean="0">
              <a:latin typeface="Comic Sans MS" pitchFamily="66" charset="0"/>
            </a:endParaRPr>
          </a:p>
          <a:p>
            <a:endParaRPr lang="en-IN" dirty="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1064" y="692696"/>
            <a:ext cx="7467600" cy="1143000"/>
          </a:xfrm>
        </p:spPr>
        <p:txBody>
          <a:bodyPr>
            <a:normAutofit/>
          </a:bodyPr>
          <a:lstStyle/>
          <a:p>
            <a:r>
              <a:rPr lang="en-US" sz="4000" b="1" dirty="0" smtClean="0">
                <a:solidFill>
                  <a:srgbClr val="FFFF00"/>
                </a:solidFill>
                <a:latin typeface="Bradley Hand ITC" pitchFamily="66" charset="0"/>
              </a:rPr>
              <a:t>NATURAL</a:t>
            </a:r>
            <a:endParaRPr lang="en-IN" sz="4000" b="1" dirty="0">
              <a:solidFill>
                <a:srgbClr val="FFFF00"/>
              </a:solidFill>
              <a:latin typeface="Bradley Hand ITC" pitchFamily="66" charset="0"/>
            </a:endParaRPr>
          </a:p>
        </p:txBody>
      </p:sp>
      <p:sp>
        <p:nvSpPr>
          <p:cNvPr id="3" name="Content Placeholder 2"/>
          <p:cNvSpPr>
            <a:spLocks noGrp="1"/>
          </p:cNvSpPr>
          <p:nvPr>
            <p:ph idx="1"/>
          </p:nvPr>
        </p:nvSpPr>
        <p:spPr>
          <a:xfrm>
            <a:off x="560784" y="1988840"/>
            <a:ext cx="7467600" cy="4525963"/>
          </a:xfrm>
        </p:spPr>
        <p:txBody>
          <a:bodyPr>
            <a:normAutofit/>
          </a:bodyPr>
          <a:lstStyle/>
          <a:p>
            <a:pPr>
              <a:buNone/>
            </a:pPr>
            <a:r>
              <a:rPr lang="en-US" sz="2800" b="1" u="sng" dirty="0" smtClean="0">
                <a:latin typeface="Comic Sans MS" pitchFamily="66" charset="0"/>
              </a:rPr>
              <a:t>Absorbable</a:t>
            </a:r>
          </a:p>
          <a:p>
            <a:pPr marL="550926" indent="-514350">
              <a:buNone/>
            </a:pPr>
            <a:r>
              <a:rPr lang="en-US" sz="2800" dirty="0" smtClean="0">
                <a:latin typeface="Comic Sans MS" pitchFamily="66" charset="0"/>
              </a:rPr>
              <a:t>Catgut</a:t>
            </a:r>
          </a:p>
          <a:p>
            <a:pPr marL="550926" indent="-514350">
              <a:buNone/>
            </a:pPr>
            <a:r>
              <a:rPr lang="en-US" sz="2800" dirty="0" smtClean="0">
                <a:latin typeface="Comic Sans MS" pitchFamily="66" charset="0"/>
              </a:rPr>
              <a:t>Chromic catgut</a:t>
            </a:r>
          </a:p>
          <a:p>
            <a:pPr marL="550926" indent="-514350">
              <a:buNone/>
            </a:pPr>
            <a:r>
              <a:rPr lang="en-US" sz="2800" dirty="0" smtClean="0">
                <a:latin typeface="Comic Sans MS" pitchFamily="66" charset="0"/>
              </a:rPr>
              <a:t>Collagen</a:t>
            </a:r>
          </a:p>
          <a:p>
            <a:pPr>
              <a:buNone/>
            </a:pPr>
            <a:r>
              <a:rPr lang="en-US" sz="2800" dirty="0" smtClean="0">
                <a:latin typeface="Comic Sans MS" pitchFamily="66" charset="0"/>
              </a:rPr>
              <a:t>Fascia </a:t>
            </a:r>
            <a:r>
              <a:rPr lang="en-US" sz="2800" dirty="0" err="1" smtClean="0">
                <a:latin typeface="Comic Sans MS" pitchFamily="66" charset="0"/>
              </a:rPr>
              <a:t>lata</a:t>
            </a:r>
            <a:r>
              <a:rPr lang="en-US" sz="2800" u="sng" dirty="0" smtClean="0">
                <a:latin typeface="Comic Sans MS" pitchFamily="66" charset="0"/>
              </a:rPr>
              <a:t> </a:t>
            </a:r>
          </a:p>
          <a:p>
            <a:pPr>
              <a:buNone/>
            </a:pPr>
            <a:r>
              <a:rPr lang="en-US" sz="2800" dirty="0" smtClean="0">
                <a:latin typeface="Comic Sans MS" pitchFamily="66" charset="0"/>
              </a:rPr>
              <a:t>kangaroo tendon</a:t>
            </a:r>
          </a:p>
          <a:p>
            <a:pPr>
              <a:buNone/>
            </a:pPr>
            <a:r>
              <a:rPr lang="en-US" sz="2800" dirty="0" smtClean="0">
                <a:latin typeface="Comic Sans MS" pitchFamily="66" charset="0"/>
              </a:rPr>
              <a:t>Beef tendon</a:t>
            </a:r>
          </a:p>
          <a:p>
            <a:pPr>
              <a:buNone/>
            </a:pPr>
            <a:endParaRPr lang="en-IN" sz="2800" dirty="0" smtClean="0">
              <a:latin typeface="Comic Sans MS" pitchFamily="66" charset="0"/>
            </a:endParaRPr>
          </a:p>
          <a:p>
            <a:pPr marL="550926" indent="-514350">
              <a:buNone/>
            </a:pPr>
            <a:endParaRPr lang="en-US" sz="2800" dirty="0" smtClean="0">
              <a:latin typeface="Comic Sans MS" pitchFamily="66" charset="0"/>
            </a:endParaRPr>
          </a:p>
          <a:p>
            <a:endParaRPr lang="en-IN" sz="2800" dirty="0">
              <a:latin typeface="Comic Sans MS" pitchFamily="66" charset="0"/>
            </a:endParaRPr>
          </a:p>
        </p:txBody>
      </p:sp>
      <p:sp>
        <p:nvSpPr>
          <p:cNvPr id="4" name="TextBox 3"/>
          <p:cNvSpPr txBox="1"/>
          <p:nvPr/>
        </p:nvSpPr>
        <p:spPr>
          <a:xfrm>
            <a:off x="4860032" y="1988840"/>
            <a:ext cx="2945037" cy="4401205"/>
          </a:xfrm>
          <a:prstGeom prst="rect">
            <a:avLst/>
          </a:prstGeom>
          <a:noFill/>
        </p:spPr>
        <p:txBody>
          <a:bodyPr wrap="none" rtlCol="0">
            <a:spAutoFit/>
          </a:bodyPr>
          <a:lstStyle/>
          <a:p>
            <a:r>
              <a:rPr lang="en-US" sz="2800" b="1" u="sng" dirty="0" smtClean="0">
                <a:latin typeface="Comic Sans MS" pitchFamily="66" charset="0"/>
              </a:rPr>
              <a:t>Non Absorbable</a:t>
            </a:r>
          </a:p>
          <a:p>
            <a:endParaRPr lang="en-US" sz="2800" dirty="0" smtClean="0">
              <a:latin typeface="Comic Sans MS" pitchFamily="66" charset="0"/>
            </a:endParaRPr>
          </a:p>
          <a:p>
            <a:pPr>
              <a:buClr>
                <a:schemeClr val="bg2"/>
              </a:buClr>
            </a:pPr>
            <a:r>
              <a:rPr lang="en-US" sz="2800" dirty="0" smtClean="0">
                <a:latin typeface="Comic Sans MS" pitchFamily="66" charset="0"/>
              </a:rPr>
              <a:t>Silk</a:t>
            </a:r>
          </a:p>
          <a:p>
            <a:pPr>
              <a:buClr>
                <a:schemeClr val="bg2"/>
              </a:buClr>
            </a:pPr>
            <a:r>
              <a:rPr lang="en-US" sz="2800" dirty="0" smtClean="0">
                <a:latin typeface="Comic Sans MS" pitchFamily="66" charset="0"/>
              </a:rPr>
              <a:t>Silk worm gut</a:t>
            </a:r>
          </a:p>
          <a:p>
            <a:pPr>
              <a:buClr>
                <a:schemeClr val="bg2"/>
              </a:buClr>
            </a:pPr>
            <a:r>
              <a:rPr lang="en-US" sz="2800" dirty="0" smtClean="0">
                <a:latin typeface="Comic Sans MS" pitchFamily="66" charset="0"/>
              </a:rPr>
              <a:t> Linen</a:t>
            </a:r>
          </a:p>
          <a:p>
            <a:pPr>
              <a:buClr>
                <a:schemeClr val="bg2"/>
              </a:buClr>
            </a:pPr>
            <a:r>
              <a:rPr lang="en-US" sz="2800" dirty="0" smtClean="0">
                <a:latin typeface="Comic Sans MS" pitchFamily="66" charset="0"/>
              </a:rPr>
              <a:t>Cotton</a:t>
            </a:r>
          </a:p>
          <a:p>
            <a:pPr>
              <a:buClr>
                <a:schemeClr val="bg2"/>
              </a:buClr>
            </a:pPr>
            <a:r>
              <a:rPr lang="en-US" sz="2800" dirty="0" smtClean="0">
                <a:latin typeface="Comic Sans MS" pitchFamily="66" charset="0"/>
              </a:rPr>
              <a:t>Ramie</a:t>
            </a:r>
          </a:p>
          <a:p>
            <a:pPr>
              <a:buClr>
                <a:schemeClr val="bg2"/>
              </a:buClr>
            </a:pPr>
            <a:r>
              <a:rPr lang="en-US" sz="2800" cap="small" dirty="0" smtClean="0">
                <a:latin typeface="Comic Sans MS" pitchFamily="66" charset="0"/>
              </a:rPr>
              <a:t>H</a:t>
            </a:r>
            <a:r>
              <a:rPr lang="en-US" sz="2800" dirty="0" smtClean="0">
                <a:latin typeface="Comic Sans MS" pitchFamily="66" charset="0"/>
              </a:rPr>
              <a:t>orse hair</a:t>
            </a:r>
            <a:endParaRPr lang="en-US" sz="2800" cap="small" dirty="0" smtClean="0">
              <a:latin typeface="Comic Sans MS" pitchFamily="66" charset="0"/>
            </a:endParaRPr>
          </a:p>
          <a:p>
            <a:pPr>
              <a:buClr>
                <a:schemeClr val="bg2"/>
              </a:buClr>
              <a:buFont typeface="Wingdings" pitchFamily="2" charset="2"/>
              <a:buChar char="ü"/>
            </a:pPr>
            <a:endParaRPr lang="en-US" sz="2800" dirty="0" smtClean="0">
              <a:latin typeface="Comic Sans MS" pitchFamily="66" charset="0"/>
            </a:endParaRPr>
          </a:p>
          <a:p>
            <a:endParaRPr lang="en-IN" sz="2800" dirty="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2992" y="629816"/>
            <a:ext cx="7467600" cy="1143000"/>
          </a:xfrm>
        </p:spPr>
        <p:txBody>
          <a:bodyPr>
            <a:normAutofit/>
          </a:bodyPr>
          <a:lstStyle/>
          <a:p>
            <a:r>
              <a:rPr lang="en-US" sz="4400" b="1" dirty="0" smtClean="0">
                <a:solidFill>
                  <a:srgbClr val="FFFF00"/>
                </a:solidFill>
                <a:latin typeface="Bradley Hand ITC" pitchFamily="66" charset="0"/>
              </a:rPr>
              <a:t>SYNTHETIC</a:t>
            </a:r>
            <a:endParaRPr lang="en-IN" sz="4400" b="1" dirty="0">
              <a:solidFill>
                <a:srgbClr val="FFFF00"/>
              </a:solidFill>
              <a:latin typeface="Bradley Hand ITC" pitchFamily="66" charset="0"/>
            </a:endParaRPr>
          </a:p>
        </p:txBody>
      </p:sp>
      <p:sp>
        <p:nvSpPr>
          <p:cNvPr id="4" name="Rectangle 4"/>
          <p:cNvSpPr txBox="1">
            <a:spLocks noChangeArrowheads="1"/>
          </p:cNvSpPr>
          <p:nvPr/>
        </p:nvSpPr>
        <p:spPr>
          <a:xfrm>
            <a:off x="457200" y="1988840"/>
            <a:ext cx="4038600" cy="4530725"/>
          </a:xfrm>
          <a:prstGeom prst="rect">
            <a:avLst/>
          </a:prstGeom>
        </p:spPr>
        <p:txBody>
          <a:bodyPr vert="horz">
            <a:normAutofit/>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chemeClr val="tx1"/>
                </a:solidFill>
                <a:effectLst/>
                <a:uLnTx/>
                <a:uFillTx/>
                <a:latin typeface="Comic Sans MS" pitchFamily="66" charset="0"/>
              </a:rPr>
              <a:t>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1" i="0" u="sng"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Polyglycolic</a:t>
            </a:r>
            <a:r>
              <a:rPr kumimoji="0" lang="en-US" sz="2400" b="0" i="0" u="none" strike="noStrike" kern="1200" cap="none" spc="0" normalizeH="0" baseline="0" noProof="0" dirty="0" smtClean="0">
                <a:ln>
                  <a:noFill/>
                </a:ln>
                <a:solidFill>
                  <a:schemeClr val="tx1"/>
                </a:solidFill>
                <a:effectLst/>
                <a:uLnTx/>
                <a:uFillTx/>
                <a:latin typeface="Comic Sans MS" pitchFamily="66" charset="0"/>
              </a:rPr>
              <a:t> Acid</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Polyglactic</a:t>
            </a:r>
            <a:r>
              <a:rPr kumimoji="0" lang="en-US" sz="2400" b="0" i="0" u="none" strike="noStrike" kern="1200" cap="none" spc="0" normalizeH="0" baseline="0" noProof="0" dirty="0" smtClean="0">
                <a:ln>
                  <a:noFill/>
                </a:ln>
                <a:solidFill>
                  <a:schemeClr val="tx1"/>
                </a:solidFill>
                <a:effectLst/>
                <a:uLnTx/>
                <a:uFillTx/>
                <a:latin typeface="Comic Sans MS" pitchFamily="66" charset="0"/>
              </a:rPr>
              <a:t> Acid</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lang="en-US" sz="2400" noProof="0" dirty="0" err="1" smtClean="0">
                <a:latin typeface="Comic Sans MS" pitchFamily="66" charset="0"/>
              </a:rPr>
              <a:t>Polyglactin</a:t>
            </a:r>
            <a:r>
              <a:rPr lang="en-US" sz="2400" noProof="0" dirty="0" smtClean="0">
                <a:latin typeface="Comic Sans MS" pitchFamily="66" charset="0"/>
              </a:rPr>
              <a:t> 910 </a:t>
            </a:r>
            <a:r>
              <a:rPr kumimoji="0" lang="en-US" sz="2400" b="0" i="0" u="none" strike="noStrike" kern="1200" cap="none" spc="0" normalizeH="0" baseline="0" noProof="0" dirty="0" smtClean="0">
                <a:ln>
                  <a:noFill/>
                </a:ln>
                <a:solidFill>
                  <a:schemeClr val="tx1"/>
                </a:solidFill>
                <a:effectLst/>
                <a:uLnTx/>
                <a:uFillTx/>
                <a:latin typeface="Comic Sans MS" pitchFamily="66" charset="0"/>
              </a:rPr>
              <a:t>(</a:t>
            </a: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Vicryl</a:t>
            </a:r>
            <a:r>
              <a:rPr kumimoji="0" lang="en-US" sz="2400" b="0" i="0" u="none" strike="noStrike" kern="1200" cap="none" spc="0" normalizeH="0" baseline="0" noProof="0" dirty="0" smtClean="0">
                <a:ln>
                  <a:noFill/>
                </a:ln>
                <a:solidFill>
                  <a:schemeClr val="tx1"/>
                </a:solidFill>
                <a:effectLst/>
                <a:uLnTx/>
                <a:uFillTx/>
                <a:latin typeface="Comic Sans MS" pitchFamily="66" charset="0"/>
              </a:rPr>
              <a:t>)</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Polydioxanone</a:t>
            </a:r>
            <a:r>
              <a:rPr kumimoji="0" lang="en-US" sz="2400" b="0" i="0" u="none" strike="noStrike" kern="1200" cap="none" spc="0" normalizeH="0" baseline="0" noProof="0" dirty="0" smtClean="0">
                <a:ln>
                  <a:noFill/>
                </a:ln>
                <a:solidFill>
                  <a:schemeClr val="tx1"/>
                </a:solidFill>
                <a:effectLst/>
                <a:uLnTx/>
                <a:uFillTx/>
                <a:latin typeface="Comic Sans MS" pitchFamily="66" charset="0"/>
              </a:rPr>
              <a:t>(PDS)</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lang="en-US" sz="2400" dirty="0" err="1" smtClean="0">
                <a:latin typeface="Comic Sans MS" pitchFamily="66" charset="0"/>
              </a:rPr>
              <a:t>Polyglecaprone</a:t>
            </a:r>
            <a:r>
              <a:rPr lang="en-US" sz="2400" dirty="0" smtClean="0">
                <a:latin typeface="Comic Sans MS" pitchFamily="66" charset="0"/>
              </a:rPr>
              <a:t> 25</a:t>
            </a:r>
            <a:endParaRPr kumimoji="0" lang="en-US" sz="2400" b="0"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
        <p:nvSpPr>
          <p:cNvPr id="5" name="Rectangle 5"/>
          <p:cNvSpPr txBox="1">
            <a:spLocks noChangeArrowheads="1"/>
          </p:cNvSpPr>
          <p:nvPr/>
        </p:nvSpPr>
        <p:spPr>
          <a:xfrm>
            <a:off x="4648200" y="1922611"/>
            <a:ext cx="4038600" cy="4530725"/>
          </a:xfrm>
          <a:prstGeom prst="rect">
            <a:avLst/>
          </a:prstGeom>
        </p:spPr>
        <p:txBody>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chemeClr val="tx1"/>
                </a:solidFill>
                <a:effectLst/>
                <a:uLnTx/>
                <a:uFillTx/>
                <a:latin typeface="Comic Sans MS" pitchFamily="66" charset="0"/>
              </a:rPr>
              <a:t>Non 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1"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Nylon/ polyamide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PolyPropylene</a:t>
            </a:r>
            <a:endParaRPr kumimoji="0" lang="en-US" sz="2400" b="0"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Polyesters</a:t>
            </a:r>
          </a:p>
          <a:p>
            <a:pPr marL="420624" lvl="0" indent="-384048">
              <a:spcBef>
                <a:spcPct val="20000"/>
              </a:spcBef>
              <a:buClr>
                <a:schemeClr val="accent1"/>
              </a:buClr>
              <a:buSzPct val="80000"/>
              <a:buFont typeface="Wingdings" pitchFamily="2" charset="2"/>
              <a:buChar char="§"/>
              <a:defRPr/>
            </a:pPr>
            <a:r>
              <a:rPr lang="en-US" sz="2400" dirty="0" err="1" smtClean="0">
                <a:latin typeface="Comic Sans MS" pitchFamily="66" charset="0"/>
              </a:rPr>
              <a:t>Polyethelene</a:t>
            </a:r>
            <a:endParaRPr lang="en-US" sz="2400" dirty="0" smtClean="0">
              <a:latin typeface="Comic Sans MS" pitchFamily="66" charset="0"/>
            </a:endParaRPr>
          </a:p>
          <a:p>
            <a:pPr marL="420624" lvl="0" indent="-384048">
              <a:spcBef>
                <a:spcPct val="20000"/>
              </a:spcBef>
              <a:buClr>
                <a:schemeClr val="accent1"/>
              </a:buClr>
              <a:buSzPct val="80000"/>
              <a:buFont typeface="Wingdings" pitchFamily="2" charset="2"/>
              <a:buChar char="§"/>
              <a:defRPr/>
            </a:pPr>
            <a:r>
              <a:rPr lang="en-US" sz="2400" dirty="0" err="1" smtClean="0">
                <a:latin typeface="Comic Sans MS" pitchFamily="66" charset="0"/>
              </a:rPr>
              <a:t>Polybutester</a:t>
            </a:r>
            <a:r>
              <a:rPr lang="en-US" sz="2400" dirty="0" smtClean="0">
                <a:latin typeface="Comic Sans MS" pitchFamily="66" charset="0"/>
              </a:rPr>
              <a:t> </a:t>
            </a:r>
            <a:endParaRPr kumimoji="0" lang="en-US" sz="2400" b="0" i="0" u="none" strike="noStrike" kern="1200" cap="none" spc="0" normalizeH="0" baseline="0" noProof="0" dirty="0" smtClean="0">
              <a:ln>
                <a:noFill/>
              </a:ln>
              <a:solidFill>
                <a:schemeClr val="tx1"/>
              </a:solidFill>
              <a:effectLst/>
              <a:uLnTx/>
              <a:uFillTx/>
              <a:latin typeface="Comic Sans MS" pitchFamily="66" charset="0"/>
            </a:endParaRPr>
          </a:p>
          <a:p>
            <a:pPr marL="420624" indent="-384048">
              <a:spcBef>
                <a:spcPct val="20000"/>
              </a:spcBef>
              <a:buClr>
                <a:schemeClr val="accent1"/>
              </a:buClr>
              <a:buSzPct val="80000"/>
              <a:defRPr/>
            </a:pPr>
            <a:endParaRPr lang="en-IN" sz="2400" dirty="0" smtClean="0">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Saumya- Sutures\suture3_files\monofilament.jpg"/>
          <p:cNvPicPr>
            <a:picLocks noChangeAspect="1" noChangeArrowheads="1"/>
          </p:cNvPicPr>
          <p:nvPr/>
        </p:nvPicPr>
        <p:blipFill>
          <a:blip r:embed="rId2" cstate="print"/>
          <a:srcRect/>
          <a:stretch>
            <a:fillRect/>
          </a:stretch>
        </p:blipFill>
        <p:spPr bwMode="auto">
          <a:xfrm>
            <a:off x="609600" y="457200"/>
            <a:ext cx="3081338" cy="3109913"/>
          </a:xfrm>
          <a:prstGeom prst="rect">
            <a:avLst/>
          </a:prstGeom>
          <a:noFill/>
          <a:ln w="57150">
            <a:solidFill>
              <a:srgbClr val="0000FF"/>
            </a:solidFill>
            <a:miter lim="800000"/>
            <a:headEnd/>
            <a:tailEnd/>
          </a:ln>
        </p:spPr>
      </p:pic>
      <p:pic>
        <p:nvPicPr>
          <p:cNvPr id="5" name="Picture 6" descr="E:\Saumya- Sutures\suture3_files\multifilaments.jpg"/>
          <p:cNvPicPr>
            <a:picLocks noChangeAspect="1" noChangeArrowheads="1"/>
          </p:cNvPicPr>
          <p:nvPr/>
        </p:nvPicPr>
        <p:blipFill>
          <a:blip r:embed="rId3" cstate="print"/>
          <a:srcRect/>
          <a:stretch>
            <a:fillRect/>
          </a:stretch>
        </p:blipFill>
        <p:spPr bwMode="auto">
          <a:xfrm>
            <a:off x="5076056" y="3646760"/>
            <a:ext cx="3049588" cy="3022600"/>
          </a:xfrm>
          <a:prstGeom prst="rect">
            <a:avLst/>
          </a:prstGeom>
          <a:noFill/>
          <a:ln w="57150">
            <a:solidFill>
              <a:srgbClr val="0000FF"/>
            </a:solidFill>
            <a:miter lim="800000"/>
            <a:headEnd/>
            <a:tailEnd/>
          </a:ln>
        </p:spPr>
      </p:pic>
      <p:sp>
        <p:nvSpPr>
          <p:cNvPr id="6" name="TextBox 5"/>
          <p:cNvSpPr txBox="1"/>
          <p:nvPr/>
        </p:nvSpPr>
        <p:spPr>
          <a:xfrm>
            <a:off x="4211960" y="1340768"/>
            <a:ext cx="2467342" cy="523220"/>
          </a:xfrm>
          <a:prstGeom prst="rect">
            <a:avLst/>
          </a:prstGeom>
          <a:noFill/>
        </p:spPr>
        <p:txBody>
          <a:bodyPr wrap="none" rtlCol="0">
            <a:spAutoFit/>
          </a:bodyPr>
          <a:lstStyle/>
          <a:p>
            <a:r>
              <a:rPr lang="en-US" sz="2800" u="sng" dirty="0" smtClean="0">
                <a:latin typeface="Comic Sans MS" pitchFamily="66" charset="0"/>
              </a:rPr>
              <a:t>Monofilament</a:t>
            </a:r>
            <a:endParaRPr lang="en-IN" sz="2800" u="sng" dirty="0">
              <a:latin typeface="Comic Sans MS" pitchFamily="66" charset="0"/>
            </a:endParaRPr>
          </a:p>
        </p:txBody>
      </p:sp>
      <p:sp>
        <p:nvSpPr>
          <p:cNvPr id="7" name="TextBox 6"/>
          <p:cNvSpPr txBox="1"/>
          <p:nvPr/>
        </p:nvSpPr>
        <p:spPr>
          <a:xfrm>
            <a:off x="1403648" y="5445224"/>
            <a:ext cx="184731" cy="369332"/>
          </a:xfrm>
          <a:prstGeom prst="rect">
            <a:avLst/>
          </a:prstGeom>
          <a:noFill/>
        </p:spPr>
        <p:txBody>
          <a:bodyPr wrap="none" rtlCol="0">
            <a:spAutoFit/>
          </a:bodyPr>
          <a:lstStyle/>
          <a:p>
            <a:endParaRPr lang="en-IN" dirty="0"/>
          </a:p>
        </p:txBody>
      </p:sp>
      <p:sp>
        <p:nvSpPr>
          <p:cNvPr id="8" name="TextBox 7"/>
          <p:cNvSpPr txBox="1"/>
          <p:nvPr/>
        </p:nvSpPr>
        <p:spPr>
          <a:xfrm>
            <a:off x="1619672" y="5085184"/>
            <a:ext cx="2473754" cy="954107"/>
          </a:xfrm>
          <a:prstGeom prst="rect">
            <a:avLst/>
          </a:prstGeom>
          <a:noFill/>
        </p:spPr>
        <p:txBody>
          <a:bodyPr wrap="none" rtlCol="0">
            <a:spAutoFit/>
          </a:bodyPr>
          <a:lstStyle/>
          <a:p>
            <a:r>
              <a:rPr lang="en-US" sz="2800" b="1" u="sng" dirty="0" smtClean="0">
                <a:effectLst>
                  <a:outerShdw blurRad="38100" dist="38100" dir="2700000" algn="tl">
                    <a:srgbClr val="000000"/>
                  </a:outerShdw>
                </a:effectLst>
                <a:latin typeface="Comic Sans MS" pitchFamily="66" charset="0"/>
              </a:rPr>
              <a:t>Multifilament</a:t>
            </a:r>
          </a:p>
          <a:p>
            <a:endParaRPr lang="en-IN" sz="2800" dirty="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a:xfrm>
            <a:off x="457200" y="704850"/>
            <a:ext cx="8229600" cy="1143000"/>
          </a:xfrm>
        </p:spPr>
        <p:txBody>
          <a:bodyPr>
            <a:normAutofit/>
          </a:bodyPr>
          <a:lstStyle/>
          <a:p>
            <a:r>
              <a:rPr lang="en-US" sz="4000" b="1" dirty="0" smtClean="0">
                <a:solidFill>
                  <a:srgbClr val="FFFF00"/>
                </a:solidFill>
                <a:latin typeface="Bradley Hand ITC" pitchFamily="66" charset="0"/>
              </a:rPr>
              <a:t>           MONOFILAMENT </a:t>
            </a:r>
            <a:endParaRPr lang="en-IN" sz="4000" b="1" dirty="0" smtClean="0">
              <a:solidFill>
                <a:srgbClr val="FFFF00"/>
              </a:solidFill>
              <a:latin typeface="Bradley Hand ITC" pitchFamily="66" charset="0"/>
            </a:endParaRPr>
          </a:p>
        </p:txBody>
      </p:sp>
      <p:sp>
        <p:nvSpPr>
          <p:cNvPr id="27651" name="Content Placeholder 4"/>
          <p:cNvSpPr>
            <a:spLocks noGrp="1"/>
          </p:cNvSpPr>
          <p:nvPr>
            <p:ph sz="half" idx="1"/>
          </p:nvPr>
        </p:nvSpPr>
        <p:spPr>
          <a:xfrm>
            <a:off x="457200" y="1920875"/>
            <a:ext cx="4038600" cy="4433888"/>
          </a:xfrm>
        </p:spPr>
        <p:txBody>
          <a:bodyPr/>
          <a:lstStyle/>
          <a:p>
            <a:pPr>
              <a:buNone/>
            </a:pPr>
            <a:r>
              <a:rPr lang="en-US" i="1" dirty="0" smtClean="0">
                <a:solidFill>
                  <a:srgbClr val="00B0F0"/>
                </a:solidFill>
                <a:latin typeface="Comic Sans MS" pitchFamily="66" charset="0"/>
              </a:rPr>
              <a:t>Advantages </a:t>
            </a:r>
          </a:p>
          <a:p>
            <a:r>
              <a:rPr lang="en-US" dirty="0" smtClean="0">
                <a:latin typeface="Comic Sans MS" pitchFamily="66" charset="0"/>
              </a:rPr>
              <a:t>Smooth surface </a:t>
            </a:r>
          </a:p>
          <a:p>
            <a:r>
              <a:rPr lang="en-US" dirty="0" smtClean="0">
                <a:latin typeface="Comic Sans MS" pitchFamily="66" charset="0"/>
              </a:rPr>
              <a:t>Less tissue trauma</a:t>
            </a:r>
          </a:p>
          <a:p>
            <a:r>
              <a:rPr lang="en-US" dirty="0" smtClean="0">
                <a:latin typeface="Comic Sans MS" pitchFamily="66" charset="0"/>
              </a:rPr>
              <a:t>No bacterial </a:t>
            </a:r>
            <a:r>
              <a:rPr lang="en-US" dirty="0" err="1" smtClean="0">
                <a:latin typeface="Comic Sans MS" pitchFamily="66" charset="0"/>
              </a:rPr>
              <a:t>harbours</a:t>
            </a:r>
            <a:endParaRPr lang="en-US" dirty="0" smtClean="0">
              <a:latin typeface="Comic Sans MS" pitchFamily="66" charset="0"/>
            </a:endParaRPr>
          </a:p>
          <a:p>
            <a:r>
              <a:rPr lang="en-US" dirty="0" smtClean="0">
                <a:latin typeface="Comic Sans MS" pitchFamily="66" charset="0"/>
              </a:rPr>
              <a:t>No capillarity</a:t>
            </a:r>
            <a:endParaRPr lang="en-IN" dirty="0" smtClean="0">
              <a:latin typeface="Comic Sans MS" pitchFamily="66" charset="0"/>
            </a:endParaRPr>
          </a:p>
        </p:txBody>
      </p:sp>
      <p:sp>
        <p:nvSpPr>
          <p:cNvPr id="27652" name="Content Placeholder 5"/>
          <p:cNvSpPr>
            <a:spLocks noGrp="1"/>
          </p:cNvSpPr>
          <p:nvPr>
            <p:ph sz="half" idx="2"/>
          </p:nvPr>
        </p:nvSpPr>
        <p:spPr>
          <a:xfrm>
            <a:off x="4648200" y="1920875"/>
            <a:ext cx="4038600" cy="4433888"/>
          </a:xfrm>
        </p:spPr>
        <p:txBody>
          <a:bodyPr/>
          <a:lstStyle/>
          <a:p>
            <a:pPr>
              <a:buNone/>
            </a:pPr>
            <a:r>
              <a:rPr lang="en-US" i="1" dirty="0" smtClean="0">
                <a:solidFill>
                  <a:srgbClr val="00B0F0"/>
                </a:solidFill>
                <a:latin typeface="Comic Sans MS" pitchFamily="66" charset="0"/>
              </a:rPr>
              <a:t>Disadvantages</a:t>
            </a:r>
          </a:p>
          <a:p>
            <a:r>
              <a:rPr lang="en-US" dirty="0" smtClean="0">
                <a:latin typeface="Comic Sans MS" pitchFamily="66" charset="0"/>
              </a:rPr>
              <a:t>Handling and knotting</a:t>
            </a:r>
          </a:p>
          <a:p>
            <a:r>
              <a:rPr lang="en-US" dirty="0" smtClean="0">
                <a:latin typeface="Comic Sans MS" pitchFamily="66" charset="0"/>
              </a:rPr>
              <a:t>Stretch </a:t>
            </a:r>
          </a:p>
          <a:p>
            <a:r>
              <a:rPr lang="en-US" dirty="0" smtClean="0">
                <a:latin typeface="Comic Sans MS" pitchFamily="66" charset="0"/>
              </a:rPr>
              <a:t>Any nick or crimp in the material leads to breakage.</a:t>
            </a:r>
            <a:endParaRPr lang="en-IN" dirty="0" smtClean="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960" y="620688"/>
            <a:ext cx="7467600" cy="1143000"/>
          </a:xfrm>
        </p:spPr>
        <p:txBody>
          <a:bodyPr>
            <a:normAutofit/>
          </a:bodyPr>
          <a:lstStyle/>
          <a:p>
            <a:r>
              <a:rPr lang="en-US" sz="3600" b="1" dirty="0" smtClean="0">
                <a:solidFill>
                  <a:srgbClr val="FFFF00"/>
                </a:solidFill>
                <a:latin typeface="Bradley Hand ITC" pitchFamily="66" charset="0"/>
              </a:rPr>
              <a:t>MONOFILAMENT</a:t>
            </a:r>
            <a:endParaRPr lang="en-IN" sz="3600" b="1" dirty="0">
              <a:solidFill>
                <a:srgbClr val="FFFF00"/>
              </a:solidFill>
              <a:latin typeface="Bradley Hand ITC" pitchFamily="66" charset="0"/>
            </a:endParaRPr>
          </a:p>
        </p:txBody>
      </p:sp>
      <p:sp>
        <p:nvSpPr>
          <p:cNvPr id="4" name="Rectangle 5"/>
          <p:cNvSpPr txBox="1">
            <a:spLocks noChangeArrowheads="1"/>
          </p:cNvSpPr>
          <p:nvPr/>
        </p:nvSpPr>
        <p:spPr>
          <a:xfrm>
            <a:off x="685800" y="2066627"/>
            <a:ext cx="4038600" cy="4530725"/>
          </a:xfrm>
          <a:prstGeom prst="rect">
            <a:avLst/>
          </a:prstGeom>
        </p:spPr>
        <p:txBody>
          <a:bodyPr vert="horz">
            <a:normAutofit/>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rgbClr val="00B0F0"/>
                </a:solidFill>
                <a:effectLst/>
                <a:uLnTx/>
                <a:uFillTx/>
                <a:latin typeface="Comic Sans MS" pitchFamily="66" charset="0"/>
              </a:rPr>
              <a:t>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1" i="0" u="sng"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Surgical Gut- Plain,        Chromic</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Polydiaxanone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Polyglactin 910</a:t>
            </a: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
        <p:nvSpPr>
          <p:cNvPr id="5" name="Rectangle 6"/>
          <p:cNvSpPr txBox="1">
            <a:spLocks noChangeArrowheads="1"/>
          </p:cNvSpPr>
          <p:nvPr/>
        </p:nvSpPr>
        <p:spPr>
          <a:xfrm>
            <a:off x="4709864" y="2138635"/>
            <a:ext cx="4038600" cy="4530725"/>
          </a:xfrm>
          <a:prstGeom prst="rect">
            <a:avLst/>
          </a:prstGeom>
        </p:spPr>
        <p:txBody>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rgbClr val="00B0F0"/>
                </a:solidFill>
                <a:effectLst/>
                <a:uLnTx/>
                <a:uFillTx/>
                <a:latin typeface="Comic Sans MS" pitchFamily="66" charset="0"/>
              </a:rPr>
              <a:t>Non 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Polypropylene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Polyester</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lang="en-US" sz="2400" dirty="0" smtClean="0">
                <a:latin typeface="Comic Sans MS" pitchFamily="66" charset="0"/>
              </a:rPr>
              <a:t>Nylon/polyamide</a:t>
            </a:r>
          </a:p>
          <a:p>
            <a:pPr marL="420624" indent="-384048">
              <a:spcBef>
                <a:spcPct val="20000"/>
              </a:spcBef>
              <a:buClr>
                <a:schemeClr val="accent1"/>
              </a:buClr>
              <a:buSzPct val="80000"/>
              <a:buFont typeface="Wingdings" pitchFamily="2" charset="2"/>
              <a:buChar char="§"/>
              <a:defRPr/>
            </a:pPr>
            <a:r>
              <a:rPr lang="en-IN" sz="2400" dirty="0" smtClean="0">
                <a:latin typeface="Comic Sans MS" pitchFamily="66" charset="0"/>
              </a:rPr>
              <a:t>Polyvinylidene fluoride / PVDF Sutures</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175048" y="704850"/>
            <a:ext cx="8229600" cy="1143000"/>
          </a:xfrm>
        </p:spPr>
        <p:txBody>
          <a:bodyPr/>
          <a:lstStyle/>
          <a:p>
            <a:r>
              <a:rPr lang="en-US" b="1" dirty="0" smtClean="0">
                <a:solidFill>
                  <a:srgbClr val="FFFF00"/>
                </a:solidFill>
                <a:latin typeface="Bradley Hand ITC" pitchFamily="66" charset="0"/>
              </a:rPr>
              <a:t>MULTI FILAMENT </a:t>
            </a:r>
            <a:endParaRPr lang="en-IN" b="1" dirty="0" smtClean="0">
              <a:solidFill>
                <a:srgbClr val="FFFF00"/>
              </a:solidFill>
              <a:latin typeface="Bradley Hand ITC" pitchFamily="66" charset="0"/>
            </a:endParaRPr>
          </a:p>
        </p:txBody>
      </p:sp>
      <p:sp>
        <p:nvSpPr>
          <p:cNvPr id="28675" name="Content Placeholder 2"/>
          <p:cNvSpPr>
            <a:spLocks noGrp="1"/>
          </p:cNvSpPr>
          <p:nvPr>
            <p:ph sz="half" idx="1"/>
          </p:nvPr>
        </p:nvSpPr>
        <p:spPr>
          <a:xfrm>
            <a:off x="457200" y="1920875"/>
            <a:ext cx="4038600" cy="4433888"/>
          </a:xfrm>
        </p:spPr>
        <p:txBody>
          <a:bodyPr/>
          <a:lstStyle/>
          <a:p>
            <a:pPr>
              <a:buNone/>
            </a:pPr>
            <a:r>
              <a:rPr lang="en-US" i="1" dirty="0" smtClean="0">
                <a:solidFill>
                  <a:srgbClr val="00B0F0"/>
                </a:solidFill>
                <a:latin typeface="Comic Sans MS" pitchFamily="66" charset="0"/>
              </a:rPr>
              <a:t>Advantages</a:t>
            </a:r>
          </a:p>
          <a:p>
            <a:r>
              <a:rPr lang="en-US" dirty="0" smtClean="0">
                <a:latin typeface="Comic Sans MS" pitchFamily="66" charset="0"/>
              </a:rPr>
              <a:t>Strength </a:t>
            </a:r>
          </a:p>
          <a:p>
            <a:r>
              <a:rPr lang="en-US" dirty="0" smtClean="0">
                <a:latin typeface="Comic Sans MS" pitchFamily="66" charset="0"/>
              </a:rPr>
              <a:t>Soft and pliable</a:t>
            </a:r>
          </a:p>
          <a:p>
            <a:r>
              <a:rPr lang="en-US" dirty="0" smtClean="0">
                <a:latin typeface="Comic Sans MS" pitchFamily="66" charset="0"/>
              </a:rPr>
              <a:t>Good handling</a:t>
            </a:r>
          </a:p>
          <a:p>
            <a:r>
              <a:rPr lang="en-US" dirty="0" smtClean="0">
                <a:latin typeface="Comic Sans MS" pitchFamily="66" charset="0"/>
              </a:rPr>
              <a:t>Good knotting</a:t>
            </a:r>
            <a:endParaRPr lang="en-IN" dirty="0" smtClean="0">
              <a:latin typeface="Comic Sans MS" pitchFamily="66" charset="0"/>
            </a:endParaRPr>
          </a:p>
        </p:txBody>
      </p:sp>
      <p:sp>
        <p:nvSpPr>
          <p:cNvPr id="28676" name="Content Placeholder 3"/>
          <p:cNvSpPr>
            <a:spLocks noGrp="1"/>
          </p:cNvSpPr>
          <p:nvPr>
            <p:ph sz="half" idx="2"/>
          </p:nvPr>
        </p:nvSpPr>
        <p:spPr>
          <a:xfrm>
            <a:off x="4648200" y="1920875"/>
            <a:ext cx="4038600" cy="4433888"/>
          </a:xfrm>
        </p:spPr>
        <p:txBody>
          <a:bodyPr/>
          <a:lstStyle/>
          <a:p>
            <a:pPr>
              <a:buNone/>
            </a:pPr>
            <a:r>
              <a:rPr lang="en-US" i="1" dirty="0" smtClean="0">
                <a:solidFill>
                  <a:srgbClr val="00B0F0"/>
                </a:solidFill>
                <a:latin typeface="Comic Sans MS" pitchFamily="66" charset="0"/>
              </a:rPr>
              <a:t>Disadvantages</a:t>
            </a:r>
          </a:p>
          <a:p>
            <a:r>
              <a:rPr lang="en-US" dirty="0" smtClean="0">
                <a:latin typeface="Comic Sans MS" pitchFamily="66" charset="0"/>
              </a:rPr>
              <a:t>Bacterial harbors</a:t>
            </a:r>
          </a:p>
          <a:p>
            <a:r>
              <a:rPr lang="en-US" dirty="0" smtClean="0">
                <a:latin typeface="Comic Sans MS" pitchFamily="66" charset="0"/>
              </a:rPr>
              <a:t>Capillary action</a:t>
            </a:r>
          </a:p>
          <a:p>
            <a:r>
              <a:rPr lang="en-US" dirty="0" smtClean="0">
                <a:latin typeface="Comic Sans MS" pitchFamily="66" charset="0"/>
              </a:rPr>
              <a:t>Tissue trauma</a:t>
            </a:r>
            <a:endParaRPr lang="en-IN" dirty="0" smtClean="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968" y="845840"/>
            <a:ext cx="7467600" cy="1143000"/>
          </a:xfrm>
        </p:spPr>
        <p:txBody>
          <a:bodyPr>
            <a:normAutofit/>
          </a:bodyPr>
          <a:lstStyle/>
          <a:p>
            <a:r>
              <a:rPr lang="en-US" sz="4000" b="1" dirty="0" smtClean="0">
                <a:solidFill>
                  <a:srgbClr val="FFFF00"/>
                </a:solidFill>
                <a:latin typeface="Bradley Hand ITC" pitchFamily="66" charset="0"/>
              </a:rPr>
              <a:t>MULTIFILAMENT</a:t>
            </a:r>
            <a:endParaRPr lang="en-IN" sz="4000" b="1" dirty="0">
              <a:solidFill>
                <a:srgbClr val="FFFF00"/>
              </a:solidFill>
              <a:latin typeface="Bradley Hand ITC" pitchFamily="66" charset="0"/>
            </a:endParaRPr>
          </a:p>
        </p:txBody>
      </p:sp>
      <p:sp>
        <p:nvSpPr>
          <p:cNvPr id="4" name="Rectangle 5"/>
          <p:cNvSpPr txBox="1">
            <a:spLocks noChangeArrowheads="1"/>
          </p:cNvSpPr>
          <p:nvPr/>
        </p:nvSpPr>
        <p:spPr>
          <a:xfrm>
            <a:off x="533400" y="2420888"/>
            <a:ext cx="4038600" cy="4530725"/>
          </a:xfrm>
          <a:prstGeom prst="rect">
            <a:avLst/>
          </a:prstGeom>
        </p:spPr>
        <p:txBody>
          <a:bodyPr vert="horz">
            <a:normAutofit/>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chemeClr val="tx1"/>
                </a:solidFill>
                <a:effectLst/>
                <a:uLnTx/>
                <a:uFillTx/>
                <a:latin typeface="Comic Sans MS" pitchFamily="66" charset="0"/>
              </a:rPr>
              <a:t>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1" i="0" u="none"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Polyglactin 910</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err="1" smtClean="0">
                <a:ln>
                  <a:noFill/>
                </a:ln>
                <a:solidFill>
                  <a:schemeClr val="tx1"/>
                </a:solidFill>
                <a:effectLst/>
                <a:uLnTx/>
                <a:uFillTx/>
                <a:latin typeface="Comic Sans MS" pitchFamily="66" charset="0"/>
              </a:rPr>
              <a:t>Polyglycolic</a:t>
            </a:r>
            <a:r>
              <a:rPr kumimoji="0" lang="en-US" sz="2400" b="0" i="0" u="none" strike="noStrike" kern="1200" cap="none" spc="0" normalizeH="0" baseline="0" noProof="0" dirty="0" smtClean="0">
                <a:ln>
                  <a:noFill/>
                </a:ln>
                <a:solidFill>
                  <a:schemeClr val="tx1"/>
                </a:solidFill>
                <a:effectLst/>
                <a:uLnTx/>
                <a:uFillTx/>
                <a:latin typeface="Comic Sans MS" pitchFamily="66" charset="0"/>
              </a:rPr>
              <a:t> Acid</a:t>
            </a: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
        <p:nvSpPr>
          <p:cNvPr id="5" name="Rectangle 6"/>
          <p:cNvSpPr txBox="1">
            <a:spLocks noChangeArrowheads="1"/>
          </p:cNvSpPr>
          <p:nvPr/>
        </p:nvSpPr>
        <p:spPr>
          <a:xfrm>
            <a:off x="4709864" y="2426667"/>
            <a:ext cx="4038600" cy="4530725"/>
          </a:xfrm>
          <a:prstGeom prst="rect">
            <a:avLst/>
          </a:prstGeom>
        </p:spPr>
        <p:txBody>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1" i="0" u="sng" strike="noStrike" kern="1200" cap="none" spc="0" normalizeH="0" baseline="0" noProof="0" dirty="0" smtClean="0">
                <a:ln>
                  <a:noFill/>
                </a:ln>
                <a:solidFill>
                  <a:schemeClr val="tx1"/>
                </a:solidFill>
                <a:effectLst/>
                <a:uLnTx/>
                <a:uFillTx/>
                <a:latin typeface="Comic Sans MS" pitchFamily="66" charset="0"/>
              </a:rPr>
              <a:t>Non Absorbable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sng" strike="noStrike" kern="1200" cap="none" spc="0" normalizeH="0" baseline="0" noProof="0" dirty="0" smtClean="0">
              <a:ln>
                <a:noFill/>
              </a:ln>
              <a:solidFill>
                <a:schemeClr val="tx1"/>
              </a:solidFill>
              <a:effectLst/>
              <a:uLnTx/>
              <a:uFillTx/>
              <a:latin typeface="Comic Sans MS" pitchFamily="66" charset="0"/>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Silk</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Cotton</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rPr>
              <a:t>Linen</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none" strike="noStrike" kern="1200" cap="none" spc="0" normalizeH="0" baseline="0" noProof="0" dirty="0">
              <a:ln>
                <a:noFill/>
              </a:ln>
              <a:solidFill>
                <a:schemeClr val="tx1"/>
              </a:solidFill>
              <a:effectLst/>
              <a:uLnTx/>
              <a:uFillTx/>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4840" y="1340768"/>
            <a:ext cx="7467600" cy="4525963"/>
          </a:xfrm>
        </p:spPr>
        <p:txBody>
          <a:bodyPr/>
          <a:lstStyle/>
          <a:p>
            <a:pPr marL="274320" indent="-274320">
              <a:buClr>
                <a:schemeClr val="accent3"/>
              </a:buClr>
              <a:buNone/>
              <a:defRPr/>
            </a:pPr>
            <a:r>
              <a:rPr lang="en-US" sz="3600" b="1" i="1" dirty="0" smtClean="0">
                <a:solidFill>
                  <a:schemeClr val="bg1"/>
                </a:solidFill>
                <a:latin typeface="Comic Sans MS" pitchFamily="66" charset="0"/>
              </a:rPr>
              <a:t>Metallic</a:t>
            </a:r>
          </a:p>
          <a:p>
            <a:pPr marL="274320" indent="-274320" algn="ctr">
              <a:buClr>
                <a:schemeClr val="accent3"/>
              </a:buClr>
              <a:buNone/>
              <a:defRPr/>
            </a:pPr>
            <a:endParaRPr lang="en-US" sz="3600" b="1" i="1" dirty="0" smtClean="0">
              <a:solidFill>
                <a:schemeClr val="bg1"/>
              </a:solidFill>
              <a:latin typeface="Comic Sans MS" pitchFamily="66" charset="0"/>
            </a:endParaRPr>
          </a:p>
          <a:p>
            <a:pPr marL="274320" indent="-274320">
              <a:buClr>
                <a:schemeClr val="accent3"/>
              </a:buClr>
              <a:buFont typeface="Wingdings 2"/>
              <a:buChar char=""/>
              <a:defRPr/>
            </a:pPr>
            <a:r>
              <a:rPr lang="en-US" dirty="0" smtClean="0">
                <a:latin typeface="Comic Sans MS" pitchFamily="66" charset="0"/>
              </a:rPr>
              <a:t>SS</a:t>
            </a:r>
          </a:p>
          <a:p>
            <a:pPr marL="274320" indent="-274320">
              <a:buClr>
                <a:schemeClr val="accent3"/>
              </a:buClr>
              <a:buFont typeface="Wingdings 2"/>
              <a:buChar char=""/>
              <a:defRPr/>
            </a:pPr>
            <a:r>
              <a:rPr lang="en-US" dirty="0" smtClean="0">
                <a:latin typeface="Comic Sans MS" pitchFamily="66" charset="0"/>
              </a:rPr>
              <a:t>Tantalum </a:t>
            </a:r>
          </a:p>
          <a:p>
            <a:pPr marL="274320" indent="-274320">
              <a:buClr>
                <a:schemeClr val="accent3"/>
              </a:buClr>
              <a:buFont typeface="Wingdings 2"/>
              <a:buChar char=""/>
              <a:defRPr/>
            </a:pPr>
            <a:r>
              <a:rPr lang="en-US" dirty="0" smtClean="0">
                <a:latin typeface="Comic Sans MS" pitchFamily="66" charset="0"/>
              </a:rPr>
              <a:t>Gold </a:t>
            </a:r>
          </a:p>
          <a:p>
            <a:pPr marL="274320" indent="-274320">
              <a:buClr>
                <a:schemeClr val="accent3"/>
              </a:buClr>
              <a:buFont typeface="Wingdings 2"/>
              <a:buChar char=""/>
              <a:defRPr/>
            </a:pPr>
            <a:r>
              <a:rPr lang="en-US" dirty="0" smtClean="0">
                <a:latin typeface="Comic Sans MS" pitchFamily="66" charset="0"/>
              </a:rPr>
              <a:t>Silver</a:t>
            </a:r>
          </a:p>
          <a:p>
            <a:pPr marL="274320" indent="-274320">
              <a:buClr>
                <a:schemeClr val="accent3"/>
              </a:buClr>
              <a:buFont typeface="Wingdings 2"/>
              <a:buChar char=""/>
              <a:defRPr/>
            </a:pPr>
            <a:r>
              <a:rPr lang="en-US" dirty="0" err="1" smtClean="0">
                <a:latin typeface="Comic Sans MS" pitchFamily="66" charset="0"/>
              </a:rPr>
              <a:t>Aluminium</a:t>
            </a:r>
            <a:endParaRPr lang="en-IN" dirty="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23528" y="366936"/>
            <a:ext cx="7696200" cy="685800"/>
          </a:xfrm>
        </p:spPr>
        <p:txBody>
          <a:bodyPr>
            <a:normAutofit/>
          </a:bodyPr>
          <a:lstStyle/>
          <a:p>
            <a:pPr eaLnBrk="1" fontAlgn="auto" hangingPunct="1">
              <a:spcAft>
                <a:spcPts val="0"/>
              </a:spcAft>
              <a:defRPr/>
            </a:pPr>
            <a:r>
              <a:rPr lang="en-US" sz="3600" b="1" cap="all" dirty="0" smtClean="0">
                <a:solidFill>
                  <a:srgbClr val="FFFF00"/>
                </a:solidFill>
                <a:latin typeface="Bradley Hand ITC" pitchFamily="66" charset="0"/>
              </a:rPr>
              <a:t>Absorbable -Natural</a:t>
            </a:r>
            <a:endParaRPr lang="en-IN" sz="3600" b="1" cap="all" dirty="0" smtClean="0">
              <a:solidFill>
                <a:srgbClr val="FFFF00"/>
              </a:solidFill>
              <a:latin typeface="Bradley Hand ITC" pitchFamily="66" charset="0"/>
            </a:endParaRPr>
          </a:p>
        </p:txBody>
      </p:sp>
      <p:sp>
        <p:nvSpPr>
          <p:cNvPr id="26627" name="Content Placeholder 2"/>
          <p:cNvSpPr>
            <a:spLocks noGrp="1"/>
          </p:cNvSpPr>
          <p:nvPr>
            <p:ph idx="1"/>
          </p:nvPr>
        </p:nvSpPr>
        <p:spPr>
          <a:xfrm>
            <a:off x="457200" y="1340768"/>
            <a:ext cx="7859216" cy="5517232"/>
          </a:xfrm>
        </p:spPr>
        <p:txBody>
          <a:bodyPr>
            <a:normAutofit/>
          </a:bodyPr>
          <a:lstStyle/>
          <a:p>
            <a:pPr marL="274320" indent="-274320" eaLnBrk="1" fontAlgn="auto" hangingPunct="1">
              <a:spcAft>
                <a:spcPts val="0"/>
              </a:spcAft>
              <a:buClr>
                <a:schemeClr val="accent3"/>
              </a:buClr>
              <a:buNone/>
              <a:defRPr/>
            </a:pPr>
            <a:r>
              <a:rPr lang="en-US" sz="2400" i="1" u="sng" dirty="0" smtClean="0">
                <a:solidFill>
                  <a:srgbClr val="FFFF00"/>
                </a:solidFill>
                <a:latin typeface="Comic Sans MS" pitchFamily="66" charset="0"/>
              </a:rPr>
              <a:t>Gut / cat gut </a:t>
            </a:r>
          </a:p>
          <a:p>
            <a:pPr marL="274320" indent="-274320" eaLnBrk="1" fontAlgn="auto" hangingPunct="1">
              <a:spcAft>
                <a:spcPts val="0"/>
              </a:spcAft>
              <a:buClr>
                <a:schemeClr val="accent3"/>
              </a:buClr>
              <a:buFont typeface="Wingdings 2"/>
              <a:buChar char=""/>
              <a:defRPr/>
            </a:pPr>
            <a:r>
              <a:rPr lang="en-US" sz="2400" dirty="0" smtClean="0">
                <a:latin typeface="Comic Sans MS" pitchFamily="66" charset="0"/>
              </a:rPr>
              <a:t>Oldest known absorbable suture.</a:t>
            </a:r>
          </a:p>
          <a:p>
            <a:pPr marL="274320" indent="-274320" eaLnBrk="1" fontAlgn="auto" hangingPunct="1">
              <a:spcAft>
                <a:spcPts val="0"/>
              </a:spcAft>
              <a:buClr>
                <a:schemeClr val="accent3"/>
              </a:buClr>
              <a:buNone/>
              <a:defRPr/>
            </a:pPr>
            <a:endParaRPr lang="en-US" sz="2400" dirty="0" smtClean="0">
              <a:latin typeface="Comic Sans MS" pitchFamily="66" charset="0"/>
            </a:endParaRPr>
          </a:p>
          <a:p>
            <a:pPr marL="274320" indent="-274320" eaLnBrk="1" fontAlgn="auto" hangingPunct="1">
              <a:spcAft>
                <a:spcPts val="0"/>
              </a:spcAft>
              <a:buClr>
                <a:schemeClr val="accent3"/>
              </a:buClr>
              <a:buFont typeface="Wingdings 2"/>
              <a:buChar char=""/>
              <a:defRPr/>
            </a:pPr>
            <a:r>
              <a:rPr lang="en-US" sz="2400" dirty="0" smtClean="0">
                <a:latin typeface="Comic Sans MS" pitchFamily="66" charset="0"/>
              </a:rPr>
              <a:t>Derived from sheep intestinal sub mucosa or bovine intestinal </a:t>
            </a:r>
            <a:r>
              <a:rPr lang="en-US" sz="2400" dirty="0" err="1" smtClean="0">
                <a:latin typeface="Comic Sans MS" pitchFamily="66" charset="0"/>
              </a:rPr>
              <a:t>serosa</a:t>
            </a:r>
            <a:r>
              <a:rPr lang="en-US" sz="2400" dirty="0" smtClean="0">
                <a:latin typeface="Comic Sans MS" pitchFamily="66" charset="0"/>
              </a:rPr>
              <a:t>.</a:t>
            </a:r>
          </a:p>
          <a:p>
            <a:pPr marL="274320" indent="-274320" eaLnBrk="1" fontAlgn="auto" hangingPunct="1">
              <a:spcAft>
                <a:spcPts val="0"/>
              </a:spcAft>
              <a:buClr>
                <a:schemeClr val="accent3"/>
              </a:buClr>
              <a:buFont typeface="Wingdings 2"/>
              <a:buChar char=""/>
              <a:defRPr/>
            </a:pPr>
            <a:endParaRPr lang="en-US" sz="2400" dirty="0" smtClean="0">
              <a:latin typeface="Comic Sans MS" pitchFamily="66" charset="0"/>
            </a:endParaRPr>
          </a:p>
          <a:p>
            <a:pPr marL="274320" indent="-274320" eaLnBrk="1" fontAlgn="auto" hangingPunct="1">
              <a:spcAft>
                <a:spcPts val="0"/>
              </a:spcAft>
              <a:buClr>
                <a:schemeClr val="accent3"/>
              </a:buClr>
              <a:buFont typeface="Wingdings 2"/>
              <a:buChar char=""/>
              <a:defRPr/>
            </a:pPr>
            <a:r>
              <a:rPr lang="en-US" sz="2400" dirty="0" smtClean="0">
                <a:latin typeface="Comic Sans MS" pitchFamily="66" charset="0"/>
              </a:rPr>
              <a:t>It is monofilament.</a:t>
            </a:r>
          </a:p>
          <a:p>
            <a:pPr marL="274320" indent="-274320" eaLnBrk="1" fontAlgn="auto" hangingPunct="1">
              <a:spcAft>
                <a:spcPts val="0"/>
              </a:spcAft>
              <a:buClr>
                <a:schemeClr val="accent3"/>
              </a:buClr>
              <a:buFont typeface="Wingdings 2"/>
              <a:buChar char=""/>
              <a:defRPr/>
            </a:pPr>
            <a:endParaRPr lang="en-US" sz="2400" dirty="0" smtClean="0">
              <a:latin typeface="Comic Sans MS" pitchFamily="66" charset="0"/>
            </a:endParaRPr>
          </a:p>
          <a:p>
            <a:pPr marL="274320" indent="-274320" fontAlgn="auto">
              <a:spcAft>
                <a:spcPts val="0"/>
              </a:spcAft>
              <a:buClr>
                <a:schemeClr val="accent3"/>
              </a:buClr>
              <a:buFont typeface="Wingdings 2"/>
              <a:buChar char=""/>
              <a:defRPr/>
            </a:pPr>
            <a:r>
              <a:rPr lang="en-US" sz="2400" dirty="0" smtClean="0">
                <a:latin typeface="Comic Sans MS" pitchFamily="66" charset="0"/>
              </a:rPr>
              <a:t>It should not be boiled or autoclaved as heat destroys its tensile strength.</a:t>
            </a:r>
          </a:p>
          <a:p>
            <a:pPr marL="274320" indent="-274320" eaLnBrk="1" fontAlgn="auto" hangingPunct="1">
              <a:spcAft>
                <a:spcPts val="0"/>
              </a:spcAft>
              <a:buClr>
                <a:schemeClr val="accent3"/>
              </a:buClr>
              <a:buFont typeface="Wingdings 2"/>
              <a:buChar char=""/>
              <a:defRPr/>
            </a:pPr>
            <a:endParaRPr lang="en-IN" sz="2400" dirty="0" smtClean="0">
              <a:latin typeface="Comic Sans MS" pitchFamily="66" charset="0"/>
            </a:endParaRPr>
          </a:p>
          <a:p>
            <a:pPr marL="274320" indent="-274320" eaLnBrk="1" fontAlgn="auto" hangingPunct="1">
              <a:spcAft>
                <a:spcPts val="0"/>
              </a:spcAft>
              <a:buClr>
                <a:schemeClr val="accent3"/>
              </a:buClr>
              <a:buFont typeface="Wingdings 2"/>
              <a:buChar char=""/>
              <a:defRPr/>
            </a:pPr>
            <a:endParaRPr lang="en-IN" sz="2400" dirty="0" smtClean="0">
              <a:latin typeface="Comic Sans MS" pitchFamily="66" charset="0"/>
            </a:endParaRPr>
          </a:p>
        </p:txBody>
      </p:sp>
      <p:pic>
        <p:nvPicPr>
          <p:cNvPr id="4" name="Picture 3"/>
          <p:cNvPicPr/>
          <p:nvPr/>
        </p:nvPicPr>
        <p:blipFill>
          <a:blip r:embed="rId2" cstate="print"/>
          <a:srcRect/>
          <a:stretch>
            <a:fillRect/>
          </a:stretch>
        </p:blipFill>
        <p:spPr bwMode="auto">
          <a:xfrm>
            <a:off x="6300192" y="404664"/>
            <a:ext cx="2808312" cy="18002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pPr eaLnBrk="1" fontAlgn="auto" hangingPunct="1">
              <a:spcAft>
                <a:spcPts val="0"/>
              </a:spcAft>
              <a:defRPr/>
            </a:pPr>
            <a:r>
              <a:rPr lang="en-US" b="1" u="sng" smtClean="0"/>
              <a:t/>
            </a:r>
            <a:br>
              <a:rPr lang="en-US" b="1" u="sng" smtClean="0"/>
            </a:br>
            <a:r>
              <a:rPr lang="en-US" b="1" u="sng" smtClean="0"/>
              <a:t/>
            </a:r>
            <a:br>
              <a:rPr lang="en-US" b="1" u="sng" smtClean="0"/>
            </a:br>
            <a:r>
              <a:rPr lang="en-US" b="1" u="sng" smtClean="0"/>
              <a:t/>
            </a:r>
            <a:br>
              <a:rPr lang="en-US" b="1" u="sng" smtClean="0"/>
            </a:br>
            <a:r>
              <a:rPr lang="en-IN" smtClean="0"/>
              <a:t/>
            </a:r>
            <a:br>
              <a:rPr lang="en-IN" smtClean="0"/>
            </a:br>
            <a:endParaRPr lang="en-IN" smtClean="0"/>
          </a:p>
        </p:txBody>
      </p:sp>
      <p:sp>
        <p:nvSpPr>
          <p:cNvPr id="33795" name="Content Placeholder 2"/>
          <p:cNvSpPr>
            <a:spLocks noGrp="1"/>
          </p:cNvSpPr>
          <p:nvPr>
            <p:ph idx="1"/>
          </p:nvPr>
        </p:nvSpPr>
        <p:spPr>
          <a:xfrm>
            <a:off x="304800" y="914400"/>
            <a:ext cx="8382000" cy="5257800"/>
          </a:xfrm>
        </p:spPr>
        <p:txBody>
          <a:bodyPr>
            <a:normAutofit/>
          </a:bodyPr>
          <a:lstStyle/>
          <a:p>
            <a:pPr eaLnBrk="1" hangingPunct="1">
              <a:buNone/>
            </a:pPr>
            <a:r>
              <a:rPr lang="en-US" sz="2400" dirty="0" smtClean="0">
                <a:latin typeface="Comic Sans MS" pitchFamily="66" charset="0"/>
              </a:rPr>
              <a:t> </a:t>
            </a:r>
          </a:p>
          <a:p>
            <a:pPr eaLnBrk="1" hangingPunct="1"/>
            <a:r>
              <a:rPr lang="en-US" sz="2400" dirty="0" smtClean="0">
                <a:latin typeface="Comic Sans MS" pitchFamily="66" charset="0"/>
              </a:rPr>
              <a:t>Catgut is sterilized during preparation and kept in a preservative solution (isopropyl alcohol) inside foils. Unused and reusable catgut is hygroscopic so, catgut will swell due to water absorption and its tensile strength will be reduced .</a:t>
            </a:r>
          </a:p>
          <a:p>
            <a:pPr eaLnBrk="1" hangingPunct="1"/>
            <a:endParaRPr lang="en-US" sz="2400" dirty="0" smtClean="0">
              <a:latin typeface="Comic Sans MS" pitchFamily="66" charset="0"/>
            </a:endParaRPr>
          </a:p>
          <a:p>
            <a:pPr eaLnBrk="1" hangingPunct="1"/>
            <a:r>
              <a:rPr lang="en-US" sz="2400" dirty="0" smtClean="0">
                <a:latin typeface="Comic Sans MS" pitchFamily="66" charset="0"/>
              </a:rPr>
              <a:t>Absorption :40-60 days</a:t>
            </a:r>
          </a:p>
          <a:p>
            <a:pPr eaLnBrk="1" hangingPunct="1"/>
            <a:endParaRPr lang="en-US" sz="2400" dirty="0" smtClean="0">
              <a:latin typeface="Comic Sans MS" pitchFamily="66" charset="0"/>
            </a:endParaRPr>
          </a:p>
          <a:p>
            <a:pPr eaLnBrk="1" hangingPunct="1"/>
            <a:r>
              <a:rPr lang="en-US" sz="2400" dirty="0" smtClean="0">
                <a:latin typeface="Comic Sans MS" pitchFamily="66" charset="0"/>
              </a:rPr>
              <a:t>T.S lasts for 3-5days.</a:t>
            </a:r>
          </a:p>
          <a:p>
            <a:pPr eaLnBrk="1" hangingPunct="1"/>
            <a:endParaRPr lang="en-IN" sz="2400" dirty="0" smtClean="0">
              <a:latin typeface="Comic Sans MS" pitchFamily="66" charset="0"/>
            </a:endParaRPr>
          </a:p>
          <a:p>
            <a:pPr eaLnBrk="1" hangingPunct="1">
              <a:buFont typeface="Wingdings 2" pitchFamily="18" charset="2"/>
              <a:buNone/>
            </a:pPr>
            <a:endParaRPr lang="en-IN" sz="2400" dirty="0" smtClean="0">
              <a:latin typeface="Comic Sans MS" pitchFamily="66" charset="0"/>
            </a:endParaRPr>
          </a:p>
          <a:p>
            <a:pPr eaLnBrk="1" hangingPunct="1"/>
            <a:endParaRPr lang="en-US" sz="2400" dirty="0" smtClean="0">
              <a:latin typeface="Comic Sans MS" pitchFamily="66" charset="0"/>
            </a:endParaRPr>
          </a:p>
          <a:p>
            <a:pPr eaLnBrk="1" hangingPunct="1"/>
            <a:endParaRPr lang="en-IN" sz="2400" dirty="0" smtClean="0">
              <a:latin typeface="Comic Sans MS" pitchFamily="66" charset="0"/>
            </a:endParaRPr>
          </a:p>
          <a:p>
            <a:pPr eaLnBrk="1" hangingPunct="1"/>
            <a:endParaRPr lang="en-IN" sz="2400" dirty="0" smtClean="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836712"/>
            <a:ext cx="7611616" cy="5544616"/>
          </a:xfrm>
        </p:spPr>
        <p:txBody>
          <a:bodyPr>
            <a:normAutofit/>
          </a:bodyPr>
          <a:lstStyle/>
          <a:p>
            <a:pPr>
              <a:buFontTx/>
              <a:buNone/>
            </a:pPr>
            <a:r>
              <a:rPr lang="en-US" sz="3200" b="1" dirty="0" smtClean="0">
                <a:solidFill>
                  <a:srgbClr val="FFFF00"/>
                </a:solidFill>
                <a:latin typeface="Comic Sans MS" pitchFamily="66" charset="0"/>
              </a:rPr>
              <a:t>CHROMIC CATGUT</a:t>
            </a:r>
          </a:p>
          <a:p>
            <a:r>
              <a:rPr lang="en-US" sz="2800" dirty="0" smtClean="0">
                <a:latin typeface="Comic Sans MS" pitchFamily="66" charset="0"/>
              </a:rPr>
              <a:t>Coated with thin layer of chromium salt solution to minimize tissue reaction, increase TS, slow the absorption rate, better knot security, and ease of handling.</a:t>
            </a:r>
          </a:p>
          <a:p>
            <a:r>
              <a:rPr lang="en-US" sz="2400" dirty="0" smtClean="0">
                <a:latin typeface="Comic Sans MS" pitchFamily="66" charset="0"/>
              </a:rPr>
              <a:t>TS – 10-14 days</a:t>
            </a:r>
          </a:p>
          <a:p>
            <a:endParaRPr lang="en-US" sz="2400" dirty="0" smtClean="0">
              <a:latin typeface="Comic Sans MS" pitchFamily="66" charset="0"/>
            </a:endParaRPr>
          </a:p>
          <a:p>
            <a:r>
              <a:rPr lang="en-US" sz="2400" dirty="0" smtClean="0">
                <a:latin typeface="Comic Sans MS" pitchFamily="66" charset="0"/>
              </a:rPr>
              <a:t>Absorbed in 90 days</a:t>
            </a:r>
          </a:p>
          <a:p>
            <a:r>
              <a:rPr lang="en-US" sz="2400" dirty="0" smtClean="0">
                <a:latin typeface="Comic Sans MS" pitchFamily="66" charset="0"/>
              </a:rPr>
              <a:t> </a:t>
            </a:r>
            <a:r>
              <a:rPr lang="en-US" sz="2400" dirty="0" err="1" smtClean="0">
                <a:latin typeface="Comic Sans MS" pitchFamily="66" charset="0"/>
              </a:rPr>
              <a:t>Uses:Opthalmic</a:t>
            </a:r>
            <a:r>
              <a:rPr lang="en-US" sz="2400" dirty="0" smtClean="0">
                <a:latin typeface="Comic Sans MS" pitchFamily="66" charset="0"/>
              </a:rPr>
              <a:t> surgery (6-0)</a:t>
            </a:r>
          </a:p>
          <a:p>
            <a:pPr>
              <a:buFontTx/>
              <a:buNone/>
            </a:pPr>
            <a:r>
              <a:rPr lang="en-US" sz="2400" dirty="0" smtClean="0">
                <a:latin typeface="Comic Sans MS" pitchFamily="66" charset="0"/>
              </a:rPr>
              <a:t>	      Oral surgery</a:t>
            </a:r>
          </a:p>
          <a:p>
            <a:pPr>
              <a:buFontTx/>
              <a:buNone/>
            </a:pPr>
            <a:r>
              <a:rPr lang="en-US" sz="2400" dirty="0" smtClean="0">
                <a:latin typeface="Comic Sans MS" pitchFamily="66" charset="0"/>
              </a:rPr>
              <a:t>	      Suture subcutaneous tissues</a:t>
            </a:r>
          </a:p>
          <a:p>
            <a:endParaRPr lang="en-IN" sz="2800" dirty="0">
              <a:latin typeface="Comic Sans MS" pitchFamily="66" charset="0"/>
            </a:endParaRPr>
          </a:p>
        </p:txBody>
      </p:sp>
      <p:pic>
        <p:nvPicPr>
          <p:cNvPr id="5" name="Picture 4"/>
          <p:cNvPicPr/>
          <p:nvPr/>
        </p:nvPicPr>
        <p:blipFill>
          <a:blip r:embed="rId2" cstate="print"/>
          <a:srcRect/>
          <a:stretch>
            <a:fillRect/>
          </a:stretch>
        </p:blipFill>
        <p:spPr bwMode="auto">
          <a:xfrm>
            <a:off x="5357818" y="3500438"/>
            <a:ext cx="3240360" cy="1390069"/>
          </a:xfrm>
          <a:prstGeom prst="rect">
            <a:avLst/>
          </a:prstGeom>
          <a:noFill/>
          <a:ln w="9525">
            <a:noFill/>
            <a:miter lim="800000"/>
            <a:headEnd/>
            <a:tailEnd/>
          </a:ln>
        </p:spPr>
      </p:pic>
    </p:spTree>
  </p:cSld>
  <p:clrMapOvr>
    <a:masterClrMapping/>
  </p:clrMapOvr>
  <p:transition>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547664" y="1340768"/>
            <a:ext cx="5904656" cy="3456384"/>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00" y="1015008"/>
            <a:ext cx="7696200" cy="685800"/>
          </a:xfrm>
        </p:spPr>
        <p:txBody>
          <a:bodyPr>
            <a:noAutofit/>
          </a:bodyPr>
          <a:lstStyle/>
          <a:p>
            <a:r>
              <a:rPr lang="en-US" sz="2400" b="1" dirty="0" smtClean="0">
                <a:solidFill>
                  <a:srgbClr val="FFFF00"/>
                </a:solidFill>
              </a:rPr>
              <a:t>POLYGLACTIN 910 (VICRYL)    Polyglactic acid</a:t>
            </a:r>
            <a:br>
              <a:rPr lang="en-US" sz="2400" b="1" dirty="0" smtClean="0">
                <a:solidFill>
                  <a:srgbClr val="FFFF00"/>
                </a:solidFill>
              </a:rPr>
            </a:br>
            <a:endParaRPr lang="en-IN" sz="2400" dirty="0">
              <a:solidFill>
                <a:srgbClr val="FFFF00"/>
              </a:solidFill>
            </a:endParaRPr>
          </a:p>
        </p:txBody>
      </p:sp>
      <p:sp>
        <p:nvSpPr>
          <p:cNvPr id="3" name="Content Placeholder 2"/>
          <p:cNvSpPr>
            <a:spLocks noGrp="1"/>
          </p:cNvSpPr>
          <p:nvPr>
            <p:ph idx="1"/>
          </p:nvPr>
        </p:nvSpPr>
        <p:spPr>
          <a:xfrm>
            <a:off x="755576" y="1944216"/>
            <a:ext cx="8136904" cy="5661248"/>
          </a:xfrm>
        </p:spPr>
        <p:txBody>
          <a:bodyPr>
            <a:normAutofit/>
          </a:bodyPr>
          <a:lstStyle/>
          <a:p>
            <a:pPr algn="just">
              <a:lnSpc>
                <a:spcPct val="150000"/>
              </a:lnSpc>
              <a:buClr>
                <a:schemeClr val="bg1"/>
              </a:buClr>
              <a:buFont typeface="Wingdings" pitchFamily="2" charset="2"/>
              <a:buChar char="Ø"/>
            </a:pPr>
            <a:r>
              <a:rPr lang="en-US" sz="2400" dirty="0" smtClean="0"/>
              <a:t>Coated and uncoated</a:t>
            </a:r>
          </a:p>
          <a:p>
            <a:pPr algn="just">
              <a:lnSpc>
                <a:spcPct val="150000"/>
              </a:lnSpc>
              <a:buClr>
                <a:schemeClr val="bg1"/>
              </a:buClr>
              <a:buFont typeface="Wingdings" pitchFamily="2" charset="2"/>
              <a:buChar char="Ø"/>
            </a:pPr>
            <a:r>
              <a:rPr lang="en-US" sz="2400" dirty="0" smtClean="0"/>
              <a:t>Synthetic suture</a:t>
            </a:r>
          </a:p>
          <a:p>
            <a:pPr algn="just">
              <a:lnSpc>
                <a:spcPct val="150000"/>
              </a:lnSpc>
              <a:buClr>
                <a:schemeClr val="bg1"/>
              </a:buClr>
              <a:buFont typeface="Wingdings" pitchFamily="2" charset="2"/>
              <a:buChar char="Ø"/>
            </a:pPr>
            <a:r>
              <a:rPr lang="en-US" sz="2400" dirty="0" smtClean="0"/>
              <a:t>Monofilament/multifilament</a:t>
            </a:r>
          </a:p>
          <a:p>
            <a:pPr algn="just">
              <a:lnSpc>
                <a:spcPct val="150000"/>
              </a:lnSpc>
              <a:buClr>
                <a:schemeClr val="bg1"/>
              </a:buClr>
              <a:buFont typeface="Wingdings" pitchFamily="2" charset="2"/>
              <a:buChar char="Ø"/>
            </a:pPr>
            <a:r>
              <a:rPr lang="en-US" sz="2400" dirty="0" smtClean="0"/>
              <a:t>It has hydrophobic qualities→delaying loss of TS</a:t>
            </a:r>
          </a:p>
          <a:p>
            <a:pPr algn="just">
              <a:lnSpc>
                <a:spcPct val="150000"/>
              </a:lnSpc>
              <a:buClr>
                <a:schemeClr val="bg1"/>
              </a:buClr>
              <a:buFont typeface="Wingdings" pitchFamily="2" charset="2"/>
              <a:buChar char="Ø"/>
            </a:pPr>
            <a:r>
              <a:rPr lang="en-US" sz="2400" dirty="0" smtClean="0"/>
              <a:t>TS - 14 – 21 days.</a:t>
            </a:r>
          </a:p>
          <a:p>
            <a:pPr algn="just">
              <a:lnSpc>
                <a:spcPct val="150000"/>
              </a:lnSpc>
              <a:buClr>
                <a:schemeClr val="bg1"/>
              </a:buClr>
              <a:buFont typeface="Wingdings" pitchFamily="2" charset="2"/>
              <a:buChar char="Ø"/>
            </a:pPr>
            <a:r>
              <a:rPr lang="en-US" sz="2400" dirty="0" smtClean="0"/>
              <a:t>Absorption – 56-70 days.</a:t>
            </a:r>
          </a:p>
          <a:p>
            <a:pPr>
              <a:lnSpc>
                <a:spcPct val="150000"/>
              </a:lnSpc>
              <a:buClr>
                <a:schemeClr val="bg1"/>
              </a:buClr>
              <a:buFont typeface="Wingdings" pitchFamily="2" charset="2"/>
              <a:buChar char="Ø"/>
            </a:pPr>
            <a:endParaRPr lang="en-IN" sz="2400" dirty="0"/>
          </a:p>
        </p:txBody>
      </p:sp>
      <p:pic>
        <p:nvPicPr>
          <p:cNvPr id="4" name="Picture 3"/>
          <p:cNvPicPr/>
          <p:nvPr/>
        </p:nvPicPr>
        <p:blipFill>
          <a:blip r:embed="rId2" cstate="print"/>
          <a:srcRect/>
          <a:stretch>
            <a:fillRect/>
          </a:stretch>
        </p:blipFill>
        <p:spPr bwMode="auto">
          <a:xfrm>
            <a:off x="4932040" y="1124744"/>
            <a:ext cx="4104456" cy="2304256"/>
          </a:xfrm>
          <a:prstGeom prst="rect">
            <a:avLst/>
          </a:prstGeom>
          <a:ln>
            <a:noFill/>
          </a:ln>
          <a:effectLst>
            <a:softEdge rad="112500"/>
          </a:effectLst>
        </p:spPr>
      </p:pic>
      <p:sp>
        <p:nvSpPr>
          <p:cNvPr id="5" name="TextBox 4"/>
          <p:cNvSpPr txBox="1"/>
          <p:nvPr/>
        </p:nvSpPr>
        <p:spPr>
          <a:xfrm>
            <a:off x="2285984" y="0"/>
            <a:ext cx="4278159" cy="523220"/>
          </a:xfrm>
          <a:prstGeom prst="rect">
            <a:avLst/>
          </a:prstGeom>
          <a:noFill/>
        </p:spPr>
        <p:txBody>
          <a:bodyPr wrap="none" rtlCol="0">
            <a:spAutoFit/>
          </a:bodyPr>
          <a:lstStyle/>
          <a:p>
            <a:r>
              <a:rPr lang="en-US" sz="2800" b="1" dirty="0" smtClean="0">
                <a:solidFill>
                  <a:srgbClr val="FFC000"/>
                </a:solidFill>
              </a:rPr>
              <a:t>SYNTHETIC ABSORBABLE</a:t>
            </a:r>
            <a:endParaRPr lang="en-IN" sz="2000" b="1" dirty="0">
              <a:solidFill>
                <a:srgbClr val="FFC000"/>
              </a:solidFill>
            </a:endParaRPr>
          </a:p>
        </p:txBody>
      </p:sp>
    </p:spTree>
  </p:cSld>
  <p:clrMapOvr>
    <a:masterClrMapping/>
  </p:clrMapOvr>
  <p:transition>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838200"/>
            <a:ext cx="7696200" cy="5638800"/>
          </a:xfrm>
        </p:spPr>
        <p:txBody>
          <a:bodyPr/>
          <a:lstStyle/>
          <a:p>
            <a:pPr algn="just">
              <a:lnSpc>
                <a:spcPct val="150000"/>
              </a:lnSpc>
              <a:buClr>
                <a:schemeClr val="bg1"/>
              </a:buClr>
              <a:buFont typeface="Wingdings" pitchFamily="2" charset="2"/>
              <a:buChar char="Ø"/>
            </a:pPr>
            <a:r>
              <a:rPr lang="en-US" sz="2400" dirty="0" smtClean="0"/>
              <a:t>Minimal tissue reactivity and can be used in infected tissues</a:t>
            </a:r>
          </a:p>
          <a:p>
            <a:pPr algn="just">
              <a:lnSpc>
                <a:spcPct val="150000"/>
              </a:lnSpc>
              <a:buClr>
                <a:schemeClr val="bg1"/>
              </a:buClr>
              <a:buFont typeface="Wingdings" pitchFamily="2" charset="2"/>
              <a:buChar char="Ø"/>
            </a:pPr>
            <a:r>
              <a:rPr lang="en-US" sz="2400" dirty="0" smtClean="0"/>
              <a:t>Coated with </a:t>
            </a:r>
            <a:r>
              <a:rPr lang="en-US" sz="2400" dirty="0" err="1" smtClean="0"/>
              <a:t>polyglactin</a:t>
            </a:r>
            <a:r>
              <a:rPr lang="en-US" sz="2400" dirty="0" smtClean="0"/>
              <a:t> 370 and calcium </a:t>
            </a:r>
            <a:r>
              <a:rPr lang="en-US" sz="2400" dirty="0" err="1" smtClean="0"/>
              <a:t>stearate</a:t>
            </a:r>
            <a:r>
              <a:rPr lang="en-US" sz="2400" dirty="0" smtClean="0"/>
              <a:t> which allows easy passage through tissues as well as easier knot placement.</a:t>
            </a:r>
          </a:p>
          <a:p>
            <a:pPr algn="just">
              <a:lnSpc>
                <a:spcPct val="150000"/>
              </a:lnSpc>
              <a:buClr>
                <a:schemeClr val="bg1"/>
              </a:buClr>
              <a:buFont typeface="Wingdings" pitchFamily="2" charset="2"/>
              <a:buChar char="Ø"/>
            </a:pPr>
            <a:r>
              <a:rPr lang="en-US" sz="2400" dirty="0" smtClean="0"/>
              <a:t>On skin wounds, associated with delayed absorption as well as increased inflammation.</a:t>
            </a:r>
          </a:p>
          <a:p>
            <a:endParaRPr lang="en-IN" sz="2400" dirty="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424880" y="274638"/>
            <a:ext cx="7467600" cy="1143000"/>
          </a:xfrm>
        </p:spPr>
        <p:txBody>
          <a:bodyPr>
            <a:normAutofit/>
          </a:bodyPr>
          <a:lstStyle/>
          <a:p>
            <a:pPr eaLnBrk="1" hangingPunct="1">
              <a:defRPr/>
            </a:pPr>
            <a:r>
              <a:rPr lang="en-US" sz="3600" b="1" cap="all" dirty="0" smtClean="0">
                <a:solidFill>
                  <a:srgbClr val="FFFF00"/>
                </a:solidFill>
                <a:latin typeface="Andalus" pitchFamily="18" charset="-78"/>
                <a:cs typeface="Andalus" pitchFamily="18" charset="-78"/>
              </a:rPr>
              <a:t>Non absorbable  sutures</a:t>
            </a:r>
            <a:endParaRPr lang="en-IN" sz="3600" b="1" cap="all" dirty="0" smtClean="0">
              <a:solidFill>
                <a:srgbClr val="FFFF00"/>
              </a:solidFill>
              <a:latin typeface="Andalus" pitchFamily="18" charset="-78"/>
              <a:cs typeface="Andalus" pitchFamily="18" charset="-78"/>
            </a:endParaRPr>
          </a:p>
        </p:txBody>
      </p:sp>
      <p:sp>
        <p:nvSpPr>
          <p:cNvPr id="50179" name="Content Placeholder 2"/>
          <p:cNvSpPr>
            <a:spLocks noGrp="1"/>
          </p:cNvSpPr>
          <p:nvPr>
            <p:ph idx="1"/>
          </p:nvPr>
        </p:nvSpPr>
        <p:spPr>
          <a:xfrm>
            <a:off x="1187624" y="1412776"/>
            <a:ext cx="7696200" cy="5638800"/>
          </a:xfrm>
        </p:spPr>
        <p:txBody>
          <a:bodyPr>
            <a:normAutofit/>
          </a:bodyPr>
          <a:lstStyle/>
          <a:p>
            <a:pPr eaLnBrk="1" hangingPunct="1"/>
            <a:r>
              <a:rPr lang="en-US" sz="2800" dirty="0" smtClean="0">
                <a:solidFill>
                  <a:schemeClr val="bg1"/>
                </a:solidFill>
                <a:latin typeface="Comic Sans MS" pitchFamily="66" charset="0"/>
              </a:rPr>
              <a:t>Natural</a:t>
            </a:r>
            <a:r>
              <a:rPr lang="en-US" sz="2800" dirty="0" smtClean="0">
                <a:latin typeface="Comic Sans MS" pitchFamily="66" charset="0"/>
              </a:rPr>
              <a:t> – silk, silk worm gut, cotton , </a:t>
            </a:r>
            <a:r>
              <a:rPr lang="en-US" sz="2800" dirty="0" err="1" smtClean="0">
                <a:latin typeface="Comic Sans MS" pitchFamily="66" charset="0"/>
              </a:rPr>
              <a:t>ramie,linen</a:t>
            </a:r>
            <a:endParaRPr lang="en-US" sz="2800" dirty="0" smtClean="0">
              <a:latin typeface="Comic Sans MS" pitchFamily="66" charset="0"/>
            </a:endParaRPr>
          </a:p>
          <a:p>
            <a:pPr eaLnBrk="1" hangingPunct="1"/>
            <a:r>
              <a:rPr lang="en-US" sz="2800" dirty="0" smtClean="0">
                <a:solidFill>
                  <a:schemeClr val="bg1"/>
                </a:solidFill>
                <a:latin typeface="Comic Sans MS" pitchFamily="66" charset="0"/>
              </a:rPr>
              <a:t>Synthetic</a:t>
            </a:r>
            <a:r>
              <a:rPr lang="en-US" sz="2800" dirty="0" smtClean="0">
                <a:latin typeface="Comic Sans MS" pitchFamily="66" charset="0"/>
              </a:rPr>
              <a:t>-polyester, polyamide, poly propylene, </a:t>
            </a:r>
            <a:r>
              <a:rPr lang="en-US" sz="2800" dirty="0" err="1" smtClean="0">
                <a:latin typeface="Comic Sans MS" pitchFamily="66" charset="0"/>
              </a:rPr>
              <a:t>polyethelene</a:t>
            </a:r>
            <a:endParaRPr lang="en-US" sz="2800" dirty="0" smtClean="0">
              <a:latin typeface="Comic Sans MS" pitchFamily="66" charset="0"/>
            </a:endParaRPr>
          </a:p>
          <a:p>
            <a:pPr eaLnBrk="1" hangingPunct="1"/>
            <a:r>
              <a:rPr lang="en-US" sz="2800" dirty="0" smtClean="0">
                <a:solidFill>
                  <a:schemeClr val="bg1"/>
                </a:solidFill>
                <a:latin typeface="Comic Sans MS" pitchFamily="66" charset="0"/>
              </a:rPr>
              <a:t>Metals</a:t>
            </a:r>
            <a:r>
              <a:rPr lang="en-US" sz="2800" dirty="0" smtClean="0">
                <a:latin typeface="Comic Sans MS" pitchFamily="66" charset="0"/>
              </a:rPr>
              <a:t> : SS</a:t>
            </a:r>
          </a:p>
          <a:p>
            <a:pPr eaLnBrk="1" hangingPunct="1">
              <a:buFont typeface="Wingdings 2" pitchFamily="18" charset="2"/>
              <a:buNone/>
            </a:pPr>
            <a:r>
              <a:rPr lang="en-US" sz="2800" dirty="0" smtClean="0">
                <a:latin typeface="Comic Sans MS" pitchFamily="66" charset="0"/>
              </a:rPr>
              <a:t>            Tantalum</a:t>
            </a:r>
          </a:p>
          <a:p>
            <a:pPr eaLnBrk="1" hangingPunct="1">
              <a:buFont typeface="Wingdings 2" pitchFamily="18" charset="2"/>
              <a:buNone/>
            </a:pPr>
            <a:r>
              <a:rPr lang="en-US" sz="2800" dirty="0" smtClean="0">
                <a:latin typeface="Comic Sans MS" pitchFamily="66" charset="0"/>
              </a:rPr>
              <a:t>            platinum</a:t>
            </a:r>
          </a:p>
          <a:p>
            <a:pPr eaLnBrk="1" hangingPunct="1">
              <a:buFont typeface="Wingdings 2" pitchFamily="18" charset="2"/>
              <a:buNone/>
            </a:pPr>
            <a:r>
              <a:rPr lang="en-US" sz="2800" dirty="0" smtClean="0">
                <a:latin typeface="Comic Sans MS" pitchFamily="66" charset="0"/>
              </a:rPr>
              <a:t>            silver wires</a:t>
            </a:r>
          </a:p>
          <a:p>
            <a:pPr eaLnBrk="1" hangingPunct="1">
              <a:buFont typeface="Wingdings 2" pitchFamily="18" charset="2"/>
              <a:buNone/>
            </a:pPr>
            <a:r>
              <a:rPr lang="en-US" sz="2800" dirty="0" smtClean="0">
                <a:latin typeface="Comic Sans MS" pitchFamily="66" charset="0"/>
              </a:rPr>
              <a:t>            gold </a:t>
            </a:r>
          </a:p>
          <a:p>
            <a:pPr eaLnBrk="1" hangingPunct="1">
              <a:buFont typeface="Wingdings 2" pitchFamily="18" charset="2"/>
              <a:buNone/>
            </a:pPr>
            <a:r>
              <a:rPr lang="en-US" sz="2800" dirty="0" smtClean="0">
                <a:latin typeface="Comic Sans MS" pitchFamily="66" charset="0"/>
              </a:rPr>
              <a:t>            </a:t>
            </a:r>
            <a:r>
              <a:rPr lang="en-US" sz="2800" dirty="0" err="1" smtClean="0">
                <a:latin typeface="Comic Sans MS" pitchFamily="66" charset="0"/>
              </a:rPr>
              <a:t>aluminium</a:t>
            </a:r>
            <a:endParaRPr lang="en-IN" sz="2800" dirty="0" smtClean="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9016" y="845840"/>
            <a:ext cx="7467600" cy="1143000"/>
          </a:xfrm>
        </p:spPr>
        <p:txBody>
          <a:bodyPr>
            <a:noAutofit/>
          </a:bodyPr>
          <a:lstStyle/>
          <a:p>
            <a:r>
              <a:rPr lang="en-US" sz="3600" b="1" dirty="0" smtClean="0">
                <a:solidFill>
                  <a:srgbClr val="FFFF00"/>
                </a:solidFill>
                <a:latin typeface="Andalus" pitchFamily="18" charset="-78"/>
                <a:cs typeface="Andalus" pitchFamily="18" charset="-78"/>
              </a:rPr>
              <a:t>SURGICAL  SILK</a:t>
            </a:r>
            <a:br>
              <a:rPr lang="en-US" sz="3600" b="1" dirty="0" smtClean="0">
                <a:solidFill>
                  <a:srgbClr val="FFFF00"/>
                </a:solidFill>
                <a:latin typeface="Andalus" pitchFamily="18" charset="-78"/>
                <a:cs typeface="Andalus" pitchFamily="18" charset="-78"/>
              </a:rPr>
            </a:br>
            <a:endParaRPr lang="en-IN" sz="3600" dirty="0">
              <a:solidFill>
                <a:srgbClr val="FFFF00"/>
              </a:solidFill>
              <a:latin typeface="Andalus" pitchFamily="18" charset="-78"/>
              <a:cs typeface="Andalus" pitchFamily="18" charset="-78"/>
            </a:endParaRPr>
          </a:p>
        </p:txBody>
      </p:sp>
      <p:sp>
        <p:nvSpPr>
          <p:cNvPr id="3" name="Content Placeholder 2"/>
          <p:cNvSpPr>
            <a:spLocks noGrp="1"/>
          </p:cNvSpPr>
          <p:nvPr>
            <p:ph idx="1"/>
          </p:nvPr>
        </p:nvSpPr>
        <p:spPr>
          <a:xfrm>
            <a:off x="457200" y="1268760"/>
            <a:ext cx="7467600" cy="4525963"/>
          </a:xfrm>
        </p:spPr>
        <p:txBody>
          <a:bodyPr>
            <a:normAutofit/>
          </a:bodyPr>
          <a:lstStyle/>
          <a:p>
            <a:pPr algn="ctr">
              <a:buFontTx/>
              <a:buNone/>
            </a:pPr>
            <a:endParaRPr lang="en-US" sz="2400" b="1" dirty="0" smtClean="0">
              <a:latin typeface="Comic Sans MS" pitchFamily="66" charset="0"/>
            </a:endParaRPr>
          </a:p>
          <a:p>
            <a:pPr algn="just">
              <a:buFontTx/>
              <a:buNone/>
            </a:pPr>
            <a:r>
              <a:rPr lang="en-US" sz="2400" dirty="0" smtClean="0">
                <a:latin typeface="Comic Sans MS" pitchFamily="66" charset="0"/>
              </a:rPr>
              <a:t>-Braided or twisted</a:t>
            </a:r>
          </a:p>
          <a:p>
            <a:pPr algn="just">
              <a:buFontTx/>
              <a:buNone/>
            </a:pPr>
            <a:r>
              <a:rPr lang="en-US" sz="2400" dirty="0" smtClean="0">
                <a:latin typeface="Comic Sans MS" pitchFamily="66" charset="0"/>
              </a:rPr>
              <a:t>-Made from the filament spun by silkworm larva to form its cocoon. Each filament is processed to remove the natural waxes and </a:t>
            </a:r>
            <a:r>
              <a:rPr lang="en-US" sz="2400" dirty="0" err="1" smtClean="0">
                <a:latin typeface="Comic Sans MS" pitchFamily="66" charset="0"/>
              </a:rPr>
              <a:t>sericin</a:t>
            </a:r>
            <a:r>
              <a:rPr lang="en-US" sz="2400" dirty="0" smtClean="0">
                <a:latin typeface="Comic Sans MS" pitchFamily="66" charset="0"/>
              </a:rPr>
              <a:t> gum. After braiding, the strands are dyed, stretched and impregnated with a mixture of waxes and silicone. Dry silk suture is stronger than wet silk suture.</a:t>
            </a:r>
          </a:p>
          <a:p>
            <a:endParaRPr lang="en-IN" sz="2000" dirty="0">
              <a:latin typeface="Comic Sans MS" pitchFamily="66" charset="0"/>
            </a:endParaRPr>
          </a:p>
        </p:txBody>
      </p:sp>
      <p:pic>
        <p:nvPicPr>
          <p:cNvPr id="4" name="Picture 4" descr="suturing 012"/>
          <p:cNvPicPr>
            <a:picLocks noChangeAspect="1" noChangeArrowheads="1"/>
          </p:cNvPicPr>
          <p:nvPr/>
        </p:nvPicPr>
        <p:blipFill>
          <a:blip r:embed="rId2" cstate="print"/>
          <a:srcRect l="12960" t="31429" r="19547" b="32857"/>
          <a:stretch>
            <a:fillRect/>
          </a:stretch>
        </p:blipFill>
        <p:spPr bwMode="auto">
          <a:xfrm>
            <a:off x="4283968" y="4797152"/>
            <a:ext cx="4536504" cy="1800200"/>
          </a:xfrm>
          <a:prstGeom prst="rect">
            <a:avLst/>
          </a:prstGeom>
          <a:noFill/>
        </p:spPr>
      </p:pic>
      <p:sp>
        <p:nvSpPr>
          <p:cNvPr id="5" name="TextBox 4"/>
          <p:cNvSpPr txBox="1"/>
          <p:nvPr/>
        </p:nvSpPr>
        <p:spPr>
          <a:xfrm>
            <a:off x="2071670" y="214290"/>
            <a:ext cx="4949560" cy="523220"/>
          </a:xfrm>
          <a:prstGeom prst="rect">
            <a:avLst/>
          </a:prstGeom>
          <a:noFill/>
        </p:spPr>
        <p:txBody>
          <a:bodyPr wrap="none" rtlCol="0">
            <a:spAutoFit/>
          </a:bodyPr>
          <a:lstStyle/>
          <a:p>
            <a:r>
              <a:rPr lang="en-US" sz="2800" b="1" dirty="0" smtClean="0">
                <a:solidFill>
                  <a:srgbClr val="FFC000"/>
                </a:solidFill>
              </a:rPr>
              <a:t>NATURAL  NON-ABSORBABLE</a:t>
            </a:r>
            <a:endParaRPr lang="en-IN" sz="2800" b="1" dirty="0">
              <a:solidFill>
                <a:srgbClr val="FFC000"/>
              </a:solidFill>
            </a:endParaRPr>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endParaRPr lang="en-IN" smtClean="0"/>
          </a:p>
        </p:txBody>
      </p:sp>
      <p:pic>
        <p:nvPicPr>
          <p:cNvPr id="52227" name="Picture 2" descr="C:\Users\Santosh\Desktop\New Folder (2)\DSCN4073.JPG"/>
          <p:cNvPicPr>
            <a:picLocks noGrp="1" noChangeAspect="1" noChangeArrowheads="1"/>
          </p:cNvPicPr>
          <p:nvPr>
            <p:ph idx="1"/>
          </p:nvPr>
        </p:nvPicPr>
        <p:blipFill>
          <a:blip r:embed="rId2" cstate="print"/>
          <a:srcRect/>
          <a:stretch>
            <a:fillRect/>
          </a:stretch>
        </p:blipFill>
        <p:spPr>
          <a:xfrm>
            <a:off x="228600" y="0"/>
            <a:ext cx="4114800" cy="3551238"/>
          </a:xfrm>
          <a:noFill/>
        </p:spPr>
      </p:pic>
      <p:pic>
        <p:nvPicPr>
          <p:cNvPr id="52228" name="Picture 3" descr="C:\Users\Santosh\Desktop\New Folder (2)\DSCN4074.JPG"/>
          <p:cNvPicPr>
            <a:picLocks noChangeAspect="1" noChangeArrowheads="1"/>
          </p:cNvPicPr>
          <p:nvPr/>
        </p:nvPicPr>
        <p:blipFill>
          <a:blip r:embed="rId3" cstate="print"/>
          <a:srcRect/>
          <a:stretch>
            <a:fillRect/>
          </a:stretch>
        </p:blipFill>
        <p:spPr bwMode="auto">
          <a:xfrm>
            <a:off x="4953000" y="0"/>
            <a:ext cx="3962400" cy="3581400"/>
          </a:xfrm>
          <a:prstGeom prst="rect">
            <a:avLst/>
          </a:prstGeom>
          <a:noFill/>
          <a:ln w="9525">
            <a:noFill/>
            <a:miter lim="800000"/>
            <a:headEnd/>
            <a:tailEnd/>
          </a:ln>
        </p:spPr>
      </p:pic>
      <p:pic>
        <p:nvPicPr>
          <p:cNvPr id="52229" name="Picture 4" descr="C:\Users\Santosh\Desktop\New Folder (2)\DSCN4075.JPG"/>
          <p:cNvPicPr>
            <a:picLocks noChangeAspect="1" noChangeArrowheads="1"/>
          </p:cNvPicPr>
          <p:nvPr/>
        </p:nvPicPr>
        <p:blipFill>
          <a:blip r:embed="rId4" cstate="print"/>
          <a:srcRect/>
          <a:stretch>
            <a:fillRect/>
          </a:stretch>
        </p:blipFill>
        <p:spPr bwMode="auto">
          <a:xfrm>
            <a:off x="2286000" y="3581400"/>
            <a:ext cx="4114800" cy="3276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1256" y="1268760"/>
            <a:ext cx="7931224" cy="6480720"/>
          </a:xfrm>
        </p:spPr>
        <p:txBody>
          <a:bodyPr>
            <a:noAutofit/>
          </a:bodyPr>
          <a:lstStyle/>
          <a:p>
            <a:pPr>
              <a:lnSpc>
                <a:spcPct val="90000"/>
              </a:lnSpc>
              <a:buFontTx/>
              <a:buNone/>
            </a:pPr>
            <a:r>
              <a:rPr lang="en-US" sz="2800" b="1" dirty="0" smtClean="0">
                <a:solidFill>
                  <a:srgbClr val="FFFF00"/>
                </a:solidFill>
                <a:latin typeface="Comic Sans MS" pitchFamily="66" charset="0"/>
              </a:rPr>
              <a:t>Advantage:</a:t>
            </a:r>
          </a:p>
          <a:p>
            <a:pPr algn="just">
              <a:lnSpc>
                <a:spcPct val="90000"/>
              </a:lnSpc>
              <a:buFont typeface="Wingdings" pitchFamily="2" charset="2"/>
              <a:buChar char="ü"/>
            </a:pPr>
            <a:r>
              <a:rPr lang="en-US" sz="2400" dirty="0" smtClean="0">
                <a:latin typeface="Comic Sans MS" pitchFamily="66" charset="0"/>
              </a:rPr>
              <a:t>Ease of handling </a:t>
            </a:r>
          </a:p>
          <a:p>
            <a:pPr algn="just">
              <a:lnSpc>
                <a:spcPct val="90000"/>
              </a:lnSpc>
              <a:buFont typeface="Wingdings" pitchFamily="2" charset="2"/>
              <a:buChar char="ü"/>
            </a:pPr>
            <a:r>
              <a:rPr lang="en-US" sz="2400" dirty="0" smtClean="0">
                <a:latin typeface="Comic Sans MS" pitchFamily="66" charset="0"/>
              </a:rPr>
              <a:t>Good knot security</a:t>
            </a:r>
          </a:p>
          <a:p>
            <a:pPr algn="just">
              <a:lnSpc>
                <a:spcPct val="90000"/>
              </a:lnSpc>
              <a:buFont typeface="Wingdings" pitchFamily="2" charset="2"/>
              <a:buChar char="ü"/>
            </a:pPr>
            <a:r>
              <a:rPr lang="en-US" sz="2400" dirty="0" smtClean="0">
                <a:latin typeface="Comic Sans MS" pitchFamily="66" charset="0"/>
              </a:rPr>
              <a:t>made non capillary in order to withstand action of body fluids &amp; moisture.(wax or silicon coated)</a:t>
            </a:r>
          </a:p>
          <a:p>
            <a:pPr algn="just">
              <a:lnSpc>
                <a:spcPct val="90000"/>
              </a:lnSpc>
              <a:buFont typeface="Wingdings" pitchFamily="2" charset="2"/>
              <a:buChar char="ü"/>
            </a:pPr>
            <a:r>
              <a:rPr lang="en-US" sz="2400" dirty="0" smtClean="0">
                <a:latin typeface="Comic Sans MS" pitchFamily="66" charset="0"/>
              </a:rPr>
              <a:t>Cost effective</a:t>
            </a:r>
          </a:p>
          <a:p>
            <a:pPr algn="just">
              <a:lnSpc>
                <a:spcPct val="90000"/>
              </a:lnSpc>
              <a:buFont typeface="Wingdings" pitchFamily="2" charset="2"/>
              <a:buChar char="ü"/>
            </a:pPr>
            <a:endParaRPr lang="en-US" sz="2400" u="sng" dirty="0" smtClean="0">
              <a:latin typeface="Comic Sans MS" pitchFamily="66" charset="0"/>
            </a:endParaRPr>
          </a:p>
          <a:p>
            <a:pPr algn="just">
              <a:lnSpc>
                <a:spcPct val="90000"/>
              </a:lnSpc>
              <a:buFontTx/>
              <a:buNone/>
            </a:pPr>
            <a:r>
              <a:rPr lang="en-US" sz="2800" b="1" dirty="0" smtClean="0">
                <a:solidFill>
                  <a:srgbClr val="FFFF00"/>
                </a:solidFill>
                <a:latin typeface="Comic Sans MS" pitchFamily="66" charset="0"/>
              </a:rPr>
              <a:t>Contraindications:</a:t>
            </a:r>
          </a:p>
          <a:p>
            <a:pPr algn="just">
              <a:lnSpc>
                <a:spcPct val="90000"/>
              </a:lnSpc>
              <a:buFontTx/>
              <a:buNone/>
            </a:pPr>
            <a:r>
              <a:rPr lang="en-US" sz="2400" dirty="0" smtClean="0">
                <a:latin typeface="Comic Sans MS" pitchFamily="66" charset="0"/>
              </a:rPr>
              <a:t>Should not be used in presence of infection</a:t>
            </a:r>
            <a:endParaRPr lang="en-US" sz="2400" u="sng" dirty="0" smtClean="0">
              <a:latin typeface="Comic Sans MS" pitchFamily="66" charset="0"/>
            </a:endParaRPr>
          </a:p>
          <a:p>
            <a:endParaRPr lang="en-IN" sz="2400" dirty="0">
              <a:latin typeface="Comic Sans MS" pitchFamily="66" charset="0"/>
            </a:endParaRPr>
          </a:p>
        </p:txBody>
      </p:sp>
    </p:spTree>
  </p:cSld>
  <p:clrMapOvr>
    <a:masterClrMapping/>
  </p:clrMapOvr>
  <p:transition>
    <p:wipe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102568"/>
            <a:ext cx="7696200" cy="5638800"/>
          </a:xfrm>
        </p:spPr>
        <p:txBody>
          <a:bodyPr/>
          <a:lstStyle/>
          <a:p>
            <a:pPr algn="just">
              <a:lnSpc>
                <a:spcPct val="90000"/>
              </a:lnSpc>
              <a:buFontTx/>
              <a:buNone/>
            </a:pPr>
            <a:r>
              <a:rPr lang="en-US" dirty="0" smtClean="0">
                <a:solidFill>
                  <a:srgbClr val="FFFF00"/>
                </a:solidFill>
                <a:latin typeface="Comic Sans MS" pitchFamily="66" charset="0"/>
              </a:rPr>
              <a:t>Uses:</a:t>
            </a:r>
          </a:p>
          <a:p>
            <a:pPr algn="just">
              <a:lnSpc>
                <a:spcPct val="90000"/>
              </a:lnSpc>
              <a:buFontTx/>
              <a:buNone/>
            </a:pPr>
            <a:r>
              <a:rPr lang="en-US" sz="2800" dirty="0" smtClean="0">
                <a:latin typeface="Comic Sans MS" pitchFamily="66" charset="0"/>
              </a:rPr>
              <a:t>Plastic surgery, ophthalmic and general surgeries, ligating vessels.</a:t>
            </a:r>
          </a:p>
          <a:p>
            <a:pPr algn="just">
              <a:lnSpc>
                <a:spcPct val="90000"/>
              </a:lnSpc>
              <a:buFontTx/>
              <a:buNone/>
            </a:pPr>
            <a:endParaRPr lang="en-US" sz="2800" dirty="0" smtClean="0">
              <a:latin typeface="Comic Sans MS" pitchFamily="66" charset="0"/>
            </a:endParaRPr>
          </a:p>
          <a:p>
            <a:pPr algn="just">
              <a:lnSpc>
                <a:spcPct val="90000"/>
              </a:lnSpc>
            </a:pPr>
            <a:r>
              <a:rPr lang="en-US" sz="2800" dirty="0" smtClean="0">
                <a:latin typeface="Comic Sans MS" pitchFamily="66" charset="0"/>
              </a:rPr>
              <a:t>studies show that it loses most of their TS after 1 yr. and cannot be detected in tissues after 2 yrs.</a:t>
            </a:r>
          </a:p>
          <a:p>
            <a:endParaRPr lang="en-IN" sz="2800" dirty="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928" y="485800"/>
            <a:ext cx="7467600" cy="1143000"/>
          </a:xfrm>
        </p:spPr>
        <p:txBody>
          <a:bodyPr>
            <a:noAutofit/>
          </a:bodyPr>
          <a:lstStyle/>
          <a:p>
            <a:r>
              <a:rPr lang="en-US" sz="3200" b="1" dirty="0" smtClean="0">
                <a:solidFill>
                  <a:srgbClr val="FFFF00"/>
                </a:solidFill>
                <a:latin typeface="Andalus" pitchFamily="18" charset="-78"/>
                <a:cs typeface="Andalus" pitchFamily="18" charset="-78"/>
              </a:rPr>
              <a:t>POLYPROPYLENE (PROLENE)</a:t>
            </a:r>
            <a:r>
              <a:rPr lang="en-US" sz="3200" dirty="0" smtClean="0">
                <a:solidFill>
                  <a:srgbClr val="FFFF00"/>
                </a:solidFill>
                <a:latin typeface="Andalus" pitchFamily="18" charset="-78"/>
                <a:cs typeface="Andalus" pitchFamily="18" charset="-78"/>
              </a:rPr>
              <a:t> </a:t>
            </a:r>
            <a:br>
              <a:rPr lang="en-US" sz="3200" dirty="0" smtClean="0">
                <a:solidFill>
                  <a:srgbClr val="FFFF00"/>
                </a:solidFill>
                <a:latin typeface="Andalus" pitchFamily="18" charset="-78"/>
                <a:cs typeface="Andalus" pitchFamily="18" charset="-78"/>
              </a:rPr>
            </a:br>
            <a:endParaRPr lang="en-IN" sz="3200" dirty="0">
              <a:solidFill>
                <a:srgbClr val="FFFF00"/>
              </a:solidFill>
              <a:latin typeface="Andalus" pitchFamily="18" charset="-78"/>
              <a:cs typeface="Andalus" pitchFamily="18" charset="-78"/>
            </a:endParaRPr>
          </a:p>
        </p:txBody>
      </p:sp>
      <p:sp>
        <p:nvSpPr>
          <p:cNvPr id="3" name="Content Placeholder 2"/>
          <p:cNvSpPr>
            <a:spLocks noGrp="1"/>
          </p:cNvSpPr>
          <p:nvPr>
            <p:ph idx="1"/>
          </p:nvPr>
        </p:nvSpPr>
        <p:spPr>
          <a:xfrm>
            <a:off x="357158" y="1285860"/>
            <a:ext cx="7567642" cy="5357850"/>
          </a:xfrm>
        </p:spPr>
        <p:txBody>
          <a:bodyPr>
            <a:noAutofit/>
          </a:bodyPr>
          <a:lstStyle/>
          <a:p>
            <a:pPr algn="just">
              <a:lnSpc>
                <a:spcPct val="90000"/>
              </a:lnSpc>
              <a:buFontTx/>
              <a:buNone/>
            </a:pPr>
            <a:r>
              <a:rPr lang="en-US" sz="2400" dirty="0" smtClean="0">
                <a:latin typeface="Comic Sans MS" pitchFamily="66" charset="0"/>
              </a:rPr>
              <a:t>-Polymer of propylene.</a:t>
            </a:r>
          </a:p>
          <a:p>
            <a:pPr algn="just">
              <a:lnSpc>
                <a:spcPct val="90000"/>
              </a:lnSpc>
              <a:buFontTx/>
              <a:buNone/>
            </a:pPr>
            <a:r>
              <a:rPr lang="en-US" sz="2400" dirty="0" smtClean="0">
                <a:latin typeface="Comic Sans MS" pitchFamily="66" charset="0"/>
              </a:rPr>
              <a:t>-Inert and TS for 2 yrs</a:t>
            </a:r>
          </a:p>
          <a:p>
            <a:pPr algn="just">
              <a:lnSpc>
                <a:spcPct val="90000"/>
              </a:lnSpc>
              <a:buFontTx/>
              <a:buNone/>
            </a:pPr>
            <a:r>
              <a:rPr lang="en-US" sz="2400" dirty="0" smtClean="0">
                <a:latin typeface="Comic Sans MS" pitchFamily="66" charset="0"/>
              </a:rPr>
              <a:t>-Holds knots better than other synthetic sutures.</a:t>
            </a:r>
          </a:p>
          <a:p>
            <a:pPr algn="just">
              <a:lnSpc>
                <a:spcPct val="90000"/>
              </a:lnSpc>
              <a:buFontTx/>
              <a:buNone/>
            </a:pPr>
            <a:endParaRPr lang="en-US" sz="2400" u="sng" dirty="0" smtClean="0">
              <a:latin typeface="Comic Sans MS" pitchFamily="66" charset="0"/>
            </a:endParaRPr>
          </a:p>
          <a:p>
            <a:pPr algn="just">
              <a:lnSpc>
                <a:spcPct val="90000"/>
              </a:lnSpc>
              <a:buFontTx/>
              <a:buNone/>
            </a:pPr>
            <a:r>
              <a:rPr lang="en-US" sz="2400" b="1" dirty="0" smtClean="0">
                <a:solidFill>
                  <a:srgbClr val="FFFF00"/>
                </a:solidFill>
                <a:latin typeface="Comic Sans MS" pitchFamily="66" charset="0"/>
              </a:rPr>
              <a:t>Advantages</a:t>
            </a:r>
          </a:p>
          <a:p>
            <a:pPr algn="just">
              <a:lnSpc>
                <a:spcPct val="90000"/>
              </a:lnSpc>
              <a:buFontTx/>
              <a:buNone/>
            </a:pPr>
            <a:r>
              <a:rPr lang="en-US" sz="2400" dirty="0" smtClean="0">
                <a:latin typeface="Comic Sans MS" pitchFamily="66" charset="0"/>
              </a:rPr>
              <a:t>-Minimal suture reaction and so used in infected and contaminated wounds.</a:t>
            </a:r>
          </a:p>
          <a:p>
            <a:pPr algn="just">
              <a:lnSpc>
                <a:spcPct val="90000"/>
              </a:lnSpc>
              <a:buFontTx/>
              <a:buNone/>
            </a:pPr>
            <a:r>
              <a:rPr lang="en-US" sz="2400" dirty="0" smtClean="0">
                <a:latin typeface="Comic Sans MS" pitchFamily="66" charset="0"/>
              </a:rPr>
              <a:t>-Do not adhere to tissues and is flexible. So used for ‘pull-out’ type of sutures.</a:t>
            </a:r>
            <a:endParaRPr lang="en-US" sz="2400" u="sng" dirty="0" smtClean="0">
              <a:latin typeface="Comic Sans MS" pitchFamily="66" charset="0"/>
            </a:endParaRPr>
          </a:p>
          <a:p>
            <a:pPr algn="just">
              <a:lnSpc>
                <a:spcPct val="90000"/>
              </a:lnSpc>
              <a:buFontTx/>
              <a:buNone/>
            </a:pPr>
            <a:r>
              <a:rPr lang="en-US" sz="2400" b="1" dirty="0" smtClean="0">
                <a:solidFill>
                  <a:srgbClr val="FFFF00"/>
                </a:solidFill>
                <a:latin typeface="Comic Sans MS" pitchFamily="66" charset="0"/>
              </a:rPr>
              <a:t>Uses:</a:t>
            </a:r>
            <a:r>
              <a:rPr lang="en-US" sz="2400" dirty="0" smtClean="0">
                <a:solidFill>
                  <a:srgbClr val="FFFF00"/>
                </a:solidFill>
                <a:latin typeface="Comic Sans MS" pitchFamily="66" charset="0"/>
              </a:rPr>
              <a:t> </a:t>
            </a:r>
          </a:p>
          <a:p>
            <a:pPr algn="just">
              <a:lnSpc>
                <a:spcPct val="90000"/>
              </a:lnSpc>
              <a:buFontTx/>
              <a:buNone/>
            </a:pPr>
            <a:r>
              <a:rPr lang="en-US" sz="2400" dirty="0" smtClean="0">
                <a:latin typeface="Comic Sans MS" pitchFamily="66" charset="0"/>
              </a:rPr>
              <a:t>  General, plastic, cardiovascular surgery, skin closure, ophthalmology.</a:t>
            </a:r>
          </a:p>
          <a:p>
            <a:endParaRPr lang="en-IN" sz="2400" dirty="0">
              <a:latin typeface="Comic Sans MS" pitchFamily="66" charset="0"/>
            </a:endParaRPr>
          </a:p>
        </p:txBody>
      </p:sp>
      <p:sp>
        <p:nvSpPr>
          <p:cNvPr id="4" name="TextBox 3"/>
          <p:cNvSpPr txBox="1"/>
          <p:nvPr/>
        </p:nvSpPr>
        <p:spPr>
          <a:xfrm>
            <a:off x="1928794" y="0"/>
            <a:ext cx="4968027" cy="461665"/>
          </a:xfrm>
          <a:prstGeom prst="rect">
            <a:avLst/>
          </a:prstGeom>
          <a:noFill/>
        </p:spPr>
        <p:txBody>
          <a:bodyPr wrap="none" rtlCol="0">
            <a:spAutoFit/>
          </a:bodyPr>
          <a:lstStyle/>
          <a:p>
            <a:r>
              <a:rPr lang="en-US" sz="2400" b="1" dirty="0" smtClean="0">
                <a:solidFill>
                  <a:srgbClr val="FFC000"/>
                </a:solidFill>
                <a:latin typeface="Times New Roman" pitchFamily="18" charset="0"/>
                <a:cs typeface="Times New Roman" pitchFamily="18" charset="0"/>
              </a:rPr>
              <a:t>SYNTHETIC NON-ABSORBABLE</a:t>
            </a:r>
            <a:endParaRPr lang="en-IN" sz="2400" b="1" dirty="0">
              <a:solidFill>
                <a:srgbClr val="FFC000"/>
              </a:solidFill>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DCIM\100NIKON\DSCN4113.JPG"/>
          <p:cNvPicPr>
            <a:picLocks noChangeAspect="1" noChangeArrowheads="1"/>
          </p:cNvPicPr>
          <p:nvPr/>
        </p:nvPicPr>
        <p:blipFill>
          <a:blip r:embed="rId2" cstate="print"/>
          <a:srcRect/>
          <a:stretch>
            <a:fillRect/>
          </a:stretch>
        </p:blipFill>
        <p:spPr bwMode="auto">
          <a:xfrm>
            <a:off x="609600" y="1808584"/>
            <a:ext cx="7974013" cy="3276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5040" y="404664"/>
            <a:ext cx="7467600" cy="1143000"/>
          </a:xfrm>
        </p:spPr>
        <p:txBody>
          <a:bodyPr>
            <a:noAutofit/>
          </a:bodyPr>
          <a:lstStyle/>
          <a:p>
            <a:r>
              <a:rPr lang="en-US" sz="4000" b="1" dirty="0" smtClean="0">
                <a:solidFill>
                  <a:srgbClr val="FFFF00"/>
                </a:solidFill>
                <a:latin typeface="Mistral" pitchFamily="66" charset="0"/>
              </a:rPr>
              <a:t>SUTURE  SIZES</a:t>
            </a:r>
            <a:br>
              <a:rPr lang="en-US" sz="4000" b="1" dirty="0" smtClean="0">
                <a:solidFill>
                  <a:srgbClr val="FFFF00"/>
                </a:solidFill>
                <a:latin typeface="Mistral" pitchFamily="66" charset="0"/>
              </a:rPr>
            </a:br>
            <a:endParaRPr lang="en-IN" sz="4000" dirty="0">
              <a:solidFill>
                <a:srgbClr val="FFFF00"/>
              </a:solidFill>
              <a:latin typeface="Mistral" pitchFamily="66" charset="0"/>
            </a:endParaRPr>
          </a:p>
        </p:txBody>
      </p:sp>
      <p:sp>
        <p:nvSpPr>
          <p:cNvPr id="3" name="Content Placeholder 2"/>
          <p:cNvSpPr>
            <a:spLocks noGrp="1"/>
          </p:cNvSpPr>
          <p:nvPr>
            <p:ph idx="1"/>
          </p:nvPr>
        </p:nvSpPr>
        <p:spPr>
          <a:xfrm>
            <a:off x="457200" y="1600200"/>
            <a:ext cx="7715200" cy="4997152"/>
          </a:xfrm>
        </p:spPr>
        <p:txBody>
          <a:bodyPr>
            <a:normAutofit/>
          </a:bodyPr>
          <a:lstStyle/>
          <a:p>
            <a:pPr marL="342900" indent="-342900">
              <a:lnSpc>
                <a:spcPct val="90000"/>
              </a:lnSpc>
            </a:pPr>
            <a:r>
              <a:rPr lang="en-US" sz="2400" dirty="0" smtClean="0">
                <a:latin typeface="Comic Sans MS" pitchFamily="66" charset="0"/>
              </a:rPr>
              <a:t>Sutures are available in different sizes. </a:t>
            </a:r>
          </a:p>
          <a:p>
            <a:pPr marL="342900" indent="-342900">
              <a:lnSpc>
                <a:spcPct val="90000"/>
              </a:lnSpc>
            </a:pPr>
            <a:r>
              <a:rPr lang="en-US" sz="2400" dirty="0" smtClean="0">
                <a:latin typeface="Comic Sans MS" pitchFamily="66" charset="0"/>
              </a:rPr>
              <a:t>Largest size 1-0 to extremely fine 11-0. </a:t>
            </a:r>
            <a:r>
              <a:rPr lang="en-US" sz="2400" dirty="0" smtClean="0">
                <a:solidFill>
                  <a:schemeClr val="bg1"/>
                </a:solidFill>
                <a:latin typeface="Comic Sans MS" pitchFamily="66" charset="0"/>
              </a:rPr>
              <a:t>Increasing number of zeroes correlates with decreasing suture diameter and strength</a:t>
            </a:r>
            <a:r>
              <a:rPr lang="en-US" sz="2400" dirty="0" smtClean="0">
                <a:latin typeface="Comic Sans MS" pitchFamily="66" charset="0"/>
              </a:rPr>
              <a:t>.</a:t>
            </a:r>
          </a:p>
          <a:p>
            <a:pPr marL="342900" indent="-342900">
              <a:lnSpc>
                <a:spcPct val="90000"/>
              </a:lnSpc>
              <a:buNone/>
            </a:pPr>
            <a:r>
              <a:rPr lang="en-US" sz="2400" dirty="0" smtClean="0">
                <a:latin typeface="Comic Sans MS" pitchFamily="66" charset="0"/>
              </a:rPr>
              <a:t> </a:t>
            </a:r>
          </a:p>
          <a:p>
            <a:pPr marL="342900" indent="-342900">
              <a:lnSpc>
                <a:spcPct val="90000"/>
              </a:lnSpc>
            </a:pPr>
            <a:r>
              <a:rPr lang="en-US" sz="2400" dirty="0" smtClean="0">
                <a:latin typeface="Comic Sans MS" pitchFamily="66" charset="0"/>
              </a:rPr>
              <a:t>Thicker sutures are used for approximation of deeper layers, wounds in tension prone areas and for ligation of blood vessels. </a:t>
            </a:r>
          </a:p>
          <a:p>
            <a:pPr marL="342900" indent="-342900">
              <a:lnSpc>
                <a:spcPct val="90000"/>
              </a:lnSpc>
            </a:pPr>
            <a:endParaRPr lang="en-US" sz="2400" dirty="0" smtClean="0">
              <a:latin typeface="Comic Sans MS" pitchFamily="66" charset="0"/>
            </a:endParaRPr>
          </a:p>
          <a:p>
            <a:pPr marL="342900" indent="-342900">
              <a:lnSpc>
                <a:spcPct val="90000"/>
              </a:lnSpc>
            </a:pPr>
            <a:r>
              <a:rPr lang="en-US" sz="2400" dirty="0" smtClean="0">
                <a:latin typeface="Comic Sans MS" pitchFamily="66" charset="0"/>
              </a:rPr>
              <a:t>Thin sutures are used for closing delicate tissues like conjunctiva and skin incisions of the face. </a:t>
            </a:r>
          </a:p>
          <a:p>
            <a:endParaRPr lang="en-IN" sz="2000" dirty="0">
              <a:latin typeface="Comic Sans MS" pitchFamily="66" charset="0"/>
            </a:endParaRP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857356" y="500042"/>
            <a:ext cx="4714908" cy="857256"/>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600" b="1" i="0" u="none" strike="noStrike" kern="0" cap="none" spc="0" normalizeH="0" baseline="0" noProof="0" dirty="0" smtClean="0">
                <a:ln>
                  <a:noFill/>
                </a:ln>
                <a:solidFill>
                  <a:srgbClr val="FFC000"/>
                </a:solidFill>
                <a:effectLst>
                  <a:outerShdw blurRad="38100" dist="38100" dir="2700000" algn="tl">
                    <a:srgbClr val="FFFFFF"/>
                  </a:outerShdw>
                </a:effectLst>
                <a:uLnTx/>
                <a:uFillTx/>
                <a:latin typeface="Times New Roman" pitchFamily="18" charset="0"/>
                <a:ea typeface="+mj-ea"/>
                <a:cs typeface="+mj-cs"/>
              </a:rPr>
              <a:t>The Suture Packaging</a:t>
            </a:r>
          </a:p>
        </p:txBody>
      </p:sp>
      <p:pic>
        <p:nvPicPr>
          <p:cNvPr id="3" name="Picture 3" descr="60013 Tyco 2 copy"/>
          <p:cNvPicPr>
            <a:picLocks noChangeAspect="1" noChangeArrowheads="1"/>
          </p:cNvPicPr>
          <p:nvPr/>
        </p:nvPicPr>
        <p:blipFill>
          <a:blip r:embed="rId2"/>
          <a:srcRect/>
          <a:stretch>
            <a:fillRect/>
          </a:stretch>
        </p:blipFill>
        <p:spPr bwMode="auto">
          <a:xfrm>
            <a:off x="971550" y="2060575"/>
            <a:ext cx="6767513" cy="3551238"/>
          </a:xfrm>
          <a:prstGeom prst="rect">
            <a:avLst/>
          </a:prstGeom>
          <a:noFill/>
          <a:ln w="9525">
            <a:noFill/>
            <a:miter lim="800000"/>
            <a:headEnd/>
            <a:tailEnd/>
          </a:ln>
        </p:spPr>
      </p:pic>
      <p:sp>
        <p:nvSpPr>
          <p:cNvPr id="4" name="Text Box 4"/>
          <p:cNvSpPr txBox="1">
            <a:spLocks noChangeArrowheads="1"/>
          </p:cNvSpPr>
          <p:nvPr/>
        </p:nvSpPr>
        <p:spPr bwMode="auto">
          <a:xfrm>
            <a:off x="0" y="2781300"/>
            <a:ext cx="1331913" cy="7016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STRAND SIZE</a:t>
            </a:r>
            <a:endParaRPr lang="en-US" sz="2000" b="1">
              <a:solidFill>
                <a:srgbClr val="FF3300"/>
              </a:solidFill>
            </a:endParaRPr>
          </a:p>
        </p:txBody>
      </p:sp>
      <p:sp>
        <p:nvSpPr>
          <p:cNvPr id="5" name="Text Box 5"/>
          <p:cNvSpPr txBox="1">
            <a:spLocks noChangeArrowheads="1"/>
          </p:cNvSpPr>
          <p:nvPr/>
        </p:nvSpPr>
        <p:spPr bwMode="auto">
          <a:xfrm>
            <a:off x="0" y="3933825"/>
            <a:ext cx="1619250" cy="3968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MATERIAL</a:t>
            </a:r>
            <a:endParaRPr lang="en-US" sz="2000" b="1">
              <a:solidFill>
                <a:srgbClr val="FF3300"/>
              </a:solidFill>
            </a:endParaRPr>
          </a:p>
        </p:txBody>
      </p:sp>
      <p:sp>
        <p:nvSpPr>
          <p:cNvPr id="6" name="Text Box 6"/>
          <p:cNvSpPr txBox="1">
            <a:spLocks noChangeArrowheads="1"/>
          </p:cNvSpPr>
          <p:nvPr/>
        </p:nvSpPr>
        <p:spPr bwMode="auto">
          <a:xfrm>
            <a:off x="0" y="4941888"/>
            <a:ext cx="1331913" cy="7016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STRAND LENGTH</a:t>
            </a:r>
            <a:endParaRPr lang="en-US" sz="2000" b="1">
              <a:solidFill>
                <a:srgbClr val="FF3300"/>
              </a:solidFill>
            </a:endParaRPr>
          </a:p>
        </p:txBody>
      </p:sp>
      <p:sp>
        <p:nvSpPr>
          <p:cNvPr id="7" name="Text Box 7"/>
          <p:cNvSpPr txBox="1">
            <a:spLocks noChangeArrowheads="1"/>
          </p:cNvSpPr>
          <p:nvPr/>
        </p:nvSpPr>
        <p:spPr bwMode="auto">
          <a:xfrm>
            <a:off x="7812088" y="2276475"/>
            <a:ext cx="1331912" cy="641350"/>
          </a:xfrm>
          <a:prstGeom prst="rect">
            <a:avLst/>
          </a:prstGeom>
          <a:noFill/>
          <a:ln w="9525">
            <a:noFill/>
            <a:miter lim="800000"/>
            <a:headEnd/>
            <a:tailEnd/>
          </a:ln>
        </p:spPr>
        <p:txBody>
          <a:bodyPr>
            <a:spAutoFit/>
          </a:bodyPr>
          <a:lstStyle/>
          <a:p>
            <a:pPr algn="ctr">
              <a:spcBef>
                <a:spcPct val="50000"/>
              </a:spcBef>
            </a:pPr>
            <a:r>
              <a:rPr lang="en-GB" b="1">
                <a:solidFill>
                  <a:srgbClr val="FF3300"/>
                </a:solidFill>
              </a:rPr>
              <a:t>PRODUCT CODE</a:t>
            </a:r>
            <a:endParaRPr lang="en-US" b="1">
              <a:solidFill>
                <a:srgbClr val="FF3300"/>
              </a:solidFill>
            </a:endParaRPr>
          </a:p>
        </p:txBody>
      </p:sp>
      <p:sp>
        <p:nvSpPr>
          <p:cNvPr id="8" name="Text Box 8"/>
          <p:cNvSpPr txBox="1">
            <a:spLocks noChangeArrowheads="1"/>
          </p:cNvSpPr>
          <p:nvPr/>
        </p:nvSpPr>
        <p:spPr bwMode="auto">
          <a:xfrm>
            <a:off x="7524750" y="3213100"/>
            <a:ext cx="1619250" cy="22256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NEEDLE CODE WITH LIFE SIZE PICTURE OF NEEDLE</a:t>
            </a:r>
            <a:endParaRPr lang="en-US" sz="2000" b="1">
              <a:solidFill>
                <a:srgbClr val="FF3300"/>
              </a:solidFill>
            </a:endParaRPr>
          </a:p>
        </p:txBody>
      </p:sp>
      <p:sp>
        <p:nvSpPr>
          <p:cNvPr id="9" name="Text Box 9"/>
          <p:cNvSpPr txBox="1">
            <a:spLocks noChangeArrowheads="1"/>
          </p:cNvSpPr>
          <p:nvPr/>
        </p:nvSpPr>
        <p:spPr bwMode="auto">
          <a:xfrm>
            <a:off x="7812088" y="6156325"/>
            <a:ext cx="1331912" cy="7016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NEEDLE LENGTH</a:t>
            </a:r>
            <a:endParaRPr lang="en-US" sz="2000" b="1">
              <a:solidFill>
                <a:srgbClr val="FF3300"/>
              </a:solidFill>
            </a:endParaRPr>
          </a:p>
        </p:txBody>
      </p:sp>
      <p:sp>
        <p:nvSpPr>
          <p:cNvPr id="10" name="Text Box 10"/>
          <p:cNvSpPr txBox="1">
            <a:spLocks noChangeArrowheads="1"/>
          </p:cNvSpPr>
          <p:nvPr/>
        </p:nvSpPr>
        <p:spPr bwMode="auto">
          <a:xfrm>
            <a:off x="2051050" y="6461125"/>
            <a:ext cx="1331913" cy="3968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COLOUR</a:t>
            </a:r>
            <a:endParaRPr lang="en-US" sz="2000" b="1">
              <a:solidFill>
                <a:srgbClr val="FF3300"/>
              </a:solidFill>
            </a:endParaRPr>
          </a:p>
        </p:txBody>
      </p:sp>
      <p:sp>
        <p:nvSpPr>
          <p:cNvPr id="11" name="Text Box 11"/>
          <p:cNvSpPr txBox="1">
            <a:spLocks noChangeArrowheads="1"/>
          </p:cNvSpPr>
          <p:nvPr/>
        </p:nvSpPr>
        <p:spPr bwMode="auto">
          <a:xfrm>
            <a:off x="5940425" y="6156325"/>
            <a:ext cx="1331913" cy="701675"/>
          </a:xfrm>
          <a:prstGeom prst="rect">
            <a:avLst/>
          </a:prstGeom>
          <a:noFill/>
          <a:ln w="9525">
            <a:noFill/>
            <a:miter lim="800000"/>
            <a:headEnd/>
            <a:tailEnd/>
          </a:ln>
        </p:spPr>
        <p:txBody>
          <a:bodyPr>
            <a:spAutoFit/>
          </a:bodyPr>
          <a:lstStyle/>
          <a:p>
            <a:pPr algn="ctr">
              <a:spcBef>
                <a:spcPct val="50000"/>
              </a:spcBef>
            </a:pPr>
            <a:r>
              <a:rPr lang="en-GB" sz="2000" b="1">
                <a:solidFill>
                  <a:srgbClr val="FF3300"/>
                </a:solidFill>
              </a:rPr>
              <a:t>POINT TYPE</a:t>
            </a:r>
            <a:endParaRPr lang="en-US" sz="2000" b="1">
              <a:solidFill>
                <a:srgbClr val="FF3300"/>
              </a:solidFill>
            </a:endParaRPr>
          </a:p>
        </p:txBody>
      </p:sp>
      <p:sp>
        <p:nvSpPr>
          <p:cNvPr id="12" name="Text Box 12"/>
          <p:cNvSpPr txBox="1">
            <a:spLocks noChangeArrowheads="1"/>
          </p:cNvSpPr>
          <p:nvPr/>
        </p:nvSpPr>
        <p:spPr bwMode="auto">
          <a:xfrm>
            <a:off x="3995738" y="6216650"/>
            <a:ext cx="1331912" cy="641350"/>
          </a:xfrm>
          <a:prstGeom prst="rect">
            <a:avLst/>
          </a:prstGeom>
          <a:noFill/>
          <a:ln w="9525">
            <a:noFill/>
            <a:miter lim="800000"/>
            <a:headEnd/>
            <a:tailEnd/>
          </a:ln>
        </p:spPr>
        <p:txBody>
          <a:bodyPr>
            <a:spAutoFit/>
          </a:bodyPr>
          <a:lstStyle/>
          <a:p>
            <a:pPr algn="ctr">
              <a:spcBef>
                <a:spcPct val="50000"/>
              </a:spcBef>
            </a:pPr>
            <a:r>
              <a:rPr lang="en-GB" b="1">
                <a:solidFill>
                  <a:srgbClr val="FF3300"/>
                </a:solidFill>
              </a:rPr>
              <a:t>NEEDLE CIRCLE</a:t>
            </a:r>
            <a:endParaRPr lang="en-US" b="1">
              <a:solidFill>
                <a:srgbClr val="FF3300"/>
              </a:solidFill>
            </a:endParaRPr>
          </a:p>
        </p:txBody>
      </p:sp>
      <p:sp>
        <p:nvSpPr>
          <p:cNvPr id="13" name="Oval 13"/>
          <p:cNvSpPr>
            <a:spLocks noChangeArrowheads="1"/>
          </p:cNvSpPr>
          <p:nvPr/>
        </p:nvSpPr>
        <p:spPr bwMode="auto">
          <a:xfrm>
            <a:off x="1979613" y="2924175"/>
            <a:ext cx="1368425" cy="936625"/>
          </a:xfrm>
          <a:prstGeom prst="ellipse">
            <a:avLst/>
          </a:prstGeom>
          <a:noFill/>
          <a:ln w="25400">
            <a:solidFill>
              <a:srgbClr val="FF3300"/>
            </a:solidFill>
            <a:round/>
            <a:headEnd/>
            <a:tailEnd/>
          </a:ln>
        </p:spPr>
        <p:txBody>
          <a:bodyPr wrap="none" anchor="ctr"/>
          <a:lstStyle/>
          <a:p>
            <a:endParaRPr lang="en-IN"/>
          </a:p>
        </p:txBody>
      </p:sp>
      <p:sp>
        <p:nvSpPr>
          <p:cNvPr id="14" name="Line 14"/>
          <p:cNvSpPr>
            <a:spLocks noChangeShapeType="1"/>
          </p:cNvSpPr>
          <p:nvPr/>
        </p:nvSpPr>
        <p:spPr bwMode="auto">
          <a:xfrm flipH="1">
            <a:off x="1258888" y="3068638"/>
            <a:ext cx="936625" cy="0"/>
          </a:xfrm>
          <a:prstGeom prst="line">
            <a:avLst/>
          </a:prstGeom>
          <a:noFill/>
          <a:ln w="25400">
            <a:solidFill>
              <a:srgbClr val="FF3300"/>
            </a:solidFill>
            <a:round/>
            <a:headEnd/>
            <a:tailEnd/>
          </a:ln>
        </p:spPr>
        <p:txBody>
          <a:bodyPr/>
          <a:lstStyle/>
          <a:p>
            <a:endParaRPr lang="en-IN"/>
          </a:p>
        </p:txBody>
      </p:sp>
      <p:sp>
        <p:nvSpPr>
          <p:cNvPr id="15" name="Oval 15"/>
          <p:cNvSpPr>
            <a:spLocks noChangeArrowheads="1"/>
          </p:cNvSpPr>
          <p:nvPr/>
        </p:nvSpPr>
        <p:spPr bwMode="auto">
          <a:xfrm>
            <a:off x="1524000" y="3733800"/>
            <a:ext cx="2160588" cy="922337"/>
          </a:xfrm>
          <a:prstGeom prst="ellipse">
            <a:avLst/>
          </a:prstGeom>
          <a:noFill/>
          <a:ln w="25400">
            <a:solidFill>
              <a:srgbClr val="FF3300"/>
            </a:solidFill>
            <a:round/>
            <a:headEnd/>
            <a:tailEnd/>
          </a:ln>
        </p:spPr>
        <p:txBody>
          <a:bodyPr wrap="none" anchor="ctr"/>
          <a:lstStyle/>
          <a:p>
            <a:endParaRPr lang="en-IN"/>
          </a:p>
        </p:txBody>
      </p:sp>
      <p:sp>
        <p:nvSpPr>
          <p:cNvPr id="16" name="Oval 18"/>
          <p:cNvSpPr>
            <a:spLocks noChangeArrowheads="1"/>
          </p:cNvSpPr>
          <p:nvPr/>
        </p:nvSpPr>
        <p:spPr bwMode="auto">
          <a:xfrm>
            <a:off x="5795963" y="2060575"/>
            <a:ext cx="1871662" cy="936625"/>
          </a:xfrm>
          <a:prstGeom prst="ellipse">
            <a:avLst/>
          </a:prstGeom>
          <a:noFill/>
          <a:ln w="25400">
            <a:solidFill>
              <a:srgbClr val="FF3300"/>
            </a:solidFill>
            <a:round/>
            <a:headEnd/>
            <a:tailEnd/>
          </a:ln>
        </p:spPr>
        <p:txBody>
          <a:bodyPr wrap="none" anchor="ctr"/>
          <a:lstStyle/>
          <a:p>
            <a:endParaRPr lang="en-IN"/>
          </a:p>
        </p:txBody>
      </p:sp>
      <p:sp>
        <p:nvSpPr>
          <p:cNvPr id="17" name="Oval 19"/>
          <p:cNvSpPr>
            <a:spLocks noChangeArrowheads="1"/>
          </p:cNvSpPr>
          <p:nvPr/>
        </p:nvSpPr>
        <p:spPr bwMode="auto">
          <a:xfrm>
            <a:off x="5219700" y="3644901"/>
            <a:ext cx="1368425" cy="774700"/>
          </a:xfrm>
          <a:prstGeom prst="ellipse">
            <a:avLst/>
          </a:prstGeom>
          <a:noFill/>
          <a:ln w="25400">
            <a:solidFill>
              <a:srgbClr val="FF3300"/>
            </a:solidFill>
            <a:round/>
            <a:headEnd/>
            <a:tailEnd/>
          </a:ln>
        </p:spPr>
        <p:txBody>
          <a:bodyPr wrap="none" anchor="ctr"/>
          <a:lstStyle/>
          <a:p>
            <a:endParaRPr lang="en-IN"/>
          </a:p>
        </p:txBody>
      </p:sp>
      <p:sp>
        <p:nvSpPr>
          <p:cNvPr id="18" name="Line 23"/>
          <p:cNvSpPr>
            <a:spLocks noChangeShapeType="1"/>
          </p:cNvSpPr>
          <p:nvPr/>
        </p:nvSpPr>
        <p:spPr bwMode="auto">
          <a:xfrm flipH="1">
            <a:off x="1547813" y="4221163"/>
            <a:ext cx="142875" cy="0"/>
          </a:xfrm>
          <a:prstGeom prst="line">
            <a:avLst/>
          </a:prstGeom>
          <a:noFill/>
          <a:ln w="25400">
            <a:solidFill>
              <a:srgbClr val="FF3300"/>
            </a:solidFill>
            <a:round/>
            <a:headEnd/>
            <a:tailEnd/>
          </a:ln>
        </p:spPr>
        <p:txBody>
          <a:bodyPr/>
          <a:lstStyle/>
          <a:p>
            <a:endParaRPr lang="en-IN"/>
          </a:p>
        </p:txBody>
      </p:sp>
      <p:sp>
        <p:nvSpPr>
          <p:cNvPr id="19" name="Line 24"/>
          <p:cNvSpPr>
            <a:spLocks noChangeShapeType="1"/>
          </p:cNvSpPr>
          <p:nvPr/>
        </p:nvSpPr>
        <p:spPr bwMode="auto">
          <a:xfrm flipH="1">
            <a:off x="762000" y="4800600"/>
            <a:ext cx="1752600" cy="152400"/>
          </a:xfrm>
          <a:prstGeom prst="line">
            <a:avLst/>
          </a:prstGeom>
          <a:noFill/>
          <a:ln w="25400">
            <a:solidFill>
              <a:srgbClr val="FF3300"/>
            </a:solidFill>
            <a:round/>
            <a:headEnd/>
            <a:tailEnd/>
          </a:ln>
        </p:spPr>
        <p:txBody>
          <a:bodyPr/>
          <a:lstStyle/>
          <a:p>
            <a:endParaRPr lang="en-IN"/>
          </a:p>
        </p:txBody>
      </p:sp>
      <p:sp>
        <p:nvSpPr>
          <p:cNvPr id="20" name="Line 25"/>
          <p:cNvSpPr>
            <a:spLocks noChangeShapeType="1"/>
          </p:cNvSpPr>
          <p:nvPr/>
        </p:nvSpPr>
        <p:spPr bwMode="auto">
          <a:xfrm flipH="1" flipV="1">
            <a:off x="2411413" y="5229225"/>
            <a:ext cx="0" cy="1223963"/>
          </a:xfrm>
          <a:prstGeom prst="line">
            <a:avLst/>
          </a:prstGeom>
          <a:noFill/>
          <a:ln w="25400">
            <a:solidFill>
              <a:srgbClr val="FF3300"/>
            </a:solidFill>
            <a:round/>
            <a:headEnd/>
            <a:tailEnd/>
          </a:ln>
        </p:spPr>
        <p:txBody>
          <a:bodyPr/>
          <a:lstStyle/>
          <a:p>
            <a:endParaRPr lang="en-IN"/>
          </a:p>
        </p:txBody>
      </p:sp>
      <p:sp>
        <p:nvSpPr>
          <p:cNvPr id="21" name="Line 26"/>
          <p:cNvSpPr>
            <a:spLocks noChangeShapeType="1"/>
          </p:cNvSpPr>
          <p:nvPr/>
        </p:nvSpPr>
        <p:spPr bwMode="auto">
          <a:xfrm flipH="1">
            <a:off x="7667625" y="2492375"/>
            <a:ext cx="217488" cy="0"/>
          </a:xfrm>
          <a:prstGeom prst="line">
            <a:avLst/>
          </a:prstGeom>
          <a:noFill/>
          <a:ln w="25400">
            <a:solidFill>
              <a:srgbClr val="FF3300"/>
            </a:solidFill>
            <a:round/>
            <a:headEnd/>
            <a:tailEnd/>
          </a:ln>
        </p:spPr>
        <p:txBody>
          <a:bodyPr/>
          <a:lstStyle/>
          <a:p>
            <a:endParaRPr lang="en-IN"/>
          </a:p>
        </p:txBody>
      </p:sp>
      <p:sp>
        <p:nvSpPr>
          <p:cNvPr id="22" name="Line 27"/>
          <p:cNvSpPr>
            <a:spLocks noChangeShapeType="1"/>
          </p:cNvSpPr>
          <p:nvPr/>
        </p:nvSpPr>
        <p:spPr bwMode="auto">
          <a:xfrm flipH="1">
            <a:off x="4859338" y="4648201"/>
            <a:ext cx="703262" cy="1517650"/>
          </a:xfrm>
          <a:prstGeom prst="line">
            <a:avLst/>
          </a:prstGeom>
          <a:noFill/>
          <a:ln w="25400">
            <a:solidFill>
              <a:srgbClr val="FF3300"/>
            </a:solidFill>
            <a:round/>
            <a:headEnd/>
            <a:tailEnd/>
          </a:ln>
        </p:spPr>
        <p:txBody>
          <a:bodyPr/>
          <a:lstStyle/>
          <a:p>
            <a:endParaRPr lang="en-IN"/>
          </a:p>
        </p:txBody>
      </p:sp>
      <p:sp>
        <p:nvSpPr>
          <p:cNvPr id="23" name="Line 28"/>
          <p:cNvSpPr>
            <a:spLocks noChangeShapeType="1"/>
          </p:cNvSpPr>
          <p:nvPr/>
        </p:nvSpPr>
        <p:spPr bwMode="auto">
          <a:xfrm flipH="1" flipV="1">
            <a:off x="5940425" y="4724400"/>
            <a:ext cx="576263" cy="1441450"/>
          </a:xfrm>
          <a:prstGeom prst="line">
            <a:avLst/>
          </a:prstGeom>
          <a:noFill/>
          <a:ln w="25400">
            <a:solidFill>
              <a:srgbClr val="FF3300"/>
            </a:solidFill>
            <a:round/>
            <a:headEnd/>
            <a:tailEnd/>
          </a:ln>
        </p:spPr>
        <p:txBody>
          <a:bodyPr/>
          <a:lstStyle/>
          <a:p>
            <a:endParaRPr lang="en-IN"/>
          </a:p>
        </p:txBody>
      </p:sp>
      <p:sp>
        <p:nvSpPr>
          <p:cNvPr id="24" name="Line 29"/>
          <p:cNvSpPr>
            <a:spLocks noChangeShapeType="1"/>
          </p:cNvSpPr>
          <p:nvPr/>
        </p:nvSpPr>
        <p:spPr bwMode="auto">
          <a:xfrm flipH="1" flipV="1">
            <a:off x="6400800" y="4724400"/>
            <a:ext cx="1627188" cy="1441450"/>
          </a:xfrm>
          <a:prstGeom prst="line">
            <a:avLst/>
          </a:prstGeom>
          <a:noFill/>
          <a:ln w="25400">
            <a:solidFill>
              <a:srgbClr val="FF3300"/>
            </a:solidFill>
            <a:round/>
            <a:headEnd/>
            <a:tailEnd/>
          </a:ln>
        </p:spPr>
        <p:txBody>
          <a:bodyPr/>
          <a:lstStyle/>
          <a:p>
            <a:endParaRPr lang="en-IN"/>
          </a:p>
        </p:txBody>
      </p:sp>
      <p:sp>
        <p:nvSpPr>
          <p:cNvPr id="25" name="Line 30"/>
          <p:cNvSpPr>
            <a:spLocks noChangeShapeType="1"/>
          </p:cNvSpPr>
          <p:nvPr/>
        </p:nvSpPr>
        <p:spPr bwMode="auto">
          <a:xfrm flipH="1">
            <a:off x="6588125" y="4076700"/>
            <a:ext cx="936625" cy="0"/>
          </a:xfrm>
          <a:prstGeom prst="line">
            <a:avLst/>
          </a:prstGeom>
          <a:noFill/>
          <a:ln w="25400">
            <a:solidFill>
              <a:srgbClr val="FF3300"/>
            </a:solidFill>
            <a:round/>
            <a:headEnd/>
            <a:tailEnd/>
          </a:ln>
        </p:spPr>
        <p:txBody>
          <a:bodyPr/>
          <a:lstStyle/>
          <a:p>
            <a:endParaRPr lang="en-IN"/>
          </a:p>
        </p:txBody>
      </p:sp>
      <p:sp>
        <p:nvSpPr>
          <p:cNvPr id="26" name="Line 31"/>
          <p:cNvSpPr>
            <a:spLocks noChangeShapeType="1"/>
          </p:cNvSpPr>
          <p:nvPr/>
        </p:nvSpPr>
        <p:spPr bwMode="auto">
          <a:xfrm flipV="1">
            <a:off x="2411413" y="3068638"/>
            <a:ext cx="2520950" cy="2520950"/>
          </a:xfrm>
          <a:prstGeom prst="line">
            <a:avLst/>
          </a:prstGeom>
          <a:noFill/>
          <a:ln w="25400">
            <a:solidFill>
              <a:srgbClr val="FF0000"/>
            </a:solidFill>
            <a:round/>
            <a:headEnd/>
            <a:tailEnd/>
          </a:ln>
        </p:spPr>
        <p:txBody>
          <a:bodyPr/>
          <a:lstStyle/>
          <a:p>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par>
                                <p:cTn id="41" presetID="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par>
                                <p:cTn id="55" presetID="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260648"/>
            <a:ext cx="7272808" cy="2031325"/>
          </a:xfrm>
          <a:prstGeom prst="rect">
            <a:avLst/>
          </a:prstGeom>
        </p:spPr>
        <p:txBody>
          <a:bodyPr wrap="square">
            <a:spAutoFit/>
          </a:bodyPr>
          <a:lstStyle/>
          <a:p>
            <a:r>
              <a:rPr lang="en-US" sz="2800" dirty="0" smtClean="0">
                <a:solidFill>
                  <a:schemeClr val="bg1"/>
                </a:solidFill>
                <a:latin typeface="Comic Sans MS" pitchFamily="66" charset="0"/>
              </a:rPr>
              <a:t>3-0 or 4-0   </a:t>
            </a:r>
            <a:r>
              <a:rPr lang="en-US" sz="2800" dirty="0" smtClean="0">
                <a:latin typeface="Comic Sans MS" pitchFamily="66" charset="0"/>
              </a:rPr>
              <a:t>OMFS, muscle, deep skin</a:t>
            </a:r>
          </a:p>
          <a:p>
            <a:r>
              <a:rPr lang="en-US" sz="2800" dirty="0" smtClean="0">
                <a:solidFill>
                  <a:schemeClr val="bg1"/>
                </a:solidFill>
                <a:latin typeface="Comic Sans MS" pitchFamily="66" charset="0"/>
              </a:rPr>
              <a:t>5-0 or 6-0   </a:t>
            </a:r>
            <a:r>
              <a:rPr lang="en-US" sz="2800" dirty="0" smtClean="0">
                <a:latin typeface="Comic Sans MS" pitchFamily="66" charset="0"/>
              </a:rPr>
              <a:t>facial skin closure</a:t>
            </a:r>
          </a:p>
          <a:p>
            <a:r>
              <a:rPr lang="en-US" sz="2800" dirty="0" smtClean="0">
                <a:solidFill>
                  <a:schemeClr val="bg1"/>
                </a:solidFill>
                <a:latin typeface="Comic Sans MS" pitchFamily="66" charset="0"/>
              </a:rPr>
              <a:t>9-0 or 10-0 </a:t>
            </a:r>
            <a:r>
              <a:rPr lang="en-US" sz="2800" dirty="0" smtClean="0">
                <a:latin typeface="Comic Sans MS" pitchFamily="66" charset="0"/>
              </a:rPr>
              <a:t>microsurgery</a:t>
            </a:r>
          </a:p>
          <a:p>
            <a:pPr>
              <a:spcBef>
                <a:spcPct val="50000"/>
              </a:spcBef>
            </a:pPr>
            <a:endParaRPr lang="en-US" sz="2800" dirty="0">
              <a:latin typeface="Comic Sans MS" pitchFamily="66" charset="0"/>
            </a:endParaRPr>
          </a:p>
        </p:txBody>
      </p:sp>
      <p:pic>
        <p:nvPicPr>
          <p:cNvPr id="5" name="Content Placeholder 4" descr="SUT SIZ"/>
          <p:cNvPicPr>
            <a:picLocks noGrp="1" noChangeAspect="1" noChangeArrowheads="1"/>
          </p:cNvPicPr>
          <p:nvPr>
            <p:ph idx="1"/>
          </p:nvPr>
        </p:nvPicPr>
        <p:blipFill>
          <a:blip r:embed="rId2" cstate="print"/>
          <a:stretch>
            <a:fillRect/>
          </a:stretch>
        </p:blipFill>
        <p:spPr>
          <a:xfrm>
            <a:off x="1187624" y="1628800"/>
            <a:ext cx="6948695" cy="518761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904" y="274638"/>
            <a:ext cx="7467600" cy="1143000"/>
          </a:xfrm>
        </p:spPr>
        <p:txBody>
          <a:bodyPr>
            <a:noAutofit/>
          </a:bodyPr>
          <a:lstStyle/>
          <a:p>
            <a:r>
              <a:rPr lang="en-US" sz="4000" b="1" dirty="0" smtClean="0">
                <a:solidFill>
                  <a:srgbClr val="FFFF00"/>
                </a:solidFill>
                <a:latin typeface="Bradley Hand ITC" pitchFamily="66" charset="0"/>
              </a:rPr>
              <a:t>SUTURE  NEEDLES</a:t>
            </a:r>
            <a:br>
              <a:rPr lang="en-US" sz="4000" b="1" dirty="0" smtClean="0">
                <a:solidFill>
                  <a:srgbClr val="FFFF00"/>
                </a:solidFill>
                <a:latin typeface="Bradley Hand ITC" pitchFamily="66" charset="0"/>
              </a:rPr>
            </a:br>
            <a:endParaRPr lang="en-IN" sz="4000" dirty="0">
              <a:solidFill>
                <a:srgbClr val="FFFF00"/>
              </a:solidFill>
              <a:latin typeface="Bradley Hand ITC" pitchFamily="66" charset="0"/>
            </a:endParaRPr>
          </a:p>
        </p:txBody>
      </p:sp>
      <p:sp>
        <p:nvSpPr>
          <p:cNvPr id="3" name="Content Placeholder 2"/>
          <p:cNvSpPr>
            <a:spLocks noGrp="1"/>
          </p:cNvSpPr>
          <p:nvPr>
            <p:ph idx="1"/>
          </p:nvPr>
        </p:nvSpPr>
        <p:spPr>
          <a:xfrm>
            <a:off x="416768" y="1340768"/>
            <a:ext cx="7798570" cy="5231504"/>
          </a:xfrm>
        </p:spPr>
        <p:txBody>
          <a:bodyPr>
            <a:noAutofit/>
          </a:bodyPr>
          <a:lstStyle/>
          <a:p>
            <a:pPr algn="just">
              <a:lnSpc>
                <a:spcPct val="90000"/>
              </a:lnSpc>
            </a:pPr>
            <a:r>
              <a:rPr lang="en-US" sz="2800" dirty="0" smtClean="0">
                <a:latin typeface="Comic Sans MS" pitchFamily="66" charset="0"/>
              </a:rPr>
              <a:t>Surgical needles are designed to lead suture material through tissue with minimal injury. 	</a:t>
            </a:r>
          </a:p>
          <a:p>
            <a:pPr algn="just">
              <a:lnSpc>
                <a:spcPct val="90000"/>
              </a:lnSpc>
              <a:buFontTx/>
              <a:buNone/>
            </a:pPr>
            <a:r>
              <a:rPr lang="en-US" sz="2800" dirty="0" smtClean="0">
                <a:latin typeface="Comic Sans MS" pitchFamily="66" charset="0"/>
              </a:rPr>
              <a:t>		   </a:t>
            </a:r>
          </a:p>
          <a:p>
            <a:pPr algn="just">
              <a:lnSpc>
                <a:spcPct val="90000"/>
              </a:lnSpc>
              <a:buFontTx/>
              <a:buNone/>
            </a:pPr>
            <a:endParaRPr lang="en-US" sz="2800" dirty="0" smtClean="0">
              <a:latin typeface="Comic Sans MS" pitchFamily="66" charset="0"/>
            </a:endParaRPr>
          </a:p>
          <a:p>
            <a:pPr algn="just">
              <a:lnSpc>
                <a:spcPct val="90000"/>
              </a:lnSpc>
            </a:pPr>
            <a:r>
              <a:rPr lang="en-US" sz="2800" dirty="0" smtClean="0">
                <a:latin typeface="Comic Sans MS" pitchFamily="66" charset="0"/>
              </a:rPr>
              <a:t>Made up of either SS or carbon steel.</a:t>
            </a:r>
          </a:p>
          <a:p>
            <a:pPr algn="just">
              <a:lnSpc>
                <a:spcPct val="90000"/>
              </a:lnSpc>
              <a:buFontTx/>
              <a:buNone/>
            </a:pPr>
            <a:endParaRPr lang="en-US" sz="2800" dirty="0" smtClean="0">
              <a:latin typeface="Comic Sans MS" pitchFamily="66" charset="0"/>
            </a:endParaRPr>
          </a:p>
          <a:p>
            <a:pPr algn="just">
              <a:lnSpc>
                <a:spcPct val="90000"/>
              </a:lnSpc>
              <a:buFontTx/>
              <a:buNone/>
            </a:pPr>
            <a:endParaRPr lang="en-US" sz="2800" dirty="0" smtClean="0">
              <a:latin typeface="Comic Sans MS" pitchFamily="66" charset="0"/>
            </a:endParaRPr>
          </a:p>
          <a:p>
            <a:pPr algn="just">
              <a:lnSpc>
                <a:spcPct val="90000"/>
              </a:lnSpc>
              <a:buFontTx/>
              <a:buNone/>
            </a:pPr>
            <a:endParaRPr lang="en-US" sz="2800" dirty="0" smtClean="0">
              <a:latin typeface="Comic Sans MS" pitchFamily="66" charset="0"/>
            </a:endParaRPr>
          </a:p>
          <a:p>
            <a:endParaRPr lang="en-IN" sz="2800" dirty="0">
              <a:latin typeface="Comic Sans MS" pitchFamily="66" charset="0"/>
            </a:endParaRPr>
          </a:p>
        </p:txBody>
      </p:sp>
    </p:spTree>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idx="1"/>
          </p:nvPr>
        </p:nvSpPr>
        <p:spPr>
          <a:xfrm>
            <a:off x="457200" y="762000"/>
            <a:ext cx="8229600" cy="5745163"/>
          </a:xfrm>
        </p:spPr>
        <p:txBody>
          <a:bodyPr>
            <a:noAutofit/>
          </a:bodyPr>
          <a:lstStyle/>
          <a:p>
            <a:pPr marL="274320" indent="-274320" algn="just" eaLnBrk="1" fontAlgn="auto" hangingPunct="1">
              <a:lnSpc>
                <a:spcPct val="90000"/>
              </a:lnSpc>
              <a:spcAft>
                <a:spcPts val="0"/>
              </a:spcAft>
              <a:buClr>
                <a:schemeClr val="accent3"/>
              </a:buClr>
              <a:buNone/>
              <a:defRPr/>
            </a:pPr>
            <a:endParaRPr lang="en-US" sz="2800" dirty="0" smtClean="0">
              <a:solidFill>
                <a:srgbClr val="FFFF00"/>
              </a:solidFill>
              <a:latin typeface="Comic Sans MS" pitchFamily="66" charset="0"/>
            </a:endParaRPr>
          </a:p>
          <a:p>
            <a:pPr marL="274320" indent="-274320" algn="just" eaLnBrk="1" fontAlgn="auto" hangingPunct="1">
              <a:lnSpc>
                <a:spcPct val="90000"/>
              </a:lnSpc>
              <a:spcAft>
                <a:spcPts val="0"/>
              </a:spcAft>
              <a:buClr>
                <a:schemeClr val="accent3"/>
              </a:buClr>
              <a:buNone/>
              <a:defRPr/>
            </a:pPr>
            <a:r>
              <a:rPr lang="en-US" sz="2400" dirty="0" smtClean="0">
                <a:solidFill>
                  <a:srgbClr val="FFFF00"/>
                </a:solidFill>
                <a:latin typeface="Comic Sans MS" pitchFamily="66" charset="0"/>
              </a:rPr>
              <a:t>CLASSIFICATION OF SURGICAL NEEDLES</a:t>
            </a:r>
          </a:p>
          <a:p>
            <a:pPr marL="274320" indent="-274320" algn="just" eaLnBrk="1" fontAlgn="auto" hangingPunct="1">
              <a:lnSpc>
                <a:spcPct val="90000"/>
              </a:lnSpc>
              <a:spcAft>
                <a:spcPts val="0"/>
              </a:spcAft>
              <a:buClr>
                <a:schemeClr val="accent3"/>
              </a:buClr>
              <a:buFont typeface="Wingdings 2"/>
              <a:buChar char=""/>
              <a:defRPr/>
            </a:pPr>
            <a:r>
              <a:rPr lang="en-US" sz="2800" dirty="0" smtClean="0">
                <a:latin typeface="Comic Sans MS" pitchFamily="66" charset="0"/>
              </a:rPr>
              <a:t>1.According to eye  -eye less needles</a:t>
            </a:r>
          </a:p>
          <a:p>
            <a:pPr marL="274320" indent="-274320" algn="just" eaLnBrk="1" fontAlgn="auto" hangingPunct="1">
              <a:lnSpc>
                <a:spcPct val="90000"/>
              </a:lnSpc>
              <a:spcAft>
                <a:spcPts val="0"/>
              </a:spcAft>
              <a:buClr>
                <a:schemeClr val="accent3"/>
              </a:buClr>
              <a:buFontTx/>
              <a:buNone/>
              <a:defRPr/>
            </a:pPr>
            <a:r>
              <a:rPr lang="en-US" sz="2800" dirty="0" smtClean="0">
                <a:latin typeface="Comic Sans MS" pitchFamily="66" charset="0"/>
              </a:rPr>
              <a:t>		                   -needles with eye</a:t>
            </a:r>
          </a:p>
          <a:p>
            <a:pPr marL="274320" indent="-274320" algn="just" eaLnBrk="1" fontAlgn="auto" hangingPunct="1">
              <a:lnSpc>
                <a:spcPct val="90000"/>
              </a:lnSpc>
              <a:spcAft>
                <a:spcPts val="0"/>
              </a:spcAft>
              <a:buClr>
                <a:schemeClr val="accent3"/>
              </a:buClr>
              <a:buFont typeface="Wingdings 2"/>
              <a:buChar char=""/>
              <a:defRPr/>
            </a:pPr>
            <a:r>
              <a:rPr lang="en-US" sz="2800" dirty="0" smtClean="0">
                <a:latin typeface="Comic Sans MS" pitchFamily="66" charset="0"/>
              </a:rPr>
              <a:t>2.According to shape -straight needles</a:t>
            </a:r>
          </a:p>
          <a:p>
            <a:pPr marL="274320" indent="-274320" algn="just" eaLnBrk="1" fontAlgn="auto" hangingPunct="1">
              <a:lnSpc>
                <a:spcPct val="90000"/>
              </a:lnSpc>
              <a:spcAft>
                <a:spcPts val="0"/>
              </a:spcAft>
              <a:buClr>
                <a:schemeClr val="accent3"/>
              </a:buClr>
              <a:buFontTx/>
              <a:buNone/>
              <a:defRPr/>
            </a:pPr>
            <a:r>
              <a:rPr lang="en-US" sz="2800" dirty="0" smtClean="0">
                <a:latin typeface="Comic Sans MS" pitchFamily="66" charset="0"/>
              </a:rPr>
              <a:t>                           -curved needles</a:t>
            </a:r>
          </a:p>
          <a:p>
            <a:pPr marL="274320" indent="-274320" algn="just" eaLnBrk="1" fontAlgn="auto" hangingPunct="1">
              <a:lnSpc>
                <a:spcPct val="90000"/>
              </a:lnSpc>
              <a:spcAft>
                <a:spcPts val="0"/>
              </a:spcAft>
              <a:buClr>
                <a:schemeClr val="accent3"/>
              </a:buClr>
              <a:buFont typeface="Wingdings 2"/>
              <a:buChar char=""/>
              <a:defRPr/>
            </a:pPr>
            <a:r>
              <a:rPr lang="en-US" sz="2800" dirty="0" smtClean="0">
                <a:latin typeface="Comic Sans MS" pitchFamily="66" charset="0"/>
              </a:rPr>
              <a:t>3.According to cutting edge  </a:t>
            </a:r>
          </a:p>
          <a:p>
            <a:pPr marL="274320" indent="-274320" algn="just" eaLnBrk="1" fontAlgn="auto" hangingPunct="1">
              <a:lnSpc>
                <a:spcPct val="90000"/>
              </a:lnSpc>
              <a:spcAft>
                <a:spcPts val="0"/>
              </a:spcAft>
              <a:buClr>
                <a:schemeClr val="accent3"/>
              </a:buClr>
              <a:buNone/>
              <a:defRPr/>
            </a:pPr>
            <a:r>
              <a:rPr lang="en-US" sz="2800" dirty="0" smtClean="0">
                <a:latin typeface="Comic Sans MS" pitchFamily="66" charset="0"/>
              </a:rPr>
              <a:t>                 a) round body</a:t>
            </a:r>
          </a:p>
          <a:p>
            <a:pPr marL="274320" indent="-274320" algn="just" eaLnBrk="1" fontAlgn="auto" hangingPunct="1">
              <a:lnSpc>
                <a:spcPct val="90000"/>
              </a:lnSpc>
              <a:spcAft>
                <a:spcPts val="0"/>
              </a:spcAft>
              <a:buClr>
                <a:schemeClr val="accent3"/>
              </a:buClr>
              <a:buFont typeface="Wingdings 2" pitchFamily="18" charset="2"/>
              <a:buNone/>
              <a:defRPr/>
            </a:pPr>
            <a:r>
              <a:rPr lang="en-US" sz="2800" dirty="0" smtClean="0">
                <a:latin typeface="Comic Sans MS" pitchFamily="66" charset="0"/>
              </a:rPr>
              <a:t>                 b) cutting -conventional                                                                    </a:t>
            </a:r>
          </a:p>
          <a:p>
            <a:pPr marL="274320" indent="-274320" algn="just" eaLnBrk="1" fontAlgn="auto" hangingPunct="1">
              <a:lnSpc>
                <a:spcPct val="90000"/>
              </a:lnSpc>
              <a:spcAft>
                <a:spcPts val="0"/>
              </a:spcAft>
              <a:buClr>
                <a:schemeClr val="accent3"/>
              </a:buClr>
              <a:buFont typeface="Wingdings 2" pitchFamily="18" charset="2"/>
              <a:buNone/>
              <a:defRPr/>
            </a:pPr>
            <a:r>
              <a:rPr lang="en-US" sz="2800" dirty="0" smtClean="0">
                <a:latin typeface="Comic Sans MS" pitchFamily="66" charset="0"/>
              </a:rPr>
              <a:t>                             -reverse cutting</a:t>
            </a:r>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457200" y="277813"/>
            <a:ext cx="8229600" cy="1139825"/>
          </a:xfrm>
        </p:spPr>
        <p:txBody>
          <a:bodyPr/>
          <a:lstStyle/>
          <a:p>
            <a:pPr eaLnBrk="1" hangingPunct="1">
              <a:defRPr/>
            </a:pPr>
            <a:r>
              <a:rPr lang="en-US" sz="5400" b="1" dirty="0" smtClean="0">
                <a:solidFill>
                  <a:srgbClr val="FFC000"/>
                </a:solidFill>
              </a:rPr>
              <a:t>Needles</a:t>
            </a:r>
          </a:p>
        </p:txBody>
      </p:sp>
      <p:sp>
        <p:nvSpPr>
          <p:cNvPr id="12" name="Rectangle 3"/>
          <p:cNvSpPr txBox="1">
            <a:spLocks noChangeArrowheads="1"/>
          </p:cNvSpPr>
          <p:nvPr/>
        </p:nvSpPr>
        <p:spPr bwMode="auto">
          <a:xfrm>
            <a:off x="457200" y="1600200"/>
            <a:ext cx="4038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533400" marR="0" lvl="0" indent="-5334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Surgical needles have three basic components</a:t>
            </a:r>
          </a:p>
          <a:p>
            <a:pPr marL="533400" marR="0" lvl="0" indent="-533400" algn="l" defTabSz="914400" rtl="0" eaLnBrk="1" fontAlgn="base" latinLnBrk="0" hangingPunct="1">
              <a:lnSpc>
                <a:spcPct val="100000"/>
              </a:lnSpc>
              <a:spcBef>
                <a:spcPct val="20000"/>
              </a:spcBef>
              <a:spcAft>
                <a:spcPct val="0"/>
              </a:spcAft>
              <a:buClrTx/>
              <a:buSzTx/>
              <a:buFont typeface="Wingdings" pitchFamily="2" charset="2"/>
              <a:buAutoNum type="arabicPeriod"/>
              <a:tabLst/>
              <a:defRPr/>
            </a:pP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Eye or swaged end</a:t>
            </a:r>
          </a:p>
          <a:p>
            <a:pPr marL="533400" marR="0" lvl="0" indent="-533400" algn="l" defTabSz="914400" rtl="0" eaLnBrk="1" fontAlgn="base" latinLnBrk="0" hangingPunct="1">
              <a:lnSpc>
                <a:spcPct val="100000"/>
              </a:lnSpc>
              <a:spcBef>
                <a:spcPct val="20000"/>
              </a:spcBef>
              <a:spcAft>
                <a:spcPct val="0"/>
              </a:spcAft>
              <a:buClrTx/>
              <a:buSzTx/>
              <a:buFont typeface="Wingdings" pitchFamily="2" charset="2"/>
              <a:buAutoNum type="arabicPeriod"/>
              <a:tabLst/>
              <a:defRPr/>
            </a:pP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Body</a:t>
            </a:r>
          </a:p>
          <a:p>
            <a:pPr marL="533400" marR="0" lvl="0" indent="-533400" algn="l" defTabSz="914400" rtl="0" eaLnBrk="1" fontAlgn="base" latinLnBrk="0" hangingPunct="1">
              <a:lnSpc>
                <a:spcPct val="100000"/>
              </a:lnSpc>
              <a:spcBef>
                <a:spcPct val="20000"/>
              </a:spcBef>
              <a:spcAft>
                <a:spcPct val="0"/>
              </a:spcAft>
              <a:buClrTx/>
              <a:buSzTx/>
              <a:buFont typeface="Wingdings" pitchFamily="2" charset="2"/>
              <a:buAutoNum type="arabicPeriod"/>
              <a:tabLst/>
              <a:defRPr/>
            </a:pP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Point </a:t>
            </a:r>
            <a:endParaRPr kumimoji="0" lang="en-US" sz="2800" b="1" i="0" u="none" strike="noStrike" kern="0" cap="none" spc="0" normalizeH="0" baseline="0" noProof="0" dirty="0" smtClean="0">
              <a:ln>
                <a:noFill/>
              </a:ln>
              <a:solidFill>
                <a:schemeClr val="tx1"/>
              </a:solidFill>
              <a:effectLst/>
              <a:uLnTx/>
              <a:uFillTx/>
              <a:latin typeface="Times New Roman" pitchFamily="18" charset="0"/>
              <a:ea typeface="+mn-ea"/>
              <a:cs typeface="+mn-cs"/>
            </a:endParaRPr>
          </a:p>
        </p:txBody>
      </p:sp>
      <p:pic>
        <p:nvPicPr>
          <p:cNvPr id="13" name="Picture 4"/>
          <p:cNvPicPr>
            <a:picLocks noGrp="1" noChangeAspect="1" noChangeArrowheads="1"/>
          </p:cNvPicPr>
          <p:nvPr>
            <p:ph sz="half" idx="4294967295"/>
          </p:nvPr>
        </p:nvPicPr>
        <p:blipFill>
          <a:blip r:embed="rId2"/>
          <a:srcRect/>
          <a:stretch>
            <a:fillRect/>
          </a:stretch>
        </p:blipFill>
        <p:spPr>
          <a:xfrm>
            <a:off x="4662488" y="2346325"/>
            <a:ext cx="4010025" cy="3038475"/>
          </a:xfrm>
          <a:prstGeom prst="rect">
            <a:avLst/>
          </a:prstGeom>
          <a:noFill/>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apilla3"/>
          <p:cNvPicPr>
            <a:picLocks noChangeAspect="1" noChangeArrowheads="1"/>
          </p:cNvPicPr>
          <p:nvPr/>
        </p:nvPicPr>
        <p:blipFill>
          <a:blip r:embed="rId2" cstate="print">
            <a:lum bright="-10000" contrast="50000"/>
          </a:blip>
          <a:srcRect l="3110" t="1366" r="4066" b="10239"/>
          <a:stretch>
            <a:fillRect/>
          </a:stretch>
        </p:blipFill>
        <p:spPr>
          <a:xfrm>
            <a:off x="357158" y="357166"/>
            <a:ext cx="4476564" cy="2984376"/>
          </a:xfrm>
          <a:prstGeom prst="rect">
            <a:avLst/>
          </a:prstGeom>
          <a:noFill/>
          <a:ln w="57150">
            <a:solidFill>
              <a:schemeClr val="accent1"/>
            </a:solidFill>
          </a:ln>
        </p:spPr>
      </p:pic>
      <p:sp>
        <p:nvSpPr>
          <p:cNvPr id="7" name="Text Box 5"/>
          <p:cNvSpPr txBox="1">
            <a:spLocks noChangeArrowheads="1"/>
          </p:cNvSpPr>
          <p:nvPr/>
        </p:nvSpPr>
        <p:spPr bwMode="auto">
          <a:xfrm>
            <a:off x="560388" y="876300"/>
            <a:ext cx="1271502" cy="400110"/>
          </a:xfrm>
          <a:prstGeom prst="rect">
            <a:avLst/>
          </a:prstGeom>
          <a:noFill/>
          <a:ln w="9525">
            <a:noFill/>
            <a:miter lim="800000"/>
            <a:headEnd/>
            <a:tailEnd/>
          </a:ln>
          <a:effectLst/>
        </p:spPr>
        <p:txBody>
          <a:bodyPr wrap="none">
            <a:spAutoFit/>
          </a:bodyPr>
          <a:lstStyle/>
          <a:p>
            <a:r>
              <a:rPr lang="en-US" sz="2000" b="1" u="sng" dirty="0" smtClean="0">
                <a:solidFill>
                  <a:schemeClr val="bg1"/>
                </a:solidFill>
                <a:effectLst>
                  <a:outerShdw blurRad="38100" dist="38100" dir="2700000" algn="tl">
                    <a:srgbClr val="FFFFFF"/>
                  </a:outerShdw>
                </a:effectLst>
                <a:latin typeface="Monotype Corsiva" pitchFamily="66" charset="0"/>
              </a:rPr>
              <a:t>Round body</a:t>
            </a:r>
            <a:endParaRPr lang="en-US" sz="2000" b="1" u="sng" dirty="0">
              <a:solidFill>
                <a:schemeClr val="bg1"/>
              </a:solidFill>
              <a:effectLst>
                <a:outerShdw blurRad="38100" dist="38100" dir="2700000" algn="tl">
                  <a:srgbClr val="FFFFFF"/>
                </a:outerShdw>
              </a:effectLst>
              <a:latin typeface="Monotype Corsiva" pitchFamily="66" charset="0"/>
            </a:endParaRPr>
          </a:p>
        </p:txBody>
      </p:sp>
      <p:sp>
        <p:nvSpPr>
          <p:cNvPr id="8" name="Text Box 6"/>
          <p:cNvSpPr txBox="1">
            <a:spLocks noChangeArrowheads="1"/>
          </p:cNvSpPr>
          <p:nvPr/>
        </p:nvSpPr>
        <p:spPr bwMode="auto">
          <a:xfrm>
            <a:off x="1475656" y="1772816"/>
            <a:ext cx="874713" cy="396875"/>
          </a:xfrm>
          <a:prstGeom prst="rect">
            <a:avLst/>
          </a:prstGeom>
          <a:noFill/>
          <a:ln w="9525">
            <a:noFill/>
            <a:miter lim="800000"/>
            <a:headEnd/>
            <a:tailEnd/>
          </a:ln>
          <a:effectLst/>
        </p:spPr>
        <p:txBody>
          <a:bodyPr wrap="none">
            <a:spAutoFit/>
          </a:bodyPr>
          <a:lstStyle/>
          <a:p>
            <a:r>
              <a:rPr lang="en-US" sz="2000" b="1" u="sng" dirty="0">
                <a:solidFill>
                  <a:schemeClr val="bg1"/>
                </a:solidFill>
                <a:latin typeface="Monotype Corsiva" pitchFamily="66" charset="0"/>
              </a:rPr>
              <a:t>Cutting</a:t>
            </a:r>
          </a:p>
        </p:txBody>
      </p:sp>
      <p:sp>
        <p:nvSpPr>
          <p:cNvPr id="9" name="Rectangle 8"/>
          <p:cNvSpPr/>
          <p:nvPr/>
        </p:nvSpPr>
        <p:spPr>
          <a:xfrm>
            <a:off x="3275856" y="2708920"/>
            <a:ext cx="1491114" cy="369332"/>
          </a:xfrm>
          <a:prstGeom prst="rect">
            <a:avLst/>
          </a:prstGeom>
        </p:spPr>
        <p:txBody>
          <a:bodyPr wrap="none">
            <a:spAutoFit/>
          </a:bodyPr>
          <a:lstStyle/>
          <a:p>
            <a:r>
              <a:rPr lang="en-US" b="1" u="sng" dirty="0" smtClean="0">
                <a:solidFill>
                  <a:schemeClr val="bg1"/>
                </a:solidFill>
                <a:latin typeface="Monotype Corsiva" pitchFamily="66" charset="0"/>
              </a:rPr>
              <a:t>Reverse  cutting</a:t>
            </a:r>
            <a:endParaRPr lang="en-US" b="1" u="sng" dirty="0">
              <a:solidFill>
                <a:schemeClr val="bg1"/>
              </a:solidFill>
              <a:latin typeface="Monotype Corsiva" pitchFamily="66" charset="0"/>
            </a:endParaRPr>
          </a:p>
        </p:txBody>
      </p:sp>
      <p:pic>
        <p:nvPicPr>
          <p:cNvPr id="12" name="Picture 8" descr="E:\Saumya- Sutures\shapes_1.gif"/>
          <p:cNvPicPr>
            <a:picLocks noChangeAspect="1" noChangeArrowheads="1"/>
          </p:cNvPicPr>
          <p:nvPr/>
        </p:nvPicPr>
        <p:blipFill>
          <a:blip r:embed="rId3" cstate="print"/>
          <a:srcRect/>
          <a:stretch>
            <a:fillRect/>
          </a:stretch>
        </p:blipFill>
        <p:spPr bwMode="auto">
          <a:xfrm>
            <a:off x="5000628" y="2928934"/>
            <a:ext cx="3888432" cy="3618571"/>
          </a:xfrm>
          <a:prstGeom prst="rect">
            <a:avLst/>
          </a:prstGeom>
          <a:solidFill>
            <a:schemeClr val="tx1">
              <a:lumMod val="20000"/>
              <a:lumOff val="80000"/>
            </a:schemeClr>
          </a:solidFill>
          <a:ln w="57150">
            <a:solidFill>
              <a:schemeClr val="accent1"/>
            </a:solidFill>
            <a:miter lim="800000"/>
            <a:headEnd/>
            <a:tailEnd/>
          </a:ln>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960" y="557808"/>
            <a:ext cx="7467600" cy="1143000"/>
          </a:xfrm>
        </p:spPr>
        <p:txBody>
          <a:bodyPr>
            <a:noAutofit/>
          </a:bodyPr>
          <a:lstStyle/>
          <a:p>
            <a:r>
              <a:rPr lang="en-US" sz="3600" b="1" dirty="0" smtClean="0">
                <a:solidFill>
                  <a:schemeClr val="bg1"/>
                </a:solidFill>
                <a:latin typeface="Forte" pitchFamily="66" charset="0"/>
              </a:rPr>
              <a:t> NEEDLE HOLDER </a:t>
            </a:r>
            <a:br>
              <a:rPr lang="en-US" sz="3600" b="1" dirty="0" smtClean="0">
                <a:solidFill>
                  <a:schemeClr val="bg1"/>
                </a:solidFill>
                <a:latin typeface="Forte" pitchFamily="66" charset="0"/>
              </a:rPr>
            </a:br>
            <a:endParaRPr lang="en-IN" sz="3600" b="1" dirty="0">
              <a:solidFill>
                <a:schemeClr val="bg1"/>
              </a:solidFill>
              <a:latin typeface="Forte" pitchFamily="66" charset="0"/>
            </a:endParaRPr>
          </a:p>
        </p:txBody>
      </p:sp>
      <p:sp>
        <p:nvSpPr>
          <p:cNvPr id="3" name="Content Placeholder 2"/>
          <p:cNvSpPr>
            <a:spLocks noGrp="1"/>
          </p:cNvSpPr>
          <p:nvPr>
            <p:ph idx="1"/>
          </p:nvPr>
        </p:nvSpPr>
        <p:spPr>
          <a:xfrm>
            <a:off x="-36512" y="1700808"/>
            <a:ext cx="6768752" cy="4525963"/>
          </a:xfrm>
        </p:spPr>
        <p:txBody>
          <a:bodyPr>
            <a:normAutofit/>
          </a:bodyPr>
          <a:lstStyle/>
          <a:p>
            <a:pPr>
              <a:defRPr/>
            </a:pPr>
            <a:r>
              <a:rPr lang="en-US" sz="2800" dirty="0" smtClean="0">
                <a:latin typeface="Comic Sans MS" pitchFamily="66" charset="0"/>
              </a:rPr>
              <a:t>The needle holder is used to handle the suture needle and thread while suturing the surgical wound.</a:t>
            </a:r>
          </a:p>
          <a:p>
            <a:pPr>
              <a:defRPr/>
            </a:pPr>
            <a:endParaRPr lang="en-US" sz="2800" dirty="0" smtClean="0">
              <a:latin typeface="Comic Sans MS" pitchFamily="66" charset="0"/>
            </a:endParaRPr>
          </a:p>
          <a:p>
            <a:pPr>
              <a:defRPr/>
            </a:pPr>
            <a:r>
              <a:rPr lang="en-US" sz="2800" dirty="0" smtClean="0">
                <a:latin typeface="Comic Sans MS" pitchFamily="66" charset="0"/>
              </a:rPr>
              <a:t>If used properly it enables the surgeon to perform procedures correctly and with great precision.</a:t>
            </a:r>
          </a:p>
          <a:p>
            <a:pPr>
              <a:buFont typeface="Wingdings" pitchFamily="2" charset="2"/>
              <a:buNone/>
              <a:defRPr/>
            </a:pPr>
            <a:r>
              <a:rPr lang="en-US" sz="2800" dirty="0" smtClean="0">
                <a:latin typeface="Comic Sans MS" pitchFamily="66" charset="0"/>
              </a:rPr>
              <a:t>                        </a:t>
            </a:r>
          </a:p>
          <a:p>
            <a:endParaRPr lang="en-IN" sz="2800" dirty="0">
              <a:latin typeface="Comic Sans MS" pitchFamily="66" charset="0"/>
            </a:endParaRPr>
          </a:p>
        </p:txBody>
      </p:sp>
      <p:pic>
        <p:nvPicPr>
          <p:cNvPr id="4" name="Picture 3" descr="F:\mayohegar.jpg"/>
          <p:cNvPicPr>
            <a:picLocks noChangeAspect="1" noChangeArrowheads="1"/>
          </p:cNvPicPr>
          <p:nvPr/>
        </p:nvPicPr>
        <p:blipFill>
          <a:blip r:embed="rId2" cstate="print"/>
          <a:srcRect r="27565"/>
          <a:stretch>
            <a:fillRect/>
          </a:stretch>
        </p:blipFill>
        <p:spPr bwMode="auto">
          <a:xfrm>
            <a:off x="6588224" y="1364420"/>
            <a:ext cx="2520280" cy="4152812"/>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68313" y="0"/>
            <a:ext cx="8229600" cy="1143000"/>
          </a:xfrm>
        </p:spPr>
        <p:txBody>
          <a:bodyPr/>
          <a:lstStyle/>
          <a:p>
            <a:pPr>
              <a:defRPr/>
            </a:pPr>
            <a:r>
              <a:rPr lang="en-US" dirty="0" smtClean="0">
                <a:solidFill>
                  <a:schemeClr val="bg1"/>
                </a:solidFill>
                <a:latin typeface="Forte" pitchFamily="66" charset="0"/>
              </a:rPr>
              <a:t>Gripping needle holder</a:t>
            </a:r>
            <a:endParaRPr lang="en-US" b="1" dirty="0" smtClean="0"/>
          </a:p>
        </p:txBody>
      </p:sp>
      <p:sp>
        <p:nvSpPr>
          <p:cNvPr id="6" name="Rectangle 3"/>
          <p:cNvSpPr txBox="1">
            <a:spLocks noChangeArrowheads="1"/>
          </p:cNvSpPr>
          <p:nvPr/>
        </p:nvSpPr>
        <p:spPr bwMode="auto">
          <a:xfrm>
            <a:off x="468313" y="981075"/>
            <a:ext cx="8435975" cy="1108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1" u="none" strike="noStrike" kern="0" cap="none" spc="0" normalizeH="0" baseline="0" noProof="0" smtClean="0">
                <a:ln>
                  <a:noFill/>
                </a:ln>
                <a:solidFill>
                  <a:schemeClr val="tx1"/>
                </a:solidFill>
                <a:effectLst/>
                <a:uLnTx/>
                <a:uFillTx/>
                <a:latin typeface="Times New Roman" pitchFamily="18" charset="0"/>
                <a:ea typeface="+mn-ea"/>
                <a:cs typeface="+mn-cs"/>
              </a:rPr>
              <a:t>Remember!!!</a:t>
            </a: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  Thumb &amp; ring finger into needle holder’s rings (</a:t>
            </a:r>
            <a:r>
              <a:rPr kumimoji="0" lang="en-US" sz="2800" b="1" i="0" u="sng" strike="noStrike" kern="0" cap="none" spc="0" normalizeH="0" baseline="0" noProof="0" smtClean="0">
                <a:ln>
                  <a:noFill/>
                </a:ln>
                <a:solidFill>
                  <a:schemeClr val="tx1"/>
                </a:solidFill>
                <a:effectLst/>
                <a:uLnTx/>
                <a:uFillTx/>
                <a:latin typeface="Times New Roman" pitchFamily="18" charset="0"/>
                <a:ea typeface="+mn-ea"/>
                <a:cs typeface="+mn-cs"/>
              </a:rPr>
              <a:t>NOT</a:t>
            </a:r>
            <a:r>
              <a:rPr kumimoji="0" lang="en-US" sz="2800" b="1" i="0" u="none" strike="noStrike" kern="0" cap="none" spc="0" normalizeH="0" baseline="0" noProof="0" smtClean="0">
                <a:ln>
                  <a:noFill/>
                </a:ln>
                <a:solidFill>
                  <a:schemeClr val="tx1"/>
                </a:solidFill>
                <a:effectLst/>
                <a:uLnTx/>
                <a:uFillTx/>
                <a:latin typeface="Times New Roman" pitchFamily="18" charset="0"/>
                <a:ea typeface="+mn-ea"/>
                <a:cs typeface="+mn-cs"/>
              </a:rPr>
              <a:t> your middle finger!)</a:t>
            </a:r>
          </a:p>
        </p:txBody>
      </p:sp>
      <p:pic>
        <p:nvPicPr>
          <p:cNvPr id="7" name="Picture 4" descr="needleholder1"/>
          <p:cNvPicPr>
            <a:picLocks noGrp="1" noChangeAspect="1" noChangeArrowheads="1"/>
          </p:cNvPicPr>
          <p:nvPr>
            <p:ph sz="half" idx="4294967295"/>
          </p:nvPr>
        </p:nvPicPr>
        <p:blipFill>
          <a:blip r:embed="rId2"/>
          <a:srcRect/>
          <a:stretch>
            <a:fillRect/>
          </a:stretch>
        </p:blipFill>
        <p:spPr>
          <a:xfrm>
            <a:off x="1692275" y="2060575"/>
            <a:ext cx="5976938" cy="44831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467600" cy="4525963"/>
          </a:xfrm>
        </p:spPr>
        <p:txBody>
          <a:bodyPr>
            <a:normAutofit/>
          </a:bodyPr>
          <a:lstStyle/>
          <a:p>
            <a:pPr algn="ctr">
              <a:buFont typeface="Wingdings" pitchFamily="2" charset="2"/>
              <a:buNone/>
              <a:defRPr/>
            </a:pPr>
            <a:r>
              <a:rPr lang="en-US" dirty="0" smtClean="0">
                <a:solidFill>
                  <a:srgbClr val="FFFF00"/>
                </a:solidFill>
              </a:rPr>
              <a:t>    </a:t>
            </a:r>
          </a:p>
          <a:p>
            <a:pPr>
              <a:buFont typeface="Wingdings" pitchFamily="2" charset="2"/>
              <a:buNone/>
              <a:defRPr/>
            </a:pPr>
            <a:r>
              <a:rPr lang="en-US" dirty="0" smtClean="0">
                <a:solidFill>
                  <a:srgbClr val="FFFF00"/>
                </a:solidFill>
              </a:rPr>
              <a:t>The scissor grip </a:t>
            </a:r>
          </a:p>
          <a:p>
            <a:pPr>
              <a:buFont typeface="Wingdings" pitchFamily="2" charset="2"/>
              <a:buNone/>
              <a:defRPr/>
            </a:pPr>
            <a:r>
              <a:rPr lang="en-US" sz="2400" dirty="0" smtClean="0"/>
              <a:t>  The instrument is stabilized with the index finger</a:t>
            </a:r>
            <a:endParaRPr lang="en-US" dirty="0" smtClean="0"/>
          </a:p>
          <a:p>
            <a:endParaRPr lang="en-IN" sz="2400" dirty="0"/>
          </a:p>
        </p:txBody>
      </p:sp>
      <p:pic>
        <p:nvPicPr>
          <p:cNvPr id="4" name="Picture 4" descr="F:\Azam Suturing Photograph\100_8605.JPG"/>
          <p:cNvPicPr>
            <a:picLocks noChangeAspect="1" noChangeArrowheads="1"/>
          </p:cNvPicPr>
          <p:nvPr/>
        </p:nvPicPr>
        <p:blipFill>
          <a:blip r:embed="rId2" cstate="print"/>
          <a:srcRect l="1563" t="10417" r="3125"/>
          <a:stretch>
            <a:fillRect/>
          </a:stretch>
        </p:blipFill>
        <p:spPr bwMode="auto">
          <a:xfrm>
            <a:off x="2533862" y="3573016"/>
            <a:ext cx="4558418" cy="3197696"/>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EEDE GRA"/>
          <p:cNvPicPr>
            <a:picLocks noChangeAspect="1" noChangeArrowheads="1"/>
          </p:cNvPicPr>
          <p:nvPr/>
        </p:nvPicPr>
        <p:blipFill>
          <a:blip r:embed="rId2" cstate="print"/>
          <a:srcRect/>
          <a:stretch>
            <a:fillRect/>
          </a:stretch>
        </p:blipFill>
        <p:spPr>
          <a:xfrm>
            <a:off x="1857356" y="500042"/>
            <a:ext cx="5929354" cy="5796880"/>
          </a:xfrm>
          <a:prstGeom prst="rect">
            <a:avLst/>
          </a:prstGeom>
          <a:noFill/>
        </p:spPr>
      </p:pic>
    </p:spTree>
  </p:cSld>
  <p:clrMapOvr>
    <a:masterClrMapping/>
  </p:clrMapOvr>
  <p:transition>
    <p:pull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28" y="3643322"/>
            <a:ext cx="7467600" cy="1143000"/>
          </a:xfrm>
        </p:spPr>
        <p:txBody>
          <a:bodyPr>
            <a:noAutofit/>
          </a:bodyPr>
          <a:lstStyle/>
          <a:p>
            <a:pPr algn="ctr"/>
            <a:r>
              <a:rPr lang="en-US" sz="4000" dirty="0" smtClean="0">
                <a:solidFill>
                  <a:srgbClr val="FFFF00"/>
                </a:solidFill>
                <a:latin typeface="Berlin Sans FB Demi" pitchFamily="34" charset="0"/>
              </a:rPr>
              <a:t>PRINCIPLES </a:t>
            </a:r>
            <a:br>
              <a:rPr lang="en-US" sz="4000" dirty="0" smtClean="0">
                <a:solidFill>
                  <a:srgbClr val="FFFF00"/>
                </a:solidFill>
                <a:latin typeface="Berlin Sans FB Demi" pitchFamily="34" charset="0"/>
              </a:rPr>
            </a:br>
            <a:r>
              <a:rPr lang="en-US" sz="4000" dirty="0" smtClean="0">
                <a:solidFill>
                  <a:srgbClr val="FFFF00"/>
                </a:solidFill>
                <a:latin typeface="Berlin Sans FB Demi" pitchFamily="34" charset="0"/>
              </a:rPr>
              <a:t>OF </a:t>
            </a:r>
            <a:br>
              <a:rPr lang="en-US" sz="4000" dirty="0" smtClean="0">
                <a:solidFill>
                  <a:srgbClr val="FFFF00"/>
                </a:solidFill>
                <a:latin typeface="Berlin Sans FB Demi" pitchFamily="34" charset="0"/>
              </a:rPr>
            </a:br>
            <a:r>
              <a:rPr lang="en-US" sz="4000" dirty="0" smtClean="0">
                <a:solidFill>
                  <a:srgbClr val="FFFF00"/>
                </a:solidFill>
                <a:latin typeface="Berlin Sans FB Demi" pitchFamily="34" charset="0"/>
              </a:rPr>
              <a:t>SUTURING</a:t>
            </a:r>
            <a:endParaRPr lang="en-IN" sz="4000" dirty="0">
              <a:solidFill>
                <a:srgbClr val="FFFF00"/>
              </a:solidFill>
              <a:latin typeface="Berlin Sans FB Demi" pitchFamily="34" charset="0"/>
            </a:endParaRPr>
          </a:p>
        </p:txBody>
      </p:sp>
      <p:pic>
        <p:nvPicPr>
          <p:cNvPr id="48132" name="Picture 4" descr="http://t0.gstatic.com/images?q=tbn:ANd9GcQNBIVWV2onqaLRGdlyapz_fVfLfx4jp20LQb7EIgGF3ApldLDk"/>
          <p:cNvPicPr>
            <a:picLocks noChangeAspect="1" noChangeArrowheads="1"/>
          </p:cNvPicPr>
          <p:nvPr/>
        </p:nvPicPr>
        <p:blipFill>
          <a:blip r:embed="rId2" cstate="print"/>
          <a:srcRect/>
          <a:stretch>
            <a:fillRect/>
          </a:stretch>
        </p:blipFill>
        <p:spPr bwMode="auto">
          <a:xfrm>
            <a:off x="61896" y="242878"/>
            <a:ext cx="3161712" cy="2686056"/>
          </a:xfrm>
          <a:prstGeom prst="rect">
            <a:avLst/>
          </a:prstGeom>
          <a:noFill/>
        </p:spPr>
      </p:pic>
    </p:spTree>
  </p:cSld>
  <p:clrMapOvr>
    <a:masterClrMapping/>
  </p:clrMapOvr>
  <p:transition>
    <p:checke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904" y="274638"/>
            <a:ext cx="7467600" cy="1143000"/>
          </a:xfrm>
        </p:spPr>
        <p:txBody>
          <a:bodyPr>
            <a:noAutofit/>
          </a:bodyPr>
          <a:lstStyle/>
          <a:p>
            <a:r>
              <a:rPr lang="en-US" sz="3200" b="1" dirty="0" smtClean="0">
                <a:solidFill>
                  <a:srgbClr val="FFFF00"/>
                </a:solidFill>
                <a:latin typeface="Bradley Hand ITC" pitchFamily="66" charset="0"/>
              </a:rPr>
              <a:t>PRINCIPLES OF SUTURING</a:t>
            </a:r>
            <a:br>
              <a:rPr lang="en-US" sz="3200" b="1" dirty="0" smtClean="0">
                <a:solidFill>
                  <a:srgbClr val="FFFF00"/>
                </a:solidFill>
                <a:latin typeface="Bradley Hand ITC" pitchFamily="66" charset="0"/>
              </a:rPr>
            </a:br>
            <a:endParaRPr lang="en-IN" sz="3200" dirty="0">
              <a:solidFill>
                <a:srgbClr val="FFFF00"/>
              </a:solidFill>
              <a:latin typeface="Bradley Hand ITC" pitchFamily="66" charset="0"/>
            </a:endParaRPr>
          </a:p>
        </p:txBody>
      </p:sp>
      <p:sp>
        <p:nvSpPr>
          <p:cNvPr id="3" name="Content Placeholder 2"/>
          <p:cNvSpPr>
            <a:spLocks noGrp="1"/>
          </p:cNvSpPr>
          <p:nvPr>
            <p:ph idx="1"/>
          </p:nvPr>
        </p:nvSpPr>
        <p:spPr>
          <a:xfrm>
            <a:off x="560784" y="1268760"/>
            <a:ext cx="7467600" cy="4525963"/>
          </a:xfrm>
        </p:spPr>
        <p:txBody>
          <a:bodyPr>
            <a:noAutofit/>
          </a:bodyPr>
          <a:lstStyle/>
          <a:p>
            <a:pPr>
              <a:lnSpc>
                <a:spcPct val="80000"/>
              </a:lnSpc>
              <a:buNone/>
            </a:pPr>
            <a:r>
              <a:rPr lang="en-US" sz="2800" dirty="0" smtClean="0"/>
              <a:t>1.Needle grasped at 1/4</a:t>
            </a:r>
            <a:r>
              <a:rPr lang="en-US" sz="2800" baseline="30000" dirty="0" smtClean="0"/>
              <a:t>th</a:t>
            </a:r>
            <a:r>
              <a:rPr lang="en-US" sz="2800" dirty="0" smtClean="0"/>
              <a:t>  to half the distance from eye.</a:t>
            </a:r>
          </a:p>
          <a:p>
            <a:pPr>
              <a:lnSpc>
                <a:spcPct val="80000"/>
              </a:lnSpc>
              <a:buNone/>
            </a:pPr>
            <a:endParaRPr lang="en-US" sz="2800" dirty="0" smtClean="0"/>
          </a:p>
          <a:p>
            <a:pPr>
              <a:lnSpc>
                <a:spcPct val="80000"/>
              </a:lnSpc>
              <a:buNone/>
            </a:pPr>
            <a:endParaRPr lang="en-US" sz="2800" dirty="0" smtClean="0"/>
          </a:p>
          <a:p>
            <a:pPr>
              <a:lnSpc>
                <a:spcPct val="80000"/>
              </a:lnSpc>
              <a:buNone/>
            </a:pPr>
            <a:endParaRPr lang="en-US" sz="2800" dirty="0" smtClean="0"/>
          </a:p>
          <a:p>
            <a:pPr>
              <a:lnSpc>
                <a:spcPct val="80000"/>
              </a:lnSpc>
              <a:buNone/>
            </a:pPr>
            <a:endParaRPr lang="en-US" sz="2800" dirty="0" smtClean="0"/>
          </a:p>
          <a:p>
            <a:pPr>
              <a:lnSpc>
                <a:spcPct val="80000"/>
              </a:lnSpc>
              <a:buNone/>
            </a:pPr>
            <a:r>
              <a:rPr lang="en-US" sz="2800" dirty="0" smtClean="0"/>
              <a:t>2.Needle should enter perpendicular to tissue surface</a:t>
            </a:r>
          </a:p>
          <a:p>
            <a:pPr>
              <a:lnSpc>
                <a:spcPct val="80000"/>
              </a:lnSpc>
              <a:buNone/>
            </a:pPr>
            <a:endParaRPr lang="en-US" sz="2800" dirty="0" smtClean="0"/>
          </a:p>
          <a:p>
            <a:pPr>
              <a:lnSpc>
                <a:spcPct val="80000"/>
              </a:lnSpc>
              <a:buNone/>
            </a:pPr>
            <a:endParaRPr lang="en-US" sz="2800" dirty="0" smtClean="0"/>
          </a:p>
          <a:p>
            <a:pPr>
              <a:lnSpc>
                <a:spcPct val="80000"/>
              </a:lnSpc>
              <a:buNone/>
            </a:pPr>
            <a:endParaRPr lang="en-US" sz="2800" dirty="0" smtClean="0"/>
          </a:p>
          <a:p>
            <a:pPr>
              <a:lnSpc>
                <a:spcPct val="80000"/>
              </a:lnSpc>
              <a:buNone/>
            </a:pPr>
            <a:endParaRPr lang="en-US" sz="2800" dirty="0" smtClean="0"/>
          </a:p>
          <a:p>
            <a:pPr>
              <a:lnSpc>
                <a:spcPct val="80000"/>
              </a:lnSpc>
              <a:buNone/>
            </a:pPr>
            <a:endParaRPr lang="en-US" sz="2800" dirty="0" smtClean="0"/>
          </a:p>
          <a:p>
            <a:endParaRPr lang="en-IN" sz="2400" dirty="0"/>
          </a:p>
        </p:txBody>
      </p:sp>
      <p:pic>
        <p:nvPicPr>
          <p:cNvPr id="4" name="Picture 15" descr="PRINCI"/>
          <p:cNvPicPr>
            <a:picLocks noChangeAspect="1" noChangeArrowheads="1"/>
          </p:cNvPicPr>
          <p:nvPr/>
        </p:nvPicPr>
        <p:blipFill>
          <a:blip r:embed="rId2" cstate="print"/>
          <a:srcRect/>
          <a:stretch>
            <a:fillRect/>
          </a:stretch>
        </p:blipFill>
        <p:spPr>
          <a:xfrm>
            <a:off x="1403648" y="4729435"/>
            <a:ext cx="6019800" cy="1939925"/>
          </a:xfrm>
          <a:prstGeom prst="rect">
            <a:avLst/>
          </a:prstGeom>
          <a:ln>
            <a:noFill/>
          </a:ln>
          <a:effectLst>
            <a:softEdge rad="112500"/>
          </a:effectLst>
        </p:spPr>
      </p:pic>
      <p:pic>
        <p:nvPicPr>
          <p:cNvPr id="47106" name="Picture 2" descr="http://t0.gstatic.com/images?q=tbn:ANd9GcRB9NTCH2mlFIKK3lDwmA0EOOxxeFKI0cNZKu9CVZTkWoxwNUQW"/>
          <p:cNvPicPr>
            <a:picLocks noChangeAspect="1" noChangeArrowheads="1"/>
          </p:cNvPicPr>
          <p:nvPr/>
        </p:nvPicPr>
        <p:blipFill>
          <a:blip r:embed="rId3" cstate="print"/>
          <a:srcRect/>
          <a:stretch>
            <a:fillRect/>
          </a:stretch>
        </p:blipFill>
        <p:spPr bwMode="auto">
          <a:xfrm>
            <a:off x="4929190" y="1857364"/>
            <a:ext cx="2286000" cy="1828800"/>
          </a:xfrm>
          <a:prstGeom prst="rect">
            <a:avLst/>
          </a:prstGeom>
          <a:noFill/>
        </p:spPr>
      </p:pic>
    </p:spTree>
  </p:cSld>
  <p:clrMapOvr>
    <a:masterClrMapping/>
  </p:clrMapOvr>
  <p:transition>
    <p:comb/>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224" y="357166"/>
            <a:ext cx="7643192" cy="5904656"/>
          </a:xfrm>
        </p:spPr>
        <p:txBody>
          <a:bodyPr>
            <a:noAutofit/>
          </a:bodyPr>
          <a:lstStyle/>
          <a:p>
            <a:pPr>
              <a:buNone/>
            </a:pPr>
            <a:r>
              <a:rPr lang="en-US" sz="2400" dirty="0" smtClean="0"/>
              <a:t>3.Needle passed along its curve</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r>
              <a:rPr lang="en-US" sz="2400" dirty="0" smtClean="0"/>
              <a:t>4.The bite should be equal on both sides of the wound margin.</a:t>
            </a:r>
          </a:p>
          <a:p>
            <a:pPr>
              <a:buNone/>
            </a:pPr>
            <a:endParaRPr lang="en-US" sz="2400" dirty="0" smtClean="0"/>
          </a:p>
          <a:p>
            <a:pPr>
              <a:buNone/>
            </a:pPr>
            <a:r>
              <a:rPr lang="en-US" sz="2400" dirty="0" smtClean="0"/>
              <a:t>5.The bite should be about 2-3 mm from the wound margin of the flap because after wound closure the edge of the wound softens due to </a:t>
            </a:r>
            <a:r>
              <a:rPr lang="en-US" sz="2400" dirty="0" err="1" smtClean="0"/>
              <a:t>collagenolysis</a:t>
            </a:r>
            <a:r>
              <a:rPr lang="en-US" sz="2400" dirty="0" smtClean="0"/>
              <a:t> and the holding power is impaired. </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endParaRPr lang="en-IN" sz="2000" dirty="0"/>
          </a:p>
        </p:txBody>
      </p:sp>
      <p:pic>
        <p:nvPicPr>
          <p:cNvPr id="4" name="Picture 5" descr="F:\Azam Suturing Photograph\100_8661.JPG"/>
          <p:cNvPicPr>
            <a:picLocks noChangeAspect="1" noChangeArrowheads="1"/>
          </p:cNvPicPr>
          <p:nvPr/>
        </p:nvPicPr>
        <p:blipFill>
          <a:blip r:embed="rId2" cstate="print"/>
          <a:srcRect l="4688" t="4167" r="4688" b="8333"/>
          <a:stretch>
            <a:fillRect/>
          </a:stretch>
        </p:blipFill>
        <p:spPr bwMode="auto">
          <a:xfrm>
            <a:off x="3131840" y="928670"/>
            <a:ext cx="3120132" cy="2259677"/>
          </a:xfrm>
          <a:prstGeom prst="rect">
            <a:avLst/>
          </a:prstGeom>
          <a:noFill/>
          <a:ln w="9525">
            <a:noFill/>
            <a:miter lim="800000"/>
            <a:headEnd/>
            <a:tailEnd/>
          </a:ln>
        </p:spPr>
      </p:pic>
      <p:sp>
        <p:nvSpPr>
          <p:cNvPr id="5" name="AutoShape 5"/>
          <p:cNvSpPr>
            <a:spLocks noChangeArrowheads="1"/>
          </p:cNvSpPr>
          <p:nvPr/>
        </p:nvSpPr>
        <p:spPr bwMode="auto">
          <a:xfrm rot="11903111">
            <a:off x="3985221" y="2742917"/>
            <a:ext cx="1139357" cy="33330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66FF"/>
          </a:solidFill>
          <a:ln w="9525">
            <a:solidFill>
              <a:schemeClr val="tx1"/>
            </a:solidFill>
            <a:miter lim="800000"/>
            <a:headEnd/>
            <a:tailEnd/>
          </a:ln>
        </p:spPr>
        <p:txBody>
          <a:bodyPr wrap="none" anchor="ctr"/>
          <a:lstStyle/>
          <a:p>
            <a:endParaRPr lang="en-US"/>
          </a:p>
        </p:txBody>
      </p:sp>
    </p:spTree>
  </p:cSld>
  <p:clrMapOvr>
    <a:masterClrMapping/>
  </p:clrMapOvr>
  <p:transition>
    <p:comb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820" y="500042"/>
            <a:ext cx="7639080" cy="5222103"/>
          </a:xfrm>
        </p:spPr>
        <p:txBody>
          <a:bodyPr>
            <a:noAutofit/>
          </a:bodyPr>
          <a:lstStyle/>
          <a:p>
            <a:pPr>
              <a:lnSpc>
                <a:spcPct val="120000"/>
              </a:lnSpc>
              <a:buNone/>
            </a:pPr>
            <a:r>
              <a:rPr lang="en-US" sz="2000" dirty="0" smtClean="0"/>
              <a:t>6. Needle should be passed from mobile side to the fixed side.</a:t>
            </a:r>
          </a:p>
          <a:p>
            <a:pPr>
              <a:lnSpc>
                <a:spcPct val="120000"/>
              </a:lnSpc>
              <a:buNone/>
            </a:pPr>
            <a:endParaRPr lang="en-US" sz="2000" dirty="0" smtClean="0"/>
          </a:p>
          <a:p>
            <a:pPr>
              <a:lnSpc>
                <a:spcPct val="120000"/>
              </a:lnSpc>
              <a:buNone/>
            </a:pPr>
            <a:r>
              <a:rPr lang="en-US" sz="2000" dirty="0" smtClean="0"/>
              <a:t>7.The tissues should not be closed under tension , since they will either tear or </a:t>
            </a:r>
            <a:r>
              <a:rPr lang="en-US" sz="2000" dirty="0" err="1" smtClean="0"/>
              <a:t>necrose</a:t>
            </a:r>
            <a:r>
              <a:rPr lang="en-US" sz="2000" dirty="0" smtClean="0"/>
              <a:t> around the suture</a:t>
            </a:r>
          </a:p>
          <a:p>
            <a:pPr>
              <a:lnSpc>
                <a:spcPct val="120000"/>
              </a:lnSpc>
              <a:buNone/>
            </a:pPr>
            <a:endParaRPr lang="en-US" sz="2000" dirty="0" smtClean="0"/>
          </a:p>
          <a:p>
            <a:pPr>
              <a:lnSpc>
                <a:spcPct val="120000"/>
              </a:lnSpc>
              <a:buNone/>
            </a:pPr>
            <a:endParaRPr lang="en-US" sz="2000" dirty="0" smtClean="0"/>
          </a:p>
          <a:p>
            <a:pPr>
              <a:lnSpc>
                <a:spcPct val="120000"/>
              </a:lnSpc>
              <a:buNone/>
            </a:pPr>
            <a:endParaRPr lang="en-US" sz="2000" dirty="0" smtClean="0"/>
          </a:p>
          <a:p>
            <a:pPr>
              <a:lnSpc>
                <a:spcPct val="120000"/>
              </a:lnSpc>
            </a:pPr>
            <a:endParaRPr lang="en-IN" sz="2000" dirty="0"/>
          </a:p>
        </p:txBody>
      </p:sp>
      <p:pic>
        <p:nvPicPr>
          <p:cNvPr id="4" name="Picture 4" descr="J:\DSCN4048.JPG"/>
          <p:cNvPicPr>
            <a:picLocks noChangeAspect="1" noChangeArrowheads="1"/>
          </p:cNvPicPr>
          <p:nvPr/>
        </p:nvPicPr>
        <p:blipFill>
          <a:blip r:embed="rId2" cstate="print"/>
          <a:srcRect/>
          <a:stretch>
            <a:fillRect/>
          </a:stretch>
        </p:blipFill>
        <p:spPr bwMode="auto">
          <a:xfrm>
            <a:off x="1691680" y="3400207"/>
            <a:ext cx="5952154" cy="3341161"/>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0"/>
            <a:ext cx="8215338" cy="685800"/>
          </a:xfrm>
        </p:spPr>
        <p:txBody>
          <a:bodyPr/>
          <a:lstStyle/>
          <a:p>
            <a:endParaRPr lang="en-US" sz="2800"/>
          </a:p>
        </p:txBody>
      </p:sp>
      <p:sp>
        <p:nvSpPr>
          <p:cNvPr id="3" name="Content Placeholder 2"/>
          <p:cNvSpPr>
            <a:spLocks noGrp="1"/>
          </p:cNvSpPr>
          <p:nvPr>
            <p:ph idx="1"/>
          </p:nvPr>
        </p:nvSpPr>
        <p:spPr>
          <a:xfrm>
            <a:off x="928662" y="838200"/>
            <a:ext cx="8215338" cy="5638800"/>
          </a:xfrm>
        </p:spPr>
        <p:txBody>
          <a:bodyPr>
            <a:normAutofit/>
          </a:bodyPr>
          <a:lstStyle/>
          <a:p>
            <a:pPr>
              <a:lnSpc>
                <a:spcPct val="120000"/>
              </a:lnSpc>
              <a:buNone/>
            </a:pPr>
            <a:r>
              <a:rPr lang="en-US" sz="2400" dirty="0" smtClean="0"/>
              <a:t>8.Tie to approximate; not to blanch</a:t>
            </a:r>
          </a:p>
          <a:p>
            <a:pPr>
              <a:lnSpc>
                <a:spcPct val="120000"/>
              </a:lnSpc>
              <a:buNone/>
            </a:pPr>
            <a:endParaRPr lang="en-US" sz="2400" dirty="0" smtClean="0"/>
          </a:p>
          <a:p>
            <a:pPr>
              <a:lnSpc>
                <a:spcPct val="120000"/>
              </a:lnSpc>
              <a:buNone/>
            </a:pPr>
            <a:r>
              <a:rPr lang="en-US" sz="2400" dirty="0" smtClean="0"/>
              <a:t>9.Knot must not lie on incision line </a:t>
            </a:r>
          </a:p>
          <a:p>
            <a:pPr>
              <a:lnSpc>
                <a:spcPct val="120000"/>
              </a:lnSpc>
              <a:buNone/>
            </a:pPr>
            <a:endParaRPr lang="en-US" sz="2400" dirty="0" smtClean="0"/>
          </a:p>
          <a:p>
            <a:pPr>
              <a:lnSpc>
                <a:spcPct val="120000"/>
              </a:lnSpc>
              <a:buNone/>
            </a:pPr>
            <a:r>
              <a:rPr lang="en-US" sz="2400" dirty="0" smtClean="0"/>
              <a:t>10.The distance b/w one suture to another should be about 3-4 mm apart to allow escape of the serum or inflammatory </a:t>
            </a:r>
            <a:r>
              <a:rPr lang="en-US" sz="2400" dirty="0" err="1" smtClean="0"/>
              <a:t>exudate</a:t>
            </a:r>
            <a:r>
              <a:rPr lang="en-US" sz="2400" dirty="0" smtClean="0"/>
              <a:t>.</a:t>
            </a:r>
            <a:endParaRPr lang="en-US" sz="2400" dirty="0"/>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1285860"/>
            <a:ext cx="8143932" cy="6237312"/>
          </a:xfrm>
        </p:spPr>
        <p:txBody>
          <a:bodyPr>
            <a:normAutofit/>
          </a:bodyPr>
          <a:lstStyle/>
          <a:p>
            <a:pPr>
              <a:lnSpc>
                <a:spcPct val="80000"/>
              </a:lnSpc>
              <a:buNone/>
            </a:pPr>
            <a:r>
              <a:rPr lang="en-US" sz="2400" dirty="0" smtClean="0"/>
              <a:t>11.Sutures placed at a greater depth than distance from the incision to </a:t>
            </a:r>
            <a:r>
              <a:rPr lang="en-US" sz="2400" dirty="0" err="1" smtClean="0"/>
              <a:t>evert</a:t>
            </a:r>
            <a:r>
              <a:rPr lang="en-US" sz="2400" dirty="0" smtClean="0"/>
              <a:t> wound margins</a:t>
            </a:r>
          </a:p>
          <a:p>
            <a:pPr>
              <a:lnSpc>
                <a:spcPct val="80000"/>
              </a:lnSpc>
              <a:buNone/>
            </a:pPr>
            <a:endParaRPr lang="en-US" sz="2400" dirty="0" smtClean="0"/>
          </a:p>
          <a:p>
            <a:pPr>
              <a:lnSpc>
                <a:spcPct val="80000"/>
              </a:lnSpc>
              <a:buNone/>
            </a:pPr>
            <a:r>
              <a:rPr lang="en-US" sz="2400" dirty="0" smtClean="0"/>
              <a:t>12.Close deep wounds in layers</a:t>
            </a:r>
          </a:p>
          <a:p>
            <a:pPr>
              <a:lnSpc>
                <a:spcPct val="80000"/>
              </a:lnSpc>
              <a:buNone/>
            </a:pPr>
            <a:endParaRPr lang="en-US" sz="2400" dirty="0" smtClean="0"/>
          </a:p>
          <a:p>
            <a:pPr>
              <a:lnSpc>
                <a:spcPct val="80000"/>
              </a:lnSpc>
              <a:buNone/>
            </a:pPr>
            <a:r>
              <a:rPr lang="en-US" sz="2400" dirty="0" smtClean="0"/>
              <a:t>13.Avoid retrieving needle by tip</a:t>
            </a:r>
          </a:p>
          <a:p>
            <a:pPr>
              <a:lnSpc>
                <a:spcPct val="80000"/>
              </a:lnSpc>
              <a:buNone/>
            </a:pPr>
            <a:endParaRPr lang="en-US" sz="2400" dirty="0" smtClean="0"/>
          </a:p>
          <a:p>
            <a:pPr>
              <a:lnSpc>
                <a:spcPct val="80000"/>
              </a:lnSpc>
              <a:buNone/>
            </a:pPr>
            <a:r>
              <a:rPr lang="en-US" sz="2400" dirty="0" smtClean="0"/>
              <a:t>14.Adequate tissue bite to prevent tearing</a:t>
            </a:r>
          </a:p>
          <a:p>
            <a:pPr>
              <a:lnSpc>
                <a:spcPct val="80000"/>
              </a:lnSpc>
              <a:buNone/>
            </a:pPr>
            <a:endParaRPr lang="en-US" sz="2400" dirty="0" smtClean="0"/>
          </a:p>
          <a:p>
            <a:pPr>
              <a:lnSpc>
                <a:spcPct val="80000"/>
              </a:lnSpc>
              <a:buNone/>
            </a:pPr>
            <a:endParaRPr lang="en-US" sz="2400" dirty="0" smtClean="0"/>
          </a:p>
          <a:p>
            <a:pPr>
              <a:lnSpc>
                <a:spcPct val="80000"/>
              </a:lnSpc>
              <a:buNone/>
            </a:pPr>
            <a:endParaRPr lang="en-US" sz="2400" dirty="0" smtClean="0"/>
          </a:p>
          <a:p>
            <a:pPr>
              <a:lnSpc>
                <a:spcPct val="80000"/>
              </a:lnSpc>
              <a:buNone/>
            </a:pPr>
            <a:endParaRPr lang="en-US" sz="2400" dirty="0" smtClean="0"/>
          </a:p>
          <a:p>
            <a:endParaRPr lang="en-IN" sz="2800" dirty="0"/>
          </a:p>
        </p:txBody>
      </p:sp>
    </p:spTree>
  </p:cSld>
  <p:clrMapOvr>
    <a:masterClrMapping/>
  </p:clrMapOvr>
  <p:transition>
    <p:comb/>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7467600" cy="5433467"/>
          </a:xfrm>
        </p:spPr>
        <p:txBody>
          <a:bodyPr>
            <a:normAutofit/>
          </a:bodyPr>
          <a:lstStyle/>
          <a:p>
            <a:pPr algn="just">
              <a:buNone/>
            </a:pPr>
            <a:r>
              <a:rPr lang="en-US" sz="2400" dirty="0" smtClean="0">
                <a:latin typeface="Comic Sans MS" pitchFamily="66" charset="0"/>
              </a:rPr>
              <a:t>16.Occasionally extra tissue may be present  on one side of incision and cause </a:t>
            </a:r>
            <a:r>
              <a:rPr lang="en-US" sz="2400" dirty="0" smtClean="0">
                <a:solidFill>
                  <a:srgbClr val="FFFF00"/>
                </a:solidFill>
                <a:latin typeface="Comic Sans MS" pitchFamily="66" charset="0"/>
              </a:rPr>
              <a:t>DOG EAR </a:t>
            </a:r>
            <a:r>
              <a:rPr lang="en-US" sz="2400" dirty="0" smtClean="0">
                <a:latin typeface="Comic Sans MS" pitchFamily="66" charset="0"/>
              </a:rPr>
              <a:t>to be formed in the final phase of wound closure. </a:t>
            </a:r>
          </a:p>
          <a:p>
            <a:pPr algn="just">
              <a:buNone/>
            </a:pPr>
            <a:endParaRPr lang="en-US" sz="2400" dirty="0" smtClean="0">
              <a:latin typeface="Comic Sans MS" pitchFamily="66" charset="0"/>
            </a:endParaRPr>
          </a:p>
        </p:txBody>
      </p:sp>
      <p:pic>
        <p:nvPicPr>
          <p:cNvPr id="4" name="Picture 4" descr="J:\DSCN4049.JPG"/>
          <p:cNvPicPr>
            <a:picLocks noChangeAspect="1" noChangeArrowheads="1"/>
          </p:cNvPicPr>
          <p:nvPr/>
        </p:nvPicPr>
        <p:blipFill>
          <a:blip r:embed="rId2" cstate="print"/>
          <a:srcRect/>
          <a:stretch>
            <a:fillRect/>
          </a:stretch>
        </p:blipFill>
        <p:spPr bwMode="auto">
          <a:xfrm>
            <a:off x="2143108" y="2714620"/>
            <a:ext cx="4905380" cy="3825296"/>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792" y="3150096"/>
            <a:ext cx="7467600" cy="1143000"/>
          </a:xfrm>
        </p:spPr>
        <p:txBody>
          <a:bodyPr>
            <a:normAutofit fontScale="90000"/>
          </a:bodyPr>
          <a:lstStyle/>
          <a:p>
            <a:pPr algn="ctr">
              <a:spcBef>
                <a:spcPct val="20000"/>
              </a:spcBef>
            </a:pPr>
            <a:r>
              <a:rPr lang="en-US" sz="4800" b="1" dirty="0" smtClean="0">
                <a:solidFill>
                  <a:srgbClr val="FFFF00"/>
                </a:solidFill>
                <a:latin typeface="Bradley Hand ITC" pitchFamily="66" charset="0"/>
              </a:rPr>
              <a:t>SUTURING</a:t>
            </a:r>
            <a:br>
              <a:rPr lang="en-US" sz="4800" b="1" dirty="0" smtClean="0">
                <a:solidFill>
                  <a:srgbClr val="FFFF00"/>
                </a:solidFill>
                <a:latin typeface="Bradley Hand ITC" pitchFamily="66" charset="0"/>
              </a:rPr>
            </a:br>
            <a:r>
              <a:rPr lang="en-US" sz="4800" b="1" dirty="0" smtClean="0">
                <a:solidFill>
                  <a:srgbClr val="FFFF00"/>
                </a:solidFill>
                <a:latin typeface="Bradley Hand ITC" pitchFamily="66" charset="0"/>
              </a:rPr>
              <a:t> TECHNIQUES</a:t>
            </a:r>
            <a:br>
              <a:rPr lang="en-US" sz="4800" b="1" dirty="0" smtClean="0">
                <a:solidFill>
                  <a:srgbClr val="FFFF00"/>
                </a:solidFill>
                <a:latin typeface="Bradley Hand ITC" pitchFamily="66" charset="0"/>
              </a:rPr>
            </a:br>
            <a:r>
              <a:rPr lang="en-US" sz="4800" b="1" dirty="0" smtClean="0">
                <a:solidFill>
                  <a:srgbClr val="FFFF00"/>
                </a:solidFill>
                <a:latin typeface="Bradley Hand ITC" pitchFamily="66" charset="0"/>
              </a:rPr>
              <a:t/>
            </a:r>
            <a:br>
              <a:rPr lang="en-US" sz="4800" b="1" dirty="0" smtClean="0">
                <a:solidFill>
                  <a:srgbClr val="FFFF00"/>
                </a:solidFill>
                <a:latin typeface="Bradley Hand ITC" pitchFamily="66" charset="0"/>
              </a:rPr>
            </a:br>
            <a:endParaRPr lang="en-IN" dirty="0">
              <a:solidFill>
                <a:srgbClr val="FFFF00"/>
              </a:solidFill>
              <a:latin typeface="Bradley Hand ITC" pitchFamily="66" charset="0"/>
            </a:endParaRPr>
          </a:p>
        </p:txBody>
      </p:sp>
    </p:spTree>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872" y="557808"/>
            <a:ext cx="7467600" cy="1143000"/>
          </a:xfrm>
        </p:spPr>
        <p:txBody>
          <a:bodyPr>
            <a:noAutofit/>
          </a:bodyPr>
          <a:lstStyle/>
          <a:p>
            <a:r>
              <a:rPr lang="en-US" sz="2800" b="1" dirty="0" smtClean="0">
                <a:solidFill>
                  <a:srgbClr val="FFFF00"/>
                </a:solidFill>
              </a:rPr>
              <a:t>1.INTERRUPTED  SIMPLE  SUTURE</a:t>
            </a:r>
            <a:br>
              <a:rPr lang="en-US" sz="2800" b="1" dirty="0" smtClean="0">
                <a:solidFill>
                  <a:srgbClr val="FFFF00"/>
                </a:solidFill>
              </a:rPr>
            </a:br>
            <a:endParaRPr lang="en-IN" sz="2800" dirty="0">
              <a:solidFill>
                <a:srgbClr val="FFFF00"/>
              </a:solidFill>
            </a:endParaRPr>
          </a:p>
        </p:txBody>
      </p:sp>
      <p:sp>
        <p:nvSpPr>
          <p:cNvPr id="3" name="Content Placeholder 2"/>
          <p:cNvSpPr>
            <a:spLocks noGrp="1"/>
          </p:cNvSpPr>
          <p:nvPr>
            <p:ph idx="1"/>
          </p:nvPr>
        </p:nvSpPr>
        <p:spPr>
          <a:xfrm>
            <a:off x="457200" y="1700808"/>
            <a:ext cx="7643192" cy="5400600"/>
          </a:xfrm>
        </p:spPr>
        <p:txBody>
          <a:bodyPr>
            <a:noAutofit/>
          </a:bodyPr>
          <a:lstStyle/>
          <a:p>
            <a:pPr algn="just">
              <a:lnSpc>
                <a:spcPct val="150000"/>
              </a:lnSpc>
              <a:buNone/>
            </a:pPr>
            <a:r>
              <a:rPr lang="en-US" sz="2400" dirty="0" smtClean="0"/>
              <a:t>	Most commonly used. Inserted singly through side of the wound and tied with a surgeon’s knot.</a:t>
            </a:r>
            <a:endParaRPr lang="en-US" sz="2400" b="1" dirty="0" smtClean="0">
              <a:solidFill>
                <a:schemeClr val="bg1"/>
              </a:solidFill>
            </a:endParaRPr>
          </a:p>
          <a:p>
            <a:pPr>
              <a:lnSpc>
                <a:spcPct val="150000"/>
              </a:lnSpc>
            </a:pPr>
            <a:endParaRPr lang="en-IN" sz="2000" dirty="0"/>
          </a:p>
        </p:txBody>
      </p:sp>
      <p:pic>
        <p:nvPicPr>
          <p:cNvPr id="4" name="Picture 4" descr="interru[ted"/>
          <p:cNvPicPr>
            <a:picLocks noChangeAspect="1" noChangeArrowheads="1"/>
          </p:cNvPicPr>
          <p:nvPr/>
        </p:nvPicPr>
        <p:blipFill>
          <a:blip r:embed="rId2" cstate="print"/>
          <a:srcRect/>
          <a:stretch>
            <a:fillRect/>
          </a:stretch>
        </p:blipFill>
        <p:spPr>
          <a:xfrm>
            <a:off x="1331640" y="3717032"/>
            <a:ext cx="6781800" cy="2293938"/>
          </a:xfrm>
          <a:prstGeom prst="rect">
            <a:avLst/>
          </a:prstGeom>
          <a:ln>
            <a:noFill/>
          </a:ln>
          <a:effectLst>
            <a:softEdge rad="112500"/>
          </a:effectLst>
        </p:spPr>
      </p:pic>
    </p:spTree>
  </p:cSld>
  <p:clrMapOvr>
    <a:masterClrMapping/>
  </p:clrMapOvr>
  <p:transition>
    <p:pull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1268760"/>
            <a:ext cx="7848872" cy="4524315"/>
          </a:xfrm>
          <a:prstGeom prst="rect">
            <a:avLst/>
          </a:prstGeom>
        </p:spPr>
        <p:txBody>
          <a:bodyPr wrap="square">
            <a:spAutoFit/>
          </a:bodyPr>
          <a:lstStyle/>
          <a:p>
            <a:pPr algn="just">
              <a:lnSpc>
                <a:spcPct val="150000"/>
              </a:lnSpc>
            </a:pPr>
            <a:r>
              <a:rPr lang="en-US" sz="2400" b="1" dirty="0" smtClean="0">
                <a:solidFill>
                  <a:srgbClr val="FFFF00"/>
                </a:solidFill>
              </a:rPr>
              <a:t>Advantages</a:t>
            </a:r>
          </a:p>
          <a:p>
            <a:pPr algn="just">
              <a:lnSpc>
                <a:spcPct val="150000"/>
              </a:lnSpc>
              <a:buClr>
                <a:schemeClr val="bg1"/>
              </a:buClr>
              <a:buFont typeface="Wingdings" pitchFamily="2" charset="2"/>
              <a:buChar char="q"/>
            </a:pPr>
            <a:r>
              <a:rPr lang="en-US" sz="2400" dirty="0" smtClean="0"/>
              <a:t>Strong and can be used in areas of stress</a:t>
            </a:r>
          </a:p>
          <a:p>
            <a:pPr algn="just">
              <a:lnSpc>
                <a:spcPct val="150000"/>
              </a:lnSpc>
              <a:buClr>
                <a:schemeClr val="bg1"/>
              </a:buClr>
              <a:buFont typeface="Wingdings" pitchFamily="2" charset="2"/>
              <a:buChar char="q"/>
            </a:pPr>
            <a:r>
              <a:rPr lang="en-US" sz="2400" dirty="0" smtClean="0"/>
              <a:t>Placed 4-8 mm apart to close large wounds, so that tension is shared</a:t>
            </a:r>
          </a:p>
          <a:p>
            <a:pPr algn="just">
              <a:lnSpc>
                <a:spcPct val="150000"/>
              </a:lnSpc>
              <a:buClr>
                <a:schemeClr val="bg1"/>
              </a:buClr>
              <a:buFont typeface="Wingdings" pitchFamily="2" charset="2"/>
              <a:buChar char="q"/>
            </a:pPr>
            <a:r>
              <a:rPr lang="en-US" sz="2400" dirty="0" smtClean="0"/>
              <a:t>Each is independent and loosening one will not produce loosening of the other</a:t>
            </a:r>
          </a:p>
          <a:p>
            <a:pPr algn="just">
              <a:lnSpc>
                <a:spcPct val="150000"/>
              </a:lnSpc>
              <a:buClr>
                <a:schemeClr val="bg1"/>
              </a:buClr>
              <a:buFont typeface="Wingdings" pitchFamily="2" charset="2"/>
              <a:buChar char="q"/>
            </a:pPr>
            <a:r>
              <a:rPr lang="en-US" sz="2400" dirty="0" smtClean="0"/>
              <a:t>In infection or  </a:t>
            </a:r>
            <a:r>
              <a:rPr lang="en-US" sz="2400" dirty="0" smtClean="0"/>
              <a:t>hematoma, removal of few sutures.</a:t>
            </a:r>
            <a:endParaRPr lang="en-US" sz="2400" dirty="0" smtClean="0"/>
          </a:p>
          <a:p>
            <a:pPr algn="just">
              <a:lnSpc>
                <a:spcPct val="150000"/>
              </a:lnSpc>
              <a:buClr>
                <a:schemeClr val="bg1"/>
              </a:buClr>
              <a:buFont typeface="Wingdings" pitchFamily="2" charset="2"/>
              <a:buChar char="q"/>
            </a:pPr>
            <a:r>
              <a:rPr lang="en-US" sz="2400" dirty="0" smtClean="0"/>
              <a:t>easy to clean b/w each </a:t>
            </a:r>
            <a:r>
              <a:rPr lang="en-US" sz="2400" dirty="0" smtClean="0"/>
              <a:t>stitch.</a:t>
            </a:r>
            <a:endParaRPr lang="en-US" sz="2400" dirty="0" smtClean="0"/>
          </a:p>
        </p:txBody>
      </p:sp>
      <p:pic>
        <p:nvPicPr>
          <p:cNvPr id="5" name="Picture 2" descr="C:\Users\Dr.Ayesha\Desktop\DSC03442.JPG"/>
          <p:cNvPicPr>
            <a:picLocks noChangeAspect="1" noChangeArrowheads="1"/>
          </p:cNvPicPr>
          <p:nvPr/>
        </p:nvPicPr>
        <p:blipFill>
          <a:blip r:embed="rId2" cstate="print">
            <a:lum bright="30000" contrast="40000"/>
          </a:blip>
          <a:srcRect/>
          <a:stretch>
            <a:fillRect/>
          </a:stretch>
        </p:blipFill>
        <p:spPr bwMode="auto">
          <a:xfrm>
            <a:off x="6048673" y="44624"/>
            <a:ext cx="2987823" cy="2240867"/>
          </a:xfrm>
          <a:prstGeom prst="rect">
            <a:avLst/>
          </a:prstGeom>
          <a:ln>
            <a:noFill/>
          </a:ln>
          <a:effectLst>
            <a:softEdge rad="112500"/>
          </a:effectLst>
        </p:spPr>
      </p:pic>
    </p:spTree>
  </p:cSld>
  <p:clrMapOvr>
    <a:masterClrMapping/>
  </p:clrMapOvr>
  <p:transition>
    <p:pull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392"/>
            <a:ext cx="7467600" cy="1143000"/>
          </a:xfrm>
        </p:spPr>
        <p:txBody>
          <a:bodyPr>
            <a:noAutofit/>
          </a:bodyPr>
          <a:lstStyle/>
          <a:p>
            <a:r>
              <a:rPr lang="en-US" sz="2800" b="1" dirty="0" smtClean="0">
                <a:solidFill>
                  <a:srgbClr val="FFFF00"/>
                </a:solidFill>
              </a:rPr>
              <a:t>2. SIMPLE  CONTINUOUS / RUNNING</a:t>
            </a:r>
            <a:endParaRPr lang="en-IN" sz="2800" dirty="0">
              <a:solidFill>
                <a:srgbClr val="FFFF00"/>
              </a:solidFill>
            </a:endParaRPr>
          </a:p>
        </p:txBody>
      </p:sp>
      <p:sp>
        <p:nvSpPr>
          <p:cNvPr id="3" name="Content Placeholder 2"/>
          <p:cNvSpPr>
            <a:spLocks noGrp="1"/>
          </p:cNvSpPr>
          <p:nvPr>
            <p:ph idx="1"/>
          </p:nvPr>
        </p:nvSpPr>
        <p:spPr>
          <a:xfrm>
            <a:off x="428596" y="928670"/>
            <a:ext cx="4757172" cy="5257800"/>
          </a:xfrm>
        </p:spPr>
        <p:txBody>
          <a:bodyPr>
            <a:noAutofit/>
          </a:bodyPr>
          <a:lstStyle/>
          <a:p>
            <a:pPr>
              <a:lnSpc>
                <a:spcPct val="150000"/>
              </a:lnSpc>
              <a:buNone/>
            </a:pPr>
            <a:r>
              <a:rPr lang="en-US" sz="2400" dirty="0" smtClean="0"/>
              <a:t>	A simple interrupted suture placed and needle reinserted in a continuous fashion such that the suture passes perpendicular to the incision line below and obliquely above. Ended by passing a knot over the untightened end of the suture.</a:t>
            </a:r>
          </a:p>
          <a:p>
            <a:pPr algn="just">
              <a:lnSpc>
                <a:spcPct val="150000"/>
              </a:lnSpc>
              <a:buNone/>
            </a:pPr>
            <a:endParaRPr lang="en-US" sz="2400" u="sng" dirty="0" smtClean="0"/>
          </a:p>
          <a:p>
            <a:pPr>
              <a:lnSpc>
                <a:spcPct val="150000"/>
              </a:lnSpc>
            </a:pPr>
            <a:endParaRPr lang="en-IN" sz="2000" dirty="0"/>
          </a:p>
        </p:txBody>
      </p:sp>
      <p:pic>
        <p:nvPicPr>
          <p:cNvPr id="2050" name="Picture 2" descr="C:\Users\Dr.Ayesha\Desktop\DSC03441.JPG"/>
          <p:cNvPicPr>
            <a:picLocks noChangeAspect="1" noChangeArrowheads="1"/>
          </p:cNvPicPr>
          <p:nvPr/>
        </p:nvPicPr>
        <p:blipFill>
          <a:blip r:embed="rId2" cstate="print"/>
          <a:srcRect/>
          <a:stretch>
            <a:fillRect/>
          </a:stretch>
        </p:blipFill>
        <p:spPr bwMode="auto">
          <a:xfrm>
            <a:off x="5469839" y="688561"/>
            <a:ext cx="3206617" cy="5980799"/>
          </a:xfrm>
          <a:prstGeom prst="rect">
            <a:avLst/>
          </a:prstGeom>
          <a:ln>
            <a:noFill/>
          </a:ln>
          <a:effectLst>
            <a:softEdge rad="112500"/>
          </a:effectLst>
        </p:spPr>
      </p:pic>
    </p:spTree>
  </p:cSld>
  <p:clrMapOvr>
    <a:masterClrMapping/>
  </p:clrMapOvr>
  <p:transition>
    <p:pull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7467600" cy="4525963"/>
          </a:xfrm>
        </p:spPr>
        <p:txBody>
          <a:bodyPr>
            <a:normAutofit/>
          </a:bodyPr>
          <a:lstStyle/>
          <a:p>
            <a:pPr algn="just">
              <a:lnSpc>
                <a:spcPct val="90000"/>
              </a:lnSpc>
              <a:buNone/>
            </a:pPr>
            <a:r>
              <a:rPr lang="en-US" sz="2800" b="1" dirty="0" smtClean="0">
                <a:solidFill>
                  <a:schemeClr val="bg1"/>
                </a:solidFill>
              </a:rPr>
              <a:t>Advantages</a:t>
            </a:r>
          </a:p>
          <a:p>
            <a:pPr algn="just">
              <a:lnSpc>
                <a:spcPct val="90000"/>
              </a:lnSpc>
              <a:buClr>
                <a:schemeClr val="bg1"/>
              </a:buClr>
              <a:buFont typeface="Wingdings" pitchFamily="2" charset="2"/>
              <a:buChar char="ü"/>
            </a:pPr>
            <a:r>
              <a:rPr lang="en-US" sz="2800" dirty="0" smtClean="0"/>
              <a:t>Rapid technique and distributes tension uniformly</a:t>
            </a:r>
          </a:p>
          <a:p>
            <a:pPr algn="just">
              <a:lnSpc>
                <a:spcPct val="90000"/>
              </a:lnSpc>
              <a:buClr>
                <a:schemeClr val="bg1"/>
              </a:buClr>
              <a:buFont typeface="Wingdings" pitchFamily="2" charset="2"/>
              <a:buChar char="ü"/>
            </a:pPr>
            <a:r>
              <a:rPr lang="en-US" sz="2800" dirty="0" smtClean="0"/>
              <a:t>More water tight closure (</a:t>
            </a:r>
            <a:r>
              <a:rPr lang="en-US" sz="2800" dirty="0" err="1" smtClean="0"/>
              <a:t>Shoen</a:t>
            </a:r>
            <a:r>
              <a:rPr lang="en-US" sz="2800" dirty="0" smtClean="0"/>
              <a:t>, 1975)</a:t>
            </a:r>
          </a:p>
          <a:p>
            <a:pPr algn="just">
              <a:lnSpc>
                <a:spcPct val="90000"/>
              </a:lnSpc>
              <a:buClr>
                <a:schemeClr val="bg1"/>
              </a:buClr>
              <a:buFont typeface="Wingdings" pitchFamily="2" charset="2"/>
              <a:buChar char="ü"/>
            </a:pPr>
            <a:r>
              <a:rPr lang="en-US" sz="2800" dirty="0" smtClean="0"/>
              <a:t>Only 2 knots with associated tags</a:t>
            </a:r>
          </a:p>
          <a:p>
            <a:pPr algn="just">
              <a:lnSpc>
                <a:spcPct val="90000"/>
              </a:lnSpc>
              <a:buNone/>
            </a:pPr>
            <a:endParaRPr lang="en-US" sz="2800" u="sng" dirty="0" smtClean="0"/>
          </a:p>
          <a:p>
            <a:pPr algn="just">
              <a:lnSpc>
                <a:spcPct val="90000"/>
              </a:lnSpc>
              <a:buNone/>
            </a:pPr>
            <a:r>
              <a:rPr lang="en-US" sz="2800" b="1" dirty="0" smtClean="0">
                <a:solidFill>
                  <a:schemeClr val="bg1"/>
                </a:solidFill>
              </a:rPr>
              <a:t>Disadvantages</a:t>
            </a:r>
          </a:p>
          <a:p>
            <a:pPr algn="just">
              <a:lnSpc>
                <a:spcPct val="90000"/>
              </a:lnSpc>
              <a:buNone/>
            </a:pPr>
            <a:r>
              <a:rPr lang="en-US" sz="2800" dirty="0" smtClean="0"/>
              <a:t>If cut at one point, suture slackens along the whole length of the wound which will then gape open.</a:t>
            </a:r>
          </a:p>
          <a:p>
            <a:endParaRPr lang="en-IN" sz="2800" dirty="0"/>
          </a:p>
        </p:txBody>
      </p:sp>
    </p:spTree>
  </p:cSld>
  <p:clrMapOvr>
    <a:masterClrMapping/>
  </p:clrMapOvr>
  <p:transition>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0296" y="366936"/>
            <a:ext cx="7696200" cy="685800"/>
          </a:xfrm>
        </p:spPr>
        <p:txBody>
          <a:bodyPr>
            <a:noAutofit/>
          </a:bodyPr>
          <a:lstStyle/>
          <a:p>
            <a:r>
              <a:rPr lang="en-US" sz="2800" b="1" dirty="0" smtClean="0">
                <a:solidFill>
                  <a:srgbClr val="FFFF00"/>
                </a:solidFill>
              </a:rPr>
              <a:t>3.CONTINUOUS LOCKING/BLANKET</a:t>
            </a:r>
            <a:br>
              <a:rPr lang="en-US" sz="2800" b="1" dirty="0" smtClean="0">
                <a:solidFill>
                  <a:srgbClr val="FFFF00"/>
                </a:solidFill>
              </a:rPr>
            </a:br>
            <a:endParaRPr lang="en-IN" sz="2800" dirty="0">
              <a:solidFill>
                <a:srgbClr val="FFFF00"/>
              </a:solidFill>
            </a:endParaRPr>
          </a:p>
        </p:txBody>
      </p:sp>
      <p:sp>
        <p:nvSpPr>
          <p:cNvPr id="3" name="Content Placeholder 2"/>
          <p:cNvSpPr>
            <a:spLocks noGrp="1"/>
          </p:cNvSpPr>
          <p:nvPr>
            <p:ph idx="1"/>
          </p:nvPr>
        </p:nvSpPr>
        <p:spPr>
          <a:xfrm>
            <a:off x="457200" y="980728"/>
            <a:ext cx="7467600" cy="4525963"/>
          </a:xfrm>
        </p:spPr>
        <p:txBody>
          <a:bodyPr>
            <a:normAutofit/>
          </a:bodyPr>
          <a:lstStyle/>
          <a:p>
            <a:pPr algn="just">
              <a:buNone/>
            </a:pPr>
            <a:r>
              <a:rPr lang="en-US" sz="2400" dirty="0" smtClean="0"/>
              <a:t>	Similar to continuous but locking provided by withdrawing the suture through its own loop. Indicated in long edentulous areas, </a:t>
            </a:r>
            <a:r>
              <a:rPr lang="en-US" sz="2400" dirty="0" err="1" smtClean="0"/>
              <a:t>tuberosities</a:t>
            </a:r>
            <a:r>
              <a:rPr lang="en-US" sz="2400" dirty="0" smtClean="0"/>
              <a:t> or </a:t>
            </a:r>
            <a:r>
              <a:rPr lang="en-US" sz="2400" dirty="0" err="1" smtClean="0"/>
              <a:t>retromolar</a:t>
            </a:r>
            <a:r>
              <a:rPr lang="en-US" sz="2400" dirty="0" smtClean="0"/>
              <a:t> area.</a:t>
            </a:r>
            <a:endParaRPr lang="en-US" sz="2400" u="sng" dirty="0" smtClean="0"/>
          </a:p>
          <a:p>
            <a:endParaRPr lang="en-IN" sz="2400" dirty="0"/>
          </a:p>
        </p:txBody>
      </p:sp>
      <p:sp>
        <p:nvSpPr>
          <p:cNvPr id="4" name="Rectangle 3"/>
          <p:cNvSpPr/>
          <p:nvPr/>
        </p:nvSpPr>
        <p:spPr>
          <a:xfrm>
            <a:off x="288032" y="3000372"/>
            <a:ext cx="4572000" cy="4801314"/>
          </a:xfrm>
          <a:prstGeom prst="rect">
            <a:avLst/>
          </a:prstGeom>
        </p:spPr>
        <p:txBody>
          <a:bodyPr>
            <a:spAutoFit/>
          </a:bodyPr>
          <a:lstStyle/>
          <a:p>
            <a:r>
              <a:rPr lang="en-US" sz="2400" b="1" dirty="0" smtClean="0">
                <a:solidFill>
                  <a:schemeClr val="bg1"/>
                </a:solidFill>
              </a:rPr>
              <a:t>Advantages</a:t>
            </a:r>
          </a:p>
          <a:p>
            <a:pPr>
              <a:buClr>
                <a:schemeClr val="bg1"/>
              </a:buClr>
              <a:buFont typeface="Wingdings" pitchFamily="2" charset="2"/>
              <a:buChar char="ü"/>
            </a:pPr>
            <a:r>
              <a:rPr lang="en-US" sz="2400" dirty="0" smtClean="0"/>
              <a:t>Will avoid multiple knots</a:t>
            </a:r>
          </a:p>
          <a:p>
            <a:pPr>
              <a:buClr>
                <a:schemeClr val="bg1"/>
              </a:buClr>
              <a:buFont typeface="Wingdings" pitchFamily="2" charset="2"/>
              <a:buChar char="ü"/>
            </a:pPr>
            <a:r>
              <a:rPr lang="en-US" sz="2400" dirty="0" smtClean="0"/>
              <a:t>Distributes tension uniformly</a:t>
            </a:r>
          </a:p>
          <a:p>
            <a:pPr>
              <a:buClr>
                <a:schemeClr val="bg1"/>
              </a:buClr>
              <a:buFont typeface="Wingdings" pitchFamily="2" charset="2"/>
              <a:buChar char="ü"/>
            </a:pPr>
            <a:r>
              <a:rPr lang="en-US" sz="2400" dirty="0" smtClean="0"/>
              <a:t>Water tight closure</a:t>
            </a:r>
          </a:p>
          <a:p>
            <a:pPr>
              <a:buClr>
                <a:schemeClr val="bg1"/>
              </a:buClr>
              <a:buFont typeface="Wingdings" pitchFamily="2" charset="2"/>
              <a:buChar char="ü"/>
            </a:pPr>
            <a:r>
              <a:rPr lang="en-US" sz="2400" dirty="0" smtClean="0"/>
              <a:t>Prevents excessive tightening.</a:t>
            </a:r>
          </a:p>
          <a:p>
            <a:pPr>
              <a:buClr>
                <a:schemeClr val="bg1"/>
              </a:buClr>
              <a:buFont typeface="Wingdings" pitchFamily="2" charset="2"/>
              <a:buChar char="ü"/>
            </a:pPr>
            <a:endParaRPr lang="en-US" sz="2400" dirty="0" smtClean="0"/>
          </a:p>
          <a:p>
            <a:pPr>
              <a:buClr>
                <a:schemeClr val="bg1"/>
              </a:buClr>
            </a:pPr>
            <a:r>
              <a:rPr lang="en-US" sz="2400" b="1" dirty="0" smtClean="0">
                <a:solidFill>
                  <a:schemeClr val="bg1"/>
                </a:solidFill>
              </a:rPr>
              <a:t>Disadvantage</a:t>
            </a:r>
            <a:r>
              <a:rPr lang="en-US" sz="2400" b="1" dirty="0" smtClean="0"/>
              <a:t> :</a:t>
            </a:r>
            <a:r>
              <a:rPr lang="en-US" sz="2400" dirty="0" smtClean="0"/>
              <a:t>prevents adjustment of tension over suture line as tissue swelling occurs.</a:t>
            </a:r>
          </a:p>
          <a:p>
            <a:pPr>
              <a:buClr>
                <a:schemeClr val="bg1"/>
              </a:buClr>
              <a:buFont typeface="Wingdings" pitchFamily="2" charset="2"/>
              <a:buChar char="ü"/>
            </a:pPr>
            <a:endParaRPr lang="en-US" sz="2400" dirty="0" smtClean="0"/>
          </a:p>
          <a:p>
            <a:pPr>
              <a:spcBef>
                <a:spcPct val="50000"/>
              </a:spcBef>
            </a:pPr>
            <a:endParaRPr lang="en-US" sz="2800" dirty="0"/>
          </a:p>
        </p:txBody>
      </p:sp>
      <p:pic>
        <p:nvPicPr>
          <p:cNvPr id="6146" name="Picture 2" descr="C:\Users\Dr.Ayesha\Desktop\DSC03445.JPG"/>
          <p:cNvPicPr>
            <a:picLocks noChangeAspect="1" noChangeArrowheads="1"/>
          </p:cNvPicPr>
          <p:nvPr/>
        </p:nvPicPr>
        <p:blipFill>
          <a:blip r:embed="rId2" cstate="print">
            <a:lum bright="40000" contrast="40000"/>
          </a:blip>
          <a:srcRect l="23190"/>
          <a:stretch>
            <a:fillRect/>
          </a:stretch>
        </p:blipFill>
        <p:spPr bwMode="auto">
          <a:xfrm>
            <a:off x="4727441" y="2952328"/>
            <a:ext cx="3732991" cy="3645024"/>
          </a:xfrm>
          <a:prstGeom prst="rect">
            <a:avLst/>
          </a:prstGeom>
          <a:ln>
            <a:noFill/>
          </a:ln>
          <a:effectLst>
            <a:softEdge rad="112500"/>
          </a:effectLst>
        </p:spPr>
      </p:pic>
    </p:spTree>
  </p:cSld>
  <p:clrMapOvr>
    <a:masterClrMapping/>
  </p:clrMapOvr>
  <p:transition>
    <p:pull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116632"/>
            <a:ext cx="7467600" cy="1143000"/>
          </a:xfrm>
        </p:spPr>
        <p:txBody>
          <a:bodyPr>
            <a:noAutofit/>
          </a:bodyPr>
          <a:lstStyle/>
          <a:p>
            <a:r>
              <a:rPr lang="en-US" sz="2800" b="1" dirty="0" smtClean="0">
                <a:solidFill>
                  <a:srgbClr val="FFFF00"/>
                </a:solidFill>
              </a:rPr>
              <a:t>4.VERTICAL MATTRESS</a:t>
            </a:r>
            <a:br>
              <a:rPr lang="en-US" sz="2800" b="1" dirty="0" smtClean="0">
                <a:solidFill>
                  <a:srgbClr val="FFFF00"/>
                </a:solidFill>
              </a:rPr>
            </a:br>
            <a:endParaRPr lang="en-IN" sz="2800" dirty="0">
              <a:solidFill>
                <a:srgbClr val="FFFF00"/>
              </a:solidFill>
            </a:endParaRPr>
          </a:p>
        </p:txBody>
      </p:sp>
      <p:sp>
        <p:nvSpPr>
          <p:cNvPr id="3" name="Content Placeholder 2"/>
          <p:cNvSpPr>
            <a:spLocks noGrp="1"/>
          </p:cNvSpPr>
          <p:nvPr>
            <p:ph idx="1"/>
          </p:nvPr>
        </p:nvSpPr>
        <p:spPr>
          <a:xfrm>
            <a:off x="97160" y="1339552"/>
            <a:ext cx="5266928" cy="5257800"/>
          </a:xfrm>
        </p:spPr>
        <p:txBody>
          <a:bodyPr>
            <a:noAutofit/>
          </a:bodyPr>
          <a:lstStyle/>
          <a:p>
            <a:pPr>
              <a:buClr>
                <a:schemeClr val="bg1"/>
              </a:buClr>
              <a:buFont typeface="Wingdings" pitchFamily="2" charset="2"/>
              <a:buChar char="q"/>
            </a:pPr>
            <a:r>
              <a:rPr lang="en-US" sz="2400" dirty="0" smtClean="0"/>
              <a:t>Specially designed for use in skin. It passes at 2 levels, one deep to provide support and adduction of wound surfaces at a depth and one superficial to draw the edges together and evert them.</a:t>
            </a:r>
          </a:p>
          <a:p>
            <a:pPr>
              <a:buClr>
                <a:schemeClr val="bg1"/>
              </a:buClr>
              <a:buNone/>
            </a:pPr>
            <a:r>
              <a:rPr lang="en-US" sz="2400" dirty="0" smtClean="0"/>
              <a:t>	</a:t>
            </a:r>
          </a:p>
          <a:p>
            <a:pPr>
              <a:buClr>
                <a:schemeClr val="bg1"/>
              </a:buClr>
              <a:buFont typeface="Wingdings" pitchFamily="2" charset="2"/>
              <a:buChar char="q"/>
            </a:pPr>
            <a:r>
              <a:rPr lang="en-US" sz="2400" dirty="0" smtClean="0"/>
              <a:t>Used for closing deep wounds</a:t>
            </a:r>
          </a:p>
          <a:p>
            <a:pPr>
              <a:buClr>
                <a:schemeClr val="bg1"/>
              </a:buClr>
              <a:buFont typeface="Wingdings" pitchFamily="2" charset="2"/>
              <a:buChar char="q"/>
            </a:pPr>
            <a:r>
              <a:rPr lang="en-US" sz="2400" dirty="0" smtClean="0"/>
              <a:t>This approximates subcutaneous and skin edges</a:t>
            </a:r>
          </a:p>
          <a:p>
            <a:pPr>
              <a:buClr>
                <a:schemeClr val="bg1"/>
              </a:buClr>
              <a:buFont typeface="Wingdings" pitchFamily="2" charset="2"/>
              <a:buChar char="q"/>
            </a:pPr>
            <a:endParaRPr lang="en-IN" sz="2000" dirty="0"/>
          </a:p>
        </p:txBody>
      </p:sp>
      <p:pic>
        <p:nvPicPr>
          <p:cNvPr id="7170" name="Picture 2" descr="C:\Users\Dr.Ayesha\Desktop\DSC03446.JPG"/>
          <p:cNvPicPr>
            <a:picLocks noChangeAspect="1" noChangeArrowheads="1"/>
          </p:cNvPicPr>
          <p:nvPr/>
        </p:nvPicPr>
        <p:blipFill>
          <a:blip r:embed="rId2" cstate="print">
            <a:lum bright="40000" contrast="30000"/>
          </a:blip>
          <a:srcRect l="9401" t="4851" r="13600" b="4851"/>
          <a:stretch>
            <a:fillRect/>
          </a:stretch>
        </p:blipFill>
        <p:spPr bwMode="auto">
          <a:xfrm>
            <a:off x="5076056" y="692696"/>
            <a:ext cx="3960440" cy="6192688"/>
          </a:xfrm>
          <a:prstGeom prst="rect">
            <a:avLst/>
          </a:prstGeom>
          <a:ln>
            <a:noFill/>
          </a:ln>
          <a:effectLst>
            <a:softEdge rad="112500"/>
          </a:effectLst>
        </p:spPr>
      </p:pic>
    </p:spTree>
  </p:cSld>
  <p:clrMapOvr>
    <a:masterClrMapping/>
  </p:clrMapOvr>
  <p:transition>
    <p:pull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859338" y="260350"/>
            <a:ext cx="3970337" cy="315436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smtClean="0">
                <a:ln>
                  <a:noFill/>
                </a:ln>
                <a:solidFill>
                  <a:schemeClr val="tx2"/>
                </a:solidFill>
                <a:effectLst/>
                <a:uLnTx/>
                <a:uFillTx/>
                <a:latin typeface="+mj-lt"/>
                <a:ea typeface="+mj-ea"/>
                <a:cs typeface="+mj-cs"/>
              </a:rPr>
              <a:t>VERTICAL MATTRESS</a:t>
            </a:r>
            <a:r>
              <a:rPr kumimoji="0" lang="en-US" sz="3600" b="0" i="0" u="none" strike="noStrike" kern="0" cap="none" spc="0" normalizeH="0" baseline="0" noProof="0" smtClean="0">
                <a:ln>
                  <a:noFill/>
                </a:ln>
                <a:solidFill>
                  <a:schemeClr val="tx2"/>
                </a:solidFill>
                <a:effectLst/>
                <a:uLnTx/>
                <a:uFillTx/>
                <a:latin typeface="+mj-lt"/>
                <a:ea typeface="+mj-ea"/>
                <a:cs typeface="+mj-cs"/>
              </a:rPr>
              <a:t/>
            </a:r>
            <a:br>
              <a:rPr kumimoji="0" lang="en-US" sz="3600" b="0" i="0" u="none" strike="noStrike" kern="0" cap="none" spc="0" normalizeH="0" baseline="0" noProof="0" smtClean="0">
                <a:ln>
                  <a:noFill/>
                </a:ln>
                <a:solidFill>
                  <a:schemeClr val="tx2"/>
                </a:solidFill>
                <a:effectLst/>
                <a:uLnTx/>
                <a:uFillTx/>
                <a:latin typeface="+mj-lt"/>
                <a:ea typeface="+mj-ea"/>
                <a:cs typeface="+mj-cs"/>
              </a:rPr>
            </a:br>
            <a:r>
              <a:rPr kumimoji="0" lang="en-US" sz="3600" b="0" i="0" u="none" strike="noStrike" kern="0" cap="none" spc="0" normalizeH="0" baseline="0" noProof="0" smtClean="0">
                <a:ln>
                  <a:noFill/>
                </a:ln>
                <a:solidFill>
                  <a:schemeClr val="tx2"/>
                </a:solidFill>
                <a:effectLst/>
                <a:uLnTx/>
                <a:uFillTx/>
                <a:latin typeface="+mj-lt"/>
                <a:ea typeface="+mj-ea"/>
                <a:cs typeface="+mj-cs"/>
              </a:rPr>
              <a:t>suture</a:t>
            </a:r>
          </a:p>
        </p:txBody>
      </p:sp>
      <p:pic>
        <p:nvPicPr>
          <p:cNvPr id="3" name="Picture 3" descr="sur15"/>
          <p:cNvPicPr>
            <a:picLocks noChangeAspect="1" noChangeArrowheads="1"/>
          </p:cNvPicPr>
          <p:nvPr/>
        </p:nvPicPr>
        <p:blipFill>
          <a:blip r:embed="rId2"/>
          <a:srcRect/>
          <a:stretch>
            <a:fillRect/>
          </a:stretch>
        </p:blipFill>
        <p:spPr>
          <a:xfrm>
            <a:off x="0" y="3525838"/>
            <a:ext cx="4572000" cy="3332162"/>
          </a:xfrm>
          <a:prstGeom prst="rect">
            <a:avLst/>
          </a:prstGeom>
          <a:noFill/>
        </p:spPr>
      </p:pic>
      <p:pic>
        <p:nvPicPr>
          <p:cNvPr id="4" name="Picture 4" descr="2231_f1e"/>
          <p:cNvPicPr>
            <a:picLocks noChangeAspect="1" noChangeArrowheads="1"/>
          </p:cNvPicPr>
          <p:nvPr/>
        </p:nvPicPr>
        <p:blipFill>
          <a:blip r:embed="rId3"/>
          <a:srcRect/>
          <a:stretch>
            <a:fillRect/>
          </a:stretch>
        </p:blipFill>
        <p:spPr bwMode="auto">
          <a:xfrm>
            <a:off x="4572000" y="3573463"/>
            <a:ext cx="4572000" cy="3284537"/>
          </a:xfrm>
          <a:prstGeom prst="rect">
            <a:avLst/>
          </a:prstGeom>
          <a:noFill/>
          <a:ln w="9525">
            <a:noFill/>
            <a:miter lim="800000"/>
            <a:headEnd/>
            <a:tailEnd/>
          </a:ln>
        </p:spPr>
      </p:pic>
      <p:pic>
        <p:nvPicPr>
          <p:cNvPr id="5" name="Picture 5" descr="vert%20matt%20suture%20path"/>
          <p:cNvPicPr>
            <a:picLocks noChangeAspect="1" noChangeArrowheads="1"/>
          </p:cNvPicPr>
          <p:nvPr/>
        </p:nvPicPr>
        <p:blipFill>
          <a:blip r:embed="rId4"/>
          <a:srcRect/>
          <a:stretch>
            <a:fillRect/>
          </a:stretch>
        </p:blipFill>
        <p:spPr>
          <a:xfrm>
            <a:off x="0" y="0"/>
            <a:ext cx="4643438" cy="3482975"/>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VERT"/>
          <p:cNvPicPr>
            <a:picLocks noChangeAspect="1" noChangeArrowheads="1"/>
          </p:cNvPicPr>
          <p:nvPr/>
        </p:nvPicPr>
        <p:blipFill>
          <a:blip r:embed="rId2" cstate="print"/>
          <a:srcRect/>
          <a:stretch>
            <a:fillRect/>
          </a:stretch>
        </p:blipFill>
        <p:spPr>
          <a:xfrm>
            <a:off x="219521" y="2722711"/>
            <a:ext cx="8816975" cy="3730625"/>
          </a:xfrm>
          <a:prstGeom prst="rect">
            <a:avLst/>
          </a:prstGeom>
          <a:noFill/>
        </p:spPr>
      </p:pic>
      <p:sp>
        <p:nvSpPr>
          <p:cNvPr id="3" name="TextBox 2"/>
          <p:cNvSpPr txBox="1"/>
          <p:nvPr/>
        </p:nvSpPr>
        <p:spPr>
          <a:xfrm>
            <a:off x="251520" y="548680"/>
            <a:ext cx="8352928" cy="1569660"/>
          </a:xfrm>
          <a:prstGeom prst="rect">
            <a:avLst/>
          </a:prstGeom>
          <a:noFill/>
        </p:spPr>
        <p:txBody>
          <a:bodyPr wrap="square" rtlCol="0">
            <a:spAutoFit/>
          </a:bodyPr>
          <a:lstStyle/>
          <a:p>
            <a:r>
              <a:rPr lang="en-US" sz="2400" dirty="0" smtClean="0"/>
              <a:t>Needle passed from one edge to the other and again from latter edge to the fist and knot tied.</a:t>
            </a:r>
          </a:p>
          <a:p>
            <a:r>
              <a:rPr lang="en-US" sz="2400" dirty="0" smtClean="0"/>
              <a:t> When needle is brought back from second flap to the first, depth of penetration is more superficial.</a:t>
            </a:r>
            <a:endParaRPr lang="en-IN" sz="2400" dirty="0"/>
          </a:p>
        </p:txBody>
      </p:sp>
    </p:spTree>
  </p:cSld>
  <p:clrMapOvr>
    <a:masterClrMapping/>
  </p:clrMapOvr>
  <p:transition>
    <p:pull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Content Placeholder 2"/>
          <p:cNvSpPr>
            <a:spLocks noGrp="1"/>
          </p:cNvSpPr>
          <p:nvPr>
            <p:ph idx="1"/>
          </p:nvPr>
        </p:nvSpPr>
        <p:spPr>
          <a:xfrm>
            <a:off x="457200" y="-122950"/>
            <a:ext cx="8329642" cy="6072230"/>
          </a:xfrm>
        </p:spPr>
        <p:txBody>
          <a:bodyPr>
            <a:noAutofit/>
          </a:bodyPr>
          <a:lstStyle/>
          <a:p>
            <a:pPr eaLnBrk="1" hangingPunct="1"/>
            <a:endParaRPr lang="en-US" sz="2400" dirty="0" smtClean="0"/>
          </a:p>
          <a:p>
            <a:pPr eaLnBrk="1" hangingPunct="1">
              <a:buNone/>
            </a:pPr>
            <a:r>
              <a:rPr lang="en-US" sz="2400" dirty="0" smtClean="0">
                <a:solidFill>
                  <a:schemeClr val="bg1"/>
                </a:solidFill>
              </a:rPr>
              <a:t>Advantages :</a:t>
            </a:r>
          </a:p>
          <a:p>
            <a:pPr eaLnBrk="1" hangingPunct="1"/>
            <a:r>
              <a:rPr lang="en-US" sz="2400" dirty="0" smtClean="0"/>
              <a:t>for better adaptation and maximum tissue approximation </a:t>
            </a:r>
          </a:p>
          <a:p>
            <a:pPr eaLnBrk="1" hangingPunct="1"/>
            <a:endParaRPr lang="en-US" sz="2400" dirty="0" smtClean="0"/>
          </a:p>
          <a:p>
            <a:pPr eaLnBrk="1" hangingPunct="1"/>
            <a:r>
              <a:rPr lang="en-US" sz="2400" dirty="0" smtClean="0"/>
              <a:t>To get eversion of wound margins slightly</a:t>
            </a:r>
          </a:p>
          <a:p>
            <a:pPr eaLnBrk="1" hangingPunct="1"/>
            <a:endParaRPr lang="en-US" sz="2400" dirty="0" smtClean="0"/>
          </a:p>
          <a:p>
            <a:pPr eaLnBrk="1" hangingPunct="1"/>
            <a:r>
              <a:rPr lang="en-US" sz="2400" dirty="0" smtClean="0"/>
              <a:t>Where healing is expected to be delayed for any reason, it is better to give wound added support by vertical mattress. </a:t>
            </a:r>
          </a:p>
          <a:p>
            <a:pPr eaLnBrk="1" hangingPunct="1"/>
            <a:r>
              <a:rPr lang="en-US" sz="2400" dirty="0" smtClean="0"/>
              <a:t>Used to control soft tissue hemorrhage.</a:t>
            </a:r>
          </a:p>
          <a:p>
            <a:pPr eaLnBrk="1" hangingPunct="1"/>
            <a:endParaRPr lang="en-US" sz="2400" dirty="0" smtClean="0"/>
          </a:p>
          <a:p>
            <a:pPr eaLnBrk="1" hangingPunct="1"/>
            <a:r>
              <a:rPr lang="en-US" sz="2400" dirty="0" smtClean="0"/>
              <a:t>Runs parallel to the blood supply of the edge of the flap and therefore not interfering with healing.</a:t>
            </a:r>
          </a:p>
          <a:p>
            <a:pPr eaLnBrk="1" hangingPunct="1"/>
            <a:endParaRPr lang="en-US" sz="2400" dirty="0" smtClean="0"/>
          </a:p>
          <a:p>
            <a:pPr eaLnBrk="1" hangingPunct="1"/>
            <a:r>
              <a:rPr lang="en-US" sz="2400" dirty="0" smtClean="0">
                <a:solidFill>
                  <a:schemeClr val="bg1"/>
                </a:solidFill>
              </a:rPr>
              <a:t>Uses</a:t>
            </a:r>
            <a:r>
              <a:rPr lang="en-US" sz="2400" dirty="0" smtClean="0"/>
              <a:t>:  abdominal surgeries &amp; closure of skin wounds.</a:t>
            </a:r>
            <a:endParaRPr lang="en-IN" sz="2400" dirty="0" smtClean="0"/>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944" y="332656"/>
            <a:ext cx="7467600" cy="1143000"/>
          </a:xfrm>
        </p:spPr>
        <p:txBody>
          <a:bodyPr>
            <a:noAutofit/>
          </a:bodyPr>
          <a:lstStyle/>
          <a:p>
            <a:r>
              <a:rPr lang="en-US" sz="2800" b="1" dirty="0" smtClean="0">
                <a:solidFill>
                  <a:srgbClr val="FFFF00"/>
                </a:solidFill>
              </a:rPr>
              <a:t>5.HORIZONTAL MATTRESS</a:t>
            </a:r>
            <a:br>
              <a:rPr lang="en-US" sz="2800" b="1" dirty="0" smtClean="0">
                <a:solidFill>
                  <a:srgbClr val="FFFF00"/>
                </a:solidFill>
              </a:rPr>
            </a:br>
            <a:endParaRPr lang="en-IN" sz="2800" dirty="0">
              <a:solidFill>
                <a:srgbClr val="FFFF00"/>
              </a:solidFill>
            </a:endParaRPr>
          </a:p>
        </p:txBody>
      </p:sp>
      <p:sp>
        <p:nvSpPr>
          <p:cNvPr id="3" name="Content Placeholder 2"/>
          <p:cNvSpPr>
            <a:spLocks noGrp="1"/>
          </p:cNvSpPr>
          <p:nvPr>
            <p:ph idx="1"/>
          </p:nvPr>
        </p:nvSpPr>
        <p:spPr>
          <a:xfrm>
            <a:off x="457200" y="1124744"/>
            <a:ext cx="7499176" cy="5257800"/>
          </a:xfrm>
        </p:spPr>
        <p:txBody>
          <a:bodyPr>
            <a:noAutofit/>
          </a:bodyPr>
          <a:lstStyle/>
          <a:p>
            <a:pPr algn="just">
              <a:buClr>
                <a:schemeClr val="bg1"/>
              </a:buClr>
              <a:buFont typeface="Wingdings" pitchFamily="2" charset="2"/>
              <a:buChar char="q"/>
            </a:pPr>
            <a:r>
              <a:rPr lang="en-US" sz="2400" dirty="0" smtClean="0"/>
              <a:t>It </a:t>
            </a:r>
            <a:r>
              <a:rPr lang="en-US" sz="2400" dirty="0" err="1" smtClean="0"/>
              <a:t>everts</a:t>
            </a:r>
            <a:r>
              <a:rPr lang="en-US" sz="2400" dirty="0" smtClean="0"/>
              <a:t> mucosal or skin margins, bringing greater areas of raw tissue into contact. So used for closing bony deficiencies such as </a:t>
            </a:r>
            <a:r>
              <a:rPr lang="en-US" sz="2400" dirty="0" err="1" smtClean="0"/>
              <a:t>oro-antral</a:t>
            </a:r>
            <a:r>
              <a:rPr lang="en-US" sz="2400" dirty="0" smtClean="0"/>
              <a:t> fistula or cystic cavities.</a:t>
            </a:r>
          </a:p>
          <a:p>
            <a:pPr algn="just">
              <a:buClr>
                <a:schemeClr val="bg1"/>
              </a:buClr>
              <a:buNone/>
            </a:pPr>
            <a:r>
              <a:rPr lang="en-US" sz="2400" dirty="0" smtClean="0"/>
              <a:t>  </a:t>
            </a:r>
          </a:p>
          <a:p>
            <a:pPr algn="just">
              <a:buClr>
                <a:schemeClr val="bg1"/>
              </a:buClr>
              <a:buFont typeface="Wingdings" pitchFamily="2" charset="2"/>
              <a:buChar char="q"/>
            </a:pPr>
            <a:r>
              <a:rPr lang="en-US" sz="2400" dirty="0" smtClean="0"/>
              <a:t>Disadvantage: constricts the blood supply to edges of incision.</a:t>
            </a:r>
          </a:p>
          <a:p>
            <a:pPr algn="just">
              <a:buClr>
                <a:schemeClr val="bg1"/>
              </a:buClr>
              <a:buNone/>
            </a:pPr>
            <a:r>
              <a:rPr lang="en-US" sz="2400" dirty="0" smtClean="0"/>
              <a:t>	</a:t>
            </a:r>
            <a:endParaRPr lang="en-IN" sz="2000" dirty="0"/>
          </a:p>
        </p:txBody>
      </p:sp>
      <p:pic>
        <p:nvPicPr>
          <p:cNvPr id="4098" name="Picture 2" descr="C:\Users\Dr.Ayesha\Desktop\DSC03447.JPG"/>
          <p:cNvPicPr>
            <a:picLocks noChangeAspect="1" noChangeArrowheads="1"/>
          </p:cNvPicPr>
          <p:nvPr/>
        </p:nvPicPr>
        <p:blipFill>
          <a:blip r:embed="rId3" cstate="print">
            <a:lum bright="30000" contrast="30000"/>
          </a:blip>
          <a:srcRect l="2751" t="17450" r="1963" b="4851"/>
          <a:stretch>
            <a:fillRect/>
          </a:stretch>
        </p:blipFill>
        <p:spPr bwMode="auto">
          <a:xfrm>
            <a:off x="3563888" y="3573016"/>
            <a:ext cx="4968552" cy="303861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FFC000"/>
                </a:solidFill>
                <a:effectLst/>
                <a:uLnTx/>
                <a:uFillTx/>
                <a:latin typeface="Times New Roman" pitchFamily="18" charset="0"/>
                <a:ea typeface="+mj-ea"/>
                <a:cs typeface="+mj-cs"/>
              </a:rPr>
              <a:t>Horizontal mattress suture</a:t>
            </a:r>
          </a:p>
        </p:txBody>
      </p:sp>
      <p:pic>
        <p:nvPicPr>
          <p:cNvPr id="3" name="Picture 5" descr="Dashed lines are under the skin.">
            <a:hlinkClick r:id="rId2" tooltip="Dashed lines are under the skin."/>
          </p:cNvPr>
          <p:cNvPicPr>
            <a:picLocks noChangeAspect="1" noChangeArrowheads="1"/>
          </p:cNvPicPr>
          <p:nvPr/>
        </p:nvPicPr>
        <p:blipFill>
          <a:blip r:embed="rId3"/>
          <a:srcRect/>
          <a:stretch>
            <a:fillRect/>
          </a:stretch>
        </p:blipFill>
        <p:spPr bwMode="auto">
          <a:xfrm>
            <a:off x="609600" y="1676400"/>
            <a:ext cx="6629400" cy="454501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OR MAT"/>
          <p:cNvPicPr>
            <a:picLocks noChangeAspect="1" noChangeArrowheads="1"/>
          </p:cNvPicPr>
          <p:nvPr/>
        </p:nvPicPr>
        <p:blipFill>
          <a:blip r:embed="rId2" cstate="print"/>
          <a:srcRect/>
          <a:stretch>
            <a:fillRect/>
          </a:stretch>
        </p:blipFill>
        <p:spPr>
          <a:xfrm>
            <a:off x="4572000" y="548680"/>
            <a:ext cx="4392488" cy="5976664"/>
          </a:xfrm>
          <a:prstGeom prst="rect">
            <a:avLst/>
          </a:prstGeom>
          <a:noFill/>
        </p:spPr>
      </p:pic>
      <p:sp>
        <p:nvSpPr>
          <p:cNvPr id="3" name="TextBox 2"/>
          <p:cNvSpPr txBox="1"/>
          <p:nvPr/>
        </p:nvSpPr>
        <p:spPr>
          <a:xfrm>
            <a:off x="81960" y="836712"/>
            <a:ext cx="4490040" cy="6124754"/>
          </a:xfrm>
          <a:prstGeom prst="rect">
            <a:avLst/>
          </a:prstGeom>
          <a:noFill/>
        </p:spPr>
        <p:txBody>
          <a:bodyPr wrap="square" rtlCol="0">
            <a:spAutoFit/>
          </a:bodyPr>
          <a:lstStyle/>
          <a:p>
            <a:r>
              <a:rPr lang="en-US" sz="2800" dirty="0" smtClean="0"/>
              <a:t>Needle passed from one edge to the other and again from the latter to the first and a knot is tied.</a:t>
            </a:r>
          </a:p>
          <a:p>
            <a:endParaRPr lang="en-US" sz="2800" dirty="0" smtClean="0"/>
          </a:p>
          <a:p>
            <a:r>
              <a:rPr lang="en-US" sz="2800" dirty="0" smtClean="0"/>
              <a:t> Distance of needle penetration and depth of penetration is same for each entry point, but horizontal distance of the points of penetration on the same side of the flap differs.</a:t>
            </a:r>
          </a:p>
          <a:p>
            <a:endParaRPr lang="en-IN" sz="2800" dirty="0"/>
          </a:p>
        </p:txBody>
      </p:sp>
    </p:spTree>
  </p:cSld>
  <p:clrMapOvr>
    <a:masterClrMapping/>
  </p:clrMapOvr>
  <p:transition>
    <p:pull di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Content Placeholder 2"/>
          <p:cNvSpPr>
            <a:spLocks noGrp="1"/>
          </p:cNvSpPr>
          <p:nvPr>
            <p:ph idx="1"/>
          </p:nvPr>
        </p:nvSpPr>
        <p:spPr>
          <a:xfrm>
            <a:off x="457200" y="642918"/>
            <a:ext cx="7901014" cy="5715040"/>
          </a:xfrm>
        </p:spPr>
        <p:txBody>
          <a:bodyPr>
            <a:normAutofit lnSpcReduction="10000"/>
          </a:bodyPr>
          <a:lstStyle/>
          <a:p>
            <a:pPr marL="274320" indent="-274320" algn="just" eaLnBrk="1" fontAlgn="auto" hangingPunct="1">
              <a:lnSpc>
                <a:spcPct val="150000"/>
              </a:lnSpc>
              <a:spcAft>
                <a:spcPts val="0"/>
              </a:spcAft>
              <a:buClr>
                <a:schemeClr val="accent3"/>
              </a:buClr>
              <a:buFont typeface="Wingdings 2"/>
              <a:buChar char=""/>
              <a:defRPr/>
            </a:pPr>
            <a:r>
              <a:rPr lang="en-US" sz="2600" b="1" dirty="0" smtClean="0">
                <a:solidFill>
                  <a:schemeClr val="bg1"/>
                </a:solidFill>
              </a:rPr>
              <a:t>Advantages:</a:t>
            </a:r>
          </a:p>
          <a:p>
            <a:pPr marL="274320" indent="-274320" algn="just" eaLnBrk="1" fontAlgn="auto" hangingPunct="1">
              <a:lnSpc>
                <a:spcPct val="150000"/>
              </a:lnSpc>
              <a:spcAft>
                <a:spcPts val="0"/>
              </a:spcAft>
              <a:buClr>
                <a:schemeClr val="accent3"/>
              </a:buClr>
              <a:buFont typeface="Wingdings 2"/>
              <a:buChar char=""/>
              <a:defRPr/>
            </a:pPr>
            <a:r>
              <a:rPr lang="en-US" sz="2400" dirty="0" smtClean="0"/>
              <a:t>Will </a:t>
            </a:r>
            <a:r>
              <a:rPr lang="en-US" sz="2400" dirty="0" err="1" smtClean="0"/>
              <a:t>evert</a:t>
            </a:r>
            <a:r>
              <a:rPr lang="en-US" sz="2400" dirty="0" smtClean="0"/>
              <a:t> mucosal or skin margins, bringing greater areas of raw tissue into contact. </a:t>
            </a:r>
            <a:endParaRPr lang="en-US" sz="2400" dirty="0" smtClean="0"/>
          </a:p>
          <a:p>
            <a:pPr marL="274320" indent="-274320" algn="just" eaLnBrk="1" fontAlgn="auto" hangingPunct="1">
              <a:lnSpc>
                <a:spcPct val="150000"/>
              </a:lnSpc>
              <a:spcAft>
                <a:spcPts val="0"/>
              </a:spcAft>
              <a:buClr>
                <a:schemeClr val="accent3"/>
              </a:buClr>
              <a:buFont typeface="Wingdings 2"/>
              <a:buChar char=""/>
              <a:defRPr/>
            </a:pPr>
            <a:r>
              <a:rPr lang="en-US" sz="2400" dirty="0" smtClean="0"/>
              <a:t>So </a:t>
            </a:r>
            <a:r>
              <a:rPr lang="en-US" sz="2400" dirty="0" smtClean="0"/>
              <a:t>used for closing bony deficiencies such as     </a:t>
            </a:r>
            <a:r>
              <a:rPr lang="en-US" sz="2400" dirty="0" err="1" smtClean="0"/>
              <a:t>oro-antral</a:t>
            </a:r>
            <a:r>
              <a:rPr lang="en-US" sz="2400" dirty="0" smtClean="0"/>
              <a:t> fistula or cystic cavities, extraction socket wounds.</a:t>
            </a:r>
          </a:p>
          <a:p>
            <a:pPr eaLnBrk="1" hangingPunct="1">
              <a:lnSpc>
                <a:spcPct val="150000"/>
              </a:lnSpc>
              <a:defRPr/>
            </a:pPr>
            <a:r>
              <a:rPr lang="en-US" sz="2400" dirty="0" smtClean="0"/>
              <a:t>Prevents the flap from being inverted into the cavity.</a:t>
            </a:r>
          </a:p>
          <a:p>
            <a:pPr eaLnBrk="1" hangingPunct="1">
              <a:lnSpc>
                <a:spcPct val="150000"/>
              </a:lnSpc>
              <a:defRPr/>
            </a:pPr>
            <a:r>
              <a:rPr lang="en-US" sz="2400" dirty="0" smtClean="0"/>
              <a:t>To control post-operative hemorrhage from </a:t>
            </a:r>
            <a:r>
              <a:rPr lang="en-US" sz="2400" dirty="0" err="1" smtClean="0"/>
              <a:t>gingiva</a:t>
            </a:r>
            <a:r>
              <a:rPr lang="en-US" sz="2400" dirty="0" smtClean="0"/>
              <a:t> around the tooth </a:t>
            </a:r>
            <a:r>
              <a:rPr lang="en-US" sz="2400" dirty="0" smtClean="0"/>
              <a:t>socket.</a:t>
            </a:r>
            <a:endParaRPr lang="en-IN" sz="2400" dirty="0" smtClean="0"/>
          </a:p>
        </p:txBody>
      </p:sp>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endParaRPr lang="en-IN" smtClean="0"/>
          </a:p>
        </p:txBody>
      </p:sp>
      <p:sp>
        <p:nvSpPr>
          <p:cNvPr id="109571" name="Content Placeholder 2"/>
          <p:cNvSpPr>
            <a:spLocks noGrp="1"/>
          </p:cNvSpPr>
          <p:nvPr>
            <p:ph idx="1"/>
          </p:nvPr>
        </p:nvSpPr>
        <p:spPr>
          <a:xfrm>
            <a:off x="1115616" y="958552"/>
            <a:ext cx="7696200" cy="5638800"/>
          </a:xfrm>
        </p:spPr>
        <p:txBody>
          <a:bodyPr/>
          <a:lstStyle/>
          <a:p>
            <a:pPr>
              <a:buNone/>
            </a:pPr>
            <a:endParaRPr lang="en-US" sz="2800" dirty="0" smtClean="0"/>
          </a:p>
          <a:p>
            <a:pPr>
              <a:buNone/>
            </a:pPr>
            <a:r>
              <a:rPr lang="en-US" sz="2800" dirty="0" smtClean="0">
                <a:solidFill>
                  <a:schemeClr val="bg1"/>
                </a:solidFill>
              </a:rPr>
              <a:t>Disadvantages:</a:t>
            </a:r>
          </a:p>
          <a:p>
            <a:r>
              <a:rPr lang="en-US" sz="2800" dirty="0" smtClean="0"/>
              <a:t>More trouble to insert</a:t>
            </a:r>
          </a:p>
          <a:p>
            <a:r>
              <a:rPr lang="en-US" sz="2800" dirty="0" smtClean="0"/>
              <a:t>Constricts the blood supply to the incision if improperly used, cause wound necrosis and dehiscence </a:t>
            </a:r>
          </a:p>
          <a:p>
            <a:endParaRPr lang="en-IN" sz="2800" dirty="0" smtClean="0"/>
          </a:p>
        </p:txBody>
      </p:sp>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5205"/>
            <a:ext cx="7467600" cy="4525963"/>
          </a:xfrm>
        </p:spPr>
        <p:txBody>
          <a:bodyPr/>
          <a:lstStyle/>
          <a:p>
            <a:pPr algn="ctr">
              <a:buNone/>
            </a:pPr>
            <a:r>
              <a:rPr lang="en-US" sz="2400" b="1" dirty="0" smtClean="0">
                <a:solidFill>
                  <a:srgbClr val="FFFF00"/>
                </a:solidFill>
              </a:rPr>
              <a:t>6. FIGURE OF 8 SUTURE</a:t>
            </a:r>
          </a:p>
          <a:p>
            <a:pPr algn="just"/>
            <a:r>
              <a:rPr lang="en-US" sz="2400" dirty="0" smtClean="0"/>
              <a:t>   Used for extraction socket closure and for adaption of gingival papilla around the tooth </a:t>
            </a:r>
            <a:endParaRPr lang="en-US" sz="2400" dirty="0" smtClean="0"/>
          </a:p>
          <a:p>
            <a:pPr algn="just"/>
            <a:r>
              <a:rPr lang="en-US" sz="2400" dirty="0" smtClean="0"/>
              <a:t>Suturing </a:t>
            </a:r>
            <a:r>
              <a:rPr lang="en-US" sz="2400" dirty="0" smtClean="0"/>
              <a:t>begun on buccal surface 3-4mm from the tip of the papilla so as to prevent tearing of papilla. </a:t>
            </a:r>
          </a:p>
          <a:p>
            <a:endParaRPr lang="en-IN" sz="2800" dirty="0"/>
          </a:p>
        </p:txBody>
      </p:sp>
      <p:sp>
        <p:nvSpPr>
          <p:cNvPr id="4" name="Rectangle 3"/>
          <p:cNvSpPr/>
          <p:nvPr/>
        </p:nvSpPr>
        <p:spPr>
          <a:xfrm>
            <a:off x="251520" y="3565231"/>
            <a:ext cx="4572000" cy="2456057"/>
          </a:xfrm>
          <a:prstGeom prst="rect">
            <a:avLst/>
          </a:prstGeom>
        </p:spPr>
        <p:txBody>
          <a:bodyPr>
            <a:spAutoFit/>
          </a:bodyPr>
          <a:lstStyle/>
          <a:p>
            <a:pPr algn="just">
              <a:lnSpc>
                <a:spcPct val="90000"/>
              </a:lnSpc>
              <a:spcBef>
                <a:spcPct val="20000"/>
              </a:spcBef>
            </a:pPr>
            <a:r>
              <a:rPr lang="en-US" sz="2400" dirty="0" smtClean="0"/>
              <a:t>Needle first inserted into the outer surface of the buccal flap and then the lingual flap. Needle again inserted in same fashion at a horizontal distance and then both ends tied.</a:t>
            </a:r>
          </a:p>
          <a:p>
            <a:endParaRPr lang="en-US" sz="2400" dirty="0"/>
          </a:p>
        </p:txBody>
      </p:sp>
      <p:pic>
        <p:nvPicPr>
          <p:cNvPr id="1026" name="Picture 2" descr="C:\Users\Dr.Ayesha\Desktop\DSC03449.JPG"/>
          <p:cNvPicPr>
            <a:picLocks noChangeAspect="1" noChangeArrowheads="1"/>
          </p:cNvPicPr>
          <p:nvPr/>
        </p:nvPicPr>
        <p:blipFill>
          <a:blip r:embed="rId2" cstate="print">
            <a:lum bright="40000" contrast="30000"/>
          </a:blip>
          <a:srcRect/>
          <a:stretch>
            <a:fillRect/>
          </a:stretch>
        </p:blipFill>
        <p:spPr bwMode="auto">
          <a:xfrm>
            <a:off x="5004048" y="3240360"/>
            <a:ext cx="3995936" cy="2996952"/>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2912" y="274638"/>
            <a:ext cx="7467600" cy="1143000"/>
          </a:xfrm>
        </p:spPr>
        <p:txBody>
          <a:bodyPr>
            <a:noAutofit/>
          </a:bodyPr>
          <a:lstStyle/>
          <a:p>
            <a:r>
              <a:rPr lang="en-US" sz="3200" b="1" dirty="0" smtClean="0">
                <a:solidFill>
                  <a:srgbClr val="FFFF00"/>
                </a:solidFill>
              </a:rPr>
              <a:t>7. SUBCUTICULAR  SUTURE</a:t>
            </a:r>
            <a:br>
              <a:rPr lang="en-US" sz="3200" b="1" dirty="0" smtClean="0">
                <a:solidFill>
                  <a:srgbClr val="FFFF00"/>
                </a:solidFill>
              </a:rPr>
            </a:br>
            <a:endParaRPr lang="en-IN" sz="3200" dirty="0">
              <a:solidFill>
                <a:srgbClr val="FFFF00"/>
              </a:solidFill>
            </a:endParaRPr>
          </a:p>
        </p:txBody>
      </p:sp>
      <p:sp>
        <p:nvSpPr>
          <p:cNvPr id="3" name="Content Placeholder 2"/>
          <p:cNvSpPr>
            <a:spLocks noGrp="1"/>
          </p:cNvSpPr>
          <p:nvPr>
            <p:ph idx="1"/>
          </p:nvPr>
        </p:nvSpPr>
        <p:spPr>
          <a:xfrm>
            <a:off x="457200" y="1196752"/>
            <a:ext cx="7467600" cy="4525963"/>
          </a:xfrm>
        </p:spPr>
        <p:txBody>
          <a:bodyPr>
            <a:normAutofit fontScale="92500" lnSpcReduction="10000"/>
          </a:bodyPr>
          <a:lstStyle/>
          <a:p>
            <a:pPr algn="just">
              <a:buNone/>
            </a:pPr>
            <a:r>
              <a:rPr lang="en-US" sz="2800" dirty="0" smtClean="0"/>
              <a:t>	Used to close deep wounds in layers. Knots will be inverted or buried, so that the knot does not lie between the skin margin and cause inflammation or infection. </a:t>
            </a:r>
          </a:p>
          <a:p>
            <a:pPr algn="just">
              <a:buNone/>
            </a:pPr>
            <a:endParaRPr lang="en-US" sz="2800" dirty="0" smtClean="0"/>
          </a:p>
          <a:p>
            <a:pPr algn="just">
              <a:buNone/>
            </a:pPr>
            <a:r>
              <a:rPr lang="en-US" sz="2800" dirty="0" smtClean="0"/>
              <a:t>    To bury the knot, first pass of the needle should be from within the wound and through the lower portion of the dermal layer. Needle then passed through the dermal layer and emerge through subcutaneous tissue and knot tied</a:t>
            </a:r>
          </a:p>
          <a:p>
            <a:endParaRPr lang="en-IN" sz="2400" dirty="0"/>
          </a:p>
        </p:txBody>
      </p:sp>
    </p:spTree>
  </p:cSld>
  <p:clrMapOvr>
    <a:masterClrMapping/>
  </p:clrMapOvr>
  <p:transition>
    <p:pull di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URI"/>
          <p:cNvPicPr>
            <a:picLocks noChangeAspect="1" noChangeArrowheads="1"/>
          </p:cNvPicPr>
          <p:nvPr/>
        </p:nvPicPr>
        <p:blipFill>
          <a:blip r:embed="rId2" cstate="print"/>
          <a:srcRect t="-4015" b="63885"/>
          <a:stretch>
            <a:fillRect/>
          </a:stretch>
        </p:blipFill>
        <p:spPr>
          <a:xfrm>
            <a:off x="457200" y="51048"/>
            <a:ext cx="3124200" cy="3810000"/>
          </a:xfrm>
          <a:prstGeom prst="rect">
            <a:avLst/>
          </a:prstGeom>
          <a:ln>
            <a:noFill/>
          </a:ln>
          <a:effectLst>
            <a:softEdge rad="112500"/>
          </a:effectLst>
        </p:spPr>
      </p:pic>
      <p:pic>
        <p:nvPicPr>
          <p:cNvPr id="5" name="Picture 16" descr="BURI"/>
          <p:cNvPicPr>
            <a:picLocks noChangeAspect="1" noChangeArrowheads="1"/>
          </p:cNvPicPr>
          <p:nvPr/>
        </p:nvPicPr>
        <p:blipFill>
          <a:blip r:embed="rId2" cstate="print"/>
          <a:srcRect t="36917" b="28572"/>
          <a:stretch>
            <a:fillRect/>
          </a:stretch>
        </p:blipFill>
        <p:spPr bwMode="auto">
          <a:xfrm>
            <a:off x="5334000" y="512440"/>
            <a:ext cx="3124200" cy="3276600"/>
          </a:xfrm>
          <a:prstGeom prst="rect">
            <a:avLst/>
          </a:prstGeom>
          <a:ln>
            <a:noFill/>
          </a:ln>
          <a:effectLst>
            <a:softEdge rad="112500"/>
          </a:effectLst>
        </p:spPr>
      </p:pic>
      <p:pic>
        <p:nvPicPr>
          <p:cNvPr id="6" name="Picture 7" descr="BURI"/>
          <p:cNvPicPr>
            <a:picLocks noGrp="1" noChangeAspect="1" noChangeArrowheads="1"/>
          </p:cNvPicPr>
          <p:nvPr>
            <p:ph idx="1"/>
          </p:nvPr>
        </p:nvPicPr>
        <p:blipFill>
          <a:blip r:embed="rId2" cstate="print"/>
          <a:srcRect t="68570" b="-11266"/>
          <a:stretch>
            <a:fillRect/>
          </a:stretch>
        </p:blipFill>
        <p:spPr>
          <a:xfrm>
            <a:off x="2963416" y="3909176"/>
            <a:ext cx="2904728" cy="376829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856" y="274638"/>
            <a:ext cx="7467600" cy="1143000"/>
          </a:xfrm>
        </p:spPr>
        <p:txBody>
          <a:bodyPr>
            <a:noAutofit/>
          </a:bodyPr>
          <a:lstStyle/>
          <a:p>
            <a:pPr>
              <a:lnSpc>
                <a:spcPct val="90000"/>
              </a:lnSpc>
            </a:pPr>
            <a:r>
              <a:rPr lang="en-US" sz="2400" b="1" dirty="0" smtClean="0">
                <a:solidFill>
                  <a:srgbClr val="FFFF00"/>
                </a:solidFill>
              </a:rPr>
              <a:t>8.CONTINUOUS  SUBCUTICULAR  SUTURE</a:t>
            </a:r>
            <a:br>
              <a:rPr lang="en-US" sz="2400" b="1" dirty="0" smtClean="0">
                <a:solidFill>
                  <a:srgbClr val="FFFF00"/>
                </a:solidFill>
              </a:rPr>
            </a:br>
            <a:r>
              <a:rPr lang="en-US" sz="2400" dirty="0" smtClean="0">
                <a:solidFill>
                  <a:srgbClr val="FFFF00"/>
                </a:solidFill>
              </a:rPr>
              <a:t>	</a:t>
            </a:r>
            <a:endParaRPr lang="en-IN" sz="2400" dirty="0">
              <a:solidFill>
                <a:srgbClr val="FFFF00"/>
              </a:solidFill>
            </a:endParaRPr>
          </a:p>
        </p:txBody>
      </p:sp>
      <p:sp>
        <p:nvSpPr>
          <p:cNvPr id="3" name="Content Placeholder 2"/>
          <p:cNvSpPr>
            <a:spLocks noGrp="1"/>
          </p:cNvSpPr>
          <p:nvPr>
            <p:ph idx="1"/>
          </p:nvPr>
        </p:nvSpPr>
        <p:spPr>
          <a:xfrm>
            <a:off x="179512" y="1052736"/>
            <a:ext cx="4608512" cy="5472608"/>
          </a:xfrm>
        </p:spPr>
        <p:txBody>
          <a:bodyPr>
            <a:noAutofit/>
          </a:bodyPr>
          <a:lstStyle/>
          <a:p>
            <a:pPr>
              <a:lnSpc>
                <a:spcPct val="150000"/>
              </a:lnSpc>
              <a:buNone/>
            </a:pPr>
            <a:r>
              <a:rPr lang="en-US" sz="2800" dirty="0" smtClean="0"/>
              <a:t>    Continuous short lateral stitches are taken beneath the epithelial layer of the skin. The ends of the suture come out at each end of the incision and are knotted.</a:t>
            </a:r>
            <a:endParaRPr lang="en-US" sz="2800" u="sng" dirty="0" smtClean="0"/>
          </a:p>
          <a:p>
            <a:pPr>
              <a:lnSpc>
                <a:spcPct val="150000"/>
              </a:lnSpc>
              <a:buNone/>
            </a:pPr>
            <a:endParaRPr lang="en-US" sz="2800" dirty="0" smtClean="0"/>
          </a:p>
          <a:p>
            <a:pPr>
              <a:lnSpc>
                <a:spcPct val="150000"/>
              </a:lnSpc>
            </a:pPr>
            <a:endParaRPr lang="en-IN" sz="2400" dirty="0"/>
          </a:p>
        </p:txBody>
      </p:sp>
      <p:pic>
        <p:nvPicPr>
          <p:cNvPr id="4" name="Picture 3" descr="D:\DCIM\101MSDCF\DSC03450.JPG"/>
          <p:cNvPicPr>
            <a:picLocks noChangeAspect="1" noChangeArrowheads="1"/>
          </p:cNvPicPr>
          <p:nvPr/>
        </p:nvPicPr>
        <p:blipFill>
          <a:blip r:embed="rId2" cstate="print">
            <a:lum bright="40000" contrast="40000"/>
          </a:blip>
          <a:srcRect/>
          <a:stretch>
            <a:fillRect/>
          </a:stretch>
        </p:blipFill>
        <p:spPr bwMode="auto">
          <a:xfrm>
            <a:off x="4572000" y="1008112"/>
            <a:ext cx="4320480" cy="5760640"/>
          </a:xfrm>
          <a:prstGeom prst="rect">
            <a:avLst/>
          </a:prstGeom>
          <a:ln>
            <a:noFill/>
          </a:ln>
          <a:effectLst>
            <a:softEdge rad="112500"/>
          </a:effectLst>
        </p:spPr>
      </p:pic>
    </p:spTree>
  </p:cSld>
  <p:clrMapOvr>
    <a:masterClrMapping/>
  </p:clrMapOvr>
  <p:transition>
    <p:plus/>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1268760"/>
            <a:ext cx="7175368" cy="3970318"/>
          </a:xfrm>
          <a:prstGeom prst="rect">
            <a:avLst/>
          </a:prstGeom>
          <a:noFill/>
        </p:spPr>
        <p:txBody>
          <a:bodyPr wrap="square" rtlCol="0">
            <a:spAutoFit/>
          </a:bodyPr>
          <a:lstStyle/>
          <a:p>
            <a:pPr algn="just">
              <a:lnSpc>
                <a:spcPct val="150000"/>
              </a:lnSpc>
              <a:buNone/>
            </a:pPr>
            <a:r>
              <a:rPr lang="en-US" sz="2400" b="1" dirty="0" smtClean="0">
                <a:solidFill>
                  <a:schemeClr val="bg1"/>
                </a:solidFill>
              </a:rPr>
              <a:t>Advantages</a:t>
            </a:r>
          </a:p>
          <a:p>
            <a:pPr algn="just">
              <a:lnSpc>
                <a:spcPct val="150000"/>
              </a:lnSpc>
              <a:buClr>
                <a:schemeClr val="bg1"/>
              </a:buClr>
              <a:buFont typeface="Wingdings" pitchFamily="2" charset="2"/>
              <a:buChar char="q"/>
            </a:pPr>
            <a:r>
              <a:rPr lang="en-US" sz="2400" dirty="0" smtClean="0"/>
              <a:t>Excellent cosmetic result</a:t>
            </a:r>
          </a:p>
          <a:p>
            <a:pPr algn="just">
              <a:lnSpc>
                <a:spcPct val="150000"/>
              </a:lnSpc>
              <a:buClr>
                <a:schemeClr val="bg1"/>
              </a:buClr>
              <a:buFont typeface="Wingdings" pitchFamily="2" charset="2"/>
              <a:buChar char="q"/>
            </a:pPr>
            <a:r>
              <a:rPr lang="en-US" sz="2400" dirty="0" smtClean="0"/>
              <a:t>Useful for </a:t>
            </a:r>
            <a:r>
              <a:rPr lang="en-US" sz="2400" dirty="0" smtClean="0"/>
              <a:t>patients prone to </a:t>
            </a:r>
            <a:r>
              <a:rPr lang="en-US" sz="2400" dirty="0" err="1" smtClean="0"/>
              <a:t>keloid</a:t>
            </a:r>
            <a:r>
              <a:rPr lang="en-US" sz="2400" dirty="0" smtClean="0"/>
              <a:t> formation.</a:t>
            </a:r>
          </a:p>
          <a:p>
            <a:pPr algn="just">
              <a:lnSpc>
                <a:spcPct val="150000"/>
              </a:lnSpc>
              <a:buClr>
                <a:schemeClr val="bg1"/>
              </a:buClr>
              <a:buFont typeface="Wingdings" pitchFamily="2" charset="2"/>
              <a:buChar char="q"/>
            </a:pPr>
            <a:r>
              <a:rPr lang="en-US" sz="2400" dirty="0" smtClean="0"/>
              <a:t>Anchor suture in wound and, from apex, take bites below the dermal-epidermal layer</a:t>
            </a:r>
          </a:p>
          <a:p>
            <a:pPr algn="just">
              <a:lnSpc>
                <a:spcPct val="150000"/>
              </a:lnSpc>
              <a:buClr>
                <a:schemeClr val="bg1"/>
              </a:buClr>
              <a:buFont typeface="Wingdings" pitchFamily="2" charset="2"/>
              <a:buChar char="q"/>
            </a:pPr>
            <a:r>
              <a:rPr lang="en-US" sz="2400" dirty="0" smtClean="0"/>
              <a:t>Start next stitch directly opposite the one that precedes it.</a:t>
            </a:r>
            <a:endParaRPr lang="en-IN" sz="2400" dirty="0"/>
          </a:p>
        </p:txBody>
      </p:sp>
    </p:spTree>
  </p:cSld>
  <p:clrMapOvr>
    <a:masterClrMapping/>
  </p:clrMapOvr>
  <p:transition>
    <p:pull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4" descr="SUT SUM"/>
          <p:cNvPicPr>
            <a:picLocks noChangeAspect="1" noChangeArrowheads="1"/>
          </p:cNvPicPr>
          <p:nvPr/>
        </p:nvPicPr>
        <p:blipFill>
          <a:blip r:embed="rId2" cstate="print"/>
          <a:srcRect/>
          <a:stretch>
            <a:fillRect/>
          </a:stretch>
        </p:blipFill>
        <p:spPr>
          <a:xfrm>
            <a:off x="1190625" y="0"/>
            <a:ext cx="6810375" cy="6858000"/>
          </a:xfrm>
          <a:prstGeom prst="rect">
            <a:avLst/>
          </a:prstGeom>
          <a:noFill/>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574032"/>
            <a:ext cx="7467600" cy="1143000"/>
          </a:xfrm>
        </p:spPr>
        <p:txBody>
          <a:bodyPr>
            <a:noAutofit/>
          </a:bodyPr>
          <a:lstStyle/>
          <a:p>
            <a:pPr algn="ctr"/>
            <a:r>
              <a:rPr lang="en-US" sz="4000" b="1" dirty="0" smtClean="0">
                <a:solidFill>
                  <a:srgbClr val="FFFF00"/>
                </a:solidFill>
                <a:latin typeface="Bradley Hand ITC" pitchFamily="66" charset="0"/>
              </a:rPr>
              <a:t>SUTURE </a:t>
            </a:r>
            <a:br>
              <a:rPr lang="en-US" sz="4000" b="1" dirty="0" smtClean="0">
                <a:solidFill>
                  <a:srgbClr val="FFFF00"/>
                </a:solidFill>
                <a:latin typeface="Bradley Hand ITC" pitchFamily="66" charset="0"/>
              </a:rPr>
            </a:br>
            <a:r>
              <a:rPr lang="en-US" sz="4000" b="1" dirty="0" smtClean="0">
                <a:solidFill>
                  <a:srgbClr val="FFFF00"/>
                </a:solidFill>
                <a:latin typeface="Bradley Hand ITC" pitchFamily="66" charset="0"/>
              </a:rPr>
              <a:t>REMOVAL</a:t>
            </a:r>
            <a:endParaRPr lang="en-IN" sz="4000" b="1" dirty="0">
              <a:solidFill>
                <a:srgbClr val="FFFF00"/>
              </a:solidFill>
              <a:latin typeface="Bradley Hand ITC" pitchFamily="66" charset="0"/>
            </a:endParaRPr>
          </a:p>
        </p:txBody>
      </p:sp>
    </p:spTree>
  </p:cSld>
  <p:clrMapOvr>
    <a:masterClrMapping/>
  </p:clrMapOvr>
  <p:transition>
    <p:wheel spokes="8"/>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2792" y="357166"/>
            <a:ext cx="7467600" cy="4525963"/>
          </a:xfrm>
        </p:spPr>
        <p:txBody>
          <a:bodyPr>
            <a:noAutofit/>
          </a:bodyPr>
          <a:lstStyle/>
          <a:p>
            <a:pPr>
              <a:buClr>
                <a:schemeClr val="bg1"/>
              </a:buClr>
              <a:buFont typeface="Wingdings" pitchFamily="2" charset="2"/>
              <a:buChar char="Ø"/>
            </a:pPr>
            <a:r>
              <a:rPr lang="en-US" sz="2400" dirty="0" smtClean="0"/>
              <a:t>Intra oral </a:t>
            </a:r>
          </a:p>
          <a:p>
            <a:pPr>
              <a:buClr>
                <a:schemeClr val="bg1"/>
              </a:buClr>
              <a:buNone/>
            </a:pPr>
            <a:r>
              <a:rPr lang="en-US" sz="2400" dirty="0" smtClean="0"/>
              <a:t> - </a:t>
            </a:r>
            <a:r>
              <a:rPr lang="en-US" sz="2400" dirty="0" err="1" smtClean="0"/>
              <a:t>Mucoperiosteal</a:t>
            </a:r>
            <a:r>
              <a:rPr lang="en-US" sz="2400" dirty="0" smtClean="0"/>
              <a:t> closure  (without tension)</a:t>
            </a:r>
          </a:p>
          <a:p>
            <a:pPr>
              <a:buClr>
                <a:schemeClr val="bg1"/>
              </a:buClr>
              <a:buNone/>
            </a:pPr>
            <a:r>
              <a:rPr lang="en-US" sz="2400" dirty="0" smtClean="0"/>
              <a:t>    5-7 days</a:t>
            </a:r>
          </a:p>
          <a:p>
            <a:pPr>
              <a:buClr>
                <a:schemeClr val="bg1"/>
              </a:buClr>
              <a:buNone/>
            </a:pPr>
            <a:r>
              <a:rPr lang="en-US" sz="2400" dirty="0" smtClean="0"/>
              <a:t> - Where there is tension on the suture</a:t>
            </a:r>
          </a:p>
          <a:p>
            <a:pPr>
              <a:buClr>
                <a:schemeClr val="bg1"/>
              </a:buClr>
              <a:buNone/>
            </a:pPr>
            <a:r>
              <a:rPr lang="en-US" sz="2400" dirty="0" smtClean="0"/>
              <a:t>    </a:t>
            </a:r>
            <a:r>
              <a:rPr lang="en-US" sz="2400" dirty="0" err="1" smtClean="0"/>
              <a:t>eg</a:t>
            </a:r>
            <a:r>
              <a:rPr lang="en-US" sz="2400" dirty="0" smtClean="0"/>
              <a:t> : Oro-</a:t>
            </a:r>
            <a:r>
              <a:rPr lang="en-US" sz="2400" dirty="0" err="1" smtClean="0"/>
              <a:t>antral</a:t>
            </a:r>
            <a:r>
              <a:rPr lang="en-US" sz="2400" dirty="0" smtClean="0"/>
              <a:t> fistula- 7-10 days</a:t>
            </a:r>
          </a:p>
          <a:p>
            <a:pPr>
              <a:lnSpc>
                <a:spcPct val="150000"/>
              </a:lnSpc>
              <a:buClr>
                <a:schemeClr val="bg1"/>
              </a:buClr>
              <a:buFont typeface="Wingdings" pitchFamily="2" charset="2"/>
              <a:buChar char="Ø"/>
            </a:pPr>
            <a:r>
              <a:rPr lang="en-US" sz="2400" dirty="0" smtClean="0"/>
              <a:t>Back and legs where </a:t>
            </a:r>
            <a:r>
              <a:rPr lang="en-US" sz="2400" dirty="0" err="1" smtClean="0"/>
              <a:t>cosmesis</a:t>
            </a:r>
            <a:r>
              <a:rPr lang="en-US" sz="2400" dirty="0" smtClean="0"/>
              <a:t> is less important – 10-14 days.</a:t>
            </a:r>
          </a:p>
          <a:p>
            <a:pPr>
              <a:lnSpc>
                <a:spcPct val="150000"/>
              </a:lnSpc>
              <a:buClr>
                <a:schemeClr val="bg1"/>
              </a:buClr>
              <a:buFont typeface="Wingdings" pitchFamily="2" charset="2"/>
              <a:buChar char="Ø"/>
            </a:pPr>
            <a:r>
              <a:rPr lang="en-US" sz="2400" dirty="0" smtClean="0"/>
              <a:t>Continuous </a:t>
            </a:r>
            <a:r>
              <a:rPr lang="en-US" sz="2400" dirty="0" err="1" smtClean="0"/>
              <a:t>subcuticular</a:t>
            </a:r>
            <a:r>
              <a:rPr lang="en-US" sz="2400" dirty="0" smtClean="0"/>
              <a:t> can be left for 3-4 weeks without formation of suture tracks</a:t>
            </a:r>
          </a:p>
          <a:p>
            <a:pPr>
              <a:lnSpc>
                <a:spcPct val="150000"/>
              </a:lnSpc>
              <a:buClr>
                <a:schemeClr val="bg1"/>
              </a:buClr>
              <a:buFont typeface="Wingdings" pitchFamily="2" charset="2"/>
              <a:buChar char="Ø"/>
            </a:pPr>
            <a:r>
              <a:rPr lang="en-US" sz="2400" dirty="0" smtClean="0"/>
              <a:t>A good guide is that as soon as they begin to get loose they should be taken out.</a:t>
            </a:r>
          </a:p>
          <a:p>
            <a:pPr>
              <a:lnSpc>
                <a:spcPct val="150000"/>
              </a:lnSpc>
              <a:buClr>
                <a:schemeClr val="bg1"/>
              </a:buClr>
              <a:buFont typeface="Wingdings" pitchFamily="2" charset="2"/>
              <a:buChar char="Ø"/>
            </a:pPr>
            <a:endParaRPr lang="en-IN" sz="2400" dirty="0"/>
          </a:p>
        </p:txBody>
      </p:sp>
    </p:spTree>
  </p:cSld>
  <p:clrMapOvr>
    <a:masterClrMapping/>
  </p:clrMapOvr>
  <p:transition>
    <p:wipe di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Text Placeholder 4"/>
          <p:cNvSpPr>
            <a:spLocks noGrp="1"/>
          </p:cNvSpPr>
          <p:nvPr>
            <p:ph type="body" sz="half" idx="1"/>
          </p:nvPr>
        </p:nvSpPr>
        <p:spPr/>
        <p:txBody>
          <a:bodyPr>
            <a:normAutofit fontScale="92500" lnSpcReduction="20000"/>
          </a:bodyPr>
          <a:lstStyle/>
          <a:p>
            <a:endParaRPr lang="en-US" smtClean="0"/>
          </a:p>
          <a:p>
            <a:endParaRPr lang="en-US" smtClean="0"/>
          </a:p>
          <a:p>
            <a:endParaRPr lang="en-US" smtClean="0"/>
          </a:p>
          <a:p>
            <a:endParaRPr lang="en-US" smtClean="0"/>
          </a:p>
          <a:p>
            <a:r>
              <a:rPr lang="en-US" smtClean="0"/>
              <a:t>INCORRECT</a:t>
            </a:r>
          </a:p>
          <a:p>
            <a:endParaRPr lang="en-US" smtClean="0"/>
          </a:p>
          <a:p>
            <a:endParaRPr lang="en-US" smtClean="0"/>
          </a:p>
          <a:p>
            <a:endParaRPr lang="en-US" smtClean="0"/>
          </a:p>
          <a:p>
            <a:r>
              <a:rPr lang="en-US" smtClean="0"/>
              <a:t>CORRECT</a:t>
            </a:r>
            <a:endParaRPr lang="en-IN" smtClean="0"/>
          </a:p>
        </p:txBody>
      </p:sp>
      <p:pic>
        <p:nvPicPr>
          <p:cNvPr id="2" name="Picture 4" descr="SUT REM"/>
          <p:cNvPicPr>
            <a:picLocks noGrp="1" noChangeAspect="1" noChangeArrowheads="1"/>
          </p:cNvPicPr>
          <p:nvPr>
            <p:ph sz="half" idx="2"/>
          </p:nvPr>
        </p:nvPicPr>
        <p:blipFill>
          <a:blip r:embed="rId2" cstate="print"/>
          <a:stretch>
            <a:fillRect/>
          </a:stretch>
        </p:blipFill>
        <p:spPr>
          <a:xfrm>
            <a:off x="4572000" y="1571612"/>
            <a:ext cx="4114800" cy="4800600"/>
          </a:xfrm>
          <a:effectLst>
            <a:softEdge rad="112500"/>
          </a:effectLst>
        </p:spPr>
      </p:pic>
      <p:sp>
        <p:nvSpPr>
          <p:cNvPr id="6" name="Right Arrow 5"/>
          <p:cNvSpPr/>
          <p:nvPr/>
        </p:nvSpPr>
        <p:spPr>
          <a:xfrm>
            <a:off x="3236910" y="35052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7" name="Right Arrow 6"/>
          <p:cNvSpPr/>
          <p:nvPr/>
        </p:nvSpPr>
        <p:spPr>
          <a:xfrm>
            <a:off x="3048000" y="53340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187624" y="1030560"/>
            <a:ext cx="7696200" cy="5638800"/>
          </a:xfrm>
        </p:spPr>
        <p:txBody>
          <a:bodyPr/>
          <a:lstStyle/>
          <a:p>
            <a:pPr algn="just"/>
            <a:r>
              <a:rPr lang="en-US" sz="3600" dirty="0" smtClean="0">
                <a:solidFill>
                  <a:srgbClr val="FFFF00"/>
                </a:solidFill>
                <a:latin typeface="Australian Sunrise" pitchFamily="2" charset="0"/>
              </a:rPr>
              <a:t>Possible Complication Of Leaving Suture For Many Days :</a:t>
            </a:r>
          </a:p>
          <a:p>
            <a:pPr algn="just">
              <a:buNone/>
            </a:pPr>
            <a:r>
              <a:rPr lang="en-US" sz="3600" dirty="0" smtClean="0"/>
              <a:t>  </a:t>
            </a:r>
            <a:r>
              <a:rPr lang="en-US" sz="3200" dirty="0" smtClean="0"/>
              <a:t>1.Sutural abscess.</a:t>
            </a:r>
          </a:p>
          <a:p>
            <a:pPr algn="just">
              <a:buNone/>
            </a:pPr>
            <a:r>
              <a:rPr lang="en-US" sz="3200" dirty="0" smtClean="0"/>
              <a:t>  2.Suture scarring or stitch mark</a:t>
            </a:r>
          </a:p>
          <a:p>
            <a:pPr algn="just">
              <a:buNone/>
            </a:pPr>
            <a:r>
              <a:rPr lang="en-US" sz="3200" dirty="0" smtClean="0"/>
              <a:t>  3.Implanted </a:t>
            </a:r>
            <a:r>
              <a:rPr lang="en-US" sz="3200" dirty="0" err="1" smtClean="0"/>
              <a:t>dermoid</a:t>
            </a:r>
            <a:r>
              <a:rPr lang="en-US" sz="3200" dirty="0" smtClean="0"/>
              <a:t> cyst</a:t>
            </a:r>
          </a:p>
          <a:p>
            <a:endParaRPr lang="en-US" dirty="0"/>
          </a:p>
        </p:txBody>
      </p:sp>
    </p:spTree>
  </p:cSld>
  <p:clrMapOvr>
    <a:masterClrMapping/>
  </p:clrMapOvr>
  <p:transition>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784" y="908720"/>
            <a:ext cx="7611616" cy="5949280"/>
          </a:xfrm>
        </p:spPr>
        <p:txBody>
          <a:bodyPr/>
          <a:lstStyle/>
          <a:p>
            <a:pPr algn="just">
              <a:lnSpc>
                <a:spcPct val="80000"/>
              </a:lnSpc>
              <a:buNone/>
            </a:pPr>
            <a:r>
              <a:rPr lang="en-US" sz="2800" b="1" dirty="0" smtClean="0">
                <a:solidFill>
                  <a:srgbClr val="FFFF00"/>
                </a:solidFill>
              </a:rPr>
              <a:t>                </a:t>
            </a:r>
            <a:r>
              <a:rPr lang="en-US" b="1" dirty="0" smtClean="0">
                <a:solidFill>
                  <a:srgbClr val="FFFF00"/>
                </a:solidFill>
              </a:rPr>
              <a:t>SUTURE MARKS</a:t>
            </a:r>
            <a:endParaRPr lang="en-US" sz="2800" b="1" dirty="0" smtClean="0">
              <a:solidFill>
                <a:srgbClr val="FFFF00"/>
              </a:solidFill>
            </a:endParaRPr>
          </a:p>
          <a:p>
            <a:pPr algn="just">
              <a:lnSpc>
                <a:spcPct val="80000"/>
              </a:lnSpc>
              <a:buNone/>
            </a:pPr>
            <a:endParaRPr lang="en-US" sz="2800" b="1" dirty="0" smtClean="0">
              <a:solidFill>
                <a:schemeClr val="bg1"/>
              </a:solidFill>
            </a:endParaRPr>
          </a:p>
          <a:p>
            <a:pPr algn="just">
              <a:lnSpc>
                <a:spcPct val="80000"/>
              </a:lnSpc>
              <a:buNone/>
            </a:pPr>
            <a:r>
              <a:rPr lang="en-US" sz="2800" dirty="0" smtClean="0"/>
              <a:t>Suture marks are caused by 3 factors</a:t>
            </a:r>
          </a:p>
          <a:p>
            <a:pPr algn="just">
              <a:lnSpc>
                <a:spcPct val="80000"/>
              </a:lnSpc>
              <a:buNone/>
            </a:pPr>
            <a:endParaRPr lang="en-US" sz="2800" dirty="0" smtClean="0"/>
          </a:p>
          <a:p>
            <a:pPr algn="just">
              <a:lnSpc>
                <a:spcPct val="80000"/>
              </a:lnSpc>
              <a:buNone/>
            </a:pPr>
            <a:r>
              <a:rPr lang="en-US" sz="2800" dirty="0" smtClean="0"/>
              <a:t>1.Skin sutures left in place longer than 7 days, resulting in </a:t>
            </a:r>
            <a:r>
              <a:rPr lang="en-US" sz="2800" dirty="0" err="1" smtClean="0"/>
              <a:t>epithelialisation</a:t>
            </a:r>
            <a:r>
              <a:rPr lang="en-US" sz="2800" dirty="0" smtClean="0"/>
              <a:t> of suture track</a:t>
            </a:r>
          </a:p>
          <a:p>
            <a:pPr algn="just">
              <a:lnSpc>
                <a:spcPct val="80000"/>
              </a:lnSpc>
              <a:buNone/>
            </a:pPr>
            <a:endParaRPr lang="en-US" sz="2800" dirty="0" smtClean="0"/>
          </a:p>
          <a:p>
            <a:pPr algn="just">
              <a:lnSpc>
                <a:spcPct val="80000"/>
              </a:lnSpc>
              <a:buNone/>
            </a:pPr>
            <a:r>
              <a:rPr lang="en-US" sz="2800" dirty="0" smtClean="0"/>
              <a:t>2.Tissue necrosis from sutures that were tied too tightly or became tight due to tissue edema</a:t>
            </a:r>
          </a:p>
          <a:p>
            <a:pPr algn="just">
              <a:lnSpc>
                <a:spcPct val="80000"/>
              </a:lnSpc>
              <a:buNone/>
            </a:pPr>
            <a:endParaRPr lang="en-US" sz="2800" dirty="0" smtClean="0"/>
          </a:p>
          <a:p>
            <a:pPr algn="just">
              <a:lnSpc>
                <a:spcPct val="80000"/>
              </a:lnSpc>
              <a:buNone/>
            </a:pPr>
            <a:r>
              <a:rPr lang="en-US" sz="2800" dirty="0" smtClean="0"/>
              <a:t>3.Use of reactive sutures in the skin.</a:t>
            </a:r>
            <a:endParaRPr lang="en-US" sz="2800" u="sng" dirty="0" smtClean="0"/>
          </a:p>
          <a:p>
            <a:endParaRPr lang="en-IN" sz="2800" dirty="0"/>
          </a:p>
        </p:txBody>
      </p:sp>
    </p:spTree>
  </p:cSld>
  <p:clrMapOvr>
    <a:masterClrMapping/>
  </p:clrMapOvr>
  <p:transition>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848" y="1061864"/>
            <a:ext cx="7467600" cy="1143000"/>
          </a:xfrm>
        </p:spPr>
        <p:txBody>
          <a:bodyPr>
            <a:noAutofit/>
          </a:bodyPr>
          <a:lstStyle/>
          <a:p>
            <a:r>
              <a:rPr lang="en-US" sz="4000" b="1" dirty="0" smtClean="0">
                <a:solidFill>
                  <a:srgbClr val="FFFF00"/>
                </a:solidFill>
                <a:latin typeface="Australian Sunrise" pitchFamily="2" charset="0"/>
              </a:rPr>
              <a:t>Other  Methods  of  Wound  Closure</a:t>
            </a:r>
            <a:endParaRPr lang="en-IN" sz="4000" b="1" dirty="0">
              <a:solidFill>
                <a:srgbClr val="FFFF00"/>
              </a:solidFill>
              <a:latin typeface="Australian Sunrise" pitchFamily="2" charset="0"/>
            </a:endParaRPr>
          </a:p>
        </p:txBody>
      </p:sp>
      <p:sp>
        <p:nvSpPr>
          <p:cNvPr id="3" name="Content Placeholder 2"/>
          <p:cNvSpPr>
            <a:spLocks noGrp="1"/>
          </p:cNvSpPr>
          <p:nvPr>
            <p:ph idx="1"/>
          </p:nvPr>
        </p:nvSpPr>
        <p:spPr>
          <a:xfrm>
            <a:off x="848816" y="2575445"/>
            <a:ext cx="7467600" cy="4525963"/>
          </a:xfrm>
        </p:spPr>
        <p:txBody>
          <a:bodyPr/>
          <a:lstStyle/>
          <a:p>
            <a:r>
              <a:rPr lang="en-US" dirty="0" smtClean="0"/>
              <a:t>Ligating clips</a:t>
            </a:r>
          </a:p>
          <a:p>
            <a:r>
              <a:rPr lang="en-US" dirty="0" smtClean="0"/>
              <a:t>Skin staples</a:t>
            </a:r>
          </a:p>
          <a:p>
            <a:r>
              <a:rPr lang="en-US" dirty="0" smtClean="0"/>
              <a:t>Surgical tape</a:t>
            </a:r>
          </a:p>
          <a:p>
            <a:r>
              <a:rPr lang="en-US" dirty="0" smtClean="0"/>
              <a:t>Surgical adhesives</a:t>
            </a:r>
            <a:endParaRPr lang="en-IN" dirty="0"/>
          </a:p>
        </p:txBody>
      </p:sp>
    </p:spTree>
  </p:cSld>
  <p:clrMapOvr>
    <a:masterClrMapping/>
  </p:clrMapOvr>
  <p:transition>
    <p:pull dir="l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1447800" y="798984"/>
            <a:ext cx="7696200" cy="685800"/>
          </a:xfrm>
        </p:spPr>
        <p:txBody>
          <a:bodyPr/>
          <a:lstStyle/>
          <a:p>
            <a:pPr eaLnBrk="1" hangingPunct="1"/>
            <a:r>
              <a:rPr lang="en-US" sz="3200" dirty="0" smtClean="0"/>
              <a:t>Mechanical wound closure devices</a:t>
            </a:r>
            <a:endParaRPr lang="en-IN" sz="3200" dirty="0" smtClean="0"/>
          </a:p>
        </p:txBody>
      </p:sp>
      <p:sp>
        <p:nvSpPr>
          <p:cNvPr id="130051" name="Content Placeholder 2"/>
          <p:cNvSpPr>
            <a:spLocks noGrp="1"/>
          </p:cNvSpPr>
          <p:nvPr>
            <p:ph idx="1"/>
          </p:nvPr>
        </p:nvSpPr>
        <p:spPr>
          <a:xfrm>
            <a:off x="1187624" y="1966664"/>
            <a:ext cx="7696200" cy="5638800"/>
          </a:xfrm>
        </p:spPr>
        <p:txBody>
          <a:bodyPr/>
          <a:lstStyle/>
          <a:p>
            <a:pPr eaLnBrk="1" hangingPunct="1">
              <a:buNone/>
            </a:pPr>
            <a:r>
              <a:rPr lang="en-US" sz="2800" i="1" u="sng" dirty="0" smtClean="0">
                <a:solidFill>
                  <a:srgbClr val="FFFF00"/>
                </a:solidFill>
              </a:rPr>
              <a:t>Ligating clips </a:t>
            </a:r>
            <a:r>
              <a:rPr lang="en-US" sz="2800" i="1" dirty="0" smtClean="0">
                <a:solidFill>
                  <a:srgbClr val="FFFF00"/>
                </a:solidFill>
              </a:rPr>
              <a:t>: </a:t>
            </a:r>
          </a:p>
          <a:p>
            <a:pPr eaLnBrk="1" hangingPunct="1"/>
            <a:r>
              <a:rPr lang="en-US" sz="2800" dirty="0" smtClean="0"/>
              <a:t>can be </a:t>
            </a:r>
            <a:r>
              <a:rPr lang="en-US" sz="2800" dirty="0" err="1" smtClean="0"/>
              <a:t>resorbable</a:t>
            </a:r>
            <a:r>
              <a:rPr lang="en-US" sz="2800" dirty="0" smtClean="0"/>
              <a:t> or non </a:t>
            </a:r>
            <a:r>
              <a:rPr lang="en-US" sz="2800" dirty="0" err="1" smtClean="0"/>
              <a:t>resorbable</a:t>
            </a:r>
            <a:r>
              <a:rPr lang="en-US" sz="2800" dirty="0" smtClean="0"/>
              <a:t>.</a:t>
            </a:r>
          </a:p>
          <a:p>
            <a:pPr eaLnBrk="1" hangingPunct="1"/>
            <a:r>
              <a:rPr lang="en-US" sz="2800" dirty="0" smtClean="0"/>
              <a:t>Made up of </a:t>
            </a:r>
            <a:r>
              <a:rPr lang="en-US" sz="2800" dirty="0" err="1" smtClean="0"/>
              <a:t>SS,tantalum</a:t>
            </a:r>
            <a:r>
              <a:rPr lang="en-US" sz="2800" dirty="0" smtClean="0"/>
              <a:t> or titanium or </a:t>
            </a:r>
            <a:r>
              <a:rPr lang="en-US" sz="2800" dirty="0" err="1" smtClean="0"/>
              <a:t>pidioxanone</a:t>
            </a:r>
            <a:r>
              <a:rPr lang="en-US" sz="2800" dirty="0" smtClean="0"/>
              <a:t>.</a:t>
            </a:r>
          </a:p>
          <a:p>
            <a:pPr eaLnBrk="1" hangingPunct="1"/>
            <a:r>
              <a:rPr lang="en-US" sz="2800" dirty="0" smtClean="0"/>
              <a:t>Designed for the ligation of tubular structures.</a:t>
            </a:r>
            <a:endParaRPr lang="en-IN" sz="2800" dirty="0" smtClean="0"/>
          </a:p>
        </p:txBody>
      </p:sp>
      <p:pic>
        <p:nvPicPr>
          <p:cNvPr id="199682" name="Picture 2" descr="http://t0.gstatic.com/images?q=tbn:ANd9GcTHwdvbAJTmFcQHC82_ADE0oNZ4gC_j9AaIeircIvp37iCLlmL8"/>
          <p:cNvPicPr>
            <a:picLocks noChangeAspect="1" noChangeArrowheads="1"/>
          </p:cNvPicPr>
          <p:nvPr/>
        </p:nvPicPr>
        <p:blipFill>
          <a:blip r:embed="rId2" cstate="print"/>
          <a:srcRect/>
          <a:stretch>
            <a:fillRect/>
          </a:stretch>
        </p:blipFill>
        <p:spPr bwMode="auto">
          <a:xfrm>
            <a:off x="5786446" y="4500570"/>
            <a:ext cx="3005859" cy="2000264"/>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Content Placeholder 2"/>
          <p:cNvSpPr>
            <a:spLocks noGrp="1"/>
          </p:cNvSpPr>
          <p:nvPr>
            <p:ph idx="1"/>
          </p:nvPr>
        </p:nvSpPr>
        <p:spPr>
          <a:xfrm>
            <a:off x="323528" y="1102568"/>
            <a:ext cx="7696200" cy="5638800"/>
          </a:xfrm>
        </p:spPr>
        <p:txBody>
          <a:bodyPr/>
          <a:lstStyle/>
          <a:p>
            <a:pPr eaLnBrk="1" hangingPunct="1">
              <a:buNone/>
            </a:pPr>
            <a:r>
              <a:rPr lang="en-US" i="1" u="sng" dirty="0" smtClean="0">
                <a:solidFill>
                  <a:srgbClr val="FFFF00"/>
                </a:solidFill>
              </a:rPr>
              <a:t>Surgical staples:</a:t>
            </a:r>
          </a:p>
          <a:p>
            <a:pPr eaLnBrk="1" hangingPunct="1"/>
            <a:r>
              <a:rPr lang="en-US" dirty="0" smtClean="0"/>
              <a:t>Used for skin closure .</a:t>
            </a:r>
          </a:p>
          <a:p>
            <a:pPr eaLnBrk="1" hangingPunct="1"/>
            <a:r>
              <a:rPr lang="en-US" dirty="0" smtClean="0"/>
              <a:t>Made up of SS.</a:t>
            </a:r>
          </a:p>
          <a:p>
            <a:pPr eaLnBrk="1" hangingPunct="1"/>
            <a:r>
              <a:rPr lang="en-US" dirty="0" smtClean="0"/>
              <a:t>They are placed uniformly to span the incision line.</a:t>
            </a:r>
          </a:p>
          <a:p>
            <a:pPr eaLnBrk="1" hangingPunct="1"/>
            <a:r>
              <a:rPr lang="en-US" dirty="0" smtClean="0"/>
              <a:t>They have minimal tissue reaction .</a:t>
            </a:r>
          </a:p>
          <a:p>
            <a:pPr eaLnBrk="1" hangingPunct="1"/>
            <a:r>
              <a:rPr lang="en-US" dirty="0" smtClean="0"/>
              <a:t>Can be used for routine skin closure any where in the body.</a:t>
            </a:r>
            <a:endParaRPr lang="en-IN" dirty="0" smtClean="0"/>
          </a:p>
        </p:txBody>
      </p:sp>
      <p:pic>
        <p:nvPicPr>
          <p:cNvPr id="4" name="Picture 5" descr="Ghousia-suture 3"/>
          <p:cNvPicPr>
            <a:picLocks noChangeAspect="1" noChangeArrowheads="1"/>
          </p:cNvPicPr>
          <p:nvPr/>
        </p:nvPicPr>
        <p:blipFill>
          <a:blip r:embed="rId2" cstate="print"/>
          <a:srcRect l="8615" t="21622" r="8109" b="17117"/>
          <a:stretch>
            <a:fillRect/>
          </a:stretch>
        </p:blipFill>
        <p:spPr bwMode="auto">
          <a:xfrm>
            <a:off x="4801945" y="188640"/>
            <a:ext cx="4064582" cy="2383104"/>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1" name="Picture 2" descr="C:\Users\Santosh\Desktop\New Folder (2)\800px-Surgical_staples1[1].jpg"/>
          <p:cNvPicPr>
            <a:picLocks noGrp="1" noChangeAspect="1" noChangeArrowheads="1"/>
          </p:cNvPicPr>
          <p:nvPr>
            <p:ph idx="1"/>
          </p:nvPr>
        </p:nvPicPr>
        <p:blipFill>
          <a:blip r:embed="rId2" cstate="print"/>
          <a:srcRect/>
          <a:stretch>
            <a:fillRect/>
          </a:stretch>
        </p:blipFill>
        <p:spPr>
          <a:xfrm>
            <a:off x="457200" y="1981200"/>
            <a:ext cx="4064000" cy="3048000"/>
          </a:xfrm>
          <a:noFill/>
        </p:spPr>
      </p:pic>
      <p:pic>
        <p:nvPicPr>
          <p:cNvPr id="135172" name="Picture 3" descr="C:\Users\Santosh\Desktop\New Folder (2)\800px-Skin_stapler_01[1].jpg"/>
          <p:cNvPicPr>
            <a:picLocks noChangeAspect="1" noChangeArrowheads="1"/>
          </p:cNvPicPr>
          <p:nvPr/>
        </p:nvPicPr>
        <p:blipFill>
          <a:blip r:embed="rId3" cstate="print"/>
          <a:srcRect/>
          <a:stretch>
            <a:fillRect/>
          </a:stretch>
        </p:blipFill>
        <p:spPr bwMode="auto">
          <a:xfrm>
            <a:off x="5105400" y="1981200"/>
            <a:ext cx="3733800" cy="3048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idx="1"/>
          </p:nvPr>
        </p:nvSpPr>
        <p:spPr>
          <a:xfrm>
            <a:off x="457200" y="609600"/>
            <a:ext cx="8229600" cy="5867400"/>
          </a:xfrm>
        </p:spPr>
        <p:txBody>
          <a:bodyPr/>
          <a:lstStyle/>
          <a:p>
            <a:pPr algn="ctr" eaLnBrk="1" hangingPunct="1">
              <a:buFontTx/>
              <a:buNone/>
            </a:pPr>
            <a:r>
              <a:rPr lang="en-US" sz="2800" dirty="0" smtClean="0">
                <a:solidFill>
                  <a:srgbClr val="FFFF00"/>
                </a:solidFill>
              </a:rPr>
              <a:t>Advantages </a:t>
            </a:r>
          </a:p>
          <a:p>
            <a:pPr algn="just" eaLnBrk="1" hangingPunct="1"/>
            <a:r>
              <a:rPr lang="en-US" sz="2800" dirty="0" smtClean="0"/>
              <a:t>As the clips do not penetrate skin, yet give apposition, the cosmetic result is excellent. </a:t>
            </a:r>
          </a:p>
          <a:p>
            <a:pPr algn="just" eaLnBrk="1" hangingPunct="1"/>
            <a:r>
              <a:rPr lang="en-US" sz="2800" dirty="0" smtClean="0"/>
              <a:t>Speed and efficacy of stapling is more compared to sutures. </a:t>
            </a:r>
          </a:p>
          <a:p>
            <a:pPr algn="just" eaLnBrk="1" hangingPunct="1"/>
            <a:r>
              <a:rPr lang="en-US" sz="2800" dirty="0" smtClean="0"/>
              <a:t>Suturing causes more necrosis than stapling in </a:t>
            </a:r>
            <a:r>
              <a:rPr lang="en-US" sz="2800" dirty="0" err="1" smtClean="0"/>
              <a:t>myocutaneous</a:t>
            </a:r>
            <a:r>
              <a:rPr lang="en-US" sz="2800" dirty="0" smtClean="0"/>
              <a:t> flaps.</a:t>
            </a:r>
          </a:p>
          <a:p>
            <a:pPr algn="just" eaLnBrk="1" hangingPunct="1">
              <a:buFontTx/>
              <a:buNone/>
            </a:pPr>
            <a:endParaRPr lang="en-US" sz="2800" dirty="0" smtClean="0"/>
          </a:p>
          <a:p>
            <a:pPr algn="just" eaLnBrk="1" hangingPunct="1"/>
            <a:r>
              <a:rPr lang="en-US" sz="2800" dirty="0" smtClean="0"/>
              <a:t>Most significant advance is the introduction of absorbable staples (</a:t>
            </a:r>
            <a:r>
              <a:rPr lang="en-US" sz="2800" dirty="0" err="1" smtClean="0"/>
              <a:t>Lactomer</a:t>
            </a:r>
            <a:r>
              <a:rPr lang="en-US" sz="2800" dirty="0" smtClean="0"/>
              <a:t>).</a:t>
            </a:r>
          </a:p>
        </p:txBody>
      </p:sp>
    </p:spTree>
  </p:cSld>
  <p:clrMapOvr>
    <a:masterClrMapping/>
  </p:clrMapOvr>
  <p:transition>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Content Placeholder 2"/>
          <p:cNvSpPr>
            <a:spLocks noGrp="1"/>
          </p:cNvSpPr>
          <p:nvPr>
            <p:ph idx="1"/>
          </p:nvPr>
        </p:nvSpPr>
        <p:spPr>
          <a:xfrm>
            <a:off x="1043608" y="1030560"/>
            <a:ext cx="7696200" cy="5638800"/>
          </a:xfrm>
        </p:spPr>
        <p:txBody>
          <a:bodyPr/>
          <a:lstStyle/>
          <a:p>
            <a:pPr eaLnBrk="1" hangingPunct="1"/>
            <a:r>
              <a:rPr lang="en-US" dirty="0" smtClean="0">
                <a:solidFill>
                  <a:srgbClr val="FFFF00"/>
                </a:solidFill>
              </a:rPr>
              <a:t>Contra indicated </a:t>
            </a:r>
            <a:r>
              <a:rPr lang="en-US" dirty="0" smtClean="0"/>
              <a:t>when it is not possible to maintain </a:t>
            </a:r>
            <a:r>
              <a:rPr lang="en-US" dirty="0" err="1" smtClean="0"/>
              <a:t>atleast</a:t>
            </a:r>
            <a:r>
              <a:rPr lang="en-US" dirty="0" smtClean="0"/>
              <a:t> 5mm distance from the stapled skin to the underlying  bone and blood vessels.</a:t>
            </a:r>
            <a:endParaRPr lang="en-IN" dirty="0" smtClean="0"/>
          </a:p>
        </p:txBody>
      </p:sp>
    </p:spTree>
  </p:cSld>
  <p:clrMapOvr>
    <a:masterClrMapping/>
  </p:clrMapOvr>
  <p:transition>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773832"/>
            <a:ext cx="7467600" cy="1143000"/>
          </a:xfrm>
        </p:spPr>
        <p:txBody>
          <a:bodyPr>
            <a:noAutofit/>
          </a:bodyPr>
          <a:lstStyle/>
          <a:p>
            <a:r>
              <a:rPr lang="en-US" sz="2800" b="1" dirty="0" smtClean="0">
                <a:solidFill>
                  <a:srgbClr val="FFFF00"/>
                </a:solidFill>
              </a:rPr>
              <a:t>SURGICAL TAPE</a:t>
            </a:r>
            <a:br>
              <a:rPr lang="en-US" sz="2800" b="1" dirty="0" smtClean="0">
                <a:solidFill>
                  <a:srgbClr val="FFFF00"/>
                </a:solidFill>
              </a:rPr>
            </a:br>
            <a:endParaRPr lang="en-IN" sz="2800" dirty="0">
              <a:solidFill>
                <a:srgbClr val="FFFF00"/>
              </a:solidFill>
            </a:endParaRPr>
          </a:p>
        </p:txBody>
      </p:sp>
      <p:sp>
        <p:nvSpPr>
          <p:cNvPr id="3" name="Content Placeholder 2"/>
          <p:cNvSpPr>
            <a:spLocks noGrp="1"/>
          </p:cNvSpPr>
          <p:nvPr>
            <p:ph idx="1"/>
          </p:nvPr>
        </p:nvSpPr>
        <p:spPr>
          <a:xfrm>
            <a:off x="457200" y="2215405"/>
            <a:ext cx="8043890" cy="4525963"/>
          </a:xfrm>
        </p:spPr>
        <p:txBody>
          <a:bodyPr>
            <a:normAutofit/>
          </a:bodyPr>
          <a:lstStyle/>
          <a:p>
            <a:pPr algn="just">
              <a:lnSpc>
                <a:spcPct val="90000"/>
              </a:lnSpc>
              <a:buClr>
                <a:schemeClr val="bg1"/>
              </a:buClr>
              <a:buFont typeface="Wingdings" pitchFamily="2" charset="2"/>
              <a:buChar char="q"/>
            </a:pPr>
            <a:r>
              <a:rPr lang="en-US" sz="2400" dirty="0" err="1" smtClean="0"/>
              <a:t>Microporous</a:t>
            </a:r>
            <a:r>
              <a:rPr lang="en-US" sz="2400" dirty="0" smtClean="0"/>
              <a:t> tape is used alone or in conjugation with skin sutures to decrease tension at the wound margins. </a:t>
            </a:r>
          </a:p>
          <a:p>
            <a:pPr algn="just">
              <a:lnSpc>
                <a:spcPct val="90000"/>
              </a:lnSpc>
              <a:buClr>
                <a:schemeClr val="bg1"/>
              </a:buClr>
              <a:buFont typeface="Wingdings" pitchFamily="2" charset="2"/>
              <a:buChar char="q"/>
            </a:pPr>
            <a:r>
              <a:rPr lang="en-US" sz="2400" dirty="0" smtClean="0"/>
              <a:t>The surgical tapes have a backing of viscous rayon fibers coated with an adhesive copolymer and they are pervious to sweat but not to blood or purulent material.</a:t>
            </a:r>
          </a:p>
          <a:p>
            <a:pPr algn="just">
              <a:lnSpc>
                <a:spcPct val="90000"/>
              </a:lnSpc>
              <a:buClr>
                <a:schemeClr val="bg1"/>
              </a:buClr>
              <a:buFont typeface="Wingdings" pitchFamily="2" charset="2"/>
              <a:buChar char="q"/>
            </a:pPr>
            <a:r>
              <a:rPr lang="en-US" sz="2400" dirty="0" smtClean="0"/>
              <a:t>Comes in 1/8, 1/4, and 1/2 inch wide strips. Skin margin is prepared with tincture of </a:t>
            </a:r>
            <a:r>
              <a:rPr lang="en-US" sz="2400" dirty="0" err="1" smtClean="0"/>
              <a:t>benzoin</a:t>
            </a:r>
            <a:r>
              <a:rPr lang="en-US" sz="2400" dirty="0" smtClean="0"/>
              <a:t> to provide better adhesiveness for tape.</a:t>
            </a:r>
          </a:p>
          <a:p>
            <a:pPr>
              <a:buClr>
                <a:schemeClr val="bg1"/>
              </a:buClr>
              <a:buFont typeface="Wingdings" pitchFamily="2" charset="2"/>
              <a:buChar char="q"/>
            </a:pPr>
            <a:r>
              <a:rPr lang="en-US" sz="2400" dirty="0" smtClean="0"/>
              <a:t>Used to decrease skin tension on </a:t>
            </a:r>
            <a:r>
              <a:rPr lang="en-US" sz="2400" dirty="0" err="1" smtClean="0"/>
              <a:t>cheek,forehead,chin</a:t>
            </a:r>
            <a:r>
              <a:rPr lang="en-US" sz="2400" dirty="0" smtClean="0"/>
              <a:t>.</a:t>
            </a:r>
            <a:endParaRPr lang="en-IN" sz="2400" dirty="0" smtClean="0"/>
          </a:p>
          <a:p>
            <a:pPr>
              <a:buClr>
                <a:schemeClr val="bg1"/>
              </a:buClr>
              <a:buFont typeface="Wingdings" pitchFamily="2" charset="2"/>
              <a:buChar char="q"/>
            </a:pPr>
            <a:endParaRPr lang="en-IN" sz="2400" dirty="0"/>
          </a:p>
        </p:txBody>
      </p:sp>
      <p:pic>
        <p:nvPicPr>
          <p:cNvPr id="4" name="Picture 3" descr="STRIP"/>
          <p:cNvPicPr>
            <a:picLocks noChangeAspect="1" noChangeArrowheads="1"/>
          </p:cNvPicPr>
          <p:nvPr/>
        </p:nvPicPr>
        <p:blipFill>
          <a:blip r:embed="rId2" cstate="print"/>
          <a:srcRect/>
          <a:stretch>
            <a:fillRect/>
          </a:stretch>
        </p:blipFill>
        <p:spPr>
          <a:xfrm>
            <a:off x="4572000" y="188640"/>
            <a:ext cx="4208512" cy="1968662"/>
          </a:xfrm>
          <a:prstGeom prst="rect">
            <a:avLst/>
          </a:prstGeom>
          <a:noFill/>
        </p:spPr>
      </p:pic>
    </p:spTree>
  </p:cSld>
  <p:clrMapOvr>
    <a:masterClrMapping/>
  </p:clrMapOvr>
  <p:transition>
    <p:split/>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6360" y="582960"/>
            <a:ext cx="7696200" cy="685800"/>
          </a:xfrm>
        </p:spPr>
        <p:txBody>
          <a:bodyPr>
            <a:noAutofit/>
          </a:bodyPr>
          <a:lstStyle/>
          <a:p>
            <a:r>
              <a:rPr lang="en-US" sz="3200" b="1" dirty="0" smtClean="0">
                <a:solidFill>
                  <a:srgbClr val="FFFF00"/>
                </a:solidFill>
              </a:rPr>
              <a:t>Advantages</a:t>
            </a:r>
            <a:br>
              <a:rPr lang="en-US" sz="3200" b="1" dirty="0" smtClean="0">
                <a:solidFill>
                  <a:srgbClr val="FFFF00"/>
                </a:solidFill>
              </a:rPr>
            </a:br>
            <a:endParaRPr lang="en-IN" sz="3200" dirty="0">
              <a:solidFill>
                <a:srgbClr val="FFFF00"/>
              </a:solidFill>
            </a:endParaRPr>
          </a:p>
        </p:txBody>
      </p:sp>
      <p:sp>
        <p:nvSpPr>
          <p:cNvPr id="3" name="Content Placeholder 2"/>
          <p:cNvSpPr>
            <a:spLocks noGrp="1"/>
          </p:cNvSpPr>
          <p:nvPr>
            <p:ph idx="1"/>
          </p:nvPr>
        </p:nvSpPr>
        <p:spPr>
          <a:xfrm>
            <a:off x="457200" y="1423317"/>
            <a:ext cx="8003232" cy="5534075"/>
          </a:xfrm>
        </p:spPr>
        <p:txBody>
          <a:bodyPr>
            <a:noAutofit/>
          </a:bodyPr>
          <a:lstStyle/>
          <a:p>
            <a:pPr>
              <a:buClr>
                <a:schemeClr val="bg1"/>
              </a:buClr>
              <a:buFont typeface="Wingdings" pitchFamily="2" charset="2"/>
              <a:buChar char="q"/>
            </a:pPr>
            <a:r>
              <a:rPr lang="en-US" sz="2400" dirty="0" smtClean="0"/>
              <a:t>Minimizes wound dehiscence and allows earlier suture removal</a:t>
            </a:r>
          </a:p>
          <a:p>
            <a:pPr>
              <a:buClr>
                <a:schemeClr val="bg1"/>
              </a:buClr>
              <a:buFont typeface="Wingdings" pitchFamily="2" charset="2"/>
              <a:buChar char="q"/>
            </a:pPr>
            <a:r>
              <a:rPr lang="en-US" sz="2400" dirty="0" smtClean="0"/>
              <a:t>Provides continuous support for the wound and minimizes scar expansion</a:t>
            </a:r>
          </a:p>
          <a:p>
            <a:pPr>
              <a:buClr>
                <a:schemeClr val="bg1"/>
              </a:buClr>
              <a:buFont typeface="Wingdings" pitchFamily="2" charset="2"/>
              <a:buChar char="q"/>
            </a:pPr>
            <a:r>
              <a:rPr lang="en-US" sz="2400" dirty="0" smtClean="0"/>
              <a:t> Avoids the ordeal of suture replacement and removal in children</a:t>
            </a:r>
          </a:p>
          <a:p>
            <a:pPr>
              <a:buClr>
                <a:schemeClr val="bg1"/>
              </a:buClr>
              <a:buFont typeface="Wingdings" pitchFamily="2" charset="2"/>
              <a:buChar char="q"/>
            </a:pPr>
            <a:r>
              <a:rPr lang="en-US" sz="2400" dirty="0" smtClean="0"/>
              <a:t>Less inflammatory reaction, lower rate of wound infection, greater TS and better cosmetic results.</a:t>
            </a:r>
          </a:p>
          <a:p>
            <a:pPr>
              <a:buClr>
                <a:schemeClr val="bg1"/>
              </a:buClr>
              <a:buFont typeface="Wingdings" pitchFamily="2" charset="2"/>
              <a:buChar char="q"/>
            </a:pPr>
            <a:r>
              <a:rPr lang="en-US" sz="2400" dirty="0" smtClean="0"/>
              <a:t>No needle puncture marks and suture canals</a:t>
            </a:r>
          </a:p>
          <a:p>
            <a:pPr>
              <a:buClr>
                <a:schemeClr val="bg1"/>
              </a:buClr>
              <a:buFont typeface="Wingdings" pitchFamily="2" charset="2"/>
              <a:buChar char="q"/>
            </a:pPr>
            <a:r>
              <a:rPr lang="en-US" sz="2400" dirty="0" smtClean="0"/>
              <a:t>Strangulation and necrosis of tissue are eliminated</a:t>
            </a:r>
          </a:p>
          <a:p>
            <a:pPr>
              <a:buClr>
                <a:schemeClr val="bg1"/>
              </a:buClr>
              <a:buFont typeface="Wingdings" pitchFamily="2" charset="2"/>
              <a:buChar char="q"/>
            </a:pPr>
            <a:r>
              <a:rPr lang="en-US" sz="2400" dirty="0" smtClean="0"/>
              <a:t>Sterile paper tape is non expensive</a:t>
            </a:r>
          </a:p>
          <a:p>
            <a:pPr>
              <a:buClr>
                <a:schemeClr val="bg1"/>
              </a:buClr>
              <a:buFont typeface="Wingdings" pitchFamily="2" charset="2"/>
              <a:buChar char="q"/>
            </a:pPr>
            <a:endParaRPr lang="en-IN" sz="2000" dirty="0"/>
          </a:p>
        </p:txBody>
      </p:sp>
    </p:spTree>
  </p:cSld>
  <p:clrMapOvr>
    <a:masterClrMapping/>
  </p:clrMapOvr>
  <p:transition>
    <p:comb/>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idx="1"/>
          </p:nvPr>
        </p:nvSpPr>
        <p:spPr>
          <a:xfrm>
            <a:off x="457200" y="381000"/>
            <a:ext cx="8229600" cy="5745163"/>
          </a:xfrm>
        </p:spPr>
        <p:txBody>
          <a:bodyPr>
            <a:normAutofit/>
          </a:bodyPr>
          <a:lstStyle/>
          <a:p>
            <a:pPr algn="ctr" eaLnBrk="1" hangingPunct="1">
              <a:lnSpc>
                <a:spcPct val="90000"/>
              </a:lnSpc>
              <a:buFontTx/>
              <a:buNone/>
            </a:pPr>
            <a:r>
              <a:rPr lang="en-US" sz="2800" dirty="0" smtClean="0">
                <a:solidFill>
                  <a:srgbClr val="FFFF00"/>
                </a:solidFill>
              </a:rPr>
              <a:t>Disadvantage</a:t>
            </a:r>
          </a:p>
          <a:p>
            <a:pPr algn="ctr" eaLnBrk="1" hangingPunct="1">
              <a:lnSpc>
                <a:spcPct val="90000"/>
              </a:lnSpc>
              <a:buFontTx/>
              <a:buNone/>
            </a:pPr>
            <a:endParaRPr lang="en-US" sz="2400" dirty="0" smtClean="0">
              <a:solidFill>
                <a:schemeClr val="bg1"/>
              </a:solidFill>
            </a:endParaRPr>
          </a:p>
          <a:p>
            <a:pPr algn="just" eaLnBrk="1" hangingPunct="1">
              <a:lnSpc>
                <a:spcPct val="90000"/>
              </a:lnSpc>
              <a:buClr>
                <a:schemeClr val="bg1"/>
              </a:buClr>
              <a:buFont typeface="Wingdings" pitchFamily="2" charset="2"/>
              <a:buChar char="q"/>
            </a:pPr>
            <a:r>
              <a:rPr lang="en-US" sz="2400" dirty="0" smtClean="0"/>
              <a:t>Do not evert edges of the wound, and readily loosen when wet by blood or serum.</a:t>
            </a:r>
          </a:p>
          <a:p>
            <a:pPr algn="just" eaLnBrk="1" hangingPunct="1">
              <a:lnSpc>
                <a:spcPct val="90000"/>
              </a:lnSpc>
              <a:buClr>
                <a:schemeClr val="bg1"/>
              </a:buClr>
              <a:buFont typeface="Wingdings" pitchFamily="2" charset="2"/>
              <a:buChar char="q"/>
            </a:pPr>
            <a:endParaRPr lang="en-US" sz="2400" dirty="0" smtClean="0"/>
          </a:p>
          <a:p>
            <a:pPr algn="just" eaLnBrk="1" hangingPunct="1">
              <a:lnSpc>
                <a:spcPct val="90000"/>
              </a:lnSpc>
              <a:buClr>
                <a:schemeClr val="bg1"/>
              </a:buClr>
              <a:buFont typeface="Wingdings" pitchFamily="2" charset="2"/>
              <a:buChar char="q"/>
            </a:pPr>
            <a:r>
              <a:rPr lang="en-US" sz="2400" dirty="0" smtClean="0"/>
              <a:t>Prior to placement, a thin coat of antibiotic ointment is placed on wound margin to protect wound from skin oils and bacteria.</a:t>
            </a:r>
          </a:p>
          <a:p>
            <a:pPr algn="just" eaLnBrk="1" hangingPunct="1">
              <a:lnSpc>
                <a:spcPct val="90000"/>
              </a:lnSpc>
              <a:buClr>
                <a:schemeClr val="bg1"/>
              </a:buClr>
              <a:buNone/>
            </a:pPr>
            <a:endParaRPr lang="en-US" sz="2400" dirty="0" smtClean="0"/>
          </a:p>
          <a:p>
            <a:pPr algn="just" eaLnBrk="1" hangingPunct="1">
              <a:lnSpc>
                <a:spcPct val="90000"/>
              </a:lnSpc>
              <a:buClr>
                <a:schemeClr val="bg1"/>
              </a:buClr>
              <a:buFont typeface="Wingdings" pitchFamily="2" charset="2"/>
              <a:buChar char="q"/>
            </a:pPr>
            <a:r>
              <a:rPr lang="en-US" sz="2400" dirty="0" smtClean="0"/>
              <a:t>While removing, to avoid epithelial margin separation, the ends should be lifted equally towards the wound margin and then lifted evenly from the wound.</a:t>
            </a:r>
          </a:p>
        </p:txBody>
      </p:sp>
    </p:spTree>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847253"/>
            <a:ext cx="7467600" cy="4525963"/>
          </a:xfrm>
        </p:spPr>
        <p:txBody>
          <a:bodyPr>
            <a:noAutofit/>
          </a:bodyPr>
          <a:lstStyle/>
          <a:p>
            <a:pPr marL="381000" indent="-381000" algn="ctr">
              <a:lnSpc>
                <a:spcPct val="90000"/>
              </a:lnSpc>
              <a:buNone/>
            </a:pPr>
            <a:r>
              <a:rPr lang="en-US" sz="2400" b="1" dirty="0" err="1" smtClean="0">
                <a:solidFill>
                  <a:srgbClr val="FFFF00"/>
                </a:solidFill>
              </a:rPr>
              <a:t>Cyanoacrylates</a:t>
            </a:r>
            <a:endParaRPr lang="en-US" sz="2400" b="1" dirty="0" smtClean="0">
              <a:solidFill>
                <a:srgbClr val="FFFF00"/>
              </a:solidFill>
            </a:endParaRPr>
          </a:p>
          <a:p>
            <a:pPr marL="381000" indent="-381000" algn="ctr">
              <a:lnSpc>
                <a:spcPct val="90000"/>
              </a:lnSpc>
              <a:buNone/>
            </a:pPr>
            <a:endParaRPr lang="en-US" sz="2400" b="1" dirty="0" smtClean="0">
              <a:solidFill>
                <a:schemeClr val="bg1"/>
              </a:solidFill>
            </a:endParaRPr>
          </a:p>
          <a:p>
            <a:pPr marL="381000" indent="-381000">
              <a:lnSpc>
                <a:spcPct val="90000"/>
              </a:lnSpc>
              <a:buFontTx/>
              <a:buChar char="-"/>
            </a:pPr>
            <a:r>
              <a:rPr lang="en-US" sz="2000" dirty="0" smtClean="0">
                <a:solidFill>
                  <a:schemeClr val="tx2"/>
                </a:solidFill>
              </a:rPr>
              <a:t>n-butyl  </a:t>
            </a:r>
            <a:r>
              <a:rPr lang="en-US" sz="2000" dirty="0" err="1" smtClean="0">
                <a:solidFill>
                  <a:schemeClr val="tx2"/>
                </a:solidFill>
              </a:rPr>
              <a:t>cyanoacrylate</a:t>
            </a:r>
            <a:r>
              <a:rPr lang="en-US" sz="2000" dirty="0" smtClean="0">
                <a:solidFill>
                  <a:schemeClr val="tx2"/>
                </a:solidFill>
              </a:rPr>
              <a:t>  is  the  active  ingredient</a:t>
            </a:r>
            <a:r>
              <a:rPr lang="en-US" sz="1800" dirty="0" smtClean="0">
                <a:solidFill>
                  <a:schemeClr val="tx2"/>
                </a:solidFill>
              </a:rPr>
              <a:t>.</a:t>
            </a:r>
          </a:p>
          <a:p>
            <a:pPr marL="381000" indent="-381000">
              <a:lnSpc>
                <a:spcPct val="90000"/>
              </a:lnSpc>
              <a:buNone/>
            </a:pPr>
            <a:r>
              <a:rPr lang="en-US" sz="1800" b="1" dirty="0" smtClean="0">
                <a:solidFill>
                  <a:schemeClr val="bg1"/>
                </a:solidFill>
              </a:rPr>
              <a:t>Advantages :</a:t>
            </a:r>
          </a:p>
          <a:p>
            <a:pPr marL="381000" indent="-381000">
              <a:lnSpc>
                <a:spcPct val="190000"/>
              </a:lnSpc>
              <a:buClr>
                <a:schemeClr val="bg1"/>
              </a:buClr>
              <a:buFont typeface="Wingdings" pitchFamily="2" charset="2"/>
              <a:buChar char="q"/>
            </a:pPr>
            <a:r>
              <a:rPr lang="en-US" sz="2000" dirty="0" smtClean="0"/>
              <a:t>Strong  bonding  to  tissues  in  presence  of  moisture</a:t>
            </a:r>
          </a:p>
          <a:p>
            <a:pPr marL="381000" indent="-381000">
              <a:lnSpc>
                <a:spcPct val="190000"/>
              </a:lnSpc>
              <a:buClr>
                <a:schemeClr val="bg1"/>
              </a:buClr>
              <a:buFont typeface="Wingdings" pitchFamily="2" charset="2"/>
              <a:buChar char="q"/>
            </a:pPr>
            <a:r>
              <a:rPr lang="en-US" sz="2000" dirty="0" smtClean="0"/>
              <a:t>Biodegradable,  </a:t>
            </a:r>
            <a:r>
              <a:rPr lang="en-US" sz="2000" dirty="0" err="1" smtClean="0"/>
              <a:t>bacteriostatic</a:t>
            </a:r>
            <a:r>
              <a:rPr lang="en-US" sz="2000" dirty="0" smtClean="0"/>
              <a:t>  &amp;  </a:t>
            </a:r>
            <a:r>
              <a:rPr lang="en-US" sz="2000" dirty="0" err="1" smtClean="0"/>
              <a:t>hemostatic</a:t>
            </a:r>
            <a:r>
              <a:rPr lang="en-US" sz="2000" dirty="0" smtClean="0"/>
              <a:t>.</a:t>
            </a:r>
          </a:p>
          <a:p>
            <a:pPr marL="381000" indent="-381000">
              <a:lnSpc>
                <a:spcPct val="190000"/>
              </a:lnSpc>
              <a:buClr>
                <a:schemeClr val="bg1"/>
              </a:buClr>
              <a:buFont typeface="Wingdings" pitchFamily="2" charset="2"/>
              <a:buChar char="q"/>
            </a:pPr>
            <a:r>
              <a:rPr lang="en-US" sz="2000" dirty="0" smtClean="0"/>
              <a:t>Reduced  post  operative  pain  &amp;  facilitates  healing.</a:t>
            </a:r>
          </a:p>
          <a:p>
            <a:pPr marL="381000" indent="-381000">
              <a:lnSpc>
                <a:spcPct val="190000"/>
              </a:lnSpc>
              <a:buClr>
                <a:schemeClr val="bg1"/>
              </a:buClr>
              <a:buFont typeface="Wingdings" pitchFamily="2" charset="2"/>
              <a:buChar char="q"/>
            </a:pPr>
            <a:r>
              <a:rPr lang="en-US" sz="2000" dirty="0" smtClean="0"/>
              <a:t>Good  shelf  life.</a:t>
            </a:r>
          </a:p>
          <a:p>
            <a:pPr marL="381000" indent="-381000">
              <a:lnSpc>
                <a:spcPct val="190000"/>
              </a:lnSpc>
              <a:buClr>
                <a:schemeClr val="bg1"/>
              </a:buClr>
              <a:buFont typeface="Wingdings" pitchFamily="2" charset="2"/>
              <a:buChar char="q"/>
            </a:pPr>
            <a:r>
              <a:rPr lang="en-US" sz="2000" dirty="0" smtClean="0"/>
              <a:t>Produces  little  or  no  heat  during  </a:t>
            </a:r>
            <a:r>
              <a:rPr lang="en-US" sz="2000" dirty="0" err="1" smtClean="0"/>
              <a:t>polymerisation</a:t>
            </a:r>
            <a:r>
              <a:rPr lang="en-US" sz="2000" dirty="0" smtClean="0"/>
              <a:t>.</a:t>
            </a:r>
          </a:p>
          <a:p>
            <a:pPr marL="381000" indent="-381000">
              <a:lnSpc>
                <a:spcPct val="190000"/>
              </a:lnSpc>
              <a:buClr>
                <a:schemeClr val="bg1"/>
              </a:buClr>
              <a:buFont typeface="Wingdings" pitchFamily="2" charset="2"/>
              <a:buChar char="q"/>
            </a:pPr>
            <a:r>
              <a:rPr lang="en-US" sz="2000" dirty="0" smtClean="0"/>
              <a:t>Bonding  is  by  secondary  intermolecular  forces  aided  by  mechanical  interlocking  of  irregular  forces.</a:t>
            </a:r>
          </a:p>
          <a:p>
            <a:pPr>
              <a:buClr>
                <a:schemeClr val="bg1"/>
              </a:buClr>
              <a:buFont typeface="Wingdings" pitchFamily="2" charset="2"/>
              <a:buChar char="q"/>
            </a:pPr>
            <a:endParaRPr lang="en-IN" sz="1800" dirty="0"/>
          </a:p>
        </p:txBody>
      </p:sp>
      <p:pic>
        <p:nvPicPr>
          <p:cNvPr id="4" name="Picture 3" descr="HISTO ACR"/>
          <p:cNvPicPr>
            <a:picLocks noChangeAspect="1" noChangeArrowheads="1"/>
          </p:cNvPicPr>
          <p:nvPr/>
        </p:nvPicPr>
        <p:blipFill>
          <a:blip r:embed="rId2" cstate="print"/>
          <a:srcRect/>
          <a:stretch>
            <a:fillRect/>
          </a:stretch>
        </p:blipFill>
        <p:spPr>
          <a:xfrm>
            <a:off x="6246440" y="44624"/>
            <a:ext cx="2790056" cy="1555567"/>
          </a:xfrm>
          <a:prstGeom prst="rect">
            <a:avLst/>
          </a:prstGeom>
          <a:noFill/>
        </p:spPr>
      </p:pic>
    </p:spTree>
  </p:cSld>
  <p:clrMapOvr>
    <a:masterClrMapping/>
  </p:clrMapOvr>
  <p:transition>
    <p:wheel spokes="8"/>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a:xfrm>
            <a:off x="571472" y="1142984"/>
            <a:ext cx="8191528" cy="5287979"/>
          </a:xfrm>
        </p:spPr>
        <p:txBody>
          <a:bodyPr>
            <a:normAutofit lnSpcReduction="10000"/>
          </a:bodyPr>
          <a:lstStyle/>
          <a:p>
            <a:pPr algn="just" eaLnBrk="1" hangingPunct="1">
              <a:lnSpc>
                <a:spcPct val="150000"/>
              </a:lnSpc>
              <a:buClr>
                <a:schemeClr val="bg1"/>
              </a:buClr>
              <a:buFont typeface="Wingdings" pitchFamily="2" charset="2"/>
              <a:buChar char="q"/>
            </a:pPr>
            <a:r>
              <a:rPr lang="en-US" sz="2400" dirty="0" smtClean="0"/>
              <a:t>Quick, </a:t>
            </a:r>
            <a:r>
              <a:rPr lang="en-US" sz="2400" dirty="0" err="1" smtClean="0"/>
              <a:t>atraumatic</a:t>
            </a:r>
            <a:r>
              <a:rPr lang="en-US" sz="2400" dirty="0" smtClean="0"/>
              <a:t> and cost effective with good </a:t>
            </a:r>
            <a:r>
              <a:rPr lang="en-US" sz="2400" dirty="0" err="1" smtClean="0"/>
              <a:t>cosmesis</a:t>
            </a:r>
            <a:endParaRPr lang="en-US" sz="2400" dirty="0" smtClean="0"/>
          </a:p>
          <a:p>
            <a:pPr algn="just" eaLnBrk="1" hangingPunct="1">
              <a:lnSpc>
                <a:spcPct val="150000"/>
              </a:lnSpc>
              <a:buClr>
                <a:schemeClr val="bg1"/>
              </a:buClr>
              <a:buFont typeface="Wingdings" pitchFamily="2" charset="2"/>
              <a:buChar char="q"/>
            </a:pPr>
            <a:r>
              <a:rPr lang="en-US" sz="2400" dirty="0" smtClean="0"/>
              <a:t>No injection, suturing and post-op suture removal.</a:t>
            </a:r>
            <a:endParaRPr lang="en-US" sz="2400" u="sng" dirty="0" smtClean="0"/>
          </a:p>
          <a:p>
            <a:pPr algn="just" eaLnBrk="1" hangingPunct="1">
              <a:lnSpc>
                <a:spcPct val="150000"/>
              </a:lnSpc>
              <a:buFontTx/>
              <a:buNone/>
            </a:pPr>
            <a:r>
              <a:rPr lang="en-US" sz="2400" b="1" dirty="0" smtClean="0">
                <a:solidFill>
                  <a:srgbClr val="FFFF00"/>
                </a:solidFill>
              </a:rPr>
              <a:t>Disadvantages</a:t>
            </a:r>
          </a:p>
          <a:p>
            <a:pPr algn="just" eaLnBrk="1" hangingPunct="1">
              <a:lnSpc>
                <a:spcPct val="150000"/>
              </a:lnSpc>
              <a:buFontTx/>
              <a:buNone/>
            </a:pPr>
            <a:r>
              <a:rPr lang="en-US" sz="2400" dirty="0" smtClean="0"/>
              <a:t>1.When applied for skin closure, the polymer acts as barrier, prevents wound apposition, delays healing, and increases the infection rate.</a:t>
            </a:r>
          </a:p>
          <a:p>
            <a:pPr algn="just" eaLnBrk="1" hangingPunct="1">
              <a:lnSpc>
                <a:spcPct val="150000"/>
              </a:lnSpc>
              <a:buFontTx/>
              <a:buNone/>
            </a:pPr>
            <a:r>
              <a:rPr lang="en-US" sz="2400" dirty="0" smtClean="0"/>
              <a:t>2.Should not be allowed to come in contact with tissue under skin as it causes necrosis.</a:t>
            </a:r>
          </a:p>
          <a:p>
            <a:pPr algn="just" eaLnBrk="1" hangingPunct="1">
              <a:lnSpc>
                <a:spcPct val="150000"/>
              </a:lnSpc>
            </a:pPr>
            <a:endParaRPr lang="en-US" sz="2400" dirty="0" smtClean="0"/>
          </a:p>
        </p:txBody>
      </p:sp>
    </p:spTree>
  </p:cSld>
  <p:clrMapOvr>
    <a:masterClrMapping/>
  </p:clrMapOvr>
  <p:transition>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413792"/>
            <a:ext cx="7467600" cy="1143000"/>
          </a:xfrm>
        </p:spPr>
        <p:txBody>
          <a:bodyPr>
            <a:normAutofit/>
          </a:bodyPr>
          <a:lstStyle/>
          <a:p>
            <a:r>
              <a:rPr lang="en-US" dirty="0" smtClean="0">
                <a:solidFill>
                  <a:srgbClr val="FFFF00"/>
                </a:solidFill>
                <a:latin typeface="Berlin Sans FB Demi" pitchFamily="34" charset="0"/>
              </a:rPr>
              <a:t>REFERENCE</a:t>
            </a:r>
            <a:endParaRPr lang="en-IN" dirty="0">
              <a:solidFill>
                <a:srgbClr val="FFFF00"/>
              </a:solidFill>
              <a:latin typeface="Berlin Sans FB Demi" pitchFamily="34" charset="0"/>
            </a:endParaRPr>
          </a:p>
        </p:txBody>
      </p:sp>
      <p:sp>
        <p:nvSpPr>
          <p:cNvPr id="3" name="Content Placeholder 2"/>
          <p:cNvSpPr>
            <a:spLocks noGrp="1"/>
          </p:cNvSpPr>
          <p:nvPr>
            <p:ph idx="1"/>
          </p:nvPr>
        </p:nvSpPr>
        <p:spPr>
          <a:xfrm>
            <a:off x="467544" y="1606624"/>
            <a:ext cx="7696200" cy="5638800"/>
          </a:xfrm>
        </p:spPr>
        <p:txBody>
          <a:bodyPr>
            <a:noAutofit/>
          </a:bodyPr>
          <a:lstStyle/>
          <a:p>
            <a:r>
              <a:rPr lang="en-US" sz="2400" dirty="0" smtClean="0">
                <a:latin typeface="Comic Sans MS" pitchFamily="66" charset="0"/>
              </a:rPr>
              <a:t>Suturing techniques in oral surgery –</a:t>
            </a:r>
            <a:r>
              <a:rPr lang="en-US" sz="2400" dirty="0" err="1" smtClean="0">
                <a:latin typeface="Comic Sans MS" pitchFamily="66" charset="0"/>
              </a:rPr>
              <a:t>Sandro</a:t>
            </a:r>
            <a:r>
              <a:rPr lang="en-US" sz="2400" dirty="0" smtClean="0">
                <a:latin typeface="Comic Sans MS" pitchFamily="66" charset="0"/>
              </a:rPr>
              <a:t> </a:t>
            </a:r>
            <a:r>
              <a:rPr lang="en-US" sz="2400" dirty="0" err="1" smtClean="0">
                <a:latin typeface="Comic Sans MS" pitchFamily="66" charset="0"/>
              </a:rPr>
              <a:t>Siervo</a:t>
            </a:r>
            <a:endParaRPr lang="en-US" sz="2400" dirty="0" smtClean="0">
              <a:latin typeface="Comic Sans MS" pitchFamily="66" charset="0"/>
            </a:endParaRPr>
          </a:p>
          <a:p>
            <a:r>
              <a:rPr lang="en-US" sz="2400" dirty="0" smtClean="0">
                <a:latin typeface="Comic Sans MS" pitchFamily="66" charset="0"/>
              </a:rPr>
              <a:t>Atlas of Minor Oral Surgery- Harry </a:t>
            </a:r>
            <a:r>
              <a:rPr lang="en-US" sz="2400" dirty="0" err="1" smtClean="0">
                <a:latin typeface="Comic Sans MS" pitchFamily="66" charset="0"/>
              </a:rPr>
              <a:t>Dym</a:t>
            </a:r>
            <a:r>
              <a:rPr lang="en-US" sz="2400" dirty="0" smtClean="0">
                <a:latin typeface="Comic Sans MS" pitchFamily="66" charset="0"/>
              </a:rPr>
              <a:t> </a:t>
            </a:r>
          </a:p>
          <a:p>
            <a:r>
              <a:rPr lang="en-US" sz="2400" dirty="0" err="1" smtClean="0">
                <a:latin typeface="Comic Sans MS" pitchFamily="66" charset="0"/>
              </a:rPr>
              <a:t>Laskin</a:t>
            </a:r>
            <a:r>
              <a:rPr lang="en-US" sz="2400" dirty="0" smtClean="0">
                <a:latin typeface="Comic Sans MS" pitchFamily="66" charset="0"/>
              </a:rPr>
              <a:t> vol-1</a:t>
            </a:r>
          </a:p>
          <a:p>
            <a:r>
              <a:rPr lang="en-US" sz="2400" dirty="0" smtClean="0">
                <a:latin typeface="Comic Sans MS" pitchFamily="66" charset="0"/>
              </a:rPr>
              <a:t>Oral &amp; Maxillofacial Surgery </a:t>
            </a:r>
            <a:r>
              <a:rPr lang="en-US" sz="2400" dirty="0" err="1" smtClean="0">
                <a:latin typeface="Comic Sans MS" pitchFamily="66" charset="0"/>
              </a:rPr>
              <a:t>Vol</a:t>
            </a:r>
            <a:r>
              <a:rPr lang="en-US" sz="2400" dirty="0" smtClean="0">
                <a:latin typeface="Comic Sans MS" pitchFamily="66" charset="0"/>
              </a:rPr>
              <a:t> 1- W. Harry Archer</a:t>
            </a:r>
          </a:p>
          <a:p>
            <a:r>
              <a:rPr lang="en-US" sz="2400" dirty="0" smtClean="0">
                <a:latin typeface="Comic Sans MS" pitchFamily="66" charset="0"/>
              </a:rPr>
              <a:t>Textbook of oral &amp; maxillofacial surgery- Neelima Anil Malik</a:t>
            </a:r>
          </a:p>
          <a:p>
            <a:r>
              <a:rPr lang="en-US" sz="2400" dirty="0" smtClean="0">
                <a:latin typeface="Comic Sans MS" pitchFamily="66" charset="0"/>
              </a:rPr>
              <a:t>Minor Oral Surgery- </a:t>
            </a:r>
            <a:r>
              <a:rPr lang="en-US" sz="2400" dirty="0" err="1" smtClean="0">
                <a:latin typeface="Comic Sans MS" pitchFamily="66" charset="0"/>
              </a:rPr>
              <a:t>Goeffrey</a:t>
            </a:r>
            <a:r>
              <a:rPr lang="en-US" sz="2400" dirty="0" smtClean="0">
                <a:latin typeface="Comic Sans MS" pitchFamily="66" charset="0"/>
              </a:rPr>
              <a:t> </a:t>
            </a:r>
            <a:r>
              <a:rPr lang="en-US" sz="2400" dirty="0" err="1" smtClean="0">
                <a:latin typeface="Comic Sans MS" pitchFamily="66" charset="0"/>
              </a:rPr>
              <a:t>L.Howe</a:t>
            </a:r>
            <a:endParaRPr lang="en-US" sz="2400" dirty="0" smtClean="0">
              <a:latin typeface="Comic Sans MS" pitchFamily="66" charset="0"/>
            </a:endParaRPr>
          </a:p>
          <a:p>
            <a:r>
              <a:rPr lang="en-US" sz="2400" dirty="0" smtClean="0"/>
              <a:t>Text book of surgery: </a:t>
            </a:r>
            <a:r>
              <a:rPr lang="en-US" sz="2400" dirty="0" err="1" smtClean="0"/>
              <a:t>Sabiston</a:t>
            </a:r>
            <a:endParaRPr lang="en-US" sz="2400" dirty="0" smtClean="0"/>
          </a:p>
          <a:p>
            <a:r>
              <a:rPr lang="en-US" sz="2400" dirty="0" err="1" smtClean="0">
                <a:latin typeface="Comic Sans MS" pitchFamily="66" charset="0"/>
              </a:rPr>
              <a:t>Periodontology-Caranza</a:t>
            </a:r>
            <a:r>
              <a:rPr lang="en-US" sz="2400" dirty="0" smtClean="0">
                <a:latin typeface="Comic Sans MS" pitchFamily="66" charset="0"/>
              </a:rPr>
              <a:t>.</a:t>
            </a:r>
          </a:p>
          <a:p>
            <a:endParaRPr lang="en-IN" sz="2400" dirty="0"/>
          </a:p>
        </p:txBody>
      </p:sp>
      <p:pic>
        <p:nvPicPr>
          <p:cNvPr id="3076" name="Picture 4" descr="http://www.heathersanimations.com/books/bigbook.gif"/>
          <p:cNvPicPr>
            <a:picLocks noChangeAspect="1" noChangeArrowheads="1" noCrop="1"/>
          </p:cNvPicPr>
          <p:nvPr/>
        </p:nvPicPr>
        <p:blipFill>
          <a:blip r:embed="rId2" cstate="print"/>
          <a:srcRect/>
          <a:stretch>
            <a:fillRect/>
          </a:stretch>
        </p:blipFill>
        <p:spPr bwMode="auto">
          <a:xfrm>
            <a:off x="5231482" y="128042"/>
            <a:ext cx="1428750" cy="1428750"/>
          </a:xfrm>
          <a:prstGeom prst="rect">
            <a:avLst/>
          </a:prstGeom>
          <a:noFill/>
        </p:spPr>
      </p:pic>
    </p:spTree>
  </p:cSld>
  <p:clrMapOvr>
    <a:masterClrMapping/>
  </p:clrMapOvr>
  <p:transition>
    <p:push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2992" y="2430016"/>
            <a:ext cx="7467600" cy="1143000"/>
          </a:xfrm>
        </p:spPr>
        <p:txBody>
          <a:bodyPr>
            <a:normAutofit/>
          </a:bodyPr>
          <a:lstStyle/>
          <a:p>
            <a:r>
              <a:rPr lang="en-US" sz="5400" b="1" dirty="0" smtClean="0">
                <a:solidFill>
                  <a:schemeClr val="bg1"/>
                </a:solidFill>
                <a:latin typeface="Berlin Sans FB Demi" pitchFamily="34" charset="0"/>
              </a:rPr>
              <a:t>THANK  YOU</a:t>
            </a:r>
            <a:endParaRPr lang="en-IN" sz="5400" b="1" dirty="0">
              <a:solidFill>
                <a:schemeClr val="bg1"/>
              </a:solidFill>
              <a:latin typeface="Berlin Sans FB Demi" pitchFamily="34" charset="0"/>
            </a:endParaRPr>
          </a:p>
        </p:txBody>
      </p:sp>
      <p:pic>
        <p:nvPicPr>
          <p:cNvPr id="1026" name="Picture 2" descr="C:\Users\Dr.Ayesha\Desktop\my photos\flowers\230-1024.jpg"/>
          <p:cNvPicPr>
            <a:picLocks noChangeAspect="1" noChangeArrowheads="1"/>
          </p:cNvPicPr>
          <p:nvPr/>
        </p:nvPicPr>
        <p:blipFill>
          <a:blip r:embed="rId2" cstate="print"/>
          <a:srcRect/>
          <a:stretch>
            <a:fillRect/>
          </a:stretch>
        </p:blipFill>
        <p:spPr bwMode="auto">
          <a:xfrm>
            <a:off x="-304800" y="-228600"/>
            <a:ext cx="9753600" cy="7315200"/>
          </a:xfrm>
          <a:prstGeom prst="rect">
            <a:avLst/>
          </a:prstGeom>
          <a:noFill/>
        </p:spPr>
      </p:pic>
      <p:sp>
        <p:nvSpPr>
          <p:cNvPr id="4" name="TextBox 3"/>
          <p:cNvSpPr txBox="1"/>
          <p:nvPr/>
        </p:nvSpPr>
        <p:spPr>
          <a:xfrm>
            <a:off x="683568" y="2636912"/>
            <a:ext cx="3090911" cy="707886"/>
          </a:xfrm>
          <a:prstGeom prst="rect">
            <a:avLst/>
          </a:prstGeom>
          <a:noFill/>
        </p:spPr>
        <p:txBody>
          <a:bodyPr wrap="none" rtlCol="0">
            <a:spAutoFit/>
          </a:bodyPr>
          <a:lstStyle/>
          <a:p>
            <a:r>
              <a:rPr lang="en-US" sz="4000" dirty="0" smtClean="0">
                <a:solidFill>
                  <a:srgbClr val="7030A0"/>
                </a:solidFill>
                <a:latin typeface="Berlin Sans FB Demi" pitchFamily="34" charset="0"/>
              </a:rPr>
              <a:t>THANK YOU</a:t>
            </a:r>
            <a:endParaRPr lang="en-IN" sz="4000" dirty="0">
              <a:solidFill>
                <a:srgbClr val="7030A0"/>
              </a:solidFill>
              <a:latin typeface="Berlin Sans FB Demi" pitchFamily="34" charset="0"/>
            </a:endParaRPr>
          </a:p>
        </p:txBody>
      </p:sp>
    </p:spTree>
  </p:cSld>
  <p:clrMapOvr>
    <a:masterClrMapping/>
  </p:clrMapOvr>
  <p:transition>
    <p:blinds/>
  </p:transition>
  <p:timing>
    <p:tnLst>
      <p:par>
        <p:cTn id="1" dur="indefinite" restart="never" nodeType="tmRoot"/>
      </p:par>
    </p:tnLst>
  </p:timing>
</p:sld>
</file>

<file path=ppt/theme/theme1.xml><?xml version="1.0" encoding="utf-8"?>
<a:theme xmlns:a="http://schemas.openxmlformats.org/drawingml/2006/main" name="Theme3">
  <a:themeElements>
    <a:clrScheme name="Office Theme 8">
      <a:dk1>
        <a:srgbClr val="666633"/>
      </a:dk1>
      <a:lt1>
        <a:srgbClr val="FCF48C"/>
      </a:lt1>
      <a:dk2>
        <a:srgbClr val="FF9933"/>
      </a:dk2>
      <a:lt2>
        <a:srgbClr val="8A8700"/>
      </a:lt2>
      <a:accent1>
        <a:srgbClr val="339933"/>
      </a:accent1>
      <a:accent2>
        <a:srgbClr val="800000"/>
      </a:accent2>
      <a:accent3>
        <a:srgbClr val="FFCAAD"/>
      </a:accent3>
      <a:accent4>
        <a:srgbClr val="D7D077"/>
      </a:accent4>
      <a:accent5>
        <a:srgbClr val="ADCAAD"/>
      </a:accent5>
      <a:accent6>
        <a:srgbClr val="730000"/>
      </a:accent6>
      <a:hlink>
        <a:srgbClr val="0033CC"/>
      </a:hlink>
      <a:folHlink>
        <a:srgbClr val="FFCC66"/>
      </a:folHlink>
    </a:clrScheme>
    <a:fontScheme name="Office Theme">
      <a:majorFont>
        <a:latin typeface="Arial Black"/>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666633"/>
        </a:dk1>
        <a:lt1>
          <a:srgbClr val="FCF48C"/>
        </a:lt1>
        <a:dk2>
          <a:srgbClr val="FF9933"/>
        </a:dk2>
        <a:lt2>
          <a:srgbClr val="8A8700"/>
        </a:lt2>
        <a:accent1>
          <a:srgbClr val="339933"/>
        </a:accent1>
        <a:accent2>
          <a:srgbClr val="800000"/>
        </a:accent2>
        <a:accent3>
          <a:srgbClr val="FFCAAD"/>
        </a:accent3>
        <a:accent4>
          <a:srgbClr val="D7D077"/>
        </a:accent4>
        <a:accent5>
          <a:srgbClr val="ADCAAD"/>
        </a:accent5>
        <a:accent6>
          <a:srgbClr val="730000"/>
        </a:accent6>
        <a:hlink>
          <a:srgbClr val="0033CC"/>
        </a:hlink>
        <a:folHlink>
          <a:srgbClr val="FFCC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4256</TotalTime>
  <Words>2580</Words>
  <Application>Microsoft Office PowerPoint</Application>
  <PresentationFormat>On-screen Show (4:3)</PresentationFormat>
  <Paragraphs>495</Paragraphs>
  <Slides>87</Slides>
  <Notes>3</Notes>
  <HiddenSlides>1</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Theme3</vt:lpstr>
      <vt:lpstr>Slide 1</vt:lpstr>
      <vt:lpstr>Slide 2</vt:lpstr>
      <vt:lpstr>GOALS  OF  SUTURING </vt:lpstr>
      <vt:lpstr>Slide 4</vt:lpstr>
      <vt:lpstr>REQUISITES  OF AN  IDEAL SUTURE </vt:lpstr>
      <vt:lpstr>Slide 6</vt:lpstr>
      <vt:lpstr>Slide 7</vt:lpstr>
      <vt:lpstr>CLASSIFICATION OF SUTURE MATERIALS </vt:lpstr>
      <vt:lpstr>Slide 9</vt:lpstr>
      <vt:lpstr>NATURAL</vt:lpstr>
      <vt:lpstr>SYNTHETIC</vt:lpstr>
      <vt:lpstr>Slide 12</vt:lpstr>
      <vt:lpstr>           MONOFILAMENT </vt:lpstr>
      <vt:lpstr>MONOFILAMENT</vt:lpstr>
      <vt:lpstr>MULTI FILAMENT </vt:lpstr>
      <vt:lpstr>MULTIFILAMENT</vt:lpstr>
      <vt:lpstr>Slide 17</vt:lpstr>
      <vt:lpstr>Absorbable -Natural</vt:lpstr>
      <vt:lpstr>    </vt:lpstr>
      <vt:lpstr>Slide 20</vt:lpstr>
      <vt:lpstr>Slide 21</vt:lpstr>
      <vt:lpstr>POLYGLACTIN 910 (VICRYL)    Polyglactic acid </vt:lpstr>
      <vt:lpstr>Slide 23</vt:lpstr>
      <vt:lpstr>Non absorbable  sutures</vt:lpstr>
      <vt:lpstr>SURGICAL  SILK </vt:lpstr>
      <vt:lpstr>Slide 26</vt:lpstr>
      <vt:lpstr>Slide 27</vt:lpstr>
      <vt:lpstr>Slide 28</vt:lpstr>
      <vt:lpstr>POLYPROPYLENE (PROLENE)  </vt:lpstr>
      <vt:lpstr>Slide 30</vt:lpstr>
      <vt:lpstr>SUTURE  SIZES </vt:lpstr>
      <vt:lpstr>Slide 32</vt:lpstr>
      <vt:lpstr>Slide 33</vt:lpstr>
      <vt:lpstr>SUTURE  NEEDLES </vt:lpstr>
      <vt:lpstr>Slide 35</vt:lpstr>
      <vt:lpstr>Needles</vt:lpstr>
      <vt:lpstr>Slide 37</vt:lpstr>
      <vt:lpstr> NEEDLE HOLDER  </vt:lpstr>
      <vt:lpstr>Gripping needle holder</vt:lpstr>
      <vt:lpstr>Slide 40</vt:lpstr>
      <vt:lpstr>Slide 41</vt:lpstr>
      <vt:lpstr>PRINCIPLES  OF  SUTURING</vt:lpstr>
      <vt:lpstr>PRINCIPLES OF SUTURING </vt:lpstr>
      <vt:lpstr>Slide 44</vt:lpstr>
      <vt:lpstr>Slide 45</vt:lpstr>
      <vt:lpstr>Slide 46</vt:lpstr>
      <vt:lpstr>Slide 47</vt:lpstr>
      <vt:lpstr>Slide 48</vt:lpstr>
      <vt:lpstr>SUTURING  TECHNIQUES  </vt:lpstr>
      <vt:lpstr>1.INTERRUPTED  SIMPLE  SUTURE </vt:lpstr>
      <vt:lpstr>Slide 51</vt:lpstr>
      <vt:lpstr>2. SIMPLE  CONTINUOUS / RUNNING</vt:lpstr>
      <vt:lpstr>Slide 53</vt:lpstr>
      <vt:lpstr>3.CONTINUOUS LOCKING/BLANKET </vt:lpstr>
      <vt:lpstr>4.VERTICAL MATTRESS </vt:lpstr>
      <vt:lpstr>Slide 56</vt:lpstr>
      <vt:lpstr>Slide 57</vt:lpstr>
      <vt:lpstr>Slide 58</vt:lpstr>
      <vt:lpstr>5.HORIZONTAL MATTRESS </vt:lpstr>
      <vt:lpstr>Slide 60</vt:lpstr>
      <vt:lpstr>Slide 61</vt:lpstr>
      <vt:lpstr>Slide 62</vt:lpstr>
      <vt:lpstr>Slide 63</vt:lpstr>
      <vt:lpstr>Slide 64</vt:lpstr>
      <vt:lpstr>7. SUBCUTICULAR  SUTURE </vt:lpstr>
      <vt:lpstr>Slide 66</vt:lpstr>
      <vt:lpstr>8.CONTINUOUS  SUBCUTICULAR  SUTURE  </vt:lpstr>
      <vt:lpstr>Slide 68</vt:lpstr>
      <vt:lpstr>Slide 69</vt:lpstr>
      <vt:lpstr>SUTURE  REMOVAL</vt:lpstr>
      <vt:lpstr>Slide 71</vt:lpstr>
      <vt:lpstr>Slide 72</vt:lpstr>
      <vt:lpstr>Slide 73</vt:lpstr>
      <vt:lpstr>Slide 74</vt:lpstr>
      <vt:lpstr>Other  Methods  of  Wound  Closure</vt:lpstr>
      <vt:lpstr>Mechanical wound closure devices</vt:lpstr>
      <vt:lpstr>Slide 77</vt:lpstr>
      <vt:lpstr>Slide 78</vt:lpstr>
      <vt:lpstr>Slide 79</vt:lpstr>
      <vt:lpstr>Slide 80</vt:lpstr>
      <vt:lpstr>SURGICAL TAPE </vt:lpstr>
      <vt:lpstr>Advantages </vt:lpstr>
      <vt:lpstr>Slide 83</vt:lpstr>
      <vt:lpstr>Slide 84</vt:lpstr>
      <vt:lpstr>Slide 85</vt:lpstr>
      <vt:lpstr>REFERENCE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Dr.Ayesha</dc:creator>
  <cp:lastModifiedBy>admin</cp:lastModifiedBy>
  <cp:revision>168</cp:revision>
  <dcterms:created xsi:type="dcterms:W3CDTF">2011-03-18T13:42:48Z</dcterms:created>
  <dcterms:modified xsi:type="dcterms:W3CDTF">2015-04-18T03:17:27Z</dcterms:modified>
</cp:coreProperties>
</file>