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7" r:id="rId10"/>
    <p:sldId id="266" r:id="rId11"/>
    <p:sldId id="268" r:id="rId12"/>
    <p:sldId id="269" r:id="rId13"/>
    <p:sldId id="275" r:id="rId14"/>
    <p:sldId id="276" r:id="rId15"/>
    <p:sldId id="277" r:id="rId16"/>
    <p:sldId id="278" r:id="rId17"/>
    <p:sldId id="279" r:id="rId18"/>
    <p:sldId id="280" r:id="rId19"/>
    <p:sldId id="281" r:id="rId20"/>
    <p:sldId id="274" r:id="rId21"/>
    <p:sldId id="282" r:id="rId22"/>
    <p:sldId id="273" r:id="rId23"/>
    <p:sldId id="265" r:id="rId24"/>
    <p:sldId id="283" r:id="rId25"/>
    <p:sldId id="284" r:id="rId26"/>
    <p:sldId id="285" r:id="rId27"/>
    <p:sldId id="286" r:id="rId28"/>
    <p:sldId id="287" r:id="rId29"/>
    <p:sldId id="288" r:id="rId30"/>
    <p:sldId id="289" r:id="rId31"/>
    <p:sldId id="290" r:id="rId32"/>
    <p:sldId id="291" r:id="rId33"/>
    <p:sldId id="292" r:id="rId34"/>
    <p:sldId id="293" r:id="rId35"/>
    <p:sldId id="295" r:id="rId36"/>
    <p:sldId id="294" r:id="rId37"/>
    <p:sldId id="302" r:id="rId38"/>
    <p:sldId id="303" r:id="rId39"/>
    <p:sldId id="304" r:id="rId40"/>
    <p:sldId id="305" r:id="rId41"/>
    <p:sldId id="306" r:id="rId42"/>
    <p:sldId id="30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2B00"/>
    <a:srgbClr val="003400"/>
    <a:srgbClr val="7F3F00"/>
    <a:srgbClr val="590000"/>
    <a:srgbClr val="A96B94"/>
    <a:srgbClr val="D7D33D"/>
    <a:srgbClr val="E3CD2D"/>
    <a:srgbClr val="A66500"/>
    <a:srgbClr val="388600"/>
    <a:srgbClr val="787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7EE1EB-39B1-48C4-BD7B-E1403E59033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F22A0553-E0E6-4845-B735-F9128836D7BA}">
      <dgm:prSet/>
      <dgm:spPr>
        <a:solidFill>
          <a:schemeClr val="accent2">
            <a:lumMod val="50000"/>
          </a:schemeClr>
        </a:solidFill>
      </dgm:spPr>
      <dgm:t>
        <a:bodyPr/>
        <a:lstStyle/>
        <a:p>
          <a:pPr>
            <a:lnSpc>
              <a:spcPct val="150000"/>
            </a:lnSpc>
          </a:pPr>
          <a:r>
            <a:rPr lang="en-GB" b="0" i="0" baseline="0" dirty="0">
              <a:latin typeface="Arial" panose="020B0604020202020204" pitchFamily="34" charset="0"/>
              <a:cs typeface="Arial" panose="020B0604020202020204" pitchFamily="34" charset="0"/>
            </a:rPr>
            <a:t>Many of the unique features of periodontitis are derived from the anatomy of the periodontium, in which</a:t>
          </a:r>
          <a:endParaRPr lang="en-IN" dirty="0">
            <a:latin typeface="Arial" panose="020B0604020202020204" pitchFamily="34" charset="0"/>
            <a:cs typeface="Arial" panose="020B0604020202020204" pitchFamily="34" charset="0"/>
          </a:endParaRPr>
        </a:p>
      </dgm:t>
    </dgm:pt>
    <dgm:pt modelId="{6137FADB-7A8F-4F34-917D-D196B7371395}" type="parTrans" cxnId="{D7D4D607-DCA3-47BA-949B-1EC00A809EDE}">
      <dgm:prSet/>
      <dgm:spPr/>
      <dgm:t>
        <a:bodyPr/>
        <a:lstStyle/>
        <a:p>
          <a:endParaRPr lang="en-IN"/>
        </a:p>
      </dgm:t>
    </dgm:pt>
    <dgm:pt modelId="{97F9B6CC-91F6-4208-9165-924ED74F93C9}" type="sibTrans" cxnId="{D7D4D607-DCA3-47BA-949B-1EC00A809EDE}">
      <dgm:prSet/>
      <dgm:spPr/>
      <dgm:t>
        <a:bodyPr/>
        <a:lstStyle/>
        <a:p>
          <a:endParaRPr lang="en-IN"/>
        </a:p>
      </dgm:t>
    </dgm:pt>
    <dgm:pt modelId="{76080E31-26C1-42FF-A570-2EEC6BDF1A71}">
      <dgm:prSet/>
      <dgm:spPr>
        <a:solidFill>
          <a:srgbClr val="A66500"/>
        </a:solidFill>
      </dgm:spPr>
      <dgm:t>
        <a:bodyPr/>
        <a:lstStyle/>
        <a:p>
          <a:pPr>
            <a:lnSpc>
              <a:spcPct val="150000"/>
            </a:lnSpc>
          </a:pPr>
          <a:r>
            <a:rPr lang="en-GB" b="0" i="0" baseline="0" dirty="0">
              <a:latin typeface="Arial" panose="020B0604020202020204" pitchFamily="34" charset="0"/>
              <a:cs typeface="Arial" panose="020B0604020202020204" pitchFamily="34" charset="0"/>
            </a:rPr>
            <a:t> a hard, </a:t>
          </a:r>
          <a:r>
            <a:rPr lang="en-GB" b="0" i="0" baseline="0" dirty="0" err="1">
              <a:latin typeface="Arial" panose="020B0604020202020204" pitchFamily="34" charset="0"/>
              <a:cs typeface="Arial" panose="020B0604020202020204" pitchFamily="34" charset="0"/>
            </a:rPr>
            <a:t>nonshedding</a:t>
          </a:r>
          <a:r>
            <a:rPr lang="en-GB" b="0" i="0" baseline="0" dirty="0">
              <a:latin typeface="Arial" panose="020B0604020202020204" pitchFamily="34" charset="0"/>
              <a:cs typeface="Arial" panose="020B0604020202020204" pitchFamily="34" charset="0"/>
            </a:rPr>
            <a:t> surface (the tooth) is partly embedded within the body (within connective tissue), crosses an epithelial surface, and is partly exposed to the outside world (within the confines of the mouth). </a:t>
          </a:r>
          <a:endParaRPr lang="en-IN" dirty="0">
            <a:latin typeface="Arial" panose="020B0604020202020204" pitchFamily="34" charset="0"/>
            <a:cs typeface="Arial" panose="020B0604020202020204" pitchFamily="34" charset="0"/>
          </a:endParaRPr>
        </a:p>
      </dgm:t>
    </dgm:pt>
    <dgm:pt modelId="{F8A07E82-0612-402B-B089-BF52CE852B82}" type="parTrans" cxnId="{6343CC95-E20E-457B-AECA-6EB13CC8201C}">
      <dgm:prSet/>
      <dgm:spPr/>
      <dgm:t>
        <a:bodyPr/>
        <a:lstStyle/>
        <a:p>
          <a:endParaRPr lang="en-IN"/>
        </a:p>
      </dgm:t>
    </dgm:pt>
    <dgm:pt modelId="{1207402B-D1A2-4929-9F3F-24FDFDD9416E}" type="sibTrans" cxnId="{6343CC95-E20E-457B-AECA-6EB13CC8201C}">
      <dgm:prSet/>
      <dgm:spPr/>
      <dgm:t>
        <a:bodyPr/>
        <a:lstStyle/>
        <a:p>
          <a:endParaRPr lang="en-IN"/>
        </a:p>
      </dgm:t>
    </dgm:pt>
    <dgm:pt modelId="{D983581B-E869-44A8-AE68-DDA67729997C}">
      <dgm:prSet/>
      <dgm:spPr>
        <a:solidFill>
          <a:srgbClr val="787800"/>
        </a:solidFill>
      </dgm:spPr>
      <dgm:t>
        <a:bodyPr/>
        <a:lstStyle/>
        <a:p>
          <a:pPr>
            <a:lnSpc>
              <a:spcPct val="150000"/>
            </a:lnSpc>
          </a:pPr>
          <a:r>
            <a:rPr lang="en-GB" b="0" i="0" baseline="0" dirty="0">
              <a:latin typeface="Arial" panose="020B0604020202020204" pitchFamily="34" charset="0"/>
              <a:cs typeface="Arial" panose="020B0604020202020204" pitchFamily="34" charset="0"/>
            </a:rPr>
            <a:t>The bacteria that colonize this surface are effectively outside of the body (although they are in the gingival crevice or pocket</a:t>
          </a:r>
          <a:r>
            <a:rPr lang="en-GB" b="0" i="0" baseline="0">
              <a:latin typeface="Arial" panose="020B0604020202020204" pitchFamily="34" charset="0"/>
              <a:cs typeface="Arial" panose="020B0604020202020204" pitchFamily="34" charset="0"/>
            </a:rPr>
            <a:t>), yet the inflammatory response that develops is located within the body (i.e., within the tissues). </a:t>
          </a:r>
          <a:endParaRPr lang="en-IN" dirty="0">
            <a:latin typeface="Arial" panose="020B0604020202020204" pitchFamily="34" charset="0"/>
            <a:cs typeface="Arial" panose="020B0604020202020204" pitchFamily="34" charset="0"/>
          </a:endParaRPr>
        </a:p>
      </dgm:t>
    </dgm:pt>
    <dgm:pt modelId="{9B441911-E363-45C7-801A-F523C99A5204}" type="parTrans" cxnId="{3697E00D-93DC-429F-9370-D63F1EB4EF2E}">
      <dgm:prSet/>
      <dgm:spPr/>
      <dgm:t>
        <a:bodyPr/>
        <a:lstStyle/>
        <a:p>
          <a:endParaRPr lang="en-IN"/>
        </a:p>
      </dgm:t>
    </dgm:pt>
    <dgm:pt modelId="{C389CE62-D4AF-4748-8296-786EB95252A5}" type="sibTrans" cxnId="{3697E00D-93DC-429F-9370-D63F1EB4EF2E}">
      <dgm:prSet/>
      <dgm:spPr/>
      <dgm:t>
        <a:bodyPr/>
        <a:lstStyle/>
        <a:p>
          <a:endParaRPr lang="en-IN"/>
        </a:p>
      </dgm:t>
    </dgm:pt>
    <dgm:pt modelId="{98C7985A-654F-4731-9785-7B380E16B5E0}">
      <dgm:prSet/>
      <dgm:spPr/>
      <dgm:t>
        <a:bodyPr/>
        <a:lstStyle/>
        <a:p>
          <a:pPr>
            <a:lnSpc>
              <a:spcPct val="150000"/>
            </a:lnSpc>
          </a:pPr>
          <a:r>
            <a:rPr lang="en-GB" b="0" i="0" baseline="0" dirty="0">
              <a:latin typeface="Arial" panose="020B0604020202020204" pitchFamily="34" charset="0"/>
              <a:cs typeface="Arial" panose="020B0604020202020204" pitchFamily="34" charset="0"/>
            </a:rPr>
            <a:t>These factors add complexity to our understanding of the role of the biofilm and the immune–inflammatory responses that are part of periodontal tissue breakdown.</a:t>
          </a:r>
          <a:endParaRPr lang="en-IN" dirty="0">
            <a:latin typeface="Arial" panose="020B0604020202020204" pitchFamily="34" charset="0"/>
            <a:cs typeface="Arial" panose="020B0604020202020204" pitchFamily="34" charset="0"/>
          </a:endParaRPr>
        </a:p>
      </dgm:t>
    </dgm:pt>
    <dgm:pt modelId="{28F717C9-025C-4110-919B-1A692A48A7B6}" type="parTrans" cxnId="{AAE078E3-4841-49B1-AD8C-5A3A92A3792E}">
      <dgm:prSet/>
      <dgm:spPr/>
      <dgm:t>
        <a:bodyPr/>
        <a:lstStyle/>
        <a:p>
          <a:endParaRPr lang="en-IN"/>
        </a:p>
      </dgm:t>
    </dgm:pt>
    <dgm:pt modelId="{C68C4CE2-911C-42F3-A9C3-3A3AAE8DDA7D}" type="sibTrans" cxnId="{AAE078E3-4841-49B1-AD8C-5A3A92A3792E}">
      <dgm:prSet/>
      <dgm:spPr/>
      <dgm:t>
        <a:bodyPr/>
        <a:lstStyle/>
        <a:p>
          <a:endParaRPr lang="en-IN"/>
        </a:p>
      </dgm:t>
    </dgm:pt>
    <dgm:pt modelId="{744C8E6F-3C2D-441B-87AC-9C3675298772}" type="pres">
      <dgm:prSet presAssocID="{987EE1EB-39B1-48C4-BD7B-E1403E590332}" presName="linear" presStyleCnt="0">
        <dgm:presLayoutVars>
          <dgm:animLvl val="lvl"/>
          <dgm:resizeHandles val="exact"/>
        </dgm:presLayoutVars>
      </dgm:prSet>
      <dgm:spPr/>
    </dgm:pt>
    <dgm:pt modelId="{68A62778-FF83-45D0-8ADC-089585E2CEF2}" type="pres">
      <dgm:prSet presAssocID="{F22A0553-E0E6-4845-B735-F9128836D7BA}" presName="parentText" presStyleLbl="node1" presStyleIdx="0" presStyleCnt="4">
        <dgm:presLayoutVars>
          <dgm:chMax val="0"/>
          <dgm:bulletEnabled val="1"/>
        </dgm:presLayoutVars>
      </dgm:prSet>
      <dgm:spPr/>
    </dgm:pt>
    <dgm:pt modelId="{A54C7592-6681-4143-BEF6-FAE2977E235C}" type="pres">
      <dgm:prSet presAssocID="{97F9B6CC-91F6-4208-9165-924ED74F93C9}" presName="spacer" presStyleCnt="0"/>
      <dgm:spPr/>
    </dgm:pt>
    <dgm:pt modelId="{347EE904-5EAB-4677-84CB-05756A827C23}" type="pres">
      <dgm:prSet presAssocID="{76080E31-26C1-42FF-A570-2EEC6BDF1A71}" presName="parentText" presStyleLbl="node1" presStyleIdx="1" presStyleCnt="4" custScaleX="98967" custScaleY="93001">
        <dgm:presLayoutVars>
          <dgm:chMax val="0"/>
          <dgm:bulletEnabled val="1"/>
        </dgm:presLayoutVars>
      </dgm:prSet>
      <dgm:spPr/>
    </dgm:pt>
    <dgm:pt modelId="{0A1F0DA2-BBFA-4F0C-9009-FF3D5CF68DBE}" type="pres">
      <dgm:prSet presAssocID="{1207402B-D1A2-4929-9F3F-24FDFDD9416E}" presName="spacer" presStyleCnt="0"/>
      <dgm:spPr/>
    </dgm:pt>
    <dgm:pt modelId="{D70F7CB4-D82B-43D0-8FA7-5217876229AF}" type="pres">
      <dgm:prSet presAssocID="{D983581B-E869-44A8-AE68-DDA67729997C}" presName="parentText" presStyleLbl="node1" presStyleIdx="2" presStyleCnt="4">
        <dgm:presLayoutVars>
          <dgm:chMax val="0"/>
          <dgm:bulletEnabled val="1"/>
        </dgm:presLayoutVars>
      </dgm:prSet>
      <dgm:spPr/>
    </dgm:pt>
    <dgm:pt modelId="{B3A40DD1-B00C-4F46-827B-2D5C99510D66}" type="pres">
      <dgm:prSet presAssocID="{C389CE62-D4AF-4748-8296-786EB95252A5}" presName="spacer" presStyleCnt="0"/>
      <dgm:spPr/>
    </dgm:pt>
    <dgm:pt modelId="{A77E7F1A-CF4F-4FC0-A43B-63B50806D8D3}" type="pres">
      <dgm:prSet presAssocID="{98C7985A-654F-4731-9785-7B380E16B5E0}" presName="parentText" presStyleLbl="node1" presStyleIdx="3" presStyleCnt="4">
        <dgm:presLayoutVars>
          <dgm:chMax val="0"/>
          <dgm:bulletEnabled val="1"/>
        </dgm:presLayoutVars>
      </dgm:prSet>
      <dgm:spPr/>
    </dgm:pt>
  </dgm:ptLst>
  <dgm:cxnLst>
    <dgm:cxn modelId="{3EE6A200-7D31-42E1-87C9-C7B7406B9CAF}" type="presOf" srcId="{D983581B-E869-44A8-AE68-DDA67729997C}" destId="{D70F7CB4-D82B-43D0-8FA7-5217876229AF}" srcOrd="0" destOrd="0" presId="urn:microsoft.com/office/officeart/2005/8/layout/vList2"/>
    <dgm:cxn modelId="{D7D4D607-DCA3-47BA-949B-1EC00A809EDE}" srcId="{987EE1EB-39B1-48C4-BD7B-E1403E590332}" destId="{F22A0553-E0E6-4845-B735-F9128836D7BA}" srcOrd="0" destOrd="0" parTransId="{6137FADB-7A8F-4F34-917D-D196B7371395}" sibTransId="{97F9B6CC-91F6-4208-9165-924ED74F93C9}"/>
    <dgm:cxn modelId="{3697E00D-93DC-429F-9370-D63F1EB4EF2E}" srcId="{987EE1EB-39B1-48C4-BD7B-E1403E590332}" destId="{D983581B-E869-44A8-AE68-DDA67729997C}" srcOrd="2" destOrd="0" parTransId="{9B441911-E363-45C7-801A-F523C99A5204}" sibTransId="{C389CE62-D4AF-4748-8296-786EB95252A5}"/>
    <dgm:cxn modelId="{4F97C16D-D230-413D-8DB2-8338D92A8B19}" type="presOf" srcId="{98C7985A-654F-4731-9785-7B380E16B5E0}" destId="{A77E7F1A-CF4F-4FC0-A43B-63B50806D8D3}" srcOrd="0" destOrd="0" presId="urn:microsoft.com/office/officeart/2005/8/layout/vList2"/>
    <dgm:cxn modelId="{6343CC95-E20E-457B-AECA-6EB13CC8201C}" srcId="{987EE1EB-39B1-48C4-BD7B-E1403E590332}" destId="{76080E31-26C1-42FF-A570-2EEC6BDF1A71}" srcOrd="1" destOrd="0" parTransId="{F8A07E82-0612-402B-B089-BF52CE852B82}" sibTransId="{1207402B-D1A2-4929-9F3F-24FDFDD9416E}"/>
    <dgm:cxn modelId="{47D7CBA9-F357-49E0-9999-C443708990B4}" type="presOf" srcId="{F22A0553-E0E6-4845-B735-F9128836D7BA}" destId="{68A62778-FF83-45D0-8ADC-089585E2CEF2}" srcOrd="0" destOrd="0" presId="urn:microsoft.com/office/officeart/2005/8/layout/vList2"/>
    <dgm:cxn modelId="{979C39C4-2358-4914-856B-075CD280F6A8}" type="presOf" srcId="{987EE1EB-39B1-48C4-BD7B-E1403E590332}" destId="{744C8E6F-3C2D-441B-87AC-9C3675298772}" srcOrd="0" destOrd="0" presId="urn:microsoft.com/office/officeart/2005/8/layout/vList2"/>
    <dgm:cxn modelId="{AAE078E3-4841-49B1-AD8C-5A3A92A3792E}" srcId="{987EE1EB-39B1-48C4-BD7B-E1403E590332}" destId="{98C7985A-654F-4731-9785-7B380E16B5E0}" srcOrd="3" destOrd="0" parTransId="{28F717C9-025C-4110-919B-1A692A48A7B6}" sibTransId="{C68C4CE2-911C-42F3-A9C3-3A3AAE8DDA7D}"/>
    <dgm:cxn modelId="{2654E7FE-8D48-4299-AE07-299BB1CA803E}" type="presOf" srcId="{76080E31-26C1-42FF-A570-2EEC6BDF1A71}" destId="{347EE904-5EAB-4677-84CB-05756A827C23}" srcOrd="0" destOrd="0" presId="urn:microsoft.com/office/officeart/2005/8/layout/vList2"/>
    <dgm:cxn modelId="{CB3E8950-7495-4482-A1B9-7787048143B8}" type="presParOf" srcId="{744C8E6F-3C2D-441B-87AC-9C3675298772}" destId="{68A62778-FF83-45D0-8ADC-089585E2CEF2}" srcOrd="0" destOrd="0" presId="urn:microsoft.com/office/officeart/2005/8/layout/vList2"/>
    <dgm:cxn modelId="{2F9E3F7E-FE64-4F1B-8A45-FDD062202913}" type="presParOf" srcId="{744C8E6F-3C2D-441B-87AC-9C3675298772}" destId="{A54C7592-6681-4143-BEF6-FAE2977E235C}" srcOrd="1" destOrd="0" presId="urn:microsoft.com/office/officeart/2005/8/layout/vList2"/>
    <dgm:cxn modelId="{D830B39A-C47D-4AB9-8170-77C0D51E7B25}" type="presParOf" srcId="{744C8E6F-3C2D-441B-87AC-9C3675298772}" destId="{347EE904-5EAB-4677-84CB-05756A827C23}" srcOrd="2" destOrd="0" presId="urn:microsoft.com/office/officeart/2005/8/layout/vList2"/>
    <dgm:cxn modelId="{19A6BEA9-DBD2-41F3-B44A-555E49A3B601}" type="presParOf" srcId="{744C8E6F-3C2D-441B-87AC-9C3675298772}" destId="{0A1F0DA2-BBFA-4F0C-9009-FF3D5CF68DBE}" srcOrd="3" destOrd="0" presId="urn:microsoft.com/office/officeart/2005/8/layout/vList2"/>
    <dgm:cxn modelId="{56C4116F-035C-4A8B-911A-30BB3C00D4AC}" type="presParOf" srcId="{744C8E6F-3C2D-441B-87AC-9C3675298772}" destId="{D70F7CB4-D82B-43D0-8FA7-5217876229AF}" srcOrd="4" destOrd="0" presId="urn:microsoft.com/office/officeart/2005/8/layout/vList2"/>
    <dgm:cxn modelId="{C47371FD-1716-4E7A-B785-AD7CC1B1225D}" type="presParOf" srcId="{744C8E6F-3C2D-441B-87AC-9C3675298772}" destId="{B3A40DD1-B00C-4F46-827B-2D5C99510D66}" srcOrd="5" destOrd="0" presId="urn:microsoft.com/office/officeart/2005/8/layout/vList2"/>
    <dgm:cxn modelId="{B8788AD0-18A2-431E-B14C-10FF3FB2C282}" type="presParOf" srcId="{744C8E6F-3C2D-441B-87AC-9C3675298772}" destId="{A77E7F1A-CF4F-4FC0-A43B-63B50806D8D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B6ADBC-1FDB-4B51-8305-CC24BC589F6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0BE91A77-C988-4198-A682-E03596184C29}">
      <dgm:prSet custT="1"/>
      <dgm:spPr>
        <a:solidFill>
          <a:schemeClr val="accent2">
            <a:lumMod val="50000"/>
          </a:schemeClr>
        </a:solidFill>
      </dgm:spPr>
      <dgm:t>
        <a:bodyPr/>
        <a:lstStyle/>
        <a:p>
          <a:pPr>
            <a:lnSpc>
              <a:spcPct val="150000"/>
            </a:lnSpc>
          </a:pPr>
          <a:r>
            <a:rPr lang="en-GB" sz="1400" b="0" i="0" baseline="0">
              <a:latin typeface="Arial" panose="020B0604020202020204" pitchFamily="34" charset="0"/>
              <a:cs typeface="Arial" panose="020B0604020202020204" pitchFamily="34" charset="0"/>
            </a:rPr>
            <a:t>The initial lesion was reported to develop within 2 to 4 days of the accumulation of plaque at a site that was otherwise free of plaque and at which no inflammation was evident microscopically. </a:t>
          </a:r>
          <a:endParaRPr lang="en-IN" sz="1400">
            <a:latin typeface="Arial" panose="020B0604020202020204" pitchFamily="34" charset="0"/>
            <a:cs typeface="Arial" panose="020B0604020202020204" pitchFamily="34" charset="0"/>
          </a:endParaRPr>
        </a:p>
      </dgm:t>
    </dgm:pt>
    <dgm:pt modelId="{55221D6F-0F03-4561-92F3-4EFC20B68518}" type="parTrans" cxnId="{6A30B49D-B0B9-457A-B924-4EA13B458B2D}">
      <dgm:prSet/>
      <dgm:spPr/>
      <dgm:t>
        <a:bodyPr/>
        <a:lstStyle/>
        <a:p>
          <a:endParaRPr lang="en-IN"/>
        </a:p>
      </dgm:t>
    </dgm:pt>
    <dgm:pt modelId="{D18B88F5-9276-4796-AB56-750A3951BC95}" type="sibTrans" cxnId="{6A30B49D-B0B9-457A-B924-4EA13B458B2D}">
      <dgm:prSet/>
      <dgm:spPr/>
      <dgm:t>
        <a:bodyPr/>
        <a:lstStyle/>
        <a:p>
          <a:endParaRPr lang="en-IN"/>
        </a:p>
      </dgm:t>
    </dgm:pt>
    <dgm:pt modelId="{F2E30981-B4AB-4537-B4B5-DEBF2ECE2857}">
      <dgm:prSet custT="1"/>
      <dgm:spPr/>
      <dgm:t>
        <a:bodyPr/>
        <a:lstStyle/>
        <a:p>
          <a:pPr>
            <a:lnSpc>
              <a:spcPct val="150000"/>
            </a:lnSpc>
          </a:pPr>
          <a:r>
            <a:rPr lang="en-GB" sz="1400" b="0" i="0" baseline="0" dirty="0">
              <a:latin typeface="Arial" panose="020B0604020202020204" pitchFamily="34" charset="0"/>
              <a:cs typeface="Arial" panose="020B0604020202020204" pitchFamily="34" charset="0"/>
            </a:rPr>
            <a:t>In other words, the initial lesion corresponds to the histologic picture that is evident in clinically healthy gingival tissues.</a:t>
          </a:r>
          <a:endParaRPr lang="en-IN" sz="1400" dirty="0">
            <a:latin typeface="Arial" panose="020B0604020202020204" pitchFamily="34" charset="0"/>
            <a:cs typeface="Arial" panose="020B0604020202020204" pitchFamily="34" charset="0"/>
          </a:endParaRPr>
        </a:p>
      </dgm:t>
    </dgm:pt>
    <dgm:pt modelId="{14BF7CA9-B362-46BC-91EE-D63860D36575}" type="parTrans" cxnId="{6110697D-ED03-4C5A-B570-710D07F4B7AE}">
      <dgm:prSet/>
      <dgm:spPr/>
      <dgm:t>
        <a:bodyPr/>
        <a:lstStyle/>
        <a:p>
          <a:endParaRPr lang="en-IN"/>
        </a:p>
      </dgm:t>
    </dgm:pt>
    <dgm:pt modelId="{25015CA4-8F9A-477F-B407-022FB30481FB}" type="sibTrans" cxnId="{6110697D-ED03-4C5A-B570-710D07F4B7AE}">
      <dgm:prSet/>
      <dgm:spPr/>
      <dgm:t>
        <a:bodyPr/>
        <a:lstStyle/>
        <a:p>
          <a:endParaRPr lang="en-IN"/>
        </a:p>
      </dgm:t>
    </dgm:pt>
    <dgm:pt modelId="{C40D12FA-B389-46A2-8135-871767DFB499}">
      <dgm:prSet custT="1"/>
      <dgm:spPr>
        <a:solidFill>
          <a:srgbClr val="A66500"/>
        </a:solidFill>
      </dgm:spPr>
      <dgm:t>
        <a:bodyPr/>
        <a:lstStyle/>
        <a:p>
          <a:pPr>
            <a:lnSpc>
              <a:spcPct val="150000"/>
            </a:lnSpc>
          </a:pPr>
          <a:r>
            <a:rPr lang="en-GB" sz="1400" b="0" i="0" baseline="0" dirty="0">
              <a:latin typeface="Arial" panose="020B0604020202020204" pitchFamily="34" charset="0"/>
              <a:cs typeface="Arial" panose="020B0604020202020204" pitchFamily="34" charset="0"/>
            </a:rPr>
            <a:t>This low-grade inflammation is characterized by dilation of the vascular network and increased vascular permeability, thus permitting the neutrophils and monocytes from the gingival vasculature to migrate through the connective tissues toward the source of the chemotactic stimulus: the bacterial products in the gingival sulcus.</a:t>
          </a:r>
          <a:endParaRPr lang="en-IN" sz="1400" dirty="0">
            <a:latin typeface="Arial" panose="020B0604020202020204" pitchFamily="34" charset="0"/>
            <a:cs typeface="Arial" panose="020B0604020202020204" pitchFamily="34" charset="0"/>
          </a:endParaRPr>
        </a:p>
      </dgm:t>
    </dgm:pt>
    <dgm:pt modelId="{A8AF52B1-B4CE-4A16-A0AC-3A4B3CD5963F}" type="parTrans" cxnId="{F846E19C-B56C-464A-98DB-553BC683F258}">
      <dgm:prSet/>
      <dgm:spPr/>
      <dgm:t>
        <a:bodyPr/>
        <a:lstStyle/>
        <a:p>
          <a:endParaRPr lang="en-IN"/>
        </a:p>
      </dgm:t>
    </dgm:pt>
    <dgm:pt modelId="{9A4C1AA2-5C0E-496C-8545-B3FF38EDEFE9}" type="sibTrans" cxnId="{F846E19C-B56C-464A-98DB-553BC683F258}">
      <dgm:prSet/>
      <dgm:spPr/>
      <dgm:t>
        <a:bodyPr/>
        <a:lstStyle/>
        <a:p>
          <a:endParaRPr lang="en-IN"/>
        </a:p>
      </dgm:t>
    </dgm:pt>
    <dgm:pt modelId="{2C31F6EA-7386-469E-B25C-1044DF97F8E7}" type="pres">
      <dgm:prSet presAssocID="{40B6ADBC-1FDB-4B51-8305-CC24BC589F65}" presName="linear" presStyleCnt="0">
        <dgm:presLayoutVars>
          <dgm:animLvl val="lvl"/>
          <dgm:resizeHandles val="exact"/>
        </dgm:presLayoutVars>
      </dgm:prSet>
      <dgm:spPr/>
    </dgm:pt>
    <dgm:pt modelId="{41C16079-9F49-48C0-ADF1-F7C0961EA32E}" type="pres">
      <dgm:prSet presAssocID="{0BE91A77-C988-4198-A682-E03596184C29}" presName="parentText" presStyleLbl="node1" presStyleIdx="0" presStyleCnt="3">
        <dgm:presLayoutVars>
          <dgm:chMax val="0"/>
          <dgm:bulletEnabled val="1"/>
        </dgm:presLayoutVars>
      </dgm:prSet>
      <dgm:spPr/>
    </dgm:pt>
    <dgm:pt modelId="{0CA7B5E3-E99C-4C1A-B548-DF06D8C50954}" type="pres">
      <dgm:prSet presAssocID="{D18B88F5-9276-4796-AB56-750A3951BC95}" presName="spacer" presStyleCnt="0"/>
      <dgm:spPr/>
    </dgm:pt>
    <dgm:pt modelId="{86C5A306-4B2E-46BE-AC3C-B5D2F8958108}" type="pres">
      <dgm:prSet presAssocID="{F2E30981-B4AB-4537-B4B5-DEBF2ECE2857}" presName="parentText" presStyleLbl="node1" presStyleIdx="1" presStyleCnt="3">
        <dgm:presLayoutVars>
          <dgm:chMax val="0"/>
          <dgm:bulletEnabled val="1"/>
        </dgm:presLayoutVars>
      </dgm:prSet>
      <dgm:spPr/>
    </dgm:pt>
    <dgm:pt modelId="{8602C22E-5D27-490A-ACF5-D2189EFAC32F}" type="pres">
      <dgm:prSet presAssocID="{25015CA4-8F9A-477F-B407-022FB30481FB}" presName="spacer" presStyleCnt="0"/>
      <dgm:spPr/>
    </dgm:pt>
    <dgm:pt modelId="{1382ABEA-B8BB-4A0C-9C20-28BE76C06DA5}" type="pres">
      <dgm:prSet presAssocID="{C40D12FA-B389-46A2-8135-871767DFB499}" presName="parentText" presStyleLbl="node1" presStyleIdx="2" presStyleCnt="3">
        <dgm:presLayoutVars>
          <dgm:chMax val="0"/>
          <dgm:bulletEnabled val="1"/>
        </dgm:presLayoutVars>
      </dgm:prSet>
      <dgm:spPr/>
    </dgm:pt>
  </dgm:ptLst>
  <dgm:cxnLst>
    <dgm:cxn modelId="{67690618-C8D1-448A-88B7-39840CABCC16}" type="presOf" srcId="{40B6ADBC-1FDB-4B51-8305-CC24BC589F65}" destId="{2C31F6EA-7386-469E-B25C-1044DF97F8E7}" srcOrd="0" destOrd="0" presId="urn:microsoft.com/office/officeart/2005/8/layout/vList2"/>
    <dgm:cxn modelId="{379FB741-2352-495D-A000-4BD5D76C2727}" type="presOf" srcId="{F2E30981-B4AB-4537-B4B5-DEBF2ECE2857}" destId="{86C5A306-4B2E-46BE-AC3C-B5D2F8958108}" srcOrd="0" destOrd="0" presId="urn:microsoft.com/office/officeart/2005/8/layout/vList2"/>
    <dgm:cxn modelId="{6A0EDB64-8BAF-4D52-9019-323054645DB2}" type="presOf" srcId="{0BE91A77-C988-4198-A682-E03596184C29}" destId="{41C16079-9F49-48C0-ADF1-F7C0961EA32E}" srcOrd="0" destOrd="0" presId="urn:microsoft.com/office/officeart/2005/8/layout/vList2"/>
    <dgm:cxn modelId="{6110697D-ED03-4C5A-B570-710D07F4B7AE}" srcId="{40B6ADBC-1FDB-4B51-8305-CC24BC589F65}" destId="{F2E30981-B4AB-4537-B4B5-DEBF2ECE2857}" srcOrd="1" destOrd="0" parTransId="{14BF7CA9-B362-46BC-91EE-D63860D36575}" sibTransId="{25015CA4-8F9A-477F-B407-022FB30481FB}"/>
    <dgm:cxn modelId="{F846E19C-B56C-464A-98DB-553BC683F258}" srcId="{40B6ADBC-1FDB-4B51-8305-CC24BC589F65}" destId="{C40D12FA-B389-46A2-8135-871767DFB499}" srcOrd="2" destOrd="0" parTransId="{A8AF52B1-B4CE-4A16-A0AC-3A4B3CD5963F}" sibTransId="{9A4C1AA2-5C0E-496C-8545-B3FF38EDEFE9}"/>
    <dgm:cxn modelId="{6A30B49D-B0B9-457A-B924-4EA13B458B2D}" srcId="{40B6ADBC-1FDB-4B51-8305-CC24BC589F65}" destId="{0BE91A77-C988-4198-A682-E03596184C29}" srcOrd="0" destOrd="0" parTransId="{55221D6F-0F03-4561-92F3-4EFC20B68518}" sibTransId="{D18B88F5-9276-4796-AB56-750A3951BC95}"/>
    <dgm:cxn modelId="{48FA49F1-C760-4AD8-B01A-24BF2EF60DB6}" type="presOf" srcId="{C40D12FA-B389-46A2-8135-871767DFB499}" destId="{1382ABEA-B8BB-4A0C-9C20-28BE76C06DA5}" srcOrd="0" destOrd="0" presId="urn:microsoft.com/office/officeart/2005/8/layout/vList2"/>
    <dgm:cxn modelId="{9B14DC55-03D6-4A3B-B605-24A69D5F195D}" type="presParOf" srcId="{2C31F6EA-7386-469E-B25C-1044DF97F8E7}" destId="{41C16079-9F49-48C0-ADF1-F7C0961EA32E}" srcOrd="0" destOrd="0" presId="urn:microsoft.com/office/officeart/2005/8/layout/vList2"/>
    <dgm:cxn modelId="{E01DDAB4-2C1F-438F-BBE2-0B11F08A91A8}" type="presParOf" srcId="{2C31F6EA-7386-469E-B25C-1044DF97F8E7}" destId="{0CA7B5E3-E99C-4C1A-B548-DF06D8C50954}" srcOrd="1" destOrd="0" presId="urn:microsoft.com/office/officeart/2005/8/layout/vList2"/>
    <dgm:cxn modelId="{88598E67-F20D-491D-8A0E-CCDE7F51D541}" type="presParOf" srcId="{2C31F6EA-7386-469E-B25C-1044DF97F8E7}" destId="{86C5A306-4B2E-46BE-AC3C-B5D2F8958108}" srcOrd="2" destOrd="0" presId="urn:microsoft.com/office/officeart/2005/8/layout/vList2"/>
    <dgm:cxn modelId="{AA33EA03-0358-45E4-A076-5434C5D0CE8B}" type="presParOf" srcId="{2C31F6EA-7386-469E-B25C-1044DF97F8E7}" destId="{8602C22E-5D27-490A-ACF5-D2189EFAC32F}" srcOrd="3" destOrd="0" presId="urn:microsoft.com/office/officeart/2005/8/layout/vList2"/>
    <dgm:cxn modelId="{3FDBA577-3A69-42A9-8C4E-0285BEDB2A19}" type="presParOf" srcId="{2C31F6EA-7386-469E-B25C-1044DF97F8E7}" destId="{1382ABEA-B8BB-4A0C-9C20-28BE76C06DA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B5D246-4C3E-45FB-A8CC-25C4A27913BF}" type="doc">
      <dgm:prSet loTypeId="urn:microsoft.com/office/officeart/2009/3/layout/HorizontalOrganizationChart" loCatId="hierarchy" qsTypeId="urn:microsoft.com/office/officeart/2005/8/quickstyle/simple1" qsCatId="simple" csTypeId="urn:microsoft.com/office/officeart/2005/8/colors/accent2_4" csCatId="accent2" phldr="1"/>
      <dgm:spPr/>
      <dgm:t>
        <a:bodyPr/>
        <a:lstStyle/>
        <a:p>
          <a:endParaRPr lang="en-IN"/>
        </a:p>
      </dgm:t>
    </dgm:pt>
    <dgm:pt modelId="{855D7403-A324-437E-B08C-DD0FFE104D22}">
      <dgm:prSet custT="1"/>
      <dgm:spPr>
        <a:solidFill>
          <a:srgbClr val="A66500"/>
        </a:solidFill>
      </dgm:spPr>
      <dgm:t>
        <a:bodyPr/>
        <a:lstStyle/>
        <a:p>
          <a:pPr>
            <a:lnSpc>
              <a:spcPct val="150000"/>
            </a:lnSpc>
          </a:pPr>
          <a:r>
            <a:rPr lang="en-GB" sz="1200" b="0" i="0" baseline="0" dirty="0"/>
            <a:t>T</a:t>
          </a:r>
          <a:r>
            <a:rPr lang="en-GB" sz="1200" b="0" i="0" baseline="0" dirty="0">
              <a:latin typeface="Arial" panose="020B0604020202020204" pitchFamily="34" charset="0"/>
              <a:cs typeface="Arial" panose="020B0604020202020204" pitchFamily="34" charset="0"/>
            </a:rPr>
            <a:t>he early lesion was said to develop after about 1 week of continued plaque accumulation and corresponds to the early clinical signs of gingivitis. </a:t>
          </a:r>
          <a:endParaRPr lang="en-IN" sz="1200" dirty="0">
            <a:latin typeface="Arial" panose="020B0604020202020204" pitchFamily="34" charset="0"/>
            <a:cs typeface="Arial" panose="020B0604020202020204" pitchFamily="34" charset="0"/>
          </a:endParaRPr>
        </a:p>
      </dgm:t>
    </dgm:pt>
    <dgm:pt modelId="{0299EADC-4DB3-4C11-A17E-A946E99BD88F}" type="parTrans" cxnId="{47CAE478-C8A5-4DA1-81CC-3C2AFAB6CF73}">
      <dgm:prSet/>
      <dgm:spPr/>
      <dgm:t>
        <a:bodyPr/>
        <a:lstStyle/>
        <a:p>
          <a:endParaRPr lang="en-IN"/>
        </a:p>
      </dgm:t>
    </dgm:pt>
    <dgm:pt modelId="{EDA24EE2-B8E2-420D-9478-A953B8836736}" type="sibTrans" cxnId="{47CAE478-C8A5-4DA1-81CC-3C2AFAB6CF73}">
      <dgm:prSet/>
      <dgm:spPr/>
      <dgm:t>
        <a:bodyPr/>
        <a:lstStyle/>
        <a:p>
          <a:endParaRPr lang="en-IN"/>
        </a:p>
      </dgm:t>
    </dgm:pt>
    <dgm:pt modelId="{76DCA446-B8DE-4011-8130-12558117267E}">
      <dgm:prSet custT="1"/>
      <dgm:spPr/>
      <dgm:t>
        <a:bodyPr/>
        <a:lstStyle/>
        <a:p>
          <a:pPr>
            <a:lnSpc>
              <a:spcPct val="150000"/>
            </a:lnSpc>
          </a:pPr>
          <a:r>
            <a:rPr lang="en-GB" sz="1200" b="0" i="0" baseline="0" dirty="0">
              <a:latin typeface="Arial" panose="020B0604020202020204" pitchFamily="34" charset="0"/>
              <a:cs typeface="Arial" panose="020B0604020202020204" pitchFamily="34" charset="0"/>
            </a:rPr>
            <a:t>The gingiva are erythematous in appearance as a result of the proliferation of capillaries, the opening up of microvascular beds, and continued vasodilation.</a:t>
          </a:r>
          <a:endParaRPr lang="en-IN" sz="1200" dirty="0">
            <a:latin typeface="Arial" panose="020B0604020202020204" pitchFamily="34" charset="0"/>
            <a:cs typeface="Arial" panose="020B0604020202020204" pitchFamily="34" charset="0"/>
          </a:endParaRPr>
        </a:p>
      </dgm:t>
    </dgm:pt>
    <dgm:pt modelId="{E32C0E37-A92F-430B-AE7B-D2E0742107AB}" type="parTrans" cxnId="{2B2CAF52-F77E-475C-8EDC-0C1FE38A0FB5}">
      <dgm:prSet/>
      <dgm:spPr/>
      <dgm:t>
        <a:bodyPr/>
        <a:lstStyle/>
        <a:p>
          <a:endParaRPr lang="en-IN"/>
        </a:p>
      </dgm:t>
    </dgm:pt>
    <dgm:pt modelId="{DC1A8A42-2DFF-44F1-9108-60BAE2726BB5}" type="sibTrans" cxnId="{2B2CAF52-F77E-475C-8EDC-0C1FE38A0FB5}">
      <dgm:prSet/>
      <dgm:spPr/>
      <dgm:t>
        <a:bodyPr/>
        <a:lstStyle/>
        <a:p>
          <a:endParaRPr lang="en-IN"/>
        </a:p>
      </dgm:t>
    </dgm:pt>
    <dgm:pt modelId="{A51F5A7A-0734-43F7-A1EF-B1B7E3C69C1C}">
      <dgm:prSet custT="1"/>
      <dgm:spPr>
        <a:solidFill>
          <a:schemeClr val="accent1">
            <a:lumMod val="50000"/>
          </a:schemeClr>
        </a:solidFill>
      </dgm:spPr>
      <dgm:t>
        <a:bodyPr/>
        <a:lstStyle/>
        <a:p>
          <a:pPr>
            <a:lnSpc>
              <a:spcPct val="150000"/>
            </a:lnSpc>
          </a:pPr>
          <a:r>
            <a:rPr lang="en-GB" sz="1200" b="0" i="0" baseline="0" dirty="0">
              <a:latin typeface="Arial" panose="020B0604020202020204" pitchFamily="34" charset="0"/>
              <a:cs typeface="Arial" panose="020B0604020202020204" pitchFamily="34" charset="0"/>
            </a:rPr>
            <a:t>Increasing vascular permeability leads to increased GCF flow, and transmigrating neutrophils increase significantly in number. </a:t>
          </a:r>
          <a:endParaRPr lang="en-IN" sz="1200" dirty="0">
            <a:latin typeface="Arial" panose="020B0604020202020204" pitchFamily="34" charset="0"/>
            <a:cs typeface="Arial" panose="020B0604020202020204" pitchFamily="34" charset="0"/>
          </a:endParaRPr>
        </a:p>
      </dgm:t>
    </dgm:pt>
    <dgm:pt modelId="{538432F9-F041-49E4-867C-0911D987B5F7}" type="parTrans" cxnId="{25A954A2-49FD-4F91-9C31-E8FF65926B4A}">
      <dgm:prSet/>
      <dgm:spPr/>
      <dgm:t>
        <a:bodyPr/>
        <a:lstStyle/>
        <a:p>
          <a:endParaRPr lang="en-IN"/>
        </a:p>
      </dgm:t>
    </dgm:pt>
    <dgm:pt modelId="{8957BA7F-A334-4DF5-9033-EBB2A719F94D}" type="sibTrans" cxnId="{25A954A2-49FD-4F91-9C31-E8FF65926B4A}">
      <dgm:prSet/>
      <dgm:spPr/>
      <dgm:t>
        <a:bodyPr/>
        <a:lstStyle/>
        <a:p>
          <a:endParaRPr lang="en-IN"/>
        </a:p>
      </dgm:t>
    </dgm:pt>
    <dgm:pt modelId="{2E4B5257-D7B4-48EF-A3F4-BB30CF2AC9D5}">
      <dgm:prSet custT="1"/>
      <dgm:spPr>
        <a:solidFill>
          <a:schemeClr val="accent1">
            <a:lumMod val="50000"/>
          </a:schemeClr>
        </a:solidFill>
      </dgm:spPr>
      <dgm:t>
        <a:bodyPr/>
        <a:lstStyle/>
        <a:p>
          <a:pPr>
            <a:lnSpc>
              <a:spcPct val="150000"/>
            </a:lnSpc>
          </a:pPr>
          <a:r>
            <a:rPr lang="en-GB" sz="1200" b="0" i="0" baseline="0" dirty="0">
              <a:latin typeface="Arial" panose="020B0604020202020204" pitchFamily="34" charset="0"/>
              <a:cs typeface="Arial" panose="020B0604020202020204" pitchFamily="34" charset="0"/>
            </a:rPr>
            <a:t>Fibroblasts degenerate, primarily by apoptosis (programmed cell death), which increases the space available for infiltrating leukocytes. </a:t>
          </a:r>
          <a:endParaRPr lang="en-IN" sz="1200" dirty="0">
            <a:latin typeface="Arial" panose="020B0604020202020204" pitchFamily="34" charset="0"/>
            <a:cs typeface="Arial" panose="020B0604020202020204" pitchFamily="34" charset="0"/>
          </a:endParaRPr>
        </a:p>
      </dgm:t>
    </dgm:pt>
    <dgm:pt modelId="{49BD447B-E4AC-4E0B-ACB2-11CA29412E51}" type="parTrans" cxnId="{01D8CF59-BF41-4340-BF11-CB2504C01691}">
      <dgm:prSet/>
      <dgm:spPr/>
      <dgm:t>
        <a:bodyPr/>
        <a:lstStyle/>
        <a:p>
          <a:endParaRPr lang="en-IN"/>
        </a:p>
      </dgm:t>
    </dgm:pt>
    <dgm:pt modelId="{003CF282-46FC-4526-9412-B2C4CFC93746}" type="sibTrans" cxnId="{01D8CF59-BF41-4340-BF11-CB2504C01691}">
      <dgm:prSet/>
      <dgm:spPr/>
      <dgm:t>
        <a:bodyPr/>
        <a:lstStyle/>
        <a:p>
          <a:endParaRPr lang="en-IN"/>
        </a:p>
      </dgm:t>
    </dgm:pt>
    <dgm:pt modelId="{D52496B5-6356-419B-9077-18EF2F5D0CA5}">
      <dgm:prSet custT="1"/>
      <dgm:spPr>
        <a:solidFill>
          <a:srgbClr val="7F3F00"/>
        </a:solidFill>
      </dgm:spPr>
      <dgm:t>
        <a:bodyPr/>
        <a:lstStyle/>
        <a:p>
          <a:pPr>
            <a:lnSpc>
              <a:spcPct val="150000"/>
            </a:lnSpc>
          </a:pPr>
          <a:r>
            <a:rPr lang="en-GB" sz="1200" b="0" i="0" baseline="0" dirty="0">
              <a:latin typeface="Arial" panose="020B0604020202020204" pitchFamily="34" charset="0"/>
              <a:cs typeface="Arial" panose="020B0604020202020204" pitchFamily="34" charset="0"/>
            </a:rPr>
            <a:t>Collagen destruction occurs, which results in collagen depletion in the areas apical and lateral to the junctional and sulcular epithelium. </a:t>
          </a:r>
          <a:endParaRPr lang="en-IN" sz="1200" dirty="0">
            <a:latin typeface="Arial" panose="020B0604020202020204" pitchFamily="34" charset="0"/>
            <a:cs typeface="Arial" panose="020B0604020202020204" pitchFamily="34" charset="0"/>
          </a:endParaRPr>
        </a:p>
      </dgm:t>
    </dgm:pt>
    <dgm:pt modelId="{4E5DB20D-D955-4EA8-8BC8-3EC6F25116C4}" type="parTrans" cxnId="{7B4C48B2-5CC2-4F0F-8A63-77A7985C5FD9}">
      <dgm:prSet/>
      <dgm:spPr/>
      <dgm:t>
        <a:bodyPr/>
        <a:lstStyle/>
        <a:p>
          <a:endParaRPr lang="en-IN"/>
        </a:p>
      </dgm:t>
    </dgm:pt>
    <dgm:pt modelId="{A69A8E5E-D060-45BF-9FAA-5F8923B4B75C}" type="sibTrans" cxnId="{7B4C48B2-5CC2-4F0F-8A63-77A7985C5FD9}">
      <dgm:prSet/>
      <dgm:spPr/>
      <dgm:t>
        <a:bodyPr/>
        <a:lstStyle/>
        <a:p>
          <a:endParaRPr lang="en-IN"/>
        </a:p>
      </dgm:t>
    </dgm:pt>
    <dgm:pt modelId="{F472A3D2-2974-4BC3-B162-37C033754497}">
      <dgm:prSet custT="1"/>
      <dgm:spPr/>
      <dgm:t>
        <a:bodyPr/>
        <a:lstStyle/>
        <a:p>
          <a:pPr>
            <a:lnSpc>
              <a:spcPct val="150000"/>
            </a:lnSpc>
          </a:pPr>
          <a:r>
            <a:rPr lang="en-GB" sz="1200" b="0" i="0" baseline="0" dirty="0">
              <a:latin typeface="Arial" panose="020B0604020202020204" pitchFamily="34" charset="0"/>
              <a:cs typeface="Arial" panose="020B0604020202020204" pitchFamily="34" charset="0"/>
            </a:rPr>
            <a:t>The predominant infiltrating cell types are neutrophils and lymphocytes (primarily thymic lymphocytes [T</a:t>
          </a:r>
          <a:r>
            <a:rPr lang="en-GB" sz="1200" dirty="0">
              <a:latin typeface="Arial" panose="020B0604020202020204" pitchFamily="34" charset="0"/>
              <a:cs typeface="Arial" panose="020B0604020202020204" pitchFamily="34" charset="0"/>
            </a:rPr>
            <a:t>-</a:t>
          </a:r>
          <a:r>
            <a:rPr lang="en-GB" sz="1200" b="0" i="0" baseline="0" dirty="0">
              <a:latin typeface="Arial" panose="020B0604020202020204" pitchFamily="34" charset="0"/>
              <a:cs typeface="Arial" panose="020B0604020202020204" pitchFamily="34" charset="0"/>
            </a:rPr>
            <a:t>cells]),and the neutrophils migrate through the tissues to the sulcus and phagocytose bacteria.</a:t>
          </a:r>
          <a:endParaRPr lang="en-IN" sz="1200" dirty="0">
            <a:latin typeface="Arial" panose="020B0604020202020204" pitchFamily="34" charset="0"/>
            <a:cs typeface="Arial" panose="020B0604020202020204" pitchFamily="34" charset="0"/>
          </a:endParaRPr>
        </a:p>
      </dgm:t>
    </dgm:pt>
    <dgm:pt modelId="{7D227D5C-052C-4421-AE1B-34CDD75E57A3}" type="parTrans" cxnId="{BD0378AB-257E-4EE6-AACE-94310720E0B0}">
      <dgm:prSet/>
      <dgm:spPr/>
      <dgm:t>
        <a:bodyPr/>
        <a:lstStyle/>
        <a:p>
          <a:endParaRPr lang="en-IN"/>
        </a:p>
      </dgm:t>
    </dgm:pt>
    <dgm:pt modelId="{F546D38B-ABD0-456F-A7B9-D9D9084873FF}" type="sibTrans" cxnId="{BD0378AB-257E-4EE6-AACE-94310720E0B0}">
      <dgm:prSet/>
      <dgm:spPr/>
      <dgm:t>
        <a:bodyPr/>
        <a:lstStyle/>
        <a:p>
          <a:endParaRPr lang="en-IN"/>
        </a:p>
      </dgm:t>
    </dgm:pt>
    <dgm:pt modelId="{C48ACE5E-6FB3-4860-95C5-23AB74220139}" type="pres">
      <dgm:prSet presAssocID="{89B5D246-4C3E-45FB-A8CC-25C4A27913BF}" presName="hierChild1" presStyleCnt="0">
        <dgm:presLayoutVars>
          <dgm:orgChart val="1"/>
          <dgm:chPref val="1"/>
          <dgm:dir/>
          <dgm:animOne val="branch"/>
          <dgm:animLvl val="lvl"/>
          <dgm:resizeHandles/>
        </dgm:presLayoutVars>
      </dgm:prSet>
      <dgm:spPr/>
    </dgm:pt>
    <dgm:pt modelId="{59181481-6A78-414B-B6B1-A2B8A44B063C}" type="pres">
      <dgm:prSet presAssocID="{855D7403-A324-437E-B08C-DD0FFE104D22}" presName="hierRoot1" presStyleCnt="0">
        <dgm:presLayoutVars>
          <dgm:hierBranch val="init"/>
        </dgm:presLayoutVars>
      </dgm:prSet>
      <dgm:spPr/>
    </dgm:pt>
    <dgm:pt modelId="{D73C5724-7663-43A2-ABDB-5D4EF7ABC077}" type="pres">
      <dgm:prSet presAssocID="{855D7403-A324-437E-B08C-DD0FFE104D22}" presName="rootComposite1" presStyleCnt="0"/>
      <dgm:spPr/>
    </dgm:pt>
    <dgm:pt modelId="{EB67CAA2-CBA6-4A78-90FF-B3518142B5C2}" type="pres">
      <dgm:prSet presAssocID="{855D7403-A324-437E-B08C-DD0FFE104D22}" presName="rootText1" presStyleLbl="node0" presStyleIdx="0" presStyleCnt="6" custScaleX="224131">
        <dgm:presLayoutVars>
          <dgm:chPref val="3"/>
        </dgm:presLayoutVars>
      </dgm:prSet>
      <dgm:spPr/>
    </dgm:pt>
    <dgm:pt modelId="{218282FE-FAC2-4FD8-80BD-8E4C53205F1C}" type="pres">
      <dgm:prSet presAssocID="{855D7403-A324-437E-B08C-DD0FFE104D22}" presName="rootConnector1" presStyleLbl="node1" presStyleIdx="0" presStyleCnt="0"/>
      <dgm:spPr/>
    </dgm:pt>
    <dgm:pt modelId="{CA5BDFC8-24D6-4C1D-B866-03215B0413A3}" type="pres">
      <dgm:prSet presAssocID="{855D7403-A324-437E-B08C-DD0FFE104D22}" presName="hierChild2" presStyleCnt="0"/>
      <dgm:spPr/>
    </dgm:pt>
    <dgm:pt modelId="{1C395B24-2CF2-4139-8B48-A4B688BAA3F7}" type="pres">
      <dgm:prSet presAssocID="{855D7403-A324-437E-B08C-DD0FFE104D22}" presName="hierChild3" presStyleCnt="0"/>
      <dgm:spPr/>
    </dgm:pt>
    <dgm:pt modelId="{0928C758-0776-4623-B071-8521E08159D5}" type="pres">
      <dgm:prSet presAssocID="{76DCA446-B8DE-4011-8130-12558117267E}" presName="hierRoot1" presStyleCnt="0">
        <dgm:presLayoutVars>
          <dgm:hierBranch val="init"/>
        </dgm:presLayoutVars>
      </dgm:prSet>
      <dgm:spPr/>
    </dgm:pt>
    <dgm:pt modelId="{4740431A-3EEA-4D85-A4DF-A2EB9E1A56BD}" type="pres">
      <dgm:prSet presAssocID="{76DCA446-B8DE-4011-8130-12558117267E}" presName="rootComposite1" presStyleCnt="0"/>
      <dgm:spPr/>
    </dgm:pt>
    <dgm:pt modelId="{F8B65E0A-520A-4A69-BF60-5BE6F5688DDF}" type="pres">
      <dgm:prSet presAssocID="{76DCA446-B8DE-4011-8130-12558117267E}" presName="rootText1" presStyleLbl="node0" presStyleIdx="1" presStyleCnt="6" custScaleX="224131">
        <dgm:presLayoutVars>
          <dgm:chPref val="3"/>
        </dgm:presLayoutVars>
      </dgm:prSet>
      <dgm:spPr/>
    </dgm:pt>
    <dgm:pt modelId="{15F71B49-6D57-418F-9A3B-203A9A9F27A9}" type="pres">
      <dgm:prSet presAssocID="{76DCA446-B8DE-4011-8130-12558117267E}" presName="rootConnector1" presStyleLbl="node1" presStyleIdx="0" presStyleCnt="0"/>
      <dgm:spPr/>
    </dgm:pt>
    <dgm:pt modelId="{469EA2EF-3D9B-4E5B-B1C7-8B72F7FC3AE7}" type="pres">
      <dgm:prSet presAssocID="{76DCA446-B8DE-4011-8130-12558117267E}" presName="hierChild2" presStyleCnt="0"/>
      <dgm:spPr/>
    </dgm:pt>
    <dgm:pt modelId="{DCBD5F37-E1FF-41AF-B387-15BDA3A75CE3}" type="pres">
      <dgm:prSet presAssocID="{76DCA446-B8DE-4011-8130-12558117267E}" presName="hierChild3" presStyleCnt="0"/>
      <dgm:spPr/>
    </dgm:pt>
    <dgm:pt modelId="{0CA7745B-F95F-4409-8D2F-CB30FFB0A90C}" type="pres">
      <dgm:prSet presAssocID="{A51F5A7A-0734-43F7-A1EF-B1B7E3C69C1C}" presName="hierRoot1" presStyleCnt="0">
        <dgm:presLayoutVars>
          <dgm:hierBranch val="init"/>
        </dgm:presLayoutVars>
      </dgm:prSet>
      <dgm:spPr/>
    </dgm:pt>
    <dgm:pt modelId="{49465FFF-7D02-451F-86E1-C93118500A5A}" type="pres">
      <dgm:prSet presAssocID="{A51F5A7A-0734-43F7-A1EF-B1B7E3C69C1C}" presName="rootComposite1" presStyleCnt="0"/>
      <dgm:spPr/>
    </dgm:pt>
    <dgm:pt modelId="{A8C55D22-AAC1-462E-B3C3-74EB2F6201D9}" type="pres">
      <dgm:prSet presAssocID="{A51F5A7A-0734-43F7-A1EF-B1B7E3C69C1C}" presName="rootText1" presStyleLbl="node0" presStyleIdx="2" presStyleCnt="6" custScaleX="224131">
        <dgm:presLayoutVars>
          <dgm:chPref val="3"/>
        </dgm:presLayoutVars>
      </dgm:prSet>
      <dgm:spPr/>
    </dgm:pt>
    <dgm:pt modelId="{E6B3D1E0-3F18-419C-8945-DDBF3822AAC8}" type="pres">
      <dgm:prSet presAssocID="{A51F5A7A-0734-43F7-A1EF-B1B7E3C69C1C}" presName="rootConnector1" presStyleLbl="node1" presStyleIdx="0" presStyleCnt="0"/>
      <dgm:spPr/>
    </dgm:pt>
    <dgm:pt modelId="{C433ED59-B900-4A35-BE55-C621E4A4AF18}" type="pres">
      <dgm:prSet presAssocID="{A51F5A7A-0734-43F7-A1EF-B1B7E3C69C1C}" presName="hierChild2" presStyleCnt="0"/>
      <dgm:spPr/>
    </dgm:pt>
    <dgm:pt modelId="{2B601863-BE0A-4AAD-A4A2-6ECC1D028479}" type="pres">
      <dgm:prSet presAssocID="{A51F5A7A-0734-43F7-A1EF-B1B7E3C69C1C}" presName="hierChild3" presStyleCnt="0"/>
      <dgm:spPr/>
    </dgm:pt>
    <dgm:pt modelId="{4643C4BD-A244-4ED3-B6F9-3C159CF5E1CB}" type="pres">
      <dgm:prSet presAssocID="{F472A3D2-2974-4BC3-B162-37C033754497}" presName="hierRoot1" presStyleCnt="0">
        <dgm:presLayoutVars>
          <dgm:hierBranch val="init"/>
        </dgm:presLayoutVars>
      </dgm:prSet>
      <dgm:spPr/>
    </dgm:pt>
    <dgm:pt modelId="{013EE0F8-18BB-467C-A844-CDEB0C094758}" type="pres">
      <dgm:prSet presAssocID="{F472A3D2-2974-4BC3-B162-37C033754497}" presName="rootComposite1" presStyleCnt="0"/>
      <dgm:spPr/>
    </dgm:pt>
    <dgm:pt modelId="{0ED4946C-ED3C-4E86-86B5-A4720D1164F3}" type="pres">
      <dgm:prSet presAssocID="{F472A3D2-2974-4BC3-B162-37C033754497}" presName="rootText1" presStyleLbl="node0" presStyleIdx="3" presStyleCnt="6" custScaleX="224131">
        <dgm:presLayoutVars>
          <dgm:chPref val="3"/>
        </dgm:presLayoutVars>
      </dgm:prSet>
      <dgm:spPr/>
    </dgm:pt>
    <dgm:pt modelId="{B423E53C-882C-4C2B-8A2E-EB39569E89FF}" type="pres">
      <dgm:prSet presAssocID="{F472A3D2-2974-4BC3-B162-37C033754497}" presName="rootConnector1" presStyleLbl="node1" presStyleIdx="0" presStyleCnt="0"/>
      <dgm:spPr/>
    </dgm:pt>
    <dgm:pt modelId="{40EA31CA-D9B8-4AD7-AEE3-989456FFB9A9}" type="pres">
      <dgm:prSet presAssocID="{F472A3D2-2974-4BC3-B162-37C033754497}" presName="hierChild2" presStyleCnt="0"/>
      <dgm:spPr/>
    </dgm:pt>
    <dgm:pt modelId="{BA9D26D2-FE6B-456B-84FA-A68426F27BE4}" type="pres">
      <dgm:prSet presAssocID="{F472A3D2-2974-4BC3-B162-37C033754497}" presName="hierChild3" presStyleCnt="0"/>
      <dgm:spPr/>
    </dgm:pt>
    <dgm:pt modelId="{3DE9E65F-A69B-419B-BE4C-FBB72083B37D}" type="pres">
      <dgm:prSet presAssocID="{2E4B5257-D7B4-48EF-A3F4-BB30CF2AC9D5}" presName="hierRoot1" presStyleCnt="0">
        <dgm:presLayoutVars>
          <dgm:hierBranch val="init"/>
        </dgm:presLayoutVars>
      </dgm:prSet>
      <dgm:spPr/>
    </dgm:pt>
    <dgm:pt modelId="{8C92F4C3-7817-4FA5-8BA3-6D59E1BA855B}" type="pres">
      <dgm:prSet presAssocID="{2E4B5257-D7B4-48EF-A3F4-BB30CF2AC9D5}" presName="rootComposite1" presStyleCnt="0"/>
      <dgm:spPr/>
    </dgm:pt>
    <dgm:pt modelId="{74F77E7D-4CA7-4703-950D-831FBAB0D3B6}" type="pres">
      <dgm:prSet presAssocID="{2E4B5257-D7B4-48EF-A3F4-BB30CF2AC9D5}" presName="rootText1" presStyleLbl="node0" presStyleIdx="4" presStyleCnt="6" custScaleX="224131">
        <dgm:presLayoutVars>
          <dgm:chPref val="3"/>
        </dgm:presLayoutVars>
      </dgm:prSet>
      <dgm:spPr/>
    </dgm:pt>
    <dgm:pt modelId="{3D3A1A77-D92A-41F3-9409-67762AC9722A}" type="pres">
      <dgm:prSet presAssocID="{2E4B5257-D7B4-48EF-A3F4-BB30CF2AC9D5}" presName="rootConnector1" presStyleLbl="node1" presStyleIdx="0" presStyleCnt="0"/>
      <dgm:spPr/>
    </dgm:pt>
    <dgm:pt modelId="{0B230FC6-FF09-4900-B13F-601112C7368D}" type="pres">
      <dgm:prSet presAssocID="{2E4B5257-D7B4-48EF-A3F4-BB30CF2AC9D5}" presName="hierChild2" presStyleCnt="0"/>
      <dgm:spPr/>
    </dgm:pt>
    <dgm:pt modelId="{6E0155AE-734D-44B2-9308-6101DB512A73}" type="pres">
      <dgm:prSet presAssocID="{2E4B5257-D7B4-48EF-A3F4-BB30CF2AC9D5}" presName="hierChild3" presStyleCnt="0"/>
      <dgm:spPr/>
    </dgm:pt>
    <dgm:pt modelId="{E30C143B-FAA5-4C9A-955E-E39759EB8F88}" type="pres">
      <dgm:prSet presAssocID="{D52496B5-6356-419B-9077-18EF2F5D0CA5}" presName="hierRoot1" presStyleCnt="0">
        <dgm:presLayoutVars>
          <dgm:hierBranch val="init"/>
        </dgm:presLayoutVars>
      </dgm:prSet>
      <dgm:spPr/>
    </dgm:pt>
    <dgm:pt modelId="{144D2536-247F-41DF-8DA5-850F30FE5D4A}" type="pres">
      <dgm:prSet presAssocID="{D52496B5-6356-419B-9077-18EF2F5D0CA5}" presName="rootComposite1" presStyleCnt="0"/>
      <dgm:spPr/>
    </dgm:pt>
    <dgm:pt modelId="{3746CCC1-2828-4048-98CF-BCBFA7D1D958}" type="pres">
      <dgm:prSet presAssocID="{D52496B5-6356-419B-9077-18EF2F5D0CA5}" presName="rootText1" presStyleLbl="node0" presStyleIdx="5" presStyleCnt="6" custScaleX="224131">
        <dgm:presLayoutVars>
          <dgm:chPref val="3"/>
        </dgm:presLayoutVars>
      </dgm:prSet>
      <dgm:spPr/>
    </dgm:pt>
    <dgm:pt modelId="{30A8FC02-079E-40D6-B46E-C6EC039E61B7}" type="pres">
      <dgm:prSet presAssocID="{D52496B5-6356-419B-9077-18EF2F5D0CA5}" presName="rootConnector1" presStyleLbl="node1" presStyleIdx="0" presStyleCnt="0"/>
      <dgm:spPr/>
    </dgm:pt>
    <dgm:pt modelId="{7D2B5533-E6C4-4E64-8967-23C15BA8EEFA}" type="pres">
      <dgm:prSet presAssocID="{D52496B5-6356-419B-9077-18EF2F5D0CA5}" presName="hierChild2" presStyleCnt="0"/>
      <dgm:spPr/>
    </dgm:pt>
    <dgm:pt modelId="{1BEAEECD-04C4-4608-AA2E-306572DB63F4}" type="pres">
      <dgm:prSet presAssocID="{D52496B5-6356-419B-9077-18EF2F5D0CA5}" presName="hierChild3" presStyleCnt="0"/>
      <dgm:spPr/>
    </dgm:pt>
  </dgm:ptLst>
  <dgm:cxnLst>
    <dgm:cxn modelId="{2A90711D-2BF5-4F6E-9D37-FD404A4F8837}" type="presOf" srcId="{76DCA446-B8DE-4011-8130-12558117267E}" destId="{15F71B49-6D57-418F-9A3B-203A9A9F27A9}" srcOrd="1" destOrd="0" presId="urn:microsoft.com/office/officeart/2009/3/layout/HorizontalOrganizationChart"/>
    <dgm:cxn modelId="{8668CF23-56EC-4150-B418-0D540F46DC6D}" type="presOf" srcId="{A51F5A7A-0734-43F7-A1EF-B1B7E3C69C1C}" destId="{E6B3D1E0-3F18-419C-8945-DDBF3822AAC8}" srcOrd="1" destOrd="0" presId="urn:microsoft.com/office/officeart/2009/3/layout/HorizontalOrganizationChart"/>
    <dgm:cxn modelId="{93A45F29-CC6A-45E6-81DA-3EB3B2AB3522}" type="presOf" srcId="{F472A3D2-2974-4BC3-B162-37C033754497}" destId="{B423E53C-882C-4C2B-8A2E-EB39569E89FF}" srcOrd="1" destOrd="0" presId="urn:microsoft.com/office/officeart/2009/3/layout/HorizontalOrganizationChart"/>
    <dgm:cxn modelId="{CAB82A47-3BA7-4FAC-B8FF-ADB287BFC046}" type="presOf" srcId="{F472A3D2-2974-4BC3-B162-37C033754497}" destId="{0ED4946C-ED3C-4E86-86B5-A4720D1164F3}" srcOrd="0" destOrd="0" presId="urn:microsoft.com/office/officeart/2009/3/layout/HorizontalOrganizationChart"/>
    <dgm:cxn modelId="{6C18784F-A975-4705-9AB3-295089DAB607}" type="presOf" srcId="{D52496B5-6356-419B-9077-18EF2F5D0CA5}" destId="{3746CCC1-2828-4048-98CF-BCBFA7D1D958}" srcOrd="0" destOrd="0" presId="urn:microsoft.com/office/officeart/2009/3/layout/HorizontalOrganizationChart"/>
    <dgm:cxn modelId="{2B2CAF52-F77E-475C-8EDC-0C1FE38A0FB5}" srcId="{89B5D246-4C3E-45FB-A8CC-25C4A27913BF}" destId="{76DCA446-B8DE-4011-8130-12558117267E}" srcOrd="1" destOrd="0" parTransId="{E32C0E37-A92F-430B-AE7B-D2E0742107AB}" sibTransId="{DC1A8A42-2DFF-44F1-9108-60BAE2726BB5}"/>
    <dgm:cxn modelId="{EF5E5373-D499-4819-9088-05516FBD2B83}" type="presOf" srcId="{D52496B5-6356-419B-9077-18EF2F5D0CA5}" destId="{30A8FC02-079E-40D6-B46E-C6EC039E61B7}" srcOrd="1" destOrd="0" presId="urn:microsoft.com/office/officeart/2009/3/layout/HorizontalOrganizationChart"/>
    <dgm:cxn modelId="{CCCB1B58-5112-4CBB-8D4F-101CB3F477AC}" type="presOf" srcId="{89B5D246-4C3E-45FB-A8CC-25C4A27913BF}" destId="{C48ACE5E-6FB3-4860-95C5-23AB74220139}" srcOrd="0" destOrd="0" presId="urn:microsoft.com/office/officeart/2009/3/layout/HorizontalOrganizationChart"/>
    <dgm:cxn modelId="{A380CA58-F36E-4D03-B018-9F3CBB2F8621}" type="presOf" srcId="{A51F5A7A-0734-43F7-A1EF-B1B7E3C69C1C}" destId="{A8C55D22-AAC1-462E-B3C3-74EB2F6201D9}" srcOrd="0" destOrd="0" presId="urn:microsoft.com/office/officeart/2009/3/layout/HorizontalOrganizationChart"/>
    <dgm:cxn modelId="{47CAE478-C8A5-4DA1-81CC-3C2AFAB6CF73}" srcId="{89B5D246-4C3E-45FB-A8CC-25C4A27913BF}" destId="{855D7403-A324-437E-B08C-DD0FFE104D22}" srcOrd="0" destOrd="0" parTransId="{0299EADC-4DB3-4C11-A17E-A946E99BD88F}" sibTransId="{EDA24EE2-B8E2-420D-9478-A953B8836736}"/>
    <dgm:cxn modelId="{01D8CF59-BF41-4340-BF11-CB2504C01691}" srcId="{89B5D246-4C3E-45FB-A8CC-25C4A27913BF}" destId="{2E4B5257-D7B4-48EF-A3F4-BB30CF2AC9D5}" srcOrd="4" destOrd="0" parTransId="{49BD447B-E4AC-4E0B-ACB2-11CA29412E51}" sibTransId="{003CF282-46FC-4526-9412-B2C4CFC93746}"/>
    <dgm:cxn modelId="{14A86D8F-4C93-42B7-865A-ED4DD338E8E7}" type="presOf" srcId="{2E4B5257-D7B4-48EF-A3F4-BB30CF2AC9D5}" destId="{74F77E7D-4CA7-4703-950D-831FBAB0D3B6}" srcOrd="0" destOrd="0" presId="urn:microsoft.com/office/officeart/2009/3/layout/HorizontalOrganizationChart"/>
    <dgm:cxn modelId="{9EA5E696-EB69-4472-A915-BBB4B716E9E2}" type="presOf" srcId="{76DCA446-B8DE-4011-8130-12558117267E}" destId="{F8B65E0A-520A-4A69-BF60-5BE6F5688DDF}" srcOrd="0" destOrd="0" presId="urn:microsoft.com/office/officeart/2009/3/layout/HorizontalOrganizationChart"/>
    <dgm:cxn modelId="{C85B9497-D044-4430-B675-AA5B929D8018}" type="presOf" srcId="{855D7403-A324-437E-B08C-DD0FFE104D22}" destId="{EB67CAA2-CBA6-4A78-90FF-B3518142B5C2}" srcOrd="0" destOrd="0" presId="urn:microsoft.com/office/officeart/2009/3/layout/HorizontalOrganizationChart"/>
    <dgm:cxn modelId="{25A954A2-49FD-4F91-9C31-E8FF65926B4A}" srcId="{89B5D246-4C3E-45FB-A8CC-25C4A27913BF}" destId="{A51F5A7A-0734-43F7-A1EF-B1B7E3C69C1C}" srcOrd="2" destOrd="0" parTransId="{538432F9-F041-49E4-867C-0911D987B5F7}" sibTransId="{8957BA7F-A334-4DF5-9033-EBB2A719F94D}"/>
    <dgm:cxn modelId="{BD0378AB-257E-4EE6-AACE-94310720E0B0}" srcId="{89B5D246-4C3E-45FB-A8CC-25C4A27913BF}" destId="{F472A3D2-2974-4BC3-B162-37C033754497}" srcOrd="3" destOrd="0" parTransId="{7D227D5C-052C-4421-AE1B-34CDD75E57A3}" sibTransId="{F546D38B-ABD0-456F-A7B9-D9D9084873FF}"/>
    <dgm:cxn modelId="{7B4C48B2-5CC2-4F0F-8A63-77A7985C5FD9}" srcId="{89B5D246-4C3E-45FB-A8CC-25C4A27913BF}" destId="{D52496B5-6356-419B-9077-18EF2F5D0CA5}" srcOrd="5" destOrd="0" parTransId="{4E5DB20D-D955-4EA8-8BC8-3EC6F25116C4}" sibTransId="{A69A8E5E-D060-45BF-9FAA-5F8923B4B75C}"/>
    <dgm:cxn modelId="{9786DDCA-D92D-49B7-9DA1-755B1B858181}" type="presOf" srcId="{855D7403-A324-437E-B08C-DD0FFE104D22}" destId="{218282FE-FAC2-4FD8-80BD-8E4C53205F1C}" srcOrd="1" destOrd="0" presId="urn:microsoft.com/office/officeart/2009/3/layout/HorizontalOrganizationChart"/>
    <dgm:cxn modelId="{178CFFF2-A4C9-49BD-AAE2-21DD43E52283}" type="presOf" srcId="{2E4B5257-D7B4-48EF-A3F4-BB30CF2AC9D5}" destId="{3D3A1A77-D92A-41F3-9409-67762AC9722A}" srcOrd="1" destOrd="0" presId="urn:microsoft.com/office/officeart/2009/3/layout/HorizontalOrganizationChart"/>
    <dgm:cxn modelId="{8F5CF8CE-B6BD-416E-963C-0F63830F8AB8}" type="presParOf" srcId="{C48ACE5E-6FB3-4860-95C5-23AB74220139}" destId="{59181481-6A78-414B-B6B1-A2B8A44B063C}" srcOrd="0" destOrd="0" presId="urn:microsoft.com/office/officeart/2009/3/layout/HorizontalOrganizationChart"/>
    <dgm:cxn modelId="{1EC35BBC-8C35-49BB-B53C-F2007182FCE8}" type="presParOf" srcId="{59181481-6A78-414B-B6B1-A2B8A44B063C}" destId="{D73C5724-7663-43A2-ABDB-5D4EF7ABC077}" srcOrd="0" destOrd="0" presId="urn:microsoft.com/office/officeart/2009/3/layout/HorizontalOrganizationChart"/>
    <dgm:cxn modelId="{B26A21A9-7025-491A-8489-C92E2A2B24CC}" type="presParOf" srcId="{D73C5724-7663-43A2-ABDB-5D4EF7ABC077}" destId="{EB67CAA2-CBA6-4A78-90FF-B3518142B5C2}" srcOrd="0" destOrd="0" presId="urn:microsoft.com/office/officeart/2009/3/layout/HorizontalOrganizationChart"/>
    <dgm:cxn modelId="{24D0AC73-7FF6-4926-A1C9-61D8D371F834}" type="presParOf" srcId="{D73C5724-7663-43A2-ABDB-5D4EF7ABC077}" destId="{218282FE-FAC2-4FD8-80BD-8E4C53205F1C}" srcOrd="1" destOrd="0" presId="urn:microsoft.com/office/officeart/2009/3/layout/HorizontalOrganizationChart"/>
    <dgm:cxn modelId="{ADCCC6F7-A927-4163-82B1-0E9DEEA9E1F2}" type="presParOf" srcId="{59181481-6A78-414B-B6B1-A2B8A44B063C}" destId="{CA5BDFC8-24D6-4C1D-B866-03215B0413A3}" srcOrd="1" destOrd="0" presId="urn:microsoft.com/office/officeart/2009/3/layout/HorizontalOrganizationChart"/>
    <dgm:cxn modelId="{E33446D9-1CA8-4273-A347-316A9DF72FB4}" type="presParOf" srcId="{59181481-6A78-414B-B6B1-A2B8A44B063C}" destId="{1C395B24-2CF2-4139-8B48-A4B688BAA3F7}" srcOrd="2" destOrd="0" presId="urn:microsoft.com/office/officeart/2009/3/layout/HorizontalOrganizationChart"/>
    <dgm:cxn modelId="{984D71F3-B84F-4AF4-B24D-C4132E44AED3}" type="presParOf" srcId="{C48ACE5E-6FB3-4860-95C5-23AB74220139}" destId="{0928C758-0776-4623-B071-8521E08159D5}" srcOrd="1" destOrd="0" presId="urn:microsoft.com/office/officeart/2009/3/layout/HorizontalOrganizationChart"/>
    <dgm:cxn modelId="{DD7332EB-8B5B-4B1F-8A24-38D722509DD8}" type="presParOf" srcId="{0928C758-0776-4623-B071-8521E08159D5}" destId="{4740431A-3EEA-4D85-A4DF-A2EB9E1A56BD}" srcOrd="0" destOrd="0" presId="urn:microsoft.com/office/officeart/2009/3/layout/HorizontalOrganizationChart"/>
    <dgm:cxn modelId="{3A1CF8A3-E1E7-4569-B66C-29F985A5F2A4}" type="presParOf" srcId="{4740431A-3EEA-4D85-A4DF-A2EB9E1A56BD}" destId="{F8B65E0A-520A-4A69-BF60-5BE6F5688DDF}" srcOrd="0" destOrd="0" presId="urn:microsoft.com/office/officeart/2009/3/layout/HorizontalOrganizationChart"/>
    <dgm:cxn modelId="{94F1D54B-C2C1-4EC5-842C-90B552A0C85D}" type="presParOf" srcId="{4740431A-3EEA-4D85-A4DF-A2EB9E1A56BD}" destId="{15F71B49-6D57-418F-9A3B-203A9A9F27A9}" srcOrd="1" destOrd="0" presId="urn:microsoft.com/office/officeart/2009/3/layout/HorizontalOrganizationChart"/>
    <dgm:cxn modelId="{16DA23BE-38A3-4E20-B665-D1EDA336BBDE}" type="presParOf" srcId="{0928C758-0776-4623-B071-8521E08159D5}" destId="{469EA2EF-3D9B-4E5B-B1C7-8B72F7FC3AE7}" srcOrd="1" destOrd="0" presId="urn:microsoft.com/office/officeart/2009/3/layout/HorizontalOrganizationChart"/>
    <dgm:cxn modelId="{BDB535E9-215B-4565-A61B-7573EA6721F9}" type="presParOf" srcId="{0928C758-0776-4623-B071-8521E08159D5}" destId="{DCBD5F37-E1FF-41AF-B387-15BDA3A75CE3}" srcOrd="2" destOrd="0" presId="urn:microsoft.com/office/officeart/2009/3/layout/HorizontalOrganizationChart"/>
    <dgm:cxn modelId="{19EC7ACC-DBE7-4DEE-92F1-6103012618FD}" type="presParOf" srcId="{C48ACE5E-6FB3-4860-95C5-23AB74220139}" destId="{0CA7745B-F95F-4409-8D2F-CB30FFB0A90C}" srcOrd="2" destOrd="0" presId="urn:microsoft.com/office/officeart/2009/3/layout/HorizontalOrganizationChart"/>
    <dgm:cxn modelId="{5E299169-4250-4876-8B67-C5A0555B330F}" type="presParOf" srcId="{0CA7745B-F95F-4409-8D2F-CB30FFB0A90C}" destId="{49465FFF-7D02-451F-86E1-C93118500A5A}" srcOrd="0" destOrd="0" presId="urn:microsoft.com/office/officeart/2009/3/layout/HorizontalOrganizationChart"/>
    <dgm:cxn modelId="{9430BA6E-2941-4BE5-9942-397054BC5946}" type="presParOf" srcId="{49465FFF-7D02-451F-86E1-C93118500A5A}" destId="{A8C55D22-AAC1-462E-B3C3-74EB2F6201D9}" srcOrd="0" destOrd="0" presId="urn:microsoft.com/office/officeart/2009/3/layout/HorizontalOrganizationChart"/>
    <dgm:cxn modelId="{37B918EC-B348-47D4-82F7-54F8202B5A0B}" type="presParOf" srcId="{49465FFF-7D02-451F-86E1-C93118500A5A}" destId="{E6B3D1E0-3F18-419C-8945-DDBF3822AAC8}" srcOrd="1" destOrd="0" presId="urn:microsoft.com/office/officeart/2009/3/layout/HorizontalOrganizationChart"/>
    <dgm:cxn modelId="{F63C08A4-401E-40FA-9704-07A75EAC43DB}" type="presParOf" srcId="{0CA7745B-F95F-4409-8D2F-CB30FFB0A90C}" destId="{C433ED59-B900-4A35-BE55-C621E4A4AF18}" srcOrd="1" destOrd="0" presId="urn:microsoft.com/office/officeart/2009/3/layout/HorizontalOrganizationChart"/>
    <dgm:cxn modelId="{9C692CF5-D8A5-4719-8FAD-49843F612267}" type="presParOf" srcId="{0CA7745B-F95F-4409-8D2F-CB30FFB0A90C}" destId="{2B601863-BE0A-4AAD-A4A2-6ECC1D028479}" srcOrd="2" destOrd="0" presId="urn:microsoft.com/office/officeart/2009/3/layout/HorizontalOrganizationChart"/>
    <dgm:cxn modelId="{62AA8954-1FCB-4A8A-A5A0-45381FCB9D1A}" type="presParOf" srcId="{C48ACE5E-6FB3-4860-95C5-23AB74220139}" destId="{4643C4BD-A244-4ED3-B6F9-3C159CF5E1CB}" srcOrd="3" destOrd="0" presId="urn:microsoft.com/office/officeart/2009/3/layout/HorizontalOrganizationChart"/>
    <dgm:cxn modelId="{007A3012-8CBA-4389-AF35-AC5E925E9D2C}" type="presParOf" srcId="{4643C4BD-A244-4ED3-B6F9-3C159CF5E1CB}" destId="{013EE0F8-18BB-467C-A844-CDEB0C094758}" srcOrd="0" destOrd="0" presId="urn:microsoft.com/office/officeart/2009/3/layout/HorizontalOrganizationChart"/>
    <dgm:cxn modelId="{823129C2-3713-4C7D-9277-B8FFCEC9F585}" type="presParOf" srcId="{013EE0F8-18BB-467C-A844-CDEB0C094758}" destId="{0ED4946C-ED3C-4E86-86B5-A4720D1164F3}" srcOrd="0" destOrd="0" presId="urn:microsoft.com/office/officeart/2009/3/layout/HorizontalOrganizationChart"/>
    <dgm:cxn modelId="{B467DC6E-5B15-494A-9D11-3B95B06C46E0}" type="presParOf" srcId="{013EE0F8-18BB-467C-A844-CDEB0C094758}" destId="{B423E53C-882C-4C2B-8A2E-EB39569E89FF}" srcOrd="1" destOrd="0" presId="urn:microsoft.com/office/officeart/2009/3/layout/HorizontalOrganizationChart"/>
    <dgm:cxn modelId="{0A27FEB4-8224-482D-A2DD-EA3ECF488D0C}" type="presParOf" srcId="{4643C4BD-A244-4ED3-B6F9-3C159CF5E1CB}" destId="{40EA31CA-D9B8-4AD7-AEE3-989456FFB9A9}" srcOrd="1" destOrd="0" presId="urn:microsoft.com/office/officeart/2009/3/layout/HorizontalOrganizationChart"/>
    <dgm:cxn modelId="{1DC105BD-05A0-4BFD-9706-CD18D9BB9843}" type="presParOf" srcId="{4643C4BD-A244-4ED3-B6F9-3C159CF5E1CB}" destId="{BA9D26D2-FE6B-456B-84FA-A68426F27BE4}" srcOrd="2" destOrd="0" presId="urn:microsoft.com/office/officeart/2009/3/layout/HorizontalOrganizationChart"/>
    <dgm:cxn modelId="{FABBA3BD-DC9E-4C2D-890C-66E8EB54A66A}" type="presParOf" srcId="{C48ACE5E-6FB3-4860-95C5-23AB74220139}" destId="{3DE9E65F-A69B-419B-BE4C-FBB72083B37D}" srcOrd="4" destOrd="0" presId="urn:microsoft.com/office/officeart/2009/3/layout/HorizontalOrganizationChart"/>
    <dgm:cxn modelId="{45F2EEE2-FF7E-4ADB-80A0-251462BF8F32}" type="presParOf" srcId="{3DE9E65F-A69B-419B-BE4C-FBB72083B37D}" destId="{8C92F4C3-7817-4FA5-8BA3-6D59E1BA855B}" srcOrd="0" destOrd="0" presId="urn:microsoft.com/office/officeart/2009/3/layout/HorizontalOrganizationChart"/>
    <dgm:cxn modelId="{62271004-8383-4872-9719-BA403BCDF0E0}" type="presParOf" srcId="{8C92F4C3-7817-4FA5-8BA3-6D59E1BA855B}" destId="{74F77E7D-4CA7-4703-950D-831FBAB0D3B6}" srcOrd="0" destOrd="0" presId="urn:microsoft.com/office/officeart/2009/3/layout/HorizontalOrganizationChart"/>
    <dgm:cxn modelId="{98931030-9B72-4729-931A-452BA0053FF5}" type="presParOf" srcId="{8C92F4C3-7817-4FA5-8BA3-6D59E1BA855B}" destId="{3D3A1A77-D92A-41F3-9409-67762AC9722A}" srcOrd="1" destOrd="0" presId="urn:microsoft.com/office/officeart/2009/3/layout/HorizontalOrganizationChart"/>
    <dgm:cxn modelId="{6A8800F9-5B58-450A-8599-F348134B4C2D}" type="presParOf" srcId="{3DE9E65F-A69B-419B-BE4C-FBB72083B37D}" destId="{0B230FC6-FF09-4900-B13F-601112C7368D}" srcOrd="1" destOrd="0" presId="urn:microsoft.com/office/officeart/2009/3/layout/HorizontalOrganizationChart"/>
    <dgm:cxn modelId="{09CBF411-5113-43F2-96DF-80FCE3F5B72B}" type="presParOf" srcId="{3DE9E65F-A69B-419B-BE4C-FBB72083B37D}" destId="{6E0155AE-734D-44B2-9308-6101DB512A73}" srcOrd="2" destOrd="0" presId="urn:microsoft.com/office/officeart/2009/3/layout/HorizontalOrganizationChart"/>
    <dgm:cxn modelId="{3D1D1DA1-F0E5-4DFA-831A-61865B44081D}" type="presParOf" srcId="{C48ACE5E-6FB3-4860-95C5-23AB74220139}" destId="{E30C143B-FAA5-4C9A-955E-E39759EB8F88}" srcOrd="5" destOrd="0" presId="urn:microsoft.com/office/officeart/2009/3/layout/HorizontalOrganizationChart"/>
    <dgm:cxn modelId="{414D8B9A-CBA0-4A34-8260-6B10AE03652F}" type="presParOf" srcId="{E30C143B-FAA5-4C9A-955E-E39759EB8F88}" destId="{144D2536-247F-41DF-8DA5-850F30FE5D4A}" srcOrd="0" destOrd="0" presId="urn:microsoft.com/office/officeart/2009/3/layout/HorizontalOrganizationChart"/>
    <dgm:cxn modelId="{BA668285-7426-47AD-8BAC-70E49DEEBAA5}" type="presParOf" srcId="{144D2536-247F-41DF-8DA5-850F30FE5D4A}" destId="{3746CCC1-2828-4048-98CF-BCBFA7D1D958}" srcOrd="0" destOrd="0" presId="urn:microsoft.com/office/officeart/2009/3/layout/HorizontalOrganizationChart"/>
    <dgm:cxn modelId="{19A58BF7-A7B4-4759-A7EC-9CCDC89FA3D9}" type="presParOf" srcId="{144D2536-247F-41DF-8DA5-850F30FE5D4A}" destId="{30A8FC02-079E-40D6-B46E-C6EC039E61B7}" srcOrd="1" destOrd="0" presId="urn:microsoft.com/office/officeart/2009/3/layout/HorizontalOrganizationChart"/>
    <dgm:cxn modelId="{A48E41AB-3583-4841-8337-28BA42743113}" type="presParOf" srcId="{E30C143B-FAA5-4C9A-955E-E39759EB8F88}" destId="{7D2B5533-E6C4-4E64-8967-23C15BA8EEFA}" srcOrd="1" destOrd="0" presId="urn:microsoft.com/office/officeart/2009/3/layout/HorizontalOrganizationChart"/>
    <dgm:cxn modelId="{853D1A4D-F243-4FFA-93E5-0074DC76D87C}" type="presParOf" srcId="{E30C143B-FAA5-4C9A-955E-E39759EB8F88}" destId="{1BEAEECD-04C4-4608-AA2E-306572DB63F4}" srcOrd="2" destOrd="0" presId="urn:microsoft.com/office/officeart/2009/3/layout/HorizontalOrganizationChar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CBCAF3-CA9C-4B6A-A3FA-0B7CE9B7C44D}"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IN"/>
        </a:p>
      </dgm:t>
    </dgm:pt>
    <dgm:pt modelId="{454F1F34-C71D-4D47-9BBF-2D8F539BE94C}">
      <dgm:prSet custT="1"/>
      <dgm:spPr/>
      <dgm:t>
        <a:bodyPr/>
        <a:lstStyle/>
        <a:p>
          <a:pPr>
            <a:lnSpc>
              <a:spcPct val="150000"/>
            </a:lnSpc>
          </a:pPr>
          <a:r>
            <a:rPr lang="en-GB" sz="1200" b="0" i="0" baseline="0" dirty="0">
              <a:latin typeface="Arial" panose="020B0604020202020204" pitchFamily="34" charset="0"/>
              <a:cs typeface="Arial" panose="020B0604020202020204" pitchFamily="34" charset="0"/>
            </a:rPr>
            <a:t>The basal cells of these epithelial structures begin to proliferate to maintain an intact barrier against the bacteria and their products and the epithelium can then be seen proliferating into the collagen-depleted areas of the connective tissues.</a:t>
          </a:r>
          <a:endParaRPr lang="en-IN" sz="1200" dirty="0">
            <a:latin typeface="Arial" panose="020B0604020202020204" pitchFamily="34" charset="0"/>
            <a:cs typeface="Arial" panose="020B0604020202020204" pitchFamily="34" charset="0"/>
          </a:endParaRPr>
        </a:p>
      </dgm:t>
    </dgm:pt>
    <dgm:pt modelId="{81E03581-C6E4-4492-BBAC-10212B7A5693}" type="parTrans" cxnId="{BF89983C-F0AE-443D-83D0-636091EF5511}">
      <dgm:prSet/>
      <dgm:spPr/>
      <dgm:t>
        <a:bodyPr/>
        <a:lstStyle/>
        <a:p>
          <a:endParaRPr lang="en-IN"/>
        </a:p>
      </dgm:t>
    </dgm:pt>
    <dgm:pt modelId="{DA212719-E66D-4979-B40E-3B121ECF0A6A}" type="sibTrans" cxnId="{BF89983C-F0AE-443D-83D0-636091EF5511}">
      <dgm:prSet/>
      <dgm:spPr/>
      <dgm:t>
        <a:bodyPr/>
        <a:lstStyle/>
        <a:p>
          <a:endParaRPr lang="en-IN"/>
        </a:p>
      </dgm:t>
    </dgm:pt>
    <dgm:pt modelId="{D63DA136-CB35-4DB9-9069-8A54BF949073}">
      <dgm:prSet custT="1"/>
      <dgm:spPr/>
      <dgm:t>
        <a:bodyPr/>
        <a:lstStyle/>
        <a:p>
          <a:pPr>
            <a:lnSpc>
              <a:spcPct val="150000"/>
            </a:lnSpc>
          </a:pPr>
          <a:r>
            <a:rPr lang="en-GB" sz="1200" b="0" i="0" baseline="0" dirty="0">
              <a:latin typeface="Arial" panose="020B0604020202020204" pitchFamily="34" charset="0"/>
              <a:cs typeface="Arial" panose="020B0604020202020204" pitchFamily="34" charset="0"/>
            </a:rPr>
            <a:t>As a result of </a:t>
          </a:r>
          <a:r>
            <a:rPr lang="en-GB" sz="1200" b="0" i="0" baseline="0" dirty="0" err="1">
              <a:latin typeface="Arial" panose="020B0604020202020204" pitchFamily="34" charset="0"/>
              <a:cs typeface="Arial" panose="020B0604020202020204" pitchFamily="34" charset="0"/>
            </a:rPr>
            <a:t>edema</a:t>
          </a:r>
          <a:r>
            <a:rPr lang="en-GB" sz="1200" b="0" i="0" baseline="0" dirty="0">
              <a:latin typeface="Arial" panose="020B0604020202020204" pitchFamily="34" charset="0"/>
              <a:cs typeface="Arial" panose="020B0604020202020204" pitchFamily="34" charset="0"/>
            </a:rPr>
            <a:t> of the gingival tissues, the gingiva may appear slightly swollen, and, accordingly, the gingival sulcus becomes slightly deeper. </a:t>
          </a:r>
          <a:endParaRPr lang="en-IN" sz="1200" dirty="0">
            <a:latin typeface="Arial" panose="020B0604020202020204" pitchFamily="34" charset="0"/>
            <a:cs typeface="Arial" panose="020B0604020202020204" pitchFamily="34" charset="0"/>
          </a:endParaRPr>
        </a:p>
      </dgm:t>
    </dgm:pt>
    <dgm:pt modelId="{C318BCA3-1D99-4A32-87DB-A18038E3752E}" type="parTrans" cxnId="{A47C3DBB-FF66-461C-8043-3C615E62D309}">
      <dgm:prSet/>
      <dgm:spPr/>
      <dgm:t>
        <a:bodyPr/>
        <a:lstStyle/>
        <a:p>
          <a:endParaRPr lang="en-IN"/>
        </a:p>
      </dgm:t>
    </dgm:pt>
    <dgm:pt modelId="{AD27E991-DE14-451F-B5E0-E6F43E9EEF54}" type="sibTrans" cxnId="{A47C3DBB-FF66-461C-8043-3C615E62D309}">
      <dgm:prSet/>
      <dgm:spPr/>
      <dgm:t>
        <a:bodyPr/>
        <a:lstStyle/>
        <a:p>
          <a:endParaRPr lang="en-IN"/>
        </a:p>
      </dgm:t>
    </dgm:pt>
    <dgm:pt modelId="{D479159D-5F22-4DEC-981F-9E7963A98B31}">
      <dgm:prSet custT="1"/>
      <dgm:spPr/>
      <dgm:t>
        <a:bodyPr/>
        <a:lstStyle/>
        <a:p>
          <a:pPr>
            <a:lnSpc>
              <a:spcPct val="150000"/>
            </a:lnSpc>
          </a:pPr>
          <a:r>
            <a:rPr lang="en-GB" sz="1200" b="0" i="0" baseline="0" dirty="0">
              <a:latin typeface="Arial" panose="020B0604020202020204" pitchFamily="34" charset="0"/>
              <a:cs typeface="Arial" panose="020B0604020202020204" pitchFamily="34" charset="0"/>
            </a:rPr>
            <a:t>The subgingival biofilm exploits this ecologic niche and proliferates apically (thereby rendering effective plaque control more difficult). </a:t>
          </a:r>
          <a:endParaRPr lang="en-IN" sz="1200" dirty="0">
            <a:latin typeface="Arial" panose="020B0604020202020204" pitchFamily="34" charset="0"/>
            <a:cs typeface="Arial" panose="020B0604020202020204" pitchFamily="34" charset="0"/>
          </a:endParaRPr>
        </a:p>
      </dgm:t>
    </dgm:pt>
    <dgm:pt modelId="{588CE070-B39C-4DA3-9A65-51FDB30D5685}" type="parTrans" cxnId="{9A626AE1-1815-4338-A239-2745B7C5A4BC}">
      <dgm:prSet/>
      <dgm:spPr/>
      <dgm:t>
        <a:bodyPr/>
        <a:lstStyle/>
        <a:p>
          <a:endParaRPr lang="en-IN"/>
        </a:p>
      </dgm:t>
    </dgm:pt>
    <dgm:pt modelId="{CB990534-B5E2-4BB8-9A4D-093AA22CA9CF}" type="sibTrans" cxnId="{9A626AE1-1815-4338-A239-2745B7C5A4BC}">
      <dgm:prSet/>
      <dgm:spPr/>
      <dgm:t>
        <a:bodyPr/>
        <a:lstStyle/>
        <a:p>
          <a:endParaRPr lang="en-IN"/>
        </a:p>
      </dgm:t>
    </dgm:pt>
    <dgm:pt modelId="{C1AF8F9D-E64B-4E23-8833-16032E479577}">
      <dgm:prSet custT="1"/>
      <dgm:spPr/>
      <dgm:t>
        <a:bodyPr/>
        <a:lstStyle/>
        <a:p>
          <a:pPr>
            <a:lnSpc>
              <a:spcPct val="150000"/>
            </a:lnSpc>
          </a:pPr>
          <a:r>
            <a:rPr lang="en-GB" sz="1200" b="0" i="0" baseline="0" dirty="0">
              <a:latin typeface="Arial" panose="020B0604020202020204" pitchFamily="34" charset="0"/>
              <a:cs typeface="Arial" panose="020B0604020202020204" pitchFamily="34" charset="0"/>
            </a:rPr>
            <a:t>The early gingival lesion may persist indefinitely, or it may progress further.</a:t>
          </a:r>
          <a:endParaRPr lang="en-IN" sz="1200" dirty="0">
            <a:latin typeface="Arial" panose="020B0604020202020204" pitchFamily="34" charset="0"/>
            <a:cs typeface="Arial" panose="020B0604020202020204" pitchFamily="34" charset="0"/>
          </a:endParaRPr>
        </a:p>
      </dgm:t>
    </dgm:pt>
    <dgm:pt modelId="{A2045618-DA72-473C-A0E5-54D5266A948E}" type="parTrans" cxnId="{9CF20226-6F08-4E09-85E8-9B8371CF0BBC}">
      <dgm:prSet/>
      <dgm:spPr/>
      <dgm:t>
        <a:bodyPr/>
        <a:lstStyle/>
        <a:p>
          <a:endParaRPr lang="en-IN"/>
        </a:p>
      </dgm:t>
    </dgm:pt>
    <dgm:pt modelId="{2CAADA4C-B33A-4DC8-A175-A3CBF7FDCA75}" type="sibTrans" cxnId="{9CF20226-6F08-4E09-85E8-9B8371CF0BBC}">
      <dgm:prSet/>
      <dgm:spPr/>
      <dgm:t>
        <a:bodyPr/>
        <a:lstStyle/>
        <a:p>
          <a:endParaRPr lang="en-IN"/>
        </a:p>
      </dgm:t>
    </dgm:pt>
    <dgm:pt modelId="{F6471EBB-600B-4B1B-B285-42CD277393E2}" type="pres">
      <dgm:prSet presAssocID="{DFCBCAF3-CA9C-4B6A-A3FA-0B7CE9B7C44D}" presName="diagram" presStyleCnt="0">
        <dgm:presLayoutVars>
          <dgm:dir/>
          <dgm:resizeHandles val="exact"/>
        </dgm:presLayoutVars>
      </dgm:prSet>
      <dgm:spPr/>
    </dgm:pt>
    <dgm:pt modelId="{9C2E256C-E180-4058-A9E8-8F342E81D9C3}" type="pres">
      <dgm:prSet presAssocID="{454F1F34-C71D-4D47-9BBF-2D8F539BE94C}" presName="node" presStyleLbl="node1" presStyleIdx="0" presStyleCnt="4">
        <dgm:presLayoutVars>
          <dgm:bulletEnabled val="1"/>
        </dgm:presLayoutVars>
      </dgm:prSet>
      <dgm:spPr/>
    </dgm:pt>
    <dgm:pt modelId="{9668E8F6-1262-48D2-813F-8A9654376526}" type="pres">
      <dgm:prSet presAssocID="{DA212719-E66D-4979-B40E-3B121ECF0A6A}" presName="sibTrans" presStyleCnt="0"/>
      <dgm:spPr/>
    </dgm:pt>
    <dgm:pt modelId="{3AD4490B-EDEE-461B-ADF7-EE4152D15103}" type="pres">
      <dgm:prSet presAssocID="{D63DA136-CB35-4DB9-9069-8A54BF949073}" presName="node" presStyleLbl="node1" presStyleIdx="1" presStyleCnt="4">
        <dgm:presLayoutVars>
          <dgm:bulletEnabled val="1"/>
        </dgm:presLayoutVars>
      </dgm:prSet>
      <dgm:spPr/>
    </dgm:pt>
    <dgm:pt modelId="{AE587707-DC2D-4CBA-A7C7-AE122DA48736}" type="pres">
      <dgm:prSet presAssocID="{AD27E991-DE14-451F-B5E0-E6F43E9EEF54}" presName="sibTrans" presStyleCnt="0"/>
      <dgm:spPr/>
    </dgm:pt>
    <dgm:pt modelId="{7F98A08F-31C9-4A37-8E89-F54DF215D844}" type="pres">
      <dgm:prSet presAssocID="{D479159D-5F22-4DEC-981F-9E7963A98B31}" presName="node" presStyleLbl="node1" presStyleIdx="2" presStyleCnt="4">
        <dgm:presLayoutVars>
          <dgm:bulletEnabled val="1"/>
        </dgm:presLayoutVars>
      </dgm:prSet>
      <dgm:spPr/>
    </dgm:pt>
    <dgm:pt modelId="{D3E36DE1-F812-44D7-8E6C-E219904F7D48}" type="pres">
      <dgm:prSet presAssocID="{CB990534-B5E2-4BB8-9A4D-093AA22CA9CF}" presName="sibTrans" presStyleCnt="0"/>
      <dgm:spPr/>
    </dgm:pt>
    <dgm:pt modelId="{19A1E772-BFD7-43CF-BBD7-41FCD980B996}" type="pres">
      <dgm:prSet presAssocID="{C1AF8F9D-E64B-4E23-8833-16032E479577}" presName="node" presStyleLbl="node1" presStyleIdx="3" presStyleCnt="4">
        <dgm:presLayoutVars>
          <dgm:bulletEnabled val="1"/>
        </dgm:presLayoutVars>
      </dgm:prSet>
      <dgm:spPr/>
    </dgm:pt>
  </dgm:ptLst>
  <dgm:cxnLst>
    <dgm:cxn modelId="{9CF20226-6F08-4E09-85E8-9B8371CF0BBC}" srcId="{DFCBCAF3-CA9C-4B6A-A3FA-0B7CE9B7C44D}" destId="{C1AF8F9D-E64B-4E23-8833-16032E479577}" srcOrd="3" destOrd="0" parTransId="{A2045618-DA72-473C-A0E5-54D5266A948E}" sibTransId="{2CAADA4C-B33A-4DC8-A175-A3CBF7FDCA75}"/>
    <dgm:cxn modelId="{BF89983C-F0AE-443D-83D0-636091EF5511}" srcId="{DFCBCAF3-CA9C-4B6A-A3FA-0B7CE9B7C44D}" destId="{454F1F34-C71D-4D47-9BBF-2D8F539BE94C}" srcOrd="0" destOrd="0" parTransId="{81E03581-C6E4-4492-BBAC-10212B7A5693}" sibTransId="{DA212719-E66D-4979-B40E-3B121ECF0A6A}"/>
    <dgm:cxn modelId="{41D61B4A-D8B6-4623-8D56-44279584685A}" type="presOf" srcId="{D479159D-5F22-4DEC-981F-9E7963A98B31}" destId="{7F98A08F-31C9-4A37-8E89-F54DF215D844}" srcOrd="0" destOrd="0" presId="urn:microsoft.com/office/officeart/2005/8/layout/default"/>
    <dgm:cxn modelId="{0634FE52-590B-483F-88D1-FB76FAAE0969}" type="presOf" srcId="{C1AF8F9D-E64B-4E23-8833-16032E479577}" destId="{19A1E772-BFD7-43CF-BBD7-41FCD980B996}" srcOrd="0" destOrd="0" presId="urn:microsoft.com/office/officeart/2005/8/layout/default"/>
    <dgm:cxn modelId="{80BC2359-C09B-4A0C-A057-D26DBB70BAE0}" type="presOf" srcId="{DFCBCAF3-CA9C-4B6A-A3FA-0B7CE9B7C44D}" destId="{F6471EBB-600B-4B1B-B285-42CD277393E2}" srcOrd="0" destOrd="0" presId="urn:microsoft.com/office/officeart/2005/8/layout/default"/>
    <dgm:cxn modelId="{A47C3DBB-FF66-461C-8043-3C615E62D309}" srcId="{DFCBCAF3-CA9C-4B6A-A3FA-0B7CE9B7C44D}" destId="{D63DA136-CB35-4DB9-9069-8A54BF949073}" srcOrd="1" destOrd="0" parTransId="{C318BCA3-1D99-4A32-87DB-A18038E3752E}" sibTransId="{AD27E991-DE14-451F-B5E0-E6F43E9EEF54}"/>
    <dgm:cxn modelId="{7F3C17C1-B41D-4A37-9452-183F87F6EA2E}" type="presOf" srcId="{D63DA136-CB35-4DB9-9069-8A54BF949073}" destId="{3AD4490B-EDEE-461B-ADF7-EE4152D15103}" srcOrd="0" destOrd="0" presId="urn:microsoft.com/office/officeart/2005/8/layout/default"/>
    <dgm:cxn modelId="{9A626AE1-1815-4338-A239-2745B7C5A4BC}" srcId="{DFCBCAF3-CA9C-4B6A-A3FA-0B7CE9B7C44D}" destId="{D479159D-5F22-4DEC-981F-9E7963A98B31}" srcOrd="2" destOrd="0" parTransId="{588CE070-B39C-4DA3-9A65-51FDB30D5685}" sibTransId="{CB990534-B5E2-4BB8-9A4D-093AA22CA9CF}"/>
    <dgm:cxn modelId="{254867EF-3BCE-4B9B-B00A-58E63CAB20F9}" type="presOf" srcId="{454F1F34-C71D-4D47-9BBF-2D8F539BE94C}" destId="{9C2E256C-E180-4058-A9E8-8F342E81D9C3}" srcOrd="0" destOrd="0" presId="urn:microsoft.com/office/officeart/2005/8/layout/default"/>
    <dgm:cxn modelId="{EE264D6C-BAEC-40FA-8F3E-65DB6EABF0A6}" type="presParOf" srcId="{F6471EBB-600B-4B1B-B285-42CD277393E2}" destId="{9C2E256C-E180-4058-A9E8-8F342E81D9C3}" srcOrd="0" destOrd="0" presId="urn:microsoft.com/office/officeart/2005/8/layout/default"/>
    <dgm:cxn modelId="{F207E67D-9E24-4DDA-AB03-F94863994608}" type="presParOf" srcId="{F6471EBB-600B-4B1B-B285-42CD277393E2}" destId="{9668E8F6-1262-48D2-813F-8A9654376526}" srcOrd="1" destOrd="0" presId="urn:microsoft.com/office/officeart/2005/8/layout/default"/>
    <dgm:cxn modelId="{C1F5658A-87A7-4D17-BE6D-EF05FFE95856}" type="presParOf" srcId="{F6471EBB-600B-4B1B-B285-42CD277393E2}" destId="{3AD4490B-EDEE-461B-ADF7-EE4152D15103}" srcOrd="2" destOrd="0" presId="urn:microsoft.com/office/officeart/2005/8/layout/default"/>
    <dgm:cxn modelId="{44477140-B744-4DEF-85A7-81492E4D5ACC}" type="presParOf" srcId="{F6471EBB-600B-4B1B-B285-42CD277393E2}" destId="{AE587707-DC2D-4CBA-A7C7-AE122DA48736}" srcOrd="3" destOrd="0" presId="urn:microsoft.com/office/officeart/2005/8/layout/default"/>
    <dgm:cxn modelId="{B39F0F63-2A52-47E3-8915-083010833BAE}" type="presParOf" srcId="{F6471EBB-600B-4B1B-B285-42CD277393E2}" destId="{7F98A08F-31C9-4A37-8E89-F54DF215D844}" srcOrd="4" destOrd="0" presId="urn:microsoft.com/office/officeart/2005/8/layout/default"/>
    <dgm:cxn modelId="{E799B403-1496-430D-B411-402B21DAE91C}" type="presParOf" srcId="{F6471EBB-600B-4B1B-B285-42CD277393E2}" destId="{D3E36DE1-F812-44D7-8E6C-E219904F7D48}" srcOrd="5" destOrd="0" presId="urn:microsoft.com/office/officeart/2005/8/layout/default"/>
    <dgm:cxn modelId="{C5CD6B71-49E5-4A00-924C-3E590FAECE7B}" type="presParOf" srcId="{F6471EBB-600B-4B1B-B285-42CD277393E2}" destId="{19A1E772-BFD7-43CF-BBD7-41FCD980B996}"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51B6AD-78C8-4E61-A4D3-8079AC031FD0}" type="doc">
      <dgm:prSet loTypeId="urn:microsoft.com/office/officeart/2005/8/layout/matrix2" loCatId="matrix" qsTypeId="urn:microsoft.com/office/officeart/2005/8/quickstyle/3d2" qsCatId="3D" csTypeId="urn:microsoft.com/office/officeart/2005/8/colors/accent1_2" csCatId="accent1" phldr="1"/>
      <dgm:spPr/>
      <dgm:t>
        <a:bodyPr/>
        <a:lstStyle/>
        <a:p>
          <a:endParaRPr lang="en-IN"/>
        </a:p>
      </dgm:t>
    </dgm:pt>
    <dgm:pt modelId="{879FD6ED-73E8-4F0F-860C-4FFAADE973F5}">
      <dgm:prSet custT="1"/>
      <dgm:spPr>
        <a:solidFill>
          <a:schemeClr val="tx2">
            <a:lumMod val="10000"/>
          </a:schemeClr>
        </a:solidFill>
      </dgm:spPr>
      <dgm:t>
        <a:bodyPr/>
        <a:lstStyle/>
        <a:p>
          <a:pPr>
            <a:lnSpc>
              <a:spcPct val="150000"/>
            </a:lnSpc>
          </a:pPr>
          <a:r>
            <a:rPr lang="en-GB" sz="1050" b="0" i="0" baseline="0" dirty="0">
              <a:latin typeface="Arial" panose="020B0604020202020204" pitchFamily="34" charset="0"/>
              <a:cs typeface="Arial" panose="020B0604020202020204" pitchFamily="34" charset="0"/>
            </a:rPr>
            <a:t>The established lesion roughly corresponds to what clinicians would refer to as “chronic gingivitis.”  The progression from the early lesion to the established lesion depends on many factors, including the plaque challenge (the composition and quantity of the biofilm), host susceptibility factors, and risk factors (both local and systemic). </a:t>
          </a:r>
          <a:endParaRPr lang="en-IN" sz="1050" dirty="0">
            <a:latin typeface="Arial" panose="020B0604020202020204" pitchFamily="34" charset="0"/>
            <a:cs typeface="Arial" panose="020B0604020202020204" pitchFamily="34" charset="0"/>
          </a:endParaRPr>
        </a:p>
      </dgm:t>
    </dgm:pt>
    <dgm:pt modelId="{A494B4D9-6BE1-40C1-A3B2-76C3FDEF7019}" type="parTrans" cxnId="{9A313C6C-447D-45B8-9333-A7A6E88C22E4}">
      <dgm:prSet/>
      <dgm:spPr/>
      <dgm:t>
        <a:bodyPr/>
        <a:lstStyle/>
        <a:p>
          <a:endParaRPr lang="en-IN"/>
        </a:p>
      </dgm:t>
    </dgm:pt>
    <dgm:pt modelId="{1B74A3EC-3E57-467D-B2C7-2EC4BF2B5BBD}" type="sibTrans" cxnId="{9A313C6C-447D-45B8-9333-A7A6E88C22E4}">
      <dgm:prSet/>
      <dgm:spPr/>
      <dgm:t>
        <a:bodyPr/>
        <a:lstStyle/>
        <a:p>
          <a:endParaRPr lang="en-IN"/>
        </a:p>
      </dgm:t>
    </dgm:pt>
    <dgm:pt modelId="{10B1929C-5348-4028-BDB6-BFC51B952887}">
      <dgm:prSet/>
      <dgm:spPr>
        <a:solidFill>
          <a:srgbClr val="590000"/>
        </a:solidFill>
      </dgm:spPr>
      <dgm:t>
        <a:bodyPr/>
        <a:lstStyle/>
        <a:p>
          <a:pPr>
            <a:lnSpc>
              <a:spcPct val="150000"/>
            </a:lnSpc>
          </a:pPr>
          <a:r>
            <a:rPr lang="en-GB" b="0" i="0" baseline="0" dirty="0">
              <a:latin typeface="Arial" panose="020B0604020202020204" pitchFamily="34" charset="0"/>
              <a:cs typeface="Arial" panose="020B0604020202020204" pitchFamily="34" charset="0"/>
            </a:rPr>
            <a:t>In</a:t>
          </a:r>
          <a:r>
            <a:rPr lang="en-GB" dirty="0">
              <a:latin typeface="Arial" panose="020B0604020202020204" pitchFamily="34" charset="0"/>
              <a:cs typeface="Arial" panose="020B0604020202020204" pitchFamily="34" charset="0"/>
            </a:rPr>
            <a:t> </a:t>
          </a:r>
          <a:r>
            <a:rPr lang="en-GB" b="0" i="0" baseline="0" dirty="0">
              <a:latin typeface="Arial" panose="020B0604020202020204" pitchFamily="34" charset="0"/>
              <a:cs typeface="Arial" panose="020B0604020202020204" pitchFamily="34" charset="0"/>
            </a:rPr>
            <a:t>the initial work by Page and Schroeder, the established lesion was defined as being dominated by plasma cells, and a significant inflammatory</a:t>
          </a:r>
          <a:r>
            <a:rPr lang="en-GB" dirty="0">
              <a:latin typeface="Arial" panose="020B0604020202020204" pitchFamily="34" charset="0"/>
              <a:cs typeface="Arial" panose="020B0604020202020204" pitchFamily="34" charset="0"/>
            </a:rPr>
            <a:t> </a:t>
          </a:r>
          <a:r>
            <a:rPr lang="en-GB" b="0" i="0" baseline="0" dirty="0">
              <a:latin typeface="Arial" panose="020B0604020202020204" pitchFamily="34" charset="0"/>
              <a:cs typeface="Arial" panose="020B0604020202020204" pitchFamily="34" charset="0"/>
            </a:rPr>
            <a:t>cell infiltrate in established gingivitis occupies a considerable volume of the inflamed connective tissues. </a:t>
          </a:r>
          <a:endParaRPr lang="en-IN" dirty="0">
            <a:latin typeface="Arial" panose="020B0604020202020204" pitchFamily="34" charset="0"/>
            <a:cs typeface="Arial" panose="020B0604020202020204" pitchFamily="34" charset="0"/>
          </a:endParaRPr>
        </a:p>
      </dgm:t>
    </dgm:pt>
    <dgm:pt modelId="{83B3EA30-7367-40F3-87B2-9A0CA86EC8D4}" type="parTrans" cxnId="{85671166-6A52-42D8-BF9A-A9F910C5BBE3}">
      <dgm:prSet/>
      <dgm:spPr/>
      <dgm:t>
        <a:bodyPr/>
        <a:lstStyle/>
        <a:p>
          <a:endParaRPr lang="en-IN"/>
        </a:p>
      </dgm:t>
    </dgm:pt>
    <dgm:pt modelId="{DE37C53D-5803-4E19-851A-B6EA60E7D77E}" type="sibTrans" cxnId="{85671166-6A52-42D8-BF9A-A9F910C5BBE3}">
      <dgm:prSet/>
      <dgm:spPr/>
      <dgm:t>
        <a:bodyPr/>
        <a:lstStyle/>
        <a:p>
          <a:endParaRPr lang="en-IN"/>
        </a:p>
      </dgm:t>
    </dgm:pt>
    <dgm:pt modelId="{DE08D24B-6B75-4135-98DB-AAC174FEE803}">
      <dgm:prSet/>
      <dgm:spPr>
        <a:solidFill>
          <a:srgbClr val="388600"/>
        </a:solidFill>
      </dgm:spPr>
      <dgm:t>
        <a:bodyPr/>
        <a:lstStyle/>
        <a:p>
          <a:pPr>
            <a:lnSpc>
              <a:spcPct val="150000"/>
            </a:lnSpc>
          </a:pPr>
          <a:r>
            <a:rPr lang="en-GB" b="0" i="0" baseline="0">
              <a:latin typeface="Arial" panose="020B0604020202020204" pitchFamily="34" charset="0"/>
              <a:cs typeface="Arial" panose="020B0604020202020204" pitchFamily="34" charset="0"/>
            </a:rPr>
            <a:t>Large numbers of infiltrating</a:t>
          </a:r>
          <a:r>
            <a:rPr lang="en-GB">
              <a:latin typeface="Arial" panose="020B0604020202020204" pitchFamily="34" charset="0"/>
              <a:cs typeface="Arial" panose="020B0604020202020204" pitchFamily="34" charset="0"/>
            </a:rPr>
            <a:t> </a:t>
          </a:r>
          <a:r>
            <a:rPr lang="en-GB" b="0" i="0" baseline="0">
              <a:latin typeface="Arial" panose="020B0604020202020204" pitchFamily="34" charset="0"/>
              <a:cs typeface="Arial" panose="020B0604020202020204" pitchFamily="34" charset="0"/>
            </a:rPr>
            <a:t>cells can be identified adjacent and lateral to the junctional and sulcular epithelium, around blood vessels, and between collagen fiber bundles.</a:t>
          </a:r>
          <a:endParaRPr lang="en-IN">
            <a:latin typeface="Arial" panose="020B0604020202020204" pitchFamily="34" charset="0"/>
            <a:cs typeface="Arial" panose="020B0604020202020204" pitchFamily="34" charset="0"/>
          </a:endParaRPr>
        </a:p>
      </dgm:t>
    </dgm:pt>
    <dgm:pt modelId="{66818F7C-994E-4E9E-A73A-B0FF1A3CA956}" type="parTrans" cxnId="{2313619D-B01F-44E7-94C5-59CA0C0C0782}">
      <dgm:prSet/>
      <dgm:spPr/>
      <dgm:t>
        <a:bodyPr/>
        <a:lstStyle/>
        <a:p>
          <a:endParaRPr lang="en-IN"/>
        </a:p>
      </dgm:t>
    </dgm:pt>
    <dgm:pt modelId="{2CEA0F71-C7C1-4B9C-8F13-0728CDC2CF9C}" type="sibTrans" cxnId="{2313619D-B01F-44E7-94C5-59CA0C0C0782}">
      <dgm:prSet/>
      <dgm:spPr/>
      <dgm:t>
        <a:bodyPr/>
        <a:lstStyle/>
        <a:p>
          <a:endParaRPr lang="en-IN"/>
        </a:p>
      </dgm:t>
    </dgm:pt>
    <dgm:pt modelId="{4FE0E037-F96F-491C-B650-BAE948626F40}">
      <dgm:prSet/>
      <dgm:spPr>
        <a:solidFill>
          <a:schemeClr val="accent6">
            <a:lumMod val="75000"/>
          </a:schemeClr>
        </a:solidFill>
      </dgm:spPr>
      <dgm:t>
        <a:bodyPr/>
        <a:lstStyle/>
        <a:p>
          <a:pPr>
            <a:lnSpc>
              <a:spcPct val="150000"/>
            </a:lnSpc>
          </a:pPr>
          <a:r>
            <a:rPr lang="en-GB" b="0" i="0" baseline="0" dirty="0">
              <a:latin typeface="Arial" panose="020B0604020202020204" pitchFamily="34" charset="0"/>
              <a:cs typeface="Arial" panose="020B0604020202020204" pitchFamily="34" charset="0"/>
            </a:rPr>
            <a:t>Collagen depletion continues, with further proliferation of the epithelium into the connective tissue spaces. </a:t>
          </a:r>
          <a:endParaRPr lang="en-IN" dirty="0">
            <a:latin typeface="Arial" panose="020B0604020202020204" pitchFamily="34" charset="0"/>
            <a:cs typeface="Arial" panose="020B0604020202020204" pitchFamily="34" charset="0"/>
          </a:endParaRPr>
        </a:p>
      </dgm:t>
    </dgm:pt>
    <dgm:pt modelId="{3CB9510F-5739-4E83-8E95-4E4B68C17519}" type="parTrans" cxnId="{8C177344-ED94-4E51-9D92-E7EE2854F0D6}">
      <dgm:prSet/>
      <dgm:spPr/>
      <dgm:t>
        <a:bodyPr/>
        <a:lstStyle/>
        <a:p>
          <a:endParaRPr lang="en-IN"/>
        </a:p>
      </dgm:t>
    </dgm:pt>
    <dgm:pt modelId="{D579CCE4-6601-4A4C-A7DD-9EA152736D9D}" type="sibTrans" cxnId="{8C177344-ED94-4E51-9D92-E7EE2854F0D6}">
      <dgm:prSet/>
      <dgm:spPr/>
      <dgm:t>
        <a:bodyPr/>
        <a:lstStyle/>
        <a:p>
          <a:endParaRPr lang="en-IN"/>
        </a:p>
      </dgm:t>
    </dgm:pt>
    <dgm:pt modelId="{FD6E8DF0-CF66-41C3-8E83-830675BE5363}" type="pres">
      <dgm:prSet presAssocID="{C651B6AD-78C8-4E61-A4D3-8079AC031FD0}" presName="matrix" presStyleCnt="0">
        <dgm:presLayoutVars>
          <dgm:chMax val="1"/>
          <dgm:dir/>
          <dgm:resizeHandles val="exact"/>
        </dgm:presLayoutVars>
      </dgm:prSet>
      <dgm:spPr/>
    </dgm:pt>
    <dgm:pt modelId="{1E539BFB-212F-44EA-952E-09C9D6E0F309}" type="pres">
      <dgm:prSet presAssocID="{C651B6AD-78C8-4E61-A4D3-8079AC031FD0}" presName="axisShape" presStyleLbl="bgShp" presStyleIdx="0" presStyleCnt="1"/>
      <dgm:spPr/>
    </dgm:pt>
    <dgm:pt modelId="{3FDDB306-3866-4B7B-9A3B-E6060CC20DD4}" type="pres">
      <dgm:prSet presAssocID="{C651B6AD-78C8-4E61-A4D3-8079AC031FD0}" presName="rect1" presStyleLbl="node1" presStyleIdx="0" presStyleCnt="4">
        <dgm:presLayoutVars>
          <dgm:chMax val="0"/>
          <dgm:chPref val="0"/>
          <dgm:bulletEnabled val="1"/>
        </dgm:presLayoutVars>
      </dgm:prSet>
      <dgm:spPr/>
    </dgm:pt>
    <dgm:pt modelId="{CBAD24E6-66A9-437A-9498-5B3877606F92}" type="pres">
      <dgm:prSet presAssocID="{C651B6AD-78C8-4E61-A4D3-8079AC031FD0}" presName="rect2" presStyleLbl="node1" presStyleIdx="1" presStyleCnt="4">
        <dgm:presLayoutVars>
          <dgm:chMax val="0"/>
          <dgm:chPref val="0"/>
          <dgm:bulletEnabled val="1"/>
        </dgm:presLayoutVars>
      </dgm:prSet>
      <dgm:spPr/>
    </dgm:pt>
    <dgm:pt modelId="{3A1D7B5A-4DC2-476E-9319-68283D3242DF}" type="pres">
      <dgm:prSet presAssocID="{C651B6AD-78C8-4E61-A4D3-8079AC031FD0}" presName="rect3" presStyleLbl="node1" presStyleIdx="2" presStyleCnt="4">
        <dgm:presLayoutVars>
          <dgm:chMax val="0"/>
          <dgm:chPref val="0"/>
          <dgm:bulletEnabled val="1"/>
        </dgm:presLayoutVars>
      </dgm:prSet>
      <dgm:spPr/>
    </dgm:pt>
    <dgm:pt modelId="{412A04BE-F5C1-49D6-85BB-D22B78FC3B95}" type="pres">
      <dgm:prSet presAssocID="{C651B6AD-78C8-4E61-A4D3-8079AC031FD0}" presName="rect4" presStyleLbl="node1" presStyleIdx="3" presStyleCnt="4">
        <dgm:presLayoutVars>
          <dgm:chMax val="0"/>
          <dgm:chPref val="0"/>
          <dgm:bulletEnabled val="1"/>
        </dgm:presLayoutVars>
      </dgm:prSet>
      <dgm:spPr/>
    </dgm:pt>
  </dgm:ptLst>
  <dgm:cxnLst>
    <dgm:cxn modelId="{96EB1C02-20E5-43F6-B894-907F0955CC8D}" type="presOf" srcId="{DE08D24B-6B75-4135-98DB-AAC174FEE803}" destId="{3A1D7B5A-4DC2-476E-9319-68283D3242DF}" srcOrd="0" destOrd="0" presId="urn:microsoft.com/office/officeart/2005/8/layout/matrix2"/>
    <dgm:cxn modelId="{8C177344-ED94-4E51-9D92-E7EE2854F0D6}" srcId="{C651B6AD-78C8-4E61-A4D3-8079AC031FD0}" destId="{4FE0E037-F96F-491C-B650-BAE948626F40}" srcOrd="3" destOrd="0" parTransId="{3CB9510F-5739-4E83-8E95-4E4B68C17519}" sibTransId="{D579CCE4-6601-4A4C-A7DD-9EA152736D9D}"/>
    <dgm:cxn modelId="{85671166-6A52-42D8-BF9A-A9F910C5BBE3}" srcId="{C651B6AD-78C8-4E61-A4D3-8079AC031FD0}" destId="{10B1929C-5348-4028-BDB6-BFC51B952887}" srcOrd="1" destOrd="0" parTransId="{83B3EA30-7367-40F3-87B2-9A0CA86EC8D4}" sibTransId="{DE37C53D-5803-4E19-851A-B6EA60E7D77E}"/>
    <dgm:cxn modelId="{9A313C6C-447D-45B8-9333-A7A6E88C22E4}" srcId="{C651B6AD-78C8-4E61-A4D3-8079AC031FD0}" destId="{879FD6ED-73E8-4F0F-860C-4FFAADE973F5}" srcOrd="0" destOrd="0" parTransId="{A494B4D9-6BE1-40C1-A3B2-76C3FDEF7019}" sibTransId="{1B74A3EC-3E57-467D-B2C7-2EC4BF2B5BBD}"/>
    <dgm:cxn modelId="{538D1573-B402-4B20-B514-96C4D3782056}" type="presOf" srcId="{4FE0E037-F96F-491C-B650-BAE948626F40}" destId="{412A04BE-F5C1-49D6-85BB-D22B78FC3B95}" srcOrd="0" destOrd="0" presId="urn:microsoft.com/office/officeart/2005/8/layout/matrix2"/>
    <dgm:cxn modelId="{F6EA2F76-0B7B-4EC8-ABDB-09DBF6D00F20}" type="presOf" srcId="{10B1929C-5348-4028-BDB6-BFC51B952887}" destId="{CBAD24E6-66A9-437A-9498-5B3877606F92}" srcOrd="0" destOrd="0" presId="urn:microsoft.com/office/officeart/2005/8/layout/matrix2"/>
    <dgm:cxn modelId="{366B7E7E-1181-4FEF-8D18-F503CEA2A486}" type="presOf" srcId="{879FD6ED-73E8-4F0F-860C-4FFAADE973F5}" destId="{3FDDB306-3866-4B7B-9A3B-E6060CC20DD4}" srcOrd="0" destOrd="0" presId="urn:microsoft.com/office/officeart/2005/8/layout/matrix2"/>
    <dgm:cxn modelId="{2313619D-B01F-44E7-94C5-59CA0C0C0782}" srcId="{C651B6AD-78C8-4E61-A4D3-8079AC031FD0}" destId="{DE08D24B-6B75-4135-98DB-AAC174FEE803}" srcOrd="2" destOrd="0" parTransId="{66818F7C-994E-4E9E-A73A-B0FF1A3CA956}" sibTransId="{2CEA0F71-C7C1-4B9C-8F13-0728CDC2CF9C}"/>
    <dgm:cxn modelId="{F51D51B0-89F6-4A35-AD22-A37363E39A90}" type="presOf" srcId="{C651B6AD-78C8-4E61-A4D3-8079AC031FD0}" destId="{FD6E8DF0-CF66-41C3-8E83-830675BE5363}" srcOrd="0" destOrd="0" presId="urn:microsoft.com/office/officeart/2005/8/layout/matrix2"/>
    <dgm:cxn modelId="{51A6CCEF-C213-47F3-B116-CA090FE516B4}" type="presParOf" srcId="{FD6E8DF0-CF66-41C3-8E83-830675BE5363}" destId="{1E539BFB-212F-44EA-952E-09C9D6E0F309}" srcOrd="0" destOrd="0" presId="urn:microsoft.com/office/officeart/2005/8/layout/matrix2"/>
    <dgm:cxn modelId="{091E5C05-F260-44F3-B30D-D9F4296E06C8}" type="presParOf" srcId="{FD6E8DF0-CF66-41C3-8E83-830675BE5363}" destId="{3FDDB306-3866-4B7B-9A3B-E6060CC20DD4}" srcOrd="1" destOrd="0" presId="urn:microsoft.com/office/officeart/2005/8/layout/matrix2"/>
    <dgm:cxn modelId="{23D23AB7-3472-43C6-A4B1-9E789EADE39A}" type="presParOf" srcId="{FD6E8DF0-CF66-41C3-8E83-830675BE5363}" destId="{CBAD24E6-66A9-437A-9498-5B3877606F92}" srcOrd="2" destOrd="0" presId="urn:microsoft.com/office/officeart/2005/8/layout/matrix2"/>
    <dgm:cxn modelId="{2A0C86BE-0D8E-4498-A6E2-FFE57925AE78}" type="presParOf" srcId="{FD6E8DF0-CF66-41C3-8E83-830675BE5363}" destId="{3A1D7B5A-4DC2-476E-9319-68283D3242DF}" srcOrd="3" destOrd="0" presId="urn:microsoft.com/office/officeart/2005/8/layout/matrix2"/>
    <dgm:cxn modelId="{A82DFAF7-44D5-46D8-B5CC-D962C999AAD7}" type="presParOf" srcId="{FD6E8DF0-CF66-41C3-8E83-830675BE5363}" destId="{412A04BE-F5C1-49D6-85BB-D22B78FC3B95}"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5317D8-41AA-4213-A784-AA426A4A7E9C}"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IN"/>
        </a:p>
      </dgm:t>
    </dgm:pt>
    <dgm:pt modelId="{2D85E08E-F6C3-4F87-836A-FCCBF34A1CF4}">
      <dgm:prSet custT="1"/>
      <dgm:spPr/>
      <dgm:t>
        <a:bodyPr/>
        <a:lstStyle/>
        <a:p>
          <a:pPr>
            <a:lnSpc>
              <a:spcPct val="150000"/>
            </a:lnSpc>
          </a:pPr>
          <a:r>
            <a:rPr lang="en-GB" sz="1050" b="0" i="0" baseline="0">
              <a:latin typeface="Arial" panose="020B0604020202020204" pitchFamily="34" charset="0"/>
              <a:cs typeface="Arial" panose="020B0604020202020204" pitchFamily="34" charset="0"/>
            </a:rPr>
            <a:t>Neutrophils</a:t>
          </a:r>
          <a:r>
            <a:rPr lang="en-GB" sz="1050">
              <a:latin typeface="Arial" panose="020B0604020202020204" pitchFamily="34" charset="0"/>
              <a:cs typeface="Arial" panose="020B0604020202020204" pitchFamily="34" charset="0"/>
            </a:rPr>
            <a:t> </a:t>
          </a:r>
          <a:r>
            <a:rPr lang="en-GB" sz="1050" b="0" i="0" baseline="0">
              <a:latin typeface="Arial" panose="020B0604020202020204" pitchFamily="34" charset="0"/>
              <a:cs typeface="Arial" panose="020B0604020202020204" pitchFamily="34" charset="0"/>
            </a:rPr>
            <a:t>accumulate in the tissues and release their lysosomal contents extracellularly (in an attempt to kill bacteria that are not phagocytosed), thereby resulting in further tissue destruction. </a:t>
          </a:r>
          <a:endParaRPr lang="en-IN" sz="1050">
            <a:latin typeface="Arial" panose="020B0604020202020204" pitchFamily="34" charset="0"/>
            <a:cs typeface="Arial" panose="020B0604020202020204" pitchFamily="34" charset="0"/>
          </a:endParaRPr>
        </a:p>
      </dgm:t>
    </dgm:pt>
    <dgm:pt modelId="{6370AE35-FBF1-430F-AEE1-2C7EFC6CA6DC}" type="parTrans" cxnId="{64942640-8890-44C8-A426-4AF55CCD4FEE}">
      <dgm:prSet/>
      <dgm:spPr/>
      <dgm:t>
        <a:bodyPr/>
        <a:lstStyle/>
        <a:p>
          <a:pPr>
            <a:lnSpc>
              <a:spcPct val="150000"/>
            </a:lnSpc>
          </a:pPr>
          <a:endParaRPr lang="en-IN" sz="3200">
            <a:latin typeface="Arial" panose="020B0604020202020204" pitchFamily="34" charset="0"/>
            <a:cs typeface="Arial" panose="020B0604020202020204" pitchFamily="34" charset="0"/>
          </a:endParaRPr>
        </a:p>
      </dgm:t>
    </dgm:pt>
    <dgm:pt modelId="{08440803-2771-4020-B42E-877A90727A61}" type="sibTrans" cxnId="{64942640-8890-44C8-A426-4AF55CCD4FEE}">
      <dgm:prSet/>
      <dgm:spPr/>
      <dgm:t>
        <a:bodyPr/>
        <a:lstStyle/>
        <a:p>
          <a:pPr>
            <a:lnSpc>
              <a:spcPct val="150000"/>
            </a:lnSpc>
          </a:pPr>
          <a:endParaRPr lang="en-IN" sz="3200">
            <a:latin typeface="Arial" panose="020B0604020202020204" pitchFamily="34" charset="0"/>
            <a:cs typeface="Arial" panose="020B0604020202020204" pitchFamily="34" charset="0"/>
          </a:endParaRPr>
        </a:p>
      </dgm:t>
    </dgm:pt>
    <dgm:pt modelId="{430A4B9A-A075-41E2-89F5-C73F86527F78}">
      <dgm:prSet custT="1"/>
      <dgm:spPr/>
      <dgm:t>
        <a:bodyPr/>
        <a:lstStyle/>
        <a:p>
          <a:pPr>
            <a:lnSpc>
              <a:spcPct val="150000"/>
            </a:lnSpc>
          </a:pPr>
          <a:r>
            <a:rPr lang="en-GB" sz="1050" b="0" i="0" baseline="0" dirty="0">
              <a:latin typeface="Arial" panose="020B0604020202020204" pitchFamily="34" charset="0"/>
              <a:cs typeface="Arial" panose="020B0604020202020204" pitchFamily="34" charset="0"/>
            </a:rPr>
            <a:t>Neutrophils are also a major source of matrix metalloproteinase-8 (MMP-8; neutrophil collagenase) and MMP-9 (gelatinase B), and these enzymes are produced in large quantities in the inflamed gingival tissues as the neutrophils migrate through the densely packed collagen </a:t>
          </a:r>
          <a:r>
            <a:rPr lang="en-GB" sz="1050" b="0" i="0" baseline="0" dirty="0" err="1">
              <a:latin typeface="Arial" panose="020B0604020202020204" pitchFamily="34" charset="0"/>
              <a:cs typeface="Arial" panose="020B0604020202020204" pitchFamily="34" charset="0"/>
            </a:rPr>
            <a:t>fiber</a:t>
          </a:r>
          <a:r>
            <a:rPr lang="en-GB" sz="1050" b="0" i="0" baseline="0" dirty="0">
              <a:latin typeface="Arial" panose="020B0604020202020204" pitchFamily="34" charset="0"/>
              <a:cs typeface="Arial" panose="020B0604020202020204" pitchFamily="34" charset="0"/>
            </a:rPr>
            <a:t> bundles to enter the sulcus. </a:t>
          </a:r>
          <a:endParaRPr lang="en-IN" sz="1050" dirty="0">
            <a:latin typeface="Arial" panose="020B0604020202020204" pitchFamily="34" charset="0"/>
            <a:cs typeface="Arial" panose="020B0604020202020204" pitchFamily="34" charset="0"/>
          </a:endParaRPr>
        </a:p>
      </dgm:t>
    </dgm:pt>
    <dgm:pt modelId="{F8A582A5-9365-4C7C-8B97-FC63883FD1E0}" type="parTrans" cxnId="{74AC8D0A-4375-4A3D-BE44-7E10E8014CE5}">
      <dgm:prSet/>
      <dgm:spPr/>
      <dgm:t>
        <a:bodyPr/>
        <a:lstStyle/>
        <a:p>
          <a:pPr>
            <a:lnSpc>
              <a:spcPct val="150000"/>
            </a:lnSpc>
          </a:pPr>
          <a:endParaRPr lang="en-IN" sz="3200">
            <a:latin typeface="Arial" panose="020B0604020202020204" pitchFamily="34" charset="0"/>
            <a:cs typeface="Arial" panose="020B0604020202020204" pitchFamily="34" charset="0"/>
          </a:endParaRPr>
        </a:p>
      </dgm:t>
    </dgm:pt>
    <dgm:pt modelId="{126642BC-210F-49D0-9C6F-53878A8D74F1}" type="sibTrans" cxnId="{74AC8D0A-4375-4A3D-BE44-7E10E8014CE5}">
      <dgm:prSet/>
      <dgm:spPr/>
      <dgm:t>
        <a:bodyPr/>
        <a:lstStyle/>
        <a:p>
          <a:pPr>
            <a:lnSpc>
              <a:spcPct val="150000"/>
            </a:lnSpc>
          </a:pPr>
          <a:endParaRPr lang="en-IN" sz="3200">
            <a:latin typeface="Arial" panose="020B0604020202020204" pitchFamily="34" charset="0"/>
            <a:cs typeface="Arial" panose="020B0604020202020204" pitchFamily="34" charset="0"/>
          </a:endParaRPr>
        </a:p>
      </dgm:t>
    </dgm:pt>
    <dgm:pt modelId="{F1ECD92D-76FE-4DB5-89F5-8292640CEFE5}">
      <dgm:prSet custT="1"/>
      <dgm:spPr/>
      <dgm:t>
        <a:bodyPr/>
        <a:lstStyle/>
        <a:p>
          <a:pPr>
            <a:lnSpc>
              <a:spcPct val="150000"/>
            </a:lnSpc>
          </a:pPr>
          <a:r>
            <a:rPr lang="en-GB" sz="1050" b="0" i="0" baseline="0" dirty="0">
              <a:latin typeface="Arial" panose="020B0604020202020204" pitchFamily="34" charset="0"/>
              <a:cs typeface="Arial" panose="020B0604020202020204" pitchFamily="34" charset="0"/>
            </a:rPr>
            <a:t>The junctional epithelium and sulcular epithelium form a pocket epithelium that is not firmly attached to the tooth surface, that contains large numbers of neutrophils, and that is more permeable to the passage of substances into or out of the underlying connective tissue. </a:t>
          </a:r>
          <a:endParaRPr lang="en-IN" sz="1050" dirty="0">
            <a:latin typeface="Arial" panose="020B0604020202020204" pitchFamily="34" charset="0"/>
            <a:cs typeface="Arial" panose="020B0604020202020204" pitchFamily="34" charset="0"/>
          </a:endParaRPr>
        </a:p>
      </dgm:t>
    </dgm:pt>
    <dgm:pt modelId="{09B08761-0D71-4395-8D61-D6F7612AA120}" type="parTrans" cxnId="{E837AFE2-4D10-4CC0-AC9F-14C374BDFD2F}">
      <dgm:prSet/>
      <dgm:spPr/>
      <dgm:t>
        <a:bodyPr/>
        <a:lstStyle/>
        <a:p>
          <a:pPr>
            <a:lnSpc>
              <a:spcPct val="150000"/>
            </a:lnSpc>
          </a:pPr>
          <a:endParaRPr lang="en-IN" sz="3200">
            <a:latin typeface="Arial" panose="020B0604020202020204" pitchFamily="34" charset="0"/>
            <a:cs typeface="Arial" panose="020B0604020202020204" pitchFamily="34" charset="0"/>
          </a:endParaRPr>
        </a:p>
      </dgm:t>
    </dgm:pt>
    <dgm:pt modelId="{A0DF80AF-BCFF-4402-BA28-BE337598001A}" type="sibTrans" cxnId="{E837AFE2-4D10-4CC0-AC9F-14C374BDFD2F}">
      <dgm:prSet/>
      <dgm:spPr/>
      <dgm:t>
        <a:bodyPr/>
        <a:lstStyle/>
        <a:p>
          <a:pPr>
            <a:lnSpc>
              <a:spcPct val="150000"/>
            </a:lnSpc>
          </a:pPr>
          <a:endParaRPr lang="en-IN" sz="3200">
            <a:latin typeface="Arial" panose="020B0604020202020204" pitchFamily="34" charset="0"/>
            <a:cs typeface="Arial" panose="020B0604020202020204" pitchFamily="34" charset="0"/>
          </a:endParaRPr>
        </a:p>
      </dgm:t>
    </dgm:pt>
    <dgm:pt modelId="{80EFC14D-CF64-4C19-A2F4-45CFC3FE75FD}" type="pres">
      <dgm:prSet presAssocID="{D45317D8-41AA-4213-A784-AA426A4A7E9C}" presName="rootnode" presStyleCnt="0">
        <dgm:presLayoutVars>
          <dgm:chMax/>
          <dgm:chPref/>
          <dgm:dir/>
          <dgm:animLvl val="lvl"/>
        </dgm:presLayoutVars>
      </dgm:prSet>
      <dgm:spPr/>
    </dgm:pt>
    <dgm:pt modelId="{2F485B73-BEDC-4794-9726-C3AE8E1D819A}" type="pres">
      <dgm:prSet presAssocID="{2D85E08E-F6C3-4F87-836A-FCCBF34A1CF4}" presName="composite" presStyleCnt="0"/>
      <dgm:spPr/>
    </dgm:pt>
    <dgm:pt modelId="{58163CFD-E993-4F09-9C62-E870B4EA56D6}" type="pres">
      <dgm:prSet presAssocID="{2D85E08E-F6C3-4F87-836A-FCCBF34A1CF4}" presName="LShape" presStyleLbl="alignNode1" presStyleIdx="0" presStyleCnt="5"/>
      <dgm:spPr>
        <a:solidFill>
          <a:schemeClr val="accent2">
            <a:lumMod val="40000"/>
            <a:lumOff val="60000"/>
          </a:schemeClr>
        </a:solidFill>
      </dgm:spPr>
    </dgm:pt>
    <dgm:pt modelId="{65A7C213-C6AF-4CAF-849E-794F02A8A140}" type="pres">
      <dgm:prSet presAssocID="{2D85E08E-F6C3-4F87-836A-FCCBF34A1CF4}" presName="ParentText" presStyleLbl="revTx" presStyleIdx="0" presStyleCnt="3">
        <dgm:presLayoutVars>
          <dgm:chMax val="0"/>
          <dgm:chPref val="0"/>
          <dgm:bulletEnabled val="1"/>
        </dgm:presLayoutVars>
      </dgm:prSet>
      <dgm:spPr/>
    </dgm:pt>
    <dgm:pt modelId="{8B0F4D47-344F-4F9A-8C2D-831370E8928E}" type="pres">
      <dgm:prSet presAssocID="{2D85E08E-F6C3-4F87-836A-FCCBF34A1CF4}" presName="Triangle" presStyleLbl="alignNode1" presStyleIdx="1" presStyleCnt="5"/>
      <dgm:spPr/>
    </dgm:pt>
    <dgm:pt modelId="{F97BD811-CFAC-491F-8FD3-DAD7A61859C6}" type="pres">
      <dgm:prSet presAssocID="{08440803-2771-4020-B42E-877A90727A61}" presName="sibTrans" presStyleCnt="0"/>
      <dgm:spPr/>
    </dgm:pt>
    <dgm:pt modelId="{48DC40FF-3F1E-4177-AF40-70BF58542902}" type="pres">
      <dgm:prSet presAssocID="{08440803-2771-4020-B42E-877A90727A61}" presName="space" presStyleCnt="0"/>
      <dgm:spPr/>
    </dgm:pt>
    <dgm:pt modelId="{90728E03-A563-4E3C-B473-5C06AD282940}" type="pres">
      <dgm:prSet presAssocID="{430A4B9A-A075-41E2-89F5-C73F86527F78}" presName="composite" presStyleCnt="0"/>
      <dgm:spPr/>
    </dgm:pt>
    <dgm:pt modelId="{952A5F8E-B5E4-42A0-B4D5-34D90DAD9224}" type="pres">
      <dgm:prSet presAssocID="{430A4B9A-A075-41E2-89F5-C73F86527F78}" presName="LShape" presStyleLbl="alignNode1" presStyleIdx="2" presStyleCnt="5"/>
      <dgm:spPr>
        <a:solidFill>
          <a:schemeClr val="accent5">
            <a:lumMod val="60000"/>
            <a:lumOff val="40000"/>
          </a:schemeClr>
        </a:solidFill>
      </dgm:spPr>
    </dgm:pt>
    <dgm:pt modelId="{148BE965-7E1B-4A68-B944-D7D1AFE23D61}" type="pres">
      <dgm:prSet presAssocID="{430A4B9A-A075-41E2-89F5-C73F86527F78}" presName="ParentText" presStyleLbl="revTx" presStyleIdx="1" presStyleCnt="3">
        <dgm:presLayoutVars>
          <dgm:chMax val="0"/>
          <dgm:chPref val="0"/>
          <dgm:bulletEnabled val="1"/>
        </dgm:presLayoutVars>
      </dgm:prSet>
      <dgm:spPr/>
    </dgm:pt>
    <dgm:pt modelId="{BFB4CE6C-1430-4B1F-9CF4-3262D144BD6E}" type="pres">
      <dgm:prSet presAssocID="{430A4B9A-A075-41E2-89F5-C73F86527F78}" presName="Triangle" presStyleLbl="alignNode1" presStyleIdx="3" presStyleCnt="5"/>
      <dgm:spPr/>
    </dgm:pt>
    <dgm:pt modelId="{EC46E8C3-EB7D-422E-BB72-605265E6C7C2}" type="pres">
      <dgm:prSet presAssocID="{126642BC-210F-49D0-9C6F-53878A8D74F1}" presName="sibTrans" presStyleCnt="0"/>
      <dgm:spPr/>
    </dgm:pt>
    <dgm:pt modelId="{D4532F9C-FF6D-4CC2-A688-3C8D7AB4AD52}" type="pres">
      <dgm:prSet presAssocID="{126642BC-210F-49D0-9C6F-53878A8D74F1}" presName="space" presStyleCnt="0"/>
      <dgm:spPr/>
    </dgm:pt>
    <dgm:pt modelId="{B77B4D54-A51F-4742-B27C-33B8223695D0}" type="pres">
      <dgm:prSet presAssocID="{F1ECD92D-76FE-4DB5-89F5-8292640CEFE5}" presName="composite" presStyleCnt="0"/>
      <dgm:spPr/>
    </dgm:pt>
    <dgm:pt modelId="{6F0F2DFC-4AC0-4C1D-BF91-BA25FBAA5440}" type="pres">
      <dgm:prSet presAssocID="{F1ECD92D-76FE-4DB5-89F5-8292640CEFE5}" presName="LShape" presStyleLbl="alignNode1" presStyleIdx="4" presStyleCnt="5"/>
      <dgm:spPr>
        <a:solidFill>
          <a:schemeClr val="accent2">
            <a:lumMod val="40000"/>
            <a:lumOff val="60000"/>
          </a:schemeClr>
        </a:solidFill>
      </dgm:spPr>
    </dgm:pt>
    <dgm:pt modelId="{6334562A-4732-44D4-BE6A-C4EBB71F3D2B}" type="pres">
      <dgm:prSet presAssocID="{F1ECD92D-76FE-4DB5-89F5-8292640CEFE5}" presName="ParentText" presStyleLbl="revTx" presStyleIdx="2" presStyleCnt="3">
        <dgm:presLayoutVars>
          <dgm:chMax val="0"/>
          <dgm:chPref val="0"/>
          <dgm:bulletEnabled val="1"/>
        </dgm:presLayoutVars>
      </dgm:prSet>
      <dgm:spPr/>
    </dgm:pt>
  </dgm:ptLst>
  <dgm:cxnLst>
    <dgm:cxn modelId="{74AC8D0A-4375-4A3D-BE44-7E10E8014CE5}" srcId="{D45317D8-41AA-4213-A784-AA426A4A7E9C}" destId="{430A4B9A-A075-41E2-89F5-C73F86527F78}" srcOrd="1" destOrd="0" parTransId="{F8A582A5-9365-4C7C-8B97-FC63883FD1E0}" sibTransId="{126642BC-210F-49D0-9C6F-53878A8D74F1}"/>
    <dgm:cxn modelId="{697F2433-814C-47AA-9576-FF8B3B8090B7}" type="presOf" srcId="{2D85E08E-F6C3-4F87-836A-FCCBF34A1CF4}" destId="{65A7C213-C6AF-4CAF-849E-794F02A8A140}" srcOrd="0" destOrd="0" presId="urn:microsoft.com/office/officeart/2009/3/layout/StepUpProcess"/>
    <dgm:cxn modelId="{64942640-8890-44C8-A426-4AF55CCD4FEE}" srcId="{D45317D8-41AA-4213-A784-AA426A4A7E9C}" destId="{2D85E08E-F6C3-4F87-836A-FCCBF34A1CF4}" srcOrd="0" destOrd="0" parTransId="{6370AE35-FBF1-430F-AEE1-2C7EFC6CA6DC}" sibTransId="{08440803-2771-4020-B42E-877A90727A61}"/>
    <dgm:cxn modelId="{3435374F-D9F9-429F-8FD1-120A779FC069}" type="presOf" srcId="{F1ECD92D-76FE-4DB5-89F5-8292640CEFE5}" destId="{6334562A-4732-44D4-BE6A-C4EBB71F3D2B}" srcOrd="0" destOrd="0" presId="urn:microsoft.com/office/officeart/2009/3/layout/StepUpProcess"/>
    <dgm:cxn modelId="{A326E7A5-7398-4F13-BF32-CD0AE75C27EA}" type="presOf" srcId="{D45317D8-41AA-4213-A784-AA426A4A7E9C}" destId="{80EFC14D-CF64-4C19-A2F4-45CFC3FE75FD}" srcOrd="0" destOrd="0" presId="urn:microsoft.com/office/officeart/2009/3/layout/StepUpProcess"/>
    <dgm:cxn modelId="{31F726E2-555F-43A6-AC6E-454F7DDFDE75}" type="presOf" srcId="{430A4B9A-A075-41E2-89F5-C73F86527F78}" destId="{148BE965-7E1B-4A68-B944-D7D1AFE23D61}" srcOrd="0" destOrd="0" presId="urn:microsoft.com/office/officeart/2009/3/layout/StepUpProcess"/>
    <dgm:cxn modelId="{E837AFE2-4D10-4CC0-AC9F-14C374BDFD2F}" srcId="{D45317D8-41AA-4213-A784-AA426A4A7E9C}" destId="{F1ECD92D-76FE-4DB5-89F5-8292640CEFE5}" srcOrd="2" destOrd="0" parTransId="{09B08761-0D71-4395-8D61-D6F7612AA120}" sibTransId="{A0DF80AF-BCFF-4402-BA28-BE337598001A}"/>
    <dgm:cxn modelId="{31AC7F6E-6F40-4B02-A195-DB7AE1561414}" type="presParOf" srcId="{80EFC14D-CF64-4C19-A2F4-45CFC3FE75FD}" destId="{2F485B73-BEDC-4794-9726-C3AE8E1D819A}" srcOrd="0" destOrd="0" presId="urn:microsoft.com/office/officeart/2009/3/layout/StepUpProcess"/>
    <dgm:cxn modelId="{4C619015-F8C2-49E8-BC16-0B62159ABC1E}" type="presParOf" srcId="{2F485B73-BEDC-4794-9726-C3AE8E1D819A}" destId="{58163CFD-E993-4F09-9C62-E870B4EA56D6}" srcOrd="0" destOrd="0" presId="urn:microsoft.com/office/officeart/2009/3/layout/StepUpProcess"/>
    <dgm:cxn modelId="{AFC67512-5D89-4CC7-9BCA-56B96BA55829}" type="presParOf" srcId="{2F485B73-BEDC-4794-9726-C3AE8E1D819A}" destId="{65A7C213-C6AF-4CAF-849E-794F02A8A140}" srcOrd="1" destOrd="0" presId="urn:microsoft.com/office/officeart/2009/3/layout/StepUpProcess"/>
    <dgm:cxn modelId="{9734FE90-F977-4379-8D28-90CFF617AC12}" type="presParOf" srcId="{2F485B73-BEDC-4794-9726-C3AE8E1D819A}" destId="{8B0F4D47-344F-4F9A-8C2D-831370E8928E}" srcOrd="2" destOrd="0" presId="urn:microsoft.com/office/officeart/2009/3/layout/StepUpProcess"/>
    <dgm:cxn modelId="{DE32DB5B-28B1-494B-915A-BF10052C46F4}" type="presParOf" srcId="{80EFC14D-CF64-4C19-A2F4-45CFC3FE75FD}" destId="{F97BD811-CFAC-491F-8FD3-DAD7A61859C6}" srcOrd="1" destOrd="0" presId="urn:microsoft.com/office/officeart/2009/3/layout/StepUpProcess"/>
    <dgm:cxn modelId="{FB0B11AE-C4D2-4C82-9CF4-BF93782622FA}" type="presParOf" srcId="{F97BD811-CFAC-491F-8FD3-DAD7A61859C6}" destId="{48DC40FF-3F1E-4177-AF40-70BF58542902}" srcOrd="0" destOrd="0" presId="urn:microsoft.com/office/officeart/2009/3/layout/StepUpProcess"/>
    <dgm:cxn modelId="{57F03C0F-3A6B-41F8-AB48-DD8FA7E04E9E}" type="presParOf" srcId="{80EFC14D-CF64-4C19-A2F4-45CFC3FE75FD}" destId="{90728E03-A563-4E3C-B473-5C06AD282940}" srcOrd="2" destOrd="0" presId="urn:microsoft.com/office/officeart/2009/3/layout/StepUpProcess"/>
    <dgm:cxn modelId="{1A5081A5-402F-46B7-ADB0-7B81A9233959}" type="presParOf" srcId="{90728E03-A563-4E3C-B473-5C06AD282940}" destId="{952A5F8E-B5E4-42A0-B4D5-34D90DAD9224}" srcOrd="0" destOrd="0" presId="urn:microsoft.com/office/officeart/2009/3/layout/StepUpProcess"/>
    <dgm:cxn modelId="{23B5804C-2FD7-42E0-81CC-A43DE3E9CD41}" type="presParOf" srcId="{90728E03-A563-4E3C-B473-5C06AD282940}" destId="{148BE965-7E1B-4A68-B944-D7D1AFE23D61}" srcOrd="1" destOrd="0" presId="urn:microsoft.com/office/officeart/2009/3/layout/StepUpProcess"/>
    <dgm:cxn modelId="{521CAA2E-FA33-458B-BC9B-C89864F9C21D}" type="presParOf" srcId="{90728E03-A563-4E3C-B473-5C06AD282940}" destId="{BFB4CE6C-1430-4B1F-9CF4-3262D144BD6E}" srcOrd="2" destOrd="0" presId="urn:microsoft.com/office/officeart/2009/3/layout/StepUpProcess"/>
    <dgm:cxn modelId="{9ADC25B0-8EFF-4FC9-B14A-B2289DF1F5B0}" type="presParOf" srcId="{80EFC14D-CF64-4C19-A2F4-45CFC3FE75FD}" destId="{EC46E8C3-EB7D-422E-BB72-605265E6C7C2}" srcOrd="3" destOrd="0" presId="urn:microsoft.com/office/officeart/2009/3/layout/StepUpProcess"/>
    <dgm:cxn modelId="{853670AA-9D05-481A-9A05-FADB469239D6}" type="presParOf" srcId="{EC46E8C3-EB7D-422E-BB72-605265E6C7C2}" destId="{D4532F9C-FF6D-4CC2-A688-3C8D7AB4AD52}" srcOrd="0" destOrd="0" presId="urn:microsoft.com/office/officeart/2009/3/layout/StepUpProcess"/>
    <dgm:cxn modelId="{94DE7988-4756-43A3-9D35-1C20E64D4EF8}" type="presParOf" srcId="{80EFC14D-CF64-4C19-A2F4-45CFC3FE75FD}" destId="{B77B4D54-A51F-4742-B27C-33B8223695D0}" srcOrd="4" destOrd="0" presId="urn:microsoft.com/office/officeart/2009/3/layout/StepUpProcess"/>
    <dgm:cxn modelId="{F2FE438C-4075-4AF3-B15C-D0E7A6438900}" type="presParOf" srcId="{B77B4D54-A51F-4742-B27C-33B8223695D0}" destId="{6F0F2DFC-4AC0-4C1D-BF91-BA25FBAA5440}" srcOrd="0" destOrd="0" presId="urn:microsoft.com/office/officeart/2009/3/layout/StepUpProcess"/>
    <dgm:cxn modelId="{6D100E25-57B2-43BF-BDAE-22C4DD1494FF}" type="presParOf" srcId="{B77B4D54-A51F-4742-B27C-33B8223695D0}" destId="{6334562A-4732-44D4-BE6A-C4EBB71F3D2B}"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55AF2D2-1270-4E39-9BC8-E31E96A16F3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17B629BE-9B80-4EBD-9C4B-A30F75498C07}">
      <dgm:prSet custT="1"/>
      <dgm:spPr>
        <a:solidFill>
          <a:srgbClr val="C00000"/>
        </a:solidFill>
      </dgm:spPr>
      <dgm:t>
        <a:bodyPr/>
        <a:lstStyle/>
        <a:p>
          <a:pPr>
            <a:lnSpc>
              <a:spcPct val="150000"/>
            </a:lnSpc>
          </a:pPr>
          <a:r>
            <a:rPr lang="en-GB" sz="1200" b="0" i="0" baseline="0" dirty="0">
              <a:latin typeface="Arial" panose="020B0604020202020204" pitchFamily="34" charset="0"/>
              <a:cs typeface="Arial" panose="020B0604020202020204" pitchFamily="34" charset="0"/>
            </a:rPr>
            <a:t>The advanced lesion, as described by Page and Schroeder, marks the transition </a:t>
          </a:r>
          <a:r>
            <a:rPr lang="en-GB" sz="1200" b="1" i="1" baseline="0" dirty="0">
              <a:latin typeface="Arial" panose="020B0604020202020204" pitchFamily="34" charset="0"/>
              <a:cs typeface="Arial" panose="020B0604020202020204" pitchFamily="34" charset="0"/>
            </a:rPr>
            <a:t>from gingivitis to periodontitis</a:t>
          </a:r>
          <a:r>
            <a:rPr lang="en-GB" sz="1200" b="0" i="0" baseline="0" dirty="0">
              <a:latin typeface="Arial" panose="020B0604020202020204" pitchFamily="34" charset="0"/>
              <a:cs typeface="Arial" panose="020B0604020202020204" pitchFamily="34" charset="0"/>
            </a:rPr>
            <a:t>. </a:t>
          </a:r>
          <a:endParaRPr lang="en-IN" sz="1200" dirty="0">
            <a:latin typeface="Arial" panose="020B0604020202020204" pitchFamily="34" charset="0"/>
            <a:cs typeface="Arial" panose="020B0604020202020204" pitchFamily="34" charset="0"/>
          </a:endParaRPr>
        </a:p>
      </dgm:t>
    </dgm:pt>
    <dgm:pt modelId="{B6E78064-A561-4028-8D3B-DAD368EBFCAC}" type="parTrans" cxnId="{4A23909F-8EA1-455B-9FC7-3E91D2763559}">
      <dgm:prSet/>
      <dgm:spPr/>
      <dgm:t>
        <a:bodyPr/>
        <a:lstStyle/>
        <a:p>
          <a:endParaRPr lang="en-IN"/>
        </a:p>
      </dgm:t>
    </dgm:pt>
    <dgm:pt modelId="{88691CA4-5FC3-478F-A8F1-A87C50135C46}" type="sibTrans" cxnId="{4A23909F-8EA1-455B-9FC7-3E91D2763559}">
      <dgm:prSet/>
      <dgm:spPr/>
      <dgm:t>
        <a:bodyPr/>
        <a:lstStyle/>
        <a:p>
          <a:endParaRPr lang="en-IN"/>
        </a:p>
      </dgm:t>
    </dgm:pt>
    <dgm:pt modelId="{9D1791D8-F851-4D8B-9408-B7575ABED08D}">
      <dgm:prSet custT="1"/>
      <dgm:spPr>
        <a:solidFill>
          <a:srgbClr val="388600"/>
        </a:solidFill>
      </dgm:spPr>
      <dgm:t>
        <a:bodyPr/>
        <a:lstStyle/>
        <a:p>
          <a:pPr>
            <a:lnSpc>
              <a:spcPct val="150000"/>
            </a:lnSpc>
          </a:pPr>
          <a:r>
            <a:rPr lang="en-GB" sz="1200" b="0" i="0" baseline="0" dirty="0">
              <a:latin typeface="Arial" panose="020B0604020202020204" pitchFamily="34" charset="0"/>
              <a:cs typeface="Arial" panose="020B0604020202020204" pitchFamily="34" charset="0"/>
            </a:rPr>
            <a:t>This transition is determined by many factors, the relative importance of which is currently unknown but which includes the bacterial challenge (both the composition and the quantity of the biofilm), the host inflammatory</a:t>
          </a:r>
          <a:r>
            <a:rPr lang="en-GB" sz="1200" dirty="0">
              <a:latin typeface="Arial" panose="020B0604020202020204" pitchFamily="34" charset="0"/>
              <a:cs typeface="Arial" panose="020B0604020202020204" pitchFamily="34" charset="0"/>
            </a:rPr>
            <a:t> </a:t>
          </a:r>
          <a:r>
            <a:rPr lang="en-GB" sz="1200" b="0" i="0" baseline="0" dirty="0">
              <a:latin typeface="Arial" panose="020B0604020202020204" pitchFamily="34" charset="0"/>
              <a:cs typeface="Arial" panose="020B0604020202020204" pitchFamily="34" charset="0"/>
            </a:rPr>
            <a:t>response, and susceptibility factors, including environmental and genetic risk factors. </a:t>
          </a:r>
          <a:endParaRPr lang="en-IN" sz="1200" dirty="0">
            <a:latin typeface="Arial" panose="020B0604020202020204" pitchFamily="34" charset="0"/>
            <a:cs typeface="Arial" panose="020B0604020202020204" pitchFamily="34" charset="0"/>
          </a:endParaRPr>
        </a:p>
      </dgm:t>
    </dgm:pt>
    <dgm:pt modelId="{E085AC93-0B6C-48B1-B22D-D3F72966A46E}" type="parTrans" cxnId="{1F530242-9EA2-4746-BF91-503E1611E710}">
      <dgm:prSet/>
      <dgm:spPr/>
      <dgm:t>
        <a:bodyPr/>
        <a:lstStyle/>
        <a:p>
          <a:endParaRPr lang="en-IN"/>
        </a:p>
      </dgm:t>
    </dgm:pt>
    <dgm:pt modelId="{CD49629C-8560-4353-947E-7A21AB36DEC8}" type="sibTrans" cxnId="{1F530242-9EA2-4746-BF91-503E1611E710}">
      <dgm:prSet/>
      <dgm:spPr/>
      <dgm:t>
        <a:bodyPr/>
        <a:lstStyle/>
        <a:p>
          <a:endParaRPr lang="en-IN"/>
        </a:p>
      </dgm:t>
    </dgm:pt>
    <dgm:pt modelId="{3A648AB1-B0D1-4D47-A021-E405CDEEAF03}">
      <dgm:prSet custT="1"/>
      <dgm:spPr>
        <a:solidFill>
          <a:srgbClr val="A66500"/>
        </a:solidFill>
      </dgm:spPr>
      <dgm:t>
        <a:bodyPr/>
        <a:lstStyle/>
        <a:p>
          <a:pPr>
            <a:lnSpc>
              <a:spcPct val="150000"/>
            </a:lnSpc>
          </a:pPr>
          <a:r>
            <a:rPr lang="en-GB" sz="1200" b="0" i="0" baseline="0" dirty="0">
              <a:latin typeface="Arial" panose="020B0604020202020204" pitchFamily="34" charset="0"/>
              <a:cs typeface="Arial" panose="020B0604020202020204" pitchFamily="34" charset="0"/>
            </a:rPr>
            <a:t>Neutrophils predominate in the pocket epithelium and the periodontal pocket, and plasma cells dominate in the connective tissues.</a:t>
          </a:r>
          <a:endParaRPr lang="en-IN" sz="1200" dirty="0">
            <a:latin typeface="Arial" panose="020B0604020202020204" pitchFamily="34" charset="0"/>
            <a:cs typeface="Arial" panose="020B0604020202020204" pitchFamily="34" charset="0"/>
          </a:endParaRPr>
        </a:p>
      </dgm:t>
    </dgm:pt>
    <dgm:pt modelId="{858E8CB5-DF9C-415F-89E4-005D47739316}" type="parTrans" cxnId="{600473A8-F296-4B5B-97B4-B8854DA73651}">
      <dgm:prSet/>
      <dgm:spPr/>
      <dgm:t>
        <a:bodyPr/>
        <a:lstStyle/>
        <a:p>
          <a:endParaRPr lang="en-IN"/>
        </a:p>
      </dgm:t>
    </dgm:pt>
    <dgm:pt modelId="{E3475E45-B81B-42F5-AA38-953279378001}" type="sibTrans" cxnId="{600473A8-F296-4B5B-97B4-B8854DA73651}">
      <dgm:prSet/>
      <dgm:spPr/>
      <dgm:t>
        <a:bodyPr/>
        <a:lstStyle/>
        <a:p>
          <a:endParaRPr lang="en-IN"/>
        </a:p>
      </dgm:t>
    </dgm:pt>
    <dgm:pt modelId="{E21D4881-CE04-4D76-96C2-8E59963E528F}">
      <dgm:prSet custT="1"/>
      <dgm:spPr>
        <a:solidFill>
          <a:srgbClr val="A96B94"/>
        </a:solidFill>
      </dgm:spPr>
      <dgm:t>
        <a:bodyPr/>
        <a:lstStyle/>
        <a:p>
          <a:pPr>
            <a:lnSpc>
              <a:spcPct val="150000"/>
            </a:lnSpc>
          </a:pPr>
          <a:r>
            <a:rPr lang="en-GB" sz="1200" b="0" i="0" baseline="0" dirty="0">
              <a:latin typeface="Arial" panose="020B0604020202020204" pitchFamily="34" charset="0"/>
              <a:cs typeface="Arial" panose="020B0604020202020204" pitchFamily="34" charset="0"/>
            </a:rPr>
            <a:t>The junctional epithelium migrates apically along the root surface into the collagen-depleted areas to maintain </a:t>
          </a:r>
          <a:r>
            <a:rPr lang="en-IN" sz="1200" b="0" i="0" baseline="0" dirty="0">
              <a:latin typeface="Arial" panose="020B0604020202020204" pitchFamily="34" charset="0"/>
              <a:cs typeface="Arial" panose="020B0604020202020204" pitchFamily="34" charset="0"/>
            </a:rPr>
            <a:t>an intact epithelial barrier</a:t>
          </a:r>
          <a:endParaRPr lang="en-IN" sz="1200" dirty="0">
            <a:latin typeface="Arial" panose="020B0604020202020204" pitchFamily="34" charset="0"/>
            <a:cs typeface="Arial" panose="020B0604020202020204" pitchFamily="34" charset="0"/>
          </a:endParaRPr>
        </a:p>
      </dgm:t>
    </dgm:pt>
    <dgm:pt modelId="{3CF73413-E22B-46F2-9832-24043B6FD51B}" type="parTrans" cxnId="{F184F7DD-F7DC-40D2-9000-DA1325646F37}">
      <dgm:prSet/>
      <dgm:spPr/>
      <dgm:t>
        <a:bodyPr/>
        <a:lstStyle/>
        <a:p>
          <a:endParaRPr lang="en-IN"/>
        </a:p>
      </dgm:t>
    </dgm:pt>
    <dgm:pt modelId="{CDBFB52D-503E-4C70-8F94-CB3B33C84C41}" type="sibTrans" cxnId="{F184F7DD-F7DC-40D2-9000-DA1325646F37}">
      <dgm:prSet/>
      <dgm:spPr/>
      <dgm:t>
        <a:bodyPr/>
        <a:lstStyle/>
        <a:p>
          <a:endParaRPr lang="en-IN"/>
        </a:p>
      </dgm:t>
    </dgm:pt>
    <dgm:pt modelId="{B6422718-6A64-4984-B92E-687AE0B80700}">
      <dgm:prSet custT="1"/>
      <dgm:spPr>
        <a:solidFill>
          <a:srgbClr val="003400"/>
        </a:solidFill>
      </dgm:spPr>
      <dgm:t>
        <a:bodyPr/>
        <a:lstStyle/>
        <a:p>
          <a:pPr>
            <a:lnSpc>
              <a:spcPct val="150000"/>
            </a:lnSpc>
          </a:pPr>
          <a:r>
            <a:rPr lang="en-GB" sz="1200" b="0" i="0" baseline="0" dirty="0">
              <a:latin typeface="Arial" panose="020B0604020202020204" pitchFamily="34" charset="0"/>
              <a:cs typeface="Arial" panose="020B0604020202020204" pitchFamily="34" charset="0"/>
            </a:rPr>
            <a:t>Histologic examination reveals continued evidence of collagen destruction that extends into the periodontal ligament and the alveolar bone. </a:t>
          </a:r>
          <a:endParaRPr lang="en-IN" sz="1200" dirty="0">
            <a:latin typeface="Arial" panose="020B0604020202020204" pitchFamily="34" charset="0"/>
            <a:cs typeface="Arial" panose="020B0604020202020204" pitchFamily="34" charset="0"/>
          </a:endParaRPr>
        </a:p>
      </dgm:t>
    </dgm:pt>
    <dgm:pt modelId="{3A99CFF0-509C-4C5E-8812-09C0B1BCA7C9}" type="parTrans" cxnId="{9ACBCDD2-DE21-4EB6-A9D0-5574640FB120}">
      <dgm:prSet/>
      <dgm:spPr/>
      <dgm:t>
        <a:bodyPr/>
        <a:lstStyle/>
        <a:p>
          <a:endParaRPr lang="en-IN"/>
        </a:p>
      </dgm:t>
    </dgm:pt>
    <dgm:pt modelId="{C12E8800-D7B9-4B91-9A90-F84053D85D18}" type="sibTrans" cxnId="{9ACBCDD2-DE21-4EB6-A9D0-5574640FB120}">
      <dgm:prSet/>
      <dgm:spPr/>
      <dgm:t>
        <a:bodyPr/>
        <a:lstStyle/>
        <a:p>
          <a:endParaRPr lang="en-IN"/>
        </a:p>
      </dgm:t>
    </dgm:pt>
    <dgm:pt modelId="{94438557-363D-4A5E-9983-C8C83BD21CD1}" type="pres">
      <dgm:prSet presAssocID="{D55AF2D2-1270-4E39-9BC8-E31E96A16F3C}" presName="diagram" presStyleCnt="0">
        <dgm:presLayoutVars>
          <dgm:dir/>
          <dgm:resizeHandles val="exact"/>
        </dgm:presLayoutVars>
      </dgm:prSet>
      <dgm:spPr/>
    </dgm:pt>
    <dgm:pt modelId="{13730A22-1D69-48E8-BDAC-2510AACCEA5D}" type="pres">
      <dgm:prSet presAssocID="{17B629BE-9B80-4EBD-9C4B-A30F75498C07}" presName="node" presStyleLbl="node1" presStyleIdx="0" presStyleCnt="5">
        <dgm:presLayoutVars>
          <dgm:bulletEnabled val="1"/>
        </dgm:presLayoutVars>
      </dgm:prSet>
      <dgm:spPr/>
    </dgm:pt>
    <dgm:pt modelId="{363E9BC5-E727-4238-BDEA-FC6533E5F9E2}" type="pres">
      <dgm:prSet presAssocID="{88691CA4-5FC3-478F-A8F1-A87C50135C46}" presName="sibTrans" presStyleCnt="0"/>
      <dgm:spPr/>
    </dgm:pt>
    <dgm:pt modelId="{CE28808A-08B9-46B5-810F-E33DC11AEF94}" type="pres">
      <dgm:prSet presAssocID="{9D1791D8-F851-4D8B-9408-B7575ABED08D}" presName="node" presStyleLbl="node1" presStyleIdx="1" presStyleCnt="5" custScaleX="107853">
        <dgm:presLayoutVars>
          <dgm:bulletEnabled val="1"/>
        </dgm:presLayoutVars>
      </dgm:prSet>
      <dgm:spPr/>
    </dgm:pt>
    <dgm:pt modelId="{6851A807-9465-4973-A2C8-97D90E94C61B}" type="pres">
      <dgm:prSet presAssocID="{CD49629C-8560-4353-947E-7A21AB36DEC8}" presName="sibTrans" presStyleCnt="0"/>
      <dgm:spPr/>
    </dgm:pt>
    <dgm:pt modelId="{AAC251A4-EEE5-420D-A357-7B5AD2BB0ECB}" type="pres">
      <dgm:prSet presAssocID="{B6422718-6A64-4984-B92E-687AE0B80700}" presName="node" presStyleLbl="node1" presStyleIdx="2" presStyleCnt="5">
        <dgm:presLayoutVars>
          <dgm:bulletEnabled val="1"/>
        </dgm:presLayoutVars>
      </dgm:prSet>
      <dgm:spPr/>
    </dgm:pt>
    <dgm:pt modelId="{B55FB2CB-1E02-4CEF-922D-366C773A16E2}" type="pres">
      <dgm:prSet presAssocID="{C12E8800-D7B9-4B91-9A90-F84053D85D18}" presName="sibTrans" presStyleCnt="0"/>
      <dgm:spPr/>
    </dgm:pt>
    <dgm:pt modelId="{12868D67-28D4-4A05-B29D-17A1CE3D5D56}" type="pres">
      <dgm:prSet presAssocID="{3A648AB1-B0D1-4D47-A021-E405CDEEAF03}" presName="node" presStyleLbl="node1" presStyleIdx="3" presStyleCnt="5">
        <dgm:presLayoutVars>
          <dgm:bulletEnabled val="1"/>
        </dgm:presLayoutVars>
      </dgm:prSet>
      <dgm:spPr/>
    </dgm:pt>
    <dgm:pt modelId="{A38717F8-BAD6-4477-BFDB-296A7147B5FA}" type="pres">
      <dgm:prSet presAssocID="{E3475E45-B81B-42F5-AA38-953279378001}" presName="sibTrans" presStyleCnt="0"/>
      <dgm:spPr/>
    </dgm:pt>
    <dgm:pt modelId="{7F0CF2F7-3075-4FAE-97E7-3D850D28A501}" type="pres">
      <dgm:prSet presAssocID="{E21D4881-CE04-4D76-96C2-8E59963E528F}" presName="node" presStyleLbl="node1" presStyleIdx="4" presStyleCnt="5">
        <dgm:presLayoutVars>
          <dgm:bulletEnabled val="1"/>
        </dgm:presLayoutVars>
      </dgm:prSet>
      <dgm:spPr/>
    </dgm:pt>
  </dgm:ptLst>
  <dgm:cxnLst>
    <dgm:cxn modelId="{1C214A30-C988-4428-A326-D509DC20CAFB}" type="presOf" srcId="{17B629BE-9B80-4EBD-9C4B-A30F75498C07}" destId="{13730A22-1D69-48E8-BDAC-2510AACCEA5D}" srcOrd="0" destOrd="0" presId="urn:microsoft.com/office/officeart/2005/8/layout/default"/>
    <dgm:cxn modelId="{1F530242-9EA2-4746-BF91-503E1611E710}" srcId="{D55AF2D2-1270-4E39-9BC8-E31E96A16F3C}" destId="{9D1791D8-F851-4D8B-9408-B7575ABED08D}" srcOrd="1" destOrd="0" parTransId="{E085AC93-0B6C-48B1-B22D-D3F72966A46E}" sibTransId="{CD49629C-8560-4353-947E-7A21AB36DEC8}"/>
    <dgm:cxn modelId="{3432B070-70C8-4E44-AFB5-1088630B638E}" type="presOf" srcId="{B6422718-6A64-4984-B92E-687AE0B80700}" destId="{AAC251A4-EEE5-420D-A357-7B5AD2BB0ECB}" srcOrd="0" destOrd="0" presId="urn:microsoft.com/office/officeart/2005/8/layout/default"/>
    <dgm:cxn modelId="{4A23909F-8EA1-455B-9FC7-3E91D2763559}" srcId="{D55AF2D2-1270-4E39-9BC8-E31E96A16F3C}" destId="{17B629BE-9B80-4EBD-9C4B-A30F75498C07}" srcOrd="0" destOrd="0" parTransId="{B6E78064-A561-4028-8D3B-DAD368EBFCAC}" sibTransId="{88691CA4-5FC3-478F-A8F1-A87C50135C46}"/>
    <dgm:cxn modelId="{01BB10A6-52CD-49D1-ABF4-452C0A59E07B}" type="presOf" srcId="{E21D4881-CE04-4D76-96C2-8E59963E528F}" destId="{7F0CF2F7-3075-4FAE-97E7-3D850D28A501}" srcOrd="0" destOrd="0" presId="urn:microsoft.com/office/officeart/2005/8/layout/default"/>
    <dgm:cxn modelId="{600473A8-F296-4B5B-97B4-B8854DA73651}" srcId="{D55AF2D2-1270-4E39-9BC8-E31E96A16F3C}" destId="{3A648AB1-B0D1-4D47-A021-E405CDEEAF03}" srcOrd="3" destOrd="0" parTransId="{858E8CB5-DF9C-415F-89E4-005D47739316}" sibTransId="{E3475E45-B81B-42F5-AA38-953279378001}"/>
    <dgm:cxn modelId="{4EAA37BF-0543-4A3A-AFAE-A64349309742}" type="presOf" srcId="{D55AF2D2-1270-4E39-9BC8-E31E96A16F3C}" destId="{94438557-363D-4A5E-9983-C8C83BD21CD1}" srcOrd="0" destOrd="0" presId="urn:microsoft.com/office/officeart/2005/8/layout/default"/>
    <dgm:cxn modelId="{9ACBCDD2-DE21-4EB6-A9D0-5574640FB120}" srcId="{D55AF2D2-1270-4E39-9BC8-E31E96A16F3C}" destId="{B6422718-6A64-4984-B92E-687AE0B80700}" srcOrd="2" destOrd="0" parTransId="{3A99CFF0-509C-4C5E-8812-09C0B1BCA7C9}" sibTransId="{C12E8800-D7B9-4B91-9A90-F84053D85D18}"/>
    <dgm:cxn modelId="{F184F7DD-F7DC-40D2-9000-DA1325646F37}" srcId="{D55AF2D2-1270-4E39-9BC8-E31E96A16F3C}" destId="{E21D4881-CE04-4D76-96C2-8E59963E528F}" srcOrd="4" destOrd="0" parTransId="{3CF73413-E22B-46F2-9832-24043B6FD51B}" sibTransId="{CDBFB52D-503E-4C70-8F94-CB3B33C84C41}"/>
    <dgm:cxn modelId="{6AD9F1E0-7F19-45A0-80A1-034DD8713DF9}" type="presOf" srcId="{3A648AB1-B0D1-4D47-A021-E405CDEEAF03}" destId="{12868D67-28D4-4A05-B29D-17A1CE3D5D56}" srcOrd="0" destOrd="0" presId="urn:microsoft.com/office/officeart/2005/8/layout/default"/>
    <dgm:cxn modelId="{2F5B5DFA-8EBA-498F-8BE1-91DCD6470A64}" type="presOf" srcId="{9D1791D8-F851-4D8B-9408-B7575ABED08D}" destId="{CE28808A-08B9-46B5-810F-E33DC11AEF94}" srcOrd="0" destOrd="0" presId="urn:microsoft.com/office/officeart/2005/8/layout/default"/>
    <dgm:cxn modelId="{58E54912-29E9-4796-A8FC-68CF159F1CFD}" type="presParOf" srcId="{94438557-363D-4A5E-9983-C8C83BD21CD1}" destId="{13730A22-1D69-48E8-BDAC-2510AACCEA5D}" srcOrd="0" destOrd="0" presId="urn:microsoft.com/office/officeart/2005/8/layout/default"/>
    <dgm:cxn modelId="{50ADBCF4-A7AB-443D-B504-FE21B0C0EC84}" type="presParOf" srcId="{94438557-363D-4A5E-9983-C8C83BD21CD1}" destId="{363E9BC5-E727-4238-BDEA-FC6533E5F9E2}" srcOrd="1" destOrd="0" presId="urn:microsoft.com/office/officeart/2005/8/layout/default"/>
    <dgm:cxn modelId="{C9845A03-2C60-4DC0-9B5F-B091FD1279F2}" type="presParOf" srcId="{94438557-363D-4A5E-9983-C8C83BD21CD1}" destId="{CE28808A-08B9-46B5-810F-E33DC11AEF94}" srcOrd="2" destOrd="0" presId="urn:microsoft.com/office/officeart/2005/8/layout/default"/>
    <dgm:cxn modelId="{A61C929B-B753-4E91-8799-03B490F6AC43}" type="presParOf" srcId="{94438557-363D-4A5E-9983-C8C83BD21CD1}" destId="{6851A807-9465-4973-A2C8-97D90E94C61B}" srcOrd="3" destOrd="0" presId="urn:microsoft.com/office/officeart/2005/8/layout/default"/>
    <dgm:cxn modelId="{44ECF389-FEBC-4D98-9B91-3F2F54DE8C1E}" type="presParOf" srcId="{94438557-363D-4A5E-9983-C8C83BD21CD1}" destId="{AAC251A4-EEE5-420D-A357-7B5AD2BB0ECB}" srcOrd="4" destOrd="0" presId="urn:microsoft.com/office/officeart/2005/8/layout/default"/>
    <dgm:cxn modelId="{BB0C1E5D-663D-4048-996C-80DCC4AEDE47}" type="presParOf" srcId="{94438557-363D-4A5E-9983-C8C83BD21CD1}" destId="{B55FB2CB-1E02-4CEF-922D-366C773A16E2}" srcOrd="5" destOrd="0" presId="urn:microsoft.com/office/officeart/2005/8/layout/default"/>
    <dgm:cxn modelId="{64209B40-F159-4D5D-ACB3-FDEF1F27B227}" type="presParOf" srcId="{94438557-363D-4A5E-9983-C8C83BD21CD1}" destId="{12868D67-28D4-4A05-B29D-17A1CE3D5D56}" srcOrd="6" destOrd="0" presId="urn:microsoft.com/office/officeart/2005/8/layout/default"/>
    <dgm:cxn modelId="{203EF7DC-185D-471A-8C41-A69C83E6F20E}" type="presParOf" srcId="{94438557-363D-4A5E-9983-C8C83BD21CD1}" destId="{A38717F8-BAD6-4477-BFDB-296A7147B5FA}" srcOrd="7" destOrd="0" presId="urn:microsoft.com/office/officeart/2005/8/layout/default"/>
    <dgm:cxn modelId="{52ADBF0D-27C5-446B-B91D-D3BA1D244844}" type="presParOf" srcId="{94438557-363D-4A5E-9983-C8C83BD21CD1}" destId="{7F0CF2F7-3075-4FAE-97E7-3D850D28A50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C85BC5E-B7FE-4FB2-90C2-7EF849C4D7E4}" type="doc">
      <dgm:prSet loTypeId="urn:diagrams.loki3.com/VaryingWidthList" loCatId="list" qsTypeId="urn:microsoft.com/office/officeart/2005/8/quickstyle/3d4" qsCatId="3D" csTypeId="urn:microsoft.com/office/officeart/2005/8/colors/accent0_3" csCatId="mainScheme" phldr="1"/>
      <dgm:spPr/>
      <dgm:t>
        <a:bodyPr/>
        <a:lstStyle/>
        <a:p>
          <a:endParaRPr lang="en-IN"/>
        </a:p>
      </dgm:t>
    </dgm:pt>
    <dgm:pt modelId="{04C36BCB-CA53-4A0E-8EAC-237C5B9986EF}">
      <dgm:prSet custT="1"/>
      <dgm:spPr/>
      <dgm:t>
        <a:bodyPr/>
        <a:lstStyle/>
        <a:p>
          <a:pPr>
            <a:lnSpc>
              <a:spcPct val="150000"/>
            </a:lnSpc>
          </a:pPr>
          <a:r>
            <a:rPr lang="en-IN" sz="1400" b="0" i="0" baseline="0" dirty="0">
              <a:latin typeface="Arial" panose="020B0604020202020204" pitchFamily="34" charset="0"/>
              <a:cs typeface="Arial" panose="020B0604020202020204" pitchFamily="34" charset="0"/>
            </a:rPr>
            <a:t>Osteoclastic bone resorption commences, </a:t>
          </a:r>
          <a:r>
            <a:rPr lang="en-GB" sz="1400" b="0" i="0" baseline="0" dirty="0">
              <a:latin typeface="Arial" panose="020B0604020202020204" pitchFamily="34" charset="0"/>
              <a:cs typeface="Arial" panose="020B0604020202020204" pitchFamily="34" charset="0"/>
            </a:rPr>
            <a:t>and the bone retreats from the advancing inflammatory front as a </a:t>
          </a:r>
          <a:r>
            <a:rPr lang="en-GB" sz="1400" b="0" i="0" baseline="0" dirty="0" err="1">
              <a:latin typeface="Arial" panose="020B0604020202020204" pitchFamily="34" charset="0"/>
              <a:cs typeface="Arial" panose="020B0604020202020204" pitchFamily="34" charset="0"/>
            </a:rPr>
            <a:t>defense</a:t>
          </a:r>
          <a:r>
            <a:rPr lang="en-GB" sz="1400" b="0" i="0" baseline="0" dirty="0">
              <a:latin typeface="Arial" panose="020B0604020202020204" pitchFamily="34" charset="0"/>
              <a:cs typeface="Arial" panose="020B0604020202020204" pitchFamily="34" charset="0"/>
            </a:rPr>
            <a:t> mechanism to the prevent spread of bacteria into the bone.</a:t>
          </a:r>
          <a:endParaRPr lang="en-IN" sz="1400" dirty="0">
            <a:latin typeface="Arial" panose="020B0604020202020204" pitchFamily="34" charset="0"/>
            <a:cs typeface="Arial" panose="020B0604020202020204" pitchFamily="34" charset="0"/>
          </a:endParaRPr>
        </a:p>
      </dgm:t>
    </dgm:pt>
    <dgm:pt modelId="{93589702-F77B-47CB-BD7D-B6625C4C659F}" type="parTrans" cxnId="{AFF8BC1C-16DA-4238-8E4C-C7A78872947D}">
      <dgm:prSet/>
      <dgm:spPr/>
      <dgm:t>
        <a:bodyPr/>
        <a:lstStyle/>
        <a:p>
          <a:endParaRPr lang="en-IN"/>
        </a:p>
      </dgm:t>
    </dgm:pt>
    <dgm:pt modelId="{BAE65A56-6C7D-48B0-B564-CCED8637F2F2}" type="sibTrans" cxnId="{AFF8BC1C-16DA-4238-8E4C-C7A78872947D}">
      <dgm:prSet/>
      <dgm:spPr/>
      <dgm:t>
        <a:bodyPr/>
        <a:lstStyle/>
        <a:p>
          <a:endParaRPr lang="en-IN"/>
        </a:p>
      </dgm:t>
    </dgm:pt>
    <dgm:pt modelId="{B85D89EF-D3D0-45C7-854B-933A32F415A2}">
      <dgm:prSet custT="1"/>
      <dgm:spPr>
        <a:solidFill>
          <a:schemeClr val="accent2">
            <a:lumMod val="50000"/>
          </a:schemeClr>
        </a:solidFill>
      </dgm:spPr>
      <dgm:t>
        <a:bodyPr/>
        <a:lstStyle/>
        <a:p>
          <a:pPr>
            <a:lnSpc>
              <a:spcPct val="150000"/>
            </a:lnSpc>
          </a:pPr>
          <a:r>
            <a:rPr lang="en-GB" sz="1400" b="0" i="0" baseline="0" dirty="0">
              <a:latin typeface="Arial" panose="020B0604020202020204" pitchFamily="34" charset="0"/>
              <a:cs typeface="Arial" panose="020B0604020202020204" pitchFamily="34" charset="0"/>
            </a:rPr>
            <a:t> As the pocket deepens, plaque bacteria proliferate apically into a niche, which is very </a:t>
          </a:r>
          <a:r>
            <a:rPr lang="en-GB" sz="1400" b="0" i="0" baseline="0" dirty="0" err="1">
              <a:latin typeface="Arial" panose="020B0604020202020204" pitchFamily="34" charset="0"/>
              <a:cs typeface="Arial" panose="020B0604020202020204" pitchFamily="34" charset="0"/>
            </a:rPr>
            <a:t>favorable</a:t>
          </a:r>
          <a:r>
            <a:rPr lang="en-GB" sz="1400" b="0" i="0" baseline="0" dirty="0">
              <a:latin typeface="Arial" panose="020B0604020202020204" pitchFamily="34" charset="0"/>
              <a:cs typeface="Arial" panose="020B0604020202020204" pitchFamily="34" charset="0"/>
            </a:rPr>
            <a:t> for many of the species that are regarded as periodontal pathogens. </a:t>
          </a:r>
          <a:endParaRPr lang="en-IN" sz="1400" dirty="0">
            <a:latin typeface="Arial" panose="020B0604020202020204" pitchFamily="34" charset="0"/>
            <a:cs typeface="Arial" panose="020B0604020202020204" pitchFamily="34" charset="0"/>
          </a:endParaRPr>
        </a:p>
      </dgm:t>
    </dgm:pt>
    <dgm:pt modelId="{ADFFD4D7-8DAB-4031-936C-D43B4D67A98B}" type="parTrans" cxnId="{5A556510-C942-496A-9296-21321C2F500B}">
      <dgm:prSet/>
      <dgm:spPr/>
      <dgm:t>
        <a:bodyPr/>
        <a:lstStyle/>
        <a:p>
          <a:endParaRPr lang="en-IN"/>
        </a:p>
      </dgm:t>
    </dgm:pt>
    <dgm:pt modelId="{6D9C5123-BE13-4DD4-A1C8-91C22BC2D715}" type="sibTrans" cxnId="{5A556510-C942-496A-9296-21321C2F500B}">
      <dgm:prSet/>
      <dgm:spPr/>
      <dgm:t>
        <a:bodyPr/>
        <a:lstStyle/>
        <a:p>
          <a:endParaRPr lang="en-IN"/>
        </a:p>
      </dgm:t>
    </dgm:pt>
    <dgm:pt modelId="{67D33439-E4DE-4101-A78A-944EA027C867}">
      <dgm:prSet custT="1"/>
      <dgm:spPr>
        <a:solidFill>
          <a:srgbClr val="C00000"/>
        </a:solidFill>
      </dgm:spPr>
      <dgm:t>
        <a:bodyPr/>
        <a:lstStyle/>
        <a:p>
          <a:pPr>
            <a:lnSpc>
              <a:spcPct val="150000"/>
            </a:lnSpc>
          </a:pPr>
          <a:r>
            <a:rPr lang="en-GB" sz="1400" b="0" i="0" baseline="0" dirty="0">
              <a:latin typeface="Arial" panose="020B0604020202020204" pitchFamily="34" charset="0"/>
              <a:cs typeface="Arial" panose="020B0604020202020204" pitchFamily="34" charset="0"/>
            </a:rPr>
            <a:t>The pocket presents a protected, warm, moist, and anaerobic environment with a ready nutrient supply, and because the bacteria are effectively outside of the body (even though they are in the periodontal pocket), they are not significantly eliminated by the inflammatory response. </a:t>
          </a:r>
          <a:endParaRPr lang="en-IN" sz="1400" dirty="0">
            <a:latin typeface="Arial" panose="020B0604020202020204" pitchFamily="34" charset="0"/>
            <a:cs typeface="Arial" panose="020B0604020202020204" pitchFamily="34" charset="0"/>
          </a:endParaRPr>
        </a:p>
      </dgm:t>
    </dgm:pt>
    <dgm:pt modelId="{0A047D5B-FD6A-4221-BC58-E3F7EF49C06E}" type="parTrans" cxnId="{B2A00526-3AD4-472C-8FD2-82FADD9C364A}">
      <dgm:prSet/>
      <dgm:spPr/>
      <dgm:t>
        <a:bodyPr/>
        <a:lstStyle/>
        <a:p>
          <a:endParaRPr lang="en-IN"/>
        </a:p>
      </dgm:t>
    </dgm:pt>
    <dgm:pt modelId="{06808A13-1190-4EEC-B049-7FB6D0CF6C1E}" type="sibTrans" cxnId="{B2A00526-3AD4-472C-8FD2-82FADD9C364A}">
      <dgm:prSet/>
      <dgm:spPr/>
      <dgm:t>
        <a:bodyPr/>
        <a:lstStyle/>
        <a:p>
          <a:endParaRPr lang="en-IN"/>
        </a:p>
      </dgm:t>
    </dgm:pt>
    <dgm:pt modelId="{4BF615B1-BDF9-4607-92FC-13F17CC1EAD7}">
      <dgm:prSet custT="1"/>
      <dgm:spPr>
        <a:solidFill>
          <a:srgbClr val="2B2B00"/>
        </a:solidFill>
      </dgm:spPr>
      <dgm:t>
        <a:bodyPr/>
        <a:lstStyle/>
        <a:p>
          <a:pPr>
            <a:lnSpc>
              <a:spcPct val="150000"/>
            </a:lnSpc>
          </a:pPr>
          <a:r>
            <a:rPr lang="en-GB" sz="1400" b="0" i="0" baseline="0" dirty="0">
              <a:latin typeface="Arial" panose="020B0604020202020204" pitchFamily="34" charset="0"/>
              <a:cs typeface="Arial" panose="020B0604020202020204" pitchFamily="34" charset="0"/>
            </a:rPr>
            <a:t>Thus a cycle develops in which chronic inflammation and associated tissue damage continue. </a:t>
          </a:r>
          <a:endParaRPr lang="en-IN" sz="1400" dirty="0">
            <a:latin typeface="Arial" panose="020B0604020202020204" pitchFamily="34" charset="0"/>
            <a:cs typeface="Arial" panose="020B0604020202020204" pitchFamily="34" charset="0"/>
          </a:endParaRPr>
        </a:p>
      </dgm:t>
    </dgm:pt>
    <dgm:pt modelId="{7F9FC566-5499-4C78-8A18-8DCB47A15A59}" type="parTrans" cxnId="{B00D57C2-B51D-40E6-A7F7-506C63A965D3}">
      <dgm:prSet/>
      <dgm:spPr/>
      <dgm:t>
        <a:bodyPr/>
        <a:lstStyle/>
        <a:p>
          <a:endParaRPr lang="en-IN"/>
        </a:p>
      </dgm:t>
    </dgm:pt>
    <dgm:pt modelId="{94B90C0E-226C-46D8-A9D6-9F350F0B408C}" type="sibTrans" cxnId="{B00D57C2-B51D-40E6-A7F7-506C63A965D3}">
      <dgm:prSet/>
      <dgm:spPr/>
      <dgm:t>
        <a:bodyPr/>
        <a:lstStyle/>
        <a:p>
          <a:endParaRPr lang="en-IN"/>
        </a:p>
      </dgm:t>
    </dgm:pt>
    <dgm:pt modelId="{4411A9C6-EEEC-4F87-8F3B-990B4BE03990}">
      <dgm:prSet custT="1"/>
      <dgm:spPr>
        <a:solidFill>
          <a:srgbClr val="590000"/>
        </a:solidFill>
      </dgm:spPr>
      <dgm:t>
        <a:bodyPr/>
        <a:lstStyle/>
        <a:p>
          <a:pPr>
            <a:lnSpc>
              <a:spcPct val="150000"/>
            </a:lnSpc>
          </a:pPr>
          <a:r>
            <a:rPr lang="en-GB" sz="1400" b="0" i="0" baseline="0" dirty="0">
              <a:latin typeface="Arial" panose="020B0604020202020204" pitchFamily="34" charset="0"/>
              <a:cs typeface="Arial" panose="020B0604020202020204" pitchFamily="34" charset="0"/>
            </a:rPr>
            <a:t>The tissue damage is mainly caused by the inflammatory response, yet the initiating factor—the biofilm—is not eliminated. </a:t>
          </a:r>
          <a:endParaRPr lang="en-IN" sz="1400" dirty="0">
            <a:latin typeface="Arial" panose="020B0604020202020204" pitchFamily="34" charset="0"/>
            <a:cs typeface="Arial" panose="020B0604020202020204" pitchFamily="34" charset="0"/>
          </a:endParaRPr>
        </a:p>
      </dgm:t>
    </dgm:pt>
    <dgm:pt modelId="{033F1522-48D5-4F62-9DAA-1B20C651684B}" type="parTrans" cxnId="{52CC9120-01EB-41DC-B5A2-15C14A6E8987}">
      <dgm:prSet/>
      <dgm:spPr/>
      <dgm:t>
        <a:bodyPr/>
        <a:lstStyle/>
        <a:p>
          <a:endParaRPr lang="en-IN"/>
        </a:p>
      </dgm:t>
    </dgm:pt>
    <dgm:pt modelId="{63AB6BA5-9CFC-45F6-AB26-3D6BC90F9817}" type="sibTrans" cxnId="{52CC9120-01EB-41DC-B5A2-15C14A6E8987}">
      <dgm:prSet/>
      <dgm:spPr/>
      <dgm:t>
        <a:bodyPr/>
        <a:lstStyle/>
        <a:p>
          <a:endParaRPr lang="en-IN"/>
        </a:p>
      </dgm:t>
    </dgm:pt>
    <dgm:pt modelId="{DEF8A7C6-5290-4192-818C-D7F51AF54D19}">
      <dgm:prSet custT="1"/>
      <dgm:spPr>
        <a:solidFill>
          <a:schemeClr val="accent4">
            <a:lumMod val="75000"/>
          </a:schemeClr>
        </a:solidFill>
      </dgm:spPr>
      <dgm:t>
        <a:bodyPr/>
        <a:lstStyle/>
        <a:p>
          <a:pPr>
            <a:lnSpc>
              <a:spcPct val="150000"/>
            </a:lnSpc>
          </a:pPr>
          <a:r>
            <a:rPr lang="en-GB" sz="1400" b="0" i="0" baseline="0" dirty="0">
              <a:latin typeface="Arial" panose="020B0604020202020204" pitchFamily="34" charset="0"/>
              <a:cs typeface="Arial" panose="020B0604020202020204" pitchFamily="34" charset="0"/>
            </a:rPr>
            <a:t>The destruction of collagen </a:t>
          </a:r>
          <a:r>
            <a:rPr lang="en-GB" sz="1400" b="0" i="0" baseline="0" dirty="0" err="1">
              <a:latin typeface="Arial" panose="020B0604020202020204" pitchFamily="34" charset="0"/>
              <a:cs typeface="Arial" panose="020B0604020202020204" pitchFamily="34" charset="0"/>
            </a:rPr>
            <a:t>fibers</a:t>
          </a:r>
          <a:r>
            <a:rPr lang="en-GB" sz="1400" b="0" i="0" baseline="0" dirty="0">
              <a:latin typeface="Arial" panose="020B0604020202020204" pitchFamily="34" charset="0"/>
              <a:cs typeface="Arial" panose="020B0604020202020204" pitchFamily="34" charset="0"/>
            </a:rPr>
            <a:t> in the periodontal </a:t>
          </a:r>
          <a:r>
            <a:rPr lang="en-IN" sz="1400" b="0" i="0" baseline="0" dirty="0">
              <a:latin typeface="Arial" panose="020B0604020202020204" pitchFamily="34" charset="0"/>
              <a:cs typeface="Arial" panose="020B0604020202020204" pitchFamily="34" charset="0"/>
            </a:rPr>
            <a:t>ligament continues, bone resorption progresses, the junctional epithelium </a:t>
          </a:r>
          <a:r>
            <a:rPr lang="en-GB" sz="1400" b="0" i="0" baseline="0" dirty="0">
              <a:latin typeface="Arial" panose="020B0604020202020204" pitchFamily="34" charset="0"/>
              <a:cs typeface="Arial" panose="020B0604020202020204" pitchFamily="34" charset="0"/>
            </a:rPr>
            <a:t>migrates apically to maintain an intact barrier, and as a result, the pocket deepens fractionally. </a:t>
          </a:r>
          <a:endParaRPr lang="en-IN" sz="1400" dirty="0">
            <a:latin typeface="Arial" panose="020B0604020202020204" pitchFamily="34" charset="0"/>
            <a:cs typeface="Arial" panose="020B0604020202020204" pitchFamily="34" charset="0"/>
          </a:endParaRPr>
        </a:p>
      </dgm:t>
    </dgm:pt>
    <dgm:pt modelId="{E1F722B5-75E2-44E2-88EB-3CACB3EB85E6}" type="parTrans" cxnId="{83084CED-29C0-4E1A-A66E-1F5074DCA74E}">
      <dgm:prSet/>
      <dgm:spPr/>
      <dgm:t>
        <a:bodyPr/>
        <a:lstStyle/>
        <a:p>
          <a:endParaRPr lang="en-IN"/>
        </a:p>
      </dgm:t>
    </dgm:pt>
    <dgm:pt modelId="{07B48CBE-011B-4CC4-8F97-31BEB7E6253E}" type="sibTrans" cxnId="{83084CED-29C0-4E1A-A66E-1F5074DCA74E}">
      <dgm:prSet/>
      <dgm:spPr/>
      <dgm:t>
        <a:bodyPr/>
        <a:lstStyle/>
        <a:p>
          <a:endParaRPr lang="en-IN"/>
        </a:p>
      </dgm:t>
    </dgm:pt>
    <dgm:pt modelId="{C37E148B-3C85-4AF4-8814-D3CA657CC389}">
      <dgm:prSet custT="1"/>
      <dgm:spPr>
        <a:solidFill>
          <a:srgbClr val="7F3F00"/>
        </a:solidFill>
      </dgm:spPr>
      <dgm:t>
        <a:bodyPr/>
        <a:lstStyle/>
        <a:p>
          <a:pPr>
            <a:lnSpc>
              <a:spcPct val="150000"/>
            </a:lnSpc>
          </a:pPr>
          <a:r>
            <a:rPr lang="en-GB" sz="1400" b="0" i="0" baseline="0" dirty="0">
              <a:latin typeface="Arial" panose="020B0604020202020204" pitchFamily="34" charset="0"/>
              <a:cs typeface="Arial" panose="020B0604020202020204" pitchFamily="34" charset="0"/>
            </a:rPr>
            <a:t>This makes it even more </a:t>
          </a:r>
          <a:r>
            <a:rPr lang="en-GB" sz="1400" b="0" i="0" baseline="0" dirty="0" err="1">
              <a:latin typeface="Arial" panose="020B0604020202020204" pitchFamily="34" charset="0"/>
              <a:cs typeface="Arial" panose="020B0604020202020204" pitchFamily="34" charset="0"/>
            </a:rPr>
            <a:t>dificult</a:t>
          </a:r>
          <a:r>
            <a:rPr lang="en-GB" sz="1400" b="0" i="0" baseline="0" dirty="0">
              <a:latin typeface="Arial" panose="020B0604020202020204" pitchFamily="34" charset="0"/>
              <a:cs typeface="Arial" panose="020B0604020202020204" pitchFamily="34" charset="0"/>
            </a:rPr>
            <a:t> to remove the bacteria and to disrupt the biofilm through oral hygiene techniques, and thus the cycle is perpetuated</a:t>
          </a:r>
          <a:endParaRPr lang="en-IN" sz="1400" dirty="0">
            <a:latin typeface="Arial" panose="020B0604020202020204" pitchFamily="34" charset="0"/>
            <a:cs typeface="Arial" panose="020B0604020202020204" pitchFamily="34" charset="0"/>
          </a:endParaRPr>
        </a:p>
      </dgm:t>
    </dgm:pt>
    <dgm:pt modelId="{368DE4D1-B533-4A3D-B714-01D9C1C7C9E0}" type="parTrans" cxnId="{A5648819-BD00-4F8F-9C32-B4C8CD2BB861}">
      <dgm:prSet/>
      <dgm:spPr/>
      <dgm:t>
        <a:bodyPr/>
        <a:lstStyle/>
        <a:p>
          <a:endParaRPr lang="en-IN"/>
        </a:p>
      </dgm:t>
    </dgm:pt>
    <dgm:pt modelId="{B0789F5C-CFBF-4BE1-8B25-6424EE6F4F6D}" type="sibTrans" cxnId="{A5648819-BD00-4F8F-9C32-B4C8CD2BB861}">
      <dgm:prSet/>
      <dgm:spPr/>
      <dgm:t>
        <a:bodyPr/>
        <a:lstStyle/>
        <a:p>
          <a:endParaRPr lang="en-IN"/>
        </a:p>
      </dgm:t>
    </dgm:pt>
    <dgm:pt modelId="{0C7B27C6-8462-49A6-8162-B1FE2CA803C3}" type="pres">
      <dgm:prSet presAssocID="{7C85BC5E-B7FE-4FB2-90C2-7EF849C4D7E4}" presName="Name0" presStyleCnt="0">
        <dgm:presLayoutVars>
          <dgm:resizeHandles/>
        </dgm:presLayoutVars>
      </dgm:prSet>
      <dgm:spPr/>
    </dgm:pt>
    <dgm:pt modelId="{E5F473F8-3738-47C7-8838-E8C6B8D312A1}" type="pres">
      <dgm:prSet presAssocID="{04C36BCB-CA53-4A0E-8EAC-237C5B9986EF}" presName="text" presStyleLbl="node1" presStyleIdx="0" presStyleCnt="7">
        <dgm:presLayoutVars>
          <dgm:bulletEnabled val="1"/>
        </dgm:presLayoutVars>
      </dgm:prSet>
      <dgm:spPr/>
    </dgm:pt>
    <dgm:pt modelId="{AF804680-14A4-4175-BE8A-A5BA2B85A9BC}" type="pres">
      <dgm:prSet presAssocID="{BAE65A56-6C7D-48B0-B564-CCED8637F2F2}" presName="space" presStyleCnt="0"/>
      <dgm:spPr/>
    </dgm:pt>
    <dgm:pt modelId="{FE289247-1BF4-469A-ACD7-7968BB5CDDC9}" type="pres">
      <dgm:prSet presAssocID="{B85D89EF-D3D0-45C7-854B-933A32F415A2}" presName="text" presStyleLbl="node1" presStyleIdx="1" presStyleCnt="7">
        <dgm:presLayoutVars>
          <dgm:bulletEnabled val="1"/>
        </dgm:presLayoutVars>
      </dgm:prSet>
      <dgm:spPr/>
    </dgm:pt>
    <dgm:pt modelId="{3E41135E-4FA5-416A-9272-8678DF7AB09A}" type="pres">
      <dgm:prSet presAssocID="{6D9C5123-BE13-4DD4-A1C8-91C22BC2D715}" presName="space" presStyleCnt="0"/>
      <dgm:spPr/>
    </dgm:pt>
    <dgm:pt modelId="{49F56CB1-9A43-4FE6-A3EA-E3E26B18FB1B}" type="pres">
      <dgm:prSet presAssocID="{67D33439-E4DE-4101-A78A-944EA027C867}" presName="text" presStyleLbl="node1" presStyleIdx="2" presStyleCnt="7" custScaleY="147606">
        <dgm:presLayoutVars>
          <dgm:bulletEnabled val="1"/>
        </dgm:presLayoutVars>
      </dgm:prSet>
      <dgm:spPr/>
    </dgm:pt>
    <dgm:pt modelId="{C190C5B3-B45E-4176-8F1B-B49B16B6DE86}" type="pres">
      <dgm:prSet presAssocID="{06808A13-1190-4EEC-B049-7FB6D0CF6C1E}" presName="space" presStyleCnt="0"/>
      <dgm:spPr/>
    </dgm:pt>
    <dgm:pt modelId="{7765D602-A310-4E0A-B1E5-AE201BBA928A}" type="pres">
      <dgm:prSet presAssocID="{4BF615B1-BDF9-4607-92FC-13F17CC1EAD7}" presName="text" presStyleLbl="node1" presStyleIdx="3" presStyleCnt="7">
        <dgm:presLayoutVars>
          <dgm:bulletEnabled val="1"/>
        </dgm:presLayoutVars>
      </dgm:prSet>
      <dgm:spPr/>
    </dgm:pt>
    <dgm:pt modelId="{8CA35906-1026-4B09-B671-B653EF78939A}" type="pres">
      <dgm:prSet presAssocID="{94B90C0E-226C-46D8-A9D6-9F350F0B408C}" presName="space" presStyleCnt="0"/>
      <dgm:spPr/>
    </dgm:pt>
    <dgm:pt modelId="{CEA8569B-C83A-474A-88F1-866BA03C6349}" type="pres">
      <dgm:prSet presAssocID="{4411A9C6-EEEC-4F87-8F3B-990B4BE03990}" presName="text" presStyleLbl="node1" presStyleIdx="4" presStyleCnt="7">
        <dgm:presLayoutVars>
          <dgm:bulletEnabled val="1"/>
        </dgm:presLayoutVars>
      </dgm:prSet>
      <dgm:spPr/>
    </dgm:pt>
    <dgm:pt modelId="{49E3F5D3-3439-4AA3-8BCA-51D556F4BF64}" type="pres">
      <dgm:prSet presAssocID="{63AB6BA5-9CFC-45F6-AB26-3D6BC90F9817}" presName="space" presStyleCnt="0"/>
      <dgm:spPr/>
    </dgm:pt>
    <dgm:pt modelId="{F7AD72FD-4893-4FD5-80F3-8E2D35A7FC39}" type="pres">
      <dgm:prSet presAssocID="{DEF8A7C6-5290-4192-818C-D7F51AF54D19}" presName="text" presStyleLbl="node1" presStyleIdx="5" presStyleCnt="7">
        <dgm:presLayoutVars>
          <dgm:bulletEnabled val="1"/>
        </dgm:presLayoutVars>
      </dgm:prSet>
      <dgm:spPr/>
    </dgm:pt>
    <dgm:pt modelId="{EEED48EC-E831-4349-8DD1-3DCCDFB0CAD7}" type="pres">
      <dgm:prSet presAssocID="{07B48CBE-011B-4CC4-8F97-31BEB7E6253E}" presName="space" presStyleCnt="0"/>
      <dgm:spPr/>
    </dgm:pt>
    <dgm:pt modelId="{63FA4BA5-3CBC-4129-B4EE-E44D82B76ECA}" type="pres">
      <dgm:prSet presAssocID="{C37E148B-3C85-4AF4-8814-D3CA657CC389}" presName="text" presStyleLbl="node1" presStyleIdx="6" presStyleCnt="7">
        <dgm:presLayoutVars>
          <dgm:bulletEnabled val="1"/>
        </dgm:presLayoutVars>
      </dgm:prSet>
      <dgm:spPr/>
    </dgm:pt>
  </dgm:ptLst>
  <dgm:cxnLst>
    <dgm:cxn modelId="{4C9C1401-A4C6-4F29-BB8A-9A548279B71A}" type="presOf" srcId="{4411A9C6-EEEC-4F87-8F3B-990B4BE03990}" destId="{CEA8569B-C83A-474A-88F1-866BA03C6349}" srcOrd="0" destOrd="0" presId="urn:diagrams.loki3.com/VaryingWidthList"/>
    <dgm:cxn modelId="{B802050C-CD07-4CF2-964B-F66AA509AC09}" type="presOf" srcId="{67D33439-E4DE-4101-A78A-944EA027C867}" destId="{49F56CB1-9A43-4FE6-A3EA-E3E26B18FB1B}" srcOrd="0" destOrd="0" presId="urn:diagrams.loki3.com/VaryingWidthList"/>
    <dgm:cxn modelId="{5A556510-C942-496A-9296-21321C2F500B}" srcId="{7C85BC5E-B7FE-4FB2-90C2-7EF849C4D7E4}" destId="{B85D89EF-D3D0-45C7-854B-933A32F415A2}" srcOrd="1" destOrd="0" parTransId="{ADFFD4D7-8DAB-4031-936C-D43B4D67A98B}" sibTransId="{6D9C5123-BE13-4DD4-A1C8-91C22BC2D715}"/>
    <dgm:cxn modelId="{A5648819-BD00-4F8F-9C32-B4C8CD2BB861}" srcId="{7C85BC5E-B7FE-4FB2-90C2-7EF849C4D7E4}" destId="{C37E148B-3C85-4AF4-8814-D3CA657CC389}" srcOrd="6" destOrd="0" parTransId="{368DE4D1-B533-4A3D-B714-01D9C1C7C9E0}" sibTransId="{B0789F5C-CFBF-4BE1-8B25-6424EE6F4F6D}"/>
    <dgm:cxn modelId="{AFF8BC1C-16DA-4238-8E4C-C7A78872947D}" srcId="{7C85BC5E-B7FE-4FB2-90C2-7EF849C4D7E4}" destId="{04C36BCB-CA53-4A0E-8EAC-237C5B9986EF}" srcOrd="0" destOrd="0" parTransId="{93589702-F77B-47CB-BD7D-B6625C4C659F}" sibTransId="{BAE65A56-6C7D-48B0-B564-CCED8637F2F2}"/>
    <dgm:cxn modelId="{52CC9120-01EB-41DC-B5A2-15C14A6E8987}" srcId="{7C85BC5E-B7FE-4FB2-90C2-7EF849C4D7E4}" destId="{4411A9C6-EEEC-4F87-8F3B-990B4BE03990}" srcOrd="4" destOrd="0" parTransId="{033F1522-48D5-4F62-9DAA-1B20C651684B}" sibTransId="{63AB6BA5-9CFC-45F6-AB26-3D6BC90F9817}"/>
    <dgm:cxn modelId="{B2A00526-3AD4-472C-8FD2-82FADD9C364A}" srcId="{7C85BC5E-B7FE-4FB2-90C2-7EF849C4D7E4}" destId="{67D33439-E4DE-4101-A78A-944EA027C867}" srcOrd="2" destOrd="0" parTransId="{0A047D5B-FD6A-4221-BC58-E3F7EF49C06E}" sibTransId="{06808A13-1190-4EEC-B049-7FB6D0CF6C1E}"/>
    <dgm:cxn modelId="{4A8DEB6B-E69C-42C1-8791-86558B1C8769}" type="presOf" srcId="{04C36BCB-CA53-4A0E-8EAC-237C5B9986EF}" destId="{E5F473F8-3738-47C7-8838-E8C6B8D312A1}" srcOrd="0" destOrd="0" presId="urn:diagrams.loki3.com/VaryingWidthList"/>
    <dgm:cxn modelId="{FDB30274-18EF-450A-8C5B-89BEA4199C8F}" type="presOf" srcId="{C37E148B-3C85-4AF4-8814-D3CA657CC389}" destId="{63FA4BA5-3CBC-4129-B4EE-E44D82B76ECA}" srcOrd="0" destOrd="0" presId="urn:diagrams.loki3.com/VaryingWidthList"/>
    <dgm:cxn modelId="{0BF15B58-6B34-4E01-9D81-2815FCF130AA}" type="presOf" srcId="{DEF8A7C6-5290-4192-818C-D7F51AF54D19}" destId="{F7AD72FD-4893-4FD5-80F3-8E2D35A7FC39}" srcOrd="0" destOrd="0" presId="urn:diagrams.loki3.com/VaryingWidthList"/>
    <dgm:cxn modelId="{8D5D7E9A-D91F-4A0D-B023-0CE20651270B}" type="presOf" srcId="{7C85BC5E-B7FE-4FB2-90C2-7EF849C4D7E4}" destId="{0C7B27C6-8462-49A6-8162-B1FE2CA803C3}" srcOrd="0" destOrd="0" presId="urn:diagrams.loki3.com/VaryingWidthList"/>
    <dgm:cxn modelId="{D6BE0CA1-7092-4617-B460-034463AE1623}" type="presOf" srcId="{4BF615B1-BDF9-4607-92FC-13F17CC1EAD7}" destId="{7765D602-A310-4E0A-B1E5-AE201BBA928A}" srcOrd="0" destOrd="0" presId="urn:diagrams.loki3.com/VaryingWidthList"/>
    <dgm:cxn modelId="{2AB0CEBB-BAD6-4E1B-950F-2E3030B271EC}" type="presOf" srcId="{B85D89EF-D3D0-45C7-854B-933A32F415A2}" destId="{FE289247-1BF4-469A-ACD7-7968BB5CDDC9}" srcOrd="0" destOrd="0" presId="urn:diagrams.loki3.com/VaryingWidthList"/>
    <dgm:cxn modelId="{B00D57C2-B51D-40E6-A7F7-506C63A965D3}" srcId="{7C85BC5E-B7FE-4FB2-90C2-7EF849C4D7E4}" destId="{4BF615B1-BDF9-4607-92FC-13F17CC1EAD7}" srcOrd="3" destOrd="0" parTransId="{7F9FC566-5499-4C78-8A18-8DCB47A15A59}" sibTransId="{94B90C0E-226C-46D8-A9D6-9F350F0B408C}"/>
    <dgm:cxn modelId="{83084CED-29C0-4E1A-A66E-1F5074DCA74E}" srcId="{7C85BC5E-B7FE-4FB2-90C2-7EF849C4D7E4}" destId="{DEF8A7C6-5290-4192-818C-D7F51AF54D19}" srcOrd="5" destOrd="0" parTransId="{E1F722B5-75E2-44E2-88EB-3CACB3EB85E6}" sibTransId="{07B48CBE-011B-4CC4-8F97-31BEB7E6253E}"/>
    <dgm:cxn modelId="{AE1CDADA-A29B-49F2-BEA6-622455DC58DC}" type="presParOf" srcId="{0C7B27C6-8462-49A6-8162-B1FE2CA803C3}" destId="{E5F473F8-3738-47C7-8838-E8C6B8D312A1}" srcOrd="0" destOrd="0" presId="urn:diagrams.loki3.com/VaryingWidthList"/>
    <dgm:cxn modelId="{49DF9ED5-AF59-4434-9C3C-BC9B0BE6705C}" type="presParOf" srcId="{0C7B27C6-8462-49A6-8162-B1FE2CA803C3}" destId="{AF804680-14A4-4175-BE8A-A5BA2B85A9BC}" srcOrd="1" destOrd="0" presId="urn:diagrams.loki3.com/VaryingWidthList"/>
    <dgm:cxn modelId="{E6F30688-544D-4922-AADF-5BBBBCE85EB8}" type="presParOf" srcId="{0C7B27C6-8462-49A6-8162-B1FE2CA803C3}" destId="{FE289247-1BF4-469A-ACD7-7968BB5CDDC9}" srcOrd="2" destOrd="0" presId="urn:diagrams.loki3.com/VaryingWidthList"/>
    <dgm:cxn modelId="{CC298036-A34D-4463-88F6-9F8E23FF0AF0}" type="presParOf" srcId="{0C7B27C6-8462-49A6-8162-B1FE2CA803C3}" destId="{3E41135E-4FA5-416A-9272-8678DF7AB09A}" srcOrd="3" destOrd="0" presId="urn:diagrams.loki3.com/VaryingWidthList"/>
    <dgm:cxn modelId="{33D5210B-4D71-49E7-9FDC-799395409661}" type="presParOf" srcId="{0C7B27C6-8462-49A6-8162-B1FE2CA803C3}" destId="{49F56CB1-9A43-4FE6-A3EA-E3E26B18FB1B}" srcOrd="4" destOrd="0" presId="urn:diagrams.loki3.com/VaryingWidthList"/>
    <dgm:cxn modelId="{57386EB9-75C8-4BD7-83CF-FDEB0784ED20}" type="presParOf" srcId="{0C7B27C6-8462-49A6-8162-B1FE2CA803C3}" destId="{C190C5B3-B45E-4176-8F1B-B49B16B6DE86}" srcOrd="5" destOrd="0" presId="urn:diagrams.loki3.com/VaryingWidthList"/>
    <dgm:cxn modelId="{B0A51E36-2019-431C-B09B-42F758C85F25}" type="presParOf" srcId="{0C7B27C6-8462-49A6-8162-B1FE2CA803C3}" destId="{7765D602-A310-4E0A-B1E5-AE201BBA928A}" srcOrd="6" destOrd="0" presId="urn:diagrams.loki3.com/VaryingWidthList"/>
    <dgm:cxn modelId="{56773A8D-552A-4057-9707-A8321A93BAC6}" type="presParOf" srcId="{0C7B27C6-8462-49A6-8162-B1FE2CA803C3}" destId="{8CA35906-1026-4B09-B671-B653EF78939A}" srcOrd="7" destOrd="0" presId="urn:diagrams.loki3.com/VaryingWidthList"/>
    <dgm:cxn modelId="{44970FDE-E1B8-4DBC-BC57-D15967873584}" type="presParOf" srcId="{0C7B27C6-8462-49A6-8162-B1FE2CA803C3}" destId="{CEA8569B-C83A-474A-88F1-866BA03C6349}" srcOrd="8" destOrd="0" presId="urn:diagrams.loki3.com/VaryingWidthList"/>
    <dgm:cxn modelId="{EF7E95FD-836E-4975-BCA0-8379E2BE5361}" type="presParOf" srcId="{0C7B27C6-8462-49A6-8162-B1FE2CA803C3}" destId="{49E3F5D3-3439-4AA3-8BCA-51D556F4BF64}" srcOrd="9" destOrd="0" presId="urn:diagrams.loki3.com/VaryingWidthList"/>
    <dgm:cxn modelId="{911CAAB8-18FC-47F6-9B96-455EB0AA9BD7}" type="presParOf" srcId="{0C7B27C6-8462-49A6-8162-B1FE2CA803C3}" destId="{F7AD72FD-4893-4FD5-80F3-8E2D35A7FC39}" srcOrd="10" destOrd="0" presId="urn:diagrams.loki3.com/VaryingWidthList"/>
    <dgm:cxn modelId="{B70B388A-280A-4B27-96E3-BEFB1CB48A2E}" type="presParOf" srcId="{0C7B27C6-8462-49A6-8162-B1FE2CA803C3}" destId="{EEED48EC-E831-4349-8DD1-3DCCDFB0CAD7}" srcOrd="11" destOrd="0" presId="urn:diagrams.loki3.com/VaryingWidthList"/>
    <dgm:cxn modelId="{E45523A5-BC12-446B-9610-652FAC866A8E}" type="presParOf" srcId="{0C7B27C6-8462-49A6-8162-B1FE2CA803C3}" destId="{63FA4BA5-3CBC-4129-B4EE-E44D82B76ECA}" srcOrd="12"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62778-FF83-45D0-8ADC-089585E2CEF2}">
      <dsp:nvSpPr>
        <dsp:cNvPr id="0" name=""/>
        <dsp:cNvSpPr/>
      </dsp:nvSpPr>
      <dsp:spPr>
        <a:xfrm>
          <a:off x="0" y="705850"/>
          <a:ext cx="5871287" cy="1027625"/>
        </a:xfrm>
        <a:prstGeom prst="roundRect">
          <a:avLst/>
        </a:prstGeom>
        <a:solidFill>
          <a:schemeClr val="accent2">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Many of the unique features of periodontitis are derived from the anatomy of the periodontium, in which</a:t>
          </a:r>
          <a:endParaRPr lang="en-IN" sz="1200" kern="1200" dirty="0">
            <a:latin typeface="Arial" panose="020B0604020202020204" pitchFamily="34" charset="0"/>
            <a:cs typeface="Arial" panose="020B0604020202020204" pitchFamily="34" charset="0"/>
          </a:endParaRPr>
        </a:p>
      </dsp:txBody>
      <dsp:txXfrm>
        <a:off x="50165" y="756015"/>
        <a:ext cx="5770957" cy="927295"/>
      </dsp:txXfrm>
    </dsp:sp>
    <dsp:sp modelId="{347EE904-5EAB-4677-84CB-05756A827C23}">
      <dsp:nvSpPr>
        <dsp:cNvPr id="0" name=""/>
        <dsp:cNvSpPr/>
      </dsp:nvSpPr>
      <dsp:spPr>
        <a:xfrm>
          <a:off x="30325" y="1770916"/>
          <a:ext cx="5810636" cy="955702"/>
        </a:xfrm>
        <a:prstGeom prst="roundRect">
          <a:avLst/>
        </a:prstGeom>
        <a:solidFill>
          <a:srgbClr val="A665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 a hard, </a:t>
          </a:r>
          <a:r>
            <a:rPr lang="en-GB" sz="1200" b="0" i="0" kern="1200" baseline="0" dirty="0" err="1">
              <a:latin typeface="Arial" panose="020B0604020202020204" pitchFamily="34" charset="0"/>
              <a:cs typeface="Arial" panose="020B0604020202020204" pitchFamily="34" charset="0"/>
            </a:rPr>
            <a:t>nonshedding</a:t>
          </a:r>
          <a:r>
            <a:rPr lang="en-GB" sz="1200" b="0" i="0" kern="1200" baseline="0" dirty="0">
              <a:latin typeface="Arial" panose="020B0604020202020204" pitchFamily="34" charset="0"/>
              <a:cs typeface="Arial" panose="020B0604020202020204" pitchFamily="34" charset="0"/>
            </a:rPr>
            <a:t> surface (the tooth) is partly embedded within the body (within connective tissue), crosses an epithelial surface, and is partly exposed to the outside world (within the confines of the mouth). </a:t>
          </a:r>
          <a:endParaRPr lang="en-IN" sz="1200" kern="1200" dirty="0">
            <a:latin typeface="Arial" panose="020B0604020202020204" pitchFamily="34" charset="0"/>
            <a:cs typeface="Arial" panose="020B0604020202020204" pitchFamily="34" charset="0"/>
          </a:endParaRPr>
        </a:p>
      </dsp:txBody>
      <dsp:txXfrm>
        <a:off x="76979" y="1817570"/>
        <a:ext cx="5717328" cy="862394"/>
      </dsp:txXfrm>
    </dsp:sp>
    <dsp:sp modelId="{D70F7CB4-D82B-43D0-8FA7-5217876229AF}">
      <dsp:nvSpPr>
        <dsp:cNvPr id="0" name=""/>
        <dsp:cNvSpPr/>
      </dsp:nvSpPr>
      <dsp:spPr>
        <a:xfrm>
          <a:off x="0" y="2764058"/>
          <a:ext cx="5871287" cy="1027625"/>
        </a:xfrm>
        <a:prstGeom prst="roundRect">
          <a:avLst/>
        </a:prstGeom>
        <a:solidFill>
          <a:srgbClr val="7878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 bacteria that colonize this surface are effectively outside of the body (although they are in the gingival crevice or pocket</a:t>
          </a:r>
          <a:r>
            <a:rPr lang="en-GB" sz="1200" b="0" i="0" kern="1200" baseline="0">
              <a:latin typeface="Arial" panose="020B0604020202020204" pitchFamily="34" charset="0"/>
              <a:cs typeface="Arial" panose="020B0604020202020204" pitchFamily="34" charset="0"/>
            </a:rPr>
            <a:t>), yet the inflammatory response that develops is located within the body (i.e., within the tissues). </a:t>
          </a:r>
          <a:endParaRPr lang="en-IN" sz="1200" kern="1200" dirty="0">
            <a:latin typeface="Arial" panose="020B0604020202020204" pitchFamily="34" charset="0"/>
            <a:cs typeface="Arial" panose="020B0604020202020204" pitchFamily="34" charset="0"/>
          </a:endParaRPr>
        </a:p>
      </dsp:txBody>
      <dsp:txXfrm>
        <a:off x="50165" y="2814223"/>
        <a:ext cx="5770957" cy="927295"/>
      </dsp:txXfrm>
    </dsp:sp>
    <dsp:sp modelId="{A77E7F1A-CF4F-4FC0-A43B-63B50806D8D3}">
      <dsp:nvSpPr>
        <dsp:cNvPr id="0" name=""/>
        <dsp:cNvSpPr/>
      </dsp:nvSpPr>
      <dsp:spPr>
        <a:xfrm>
          <a:off x="0" y="3829123"/>
          <a:ext cx="5871287" cy="102762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These factors add complexity to our understanding of the role of the biofilm and the immune–inflammatory responses that are part of periodontal tissue breakdown.</a:t>
          </a:r>
          <a:endParaRPr lang="en-IN" sz="1200" kern="1200" dirty="0">
            <a:latin typeface="Arial" panose="020B0604020202020204" pitchFamily="34" charset="0"/>
            <a:cs typeface="Arial" panose="020B0604020202020204" pitchFamily="34" charset="0"/>
          </a:endParaRPr>
        </a:p>
      </dsp:txBody>
      <dsp:txXfrm>
        <a:off x="50165" y="3879288"/>
        <a:ext cx="5770957" cy="9272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16079-9F49-48C0-ADF1-F7C0961EA32E}">
      <dsp:nvSpPr>
        <dsp:cNvPr id="0" name=""/>
        <dsp:cNvSpPr/>
      </dsp:nvSpPr>
      <dsp:spPr>
        <a:xfrm>
          <a:off x="0" y="21594"/>
          <a:ext cx="6097554" cy="1775182"/>
        </a:xfrm>
        <a:prstGeom prst="roundRect">
          <a:avLst/>
        </a:prstGeom>
        <a:solidFill>
          <a:schemeClr val="accent2">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50000"/>
            </a:lnSpc>
            <a:spcBef>
              <a:spcPct val="0"/>
            </a:spcBef>
            <a:spcAft>
              <a:spcPct val="35000"/>
            </a:spcAft>
            <a:buNone/>
          </a:pPr>
          <a:r>
            <a:rPr lang="en-GB" sz="1400" b="0" i="0" kern="1200" baseline="0">
              <a:latin typeface="Arial" panose="020B0604020202020204" pitchFamily="34" charset="0"/>
              <a:cs typeface="Arial" panose="020B0604020202020204" pitchFamily="34" charset="0"/>
            </a:rPr>
            <a:t>The initial lesion was reported to develop within 2 to 4 days of the accumulation of plaque at a site that was otherwise free of plaque and at which no inflammation was evident microscopically. </a:t>
          </a:r>
          <a:endParaRPr lang="en-IN" sz="1400" kern="1200">
            <a:latin typeface="Arial" panose="020B0604020202020204" pitchFamily="34" charset="0"/>
            <a:cs typeface="Arial" panose="020B0604020202020204" pitchFamily="34" charset="0"/>
          </a:endParaRPr>
        </a:p>
      </dsp:txBody>
      <dsp:txXfrm>
        <a:off x="86657" y="108251"/>
        <a:ext cx="5924240" cy="1601868"/>
      </dsp:txXfrm>
    </dsp:sp>
    <dsp:sp modelId="{86C5A306-4B2E-46BE-AC3C-B5D2F8958108}">
      <dsp:nvSpPr>
        <dsp:cNvPr id="0" name=""/>
        <dsp:cNvSpPr/>
      </dsp:nvSpPr>
      <dsp:spPr>
        <a:xfrm>
          <a:off x="0" y="1837097"/>
          <a:ext cx="6097554" cy="1775182"/>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50000"/>
            </a:lnSpc>
            <a:spcBef>
              <a:spcPct val="0"/>
            </a:spcBef>
            <a:spcAft>
              <a:spcPct val="35000"/>
            </a:spcAft>
            <a:buNone/>
          </a:pPr>
          <a:r>
            <a:rPr lang="en-GB" sz="1400" b="0" i="0" kern="1200" baseline="0" dirty="0">
              <a:latin typeface="Arial" panose="020B0604020202020204" pitchFamily="34" charset="0"/>
              <a:cs typeface="Arial" panose="020B0604020202020204" pitchFamily="34" charset="0"/>
            </a:rPr>
            <a:t>In other words, the initial lesion corresponds to the histologic picture that is evident in clinically healthy gingival tissues.</a:t>
          </a:r>
          <a:endParaRPr lang="en-IN" sz="1400" kern="1200" dirty="0">
            <a:latin typeface="Arial" panose="020B0604020202020204" pitchFamily="34" charset="0"/>
            <a:cs typeface="Arial" panose="020B0604020202020204" pitchFamily="34" charset="0"/>
          </a:endParaRPr>
        </a:p>
      </dsp:txBody>
      <dsp:txXfrm>
        <a:off x="86657" y="1923754"/>
        <a:ext cx="5924240" cy="1601868"/>
      </dsp:txXfrm>
    </dsp:sp>
    <dsp:sp modelId="{1382ABEA-B8BB-4A0C-9C20-28BE76C06DA5}">
      <dsp:nvSpPr>
        <dsp:cNvPr id="0" name=""/>
        <dsp:cNvSpPr/>
      </dsp:nvSpPr>
      <dsp:spPr>
        <a:xfrm>
          <a:off x="0" y="3652599"/>
          <a:ext cx="6097554" cy="1775182"/>
        </a:xfrm>
        <a:prstGeom prst="roundRect">
          <a:avLst/>
        </a:prstGeom>
        <a:solidFill>
          <a:srgbClr val="A665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50000"/>
            </a:lnSpc>
            <a:spcBef>
              <a:spcPct val="0"/>
            </a:spcBef>
            <a:spcAft>
              <a:spcPct val="35000"/>
            </a:spcAft>
            <a:buNone/>
          </a:pPr>
          <a:r>
            <a:rPr lang="en-GB" sz="1400" b="0" i="0" kern="1200" baseline="0" dirty="0">
              <a:latin typeface="Arial" panose="020B0604020202020204" pitchFamily="34" charset="0"/>
              <a:cs typeface="Arial" panose="020B0604020202020204" pitchFamily="34" charset="0"/>
            </a:rPr>
            <a:t>This low-grade inflammation is characterized by dilation of the vascular network and increased vascular permeability, thus permitting the neutrophils and monocytes from the gingival vasculature to migrate through the connective tissues toward the source of the chemotactic stimulus: the bacterial products in the gingival sulcus.</a:t>
          </a:r>
          <a:endParaRPr lang="en-IN" sz="1400" kern="1200" dirty="0">
            <a:latin typeface="Arial" panose="020B0604020202020204" pitchFamily="34" charset="0"/>
            <a:cs typeface="Arial" panose="020B0604020202020204" pitchFamily="34" charset="0"/>
          </a:endParaRPr>
        </a:p>
      </dsp:txBody>
      <dsp:txXfrm>
        <a:off x="86657" y="3739256"/>
        <a:ext cx="5924240" cy="16018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67CAA2-CBA6-4A78-90FF-B3518142B5C2}">
      <dsp:nvSpPr>
        <dsp:cNvPr id="0" name=""/>
        <dsp:cNvSpPr/>
      </dsp:nvSpPr>
      <dsp:spPr>
        <a:xfrm>
          <a:off x="4" y="3648"/>
          <a:ext cx="5741429" cy="781300"/>
        </a:xfrm>
        <a:prstGeom prst="rect">
          <a:avLst/>
        </a:prstGeom>
        <a:solidFill>
          <a:srgbClr val="A665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t>T</a:t>
          </a:r>
          <a:r>
            <a:rPr lang="en-GB" sz="1200" b="0" i="0" kern="1200" baseline="0" dirty="0">
              <a:latin typeface="Arial" panose="020B0604020202020204" pitchFamily="34" charset="0"/>
              <a:cs typeface="Arial" panose="020B0604020202020204" pitchFamily="34" charset="0"/>
            </a:rPr>
            <a:t>he early lesion was said to develop after about 1 week of continued plaque accumulation and corresponds to the early clinical signs of gingivitis. </a:t>
          </a:r>
          <a:endParaRPr lang="en-IN" sz="1200" kern="1200" dirty="0">
            <a:latin typeface="Arial" panose="020B0604020202020204" pitchFamily="34" charset="0"/>
            <a:cs typeface="Arial" panose="020B0604020202020204" pitchFamily="34" charset="0"/>
          </a:endParaRPr>
        </a:p>
      </dsp:txBody>
      <dsp:txXfrm>
        <a:off x="4" y="3648"/>
        <a:ext cx="5741429" cy="781300"/>
      </dsp:txXfrm>
    </dsp:sp>
    <dsp:sp modelId="{F8B65E0A-520A-4A69-BF60-5BE6F5688DDF}">
      <dsp:nvSpPr>
        <dsp:cNvPr id="0" name=""/>
        <dsp:cNvSpPr/>
      </dsp:nvSpPr>
      <dsp:spPr>
        <a:xfrm>
          <a:off x="4" y="1105154"/>
          <a:ext cx="5741429" cy="781300"/>
        </a:xfrm>
        <a:prstGeom prst="rect">
          <a:avLst/>
        </a:prstGeom>
        <a:solidFill>
          <a:schemeClr val="accent2">
            <a:shade val="6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 gingiva are erythematous in appearance as a result of the proliferation of capillaries, the opening up of microvascular beds, and continued vasodilation.</a:t>
          </a:r>
          <a:endParaRPr lang="en-IN" sz="1200" kern="1200" dirty="0">
            <a:latin typeface="Arial" panose="020B0604020202020204" pitchFamily="34" charset="0"/>
            <a:cs typeface="Arial" panose="020B0604020202020204" pitchFamily="34" charset="0"/>
          </a:endParaRPr>
        </a:p>
      </dsp:txBody>
      <dsp:txXfrm>
        <a:off x="4" y="1105154"/>
        <a:ext cx="5741429" cy="781300"/>
      </dsp:txXfrm>
    </dsp:sp>
    <dsp:sp modelId="{A8C55D22-AAC1-462E-B3C3-74EB2F6201D9}">
      <dsp:nvSpPr>
        <dsp:cNvPr id="0" name=""/>
        <dsp:cNvSpPr/>
      </dsp:nvSpPr>
      <dsp:spPr>
        <a:xfrm>
          <a:off x="4" y="2206659"/>
          <a:ext cx="5741429" cy="781300"/>
        </a:xfrm>
        <a:prstGeom prst="rect">
          <a:avLst/>
        </a:prstGeom>
        <a:solidFill>
          <a:schemeClr val="accent1">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Increasing vascular permeability leads to increased GCF flow, and transmigrating neutrophils increase significantly in number. </a:t>
          </a:r>
          <a:endParaRPr lang="en-IN" sz="1200" kern="1200" dirty="0">
            <a:latin typeface="Arial" panose="020B0604020202020204" pitchFamily="34" charset="0"/>
            <a:cs typeface="Arial" panose="020B0604020202020204" pitchFamily="34" charset="0"/>
          </a:endParaRPr>
        </a:p>
      </dsp:txBody>
      <dsp:txXfrm>
        <a:off x="4" y="2206659"/>
        <a:ext cx="5741429" cy="781300"/>
      </dsp:txXfrm>
    </dsp:sp>
    <dsp:sp modelId="{0ED4946C-ED3C-4E86-86B5-A4720D1164F3}">
      <dsp:nvSpPr>
        <dsp:cNvPr id="0" name=""/>
        <dsp:cNvSpPr/>
      </dsp:nvSpPr>
      <dsp:spPr>
        <a:xfrm>
          <a:off x="4" y="3308164"/>
          <a:ext cx="5741429" cy="781300"/>
        </a:xfrm>
        <a:prstGeom prst="rect">
          <a:avLst/>
        </a:prstGeom>
        <a:solidFill>
          <a:schemeClr val="accent2">
            <a:shade val="6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 predominant infiltrating cell types are neutrophils and lymphocytes (primarily thymic lymphocytes [T</a:t>
          </a:r>
          <a:r>
            <a:rPr lang="en-GB" sz="1200" kern="1200" dirty="0">
              <a:latin typeface="Arial" panose="020B0604020202020204" pitchFamily="34" charset="0"/>
              <a:cs typeface="Arial" panose="020B0604020202020204" pitchFamily="34" charset="0"/>
            </a:rPr>
            <a:t>-</a:t>
          </a:r>
          <a:r>
            <a:rPr lang="en-GB" sz="1200" b="0" i="0" kern="1200" baseline="0" dirty="0">
              <a:latin typeface="Arial" panose="020B0604020202020204" pitchFamily="34" charset="0"/>
              <a:cs typeface="Arial" panose="020B0604020202020204" pitchFamily="34" charset="0"/>
            </a:rPr>
            <a:t>cells]),and the neutrophils migrate through the tissues to the sulcus and phagocytose bacteria.</a:t>
          </a:r>
          <a:endParaRPr lang="en-IN" sz="1200" kern="1200" dirty="0">
            <a:latin typeface="Arial" panose="020B0604020202020204" pitchFamily="34" charset="0"/>
            <a:cs typeface="Arial" panose="020B0604020202020204" pitchFamily="34" charset="0"/>
          </a:endParaRPr>
        </a:p>
      </dsp:txBody>
      <dsp:txXfrm>
        <a:off x="4" y="3308164"/>
        <a:ext cx="5741429" cy="781300"/>
      </dsp:txXfrm>
    </dsp:sp>
    <dsp:sp modelId="{74F77E7D-4CA7-4703-950D-831FBAB0D3B6}">
      <dsp:nvSpPr>
        <dsp:cNvPr id="0" name=""/>
        <dsp:cNvSpPr/>
      </dsp:nvSpPr>
      <dsp:spPr>
        <a:xfrm>
          <a:off x="4" y="4409669"/>
          <a:ext cx="5741429" cy="781300"/>
        </a:xfrm>
        <a:prstGeom prst="rect">
          <a:avLst/>
        </a:prstGeom>
        <a:solidFill>
          <a:schemeClr val="accent1">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Fibroblasts degenerate, primarily by apoptosis (programmed cell death), which increases the space available for infiltrating leukocytes. </a:t>
          </a:r>
          <a:endParaRPr lang="en-IN" sz="1200" kern="1200" dirty="0">
            <a:latin typeface="Arial" panose="020B0604020202020204" pitchFamily="34" charset="0"/>
            <a:cs typeface="Arial" panose="020B0604020202020204" pitchFamily="34" charset="0"/>
          </a:endParaRPr>
        </a:p>
      </dsp:txBody>
      <dsp:txXfrm>
        <a:off x="4" y="4409669"/>
        <a:ext cx="5741429" cy="781300"/>
      </dsp:txXfrm>
    </dsp:sp>
    <dsp:sp modelId="{3746CCC1-2828-4048-98CF-BCBFA7D1D958}">
      <dsp:nvSpPr>
        <dsp:cNvPr id="0" name=""/>
        <dsp:cNvSpPr/>
      </dsp:nvSpPr>
      <dsp:spPr>
        <a:xfrm>
          <a:off x="4" y="5511175"/>
          <a:ext cx="5741429" cy="781300"/>
        </a:xfrm>
        <a:prstGeom prst="rect">
          <a:avLst/>
        </a:prstGeom>
        <a:solidFill>
          <a:srgbClr val="7F3F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Collagen destruction occurs, which results in collagen depletion in the areas apical and lateral to the junctional and sulcular epithelium. </a:t>
          </a:r>
          <a:endParaRPr lang="en-IN" sz="1200" kern="1200" dirty="0">
            <a:latin typeface="Arial" panose="020B0604020202020204" pitchFamily="34" charset="0"/>
            <a:cs typeface="Arial" panose="020B0604020202020204" pitchFamily="34" charset="0"/>
          </a:endParaRPr>
        </a:p>
      </dsp:txBody>
      <dsp:txXfrm>
        <a:off x="4" y="5511175"/>
        <a:ext cx="5741429" cy="781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E256C-E180-4058-A9E8-8F342E81D9C3}">
      <dsp:nvSpPr>
        <dsp:cNvPr id="0" name=""/>
        <dsp:cNvSpPr/>
      </dsp:nvSpPr>
      <dsp:spPr>
        <a:xfrm>
          <a:off x="854" y="350711"/>
          <a:ext cx="3332658" cy="1999595"/>
        </a:xfrm>
        <a:prstGeom prst="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 basal cells of these epithelial structures begin to proliferate to maintain an intact barrier against the bacteria and their products and the epithelium can then be seen proliferating into the collagen-depleted areas of the connective tissues.</a:t>
          </a:r>
          <a:endParaRPr lang="en-IN" sz="1200" kern="1200" dirty="0">
            <a:latin typeface="Arial" panose="020B0604020202020204" pitchFamily="34" charset="0"/>
            <a:cs typeface="Arial" panose="020B0604020202020204" pitchFamily="34" charset="0"/>
          </a:endParaRPr>
        </a:p>
      </dsp:txBody>
      <dsp:txXfrm>
        <a:off x="854" y="350711"/>
        <a:ext cx="3332658" cy="1999595"/>
      </dsp:txXfrm>
    </dsp:sp>
    <dsp:sp modelId="{3AD4490B-EDEE-461B-ADF7-EE4152D15103}">
      <dsp:nvSpPr>
        <dsp:cNvPr id="0" name=""/>
        <dsp:cNvSpPr/>
      </dsp:nvSpPr>
      <dsp:spPr>
        <a:xfrm>
          <a:off x="3666778" y="350711"/>
          <a:ext cx="3332658" cy="1999595"/>
        </a:xfrm>
        <a:prstGeom prst="rect">
          <a:avLst/>
        </a:prstGeom>
        <a:solidFill>
          <a:schemeClr val="accent5">
            <a:hueOff val="1771018"/>
            <a:satOff val="-761"/>
            <a:lumOff val="-352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As a result of </a:t>
          </a:r>
          <a:r>
            <a:rPr lang="en-GB" sz="1200" b="0" i="0" kern="1200" baseline="0" dirty="0" err="1">
              <a:latin typeface="Arial" panose="020B0604020202020204" pitchFamily="34" charset="0"/>
              <a:cs typeface="Arial" panose="020B0604020202020204" pitchFamily="34" charset="0"/>
            </a:rPr>
            <a:t>edema</a:t>
          </a:r>
          <a:r>
            <a:rPr lang="en-GB" sz="1200" b="0" i="0" kern="1200" baseline="0" dirty="0">
              <a:latin typeface="Arial" panose="020B0604020202020204" pitchFamily="34" charset="0"/>
              <a:cs typeface="Arial" panose="020B0604020202020204" pitchFamily="34" charset="0"/>
            </a:rPr>
            <a:t> of the gingival tissues, the gingiva may appear slightly swollen, and, accordingly, the gingival sulcus becomes slightly deeper. </a:t>
          </a:r>
          <a:endParaRPr lang="en-IN" sz="1200" kern="1200" dirty="0">
            <a:latin typeface="Arial" panose="020B0604020202020204" pitchFamily="34" charset="0"/>
            <a:cs typeface="Arial" panose="020B0604020202020204" pitchFamily="34" charset="0"/>
          </a:endParaRPr>
        </a:p>
      </dsp:txBody>
      <dsp:txXfrm>
        <a:off x="3666778" y="350711"/>
        <a:ext cx="3332658" cy="1999595"/>
      </dsp:txXfrm>
    </dsp:sp>
    <dsp:sp modelId="{7F98A08F-31C9-4A37-8E89-F54DF215D844}">
      <dsp:nvSpPr>
        <dsp:cNvPr id="0" name=""/>
        <dsp:cNvSpPr/>
      </dsp:nvSpPr>
      <dsp:spPr>
        <a:xfrm>
          <a:off x="854" y="2683572"/>
          <a:ext cx="3332658" cy="1999595"/>
        </a:xfrm>
        <a:prstGeom prst="rect">
          <a:avLst/>
        </a:prstGeom>
        <a:solidFill>
          <a:schemeClr val="accent5">
            <a:hueOff val="3542036"/>
            <a:satOff val="-1523"/>
            <a:lumOff val="-705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 subgingival biofilm exploits this ecologic niche and proliferates apically (thereby rendering effective plaque control more difficult). </a:t>
          </a:r>
          <a:endParaRPr lang="en-IN" sz="1200" kern="1200" dirty="0">
            <a:latin typeface="Arial" panose="020B0604020202020204" pitchFamily="34" charset="0"/>
            <a:cs typeface="Arial" panose="020B0604020202020204" pitchFamily="34" charset="0"/>
          </a:endParaRPr>
        </a:p>
      </dsp:txBody>
      <dsp:txXfrm>
        <a:off x="854" y="2683572"/>
        <a:ext cx="3332658" cy="1999595"/>
      </dsp:txXfrm>
    </dsp:sp>
    <dsp:sp modelId="{19A1E772-BFD7-43CF-BBD7-41FCD980B996}">
      <dsp:nvSpPr>
        <dsp:cNvPr id="0" name=""/>
        <dsp:cNvSpPr/>
      </dsp:nvSpPr>
      <dsp:spPr>
        <a:xfrm>
          <a:off x="3666778" y="2683572"/>
          <a:ext cx="3332658" cy="1999595"/>
        </a:xfrm>
        <a:prstGeom prst="rect">
          <a:avLst/>
        </a:prstGeom>
        <a:solidFill>
          <a:schemeClr val="accent5">
            <a:hueOff val="5313054"/>
            <a:satOff val="-2284"/>
            <a:lumOff val="-10588"/>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 early gingival lesion may persist indefinitely, or it may progress further.</a:t>
          </a:r>
          <a:endParaRPr lang="en-IN" sz="1200" kern="1200" dirty="0">
            <a:latin typeface="Arial" panose="020B0604020202020204" pitchFamily="34" charset="0"/>
            <a:cs typeface="Arial" panose="020B0604020202020204" pitchFamily="34" charset="0"/>
          </a:endParaRPr>
        </a:p>
      </dsp:txBody>
      <dsp:txXfrm>
        <a:off x="3666778" y="2683572"/>
        <a:ext cx="3332658" cy="19995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539BFB-212F-44EA-952E-09C9D6E0F309}">
      <dsp:nvSpPr>
        <dsp:cNvPr id="0" name=""/>
        <dsp:cNvSpPr/>
      </dsp:nvSpPr>
      <dsp:spPr>
        <a:xfrm>
          <a:off x="65495" y="0"/>
          <a:ext cx="6695872" cy="6695872"/>
        </a:xfrm>
        <a:prstGeom prst="quadArrow">
          <a:avLst>
            <a:gd name="adj1" fmla="val 2000"/>
            <a:gd name="adj2" fmla="val 4000"/>
            <a:gd name="adj3" fmla="val 5000"/>
          </a:avLst>
        </a:prstGeom>
        <a:gradFill rotWithShape="0">
          <a:gsLst>
            <a:gs pos="0">
              <a:schemeClr val="accent1">
                <a:tint val="40000"/>
                <a:hueOff val="0"/>
                <a:satOff val="0"/>
                <a:lumOff val="0"/>
                <a:alphaOff val="0"/>
                <a:shade val="85000"/>
              </a:schemeClr>
            </a:gs>
            <a:gs pos="100000">
              <a:schemeClr val="accent1">
                <a:tint val="40000"/>
                <a:hueOff val="0"/>
                <a:satOff val="0"/>
                <a:lumOff val="0"/>
                <a:alphaOff val="0"/>
                <a:tint val="90000"/>
                <a:alpha val="100000"/>
                <a:satMod val="180000"/>
              </a:schemeClr>
            </a:gs>
          </a:gsLst>
          <a:path path="circle">
            <a:fillToRect l="100000" t="100000" r="100000" b="100000"/>
          </a:path>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3FDDB306-3866-4B7B-9A3B-E6060CC20DD4}">
      <dsp:nvSpPr>
        <dsp:cNvPr id="0" name=""/>
        <dsp:cNvSpPr/>
      </dsp:nvSpPr>
      <dsp:spPr>
        <a:xfrm>
          <a:off x="500727" y="435231"/>
          <a:ext cx="2678348" cy="2678348"/>
        </a:xfrm>
        <a:prstGeom prst="roundRect">
          <a:avLst/>
        </a:prstGeom>
        <a:solidFill>
          <a:schemeClr val="tx2">
            <a:lumMod val="1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150000"/>
            </a:lnSpc>
            <a:spcBef>
              <a:spcPct val="0"/>
            </a:spcBef>
            <a:spcAft>
              <a:spcPct val="35000"/>
            </a:spcAft>
            <a:buNone/>
          </a:pPr>
          <a:r>
            <a:rPr lang="en-GB" sz="1050" b="0" i="0" kern="1200" baseline="0" dirty="0">
              <a:latin typeface="Arial" panose="020B0604020202020204" pitchFamily="34" charset="0"/>
              <a:cs typeface="Arial" panose="020B0604020202020204" pitchFamily="34" charset="0"/>
            </a:rPr>
            <a:t>The established lesion roughly corresponds to what clinicians would refer to as “chronic gingivitis.”  The progression from the early lesion to the established lesion depends on many factors, including the plaque challenge (the composition and quantity of the biofilm), host susceptibility factors, and risk factors (both local and systemic). </a:t>
          </a:r>
          <a:endParaRPr lang="en-IN" sz="1050" kern="1200" dirty="0">
            <a:latin typeface="Arial" panose="020B0604020202020204" pitchFamily="34" charset="0"/>
            <a:cs typeface="Arial" panose="020B0604020202020204" pitchFamily="34" charset="0"/>
          </a:endParaRPr>
        </a:p>
      </dsp:txBody>
      <dsp:txXfrm>
        <a:off x="631473" y="565977"/>
        <a:ext cx="2416856" cy="2416856"/>
      </dsp:txXfrm>
    </dsp:sp>
    <dsp:sp modelId="{CBAD24E6-66A9-437A-9498-5B3877606F92}">
      <dsp:nvSpPr>
        <dsp:cNvPr id="0" name=""/>
        <dsp:cNvSpPr/>
      </dsp:nvSpPr>
      <dsp:spPr>
        <a:xfrm>
          <a:off x="3647787" y="435231"/>
          <a:ext cx="2678348" cy="2678348"/>
        </a:xfrm>
        <a:prstGeom prst="roundRect">
          <a:avLst/>
        </a:prstGeom>
        <a:solidFill>
          <a:srgbClr val="59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In</a:t>
          </a:r>
          <a:r>
            <a:rPr lang="en-GB" sz="1200" kern="1200" dirty="0">
              <a:latin typeface="Arial" panose="020B0604020202020204" pitchFamily="34" charset="0"/>
              <a:cs typeface="Arial" panose="020B0604020202020204" pitchFamily="34" charset="0"/>
            </a:rPr>
            <a:t> </a:t>
          </a:r>
          <a:r>
            <a:rPr lang="en-GB" sz="1200" b="0" i="0" kern="1200" baseline="0" dirty="0">
              <a:latin typeface="Arial" panose="020B0604020202020204" pitchFamily="34" charset="0"/>
              <a:cs typeface="Arial" panose="020B0604020202020204" pitchFamily="34" charset="0"/>
            </a:rPr>
            <a:t>the initial work by Page and Schroeder, the established lesion was defined as being dominated by plasma cells, and a significant inflammatory</a:t>
          </a:r>
          <a:r>
            <a:rPr lang="en-GB" sz="1200" kern="1200" dirty="0">
              <a:latin typeface="Arial" panose="020B0604020202020204" pitchFamily="34" charset="0"/>
              <a:cs typeface="Arial" panose="020B0604020202020204" pitchFamily="34" charset="0"/>
            </a:rPr>
            <a:t> </a:t>
          </a:r>
          <a:r>
            <a:rPr lang="en-GB" sz="1200" b="0" i="0" kern="1200" baseline="0" dirty="0">
              <a:latin typeface="Arial" panose="020B0604020202020204" pitchFamily="34" charset="0"/>
              <a:cs typeface="Arial" panose="020B0604020202020204" pitchFamily="34" charset="0"/>
            </a:rPr>
            <a:t>cell infiltrate in established gingivitis occupies a considerable volume of the inflamed connective tissues. </a:t>
          </a:r>
          <a:endParaRPr lang="en-IN" sz="1200" kern="1200" dirty="0">
            <a:latin typeface="Arial" panose="020B0604020202020204" pitchFamily="34" charset="0"/>
            <a:cs typeface="Arial" panose="020B0604020202020204" pitchFamily="34" charset="0"/>
          </a:endParaRPr>
        </a:p>
      </dsp:txBody>
      <dsp:txXfrm>
        <a:off x="3778533" y="565977"/>
        <a:ext cx="2416856" cy="2416856"/>
      </dsp:txXfrm>
    </dsp:sp>
    <dsp:sp modelId="{3A1D7B5A-4DC2-476E-9319-68283D3242DF}">
      <dsp:nvSpPr>
        <dsp:cNvPr id="0" name=""/>
        <dsp:cNvSpPr/>
      </dsp:nvSpPr>
      <dsp:spPr>
        <a:xfrm>
          <a:off x="500727" y="3582291"/>
          <a:ext cx="2678348" cy="2678348"/>
        </a:xfrm>
        <a:prstGeom prst="roundRect">
          <a:avLst/>
        </a:prstGeom>
        <a:solidFill>
          <a:srgbClr val="3886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a:latin typeface="Arial" panose="020B0604020202020204" pitchFamily="34" charset="0"/>
              <a:cs typeface="Arial" panose="020B0604020202020204" pitchFamily="34" charset="0"/>
            </a:rPr>
            <a:t>Large numbers of infiltrating</a:t>
          </a:r>
          <a:r>
            <a:rPr lang="en-GB" sz="1200" kern="1200">
              <a:latin typeface="Arial" panose="020B0604020202020204" pitchFamily="34" charset="0"/>
              <a:cs typeface="Arial" panose="020B0604020202020204" pitchFamily="34" charset="0"/>
            </a:rPr>
            <a:t> </a:t>
          </a:r>
          <a:r>
            <a:rPr lang="en-GB" sz="1200" b="0" i="0" kern="1200" baseline="0">
              <a:latin typeface="Arial" panose="020B0604020202020204" pitchFamily="34" charset="0"/>
              <a:cs typeface="Arial" panose="020B0604020202020204" pitchFamily="34" charset="0"/>
            </a:rPr>
            <a:t>cells can be identified adjacent and lateral to the junctional and sulcular epithelium, around blood vessels, and between collagen fiber bundles.</a:t>
          </a:r>
          <a:endParaRPr lang="en-IN" sz="1200" kern="1200">
            <a:latin typeface="Arial" panose="020B0604020202020204" pitchFamily="34" charset="0"/>
            <a:cs typeface="Arial" panose="020B0604020202020204" pitchFamily="34" charset="0"/>
          </a:endParaRPr>
        </a:p>
      </dsp:txBody>
      <dsp:txXfrm>
        <a:off x="631473" y="3713037"/>
        <a:ext cx="2416856" cy="2416856"/>
      </dsp:txXfrm>
    </dsp:sp>
    <dsp:sp modelId="{412A04BE-F5C1-49D6-85BB-D22B78FC3B95}">
      <dsp:nvSpPr>
        <dsp:cNvPr id="0" name=""/>
        <dsp:cNvSpPr/>
      </dsp:nvSpPr>
      <dsp:spPr>
        <a:xfrm>
          <a:off x="3647787" y="3582291"/>
          <a:ext cx="2678348" cy="2678348"/>
        </a:xfrm>
        <a:prstGeom prst="roundRect">
          <a:avLst/>
        </a:prstGeom>
        <a:solidFill>
          <a:schemeClr val="accent6">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Collagen depletion continues, with further proliferation of the epithelium into the connective tissue spaces. </a:t>
          </a:r>
          <a:endParaRPr lang="en-IN" sz="1200" kern="1200" dirty="0">
            <a:latin typeface="Arial" panose="020B0604020202020204" pitchFamily="34" charset="0"/>
            <a:cs typeface="Arial" panose="020B0604020202020204" pitchFamily="34" charset="0"/>
          </a:endParaRPr>
        </a:p>
      </dsp:txBody>
      <dsp:txXfrm>
        <a:off x="3778533" y="3713037"/>
        <a:ext cx="2416856" cy="24168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63CFD-E993-4F09-9C62-E870B4EA56D6}">
      <dsp:nvSpPr>
        <dsp:cNvPr id="0" name=""/>
        <dsp:cNvSpPr/>
      </dsp:nvSpPr>
      <dsp:spPr>
        <a:xfrm rot="5400000">
          <a:off x="692106" y="1862683"/>
          <a:ext cx="2068649" cy="3442186"/>
        </a:xfrm>
        <a:prstGeom prst="corner">
          <a:avLst>
            <a:gd name="adj1" fmla="val 16120"/>
            <a:gd name="adj2" fmla="val 16110"/>
          </a:avLst>
        </a:prstGeom>
        <a:solidFill>
          <a:schemeClr val="accent2">
            <a:lumMod val="40000"/>
            <a:lumOff val="6000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A7C213-C6AF-4CAF-849E-794F02A8A140}">
      <dsp:nvSpPr>
        <dsp:cNvPr id="0" name=""/>
        <dsp:cNvSpPr/>
      </dsp:nvSpPr>
      <dsp:spPr>
        <a:xfrm>
          <a:off x="346797" y="2891155"/>
          <a:ext cx="3107624" cy="272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a:lnSpc>
              <a:spcPct val="150000"/>
            </a:lnSpc>
            <a:spcBef>
              <a:spcPct val="0"/>
            </a:spcBef>
            <a:spcAft>
              <a:spcPct val="35000"/>
            </a:spcAft>
            <a:buNone/>
          </a:pPr>
          <a:r>
            <a:rPr lang="en-GB" sz="1050" b="0" i="0" kern="1200" baseline="0">
              <a:latin typeface="Arial" panose="020B0604020202020204" pitchFamily="34" charset="0"/>
              <a:cs typeface="Arial" panose="020B0604020202020204" pitchFamily="34" charset="0"/>
            </a:rPr>
            <a:t>Neutrophils</a:t>
          </a:r>
          <a:r>
            <a:rPr lang="en-GB" sz="1050" kern="1200">
              <a:latin typeface="Arial" panose="020B0604020202020204" pitchFamily="34" charset="0"/>
              <a:cs typeface="Arial" panose="020B0604020202020204" pitchFamily="34" charset="0"/>
            </a:rPr>
            <a:t> </a:t>
          </a:r>
          <a:r>
            <a:rPr lang="en-GB" sz="1050" b="0" i="0" kern="1200" baseline="0">
              <a:latin typeface="Arial" panose="020B0604020202020204" pitchFamily="34" charset="0"/>
              <a:cs typeface="Arial" panose="020B0604020202020204" pitchFamily="34" charset="0"/>
            </a:rPr>
            <a:t>accumulate in the tissues and release their lysosomal contents extracellularly (in an attempt to kill bacteria that are not phagocytosed), thereby resulting in further tissue destruction. </a:t>
          </a:r>
          <a:endParaRPr lang="en-IN" sz="1050" kern="1200">
            <a:latin typeface="Arial" panose="020B0604020202020204" pitchFamily="34" charset="0"/>
            <a:cs typeface="Arial" panose="020B0604020202020204" pitchFamily="34" charset="0"/>
          </a:endParaRPr>
        </a:p>
      </dsp:txBody>
      <dsp:txXfrm>
        <a:off x="346797" y="2891155"/>
        <a:ext cx="3107624" cy="2724015"/>
      </dsp:txXfrm>
    </dsp:sp>
    <dsp:sp modelId="{8B0F4D47-344F-4F9A-8C2D-831370E8928E}">
      <dsp:nvSpPr>
        <dsp:cNvPr id="0" name=""/>
        <dsp:cNvSpPr/>
      </dsp:nvSpPr>
      <dsp:spPr>
        <a:xfrm>
          <a:off x="2868077" y="1609266"/>
          <a:ext cx="586344" cy="586344"/>
        </a:xfrm>
        <a:prstGeom prst="triangle">
          <a:avLst>
            <a:gd name="adj" fmla="val 100000"/>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2A5F8E-B5E4-42A0-B4D5-34D90DAD9224}">
      <dsp:nvSpPr>
        <dsp:cNvPr id="0" name=""/>
        <dsp:cNvSpPr/>
      </dsp:nvSpPr>
      <dsp:spPr>
        <a:xfrm rot="5400000">
          <a:off x="4496446" y="921296"/>
          <a:ext cx="2068649" cy="3442186"/>
        </a:xfrm>
        <a:prstGeom prst="corner">
          <a:avLst>
            <a:gd name="adj1" fmla="val 16120"/>
            <a:gd name="adj2" fmla="val 16110"/>
          </a:avLst>
        </a:prstGeom>
        <a:solidFill>
          <a:schemeClr val="accent5">
            <a:lumMod val="60000"/>
            <a:lumOff val="4000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8BE965-7E1B-4A68-B944-D7D1AFE23D61}">
      <dsp:nvSpPr>
        <dsp:cNvPr id="0" name=""/>
        <dsp:cNvSpPr/>
      </dsp:nvSpPr>
      <dsp:spPr>
        <a:xfrm>
          <a:off x="4151137" y="1949768"/>
          <a:ext cx="3107624" cy="272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a:lnSpc>
              <a:spcPct val="150000"/>
            </a:lnSpc>
            <a:spcBef>
              <a:spcPct val="0"/>
            </a:spcBef>
            <a:spcAft>
              <a:spcPct val="35000"/>
            </a:spcAft>
            <a:buNone/>
          </a:pPr>
          <a:r>
            <a:rPr lang="en-GB" sz="1050" b="0" i="0" kern="1200" baseline="0" dirty="0">
              <a:latin typeface="Arial" panose="020B0604020202020204" pitchFamily="34" charset="0"/>
              <a:cs typeface="Arial" panose="020B0604020202020204" pitchFamily="34" charset="0"/>
            </a:rPr>
            <a:t>Neutrophils are also a major source of matrix metalloproteinase-8 (MMP-8; neutrophil collagenase) and MMP-9 (gelatinase B), and these enzymes are produced in large quantities in the inflamed gingival tissues as the neutrophils migrate through the densely packed collagen </a:t>
          </a:r>
          <a:r>
            <a:rPr lang="en-GB" sz="1050" b="0" i="0" kern="1200" baseline="0" dirty="0" err="1">
              <a:latin typeface="Arial" panose="020B0604020202020204" pitchFamily="34" charset="0"/>
              <a:cs typeface="Arial" panose="020B0604020202020204" pitchFamily="34" charset="0"/>
            </a:rPr>
            <a:t>fiber</a:t>
          </a:r>
          <a:r>
            <a:rPr lang="en-GB" sz="1050" b="0" i="0" kern="1200" baseline="0" dirty="0">
              <a:latin typeface="Arial" panose="020B0604020202020204" pitchFamily="34" charset="0"/>
              <a:cs typeface="Arial" panose="020B0604020202020204" pitchFamily="34" charset="0"/>
            </a:rPr>
            <a:t> bundles to enter the sulcus. </a:t>
          </a:r>
          <a:endParaRPr lang="en-IN" sz="1050" kern="1200" dirty="0">
            <a:latin typeface="Arial" panose="020B0604020202020204" pitchFamily="34" charset="0"/>
            <a:cs typeface="Arial" panose="020B0604020202020204" pitchFamily="34" charset="0"/>
          </a:endParaRPr>
        </a:p>
      </dsp:txBody>
      <dsp:txXfrm>
        <a:off x="4151137" y="1949768"/>
        <a:ext cx="3107624" cy="2724015"/>
      </dsp:txXfrm>
    </dsp:sp>
    <dsp:sp modelId="{BFB4CE6C-1430-4B1F-9CF4-3262D144BD6E}">
      <dsp:nvSpPr>
        <dsp:cNvPr id="0" name=""/>
        <dsp:cNvSpPr/>
      </dsp:nvSpPr>
      <dsp:spPr>
        <a:xfrm>
          <a:off x="6672417" y="667878"/>
          <a:ext cx="586344" cy="586344"/>
        </a:xfrm>
        <a:prstGeom prst="triangle">
          <a:avLst>
            <a:gd name="adj" fmla="val 100000"/>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0F2DFC-4AC0-4C1D-BF91-BA25FBAA5440}">
      <dsp:nvSpPr>
        <dsp:cNvPr id="0" name=""/>
        <dsp:cNvSpPr/>
      </dsp:nvSpPr>
      <dsp:spPr>
        <a:xfrm rot="5400000">
          <a:off x="8300786" y="-20091"/>
          <a:ext cx="2068649" cy="3442186"/>
        </a:xfrm>
        <a:prstGeom prst="corner">
          <a:avLst>
            <a:gd name="adj1" fmla="val 16120"/>
            <a:gd name="adj2" fmla="val 16110"/>
          </a:avLst>
        </a:prstGeom>
        <a:solidFill>
          <a:schemeClr val="accent2">
            <a:lumMod val="40000"/>
            <a:lumOff val="6000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34562A-4732-44D4-BE6A-C4EBB71F3D2B}">
      <dsp:nvSpPr>
        <dsp:cNvPr id="0" name=""/>
        <dsp:cNvSpPr/>
      </dsp:nvSpPr>
      <dsp:spPr>
        <a:xfrm>
          <a:off x="7955477" y="1008380"/>
          <a:ext cx="3107624" cy="272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a:lnSpc>
              <a:spcPct val="150000"/>
            </a:lnSpc>
            <a:spcBef>
              <a:spcPct val="0"/>
            </a:spcBef>
            <a:spcAft>
              <a:spcPct val="35000"/>
            </a:spcAft>
            <a:buNone/>
          </a:pPr>
          <a:r>
            <a:rPr lang="en-GB" sz="1050" b="0" i="0" kern="1200" baseline="0" dirty="0">
              <a:latin typeface="Arial" panose="020B0604020202020204" pitchFamily="34" charset="0"/>
              <a:cs typeface="Arial" panose="020B0604020202020204" pitchFamily="34" charset="0"/>
            </a:rPr>
            <a:t>The junctional epithelium and sulcular epithelium form a pocket epithelium that is not firmly attached to the tooth surface, that contains large numbers of neutrophils, and that is more permeable to the passage of substances into or out of the underlying connective tissue. </a:t>
          </a:r>
          <a:endParaRPr lang="en-IN" sz="1050" kern="1200" dirty="0">
            <a:latin typeface="Arial" panose="020B0604020202020204" pitchFamily="34" charset="0"/>
            <a:cs typeface="Arial" panose="020B0604020202020204" pitchFamily="34" charset="0"/>
          </a:endParaRPr>
        </a:p>
      </dsp:txBody>
      <dsp:txXfrm>
        <a:off x="7955477" y="1008380"/>
        <a:ext cx="3107624" cy="27240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30A22-1D69-48E8-BDAC-2510AACCEA5D}">
      <dsp:nvSpPr>
        <dsp:cNvPr id="0" name=""/>
        <dsp:cNvSpPr/>
      </dsp:nvSpPr>
      <dsp:spPr>
        <a:xfrm>
          <a:off x="74650" y="762"/>
          <a:ext cx="3139424" cy="1883654"/>
        </a:xfrm>
        <a:prstGeom prst="rect">
          <a:avLst/>
        </a:prstGeom>
        <a:solidFill>
          <a:srgbClr val="C000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 advanced lesion, as described by Page and Schroeder, marks the transition </a:t>
          </a:r>
          <a:r>
            <a:rPr lang="en-GB" sz="1200" b="1" i="1" kern="1200" baseline="0" dirty="0">
              <a:latin typeface="Arial" panose="020B0604020202020204" pitchFamily="34" charset="0"/>
              <a:cs typeface="Arial" panose="020B0604020202020204" pitchFamily="34" charset="0"/>
            </a:rPr>
            <a:t>from gingivitis to periodontitis</a:t>
          </a:r>
          <a:r>
            <a:rPr lang="en-GB" sz="1200" b="0" i="0" kern="1200" baseline="0" dirty="0">
              <a:latin typeface="Arial" panose="020B0604020202020204" pitchFamily="34" charset="0"/>
              <a:cs typeface="Arial" panose="020B0604020202020204" pitchFamily="34" charset="0"/>
            </a:rPr>
            <a:t>. </a:t>
          </a:r>
          <a:endParaRPr lang="en-IN" sz="1200" kern="1200" dirty="0">
            <a:latin typeface="Arial" panose="020B0604020202020204" pitchFamily="34" charset="0"/>
            <a:cs typeface="Arial" panose="020B0604020202020204" pitchFamily="34" charset="0"/>
          </a:endParaRPr>
        </a:p>
      </dsp:txBody>
      <dsp:txXfrm>
        <a:off x="74650" y="762"/>
        <a:ext cx="3139424" cy="1883654"/>
      </dsp:txXfrm>
    </dsp:sp>
    <dsp:sp modelId="{CE28808A-08B9-46B5-810F-E33DC11AEF94}">
      <dsp:nvSpPr>
        <dsp:cNvPr id="0" name=""/>
        <dsp:cNvSpPr/>
      </dsp:nvSpPr>
      <dsp:spPr>
        <a:xfrm>
          <a:off x="3528017" y="762"/>
          <a:ext cx="3385963" cy="1883654"/>
        </a:xfrm>
        <a:prstGeom prst="rect">
          <a:avLst/>
        </a:prstGeom>
        <a:solidFill>
          <a:srgbClr val="3886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This transition is determined by many factors, the relative importance of which is currently unknown but which includes the bacterial challenge (both the composition and the quantity of the biofilm), the host inflammatory</a:t>
          </a:r>
          <a:r>
            <a:rPr lang="en-GB" sz="1200" kern="1200" dirty="0">
              <a:latin typeface="Arial" panose="020B0604020202020204" pitchFamily="34" charset="0"/>
              <a:cs typeface="Arial" panose="020B0604020202020204" pitchFamily="34" charset="0"/>
            </a:rPr>
            <a:t> </a:t>
          </a:r>
          <a:r>
            <a:rPr lang="en-GB" sz="1200" b="0" i="0" kern="1200" baseline="0" dirty="0">
              <a:latin typeface="Arial" panose="020B0604020202020204" pitchFamily="34" charset="0"/>
              <a:cs typeface="Arial" panose="020B0604020202020204" pitchFamily="34" charset="0"/>
            </a:rPr>
            <a:t>response, and susceptibility factors, including environmental and genetic risk factors. </a:t>
          </a:r>
          <a:endParaRPr lang="en-IN" sz="1200" kern="1200" dirty="0">
            <a:latin typeface="Arial" panose="020B0604020202020204" pitchFamily="34" charset="0"/>
            <a:cs typeface="Arial" panose="020B0604020202020204" pitchFamily="34" charset="0"/>
          </a:endParaRPr>
        </a:p>
      </dsp:txBody>
      <dsp:txXfrm>
        <a:off x="3528017" y="762"/>
        <a:ext cx="3385963" cy="1883654"/>
      </dsp:txXfrm>
    </dsp:sp>
    <dsp:sp modelId="{AAC251A4-EEE5-420D-A357-7B5AD2BB0ECB}">
      <dsp:nvSpPr>
        <dsp:cNvPr id="0" name=""/>
        <dsp:cNvSpPr/>
      </dsp:nvSpPr>
      <dsp:spPr>
        <a:xfrm>
          <a:off x="197920" y="2198359"/>
          <a:ext cx="3139424" cy="1883654"/>
        </a:xfrm>
        <a:prstGeom prst="rect">
          <a:avLst/>
        </a:prstGeom>
        <a:solidFill>
          <a:srgbClr val="0034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Histologic examination reveals continued evidence of collagen destruction that extends into the periodontal ligament and the alveolar bone. </a:t>
          </a:r>
          <a:endParaRPr lang="en-IN" sz="1200" kern="1200" dirty="0">
            <a:latin typeface="Arial" panose="020B0604020202020204" pitchFamily="34" charset="0"/>
            <a:cs typeface="Arial" panose="020B0604020202020204" pitchFamily="34" charset="0"/>
          </a:endParaRPr>
        </a:p>
      </dsp:txBody>
      <dsp:txXfrm>
        <a:off x="197920" y="2198359"/>
        <a:ext cx="3139424" cy="1883654"/>
      </dsp:txXfrm>
    </dsp:sp>
    <dsp:sp modelId="{12868D67-28D4-4A05-B29D-17A1CE3D5D56}">
      <dsp:nvSpPr>
        <dsp:cNvPr id="0" name=""/>
        <dsp:cNvSpPr/>
      </dsp:nvSpPr>
      <dsp:spPr>
        <a:xfrm>
          <a:off x="3651286" y="2198359"/>
          <a:ext cx="3139424" cy="1883654"/>
        </a:xfrm>
        <a:prstGeom prst="rect">
          <a:avLst/>
        </a:prstGeom>
        <a:solidFill>
          <a:srgbClr val="A665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Neutrophils predominate in the pocket epithelium and the periodontal pocket, and plasma cells dominate in the connective tissues.</a:t>
          </a:r>
          <a:endParaRPr lang="en-IN" sz="1200" kern="1200" dirty="0">
            <a:latin typeface="Arial" panose="020B0604020202020204" pitchFamily="34" charset="0"/>
            <a:cs typeface="Arial" panose="020B0604020202020204" pitchFamily="34" charset="0"/>
          </a:endParaRPr>
        </a:p>
      </dsp:txBody>
      <dsp:txXfrm>
        <a:off x="3651286" y="2198359"/>
        <a:ext cx="3139424" cy="1883654"/>
      </dsp:txXfrm>
    </dsp:sp>
    <dsp:sp modelId="{7F0CF2F7-3075-4FAE-97E7-3D850D28A501}">
      <dsp:nvSpPr>
        <dsp:cNvPr id="0" name=""/>
        <dsp:cNvSpPr/>
      </dsp:nvSpPr>
      <dsp:spPr>
        <a:xfrm>
          <a:off x="1924603" y="4395956"/>
          <a:ext cx="3139424" cy="1883654"/>
        </a:xfrm>
        <a:prstGeom prst="rect">
          <a:avLst/>
        </a:prstGeom>
        <a:solidFill>
          <a:srgbClr val="A96B94"/>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en-GB" sz="1200" b="0" i="0" kern="1200" baseline="0" dirty="0">
              <a:latin typeface="Arial" panose="020B0604020202020204" pitchFamily="34" charset="0"/>
              <a:cs typeface="Arial" panose="020B0604020202020204" pitchFamily="34" charset="0"/>
            </a:rPr>
            <a:t>The junctional epithelium migrates apically along the root surface into the collagen-depleted areas to maintain </a:t>
          </a:r>
          <a:r>
            <a:rPr lang="en-IN" sz="1200" b="0" i="0" kern="1200" baseline="0" dirty="0">
              <a:latin typeface="Arial" panose="020B0604020202020204" pitchFamily="34" charset="0"/>
              <a:cs typeface="Arial" panose="020B0604020202020204" pitchFamily="34" charset="0"/>
            </a:rPr>
            <a:t>an intact epithelial barrier</a:t>
          </a:r>
          <a:endParaRPr lang="en-IN" sz="1200" kern="1200" dirty="0">
            <a:latin typeface="Arial" panose="020B0604020202020204" pitchFamily="34" charset="0"/>
            <a:cs typeface="Arial" panose="020B0604020202020204" pitchFamily="34" charset="0"/>
          </a:endParaRPr>
        </a:p>
      </dsp:txBody>
      <dsp:txXfrm>
        <a:off x="1924603" y="4395956"/>
        <a:ext cx="3139424" cy="18836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473F8-3738-47C7-8838-E8C6B8D312A1}">
      <dsp:nvSpPr>
        <dsp:cNvPr id="0" name=""/>
        <dsp:cNvSpPr/>
      </dsp:nvSpPr>
      <dsp:spPr>
        <a:xfrm>
          <a:off x="1854617" y="4139"/>
          <a:ext cx="7284558" cy="751852"/>
        </a:xfrm>
        <a:prstGeom prst="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150000"/>
            </a:lnSpc>
            <a:spcBef>
              <a:spcPct val="0"/>
            </a:spcBef>
            <a:spcAft>
              <a:spcPct val="35000"/>
            </a:spcAft>
            <a:buNone/>
          </a:pPr>
          <a:r>
            <a:rPr lang="en-IN" sz="1400" b="0" i="0" kern="1200" baseline="0" dirty="0">
              <a:latin typeface="Arial" panose="020B0604020202020204" pitchFamily="34" charset="0"/>
              <a:cs typeface="Arial" panose="020B0604020202020204" pitchFamily="34" charset="0"/>
            </a:rPr>
            <a:t>Osteoclastic bone resorption commences, </a:t>
          </a:r>
          <a:r>
            <a:rPr lang="en-GB" sz="1400" b="0" i="0" kern="1200" baseline="0" dirty="0">
              <a:latin typeface="Arial" panose="020B0604020202020204" pitchFamily="34" charset="0"/>
              <a:cs typeface="Arial" panose="020B0604020202020204" pitchFamily="34" charset="0"/>
            </a:rPr>
            <a:t>and the bone retreats from the advancing inflammatory front as a </a:t>
          </a:r>
          <a:r>
            <a:rPr lang="en-GB" sz="1400" b="0" i="0" kern="1200" baseline="0" dirty="0" err="1">
              <a:latin typeface="Arial" panose="020B0604020202020204" pitchFamily="34" charset="0"/>
              <a:cs typeface="Arial" panose="020B0604020202020204" pitchFamily="34" charset="0"/>
            </a:rPr>
            <a:t>defense</a:t>
          </a:r>
          <a:r>
            <a:rPr lang="en-GB" sz="1400" b="0" i="0" kern="1200" baseline="0" dirty="0">
              <a:latin typeface="Arial" panose="020B0604020202020204" pitchFamily="34" charset="0"/>
              <a:cs typeface="Arial" panose="020B0604020202020204" pitchFamily="34" charset="0"/>
            </a:rPr>
            <a:t> mechanism to the prevent spread of bacteria into the bone.</a:t>
          </a:r>
          <a:endParaRPr lang="en-IN" sz="1400" kern="1200" dirty="0">
            <a:latin typeface="Arial" panose="020B0604020202020204" pitchFamily="34" charset="0"/>
            <a:cs typeface="Arial" panose="020B0604020202020204" pitchFamily="34" charset="0"/>
          </a:endParaRPr>
        </a:p>
      </dsp:txBody>
      <dsp:txXfrm>
        <a:off x="1854617" y="4139"/>
        <a:ext cx="7284558" cy="751852"/>
      </dsp:txXfrm>
    </dsp:sp>
    <dsp:sp modelId="{FE289247-1BF4-469A-ACD7-7968BB5CDDC9}">
      <dsp:nvSpPr>
        <dsp:cNvPr id="0" name=""/>
        <dsp:cNvSpPr/>
      </dsp:nvSpPr>
      <dsp:spPr>
        <a:xfrm>
          <a:off x="2183408" y="793584"/>
          <a:ext cx="6626977" cy="751852"/>
        </a:xfrm>
        <a:prstGeom prst="rect">
          <a:avLst/>
        </a:prstGeom>
        <a:solidFill>
          <a:schemeClr val="accent2">
            <a:lumMod val="5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150000"/>
            </a:lnSpc>
            <a:spcBef>
              <a:spcPct val="0"/>
            </a:spcBef>
            <a:spcAft>
              <a:spcPct val="35000"/>
            </a:spcAft>
            <a:buNone/>
          </a:pPr>
          <a:r>
            <a:rPr lang="en-GB" sz="1400" b="0" i="0" kern="1200" baseline="0" dirty="0">
              <a:latin typeface="Arial" panose="020B0604020202020204" pitchFamily="34" charset="0"/>
              <a:cs typeface="Arial" panose="020B0604020202020204" pitchFamily="34" charset="0"/>
            </a:rPr>
            <a:t> As the pocket deepens, plaque bacteria proliferate apically into a niche, which is very </a:t>
          </a:r>
          <a:r>
            <a:rPr lang="en-GB" sz="1400" b="0" i="0" kern="1200" baseline="0" dirty="0" err="1">
              <a:latin typeface="Arial" panose="020B0604020202020204" pitchFamily="34" charset="0"/>
              <a:cs typeface="Arial" panose="020B0604020202020204" pitchFamily="34" charset="0"/>
            </a:rPr>
            <a:t>favorable</a:t>
          </a:r>
          <a:r>
            <a:rPr lang="en-GB" sz="1400" b="0" i="0" kern="1200" baseline="0" dirty="0">
              <a:latin typeface="Arial" panose="020B0604020202020204" pitchFamily="34" charset="0"/>
              <a:cs typeface="Arial" panose="020B0604020202020204" pitchFamily="34" charset="0"/>
            </a:rPr>
            <a:t> for many of the species that are regarded as periodontal pathogens. </a:t>
          </a:r>
          <a:endParaRPr lang="en-IN" sz="1400" kern="1200" dirty="0">
            <a:latin typeface="Arial" panose="020B0604020202020204" pitchFamily="34" charset="0"/>
            <a:cs typeface="Arial" panose="020B0604020202020204" pitchFamily="34" charset="0"/>
          </a:endParaRPr>
        </a:p>
      </dsp:txBody>
      <dsp:txXfrm>
        <a:off x="2183408" y="793584"/>
        <a:ext cx="6626977" cy="751852"/>
      </dsp:txXfrm>
    </dsp:sp>
    <dsp:sp modelId="{49F56CB1-9A43-4FE6-A3EA-E3E26B18FB1B}">
      <dsp:nvSpPr>
        <dsp:cNvPr id="0" name=""/>
        <dsp:cNvSpPr/>
      </dsp:nvSpPr>
      <dsp:spPr>
        <a:xfrm>
          <a:off x="1700066" y="1583030"/>
          <a:ext cx="7593661" cy="1109779"/>
        </a:xfrm>
        <a:prstGeom prst="rect">
          <a:avLst/>
        </a:prstGeom>
        <a:solidFill>
          <a:srgbClr val="C0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150000"/>
            </a:lnSpc>
            <a:spcBef>
              <a:spcPct val="0"/>
            </a:spcBef>
            <a:spcAft>
              <a:spcPct val="35000"/>
            </a:spcAft>
            <a:buNone/>
          </a:pPr>
          <a:r>
            <a:rPr lang="en-GB" sz="1400" b="0" i="0" kern="1200" baseline="0" dirty="0">
              <a:latin typeface="Arial" panose="020B0604020202020204" pitchFamily="34" charset="0"/>
              <a:cs typeface="Arial" panose="020B0604020202020204" pitchFamily="34" charset="0"/>
            </a:rPr>
            <a:t>The pocket presents a protected, warm, moist, and anaerobic environment with a ready nutrient supply, and because the bacteria are effectively outside of the body (even though they are in the periodontal pocket), they are not significantly eliminated by the inflammatory response. </a:t>
          </a:r>
          <a:endParaRPr lang="en-IN" sz="1400" kern="1200" dirty="0">
            <a:latin typeface="Arial" panose="020B0604020202020204" pitchFamily="34" charset="0"/>
            <a:cs typeface="Arial" panose="020B0604020202020204" pitchFamily="34" charset="0"/>
          </a:endParaRPr>
        </a:p>
      </dsp:txBody>
      <dsp:txXfrm>
        <a:off x="1700066" y="1583030"/>
        <a:ext cx="7593661" cy="1109779"/>
      </dsp:txXfrm>
    </dsp:sp>
    <dsp:sp modelId="{7765D602-A310-4E0A-B1E5-AE201BBA928A}">
      <dsp:nvSpPr>
        <dsp:cNvPr id="0" name=""/>
        <dsp:cNvSpPr/>
      </dsp:nvSpPr>
      <dsp:spPr>
        <a:xfrm>
          <a:off x="3381897" y="2730402"/>
          <a:ext cx="4230000" cy="751852"/>
        </a:xfrm>
        <a:prstGeom prst="rect">
          <a:avLst/>
        </a:prstGeom>
        <a:solidFill>
          <a:srgbClr val="2B2B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150000"/>
            </a:lnSpc>
            <a:spcBef>
              <a:spcPct val="0"/>
            </a:spcBef>
            <a:spcAft>
              <a:spcPct val="35000"/>
            </a:spcAft>
            <a:buNone/>
          </a:pPr>
          <a:r>
            <a:rPr lang="en-GB" sz="1400" b="0" i="0" kern="1200" baseline="0" dirty="0">
              <a:latin typeface="Arial" panose="020B0604020202020204" pitchFamily="34" charset="0"/>
              <a:cs typeface="Arial" panose="020B0604020202020204" pitchFamily="34" charset="0"/>
            </a:rPr>
            <a:t>Thus a cycle develops in which chronic inflammation and associated tissue damage continue. </a:t>
          </a:r>
          <a:endParaRPr lang="en-IN" sz="1400" kern="1200" dirty="0">
            <a:latin typeface="Arial" panose="020B0604020202020204" pitchFamily="34" charset="0"/>
            <a:cs typeface="Arial" panose="020B0604020202020204" pitchFamily="34" charset="0"/>
          </a:endParaRPr>
        </a:p>
      </dsp:txBody>
      <dsp:txXfrm>
        <a:off x="3381897" y="2730402"/>
        <a:ext cx="4230000" cy="751852"/>
      </dsp:txXfrm>
    </dsp:sp>
    <dsp:sp modelId="{CEA8569B-C83A-474A-88F1-866BA03C6349}">
      <dsp:nvSpPr>
        <dsp:cNvPr id="0" name=""/>
        <dsp:cNvSpPr/>
      </dsp:nvSpPr>
      <dsp:spPr>
        <a:xfrm>
          <a:off x="2886897" y="3519847"/>
          <a:ext cx="5220000" cy="751852"/>
        </a:xfrm>
        <a:prstGeom prst="rect">
          <a:avLst/>
        </a:prstGeom>
        <a:solidFill>
          <a:srgbClr val="59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150000"/>
            </a:lnSpc>
            <a:spcBef>
              <a:spcPct val="0"/>
            </a:spcBef>
            <a:spcAft>
              <a:spcPct val="35000"/>
            </a:spcAft>
            <a:buNone/>
          </a:pPr>
          <a:r>
            <a:rPr lang="en-GB" sz="1400" b="0" i="0" kern="1200" baseline="0" dirty="0">
              <a:latin typeface="Arial" panose="020B0604020202020204" pitchFamily="34" charset="0"/>
              <a:cs typeface="Arial" panose="020B0604020202020204" pitchFamily="34" charset="0"/>
            </a:rPr>
            <a:t>The tissue damage is mainly caused by the inflammatory response, yet the initiating factor—the biofilm—is not eliminated. </a:t>
          </a:r>
          <a:endParaRPr lang="en-IN" sz="1400" kern="1200" dirty="0">
            <a:latin typeface="Arial" panose="020B0604020202020204" pitchFamily="34" charset="0"/>
            <a:cs typeface="Arial" panose="020B0604020202020204" pitchFamily="34" charset="0"/>
          </a:endParaRPr>
        </a:p>
      </dsp:txBody>
      <dsp:txXfrm>
        <a:off x="2886897" y="3519847"/>
        <a:ext cx="5220000" cy="751852"/>
      </dsp:txXfrm>
    </dsp:sp>
    <dsp:sp modelId="{F7AD72FD-4893-4FD5-80F3-8E2D35A7FC39}">
      <dsp:nvSpPr>
        <dsp:cNvPr id="0" name=""/>
        <dsp:cNvSpPr/>
      </dsp:nvSpPr>
      <dsp:spPr>
        <a:xfrm>
          <a:off x="906897" y="4309292"/>
          <a:ext cx="9180000" cy="751852"/>
        </a:xfrm>
        <a:prstGeom prst="rect">
          <a:avLst/>
        </a:prstGeom>
        <a:solidFill>
          <a:schemeClr val="accent4">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150000"/>
            </a:lnSpc>
            <a:spcBef>
              <a:spcPct val="0"/>
            </a:spcBef>
            <a:spcAft>
              <a:spcPct val="35000"/>
            </a:spcAft>
            <a:buNone/>
          </a:pPr>
          <a:r>
            <a:rPr lang="en-GB" sz="1400" b="0" i="0" kern="1200" baseline="0" dirty="0">
              <a:latin typeface="Arial" panose="020B0604020202020204" pitchFamily="34" charset="0"/>
              <a:cs typeface="Arial" panose="020B0604020202020204" pitchFamily="34" charset="0"/>
            </a:rPr>
            <a:t>The destruction of collagen </a:t>
          </a:r>
          <a:r>
            <a:rPr lang="en-GB" sz="1400" b="0" i="0" kern="1200" baseline="0" dirty="0" err="1">
              <a:latin typeface="Arial" panose="020B0604020202020204" pitchFamily="34" charset="0"/>
              <a:cs typeface="Arial" panose="020B0604020202020204" pitchFamily="34" charset="0"/>
            </a:rPr>
            <a:t>fibers</a:t>
          </a:r>
          <a:r>
            <a:rPr lang="en-GB" sz="1400" b="0" i="0" kern="1200" baseline="0" dirty="0">
              <a:latin typeface="Arial" panose="020B0604020202020204" pitchFamily="34" charset="0"/>
              <a:cs typeface="Arial" panose="020B0604020202020204" pitchFamily="34" charset="0"/>
            </a:rPr>
            <a:t> in the periodontal </a:t>
          </a:r>
          <a:r>
            <a:rPr lang="en-IN" sz="1400" b="0" i="0" kern="1200" baseline="0" dirty="0">
              <a:latin typeface="Arial" panose="020B0604020202020204" pitchFamily="34" charset="0"/>
              <a:cs typeface="Arial" panose="020B0604020202020204" pitchFamily="34" charset="0"/>
            </a:rPr>
            <a:t>ligament continues, bone resorption progresses, the junctional epithelium </a:t>
          </a:r>
          <a:r>
            <a:rPr lang="en-GB" sz="1400" b="0" i="0" kern="1200" baseline="0" dirty="0">
              <a:latin typeface="Arial" panose="020B0604020202020204" pitchFamily="34" charset="0"/>
              <a:cs typeface="Arial" panose="020B0604020202020204" pitchFamily="34" charset="0"/>
            </a:rPr>
            <a:t>migrates apically to maintain an intact barrier, and as a result, the pocket deepens fractionally. </a:t>
          </a:r>
          <a:endParaRPr lang="en-IN" sz="1400" kern="1200" dirty="0">
            <a:latin typeface="Arial" panose="020B0604020202020204" pitchFamily="34" charset="0"/>
            <a:cs typeface="Arial" panose="020B0604020202020204" pitchFamily="34" charset="0"/>
          </a:endParaRPr>
        </a:p>
      </dsp:txBody>
      <dsp:txXfrm>
        <a:off x="906897" y="4309292"/>
        <a:ext cx="9180000" cy="751852"/>
      </dsp:txXfrm>
    </dsp:sp>
    <dsp:sp modelId="{63FA4BA5-3CBC-4129-B4EE-E44D82B76ECA}">
      <dsp:nvSpPr>
        <dsp:cNvPr id="0" name=""/>
        <dsp:cNvSpPr/>
      </dsp:nvSpPr>
      <dsp:spPr>
        <a:xfrm>
          <a:off x="2526896" y="5098737"/>
          <a:ext cx="5940000" cy="751852"/>
        </a:xfrm>
        <a:prstGeom prst="rect">
          <a:avLst/>
        </a:prstGeom>
        <a:solidFill>
          <a:srgbClr val="7F3F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150000"/>
            </a:lnSpc>
            <a:spcBef>
              <a:spcPct val="0"/>
            </a:spcBef>
            <a:spcAft>
              <a:spcPct val="35000"/>
            </a:spcAft>
            <a:buNone/>
          </a:pPr>
          <a:r>
            <a:rPr lang="en-GB" sz="1400" b="0" i="0" kern="1200" baseline="0" dirty="0">
              <a:latin typeface="Arial" panose="020B0604020202020204" pitchFamily="34" charset="0"/>
              <a:cs typeface="Arial" panose="020B0604020202020204" pitchFamily="34" charset="0"/>
            </a:rPr>
            <a:t>This makes it even more </a:t>
          </a:r>
          <a:r>
            <a:rPr lang="en-GB" sz="1400" b="0" i="0" kern="1200" baseline="0" dirty="0" err="1">
              <a:latin typeface="Arial" panose="020B0604020202020204" pitchFamily="34" charset="0"/>
              <a:cs typeface="Arial" panose="020B0604020202020204" pitchFamily="34" charset="0"/>
            </a:rPr>
            <a:t>dificult</a:t>
          </a:r>
          <a:r>
            <a:rPr lang="en-GB" sz="1400" b="0" i="0" kern="1200" baseline="0" dirty="0">
              <a:latin typeface="Arial" panose="020B0604020202020204" pitchFamily="34" charset="0"/>
              <a:cs typeface="Arial" panose="020B0604020202020204" pitchFamily="34" charset="0"/>
            </a:rPr>
            <a:t> to remove the bacteria and to disrupt the biofilm through oral hygiene techniques, and thus the cycle is perpetuated</a:t>
          </a:r>
          <a:endParaRPr lang="en-IN" sz="1400" kern="1200" dirty="0">
            <a:latin typeface="Arial" panose="020B0604020202020204" pitchFamily="34" charset="0"/>
            <a:cs typeface="Arial" panose="020B0604020202020204" pitchFamily="34" charset="0"/>
          </a:endParaRPr>
        </a:p>
      </dsp:txBody>
      <dsp:txXfrm>
        <a:off x="2526896" y="5098737"/>
        <a:ext cx="5940000" cy="7518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B1D3784-C813-4E2E-B363-91A652B29DF8}" type="datetimeFigureOut">
              <a:rPr lang="en-IN" smtClean="0"/>
              <a:t>17-02-2025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3138271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1D3784-C813-4E2E-B363-91A652B29DF8}"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2610295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1D3784-C813-4E2E-B363-91A652B29DF8}"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2334929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1D3784-C813-4E2E-B363-91A652B29DF8}"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4111209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1D3784-C813-4E2E-B363-91A652B29DF8}" type="datetimeFigureOut">
              <a:rPr lang="en-IN" smtClean="0"/>
              <a:t>17-02-2025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1617681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1D3784-C813-4E2E-B363-91A652B29DF8}" type="datetimeFigureOut">
              <a:rPr lang="en-IN" smtClean="0"/>
              <a:t>17-02-2025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426245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1D3784-C813-4E2E-B363-91A652B29DF8}" type="datetimeFigureOut">
              <a:rPr lang="en-IN" smtClean="0"/>
              <a:t>17-02-2025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90392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1D3784-C813-4E2E-B363-91A652B29DF8}"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689943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1D3784-C813-4E2E-B363-91A652B29DF8}"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1884042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1D3784-C813-4E2E-B363-91A652B29DF8}"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3402630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1D3784-C813-4E2E-B363-91A652B29DF8}"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260166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1D3784-C813-4E2E-B363-91A652B29DF8}"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8BA469-5283-49CA-B897-0E990C59A75A}" type="slidenum">
              <a:rPr lang="en-IN" smtClean="0"/>
              <a:t>‹#›</a:t>
            </a:fld>
            <a:endParaRPr lang="en-IN"/>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28095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1D3784-C813-4E2E-B363-91A652B29DF8}"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1863038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B1D3784-C813-4E2E-B363-91A652B29DF8}" type="datetimeFigureOut">
              <a:rPr lang="en-IN" smtClean="0"/>
              <a:t>17-02-2025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400383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B1D3784-C813-4E2E-B363-91A652B29DF8}" type="datetimeFigureOut">
              <a:rPr lang="en-IN" smtClean="0"/>
              <a:t>17-02-2025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257275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1D3784-C813-4E2E-B363-91A652B29DF8}"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1811428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1D3784-C813-4E2E-B363-91A652B29DF8}"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8BA469-5283-49CA-B897-0E990C59A75A}" type="slidenum">
              <a:rPr lang="en-IN" smtClean="0"/>
              <a:t>‹#›</a:t>
            </a:fld>
            <a:endParaRPr lang="en-IN"/>
          </a:p>
        </p:txBody>
      </p:sp>
    </p:spTree>
    <p:extLst>
      <p:ext uri="{BB962C8B-B14F-4D97-AF65-F5344CB8AC3E}">
        <p14:creationId xmlns:p14="http://schemas.microsoft.com/office/powerpoint/2010/main" val="636871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AB1D3784-C813-4E2E-B363-91A652B29DF8}" type="datetimeFigureOut">
              <a:rPr lang="en-IN" smtClean="0"/>
              <a:t>17-02-2025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AA8BA469-5283-49CA-B897-0E990C59A75A}" type="slidenum">
              <a:rPr lang="en-IN" smtClean="0"/>
              <a:t>‹#›</a:t>
            </a:fld>
            <a:endParaRPr lang="en-IN"/>
          </a:p>
        </p:txBody>
      </p:sp>
    </p:spTree>
    <p:extLst>
      <p:ext uri="{BB962C8B-B14F-4D97-AF65-F5344CB8AC3E}">
        <p14:creationId xmlns:p14="http://schemas.microsoft.com/office/powerpoint/2010/main" val="3184538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9.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1.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2.jpe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3.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4.jpe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A7EE9E-5A3C-B36F-704D-CFBA5D6038D9}"/>
              </a:ext>
            </a:extLst>
          </p:cNvPr>
          <p:cNvSpPr>
            <a:spLocks noGrp="1"/>
          </p:cNvSpPr>
          <p:nvPr>
            <p:ph type="subTitle" idx="1"/>
          </p:nvPr>
        </p:nvSpPr>
        <p:spPr>
          <a:xfrm>
            <a:off x="1234750" y="2675763"/>
            <a:ext cx="10017968" cy="1655762"/>
          </a:xfrm>
        </p:spPr>
        <p:txBody>
          <a:bodyPr>
            <a:normAutofit/>
          </a:bodyPr>
          <a:lstStyle/>
          <a:p>
            <a:pPr algn="l"/>
            <a:r>
              <a:rPr lang="en-IN" sz="4800" b="1" dirty="0">
                <a:solidFill>
                  <a:schemeClr val="accent6">
                    <a:lumMod val="40000"/>
                    <a:lumOff val="60000"/>
                  </a:schemeClr>
                </a:solidFill>
                <a:latin typeface="Arial" panose="020B0604020202020204" pitchFamily="34" charset="0"/>
                <a:cs typeface="Arial" panose="020B0604020202020204" pitchFamily="34" charset="0"/>
              </a:rPr>
              <a:t>GINGIVA – MICROSCOPIC LEVEL</a:t>
            </a:r>
          </a:p>
        </p:txBody>
      </p:sp>
    </p:spTree>
    <p:extLst>
      <p:ext uri="{BB962C8B-B14F-4D97-AF65-F5344CB8AC3E}">
        <p14:creationId xmlns:p14="http://schemas.microsoft.com/office/powerpoint/2010/main" val="18125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0D47F5-C413-AB6E-A1B4-FBB59B9656FA}"/>
              </a:ext>
            </a:extLst>
          </p:cNvPr>
          <p:cNvSpPr txBox="1"/>
          <p:nvPr/>
        </p:nvSpPr>
        <p:spPr>
          <a:xfrm>
            <a:off x="255372" y="885208"/>
            <a:ext cx="5955957" cy="4618380"/>
          </a:xfrm>
          <a:prstGeom prst="rect">
            <a:avLst/>
          </a:prstGeom>
          <a:noFill/>
        </p:spPr>
        <p:txBody>
          <a:bodyPr wrap="square">
            <a:spAutoFit/>
          </a:bodyPr>
          <a:lstStyle/>
          <a:p>
            <a:pPr algn="l">
              <a:lnSpc>
                <a:spcPct val="150000"/>
              </a:lnSpc>
            </a:pPr>
            <a:r>
              <a:rPr lang="en-GB" sz="1800" b="0" i="0" u="none" strike="noStrike" baseline="0" dirty="0">
                <a:latin typeface="TimesNewRomanPSMT"/>
              </a:rPr>
              <a:t>Understanding periodontal pathogenesis is key to improving management strategies for this common, complex disease. </a:t>
            </a:r>
          </a:p>
          <a:p>
            <a:pPr algn="l">
              <a:lnSpc>
                <a:spcPct val="150000"/>
              </a:lnSpc>
            </a:pPr>
            <a:r>
              <a:rPr lang="en-GB" sz="1800" b="0" i="0" u="none" strike="noStrike" baseline="0" dirty="0">
                <a:latin typeface="TimesNewRomanPSMT"/>
              </a:rPr>
              <a:t>According to </a:t>
            </a:r>
            <a:r>
              <a:rPr lang="en-GB" sz="1800" b="0" i="1" u="none" strike="noStrike" baseline="0" dirty="0">
                <a:latin typeface="TimesNewRomanPS-ItalicMT"/>
              </a:rPr>
              <a:t>Merriam Webster’s Collegiate Dictionary, </a:t>
            </a:r>
            <a:r>
              <a:rPr lang="en-GB" sz="1800" b="0" i="0" u="none" strike="noStrike" baseline="0" dirty="0">
                <a:latin typeface="TimesNewRomanPSMT"/>
              </a:rPr>
              <a:t>the word </a:t>
            </a:r>
            <a:r>
              <a:rPr lang="en-GB" sz="1800" b="0" i="1" u="none" strike="noStrike" baseline="0" dirty="0">
                <a:latin typeface="TimesNewRomanPS-ItalicMT"/>
              </a:rPr>
              <a:t>pathogenesis </a:t>
            </a:r>
            <a:r>
              <a:rPr lang="en-GB" sz="1800" b="0" i="0" u="none" strike="noStrike" baseline="0" dirty="0">
                <a:latin typeface="TimesNewRomanPSMT"/>
              </a:rPr>
              <a:t>is defined as “the origination and development of a disease.” </a:t>
            </a:r>
          </a:p>
          <a:p>
            <a:pPr algn="l">
              <a:lnSpc>
                <a:spcPct val="150000"/>
              </a:lnSpc>
            </a:pPr>
            <a:r>
              <a:rPr lang="en-GB" sz="1800" b="0" i="0" u="none" strike="noStrike" baseline="0" dirty="0">
                <a:latin typeface="TimesNewRomanPSMT"/>
              </a:rPr>
              <a:t>Essentially, this refers to the step-by-step processes that</a:t>
            </a:r>
          </a:p>
          <a:p>
            <a:pPr algn="l">
              <a:lnSpc>
                <a:spcPct val="150000"/>
              </a:lnSpc>
            </a:pPr>
            <a:r>
              <a:rPr lang="en-GB" sz="1800" b="0" i="0" u="none" strike="noStrike" baseline="0" dirty="0">
                <a:latin typeface="TimesNewRomanPSMT"/>
              </a:rPr>
              <a:t>lead to the development of a disease and that result in a series of changes in the structure and function of, in this case, the periodontium.</a:t>
            </a:r>
          </a:p>
          <a:p>
            <a:pPr algn="l">
              <a:lnSpc>
                <a:spcPct val="150000"/>
              </a:lnSpc>
            </a:pPr>
            <a:r>
              <a:rPr lang="en-GB" sz="1800" b="0" i="0" u="none" strike="noStrike" baseline="0" dirty="0">
                <a:latin typeface="TimesNewRomanPSMT"/>
              </a:rPr>
              <a:t>In broad terms, the pathogenesis of a disease is the mechanism by which a causative factor (or factors) causes the disease. </a:t>
            </a:r>
            <a:endParaRPr lang="en-IN" dirty="0"/>
          </a:p>
        </p:txBody>
      </p:sp>
      <p:pic>
        <p:nvPicPr>
          <p:cNvPr id="4" name="Picture 3">
            <a:extLst>
              <a:ext uri="{FF2B5EF4-FFF2-40B4-BE49-F238E27FC236}">
                <a16:creationId xmlns:a16="http://schemas.microsoft.com/office/drawing/2014/main" id="{88A7CA0B-2EDD-1045-2FEB-F7520A795F5A}"/>
              </a:ext>
            </a:extLst>
          </p:cNvPr>
          <p:cNvPicPr>
            <a:picLocks noChangeAspect="1"/>
          </p:cNvPicPr>
          <p:nvPr/>
        </p:nvPicPr>
        <p:blipFill>
          <a:blip r:embed="rId2"/>
          <a:stretch>
            <a:fillRect/>
          </a:stretch>
        </p:blipFill>
        <p:spPr>
          <a:xfrm>
            <a:off x="7201679" y="1104901"/>
            <a:ext cx="4325516" cy="4325516"/>
          </a:xfrm>
          <a:prstGeom prst="rect">
            <a:avLst/>
          </a:prstGeom>
        </p:spPr>
      </p:pic>
    </p:spTree>
    <p:extLst>
      <p:ext uri="{BB962C8B-B14F-4D97-AF65-F5344CB8AC3E}">
        <p14:creationId xmlns:p14="http://schemas.microsoft.com/office/powerpoint/2010/main" val="882489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D5BF1-A0AB-C9B0-F4DE-9C30CBAE3A9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362FD7-405B-DDB2-055C-177516FDC46B}"/>
              </a:ext>
            </a:extLst>
          </p:cNvPr>
          <p:cNvSpPr txBox="1"/>
          <p:nvPr/>
        </p:nvSpPr>
        <p:spPr>
          <a:xfrm>
            <a:off x="215864" y="496562"/>
            <a:ext cx="6096000" cy="5864875"/>
          </a:xfrm>
          <a:prstGeom prst="rect">
            <a:avLst/>
          </a:prstGeom>
          <a:noFill/>
        </p:spPr>
        <p:txBody>
          <a:bodyPr wrap="square">
            <a:spAutoFit/>
          </a:bodyPr>
          <a:lstStyle/>
          <a:p>
            <a:pPr algn="l">
              <a:lnSpc>
                <a:spcPct val="150000"/>
              </a:lnSpc>
            </a:pPr>
            <a:r>
              <a:rPr lang="en-GB" sz="1800" b="0" i="0" u="none" strike="noStrike" baseline="0" dirty="0">
                <a:latin typeface="TimesNewRomanPSMT"/>
              </a:rPr>
              <a:t>During the late 1800s, Willoughby D. Miller</a:t>
            </a:r>
            <a:r>
              <a:rPr lang="en-GB" sz="800" b="0" i="0" u="none" strike="noStrike" baseline="0" dirty="0">
                <a:latin typeface="TimesNewRomanPSMT"/>
              </a:rPr>
              <a:t> </a:t>
            </a:r>
            <a:r>
              <a:rPr lang="en-GB" sz="1800" b="0" i="0" u="none" strike="noStrike" baseline="0" dirty="0">
                <a:latin typeface="TimesNewRomanPSMT"/>
              </a:rPr>
              <a:t>(an eminent</a:t>
            </a:r>
          </a:p>
          <a:p>
            <a:pPr algn="l">
              <a:lnSpc>
                <a:spcPct val="150000"/>
              </a:lnSpc>
            </a:pPr>
            <a:r>
              <a:rPr lang="en-GB" sz="1800" b="0" i="0" u="none" strike="noStrike" baseline="0" dirty="0">
                <a:latin typeface="TimesNewRomanPSMT"/>
              </a:rPr>
              <a:t>dental researcher who established the important causal role of oral bacteria for dental caries) asserted that </a:t>
            </a:r>
          </a:p>
          <a:p>
            <a:pPr algn="l">
              <a:lnSpc>
                <a:spcPct val="150000"/>
              </a:lnSpc>
            </a:pPr>
            <a:r>
              <a:rPr lang="en-GB" sz="1800" b="0" i="0" u="none" strike="noStrike" baseline="0" dirty="0">
                <a:latin typeface="TimesNewRomanPSMT"/>
              </a:rPr>
              <a:t>“</a:t>
            </a:r>
            <a:r>
              <a:rPr lang="en-GB" sz="1800" b="1" i="1" u="none" strike="noStrike" baseline="0" dirty="0">
                <a:solidFill>
                  <a:schemeClr val="accent6">
                    <a:lumMod val="20000"/>
                    <a:lumOff val="80000"/>
                  </a:schemeClr>
                </a:solidFill>
                <a:latin typeface="TimesNewRomanPSMT"/>
              </a:rPr>
              <a:t>during the last few years the conviction has grown continually stronger, among physicians as well as dentists, that the human mouth, as a gathering-place and incubator of diverse pathogenic germs, performs a significant role in the production of varied disorders of the body, and that if many diseases whose origin is enveloped in mystery could be traced to their source, they would be found to have originated in the oral cavity.” </a:t>
            </a:r>
          </a:p>
          <a:p>
            <a:pPr algn="l">
              <a:lnSpc>
                <a:spcPct val="150000"/>
              </a:lnSpc>
            </a:pPr>
            <a:r>
              <a:rPr lang="en-GB" sz="1800" b="0" i="0" u="none" strike="noStrike" baseline="0" dirty="0">
                <a:latin typeface="TimesNewRomanPSMT"/>
              </a:rPr>
              <a:t>This statement marked the beginning of an era of dental</a:t>
            </a:r>
          </a:p>
          <a:p>
            <a:pPr algn="l">
              <a:lnSpc>
                <a:spcPct val="150000"/>
              </a:lnSpc>
            </a:pPr>
            <a:r>
              <a:rPr lang="en-GB" sz="1800" b="0" i="0" u="none" strike="noStrike" baseline="0" dirty="0">
                <a:latin typeface="TimesNewRomanPSMT"/>
              </a:rPr>
              <a:t>treatment strategies that aimed to treat systemic diseases by eliminating the so-called “foci of infection” in the mouth</a:t>
            </a:r>
            <a:endParaRPr lang="en-IN" dirty="0"/>
          </a:p>
        </p:txBody>
      </p:sp>
      <p:pic>
        <p:nvPicPr>
          <p:cNvPr id="9218" name="Picture 2" descr="Reason Quiz - Reasoning Questions ...">
            <a:extLst>
              <a:ext uri="{FF2B5EF4-FFF2-40B4-BE49-F238E27FC236}">
                <a16:creationId xmlns:a16="http://schemas.microsoft.com/office/drawing/2014/main" id="{A2878DA1-4966-7C4D-F991-F2C817A229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359" y="1573959"/>
            <a:ext cx="5618777" cy="4350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649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A27DC-D487-8095-DAA1-89392F086D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D405D2-5E30-7255-C70E-5A765A57FE69}"/>
              </a:ext>
            </a:extLst>
          </p:cNvPr>
          <p:cNvSpPr txBox="1"/>
          <p:nvPr/>
        </p:nvSpPr>
        <p:spPr>
          <a:xfrm>
            <a:off x="230933" y="912060"/>
            <a:ext cx="8129295" cy="5033879"/>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Periodontal disease is therefore a unique clinical entity. </a:t>
            </a:r>
          </a:p>
          <a:p>
            <a:pPr marL="285750" indent="-285750" algn="l">
              <a:lnSpc>
                <a:spcPct val="150000"/>
              </a:lnSpc>
              <a:buFont typeface="Arial" panose="020B0604020202020204" pitchFamily="34" charset="0"/>
              <a:buChar char="•"/>
            </a:pPr>
            <a:r>
              <a:rPr lang="en-GB" sz="1800" b="0" i="0" u="none" strike="noStrike" baseline="0" dirty="0">
                <a:latin typeface="TimesNewRomanPSMT"/>
              </a:rPr>
              <a:t>It is not an infection in the classic sense of the word. </a:t>
            </a:r>
          </a:p>
          <a:p>
            <a:pPr marL="285750" indent="-285750" algn="l">
              <a:lnSpc>
                <a:spcPct val="150000"/>
              </a:lnSpc>
              <a:buFont typeface="Arial" panose="020B0604020202020204" pitchFamily="34" charset="0"/>
              <a:buChar char="•"/>
            </a:pPr>
            <a:r>
              <a:rPr lang="en-GB" sz="1800" b="0" i="0" u="none" strike="noStrike" baseline="0" dirty="0">
                <a:latin typeface="TimesNewRomanPSMT"/>
              </a:rPr>
              <a:t>With many infections, a single infective organism causes the disease (e.g., human immunodeficiency</a:t>
            </a:r>
            <a:r>
              <a:rPr lang="en-GB" dirty="0">
                <a:latin typeface="TimesNewRomanPSMT"/>
              </a:rPr>
              <a:t> </a:t>
            </a:r>
            <a:r>
              <a:rPr lang="en-GB" sz="1800" b="0" i="0" u="none" strike="noStrike" baseline="0" dirty="0">
                <a:latin typeface="TimesNewRomanPSMT"/>
              </a:rPr>
              <a:t>virus, syphilis, tuberculosis), and the identification of that organism can provide the basis for the diagnosis. </a:t>
            </a:r>
          </a:p>
          <a:p>
            <a:pPr marL="285750" indent="-285750" algn="l">
              <a:lnSpc>
                <a:spcPct val="150000"/>
              </a:lnSpc>
              <a:buFont typeface="Arial" panose="020B0604020202020204" pitchFamily="34" charset="0"/>
              <a:buChar char="•"/>
            </a:pPr>
            <a:r>
              <a:rPr lang="en-GB" sz="1800" b="0" i="0" u="none" strike="noStrike" baseline="0" dirty="0">
                <a:latin typeface="TimesNewRomanPSMT"/>
              </a:rPr>
              <a:t>With periodontal disease, many species are identifiable in the periodontal pocket, and it is impossible to conclude that a single species or even a group of</a:t>
            </a:r>
          </a:p>
          <a:p>
            <a:pPr marL="285750" indent="-285750" algn="l">
              <a:lnSpc>
                <a:spcPct val="150000"/>
              </a:lnSpc>
              <a:buFont typeface="Arial" panose="020B0604020202020204" pitchFamily="34" charset="0"/>
              <a:buChar char="•"/>
            </a:pPr>
            <a:r>
              <a:rPr lang="en-GB" sz="1800" b="0" i="0" u="none" strike="noStrike" baseline="0" dirty="0">
                <a:latin typeface="TimesNewRomanPSMT"/>
              </a:rPr>
              <a:t>species causes periodontal disease. </a:t>
            </a:r>
          </a:p>
          <a:p>
            <a:pPr marL="285750" indent="-285750" algn="l">
              <a:lnSpc>
                <a:spcPct val="150000"/>
              </a:lnSpc>
              <a:buFont typeface="Arial" panose="020B0604020202020204" pitchFamily="34" charset="0"/>
              <a:buChar char="•"/>
            </a:pPr>
            <a:r>
              <a:rPr lang="en-GB" sz="1800" b="0" i="0" u="none" strike="noStrike" baseline="0" dirty="0">
                <a:latin typeface="TimesNewRomanPSMT"/>
              </a:rPr>
              <a:t>Many of the species that are considered important in periodontal pathogenesis may predominate in deep pockets because the pocket is a </a:t>
            </a:r>
            <a:r>
              <a:rPr lang="en-GB" sz="1800" b="0" i="0" u="none" strike="noStrike" baseline="0" dirty="0" err="1">
                <a:latin typeface="TimesNewRomanPSMT"/>
              </a:rPr>
              <a:t>favorable</a:t>
            </a:r>
            <a:r>
              <a:rPr lang="en-GB" sz="1800" b="0" i="0" u="none" strike="noStrike" baseline="0" dirty="0">
                <a:latin typeface="TimesNewRomanPSMT"/>
              </a:rPr>
              <a:t> environment in which they can survive (i.e., it is warm, moist, and anaerobic, with a ready supply of nutrients). </a:t>
            </a:r>
            <a:endParaRPr lang="en-IN" dirty="0"/>
          </a:p>
        </p:txBody>
      </p:sp>
    </p:spTree>
    <p:extLst>
      <p:ext uri="{BB962C8B-B14F-4D97-AF65-F5344CB8AC3E}">
        <p14:creationId xmlns:p14="http://schemas.microsoft.com/office/powerpoint/2010/main" val="3237876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695E1-F6BF-1C62-AACA-AD0E662621A9}"/>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230B710-7928-E37B-C9DA-6E8512BD8B4B}"/>
              </a:ext>
            </a:extLst>
          </p:cNvPr>
          <p:cNvGraphicFramePr/>
          <p:nvPr>
            <p:extLst>
              <p:ext uri="{D42A27DB-BD31-4B8C-83A1-F6EECF244321}">
                <p14:modId xmlns:p14="http://schemas.microsoft.com/office/powerpoint/2010/main" val="2342789998"/>
              </p:ext>
            </p:extLst>
          </p:nvPr>
        </p:nvGraphicFramePr>
        <p:xfrm>
          <a:off x="100304" y="754223"/>
          <a:ext cx="5871287"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Structural Biology | Pocket Dentistry">
            <a:extLst>
              <a:ext uri="{FF2B5EF4-FFF2-40B4-BE49-F238E27FC236}">
                <a16:creationId xmlns:a16="http://schemas.microsoft.com/office/drawing/2014/main" id="{FBA139D4-7209-06F2-9373-D46C5257BF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0411" y="856862"/>
            <a:ext cx="5580678"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442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6B078-19AE-EEE3-D8AF-84C1D0967E1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D2512B9-7047-C8A1-C2BC-8803EF7C357E}"/>
              </a:ext>
            </a:extLst>
          </p:cNvPr>
          <p:cNvSpPr txBox="1"/>
          <p:nvPr/>
        </p:nvSpPr>
        <p:spPr>
          <a:xfrm>
            <a:off x="1894503" y="3044279"/>
            <a:ext cx="9115620" cy="769441"/>
          </a:xfrm>
          <a:prstGeom prst="rect">
            <a:avLst/>
          </a:prstGeom>
          <a:noFill/>
        </p:spPr>
        <p:txBody>
          <a:bodyPr wrap="square">
            <a:spAutoFit/>
          </a:bodyPr>
          <a:lstStyle/>
          <a:p>
            <a:r>
              <a:rPr lang="en-IN" sz="4400" b="1" i="0" u="none" strike="noStrike" baseline="0" dirty="0">
                <a:solidFill>
                  <a:schemeClr val="accent6">
                    <a:lumMod val="20000"/>
                    <a:lumOff val="80000"/>
                  </a:schemeClr>
                </a:solidFill>
                <a:latin typeface="Times New Roman" panose="02020603050405020304" pitchFamily="18" charset="0"/>
                <a:cs typeface="Times New Roman" panose="02020603050405020304" pitchFamily="18" charset="0"/>
              </a:rPr>
              <a:t>Clinically Healthy Gingival Tissues</a:t>
            </a:r>
            <a:endParaRPr lang="en-IN" sz="4400" b="1" dirty="0">
              <a:solidFill>
                <a:schemeClr val="accent6">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8022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0927D-4B6B-2FE1-76F7-4615292F4E0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CF64A4-CD92-CDBC-CF70-95DAB4534F60}"/>
              </a:ext>
            </a:extLst>
          </p:cNvPr>
          <p:cNvSpPr txBox="1"/>
          <p:nvPr/>
        </p:nvSpPr>
        <p:spPr>
          <a:xfrm>
            <a:off x="271467" y="912060"/>
            <a:ext cx="4816928" cy="4618380"/>
          </a:xfrm>
          <a:prstGeom prst="rect">
            <a:avLst/>
          </a:prstGeom>
          <a:noFill/>
        </p:spPr>
        <p:txBody>
          <a:bodyPr wrap="square">
            <a:spAutoFit/>
          </a:bodyPr>
          <a:lstStyle/>
          <a:p>
            <a:pPr algn="l">
              <a:lnSpc>
                <a:spcPct val="150000"/>
              </a:lnSpc>
            </a:pPr>
            <a:r>
              <a:rPr lang="en-GB" sz="1800" b="0" i="0" u="none" strike="noStrike" baseline="0" dirty="0">
                <a:latin typeface="TimesNewRomanPSMT"/>
              </a:rPr>
              <a:t>The </a:t>
            </a:r>
            <a:r>
              <a:rPr lang="en-GB" sz="1800" b="0" i="0" u="none" strike="noStrike" baseline="0" dirty="0" err="1">
                <a:latin typeface="TimesNewRomanPSMT"/>
              </a:rPr>
              <a:t>dentogingival</a:t>
            </a:r>
            <a:r>
              <a:rPr lang="en-GB" sz="1800" b="0" i="0" u="none" strike="noStrike" baseline="0" dirty="0">
                <a:latin typeface="TimesNewRomanPSMT"/>
              </a:rPr>
              <a:t> junction is a unique anatomic feature that functions to attach the gingiva to the tooth.</a:t>
            </a:r>
          </a:p>
          <a:p>
            <a:pPr algn="l">
              <a:lnSpc>
                <a:spcPct val="150000"/>
              </a:lnSpc>
            </a:pPr>
            <a:r>
              <a:rPr lang="en-GB" sz="1800" b="0" i="0" u="none" strike="noStrike" baseline="0" dirty="0">
                <a:latin typeface="TimesNewRomanPSMT"/>
              </a:rPr>
              <a:t> It has an epithelial portion and a connective tissue portion,</a:t>
            </a:r>
          </a:p>
          <a:p>
            <a:pPr algn="l">
              <a:lnSpc>
                <a:spcPct val="150000"/>
              </a:lnSpc>
            </a:pPr>
            <a:r>
              <a:rPr lang="en-GB" sz="1800" b="0" i="0" u="none" strike="noStrike" baseline="0" dirty="0">
                <a:latin typeface="TimesNewRomanPSMT"/>
              </a:rPr>
              <a:t>both of which are of fundamental importance for periodontal pathogenesis.</a:t>
            </a:r>
          </a:p>
          <a:p>
            <a:pPr algn="l">
              <a:lnSpc>
                <a:spcPct val="150000"/>
              </a:lnSpc>
            </a:pPr>
            <a:r>
              <a:rPr lang="en-GB" sz="1800" b="0" i="0" u="none" strike="noStrike" baseline="0" dirty="0">
                <a:latin typeface="TimesNewRomanPSMT"/>
              </a:rPr>
              <a:t> The epithelial portion can be divided into three distinct epithelial structures: </a:t>
            </a:r>
          </a:p>
          <a:p>
            <a:pPr algn="l">
              <a:lnSpc>
                <a:spcPct val="150000"/>
              </a:lnSpc>
            </a:pPr>
            <a:r>
              <a:rPr lang="en-GB" sz="1800" b="0" i="0" u="none" strike="noStrike" baseline="0" dirty="0">
                <a:latin typeface="TimesNewRomanPSMT"/>
              </a:rPr>
              <a:t>the gingival epithelium, the sulcular epithelium, </a:t>
            </a:r>
            <a:r>
              <a:rPr lang="en-IN" sz="1800" b="0" i="0" u="none" strike="noStrike" baseline="0" dirty="0">
                <a:latin typeface="TimesNewRomanPSMT"/>
              </a:rPr>
              <a:t>and the junctional epithelium</a:t>
            </a:r>
            <a:endParaRPr lang="en-IN" dirty="0"/>
          </a:p>
        </p:txBody>
      </p:sp>
      <p:pic>
        <p:nvPicPr>
          <p:cNvPr id="2050" name="Picture 2" descr="Structure and function of the tooth-epithelial interface in health and  disease. | Semantic Scholar">
            <a:extLst>
              <a:ext uri="{FF2B5EF4-FFF2-40B4-BE49-F238E27FC236}">
                <a16:creationId xmlns:a16="http://schemas.microsoft.com/office/drawing/2014/main" id="{E3699B43-B034-B8F8-36D3-11F4515F47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0096" y="912060"/>
            <a:ext cx="5597294" cy="44392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317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C664D-2944-4929-55F9-5EA17273AC2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76A5DC-836C-894A-69BC-2C0AC6EB7ACC}"/>
              </a:ext>
            </a:extLst>
          </p:cNvPr>
          <p:cNvSpPr txBox="1"/>
          <p:nvPr/>
        </p:nvSpPr>
        <p:spPr>
          <a:xfrm>
            <a:off x="156288" y="927051"/>
            <a:ext cx="5320782" cy="5035353"/>
          </a:xfrm>
          <a:prstGeom prst="rect">
            <a:avLst/>
          </a:prstGeom>
          <a:noFill/>
        </p:spPr>
        <p:txBody>
          <a:bodyPr wrap="square">
            <a:spAutoFit/>
          </a:bodyPr>
          <a:lstStyle/>
          <a:p>
            <a:pPr algn="l">
              <a:lnSpc>
                <a:spcPct val="150000"/>
              </a:lnSpc>
            </a:pPr>
            <a:r>
              <a:rPr lang="en-GB" sz="1800" b="0" i="0" u="none" strike="noStrike" baseline="0" dirty="0">
                <a:latin typeface="TimesNewRomanPSMT"/>
              </a:rPr>
              <a:t>The junctional epithelium is a unique epithelial structure because the surface cells are specialized for the purpose of attachment to the tooth. </a:t>
            </a:r>
          </a:p>
          <a:p>
            <a:pPr algn="l">
              <a:lnSpc>
                <a:spcPct val="150000"/>
              </a:lnSpc>
            </a:pPr>
            <a:r>
              <a:rPr lang="en-GB" sz="1800" b="0" i="0" u="none" strike="noStrike" baseline="0" dirty="0">
                <a:latin typeface="TimesNewRomanPSMT"/>
              </a:rPr>
              <a:t>Therefore, unlike other epithelial tissues elsewhere in the body, no opportunity exists for the sloughing of cells from the surface.</a:t>
            </a:r>
          </a:p>
          <a:p>
            <a:pPr algn="l">
              <a:lnSpc>
                <a:spcPct val="150000"/>
              </a:lnSpc>
            </a:pPr>
            <a:r>
              <a:rPr lang="en-GB" sz="1800" b="0" i="0" u="none" strike="noStrike" baseline="0" dirty="0">
                <a:latin typeface="TimesNewRomanPSMT"/>
              </a:rPr>
              <a:t>Instead, cells at the basal layer continually divide and move to within two or three cell layers of the tooth surface and then migrate coronally and parallel to the tooth surface to reach the floor of the sulcus eventually and then be sloughed off into the gingival crevice. </a:t>
            </a:r>
          </a:p>
          <a:p>
            <a:pPr algn="l">
              <a:lnSpc>
                <a:spcPct val="150000"/>
              </a:lnSpc>
            </a:pPr>
            <a:endParaRPr lang="en-IN" dirty="0"/>
          </a:p>
        </p:txBody>
      </p:sp>
      <p:pic>
        <p:nvPicPr>
          <p:cNvPr id="1028" name="Picture 4" descr="10. Gingival and Dentogingival Junctional Tissue | Pocket Dentistry">
            <a:extLst>
              <a:ext uri="{FF2B5EF4-FFF2-40B4-BE49-F238E27FC236}">
                <a16:creationId xmlns:a16="http://schemas.microsoft.com/office/drawing/2014/main" id="{2DE0DED5-64DB-50D5-2D6B-53B5CD9FB6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2694" y="987700"/>
            <a:ext cx="5872457" cy="49747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555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A389D-5D23-8877-75B9-02210D2410C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05D5D51-65C9-E774-A2AA-5DF322D6C8E8}"/>
              </a:ext>
            </a:extLst>
          </p:cNvPr>
          <p:cNvSpPr txBox="1"/>
          <p:nvPr/>
        </p:nvSpPr>
        <p:spPr>
          <a:xfrm>
            <a:off x="212272" y="1170457"/>
            <a:ext cx="6097554" cy="3366563"/>
          </a:xfrm>
          <a:prstGeom prst="rect">
            <a:avLst/>
          </a:prstGeom>
          <a:noFill/>
        </p:spPr>
        <p:txBody>
          <a:bodyPr wrap="square">
            <a:spAutoFit/>
          </a:bodyPr>
          <a:lstStyle/>
          <a:p>
            <a:pPr algn="l">
              <a:lnSpc>
                <a:spcPct val="150000"/>
              </a:lnSpc>
            </a:pPr>
            <a:r>
              <a:rPr lang="en-GB" sz="1800" b="0" i="0" u="none" strike="noStrike" baseline="0" dirty="0">
                <a:latin typeface="TimesNewRomanPSMT"/>
              </a:rPr>
              <a:t>The spaces between cells of the junctional epithelium are also greater than those seen with other epithelial tissues, with the intercellular spaces comprising approximately 18% of the volume of the epithelium.</a:t>
            </a:r>
          </a:p>
          <a:p>
            <a:pPr algn="l">
              <a:lnSpc>
                <a:spcPct val="150000"/>
              </a:lnSpc>
            </a:pPr>
            <a:r>
              <a:rPr lang="en-GB" sz="1800" b="0" i="0" u="none" strike="noStrike" baseline="0" dirty="0">
                <a:latin typeface="TimesNewRomanPSMT"/>
              </a:rPr>
              <a:t>This configuration is a result of a lower density of desmosomes in the junctional epithelium as compared with the gingival epithelium;</a:t>
            </a:r>
          </a:p>
          <a:p>
            <a:pPr algn="l">
              <a:lnSpc>
                <a:spcPct val="150000"/>
              </a:lnSpc>
            </a:pPr>
            <a:r>
              <a:rPr lang="en-GB" sz="1800" b="0" i="0" u="none" strike="noStrike" baseline="0" dirty="0">
                <a:latin typeface="TimesNewRomanPSMT"/>
              </a:rPr>
              <a:t>the junctional epithelium is therefore intrinsically “leaky.” </a:t>
            </a:r>
          </a:p>
        </p:txBody>
      </p:sp>
      <p:sp>
        <p:nvSpPr>
          <p:cNvPr id="5" name="TextBox 4">
            <a:extLst>
              <a:ext uri="{FF2B5EF4-FFF2-40B4-BE49-F238E27FC236}">
                <a16:creationId xmlns:a16="http://schemas.microsoft.com/office/drawing/2014/main" id="{75B3715D-4926-5783-13FC-2BB89ED114F4}"/>
              </a:ext>
            </a:extLst>
          </p:cNvPr>
          <p:cNvSpPr txBox="1"/>
          <p:nvPr/>
        </p:nvSpPr>
        <p:spPr>
          <a:xfrm>
            <a:off x="296246" y="5460398"/>
            <a:ext cx="11805557" cy="1294393"/>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en-GB" sz="1800" b="0" i="0" u="none" strike="noStrike" baseline="0" dirty="0">
                <a:latin typeface="TimesNewRomanPSMT"/>
              </a:rPr>
              <a:t>The connective tissue component of the </a:t>
            </a:r>
            <a:r>
              <a:rPr lang="en-GB" sz="1800" b="0" i="0" u="none" strike="noStrike" baseline="0" dirty="0" err="1">
                <a:latin typeface="TimesNewRomanPSMT"/>
              </a:rPr>
              <a:t>dentogingival</a:t>
            </a:r>
            <a:r>
              <a:rPr lang="en-GB" sz="1800" b="0" i="0" u="none" strike="noStrike" baseline="0" dirty="0">
                <a:latin typeface="TimesNewRomanPSMT"/>
              </a:rPr>
              <a:t> unit contains densely packed collagen </a:t>
            </a:r>
            <a:r>
              <a:rPr lang="en-GB" sz="1800" b="0" i="0" u="none" strike="noStrike" baseline="0" dirty="0" err="1">
                <a:latin typeface="TimesNewRomanPSMT"/>
              </a:rPr>
              <a:t>fiber</a:t>
            </a:r>
            <a:r>
              <a:rPr lang="en-GB" sz="1800" b="0" i="0" u="none" strike="noStrike" baseline="0" dirty="0">
                <a:latin typeface="TimesNewRomanPSMT"/>
              </a:rPr>
              <a:t> bundles (a mixture of type I and III collagen </a:t>
            </a:r>
            <a:r>
              <a:rPr lang="en-GB" sz="1800" b="0" i="0" u="none" strike="noStrike" baseline="0" dirty="0" err="1">
                <a:latin typeface="TimesNewRomanPSMT"/>
              </a:rPr>
              <a:t>fibers</a:t>
            </a:r>
            <a:r>
              <a:rPr lang="en-GB" sz="1800" b="0" i="0" u="none" strike="noStrike" baseline="0" dirty="0">
                <a:latin typeface="TimesNewRomanPSMT"/>
              </a:rPr>
              <a:t>) that are arranged in distinct patterns that maintain the functional integrity of the tissues and the tight adaptation of the soft tissues to the teeth</a:t>
            </a:r>
            <a:endParaRPr lang="en-IN" dirty="0"/>
          </a:p>
        </p:txBody>
      </p:sp>
      <p:pic>
        <p:nvPicPr>
          <p:cNvPr id="4098" name="Picture 2" descr="Bioengineering the Junctional Epithelium in 3D Oral Mucosa Models">
            <a:extLst>
              <a:ext uri="{FF2B5EF4-FFF2-40B4-BE49-F238E27FC236}">
                <a16:creationId xmlns:a16="http://schemas.microsoft.com/office/drawing/2014/main" id="{D4833801-E32D-6159-E206-E0E3F57CC2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5350" y="1170458"/>
            <a:ext cx="5217267" cy="3366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170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76E8-0C81-AF6D-4D7D-7FCF2BC8A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62779B-1F0D-53BF-AD0C-274749AC53D7}"/>
              </a:ext>
            </a:extLst>
          </p:cNvPr>
          <p:cNvSpPr txBox="1"/>
          <p:nvPr/>
        </p:nvSpPr>
        <p:spPr>
          <a:xfrm>
            <a:off x="249594" y="2050396"/>
            <a:ext cx="6097554" cy="2951064"/>
          </a:xfrm>
          <a:prstGeom prst="rect">
            <a:avLst/>
          </a:prstGeom>
          <a:noFill/>
        </p:spPr>
        <p:txBody>
          <a:bodyPr wrap="square">
            <a:spAutoFit/>
          </a:bodyPr>
          <a:lstStyle/>
          <a:p>
            <a:pPr algn="l">
              <a:lnSpc>
                <a:spcPct val="150000"/>
              </a:lnSpc>
            </a:pPr>
            <a:r>
              <a:rPr lang="en-GB" sz="1800" b="0" i="0" u="none" strike="noStrike" baseline="0" dirty="0">
                <a:latin typeface="TimesNewRomanPSMT"/>
              </a:rPr>
              <a:t>This situation has great relevance for periodontal pathogenesis because the</a:t>
            </a:r>
          </a:p>
          <a:p>
            <a:pPr algn="l">
              <a:lnSpc>
                <a:spcPct val="150000"/>
              </a:lnSpc>
            </a:pPr>
            <a:r>
              <a:rPr lang="en-GB" sz="1800" b="0" i="0" u="none" strike="noStrike" baseline="0" dirty="0">
                <a:latin typeface="TimesNewRomanPSMT"/>
              </a:rPr>
              <a:t>widened intercellular spaces in the junctional epithelium permit the migration of neutrophils (polymorphonuclear leukocytes); they also allow macrophages from the gingival connective tissues to enter the sulcus to phagocytose bacteria, and the ingress of bacterial products and antigens occurs as well.</a:t>
            </a:r>
          </a:p>
        </p:txBody>
      </p:sp>
      <p:pic>
        <p:nvPicPr>
          <p:cNvPr id="5122" name="Picture 2" descr="JaypeeDigital | eBook Reader">
            <a:extLst>
              <a:ext uri="{FF2B5EF4-FFF2-40B4-BE49-F238E27FC236}">
                <a16:creationId xmlns:a16="http://schemas.microsoft.com/office/drawing/2014/main" id="{1E6EB8C0-7B4D-FD23-AE93-E85DFC87A3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9978" y="1709763"/>
            <a:ext cx="5263888" cy="4187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898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
          <p:cNvSpPr>
            <a:spLocks noGrp="1"/>
          </p:cNvSpPr>
          <p:nvPr>
            <p:ph type="title"/>
          </p:nvPr>
        </p:nvSpPr>
        <p:spPr>
          <a:xfrm>
            <a:off x="1318693" y="2390192"/>
            <a:ext cx="10091364" cy="2077616"/>
          </a:xfrm>
        </p:spPr>
        <p:txBody>
          <a:bodyPr/>
          <a:lstStyle/>
          <a:p>
            <a:pPr algn="ctr">
              <a:lnSpc>
                <a:spcPct val="150000"/>
              </a:lnSpc>
            </a:pPr>
            <a:r>
              <a:rPr lang="en-US" sz="4400" b="1" i="1" u="sng" dirty="0">
                <a:solidFill>
                  <a:srgbClr val="FFFF00"/>
                </a:solidFill>
                <a:effectLst>
                  <a:glow rad="38100">
                    <a:schemeClr val="bg1">
                      <a:lumMod val="65000"/>
                      <a:lumOff val="35000"/>
                      <a:alpha val="40000"/>
                    </a:schemeClr>
                  </a:glow>
                  <a:outerShdw blurRad="38100" dist="38100" dir="2700000" algn="tl">
                    <a:srgbClr val="000000">
                      <a:alpha val="43137"/>
                    </a:srgbClr>
                  </a:outerShdw>
                </a:effectLst>
              </a:rPr>
              <a:t>NORMAL CLINICAL FEATURES OF GINGIVA</a:t>
            </a:r>
            <a:endParaRPr lang="en-IN" sz="4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Title 1"/>
          <p:cNvSpPr>
            <a:spLocks noGrp="1"/>
          </p:cNvSpPr>
          <p:nvPr>
            <p:ph type="title"/>
          </p:nvPr>
        </p:nvSpPr>
        <p:spPr>
          <a:xfrm>
            <a:off x="158620" y="2121528"/>
            <a:ext cx="6913984" cy="4258234"/>
          </a:xfrm>
        </p:spPr>
        <p:txBody>
          <a:bodyPr>
            <a:normAutofit/>
          </a:bodyPr>
          <a:lstStyle/>
          <a:p>
            <a:pPr marL="457200" indent="-457200">
              <a:lnSpc>
                <a:spcPct val="150000"/>
              </a:lnSpc>
              <a:buFont typeface="Arial" panose="020B0604020202020204" pitchFamily="34" charset="0"/>
              <a:buChar char="•"/>
            </a:pPr>
            <a:r>
              <a:rPr lang="en-US" sz="1800" b="1" dirty="0">
                <a:latin typeface="Arial" panose="020B0604020202020204" pitchFamily="34" charset="0"/>
                <a:cs typeface="Arial" panose="020B0604020202020204" pitchFamily="34" charset="0"/>
              </a:rPr>
              <a:t>The color of the attached and marginal gingiva is generally described as “coral pink”; </a:t>
            </a:r>
            <a:r>
              <a:rPr lang="en-US" sz="18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Influenced By Degree Of </a:t>
            </a:r>
            <a:r>
              <a:rPr lang="en-US" sz="1800" b="1" cap="none" dirty="0" err="1">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Keratinisation</a:t>
            </a:r>
            <a:r>
              <a:rPr lang="en-US" sz="18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 Vasculature, Thickness, Presence Of Pigment </a:t>
            </a:r>
            <a:r>
              <a:rPr lang="en-US" sz="1800" b="1" cap="none" dirty="0" err="1">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Containg</a:t>
            </a:r>
            <a:r>
              <a:rPr lang="en-US" sz="18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 Cells, And Other Factors Like Physical, chemical, thermal,</a:t>
            </a:r>
            <a:br>
              <a:rPr lang="en-US" sz="18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18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pharmacologic Or Idiopathic Factors.</a:t>
            </a:r>
            <a:endParaRPr lang="en-IN" sz="18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48624" name="TextBox 2"/>
          <p:cNvSpPr txBox="1"/>
          <p:nvPr/>
        </p:nvSpPr>
        <p:spPr>
          <a:xfrm flipH="1">
            <a:off x="3811229" y="1185974"/>
            <a:ext cx="3585883" cy="523220"/>
          </a:xfrm>
          <a:prstGeom prst="rect">
            <a:avLst/>
          </a:prstGeom>
          <a:solidFill>
            <a:schemeClr val="tx1"/>
          </a:solidFill>
        </p:spPr>
        <p:txBody>
          <a:bodyPr wrap="square" rtlCol="0">
            <a:spAutoFit/>
          </a:bodyPr>
          <a:lstStyle/>
          <a:p>
            <a:pPr algn="ctr"/>
            <a:r>
              <a:rPr lang="en-US" sz="2800" b="1" i="1" u="sng" dirty="0">
                <a:solidFill>
                  <a:srgbClr val="7030A0"/>
                </a:solidFill>
                <a:latin typeface="Arial" panose="020B0604020202020204" pitchFamily="34" charset="0"/>
                <a:cs typeface="Arial" panose="020B0604020202020204" pitchFamily="34" charset="0"/>
              </a:rPr>
              <a:t>COLOR</a:t>
            </a:r>
            <a:endParaRPr lang="en-IN" sz="2800" b="1" i="1" u="sng" dirty="0">
              <a:solidFill>
                <a:srgbClr val="7030A0"/>
              </a:solidFill>
              <a:latin typeface="Arial" panose="020B0604020202020204" pitchFamily="34" charset="0"/>
              <a:cs typeface="Arial" panose="020B0604020202020204" pitchFamily="34" charset="0"/>
            </a:endParaRPr>
          </a:p>
        </p:txBody>
      </p:sp>
      <p:pic>
        <p:nvPicPr>
          <p:cNvPr id="2097157" name="Picture 4"/>
          <p:cNvPicPr>
            <a:picLocks noChangeAspect="1"/>
          </p:cNvPicPr>
          <p:nvPr/>
        </p:nvPicPr>
        <p:blipFill>
          <a:blip r:embed="rId2"/>
          <a:stretch>
            <a:fillRect/>
          </a:stretch>
        </p:blipFill>
        <p:spPr>
          <a:xfrm>
            <a:off x="7397112" y="2225809"/>
            <a:ext cx="4343760" cy="42582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C7E5F-5FA9-70A1-53FB-89CA8E9B4A1D}"/>
              </a:ext>
            </a:extLst>
          </p:cNvPr>
          <p:cNvSpPr>
            <a:spLocks noGrp="1"/>
          </p:cNvSpPr>
          <p:nvPr>
            <p:ph type="title"/>
          </p:nvPr>
        </p:nvSpPr>
        <p:spPr>
          <a:xfrm>
            <a:off x="732719" y="909918"/>
            <a:ext cx="9353673" cy="853568"/>
          </a:xfrm>
          <a:solidFill>
            <a:schemeClr val="tx1"/>
          </a:solidFill>
        </p:spPr>
        <p:txBody>
          <a:bodyPr>
            <a:noAutofit/>
          </a:bodyPr>
          <a:lstStyle/>
          <a:p>
            <a:r>
              <a:rPr lang="en-IN" sz="4000" b="1" dirty="0">
                <a:solidFill>
                  <a:schemeClr val="bg1"/>
                </a:solidFill>
                <a:latin typeface="Arial" panose="020B0604020202020204" pitchFamily="34" charset="0"/>
                <a:cs typeface="Arial" panose="020B0604020202020204" pitchFamily="34" charset="0"/>
              </a:rPr>
              <a:t>Physiologic Pigmentation (Melanin)</a:t>
            </a:r>
          </a:p>
        </p:txBody>
      </p:sp>
      <p:sp>
        <p:nvSpPr>
          <p:cNvPr id="3" name="TextBox 2">
            <a:extLst>
              <a:ext uri="{FF2B5EF4-FFF2-40B4-BE49-F238E27FC236}">
                <a16:creationId xmlns:a16="http://schemas.microsoft.com/office/drawing/2014/main" id="{A8CEE16B-133D-634F-865E-F7C1114F304F}"/>
              </a:ext>
            </a:extLst>
          </p:cNvPr>
          <p:cNvSpPr txBox="1"/>
          <p:nvPr/>
        </p:nvSpPr>
        <p:spPr>
          <a:xfrm>
            <a:off x="401216" y="2351314"/>
            <a:ext cx="8733453" cy="14203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Melanin is a non–hemoglobin-derived brown pigment </a:t>
            </a:r>
          </a:p>
          <a:p>
            <a:pPr marL="285750" indent="-285750">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Ascorbic acid directly down-regulates melanin pigmentation in gingival tissues</a:t>
            </a:r>
            <a:endParaRPr lang="en-IN"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2040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
          <p:cNvSpPr>
            <a:spLocks noGrp="1"/>
          </p:cNvSpPr>
          <p:nvPr>
            <p:ph type="title"/>
          </p:nvPr>
        </p:nvSpPr>
        <p:spPr>
          <a:xfrm>
            <a:off x="460096" y="1303531"/>
            <a:ext cx="9714845" cy="1607149"/>
          </a:xfrm>
        </p:spPr>
        <p:txBody>
          <a:bodyPr>
            <a:normAutofit/>
          </a:bodyPr>
          <a:lstStyle/>
          <a:p>
            <a:r>
              <a:rPr lang="en-US" sz="2000" b="1" cap="none" dirty="0">
                <a:solidFill>
                  <a:schemeClr val="tx1"/>
                </a:solidFill>
                <a:latin typeface="Arial" panose="020B0604020202020204" pitchFamily="34" charset="0"/>
                <a:cs typeface="Arial" panose="020B0604020202020204" pitchFamily="34" charset="0"/>
              </a:rPr>
              <a:t>Sum Total Of Cellular, acellular elements, </a:t>
            </a:r>
            <a:r>
              <a:rPr lang="en-US" sz="2000" b="1" dirty="0">
                <a:solidFill>
                  <a:schemeClr val="tx1"/>
                </a:solidFill>
                <a:latin typeface="Arial" panose="020B0604020202020204" pitchFamily="34" charset="0"/>
                <a:cs typeface="Arial" panose="020B0604020202020204" pitchFamily="34" charset="0"/>
              </a:rPr>
              <a:t>a</a:t>
            </a:r>
            <a:r>
              <a:rPr lang="en-US" sz="2000" b="1" cap="none" dirty="0">
                <a:solidFill>
                  <a:schemeClr val="tx1"/>
                </a:solidFill>
                <a:latin typeface="Arial" panose="020B0604020202020204" pitchFamily="34" charset="0"/>
                <a:cs typeface="Arial" panose="020B0604020202020204" pitchFamily="34" charset="0"/>
              </a:rPr>
              <a:t>nd </a:t>
            </a:r>
            <a:r>
              <a:rPr lang="en-US" sz="2000" b="1" dirty="0">
                <a:solidFill>
                  <a:schemeClr val="tx1"/>
                </a:solidFill>
                <a:latin typeface="Arial" panose="020B0604020202020204" pitchFamily="34" charset="0"/>
                <a:cs typeface="Arial" panose="020B0604020202020204" pitchFamily="34" charset="0"/>
              </a:rPr>
              <a:t>t</a:t>
            </a:r>
            <a:r>
              <a:rPr lang="en-US" sz="2000" b="1" cap="none" dirty="0">
                <a:solidFill>
                  <a:schemeClr val="tx1"/>
                </a:solidFill>
                <a:latin typeface="Arial" panose="020B0604020202020204" pitchFamily="34" charset="0"/>
                <a:cs typeface="Arial" panose="020B0604020202020204" pitchFamily="34" charset="0"/>
              </a:rPr>
              <a:t>heir Vascular Supply.</a:t>
            </a:r>
            <a:br>
              <a:rPr lang="en-US" sz="2000" b="1" cap="none" dirty="0">
                <a:solidFill>
                  <a:schemeClr val="tx1"/>
                </a:solidFill>
                <a:latin typeface="Arial" panose="020B0604020202020204" pitchFamily="34" charset="0"/>
                <a:cs typeface="Arial" panose="020B0604020202020204" pitchFamily="34" charset="0"/>
              </a:rPr>
            </a:br>
            <a:endParaRPr lang="en-IN" sz="2000" b="1" dirty="0">
              <a:solidFill>
                <a:schemeClr val="tx1"/>
              </a:solidFill>
              <a:latin typeface="Arial" panose="020B0604020202020204" pitchFamily="34" charset="0"/>
              <a:cs typeface="Arial" panose="020B0604020202020204" pitchFamily="34" charset="0"/>
            </a:endParaRPr>
          </a:p>
        </p:txBody>
      </p:sp>
      <p:sp>
        <p:nvSpPr>
          <p:cNvPr id="1048626" name="Rectangle: Rounded Corners 2"/>
          <p:cNvSpPr/>
          <p:nvPr/>
        </p:nvSpPr>
        <p:spPr>
          <a:xfrm>
            <a:off x="573740" y="349623"/>
            <a:ext cx="1990165" cy="519953"/>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u="sng" dirty="0">
                <a:solidFill>
                  <a:srgbClr val="7030A0"/>
                </a:solidFill>
              </a:rPr>
              <a:t>SIZE</a:t>
            </a:r>
            <a:r>
              <a:rPr lang="en-US" sz="2800" b="1" i="1" u="sng" dirty="0"/>
              <a:t>:C</a:t>
            </a:r>
            <a:endParaRPr lang="en-IN" sz="2800" b="1" i="1" u="sng" dirty="0"/>
          </a:p>
        </p:txBody>
      </p:sp>
      <p:sp>
        <p:nvSpPr>
          <p:cNvPr id="1048627" name="Rectangle: Rounded Corners 5"/>
          <p:cNvSpPr/>
          <p:nvPr/>
        </p:nvSpPr>
        <p:spPr>
          <a:xfrm>
            <a:off x="564776" y="2545976"/>
            <a:ext cx="2106706" cy="59167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u="sng" dirty="0">
                <a:solidFill>
                  <a:srgbClr val="7030A0"/>
                </a:solidFill>
              </a:rPr>
              <a:t>CONTOUR</a:t>
            </a:r>
            <a:endParaRPr lang="en-IN" sz="2000" b="1" i="1" u="sng" dirty="0">
              <a:solidFill>
                <a:srgbClr val="7030A0"/>
              </a:solidFill>
            </a:endParaRPr>
          </a:p>
        </p:txBody>
      </p:sp>
      <p:sp>
        <p:nvSpPr>
          <p:cNvPr id="1048628" name="TextBox 6"/>
          <p:cNvSpPr txBox="1"/>
          <p:nvPr/>
        </p:nvSpPr>
        <p:spPr>
          <a:xfrm>
            <a:off x="335897" y="3429000"/>
            <a:ext cx="7172345" cy="3266985"/>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en-US" sz="2000" b="1" dirty="0">
                <a:latin typeface="Arial" panose="020B0604020202020204" pitchFamily="34" charset="0"/>
                <a:cs typeface="Arial" panose="020B0604020202020204" pitchFamily="34" charset="0"/>
              </a:rPr>
              <a:t>Shape And Alignment Of Teeth,</a:t>
            </a:r>
          </a:p>
          <a:p>
            <a:pPr>
              <a:lnSpc>
                <a:spcPct val="150000"/>
              </a:lnSpc>
            </a:pPr>
            <a:r>
              <a:rPr lang="en-US" sz="2000" b="1" dirty="0">
                <a:latin typeface="Arial" panose="020B0604020202020204" pitchFamily="34" charset="0"/>
                <a:cs typeface="Arial" panose="020B0604020202020204" pitchFamily="34" charset="0"/>
              </a:rPr>
              <a:t>Dimensions Of Proximal Contact Area And Gingival Embrasures.</a:t>
            </a:r>
          </a:p>
          <a:p>
            <a:pPr>
              <a:lnSpc>
                <a:spcPct val="150000"/>
              </a:lnSpc>
            </a:pPr>
            <a:r>
              <a:rPr lang="en-US" sz="2000" dirty="0">
                <a:latin typeface="Arial" panose="020B0604020202020204" pitchFamily="34" charset="0"/>
                <a:cs typeface="Arial" panose="020B0604020202020204" pitchFamily="34" charset="0"/>
              </a:rPr>
              <a:t>The marginal gingiva envelops the teeth in collar-like fashion and follows a scalloped outline on the facial and lingual surfaces.</a:t>
            </a:r>
            <a:endParaRPr lang="en-US" sz="2000" b="1" dirty="0">
              <a:latin typeface="Arial" panose="020B0604020202020204" pitchFamily="34" charset="0"/>
              <a:cs typeface="Arial" panose="020B0604020202020204" pitchFamily="34" charset="0"/>
            </a:endParaRPr>
          </a:p>
          <a:p>
            <a:pPr>
              <a:lnSpc>
                <a:spcPct val="150000"/>
              </a:lnSpc>
            </a:pPr>
            <a:endParaRPr lang="en-US" sz="2000" b="1" dirty="0">
              <a:latin typeface="Arial" panose="020B0604020202020204" pitchFamily="34" charset="0"/>
              <a:cs typeface="Arial" panose="020B0604020202020204" pitchFamily="34" charset="0"/>
            </a:endParaRPr>
          </a:p>
        </p:txBody>
      </p:sp>
      <p:pic>
        <p:nvPicPr>
          <p:cNvPr id="6146" name="Picture 2" descr="3 Components of Gingival Contours - The ...">
            <a:extLst>
              <a:ext uri="{FF2B5EF4-FFF2-40B4-BE49-F238E27FC236}">
                <a16:creationId xmlns:a16="http://schemas.microsoft.com/office/drawing/2014/main" id="{6CBB95A7-E289-6C53-0A40-B97E2A5176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514" y="3790194"/>
            <a:ext cx="4475590" cy="23400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563010-8B1F-4BA8-5196-B591E236D843}"/>
              </a:ext>
            </a:extLst>
          </p:cNvPr>
          <p:cNvSpPr txBox="1"/>
          <p:nvPr/>
        </p:nvSpPr>
        <p:spPr>
          <a:xfrm>
            <a:off x="468562" y="681134"/>
            <a:ext cx="11788753" cy="1881990"/>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On teeth with pronounced mesiodistal convexity (e.g., maxillary canines) or teeth in labial version, the normal </a:t>
            </a:r>
            <a:r>
              <a:rPr lang="en-US" sz="2000" b="1" dirty="0" err="1">
                <a:latin typeface="Arial" panose="020B0604020202020204" pitchFamily="34" charset="0"/>
                <a:cs typeface="Arial" panose="020B0604020202020204" pitchFamily="34" charset="0"/>
              </a:rPr>
              <a:t>accuate</a:t>
            </a:r>
            <a:r>
              <a:rPr lang="en-US" sz="2000" b="1" dirty="0">
                <a:latin typeface="Arial" panose="020B0604020202020204" pitchFamily="34" charset="0"/>
                <a:cs typeface="Arial" panose="020B0604020202020204" pitchFamily="34" charset="0"/>
              </a:rPr>
              <a:t> contour is accentuated, and the gingiva is located farther apically. </a:t>
            </a:r>
          </a:p>
          <a:p>
            <a:pPr marL="457200" indent="-457200">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On teeth in lingual version, the gingiva is horizontal and thickened</a:t>
            </a:r>
            <a:endParaRPr lang="en-IN" sz="20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6A46933-6577-4B9B-B17F-021E0410CFAA}"/>
              </a:ext>
            </a:extLst>
          </p:cNvPr>
          <p:cNvPicPr>
            <a:picLocks noChangeAspect="1"/>
          </p:cNvPicPr>
          <p:nvPr/>
        </p:nvPicPr>
        <p:blipFill>
          <a:blip r:embed="rId2"/>
          <a:stretch>
            <a:fillRect/>
          </a:stretch>
        </p:blipFill>
        <p:spPr>
          <a:xfrm>
            <a:off x="4973217" y="3429000"/>
            <a:ext cx="4061440" cy="3158267"/>
          </a:xfrm>
          <a:prstGeom prst="rect">
            <a:avLst/>
          </a:prstGeom>
        </p:spPr>
      </p:pic>
    </p:spTree>
    <p:extLst>
      <p:ext uri="{BB962C8B-B14F-4D97-AF65-F5344CB8AC3E}">
        <p14:creationId xmlns:p14="http://schemas.microsoft.com/office/powerpoint/2010/main" val="2297934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637B9-B7BF-1AFF-4CB8-5D1AC69B2583}"/>
              </a:ext>
            </a:extLst>
          </p:cNvPr>
          <p:cNvSpPr>
            <a:spLocks noGrp="1"/>
          </p:cNvSpPr>
          <p:nvPr>
            <p:ph type="title"/>
          </p:nvPr>
        </p:nvSpPr>
        <p:spPr>
          <a:xfrm>
            <a:off x="646111" y="424727"/>
            <a:ext cx="9404723" cy="1400530"/>
          </a:xfrm>
        </p:spPr>
        <p:txBody>
          <a:bodyPr/>
          <a:lstStyle/>
          <a:p>
            <a:endParaRPr lang="en-IN"/>
          </a:p>
        </p:txBody>
      </p:sp>
      <p:sp>
        <p:nvSpPr>
          <p:cNvPr id="3" name="TextBox 2">
            <a:extLst>
              <a:ext uri="{FF2B5EF4-FFF2-40B4-BE49-F238E27FC236}">
                <a16:creationId xmlns:a16="http://schemas.microsoft.com/office/drawing/2014/main" id="{FC19308D-438F-7E2F-66B2-B0CBB44D69A7}"/>
              </a:ext>
            </a:extLst>
          </p:cNvPr>
          <p:cNvSpPr txBox="1"/>
          <p:nvPr/>
        </p:nvSpPr>
        <p:spPr>
          <a:xfrm>
            <a:off x="363894" y="1825257"/>
            <a:ext cx="10758196" cy="2793842"/>
          </a:xfrm>
          <a:prstGeom prst="rect">
            <a:avLst/>
          </a:prstGeom>
          <a:noFill/>
        </p:spPr>
        <p:txBody>
          <a:bodyPr wrap="square" rtlCol="0">
            <a:spAutoFit/>
          </a:bodyPr>
          <a:lstStyle/>
          <a:p>
            <a:pPr marL="571500" indent="-571500">
              <a:lnSpc>
                <a:spcPct val="150000"/>
              </a:lnSpc>
              <a:buFont typeface="Arial" panose="020B0604020202020204" pitchFamily="34" charset="0"/>
              <a:buChar char="•"/>
            </a:pPr>
            <a:r>
              <a:rPr lang="en-US" sz="2400" b="1" dirty="0">
                <a:latin typeface="Arial" panose="020B0604020202020204" pitchFamily="34" charset="0"/>
                <a:cs typeface="Arial" panose="020B0604020202020204" pitchFamily="34" charset="0"/>
              </a:rPr>
              <a:t>A thin and clear gingiva is found in one-third of the population and primarily in females with slender teeth with a narrow zone of keratinized tissue, </a:t>
            </a:r>
          </a:p>
          <a:p>
            <a:pPr marL="571500" indent="-571500">
              <a:lnSpc>
                <a:spcPct val="150000"/>
              </a:lnSpc>
              <a:buFont typeface="Arial" panose="020B0604020202020204" pitchFamily="34" charset="0"/>
              <a:buChar char="•"/>
            </a:pPr>
            <a:r>
              <a:rPr lang="en-US" sz="2400" b="1" dirty="0">
                <a:latin typeface="Arial" panose="020B0604020202020204" pitchFamily="34" charset="0"/>
                <a:cs typeface="Arial" panose="020B0604020202020204" pitchFamily="34" charset="0"/>
              </a:rPr>
              <a:t>whereas a clear, thick gingiva with a broad zone of keratinized tissue is present in two-thirds of the population and primarily in males.</a:t>
            </a:r>
            <a:endParaRPr lang="en-IN"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5637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a:xfrm>
            <a:off x="265373" y="2985796"/>
            <a:ext cx="5165043" cy="1643514"/>
          </a:xfrm>
        </p:spPr>
        <p:txBody>
          <a:bodyPr>
            <a:noAutofit/>
          </a:bodyPr>
          <a:lstStyle/>
          <a:p>
            <a:pPr marL="342900" indent="-342900">
              <a:lnSpc>
                <a:spcPct val="150000"/>
              </a:lnSpc>
              <a:buFont typeface="Arial" panose="020B0604020202020204" pitchFamily="34" charset="0"/>
              <a:buChar char="•"/>
            </a:pPr>
            <a:r>
              <a:rPr lang="en-US" sz="2000" b="1" dirty="0">
                <a:solidFill>
                  <a:schemeClr val="tx1"/>
                </a:solidFill>
                <a:latin typeface="Arial" panose="020B0604020202020204" pitchFamily="34" charset="0"/>
                <a:cs typeface="Arial" panose="020B0604020202020204" pitchFamily="34" charset="0"/>
              </a:rPr>
              <a:t>The shape of the interdental gingiva is governed by the contour of the proximal tooth surfaces and the location and shape of the gingival embrasures.</a:t>
            </a:r>
            <a:br>
              <a:rPr lang="en-US" sz="2000" b="1" dirty="0">
                <a:solidFill>
                  <a:schemeClr val="tx1"/>
                </a:solidFill>
                <a:latin typeface="Arial" panose="020B0604020202020204" pitchFamily="34" charset="0"/>
                <a:cs typeface="Arial" panose="020B0604020202020204" pitchFamily="34" charset="0"/>
              </a:rPr>
            </a:br>
            <a:r>
              <a:rPr lang="en-US" sz="2000" b="1" dirty="0">
                <a:solidFill>
                  <a:schemeClr val="tx1"/>
                </a:solidFill>
                <a:latin typeface="Arial" panose="020B0604020202020204" pitchFamily="34" charset="0"/>
                <a:cs typeface="Arial" panose="020B0604020202020204" pitchFamily="34" charset="0"/>
              </a:rPr>
              <a:t>The height of the interdental gingiva varies with the location of the proximal contact</a:t>
            </a:r>
            <a:br>
              <a:rPr lang="en-US" sz="2000" b="1" dirty="0">
                <a:solidFill>
                  <a:schemeClr val="tx1"/>
                </a:solidFill>
                <a:latin typeface="Arial" panose="020B0604020202020204" pitchFamily="34" charset="0"/>
                <a:cs typeface="Arial" panose="020B0604020202020204" pitchFamily="34" charset="0"/>
              </a:rPr>
            </a:br>
            <a:r>
              <a:rPr lang="en-US" sz="2000" b="1" cap="none" dirty="0">
                <a:solidFill>
                  <a:schemeClr val="tx1"/>
                </a:solidFill>
                <a:latin typeface="Arial" panose="020B0604020202020204" pitchFamily="34" charset="0"/>
                <a:cs typeface="Arial" panose="020B0604020202020204" pitchFamily="34" charset="0"/>
              </a:rPr>
              <a:t>Anterior – Pyramidal , </a:t>
            </a:r>
            <a:br>
              <a:rPr lang="en-US" sz="2000" b="1" cap="none" dirty="0">
                <a:solidFill>
                  <a:schemeClr val="tx1"/>
                </a:solidFill>
                <a:latin typeface="Arial" panose="020B0604020202020204" pitchFamily="34" charset="0"/>
                <a:cs typeface="Arial" panose="020B0604020202020204" pitchFamily="34" charset="0"/>
              </a:rPr>
            </a:br>
            <a:r>
              <a:rPr lang="en-US" sz="2000" b="1" cap="none" dirty="0">
                <a:solidFill>
                  <a:schemeClr val="tx1"/>
                </a:solidFill>
                <a:latin typeface="Arial" panose="020B0604020202020204" pitchFamily="34" charset="0"/>
                <a:cs typeface="Arial" panose="020B0604020202020204" pitchFamily="34" charset="0"/>
              </a:rPr>
              <a:t>Posterior – Broad And Flat.</a:t>
            </a:r>
            <a:endParaRPr lang="en-IN" sz="2000" b="1" cap="none" dirty="0">
              <a:solidFill>
                <a:schemeClr val="tx1"/>
              </a:solidFill>
              <a:latin typeface="Arial" panose="020B0604020202020204" pitchFamily="34" charset="0"/>
              <a:cs typeface="Arial" panose="020B0604020202020204" pitchFamily="34" charset="0"/>
            </a:endParaRPr>
          </a:p>
        </p:txBody>
      </p:sp>
      <p:sp>
        <p:nvSpPr>
          <p:cNvPr id="1048631" name="Rectangle: Rounded Corners 2"/>
          <p:cNvSpPr/>
          <p:nvPr/>
        </p:nvSpPr>
        <p:spPr>
          <a:xfrm>
            <a:off x="7963129" y="755780"/>
            <a:ext cx="2250141" cy="869576"/>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sz="3200" b="1" u="sng" dirty="0">
                <a:solidFill>
                  <a:srgbClr val="7030A0"/>
                </a:solidFill>
              </a:rPr>
              <a:t>Shape</a:t>
            </a:r>
            <a:endParaRPr lang="en-IN" sz="3200" b="1" u="sng" dirty="0">
              <a:solidFill>
                <a:srgbClr val="7030A0"/>
              </a:solidFill>
            </a:endParaRPr>
          </a:p>
          <a:p>
            <a:pPr algn="ctr"/>
            <a:endParaRPr lang="en-IN" dirty="0"/>
          </a:p>
        </p:txBody>
      </p:sp>
      <p:pic>
        <p:nvPicPr>
          <p:cNvPr id="3" name="Picture 2">
            <a:extLst>
              <a:ext uri="{FF2B5EF4-FFF2-40B4-BE49-F238E27FC236}">
                <a16:creationId xmlns:a16="http://schemas.microsoft.com/office/drawing/2014/main" id="{863840FF-5B80-9325-3C89-FCBA96366800}"/>
              </a:ext>
            </a:extLst>
          </p:cNvPr>
          <p:cNvPicPr>
            <a:picLocks noChangeAspect="1"/>
          </p:cNvPicPr>
          <p:nvPr/>
        </p:nvPicPr>
        <p:blipFill>
          <a:blip r:embed="rId2"/>
          <a:stretch>
            <a:fillRect/>
          </a:stretch>
        </p:blipFill>
        <p:spPr>
          <a:xfrm>
            <a:off x="5430416" y="2085114"/>
            <a:ext cx="6610350" cy="291293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3">
            <a:extLst>
              <a:ext uri="{FF2B5EF4-FFF2-40B4-BE49-F238E27FC236}">
                <a16:creationId xmlns:a16="http://schemas.microsoft.com/office/drawing/2014/main" id="{65817B9E-CB1F-5837-6119-B7E10715060F}"/>
              </a:ext>
            </a:extLst>
          </p:cNvPr>
          <p:cNvSpPr/>
          <p:nvPr/>
        </p:nvSpPr>
        <p:spPr>
          <a:xfrm>
            <a:off x="368450" y="333798"/>
            <a:ext cx="2348753" cy="753035"/>
          </a:xfrm>
          <a:prstGeom prst="roundRect">
            <a:avLst/>
          </a:prstGeom>
          <a:solidFill>
            <a:schemeClr val="tx1"/>
          </a:solidFill>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u="sng" dirty="0">
                <a:solidFill>
                  <a:srgbClr val="7030A0"/>
                </a:solidFill>
              </a:rPr>
              <a:t>Consistency:</a:t>
            </a:r>
            <a:endParaRPr lang="en-IN" sz="2400" b="1" i="1" u="sng" dirty="0">
              <a:solidFill>
                <a:srgbClr val="7030A0"/>
              </a:solidFill>
            </a:endParaRPr>
          </a:p>
        </p:txBody>
      </p:sp>
      <p:sp>
        <p:nvSpPr>
          <p:cNvPr id="4" name="TextBox 5">
            <a:extLst>
              <a:ext uri="{FF2B5EF4-FFF2-40B4-BE49-F238E27FC236}">
                <a16:creationId xmlns:a16="http://schemas.microsoft.com/office/drawing/2014/main" id="{1728A2BD-300E-ADAC-56C9-BB003097D127}"/>
              </a:ext>
            </a:extLst>
          </p:cNvPr>
          <p:cNvSpPr txBox="1"/>
          <p:nvPr/>
        </p:nvSpPr>
        <p:spPr>
          <a:xfrm>
            <a:off x="461755" y="4640667"/>
            <a:ext cx="10436399" cy="958660"/>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US" sz="2000" b="1" dirty="0">
                <a:latin typeface="Arial" panose="020B0604020202020204" pitchFamily="34" charset="0"/>
                <a:cs typeface="Arial" panose="020B0604020202020204" pitchFamily="34" charset="0"/>
              </a:rPr>
              <a:t>Firm and resilient.</a:t>
            </a:r>
          </a:p>
          <a:p>
            <a:pPr marL="285750" indent="-285750">
              <a:lnSpc>
                <a:spcPct val="150000"/>
              </a:lnSpc>
              <a:buFont typeface="Wingdings" panose="05000000000000000000" pitchFamily="2" charset="2"/>
              <a:buChar char="q"/>
            </a:pPr>
            <a:r>
              <a:rPr lang="en-US" sz="2000" b="1" dirty="0">
                <a:latin typeface="Arial" panose="020B0604020202020204" pitchFamily="34" charset="0"/>
                <a:cs typeface="Arial" panose="020B0604020202020204" pitchFamily="34" charset="0"/>
              </a:rPr>
              <a:t>Firmness of AG is due to collagen of GCT and that of MG is due to gingival fibers.</a:t>
            </a:r>
            <a:endParaRPr lang="en-IN" sz="2000" b="1" dirty="0">
              <a:latin typeface="Arial" panose="020B0604020202020204" pitchFamily="34" charset="0"/>
              <a:cs typeface="Arial" panose="020B0604020202020204" pitchFamily="34" charset="0"/>
            </a:endParaRPr>
          </a:p>
        </p:txBody>
      </p:sp>
      <p:pic>
        <p:nvPicPr>
          <p:cNvPr id="7170" name="Picture 2" descr="8: Clinical Assessment | Pocket Dentistry">
            <a:extLst>
              <a:ext uri="{FF2B5EF4-FFF2-40B4-BE49-F238E27FC236}">
                <a16:creationId xmlns:a16="http://schemas.microsoft.com/office/drawing/2014/main" id="{D7284E1C-7D24-C50E-0310-76FDF3393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058" y="1333914"/>
            <a:ext cx="8640146" cy="266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081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Title 1"/>
          <p:cNvSpPr>
            <a:spLocks noGrp="1"/>
          </p:cNvSpPr>
          <p:nvPr>
            <p:ph type="title"/>
          </p:nvPr>
        </p:nvSpPr>
        <p:spPr>
          <a:xfrm>
            <a:off x="272201" y="1153988"/>
            <a:ext cx="8334281" cy="3397624"/>
          </a:xfrm>
        </p:spPr>
        <p:txBody>
          <a:bodyPr>
            <a:noAutofit/>
          </a:bodyPr>
          <a:lstStyle/>
          <a:p>
            <a:pPr marL="457200" indent="-457200">
              <a:lnSpc>
                <a:spcPct val="150000"/>
              </a:lnSpc>
              <a:buFont typeface="Arial" panose="020B0604020202020204" pitchFamily="34" charset="0"/>
              <a:buChar char="•"/>
            </a:pPr>
            <a:r>
              <a:rPr lang="en-US" sz="1800" b="1" cap="none" dirty="0">
                <a:solidFill>
                  <a:schemeClr val="tx1"/>
                </a:solidFill>
                <a:latin typeface="Arial" panose="020B0604020202020204" pitchFamily="34" charset="0"/>
                <a:cs typeface="Arial" panose="020B0604020202020204" pitchFamily="34" charset="0"/>
              </a:rPr>
              <a:t>Microscopically, Stippling Is Produced By Alternate Rounded Protuberances And Depressions In The Gingival Surface.</a:t>
            </a:r>
            <a:br>
              <a:rPr lang="en-US" sz="1800" b="1" cap="none" dirty="0">
                <a:solidFill>
                  <a:schemeClr val="tx1"/>
                </a:solidFill>
                <a:latin typeface="Arial" panose="020B0604020202020204" pitchFamily="34" charset="0"/>
                <a:cs typeface="Arial" panose="020B0604020202020204" pitchFamily="34" charset="0"/>
              </a:rPr>
            </a:br>
            <a:r>
              <a:rPr lang="en-US" sz="1800" b="1" cap="none" dirty="0">
                <a:solidFill>
                  <a:schemeClr val="tx1"/>
                </a:solidFill>
                <a:latin typeface="Arial" panose="020B0604020202020204" pitchFamily="34" charset="0"/>
                <a:cs typeface="Arial" panose="020B0604020202020204" pitchFamily="34" charset="0"/>
              </a:rPr>
              <a:t>The Papillary Layer Of The Connective Tissue Projects Into The Elevations, And </a:t>
            </a:r>
            <a:br>
              <a:rPr lang="en-US" sz="1800" b="1" cap="none" dirty="0">
                <a:solidFill>
                  <a:schemeClr val="tx1"/>
                </a:solidFill>
                <a:latin typeface="Arial" panose="020B0604020202020204" pitchFamily="34" charset="0"/>
                <a:cs typeface="Arial" panose="020B0604020202020204" pitchFamily="34" charset="0"/>
              </a:rPr>
            </a:br>
            <a:r>
              <a:rPr lang="en-US" sz="1800" b="1" cap="none" dirty="0">
                <a:solidFill>
                  <a:schemeClr val="tx1"/>
                </a:solidFill>
                <a:latin typeface="Arial" panose="020B0604020202020204" pitchFamily="34" charset="0"/>
                <a:cs typeface="Arial" panose="020B0604020202020204" pitchFamily="34" charset="0"/>
              </a:rPr>
              <a:t>The Elevated And Depressed Areas Are Covered By Stratified Squamous Epithelium.</a:t>
            </a:r>
            <a:endParaRPr lang="en-IN" sz="1800" b="1" cap="none" dirty="0">
              <a:solidFill>
                <a:schemeClr val="tx1"/>
              </a:solidFill>
              <a:latin typeface="Arial" panose="020B0604020202020204" pitchFamily="34" charset="0"/>
              <a:cs typeface="Arial" panose="020B0604020202020204" pitchFamily="34" charset="0"/>
            </a:endParaRPr>
          </a:p>
        </p:txBody>
      </p:sp>
      <p:sp>
        <p:nvSpPr>
          <p:cNvPr id="1048590" name="Rectangle: Rounded Corners 2"/>
          <p:cNvSpPr/>
          <p:nvPr/>
        </p:nvSpPr>
        <p:spPr>
          <a:xfrm>
            <a:off x="573739" y="264459"/>
            <a:ext cx="2841812" cy="69028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u="sng" dirty="0">
                <a:solidFill>
                  <a:srgbClr val="7030A0"/>
                </a:solidFill>
              </a:rPr>
              <a:t>Surface texture:</a:t>
            </a:r>
            <a:endParaRPr lang="en-IN" sz="2400" b="1" i="1" u="sng" dirty="0">
              <a:solidFill>
                <a:srgbClr val="7030A0"/>
              </a:solidFill>
            </a:endParaRPr>
          </a:p>
        </p:txBody>
      </p:sp>
      <p:pic>
        <p:nvPicPr>
          <p:cNvPr id="2097152" name="Picture 5"/>
          <p:cNvPicPr>
            <a:picLocks noChangeAspect="1"/>
          </p:cNvPicPr>
          <p:nvPr/>
        </p:nvPicPr>
        <p:blipFill>
          <a:blip r:embed="rId2"/>
          <a:stretch>
            <a:fillRect/>
          </a:stretch>
        </p:blipFill>
        <p:spPr>
          <a:xfrm>
            <a:off x="8825431" y="2017059"/>
            <a:ext cx="2643602" cy="474976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9EEC3CCB-60F2-9D2A-652C-8D8506C90CD8}"/>
              </a:ext>
            </a:extLst>
          </p:cNvPr>
          <p:cNvPicPr>
            <a:picLocks noChangeAspect="1"/>
          </p:cNvPicPr>
          <p:nvPr/>
        </p:nvPicPr>
        <p:blipFill>
          <a:blip r:embed="rId2"/>
          <a:stretch>
            <a:fillRect/>
          </a:stretch>
        </p:blipFill>
        <p:spPr>
          <a:xfrm>
            <a:off x="3368350" y="2216219"/>
            <a:ext cx="4833377" cy="3593483"/>
          </a:xfrm>
          <a:prstGeom prst="rect">
            <a:avLst/>
          </a:prstGeom>
        </p:spPr>
      </p:pic>
      <p:sp>
        <p:nvSpPr>
          <p:cNvPr id="4" name="Rectangle: Rounded Corners 3">
            <a:extLst>
              <a:ext uri="{FF2B5EF4-FFF2-40B4-BE49-F238E27FC236}">
                <a16:creationId xmlns:a16="http://schemas.microsoft.com/office/drawing/2014/main" id="{416EC36B-50E9-2904-D9B6-71B0887A7B77}"/>
              </a:ext>
            </a:extLst>
          </p:cNvPr>
          <p:cNvSpPr/>
          <p:nvPr/>
        </p:nvSpPr>
        <p:spPr>
          <a:xfrm>
            <a:off x="3843804" y="1048298"/>
            <a:ext cx="3882470" cy="694673"/>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7030A0"/>
                </a:solidFill>
              </a:rPr>
              <a:t>stippling</a:t>
            </a:r>
            <a:endParaRPr lang="en-IN" sz="4000" b="1" dirty="0">
              <a:solidFill>
                <a:srgbClr val="7030A0"/>
              </a:solidFill>
            </a:endParaRPr>
          </a:p>
        </p:txBody>
      </p:sp>
    </p:spTree>
    <p:extLst>
      <p:ext uri="{BB962C8B-B14F-4D97-AF65-F5344CB8AC3E}">
        <p14:creationId xmlns:p14="http://schemas.microsoft.com/office/powerpoint/2010/main" val="1726874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Title 1"/>
          <p:cNvSpPr>
            <a:spLocks noGrp="1"/>
          </p:cNvSpPr>
          <p:nvPr>
            <p:ph type="title"/>
          </p:nvPr>
        </p:nvSpPr>
        <p:spPr>
          <a:xfrm>
            <a:off x="600636" y="1559857"/>
            <a:ext cx="11591364" cy="3415553"/>
          </a:xfrm>
        </p:spPr>
        <p:txBody>
          <a:bodyPr>
            <a:noAutofit/>
          </a:bodyPr>
          <a:lstStyle/>
          <a:p>
            <a:pPr marL="342900" indent="-342900">
              <a:lnSpc>
                <a:spcPct val="150000"/>
              </a:lnSpc>
              <a:buFont typeface="Arial" panose="020B0604020202020204" pitchFamily="34" charset="0"/>
              <a:buChar char="•"/>
            </a:pPr>
            <a:r>
              <a:rPr lang="en-US" sz="2400" b="1" cap="none" dirty="0">
                <a:solidFill>
                  <a:schemeClr val="tx1"/>
                </a:solidFill>
                <a:latin typeface="Arial" panose="020B0604020202020204" pitchFamily="34" charset="0"/>
                <a:cs typeface="Arial" panose="020B0604020202020204" pitchFamily="34" charset="0"/>
              </a:rPr>
              <a:t>Level At Which Gingival Margin Is Attached To The Tooth.</a:t>
            </a:r>
            <a:br>
              <a:rPr lang="en-US" sz="2400" b="1" cap="none" dirty="0">
                <a:solidFill>
                  <a:schemeClr val="tx1"/>
                </a:solidFill>
                <a:latin typeface="Arial" panose="020B0604020202020204" pitchFamily="34" charset="0"/>
                <a:cs typeface="Arial" panose="020B0604020202020204" pitchFamily="34" charset="0"/>
              </a:rPr>
            </a:br>
            <a:br>
              <a:rPr lang="en-US" sz="2400" b="1" cap="none" dirty="0">
                <a:solidFill>
                  <a:schemeClr val="tx1"/>
                </a:solidFill>
                <a:latin typeface="Arial" panose="020B0604020202020204" pitchFamily="34" charset="0"/>
                <a:cs typeface="Arial" panose="020B0604020202020204" pitchFamily="34" charset="0"/>
              </a:rPr>
            </a:br>
            <a:r>
              <a:rPr lang="en-US" sz="2400" b="1" cap="none" dirty="0">
                <a:solidFill>
                  <a:schemeClr val="tx1"/>
                </a:solidFill>
                <a:latin typeface="Arial" panose="020B0604020202020204" pitchFamily="34" charset="0"/>
                <a:cs typeface="Arial" panose="020B0604020202020204" pitchFamily="34" charset="0"/>
              </a:rPr>
              <a:t>During Eruption Stage- At The Tip Of The Crown</a:t>
            </a:r>
            <a:br>
              <a:rPr lang="en-US" sz="2400" b="1" cap="none" dirty="0">
                <a:solidFill>
                  <a:schemeClr val="tx1"/>
                </a:solidFill>
                <a:latin typeface="Arial" panose="020B0604020202020204" pitchFamily="34" charset="0"/>
                <a:cs typeface="Arial" panose="020B0604020202020204" pitchFamily="34" charset="0"/>
              </a:rPr>
            </a:br>
            <a:r>
              <a:rPr lang="en-US" sz="2400" b="1" cap="none" dirty="0">
                <a:solidFill>
                  <a:schemeClr val="tx1"/>
                </a:solidFill>
                <a:latin typeface="Arial" panose="020B0604020202020204" pitchFamily="34" charset="0"/>
                <a:cs typeface="Arial" panose="020B0604020202020204" pitchFamily="34" charset="0"/>
              </a:rPr>
              <a:t>As The Eruption Continuous- Gingival Margin Gets Closer To The Root.</a:t>
            </a:r>
            <a:br>
              <a:rPr lang="en-US" sz="2400" b="1" cap="none" dirty="0">
                <a:solidFill>
                  <a:schemeClr val="tx1"/>
                </a:solidFill>
                <a:latin typeface="Arial" panose="020B0604020202020204" pitchFamily="34" charset="0"/>
                <a:cs typeface="Arial" panose="020B0604020202020204" pitchFamily="34" charset="0"/>
              </a:rPr>
            </a:br>
            <a:endParaRPr lang="en-IN" sz="2400" b="1" cap="none" dirty="0">
              <a:solidFill>
                <a:schemeClr val="tx1"/>
              </a:solidFill>
              <a:latin typeface="Arial" panose="020B0604020202020204" pitchFamily="34" charset="0"/>
              <a:cs typeface="Arial" panose="020B0604020202020204" pitchFamily="34" charset="0"/>
            </a:endParaRPr>
          </a:p>
        </p:txBody>
      </p:sp>
      <p:sp>
        <p:nvSpPr>
          <p:cNvPr id="1048588" name="Rectangle: Rounded Corners 2"/>
          <p:cNvSpPr/>
          <p:nvPr/>
        </p:nvSpPr>
        <p:spPr>
          <a:xfrm>
            <a:off x="779930" y="784410"/>
            <a:ext cx="2501153" cy="654423"/>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u="sng" dirty="0">
                <a:solidFill>
                  <a:srgbClr val="7030A0"/>
                </a:solidFill>
              </a:rPr>
              <a:t>Position:</a:t>
            </a:r>
            <a:endParaRPr lang="en-IN" sz="2800" b="1" i="1" u="sng" dirty="0">
              <a:solidFill>
                <a:srgbClr val="7030A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9" name="Title 1048718"/>
          <p:cNvSpPr>
            <a:spLocks noGrp="1"/>
          </p:cNvSpPr>
          <p:nvPr>
            <p:ph type="title"/>
          </p:nvPr>
        </p:nvSpPr>
        <p:spPr>
          <a:xfrm>
            <a:off x="795704" y="529112"/>
            <a:ext cx="9038761" cy="926464"/>
          </a:xfrm>
          <a:solidFill>
            <a:srgbClr val="FFFFFF"/>
          </a:solidFill>
        </p:spPr>
        <p:txBody>
          <a:bodyPr/>
          <a:lstStyle/>
          <a:p>
            <a:pPr algn="ctr"/>
            <a:r>
              <a:rPr lang="en-US" b="1" i="1" u="sng" dirty="0">
                <a:solidFill>
                  <a:srgbClr val="9933FF"/>
                </a:solidFill>
              </a:rPr>
              <a:t>Continuous Tooth Eruption:</a:t>
            </a:r>
          </a:p>
        </p:txBody>
      </p:sp>
      <p:sp>
        <p:nvSpPr>
          <p:cNvPr id="1048720" name="TextBox 1048719"/>
          <p:cNvSpPr txBox="1"/>
          <p:nvPr/>
        </p:nvSpPr>
        <p:spPr>
          <a:xfrm>
            <a:off x="513472" y="2061231"/>
            <a:ext cx="5582527" cy="2343655"/>
          </a:xfrm>
          <a:prstGeom prst="rect">
            <a:avLst/>
          </a:prstGeom>
        </p:spPr>
        <p:txBody>
          <a:bodyPr wrap="square" rtlCol="0">
            <a:spAutoFit/>
          </a:bodyPr>
          <a:lstStyle/>
          <a:p>
            <a:pPr>
              <a:lnSpc>
                <a:spcPct val="150000"/>
              </a:lnSpc>
            </a:pPr>
            <a:r>
              <a:rPr lang="en-US" sz="2000" b="1" dirty="0">
                <a:latin typeface="Arial" panose="020B0604020202020204" pitchFamily="34" charset="0"/>
                <a:cs typeface="Arial" panose="020B0604020202020204" pitchFamily="34" charset="0"/>
              </a:rPr>
              <a:t>Active eruption is the movement of the teeth in the direction of the occlusal plane, whereas passive eruption is </a:t>
            </a:r>
          </a:p>
          <a:p>
            <a:pPr>
              <a:lnSpc>
                <a:spcPct val="150000"/>
              </a:lnSpc>
            </a:pPr>
            <a:r>
              <a:rPr lang="en-US" sz="2000" b="1" dirty="0">
                <a:latin typeface="Arial" panose="020B0604020202020204" pitchFamily="34" charset="0"/>
                <a:cs typeface="Arial" panose="020B0604020202020204" pitchFamily="34" charset="0"/>
              </a:rPr>
              <a:t>the exposure of the teeth via apical migration of the gingiva.</a:t>
            </a:r>
            <a:endParaRPr lang="en-US" sz="2400" b="1" dirty="0">
              <a:latin typeface="Arial" panose="020B0604020202020204" pitchFamily="34" charset="0"/>
              <a:cs typeface="Arial" panose="020B0604020202020204" pitchFamily="34" charset="0"/>
            </a:endParaRPr>
          </a:p>
        </p:txBody>
      </p:sp>
      <p:pic>
        <p:nvPicPr>
          <p:cNvPr id="2097158" name="Picture 2097157"/>
          <p:cNvPicPr>
            <a:picLocks/>
          </p:cNvPicPr>
          <p:nvPr/>
        </p:nvPicPr>
        <p:blipFill>
          <a:blip r:embed="rId2"/>
          <a:stretch>
            <a:fillRect/>
          </a:stretch>
        </p:blipFill>
        <p:spPr>
          <a:xfrm>
            <a:off x="6786008" y="1879451"/>
            <a:ext cx="4746523" cy="424740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D9C2F-8EED-2C8C-99BB-87F881ED4990}"/>
            </a:ext>
          </a:extLst>
        </p:cNvPr>
        <p:cNvGrpSpPr/>
        <p:nvPr/>
      </p:nvGrpSpPr>
      <p:grpSpPr>
        <a:xfrm>
          <a:off x="0" y="0"/>
          <a:ext cx="0" cy="0"/>
          <a:chOff x="0" y="0"/>
          <a:chExt cx="0" cy="0"/>
        </a:xfrm>
      </p:grpSpPr>
      <p:pic>
        <p:nvPicPr>
          <p:cNvPr id="8198" name="Picture 6" descr="30+ Thank You Images || Thank You Quotes || Thank You Pictures">
            <a:extLst>
              <a:ext uri="{FF2B5EF4-FFF2-40B4-BE49-F238E27FC236}">
                <a16:creationId xmlns:a16="http://schemas.microsoft.com/office/drawing/2014/main" id="{3F65B0A5-EE26-9E5D-4CEB-1440BC94F6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0523" y="255814"/>
            <a:ext cx="5952931" cy="6346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473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8D65D-1E71-9D72-7C02-3AC82048ED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655922-2BB8-D634-690B-E884FDBC5E82}"/>
              </a:ext>
            </a:extLst>
          </p:cNvPr>
          <p:cNvSpPr txBox="1"/>
          <p:nvPr/>
        </p:nvSpPr>
        <p:spPr>
          <a:xfrm>
            <a:off x="1719942" y="1082353"/>
            <a:ext cx="9103567" cy="4873001"/>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ctr">
              <a:lnSpc>
                <a:spcPct val="150000"/>
              </a:lnSpc>
            </a:pPr>
            <a:r>
              <a:rPr lang="en-IN" sz="7200" b="1" dirty="0">
                <a:solidFill>
                  <a:schemeClr val="accent2">
                    <a:lumMod val="60000"/>
                    <a:lumOff val="40000"/>
                  </a:schemeClr>
                </a:solidFill>
                <a:latin typeface="Arial" panose="020B0604020202020204" pitchFamily="34" charset="0"/>
                <a:cs typeface="Arial" panose="020B0604020202020204" pitchFamily="34" charset="0"/>
              </a:rPr>
              <a:t>STAGES </a:t>
            </a:r>
          </a:p>
          <a:p>
            <a:pPr algn="ctr">
              <a:lnSpc>
                <a:spcPct val="150000"/>
              </a:lnSpc>
            </a:pPr>
            <a:r>
              <a:rPr lang="en-IN" sz="7200" b="1" dirty="0">
                <a:solidFill>
                  <a:schemeClr val="accent2">
                    <a:lumMod val="60000"/>
                    <a:lumOff val="40000"/>
                  </a:schemeClr>
                </a:solidFill>
                <a:latin typeface="Arial" panose="020B0604020202020204" pitchFamily="34" charset="0"/>
                <a:cs typeface="Arial" panose="020B0604020202020204" pitchFamily="34" charset="0"/>
              </a:rPr>
              <a:t>OF </a:t>
            </a:r>
          </a:p>
          <a:p>
            <a:pPr algn="ctr">
              <a:lnSpc>
                <a:spcPct val="150000"/>
              </a:lnSpc>
            </a:pPr>
            <a:r>
              <a:rPr lang="en-IN" sz="7200" b="1" dirty="0">
                <a:solidFill>
                  <a:schemeClr val="accent2">
                    <a:lumMod val="60000"/>
                    <a:lumOff val="40000"/>
                  </a:schemeClr>
                </a:solidFill>
                <a:latin typeface="Arial" panose="020B0604020202020204" pitchFamily="34" charset="0"/>
                <a:cs typeface="Arial" panose="020B0604020202020204" pitchFamily="34" charset="0"/>
              </a:rPr>
              <a:t>GINGIVITIS </a:t>
            </a:r>
          </a:p>
        </p:txBody>
      </p:sp>
    </p:spTree>
    <p:extLst>
      <p:ext uri="{BB962C8B-B14F-4D97-AF65-F5344CB8AC3E}">
        <p14:creationId xmlns:p14="http://schemas.microsoft.com/office/powerpoint/2010/main" val="3777731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D894F-8265-AD21-CDC5-391C9E2755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007A4B-5B9F-1D6D-479D-0E9EBEBD08AC}"/>
              </a:ext>
            </a:extLst>
          </p:cNvPr>
          <p:cNvSpPr txBox="1"/>
          <p:nvPr/>
        </p:nvSpPr>
        <p:spPr>
          <a:xfrm>
            <a:off x="109633" y="1036212"/>
            <a:ext cx="6097554" cy="5033879"/>
          </a:xfrm>
          <a:prstGeom prst="rect">
            <a:avLst/>
          </a:prstGeom>
          <a:noFill/>
        </p:spPr>
        <p:txBody>
          <a:bodyPr wrap="square">
            <a:spAutoFit/>
          </a:bodyPr>
          <a:lstStyle/>
          <a:p>
            <a:pPr algn="l">
              <a:lnSpc>
                <a:spcPct val="150000"/>
              </a:lnSpc>
            </a:pPr>
            <a:r>
              <a:rPr lang="en-GB" sz="1800" b="0" i="0" u="none" strike="noStrike" baseline="0" dirty="0">
                <a:latin typeface="TimesNewRomanPSMT"/>
              </a:rPr>
              <a:t>The landmark studies of Page and Schroeder</a:t>
            </a:r>
            <a:r>
              <a:rPr lang="en-GB" sz="800" dirty="0">
                <a:latin typeface="TimesNewRomanPSMT"/>
              </a:rPr>
              <a:t> </a:t>
            </a:r>
            <a:r>
              <a:rPr lang="en-GB" sz="800" b="0" i="0" u="none" strike="noStrike" baseline="0" dirty="0">
                <a:latin typeface="TimesNewRomanPSMT"/>
              </a:rPr>
              <a:t> </a:t>
            </a:r>
            <a:r>
              <a:rPr lang="en-GB" sz="1800" b="0" i="0" u="none" strike="noStrike" baseline="0" dirty="0">
                <a:latin typeface="TimesNewRomanPSMT"/>
              </a:rPr>
              <a:t>described the</a:t>
            </a:r>
          </a:p>
          <a:p>
            <a:pPr algn="l">
              <a:lnSpc>
                <a:spcPct val="150000"/>
              </a:lnSpc>
            </a:pPr>
            <a:r>
              <a:rPr lang="en-GB" sz="1800" b="0" i="0" u="none" strike="noStrike" baseline="0" dirty="0">
                <a:latin typeface="TimesNewRomanPSMT"/>
              </a:rPr>
              <a:t>histologic changes that occur in the gingival tissues as the </a:t>
            </a:r>
            <a:r>
              <a:rPr lang="en-GB" sz="1800" b="0" i="1" u="none" strike="noStrike" baseline="0" dirty="0">
                <a:latin typeface="TimesNewRomanPS-ItalicMT"/>
              </a:rPr>
              <a:t>initial, early, established, </a:t>
            </a:r>
            <a:r>
              <a:rPr lang="en-GB" sz="1800" b="0" i="0" u="none" strike="noStrike" baseline="0" dirty="0">
                <a:latin typeface="TimesNewRomanPSMT"/>
              </a:rPr>
              <a:t>and </a:t>
            </a:r>
            <a:r>
              <a:rPr lang="en-GB" sz="1800" b="0" i="1" u="none" strike="noStrike" baseline="0" dirty="0">
                <a:latin typeface="TimesNewRomanPS-ItalicMT"/>
              </a:rPr>
              <a:t>advanced </a:t>
            </a:r>
            <a:r>
              <a:rPr lang="en-GB" sz="1800" b="0" i="0" u="none" strike="noStrike" baseline="0" dirty="0">
                <a:latin typeface="TimesNewRomanPSMT"/>
              </a:rPr>
              <a:t>gingival lesions .</a:t>
            </a:r>
          </a:p>
          <a:p>
            <a:pPr marL="285750" indent="-285750" algn="l">
              <a:lnSpc>
                <a:spcPct val="150000"/>
              </a:lnSpc>
              <a:buFont typeface="Arial" panose="020B0604020202020204" pitchFamily="34" charset="0"/>
              <a:buChar char="•"/>
            </a:pPr>
            <a:r>
              <a:rPr lang="en-GB" sz="1800" b="0" i="0" u="none" strike="noStrike" baseline="0" dirty="0">
                <a:latin typeface="TimesNewRomanPSMT"/>
              </a:rPr>
              <a:t>In broad terms, the initial lesion corresponds with clinically healthy tissues (but nonetheless with transmigrating </a:t>
            </a:r>
            <a:r>
              <a:rPr lang="en-GB" sz="1800" b="0" i="0" u="none" strike="noStrike" baseline="0" dirty="0" err="1">
                <a:latin typeface="TimesNewRomanPSMT"/>
              </a:rPr>
              <a:t>defense</a:t>
            </a:r>
            <a:r>
              <a:rPr lang="en-GB" sz="1800" b="0" i="0" u="none" strike="noStrike" baseline="0" dirty="0">
                <a:latin typeface="TimesNewRomanPSMT"/>
              </a:rPr>
              <a:t> cells such as neutrophils if examined histologically),</a:t>
            </a:r>
          </a:p>
          <a:p>
            <a:pPr marL="285750" indent="-285750" algn="l">
              <a:lnSpc>
                <a:spcPct val="150000"/>
              </a:lnSpc>
              <a:buFont typeface="Arial" panose="020B0604020202020204" pitchFamily="34" charset="0"/>
              <a:buChar char="•"/>
            </a:pPr>
            <a:r>
              <a:rPr lang="en-GB" sz="1800" b="0" i="0" u="none" strike="noStrike" baseline="0" dirty="0">
                <a:latin typeface="TimesNewRomanPSMT"/>
              </a:rPr>
              <a:t> the early lesion corresponds with the early stages of (clinically evident) gingivitis, </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 established lesion corresponds with chronic gingivitis, and </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 advanced lesion marks the transition to periodontitis, with attachment loss and bone resorption</a:t>
            </a:r>
            <a:endParaRPr lang="en-IN" dirty="0"/>
          </a:p>
        </p:txBody>
      </p:sp>
      <mc:AlternateContent xmlns:mc="http://schemas.openxmlformats.org/markup-compatibility/2006">
        <mc:Choice xmlns:am3d="http://schemas.microsoft.com/office/drawing/2017/model3d" Requires="am3d">
          <p:graphicFrame>
            <p:nvGraphicFramePr>
              <p:cNvPr id="5" name="3D Model 4" descr="Tooth">
                <a:extLst>
                  <a:ext uri="{FF2B5EF4-FFF2-40B4-BE49-F238E27FC236}">
                    <a16:creationId xmlns:a16="http://schemas.microsoft.com/office/drawing/2014/main" id="{A60D9EDE-A9FF-6A6E-3420-6D4D8DC16E45}"/>
                  </a:ext>
                </a:extLst>
              </p:cNvPr>
              <p:cNvGraphicFramePr>
                <a:graphicFrameLocks noChangeAspect="1"/>
              </p:cNvGraphicFramePr>
              <p:nvPr>
                <p:extLst>
                  <p:ext uri="{D42A27DB-BD31-4B8C-83A1-F6EECF244321}">
                    <p14:modId xmlns:p14="http://schemas.microsoft.com/office/powerpoint/2010/main" val="526308932"/>
                  </p:ext>
                </p:extLst>
              </p:nvPr>
            </p:nvGraphicFramePr>
            <p:xfrm>
              <a:off x="7610976" y="1431021"/>
              <a:ext cx="3473791" cy="4655333"/>
            </p:xfrm>
            <a:graphic>
              <a:graphicData uri="http://schemas.microsoft.com/office/drawing/2017/model3d">
                <am3d:model3d r:embed="rId2">
                  <am3d:spPr>
                    <a:xfrm>
                      <a:off x="0" y="0"/>
                      <a:ext cx="3473791" cy="4655333"/>
                    </a:xfrm>
                    <a:prstGeom prst="rect">
                      <a:avLst/>
                    </a:prstGeom>
                  </am3d:spPr>
                  <am3d:camera>
                    <am3d:pos x="0" y="0" z="69363693"/>
                    <am3d:up dx="0" dy="36000000" dz="0"/>
                    <am3d:lookAt x="0" y="0" z="0"/>
                    <am3d:perspective fov="2700000"/>
                  </am3d:camera>
                  <am3d:trans>
                    <am3d:meterPerModelUnit n="15285815" d="1000000"/>
                    <am3d:preTrans dx="-26064" dy="-17993899" dz="-35778"/>
                    <am3d:scale>
                      <am3d:sx n="1000000" d="1000000"/>
                      <am3d:sy n="1000000" d="1000000"/>
                      <am3d:sz n="1000000" d="1000000"/>
                    </am3d:scale>
                    <am3d:rot ax="-48678" ay="-2179606" az="28839"/>
                    <am3d:postTrans dx="0" dy="0" dz="0"/>
                  </am3d:trans>
                  <am3d:raster rName="Office3DRenderer" rVer="16.0.8326">
                    <am3d:blip r:embed="rId3"/>
                  </am3d:raster>
                  <am3d:objViewport viewportSz="617855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Model 4" descr="Tooth">
                <a:extLst>
                  <a:ext uri="{FF2B5EF4-FFF2-40B4-BE49-F238E27FC236}">
                    <a16:creationId xmlns:a16="http://schemas.microsoft.com/office/drawing/2014/main" id="{A60D9EDE-A9FF-6A6E-3420-6D4D8DC16E45}"/>
                  </a:ext>
                </a:extLst>
              </p:cNvPr>
              <p:cNvPicPr>
                <a:picLocks noGrp="1" noRot="1" noChangeAspect="1" noMove="1" noResize="1" noEditPoints="1" noAdjustHandles="1" noChangeArrowheads="1" noChangeShapeType="1" noCrop="1"/>
              </p:cNvPicPr>
              <p:nvPr/>
            </p:nvPicPr>
            <p:blipFill>
              <a:blip r:embed="rId3"/>
              <a:stretch>
                <a:fillRect/>
              </a:stretch>
            </p:blipFill>
            <p:spPr>
              <a:xfrm>
                <a:off x="7610976" y="1431021"/>
                <a:ext cx="3473791" cy="4655333"/>
              </a:xfrm>
              <a:prstGeom prst="rect">
                <a:avLst/>
              </a:prstGeom>
            </p:spPr>
          </p:pic>
        </mc:Fallback>
      </mc:AlternateContent>
    </p:spTree>
    <p:extLst>
      <p:ext uri="{BB962C8B-B14F-4D97-AF65-F5344CB8AC3E}">
        <p14:creationId xmlns:p14="http://schemas.microsoft.com/office/powerpoint/2010/main" val="4091656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DB8DC-C0C4-0B12-7746-815D7A3A1C7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46844F-174E-AFB2-D06E-7806876FB8DD}"/>
              </a:ext>
            </a:extLst>
          </p:cNvPr>
          <p:cNvSpPr txBox="1"/>
          <p:nvPr/>
        </p:nvSpPr>
        <p:spPr>
          <a:xfrm>
            <a:off x="7906917" y="939671"/>
            <a:ext cx="3631940" cy="584775"/>
          </a:xfrm>
          <a:prstGeom prst="rect">
            <a:avLst/>
          </a:prstGeom>
          <a:noFill/>
        </p:spPr>
        <p:txBody>
          <a:bodyPr wrap="square">
            <a:spAutoFit/>
          </a:bodyPr>
          <a:lstStyle/>
          <a:p>
            <a:r>
              <a:rPr lang="en-IN" sz="3200" b="1" u="none" strike="noStrike" baseline="0" dirty="0">
                <a:solidFill>
                  <a:schemeClr val="accent2">
                    <a:lumMod val="60000"/>
                    <a:lumOff val="40000"/>
                  </a:schemeClr>
                </a:solidFill>
                <a:latin typeface="Times New Roman" panose="02020603050405020304" pitchFamily="18" charset="0"/>
                <a:cs typeface="Times New Roman" panose="02020603050405020304" pitchFamily="18" charset="0"/>
              </a:rPr>
              <a:t>The Initial Lesion</a:t>
            </a:r>
            <a:endParaRPr lang="en-IN" sz="3200" b="1"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graphicFrame>
        <p:nvGraphicFramePr>
          <p:cNvPr id="6" name="Diagram 5">
            <a:extLst>
              <a:ext uri="{FF2B5EF4-FFF2-40B4-BE49-F238E27FC236}">
                <a16:creationId xmlns:a16="http://schemas.microsoft.com/office/drawing/2014/main" id="{A97FDB8C-69C1-B97F-E21B-8D42F18F7686}"/>
              </a:ext>
            </a:extLst>
          </p:cNvPr>
          <p:cNvGraphicFramePr/>
          <p:nvPr>
            <p:extLst>
              <p:ext uri="{D42A27DB-BD31-4B8C-83A1-F6EECF244321}">
                <p14:modId xmlns:p14="http://schemas.microsoft.com/office/powerpoint/2010/main" val="1481134323"/>
              </p:ext>
            </p:extLst>
          </p:nvPr>
        </p:nvGraphicFramePr>
        <p:xfrm>
          <a:off x="268256" y="803579"/>
          <a:ext cx="6097554" cy="54493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32" name="Picture 8" descr="JaypeeDigital | eBook Reader">
            <a:extLst>
              <a:ext uri="{FF2B5EF4-FFF2-40B4-BE49-F238E27FC236}">
                <a16:creationId xmlns:a16="http://schemas.microsoft.com/office/drawing/2014/main" id="{56407F74-C648-37A8-DB2B-377FAF87A1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75824" y="1671431"/>
            <a:ext cx="4608739"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111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AD14D-FBBD-FC2B-4BA4-C72B3B935B4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755CAD-36A0-F3DF-4060-DBCCB366ECC1}"/>
              </a:ext>
            </a:extLst>
          </p:cNvPr>
          <p:cNvSpPr txBox="1"/>
          <p:nvPr/>
        </p:nvSpPr>
        <p:spPr>
          <a:xfrm>
            <a:off x="11662" y="1459843"/>
            <a:ext cx="6097554" cy="461985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The upregulation of adhesion molecules such as intercellular adhesion molecule-1 (ICAM-1) and E-selectin in the gingival vasculature facilitates the migration of neutrophils from the capillaries into the connective tissues. </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 increased leakage of fluid from the vessels increases the hydrostatic pressure in the local microcirculation, and, as a result, GCF flow increases.</a:t>
            </a:r>
          </a:p>
          <a:p>
            <a:pPr marL="285750" indent="-285750" algn="l">
              <a:lnSpc>
                <a:spcPct val="150000"/>
              </a:lnSpc>
              <a:buFont typeface="Arial" panose="020B0604020202020204" pitchFamily="34" charset="0"/>
              <a:buChar char="•"/>
            </a:pPr>
            <a:r>
              <a:rPr lang="en-GB" sz="1800" b="0" i="0" u="none" strike="noStrike" baseline="0" dirty="0">
                <a:latin typeface="TimesNewRomanPSMT"/>
              </a:rPr>
              <a:t> Increased GCF flow has an effect of diluting bacterial products, and it also potentially has a flushing action to remove bacteria and their products from the crevice.</a:t>
            </a:r>
          </a:p>
          <a:p>
            <a:pPr algn="l">
              <a:lnSpc>
                <a:spcPct val="150000"/>
              </a:lnSpc>
            </a:pPr>
            <a:endParaRPr lang="en-IN" dirty="0"/>
          </a:p>
        </p:txBody>
      </p:sp>
      <p:pic>
        <p:nvPicPr>
          <p:cNvPr id="1030" name="Picture 6" descr="Gingivitis and its clinical features; periobasics.com">
            <a:extLst>
              <a:ext uri="{FF2B5EF4-FFF2-40B4-BE49-F238E27FC236}">
                <a16:creationId xmlns:a16="http://schemas.microsoft.com/office/drawing/2014/main" id="{94F0754A-899B-248A-E84A-A26DD48FFD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0193" y="1459843"/>
            <a:ext cx="5702047" cy="4559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314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B192-663D-0237-618A-7147467EA9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30B8950-C7E7-4E5C-2934-26AB2C49CC4B}"/>
              </a:ext>
            </a:extLst>
          </p:cNvPr>
          <p:cNvSpPr txBox="1"/>
          <p:nvPr/>
        </p:nvSpPr>
        <p:spPr>
          <a:xfrm>
            <a:off x="8656476" y="687747"/>
            <a:ext cx="2913483" cy="523220"/>
          </a:xfrm>
          <a:prstGeom prst="rect">
            <a:avLst/>
          </a:prstGeom>
          <a:noFill/>
        </p:spPr>
        <p:txBody>
          <a:bodyPr wrap="square">
            <a:spAutoFit/>
          </a:bodyPr>
          <a:lstStyle/>
          <a:p>
            <a:r>
              <a:rPr lang="en-IN" sz="2800" b="1" i="1" u="none" strike="noStrike" baseline="0" dirty="0">
                <a:solidFill>
                  <a:schemeClr val="accent2">
                    <a:lumMod val="60000"/>
                    <a:lumOff val="40000"/>
                  </a:schemeClr>
                </a:solidFill>
                <a:latin typeface="Times New Roman" panose="02020603050405020304" pitchFamily="18" charset="0"/>
                <a:cs typeface="Times New Roman" panose="02020603050405020304" pitchFamily="18" charset="0"/>
              </a:rPr>
              <a:t>The Early Lesion</a:t>
            </a:r>
            <a:endParaRPr lang="en-IN" sz="2800" b="1"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graphicFrame>
        <p:nvGraphicFramePr>
          <p:cNvPr id="6" name="Diagram 5">
            <a:extLst>
              <a:ext uri="{FF2B5EF4-FFF2-40B4-BE49-F238E27FC236}">
                <a16:creationId xmlns:a16="http://schemas.microsoft.com/office/drawing/2014/main" id="{F3EFF83E-E186-0ADB-E278-55C551CEF5CD}"/>
              </a:ext>
            </a:extLst>
          </p:cNvPr>
          <p:cNvGraphicFramePr/>
          <p:nvPr>
            <p:extLst>
              <p:ext uri="{D42A27DB-BD31-4B8C-83A1-F6EECF244321}">
                <p14:modId xmlns:p14="http://schemas.microsoft.com/office/powerpoint/2010/main" val="2235919694"/>
              </p:ext>
            </p:extLst>
          </p:nvPr>
        </p:nvGraphicFramePr>
        <p:xfrm>
          <a:off x="216935" y="393925"/>
          <a:ext cx="5741438" cy="62961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Histopathological lesions of periodontal pathogenesis. Initial, early,... |  Download Scientific Diagram">
            <a:extLst>
              <a:ext uri="{FF2B5EF4-FFF2-40B4-BE49-F238E27FC236}">
                <a16:creationId xmlns:a16="http://schemas.microsoft.com/office/drawing/2014/main" id="{E37CC301-E21E-6657-3FA5-D8254B274D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0784" y="1653449"/>
            <a:ext cx="5504281" cy="41737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500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C5887-5CCF-A7F8-D718-420997511601}"/>
            </a:ext>
          </a:extLst>
        </p:cNvPr>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0487E83C-B5AE-73DC-CD44-664D9C88965E}"/>
              </a:ext>
            </a:extLst>
          </p:cNvPr>
          <p:cNvGraphicFramePr/>
          <p:nvPr>
            <p:extLst>
              <p:ext uri="{D42A27DB-BD31-4B8C-83A1-F6EECF244321}">
                <p14:modId xmlns:p14="http://schemas.microsoft.com/office/powerpoint/2010/main" val="3024089298"/>
              </p:ext>
            </p:extLst>
          </p:nvPr>
        </p:nvGraphicFramePr>
        <p:xfrm>
          <a:off x="240263" y="1121648"/>
          <a:ext cx="7000292" cy="5033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JaypeeDigital | eBook Reader">
            <a:extLst>
              <a:ext uri="{FF2B5EF4-FFF2-40B4-BE49-F238E27FC236}">
                <a16:creationId xmlns:a16="http://schemas.microsoft.com/office/drawing/2014/main" id="{6B4678FB-077E-1835-99A9-EE418E8746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3739" y="1543087"/>
            <a:ext cx="3962400" cy="4191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542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0208D-8C9A-0168-B6E6-F6022B591F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104943-D94F-82E0-1F73-587963A5FB86}"/>
              </a:ext>
            </a:extLst>
          </p:cNvPr>
          <p:cNvSpPr txBox="1"/>
          <p:nvPr/>
        </p:nvSpPr>
        <p:spPr>
          <a:xfrm>
            <a:off x="8304245" y="902351"/>
            <a:ext cx="3689959" cy="523220"/>
          </a:xfrm>
          <a:prstGeom prst="rect">
            <a:avLst/>
          </a:prstGeom>
          <a:noFill/>
        </p:spPr>
        <p:txBody>
          <a:bodyPr wrap="square">
            <a:spAutoFit/>
          </a:bodyPr>
          <a:lstStyle/>
          <a:p>
            <a:r>
              <a:rPr lang="en-IN" sz="2800" b="1" i="1" u="none" strike="noStrike" baseline="0" dirty="0">
                <a:solidFill>
                  <a:schemeClr val="accent2"/>
                </a:solidFill>
                <a:latin typeface="Times New Roman" panose="02020603050405020304" pitchFamily="18" charset="0"/>
                <a:cs typeface="Times New Roman" panose="02020603050405020304" pitchFamily="18" charset="0"/>
              </a:rPr>
              <a:t>The Established Lesion</a:t>
            </a:r>
            <a:endParaRPr lang="en-IN" sz="2800" b="1" dirty="0">
              <a:solidFill>
                <a:schemeClr val="accent2"/>
              </a:solidFill>
              <a:latin typeface="Times New Roman" panose="02020603050405020304" pitchFamily="18" charset="0"/>
              <a:cs typeface="Times New Roman" panose="02020603050405020304" pitchFamily="18" charset="0"/>
            </a:endParaRPr>
          </a:p>
        </p:txBody>
      </p:sp>
      <p:graphicFrame>
        <p:nvGraphicFramePr>
          <p:cNvPr id="8" name="Diagram 7">
            <a:extLst>
              <a:ext uri="{FF2B5EF4-FFF2-40B4-BE49-F238E27FC236}">
                <a16:creationId xmlns:a16="http://schemas.microsoft.com/office/drawing/2014/main" id="{6820FFF4-FB94-FB55-07A7-2F1E901A4954}"/>
              </a:ext>
            </a:extLst>
          </p:cNvPr>
          <p:cNvGraphicFramePr/>
          <p:nvPr>
            <p:extLst>
              <p:ext uri="{D42A27DB-BD31-4B8C-83A1-F6EECF244321}">
                <p14:modId xmlns:p14="http://schemas.microsoft.com/office/powerpoint/2010/main" val="2823556431"/>
              </p:ext>
            </p:extLst>
          </p:nvPr>
        </p:nvGraphicFramePr>
        <p:xfrm>
          <a:off x="283063" y="123820"/>
          <a:ext cx="6826864" cy="66958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A5BAFAC2-1F18-E86B-9FB3-9DAAE6BFA0F5}"/>
              </a:ext>
            </a:extLst>
          </p:cNvPr>
          <p:cNvPicPr>
            <a:picLocks noChangeAspect="1"/>
          </p:cNvPicPr>
          <p:nvPr/>
        </p:nvPicPr>
        <p:blipFill>
          <a:blip r:embed="rId7"/>
          <a:srcRect l="50522" r="27339"/>
          <a:stretch/>
        </p:blipFill>
        <p:spPr>
          <a:xfrm>
            <a:off x="8763641" y="1963532"/>
            <a:ext cx="2764909" cy="3992117"/>
          </a:xfrm>
          <a:prstGeom prst="rect">
            <a:avLst/>
          </a:prstGeom>
        </p:spPr>
      </p:pic>
    </p:spTree>
    <p:extLst>
      <p:ext uri="{BB962C8B-B14F-4D97-AF65-F5344CB8AC3E}">
        <p14:creationId xmlns:p14="http://schemas.microsoft.com/office/powerpoint/2010/main" val="1128595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ACA9F-6CC5-7F9A-6D0A-FE07D6E42922}"/>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7E0FD76-7596-849E-7AD3-71F73595834B}"/>
              </a:ext>
            </a:extLst>
          </p:cNvPr>
          <p:cNvGraphicFramePr/>
          <p:nvPr>
            <p:extLst>
              <p:ext uri="{D42A27DB-BD31-4B8C-83A1-F6EECF244321}">
                <p14:modId xmlns:p14="http://schemas.microsoft.com/office/powerpoint/2010/main" val="1568989476"/>
              </p:ext>
            </p:extLst>
          </p:nvPr>
        </p:nvGraphicFramePr>
        <p:xfrm>
          <a:off x="212270" y="509063"/>
          <a:ext cx="11068440" cy="6281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EE2778C6-1686-855A-69D9-02D86B192CAA}"/>
              </a:ext>
            </a:extLst>
          </p:cNvPr>
          <p:cNvSpPr txBox="1"/>
          <p:nvPr/>
        </p:nvSpPr>
        <p:spPr>
          <a:xfrm>
            <a:off x="594826" y="5413745"/>
            <a:ext cx="11133753" cy="1294393"/>
          </a:xfrm>
          <a:prstGeom prst="rect">
            <a:avLst/>
          </a:prstGeom>
          <a:solidFill>
            <a:srgbClr val="92D050"/>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l">
              <a:lnSpc>
                <a:spcPct val="150000"/>
              </a:lnSpc>
            </a:pPr>
            <a:r>
              <a:rPr lang="en-GB" sz="1800" b="0" i="0" u="none" strike="noStrike" baseline="0" dirty="0">
                <a:latin typeface="TimesNewRomanPSMT"/>
              </a:rPr>
              <a:t>The pocket epithelium may be ulcerated and less able to resist the passage of the periodontal probe, so bleeding on probing is a common feature of chronic gingivitis.</a:t>
            </a:r>
          </a:p>
          <a:p>
            <a:pPr algn="l">
              <a:lnSpc>
                <a:spcPct val="150000"/>
              </a:lnSpc>
            </a:pPr>
            <a:r>
              <a:rPr lang="en-GB" sz="1800" b="0" i="0" u="none" strike="noStrike" baseline="0" dirty="0">
                <a:latin typeface="TimesNewRomanPSMT"/>
              </a:rPr>
              <a:t> These inflammatory changes are still completely reversible if effective plaque control is </a:t>
            </a:r>
            <a:r>
              <a:rPr lang="en-IN" sz="1800" b="0" i="0" u="none" strike="noStrike" baseline="0" dirty="0">
                <a:latin typeface="TimesNewRomanPSMT"/>
              </a:rPr>
              <a:t>reinstituted.</a:t>
            </a:r>
            <a:endParaRPr lang="en-IN" dirty="0"/>
          </a:p>
        </p:txBody>
      </p:sp>
    </p:spTree>
    <p:extLst>
      <p:ext uri="{BB962C8B-B14F-4D97-AF65-F5344CB8AC3E}">
        <p14:creationId xmlns:p14="http://schemas.microsoft.com/office/powerpoint/2010/main" val="908276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59370-93CC-70CA-8548-E5DDEFE724F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F2B0B66-0637-BEE6-5040-799F602BF9AA}"/>
              </a:ext>
            </a:extLst>
          </p:cNvPr>
          <p:cNvSpPr txBox="1"/>
          <p:nvPr/>
        </p:nvSpPr>
        <p:spPr>
          <a:xfrm>
            <a:off x="7912359" y="1200929"/>
            <a:ext cx="3834882" cy="523220"/>
          </a:xfrm>
          <a:prstGeom prst="rect">
            <a:avLst/>
          </a:prstGeom>
          <a:noFill/>
        </p:spPr>
        <p:txBody>
          <a:bodyPr wrap="square">
            <a:spAutoFit/>
          </a:bodyPr>
          <a:lstStyle/>
          <a:p>
            <a:r>
              <a:rPr lang="en-IN" sz="2800" b="1" i="1" u="none" strike="noStrike" baseline="0" dirty="0">
                <a:solidFill>
                  <a:schemeClr val="accent2"/>
                </a:solidFill>
                <a:latin typeface="Times New Roman" panose="02020603050405020304" pitchFamily="18" charset="0"/>
                <a:cs typeface="Times New Roman" panose="02020603050405020304" pitchFamily="18" charset="0"/>
              </a:rPr>
              <a:t>The Advanced Lesion</a:t>
            </a:r>
            <a:endParaRPr lang="en-IN" sz="2800" dirty="0">
              <a:solidFill>
                <a:schemeClr val="accent2"/>
              </a:solidFill>
              <a:latin typeface="Times New Roman" panose="02020603050405020304" pitchFamily="18" charset="0"/>
              <a:cs typeface="Times New Roman" panose="02020603050405020304" pitchFamily="18" charset="0"/>
            </a:endParaRPr>
          </a:p>
        </p:txBody>
      </p:sp>
      <p:graphicFrame>
        <p:nvGraphicFramePr>
          <p:cNvPr id="8" name="Diagram 7">
            <a:extLst>
              <a:ext uri="{FF2B5EF4-FFF2-40B4-BE49-F238E27FC236}">
                <a16:creationId xmlns:a16="http://schemas.microsoft.com/office/drawing/2014/main" id="{BE252686-A8CB-325D-C1B0-A9FDAA8DE11A}"/>
              </a:ext>
            </a:extLst>
          </p:cNvPr>
          <p:cNvGraphicFramePr/>
          <p:nvPr>
            <p:extLst>
              <p:ext uri="{D42A27DB-BD31-4B8C-83A1-F6EECF244321}">
                <p14:modId xmlns:p14="http://schemas.microsoft.com/office/powerpoint/2010/main" val="2009366793"/>
              </p:ext>
            </p:extLst>
          </p:nvPr>
        </p:nvGraphicFramePr>
        <p:xfrm>
          <a:off x="167949" y="288813"/>
          <a:ext cx="6988631" cy="62803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JaypeeDigital | eBook Reader">
            <a:extLst>
              <a:ext uri="{FF2B5EF4-FFF2-40B4-BE49-F238E27FC236}">
                <a16:creationId xmlns:a16="http://schemas.microsoft.com/office/drawing/2014/main" id="{03840C9B-1ECF-8E70-25A1-8BA308F9DD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9627" y="2099387"/>
            <a:ext cx="4434630" cy="4245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413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1F4D-122E-203D-4DFA-119DA8942B07}"/>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9CE0259-2F47-D8B7-84AB-7E2C59BEC523}"/>
              </a:ext>
            </a:extLst>
          </p:cNvPr>
          <p:cNvGraphicFramePr/>
          <p:nvPr>
            <p:extLst>
              <p:ext uri="{D42A27DB-BD31-4B8C-83A1-F6EECF244321}">
                <p14:modId xmlns:p14="http://schemas.microsoft.com/office/powerpoint/2010/main" val="2392984343"/>
              </p:ext>
            </p:extLst>
          </p:nvPr>
        </p:nvGraphicFramePr>
        <p:xfrm>
          <a:off x="641479" y="751343"/>
          <a:ext cx="10993794" cy="5854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8272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26DAC-FE4C-ACB3-7C17-DA4ECEBD3676}"/>
            </a:ext>
          </a:extLst>
        </p:cNvPr>
        <p:cNvGrpSpPr/>
        <p:nvPr/>
      </p:nvGrpSpPr>
      <p:grpSpPr>
        <a:xfrm>
          <a:off x="0" y="0"/>
          <a:ext cx="0" cy="0"/>
          <a:chOff x="0" y="0"/>
          <a:chExt cx="0" cy="0"/>
        </a:xfrm>
      </p:grpSpPr>
      <p:pic>
        <p:nvPicPr>
          <p:cNvPr id="1026" name="Picture 2" descr="Dentin hypersensitivity in the office and at home | Colgate® Professional">
            <a:extLst>
              <a:ext uri="{FF2B5EF4-FFF2-40B4-BE49-F238E27FC236}">
                <a16:creationId xmlns:a16="http://schemas.microsoft.com/office/drawing/2014/main" id="{85492CA0-F023-F42D-A16D-9697F2980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957263"/>
            <a:ext cx="8572500" cy="494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540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3F196-AEED-D1F2-7B3B-76136FDD41DE}"/>
            </a:ext>
          </a:extLst>
        </p:cNvPr>
        <p:cNvGrpSpPr/>
        <p:nvPr/>
      </p:nvGrpSpPr>
      <p:grpSpPr>
        <a:xfrm>
          <a:off x="0" y="0"/>
          <a:ext cx="0" cy="0"/>
          <a:chOff x="0" y="0"/>
          <a:chExt cx="0" cy="0"/>
        </a:xfrm>
      </p:grpSpPr>
      <p:pic>
        <p:nvPicPr>
          <p:cNvPr id="8194" name="Picture 2" descr="20+ Professional Thank You Messages for Appreciation">
            <a:extLst>
              <a:ext uri="{FF2B5EF4-FFF2-40B4-BE49-F238E27FC236}">
                <a16:creationId xmlns:a16="http://schemas.microsoft.com/office/drawing/2014/main" id="{C04C5F35-9AB6-84BB-CCD2-656DF4E78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6612"/>
            <a:ext cx="12192000" cy="7044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65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0B9CB-BAD2-CC25-3177-DFAA3176DB34}"/>
            </a:ext>
          </a:extLst>
        </p:cNvPr>
        <p:cNvGrpSpPr/>
        <p:nvPr/>
      </p:nvGrpSpPr>
      <p:grpSpPr>
        <a:xfrm>
          <a:off x="0" y="0"/>
          <a:ext cx="0" cy="0"/>
          <a:chOff x="0" y="0"/>
          <a:chExt cx="0" cy="0"/>
        </a:xfrm>
      </p:grpSpPr>
      <p:pic>
        <p:nvPicPr>
          <p:cNvPr id="7170" name="Picture 2" descr="Pathogenesis of Periodontal Disease | IntechOpen">
            <a:extLst>
              <a:ext uri="{FF2B5EF4-FFF2-40B4-BE49-F238E27FC236}">
                <a16:creationId xmlns:a16="http://schemas.microsoft.com/office/drawing/2014/main" id="{107D9A1A-E409-5E5D-2AA8-9789967139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6676" y="936853"/>
            <a:ext cx="7086600" cy="511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807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5AAEE-9693-83B0-5EA3-10786EA9CB74}"/>
            </a:ext>
          </a:extLst>
        </p:cNvPr>
        <p:cNvGrpSpPr/>
        <p:nvPr/>
      </p:nvGrpSpPr>
      <p:grpSpPr>
        <a:xfrm>
          <a:off x="0" y="0"/>
          <a:ext cx="0" cy="0"/>
          <a:chOff x="0" y="0"/>
          <a:chExt cx="0" cy="0"/>
        </a:xfrm>
      </p:grpSpPr>
    </p:spTree>
    <p:extLst>
      <p:ext uri="{BB962C8B-B14F-4D97-AF65-F5344CB8AC3E}">
        <p14:creationId xmlns:p14="http://schemas.microsoft.com/office/powerpoint/2010/main" val="34508254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DC02B-AE23-BF2A-1275-72B933476808}"/>
            </a:ext>
          </a:extLst>
        </p:cNvPr>
        <p:cNvGrpSpPr/>
        <p:nvPr/>
      </p:nvGrpSpPr>
      <p:grpSpPr>
        <a:xfrm>
          <a:off x="0" y="0"/>
          <a:ext cx="0" cy="0"/>
          <a:chOff x="0" y="0"/>
          <a:chExt cx="0" cy="0"/>
        </a:xfrm>
      </p:grpSpPr>
    </p:spTree>
    <p:extLst>
      <p:ext uri="{BB962C8B-B14F-4D97-AF65-F5344CB8AC3E}">
        <p14:creationId xmlns:p14="http://schemas.microsoft.com/office/powerpoint/2010/main" val="1960793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81EA7-C213-F2C3-06D0-F6FAA7AC57E1}"/>
            </a:ext>
          </a:extLst>
        </p:cNvPr>
        <p:cNvGrpSpPr/>
        <p:nvPr/>
      </p:nvGrpSpPr>
      <p:grpSpPr>
        <a:xfrm>
          <a:off x="0" y="0"/>
          <a:ext cx="0" cy="0"/>
          <a:chOff x="0" y="0"/>
          <a:chExt cx="0" cy="0"/>
        </a:xfrm>
      </p:grpSpPr>
    </p:spTree>
    <p:extLst>
      <p:ext uri="{BB962C8B-B14F-4D97-AF65-F5344CB8AC3E}">
        <p14:creationId xmlns:p14="http://schemas.microsoft.com/office/powerpoint/2010/main" val="19143494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053E-FB9A-5A3B-3764-5A1A98A45E94}"/>
            </a:ext>
          </a:extLst>
        </p:cNvPr>
        <p:cNvGrpSpPr/>
        <p:nvPr/>
      </p:nvGrpSpPr>
      <p:grpSpPr>
        <a:xfrm>
          <a:off x="0" y="0"/>
          <a:ext cx="0" cy="0"/>
          <a:chOff x="0" y="0"/>
          <a:chExt cx="0" cy="0"/>
        </a:xfrm>
      </p:grpSpPr>
    </p:spTree>
    <p:extLst>
      <p:ext uri="{BB962C8B-B14F-4D97-AF65-F5344CB8AC3E}">
        <p14:creationId xmlns:p14="http://schemas.microsoft.com/office/powerpoint/2010/main" val="1500723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BBC83-C164-37D6-C5A0-AD0C2C15ABED}"/>
            </a:ext>
          </a:extLst>
        </p:cNvPr>
        <p:cNvGrpSpPr/>
        <p:nvPr/>
      </p:nvGrpSpPr>
      <p:grpSpPr>
        <a:xfrm>
          <a:off x="0" y="0"/>
          <a:ext cx="0" cy="0"/>
          <a:chOff x="0" y="0"/>
          <a:chExt cx="0" cy="0"/>
        </a:xfrm>
      </p:grpSpPr>
    </p:spTree>
    <p:extLst>
      <p:ext uri="{BB962C8B-B14F-4D97-AF65-F5344CB8AC3E}">
        <p14:creationId xmlns:p14="http://schemas.microsoft.com/office/powerpoint/2010/main" val="1985988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17AAE-32A7-F4C4-D2AC-0D9D3AB5F350}"/>
            </a:ext>
          </a:extLst>
        </p:cNvPr>
        <p:cNvGrpSpPr/>
        <p:nvPr/>
      </p:nvGrpSpPr>
      <p:grpSpPr>
        <a:xfrm>
          <a:off x="0" y="0"/>
          <a:ext cx="0" cy="0"/>
          <a:chOff x="0" y="0"/>
          <a:chExt cx="0" cy="0"/>
        </a:xfrm>
      </p:grpSpPr>
    </p:spTree>
    <p:extLst>
      <p:ext uri="{BB962C8B-B14F-4D97-AF65-F5344CB8AC3E}">
        <p14:creationId xmlns:p14="http://schemas.microsoft.com/office/powerpoint/2010/main" val="63942451"/>
      </p:ext>
    </p:extLst>
  </p:cSld>
  <p:clrMapOvr>
    <a:masterClrMapping/>
  </p:clrMapOvr>
</p:sld>
</file>

<file path=ppt/theme/theme1.xml><?xml version="1.0" encoding="utf-8"?>
<a:theme xmlns:a="http://schemas.openxmlformats.org/drawingml/2006/main" name="Depth">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mokey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Depth</Template>
  <TotalTime>269</TotalTime>
  <Words>2467</Words>
  <Application>Microsoft Office PowerPoint</Application>
  <PresentationFormat>Widescreen</PresentationFormat>
  <Paragraphs>115</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Corbel</vt:lpstr>
      <vt:lpstr>Times New Roman</vt:lpstr>
      <vt:lpstr>TimesNewRomanPS-ItalicMT</vt:lpstr>
      <vt:lpstr>TimesNewRomanPSMT</vt:lpstr>
      <vt:lpstr>Wingdings</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NORMAL CLINICAL FEATURES OF GINGIVA</vt:lpstr>
      <vt:lpstr>The color of the attached and marginal gingiva is generally described as “coral pink”; Influenced By Degree Of Keratinisation, Vasculature, Thickness, Presence Of Pigment Containg Cells, And Other Factors Like Physical, chemical, thermal, pharmacologic Or Idiopathic Factors.</vt:lpstr>
      <vt:lpstr>Physiologic Pigmentation (Melanin)</vt:lpstr>
      <vt:lpstr>Sum Total Of Cellular, acellular elements, and their Vascular Supply. </vt:lpstr>
      <vt:lpstr>PowerPoint Presentation</vt:lpstr>
      <vt:lpstr>PowerPoint Presentation</vt:lpstr>
      <vt:lpstr>The shape of the interdental gingiva is governed by the contour of the proximal tooth surfaces and the location and shape of the gingival embrasures. The height of the interdental gingiva varies with the location of the proximal contact Anterior – Pyramidal ,  Posterior – Broad And Flat.</vt:lpstr>
      <vt:lpstr>PowerPoint Presentation</vt:lpstr>
      <vt:lpstr>Microscopically, Stippling Is Produced By Alternate Rounded Protuberances And Depressions In The Gingival Surface. The Papillary Layer Of The Connective Tissue Projects Into The Elevations, And  The Elevated And Depressed Areas Are Covered By Stratified Squamous Epithelium.</vt:lpstr>
      <vt:lpstr>PowerPoint Presentation</vt:lpstr>
      <vt:lpstr>Level At Which Gingival Margin Is Attached To The Tooth.  During Eruption Stage- At The Tip Of The Crown As The Eruption Continuous- Gingival Margin Gets Closer To The Root. </vt:lpstr>
      <vt:lpstr>Continuous Tooth Eruption: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haneesha patcha</dc:creator>
  <cp:lastModifiedBy>haneesha patcha</cp:lastModifiedBy>
  <cp:revision>4</cp:revision>
  <dcterms:created xsi:type="dcterms:W3CDTF">2025-02-14T13:52:36Z</dcterms:created>
  <dcterms:modified xsi:type="dcterms:W3CDTF">2025-02-17T07:38:16Z</dcterms:modified>
</cp:coreProperties>
</file>