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47"/>
  </p:notesMasterIdLst>
  <p:sldIdLst>
    <p:sldId id="432" r:id="rId2"/>
    <p:sldId id="427" r:id="rId3"/>
    <p:sldId id="433" r:id="rId4"/>
    <p:sldId id="434" r:id="rId5"/>
    <p:sldId id="435" r:id="rId6"/>
    <p:sldId id="256" r:id="rId7"/>
    <p:sldId id="407" r:id="rId8"/>
    <p:sldId id="259" r:id="rId9"/>
    <p:sldId id="260" r:id="rId10"/>
    <p:sldId id="261" r:id="rId11"/>
    <p:sldId id="409" r:id="rId12"/>
    <p:sldId id="263" r:id="rId13"/>
    <p:sldId id="264" r:id="rId14"/>
    <p:sldId id="265" r:id="rId15"/>
    <p:sldId id="266" r:id="rId16"/>
    <p:sldId id="267" r:id="rId17"/>
    <p:sldId id="268" r:id="rId18"/>
    <p:sldId id="269" r:id="rId19"/>
    <p:sldId id="270" r:id="rId20"/>
    <p:sldId id="271" r:id="rId21"/>
    <p:sldId id="272" r:id="rId22"/>
    <p:sldId id="410" r:id="rId23"/>
    <p:sldId id="273" r:id="rId24"/>
    <p:sldId id="274" r:id="rId25"/>
    <p:sldId id="275" r:id="rId26"/>
    <p:sldId id="276" r:id="rId27"/>
    <p:sldId id="411" r:id="rId28"/>
    <p:sldId id="277" r:id="rId29"/>
    <p:sldId id="278" r:id="rId30"/>
    <p:sldId id="279" r:id="rId31"/>
    <p:sldId id="280" r:id="rId32"/>
    <p:sldId id="281" r:id="rId33"/>
    <p:sldId id="282" r:id="rId34"/>
    <p:sldId id="283" r:id="rId35"/>
    <p:sldId id="428" r:id="rId36"/>
    <p:sldId id="412" r:id="rId37"/>
    <p:sldId id="285" r:id="rId38"/>
    <p:sldId id="286" r:id="rId39"/>
    <p:sldId id="413" r:id="rId40"/>
    <p:sldId id="287" r:id="rId41"/>
    <p:sldId id="288" r:id="rId42"/>
    <p:sldId id="414" r:id="rId43"/>
    <p:sldId id="289" r:id="rId44"/>
    <p:sldId id="290" r:id="rId45"/>
    <p:sldId id="415" r:id="rId46"/>
    <p:sldId id="291" r:id="rId47"/>
    <p:sldId id="292" r:id="rId48"/>
    <p:sldId id="293" r:id="rId49"/>
    <p:sldId id="294" r:id="rId50"/>
    <p:sldId id="295" r:id="rId51"/>
    <p:sldId id="296" r:id="rId52"/>
    <p:sldId id="297" r:id="rId53"/>
    <p:sldId id="298" r:id="rId54"/>
    <p:sldId id="299" r:id="rId55"/>
    <p:sldId id="416" r:id="rId56"/>
    <p:sldId id="300" r:id="rId57"/>
    <p:sldId id="417" r:id="rId58"/>
    <p:sldId id="301" r:id="rId59"/>
    <p:sldId id="302" r:id="rId60"/>
    <p:sldId id="303" r:id="rId61"/>
    <p:sldId id="304" r:id="rId62"/>
    <p:sldId id="305" r:id="rId63"/>
    <p:sldId id="306" r:id="rId64"/>
    <p:sldId id="307" r:id="rId65"/>
    <p:sldId id="308" r:id="rId66"/>
    <p:sldId id="309" r:id="rId67"/>
    <p:sldId id="310" r:id="rId68"/>
    <p:sldId id="312" r:id="rId69"/>
    <p:sldId id="313" r:id="rId70"/>
    <p:sldId id="314" r:id="rId71"/>
    <p:sldId id="315" r:id="rId72"/>
    <p:sldId id="316" r:id="rId73"/>
    <p:sldId id="317" r:id="rId74"/>
    <p:sldId id="318" r:id="rId75"/>
    <p:sldId id="319" r:id="rId76"/>
    <p:sldId id="320" r:id="rId77"/>
    <p:sldId id="321" r:id="rId78"/>
    <p:sldId id="322" r:id="rId79"/>
    <p:sldId id="419" r:id="rId80"/>
    <p:sldId id="323" r:id="rId81"/>
    <p:sldId id="324" r:id="rId82"/>
    <p:sldId id="325" r:id="rId83"/>
    <p:sldId id="326" r:id="rId84"/>
    <p:sldId id="420" r:id="rId85"/>
    <p:sldId id="328" r:id="rId86"/>
    <p:sldId id="330" r:id="rId87"/>
    <p:sldId id="421" r:id="rId88"/>
    <p:sldId id="331" r:id="rId89"/>
    <p:sldId id="332" r:id="rId90"/>
    <p:sldId id="429" r:id="rId91"/>
    <p:sldId id="334" r:id="rId92"/>
    <p:sldId id="335" r:id="rId93"/>
    <p:sldId id="338" r:id="rId94"/>
    <p:sldId id="339" r:id="rId95"/>
    <p:sldId id="422" r:id="rId96"/>
    <p:sldId id="340" r:id="rId97"/>
    <p:sldId id="341" r:id="rId98"/>
    <p:sldId id="342" r:id="rId99"/>
    <p:sldId id="343" r:id="rId100"/>
    <p:sldId id="344" r:id="rId101"/>
    <p:sldId id="345" r:id="rId102"/>
    <p:sldId id="423" r:id="rId103"/>
    <p:sldId id="346" r:id="rId104"/>
    <p:sldId id="347" r:id="rId105"/>
    <p:sldId id="349" r:id="rId106"/>
    <p:sldId id="424" r:id="rId107"/>
    <p:sldId id="350" r:id="rId108"/>
    <p:sldId id="352" r:id="rId109"/>
    <p:sldId id="353" r:id="rId110"/>
    <p:sldId id="354" r:id="rId111"/>
    <p:sldId id="436" r:id="rId112"/>
    <p:sldId id="437" r:id="rId113"/>
    <p:sldId id="355" r:id="rId114"/>
    <p:sldId id="356" r:id="rId115"/>
    <p:sldId id="357" r:id="rId116"/>
    <p:sldId id="358" r:id="rId117"/>
    <p:sldId id="426" r:id="rId118"/>
    <p:sldId id="361" r:id="rId119"/>
    <p:sldId id="359" r:id="rId120"/>
    <p:sldId id="362" r:id="rId121"/>
    <p:sldId id="368" r:id="rId122"/>
    <p:sldId id="369" r:id="rId123"/>
    <p:sldId id="370" r:id="rId124"/>
    <p:sldId id="371" r:id="rId125"/>
    <p:sldId id="372" r:id="rId126"/>
    <p:sldId id="373" r:id="rId127"/>
    <p:sldId id="375" r:id="rId128"/>
    <p:sldId id="378" r:id="rId129"/>
    <p:sldId id="381" r:id="rId130"/>
    <p:sldId id="382" r:id="rId131"/>
    <p:sldId id="383" r:id="rId132"/>
    <p:sldId id="385" r:id="rId133"/>
    <p:sldId id="388" r:id="rId134"/>
    <p:sldId id="431" r:id="rId135"/>
    <p:sldId id="390" r:id="rId136"/>
    <p:sldId id="391" r:id="rId137"/>
    <p:sldId id="392" r:id="rId138"/>
    <p:sldId id="393" r:id="rId139"/>
    <p:sldId id="394" r:id="rId140"/>
    <p:sldId id="398" r:id="rId141"/>
    <p:sldId id="400" r:id="rId142"/>
    <p:sldId id="403" r:id="rId143"/>
    <p:sldId id="404" r:id="rId144"/>
    <p:sldId id="406" r:id="rId145"/>
    <p:sldId id="438" r:id="rId1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presProps" Target="presProps.xml"/><Relationship Id="rId15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8425B9-ABC5-4E6D-82FE-2CEFA6EEDDCC}" type="datetimeFigureOut">
              <a:rPr lang="en-US" smtClean="0"/>
              <a:pPr/>
              <a:t>12/8/2020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261BC8-4DD0-45BC-95E8-A82634FE603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a:t>Click to edit Master title style</a:t>
            </a:r>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10" name="Date Placeholder 9"/>
          <p:cNvSpPr>
            <a:spLocks noGrp="1"/>
          </p:cNvSpPr>
          <p:nvPr>
            <p:ph type="dt" sz="half" idx="10"/>
          </p:nvPr>
        </p:nvSpPr>
        <p:spPr>
          <a:xfrm>
            <a:off x="5562600" y="6509004"/>
            <a:ext cx="3002280" cy="274320"/>
          </a:xfrm>
        </p:spPr>
        <p:txBody>
          <a:bodyPr vert="horz" rtlCol="0"/>
          <a:lstStyle/>
          <a:p>
            <a:fld id="{296099A1-BFB8-441D-A20D-B5E5621774FE}" type="datetime1">
              <a:rPr lang="en-US" smtClean="0"/>
              <a:pPr/>
              <a:t>12/8/2020</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B6F15528-21DE-4FAA-801E-634DDDAF4B2B}"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8FD9DAB-424C-40E1-8099-4A1C6DC16506}" type="datetime1">
              <a:rPr lang="en-US" smtClean="0"/>
              <a:pPr/>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a:t>Click to edit Master title style</a:t>
            </a:r>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p>
            <a:fld id="{9EDDD21E-FECD-4C33-A9C5-6AEC6DDC4A5C}" type="datetime1">
              <a:rPr lang="en-US" smtClean="0"/>
              <a:pPr/>
              <a:t>12/8/2020</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B6F15528-21DE-4FAA-801E-634DDDAF4B2B}"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0E785B5-A132-4F2D-B434-EF5BF6A872B7}" type="datetime1">
              <a:rPr lang="en-US" smtClean="0"/>
              <a:pPr/>
              <a:t>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p>
            <a:fld id="{B6F15528-21DE-4FAA-801E-634DDDAF4B2B}"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61FD9D9-A4BB-4BC9-8E65-8544B196769E}" type="datetime1">
              <a:rPr lang="en-US" smtClean="0"/>
              <a:pPr/>
              <a:t>12/8/2020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B4BC807C-1E66-4F0B-A6B3-95D829700001}" type="datetime1">
              <a:rPr lang="en-US" smtClean="0"/>
              <a:pPr/>
              <a:t>12/8/2020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04A92A-2DE7-4D52-8EF3-AA0A5F36A1F2}" type="datetime1">
              <a:rPr lang="en-US" smtClean="0"/>
              <a:pPr/>
              <a:t>12/8/2020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a:t>Click to edit Master title style</a:t>
            </a:r>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p>
            <a:fld id="{39D5719B-21A2-4C20-A93B-1A2363BD5896}" type="datetime1">
              <a:rPr lang="en-US" smtClean="0"/>
              <a:pPr/>
              <a:t>12/8/2020</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B6F15528-21DE-4FAA-801E-634DDDAF4B2B}"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a:t>Click to edit Master title style</a:t>
            </a:r>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p>
            <a:fld id="{85D75368-5EF3-4EC0-A2B5-8B5E32D9BA39}" type="datetime1">
              <a:rPr lang="en-US" smtClean="0"/>
              <a:pPr/>
              <a:t>12/8/2020</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B6F15528-21DE-4FAA-801E-634DDDAF4B2B}"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4DD0761-DED0-43D8-8DBC-E993A33CA304}" type="datetime1">
              <a:rPr lang="en-US" smtClean="0"/>
              <a:pPr/>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447F2D1-19F8-4B40-82AB-A91302DAC208}" type="datetime1">
              <a:rPr lang="en-US" smtClean="0"/>
              <a:pPr/>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9309BB7E-EA9F-4F19-892E-089143FEDD2E}" type="datetime1">
              <a:rPr lang="en-US" smtClean="0"/>
              <a:pPr/>
              <a:t>12/8/2020</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B6F15528-21DE-4FAA-801E-634DDDAF4B2B}"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kumimoji="0" lang="en-US"/>
              <a:t>Click to edit Master title style</a:t>
            </a:r>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a:t>
            </a:fld>
            <a:endParaRPr lang="en-US"/>
          </a:p>
        </p:txBody>
      </p:sp>
      <p:pic>
        <p:nvPicPr>
          <p:cNvPr id="5123" name="Picture 3" descr="E:\dental images\hand piece 2.png"/>
          <p:cNvPicPr>
            <a:picLocks noChangeAspect="1" noChangeArrowheads="1"/>
          </p:cNvPicPr>
          <p:nvPr/>
        </p:nvPicPr>
        <p:blipFill>
          <a:blip r:embed="rId2" cstate="print"/>
          <a:srcRect/>
          <a:stretch>
            <a:fillRect/>
          </a:stretch>
        </p:blipFill>
        <p:spPr bwMode="auto">
          <a:xfrm>
            <a:off x="2633662" y="1143000"/>
            <a:ext cx="3121819" cy="1752600"/>
          </a:xfrm>
          <a:prstGeom prst="rect">
            <a:avLst/>
          </a:prstGeom>
          <a:noFill/>
        </p:spPr>
      </p:pic>
      <p:sp>
        <p:nvSpPr>
          <p:cNvPr id="5" name="TextBox 4"/>
          <p:cNvSpPr txBox="1"/>
          <p:nvPr/>
        </p:nvSpPr>
        <p:spPr>
          <a:xfrm rot="20774446">
            <a:off x="2426222" y="2896421"/>
            <a:ext cx="4859856" cy="3046988"/>
          </a:xfrm>
          <a:prstGeom prst="rect">
            <a:avLst/>
          </a:prstGeom>
          <a:noFill/>
        </p:spPr>
        <p:txBody>
          <a:bodyPr wrap="square" rtlCol="0">
            <a:spAutoFit/>
          </a:bodyPr>
          <a:lstStyle/>
          <a:p>
            <a:pPr algn="ctr"/>
            <a:r>
              <a:rPr lang="en-US" sz="9600" dirty="0">
                <a:solidFill>
                  <a:srgbClr val="FF0000"/>
                </a:solidFill>
                <a:latin typeface="Blackadder ITC" pitchFamily="82" charset="0"/>
              </a:rPr>
              <a:t>Good Morning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
        <p:nvSpPr>
          <p:cNvPr id="7" name="TextBox 6"/>
          <p:cNvSpPr txBox="1"/>
          <p:nvPr/>
        </p:nvSpPr>
        <p:spPr>
          <a:xfrm>
            <a:off x="3733800" y="762000"/>
            <a:ext cx="4648200" cy="3681457"/>
          </a:xfrm>
          <a:prstGeom prst="rect">
            <a:avLst/>
          </a:prstGeom>
          <a:noFill/>
        </p:spPr>
        <p:txBody>
          <a:bodyPr wrap="square" rtlCol="0">
            <a:spAutoFit/>
          </a:bodyPr>
          <a:lstStyle/>
          <a:p>
            <a:pPr algn="ctr">
              <a:lnSpc>
                <a:spcPct val="150000"/>
              </a:lnSpc>
            </a:pPr>
            <a:r>
              <a:rPr lang="en-US" sz="4000" dirty="0">
                <a:solidFill>
                  <a:srgbClr val="00B050"/>
                </a:solidFill>
                <a:latin typeface="Bauhaus 93" pitchFamily="82" charset="0"/>
              </a:rPr>
              <a:t>ROLE OF </a:t>
            </a:r>
          </a:p>
          <a:p>
            <a:pPr algn="ctr">
              <a:lnSpc>
                <a:spcPct val="150000"/>
              </a:lnSpc>
            </a:pPr>
            <a:r>
              <a:rPr lang="en-US" sz="4000" dirty="0">
                <a:solidFill>
                  <a:srgbClr val="00B050"/>
                </a:solidFill>
                <a:latin typeface="Bauhaus 93" pitchFamily="82" charset="0"/>
              </a:rPr>
              <a:t>SPEED </a:t>
            </a:r>
          </a:p>
          <a:p>
            <a:pPr algn="ctr">
              <a:lnSpc>
                <a:spcPct val="150000"/>
              </a:lnSpc>
            </a:pPr>
            <a:r>
              <a:rPr lang="en-US" sz="4000" dirty="0">
                <a:solidFill>
                  <a:srgbClr val="00B050"/>
                </a:solidFill>
                <a:latin typeface="Bauhaus 93" pitchFamily="82" charset="0"/>
              </a:rPr>
              <a:t>IN OPERATIVE DENTISTRY</a:t>
            </a:r>
          </a:p>
        </p:txBody>
      </p:sp>
      <p:pic>
        <p:nvPicPr>
          <p:cNvPr id="3074" name="Picture 2" descr="E:\dental images\speed.jpg"/>
          <p:cNvPicPr>
            <a:picLocks noChangeAspect="1" noChangeArrowheads="1"/>
          </p:cNvPicPr>
          <p:nvPr/>
        </p:nvPicPr>
        <p:blipFill>
          <a:blip r:embed="rId2" cstate="print"/>
          <a:srcRect/>
          <a:stretch>
            <a:fillRect/>
          </a:stretch>
        </p:blipFill>
        <p:spPr bwMode="auto">
          <a:xfrm>
            <a:off x="1066800" y="2819400"/>
            <a:ext cx="2271713" cy="1579221"/>
          </a:xfrm>
          <a:prstGeom prst="rect">
            <a:avLst/>
          </a:prstGeom>
          <a:noFill/>
        </p:spPr>
      </p:pic>
      <p:pic>
        <p:nvPicPr>
          <p:cNvPr id="3075" name="Picture 3" descr="E:\dental images\burs.jpg"/>
          <p:cNvPicPr>
            <a:picLocks noChangeAspect="1" noChangeArrowheads="1"/>
          </p:cNvPicPr>
          <p:nvPr/>
        </p:nvPicPr>
        <p:blipFill>
          <a:blip r:embed="rId3" cstate="print"/>
          <a:srcRect/>
          <a:stretch>
            <a:fillRect/>
          </a:stretch>
        </p:blipFill>
        <p:spPr bwMode="auto">
          <a:xfrm>
            <a:off x="4038600" y="4648200"/>
            <a:ext cx="1643063" cy="1756639"/>
          </a:xfrm>
          <a:prstGeom prst="rect">
            <a:avLst/>
          </a:prstGeom>
          <a:noFill/>
        </p:spPr>
      </p:pic>
      <p:pic>
        <p:nvPicPr>
          <p:cNvPr id="2" name="Picture 2" descr="E:\dental images\airoter 2.jpg"/>
          <p:cNvPicPr>
            <a:picLocks noChangeAspect="1" noChangeArrowheads="1"/>
          </p:cNvPicPr>
          <p:nvPr/>
        </p:nvPicPr>
        <p:blipFill>
          <a:blip r:embed="rId4" cstate="print"/>
          <a:srcRect/>
          <a:stretch>
            <a:fillRect/>
          </a:stretch>
        </p:blipFill>
        <p:spPr bwMode="auto">
          <a:xfrm>
            <a:off x="990600" y="4648200"/>
            <a:ext cx="2619375" cy="1743075"/>
          </a:xfrm>
          <a:prstGeom prst="rect">
            <a:avLst/>
          </a:prstGeom>
          <a:noFill/>
        </p:spPr>
      </p:pic>
      <p:pic>
        <p:nvPicPr>
          <p:cNvPr id="3" name="Picture 3" descr="E:\dental images\airoter 1.png"/>
          <p:cNvPicPr>
            <a:picLocks noChangeAspect="1" noChangeArrowheads="1"/>
          </p:cNvPicPr>
          <p:nvPr/>
        </p:nvPicPr>
        <p:blipFill>
          <a:blip r:embed="rId5" cstate="print"/>
          <a:srcRect/>
          <a:stretch>
            <a:fillRect/>
          </a:stretch>
        </p:blipFill>
        <p:spPr bwMode="auto">
          <a:xfrm>
            <a:off x="1066800" y="381000"/>
            <a:ext cx="1671638" cy="1970433"/>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200" dirty="0">
                <a:latin typeface="Times New Roman" pitchFamily="18" charset="0"/>
                <a:cs typeface="Times New Roman" pitchFamily="18" charset="0"/>
              </a:rPr>
              <a:t>CONTENTS</a:t>
            </a:r>
          </a:p>
        </p:txBody>
      </p:sp>
      <p:sp>
        <p:nvSpPr>
          <p:cNvPr id="4" name="Content Placeholder 3"/>
          <p:cNvSpPr>
            <a:spLocks noGrp="1"/>
          </p:cNvSpPr>
          <p:nvPr>
            <p:ph idx="1"/>
          </p:nvPr>
        </p:nvSpPr>
        <p:spPr>
          <a:xfrm>
            <a:off x="228600" y="1676400"/>
            <a:ext cx="8686800" cy="5181600"/>
          </a:xfrm>
        </p:spPr>
        <p:txBody>
          <a:bodyPr>
            <a:normAutofit fontScale="77500" lnSpcReduction="20000"/>
          </a:bodyPr>
          <a:lstStyle/>
          <a:p>
            <a:pPr>
              <a:lnSpc>
                <a:spcPct val="150000"/>
              </a:lnSpc>
            </a:pPr>
            <a:r>
              <a:rPr lang="en-US" sz="2400" dirty="0">
                <a:solidFill>
                  <a:srgbClr val="FFC000"/>
                </a:solidFill>
                <a:latin typeface="Times New Roman" pitchFamily="18" charset="0"/>
                <a:cs typeface="Times New Roman" pitchFamily="18" charset="0"/>
              </a:rPr>
              <a:t>INTRODUCTION</a:t>
            </a:r>
          </a:p>
          <a:p>
            <a:pPr>
              <a:lnSpc>
                <a:spcPct val="150000"/>
              </a:lnSpc>
            </a:pPr>
            <a:r>
              <a:rPr lang="en-US" sz="2400" dirty="0">
                <a:solidFill>
                  <a:srgbClr val="FFC000"/>
                </a:solidFill>
                <a:latin typeface="Times New Roman" pitchFamily="18" charset="0"/>
                <a:cs typeface="Times New Roman" pitchFamily="18" charset="0"/>
              </a:rPr>
              <a:t>HISTORY </a:t>
            </a:r>
          </a:p>
          <a:p>
            <a:pPr>
              <a:lnSpc>
                <a:spcPct val="150000"/>
              </a:lnSpc>
            </a:pPr>
            <a:r>
              <a:rPr lang="en-US" sz="2400" dirty="0">
                <a:solidFill>
                  <a:srgbClr val="FFC000"/>
                </a:solidFill>
                <a:latin typeface="Times New Roman" pitchFamily="18" charset="0"/>
                <a:cs typeface="Times New Roman" pitchFamily="18" charset="0"/>
              </a:rPr>
              <a:t>HANDPIECE</a:t>
            </a:r>
            <a:endParaRPr lang="en-US" sz="2400" dirty="0">
              <a:latin typeface="Times New Roman" pitchFamily="18" charset="0"/>
              <a:cs typeface="Times New Roman" pitchFamily="18" charset="0"/>
            </a:endParaRPr>
          </a:p>
          <a:p>
            <a:pPr>
              <a:lnSpc>
                <a:spcPct val="150000"/>
              </a:lnSpc>
            </a:pPr>
            <a:r>
              <a:rPr lang="en-US" sz="2400" dirty="0">
                <a:latin typeface="Times New Roman" pitchFamily="18" charset="0"/>
                <a:cs typeface="Times New Roman" pitchFamily="18" charset="0"/>
              </a:rPr>
              <a:t>Types of </a:t>
            </a:r>
            <a:r>
              <a:rPr lang="en-US" sz="2400" dirty="0" err="1">
                <a:latin typeface="Times New Roman" pitchFamily="18" charset="0"/>
                <a:cs typeface="Times New Roman" pitchFamily="18" charset="0"/>
              </a:rPr>
              <a:t>handpieces</a:t>
            </a:r>
            <a:r>
              <a:rPr lang="en-US" sz="2400" dirty="0">
                <a:latin typeface="Times New Roman" pitchFamily="18" charset="0"/>
                <a:cs typeface="Times New Roman" pitchFamily="18" charset="0"/>
              </a:rPr>
              <a:t>-Based on design</a:t>
            </a:r>
          </a:p>
          <a:p>
            <a:pPr>
              <a:lnSpc>
                <a:spcPct val="150000"/>
              </a:lnSpc>
            </a:pPr>
            <a:r>
              <a:rPr lang="en-US" sz="2400" dirty="0">
                <a:latin typeface="Times New Roman" pitchFamily="18" charset="0"/>
                <a:cs typeface="Times New Roman" pitchFamily="18" charset="0"/>
              </a:rPr>
              <a:t>                                  Based on driving mechanism</a:t>
            </a:r>
          </a:p>
          <a:p>
            <a:pPr>
              <a:lnSpc>
                <a:spcPct val="150000"/>
              </a:lnSpc>
            </a:pPr>
            <a:r>
              <a:rPr lang="en-US" sz="2400" dirty="0">
                <a:solidFill>
                  <a:srgbClr val="FFC000"/>
                </a:solidFill>
                <a:latin typeface="Times New Roman" pitchFamily="18" charset="0"/>
                <a:cs typeface="Times New Roman" pitchFamily="18" charset="0"/>
              </a:rPr>
              <a:t>ROTARY  SPEED RANGES   </a:t>
            </a:r>
          </a:p>
          <a:p>
            <a:pPr>
              <a:lnSpc>
                <a:spcPct val="150000"/>
              </a:lnSpc>
            </a:pPr>
            <a:r>
              <a:rPr lang="en-US" sz="2400" dirty="0">
                <a:latin typeface="Times New Roman" pitchFamily="18" charset="0"/>
                <a:cs typeface="Times New Roman" pitchFamily="18" charset="0"/>
              </a:rPr>
              <a:t>Low speed </a:t>
            </a:r>
          </a:p>
          <a:p>
            <a:pPr>
              <a:lnSpc>
                <a:spcPct val="150000"/>
              </a:lnSpc>
            </a:pPr>
            <a:r>
              <a:rPr lang="en-US" sz="2400" dirty="0">
                <a:latin typeface="Times New Roman" pitchFamily="18" charset="0"/>
                <a:cs typeface="Times New Roman" pitchFamily="18" charset="0"/>
              </a:rPr>
              <a:t>Intermediate speed	</a:t>
            </a:r>
          </a:p>
          <a:p>
            <a:pPr>
              <a:lnSpc>
                <a:spcPct val="150000"/>
              </a:lnSpc>
            </a:pPr>
            <a:r>
              <a:rPr lang="en-US" sz="2400" dirty="0">
                <a:latin typeface="Times New Roman" pitchFamily="18" charset="0"/>
                <a:cs typeface="Times New Roman" pitchFamily="18" charset="0"/>
              </a:rPr>
              <a:t>High speed</a:t>
            </a:r>
          </a:p>
          <a:p>
            <a:pPr>
              <a:lnSpc>
                <a:spcPct val="150000"/>
              </a:lnSpc>
            </a:pPr>
            <a:r>
              <a:rPr lang="en-US" sz="2400" dirty="0">
                <a:solidFill>
                  <a:srgbClr val="FFC000"/>
                </a:solidFill>
                <a:latin typeface="Times New Roman" pitchFamily="18" charset="0"/>
                <a:cs typeface="Times New Roman" pitchFamily="18" charset="0"/>
              </a:rPr>
              <a:t>DENTAL BURS AND THEIR SPEED RANGES</a:t>
            </a:r>
          </a:p>
          <a:p>
            <a:pPr>
              <a:lnSpc>
                <a:spcPct val="150000"/>
              </a:lnSpc>
            </a:pPr>
            <a:r>
              <a:rPr lang="en-US" sz="2400" dirty="0">
                <a:latin typeface="Times New Roman" pitchFamily="18" charset="0"/>
                <a:cs typeface="Times New Roman" pitchFamily="18" charset="0"/>
              </a:rPr>
              <a:t>Steel burs</a:t>
            </a:r>
          </a:p>
          <a:p>
            <a:pPr>
              <a:lnSpc>
                <a:spcPct val="150000"/>
              </a:lnSpc>
            </a:pPr>
            <a:r>
              <a:rPr lang="en-US" sz="2400" dirty="0">
                <a:latin typeface="Times New Roman" pitchFamily="18" charset="0"/>
                <a:cs typeface="Times New Roman" pitchFamily="18" charset="0"/>
              </a:rPr>
              <a:t>Tungsten carbide burs</a:t>
            </a:r>
          </a:p>
          <a:p>
            <a:pPr>
              <a:lnSpc>
                <a:spcPct val="150000"/>
              </a:lnSpc>
            </a:pPr>
            <a:r>
              <a:rPr lang="en-US" sz="2400" dirty="0">
                <a:latin typeface="Times New Roman" pitchFamily="18" charset="0"/>
                <a:cs typeface="Times New Roman" pitchFamily="18" charset="0"/>
              </a:rPr>
              <a:t>Diamond burs</a:t>
            </a:r>
          </a:p>
        </p:txBody>
      </p:sp>
      <p:sp>
        <p:nvSpPr>
          <p:cNvPr id="2" name="Slide Number Placeholder 1"/>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CONTENTS</a:t>
            </a:r>
            <a:endParaRPr lang="en-US" sz="3200" dirty="0"/>
          </a:p>
        </p:txBody>
      </p:sp>
      <p:sp>
        <p:nvSpPr>
          <p:cNvPr id="3" name="Content Placeholder 2"/>
          <p:cNvSpPr>
            <a:spLocks noGrp="1"/>
          </p:cNvSpPr>
          <p:nvPr>
            <p:ph idx="1"/>
          </p:nvPr>
        </p:nvSpPr>
        <p:spPr/>
        <p:txBody>
          <a:bodyPr>
            <a:normAutofit/>
          </a:bodyPr>
          <a:lstStyle/>
          <a:p>
            <a:r>
              <a:rPr lang="en-US" sz="2000" dirty="0">
                <a:solidFill>
                  <a:srgbClr val="FFC000"/>
                </a:solidFill>
                <a:latin typeface="Times New Roman" pitchFamily="18" charset="0"/>
                <a:cs typeface="Times New Roman" pitchFamily="18" charset="0"/>
              </a:rPr>
              <a:t>CHARACTERISTICS OF ROTARY INSTRUMENTATION THAT ARE INFLUENCED BY SPEED-</a:t>
            </a:r>
          </a:p>
          <a:p>
            <a:r>
              <a:rPr lang="en-US" sz="2000" dirty="0">
                <a:latin typeface="Times New Roman" pitchFamily="18" charset="0"/>
                <a:cs typeface="Times New Roman" pitchFamily="18" charset="0"/>
              </a:rPr>
              <a:t>Pressure</a:t>
            </a:r>
          </a:p>
          <a:p>
            <a:r>
              <a:rPr lang="en-US" sz="2000" dirty="0">
                <a:latin typeface="Times New Roman" pitchFamily="18" charset="0"/>
                <a:cs typeface="Times New Roman" pitchFamily="18" charset="0"/>
              </a:rPr>
              <a:t>Heat production</a:t>
            </a:r>
          </a:p>
          <a:p>
            <a:r>
              <a:rPr lang="en-US" sz="2000" dirty="0">
                <a:latin typeface="Times New Roman" pitchFamily="18" charset="0"/>
                <a:cs typeface="Times New Roman" pitchFamily="18" charset="0"/>
              </a:rPr>
              <a:t>Vibration</a:t>
            </a:r>
          </a:p>
          <a:p>
            <a:r>
              <a:rPr lang="en-US" sz="2000" dirty="0">
                <a:latin typeface="Times New Roman" pitchFamily="18" charset="0"/>
                <a:cs typeface="Times New Roman" pitchFamily="18" charset="0"/>
              </a:rPr>
              <a:t>Patient reaction</a:t>
            </a:r>
          </a:p>
          <a:p>
            <a:r>
              <a:rPr lang="en-US" sz="2000" dirty="0">
                <a:latin typeface="Times New Roman" pitchFamily="18" charset="0"/>
                <a:cs typeface="Times New Roman" pitchFamily="18" charset="0"/>
              </a:rPr>
              <a:t>Operator fatigue</a:t>
            </a:r>
          </a:p>
          <a:p>
            <a:r>
              <a:rPr lang="en-US" sz="2000" dirty="0">
                <a:solidFill>
                  <a:srgbClr val="FFC000"/>
                </a:solidFill>
                <a:latin typeface="Times New Roman" pitchFamily="18" charset="0"/>
                <a:cs typeface="Times New Roman" pitchFamily="18" charset="0"/>
              </a:rPr>
              <a:t>CUTTING EFFICACY</a:t>
            </a:r>
          </a:p>
          <a:p>
            <a:r>
              <a:rPr lang="en-US" sz="2000" dirty="0">
                <a:solidFill>
                  <a:srgbClr val="FFC000"/>
                </a:solidFill>
                <a:latin typeface="Times New Roman" pitchFamily="18" charset="0"/>
                <a:cs typeface="Times New Roman" pitchFamily="18" charset="0"/>
              </a:rPr>
              <a:t>HAZARDS WITH ROTARY INSTRUMENTATION- </a:t>
            </a:r>
          </a:p>
          <a:p>
            <a:r>
              <a:rPr lang="en-US" sz="2000" dirty="0" err="1">
                <a:latin typeface="Times New Roman" pitchFamily="18" charset="0"/>
                <a:cs typeface="Times New Roman" pitchFamily="18" charset="0"/>
              </a:rPr>
              <a:t>Pulpal</a:t>
            </a:r>
            <a:r>
              <a:rPr lang="en-US" sz="2000" dirty="0">
                <a:latin typeface="Times New Roman" pitchFamily="18" charset="0"/>
                <a:cs typeface="Times New Roman" pitchFamily="18" charset="0"/>
              </a:rPr>
              <a:t> precautions</a:t>
            </a:r>
          </a:p>
          <a:p>
            <a:r>
              <a:rPr lang="en-US" sz="2000" dirty="0">
                <a:latin typeface="Times New Roman" pitchFamily="18" charset="0"/>
                <a:cs typeface="Times New Roman" pitchFamily="18" charset="0"/>
              </a:rPr>
              <a:t>Soft tissue precautions</a:t>
            </a:r>
          </a:p>
          <a:p>
            <a:r>
              <a:rPr lang="en-US" sz="2000" dirty="0">
                <a:latin typeface="Times New Roman" pitchFamily="18" charset="0"/>
                <a:cs typeface="Times New Roman" pitchFamily="18" charset="0"/>
              </a:rPr>
              <a:t>Eye precautions</a:t>
            </a:r>
          </a:p>
          <a:p>
            <a:r>
              <a:rPr lang="en-US" sz="2000" dirty="0">
                <a:latin typeface="Times New Roman" pitchFamily="18" charset="0"/>
                <a:cs typeface="Times New Roman" pitchFamily="18" charset="0"/>
              </a:rPr>
              <a:t>Ear precautions</a:t>
            </a:r>
          </a:p>
          <a:p>
            <a:r>
              <a:rPr lang="en-US" sz="2000" dirty="0">
                <a:latin typeface="Times New Roman" pitchFamily="18" charset="0"/>
                <a:cs typeface="Times New Roman" pitchFamily="18" charset="0"/>
              </a:rPr>
              <a:t>Inhalational precautions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CONTENTS</a:t>
            </a:r>
            <a:endParaRPr lang="en-US" sz="3200" dirty="0"/>
          </a:p>
        </p:txBody>
      </p:sp>
      <p:sp>
        <p:nvSpPr>
          <p:cNvPr id="3" name="Content Placeholder 2"/>
          <p:cNvSpPr>
            <a:spLocks noGrp="1"/>
          </p:cNvSpPr>
          <p:nvPr>
            <p:ph idx="1"/>
          </p:nvPr>
        </p:nvSpPr>
        <p:spPr/>
        <p:txBody>
          <a:bodyPr>
            <a:normAutofit/>
          </a:bodyPr>
          <a:lstStyle/>
          <a:p>
            <a:r>
              <a:rPr lang="en-US" sz="2400" dirty="0">
                <a:solidFill>
                  <a:srgbClr val="FFC000"/>
                </a:solidFill>
                <a:latin typeface="Times New Roman" pitchFamily="18" charset="0"/>
                <a:cs typeface="Times New Roman" pitchFamily="18" charset="0"/>
              </a:rPr>
              <a:t>ALTERNATIVES TO HIGH SPEED ROTARY INSTRUMENTATION</a:t>
            </a:r>
            <a:r>
              <a:rPr lang="en-US" sz="2400" dirty="0">
                <a:latin typeface="Times New Roman" pitchFamily="18" charset="0"/>
                <a:cs typeface="Times New Roman" pitchFamily="18" charset="0"/>
              </a:rPr>
              <a:t>                                                                                   Sonic instrumentation                                                                                          Ultrasonic instrumentation                                                                                         Air abrasive system                                                                                          Air-polishing                                                                                         Laser equipment</a:t>
            </a:r>
          </a:p>
          <a:p>
            <a:r>
              <a:rPr lang="en-US" sz="2400" dirty="0">
                <a:solidFill>
                  <a:srgbClr val="FFC000"/>
                </a:solidFill>
                <a:latin typeface="Times New Roman" pitchFamily="18" charset="0"/>
                <a:cs typeface="Times New Roman" pitchFamily="18" charset="0"/>
              </a:rPr>
              <a:t>CONCLUSION</a:t>
            </a:r>
          </a:p>
          <a:p>
            <a:r>
              <a:rPr lang="en-US" sz="2400" dirty="0">
                <a:solidFill>
                  <a:srgbClr val="FFC000"/>
                </a:solidFill>
                <a:latin typeface="Times New Roman" pitchFamily="18" charset="0"/>
                <a:cs typeface="Times New Roman" pitchFamily="18" charset="0"/>
              </a:rPr>
              <a:t>REFERENCES</a:t>
            </a:r>
          </a:p>
          <a:p>
            <a:endParaRPr lang="en-US" sz="2400"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a:latin typeface="Times New Roman" pitchFamily="18" charset="0"/>
                <a:cs typeface="Times New Roman" pitchFamily="18" charset="0"/>
              </a:rPr>
              <a:t>INTRODUCTION</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Archeological evidence of dental treatment dates from 5000 B.C., but </a:t>
            </a:r>
            <a:r>
              <a:rPr lang="en-US" sz="2400" dirty="0">
                <a:solidFill>
                  <a:srgbClr val="FFC000"/>
                </a:solidFill>
                <a:latin typeface="Times New Roman" pitchFamily="18" charset="0"/>
                <a:cs typeface="Times New Roman" pitchFamily="18" charset="0"/>
              </a:rPr>
              <a:t>little is known about the equipment and methods used then. </a:t>
            </a:r>
          </a:p>
          <a:p>
            <a:pPr algn="just">
              <a:lnSpc>
                <a:spcPct val="150000"/>
              </a:lnSpc>
            </a:pPr>
            <a:r>
              <a:rPr lang="en-US" sz="2400" dirty="0">
                <a:solidFill>
                  <a:srgbClr val="FFC000"/>
                </a:solidFill>
                <a:latin typeface="Times New Roman" pitchFamily="18" charset="0"/>
                <a:cs typeface="Times New Roman" pitchFamily="18" charset="0"/>
              </a:rPr>
              <a:t>Hand instruments – </a:t>
            </a:r>
            <a:r>
              <a:rPr lang="en-US" sz="2400" dirty="0">
                <a:latin typeface="Times New Roman" pitchFamily="18" charset="0"/>
                <a:cs typeface="Times New Roman" pitchFamily="18" charset="0"/>
              </a:rPr>
              <a:t>time consuming, ineffective, and do not produce defined cavity margins.</a:t>
            </a:r>
          </a:p>
          <a:p>
            <a:pPr algn="just">
              <a:lnSpc>
                <a:spcPct val="150000"/>
              </a:lnSpc>
            </a:pPr>
            <a:r>
              <a:rPr lang="en-US" sz="2400" dirty="0">
                <a:latin typeface="Times New Roman" pitchFamily="18" charset="0"/>
                <a:cs typeface="Times New Roman" pitchFamily="18" charset="0"/>
              </a:rPr>
              <a:t>Early drills were powered by </a:t>
            </a:r>
            <a:r>
              <a:rPr lang="en-US" sz="2400" dirty="0">
                <a:solidFill>
                  <a:srgbClr val="FFC000"/>
                </a:solidFill>
                <a:latin typeface="Times New Roman" pitchFamily="18" charset="0"/>
                <a:cs typeface="Times New Roman" pitchFamily="18" charset="0"/>
              </a:rPr>
              <a:t>hand</a:t>
            </a:r>
            <a:r>
              <a:rPr lang="en-US" sz="2400" dirty="0">
                <a:latin typeface="Times New Roman" pitchFamily="18" charset="0"/>
                <a:cs typeface="Times New Roman" pitchFamily="18" charset="0"/>
              </a:rPr>
              <a:t>.</a:t>
            </a:r>
          </a:p>
          <a:p>
            <a:pPr algn="just">
              <a:lnSpc>
                <a:spcPct val="150000"/>
              </a:lnSpc>
            </a:pP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pic>
        <p:nvPicPr>
          <p:cNvPr id="1026" name="Picture 2"/>
          <p:cNvPicPr>
            <a:picLocks noChangeAspect="1" noChangeArrowheads="1"/>
          </p:cNvPicPr>
          <p:nvPr/>
        </p:nvPicPr>
        <p:blipFill>
          <a:blip r:embed="rId2" cstate="print"/>
          <a:srcRect/>
          <a:stretch>
            <a:fillRect/>
          </a:stretch>
        </p:blipFill>
        <p:spPr bwMode="auto">
          <a:xfrm>
            <a:off x="4724400" y="4876800"/>
            <a:ext cx="2660286" cy="1604998"/>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1295400" y="5029200"/>
            <a:ext cx="2667000" cy="15240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a:latin typeface="Times New Roman" pitchFamily="18" charset="0"/>
                <a:cs typeface="Times New Roman" pitchFamily="18" charset="0"/>
              </a:rPr>
              <a:t>HISTORY</a:t>
            </a:r>
            <a:br>
              <a:rPr lang="en-US" dirty="0"/>
            </a:br>
            <a:endParaRPr lang="en-US"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Most of the development of methods for preparing teeth - </a:t>
            </a:r>
            <a:r>
              <a:rPr lang="en-US" sz="2400" dirty="0">
                <a:solidFill>
                  <a:srgbClr val="FFC000"/>
                </a:solidFill>
                <a:latin typeface="Times New Roman" pitchFamily="18" charset="0"/>
                <a:cs typeface="Times New Roman" pitchFamily="18" charset="0"/>
              </a:rPr>
              <a:t>last 100 years. </a:t>
            </a:r>
          </a:p>
          <a:p>
            <a:pPr algn="just">
              <a:lnSpc>
                <a:spcPct val="150000"/>
              </a:lnSpc>
            </a:pPr>
            <a:r>
              <a:rPr lang="en-US" sz="2400" dirty="0">
                <a:solidFill>
                  <a:srgbClr val="FFC000"/>
                </a:solidFill>
                <a:latin typeface="Times New Roman" pitchFamily="18" charset="0"/>
                <a:cs typeface="Times New Roman" pitchFamily="18" charset="0"/>
              </a:rPr>
              <a:t>1947- </a:t>
            </a:r>
            <a:r>
              <a:rPr lang="en-US" sz="2400" dirty="0">
                <a:latin typeface="Times New Roman" pitchFamily="18" charset="0"/>
                <a:cs typeface="Times New Roman" pitchFamily="18" charset="0"/>
              </a:rPr>
              <a:t>equipment for removal </a:t>
            </a:r>
            <a:r>
              <a:rPr lang="en-US" sz="2600" dirty="0">
                <a:latin typeface="Times New Roman" pitchFamily="18" charset="0"/>
                <a:cs typeface="Times New Roman" pitchFamily="18" charset="0"/>
              </a:rPr>
              <a:t>of enamel (speeds of 10,000 RPM, carbide burs and diamond instruments).</a:t>
            </a:r>
          </a:p>
          <a:p>
            <a:pPr algn="just">
              <a:lnSpc>
                <a:spcPct val="150000"/>
              </a:lnSpc>
            </a:pPr>
            <a:r>
              <a:rPr lang="en-US" sz="2600" dirty="0">
                <a:solidFill>
                  <a:srgbClr val="FFC000"/>
                </a:solidFill>
                <a:latin typeface="Times New Roman" pitchFamily="18" charset="0"/>
                <a:cs typeface="Times New Roman" pitchFamily="18" charset="0"/>
              </a:rPr>
              <a:t>1953</a:t>
            </a:r>
            <a:r>
              <a:rPr lang="en-US" sz="2600" dirty="0">
                <a:latin typeface="Times New Roman" pitchFamily="18" charset="0"/>
                <a:cs typeface="Times New Roman" pitchFamily="18" charset="0"/>
              </a:rPr>
              <a:t>- continued improvements in the design and materials of construction for hand pieces and instruments (efficient and </a:t>
            </a:r>
            <a:r>
              <a:rPr lang="en-US" sz="2600" dirty="0" err="1">
                <a:latin typeface="Times New Roman" pitchFamily="18" charset="0"/>
                <a:cs typeface="Times New Roman" pitchFamily="18" charset="0"/>
              </a:rPr>
              <a:t>sterilizable</a:t>
            </a:r>
            <a:r>
              <a:rPr lang="en-US" sz="2600" dirty="0">
                <a:latin typeface="Times New Roman" pitchFamily="18" charset="0"/>
                <a:cs typeface="Times New Roman" pitchFamily="18" charset="0"/>
              </a:rPr>
              <a: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HISTORY</a:t>
            </a:r>
            <a:endParaRPr lang="en-US" sz="3200" dirty="0"/>
          </a:p>
        </p:txBody>
      </p:sp>
      <p:sp>
        <p:nvSpPr>
          <p:cNvPr id="3" name="Content Placeholder 2"/>
          <p:cNvSpPr>
            <a:spLocks noGrp="1"/>
          </p:cNvSpPr>
          <p:nvPr>
            <p:ph idx="1"/>
          </p:nvPr>
        </p:nvSpPr>
        <p:spPr>
          <a:xfrm>
            <a:off x="457200" y="1524000"/>
            <a:ext cx="8229600" cy="4602163"/>
          </a:xfrm>
        </p:spPr>
        <p:txBody>
          <a:bodyPr>
            <a:noAutofit/>
          </a:bodyPr>
          <a:lstStyle/>
          <a:p>
            <a:pPr algn="just">
              <a:lnSpc>
                <a:spcPct val="150000"/>
              </a:lnSpc>
            </a:pPr>
            <a:r>
              <a:rPr lang="en-US" sz="2400" dirty="0">
                <a:solidFill>
                  <a:srgbClr val="FFC000"/>
                </a:solidFill>
                <a:latin typeface="Times New Roman" pitchFamily="18" charset="0"/>
                <a:cs typeface="Times New Roman" pitchFamily="18" charset="0"/>
              </a:rPr>
              <a:t>1874- </a:t>
            </a:r>
            <a:r>
              <a:rPr lang="en-US" sz="2400" dirty="0">
                <a:latin typeface="Times New Roman" pitchFamily="18" charset="0"/>
                <a:cs typeface="Times New Roman" pitchFamily="18" charset="0"/>
              </a:rPr>
              <a:t>introduction of the electric motor as a power source.</a:t>
            </a:r>
          </a:p>
          <a:p>
            <a:pPr algn="just">
              <a:lnSpc>
                <a:spcPct val="150000"/>
              </a:lnSpc>
            </a:pPr>
            <a:r>
              <a:rPr lang="en-US" sz="2400" dirty="0">
                <a:solidFill>
                  <a:srgbClr val="FFC000"/>
                </a:solidFill>
                <a:latin typeface="Times New Roman" pitchFamily="18" charset="0"/>
                <a:cs typeface="Times New Roman" pitchFamily="18" charset="0"/>
              </a:rPr>
              <a:t>1914- </a:t>
            </a:r>
            <a:r>
              <a:rPr lang="en-US" sz="2400" dirty="0">
                <a:latin typeface="Times New Roman" pitchFamily="18" charset="0"/>
                <a:cs typeface="Times New Roman" pitchFamily="18" charset="0"/>
              </a:rPr>
              <a:t>it was incorporated into a dental unit.</a:t>
            </a:r>
          </a:p>
          <a:p>
            <a:pPr algn="just">
              <a:lnSpc>
                <a:spcPct val="150000"/>
              </a:lnSpc>
            </a:pPr>
            <a:r>
              <a:rPr lang="en-US" sz="2400" dirty="0">
                <a:latin typeface="Times New Roman" pitchFamily="18" charset="0"/>
                <a:cs typeface="Times New Roman" pitchFamily="18" charset="0"/>
              </a:rPr>
              <a:t> The initial hand piece equipment and operating speeds (maximum of 5000 RPM) remained virtually </a:t>
            </a:r>
            <a:r>
              <a:rPr lang="en-US" sz="2400" dirty="0">
                <a:solidFill>
                  <a:srgbClr val="FFC000"/>
                </a:solidFill>
                <a:latin typeface="Times New Roman" pitchFamily="18" charset="0"/>
                <a:cs typeface="Times New Roman" pitchFamily="18" charset="0"/>
              </a:rPr>
              <a:t>unchanged until 1946.  </a:t>
            </a:r>
          </a:p>
          <a:p>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66800"/>
          </a:xfrm>
        </p:spPr>
        <p:txBody>
          <a:bodyPr>
            <a:normAutofit/>
          </a:bodyPr>
          <a:lstStyle/>
          <a:p>
            <a:r>
              <a:rPr lang="en-US" sz="3200" b="1" dirty="0">
                <a:latin typeface="Times New Roman" pitchFamily="18" charset="0"/>
                <a:cs typeface="Times New Roman" pitchFamily="18" charset="0"/>
              </a:rPr>
              <a:t>HISTORY</a:t>
            </a:r>
            <a:endParaRPr lang="en-US" sz="3200" dirty="0"/>
          </a:p>
        </p:txBody>
      </p:sp>
      <p:sp>
        <p:nvSpPr>
          <p:cNvPr id="3" name="Content Placeholder 2"/>
          <p:cNvSpPr>
            <a:spLocks noGrp="1"/>
          </p:cNvSpPr>
          <p:nvPr>
            <p:ph idx="1"/>
          </p:nvPr>
        </p:nvSpPr>
        <p:spPr>
          <a:xfrm>
            <a:off x="457200" y="1524000"/>
            <a:ext cx="8229600" cy="4876800"/>
          </a:xfrm>
        </p:spPr>
        <p:txBody>
          <a:bodyPr>
            <a:noAutofit/>
          </a:bodyPr>
          <a:lstStyle/>
          <a:p>
            <a:pPr algn="just">
              <a:lnSpc>
                <a:spcPct val="150000"/>
              </a:lnSpc>
            </a:pPr>
            <a:r>
              <a:rPr lang="en-US" sz="2400" dirty="0">
                <a:solidFill>
                  <a:srgbClr val="FFC000"/>
                </a:solidFill>
                <a:latin typeface="Times New Roman" pitchFamily="18" charset="0"/>
                <a:cs typeface="Times New Roman" pitchFamily="18" charset="0"/>
              </a:rPr>
              <a:t>1935- </a:t>
            </a:r>
            <a:r>
              <a:rPr lang="en-US" sz="2400" dirty="0">
                <a:latin typeface="Times New Roman" pitchFamily="18" charset="0"/>
                <a:cs typeface="Times New Roman" pitchFamily="18" charset="0"/>
              </a:rPr>
              <a:t>Diamond cutting instruments were developed in Germany, (scarce until after World War II). </a:t>
            </a:r>
          </a:p>
          <a:p>
            <a:pPr algn="just">
              <a:lnSpc>
                <a:spcPct val="150000"/>
              </a:lnSpc>
            </a:pPr>
            <a:r>
              <a:rPr lang="en-US" sz="2400" dirty="0">
                <a:solidFill>
                  <a:srgbClr val="FFC000"/>
                </a:solidFill>
                <a:latin typeface="Times New Roman" pitchFamily="18" charset="0"/>
                <a:cs typeface="Times New Roman" pitchFamily="18" charset="0"/>
              </a:rPr>
              <a:t>1946- </a:t>
            </a:r>
            <a:r>
              <a:rPr lang="en-US" sz="2400" dirty="0">
                <a:latin typeface="Times New Roman" pitchFamily="18" charset="0"/>
                <a:cs typeface="Times New Roman" pitchFamily="18" charset="0"/>
              </a:rPr>
              <a:t>diamond instruments and tungsten carbide burs.</a:t>
            </a:r>
          </a:p>
          <a:p>
            <a:pPr algn="just">
              <a:lnSpc>
                <a:spcPct val="150000"/>
              </a:lnSpc>
            </a:pPr>
            <a:r>
              <a:rPr lang="en-US" sz="2400" dirty="0">
                <a:latin typeface="Times New Roman" pitchFamily="18" charset="0"/>
                <a:cs typeface="Times New Roman" pitchFamily="18" charset="0"/>
              </a:rPr>
              <a:t>Both performed </a:t>
            </a:r>
            <a:r>
              <a:rPr lang="en-US" sz="2400" dirty="0">
                <a:solidFill>
                  <a:srgbClr val="FFC000"/>
                </a:solidFill>
                <a:latin typeface="Times New Roman" pitchFamily="18" charset="0"/>
                <a:cs typeface="Times New Roman" pitchFamily="18" charset="0"/>
              </a:rPr>
              <a:t>best at the highest speeds available.</a:t>
            </a:r>
          </a:p>
          <a:p>
            <a:pPr algn="just">
              <a:lnSpc>
                <a:spcPct val="150000"/>
              </a:lnSpc>
            </a:pPr>
            <a:r>
              <a:rPr lang="en-US" sz="2400" dirty="0">
                <a:latin typeface="Times New Roman" pitchFamily="18" charset="0"/>
                <a:cs typeface="Times New Roman" pitchFamily="18" charset="0"/>
              </a:rPr>
              <a:t>Resulted in need for higher speeds.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HISTORY</a:t>
            </a:r>
            <a:endParaRPr lang="en-US" sz="3200" dirty="0"/>
          </a:p>
        </p:txBody>
      </p:sp>
      <p:sp>
        <p:nvSpPr>
          <p:cNvPr id="3" name="Content Placeholder 2"/>
          <p:cNvSpPr>
            <a:spLocks noGrp="1"/>
          </p:cNvSpPr>
          <p:nvPr>
            <p:ph idx="1"/>
          </p:nvPr>
        </p:nvSpPr>
        <p:spPr>
          <a:xfrm>
            <a:off x="457200" y="1524000"/>
            <a:ext cx="8229600" cy="4648200"/>
          </a:xfrm>
        </p:spPr>
        <p:txBody>
          <a:bodyPr>
            <a:noAutofit/>
          </a:bodyPr>
          <a:lstStyle/>
          <a:p>
            <a:pPr algn="just">
              <a:lnSpc>
                <a:spcPct val="150000"/>
              </a:lnSpc>
            </a:pPr>
            <a:r>
              <a:rPr lang="en-US" sz="2400" dirty="0">
                <a:latin typeface="Times New Roman" pitchFamily="18" charset="0"/>
                <a:cs typeface="Times New Roman" pitchFamily="18" charset="0"/>
              </a:rPr>
              <a:t>Obtaining speeds of 10,000 to 15,000 RPM - simple matter of modifying existing equipment by – </a:t>
            </a:r>
            <a:r>
              <a:rPr lang="en-US" sz="2400" dirty="0">
                <a:solidFill>
                  <a:srgbClr val="FFC000"/>
                </a:solidFill>
                <a:latin typeface="Times New Roman" pitchFamily="18" charset="0"/>
                <a:cs typeface="Times New Roman" pitchFamily="18" charset="0"/>
              </a:rPr>
              <a:t>enlarging the drive pulleys on the dental engine. </a:t>
            </a:r>
          </a:p>
          <a:p>
            <a:pPr algn="just">
              <a:lnSpc>
                <a:spcPct val="150000"/>
              </a:lnSpc>
            </a:pPr>
            <a:r>
              <a:rPr lang="en-US" sz="2400" dirty="0">
                <a:solidFill>
                  <a:srgbClr val="FFC000"/>
                </a:solidFill>
                <a:latin typeface="Times New Roman" pitchFamily="18" charset="0"/>
                <a:cs typeface="Times New Roman" pitchFamily="18" charset="0"/>
              </a:rPr>
              <a:t>1950- </a:t>
            </a:r>
            <a:r>
              <a:rPr lang="en-US" sz="2400" dirty="0">
                <a:latin typeface="Times New Roman" pitchFamily="18" charset="0"/>
                <a:cs typeface="Times New Roman" pitchFamily="18" charset="0"/>
              </a:rPr>
              <a:t>speeds of 60,000 RPM and greater - newly designed equipment employing speed - multiplying internal belt drives.</a:t>
            </a:r>
          </a:p>
          <a:p>
            <a:pPr algn="just">
              <a:lnSpc>
                <a:spcPct val="150000"/>
              </a:lnSpc>
            </a:pPr>
            <a:r>
              <a:rPr lang="en-US" sz="2400" dirty="0">
                <a:latin typeface="Times New Roman" pitchFamily="18" charset="0"/>
                <a:cs typeface="Times New Roman" pitchFamily="18" charset="0"/>
              </a:rPr>
              <a:t>They were more effective for cutting tooth structure and for reducing perceived vibration.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HISTORY</a:t>
            </a: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The major breakthrough in the development of high speed rotary equipment- introduction of </a:t>
            </a:r>
            <a:r>
              <a:rPr lang="en-US" sz="2400" dirty="0">
                <a:solidFill>
                  <a:srgbClr val="FFC000"/>
                </a:solidFill>
                <a:latin typeface="Times New Roman" pitchFamily="18" charset="0"/>
                <a:cs typeface="Times New Roman" pitchFamily="18" charset="0"/>
              </a:rPr>
              <a:t>contra-angled hand pieces.</a:t>
            </a:r>
          </a:p>
          <a:p>
            <a:pPr algn="just">
              <a:lnSpc>
                <a:spcPct val="150000"/>
              </a:lnSpc>
            </a:pPr>
            <a:r>
              <a:rPr lang="en-US" sz="2400" dirty="0">
                <a:latin typeface="Times New Roman" pitchFamily="18" charset="0"/>
                <a:cs typeface="Times New Roman" pitchFamily="18" charset="0"/>
              </a:rPr>
              <a:t>Early units- </a:t>
            </a:r>
            <a:r>
              <a:rPr lang="en-US" sz="2400" dirty="0">
                <a:solidFill>
                  <a:srgbClr val="FFC000"/>
                </a:solidFill>
                <a:latin typeface="Times New Roman" pitchFamily="18" charset="0"/>
                <a:cs typeface="Times New Roman" pitchFamily="18" charset="0"/>
              </a:rPr>
              <a:t>water driven</a:t>
            </a:r>
            <a:r>
              <a:rPr lang="en-US" sz="2400" dirty="0">
                <a:latin typeface="Times New Roman" pitchFamily="18" charset="0"/>
                <a:cs typeface="Times New Roman" pitchFamily="18" charset="0"/>
              </a:rPr>
              <a:t>, but subsequent units were </a:t>
            </a:r>
            <a:r>
              <a:rPr lang="en-US" sz="2400" dirty="0">
                <a:solidFill>
                  <a:srgbClr val="FFC000"/>
                </a:solidFill>
                <a:latin typeface="Times New Roman" pitchFamily="18" charset="0"/>
                <a:cs typeface="Times New Roman" pitchFamily="18" charset="0"/>
              </a:rPr>
              <a:t>air driven</a:t>
            </a:r>
            <a:r>
              <a:rPr lang="en-US" sz="2400" dirty="0">
                <a:latin typeface="Times New Roman" pitchFamily="18" charset="0"/>
                <a:cs typeface="Times New Roman" pitchFamily="18" charset="0"/>
              </a:rPr>
              <a:t>.</a:t>
            </a:r>
          </a:p>
          <a:p>
            <a:pPr algn="just">
              <a:lnSpc>
                <a:spcPct val="150000"/>
              </a:lnSpc>
            </a:pPr>
            <a:r>
              <a:rPr lang="en-US" sz="2400" dirty="0">
                <a:latin typeface="Times New Roman" pitchFamily="18" charset="0"/>
                <a:cs typeface="Times New Roman" pitchFamily="18" charset="0"/>
              </a:rPr>
              <a:t>Most </a:t>
            </a:r>
            <a:r>
              <a:rPr lang="en-US" sz="2400" dirty="0">
                <a:solidFill>
                  <a:srgbClr val="FFC000"/>
                </a:solidFill>
                <a:latin typeface="Times New Roman" pitchFamily="18" charset="0"/>
                <a:cs typeface="Times New Roman" pitchFamily="18" charset="0"/>
              </a:rPr>
              <a:t>current air-turbine hand pieces have free-running speeds of approximately 300,000 RPM</a:t>
            </a:r>
            <a:r>
              <a:rPr lang="en-US" sz="2400" dirty="0">
                <a:latin typeface="Times New Roman" pitchFamily="18" charset="0"/>
                <a:cs typeface="Times New Roman" pitchFamily="18" charset="0"/>
              </a:rPr>
              <a:t>.</a:t>
            </a:r>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pic>
        <p:nvPicPr>
          <p:cNvPr id="5" name="Content Placeholder 3"/>
          <p:cNvPicPr>
            <a:picLocks/>
          </p:cNvPicPr>
          <p:nvPr/>
        </p:nvPicPr>
        <p:blipFill>
          <a:blip r:embed="rId2" cstate="print"/>
          <a:stretch>
            <a:fillRect/>
          </a:stretch>
        </p:blipFill>
        <p:spPr bwMode="auto">
          <a:xfrm>
            <a:off x="1828800" y="990600"/>
            <a:ext cx="5715000" cy="5410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a:latin typeface="Times New Roman" pitchFamily="18" charset="0"/>
                <a:cs typeface="Times New Roman" pitchFamily="18" charset="0"/>
              </a:rPr>
              <a:t>HANDPIECE</a:t>
            </a:r>
            <a:br>
              <a:rPr lang="en-US" dirty="0"/>
            </a:br>
            <a:endParaRPr lang="en-US"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A hand piece is a device for </a:t>
            </a:r>
            <a:r>
              <a:rPr lang="en-US" sz="2400" dirty="0">
                <a:solidFill>
                  <a:srgbClr val="FFC000"/>
                </a:solidFill>
                <a:latin typeface="Times New Roman" pitchFamily="18" charset="0"/>
                <a:cs typeface="Times New Roman" pitchFamily="18" charset="0"/>
              </a:rPr>
              <a:t>holding rotating instruments, transmitting power to them, and for positioning them intraorally.  </a:t>
            </a:r>
          </a:p>
          <a:p>
            <a:pPr algn="just">
              <a:lnSpc>
                <a:spcPct val="150000"/>
              </a:lnSpc>
            </a:pPr>
            <a:endParaRPr lang="en-US" sz="2400" dirty="0">
              <a:latin typeface="Times New Roman" pitchFamily="18" charset="0"/>
              <a:cs typeface="Times New Roman" pitchFamily="18" charset="0"/>
            </a:endParaRPr>
          </a:p>
          <a:p>
            <a:pPr>
              <a:lnSpc>
                <a:spcPct val="150000"/>
              </a:lnSpc>
            </a:pPr>
            <a:r>
              <a:rPr lang="en-US" sz="2400" dirty="0">
                <a:latin typeface="Times New Roman" pitchFamily="18" charset="0"/>
                <a:cs typeface="Times New Roman" pitchFamily="18" charset="0"/>
              </a:rPr>
              <a:t>Rotary instruments in dentistry refers to a </a:t>
            </a:r>
            <a:r>
              <a:rPr lang="en-US" sz="2400" dirty="0">
                <a:solidFill>
                  <a:srgbClr val="FFC000"/>
                </a:solidFill>
                <a:latin typeface="Times New Roman" pitchFamily="18" charset="0"/>
                <a:cs typeface="Times New Roman" pitchFamily="18" charset="0"/>
              </a:rPr>
              <a:t>group of instruments that turn on an axis to perform work such as cutting, abrading, burnishing, finishing or polishing tooth tissues or a restoration.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HANDPIECE</a:t>
            </a:r>
            <a:endParaRPr lang="en-US" sz="3200" dirty="0"/>
          </a:p>
        </p:txBody>
      </p:sp>
      <p:sp>
        <p:nvSpPr>
          <p:cNvPr id="3" name="Content Placeholder 2"/>
          <p:cNvSpPr>
            <a:spLocks noGrp="1"/>
          </p:cNvSpPr>
          <p:nvPr>
            <p:ph idx="1"/>
          </p:nvPr>
        </p:nvSpPr>
        <p:spPr/>
        <p:txBody>
          <a:bodyPr>
            <a:normAutofit/>
          </a:bodyPr>
          <a:lstStyle/>
          <a:p>
            <a:pPr algn="just">
              <a:buNone/>
            </a:pPr>
            <a:r>
              <a:rPr lang="en-US" sz="2400" b="1" dirty="0">
                <a:solidFill>
                  <a:schemeClr val="accent3">
                    <a:lumMod val="60000"/>
                    <a:lumOff val="40000"/>
                  </a:schemeClr>
                </a:solidFill>
                <a:latin typeface="Times New Roman" pitchFamily="18" charset="0"/>
                <a:cs typeface="Times New Roman" pitchFamily="18" charset="0"/>
              </a:rPr>
              <a:t>TYPES OF HANDPIECES</a:t>
            </a:r>
            <a:endParaRPr lang="en-US" sz="2400" dirty="0">
              <a:solidFill>
                <a:schemeClr val="accent3">
                  <a:lumMod val="60000"/>
                  <a:lumOff val="40000"/>
                </a:schemeClr>
              </a:solidFill>
              <a:latin typeface="Times New Roman" pitchFamily="18" charset="0"/>
              <a:cs typeface="Times New Roman" pitchFamily="18" charset="0"/>
            </a:endParaRPr>
          </a:p>
          <a:p>
            <a:pPr algn="just">
              <a:buNone/>
            </a:pPr>
            <a:r>
              <a:rPr lang="en-US" sz="2400" b="1" dirty="0">
                <a:solidFill>
                  <a:schemeClr val="accent3">
                    <a:lumMod val="60000"/>
                    <a:lumOff val="40000"/>
                  </a:schemeClr>
                </a:solidFill>
                <a:latin typeface="Times New Roman" pitchFamily="18" charset="0"/>
                <a:cs typeface="Times New Roman" pitchFamily="18" charset="0"/>
              </a:rPr>
              <a:t>BASED ON DESIGN:</a:t>
            </a:r>
            <a:endParaRPr lang="en-US" sz="2400" dirty="0">
              <a:solidFill>
                <a:schemeClr val="accent3">
                  <a:lumMod val="60000"/>
                  <a:lumOff val="40000"/>
                </a:schemeClr>
              </a:solidFill>
              <a:latin typeface="Times New Roman" pitchFamily="18" charset="0"/>
              <a:cs typeface="Times New Roman" pitchFamily="18" charset="0"/>
            </a:endParaRPr>
          </a:p>
          <a:p>
            <a:pPr algn="just">
              <a:buNone/>
            </a:pPr>
            <a:r>
              <a:rPr lang="en-US" sz="2400" dirty="0">
                <a:latin typeface="Times New Roman" pitchFamily="18" charset="0"/>
                <a:cs typeface="Times New Roman" pitchFamily="18" charset="0"/>
              </a:rPr>
              <a:t>     </a:t>
            </a:r>
            <a:r>
              <a:rPr lang="en-US" sz="2400" dirty="0">
                <a:solidFill>
                  <a:schemeClr val="bg2">
                    <a:lumMod val="40000"/>
                    <a:lumOff val="60000"/>
                  </a:schemeClr>
                </a:solidFill>
                <a:latin typeface="Times New Roman" pitchFamily="18" charset="0"/>
                <a:cs typeface="Times New Roman" pitchFamily="18" charset="0"/>
              </a:rPr>
              <a:t>1. STRAIGHT HANDPIECE </a:t>
            </a:r>
          </a:p>
          <a:p>
            <a:pPr algn="just">
              <a:lnSpc>
                <a:spcPct val="150000"/>
              </a:lnSpc>
            </a:pPr>
            <a:r>
              <a:rPr lang="en-US" sz="2400" dirty="0">
                <a:latin typeface="Times New Roman" pitchFamily="18" charset="0"/>
                <a:cs typeface="Times New Roman" pitchFamily="18" charset="0"/>
              </a:rPr>
              <a:t>The </a:t>
            </a:r>
            <a:r>
              <a:rPr lang="en-US" sz="2400" dirty="0">
                <a:solidFill>
                  <a:srgbClr val="FFC000"/>
                </a:solidFill>
                <a:latin typeface="Times New Roman" pitchFamily="18" charset="0"/>
                <a:cs typeface="Times New Roman" pitchFamily="18" charset="0"/>
              </a:rPr>
              <a:t>long axis of the bur is the same as that of the </a:t>
            </a:r>
            <a:r>
              <a:rPr lang="en-US" sz="2400" dirty="0" err="1">
                <a:solidFill>
                  <a:srgbClr val="FFC000"/>
                </a:solidFill>
                <a:latin typeface="Times New Roman" pitchFamily="18" charset="0"/>
                <a:cs typeface="Times New Roman" pitchFamily="18" charset="0"/>
              </a:rPr>
              <a:t>handpiece</a:t>
            </a:r>
            <a:r>
              <a:rPr lang="en-US" sz="2400" dirty="0">
                <a:latin typeface="Times New Roman" pitchFamily="18" charset="0"/>
                <a:cs typeface="Times New Roman" pitchFamily="18" charset="0"/>
              </a:rPr>
              <a:t>.</a:t>
            </a:r>
          </a:p>
          <a:p>
            <a:pPr algn="just">
              <a:lnSpc>
                <a:spcPct val="150000"/>
              </a:lnSpc>
            </a:pPr>
            <a:r>
              <a:rPr lang="en-US" sz="2400" dirty="0">
                <a:latin typeface="Times New Roman" pitchFamily="18" charset="0"/>
                <a:cs typeface="Times New Roman" pitchFamily="18" charset="0"/>
              </a:rPr>
              <a:t>The design of the straight hand piece turbine provided the </a:t>
            </a:r>
            <a:r>
              <a:rPr lang="en-US" sz="2400" dirty="0">
                <a:solidFill>
                  <a:srgbClr val="FFC000"/>
                </a:solidFill>
                <a:latin typeface="Times New Roman" pitchFamily="18" charset="0"/>
                <a:cs typeface="Times New Roman" pitchFamily="18" charset="0"/>
              </a:rPr>
              <a:t>desirable high torque for low-speed operation.</a:t>
            </a:r>
          </a:p>
          <a:p>
            <a:pPr algn="just">
              <a:lnSpc>
                <a:spcPct val="150000"/>
              </a:lnSpc>
            </a:pPr>
            <a:r>
              <a:rPr lang="en-US" sz="2400" dirty="0">
                <a:latin typeface="Times New Roman" pitchFamily="18" charset="0"/>
                <a:cs typeface="Times New Roman" pitchFamily="18" charset="0"/>
              </a:rPr>
              <a:t>Used more frequently for </a:t>
            </a:r>
            <a:r>
              <a:rPr lang="en-US" sz="2400" dirty="0">
                <a:solidFill>
                  <a:srgbClr val="FFC000"/>
                </a:solidFill>
                <a:latin typeface="Times New Roman" pitchFamily="18" charset="0"/>
                <a:cs typeface="Times New Roman" pitchFamily="18" charset="0"/>
              </a:rPr>
              <a:t>laboratory work and surgical procedures.</a:t>
            </a:r>
          </a:p>
          <a:p>
            <a:pPr>
              <a:lnSpc>
                <a:spcPct val="150000"/>
              </a:lnSpc>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pic>
        <p:nvPicPr>
          <p:cNvPr id="1026" name="Picture 2" descr="E:\dental images\straight handpiece.jpg"/>
          <p:cNvPicPr>
            <a:picLocks noChangeAspect="1" noChangeArrowheads="1"/>
          </p:cNvPicPr>
          <p:nvPr/>
        </p:nvPicPr>
        <p:blipFill>
          <a:blip r:embed="rId2" cstate="print"/>
          <a:srcRect/>
          <a:stretch>
            <a:fillRect/>
          </a:stretch>
        </p:blipFill>
        <p:spPr bwMode="auto">
          <a:xfrm>
            <a:off x="2362200" y="5029200"/>
            <a:ext cx="3124200" cy="14668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HANDPIECE</a:t>
            </a:r>
            <a:endParaRPr lang="en-US" sz="3200" dirty="0"/>
          </a:p>
        </p:txBody>
      </p:sp>
      <p:sp>
        <p:nvSpPr>
          <p:cNvPr id="3" name="Content Placeholder 2"/>
          <p:cNvSpPr>
            <a:spLocks noGrp="1"/>
          </p:cNvSpPr>
          <p:nvPr>
            <p:ph idx="1"/>
          </p:nvPr>
        </p:nvSpPr>
        <p:spPr/>
        <p:txBody>
          <a:bodyPr>
            <a:normAutofit/>
          </a:bodyPr>
          <a:lstStyle/>
          <a:p>
            <a:pPr algn="just">
              <a:buNone/>
            </a:pPr>
            <a:r>
              <a:rPr lang="en-US" sz="2400" dirty="0">
                <a:solidFill>
                  <a:schemeClr val="bg2">
                    <a:lumMod val="40000"/>
                    <a:lumOff val="60000"/>
                  </a:schemeClr>
                </a:solidFill>
                <a:latin typeface="Times New Roman" pitchFamily="18" charset="0"/>
                <a:cs typeface="Times New Roman" pitchFamily="18" charset="0"/>
              </a:rPr>
              <a:t>2. CONTRA-ANGLE HANDPIECE</a:t>
            </a:r>
          </a:p>
          <a:p>
            <a:pPr algn="just">
              <a:lnSpc>
                <a:spcPct val="150000"/>
              </a:lnSpc>
            </a:pPr>
            <a:r>
              <a:rPr lang="en-US" sz="2400" dirty="0">
                <a:latin typeface="Times New Roman" pitchFamily="18" charset="0"/>
                <a:cs typeface="Times New Roman" pitchFamily="18" charset="0"/>
              </a:rPr>
              <a:t>The </a:t>
            </a:r>
            <a:r>
              <a:rPr lang="en-US" sz="2400" dirty="0">
                <a:solidFill>
                  <a:srgbClr val="FFC000"/>
                </a:solidFill>
                <a:latin typeface="Times New Roman" pitchFamily="18" charset="0"/>
                <a:cs typeface="Times New Roman" pitchFamily="18" charset="0"/>
              </a:rPr>
              <a:t>primary </a:t>
            </a:r>
            <a:r>
              <a:rPr lang="en-US" sz="2400" dirty="0" err="1">
                <a:solidFill>
                  <a:srgbClr val="FFC000"/>
                </a:solidFill>
                <a:latin typeface="Times New Roman" pitchFamily="18" charset="0"/>
                <a:cs typeface="Times New Roman" pitchFamily="18" charset="0"/>
              </a:rPr>
              <a:t>handpiece</a:t>
            </a:r>
            <a:r>
              <a:rPr lang="en-US" sz="2400" dirty="0">
                <a:solidFill>
                  <a:srgbClr val="FFC000"/>
                </a:solidFill>
                <a:latin typeface="Times New Roman" pitchFamily="18" charset="0"/>
                <a:cs typeface="Times New Roman" pitchFamily="18" charset="0"/>
              </a:rPr>
              <a:t> used in the mouth</a:t>
            </a:r>
            <a:r>
              <a:rPr lang="en-US" sz="2400" dirty="0">
                <a:latin typeface="Times New Roman" pitchFamily="18" charset="0"/>
                <a:cs typeface="Times New Roman" pitchFamily="18" charset="0"/>
              </a:rPr>
              <a:t>.</a:t>
            </a:r>
          </a:p>
          <a:p>
            <a:pPr algn="just">
              <a:lnSpc>
                <a:spcPct val="150000"/>
              </a:lnSpc>
            </a:pPr>
            <a:r>
              <a:rPr lang="en-US" sz="2400" dirty="0">
                <a:latin typeface="Times New Roman" pitchFamily="18" charset="0"/>
                <a:cs typeface="Times New Roman" pitchFamily="18" charset="0"/>
              </a:rPr>
              <a:t>The head of the </a:t>
            </a:r>
            <a:r>
              <a:rPr lang="en-US" sz="2400" dirty="0" err="1">
                <a:latin typeface="Times New Roman" pitchFamily="18" charset="0"/>
                <a:cs typeface="Times New Roman" pitchFamily="18" charset="0"/>
              </a:rPr>
              <a:t>handpiece</a:t>
            </a:r>
            <a:r>
              <a:rPr lang="en-US" sz="2400" dirty="0">
                <a:latin typeface="Times New Roman" pitchFamily="18" charset="0"/>
                <a:cs typeface="Times New Roman" pitchFamily="18" charset="0"/>
              </a:rPr>
              <a:t> is angled </a:t>
            </a:r>
            <a:r>
              <a:rPr lang="en-US" sz="2400" dirty="0">
                <a:solidFill>
                  <a:srgbClr val="FFC000"/>
                </a:solidFill>
                <a:latin typeface="Times New Roman" pitchFamily="18" charset="0"/>
                <a:cs typeface="Times New Roman" pitchFamily="18" charset="0"/>
              </a:rPr>
              <a:t>first away from </a:t>
            </a:r>
            <a:r>
              <a:rPr lang="en-US" sz="2400" dirty="0">
                <a:latin typeface="Times New Roman" pitchFamily="18" charset="0"/>
                <a:cs typeface="Times New Roman" pitchFamily="18" charset="0"/>
              </a:rPr>
              <a:t>and </a:t>
            </a:r>
            <a:r>
              <a:rPr lang="en-US" sz="2400" dirty="0">
                <a:solidFill>
                  <a:srgbClr val="FFC000"/>
                </a:solidFill>
                <a:latin typeface="Times New Roman" pitchFamily="18" charset="0"/>
                <a:cs typeface="Times New Roman" pitchFamily="18" charset="0"/>
              </a:rPr>
              <a:t>then back toward, the long axis </a:t>
            </a:r>
            <a:r>
              <a:rPr lang="en-US" sz="2400" dirty="0">
                <a:latin typeface="Times New Roman" pitchFamily="18" charset="0"/>
                <a:cs typeface="Times New Roman" pitchFamily="18" charset="0"/>
              </a:rPr>
              <a:t>of the handle. </a:t>
            </a:r>
          </a:p>
          <a:p>
            <a:pPr algn="just">
              <a:lnSpc>
                <a:spcPct val="150000"/>
              </a:lnSpc>
            </a:pPr>
            <a:r>
              <a:rPr lang="en-US" sz="2400" dirty="0">
                <a:latin typeface="Times New Roman" pitchFamily="18" charset="0"/>
                <a:cs typeface="Times New Roman" pitchFamily="18" charset="0"/>
              </a:rPr>
              <a:t>Design is intended to bring the working point (the head of the bur) to </a:t>
            </a:r>
            <a:r>
              <a:rPr lang="en-US" sz="2400" dirty="0">
                <a:solidFill>
                  <a:srgbClr val="FFC000"/>
                </a:solidFill>
                <a:latin typeface="Times New Roman" pitchFamily="18" charset="0"/>
                <a:cs typeface="Times New Roman" pitchFamily="18" charset="0"/>
              </a:rPr>
              <a:t>within a few millimeters of the long axis of the handle </a:t>
            </a:r>
            <a:r>
              <a:rPr lang="en-US" sz="2400" dirty="0">
                <a:latin typeface="Times New Roman" pitchFamily="18" charset="0"/>
                <a:cs typeface="Times New Roman" pitchFamily="18" charset="0"/>
              </a:rPr>
              <a:t>of the </a:t>
            </a:r>
            <a:r>
              <a:rPr lang="en-US" sz="2400" dirty="0" err="1">
                <a:latin typeface="Times New Roman" pitchFamily="18" charset="0"/>
                <a:cs typeface="Times New Roman" pitchFamily="18" charset="0"/>
              </a:rPr>
              <a:t>handpiece</a:t>
            </a:r>
            <a:r>
              <a:rPr lang="en-US" sz="2400" dirty="0">
                <a:latin typeface="Times New Roman" pitchFamily="18" charset="0"/>
                <a:cs typeface="Times New Roman" pitchFamily="18" charset="0"/>
              </a:rPr>
              <a:t> to provide balance.</a:t>
            </a:r>
          </a:p>
          <a:p>
            <a:pPr>
              <a:lnSpc>
                <a:spcPct val="150000"/>
              </a:lnSpc>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HANDPIECE</a:t>
            </a:r>
            <a:endParaRPr lang="en-US" sz="3200" dirty="0"/>
          </a:p>
        </p:txBody>
      </p:sp>
      <p:sp>
        <p:nvSpPr>
          <p:cNvPr id="3" name="Content Placeholder 2"/>
          <p:cNvSpPr>
            <a:spLocks noGrp="1"/>
          </p:cNvSpPr>
          <p:nvPr>
            <p:ph idx="1"/>
          </p:nvPr>
        </p:nvSpPr>
        <p:spPr/>
        <p:txBody>
          <a:bodyPr>
            <a:normAutofit/>
          </a:bodyPr>
          <a:lstStyle/>
          <a:p>
            <a:pPr algn="just">
              <a:lnSpc>
                <a:spcPct val="150000"/>
              </a:lnSpc>
              <a:buNone/>
            </a:pPr>
            <a:r>
              <a:rPr lang="en-US" sz="2400" dirty="0">
                <a:latin typeface="Times New Roman" pitchFamily="18" charset="0"/>
                <a:cs typeface="Times New Roman" pitchFamily="18" charset="0"/>
              </a:rPr>
              <a:t>    </a:t>
            </a:r>
            <a:r>
              <a:rPr lang="en-US" sz="2400" dirty="0">
                <a:solidFill>
                  <a:srgbClr val="FFC000"/>
                </a:solidFill>
                <a:latin typeface="Times New Roman" pitchFamily="18" charset="0"/>
                <a:cs typeface="Times New Roman" pitchFamily="18" charset="0"/>
              </a:rPr>
              <a:t>There are two types of contra-angled </a:t>
            </a:r>
            <a:r>
              <a:rPr lang="en-US" sz="2400" dirty="0" err="1">
                <a:solidFill>
                  <a:srgbClr val="FFC000"/>
                </a:solidFill>
                <a:latin typeface="Times New Roman" pitchFamily="18" charset="0"/>
                <a:cs typeface="Times New Roman" pitchFamily="18" charset="0"/>
              </a:rPr>
              <a:t>handpieces</a:t>
            </a:r>
            <a:r>
              <a:rPr lang="en-US" sz="2400" dirty="0">
                <a:solidFill>
                  <a:srgbClr val="FFC000"/>
                </a:solidFill>
                <a:latin typeface="Times New Roman" pitchFamily="18" charset="0"/>
                <a:cs typeface="Times New Roman" pitchFamily="18" charset="0"/>
              </a:rPr>
              <a:t>, which are classified by their speed potential. </a:t>
            </a:r>
          </a:p>
          <a:p>
            <a:pPr algn="just">
              <a:lnSpc>
                <a:spcPct val="150000"/>
              </a:lnSpc>
              <a:buNone/>
            </a:pPr>
            <a:endParaRPr lang="en-US" sz="2400" dirty="0">
              <a:latin typeface="Times New Roman" pitchFamily="18" charset="0"/>
              <a:cs typeface="Times New Roman" pitchFamily="18" charset="0"/>
            </a:endParaRPr>
          </a:p>
          <a:p>
            <a:pPr lvl="0" algn="just">
              <a:lnSpc>
                <a:spcPct val="150000"/>
              </a:lnSpc>
            </a:pPr>
            <a:r>
              <a:rPr lang="en-US" sz="2400" dirty="0">
                <a:solidFill>
                  <a:schemeClr val="bg2">
                    <a:lumMod val="40000"/>
                    <a:lumOff val="60000"/>
                  </a:schemeClr>
                </a:solidFill>
                <a:latin typeface="Times New Roman" pitchFamily="18" charset="0"/>
                <a:cs typeface="Times New Roman" pitchFamily="18" charset="0"/>
              </a:rPr>
              <a:t>LOW SPEED CONTRA-ANGLED HANDPIECE</a:t>
            </a:r>
            <a:endParaRPr lang="en-US" sz="2400" dirty="0">
              <a:solidFill>
                <a:srgbClr val="FFC000"/>
              </a:solidFill>
              <a:latin typeface="Times New Roman" pitchFamily="18" charset="0"/>
              <a:cs typeface="Times New Roman" pitchFamily="18" charset="0"/>
            </a:endParaRPr>
          </a:p>
          <a:p>
            <a:pPr lvl="0" algn="just">
              <a:lnSpc>
                <a:spcPct val="150000"/>
              </a:lnSpc>
            </a:pPr>
            <a:r>
              <a:rPr lang="en-US" sz="2400" dirty="0">
                <a:solidFill>
                  <a:srgbClr val="FFC000"/>
                </a:solidFill>
                <a:latin typeface="Times New Roman" pitchFamily="18" charset="0"/>
                <a:cs typeface="Times New Roman" pitchFamily="18" charset="0"/>
              </a:rPr>
              <a:t>500 to 15000 RPM</a:t>
            </a:r>
            <a:r>
              <a:rPr lang="en-US" sz="2400" dirty="0">
                <a:latin typeface="Times New Roman" pitchFamily="18" charset="0"/>
                <a:cs typeface="Times New Roman" pitchFamily="18" charset="0"/>
              </a:rPr>
              <a:t>. </a:t>
            </a:r>
          </a:p>
          <a:p>
            <a:pPr lvl="0" algn="just">
              <a:lnSpc>
                <a:spcPct val="150000"/>
              </a:lnSpc>
            </a:pPr>
            <a:r>
              <a:rPr lang="en-US" sz="2400" dirty="0">
                <a:latin typeface="Times New Roman" pitchFamily="18" charset="0"/>
                <a:cs typeface="Times New Roman" pitchFamily="18" charset="0"/>
              </a:rPr>
              <a:t>These </a:t>
            </a:r>
            <a:r>
              <a:rPr lang="en-US" sz="2400" dirty="0" err="1">
                <a:latin typeface="Times New Roman" pitchFamily="18" charset="0"/>
                <a:cs typeface="Times New Roman" pitchFamily="18" charset="0"/>
              </a:rPr>
              <a:t>handpieces</a:t>
            </a:r>
            <a:r>
              <a:rPr lang="en-US" sz="2400" dirty="0">
                <a:latin typeface="Times New Roman" pitchFamily="18" charset="0"/>
                <a:cs typeface="Times New Roman" pitchFamily="18" charset="0"/>
              </a:rPr>
              <a:t> have either a </a:t>
            </a:r>
            <a:r>
              <a:rPr lang="en-US" sz="2400" dirty="0">
                <a:solidFill>
                  <a:srgbClr val="FFC000"/>
                </a:solidFill>
                <a:latin typeface="Times New Roman" pitchFamily="18" charset="0"/>
                <a:cs typeface="Times New Roman" pitchFamily="18" charset="0"/>
              </a:rPr>
              <a:t>friction grip chuck or a latch type chuck.</a:t>
            </a:r>
          </a:p>
          <a:p>
            <a:pPr>
              <a:lnSpc>
                <a:spcPct val="150000"/>
              </a:lnSpc>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pic>
        <p:nvPicPr>
          <p:cNvPr id="2051" name="Picture 3" descr="E:\dental images\micro.jpg"/>
          <p:cNvPicPr>
            <a:picLocks noChangeAspect="1" noChangeArrowheads="1"/>
          </p:cNvPicPr>
          <p:nvPr/>
        </p:nvPicPr>
        <p:blipFill>
          <a:blip r:embed="rId2" cstate="print"/>
          <a:srcRect/>
          <a:stretch>
            <a:fillRect/>
          </a:stretch>
        </p:blipFill>
        <p:spPr bwMode="auto">
          <a:xfrm>
            <a:off x="5638800" y="4953000"/>
            <a:ext cx="1681163" cy="1673691"/>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HANDPIECE</a:t>
            </a: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HIGH SPEED CONTRA-ANGLED HANDPIECE-</a:t>
            </a:r>
          </a:p>
          <a:p>
            <a:pPr algn="just">
              <a:lnSpc>
                <a:spcPct val="150000"/>
              </a:lnSpc>
            </a:pPr>
            <a:r>
              <a:rPr lang="en-US" sz="2400" dirty="0">
                <a:solidFill>
                  <a:srgbClr val="FFC000"/>
                </a:solidFill>
                <a:latin typeface="Times New Roman" pitchFamily="18" charset="0"/>
                <a:cs typeface="Times New Roman" pitchFamily="18" charset="0"/>
              </a:rPr>
              <a:t>160,000 rpm to 500,000 RPM.</a:t>
            </a:r>
          </a:p>
          <a:p>
            <a:pPr algn="just">
              <a:lnSpc>
                <a:spcPct val="150000"/>
              </a:lnSpc>
            </a:pPr>
            <a:r>
              <a:rPr lang="en-US" sz="2400" dirty="0">
                <a:latin typeface="Times New Roman" pitchFamily="18" charset="0"/>
                <a:cs typeface="Times New Roman" pitchFamily="18" charset="0"/>
              </a:rPr>
              <a:t>The speed of these </a:t>
            </a:r>
            <a:r>
              <a:rPr lang="en-US" sz="2400" dirty="0" err="1">
                <a:latin typeface="Times New Roman" pitchFamily="18" charset="0"/>
                <a:cs typeface="Times New Roman" pitchFamily="18" charset="0"/>
              </a:rPr>
              <a:t>handpieces</a:t>
            </a:r>
            <a:r>
              <a:rPr lang="en-US" sz="2400" dirty="0">
                <a:latin typeface="Times New Roman" pitchFamily="18" charset="0"/>
                <a:cs typeface="Times New Roman" pitchFamily="18" charset="0"/>
              </a:rPr>
              <a:t> </a:t>
            </a:r>
            <a:r>
              <a:rPr lang="en-US" sz="2400" dirty="0">
                <a:solidFill>
                  <a:srgbClr val="FFC000"/>
                </a:solidFill>
                <a:latin typeface="Times New Roman" pitchFamily="18" charset="0"/>
                <a:cs typeface="Times New Roman" pitchFamily="18" charset="0"/>
              </a:rPr>
              <a:t>during tooth preparation is 180,000 RPM and lower, depending on the application of pressure and the power of </a:t>
            </a:r>
            <a:r>
              <a:rPr lang="en-US" sz="2400" dirty="0" err="1">
                <a:solidFill>
                  <a:srgbClr val="FFC000"/>
                </a:solidFill>
                <a:latin typeface="Times New Roman" pitchFamily="18" charset="0"/>
                <a:cs typeface="Times New Roman" pitchFamily="18" charset="0"/>
              </a:rPr>
              <a:t>handpiece</a:t>
            </a:r>
            <a:r>
              <a:rPr lang="en-US" sz="2400" dirty="0">
                <a:solidFill>
                  <a:srgbClr val="FFC000"/>
                </a:solidFill>
                <a:latin typeface="Times New Roman" pitchFamily="18" charset="0"/>
                <a:cs typeface="Times New Roman" pitchFamily="18" charset="0"/>
              </a:rPr>
              <a:t>. </a:t>
            </a:r>
          </a:p>
          <a:p>
            <a:pPr algn="just">
              <a:lnSpc>
                <a:spcPct val="150000"/>
              </a:lnSpc>
            </a:pPr>
            <a:r>
              <a:rPr lang="en-US" sz="2400" dirty="0">
                <a:latin typeface="Times New Roman" pitchFamily="18" charset="0"/>
                <a:cs typeface="Times New Roman" pitchFamily="18" charset="0"/>
              </a:rPr>
              <a:t>These receive only the </a:t>
            </a:r>
            <a:r>
              <a:rPr lang="en-US" sz="2400" dirty="0">
                <a:solidFill>
                  <a:srgbClr val="FFC000"/>
                </a:solidFill>
                <a:latin typeface="Times New Roman" pitchFamily="18" charset="0"/>
                <a:cs typeface="Times New Roman" pitchFamily="18" charset="0"/>
              </a:rPr>
              <a:t>friction grip burs.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pic>
        <p:nvPicPr>
          <p:cNvPr id="4098" name="Picture 2" descr="E:\dental images\airoter 3.jpg"/>
          <p:cNvPicPr>
            <a:picLocks noChangeAspect="1" noChangeArrowheads="1"/>
          </p:cNvPicPr>
          <p:nvPr/>
        </p:nvPicPr>
        <p:blipFill>
          <a:blip r:embed="rId2" cstate="print"/>
          <a:srcRect/>
          <a:stretch>
            <a:fillRect/>
          </a:stretch>
        </p:blipFill>
        <p:spPr bwMode="auto">
          <a:xfrm>
            <a:off x="6248400" y="4508630"/>
            <a:ext cx="2252663" cy="143497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HANDPIECE</a:t>
            </a:r>
            <a:endParaRPr lang="en-US" sz="3200" dirty="0"/>
          </a:p>
        </p:txBody>
      </p:sp>
      <p:sp>
        <p:nvSpPr>
          <p:cNvPr id="3" name="Content Placeholder 2"/>
          <p:cNvSpPr>
            <a:spLocks noGrp="1"/>
          </p:cNvSpPr>
          <p:nvPr>
            <p:ph idx="1"/>
          </p:nvPr>
        </p:nvSpPr>
        <p:spPr/>
        <p:txBody>
          <a:bodyPr>
            <a:normAutofit/>
          </a:bodyPr>
          <a:lstStyle/>
          <a:p>
            <a:pPr>
              <a:buNone/>
            </a:pPr>
            <a:r>
              <a:rPr lang="en-US" sz="2400" b="1" dirty="0">
                <a:solidFill>
                  <a:schemeClr val="accent3">
                    <a:lumMod val="60000"/>
                    <a:lumOff val="40000"/>
                  </a:schemeClr>
                </a:solidFill>
                <a:latin typeface="Times New Roman" pitchFamily="18" charset="0"/>
                <a:cs typeface="Times New Roman" pitchFamily="18" charset="0"/>
              </a:rPr>
              <a:t>BASED ON DRIVING MECHANISM</a:t>
            </a:r>
          </a:p>
          <a:p>
            <a:pPr>
              <a:buNone/>
            </a:pPr>
            <a:endParaRPr lang="en-US" sz="2400" dirty="0">
              <a:solidFill>
                <a:schemeClr val="accent3">
                  <a:lumMod val="60000"/>
                  <a:lumOff val="40000"/>
                </a:schemeClr>
              </a:solidFill>
              <a:latin typeface="Times New Roman" pitchFamily="18" charset="0"/>
              <a:cs typeface="Times New Roman" pitchFamily="18" charset="0"/>
            </a:endParaRPr>
          </a:p>
          <a:p>
            <a:pPr marL="457200" indent="-457200">
              <a:buNone/>
            </a:pPr>
            <a:r>
              <a:rPr lang="en-US" sz="2400" dirty="0">
                <a:solidFill>
                  <a:schemeClr val="accent3">
                    <a:lumMod val="60000"/>
                    <a:lumOff val="40000"/>
                  </a:schemeClr>
                </a:solidFill>
                <a:latin typeface="Times New Roman" pitchFamily="18" charset="0"/>
                <a:cs typeface="Times New Roman" pitchFamily="18" charset="0"/>
              </a:rPr>
              <a:t>1. GEAR-DRIVEN HAND PIECE</a:t>
            </a:r>
          </a:p>
          <a:p>
            <a:pPr marL="457200" indent="-457200">
              <a:buNone/>
            </a:pPr>
            <a:endParaRPr lang="en-US" sz="2400" dirty="0">
              <a:latin typeface="Times New Roman" pitchFamily="18" charset="0"/>
              <a:cs typeface="Times New Roman" pitchFamily="18" charset="0"/>
            </a:endParaRPr>
          </a:p>
          <a:p>
            <a:pPr algn="just">
              <a:lnSpc>
                <a:spcPct val="150000"/>
              </a:lnSpc>
            </a:pPr>
            <a:r>
              <a:rPr lang="en-US" sz="2400" dirty="0">
                <a:solidFill>
                  <a:srgbClr val="FFC000"/>
                </a:solidFill>
                <a:latin typeface="Times New Roman" pitchFamily="18" charset="0"/>
                <a:cs typeface="Times New Roman" pitchFamily="18" charset="0"/>
              </a:rPr>
              <a:t>&lt;5000 RPM. </a:t>
            </a:r>
          </a:p>
          <a:p>
            <a:pPr algn="just">
              <a:lnSpc>
                <a:spcPct val="150000"/>
              </a:lnSpc>
            </a:pPr>
            <a:r>
              <a:rPr lang="en-US" sz="2400" dirty="0">
                <a:latin typeface="Times New Roman" pitchFamily="18" charset="0"/>
                <a:cs typeface="Times New Roman" pitchFamily="18" charset="0"/>
              </a:rPr>
              <a:t>Rotary power is transferred to the straight headpiece by a </a:t>
            </a:r>
            <a:r>
              <a:rPr lang="en-US" sz="2400" dirty="0">
                <a:solidFill>
                  <a:srgbClr val="FFC000"/>
                </a:solidFill>
                <a:latin typeface="Times New Roman" pitchFamily="18" charset="0"/>
                <a:cs typeface="Times New Roman" pitchFamily="18" charset="0"/>
              </a:rPr>
              <a:t>belt that runs from an electric engine over a series of pulleys and a three piece extension cord arm.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HANDPIECE</a:t>
            </a: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Rotary </a:t>
            </a:r>
            <a:r>
              <a:rPr lang="en-US" sz="2400" dirty="0">
                <a:solidFill>
                  <a:srgbClr val="FFC000"/>
                </a:solidFill>
                <a:latin typeface="Times New Roman" pitchFamily="18" charset="0"/>
                <a:cs typeface="Times New Roman" pitchFamily="18" charset="0"/>
              </a:rPr>
              <a:t>power is transferred from the straight hand piece by a shaft and gears inside the angle section.</a:t>
            </a:r>
          </a:p>
          <a:p>
            <a:pPr algn="just">
              <a:lnSpc>
                <a:spcPct val="150000"/>
              </a:lnSpc>
            </a:pPr>
            <a:r>
              <a:rPr lang="en-US" sz="2400" dirty="0">
                <a:latin typeface="Times New Roman" pitchFamily="18" charset="0"/>
                <a:cs typeface="Times New Roman" pitchFamily="18" charset="0"/>
              </a:rPr>
              <a:t>Several speed increasing transmissions - speeds of 100,000 RPM with a </a:t>
            </a:r>
            <a:r>
              <a:rPr lang="en-US" sz="2400" dirty="0">
                <a:solidFill>
                  <a:srgbClr val="FFC000"/>
                </a:solidFill>
                <a:latin typeface="Times New Roman" pitchFamily="18" charset="0"/>
                <a:cs typeface="Times New Roman" pitchFamily="18" charset="0"/>
              </a:rPr>
              <a:t>gear-driven angle that has an automatic lubricating system.</a:t>
            </a:r>
          </a:p>
          <a:p>
            <a:pPr>
              <a:lnSpc>
                <a:spcPct val="150000"/>
              </a:lnSpc>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pic>
        <p:nvPicPr>
          <p:cNvPr id="3074" name="Picture 2"/>
          <p:cNvPicPr>
            <a:picLocks noChangeAspect="1" noChangeArrowheads="1"/>
          </p:cNvPicPr>
          <p:nvPr/>
        </p:nvPicPr>
        <p:blipFill>
          <a:blip r:embed="rId2" cstate="print"/>
          <a:srcRect/>
          <a:stretch>
            <a:fillRect/>
          </a:stretch>
        </p:blipFill>
        <p:spPr bwMode="auto">
          <a:xfrm>
            <a:off x="1912776" y="5029201"/>
            <a:ext cx="2506824" cy="1186806"/>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4992233" y="5029200"/>
            <a:ext cx="2475368" cy="1196231"/>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HANDPIECE</a:t>
            </a:r>
            <a:endParaRPr lang="en-US" sz="3200" dirty="0"/>
          </a:p>
        </p:txBody>
      </p:sp>
      <p:sp>
        <p:nvSpPr>
          <p:cNvPr id="3" name="Content Placeholder 2"/>
          <p:cNvSpPr>
            <a:spLocks noGrp="1"/>
          </p:cNvSpPr>
          <p:nvPr>
            <p:ph idx="1"/>
          </p:nvPr>
        </p:nvSpPr>
        <p:spPr>
          <a:xfrm>
            <a:off x="457200" y="1646236"/>
            <a:ext cx="8229600" cy="5059363"/>
          </a:xfrm>
        </p:spPr>
        <p:txBody>
          <a:bodyPr>
            <a:normAutofit/>
          </a:bodyPr>
          <a:lstStyle/>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ADVANTAGES</a:t>
            </a:r>
          </a:p>
          <a:p>
            <a:pPr algn="just">
              <a:lnSpc>
                <a:spcPct val="150000"/>
              </a:lnSpc>
            </a:pPr>
            <a:r>
              <a:rPr lang="en-US" sz="2400" dirty="0">
                <a:latin typeface="Times New Roman" pitchFamily="18" charset="0"/>
                <a:cs typeface="Times New Roman" pitchFamily="18" charset="0"/>
              </a:rPr>
              <a:t>Very </a:t>
            </a:r>
            <a:r>
              <a:rPr lang="en-US" sz="2400" dirty="0">
                <a:solidFill>
                  <a:srgbClr val="FFC000"/>
                </a:solidFill>
                <a:latin typeface="Times New Roman" pitchFamily="18" charset="0"/>
                <a:cs typeface="Times New Roman" pitchFamily="18" charset="0"/>
              </a:rPr>
              <a:t>versatile</a:t>
            </a:r>
            <a:r>
              <a:rPr lang="en-US" sz="2400" dirty="0">
                <a:latin typeface="Times New Roman" pitchFamily="18" charset="0"/>
                <a:cs typeface="Times New Roman" pitchFamily="18" charset="0"/>
              </a:rPr>
              <a:t>, capable of a wide speed range and use. </a:t>
            </a:r>
          </a:p>
          <a:p>
            <a:pPr algn="just">
              <a:lnSpc>
                <a:spcPct val="150000"/>
              </a:lnSpc>
            </a:pPr>
            <a:r>
              <a:rPr lang="en-US" sz="2400" dirty="0">
                <a:latin typeface="Times New Roman" pitchFamily="18" charset="0"/>
                <a:cs typeface="Times New Roman" pitchFamily="18" charset="0"/>
              </a:rPr>
              <a:t>All </a:t>
            </a:r>
            <a:r>
              <a:rPr lang="en-US" sz="2400" dirty="0">
                <a:solidFill>
                  <a:srgbClr val="FFC000"/>
                </a:solidFill>
                <a:latin typeface="Times New Roman" pitchFamily="18" charset="0"/>
                <a:cs typeface="Times New Roman" pitchFamily="18" charset="0"/>
              </a:rPr>
              <a:t>operative procedures can be accomplished.</a:t>
            </a:r>
            <a:endParaRPr lang="en-US" sz="2400" dirty="0">
              <a:latin typeface="Times New Roman" pitchFamily="18" charset="0"/>
              <a:cs typeface="Times New Roman" pitchFamily="18" charset="0"/>
            </a:endParaRPr>
          </a:p>
          <a:p>
            <a:pPr algn="just">
              <a:lnSpc>
                <a:spcPct val="150000"/>
              </a:lnSpc>
            </a:pPr>
            <a:r>
              <a:rPr lang="en-US" sz="2400" dirty="0">
                <a:latin typeface="Times New Roman" pitchFamily="18" charset="0"/>
                <a:cs typeface="Times New Roman" pitchFamily="18" charset="0"/>
              </a:rPr>
              <a:t>Function best at low speed because of </a:t>
            </a:r>
            <a:r>
              <a:rPr lang="en-US" sz="2400" dirty="0">
                <a:solidFill>
                  <a:srgbClr val="FFC000"/>
                </a:solidFill>
                <a:latin typeface="Times New Roman" pitchFamily="18" charset="0"/>
                <a:cs typeface="Times New Roman" pitchFamily="18" charset="0"/>
              </a:rPr>
              <a:t>so many moving parts with metal to metal contact. </a:t>
            </a:r>
          </a:p>
          <a:p>
            <a:pPr algn="just">
              <a:lnSpc>
                <a:spcPct val="150000"/>
              </a:lnSpc>
            </a:pPr>
            <a:r>
              <a:rPr lang="en-US" sz="2400" dirty="0">
                <a:solidFill>
                  <a:srgbClr val="FFC000"/>
                </a:solidFill>
                <a:latin typeface="Times New Roman" pitchFamily="18" charset="0"/>
                <a:cs typeface="Times New Roman" pitchFamily="18" charset="0"/>
              </a:rPr>
              <a:t>High torque is available at all speeds. </a:t>
            </a:r>
          </a:p>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DISADVANTAGES</a:t>
            </a:r>
          </a:p>
          <a:p>
            <a:pPr algn="just">
              <a:lnSpc>
                <a:spcPct val="150000"/>
              </a:lnSpc>
            </a:pPr>
            <a:r>
              <a:rPr lang="en-US" sz="2400" dirty="0">
                <a:solidFill>
                  <a:srgbClr val="FFC000"/>
                </a:solidFill>
                <a:latin typeface="Times New Roman" pitchFamily="18" charset="0"/>
                <a:cs typeface="Times New Roman" pitchFamily="18" charset="0"/>
              </a:rPr>
              <a:t>Proper maintenance - </a:t>
            </a:r>
            <a:r>
              <a:rPr lang="en-US" sz="2400" dirty="0">
                <a:latin typeface="Times New Roman" pitchFamily="18" charset="0"/>
                <a:cs typeface="Times New Roman" pitchFamily="18" charset="0"/>
              </a:rPr>
              <a:t>utmost importance to prevent excessive heat, vibration and wear within the hand piece.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HANDPIECE</a:t>
            </a:r>
            <a:endParaRPr lang="en-US" sz="3200" dirty="0"/>
          </a:p>
        </p:txBody>
      </p:sp>
      <p:sp>
        <p:nvSpPr>
          <p:cNvPr id="3" name="Content Placeholder 2"/>
          <p:cNvSpPr>
            <a:spLocks noGrp="1"/>
          </p:cNvSpPr>
          <p:nvPr>
            <p:ph idx="1"/>
          </p:nvPr>
        </p:nvSpPr>
        <p:spPr>
          <a:xfrm>
            <a:off x="457200" y="1524000"/>
            <a:ext cx="8229600" cy="4526280"/>
          </a:xfrm>
        </p:spPr>
        <p:txBody>
          <a:bodyPr>
            <a:normAutofit/>
          </a:bodyPr>
          <a:lstStyle/>
          <a:p>
            <a:pPr algn="just">
              <a:buNone/>
            </a:pPr>
            <a:r>
              <a:rPr lang="en-US" sz="2400" dirty="0">
                <a:solidFill>
                  <a:schemeClr val="accent3">
                    <a:lumMod val="60000"/>
                    <a:lumOff val="40000"/>
                  </a:schemeClr>
                </a:solidFill>
                <a:latin typeface="Times New Roman" pitchFamily="18" charset="0"/>
                <a:cs typeface="Times New Roman" pitchFamily="18" charset="0"/>
              </a:rPr>
              <a:t>2. WATER-DRIVEN HAND PIECE</a:t>
            </a:r>
          </a:p>
          <a:p>
            <a:pPr algn="just">
              <a:buNone/>
            </a:pPr>
            <a:endParaRPr lang="en-US" sz="2400" dirty="0">
              <a:latin typeface="Times New Roman" pitchFamily="18" charset="0"/>
              <a:cs typeface="Times New Roman" pitchFamily="18" charset="0"/>
            </a:endParaRPr>
          </a:p>
          <a:p>
            <a:pPr algn="just">
              <a:lnSpc>
                <a:spcPct val="150000"/>
              </a:lnSpc>
            </a:pPr>
            <a:r>
              <a:rPr lang="en-US" sz="2400" dirty="0">
                <a:latin typeface="Times New Roman" pitchFamily="18" charset="0"/>
                <a:cs typeface="Times New Roman" pitchFamily="18" charset="0"/>
              </a:rPr>
              <a:t>In 1953, </a:t>
            </a:r>
            <a:r>
              <a:rPr lang="en-US" sz="2400" dirty="0">
                <a:solidFill>
                  <a:srgbClr val="FFC000"/>
                </a:solidFill>
                <a:latin typeface="Times New Roman" pitchFamily="18" charset="0"/>
                <a:cs typeface="Times New Roman" pitchFamily="18" charset="0"/>
              </a:rPr>
              <a:t>a hydraulic driven turbine hand piece was reported to operate satisfactorily at 60,000 RPM</a:t>
            </a:r>
            <a:r>
              <a:rPr lang="en-US" sz="2400" dirty="0">
                <a:latin typeface="Times New Roman" pitchFamily="18" charset="0"/>
                <a:cs typeface="Times New Roman" pitchFamily="18" charset="0"/>
              </a:rPr>
              <a:t>. </a:t>
            </a:r>
          </a:p>
          <a:p>
            <a:pPr algn="just">
              <a:lnSpc>
                <a:spcPct val="150000"/>
              </a:lnSpc>
            </a:pPr>
            <a:r>
              <a:rPr lang="en-US" sz="2400" dirty="0">
                <a:latin typeface="Times New Roman" pitchFamily="18" charset="0"/>
                <a:cs typeface="Times New Roman" pitchFamily="18" charset="0"/>
              </a:rPr>
              <a:t>2 years later, the 1</a:t>
            </a:r>
            <a:r>
              <a:rPr lang="en-US" sz="2400" baseline="30000" dirty="0">
                <a:latin typeface="Times New Roman" pitchFamily="18" charset="0"/>
                <a:cs typeface="Times New Roman" pitchFamily="18" charset="0"/>
              </a:rPr>
              <a:t>st</a:t>
            </a:r>
            <a:r>
              <a:rPr lang="en-US" sz="2400" dirty="0">
                <a:latin typeface="Times New Roman" pitchFamily="18" charset="0"/>
                <a:cs typeface="Times New Roman" pitchFamily="18" charset="0"/>
              </a:rPr>
              <a:t> commercial model- </a:t>
            </a:r>
            <a:r>
              <a:rPr lang="en-US" sz="2400" dirty="0">
                <a:solidFill>
                  <a:srgbClr val="FFC000"/>
                </a:solidFill>
                <a:latin typeface="Times New Roman" pitchFamily="18" charset="0"/>
                <a:cs typeface="Times New Roman" pitchFamily="18" charset="0"/>
              </a:rPr>
              <a:t>TURBOJET.</a:t>
            </a:r>
          </a:p>
          <a:p>
            <a:pPr algn="just">
              <a:lnSpc>
                <a:spcPct val="150000"/>
              </a:lnSpc>
            </a:pPr>
            <a:r>
              <a:rPr lang="en-US" sz="2400" dirty="0">
                <a:latin typeface="Times New Roman" pitchFamily="18" charset="0"/>
                <a:cs typeface="Times New Roman" pitchFamily="18" charset="0"/>
              </a:rPr>
              <a:t>The Turbojet is designed as a </a:t>
            </a:r>
            <a:r>
              <a:rPr lang="en-US" sz="2400" dirty="0">
                <a:solidFill>
                  <a:srgbClr val="FFC000"/>
                </a:solidFill>
                <a:latin typeface="Times New Roman" pitchFamily="18" charset="0"/>
                <a:cs typeface="Times New Roman" pitchFamily="18" charset="0"/>
              </a:rPr>
              <a:t>compact mobile unit, </a:t>
            </a:r>
            <a:r>
              <a:rPr lang="en-US" sz="2400" dirty="0">
                <a:latin typeface="Times New Roman" pitchFamily="18" charset="0"/>
                <a:cs typeface="Times New Roman" pitchFamily="18" charset="0"/>
              </a:rPr>
              <a:t>only electricity is needed to operate it.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pic>
        <p:nvPicPr>
          <p:cNvPr id="4098" name="Picture 2"/>
          <p:cNvPicPr>
            <a:picLocks noChangeAspect="1" noChangeArrowheads="1"/>
          </p:cNvPicPr>
          <p:nvPr/>
        </p:nvPicPr>
        <p:blipFill>
          <a:blip r:embed="rId2" cstate="print"/>
          <a:srcRect/>
          <a:stretch>
            <a:fillRect/>
          </a:stretch>
        </p:blipFill>
        <p:spPr bwMode="auto">
          <a:xfrm>
            <a:off x="6858000" y="2819400"/>
            <a:ext cx="1643063" cy="3200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ipe(down)">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HANDPIECE</a:t>
            </a:r>
            <a:endParaRPr lang="en-US" sz="3200" dirty="0"/>
          </a:p>
        </p:txBody>
      </p:sp>
      <p:sp>
        <p:nvSpPr>
          <p:cNvPr id="3" name="Content Placeholder 2"/>
          <p:cNvSpPr>
            <a:spLocks noGrp="1"/>
          </p:cNvSpPr>
          <p:nvPr>
            <p:ph idx="1"/>
          </p:nvPr>
        </p:nvSpPr>
        <p:spPr/>
        <p:txBody>
          <a:bodyPr>
            <a:normAutofit/>
          </a:bodyPr>
          <a:lstStyle/>
          <a:p>
            <a:pPr algn="just">
              <a:lnSpc>
                <a:spcPct val="160000"/>
              </a:lnSpc>
            </a:pPr>
            <a:r>
              <a:rPr lang="en-US" sz="2400" dirty="0">
                <a:latin typeface="Times New Roman" pitchFamily="18" charset="0"/>
                <a:cs typeface="Times New Roman" pitchFamily="18" charset="0"/>
              </a:rPr>
              <a:t>The </a:t>
            </a:r>
            <a:r>
              <a:rPr lang="en-US" sz="2400" dirty="0">
                <a:solidFill>
                  <a:srgbClr val="FFC000"/>
                </a:solidFill>
                <a:latin typeface="Times New Roman" pitchFamily="18" charset="0"/>
                <a:cs typeface="Times New Roman" pitchFamily="18" charset="0"/>
              </a:rPr>
              <a:t>sound-proof cabinet </a:t>
            </a:r>
            <a:r>
              <a:rPr lang="en-US" sz="2400" dirty="0">
                <a:latin typeface="Times New Roman" pitchFamily="18" charset="0"/>
                <a:cs typeface="Times New Roman" pitchFamily="18" charset="0"/>
              </a:rPr>
              <a:t>contains a </a:t>
            </a:r>
            <a:r>
              <a:rPr lang="en-US" sz="2400" dirty="0">
                <a:solidFill>
                  <a:srgbClr val="FFC000"/>
                </a:solidFill>
                <a:latin typeface="Times New Roman" pitchFamily="18" charset="0"/>
                <a:cs typeface="Times New Roman" pitchFamily="18" charset="0"/>
              </a:rPr>
              <a:t>motor, water pump, water reservoir </a:t>
            </a:r>
            <a:r>
              <a:rPr lang="en-US" sz="2400" dirty="0">
                <a:latin typeface="Times New Roman" pitchFamily="18" charset="0"/>
                <a:cs typeface="Times New Roman" pitchFamily="18" charset="0"/>
              </a:rPr>
              <a:t>and the necessary plumbing for circulating the water.</a:t>
            </a:r>
          </a:p>
          <a:p>
            <a:pPr algn="just">
              <a:lnSpc>
                <a:spcPct val="160000"/>
              </a:lnSpc>
            </a:pPr>
            <a:r>
              <a:rPr lang="en-US" sz="2400" dirty="0">
                <a:latin typeface="Times New Roman" pitchFamily="18" charset="0"/>
                <a:cs typeface="Times New Roman" pitchFamily="18" charset="0"/>
              </a:rPr>
              <a:t>Water is conveyed to and from the hand piece by a </a:t>
            </a:r>
            <a:r>
              <a:rPr lang="en-US" sz="2400" dirty="0">
                <a:solidFill>
                  <a:srgbClr val="FFC000"/>
                </a:solidFill>
                <a:latin typeface="Times New Roman" pitchFamily="18" charset="0"/>
                <a:cs typeface="Times New Roman" pitchFamily="18" charset="0"/>
              </a:rPr>
              <a:t>co-axial type tubing (tube inside a tube). </a:t>
            </a:r>
          </a:p>
          <a:p>
            <a:pPr>
              <a:lnSpc>
                <a:spcPct val="160000"/>
              </a:lnSpc>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HANDPIECE</a:t>
            </a:r>
            <a:endParaRPr lang="en-US" sz="3200" dirty="0"/>
          </a:p>
        </p:txBody>
      </p:sp>
      <p:sp>
        <p:nvSpPr>
          <p:cNvPr id="3" name="Content Placeholder 2"/>
          <p:cNvSpPr>
            <a:spLocks noGrp="1"/>
          </p:cNvSpPr>
          <p:nvPr>
            <p:ph idx="1"/>
          </p:nvPr>
        </p:nvSpPr>
        <p:spPr/>
        <p:txBody>
          <a:bodyPr>
            <a:normAutofit/>
          </a:bodyPr>
          <a:lstStyle/>
          <a:p>
            <a:pPr algn="just">
              <a:lnSpc>
                <a:spcPct val="160000"/>
              </a:lnSpc>
            </a:pPr>
            <a:r>
              <a:rPr lang="en-US" sz="2400" dirty="0">
                <a:solidFill>
                  <a:srgbClr val="FFC000"/>
                </a:solidFill>
                <a:latin typeface="Times New Roman" pitchFamily="18" charset="0"/>
                <a:cs typeface="Times New Roman" pitchFamily="18" charset="0"/>
              </a:rPr>
              <a:t>Small inner tube- </a:t>
            </a:r>
            <a:r>
              <a:rPr lang="en-US" sz="2400" dirty="0">
                <a:latin typeface="Times New Roman" pitchFamily="18" charset="0"/>
                <a:cs typeface="Times New Roman" pitchFamily="18" charset="0"/>
              </a:rPr>
              <a:t>carries water under high pressure to rotate a turbine in the </a:t>
            </a:r>
            <a:r>
              <a:rPr lang="en-US" sz="2400" dirty="0" err="1">
                <a:latin typeface="Times New Roman" pitchFamily="18" charset="0"/>
                <a:cs typeface="Times New Roman" pitchFamily="18" charset="0"/>
              </a:rPr>
              <a:t>handpiece</a:t>
            </a:r>
            <a:r>
              <a:rPr lang="en-US" sz="2400" dirty="0">
                <a:latin typeface="Times New Roman" pitchFamily="18" charset="0"/>
                <a:cs typeface="Times New Roman" pitchFamily="18" charset="0"/>
              </a:rPr>
              <a:t> head.</a:t>
            </a:r>
          </a:p>
          <a:p>
            <a:pPr algn="just">
              <a:lnSpc>
                <a:spcPct val="160000"/>
              </a:lnSpc>
            </a:pPr>
            <a:r>
              <a:rPr lang="en-US" sz="2400" dirty="0">
                <a:solidFill>
                  <a:srgbClr val="FFC000"/>
                </a:solidFill>
                <a:latin typeface="Times New Roman" pitchFamily="18" charset="0"/>
                <a:cs typeface="Times New Roman" pitchFamily="18" charset="0"/>
              </a:rPr>
              <a:t>Larger outer tube </a:t>
            </a:r>
            <a:r>
              <a:rPr lang="en-US" sz="2400" dirty="0">
                <a:latin typeface="Times New Roman" pitchFamily="18" charset="0"/>
                <a:cs typeface="Times New Roman" pitchFamily="18" charset="0"/>
              </a:rPr>
              <a:t>- returns the water to the reservoir.</a:t>
            </a:r>
          </a:p>
          <a:p>
            <a:pPr algn="just">
              <a:lnSpc>
                <a:spcPct val="160000"/>
              </a:lnSpc>
            </a:pPr>
            <a:r>
              <a:rPr lang="en-US" sz="2400" dirty="0">
                <a:solidFill>
                  <a:srgbClr val="FFC000"/>
                </a:solidFill>
                <a:latin typeface="Times New Roman" pitchFamily="18" charset="0"/>
                <a:cs typeface="Times New Roman" pitchFamily="18" charset="0"/>
              </a:rPr>
              <a:t>Re-circulated </a:t>
            </a:r>
            <a:r>
              <a:rPr lang="en-US" sz="2400" dirty="0">
                <a:latin typeface="Times New Roman" pitchFamily="18" charset="0"/>
                <a:cs typeface="Times New Roman" pitchFamily="18" charset="0"/>
              </a:rPr>
              <a:t>over and over. </a:t>
            </a:r>
          </a:p>
          <a:p>
            <a:pPr algn="just">
              <a:lnSpc>
                <a:spcPct val="160000"/>
              </a:lnSpc>
            </a:pPr>
            <a:r>
              <a:rPr lang="en-US" sz="2400" dirty="0">
                <a:solidFill>
                  <a:schemeClr val="bg2">
                    <a:lumMod val="40000"/>
                    <a:lumOff val="60000"/>
                  </a:schemeClr>
                </a:solidFill>
                <a:latin typeface="Times New Roman" pitchFamily="18" charset="0"/>
                <a:cs typeface="Times New Roman" pitchFamily="18" charset="0"/>
              </a:rPr>
              <a:t>ADVANTAGES</a:t>
            </a:r>
          </a:p>
          <a:p>
            <a:pPr algn="just">
              <a:lnSpc>
                <a:spcPct val="160000"/>
              </a:lnSpc>
            </a:pPr>
            <a:r>
              <a:rPr lang="en-US" sz="2400" dirty="0">
                <a:latin typeface="Times New Roman" pitchFamily="18" charset="0"/>
                <a:cs typeface="Times New Roman" pitchFamily="18" charset="0"/>
              </a:rPr>
              <a:t>The </a:t>
            </a:r>
            <a:r>
              <a:rPr lang="en-US" sz="2400" dirty="0" err="1">
                <a:latin typeface="Times New Roman" pitchFamily="18" charset="0"/>
                <a:cs typeface="Times New Roman" pitchFamily="18" charset="0"/>
              </a:rPr>
              <a:t>handpiece</a:t>
            </a:r>
            <a:r>
              <a:rPr lang="en-US" sz="2400" dirty="0">
                <a:latin typeface="Times New Roman" pitchFamily="18" charset="0"/>
                <a:cs typeface="Times New Roman" pitchFamily="18" charset="0"/>
              </a:rPr>
              <a:t> is extremely quiet and has </a:t>
            </a:r>
            <a:r>
              <a:rPr lang="en-US" sz="2400" dirty="0">
                <a:solidFill>
                  <a:srgbClr val="FFC000"/>
                </a:solidFill>
                <a:latin typeface="Times New Roman" pitchFamily="18" charset="0"/>
                <a:cs typeface="Times New Roman" pitchFamily="18" charset="0"/>
              </a:rPr>
              <a:t>highest torque of any turbine angle hand piece.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HANDPIECE</a:t>
            </a:r>
            <a:endParaRPr lang="en-US" sz="3200" dirty="0"/>
          </a:p>
        </p:txBody>
      </p:sp>
      <p:sp>
        <p:nvSpPr>
          <p:cNvPr id="3" name="Content Placeholder 2"/>
          <p:cNvSpPr>
            <a:spLocks noGrp="1"/>
          </p:cNvSpPr>
          <p:nvPr>
            <p:ph idx="1"/>
          </p:nvPr>
        </p:nvSpPr>
        <p:spPr/>
        <p:txBody>
          <a:bodyPr>
            <a:normAutofit fontScale="92500"/>
          </a:bodyPr>
          <a:lstStyle/>
          <a:p>
            <a:pPr algn="just">
              <a:lnSpc>
                <a:spcPct val="150000"/>
              </a:lnSpc>
              <a:buNone/>
            </a:pPr>
            <a:r>
              <a:rPr lang="en-US" sz="2600" dirty="0">
                <a:solidFill>
                  <a:schemeClr val="accent3">
                    <a:lumMod val="60000"/>
                    <a:lumOff val="40000"/>
                  </a:schemeClr>
                </a:solidFill>
                <a:latin typeface="Times New Roman" pitchFamily="18" charset="0"/>
                <a:cs typeface="Times New Roman" pitchFamily="18" charset="0"/>
              </a:rPr>
              <a:t>3.  BELT-DRIVEN HAND PIECES</a:t>
            </a:r>
          </a:p>
          <a:p>
            <a:pPr algn="just">
              <a:lnSpc>
                <a:spcPct val="150000"/>
              </a:lnSpc>
            </a:pPr>
            <a:r>
              <a:rPr lang="en-US" sz="2600" dirty="0">
                <a:latin typeface="Times New Roman" pitchFamily="18" charset="0"/>
                <a:cs typeface="Times New Roman" pitchFamily="18" charset="0"/>
              </a:rPr>
              <a:t>A belt-driven angle hand piece called the </a:t>
            </a:r>
            <a:r>
              <a:rPr lang="en-US" sz="2600" dirty="0">
                <a:solidFill>
                  <a:srgbClr val="FFC000"/>
                </a:solidFill>
                <a:latin typeface="Times New Roman" pitchFamily="18" charset="0"/>
                <a:cs typeface="Times New Roman" pitchFamily="18" charset="0"/>
              </a:rPr>
              <a:t>Page-Chayes became available in 1955.</a:t>
            </a:r>
          </a:p>
          <a:p>
            <a:pPr algn="just">
              <a:lnSpc>
                <a:spcPct val="150000"/>
              </a:lnSpc>
            </a:pPr>
            <a:r>
              <a:rPr lang="en-US" sz="2600" dirty="0">
                <a:latin typeface="Times New Roman" pitchFamily="18" charset="0"/>
                <a:cs typeface="Times New Roman" pitchFamily="18" charset="0"/>
              </a:rPr>
              <a:t>1</a:t>
            </a:r>
            <a:r>
              <a:rPr lang="en-US" sz="2600" baseline="30000" dirty="0">
                <a:latin typeface="Times New Roman" pitchFamily="18" charset="0"/>
                <a:cs typeface="Times New Roman" pitchFamily="18" charset="0"/>
              </a:rPr>
              <a:t>st</a:t>
            </a:r>
            <a:r>
              <a:rPr lang="en-US" sz="2600" dirty="0">
                <a:latin typeface="Times New Roman" pitchFamily="18" charset="0"/>
                <a:cs typeface="Times New Roman" pitchFamily="18" charset="0"/>
              </a:rPr>
              <a:t> angle hand piece- operate at speeds </a:t>
            </a:r>
            <a:r>
              <a:rPr lang="en-US" sz="2600" dirty="0">
                <a:solidFill>
                  <a:srgbClr val="FFC000"/>
                </a:solidFill>
                <a:latin typeface="Times New Roman" pitchFamily="18" charset="0"/>
                <a:cs typeface="Times New Roman" pitchFamily="18" charset="0"/>
              </a:rPr>
              <a:t>above 100,000 rpm. </a:t>
            </a:r>
          </a:p>
          <a:p>
            <a:pPr algn="just">
              <a:lnSpc>
                <a:spcPct val="150000"/>
              </a:lnSpc>
            </a:pPr>
            <a:r>
              <a:rPr lang="en-US" sz="2600" dirty="0">
                <a:solidFill>
                  <a:srgbClr val="FFC000"/>
                </a:solidFill>
                <a:latin typeface="Times New Roman" pitchFamily="18" charset="0"/>
                <a:cs typeface="Times New Roman" pitchFamily="18" charset="0"/>
              </a:rPr>
              <a:t>All gears were eliminated by having a small belt </a:t>
            </a:r>
            <a:r>
              <a:rPr lang="en-US" sz="2600" dirty="0">
                <a:latin typeface="Times New Roman" pitchFamily="18" charset="0"/>
                <a:cs typeface="Times New Roman" pitchFamily="18" charset="0"/>
              </a:rPr>
              <a:t>run inside the </a:t>
            </a:r>
            <a:r>
              <a:rPr lang="en-US" sz="2600" dirty="0" err="1">
                <a:latin typeface="Times New Roman" pitchFamily="18" charset="0"/>
                <a:cs typeface="Times New Roman" pitchFamily="18" charset="0"/>
              </a:rPr>
              <a:t>handpiece</a:t>
            </a:r>
            <a:r>
              <a:rPr lang="en-US" sz="2600" dirty="0">
                <a:latin typeface="Times New Roman" pitchFamily="18" charset="0"/>
                <a:cs typeface="Times New Roman" pitchFamily="18" charset="0"/>
              </a:rPr>
              <a:t> sheath over </a:t>
            </a:r>
            <a:r>
              <a:rPr lang="en-US" sz="2600" dirty="0">
                <a:solidFill>
                  <a:srgbClr val="FFC000"/>
                </a:solidFill>
                <a:latin typeface="Times New Roman" pitchFamily="18" charset="0"/>
                <a:cs typeface="Times New Roman" pitchFamily="18" charset="0"/>
              </a:rPr>
              <a:t>ball-bearing pulleys in the angle sections. </a:t>
            </a:r>
          </a:p>
          <a:p>
            <a:pPr>
              <a:lnSpc>
                <a:spcPct val="150000"/>
              </a:lnSpc>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pic>
        <p:nvPicPr>
          <p:cNvPr id="5122" name="Picture 2"/>
          <p:cNvPicPr>
            <a:picLocks noChangeAspect="1" noChangeArrowheads="1"/>
          </p:cNvPicPr>
          <p:nvPr/>
        </p:nvPicPr>
        <p:blipFill>
          <a:blip r:embed="rId2" cstate="print"/>
          <a:srcRect/>
          <a:stretch>
            <a:fillRect/>
          </a:stretch>
        </p:blipFill>
        <p:spPr bwMode="auto">
          <a:xfrm>
            <a:off x="3657600" y="3200400"/>
            <a:ext cx="4181475" cy="2019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wipe(down)">
                                      <p:cBhvr>
                                        <p:cTn id="7"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HANDPIECE</a:t>
            </a: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The rotary cutting instrument has a </a:t>
            </a:r>
            <a:r>
              <a:rPr lang="en-US" sz="2400" dirty="0">
                <a:solidFill>
                  <a:srgbClr val="FFC000"/>
                </a:solidFill>
                <a:latin typeface="Times New Roman" pitchFamily="18" charset="0"/>
                <a:cs typeface="Times New Roman" pitchFamily="18" charset="0"/>
              </a:rPr>
              <a:t>1/6 inch shank held in the hand piece by friction grip.</a:t>
            </a:r>
          </a:p>
          <a:p>
            <a:pPr algn="just">
              <a:lnSpc>
                <a:spcPct val="150000"/>
              </a:lnSpc>
            </a:pPr>
            <a:r>
              <a:rPr lang="en-US" sz="2400" dirty="0">
                <a:latin typeface="Times New Roman" pitchFamily="18" charset="0"/>
                <a:cs typeface="Times New Roman" pitchFamily="18" charset="0"/>
              </a:rPr>
              <a:t>Improved models - </a:t>
            </a:r>
            <a:r>
              <a:rPr lang="en-US" sz="2400" dirty="0">
                <a:solidFill>
                  <a:srgbClr val="FFC000"/>
                </a:solidFill>
                <a:latin typeface="Times New Roman" pitchFamily="18" charset="0"/>
                <a:cs typeface="Times New Roman" pitchFamily="18" charset="0"/>
              </a:rPr>
              <a:t>Page-</a:t>
            </a:r>
            <a:r>
              <a:rPr lang="en-US" sz="2400" dirty="0" err="1">
                <a:solidFill>
                  <a:srgbClr val="FFC000"/>
                </a:solidFill>
                <a:latin typeface="Times New Roman" pitchFamily="18" charset="0"/>
                <a:cs typeface="Times New Roman" pitchFamily="18" charset="0"/>
              </a:rPr>
              <a:t>Chayes</a:t>
            </a:r>
            <a:r>
              <a:rPr lang="en-US" sz="2400" dirty="0">
                <a:solidFill>
                  <a:srgbClr val="FFC000"/>
                </a:solidFill>
                <a:latin typeface="Times New Roman" pitchFamily="18" charset="0"/>
                <a:cs typeface="Times New Roman" pitchFamily="18" charset="0"/>
              </a:rPr>
              <a:t> 909 and the Twin 909. </a:t>
            </a:r>
          </a:p>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ADVANTAGES</a:t>
            </a:r>
          </a:p>
          <a:p>
            <a:pPr algn="just">
              <a:lnSpc>
                <a:spcPct val="150000"/>
              </a:lnSpc>
            </a:pPr>
            <a:r>
              <a:rPr lang="en-US" sz="2400" dirty="0">
                <a:latin typeface="Times New Roman" pitchFamily="18" charset="0"/>
                <a:cs typeface="Times New Roman" pitchFamily="18" charset="0"/>
              </a:rPr>
              <a:t>Relatively </a:t>
            </a:r>
            <a:r>
              <a:rPr lang="en-US" sz="2400" dirty="0">
                <a:solidFill>
                  <a:srgbClr val="FFC000"/>
                </a:solidFill>
                <a:latin typeface="Times New Roman" pitchFamily="18" charset="0"/>
                <a:cs typeface="Times New Roman" pitchFamily="18" charset="0"/>
              </a:rPr>
              <a:t>free of maintenance </a:t>
            </a:r>
            <a:r>
              <a:rPr lang="en-US" sz="2400" dirty="0">
                <a:latin typeface="Times New Roman" pitchFamily="18" charset="0"/>
                <a:cs typeface="Times New Roman" pitchFamily="18" charset="0"/>
              </a:rPr>
              <a:t>problems because the bearings have factory-sealed lubrication. </a:t>
            </a:r>
          </a:p>
          <a:p>
            <a:pPr algn="just">
              <a:lnSpc>
                <a:spcPct val="150000"/>
              </a:lnSpc>
            </a:pPr>
            <a:r>
              <a:rPr lang="en-US" sz="2400" dirty="0">
                <a:latin typeface="Times New Roman" pitchFamily="18" charset="0"/>
                <a:cs typeface="Times New Roman" pitchFamily="18" charset="0"/>
              </a:rPr>
              <a:t>History of </a:t>
            </a:r>
            <a:r>
              <a:rPr lang="en-US" sz="2400" dirty="0">
                <a:solidFill>
                  <a:srgbClr val="FFC000"/>
                </a:solidFill>
                <a:latin typeface="Times New Roman" pitchFamily="18" charset="0"/>
                <a:cs typeface="Times New Roman" pitchFamily="18" charset="0"/>
              </a:rPr>
              <a:t>excellent performance and great versatility.</a:t>
            </a:r>
          </a:p>
          <a:p>
            <a:pPr algn="just">
              <a:lnSpc>
                <a:spcPct val="150000"/>
              </a:lnSpc>
            </a:pP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HANDPIECE</a:t>
            </a:r>
            <a:endParaRPr lang="en-US" sz="3200" dirty="0"/>
          </a:p>
        </p:txBody>
      </p:sp>
      <p:sp>
        <p:nvSpPr>
          <p:cNvPr id="3" name="Content Placeholder 2"/>
          <p:cNvSpPr>
            <a:spLocks noGrp="1"/>
          </p:cNvSpPr>
          <p:nvPr>
            <p:ph idx="1"/>
          </p:nvPr>
        </p:nvSpPr>
        <p:spPr>
          <a:xfrm>
            <a:off x="457200" y="1524000"/>
            <a:ext cx="8229600" cy="4876800"/>
          </a:xfrm>
        </p:spPr>
        <p:txBody>
          <a:bodyPr>
            <a:normAutofit/>
          </a:bodyPr>
          <a:lstStyle/>
          <a:p>
            <a:pPr marL="457200" indent="-457200">
              <a:buNone/>
            </a:pPr>
            <a:r>
              <a:rPr lang="en-US" sz="2400" dirty="0">
                <a:solidFill>
                  <a:schemeClr val="accent3">
                    <a:lumMod val="40000"/>
                    <a:lumOff val="60000"/>
                  </a:schemeClr>
                </a:solidFill>
                <a:latin typeface="Times New Roman" pitchFamily="18" charset="0"/>
                <a:cs typeface="Times New Roman" pitchFamily="18" charset="0"/>
              </a:rPr>
              <a:t>4. AIR-DRIVEN HAND PIECES</a:t>
            </a:r>
          </a:p>
          <a:p>
            <a:pPr marL="457200" indent="-457200">
              <a:buNone/>
            </a:pPr>
            <a:endParaRPr lang="en-US" sz="2400" dirty="0">
              <a:latin typeface="Times New Roman" pitchFamily="18" charset="0"/>
              <a:cs typeface="Times New Roman" pitchFamily="18" charset="0"/>
            </a:endParaRPr>
          </a:p>
          <a:p>
            <a:pPr algn="just">
              <a:lnSpc>
                <a:spcPct val="150000"/>
              </a:lnSpc>
            </a:pPr>
            <a:r>
              <a:rPr lang="en-US" sz="2400" dirty="0">
                <a:latin typeface="Times New Roman" pitchFamily="18" charset="0"/>
                <a:cs typeface="Times New Roman" pitchFamily="18" charset="0"/>
              </a:rPr>
              <a:t>In </a:t>
            </a:r>
            <a:r>
              <a:rPr lang="en-US" sz="2400" dirty="0">
                <a:solidFill>
                  <a:srgbClr val="FFC000"/>
                </a:solidFill>
                <a:latin typeface="Times New Roman" pitchFamily="18" charset="0"/>
                <a:cs typeface="Times New Roman" pitchFamily="18" charset="0"/>
              </a:rPr>
              <a:t>1957, </a:t>
            </a:r>
            <a:r>
              <a:rPr lang="en-US" sz="2400" dirty="0">
                <a:latin typeface="Times New Roman" pitchFamily="18" charset="0"/>
                <a:cs typeface="Times New Roman" pitchFamily="18" charset="0"/>
              </a:rPr>
              <a:t>1</a:t>
            </a:r>
            <a:r>
              <a:rPr lang="en-US" sz="2400" baseline="30000" dirty="0">
                <a:latin typeface="Times New Roman" pitchFamily="18" charset="0"/>
                <a:cs typeface="Times New Roman" pitchFamily="18" charset="0"/>
              </a:rPr>
              <a:t>st</a:t>
            </a:r>
            <a:r>
              <a:rPr lang="en-US" sz="2400" dirty="0">
                <a:latin typeface="Times New Roman" pitchFamily="18" charset="0"/>
                <a:cs typeface="Times New Roman" pitchFamily="18" charset="0"/>
              </a:rPr>
              <a:t> clinically successful air-driven turbine hand piece (</a:t>
            </a:r>
            <a:r>
              <a:rPr lang="en-US" sz="2400" dirty="0">
                <a:solidFill>
                  <a:srgbClr val="FFC000"/>
                </a:solidFill>
                <a:latin typeface="Times New Roman" pitchFamily="18" charset="0"/>
                <a:cs typeface="Times New Roman" pitchFamily="18" charset="0"/>
              </a:rPr>
              <a:t>BORDON</a:t>
            </a:r>
            <a:r>
              <a:rPr lang="en-US" sz="2400" dirty="0">
                <a:latin typeface="Times New Roman" pitchFamily="18" charset="0"/>
                <a:cs typeface="Times New Roman" pitchFamily="18" charset="0"/>
              </a:rPr>
              <a:t>) became available - </a:t>
            </a:r>
            <a:r>
              <a:rPr lang="en-US" sz="2400" dirty="0">
                <a:solidFill>
                  <a:srgbClr val="FFC000"/>
                </a:solidFill>
                <a:latin typeface="Times New Roman" pitchFamily="18" charset="0"/>
                <a:cs typeface="Times New Roman" pitchFamily="18" charset="0"/>
              </a:rPr>
              <a:t>300,000 rpm.</a:t>
            </a:r>
          </a:p>
          <a:p>
            <a:pPr algn="just">
              <a:lnSpc>
                <a:spcPct val="150000"/>
              </a:lnSpc>
            </a:pPr>
            <a:r>
              <a:rPr lang="en-US" sz="2400" dirty="0">
                <a:latin typeface="Times New Roman" pitchFamily="18" charset="0"/>
                <a:cs typeface="Times New Roman" pitchFamily="18" charset="0"/>
              </a:rPr>
              <a:t>A small compact unit consists of a </a:t>
            </a:r>
            <a:r>
              <a:rPr lang="en-US" sz="2400" dirty="0" err="1">
                <a:solidFill>
                  <a:srgbClr val="FFC000"/>
                </a:solidFill>
                <a:latin typeface="Times New Roman" pitchFamily="18" charset="0"/>
                <a:cs typeface="Times New Roman" pitchFamily="18" charset="0"/>
              </a:rPr>
              <a:t>handpiece</a:t>
            </a:r>
            <a:r>
              <a:rPr lang="en-US" sz="2400" dirty="0">
                <a:solidFill>
                  <a:srgbClr val="FFC000"/>
                </a:solidFill>
                <a:latin typeface="Times New Roman" pitchFamily="18" charset="0"/>
                <a:cs typeface="Times New Roman" pitchFamily="18" charset="0"/>
              </a:rPr>
              <a:t>, control box, foot control and various connector hoses.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pic>
        <p:nvPicPr>
          <p:cNvPr id="6146" name="Picture 2"/>
          <p:cNvPicPr>
            <a:picLocks noChangeAspect="1" noChangeArrowheads="1"/>
          </p:cNvPicPr>
          <p:nvPr/>
        </p:nvPicPr>
        <p:blipFill>
          <a:blip r:embed="rId2" cstate="print"/>
          <a:srcRect/>
          <a:stretch>
            <a:fillRect/>
          </a:stretch>
        </p:blipFill>
        <p:spPr bwMode="auto">
          <a:xfrm>
            <a:off x="2209800" y="2133600"/>
            <a:ext cx="5450168" cy="34718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ipe(down)">
                                      <p:cBhvr>
                                        <p:cTn id="7"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HANDPIECE</a:t>
            </a: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When the </a:t>
            </a:r>
            <a:r>
              <a:rPr lang="en-US" sz="2400" dirty="0">
                <a:solidFill>
                  <a:srgbClr val="FFC000"/>
                </a:solidFill>
                <a:latin typeface="Times New Roman" pitchFamily="18" charset="0"/>
                <a:cs typeface="Times New Roman" pitchFamily="18" charset="0"/>
              </a:rPr>
              <a:t>foot control is activated, compressed air flows through the control box </a:t>
            </a:r>
            <a:r>
              <a:rPr lang="en-US" sz="2400" dirty="0">
                <a:latin typeface="Times New Roman" pitchFamily="18" charset="0"/>
                <a:cs typeface="Times New Roman" pitchFamily="18" charset="0"/>
              </a:rPr>
              <a:t>and is carried by a flexible hose to the back of the hand piece. </a:t>
            </a:r>
          </a:p>
          <a:p>
            <a:pPr algn="just">
              <a:lnSpc>
                <a:spcPct val="150000"/>
              </a:lnSpc>
            </a:pPr>
            <a:r>
              <a:rPr lang="en-US" sz="2400" dirty="0">
                <a:latin typeface="Times New Roman" pitchFamily="18" charset="0"/>
                <a:cs typeface="Times New Roman" pitchFamily="18" charset="0"/>
              </a:rPr>
              <a:t>From here the </a:t>
            </a:r>
            <a:r>
              <a:rPr lang="en-US" sz="2400" dirty="0">
                <a:solidFill>
                  <a:srgbClr val="FFC000"/>
                </a:solidFill>
                <a:latin typeface="Times New Roman" pitchFamily="18" charset="0"/>
                <a:cs typeface="Times New Roman" pitchFamily="18" charset="0"/>
              </a:rPr>
              <a:t>air is directed to the head of the hand piece and is blown against the blades of a small turbine </a:t>
            </a:r>
            <a:r>
              <a:rPr lang="en-US" sz="2400" dirty="0">
                <a:latin typeface="Times New Roman" pitchFamily="18" charset="0"/>
                <a:cs typeface="Times New Roman" pitchFamily="18" charset="0"/>
              </a:rPr>
              <a:t>to produce rotation while </a:t>
            </a:r>
            <a:r>
              <a:rPr lang="en-US" sz="2400" dirty="0">
                <a:solidFill>
                  <a:srgbClr val="FFC000"/>
                </a:solidFill>
                <a:latin typeface="Times New Roman" pitchFamily="18" charset="0"/>
                <a:cs typeface="Times New Roman" pitchFamily="18" charset="0"/>
              </a:rPr>
              <a:t>the greater part is exhausted at the back of the </a:t>
            </a:r>
            <a:r>
              <a:rPr lang="en-US" sz="2400" dirty="0" err="1">
                <a:solidFill>
                  <a:srgbClr val="FFC000"/>
                </a:solidFill>
                <a:latin typeface="Times New Roman" pitchFamily="18" charset="0"/>
                <a:cs typeface="Times New Roman" pitchFamily="18" charset="0"/>
              </a:rPr>
              <a:t>handpiece</a:t>
            </a:r>
            <a:r>
              <a:rPr lang="en-US" sz="2400" dirty="0">
                <a:solidFill>
                  <a:srgbClr val="FFC000"/>
                </a:solidFill>
                <a:latin typeface="Times New Roman" pitchFamily="18" charset="0"/>
                <a:cs typeface="Times New Roman" pitchFamily="18" charset="0"/>
              </a:rPr>
              <a:t> or returned to the control box.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HANDPIECE</a:t>
            </a:r>
            <a:endParaRPr lang="en-US" sz="3200" dirty="0"/>
          </a:p>
        </p:txBody>
      </p:sp>
      <p:sp>
        <p:nvSpPr>
          <p:cNvPr id="3" name="Content Placeholder 2"/>
          <p:cNvSpPr>
            <a:spLocks noGrp="1"/>
          </p:cNvSpPr>
          <p:nvPr>
            <p:ph idx="1"/>
          </p:nvPr>
        </p:nvSpPr>
        <p:spPr/>
        <p:txBody>
          <a:bodyPr/>
          <a:lstStyle/>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ADVANTAGES</a:t>
            </a:r>
          </a:p>
          <a:p>
            <a:pPr algn="just">
              <a:lnSpc>
                <a:spcPct val="150000"/>
              </a:lnSpc>
            </a:pPr>
            <a:r>
              <a:rPr lang="en-US" sz="2400" dirty="0">
                <a:latin typeface="Times New Roman" pitchFamily="18" charset="0"/>
                <a:cs typeface="Times New Roman" pitchFamily="18" charset="0"/>
              </a:rPr>
              <a:t>The </a:t>
            </a:r>
            <a:r>
              <a:rPr lang="en-US" sz="2400" dirty="0">
                <a:solidFill>
                  <a:srgbClr val="FFC000"/>
                </a:solidFill>
                <a:latin typeface="Times New Roman" pitchFamily="18" charset="0"/>
                <a:cs typeface="Times New Roman" pitchFamily="18" charset="0"/>
              </a:rPr>
              <a:t>speeds drop from 300,000 rpm to 160,000 rpm </a:t>
            </a:r>
            <a:r>
              <a:rPr lang="en-US" sz="2400" dirty="0">
                <a:latin typeface="Times New Roman" pitchFamily="18" charset="0"/>
                <a:cs typeface="Times New Roman" pitchFamily="18" charset="0"/>
              </a:rPr>
              <a:t>with a lateral workload.</a:t>
            </a:r>
            <a:endParaRPr lang="en-US" sz="2400" dirty="0">
              <a:solidFill>
                <a:srgbClr val="FFC000"/>
              </a:solidFill>
              <a:latin typeface="Times New Roman" pitchFamily="18" charset="0"/>
              <a:cs typeface="Times New Roman" pitchFamily="18" charset="0"/>
            </a:endParaRPr>
          </a:p>
          <a:p>
            <a:pPr algn="just">
              <a:lnSpc>
                <a:spcPct val="150000"/>
              </a:lnSpc>
            </a:pPr>
            <a:r>
              <a:rPr lang="en-US" sz="2400" dirty="0">
                <a:latin typeface="Times New Roman" pitchFamily="18" charset="0"/>
                <a:cs typeface="Times New Roman" pitchFamily="18" charset="0"/>
              </a:rPr>
              <a:t>The reason is that </a:t>
            </a:r>
            <a:r>
              <a:rPr lang="en-US" sz="2400" dirty="0">
                <a:solidFill>
                  <a:srgbClr val="FFC000"/>
                </a:solidFill>
                <a:latin typeface="Times New Roman" pitchFamily="18" charset="0"/>
                <a:cs typeface="Times New Roman" pitchFamily="18" charset="0"/>
              </a:rPr>
              <a:t>air turbines have low torque and will stall at lateral workloads of 4½ – 5½ ounces- </a:t>
            </a:r>
            <a:r>
              <a:rPr lang="en-US" sz="2400" dirty="0">
                <a:latin typeface="Times New Roman" pitchFamily="18" charset="0"/>
                <a:cs typeface="Times New Roman" pitchFamily="18" charset="0"/>
              </a:rPr>
              <a:t>Excellent </a:t>
            </a:r>
            <a:r>
              <a:rPr lang="en-US" sz="2400" dirty="0">
                <a:solidFill>
                  <a:srgbClr val="FFC000"/>
                </a:solidFill>
                <a:latin typeface="Times New Roman" pitchFamily="18" charset="0"/>
                <a:cs typeface="Times New Roman" pitchFamily="18" charset="0"/>
              </a:rPr>
              <a:t>safety feature </a:t>
            </a:r>
            <a:r>
              <a:rPr lang="en-US" sz="2400" dirty="0">
                <a:latin typeface="Times New Roman" pitchFamily="18" charset="0"/>
                <a:cs typeface="Times New Roman" pitchFamily="18" charset="0"/>
              </a:rPr>
              <a:t>since excessive pressure cannot be applied to rotary instrument.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HANDPIECE</a:t>
            </a:r>
            <a:endParaRPr lang="en-US" sz="3200" dirty="0"/>
          </a:p>
        </p:txBody>
      </p:sp>
      <p:sp>
        <p:nvSpPr>
          <p:cNvPr id="3" name="Content Placeholder 2"/>
          <p:cNvSpPr>
            <a:spLocks noGrp="1"/>
          </p:cNvSpPr>
          <p:nvPr>
            <p:ph idx="1"/>
          </p:nvPr>
        </p:nvSpPr>
        <p:spPr/>
        <p:txBody>
          <a:bodyPr>
            <a:normAutofit/>
          </a:bodyPr>
          <a:lstStyle/>
          <a:p>
            <a:pPr algn="just">
              <a:buNone/>
            </a:pPr>
            <a:r>
              <a:rPr lang="en-US" sz="2400" dirty="0">
                <a:latin typeface="Times New Roman" pitchFamily="18" charset="0"/>
                <a:cs typeface="Times New Roman" pitchFamily="18" charset="0"/>
              </a:rPr>
              <a:t>     Different </a:t>
            </a:r>
            <a:r>
              <a:rPr lang="en-US" sz="2400" dirty="0" err="1">
                <a:latin typeface="Times New Roman" pitchFamily="18" charset="0"/>
                <a:cs typeface="Times New Roman" pitchFamily="18" charset="0"/>
              </a:rPr>
              <a:t>handpieces</a:t>
            </a:r>
            <a:r>
              <a:rPr lang="en-US" sz="2400" dirty="0">
                <a:latin typeface="Times New Roman" pitchFamily="18" charset="0"/>
                <a:cs typeface="Times New Roman" pitchFamily="18" charset="0"/>
              </a:rPr>
              <a:t> and their identification-</a:t>
            </a:r>
          </a:p>
          <a:p>
            <a:pPr algn="just"/>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500-10,000 RPM. -    </a:t>
            </a:r>
            <a:r>
              <a:rPr lang="en-US" sz="2400" dirty="0">
                <a:solidFill>
                  <a:srgbClr val="FFC000"/>
                </a:solidFill>
                <a:latin typeface="Times New Roman" pitchFamily="18" charset="0"/>
                <a:cs typeface="Times New Roman" pitchFamily="18" charset="0"/>
              </a:rPr>
              <a:t>green band </a:t>
            </a:r>
            <a:r>
              <a:rPr lang="en-US" sz="2400" dirty="0" err="1">
                <a:solidFill>
                  <a:srgbClr val="FFC000"/>
                </a:solidFill>
                <a:latin typeface="Times New Roman" pitchFamily="18" charset="0"/>
                <a:cs typeface="Times New Roman" pitchFamily="18" charset="0"/>
              </a:rPr>
              <a:t>handpiece</a:t>
            </a:r>
            <a:endParaRPr lang="en-US" sz="2400" dirty="0">
              <a:solidFill>
                <a:srgbClr val="FFC000"/>
              </a:solidFill>
              <a:latin typeface="Times New Roman" pitchFamily="18" charset="0"/>
              <a:cs typeface="Times New Roman" pitchFamily="18" charset="0"/>
            </a:endParaRPr>
          </a:p>
          <a:p>
            <a:pPr algn="just"/>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10,000-25,000 RPM - </a:t>
            </a:r>
            <a:r>
              <a:rPr lang="en-US" sz="2400" dirty="0">
                <a:solidFill>
                  <a:srgbClr val="FFC000"/>
                </a:solidFill>
                <a:latin typeface="Times New Roman" pitchFamily="18" charset="0"/>
                <a:cs typeface="Times New Roman" pitchFamily="18" charset="0"/>
              </a:rPr>
              <a:t>blue band </a:t>
            </a:r>
            <a:r>
              <a:rPr lang="en-US" sz="2400" dirty="0" err="1">
                <a:solidFill>
                  <a:srgbClr val="FFC000"/>
                </a:solidFill>
                <a:latin typeface="Times New Roman" pitchFamily="18" charset="0"/>
                <a:cs typeface="Times New Roman" pitchFamily="18" charset="0"/>
              </a:rPr>
              <a:t>handpiece</a:t>
            </a:r>
            <a:r>
              <a:rPr lang="en-US" sz="2400" dirty="0">
                <a:solidFill>
                  <a:srgbClr val="FFC000"/>
                </a:solidFill>
                <a:latin typeface="Times New Roman" pitchFamily="18" charset="0"/>
                <a:cs typeface="Times New Roman" pitchFamily="18" charset="0"/>
              </a:rPr>
              <a:t> </a:t>
            </a:r>
          </a:p>
          <a:p>
            <a:pPr algn="just"/>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20,000-80,000 RPM - </a:t>
            </a:r>
            <a:r>
              <a:rPr lang="en-US" sz="2400" dirty="0">
                <a:solidFill>
                  <a:srgbClr val="FFC000"/>
                </a:solidFill>
                <a:latin typeface="Times New Roman" pitchFamily="18" charset="0"/>
                <a:cs typeface="Times New Roman" pitchFamily="18" charset="0"/>
              </a:rPr>
              <a:t>red band </a:t>
            </a:r>
            <a:r>
              <a:rPr lang="en-US" sz="2400" dirty="0" err="1">
                <a:solidFill>
                  <a:srgbClr val="FFC000"/>
                </a:solidFill>
                <a:latin typeface="Times New Roman" pitchFamily="18" charset="0"/>
                <a:cs typeface="Times New Roman" pitchFamily="18" charset="0"/>
              </a:rPr>
              <a:t>handpiece</a:t>
            </a:r>
            <a:r>
              <a:rPr lang="en-US" sz="2400" dirty="0">
                <a:solidFill>
                  <a:srgbClr val="FFC000"/>
                </a:solidFill>
                <a:latin typeface="Times New Roman" pitchFamily="18" charset="0"/>
                <a:cs typeface="Times New Roman" pitchFamily="18" charset="0"/>
              </a:rPr>
              <a:t> </a:t>
            </a:r>
          </a:p>
          <a:p>
            <a:pPr algn="just"/>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80,000-120,000 RPM - </a:t>
            </a:r>
            <a:r>
              <a:rPr lang="en-US" sz="2400" dirty="0">
                <a:solidFill>
                  <a:srgbClr val="FFC000"/>
                </a:solidFill>
                <a:latin typeface="Times New Roman" pitchFamily="18" charset="0"/>
                <a:cs typeface="Times New Roman" pitchFamily="18" charset="0"/>
              </a:rPr>
              <a:t>orange band </a:t>
            </a:r>
            <a:r>
              <a:rPr lang="en-US" sz="2400" dirty="0" err="1">
                <a:solidFill>
                  <a:srgbClr val="FFC000"/>
                </a:solidFill>
                <a:latin typeface="Times New Roman" pitchFamily="18" charset="0"/>
                <a:cs typeface="Times New Roman" pitchFamily="18" charset="0"/>
              </a:rPr>
              <a:t>handpiece</a:t>
            </a:r>
            <a:endParaRPr lang="en-US" sz="2400" dirty="0">
              <a:solidFill>
                <a:srgbClr val="FFC000"/>
              </a:solidFill>
              <a:latin typeface="Times New Roman" pitchFamily="18" charset="0"/>
              <a:cs typeface="Times New Roman" pitchFamily="18" charset="0"/>
            </a:endParaRPr>
          </a:p>
          <a:p>
            <a:pPr algn="just"/>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250,000-400,000 RPM - </a:t>
            </a:r>
            <a:r>
              <a:rPr lang="en-US" sz="2400" dirty="0">
                <a:solidFill>
                  <a:srgbClr val="FFC000"/>
                </a:solidFill>
                <a:latin typeface="Times New Roman" pitchFamily="18" charset="0"/>
                <a:cs typeface="Times New Roman" pitchFamily="18" charset="0"/>
              </a:rPr>
              <a:t>air turbine only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ROTARY SPEED RANGES</a:t>
            </a:r>
          </a:p>
        </p:txBody>
      </p:sp>
      <p:sp>
        <p:nvSpPr>
          <p:cNvPr id="3" name="Content Placeholder 2"/>
          <p:cNvSpPr>
            <a:spLocks noGrp="1"/>
          </p:cNvSpPr>
          <p:nvPr>
            <p:ph idx="1"/>
          </p:nvPr>
        </p:nvSpPr>
        <p:spPr/>
        <p:txBody>
          <a:bodyPr>
            <a:normAutofit/>
          </a:bodyPr>
          <a:lstStyle/>
          <a:p>
            <a:pPr algn="just">
              <a:buNone/>
            </a:pPr>
            <a:endParaRPr lang="en-US" sz="2400" dirty="0">
              <a:latin typeface="Times New Roman" pitchFamily="18" charset="0"/>
              <a:cs typeface="Times New Roman" pitchFamily="18" charset="0"/>
            </a:endParaRPr>
          </a:p>
          <a:p>
            <a:pPr algn="just">
              <a:lnSpc>
                <a:spcPct val="150000"/>
              </a:lnSpc>
            </a:pPr>
            <a:r>
              <a:rPr lang="en-US" sz="2400" dirty="0">
                <a:latin typeface="Times New Roman" pitchFamily="18" charset="0"/>
                <a:cs typeface="Times New Roman" pitchFamily="18" charset="0"/>
              </a:rPr>
              <a:t>Speed refers not only to the revolutions per minute, but also to the </a:t>
            </a:r>
            <a:r>
              <a:rPr lang="en-US" sz="2400" dirty="0">
                <a:solidFill>
                  <a:srgbClr val="FFC000"/>
                </a:solidFill>
                <a:latin typeface="Times New Roman" pitchFamily="18" charset="0"/>
                <a:cs typeface="Times New Roman" pitchFamily="18" charset="0"/>
              </a:rPr>
              <a:t>surface feet per unit time of contact that the tool has with the work to be cut. </a:t>
            </a:r>
          </a:p>
          <a:p>
            <a:pPr algn="just">
              <a:lnSpc>
                <a:spcPct val="150000"/>
              </a:lnSpc>
            </a:pPr>
            <a:r>
              <a:rPr lang="en-US" sz="2400" dirty="0">
                <a:latin typeface="Times New Roman" pitchFamily="18" charset="0"/>
                <a:cs typeface="Times New Roman" pitchFamily="18" charset="0"/>
              </a:rPr>
              <a:t>Surface feet per minute is controlled  by </a:t>
            </a:r>
          </a:p>
          <a:p>
            <a:pPr marL="457200" indent="-457200" algn="just">
              <a:lnSpc>
                <a:spcPct val="150000"/>
              </a:lnSpc>
              <a:buFont typeface="+mj-lt"/>
              <a:buAutoNum type="arabicPeriod"/>
            </a:pPr>
            <a:r>
              <a:rPr lang="en-US" sz="2400" dirty="0">
                <a:solidFill>
                  <a:srgbClr val="FFC000"/>
                </a:solidFill>
                <a:latin typeface="Times New Roman" pitchFamily="18" charset="0"/>
                <a:cs typeface="Times New Roman" pitchFamily="18" charset="0"/>
              </a:rPr>
              <a:t>RPM </a:t>
            </a:r>
          </a:p>
          <a:p>
            <a:pPr marL="457200" indent="-457200" algn="just">
              <a:lnSpc>
                <a:spcPct val="150000"/>
              </a:lnSpc>
              <a:buFont typeface="+mj-lt"/>
              <a:buAutoNum type="arabicPeriod"/>
            </a:pPr>
            <a:r>
              <a:rPr lang="en-US" sz="2400" dirty="0">
                <a:solidFill>
                  <a:srgbClr val="FFC000"/>
                </a:solidFill>
                <a:latin typeface="Times New Roman" pitchFamily="18" charset="0"/>
                <a:cs typeface="Times New Roman" pitchFamily="18" charset="0"/>
              </a:rPr>
              <a:t>size of the revolving tool</a:t>
            </a:r>
            <a:r>
              <a:rPr lang="en-US" sz="2400" dirty="0">
                <a:latin typeface="Times New Roman" pitchFamily="18" charset="0"/>
                <a:cs typeface="Times New Roman" pitchFamily="18" charset="0"/>
              </a:rPr>
              <a:t> (length and diameter),</a:t>
            </a:r>
            <a:endParaRPr lang="en-US" sz="2400" dirty="0">
              <a:solidFill>
                <a:srgbClr val="FFC000"/>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ROTARY SPEED RANGES</a:t>
            </a: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A rotary tool should be </a:t>
            </a:r>
            <a:r>
              <a:rPr lang="en-US" sz="2400" dirty="0">
                <a:solidFill>
                  <a:srgbClr val="FFC000"/>
                </a:solidFill>
                <a:latin typeface="Times New Roman" pitchFamily="18" charset="0"/>
                <a:cs typeface="Times New Roman" pitchFamily="18" charset="0"/>
              </a:rPr>
              <a:t>large in diameter </a:t>
            </a:r>
            <a:r>
              <a:rPr lang="en-US" sz="2400" dirty="0">
                <a:latin typeface="Times New Roman" pitchFamily="18" charset="0"/>
                <a:cs typeface="Times New Roman" pitchFamily="18" charset="0"/>
              </a:rPr>
              <a:t>when used with </a:t>
            </a:r>
            <a:r>
              <a:rPr lang="en-US" sz="2400" dirty="0">
                <a:solidFill>
                  <a:srgbClr val="FFC000"/>
                </a:solidFill>
                <a:latin typeface="Times New Roman" pitchFamily="18" charset="0"/>
                <a:cs typeface="Times New Roman" pitchFamily="18" charset="0"/>
              </a:rPr>
              <a:t>low speeds </a:t>
            </a:r>
            <a:r>
              <a:rPr lang="en-US" sz="2400" dirty="0">
                <a:latin typeface="Times New Roman" pitchFamily="18" charset="0"/>
                <a:cs typeface="Times New Roman" pitchFamily="18" charset="0"/>
              </a:rPr>
              <a:t>to approach the </a:t>
            </a:r>
            <a:r>
              <a:rPr lang="en-US" sz="2400" dirty="0">
                <a:solidFill>
                  <a:srgbClr val="FFC000"/>
                </a:solidFill>
                <a:latin typeface="Times New Roman" pitchFamily="18" charset="0"/>
                <a:cs typeface="Times New Roman" pitchFamily="18" charset="0"/>
              </a:rPr>
              <a:t>optimum surface feet per unit time. </a:t>
            </a:r>
          </a:p>
          <a:p>
            <a:pPr algn="just">
              <a:lnSpc>
                <a:spcPct val="150000"/>
              </a:lnSpc>
            </a:pPr>
            <a:r>
              <a:rPr lang="en-US" sz="2400" dirty="0">
                <a:latin typeface="Times New Roman" pitchFamily="18" charset="0"/>
                <a:cs typeface="Times New Roman" pitchFamily="18" charset="0"/>
              </a:rPr>
              <a:t>In the </a:t>
            </a:r>
            <a:r>
              <a:rPr lang="en-US" sz="2400" dirty="0">
                <a:solidFill>
                  <a:srgbClr val="FFC000"/>
                </a:solidFill>
                <a:latin typeface="Times New Roman" pitchFamily="18" charset="0"/>
                <a:cs typeface="Times New Roman" pitchFamily="18" charset="0"/>
              </a:rPr>
              <a:t>ultra-high speed </a:t>
            </a:r>
            <a:r>
              <a:rPr lang="en-US" sz="2400" dirty="0">
                <a:latin typeface="Times New Roman" pitchFamily="18" charset="0"/>
                <a:cs typeface="Times New Roman" pitchFamily="18" charset="0"/>
              </a:rPr>
              <a:t>range - diameter of a </a:t>
            </a:r>
            <a:r>
              <a:rPr lang="en-US" sz="2400" dirty="0">
                <a:solidFill>
                  <a:srgbClr val="FFC000"/>
                </a:solidFill>
                <a:latin typeface="Times New Roman" pitchFamily="18" charset="0"/>
                <a:cs typeface="Times New Roman" pitchFamily="18" charset="0"/>
              </a:rPr>
              <a:t>cutting tool should be reduced.</a:t>
            </a:r>
            <a:endParaRPr lang="en-US" dirty="0">
              <a:solidFill>
                <a:srgbClr val="FFC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ROTARY SPEED RANGES</a:t>
            </a:r>
            <a:endParaRPr lang="en-US" sz="3200" dirty="0"/>
          </a:p>
        </p:txBody>
      </p:sp>
      <p:sp>
        <p:nvSpPr>
          <p:cNvPr id="3" name="Content Placeholder 2"/>
          <p:cNvSpPr>
            <a:spLocks noGrp="1"/>
          </p:cNvSpPr>
          <p:nvPr>
            <p:ph idx="1"/>
          </p:nvPr>
        </p:nvSpPr>
        <p:spPr/>
        <p:txBody>
          <a:bodyPr>
            <a:normAutofit/>
          </a:bodyPr>
          <a:lstStyle/>
          <a:p>
            <a:pPr algn="just">
              <a:buNone/>
            </a:pPr>
            <a:r>
              <a:rPr lang="en-US" sz="2400" dirty="0">
                <a:latin typeface="Times New Roman" pitchFamily="18" charset="0"/>
                <a:cs typeface="Times New Roman" pitchFamily="18" charset="0"/>
              </a:rPr>
              <a:t>For dental purposes we classify speeds as follow: </a:t>
            </a:r>
          </a:p>
          <a:p>
            <a:pPr algn="just">
              <a:buNone/>
            </a:pPr>
            <a:endParaRPr lang="en-US" sz="2400" dirty="0">
              <a:latin typeface="Times New Roman" pitchFamily="18" charset="0"/>
              <a:cs typeface="Times New Roman" pitchFamily="18" charset="0"/>
            </a:endParaRPr>
          </a:p>
          <a:p>
            <a:pPr marL="514350" indent="-514350" algn="just">
              <a:buNone/>
            </a:pPr>
            <a:r>
              <a:rPr lang="en-US" sz="2400" dirty="0">
                <a:solidFill>
                  <a:schemeClr val="accent3">
                    <a:lumMod val="40000"/>
                    <a:lumOff val="60000"/>
                  </a:schemeClr>
                </a:solidFill>
                <a:latin typeface="Times New Roman" pitchFamily="18" charset="0"/>
                <a:cs typeface="Times New Roman" pitchFamily="18" charset="0"/>
              </a:rPr>
              <a:t>ACCORDING TO MARZOUCK</a:t>
            </a:r>
          </a:p>
          <a:p>
            <a:pPr marL="514350" indent="-514350" algn="just">
              <a:buNone/>
            </a:pPr>
            <a:endParaRPr lang="en-US" sz="2400" dirty="0">
              <a:latin typeface="Times New Roman" pitchFamily="18" charset="0"/>
              <a:cs typeface="Times New Roman" pitchFamily="18" charset="0"/>
            </a:endParaRPr>
          </a:p>
          <a:p>
            <a:pPr marL="457200" lvl="0" indent="-457200" algn="just">
              <a:lnSpc>
                <a:spcPct val="150000"/>
              </a:lnSpc>
              <a:buFont typeface="+mj-lt"/>
              <a:buAutoNum type="arabicPeriod"/>
            </a:pPr>
            <a:r>
              <a:rPr lang="en-US" sz="2400" dirty="0">
                <a:latin typeface="Times New Roman" pitchFamily="18" charset="0"/>
                <a:cs typeface="Times New Roman" pitchFamily="18" charset="0"/>
              </a:rPr>
              <a:t>Ultra-low speed - </a:t>
            </a:r>
            <a:r>
              <a:rPr lang="en-US" sz="2400" dirty="0">
                <a:solidFill>
                  <a:srgbClr val="FFC000"/>
                </a:solidFill>
                <a:latin typeface="Times New Roman" pitchFamily="18" charset="0"/>
                <a:cs typeface="Times New Roman" pitchFamily="18" charset="0"/>
              </a:rPr>
              <a:t>300-3,000 RPM</a:t>
            </a:r>
          </a:p>
          <a:p>
            <a:pPr marL="457200" lvl="0" indent="-457200" algn="just">
              <a:lnSpc>
                <a:spcPct val="150000"/>
              </a:lnSpc>
              <a:buFont typeface="+mj-lt"/>
              <a:buAutoNum type="arabicPeriod"/>
            </a:pPr>
            <a:r>
              <a:rPr lang="en-US" sz="2400" dirty="0">
                <a:latin typeface="Times New Roman" pitchFamily="18" charset="0"/>
                <a:cs typeface="Times New Roman" pitchFamily="18" charset="0"/>
              </a:rPr>
              <a:t>Low speed - </a:t>
            </a:r>
            <a:r>
              <a:rPr lang="en-US" sz="2400" dirty="0">
                <a:solidFill>
                  <a:srgbClr val="FFC000"/>
                </a:solidFill>
                <a:latin typeface="Times New Roman" pitchFamily="18" charset="0"/>
                <a:cs typeface="Times New Roman" pitchFamily="18" charset="0"/>
              </a:rPr>
              <a:t>3,000-6,000 RPM</a:t>
            </a:r>
          </a:p>
          <a:p>
            <a:pPr marL="457200" lvl="0" indent="-457200" algn="just">
              <a:lnSpc>
                <a:spcPct val="150000"/>
              </a:lnSpc>
              <a:buFont typeface="+mj-lt"/>
              <a:buAutoNum type="arabicPeriod"/>
            </a:pPr>
            <a:r>
              <a:rPr lang="en-US" sz="2400" dirty="0">
                <a:latin typeface="Times New Roman" pitchFamily="18" charset="0"/>
                <a:cs typeface="Times New Roman" pitchFamily="18" charset="0"/>
              </a:rPr>
              <a:t>Medium high speed </a:t>
            </a:r>
            <a:r>
              <a:rPr lang="en-US" sz="2400" dirty="0">
                <a:solidFill>
                  <a:srgbClr val="FFC000"/>
                </a:solidFill>
                <a:latin typeface="Times New Roman" pitchFamily="18" charset="0"/>
                <a:cs typeface="Times New Roman" pitchFamily="18" charset="0"/>
              </a:rPr>
              <a:t>- 20,000-45,000 RPM </a:t>
            </a:r>
          </a:p>
          <a:p>
            <a:pPr marL="457200" lvl="0" indent="-457200" algn="just">
              <a:lnSpc>
                <a:spcPct val="150000"/>
              </a:lnSpc>
              <a:buFont typeface="+mj-lt"/>
              <a:buAutoNum type="arabicPeriod"/>
            </a:pPr>
            <a:r>
              <a:rPr lang="en-US" sz="2400" dirty="0">
                <a:latin typeface="Times New Roman" pitchFamily="18" charset="0"/>
                <a:cs typeface="Times New Roman" pitchFamily="18" charset="0"/>
              </a:rPr>
              <a:t>High speed - </a:t>
            </a:r>
            <a:r>
              <a:rPr lang="en-US" sz="2400" dirty="0">
                <a:solidFill>
                  <a:srgbClr val="FFC000"/>
                </a:solidFill>
                <a:latin typeface="Times New Roman" pitchFamily="18" charset="0"/>
                <a:cs typeface="Times New Roman" pitchFamily="18" charset="0"/>
              </a:rPr>
              <a:t>45,000-100,000 RPM</a:t>
            </a:r>
          </a:p>
          <a:p>
            <a:pPr marL="457200" lvl="0" indent="-457200" algn="just">
              <a:lnSpc>
                <a:spcPct val="150000"/>
              </a:lnSpc>
              <a:buFont typeface="+mj-lt"/>
              <a:buAutoNum type="arabicPeriod"/>
            </a:pPr>
            <a:r>
              <a:rPr lang="en-US" sz="2400" dirty="0">
                <a:latin typeface="Times New Roman" pitchFamily="18" charset="0"/>
                <a:cs typeface="Times New Roman" pitchFamily="18" charset="0"/>
              </a:rPr>
              <a:t>Ultra-high speed -</a:t>
            </a:r>
            <a:r>
              <a:rPr lang="en-US" sz="2400" dirty="0">
                <a:solidFill>
                  <a:srgbClr val="FFC000"/>
                </a:solidFill>
                <a:latin typeface="Times New Roman" pitchFamily="18" charset="0"/>
                <a:cs typeface="Times New Roman" pitchFamily="18" charset="0"/>
              </a:rPr>
              <a:t>100,000 RPM and more.</a:t>
            </a:r>
          </a:p>
          <a:p>
            <a:pPr marL="457200" indent="-457200" algn="just">
              <a:buFont typeface="+mj-lt"/>
              <a:buAutoNum type="arabicPeriod"/>
            </a:pPr>
            <a:endParaRPr lang="en-US" sz="2400" dirty="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ROTARY SPEED RANGES</a:t>
            </a:r>
            <a:endParaRPr lang="en-US" sz="3200" dirty="0"/>
          </a:p>
        </p:txBody>
      </p:sp>
      <p:sp>
        <p:nvSpPr>
          <p:cNvPr id="3" name="Content Placeholder 2"/>
          <p:cNvSpPr>
            <a:spLocks noGrp="1"/>
          </p:cNvSpPr>
          <p:nvPr>
            <p:ph idx="1"/>
          </p:nvPr>
        </p:nvSpPr>
        <p:spPr/>
        <p:txBody>
          <a:bodyPr/>
          <a:lstStyle/>
          <a:p>
            <a:pPr>
              <a:buNone/>
            </a:pPr>
            <a:r>
              <a:rPr lang="en-US" sz="2400" dirty="0">
                <a:solidFill>
                  <a:schemeClr val="bg2">
                    <a:lumMod val="40000"/>
                    <a:lumOff val="60000"/>
                  </a:schemeClr>
                </a:solidFill>
                <a:latin typeface="Times New Roman" pitchFamily="18" charset="0"/>
                <a:cs typeface="Times New Roman" pitchFamily="18" charset="0"/>
              </a:rPr>
              <a:t> </a:t>
            </a:r>
            <a:r>
              <a:rPr lang="en-US" sz="2400" dirty="0">
                <a:solidFill>
                  <a:schemeClr val="accent3">
                    <a:lumMod val="40000"/>
                    <a:lumOff val="60000"/>
                  </a:schemeClr>
                </a:solidFill>
                <a:latin typeface="Times New Roman" pitchFamily="18" charset="0"/>
                <a:cs typeface="Times New Roman" pitchFamily="18" charset="0"/>
              </a:rPr>
              <a:t>ACCORDING TO STURDEVENT</a:t>
            </a:r>
          </a:p>
          <a:p>
            <a:pPr>
              <a:buNone/>
            </a:pPr>
            <a:endParaRPr lang="en-US" sz="2400" dirty="0">
              <a:latin typeface="Times New Roman" pitchFamily="18" charset="0"/>
              <a:cs typeface="Times New Roman" pitchFamily="18" charset="0"/>
            </a:endParaRPr>
          </a:p>
          <a:p>
            <a:pPr marL="457200" lvl="0" indent="-457200">
              <a:buFont typeface="+mj-lt"/>
              <a:buAutoNum type="arabicPeriod"/>
            </a:pPr>
            <a:r>
              <a:rPr lang="en-US" sz="2400" dirty="0">
                <a:latin typeface="Times New Roman" pitchFamily="18" charset="0"/>
                <a:cs typeface="Times New Roman" pitchFamily="18" charset="0"/>
              </a:rPr>
              <a:t>Lower  or slow speeds- </a:t>
            </a:r>
            <a:r>
              <a:rPr lang="en-US" sz="2400" dirty="0">
                <a:solidFill>
                  <a:srgbClr val="FFC000"/>
                </a:solidFill>
                <a:latin typeface="Times New Roman" pitchFamily="18" charset="0"/>
                <a:cs typeface="Times New Roman" pitchFamily="18" charset="0"/>
              </a:rPr>
              <a:t>below 12,000 RPM</a:t>
            </a:r>
          </a:p>
          <a:p>
            <a:pPr marL="457200" lvl="0" indent="-457200">
              <a:buFont typeface="+mj-lt"/>
              <a:buAutoNum type="arabicPeriod"/>
            </a:pPr>
            <a:endParaRPr lang="en-US" sz="2400" dirty="0">
              <a:latin typeface="Times New Roman" pitchFamily="18" charset="0"/>
              <a:cs typeface="Times New Roman" pitchFamily="18" charset="0"/>
            </a:endParaRPr>
          </a:p>
          <a:p>
            <a:pPr marL="457200" lvl="0" indent="-457200">
              <a:buFont typeface="+mj-lt"/>
              <a:buAutoNum type="arabicPeriod"/>
            </a:pPr>
            <a:r>
              <a:rPr lang="en-US" sz="2400" dirty="0">
                <a:latin typeface="Times New Roman" pitchFamily="18" charset="0"/>
                <a:cs typeface="Times New Roman" pitchFamily="18" charset="0"/>
              </a:rPr>
              <a:t>Medium or intermediate speeds- </a:t>
            </a:r>
            <a:r>
              <a:rPr lang="en-US" sz="2400" dirty="0">
                <a:solidFill>
                  <a:srgbClr val="FFC000"/>
                </a:solidFill>
                <a:latin typeface="Times New Roman" pitchFamily="18" charset="0"/>
                <a:cs typeface="Times New Roman" pitchFamily="18" charset="0"/>
              </a:rPr>
              <a:t>12,000- 200,000 RPM</a:t>
            </a:r>
          </a:p>
          <a:p>
            <a:pPr marL="457200" lvl="0" indent="-457200">
              <a:buFont typeface="+mj-lt"/>
              <a:buAutoNum type="arabicPeriod"/>
            </a:pPr>
            <a:endParaRPr lang="en-US" sz="2400" dirty="0">
              <a:latin typeface="Times New Roman" pitchFamily="18" charset="0"/>
              <a:cs typeface="Times New Roman" pitchFamily="18" charset="0"/>
            </a:endParaRPr>
          </a:p>
          <a:p>
            <a:pPr marL="457200" lvl="0" indent="-457200">
              <a:buFont typeface="+mj-lt"/>
              <a:buAutoNum type="arabicPeriod"/>
            </a:pPr>
            <a:r>
              <a:rPr lang="en-US" sz="2400" dirty="0">
                <a:latin typeface="Times New Roman" pitchFamily="18" charset="0"/>
                <a:cs typeface="Times New Roman" pitchFamily="18" charset="0"/>
              </a:rPr>
              <a:t>High or ultrahigh speeds- </a:t>
            </a:r>
            <a:r>
              <a:rPr lang="en-US" sz="2400" dirty="0">
                <a:solidFill>
                  <a:srgbClr val="FFC000"/>
                </a:solidFill>
                <a:latin typeface="Times New Roman" pitchFamily="18" charset="0"/>
                <a:cs typeface="Times New Roman" pitchFamily="18" charset="0"/>
              </a:rPr>
              <a:t>above 200,000 RPM</a:t>
            </a:r>
          </a:p>
          <a:p>
            <a:pPr marL="514350"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ROTARY SPEED RANGES</a:t>
            </a:r>
            <a:endParaRPr lang="en-US" sz="3200" dirty="0"/>
          </a:p>
        </p:txBody>
      </p:sp>
      <p:sp>
        <p:nvSpPr>
          <p:cNvPr id="3" name="Content Placeholder 2"/>
          <p:cNvSpPr>
            <a:spLocks noGrp="1"/>
          </p:cNvSpPr>
          <p:nvPr>
            <p:ph idx="1"/>
          </p:nvPr>
        </p:nvSpPr>
        <p:spPr/>
        <p:txBody>
          <a:bodyPr/>
          <a:lstStyle/>
          <a:p>
            <a:pPr>
              <a:buNone/>
            </a:pPr>
            <a:r>
              <a:rPr lang="en-US" sz="2400" dirty="0">
                <a:solidFill>
                  <a:schemeClr val="accent3">
                    <a:lumMod val="40000"/>
                    <a:lumOff val="60000"/>
                  </a:schemeClr>
                </a:solidFill>
                <a:latin typeface="Times New Roman" pitchFamily="18" charset="0"/>
                <a:cs typeface="Times New Roman" pitchFamily="18" charset="0"/>
              </a:rPr>
              <a:t>ACCORDING TO CHARBEANU</a:t>
            </a:r>
          </a:p>
          <a:p>
            <a:pPr>
              <a:buNone/>
            </a:pPr>
            <a:endParaRPr lang="en-US" sz="2400" dirty="0">
              <a:solidFill>
                <a:schemeClr val="bg2">
                  <a:lumMod val="40000"/>
                  <a:lumOff val="60000"/>
                </a:schemeClr>
              </a:solidFill>
              <a:latin typeface="Times New Roman" pitchFamily="18" charset="0"/>
              <a:cs typeface="Times New Roman" pitchFamily="18" charset="0"/>
            </a:endParaRPr>
          </a:p>
          <a:p>
            <a:pPr>
              <a:buNone/>
            </a:pPr>
            <a:r>
              <a:rPr lang="en-US" sz="2400" dirty="0">
                <a:latin typeface="Times New Roman" pitchFamily="18" charset="0"/>
                <a:cs typeface="Times New Roman" pitchFamily="18" charset="0"/>
              </a:rPr>
              <a:t>Conventional or low speed- </a:t>
            </a:r>
            <a:r>
              <a:rPr lang="en-US" sz="2400" dirty="0">
                <a:solidFill>
                  <a:srgbClr val="FFC000"/>
                </a:solidFill>
                <a:latin typeface="Times New Roman" pitchFamily="18" charset="0"/>
                <a:cs typeface="Times New Roman" pitchFamily="18" charset="0"/>
              </a:rPr>
              <a:t>below 10,000 RPM</a:t>
            </a:r>
          </a:p>
          <a:p>
            <a:pPr marL="457200" lvl="0" indent="-457200">
              <a:buNone/>
            </a:pPr>
            <a:endParaRPr lang="en-US" sz="2400" dirty="0">
              <a:latin typeface="Times New Roman" pitchFamily="18" charset="0"/>
              <a:cs typeface="Times New Roman" pitchFamily="18" charset="0"/>
            </a:endParaRPr>
          </a:p>
          <a:p>
            <a:pPr marL="457200" lvl="0" indent="-457200">
              <a:buNone/>
            </a:pPr>
            <a:r>
              <a:rPr lang="en-US" sz="2400" dirty="0">
                <a:latin typeface="Times New Roman" pitchFamily="18" charset="0"/>
                <a:cs typeface="Times New Roman" pitchFamily="18" charset="0"/>
              </a:rPr>
              <a:t>Increased or high speed- </a:t>
            </a:r>
            <a:r>
              <a:rPr lang="en-US" sz="2400" dirty="0">
                <a:solidFill>
                  <a:srgbClr val="FFC000"/>
                </a:solidFill>
                <a:latin typeface="Times New Roman" pitchFamily="18" charset="0"/>
                <a:cs typeface="Times New Roman" pitchFamily="18" charset="0"/>
              </a:rPr>
              <a:t>10,000- 150,000 RPM</a:t>
            </a:r>
          </a:p>
          <a:p>
            <a:pPr marL="457200" lvl="0" indent="-457200">
              <a:buNone/>
            </a:pPr>
            <a:endParaRPr lang="en-US" sz="2400" dirty="0">
              <a:latin typeface="Times New Roman" pitchFamily="18" charset="0"/>
              <a:cs typeface="Times New Roman" pitchFamily="18" charset="0"/>
            </a:endParaRPr>
          </a:p>
          <a:p>
            <a:pPr lvl="0">
              <a:buNone/>
            </a:pPr>
            <a:r>
              <a:rPr lang="en-US" sz="2400" dirty="0">
                <a:latin typeface="Times New Roman" pitchFamily="18" charset="0"/>
                <a:cs typeface="Times New Roman" pitchFamily="18" charset="0"/>
              </a:rPr>
              <a:t>Ultra speed- </a:t>
            </a:r>
            <a:r>
              <a:rPr lang="en-US" sz="2400" dirty="0">
                <a:solidFill>
                  <a:srgbClr val="FFC000"/>
                </a:solidFill>
                <a:latin typeface="Times New Roman" pitchFamily="18" charset="0"/>
                <a:cs typeface="Times New Roman" pitchFamily="18" charset="0"/>
              </a:rPr>
              <a:t>above 150,000 RPM</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ROTARY SPEED RANGES</a:t>
            </a:r>
            <a:endParaRPr lang="en-US" sz="3200" dirty="0"/>
          </a:p>
        </p:txBody>
      </p:sp>
      <p:sp>
        <p:nvSpPr>
          <p:cNvPr id="3" name="Content Placeholder 2"/>
          <p:cNvSpPr>
            <a:spLocks noGrp="1"/>
          </p:cNvSpPr>
          <p:nvPr>
            <p:ph idx="1"/>
          </p:nvPr>
        </p:nvSpPr>
        <p:spPr/>
        <p:txBody>
          <a:bodyPr>
            <a:normAutofit/>
          </a:bodyPr>
          <a:lstStyle/>
          <a:p>
            <a:pPr algn="just">
              <a:buNone/>
            </a:pPr>
            <a:r>
              <a:rPr lang="en-US" sz="2400" dirty="0">
                <a:solidFill>
                  <a:schemeClr val="accent3">
                    <a:lumMod val="40000"/>
                    <a:lumOff val="60000"/>
                  </a:schemeClr>
                </a:solidFill>
                <a:latin typeface="Times New Roman" pitchFamily="18" charset="0"/>
                <a:cs typeface="Times New Roman" pitchFamily="18" charset="0"/>
              </a:rPr>
              <a:t>LOW SPEED  </a:t>
            </a:r>
          </a:p>
          <a:p>
            <a:pPr algn="just"/>
            <a:r>
              <a:rPr lang="en-US" sz="2400" dirty="0">
                <a:solidFill>
                  <a:srgbClr val="FFC000"/>
                </a:solidFill>
                <a:latin typeface="Times New Roman" pitchFamily="18" charset="0"/>
                <a:cs typeface="Times New Roman" pitchFamily="18" charset="0"/>
              </a:rPr>
              <a:t>&lt;12,000 RPM</a:t>
            </a:r>
          </a:p>
          <a:p>
            <a:pPr algn="just">
              <a:lnSpc>
                <a:spcPct val="150000"/>
              </a:lnSpc>
            </a:pPr>
            <a:r>
              <a:rPr lang="en-US" sz="2400" dirty="0">
                <a:latin typeface="Times New Roman" pitchFamily="18" charset="0"/>
                <a:cs typeface="Times New Roman" pitchFamily="18" charset="0"/>
              </a:rPr>
              <a:t>Intact tooth structure can be removed.</a:t>
            </a:r>
          </a:p>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USES</a:t>
            </a:r>
          </a:p>
          <a:p>
            <a:pPr marL="457200" indent="-457200" algn="just">
              <a:lnSpc>
                <a:spcPct val="150000"/>
              </a:lnSpc>
              <a:buFont typeface="+mj-lt"/>
              <a:buAutoNum type="arabicPeriod"/>
            </a:pPr>
            <a:r>
              <a:rPr lang="en-US" sz="2400" dirty="0">
                <a:solidFill>
                  <a:srgbClr val="FFC000"/>
                </a:solidFill>
                <a:latin typeface="Times New Roman" pitchFamily="18" charset="0"/>
                <a:cs typeface="Times New Roman" pitchFamily="18" charset="0"/>
              </a:rPr>
              <a:t>Cleaning teeth, </a:t>
            </a:r>
          </a:p>
          <a:p>
            <a:pPr marL="457200" indent="-457200" algn="just">
              <a:lnSpc>
                <a:spcPct val="150000"/>
              </a:lnSpc>
              <a:buFont typeface="+mj-lt"/>
              <a:buAutoNum type="arabicPeriod"/>
            </a:pPr>
            <a:r>
              <a:rPr lang="en-US" sz="2400" dirty="0">
                <a:solidFill>
                  <a:srgbClr val="FFC000"/>
                </a:solidFill>
                <a:latin typeface="Times New Roman" pitchFamily="18" charset="0"/>
                <a:cs typeface="Times New Roman" pitchFamily="18" charset="0"/>
              </a:rPr>
              <a:t>Occasional caries excavation, and </a:t>
            </a:r>
          </a:p>
          <a:p>
            <a:pPr marL="457200" indent="-457200" algn="just">
              <a:lnSpc>
                <a:spcPct val="150000"/>
              </a:lnSpc>
              <a:buFont typeface="+mj-lt"/>
              <a:buAutoNum type="arabicPeriod"/>
            </a:pPr>
            <a:r>
              <a:rPr lang="en-US" sz="2400" dirty="0">
                <a:solidFill>
                  <a:srgbClr val="FFC000"/>
                </a:solidFill>
                <a:latin typeface="Times New Roman" pitchFamily="18" charset="0"/>
                <a:cs typeface="Times New Roman" pitchFamily="18" charset="0"/>
              </a:rPr>
              <a:t>Finishing and polishing procedures </a:t>
            </a:r>
            <a:r>
              <a:rPr lang="en-US" sz="2400" dirty="0">
                <a:latin typeface="Times New Roman" pitchFamily="18" charset="0"/>
                <a:cs typeface="Times New Roman" pitchFamily="18" charset="0"/>
              </a:rPr>
              <a:t>that used abrasive disks, points and cups. </a:t>
            </a:r>
          </a:p>
          <a:p>
            <a:pPr algn="just">
              <a:lnSpc>
                <a:spcPct val="150000"/>
              </a:lnSpc>
            </a:pPr>
            <a:endParaRPr lang="en-US" sz="2400" dirty="0">
              <a:latin typeface="Times New Roman" pitchFamily="18" charset="0"/>
              <a:cs typeface="Times New Roman" pitchFamily="18" charset="0"/>
            </a:endParaRPr>
          </a:p>
          <a:p>
            <a:pPr algn="just">
              <a:lnSpc>
                <a:spcPct val="150000"/>
              </a:lnSpc>
            </a:pP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ROTARY SPEED RANGES</a:t>
            </a:r>
            <a:endParaRPr lang="en-US" sz="3200" dirty="0"/>
          </a:p>
        </p:txBody>
      </p:sp>
      <p:sp>
        <p:nvSpPr>
          <p:cNvPr id="3" name="Content Placeholder 2"/>
          <p:cNvSpPr>
            <a:spLocks noGrp="1"/>
          </p:cNvSpPr>
          <p:nvPr>
            <p:ph idx="1"/>
          </p:nvPr>
        </p:nvSpPr>
        <p:spPr/>
        <p:txBody>
          <a:bodyPr/>
          <a:lstStyle/>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ADVATAGES</a:t>
            </a:r>
          </a:p>
          <a:p>
            <a:pPr algn="just">
              <a:lnSpc>
                <a:spcPct val="150000"/>
              </a:lnSpc>
            </a:pPr>
            <a:r>
              <a:rPr lang="en-US" sz="2400" dirty="0">
                <a:solidFill>
                  <a:srgbClr val="FFC000"/>
                </a:solidFill>
                <a:latin typeface="Times New Roman" pitchFamily="18" charset="0"/>
                <a:cs typeface="Times New Roman" pitchFamily="18" charset="0"/>
              </a:rPr>
              <a:t>Tactile sensation is better</a:t>
            </a:r>
            <a:r>
              <a:rPr lang="en-US" sz="2400" dirty="0">
                <a:latin typeface="Times New Roman" pitchFamily="18" charset="0"/>
                <a:cs typeface="Times New Roman" pitchFamily="18" charset="0"/>
              </a:rPr>
              <a:t>.</a:t>
            </a:r>
          </a:p>
          <a:p>
            <a:pPr algn="just">
              <a:lnSpc>
                <a:spcPct val="150000"/>
              </a:lnSpc>
            </a:pPr>
            <a:r>
              <a:rPr lang="en-US" sz="2400" dirty="0">
                <a:solidFill>
                  <a:srgbClr val="FFC000"/>
                </a:solidFill>
                <a:latin typeface="Times New Roman" pitchFamily="18" charset="0"/>
                <a:cs typeface="Times New Roman" pitchFamily="18" charset="0"/>
              </a:rPr>
              <a:t>Less chance for overcutting</a:t>
            </a:r>
            <a:r>
              <a:rPr lang="en-US" sz="2400" dirty="0">
                <a:latin typeface="Times New Roman" pitchFamily="18" charset="0"/>
                <a:cs typeface="Times New Roman" pitchFamily="18" charset="0"/>
              </a:rPr>
              <a:t> tooth structure. </a:t>
            </a:r>
          </a:p>
          <a:p>
            <a:pPr algn="just">
              <a:lnSpc>
                <a:spcPct val="150000"/>
              </a:lnSpc>
            </a:pPr>
            <a:r>
              <a:rPr lang="en-US" sz="2400" dirty="0">
                <a:latin typeface="Times New Roman" pitchFamily="18" charset="0"/>
                <a:cs typeface="Times New Roman" pitchFamily="18" charset="0"/>
              </a:rPr>
              <a:t>Valuable </a:t>
            </a:r>
            <a:r>
              <a:rPr lang="en-US" sz="2400" dirty="0">
                <a:solidFill>
                  <a:srgbClr val="FFC000"/>
                </a:solidFill>
                <a:latin typeface="Times New Roman" pitchFamily="18" charset="0"/>
                <a:cs typeface="Times New Roman" pitchFamily="18" charset="0"/>
              </a:rPr>
              <a:t>adjunct for many dental procedures</a:t>
            </a:r>
            <a:r>
              <a:rPr lang="en-US" dirty="0">
                <a:solidFill>
                  <a:srgbClr val="FFC000"/>
                </a:solidFill>
                <a:latin typeface="Times New Roman" pitchFamily="18" charset="0"/>
                <a:cs typeface="Times New Roman" pitchFamily="18" charset="0"/>
              </a:rPr>
              <a:t>.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latin typeface="Times New Roman" pitchFamily="18" charset="0"/>
                <a:cs typeface="Times New Roman" pitchFamily="18" charset="0"/>
              </a:rPr>
              <a:t>ROTARY SPEED RANGES</a:t>
            </a: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DISADVANTAGES</a:t>
            </a:r>
          </a:p>
          <a:p>
            <a:pPr algn="just">
              <a:lnSpc>
                <a:spcPct val="150000"/>
              </a:lnSpc>
            </a:pPr>
            <a:r>
              <a:rPr lang="en-US" sz="2400" dirty="0">
                <a:solidFill>
                  <a:srgbClr val="FFC000"/>
                </a:solidFill>
                <a:latin typeface="Times New Roman" pitchFamily="18" charset="0"/>
                <a:cs typeface="Times New Roman" pitchFamily="18" charset="0"/>
              </a:rPr>
              <a:t>Traumatic experience </a:t>
            </a:r>
            <a:r>
              <a:rPr lang="en-US" sz="2400" dirty="0">
                <a:latin typeface="Times New Roman" pitchFamily="18" charset="0"/>
                <a:cs typeface="Times New Roman" pitchFamily="18" charset="0"/>
              </a:rPr>
              <a:t>for the patient and the dentist. </a:t>
            </a:r>
          </a:p>
          <a:p>
            <a:pPr algn="just">
              <a:lnSpc>
                <a:spcPct val="150000"/>
              </a:lnSpc>
            </a:pPr>
            <a:r>
              <a:rPr lang="en-US" sz="2400" dirty="0">
                <a:latin typeface="Times New Roman" pitchFamily="18" charset="0"/>
                <a:cs typeface="Times New Roman" pitchFamily="18" charset="0"/>
              </a:rPr>
              <a:t>Cutting is </a:t>
            </a:r>
            <a:r>
              <a:rPr lang="en-US" sz="2400" dirty="0">
                <a:solidFill>
                  <a:srgbClr val="FFC000"/>
                </a:solidFill>
                <a:latin typeface="Times New Roman" pitchFamily="18" charset="0"/>
                <a:cs typeface="Times New Roman" pitchFamily="18" charset="0"/>
              </a:rPr>
              <a:t>ineffective.</a:t>
            </a:r>
          </a:p>
          <a:p>
            <a:pPr algn="just">
              <a:lnSpc>
                <a:spcPct val="150000"/>
              </a:lnSpc>
            </a:pPr>
            <a:r>
              <a:rPr lang="en-US" sz="2400" dirty="0">
                <a:solidFill>
                  <a:srgbClr val="FFC000"/>
                </a:solidFill>
                <a:latin typeface="Times New Roman" pitchFamily="18" charset="0"/>
                <a:cs typeface="Times New Roman" pitchFamily="18" charset="0"/>
              </a:rPr>
              <a:t>Time-consuming.</a:t>
            </a:r>
            <a:r>
              <a:rPr lang="en-US" sz="2400" dirty="0">
                <a:latin typeface="Times New Roman" pitchFamily="18" charset="0"/>
                <a:cs typeface="Times New Roman" pitchFamily="18" charset="0"/>
              </a:rPr>
              <a:t> </a:t>
            </a:r>
          </a:p>
          <a:p>
            <a:pPr algn="just">
              <a:lnSpc>
                <a:spcPct val="150000"/>
              </a:lnSpc>
            </a:pPr>
            <a:r>
              <a:rPr lang="en-US" sz="2400" dirty="0">
                <a:latin typeface="Times New Roman" pitchFamily="18" charset="0"/>
                <a:cs typeface="Times New Roman" pitchFamily="18" charset="0"/>
              </a:rPr>
              <a:t>Requires </a:t>
            </a:r>
            <a:r>
              <a:rPr lang="en-US" sz="2400" dirty="0">
                <a:solidFill>
                  <a:srgbClr val="FFC000"/>
                </a:solidFill>
                <a:latin typeface="Times New Roman" pitchFamily="18" charset="0"/>
                <a:cs typeface="Times New Roman" pitchFamily="18" charset="0"/>
              </a:rPr>
              <a:t>heavy force application (2-5 pounds).</a:t>
            </a:r>
          </a:p>
          <a:p>
            <a:pPr algn="just">
              <a:lnSpc>
                <a:spcPct val="150000"/>
              </a:lnSpc>
            </a:pPr>
            <a:r>
              <a:rPr lang="en-US" sz="2400" dirty="0">
                <a:solidFill>
                  <a:srgbClr val="FFC000"/>
                </a:solidFill>
                <a:latin typeface="Times New Roman" pitchFamily="18" charset="0"/>
                <a:cs typeface="Times New Roman" pitchFamily="18" charset="0"/>
              </a:rPr>
              <a:t>Heat production </a:t>
            </a:r>
            <a:r>
              <a:rPr lang="en-US" sz="2400" dirty="0">
                <a:latin typeface="Times New Roman" pitchFamily="18" charset="0"/>
                <a:cs typeface="Times New Roman" pitchFamily="18" charset="0"/>
              </a:rPr>
              <a:t>at the operating site.</a:t>
            </a:r>
          </a:p>
          <a:p>
            <a:pPr algn="just">
              <a:lnSpc>
                <a:spcPct val="150000"/>
              </a:lnSpc>
            </a:pPr>
            <a:r>
              <a:rPr lang="en-US" sz="2400" dirty="0">
                <a:latin typeface="Times New Roman" pitchFamily="18" charset="0"/>
                <a:cs typeface="Times New Roman" pitchFamily="18" charset="0"/>
              </a:rPr>
              <a:t>Produces </a:t>
            </a:r>
            <a:r>
              <a:rPr lang="en-US" sz="2400" dirty="0">
                <a:solidFill>
                  <a:srgbClr val="FFC000"/>
                </a:solidFill>
                <a:latin typeface="Times New Roman" pitchFamily="18" charset="0"/>
                <a:cs typeface="Times New Roman" pitchFamily="18" charset="0"/>
              </a:rPr>
              <a:t>vibrations of low frequency and high amplitude. </a:t>
            </a:r>
          </a:p>
          <a:p>
            <a:pPr algn="just">
              <a:lnSpc>
                <a:spcPct val="150000"/>
              </a:lnSpc>
            </a:pPr>
            <a:endParaRPr lang="en-US" sz="2400" dirty="0">
              <a:solidFill>
                <a:srgbClr val="FFC000"/>
              </a:solidFill>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ROTARY SPEED RANGES</a:t>
            </a: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a:solidFill>
                  <a:srgbClr val="FFC000"/>
                </a:solidFill>
                <a:latin typeface="Times New Roman" pitchFamily="18" charset="0"/>
                <a:cs typeface="Times New Roman" pitchFamily="18" charset="0"/>
              </a:rPr>
              <a:t>Patient discomfort (heat and vibration).</a:t>
            </a:r>
          </a:p>
          <a:p>
            <a:pPr algn="just">
              <a:lnSpc>
                <a:spcPct val="150000"/>
              </a:lnSpc>
            </a:pPr>
            <a:r>
              <a:rPr lang="en-US" sz="2400">
                <a:latin typeface="Times New Roman" pitchFamily="18" charset="0"/>
                <a:cs typeface="Times New Roman" pitchFamily="18" charset="0"/>
              </a:rPr>
              <a:t>Burs have a tendency to </a:t>
            </a:r>
            <a:r>
              <a:rPr lang="en-US" sz="2400">
                <a:solidFill>
                  <a:srgbClr val="FFC000"/>
                </a:solidFill>
                <a:latin typeface="Times New Roman" pitchFamily="18" charset="0"/>
                <a:cs typeface="Times New Roman" pitchFamily="18" charset="0"/>
              </a:rPr>
              <a:t>roll out of the tooth preparation</a:t>
            </a:r>
            <a:r>
              <a:rPr lang="en-US" sz="2400">
                <a:latin typeface="Times New Roman" pitchFamily="18" charset="0"/>
                <a:cs typeface="Times New Roman" pitchFamily="18" charset="0"/>
              </a:rPr>
              <a:t>.</a:t>
            </a:r>
          </a:p>
          <a:p>
            <a:pPr algn="just">
              <a:lnSpc>
                <a:spcPct val="150000"/>
              </a:lnSpc>
            </a:pPr>
            <a:r>
              <a:rPr lang="en-US" sz="2400">
                <a:solidFill>
                  <a:srgbClr val="FFC000"/>
                </a:solidFill>
                <a:latin typeface="Times New Roman" pitchFamily="18" charset="0"/>
                <a:cs typeface="Times New Roman" pitchFamily="18" charset="0"/>
              </a:rPr>
              <a:t>Carbide burs do not last long </a:t>
            </a:r>
            <a:r>
              <a:rPr lang="en-US" sz="2400">
                <a:latin typeface="Times New Roman" pitchFamily="18" charset="0"/>
                <a:cs typeface="Times New Roman" pitchFamily="18" charset="0"/>
              </a:rPr>
              <a:t>because </a:t>
            </a:r>
            <a:r>
              <a:rPr lang="en-US" sz="2400">
                <a:solidFill>
                  <a:srgbClr val="FFC000"/>
                </a:solidFill>
                <a:latin typeface="Times New Roman" pitchFamily="18" charset="0"/>
                <a:cs typeface="Times New Roman" pitchFamily="18" charset="0"/>
              </a:rPr>
              <a:t>their brittle blades </a:t>
            </a:r>
            <a:r>
              <a:rPr lang="en-US" sz="2400">
                <a:latin typeface="Times New Roman" pitchFamily="18" charset="0"/>
                <a:cs typeface="Times New Roman" pitchFamily="18" charset="0"/>
              </a:rPr>
              <a:t>are easily broken at low speeds.</a:t>
            </a:r>
          </a:p>
          <a:p>
            <a:pPr algn="just">
              <a:lnSpc>
                <a:spcPct val="150000"/>
              </a:lnSpc>
            </a:pPr>
            <a:r>
              <a:rPr lang="en-US" sz="2400">
                <a:latin typeface="Times New Roman" pitchFamily="18" charset="0"/>
                <a:cs typeface="Times New Roman" pitchFamily="18" charset="0"/>
              </a:rPr>
              <a:t>Many of these disadvantages of low-speed operation do not apply when the objective is some procedure </a:t>
            </a:r>
            <a:r>
              <a:rPr lang="en-US" sz="2400">
                <a:solidFill>
                  <a:srgbClr val="FFC000"/>
                </a:solidFill>
                <a:latin typeface="Times New Roman" pitchFamily="18" charset="0"/>
                <a:cs typeface="Times New Roman" pitchFamily="18" charset="0"/>
              </a:rPr>
              <a:t>other than cutting tooth structure.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ROTARY SPEED RANGES</a:t>
            </a:r>
            <a:endParaRPr lang="en-US" sz="3200" dirty="0"/>
          </a:p>
        </p:txBody>
      </p:sp>
      <p:sp>
        <p:nvSpPr>
          <p:cNvPr id="3" name="Content Placeholder 2"/>
          <p:cNvSpPr>
            <a:spLocks noGrp="1"/>
          </p:cNvSpPr>
          <p:nvPr>
            <p:ph idx="1"/>
          </p:nvPr>
        </p:nvSpPr>
        <p:spPr/>
        <p:txBody>
          <a:bodyPr>
            <a:normAutofit/>
          </a:bodyPr>
          <a:lstStyle/>
          <a:p>
            <a:pPr algn="just">
              <a:buNone/>
            </a:pPr>
            <a:r>
              <a:rPr lang="en-US" sz="2800" dirty="0">
                <a:solidFill>
                  <a:schemeClr val="accent3">
                    <a:lumMod val="60000"/>
                    <a:lumOff val="40000"/>
                  </a:schemeClr>
                </a:solidFill>
                <a:latin typeface="Times New Roman" pitchFamily="18" charset="0"/>
                <a:cs typeface="Times New Roman" pitchFamily="18" charset="0"/>
              </a:rPr>
              <a:t>INTERMEDIATE SPEED </a:t>
            </a:r>
          </a:p>
          <a:p>
            <a:pPr algn="just">
              <a:buNone/>
            </a:pPr>
            <a:r>
              <a:rPr lang="en-US" sz="2400" dirty="0">
                <a:latin typeface="Times New Roman" pitchFamily="18" charset="0"/>
                <a:cs typeface="Times New Roman" pitchFamily="18" charset="0"/>
              </a:rPr>
              <a:t> </a:t>
            </a:r>
          </a:p>
          <a:p>
            <a:pPr algn="just">
              <a:lnSpc>
                <a:spcPct val="150000"/>
              </a:lnSpc>
            </a:pPr>
            <a:r>
              <a:rPr lang="en-US" sz="2400" dirty="0">
                <a:solidFill>
                  <a:srgbClr val="FFC000"/>
                </a:solidFill>
                <a:latin typeface="Times New Roman" pitchFamily="18" charset="0"/>
                <a:cs typeface="Times New Roman" pitchFamily="18" charset="0"/>
              </a:rPr>
              <a:t>12,000-150,000RPM</a:t>
            </a:r>
          </a:p>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USES</a:t>
            </a:r>
          </a:p>
          <a:p>
            <a:pPr algn="just">
              <a:lnSpc>
                <a:spcPct val="150000"/>
              </a:lnSpc>
            </a:pPr>
            <a:r>
              <a:rPr lang="en-US" sz="2400" dirty="0">
                <a:solidFill>
                  <a:srgbClr val="FFC000"/>
                </a:solidFill>
                <a:latin typeface="Times New Roman" pitchFamily="18" charset="0"/>
                <a:cs typeface="Times New Roman" pitchFamily="18" charset="0"/>
              </a:rPr>
              <a:t>Cavity preparations </a:t>
            </a:r>
            <a:r>
              <a:rPr lang="en-US" sz="2400" dirty="0">
                <a:latin typeface="Times New Roman" pitchFamily="18" charset="0"/>
                <a:cs typeface="Times New Roman" pitchFamily="18" charset="0"/>
              </a:rPr>
              <a:t>(not as effectively as high speeds)- a large selection of specifically shaped instruments is required.</a:t>
            </a:r>
          </a:p>
          <a:p>
            <a:pPr algn="just">
              <a:lnSpc>
                <a:spcPct val="150000"/>
              </a:lnSpc>
            </a:pPr>
            <a:r>
              <a:rPr lang="en-US" sz="2400" dirty="0">
                <a:solidFill>
                  <a:srgbClr val="FFC000"/>
                </a:solidFill>
                <a:latin typeface="Times New Roman" pitchFamily="18" charset="0"/>
                <a:cs typeface="Times New Roman" pitchFamily="18" charset="0"/>
              </a:rPr>
              <a:t>Finishing procedures </a:t>
            </a:r>
            <a:r>
              <a:rPr lang="en-US" sz="2400" dirty="0">
                <a:latin typeface="Times New Roman" pitchFamily="18" charset="0"/>
                <a:cs typeface="Times New Roman" pitchFamily="18" charset="0"/>
              </a:rPr>
              <a:t>(placement of retentive grooves and bevels)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pic>
        <p:nvPicPr>
          <p:cNvPr id="3074" name="Picture 2" descr="E:\dental images\cavity.jpg"/>
          <p:cNvPicPr>
            <a:picLocks noChangeAspect="1" noChangeArrowheads="1"/>
          </p:cNvPicPr>
          <p:nvPr/>
        </p:nvPicPr>
        <p:blipFill>
          <a:blip r:embed="rId2" cstate="print"/>
          <a:srcRect/>
          <a:stretch>
            <a:fillRect/>
          </a:stretch>
        </p:blipFill>
        <p:spPr bwMode="auto">
          <a:xfrm>
            <a:off x="5486400" y="5181600"/>
            <a:ext cx="2225754" cy="1481138"/>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ROTARY SPEED RANGES</a:t>
            </a:r>
            <a:endParaRPr lang="en-US" sz="3200" dirty="0"/>
          </a:p>
        </p:txBody>
      </p:sp>
      <p:sp>
        <p:nvSpPr>
          <p:cNvPr id="3" name="Content Placeholder 2"/>
          <p:cNvSpPr>
            <a:spLocks noGrp="1"/>
          </p:cNvSpPr>
          <p:nvPr>
            <p:ph idx="1"/>
          </p:nvPr>
        </p:nvSpPr>
        <p:spPr/>
        <p:txBody>
          <a:bodyPr/>
          <a:lstStyle/>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ADVANTAGES</a:t>
            </a:r>
          </a:p>
          <a:p>
            <a:pPr algn="just">
              <a:lnSpc>
                <a:spcPct val="150000"/>
              </a:lnSpc>
            </a:pPr>
            <a:r>
              <a:rPr lang="en-US" sz="2400" dirty="0">
                <a:latin typeface="Times New Roman" pitchFamily="18" charset="0"/>
                <a:cs typeface="Times New Roman" pitchFamily="18" charset="0"/>
              </a:rPr>
              <a:t>Used where </a:t>
            </a:r>
            <a:r>
              <a:rPr lang="en-US" sz="2400" dirty="0">
                <a:solidFill>
                  <a:srgbClr val="FFC000"/>
                </a:solidFill>
                <a:latin typeface="Times New Roman" pitchFamily="18" charset="0"/>
                <a:cs typeface="Times New Roman" pitchFamily="18" charset="0"/>
              </a:rPr>
              <a:t>vision is poor.</a:t>
            </a:r>
          </a:p>
          <a:p>
            <a:pPr algn="just">
              <a:lnSpc>
                <a:spcPct val="150000"/>
              </a:lnSpc>
            </a:pPr>
            <a:r>
              <a:rPr lang="en-US" sz="2400" dirty="0">
                <a:latin typeface="Times New Roman" pitchFamily="18" charset="0"/>
                <a:cs typeface="Times New Roman" pitchFamily="18" charset="0"/>
              </a:rPr>
              <a:t>More</a:t>
            </a:r>
            <a:r>
              <a:rPr lang="en-US" sz="2400" dirty="0">
                <a:solidFill>
                  <a:srgbClr val="FFC000"/>
                </a:solidFill>
                <a:latin typeface="Times New Roman" pitchFamily="18" charset="0"/>
                <a:cs typeface="Times New Roman" pitchFamily="18" charset="0"/>
              </a:rPr>
              <a:t> positive sense of touch.</a:t>
            </a:r>
            <a:endParaRPr lang="en-US" sz="2400" dirty="0">
              <a:latin typeface="Times New Roman" pitchFamily="18" charset="0"/>
              <a:cs typeface="Times New Roman" pitchFamily="18" charset="0"/>
            </a:endParaRPr>
          </a:p>
          <a:p>
            <a:pPr algn="just">
              <a:lnSpc>
                <a:spcPct val="150000"/>
              </a:lnSpc>
            </a:pPr>
            <a:r>
              <a:rPr lang="en-US" sz="2400" dirty="0">
                <a:latin typeface="Times New Roman" pitchFamily="18" charset="0"/>
                <a:cs typeface="Times New Roman" pitchFamily="18" charset="0"/>
              </a:rPr>
              <a:t> Less force is required (</a:t>
            </a:r>
            <a:r>
              <a:rPr lang="en-US" sz="2400" dirty="0">
                <a:solidFill>
                  <a:srgbClr val="FFC000"/>
                </a:solidFill>
                <a:latin typeface="Times New Roman" pitchFamily="18" charset="0"/>
                <a:cs typeface="Times New Roman" pitchFamily="18" charset="0"/>
              </a:rPr>
              <a:t>1 pound</a:t>
            </a:r>
            <a:r>
              <a:rPr lang="en-US" sz="2400" dirty="0">
                <a:latin typeface="Times New Roman" pitchFamily="18" charset="0"/>
                <a:cs typeface="Times New Roman" pitchFamily="18" charset="0"/>
              </a:rPr>
              <a:t>).</a:t>
            </a:r>
          </a:p>
          <a:p>
            <a:pPr algn="just">
              <a:lnSpc>
                <a:spcPct val="150000"/>
              </a:lnSpc>
            </a:pPr>
            <a:endParaRPr lang="en-US" dirty="0"/>
          </a:p>
          <a:p>
            <a:pPr algn="just">
              <a:lnSpc>
                <a:spcPct val="150000"/>
              </a:lnSpc>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ROTARY SPEED RANGES</a:t>
            </a:r>
            <a:endParaRPr lang="en-US" sz="3200" dirty="0"/>
          </a:p>
        </p:txBody>
      </p:sp>
      <p:sp>
        <p:nvSpPr>
          <p:cNvPr id="3" name="Content Placeholder 2"/>
          <p:cNvSpPr>
            <a:spLocks noGrp="1"/>
          </p:cNvSpPr>
          <p:nvPr>
            <p:ph idx="1"/>
          </p:nvPr>
        </p:nvSpPr>
        <p:spPr/>
        <p:txBody>
          <a:bodyPr>
            <a:normAutofit/>
          </a:bodyPr>
          <a:lstStyle/>
          <a:p>
            <a:pPr>
              <a:lnSpc>
                <a:spcPct val="150000"/>
              </a:lnSpc>
              <a:buNone/>
            </a:pPr>
            <a:r>
              <a:rPr lang="en-US" sz="2400" dirty="0">
                <a:solidFill>
                  <a:schemeClr val="accent3">
                    <a:lumMod val="60000"/>
                    <a:lumOff val="40000"/>
                  </a:schemeClr>
                </a:solidFill>
                <a:latin typeface="Times New Roman" pitchFamily="18" charset="0"/>
                <a:cs typeface="Times New Roman" pitchFamily="18" charset="0"/>
              </a:rPr>
              <a:t>HIGH SPEED   </a:t>
            </a:r>
          </a:p>
          <a:p>
            <a:pPr>
              <a:lnSpc>
                <a:spcPct val="150000"/>
              </a:lnSpc>
            </a:pPr>
            <a:r>
              <a:rPr lang="en-US" sz="2400" dirty="0">
                <a:solidFill>
                  <a:schemeClr val="accent3">
                    <a:lumMod val="60000"/>
                    <a:lumOff val="40000"/>
                  </a:schemeClr>
                </a:solidFill>
                <a:latin typeface="Times New Roman" pitchFamily="18" charset="0"/>
                <a:cs typeface="Times New Roman" pitchFamily="18" charset="0"/>
              </a:rPr>
              <a:t>&gt;150,000 RPM</a:t>
            </a:r>
          </a:p>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USES</a:t>
            </a:r>
          </a:p>
          <a:p>
            <a:pPr algn="just">
              <a:lnSpc>
                <a:spcPct val="150000"/>
              </a:lnSpc>
            </a:pPr>
            <a:r>
              <a:rPr lang="en-US" sz="2400" dirty="0">
                <a:solidFill>
                  <a:srgbClr val="FFC000"/>
                </a:solidFill>
                <a:latin typeface="Times New Roman" pitchFamily="18" charset="0"/>
                <a:cs typeface="Times New Roman" pitchFamily="18" charset="0"/>
              </a:rPr>
              <a:t>Tooth preparation.</a:t>
            </a:r>
          </a:p>
          <a:p>
            <a:pPr algn="just">
              <a:lnSpc>
                <a:spcPct val="150000"/>
              </a:lnSpc>
            </a:pPr>
            <a:r>
              <a:rPr lang="en-US" sz="2400" dirty="0">
                <a:solidFill>
                  <a:srgbClr val="FFC000"/>
                </a:solidFill>
                <a:latin typeface="Times New Roman" pitchFamily="18" charset="0"/>
                <a:cs typeface="Times New Roman" pitchFamily="18" charset="0"/>
              </a:rPr>
              <a:t>Removing old restorations.  </a:t>
            </a:r>
          </a:p>
          <a:p>
            <a:pPr>
              <a:lnSpc>
                <a:spcPct val="150000"/>
              </a:lnSpc>
            </a:pPr>
            <a:endParaRPr lang="en-US" sz="6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a:p>
        </p:txBody>
      </p:sp>
      <p:pic>
        <p:nvPicPr>
          <p:cNvPr id="2050" name="Picture 2" descr="E:\dental images\tooth prep.jpg"/>
          <p:cNvPicPr>
            <a:picLocks noChangeAspect="1" noChangeArrowheads="1"/>
          </p:cNvPicPr>
          <p:nvPr/>
        </p:nvPicPr>
        <p:blipFill>
          <a:blip r:embed="rId2" cstate="print"/>
          <a:srcRect/>
          <a:stretch>
            <a:fillRect/>
          </a:stretch>
        </p:blipFill>
        <p:spPr bwMode="auto">
          <a:xfrm>
            <a:off x="5638800" y="2057400"/>
            <a:ext cx="2225754" cy="1481138"/>
          </a:xfrm>
          <a:prstGeom prst="rect">
            <a:avLst/>
          </a:prstGeom>
          <a:noFill/>
        </p:spPr>
      </p:pic>
      <p:pic>
        <p:nvPicPr>
          <p:cNvPr id="2051" name="Picture 3" descr="E:\dental images\old restoration.jpg"/>
          <p:cNvPicPr>
            <a:picLocks noChangeAspect="1" noChangeArrowheads="1"/>
          </p:cNvPicPr>
          <p:nvPr/>
        </p:nvPicPr>
        <p:blipFill>
          <a:blip r:embed="rId3" cstate="print"/>
          <a:srcRect/>
          <a:stretch>
            <a:fillRect/>
          </a:stretch>
        </p:blipFill>
        <p:spPr bwMode="auto">
          <a:xfrm>
            <a:off x="5562600" y="3962400"/>
            <a:ext cx="2508250" cy="1504950"/>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ROTARY SPEED RANGES</a:t>
            </a:r>
            <a:endParaRPr lang="en-US" sz="3200" dirty="0"/>
          </a:p>
        </p:txBody>
      </p:sp>
      <p:sp>
        <p:nvSpPr>
          <p:cNvPr id="3" name="Content Placeholder 2"/>
          <p:cNvSpPr>
            <a:spLocks noGrp="1"/>
          </p:cNvSpPr>
          <p:nvPr>
            <p:ph idx="1"/>
          </p:nvPr>
        </p:nvSpPr>
        <p:spPr/>
        <p:txBody>
          <a:bodyPr>
            <a:normAutofit fontScale="92500"/>
          </a:bodyPr>
          <a:lstStyle/>
          <a:p>
            <a:pPr algn="just">
              <a:lnSpc>
                <a:spcPct val="150000"/>
              </a:lnSpc>
            </a:pPr>
            <a:r>
              <a:rPr lang="en-US" sz="2600" dirty="0">
                <a:solidFill>
                  <a:schemeClr val="bg2">
                    <a:lumMod val="40000"/>
                    <a:lumOff val="60000"/>
                  </a:schemeClr>
                </a:solidFill>
                <a:latin typeface="Times New Roman" pitchFamily="18" charset="0"/>
                <a:cs typeface="Times New Roman" pitchFamily="18" charset="0"/>
              </a:rPr>
              <a:t>ADVANTAGES</a:t>
            </a:r>
          </a:p>
          <a:p>
            <a:pPr algn="just">
              <a:lnSpc>
                <a:spcPct val="150000"/>
              </a:lnSpc>
            </a:pPr>
            <a:r>
              <a:rPr lang="en-US" sz="2600" dirty="0">
                <a:latin typeface="Times New Roman" pitchFamily="18" charset="0"/>
                <a:cs typeface="Times New Roman" pitchFamily="18" charset="0"/>
              </a:rPr>
              <a:t>Speed needed for efficient cutting can be attained </a:t>
            </a:r>
            <a:r>
              <a:rPr lang="en-US" sz="2600" dirty="0">
                <a:solidFill>
                  <a:srgbClr val="FFC000"/>
                </a:solidFill>
                <a:latin typeface="Times New Roman" pitchFamily="18" charset="0"/>
                <a:cs typeface="Times New Roman" pitchFamily="18" charset="0"/>
              </a:rPr>
              <a:t>with smaller and more versatile cutting instruments. </a:t>
            </a:r>
          </a:p>
          <a:p>
            <a:pPr algn="just">
              <a:lnSpc>
                <a:spcPct val="150000"/>
              </a:lnSpc>
            </a:pPr>
            <a:r>
              <a:rPr lang="en-US" sz="2600" dirty="0">
                <a:solidFill>
                  <a:srgbClr val="FFC000"/>
                </a:solidFill>
                <a:latin typeface="Times New Roman" pitchFamily="18" charset="0"/>
                <a:cs typeface="Times New Roman" pitchFamily="18" charset="0"/>
              </a:rPr>
              <a:t>Less pressure.</a:t>
            </a:r>
          </a:p>
          <a:p>
            <a:pPr algn="just">
              <a:lnSpc>
                <a:spcPct val="150000"/>
              </a:lnSpc>
            </a:pPr>
            <a:r>
              <a:rPr lang="en-US" sz="2600" dirty="0">
                <a:solidFill>
                  <a:srgbClr val="FFC000"/>
                </a:solidFill>
                <a:latin typeface="Times New Roman" pitchFamily="18" charset="0"/>
                <a:cs typeface="Times New Roman" pitchFamily="18" charset="0"/>
              </a:rPr>
              <a:t>Less vibration </a:t>
            </a:r>
            <a:r>
              <a:rPr lang="en-US" sz="2600" dirty="0">
                <a:latin typeface="Times New Roman" pitchFamily="18" charset="0"/>
                <a:cs typeface="Times New Roman" pitchFamily="18" charset="0"/>
              </a:rPr>
              <a:t> and </a:t>
            </a:r>
            <a:r>
              <a:rPr lang="en-US" sz="2600" dirty="0">
                <a:solidFill>
                  <a:srgbClr val="FFC000"/>
                </a:solidFill>
                <a:latin typeface="Times New Roman" pitchFamily="18" charset="0"/>
                <a:cs typeface="Times New Roman" pitchFamily="18" charset="0"/>
              </a:rPr>
              <a:t>heat generation.</a:t>
            </a:r>
          </a:p>
          <a:p>
            <a:pPr algn="just">
              <a:lnSpc>
                <a:spcPct val="150000"/>
              </a:lnSpc>
            </a:pPr>
            <a:r>
              <a:rPr lang="en-US" sz="2600" dirty="0">
                <a:solidFill>
                  <a:srgbClr val="FFC000"/>
                </a:solidFill>
                <a:latin typeface="Times New Roman" pitchFamily="18" charset="0"/>
                <a:cs typeface="Times New Roman" pitchFamily="18" charset="0"/>
              </a:rPr>
              <a:t>Less force</a:t>
            </a:r>
            <a:r>
              <a:rPr lang="en-US" sz="2600" dirty="0">
                <a:latin typeface="Times New Roman" pitchFamily="18" charset="0"/>
                <a:cs typeface="Times New Roman" pitchFamily="18" charset="0"/>
              </a:rPr>
              <a:t> is required (1-4 ounces).</a:t>
            </a:r>
          </a:p>
          <a:p>
            <a:pPr algn="just">
              <a:lnSpc>
                <a:spcPct val="150000"/>
              </a:lnSpc>
            </a:pPr>
            <a:r>
              <a:rPr lang="en-US" sz="2600" dirty="0">
                <a:latin typeface="Times New Roman" pitchFamily="18" charset="0"/>
                <a:cs typeface="Times New Roman" pitchFamily="18" charset="0"/>
              </a:rPr>
              <a:t>The number of rotary cutting instruments </a:t>
            </a:r>
            <a:r>
              <a:rPr lang="en-US" sz="2600" dirty="0">
                <a:solidFill>
                  <a:srgbClr val="FFC000"/>
                </a:solidFill>
                <a:latin typeface="Times New Roman" pitchFamily="18" charset="0"/>
                <a:cs typeface="Times New Roman" pitchFamily="18" charset="0"/>
              </a:rPr>
              <a:t>needed is reduced</a:t>
            </a:r>
            <a:r>
              <a:rPr lang="en-US" sz="2600" dirty="0">
                <a:latin typeface="Times New Roman" pitchFamily="18" charset="0"/>
                <a:cs typeface="Times New Roman" pitchFamily="18" charset="0"/>
              </a:rPr>
              <a:t> (smaller sizes are more universal in application).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ROTARY SPEED RANGES</a:t>
            </a: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The operator has </a:t>
            </a:r>
            <a:r>
              <a:rPr lang="en-US" sz="2400" dirty="0">
                <a:solidFill>
                  <a:srgbClr val="FFC000"/>
                </a:solidFill>
                <a:latin typeface="Times New Roman" pitchFamily="18" charset="0"/>
                <a:cs typeface="Times New Roman" pitchFamily="18" charset="0"/>
              </a:rPr>
              <a:t>better control and greater ease </a:t>
            </a:r>
            <a:r>
              <a:rPr lang="en-US" sz="2400" dirty="0">
                <a:latin typeface="Times New Roman" pitchFamily="18" charset="0"/>
                <a:cs typeface="Times New Roman" pitchFamily="18" charset="0"/>
              </a:rPr>
              <a:t>of operation.</a:t>
            </a:r>
          </a:p>
          <a:p>
            <a:pPr algn="just">
              <a:lnSpc>
                <a:spcPct val="150000"/>
              </a:lnSpc>
            </a:pPr>
            <a:r>
              <a:rPr lang="en-US" sz="2400" dirty="0">
                <a:latin typeface="Times New Roman" pitchFamily="18" charset="0"/>
                <a:cs typeface="Times New Roman" pitchFamily="18" charset="0"/>
              </a:rPr>
              <a:t>Instruments last longer.</a:t>
            </a:r>
          </a:p>
          <a:p>
            <a:pPr algn="just">
              <a:lnSpc>
                <a:spcPct val="150000"/>
              </a:lnSpc>
            </a:pPr>
            <a:r>
              <a:rPr lang="en-US" sz="2400" dirty="0">
                <a:latin typeface="Times New Roman" pitchFamily="18" charset="0"/>
                <a:cs typeface="Times New Roman" pitchFamily="18" charset="0"/>
              </a:rPr>
              <a:t>Diamond and carbide cutting instruments </a:t>
            </a:r>
            <a:r>
              <a:rPr lang="en-US" sz="2400" dirty="0">
                <a:solidFill>
                  <a:srgbClr val="FFC000"/>
                </a:solidFill>
                <a:latin typeface="Times New Roman" pitchFamily="18" charset="0"/>
                <a:cs typeface="Times New Roman" pitchFamily="18" charset="0"/>
              </a:rPr>
              <a:t>remove tooth structure faster</a:t>
            </a:r>
            <a:r>
              <a:rPr lang="en-US" sz="2400" dirty="0">
                <a:latin typeface="Times New Roman" pitchFamily="18" charset="0"/>
                <a:cs typeface="Times New Roman" pitchFamily="18" charset="0"/>
              </a:rPr>
              <a:t>.</a:t>
            </a:r>
          </a:p>
          <a:p>
            <a:pPr algn="just">
              <a:lnSpc>
                <a:spcPct val="150000"/>
              </a:lnSpc>
            </a:pPr>
            <a:r>
              <a:rPr lang="en-US" sz="2400" dirty="0">
                <a:latin typeface="Times New Roman" pitchFamily="18" charset="0"/>
                <a:cs typeface="Times New Roman" pitchFamily="18" charset="0"/>
              </a:rPr>
              <a:t>Patients are </a:t>
            </a:r>
            <a:r>
              <a:rPr lang="en-US" sz="2400" dirty="0">
                <a:solidFill>
                  <a:srgbClr val="FFC000"/>
                </a:solidFill>
                <a:latin typeface="Times New Roman" pitchFamily="18" charset="0"/>
                <a:cs typeface="Times New Roman" pitchFamily="18" charset="0"/>
              </a:rPr>
              <a:t>generally less apprehensive.</a:t>
            </a:r>
            <a:endParaRPr lang="en-US" sz="2400" dirty="0">
              <a:latin typeface="Times New Roman" pitchFamily="18" charset="0"/>
              <a:cs typeface="Times New Roman" pitchFamily="18" charset="0"/>
            </a:endParaRPr>
          </a:p>
          <a:p>
            <a:pPr algn="just">
              <a:lnSpc>
                <a:spcPct val="150000"/>
              </a:lnSpc>
            </a:pPr>
            <a:r>
              <a:rPr lang="en-US" sz="2400" dirty="0">
                <a:latin typeface="Times New Roman" pitchFamily="18" charset="0"/>
                <a:cs typeface="Times New Roman" pitchFamily="18" charset="0"/>
              </a:rPr>
              <a:t>Several teeth in the same arch can be treated at the same appointment. </a:t>
            </a:r>
          </a:p>
          <a:p>
            <a:endParaRPr lang="en-US" dirty="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ROTARY SPEED RANGES</a:t>
            </a:r>
            <a:endParaRPr lang="en-US" sz="3200" dirty="0"/>
          </a:p>
        </p:txBody>
      </p:sp>
      <p:sp>
        <p:nvSpPr>
          <p:cNvPr id="3" name="Content Placeholder 2"/>
          <p:cNvSpPr>
            <a:spLocks noGrp="1"/>
          </p:cNvSpPr>
          <p:nvPr>
            <p:ph idx="1"/>
          </p:nvPr>
        </p:nvSpPr>
        <p:spPr/>
        <p:txBody>
          <a:bodyPr>
            <a:normAutofit/>
          </a:bodyPr>
          <a:lstStyle/>
          <a:p>
            <a:pPr>
              <a:lnSpc>
                <a:spcPct val="150000"/>
              </a:lnSpc>
            </a:pPr>
            <a:r>
              <a:rPr lang="en-US" sz="2600" dirty="0">
                <a:solidFill>
                  <a:schemeClr val="bg2">
                    <a:lumMod val="40000"/>
                    <a:lumOff val="60000"/>
                  </a:schemeClr>
                </a:solidFill>
                <a:latin typeface="Times New Roman" pitchFamily="18" charset="0"/>
                <a:cs typeface="Times New Roman" pitchFamily="18" charset="0"/>
              </a:rPr>
              <a:t>DISADVANTAGES</a:t>
            </a:r>
          </a:p>
          <a:p>
            <a:pPr>
              <a:lnSpc>
                <a:spcPct val="150000"/>
              </a:lnSpc>
            </a:pPr>
            <a:r>
              <a:rPr lang="en-US" sz="2600" dirty="0">
                <a:solidFill>
                  <a:srgbClr val="FFC000"/>
                </a:solidFill>
                <a:latin typeface="Times New Roman" pitchFamily="18" charset="0"/>
                <a:cs typeface="Times New Roman" pitchFamily="18" charset="0"/>
              </a:rPr>
              <a:t>Desiccation of dentinal tubules.</a:t>
            </a:r>
          </a:p>
          <a:p>
            <a:pPr>
              <a:lnSpc>
                <a:spcPct val="150000"/>
              </a:lnSpc>
            </a:pPr>
            <a:r>
              <a:rPr lang="en-US" sz="2600" dirty="0">
                <a:solidFill>
                  <a:srgbClr val="FFC000"/>
                </a:solidFill>
                <a:latin typeface="Times New Roman" pitchFamily="18" charset="0"/>
                <a:cs typeface="Times New Roman" pitchFamily="18" charset="0"/>
              </a:rPr>
              <a:t>Impaired visibility </a:t>
            </a:r>
            <a:r>
              <a:rPr lang="en-US" sz="2600" dirty="0">
                <a:latin typeface="Times New Roman" pitchFamily="18" charset="0"/>
                <a:cs typeface="Times New Roman" pitchFamily="18" charset="0"/>
              </a:rPr>
              <a:t>due to water spray.</a:t>
            </a:r>
          </a:p>
          <a:p>
            <a:pPr>
              <a:lnSpc>
                <a:spcPct val="150000"/>
              </a:lnSpc>
            </a:pPr>
            <a:r>
              <a:rPr lang="en-US" sz="2600" dirty="0">
                <a:solidFill>
                  <a:srgbClr val="FFC000"/>
                </a:solidFill>
                <a:latin typeface="Times New Roman" pitchFamily="18" charset="0"/>
                <a:cs typeface="Times New Roman" pitchFamily="18" charset="0"/>
              </a:rPr>
              <a:t>Mechanical injury to soft tissue</a:t>
            </a:r>
            <a:r>
              <a:rPr lang="en-US" sz="2600" dirty="0">
                <a:latin typeface="Times New Roman" pitchFamily="18" charset="0"/>
                <a:cs typeface="Times New Roman" pitchFamily="18" charset="0"/>
              </a:rPr>
              <a:t>. </a:t>
            </a:r>
          </a:p>
          <a:p>
            <a:pPr>
              <a:lnSpc>
                <a:spcPct val="150000"/>
              </a:lnSpc>
            </a:pPr>
            <a:r>
              <a:rPr lang="en-US" sz="2600" dirty="0">
                <a:solidFill>
                  <a:srgbClr val="FFC000"/>
                </a:solidFill>
                <a:latin typeface="Times New Roman" pitchFamily="18" charset="0"/>
                <a:cs typeface="Times New Roman" pitchFamily="18" charset="0"/>
              </a:rPr>
              <a:t>Overcutting</a:t>
            </a:r>
            <a:r>
              <a:rPr lang="en-US" sz="2600" dirty="0">
                <a:latin typeface="Times New Roman" pitchFamily="18" charset="0"/>
                <a:cs typeface="Times New Roman" pitchFamily="18" charset="0"/>
              </a:rPr>
              <a:t> of tooth. </a:t>
            </a:r>
          </a:p>
          <a:p>
            <a:pPr lvl="0">
              <a:lnSpc>
                <a:spcPct val="150000"/>
              </a:lnSpc>
              <a:buNone/>
            </a:pPr>
            <a:endParaRPr lang="en-US" sz="2600" dirty="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DENTAL BURS AND THEIR SPEED RANGES</a:t>
            </a:r>
          </a:p>
        </p:txBody>
      </p:sp>
      <p:sp>
        <p:nvSpPr>
          <p:cNvPr id="3" name="Content Placeholder 2"/>
          <p:cNvSpPr>
            <a:spLocks noGrp="1"/>
          </p:cNvSpPr>
          <p:nvPr>
            <p:ph idx="1"/>
          </p:nvPr>
        </p:nvSpPr>
        <p:spPr/>
        <p:txBody>
          <a:bodyPr>
            <a:normAutofit/>
          </a:bodyPr>
          <a:lstStyle/>
          <a:p>
            <a:pPr>
              <a:buNone/>
            </a:pPr>
            <a:r>
              <a:rPr lang="en-US" sz="2400" dirty="0">
                <a:solidFill>
                  <a:schemeClr val="accent3">
                    <a:lumMod val="60000"/>
                    <a:lumOff val="40000"/>
                  </a:schemeClr>
                </a:solidFill>
                <a:latin typeface="Times New Roman" pitchFamily="18" charset="0"/>
                <a:cs typeface="Times New Roman" pitchFamily="18" charset="0"/>
              </a:rPr>
              <a:t>STEEL BURS</a:t>
            </a:r>
          </a:p>
          <a:p>
            <a:pPr>
              <a:buNone/>
            </a:pPr>
            <a:endParaRPr lang="en-US" sz="2400" dirty="0">
              <a:latin typeface="Times New Roman" pitchFamily="18" charset="0"/>
              <a:cs typeface="Times New Roman" pitchFamily="18" charset="0"/>
            </a:endParaRPr>
          </a:p>
          <a:p>
            <a:pPr algn="just">
              <a:lnSpc>
                <a:spcPct val="150000"/>
              </a:lnSpc>
            </a:pPr>
            <a:r>
              <a:rPr lang="en-US" sz="2400" dirty="0">
                <a:solidFill>
                  <a:srgbClr val="FFC000"/>
                </a:solidFill>
                <a:latin typeface="Times New Roman" pitchFamily="18" charset="0"/>
                <a:cs typeface="Times New Roman" pitchFamily="18" charset="0"/>
              </a:rPr>
              <a:t>&lt;5000 RPM. </a:t>
            </a:r>
          </a:p>
          <a:p>
            <a:pPr algn="just">
              <a:lnSpc>
                <a:spcPct val="150000"/>
              </a:lnSpc>
            </a:pPr>
            <a:r>
              <a:rPr lang="en-US" sz="2400" dirty="0">
                <a:latin typeface="Times New Roman" pitchFamily="18" charset="0"/>
                <a:cs typeface="Times New Roman" pitchFamily="18" charset="0"/>
              </a:rPr>
              <a:t>Used when rotary cutting instruments were first developed, over </a:t>
            </a:r>
            <a:r>
              <a:rPr lang="en-US" sz="2400" dirty="0">
                <a:solidFill>
                  <a:srgbClr val="FFC000"/>
                </a:solidFill>
                <a:latin typeface="Times New Roman" pitchFamily="18" charset="0"/>
                <a:cs typeface="Times New Roman" pitchFamily="18" charset="0"/>
              </a:rPr>
              <a:t>100 years ago</a:t>
            </a:r>
            <a:r>
              <a:rPr lang="en-US" sz="2400" dirty="0">
                <a:latin typeface="Times New Roman" pitchFamily="18" charset="0"/>
                <a:cs typeface="Times New Roman" pitchFamily="18" charset="0"/>
              </a:rPr>
              <a:t>. </a:t>
            </a:r>
          </a:p>
          <a:p>
            <a:pPr algn="just">
              <a:lnSpc>
                <a:spcPct val="150000"/>
              </a:lnSpc>
            </a:pPr>
            <a:r>
              <a:rPr lang="en-US" sz="2400" dirty="0">
                <a:latin typeface="Times New Roman" pitchFamily="18" charset="0"/>
                <a:cs typeface="Times New Roman" pitchFamily="18" charset="0"/>
              </a:rPr>
              <a:t>Each bur usually has </a:t>
            </a:r>
            <a:r>
              <a:rPr lang="en-US" sz="2400" dirty="0">
                <a:solidFill>
                  <a:srgbClr val="FFC000"/>
                </a:solidFill>
                <a:latin typeface="Times New Roman" pitchFamily="18" charset="0"/>
                <a:cs typeface="Times New Roman" pitchFamily="18" charset="0"/>
              </a:rPr>
              <a:t>8 blades.</a:t>
            </a:r>
          </a:p>
          <a:p>
            <a:pPr algn="just">
              <a:lnSpc>
                <a:spcPct val="150000"/>
              </a:lnSpc>
            </a:pPr>
            <a:r>
              <a:rPr lang="en-US" sz="2400" dirty="0">
                <a:latin typeface="Times New Roman" pitchFamily="18" charset="0"/>
                <a:cs typeface="Times New Roman" pitchFamily="18" charset="0"/>
              </a:rPr>
              <a:t>The use of </a:t>
            </a:r>
            <a:r>
              <a:rPr lang="en-US" sz="2400" dirty="0">
                <a:solidFill>
                  <a:srgbClr val="FFC000"/>
                </a:solidFill>
                <a:latin typeface="Times New Roman" pitchFamily="18" charset="0"/>
                <a:cs typeface="Times New Roman" pitchFamily="18" charset="0"/>
              </a:rPr>
              <a:t>air- water spray during cutting</a:t>
            </a:r>
            <a:r>
              <a:rPr lang="en-US" sz="2400" dirty="0">
                <a:latin typeface="Times New Roman" pitchFamily="18" charset="0"/>
                <a:cs typeface="Times New Roman" pitchFamily="18" charset="0"/>
              </a:rPr>
              <a:t> - </a:t>
            </a:r>
            <a:r>
              <a:rPr lang="en-US" sz="2400" dirty="0">
                <a:solidFill>
                  <a:srgbClr val="FFC000"/>
                </a:solidFill>
                <a:latin typeface="Times New Roman" pitchFamily="18" charset="0"/>
                <a:cs typeface="Times New Roman" pitchFamily="18" charset="0"/>
              </a:rPr>
              <a:t>increase efficiency</a:t>
            </a:r>
            <a:r>
              <a:rPr lang="en-US" sz="2400" dirty="0">
                <a:latin typeface="Times New Roman" pitchFamily="18" charset="0"/>
                <a:cs typeface="Times New Roman" pitchFamily="18" charset="0"/>
              </a:rPr>
              <a:t>, but is </a:t>
            </a:r>
            <a:r>
              <a:rPr lang="en-US" sz="2400" dirty="0">
                <a:solidFill>
                  <a:srgbClr val="FFC000"/>
                </a:solidFill>
                <a:latin typeface="Times New Roman" pitchFamily="18" charset="0"/>
                <a:cs typeface="Times New Roman" pitchFamily="18" charset="0"/>
              </a:rPr>
              <a:t>not essential</a:t>
            </a:r>
            <a:r>
              <a:rPr lang="en-US" sz="2400" dirty="0">
                <a:latin typeface="Times New Roman" pitchFamily="18" charset="0"/>
                <a:cs typeface="Times New Roman" pitchFamily="18" charset="0"/>
              </a:rPr>
              <a:t>. </a:t>
            </a:r>
          </a:p>
          <a:p>
            <a:pPr algn="just">
              <a:lnSpc>
                <a:spcPct val="150000"/>
              </a:lnSpc>
            </a:pPr>
            <a:endParaRPr lang="en-US" sz="2400" dirty="0">
              <a:latin typeface="Times New Roman" pitchFamily="18" charset="0"/>
              <a:cs typeface="Times New Roman" pitchFamily="18" charset="0"/>
            </a:endParaRPr>
          </a:p>
          <a:p>
            <a:pPr algn="just">
              <a:lnSpc>
                <a:spcPct val="150000"/>
              </a:lnSpc>
            </a:pPr>
            <a:endParaRPr lang="en-US" sz="2400" dirty="0">
              <a:solidFill>
                <a:srgbClr val="FFC000"/>
              </a:solidFill>
              <a:latin typeface="Times New Roman" pitchFamily="18" charset="0"/>
              <a:cs typeface="Times New Roman" pitchFamily="18" charset="0"/>
            </a:endParaRPr>
          </a:p>
          <a:p>
            <a:pPr algn="just">
              <a:lnSpc>
                <a:spcPct val="150000"/>
              </a:lnSpc>
            </a:pP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44</a:t>
            </a:fld>
            <a:endParaRPr lang="en-US"/>
          </a:p>
        </p:txBody>
      </p:sp>
      <p:pic>
        <p:nvPicPr>
          <p:cNvPr id="8194" name="Picture 2" descr="E:\dental images\steel burs 2.png"/>
          <p:cNvPicPr>
            <a:picLocks noChangeAspect="1" noChangeArrowheads="1"/>
          </p:cNvPicPr>
          <p:nvPr/>
        </p:nvPicPr>
        <p:blipFill>
          <a:blip r:embed="rId2" cstate="print"/>
          <a:srcRect/>
          <a:stretch>
            <a:fillRect/>
          </a:stretch>
        </p:blipFill>
        <p:spPr bwMode="auto">
          <a:xfrm>
            <a:off x="3657600" y="1066800"/>
            <a:ext cx="2400300" cy="1905000"/>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DENTAL BURS AND THEIR SPEED RANGES</a:t>
            </a:r>
            <a:endParaRPr lang="en-US" sz="3200" dirty="0"/>
          </a:p>
        </p:txBody>
      </p:sp>
      <p:sp>
        <p:nvSpPr>
          <p:cNvPr id="3" name="Content Placeholder 2"/>
          <p:cNvSpPr>
            <a:spLocks noGrp="1"/>
          </p:cNvSpPr>
          <p:nvPr>
            <p:ph idx="1"/>
          </p:nvPr>
        </p:nvSpPr>
        <p:spPr>
          <a:xfrm>
            <a:off x="457200" y="1447800"/>
            <a:ext cx="8229600" cy="4450080"/>
          </a:xfrm>
        </p:spPr>
        <p:txBody>
          <a:bodyPr>
            <a:normAutofit/>
          </a:bodyPr>
          <a:lstStyle/>
          <a:p>
            <a:pPr algn="just">
              <a:lnSpc>
                <a:spcPct val="150000"/>
              </a:lnSpc>
            </a:pPr>
            <a:r>
              <a:rPr lang="en-US" sz="2400" dirty="0">
                <a:latin typeface="Times New Roman" pitchFamily="18" charset="0"/>
                <a:cs typeface="Times New Roman" pitchFamily="18" charset="0"/>
              </a:rPr>
              <a:t>Shanks are designed for </a:t>
            </a:r>
            <a:r>
              <a:rPr lang="en-US" sz="2400" dirty="0">
                <a:solidFill>
                  <a:srgbClr val="FFC000"/>
                </a:solidFill>
                <a:latin typeface="Times New Roman" pitchFamily="18" charset="0"/>
                <a:cs typeface="Times New Roman" pitchFamily="18" charset="0"/>
              </a:rPr>
              <a:t>latch-type </a:t>
            </a:r>
            <a:r>
              <a:rPr lang="en-US" sz="2400" dirty="0" err="1">
                <a:solidFill>
                  <a:srgbClr val="FFC000"/>
                </a:solidFill>
                <a:latin typeface="Times New Roman" pitchFamily="18" charset="0"/>
                <a:cs typeface="Times New Roman" pitchFamily="18" charset="0"/>
              </a:rPr>
              <a:t>handpieces</a:t>
            </a:r>
            <a:r>
              <a:rPr lang="en-US" sz="2400" dirty="0">
                <a:latin typeface="Times New Roman" pitchFamily="18" charset="0"/>
                <a:cs typeface="Times New Roman" pitchFamily="18" charset="0"/>
              </a:rPr>
              <a:t>.</a:t>
            </a:r>
          </a:p>
          <a:p>
            <a:pPr algn="just">
              <a:lnSpc>
                <a:spcPct val="150000"/>
              </a:lnSpc>
            </a:pPr>
            <a:r>
              <a:rPr lang="en-US" sz="2400" dirty="0">
                <a:latin typeface="Times New Roman" pitchFamily="18" charset="0"/>
                <a:cs typeface="Times New Roman" pitchFamily="18" charset="0"/>
              </a:rPr>
              <a:t>Now burs with friction-grip shanks- </a:t>
            </a:r>
            <a:r>
              <a:rPr lang="en-US" sz="2400" dirty="0">
                <a:solidFill>
                  <a:srgbClr val="FFC000"/>
                </a:solidFill>
                <a:latin typeface="Times New Roman" pitchFamily="18" charset="0"/>
                <a:cs typeface="Times New Roman" pitchFamily="18" charset="0"/>
              </a:rPr>
              <a:t>maintain concentricity, thereby reducing vibration</a:t>
            </a:r>
            <a:r>
              <a:rPr lang="en-US" sz="2400" dirty="0">
                <a:latin typeface="Times New Roman" pitchFamily="18" charset="0"/>
                <a:cs typeface="Times New Roman" pitchFamily="18" charset="0"/>
              </a:rPr>
              <a:t>. </a:t>
            </a:r>
          </a:p>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USES</a:t>
            </a:r>
          </a:p>
          <a:p>
            <a:pPr algn="just">
              <a:lnSpc>
                <a:spcPct val="150000"/>
              </a:lnSpc>
            </a:pPr>
            <a:r>
              <a:rPr lang="en-US" sz="2400" dirty="0">
                <a:solidFill>
                  <a:srgbClr val="FFC000"/>
                </a:solidFill>
                <a:latin typeface="Times New Roman" pitchFamily="18" charset="0"/>
                <a:cs typeface="Times New Roman" pitchFamily="18" charset="0"/>
              </a:rPr>
              <a:t>Removal of caries.</a:t>
            </a:r>
          </a:p>
          <a:p>
            <a:pPr algn="just">
              <a:lnSpc>
                <a:spcPct val="150000"/>
              </a:lnSpc>
            </a:pPr>
            <a:r>
              <a:rPr lang="en-US" sz="2400" dirty="0">
                <a:solidFill>
                  <a:schemeClr val="tx1">
                    <a:lumMod val="95000"/>
                  </a:schemeClr>
                </a:solidFill>
                <a:latin typeface="Times New Roman" pitchFamily="18" charset="0"/>
                <a:cs typeface="Times New Roman" pitchFamily="18" charset="0"/>
              </a:rPr>
              <a:t>Development of </a:t>
            </a:r>
            <a:r>
              <a:rPr lang="en-US" sz="2400" dirty="0">
                <a:solidFill>
                  <a:srgbClr val="FFC000"/>
                </a:solidFill>
                <a:latin typeface="Times New Roman" pitchFamily="18" charset="0"/>
                <a:cs typeface="Times New Roman" pitchFamily="18" charset="0"/>
              </a:rPr>
              <a:t>retentive elements in dentine. </a:t>
            </a:r>
          </a:p>
          <a:p>
            <a:pPr algn="just">
              <a:lnSpc>
                <a:spcPct val="150000"/>
              </a:lnSpc>
            </a:pPr>
            <a:endParaRPr lang="en-US" sz="2400" dirty="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DENTAL BURS AND THEIR SPEED RANGES</a:t>
            </a: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ADVANTAGES</a:t>
            </a:r>
          </a:p>
          <a:p>
            <a:pPr algn="just">
              <a:lnSpc>
                <a:spcPct val="150000"/>
              </a:lnSpc>
            </a:pPr>
            <a:r>
              <a:rPr lang="en-US" sz="2400" dirty="0">
                <a:solidFill>
                  <a:srgbClr val="FFC000"/>
                </a:solidFill>
                <a:latin typeface="Times New Roman" pitchFamily="18" charset="0"/>
                <a:cs typeface="Times New Roman" pitchFamily="18" charset="0"/>
              </a:rPr>
              <a:t>Positive rake angle - </a:t>
            </a:r>
            <a:r>
              <a:rPr lang="en-US" sz="2400" dirty="0">
                <a:latin typeface="Times New Roman" pitchFamily="18" charset="0"/>
                <a:cs typeface="Times New Roman" pitchFamily="18" charset="0"/>
              </a:rPr>
              <a:t>ease the cutting of dentine.</a:t>
            </a:r>
          </a:p>
          <a:p>
            <a:pPr algn="just">
              <a:lnSpc>
                <a:spcPct val="150000"/>
              </a:lnSpc>
            </a:pPr>
            <a:endParaRPr lang="en-US" sz="2400" dirty="0">
              <a:solidFill>
                <a:schemeClr val="bg2">
                  <a:lumMod val="40000"/>
                  <a:lumOff val="60000"/>
                </a:schemeClr>
              </a:solidFill>
              <a:latin typeface="Times New Roman" pitchFamily="18" charset="0"/>
              <a:cs typeface="Times New Roman" pitchFamily="18" charset="0"/>
            </a:endParaRPr>
          </a:p>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DISADVANTAGES</a:t>
            </a:r>
          </a:p>
          <a:p>
            <a:pPr algn="just">
              <a:lnSpc>
                <a:spcPct val="150000"/>
              </a:lnSpc>
            </a:pPr>
            <a:r>
              <a:rPr lang="en-US" sz="2400" dirty="0">
                <a:solidFill>
                  <a:srgbClr val="FFC000"/>
                </a:solidFill>
                <a:latin typeface="Times New Roman" pitchFamily="18" charset="0"/>
                <a:cs typeface="Times New Roman" pitchFamily="18" charset="0"/>
              </a:rPr>
              <a:t>Fragile and easily chipped </a:t>
            </a:r>
            <a:r>
              <a:rPr lang="en-US" sz="2400" dirty="0">
                <a:latin typeface="Times New Roman" pitchFamily="18" charset="0"/>
                <a:cs typeface="Times New Roman" pitchFamily="18" charset="0"/>
              </a:rPr>
              <a:t>along the leading edge.</a:t>
            </a:r>
          </a:p>
          <a:p>
            <a:pPr algn="just">
              <a:lnSpc>
                <a:spcPct val="150000"/>
              </a:lnSpc>
            </a:pPr>
            <a:r>
              <a:rPr lang="en-US" sz="2400" dirty="0">
                <a:latin typeface="Times New Roman" pitchFamily="18" charset="0"/>
                <a:cs typeface="Times New Roman" pitchFamily="18" charset="0"/>
              </a:rPr>
              <a:t>Low speeds - </a:t>
            </a:r>
            <a:r>
              <a:rPr lang="en-US" sz="2400" dirty="0">
                <a:solidFill>
                  <a:srgbClr val="FFC000"/>
                </a:solidFill>
                <a:latin typeface="Times New Roman" pitchFamily="18" charset="0"/>
                <a:cs typeface="Times New Roman" pitchFamily="18" charset="0"/>
              </a:rPr>
              <a:t>high annoyance factor</a:t>
            </a:r>
            <a:r>
              <a:rPr lang="en-US" sz="2400" dirty="0">
                <a:latin typeface="Times New Roman" pitchFamily="18" charset="0"/>
                <a:cs typeface="Times New Roman" pitchFamily="18" charset="0"/>
              </a:rPr>
              <a:t>. </a:t>
            </a:r>
          </a:p>
          <a:p>
            <a:pPr algn="just">
              <a:lnSpc>
                <a:spcPct val="150000"/>
              </a:lnSpc>
            </a:pP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DENTAL BURS AND THEIR SPEED RANGES</a:t>
            </a:r>
            <a:endParaRPr lang="en-US" sz="3200" dirty="0"/>
          </a:p>
        </p:txBody>
      </p:sp>
      <p:sp>
        <p:nvSpPr>
          <p:cNvPr id="3" name="Content Placeholder 2"/>
          <p:cNvSpPr>
            <a:spLocks noGrp="1"/>
          </p:cNvSpPr>
          <p:nvPr>
            <p:ph idx="1"/>
          </p:nvPr>
        </p:nvSpPr>
        <p:spPr/>
        <p:txBody>
          <a:bodyPr/>
          <a:lstStyle/>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PRECAUTIONS</a:t>
            </a:r>
          </a:p>
          <a:p>
            <a:pPr algn="just">
              <a:lnSpc>
                <a:spcPct val="150000"/>
              </a:lnSpc>
            </a:pPr>
            <a:r>
              <a:rPr lang="en-US" sz="2400" dirty="0">
                <a:latin typeface="Times New Roman" pitchFamily="18" charset="0"/>
                <a:cs typeface="Times New Roman" pitchFamily="18" charset="0"/>
              </a:rPr>
              <a:t>A </a:t>
            </a:r>
            <a:r>
              <a:rPr lang="en-US" sz="2400" dirty="0">
                <a:solidFill>
                  <a:srgbClr val="FFC000"/>
                </a:solidFill>
                <a:latin typeface="Times New Roman" pitchFamily="18" charset="0"/>
                <a:cs typeface="Times New Roman" pitchFamily="18" charset="0"/>
              </a:rPr>
              <a:t>good tactile sense is essential </a:t>
            </a:r>
            <a:r>
              <a:rPr lang="en-US" sz="2400" dirty="0">
                <a:latin typeface="Times New Roman" pitchFamily="18" charset="0"/>
                <a:cs typeface="Times New Roman" pitchFamily="18" charset="0"/>
              </a:rPr>
              <a:t>for the operator to avoid over-cutting. </a:t>
            </a:r>
          </a:p>
          <a:p>
            <a:pPr algn="just">
              <a:lnSpc>
                <a:spcPct val="150000"/>
              </a:lnSpc>
            </a:pPr>
            <a:r>
              <a:rPr lang="en-US" sz="2400" dirty="0">
                <a:latin typeface="Times New Roman" pitchFamily="18" charset="0"/>
                <a:cs typeface="Times New Roman" pitchFamily="18" charset="0"/>
              </a:rPr>
              <a:t>Therefore, burs must always be in </a:t>
            </a:r>
            <a:r>
              <a:rPr lang="en-US" sz="2400" dirty="0">
                <a:solidFill>
                  <a:srgbClr val="FFC000"/>
                </a:solidFill>
                <a:latin typeface="Times New Roman" pitchFamily="18" charset="0"/>
                <a:cs typeface="Times New Roman" pitchFamily="18" charset="0"/>
              </a:rPr>
              <a:t>good condition and visibility must be excellent</a:t>
            </a:r>
            <a:r>
              <a:rPr lang="en-US" sz="2400" dirty="0">
                <a:latin typeface="Times New Roman" pitchFamily="18" charset="0"/>
                <a:cs typeface="Times New Roman" pitchFamily="18" charset="0"/>
              </a:rPr>
              <a:t> at all times.</a:t>
            </a:r>
          </a:p>
          <a:p>
            <a:pPr>
              <a:lnSpc>
                <a:spcPct val="150000"/>
              </a:lnSpc>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DENTAL BURS AND THEIR SPEED RANGES</a:t>
            </a:r>
            <a:endParaRPr lang="en-US" sz="3200" dirty="0"/>
          </a:p>
        </p:txBody>
      </p:sp>
      <p:sp>
        <p:nvSpPr>
          <p:cNvPr id="3" name="Content Placeholder 2"/>
          <p:cNvSpPr>
            <a:spLocks noGrp="1"/>
          </p:cNvSpPr>
          <p:nvPr>
            <p:ph idx="1"/>
          </p:nvPr>
        </p:nvSpPr>
        <p:spPr/>
        <p:txBody>
          <a:bodyPr>
            <a:normAutofit/>
          </a:bodyPr>
          <a:lstStyle/>
          <a:p>
            <a:pPr algn="just">
              <a:buNone/>
            </a:pPr>
            <a:r>
              <a:rPr lang="en-US" sz="2400" dirty="0">
                <a:solidFill>
                  <a:schemeClr val="accent3">
                    <a:lumMod val="60000"/>
                    <a:lumOff val="40000"/>
                  </a:schemeClr>
                </a:solidFill>
                <a:latin typeface="Times New Roman" pitchFamily="18" charset="0"/>
                <a:cs typeface="Times New Roman" pitchFamily="18" charset="0"/>
              </a:rPr>
              <a:t>TUNGSTEN CARBIDE BURS</a:t>
            </a:r>
          </a:p>
          <a:p>
            <a:pPr algn="just">
              <a:lnSpc>
                <a:spcPct val="150000"/>
              </a:lnSpc>
            </a:pPr>
            <a:r>
              <a:rPr lang="en-US" sz="2400" dirty="0">
                <a:solidFill>
                  <a:srgbClr val="FFC000"/>
                </a:solidFill>
                <a:latin typeface="Times New Roman" pitchFamily="18" charset="0"/>
                <a:cs typeface="Times New Roman" pitchFamily="18" charset="0"/>
              </a:rPr>
              <a:t>&gt;100,000 R.P.M</a:t>
            </a:r>
            <a:r>
              <a:rPr lang="en-US" sz="2400" dirty="0">
                <a:latin typeface="Times New Roman" pitchFamily="18" charset="0"/>
                <a:cs typeface="Times New Roman" pitchFamily="18" charset="0"/>
              </a:rPr>
              <a:t>. </a:t>
            </a:r>
          </a:p>
          <a:p>
            <a:pPr algn="just">
              <a:lnSpc>
                <a:spcPct val="150000"/>
              </a:lnSpc>
            </a:pPr>
            <a:r>
              <a:rPr lang="en-US" sz="2400" dirty="0">
                <a:latin typeface="Times New Roman" pitchFamily="18" charset="0"/>
                <a:cs typeface="Times New Roman" pitchFamily="18" charset="0"/>
              </a:rPr>
              <a:t>They only cut efficiently at </a:t>
            </a:r>
            <a:r>
              <a:rPr lang="en-US" sz="2400" dirty="0">
                <a:solidFill>
                  <a:srgbClr val="FFC000"/>
                </a:solidFill>
                <a:latin typeface="Times New Roman" pitchFamily="18" charset="0"/>
                <a:cs typeface="Times New Roman" pitchFamily="18" charset="0"/>
              </a:rPr>
              <a:t>greatly increased speeds</a:t>
            </a:r>
            <a:r>
              <a:rPr lang="en-US" sz="2400" dirty="0">
                <a:latin typeface="Times New Roman" pitchFamily="18" charset="0"/>
                <a:cs typeface="Times New Roman" pitchFamily="18" charset="0"/>
              </a:rPr>
              <a:t>. </a:t>
            </a:r>
          </a:p>
          <a:p>
            <a:pPr algn="just">
              <a:lnSpc>
                <a:spcPct val="150000"/>
              </a:lnSpc>
            </a:pPr>
            <a:r>
              <a:rPr lang="en-US" sz="2400" dirty="0">
                <a:latin typeface="Times New Roman" pitchFamily="18" charset="0"/>
                <a:cs typeface="Times New Roman" pitchFamily="18" charset="0"/>
              </a:rPr>
              <a:t>Best used at speeds </a:t>
            </a:r>
            <a:r>
              <a:rPr lang="en-US" sz="2400" dirty="0">
                <a:solidFill>
                  <a:srgbClr val="FFC000"/>
                </a:solidFill>
                <a:latin typeface="Times New Roman" pitchFamily="18" charset="0"/>
                <a:cs typeface="Times New Roman" pitchFamily="18" charset="0"/>
              </a:rPr>
              <a:t>beyond 300 000 R.P.M. </a:t>
            </a:r>
          </a:p>
          <a:p>
            <a:pPr algn="just">
              <a:lnSpc>
                <a:spcPct val="150000"/>
              </a:lnSpc>
            </a:pPr>
            <a:r>
              <a:rPr lang="en-US" sz="2400" dirty="0">
                <a:solidFill>
                  <a:srgbClr val="FFC000"/>
                </a:solidFill>
                <a:latin typeface="Times New Roman" pitchFamily="18" charset="0"/>
                <a:cs typeface="Times New Roman" pitchFamily="18" charset="0"/>
              </a:rPr>
              <a:t>Friction-grip </a:t>
            </a:r>
            <a:r>
              <a:rPr lang="en-US" sz="2400" dirty="0" err="1">
                <a:solidFill>
                  <a:srgbClr val="FFC000"/>
                </a:solidFill>
                <a:latin typeface="Times New Roman" pitchFamily="18" charset="0"/>
                <a:cs typeface="Times New Roman" pitchFamily="18" charset="0"/>
              </a:rPr>
              <a:t>handpieces</a:t>
            </a:r>
            <a:r>
              <a:rPr lang="en-US" sz="2400" dirty="0">
                <a:solidFill>
                  <a:srgbClr val="FFC000"/>
                </a:solidFill>
                <a:latin typeface="Times New Roman" pitchFamily="18" charset="0"/>
                <a:cs typeface="Times New Roman" pitchFamily="18" charset="0"/>
              </a:rPr>
              <a:t> </a:t>
            </a:r>
            <a:r>
              <a:rPr lang="en-US" sz="2400" dirty="0">
                <a:latin typeface="Times New Roman" pitchFamily="18" charset="0"/>
                <a:cs typeface="Times New Roman" pitchFamily="18" charset="0"/>
              </a:rPr>
              <a:t>because </a:t>
            </a:r>
            <a:r>
              <a:rPr lang="en-US" sz="2400" dirty="0">
                <a:solidFill>
                  <a:srgbClr val="FFC000"/>
                </a:solidFill>
                <a:latin typeface="Times New Roman" pitchFamily="18" charset="0"/>
                <a:cs typeface="Times New Roman" pitchFamily="18" charset="0"/>
              </a:rPr>
              <a:t>concentricity is essential.</a:t>
            </a:r>
          </a:p>
          <a:p>
            <a:pPr>
              <a:lnSpc>
                <a:spcPct val="150000"/>
              </a:lnSpc>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48</a:t>
            </a:fld>
            <a:endParaRPr lang="en-US"/>
          </a:p>
        </p:txBody>
      </p:sp>
      <p:pic>
        <p:nvPicPr>
          <p:cNvPr id="4098" name="Picture 2" descr="E:\dental images\tc burs.png"/>
          <p:cNvPicPr>
            <a:picLocks noChangeAspect="1" noChangeArrowheads="1"/>
          </p:cNvPicPr>
          <p:nvPr/>
        </p:nvPicPr>
        <p:blipFill>
          <a:blip r:embed="rId2" cstate="print"/>
          <a:srcRect/>
          <a:stretch>
            <a:fillRect/>
          </a:stretch>
        </p:blipFill>
        <p:spPr bwMode="auto">
          <a:xfrm>
            <a:off x="6629400" y="4419600"/>
            <a:ext cx="2143125" cy="2143125"/>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DENTAL BURS AND THEIR SPEED RANGES</a:t>
            </a: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USES</a:t>
            </a:r>
          </a:p>
          <a:p>
            <a:pPr algn="just">
              <a:lnSpc>
                <a:spcPct val="150000"/>
              </a:lnSpc>
            </a:pPr>
            <a:r>
              <a:rPr lang="en-US" sz="2400" dirty="0">
                <a:latin typeface="Times New Roman" pitchFamily="18" charset="0"/>
                <a:cs typeface="Times New Roman" pitchFamily="18" charset="0"/>
              </a:rPr>
              <a:t>Cut </a:t>
            </a:r>
            <a:r>
              <a:rPr lang="en-US" sz="2400" dirty="0">
                <a:solidFill>
                  <a:srgbClr val="FFC000"/>
                </a:solidFill>
                <a:latin typeface="Times New Roman" pitchFamily="18" charset="0"/>
                <a:cs typeface="Times New Roman" pitchFamily="18" charset="0"/>
              </a:rPr>
              <a:t>metal and dentine well.</a:t>
            </a:r>
          </a:p>
          <a:p>
            <a:pPr algn="just">
              <a:lnSpc>
                <a:spcPct val="150000"/>
              </a:lnSpc>
            </a:pPr>
            <a:r>
              <a:rPr lang="en-US" sz="2400" dirty="0">
                <a:latin typeface="Times New Roman" pitchFamily="18" charset="0"/>
                <a:cs typeface="Times New Roman" pitchFamily="18" charset="0"/>
              </a:rPr>
              <a:t>Tungsten carbide bur with 12 or more blades- efficient for </a:t>
            </a:r>
            <a:r>
              <a:rPr lang="en-US" sz="2400" dirty="0">
                <a:solidFill>
                  <a:srgbClr val="FFC000"/>
                </a:solidFill>
                <a:latin typeface="Times New Roman" pitchFamily="18" charset="0"/>
                <a:cs typeface="Times New Roman" pitchFamily="18" charset="0"/>
              </a:rPr>
              <a:t>polishing enamel margins and dentine surfaces</a:t>
            </a:r>
            <a:r>
              <a:rPr lang="en-US" sz="2400" dirty="0">
                <a:latin typeface="Times New Roman" pitchFamily="18" charset="0"/>
                <a:cs typeface="Times New Roman" pitchFamily="18" charset="0"/>
              </a:rPr>
              <a:t>. </a:t>
            </a:r>
          </a:p>
          <a:p>
            <a:pPr algn="just">
              <a:lnSpc>
                <a:spcPct val="150000"/>
              </a:lnSpc>
            </a:pPr>
            <a:endParaRPr lang="en-US" sz="2400" dirty="0">
              <a:solidFill>
                <a:srgbClr val="FFC000"/>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DENTAL BURS AND THEIR SPEED RANGES</a:t>
            </a:r>
            <a:endParaRPr lang="en-US" sz="3200" dirty="0"/>
          </a:p>
        </p:txBody>
      </p:sp>
      <p:sp>
        <p:nvSpPr>
          <p:cNvPr id="3" name="Content Placeholder 2"/>
          <p:cNvSpPr>
            <a:spLocks noGrp="1"/>
          </p:cNvSpPr>
          <p:nvPr>
            <p:ph idx="1"/>
          </p:nvPr>
        </p:nvSpPr>
        <p:spPr/>
        <p:txBody>
          <a:bodyPr>
            <a:normAutofit lnSpcReduction="10000"/>
          </a:bodyPr>
          <a:lstStyle/>
          <a:p>
            <a:pPr algn="just"/>
            <a:endParaRPr lang="en-US" sz="2400" dirty="0">
              <a:latin typeface="Times New Roman" pitchFamily="18" charset="0"/>
              <a:cs typeface="Times New Roman" pitchFamily="18" charset="0"/>
            </a:endParaRPr>
          </a:p>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ADVANTAGES</a:t>
            </a:r>
          </a:p>
          <a:p>
            <a:pPr algn="just">
              <a:lnSpc>
                <a:spcPct val="150000"/>
              </a:lnSpc>
            </a:pPr>
            <a:r>
              <a:rPr lang="en-US" sz="2400" dirty="0">
                <a:latin typeface="Times New Roman" pitchFamily="18" charset="0"/>
                <a:cs typeface="Times New Roman" pitchFamily="18" charset="0"/>
              </a:rPr>
              <a:t>The annoyance factor with a new bur </a:t>
            </a:r>
            <a:r>
              <a:rPr lang="en-US" sz="2400" dirty="0">
                <a:solidFill>
                  <a:srgbClr val="FFC000"/>
                </a:solidFill>
                <a:latin typeface="Times New Roman" pitchFamily="18" charset="0"/>
                <a:cs typeface="Times New Roman" pitchFamily="18" charset="0"/>
              </a:rPr>
              <a:t>is very low.</a:t>
            </a:r>
            <a:endParaRPr lang="en-US" sz="2400" dirty="0">
              <a:latin typeface="Times New Roman" pitchFamily="18" charset="0"/>
              <a:cs typeface="Times New Roman" pitchFamily="18" charset="0"/>
            </a:endParaRPr>
          </a:p>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DISADVANTAGES</a:t>
            </a:r>
          </a:p>
          <a:p>
            <a:pPr algn="just">
              <a:lnSpc>
                <a:spcPct val="150000"/>
              </a:lnSpc>
            </a:pPr>
            <a:r>
              <a:rPr lang="en-US" sz="2400" dirty="0">
                <a:latin typeface="Times New Roman" pitchFamily="18" charset="0"/>
                <a:cs typeface="Times New Roman" pitchFamily="18" charset="0"/>
              </a:rPr>
              <a:t>Prone to produce </a:t>
            </a:r>
            <a:r>
              <a:rPr lang="en-US" sz="2400" dirty="0" err="1">
                <a:solidFill>
                  <a:srgbClr val="FFC000"/>
                </a:solidFill>
                <a:latin typeface="Times New Roman" pitchFamily="18" charset="0"/>
                <a:cs typeface="Times New Roman" pitchFamily="18" charset="0"/>
              </a:rPr>
              <a:t>microcracks</a:t>
            </a:r>
            <a:r>
              <a:rPr lang="en-US" sz="2400" dirty="0">
                <a:solidFill>
                  <a:srgbClr val="FFC000"/>
                </a:solidFill>
                <a:latin typeface="Times New Roman" pitchFamily="18" charset="0"/>
                <a:cs typeface="Times New Roman" pitchFamily="18" charset="0"/>
              </a:rPr>
              <a:t> in enamel,</a:t>
            </a:r>
            <a:r>
              <a:rPr lang="en-US" sz="2400" dirty="0">
                <a:latin typeface="Times New Roman" pitchFamily="18" charset="0"/>
                <a:cs typeface="Times New Roman" pitchFamily="18" charset="0"/>
              </a:rPr>
              <a:t>- weakening </a:t>
            </a:r>
            <a:r>
              <a:rPr lang="en-US" sz="2400" dirty="0" err="1">
                <a:latin typeface="Times New Roman" pitchFamily="18" charset="0"/>
                <a:cs typeface="Times New Roman" pitchFamily="18" charset="0"/>
              </a:rPr>
              <a:t>cavosurface</a:t>
            </a:r>
            <a:r>
              <a:rPr lang="en-US" sz="2400" dirty="0">
                <a:latin typeface="Times New Roman" pitchFamily="18" charset="0"/>
                <a:cs typeface="Times New Roman" pitchFamily="18" charset="0"/>
              </a:rPr>
              <a:t> margin. </a:t>
            </a:r>
          </a:p>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PRECAUTIONS</a:t>
            </a:r>
          </a:p>
          <a:p>
            <a:pPr algn="just">
              <a:lnSpc>
                <a:spcPct val="150000"/>
              </a:lnSpc>
            </a:pPr>
            <a:r>
              <a:rPr lang="en-US" sz="2400" dirty="0">
                <a:solidFill>
                  <a:srgbClr val="FFC000"/>
                </a:solidFill>
                <a:latin typeface="Times New Roman" pitchFamily="18" charset="0"/>
                <a:cs typeface="Times New Roman" pitchFamily="18" charset="0"/>
              </a:rPr>
              <a:t>Air-water spray is mandatory </a:t>
            </a:r>
            <a:r>
              <a:rPr lang="en-US" sz="2400" dirty="0">
                <a:latin typeface="Times New Roman" pitchFamily="18" charset="0"/>
                <a:cs typeface="Times New Roman" pitchFamily="18" charset="0"/>
              </a:rPr>
              <a:t>for the removal of debris and for temperature control.</a:t>
            </a:r>
          </a:p>
          <a:p>
            <a:pPr algn="just">
              <a:lnSpc>
                <a:spcPct val="150000"/>
              </a:lnSpc>
            </a:pPr>
            <a:endParaRPr lang="en-US" sz="2400" dirty="0">
              <a:latin typeface="Times New Roman" pitchFamily="18" charset="0"/>
              <a:cs typeface="Times New Roman" pitchFamily="18" charset="0"/>
            </a:endParaRPr>
          </a:p>
          <a:p>
            <a:pPr>
              <a:lnSpc>
                <a:spcPct val="150000"/>
              </a:lnSpc>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DENTAL BURS AND THEIR SPEED RANGES</a:t>
            </a:r>
            <a:endParaRPr lang="en-US" sz="3200" dirty="0"/>
          </a:p>
        </p:txBody>
      </p:sp>
      <p:sp>
        <p:nvSpPr>
          <p:cNvPr id="3" name="Content Placeholder 2"/>
          <p:cNvSpPr>
            <a:spLocks noGrp="1"/>
          </p:cNvSpPr>
          <p:nvPr>
            <p:ph idx="1"/>
          </p:nvPr>
        </p:nvSpPr>
        <p:spPr/>
        <p:txBody>
          <a:bodyPr>
            <a:normAutofit/>
          </a:bodyPr>
          <a:lstStyle/>
          <a:p>
            <a:pPr algn="just">
              <a:buNone/>
            </a:pPr>
            <a:r>
              <a:rPr lang="en-US" sz="2400" dirty="0">
                <a:solidFill>
                  <a:schemeClr val="bg2">
                    <a:lumMod val="40000"/>
                    <a:lumOff val="60000"/>
                  </a:schemeClr>
                </a:solidFill>
                <a:latin typeface="Times New Roman" pitchFamily="18" charset="0"/>
                <a:cs typeface="Times New Roman" pitchFamily="18" charset="0"/>
              </a:rPr>
              <a:t>DIAMOND BURS OR STONES</a:t>
            </a:r>
          </a:p>
          <a:p>
            <a:pPr algn="just">
              <a:lnSpc>
                <a:spcPct val="150000"/>
              </a:lnSpc>
            </a:pPr>
            <a:r>
              <a:rPr lang="en-US" sz="2400" dirty="0">
                <a:latin typeface="Times New Roman" pitchFamily="18" charset="0"/>
                <a:cs typeface="Times New Roman" pitchFamily="18" charset="0"/>
              </a:rPr>
              <a:t>More efficient over a </a:t>
            </a:r>
            <a:r>
              <a:rPr lang="en-US" sz="2400" dirty="0">
                <a:solidFill>
                  <a:srgbClr val="FFC000"/>
                </a:solidFill>
                <a:latin typeface="Times New Roman" pitchFamily="18" charset="0"/>
                <a:cs typeface="Times New Roman" pitchFamily="18" charset="0"/>
              </a:rPr>
              <a:t>greater range of speeds</a:t>
            </a:r>
            <a:r>
              <a:rPr lang="en-US" sz="2400" dirty="0">
                <a:latin typeface="Times New Roman" pitchFamily="18" charset="0"/>
                <a:cs typeface="Times New Roman" pitchFamily="18" charset="0"/>
              </a:rPr>
              <a:t>.</a:t>
            </a:r>
          </a:p>
          <a:p>
            <a:pPr algn="just">
              <a:lnSpc>
                <a:spcPct val="150000"/>
              </a:lnSpc>
            </a:pPr>
            <a:r>
              <a:rPr lang="en-US" sz="2400" dirty="0">
                <a:latin typeface="Times New Roman" pitchFamily="18" charset="0"/>
                <a:cs typeface="Times New Roman" pitchFamily="18" charset="0"/>
              </a:rPr>
              <a:t>Diamonds </a:t>
            </a:r>
            <a:r>
              <a:rPr lang="en-US" sz="2400" dirty="0">
                <a:solidFill>
                  <a:srgbClr val="FFC000"/>
                </a:solidFill>
                <a:latin typeface="Times New Roman" pitchFamily="18" charset="0"/>
                <a:cs typeface="Times New Roman" pitchFamily="18" charset="0"/>
              </a:rPr>
              <a:t>abrade tooth structure </a:t>
            </a:r>
            <a:r>
              <a:rPr lang="en-US" sz="2400" dirty="0">
                <a:latin typeface="Times New Roman" pitchFamily="18" charset="0"/>
                <a:cs typeface="Times New Roman" pitchFamily="18" charset="0"/>
              </a:rPr>
              <a:t>rather than cut or chip.</a:t>
            </a:r>
          </a:p>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USES</a:t>
            </a:r>
          </a:p>
          <a:p>
            <a:pPr algn="just">
              <a:lnSpc>
                <a:spcPct val="150000"/>
              </a:lnSpc>
            </a:pPr>
            <a:r>
              <a:rPr lang="en-US" sz="2400" dirty="0">
                <a:latin typeface="Times New Roman" pitchFamily="18" charset="0"/>
                <a:cs typeface="Times New Roman" pitchFamily="18" charset="0"/>
              </a:rPr>
              <a:t>Most efficient when used against </a:t>
            </a:r>
            <a:r>
              <a:rPr lang="en-US" sz="2400" dirty="0">
                <a:solidFill>
                  <a:srgbClr val="FFC000"/>
                </a:solidFill>
                <a:latin typeface="Times New Roman" pitchFamily="18" charset="0"/>
                <a:cs typeface="Times New Roman" pitchFamily="18" charset="0"/>
              </a:rPr>
              <a:t>hard materials such as enamel or porcelain.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51</a:t>
            </a:fld>
            <a:endParaRPr lang="en-US"/>
          </a:p>
        </p:txBody>
      </p:sp>
      <p:pic>
        <p:nvPicPr>
          <p:cNvPr id="5122" name="Picture 2" descr="E:\dental images\diamond burs.jpg"/>
          <p:cNvPicPr>
            <a:picLocks noChangeAspect="1" noChangeArrowheads="1"/>
          </p:cNvPicPr>
          <p:nvPr/>
        </p:nvPicPr>
        <p:blipFill>
          <a:blip r:embed="rId2" cstate="print"/>
          <a:srcRect/>
          <a:stretch>
            <a:fillRect/>
          </a:stretch>
        </p:blipFill>
        <p:spPr bwMode="auto">
          <a:xfrm>
            <a:off x="5029200" y="4648200"/>
            <a:ext cx="1990725" cy="1427312"/>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DENTAL BURS AND THEIR SPEED RANGES</a:t>
            </a:r>
            <a:endParaRPr lang="en-US" sz="3200" dirty="0"/>
          </a:p>
        </p:txBody>
      </p:sp>
      <p:sp>
        <p:nvSpPr>
          <p:cNvPr id="3" name="Content Placeholder 2"/>
          <p:cNvSpPr>
            <a:spLocks noGrp="1"/>
          </p:cNvSpPr>
          <p:nvPr>
            <p:ph idx="1"/>
          </p:nvPr>
        </p:nvSpPr>
        <p:spPr>
          <a:xfrm>
            <a:off x="457200" y="1371600"/>
            <a:ext cx="8229600" cy="6248400"/>
          </a:xfrm>
        </p:spPr>
        <p:txBody>
          <a:bodyPr>
            <a:normAutofit fontScale="70000" lnSpcReduction="20000"/>
          </a:bodyPr>
          <a:lstStyle/>
          <a:p>
            <a:endParaRPr lang="en-US" sz="2400" dirty="0">
              <a:latin typeface="Times New Roman" pitchFamily="18" charset="0"/>
              <a:cs typeface="Times New Roman" pitchFamily="18" charset="0"/>
            </a:endParaRPr>
          </a:p>
          <a:p>
            <a:pPr algn="just">
              <a:lnSpc>
                <a:spcPct val="170000"/>
              </a:lnSpc>
            </a:pPr>
            <a:r>
              <a:rPr lang="en-US" sz="3400" dirty="0">
                <a:solidFill>
                  <a:schemeClr val="bg2">
                    <a:lumMod val="40000"/>
                    <a:lumOff val="60000"/>
                  </a:schemeClr>
                </a:solidFill>
                <a:latin typeface="Times New Roman" pitchFamily="18" charset="0"/>
                <a:cs typeface="Times New Roman" pitchFamily="18" charset="0"/>
              </a:rPr>
              <a:t>ADVANTAGES</a:t>
            </a:r>
          </a:p>
          <a:p>
            <a:pPr algn="just">
              <a:lnSpc>
                <a:spcPct val="170000"/>
              </a:lnSpc>
            </a:pPr>
            <a:r>
              <a:rPr lang="en-US" sz="3400" dirty="0">
                <a:latin typeface="Times New Roman" pitchFamily="18" charset="0"/>
                <a:cs typeface="Times New Roman" pitchFamily="18" charset="0"/>
              </a:rPr>
              <a:t>Also </a:t>
            </a:r>
            <a:r>
              <a:rPr lang="en-US" sz="3400" dirty="0">
                <a:solidFill>
                  <a:srgbClr val="FFC000"/>
                </a:solidFill>
                <a:latin typeface="Times New Roman" pitchFamily="18" charset="0"/>
                <a:cs typeface="Times New Roman" pitchFamily="18" charset="0"/>
              </a:rPr>
              <a:t>less likely to chip or break</a:t>
            </a:r>
            <a:r>
              <a:rPr lang="en-US" sz="3400" dirty="0">
                <a:latin typeface="Times New Roman" pitchFamily="18" charset="0"/>
                <a:cs typeface="Times New Roman" pitchFamily="18" charset="0"/>
              </a:rPr>
              <a:t>, either themselves or the tooth. </a:t>
            </a:r>
          </a:p>
          <a:p>
            <a:pPr algn="just">
              <a:lnSpc>
                <a:spcPct val="170000"/>
              </a:lnSpc>
            </a:pPr>
            <a:r>
              <a:rPr lang="en-US" sz="3400" dirty="0">
                <a:latin typeface="Times New Roman" pitchFamily="18" charset="0"/>
                <a:cs typeface="Times New Roman" pitchFamily="18" charset="0"/>
              </a:rPr>
              <a:t>Very fine diamonds - reducing dentine to a </a:t>
            </a:r>
            <a:r>
              <a:rPr lang="en-US" sz="3400" dirty="0">
                <a:solidFill>
                  <a:srgbClr val="FFC000"/>
                </a:solidFill>
                <a:latin typeface="Times New Roman" pitchFamily="18" charset="0"/>
                <a:cs typeface="Times New Roman" pitchFamily="18" charset="0"/>
              </a:rPr>
              <a:t>fine finish.</a:t>
            </a:r>
          </a:p>
          <a:p>
            <a:pPr algn="just">
              <a:lnSpc>
                <a:spcPct val="170000"/>
              </a:lnSpc>
            </a:pPr>
            <a:r>
              <a:rPr lang="en-US" sz="3400" dirty="0">
                <a:latin typeface="Times New Roman" pitchFamily="18" charset="0"/>
                <a:cs typeface="Times New Roman" pitchFamily="18" charset="0"/>
              </a:rPr>
              <a:t>Diamond burs will cut efficiently over </a:t>
            </a:r>
            <a:r>
              <a:rPr lang="en-US" sz="3400" dirty="0">
                <a:solidFill>
                  <a:srgbClr val="FFC000"/>
                </a:solidFill>
                <a:latin typeface="Times New Roman" pitchFamily="18" charset="0"/>
                <a:cs typeface="Times New Roman" pitchFamily="18" charset="0"/>
              </a:rPr>
              <a:t>a wide range of speeds.</a:t>
            </a:r>
          </a:p>
          <a:p>
            <a:pPr algn="just">
              <a:lnSpc>
                <a:spcPct val="170000"/>
              </a:lnSpc>
            </a:pPr>
            <a:r>
              <a:rPr lang="en-US" sz="3400" dirty="0">
                <a:solidFill>
                  <a:srgbClr val="FFC000"/>
                </a:solidFill>
                <a:latin typeface="Times New Roman" pitchFamily="18" charset="0"/>
                <a:cs typeface="Times New Roman" pitchFamily="18" charset="0"/>
              </a:rPr>
              <a:t>Annoyance factor will be least </a:t>
            </a:r>
            <a:r>
              <a:rPr lang="en-US" sz="3400" dirty="0">
                <a:latin typeface="Times New Roman" pitchFamily="18" charset="0"/>
                <a:cs typeface="Times New Roman" pitchFamily="18" charset="0"/>
              </a:rPr>
              <a:t>with the </a:t>
            </a:r>
            <a:r>
              <a:rPr lang="en-US" sz="3400" dirty="0">
                <a:solidFill>
                  <a:srgbClr val="FFC000"/>
                </a:solidFill>
                <a:latin typeface="Times New Roman" pitchFamily="18" charset="0"/>
                <a:cs typeface="Times New Roman" pitchFamily="18" charset="0"/>
              </a:rPr>
              <a:t>finer grain size if lower speeds are to be utilized.</a:t>
            </a:r>
          </a:p>
          <a:p>
            <a:pPr algn="just">
              <a:lnSpc>
                <a:spcPct val="170000"/>
              </a:lnSpc>
            </a:pPr>
            <a:r>
              <a:rPr lang="en-US" sz="3400" dirty="0">
                <a:solidFill>
                  <a:schemeClr val="bg2">
                    <a:lumMod val="40000"/>
                    <a:lumOff val="60000"/>
                  </a:schemeClr>
                </a:solidFill>
                <a:latin typeface="Times New Roman" pitchFamily="18" charset="0"/>
                <a:cs typeface="Times New Roman" pitchFamily="18" charset="0"/>
              </a:rPr>
              <a:t>PRECAUTIONS</a:t>
            </a:r>
          </a:p>
          <a:p>
            <a:pPr algn="just">
              <a:lnSpc>
                <a:spcPct val="170000"/>
              </a:lnSpc>
            </a:pPr>
            <a:r>
              <a:rPr lang="en-US" sz="3400" dirty="0">
                <a:solidFill>
                  <a:srgbClr val="FFC000"/>
                </a:solidFill>
                <a:latin typeface="Times New Roman" pitchFamily="18" charset="0"/>
                <a:cs typeface="Times New Roman" pitchFamily="18" charset="0"/>
              </a:rPr>
              <a:t>Air-water spray is mandatory </a:t>
            </a:r>
            <a:r>
              <a:rPr lang="en-US" sz="3400" dirty="0">
                <a:latin typeface="Times New Roman" pitchFamily="18" charset="0"/>
                <a:cs typeface="Times New Roman" pitchFamily="18" charset="0"/>
              </a:rPr>
              <a:t>to enhance clearance and to control heat development.</a:t>
            </a:r>
          </a:p>
          <a:p>
            <a:pPr algn="just">
              <a:lnSpc>
                <a:spcPct val="170000"/>
              </a:lnSpc>
            </a:pPr>
            <a:endParaRPr lang="en-US" sz="2400" dirty="0">
              <a:solidFill>
                <a:srgbClr val="FFC000"/>
              </a:solidFill>
              <a:latin typeface="Times New Roman" pitchFamily="18" charset="0"/>
              <a:cs typeface="Times New Roman" pitchFamily="18" charset="0"/>
            </a:endParaRPr>
          </a:p>
          <a:p>
            <a:pPr algn="just">
              <a:lnSpc>
                <a:spcPct val="170000"/>
              </a:lnSpc>
              <a:buNone/>
            </a:pPr>
            <a:r>
              <a:rPr lang="en-US" sz="2400" b="1" dirty="0">
                <a:latin typeface="Times New Roman" pitchFamily="18" charset="0"/>
                <a:cs typeface="Times New Roman" pitchFamily="18" charset="0"/>
              </a:rPr>
              <a:t> </a:t>
            </a:r>
            <a:endParaRPr lang="en-US" sz="2400" dirty="0">
              <a:latin typeface="Times New Roman" pitchFamily="18" charset="0"/>
              <a:cs typeface="Times New Roman" pitchFamily="18" charset="0"/>
            </a:endParaRPr>
          </a:p>
          <a:p>
            <a:pPr>
              <a:lnSpc>
                <a:spcPct val="170000"/>
              </a:lnSpc>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905000"/>
          </a:xfrm>
        </p:spPr>
        <p:txBody>
          <a:bodyPr>
            <a:normAutofit/>
          </a:bodyPr>
          <a:lstStyle/>
          <a:p>
            <a:r>
              <a:rPr lang="en-US" sz="2800" b="1" dirty="0">
                <a:latin typeface="Times New Roman" pitchFamily="18" charset="0"/>
                <a:cs typeface="Times New Roman" pitchFamily="18" charset="0"/>
              </a:rPr>
              <a:t>CHARACTERISTICS OF ROTARY INSTRUMENTATION THAT ARE INFLUENCED BY SPEED</a:t>
            </a:r>
            <a:br>
              <a:rPr lang="en-US" sz="2800" dirty="0"/>
            </a:br>
            <a:endParaRPr lang="en-US" sz="2800" dirty="0"/>
          </a:p>
        </p:txBody>
      </p:sp>
      <p:sp>
        <p:nvSpPr>
          <p:cNvPr id="3" name="Content Placeholder 2"/>
          <p:cNvSpPr>
            <a:spLocks noGrp="1"/>
          </p:cNvSpPr>
          <p:nvPr>
            <p:ph idx="1"/>
          </p:nvPr>
        </p:nvSpPr>
        <p:spPr>
          <a:xfrm>
            <a:off x="457200" y="1600200"/>
            <a:ext cx="8229600" cy="5029200"/>
          </a:xfrm>
        </p:spPr>
        <p:txBody>
          <a:bodyPr>
            <a:normAutofit/>
          </a:bodyPr>
          <a:lstStyle/>
          <a:p>
            <a:pPr>
              <a:buNone/>
            </a:pPr>
            <a:r>
              <a:rPr lang="en-US" sz="2400" dirty="0">
                <a:solidFill>
                  <a:schemeClr val="accent3">
                    <a:lumMod val="60000"/>
                    <a:lumOff val="40000"/>
                  </a:schemeClr>
                </a:solidFill>
                <a:latin typeface="Times New Roman" pitchFamily="18" charset="0"/>
                <a:cs typeface="Times New Roman" pitchFamily="18" charset="0"/>
              </a:rPr>
              <a:t>PRESSURE (P)</a:t>
            </a:r>
          </a:p>
          <a:p>
            <a:pPr>
              <a:lnSpc>
                <a:spcPct val="150000"/>
              </a:lnSpc>
            </a:pPr>
            <a:r>
              <a:rPr lang="en-US" sz="2400" dirty="0">
                <a:latin typeface="Times New Roman" pitchFamily="18" charset="0"/>
                <a:cs typeface="Times New Roman" pitchFamily="18" charset="0"/>
              </a:rPr>
              <a:t>Pressure is a resultant effect of </a:t>
            </a:r>
            <a:r>
              <a:rPr lang="en-US" sz="2400" dirty="0">
                <a:solidFill>
                  <a:srgbClr val="FFC000"/>
                </a:solidFill>
                <a:latin typeface="Times New Roman" pitchFamily="18" charset="0"/>
                <a:cs typeface="Times New Roman" pitchFamily="18" charset="0"/>
              </a:rPr>
              <a:t>2 factors under the control of the dentist.</a:t>
            </a:r>
          </a:p>
          <a:p>
            <a:pPr algn="just">
              <a:lnSpc>
                <a:spcPct val="150000"/>
              </a:lnSpc>
            </a:pPr>
            <a:r>
              <a:rPr lang="en-US" sz="2400" dirty="0">
                <a:solidFill>
                  <a:srgbClr val="FFC000"/>
                </a:solidFill>
                <a:latin typeface="Times New Roman" pitchFamily="18" charset="0"/>
                <a:cs typeface="Times New Roman" pitchFamily="18" charset="0"/>
              </a:rPr>
              <a:t>Force (F): </a:t>
            </a:r>
            <a:r>
              <a:rPr lang="en-US" sz="2400" dirty="0">
                <a:latin typeface="Times New Roman" pitchFamily="18" charset="0"/>
                <a:cs typeface="Times New Roman" pitchFamily="18" charset="0"/>
              </a:rPr>
              <a:t>The gripping of the hand piece and its positioning and application to the tooth.</a:t>
            </a:r>
          </a:p>
          <a:p>
            <a:pPr algn="just">
              <a:lnSpc>
                <a:spcPct val="150000"/>
              </a:lnSpc>
            </a:pPr>
            <a:r>
              <a:rPr lang="en-US" sz="2400" dirty="0">
                <a:solidFill>
                  <a:srgbClr val="FFC000"/>
                </a:solidFill>
                <a:latin typeface="Times New Roman" pitchFamily="18" charset="0"/>
                <a:cs typeface="Times New Roman" pitchFamily="18" charset="0"/>
              </a:rPr>
              <a:t>Area (A): </a:t>
            </a:r>
            <a:r>
              <a:rPr lang="en-US" sz="2400" dirty="0">
                <a:latin typeface="Times New Roman" pitchFamily="18" charset="0"/>
                <a:cs typeface="Times New Roman" pitchFamily="18" charset="0"/>
              </a:rPr>
              <a:t>The amount of surface area of the cutting tool in contact with the tooth surface during a cutting operation. </a:t>
            </a:r>
          </a:p>
          <a:p>
            <a:pPr algn="just">
              <a:lnSpc>
                <a:spcPct val="150000"/>
              </a:lnSpc>
              <a:buNone/>
            </a:pPr>
            <a:r>
              <a:rPr lang="en-US" sz="2400" dirty="0">
                <a:latin typeface="Times New Roman" pitchFamily="18" charset="0"/>
                <a:cs typeface="Times New Roman" pitchFamily="18" charset="0"/>
              </a:rPr>
              <a:t> Pressure relates as follows:</a:t>
            </a:r>
          </a:p>
          <a:p>
            <a:pPr algn="just">
              <a:lnSpc>
                <a:spcPct val="150000"/>
              </a:lnSpc>
              <a:buNone/>
            </a:pPr>
            <a:r>
              <a:rPr lang="en-US" sz="2400" dirty="0">
                <a:latin typeface="Times New Roman" pitchFamily="18" charset="0"/>
                <a:cs typeface="Times New Roman" pitchFamily="18" charset="0"/>
              </a:rPr>
              <a:t>     </a:t>
            </a:r>
            <a:r>
              <a:rPr lang="en-US" sz="2400" dirty="0">
                <a:solidFill>
                  <a:schemeClr val="bg2">
                    <a:lumMod val="40000"/>
                    <a:lumOff val="60000"/>
                  </a:schemeClr>
                </a:solidFill>
                <a:latin typeface="Times New Roman" pitchFamily="18" charset="0"/>
                <a:cs typeface="Times New Roman" pitchFamily="18" charset="0"/>
              </a:rPr>
              <a:t>P = F/A</a:t>
            </a:r>
          </a:p>
          <a:p>
            <a:pPr algn="just">
              <a:lnSpc>
                <a:spcPct val="150000"/>
              </a:lnSpc>
            </a:pPr>
            <a:endParaRPr lang="en-US" sz="26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371600"/>
          </a:xfrm>
        </p:spPr>
        <p:txBody>
          <a:bodyPr>
            <a:noAutofit/>
          </a:bodyPr>
          <a:lstStyle/>
          <a:p>
            <a:r>
              <a:rPr lang="en-US" sz="3200" dirty="0">
                <a:solidFill>
                  <a:schemeClr val="tx1"/>
                </a:solidFill>
                <a:latin typeface="Times New Roman" pitchFamily="18" charset="0"/>
                <a:cs typeface="Times New Roman" pitchFamily="18" charset="0"/>
              </a:rPr>
              <a:t>PRESSURE</a:t>
            </a:r>
            <a:r>
              <a:rPr lang="en-US" sz="3200" dirty="0">
                <a:solidFill>
                  <a:schemeClr val="bg2">
                    <a:lumMod val="40000"/>
                    <a:lumOff val="60000"/>
                  </a:schemeClr>
                </a:solidFill>
                <a:latin typeface="Times New Roman" pitchFamily="18" charset="0"/>
                <a:cs typeface="Times New Roman" pitchFamily="18" charset="0"/>
              </a:rPr>
              <a:t> </a:t>
            </a:r>
            <a:br>
              <a:rPr lang="en-US" sz="3200" dirty="0">
                <a:solidFill>
                  <a:schemeClr val="bg2">
                    <a:lumMod val="40000"/>
                    <a:lumOff val="60000"/>
                  </a:schemeClr>
                </a:solidFill>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Using the same force F - </a:t>
            </a:r>
            <a:r>
              <a:rPr lang="en-US" sz="2400" dirty="0">
                <a:solidFill>
                  <a:srgbClr val="FFC000"/>
                </a:solidFill>
                <a:latin typeface="Times New Roman" pitchFamily="18" charset="0"/>
                <a:cs typeface="Times New Roman" pitchFamily="18" charset="0"/>
              </a:rPr>
              <a:t>smaller tools (burs or stones) will apply more pressure</a:t>
            </a:r>
            <a:r>
              <a:rPr lang="en-US" sz="2400" dirty="0">
                <a:latin typeface="Times New Roman" pitchFamily="18" charset="0"/>
                <a:cs typeface="Times New Roman" pitchFamily="18" charset="0"/>
              </a:rPr>
              <a:t> to the point of contact.</a:t>
            </a:r>
          </a:p>
          <a:p>
            <a:pPr algn="just">
              <a:lnSpc>
                <a:spcPct val="150000"/>
              </a:lnSpc>
            </a:pPr>
            <a:r>
              <a:rPr lang="en-US" sz="2400" dirty="0">
                <a:latin typeface="Times New Roman" pitchFamily="18" charset="0"/>
                <a:cs typeface="Times New Roman" pitchFamily="18" charset="0"/>
              </a:rPr>
              <a:t>To have both </a:t>
            </a:r>
            <a:r>
              <a:rPr lang="en-US" sz="2400" dirty="0">
                <a:solidFill>
                  <a:srgbClr val="FFC000"/>
                </a:solidFill>
                <a:latin typeface="Times New Roman" pitchFamily="18" charset="0"/>
                <a:cs typeface="Times New Roman" pitchFamily="18" charset="0"/>
              </a:rPr>
              <a:t>small and large tools cut at the same pressure,</a:t>
            </a:r>
            <a:r>
              <a:rPr lang="en-US" sz="2400" dirty="0">
                <a:latin typeface="Times New Roman" pitchFamily="18" charset="0"/>
                <a:cs typeface="Times New Roman" pitchFamily="18" charset="0"/>
              </a:rPr>
              <a:t> it is necessary to </a:t>
            </a:r>
            <a:r>
              <a:rPr lang="en-US" sz="2400" dirty="0">
                <a:solidFill>
                  <a:srgbClr val="FFC000"/>
                </a:solidFill>
                <a:latin typeface="Times New Roman" pitchFamily="18" charset="0"/>
                <a:cs typeface="Times New Roman" pitchFamily="18" charset="0"/>
              </a:rPr>
              <a:t>reduce the force applied with the smaller ones.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solidFill>
                  <a:schemeClr val="tx1"/>
                </a:solidFill>
                <a:latin typeface="Times New Roman" pitchFamily="18" charset="0"/>
                <a:cs typeface="Times New Roman" pitchFamily="18" charset="0"/>
              </a:rPr>
              <a:t>PRESSURE</a:t>
            </a:r>
            <a:r>
              <a:rPr lang="en-US" sz="3200" dirty="0">
                <a:solidFill>
                  <a:schemeClr val="bg2">
                    <a:lumMod val="40000"/>
                    <a:lumOff val="60000"/>
                  </a:schemeClr>
                </a:solidFill>
                <a:latin typeface="Times New Roman" pitchFamily="18" charset="0"/>
                <a:cs typeface="Times New Roman" pitchFamily="18" charset="0"/>
              </a:rPr>
              <a:t> </a:t>
            </a:r>
            <a:br>
              <a:rPr lang="en-US" sz="3200" dirty="0">
                <a:solidFill>
                  <a:schemeClr val="bg2">
                    <a:lumMod val="40000"/>
                    <a:lumOff val="60000"/>
                  </a:schemeClr>
                </a:solidFill>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solidFill>
                  <a:srgbClr val="FFC000"/>
                </a:solidFill>
                <a:latin typeface="Times New Roman" pitchFamily="18" charset="0"/>
                <a:cs typeface="Times New Roman" pitchFamily="18" charset="0"/>
              </a:rPr>
              <a:t>If the force is reduced on the smaller tool </a:t>
            </a:r>
            <a:r>
              <a:rPr lang="en-US" sz="2400" dirty="0">
                <a:latin typeface="Times New Roman" pitchFamily="18" charset="0"/>
                <a:cs typeface="Times New Roman" pitchFamily="18" charset="0"/>
              </a:rPr>
              <a:t>so that there is equal pressure on the tooth, </a:t>
            </a:r>
            <a:r>
              <a:rPr lang="en-US" sz="2400" dirty="0">
                <a:solidFill>
                  <a:srgbClr val="FFC000"/>
                </a:solidFill>
                <a:latin typeface="Times New Roman" pitchFamily="18" charset="0"/>
                <a:cs typeface="Times New Roman" pitchFamily="18" charset="0"/>
              </a:rPr>
              <a:t>obviously the larger tool will remove more tooth structure,</a:t>
            </a:r>
            <a:r>
              <a:rPr lang="en-US" sz="2400" dirty="0">
                <a:latin typeface="Times New Roman" pitchFamily="18" charset="0"/>
                <a:cs typeface="Times New Roman" pitchFamily="18" charset="0"/>
              </a:rPr>
              <a:t> since there is more surface feet per minute contact. </a:t>
            </a:r>
          </a:p>
          <a:p>
            <a:pPr algn="just">
              <a:lnSpc>
                <a:spcPct val="150000"/>
              </a:lnSpc>
            </a:pPr>
            <a:r>
              <a:rPr lang="en-US" sz="2400" dirty="0">
                <a:latin typeface="Times New Roman" pitchFamily="18" charset="0"/>
                <a:cs typeface="Times New Roman" pitchFamily="18" charset="0"/>
              </a:rPr>
              <a:t>To have the </a:t>
            </a:r>
            <a:r>
              <a:rPr lang="en-US" sz="2400" dirty="0">
                <a:solidFill>
                  <a:srgbClr val="FFC000"/>
                </a:solidFill>
                <a:latin typeface="Times New Roman" pitchFamily="18" charset="0"/>
                <a:cs typeface="Times New Roman" pitchFamily="18" charset="0"/>
              </a:rPr>
              <a:t>smaller tool remove the same amount of tooth structure as the large one, it is necessary to increase the surface feet per minute contact of the smaller tool by increasing the RPM.</a:t>
            </a:r>
          </a:p>
          <a:p>
            <a:pPr>
              <a:lnSpc>
                <a:spcPct val="150000"/>
              </a:lnSpc>
            </a:pPr>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p:spPr>
        <p:txBody>
          <a:bodyPr>
            <a:noAutofit/>
          </a:bodyPr>
          <a:lstStyle/>
          <a:p>
            <a:r>
              <a:rPr lang="en-US" sz="3200" dirty="0">
                <a:solidFill>
                  <a:schemeClr val="tx1"/>
                </a:solidFill>
                <a:latin typeface="Times New Roman" pitchFamily="18" charset="0"/>
                <a:cs typeface="Times New Roman" pitchFamily="18" charset="0"/>
              </a:rPr>
              <a:t>PRESSURE</a:t>
            </a:r>
            <a:r>
              <a:rPr lang="en-US" sz="3200" dirty="0">
                <a:solidFill>
                  <a:schemeClr val="bg2">
                    <a:lumMod val="40000"/>
                    <a:lumOff val="60000"/>
                  </a:schemeClr>
                </a:solidFill>
                <a:latin typeface="Times New Roman" pitchFamily="18" charset="0"/>
                <a:cs typeface="Times New Roman" pitchFamily="18" charset="0"/>
              </a:rPr>
              <a:t> </a:t>
            </a:r>
            <a:br>
              <a:rPr lang="en-US" sz="3200" dirty="0">
                <a:solidFill>
                  <a:schemeClr val="bg2">
                    <a:lumMod val="40000"/>
                    <a:lumOff val="60000"/>
                  </a:schemeClr>
                </a:solidFill>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a:xfrm>
            <a:off x="457200" y="1752600"/>
            <a:ext cx="8229600" cy="4800600"/>
          </a:xfrm>
        </p:spPr>
        <p:txBody>
          <a:bodyPr>
            <a:normAutofit/>
          </a:bodyPr>
          <a:lstStyle/>
          <a:p>
            <a:pPr algn="just">
              <a:lnSpc>
                <a:spcPct val="150000"/>
              </a:lnSpc>
            </a:pPr>
            <a:r>
              <a:rPr lang="en-US" sz="2400" dirty="0">
                <a:latin typeface="Times New Roman" pitchFamily="18" charset="0"/>
                <a:cs typeface="Times New Roman" pitchFamily="18" charset="0"/>
              </a:rPr>
              <a:t>The net result obtained is a </a:t>
            </a:r>
            <a:r>
              <a:rPr lang="en-US" sz="2400" dirty="0">
                <a:solidFill>
                  <a:srgbClr val="FFC000"/>
                </a:solidFill>
                <a:latin typeface="Times New Roman" pitchFamily="18" charset="0"/>
                <a:cs typeface="Times New Roman" pitchFamily="18" charset="0"/>
              </a:rPr>
              <a:t>cutting tool smaller in size </a:t>
            </a:r>
            <a:r>
              <a:rPr lang="en-US" sz="2400" dirty="0">
                <a:latin typeface="Times New Roman" pitchFamily="18" charset="0"/>
                <a:cs typeface="Times New Roman" pitchFamily="18" charset="0"/>
              </a:rPr>
              <a:t>with </a:t>
            </a:r>
            <a:r>
              <a:rPr lang="en-US" sz="2400" dirty="0">
                <a:solidFill>
                  <a:srgbClr val="FFC000"/>
                </a:solidFill>
                <a:latin typeface="Times New Roman" pitchFamily="18" charset="0"/>
                <a:cs typeface="Times New Roman" pitchFamily="18" charset="0"/>
              </a:rPr>
              <a:t>less force </a:t>
            </a:r>
            <a:r>
              <a:rPr lang="en-US" sz="2400" dirty="0">
                <a:latin typeface="Times New Roman" pitchFamily="18" charset="0"/>
                <a:cs typeface="Times New Roman" pitchFamily="18" charset="0"/>
              </a:rPr>
              <a:t>required by the operator and running </a:t>
            </a:r>
            <a:r>
              <a:rPr lang="en-US" sz="2400" dirty="0">
                <a:solidFill>
                  <a:srgbClr val="FFC000"/>
                </a:solidFill>
                <a:latin typeface="Times New Roman" pitchFamily="18" charset="0"/>
                <a:cs typeface="Times New Roman" pitchFamily="18" charset="0"/>
              </a:rPr>
              <a:t>at greater RPM.</a:t>
            </a:r>
          </a:p>
          <a:p>
            <a:pPr algn="just">
              <a:lnSpc>
                <a:spcPct val="150000"/>
              </a:lnSpc>
            </a:pPr>
            <a:r>
              <a:rPr lang="en-US" sz="2400" dirty="0">
                <a:latin typeface="Times New Roman" pitchFamily="18" charset="0"/>
                <a:cs typeface="Times New Roman" pitchFamily="18" charset="0"/>
              </a:rPr>
              <a:t>It has been observed clinically that </a:t>
            </a:r>
          </a:p>
          <a:p>
            <a:pPr marL="457200" indent="-457200" algn="just">
              <a:lnSpc>
                <a:spcPct val="150000"/>
              </a:lnSpc>
              <a:buFont typeface="+mj-lt"/>
              <a:buAutoNum type="arabicPeriod"/>
            </a:pPr>
            <a:r>
              <a:rPr lang="en-US" sz="2400" dirty="0">
                <a:latin typeface="Times New Roman" pitchFamily="18" charset="0"/>
                <a:cs typeface="Times New Roman" pitchFamily="18" charset="0"/>
              </a:rPr>
              <a:t>low speed - </a:t>
            </a:r>
            <a:r>
              <a:rPr lang="en-US" sz="2400" dirty="0">
                <a:solidFill>
                  <a:srgbClr val="FFC000"/>
                </a:solidFill>
                <a:latin typeface="Times New Roman" pitchFamily="18" charset="0"/>
                <a:cs typeface="Times New Roman" pitchFamily="18" charset="0"/>
              </a:rPr>
              <a:t>2-5 pounds force</a:t>
            </a:r>
            <a:r>
              <a:rPr lang="en-US" sz="2400" dirty="0">
                <a:latin typeface="Times New Roman" pitchFamily="18" charset="0"/>
                <a:cs typeface="Times New Roman" pitchFamily="18" charset="0"/>
              </a:rPr>
              <a:t>.</a:t>
            </a:r>
          </a:p>
          <a:p>
            <a:pPr marL="457200" indent="-457200" algn="just">
              <a:lnSpc>
                <a:spcPct val="150000"/>
              </a:lnSpc>
              <a:buFont typeface="+mj-lt"/>
              <a:buAutoNum type="arabicPeriod"/>
            </a:pPr>
            <a:r>
              <a:rPr lang="en-US" sz="2400" dirty="0">
                <a:latin typeface="Times New Roman" pitchFamily="18" charset="0"/>
                <a:cs typeface="Times New Roman" pitchFamily="18" charset="0"/>
              </a:rPr>
              <a:t>high speed - </a:t>
            </a:r>
            <a:r>
              <a:rPr lang="en-US" sz="2400" dirty="0">
                <a:solidFill>
                  <a:srgbClr val="FFC000"/>
                </a:solidFill>
                <a:latin typeface="Times New Roman" pitchFamily="18" charset="0"/>
                <a:cs typeface="Times New Roman" pitchFamily="18" charset="0"/>
              </a:rPr>
              <a:t>1 pound</a:t>
            </a:r>
            <a:r>
              <a:rPr lang="en-US" sz="2400" dirty="0">
                <a:latin typeface="Times New Roman" pitchFamily="18" charset="0"/>
                <a:cs typeface="Times New Roman" pitchFamily="18" charset="0"/>
              </a:rPr>
              <a:t>. </a:t>
            </a:r>
          </a:p>
          <a:p>
            <a:pPr marL="457200" indent="-457200" algn="just">
              <a:lnSpc>
                <a:spcPct val="150000"/>
              </a:lnSpc>
              <a:buFont typeface="+mj-lt"/>
              <a:buAutoNum type="arabicPeriod"/>
            </a:pPr>
            <a:r>
              <a:rPr lang="en-US" sz="2400" dirty="0">
                <a:latin typeface="Times New Roman" pitchFamily="18" charset="0"/>
                <a:cs typeface="Times New Roman" pitchFamily="18" charset="0"/>
              </a:rPr>
              <a:t>ultra-high speed - </a:t>
            </a:r>
            <a:r>
              <a:rPr lang="en-US" sz="2400" dirty="0">
                <a:solidFill>
                  <a:srgbClr val="FFC000"/>
                </a:solidFill>
                <a:latin typeface="Times New Roman" pitchFamily="18" charset="0"/>
                <a:cs typeface="Times New Roman" pitchFamily="18" charset="0"/>
              </a:rPr>
              <a:t>l-4 ounces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solidFill>
                  <a:schemeClr val="tx1"/>
                </a:solidFill>
                <a:latin typeface="Times New Roman" pitchFamily="18" charset="0"/>
                <a:cs typeface="Times New Roman" pitchFamily="18" charset="0"/>
              </a:rPr>
              <a:t>PRESSURE</a:t>
            </a:r>
            <a:r>
              <a:rPr lang="en-US" sz="3200" dirty="0">
                <a:solidFill>
                  <a:schemeClr val="bg2">
                    <a:lumMod val="40000"/>
                    <a:lumOff val="60000"/>
                  </a:schemeClr>
                </a:solidFill>
                <a:latin typeface="Times New Roman" pitchFamily="18" charset="0"/>
                <a:cs typeface="Times New Roman" pitchFamily="18" charset="0"/>
              </a:rPr>
              <a:t> </a:t>
            </a:r>
            <a:br>
              <a:rPr lang="en-US" sz="3200" dirty="0">
                <a:solidFill>
                  <a:schemeClr val="bg2">
                    <a:lumMod val="40000"/>
                    <a:lumOff val="60000"/>
                  </a:schemeClr>
                </a:solidFill>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p:txBody>
          <a:bodyPr/>
          <a:lstStyle/>
          <a:p>
            <a:pPr algn="just">
              <a:lnSpc>
                <a:spcPct val="150000"/>
              </a:lnSpc>
            </a:pPr>
            <a:r>
              <a:rPr lang="en-US" sz="2400" dirty="0">
                <a:latin typeface="Times New Roman" pitchFamily="18" charset="0"/>
                <a:cs typeface="Times New Roman" pitchFamily="18" charset="0"/>
              </a:rPr>
              <a:t>High speed rotary operation - </a:t>
            </a:r>
            <a:r>
              <a:rPr lang="en-US" sz="2400" dirty="0">
                <a:solidFill>
                  <a:srgbClr val="FFC000"/>
                </a:solidFill>
                <a:latin typeface="Times New Roman" pitchFamily="18" charset="0"/>
                <a:cs typeface="Times New Roman" pitchFamily="18" charset="0"/>
              </a:rPr>
              <a:t>less fatigue on the part of the operator,</a:t>
            </a:r>
            <a:r>
              <a:rPr lang="en-US" sz="2400" dirty="0">
                <a:latin typeface="Times New Roman" pitchFamily="18" charset="0"/>
                <a:cs typeface="Times New Roman" pitchFamily="18" charset="0"/>
              </a:rPr>
              <a:t> and </a:t>
            </a:r>
            <a:r>
              <a:rPr lang="en-US" sz="2400" dirty="0">
                <a:solidFill>
                  <a:srgbClr val="FFC000"/>
                </a:solidFill>
                <a:latin typeface="Times New Roman" pitchFamily="18" charset="0"/>
                <a:cs typeface="Times New Roman" pitchFamily="18" charset="0"/>
              </a:rPr>
              <a:t>greater patient comfort. </a:t>
            </a:r>
          </a:p>
          <a:p>
            <a:pPr algn="just">
              <a:lnSpc>
                <a:spcPct val="150000"/>
              </a:lnSpc>
            </a:pPr>
            <a:r>
              <a:rPr lang="en-US" sz="2400" dirty="0">
                <a:latin typeface="Times New Roman" pitchFamily="18" charset="0"/>
                <a:cs typeface="Times New Roman" pitchFamily="18" charset="0"/>
              </a:rPr>
              <a:t>All these are due </a:t>
            </a:r>
            <a:r>
              <a:rPr lang="en-US" sz="2400" dirty="0">
                <a:solidFill>
                  <a:srgbClr val="FFC000"/>
                </a:solidFill>
                <a:latin typeface="Times New Roman" pitchFamily="18" charset="0"/>
                <a:cs typeface="Times New Roman" pitchFamily="18" charset="0"/>
              </a:rPr>
              <a:t>to reduction of forces on the tool </a:t>
            </a:r>
            <a:r>
              <a:rPr lang="en-US" sz="2400" dirty="0">
                <a:latin typeface="Times New Roman" pitchFamily="18" charset="0"/>
                <a:cs typeface="Times New Roman" pitchFamily="18" charset="0"/>
              </a:rPr>
              <a:t>and more efficient removal of tooth structure.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p:spPr>
        <p:txBody>
          <a:bodyPr>
            <a:noAutofit/>
          </a:bodyPr>
          <a:lstStyle/>
          <a:p>
            <a:r>
              <a:rPr lang="en-US" sz="3200" dirty="0">
                <a:solidFill>
                  <a:schemeClr val="tx1"/>
                </a:solidFill>
                <a:latin typeface="Times New Roman" pitchFamily="18" charset="0"/>
                <a:cs typeface="Times New Roman" pitchFamily="18" charset="0"/>
              </a:rPr>
              <a:t>HEAT PRODUCTION</a:t>
            </a:r>
            <a:br>
              <a:rPr lang="en-US" sz="3200" dirty="0">
                <a:solidFill>
                  <a:schemeClr val="bg2">
                    <a:lumMod val="40000"/>
                    <a:lumOff val="60000"/>
                  </a:schemeClr>
                </a:solidFill>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a:xfrm>
            <a:off x="457200" y="2057400"/>
            <a:ext cx="8229600" cy="4068763"/>
          </a:xfrm>
        </p:spPr>
        <p:txBody>
          <a:bodyPr/>
          <a:lstStyle/>
          <a:p>
            <a:pPr>
              <a:lnSpc>
                <a:spcPct val="150000"/>
              </a:lnSpc>
              <a:buNone/>
            </a:pPr>
            <a:r>
              <a:rPr lang="en-US" sz="2400" dirty="0">
                <a:solidFill>
                  <a:schemeClr val="accent3">
                    <a:lumMod val="60000"/>
                    <a:lumOff val="40000"/>
                  </a:schemeClr>
                </a:solidFill>
                <a:latin typeface="Times New Roman" pitchFamily="18" charset="0"/>
                <a:cs typeface="Times New Roman" pitchFamily="18" charset="0"/>
              </a:rPr>
              <a:t>HEAT PRODUCTION</a:t>
            </a:r>
          </a:p>
          <a:p>
            <a:pPr>
              <a:lnSpc>
                <a:spcPct val="150000"/>
              </a:lnSpc>
            </a:pPr>
            <a:r>
              <a:rPr lang="en-US" sz="2400" dirty="0">
                <a:latin typeface="Times New Roman" pitchFamily="18" charset="0"/>
                <a:cs typeface="Times New Roman" pitchFamily="18" charset="0"/>
              </a:rPr>
              <a:t>Heat is directly proportional to: </a:t>
            </a:r>
          </a:p>
          <a:p>
            <a:pPr marL="457200" indent="-457200">
              <a:lnSpc>
                <a:spcPct val="150000"/>
              </a:lnSpc>
              <a:buFont typeface="+mj-lt"/>
              <a:buAutoNum type="arabicPeriod"/>
            </a:pPr>
            <a:r>
              <a:rPr lang="en-US" sz="2400" dirty="0">
                <a:solidFill>
                  <a:srgbClr val="FFC000"/>
                </a:solidFill>
                <a:latin typeface="Times New Roman" pitchFamily="18" charset="0"/>
                <a:cs typeface="Times New Roman" pitchFamily="18" charset="0"/>
              </a:rPr>
              <a:t>Pressure</a:t>
            </a:r>
          </a:p>
          <a:p>
            <a:pPr marL="457200" indent="-457200">
              <a:lnSpc>
                <a:spcPct val="150000"/>
              </a:lnSpc>
              <a:buFont typeface="+mj-lt"/>
              <a:buAutoNum type="arabicPeriod"/>
            </a:pPr>
            <a:r>
              <a:rPr lang="en-US" sz="2400" dirty="0">
                <a:solidFill>
                  <a:srgbClr val="FFC000"/>
                </a:solidFill>
                <a:latin typeface="Times New Roman" pitchFamily="18" charset="0"/>
                <a:cs typeface="Times New Roman" pitchFamily="18" charset="0"/>
              </a:rPr>
              <a:t>RPM</a:t>
            </a:r>
          </a:p>
          <a:p>
            <a:pPr marL="457200" indent="-457200">
              <a:lnSpc>
                <a:spcPct val="150000"/>
              </a:lnSpc>
              <a:buFont typeface="+mj-lt"/>
              <a:buAutoNum type="arabicPeriod"/>
            </a:pPr>
            <a:r>
              <a:rPr lang="en-US" sz="2400" dirty="0">
                <a:solidFill>
                  <a:srgbClr val="FFC000"/>
                </a:solidFill>
                <a:latin typeface="Times New Roman" pitchFamily="18" charset="0"/>
                <a:cs typeface="Times New Roman" pitchFamily="18" charset="0"/>
              </a:rPr>
              <a:t>Area of tooth in contact with the tool.</a:t>
            </a:r>
          </a:p>
          <a:p>
            <a:pPr marL="457200" indent="-457200">
              <a:lnSpc>
                <a:spcPct val="150000"/>
              </a:lnSpc>
              <a:buFont typeface="+mj-lt"/>
              <a:buAutoNum type="arabicPeriod"/>
            </a:pP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Autofit/>
          </a:bodyPr>
          <a:lstStyle/>
          <a:p>
            <a:r>
              <a:rPr lang="en-US" sz="3200" dirty="0">
                <a:solidFill>
                  <a:schemeClr val="tx1"/>
                </a:solidFill>
                <a:latin typeface="Times New Roman" pitchFamily="18" charset="0"/>
                <a:cs typeface="Times New Roman" pitchFamily="18" charset="0"/>
              </a:rPr>
              <a:t>HEAT PRODUCTION</a:t>
            </a:r>
            <a:br>
              <a:rPr lang="en-US" sz="3200" dirty="0">
                <a:solidFill>
                  <a:schemeClr val="bg2">
                    <a:lumMod val="40000"/>
                    <a:lumOff val="60000"/>
                  </a:schemeClr>
                </a:solidFill>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a:xfrm>
            <a:off x="457200" y="1828800"/>
            <a:ext cx="8229600" cy="4297363"/>
          </a:xfrm>
        </p:spPr>
        <p:txBody>
          <a:bodyPr>
            <a:normAutofit/>
          </a:bodyPr>
          <a:lstStyle/>
          <a:p>
            <a:pPr algn="just">
              <a:lnSpc>
                <a:spcPct val="150000"/>
              </a:lnSpc>
            </a:pPr>
            <a:r>
              <a:rPr lang="en-US" sz="2600" dirty="0">
                <a:latin typeface="Times New Roman" pitchFamily="18" charset="0"/>
                <a:cs typeface="Times New Roman" pitchFamily="18" charset="0"/>
              </a:rPr>
              <a:t>At l30° F- </a:t>
            </a:r>
            <a:r>
              <a:rPr lang="en-US" sz="2600" dirty="0">
                <a:solidFill>
                  <a:srgbClr val="FFC000"/>
                </a:solidFill>
                <a:latin typeface="Times New Roman" pitchFamily="18" charset="0"/>
                <a:cs typeface="Times New Roman" pitchFamily="18" charset="0"/>
              </a:rPr>
              <a:t>pulps of teeth- permanently damaged</a:t>
            </a:r>
            <a:r>
              <a:rPr lang="en-US" sz="2600" dirty="0">
                <a:latin typeface="Times New Roman" pitchFamily="18" charset="0"/>
                <a:cs typeface="Times New Roman" pitchFamily="18" charset="0"/>
              </a:rPr>
              <a:t>.</a:t>
            </a:r>
            <a:endParaRPr lang="en-US" sz="2600" dirty="0">
              <a:solidFill>
                <a:srgbClr val="FFC000"/>
              </a:solidFill>
              <a:latin typeface="Times New Roman" pitchFamily="18" charset="0"/>
              <a:cs typeface="Times New Roman" pitchFamily="18" charset="0"/>
            </a:endParaRPr>
          </a:p>
          <a:p>
            <a:pPr algn="just">
              <a:lnSpc>
                <a:spcPct val="150000"/>
              </a:lnSpc>
            </a:pPr>
            <a:r>
              <a:rPr lang="en-US" sz="2600" dirty="0">
                <a:latin typeface="Times New Roman" pitchFamily="18" charset="0"/>
                <a:cs typeface="Times New Roman" pitchFamily="18" charset="0"/>
              </a:rPr>
              <a:t>Even a temperature of </a:t>
            </a:r>
            <a:r>
              <a:rPr lang="en-US" sz="2600" dirty="0">
                <a:solidFill>
                  <a:srgbClr val="FFC000"/>
                </a:solidFill>
                <a:latin typeface="Times New Roman" pitchFamily="18" charset="0"/>
                <a:cs typeface="Times New Roman" pitchFamily="18" charset="0"/>
              </a:rPr>
              <a:t>113° F within the pulp can produce inflammatory responses     </a:t>
            </a:r>
            <a:r>
              <a:rPr lang="en-US" sz="2600" dirty="0" err="1">
                <a:solidFill>
                  <a:srgbClr val="FFC000"/>
                </a:solidFill>
                <a:latin typeface="Times New Roman" pitchFamily="18" charset="0"/>
                <a:cs typeface="Times New Roman" pitchFamily="18" charset="0"/>
              </a:rPr>
              <a:t>pulpitis</a:t>
            </a:r>
            <a:r>
              <a:rPr lang="en-US" sz="2600" dirty="0">
                <a:solidFill>
                  <a:srgbClr val="FFC000"/>
                </a:solidFill>
                <a:latin typeface="Times New Roman" pitchFamily="18" charset="0"/>
                <a:cs typeface="Times New Roman" pitchFamily="18" charset="0"/>
              </a:rPr>
              <a:t>       pulp necrosis. </a:t>
            </a:r>
          </a:p>
          <a:p>
            <a:pPr algn="just">
              <a:lnSpc>
                <a:spcPct val="150000"/>
              </a:lnSpc>
            </a:pPr>
            <a:r>
              <a:rPr lang="en-US" sz="2600" dirty="0">
                <a:latin typeface="Times New Roman" pitchFamily="18" charset="0"/>
                <a:cs typeface="Times New Roman" pitchFamily="18" charset="0"/>
              </a:rPr>
              <a:t>When speed of rotation is increased-  various </a:t>
            </a:r>
            <a:r>
              <a:rPr lang="en-US" sz="2600" dirty="0">
                <a:solidFill>
                  <a:srgbClr val="FFC000"/>
                </a:solidFill>
                <a:latin typeface="Times New Roman" pitchFamily="18" charset="0"/>
                <a:cs typeface="Times New Roman" pitchFamily="18" charset="0"/>
              </a:rPr>
              <a:t>coolants such as flowing water, a water-air spray, or air. </a:t>
            </a:r>
          </a:p>
          <a:p>
            <a:pPr>
              <a:lnSpc>
                <a:spcPct val="150000"/>
              </a:lnSpc>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59</a:t>
            </a:fld>
            <a:endParaRPr lang="en-US"/>
          </a:p>
        </p:txBody>
      </p:sp>
      <p:cxnSp>
        <p:nvCxnSpPr>
          <p:cNvPr id="6" name="Straight Arrow Connector 5"/>
          <p:cNvCxnSpPr/>
          <p:nvPr/>
        </p:nvCxnSpPr>
        <p:spPr>
          <a:xfrm>
            <a:off x="4038600" y="3429000"/>
            <a:ext cx="304800" cy="0"/>
          </a:xfrm>
          <a:prstGeom prst="straightConnector1">
            <a:avLst/>
          </a:prstGeom>
          <a:ln>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5486400" y="3429000"/>
            <a:ext cx="381000" cy="0"/>
          </a:xfrm>
          <a:prstGeom prst="straightConnector1">
            <a:avLst/>
          </a:prstGeom>
          <a:ln>
            <a:solidFill>
              <a:srgbClr val="FFC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325562"/>
          </a:xfrm>
        </p:spPr>
        <p:txBody>
          <a:bodyPr>
            <a:noAutofit/>
          </a:bodyPr>
          <a:lstStyle/>
          <a:p>
            <a:r>
              <a:rPr lang="en-US" sz="3200" dirty="0">
                <a:solidFill>
                  <a:schemeClr val="tx1"/>
                </a:solidFill>
                <a:latin typeface="Times New Roman" pitchFamily="18" charset="0"/>
                <a:cs typeface="Times New Roman" pitchFamily="18" charset="0"/>
              </a:rPr>
              <a:t>HEAT PRODUCTION </a:t>
            </a:r>
            <a:br>
              <a:rPr lang="en-US" sz="3200" dirty="0">
                <a:solidFill>
                  <a:schemeClr val="bg2">
                    <a:lumMod val="40000"/>
                    <a:lumOff val="60000"/>
                  </a:schemeClr>
                </a:solidFill>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a:xfrm>
            <a:off x="457200" y="1828800"/>
            <a:ext cx="8229600" cy="4297363"/>
          </a:xfrm>
        </p:spPr>
        <p:txBody>
          <a:bodyPr>
            <a:normAutofit/>
          </a:bodyPr>
          <a:lstStyle/>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A coolant – </a:t>
            </a:r>
          </a:p>
          <a:p>
            <a:pPr algn="just">
              <a:lnSpc>
                <a:spcPct val="150000"/>
              </a:lnSpc>
            </a:pPr>
            <a:r>
              <a:rPr lang="en-US" sz="2400" dirty="0">
                <a:solidFill>
                  <a:srgbClr val="FFC000"/>
                </a:solidFill>
                <a:latin typeface="Times New Roman" pitchFamily="18" charset="0"/>
                <a:cs typeface="Times New Roman" pitchFamily="18" charset="0"/>
              </a:rPr>
              <a:t>Reduces the temperature rise </a:t>
            </a:r>
          </a:p>
          <a:p>
            <a:pPr algn="just">
              <a:lnSpc>
                <a:spcPct val="150000"/>
              </a:lnSpc>
            </a:pPr>
            <a:r>
              <a:rPr lang="en-US" sz="2400" dirty="0">
                <a:solidFill>
                  <a:srgbClr val="FFC000"/>
                </a:solidFill>
                <a:latin typeface="Times New Roman" pitchFamily="18" charset="0"/>
                <a:cs typeface="Times New Roman" pitchFamily="18" charset="0"/>
              </a:rPr>
              <a:t>Increases the cutting rate by acting as a lubricant.</a:t>
            </a:r>
          </a:p>
          <a:p>
            <a:pPr algn="just">
              <a:lnSpc>
                <a:spcPct val="150000"/>
              </a:lnSpc>
            </a:pPr>
            <a:r>
              <a:rPr lang="en-US" sz="2400" dirty="0">
                <a:latin typeface="Times New Roman" pitchFamily="18" charset="0"/>
                <a:cs typeface="Times New Roman" pitchFamily="18" charset="0"/>
              </a:rPr>
              <a:t>Cutting dentine with no lubricant - temperature rise up to </a:t>
            </a:r>
            <a:r>
              <a:rPr lang="en-US" sz="2400" dirty="0">
                <a:solidFill>
                  <a:srgbClr val="FFC000"/>
                </a:solidFill>
                <a:latin typeface="Times New Roman" pitchFamily="18" charset="0"/>
                <a:cs typeface="Times New Roman" pitchFamily="18" charset="0"/>
              </a:rPr>
              <a:t>136°C in only 2 seconds.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325562"/>
          </a:xfrm>
        </p:spPr>
        <p:txBody>
          <a:bodyPr>
            <a:noAutofit/>
          </a:bodyPr>
          <a:lstStyle/>
          <a:p>
            <a:r>
              <a:rPr lang="en-US" sz="3200" dirty="0">
                <a:solidFill>
                  <a:schemeClr val="tx1"/>
                </a:solidFill>
                <a:latin typeface="Times New Roman" pitchFamily="18" charset="0"/>
                <a:cs typeface="Times New Roman" pitchFamily="18" charset="0"/>
              </a:rPr>
              <a:t>HEAT PRODUCTION</a:t>
            </a:r>
            <a:endParaRPr lang="en-US" sz="3200" dirty="0"/>
          </a:p>
        </p:txBody>
      </p:sp>
      <p:sp>
        <p:nvSpPr>
          <p:cNvPr id="3" name="Content Placeholder 2"/>
          <p:cNvSpPr>
            <a:spLocks noGrp="1"/>
          </p:cNvSpPr>
          <p:nvPr>
            <p:ph idx="1"/>
          </p:nvPr>
        </p:nvSpPr>
        <p:spPr>
          <a:xfrm>
            <a:off x="457200" y="1828800"/>
            <a:ext cx="8229600" cy="4297363"/>
          </a:xfrm>
        </p:spPr>
        <p:txBody>
          <a:bodyPr>
            <a:normAutofit/>
          </a:bodyPr>
          <a:lstStyle/>
          <a:p>
            <a:pPr algn="just">
              <a:lnSpc>
                <a:spcPct val="150000"/>
              </a:lnSpc>
            </a:pPr>
            <a:r>
              <a:rPr lang="en-US" sz="2600" dirty="0">
                <a:solidFill>
                  <a:schemeClr val="bg2">
                    <a:lumMod val="40000"/>
                    <a:lumOff val="60000"/>
                  </a:schemeClr>
                </a:solidFill>
                <a:latin typeface="Times New Roman" pitchFamily="18" charset="0"/>
                <a:cs typeface="Times New Roman" pitchFamily="18" charset="0"/>
              </a:rPr>
              <a:t>Air alone- </a:t>
            </a:r>
            <a:r>
              <a:rPr lang="en-US" sz="2600" dirty="0">
                <a:latin typeface="Times New Roman" pitchFamily="18" charset="0"/>
                <a:cs typeface="Times New Roman" pitchFamily="18" charset="0"/>
              </a:rPr>
              <a:t>low temperature but - </a:t>
            </a:r>
            <a:r>
              <a:rPr lang="en-US" sz="2600" dirty="0">
                <a:solidFill>
                  <a:srgbClr val="FFC000"/>
                </a:solidFill>
                <a:latin typeface="Times New Roman" pitchFamily="18" charset="0"/>
                <a:cs typeface="Times New Roman" pitchFamily="18" charset="0"/>
              </a:rPr>
              <a:t>dehydrate the tooth and damage the pulp</a:t>
            </a:r>
            <a:r>
              <a:rPr lang="en-US" sz="2600" dirty="0">
                <a:latin typeface="Times New Roman" pitchFamily="18" charset="0"/>
                <a:cs typeface="Times New Roman" pitchFamily="18" charset="0"/>
              </a:rPr>
              <a:t>. </a:t>
            </a:r>
          </a:p>
          <a:p>
            <a:pPr algn="just">
              <a:lnSpc>
                <a:spcPct val="150000"/>
              </a:lnSpc>
            </a:pPr>
            <a:r>
              <a:rPr lang="en-US" sz="2600" dirty="0">
                <a:solidFill>
                  <a:schemeClr val="bg2">
                    <a:lumMod val="40000"/>
                    <a:lumOff val="60000"/>
                  </a:schemeClr>
                </a:solidFill>
                <a:latin typeface="Times New Roman" pitchFamily="18" charset="0"/>
                <a:cs typeface="Times New Roman" pitchFamily="18" charset="0"/>
              </a:rPr>
              <a:t>Air-water spray - </a:t>
            </a:r>
            <a:r>
              <a:rPr lang="en-US" sz="2600" dirty="0">
                <a:latin typeface="Times New Roman" pitchFamily="18" charset="0"/>
                <a:cs typeface="Times New Roman" pitchFamily="18" charset="0"/>
              </a:rPr>
              <a:t>with a water </a:t>
            </a:r>
            <a:r>
              <a:rPr lang="en-US" sz="2600" dirty="0">
                <a:solidFill>
                  <a:srgbClr val="FFC000"/>
                </a:solidFill>
                <a:latin typeface="Times New Roman" pitchFamily="18" charset="0"/>
                <a:cs typeface="Times New Roman" pitchFamily="18" charset="0"/>
              </a:rPr>
              <a:t>flow rate of 35-50 ml/min</a:t>
            </a:r>
            <a:r>
              <a:rPr lang="en-US" sz="2600" dirty="0">
                <a:latin typeface="Times New Roman" pitchFamily="18" charset="0"/>
                <a:cs typeface="Times New Roman" pitchFamily="18" charset="0"/>
              </a:rPr>
              <a:t>, the </a:t>
            </a:r>
            <a:r>
              <a:rPr lang="en-US" sz="2600" dirty="0">
                <a:solidFill>
                  <a:srgbClr val="FFC000"/>
                </a:solidFill>
                <a:latin typeface="Times New Roman" pitchFamily="18" charset="0"/>
                <a:cs typeface="Times New Roman" pitchFamily="18" charset="0"/>
              </a:rPr>
              <a:t>temperature rise can be limited to 20-30°C. </a:t>
            </a:r>
          </a:p>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Water alone </a:t>
            </a:r>
            <a:r>
              <a:rPr lang="en-US" sz="2400" dirty="0">
                <a:latin typeface="Times New Roman" pitchFamily="18" charset="0"/>
                <a:cs typeface="Times New Roman" pitchFamily="18" charset="0"/>
              </a:rPr>
              <a:t>- even more effective- </a:t>
            </a:r>
            <a:r>
              <a:rPr lang="en-US" sz="2400" dirty="0">
                <a:solidFill>
                  <a:srgbClr val="FFC000"/>
                </a:solidFill>
                <a:latin typeface="Times New Roman" pitchFamily="18" charset="0"/>
                <a:cs typeface="Times New Roman" pitchFamily="18" charset="0"/>
              </a:rPr>
              <a:t>temperature rise can be limited to 10°C</a:t>
            </a:r>
            <a:r>
              <a:rPr lang="en-US" sz="2400" dirty="0">
                <a:latin typeface="Times New Roman" pitchFamily="18" charset="0"/>
                <a:cs typeface="Times New Roman" pitchFamily="18" charset="0"/>
              </a:rPr>
              <a:t> with a </a:t>
            </a:r>
            <a:r>
              <a:rPr lang="en-US" sz="2400" dirty="0">
                <a:solidFill>
                  <a:srgbClr val="FFC000"/>
                </a:solidFill>
                <a:latin typeface="Times New Roman" pitchFamily="18" charset="0"/>
                <a:cs typeface="Times New Roman" pitchFamily="18" charset="0"/>
              </a:rPr>
              <a:t>flow of only 10 ml/min, </a:t>
            </a:r>
            <a:r>
              <a:rPr lang="en-US" sz="2400" dirty="0">
                <a:latin typeface="Times New Roman" pitchFamily="18" charset="0"/>
                <a:cs typeface="Times New Roman" pitchFamily="18" charset="0"/>
              </a:rPr>
              <a:t>ensuring that the bur head is adequately </a:t>
            </a:r>
            <a:r>
              <a:rPr lang="en-US" sz="2400" dirty="0">
                <a:solidFill>
                  <a:srgbClr val="FFC000"/>
                </a:solidFill>
                <a:latin typeface="Times New Roman" pitchFamily="18" charset="0"/>
                <a:cs typeface="Times New Roman" pitchFamily="18" charset="0"/>
              </a:rPr>
              <a:t>bathed with the water.</a:t>
            </a:r>
          </a:p>
          <a:p>
            <a:pPr algn="just">
              <a:lnSpc>
                <a:spcPct val="150000"/>
              </a:lnSpc>
            </a:pPr>
            <a:endParaRPr lang="en-US" sz="2400" dirty="0">
              <a:solidFill>
                <a:srgbClr val="FFC000"/>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61</a:t>
            </a:fld>
            <a:endParaRPr lang="en-US"/>
          </a:p>
        </p:txBody>
      </p:sp>
      <p:pic>
        <p:nvPicPr>
          <p:cNvPr id="1026" name="Picture 2" descr="E:\dental images\imagesCA412YUD.jpg"/>
          <p:cNvPicPr>
            <a:picLocks noChangeAspect="1" noChangeArrowheads="1"/>
          </p:cNvPicPr>
          <p:nvPr/>
        </p:nvPicPr>
        <p:blipFill>
          <a:blip r:embed="rId2" cstate="print"/>
          <a:srcRect/>
          <a:stretch>
            <a:fillRect/>
          </a:stretch>
        </p:blipFill>
        <p:spPr bwMode="auto">
          <a:xfrm>
            <a:off x="1752600" y="609600"/>
            <a:ext cx="1922986" cy="1295400"/>
          </a:xfrm>
          <a:prstGeom prst="rect">
            <a:avLst/>
          </a:prstGeom>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77962"/>
          </a:xfrm>
        </p:spPr>
        <p:txBody>
          <a:bodyPr>
            <a:noAutofit/>
          </a:bodyPr>
          <a:lstStyle/>
          <a:p>
            <a:r>
              <a:rPr lang="en-US" sz="3200" dirty="0">
                <a:solidFill>
                  <a:schemeClr val="tx1"/>
                </a:solidFill>
                <a:latin typeface="Times New Roman" pitchFamily="18" charset="0"/>
                <a:cs typeface="Times New Roman" pitchFamily="18" charset="0"/>
              </a:rPr>
              <a:t>HEAT PRODUCTION</a:t>
            </a:r>
            <a:endParaRPr lang="en-US" sz="3200" dirty="0"/>
          </a:p>
        </p:txBody>
      </p:sp>
      <p:sp>
        <p:nvSpPr>
          <p:cNvPr id="3" name="Content Placeholder 2"/>
          <p:cNvSpPr>
            <a:spLocks noGrp="1"/>
          </p:cNvSpPr>
          <p:nvPr>
            <p:ph idx="1"/>
          </p:nvPr>
        </p:nvSpPr>
        <p:spPr>
          <a:xfrm>
            <a:off x="457200" y="1752600"/>
            <a:ext cx="8229600" cy="4373563"/>
          </a:xfrm>
        </p:spPr>
        <p:txBody>
          <a:bodyPr/>
          <a:lstStyle/>
          <a:p>
            <a:pPr algn="just">
              <a:lnSpc>
                <a:spcPct val="150000"/>
              </a:lnSpc>
            </a:pPr>
            <a:r>
              <a:rPr lang="en-US" sz="2400" dirty="0">
                <a:latin typeface="Times New Roman" pitchFamily="18" charset="0"/>
                <a:cs typeface="Times New Roman" pitchFamily="18" charset="0"/>
              </a:rPr>
              <a:t>Because </a:t>
            </a:r>
            <a:r>
              <a:rPr lang="en-US" sz="2400" dirty="0">
                <a:solidFill>
                  <a:srgbClr val="FFC000"/>
                </a:solidFill>
                <a:latin typeface="Times New Roman" pitchFamily="18" charset="0"/>
                <a:cs typeface="Times New Roman" pitchFamily="18" charset="0"/>
              </a:rPr>
              <a:t>pressure is a result of applied force</a:t>
            </a:r>
            <a:r>
              <a:rPr lang="en-US" sz="2400" dirty="0">
                <a:latin typeface="Times New Roman" pitchFamily="18" charset="0"/>
                <a:cs typeface="Times New Roman" pitchFamily="18" charset="0"/>
              </a:rPr>
              <a:t>, a reduction of force       minimize heat production. </a:t>
            </a:r>
          </a:p>
          <a:p>
            <a:pPr algn="just">
              <a:lnSpc>
                <a:spcPct val="150000"/>
              </a:lnSpc>
            </a:pPr>
            <a:r>
              <a:rPr lang="en-US" sz="2400" dirty="0">
                <a:latin typeface="Times New Roman" pitchFamily="18" charset="0"/>
                <a:cs typeface="Times New Roman" pitchFamily="18" charset="0"/>
              </a:rPr>
              <a:t>Since </a:t>
            </a:r>
            <a:r>
              <a:rPr lang="en-US" sz="2400" dirty="0">
                <a:solidFill>
                  <a:srgbClr val="FFC000"/>
                </a:solidFill>
                <a:latin typeface="Times New Roman" pitchFamily="18" charset="0"/>
                <a:cs typeface="Times New Roman" pitchFamily="18" charset="0"/>
              </a:rPr>
              <a:t>higher speeds - less force</a:t>
            </a:r>
            <a:r>
              <a:rPr lang="en-US" sz="2400" dirty="0">
                <a:latin typeface="Times New Roman" pitchFamily="18" charset="0"/>
                <a:cs typeface="Times New Roman" pitchFamily="18" charset="0"/>
              </a:rPr>
              <a:t> - heat production could be minimized.</a:t>
            </a:r>
          </a:p>
          <a:p>
            <a:pPr>
              <a:lnSpc>
                <a:spcPct val="150000"/>
              </a:lnSpc>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62</a:t>
            </a:fld>
            <a:endParaRPr lang="en-US"/>
          </a:p>
        </p:txBody>
      </p:sp>
      <p:cxnSp>
        <p:nvCxnSpPr>
          <p:cNvPr id="6" name="Straight Arrow Connector 5"/>
          <p:cNvCxnSpPr/>
          <p:nvPr/>
        </p:nvCxnSpPr>
        <p:spPr>
          <a:xfrm>
            <a:off x="1600200" y="2667000"/>
            <a:ext cx="304800" cy="0"/>
          </a:xfrm>
          <a:prstGeom prst="straightConnector1">
            <a:avLst/>
          </a:prstGeom>
          <a:ln>
            <a:solidFill>
              <a:srgbClr val="FFC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77962"/>
          </a:xfrm>
        </p:spPr>
        <p:txBody>
          <a:bodyPr>
            <a:noAutofit/>
          </a:bodyPr>
          <a:lstStyle/>
          <a:p>
            <a:r>
              <a:rPr lang="en-US" sz="3200" dirty="0">
                <a:solidFill>
                  <a:schemeClr val="tx1"/>
                </a:solidFill>
                <a:latin typeface="Times New Roman" pitchFamily="18" charset="0"/>
                <a:cs typeface="Times New Roman" pitchFamily="18" charset="0"/>
              </a:rPr>
              <a:t>VIBRATION</a:t>
            </a:r>
            <a:br>
              <a:rPr lang="en-US" sz="2800" dirty="0">
                <a:solidFill>
                  <a:schemeClr val="bg2">
                    <a:lumMod val="40000"/>
                    <a:lumOff val="60000"/>
                  </a:schemeClr>
                </a:solidFill>
                <a:latin typeface="Times New Roman" pitchFamily="18" charset="0"/>
                <a:cs typeface="Times New Roman" pitchFamily="18" charset="0"/>
              </a:rPr>
            </a:br>
            <a:endParaRPr lang="en-US" sz="2800" dirty="0"/>
          </a:p>
        </p:txBody>
      </p:sp>
      <p:sp>
        <p:nvSpPr>
          <p:cNvPr id="3" name="Content Placeholder 2"/>
          <p:cNvSpPr>
            <a:spLocks noGrp="1"/>
          </p:cNvSpPr>
          <p:nvPr>
            <p:ph idx="1"/>
          </p:nvPr>
        </p:nvSpPr>
        <p:spPr>
          <a:xfrm>
            <a:off x="457200" y="1676400"/>
            <a:ext cx="8229600" cy="3992563"/>
          </a:xfrm>
        </p:spPr>
        <p:txBody>
          <a:bodyPr>
            <a:normAutofit/>
          </a:bodyPr>
          <a:lstStyle/>
          <a:p>
            <a:pPr marL="514350" indent="-514350" algn="just">
              <a:lnSpc>
                <a:spcPct val="150000"/>
              </a:lnSpc>
              <a:buNone/>
            </a:pPr>
            <a:r>
              <a:rPr lang="en-US" sz="2600" dirty="0">
                <a:solidFill>
                  <a:schemeClr val="accent3">
                    <a:lumMod val="60000"/>
                    <a:lumOff val="40000"/>
                  </a:schemeClr>
                </a:solidFill>
                <a:latin typeface="Times New Roman" pitchFamily="18" charset="0"/>
                <a:cs typeface="Times New Roman" pitchFamily="18" charset="0"/>
              </a:rPr>
              <a:t>VIBRATION</a:t>
            </a:r>
          </a:p>
          <a:p>
            <a:pPr marL="514350" indent="-514350" algn="just">
              <a:lnSpc>
                <a:spcPct val="150000"/>
              </a:lnSpc>
              <a:buNone/>
            </a:pPr>
            <a:endParaRPr lang="en-US" sz="2600" dirty="0">
              <a:latin typeface="Times New Roman" pitchFamily="18" charset="0"/>
              <a:cs typeface="Times New Roman" pitchFamily="18" charset="0"/>
            </a:endParaRPr>
          </a:p>
          <a:p>
            <a:pPr marL="514350" indent="-514350" algn="just">
              <a:lnSpc>
                <a:spcPct val="150000"/>
              </a:lnSpc>
              <a:buFont typeface="+mj-lt"/>
              <a:buAutoNum type="arabicPeriod"/>
            </a:pPr>
            <a:r>
              <a:rPr lang="en-US" sz="2600" dirty="0">
                <a:latin typeface="Times New Roman" pitchFamily="18" charset="0"/>
                <a:cs typeface="Times New Roman" pitchFamily="18" charset="0"/>
              </a:rPr>
              <a:t>Major </a:t>
            </a:r>
            <a:r>
              <a:rPr lang="en-US" sz="2600" dirty="0">
                <a:solidFill>
                  <a:srgbClr val="FFC000"/>
                </a:solidFill>
                <a:latin typeface="Times New Roman" pitchFamily="18" charset="0"/>
                <a:cs typeface="Times New Roman" pitchFamily="18" charset="0"/>
              </a:rPr>
              <a:t>annoying factor </a:t>
            </a:r>
            <a:r>
              <a:rPr lang="en-US" sz="2600" dirty="0">
                <a:latin typeface="Times New Roman" pitchFamily="18" charset="0"/>
                <a:cs typeface="Times New Roman" pitchFamily="18" charset="0"/>
              </a:rPr>
              <a:t>for the patient,</a:t>
            </a:r>
          </a:p>
          <a:p>
            <a:pPr marL="514350" indent="-514350" algn="just">
              <a:lnSpc>
                <a:spcPct val="150000"/>
              </a:lnSpc>
              <a:buFont typeface="+mj-lt"/>
              <a:buAutoNum type="arabicPeriod"/>
            </a:pPr>
            <a:r>
              <a:rPr lang="en-US" sz="2600" dirty="0">
                <a:solidFill>
                  <a:srgbClr val="FFC000"/>
                </a:solidFill>
                <a:latin typeface="Times New Roman" pitchFamily="18" charset="0"/>
                <a:cs typeface="Times New Roman" pitchFamily="18" charset="0"/>
              </a:rPr>
              <a:t>Fatigue </a:t>
            </a:r>
            <a:r>
              <a:rPr lang="en-US" sz="2600" dirty="0">
                <a:latin typeface="Times New Roman" pitchFamily="18" charset="0"/>
                <a:cs typeface="Times New Roman" pitchFamily="18" charset="0"/>
              </a:rPr>
              <a:t>for the operator,</a:t>
            </a:r>
          </a:p>
          <a:p>
            <a:pPr marL="514350" indent="-514350" algn="just">
              <a:lnSpc>
                <a:spcPct val="150000"/>
              </a:lnSpc>
              <a:buFont typeface="+mj-lt"/>
              <a:buAutoNum type="arabicPeriod"/>
            </a:pPr>
            <a:r>
              <a:rPr lang="en-US" sz="2600" dirty="0">
                <a:latin typeface="Times New Roman" pitchFamily="18" charset="0"/>
                <a:cs typeface="Times New Roman" pitchFamily="18" charset="0"/>
              </a:rPr>
              <a:t>Excessive </a:t>
            </a:r>
            <a:r>
              <a:rPr lang="en-US" sz="2600" dirty="0">
                <a:solidFill>
                  <a:srgbClr val="FFC000"/>
                </a:solidFill>
                <a:latin typeface="Times New Roman" pitchFamily="18" charset="0"/>
                <a:cs typeface="Times New Roman" pitchFamily="18" charset="0"/>
              </a:rPr>
              <a:t>wear of instruments </a:t>
            </a:r>
          </a:p>
          <a:p>
            <a:pPr marL="514350" indent="-514350" algn="just">
              <a:lnSpc>
                <a:spcPct val="150000"/>
              </a:lnSpc>
              <a:buFont typeface="+mj-lt"/>
              <a:buAutoNum type="arabicPeriod"/>
            </a:pPr>
            <a:r>
              <a:rPr lang="en-US" sz="2600" dirty="0">
                <a:solidFill>
                  <a:srgbClr val="FFC000"/>
                </a:solidFill>
                <a:latin typeface="Times New Roman" pitchFamily="18" charset="0"/>
                <a:cs typeface="Times New Roman" pitchFamily="18" charset="0"/>
              </a:rPr>
              <a:t>Destructive reaction </a:t>
            </a:r>
            <a:r>
              <a:rPr lang="en-US" sz="2600" dirty="0">
                <a:latin typeface="Times New Roman" pitchFamily="18" charset="0"/>
                <a:cs typeface="Times New Roman" pitchFamily="18" charset="0"/>
              </a:rPr>
              <a:t>in the tooth and supporting tissues. </a:t>
            </a:r>
          </a:p>
          <a:p>
            <a:pPr marL="514350" indent="-514350" algn="just">
              <a:lnSpc>
                <a:spcPct val="150000"/>
              </a:lnSpc>
              <a:buNone/>
            </a:pPr>
            <a:endParaRPr lang="en-US" sz="2600" dirty="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554162"/>
          </a:xfrm>
        </p:spPr>
        <p:txBody>
          <a:bodyPr>
            <a:noAutofit/>
          </a:bodyPr>
          <a:lstStyle/>
          <a:p>
            <a:r>
              <a:rPr lang="en-US" sz="3200" dirty="0">
                <a:solidFill>
                  <a:schemeClr val="tx1"/>
                </a:solidFill>
                <a:latin typeface="Times New Roman" pitchFamily="18" charset="0"/>
                <a:cs typeface="Times New Roman" pitchFamily="18" charset="0"/>
              </a:rPr>
              <a:t>VIBRATION</a:t>
            </a:r>
            <a:br>
              <a:rPr lang="en-US" sz="2400" dirty="0">
                <a:solidFill>
                  <a:schemeClr val="bg2">
                    <a:lumMod val="40000"/>
                    <a:lumOff val="60000"/>
                  </a:schemeClr>
                </a:solidFill>
                <a:latin typeface="Times New Roman" pitchFamily="18" charset="0"/>
                <a:cs typeface="Times New Roman" pitchFamily="18" charset="0"/>
              </a:rPr>
            </a:br>
            <a:endParaRPr lang="en-US" sz="2800" dirty="0"/>
          </a:p>
        </p:txBody>
      </p:sp>
      <p:sp>
        <p:nvSpPr>
          <p:cNvPr id="3" name="Content Placeholder 2"/>
          <p:cNvSpPr>
            <a:spLocks noGrp="1"/>
          </p:cNvSpPr>
          <p:nvPr>
            <p:ph idx="1"/>
          </p:nvPr>
        </p:nvSpPr>
        <p:spPr>
          <a:xfrm>
            <a:off x="457200" y="2133600"/>
            <a:ext cx="8229600" cy="3992563"/>
          </a:xfrm>
        </p:spPr>
        <p:txBody>
          <a:bodyPr>
            <a:normAutofit/>
          </a:bodyPr>
          <a:lstStyle/>
          <a:p>
            <a:pPr algn="just">
              <a:lnSpc>
                <a:spcPct val="150000"/>
              </a:lnSpc>
            </a:pPr>
            <a:r>
              <a:rPr lang="en-US" sz="2400" dirty="0">
                <a:latin typeface="Times New Roman" pitchFamily="18" charset="0"/>
                <a:cs typeface="Times New Roman" pitchFamily="18" charset="0"/>
              </a:rPr>
              <a:t>Vibration - </a:t>
            </a:r>
            <a:r>
              <a:rPr lang="en-US" sz="2400" dirty="0">
                <a:solidFill>
                  <a:srgbClr val="FFC000"/>
                </a:solidFill>
                <a:latin typeface="Times New Roman" pitchFamily="18" charset="0"/>
                <a:cs typeface="Times New Roman" pitchFamily="18" charset="0"/>
              </a:rPr>
              <a:t>product of the equipment used and the speed of rotation. </a:t>
            </a:r>
          </a:p>
          <a:p>
            <a:pPr algn="just">
              <a:lnSpc>
                <a:spcPct val="150000"/>
              </a:lnSpc>
            </a:pPr>
            <a:r>
              <a:rPr lang="en-US" sz="2400" dirty="0">
                <a:latin typeface="Times New Roman" pitchFamily="18" charset="0"/>
                <a:cs typeface="Times New Roman" pitchFamily="18" charset="0"/>
              </a:rPr>
              <a:t>The deleterious effects of vibration are 2-fold in origin;</a:t>
            </a:r>
          </a:p>
          <a:p>
            <a:pPr marL="457200" indent="-457200" algn="just">
              <a:lnSpc>
                <a:spcPct val="150000"/>
              </a:lnSpc>
              <a:buFont typeface="+mj-lt"/>
              <a:buAutoNum type="arabicPeriod"/>
            </a:pPr>
            <a:r>
              <a:rPr lang="en-US" sz="2400" dirty="0">
                <a:solidFill>
                  <a:srgbClr val="FFC000"/>
                </a:solidFill>
                <a:latin typeface="Times New Roman" pitchFamily="18" charset="0"/>
                <a:cs typeface="Times New Roman" pitchFamily="18" charset="0"/>
              </a:rPr>
              <a:t>Amplitude </a:t>
            </a:r>
          </a:p>
          <a:p>
            <a:pPr marL="457200" indent="-457200" algn="just">
              <a:lnSpc>
                <a:spcPct val="150000"/>
              </a:lnSpc>
              <a:buFont typeface="+mj-lt"/>
              <a:buAutoNum type="arabicPeriod"/>
            </a:pPr>
            <a:r>
              <a:rPr lang="en-US" sz="2400" dirty="0">
                <a:solidFill>
                  <a:srgbClr val="FFC000"/>
                </a:solidFill>
                <a:latin typeface="Times New Roman" pitchFamily="18" charset="0"/>
                <a:cs typeface="Times New Roman" pitchFamily="18" charset="0"/>
              </a:rPr>
              <a:t>Undesirable modulating frequencies </a:t>
            </a:r>
          </a:p>
          <a:p>
            <a:pPr algn="just">
              <a:lnSpc>
                <a:spcPct val="150000"/>
              </a:lnSpc>
            </a:pPr>
            <a:r>
              <a:rPr lang="en-US" sz="2400" dirty="0">
                <a:latin typeface="Times New Roman" pitchFamily="18" charset="0"/>
                <a:cs typeface="Times New Roman" pitchFamily="18" charset="0"/>
              </a:rPr>
              <a:t>Minimizing or eliminating these factors - reduce the undesirable effects of vibration. </a:t>
            </a:r>
          </a:p>
          <a:p>
            <a:pPr algn="just">
              <a:lnSpc>
                <a:spcPct val="150000"/>
              </a:lnSpc>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77962"/>
          </a:xfrm>
        </p:spPr>
        <p:txBody>
          <a:bodyPr>
            <a:noAutofit/>
          </a:bodyPr>
          <a:lstStyle/>
          <a:p>
            <a:r>
              <a:rPr lang="en-US" sz="3200" dirty="0">
                <a:solidFill>
                  <a:schemeClr val="tx1"/>
                </a:solidFill>
                <a:latin typeface="Times New Roman" pitchFamily="18" charset="0"/>
                <a:cs typeface="Times New Roman" pitchFamily="18" charset="0"/>
              </a:rPr>
              <a:t>VIBRATION</a:t>
            </a:r>
            <a:br>
              <a:rPr lang="en-US" sz="2400" dirty="0">
                <a:solidFill>
                  <a:schemeClr val="bg2">
                    <a:lumMod val="40000"/>
                    <a:lumOff val="60000"/>
                  </a:schemeClr>
                </a:solidFill>
                <a:latin typeface="Times New Roman" pitchFamily="18" charset="0"/>
                <a:cs typeface="Times New Roman" pitchFamily="18" charset="0"/>
              </a:rPr>
            </a:br>
            <a:endParaRPr lang="en-US" sz="2800" dirty="0"/>
          </a:p>
        </p:txBody>
      </p:sp>
      <p:sp>
        <p:nvSpPr>
          <p:cNvPr id="3" name="Content Placeholder 2"/>
          <p:cNvSpPr>
            <a:spLocks noGrp="1"/>
          </p:cNvSpPr>
          <p:nvPr>
            <p:ph idx="1"/>
          </p:nvPr>
        </p:nvSpPr>
        <p:spPr>
          <a:xfrm>
            <a:off x="457200" y="1828800"/>
            <a:ext cx="8229600" cy="4495800"/>
          </a:xfrm>
        </p:spPr>
        <p:txBody>
          <a:bodyPr>
            <a:noAutofit/>
          </a:bodyPr>
          <a:lstStyle/>
          <a:p>
            <a:pPr marL="514350" indent="-514350" algn="just">
              <a:buNone/>
            </a:pPr>
            <a:r>
              <a:rPr lang="en-US" sz="2400" dirty="0">
                <a:solidFill>
                  <a:schemeClr val="bg2">
                    <a:lumMod val="40000"/>
                    <a:lumOff val="60000"/>
                  </a:schemeClr>
                </a:solidFill>
                <a:latin typeface="Times New Roman" pitchFamily="18" charset="0"/>
                <a:cs typeface="Times New Roman" pitchFamily="18" charset="0"/>
              </a:rPr>
              <a:t>1. AMPLITUDE: </a:t>
            </a:r>
          </a:p>
          <a:p>
            <a:pPr marL="514350" indent="-514350" algn="just">
              <a:buNone/>
            </a:pPr>
            <a:endParaRPr lang="en-US" sz="2400" dirty="0">
              <a:latin typeface="Times New Roman" pitchFamily="18" charset="0"/>
              <a:cs typeface="Times New Roman" pitchFamily="18" charset="0"/>
            </a:endParaRPr>
          </a:p>
          <a:p>
            <a:pPr algn="just">
              <a:lnSpc>
                <a:spcPct val="150000"/>
              </a:lnSpc>
            </a:pPr>
            <a:r>
              <a:rPr lang="en-US" sz="2400" dirty="0">
                <a:latin typeface="Times New Roman" pitchFamily="18" charset="0"/>
                <a:cs typeface="Times New Roman" pitchFamily="18" charset="0"/>
              </a:rPr>
              <a:t>A wave of vibration </a:t>
            </a:r>
            <a:r>
              <a:rPr lang="en-US" sz="2400" dirty="0">
                <a:solidFill>
                  <a:srgbClr val="FFC000"/>
                </a:solidFill>
                <a:latin typeface="Times New Roman" pitchFamily="18" charset="0"/>
                <a:cs typeface="Times New Roman" pitchFamily="18" charset="0"/>
              </a:rPr>
              <a:t>consists of frequency and amplitude</a:t>
            </a:r>
            <a:r>
              <a:rPr lang="en-US" sz="2400" dirty="0">
                <a:latin typeface="Times New Roman" pitchFamily="18" charset="0"/>
                <a:cs typeface="Times New Roman" pitchFamily="18" charset="0"/>
              </a:rPr>
              <a:t>. </a:t>
            </a:r>
          </a:p>
          <a:p>
            <a:pPr algn="just">
              <a:lnSpc>
                <a:spcPct val="150000"/>
              </a:lnSpc>
            </a:pPr>
            <a:r>
              <a:rPr lang="en-US" sz="2400" dirty="0">
                <a:latin typeface="Times New Roman" pitchFamily="18" charset="0"/>
                <a:cs typeface="Times New Roman" pitchFamily="18" charset="0"/>
              </a:rPr>
              <a:t>At </a:t>
            </a:r>
            <a:r>
              <a:rPr lang="en-US" sz="2400" dirty="0">
                <a:solidFill>
                  <a:srgbClr val="FFC000"/>
                </a:solidFill>
                <a:latin typeface="Times New Roman" pitchFamily="18" charset="0"/>
                <a:cs typeface="Times New Roman" pitchFamily="18" charset="0"/>
              </a:rPr>
              <a:t>low speed </a:t>
            </a:r>
            <a:r>
              <a:rPr lang="en-US" sz="2400" dirty="0">
                <a:latin typeface="Times New Roman" pitchFamily="18" charset="0"/>
                <a:cs typeface="Times New Roman" pitchFamily="18" charset="0"/>
              </a:rPr>
              <a:t>- </a:t>
            </a:r>
            <a:r>
              <a:rPr lang="en-US" sz="2400" dirty="0">
                <a:solidFill>
                  <a:srgbClr val="FFC000"/>
                </a:solidFill>
                <a:latin typeface="Times New Roman" pitchFamily="18" charset="0"/>
                <a:cs typeface="Times New Roman" pitchFamily="18" charset="0"/>
              </a:rPr>
              <a:t>amplitude is large but the frequency is small. </a:t>
            </a:r>
          </a:p>
          <a:p>
            <a:pPr algn="just">
              <a:lnSpc>
                <a:spcPct val="150000"/>
              </a:lnSpc>
            </a:pPr>
            <a:r>
              <a:rPr lang="en-US" sz="2400" dirty="0">
                <a:latin typeface="Times New Roman" pitchFamily="18" charset="0"/>
                <a:cs typeface="Times New Roman" pitchFamily="18" charset="0"/>
              </a:rPr>
              <a:t>At </a:t>
            </a:r>
            <a:r>
              <a:rPr lang="en-US" sz="2400" dirty="0">
                <a:solidFill>
                  <a:srgbClr val="FFC000"/>
                </a:solidFill>
                <a:latin typeface="Times New Roman" pitchFamily="18" charset="0"/>
                <a:cs typeface="Times New Roman" pitchFamily="18" charset="0"/>
              </a:rPr>
              <a:t>higher speeds - the reverse is true</a:t>
            </a:r>
            <a:r>
              <a:rPr lang="en-US" sz="2400" dirty="0">
                <a:latin typeface="Times New Roman" pitchFamily="18" charset="0"/>
                <a:cs typeface="Times New Roman" pitchFamily="18" charset="0"/>
              </a:rPr>
              <a:t>. </a:t>
            </a:r>
          </a:p>
          <a:p>
            <a:pPr algn="just">
              <a:lnSpc>
                <a:spcPct val="150000"/>
              </a:lnSpc>
            </a:pPr>
            <a:r>
              <a:rPr lang="en-US" sz="2400" dirty="0">
                <a:latin typeface="Times New Roman" pitchFamily="18" charset="0"/>
                <a:cs typeface="Times New Roman" pitchFamily="18" charset="0"/>
              </a:rPr>
              <a:t>The </a:t>
            </a:r>
            <a:r>
              <a:rPr lang="en-US" sz="2400" dirty="0">
                <a:solidFill>
                  <a:srgbClr val="FFC000"/>
                </a:solidFill>
                <a:latin typeface="Times New Roman" pitchFamily="18" charset="0"/>
                <a:cs typeface="Times New Roman" pitchFamily="18" charset="0"/>
              </a:rPr>
              <a:t>greater harm is caused by the amplitude</a:t>
            </a:r>
            <a:r>
              <a:rPr lang="en-US" sz="2400" dirty="0">
                <a:latin typeface="Times New Roman" pitchFamily="18" charset="0"/>
                <a:cs typeface="Times New Roman" pitchFamily="18" charset="0"/>
              </a:rPr>
              <a: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65</a:t>
            </a:fld>
            <a:endParaRPr lang="en-US"/>
          </a:p>
        </p:txBody>
      </p:sp>
      <p:pic>
        <p:nvPicPr>
          <p:cNvPr id="5" name="Picture 2"/>
          <p:cNvPicPr>
            <a:picLocks noChangeAspect="1" noChangeArrowheads="1"/>
          </p:cNvPicPr>
          <p:nvPr/>
        </p:nvPicPr>
        <p:blipFill>
          <a:blip r:embed="rId2" cstate="print"/>
          <a:srcRect/>
          <a:stretch>
            <a:fillRect/>
          </a:stretch>
        </p:blipFill>
        <p:spPr bwMode="auto">
          <a:xfrm>
            <a:off x="2133600" y="2933700"/>
            <a:ext cx="5124677" cy="2247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401762"/>
          </a:xfrm>
        </p:spPr>
        <p:txBody>
          <a:bodyPr>
            <a:noAutofit/>
          </a:bodyPr>
          <a:lstStyle/>
          <a:p>
            <a:r>
              <a:rPr lang="en-US" sz="3200" dirty="0">
                <a:solidFill>
                  <a:schemeClr val="tx1"/>
                </a:solidFill>
                <a:latin typeface="Times New Roman" pitchFamily="18" charset="0"/>
                <a:cs typeface="Times New Roman" pitchFamily="18" charset="0"/>
              </a:rPr>
              <a:t>VIBRATION</a:t>
            </a:r>
            <a:br>
              <a:rPr lang="en-US" sz="2400" dirty="0">
                <a:solidFill>
                  <a:schemeClr val="bg2">
                    <a:lumMod val="40000"/>
                    <a:lumOff val="60000"/>
                  </a:schemeClr>
                </a:solidFill>
                <a:latin typeface="Times New Roman" pitchFamily="18" charset="0"/>
                <a:cs typeface="Times New Roman" pitchFamily="18" charset="0"/>
              </a:rPr>
            </a:br>
            <a:endParaRPr lang="en-US" sz="2800" dirty="0"/>
          </a:p>
        </p:txBody>
      </p:sp>
      <p:sp>
        <p:nvSpPr>
          <p:cNvPr id="3" name="Content Placeholder 2"/>
          <p:cNvSpPr>
            <a:spLocks noGrp="1"/>
          </p:cNvSpPr>
          <p:nvPr>
            <p:ph idx="1"/>
          </p:nvPr>
        </p:nvSpPr>
        <p:spPr>
          <a:xfrm>
            <a:off x="457200" y="1828800"/>
            <a:ext cx="8229600" cy="4297363"/>
          </a:xfrm>
        </p:spPr>
        <p:txBody>
          <a:bodyPr>
            <a:normAutofit/>
          </a:bodyPr>
          <a:lstStyle/>
          <a:p>
            <a:pPr algn="just">
              <a:lnSpc>
                <a:spcPct val="150000"/>
              </a:lnSpc>
            </a:pPr>
            <a:r>
              <a:rPr lang="en-US" sz="2400" dirty="0">
                <a:solidFill>
                  <a:srgbClr val="FFC000"/>
                </a:solidFill>
                <a:latin typeface="Times New Roman" pitchFamily="18" charset="0"/>
                <a:cs typeface="Times New Roman" pitchFamily="18" charset="0"/>
              </a:rPr>
              <a:t>Increasing the operating speed</a:t>
            </a:r>
            <a:r>
              <a:rPr lang="en-US" sz="2400" dirty="0">
                <a:latin typeface="Times New Roman" pitchFamily="18" charset="0"/>
                <a:cs typeface="Times New Roman" pitchFamily="18" charset="0"/>
              </a:rPr>
              <a:t> - amplitude  is reduced.</a:t>
            </a:r>
          </a:p>
          <a:p>
            <a:pPr algn="just">
              <a:lnSpc>
                <a:spcPct val="150000"/>
              </a:lnSpc>
            </a:pPr>
            <a:r>
              <a:rPr lang="en-US" sz="2400" dirty="0">
                <a:latin typeface="Times New Roman" pitchFamily="18" charset="0"/>
                <a:cs typeface="Times New Roman" pitchFamily="18" charset="0"/>
              </a:rPr>
              <a:t>Vibration waves - </a:t>
            </a:r>
            <a:r>
              <a:rPr lang="en-US" sz="2400" dirty="0">
                <a:solidFill>
                  <a:srgbClr val="FFC000"/>
                </a:solidFill>
                <a:latin typeface="Times New Roman" pitchFamily="18" charset="0"/>
                <a:cs typeface="Times New Roman" pitchFamily="18" charset="0"/>
              </a:rPr>
              <a:t>measured in cycles per second (CPS)</a:t>
            </a:r>
          </a:p>
          <a:p>
            <a:pPr algn="just">
              <a:lnSpc>
                <a:spcPct val="150000"/>
              </a:lnSpc>
            </a:pPr>
            <a:r>
              <a:rPr lang="en-US" sz="2400" dirty="0">
                <a:solidFill>
                  <a:srgbClr val="FFC000"/>
                </a:solidFill>
                <a:latin typeface="Times New Roman" pitchFamily="18" charset="0"/>
                <a:cs typeface="Times New Roman" pitchFamily="18" charset="0"/>
              </a:rPr>
              <a:t>6,000 RPM </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vibrational</a:t>
            </a:r>
            <a:r>
              <a:rPr lang="en-US" sz="2400" dirty="0">
                <a:latin typeface="Times New Roman" pitchFamily="18" charset="0"/>
                <a:cs typeface="Times New Roman" pitchFamily="18" charset="0"/>
              </a:rPr>
              <a:t> wave of </a:t>
            </a:r>
            <a:r>
              <a:rPr lang="en-US" sz="2400" dirty="0">
                <a:solidFill>
                  <a:srgbClr val="FFC000"/>
                </a:solidFill>
                <a:latin typeface="Times New Roman" pitchFamily="18" charset="0"/>
                <a:cs typeface="Times New Roman" pitchFamily="18" charset="0"/>
              </a:rPr>
              <a:t>100 CPS - </a:t>
            </a:r>
            <a:r>
              <a:rPr lang="en-US" sz="2400" dirty="0">
                <a:latin typeface="Times New Roman" pitchFamily="18" charset="0"/>
                <a:cs typeface="Times New Roman" pitchFamily="18" charset="0"/>
              </a:rPr>
              <a:t>annoying to the patient and the dentist. </a:t>
            </a:r>
          </a:p>
          <a:p>
            <a:pPr algn="just">
              <a:lnSpc>
                <a:spcPct val="150000"/>
              </a:lnSpc>
            </a:pPr>
            <a:r>
              <a:rPr lang="en-US" sz="2400" dirty="0">
                <a:solidFill>
                  <a:srgbClr val="FFC000"/>
                </a:solidFill>
                <a:latin typeface="Times New Roman" pitchFamily="18" charset="0"/>
                <a:cs typeface="Times New Roman" pitchFamily="18" charset="0"/>
              </a:rPr>
              <a:t>100,000 RPM</a:t>
            </a:r>
            <a:r>
              <a:rPr lang="en-US" sz="2400" dirty="0">
                <a:latin typeface="Times New Roman" pitchFamily="18" charset="0"/>
                <a:cs typeface="Times New Roman" pitchFamily="18" charset="0"/>
              </a:rPr>
              <a:t> - vibration of </a:t>
            </a:r>
            <a:r>
              <a:rPr lang="en-US" sz="2400" dirty="0">
                <a:solidFill>
                  <a:srgbClr val="FFC000"/>
                </a:solidFill>
                <a:latin typeface="Times New Roman" pitchFamily="18" charset="0"/>
                <a:cs typeface="Times New Roman" pitchFamily="18" charset="0"/>
              </a:rPr>
              <a:t>1,600 CPS</a:t>
            </a:r>
            <a:r>
              <a:rPr lang="en-US" sz="2400" dirty="0">
                <a:latin typeface="Times New Roman" pitchFamily="18" charset="0"/>
                <a:cs typeface="Times New Roman" pitchFamily="18" charset="0"/>
              </a:rPr>
              <a:t>. </a:t>
            </a:r>
          </a:p>
          <a:p>
            <a:pPr algn="just">
              <a:lnSpc>
                <a:spcPct val="150000"/>
              </a:lnSpc>
            </a:pPr>
            <a:r>
              <a:rPr lang="en-US" sz="2400" dirty="0">
                <a:latin typeface="Times New Roman" pitchFamily="18" charset="0"/>
                <a:cs typeface="Times New Roman" pitchFamily="18" charset="0"/>
              </a:rPr>
              <a:t>Over </a:t>
            </a:r>
            <a:r>
              <a:rPr lang="en-US" sz="2400" dirty="0">
                <a:solidFill>
                  <a:srgbClr val="FFC000"/>
                </a:solidFill>
                <a:latin typeface="Times New Roman" pitchFamily="18" charset="0"/>
                <a:cs typeface="Times New Roman" pitchFamily="18" charset="0"/>
              </a:rPr>
              <a:t>1,300 CPS - </a:t>
            </a:r>
            <a:r>
              <a:rPr lang="en-US" sz="2400" dirty="0">
                <a:latin typeface="Times New Roman" pitchFamily="18" charset="0"/>
                <a:cs typeface="Times New Roman" pitchFamily="18" charset="0"/>
              </a:rPr>
              <a:t>vibrations are practically </a:t>
            </a:r>
            <a:r>
              <a:rPr lang="en-US" sz="2400" dirty="0">
                <a:solidFill>
                  <a:srgbClr val="FFC000"/>
                </a:solidFill>
                <a:latin typeface="Times New Roman" pitchFamily="18" charset="0"/>
                <a:cs typeface="Times New Roman" pitchFamily="18" charset="0"/>
              </a:rPr>
              <a:t>imperceptible to the patient. </a:t>
            </a:r>
          </a:p>
          <a:p>
            <a:pPr algn="just">
              <a:lnSpc>
                <a:spcPct val="150000"/>
              </a:lnSpc>
            </a:pPr>
            <a:endParaRPr lang="en-US" sz="2400" dirty="0">
              <a:latin typeface="Times New Roman" pitchFamily="18" charset="0"/>
              <a:cs typeface="Times New Roman" pitchFamily="18" charset="0"/>
            </a:endParaRPr>
          </a:p>
          <a:p>
            <a:pPr>
              <a:lnSpc>
                <a:spcPct val="150000"/>
              </a:lnSpc>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325562"/>
          </a:xfrm>
        </p:spPr>
        <p:txBody>
          <a:bodyPr>
            <a:noAutofit/>
          </a:bodyPr>
          <a:lstStyle/>
          <a:p>
            <a:r>
              <a:rPr lang="en-US" sz="3200" dirty="0">
                <a:solidFill>
                  <a:schemeClr val="tx1"/>
                </a:solidFill>
                <a:latin typeface="Times New Roman" pitchFamily="18" charset="0"/>
                <a:cs typeface="Times New Roman" pitchFamily="18" charset="0"/>
              </a:rPr>
              <a:t>VIBRATION</a:t>
            </a:r>
            <a:br>
              <a:rPr lang="en-US" sz="2400" dirty="0">
                <a:solidFill>
                  <a:schemeClr val="bg2">
                    <a:lumMod val="40000"/>
                    <a:lumOff val="60000"/>
                  </a:schemeClr>
                </a:solidFill>
                <a:latin typeface="Times New Roman" pitchFamily="18" charset="0"/>
                <a:cs typeface="Times New Roman" pitchFamily="18" charset="0"/>
              </a:rPr>
            </a:br>
            <a:endParaRPr lang="en-US" sz="2800" dirty="0"/>
          </a:p>
        </p:txBody>
      </p:sp>
      <p:sp>
        <p:nvSpPr>
          <p:cNvPr id="3" name="Content Placeholder 2"/>
          <p:cNvSpPr>
            <a:spLocks noGrp="1"/>
          </p:cNvSpPr>
          <p:nvPr>
            <p:ph idx="1"/>
          </p:nvPr>
        </p:nvSpPr>
        <p:spPr>
          <a:xfrm>
            <a:off x="457200" y="1905000"/>
            <a:ext cx="8229600" cy="4572000"/>
          </a:xfrm>
        </p:spPr>
        <p:txBody>
          <a:bodyPr>
            <a:noAutofit/>
          </a:bodyPr>
          <a:lstStyle/>
          <a:p>
            <a:pPr algn="just"/>
            <a:endParaRPr lang="en-US" sz="2400" dirty="0">
              <a:latin typeface="Times New Roman" pitchFamily="18" charset="0"/>
              <a:cs typeface="Times New Roman" pitchFamily="18" charset="0"/>
            </a:endParaRPr>
          </a:p>
          <a:p>
            <a:pPr algn="just">
              <a:lnSpc>
                <a:spcPct val="150000"/>
              </a:lnSpc>
            </a:pPr>
            <a:r>
              <a:rPr lang="en-US" sz="2400" dirty="0">
                <a:latin typeface="Times New Roman" pitchFamily="18" charset="0"/>
                <a:cs typeface="Times New Roman" pitchFamily="18" charset="0"/>
              </a:rPr>
              <a:t>This is due to the fact that </a:t>
            </a:r>
            <a:r>
              <a:rPr lang="en-US" sz="2400" dirty="0">
                <a:solidFill>
                  <a:srgbClr val="FFC000"/>
                </a:solidFill>
                <a:latin typeface="Times New Roman" pitchFamily="18" charset="0"/>
                <a:cs typeface="Times New Roman" pitchFamily="18" charset="0"/>
              </a:rPr>
              <a:t>stimulations occur during the refractory period of recovery of the perception mechanism.</a:t>
            </a:r>
          </a:p>
          <a:p>
            <a:pPr algn="just">
              <a:lnSpc>
                <a:spcPct val="150000"/>
              </a:lnSpc>
            </a:pPr>
            <a:r>
              <a:rPr lang="en-US" sz="2400" dirty="0">
                <a:solidFill>
                  <a:srgbClr val="FFC000"/>
                </a:solidFill>
                <a:latin typeface="Times New Roman" pitchFamily="18" charset="0"/>
                <a:cs typeface="Times New Roman" pitchFamily="18" charset="0"/>
              </a:rPr>
              <a:t>Higher RPMs - </a:t>
            </a:r>
            <a:r>
              <a:rPr lang="en-US" sz="2400" dirty="0">
                <a:latin typeface="Times New Roman" pitchFamily="18" charset="0"/>
                <a:cs typeface="Times New Roman" pitchFamily="18" charset="0"/>
              </a:rPr>
              <a:t>less amplitude and greater frequency of vibrations. </a:t>
            </a:r>
          </a:p>
          <a:p>
            <a:pPr algn="just">
              <a:lnSpc>
                <a:spcPct val="150000"/>
              </a:lnSpc>
            </a:pPr>
            <a:r>
              <a:rPr lang="en-US" sz="2400" dirty="0">
                <a:solidFill>
                  <a:srgbClr val="FFC000"/>
                </a:solidFill>
                <a:latin typeface="Times New Roman" pitchFamily="18" charset="0"/>
                <a:cs typeface="Times New Roman" pitchFamily="18" charset="0"/>
              </a:rPr>
              <a:t>Perception will be lost in the ultra high speed ranges </a:t>
            </a:r>
            <a:r>
              <a:rPr lang="en-US" sz="2400" dirty="0">
                <a:latin typeface="Times New Roman" pitchFamily="18" charset="0"/>
                <a:cs typeface="Times New Roman" pitchFamily="18" charset="0"/>
              </a:rPr>
              <a:t>of 100,000 RPM or more. </a:t>
            </a:r>
          </a:p>
          <a:p>
            <a:pPr algn="just">
              <a:lnSpc>
                <a:spcPct val="150000"/>
              </a:lnSpc>
            </a:pPr>
            <a:endParaRPr lang="en-US" sz="2400" dirty="0">
              <a:solidFill>
                <a:srgbClr val="FFC000"/>
              </a:solidFill>
              <a:latin typeface="Times New Roman" pitchFamily="18" charset="0"/>
              <a:cs typeface="Times New Roman" pitchFamily="18" charset="0"/>
            </a:endParaRPr>
          </a:p>
          <a:p>
            <a:pPr algn="just">
              <a:lnSpc>
                <a:spcPct val="150000"/>
              </a:lnSpc>
            </a:pP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22238"/>
            <a:ext cx="8229600" cy="1401762"/>
          </a:xfrm>
        </p:spPr>
        <p:txBody>
          <a:bodyPr>
            <a:noAutofit/>
          </a:bodyPr>
          <a:lstStyle/>
          <a:p>
            <a:r>
              <a:rPr lang="en-US" sz="3200" dirty="0">
                <a:solidFill>
                  <a:schemeClr val="tx1"/>
                </a:solidFill>
                <a:latin typeface="Times New Roman" pitchFamily="18" charset="0"/>
                <a:cs typeface="Times New Roman" pitchFamily="18" charset="0"/>
              </a:rPr>
              <a:t>VIBRATION</a:t>
            </a:r>
            <a:br>
              <a:rPr lang="en-US" sz="2400" dirty="0">
                <a:solidFill>
                  <a:schemeClr val="bg2">
                    <a:lumMod val="40000"/>
                    <a:lumOff val="60000"/>
                  </a:schemeClr>
                </a:solidFill>
                <a:latin typeface="Times New Roman" pitchFamily="18" charset="0"/>
                <a:cs typeface="Times New Roman" pitchFamily="18" charset="0"/>
              </a:rPr>
            </a:br>
            <a:endParaRPr lang="en-US" sz="2800" dirty="0"/>
          </a:p>
        </p:txBody>
      </p:sp>
      <p:sp>
        <p:nvSpPr>
          <p:cNvPr id="3" name="Content Placeholder 2"/>
          <p:cNvSpPr>
            <a:spLocks noGrp="1"/>
          </p:cNvSpPr>
          <p:nvPr>
            <p:ph idx="1"/>
          </p:nvPr>
        </p:nvSpPr>
        <p:spPr>
          <a:xfrm>
            <a:off x="457200" y="1447800"/>
            <a:ext cx="8229600" cy="5181600"/>
          </a:xfrm>
        </p:spPr>
        <p:txBody>
          <a:bodyPr>
            <a:normAutofit/>
          </a:bodyPr>
          <a:lstStyle/>
          <a:p>
            <a:pPr marL="514350" indent="-514350" algn="just">
              <a:lnSpc>
                <a:spcPct val="160000"/>
              </a:lnSpc>
              <a:buNone/>
            </a:pPr>
            <a:r>
              <a:rPr lang="en-US" sz="2400" dirty="0">
                <a:solidFill>
                  <a:schemeClr val="bg2">
                    <a:lumMod val="40000"/>
                    <a:lumOff val="60000"/>
                  </a:schemeClr>
                </a:solidFill>
                <a:latin typeface="Times New Roman" pitchFamily="18" charset="0"/>
                <a:cs typeface="Times New Roman" pitchFamily="18" charset="0"/>
              </a:rPr>
              <a:t>2. UNDESIRABLE MODULATING FREQUENCY</a:t>
            </a:r>
          </a:p>
          <a:p>
            <a:pPr marL="514350" indent="-514350" algn="just">
              <a:lnSpc>
                <a:spcPct val="160000"/>
              </a:lnSpc>
              <a:buNone/>
            </a:pPr>
            <a:endParaRPr lang="en-US" sz="2400" dirty="0">
              <a:latin typeface="Times New Roman" pitchFamily="18" charset="0"/>
              <a:cs typeface="Times New Roman" pitchFamily="18" charset="0"/>
            </a:endParaRPr>
          </a:p>
          <a:p>
            <a:pPr algn="just">
              <a:lnSpc>
                <a:spcPct val="160000"/>
              </a:lnSpc>
            </a:pPr>
            <a:r>
              <a:rPr lang="en-US" sz="2400" dirty="0">
                <a:latin typeface="Times New Roman" pitchFamily="18" charset="0"/>
                <a:cs typeface="Times New Roman" pitchFamily="18" charset="0"/>
              </a:rPr>
              <a:t>The second deleterious effect of vibration - </a:t>
            </a:r>
            <a:r>
              <a:rPr lang="en-US" sz="2400" dirty="0">
                <a:solidFill>
                  <a:srgbClr val="FFC000"/>
                </a:solidFill>
                <a:latin typeface="Times New Roman" pitchFamily="18" charset="0"/>
                <a:cs typeface="Times New Roman" pitchFamily="18" charset="0"/>
              </a:rPr>
              <a:t>improperly designed, or poorly maintained equipment.</a:t>
            </a:r>
          </a:p>
          <a:p>
            <a:pPr algn="just">
              <a:lnSpc>
                <a:spcPct val="160000"/>
              </a:lnSpc>
            </a:pPr>
            <a:r>
              <a:rPr lang="en-US" sz="2400" dirty="0">
                <a:latin typeface="Times New Roman" pitchFamily="18" charset="0"/>
                <a:cs typeface="Times New Roman" pitchFamily="18" charset="0"/>
              </a:rPr>
              <a:t>This allows modulating frequencies to be established so that a series of </a:t>
            </a:r>
            <a:r>
              <a:rPr lang="en-US" sz="2400" dirty="0">
                <a:solidFill>
                  <a:srgbClr val="FFC000"/>
                </a:solidFill>
                <a:latin typeface="Times New Roman" pitchFamily="18" charset="0"/>
                <a:cs typeface="Times New Roman" pitchFamily="18" charset="0"/>
              </a:rPr>
              <a:t>vibrations (in different directions) are perceived by the patient and the dentist.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68</a:t>
            </a:fld>
            <a:endParaRPr lang="en-US"/>
          </a:p>
        </p:txBody>
      </p:sp>
      <p:pic>
        <p:nvPicPr>
          <p:cNvPr id="9218" name="Picture 2"/>
          <p:cNvPicPr>
            <a:picLocks noChangeAspect="1" noChangeArrowheads="1"/>
          </p:cNvPicPr>
          <p:nvPr/>
        </p:nvPicPr>
        <p:blipFill>
          <a:blip r:embed="rId2" cstate="print"/>
          <a:srcRect/>
          <a:stretch>
            <a:fillRect/>
          </a:stretch>
        </p:blipFill>
        <p:spPr bwMode="auto">
          <a:xfrm>
            <a:off x="4343400" y="5105400"/>
            <a:ext cx="3800475" cy="13239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down)">
                                      <p:cBhvr>
                                        <p:cTn id="7"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noAutofit/>
          </a:bodyPr>
          <a:lstStyle/>
          <a:p>
            <a:r>
              <a:rPr lang="en-US" sz="3200" dirty="0">
                <a:solidFill>
                  <a:schemeClr val="tx1"/>
                </a:solidFill>
                <a:latin typeface="Times New Roman" pitchFamily="18" charset="0"/>
                <a:cs typeface="Times New Roman" pitchFamily="18" charset="0"/>
              </a:rPr>
              <a:t>VIBRATION</a:t>
            </a:r>
            <a:br>
              <a:rPr lang="en-US" sz="2400" dirty="0">
                <a:solidFill>
                  <a:schemeClr val="bg2">
                    <a:lumMod val="40000"/>
                    <a:lumOff val="60000"/>
                  </a:schemeClr>
                </a:solidFill>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a:xfrm>
            <a:off x="457200" y="1752600"/>
            <a:ext cx="8229600" cy="4221163"/>
          </a:xfrm>
        </p:spPr>
        <p:txBody>
          <a:bodyPr>
            <a:noAutofit/>
          </a:bodyPr>
          <a:lstStyle/>
          <a:p>
            <a:pPr algn="just">
              <a:lnSpc>
                <a:spcPct val="150000"/>
              </a:lnSpc>
            </a:pPr>
            <a:r>
              <a:rPr lang="en-US" sz="2400" dirty="0">
                <a:latin typeface="Times New Roman" pitchFamily="18" charset="0"/>
                <a:cs typeface="Times New Roman" pitchFamily="18" charset="0"/>
              </a:rPr>
              <a:t>The end result is again </a:t>
            </a:r>
          </a:p>
          <a:p>
            <a:pPr algn="just">
              <a:lnSpc>
                <a:spcPct val="150000"/>
              </a:lnSpc>
            </a:pPr>
            <a:r>
              <a:rPr lang="en-US" sz="2400" dirty="0">
                <a:solidFill>
                  <a:srgbClr val="FFC000"/>
                </a:solidFill>
                <a:latin typeface="Times New Roman" pitchFamily="18" charset="0"/>
                <a:cs typeface="Times New Roman" pitchFamily="18" charset="0"/>
              </a:rPr>
              <a:t>Apprehension in the patient, </a:t>
            </a:r>
          </a:p>
          <a:p>
            <a:pPr algn="just">
              <a:lnSpc>
                <a:spcPct val="150000"/>
              </a:lnSpc>
            </a:pPr>
            <a:r>
              <a:rPr lang="en-US" sz="2400" dirty="0">
                <a:solidFill>
                  <a:srgbClr val="FFC000"/>
                </a:solidFill>
                <a:latin typeface="Times New Roman" pitchFamily="18" charset="0"/>
                <a:cs typeface="Times New Roman" pitchFamily="18" charset="0"/>
              </a:rPr>
              <a:t>Fatigue for dentist</a:t>
            </a:r>
          </a:p>
          <a:p>
            <a:pPr algn="just">
              <a:lnSpc>
                <a:spcPct val="150000"/>
              </a:lnSpc>
            </a:pPr>
            <a:r>
              <a:rPr lang="en-US" sz="2400" dirty="0">
                <a:solidFill>
                  <a:srgbClr val="FFC000"/>
                </a:solidFill>
                <a:latin typeface="Times New Roman" pitchFamily="18" charset="0"/>
                <a:cs typeface="Times New Roman" pitchFamily="18" charset="0"/>
              </a:rPr>
              <a:t>Accelerated wear of cutting instruments. </a:t>
            </a:r>
          </a:p>
          <a:p>
            <a:pPr algn="just">
              <a:lnSpc>
                <a:spcPct val="150000"/>
              </a:lnSpc>
            </a:pP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447800"/>
          </a:xfrm>
        </p:spPr>
        <p:txBody>
          <a:bodyPr>
            <a:noAutofit/>
          </a:bodyPr>
          <a:lstStyle/>
          <a:p>
            <a:r>
              <a:rPr lang="en-US" sz="3200" dirty="0">
                <a:solidFill>
                  <a:schemeClr val="tx1"/>
                </a:solidFill>
                <a:latin typeface="Times New Roman" pitchFamily="18" charset="0"/>
                <a:cs typeface="Times New Roman" pitchFamily="18" charset="0"/>
              </a:rPr>
              <a:t>VIBRATION</a:t>
            </a:r>
            <a:br>
              <a:rPr lang="en-US" sz="2400" dirty="0">
                <a:solidFill>
                  <a:schemeClr val="bg2">
                    <a:lumMod val="40000"/>
                    <a:lumOff val="60000"/>
                  </a:schemeClr>
                </a:solidFill>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a:xfrm>
            <a:off x="457200" y="1676400"/>
            <a:ext cx="8229600" cy="4724400"/>
          </a:xfrm>
        </p:spPr>
        <p:txBody>
          <a:bodyPr>
            <a:normAutofit lnSpcReduction="10000"/>
          </a:bodyPr>
          <a:lstStyle/>
          <a:p>
            <a:pPr algn="just">
              <a:lnSpc>
                <a:spcPct val="150000"/>
              </a:lnSpc>
            </a:pPr>
            <a:r>
              <a:rPr lang="en-US" sz="2400" dirty="0">
                <a:latin typeface="Times New Roman" pitchFamily="18" charset="0"/>
                <a:cs typeface="Times New Roman" pitchFamily="18" charset="0"/>
              </a:rPr>
              <a:t>The </a:t>
            </a:r>
            <a:r>
              <a:rPr lang="en-US" sz="2400" dirty="0">
                <a:solidFill>
                  <a:srgbClr val="FFC000"/>
                </a:solidFill>
                <a:latin typeface="Times New Roman" pitchFamily="18" charset="0"/>
                <a:cs typeface="Times New Roman" pitchFamily="18" charset="0"/>
              </a:rPr>
              <a:t>fundamental vibration wave </a:t>
            </a:r>
            <a:r>
              <a:rPr lang="en-US" sz="2400" dirty="0">
                <a:latin typeface="Times New Roman" pitchFamily="18" charset="0"/>
                <a:cs typeface="Times New Roman" pitchFamily="18" charset="0"/>
              </a:rPr>
              <a:t>is set up when the hand piece </a:t>
            </a:r>
            <a:r>
              <a:rPr lang="en-US" sz="2400" dirty="0">
                <a:solidFill>
                  <a:srgbClr val="FFC000"/>
                </a:solidFill>
                <a:latin typeface="Times New Roman" pitchFamily="18" charset="0"/>
                <a:cs typeface="Times New Roman" pitchFamily="18" charset="0"/>
              </a:rPr>
              <a:t>turbine is running. </a:t>
            </a:r>
          </a:p>
          <a:p>
            <a:pPr algn="just">
              <a:lnSpc>
                <a:spcPct val="150000"/>
              </a:lnSpc>
            </a:pPr>
            <a:r>
              <a:rPr lang="en-US" sz="2400" dirty="0">
                <a:solidFill>
                  <a:srgbClr val="FFC000"/>
                </a:solidFill>
                <a:latin typeface="Times New Roman" pitchFamily="18" charset="0"/>
                <a:cs typeface="Times New Roman" pitchFamily="18" charset="0"/>
              </a:rPr>
              <a:t>Each piece of the remaining attachment (hand piece) will vibrate</a:t>
            </a:r>
            <a:r>
              <a:rPr lang="en-US" sz="2400" dirty="0">
                <a:latin typeface="Times New Roman" pitchFamily="18" charset="0"/>
                <a:cs typeface="Times New Roman" pitchFamily="18" charset="0"/>
              </a:rPr>
              <a:t>, depending upon the </a:t>
            </a:r>
            <a:r>
              <a:rPr lang="en-US" sz="2400" dirty="0">
                <a:solidFill>
                  <a:srgbClr val="FFC000"/>
                </a:solidFill>
                <a:latin typeface="Times New Roman" pitchFamily="18" charset="0"/>
                <a:cs typeface="Times New Roman" pitchFamily="18" charset="0"/>
              </a:rPr>
              <a:t>amount of wear or eccentricity </a:t>
            </a:r>
            <a:r>
              <a:rPr lang="en-US" sz="2400" dirty="0">
                <a:latin typeface="Times New Roman" pitchFamily="18" charset="0"/>
                <a:cs typeface="Times New Roman" pitchFamily="18" charset="0"/>
              </a:rPr>
              <a:t>in its moving parts. </a:t>
            </a:r>
          </a:p>
          <a:p>
            <a:pPr algn="just">
              <a:lnSpc>
                <a:spcPct val="150000"/>
              </a:lnSpc>
            </a:pPr>
            <a:r>
              <a:rPr lang="en-US" sz="2400" dirty="0">
                <a:latin typeface="Times New Roman" pitchFamily="18" charset="0"/>
                <a:cs typeface="Times New Roman" pitchFamily="18" charset="0"/>
              </a:rPr>
              <a:t>Each will set up a </a:t>
            </a:r>
            <a:r>
              <a:rPr lang="en-US" sz="2400" dirty="0">
                <a:solidFill>
                  <a:srgbClr val="FFC000"/>
                </a:solidFill>
                <a:latin typeface="Times New Roman" pitchFamily="18" charset="0"/>
                <a:cs typeface="Times New Roman" pitchFamily="18" charset="0"/>
              </a:rPr>
              <a:t>modulating frequency, or "overtone", accompanying the fundamental </a:t>
            </a:r>
            <a:r>
              <a:rPr lang="en-US" sz="2400" dirty="0" err="1">
                <a:solidFill>
                  <a:srgbClr val="FFC000"/>
                </a:solidFill>
                <a:latin typeface="Times New Roman" pitchFamily="18" charset="0"/>
                <a:cs typeface="Times New Roman" pitchFamily="18" charset="0"/>
              </a:rPr>
              <a:t>vibrational</a:t>
            </a:r>
            <a:r>
              <a:rPr lang="en-US" sz="2400" dirty="0">
                <a:solidFill>
                  <a:srgbClr val="FFC000"/>
                </a:solidFill>
                <a:latin typeface="Times New Roman" pitchFamily="18" charset="0"/>
                <a:cs typeface="Times New Roman" pitchFamily="18" charset="0"/>
              </a:rPr>
              <a:t> wave.</a:t>
            </a:r>
          </a:p>
          <a:p>
            <a:pPr algn="just">
              <a:lnSpc>
                <a:spcPct val="150000"/>
              </a:lnSpc>
            </a:pPr>
            <a:r>
              <a:rPr lang="en-US" sz="2400" dirty="0">
                <a:latin typeface="Times New Roman" pitchFamily="18" charset="0"/>
                <a:cs typeface="Times New Roman" pitchFamily="18" charset="0"/>
              </a:rPr>
              <a:t>Patient and the dentist are subjected not only to the basic wave but also to other accompanying vibrations. </a:t>
            </a:r>
          </a:p>
          <a:p>
            <a:pPr algn="just">
              <a:buNone/>
            </a:pPr>
            <a:endParaRPr lang="en-US" sz="2400" dirty="0">
              <a:latin typeface="Times New Roman" pitchFamily="18" charset="0"/>
              <a:cs typeface="Times New Roman" pitchFamily="18" charset="0"/>
            </a:endParaRPr>
          </a:p>
          <a:p>
            <a:pPr algn="just"/>
            <a:endParaRPr lang="en-US" sz="2400" dirty="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524000"/>
          </a:xfrm>
        </p:spPr>
        <p:txBody>
          <a:bodyPr>
            <a:noAutofit/>
          </a:bodyPr>
          <a:lstStyle/>
          <a:p>
            <a:r>
              <a:rPr lang="en-US" sz="3200" dirty="0">
                <a:latin typeface="Times New Roman" pitchFamily="18" charset="0"/>
                <a:cs typeface="Times New Roman" pitchFamily="18" charset="0"/>
              </a:rPr>
              <a:t>PATIENT REACTION </a:t>
            </a:r>
            <a:br>
              <a:rPr lang="en-US" sz="3200" dirty="0">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a:xfrm>
            <a:off x="457200" y="1981200"/>
            <a:ext cx="8229600" cy="4144963"/>
          </a:xfrm>
        </p:spPr>
        <p:txBody>
          <a:bodyPr>
            <a:normAutofit/>
          </a:bodyPr>
          <a:lstStyle/>
          <a:p>
            <a:pPr marL="514350" indent="-514350" algn="just">
              <a:buNone/>
            </a:pPr>
            <a:r>
              <a:rPr lang="en-US" sz="2600" dirty="0">
                <a:solidFill>
                  <a:schemeClr val="accent3">
                    <a:lumMod val="60000"/>
                    <a:lumOff val="40000"/>
                  </a:schemeClr>
                </a:solidFill>
                <a:latin typeface="Times New Roman" pitchFamily="18" charset="0"/>
                <a:cs typeface="Times New Roman" pitchFamily="18" charset="0"/>
              </a:rPr>
              <a:t>PATIENT REACTION </a:t>
            </a:r>
          </a:p>
          <a:p>
            <a:pPr marL="514350" indent="-514350" algn="just">
              <a:buNone/>
            </a:pPr>
            <a:endParaRPr lang="en-US" sz="2600" dirty="0">
              <a:latin typeface="Times New Roman" pitchFamily="18" charset="0"/>
              <a:cs typeface="Times New Roman" pitchFamily="18" charset="0"/>
            </a:endParaRPr>
          </a:p>
          <a:p>
            <a:pPr algn="just">
              <a:lnSpc>
                <a:spcPct val="150000"/>
              </a:lnSpc>
            </a:pPr>
            <a:r>
              <a:rPr lang="en-US" sz="2600" dirty="0">
                <a:latin typeface="Times New Roman" pitchFamily="18" charset="0"/>
                <a:cs typeface="Times New Roman" pitchFamily="18" charset="0"/>
              </a:rPr>
              <a:t>The factors that cause patient apprehension are-</a:t>
            </a:r>
          </a:p>
          <a:p>
            <a:pPr marL="514350" indent="-514350" algn="just">
              <a:lnSpc>
                <a:spcPct val="150000"/>
              </a:lnSpc>
              <a:buFont typeface="+mj-lt"/>
              <a:buAutoNum type="arabicPeriod"/>
            </a:pPr>
            <a:r>
              <a:rPr lang="en-US" sz="2600" dirty="0">
                <a:solidFill>
                  <a:srgbClr val="FFC000"/>
                </a:solidFill>
                <a:latin typeface="Times New Roman" pitchFamily="18" charset="0"/>
                <a:cs typeface="Times New Roman" pitchFamily="18" charset="0"/>
              </a:rPr>
              <a:t>Heat production,</a:t>
            </a:r>
          </a:p>
          <a:p>
            <a:pPr marL="514350" indent="-514350" algn="just">
              <a:lnSpc>
                <a:spcPct val="150000"/>
              </a:lnSpc>
              <a:buFont typeface="+mj-lt"/>
              <a:buAutoNum type="arabicPeriod"/>
            </a:pPr>
            <a:r>
              <a:rPr lang="en-US" sz="2600" dirty="0" err="1">
                <a:solidFill>
                  <a:srgbClr val="FFC000"/>
                </a:solidFill>
                <a:latin typeface="Times New Roman" pitchFamily="18" charset="0"/>
                <a:cs typeface="Times New Roman" pitchFamily="18" charset="0"/>
              </a:rPr>
              <a:t>Vibrational</a:t>
            </a:r>
            <a:r>
              <a:rPr lang="en-US" sz="2600" dirty="0">
                <a:solidFill>
                  <a:srgbClr val="FFC000"/>
                </a:solidFill>
                <a:latin typeface="Times New Roman" pitchFamily="18" charset="0"/>
                <a:cs typeface="Times New Roman" pitchFamily="18" charset="0"/>
              </a:rPr>
              <a:t> sensation,</a:t>
            </a:r>
          </a:p>
          <a:p>
            <a:pPr marL="514350" indent="-514350" algn="just">
              <a:lnSpc>
                <a:spcPct val="150000"/>
              </a:lnSpc>
              <a:buFont typeface="+mj-lt"/>
              <a:buAutoNum type="arabicPeriod"/>
            </a:pPr>
            <a:r>
              <a:rPr lang="en-US" sz="2600" dirty="0">
                <a:solidFill>
                  <a:srgbClr val="FFC000"/>
                </a:solidFill>
                <a:latin typeface="Times New Roman" pitchFamily="18" charset="0"/>
                <a:cs typeface="Times New Roman" pitchFamily="18" charset="0"/>
              </a:rPr>
              <a:t>Length of operating time, and </a:t>
            </a:r>
          </a:p>
          <a:p>
            <a:pPr marL="514350" indent="-514350" algn="just">
              <a:lnSpc>
                <a:spcPct val="150000"/>
              </a:lnSpc>
              <a:buFont typeface="+mj-lt"/>
              <a:buAutoNum type="arabicPeriod"/>
            </a:pPr>
            <a:r>
              <a:rPr lang="en-US" sz="2600" dirty="0">
                <a:solidFill>
                  <a:srgbClr val="FFC000"/>
                </a:solidFill>
                <a:latin typeface="Times New Roman" pitchFamily="18" charset="0"/>
                <a:cs typeface="Times New Roman" pitchFamily="18" charset="0"/>
              </a:rPr>
              <a:t>Number of visits. </a:t>
            </a:r>
          </a:p>
          <a:p>
            <a:pPr algn="just">
              <a:lnSpc>
                <a:spcPct val="150000"/>
              </a:lnSpc>
              <a:buNone/>
            </a:pPr>
            <a:endParaRPr lang="en-US" sz="26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71</a:t>
            </a:fld>
            <a:endParaRPr lang="en-US"/>
          </a:p>
        </p:txBody>
      </p:sp>
      <p:pic>
        <p:nvPicPr>
          <p:cNvPr id="10242" name="Picture 2" descr="E:\dental images\patient.jpg"/>
          <p:cNvPicPr>
            <a:picLocks noChangeAspect="1" noChangeArrowheads="1"/>
          </p:cNvPicPr>
          <p:nvPr/>
        </p:nvPicPr>
        <p:blipFill>
          <a:blip r:embed="rId2" cstate="print"/>
          <a:srcRect/>
          <a:stretch>
            <a:fillRect/>
          </a:stretch>
        </p:blipFill>
        <p:spPr bwMode="auto">
          <a:xfrm>
            <a:off x="5867401" y="1447800"/>
            <a:ext cx="2285999" cy="1521229"/>
          </a:xfrm>
          <a:prstGeom prst="rect">
            <a:avLst/>
          </a:prstGeom>
          <a:noFill/>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noAutofit/>
          </a:bodyPr>
          <a:lstStyle/>
          <a:p>
            <a:r>
              <a:rPr lang="en-US" sz="3200" dirty="0">
                <a:latin typeface="Times New Roman" pitchFamily="18" charset="0"/>
                <a:cs typeface="Times New Roman" pitchFamily="18" charset="0"/>
              </a:rPr>
              <a:t>PATIENT REACTION </a:t>
            </a:r>
            <a:br>
              <a:rPr lang="en-US" sz="3200" dirty="0">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a:xfrm>
            <a:off x="457200" y="1981200"/>
            <a:ext cx="8229600" cy="4144963"/>
          </a:xfrm>
        </p:spPr>
        <p:txBody>
          <a:bodyPr>
            <a:normAutofit/>
          </a:bodyPr>
          <a:lstStyle/>
          <a:p>
            <a:pPr algn="just">
              <a:lnSpc>
                <a:spcPct val="150000"/>
              </a:lnSpc>
            </a:pPr>
            <a:r>
              <a:rPr lang="en-US" sz="2400" dirty="0">
                <a:latin typeface="Times New Roman" pitchFamily="18" charset="0"/>
                <a:cs typeface="Times New Roman" pitchFamily="18" charset="0"/>
              </a:rPr>
              <a:t>The proper understanding of the instrument being used and the speed at which it is being used </a:t>
            </a:r>
            <a:r>
              <a:rPr lang="en-US" sz="2400" dirty="0">
                <a:solidFill>
                  <a:srgbClr val="FFC000"/>
                </a:solidFill>
                <a:latin typeface="Times New Roman" pitchFamily="18" charset="0"/>
                <a:cs typeface="Times New Roman" pitchFamily="18" charset="0"/>
              </a:rPr>
              <a:t>- </a:t>
            </a:r>
            <a:r>
              <a:rPr lang="en-US" sz="2400" dirty="0">
                <a:latin typeface="Times New Roman" pitchFamily="18" charset="0"/>
                <a:cs typeface="Times New Roman" pitchFamily="18" charset="0"/>
              </a:rPr>
              <a:t>allows the </a:t>
            </a:r>
            <a:r>
              <a:rPr lang="en-US" sz="2400" dirty="0">
                <a:solidFill>
                  <a:srgbClr val="FFC000"/>
                </a:solidFill>
                <a:latin typeface="Times New Roman" pitchFamily="18" charset="0"/>
                <a:cs typeface="Times New Roman" pitchFamily="18" charset="0"/>
              </a:rPr>
              <a:t>operator to counteract these potentially irritating stimuli. </a:t>
            </a:r>
          </a:p>
          <a:p>
            <a:pPr algn="just">
              <a:lnSpc>
                <a:spcPct val="150000"/>
              </a:lnSpc>
            </a:pPr>
            <a:r>
              <a:rPr lang="en-US" sz="2400" dirty="0">
                <a:latin typeface="Times New Roman" pitchFamily="18" charset="0"/>
                <a:cs typeface="Times New Roman" pitchFamily="18" charset="0"/>
              </a:rPr>
              <a:t>The </a:t>
            </a:r>
            <a:r>
              <a:rPr lang="en-US" sz="2400" dirty="0">
                <a:solidFill>
                  <a:srgbClr val="FFC000"/>
                </a:solidFill>
                <a:latin typeface="Times New Roman" pitchFamily="18" charset="0"/>
                <a:cs typeface="Times New Roman" pitchFamily="18" charset="0"/>
              </a:rPr>
              <a:t>use of coolants- greatly in minimizing both patient discomfort and unnecessary irritation </a:t>
            </a:r>
            <a:r>
              <a:rPr lang="en-US" sz="2400" dirty="0">
                <a:latin typeface="Times New Roman" pitchFamily="18" charset="0"/>
                <a:cs typeface="Times New Roman" pitchFamily="18" charset="0"/>
              </a:rPr>
              <a:t>to the oral structures.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p:spPr>
        <p:txBody>
          <a:bodyPr>
            <a:noAutofit/>
          </a:bodyPr>
          <a:lstStyle/>
          <a:p>
            <a:r>
              <a:rPr lang="en-US" sz="3200" dirty="0">
                <a:latin typeface="Times New Roman" pitchFamily="18" charset="0"/>
                <a:cs typeface="Times New Roman" pitchFamily="18" charset="0"/>
              </a:rPr>
              <a:t>PATIENT REACTION </a:t>
            </a:r>
            <a:br>
              <a:rPr lang="en-US" sz="3200" dirty="0">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a:xfrm>
            <a:off x="457200" y="1600200"/>
            <a:ext cx="8229600" cy="5029200"/>
          </a:xfrm>
        </p:spPr>
        <p:txBody>
          <a:bodyPr>
            <a:normAutofit/>
          </a:bodyPr>
          <a:lstStyle/>
          <a:p>
            <a:pPr algn="just">
              <a:lnSpc>
                <a:spcPct val="150000"/>
              </a:lnSpc>
            </a:pPr>
            <a:r>
              <a:rPr lang="en-US" sz="2400" b="1" dirty="0">
                <a:solidFill>
                  <a:schemeClr val="bg2">
                    <a:lumMod val="40000"/>
                    <a:lumOff val="60000"/>
                  </a:schemeClr>
                </a:solidFill>
                <a:latin typeface="Times New Roman" pitchFamily="18" charset="0"/>
                <a:cs typeface="Times New Roman" pitchFamily="18" charset="0"/>
              </a:rPr>
              <a:t>Annoyance factor</a:t>
            </a:r>
            <a:r>
              <a:rPr lang="en-US" sz="2400" b="1" dirty="0">
                <a:solidFill>
                  <a:srgbClr val="FFC000"/>
                </a:solidFill>
                <a:latin typeface="Times New Roman" pitchFamily="18" charset="0"/>
                <a:cs typeface="Times New Roman" pitchFamily="18" charset="0"/>
              </a:rPr>
              <a:t> - </a:t>
            </a:r>
            <a:r>
              <a:rPr lang="en-US" sz="2400" dirty="0">
                <a:latin typeface="Times New Roman" pitchFamily="18" charset="0"/>
                <a:cs typeface="Times New Roman" pitchFamily="18" charset="0"/>
              </a:rPr>
              <a:t>The term 'annoyance factor' is used rather loosely to describe the </a:t>
            </a:r>
            <a:r>
              <a:rPr lang="en-US" sz="2400" dirty="0">
                <a:solidFill>
                  <a:srgbClr val="FFC000"/>
                </a:solidFill>
                <a:latin typeface="Times New Roman" pitchFamily="18" charset="0"/>
                <a:cs typeface="Times New Roman" pitchFamily="18" charset="0"/>
              </a:rPr>
              <a:t>patient's subjective reaction to cavity</a:t>
            </a:r>
            <a:r>
              <a:rPr lang="en-US" sz="2400" b="1" dirty="0">
                <a:solidFill>
                  <a:srgbClr val="FFC000"/>
                </a:solidFill>
                <a:latin typeface="Times New Roman" pitchFamily="18" charset="0"/>
                <a:cs typeface="Times New Roman" pitchFamily="18" charset="0"/>
              </a:rPr>
              <a:t> </a:t>
            </a:r>
            <a:r>
              <a:rPr lang="en-US" sz="2400" dirty="0">
                <a:solidFill>
                  <a:srgbClr val="FFC000"/>
                </a:solidFill>
                <a:latin typeface="Times New Roman" pitchFamily="18" charset="0"/>
                <a:cs typeface="Times New Roman" pitchFamily="18" charset="0"/>
              </a:rPr>
              <a:t>preparation</a:t>
            </a:r>
            <a:r>
              <a:rPr lang="en-US" sz="2400" dirty="0">
                <a:latin typeface="Times New Roman" pitchFamily="18" charset="0"/>
                <a:cs typeface="Times New Roman" pitchFamily="18" charset="0"/>
              </a:rPr>
              <a:t>.</a:t>
            </a:r>
          </a:p>
          <a:p>
            <a:pPr algn="just">
              <a:lnSpc>
                <a:spcPct val="150000"/>
              </a:lnSpc>
            </a:pPr>
            <a:r>
              <a:rPr lang="en-US" sz="2400" dirty="0">
                <a:latin typeface="Times New Roman" pitchFamily="18" charset="0"/>
                <a:cs typeface="Times New Roman" pitchFamily="18" charset="0"/>
              </a:rPr>
              <a:t>It is a combination of the </a:t>
            </a:r>
          </a:p>
          <a:p>
            <a:pPr marL="457200" indent="-457200" algn="just">
              <a:lnSpc>
                <a:spcPct val="150000"/>
              </a:lnSpc>
              <a:buFont typeface="+mj-lt"/>
              <a:buAutoNum type="arabicPeriod"/>
            </a:pPr>
            <a:r>
              <a:rPr lang="en-US" sz="2400" dirty="0">
                <a:solidFill>
                  <a:srgbClr val="FFC000"/>
                </a:solidFill>
                <a:latin typeface="Times New Roman" pitchFamily="18" charset="0"/>
                <a:cs typeface="Times New Roman" pitchFamily="18" charset="0"/>
              </a:rPr>
              <a:t>Pressure</a:t>
            </a:r>
            <a:r>
              <a:rPr lang="en-US" sz="2400" dirty="0">
                <a:latin typeface="Times New Roman" pitchFamily="18" charset="0"/>
                <a:cs typeface="Times New Roman" pitchFamily="18" charset="0"/>
              </a:rPr>
              <a:t> applied</a:t>
            </a:r>
            <a:r>
              <a:rPr lang="en-US" sz="2400" b="1" dirty="0">
                <a:latin typeface="Times New Roman" pitchFamily="18" charset="0"/>
                <a:cs typeface="Times New Roman" pitchFamily="18" charset="0"/>
              </a:rPr>
              <a:t> </a:t>
            </a:r>
            <a:r>
              <a:rPr lang="en-US" sz="2400" dirty="0">
                <a:latin typeface="Times New Roman" pitchFamily="18" charset="0"/>
                <a:cs typeface="Times New Roman" pitchFamily="18" charset="0"/>
              </a:rPr>
              <a:t>to the tooth, </a:t>
            </a:r>
          </a:p>
          <a:p>
            <a:pPr marL="457200" indent="-457200" algn="just">
              <a:lnSpc>
                <a:spcPct val="150000"/>
              </a:lnSpc>
              <a:buFont typeface="+mj-lt"/>
              <a:buAutoNum type="arabicPeriod"/>
            </a:pPr>
            <a:r>
              <a:rPr lang="en-US" sz="2400" dirty="0">
                <a:solidFill>
                  <a:srgbClr val="FFC000"/>
                </a:solidFill>
                <a:latin typeface="Times New Roman" pitchFamily="18" charset="0"/>
                <a:cs typeface="Times New Roman" pitchFamily="18" charset="0"/>
              </a:rPr>
              <a:t>Vibrations</a:t>
            </a:r>
            <a:r>
              <a:rPr lang="en-US" sz="2400" dirty="0">
                <a:latin typeface="Times New Roman" pitchFamily="18" charset="0"/>
                <a:cs typeface="Times New Roman" pitchFamily="18" charset="0"/>
              </a:rPr>
              <a:t> and </a:t>
            </a:r>
            <a:r>
              <a:rPr lang="en-US" sz="2400" dirty="0">
                <a:solidFill>
                  <a:srgbClr val="FFC000"/>
                </a:solidFill>
                <a:latin typeface="Times New Roman" pitchFamily="18" charset="0"/>
                <a:cs typeface="Times New Roman" pitchFamily="18" charset="0"/>
              </a:rPr>
              <a:t>noise</a:t>
            </a:r>
            <a:r>
              <a:rPr lang="en-US" sz="2400" dirty="0">
                <a:latin typeface="Times New Roman" pitchFamily="18" charset="0"/>
                <a:cs typeface="Times New Roman" pitchFamily="18" charset="0"/>
              </a:rPr>
              <a:t> recorded through</a:t>
            </a:r>
            <a:r>
              <a:rPr lang="en-US" sz="2400" b="1" dirty="0">
                <a:latin typeface="Times New Roman" pitchFamily="18" charset="0"/>
                <a:cs typeface="Times New Roman" pitchFamily="18" charset="0"/>
              </a:rPr>
              <a:t> </a:t>
            </a:r>
            <a:r>
              <a:rPr lang="en-US" sz="2400" dirty="0">
                <a:latin typeface="Times New Roman" pitchFamily="18" charset="0"/>
                <a:cs typeface="Times New Roman" pitchFamily="18" charset="0"/>
              </a:rPr>
              <a:t>the bones of the skull, </a:t>
            </a:r>
          </a:p>
          <a:p>
            <a:pPr marL="457200" indent="-457200" algn="just">
              <a:lnSpc>
                <a:spcPct val="150000"/>
              </a:lnSpc>
              <a:buFont typeface="+mj-lt"/>
              <a:buAutoNum type="arabicPeriod"/>
            </a:pPr>
            <a:r>
              <a:rPr lang="en-US" sz="2400" dirty="0">
                <a:solidFill>
                  <a:srgbClr val="FFC000"/>
                </a:solidFill>
                <a:latin typeface="Times New Roman" pitchFamily="18" charset="0"/>
                <a:cs typeface="Times New Roman" pitchFamily="18" charset="0"/>
              </a:rPr>
              <a:t>Heat</a:t>
            </a:r>
            <a:r>
              <a:rPr lang="en-US" sz="2400" dirty="0">
                <a:latin typeface="Times New Roman" pitchFamily="18" charset="0"/>
                <a:cs typeface="Times New Roman" pitchFamily="18" charset="0"/>
              </a:rPr>
              <a:t> and </a:t>
            </a:r>
            <a:r>
              <a:rPr lang="en-US" sz="2400" dirty="0">
                <a:solidFill>
                  <a:srgbClr val="FFC000"/>
                </a:solidFill>
                <a:latin typeface="Times New Roman" pitchFamily="18" charset="0"/>
                <a:cs typeface="Times New Roman" pitchFamily="18" charset="0"/>
              </a:rPr>
              <a:t>smell </a:t>
            </a:r>
            <a:r>
              <a:rPr lang="en-US" sz="2400" dirty="0">
                <a:latin typeface="Times New Roman" pitchFamily="18" charset="0"/>
                <a:cs typeface="Times New Roman" pitchFamily="18" charset="0"/>
              </a:rPr>
              <a:t>generated at the</a:t>
            </a:r>
            <a:r>
              <a:rPr lang="en-US" sz="2400" b="1" dirty="0">
                <a:latin typeface="Times New Roman" pitchFamily="18" charset="0"/>
                <a:cs typeface="Times New Roman" pitchFamily="18" charset="0"/>
              </a:rPr>
              <a:t> </a:t>
            </a:r>
            <a:r>
              <a:rPr lang="en-US" sz="2400" dirty="0">
                <a:latin typeface="Times New Roman" pitchFamily="18" charset="0"/>
                <a:cs typeface="Times New Roman" pitchFamily="18" charset="0"/>
              </a:rPr>
              <a:t>interface between tooth and bur </a:t>
            </a:r>
          </a:p>
          <a:p>
            <a:pPr marL="457200" indent="-457200" algn="just">
              <a:lnSpc>
                <a:spcPct val="150000"/>
              </a:lnSpc>
              <a:buFont typeface="+mj-lt"/>
              <a:buAutoNum type="arabicPeriod"/>
            </a:pPr>
            <a:r>
              <a:rPr lang="en-US" sz="2400" dirty="0">
                <a:solidFill>
                  <a:srgbClr val="FFC000"/>
                </a:solidFill>
                <a:latin typeface="Times New Roman" pitchFamily="18" charset="0"/>
                <a:cs typeface="Times New Roman" pitchFamily="18" charset="0"/>
              </a:rPr>
              <a:t>Time</a:t>
            </a:r>
            <a:r>
              <a:rPr lang="en-US" sz="2400" dirty="0">
                <a:latin typeface="Times New Roman" pitchFamily="18" charset="0"/>
                <a:cs typeface="Times New Roman" pitchFamily="18" charset="0"/>
              </a:rPr>
              <a:t> taken</a:t>
            </a:r>
            <a:r>
              <a:rPr lang="en-US" sz="2400" b="1" dirty="0">
                <a:latin typeface="Times New Roman" pitchFamily="18" charset="0"/>
                <a:cs typeface="Times New Roman" pitchFamily="18" charset="0"/>
              </a:rPr>
              <a:t> </a:t>
            </a:r>
            <a:r>
              <a:rPr lang="en-US" sz="2400" dirty="0">
                <a:latin typeface="Times New Roman" pitchFamily="18" charset="0"/>
                <a:cs typeface="Times New Roman" pitchFamily="18" charset="0"/>
              </a:rPr>
              <a:t>to perform a given task.</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73</a:t>
            </a:fld>
            <a:endParaRPr lang="en-US"/>
          </a:p>
        </p:txBody>
      </p:sp>
      <p:pic>
        <p:nvPicPr>
          <p:cNvPr id="6146" name="Picture 2" descr="E:\dental images\PATIENT 1.jpg"/>
          <p:cNvPicPr>
            <a:picLocks noChangeAspect="1" noChangeArrowheads="1"/>
          </p:cNvPicPr>
          <p:nvPr/>
        </p:nvPicPr>
        <p:blipFill>
          <a:blip r:embed="rId2" cstate="print"/>
          <a:srcRect/>
          <a:stretch>
            <a:fillRect/>
          </a:stretch>
        </p:blipFill>
        <p:spPr bwMode="auto">
          <a:xfrm>
            <a:off x="5867400" y="3048000"/>
            <a:ext cx="2351315" cy="1371600"/>
          </a:xfrm>
          <a:prstGeom prst="rect">
            <a:avLst/>
          </a:prstGeom>
          <a:noFill/>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Autofit/>
          </a:bodyPr>
          <a:lstStyle/>
          <a:p>
            <a:r>
              <a:rPr lang="en-US" sz="3200" dirty="0">
                <a:latin typeface="Times New Roman" pitchFamily="18" charset="0"/>
                <a:cs typeface="Times New Roman" pitchFamily="18" charset="0"/>
              </a:rPr>
              <a:t>PATIENT REACTION </a:t>
            </a:r>
            <a:br>
              <a:rPr lang="en-US" sz="3200" dirty="0">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a:xfrm>
            <a:off x="457200" y="1447800"/>
            <a:ext cx="8229600" cy="4678363"/>
          </a:xfrm>
        </p:spPr>
        <p:txBody>
          <a:bodyPr>
            <a:normAutofit/>
          </a:bodyPr>
          <a:lstStyle/>
          <a:p>
            <a:pPr algn="just">
              <a:buNone/>
            </a:pPr>
            <a:endParaRPr lang="en-US" sz="2400" dirty="0">
              <a:latin typeface="Times New Roman" pitchFamily="18" charset="0"/>
              <a:cs typeface="Times New Roman" pitchFamily="18" charset="0"/>
            </a:endParaRPr>
          </a:p>
          <a:p>
            <a:pPr algn="just">
              <a:lnSpc>
                <a:spcPct val="150000"/>
              </a:lnSpc>
            </a:pPr>
            <a:r>
              <a:rPr lang="en-US" sz="2400" dirty="0">
                <a:solidFill>
                  <a:srgbClr val="FFC000"/>
                </a:solidFill>
                <a:latin typeface="Times New Roman" pitchFamily="18" charset="0"/>
                <a:cs typeface="Times New Roman" pitchFamily="18" charset="0"/>
              </a:rPr>
              <a:t>Vibration and noise generation - coarseness</a:t>
            </a:r>
            <a:r>
              <a:rPr lang="en-US" sz="2400" dirty="0">
                <a:latin typeface="Times New Roman" pitchFamily="18" charset="0"/>
                <a:cs typeface="Times New Roman" pitchFamily="18" charset="0"/>
              </a:rPr>
              <a:t> of the cutting instrument and the </a:t>
            </a:r>
            <a:r>
              <a:rPr lang="en-US" sz="2400" dirty="0">
                <a:solidFill>
                  <a:srgbClr val="FFC000"/>
                </a:solidFill>
                <a:latin typeface="Times New Roman" pitchFamily="18" charset="0"/>
                <a:cs typeface="Times New Roman" pitchFamily="18" charset="0"/>
              </a:rPr>
              <a:t>speed of</a:t>
            </a:r>
            <a:r>
              <a:rPr lang="en-US" sz="2400" b="1" dirty="0">
                <a:solidFill>
                  <a:srgbClr val="FFC000"/>
                </a:solidFill>
                <a:latin typeface="Times New Roman" pitchFamily="18" charset="0"/>
                <a:cs typeface="Times New Roman" pitchFamily="18" charset="0"/>
              </a:rPr>
              <a:t> </a:t>
            </a:r>
            <a:r>
              <a:rPr lang="en-US" sz="2400" dirty="0">
                <a:solidFill>
                  <a:srgbClr val="FFC000"/>
                </a:solidFill>
                <a:latin typeface="Times New Roman" pitchFamily="18" charset="0"/>
                <a:cs typeface="Times New Roman" pitchFamily="18" charset="0"/>
              </a:rPr>
              <a:t>rotation</a:t>
            </a:r>
            <a:r>
              <a:rPr lang="en-US" sz="2400" dirty="0">
                <a:latin typeface="Times New Roman" pitchFamily="18" charset="0"/>
                <a:cs typeface="Times New Roman" pitchFamily="18" charset="0"/>
              </a:rPr>
              <a:t>.</a:t>
            </a:r>
          </a:p>
          <a:p>
            <a:pPr algn="just">
              <a:lnSpc>
                <a:spcPct val="150000"/>
              </a:lnSpc>
            </a:pPr>
            <a:r>
              <a:rPr lang="en-US" sz="2400" dirty="0">
                <a:solidFill>
                  <a:srgbClr val="FFC000"/>
                </a:solidFill>
                <a:latin typeface="Times New Roman" pitchFamily="18" charset="0"/>
                <a:cs typeface="Times New Roman" pitchFamily="18" charset="0"/>
              </a:rPr>
              <a:t>Use of higher speeds and smaller</a:t>
            </a:r>
            <a:r>
              <a:rPr lang="en-US" sz="2400" b="1" dirty="0">
                <a:solidFill>
                  <a:srgbClr val="FFC000"/>
                </a:solidFill>
                <a:latin typeface="Times New Roman" pitchFamily="18" charset="0"/>
                <a:cs typeface="Times New Roman" pitchFamily="18" charset="0"/>
              </a:rPr>
              <a:t> </a:t>
            </a:r>
            <a:r>
              <a:rPr lang="en-US" sz="2400" dirty="0">
                <a:solidFill>
                  <a:srgbClr val="FFC000"/>
                </a:solidFill>
                <a:latin typeface="Times New Roman" pitchFamily="18" charset="0"/>
                <a:cs typeface="Times New Roman" pitchFamily="18" charset="0"/>
              </a:rPr>
              <a:t>instruments- </a:t>
            </a:r>
            <a:r>
              <a:rPr lang="en-US" sz="2400" dirty="0">
                <a:latin typeface="Times New Roman" pitchFamily="18" charset="0"/>
                <a:cs typeface="Times New Roman" pitchFamily="18" charset="0"/>
              </a:rPr>
              <a:t>reduces vibration.</a:t>
            </a:r>
          </a:p>
          <a:p>
            <a:pPr algn="just">
              <a:lnSpc>
                <a:spcPct val="150000"/>
              </a:lnSpc>
            </a:pPr>
            <a:r>
              <a:rPr lang="en-US" sz="2400" dirty="0">
                <a:latin typeface="Times New Roman" pitchFamily="18" charset="0"/>
                <a:cs typeface="Times New Roman" pitchFamily="18" charset="0"/>
              </a:rPr>
              <a:t>The generation of </a:t>
            </a:r>
            <a:r>
              <a:rPr lang="en-US" sz="2400" dirty="0">
                <a:solidFill>
                  <a:srgbClr val="FFC000"/>
                </a:solidFill>
                <a:latin typeface="Times New Roman" pitchFamily="18" charset="0"/>
                <a:cs typeface="Times New Roman" pitchFamily="18" charset="0"/>
              </a:rPr>
              <a:t>heat and smell - adequacy of lubrication </a:t>
            </a:r>
            <a:r>
              <a:rPr lang="en-US" sz="2400" dirty="0">
                <a:latin typeface="Times New Roman" pitchFamily="18" charset="0"/>
                <a:cs typeface="Times New Roman" pitchFamily="18" charset="0"/>
              </a:rPr>
              <a:t>and the </a:t>
            </a:r>
            <a:r>
              <a:rPr lang="en-US" sz="2400" dirty="0">
                <a:solidFill>
                  <a:srgbClr val="FFC000"/>
                </a:solidFill>
                <a:latin typeface="Times New Roman" pitchFamily="18" charset="0"/>
                <a:cs typeface="Times New Roman" pitchFamily="18" charset="0"/>
              </a:rPr>
              <a:t>efficiency of the instrument in removing shavings </a:t>
            </a:r>
            <a:r>
              <a:rPr lang="en-US" sz="2400" dirty="0">
                <a:latin typeface="Times New Roman" pitchFamily="18" charset="0"/>
                <a:cs typeface="Times New Roman" pitchFamily="18" charset="0"/>
              </a:rPr>
              <a:t>from the tooth.</a:t>
            </a:r>
          </a:p>
          <a:p>
            <a:pPr>
              <a:lnSpc>
                <a:spcPct val="150000"/>
              </a:lnSpc>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p:spPr>
        <p:txBody>
          <a:bodyPr>
            <a:noAutofit/>
          </a:bodyPr>
          <a:lstStyle/>
          <a:p>
            <a:r>
              <a:rPr lang="en-US" sz="3200" dirty="0">
                <a:latin typeface="Times New Roman" pitchFamily="18" charset="0"/>
                <a:cs typeface="Times New Roman" pitchFamily="18" charset="0"/>
              </a:rPr>
              <a:t>OPERATOR FATIGUE</a:t>
            </a:r>
            <a:endParaRPr lang="en-US" sz="3200" dirty="0"/>
          </a:p>
        </p:txBody>
      </p:sp>
      <p:sp>
        <p:nvSpPr>
          <p:cNvPr id="3" name="Content Placeholder 2"/>
          <p:cNvSpPr>
            <a:spLocks noGrp="1"/>
          </p:cNvSpPr>
          <p:nvPr>
            <p:ph idx="1"/>
          </p:nvPr>
        </p:nvSpPr>
        <p:spPr>
          <a:xfrm>
            <a:off x="457200" y="1524000"/>
            <a:ext cx="8229600" cy="4953000"/>
          </a:xfrm>
        </p:spPr>
        <p:txBody>
          <a:bodyPr>
            <a:normAutofit lnSpcReduction="10000"/>
          </a:bodyPr>
          <a:lstStyle/>
          <a:p>
            <a:pPr>
              <a:buNone/>
            </a:pPr>
            <a:r>
              <a:rPr lang="en-US" sz="2400" dirty="0">
                <a:solidFill>
                  <a:schemeClr val="accent3">
                    <a:lumMod val="60000"/>
                    <a:lumOff val="40000"/>
                  </a:schemeClr>
                </a:solidFill>
                <a:latin typeface="Times New Roman" pitchFamily="18" charset="0"/>
                <a:cs typeface="Times New Roman" pitchFamily="18" charset="0"/>
              </a:rPr>
              <a:t>OPERATOR FATIGUE</a:t>
            </a:r>
          </a:p>
          <a:p>
            <a:pPr>
              <a:buNone/>
            </a:pPr>
            <a:endParaRPr lang="en-US" sz="2400" dirty="0">
              <a:latin typeface="Times New Roman" pitchFamily="18" charset="0"/>
              <a:cs typeface="Times New Roman" pitchFamily="18" charset="0"/>
            </a:endParaRPr>
          </a:p>
          <a:p>
            <a:pPr algn="just">
              <a:lnSpc>
                <a:spcPct val="150000"/>
              </a:lnSpc>
            </a:pPr>
            <a:r>
              <a:rPr lang="en-US" sz="2400" dirty="0">
                <a:latin typeface="Times New Roman" pitchFamily="18" charset="0"/>
                <a:cs typeface="Times New Roman" pitchFamily="18" charset="0"/>
              </a:rPr>
              <a:t>The major causes for fatigue are: </a:t>
            </a:r>
          </a:p>
          <a:p>
            <a:pPr marL="457200" indent="-457200" algn="just">
              <a:lnSpc>
                <a:spcPct val="150000"/>
              </a:lnSpc>
              <a:buFont typeface="+mj-lt"/>
              <a:buAutoNum type="arabicPeriod"/>
            </a:pPr>
            <a:r>
              <a:rPr lang="en-US" sz="2400" dirty="0">
                <a:solidFill>
                  <a:srgbClr val="FFC000"/>
                </a:solidFill>
                <a:latin typeface="Times New Roman" pitchFamily="18" charset="0"/>
                <a:cs typeface="Times New Roman" pitchFamily="18" charset="0"/>
              </a:rPr>
              <a:t>Duration </a:t>
            </a:r>
            <a:r>
              <a:rPr lang="en-US" sz="2400" dirty="0">
                <a:latin typeface="Times New Roman" pitchFamily="18" charset="0"/>
                <a:cs typeface="Times New Roman" pitchFamily="18" charset="0"/>
              </a:rPr>
              <a:t>of operation, </a:t>
            </a:r>
          </a:p>
          <a:p>
            <a:pPr marL="457200" indent="-457200" algn="just">
              <a:lnSpc>
                <a:spcPct val="150000"/>
              </a:lnSpc>
              <a:buFont typeface="+mj-lt"/>
              <a:buAutoNum type="arabicPeriod"/>
            </a:pPr>
            <a:r>
              <a:rPr lang="en-US" sz="2400" dirty="0">
                <a:solidFill>
                  <a:srgbClr val="FFC000"/>
                </a:solidFill>
                <a:latin typeface="Times New Roman" pitchFamily="18" charset="0"/>
                <a:cs typeface="Times New Roman" pitchFamily="18" charset="0"/>
              </a:rPr>
              <a:t>Vibration </a:t>
            </a:r>
            <a:r>
              <a:rPr lang="en-US" sz="2400" dirty="0">
                <a:latin typeface="Times New Roman" pitchFamily="18" charset="0"/>
                <a:cs typeface="Times New Roman" pitchFamily="18" charset="0"/>
              </a:rPr>
              <a:t>produced in the hand piece, </a:t>
            </a:r>
          </a:p>
          <a:p>
            <a:pPr marL="457200" indent="-457200" algn="just">
              <a:lnSpc>
                <a:spcPct val="150000"/>
              </a:lnSpc>
              <a:buFont typeface="+mj-lt"/>
              <a:buAutoNum type="arabicPeriod"/>
            </a:pPr>
            <a:r>
              <a:rPr lang="en-US" sz="2400" dirty="0">
                <a:solidFill>
                  <a:srgbClr val="FFC000"/>
                </a:solidFill>
                <a:latin typeface="Times New Roman" pitchFamily="18" charset="0"/>
                <a:cs typeface="Times New Roman" pitchFamily="18" charset="0"/>
              </a:rPr>
              <a:t>Forces </a:t>
            </a:r>
            <a:r>
              <a:rPr lang="en-US" sz="2400" dirty="0">
                <a:latin typeface="Times New Roman" pitchFamily="18" charset="0"/>
                <a:cs typeface="Times New Roman" pitchFamily="18" charset="0"/>
              </a:rPr>
              <a:t>needed to control the rotating instrument, </a:t>
            </a:r>
          </a:p>
          <a:p>
            <a:pPr marL="457200" indent="-457200" algn="just">
              <a:lnSpc>
                <a:spcPct val="150000"/>
              </a:lnSpc>
              <a:buFont typeface="+mj-lt"/>
              <a:buAutoNum type="arabicPeriod"/>
            </a:pPr>
            <a:r>
              <a:rPr lang="en-US" sz="2400" dirty="0">
                <a:solidFill>
                  <a:srgbClr val="FFC000"/>
                </a:solidFill>
                <a:latin typeface="Times New Roman" pitchFamily="18" charset="0"/>
                <a:cs typeface="Times New Roman" pitchFamily="18" charset="0"/>
              </a:rPr>
              <a:t>Apprehension</a:t>
            </a:r>
            <a:r>
              <a:rPr lang="en-US" sz="2400" dirty="0">
                <a:latin typeface="Times New Roman" pitchFamily="18" charset="0"/>
                <a:cs typeface="Times New Roman" pitchFamily="18" charset="0"/>
              </a:rPr>
              <a:t> on the part of the dentist regarding the possibility of producing a pulp exposure or injuring adjacent oral, intra- and paraoral tissues, and </a:t>
            </a:r>
          </a:p>
          <a:p>
            <a:pPr marL="457200" indent="-457200" algn="just">
              <a:lnSpc>
                <a:spcPct val="150000"/>
              </a:lnSpc>
              <a:buFont typeface="+mj-lt"/>
              <a:buAutoNum type="arabicPeriod"/>
            </a:pPr>
            <a:r>
              <a:rPr lang="en-US" sz="2400" dirty="0">
                <a:solidFill>
                  <a:srgbClr val="FFC000"/>
                </a:solidFill>
                <a:latin typeface="Times New Roman" pitchFamily="18" charset="0"/>
                <a:cs typeface="Times New Roman" pitchFamily="18" charset="0"/>
              </a:rPr>
              <a:t>Lack </a:t>
            </a:r>
            <a:r>
              <a:rPr lang="en-US" sz="2400" dirty="0">
                <a:latin typeface="Times New Roman" pitchFamily="18" charset="0"/>
                <a:cs typeface="Times New Roman" pitchFamily="18" charset="0"/>
              </a:rPr>
              <a:t>of patient cooperation.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75</a:t>
            </a:fld>
            <a:endParaRPr lang="en-US"/>
          </a:p>
        </p:txBody>
      </p:sp>
      <p:pic>
        <p:nvPicPr>
          <p:cNvPr id="11266" name="Picture 2" descr="E:\dental images\dentist.jpg"/>
          <p:cNvPicPr>
            <a:picLocks noChangeAspect="1" noChangeArrowheads="1"/>
          </p:cNvPicPr>
          <p:nvPr/>
        </p:nvPicPr>
        <p:blipFill>
          <a:blip r:embed="rId2" cstate="print"/>
          <a:srcRect/>
          <a:stretch>
            <a:fillRect/>
          </a:stretch>
        </p:blipFill>
        <p:spPr bwMode="auto">
          <a:xfrm>
            <a:off x="6172200" y="1600200"/>
            <a:ext cx="2181225" cy="2095500"/>
          </a:xfrm>
          <a:prstGeom prst="rect">
            <a:avLst/>
          </a:prstGeom>
          <a:noFill/>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p:spPr>
        <p:txBody>
          <a:bodyPr>
            <a:noAutofit/>
          </a:bodyPr>
          <a:lstStyle/>
          <a:p>
            <a:r>
              <a:rPr lang="en-US" sz="3200" dirty="0">
                <a:latin typeface="Times New Roman" pitchFamily="18" charset="0"/>
                <a:cs typeface="Times New Roman" pitchFamily="18" charset="0"/>
              </a:rPr>
              <a:t>OPERATOR FATIGUE</a:t>
            </a:r>
            <a:endParaRPr lang="en-US" sz="3200" dirty="0"/>
          </a:p>
        </p:txBody>
      </p:sp>
      <p:sp>
        <p:nvSpPr>
          <p:cNvPr id="3" name="Content Placeholder 2"/>
          <p:cNvSpPr>
            <a:spLocks noGrp="1"/>
          </p:cNvSpPr>
          <p:nvPr>
            <p:ph idx="1"/>
          </p:nvPr>
        </p:nvSpPr>
        <p:spPr>
          <a:xfrm>
            <a:off x="457200" y="2133600"/>
            <a:ext cx="8229600" cy="3992563"/>
          </a:xfrm>
        </p:spPr>
        <p:txBody>
          <a:bodyPr>
            <a:normAutofit/>
          </a:bodyPr>
          <a:lstStyle/>
          <a:p>
            <a:pPr algn="just">
              <a:lnSpc>
                <a:spcPct val="150000"/>
              </a:lnSpc>
            </a:pPr>
            <a:r>
              <a:rPr lang="en-US" sz="2400" dirty="0">
                <a:solidFill>
                  <a:srgbClr val="FFC000"/>
                </a:solidFill>
                <a:latin typeface="Times New Roman" pitchFamily="18" charset="0"/>
                <a:cs typeface="Times New Roman" pitchFamily="18" charset="0"/>
              </a:rPr>
              <a:t>High speed rotary instrumentation- minimizes fatigue </a:t>
            </a:r>
            <a:r>
              <a:rPr lang="en-US" sz="2400" dirty="0">
                <a:latin typeface="Times New Roman" pitchFamily="18" charset="0"/>
                <a:cs typeface="Times New Roman" pitchFamily="18" charset="0"/>
              </a:rPr>
              <a:t>by decreasing vibrations and the time of the operation. </a:t>
            </a:r>
          </a:p>
          <a:p>
            <a:pPr algn="just">
              <a:lnSpc>
                <a:spcPct val="150000"/>
              </a:lnSpc>
            </a:pPr>
            <a:r>
              <a:rPr lang="en-US" sz="2400" dirty="0">
                <a:latin typeface="Times New Roman" pitchFamily="18" charset="0"/>
                <a:cs typeface="Times New Roman" pitchFamily="18" charset="0"/>
              </a:rPr>
              <a:t>Operator confidence and patient co-operation can be enhanced only by proper training and experience on the part of the operator.</a:t>
            </a:r>
          </a:p>
          <a:p>
            <a:pPr>
              <a:lnSpc>
                <a:spcPct val="150000"/>
              </a:lnSpc>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CUTTING EFFICACY</a:t>
            </a:r>
            <a:br>
              <a:rPr lang="en-US" sz="3200" dirty="0">
                <a:latin typeface="Times New Roman" pitchFamily="18" charset="0"/>
                <a:cs typeface="Times New Roman" pitchFamily="18" charset="0"/>
              </a:rPr>
            </a:b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With a given load the </a:t>
            </a:r>
            <a:r>
              <a:rPr lang="en-US" sz="2400" dirty="0">
                <a:solidFill>
                  <a:srgbClr val="FFC000"/>
                </a:solidFill>
                <a:latin typeface="Times New Roman" pitchFamily="18" charset="0"/>
                <a:cs typeface="Times New Roman" pitchFamily="18" charset="0"/>
              </a:rPr>
              <a:t>rate of cutting increases with speed.</a:t>
            </a:r>
          </a:p>
          <a:p>
            <a:pPr algn="just">
              <a:lnSpc>
                <a:spcPct val="150000"/>
              </a:lnSpc>
            </a:pPr>
            <a:r>
              <a:rPr lang="en-US" sz="2400" dirty="0">
                <a:solidFill>
                  <a:srgbClr val="FFC000"/>
                </a:solidFill>
                <a:latin typeface="Times New Roman" pitchFamily="18" charset="0"/>
                <a:cs typeface="Times New Roman" pitchFamily="18" charset="0"/>
              </a:rPr>
              <a:t>But this increase is not in direct proportion. </a:t>
            </a:r>
          </a:p>
          <a:p>
            <a:pPr algn="just">
              <a:lnSpc>
                <a:spcPct val="150000"/>
              </a:lnSpc>
            </a:pPr>
            <a:r>
              <a:rPr lang="en-US" sz="2400" dirty="0">
                <a:latin typeface="Times New Roman" pitchFamily="18" charset="0"/>
                <a:cs typeface="Times New Roman" pitchFamily="18" charset="0"/>
              </a:rPr>
              <a:t>Cutting </a:t>
            </a:r>
            <a:r>
              <a:rPr lang="en-US" sz="2400" dirty="0">
                <a:solidFill>
                  <a:srgbClr val="FFC000"/>
                </a:solidFill>
                <a:latin typeface="Times New Roman" pitchFamily="18" charset="0"/>
                <a:cs typeface="Times New Roman" pitchFamily="18" charset="0"/>
              </a:rPr>
              <a:t>rate is increased above 30,000 RPM </a:t>
            </a:r>
            <a:r>
              <a:rPr lang="en-US" sz="2400" dirty="0">
                <a:latin typeface="Times New Roman" pitchFamily="18" charset="0"/>
                <a:cs typeface="Times New Roman" pitchFamily="18" charset="0"/>
              </a:rPr>
              <a:t>than that below this speed. </a:t>
            </a:r>
          </a:p>
          <a:p>
            <a:pPr algn="just">
              <a:lnSpc>
                <a:spcPct val="150000"/>
              </a:lnSpc>
            </a:pPr>
            <a:r>
              <a:rPr lang="en-US" sz="2400" dirty="0">
                <a:latin typeface="Times New Roman" pitchFamily="18" charset="0"/>
                <a:cs typeface="Times New Roman" pitchFamily="18" charset="0"/>
              </a:rPr>
              <a:t>At very high speed, </a:t>
            </a:r>
            <a:r>
              <a:rPr lang="en-US" sz="2400" dirty="0">
                <a:solidFill>
                  <a:srgbClr val="FFC000"/>
                </a:solidFill>
                <a:latin typeface="Times New Roman" pitchFamily="18" charset="0"/>
                <a:cs typeface="Times New Roman" pitchFamily="18" charset="0"/>
              </a:rPr>
              <a:t>150, 000 and above - </a:t>
            </a:r>
            <a:r>
              <a:rPr lang="en-US" sz="2400" dirty="0">
                <a:latin typeface="Times New Roman" pitchFamily="18" charset="0"/>
                <a:cs typeface="Times New Roman" pitchFamily="18" charset="0"/>
              </a:rPr>
              <a:t>time required for the removal of the same weight of tooth structure </a:t>
            </a:r>
            <a:r>
              <a:rPr lang="en-US" sz="2400" dirty="0">
                <a:solidFill>
                  <a:srgbClr val="FFC000"/>
                </a:solidFill>
                <a:latin typeface="Times New Roman" pitchFamily="18" charset="0"/>
                <a:cs typeface="Times New Roman" pitchFamily="18" charset="0"/>
              </a:rPr>
              <a:t>is very nearly the same as at still higher speed. </a:t>
            </a:r>
          </a:p>
          <a:p>
            <a:pPr algn="just"/>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CUTTING EFFICACY</a:t>
            </a:r>
            <a:br>
              <a:rPr lang="en-US" sz="3200" dirty="0">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It indicates that </a:t>
            </a:r>
            <a:r>
              <a:rPr lang="en-US" sz="2400" dirty="0">
                <a:solidFill>
                  <a:srgbClr val="FFC000"/>
                </a:solidFill>
                <a:latin typeface="Times New Roman" pitchFamily="18" charset="0"/>
                <a:cs typeface="Times New Roman" pitchFamily="18" charset="0"/>
              </a:rPr>
              <a:t>no time is saved by the dentist when rotation speeds are employed higher than 150,000 RPM. </a:t>
            </a:r>
          </a:p>
          <a:p>
            <a:pPr algn="just">
              <a:lnSpc>
                <a:spcPct val="150000"/>
              </a:lnSpc>
            </a:pPr>
            <a:r>
              <a:rPr lang="en-US" sz="2400" dirty="0">
                <a:latin typeface="Times New Roman" pitchFamily="18" charset="0"/>
                <a:cs typeface="Times New Roman" pitchFamily="18" charset="0"/>
              </a:rPr>
              <a:t>There is, however, </a:t>
            </a:r>
            <a:r>
              <a:rPr lang="en-US" sz="2400" dirty="0">
                <a:solidFill>
                  <a:srgbClr val="FFC000"/>
                </a:solidFill>
                <a:latin typeface="Times New Roman" pitchFamily="18" charset="0"/>
                <a:cs typeface="Times New Roman" pitchFamily="18" charset="0"/>
              </a:rPr>
              <a:t>a minimum rotation speed for a given load below which the tool will not cut. </a:t>
            </a:r>
          </a:p>
          <a:p>
            <a:pPr algn="just">
              <a:lnSpc>
                <a:spcPct val="150000"/>
              </a:lnSpc>
            </a:pPr>
            <a:r>
              <a:rPr lang="en-US" sz="2400" dirty="0">
                <a:latin typeface="Times New Roman" pitchFamily="18" charset="0"/>
                <a:cs typeface="Times New Roman" pitchFamily="18" charset="0"/>
              </a:rPr>
              <a:t>The greater the load, the lower this minimum rotational speed.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CUTTING EFFICACY</a:t>
            </a:r>
            <a:br>
              <a:rPr lang="en-US" sz="3200" dirty="0">
                <a:latin typeface="Times New Roman" pitchFamily="18" charset="0"/>
                <a:cs typeface="Times New Roman" pitchFamily="18" charset="0"/>
              </a:rPr>
            </a:br>
            <a:endParaRPr lang="en-US" sz="3200" b="1"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The correlation between the load and the minimum rotation speed depends upon </a:t>
            </a:r>
            <a:r>
              <a:rPr lang="en-US" sz="2400" dirty="0">
                <a:solidFill>
                  <a:srgbClr val="FFC000"/>
                </a:solidFill>
                <a:latin typeface="Times New Roman" pitchFamily="18" charset="0"/>
                <a:cs typeface="Times New Roman" pitchFamily="18" charset="0"/>
              </a:rPr>
              <a:t>whether enamel or dentin is being cut, the design and composition of bur.</a:t>
            </a:r>
          </a:p>
          <a:p>
            <a:pPr algn="just">
              <a:lnSpc>
                <a:spcPct val="150000"/>
              </a:lnSpc>
            </a:pPr>
            <a:r>
              <a:rPr lang="en-US" sz="2400" dirty="0">
                <a:latin typeface="Times New Roman" pitchFamily="18" charset="0"/>
                <a:cs typeface="Times New Roman" pitchFamily="18" charset="0"/>
              </a:rPr>
              <a:t>Here, again, the tactile sense of the dentist, acquired by the experience, is the controlling factor.</a:t>
            </a:r>
          </a:p>
          <a:p>
            <a:pPr>
              <a:lnSpc>
                <a:spcPct val="150000"/>
              </a:lnSpc>
            </a:pPr>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066800"/>
          </a:xfrm>
        </p:spPr>
        <p:txBody>
          <a:bodyPr>
            <a:normAutofit fontScale="90000"/>
          </a:bodyPr>
          <a:lstStyle/>
          <a:p>
            <a:br>
              <a:rPr lang="en-US" sz="3600" b="1" dirty="0">
                <a:latin typeface="Times New Roman" pitchFamily="18" charset="0"/>
                <a:cs typeface="Times New Roman" pitchFamily="18" charset="0"/>
              </a:rPr>
            </a:br>
            <a:br>
              <a:rPr lang="en-US" sz="3600" b="1" dirty="0">
                <a:latin typeface="Times New Roman" pitchFamily="18" charset="0"/>
                <a:cs typeface="Times New Roman" pitchFamily="18" charset="0"/>
              </a:rPr>
            </a:br>
            <a:br>
              <a:rPr lang="en-US" sz="3600" b="1" dirty="0">
                <a:latin typeface="Times New Roman" pitchFamily="18" charset="0"/>
                <a:cs typeface="Times New Roman" pitchFamily="18" charset="0"/>
              </a:rPr>
            </a:br>
            <a:br>
              <a:rPr lang="en-US" sz="3600" b="1" dirty="0">
                <a:latin typeface="Times New Roman" pitchFamily="18" charset="0"/>
                <a:cs typeface="Times New Roman" pitchFamily="18" charset="0"/>
              </a:rPr>
            </a:br>
            <a:br>
              <a:rPr lang="en-US" sz="3600" b="1" dirty="0">
                <a:latin typeface="Times New Roman" pitchFamily="18" charset="0"/>
                <a:cs typeface="Times New Roman" pitchFamily="18" charset="0"/>
              </a:rPr>
            </a:br>
            <a:br>
              <a:rPr lang="en-US" sz="3600" b="1" dirty="0">
                <a:latin typeface="Times New Roman" pitchFamily="18" charset="0"/>
                <a:cs typeface="Times New Roman" pitchFamily="18" charset="0"/>
              </a:rPr>
            </a:br>
            <a:br>
              <a:rPr lang="en-US" sz="3600" b="1" dirty="0">
                <a:latin typeface="Times New Roman" pitchFamily="18" charset="0"/>
                <a:cs typeface="Times New Roman" pitchFamily="18" charset="0"/>
              </a:rPr>
            </a:br>
            <a:br>
              <a:rPr lang="en-US" dirty="0"/>
            </a:br>
            <a:endParaRPr lang="en-US"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There are </a:t>
            </a:r>
            <a:r>
              <a:rPr lang="en-US" sz="2400" dirty="0">
                <a:solidFill>
                  <a:srgbClr val="FFC000"/>
                </a:solidFill>
                <a:latin typeface="Times New Roman" pitchFamily="18" charset="0"/>
                <a:cs typeface="Times New Roman" pitchFamily="18" charset="0"/>
              </a:rPr>
              <a:t>pulpal dangers from the tooth preparation and </a:t>
            </a:r>
            <a:r>
              <a:rPr lang="en-US" sz="2400" dirty="0">
                <a:latin typeface="Times New Roman" pitchFamily="18" charset="0"/>
                <a:cs typeface="Times New Roman" pitchFamily="18" charset="0"/>
              </a:rPr>
              <a:t>restoration procedures.</a:t>
            </a:r>
          </a:p>
          <a:p>
            <a:pPr algn="just">
              <a:lnSpc>
                <a:spcPct val="150000"/>
              </a:lnSpc>
            </a:pPr>
            <a:r>
              <a:rPr lang="en-US" sz="2400" dirty="0">
                <a:latin typeface="Times New Roman" pitchFamily="18" charset="0"/>
                <a:cs typeface="Times New Roman" pitchFamily="18" charset="0"/>
              </a:rPr>
              <a:t>There also are </a:t>
            </a:r>
            <a:r>
              <a:rPr lang="en-US" sz="2400" dirty="0">
                <a:solidFill>
                  <a:srgbClr val="FFC000"/>
                </a:solidFill>
                <a:latin typeface="Times New Roman" pitchFamily="18" charset="0"/>
                <a:cs typeface="Times New Roman" pitchFamily="18" charset="0"/>
              </a:rPr>
              <a:t>soft tissue dangers.</a:t>
            </a:r>
          </a:p>
          <a:p>
            <a:pPr algn="just">
              <a:lnSpc>
                <a:spcPct val="150000"/>
              </a:lnSpc>
            </a:pPr>
            <a:r>
              <a:rPr lang="en-US" sz="2400" dirty="0">
                <a:solidFill>
                  <a:srgbClr val="FFC000"/>
                </a:solidFill>
                <a:latin typeface="Times New Roman" pitchFamily="18" charset="0"/>
                <a:cs typeface="Times New Roman" pitchFamily="18" charset="0"/>
              </a:rPr>
              <a:t>Careful adherence to normal precautions</a:t>
            </a:r>
            <a:r>
              <a:rPr lang="en-US" sz="2400" dirty="0">
                <a:latin typeface="Times New Roman" pitchFamily="18" charset="0"/>
                <a:cs typeface="Times New Roman" pitchFamily="18" charset="0"/>
              </a:rPr>
              <a:t> - eliminate or minimize most risks associated with cutting instrument use.</a:t>
            </a:r>
            <a:endParaRPr lang="en-US" sz="2800" dirty="0">
              <a:latin typeface="Times New Roman" pitchFamily="18" charset="0"/>
              <a:cs typeface="Times New Roman" pitchFamily="18" charset="0"/>
            </a:endParaRPr>
          </a:p>
          <a:p>
            <a:pPr>
              <a:lnSpc>
                <a:spcPct val="150000"/>
              </a:lnSpc>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80</a:t>
            </a:fld>
            <a:endParaRPr lang="en-US"/>
          </a:p>
        </p:txBody>
      </p:sp>
      <p:sp>
        <p:nvSpPr>
          <p:cNvPr id="5" name="Rectangle 4"/>
          <p:cNvSpPr/>
          <p:nvPr/>
        </p:nvSpPr>
        <p:spPr>
          <a:xfrm>
            <a:off x="2667000" y="304800"/>
            <a:ext cx="5943600" cy="1077218"/>
          </a:xfrm>
          <a:prstGeom prst="rect">
            <a:avLst/>
          </a:prstGeom>
        </p:spPr>
        <p:txBody>
          <a:bodyPr wrap="square">
            <a:spAutoFit/>
          </a:bodyPr>
          <a:lstStyle/>
          <a:p>
            <a:r>
              <a:rPr lang="en-US" sz="3200" b="1" dirty="0">
                <a:latin typeface="Times New Roman" pitchFamily="18" charset="0"/>
                <a:cs typeface="Times New Roman" pitchFamily="18" charset="0"/>
              </a:rPr>
              <a:t>HAZARDS WITH ROTARY        INSTRUMENTATION</a:t>
            </a:r>
            <a:endParaRPr lang="en-US" sz="32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solidFill>
                  <a:schemeClr val="tx1"/>
                </a:solidFill>
                <a:latin typeface="Times New Roman" pitchFamily="18" charset="0"/>
                <a:cs typeface="Times New Roman" pitchFamily="18" charset="0"/>
              </a:rPr>
              <a:t>PULPAL PRECAUTIONS </a:t>
            </a:r>
            <a:br>
              <a:rPr lang="en-US" sz="3200" dirty="0">
                <a:solidFill>
                  <a:schemeClr val="tx1"/>
                </a:solidFill>
                <a:latin typeface="Times New Roman" pitchFamily="18" charset="0"/>
                <a:cs typeface="Times New Roman" pitchFamily="18" charset="0"/>
              </a:rPr>
            </a:br>
            <a:endParaRPr lang="en-US" sz="3200"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buNone/>
            </a:pPr>
            <a:r>
              <a:rPr lang="en-US" sz="2400" dirty="0">
                <a:solidFill>
                  <a:schemeClr val="accent3">
                    <a:lumMod val="60000"/>
                    <a:lumOff val="40000"/>
                  </a:schemeClr>
                </a:solidFill>
                <a:latin typeface="Times New Roman" pitchFamily="18" charset="0"/>
                <a:cs typeface="Times New Roman" pitchFamily="18" charset="0"/>
              </a:rPr>
              <a:t>PULPAL PRECAUTIONS </a:t>
            </a:r>
          </a:p>
          <a:p>
            <a:pPr algn="just">
              <a:buNone/>
            </a:pPr>
            <a:endParaRPr lang="en-US" sz="2400" dirty="0">
              <a:latin typeface="Times New Roman" pitchFamily="18" charset="0"/>
              <a:cs typeface="Times New Roman" pitchFamily="18" charset="0"/>
            </a:endParaRPr>
          </a:p>
          <a:p>
            <a:pPr algn="just">
              <a:lnSpc>
                <a:spcPct val="150000"/>
              </a:lnSpc>
            </a:pPr>
            <a:r>
              <a:rPr lang="en-US" sz="2400" dirty="0">
                <a:latin typeface="Times New Roman" pitchFamily="18" charset="0"/>
                <a:cs typeface="Times New Roman" pitchFamily="18" charset="0"/>
              </a:rPr>
              <a:t>The use of cutting instruments - harm the pulp by </a:t>
            </a:r>
          </a:p>
          <a:p>
            <a:pPr algn="just">
              <a:lnSpc>
                <a:spcPct val="150000"/>
              </a:lnSpc>
            </a:pPr>
            <a:r>
              <a:rPr lang="en-US" sz="2400" dirty="0">
                <a:solidFill>
                  <a:srgbClr val="FFC000"/>
                </a:solidFill>
                <a:latin typeface="Times New Roman" pitchFamily="18" charset="0"/>
                <a:cs typeface="Times New Roman" pitchFamily="18" charset="0"/>
              </a:rPr>
              <a:t>Exposure to mechanical vibration, </a:t>
            </a:r>
          </a:p>
          <a:p>
            <a:pPr algn="just">
              <a:lnSpc>
                <a:spcPct val="150000"/>
              </a:lnSpc>
            </a:pPr>
            <a:r>
              <a:rPr lang="en-US" sz="2400" dirty="0">
                <a:solidFill>
                  <a:srgbClr val="FFC000"/>
                </a:solidFill>
                <a:latin typeface="Times New Roman" pitchFamily="18" charset="0"/>
                <a:cs typeface="Times New Roman" pitchFamily="18" charset="0"/>
              </a:rPr>
              <a:t>Heat generation and </a:t>
            </a:r>
          </a:p>
          <a:p>
            <a:pPr algn="just">
              <a:lnSpc>
                <a:spcPct val="150000"/>
              </a:lnSpc>
            </a:pPr>
            <a:r>
              <a:rPr lang="en-US" sz="2400" dirty="0">
                <a:solidFill>
                  <a:srgbClr val="FFC000"/>
                </a:solidFill>
                <a:latin typeface="Times New Roman" pitchFamily="18" charset="0"/>
                <a:cs typeface="Times New Roman" pitchFamily="18" charset="0"/>
              </a:rPr>
              <a:t>Loss of dentinal tubule fluid.</a:t>
            </a:r>
          </a:p>
          <a:p>
            <a:pPr algn="just">
              <a:lnSpc>
                <a:spcPct val="150000"/>
              </a:lnSpc>
            </a:pPr>
            <a:r>
              <a:rPr lang="en-US" sz="2400" dirty="0">
                <a:latin typeface="Times New Roman" pitchFamily="18" charset="0"/>
                <a:cs typeface="Times New Roman" pitchFamily="18" charset="0"/>
              </a:rPr>
              <a:t>As the thickness of remaining dentin decreases, </a:t>
            </a:r>
            <a:r>
              <a:rPr lang="en-US" sz="2400" dirty="0">
                <a:solidFill>
                  <a:srgbClr val="FFC000"/>
                </a:solidFill>
                <a:latin typeface="Times New Roman" pitchFamily="18" charset="0"/>
                <a:cs typeface="Times New Roman" pitchFamily="18" charset="0"/>
              </a:rPr>
              <a:t>the pulpal insult (and response) from heat or desiccation increases.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solidFill>
                  <a:schemeClr val="tx1"/>
                </a:solidFill>
                <a:latin typeface="Times New Roman" pitchFamily="18" charset="0"/>
                <a:cs typeface="Times New Roman" pitchFamily="18" charset="0"/>
              </a:rPr>
              <a:t>PULPAL PRECAUTIONS</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Slight to moderate injury </a:t>
            </a:r>
            <a:r>
              <a:rPr lang="en-US" sz="2400" dirty="0">
                <a:latin typeface="Times New Roman" pitchFamily="18" charset="0"/>
                <a:cs typeface="Times New Roman" pitchFamily="18" charset="0"/>
              </a:rPr>
              <a:t>- </a:t>
            </a:r>
            <a:r>
              <a:rPr lang="en-US" sz="2400" dirty="0">
                <a:solidFill>
                  <a:srgbClr val="FFC000"/>
                </a:solidFill>
                <a:latin typeface="Times New Roman" pitchFamily="18" charset="0"/>
                <a:cs typeface="Times New Roman" pitchFamily="18" charset="0"/>
              </a:rPr>
              <a:t>localized, protective </a:t>
            </a:r>
            <a:r>
              <a:rPr lang="en-US" sz="2400" dirty="0" err="1">
                <a:solidFill>
                  <a:srgbClr val="FFC000"/>
                </a:solidFill>
                <a:latin typeface="Times New Roman" pitchFamily="18" charset="0"/>
                <a:cs typeface="Times New Roman" pitchFamily="18" charset="0"/>
              </a:rPr>
              <a:t>pulpal</a:t>
            </a:r>
            <a:r>
              <a:rPr lang="en-US" sz="2400" dirty="0">
                <a:solidFill>
                  <a:srgbClr val="FFC000"/>
                </a:solidFill>
                <a:latin typeface="Times New Roman" pitchFamily="18" charset="0"/>
                <a:cs typeface="Times New Roman" pitchFamily="18" charset="0"/>
              </a:rPr>
              <a:t> response </a:t>
            </a:r>
            <a:r>
              <a:rPr lang="en-US" sz="2400" dirty="0">
                <a:latin typeface="Times New Roman" pitchFamily="18" charset="0"/>
                <a:cs typeface="Times New Roman" pitchFamily="18" charset="0"/>
              </a:rPr>
              <a:t>in the region of the cut tubules. </a:t>
            </a:r>
          </a:p>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Severe injury - </a:t>
            </a:r>
            <a:r>
              <a:rPr lang="en-US" sz="2400" dirty="0">
                <a:latin typeface="Times New Roman" pitchFamily="18" charset="0"/>
                <a:cs typeface="Times New Roman" pitchFamily="18" charset="0"/>
              </a:rPr>
              <a:t>destruction extends beyond the cut tubule - </a:t>
            </a:r>
            <a:r>
              <a:rPr lang="en-US" sz="2400" dirty="0" err="1">
                <a:solidFill>
                  <a:srgbClr val="FFC000"/>
                </a:solidFill>
                <a:latin typeface="Times New Roman" pitchFamily="18" charset="0"/>
                <a:cs typeface="Times New Roman" pitchFamily="18" charset="0"/>
              </a:rPr>
              <a:t>pulpal</a:t>
            </a:r>
            <a:r>
              <a:rPr lang="en-US" sz="2400" dirty="0">
                <a:solidFill>
                  <a:srgbClr val="FFC000"/>
                </a:solidFill>
                <a:latin typeface="Times New Roman" pitchFamily="18" charset="0"/>
                <a:cs typeface="Times New Roman" pitchFamily="18" charset="0"/>
              </a:rPr>
              <a:t> abscess and death of the pulp. </a:t>
            </a:r>
          </a:p>
          <a:p>
            <a:pPr algn="just">
              <a:lnSpc>
                <a:spcPct val="150000"/>
              </a:lnSpc>
            </a:pPr>
            <a:r>
              <a:rPr lang="en-US" sz="2400" dirty="0">
                <a:latin typeface="Times New Roman" pitchFamily="18" charset="0"/>
                <a:cs typeface="Times New Roman" pitchFamily="18" charset="0"/>
              </a:rPr>
              <a:t>These </a:t>
            </a:r>
            <a:r>
              <a:rPr lang="en-US" sz="2400" dirty="0" err="1">
                <a:latin typeface="Times New Roman" pitchFamily="18" charset="0"/>
                <a:cs typeface="Times New Roman" pitchFamily="18" charset="0"/>
              </a:rPr>
              <a:t>pulpal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sequelae</a:t>
            </a:r>
            <a:r>
              <a:rPr lang="en-US" sz="2400" dirty="0">
                <a:latin typeface="Times New Roman" pitchFamily="18" charset="0"/>
                <a:cs typeface="Times New Roman" pitchFamily="18" charset="0"/>
              </a:rPr>
              <a:t> - take </a:t>
            </a:r>
            <a:r>
              <a:rPr lang="en-US" sz="2400" dirty="0">
                <a:solidFill>
                  <a:srgbClr val="FFC000"/>
                </a:solidFill>
                <a:latin typeface="Times New Roman" pitchFamily="18" charset="0"/>
                <a:cs typeface="Times New Roman" pitchFamily="18" charset="0"/>
              </a:rPr>
              <a:t>2 weeks to 6 months or longer.</a:t>
            </a:r>
            <a:endParaRPr lang="en-US" sz="2400" dirty="0">
              <a:latin typeface="Times New Roman" pitchFamily="18" charset="0"/>
              <a:cs typeface="Times New Roman" pitchFamily="18" charset="0"/>
            </a:endParaRPr>
          </a:p>
          <a:p>
            <a:pPr algn="just">
              <a:lnSpc>
                <a:spcPct val="150000"/>
              </a:lnSpc>
            </a:pPr>
            <a:r>
              <a:rPr lang="en-US" sz="2400" dirty="0">
                <a:latin typeface="Times New Roman" pitchFamily="18" charset="0"/>
                <a:cs typeface="Times New Roman" pitchFamily="18" charset="0"/>
              </a:rPr>
              <a:t>Young pulp is more prone to injury - it recovers more effectively compared with an older pulp.</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82</a:t>
            </a:fld>
            <a:endParaRPr lang="en-US"/>
          </a:p>
        </p:txBody>
      </p:sp>
      <p:pic>
        <p:nvPicPr>
          <p:cNvPr id="5" name="Picture 2" descr="E:\dental images\pulp exposure.jpg"/>
          <p:cNvPicPr>
            <a:picLocks noChangeAspect="1" noChangeArrowheads="1"/>
          </p:cNvPicPr>
          <p:nvPr/>
        </p:nvPicPr>
        <p:blipFill>
          <a:blip r:embed="rId2" cstate="print"/>
          <a:srcRect/>
          <a:stretch>
            <a:fillRect/>
          </a:stretch>
        </p:blipFill>
        <p:spPr bwMode="auto">
          <a:xfrm>
            <a:off x="6096000" y="4876800"/>
            <a:ext cx="2619375" cy="1743075"/>
          </a:xfrm>
          <a:prstGeom prst="rect">
            <a:avLst/>
          </a:prstGeom>
          <a:noFill/>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solidFill>
                  <a:schemeClr val="tx1"/>
                </a:solidFill>
                <a:latin typeface="Times New Roman" pitchFamily="18" charset="0"/>
                <a:cs typeface="Times New Roman" pitchFamily="18" charset="0"/>
              </a:rPr>
              <a:t>PULPAL PRECAUTIONS</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524000"/>
            <a:ext cx="8229600" cy="4724400"/>
          </a:xfrm>
        </p:spPr>
        <p:txBody>
          <a:bodyPr>
            <a:normAutofit/>
          </a:bodyPr>
          <a:lstStyle/>
          <a:p>
            <a:pPr algn="just">
              <a:lnSpc>
                <a:spcPct val="150000"/>
              </a:lnSpc>
            </a:pPr>
            <a:r>
              <a:rPr lang="en-US" sz="2400" dirty="0">
                <a:solidFill>
                  <a:srgbClr val="FFC000"/>
                </a:solidFill>
                <a:latin typeface="Times New Roman" pitchFamily="18" charset="0"/>
                <a:cs typeface="Times New Roman" pitchFamily="18" charset="0"/>
              </a:rPr>
              <a:t>Enamel and dentin - good thermal insulators - </a:t>
            </a:r>
            <a:r>
              <a:rPr lang="en-US" sz="2400" dirty="0">
                <a:latin typeface="Times New Roman" pitchFamily="18" charset="0"/>
                <a:cs typeface="Times New Roman" pitchFamily="18" charset="0"/>
              </a:rPr>
              <a:t>protect the pulp if the quantity of heat is not too great and the remaining thickness of tissue is adequate. </a:t>
            </a:r>
          </a:p>
          <a:p>
            <a:pPr algn="just">
              <a:lnSpc>
                <a:spcPct val="150000"/>
              </a:lnSpc>
            </a:pPr>
            <a:r>
              <a:rPr lang="en-US" sz="2400" dirty="0">
                <a:latin typeface="Times New Roman" pitchFamily="18" charset="0"/>
                <a:cs typeface="Times New Roman" pitchFamily="18" charset="0"/>
              </a:rPr>
              <a:t>The </a:t>
            </a:r>
            <a:r>
              <a:rPr lang="en-US" sz="2400" dirty="0">
                <a:solidFill>
                  <a:srgbClr val="FFC000"/>
                </a:solidFill>
                <a:latin typeface="Times New Roman" pitchFamily="18" charset="0"/>
                <a:cs typeface="Times New Roman" pitchFamily="18" charset="0"/>
              </a:rPr>
              <a:t>longer the time of cutting - higher the local temperature produced-</a:t>
            </a:r>
            <a:r>
              <a:rPr lang="en-US" sz="2400" dirty="0">
                <a:latin typeface="Times New Roman" pitchFamily="18" charset="0"/>
                <a:cs typeface="Times New Roman" pitchFamily="18" charset="0"/>
              </a:rPr>
              <a:t> the greater is the thermal trauma. </a:t>
            </a:r>
          </a:p>
          <a:p>
            <a:pPr algn="just">
              <a:lnSpc>
                <a:spcPct val="150000"/>
              </a:lnSpc>
            </a:pPr>
            <a:r>
              <a:rPr lang="en-US" sz="2400" dirty="0">
                <a:latin typeface="Times New Roman" pitchFamily="18" charset="0"/>
                <a:cs typeface="Times New Roman" pitchFamily="18" charset="0"/>
              </a:rPr>
              <a:t>The remaining tissue is effective in </a:t>
            </a:r>
            <a:r>
              <a:rPr lang="en-US" sz="2400" dirty="0">
                <a:solidFill>
                  <a:srgbClr val="FFC000"/>
                </a:solidFill>
                <a:latin typeface="Times New Roman" pitchFamily="18" charset="0"/>
                <a:cs typeface="Times New Roman" pitchFamily="18" charset="0"/>
              </a:rPr>
              <a:t>protecting the pulp in proportion to the square of its thickness.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solidFill>
                  <a:schemeClr val="tx1"/>
                </a:solidFill>
                <a:latin typeface="Times New Roman" pitchFamily="18" charset="0"/>
                <a:cs typeface="Times New Roman" pitchFamily="18" charset="0"/>
              </a:rPr>
              <a:t>PULPAL PRECAUTIONS</a:t>
            </a:r>
            <a:endParaRPr lang="en-US" sz="3200" dirty="0"/>
          </a:p>
        </p:txBody>
      </p:sp>
      <p:sp>
        <p:nvSpPr>
          <p:cNvPr id="3" name="Content Placeholder 2"/>
          <p:cNvSpPr>
            <a:spLocks noGrp="1"/>
          </p:cNvSpPr>
          <p:nvPr>
            <p:ph idx="1"/>
          </p:nvPr>
        </p:nvSpPr>
        <p:spPr/>
        <p:txBody>
          <a:bodyPr/>
          <a:lstStyle/>
          <a:p>
            <a:pPr algn="just">
              <a:lnSpc>
                <a:spcPct val="150000"/>
              </a:lnSpc>
            </a:pPr>
            <a:r>
              <a:rPr lang="en-US" sz="2400" dirty="0">
                <a:solidFill>
                  <a:srgbClr val="FFC000"/>
                </a:solidFill>
                <a:latin typeface="Times New Roman" pitchFamily="18" charset="0"/>
                <a:cs typeface="Times New Roman" pitchFamily="18" charset="0"/>
              </a:rPr>
              <a:t>Steel burs </a:t>
            </a:r>
            <a:r>
              <a:rPr lang="en-US" sz="2400" dirty="0">
                <a:latin typeface="Times New Roman" pitchFamily="18" charset="0"/>
                <a:cs typeface="Times New Roman" pitchFamily="18" charset="0"/>
              </a:rPr>
              <a:t>- produce more heat than carbide burs because of inefficient cutting.</a:t>
            </a:r>
          </a:p>
          <a:p>
            <a:pPr algn="just">
              <a:lnSpc>
                <a:spcPct val="150000"/>
              </a:lnSpc>
            </a:pPr>
            <a:r>
              <a:rPr lang="en-US" sz="2400" dirty="0">
                <a:latin typeface="Times New Roman" pitchFamily="18" charset="0"/>
                <a:cs typeface="Times New Roman" pitchFamily="18" charset="0"/>
              </a:rPr>
              <a:t>Burs and diamond instruments </a:t>
            </a:r>
            <a:r>
              <a:rPr lang="en-US" sz="2400" dirty="0">
                <a:solidFill>
                  <a:srgbClr val="FFC000"/>
                </a:solidFill>
                <a:latin typeface="Times New Roman" pitchFamily="18" charset="0"/>
                <a:cs typeface="Times New Roman" pitchFamily="18" charset="0"/>
              </a:rPr>
              <a:t>that are dull or plugged with debris</a:t>
            </a:r>
            <a:r>
              <a:rPr lang="en-US" sz="2400" dirty="0">
                <a:latin typeface="Times New Roman" pitchFamily="18" charset="0"/>
                <a:cs typeface="Times New Roman" pitchFamily="18" charset="0"/>
              </a:rPr>
              <a:t> - do not cut efficiently - heat production. </a:t>
            </a:r>
          </a:p>
          <a:p>
            <a:pPr algn="just">
              <a:lnSpc>
                <a:spcPct val="150000"/>
              </a:lnSpc>
            </a:pPr>
            <a:r>
              <a:rPr lang="en-US" sz="2400" dirty="0">
                <a:latin typeface="Times New Roman" pitchFamily="18" charset="0"/>
                <a:cs typeface="Times New Roman" pitchFamily="18" charset="0"/>
              </a:rPr>
              <a:t>When used </a:t>
            </a:r>
            <a:r>
              <a:rPr lang="en-US" sz="2400" dirty="0">
                <a:solidFill>
                  <a:srgbClr val="FFC000"/>
                </a:solidFill>
                <a:latin typeface="Times New Roman" pitchFamily="18" charset="0"/>
                <a:cs typeface="Times New Roman" pitchFamily="18" charset="0"/>
              </a:rPr>
              <a:t>without coolant </a:t>
            </a:r>
            <a:r>
              <a:rPr lang="en-US" sz="2400" dirty="0">
                <a:latin typeface="Times New Roman" pitchFamily="18" charset="0"/>
                <a:cs typeface="Times New Roman" pitchFamily="18" charset="0"/>
              </a:rPr>
              <a:t>diamond instruments generate more damaging heat than carbide burs.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solidFill>
                  <a:schemeClr val="tx1"/>
                </a:solidFill>
                <a:latin typeface="Times New Roman" pitchFamily="18" charset="0"/>
                <a:cs typeface="Times New Roman" pitchFamily="18" charset="0"/>
              </a:rPr>
              <a:t>PULPAL PRECAUTIONS</a:t>
            </a: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solidFill>
                  <a:srgbClr val="FFC000"/>
                </a:solidFill>
                <a:latin typeface="Times New Roman" pitchFamily="18" charset="0"/>
                <a:cs typeface="Times New Roman" pitchFamily="18" charset="0"/>
              </a:rPr>
              <a:t>Air-water spray</a:t>
            </a:r>
            <a:r>
              <a:rPr lang="en-US" sz="2400" dirty="0">
                <a:latin typeface="Times New Roman" pitchFamily="18" charset="0"/>
                <a:cs typeface="Times New Roman" pitchFamily="18" charset="0"/>
              </a:rPr>
              <a:t> is universally used- lubricates, cleans, and cools the cutting instrument.</a:t>
            </a:r>
          </a:p>
          <a:p>
            <a:pPr algn="just">
              <a:lnSpc>
                <a:spcPct val="150000"/>
              </a:lnSpc>
            </a:pPr>
            <a:r>
              <a:rPr lang="en-US" sz="2400" dirty="0">
                <a:latin typeface="Times New Roman" pitchFamily="18" charset="0"/>
                <a:cs typeface="Times New Roman" pitchFamily="18" charset="0"/>
              </a:rPr>
              <a:t>Helps keep the </a:t>
            </a:r>
            <a:r>
              <a:rPr lang="en-US" sz="2400" dirty="0">
                <a:solidFill>
                  <a:srgbClr val="FFC000"/>
                </a:solidFill>
                <a:latin typeface="Times New Roman" pitchFamily="18" charset="0"/>
                <a:cs typeface="Times New Roman" pitchFamily="18" charset="0"/>
              </a:rPr>
              <a:t>gingival crevice open</a:t>
            </a:r>
            <a:r>
              <a:rPr lang="en-US" sz="2400" dirty="0">
                <a:latin typeface="Times New Roman" pitchFamily="18" charset="0"/>
                <a:cs typeface="Times New Roman" pitchFamily="18" charset="0"/>
              </a:rPr>
              <a:t> for better vision when gingival extension is necessary.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SOFT TISSUE PRECAUTIONS</a:t>
            </a:r>
            <a:br>
              <a:rPr lang="en-US" sz="3200" dirty="0">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The </a:t>
            </a:r>
            <a:r>
              <a:rPr lang="en-US" sz="2400" dirty="0">
                <a:solidFill>
                  <a:srgbClr val="FFC000"/>
                </a:solidFill>
                <a:latin typeface="Times New Roman" pitchFamily="18" charset="0"/>
                <a:cs typeface="Times New Roman" pitchFamily="18" charset="0"/>
              </a:rPr>
              <a:t>lips, tongue, and cheeks </a:t>
            </a:r>
            <a:r>
              <a:rPr lang="en-US" sz="2400" dirty="0">
                <a:latin typeface="Times New Roman" pitchFamily="18" charset="0"/>
                <a:cs typeface="Times New Roman" pitchFamily="18" charset="0"/>
              </a:rPr>
              <a:t>of the patient - most frequent areas of </a:t>
            </a:r>
            <a:r>
              <a:rPr lang="en-US" sz="2400" dirty="0">
                <a:solidFill>
                  <a:srgbClr val="FFC000"/>
                </a:solidFill>
                <a:latin typeface="Times New Roman" pitchFamily="18" charset="0"/>
                <a:cs typeface="Times New Roman" pitchFamily="18" charset="0"/>
              </a:rPr>
              <a:t>soft tissue injury. </a:t>
            </a:r>
          </a:p>
          <a:p>
            <a:pPr algn="just">
              <a:lnSpc>
                <a:spcPct val="150000"/>
              </a:lnSpc>
            </a:pPr>
            <a:r>
              <a:rPr lang="en-US" sz="2400" dirty="0">
                <a:latin typeface="Times New Roman" pitchFamily="18" charset="0"/>
                <a:cs typeface="Times New Roman" pitchFamily="18" charset="0"/>
              </a:rPr>
              <a:t>The </a:t>
            </a:r>
            <a:r>
              <a:rPr lang="en-US" sz="2400" dirty="0" err="1">
                <a:latin typeface="Times New Roman" pitchFamily="18" charset="0"/>
                <a:cs typeface="Times New Roman" pitchFamily="18" charset="0"/>
              </a:rPr>
              <a:t>handpiece</a:t>
            </a:r>
            <a:r>
              <a:rPr lang="en-US" sz="2400" dirty="0">
                <a:latin typeface="Times New Roman" pitchFamily="18" charset="0"/>
                <a:cs typeface="Times New Roman" pitchFamily="18" charset="0"/>
              </a:rPr>
              <a:t> should never be operated unless </a:t>
            </a:r>
            <a:r>
              <a:rPr lang="en-US" sz="2400" dirty="0">
                <a:solidFill>
                  <a:srgbClr val="FFC000"/>
                </a:solidFill>
                <a:latin typeface="Times New Roman" pitchFamily="18" charset="0"/>
                <a:cs typeface="Times New Roman" pitchFamily="18" charset="0"/>
              </a:rPr>
              <a:t>there is good access and vision to the cutting site. </a:t>
            </a:r>
          </a:p>
          <a:p>
            <a:pPr algn="just">
              <a:lnSpc>
                <a:spcPct val="150000"/>
              </a:lnSpc>
            </a:pPr>
            <a:r>
              <a:rPr lang="en-US" sz="2400" dirty="0">
                <a:latin typeface="Times New Roman" pitchFamily="18" charset="0"/>
                <a:cs typeface="Times New Roman" pitchFamily="18" charset="0"/>
              </a:rPr>
              <a:t>A rubber dam - isolating the operating site.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86</a:t>
            </a:fld>
            <a:endParaRPr lang="en-US"/>
          </a:p>
        </p:txBody>
      </p:sp>
      <p:pic>
        <p:nvPicPr>
          <p:cNvPr id="5" name="Picture 2" descr="E:\dental images\rubber dam.jpg"/>
          <p:cNvPicPr>
            <a:picLocks noChangeAspect="1" noChangeArrowheads="1"/>
          </p:cNvPicPr>
          <p:nvPr/>
        </p:nvPicPr>
        <p:blipFill>
          <a:blip r:embed="rId2" cstate="print"/>
          <a:srcRect/>
          <a:stretch>
            <a:fillRect/>
          </a:stretch>
        </p:blipFill>
        <p:spPr bwMode="auto">
          <a:xfrm>
            <a:off x="5943600" y="4495800"/>
            <a:ext cx="2619375" cy="1743075"/>
          </a:xfrm>
          <a:prstGeom prst="rect">
            <a:avLst/>
          </a:prstGeom>
          <a:noFill/>
        </p:spPr>
      </p:pic>
      <p:pic>
        <p:nvPicPr>
          <p:cNvPr id="4098" name="Picture 2" descr="E:\dental images\tongue.png"/>
          <p:cNvPicPr>
            <a:picLocks noChangeAspect="1" noChangeArrowheads="1"/>
          </p:cNvPicPr>
          <p:nvPr/>
        </p:nvPicPr>
        <p:blipFill>
          <a:blip r:embed="rId3" cstate="print"/>
          <a:srcRect/>
          <a:stretch>
            <a:fillRect/>
          </a:stretch>
        </p:blipFill>
        <p:spPr bwMode="auto">
          <a:xfrm>
            <a:off x="457200" y="4648200"/>
            <a:ext cx="2485218" cy="1704975"/>
          </a:xfrm>
          <a:prstGeom prst="rect">
            <a:avLst/>
          </a:prstGeom>
          <a:noFill/>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SOFT TISSUE PRECAUTIONS</a:t>
            </a:r>
            <a:endParaRPr lang="en-US" sz="3200" dirty="0"/>
          </a:p>
        </p:txBody>
      </p:sp>
      <p:sp>
        <p:nvSpPr>
          <p:cNvPr id="3" name="Content Placeholder 2"/>
          <p:cNvSpPr>
            <a:spLocks noGrp="1"/>
          </p:cNvSpPr>
          <p:nvPr>
            <p:ph idx="1"/>
          </p:nvPr>
        </p:nvSpPr>
        <p:spPr/>
        <p:txBody>
          <a:bodyPr/>
          <a:lstStyle/>
          <a:p>
            <a:pPr algn="just">
              <a:lnSpc>
                <a:spcPct val="150000"/>
              </a:lnSpc>
            </a:pPr>
            <a:r>
              <a:rPr lang="en-US" sz="2400" dirty="0">
                <a:solidFill>
                  <a:srgbClr val="FFC000"/>
                </a:solidFill>
                <a:latin typeface="Times New Roman" pitchFamily="18" charset="0"/>
                <a:cs typeface="Times New Roman" pitchFamily="18" charset="0"/>
              </a:rPr>
              <a:t>Dental assistant can retract </a:t>
            </a:r>
            <a:r>
              <a:rPr lang="en-US" sz="2400" dirty="0">
                <a:latin typeface="Times New Roman" pitchFamily="18" charset="0"/>
                <a:cs typeface="Times New Roman" pitchFamily="18" charset="0"/>
              </a:rPr>
              <a:t>the soft tissue on one side with a mouth mirror, cotton roll or evacuator tip. </a:t>
            </a:r>
          </a:p>
          <a:p>
            <a:pPr algn="just">
              <a:lnSpc>
                <a:spcPct val="150000"/>
              </a:lnSpc>
            </a:pPr>
            <a:r>
              <a:rPr lang="en-US" sz="2400" dirty="0">
                <a:solidFill>
                  <a:srgbClr val="FFC000"/>
                </a:solidFill>
                <a:latin typeface="Times New Roman" pitchFamily="18" charset="0"/>
                <a:cs typeface="Times New Roman" pitchFamily="18" charset="0"/>
              </a:rPr>
              <a:t>Dentist usually can manage the other side </a:t>
            </a:r>
            <a:r>
              <a:rPr lang="en-US" sz="2400" dirty="0">
                <a:latin typeface="Times New Roman" pitchFamily="18" charset="0"/>
                <a:cs typeface="Times New Roman" pitchFamily="18" charset="0"/>
              </a:rPr>
              <a:t>with a mirror or cotton roll or both. </a:t>
            </a:r>
          </a:p>
          <a:p>
            <a:pPr algn="just">
              <a:lnSpc>
                <a:spcPct val="150000"/>
              </a:lnSpc>
            </a:pPr>
            <a:r>
              <a:rPr lang="en-US" sz="2400" dirty="0">
                <a:latin typeface="Times New Roman" pitchFamily="18" charset="0"/>
                <a:cs typeface="Times New Roman" pitchFamily="18" charset="0"/>
              </a:rPr>
              <a:t>If the dentist must work alone, </a:t>
            </a:r>
            <a:r>
              <a:rPr lang="en-US" sz="2400" dirty="0">
                <a:solidFill>
                  <a:srgbClr val="FFC000"/>
                </a:solidFill>
                <a:latin typeface="Times New Roman" pitchFamily="18" charset="0"/>
                <a:cs typeface="Times New Roman" pitchFamily="18" charset="0"/>
              </a:rPr>
              <a:t>the patient can help by holding a retraction-type saliva ejector evacuator tip</a:t>
            </a:r>
            <a:r>
              <a:rPr lang="en-US" sz="2400" dirty="0">
                <a:latin typeface="Times New Roman" pitchFamily="18" charset="0"/>
                <a:cs typeface="Times New Roman" pitchFamily="18" charset="0"/>
              </a:rPr>
              <a:t>, after it is positioned in the mouth.</a:t>
            </a:r>
          </a:p>
          <a:p>
            <a:endParaRPr lang="en-US" dirty="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87</a:t>
            </a:fld>
            <a:endParaRPr lang="en-US"/>
          </a:p>
        </p:txBody>
      </p:sp>
      <p:pic>
        <p:nvPicPr>
          <p:cNvPr id="7170" name="Picture 2" descr="E:\dental images\retraction.png"/>
          <p:cNvPicPr>
            <a:picLocks noChangeAspect="1" noChangeArrowheads="1"/>
          </p:cNvPicPr>
          <p:nvPr/>
        </p:nvPicPr>
        <p:blipFill>
          <a:blip r:embed="rId2" cstate="print"/>
          <a:srcRect/>
          <a:stretch>
            <a:fillRect/>
          </a:stretch>
        </p:blipFill>
        <p:spPr bwMode="auto">
          <a:xfrm>
            <a:off x="4038600" y="4953000"/>
            <a:ext cx="1981200" cy="1527175"/>
          </a:xfrm>
          <a:prstGeom prst="rect">
            <a:avLst/>
          </a:prstGeom>
          <a:noFill/>
        </p:spPr>
      </p:pic>
      <p:pic>
        <p:nvPicPr>
          <p:cNvPr id="7171" name="Picture 3" descr="E:\dental images\SUCTION 1.jpg"/>
          <p:cNvPicPr>
            <a:picLocks noChangeAspect="1" noChangeArrowheads="1"/>
          </p:cNvPicPr>
          <p:nvPr/>
        </p:nvPicPr>
        <p:blipFill>
          <a:blip r:embed="rId3" cstate="print"/>
          <a:srcRect/>
          <a:stretch>
            <a:fillRect/>
          </a:stretch>
        </p:blipFill>
        <p:spPr bwMode="auto">
          <a:xfrm>
            <a:off x="6400800" y="4953000"/>
            <a:ext cx="2049983" cy="1447800"/>
          </a:xfrm>
          <a:prstGeom prst="rect">
            <a:avLst/>
          </a:prstGeom>
          <a:noFill/>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 SOFT TISSUE PRECAUTIONS</a:t>
            </a: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With air-turbine </a:t>
            </a:r>
            <a:r>
              <a:rPr lang="en-US" sz="2400" dirty="0" err="1">
                <a:latin typeface="Times New Roman" pitchFamily="18" charset="0"/>
                <a:cs typeface="Times New Roman" pitchFamily="18" charset="0"/>
              </a:rPr>
              <a:t>handpieces</a:t>
            </a:r>
            <a:r>
              <a:rPr lang="en-US" sz="2400" dirty="0">
                <a:latin typeface="Times New Roman" pitchFamily="18" charset="0"/>
                <a:cs typeface="Times New Roman" pitchFamily="18" charset="0"/>
              </a:rPr>
              <a:t>, the </a:t>
            </a:r>
            <a:r>
              <a:rPr lang="en-US" sz="2400" dirty="0">
                <a:solidFill>
                  <a:srgbClr val="FFC000"/>
                </a:solidFill>
                <a:latin typeface="Times New Roman" pitchFamily="18" charset="0"/>
                <a:cs typeface="Times New Roman" pitchFamily="18" charset="0"/>
              </a:rPr>
              <a:t>rotating instrument does not stop immediately </a:t>
            </a:r>
            <a:r>
              <a:rPr lang="en-US" sz="2400" dirty="0">
                <a:latin typeface="Times New Roman" pitchFamily="18" charset="0"/>
                <a:cs typeface="Times New Roman" pitchFamily="18" charset="0"/>
              </a:rPr>
              <a:t>when the foot control is released.</a:t>
            </a:r>
          </a:p>
          <a:p>
            <a:pPr algn="just">
              <a:lnSpc>
                <a:spcPct val="150000"/>
              </a:lnSpc>
            </a:pPr>
            <a:r>
              <a:rPr lang="en-US" sz="2400" dirty="0">
                <a:latin typeface="Times New Roman" pitchFamily="18" charset="0"/>
                <a:cs typeface="Times New Roman" pitchFamily="18" charset="0"/>
              </a:rPr>
              <a:t>Operator must wait for the instrument to stop or be extremely careful when removing the </a:t>
            </a:r>
            <a:r>
              <a:rPr lang="en-US" sz="2400" dirty="0" err="1">
                <a:latin typeface="Times New Roman" pitchFamily="18" charset="0"/>
                <a:cs typeface="Times New Roman" pitchFamily="18" charset="0"/>
              </a:rPr>
              <a:t>handpiece</a:t>
            </a:r>
            <a:r>
              <a:rPr lang="en-US" sz="2400" dirty="0">
                <a:latin typeface="Times New Roman" pitchFamily="18" charset="0"/>
                <a:cs typeface="Times New Roman" pitchFamily="18" charset="0"/>
              </a:rPr>
              <a:t>.</a:t>
            </a:r>
          </a:p>
          <a:p>
            <a:pPr algn="just">
              <a:lnSpc>
                <a:spcPct val="150000"/>
              </a:lnSpc>
              <a:buNone/>
            </a:pPr>
            <a:endParaRPr lang="en-US" sz="2400" dirty="0">
              <a:latin typeface="Times New Roman" pitchFamily="18" charset="0"/>
              <a:cs typeface="Times New Roman" pitchFamily="18" charset="0"/>
            </a:endParaRPr>
          </a:p>
          <a:p>
            <a:pPr>
              <a:lnSpc>
                <a:spcPct val="150000"/>
              </a:lnSpc>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SOFT TISSUE PRECAUTIONS</a:t>
            </a:r>
            <a:endParaRPr lang="en-US" sz="3200" dirty="0"/>
          </a:p>
        </p:txBody>
      </p:sp>
      <p:sp>
        <p:nvSpPr>
          <p:cNvPr id="3" name="Content Placeholder 2"/>
          <p:cNvSpPr>
            <a:spLocks noGrp="1"/>
          </p:cNvSpPr>
          <p:nvPr>
            <p:ph idx="1"/>
          </p:nvPr>
        </p:nvSpPr>
        <p:spPr>
          <a:xfrm>
            <a:off x="457200" y="1676400"/>
            <a:ext cx="8229600" cy="4800600"/>
          </a:xfrm>
        </p:spPr>
        <p:txBody>
          <a:bodyPr>
            <a:normAutofit/>
          </a:bodyPr>
          <a:lstStyle/>
          <a:p>
            <a:pPr algn="just">
              <a:lnSpc>
                <a:spcPct val="150000"/>
              </a:lnSpc>
            </a:pPr>
            <a:r>
              <a:rPr lang="en-US" sz="2400" dirty="0">
                <a:latin typeface="Times New Roman" pitchFamily="18" charset="0"/>
                <a:cs typeface="Times New Roman" pitchFamily="18" charset="0"/>
              </a:rPr>
              <a:t>The dentist and the assistant always must be </a:t>
            </a:r>
            <a:r>
              <a:rPr lang="en-US" sz="2400" dirty="0">
                <a:solidFill>
                  <a:srgbClr val="FFC000"/>
                </a:solidFill>
                <a:latin typeface="Times New Roman" pitchFamily="18" charset="0"/>
                <a:cs typeface="Times New Roman" pitchFamily="18" charset="0"/>
              </a:rPr>
              <a:t>aware of the patient's response during the cutting procedures. </a:t>
            </a:r>
          </a:p>
          <a:p>
            <a:pPr algn="just">
              <a:lnSpc>
                <a:spcPct val="150000"/>
              </a:lnSpc>
            </a:pPr>
            <a:r>
              <a:rPr lang="en-US" sz="2400" dirty="0">
                <a:latin typeface="Times New Roman" pitchFamily="18" charset="0"/>
                <a:cs typeface="Times New Roman" pitchFamily="18" charset="0"/>
              </a:rPr>
              <a:t>A sudden reflex movement by the patient such as gagging swallowing or coughing, could result in serious injury.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SOFT TISSUE PRECAUTIONS</a:t>
            </a:r>
            <a:endParaRPr lang="en-US" sz="3200" dirty="0"/>
          </a:p>
        </p:txBody>
      </p:sp>
      <p:sp>
        <p:nvSpPr>
          <p:cNvPr id="3" name="Content Placeholder 2"/>
          <p:cNvSpPr>
            <a:spLocks noGrp="1"/>
          </p:cNvSpPr>
          <p:nvPr>
            <p:ph idx="1"/>
          </p:nvPr>
        </p:nvSpPr>
        <p:spPr/>
        <p:txBody>
          <a:bodyPr/>
          <a:lstStyle/>
          <a:p>
            <a:pPr algn="just">
              <a:lnSpc>
                <a:spcPct val="150000"/>
              </a:lnSpc>
            </a:pPr>
            <a:r>
              <a:rPr lang="en-US" sz="2400" dirty="0">
                <a:latin typeface="Times New Roman" pitchFamily="18" charset="0"/>
                <a:cs typeface="Times New Roman" pitchFamily="18" charset="0"/>
              </a:rPr>
              <a:t>If an accident does occur in which soft tissue is damaged, the operator should remain calm and </a:t>
            </a:r>
            <a:r>
              <a:rPr lang="en-US" sz="2400" dirty="0">
                <a:solidFill>
                  <a:srgbClr val="FFC000"/>
                </a:solidFill>
                <a:latin typeface="Times New Roman" pitchFamily="18" charset="0"/>
                <a:cs typeface="Times New Roman" pitchFamily="18" charset="0"/>
              </a:rPr>
              <a:t>control any hemorrhage </a:t>
            </a:r>
            <a:r>
              <a:rPr lang="en-US" sz="2400" dirty="0">
                <a:latin typeface="Times New Roman" pitchFamily="18" charset="0"/>
                <a:cs typeface="Times New Roman" pitchFamily="18" charset="0"/>
              </a:rPr>
              <a:t>with a pressure pack. </a:t>
            </a:r>
          </a:p>
          <a:p>
            <a:pPr algn="just">
              <a:lnSpc>
                <a:spcPct val="150000"/>
              </a:lnSpc>
            </a:pPr>
            <a:r>
              <a:rPr lang="en-US" sz="2400" dirty="0">
                <a:latin typeface="Times New Roman" pitchFamily="18" charset="0"/>
                <a:cs typeface="Times New Roman" pitchFamily="18" charset="0"/>
              </a:rPr>
              <a:t>The patient should be told what has happened, and medical assistance should be obtained if needed.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EYE PRECAUTIONS</a:t>
            </a:r>
            <a:br>
              <a:rPr lang="en-US" sz="3200" dirty="0">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The operator, assistant, and patient should </a:t>
            </a:r>
            <a:r>
              <a:rPr lang="en-US" sz="2400" dirty="0">
                <a:solidFill>
                  <a:srgbClr val="FFC000"/>
                </a:solidFill>
                <a:latin typeface="Times New Roman" pitchFamily="18" charset="0"/>
                <a:cs typeface="Times New Roman" pitchFamily="18" charset="0"/>
              </a:rPr>
              <a:t>wear glasses with side shields to prevent eye damage from air-borne particles.</a:t>
            </a:r>
            <a:endParaRPr lang="en-US" sz="2400" dirty="0">
              <a:latin typeface="Times New Roman" pitchFamily="18" charset="0"/>
              <a:cs typeface="Times New Roman" pitchFamily="18" charset="0"/>
            </a:endParaRPr>
          </a:p>
          <a:p>
            <a:pPr algn="just">
              <a:lnSpc>
                <a:spcPct val="150000"/>
              </a:lnSpc>
            </a:pPr>
            <a:r>
              <a:rPr lang="en-US" sz="2400" dirty="0">
                <a:latin typeface="Times New Roman" pitchFamily="18" charset="0"/>
                <a:cs typeface="Times New Roman" pitchFamily="18" charset="0"/>
              </a:rPr>
              <a:t>When using high speeds, </a:t>
            </a:r>
            <a:r>
              <a:rPr lang="en-US" sz="2400" dirty="0">
                <a:solidFill>
                  <a:srgbClr val="FFC000"/>
                </a:solidFill>
                <a:latin typeface="Times New Roman" pitchFamily="18" charset="0"/>
                <a:cs typeface="Times New Roman" pitchFamily="18" charset="0"/>
              </a:rPr>
              <a:t>particles of old restorations, tooth structure, bacteria and other debris are discharged.</a:t>
            </a: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91</a:t>
            </a:fld>
            <a:endParaRPr lang="en-US"/>
          </a:p>
        </p:txBody>
      </p:sp>
      <p:pic>
        <p:nvPicPr>
          <p:cNvPr id="14338" name="Picture 2" descr="E:\dental images\dentist goggle.png"/>
          <p:cNvPicPr>
            <a:picLocks noChangeAspect="1" noChangeArrowheads="1"/>
          </p:cNvPicPr>
          <p:nvPr/>
        </p:nvPicPr>
        <p:blipFill>
          <a:blip r:embed="rId2" cstate="print"/>
          <a:srcRect/>
          <a:stretch>
            <a:fillRect/>
          </a:stretch>
        </p:blipFill>
        <p:spPr bwMode="auto">
          <a:xfrm>
            <a:off x="5486400" y="4552950"/>
            <a:ext cx="1752600" cy="1314450"/>
          </a:xfrm>
          <a:prstGeom prst="rect">
            <a:avLst/>
          </a:prstGeom>
          <a:noFill/>
        </p:spPr>
      </p:pic>
      <p:pic>
        <p:nvPicPr>
          <p:cNvPr id="14339" name="Picture 3" descr="E:\dental images\patient goglle.png"/>
          <p:cNvPicPr>
            <a:picLocks noChangeAspect="1" noChangeArrowheads="1"/>
          </p:cNvPicPr>
          <p:nvPr/>
        </p:nvPicPr>
        <p:blipFill>
          <a:blip r:embed="rId3" cstate="print"/>
          <a:srcRect/>
          <a:stretch>
            <a:fillRect/>
          </a:stretch>
        </p:blipFill>
        <p:spPr bwMode="auto">
          <a:xfrm>
            <a:off x="2057400" y="4572000"/>
            <a:ext cx="1914525" cy="1285666"/>
          </a:xfrm>
          <a:prstGeom prst="rect">
            <a:avLst/>
          </a:prstGeom>
          <a:noFill/>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EYE PRECAUTIONS</a:t>
            </a:r>
            <a:br>
              <a:rPr lang="en-US" sz="3200" dirty="0">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p:txBody>
          <a:bodyPr/>
          <a:lstStyle/>
          <a:p>
            <a:pPr>
              <a:lnSpc>
                <a:spcPct val="150000"/>
              </a:lnSpc>
            </a:pPr>
            <a:r>
              <a:rPr lang="en-US" sz="2400" dirty="0">
                <a:solidFill>
                  <a:srgbClr val="FFC000"/>
                </a:solidFill>
                <a:latin typeface="Times New Roman" pitchFamily="18" charset="0"/>
                <a:cs typeface="Times New Roman" pitchFamily="18" charset="0"/>
              </a:rPr>
              <a:t>High-volume evacuation </a:t>
            </a:r>
            <a:r>
              <a:rPr lang="en-US" sz="2400" dirty="0">
                <a:latin typeface="Times New Roman" pitchFamily="18" charset="0"/>
                <a:cs typeface="Times New Roman" pitchFamily="18" charset="0"/>
              </a:rPr>
              <a:t>applied by the dental assistant near the operating site helps alleviate this problem. </a:t>
            </a:r>
          </a:p>
          <a:p>
            <a:pPr>
              <a:lnSpc>
                <a:spcPct val="150000"/>
              </a:lnSpc>
            </a:pPr>
            <a:r>
              <a:rPr lang="en-US" sz="2400" dirty="0">
                <a:latin typeface="Times New Roman" pitchFamily="18" charset="0"/>
                <a:cs typeface="Times New Roman" pitchFamily="18" charset="0"/>
              </a:rPr>
              <a:t>If an eye is injured, it should be </a:t>
            </a:r>
            <a:r>
              <a:rPr lang="en-US" sz="2400" dirty="0">
                <a:solidFill>
                  <a:srgbClr val="FFC000"/>
                </a:solidFill>
                <a:latin typeface="Times New Roman" pitchFamily="18" charset="0"/>
                <a:cs typeface="Times New Roman" pitchFamily="18" charset="0"/>
              </a:rPr>
              <a:t>covered by a clean gauze pad until medical attention can be obtained.</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EAR PRECAUTIONS</a:t>
            </a:r>
            <a:br>
              <a:rPr lang="en-US" sz="3200" dirty="0">
                <a:latin typeface="Times New Roman" pitchFamily="18" charset="0"/>
                <a:cs typeface="Times New Roman" pitchFamily="18" charset="0"/>
              </a:rPr>
            </a:b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Various sounds are known to affect people in different ways. </a:t>
            </a:r>
          </a:p>
          <a:p>
            <a:pPr algn="just">
              <a:lnSpc>
                <a:spcPct val="150000"/>
              </a:lnSpc>
            </a:pPr>
            <a:r>
              <a:rPr lang="en-US" sz="2400" dirty="0">
                <a:solidFill>
                  <a:srgbClr val="FFC000"/>
                </a:solidFill>
                <a:latin typeface="Times New Roman" pitchFamily="18" charset="0"/>
                <a:cs typeface="Times New Roman" pitchFamily="18" charset="0"/>
              </a:rPr>
              <a:t>Soft music </a:t>
            </a:r>
            <a:r>
              <a:rPr lang="en-US" sz="2400" dirty="0">
                <a:latin typeface="Times New Roman" pitchFamily="18" charset="0"/>
                <a:cs typeface="Times New Roman" pitchFamily="18" charset="0"/>
              </a:rPr>
              <a:t>or random sounds such as rain fall - relaxing or sedative effect. </a:t>
            </a:r>
          </a:p>
          <a:p>
            <a:pPr algn="just">
              <a:lnSpc>
                <a:spcPct val="150000"/>
              </a:lnSpc>
            </a:pPr>
            <a:r>
              <a:rPr lang="en-US" sz="2400" dirty="0">
                <a:solidFill>
                  <a:srgbClr val="FFC000"/>
                </a:solidFill>
                <a:latin typeface="Times New Roman" pitchFamily="18" charset="0"/>
                <a:cs typeface="Times New Roman" pitchFamily="18" charset="0"/>
              </a:rPr>
              <a:t>Loud noises - </a:t>
            </a:r>
            <a:r>
              <a:rPr lang="en-US" sz="2400" dirty="0">
                <a:latin typeface="Times New Roman" pitchFamily="18" charset="0"/>
                <a:cs typeface="Times New Roman" pitchFamily="18" charset="0"/>
              </a:rPr>
              <a:t>mental and physical distress. </a:t>
            </a:r>
          </a:p>
          <a:p>
            <a:pPr algn="just">
              <a:lnSpc>
                <a:spcPct val="150000"/>
              </a:lnSpc>
            </a:pPr>
            <a:r>
              <a:rPr lang="en-US" sz="2400" dirty="0">
                <a:latin typeface="Times New Roman" pitchFamily="18" charset="0"/>
                <a:cs typeface="Times New Roman" pitchFamily="18" charset="0"/>
              </a:rPr>
              <a:t>A </a:t>
            </a:r>
            <a:r>
              <a:rPr lang="en-US" sz="2400" dirty="0">
                <a:solidFill>
                  <a:srgbClr val="FFC000"/>
                </a:solidFill>
                <a:latin typeface="Times New Roman" pitchFamily="18" charset="0"/>
                <a:cs typeface="Times New Roman" pitchFamily="18" charset="0"/>
              </a:rPr>
              <a:t>noisy environment </a:t>
            </a:r>
            <a:r>
              <a:rPr lang="en-US" sz="2400" dirty="0">
                <a:latin typeface="Times New Roman" pitchFamily="18" charset="0"/>
                <a:cs typeface="Times New Roman" pitchFamily="18" charset="0"/>
              </a:rPr>
              <a:t>- decreases the ability to concentrate, increases accident proneness, and reduces overall efficiency. </a:t>
            </a:r>
          </a:p>
          <a:p>
            <a:pPr algn="just">
              <a:lnSpc>
                <a:spcPct val="150000"/>
              </a:lnSpc>
            </a:pP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93</a:t>
            </a:fld>
            <a:endParaRPr lang="en-US"/>
          </a:p>
        </p:txBody>
      </p:sp>
      <p:pic>
        <p:nvPicPr>
          <p:cNvPr id="5" name="Picture 2" descr="E:\dental images\loud sound.jpg"/>
          <p:cNvPicPr>
            <a:picLocks noChangeAspect="1" noChangeArrowheads="1"/>
          </p:cNvPicPr>
          <p:nvPr/>
        </p:nvPicPr>
        <p:blipFill>
          <a:blip r:embed="rId2" cstate="print"/>
          <a:srcRect/>
          <a:stretch>
            <a:fillRect/>
          </a:stretch>
        </p:blipFill>
        <p:spPr bwMode="auto">
          <a:xfrm>
            <a:off x="1752600" y="228600"/>
            <a:ext cx="1724025" cy="1224965"/>
          </a:xfrm>
          <a:prstGeom prst="rect">
            <a:avLst/>
          </a:prstGeom>
          <a:noFill/>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EAR PRECAUTIONS</a:t>
            </a:r>
            <a:br>
              <a:rPr lang="en-US" sz="3200" dirty="0">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An objectionable high-pitched whine is produced by </a:t>
            </a:r>
            <a:r>
              <a:rPr lang="en-US" sz="2400" dirty="0">
                <a:solidFill>
                  <a:srgbClr val="FFC000"/>
                </a:solidFill>
                <a:latin typeface="Times New Roman" pitchFamily="18" charset="0"/>
                <a:cs typeface="Times New Roman" pitchFamily="18" charset="0"/>
              </a:rPr>
              <a:t>some air-turbine </a:t>
            </a:r>
            <a:r>
              <a:rPr lang="en-US" sz="2400" dirty="0" err="1">
                <a:solidFill>
                  <a:srgbClr val="FFC000"/>
                </a:solidFill>
                <a:latin typeface="Times New Roman" pitchFamily="18" charset="0"/>
                <a:cs typeface="Times New Roman" pitchFamily="18" charset="0"/>
              </a:rPr>
              <a:t>handpieces</a:t>
            </a:r>
            <a:r>
              <a:rPr lang="en-US" sz="2400" dirty="0">
                <a:solidFill>
                  <a:srgbClr val="FFC000"/>
                </a:solidFill>
                <a:latin typeface="Times New Roman" pitchFamily="18" charset="0"/>
                <a:cs typeface="Times New Roman" pitchFamily="18" charset="0"/>
              </a:rPr>
              <a:t> at high speeds.</a:t>
            </a:r>
          </a:p>
          <a:p>
            <a:pPr algn="just">
              <a:lnSpc>
                <a:spcPct val="150000"/>
              </a:lnSpc>
            </a:pPr>
            <a:r>
              <a:rPr lang="en-US" sz="2400" dirty="0">
                <a:latin typeface="Times New Roman" pitchFamily="18" charset="0"/>
                <a:cs typeface="Times New Roman" pitchFamily="18" charset="0"/>
              </a:rPr>
              <a:t>Aside from the annoying aspect of this noise, there is some possibility that </a:t>
            </a:r>
            <a:r>
              <a:rPr lang="en-US" sz="2400" dirty="0">
                <a:solidFill>
                  <a:srgbClr val="FFC000"/>
                </a:solidFill>
                <a:latin typeface="Times New Roman" pitchFamily="18" charset="0"/>
                <a:cs typeface="Times New Roman" pitchFamily="18" charset="0"/>
              </a:rPr>
              <a:t>hearing loss </a:t>
            </a:r>
            <a:r>
              <a:rPr lang="en-US" sz="2400" dirty="0">
                <a:latin typeface="Times New Roman" pitchFamily="18" charset="0"/>
                <a:cs typeface="Times New Roman" pitchFamily="18" charset="0"/>
              </a:rPr>
              <a:t>can result from continued exposure.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EAR PRECAUTIONS</a:t>
            </a:r>
            <a:endParaRPr lang="en-US" sz="3200" dirty="0"/>
          </a:p>
        </p:txBody>
      </p:sp>
      <p:sp>
        <p:nvSpPr>
          <p:cNvPr id="3" name="Content Placeholder 2"/>
          <p:cNvSpPr>
            <a:spLocks noGrp="1"/>
          </p:cNvSpPr>
          <p:nvPr>
            <p:ph idx="1"/>
          </p:nvPr>
        </p:nvSpPr>
        <p:spPr/>
        <p:txBody>
          <a:bodyPr>
            <a:normAutofit fontScale="77500" lnSpcReduction="20000"/>
          </a:bodyPr>
          <a:lstStyle/>
          <a:p>
            <a:pPr algn="just">
              <a:lnSpc>
                <a:spcPct val="160000"/>
              </a:lnSpc>
            </a:pPr>
            <a:r>
              <a:rPr lang="en-US" sz="3100" dirty="0">
                <a:solidFill>
                  <a:srgbClr val="FFC000"/>
                </a:solidFill>
                <a:latin typeface="Times New Roman" pitchFamily="18" charset="0"/>
                <a:cs typeface="Times New Roman" pitchFamily="18" charset="0"/>
              </a:rPr>
              <a:t>Potential damage to hearing from noise depends on </a:t>
            </a:r>
          </a:p>
          <a:p>
            <a:pPr marL="457200" indent="-457200" algn="just">
              <a:lnSpc>
                <a:spcPct val="160000"/>
              </a:lnSpc>
              <a:buFont typeface="+mj-lt"/>
              <a:buAutoNum type="arabicPeriod"/>
            </a:pPr>
            <a:r>
              <a:rPr lang="en-US" sz="3100" dirty="0">
                <a:latin typeface="Times New Roman" pitchFamily="18" charset="0"/>
                <a:cs typeface="Times New Roman" pitchFamily="18" charset="0"/>
              </a:rPr>
              <a:t>Intensity or loudness (decibels [db])</a:t>
            </a:r>
          </a:p>
          <a:p>
            <a:pPr marL="457200" indent="-457200" algn="just">
              <a:lnSpc>
                <a:spcPct val="160000"/>
              </a:lnSpc>
              <a:buFont typeface="+mj-lt"/>
              <a:buAutoNum type="arabicPeriod"/>
            </a:pPr>
            <a:r>
              <a:rPr lang="en-US" sz="3100" dirty="0">
                <a:latin typeface="Times New Roman" pitchFamily="18" charset="0"/>
                <a:cs typeface="Times New Roman" pitchFamily="18" charset="0"/>
              </a:rPr>
              <a:t>Frequency (cycles per second [cps]) of the noise,</a:t>
            </a:r>
          </a:p>
          <a:p>
            <a:pPr marL="457200" indent="-457200" algn="just">
              <a:lnSpc>
                <a:spcPct val="160000"/>
              </a:lnSpc>
              <a:buFont typeface="+mj-lt"/>
              <a:buAutoNum type="arabicPeriod"/>
            </a:pPr>
            <a:r>
              <a:rPr lang="en-US" sz="3100" dirty="0">
                <a:latin typeface="Times New Roman" pitchFamily="18" charset="0"/>
                <a:cs typeface="Times New Roman" pitchFamily="18" charset="0"/>
              </a:rPr>
              <a:t>Duration (time) of the noise, </a:t>
            </a:r>
          </a:p>
          <a:p>
            <a:pPr marL="457200" indent="-457200" algn="just">
              <a:lnSpc>
                <a:spcPct val="160000"/>
              </a:lnSpc>
              <a:buFont typeface="+mj-lt"/>
              <a:buAutoNum type="arabicPeriod"/>
            </a:pPr>
            <a:r>
              <a:rPr lang="en-US" sz="3100" dirty="0">
                <a:latin typeface="Times New Roman" pitchFamily="18" charset="0"/>
                <a:cs typeface="Times New Roman" pitchFamily="18" charset="0"/>
              </a:rPr>
              <a:t>Susceptibility of the individual. </a:t>
            </a:r>
          </a:p>
          <a:p>
            <a:pPr algn="just">
              <a:lnSpc>
                <a:spcPct val="160000"/>
              </a:lnSpc>
            </a:pPr>
            <a:r>
              <a:rPr lang="en-US" sz="3100" dirty="0">
                <a:latin typeface="Times New Roman" pitchFamily="18" charset="0"/>
                <a:cs typeface="Times New Roman" pitchFamily="18" charset="0"/>
              </a:rPr>
              <a:t>Increased age, existing ear damage, disease, and medications are other factors that can accelerate hearing loss.</a:t>
            </a:r>
          </a:p>
          <a:p>
            <a:pPr algn="just"/>
            <a:endParaRPr lang="en-US" dirty="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EAR PRECAUTIONS</a:t>
            </a: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Auditory threshold is that the </a:t>
            </a:r>
            <a:r>
              <a:rPr lang="en-US" sz="2400" dirty="0">
                <a:solidFill>
                  <a:srgbClr val="FFC000"/>
                </a:solidFill>
                <a:latin typeface="Times New Roman" pitchFamily="18" charset="0"/>
                <a:cs typeface="Times New Roman" pitchFamily="18" charset="0"/>
              </a:rPr>
              <a:t>intensity of sound a normal ear require to reach a certain minimal level.</a:t>
            </a:r>
            <a:endParaRPr lang="en-US" sz="2400" dirty="0">
              <a:latin typeface="Times New Roman" pitchFamily="18" charset="0"/>
              <a:cs typeface="Times New Roman" pitchFamily="18" charset="0"/>
            </a:endParaRPr>
          </a:p>
          <a:p>
            <a:pPr algn="just">
              <a:lnSpc>
                <a:spcPct val="150000"/>
              </a:lnSpc>
            </a:pPr>
            <a:r>
              <a:rPr lang="en-US" sz="2400" dirty="0">
                <a:latin typeface="Times New Roman" pitchFamily="18" charset="0"/>
                <a:cs typeface="Times New Roman" pitchFamily="18" charset="0"/>
              </a:rPr>
              <a:t>It can </a:t>
            </a:r>
            <a:r>
              <a:rPr lang="en-US" sz="2400" dirty="0">
                <a:solidFill>
                  <a:srgbClr val="FFC000"/>
                </a:solidFill>
                <a:latin typeface="Times New Roman" pitchFamily="18" charset="0"/>
                <a:cs typeface="Times New Roman" pitchFamily="18" charset="0"/>
              </a:rPr>
              <a:t>vary with frequency and exposure </a:t>
            </a:r>
            <a:r>
              <a:rPr lang="en-US" sz="2400" dirty="0">
                <a:latin typeface="Times New Roman" pitchFamily="18" charset="0"/>
                <a:cs typeface="Times New Roman" pitchFamily="18" charset="0"/>
              </a:rPr>
              <a:t>to other sounds.</a:t>
            </a:r>
          </a:p>
          <a:p>
            <a:pPr algn="just">
              <a:lnSpc>
                <a:spcPct val="150000"/>
              </a:lnSpc>
            </a:pPr>
            <a:r>
              <a:rPr lang="en-US" sz="2400" dirty="0">
                <a:latin typeface="Times New Roman" pitchFamily="18" charset="0"/>
                <a:cs typeface="Times New Roman" pitchFamily="18" charset="0"/>
              </a:rPr>
              <a:t>When subjected to a loud noise of short duration a protective mechanism of the ear causes it to lose some sensitivity temporarily. </a:t>
            </a:r>
          </a:p>
          <a:p>
            <a:pPr algn="just">
              <a:lnSpc>
                <a:spcPct val="150000"/>
              </a:lnSpc>
            </a:pPr>
            <a:r>
              <a:rPr lang="en-US" sz="2400" dirty="0">
                <a:latin typeface="Times New Roman" pitchFamily="18" charset="0"/>
                <a:cs typeface="Times New Roman" pitchFamily="18" charset="0"/>
              </a:rPr>
              <a:t>This is described as a </a:t>
            </a:r>
            <a:r>
              <a:rPr lang="en-US" sz="2400" dirty="0">
                <a:solidFill>
                  <a:srgbClr val="FFC000"/>
                </a:solidFill>
                <a:latin typeface="Times New Roman" pitchFamily="18" charset="0"/>
                <a:cs typeface="Times New Roman" pitchFamily="18" charset="0"/>
              </a:rPr>
              <a:t>temporary threshold shift</a:t>
            </a:r>
            <a:r>
              <a:rPr lang="en-US" sz="2400" dirty="0">
                <a:latin typeface="Times New Roman" pitchFamily="18" charset="0"/>
                <a:cs typeface="Times New Roman" pitchFamily="18" charset="0"/>
              </a:rPr>
              <a:t>. </a:t>
            </a:r>
          </a:p>
          <a:p>
            <a:pPr algn="just">
              <a:lnSpc>
                <a:spcPct val="150000"/>
              </a:lnSpc>
            </a:pP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EAR PRECAUTIONS</a:t>
            </a: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Turbine </a:t>
            </a:r>
            <a:r>
              <a:rPr lang="en-US" sz="2400" dirty="0" err="1">
                <a:latin typeface="Times New Roman" pitchFamily="18" charset="0"/>
                <a:cs typeface="Times New Roman" pitchFamily="18" charset="0"/>
              </a:rPr>
              <a:t>handpieces</a:t>
            </a:r>
            <a:r>
              <a:rPr lang="en-US" sz="2400" dirty="0">
                <a:latin typeface="Times New Roman" pitchFamily="18" charset="0"/>
                <a:cs typeface="Times New Roman" pitchFamily="18" charset="0"/>
              </a:rPr>
              <a:t> with ball bearings, free running at 30 lb air pressure - </a:t>
            </a:r>
            <a:r>
              <a:rPr lang="en-US" sz="2400" dirty="0">
                <a:solidFill>
                  <a:srgbClr val="FFC000"/>
                </a:solidFill>
                <a:latin typeface="Times New Roman" pitchFamily="18" charset="0"/>
                <a:cs typeface="Times New Roman" pitchFamily="18" charset="0"/>
              </a:rPr>
              <a:t>70 to 94 db at high frequencies. </a:t>
            </a:r>
          </a:p>
          <a:p>
            <a:pPr algn="just">
              <a:lnSpc>
                <a:spcPct val="150000"/>
              </a:lnSpc>
            </a:pPr>
            <a:r>
              <a:rPr lang="en-US" sz="2400" dirty="0">
                <a:latin typeface="Times New Roman" pitchFamily="18" charset="0"/>
                <a:cs typeface="Times New Roman" pitchFamily="18" charset="0"/>
              </a:rPr>
              <a:t>Noise levels greater than </a:t>
            </a:r>
            <a:r>
              <a:rPr lang="en-US" sz="2400" dirty="0">
                <a:solidFill>
                  <a:srgbClr val="FFC000"/>
                </a:solidFill>
                <a:latin typeface="Times New Roman" pitchFamily="18" charset="0"/>
                <a:cs typeface="Times New Roman" pitchFamily="18" charset="0"/>
              </a:rPr>
              <a:t>75 db - hearing damage. </a:t>
            </a:r>
          </a:p>
          <a:p>
            <a:pPr>
              <a:lnSpc>
                <a:spcPct val="150000"/>
              </a:lnSpc>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EAR PRECAUTIONS</a:t>
            </a: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Noise levels vary among </a:t>
            </a:r>
            <a:r>
              <a:rPr lang="en-US" sz="2400" dirty="0" err="1">
                <a:latin typeface="Times New Roman" pitchFamily="18" charset="0"/>
                <a:cs typeface="Times New Roman" pitchFamily="18" charset="0"/>
              </a:rPr>
              <a:t>handpieces</a:t>
            </a:r>
            <a:r>
              <a:rPr lang="en-US" sz="2400" dirty="0">
                <a:latin typeface="Times New Roman" pitchFamily="18" charset="0"/>
                <a:cs typeface="Times New Roman" pitchFamily="18" charset="0"/>
              </a:rPr>
              <a:t> produced by the same manufacturer. </a:t>
            </a:r>
          </a:p>
          <a:p>
            <a:pPr algn="just">
              <a:lnSpc>
                <a:spcPct val="150000"/>
              </a:lnSpc>
            </a:pPr>
            <a:r>
              <a:rPr lang="en-US" sz="2400" dirty="0" err="1">
                <a:solidFill>
                  <a:srgbClr val="FFC000"/>
                </a:solidFill>
                <a:latin typeface="Times New Roman" pitchFamily="18" charset="0"/>
                <a:cs typeface="Times New Roman" pitchFamily="18" charset="0"/>
              </a:rPr>
              <a:t>Handpiece</a:t>
            </a:r>
            <a:r>
              <a:rPr lang="en-US" sz="2400" dirty="0">
                <a:solidFill>
                  <a:srgbClr val="FFC000"/>
                </a:solidFill>
                <a:latin typeface="Times New Roman" pitchFamily="18" charset="0"/>
                <a:cs typeface="Times New Roman" pitchFamily="18" charset="0"/>
              </a:rPr>
              <a:t> wear and eccentric rotating instruments can cause increased noise. </a:t>
            </a:r>
          </a:p>
          <a:p>
            <a:pPr algn="just">
              <a:lnSpc>
                <a:spcPct val="150000"/>
              </a:lnSpc>
            </a:pPr>
            <a:r>
              <a:rPr lang="en-US" sz="2400" dirty="0">
                <a:solidFill>
                  <a:srgbClr val="FFC000"/>
                </a:solidFill>
                <a:latin typeface="Times New Roman" pitchFamily="18" charset="0"/>
                <a:cs typeface="Times New Roman" pitchFamily="18" charset="0"/>
              </a:rPr>
              <a:t>Protective measures - </a:t>
            </a:r>
            <a:r>
              <a:rPr lang="en-US" sz="2400" dirty="0">
                <a:latin typeface="Times New Roman" pitchFamily="18" charset="0"/>
                <a:cs typeface="Times New Roman" pitchFamily="18" charset="0"/>
              </a:rPr>
              <a:t>recommended when the noise level reaches </a:t>
            </a:r>
            <a:r>
              <a:rPr lang="en-US" sz="2400" dirty="0">
                <a:solidFill>
                  <a:srgbClr val="FFC000"/>
                </a:solidFill>
                <a:latin typeface="Times New Roman" pitchFamily="18" charset="0"/>
                <a:cs typeface="Times New Roman" pitchFamily="18" charset="0"/>
              </a:rPr>
              <a:t>85 db.</a:t>
            </a:r>
          </a:p>
          <a:p>
            <a:pPr algn="just">
              <a:lnSpc>
                <a:spcPct val="150000"/>
              </a:lnSpc>
            </a:pPr>
            <a:r>
              <a:rPr lang="en-US" sz="2400" dirty="0">
                <a:latin typeface="Times New Roman" pitchFamily="18" charset="0"/>
                <a:cs typeface="Times New Roman" pitchFamily="18" charset="0"/>
              </a:rPr>
              <a:t>Protection </a:t>
            </a:r>
            <a:r>
              <a:rPr lang="en-US" sz="2400" dirty="0">
                <a:solidFill>
                  <a:srgbClr val="FFC000"/>
                </a:solidFill>
                <a:latin typeface="Times New Roman" pitchFamily="18" charset="0"/>
                <a:cs typeface="Times New Roman" pitchFamily="18" charset="0"/>
              </a:rPr>
              <a:t>mandatory</a:t>
            </a:r>
            <a:r>
              <a:rPr lang="en-US" sz="2400" dirty="0">
                <a:latin typeface="Times New Roman" pitchFamily="18" charset="0"/>
                <a:cs typeface="Times New Roman" pitchFamily="18" charset="0"/>
              </a:rPr>
              <a:t> - </a:t>
            </a:r>
            <a:r>
              <a:rPr lang="en-US" sz="2400" dirty="0">
                <a:solidFill>
                  <a:srgbClr val="FFC000"/>
                </a:solidFill>
                <a:latin typeface="Times New Roman" pitchFamily="18" charset="0"/>
                <a:cs typeface="Times New Roman" pitchFamily="18" charset="0"/>
              </a:rPr>
              <a:t>95 db.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EAR PRECAUTIONS</a:t>
            </a: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solidFill>
                  <a:srgbClr val="FFC000"/>
                </a:solidFill>
                <a:latin typeface="Times New Roman" pitchFamily="18" charset="0"/>
                <a:cs typeface="Times New Roman" pitchFamily="18" charset="0"/>
              </a:rPr>
              <a:t>Earplugs </a:t>
            </a:r>
            <a:r>
              <a:rPr lang="en-US" sz="2400" dirty="0">
                <a:latin typeface="Times New Roman" pitchFamily="18" charset="0"/>
                <a:cs typeface="Times New Roman" pitchFamily="18" charset="0"/>
              </a:rPr>
              <a:t>can be used to reduce the level of exposure.</a:t>
            </a:r>
          </a:p>
          <a:p>
            <a:pPr algn="just">
              <a:lnSpc>
                <a:spcPct val="150000"/>
              </a:lnSpc>
            </a:pPr>
            <a:r>
              <a:rPr lang="en-US" sz="2400" dirty="0">
                <a:solidFill>
                  <a:srgbClr val="FFC000"/>
                </a:solidFill>
                <a:latin typeface="Times New Roman" pitchFamily="18" charset="0"/>
                <a:cs typeface="Times New Roman" pitchFamily="18" charset="0"/>
              </a:rPr>
              <a:t>Room soundproofing helps </a:t>
            </a:r>
            <a:r>
              <a:rPr lang="en-US" sz="2400" dirty="0">
                <a:latin typeface="Times New Roman" pitchFamily="18" charset="0"/>
                <a:cs typeface="Times New Roman" pitchFamily="18" charset="0"/>
              </a:rPr>
              <a:t>and can be accomplished with </a:t>
            </a:r>
            <a:r>
              <a:rPr lang="en-US" sz="2400" dirty="0">
                <a:solidFill>
                  <a:srgbClr val="FFC000"/>
                </a:solidFill>
                <a:latin typeface="Times New Roman" pitchFamily="18" charset="0"/>
                <a:cs typeface="Times New Roman" pitchFamily="18" charset="0"/>
              </a:rPr>
              <a:t>absorbing materials used on walls and floors. </a:t>
            </a:r>
          </a:p>
          <a:p>
            <a:pPr>
              <a:lnSpc>
                <a:spcPct val="150000"/>
              </a:lnSpc>
            </a:pPr>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99</a:t>
            </a:fld>
            <a:endParaRPr lang="en-US"/>
          </a:p>
        </p:txBody>
      </p:sp>
      <p:pic>
        <p:nvPicPr>
          <p:cNvPr id="16386" name="Picture 2" descr="E:\dental images\ear.png"/>
          <p:cNvPicPr>
            <a:picLocks noChangeAspect="1" noChangeArrowheads="1"/>
          </p:cNvPicPr>
          <p:nvPr/>
        </p:nvPicPr>
        <p:blipFill>
          <a:blip r:embed="rId2" cstate="print"/>
          <a:srcRect/>
          <a:stretch>
            <a:fillRect/>
          </a:stretch>
        </p:blipFill>
        <p:spPr bwMode="auto">
          <a:xfrm>
            <a:off x="3429000" y="3733800"/>
            <a:ext cx="1905000" cy="1841801"/>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INHALATION PRECAUTIONS</a:t>
            </a:r>
            <a:br>
              <a:rPr lang="en-US" sz="3200" dirty="0">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p:txBody>
          <a:bodyPr>
            <a:normAutofit/>
          </a:bodyPr>
          <a:lstStyle/>
          <a:p>
            <a:pPr algn="just">
              <a:buNone/>
            </a:pPr>
            <a:endParaRPr lang="en-US" sz="2400" dirty="0">
              <a:latin typeface="Times New Roman" pitchFamily="18" charset="0"/>
              <a:cs typeface="Times New Roman" pitchFamily="18" charset="0"/>
            </a:endParaRPr>
          </a:p>
          <a:p>
            <a:pPr algn="just">
              <a:lnSpc>
                <a:spcPct val="150000"/>
              </a:lnSpc>
            </a:pPr>
            <a:r>
              <a:rPr lang="en-US" sz="2400" dirty="0">
                <a:solidFill>
                  <a:srgbClr val="FFC000"/>
                </a:solidFill>
                <a:latin typeface="Times New Roman" pitchFamily="18" charset="0"/>
                <a:cs typeface="Times New Roman" pitchFamily="18" charset="0"/>
              </a:rPr>
              <a:t>Aerosols and vapors </a:t>
            </a:r>
            <a:r>
              <a:rPr lang="en-US" sz="2400" dirty="0">
                <a:latin typeface="Times New Roman" pitchFamily="18" charset="0"/>
                <a:cs typeface="Times New Roman" pitchFamily="18" charset="0"/>
              </a:rPr>
              <a:t>are created by cutting tooth structure and restorative materials. </a:t>
            </a:r>
          </a:p>
          <a:p>
            <a:pPr algn="just">
              <a:lnSpc>
                <a:spcPct val="150000"/>
              </a:lnSpc>
            </a:pPr>
            <a:r>
              <a:rPr lang="en-US" sz="2400" dirty="0">
                <a:latin typeface="Times New Roman" pitchFamily="18" charset="0"/>
                <a:cs typeface="Times New Roman" pitchFamily="18" charset="0"/>
              </a:rPr>
              <a:t>Aerosols and vapors are a </a:t>
            </a:r>
            <a:r>
              <a:rPr lang="en-US" sz="2400" dirty="0">
                <a:solidFill>
                  <a:srgbClr val="FFC000"/>
                </a:solidFill>
                <a:latin typeface="Times New Roman" pitchFamily="18" charset="0"/>
                <a:cs typeface="Times New Roman" pitchFamily="18" charset="0"/>
              </a:rPr>
              <a:t>health hazard </a:t>
            </a:r>
            <a:r>
              <a:rPr lang="en-US" sz="2400" dirty="0">
                <a:latin typeface="Times New Roman" pitchFamily="18" charset="0"/>
                <a:cs typeface="Times New Roman" pitchFamily="18" charset="0"/>
              </a:rPr>
              <a:t>to all present. </a:t>
            </a:r>
          </a:p>
          <a:p>
            <a:pPr algn="just">
              <a:lnSpc>
                <a:spcPct val="150000"/>
              </a:lnSpc>
            </a:pPr>
            <a:r>
              <a:rPr lang="en-US" sz="2400" dirty="0">
                <a:latin typeface="Times New Roman" pitchFamily="18" charset="0"/>
                <a:cs typeface="Times New Roman" pitchFamily="18" charset="0"/>
              </a:rPr>
              <a:t>The aerosols are </a:t>
            </a:r>
            <a:r>
              <a:rPr lang="en-US" sz="2400" dirty="0">
                <a:solidFill>
                  <a:srgbClr val="FFC000"/>
                </a:solidFill>
                <a:latin typeface="Times New Roman" pitchFamily="18" charset="0"/>
                <a:cs typeface="Times New Roman" pitchFamily="18" charset="0"/>
              </a:rPr>
              <a:t>fine dispersions in air of water, tooth debris, microorganisms, or restorative materials.</a:t>
            </a:r>
          </a:p>
          <a:p>
            <a:pPr algn="just">
              <a:lnSpc>
                <a:spcPct val="150000"/>
              </a:lnSpc>
            </a:pPr>
            <a:r>
              <a:rPr lang="en-US" sz="2400" dirty="0">
                <a:latin typeface="Times New Roman" pitchFamily="18" charset="0"/>
                <a:cs typeface="Times New Roman" pitchFamily="18" charset="0"/>
              </a:rPr>
              <a:t>Cutting amalgams or composites produce </a:t>
            </a:r>
            <a:r>
              <a:rPr lang="en-US" sz="2400" dirty="0">
                <a:solidFill>
                  <a:srgbClr val="FFC000"/>
                </a:solidFill>
                <a:latin typeface="Times New Roman" pitchFamily="18" charset="0"/>
                <a:cs typeface="Times New Roman" pitchFamily="18" charset="0"/>
              </a:rPr>
              <a:t>submicron particles and vapor.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100</a:t>
            </a:fld>
            <a:endParaRPr lang="en-US"/>
          </a:p>
        </p:txBody>
      </p:sp>
      <p:pic>
        <p:nvPicPr>
          <p:cNvPr id="6146" name="Picture 2" descr="E:\dental images\aerosol.png"/>
          <p:cNvPicPr>
            <a:picLocks noChangeAspect="1" noChangeArrowheads="1"/>
          </p:cNvPicPr>
          <p:nvPr/>
        </p:nvPicPr>
        <p:blipFill>
          <a:blip r:embed="rId2" cstate="print"/>
          <a:srcRect/>
          <a:stretch>
            <a:fillRect/>
          </a:stretch>
        </p:blipFill>
        <p:spPr bwMode="auto">
          <a:xfrm>
            <a:off x="304800" y="533400"/>
            <a:ext cx="2590800" cy="1450848"/>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INHALATION PRECAUTIONS</a:t>
            </a: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The particles that may be </a:t>
            </a:r>
            <a:r>
              <a:rPr lang="en-US" sz="2400" dirty="0">
                <a:solidFill>
                  <a:srgbClr val="FFC000"/>
                </a:solidFill>
                <a:latin typeface="Times New Roman" pitchFamily="18" charset="0"/>
                <a:cs typeface="Times New Roman" pitchFamily="18" charset="0"/>
              </a:rPr>
              <a:t>inadvertently inhaled - alveolar irritation and tissue reactions</a:t>
            </a:r>
            <a:r>
              <a:rPr lang="en-US" sz="2400" dirty="0">
                <a:latin typeface="Times New Roman" pitchFamily="18" charset="0"/>
                <a:cs typeface="Times New Roman" pitchFamily="18" charset="0"/>
              </a:rPr>
              <a:t>. </a:t>
            </a:r>
          </a:p>
          <a:p>
            <a:pPr algn="just">
              <a:lnSpc>
                <a:spcPct val="150000"/>
              </a:lnSpc>
            </a:pPr>
            <a:r>
              <a:rPr lang="en-US" sz="2400" dirty="0">
                <a:latin typeface="Times New Roman" pitchFamily="18" charset="0"/>
                <a:cs typeface="Times New Roman" pitchFamily="18" charset="0"/>
              </a:rPr>
              <a:t>Vapor from cutting amalgams is predominantly mercury and should be eliminated by evacuation.</a:t>
            </a:r>
          </a:p>
          <a:p>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INHALATION PRECAUTIONS</a:t>
            </a:r>
            <a:endParaRPr lang="en-US" sz="3200" dirty="0"/>
          </a:p>
        </p:txBody>
      </p:sp>
      <p:sp>
        <p:nvSpPr>
          <p:cNvPr id="3" name="Content Placeholder 2"/>
          <p:cNvSpPr>
            <a:spLocks noGrp="1"/>
          </p:cNvSpPr>
          <p:nvPr>
            <p:ph idx="1"/>
          </p:nvPr>
        </p:nvSpPr>
        <p:spPr/>
        <p:txBody>
          <a:bodyPr/>
          <a:lstStyle/>
          <a:p>
            <a:pPr algn="just">
              <a:lnSpc>
                <a:spcPct val="150000"/>
              </a:lnSpc>
            </a:pPr>
            <a:r>
              <a:rPr lang="en-US" sz="2400" dirty="0">
                <a:latin typeface="Times New Roman" pitchFamily="18" charset="0"/>
                <a:cs typeface="Times New Roman" pitchFamily="18" charset="0"/>
              </a:rPr>
              <a:t>The vapors generated during </a:t>
            </a:r>
            <a:r>
              <a:rPr lang="en-US" sz="2400" dirty="0">
                <a:solidFill>
                  <a:srgbClr val="FFC000"/>
                </a:solidFill>
                <a:latin typeface="Times New Roman" pitchFamily="18" charset="0"/>
                <a:cs typeface="Times New Roman" pitchFamily="18" charset="0"/>
              </a:rPr>
              <a:t>cutting or polishing by thermal decomposition of polymeric restorative materials </a:t>
            </a:r>
            <a:r>
              <a:rPr lang="en-US" sz="2400" dirty="0">
                <a:latin typeface="Times New Roman" pitchFamily="18" charset="0"/>
                <a:cs typeface="Times New Roman" pitchFamily="18" charset="0"/>
              </a:rPr>
              <a:t>(sealants, acrylic resin; composites) - predominantly monomers. </a:t>
            </a:r>
          </a:p>
          <a:p>
            <a:pPr algn="just">
              <a:lnSpc>
                <a:spcPct val="150000"/>
              </a:lnSpc>
            </a:pPr>
            <a:r>
              <a:rPr lang="en-US" sz="2400" dirty="0">
                <a:latin typeface="Times New Roman" pitchFamily="18" charset="0"/>
                <a:cs typeface="Times New Roman" pitchFamily="18" charset="0"/>
              </a:rPr>
              <a:t>They may be eliminated efficiently by careful intraoral </a:t>
            </a:r>
            <a:r>
              <a:rPr lang="en-US" sz="2400" dirty="0">
                <a:solidFill>
                  <a:srgbClr val="FFC000"/>
                </a:solidFill>
                <a:latin typeface="Times New Roman" pitchFamily="18" charset="0"/>
                <a:cs typeface="Times New Roman" pitchFamily="18" charset="0"/>
              </a:rPr>
              <a:t>evacuation</a:t>
            </a:r>
            <a:r>
              <a:rPr lang="en-US" sz="2400" dirty="0">
                <a:latin typeface="Times New Roman" pitchFamily="18" charset="0"/>
                <a:cs typeface="Times New Roman" pitchFamily="18" charset="0"/>
              </a:rPr>
              <a:t> during the cutting or polishing procedures.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102</a:t>
            </a:fld>
            <a:endParaRPr lang="en-US"/>
          </a:p>
        </p:txBody>
      </p:sp>
      <p:pic>
        <p:nvPicPr>
          <p:cNvPr id="1026" name="Picture 2" descr="E:\dental images\suction tip.png"/>
          <p:cNvPicPr>
            <a:picLocks noChangeAspect="1" noChangeArrowheads="1"/>
          </p:cNvPicPr>
          <p:nvPr/>
        </p:nvPicPr>
        <p:blipFill>
          <a:blip r:embed="rId2" cstate="print"/>
          <a:srcRect/>
          <a:stretch>
            <a:fillRect/>
          </a:stretch>
        </p:blipFill>
        <p:spPr bwMode="auto">
          <a:xfrm>
            <a:off x="6248400" y="4724400"/>
            <a:ext cx="1714500" cy="13716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INHALATION PRECAUTIONS</a:t>
            </a:r>
            <a:endParaRPr lang="en-US" sz="3200" dirty="0"/>
          </a:p>
        </p:txBody>
      </p:sp>
      <p:sp>
        <p:nvSpPr>
          <p:cNvPr id="3" name="Content Placeholder 2"/>
          <p:cNvSpPr>
            <a:spLocks noGrp="1"/>
          </p:cNvSpPr>
          <p:nvPr>
            <p:ph idx="1"/>
          </p:nvPr>
        </p:nvSpPr>
        <p:spPr>
          <a:xfrm>
            <a:off x="457200" y="1828800"/>
            <a:ext cx="8229600" cy="4297363"/>
          </a:xfrm>
        </p:spPr>
        <p:txBody>
          <a:bodyPr/>
          <a:lstStyle/>
          <a:p>
            <a:pPr algn="just">
              <a:lnSpc>
                <a:spcPct val="150000"/>
              </a:lnSpc>
            </a:pPr>
            <a:r>
              <a:rPr lang="en-US" sz="2400" dirty="0">
                <a:latin typeface="Times New Roman" pitchFamily="18" charset="0"/>
                <a:cs typeface="Times New Roman" pitchFamily="18" charset="0"/>
              </a:rPr>
              <a:t>A </a:t>
            </a:r>
            <a:r>
              <a:rPr lang="en-US" sz="2400" dirty="0">
                <a:solidFill>
                  <a:srgbClr val="FFC000"/>
                </a:solidFill>
                <a:latin typeface="Times New Roman" pitchFamily="18" charset="0"/>
                <a:cs typeface="Times New Roman" pitchFamily="18" charset="0"/>
              </a:rPr>
              <a:t>rubber dam protects </a:t>
            </a:r>
            <a:r>
              <a:rPr lang="en-US" sz="2400" dirty="0">
                <a:latin typeface="Times New Roman" pitchFamily="18" charset="0"/>
                <a:cs typeface="Times New Roman" pitchFamily="18" charset="0"/>
              </a:rPr>
              <a:t>the patient against oral inhalation of aerosols or vapors, but nasal inhalation of vapor and finer aerosol still may occur. </a:t>
            </a:r>
          </a:p>
          <a:p>
            <a:pPr algn="just">
              <a:lnSpc>
                <a:spcPct val="150000"/>
              </a:lnSpc>
            </a:pPr>
            <a:r>
              <a:rPr lang="en-US" sz="2400" dirty="0">
                <a:latin typeface="Times New Roman" pitchFamily="18" charset="0"/>
                <a:cs typeface="Times New Roman" pitchFamily="18" charset="0"/>
              </a:rPr>
              <a:t>Disposable masks worn by </a:t>
            </a:r>
            <a:r>
              <a:rPr lang="en-US" sz="2400" dirty="0">
                <a:solidFill>
                  <a:srgbClr val="FFC000"/>
                </a:solidFill>
                <a:latin typeface="Times New Roman" pitchFamily="18" charset="0"/>
                <a:cs typeface="Times New Roman" pitchFamily="18" charset="0"/>
              </a:rPr>
              <a:t>dental office personnel filter out bacteria</a:t>
            </a:r>
            <a:r>
              <a:rPr lang="en-US" sz="2400" dirty="0">
                <a:latin typeface="Times New Roman" pitchFamily="18" charset="0"/>
                <a:cs typeface="Times New Roman" pitchFamily="18" charset="0"/>
              </a:rPr>
              <a:t> and all but the finest particulate matter. </a:t>
            </a:r>
          </a:p>
          <a:p>
            <a:pPr algn="just">
              <a:lnSpc>
                <a:spcPct val="150000"/>
              </a:lnSpc>
            </a:pPr>
            <a:r>
              <a:rPr lang="en-US" sz="2400" dirty="0">
                <a:solidFill>
                  <a:srgbClr val="FFC000"/>
                </a:solidFill>
                <a:latin typeface="Times New Roman" pitchFamily="18" charset="0"/>
                <a:cs typeface="Times New Roman" pitchFamily="18" charset="0"/>
              </a:rPr>
              <a:t>Masks do not filter out mercury or monomer vapors.</a:t>
            </a:r>
          </a:p>
          <a:p>
            <a:pPr>
              <a:lnSpc>
                <a:spcPct val="150000"/>
              </a:lnSpc>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103</a:t>
            </a:fld>
            <a:endParaRPr lang="en-US"/>
          </a:p>
        </p:txBody>
      </p:sp>
      <p:pic>
        <p:nvPicPr>
          <p:cNvPr id="17410" name="Picture 2" descr="E:\dental images\masks.png"/>
          <p:cNvPicPr>
            <a:picLocks noChangeAspect="1" noChangeArrowheads="1"/>
          </p:cNvPicPr>
          <p:nvPr/>
        </p:nvPicPr>
        <p:blipFill>
          <a:blip r:embed="rId2" cstate="print"/>
          <a:srcRect/>
          <a:stretch>
            <a:fillRect/>
          </a:stretch>
        </p:blipFill>
        <p:spPr bwMode="auto">
          <a:xfrm>
            <a:off x="7239000" y="5105400"/>
            <a:ext cx="1528763" cy="1528763"/>
          </a:xfrm>
          <a:prstGeom prst="rect">
            <a:avLst/>
          </a:prstGeom>
          <a:noFill/>
        </p:spPr>
      </p:pic>
      <p:pic>
        <p:nvPicPr>
          <p:cNvPr id="5122" name="Picture 2" descr="E:\dental images\mouth mask.jpg"/>
          <p:cNvPicPr>
            <a:picLocks noChangeAspect="1" noChangeArrowheads="1"/>
          </p:cNvPicPr>
          <p:nvPr/>
        </p:nvPicPr>
        <p:blipFill>
          <a:blip r:embed="rId3" cstate="print"/>
          <a:srcRect/>
          <a:stretch>
            <a:fillRect/>
          </a:stretch>
        </p:blipFill>
        <p:spPr bwMode="auto">
          <a:xfrm>
            <a:off x="4876800" y="5105400"/>
            <a:ext cx="2087563" cy="1524000"/>
          </a:xfrm>
          <a:prstGeom prst="rect">
            <a:avLst/>
          </a:prstGeom>
          <a:noFill/>
        </p:spPr>
      </p:pic>
      <p:pic>
        <p:nvPicPr>
          <p:cNvPr id="8194" name="Picture 2" descr="E:\dental images\DAM.jpg"/>
          <p:cNvPicPr>
            <a:picLocks noChangeAspect="1" noChangeArrowheads="1"/>
          </p:cNvPicPr>
          <p:nvPr/>
        </p:nvPicPr>
        <p:blipFill>
          <a:blip r:embed="rId4" cstate="print"/>
          <a:srcRect/>
          <a:stretch>
            <a:fillRect/>
          </a:stretch>
        </p:blipFill>
        <p:spPr bwMode="auto">
          <a:xfrm>
            <a:off x="1447800" y="5181600"/>
            <a:ext cx="2203593" cy="1381125"/>
          </a:xfrm>
          <a:prstGeom prst="rect">
            <a:avLst/>
          </a:prstGeom>
          <a:noFill/>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524000"/>
          </a:xfrm>
        </p:spPr>
        <p:txBody>
          <a:bodyPr>
            <a:normAutofit fontScale="90000"/>
          </a:bodyPr>
          <a:lstStyle/>
          <a:p>
            <a:r>
              <a:rPr lang="en-US" sz="3600" b="1" dirty="0">
                <a:latin typeface="Times New Roman" pitchFamily="18" charset="0"/>
                <a:cs typeface="Times New Roman" pitchFamily="18" charset="0"/>
              </a:rPr>
              <a:t>ALTERNATIVES TO HIGH SPEED ROTARY INSTRUMENTATION</a:t>
            </a:r>
            <a:br>
              <a:rPr lang="en-US" dirty="0"/>
            </a:br>
            <a:endParaRPr lang="en-US" dirty="0"/>
          </a:p>
        </p:txBody>
      </p:sp>
      <p:sp>
        <p:nvSpPr>
          <p:cNvPr id="3" name="Content Placeholder 2"/>
          <p:cNvSpPr>
            <a:spLocks noGrp="1"/>
          </p:cNvSpPr>
          <p:nvPr>
            <p:ph idx="1"/>
          </p:nvPr>
        </p:nvSpPr>
        <p:spPr>
          <a:xfrm>
            <a:off x="457200" y="1600200"/>
            <a:ext cx="8229600" cy="5257800"/>
          </a:xfrm>
        </p:spPr>
        <p:txBody>
          <a:bodyPr>
            <a:normAutofit fontScale="92500" lnSpcReduction="10000"/>
          </a:bodyPr>
          <a:lstStyle/>
          <a:p>
            <a:pPr algn="just">
              <a:lnSpc>
                <a:spcPct val="150000"/>
              </a:lnSpc>
            </a:pPr>
            <a:r>
              <a:rPr lang="en-US" sz="2400" dirty="0">
                <a:latin typeface="Times New Roman" pitchFamily="18" charset="0"/>
                <a:cs typeface="Times New Roman" pitchFamily="18" charset="0"/>
              </a:rPr>
              <a:t>Even though the rotary instrumentation is in universal use, there are still problems that need to be overcome. </a:t>
            </a:r>
          </a:p>
          <a:p>
            <a:pPr algn="just">
              <a:lnSpc>
                <a:spcPct val="150000"/>
              </a:lnSpc>
            </a:pPr>
            <a:r>
              <a:rPr lang="en-US" sz="2400" dirty="0">
                <a:latin typeface="Times New Roman" pitchFamily="18" charset="0"/>
                <a:cs typeface="Times New Roman" pitchFamily="18" charset="0"/>
              </a:rPr>
              <a:t>Five factors are potentially responsible for the discomfort and pain that is associated with cavity preparation:</a:t>
            </a:r>
          </a:p>
          <a:p>
            <a:pPr marL="868680" lvl="1" indent="-457200" algn="just">
              <a:lnSpc>
                <a:spcPct val="150000"/>
              </a:lnSpc>
              <a:buFont typeface="+mj-lt"/>
              <a:buAutoNum type="arabicPeriod"/>
            </a:pPr>
            <a:r>
              <a:rPr lang="en-US" sz="2400" dirty="0">
                <a:solidFill>
                  <a:srgbClr val="FFC000"/>
                </a:solidFill>
                <a:latin typeface="Times New Roman" pitchFamily="18" charset="0"/>
                <a:cs typeface="Times New Roman" pitchFamily="18" charset="0"/>
              </a:rPr>
              <a:t>The sensitivity of vital dentine</a:t>
            </a:r>
          </a:p>
          <a:p>
            <a:pPr marL="868680" lvl="1" indent="-457200" algn="just">
              <a:lnSpc>
                <a:spcPct val="150000"/>
              </a:lnSpc>
              <a:buFont typeface="+mj-lt"/>
              <a:buAutoNum type="arabicPeriod"/>
            </a:pPr>
            <a:r>
              <a:rPr lang="en-US" sz="2400" dirty="0">
                <a:solidFill>
                  <a:srgbClr val="FFC000"/>
                </a:solidFill>
                <a:latin typeface="Times New Roman" pitchFamily="18" charset="0"/>
                <a:cs typeface="Times New Roman" pitchFamily="18" charset="0"/>
              </a:rPr>
              <a:t>Pressure on the tooth (i.e. mechanical stimulation),</a:t>
            </a:r>
          </a:p>
          <a:p>
            <a:pPr marL="868680" lvl="1" indent="-457200" algn="just">
              <a:lnSpc>
                <a:spcPct val="150000"/>
              </a:lnSpc>
              <a:buFont typeface="+mj-lt"/>
              <a:buAutoNum type="arabicPeriod"/>
            </a:pPr>
            <a:r>
              <a:rPr lang="en-US" sz="2400" dirty="0">
                <a:solidFill>
                  <a:srgbClr val="FFC000"/>
                </a:solidFill>
                <a:latin typeface="Times New Roman" pitchFamily="18" charset="0"/>
                <a:cs typeface="Times New Roman" pitchFamily="18" charset="0"/>
              </a:rPr>
              <a:t>Bone-conducted noise and vibration</a:t>
            </a:r>
          </a:p>
          <a:p>
            <a:pPr marL="868680" lvl="1" indent="-457200" algn="just">
              <a:lnSpc>
                <a:spcPct val="150000"/>
              </a:lnSpc>
              <a:buFont typeface="+mj-lt"/>
              <a:buAutoNum type="arabicPeriod"/>
            </a:pPr>
            <a:r>
              <a:rPr lang="en-US" sz="2400" dirty="0">
                <a:solidFill>
                  <a:srgbClr val="FFC000"/>
                </a:solidFill>
                <a:latin typeface="Times New Roman" pitchFamily="18" charset="0"/>
                <a:cs typeface="Times New Roman" pitchFamily="18" charset="0"/>
              </a:rPr>
              <a:t>The high-pitched noise of the air-turbine hand piece, and</a:t>
            </a:r>
          </a:p>
          <a:p>
            <a:pPr marL="868680" lvl="1" indent="-457200" algn="just">
              <a:lnSpc>
                <a:spcPct val="150000"/>
              </a:lnSpc>
              <a:buFont typeface="+mj-lt"/>
              <a:buAutoNum type="arabicPeriod"/>
            </a:pPr>
            <a:r>
              <a:rPr lang="en-US" sz="2400" dirty="0">
                <a:solidFill>
                  <a:srgbClr val="FFC000"/>
                </a:solidFill>
                <a:latin typeface="Times New Roman" pitchFamily="18" charset="0"/>
                <a:cs typeface="Times New Roman" pitchFamily="18" charset="0"/>
              </a:rPr>
              <a:t>Development of high temperatures at the cutting surface (i.e. thermal stimulation).</a:t>
            </a:r>
          </a:p>
          <a:p>
            <a:pPr marL="514350"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SONIC INSTRUMENTATION</a:t>
            </a:r>
            <a:br>
              <a:rPr lang="en-US" sz="3200" dirty="0">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Sonic system uses </a:t>
            </a:r>
            <a:r>
              <a:rPr lang="en-US" sz="2400" dirty="0">
                <a:solidFill>
                  <a:srgbClr val="FFC000"/>
                </a:solidFill>
                <a:latin typeface="Times New Roman" pitchFamily="18" charset="0"/>
                <a:cs typeface="Times New Roman" pitchFamily="18" charset="0"/>
              </a:rPr>
              <a:t>highly frequent oscillating preparation instruments in an air-driven oscillating </a:t>
            </a:r>
            <a:r>
              <a:rPr lang="en-US" sz="2400" dirty="0" err="1">
                <a:solidFill>
                  <a:srgbClr val="FFC000"/>
                </a:solidFill>
                <a:latin typeface="Times New Roman" pitchFamily="18" charset="0"/>
                <a:cs typeface="Times New Roman" pitchFamily="18" charset="0"/>
              </a:rPr>
              <a:t>handpiece</a:t>
            </a:r>
            <a:r>
              <a:rPr lang="en-US" sz="2400" dirty="0">
                <a:latin typeface="Times New Roman" pitchFamily="18" charset="0"/>
                <a:cs typeface="Times New Roman" pitchFamily="18" charset="0"/>
              </a:rPr>
              <a:t>. </a:t>
            </a:r>
          </a:p>
          <a:p>
            <a:pPr algn="just">
              <a:lnSpc>
                <a:spcPct val="150000"/>
              </a:lnSpc>
            </a:pPr>
            <a:r>
              <a:rPr lang="en-US" sz="2400" dirty="0">
                <a:latin typeface="Times New Roman" pitchFamily="18" charset="0"/>
                <a:cs typeface="Times New Roman" pitchFamily="18" charset="0"/>
              </a:rPr>
              <a:t>The preparation instruments </a:t>
            </a:r>
            <a:r>
              <a:rPr lang="en-US" sz="2400" dirty="0">
                <a:solidFill>
                  <a:srgbClr val="FFC000"/>
                </a:solidFill>
                <a:latin typeface="Times New Roman" pitchFamily="18" charset="0"/>
                <a:cs typeface="Times New Roman" pitchFamily="18" charset="0"/>
              </a:rPr>
              <a:t>transfer their negative form to the tooth.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SONIC INSTRUMENTATION</a:t>
            </a:r>
            <a:endParaRPr lang="en-US" sz="3200" dirty="0"/>
          </a:p>
        </p:txBody>
      </p:sp>
      <p:sp>
        <p:nvSpPr>
          <p:cNvPr id="3" name="Content Placeholder 2"/>
          <p:cNvSpPr>
            <a:spLocks noGrp="1"/>
          </p:cNvSpPr>
          <p:nvPr>
            <p:ph idx="1"/>
          </p:nvPr>
        </p:nvSpPr>
        <p:spPr/>
        <p:txBody>
          <a:bodyPr/>
          <a:lstStyle/>
          <a:p>
            <a:pPr algn="just">
              <a:lnSpc>
                <a:spcPct val="150000"/>
              </a:lnSpc>
            </a:pPr>
            <a:r>
              <a:rPr lang="en-US" sz="2400" dirty="0">
                <a:latin typeface="Times New Roman" pitchFamily="18" charset="0"/>
                <a:cs typeface="Times New Roman" pitchFamily="18" charset="0"/>
              </a:rPr>
              <a:t>Air pressure during preparation is </a:t>
            </a:r>
            <a:r>
              <a:rPr lang="en-US" sz="2400" dirty="0">
                <a:solidFill>
                  <a:srgbClr val="FFC000"/>
                </a:solidFill>
                <a:latin typeface="Times New Roman" pitchFamily="18" charset="0"/>
                <a:cs typeface="Times New Roman" pitchFamily="18" charset="0"/>
              </a:rPr>
              <a:t>2.5-4 bars.</a:t>
            </a:r>
          </a:p>
          <a:p>
            <a:pPr algn="just">
              <a:lnSpc>
                <a:spcPct val="150000"/>
              </a:lnSpc>
            </a:pPr>
            <a:r>
              <a:rPr lang="en-US" sz="2400" dirty="0">
                <a:latin typeface="Times New Roman" pitchFamily="18" charset="0"/>
                <a:cs typeface="Times New Roman" pitchFamily="18" charset="0"/>
              </a:rPr>
              <a:t>Frequency of the sonic waves is </a:t>
            </a:r>
            <a:r>
              <a:rPr lang="en-US" sz="2400" dirty="0">
                <a:solidFill>
                  <a:srgbClr val="FFC000"/>
                </a:solidFill>
                <a:latin typeface="Times New Roman" pitchFamily="18" charset="0"/>
                <a:cs typeface="Times New Roman" pitchFamily="18" charset="0"/>
              </a:rPr>
              <a:t>6.0 kHz</a:t>
            </a:r>
            <a:r>
              <a:rPr lang="en-US" sz="2400" dirty="0">
                <a:latin typeface="Times New Roman" pitchFamily="18" charset="0"/>
                <a:cs typeface="Times New Roman" pitchFamily="18" charset="0"/>
              </a:rPr>
              <a:t>.</a:t>
            </a:r>
          </a:p>
          <a:p>
            <a:pPr algn="just">
              <a:lnSpc>
                <a:spcPct val="150000"/>
              </a:lnSpc>
            </a:pPr>
            <a:r>
              <a:rPr lang="en-US" sz="2400" dirty="0">
                <a:latin typeface="Times New Roman" pitchFamily="18" charset="0"/>
                <a:cs typeface="Times New Roman" pitchFamily="18" charset="0"/>
              </a:rPr>
              <a:t>Operating pressure during preparation is about </a:t>
            </a:r>
            <a:r>
              <a:rPr lang="en-US" sz="2400" dirty="0">
                <a:solidFill>
                  <a:srgbClr val="FFC000"/>
                </a:solidFill>
                <a:latin typeface="Times New Roman" pitchFamily="18" charset="0"/>
                <a:cs typeface="Times New Roman" pitchFamily="18" charset="0"/>
              </a:rPr>
              <a:t>0.1 N.</a:t>
            </a:r>
          </a:p>
          <a:p>
            <a:pPr algn="just">
              <a:lnSpc>
                <a:spcPct val="150000"/>
              </a:lnSpc>
            </a:pPr>
            <a:r>
              <a:rPr lang="en-US" sz="2400" dirty="0">
                <a:latin typeface="Times New Roman" pitchFamily="18" charset="0"/>
                <a:cs typeface="Times New Roman" pitchFamily="18" charset="0"/>
              </a:rPr>
              <a:t>For finishing, the </a:t>
            </a:r>
            <a:r>
              <a:rPr lang="en-US" sz="2400" dirty="0">
                <a:solidFill>
                  <a:srgbClr val="FFC000"/>
                </a:solidFill>
                <a:latin typeface="Times New Roman" pitchFamily="18" charset="0"/>
                <a:cs typeface="Times New Roman" pitchFamily="18" charset="0"/>
              </a:rPr>
              <a:t>frequency and operating pressure are reduced.</a:t>
            </a:r>
          </a:p>
          <a:p>
            <a:pPr algn="just">
              <a:lnSpc>
                <a:spcPct val="150000"/>
              </a:lnSpc>
            </a:pPr>
            <a:r>
              <a:rPr lang="en-US" sz="2400" dirty="0">
                <a:latin typeface="Times New Roman" pitchFamily="18" charset="0"/>
                <a:cs typeface="Times New Roman" pitchFamily="18" charset="0"/>
              </a:rPr>
              <a:t>The sonic instrumentation allows proximal beveling with </a:t>
            </a:r>
            <a:r>
              <a:rPr lang="en-US" sz="2400" dirty="0">
                <a:solidFill>
                  <a:srgbClr val="FFC000"/>
                </a:solidFill>
                <a:latin typeface="Times New Roman" pitchFamily="18" charset="0"/>
                <a:cs typeface="Times New Roman" pitchFamily="18" charset="0"/>
              </a:rPr>
              <a:t>limited risk of damage to the adjacent tooth surfaces.</a:t>
            </a:r>
            <a:endParaRPr lang="en-US" sz="2400" dirty="0">
              <a:solidFill>
                <a:srgbClr val="FFC000"/>
              </a:solidFill>
            </a:endParaRPr>
          </a:p>
          <a:p>
            <a:pPr algn="just">
              <a:lnSpc>
                <a:spcPct val="150000"/>
              </a:lnSpc>
            </a:pPr>
            <a:endParaRPr lang="en-US" sz="2400" dirty="0">
              <a:solidFill>
                <a:srgbClr val="FFC000"/>
              </a:solidFill>
              <a:latin typeface="Times New Roman" pitchFamily="18" charset="0"/>
              <a:cs typeface="Times New Roman" pitchFamily="18" charset="0"/>
            </a:endParaRPr>
          </a:p>
          <a:p>
            <a:pPr>
              <a:lnSpc>
                <a:spcPct val="150000"/>
              </a:lnSpc>
            </a:pPr>
            <a:endParaRPr lang="en-US" sz="2400" dirty="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SONIC INSTRUMENTATION</a:t>
            </a: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Different tips are available, each in a </a:t>
            </a:r>
            <a:r>
              <a:rPr lang="en-US" sz="2400" dirty="0" err="1">
                <a:solidFill>
                  <a:srgbClr val="FFC000"/>
                </a:solidFill>
                <a:latin typeface="Times New Roman" pitchFamily="18" charset="0"/>
                <a:cs typeface="Times New Roman" pitchFamily="18" charset="0"/>
              </a:rPr>
              <a:t>mesial</a:t>
            </a:r>
            <a:r>
              <a:rPr lang="en-US" sz="2400" dirty="0">
                <a:solidFill>
                  <a:srgbClr val="FFC000"/>
                </a:solidFill>
                <a:latin typeface="Times New Roman" pitchFamily="18" charset="0"/>
                <a:cs typeface="Times New Roman" pitchFamily="18" charset="0"/>
              </a:rPr>
              <a:t> and a distal form. </a:t>
            </a:r>
          </a:p>
          <a:p>
            <a:pPr algn="just">
              <a:lnSpc>
                <a:spcPct val="150000"/>
              </a:lnSpc>
            </a:pPr>
            <a:r>
              <a:rPr lang="en-US" sz="2400" dirty="0" err="1">
                <a:solidFill>
                  <a:srgbClr val="FFC000"/>
                </a:solidFill>
                <a:latin typeface="Times New Roman" pitchFamily="18" charset="0"/>
                <a:cs typeface="Times New Roman" pitchFamily="18" charset="0"/>
              </a:rPr>
              <a:t>SONICflex</a:t>
            </a:r>
            <a:r>
              <a:rPr lang="en-US" sz="2400" dirty="0">
                <a:solidFill>
                  <a:srgbClr val="FFC000"/>
                </a:solidFill>
                <a:latin typeface="Times New Roman" pitchFamily="18" charset="0"/>
                <a:cs typeface="Times New Roman" pitchFamily="18" charset="0"/>
              </a:rPr>
              <a:t> micro </a:t>
            </a:r>
            <a:r>
              <a:rPr lang="en-US" sz="2400" dirty="0">
                <a:latin typeface="Times New Roman" pitchFamily="18" charset="0"/>
                <a:cs typeface="Times New Roman" pitchFamily="18" charset="0"/>
              </a:rPr>
              <a:t>and </a:t>
            </a:r>
            <a:r>
              <a:rPr lang="en-US" sz="2400" dirty="0" err="1">
                <a:solidFill>
                  <a:srgbClr val="FFC000"/>
                </a:solidFill>
                <a:latin typeface="Times New Roman" pitchFamily="18" charset="0"/>
                <a:cs typeface="Times New Roman" pitchFamily="18" charset="0"/>
              </a:rPr>
              <a:t>SONICflex</a:t>
            </a:r>
            <a:r>
              <a:rPr lang="en-US" sz="2400" dirty="0">
                <a:solidFill>
                  <a:srgbClr val="FFC000"/>
                </a:solidFill>
                <a:latin typeface="Times New Roman" pitchFamily="18" charset="0"/>
                <a:cs typeface="Times New Roman" pitchFamily="18" charset="0"/>
              </a:rPr>
              <a:t> bevel </a:t>
            </a:r>
            <a:r>
              <a:rPr lang="en-US" sz="2400" dirty="0">
                <a:latin typeface="Times New Roman" pitchFamily="18" charset="0"/>
                <a:cs typeface="Times New Roman" pitchFamily="18" charset="0"/>
              </a:rPr>
              <a:t>tips - cutting and finishing of cavities in all localizations. </a:t>
            </a:r>
          </a:p>
          <a:p>
            <a:pPr algn="just">
              <a:lnSpc>
                <a:spcPct val="150000"/>
              </a:lnSpc>
            </a:pPr>
            <a:r>
              <a:rPr lang="en-US" sz="2400" dirty="0" err="1">
                <a:solidFill>
                  <a:srgbClr val="FFC000"/>
                </a:solidFill>
                <a:latin typeface="Times New Roman" pitchFamily="18" charset="0"/>
                <a:cs typeface="Times New Roman" pitchFamily="18" charset="0"/>
              </a:rPr>
              <a:t>SONICflex</a:t>
            </a:r>
            <a:r>
              <a:rPr lang="en-US" sz="2400" dirty="0">
                <a:solidFill>
                  <a:srgbClr val="FFC000"/>
                </a:solidFill>
                <a:latin typeface="Times New Roman" pitchFamily="18" charset="0"/>
                <a:cs typeface="Times New Roman" pitchFamily="18" charset="0"/>
              </a:rPr>
              <a:t> angle </a:t>
            </a:r>
            <a:r>
              <a:rPr lang="en-US" sz="2400" dirty="0">
                <a:latin typeface="Times New Roman" pitchFamily="18" charset="0"/>
                <a:cs typeface="Times New Roman" pitchFamily="18" charset="0"/>
              </a:rPr>
              <a:t>instruments – where access is difficult.</a:t>
            </a:r>
          </a:p>
          <a:p>
            <a:pPr algn="just">
              <a:lnSpc>
                <a:spcPct val="150000"/>
              </a:lnSpc>
            </a:pPr>
            <a:r>
              <a:rPr lang="en-US" sz="2400" dirty="0" err="1">
                <a:solidFill>
                  <a:srgbClr val="FFC000"/>
                </a:solidFill>
                <a:latin typeface="Times New Roman" pitchFamily="18" charset="0"/>
                <a:cs typeface="Times New Roman" pitchFamily="18" charset="0"/>
              </a:rPr>
              <a:t>SONICflex</a:t>
            </a:r>
            <a:r>
              <a:rPr lang="en-US" sz="2400" dirty="0">
                <a:solidFill>
                  <a:srgbClr val="FFC000"/>
                </a:solidFill>
                <a:latin typeface="Times New Roman" pitchFamily="18" charset="0"/>
                <a:cs typeface="Times New Roman" pitchFamily="18" charset="0"/>
              </a:rPr>
              <a:t> </a:t>
            </a:r>
            <a:r>
              <a:rPr lang="en-US" sz="2400" dirty="0" err="1">
                <a:solidFill>
                  <a:srgbClr val="FFC000"/>
                </a:solidFill>
                <a:latin typeface="Times New Roman" pitchFamily="18" charset="0"/>
                <a:cs typeface="Times New Roman" pitchFamily="18" charset="0"/>
              </a:rPr>
              <a:t>PrepGold</a:t>
            </a:r>
            <a:r>
              <a:rPr lang="en-US" sz="2400" dirty="0">
                <a:solidFill>
                  <a:srgbClr val="FFC000"/>
                </a:solidFill>
                <a:latin typeface="Times New Roman" pitchFamily="18" charset="0"/>
                <a:cs typeface="Times New Roman" pitchFamily="18" charset="0"/>
              </a:rPr>
              <a:t>- </a:t>
            </a:r>
            <a:r>
              <a:rPr lang="en-US" sz="2400" dirty="0" err="1">
                <a:latin typeface="Times New Roman" pitchFamily="18" charset="0"/>
                <a:cs typeface="Times New Roman" pitchFamily="18" charset="0"/>
              </a:rPr>
              <a:t>interventive</a:t>
            </a:r>
            <a:r>
              <a:rPr lang="en-US" sz="2400" dirty="0">
                <a:latin typeface="Times New Roman" pitchFamily="18" charset="0"/>
                <a:cs typeface="Times New Roman" pitchFamily="18" charset="0"/>
              </a:rPr>
              <a:t> gold </a:t>
            </a:r>
          </a:p>
          <a:p>
            <a:pPr algn="just">
              <a:lnSpc>
                <a:spcPct val="150000"/>
              </a:lnSpc>
            </a:pPr>
            <a:r>
              <a:rPr lang="en-US" sz="2400" dirty="0" err="1">
                <a:solidFill>
                  <a:srgbClr val="FFC000"/>
                </a:solidFill>
                <a:latin typeface="Times New Roman" pitchFamily="18" charset="0"/>
                <a:cs typeface="Times New Roman" pitchFamily="18" charset="0"/>
              </a:rPr>
              <a:t>SONICflex</a:t>
            </a:r>
            <a:r>
              <a:rPr lang="en-US" sz="2400" dirty="0">
                <a:solidFill>
                  <a:srgbClr val="FFC000"/>
                </a:solidFill>
                <a:latin typeface="Times New Roman" pitchFamily="18" charset="0"/>
                <a:cs typeface="Times New Roman" pitchFamily="18" charset="0"/>
              </a:rPr>
              <a:t> </a:t>
            </a:r>
            <a:r>
              <a:rPr lang="en-US" sz="2400" dirty="0" err="1">
                <a:solidFill>
                  <a:srgbClr val="FFC000"/>
                </a:solidFill>
                <a:latin typeface="Times New Roman" pitchFamily="18" charset="0"/>
                <a:cs typeface="Times New Roman" pitchFamily="18" charset="0"/>
              </a:rPr>
              <a:t>PrepCeram</a:t>
            </a:r>
            <a:r>
              <a:rPr lang="en-US" sz="2400" dirty="0">
                <a:solidFill>
                  <a:srgbClr val="FFC000"/>
                </a:solidFill>
                <a:latin typeface="Times New Roman" pitchFamily="18" charset="0"/>
                <a:cs typeface="Times New Roman" pitchFamily="18" charset="0"/>
              </a:rPr>
              <a:t> </a:t>
            </a:r>
            <a:r>
              <a:rPr lang="en-US" sz="2400" dirty="0">
                <a:latin typeface="Times New Roman" pitchFamily="18" charset="0"/>
                <a:cs typeface="Times New Roman" pitchFamily="18" charset="0"/>
              </a:rPr>
              <a:t>- ceramic inlay preparations. </a:t>
            </a:r>
          </a:p>
          <a:p>
            <a:pPr algn="just">
              <a:lnSpc>
                <a:spcPct val="150000"/>
              </a:lnSpc>
            </a:pPr>
            <a:r>
              <a:rPr lang="en-US" sz="2400" dirty="0" err="1">
                <a:solidFill>
                  <a:srgbClr val="FFC000"/>
                </a:solidFill>
                <a:latin typeface="Times New Roman" pitchFamily="18" charset="0"/>
                <a:cs typeface="Times New Roman" pitchFamily="18" charset="0"/>
              </a:rPr>
              <a:t>SONICflex</a:t>
            </a:r>
            <a:r>
              <a:rPr lang="en-US" sz="2400" dirty="0">
                <a:solidFill>
                  <a:srgbClr val="FFC000"/>
                </a:solidFill>
                <a:latin typeface="Times New Roman" pitchFamily="18" charset="0"/>
                <a:cs typeface="Times New Roman" pitchFamily="18" charset="0"/>
              </a:rPr>
              <a:t> Approx - </a:t>
            </a:r>
            <a:r>
              <a:rPr lang="en-US" sz="2400" dirty="0">
                <a:latin typeface="Times New Roman" pitchFamily="18" charset="0"/>
                <a:cs typeface="Times New Roman" pitchFamily="18" charset="0"/>
              </a:rPr>
              <a:t>use in the restoration of proximal lesions with preformed inlays. </a:t>
            </a:r>
          </a:p>
          <a:p>
            <a:pPr algn="just">
              <a:lnSpc>
                <a:spcPct val="150000"/>
              </a:lnSpc>
            </a:pPr>
            <a:endParaRPr lang="en-US" sz="2400" dirty="0">
              <a:solidFill>
                <a:srgbClr val="FFC000"/>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107</a:t>
            </a:fld>
            <a:endParaRPr lang="en-US"/>
          </a:p>
        </p:txBody>
      </p:sp>
      <p:pic>
        <p:nvPicPr>
          <p:cNvPr id="5" name="Picture 2"/>
          <p:cNvPicPr>
            <a:picLocks noChangeAspect="1" noChangeArrowheads="1"/>
          </p:cNvPicPr>
          <p:nvPr/>
        </p:nvPicPr>
        <p:blipFill>
          <a:blip r:embed="rId2" cstate="print"/>
          <a:srcRect/>
          <a:stretch>
            <a:fillRect/>
          </a:stretch>
        </p:blipFill>
        <p:spPr bwMode="auto">
          <a:xfrm>
            <a:off x="1524000" y="2057400"/>
            <a:ext cx="6315075" cy="4076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ULTRASONIC INSTRUMENTATION</a:t>
            </a:r>
            <a:br>
              <a:rPr lang="en-US" sz="3200" dirty="0">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a:xfrm>
            <a:off x="457200" y="1371600"/>
            <a:ext cx="8229600" cy="4800917"/>
          </a:xfrm>
        </p:spPr>
        <p:txBody>
          <a:bodyPr>
            <a:normAutofit/>
          </a:bodyPr>
          <a:lstStyle/>
          <a:p>
            <a:pPr algn="just">
              <a:lnSpc>
                <a:spcPct val="150000"/>
              </a:lnSpc>
            </a:pPr>
            <a:r>
              <a:rPr lang="en-US" sz="2400" dirty="0">
                <a:latin typeface="Times New Roman" pitchFamily="18" charset="0"/>
                <a:cs typeface="Times New Roman" pitchFamily="18" charset="0"/>
              </a:rPr>
              <a:t>Consists of an </a:t>
            </a:r>
            <a:r>
              <a:rPr lang="en-US" sz="2400" dirty="0">
                <a:solidFill>
                  <a:srgbClr val="FFC000"/>
                </a:solidFill>
                <a:latin typeface="Times New Roman" pitchFamily="18" charset="0"/>
                <a:cs typeface="Times New Roman" pitchFamily="18" charset="0"/>
              </a:rPr>
              <a:t>ultrasonic generator separate from a </a:t>
            </a:r>
            <a:r>
              <a:rPr lang="en-US" sz="2400" dirty="0" err="1">
                <a:solidFill>
                  <a:srgbClr val="FFC000"/>
                </a:solidFill>
                <a:latin typeface="Times New Roman" pitchFamily="18" charset="0"/>
                <a:cs typeface="Times New Roman" pitchFamily="18" charset="0"/>
              </a:rPr>
              <a:t>magnetostrictive</a:t>
            </a:r>
            <a:r>
              <a:rPr lang="en-US" sz="2400" dirty="0">
                <a:solidFill>
                  <a:srgbClr val="FFC000"/>
                </a:solidFill>
                <a:latin typeface="Times New Roman" pitchFamily="18" charset="0"/>
                <a:cs typeface="Times New Roman" pitchFamily="18" charset="0"/>
              </a:rPr>
              <a:t> transducer located within the </a:t>
            </a:r>
            <a:r>
              <a:rPr lang="en-US" sz="2400" dirty="0" err="1">
                <a:solidFill>
                  <a:srgbClr val="FFC000"/>
                </a:solidFill>
                <a:latin typeface="Times New Roman" pitchFamily="18" charset="0"/>
                <a:cs typeface="Times New Roman" pitchFamily="18" charset="0"/>
              </a:rPr>
              <a:t>handpiece</a:t>
            </a:r>
            <a:r>
              <a:rPr lang="en-US" sz="2400" dirty="0">
                <a:latin typeface="Times New Roman" pitchFamily="18" charset="0"/>
                <a:cs typeface="Times New Roman" pitchFamily="18" charset="0"/>
              </a:rPr>
              <a:t>. </a:t>
            </a:r>
          </a:p>
          <a:p>
            <a:pPr algn="just">
              <a:lnSpc>
                <a:spcPct val="150000"/>
              </a:lnSpc>
            </a:pPr>
            <a:r>
              <a:rPr lang="en-US" sz="2400" dirty="0">
                <a:latin typeface="Times New Roman" pitchFamily="18" charset="0"/>
                <a:cs typeface="Times New Roman" pitchFamily="18" charset="0"/>
              </a:rPr>
              <a:t>The generator delivers the energy to the transducer which in turn creates </a:t>
            </a:r>
            <a:r>
              <a:rPr lang="en-US" sz="2400" dirty="0">
                <a:solidFill>
                  <a:srgbClr val="FFC000"/>
                </a:solidFill>
                <a:latin typeface="Times New Roman" pitchFamily="18" charset="0"/>
                <a:cs typeface="Times New Roman" pitchFamily="18" charset="0"/>
              </a:rPr>
              <a:t>vibrations used to remove hard substances. </a:t>
            </a:r>
          </a:p>
          <a:p>
            <a:pPr algn="just">
              <a:lnSpc>
                <a:spcPct val="150000"/>
              </a:lnSpc>
            </a:pPr>
            <a:r>
              <a:rPr lang="en-US" sz="2400" dirty="0">
                <a:latin typeface="Times New Roman" pitchFamily="18" charset="0"/>
                <a:cs typeface="Times New Roman" pitchFamily="18" charset="0"/>
              </a:rPr>
              <a:t>A </a:t>
            </a:r>
            <a:r>
              <a:rPr lang="en-US" sz="2400" dirty="0">
                <a:solidFill>
                  <a:srgbClr val="FFC000"/>
                </a:solidFill>
                <a:latin typeface="Times New Roman" pitchFamily="18" charset="0"/>
                <a:cs typeface="Times New Roman" pitchFamily="18" charset="0"/>
              </a:rPr>
              <a:t>water cooling system </a:t>
            </a:r>
            <a:r>
              <a:rPr lang="en-US" sz="2400" dirty="0">
                <a:latin typeface="Times New Roman" pitchFamily="18" charset="0"/>
                <a:cs typeface="Times New Roman" pitchFamily="18" charset="0"/>
              </a:rPr>
              <a:t>is incorporated into the equipment for controlling heat generated in the </a:t>
            </a:r>
            <a:r>
              <a:rPr lang="en-US" sz="2400" dirty="0" err="1">
                <a:latin typeface="Times New Roman" pitchFamily="18" charset="0"/>
                <a:cs typeface="Times New Roman" pitchFamily="18" charset="0"/>
              </a:rPr>
              <a:t>handpiece</a:t>
            </a:r>
            <a:r>
              <a:rPr lang="en-US" sz="2400" dirty="0">
                <a:latin typeface="Times New Roman" pitchFamily="18" charset="0"/>
                <a:cs typeface="Times New Roman" pitchFamily="18" charset="0"/>
              </a:rPr>
              <a:t>. </a:t>
            </a:r>
          </a:p>
          <a:p>
            <a:pPr algn="just">
              <a:lnSpc>
                <a:spcPct val="150000"/>
              </a:lnSpc>
            </a:pPr>
            <a:endParaRPr lang="en-US" sz="2400" dirty="0">
              <a:latin typeface="Times New Roman" pitchFamily="18" charset="0"/>
              <a:cs typeface="Times New Roman" pitchFamily="18" charset="0"/>
            </a:endParaRPr>
          </a:p>
          <a:p>
            <a:pPr algn="just">
              <a:lnSpc>
                <a:spcPct val="150000"/>
              </a:lnSpc>
            </a:pP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108</a:t>
            </a:fld>
            <a:endParaRPr lang="en-US"/>
          </a:p>
        </p:txBody>
      </p:sp>
      <p:pic>
        <p:nvPicPr>
          <p:cNvPr id="19458" name="Picture 2" descr="E:\dental images\ultrasonic.jpg"/>
          <p:cNvPicPr>
            <a:picLocks noChangeAspect="1" noChangeArrowheads="1"/>
          </p:cNvPicPr>
          <p:nvPr/>
        </p:nvPicPr>
        <p:blipFill>
          <a:blip r:embed="rId2" cstate="print"/>
          <a:srcRect/>
          <a:stretch>
            <a:fillRect/>
          </a:stretch>
        </p:blipFill>
        <p:spPr bwMode="auto">
          <a:xfrm>
            <a:off x="6400800" y="5502638"/>
            <a:ext cx="1385888" cy="1355362"/>
          </a:xfrm>
          <a:prstGeom prst="rect">
            <a:avLst/>
          </a:prstGeom>
          <a:noFill/>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ULTRASONIC INSTRUMENTATION</a:t>
            </a:r>
            <a:br>
              <a:rPr lang="en-US" sz="3200" dirty="0">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Another type of system directs a </a:t>
            </a:r>
            <a:r>
              <a:rPr lang="en-US" sz="2400" dirty="0">
                <a:solidFill>
                  <a:srgbClr val="FFC000"/>
                </a:solidFill>
                <a:latin typeface="Times New Roman" pitchFamily="18" charset="0"/>
                <a:cs typeface="Times New Roman" pitchFamily="18" charset="0"/>
              </a:rPr>
              <a:t>water-borne abrasive or slurry against the working point </a:t>
            </a:r>
            <a:r>
              <a:rPr lang="en-US" sz="2400" dirty="0">
                <a:latin typeface="Times New Roman" pitchFamily="18" charset="0"/>
                <a:cs typeface="Times New Roman" pitchFamily="18" charset="0"/>
              </a:rPr>
              <a:t>while providing an additional water jet for irrigation. </a:t>
            </a:r>
          </a:p>
          <a:p>
            <a:pPr algn="just">
              <a:lnSpc>
                <a:spcPct val="150000"/>
              </a:lnSpc>
            </a:pPr>
            <a:r>
              <a:rPr lang="en-US" sz="2400" dirty="0">
                <a:latin typeface="Times New Roman" pitchFamily="18" charset="0"/>
                <a:cs typeface="Times New Roman" pitchFamily="18" charset="0"/>
              </a:rPr>
              <a:t>Energy used for removal of enamel and dentin - generated within the </a:t>
            </a:r>
            <a:r>
              <a:rPr lang="en-US" sz="2400" dirty="0" err="1">
                <a:latin typeface="Times New Roman" pitchFamily="18" charset="0"/>
                <a:cs typeface="Times New Roman" pitchFamily="18" charset="0"/>
              </a:rPr>
              <a:t>handpiece</a:t>
            </a:r>
            <a:r>
              <a:rPr lang="en-US" sz="2400" dirty="0">
                <a:latin typeface="Times New Roman" pitchFamily="18" charset="0"/>
                <a:cs typeface="Times New Roman" pitchFamily="18" charset="0"/>
              </a:rPr>
              <a:t>. </a:t>
            </a:r>
          </a:p>
          <a:p>
            <a:pPr algn="just">
              <a:lnSpc>
                <a:spcPct val="150000"/>
              </a:lnSpc>
            </a:pPr>
            <a:r>
              <a:rPr lang="en-US" sz="2400" dirty="0">
                <a:latin typeface="Times New Roman" pitchFamily="18" charset="0"/>
                <a:cs typeface="Times New Roman" pitchFamily="18" charset="0"/>
              </a:rPr>
              <a:t>Electric current causes the transducer of the </a:t>
            </a:r>
            <a:r>
              <a:rPr lang="en-US" sz="2400" dirty="0" err="1">
                <a:solidFill>
                  <a:srgbClr val="FFC000"/>
                </a:solidFill>
                <a:latin typeface="Times New Roman" pitchFamily="18" charset="0"/>
                <a:cs typeface="Times New Roman" pitchFamily="18" charset="0"/>
              </a:rPr>
              <a:t>handpiece</a:t>
            </a:r>
            <a:r>
              <a:rPr lang="en-US" sz="2400" dirty="0">
                <a:solidFill>
                  <a:srgbClr val="FFC000"/>
                </a:solidFill>
                <a:latin typeface="Times New Roman" pitchFamily="18" charset="0"/>
                <a:cs typeface="Times New Roman" pitchFamily="18" charset="0"/>
              </a:rPr>
              <a:t> to slightly contract and expand. </a:t>
            </a:r>
          </a:p>
          <a:p>
            <a:pPr algn="just">
              <a:lnSpc>
                <a:spcPct val="150000"/>
              </a:lnSpc>
            </a:pPr>
            <a:r>
              <a:rPr lang="en-US" sz="2400" dirty="0">
                <a:latin typeface="Times New Roman" pitchFamily="18" charset="0"/>
                <a:cs typeface="Times New Roman" pitchFamily="18" charset="0"/>
              </a:rPr>
              <a:t>Frequency</a:t>
            </a:r>
            <a:r>
              <a:rPr lang="en-US" sz="2400" dirty="0">
                <a:solidFill>
                  <a:srgbClr val="FFC000"/>
                </a:solidFill>
                <a:latin typeface="Times New Roman" pitchFamily="18" charset="0"/>
                <a:cs typeface="Times New Roman" pitchFamily="18" charset="0"/>
              </a:rPr>
              <a:t>-  25-30 kHz.</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109</a:t>
            </a:fld>
            <a:endParaRPr 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ULTRASONIC INSTRUMENTATION</a:t>
            </a:r>
            <a:br>
              <a:rPr lang="en-US" sz="3200" dirty="0">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These are not universally used for cavity preparations, they are mostly used for </a:t>
            </a:r>
            <a:r>
              <a:rPr lang="en-US" sz="2400" dirty="0">
                <a:solidFill>
                  <a:srgbClr val="FFC000"/>
                </a:solidFill>
                <a:latin typeface="Times New Roman" pitchFamily="18" charset="0"/>
                <a:cs typeface="Times New Roman" pitchFamily="18" charset="0"/>
              </a:rPr>
              <a:t>calculus and stain removal from teeth and restoration surfaces. </a:t>
            </a:r>
          </a:p>
          <a:p>
            <a:pPr algn="just">
              <a:lnSpc>
                <a:spcPct val="150000"/>
              </a:lnSpc>
            </a:pPr>
            <a:r>
              <a:rPr lang="en-US" sz="2400" dirty="0">
                <a:latin typeface="Times New Roman" pitchFamily="18" charset="0"/>
                <a:cs typeface="Times New Roman" pitchFamily="18" charset="0"/>
              </a:rPr>
              <a:t>Soft, carious dentine apparently could not be removed, </a:t>
            </a:r>
            <a:r>
              <a:rPr lang="en-US" sz="2400" dirty="0">
                <a:solidFill>
                  <a:srgbClr val="FFC000"/>
                </a:solidFill>
                <a:latin typeface="Times New Roman" pitchFamily="18" charset="0"/>
                <a:cs typeface="Times New Roman" pitchFamily="18" charset="0"/>
              </a:rPr>
              <a:t>but the harder, leathery, deeper layer was more susceptible.</a:t>
            </a:r>
          </a:p>
          <a:p>
            <a:pPr>
              <a:lnSpc>
                <a:spcPct val="150000"/>
              </a:lnSpc>
            </a:pPr>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110</a:t>
            </a:fld>
            <a:endParaRPr lang="en-US"/>
          </a:p>
        </p:txBody>
      </p:sp>
      <p:pic>
        <p:nvPicPr>
          <p:cNvPr id="2050" name="Picture 2" descr="E:\dental images\ultrasonic 1.png"/>
          <p:cNvPicPr>
            <a:picLocks noChangeAspect="1" noChangeArrowheads="1"/>
          </p:cNvPicPr>
          <p:nvPr/>
        </p:nvPicPr>
        <p:blipFill>
          <a:blip r:embed="rId2" cstate="print"/>
          <a:srcRect/>
          <a:stretch>
            <a:fillRect/>
          </a:stretch>
        </p:blipFill>
        <p:spPr bwMode="auto">
          <a:xfrm>
            <a:off x="5333999" y="4648200"/>
            <a:ext cx="2344615" cy="1524000"/>
          </a:xfrm>
          <a:prstGeom prst="rect">
            <a:avLst/>
          </a:prstGeom>
          <a:noFill/>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a:latin typeface="Times New Roman" pitchFamily="18" charset="0"/>
                <a:cs typeface="Times New Roman" pitchFamily="18" charset="0"/>
              </a:rPr>
              <a:t>ULTRASONIC INSTRUMENTATION</a:t>
            </a:r>
            <a:br>
              <a:rPr lang="en-US" sz="4800" dirty="0">
                <a:latin typeface="Times New Roman" pitchFamily="18" charset="0"/>
                <a:cs typeface="Times New Roman" pitchFamily="18" charset="0"/>
              </a:rPr>
            </a:br>
            <a:endParaRPr lang="en-US" dirty="0"/>
          </a:p>
        </p:txBody>
      </p:sp>
      <p:sp>
        <p:nvSpPr>
          <p:cNvPr id="3" name="Content Placeholder 2"/>
          <p:cNvSpPr>
            <a:spLocks noGrp="1"/>
          </p:cNvSpPr>
          <p:nvPr>
            <p:ph idx="1"/>
          </p:nvPr>
        </p:nvSpPr>
        <p:spPr/>
        <p:txBody>
          <a:bodyPr>
            <a:normAutofit/>
          </a:bodyPr>
          <a:lstStyle/>
          <a:p>
            <a:pPr algn="just">
              <a:lnSpc>
                <a:spcPct val="150000"/>
              </a:lnSpc>
            </a:pPr>
            <a:r>
              <a:rPr lang="en-US" sz="2400" dirty="0" err="1">
                <a:solidFill>
                  <a:srgbClr val="FFC000"/>
                </a:solidFill>
                <a:latin typeface="Times New Roman" pitchFamily="18" charset="0"/>
                <a:cs typeface="Times New Roman" pitchFamily="18" charset="0"/>
              </a:rPr>
              <a:t>Vanderlie</a:t>
            </a:r>
            <a:r>
              <a:rPr lang="en-US" sz="2400" dirty="0">
                <a:latin typeface="Times New Roman" pitchFamily="18" charset="0"/>
                <a:cs typeface="Times New Roman" pitchFamily="18" charset="0"/>
              </a:rPr>
              <a:t> et al conducted a study to analyze </a:t>
            </a:r>
            <a:r>
              <a:rPr lang="en-US" sz="2400" dirty="0" err="1">
                <a:latin typeface="Times New Roman" pitchFamily="18" charset="0"/>
                <a:cs typeface="Times New Roman" pitchFamily="18" charset="0"/>
              </a:rPr>
              <a:t>pulpal</a:t>
            </a:r>
            <a:r>
              <a:rPr lang="en-US" sz="2400" dirty="0">
                <a:latin typeface="Times New Roman" pitchFamily="18" charset="0"/>
                <a:cs typeface="Times New Roman" pitchFamily="18" charset="0"/>
              </a:rPr>
              <a:t> temperature increase, and time required by an ultrasonic device, and high-speed </a:t>
            </a:r>
            <a:r>
              <a:rPr lang="en-US" sz="2400" dirty="0" err="1">
                <a:latin typeface="Times New Roman" pitchFamily="18" charset="0"/>
                <a:cs typeface="Times New Roman" pitchFamily="18" charset="0"/>
              </a:rPr>
              <a:t>handpiece</a:t>
            </a:r>
            <a:r>
              <a:rPr lang="en-US" sz="2400" dirty="0">
                <a:latin typeface="Times New Roman" pitchFamily="18" charset="0"/>
                <a:cs typeface="Times New Roman" pitchFamily="18" charset="0"/>
              </a:rPr>
              <a:t> with a diamond rotary cutting instrument. </a:t>
            </a:r>
          </a:p>
          <a:p>
            <a:pPr algn="just">
              <a:lnSpc>
                <a:spcPct val="150000"/>
              </a:lnSpc>
            </a:pPr>
            <a:r>
              <a:rPr lang="en-US" sz="2400" dirty="0">
                <a:latin typeface="Times New Roman" pitchFamily="18" charset="0"/>
                <a:cs typeface="Times New Roman" pitchFamily="18" charset="0"/>
              </a:rPr>
              <a:t>Thermocouples were positioned in the pulp chamber of 20 extracted human third molars. </a:t>
            </a:r>
          </a:p>
          <a:p>
            <a:pPr algn="just">
              <a:lnSpc>
                <a:spcPct val="150000"/>
              </a:lnSpc>
            </a:pPr>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111</a:t>
            </a:fld>
            <a:endParaRPr lang="en-US"/>
          </a:p>
        </p:txBody>
      </p:sp>
      <p:sp>
        <p:nvSpPr>
          <p:cNvPr id="5" name="Rectangle 4"/>
          <p:cNvSpPr/>
          <p:nvPr/>
        </p:nvSpPr>
        <p:spPr>
          <a:xfrm>
            <a:off x="304800" y="5410200"/>
            <a:ext cx="8610600" cy="923330"/>
          </a:xfrm>
          <a:prstGeom prst="rect">
            <a:avLst/>
          </a:prstGeom>
        </p:spPr>
        <p:txBody>
          <a:bodyPr wrap="square">
            <a:spAutoFit/>
          </a:bodyPr>
          <a:lstStyle/>
          <a:p>
            <a:pPr algn="just">
              <a:lnSpc>
                <a:spcPct val="150000"/>
              </a:lnSpc>
            </a:pPr>
            <a:r>
              <a:rPr lang="en-US" dirty="0" err="1">
                <a:solidFill>
                  <a:schemeClr val="accent2">
                    <a:lumMod val="60000"/>
                    <a:lumOff val="40000"/>
                  </a:schemeClr>
                </a:solidFill>
                <a:latin typeface="Times New Roman" pitchFamily="18" charset="0"/>
                <a:cs typeface="Times New Roman" pitchFamily="18" charset="0"/>
              </a:rPr>
              <a:t>Vanderlie</a:t>
            </a:r>
            <a:r>
              <a:rPr lang="en-US" dirty="0">
                <a:solidFill>
                  <a:schemeClr val="accent2">
                    <a:lumMod val="60000"/>
                    <a:lumOff val="40000"/>
                  </a:schemeClr>
                </a:solidFill>
                <a:latin typeface="Times New Roman" pitchFamily="18" charset="0"/>
                <a:cs typeface="Times New Roman" pitchFamily="18" charset="0"/>
              </a:rPr>
              <a:t>, </a:t>
            </a:r>
            <a:r>
              <a:rPr lang="en-US" dirty="0" err="1">
                <a:solidFill>
                  <a:schemeClr val="accent2">
                    <a:lumMod val="60000"/>
                    <a:lumOff val="40000"/>
                  </a:schemeClr>
                </a:solidFill>
                <a:latin typeface="Times New Roman" pitchFamily="18" charset="0"/>
                <a:cs typeface="Times New Roman" pitchFamily="18" charset="0"/>
              </a:rPr>
              <a:t>Aleska</a:t>
            </a:r>
            <a:r>
              <a:rPr lang="en-US" dirty="0">
                <a:solidFill>
                  <a:schemeClr val="accent2">
                    <a:lumMod val="60000"/>
                    <a:lumOff val="40000"/>
                  </a:schemeClr>
                </a:solidFill>
                <a:latin typeface="Times New Roman" pitchFamily="18" charset="0"/>
                <a:cs typeface="Times New Roman" pitchFamily="18" charset="0"/>
              </a:rPr>
              <a:t> Dias, Borges, Alexander, </a:t>
            </a:r>
            <a:r>
              <a:rPr lang="en-US" dirty="0" err="1">
                <a:solidFill>
                  <a:schemeClr val="accent2">
                    <a:lumMod val="60000"/>
                    <a:lumOff val="40000"/>
                  </a:schemeClr>
                </a:solidFill>
                <a:latin typeface="Times New Roman" pitchFamily="18" charset="0"/>
                <a:cs typeface="Times New Roman" pitchFamily="18" charset="0"/>
              </a:rPr>
              <a:t>Cavalcanti</a:t>
            </a:r>
            <a:r>
              <a:rPr lang="en-US" dirty="0">
                <a:solidFill>
                  <a:schemeClr val="accent2">
                    <a:lumMod val="60000"/>
                    <a:lumOff val="40000"/>
                  </a:schemeClr>
                </a:solidFill>
                <a:latin typeface="Times New Roman" pitchFamily="18" charset="0"/>
                <a:cs typeface="Times New Roman" pitchFamily="18" charset="0"/>
              </a:rPr>
              <a:t>, Bruno </a:t>
            </a:r>
            <a:r>
              <a:rPr lang="en-US" dirty="0" err="1">
                <a:solidFill>
                  <a:schemeClr val="accent2">
                    <a:lumMod val="60000"/>
                    <a:lumOff val="40000"/>
                  </a:schemeClr>
                </a:solidFill>
                <a:latin typeface="Times New Roman" pitchFamily="18" charset="0"/>
                <a:cs typeface="Times New Roman" pitchFamily="18" charset="0"/>
              </a:rPr>
              <a:t>Neves</a:t>
            </a:r>
            <a:r>
              <a:rPr lang="en-US" dirty="0">
                <a:solidFill>
                  <a:schemeClr val="accent2">
                    <a:lumMod val="60000"/>
                    <a:lumOff val="40000"/>
                  </a:schemeClr>
                </a:solidFill>
                <a:latin typeface="Times New Roman" pitchFamily="18" charset="0"/>
                <a:cs typeface="Times New Roman" pitchFamily="18" charset="0"/>
              </a:rPr>
              <a:t>, Rode, J of prosthetic dentistry, Aug2008, Vol. 100 Issue 2, p107-109. 3p. </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ULTRASONIC INSTRUMENTATION</a:t>
            </a:r>
            <a:endParaRPr lang="en-US" sz="3200" dirty="0"/>
          </a:p>
        </p:txBody>
      </p:sp>
      <p:sp>
        <p:nvSpPr>
          <p:cNvPr id="3" name="Content Placeholder 2"/>
          <p:cNvSpPr>
            <a:spLocks noGrp="1"/>
          </p:cNvSpPr>
          <p:nvPr>
            <p:ph idx="1"/>
          </p:nvPr>
        </p:nvSpPr>
        <p:spPr/>
        <p:txBody>
          <a:bodyPr/>
          <a:lstStyle/>
          <a:p>
            <a:pPr algn="just">
              <a:lnSpc>
                <a:spcPct val="150000"/>
              </a:lnSpc>
            </a:pPr>
            <a:r>
              <a:rPr lang="en-US" sz="2400" dirty="0">
                <a:latin typeface="Times New Roman" pitchFamily="18" charset="0"/>
                <a:cs typeface="Times New Roman" pitchFamily="18" charset="0"/>
              </a:rPr>
              <a:t>Slot-type cavities (3 × 3 × 2 mm) were prepared on the </a:t>
            </a:r>
            <a:r>
              <a:rPr lang="en-US" sz="2400" dirty="0" err="1">
                <a:latin typeface="Times New Roman" pitchFamily="18" charset="0"/>
                <a:cs typeface="Times New Roman" pitchFamily="18" charset="0"/>
              </a:rPr>
              <a:t>buccal</a:t>
            </a:r>
            <a:r>
              <a:rPr lang="en-US" sz="2400" dirty="0">
                <a:latin typeface="Times New Roman" pitchFamily="18" charset="0"/>
                <a:cs typeface="Times New Roman" pitchFamily="18" charset="0"/>
              </a:rPr>
              <a:t> and the lingual surfaces of each tooth. </a:t>
            </a:r>
          </a:p>
          <a:p>
            <a:pPr algn="just">
              <a:lnSpc>
                <a:spcPct val="150000"/>
              </a:lnSpc>
            </a:pPr>
            <a:r>
              <a:rPr lang="en-US" sz="2400" dirty="0">
                <a:latin typeface="Times New Roman" pitchFamily="18" charset="0"/>
                <a:cs typeface="Times New Roman" pitchFamily="18" charset="0"/>
              </a:rPr>
              <a:t>The average </a:t>
            </a:r>
            <a:r>
              <a:rPr lang="en-US" sz="2400" dirty="0" err="1">
                <a:latin typeface="Times New Roman" pitchFamily="18" charset="0"/>
                <a:cs typeface="Times New Roman" pitchFamily="18" charset="0"/>
              </a:rPr>
              <a:t>pulpal</a:t>
            </a:r>
            <a:r>
              <a:rPr lang="en-US" sz="2400" dirty="0">
                <a:latin typeface="Times New Roman" pitchFamily="18" charset="0"/>
                <a:cs typeface="Times New Roman" pitchFamily="18" charset="0"/>
              </a:rPr>
              <a:t> temperature increases were 4.3°C for the high-speed preparation and 3.8°C for the ultrasonic preparation. </a:t>
            </a:r>
          </a:p>
          <a:p>
            <a:pPr algn="just">
              <a:lnSpc>
                <a:spcPct val="150000"/>
              </a:lnSpc>
            </a:pPr>
            <a:r>
              <a:rPr lang="en-US" sz="2400" dirty="0">
                <a:latin typeface="Times New Roman" pitchFamily="18" charset="0"/>
                <a:cs typeface="Times New Roman" pitchFamily="18" charset="0"/>
              </a:rPr>
              <a:t>Time required was 3.3 minutes for the high-speed bur and 13.77 minutes for the ultrasound device. </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112</a:t>
            </a:fld>
            <a:endParaRPr lang="en-US"/>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AIR ABRASIVE SYSTEM</a:t>
            </a:r>
            <a:br>
              <a:rPr lang="en-US" sz="3200" b="1" dirty="0">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p:txBody>
          <a:bodyPr>
            <a:normAutofit/>
          </a:bodyPr>
          <a:lstStyle/>
          <a:p>
            <a:pPr algn="just">
              <a:buNone/>
            </a:pPr>
            <a:endParaRPr lang="en-US" sz="2400" b="1" dirty="0">
              <a:latin typeface="Times New Roman" pitchFamily="18" charset="0"/>
              <a:cs typeface="Times New Roman" pitchFamily="18" charset="0"/>
            </a:endParaRPr>
          </a:p>
          <a:p>
            <a:pPr algn="just">
              <a:buNone/>
            </a:pPr>
            <a:endParaRPr lang="en-US" sz="2400" dirty="0">
              <a:latin typeface="Times New Roman" pitchFamily="18" charset="0"/>
              <a:cs typeface="Times New Roman" pitchFamily="18" charset="0"/>
            </a:endParaRPr>
          </a:p>
          <a:p>
            <a:pPr algn="just">
              <a:lnSpc>
                <a:spcPct val="150000"/>
              </a:lnSpc>
            </a:pPr>
            <a:r>
              <a:rPr lang="en-US" sz="2400" dirty="0">
                <a:latin typeface="Times New Roman" pitchFamily="18" charset="0"/>
                <a:cs typeface="Times New Roman" pitchFamily="18" charset="0"/>
              </a:rPr>
              <a:t>Air-abrasion was developed by </a:t>
            </a:r>
            <a:r>
              <a:rPr lang="en-US" sz="2400" dirty="0">
                <a:solidFill>
                  <a:srgbClr val="FFC000"/>
                </a:solidFill>
                <a:latin typeface="Times New Roman" pitchFamily="18" charset="0"/>
                <a:cs typeface="Times New Roman" pitchFamily="18" charset="0"/>
              </a:rPr>
              <a:t>RB Black in 1945</a:t>
            </a:r>
            <a:r>
              <a:rPr lang="en-US" sz="2400" dirty="0">
                <a:latin typeface="Times New Roman" pitchFamily="18" charset="0"/>
                <a:cs typeface="Times New Roman" pitchFamily="18" charset="0"/>
              </a:rPr>
              <a:t>. </a:t>
            </a:r>
          </a:p>
          <a:p>
            <a:pPr algn="just">
              <a:lnSpc>
                <a:spcPct val="150000"/>
              </a:lnSpc>
            </a:pPr>
            <a:r>
              <a:rPr lang="en-US" sz="2400" dirty="0">
                <a:latin typeface="Times New Roman" pitchFamily="18" charset="0"/>
                <a:cs typeface="Times New Roman" pitchFamily="18" charset="0"/>
              </a:rPr>
              <a:t>Air-abrasion is essentially a </a:t>
            </a:r>
            <a:r>
              <a:rPr lang="en-US" sz="2400" dirty="0">
                <a:solidFill>
                  <a:srgbClr val="FFC000"/>
                </a:solidFill>
                <a:latin typeface="Times New Roman" pitchFamily="18" charset="0"/>
                <a:cs typeface="Times New Roman" pitchFamily="18" charset="0"/>
              </a:rPr>
              <a:t>pseudo-mechanical, non-rotary method of cutting dental hard tissues </a:t>
            </a:r>
            <a:r>
              <a:rPr lang="en-US" sz="2400" dirty="0">
                <a:latin typeface="Times New Roman" pitchFamily="18" charset="0"/>
                <a:cs typeface="Times New Roman" pitchFamily="18" charset="0"/>
              </a:rPr>
              <a:t>utilizing the transfer of kinetic energy from a stream of desiccated abrasive particles bombarding the tooth surface at high velocity</a:t>
            </a:r>
            <a:r>
              <a:rPr lang="en-US" dirty="0"/>
              <a:t>.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113</a:t>
            </a:fld>
            <a:endParaRPr lang="en-US"/>
          </a:p>
        </p:txBody>
      </p:sp>
      <p:pic>
        <p:nvPicPr>
          <p:cNvPr id="20482" name="Picture 2" descr="E:\dental images\imagesCAL0DITG.jpg"/>
          <p:cNvPicPr>
            <a:picLocks noChangeAspect="1" noChangeArrowheads="1"/>
          </p:cNvPicPr>
          <p:nvPr/>
        </p:nvPicPr>
        <p:blipFill>
          <a:blip r:embed="rId2" cstate="print"/>
          <a:srcRect/>
          <a:stretch>
            <a:fillRect/>
          </a:stretch>
        </p:blipFill>
        <p:spPr bwMode="auto">
          <a:xfrm>
            <a:off x="1066801" y="533400"/>
            <a:ext cx="1932888" cy="1447800"/>
          </a:xfrm>
          <a:prstGeom prst="rect">
            <a:avLst/>
          </a:prstGeom>
          <a:noFill/>
        </p:spPr>
      </p:pic>
      <p:pic>
        <p:nvPicPr>
          <p:cNvPr id="1027" name="Picture 3" descr="E:\dental images\air abrasion 2.jpg"/>
          <p:cNvPicPr>
            <a:picLocks noChangeAspect="1" noChangeArrowheads="1"/>
          </p:cNvPicPr>
          <p:nvPr/>
        </p:nvPicPr>
        <p:blipFill>
          <a:blip r:embed="rId3" cstate="print"/>
          <a:srcRect/>
          <a:stretch>
            <a:fillRect/>
          </a:stretch>
        </p:blipFill>
        <p:spPr bwMode="auto">
          <a:xfrm>
            <a:off x="6858000" y="4876800"/>
            <a:ext cx="1638300" cy="1419389"/>
          </a:xfrm>
          <a:prstGeom prst="rect">
            <a:avLst/>
          </a:prstGeom>
          <a:noFill/>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AIR ABRASIVE SYSTEM</a:t>
            </a:r>
            <a:br>
              <a:rPr lang="en-US" sz="3200" b="1" dirty="0">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The abrasive employed for cutting tooth structure is </a:t>
            </a:r>
            <a:r>
              <a:rPr lang="en-US" sz="2400" dirty="0" err="1">
                <a:solidFill>
                  <a:srgbClr val="FFC000"/>
                </a:solidFill>
                <a:latin typeface="Times New Roman" pitchFamily="18" charset="0"/>
                <a:cs typeface="Times New Roman" pitchFamily="18" charset="0"/>
              </a:rPr>
              <a:t>aluminium</a:t>
            </a:r>
            <a:r>
              <a:rPr lang="en-US" sz="2400" dirty="0">
                <a:solidFill>
                  <a:srgbClr val="FFC000"/>
                </a:solidFill>
                <a:latin typeface="Times New Roman" pitchFamily="18" charset="0"/>
                <a:cs typeface="Times New Roman" pitchFamily="18" charset="0"/>
              </a:rPr>
              <a:t> oxide (Al</a:t>
            </a:r>
            <a:r>
              <a:rPr lang="en-US" sz="2400" baseline="-25000" dirty="0">
                <a:solidFill>
                  <a:srgbClr val="FFC000"/>
                </a:solidFill>
                <a:latin typeface="Times New Roman" pitchFamily="18" charset="0"/>
                <a:cs typeface="Times New Roman" pitchFamily="18" charset="0"/>
              </a:rPr>
              <a:t>2</a:t>
            </a:r>
            <a:r>
              <a:rPr lang="en-US" sz="2400" dirty="0">
                <a:solidFill>
                  <a:srgbClr val="FFC000"/>
                </a:solidFill>
                <a:latin typeface="Times New Roman" pitchFamily="18" charset="0"/>
                <a:cs typeface="Times New Roman" pitchFamily="18" charset="0"/>
              </a:rPr>
              <a:t>O</a:t>
            </a:r>
            <a:r>
              <a:rPr lang="en-US" sz="2400" baseline="-25000" dirty="0">
                <a:solidFill>
                  <a:srgbClr val="FFC000"/>
                </a:solidFill>
                <a:latin typeface="Times New Roman" pitchFamily="18" charset="0"/>
                <a:cs typeface="Times New Roman" pitchFamily="18" charset="0"/>
              </a:rPr>
              <a:t>3- </a:t>
            </a:r>
            <a:r>
              <a:rPr lang="en-US" sz="2400" dirty="0">
                <a:solidFill>
                  <a:srgbClr val="FFC000"/>
                </a:solidFill>
                <a:latin typeface="Times New Roman" pitchFamily="18" charset="0"/>
                <a:cs typeface="Times New Roman" pitchFamily="18" charset="0"/>
              </a:rPr>
              <a:t>α alumina) </a:t>
            </a:r>
          </a:p>
          <a:p>
            <a:pPr algn="just">
              <a:lnSpc>
                <a:spcPct val="150000"/>
              </a:lnSpc>
            </a:pPr>
            <a:r>
              <a:rPr lang="en-US" sz="2400" dirty="0">
                <a:latin typeface="Times New Roman" pitchFamily="18" charset="0"/>
                <a:cs typeface="Times New Roman" pitchFamily="18" charset="0"/>
              </a:rPr>
              <a:t>Average particle size of </a:t>
            </a:r>
            <a:r>
              <a:rPr lang="en-US" sz="2400" dirty="0">
                <a:solidFill>
                  <a:srgbClr val="FFC000"/>
                </a:solidFill>
                <a:latin typeface="Times New Roman" pitchFamily="18" charset="0"/>
                <a:cs typeface="Times New Roman" pitchFamily="18" charset="0"/>
              </a:rPr>
              <a:t>27.5um</a:t>
            </a:r>
            <a:r>
              <a:rPr lang="en-US" sz="2400" dirty="0">
                <a:latin typeface="Times New Roman" pitchFamily="18" charset="0"/>
                <a:cs typeface="Times New Roman" pitchFamily="18" charset="0"/>
              </a:rPr>
              <a:t> and possessing a </a:t>
            </a:r>
            <a:r>
              <a:rPr lang="en-US" sz="2400" dirty="0">
                <a:solidFill>
                  <a:srgbClr val="FFC000"/>
                </a:solidFill>
                <a:latin typeface="Times New Roman" pitchFamily="18" charset="0"/>
                <a:cs typeface="Times New Roman" pitchFamily="18" charset="0"/>
              </a:rPr>
              <a:t>hardness of 9 on </a:t>
            </a:r>
            <a:r>
              <a:rPr lang="en-US" sz="2400" dirty="0" err="1">
                <a:solidFill>
                  <a:srgbClr val="FFC000"/>
                </a:solidFill>
                <a:latin typeface="Times New Roman" pitchFamily="18" charset="0"/>
                <a:cs typeface="Times New Roman" pitchFamily="18" charset="0"/>
              </a:rPr>
              <a:t>Mohs</a:t>
            </a:r>
            <a:r>
              <a:rPr lang="en-US" sz="2400" dirty="0">
                <a:solidFill>
                  <a:srgbClr val="FFC000"/>
                </a:solidFill>
                <a:latin typeface="Times New Roman" pitchFamily="18" charset="0"/>
                <a:cs typeface="Times New Roman" pitchFamily="18" charset="0"/>
              </a:rPr>
              <a:t>’ scale. (</a:t>
            </a:r>
            <a:r>
              <a:rPr lang="en-US" sz="2400" dirty="0">
                <a:latin typeface="Times New Roman" pitchFamily="18" charset="0"/>
                <a:cs typeface="Times New Roman" pitchFamily="18" charset="0"/>
              </a:rPr>
              <a:t>US FDA approval).</a:t>
            </a:r>
            <a:endParaRPr lang="en-US" sz="2400" dirty="0">
              <a:solidFill>
                <a:srgbClr val="FFC000"/>
              </a:solidFill>
              <a:latin typeface="Times New Roman" pitchFamily="18" charset="0"/>
              <a:cs typeface="Times New Roman" pitchFamily="18" charset="0"/>
            </a:endParaRPr>
          </a:p>
          <a:p>
            <a:pPr algn="just">
              <a:lnSpc>
                <a:spcPct val="150000"/>
              </a:lnSpc>
            </a:pPr>
            <a:r>
              <a:rPr lang="en-US" sz="2400" dirty="0">
                <a:latin typeface="Times New Roman" pitchFamily="18" charset="0"/>
                <a:cs typeface="Times New Roman" pitchFamily="18" charset="0"/>
              </a:rPr>
              <a:t>It is </a:t>
            </a:r>
            <a:r>
              <a:rPr lang="en-US" sz="2400" dirty="0">
                <a:solidFill>
                  <a:srgbClr val="FFC000"/>
                </a:solidFill>
                <a:latin typeface="Times New Roman" pitchFamily="18" charset="0"/>
                <a:cs typeface="Times New Roman" pitchFamily="18" charset="0"/>
              </a:rPr>
              <a:t>stable, non-toxic and relatively inexpensive</a:t>
            </a:r>
            <a:r>
              <a:rPr lang="en-US" sz="2400" dirty="0">
                <a:latin typeface="Times New Roman" pitchFamily="18" charset="0"/>
                <a:cs typeface="Times New Roman" pitchFamily="18" charset="0"/>
              </a:rPr>
              <a:t>.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114</a:t>
            </a:fld>
            <a:endParaRPr 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AIR ABRASIVE SYSTEM</a:t>
            </a:r>
            <a:endParaRPr lang="en-US" sz="3200" dirty="0"/>
          </a:p>
        </p:txBody>
      </p:sp>
      <p:sp>
        <p:nvSpPr>
          <p:cNvPr id="3" name="Content Placeholder 2"/>
          <p:cNvSpPr>
            <a:spLocks noGrp="1"/>
          </p:cNvSpPr>
          <p:nvPr>
            <p:ph idx="1"/>
          </p:nvPr>
        </p:nvSpPr>
        <p:spPr>
          <a:xfrm>
            <a:off x="457200" y="1828800"/>
            <a:ext cx="8229600" cy="4297363"/>
          </a:xfrm>
        </p:spPr>
        <p:txBody>
          <a:bodyPr>
            <a:normAutofit/>
          </a:bodyPr>
          <a:lstStyle/>
          <a:p>
            <a:pPr algn="just">
              <a:lnSpc>
                <a:spcPct val="150000"/>
              </a:lnSpc>
            </a:pPr>
            <a:r>
              <a:rPr lang="en-US" sz="2400" dirty="0">
                <a:latin typeface="Times New Roman" pitchFamily="18" charset="0"/>
                <a:cs typeface="Times New Roman" pitchFamily="18" charset="0"/>
              </a:rPr>
              <a:t>The exit pressure - between </a:t>
            </a:r>
            <a:r>
              <a:rPr lang="en-US" sz="2400" dirty="0">
                <a:solidFill>
                  <a:srgbClr val="FFC000"/>
                </a:solidFill>
                <a:latin typeface="Times New Roman" pitchFamily="18" charset="0"/>
                <a:cs typeface="Times New Roman" pitchFamily="18" charset="0"/>
              </a:rPr>
              <a:t>60-120 pounds per square inch (</a:t>
            </a:r>
            <a:r>
              <a:rPr lang="en-US" sz="2400" dirty="0" err="1">
                <a:solidFill>
                  <a:srgbClr val="FFC000"/>
                </a:solidFill>
                <a:latin typeface="Times New Roman" pitchFamily="18" charset="0"/>
                <a:cs typeface="Times New Roman" pitchFamily="18" charset="0"/>
              </a:rPr>
              <a:t>p.s.i</a:t>
            </a:r>
            <a:r>
              <a:rPr lang="en-US" sz="2400" dirty="0">
                <a:solidFill>
                  <a:srgbClr val="FFC000"/>
                </a:solidFill>
                <a:latin typeface="Times New Roman" pitchFamily="18" charset="0"/>
                <a:cs typeface="Times New Roman" pitchFamily="18" charset="0"/>
              </a:rPr>
              <a:t>.) - </a:t>
            </a:r>
            <a:r>
              <a:rPr lang="en-US" sz="2400" dirty="0">
                <a:latin typeface="Times New Roman" pitchFamily="18" charset="0"/>
                <a:cs typeface="Times New Roman" pitchFamily="18" charset="0"/>
              </a:rPr>
              <a:t>velocity in excess of </a:t>
            </a:r>
            <a:r>
              <a:rPr lang="en-US" sz="2400" dirty="0">
                <a:solidFill>
                  <a:srgbClr val="FFC000"/>
                </a:solidFill>
                <a:latin typeface="Times New Roman" pitchFamily="18" charset="0"/>
                <a:cs typeface="Times New Roman" pitchFamily="18" charset="0"/>
              </a:rPr>
              <a:t>1000 feet per second.</a:t>
            </a:r>
          </a:p>
          <a:p>
            <a:pPr algn="just">
              <a:lnSpc>
                <a:spcPct val="150000"/>
              </a:lnSpc>
            </a:pPr>
            <a:r>
              <a:rPr lang="en-US" sz="2400" dirty="0">
                <a:latin typeface="Times New Roman" pitchFamily="18" charset="0"/>
                <a:cs typeface="Times New Roman" pitchFamily="18" charset="0"/>
              </a:rPr>
              <a:t>It depends on the </a:t>
            </a:r>
            <a:r>
              <a:rPr lang="en-US" sz="2400" dirty="0">
                <a:solidFill>
                  <a:srgbClr val="FFC000"/>
                </a:solidFill>
                <a:latin typeface="Times New Roman" pitchFamily="18" charset="0"/>
                <a:cs typeface="Times New Roman" pitchFamily="18" charset="0"/>
              </a:rPr>
              <a:t>diameter of the nozzle tip</a:t>
            </a:r>
            <a:r>
              <a:rPr lang="en-US" sz="2400" dirty="0">
                <a:latin typeface="Times New Roman" pitchFamily="18" charset="0"/>
                <a:cs typeface="Times New Roman" pitchFamily="18" charset="0"/>
              </a:rPr>
              <a:t>.</a:t>
            </a:r>
          </a:p>
          <a:p>
            <a:pPr algn="just">
              <a:lnSpc>
                <a:spcPct val="150000"/>
              </a:lnSpc>
            </a:pPr>
            <a:r>
              <a:rPr lang="en-US" sz="2400" dirty="0">
                <a:latin typeface="Times New Roman" pitchFamily="18" charset="0"/>
                <a:cs typeface="Times New Roman" pitchFamily="18" charset="0"/>
              </a:rPr>
              <a:t>The alumina escapes from the nozzle tip in a </a:t>
            </a:r>
            <a:r>
              <a:rPr lang="en-US" sz="2400" dirty="0">
                <a:solidFill>
                  <a:srgbClr val="FFC000"/>
                </a:solidFill>
                <a:latin typeface="Times New Roman" pitchFamily="18" charset="0"/>
                <a:cs typeface="Times New Roman" pitchFamily="18" charset="0"/>
              </a:rPr>
              <a:t>cone-shaped stream, the walls of which diverge from its long axis at an angle of approximately 3.5</a:t>
            </a:r>
            <a:r>
              <a:rPr lang="en-US" sz="2400" baseline="30000" dirty="0">
                <a:solidFill>
                  <a:srgbClr val="FFC000"/>
                </a:solidFill>
                <a:latin typeface="Times New Roman" pitchFamily="18" charset="0"/>
                <a:cs typeface="Times New Roman" pitchFamily="18" charset="0"/>
              </a:rPr>
              <a:t>0</a:t>
            </a:r>
            <a:r>
              <a:rPr lang="en-US" sz="2400" i="1" dirty="0">
                <a:solidFill>
                  <a:srgbClr val="FFC000"/>
                </a:solidFill>
                <a:latin typeface="Times New Roman" pitchFamily="18" charset="0"/>
                <a:cs typeface="Times New Roman" pitchFamily="18" charset="0"/>
              </a:rPr>
              <a:t>. </a:t>
            </a:r>
            <a:endParaRPr lang="en-US" sz="2400" dirty="0">
              <a:solidFill>
                <a:srgbClr val="FFC000"/>
              </a:solidFill>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115</a:t>
            </a:fld>
            <a:endParaRPr lang="en-US"/>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AIR ABRASIVE SYSTEM</a:t>
            </a:r>
            <a:endParaRPr lang="en-US" sz="3200" dirty="0"/>
          </a:p>
        </p:txBody>
      </p:sp>
      <p:sp>
        <p:nvSpPr>
          <p:cNvPr id="3" name="Content Placeholder 2"/>
          <p:cNvSpPr>
            <a:spLocks noGrp="1"/>
          </p:cNvSpPr>
          <p:nvPr>
            <p:ph idx="1"/>
          </p:nvPr>
        </p:nvSpPr>
        <p:spPr>
          <a:xfrm>
            <a:off x="457200" y="1646236"/>
            <a:ext cx="8229600" cy="4983163"/>
          </a:xfrm>
        </p:spPr>
        <p:txBody>
          <a:bodyPr>
            <a:normAutofit/>
          </a:bodyPr>
          <a:lstStyle/>
          <a:p>
            <a:pPr algn="just">
              <a:lnSpc>
                <a:spcPct val="150000"/>
              </a:lnSpc>
            </a:pPr>
            <a:r>
              <a:rPr lang="en-US" sz="2400" dirty="0">
                <a:latin typeface="Times New Roman" pitchFamily="18" charset="0"/>
                <a:cs typeface="Times New Roman" pitchFamily="18" charset="0"/>
              </a:rPr>
              <a:t>The dimensions of the </a:t>
            </a:r>
            <a:r>
              <a:rPr lang="en-US" sz="2400" dirty="0">
                <a:solidFill>
                  <a:srgbClr val="FFC000"/>
                </a:solidFill>
                <a:latin typeface="Times New Roman" pitchFamily="18" charset="0"/>
                <a:cs typeface="Times New Roman" pitchFamily="18" charset="0"/>
              </a:rPr>
              <a:t>cutting cone increase in proportion to the distance between the nozzle tip and the tooth surface </a:t>
            </a:r>
            <a:r>
              <a:rPr lang="en-US" sz="2400" dirty="0">
                <a:latin typeface="Times New Roman" pitchFamily="18" charset="0"/>
                <a:cs typeface="Times New Roman" pitchFamily="18" charset="0"/>
              </a:rPr>
              <a:t>due to the increase in particle scatter. </a:t>
            </a:r>
          </a:p>
          <a:p>
            <a:pPr algn="just">
              <a:lnSpc>
                <a:spcPct val="150000"/>
              </a:lnSpc>
            </a:pPr>
            <a:r>
              <a:rPr lang="en-US" sz="2400" dirty="0">
                <a:latin typeface="Times New Roman" pitchFamily="18" charset="0"/>
                <a:cs typeface="Times New Roman" pitchFamily="18" charset="0"/>
              </a:rPr>
              <a:t>The abrasion provided by the </a:t>
            </a:r>
            <a:r>
              <a:rPr lang="en-US" sz="2400" dirty="0">
                <a:solidFill>
                  <a:srgbClr val="FFC000"/>
                </a:solidFill>
                <a:latin typeface="Times New Roman" pitchFamily="18" charset="0"/>
                <a:cs typeface="Times New Roman" pitchFamily="18" charset="0"/>
              </a:rPr>
              <a:t>peripheral portion of the stream- less efficient </a:t>
            </a:r>
            <a:r>
              <a:rPr lang="en-US" sz="2400" dirty="0">
                <a:latin typeface="Times New Roman" pitchFamily="18" charset="0"/>
                <a:cs typeface="Times New Roman" pitchFamily="18" charset="0"/>
              </a:rPr>
              <a:t>(lower velocity and concentration of the alumina particles).</a:t>
            </a:r>
          </a:p>
          <a:p>
            <a:pPr algn="just">
              <a:lnSpc>
                <a:spcPct val="150000"/>
              </a:lnSpc>
            </a:pPr>
            <a:r>
              <a:rPr lang="en-US" sz="2400" dirty="0">
                <a:latin typeface="Times New Roman" pitchFamily="18" charset="0"/>
                <a:cs typeface="Times New Roman" pitchFamily="18" charset="0"/>
              </a:rPr>
              <a:t>This phenomenon causes </a:t>
            </a:r>
            <a:r>
              <a:rPr lang="en-US" sz="2400" dirty="0">
                <a:solidFill>
                  <a:srgbClr val="FFC000"/>
                </a:solidFill>
                <a:latin typeface="Times New Roman" pitchFamily="18" charset="0"/>
                <a:cs typeface="Times New Roman" pitchFamily="18" charset="0"/>
              </a:rPr>
              <a:t>internal line angles to be rounded</a:t>
            </a:r>
            <a:r>
              <a:rPr lang="en-US" sz="2400" dirty="0">
                <a:latin typeface="Times New Roman" pitchFamily="18" charset="0"/>
                <a:cs typeface="Times New Roman" pitchFamily="18" charset="0"/>
              </a:rPr>
              <a:t>;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116</a:t>
            </a:fld>
            <a:endParaRPr lang="en-US"/>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AIR ABRASIVE SYSTEM</a:t>
            </a: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These effects are minimized if the </a:t>
            </a:r>
            <a:r>
              <a:rPr lang="en-US" sz="2400" dirty="0">
                <a:solidFill>
                  <a:srgbClr val="FFC000"/>
                </a:solidFill>
                <a:latin typeface="Times New Roman" pitchFamily="18" charset="0"/>
                <a:cs typeface="Times New Roman" pitchFamily="18" charset="0"/>
              </a:rPr>
              <a:t>nozzle tip is placed less than 1.0mm from, the tooth, </a:t>
            </a:r>
            <a:r>
              <a:rPr lang="en-US" sz="2400" dirty="0">
                <a:latin typeface="Times New Roman" pitchFamily="18" charset="0"/>
                <a:cs typeface="Times New Roman" pitchFamily="18" charset="0"/>
              </a:rPr>
              <a:t>where the fanning is negligible. </a:t>
            </a:r>
          </a:p>
          <a:p>
            <a:pPr algn="just">
              <a:lnSpc>
                <a:spcPct val="150000"/>
              </a:lnSpc>
            </a:pPr>
            <a:r>
              <a:rPr lang="en-US" sz="2400" dirty="0">
                <a:solidFill>
                  <a:srgbClr val="FFC000"/>
                </a:solidFill>
                <a:latin typeface="Times New Roman" pitchFamily="18" charset="0"/>
                <a:cs typeface="Times New Roman" pitchFamily="18" charset="0"/>
              </a:rPr>
              <a:t>Beveled </a:t>
            </a:r>
            <a:r>
              <a:rPr lang="en-US" sz="2400" dirty="0" err="1">
                <a:solidFill>
                  <a:srgbClr val="FFC000"/>
                </a:solidFill>
                <a:latin typeface="Times New Roman" pitchFamily="18" charset="0"/>
                <a:cs typeface="Times New Roman" pitchFamily="18" charset="0"/>
              </a:rPr>
              <a:t>cavosurface</a:t>
            </a:r>
            <a:r>
              <a:rPr lang="en-US" sz="2400" dirty="0">
                <a:solidFill>
                  <a:srgbClr val="FFC000"/>
                </a:solidFill>
                <a:latin typeface="Times New Roman" pitchFamily="18" charset="0"/>
                <a:cs typeface="Times New Roman" pitchFamily="18" charset="0"/>
              </a:rPr>
              <a:t> margin </a:t>
            </a:r>
            <a:r>
              <a:rPr lang="en-US" sz="2400" dirty="0">
                <a:latin typeface="Times New Roman" pitchFamily="18" charset="0"/>
                <a:cs typeface="Times New Roman" pitchFamily="18" charset="0"/>
              </a:rPr>
              <a:t>- the instrument tip placed up to </a:t>
            </a:r>
            <a:r>
              <a:rPr lang="en-US" sz="2400" dirty="0">
                <a:solidFill>
                  <a:srgbClr val="FFC000"/>
                </a:solidFill>
                <a:latin typeface="Times New Roman" pitchFamily="18" charset="0"/>
                <a:cs typeface="Times New Roman" pitchFamily="18" charset="0"/>
              </a:rPr>
              <a:t>5 mm from the tooth surface. </a:t>
            </a:r>
          </a:p>
          <a:p>
            <a:pPr algn="just">
              <a:lnSpc>
                <a:spcPct val="150000"/>
              </a:lnSpc>
            </a:pPr>
            <a:r>
              <a:rPr lang="en-US" sz="2400" dirty="0">
                <a:solidFill>
                  <a:srgbClr val="FFC000"/>
                </a:solidFill>
                <a:latin typeface="Times New Roman" pitchFamily="18" charset="0"/>
                <a:cs typeface="Times New Roman" pitchFamily="18" charset="0"/>
              </a:rPr>
              <a:t>Butt joint </a:t>
            </a:r>
            <a:r>
              <a:rPr lang="en-US" sz="2400" dirty="0">
                <a:latin typeface="Times New Roman" pitchFamily="18" charset="0"/>
                <a:cs typeface="Times New Roman" pitchFamily="18" charset="0"/>
              </a:rPr>
              <a:t>- the nozzle should be placed closer, </a:t>
            </a:r>
            <a:r>
              <a:rPr lang="en-US" sz="2400" dirty="0">
                <a:solidFill>
                  <a:srgbClr val="FFC000"/>
                </a:solidFill>
                <a:latin typeface="Times New Roman" pitchFamily="18" charset="0"/>
                <a:cs typeface="Times New Roman" pitchFamily="18" charset="0"/>
              </a:rPr>
              <a:t>1mm from the tooth.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117</a:t>
            </a:fld>
            <a:endParaRPr lang="en-US"/>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AIR ABRASIVE SYSTEM</a:t>
            </a:r>
            <a:endParaRPr lang="en-US" sz="3200" dirty="0"/>
          </a:p>
        </p:txBody>
      </p:sp>
      <p:sp>
        <p:nvSpPr>
          <p:cNvPr id="3" name="Content Placeholder 2"/>
          <p:cNvSpPr>
            <a:spLocks noGrp="1"/>
          </p:cNvSpPr>
          <p:nvPr>
            <p:ph idx="1"/>
          </p:nvPr>
        </p:nvSpPr>
        <p:spPr>
          <a:xfrm>
            <a:off x="457200" y="1828800"/>
            <a:ext cx="8229600" cy="4648200"/>
          </a:xfrm>
        </p:spPr>
        <p:txBody>
          <a:bodyPr>
            <a:normAutofit/>
          </a:bodyPr>
          <a:lstStyle/>
          <a:p>
            <a:endParaRPr lang="en-US" sz="2400" dirty="0"/>
          </a:p>
          <a:p>
            <a:pPr marL="457200" indent="-457200" algn="just">
              <a:lnSpc>
                <a:spcPct val="150000"/>
              </a:lnSpc>
              <a:buNone/>
            </a:pPr>
            <a:r>
              <a:rPr lang="en-US" sz="2400" dirty="0">
                <a:solidFill>
                  <a:schemeClr val="bg2">
                    <a:lumMod val="40000"/>
                    <a:lumOff val="60000"/>
                  </a:schemeClr>
                </a:solidFill>
                <a:latin typeface="Times New Roman" pitchFamily="18" charset="0"/>
                <a:cs typeface="Times New Roman" pitchFamily="18" charset="0"/>
              </a:rPr>
              <a:t>USES</a:t>
            </a:r>
          </a:p>
          <a:p>
            <a:pPr marL="457200" indent="-457200" algn="just">
              <a:lnSpc>
                <a:spcPct val="150000"/>
              </a:lnSpc>
              <a:buFont typeface="+mj-lt"/>
              <a:buAutoNum type="arabicPeriod"/>
            </a:pPr>
            <a:r>
              <a:rPr lang="en-US" sz="2400" dirty="0">
                <a:solidFill>
                  <a:srgbClr val="FFC000"/>
                </a:solidFill>
                <a:latin typeface="Times New Roman" pitchFamily="18" charset="0"/>
                <a:cs typeface="Times New Roman" pitchFamily="18" charset="0"/>
              </a:rPr>
              <a:t>Stain removal, </a:t>
            </a:r>
          </a:p>
          <a:p>
            <a:pPr marL="457200" indent="-457200" algn="just">
              <a:lnSpc>
                <a:spcPct val="150000"/>
              </a:lnSpc>
              <a:buFont typeface="+mj-lt"/>
              <a:buAutoNum type="arabicPeriod"/>
            </a:pPr>
            <a:r>
              <a:rPr lang="en-US" sz="2400" dirty="0" err="1">
                <a:solidFill>
                  <a:srgbClr val="FFC000"/>
                </a:solidFill>
                <a:latin typeface="Times New Roman" pitchFamily="18" charset="0"/>
                <a:cs typeface="Times New Roman" pitchFamily="18" charset="0"/>
              </a:rPr>
              <a:t>Debriding</a:t>
            </a:r>
            <a:r>
              <a:rPr lang="en-US" sz="2400" dirty="0">
                <a:solidFill>
                  <a:srgbClr val="FFC000"/>
                </a:solidFill>
                <a:latin typeface="Times New Roman" pitchFamily="18" charset="0"/>
                <a:cs typeface="Times New Roman" pitchFamily="18" charset="0"/>
              </a:rPr>
              <a:t> pits and fissures before sealing, </a:t>
            </a:r>
          </a:p>
          <a:p>
            <a:pPr marL="457200" indent="-457200" algn="just">
              <a:lnSpc>
                <a:spcPct val="150000"/>
              </a:lnSpc>
              <a:buFont typeface="+mj-lt"/>
              <a:buAutoNum type="arabicPeriod"/>
            </a:pPr>
            <a:r>
              <a:rPr lang="en-US" sz="2400" dirty="0">
                <a:solidFill>
                  <a:srgbClr val="FFC000"/>
                </a:solidFill>
                <a:latin typeface="Times New Roman" pitchFamily="18" charset="0"/>
                <a:cs typeface="Times New Roman" pitchFamily="18" charset="0"/>
              </a:rPr>
              <a:t>Micromechanical roughening </a:t>
            </a:r>
            <a:r>
              <a:rPr lang="en-US" sz="2400" dirty="0">
                <a:latin typeface="Times New Roman" pitchFamily="18" charset="0"/>
                <a:cs typeface="Times New Roman" pitchFamily="18" charset="0"/>
              </a:rPr>
              <a:t>of surfaces to be bonded (enamel, cast metal alloys, or porcelain). </a:t>
            </a:r>
          </a:p>
          <a:p>
            <a:pPr>
              <a:lnSpc>
                <a:spcPct val="150000"/>
              </a:lnSpc>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118</a:t>
            </a:fld>
            <a:endParaRPr 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AIR ABRASIVE SYSTEM</a:t>
            </a:r>
            <a:endParaRPr lang="en-US" sz="3200" dirty="0"/>
          </a:p>
        </p:txBody>
      </p:sp>
      <p:sp>
        <p:nvSpPr>
          <p:cNvPr id="3" name="Content Placeholder 2"/>
          <p:cNvSpPr>
            <a:spLocks noGrp="1"/>
          </p:cNvSpPr>
          <p:nvPr>
            <p:ph idx="1"/>
          </p:nvPr>
        </p:nvSpPr>
        <p:spPr>
          <a:xfrm>
            <a:off x="457200" y="1828800"/>
            <a:ext cx="8229600" cy="4297363"/>
          </a:xfrm>
        </p:spPr>
        <p:txBody>
          <a:bodyPr>
            <a:normAutofit/>
          </a:bodyPr>
          <a:lstStyle/>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DISADVANTAGES</a:t>
            </a:r>
          </a:p>
          <a:p>
            <a:pPr algn="just">
              <a:lnSpc>
                <a:spcPct val="150000"/>
              </a:lnSpc>
            </a:pPr>
            <a:r>
              <a:rPr lang="en-US" sz="2400" dirty="0">
                <a:latin typeface="Times New Roman" pitchFamily="18" charset="0"/>
                <a:cs typeface="Times New Roman" pitchFamily="18" charset="0"/>
              </a:rPr>
              <a:t>It is important to note that air-abrasion is </a:t>
            </a:r>
            <a:r>
              <a:rPr lang="en-US" sz="2400" dirty="0">
                <a:solidFill>
                  <a:srgbClr val="FFC000"/>
                </a:solidFill>
                <a:latin typeface="Times New Roman" pitchFamily="18" charset="0"/>
                <a:cs typeface="Times New Roman" pitchFamily="18" charset="0"/>
              </a:rPr>
              <a:t>an end-cutting instrument. </a:t>
            </a:r>
          </a:p>
          <a:p>
            <a:pPr algn="just">
              <a:lnSpc>
                <a:spcPct val="150000"/>
              </a:lnSpc>
            </a:pPr>
            <a:r>
              <a:rPr lang="en-US" sz="2400" dirty="0">
                <a:latin typeface="Times New Roman" pitchFamily="18" charset="0"/>
                <a:cs typeface="Times New Roman" pitchFamily="18" charset="0"/>
              </a:rPr>
              <a:t>This results in </a:t>
            </a:r>
            <a:r>
              <a:rPr lang="en-US" sz="2400" dirty="0">
                <a:solidFill>
                  <a:srgbClr val="FFC000"/>
                </a:solidFill>
                <a:latin typeface="Times New Roman" pitchFamily="18" charset="0"/>
                <a:cs typeface="Times New Roman" pitchFamily="18" charset="0"/>
              </a:rPr>
              <a:t>small diameter access, but deeper cavities.</a:t>
            </a:r>
          </a:p>
          <a:p>
            <a:pPr algn="just">
              <a:lnSpc>
                <a:spcPct val="150000"/>
              </a:lnSpc>
            </a:pPr>
            <a:r>
              <a:rPr lang="en-US" sz="2400" dirty="0">
                <a:latin typeface="Times New Roman" pitchFamily="18" charset="0"/>
                <a:cs typeface="Times New Roman" pitchFamily="18" charset="0"/>
              </a:rPr>
              <a:t>Risk exists in </a:t>
            </a:r>
            <a:r>
              <a:rPr lang="en-US" sz="2400" dirty="0">
                <a:solidFill>
                  <a:srgbClr val="FFC000"/>
                </a:solidFill>
                <a:latin typeface="Times New Roman" pitchFamily="18" charset="0"/>
                <a:cs typeface="Times New Roman" pitchFamily="18" charset="0"/>
              </a:rPr>
              <a:t>over-preparing cavities into healthy dental tissues at the depths of the cavity. </a:t>
            </a:r>
          </a:p>
          <a:p>
            <a:pPr algn="just">
              <a:lnSpc>
                <a:spcPct val="150000"/>
              </a:lnSpc>
            </a:pPr>
            <a:endParaRPr lang="en-US" sz="2400" dirty="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119</a:t>
            </a:fld>
            <a:endParaRPr lang="en-US"/>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AIR ABRASIVE SYSTEM</a:t>
            </a:r>
            <a:endParaRPr lang="en-US" sz="3200" dirty="0"/>
          </a:p>
        </p:txBody>
      </p:sp>
      <p:sp>
        <p:nvSpPr>
          <p:cNvPr id="3" name="Content Placeholder 2"/>
          <p:cNvSpPr>
            <a:spLocks noGrp="1"/>
          </p:cNvSpPr>
          <p:nvPr>
            <p:ph idx="1"/>
          </p:nvPr>
        </p:nvSpPr>
        <p:spPr>
          <a:xfrm>
            <a:off x="457200" y="1600200"/>
            <a:ext cx="8229600" cy="4724400"/>
          </a:xfrm>
        </p:spPr>
        <p:txBody>
          <a:bodyPr>
            <a:noAutofit/>
          </a:bodyPr>
          <a:lstStyle/>
          <a:p>
            <a:pPr algn="just">
              <a:lnSpc>
                <a:spcPct val="150000"/>
              </a:lnSpc>
            </a:pPr>
            <a:r>
              <a:rPr lang="en-US" sz="2400" dirty="0">
                <a:solidFill>
                  <a:srgbClr val="FFC000"/>
                </a:solidFill>
                <a:latin typeface="Times New Roman" pitchFamily="18" charset="0"/>
                <a:cs typeface="Times New Roman" pitchFamily="18" charset="0"/>
              </a:rPr>
              <a:t>Cannot produce well-defined </a:t>
            </a:r>
            <a:r>
              <a:rPr lang="en-US" sz="2400" dirty="0">
                <a:latin typeface="Times New Roman" pitchFamily="18" charset="0"/>
                <a:cs typeface="Times New Roman" pitchFamily="18" charset="0"/>
              </a:rPr>
              <a:t>preparation wall and margin.</a:t>
            </a:r>
          </a:p>
          <a:p>
            <a:pPr algn="just">
              <a:lnSpc>
                <a:spcPct val="150000"/>
              </a:lnSpc>
            </a:pPr>
            <a:r>
              <a:rPr lang="en-US" sz="2400" dirty="0">
                <a:solidFill>
                  <a:srgbClr val="FFC000"/>
                </a:solidFill>
                <a:latin typeface="Times New Roman" pitchFamily="18" charset="0"/>
                <a:cs typeface="Times New Roman" pitchFamily="18" charset="0"/>
              </a:rPr>
              <a:t>Lack of tactile feedback</a:t>
            </a:r>
            <a:r>
              <a:rPr lang="en-US" sz="2400" dirty="0">
                <a:latin typeface="Times New Roman" pitchFamily="18" charset="0"/>
                <a:cs typeface="Times New Roman" pitchFamily="18" charset="0"/>
              </a:rPr>
              <a:t> - cut cavities in healthy tissue. </a:t>
            </a:r>
          </a:p>
          <a:p>
            <a:pPr algn="just">
              <a:lnSpc>
                <a:spcPct val="150000"/>
              </a:lnSpc>
            </a:pPr>
            <a:r>
              <a:rPr lang="en-US" sz="2400" dirty="0">
                <a:latin typeface="Times New Roman" pitchFamily="18" charset="0"/>
                <a:cs typeface="Times New Roman" pitchFamily="18" charset="0"/>
              </a:rPr>
              <a:t>α-alumina particles </a:t>
            </a:r>
            <a:r>
              <a:rPr lang="en-US" sz="2400" dirty="0">
                <a:solidFill>
                  <a:srgbClr val="FFC000"/>
                </a:solidFill>
                <a:latin typeface="Times New Roman" pitchFamily="18" charset="0"/>
                <a:cs typeface="Times New Roman" pitchFamily="18" charset="0"/>
              </a:rPr>
              <a:t>do not cut so efficiently through softer carious tissue.</a:t>
            </a:r>
          </a:p>
          <a:p>
            <a:pPr algn="just">
              <a:lnSpc>
                <a:spcPct val="150000"/>
              </a:lnSpc>
            </a:pPr>
            <a:r>
              <a:rPr lang="en-US" sz="2400" dirty="0">
                <a:latin typeface="Times New Roman" pitchFamily="18" charset="0"/>
                <a:cs typeface="Times New Roman" pitchFamily="18" charset="0"/>
              </a:rPr>
              <a:t>Abrasive dust </a:t>
            </a:r>
            <a:r>
              <a:rPr lang="en-US" sz="2400" dirty="0">
                <a:solidFill>
                  <a:srgbClr val="FFC000"/>
                </a:solidFill>
                <a:latin typeface="Times New Roman" pitchFamily="18" charset="0"/>
                <a:cs typeface="Times New Roman" pitchFamily="18" charset="0"/>
              </a:rPr>
              <a:t>interfered with visibility.</a:t>
            </a:r>
            <a:endParaRPr lang="en-US" sz="2400" dirty="0">
              <a:latin typeface="Times New Roman" pitchFamily="18" charset="0"/>
              <a:cs typeface="Times New Roman" pitchFamily="18" charset="0"/>
            </a:endParaRPr>
          </a:p>
          <a:p>
            <a:pPr algn="just">
              <a:lnSpc>
                <a:spcPct val="150000"/>
              </a:lnSpc>
            </a:pPr>
            <a:r>
              <a:rPr lang="en-US" sz="2400" dirty="0">
                <a:latin typeface="Times New Roman" pitchFamily="18" charset="0"/>
                <a:cs typeface="Times New Roman" pitchFamily="18" charset="0"/>
              </a:rPr>
              <a:t>Preventing the patient or office personnel from inhaling abrasive dust posed an additional difficulty. </a:t>
            </a:r>
          </a:p>
          <a:p>
            <a:pPr algn="just"/>
            <a:endParaRPr lang="en-US" sz="2400" dirty="0"/>
          </a:p>
          <a:p>
            <a:pPr algn="just">
              <a:lnSpc>
                <a:spcPct val="150000"/>
              </a:lnSpc>
            </a:pP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120</a:t>
            </a:fld>
            <a:endParaRPr 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AIR ABRASIVE SYSTEM</a:t>
            </a: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Indeed, recent advances in micro-abrasive technology allow a </a:t>
            </a:r>
          </a:p>
          <a:p>
            <a:pPr algn="just">
              <a:lnSpc>
                <a:spcPct val="150000"/>
              </a:lnSpc>
            </a:pPr>
            <a:r>
              <a:rPr lang="en-US" sz="2400" dirty="0">
                <a:solidFill>
                  <a:srgbClr val="FFC000"/>
                </a:solidFill>
                <a:latin typeface="Times New Roman" pitchFamily="18" charset="0"/>
                <a:cs typeface="Times New Roman" pitchFamily="18" charset="0"/>
              </a:rPr>
              <a:t>Metered flow of alumina particles</a:t>
            </a:r>
            <a:r>
              <a:rPr lang="en-US" sz="2400" dirty="0">
                <a:latin typeface="Times New Roman" pitchFamily="18" charset="0"/>
                <a:cs typeface="Times New Roman" pitchFamily="18" charset="0"/>
              </a:rPr>
              <a:t>, </a:t>
            </a:r>
          </a:p>
          <a:p>
            <a:pPr algn="just">
              <a:lnSpc>
                <a:spcPct val="150000"/>
              </a:lnSpc>
            </a:pPr>
            <a:r>
              <a:rPr lang="en-US" sz="2400" dirty="0">
                <a:solidFill>
                  <a:srgbClr val="FFC000"/>
                </a:solidFill>
                <a:latin typeface="Times New Roman" pitchFamily="18" charset="0"/>
                <a:cs typeface="Times New Roman" pitchFamily="18" charset="0"/>
              </a:rPr>
              <a:t>Higher operating pressures</a:t>
            </a:r>
            <a:r>
              <a:rPr lang="en-US" sz="2400" dirty="0">
                <a:latin typeface="Times New Roman" pitchFamily="18" charset="0"/>
                <a:cs typeface="Times New Roman" pitchFamily="18" charset="0"/>
              </a:rPr>
              <a:t> and </a:t>
            </a:r>
          </a:p>
          <a:p>
            <a:pPr algn="just">
              <a:lnSpc>
                <a:spcPct val="150000"/>
              </a:lnSpc>
            </a:pPr>
            <a:r>
              <a:rPr lang="en-US" sz="2400" dirty="0">
                <a:solidFill>
                  <a:srgbClr val="FFC000"/>
                </a:solidFill>
                <a:latin typeface="Times New Roman" pitchFamily="18" charset="0"/>
                <a:cs typeface="Times New Roman" pitchFamily="18" charset="0"/>
              </a:rPr>
              <a:t>Instantaneous initiation and termination</a:t>
            </a:r>
            <a:endParaRPr lang="en-US" sz="2400" dirty="0">
              <a:latin typeface="Times New Roman" pitchFamily="18" charset="0"/>
              <a:cs typeface="Times New Roman" pitchFamily="18" charset="0"/>
            </a:endParaRPr>
          </a:p>
          <a:p>
            <a:pPr algn="just">
              <a:lnSpc>
                <a:spcPct val="150000"/>
              </a:lnSpc>
            </a:pPr>
            <a:r>
              <a:rPr lang="en-US" sz="2400" dirty="0">
                <a:solidFill>
                  <a:srgbClr val="FFC000"/>
                </a:solidFill>
                <a:latin typeface="Times New Roman" pitchFamily="18" charset="0"/>
                <a:cs typeface="Times New Roman" pitchFamily="18" charset="0"/>
              </a:rPr>
              <a:t>Rubber dam isolation </a:t>
            </a:r>
          </a:p>
          <a:p>
            <a:pPr algn="just">
              <a:lnSpc>
                <a:spcPct val="150000"/>
              </a:lnSpc>
            </a:pPr>
            <a:r>
              <a:rPr lang="en-US" sz="2400" dirty="0">
                <a:solidFill>
                  <a:srgbClr val="FFC000"/>
                </a:solidFill>
                <a:latin typeface="Times New Roman" pitchFamily="18" charset="0"/>
                <a:cs typeface="Times New Roman" pitchFamily="18" charset="0"/>
              </a:rPr>
              <a:t>Face mask protection </a:t>
            </a:r>
          </a:p>
          <a:p>
            <a:pPr algn="just">
              <a:lnSpc>
                <a:spcPct val="150000"/>
              </a:lnSpc>
            </a:pPr>
            <a:r>
              <a:rPr lang="en-US" sz="2400" dirty="0">
                <a:solidFill>
                  <a:srgbClr val="FFC000"/>
                </a:solidFill>
                <a:latin typeface="Times New Roman" pitchFamily="18" charset="0"/>
                <a:cs typeface="Times New Roman" pitchFamily="18" charset="0"/>
              </a:rPr>
              <a:t>High volume suction </a:t>
            </a:r>
          </a:p>
          <a:p>
            <a:endParaRPr lang="en-US" dirty="0">
              <a:solidFill>
                <a:srgbClr val="FFC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121</a:t>
            </a:fld>
            <a:endParaRPr lang="en-US"/>
          </a:p>
        </p:txBody>
      </p:sp>
      <p:sp>
        <p:nvSpPr>
          <p:cNvPr id="5" name="Rectangle 4"/>
          <p:cNvSpPr/>
          <p:nvPr/>
        </p:nvSpPr>
        <p:spPr>
          <a:xfrm>
            <a:off x="6400800" y="2667000"/>
            <a:ext cx="2387248" cy="830997"/>
          </a:xfrm>
          <a:prstGeom prst="rect">
            <a:avLst/>
          </a:prstGeom>
        </p:spPr>
        <p:txBody>
          <a:bodyPr wrap="square">
            <a:spAutoFit/>
          </a:bodyPr>
          <a:lstStyle/>
          <a:p>
            <a:r>
              <a:rPr lang="en-US" sz="2400" dirty="0">
                <a:latin typeface="Times New Roman" pitchFamily="18" charset="0"/>
                <a:cs typeface="Times New Roman" pitchFamily="18" charset="0"/>
              </a:rPr>
              <a:t>reducing the dust cloud produced. </a:t>
            </a:r>
            <a:endParaRPr lang="en-US" sz="2400" dirty="0"/>
          </a:p>
        </p:txBody>
      </p:sp>
      <p:sp>
        <p:nvSpPr>
          <p:cNvPr id="6" name="Right Brace 5"/>
          <p:cNvSpPr/>
          <p:nvPr/>
        </p:nvSpPr>
        <p:spPr>
          <a:xfrm>
            <a:off x="4191000" y="4191000"/>
            <a:ext cx="45719" cy="1295400"/>
          </a:xfrm>
          <a:prstGeom prst="rightBrace">
            <a:avLst/>
          </a:pr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Rectangle 6"/>
          <p:cNvSpPr/>
          <p:nvPr/>
        </p:nvSpPr>
        <p:spPr>
          <a:xfrm>
            <a:off x="4572000" y="4267200"/>
            <a:ext cx="4572000" cy="830997"/>
          </a:xfrm>
          <a:prstGeom prst="rect">
            <a:avLst/>
          </a:prstGeom>
        </p:spPr>
        <p:txBody>
          <a:bodyPr wrap="square">
            <a:spAutoFit/>
          </a:bodyPr>
          <a:lstStyle/>
          <a:p>
            <a:r>
              <a:rPr lang="en-US" sz="2400" dirty="0">
                <a:latin typeface="Times New Roman" pitchFamily="18" charset="0"/>
                <a:cs typeface="Times New Roman" pitchFamily="18" charset="0"/>
              </a:rPr>
              <a:t>minimize the risks of particle inhalation</a:t>
            </a:r>
            <a:r>
              <a:rPr lang="en-US" dirty="0">
                <a:latin typeface="Times New Roman" pitchFamily="18" charset="0"/>
                <a:cs typeface="Times New Roman" pitchFamily="18" charset="0"/>
              </a:rPr>
              <a:t>. </a:t>
            </a:r>
            <a:endParaRPr lang="en-US" dirty="0"/>
          </a:p>
        </p:txBody>
      </p:sp>
      <p:sp>
        <p:nvSpPr>
          <p:cNvPr id="8" name="Right Brace 7"/>
          <p:cNvSpPr/>
          <p:nvPr/>
        </p:nvSpPr>
        <p:spPr>
          <a:xfrm>
            <a:off x="6248400" y="2514600"/>
            <a:ext cx="45719" cy="1295400"/>
          </a:xfrm>
          <a:prstGeom prst="rightBrace">
            <a:avLst/>
          </a:pr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AIR ABRASIVE SYSTEM</a:t>
            </a:r>
            <a:endParaRPr lang="en-US" sz="3200" dirty="0"/>
          </a:p>
        </p:txBody>
      </p:sp>
      <p:sp>
        <p:nvSpPr>
          <p:cNvPr id="3" name="Content Placeholder 2"/>
          <p:cNvSpPr>
            <a:spLocks noGrp="1"/>
          </p:cNvSpPr>
          <p:nvPr>
            <p:ph idx="1"/>
          </p:nvPr>
        </p:nvSpPr>
        <p:spPr>
          <a:xfrm>
            <a:off x="457200" y="1676400"/>
            <a:ext cx="8229600" cy="4449763"/>
          </a:xfrm>
        </p:spPr>
        <p:txBody>
          <a:bodyPr>
            <a:normAutofit/>
          </a:bodyPr>
          <a:lstStyle/>
          <a:p>
            <a:pPr algn="just">
              <a:lnSpc>
                <a:spcPct val="150000"/>
              </a:lnSpc>
            </a:pPr>
            <a:r>
              <a:rPr lang="en-US" sz="2400" dirty="0" err="1">
                <a:latin typeface="Times New Roman" pitchFamily="18" charset="0"/>
                <a:cs typeface="Times New Roman" pitchFamily="18" charset="0"/>
              </a:rPr>
              <a:t>Rafique</a:t>
            </a:r>
            <a:r>
              <a:rPr lang="en-US" sz="2400" dirty="0">
                <a:latin typeface="Times New Roman" pitchFamily="18" charset="0"/>
                <a:cs typeface="Times New Roman" pitchFamily="18" charset="0"/>
              </a:rPr>
              <a:t> S et al conducted a study to investigate whether caries removal with </a:t>
            </a:r>
            <a:r>
              <a:rPr lang="en-US" sz="2400" dirty="0">
                <a:solidFill>
                  <a:srgbClr val="FFC000"/>
                </a:solidFill>
                <a:latin typeface="Times New Roman" pitchFamily="18" charset="0"/>
                <a:cs typeface="Times New Roman" pitchFamily="18" charset="0"/>
              </a:rPr>
              <a:t>air-abrasion/</a:t>
            </a:r>
            <a:r>
              <a:rPr lang="en-US" sz="2400" dirty="0" err="1">
                <a:solidFill>
                  <a:srgbClr val="FFC000"/>
                </a:solidFill>
                <a:latin typeface="Times New Roman" pitchFamily="18" charset="0"/>
                <a:cs typeface="Times New Roman" pitchFamily="18" charset="0"/>
              </a:rPr>
              <a:t>Carisolv</a:t>
            </a:r>
            <a:r>
              <a:rPr lang="en-US" sz="2400" dirty="0">
                <a:solidFill>
                  <a:srgbClr val="FFC000"/>
                </a:solidFill>
                <a:latin typeface="Times New Roman" pitchFamily="18" charset="0"/>
                <a:cs typeface="Times New Roman" pitchFamily="18" charset="0"/>
              </a:rPr>
              <a:t> gel</a:t>
            </a:r>
            <a:r>
              <a:rPr lang="en-US" sz="2400" dirty="0">
                <a:latin typeface="Times New Roman" pitchFamily="18" charset="0"/>
                <a:cs typeface="Times New Roman" pitchFamily="18" charset="0"/>
              </a:rPr>
              <a:t> is an acceptable and viable alternative in the treatment of dental patients.</a:t>
            </a:r>
          </a:p>
          <a:p>
            <a:pPr algn="just">
              <a:lnSpc>
                <a:spcPct val="150000"/>
              </a:lnSpc>
            </a:pPr>
            <a:r>
              <a:rPr lang="en-US" sz="2400" dirty="0">
                <a:latin typeface="Times New Roman" pitchFamily="18" charset="0"/>
                <a:cs typeface="Times New Roman" pitchFamily="18" charset="0"/>
              </a:rPr>
              <a:t>22 patients were treated with conventional methods (local </a:t>
            </a:r>
            <a:r>
              <a:rPr lang="en-US" sz="2400" dirty="0" err="1">
                <a:latin typeface="Times New Roman" pitchFamily="18" charset="0"/>
                <a:cs typeface="Times New Roman" pitchFamily="18" charset="0"/>
              </a:rPr>
              <a:t>anaesthetic</a:t>
            </a:r>
            <a:r>
              <a:rPr lang="en-US" sz="2400" dirty="0">
                <a:latin typeface="Times New Roman" pitchFamily="18" charset="0"/>
                <a:cs typeface="Times New Roman" pitchFamily="18" charset="0"/>
              </a:rPr>
              <a:t> injection/drill) followed by alternative treatment (air-abrasion and </a:t>
            </a:r>
            <a:r>
              <a:rPr lang="en-US" sz="2400" dirty="0" err="1">
                <a:latin typeface="Times New Roman" pitchFamily="18" charset="0"/>
                <a:cs typeface="Times New Roman" pitchFamily="18" charset="0"/>
              </a:rPr>
              <a:t>Carisolv</a:t>
            </a:r>
            <a:r>
              <a:rPr lang="en-US" sz="2400" dirty="0">
                <a:latin typeface="Times New Roman" pitchFamily="18" charset="0"/>
                <a:cs typeface="Times New Roman" pitchFamily="18" charset="0"/>
              </a:rPr>
              <a:t> gel) in a general practice setting, by the same operator.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122</a:t>
            </a:fld>
            <a:endParaRPr lang="en-US"/>
          </a:p>
        </p:txBody>
      </p:sp>
      <p:sp>
        <p:nvSpPr>
          <p:cNvPr id="5" name="Rectangle 4"/>
          <p:cNvSpPr/>
          <p:nvPr/>
        </p:nvSpPr>
        <p:spPr>
          <a:xfrm>
            <a:off x="228600" y="5486400"/>
            <a:ext cx="8610600" cy="954107"/>
          </a:xfrm>
          <a:prstGeom prst="rect">
            <a:avLst/>
          </a:prstGeom>
        </p:spPr>
        <p:txBody>
          <a:bodyPr wrap="square">
            <a:spAutoFit/>
          </a:bodyPr>
          <a:lstStyle/>
          <a:p>
            <a:pPr algn="just"/>
            <a:r>
              <a:rPr lang="en-US" i="1" dirty="0">
                <a:solidFill>
                  <a:schemeClr val="accent2">
                    <a:lumMod val="60000"/>
                    <a:lumOff val="40000"/>
                  </a:schemeClr>
                </a:solidFill>
                <a:latin typeface="Times New Roman" pitchFamily="18" charset="0"/>
                <a:cs typeface="Times New Roman" pitchFamily="18" charset="0"/>
              </a:rPr>
              <a:t>Fiske J, </a:t>
            </a:r>
            <a:r>
              <a:rPr lang="en-US" i="1" dirty="0" err="1">
                <a:solidFill>
                  <a:schemeClr val="accent2">
                    <a:lumMod val="60000"/>
                    <a:lumOff val="40000"/>
                  </a:schemeClr>
                </a:solidFill>
                <a:latin typeface="Times New Roman" pitchFamily="18" charset="0"/>
                <a:cs typeface="Times New Roman" pitchFamily="18" charset="0"/>
              </a:rPr>
              <a:t>Banerjee</a:t>
            </a:r>
            <a:r>
              <a:rPr lang="en-US" i="1" dirty="0">
                <a:solidFill>
                  <a:schemeClr val="accent2">
                    <a:lumMod val="60000"/>
                    <a:lumOff val="40000"/>
                  </a:schemeClr>
                </a:solidFill>
                <a:latin typeface="Times New Roman" pitchFamily="18" charset="0"/>
                <a:cs typeface="Times New Roman" pitchFamily="18" charset="0"/>
              </a:rPr>
              <a:t> A.</a:t>
            </a:r>
            <a:r>
              <a:rPr lang="en-US" b="1" i="1" dirty="0">
                <a:solidFill>
                  <a:schemeClr val="accent2">
                    <a:lumMod val="60000"/>
                    <a:lumOff val="40000"/>
                  </a:schemeClr>
                </a:solidFill>
                <a:latin typeface="Times New Roman" pitchFamily="18" charset="0"/>
                <a:cs typeface="Times New Roman" pitchFamily="18" charset="0"/>
              </a:rPr>
              <a:t> </a:t>
            </a:r>
            <a:r>
              <a:rPr lang="en-US" i="1" dirty="0">
                <a:solidFill>
                  <a:schemeClr val="accent2">
                    <a:lumMod val="60000"/>
                    <a:lumOff val="40000"/>
                  </a:schemeClr>
                </a:solidFill>
                <a:latin typeface="Times New Roman" pitchFamily="18" charset="0"/>
                <a:cs typeface="Times New Roman" pitchFamily="18" charset="0"/>
              </a:rPr>
              <a:t>Clinical Trial of an Air-Abrasion/</a:t>
            </a:r>
            <a:r>
              <a:rPr lang="en-US" i="1" dirty="0" err="1">
                <a:solidFill>
                  <a:schemeClr val="accent2">
                    <a:lumMod val="60000"/>
                    <a:lumOff val="40000"/>
                  </a:schemeClr>
                </a:solidFill>
                <a:latin typeface="Times New Roman" pitchFamily="18" charset="0"/>
                <a:cs typeface="Times New Roman" pitchFamily="18" charset="0"/>
              </a:rPr>
              <a:t>Chemomechanical</a:t>
            </a:r>
            <a:r>
              <a:rPr lang="en-US" i="1" dirty="0">
                <a:solidFill>
                  <a:schemeClr val="accent2">
                    <a:lumMod val="60000"/>
                    <a:lumOff val="40000"/>
                  </a:schemeClr>
                </a:solidFill>
                <a:latin typeface="Times New Roman" pitchFamily="18" charset="0"/>
                <a:cs typeface="Times New Roman" pitchFamily="18" charset="0"/>
              </a:rPr>
              <a:t> Operative Procedure for the Restorative Treatment of Dental Patients,</a:t>
            </a:r>
            <a:r>
              <a:rPr lang="en-US" b="1" i="1" dirty="0">
                <a:solidFill>
                  <a:schemeClr val="accent2">
                    <a:lumMod val="60000"/>
                    <a:lumOff val="40000"/>
                  </a:schemeClr>
                </a:solidFill>
                <a:latin typeface="Times New Roman" pitchFamily="18" charset="0"/>
                <a:cs typeface="Times New Roman" pitchFamily="18" charset="0"/>
              </a:rPr>
              <a:t> </a:t>
            </a:r>
            <a:r>
              <a:rPr lang="en-US" i="1" dirty="0">
                <a:solidFill>
                  <a:schemeClr val="accent2">
                    <a:lumMod val="60000"/>
                    <a:lumOff val="40000"/>
                  </a:schemeClr>
                </a:solidFill>
                <a:latin typeface="Times New Roman" pitchFamily="18" charset="0"/>
                <a:cs typeface="Times New Roman" pitchFamily="18" charset="0"/>
              </a:rPr>
              <a:t>Caries Res 2003;37:360–364 (DOI:10.1159/000072168</a:t>
            </a:r>
            <a:r>
              <a:rPr lang="en-US" sz="2000" i="1" dirty="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AIR ABRASIVE SYSTEM</a:t>
            </a:r>
            <a:endParaRPr lang="en-US" sz="3200" dirty="0"/>
          </a:p>
        </p:txBody>
      </p:sp>
      <p:sp>
        <p:nvSpPr>
          <p:cNvPr id="3" name="Content Placeholder 2"/>
          <p:cNvSpPr>
            <a:spLocks noGrp="1"/>
          </p:cNvSpPr>
          <p:nvPr>
            <p:ph idx="1"/>
          </p:nvPr>
        </p:nvSpPr>
        <p:spPr>
          <a:xfrm>
            <a:off x="457200" y="1447800"/>
            <a:ext cx="8229600" cy="5105400"/>
          </a:xfrm>
        </p:spPr>
        <p:txBody>
          <a:bodyPr>
            <a:noAutofit/>
          </a:bodyPr>
          <a:lstStyle/>
          <a:p>
            <a:pPr algn="just">
              <a:lnSpc>
                <a:spcPct val="150000"/>
              </a:lnSpc>
            </a:pPr>
            <a:r>
              <a:rPr lang="en-US" sz="2400" dirty="0">
                <a:latin typeface="Times New Roman" pitchFamily="18" charset="0"/>
                <a:cs typeface="Times New Roman" pitchFamily="18" charset="0"/>
              </a:rPr>
              <a:t>The participants’ pre-operative anxiety levels were measured using the </a:t>
            </a:r>
            <a:r>
              <a:rPr lang="en-US" sz="2400" dirty="0">
                <a:solidFill>
                  <a:srgbClr val="FFC000"/>
                </a:solidFill>
                <a:latin typeface="Times New Roman" pitchFamily="18" charset="0"/>
                <a:cs typeface="Times New Roman" pitchFamily="18" charset="0"/>
              </a:rPr>
              <a:t>Modified Dental Anxiety Scale.</a:t>
            </a:r>
          </a:p>
          <a:p>
            <a:pPr algn="just">
              <a:lnSpc>
                <a:spcPct val="150000"/>
              </a:lnSpc>
            </a:pPr>
            <a:r>
              <a:rPr lang="en-US" sz="2400" dirty="0">
                <a:latin typeface="Times New Roman" pitchFamily="18" charset="0"/>
                <a:cs typeface="Times New Roman" pitchFamily="18" charset="0"/>
              </a:rPr>
              <a:t>Their postoperative levels of anxiety/dislike for aspects of both conventional and alternative treatments were assessed using a visual analogue scale.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123</a:t>
            </a:fld>
            <a:endParaRPr lang="en-US"/>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AIR ABRASIVE SYSTEM</a:t>
            </a:r>
            <a:endParaRPr lang="en-US" sz="3200" dirty="0"/>
          </a:p>
        </p:txBody>
      </p:sp>
      <p:sp>
        <p:nvSpPr>
          <p:cNvPr id="3" name="Content Placeholder 2"/>
          <p:cNvSpPr>
            <a:spLocks noGrp="1"/>
          </p:cNvSpPr>
          <p:nvPr>
            <p:ph idx="1"/>
          </p:nvPr>
        </p:nvSpPr>
        <p:spPr>
          <a:xfrm>
            <a:off x="457200" y="1828800"/>
            <a:ext cx="8229600" cy="4297363"/>
          </a:xfrm>
        </p:spPr>
        <p:txBody>
          <a:bodyPr>
            <a:normAutofit lnSpcReduction="10000"/>
          </a:bodyPr>
          <a:lstStyle/>
          <a:p>
            <a:pPr algn="just">
              <a:lnSpc>
                <a:spcPct val="150000"/>
              </a:lnSpc>
            </a:pPr>
            <a:r>
              <a:rPr lang="en-US" sz="2400" dirty="0">
                <a:latin typeface="Times New Roman" pitchFamily="18" charset="0"/>
                <a:cs typeface="Times New Roman" pitchFamily="18" charset="0"/>
              </a:rPr>
              <a:t>Results showed 100% of subjects were concerned about several aspects of conventional treatment including </a:t>
            </a:r>
            <a:r>
              <a:rPr lang="en-US" sz="2400" dirty="0">
                <a:solidFill>
                  <a:srgbClr val="FFC000"/>
                </a:solidFill>
                <a:latin typeface="Times New Roman" pitchFamily="18" charset="0"/>
                <a:cs typeface="Times New Roman" pitchFamily="18" charset="0"/>
              </a:rPr>
              <a:t>pain/discomfort on injection, taste of anesthetic, length of time tissues remained numb, noise of the drill, its sensory vibrations and water coolant.</a:t>
            </a:r>
          </a:p>
          <a:p>
            <a:pPr algn="just">
              <a:lnSpc>
                <a:spcPct val="150000"/>
              </a:lnSpc>
            </a:pPr>
            <a:r>
              <a:rPr lang="en-US" sz="2400" dirty="0">
                <a:latin typeface="Times New Roman" pitchFamily="18" charset="0"/>
                <a:cs typeface="Times New Roman" pitchFamily="18" charset="0"/>
              </a:rPr>
              <a:t>75% of the study population were happy with all aspects of the air-abrasion technique including </a:t>
            </a:r>
            <a:r>
              <a:rPr lang="en-US" sz="2400" dirty="0">
                <a:solidFill>
                  <a:srgbClr val="FFC000"/>
                </a:solidFill>
                <a:latin typeface="Times New Roman" pitchFamily="18" charset="0"/>
                <a:cs typeface="Times New Roman" pitchFamily="18" charset="0"/>
              </a:rPr>
              <a:t>dust, pain/discomfort and vibrations produced.</a:t>
            </a:r>
          </a:p>
          <a:p>
            <a:pPr>
              <a:lnSpc>
                <a:spcPct val="150000"/>
              </a:lnSpc>
            </a:pPr>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124</a:t>
            </a:fld>
            <a:endParaRPr lang="en-US"/>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AIR-POLISHING</a:t>
            </a:r>
            <a:br>
              <a:rPr lang="en-US" sz="3200" b="1" dirty="0">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a:xfrm>
            <a:off x="457200" y="1600200"/>
            <a:ext cx="8229600" cy="5105400"/>
          </a:xfrm>
        </p:spPr>
        <p:txBody>
          <a:bodyPr>
            <a:noAutofit/>
          </a:bodyPr>
          <a:lstStyle/>
          <a:p>
            <a:pPr algn="just">
              <a:lnSpc>
                <a:spcPct val="150000"/>
              </a:lnSpc>
            </a:pPr>
            <a:r>
              <a:rPr lang="en-US" sz="2400" dirty="0">
                <a:latin typeface="Times New Roman" pitchFamily="18" charset="0"/>
                <a:cs typeface="Times New Roman" pitchFamily="18" charset="0"/>
              </a:rPr>
              <a:t>The process by which </a:t>
            </a:r>
            <a:r>
              <a:rPr lang="en-US" sz="2400" dirty="0">
                <a:solidFill>
                  <a:srgbClr val="FFC000"/>
                </a:solidFill>
                <a:latin typeface="Times New Roman" pitchFamily="18" charset="0"/>
                <a:cs typeface="Times New Roman" pitchFamily="18" charset="0"/>
              </a:rPr>
              <a:t>water soluble particles of sodium bicarbonate, </a:t>
            </a:r>
            <a:r>
              <a:rPr lang="en-US" sz="2400" dirty="0" err="1">
                <a:solidFill>
                  <a:srgbClr val="FFC000"/>
                </a:solidFill>
                <a:latin typeface="Times New Roman" pitchFamily="18" charset="0"/>
                <a:cs typeface="Times New Roman" pitchFamily="18" charset="0"/>
              </a:rPr>
              <a:t>tricalcium</a:t>
            </a:r>
            <a:r>
              <a:rPr lang="en-US" sz="2400" dirty="0">
                <a:solidFill>
                  <a:srgbClr val="FFC000"/>
                </a:solidFill>
                <a:latin typeface="Times New Roman" pitchFamily="18" charset="0"/>
                <a:cs typeface="Times New Roman" pitchFamily="18" charset="0"/>
              </a:rPr>
              <a:t> phosphate (0.08% by weight)</a:t>
            </a:r>
            <a:r>
              <a:rPr lang="en-US" sz="2400" dirty="0">
                <a:latin typeface="Times New Roman" pitchFamily="18" charset="0"/>
                <a:cs typeface="Times New Roman" pitchFamily="18" charset="0"/>
              </a:rPr>
              <a:t> to improve the flow characteristics, are applied onto a tooth surface </a:t>
            </a:r>
            <a:r>
              <a:rPr lang="en-US" sz="2400" dirty="0">
                <a:solidFill>
                  <a:srgbClr val="FFC000"/>
                </a:solidFill>
                <a:latin typeface="Times New Roman" pitchFamily="18" charset="0"/>
                <a:cs typeface="Times New Roman" pitchFamily="18" charset="0"/>
              </a:rPr>
              <a:t>using air pressure, shrouded in a concentric water jet. </a:t>
            </a:r>
          </a:p>
          <a:p>
            <a:pPr algn="just">
              <a:lnSpc>
                <a:spcPct val="150000"/>
              </a:lnSpc>
            </a:pPr>
            <a:r>
              <a:rPr lang="en-US" sz="2400" dirty="0">
                <a:latin typeface="Times New Roman" pitchFamily="18" charset="0"/>
                <a:cs typeface="Times New Roman" pitchFamily="18" charset="0"/>
              </a:rPr>
              <a:t>The abrasive is water soluble means it does </a:t>
            </a:r>
            <a:r>
              <a:rPr lang="en-US" sz="2400" dirty="0">
                <a:solidFill>
                  <a:srgbClr val="FFC000"/>
                </a:solidFill>
                <a:latin typeface="Times New Roman" pitchFamily="18" charset="0"/>
                <a:cs typeface="Times New Roman" pitchFamily="18" charset="0"/>
              </a:rPr>
              <a:t>not escape too far from the operating field.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125</a:t>
            </a:fld>
            <a:endParaRPr lang="en-US"/>
          </a:p>
        </p:txBody>
      </p:sp>
      <p:pic>
        <p:nvPicPr>
          <p:cNvPr id="21506" name="Picture 2" descr="E:\dental images\air polishing.png"/>
          <p:cNvPicPr>
            <a:picLocks noChangeAspect="1" noChangeArrowheads="1"/>
          </p:cNvPicPr>
          <p:nvPr/>
        </p:nvPicPr>
        <p:blipFill>
          <a:blip r:embed="rId2" cstate="print"/>
          <a:srcRect/>
          <a:stretch>
            <a:fillRect/>
          </a:stretch>
        </p:blipFill>
        <p:spPr bwMode="auto">
          <a:xfrm>
            <a:off x="5791200" y="4572000"/>
            <a:ext cx="2190750" cy="2085975"/>
          </a:xfrm>
          <a:prstGeom prst="rect">
            <a:avLst/>
          </a:prstGeom>
          <a:noFill/>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AIR-POLISHING</a:t>
            </a:r>
            <a:br>
              <a:rPr lang="en-US" sz="3200" b="1" dirty="0">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a:xfrm>
            <a:off x="457200" y="1600200"/>
            <a:ext cx="8229600" cy="4724400"/>
          </a:xfrm>
        </p:spPr>
        <p:txBody>
          <a:bodyPr>
            <a:noAutofit/>
          </a:bodyPr>
          <a:lstStyle/>
          <a:p>
            <a:pPr algn="just">
              <a:lnSpc>
                <a:spcPct val="150000"/>
              </a:lnSpc>
            </a:pPr>
            <a:r>
              <a:rPr lang="en-US" sz="2400" dirty="0">
                <a:latin typeface="Times New Roman" pitchFamily="18" charset="0"/>
                <a:cs typeface="Times New Roman" pitchFamily="18" charset="0"/>
              </a:rPr>
              <a:t>The bombardment of the hard tooth surfaces by these particles - </a:t>
            </a:r>
            <a:r>
              <a:rPr lang="en-US" sz="2400" dirty="0">
                <a:solidFill>
                  <a:srgbClr val="FFC000"/>
                </a:solidFill>
                <a:latin typeface="Times New Roman" pitchFamily="18" charset="0"/>
                <a:cs typeface="Times New Roman" pitchFamily="18" charset="0"/>
              </a:rPr>
              <a:t>continuous mechanical abrasive action which removes surface deposits. </a:t>
            </a:r>
          </a:p>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USES</a:t>
            </a:r>
          </a:p>
          <a:p>
            <a:pPr algn="just">
              <a:lnSpc>
                <a:spcPct val="150000"/>
              </a:lnSpc>
            </a:pPr>
            <a:r>
              <a:rPr lang="en-US" sz="2400" dirty="0">
                <a:latin typeface="Times New Roman" pitchFamily="18" charset="0"/>
                <a:cs typeface="Times New Roman" pitchFamily="18" charset="0"/>
              </a:rPr>
              <a:t>Remove </a:t>
            </a:r>
            <a:r>
              <a:rPr lang="en-US" sz="2400" dirty="0">
                <a:solidFill>
                  <a:srgbClr val="FFC000"/>
                </a:solidFill>
                <a:latin typeface="Times New Roman" pitchFamily="18" charset="0"/>
                <a:cs typeface="Times New Roman" pitchFamily="18" charset="0"/>
              </a:rPr>
              <a:t>surface enamel stains, plaque and calculus well away from the gingival margins of healthy teeth.</a:t>
            </a:r>
          </a:p>
          <a:p>
            <a:pPr algn="just">
              <a:lnSpc>
                <a:spcPct val="150000"/>
              </a:lnSpc>
            </a:pPr>
            <a:r>
              <a:rPr lang="en-US" sz="2400" dirty="0">
                <a:latin typeface="Times New Roman" pitchFamily="18" charset="0"/>
                <a:cs typeface="Times New Roman" pitchFamily="18" charset="0"/>
              </a:rPr>
              <a:t>Removal of </a:t>
            </a:r>
            <a:r>
              <a:rPr lang="en-US" sz="2400" dirty="0">
                <a:solidFill>
                  <a:srgbClr val="FFC000"/>
                </a:solidFill>
                <a:latin typeface="Times New Roman" pitchFamily="18" charset="0"/>
                <a:cs typeface="Times New Roman" pitchFamily="18" charset="0"/>
              </a:rPr>
              <a:t>carious dentine </a:t>
            </a:r>
            <a:r>
              <a:rPr lang="en-US" sz="2400" dirty="0">
                <a:latin typeface="Times New Roman" pitchFamily="18" charset="0"/>
                <a:cs typeface="Times New Roman" pitchFamily="18" charset="0"/>
              </a:rPr>
              <a:t>at the end of cavity preparation.</a:t>
            </a:r>
            <a:endParaRPr lang="en-US" sz="2400" dirty="0">
              <a:solidFill>
                <a:srgbClr val="FFC000"/>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126</a:t>
            </a:fld>
            <a:endParaRPr lang="en-US"/>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LASER EQUIPMENT</a:t>
            </a:r>
            <a:br>
              <a:rPr lang="en-US" sz="3200" dirty="0">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a:xfrm>
            <a:off x="457200" y="1646236"/>
            <a:ext cx="8229600" cy="5211763"/>
          </a:xfrm>
        </p:spPr>
        <p:txBody>
          <a:bodyPr>
            <a:normAutofit/>
          </a:bodyPr>
          <a:lstStyle/>
          <a:p>
            <a:pPr algn="just">
              <a:lnSpc>
                <a:spcPct val="150000"/>
              </a:lnSpc>
            </a:pPr>
            <a:r>
              <a:rPr lang="en-US" sz="2400" dirty="0">
                <a:latin typeface="Times New Roman" pitchFamily="18" charset="0"/>
                <a:cs typeface="Times New Roman" pitchFamily="18" charset="0"/>
              </a:rPr>
              <a:t>Acronym for </a:t>
            </a:r>
            <a:r>
              <a:rPr lang="en-US" sz="2400" dirty="0">
                <a:solidFill>
                  <a:srgbClr val="FFC000"/>
                </a:solidFill>
                <a:latin typeface="Times New Roman" pitchFamily="18" charset="0"/>
                <a:cs typeface="Times New Roman" pitchFamily="18" charset="0"/>
              </a:rPr>
              <a:t>light amplification by stimulated emission of radiation. </a:t>
            </a:r>
          </a:p>
          <a:p>
            <a:pPr algn="just">
              <a:lnSpc>
                <a:spcPct val="150000"/>
              </a:lnSpc>
            </a:pPr>
            <a:r>
              <a:rPr lang="en-US" sz="2400" dirty="0">
                <a:latin typeface="Times New Roman" pitchFamily="18" charset="0"/>
                <a:cs typeface="Times New Roman" pitchFamily="18" charset="0"/>
              </a:rPr>
              <a:t>Lasers are devices - produce beams of </a:t>
            </a:r>
            <a:r>
              <a:rPr lang="en-US" sz="2400" dirty="0">
                <a:solidFill>
                  <a:srgbClr val="FFC000"/>
                </a:solidFill>
                <a:latin typeface="Times New Roman" pitchFamily="18" charset="0"/>
                <a:cs typeface="Times New Roman" pitchFamily="18" charset="0"/>
              </a:rPr>
              <a:t>coherent and very high intensity light. </a:t>
            </a:r>
          </a:p>
          <a:p>
            <a:pPr algn="just">
              <a:lnSpc>
                <a:spcPct val="150000"/>
              </a:lnSpc>
            </a:pPr>
            <a:r>
              <a:rPr lang="en-US" sz="2400" dirty="0">
                <a:latin typeface="Times New Roman" pitchFamily="18" charset="0"/>
                <a:cs typeface="Times New Roman" pitchFamily="18" charset="0"/>
              </a:rPr>
              <a:t>Lasers - treatment of soft tissues and the modification of hard tooth structures. </a:t>
            </a:r>
          </a:p>
          <a:p>
            <a:pPr algn="just">
              <a:lnSpc>
                <a:spcPct val="150000"/>
              </a:lnSpc>
            </a:pPr>
            <a:r>
              <a:rPr lang="en-US" sz="2400" dirty="0">
                <a:latin typeface="Times New Roman" pitchFamily="18" charset="0"/>
                <a:cs typeface="Times New Roman" pitchFamily="18" charset="0"/>
              </a:rPr>
              <a:t>A </a:t>
            </a:r>
            <a:r>
              <a:rPr lang="en-US" sz="2400" dirty="0">
                <a:solidFill>
                  <a:srgbClr val="FFC000"/>
                </a:solidFill>
                <a:latin typeface="Times New Roman" pitchFamily="18" charset="0"/>
                <a:cs typeface="Times New Roman" pitchFamily="18" charset="0"/>
              </a:rPr>
              <a:t>crystal or gas is excited to emit light photons </a:t>
            </a:r>
            <a:r>
              <a:rPr lang="en-US" sz="2400" dirty="0">
                <a:latin typeface="Times New Roman" pitchFamily="18" charset="0"/>
                <a:cs typeface="Times New Roman" pitchFamily="18" charset="0"/>
              </a:rPr>
              <a:t>of a characteristic wavelength that are amplified and filtered to make a coherent light beam. </a:t>
            </a:r>
          </a:p>
          <a:p>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127</a:t>
            </a:fld>
            <a:endParaRPr lang="en-US"/>
          </a:p>
        </p:txBody>
      </p:sp>
      <p:pic>
        <p:nvPicPr>
          <p:cNvPr id="1026" name="Picture 2" descr="E:\dental images\den lasers.png"/>
          <p:cNvPicPr>
            <a:picLocks noChangeAspect="1" noChangeArrowheads="1"/>
          </p:cNvPicPr>
          <p:nvPr/>
        </p:nvPicPr>
        <p:blipFill>
          <a:blip r:embed="rId2" cstate="print"/>
          <a:srcRect/>
          <a:stretch>
            <a:fillRect/>
          </a:stretch>
        </p:blipFill>
        <p:spPr bwMode="auto">
          <a:xfrm>
            <a:off x="1600200" y="228600"/>
            <a:ext cx="1504950" cy="1601011"/>
          </a:xfrm>
          <a:prstGeom prst="rect">
            <a:avLst/>
          </a:prstGeom>
          <a:noFill/>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LASER EQUIPMENT</a:t>
            </a:r>
            <a:br>
              <a:rPr lang="en-US" sz="3200" dirty="0">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The collimated beam is directed via a </a:t>
            </a:r>
            <a:r>
              <a:rPr lang="en-US" sz="2400" dirty="0">
                <a:solidFill>
                  <a:srgbClr val="FFC000"/>
                </a:solidFill>
                <a:latin typeface="Times New Roman" pitchFamily="18" charset="0"/>
                <a:cs typeface="Times New Roman" pitchFamily="18" charset="0"/>
              </a:rPr>
              <a:t>flexible glass fiber optic light pipe or mirror train</a:t>
            </a:r>
            <a:r>
              <a:rPr lang="en-US" sz="2400" dirty="0">
                <a:latin typeface="Times New Roman" pitchFamily="18" charset="0"/>
                <a:cs typeface="Times New Roman" pitchFamily="18" charset="0"/>
              </a:rPr>
              <a:t> (in a hollow tube) to the point of application.</a:t>
            </a:r>
          </a:p>
          <a:p>
            <a:pPr algn="just">
              <a:lnSpc>
                <a:spcPct val="150000"/>
              </a:lnSpc>
            </a:pPr>
            <a:r>
              <a:rPr lang="en-US" sz="2400" dirty="0">
                <a:latin typeface="Times New Roman" pitchFamily="18" charset="0"/>
                <a:cs typeface="Times New Roman" pitchFamily="18" charset="0"/>
              </a:rPr>
              <a:t>Longer wavelength lasers are more difficult to push through fiber optic light pipes.</a:t>
            </a:r>
          </a:p>
          <a:p>
            <a:pPr>
              <a:lnSpc>
                <a:spcPct val="150000"/>
              </a:lnSpc>
            </a:pPr>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128</a:t>
            </a:fld>
            <a:endParaRPr lang="en-US"/>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LASER EQUIPMENT</a:t>
            </a:r>
            <a:br>
              <a:rPr lang="en-US" sz="3200" dirty="0">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a:xfrm>
            <a:off x="457200" y="1600200"/>
            <a:ext cx="8229600" cy="4724400"/>
          </a:xfrm>
        </p:spPr>
        <p:txBody>
          <a:bodyPr>
            <a:noAutofit/>
          </a:bodyPr>
          <a:lstStyle/>
          <a:p>
            <a:pPr algn="just">
              <a:lnSpc>
                <a:spcPct val="150000"/>
              </a:lnSpc>
            </a:pPr>
            <a:r>
              <a:rPr lang="en-US" sz="2400" dirty="0">
                <a:latin typeface="Times New Roman" pitchFamily="18" charset="0"/>
                <a:cs typeface="Times New Roman" pitchFamily="18" charset="0"/>
              </a:rPr>
              <a:t>Dental lasers produce </a:t>
            </a:r>
            <a:r>
              <a:rPr lang="en-US" sz="2400" dirty="0">
                <a:solidFill>
                  <a:srgbClr val="FFC000"/>
                </a:solidFill>
                <a:latin typeface="Times New Roman" pitchFamily="18" charset="0"/>
                <a:cs typeface="Times New Roman" pitchFamily="18" charset="0"/>
              </a:rPr>
              <a:t>photo thermal effects</a:t>
            </a:r>
            <a:r>
              <a:rPr lang="en-US" sz="2400" dirty="0">
                <a:latin typeface="Times New Roman" pitchFamily="18" charset="0"/>
                <a:cs typeface="Times New Roman" pitchFamily="18" charset="0"/>
              </a:rPr>
              <a:t>.</a:t>
            </a:r>
          </a:p>
          <a:p>
            <a:pPr algn="just">
              <a:lnSpc>
                <a:spcPct val="150000"/>
              </a:lnSpc>
            </a:pPr>
            <a:r>
              <a:rPr lang="en-US" sz="2400" dirty="0">
                <a:solidFill>
                  <a:srgbClr val="FFC000"/>
                </a:solidFill>
                <a:latin typeface="Times New Roman" pitchFamily="18" charset="0"/>
                <a:cs typeface="Times New Roman" pitchFamily="18" charset="0"/>
              </a:rPr>
              <a:t>Low temperatures (&lt;100</a:t>
            </a:r>
            <a:r>
              <a:rPr lang="en-US" sz="2400" baseline="30000" dirty="0">
                <a:solidFill>
                  <a:srgbClr val="FFC000"/>
                </a:solidFill>
                <a:latin typeface="Times New Roman" pitchFamily="18" charset="0"/>
                <a:cs typeface="Times New Roman" pitchFamily="18" charset="0"/>
              </a:rPr>
              <a:t>0</a:t>
            </a:r>
            <a:r>
              <a:rPr lang="en-US" sz="2400" dirty="0">
                <a:solidFill>
                  <a:srgbClr val="FFC000"/>
                </a:solidFill>
                <a:latin typeface="Times New Roman" pitchFamily="18" charset="0"/>
                <a:cs typeface="Times New Roman" pitchFamily="18" charset="0"/>
              </a:rPr>
              <a:t>C) - </a:t>
            </a:r>
            <a:r>
              <a:rPr lang="en-US" sz="2400" dirty="0">
                <a:latin typeface="Times New Roman" pitchFamily="18" charset="0"/>
                <a:cs typeface="Times New Roman" pitchFamily="18" charset="0"/>
              </a:rPr>
              <a:t>denature proteins, produce hemolysis, coagulation and shrinkage. </a:t>
            </a:r>
          </a:p>
          <a:p>
            <a:pPr algn="just">
              <a:lnSpc>
                <a:spcPct val="150000"/>
              </a:lnSpc>
            </a:pPr>
            <a:r>
              <a:rPr lang="en-US" sz="2400" dirty="0">
                <a:solidFill>
                  <a:srgbClr val="FFC000"/>
                </a:solidFill>
                <a:latin typeface="Times New Roman" pitchFamily="18" charset="0"/>
                <a:cs typeface="Times New Roman" pitchFamily="18" charset="0"/>
              </a:rPr>
              <a:t>High temperatures (&gt;100</a:t>
            </a:r>
            <a:r>
              <a:rPr lang="en-US" sz="2400" baseline="30000" dirty="0">
                <a:solidFill>
                  <a:srgbClr val="FFC000"/>
                </a:solidFill>
                <a:latin typeface="Times New Roman" pitchFamily="18" charset="0"/>
                <a:cs typeface="Times New Roman" pitchFamily="18" charset="0"/>
              </a:rPr>
              <a:t>0</a:t>
            </a:r>
            <a:r>
              <a:rPr lang="en-US" sz="2400" dirty="0">
                <a:solidFill>
                  <a:srgbClr val="FFC000"/>
                </a:solidFill>
                <a:latin typeface="Times New Roman" pitchFamily="18" charset="0"/>
                <a:cs typeface="Times New Roman" pitchFamily="18" charset="0"/>
              </a:rPr>
              <a:t>C) - </a:t>
            </a:r>
            <a:r>
              <a:rPr lang="en-US" sz="2400" dirty="0">
                <a:latin typeface="Times New Roman" pitchFamily="18" charset="0"/>
                <a:cs typeface="Times New Roman" pitchFamily="18" charset="0"/>
              </a:rPr>
              <a:t>water in soft or hard tissues boils, producing explosive expansion. </a:t>
            </a:r>
          </a:p>
          <a:p>
            <a:pPr algn="just">
              <a:lnSpc>
                <a:spcPct val="150000"/>
              </a:lnSpc>
            </a:pPr>
            <a:r>
              <a:rPr lang="en-US" sz="2400" dirty="0">
                <a:solidFill>
                  <a:srgbClr val="FFC000"/>
                </a:solidFill>
                <a:latin typeface="Times New Roman" pitchFamily="18" charset="0"/>
                <a:cs typeface="Times New Roman" pitchFamily="18" charset="0"/>
              </a:rPr>
              <a:t>Extremely high temperatures (&gt;400</a:t>
            </a:r>
            <a:r>
              <a:rPr lang="en-US" sz="2400" baseline="30000" dirty="0">
                <a:solidFill>
                  <a:srgbClr val="FFC000"/>
                </a:solidFill>
                <a:latin typeface="Times New Roman" pitchFamily="18" charset="0"/>
                <a:cs typeface="Times New Roman" pitchFamily="18" charset="0"/>
              </a:rPr>
              <a:t>o</a:t>
            </a:r>
            <a:r>
              <a:rPr lang="en-US" sz="2400" dirty="0">
                <a:solidFill>
                  <a:srgbClr val="FFC000"/>
                </a:solidFill>
                <a:latin typeface="Times New Roman" pitchFamily="18" charset="0"/>
                <a:cs typeface="Times New Roman" pitchFamily="18" charset="0"/>
              </a:rPr>
              <a:t>C) - </a:t>
            </a:r>
            <a:r>
              <a:rPr lang="en-US" sz="2400" dirty="0">
                <a:latin typeface="Times New Roman" pitchFamily="18" charset="0"/>
                <a:cs typeface="Times New Roman" pitchFamily="18" charset="0"/>
              </a:rPr>
              <a:t>carbonization of organic materials is completed with the onset of some inorganic changes.</a:t>
            </a:r>
          </a:p>
          <a:p>
            <a:pPr algn="just">
              <a:lnSpc>
                <a:spcPct val="150000"/>
              </a:lnSpc>
            </a:pP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129</a:t>
            </a:fld>
            <a:endParaRPr lang="en-US"/>
          </a:p>
        </p:txBody>
      </p:sp>
      <p:pic>
        <p:nvPicPr>
          <p:cNvPr id="23554" name="Picture 2" descr="E:\dental images\laser.jpg"/>
          <p:cNvPicPr>
            <a:picLocks noChangeAspect="1" noChangeArrowheads="1"/>
          </p:cNvPicPr>
          <p:nvPr/>
        </p:nvPicPr>
        <p:blipFill>
          <a:blip r:embed="rId2" cstate="print"/>
          <a:srcRect/>
          <a:stretch>
            <a:fillRect/>
          </a:stretch>
        </p:blipFill>
        <p:spPr bwMode="auto">
          <a:xfrm>
            <a:off x="1981200" y="457200"/>
            <a:ext cx="1663700" cy="1219200"/>
          </a:xfrm>
          <a:prstGeom prst="rect">
            <a:avLst/>
          </a:prstGeom>
          <a:noFill/>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LASER EQUIPMENT</a:t>
            </a:r>
            <a:br>
              <a:rPr lang="en-US" sz="3200" dirty="0">
                <a:latin typeface="Times New Roman" pitchFamily="18" charset="0"/>
                <a:cs typeface="Times New Roman" pitchFamily="18" charset="0"/>
              </a:rPr>
            </a:b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As the temperature increases </a:t>
            </a:r>
            <a:r>
              <a:rPr lang="en-US" sz="2400" dirty="0">
                <a:solidFill>
                  <a:srgbClr val="FFC000"/>
                </a:solidFill>
                <a:latin typeface="Times New Roman" pitchFamily="18" charset="0"/>
                <a:cs typeface="Times New Roman" pitchFamily="18" charset="0"/>
              </a:rPr>
              <a:t>from 400</a:t>
            </a:r>
            <a:r>
              <a:rPr lang="en-US" sz="2400" baseline="30000" dirty="0">
                <a:solidFill>
                  <a:srgbClr val="FFC000"/>
                </a:solidFill>
                <a:latin typeface="Times New Roman" pitchFamily="18" charset="0"/>
                <a:cs typeface="Times New Roman" pitchFamily="18" charset="0"/>
              </a:rPr>
              <a:t>o</a:t>
            </a:r>
            <a:r>
              <a:rPr lang="en-US" sz="2400" dirty="0">
                <a:solidFill>
                  <a:srgbClr val="FFC000"/>
                </a:solidFill>
                <a:latin typeface="Times New Roman" pitchFamily="18" charset="0"/>
                <a:cs typeface="Times New Roman" pitchFamily="18" charset="0"/>
              </a:rPr>
              <a:t>C to 1400</a:t>
            </a:r>
            <a:r>
              <a:rPr lang="en-US" sz="2400" baseline="30000" dirty="0">
                <a:solidFill>
                  <a:srgbClr val="FFC000"/>
                </a:solidFill>
                <a:latin typeface="Times New Roman" pitchFamily="18" charset="0"/>
                <a:cs typeface="Times New Roman" pitchFamily="18" charset="0"/>
              </a:rPr>
              <a:t>o</a:t>
            </a:r>
            <a:r>
              <a:rPr lang="en-US" sz="2400" dirty="0">
                <a:solidFill>
                  <a:srgbClr val="FFC000"/>
                </a:solidFill>
                <a:latin typeface="Times New Roman" pitchFamily="18" charset="0"/>
                <a:cs typeface="Times New Roman" pitchFamily="18" charset="0"/>
              </a:rPr>
              <a:t>C</a:t>
            </a:r>
            <a:r>
              <a:rPr lang="en-US" sz="2400" dirty="0">
                <a:latin typeface="Times New Roman" pitchFamily="18" charset="0"/>
                <a:cs typeface="Times New Roman" pitchFamily="18" charset="0"/>
              </a:rPr>
              <a:t> - inorganic constituents change in chemistry (melt or </a:t>
            </a:r>
            <a:r>
              <a:rPr lang="en-US" sz="2400" dirty="0" err="1">
                <a:latin typeface="Times New Roman" pitchFamily="18" charset="0"/>
                <a:cs typeface="Times New Roman" pitchFamily="18" charset="0"/>
              </a:rPr>
              <a:t>recrystallize</a:t>
            </a:r>
            <a:r>
              <a:rPr lang="en-US" sz="2400" dirty="0">
                <a:latin typeface="Times New Roman" pitchFamily="18" charset="0"/>
                <a:cs typeface="Times New Roman" pitchFamily="18" charset="0"/>
              </a:rPr>
              <a:t> or vaporize).</a:t>
            </a:r>
          </a:p>
          <a:p>
            <a:pPr algn="just">
              <a:lnSpc>
                <a:spcPct val="150000"/>
              </a:lnSpc>
            </a:pPr>
            <a:r>
              <a:rPr lang="en-US" sz="2400" dirty="0">
                <a:latin typeface="Times New Roman" pitchFamily="18" charset="0"/>
                <a:cs typeface="Times New Roman" pitchFamily="18" charset="0"/>
              </a:rPr>
              <a:t>The actual temperatures </a:t>
            </a:r>
            <a:r>
              <a:rPr lang="en-US" sz="2400" dirty="0">
                <a:solidFill>
                  <a:srgbClr val="FFC000"/>
                </a:solidFill>
                <a:latin typeface="Times New Roman" pitchFamily="18" charset="0"/>
                <a:cs typeface="Times New Roman" pitchFamily="18" charset="0"/>
              </a:rPr>
              <a:t>depend on the initial composition of the tissue involved. </a:t>
            </a:r>
          </a:p>
          <a:p>
            <a:pPr algn="just">
              <a:lnSpc>
                <a:spcPct val="150000"/>
              </a:lnSpc>
            </a:pPr>
            <a:r>
              <a:rPr lang="en-US" sz="2400" dirty="0">
                <a:latin typeface="Times New Roman" pitchFamily="18" charset="0"/>
                <a:cs typeface="Times New Roman" pitchFamily="18" charset="0"/>
              </a:rPr>
              <a:t>When the laser and tissue are well matched, such as the </a:t>
            </a:r>
            <a:r>
              <a:rPr lang="en-US" sz="2400" dirty="0">
                <a:solidFill>
                  <a:srgbClr val="FFC000"/>
                </a:solidFill>
                <a:latin typeface="Times New Roman" pitchFamily="18" charset="0"/>
                <a:cs typeface="Times New Roman" pitchFamily="18" charset="0"/>
              </a:rPr>
              <a:t>infrared lasers and enamel</a:t>
            </a:r>
            <a:r>
              <a:rPr lang="en-US" sz="2400" dirty="0">
                <a:latin typeface="Times New Roman" pitchFamily="18" charset="0"/>
                <a:cs typeface="Times New Roman" pitchFamily="18" charset="0"/>
              </a:rPr>
              <a:t> - energy can be absorbed rapidly.</a:t>
            </a:r>
          </a:p>
          <a:p>
            <a:pPr algn="just">
              <a:lnSpc>
                <a:spcPct val="150000"/>
              </a:lnSpc>
              <a:buNone/>
            </a:pPr>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130</a:t>
            </a:fld>
            <a:endParaRPr lang="en-US"/>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LASER EQUIPMENT</a:t>
            </a:r>
            <a:endParaRPr lang="en-US" sz="3200" dirty="0"/>
          </a:p>
        </p:txBody>
      </p:sp>
      <p:sp>
        <p:nvSpPr>
          <p:cNvPr id="3" name="Content Placeholder 2"/>
          <p:cNvSpPr>
            <a:spLocks noGrp="1"/>
          </p:cNvSpPr>
          <p:nvPr>
            <p:ph idx="1"/>
          </p:nvPr>
        </p:nvSpPr>
        <p:spPr>
          <a:xfrm>
            <a:off x="457200" y="1600200"/>
            <a:ext cx="8229600" cy="4724400"/>
          </a:xfrm>
        </p:spPr>
        <p:txBody>
          <a:bodyPr>
            <a:normAutofit/>
          </a:bodyPr>
          <a:lstStyle/>
          <a:p>
            <a:pPr>
              <a:lnSpc>
                <a:spcPct val="150000"/>
              </a:lnSpc>
            </a:pPr>
            <a:r>
              <a:rPr lang="en-US" sz="2400" dirty="0">
                <a:solidFill>
                  <a:srgbClr val="FFC000"/>
                </a:solidFill>
                <a:latin typeface="Times New Roman" pitchFamily="18" charset="0"/>
                <a:cs typeface="Times New Roman" pitchFamily="18" charset="0"/>
              </a:rPr>
              <a:t>Low energy densities for short times</a:t>
            </a:r>
            <a:r>
              <a:rPr lang="en-US" sz="2400" dirty="0">
                <a:latin typeface="Times New Roman" pitchFamily="18" charset="0"/>
                <a:cs typeface="Times New Roman" pitchFamily="18" charset="0"/>
              </a:rPr>
              <a:t> - cause enamel to melt and </a:t>
            </a:r>
            <a:r>
              <a:rPr lang="en-US" sz="2400" dirty="0" err="1">
                <a:latin typeface="Times New Roman" pitchFamily="18" charset="0"/>
                <a:cs typeface="Times New Roman" pitchFamily="18" charset="0"/>
              </a:rPr>
              <a:t>recrystallize</a:t>
            </a:r>
            <a:r>
              <a:rPr lang="en-US" sz="2400" dirty="0">
                <a:latin typeface="Times New Roman" pitchFamily="18" charset="0"/>
                <a:cs typeface="Times New Roman" pitchFamily="18" charset="0"/>
              </a:rPr>
              <a:t>. </a:t>
            </a:r>
          </a:p>
          <a:p>
            <a:pPr algn="just">
              <a:lnSpc>
                <a:spcPct val="150000"/>
              </a:lnSpc>
            </a:pPr>
            <a:r>
              <a:rPr lang="en-US" sz="2400" dirty="0">
                <a:solidFill>
                  <a:srgbClr val="FFC000"/>
                </a:solidFill>
                <a:latin typeface="Times New Roman" pitchFamily="18" charset="0"/>
                <a:cs typeface="Times New Roman" pitchFamily="18" charset="0"/>
              </a:rPr>
              <a:t>High energy densities or longer times </a:t>
            </a:r>
            <a:r>
              <a:rPr lang="en-US" sz="2400" dirty="0">
                <a:latin typeface="Times New Roman" pitchFamily="18" charset="0"/>
                <a:cs typeface="Times New Roman" pitchFamily="18" charset="0"/>
              </a:rPr>
              <a:t>- vaporization with drilling or cutting of the surface. </a:t>
            </a:r>
          </a:p>
          <a:p>
            <a:pPr algn="just">
              <a:lnSpc>
                <a:spcPct val="150000"/>
              </a:lnSpc>
            </a:pPr>
            <a:r>
              <a:rPr lang="en-US" sz="2400" dirty="0">
                <a:latin typeface="Times New Roman" pitchFamily="18" charset="0"/>
                <a:cs typeface="Times New Roman" pitchFamily="18" charset="0"/>
              </a:rPr>
              <a:t>For </a:t>
            </a:r>
            <a:r>
              <a:rPr lang="en-US" sz="2400" dirty="0">
                <a:solidFill>
                  <a:srgbClr val="FFC000"/>
                </a:solidFill>
                <a:latin typeface="Times New Roman" pitchFamily="18" charset="0"/>
                <a:cs typeface="Times New Roman" pitchFamily="18" charset="0"/>
              </a:rPr>
              <a:t>dentin the same effects occur at even lower energy densities</a:t>
            </a:r>
            <a:r>
              <a:rPr lang="en-US" sz="2400" dirty="0">
                <a:latin typeface="Times New Roman" pitchFamily="18" charset="0"/>
                <a:cs typeface="Times New Roman" pitchFamily="18" charset="0"/>
              </a:rPr>
              <a:t>. </a:t>
            </a:r>
          </a:p>
          <a:p>
            <a:pPr algn="just">
              <a:lnSpc>
                <a:spcPct val="150000"/>
              </a:lnSpc>
            </a:pPr>
            <a:endParaRPr lang="en-US" sz="2400" dirty="0"/>
          </a:p>
          <a:p>
            <a:pPr algn="just">
              <a:lnSpc>
                <a:spcPct val="150000"/>
              </a:lnSpc>
            </a:pP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131</a:t>
            </a:fld>
            <a:endParaRPr lang="en-US"/>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LASER EQUIPMENT</a:t>
            </a:r>
            <a:endParaRPr lang="en-US" sz="3200" dirty="0"/>
          </a:p>
        </p:txBody>
      </p:sp>
      <p:sp>
        <p:nvSpPr>
          <p:cNvPr id="3" name="Content Placeholder 2"/>
          <p:cNvSpPr>
            <a:spLocks noGrp="1"/>
          </p:cNvSpPr>
          <p:nvPr>
            <p:ph idx="1"/>
          </p:nvPr>
        </p:nvSpPr>
        <p:spPr>
          <a:xfrm>
            <a:off x="457200" y="1905000"/>
            <a:ext cx="8229600" cy="4221163"/>
          </a:xfrm>
        </p:spPr>
        <p:txBody>
          <a:bodyPr>
            <a:normAutofit/>
          </a:bodyPr>
          <a:lstStyle/>
          <a:p>
            <a:pPr algn="just">
              <a:lnSpc>
                <a:spcPct val="150000"/>
              </a:lnSpc>
            </a:pPr>
            <a:r>
              <a:rPr lang="en-US" sz="2400" dirty="0">
                <a:latin typeface="Times New Roman" pitchFamily="18" charset="0"/>
                <a:cs typeface="Times New Roman" pitchFamily="18" charset="0"/>
              </a:rPr>
              <a:t>The ones of most current interest to dentistry are </a:t>
            </a:r>
          </a:p>
          <a:p>
            <a:pPr marL="457200" indent="-457200" algn="just">
              <a:lnSpc>
                <a:spcPct val="150000"/>
              </a:lnSpc>
              <a:buFont typeface="+mj-lt"/>
              <a:buAutoNum type="arabicPeriod"/>
            </a:pPr>
            <a:r>
              <a:rPr lang="en-US" sz="2400" dirty="0" err="1">
                <a:solidFill>
                  <a:srgbClr val="FFC000"/>
                </a:solidFill>
                <a:latin typeface="Times New Roman" pitchFamily="18" charset="0"/>
                <a:cs typeface="Times New Roman" pitchFamily="18" charset="0"/>
              </a:rPr>
              <a:t>Nd</a:t>
            </a:r>
            <a:r>
              <a:rPr lang="en-US" sz="2400" dirty="0">
                <a:solidFill>
                  <a:srgbClr val="FFC000"/>
                </a:solidFill>
                <a:latin typeface="Times New Roman" pitchFamily="18" charset="0"/>
                <a:cs typeface="Times New Roman" pitchFamily="18" charset="0"/>
              </a:rPr>
              <a:t>: YAG </a:t>
            </a:r>
            <a:r>
              <a:rPr lang="en-US" sz="2400" dirty="0">
                <a:latin typeface="Times New Roman" pitchFamily="18" charset="0"/>
                <a:cs typeface="Times New Roman" pitchFamily="18" charset="0"/>
              </a:rPr>
              <a:t>- wavelength 1.064 um</a:t>
            </a:r>
          </a:p>
          <a:p>
            <a:pPr marL="457200" indent="-457200" algn="just">
              <a:lnSpc>
                <a:spcPct val="150000"/>
              </a:lnSpc>
              <a:buFont typeface="+mj-lt"/>
              <a:buAutoNum type="arabicPeriod"/>
            </a:pPr>
            <a:r>
              <a:rPr lang="en-US" sz="2400" dirty="0" err="1">
                <a:solidFill>
                  <a:srgbClr val="FFC000"/>
                </a:solidFill>
                <a:latin typeface="Times New Roman" pitchFamily="18" charset="0"/>
                <a:cs typeface="Times New Roman" pitchFamily="18" charset="0"/>
              </a:rPr>
              <a:t>Er</a:t>
            </a:r>
            <a:r>
              <a:rPr lang="en-US" sz="2400" dirty="0">
                <a:solidFill>
                  <a:srgbClr val="FFC000"/>
                </a:solidFill>
                <a:latin typeface="Times New Roman" pitchFamily="18" charset="0"/>
                <a:cs typeface="Times New Roman" pitchFamily="18" charset="0"/>
              </a:rPr>
              <a:t>: YAG </a:t>
            </a:r>
            <a:r>
              <a:rPr lang="en-US" sz="2400" dirty="0">
                <a:latin typeface="Times New Roman" pitchFamily="18" charset="0"/>
                <a:cs typeface="Times New Roman" pitchFamily="18" charset="0"/>
              </a:rPr>
              <a:t>- wavelength 2.94um </a:t>
            </a:r>
          </a:p>
          <a:p>
            <a:pPr marL="457200" indent="-457200" algn="just">
              <a:lnSpc>
                <a:spcPct val="150000"/>
              </a:lnSpc>
              <a:buFont typeface="+mj-lt"/>
              <a:buAutoNum type="arabicPeriod"/>
            </a:pPr>
            <a:r>
              <a:rPr lang="en-US" sz="2400" dirty="0">
                <a:solidFill>
                  <a:srgbClr val="FFC000"/>
                </a:solidFill>
                <a:latin typeface="Times New Roman" pitchFamily="18" charset="0"/>
                <a:cs typeface="Times New Roman" pitchFamily="18" charset="0"/>
              </a:rPr>
              <a:t>CO2</a:t>
            </a:r>
            <a:r>
              <a:rPr lang="en-US" sz="2400" dirty="0">
                <a:latin typeface="Times New Roman" pitchFamily="18" charset="0"/>
                <a:cs typeface="Times New Roman" pitchFamily="18" charset="0"/>
              </a:rPr>
              <a:t> - maximum wavelength 10.6 um</a:t>
            </a:r>
          </a:p>
          <a:p>
            <a:pPr marL="457200" indent="-457200" algn="just">
              <a:lnSpc>
                <a:spcPct val="150000"/>
              </a:lnSpc>
              <a:buFont typeface="+mj-lt"/>
              <a:buAutoNum type="arabicPeriod"/>
            </a:pPr>
            <a:r>
              <a:rPr lang="en-US" sz="2400" dirty="0" err="1">
                <a:solidFill>
                  <a:srgbClr val="FFC000"/>
                </a:solidFill>
                <a:latin typeface="Times New Roman" pitchFamily="18" charset="0"/>
                <a:cs typeface="Times New Roman" pitchFamily="18" charset="0"/>
              </a:rPr>
              <a:t>Er</a:t>
            </a:r>
            <a:r>
              <a:rPr lang="en-US" sz="2400" dirty="0">
                <a:solidFill>
                  <a:srgbClr val="FFC000"/>
                </a:solidFill>
                <a:latin typeface="Times New Roman" pitchFamily="18" charset="0"/>
                <a:cs typeface="Times New Roman" pitchFamily="18" charset="0"/>
              </a:rPr>
              <a:t>, Cr: YSGG - </a:t>
            </a:r>
            <a:r>
              <a:rPr lang="en-US" sz="2400" dirty="0">
                <a:latin typeface="Times New Roman" pitchFamily="18" charset="0"/>
                <a:cs typeface="Times New Roman" pitchFamily="18" charset="0"/>
              </a:rPr>
              <a:t>wavelength 2.78 um = 2780 nm </a:t>
            </a:r>
          </a:p>
          <a:p>
            <a:pPr algn="just">
              <a:lnSpc>
                <a:spcPct val="150000"/>
              </a:lnSpc>
            </a:pPr>
            <a:endParaRPr lang="en-US" sz="2400" dirty="0">
              <a:solidFill>
                <a:srgbClr val="FFC000"/>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132</a:t>
            </a:fld>
            <a:endParaRPr lang="en-US"/>
          </a:p>
        </p:txBody>
      </p:sp>
      <p:pic>
        <p:nvPicPr>
          <p:cNvPr id="5" name="Content Placeholder 4"/>
          <p:cNvPicPr>
            <a:picLocks/>
          </p:cNvPicPr>
          <p:nvPr/>
        </p:nvPicPr>
        <p:blipFill>
          <a:blip r:embed="rId2" cstate="print"/>
          <a:stretch>
            <a:fillRect/>
          </a:stretch>
        </p:blipFill>
        <p:spPr bwMode="auto">
          <a:xfrm>
            <a:off x="533400" y="1981200"/>
            <a:ext cx="8229600" cy="3525161"/>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LASER EQUIPMENT</a:t>
            </a:r>
            <a:endParaRPr lang="en-US" sz="3200" dirty="0"/>
          </a:p>
        </p:txBody>
      </p:sp>
      <p:sp>
        <p:nvSpPr>
          <p:cNvPr id="3" name="Content Placeholder 2"/>
          <p:cNvSpPr>
            <a:spLocks noGrp="1"/>
          </p:cNvSpPr>
          <p:nvPr>
            <p:ph idx="1"/>
          </p:nvPr>
        </p:nvSpPr>
        <p:spPr/>
        <p:txBody>
          <a:bodyPr>
            <a:noAutofit/>
          </a:bodyPr>
          <a:lstStyle/>
          <a:p>
            <a:pPr algn="just">
              <a:lnSpc>
                <a:spcPct val="150000"/>
              </a:lnSpc>
            </a:pPr>
            <a:r>
              <a:rPr lang="en-US" sz="2400" dirty="0">
                <a:latin typeface="Times New Roman" pitchFamily="18" charset="0"/>
                <a:cs typeface="Times New Roman" pitchFamily="18" charset="0"/>
              </a:rPr>
              <a:t>In the late 1990s, a </a:t>
            </a:r>
            <a:r>
              <a:rPr lang="en-US" sz="2400" dirty="0">
                <a:solidFill>
                  <a:srgbClr val="FFC000"/>
                </a:solidFill>
                <a:latin typeface="Times New Roman" pitchFamily="18" charset="0"/>
                <a:cs typeface="Times New Roman" pitchFamily="18" charset="0"/>
              </a:rPr>
              <a:t>YSGG laser </a:t>
            </a:r>
            <a:r>
              <a:rPr lang="en-US" sz="2400" dirty="0">
                <a:latin typeface="Times New Roman" pitchFamily="18" charset="0"/>
                <a:cs typeface="Times New Roman" pitchFamily="18" charset="0"/>
              </a:rPr>
              <a:t>was introduced that used</a:t>
            </a:r>
          </a:p>
          <a:p>
            <a:pPr marL="457200" indent="-457200" algn="just">
              <a:lnSpc>
                <a:spcPct val="150000"/>
              </a:lnSpc>
              <a:buFont typeface="+mj-lt"/>
              <a:buAutoNum type="arabicPeriod"/>
            </a:pPr>
            <a:r>
              <a:rPr lang="en-US" sz="2400" dirty="0">
                <a:latin typeface="Times New Roman" pitchFamily="18" charset="0"/>
                <a:cs typeface="Times New Roman" pitchFamily="18" charset="0"/>
              </a:rPr>
              <a:t>water spray, </a:t>
            </a:r>
          </a:p>
          <a:p>
            <a:pPr marL="457200" indent="-457200" algn="just">
              <a:lnSpc>
                <a:spcPct val="150000"/>
              </a:lnSpc>
              <a:buFont typeface="+mj-lt"/>
              <a:buAutoNum type="arabicPeriod"/>
            </a:pPr>
            <a:r>
              <a:rPr lang="en-US" sz="2400" dirty="0">
                <a:latin typeface="Times New Roman" pitchFamily="18" charset="0"/>
                <a:cs typeface="Times New Roman" pitchFamily="18" charset="0"/>
              </a:rPr>
              <a:t>laser beam, and </a:t>
            </a:r>
          </a:p>
          <a:p>
            <a:pPr marL="457200" indent="-457200" algn="just">
              <a:lnSpc>
                <a:spcPct val="150000"/>
              </a:lnSpc>
              <a:buFont typeface="+mj-lt"/>
              <a:buAutoNum type="arabicPeriod"/>
            </a:pPr>
            <a:r>
              <a:rPr lang="en-US" sz="2400" dirty="0">
                <a:latin typeface="Times New Roman" pitchFamily="18" charset="0"/>
                <a:cs typeface="Times New Roman" pitchFamily="18" charset="0"/>
              </a:rPr>
              <a:t>air (Waterlase unit; Biolase) </a:t>
            </a:r>
          </a:p>
          <a:p>
            <a:pPr algn="just">
              <a:lnSpc>
                <a:spcPct val="150000"/>
              </a:lnSpc>
            </a:pPr>
            <a:r>
              <a:rPr lang="en-US" sz="2400" dirty="0">
                <a:latin typeface="Times New Roman" pitchFamily="18" charset="0"/>
                <a:cs typeface="Times New Roman" pitchFamily="18" charset="0"/>
              </a:rPr>
              <a:t>It was approved by </a:t>
            </a:r>
            <a:r>
              <a:rPr lang="en-US" sz="2400" dirty="0">
                <a:solidFill>
                  <a:srgbClr val="FFC000"/>
                </a:solidFill>
                <a:latin typeface="Times New Roman" pitchFamily="18" charset="0"/>
                <a:cs typeface="Times New Roman" pitchFamily="18" charset="0"/>
              </a:rPr>
              <a:t>the Food and Drug Administration.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133</a:t>
            </a:fld>
            <a:endParaRPr lang="en-US"/>
          </a:p>
        </p:txBody>
      </p:sp>
      <p:pic>
        <p:nvPicPr>
          <p:cNvPr id="22530" name="Picture 2"/>
          <p:cNvPicPr>
            <a:picLocks noChangeAspect="1" noChangeArrowheads="1"/>
          </p:cNvPicPr>
          <p:nvPr/>
        </p:nvPicPr>
        <p:blipFill>
          <a:blip r:embed="rId2" cstate="print"/>
          <a:srcRect/>
          <a:stretch>
            <a:fillRect/>
          </a:stretch>
        </p:blipFill>
        <p:spPr bwMode="auto">
          <a:xfrm>
            <a:off x="6553200" y="2057400"/>
            <a:ext cx="1697196" cy="2895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wipe(down)">
                                      <p:cBhvr>
                                        <p:cTn id="7" dur="500"/>
                                        <p:tgtEl>
                                          <p:spTgt spid="22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LASER EQUIPMENT</a:t>
            </a:r>
            <a:endParaRPr lang="en-US" sz="3200" dirty="0"/>
          </a:p>
        </p:txBody>
      </p:sp>
      <p:sp>
        <p:nvSpPr>
          <p:cNvPr id="3" name="Content Placeholder 2"/>
          <p:cNvSpPr>
            <a:spLocks noGrp="1"/>
          </p:cNvSpPr>
          <p:nvPr>
            <p:ph idx="1"/>
          </p:nvPr>
        </p:nvSpPr>
        <p:spPr/>
        <p:txBody>
          <a:bodyPr>
            <a:normAutofit/>
          </a:bodyPr>
          <a:lstStyle/>
          <a:p>
            <a:r>
              <a:rPr lang="en-US" sz="2400" dirty="0">
                <a:solidFill>
                  <a:schemeClr val="bg2">
                    <a:lumMod val="40000"/>
                    <a:lumOff val="60000"/>
                  </a:schemeClr>
                </a:solidFill>
                <a:latin typeface="Times New Roman" pitchFamily="18" charset="0"/>
                <a:cs typeface="Times New Roman" pitchFamily="18" charset="0"/>
              </a:rPr>
              <a:t>USES</a:t>
            </a:r>
          </a:p>
          <a:p>
            <a:pPr algn="just">
              <a:lnSpc>
                <a:spcPct val="150000"/>
              </a:lnSpc>
            </a:pPr>
            <a:r>
              <a:rPr lang="en-US" sz="2400" dirty="0">
                <a:solidFill>
                  <a:srgbClr val="FFC000"/>
                </a:solidFill>
                <a:latin typeface="Times New Roman" pitchFamily="18" charset="0"/>
                <a:cs typeface="Times New Roman" pitchFamily="18" charset="0"/>
              </a:rPr>
              <a:t>Cutting hard tissue- </a:t>
            </a:r>
            <a:r>
              <a:rPr lang="en-US" sz="2400" dirty="0">
                <a:latin typeface="Times New Roman" pitchFamily="18" charset="0"/>
                <a:cs typeface="Times New Roman" pitchFamily="18" charset="0"/>
              </a:rPr>
              <a:t>tooth preparation, caries removal </a:t>
            </a:r>
            <a:r>
              <a:rPr lang="en-US" sz="2400" dirty="0" err="1">
                <a:latin typeface="Times New Roman" pitchFamily="18" charset="0"/>
                <a:cs typeface="Times New Roman" pitchFamily="18" charset="0"/>
              </a:rPr>
              <a:t>enameloplasty</a:t>
            </a:r>
            <a:r>
              <a:rPr lang="en-US" sz="2400" dirty="0">
                <a:latin typeface="Times New Roman" pitchFamily="18" charset="0"/>
                <a:cs typeface="Times New Roman" pitchFamily="18" charset="0"/>
              </a:rPr>
              <a:t>, endodontic procedures and </a:t>
            </a:r>
          </a:p>
          <a:p>
            <a:pPr algn="just">
              <a:lnSpc>
                <a:spcPct val="150000"/>
              </a:lnSpc>
            </a:pPr>
            <a:r>
              <a:rPr lang="en-US" sz="2400" dirty="0">
                <a:solidFill>
                  <a:srgbClr val="FFC000"/>
                </a:solidFill>
                <a:latin typeface="Times New Roman" pitchFamily="18" charset="0"/>
                <a:cs typeface="Times New Roman" pitchFamily="18" charset="0"/>
              </a:rPr>
              <a:t>Soft tissue applications- </a:t>
            </a:r>
            <a:r>
              <a:rPr lang="en-US" sz="2400" dirty="0" err="1">
                <a:latin typeface="Times New Roman" pitchFamily="18" charset="0"/>
                <a:cs typeface="Times New Roman" pitchFamily="18" charset="0"/>
              </a:rPr>
              <a:t>frenectomies</a:t>
            </a:r>
            <a:r>
              <a:rPr lang="en-US" sz="2400" dirty="0">
                <a:latin typeface="Times New Roman" pitchFamily="18" charset="0"/>
                <a:cs typeface="Times New Roman" pitchFamily="18" charset="0"/>
              </a:rPr>
              <a:t>, gingival curettage, </a:t>
            </a:r>
            <a:r>
              <a:rPr lang="en-US" sz="2400" dirty="0" err="1">
                <a:latin typeface="Times New Roman" pitchFamily="18" charset="0"/>
                <a:cs typeface="Times New Roman" pitchFamily="18" charset="0"/>
              </a:rPr>
              <a:t>gingivectomy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fibroma</a:t>
            </a:r>
            <a:r>
              <a:rPr lang="en-US" sz="2400" dirty="0">
                <a:latin typeface="Times New Roman" pitchFamily="18" charset="0"/>
                <a:cs typeface="Times New Roman" pitchFamily="18" charset="0"/>
              </a:rPr>
              <a:t> removal.</a:t>
            </a:r>
          </a:p>
          <a:p>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134</a:t>
            </a:fld>
            <a:endParaRPr lang="en-US"/>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LASER EQUIPMENT</a:t>
            </a: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DISADVANTAGES</a:t>
            </a:r>
          </a:p>
          <a:p>
            <a:pPr algn="just">
              <a:lnSpc>
                <a:spcPct val="150000"/>
              </a:lnSpc>
            </a:pPr>
            <a:r>
              <a:rPr lang="en-US" sz="2400" dirty="0">
                <a:latin typeface="Times New Roman" pitchFamily="18" charset="0"/>
                <a:cs typeface="Times New Roman" pitchFamily="18" charset="0"/>
              </a:rPr>
              <a:t>Lasers- </a:t>
            </a:r>
            <a:r>
              <a:rPr lang="en-US" sz="2400" dirty="0">
                <a:solidFill>
                  <a:srgbClr val="FFC000"/>
                </a:solidFill>
                <a:latin typeface="Times New Roman" pitchFamily="18" charset="0"/>
                <a:cs typeface="Times New Roman" pitchFamily="18" charset="0"/>
              </a:rPr>
              <a:t>not used for tooth preparations - </a:t>
            </a:r>
            <a:r>
              <a:rPr lang="en-US" sz="2400" dirty="0">
                <a:latin typeface="Times New Roman" pitchFamily="18" charset="0"/>
                <a:cs typeface="Times New Roman" pitchFamily="18" charset="0"/>
              </a:rPr>
              <a:t>difficult to generate a defined margin.</a:t>
            </a:r>
          </a:p>
          <a:p>
            <a:pPr algn="just">
              <a:lnSpc>
                <a:spcPct val="150000"/>
              </a:lnSpc>
            </a:pPr>
            <a:r>
              <a:rPr lang="en-US" sz="2400" dirty="0">
                <a:latin typeface="Times New Roman" pitchFamily="18" charset="0"/>
                <a:cs typeface="Times New Roman" pitchFamily="18" charset="0"/>
              </a:rPr>
              <a:t>Lasers are </a:t>
            </a:r>
            <a:r>
              <a:rPr lang="en-US" sz="2400" dirty="0">
                <a:solidFill>
                  <a:srgbClr val="FFC000"/>
                </a:solidFill>
                <a:latin typeface="Times New Roman" pitchFamily="18" charset="0"/>
                <a:cs typeface="Times New Roman" pitchFamily="18" charset="0"/>
              </a:rPr>
              <a:t>inefficient for removing large amounts of enamel or dentin, </a:t>
            </a:r>
            <a:r>
              <a:rPr lang="en-US" sz="2400" dirty="0">
                <a:latin typeface="Times New Roman" pitchFamily="18" charset="0"/>
                <a:cs typeface="Times New Roman" pitchFamily="18" charset="0"/>
              </a:rPr>
              <a:t>(generate intolerable amounts of heat). </a:t>
            </a:r>
          </a:p>
          <a:p>
            <a:pPr algn="just">
              <a:lnSpc>
                <a:spcPct val="150000"/>
              </a:lnSpc>
            </a:pPr>
            <a:r>
              <a:rPr lang="en-US" sz="2400" dirty="0">
                <a:latin typeface="Times New Roman" pitchFamily="18" charset="0"/>
                <a:cs typeface="Times New Roman" pitchFamily="18" charset="0"/>
              </a:rPr>
              <a:t>No single laser type is suitable for all potential laser applications. </a:t>
            </a:r>
          </a:p>
          <a:p>
            <a:pPr algn="just">
              <a:lnSpc>
                <a:spcPct val="150000"/>
              </a:lnSpc>
            </a:pP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135</a:t>
            </a:fld>
            <a:endParaRPr lang="en-US"/>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LASER EQUIPMENT</a:t>
            </a:r>
            <a:endParaRPr lang="en-US" sz="3200" dirty="0"/>
          </a:p>
        </p:txBody>
      </p:sp>
      <p:sp>
        <p:nvSpPr>
          <p:cNvPr id="3" name="Content Placeholder 2"/>
          <p:cNvSpPr>
            <a:spLocks noGrp="1"/>
          </p:cNvSpPr>
          <p:nvPr>
            <p:ph idx="1"/>
          </p:nvPr>
        </p:nvSpPr>
        <p:spPr>
          <a:xfrm>
            <a:off x="457200" y="1646236"/>
            <a:ext cx="8229600" cy="4830763"/>
          </a:xfrm>
        </p:spPr>
        <p:txBody>
          <a:bodyPr>
            <a:normAutofit/>
          </a:bodyPr>
          <a:lstStyle/>
          <a:p>
            <a:pPr algn="just">
              <a:lnSpc>
                <a:spcPct val="150000"/>
              </a:lnSpc>
            </a:pPr>
            <a:r>
              <a:rPr lang="en-US" sz="2400" dirty="0">
                <a:solidFill>
                  <a:schemeClr val="bg2">
                    <a:lumMod val="40000"/>
                    <a:lumOff val="60000"/>
                  </a:schemeClr>
                </a:solidFill>
                <a:latin typeface="Times New Roman" pitchFamily="18" charset="0"/>
                <a:cs typeface="Times New Roman" pitchFamily="18" charset="0"/>
              </a:rPr>
              <a:t>PRECAUTIONS</a:t>
            </a:r>
          </a:p>
          <a:p>
            <a:pPr marL="457200" indent="-457200" algn="just">
              <a:lnSpc>
                <a:spcPct val="150000"/>
              </a:lnSpc>
              <a:buFont typeface="+mj-lt"/>
              <a:buAutoNum type="arabicPeriod"/>
            </a:pPr>
            <a:r>
              <a:rPr lang="en-US" sz="2400" dirty="0">
                <a:latin typeface="Times New Roman" pitchFamily="18" charset="0"/>
                <a:cs typeface="Times New Roman" pitchFamily="18" charset="0"/>
              </a:rPr>
              <a:t>A door is required to close off the room </a:t>
            </a:r>
          </a:p>
          <a:p>
            <a:pPr marL="457200" indent="-457200" algn="just">
              <a:lnSpc>
                <a:spcPct val="150000"/>
              </a:lnSpc>
              <a:buFont typeface="+mj-lt"/>
              <a:buAutoNum type="arabicPeriod"/>
            </a:pPr>
            <a:r>
              <a:rPr lang="en-US" sz="2400" dirty="0">
                <a:latin typeface="Times New Roman" pitchFamily="18" charset="0"/>
                <a:cs typeface="Times New Roman" pitchFamily="18" charset="0"/>
              </a:rPr>
              <a:t>Eye protection is required for the operator, assistant, and patient.</a:t>
            </a:r>
          </a:p>
          <a:p>
            <a:pPr marL="457200" indent="-457200" algn="just">
              <a:lnSpc>
                <a:spcPct val="150000"/>
              </a:lnSpc>
              <a:buFont typeface="+mj-lt"/>
              <a:buAutoNum type="arabicPeriod"/>
            </a:pPr>
            <a:r>
              <a:rPr lang="en-US" sz="2400" dirty="0">
                <a:latin typeface="Times New Roman" pitchFamily="18" charset="0"/>
                <a:cs typeface="Times New Roman" pitchFamily="18" charset="0"/>
              </a:rPr>
              <a:t>There are always potential fire and explosion hazards owing to the high-energy beams. </a:t>
            </a:r>
          </a:p>
          <a:p>
            <a:pPr marL="457200" indent="-457200" algn="just">
              <a:lnSpc>
                <a:spcPct val="150000"/>
              </a:lnSpc>
              <a:buFont typeface="+mj-lt"/>
              <a:buAutoNum type="arabicPeriod"/>
            </a:pP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136</a:t>
            </a:fld>
            <a:endParaRPr lang="en-US"/>
          </a:p>
        </p:txBody>
      </p:sp>
      <p:pic>
        <p:nvPicPr>
          <p:cNvPr id="2050" name="Picture 2" descr="E:\dental images\laser precaution.jpg"/>
          <p:cNvPicPr>
            <a:picLocks noChangeAspect="1" noChangeArrowheads="1"/>
          </p:cNvPicPr>
          <p:nvPr/>
        </p:nvPicPr>
        <p:blipFill>
          <a:blip r:embed="rId2" cstate="print"/>
          <a:srcRect/>
          <a:stretch>
            <a:fillRect/>
          </a:stretch>
        </p:blipFill>
        <p:spPr bwMode="auto">
          <a:xfrm>
            <a:off x="4724400" y="4572000"/>
            <a:ext cx="3238500" cy="1409700"/>
          </a:xfrm>
          <a:prstGeom prst="rect">
            <a:avLst/>
          </a:prstGeom>
          <a:noFill/>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LASER EQUIPMENT</a:t>
            </a:r>
            <a:endParaRPr lang="en-US" sz="3200" dirty="0"/>
          </a:p>
        </p:txBody>
      </p:sp>
      <p:sp>
        <p:nvSpPr>
          <p:cNvPr id="3" name="Content Placeholder 2"/>
          <p:cNvSpPr>
            <a:spLocks noGrp="1"/>
          </p:cNvSpPr>
          <p:nvPr>
            <p:ph idx="1"/>
          </p:nvPr>
        </p:nvSpPr>
        <p:spPr>
          <a:xfrm>
            <a:off x="457200" y="1371600"/>
            <a:ext cx="8229600" cy="4800917"/>
          </a:xfrm>
        </p:spPr>
        <p:txBody>
          <a:bodyPr>
            <a:normAutofit/>
          </a:bodyPr>
          <a:lstStyle/>
          <a:p>
            <a:pPr algn="just">
              <a:lnSpc>
                <a:spcPct val="150000"/>
              </a:lnSpc>
            </a:pPr>
            <a:r>
              <a:rPr lang="en-US" sz="2400" dirty="0">
                <a:latin typeface="Times New Roman" pitchFamily="18" charset="0"/>
                <a:cs typeface="Times New Roman" pitchFamily="18" charset="0"/>
              </a:rPr>
              <a:t>Aoki A et al conducted a study to evaluate  the effectiveness of caries removal by using an </a:t>
            </a:r>
            <a:r>
              <a:rPr lang="en-US" sz="2400" dirty="0" err="1">
                <a:solidFill>
                  <a:srgbClr val="FFC000"/>
                </a:solidFill>
                <a:latin typeface="Times New Roman" pitchFamily="18" charset="0"/>
                <a:cs typeface="Times New Roman" pitchFamily="18" charset="0"/>
              </a:rPr>
              <a:t>Er:YAG</a:t>
            </a:r>
            <a:r>
              <a:rPr lang="en-US" sz="2400" dirty="0">
                <a:solidFill>
                  <a:srgbClr val="FFC000"/>
                </a:solidFill>
                <a:latin typeface="Times New Roman" pitchFamily="18" charset="0"/>
                <a:cs typeface="Times New Roman" pitchFamily="18" charset="0"/>
              </a:rPr>
              <a:t> laser </a:t>
            </a:r>
            <a:r>
              <a:rPr lang="en-US" sz="2400" i="1" dirty="0">
                <a:solidFill>
                  <a:srgbClr val="FFC000"/>
                </a:solidFill>
                <a:latin typeface="Times New Roman" pitchFamily="18" charset="0"/>
                <a:cs typeface="Times New Roman" pitchFamily="18" charset="0"/>
              </a:rPr>
              <a:t>in vitro</a:t>
            </a:r>
            <a:r>
              <a:rPr lang="en-US" sz="2400" dirty="0">
                <a:solidFill>
                  <a:srgbClr val="FFC000"/>
                </a:solidFill>
                <a:latin typeface="Times New Roman" pitchFamily="18" charset="0"/>
                <a:cs typeface="Times New Roman" pitchFamily="18" charset="0"/>
              </a:rPr>
              <a:t> was compared with that of conventional mechanical treatment. </a:t>
            </a:r>
          </a:p>
          <a:p>
            <a:pPr algn="just">
              <a:lnSpc>
                <a:spcPct val="150000"/>
              </a:lnSpc>
            </a:pPr>
            <a:r>
              <a:rPr lang="en-US" sz="2400" dirty="0">
                <a:latin typeface="Times New Roman" pitchFamily="18" charset="0"/>
                <a:cs typeface="Times New Roman" pitchFamily="18" charset="0"/>
              </a:rPr>
              <a:t>31 extracted human teeth with root caries were used.</a:t>
            </a:r>
          </a:p>
          <a:p>
            <a:pPr algn="just">
              <a:lnSpc>
                <a:spcPct val="150000"/>
              </a:lnSpc>
            </a:pPr>
            <a:r>
              <a:rPr lang="en-US" sz="2400" dirty="0">
                <a:latin typeface="Times New Roman" pitchFamily="18" charset="0"/>
                <a:cs typeface="Times New Roman" pitchFamily="18" charset="0"/>
              </a:rPr>
              <a:t>Half of the caries in each tooth was treated with the </a:t>
            </a:r>
            <a:r>
              <a:rPr lang="en-US" sz="2400" dirty="0" err="1">
                <a:latin typeface="Times New Roman" pitchFamily="18" charset="0"/>
                <a:cs typeface="Times New Roman" pitchFamily="18" charset="0"/>
              </a:rPr>
              <a:t>Er:YAG</a:t>
            </a:r>
            <a:r>
              <a:rPr lang="en-US" sz="2400" dirty="0">
                <a:latin typeface="Times New Roman" pitchFamily="18" charset="0"/>
                <a:cs typeface="Times New Roman" pitchFamily="18" charset="0"/>
              </a:rPr>
              <a:t> laser</a:t>
            </a:r>
          </a:p>
          <a:p>
            <a:pPr algn="just">
              <a:lnSpc>
                <a:spcPct val="150000"/>
              </a:lnSpc>
            </a:pPr>
            <a:r>
              <a:rPr lang="en-US" sz="2400" dirty="0">
                <a:latin typeface="Times New Roman" pitchFamily="18" charset="0"/>
                <a:cs typeface="Times New Roman" pitchFamily="18" charset="0"/>
              </a:rPr>
              <a:t>And the other was removed with a conventional bur.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137</a:t>
            </a:fld>
            <a:endParaRPr lang="en-US"/>
          </a:p>
        </p:txBody>
      </p:sp>
      <p:sp>
        <p:nvSpPr>
          <p:cNvPr id="5" name="Rectangle 4"/>
          <p:cNvSpPr/>
          <p:nvPr/>
        </p:nvSpPr>
        <p:spPr>
          <a:xfrm>
            <a:off x="228600" y="5715000"/>
            <a:ext cx="8534400" cy="1200329"/>
          </a:xfrm>
          <a:prstGeom prst="rect">
            <a:avLst/>
          </a:prstGeom>
        </p:spPr>
        <p:txBody>
          <a:bodyPr wrap="square">
            <a:spAutoFit/>
          </a:bodyPr>
          <a:lstStyle/>
          <a:p>
            <a:r>
              <a:rPr lang="en-US" i="1" dirty="0">
                <a:solidFill>
                  <a:schemeClr val="accent2">
                    <a:lumMod val="60000"/>
                    <a:lumOff val="40000"/>
                  </a:schemeClr>
                </a:solidFill>
                <a:latin typeface="Times New Roman" pitchFamily="18" charset="0"/>
                <a:cs typeface="Times New Roman" pitchFamily="18" charset="0"/>
              </a:rPr>
              <a:t>Aoki, I. Ishikawa, T. Yamada. M. </a:t>
            </a:r>
            <a:r>
              <a:rPr lang="en-US" i="1" dirty="0" err="1">
                <a:solidFill>
                  <a:schemeClr val="accent2">
                    <a:lumMod val="60000"/>
                    <a:lumOff val="40000"/>
                  </a:schemeClr>
                </a:solidFill>
                <a:latin typeface="Times New Roman" pitchFamily="18" charset="0"/>
                <a:cs typeface="Times New Roman" pitchFamily="18" charset="0"/>
              </a:rPr>
              <a:t>Otsuki</a:t>
            </a:r>
            <a:r>
              <a:rPr lang="en-US" i="1" dirty="0">
                <a:solidFill>
                  <a:schemeClr val="accent2">
                    <a:lumMod val="60000"/>
                    <a:lumOff val="40000"/>
                  </a:schemeClr>
                </a:solidFill>
                <a:latin typeface="Times New Roman" pitchFamily="18" charset="0"/>
                <a:cs typeface="Times New Roman" pitchFamily="18" charset="0"/>
              </a:rPr>
              <a:t>, H. Watanabe, J. </a:t>
            </a:r>
            <a:r>
              <a:rPr lang="en-US" i="1" dirty="0" err="1">
                <a:solidFill>
                  <a:schemeClr val="accent2">
                    <a:lumMod val="60000"/>
                    <a:lumOff val="40000"/>
                  </a:schemeClr>
                </a:solidFill>
                <a:latin typeface="Times New Roman" pitchFamily="18" charset="0"/>
                <a:cs typeface="Times New Roman" pitchFamily="18" charset="0"/>
              </a:rPr>
              <a:t>Tagami</a:t>
            </a:r>
            <a:r>
              <a:rPr lang="en-US" i="1" dirty="0">
                <a:solidFill>
                  <a:schemeClr val="accent2">
                    <a:lumMod val="60000"/>
                    <a:lumOff val="40000"/>
                  </a:schemeClr>
                </a:solidFill>
                <a:latin typeface="Times New Roman" pitchFamily="18" charset="0"/>
                <a:cs typeface="Times New Roman" pitchFamily="18" charset="0"/>
              </a:rPr>
              <a:t>, Y. Ando, H. Yamamoto Comparison between R. YAG Laser and Conventional Technique for root Caries Treatment in vitro-journal of dental research  </a:t>
            </a:r>
            <a:r>
              <a:rPr lang="en-US" b="1" i="1" dirty="0">
                <a:solidFill>
                  <a:schemeClr val="accent2">
                    <a:lumMod val="60000"/>
                    <a:lumOff val="40000"/>
                  </a:schemeClr>
                </a:solidFill>
                <a:latin typeface="Times New Roman" pitchFamily="18" charset="0"/>
                <a:cs typeface="Times New Roman" pitchFamily="18" charset="0"/>
              </a:rPr>
              <a:t>June 1998 </a:t>
            </a:r>
            <a:r>
              <a:rPr lang="en-US" i="1" dirty="0">
                <a:solidFill>
                  <a:schemeClr val="accent2">
                    <a:lumMod val="60000"/>
                    <a:lumOff val="40000"/>
                  </a:schemeClr>
                </a:solidFill>
                <a:latin typeface="Times New Roman" pitchFamily="18" charset="0"/>
                <a:cs typeface="Times New Roman" pitchFamily="18" charset="0"/>
              </a:rPr>
              <a:t>vol. 77 no. </a:t>
            </a:r>
            <a:r>
              <a:rPr lang="en-US" b="1" i="1" dirty="0">
                <a:solidFill>
                  <a:schemeClr val="accent2">
                    <a:lumMod val="60000"/>
                    <a:lumOff val="40000"/>
                  </a:schemeClr>
                </a:solidFill>
                <a:latin typeface="Times New Roman" pitchFamily="18" charset="0"/>
                <a:cs typeface="Times New Roman" pitchFamily="18" charset="0"/>
              </a:rPr>
              <a:t>6 1404-1404</a:t>
            </a:r>
          </a:p>
          <a:p>
            <a:r>
              <a:rPr lang="en-US" b="1" i="1" dirty="0">
                <a:latin typeface="Times New Roman" pitchFamily="18" charset="0"/>
                <a:cs typeface="Times New Roman" pitchFamily="18" charset="0"/>
              </a:rPr>
              <a:t>.</a:t>
            </a:r>
            <a:endParaRPr lang="en-US"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LASER EQUIPMENT</a:t>
            </a:r>
            <a:endParaRPr lang="en-US" sz="3200" dirty="0"/>
          </a:p>
        </p:txBody>
      </p:sp>
      <p:sp>
        <p:nvSpPr>
          <p:cNvPr id="3" name="Content Placeholder 2"/>
          <p:cNvSpPr>
            <a:spLocks noGrp="1"/>
          </p:cNvSpPr>
          <p:nvPr>
            <p:ph idx="1"/>
          </p:nvPr>
        </p:nvSpPr>
        <p:spPr>
          <a:xfrm>
            <a:off x="457200" y="1905000"/>
            <a:ext cx="8229600" cy="4221163"/>
          </a:xfrm>
        </p:spPr>
        <p:txBody>
          <a:bodyPr>
            <a:noAutofit/>
          </a:bodyPr>
          <a:lstStyle/>
          <a:p>
            <a:pPr algn="just">
              <a:lnSpc>
                <a:spcPct val="150000"/>
              </a:lnSpc>
            </a:pPr>
            <a:r>
              <a:rPr lang="en-US" sz="2400" dirty="0">
                <a:latin typeface="Times New Roman" pitchFamily="18" charset="0"/>
                <a:cs typeface="Times New Roman" pitchFamily="18" charset="0"/>
              </a:rPr>
              <a:t>Measurements of the </a:t>
            </a:r>
            <a:r>
              <a:rPr lang="en-US" sz="2400" dirty="0">
                <a:solidFill>
                  <a:srgbClr val="FFC000"/>
                </a:solidFill>
                <a:latin typeface="Times New Roman" pitchFamily="18" charset="0"/>
                <a:cs typeface="Times New Roman" pitchFamily="18" charset="0"/>
              </a:rPr>
              <a:t>time required </a:t>
            </a:r>
            <a:r>
              <a:rPr lang="en-US" sz="2400" dirty="0">
                <a:latin typeface="Times New Roman" pitchFamily="18" charset="0"/>
                <a:cs typeface="Times New Roman" pitchFamily="18" charset="0"/>
              </a:rPr>
              <a:t>for caries removal</a:t>
            </a:r>
            <a:r>
              <a:rPr lang="en-US" sz="2400" dirty="0">
                <a:solidFill>
                  <a:srgbClr val="FFC000"/>
                </a:solidFill>
                <a:latin typeface="Times New Roman" pitchFamily="18" charset="0"/>
                <a:cs typeface="Times New Roman" pitchFamily="18" charset="0"/>
              </a:rPr>
              <a:t>, </a:t>
            </a:r>
            <a:r>
              <a:rPr lang="en-US" sz="2400" dirty="0" err="1">
                <a:solidFill>
                  <a:srgbClr val="FFC000"/>
                </a:solidFill>
                <a:latin typeface="Times New Roman" pitchFamily="18" charset="0"/>
                <a:cs typeface="Times New Roman" pitchFamily="18" charset="0"/>
              </a:rPr>
              <a:t>histopathological</a:t>
            </a:r>
            <a:r>
              <a:rPr lang="en-US" sz="2400" dirty="0">
                <a:solidFill>
                  <a:srgbClr val="FFC000"/>
                </a:solidFill>
                <a:latin typeface="Times New Roman" pitchFamily="18" charset="0"/>
                <a:cs typeface="Times New Roman" pitchFamily="18" charset="0"/>
              </a:rPr>
              <a:t> observations, SEM evaluation and hardness measurements of dentin </a:t>
            </a:r>
            <a:r>
              <a:rPr lang="en-US" sz="2400" dirty="0">
                <a:latin typeface="Times New Roman" pitchFamily="18" charset="0"/>
                <a:cs typeface="Times New Roman" pitchFamily="18" charset="0"/>
              </a:rPr>
              <a:t>were performed for each treatment. </a:t>
            </a:r>
          </a:p>
          <a:p>
            <a:pPr algn="just">
              <a:lnSpc>
                <a:spcPct val="150000"/>
              </a:lnSpc>
            </a:pP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138</a:t>
            </a:fld>
            <a:endParaRPr lang="en-US"/>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LASER EQUIPMENT</a:t>
            </a:r>
            <a:endParaRPr lang="en-US" sz="3200" dirty="0"/>
          </a:p>
        </p:txBody>
      </p:sp>
      <p:sp>
        <p:nvSpPr>
          <p:cNvPr id="3" name="Content Placeholder 2"/>
          <p:cNvSpPr>
            <a:spLocks noGrp="1"/>
          </p:cNvSpPr>
          <p:nvPr>
            <p:ph idx="1"/>
          </p:nvPr>
        </p:nvSpPr>
        <p:spPr/>
        <p:txBody>
          <a:bodyPr>
            <a:noAutofit/>
          </a:bodyPr>
          <a:lstStyle/>
          <a:p>
            <a:pPr algn="just">
              <a:lnSpc>
                <a:spcPct val="150000"/>
              </a:lnSpc>
            </a:pPr>
            <a:r>
              <a:rPr lang="en-US" sz="2400" dirty="0">
                <a:latin typeface="Times New Roman" pitchFamily="18" charset="0"/>
                <a:cs typeface="Times New Roman" pitchFamily="18" charset="0"/>
              </a:rPr>
              <a:t>Due to the careful irradiation technique, a </a:t>
            </a:r>
            <a:r>
              <a:rPr lang="en-US" sz="2400" dirty="0">
                <a:solidFill>
                  <a:srgbClr val="FFC000"/>
                </a:solidFill>
                <a:latin typeface="Times New Roman" pitchFamily="18" charset="0"/>
                <a:cs typeface="Times New Roman" pitchFamily="18" charset="0"/>
              </a:rPr>
              <a:t>longer treatment time was required for </a:t>
            </a:r>
            <a:r>
              <a:rPr lang="en-US" sz="2400" dirty="0" err="1">
                <a:latin typeface="Times New Roman" pitchFamily="18" charset="0"/>
                <a:cs typeface="Times New Roman" pitchFamily="18" charset="0"/>
              </a:rPr>
              <a:t>Er:YAG</a:t>
            </a:r>
            <a:r>
              <a:rPr lang="en-US" sz="2400" dirty="0">
                <a:latin typeface="Times New Roman" pitchFamily="18" charset="0"/>
                <a:cs typeface="Times New Roman" pitchFamily="18" charset="0"/>
              </a:rPr>
              <a:t> laser. </a:t>
            </a:r>
          </a:p>
          <a:p>
            <a:pPr algn="just">
              <a:lnSpc>
                <a:spcPct val="150000"/>
              </a:lnSpc>
            </a:pPr>
            <a:r>
              <a:rPr lang="en-US" sz="2400" dirty="0">
                <a:latin typeface="Times New Roman" pitchFamily="18" charset="0"/>
                <a:cs typeface="Times New Roman" pitchFamily="18" charset="0"/>
              </a:rPr>
              <a:t>Laser ablated carious dentin effectively with </a:t>
            </a:r>
            <a:r>
              <a:rPr lang="en-US" sz="2400" dirty="0">
                <a:solidFill>
                  <a:srgbClr val="FFC000"/>
                </a:solidFill>
                <a:latin typeface="Times New Roman" pitchFamily="18" charset="0"/>
                <a:cs typeface="Times New Roman" pitchFamily="18" charset="0"/>
              </a:rPr>
              <a:t>minimal thermal damage to the surrounding intact dentin</a:t>
            </a:r>
            <a:r>
              <a:rPr lang="en-US" sz="2400" dirty="0">
                <a:latin typeface="Times New Roman" pitchFamily="18" charset="0"/>
                <a:cs typeface="Times New Roman" pitchFamily="18" charset="0"/>
              </a:rPr>
              <a:t>, and removed carious dentin to the same degree as the bur treatment. </a:t>
            </a:r>
          </a:p>
          <a:p>
            <a:pPr algn="just">
              <a:lnSpc>
                <a:spcPct val="150000"/>
              </a:lnSpc>
            </a:pPr>
            <a:r>
              <a:rPr lang="en-US" sz="2400" dirty="0">
                <a:latin typeface="Times New Roman" pitchFamily="18" charset="0"/>
                <a:cs typeface="Times New Roman" pitchFamily="18" charset="0"/>
              </a:rPr>
              <a:t>In addition, a </a:t>
            </a:r>
            <a:r>
              <a:rPr lang="en-US" sz="2400" dirty="0">
                <a:solidFill>
                  <a:srgbClr val="FFC000"/>
                </a:solidFill>
                <a:latin typeface="Times New Roman" pitchFamily="18" charset="0"/>
                <a:cs typeface="Times New Roman" pitchFamily="18" charset="0"/>
              </a:rPr>
              <a:t>lower degree of vibration was noted with the </a:t>
            </a:r>
            <a:r>
              <a:rPr lang="en-US" sz="2400" dirty="0" err="1">
                <a:solidFill>
                  <a:srgbClr val="FFC000"/>
                </a:solidFill>
                <a:latin typeface="Times New Roman" pitchFamily="18" charset="0"/>
                <a:cs typeface="Times New Roman" pitchFamily="18" charset="0"/>
              </a:rPr>
              <a:t>Er:YAG</a:t>
            </a:r>
            <a:r>
              <a:rPr lang="en-US" sz="2400" dirty="0">
                <a:solidFill>
                  <a:srgbClr val="FFC000"/>
                </a:solidFill>
                <a:latin typeface="Times New Roman" pitchFamily="18" charset="0"/>
                <a:cs typeface="Times New Roman" pitchFamily="18" charset="0"/>
              </a:rPr>
              <a:t> laser treatment</a:t>
            </a:r>
          </a:p>
          <a:p>
            <a:pPr algn="just">
              <a:lnSpc>
                <a:spcPct val="150000"/>
              </a:lnSpc>
            </a:pPr>
            <a:r>
              <a:rPr lang="en-US" sz="2400" dirty="0">
                <a:latin typeface="Times New Roman" pitchFamily="18" charset="0"/>
                <a:cs typeface="Times New Roman" pitchFamily="18" charset="0"/>
              </a:rPr>
              <a:t>The SEM examination revealed characteristic micro-irregularities of the lased dentin surface. </a:t>
            </a:r>
          </a:p>
          <a:p>
            <a:pPr algn="just">
              <a:lnSpc>
                <a:spcPct val="150000"/>
              </a:lnSpc>
            </a:pPr>
            <a:endParaRPr lang="en-US" sz="2400" dirty="0">
              <a:solidFill>
                <a:srgbClr val="FFC000"/>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139</a:t>
            </a:fld>
            <a:endParaRPr lang="en-US"/>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ALTERNATIVES TO HIGH SPEED ROTARY INSTRUMENTATION</a:t>
            </a: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err="1">
                <a:latin typeface="Times New Roman" pitchFamily="18" charset="0"/>
                <a:cs typeface="Times New Roman" pitchFamily="18" charset="0"/>
              </a:rPr>
              <a:t>Banerjee</a:t>
            </a:r>
            <a:r>
              <a:rPr lang="en-US" sz="2400" dirty="0">
                <a:latin typeface="Times New Roman" pitchFamily="18" charset="0"/>
                <a:cs typeface="Times New Roman" pitchFamily="18" charset="0"/>
              </a:rPr>
              <a:t> et al in a review discussed various methods of caries excavation and evaluated their ability in removing caries.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140</a:t>
            </a:fld>
            <a:endParaRPr lang="en-US"/>
          </a:p>
        </p:txBody>
      </p:sp>
      <p:sp>
        <p:nvSpPr>
          <p:cNvPr id="5" name="Rectangle 4"/>
          <p:cNvSpPr/>
          <p:nvPr/>
        </p:nvSpPr>
        <p:spPr>
          <a:xfrm>
            <a:off x="228600" y="5943600"/>
            <a:ext cx="8610600" cy="646331"/>
          </a:xfrm>
          <a:prstGeom prst="rect">
            <a:avLst/>
          </a:prstGeom>
        </p:spPr>
        <p:txBody>
          <a:bodyPr wrap="square">
            <a:spAutoFit/>
          </a:bodyPr>
          <a:lstStyle/>
          <a:p>
            <a:r>
              <a:rPr lang="en-US" i="1" dirty="0">
                <a:solidFill>
                  <a:schemeClr val="accent2">
                    <a:lumMod val="60000"/>
                    <a:lumOff val="40000"/>
                  </a:schemeClr>
                </a:solidFill>
                <a:latin typeface="Times New Roman" pitchFamily="18" charset="0"/>
                <a:cs typeface="Times New Roman" pitchFamily="18" charset="0"/>
              </a:rPr>
              <a:t>Dentine caries excavation: a review of current clinical techniques A. Banerjee,1 T. F. Watson,2 and E. A. M. Kidd,</a:t>
            </a:r>
            <a:r>
              <a:rPr lang="en-US" dirty="0">
                <a:solidFill>
                  <a:schemeClr val="accent2">
                    <a:lumMod val="60000"/>
                    <a:lumOff val="40000"/>
                  </a:schemeClr>
                </a:solidFill>
                <a:latin typeface="Times New Roman" pitchFamily="18" charset="0"/>
                <a:cs typeface="Times New Roman" pitchFamily="18" charset="0"/>
              </a:rPr>
              <a:t> </a:t>
            </a:r>
            <a:r>
              <a:rPr lang="en-US" i="1" dirty="0" err="1">
                <a:solidFill>
                  <a:schemeClr val="accent2">
                    <a:lumMod val="60000"/>
                    <a:lumOff val="40000"/>
                  </a:schemeClr>
                </a:solidFill>
                <a:latin typeface="Times New Roman" pitchFamily="18" charset="0"/>
                <a:cs typeface="Times New Roman" pitchFamily="18" charset="0"/>
              </a:rPr>
              <a:t>british</a:t>
            </a:r>
            <a:r>
              <a:rPr lang="en-US" i="1" dirty="0">
                <a:solidFill>
                  <a:schemeClr val="accent2">
                    <a:lumMod val="60000"/>
                    <a:lumOff val="40000"/>
                  </a:schemeClr>
                </a:solidFill>
                <a:latin typeface="Times New Roman" pitchFamily="18" charset="0"/>
                <a:cs typeface="Times New Roman" pitchFamily="18" charset="0"/>
              </a:rPr>
              <a:t> dental journal volume 188. no.9 may 13 2000</a:t>
            </a:r>
            <a:endParaRPr lang="en-US" dirty="0">
              <a:solidFill>
                <a:schemeClr val="accent2">
                  <a:lumMod val="60000"/>
                  <a:lumOff val="40000"/>
                </a:schemeClr>
              </a:solidFill>
            </a:endParaRPr>
          </a:p>
        </p:txBody>
      </p:sp>
      <p:pic>
        <p:nvPicPr>
          <p:cNvPr id="6" name="Content Placeholder 4"/>
          <p:cNvPicPr>
            <a:picLocks/>
          </p:cNvPicPr>
          <p:nvPr/>
        </p:nvPicPr>
        <p:blipFill>
          <a:blip r:embed="rId2" cstate="print"/>
          <a:stretch>
            <a:fillRect/>
          </a:stretch>
        </p:blipFill>
        <p:spPr bwMode="auto">
          <a:xfrm>
            <a:off x="685800" y="990600"/>
            <a:ext cx="7696200" cy="52117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CONCLUSION</a:t>
            </a:r>
          </a:p>
        </p:txBody>
      </p:sp>
      <p:sp>
        <p:nvSpPr>
          <p:cNvPr id="3" name="Content Placeholder 2"/>
          <p:cNvSpPr>
            <a:spLocks noGrp="1"/>
          </p:cNvSpPr>
          <p:nvPr>
            <p:ph idx="1"/>
          </p:nvPr>
        </p:nvSpPr>
        <p:spPr>
          <a:xfrm>
            <a:off x="457200" y="1066800"/>
            <a:ext cx="8229600" cy="5486400"/>
          </a:xfrm>
        </p:spPr>
        <p:txBody>
          <a:bodyPr>
            <a:noAutofit/>
          </a:bodyPr>
          <a:lstStyle/>
          <a:p>
            <a:pPr algn="just">
              <a:lnSpc>
                <a:spcPct val="150000"/>
              </a:lnSpc>
              <a:buNone/>
            </a:pPr>
            <a:endParaRPr lang="en-US" sz="2400" dirty="0">
              <a:latin typeface="Times New Roman" pitchFamily="18" charset="0"/>
              <a:cs typeface="Times New Roman" pitchFamily="18" charset="0"/>
            </a:endParaRPr>
          </a:p>
          <a:p>
            <a:pPr algn="just">
              <a:lnSpc>
                <a:spcPct val="150000"/>
              </a:lnSpc>
            </a:pPr>
            <a:r>
              <a:rPr lang="en-US" sz="2400" dirty="0">
                <a:latin typeface="Times New Roman" pitchFamily="18" charset="0"/>
                <a:cs typeface="Times New Roman" pitchFamily="18" charset="0"/>
              </a:rPr>
              <a:t>However, despite of all the recent advancements of removal of carious tooth structure, air-driven </a:t>
            </a:r>
            <a:r>
              <a:rPr lang="en-US" sz="2400" dirty="0">
                <a:solidFill>
                  <a:srgbClr val="FFC000"/>
                </a:solidFill>
                <a:latin typeface="Times New Roman" pitchFamily="18" charset="0"/>
                <a:cs typeface="Times New Roman" pitchFamily="18" charset="0"/>
              </a:rPr>
              <a:t>HIGH SPEED </a:t>
            </a:r>
            <a:r>
              <a:rPr lang="en-US" sz="2400" dirty="0">
                <a:latin typeface="Times New Roman" pitchFamily="18" charset="0"/>
                <a:cs typeface="Times New Roman" pitchFamily="18" charset="0"/>
              </a:rPr>
              <a:t>hand pieces continue to be the most popular type of hand piece equipment because of the</a:t>
            </a:r>
          </a:p>
          <a:p>
            <a:pPr algn="just">
              <a:lnSpc>
                <a:spcPct val="150000"/>
              </a:lnSpc>
            </a:pPr>
            <a:r>
              <a:rPr lang="en-US" sz="2400" dirty="0">
                <a:solidFill>
                  <a:srgbClr val="FFC000"/>
                </a:solidFill>
                <a:latin typeface="Times New Roman" pitchFamily="18" charset="0"/>
                <a:cs typeface="Times New Roman" pitchFamily="18" charset="0"/>
              </a:rPr>
              <a:t>Overall simplicity of design, </a:t>
            </a:r>
          </a:p>
          <a:p>
            <a:pPr algn="just">
              <a:lnSpc>
                <a:spcPct val="150000"/>
              </a:lnSpc>
            </a:pPr>
            <a:r>
              <a:rPr lang="en-US" sz="2400" dirty="0">
                <a:solidFill>
                  <a:srgbClr val="FFC000"/>
                </a:solidFill>
                <a:latin typeface="Times New Roman" pitchFamily="18" charset="0"/>
                <a:cs typeface="Times New Roman" pitchFamily="18" charset="0"/>
              </a:rPr>
              <a:t>Ease of control, </a:t>
            </a:r>
          </a:p>
          <a:p>
            <a:pPr algn="just">
              <a:lnSpc>
                <a:spcPct val="150000"/>
              </a:lnSpc>
            </a:pPr>
            <a:r>
              <a:rPr lang="en-US" sz="2400" dirty="0">
                <a:solidFill>
                  <a:srgbClr val="FFC000"/>
                </a:solidFill>
                <a:latin typeface="Times New Roman" pitchFamily="18" charset="0"/>
                <a:cs typeface="Times New Roman" pitchFamily="18" charset="0"/>
              </a:rPr>
              <a:t>Versatility, and </a:t>
            </a:r>
          </a:p>
          <a:p>
            <a:pPr algn="just">
              <a:lnSpc>
                <a:spcPct val="150000"/>
              </a:lnSpc>
            </a:pPr>
            <a:r>
              <a:rPr lang="en-US" sz="2400" dirty="0">
                <a:solidFill>
                  <a:srgbClr val="FFC000"/>
                </a:solidFill>
                <a:latin typeface="Times New Roman" pitchFamily="18" charset="0"/>
                <a:cs typeface="Times New Roman" pitchFamily="18" charset="0"/>
              </a:rPr>
              <a:t>Patient acceptance.  </a:t>
            </a:r>
          </a:p>
          <a:p>
            <a:pPr algn="just">
              <a:lnSpc>
                <a:spcPct val="150000"/>
              </a:lnSpc>
            </a:pPr>
            <a:endParaRPr lang="en-US" sz="2400" dirty="0">
              <a:latin typeface="Times New Roman" pitchFamily="18" charset="0"/>
              <a:cs typeface="Times New Roman" pitchFamily="18" charset="0"/>
            </a:endParaRPr>
          </a:p>
          <a:p>
            <a:pPr algn="just">
              <a:lnSpc>
                <a:spcPct val="150000"/>
              </a:lnSpc>
            </a:pP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141</a:t>
            </a:fld>
            <a:endParaRPr lang="en-US"/>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REFERENCES</a:t>
            </a:r>
          </a:p>
        </p:txBody>
      </p:sp>
      <p:sp>
        <p:nvSpPr>
          <p:cNvPr id="3" name="Content Placeholder 2"/>
          <p:cNvSpPr>
            <a:spLocks noGrp="1"/>
          </p:cNvSpPr>
          <p:nvPr>
            <p:ph idx="1"/>
          </p:nvPr>
        </p:nvSpPr>
        <p:spPr/>
        <p:txBody>
          <a:bodyPr>
            <a:normAutofit/>
          </a:bodyPr>
          <a:lstStyle/>
          <a:p>
            <a:pPr algn="just">
              <a:lnSpc>
                <a:spcPct val="150000"/>
              </a:lnSpc>
            </a:pPr>
            <a:r>
              <a:rPr lang="en-US" sz="2400" dirty="0">
                <a:latin typeface="Times New Roman" pitchFamily="18" charset="0"/>
                <a:cs typeface="Times New Roman" pitchFamily="18" charset="0"/>
              </a:rPr>
              <a:t> Art &amp; sciences of Operative dentistry - Sturdevant 5</a:t>
            </a:r>
            <a:r>
              <a:rPr lang="en-US" sz="2400" baseline="30000" dirty="0">
                <a:latin typeface="Times New Roman" pitchFamily="18" charset="0"/>
                <a:cs typeface="Times New Roman" pitchFamily="18" charset="0"/>
              </a:rPr>
              <a:t>th</a:t>
            </a:r>
            <a:r>
              <a:rPr lang="en-US" sz="2400" dirty="0">
                <a:latin typeface="Times New Roman" pitchFamily="18" charset="0"/>
                <a:cs typeface="Times New Roman" pitchFamily="18" charset="0"/>
              </a:rPr>
              <a:t> edition.</a:t>
            </a:r>
          </a:p>
          <a:p>
            <a:pPr algn="just">
              <a:lnSpc>
                <a:spcPct val="150000"/>
              </a:lnSpc>
            </a:pPr>
            <a:r>
              <a:rPr lang="en-US" sz="2400" dirty="0">
                <a:latin typeface="Times New Roman" pitchFamily="18" charset="0"/>
                <a:cs typeface="Times New Roman" pitchFamily="18" charset="0"/>
              </a:rPr>
              <a:t>Fundamental of operative dentistry - James B.Summit</a:t>
            </a:r>
          </a:p>
          <a:p>
            <a:pPr algn="just">
              <a:lnSpc>
                <a:spcPct val="150000"/>
              </a:lnSpc>
            </a:pPr>
            <a:r>
              <a:rPr lang="en-US" sz="2400" dirty="0">
                <a:latin typeface="Times New Roman" pitchFamily="18" charset="0"/>
                <a:cs typeface="Times New Roman" pitchFamily="18" charset="0"/>
              </a:rPr>
              <a:t>Operative dentistry – Charbenau 3</a:t>
            </a:r>
            <a:r>
              <a:rPr lang="en-US" sz="2400" baseline="30000" dirty="0">
                <a:latin typeface="Times New Roman" pitchFamily="18" charset="0"/>
                <a:cs typeface="Times New Roman" pitchFamily="18" charset="0"/>
              </a:rPr>
              <a:t>rd</a:t>
            </a:r>
            <a:r>
              <a:rPr lang="en-US" sz="2400" dirty="0">
                <a:latin typeface="Times New Roman" pitchFamily="18" charset="0"/>
                <a:cs typeface="Times New Roman" pitchFamily="18" charset="0"/>
              </a:rPr>
              <a:t> edition.</a:t>
            </a:r>
          </a:p>
          <a:p>
            <a:pPr algn="just">
              <a:lnSpc>
                <a:spcPct val="150000"/>
              </a:lnSpc>
            </a:pPr>
            <a:r>
              <a:rPr lang="en-US" sz="2400" dirty="0">
                <a:latin typeface="Times New Roman" pitchFamily="18" charset="0"/>
                <a:cs typeface="Times New Roman" pitchFamily="18" charset="0"/>
              </a:rPr>
              <a:t>Operative dentistry modern theory and practice –M.A.Marzouk</a:t>
            </a:r>
          </a:p>
          <a:p>
            <a:pPr algn="just">
              <a:lnSpc>
                <a:spcPct val="150000"/>
              </a:lnSpc>
            </a:pPr>
            <a:r>
              <a:rPr lang="en-US" sz="2400" dirty="0">
                <a:latin typeface="Times New Roman" pitchFamily="18" charset="0"/>
                <a:cs typeface="Times New Roman" pitchFamily="18" charset="0"/>
              </a:rPr>
              <a:t>Textbook of operative dentistry Vimal K Sikri</a:t>
            </a:r>
          </a:p>
          <a:p>
            <a:pPr algn="just">
              <a:lnSpc>
                <a:spcPct val="150000"/>
              </a:lnSpc>
            </a:pPr>
            <a:r>
              <a:rPr lang="en-US" sz="2400" dirty="0">
                <a:latin typeface="Times New Roman" pitchFamily="18" charset="0"/>
                <a:cs typeface="Times New Roman" pitchFamily="18" charset="0"/>
              </a:rPr>
              <a:t>Operative dentistry –Graham J Mount</a:t>
            </a:r>
          </a:p>
          <a:p>
            <a:pPr algn="just">
              <a:lnSpc>
                <a:spcPct val="150000"/>
              </a:lnSpc>
            </a:pPr>
            <a:r>
              <a:rPr lang="en-US" sz="2400" dirty="0">
                <a:latin typeface="Times New Roman" pitchFamily="18" charset="0"/>
                <a:cs typeface="Times New Roman" pitchFamily="18" charset="0"/>
              </a:rPr>
              <a:t>Minimally invasive dentistry- Wilson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142</a:t>
            </a:fld>
            <a:endParaRPr lang="en-US"/>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REFERENCES</a:t>
            </a:r>
          </a:p>
        </p:txBody>
      </p:sp>
      <p:sp>
        <p:nvSpPr>
          <p:cNvPr id="3" name="Content Placeholder 2"/>
          <p:cNvSpPr>
            <a:spLocks noGrp="1"/>
          </p:cNvSpPr>
          <p:nvPr>
            <p:ph idx="1"/>
          </p:nvPr>
        </p:nvSpPr>
        <p:spPr/>
        <p:txBody>
          <a:bodyPr>
            <a:noAutofit/>
          </a:bodyPr>
          <a:lstStyle/>
          <a:p>
            <a:pPr algn="just">
              <a:lnSpc>
                <a:spcPct val="150000"/>
              </a:lnSpc>
            </a:pPr>
            <a:r>
              <a:rPr lang="en-US" sz="2400" dirty="0">
                <a:latin typeface="Times New Roman" pitchFamily="18" charset="0"/>
                <a:cs typeface="Times New Roman" pitchFamily="18" charset="0"/>
              </a:rPr>
              <a:t>R. </a:t>
            </a:r>
            <a:r>
              <a:rPr lang="en-US" sz="2400" dirty="0" err="1">
                <a:latin typeface="Times New Roman" pitchFamily="18" charset="0"/>
                <a:cs typeface="Times New Roman" pitchFamily="18" charset="0"/>
              </a:rPr>
              <a:t>Sarmadi</a:t>
            </a:r>
            <a:r>
              <a:rPr lang="en-US" sz="2400" dirty="0">
                <a:latin typeface="Times New Roman" pitchFamily="18" charset="0"/>
                <a:cs typeface="Times New Roman" pitchFamily="18" charset="0"/>
              </a:rPr>
              <a:t> E </a:t>
            </a:r>
            <a:r>
              <a:rPr lang="en-US" sz="2400" dirty="0" err="1">
                <a:latin typeface="Times New Roman" pitchFamily="18" charset="0"/>
                <a:cs typeface="Times New Roman" pitchFamily="18" charset="0"/>
              </a:rPr>
              <a:t>Hedman</a:t>
            </a:r>
            <a:r>
              <a:rPr lang="en-US" sz="2400" dirty="0">
                <a:latin typeface="Times New Roman" pitchFamily="18" charset="0"/>
                <a:cs typeface="Times New Roman" pitchFamily="18" charset="0"/>
              </a:rPr>
              <a:t>, P </a:t>
            </a:r>
            <a:r>
              <a:rPr lang="en-US" sz="2400" dirty="0" err="1">
                <a:latin typeface="Times New Roman" pitchFamily="18" charset="0"/>
                <a:cs typeface="Times New Roman" pitchFamily="18" charset="0"/>
              </a:rPr>
              <a:t>Gabre</a:t>
            </a:r>
            <a:r>
              <a:rPr lang="en-US" sz="2400" dirty="0">
                <a:latin typeface="Times New Roman" pitchFamily="18" charset="0"/>
                <a:cs typeface="Times New Roman" pitchFamily="18" charset="0"/>
              </a:rPr>
              <a:t>, Laser in caries treatment – patients’ experiences and opinions, International journal of dental hygiene, 2013.</a:t>
            </a:r>
          </a:p>
          <a:p>
            <a:pPr algn="just">
              <a:lnSpc>
                <a:spcPct val="150000"/>
              </a:lnSpc>
            </a:pPr>
            <a:r>
              <a:rPr lang="en-US" sz="2400" dirty="0">
                <a:latin typeface="Times New Roman" pitchFamily="18" charset="0"/>
                <a:cs typeface="Times New Roman" pitchFamily="18" charset="0"/>
              </a:rPr>
              <a:t>Aoki, I. Ishikawa, T. Yamada. M. </a:t>
            </a:r>
            <a:r>
              <a:rPr lang="en-US" sz="2400" dirty="0" err="1">
                <a:latin typeface="Times New Roman" pitchFamily="18" charset="0"/>
                <a:cs typeface="Times New Roman" pitchFamily="18" charset="0"/>
              </a:rPr>
              <a:t>Otsuki</a:t>
            </a:r>
            <a:r>
              <a:rPr lang="en-US" sz="2400" dirty="0">
                <a:latin typeface="Times New Roman" pitchFamily="18" charset="0"/>
                <a:cs typeface="Times New Roman" pitchFamily="18" charset="0"/>
              </a:rPr>
              <a:t>, H. Watanabe, J. Tagami, Y. Ando, H. Yamamoto Comparison between R. YAG Laser and Conventional Technique for root Caries Treatment in vitro-journal of dental research  </a:t>
            </a:r>
            <a:r>
              <a:rPr lang="en-US" sz="2400" b="1" dirty="0">
                <a:latin typeface="Times New Roman" pitchFamily="18" charset="0"/>
                <a:cs typeface="Times New Roman" pitchFamily="18" charset="0"/>
              </a:rPr>
              <a:t>June 1998 </a:t>
            </a:r>
            <a:r>
              <a:rPr lang="en-US" sz="2400" dirty="0">
                <a:latin typeface="Times New Roman" pitchFamily="18" charset="0"/>
                <a:cs typeface="Times New Roman" pitchFamily="18" charset="0"/>
              </a:rPr>
              <a:t>vol. 77 no. </a:t>
            </a:r>
            <a:r>
              <a:rPr lang="en-US" sz="2400" b="1" dirty="0">
                <a:latin typeface="Times New Roman" pitchFamily="18" charset="0"/>
                <a:cs typeface="Times New Roman" pitchFamily="18" charset="0"/>
              </a:rPr>
              <a:t>6 1404-1404</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143</a:t>
            </a:fld>
            <a:endParaRPr lang="en-US"/>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REFERENCES</a:t>
            </a:r>
            <a:endParaRPr lang="en-US" sz="3200" dirty="0"/>
          </a:p>
        </p:txBody>
      </p:sp>
      <p:sp>
        <p:nvSpPr>
          <p:cNvPr id="3" name="Content Placeholder 2"/>
          <p:cNvSpPr>
            <a:spLocks noGrp="1"/>
          </p:cNvSpPr>
          <p:nvPr>
            <p:ph idx="1"/>
          </p:nvPr>
        </p:nvSpPr>
        <p:spPr/>
        <p:txBody>
          <a:bodyPr/>
          <a:lstStyle/>
          <a:p>
            <a:pPr marL="457200" indent="-457200" algn="just">
              <a:lnSpc>
                <a:spcPct val="150000"/>
              </a:lnSpc>
            </a:pPr>
            <a:r>
              <a:rPr lang="en-US" sz="2400" dirty="0" err="1">
                <a:latin typeface="Times New Roman" pitchFamily="18" charset="0"/>
                <a:cs typeface="Times New Roman" pitchFamily="18" charset="0"/>
              </a:rPr>
              <a:t>Rafique</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S,Fiske</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J,Benerjee</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A.Clinical</a:t>
            </a:r>
            <a:r>
              <a:rPr lang="en-US" sz="2400" dirty="0">
                <a:latin typeface="Times New Roman" pitchFamily="18" charset="0"/>
                <a:cs typeface="Times New Roman" pitchFamily="18" charset="0"/>
              </a:rPr>
              <a:t> trail of an air-abrasion/</a:t>
            </a:r>
            <a:r>
              <a:rPr lang="en-US" sz="2400" dirty="0" err="1">
                <a:latin typeface="Times New Roman" pitchFamily="18" charset="0"/>
                <a:cs typeface="Times New Roman" pitchFamily="18" charset="0"/>
              </a:rPr>
              <a:t>chemomechanical</a:t>
            </a:r>
            <a:r>
              <a:rPr lang="en-US" sz="2400" dirty="0">
                <a:latin typeface="Times New Roman" pitchFamily="18" charset="0"/>
                <a:cs typeface="Times New Roman" pitchFamily="18" charset="0"/>
              </a:rPr>
              <a:t> Operative Procedure for the Restorative Treatment of Dental Patients, Caries Res 2003;37:360-364 (DOI:10.1159/000072168).</a:t>
            </a:r>
          </a:p>
          <a:p>
            <a:pPr marL="457200" indent="-457200" algn="just">
              <a:lnSpc>
                <a:spcPct val="150000"/>
              </a:lnSpc>
            </a:pPr>
            <a:r>
              <a:rPr lang="en-US" sz="2400" dirty="0" err="1">
                <a:latin typeface="Times New Roman" pitchFamily="18" charset="0"/>
                <a:cs typeface="Times New Roman" pitchFamily="18" charset="0"/>
              </a:rPr>
              <a:t>Vanderlie</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Aleska</a:t>
            </a:r>
            <a:r>
              <a:rPr lang="en-US" sz="2400" dirty="0">
                <a:latin typeface="Times New Roman" pitchFamily="18" charset="0"/>
                <a:cs typeface="Times New Roman" pitchFamily="18" charset="0"/>
              </a:rPr>
              <a:t> Dias, Borges, Alexander, </a:t>
            </a:r>
            <a:r>
              <a:rPr lang="en-US" sz="2400" dirty="0" err="1">
                <a:latin typeface="Times New Roman" pitchFamily="18" charset="0"/>
                <a:cs typeface="Times New Roman" pitchFamily="18" charset="0"/>
              </a:rPr>
              <a:t>Cavalcanti</a:t>
            </a:r>
            <a:r>
              <a:rPr lang="en-US" sz="2400" dirty="0">
                <a:latin typeface="Times New Roman" pitchFamily="18" charset="0"/>
                <a:cs typeface="Times New Roman" pitchFamily="18" charset="0"/>
              </a:rPr>
              <a:t>, Bruno </a:t>
            </a:r>
            <a:r>
              <a:rPr lang="en-US" sz="2400" dirty="0" err="1">
                <a:latin typeface="Times New Roman" pitchFamily="18" charset="0"/>
                <a:cs typeface="Times New Roman" pitchFamily="18" charset="0"/>
              </a:rPr>
              <a:t>Neves</a:t>
            </a:r>
            <a:r>
              <a:rPr lang="en-US" sz="2400" dirty="0">
                <a:latin typeface="Times New Roman" pitchFamily="18" charset="0"/>
                <a:cs typeface="Times New Roman" pitchFamily="18" charset="0"/>
              </a:rPr>
              <a:t>, Rode, J of prosthetic dentistry, Aug2008, Vol. 100 Issue 2, p107-109. 3p. </a:t>
            </a:r>
          </a:p>
          <a:p>
            <a:pPr marL="457200" indent="-457200" algn="just"/>
            <a:endParaRPr lang="en-US" sz="2400" dirty="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144</a:t>
            </a:fld>
            <a:endParaRPr lang="en-US"/>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REFERENCES</a:t>
            </a:r>
            <a:endParaRPr lang="en-US" sz="3200" dirty="0"/>
          </a:p>
        </p:txBody>
      </p:sp>
      <p:sp>
        <p:nvSpPr>
          <p:cNvPr id="3" name="Content Placeholder 2"/>
          <p:cNvSpPr>
            <a:spLocks noGrp="1"/>
          </p:cNvSpPr>
          <p:nvPr>
            <p:ph idx="1"/>
          </p:nvPr>
        </p:nvSpPr>
        <p:spPr/>
        <p:txBody>
          <a:bodyPr/>
          <a:lstStyle/>
          <a:p>
            <a:pPr algn="just">
              <a:lnSpc>
                <a:spcPct val="150000"/>
              </a:lnSpc>
            </a:pPr>
            <a:r>
              <a:rPr lang="en-US" sz="2400" dirty="0">
                <a:latin typeface="Times New Roman" pitchFamily="18" charset="0"/>
                <a:cs typeface="Times New Roman" pitchFamily="18" charset="0"/>
              </a:rPr>
              <a:t>Dentine caries excavation: a review of current clinical techniques A. </a:t>
            </a:r>
            <a:r>
              <a:rPr lang="en-US" sz="2400" dirty="0" err="1">
                <a:latin typeface="Times New Roman" pitchFamily="18" charset="0"/>
                <a:cs typeface="Times New Roman" pitchFamily="18" charset="0"/>
              </a:rPr>
              <a:t>Benerjee</a:t>
            </a:r>
            <a:endParaRPr lang="en-US" sz="2400" dirty="0">
              <a:latin typeface="Times New Roman" pitchFamily="18" charset="0"/>
              <a:cs typeface="Times New Roman" pitchFamily="18" charset="0"/>
            </a:endParaRPr>
          </a:p>
          <a:p>
            <a:pPr algn="just">
              <a:lnSpc>
                <a:spcPct val="150000"/>
              </a:lnSpc>
            </a:pPr>
            <a:r>
              <a:rPr lang="en-US" sz="2400" dirty="0" err="1">
                <a:latin typeface="Times New Roman" pitchFamily="18" charset="0"/>
                <a:cs typeface="Times New Roman" pitchFamily="18" charset="0"/>
              </a:rPr>
              <a:t>T.F.Watson</a:t>
            </a:r>
            <a:r>
              <a:rPr lang="en-US" sz="2400" dirty="0">
                <a:latin typeface="Times New Roman" pitchFamily="18" charset="0"/>
                <a:cs typeface="Times New Roman" pitchFamily="18" charset="0"/>
              </a:rPr>
              <a:t>, 2 and E. A. M. Kidd, British dental journal volume 188. no.9 May 13 2000.</a:t>
            </a:r>
          </a:p>
          <a:p>
            <a:pPr algn="just">
              <a:lnSpc>
                <a:spcPct val="150000"/>
              </a:lnSpc>
            </a:pPr>
            <a:r>
              <a:rPr lang="en-US" sz="2400" dirty="0" err="1">
                <a:latin typeface="Times New Roman" pitchFamily="18" charset="0"/>
                <a:cs typeface="Times New Roman" pitchFamily="18" charset="0"/>
              </a:rPr>
              <a:t>Walmsly</a:t>
            </a:r>
            <a:r>
              <a:rPr lang="en-US" sz="2400" dirty="0">
                <a:latin typeface="Times New Roman" pitchFamily="18" charset="0"/>
                <a:cs typeface="Times New Roman" pitchFamily="18" charset="0"/>
              </a:rPr>
              <a:t> AD, Williams AR, Laird WRE. The air-powder  dental abrasive unit - an evolution using a model system. J Oral  rehab 1987; 14: 43-50</a:t>
            </a:r>
          </a:p>
          <a:p>
            <a:pPr algn="just">
              <a:lnSpc>
                <a:spcPct val="150000"/>
              </a:lnSpc>
            </a:pPr>
            <a:endParaRPr lang="en-US" sz="2400"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145</a:t>
            </a:fld>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1248</TotalTime>
  <Words>7245</Words>
  <Application>Microsoft Office PowerPoint</Application>
  <PresentationFormat>On-screen Show (4:3)</PresentationFormat>
  <Paragraphs>897</Paragraphs>
  <Slides>145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145</vt:i4>
      </vt:variant>
    </vt:vector>
  </HeadingPairs>
  <TitlesOfParts>
    <vt:vector size="152" baseType="lpstr">
      <vt:lpstr>Bauhaus 93</vt:lpstr>
      <vt:lpstr>Blackadder ITC</vt:lpstr>
      <vt:lpstr>Calibri</vt:lpstr>
      <vt:lpstr>Rockwell</vt:lpstr>
      <vt:lpstr>Times New Roman</vt:lpstr>
      <vt:lpstr>Wingdings 2</vt:lpstr>
      <vt:lpstr>Foundry</vt:lpstr>
      <vt:lpstr>PowerPoint Presentation</vt:lpstr>
      <vt:lpstr>PowerPoint Presentation</vt:lpstr>
      <vt:lpstr>CONTENTS</vt:lpstr>
      <vt:lpstr>CONTENTS</vt:lpstr>
      <vt:lpstr>CONTENTS</vt:lpstr>
      <vt:lpstr>INTRODUCTION </vt:lpstr>
      <vt:lpstr>HISTORY </vt:lpstr>
      <vt:lpstr>HISTORY</vt:lpstr>
      <vt:lpstr>HISTORY</vt:lpstr>
      <vt:lpstr>HISTORY</vt:lpstr>
      <vt:lpstr>HISTORY</vt:lpstr>
      <vt:lpstr>HANDPIECE </vt:lpstr>
      <vt:lpstr>HANDPIECE</vt:lpstr>
      <vt:lpstr>HANDPIECE</vt:lpstr>
      <vt:lpstr>HANDPIECE</vt:lpstr>
      <vt:lpstr>HANDPIECE</vt:lpstr>
      <vt:lpstr>HANDPIECE</vt:lpstr>
      <vt:lpstr>HANDPIECE</vt:lpstr>
      <vt:lpstr>HANDPIECE</vt:lpstr>
      <vt:lpstr>HANDPIECE</vt:lpstr>
      <vt:lpstr>HANDPIECE</vt:lpstr>
      <vt:lpstr>HANDPIECE</vt:lpstr>
      <vt:lpstr>HANDPIECE</vt:lpstr>
      <vt:lpstr>HANDPIECE</vt:lpstr>
      <vt:lpstr>HANDPIECE</vt:lpstr>
      <vt:lpstr>HANDPIECE</vt:lpstr>
      <vt:lpstr>HANDPIECE</vt:lpstr>
      <vt:lpstr>HANDPIECE</vt:lpstr>
      <vt:lpstr>ROTARY SPEED RANGES</vt:lpstr>
      <vt:lpstr>ROTARY SPEED RANGES</vt:lpstr>
      <vt:lpstr>ROTARY SPEED RANGES</vt:lpstr>
      <vt:lpstr>ROTARY SPEED RANGES</vt:lpstr>
      <vt:lpstr>ROTARY SPEED RANGES</vt:lpstr>
      <vt:lpstr>ROTARY SPEED RANGES</vt:lpstr>
      <vt:lpstr>ROTARY SPEED RANGES</vt:lpstr>
      <vt:lpstr>ROTARY SPEED RANGES</vt:lpstr>
      <vt:lpstr>ROTARY SPEED RANGES</vt:lpstr>
      <vt:lpstr>ROTARY SPEED RANGES</vt:lpstr>
      <vt:lpstr>ROTARY SPEED RANGES</vt:lpstr>
      <vt:lpstr>ROTARY SPEED RANGES</vt:lpstr>
      <vt:lpstr>ROTARY SPEED RANGES</vt:lpstr>
      <vt:lpstr>ROTARY SPEED RANGES</vt:lpstr>
      <vt:lpstr>ROTARY SPEED RANGES</vt:lpstr>
      <vt:lpstr>DENTAL BURS AND THEIR SPEED RANGES</vt:lpstr>
      <vt:lpstr>DENTAL BURS AND THEIR SPEED RANGES</vt:lpstr>
      <vt:lpstr>DENTAL BURS AND THEIR SPEED RANGES</vt:lpstr>
      <vt:lpstr>DENTAL BURS AND THEIR SPEED RANGES</vt:lpstr>
      <vt:lpstr>DENTAL BURS AND THEIR SPEED RANGES</vt:lpstr>
      <vt:lpstr>DENTAL BURS AND THEIR SPEED RANGES</vt:lpstr>
      <vt:lpstr>DENTAL BURS AND THEIR SPEED RANGES</vt:lpstr>
      <vt:lpstr>DENTAL BURS AND THEIR SPEED RANGES</vt:lpstr>
      <vt:lpstr>DENTAL BURS AND THEIR SPEED RANGES</vt:lpstr>
      <vt:lpstr>CHARACTERISTICS OF ROTARY INSTRUMENTATION THAT ARE INFLUENCED BY SPEED </vt:lpstr>
      <vt:lpstr>PRESSURE  </vt:lpstr>
      <vt:lpstr>PRESSURE  </vt:lpstr>
      <vt:lpstr>PRESSURE  </vt:lpstr>
      <vt:lpstr>PRESSURE  </vt:lpstr>
      <vt:lpstr>HEAT PRODUCTION </vt:lpstr>
      <vt:lpstr>HEAT PRODUCTION </vt:lpstr>
      <vt:lpstr>HEAT PRODUCTION  </vt:lpstr>
      <vt:lpstr>HEAT PRODUCTION</vt:lpstr>
      <vt:lpstr>HEAT PRODUCTION</vt:lpstr>
      <vt:lpstr>VIBRATION </vt:lpstr>
      <vt:lpstr>VIBRATION </vt:lpstr>
      <vt:lpstr>VIBRATION </vt:lpstr>
      <vt:lpstr>VIBRATION </vt:lpstr>
      <vt:lpstr>VIBRATION </vt:lpstr>
      <vt:lpstr>VIBRATION </vt:lpstr>
      <vt:lpstr>VIBRATION </vt:lpstr>
      <vt:lpstr>VIBRATION </vt:lpstr>
      <vt:lpstr>PATIENT REACTION  </vt:lpstr>
      <vt:lpstr>PATIENT REACTION  </vt:lpstr>
      <vt:lpstr>PATIENT REACTION  </vt:lpstr>
      <vt:lpstr>PATIENT REACTION  </vt:lpstr>
      <vt:lpstr>OPERATOR FATIGUE</vt:lpstr>
      <vt:lpstr>OPERATOR FATIGUE</vt:lpstr>
      <vt:lpstr>CUTTING EFFICACY </vt:lpstr>
      <vt:lpstr>CUTTING EFFICACY </vt:lpstr>
      <vt:lpstr>CUTTING EFFICACY </vt:lpstr>
      <vt:lpstr>        </vt:lpstr>
      <vt:lpstr>PULPAL PRECAUTIONS  </vt:lpstr>
      <vt:lpstr>PULPAL PRECAUTIONS</vt:lpstr>
      <vt:lpstr>PULPAL PRECAUTIONS</vt:lpstr>
      <vt:lpstr>PULPAL PRECAUTIONS</vt:lpstr>
      <vt:lpstr>PULPAL PRECAUTIONS</vt:lpstr>
      <vt:lpstr>SOFT TISSUE PRECAUTIONS </vt:lpstr>
      <vt:lpstr>SOFT TISSUE PRECAUTIONS</vt:lpstr>
      <vt:lpstr> SOFT TISSUE PRECAUTIONS</vt:lpstr>
      <vt:lpstr>SOFT TISSUE PRECAUTIONS</vt:lpstr>
      <vt:lpstr>SOFT TISSUE PRECAUTIONS</vt:lpstr>
      <vt:lpstr>EYE PRECAUTIONS </vt:lpstr>
      <vt:lpstr>EYE PRECAUTIONS </vt:lpstr>
      <vt:lpstr>EAR PRECAUTIONS </vt:lpstr>
      <vt:lpstr>EAR PRECAUTIONS </vt:lpstr>
      <vt:lpstr>EAR PRECAUTIONS</vt:lpstr>
      <vt:lpstr>EAR PRECAUTIONS</vt:lpstr>
      <vt:lpstr>EAR PRECAUTIONS</vt:lpstr>
      <vt:lpstr>EAR PRECAUTIONS</vt:lpstr>
      <vt:lpstr>EAR PRECAUTIONS</vt:lpstr>
      <vt:lpstr>INHALATION PRECAUTIONS </vt:lpstr>
      <vt:lpstr>INHALATION PRECAUTIONS</vt:lpstr>
      <vt:lpstr>INHALATION PRECAUTIONS</vt:lpstr>
      <vt:lpstr>INHALATION PRECAUTIONS</vt:lpstr>
      <vt:lpstr>ALTERNATIVES TO HIGH SPEED ROTARY INSTRUMENTATION </vt:lpstr>
      <vt:lpstr>SONIC INSTRUMENTATION </vt:lpstr>
      <vt:lpstr>SONIC INSTRUMENTATION</vt:lpstr>
      <vt:lpstr>SONIC INSTRUMENTATION</vt:lpstr>
      <vt:lpstr>ULTRASONIC INSTRUMENTATION </vt:lpstr>
      <vt:lpstr>ULTRASONIC INSTRUMENTATION </vt:lpstr>
      <vt:lpstr>ULTRASONIC INSTRUMENTATION </vt:lpstr>
      <vt:lpstr>ULTRASONIC INSTRUMENTATION </vt:lpstr>
      <vt:lpstr>ULTRASONIC INSTRUMENTATION</vt:lpstr>
      <vt:lpstr>AIR ABRASIVE SYSTEM </vt:lpstr>
      <vt:lpstr>AIR ABRASIVE SYSTEM </vt:lpstr>
      <vt:lpstr>AIR ABRASIVE SYSTEM</vt:lpstr>
      <vt:lpstr>AIR ABRASIVE SYSTEM</vt:lpstr>
      <vt:lpstr>AIR ABRASIVE SYSTEM</vt:lpstr>
      <vt:lpstr>AIR ABRASIVE SYSTEM</vt:lpstr>
      <vt:lpstr>AIR ABRASIVE SYSTEM</vt:lpstr>
      <vt:lpstr>AIR ABRASIVE SYSTEM</vt:lpstr>
      <vt:lpstr>AIR ABRASIVE SYSTEM</vt:lpstr>
      <vt:lpstr>AIR ABRASIVE SYSTEM</vt:lpstr>
      <vt:lpstr>AIR ABRASIVE SYSTEM</vt:lpstr>
      <vt:lpstr>AIR ABRASIVE SYSTEM</vt:lpstr>
      <vt:lpstr>AIR-POLISHING </vt:lpstr>
      <vt:lpstr>AIR-POLISHING </vt:lpstr>
      <vt:lpstr>LASER EQUIPMENT </vt:lpstr>
      <vt:lpstr>LASER EQUIPMENT </vt:lpstr>
      <vt:lpstr>LASER EQUIPMENT </vt:lpstr>
      <vt:lpstr>LASER EQUIPMENT </vt:lpstr>
      <vt:lpstr>LASER EQUIPMENT</vt:lpstr>
      <vt:lpstr>LASER EQUIPMENT</vt:lpstr>
      <vt:lpstr>LASER EQUIPMENT</vt:lpstr>
      <vt:lpstr>LASER EQUIPMENT</vt:lpstr>
      <vt:lpstr>LASER EQUIPMENT</vt:lpstr>
      <vt:lpstr>LASER EQUIPMENT</vt:lpstr>
      <vt:lpstr>LASER EQUIPMENT</vt:lpstr>
      <vt:lpstr>LASER EQUIPMENT</vt:lpstr>
      <vt:lpstr>LASER EQUIPMENT</vt:lpstr>
      <vt:lpstr>ALTERNATIVES TO HIGH SPEED ROTARY INSTRUMENTATION</vt:lpstr>
      <vt:lpstr>CONCLUSION</vt:lpstr>
      <vt:lpstr>REFERENCES</vt:lpstr>
      <vt:lpstr>REFERENCES</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dc:title>
  <dc:creator>HCL</dc:creator>
  <cp:lastModifiedBy>ashok</cp:lastModifiedBy>
  <cp:revision>139</cp:revision>
  <dcterms:created xsi:type="dcterms:W3CDTF">2006-08-16T00:00:00Z</dcterms:created>
  <dcterms:modified xsi:type="dcterms:W3CDTF">2020-12-08T05:21:24Z</dcterms:modified>
</cp:coreProperties>
</file>