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4"/>
  </p:notesMasterIdLst>
  <p:sldIdLst>
    <p:sldId id="256" r:id="rId2"/>
    <p:sldId id="258" r:id="rId3"/>
    <p:sldId id="284" r:id="rId4"/>
    <p:sldId id="279" r:id="rId5"/>
    <p:sldId id="282" r:id="rId6"/>
    <p:sldId id="259" r:id="rId7"/>
    <p:sldId id="298" r:id="rId8"/>
    <p:sldId id="299" r:id="rId9"/>
    <p:sldId id="301" r:id="rId10"/>
    <p:sldId id="303" r:id="rId11"/>
    <p:sldId id="304" r:id="rId12"/>
    <p:sldId id="30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672" y="-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240923-BE93-457B-A81D-9FBD7EEF4F38}" type="datetimeFigureOut">
              <a:rPr lang="en-IN" smtClean="0"/>
              <a:pPr/>
              <a:t>27-08-2024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8458BF-E439-410A-89A0-73D0859D102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84554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A3AD-7169-44C9-B5A0-DC74209E1AF6}" type="datetime1">
              <a:rPr lang="en-IN" smtClean="0"/>
              <a:pPr/>
              <a:t>27-08-2024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564410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F5677-6BBA-4AC6-AA86-8DA57DE9107E}" type="datetime1">
              <a:rPr lang="en-IN" smtClean="0"/>
              <a:pPr/>
              <a:t>27-08-2024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650294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72C28-9F6D-4413-B81A-5F2E203A0F06}" type="datetime1">
              <a:rPr lang="en-IN" smtClean="0"/>
              <a:pPr/>
              <a:t>27-08-2024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15361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66DF-9952-4B23-A120-EF954FF07E47}" type="datetime1">
              <a:rPr lang="en-IN" smtClean="0"/>
              <a:pPr/>
              <a:t>27-08-2024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56273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A4856-217A-4658-97CC-A28CEB1E71FA}" type="datetime1">
              <a:rPr lang="en-IN" smtClean="0"/>
              <a:pPr/>
              <a:t>27-08-2024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97213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F58F4-7009-48D7-AE9E-7D17EB261831}" type="datetime1">
              <a:rPr lang="en-IN" smtClean="0"/>
              <a:pPr/>
              <a:t>27-08-2024</a:t>
            </a:fld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449626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8FE94-3654-44D3-B5B8-81C59D90D018}" type="datetime1">
              <a:rPr lang="en-IN" smtClean="0"/>
              <a:pPr/>
              <a:t>27-08-2024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576502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EF48D-374B-4328-8C4C-3CC58DD7A323}" type="datetime1">
              <a:rPr lang="en-IN" smtClean="0"/>
              <a:pPr/>
              <a:t>27-08-2024</a:t>
            </a:fld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502016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15CC8-D8D5-45C4-8D91-09E845E1F47C}" type="datetime1">
              <a:rPr lang="en-IN" smtClean="0"/>
              <a:pPr/>
              <a:t>27-08-2024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35380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A418-6554-4301-A6A4-8439CC63CE7C}" type="datetime1">
              <a:rPr lang="en-IN" smtClean="0"/>
              <a:pPr/>
              <a:t>27-08-2024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854836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DB892-6CA0-49E0-9B4A-A953E06D7FB8}" type="datetime1">
              <a:rPr lang="en-IN" smtClean="0"/>
              <a:pPr/>
              <a:t>27-08-2024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961456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00B3-224A-4885-9DCA-F8E3404758B0}" type="datetime1">
              <a:rPr lang="en-IN" smtClean="0"/>
              <a:pPr/>
              <a:t>27-08-2024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256302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018EC-32FF-4E6F-ABD4-FDA4582B8A87}" type="datetime1">
              <a:rPr lang="en-IN" smtClean="0"/>
              <a:pPr/>
              <a:t>27-08-2024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03411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0E93-A9DA-4BF1-9792-6D0246E79A09}" type="datetime1">
              <a:rPr lang="en-IN" smtClean="0"/>
              <a:pPr/>
              <a:t>27-08-2024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167220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3BC31-BA42-421E-B3AC-99158B0C6177}" type="datetime1">
              <a:rPr lang="en-IN" smtClean="0"/>
              <a:pPr/>
              <a:t>27-08-2024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983017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8C702-EACF-470E-B2C0-AA355BC207B2}" type="datetime1">
              <a:rPr lang="en-IN" smtClean="0"/>
              <a:pPr/>
              <a:t>27-08-2024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15639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021E-B016-448D-BB91-08C2AA92C851}" type="datetime1">
              <a:rPr lang="en-IN" smtClean="0"/>
              <a:pPr/>
              <a:t>27-08-2024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23577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11AFBBF-31D2-409A-88E5-5ED26611E09A}" type="datetime1">
              <a:rPr lang="en-IN" smtClean="0"/>
              <a:pPr/>
              <a:t>27-08-2024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A4F4B-F4DC-4885-AF63-C718428C7F1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702895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FF2BF16-1559-4AE5-B96E-C4247BD11A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654" y="2733976"/>
            <a:ext cx="10977239" cy="2043404"/>
          </a:xfrm>
        </p:spPr>
        <p:txBody>
          <a:bodyPr/>
          <a:lstStyle/>
          <a:p>
            <a:pPr algn="ctr"/>
            <a:r>
              <a:rPr lang="en-IN" sz="16600" dirty="0" smtClean="0">
                <a:latin typeface="Impact" panose="020B0806030902050204" pitchFamily="34" charset="0"/>
              </a:rPr>
              <a:t>SPEECH</a:t>
            </a:r>
            <a:endParaRPr lang="en-IN" sz="16600" dirty="0">
              <a:latin typeface="Impact" panose="020B080603090205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31C2986-3C02-4F9A-89EA-857558F98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2389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5FD379-93CB-4DB8-BE94-B0B22CAE0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513AD93-E128-40A2-BE62-98FE68EED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287624"/>
            <a:ext cx="10214721" cy="4960775"/>
          </a:xfrm>
        </p:spPr>
        <p:txBody>
          <a:bodyPr>
            <a:no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Speech  is the expression of thoughts through the production of clear  sound. It is a complex process involving integration of higher centers of the brain , the respiratory center, and structures such as the mouth and larynx that are involved in the phonation, articulation, and resonance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F6BAB14-8BB0-49F7-80F4-31E965FE0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87337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B4FF940-0106-4AD4-9244-79AAF4256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095" y="0"/>
            <a:ext cx="9404723" cy="825576"/>
          </a:xfrm>
        </p:spPr>
        <p:txBody>
          <a:bodyPr/>
          <a:lstStyle/>
          <a:p>
            <a:pPr algn="ctr"/>
            <a:r>
              <a:rPr lang="en-IN" dirty="0" smtClean="0"/>
              <a:t>MECHANISM OF SPEECH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E3ED4C-E3A0-40FE-A90E-ADDD0BFD1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202" y="634665"/>
            <a:ext cx="11297071" cy="6064715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IN" sz="3600" b="1" dirty="0" smtClean="0">
                <a:latin typeface="Times New Roman" pitchFamily="18" charset="0"/>
                <a:cs typeface="Times New Roman" pitchFamily="18" charset="0"/>
              </a:rPr>
              <a:t>PHONATION: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Sound production through larynx is called phonation, which coordinates  with the movement of laryngeal ,thoracic, and abdominal muscles.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The vocal cord of larynx serves as a vibrating element.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During expiration, the air flows through the opening in the vocal cord of larynx called glottis.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The shape of the glottis is altered by the vocal cords</a:t>
            </a:r>
          </a:p>
          <a:p>
            <a:pPr algn="just">
              <a:buNone/>
            </a:pPr>
            <a:endParaRPr lang="en-IN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0C3405B-8DB0-4BBB-A3DA-B8BD0DB8B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314391"/>
            <a:ext cx="838199" cy="767687"/>
          </a:xfrm>
        </p:spPr>
        <p:txBody>
          <a:bodyPr/>
          <a:lstStyle/>
          <a:p>
            <a:fld id="{886A4F4B-F4DC-4885-AF63-C718428C7F1A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21656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04AD257-9E01-4ED4-8C72-4B8F39B08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251" y="308093"/>
            <a:ext cx="11726280" cy="6372625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During phonation the vibrations are produced in the vocal cord and they move in varying degrees together, which determines the pitch of the sound</a:t>
            </a:r>
          </a:p>
          <a:p>
            <a:pPr algn="just">
              <a:lnSpc>
                <a:spcPct val="200000"/>
              </a:lnSpc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Glottis is rounded in low pitch of the sound.</a:t>
            </a:r>
          </a:p>
          <a:p>
            <a:pPr algn="just">
              <a:lnSpc>
                <a:spcPct val="200000"/>
              </a:lnSpc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High pitch narrow slit.</a:t>
            </a:r>
          </a:p>
          <a:p>
            <a:pPr algn="just">
              <a:lnSpc>
                <a:spcPct val="200000"/>
              </a:lnSpc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In high pitch, the vocal cord lengthens and becomes tensed, narrowing the glottal opening.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F0CC874-BEAF-44AB-9919-CAEA6366D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8938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464F700-0308-467B-8E7E-D5B5DB3A8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90" y="186796"/>
            <a:ext cx="11847577" cy="638195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During puberty the thyroid cartilage enlarges in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male, thus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causing the vocal cord to lengthen.</a:t>
            </a: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This accounts for the difference in pitch between males and females ; higher pitch because of shorter vocal cord 11mm in females and a lower pitch because of a longer vocal cord in males 15mm.</a:t>
            </a: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Muscles of thorax and the abdomen control the volume or loudness of sound by altering the amount of air flow through the glottis;  more air flow contributing to the loudness of sound  produced.</a:t>
            </a: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During shouting or in singing, the pressure below the glottis increases and there is prolonged expiration without inspiration.</a:t>
            </a:r>
          </a:p>
          <a:p>
            <a:pPr algn="just">
              <a:lnSpc>
                <a:spcPct val="150000"/>
              </a:lnSpc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520E8EE-3A56-4A27-BD24-7B0D5AC48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01484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3E05EAC-8C29-4B65-92A7-6589D36A5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84196"/>
          </a:xfrm>
        </p:spPr>
        <p:txBody>
          <a:bodyPr/>
          <a:lstStyle/>
          <a:p>
            <a:pPr algn="ctr"/>
            <a:r>
              <a:rPr lang="en-IN" dirty="0" smtClean="0"/>
              <a:t>ARTICULATION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ECC5A76-8121-403B-B478-A8B3F59C5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917" y="1073021"/>
            <a:ext cx="11793895" cy="563568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Articulation  is the process of creation of sound as distinct and clear voice.</a:t>
            </a:r>
          </a:p>
          <a:p>
            <a:pPr algn="just">
              <a:lnSpc>
                <a:spcPct val="200000"/>
              </a:lnSpc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The changes in the size and shape of tongue and its contact with lips, or palate along with breathing and phonation alters the quality of </a:t>
            </a:r>
            <a:r>
              <a:rPr lang="en-IN" sz="2800" dirty="0" err="1" smtClean="0">
                <a:latin typeface="Times New Roman" pitchFamily="18" charset="0"/>
                <a:cs typeface="Times New Roman" pitchFamily="18" charset="0"/>
              </a:rPr>
              <a:t>soud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, which is expressed as language.</a:t>
            </a:r>
          </a:p>
          <a:p>
            <a:pPr algn="just">
              <a:lnSpc>
                <a:spcPct val="150000"/>
              </a:lnSpc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A phoneme is a distinct unit of sound in a language that separates one word from another as in vowel and consonants of English language.</a:t>
            </a:r>
          </a:p>
          <a:p>
            <a:pPr algn="just">
              <a:lnSpc>
                <a:spcPct val="150000"/>
              </a:lnSpc>
              <a:buNone/>
            </a:pP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592376E-9E85-4B90-8CCF-B56C5DC35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3188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7</a:t>
            </a:fld>
            <a:endParaRPr lang="en-IN"/>
          </a:p>
        </p:txBody>
      </p:sp>
      <p:sp>
        <p:nvSpPr>
          <p:cNvPr id="5" name="TextBox 4"/>
          <p:cNvSpPr txBox="1"/>
          <p:nvPr/>
        </p:nvSpPr>
        <p:spPr>
          <a:xfrm>
            <a:off x="447868" y="214603"/>
            <a:ext cx="11140751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Vowel sounds  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A, E, I, O ,U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formed by continuous air flow and the air stream is confined to the oral cavity.</a:t>
            </a: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alterations in size of mouth and changes in size and shape of lips gives arises to different vowel sounds</a:t>
            </a: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Consonant sounds are produced by air stream being stopped in its passage through the mouth by the formation of complete or partial seals or stops.</a:t>
            </a: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These are because of tongue pressing against the palate, teeth , or closing of lips.</a:t>
            </a: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8</a:t>
            </a:fld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149289" y="261257"/>
            <a:ext cx="1164460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consonant sounds are produced by air stream being stopped in its passage through the mouth by the formation of complete or partial seals or stops.</a:t>
            </a:r>
          </a:p>
          <a:p>
            <a:pPr>
              <a:lnSpc>
                <a:spcPct val="25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Because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of tongue pressing against the palate, teeth, or closing of lips.</a:t>
            </a:r>
          </a:p>
          <a:p>
            <a:pPr>
              <a:lnSpc>
                <a:spcPct val="25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Different terms are used to describe the process by which this is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achieved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9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332792" y="746448"/>
            <a:ext cx="11560628" cy="56938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Bilabial: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as in closing of lips when 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  P M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is pronounced</a:t>
            </a:r>
          </a:p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Labiodental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as in meeting of lips and teeth when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pronounced</a:t>
            </a:r>
          </a:p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Linguodental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Tongue meets the lingual surface of the upper̥ incisors, when </a:t>
            </a:r>
          </a:p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pronounced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Palatal: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when tongue meets the hard palate when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pronounced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Partial seals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air escapes through this seal 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  C  Z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 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are voiced associated with vibration of vocal cords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Strong consonants such as 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  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have  no tone from vocal cards they are called unvoiced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711960" y="233266"/>
            <a:ext cx="3163077" cy="44786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Events: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10</a:t>
            </a:fld>
            <a:endParaRPr lang="en-IN"/>
          </a:p>
        </p:txBody>
      </p:sp>
      <p:sp>
        <p:nvSpPr>
          <p:cNvPr id="4" name="TextBox 3"/>
          <p:cNvSpPr txBox="1"/>
          <p:nvPr/>
        </p:nvSpPr>
        <p:spPr>
          <a:xfrm>
            <a:off x="1007705" y="1231640"/>
            <a:ext cx="10664890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Control of speech: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    </a:t>
            </a:r>
            <a:r>
              <a:rPr lang="en-US" dirty="0" err="1" smtClean="0"/>
              <a:t>brocas</a:t>
            </a:r>
            <a:r>
              <a:rPr lang="en-US" dirty="0" smtClean="0"/>
              <a:t> speech area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    </a:t>
            </a:r>
            <a:r>
              <a:rPr lang="en-US" dirty="0" err="1" smtClean="0"/>
              <a:t>wernickes</a:t>
            </a:r>
            <a:r>
              <a:rPr lang="en-US" dirty="0" smtClean="0"/>
              <a:t> area, </a:t>
            </a:r>
            <a:r>
              <a:rPr lang="en-US" dirty="0" err="1" smtClean="0"/>
              <a:t>insula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 smtClean="0"/>
              <a:t>    angular </a:t>
            </a:r>
            <a:r>
              <a:rPr lang="en-US" dirty="0" err="1" smtClean="0"/>
              <a:t>gyrus</a:t>
            </a:r>
            <a:r>
              <a:rPr lang="en-US" dirty="0" smtClean="0"/>
              <a:t>,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 smtClean="0"/>
              <a:t> auditory association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ight Brace 4"/>
          <p:cNvSpPr/>
          <p:nvPr/>
        </p:nvSpPr>
        <p:spPr>
          <a:xfrm>
            <a:off x="4058816" y="1670180"/>
            <a:ext cx="447869" cy="148356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67943" y="2080726"/>
            <a:ext cx="4814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Understanding both written and spoken language.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7623" y="3228392"/>
            <a:ext cx="9153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For speech auditory input is essential. It is for this reason that persons who are born deaf also cannot speak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11</a:t>
            </a:fld>
            <a:endParaRPr lang="en-IN"/>
          </a:p>
        </p:txBody>
      </p:sp>
      <p:sp>
        <p:nvSpPr>
          <p:cNvPr id="3" name="TextBox 2"/>
          <p:cNvSpPr txBox="1"/>
          <p:nvPr/>
        </p:nvSpPr>
        <p:spPr>
          <a:xfrm>
            <a:off x="625150" y="289136"/>
            <a:ext cx="9965094" cy="61863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Wernicke’s</a:t>
            </a:r>
            <a: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area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located at posterior end of the superior temporal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gyrus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; region consists of motor neurons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Functions are connected with understanding of </a:t>
            </a:r>
            <a:r>
              <a:rPr lang="en-US" sz="3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auditory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3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visual information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as well as the interpretation of sensory events ; for example, genesis of thoughts in response to sensory experience as well as nearly  all other  intellectual tasks </a:t>
            </a:r>
          </a:p>
          <a:p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4F4B-F4DC-4885-AF63-C718428C7F1A}" type="slidenum">
              <a:rPr lang="en-IN" smtClean="0"/>
              <a:pPr/>
              <a:t>12</a:t>
            </a:fld>
            <a:endParaRPr lang="en-IN"/>
          </a:p>
        </p:txBody>
      </p:sp>
      <p:sp>
        <p:nvSpPr>
          <p:cNvPr id="3" name="TextBox 2"/>
          <p:cNvSpPr txBox="1"/>
          <p:nvPr/>
        </p:nvSpPr>
        <p:spPr>
          <a:xfrm>
            <a:off x="242596" y="671804"/>
            <a:ext cx="112527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Dysarthria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difficulty in articulation often resulting in slurred speech.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commonly following a stroke or paralysis of muscles  of tongue or due to facial paralysis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Aphasia: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impairment of speech function due to damage in brain areas concerned with speech resulting in impairment in understanding and expression of words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Causes  due to head injury stroke infections, tumor, degenerative diseases involving centers in the brain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Custom 5">
      <a:majorFont>
        <a:latin typeface="Rockwell"/>
        <a:ea typeface=""/>
        <a:cs typeface=""/>
      </a:majorFont>
      <a:minorFont>
        <a:latin typeface="Verdana"/>
        <a:ea typeface=""/>
        <a:cs typeface="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1203</TotalTime>
  <Words>791</Words>
  <Application>Microsoft Office PowerPoint</Application>
  <PresentationFormat>Custom</PresentationFormat>
  <Paragraphs>69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Ion</vt:lpstr>
      <vt:lpstr>SPEECH</vt:lpstr>
      <vt:lpstr>DEFINITION</vt:lpstr>
      <vt:lpstr>MECHANISM OF SPEECH</vt:lpstr>
      <vt:lpstr>Slide 4</vt:lpstr>
      <vt:lpstr>Slide 5</vt:lpstr>
      <vt:lpstr>ARTICULATION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DEGLUTITION</dc:title>
  <dc:creator>SRIVARA KARANAM</dc:creator>
  <cp:lastModifiedBy>acer</cp:lastModifiedBy>
  <cp:revision>35</cp:revision>
  <dcterms:created xsi:type="dcterms:W3CDTF">2018-12-22T08:44:30Z</dcterms:created>
  <dcterms:modified xsi:type="dcterms:W3CDTF">2024-08-28T05:03:22Z</dcterms:modified>
</cp:coreProperties>
</file>