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257" r:id="rId3"/>
    <p:sldId id="296" r:id="rId4"/>
    <p:sldId id="303" r:id="rId5"/>
    <p:sldId id="304" r:id="rId6"/>
    <p:sldId id="305" r:id="rId7"/>
    <p:sldId id="306" r:id="rId8"/>
    <p:sldId id="307" r:id="rId9"/>
    <p:sldId id="261" r:id="rId10"/>
    <p:sldId id="262" r:id="rId11"/>
    <p:sldId id="258" r:id="rId12"/>
    <p:sldId id="259" r:id="rId13"/>
    <p:sldId id="297" r:id="rId14"/>
    <p:sldId id="298" r:id="rId15"/>
    <p:sldId id="299" r:id="rId16"/>
    <p:sldId id="260" r:id="rId17"/>
    <p:sldId id="309" r:id="rId18"/>
    <p:sldId id="310" r:id="rId19"/>
    <p:sldId id="308" r:id="rId20"/>
    <p:sldId id="263" r:id="rId21"/>
    <p:sldId id="264" r:id="rId22"/>
    <p:sldId id="266" r:id="rId23"/>
    <p:sldId id="311" r:id="rId24"/>
    <p:sldId id="265" r:id="rId25"/>
    <p:sldId id="267" r:id="rId26"/>
    <p:sldId id="268" r:id="rId27"/>
    <p:sldId id="269" r:id="rId28"/>
    <p:sldId id="270" r:id="rId29"/>
    <p:sldId id="271" r:id="rId30"/>
    <p:sldId id="272" r:id="rId31"/>
    <p:sldId id="273" r:id="rId32"/>
    <p:sldId id="274" r:id="rId33"/>
    <p:sldId id="301" r:id="rId34"/>
    <p:sldId id="275" r:id="rId35"/>
    <p:sldId id="300" r:id="rId36"/>
    <p:sldId id="276" r:id="rId37"/>
    <p:sldId id="277" r:id="rId38"/>
    <p:sldId id="278" r:id="rId39"/>
    <p:sldId id="302" r:id="rId40"/>
    <p:sldId id="279" r:id="rId41"/>
    <p:sldId id="280" r:id="rId42"/>
    <p:sldId id="281" r:id="rId43"/>
    <p:sldId id="282" r:id="rId44"/>
    <p:sldId id="283" r:id="rId45"/>
    <p:sldId id="284" r:id="rId46"/>
    <p:sldId id="312" r:id="rId47"/>
    <p:sldId id="285" r:id="rId48"/>
    <p:sldId id="286" r:id="rId49"/>
    <p:sldId id="287" r:id="rId50"/>
    <p:sldId id="288" r:id="rId51"/>
    <p:sldId id="289" r:id="rId52"/>
    <p:sldId id="290" r:id="rId53"/>
    <p:sldId id="292" r:id="rId54"/>
    <p:sldId id="291" r:id="rId55"/>
    <p:sldId id="293" r:id="rId56"/>
    <p:sldId id="294" r:id="rId57"/>
    <p:sldId id="295" r:id="rId58"/>
    <p:sldId id="313"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5203AA-A2D6-4D24-B844-6C6EC52568C2}" type="datetimeFigureOut">
              <a:rPr lang="en-US" smtClean="0"/>
              <a:pPr/>
              <a:t>5/15/2025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9ED355-224F-4A50-BE4E-CC647935D6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9ED355-224F-4A50-BE4E-CC647935D6C4}" type="slidenum">
              <a:rPr lang="en-US" smtClean="0"/>
              <a:pPr/>
              <a:t>17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9ED355-224F-4A50-BE4E-CC647935D6C4}"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en-US" sz="6600" dirty="0" smtClean="0"/>
              <a:t>SMOKING</a:t>
            </a:r>
            <a:endParaRPr lang="en-IN" sz="6600" dirty="0"/>
          </a:p>
        </p:txBody>
      </p:sp>
      <p:sp>
        <p:nvSpPr>
          <p:cNvPr id="3" name="Subtitle 2"/>
          <p:cNvSpPr>
            <a:spLocks noGrp="1"/>
          </p:cNvSpPr>
          <p:nvPr>
            <p:ph type="subTitle" idx="1"/>
          </p:nvPr>
        </p:nvSpPr>
        <p:spPr/>
        <p:txBody>
          <a:bodyPr/>
          <a:lstStyle/>
          <a:p>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90600"/>
            <a:ext cx="9144000" cy="424731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buFont typeface="Wingdings" pitchFamily="2" charset="2"/>
              <a:buChar char="§"/>
            </a:pPr>
            <a:r>
              <a:rPr lang="en-US" sz="2800" dirty="0" smtClean="0"/>
              <a:t>Global estimated daily tobacco smoking prevalence rates (in individuals &gt;15 years old) reduced from 41.2% in 1980 to 31.1% in 2012</a:t>
            </a:r>
          </a:p>
          <a:p>
            <a:pPr algn="just">
              <a:lnSpc>
                <a:spcPct val="150000"/>
              </a:lnSpc>
              <a:buFont typeface="Wingdings" pitchFamily="2" charset="2"/>
              <a:buChar char="§"/>
            </a:pPr>
            <a:r>
              <a:rPr lang="en-US" sz="2800" dirty="0" smtClean="0"/>
              <a:t>Developed countries had their highest prevalence rates in those aged 30 to 34 years, whereas in developing countries the greatest prevalence was among those aged 45 to 49 years</a:t>
            </a:r>
            <a:endParaRPr lang="en-IN" sz="2800" dirty="0" smtClean="0">
              <a:latin typeface="Times New Roman" pitchFamily="18" charset="0"/>
              <a:cs typeface="Times New Roman" pitchFamily="18" charset="0"/>
            </a:endParaRPr>
          </a:p>
          <a:p>
            <a:endParaRPr lang="en-IN" dirty="0"/>
          </a:p>
        </p:txBody>
      </p:sp>
      <p:sp>
        <p:nvSpPr>
          <p:cNvPr id="3" name="TextBox 2"/>
          <p:cNvSpPr txBox="1"/>
          <p:nvPr/>
        </p:nvSpPr>
        <p:spPr>
          <a:xfrm>
            <a:off x="2971800" y="24825"/>
            <a:ext cx="2212465" cy="584775"/>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sz="3200" dirty="0" smtClean="0">
                <a:latin typeface="Times New Roman" pitchFamily="18" charset="0"/>
                <a:cs typeface="Times New Roman" pitchFamily="18" charset="0"/>
              </a:rPr>
              <a:t>Introduction</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915400" cy="6555641"/>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lnSpc>
                <a:spcPct val="150000"/>
              </a:lnSpc>
              <a:buFont typeface="Wingdings" pitchFamily="2" charset="2"/>
              <a:buChar char="§"/>
            </a:pPr>
            <a:r>
              <a:rPr lang="en-US" sz="2800" dirty="0" smtClean="0"/>
              <a:t>As many as 6.25 trillion cigarettes are smoked annually across the globe.</a:t>
            </a:r>
          </a:p>
          <a:p>
            <a:pPr algn="just">
              <a:lnSpc>
                <a:spcPct val="150000"/>
              </a:lnSpc>
              <a:buFont typeface="Wingdings" pitchFamily="2" charset="2"/>
              <a:buChar char="§"/>
            </a:pPr>
            <a:r>
              <a:rPr lang="en-US" sz="2800" dirty="0" smtClean="0"/>
              <a:t>Tobacco kills 6 million people each year</a:t>
            </a:r>
          </a:p>
          <a:p>
            <a:pPr algn="just">
              <a:lnSpc>
                <a:spcPct val="150000"/>
              </a:lnSpc>
              <a:buFont typeface="Wingdings" pitchFamily="2" charset="2"/>
              <a:buChar char="§"/>
            </a:pPr>
            <a:r>
              <a:rPr lang="en-US" sz="2800" dirty="0" smtClean="0"/>
              <a:t>Smoking is associated with multiple diseases that reduce life expectancy and quality of life. </a:t>
            </a:r>
          </a:p>
          <a:p>
            <a:pPr algn="just">
              <a:lnSpc>
                <a:spcPct val="150000"/>
              </a:lnSpc>
              <a:buFont typeface="Wingdings" pitchFamily="2" charset="2"/>
              <a:buChar char="§"/>
            </a:pPr>
            <a:r>
              <a:rPr lang="en-US" sz="2800" dirty="0" smtClean="0"/>
              <a:t>Diseases associated with smoking include lung cancer, heart disease, stroke, emphysema, bronchitis, and cancers of the oral cavity, bladder, kidney, stomach, liver, and cervix.</a:t>
            </a:r>
          </a:p>
          <a:p>
            <a:pPr algn="just">
              <a:lnSpc>
                <a:spcPct val="150000"/>
              </a:lnSpc>
            </a:pPr>
            <a:endParaRPr lang="en-US" sz="2800" dirty="0" smtClean="0"/>
          </a:p>
          <a:p>
            <a:pPr algn="just">
              <a:lnSpc>
                <a:spcPct val="150000"/>
              </a:lnSpc>
            </a:pP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915400" cy="332398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buFont typeface="Wingdings" pitchFamily="2" charset="2"/>
              <a:buChar char="§"/>
            </a:pPr>
            <a:r>
              <a:rPr lang="en-US" sz="2800" dirty="0" smtClean="0"/>
              <a:t>Tobacco smoke contains thousands of noxious chemicals, and it comprises a gaseous phase and a solid (particulate) phase.</a:t>
            </a:r>
          </a:p>
          <a:p>
            <a:pPr algn="just">
              <a:lnSpc>
                <a:spcPct val="150000"/>
              </a:lnSpc>
              <a:buFont typeface="Wingdings" pitchFamily="2" charset="2"/>
              <a:buChar char="§"/>
            </a:pPr>
            <a:r>
              <a:rPr lang="en-US" sz="2800" dirty="0" smtClean="0"/>
              <a:t>Smokeless Tobacco</a:t>
            </a:r>
          </a:p>
          <a:p>
            <a:pPr algn="just">
              <a:lnSpc>
                <a:spcPct val="150000"/>
              </a:lnSpc>
              <a:buFont typeface="Wingdings" pitchFamily="2" charset="2"/>
              <a:buChar char="§"/>
            </a:pPr>
            <a:r>
              <a:rPr lang="en-US" sz="2800" dirty="0" smtClean="0"/>
              <a:t>Swedish snuff</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915400" cy="590931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buFont typeface="Wingdings" pitchFamily="2" charset="2"/>
              <a:buChar char="§"/>
            </a:pPr>
            <a:r>
              <a:rPr lang="en-US" sz="2800" dirty="0" smtClean="0"/>
              <a:t>Current Smokers </a:t>
            </a:r>
          </a:p>
          <a:p>
            <a:pPr algn="just">
              <a:lnSpc>
                <a:spcPct val="150000"/>
              </a:lnSpc>
              <a:buFont typeface="Wingdings" pitchFamily="2" charset="2"/>
              <a:buChar char="§"/>
            </a:pPr>
            <a:r>
              <a:rPr lang="en-US" sz="2800" dirty="0" smtClean="0"/>
              <a:t>Ask about current smoking and past smoking. It can also be useful to calculate the number of pack-years: </a:t>
            </a:r>
          </a:p>
          <a:p>
            <a:pPr algn="just">
              <a:lnSpc>
                <a:spcPct val="150000"/>
              </a:lnSpc>
            </a:pPr>
            <a:r>
              <a:rPr lang="en-US" sz="2800" dirty="0" smtClean="0"/>
              <a:t>Pack-years Number of packs smoked per day Number of years = × of smoking In other words, 1 pack-year is the cumulative exposure that corresponds with the smoking of 1 pack of 20 cigarettes per day for 1 year. </a:t>
            </a:r>
          </a:p>
          <a:p>
            <a:pPr algn="just">
              <a:lnSpc>
                <a:spcPct val="150000"/>
              </a:lnSpc>
              <a:buFont typeface="Wingdings" pitchFamily="2" charset="2"/>
              <a:buChar char="§"/>
            </a:pPr>
            <a:r>
              <a:rPr lang="en-US" sz="2800" dirty="0" smtClean="0"/>
              <a:t>For example, a smoker who has smoked 20 cigarettes per day for 15 years has 15 pack-years of smoking. </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066800"/>
            <a:ext cx="7467600" cy="203132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50000"/>
              </a:lnSpc>
            </a:pPr>
            <a:r>
              <a:rPr lang="en-US" sz="2800" dirty="0" smtClean="0">
                <a:latin typeface="Times New Roman" pitchFamily="18" charset="0"/>
                <a:cs typeface="Times New Roman" pitchFamily="18" charset="0"/>
              </a:rPr>
              <a:t>Current smokers</a:t>
            </a:r>
          </a:p>
          <a:p>
            <a:pPr>
              <a:lnSpc>
                <a:spcPct val="150000"/>
              </a:lnSpc>
            </a:pPr>
            <a:r>
              <a:rPr lang="en-US" sz="2800" dirty="0" smtClean="0">
                <a:latin typeface="Times New Roman" pitchFamily="18" charset="0"/>
                <a:cs typeface="Times New Roman" pitchFamily="18" charset="0"/>
              </a:rPr>
              <a:t>Former smokers</a:t>
            </a:r>
          </a:p>
          <a:p>
            <a:pPr>
              <a:lnSpc>
                <a:spcPct val="150000"/>
              </a:lnSpc>
            </a:pPr>
            <a:r>
              <a:rPr lang="en-US" sz="2800" dirty="0" smtClean="0">
                <a:latin typeface="Times New Roman" pitchFamily="18" charset="0"/>
                <a:cs typeface="Times New Roman" pitchFamily="18" charset="0"/>
              </a:rPr>
              <a:t>Non smokers</a:t>
            </a:r>
            <a:endParaRPr lang="en-IN" sz="28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153400" cy="52629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buFont typeface="Wingdings" pitchFamily="2" charset="2"/>
              <a:buChar char="§"/>
            </a:pPr>
            <a:r>
              <a:rPr lang="en-US" sz="2800" dirty="0" smtClean="0"/>
              <a:t>Biochemical tests can also be used to assess smoking status, including exhaled carbon monoxide and the </a:t>
            </a:r>
            <a:r>
              <a:rPr lang="en-US" sz="2800" dirty="0" err="1" smtClean="0"/>
              <a:t>measurement</a:t>
            </a:r>
            <a:r>
              <a:rPr lang="en-US" sz="2800" dirty="0" smtClean="0"/>
              <a:t> of </a:t>
            </a:r>
            <a:r>
              <a:rPr lang="en-US" sz="2800" dirty="0" err="1" smtClean="0"/>
              <a:t>cotinine</a:t>
            </a:r>
            <a:r>
              <a:rPr lang="en-US" sz="2800" dirty="0" smtClean="0"/>
              <a:t> (the major metabolite of nicotine) in serum, saliva, or urine. </a:t>
            </a:r>
          </a:p>
          <a:p>
            <a:pPr algn="just">
              <a:lnSpc>
                <a:spcPct val="150000"/>
              </a:lnSpc>
              <a:buFont typeface="Wingdings" pitchFamily="2" charset="2"/>
              <a:buChar char="§"/>
            </a:pPr>
            <a:r>
              <a:rPr lang="en-US" sz="2800" dirty="0" err="1" smtClean="0"/>
              <a:t>Cotinine</a:t>
            </a:r>
            <a:r>
              <a:rPr lang="en-US" sz="2800" dirty="0" smtClean="0"/>
              <a:t> is measured in preference to nicotine because the half-life of nicotine is short (≈1 to 2 hours), whereas that of </a:t>
            </a:r>
            <a:r>
              <a:rPr lang="en-US" sz="2800" dirty="0" err="1" smtClean="0"/>
              <a:t>cotinine</a:t>
            </a:r>
            <a:r>
              <a:rPr lang="en-US" sz="2800" dirty="0" smtClean="0"/>
              <a:t> is approximately 20 hours</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153400" cy="590931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buFont typeface="Wingdings" pitchFamily="2" charset="2"/>
              <a:buChar char="§"/>
            </a:pPr>
            <a:r>
              <a:rPr lang="en-US" sz="2800" dirty="0" smtClean="0"/>
              <a:t>Plasma and saliva </a:t>
            </a:r>
            <a:r>
              <a:rPr lang="en-US" sz="2800" dirty="0" err="1" smtClean="0"/>
              <a:t>cotinine</a:t>
            </a:r>
            <a:r>
              <a:rPr lang="en-US" sz="2800" dirty="0" smtClean="0"/>
              <a:t> concentrations in smokers are approximately 100 </a:t>
            </a:r>
            <a:r>
              <a:rPr lang="en-US" sz="2800" dirty="0" err="1" smtClean="0"/>
              <a:t>ng</a:t>
            </a:r>
            <a:r>
              <a:rPr lang="en-US" sz="2800" dirty="0" smtClean="0"/>
              <a:t>/</a:t>
            </a:r>
            <a:r>
              <a:rPr lang="en-US" sz="2800" dirty="0" err="1" smtClean="0"/>
              <a:t>mL</a:t>
            </a:r>
            <a:r>
              <a:rPr lang="en-US" sz="2800" dirty="0" smtClean="0"/>
              <a:t> and the urine </a:t>
            </a:r>
            <a:r>
              <a:rPr lang="en-US" sz="2800" dirty="0" err="1" smtClean="0"/>
              <a:t>concentration</a:t>
            </a:r>
            <a:r>
              <a:rPr lang="en-US" sz="2800" dirty="0" smtClean="0"/>
              <a:t> is approximately 1200 </a:t>
            </a:r>
            <a:r>
              <a:rPr lang="en-US" sz="2800" dirty="0" err="1" smtClean="0"/>
              <a:t>ng</a:t>
            </a:r>
            <a:r>
              <a:rPr lang="en-US" sz="2800" dirty="0" smtClean="0"/>
              <a:t>/</a:t>
            </a:r>
            <a:r>
              <a:rPr lang="en-US" sz="2800" dirty="0" err="1" smtClean="0"/>
              <a:t>mL.</a:t>
            </a:r>
            <a:r>
              <a:rPr lang="en-US" sz="2800" dirty="0" smtClean="0"/>
              <a:t> </a:t>
            </a:r>
          </a:p>
          <a:p>
            <a:pPr algn="just">
              <a:lnSpc>
                <a:spcPct val="150000"/>
              </a:lnSpc>
              <a:buFont typeface="Wingdings" pitchFamily="2" charset="2"/>
              <a:buChar char="§"/>
            </a:pPr>
            <a:r>
              <a:rPr lang="en-US" sz="2800" dirty="0" smtClean="0"/>
              <a:t>Non smokers usually have plasma and saliva </a:t>
            </a:r>
            <a:r>
              <a:rPr lang="en-US" sz="2800" dirty="0" err="1" smtClean="0"/>
              <a:t>cotinine</a:t>
            </a:r>
            <a:r>
              <a:rPr lang="en-US" sz="2800" dirty="0" smtClean="0"/>
              <a:t> concentrations of less than 2 </a:t>
            </a:r>
            <a:r>
              <a:rPr lang="en-US" sz="2800" dirty="0" err="1" smtClean="0"/>
              <a:t>ng</a:t>
            </a:r>
            <a:r>
              <a:rPr lang="en-US" sz="2800" dirty="0" smtClean="0"/>
              <a:t>/</a:t>
            </a:r>
            <a:r>
              <a:rPr lang="en-US" sz="2800" dirty="0" err="1" smtClean="0"/>
              <a:t>mL</a:t>
            </a:r>
            <a:r>
              <a:rPr lang="en-US" sz="2800" dirty="0" smtClean="0"/>
              <a:t>, unless they are passive smokers. </a:t>
            </a:r>
          </a:p>
          <a:p>
            <a:pPr algn="just">
              <a:lnSpc>
                <a:spcPct val="150000"/>
              </a:lnSpc>
              <a:buFont typeface="Wingdings" pitchFamily="2" charset="2"/>
              <a:buChar char="§"/>
            </a:pPr>
            <a:r>
              <a:rPr lang="en-US" sz="2800" dirty="0" smtClean="0"/>
              <a:t>Biochemical validation of nonsmoking uses </a:t>
            </a:r>
            <a:r>
              <a:rPr lang="en-US" sz="2800" dirty="0" err="1" smtClean="0"/>
              <a:t>cotinine</a:t>
            </a:r>
            <a:r>
              <a:rPr lang="en-US" sz="2800" dirty="0" smtClean="0"/>
              <a:t> levels of 1 to 6 </a:t>
            </a:r>
            <a:r>
              <a:rPr lang="en-US" sz="2800" dirty="0" err="1" smtClean="0"/>
              <a:t>ng</a:t>
            </a:r>
            <a:r>
              <a:rPr lang="en-US" sz="2800" dirty="0" smtClean="0"/>
              <a:t>/</a:t>
            </a:r>
            <a:r>
              <a:rPr lang="en-US" sz="2800" dirty="0" err="1" smtClean="0"/>
              <a:t>mL</a:t>
            </a:r>
            <a:r>
              <a:rPr lang="en-US" sz="2800" dirty="0" smtClean="0"/>
              <a:t> to confirm nonsmoking status</a:t>
            </a:r>
          </a:p>
          <a:p>
            <a:pPr algn="just">
              <a:lnSpc>
                <a:spcPct val="150000"/>
              </a:lnSpc>
              <a:buFont typeface="Wingdings" pitchFamily="2" charset="2"/>
              <a:buChar char="§"/>
            </a:pP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8400" y="228600"/>
            <a:ext cx="4001416" cy="523220"/>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r>
              <a:rPr lang="en-IN" sz="2800" dirty="0" smtClean="0">
                <a:latin typeface="Times New Roman" pitchFamily="18" charset="0"/>
                <a:cs typeface="Times New Roman" pitchFamily="18" charset="0"/>
              </a:rPr>
              <a:t>EFFECTS OF SMOKING</a:t>
            </a:r>
            <a:endParaRPr lang="en-IN" sz="2800" dirty="0">
              <a:latin typeface="Times New Roman" pitchFamily="18" charset="0"/>
              <a:cs typeface="Times New Roman" pitchFamily="18" charset="0"/>
            </a:endParaRPr>
          </a:p>
        </p:txBody>
      </p:sp>
      <p:sp>
        <p:nvSpPr>
          <p:cNvPr id="3" name="Rectangle 2"/>
          <p:cNvSpPr/>
          <p:nvPr/>
        </p:nvSpPr>
        <p:spPr>
          <a:xfrm>
            <a:off x="0" y="1600200"/>
            <a:ext cx="8915400" cy="204620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nSpc>
                <a:spcPct val="150000"/>
              </a:lnSpc>
            </a:pPr>
            <a:r>
              <a:rPr lang="en-US" dirty="0" smtClean="0"/>
              <a:t>      </a:t>
            </a:r>
            <a:r>
              <a:rPr lang="en-US" sz="3200" dirty="0" smtClean="0">
                <a:latin typeface="Times New Roman" pitchFamily="18" charset="0"/>
                <a:cs typeface="Times New Roman" pitchFamily="18" charset="0"/>
              </a:rPr>
              <a:t>Gingivitis</a:t>
            </a:r>
            <a:endParaRPr lang="en-IN" sz="3200" dirty="0" smtClean="0">
              <a:latin typeface="Times New Roman" pitchFamily="18" charset="0"/>
              <a:cs typeface="Times New Roman" pitchFamily="18" charset="0"/>
            </a:endParaRPr>
          </a:p>
          <a:p>
            <a:pPr algn="just">
              <a:lnSpc>
                <a:spcPct val="150000"/>
              </a:lnSpc>
              <a:buFont typeface="Wingdings" pitchFamily="2" charset="2"/>
              <a:buChar char="Ø"/>
            </a:pPr>
            <a:r>
              <a:rPr lang="en-IN" sz="2800" dirty="0" smtClean="0">
                <a:latin typeface="Times New Roman" pitchFamily="18" charset="0"/>
                <a:cs typeface="Times New Roman" pitchFamily="18" charset="0"/>
              </a:rPr>
              <a:t>Smokers present with less gingival inflammation than </a:t>
            </a:r>
            <a:r>
              <a:rPr lang="en-IN" sz="2800" dirty="0" err="1" smtClean="0">
                <a:latin typeface="Times New Roman" pitchFamily="18" charset="0"/>
                <a:cs typeface="Times New Roman" pitchFamily="18" charset="0"/>
              </a:rPr>
              <a:t>nonsmokers</a:t>
            </a:r>
            <a:r>
              <a:rPr lang="en-IN" sz="2800" dirty="0" smtClean="0">
                <a:latin typeface="Times New Roman" pitchFamily="18" charset="0"/>
                <a:cs typeface="Times New Roman" pitchFamily="18" charset="0"/>
              </a:rPr>
              <a:t>.</a:t>
            </a:r>
            <a:endParaRPr lang="en-IN" sz="28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838199" y="4038600"/>
            <a:ext cx="7169007" cy="228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110490"/>
            <a:ext cx="8991600" cy="590931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en-IN" sz="2800" dirty="0" smtClean="0">
                <a:latin typeface="Times New Roman" pitchFamily="18" charset="0"/>
                <a:cs typeface="Times New Roman" pitchFamily="18" charset="0"/>
              </a:rPr>
              <a:t>                                 Periodontitis</a:t>
            </a:r>
          </a:p>
          <a:p>
            <a:pPr algn="just">
              <a:lnSpc>
                <a:spcPct val="150000"/>
              </a:lnSpc>
            </a:pPr>
            <a:r>
              <a:rPr lang="en-IN" sz="2800" dirty="0" smtClean="0">
                <a:latin typeface="Times New Roman" pitchFamily="18" charset="0"/>
                <a:cs typeface="Times New Roman" pitchFamily="18" charset="0"/>
              </a:rPr>
              <a:t>↑Prevalence and severity of periodontal destruction</a:t>
            </a:r>
          </a:p>
          <a:p>
            <a:pPr algn="just">
              <a:lnSpc>
                <a:spcPct val="150000"/>
              </a:lnSpc>
            </a:pPr>
            <a:r>
              <a:rPr lang="en-IN" sz="2800" dirty="0" smtClean="0">
                <a:latin typeface="Times New Roman" pitchFamily="18" charset="0"/>
                <a:cs typeface="Times New Roman" pitchFamily="18" charset="0"/>
              </a:rPr>
              <a:t>↑Pocket depth, attachment loss, and bone loss</a:t>
            </a:r>
          </a:p>
          <a:p>
            <a:pPr algn="just">
              <a:lnSpc>
                <a:spcPct val="150000"/>
              </a:lnSpc>
            </a:pPr>
            <a:r>
              <a:rPr lang="en-IN" sz="2800" dirty="0" smtClean="0">
                <a:latin typeface="Times New Roman" pitchFamily="18" charset="0"/>
                <a:cs typeface="Times New Roman" pitchFamily="18" charset="0"/>
              </a:rPr>
              <a:t>↑Rate of periodontal destruction</a:t>
            </a:r>
          </a:p>
          <a:p>
            <a:pPr algn="just">
              <a:lnSpc>
                <a:spcPct val="150000"/>
              </a:lnSpc>
            </a:pPr>
            <a:r>
              <a:rPr lang="en-IN" sz="2800" dirty="0" smtClean="0">
                <a:latin typeface="Times New Roman" pitchFamily="18" charset="0"/>
                <a:cs typeface="Times New Roman" pitchFamily="18" charset="0"/>
              </a:rPr>
              <a:t>↑Prevalence of severe periodontitis</a:t>
            </a:r>
          </a:p>
          <a:p>
            <a:pPr algn="just">
              <a:lnSpc>
                <a:spcPct val="150000"/>
              </a:lnSpc>
            </a:pPr>
            <a:r>
              <a:rPr lang="en-IN" sz="2800" dirty="0" smtClean="0">
                <a:latin typeface="Times New Roman" pitchFamily="18" charset="0"/>
                <a:cs typeface="Times New Roman" pitchFamily="18" charset="0"/>
              </a:rPr>
              <a:t>↑Tooth loss</a:t>
            </a:r>
          </a:p>
          <a:p>
            <a:pPr algn="just">
              <a:lnSpc>
                <a:spcPct val="150000"/>
              </a:lnSpc>
            </a:pPr>
            <a:r>
              <a:rPr lang="en-IN" sz="2800" dirty="0" smtClean="0">
                <a:latin typeface="Times New Roman" pitchFamily="18" charset="0"/>
                <a:cs typeface="Times New Roman" pitchFamily="18" charset="0"/>
              </a:rPr>
              <a:t>↑Prevalence with increased number of cigarettes smoked per day</a:t>
            </a:r>
          </a:p>
          <a:p>
            <a:pPr algn="just">
              <a:lnSpc>
                <a:spcPct val="150000"/>
              </a:lnSpc>
            </a:pPr>
            <a:r>
              <a:rPr lang="en-IN" sz="2800" dirty="0" smtClean="0">
                <a:latin typeface="Times New Roman" pitchFamily="18" charset="0"/>
                <a:cs typeface="Times New Roman" pitchFamily="18" charset="0"/>
              </a:rPr>
              <a:t>↓Prevalence and severity with smoking cessation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0" y="101025"/>
            <a:ext cx="1986441"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n-US" sz="3200" dirty="0" smtClean="0">
                <a:latin typeface="Times New Roman" pitchFamily="18" charset="0"/>
                <a:cs typeface="Times New Roman" pitchFamily="18" charset="0"/>
              </a:rPr>
              <a:t>Prevalence</a:t>
            </a:r>
            <a:endParaRPr lang="en-IN" sz="3200" dirty="0">
              <a:latin typeface="Times New Roman" pitchFamily="18" charset="0"/>
              <a:cs typeface="Times New Roman" pitchFamily="18" charset="0"/>
            </a:endParaRPr>
          </a:p>
        </p:txBody>
      </p:sp>
      <p:sp>
        <p:nvSpPr>
          <p:cNvPr id="4" name="Rectangle 3"/>
          <p:cNvSpPr/>
          <p:nvPr/>
        </p:nvSpPr>
        <p:spPr>
          <a:xfrm>
            <a:off x="76200" y="1143000"/>
            <a:ext cx="8991600" cy="267765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Smokers were </a:t>
            </a:r>
            <a:r>
              <a:rPr lang="en-IN" sz="2800" dirty="0" smtClean="0">
                <a:solidFill>
                  <a:srgbClr val="FF0000"/>
                </a:solidFill>
                <a:latin typeface="Times New Roman" pitchFamily="18" charset="0"/>
                <a:cs typeface="Times New Roman" pitchFamily="18" charset="0"/>
              </a:rPr>
              <a:t>four times </a:t>
            </a:r>
            <a:r>
              <a:rPr lang="en-IN" sz="2800" dirty="0" smtClean="0">
                <a:latin typeface="Times New Roman" pitchFamily="18" charset="0"/>
                <a:cs typeface="Times New Roman" pitchFamily="18" charset="0"/>
              </a:rPr>
              <a:t>as likely to have periodontitis as persons who had never smoked.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Former smokers were </a:t>
            </a:r>
            <a:r>
              <a:rPr lang="en-IN" sz="2800" dirty="0" smtClean="0">
                <a:solidFill>
                  <a:srgbClr val="FF0000"/>
                </a:solidFill>
                <a:latin typeface="Times New Roman" pitchFamily="18" charset="0"/>
                <a:cs typeface="Times New Roman" pitchFamily="18" charset="0"/>
              </a:rPr>
              <a:t>1.68 times </a:t>
            </a:r>
            <a:r>
              <a:rPr lang="en-IN" sz="2800" dirty="0" smtClean="0">
                <a:latin typeface="Times New Roman" pitchFamily="18" charset="0"/>
                <a:cs typeface="Times New Roman" pitchFamily="18" charset="0"/>
              </a:rPr>
              <a:t>more likely to have periodontitis than persons who had never smoked.</a:t>
            </a:r>
            <a:endParaRPr lang="en-IN" sz="28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10600"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buFont typeface="Wingdings" pitchFamily="2" charset="2"/>
              <a:buChar char="§"/>
            </a:pPr>
            <a:r>
              <a:rPr lang="en-IN" sz="2800" dirty="0" smtClean="0">
                <a:latin typeface="Times New Roman" pitchFamily="18" charset="0"/>
                <a:cs typeface="Times New Roman" pitchFamily="18" charset="0"/>
              </a:rPr>
              <a:t>In subjects smoking </a:t>
            </a:r>
            <a:r>
              <a:rPr lang="en-IN" sz="2800" dirty="0" smtClean="0">
                <a:solidFill>
                  <a:srgbClr val="FF0000"/>
                </a:solidFill>
                <a:latin typeface="Times New Roman" pitchFamily="18" charset="0"/>
                <a:cs typeface="Times New Roman" pitchFamily="18" charset="0"/>
              </a:rPr>
              <a:t>nine or fewer cigarettes </a:t>
            </a:r>
            <a:r>
              <a:rPr lang="en-IN" sz="2800" dirty="0" smtClean="0">
                <a:latin typeface="Times New Roman" pitchFamily="18" charset="0"/>
                <a:cs typeface="Times New Roman" pitchFamily="18" charset="0"/>
              </a:rPr>
              <a:t>per day, the odds for having periodontitis was 2.79.</a:t>
            </a:r>
          </a:p>
          <a:p>
            <a:pPr algn="just">
              <a:lnSpc>
                <a:spcPct val="150000"/>
              </a:lnSpc>
              <a:buFont typeface="Wingdings" pitchFamily="2" charset="2"/>
              <a:buChar char="§"/>
            </a:pPr>
            <a:r>
              <a:rPr lang="en-IN" sz="2800" dirty="0" smtClean="0">
                <a:latin typeface="Times New Roman" pitchFamily="18" charset="0"/>
                <a:cs typeface="Times New Roman" pitchFamily="18" charset="0"/>
              </a:rPr>
              <a:t>Whereas subjects smoking </a:t>
            </a:r>
            <a:r>
              <a:rPr lang="en-IN" sz="2800" dirty="0" smtClean="0">
                <a:solidFill>
                  <a:srgbClr val="FF0000"/>
                </a:solidFill>
                <a:latin typeface="Times New Roman" pitchFamily="18" charset="0"/>
                <a:cs typeface="Times New Roman" pitchFamily="18" charset="0"/>
              </a:rPr>
              <a:t>31 or more cigarettes </a:t>
            </a:r>
            <a:r>
              <a:rPr lang="en-IN" sz="2800" dirty="0" smtClean="0">
                <a:latin typeface="Times New Roman" pitchFamily="18" charset="0"/>
                <a:cs typeface="Times New Roman" pitchFamily="18" charset="0"/>
              </a:rPr>
              <a:t>per day were almost </a:t>
            </a:r>
            <a:r>
              <a:rPr lang="en-IN" sz="2800" dirty="0" smtClean="0">
                <a:solidFill>
                  <a:srgbClr val="FF0000"/>
                </a:solidFill>
                <a:latin typeface="Times New Roman" pitchFamily="18" charset="0"/>
                <a:cs typeface="Times New Roman" pitchFamily="18" charset="0"/>
              </a:rPr>
              <a:t>six times </a:t>
            </a:r>
            <a:r>
              <a:rPr lang="en-IN" sz="2800" dirty="0" smtClean="0">
                <a:latin typeface="Times New Roman" pitchFamily="18" charset="0"/>
                <a:cs typeface="Times New Roman" pitchFamily="18" charset="0"/>
              </a:rPr>
              <a:t>more likely to have periodontitis.</a:t>
            </a:r>
            <a:endParaRPr lang="en-IN" sz="2800"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cstate="print"/>
          <a:srcRect/>
          <a:stretch>
            <a:fillRect/>
          </a:stretch>
        </p:blipFill>
        <p:spPr bwMode="auto">
          <a:xfrm>
            <a:off x="0" y="3124200"/>
            <a:ext cx="5330669" cy="2432699"/>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4190857" y="4343400"/>
            <a:ext cx="4881367" cy="2438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686800" cy="332398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50000"/>
              </a:lnSpc>
              <a:buFont typeface="Wingdings" pitchFamily="2" charset="2"/>
              <a:buChar char="§"/>
            </a:pPr>
            <a:r>
              <a:rPr lang="en-IN" sz="2800" dirty="0" smtClean="0">
                <a:latin typeface="Times New Roman" pitchFamily="18" charset="0"/>
                <a:cs typeface="Times New Roman" pitchFamily="18" charset="0"/>
              </a:rPr>
              <a:t>These data indicated that </a:t>
            </a:r>
            <a:r>
              <a:rPr lang="en-IN" sz="2800" dirty="0" err="1" smtClean="0">
                <a:latin typeface="Times New Roman" pitchFamily="18" charset="0"/>
                <a:cs typeface="Times New Roman" pitchFamily="18" charset="0"/>
              </a:rPr>
              <a:t>approxi-mately</a:t>
            </a:r>
            <a:r>
              <a:rPr lang="en-IN" sz="2800" dirty="0" smtClean="0">
                <a:latin typeface="Times New Roman" pitchFamily="18" charset="0"/>
                <a:cs typeface="Times New Roman" pitchFamily="18" charset="0"/>
              </a:rPr>
              <a:t> 42% of periodontitis cases (6.4 million cases) in the U.S. adult population were attributable to current smoking, and approximately 11% (1.7 million cases) were attributable to former smoking.</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610600" cy="3323987"/>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lnSpc>
                <a:spcPct val="150000"/>
              </a:lnSpc>
              <a:buFont typeface="Wingdings" pitchFamily="2" charset="2"/>
              <a:buChar char="§"/>
            </a:pPr>
            <a:r>
              <a:rPr lang="en-IN" sz="2800" dirty="0" smtClean="0">
                <a:latin typeface="Times New Roman" pitchFamily="18" charset="0"/>
                <a:cs typeface="Times New Roman" pitchFamily="18" charset="0"/>
              </a:rPr>
              <a:t>1.5 to as high as 7.3.</a:t>
            </a:r>
          </a:p>
          <a:p>
            <a:pPr algn="just">
              <a:lnSpc>
                <a:spcPct val="150000"/>
              </a:lnSpc>
              <a:buFont typeface="Wingdings" pitchFamily="2" charset="2"/>
              <a:buChar char="§"/>
            </a:pPr>
            <a:r>
              <a:rPr lang="en-IN" sz="2800" dirty="0" smtClean="0">
                <a:latin typeface="Times New Roman" pitchFamily="18" charset="0"/>
                <a:cs typeface="Times New Roman" pitchFamily="18" charset="0"/>
              </a:rPr>
              <a:t>Older-adult smokers are approximately three times more likely to have severe periodontal disease and the number of years of tobacco use is a significant factor in tooth loss, coronal root caries, and periodontal diseases.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480060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lnSpc>
                <a:spcPct val="150000"/>
              </a:lnSpc>
              <a:buFont typeface="Wingdings" pitchFamily="2" charset="2"/>
              <a:buChar char="§"/>
            </a:pPr>
            <a:r>
              <a:rPr lang="en-IN" sz="2800" dirty="0" smtClean="0">
                <a:latin typeface="Times New Roman" pitchFamily="18" charset="0"/>
                <a:cs typeface="Times New Roman" pitchFamily="18" charset="0"/>
              </a:rPr>
              <a:t>Smoking also has been shown to affect periodontal disease severity in younger individuals. </a:t>
            </a:r>
          </a:p>
          <a:p>
            <a:pPr algn="just">
              <a:lnSpc>
                <a:spcPct val="150000"/>
              </a:lnSpc>
              <a:buFont typeface="Wingdings" pitchFamily="2" charset="2"/>
              <a:buChar char="§"/>
            </a:pPr>
            <a:r>
              <a:rPr lang="en-IN" sz="2800" dirty="0" smtClean="0">
                <a:latin typeface="Times New Roman" pitchFamily="18" charset="0"/>
                <a:cs typeface="Times New Roman" pitchFamily="18" charset="0"/>
              </a:rPr>
              <a:t>Cigarette smoking is associated with increased severity of </a:t>
            </a:r>
            <a:r>
              <a:rPr lang="en-IN" sz="2800" dirty="0" smtClean="0">
                <a:solidFill>
                  <a:srgbClr val="FF0000"/>
                </a:solidFill>
                <a:latin typeface="Times New Roman" pitchFamily="18" charset="0"/>
                <a:cs typeface="Times New Roman" pitchFamily="18" charset="0"/>
              </a:rPr>
              <a:t>generalized aggressive periodontitis </a:t>
            </a:r>
            <a:r>
              <a:rPr lang="en-IN" sz="2800" dirty="0" smtClean="0">
                <a:latin typeface="Times New Roman" pitchFamily="18" charset="0"/>
                <a:cs typeface="Times New Roman" pitchFamily="18" charset="0"/>
              </a:rPr>
              <a:t>(</a:t>
            </a:r>
            <a:r>
              <a:rPr lang="en-IN" sz="2800" dirty="0" smtClean="0">
                <a:solidFill>
                  <a:srgbClr val="FF0000"/>
                </a:solidFill>
                <a:latin typeface="Times New Roman" pitchFamily="18" charset="0"/>
                <a:cs typeface="Times New Roman" pitchFamily="18" charset="0"/>
              </a:rPr>
              <a:t>formerly termed "early-onset periodontitis</a:t>
            </a:r>
            <a:r>
              <a:rPr lang="en-IN" sz="2800" dirty="0" smtClean="0">
                <a:latin typeface="Times New Roman" pitchFamily="18" charset="0"/>
                <a:cs typeface="Times New Roman" pitchFamily="18" charset="0"/>
              </a:rPr>
              <a:t>") in young adults," and those age 19 to 30 years who smoke are 3.8 times more likely to have periodontitis than </a:t>
            </a:r>
            <a:r>
              <a:rPr lang="en-IN" sz="2800" dirty="0" err="1" smtClean="0">
                <a:latin typeface="Times New Roman" pitchFamily="18" charset="0"/>
                <a:cs typeface="Times New Roman" pitchFamily="18" charset="0"/>
              </a:rPr>
              <a:t>nonsmokers</a:t>
            </a:r>
            <a:r>
              <a:rPr lang="en-IN" sz="2800" dirty="0" smtClean="0">
                <a:latin typeface="Times New Roman" pitchFamily="18" charset="0"/>
                <a:cs typeface="Times New Roman" pitchFamily="18" charset="0"/>
              </a:rPr>
              <a:t>.</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324653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lnSpc>
                <a:spcPct val="150000"/>
              </a:lnSpc>
              <a:buFont typeface="Wingdings" pitchFamily="2" charset="2"/>
              <a:buChar char="§"/>
            </a:pPr>
            <a:r>
              <a:rPr lang="en-IN" sz="2800" dirty="0" smtClean="0">
                <a:latin typeface="Times New Roman" pitchFamily="18" charset="0"/>
                <a:cs typeface="Times New Roman" pitchFamily="18" charset="0"/>
              </a:rPr>
              <a:t> Cigar and pipe smokers showed a severity of disease intermediate between the current cigarette smokers and </a:t>
            </a:r>
            <a:r>
              <a:rPr lang="en-IN" sz="2800" dirty="0" err="1" smtClean="0">
                <a:latin typeface="Times New Roman" pitchFamily="18" charset="0"/>
                <a:cs typeface="Times New Roman" pitchFamily="18" charset="0"/>
              </a:rPr>
              <a:t>nonsmokers</a:t>
            </a:r>
            <a:r>
              <a:rPr lang="en-IN" sz="2800" dirty="0" smtClean="0">
                <a:latin typeface="Times New Roman" pitchFamily="18" charset="0"/>
                <a:cs typeface="Times New Roman" pitchFamily="18" charset="0"/>
              </a:rPr>
              <a:t>.</a:t>
            </a:r>
            <a:r>
              <a:rPr lang="en-IN" sz="2800" dirty="0" smtClean="0"/>
              <a:t> </a:t>
            </a:r>
          </a:p>
          <a:p>
            <a:pPr algn="just">
              <a:lnSpc>
                <a:spcPct val="150000"/>
              </a:lnSpc>
              <a:buFont typeface="Wingdings" pitchFamily="2" charset="2"/>
              <a:buChar char="§"/>
            </a:pPr>
            <a:r>
              <a:rPr lang="en-IN" sz="2800" dirty="0" smtClean="0">
                <a:latin typeface="Times New Roman" pitchFamily="18" charset="0"/>
                <a:cs typeface="Times New Roman" pitchFamily="18" charset="0"/>
              </a:rPr>
              <a:t>Smokeless tobacco use has been associated with oral </a:t>
            </a:r>
            <a:r>
              <a:rPr lang="en-IN" sz="2800" dirty="0" err="1" smtClean="0">
                <a:latin typeface="Times New Roman" pitchFamily="18" charset="0"/>
                <a:cs typeface="Times New Roman" pitchFamily="18" charset="0"/>
              </a:rPr>
              <a:t>leukoplakia</a:t>
            </a:r>
            <a:r>
              <a:rPr lang="en-IN" sz="2800" dirty="0" smtClean="0">
                <a:latin typeface="Times New Roman" pitchFamily="18" charset="0"/>
                <a:cs typeface="Times New Roman" pitchFamily="18" charset="0"/>
              </a:rPr>
              <a:t> and carcinoma</a:t>
            </a:r>
          </a:p>
        </p:txBody>
      </p:sp>
      <p:pic>
        <p:nvPicPr>
          <p:cNvPr id="2050" name="Picture 2"/>
          <p:cNvPicPr>
            <a:picLocks noChangeAspect="1" noChangeArrowheads="1"/>
          </p:cNvPicPr>
          <p:nvPr/>
        </p:nvPicPr>
        <p:blipFill>
          <a:blip r:embed="rId2" cstate="print"/>
          <a:srcRect/>
          <a:stretch>
            <a:fillRect/>
          </a:stretch>
        </p:blipFill>
        <p:spPr bwMode="auto">
          <a:xfrm>
            <a:off x="304801" y="4031872"/>
            <a:ext cx="3581400" cy="2292728"/>
          </a:xfrm>
          <a:prstGeom prst="rect">
            <a:avLst/>
          </a:prstGeom>
          <a:noFill/>
          <a:ln w="9525">
            <a:noFill/>
            <a:miter lim="800000"/>
            <a:headEnd/>
            <a:tailEnd/>
          </a:ln>
          <a:effectLst/>
        </p:spPr>
      </p:pic>
      <p:pic>
        <p:nvPicPr>
          <p:cNvPr id="2051" name="Picture 3" descr="C:\Users\HP\Desktop\unnamed.jpg"/>
          <p:cNvPicPr>
            <a:picLocks noChangeAspect="1" noChangeArrowheads="1"/>
          </p:cNvPicPr>
          <p:nvPr/>
        </p:nvPicPr>
        <p:blipFill>
          <a:blip r:embed="rId3" cstate="print"/>
          <a:srcRect/>
          <a:stretch>
            <a:fillRect/>
          </a:stretch>
        </p:blipFill>
        <p:spPr bwMode="auto">
          <a:xfrm>
            <a:off x="4648200" y="4191000"/>
            <a:ext cx="4226560" cy="19812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526297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lnSpc>
                <a:spcPct val="150000"/>
              </a:lnSpc>
              <a:buFont typeface="Wingdings" pitchFamily="2" charset="2"/>
              <a:buChar char="§"/>
            </a:pPr>
            <a:r>
              <a:rPr lang="en-US" sz="2800" dirty="0" smtClean="0"/>
              <a:t>Former smokers have </a:t>
            </a:r>
            <a:r>
              <a:rPr lang="en-US" sz="2800" dirty="0" smtClean="0">
                <a:solidFill>
                  <a:srgbClr val="FF0000"/>
                </a:solidFill>
              </a:rPr>
              <a:t>less risk </a:t>
            </a:r>
            <a:r>
              <a:rPr lang="en-US" sz="2800" dirty="0" smtClean="0"/>
              <a:t>for </a:t>
            </a:r>
            <a:r>
              <a:rPr lang="en-US" sz="2800" dirty="0" err="1" smtClean="0"/>
              <a:t>periodontitis</a:t>
            </a:r>
            <a:r>
              <a:rPr lang="en-US" sz="2800" dirty="0" smtClean="0"/>
              <a:t> than current smokers but more risk than nonsmokers, and the risk for </a:t>
            </a:r>
            <a:r>
              <a:rPr lang="en-US" sz="2800" dirty="0" err="1" smtClean="0"/>
              <a:t>periodontitis</a:t>
            </a:r>
            <a:r>
              <a:rPr lang="en-US" sz="2800" dirty="0" smtClean="0"/>
              <a:t> decreases with the increasing number of years since quitting smoking.</a:t>
            </a:r>
          </a:p>
          <a:p>
            <a:pPr algn="just">
              <a:lnSpc>
                <a:spcPct val="150000"/>
              </a:lnSpc>
              <a:buFont typeface="Wingdings" pitchFamily="2" charset="2"/>
              <a:buChar char="§"/>
            </a:pPr>
            <a:r>
              <a:rPr lang="en-US" sz="2800" dirty="0" smtClean="0"/>
              <a:t> This suggests that the negative effects of smoking on the host are reversible with smoking cessation and therefore that </a:t>
            </a:r>
            <a:r>
              <a:rPr lang="en-US" sz="2800" dirty="0" smtClean="0">
                <a:solidFill>
                  <a:srgbClr val="FF0000"/>
                </a:solidFill>
              </a:rPr>
              <a:t>smoking cessation programs </a:t>
            </a:r>
            <a:r>
              <a:rPr lang="en-US" sz="2800" dirty="0" smtClean="0"/>
              <a:t>must be an integral component of periodontal education and therapy</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267765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lnSpc>
                <a:spcPct val="150000"/>
              </a:lnSpc>
              <a:buFont typeface="Wingdings" pitchFamily="2" charset="2"/>
              <a:buChar char="§"/>
            </a:pPr>
            <a:r>
              <a:rPr lang="en-US" sz="2800" dirty="0" smtClean="0"/>
              <a:t>Nicotine withdrawal symptoms and the psychological factors associated with smoking cessation ,Electronic cigarettes have also emerged and are being used by many smokers to help them quit.</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04800"/>
            <a:ext cx="9144000" cy="52629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buFont typeface="Wingdings" pitchFamily="2" charset="2"/>
              <a:buChar char="§"/>
            </a:pPr>
            <a:r>
              <a:rPr lang="en-US" sz="2800" dirty="0" smtClean="0"/>
              <a:t> </a:t>
            </a:r>
            <a:r>
              <a:rPr lang="en-US" sz="2800" dirty="0" smtClean="0">
                <a:solidFill>
                  <a:srgbClr val="FF0000"/>
                </a:solidFill>
              </a:rPr>
              <a:t>E-Cigarettes</a:t>
            </a:r>
            <a:r>
              <a:rPr lang="en-US" sz="2800" dirty="0" smtClean="0"/>
              <a:t> The popularity of e-cigarettes took most people by surprise. </a:t>
            </a:r>
          </a:p>
          <a:p>
            <a:pPr algn="just">
              <a:lnSpc>
                <a:spcPct val="150000"/>
              </a:lnSpc>
              <a:buFont typeface="Wingdings" pitchFamily="2" charset="2"/>
              <a:buChar char="§"/>
            </a:pPr>
            <a:r>
              <a:rPr lang="en-US" sz="2800" dirty="0" smtClean="0"/>
              <a:t>“</a:t>
            </a:r>
            <a:r>
              <a:rPr lang="en-US" sz="2800" dirty="0" smtClean="0">
                <a:solidFill>
                  <a:srgbClr val="FF0000"/>
                </a:solidFill>
              </a:rPr>
              <a:t>Heat-Not-Burn” Tobacco Products </a:t>
            </a:r>
            <a:r>
              <a:rPr lang="en-US" sz="2800" dirty="0" smtClean="0"/>
              <a:t>These products heat tobacco to ~500°C, producing an inhalable aerosol. </a:t>
            </a:r>
          </a:p>
          <a:p>
            <a:pPr algn="just">
              <a:lnSpc>
                <a:spcPct val="150000"/>
              </a:lnSpc>
              <a:buFont typeface="Wingdings" pitchFamily="2" charset="2"/>
              <a:buChar char="§"/>
            </a:pPr>
            <a:r>
              <a:rPr lang="en-US" sz="2800" dirty="0" smtClean="0">
                <a:solidFill>
                  <a:srgbClr val="FF0000"/>
                </a:solidFill>
              </a:rPr>
              <a:t>Water Pipes (Hookah, </a:t>
            </a:r>
            <a:r>
              <a:rPr lang="en-US" sz="2800" dirty="0" err="1" smtClean="0">
                <a:solidFill>
                  <a:srgbClr val="FF0000"/>
                </a:solidFill>
              </a:rPr>
              <a:t>Shisha</a:t>
            </a:r>
            <a:r>
              <a:rPr lang="en-US" sz="2800" dirty="0" smtClean="0">
                <a:solidFill>
                  <a:srgbClr val="FF0000"/>
                </a:solidFill>
              </a:rPr>
              <a:t>)</a:t>
            </a:r>
            <a:r>
              <a:rPr lang="en-US" sz="2800" dirty="0" smtClean="0"/>
              <a:t> Popular in some communities, these are likely to carry significant negative health risks. </a:t>
            </a:r>
          </a:p>
          <a:p>
            <a:pPr algn="just">
              <a:lnSpc>
                <a:spcPct val="150000"/>
              </a:lnSpc>
              <a:buFont typeface="Wingdings" pitchFamily="2" charset="2"/>
              <a:buChar char="§"/>
            </a:pPr>
            <a:r>
              <a:rPr lang="en-US" sz="2800" dirty="0" smtClean="0">
                <a:solidFill>
                  <a:srgbClr val="FF0000"/>
                </a:solidFill>
              </a:rPr>
              <a:t>Nicotine Gels </a:t>
            </a:r>
            <a:r>
              <a:rPr lang="en-US" sz="2800" dirty="0" smtClean="0"/>
              <a:t>These gels allow nicotine to be absorbed through the skin. Currently they are not very popular</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305800"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IN" sz="3200" dirty="0" smtClean="0">
                <a:latin typeface="Times New Roman" pitchFamily="18" charset="0"/>
                <a:cs typeface="Times New Roman" pitchFamily="18" charset="0"/>
              </a:rPr>
              <a:t>Effects of Smoking on </a:t>
            </a:r>
            <a:r>
              <a:rPr lang="en-IN" sz="3200" dirty="0" err="1" smtClean="0">
                <a:latin typeface="Times New Roman" pitchFamily="18" charset="0"/>
                <a:cs typeface="Times New Roman" pitchFamily="18" charset="0"/>
              </a:rPr>
              <a:t>Etiology</a:t>
            </a:r>
            <a:r>
              <a:rPr lang="en-IN" sz="3200" dirty="0" smtClean="0">
                <a:latin typeface="Times New Roman" pitchFamily="18" charset="0"/>
                <a:cs typeface="Times New Roman" pitchFamily="18" charset="0"/>
              </a:rPr>
              <a:t> and Pathogenesis</a:t>
            </a:r>
            <a:endParaRPr lang="en-IN" sz="3200" dirty="0">
              <a:latin typeface="Times New Roman" pitchFamily="18" charset="0"/>
              <a:cs typeface="Times New Roman" pitchFamily="18" charset="0"/>
            </a:endParaRPr>
          </a:p>
        </p:txBody>
      </p:sp>
      <p:sp>
        <p:nvSpPr>
          <p:cNvPr id="3" name="Rectangle 2"/>
          <p:cNvSpPr/>
          <p:nvPr/>
        </p:nvSpPr>
        <p:spPr>
          <a:xfrm>
            <a:off x="-76200" y="762000"/>
            <a:ext cx="9144000" cy="4616648"/>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Alteration in </a:t>
            </a:r>
            <a:r>
              <a:rPr lang="en-IN" sz="2800" dirty="0" smtClean="0">
                <a:solidFill>
                  <a:srgbClr val="FF0000"/>
                </a:solidFill>
                <a:latin typeface="Times New Roman" pitchFamily="18" charset="0"/>
                <a:cs typeface="Times New Roman" pitchFamily="18" charset="0"/>
              </a:rPr>
              <a:t>host-bacterial interactions </a:t>
            </a:r>
            <a:r>
              <a:rPr lang="en-IN" sz="2800" dirty="0" smtClean="0">
                <a:latin typeface="Times New Roman" pitchFamily="18" charset="0"/>
                <a:cs typeface="Times New Roman" pitchFamily="18" charset="0"/>
              </a:rPr>
              <a:t>normally seen in chronic periodontitis are altered, resulting in more aggressive periodontal breakdown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It is caused by changes in the composition of the subgingival plaque, with increases in the numbers and virulence of pathogenic organisms, changes in the host response to the bacterial challenge, or a combination of both.</a:t>
            </a:r>
            <a:endParaRPr lang="en-IN" sz="28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6585828" y="4724400"/>
            <a:ext cx="3320172" cy="213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32172" y="76200"/>
            <a:ext cx="2525628" cy="5847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r>
              <a:rPr lang="en-IN" sz="3200" dirty="0" smtClean="0">
                <a:latin typeface="Times New Roman" pitchFamily="18" charset="0"/>
                <a:cs typeface="Times New Roman" pitchFamily="18" charset="0"/>
              </a:rPr>
              <a:t>Microbiology</a:t>
            </a:r>
            <a:endParaRPr lang="en-IN" sz="3200" dirty="0">
              <a:latin typeface="Times New Roman" pitchFamily="18" charset="0"/>
              <a:cs typeface="Times New Roman" pitchFamily="18" charset="0"/>
            </a:endParaRPr>
          </a:p>
        </p:txBody>
      </p:sp>
      <p:sp>
        <p:nvSpPr>
          <p:cNvPr id="3" name="Rectangle 2"/>
          <p:cNvSpPr/>
          <p:nvPr/>
        </p:nvSpPr>
        <p:spPr>
          <a:xfrm>
            <a:off x="0" y="1066800"/>
            <a:ext cx="9144000"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It results from a </a:t>
            </a:r>
            <a:r>
              <a:rPr lang="en-IN" sz="2800" dirty="0" smtClean="0">
                <a:solidFill>
                  <a:srgbClr val="FF0000"/>
                </a:solidFill>
                <a:latin typeface="Times New Roman" pitchFamily="18" charset="0"/>
                <a:cs typeface="Times New Roman" pitchFamily="18" charset="0"/>
              </a:rPr>
              <a:t>qualitative</a:t>
            </a:r>
            <a:r>
              <a:rPr lang="en-IN" sz="2800" dirty="0" smtClean="0">
                <a:latin typeface="Times New Roman" pitchFamily="18" charset="0"/>
                <a:cs typeface="Times New Roman" pitchFamily="18" charset="0"/>
              </a:rPr>
              <a:t> rather than quantitative alteration in the plaque.</a:t>
            </a:r>
            <a:endParaRPr lang="en-IN" sz="2800" dirty="0">
              <a:latin typeface="Times New Roman" pitchFamily="18" charset="0"/>
              <a:cs typeface="Times New Roman" pitchFamily="18" charset="0"/>
            </a:endParaRPr>
          </a:p>
        </p:txBody>
      </p:sp>
      <p:sp>
        <p:nvSpPr>
          <p:cNvPr id="4" name="Rectangle 3"/>
          <p:cNvSpPr/>
          <p:nvPr/>
        </p:nvSpPr>
        <p:spPr>
          <a:xfrm>
            <a:off x="2286000" y="3105835"/>
            <a:ext cx="4572000" cy="1953868"/>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a:lnSpc>
                <a:spcPct val="150000"/>
              </a:lnSpc>
            </a:pPr>
            <a:r>
              <a:rPr lang="en-IN" sz="2800" dirty="0" smtClean="0">
                <a:latin typeface="Times New Roman" pitchFamily="18" charset="0"/>
                <a:cs typeface="Times New Roman" pitchFamily="18" charset="0"/>
              </a:rPr>
              <a:t>T. forsythia</a:t>
            </a:r>
          </a:p>
          <a:p>
            <a:pPr marL="342900" indent="-342900">
              <a:lnSpc>
                <a:spcPct val="150000"/>
              </a:lnSpc>
              <a:buAutoNum type="alphaUcPeriod"/>
            </a:pPr>
            <a:r>
              <a:rPr lang="en-IN" sz="2800" dirty="0" smtClean="0">
                <a:latin typeface="Times New Roman" pitchFamily="18" charset="0"/>
                <a:cs typeface="Times New Roman" pitchFamily="18" charset="0"/>
              </a:rPr>
              <a:t>actinomycetemcomitans </a:t>
            </a:r>
          </a:p>
          <a:p>
            <a:pPr>
              <a:lnSpc>
                <a:spcPct val="150000"/>
              </a:lnSpc>
            </a:pPr>
            <a:r>
              <a:rPr lang="en-IN" sz="2800" dirty="0" smtClean="0">
                <a:latin typeface="Times New Roman" pitchFamily="18" charset="0"/>
                <a:cs typeface="Times New Roman" pitchFamily="18" charset="0"/>
              </a:rPr>
              <a:t>P. gingivalis</a:t>
            </a:r>
            <a:endParaRPr lang="en-IN" sz="2800" dirty="0">
              <a:latin typeface="Times New Roman" pitchFamily="18" charset="0"/>
              <a:cs typeface="Times New Roman" pitchFamily="18" charset="0"/>
            </a:endParaRPr>
          </a:p>
        </p:txBody>
      </p:sp>
      <p:sp>
        <p:nvSpPr>
          <p:cNvPr id="5" name="Rectangle 4"/>
          <p:cNvSpPr/>
          <p:nvPr/>
        </p:nvSpPr>
        <p:spPr>
          <a:xfrm>
            <a:off x="0" y="5638800"/>
            <a:ext cx="9144000"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buFont typeface="Wingdings" pitchFamily="2" charset="2"/>
              <a:buChar char="Ø"/>
            </a:pPr>
            <a:r>
              <a:rPr lang="en-IN" sz="2800" dirty="0" smtClean="0">
                <a:latin typeface="Times New Roman" pitchFamily="18" charset="0"/>
                <a:cs typeface="Times New Roman" pitchFamily="18" charset="0"/>
              </a:rPr>
              <a:t>Smokers do not respond to mechanical therapy as well as </a:t>
            </a:r>
            <a:r>
              <a:rPr lang="en-IN" sz="2800" dirty="0" err="1" smtClean="0">
                <a:latin typeface="Times New Roman" pitchFamily="18" charset="0"/>
                <a:cs typeface="Times New Roman" pitchFamily="18" charset="0"/>
              </a:rPr>
              <a:t>nonsmokers</a:t>
            </a:r>
            <a:r>
              <a:rPr lang="en-IN" sz="2800" dirty="0" smtClean="0">
                <a:latin typeface="Times New Roman" pitchFamily="18" charset="0"/>
                <a:cs typeface="Times New Roman" pitchFamily="18" charset="0"/>
              </a:rPr>
              <a:t>.</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38780"/>
            <a:ext cx="792480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IN" sz="2800" dirty="0" smtClean="0">
                <a:latin typeface="Times New Roman" pitchFamily="18" charset="0"/>
                <a:cs typeface="Times New Roman" pitchFamily="18" charset="0"/>
              </a:rPr>
              <a:t>Orange and red complexes.</a:t>
            </a:r>
            <a:endParaRPr lang="en-IN" sz="2800" dirty="0">
              <a:latin typeface="Times New Roman" pitchFamily="18" charset="0"/>
              <a:cs typeface="Times New Roman" pitchFamily="18" charset="0"/>
            </a:endParaRPr>
          </a:p>
        </p:txBody>
      </p:sp>
      <p:pic>
        <p:nvPicPr>
          <p:cNvPr id="2050" name="Picture 2" descr="C:\Users\HP\Desktop\Microbial-complexes-in-subgingival-biofilm.png"/>
          <p:cNvPicPr>
            <a:picLocks noChangeAspect="1" noChangeArrowheads="1"/>
          </p:cNvPicPr>
          <p:nvPr/>
        </p:nvPicPr>
        <p:blipFill>
          <a:blip r:embed="rId2" cstate="print"/>
          <a:srcRect/>
          <a:stretch>
            <a:fillRect/>
          </a:stretch>
        </p:blipFill>
        <p:spPr bwMode="auto">
          <a:xfrm>
            <a:off x="609600" y="1266389"/>
            <a:ext cx="7629524" cy="5286811"/>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382000" cy="461664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buFont typeface="Wingdings" pitchFamily="2" charset="2"/>
              <a:buChar char="§"/>
            </a:pPr>
            <a:r>
              <a:rPr lang="en-US" sz="2800" dirty="0" smtClean="0"/>
              <a:t>The increased prevalence of these periodontal pathogens was caused by an increased colonization of shallow sites (pocket depth ≤4 mm), with no differences among smokers, former smokers, and nonsmokers in pockets 4 mm or greater. </a:t>
            </a:r>
          </a:p>
          <a:p>
            <a:pPr algn="just">
              <a:lnSpc>
                <a:spcPct val="150000"/>
              </a:lnSpc>
              <a:buFont typeface="Wingdings" pitchFamily="2" charset="2"/>
              <a:buChar char="§"/>
            </a:pPr>
            <a:r>
              <a:rPr lang="en-US" sz="2800" dirty="0" smtClean="0"/>
              <a:t>These pathogenic bacteria were more prevalent in the maxilla than the mandible.</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066800"/>
            <a:ext cx="8534400" cy="339893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lnSpc>
                <a:spcPct val="150000"/>
              </a:lnSpc>
            </a:pPr>
            <a:r>
              <a:rPr lang="en-IN" sz="2800" dirty="0" smtClean="0">
                <a:latin typeface="Times New Roman" pitchFamily="18" charset="0"/>
                <a:cs typeface="Times New Roman" pitchFamily="18" charset="0"/>
              </a:rPr>
              <a:t>No effect on rate of plaque accumulation</a:t>
            </a:r>
          </a:p>
          <a:p>
            <a:pPr algn="just">
              <a:lnSpc>
                <a:spcPct val="150000"/>
              </a:lnSpc>
            </a:pPr>
            <a:r>
              <a:rPr lang="en-IN" sz="2800" dirty="0" smtClean="0">
                <a:latin typeface="Times New Roman" pitchFamily="18" charset="0"/>
                <a:cs typeface="Times New Roman" pitchFamily="18" charset="0"/>
              </a:rPr>
              <a:t>↑Colonization of shallow periodontal pockets by periodontal pathogens</a:t>
            </a:r>
          </a:p>
          <a:p>
            <a:pPr algn="just">
              <a:lnSpc>
                <a:spcPct val="150000"/>
              </a:lnSpc>
            </a:pPr>
            <a:r>
              <a:rPr lang="en-IN" sz="2800" dirty="0" smtClean="0">
                <a:latin typeface="Times New Roman" pitchFamily="18" charset="0"/>
                <a:cs typeface="Times New Roman" pitchFamily="18" charset="0"/>
              </a:rPr>
              <a:t>↑Levels of periodontal pathogens in deep periodontal pockets</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5562600" y="4507563"/>
            <a:ext cx="3657600" cy="2350437"/>
          </a:xfrm>
          <a:prstGeom prst="rect">
            <a:avLst/>
          </a:prstGeom>
          <a:noFill/>
          <a:ln w="9525">
            <a:noFill/>
            <a:miter lim="800000"/>
            <a:headEnd/>
            <a:tailEnd/>
          </a:ln>
          <a:effectLst/>
        </p:spPr>
      </p:pic>
      <p:sp>
        <p:nvSpPr>
          <p:cNvPr id="3" name="Rectangle 2"/>
          <p:cNvSpPr/>
          <p:nvPr/>
        </p:nvSpPr>
        <p:spPr>
          <a:xfrm>
            <a:off x="0" y="1447801"/>
            <a:ext cx="8991600" cy="9541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buFont typeface="Wingdings" pitchFamily="2" charset="2"/>
              <a:buChar char="Ø"/>
            </a:pPr>
            <a:r>
              <a:rPr lang="en-IN" sz="2800" dirty="0" err="1" smtClean="0">
                <a:latin typeface="Times New Roman" pitchFamily="18" charset="0"/>
                <a:cs typeface="Times New Roman" pitchFamily="18" charset="0"/>
              </a:rPr>
              <a:t>Downregulation</a:t>
            </a:r>
            <a:r>
              <a:rPr lang="en-IN" sz="2800" dirty="0" smtClean="0">
                <a:latin typeface="Times New Roman" pitchFamily="18" charset="0"/>
                <a:cs typeface="Times New Roman" pitchFamily="18" charset="0"/>
              </a:rPr>
              <a:t> of the immune response to bacterial challenge.</a:t>
            </a:r>
            <a:endParaRPr lang="en-IN" sz="2800" dirty="0">
              <a:latin typeface="Times New Roman" pitchFamily="18" charset="0"/>
              <a:cs typeface="Times New Roman" pitchFamily="18" charset="0"/>
            </a:endParaRPr>
          </a:p>
        </p:txBody>
      </p:sp>
      <p:sp>
        <p:nvSpPr>
          <p:cNvPr id="4" name="Rectangle 3"/>
          <p:cNvSpPr/>
          <p:nvPr/>
        </p:nvSpPr>
        <p:spPr>
          <a:xfrm>
            <a:off x="76200" y="2981980"/>
            <a:ext cx="8839200" cy="523220"/>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buFont typeface="Wingdings" pitchFamily="2" charset="2"/>
              <a:buChar char="Ø"/>
            </a:pPr>
            <a:r>
              <a:rPr lang="en-IN" sz="2800" dirty="0" smtClean="0">
                <a:latin typeface="Times New Roman" pitchFamily="18" charset="0"/>
                <a:cs typeface="Times New Roman" pitchFamily="18" charset="0"/>
              </a:rPr>
              <a:t>Alterations in </a:t>
            </a:r>
            <a:r>
              <a:rPr lang="en-IN" sz="2800" dirty="0" err="1" smtClean="0">
                <a:latin typeface="Times New Roman" pitchFamily="18" charset="0"/>
                <a:cs typeface="Times New Roman" pitchFamily="18" charset="0"/>
              </a:rPr>
              <a:t>neutrophil</a:t>
            </a:r>
            <a:r>
              <a:rPr lang="en-IN" sz="2800" dirty="0" smtClean="0">
                <a:latin typeface="Times New Roman" pitchFamily="18" charset="0"/>
                <a:cs typeface="Times New Roman" pitchFamily="18" charset="0"/>
              </a:rPr>
              <a:t> number or function</a:t>
            </a:r>
            <a:endParaRPr lang="en-IN" sz="2800" dirty="0">
              <a:latin typeface="Times New Roman" pitchFamily="18" charset="0"/>
              <a:cs typeface="Times New Roman" pitchFamily="18" charset="0"/>
            </a:endParaRPr>
          </a:p>
        </p:txBody>
      </p:sp>
      <p:sp>
        <p:nvSpPr>
          <p:cNvPr id="5" name="Rectangle 4"/>
          <p:cNvSpPr/>
          <p:nvPr/>
        </p:nvSpPr>
        <p:spPr>
          <a:xfrm>
            <a:off x="2057400" y="4140875"/>
            <a:ext cx="2819400" cy="203132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nSpc>
                <a:spcPct val="150000"/>
              </a:lnSpc>
            </a:pPr>
            <a:r>
              <a:rPr lang="en-IN" sz="2800" dirty="0" smtClean="0">
                <a:latin typeface="Times New Roman" pitchFamily="18" charset="0"/>
                <a:cs typeface="Times New Roman" pitchFamily="18" charset="0"/>
              </a:rPr>
              <a:t>Chemotaxis</a:t>
            </a:r>
          </a:p>
          <a:p>
            <a:pPr>
              <a:lnSpc>
                <a:spcPct val="150000"/>
              </a:lnSpc>
            </a:pPr>
            <a:r>
              <a:rPr lang="en-US" sz="2800" dirty="0" err="1" smtClean="0">
                <a:latin typeface="Times New Roman" pitchFamily="18" charset="0"/>
                <a:cs typeface="Times New Roman" pitchFamily="18" charset="0"/>
              </a:rPr>
              <a:t>Phagoctosis</a:t>
            </a:r>
            <a:endParaRPr lang="en-US" sz="2800" dirty="0" smtClean="0">
              <a:latin typeface="Times New Roman" pitchFamily="18" charset="0"/>
              <a:cs typeface="Times New Roman" pitchFamily="18" charset="0"/>
            </a:endParaRPr>
          </a:p>
          <a:p>
            <a:pPr>
              <a:lnSpc>
                <a:spcPct val="150000"/>
              </a:lnSpc>
            </a:pPr>
            <a:r>
              <a:rPr lang="en-US" sz="2800" dirty="0" smtClean="0">
                <a:latin typeface="Times New Roman" pitchFamily="18" charset="0"/>
                <a:cs typeface="Times New Roman" pitchFamily="18" charset="0"/>
              </a:rPr>
              <a:t>Killing</a:t>
            </a:r>
            <a:endParaRPr lang="en-IN" sz="2800" dirty="0">
              <a:latin typeface="Times New Roman" pitchFamily="18" charset="0"/>
              <a:cs typeface="Times New Roman" pitchFamily="18" charset="0"/>
            </a:endParaRPr>
          </a:p>
        </p:txBody>
      </p:sp>
      <p:sp>
        <p:nvSpPr>
          <p:cNvPr id="6" name="TextBox 5"/>
          <p:cNvSpPr txBox="1"/>
          <p:nvPr/>
        </p:nvSpPr>
        <p:spPr>
          <a:xfrm>
            <a:off x="3048000" y="381000"/>
            <a:ext cx="862737" cy="523220"/>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en-US" sz="2800" dirty="0" smtClean="0">
                <a:latin typeface="Times New Roman" pitchFamily="18" charset="0"/>
                <a:cs typeface="Times New Roman" pitchFamily="18" charset="0"/>
              </a:rPr>
              <a:t>Host</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P\Desktop\Role-of-vitamin-C-in-phagocyte-function-Vitamin-C-has-been-shown-to-a-enhance.png"/>
          <p:cNvPicPr>
            <a:picLocks noChangeAspect="1" noChangeArrowheads="1"/>
          </p:cNvPicPr>
          <p:nvPr/>
        </p:nvPicPr>
        <p:blipFill>
          <a:blip r:embed="rId2" cstate="print"/>
          <a:srcRect/>
          <a:stretch>
            <a:fillRect/>
          </a:stretch>
        </p:blipFill>
        <p:spPr bwMode="auto">
          <a:xfrm>
            <a:off x="2608703" y="0"/>
            <a:ext cx="3926594" cy="6858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609600"/>
            <a:ext cx="2307101" cy="523220"/>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en-IN" sz="2800" dirty="0" smtClean="0">
                <a:latin typeface="Times New Roman" pitchFamily="18" charset="0"/>
                <a:cs typeface="Times New Roman" pitchFamily="18" charset="0"/>
              </a:rPr>
              <a:t>(IgG2)</a:t>
            </a:r>
            <a:endParaRPr lang="en-IN" sz="2800" dirty="0">
              <a:latin typeface="Times New Roman" pitchFamily="18" charset="0"/>
              <a:cs typeface="Times New Roman" pitchFamily="18" charset="0"/>
            </a:endParaRPr>
          </a:p>
        </p:txBody>
      </p:sp>
      <p:sp>
        <p:nvSpPr>
          <p:cNvPr id="3" name="Rectangle 2"/>
          <p:cNvSpPr/>
          <p:nvPr/>
        </p:nvSpPr>
        <p:spPr>
          <a:xfrm>
            <a:off x="762000" y="2286000"/>
            <a:ext cx="6400800" cy="267765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nSpc>
                <a:spcPct val="150000"/>
              </a:lnSpc>
            </a:pPr>
            <a:r>
              <a:rPr lang="en-IN" sz="2800" dirty="0" smtClean="0">
                <a:latin typeface="Times New Roman" pitchFamily="18" charset="0"/>
                <a:cs typeface="Times New Roman" pitchFamily="18" charset="0"/>
              </a:rPr>
              <a:t>TNF-α</a:t>
            </a:r>
          </a:p>
          <a:p>
            <a:pPr>
              <a:lnSpc>
                <a:spcPct val="150000"/>
              </a:lnSpc>
            </a:pPr>
            <a:r>
              <a:rPr lang="en-IN" sz="2800" dirty="0" smtClean="0">
                <a:latin typeface="Times New Roman" pitchFamily="18" charset="0"/>
                <a:cs typeface="Times New Roman" pitchFamily="18" charset="0"/>
              </a:rPr>
              <a:t>Prostaglandin E2 (PGE2), </a:t>
            </a:r>
          </a:p>
          <a:p>
            <a:pPr>
              <a:lnSpc>
                <a:spcPct val="150000"/>
              </a:lnSpc>
            </a:pPr>
            <a:r>
              <a:rPr lang="en-IN" sz="2800" dirty="0" err="1" smtClean="0">
                <a:latin typeface="Times New Roman" pitchFamily="18" charset="0"/>
                <a:cs typeface="Times New Roman" pitchFamily="18" charset="0"/>
              </a:rPr>
              <a:t>Neutrophil</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elastase</a:t>
            </a:r>
            <a:r>
              <a:rPr lang="en-IN" sz="2800" dirty="0" smtClean="0">
                <a:latin typeface="Times New Roman" pitchFamily="18" charset="0"/>
                <a:cs typeface="Times New Roman" pitchFamily="18" charset="0"/>
              </a:rPr>
              <a:t>,</a:t>
            </a:r>
          </a:p>
          <a:p>
            <a:pPr>
              <a:lnSpc>
                <a:spcPct val="150000"/>
              </a:lnSpc>
            </a:pPr>
            <a:r>
              <a:rPr lang="en-IN" sz="2800" dirty="0" smtClean="0">
                <a:latin typeface="Times New Roman" pitchFamily="18" charset="0"/>
                <a:cs typeface="Times New Roman" pitchFamily="18" charset="0"/>
              </a:rPr>
              <a:t>Matrix metalloproteinase-8 (MMP-8)</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09600"/>
            <a:ext cx="8610600"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en-IN" sz="2800" dirty="0" smtClean="0">
                <a:latin typeface="Times New Roman" pitchFamily="18" charset="0"/>
                <a:cs typeface="Times New Roman" pitchFamily="18" charset="0"/>
              </a:rPr>
              <a:t>Immunology</a:t>
            </a:r>
          </a:p>
          <a:p>
            <a:pPr algn="just">
              <a:lnSpc>
                <a:spcPct val="150000"/>
              </a:lnSpc>
            </a:pPr>
            <a:r>
              <a:rPr lang="en-IN" sz="2800" dirty="0" smtClean="0">
                <a:latin typeface="Times New Roman" pitchFamily="18" charset="0"/>
                <a:cs typeface="Times New Roman" pitchFamily="18" charset="0"/>
              </a:rPr>
              <a:t>Altered </a:t>
            </a:r>
            <a:r>
              <a:rPr lang="en-IN" sz="2800" dirty="0" err="1" smtClean="0">
                <a:latin typeface="Times New Roman" pitchFamily="18" charset="0"/>
                <a:cs typeface="Times New Roman" pitchFamily="18" charset="0"/>
              </a:rPr>
              <a:t>neutrophil</a:t>
            </a:r>
            <a:r>
              <a:rPr lang="en-IN" sz="2800" dirty="0" smtClean="0">
                <a:latin typeface="Times New Roman" pitchFamily="18" charset="0"/>
                <a:cs typeface="Times New Roman" pitchFamily="18" charset="0"/>
              </a:rPr>
              <a:t> chemotaxis, </a:t>
            </a:r>
            <a:r>
              <a:rPr lang="en-IN" sz="2800" dirty="0" err="1" smtClean="0">
                <a:latin typeface="Times New Roman" pitchFamily="18" charset="0"/>
                <a:cs typeface="Times New Roman" pitchFamily="18" charset="0"/>
              </a:rPr>
              <a:t>phagocytosis</a:t>
            </a:r>
            <a:r>
              <a:rPr lang="en-IN" sz="2800" dirty="0" smtClean="0">
                <a:latin typeface="Times New Roman" pitchFamily="18" charset="0"/>
                <a:cs typeface="Times New Roman" pitchFamily="18" charset="0"/>
              </a:rPr>
              <a:t>, and oxidative burst</a:t>
            </a:r>
          </a:p>
          <a:p>
            <a:pPr algn="just">
              <a:lnSpc>
                <a:spcPct val="150000"/>
              </a:lnSpc>
            </a:pPr>
            <a:r>
              <a:rPr lang="en-IN" sz="2800" dirty="0" smtClean="0">
                <a:latin typeface="Times New Roman" pitchFamily="18" charset="0"/>
                <a:cs typeface="Times New Roman" pitchFamily="18" charset="0"/>
              </a:rPr>
              <a:t>↑TNF–α and PGE2 in gingival crevicular fluid (GCF)</a:t>
            </a:r>
          </a:p>
          <a:p>
            <a:pPr algn="just">
              <a:lnSpc>
                <a:spcPct val="150000"/>
              </a:lnSpc>
            </a:pPr>
            <a:r>
              <a:rPr lang="en-IN" sz="2800" dirty="0" smtClean="0">
                <a:latin typeface="Times New Roman" pitchFamily="18" charset="0"/>
                <a:cs typeface="Times New Roman" pitchFamily="18" charset="0"/>
              </a:rPr>
              <a:t>↑</a:t>
            </a:r>
            <a:r>
              <a:rPr lang="en-IN" sz="2800" dirty="0" err="1" smtClean="0">
                <a:latin typeface="Times New Roman" pitchFamily="18" charset="0"/>
                <a:cs typeface="Times New Roman" pitchFamily="18" charset="0"/>
              </a:rPr>
              <a:t>Neutrophil</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collagenase</a:t>
            </a:r>
            <a:r>
              <a:rPr lang="en-IN" sz="2800" dirty="0" smtClean="0">
                <a:latin typeface="Times New Roman" pitchFamily="18" charset="0"/>
                <a:cs typeface="Times New Roman" pitchFamily="18" charset="0"/>
              </a:rPr>
              <a:t> and </a:t>
            </a:r>
            <a:r>
              <a:rPr lang="en-IN" sz="2800" dirty="0" err="1" smtClean="0">
                <a:latin typeface="Times New Roman" pitchFamily="18" charset="0"/>
                <a:cs typeface="Times New Roman" pitchFamily="18" charset="0"/>
              </a:rPr>
              <a:t>elastase</a:t>
            </a:r>
            <a:r>
              <a:rPr lang="en-IN" sz="2800" dirty="0" smtClean="0">
                <a:latin typeface="Times New Roman" pitchFamily="18" charset="0"/>
                <a:cs typeface="Times New Roman" pitchFamily="18" charset="0"/>
              </a:rPr>
              <a:t> in GCF</a:t>
            </a:r>
          </a:p>
          <a:p>
            <a:pPr algn="just">
              <a:lnSpc>
                <a:spcPct val="150000"/>
              </a:lnSpc>
            </a:pPr>
            <a:r>
              <a:rPr lang="en-IN" sz="2800" dirty="0" smtClean="0">
                <a:latin typeface="Times New Roman" pitchFamily="18" charset="0"/>
                <a:cs typeface="Times New Roman" pitchFamily="18" charset="0"/>
              </a:rPr>
              <a:t>↑Production of PGE2 by </a:t>
            </a:r>
            <a:r>
              <a:rPr lang="en-IN" sz="2800" dirty="0" err="1" smtClean="0">
                <a:latin typeface="Times New Roman" pitchFamily="18" charset="0"/>
                <a:cs typeface="Times New Roman" pitchFamily="18" charset="0"/>
              </a:rPr>
              <a:t>monocytes</a:t>
            </a:r>
            <a:r>
              <a:rPr lang="en-IN" sz="2800" dirty="0" smtClean="0">
                <a:latin typeface="Times New Roman" pitchFamily="18" charset="0"/>
                <a:cs typeface="Times New Roman" pitchFamily="18" charset="0"/>
              </a:rPr>
              <a:t> in response to LPS</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10180"/>
            <a:ext cx="1800493"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rtlCol="0">
            <a:spAutoFit/>
          </a:bodyPr>
          <a:lstStyle/>
          <a:p>
            <a:r>
              <a:rPr lang="en-US" sz="2800" dirty="0" smtClean="0">
                <a:latin typeface="Times New Roman" pitchFamily="18" charset="0"/>
                <a:cs typeface="Times New Roman" pitchFamily="18" charset="0"/>
              </a:rPr>
              <a:t>Physiology</a:t>
            </a:r>
            <a:endParaRPr lang="en-IN" sz="2800" dirty="0">
              <a:latin typeface="Times New Roman" pitchFamily="18" charset="0"/>
              <a:cs typeface="Times New Roman" pitchFamily="18" charset="0"/>
            </a:endParaRPr>
          </a:p>
        </p:txBody>
      </p:sp>
      <p:sp>
        <p:nvSpPr>
          <p:cNvPr id="3" name="Rectangle 2"/>
          <p:cNvSpPr/>
          <p:nvPr/>
        </p:nvSpPr>
        <p:spPr>
          <a:xfrm>
            <a:off x="76200" y="516553"/>
            <a:ext cx="8915400" cy="489364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Clinical signs of inflammation are less pronounced in smokers than in non smokers.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This may result from alterations in the inflammatory response in smokers or from alterations in the vascular response of the gingival tissues.</a:t>
            </a:r>
          </a:p>
          <a:p>
            <a:pPr algn="just">
              <a:lnSpc>
                <a:spcPct val="150000"/>
              </a:lnSpc>
              <a:buFont typeface="Wingdings" pitchFamily="2" charset="2"/>
              <a:buChar char="Ø"/>
            </a:pPr>
            <a:r>
              <a:rPr lang="en-IN" sz="2800" dirty="0" smtClean="0">
                <a:latin typeface="Times New Roman" pitchFamily="18" charset="0"/>
                <a:cs typeface="Times New Roman" pitchFamily="18" charset="0"/>
              </a:rPr>
              <a:t> Increases in GCF flow, bleeding on </a:t>
            </a:r>
            <a:r>
              <a:rPr lang="en-IN" sz="2800" dirty="0" err="1" smtClean="0">
                <a:latin typeface="Times New Roman" pitchFamily="18" charset="0"/>
                <a:cs typeface="Times New Roman" pitchFamily="18" charset="0"/>
              </a:rPr>
              <a:t>probing,and</a:t>
            </a:r>
            <a:r>
              <a:rPr lang="en-IN" sz="2800" dirty="0" smtClean="0">
                <a:latin typeface="Times New Roman" pitchFamily="18" charset="0"/>
                <a:cs typeface="Times New Roman" pitchFamily="18" charset="0"/>
              </a:rPr>
              <a:t> gingival blood vessels were less in smokers than non smokers.</a:t>
            </a:r>
          </a:p>
          <a:p>
            <a:endParaRPr lang="en-IN" dirty="0"/>
          </a:p>
        </p:txBody>
      </p:sp>
      <p:pic>
        <p:nvPicPr>
          <p:cNvPr id="1026" name="Picture 2" descr="C:\Users\HP\Desktop\1-3.jpg"/>
          <p:cNvPicPr>
            <a:picLocks noChangeAspect="1" noChangeArrowheads="1"/>
          </p:cNvPicPr>
          <p:nvPr/>
        </p:nvPicPr>
        <p:blipFill>
          <a:blip r:embed="rId2" cstate="print"/>
          <a:srcRect/>
          <a:stretch>
            <a:fillRect/>
          </a:stretch>
        </p:blipFill>
        <p:spPr bwMode="auto">
          <a:xfrm>
            <a:off x="1337490" y="4978504"/>
            <a:ext cx="2701110" cy="179705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4800600" y="5105400"/>
            <a:ext cx="3733800" cy="17039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10656"/>
            <a:ext cx="9144000" cy="267765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Oxygen  concentration.</a:t>
            </a:r>
          </a:p>
          <a:p>
            <a:pPr algn="just">
              <a:lnSpc>
                <a:spcPct val="150000"/>
              </a:lnSpc>
              <a:buFont typeface="Wingdings" pitchFamily="2" charset="2"/>
              <a:buChar char="Ø"/>
            </a:pPr>
            <a:r>
              <a:rPr lang="en-IN" sz="2800" dirty="0" smtClean="0">
                <a:latin typeface="Times New Roman" pitchFamily="18" charset="0"/>
                <a:cs typeface="Times New Roman" pitchFamily="18" charset="0"/>
              </a:rPr>
              <a:t>Subgingival temperatures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Recovery from the vasoconstriction caused by local anaesthetic administration takes longer in smokers.</a:t>
            </a:r>
            <a:endParaRPr lang="en-IN" sz="2800" dirty="0">
              <a:latin typeface="Times New Roman" pitchFamily="18" charset="0"/>
              <a:cs typeface="Times New Roman" pitchFamily="18" charset="0"/>
            </a:endParaRPr>
          </a:p>
        </p:txBody>
      </p:sp>
      <p:sp>
        <p:nvSpPr>
          <p:cNvPr id="3" name="Rectangle 2"/>
          <p:cNvSpPr/>
          <p:nvPr/>
        </p:nvSpPr>
        <p:spPr>
          <a:xfrm>
            <a:off x="0" y="2732544"/>
            <a:ext cx="8915400" cy="2677656"/>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just">
              <a:lnSpc>
                <a:spcPct val="150000"/>
              </a:lnSpc>
              <a:buFont typeface="Wingdings" pitchFamily="2" charset="2"/>
              <a:buChar char="§"/>
            </a:pPr>
            <a:r>
              <a:rPr lang="en-IN" sz="2800" dirty="0" smtClean="0">
                <a:latin typeface="Times New Roman" pitchFamily="18" charset="0"/>
                <a:cs typeface="Times New Roman" pitchFamily="18" charset="0"/>
              </a:rPr>
              <a:t>Clinicians must be focused in their assessment of periodontal disease in smokers because the appearance of healthy-appearing, non bleeding gingiva often is accompanied by deep pockets and advanced bone loss.</a:t>
            </a:r>
            <a:endParaRPr lang="en-IN" sz="2800" dirty="0">
              <a:latin typeface="Times New Roman" pitchFamily="18" charset="0"/>
              <a:cs typeface="Times New Roman" pitchFamily="18" charset="0"/>
            </a:endParaRPr>
          </a:p>
        </p:txBody>
      </p:sp>
      <p:pic>
        <p:nvPicPr>
          <p:cNvPr id="4" name="Picture 4"/>
          <p:cNvPicPr>
            <a:picLocks noChangeAspect="1" noChangeArrowheads="1"/>
          </p:cNvPicPr>
          <p:nvPr/>
        </p:nvPicPr>
        <p:blipFill>
          <a:blip r:embed="rId2" cstate="print"/>
          <a:srcRect/>
          <a:stretch>
            <a:fillRect/>
          </a:stretch>
        </p:blipFill>
        <p:spPr bwMode="auto">
          <a:xfrm>
            <a:off x="6093147" y="5257800"/>
            <a:ext cx="3050853" cy="1523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8600"/>
            <a:ext cx="9144000" cy="332398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Cigarette smoking reduces the favourable outcomes of periodontal therapy.</a:t>
            </a:r>
          </a:p>
          <a:p>
            <a:pPr algn="just">
              <a:lnSpc>
                <a:spcPct val="150000"/>
              </a:lnSpc>
              <a:buFont typeface="Wingdings" pitchFamily="2" charset="2"/>
              <a:buChar char="Ø"/>
            </a:pPr>
            <a:r>
              <a:rPr lang="en-IN" sz="2800" dirty="0" smtClean="0">
                <a:latin typeface="Times New Roman" pitchFamily="18" charset="0"/>
                <a:cs typeface="Times New Roman" pitchFamily="18" charset="0"/>
              </a:rPr>
              <a:t> It is recommended that smoking patients should be following a successful smoking cessation program before these surgical procedures are implemented.</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106680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IN" sz="3200" dirty="0" smtClean="0">
                <a:latin typeface="Times New Roman" pitchFamily="18" charset="0"/>
                <a:cs typeface="Times New Roman" pitchFamily="18" charset="0"/>
              </a:rPr>
              <a:t>EFFECTS OF SMOKING ON RESPONSE TO PERIODONTAL THERAPY</a:t>
            </a:r>
            <a:endParaRPr lang="en-IN" sz="3200" dirty="0">
              <a:latin typeface="Times New Roman" pitchFamily="18" charset="0"/>
              <a:cs typeface="Times New Roman" pitchFamily="18" charset="0"/>
            </a:endParaRPr>
          </a:p>
        </p:txBody>
      </p:sp>
      <p:sp>
        <p:nvSpPr>
          <p:cNvPr id="3" name="Rectangle 2"/>
          <p:cNvSpPr/>
          <p:nvPr/>
        </p:nvSpPr>
        <p:spPr>
          <a:xfrm>
            <a:off x="2743200" y="1534180"/>
            <a:ext cx="3211007" cy="523220"/>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n-IN" sz="2800" dirty="0" smtClean="0">
                <a:latin typeface="Times New Roman" pitchFamily="18" charset="0"/>
                <a:cs typeface="Times New Roman" pitchFamily="18" charset="0"/>
              </a:rPr>
              <a:t>Nonsurgical Therapy</a:t>
            </a:r>
            <a:endParaRPr lang="en-IN" sz="2800" dirty="0">
              <a:latin typeface="Times New Roman" pitchFamily="18" charset="0"/>
              <a:cs typeface="Times New Roman" pitchFamily="18" charset="0"/>
            </a:endParaRPr>
          </a:p>
        </p:txBody>
      </p:sp>
      <p:sp>
        <p:nvSpPr>
          <p:cNvPr id="4" name="Rectangle 3"/>
          <p:cNvSpPr/>
          <p:nvPr/>
        </p:nvSpPr>
        <p:spPr>
          <a:xfrm>
            <a:off x="0" y="2209800"/>
            <a:ext cx="9144000" cy="130753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lnSpc>
                <a:spcPct val="150000"/>
              </a:lnSpc>
              <a:buFont typeface="Wingdings" pitchFamily="2" charset="2"/>
              <a:buChar char="§"/>
            </a:pPr>
            <a:r>
              <a:rPr lang="en-IN" sz="2800" dirty="0" smtClean="0">
                <a:latin typeface="Times New Roman" pitchFamily="18" charset="0"/>
                <a:cs typeface="Times New Roman" pitchFamily="18" charset="0"/>
              </a:rPr>
              <a:t>Pocket depth reduction is more effective in </a:t>
            </a:r>
            <a:r>
              <a:rPr lang="en-IN" sz="2800" dirty="0" err="1" smtClean="0">
                <a:latin typeface="Times New Roman" pitchFamily="18" charset="0"/>
                <a:cs typeface="Times New Roman" pitchFamily="18" charset="0"/>
              </a:rPr>
              <a:t>nonsmokers</a:t>
            </a:r>
            <a:r>
              <a:rPr lang="en-IN" sz="2800" dirty="0" smtClean="0">
                <a:latin typeface="Times New Roman" pitchFamily="18" charset="0"/>
                <a:cs typeface="Times New Roman" pitchFamily="18" charset="0"/>
              </a:rPr>
              <a:t> than in smokers after nonsurgical periodontal therapy.</a:t>
            </a:r>
            <a:endParaRPr lang="en-IN" sz="2800" dirty="0">
              <a:latin typeface="Times New Roman" pitchFamily="18" charset="0"/>
              <a:cs typeface="Times New Roman" pitchFamily="18" charset="0"/>
            </a:endParaRPr>
          </a:p>
        </p:txBody>
      </p:sp>
      <p:pic>
        <p:nvPicPr>
          <p:cNvPr id="1026" name="Picture 2" descr="C:\Users\HP\Desktop\periodontal-pockets.jpg"/>
          <p:cNvPicPr>
            <a:picLocks noChangeAspect="1" noChangeArrowheads="1"/>
          </p:cNvPicPr>
          <p:nvPr/>
        </p:nvPicPr>
        <p:blipFill>
          <a:blip r:embed="rId2" cstate="print"/>
          <a:srcRect/>
          <a:stretch>
            <a:fillRect/>
          </a:stretch>
        </p:blipFill>
        <p:spPr bwMode="auto">
          <a:xfrm>
            <a:off x="6172200" y="3810000"/>
            <a:ext cx="2550686" cy="234315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057400" y="1447800"/>
            <a:ext cx="6324600" cy="31561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686800"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Gain in clinical attachment as a result of scaling and root planing are less pronounced in smokers than in </a:t>
            </a:r>
            <a:r>
              <a:rPr lang="en-IN" sz="2800" dirty="0" err="1" smtClean="0">
                <a:latin typeface="Times New Roman" pitchFamily="18" charset="0"/>
                <a:cs typeface="Times New Roman" pitchFamily="18" charset="0"/>
              </a:rPr>
              <a:t>nonsmokers</a:t>
            </a:r>
            <a:r>
              <a:rPr lang="en-IN" sz="2800" dirty="0" smtClean="0">
                <a:latin typeface="Times New Roman" pitchFamily="18" charset="0"/>
                <a:cs typeface="Times New Roman" pitchFamily="18" charset="0"/>
              </a:rPr>
              <a:t>.</a:t>
            </a:r>
            <a:endParaRPr lang="en-IN" sz="2800" dirty="0">
              <a:latin typeface="Times New Roman" pitchFamily="18" charset="0"/>
              <a:cs typeface="Times New Roman" pitchFamily="18" charset="0"/>
            </a:endParaRPr>
          </a:p>
        </p:txBody>
      </p:sp>
      <p:sp>
        <p:nvSpPr>
          <p:cNvPr id="3" name="Rectangle 2"/>
          <p:cNvSpPr/>
          <p:nvPr/>
        </p:nvSpPr>
        <p:spPr>
          <a:xfrm>
            <a:off x="228600" y="2694331"/>
            <a:ext cx="8763000" cy="203006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Average pocket reductions of 2.5 mm for </a:t>
            </a:r>
            <a:r>
              <a:rPr lang="en-IN" sz="2800" dirty="0" err="1" smtClean="0">
                <a:latin typeface="Times New Roman" pitchFamily="18" charset="0"/>
                <a:cs typeface="Times New Roman" pitchFamily="18" charset="0"/>
              </a:rPr>
              <a:t>nonsmokers</a:t>
            </a:r>
            <a:r>
              <a:rPr lang="en-IN" sz="2800" dirty="0" smtClean="0">
                <a:latin typeface="Times New Roman" pitchFamily="18" charset="0"/>
                <a:cs typeface="Times New Roman" pitchFamily="18" charset="0"/>
              </a:rPr>
              <a:t> and 1.9 mm for smokers were observed in pockets that averaged 7 mm before treatment</a:t>
            </a:r>
            <a:endParaRPr lang="en-IN" sz="2800" dirty="0">
              <a:latin typeface="Times New Roman" pitchFamily="18" charset="0"/>
              <a:cs typeface="Times New Roman" pitchFamily="18" charset="0"/>
            </a:endParaRPr>
          </a:p>
        </p:txBody>
      </p:sp>
      <p:pic>
        <p:nvPicPr>
          <p:cNvPr id="4" name="Picture 2" descr="C:\Users\HP\Desktop\periodontal-pockets.jpg"/>
          <p:cNvPicPr>
            <a:picLocks noChangeAspect="1" noChangeArrowheads="1"/>
          </p:cNvPicPr>
          <p:nvPr/>
        </p:nvPicPr>
        <p:blipFill>
          <a:blip r:embed="rId2" cstate="print"/>
          <a:srcRect/>
          <a:stretch>
            <a:fillRect/>
          </a:stretch>
        </p:blipFill>
        <p:spPr bwMode="auto">
          <a:xfrm>
            <a:off x="6172200" y="4419600"/>
            <a:ext cx="2550686" cy="234315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esktop\images.jpg"/>
          <p:cNvPicPr>
            <a:picLocks noChangeAspect="1" noChangeArrowheads="1"/>
          </p:cNvPicPr>
          <p:nvPr/>
        </p:nvPicPr>
        <p:blipFill>
          <a:blip r:embed="rId2" cstate="print"/>
          <a:srcRect/>
          <a:stretch>
            <a:fillRect/>
          </a:stretch>
        </p:blipFill>
        <p:spPr bwMode="auto">
          <a:xfrm>
            <a:off x="2667000" y="762000"/>
            <a:ext cx="4324350" cy="3033499"/>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5334777" cy="5232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buFont typeface="Wingdings" pitchFamily="2" charset="2"/>
              <a:buChar char="Ø"/>
            </a:pPr>
            <a:r>
              <a:rPr lang="en-IN" sz="2800" dirty="0" smtClean="0">
                <a:latin typeface="Times New Roman" pitchFamily="18" charset="0"/>
                <a:cs typeface="Times New Roman" pitchFamily="18" charset="0"/>
              </a:rPr>
              <a:t>Topical antimicrobial therapy</a:t>
            </a:r>
            <a:endParaRPr lang="en-IN" sz="2800" dirty="0">
              <a:latin typeface="Times New Roman" pitchFamily="18" charset="0"/>
              <a:cs typeface="Times New Roman" pitchFamily="18" charset="0"/>
            </a:endParaRPr>
          </a:p>
        </p:txBody>
      </p:sp>
      <p:sp>
        <p:nvSpPr>
          <p:cNvPr id="3" name="Rectangle 2"/>
          <p:cNvSpPr/>
          <p:nvPr/>
        </p:nvSpPr>
        <p:spPr>
          <a:xfrm>
            <a:off x="609600" y="1143000"/>
            <a:ext cx="8001000" cy="332398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Topical subgingivally placed tetracycline fibers.</a:t>
            </a:r>
          </a:p>
          <a:p>
            <a:pPr algn="just">
              <a:lnSpc>
                <a:spcPct val="150000"/>
              </a:lnSpc>
              <a:buFont typeface="Wingdings" pitchFamily="2" charset="2"/>
              <a:buChar char="Ø"/>
            </a:pPr>
            <a:r>
              <a:rPr lang="en-IN" sz="2800" dirty="0" smtClean="0">
                <a:latin typeface="Times New Roman" pitchFamily="18" charset="0"/>
                <a:cs typeface="Times New Roman" pitchFamily="18" charset="0"/>
              </a:rPr>
              <a:t>Subgingival </a:t>
            </a:r>
            <a:r>
              <a:rPr lang="en-IN" sz="2800" dirty="0" err="1" smtClean="0">
                <a:latin typeface="Times New Roman" pitchFamily="18" charset="0"/>
                <a:cs typeface="Times New Roman" pitchFamily="18" charset="0"/>
              </a:rPr>
              <a:t>minocycline</a:t>
            </a:r>
            <a:r>
              <a:rPr lang="en-IN" sz="2800" dirty="0" smtClean="0">
                <a:latin typeface="Times New Roman" pitchFamily="18" charset="0"/>
                <a:cs typeface="Times New Roman" pitchFamily="18" charset="0"/>
              </a:rPr>
              <a:t> gel.</a:t>
            </a:r>
          </a:p>
          <a:p>
            <a:pPr algn="just">
              <a:lnSpc>
                <a:spcPct val="150000"/>
              </a:lnSpc>
              <a:buFont typeface="Wingdings" pitchFamily="2" charset="2"/>
              <a:buChar char="Ø"/>
            </a:pPr>
            <a:r>
              <a:rPr lang="en-IN" sz="2800" dirty="0" smtClean="0">
                <a:latin typeface="Times New Roman" pitchFamily="18" charset="0"/>
                <a:cs typeface="Times New Roman" pitchFamily="18" charset="0"/>
              </a:rPr>
              <a:t> Subgingival </a:t>
            </a:r>
            <a:r>
              <a:rPr lang="en-IN" sz="2800" dirty="0" err="1" smtClean="0">
                <a:latin typeface="Times New Roman" pitchFamily="18" charset="0"/>
                <a:cs typeface="Times New Roman" pitchFamily="18" charset="0"/>
              </a:rPr>
              <a:t>metronidazole</a:t>
            </a:r>
            <a:r>
              <a:rPr lang="en-IN" sz="2800" dirty="0" smtClean="0">
                <a:latin typeface="Times New Roman" pitchFamily="18" charset="0"/>
                <a:cs typeface="Times New Roman" pitchFamily="18" charset="0"/>
              </a:rPr>
              <a:t> gel.</a:t>
            </a:r>
          </a:p>
          <a:p>
            <a:pPr algn="just">
              <a:lnSpc>
                <a:spcPct val="150000"/>
              </a:lnSpc>
              <a:buFont typeface="Wingdings" pitchFamily="2" charset="2"/>
              <a:buChar char="Ø"/>
            </a:pPr>
            <a:r>
              <a:rPr lang="en-IN" sz="2800" dirty="0" smtClean="0">
                <a:solidFill>
                  <a:srgbClr val="FF0000"/>
                </a:solidFill>
                <a:latin typeface="Times New Roman" pitchFamily="18" charset="0"/>
                <a:cs typeface="Times New Roman" pitchFamily="18" charset="0"/>
              </a:rPr>
              <a:t>Smokers continue to show less pocket reduction than </a:t>
            </a:r>
            <a:r>
              <a:rPr lang="en-IN" sz="2800" dirty="0" err="1" smtClean="0">
                <a:solidFill>
                  <a:srgbClr val="FF0000"/>
                </a:solidFill>
                <a:latin typeface="Times New Roman" pitchFamily="18" charset="0"/>
                <a:cs typeface="Times New Roman" pitchFamily="18" charset="0"/>
              </a:rPr>
              <a:t>nonsmokers</a:t>
            </a:r>
            <a:r>
              <a:rPr lang="en-IN" sz="2800" dirty="0" smtClean="0">
                <a:solidFill>
                  <a:srgbClr val="FF0000"/>
                </a:solidFill>
                <a:latin typeface="Times New Roman" pitchFamily="18" charset="0"/>
                <a:cs typeface="Times New Roman" pitchFamily="18" charset="0"/>
              </a:rPr>
              <a:t>.</a:t>
            </a:r>
            <a:endParaRPr lang="en-IN" sz="2800" dirty="0">
              <a:solidFill>
                <a:srgbClr val="FF0000"/>
              </a:solidFill>
              <a:latin typeface="Times New Roman" pitchFamily="18" charset="0"/>
              <a:cs typeface="Times New Roman" pitchFamily="18" charset="0"/>
            </a:endParaRPr>
          </a:p>
        </p:txBody>
      </p:sp>
      <p:pic>
        <p:nvPicPr>
          <p:cNvPr id="2050" name="Picture 2" descr="C:\Users\HP\Desktop\EurJGenDent_2014_3_2_134_134840_f8.jpg"/>
          <p:cNvPicPr>
            <a:picLocks noChangeAspect="1" noChangeArrowheads="1"/>
          </p:cNvPicPr>
          <p:nvPr/>
        </p:nvPicPr>
        <p:blipFill>
          <a:blip r:embed="rId2" cstate="print"/>
          <a:srcRect/>
          <a:stretch>
            <a:fillRect/>
          </a:stretch>
        </p:blipFill>
        <p:spPr bwMode="auto">
          <a:xfrm>
            <a:off x="685799" y="4648200"/>
            <a:ext cx="2217343" cy="2209800"/>
          </a:xfrm>
          <a:prstGeom prst="rect">
            <a:avLst/>
          </a:prstGeom>
          <a:noFill/>
        </p:spPr>
      </p:pic>
      <p:pic>
        <p:nvPicPr>
          <p:cNvPr id="2051" name="Picture 3" descr="C:\Users\HP\Desktop\IndianJDentRes_2013_24_1_52_114949_u9.jpg"/>
          <p:cNvPicPr>
            <a:picLocks noChangeAspect="1" noChangeArrowheads="1"/>
          </p:cNvPicPr>
          <p:nvPr/>
        </p:nvPicPr>
        <p:blipFill>
          <a:blip r:embed="rId3" cstate="print"/>
          <a:srcRect/>
          <a:stretch>
            <a:fillRect/>
          </a:stretch>
        </p:blipFill>
        <p:spPr bwMode="auto">
          <a:xfrm>
            <a:off x="4267200" y="4648200"/>
            <a:ext cx="2991306" cy="2057401"/>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305800" cy="2600199"/>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lnSpc>
                <a:spcPct val="150000"/>
              </a:lnSpc>
              <a:buFont typeface="Wingdings" pitchFamily="2" charset="2"/>
              <a:buChar char="§"/>
            </a:pPr>
            <a:r>
              <a:rPr lang="en-IN" sz="2800" dirty="0" smtClean="0">
                <a:latin typeface="Times New Roman" pitchFamily="18" charset="0"/>
                <a:cs typeface="Times New Roman" pitchFamily="18" charset="0"/>
              </a:rPr>
              <a:t>It can be concluded that smokers respond less well to nonsurgical therapy than </a:t>
            </a:r>
            <a:r>
              <a:rPr lang="en-IN" sz="2800" dirty="0" err="1" smtClean="0">
                <a:latin typeface="Times New Roman" pitchFamily="18" charset="0"/>
                <a:cs typeface="Times New Roman" pitchFamily="18" charset="0"/>
              </a:rPr>
              <a:t>nonsmokers</a:t>
            </a:r>
            <a:r>
              <a:rPr lang="en-IN" sz="2800" dirty="0" smtClean="0">
                <a:latin typeface="Times New Roman" pitchFamily="18" charset="0"/>
                <a:cs typeface="Times New Roman" pitchFamily="18" charset="0"/>
              </a:rPr>
              <a:t>. With excellent plaque control, however, these differences may be minimized.</a:t>
            </a:r>
            <a:endParaRPr lang="en-IN" sz="2800" dirty="0">
              <a:latin typeface="Times New Roman" pitchFamily="18" charset="0"/>
              <a:cs typeface="Times New Roman" pitchFamily="18" charset="0"/>
            </a:endParaRPr>
          </a:p>
        </p:txBody>
      </p:sp>
      <p:sp>
        <p:nvSpPr>
          <p:cNvPr id="3" name="Rectangle 2"/>
          <p:cNvSpPr/>
          <p:nvPr/>
        </p:nvSpPr>
        <p:spPr>
          <a:xfrm>
            <a:off x="228600" y="3352800"/>
            <a:ext cx="8686800" cy="224676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en-IN" sz="2800" dirty="0" smtClean="0">
                <a:latin typeface="Times New Roman" pitchFamily="18" charset="0"/>
                <a:cs typeface="Times New Roman" pitchFamily="18" charset="0"/>
              </a:rPr>
              <a:t>Nonsurgical</a:t>
            </a:r>
          </a:p>
          <a:p>
            <a:pPr algn="just"/>
            <a:r>
              <a:rPr lang="en-IN" sz="2800" dirty="0" smtClean="0">
                <a:latin typeface="Times New Roman" pitchFamily="18" charset="0"/>
                <a:cs typeface="Times New Roman" pitchFamily="18" charset="0"/>
              </a:rPr>
              <a:t>↓Clinical response to scaling and root planing.</a:t>
            </a:r>
          </a:p>
          <a:p>
            <a:pPr algn="just"/>
            <a:r>
              <a:rPr lang="en-IN" sz="2800" dirty="0" smtClean="0">
                <a:latin typeface="Times New Roman" pitchFamily="18" charset="0"/>
                <a:cs typeface="Times New Roman" pitchFamily="18" charset="0"/>
              </a:rPr>
              <a:t>↓Reduction in pocket depth.</a:t>
            </a:r>
          </a:p>
          <a:p>
            <a:pPr algn="just"/>
            <a:r>
              <a:rPr lang="en-IN" sz="2800" dirty="0" smtClean="0">
                <a:latin typeface="Times New Roman" pitchFamily="18" charset="0"/>
                <a:cs typeface="Times New Roman" pitchFamily="18" charset="0"/>
              </a:rPr>
              <a:t>↓Gain in clinical attachment levels.</a:t>
            </a:r>
          </a:p>
          <a:p>
            <a:pPr algn="just"/>
            <a:r>
              <a:rPr lang="en-IN" sz="2800" dirty="0" smtClean="0">
                <a:latin typeface="Times New Roman" pitchFamily="18" charset="0"/>
                <a:cs typeface="Times New Roman" pitchFamily="18" charset="0"/>
              </a:rPr>
              <a:t>↓Negative impact of smoking with ↑level of plaque control.</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711875"/>
            <a:ext cx="8915400"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buFont typeface="Wingdings" pitchFamily="2" charset="2"/>
              <a:buChar char="Ø"/>
            </a:pPr>
            <a:r>
              <a:rPr lang="en-IN" sz="2800" b="1"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The less favorable response of the periodontal tissues to nonsurgical therapy that is observed in current smokers also appears to apply to surgical therapy.</a:t>
            </a:r>
            <a:endParaRPr lang="en-IN" sz="2800" dirty="0">
              <a:latin typeface="Times New Roman" pitchFamily="18" charset="0"/>
              <a:cs typeface="Times New Roman" pitchFamily="18" charset="0"/>
            </a:endParaRPr>
          </a:p>
        </p:txBody>
      </p:sp>
      <p:sp>
        <p:nvSpPr>
          <p:cNvPr id="3" name="Rectangle 2"/>
          <p:cNvSpPr/>
          <p:nvPr/>
        </p:nvSpPr>
        <p:spPr>
          <a:xfrm>
            <a:off x="1981200" y="0"/>
            <a:ext cx="5681940" cy="584775"/>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r>
              <a:rPr lang="en-IN" sz="3200" b="1" dirty="0" smtClean="0">
                <a:latin typeface="Times New Roman" pitchFamily="18" charset="0"/>
                <a:cs typeface="Times New Roman" pitchFamily="18" charset="0"/>
              </a:rPr>
              <a:t>Surgical Therapy and Implants</a:t>
            </a:r>
            <a:endParaRPr lang="en-IN" sz="3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HP\Desktop\images.jpg"/>
          <p:cNvPicPr>
            <a:picLocks noChangeAspect="1" noChangeArrowheads="1"/>
          </p:cNvPicPr>
          <p:nvPr/>
        </p:nvPicPr>
        <p:blipFill>
          <a:blip r:embed="rId2" cstate="print"/>
          <a:srcRect/>
          <a:stretch>
            <a:fillRect/>
          </a:stretch>
        </p:blipFill>
        <p:spPr bwMode="auto">
          <a:xfrm>
            <a:off x="1828800" y="762000"/>
            <a:ext cx="5648528" cy="39624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8600"/>
            <a:ext cx="9144000" cy="440120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lnSpc>
                <a:spcPct val="150000"/>
              </a:lnSpc>
            </a:pPr>
            <a:r>
              <a:rPr lang="en-IN" sz="2800" dirty="0" smtClean="0">
                <a:latin typeface="Times New Roman" pitchFamily="18" charset="0"/>
                <a:cs typeface="Times New Roman" pitchFamily="18" charset="0"/>
              </a:rPr>
              <a:t>↓Pocket depth reduction after surgery</a:t>
            </a:r>
          </a:p>
          <a:p>
            <a:pPr algn="just">
              <a:lnSpc>
                <a:spcPct val="150000"/>
              </a:lnSpc>
            </a:pPr>
            <a:r>
              <a:rPr lang="en-IN" sz="2800" dirty="0" smtClean="0">
                <a:latin typeface="Times New Roman" pitchFamily="18" charset="0"/>
                <a:cs typeface="Times New Roman" pitchFamily="18" charset="0"/>
              </a:rPr>
              <a:t>↑Deterioration of furcations after surgery</a:t>
            </a:r>
          </a:p>
          <a:p>
            <a:pPr algn="just">
              <a:lnSpc>
                <a:spcPct val="150000"/>
              </a:lnSpc>
            </a:pPr>
            <a:r>
              <a:rPr lang="en-IN" sz="2800" dirty="0" smtClean="0">
                <a:latin typeface="Times New Roman" pitchFamily="18" charset="0"/>
                <a:cs typeface="Times New Roman" pitchFamily="18" charset="0"/>
              </a:rPr>
              <a:t>↓Gain in clinical attachment levels, ↓ </a:t>
            </a:r>
            <a:r>
              <a:rPr lang="en-IN" sz="2800" dirty="0" smtClean="0">
                <a:solidFill>
                  <a:srgbClr val="FF0000"/>
                </a:solidFill>
                <a:latin typeface="Times New Roman" pitchFamily="18" charset="0"/>
                <a:cs typeface="Times New Roman" pitchFamily="18" charset="0"/>
              </a:rPr>
              <a:t>bone fill</a:t>
            </a:r>
            <a:r>
              <a:rPr lang="en-IN" sz="2800" dirty="0" smtClean="0">
                <a:latin typeface="Times New Roman" pitchFamily="18" charset="0"/>
                <a:cs typeface="Times New Roman" pitchFamily="18" charset="0"/>
              </a:rPr>
              <a:t>, ↑ recession, and  </a:t>
            </a:r>
          </a:p>
          <a:p>
            <a:pPr algn="just">
              <a:lnSpc>
                <a:spcPct val="150000"/>
              </a:lnSpc>
            </a:pPr>
            <a:r>
              <a:rPr lang="en-IN" sz="2800" dirty="0" smtClean="0">
                <a:latin typeface="Times New Roman" pitchFamily="18" charset="0"/>
                <a:cs typeface="Times New Roman" pitchFamily="18" charset="0"/>
              </a:rPr>
              <a:t>↑ membrane exposure after GTR</a:t>
            </a:r>
          </a:p>
          <a:p>
            <a:pPr algn="just">
              <a:lnSpc>
                <a:spcPct val="150000"/>
              </a:lnSpc>
            </a:pPr>
            <a:r>
              <a:rPr lang="en-IN" sz="2800" dirty="0" smtClean="0">
                <a:latin typeface="Times New Roman" pitchFamily="18" charset="0"/>
                <a:cs typeface="Times New Roman" pitchFamily="18" charset="0"/>
              </a:rPr>
              <a:t>↓Pocket depth reduction after DFDBA</a:t>
            </a:r>
          </a:p>
          <a:p>
            <a:endParaRPr lang="en-IN" sz="28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srcRect/>
          <a:stretch>
            <a:fillRect/>
          </a:stretch>
        </p:blipFill>
        <p:spPr bwMode="auto">
          <a:xfrm>
            <a:off x="457200" y="4114800"/>
            <a:ext cx="2921000" cy="2362200"/>
          </a:xfrm>
          <a:prstGeom prst="rect">
            <a:avLst/>
          </a:prstGeom>
          <a:noFill/>
          <a:ln w="9525">
            <a:noFill/>
            <a:miter lim="800000"/>
            <a:headEnd/>
            <a:tailEnd/>
          </a:ln>
          <a:effectLst/>
        </p:spPr>
      </p:pic>
      <p:pic>
        <p:nvPicPr>
          <p:cNvPr id="3075" name="Picture 3" descr="C:\Users\HP\Desktop\bone-grafting2.jpg"/>
          <p:cNvPicPr>
            <a:picLocks noChangeAspect="1" noChangeArrowheads="1"/>
          </p:cNvPicPr>
          <p:nvPr/>
        </p:nvPicPr>
        <p:blipFill>
          <a:blip r:embed="rId3" cstate="print"/>
          <a:srcRect/>
          <a:stretch>
            <a:fillRect/>
          </a:stretch>
        </p:blipFill>
        <p:spPr bwMode="auto">
          <a:xfrm>
            <a:off x="4800600" y="4191000"/>
            <a:ext cx="3409950" cy="2364232"/>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457200"/>
            <a:ext cx="8763000" cy="3970318"/>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lnSpc>
                <a:spcPct val="150000"/>
              </a:lnSpc>
            </a:pPr>
            <a:r>
              <a:rPr lang="en-IN" sz="2800" dirty="0" smtClean="0">
                <a:latin typeface="Times New Roman" pitchFamily="18" charset="0"/>
                <a:cs typeface="Times New Roman" pitchFamily="18" charset="0"/>
              </a:rPr>
              <a:t>↓Pocket depth reduction and gain in clinical attachment levels after open flap debridement</a:t>
            </a:r>
          </a:p>
          <a:p>
            <a:pPr algn="just">
              <a:lnSpc>
                <a:spcPct val="150000"/>
              </a:lnSpc>
              <a:buFont typeface="Wingdings" pitchFamily="2" charset="2"/>
              <a:buChar char="§"/>
            </a:pPr>
            <a:r>
              <a:rPr lang="en-IN" sz="2800" dirty="0" smtClean="0">
                <a:latin typeface="Times New Roman" pitchFamily="18" charset="0"/>
                <a:cs typeface="Times New Roman" pitchFamily="18" charset="0"/>
              </a:rPr>
              <a:t>Conflicting data on the impact of smoking on </a:t>
            </a:r>
            <a:r>
              <a:rPr lang="en-IN" sz="2800" dirty="0" smtClean="0">
                <a:solidFill>
                  <a:srgbClr val="FF0000"/>
                </a:solidFill>
                <a:latin typeface="Times New Roman" pitchFamily="18" charset="0"/>
                <a:cs typeface="Times New Roman" pitchFamily="18" charset="0"/>
              </a:rPr>
              <a:t>implant success. </a:t>
            </a:r>
            <a:r>
              <a:rPr lang="en-IN" sz="2800" dirty="0" smtClean="0">
                <a:latin typeface="Times New Roman" pitchFamily="18" charset="0"/>
                <a:cs typeface="Times New Roman" pitchFamily="18" charset="0"/>
              </a:rPr>
              <a:t>Smoking cessation should be recommended before implants.</a:t>
            </a:r>
          </a:p>
          <a:p>
            <a:pPr algn="just">
              <a:lnSpc>
                <a:spcPct val="150000"/>
              </a:lnSpc>
              <a:buFont typeface="Wingdings" pitchFamily="2" charset="2"/>
              <a:buChar char="§"/>
            </a:pPr>
            <a:r>
              <a:rPr lang="en-IN" sz="2800" dirty="0" err="1" smtClean="0">
                <a:latin typeface="Times New Roman" pitchFamily="18" charset="0"/>
                <a:cs typeface="Times New Roman" pitchFamily="18" charset="0"/>
              </a:rPr>
              <a:t>Maxillaryimplats</a:t>
            </a:r>
            <a:r>
              <a:rPr lang="en-IN" sz="2800" dirty="0" smtClean="0">
                <a:latin typeface="Times New Roman" pitchFamily="18" charset="0"/>
                <a:cs typeface="Times New Roman" pitchFamily="18" charset="0"/>
              </a:rPr>
              <a:t>.</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990600"/>
            <a:ext cx="8763000" cy="526297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Smokers consistently had deeper pockets than </a:t>
            </a:r>
            <a:r>
              <a:rPr lang="en-IN" sz="2800" dirty="0" err="1" smtClean="0">
                <a:latin typeface="Times New Roman" pitchFamily="18" charset="0"/>
                <a:cs typeface="Times New Roman" pitchFamily="18" charset="0"/>
              </a:rPr>
              <a:t>nonsmokers</a:t>
            </a:r>
            <a:r>
              <a:rPr lang="en-IN" sz="2800" dirty="0" smtClean="0">
                <a:latin typeface="Times New Roman" pitchFamily="18" charset="0"/>
                <a:cs typeface="Times New Roman" pitchFamily="18" charset="0"/>
              </a:rPr>
              <a:t> and less gain in attachment when evaluated each year for the 7-year period.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Heavy smokers (≥20 cigarettes/day) had more plaque than light smokers, former smokers, and </a:t>
            </a:r>
            <a:r>
              <a:rPr lang="en-IN" sz="2800" dirty="0" err="1" smtClean="0">
                <a:latin typeface="Times New Roman" pitchFamily="18" charset="0"/>
                <a:cs typeface="Times New Roman" pitchFamily="18" charset="0"/>
              </a:rPr>
              <a:t>nonsmokers</a:t>
            </a:r>
            <a:r>
              <a:rPr lang="en-IN" sz="2800" dirty="0" smtClean="0">
                <a:latin typeface="Times New Roman" pitchFamily="18" charset="0"/>
                <a:cs typeface="Times New Roman" pitchFamily="18" charset="0"/>
              </a:rPr>
              <a:t>.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Even with more intensive maintenance therapy given every month for 6 months after flap surgery, smokers had deeper and more </a:t>
            </a:r>
            <a:r>
              <a:rPr lang="en-IN" sz="2800" dirty="0" smtClean="0">
                <a:solidFill>
                  <a:srgbClr val="FF0000"/>
                </a:solidFill>
                <a:latin typeface="Times New Roman" pitchFamily="18" charset="0"/>
                <a:cs typeface="Times New Roman" pitchFamily="18" charset="0"/>
              </a:rPr>
              <a:t>residual pockets </a:t>
            </a:r>
            <a:r>
              <a:rPr lang="en-IN" sz="2800" dirty="0" smtClean="0">
                <a:latin typeface="Times New Roman" pitchFamily="18" charset="0"/>
                <a:cs typeface="Times New Roman" pitchFamily="18" charset="0"/>
              </a:rPr>
              <a:t>than </a:t>
            </a:r>
            <a:r>
              <a:rPr lang="en-IN" sz="2800" dirty="0" err="1" smtClean="0">
                <a:latin typeface="Times New Roman" pitchFamily="18" charset="0"/>
                <a:cs typeface="Times New Roman" pitchFamily="18" charset="0"/>
              </a:rPr>
              <a:t>nonsmoker</a:t>
            </a:r>
            <a:r>
              <a:rPr lang="en-IN" sz="2800" dirty="0" smtClean="0">
                <a:latin typeface="Times New Roman" pitchFamily="18" charset="0"/>
                <a:cs typeface="Times New Roman" pitchFamily="18" charset="0"/>
              </a:rPr>
              <a:t>.</a:t>
            </a:r>
            <a:endParaRPr lang="en-IN" sz="2800" dirty="0">
              <a:latin typeface="Times New Roman" pitchFamily="18" charset="0"/>
              <a:cs typeface="Times New Roman" pitchFamily="18" charset="0"/>
            </a:endParaRPr>
          </a:p>
        </p:txBody>
      </p:sp>
      <p:sp>
        <p:nvSpPr>
          <p:cNvPr id="3" name="Rectangle 2"/>
          <p:cNvSpPr/>
          <p:nvPr/>
        </p:nvSpPr>
        <p:spPr>
          <a:xfrm>
            <a:off x="2590800" y="76200"/>
            <a:ext cx="3289683" cy="523220"/>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r>
              <a:rPr lang="en-IN" sz="2800" dirty="0" smtClean="0">
                <a:latin typeface="Times New Roman" pitchFamily="18" charset="0"/>
                <a:cs typeface="Times New Roman" pitchFamily="18" charset="0"/>
              </a:rPr>
              <a:t>Maintenance therapy </a:t>
            </a:r>
            <a:endParaRPr lang="en-IN" sz="2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1"/>
            <a:ext cx="9144000" cy="332398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buFont typeface="Wingdings" pitchFamily="2" charset="2"/>
              <a:buChar char="§"/>
            </a:pPr>
            <a:r>
              <a:rPr lang="en-IN" sz="2800" dirty="0" smtClean="0">
                <a:latin typeface="Times New Roman" pitchFamily="18" charset="0"/>
                <a:cs typeface="Times New Roman" pitchFamily="18" charset="0"/>
              </a:rPr>
              <a:t>These data suggest that the effects of smoking on the </a:t>
            </a:r>
            <a:r>
              <a:rPr lang="en-IN" sz="2800" dirty="0" smtClean="0">
                <a:solidFill>
                  <a:srgbClr val="FF0000"/>
                </a:solidFill>
                <a:latin typeface="Times New Roman" pitchFamily="18" charset="0"/>
                <a:cs typeface="Times New Roman" pitchFamily="18" charset="0"/>
              </a:rPr>
              <a:t>quality of subgingival plaque, the host response, and the healing </a:t>
            </a:r>
            <a:r>
              <a:rPr lang="en-IN" sz="2800" dirty="0" smtClean="0">
                <a:latin typeface="Times New Roman" pitchFamily="18" charset="0"/>
                <a:cs typeface="Times New Roman" pitchFamily="18" charset="0"/>
              </a:rPr>
              <a:t>characteristics of the periodontal tissues may have a long-term effect on pocket resolution in smokers that may not be managed by conventional periodontal therapy.</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1"/>
            <a:ext cx="9144000" cy="203132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buFont typeface="Wingdings" pitchFamily="2" charset="2"/>
              <a:buChar char="§"/>
            </a:pPr>
            <a:r>
              <a:rPr lang="en-IN" sz="2800" dirty="0" smtClean="0">
                <a:latin typeface="Times New Roman" pitchFamily="18" charset="0"/>
                <a:cs typeface="Times New Roman" pitchFamily="18" charset="0"/>
              </a:rPr>
              <a:t>More studies are needed to examine the effects of </a:t>
            </a:r>
            <a:r>
              <a:rPr lang="en-IN" sz="2800" dirty="0" smtClean="0">
                <a:solidFill>
                  <a:srgbClr val="FF0000"/>
                </a:solidFill>
                <a:latin typeface="Times New Roman" pitchFamily="18" charset="0"/>
                <a:cs typeface="Times New Roman" pitchFamily="18" charset="0"/>
              </a:rPr>
              <a:t>antimicrobial agents combined with host-modulating agents </a:t>
            </a:r>
            <a:r>
              <a:rPr lang="en-IN" sz="2800" dirty="0" smtClean="0">
                <a:latin typeface="Times New Roman" pitchFamily="18" charset="0"/>
                <a:cs typeface="Times New Roman" pitchFamily="18" charset="0"/>
              </a:rPr>
              <a:t>in an attempt to control periodontal disease in smokers.</a:t>
            </a:r>
            <a:endParaRPr lang="en-IN" sz="2800" dirty="0">
              <a:latin typeface="Times New Roman" pitchFamily="18" charset="0"/>
              <a:cs typeface="Times New Roman" pitchFamily="18" charset="0"/>
            </a:endParaRPr>
          </a:p>
        </p:txBody>
      </p:sp>
      <p:sp>
        <p:nvSpPr>
          <p:cNvPr id="4" name="Rectangle 3"/>
          <p:cNvSpPr/>
          <p:nvPr/>
        </p:nvSpPr>
        <p:spPr>
          <a:xfrm>
            <a:off x="0" y="2895600"/>
            <a:ext cx="8991600" cy="32465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en-IN" sz="2800" dirty="0" smtClean="0">
                <a:latin typeface="Times New Roman" pitchFamily="18" charset="0"/>
                <a:cs typeface="Times New Roman" pitchFamily="18" charset="0"/>
              </a:rPr>
              <a:t>In studies of patients who failed to respond to conventional therapy, including different combinations of oral hygiene instruction, scaling and root planing, surgery, and antibiotics, approximately </a:t>
            </a:r>
            <a:r>
              <a:rPr lang="en-IN" sz="2800" dirty="0" smtClean="0">
                <a:solidFill>
                  <a:srgbClr val="FF0000"/>
                </a:solidFill>
                <a:latin typeface="Times New Roman" pitchFamily="18" charset="0"/>
                <a:cs typeface="Times New Roman" pitchFamily="18" charset="0"/>
              </a:rPr>
              <a:t>90% of these “refractory” patients were smokers.</a:t>
            </a:r>
            <a:endParaRPr lang="en-IN" sz="28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3400"/>
            <a:ext cx="9144000" cy="340018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en-IN" sz="2800" dirty="0" smtClean="0">
                <a:latin typeface="Times New Roman" pitchFamily="18" charset="0"/>
                <a:cs typeface="Times New Roman" pitchFamily="18" charset="0"/>
              </a:rPr>
              <a:t>It is clear from these studies that smokers </a:t>
            </a:r>
          </a:p>
          <a:p>
            <a:pPr algn="just">
              <a:lnSpc>
                <a:spcPct val="150000"/>
              </a:lnSpc>
            </a:pPr>
            <a:r>
              <a:rPr lang="en-IN" sz="2800" dirty="0" smtClean="0">
                <a:latin typeface="Times New Roman" pitchFamily="18" charset="0"/>
                <a:cs typeface="Times New Roman" pitchFamily="18" charset="0"/>
              </a:rPr>
              <a:t>(1) may present with periodontal disease at an early age.</a:t>
            </a:r>
          </a:p>
          <a:p>
            <a:pPr algn="just">
              <a:lnSpc>
                <a:spcPct val="150000"/>
              </a:lnSpc>
            </a:pPr>
            <a:r>
              <a:rPr lang="en-IN" sz="2800" dirty="0" smtClean="0">
                <a:latin typeface="Times New Roman" pitchFamily="18" charset="0"/>
                <a:cs typeface="Times New Roman" pitchFamily="18" charset="0"/>
              </a:rPr>
              <a:t>(2) may be difficult to treat with conventional therapy. </a:t>
            </a:r>
          </a:p>
          <a:p>
            <a:pPr algn="just">
              <a:lnSpc>
                <a:spcPct val="150000"/>
              </a:lnSpc>
            </a:pPr>
            <a:r>
              <a:rPr lang="en-IN" sz="2800" dirty="0" smtClean="0">
                <a:latin typeface="Times New Roman" pitchFamily="18" charset="0"/>
                <a:cs typeface="Times New Roman" pitchFamily="18" charset="0"/>
              </a:rPr>
              <a:t>(3) may continue to have progressive or recurrent periodontitis leading to tooth loss.</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8600"/>
            <a:ext cx="9144000" cy="95410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800" dirty="0" smtClean="0">
                <a:latin typeface="Times New Roman" pitchFamily="18" charset="0"/>
                <a:cs typeface="Times New Roman" pitchFamily="18" charset="0"/>
              </a:rPr>
              <a:t>Effects of Smoking Cessation on Periodontal Treatment Outcomes</a:t>
            </a:r>
            <a:endParaRPr lang="en-US" sz="2800" dirty="0">
              <a:latin typeface="Times New Roman" pitchFamily="18" charset="0"/>
              <a:cs typeface="Times New Roman" pitchFamily="18" charset="0"/>
            </a:endParaRPr>
          </a:p>
        </p:txBody>
      </p:sp>
      <p:sp>
        <p:nvSpPr>
          <p:cNvPr id="5" name="Rectangle 4"/>
          <p:cNvSpPr/>
          <p:nvPr/>
        </p:nvSpPr>
        <p:spPr>
          <a:xfrm>
            <a:off x="228600" y="1600200"/>
            <a:ext cx="8534400" cy="2600199"/>
          </a:xfrm>
          <a:prstGeom prst="rect">
            <a:avLst/>
          </a:prstGeom>
        </p:spPr>
        <p:txBody>
          <a:bodyPr wrap="square">
            <a:spAutoFit/>
          </a:bodyPr>
          <a:lstStyle/>
          <a:p>
            <a:pPr algn="just">
              <a:lnSpc>
                <a:spcPct val="150000"/>
              </a:lnSpc>
              <a:buFont typeface="Wingdings" pitchFamily="2" charset="2"/>
              <a:buChar char="§"/>
            </a:pPr>
            <a:r>
              <a:rPr lang="en-US" sz="2800" dirty="0" smtClean="0">
                <a:latin typeface="Times New Roman" pitchFamily="18" charset="0"/>
                <a:cs typeface="Times New Roman" pitchFamily="18" charset="0"/>
              </a:rPr>
              <a:t> Quitters demonstrated </a:t>
            </a:r>
            <a:r>
              <a:rPr lang="en-US" sz="2800" dirty="0" err="1" smtClean="0">
                <a:latin typeface="Times New Roman" pitchFamily="18" charset="0"/>
                <a:cs typeface="Times New Roman" pitchFamily="18" charset="0"/>
              </a:rPr>
              <a:t>signiicantly</a:t>
            </a:r>
            <a:r>
              <a:rPr lang="en-US" sz="2800" dirty="0" smtClean="0">
                <a:latin typeface="Times New Roman" pitchFamily="18" charset="0"/>
                <a:cs typeface="Times New Roman" pitchFamily="18" charset="0"/>
              </a:rPr>
              <a:t> divergent </a:t>
            </a:r>
            <a:r>
              <a:rPr lang="en-US" sz="2800" dirty="0" err="1" smtClean="0">
                <a:latin typeface="Times New Roman" pitchFamily="18" charset="0"/>
                <a:cs typeface="Times New Roman" pitchFamily="18" charset="0"/>
              </a:rPr>
              <a:t>proiles</a:t>
            </a:r>
            <a:r>
              <a:rPr lang="en-US" sz="2800" dirty="0" smtClean="0">
                <a:latin typeface="Times New Roman" pitchFamily="18" charset="0"/>
                <a:cs typeface="Times New Roman" pitchFamily="18" charset="0"/>
              </a:rPr>
              <a:t>; changes in bacterial levels contributed to this shift. These data suggest a critical role for smoking cessation in the alteration of the </a:t>
            </a:r>
            <a:r>
              <a:rPr lang="en-US" sz="2800" dirty="0" err="1" smtClean="0">
                <a:latin typeface="Times New Roman" pitchFamily="18" charset="0"/>
                <a:cs typeface="Times New Roman" pitchFamily="18" charset="0"/>
              </a:rPr>
              <a:t>subgingival</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bioilm</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5290"/>
            <a:ext cx="9144000" cy="5909310"/>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just">
              <a:lnSpc>
                <a:spcPct val="150000"/>
              </a:lnSpc>
            </a:pPr>
            <a:r>
              <a:rPr lang="en-IN" sz="2800" dirty="0" smtClean="0">
                <a:solidFill>
                  <a:srgbClr val="FF0000"/>
                </a:solidFill>
                <a:latin typeface="Times New Roman" pitchFamily="18" charset="0"/>
                <a:cs typeface="Times New Roman" pitchFamily="18" charset="0"/>
              </a:rPr>
              <a:t>ASK</a:t>
            </a:r>
            <a:r>
              <a:rPr lang="en-IN" sz="2800" dirty="0" smtClean="0">
                <a:latin typeface="Times New Roman" pitchFamily="18" charset="0"/>
                <a:cs typeface="Times New Roman" pitchFamily="18" charset="0"/>
              </a:rPr>
              <a:t>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  Ask the patient about his or her smoking status </a:t>
            </a:r>
          </a:p>
          <a:p>
            <a:pPr algn="just">
              <a:lnSpc>
                <a:spcPct val="150000"/>
              </a:lnSpc>
            </a:pPr>
            <a:r>
              <a:rPr lang="en-IN" sz="2800" dirty="0" smtClean="0">
                <a:solidFill>
                  <a:srgbClr val="FF0000"/>
                </a:solidFill>
                <a:latin typeface="Times New Roman" pitchFamily="18" charset="0"/>
                <a:cs typeface="Times New Roman" pitchFamily="18" charset="0"/>
              </a:rPr>
              <a:t>ADVISE</a:t>
            </a:r>
            <a:r>
              <a:rPr lang="en-IN" sz="2800" dirty="0" smtClean="0">
                <a:latin typeface="Times New Roman" pitchFamily="18" charset="0"/>
                <a:cs typeface="Times New Roman" pitchFamily="18" charset="0"/>
              </a:rPr>
              <a:t>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 Advise smokers of the associations between oral disease and smoking.</a:t>
            </a:r>
          </a:p>
          <a:p>
            <a:pPr algn="just">
              <a:lnSpc>
                <a:spcPct val="150000"/>
              </a:lnSpc>
              <a:buFont typeface="Wingdings" pitchFamily="2" charset="2"/>
              <a:buChar char="Ø"/>
            </a:pPr>
            <a:r>
              <a:rPr lang="en-IN" sz="2800" dirty="0" smtClean="0">
                <a:latin typeface="Times New Roman" pitchFamily="18" charset="0"/>
                <a:cs typeface="Times New Roman" pitchFamily="18" charset="0"/>
              </a:rPr>
              <a:t>Be informative, honest, and helpful but not judgmental.</a:t>
            </a:r>
          </a:p>
          <a:p>
            <a:pPr algn="just">
              <a:lnSpc>
                <a:spcPct val="150000"/>
              </a:lnSpc>
            </a:pPr>
            <a:r>
              <a:rPr lang="en-IN" sz="2800" dirty="0" smtClean="0">
                <a:latin typeface="Times New Roman" pitchFamily="18" charset="0"/>
                <a:cs typeface="Times New Roman" pitchFamily="18" charset="0"/>
              </a:rPr>
              <a:t>The patient’s response to this information will reveal his or her interest in quitting.</a:t>
            </a:r>
          </a:p>
          <a:p>
            <a:pPr algn="just">
              <a:lnSpc>
                <a:spcPct val="150000"/>
              </a:lnSpc>
            </a:pPr>
            <a:r>
              <a:rPr lang="en-IN" sz="2800" dirty="0" smtClean="0">
                <a:latin typeface="Times New Roman" pitchFamily="18" charset="0"/>
                <a:cs typeface="Times New Roman" pitchFamily="18" charset="0"/>
              </a:rPr>
              <a:t>.</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0"/>
            <a:ext cx="8839200" cy="720197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en-IN" sz="2800" dirty="0" smtClean="0">
                <a:solidFill>
                  <a:srgbClr val="FF0000"/>
                </a:solidFill>
                <a:latin typeface="Times New Roman" pitchFamily="18" charset="0"/>
                <a:cs typeface="Times New Roman" pitchFamily="18" charset="0"/>
              </a:rPr>
              <a:t>ASSESS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Assess the patient’s interest in and readiness to attempt</a:t>
            </a:r>
          </a:p>
          <a:p>
            <a:pPr algn="just">
              <a:lnSpc>
                <a:spcPct val="150000"/>
              </a:lnSpc>
            </a:pPr>
            <a:r>
              <a:rPr lang="en-IN" sz="2800" dirty="0" smtClean="0">
                <a:latin typeface="Times New Roman" pitchFamily="18" charset="0"/>
                <a:cs typeface="Times New Roman" pitchFamily="18" charset="0"/>
              </a:rPr>
              <a:t>smoking cessation.</a:t>
            </a:r>
          </a:p>
          <a:p>
            <a:pPr algn="just">
              <a:lnSpc>
                <a:spcPct val="150000"/>
              </a:lnSpc>
              <a:buFont typeface="Wingdings" pitchFamily="2" charset="2"/>
              <a:buChar char="Ø"/>
            </a:pPr>
            <a:r>
              <a:rPr lang="en-IN" sz="2800" dirty="0" smtClean="0">
                <a:latin typeface="Times New Roman" pitchFamily="18" charset="0"/>
                <a:cs typeface="Times New Roman" pitchFamily="18" charset="0"/>
              </a:rPr>
              <a:t>Patients may not yet be in an action phase when it comes to quitting smoking, which is why it is always important to make these assessments every time you see the patient.</a:t>
            </a:r>
          </a:p>
          <a:p>
            <a:pPr algn="just">
              <a:lnSpc>
                <a:spcPct val="150000"/>
              </a:lnSpc>
            </a:pPr>
            <a:r>
              <a:rPr lang="en-IN" sz="2800" dirty="0" smtClean="0">
                <a:solidFill>
                  <a:srgbClr val="FF0000"/>
                </a:solidFill>
                <a:latin typeface="Times New Roman" pitchFamily="18" charset="0"/>
                <a:cs typeface="Times New Roman" pitchFamily="18" charset="0"/>
              </a:rPr>
              <a:t>ASSIST</a:t>
            </a:r>
            <a:r>
              <a:rPr lang="en-IN" sz="2800" dirty="0" smtClean="0">
                <a:latin typeface="Times New Roman" pitchFamily="18" charset="0"/>
                <a:cs typeface="Times New Roman" pitchFamily="18" charset="0"/>
              </a:rPr>
              <a:t>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Assist the patient with his or her quit attempt.</a:t>
            </a:r>
          </a:p>
          <a:p>
            <a:pPr algn="just">
              <a:lnSpc>
                <a:spcPct val="150000"/>
              </a:lnSpc>
              <a:buFont typeface="Wingdings" pitchFamily="2" charset="2"/>
              <a:buChar char="Ø"/>
            </a:pPr>
            <a:r>
              <a:rPr lang="en-IN" sz="2800" dirty="0" smtClean="0">
                <a:latin typeface="Times New Roman" pitchFamily="18" charset="0"/>
                <a:cs typeface="Times New Roman" pitchFamily="18" charset="0"/>
              </a:rPr>
              <a:t>If you are trained, there are many techniques that can be used Alternatively, assist the patient with seeking the help that he or she needs.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686800" cy="3970318"/>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lnSpc>
                <a:spcPct val="150000"/>
              </a:lnSpc>
            </a:pPr>
            <a:r>
              <a:rPr lang="en-IN" sz="2800" dirty="0" smtClean="0">
                <a:solidFill>
                  <a:srgbClr val="FF0000"/>
                </a:solidFill>
                <a:latin typeface="Times New Roman" pitchFamily="18" charset="0"/>
                <a:cs typeface="Times New Roman" pitchFamily="18" charset="0"/>
              </a:rPr>
              <a:t>ARRANGE </a:t>
            </a:r>
          </a:p>
          <a:p>
            <a:pPr algn="just">
              <a:lnSpc>
                <a:spcPct val="150000"/>
              </a:lnSpc>
              <a:buFont typeface="Wingdings" pitchFamily="2" charset="2"/>
              <a:buChar char="Ø"/>
            </a:pPr>
            <a:r>
              <a:rPr lang="en-IN" sz="2800" dirty="0" smtClean="0">
                <a:latin typeface="Times New Roman" pitchFamily="18" charset="0"/>
                <a:cs typeface="Times New Roman" pitchFamily="18" charset="0"/>
              </a:rPr>
              <a:t>Arrange for a follow-up visit or a referral to professional</a:t>
            </a:r>
          </a:p>
          <a:p>
            <a:pPr algn="just">
              <a:lnSpc>
                <a:spcPct val="150000"/>
              </a:lnSpc>
            </a:pPr>
            <a:r>
              <a:rPr lang="en-IN" sz="2800" dirty="0" smtClean="0">
                <a:latin typeface="Times New Roman" pitchFamily="18" charset="0"/>
                <a:cs typeface="Times New Roman" pitchFamily="18" charset="0"/>
              </a:rPr>
              <a:t>smoking cessation services.</a:t>
            </a:r>
          </a:p>
          <a:p>
            <a:pPr algn="just">
              <a:lnSpc>
                <a:spcPct val="150000"/>
              </a:lnSpc>
              <a:buFont typeface="Wingdings" pitchFamily="2" charset="2"/>
              <a:buChar char="Ø"/>
            </a:pPr>
            <a:r>
              <a:rPr lang="en-IN" sz="2800" dirty="0" smtClean="0">
                <a:latin typeface="Times New Roman" pitchFamily="18" charset="0"/>
                <a:cs typeface="Times New Roman" pitchFamily="18" charset="0"/>
              </a:rPr>
              <a:t>The most important aspect of this is to keep in regular contact, particularly around the quit date and during the immediate period after the patient quits.</a:t>
            </a:r>
            <a:endParaRPr lang="en-IN" sz="2800"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763000" cy="332398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buFont typeface="Wingdings" pitchFamily="2" charset="2"/>
              <a:buChar char="Ø"/>
            </a:pPr>
            <a:r>
              <a:rPr lang="en-IN" sz="2800" dirty="0" smtClean="0">
                <a:solidFill>
                  <a:srgbClr val="FF0000"/>
                </a:solidFill>
                <a:latin typeface="Times New Roman" pitchFamily="18" charset="0"/>
                <a:cs typeface="Times New Roman" pitchFamily="18" charset="0"/>
              </a:rPr>
              <a:t>ASK</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Ask</a:t>
            </a:r>
            <a:r>
              <a:rPr lang="en-IN" sz="2800" dirty="0" smtClean="0">
                <a:latin typeface="Times New Roman" pitchFamily="18" charset="0"/>
                <a:cs typeface="Times New Roman" pitchFamily="18" charset="0"/>
              </a:rPr>
              <a:t> the patient about his or her smoking status.</a:t>
            </a:r>
          </a:p>
          <a:p>
            <a:pPr algn="just">
              <a:lnSpc>
                <a:spcPct val="150000"/>
              </a:lnSpc>
              <a:buFont typeface="Wingdings" pitchFamily="2" charset="2"/>
              <a:buChar char="Ø"/>
            </a:pPr>
            <a:r>
              <a:rPr lang="en-IN" sz="2800" dirty="0" smtClean="0">
                <a:solidFill>
                  <a:srgbClr val="FF0000"/>
                </a:solidFill>
                <a:latin typeface="Times New Roman" pitchFamily="18" charset="0"/>
                <a:cs typeface="Times New Roman" pitchFamily="18" charset="0"/>
              </a:rPr>
              <a:t>ADVISE</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Advise</a:t>
            </a:r>
            <a:r>
              <a:rPr lang="en-IN" sz="2800" dirty="0" smtClean="0">
                <a:latin typeface="Times New Roman" pitchFamily="18" charset="0"/>
                <a:cs typeface="Times New Roman" pitchFamily="18" charset="0"/>
              </a:rPr>
              <a:t> smokers of the associations between oral disease and smoking.</a:t>
            </a:r>
          </a:p>
          <a:p>
            <a:pPr algn="just">
              <a:lnSpc>
                <a:spcPct val="150000"/>
              </a:lnSpc>
              <a:buFont typeface="Wingdings" pitchFamily="2" charset="2"/>
              <a:buChar char="Ø"/>
            </a:pPr>
            <a:r>
              <a:rPr lang="en-IN" sz="2800" dirty="0" smtClean="0">
                <a:solidFill>
                  <a:srgbClr val="FF0000"/>
                </a:solidFill>
                <a:latin typeface="Times New Roman" pitchFamily="18" charset="0"/>
                <a:cs typeface="Times New Roman" pitchFamily="18" charset="0"/>
              </a:rPr>
              <a:t>REFER</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Refer</a:t>
            </a:r>
            <a:r>
              <a:rPr lang="en-IN" sz="2800" dirty="0" smtClean="0">
                <a:latin typeface="Times New Roman" pitchFamily="18" charset="0"/>
                <a:cs typeface="Times New Roman" pitchFamily="18" charset="0"/>
              </a:rPr>
              <a:t> the patient to a professional smoking cessation program.</a:t>
            </a:r>
            <a:endParaRPr lang="en-IN" sz="2800"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esktop\lupinepublishers-openaccess-journal-respiratory-skin-diseases.ID.000103.G001.png"/>
          <p:cNvPicPr>
            <a:picLocks noChangeAspect="1" noChangeArrowheads="1"/>
          </p:cNvPicPr>
          <p:nvPr/>
        </p:nvPicPr>
        <p:blipFill>
          <a:blip r:embed="rId2" cstate="print"/>
          <a:srcRect/>
          <a:stretch>
            <a:fillRect/>
          </a:stretch>
        </p:blipFill>
        <p:spPr bwMode="auto">
          <a:xfrm>
            <a:off x="304800" y="1295400"/>
            <a:ext cx="8399724" cy="3809999"/>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76200"/>
            <a:ext cx="4656980" cy="523220"/>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r>
              <a:rPr lang="en-IN" sz="2800" dirty="0" smtClean="0">
                <a:latin typeface="Times New Roman" pitchFamily="18" charset="0"/>
                <a:cs typeface="Times New Roman" pitchFamily="18" charset="0"/>
              </a:rPr>
              <a:t>Nicotine Replacement Therapy</a:t>
            </a:r>
            <a:endParaRPr lang="en-IN" sz="2800" dirty="0">
              <a:latin typeface="Times New Roman" pitchFamily="18" charset="0"/>
              <a:cs typeface="Times New Roman" pitchFamily="18" charset="0"/>
            </a:endParaRPr>
          </a:p>
        </p:txBody>
      </p:sp>
      <p:sp>
        <p:nvSpPr>
          <p:cNvPr id="3" name="Rectangle 2"/>
          <p:cNvSpPr/>
          <p:nvPr/>
        </p:nvSpPr>
        <p:spPr>
          <a:xfrm>
            <a:off x="228600" y="533400"/>
            <a:ext cx="8686800" cy="1953868"/>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nSpc>
                <a:spcPct val="150000"/>
              </a:lnSpc>
              <a:buFont typeface="Wingdings" pitchFamily="2" charset="2"/>
              <a:buChar char="Ø"/>
            </a:pPr>
            <a:r>
              <a:rPr lang="en-IN" sz="2800" dirty="0" smtClean="0">
                <a:latin typeface="Times New Roman" pitchFamily="18" charset="0"/>
                <a:cs typeface="Times New Roman" pitchFamily="18" charset="0"/>
              </a:rPr>
              <a:t>NRT products do contain nicotine, they do not contain the toxic products such as tar and carbon monoxide that are found in cigarette smoke.</a:t>
            </a:r>
            <a:endParaRPr lang="en-IN" sz="2800" dirty="0">
              <a:latin typeface="Times New Roman" pitchFamily="18" charset="0"/>
              <a:cs typeface="Times New Roman" pitchFamily="18" charset="0"/>
            </a:endParaRPr>
          </a:p>
        </p:txBody>
      </p:sp>
      <p:sp>
        <p:nvSpPr>
          <p:cNvPr id="4" name="Rectangle 3"/>
          <p:cNvSpPr/>
          <p:nvPr/>
        </p:nvSpPr>
        <p:spPr>
          <a:xfrm>
            <a:off x="228600" y="2743200"/>
            <a:ext cx="8610600" cy="332398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buFont typeface="Wingdings" pitchFamily="2" charset="2"/>
              <a:buChar char="Ø"/>
            </a:pPr>
            <a:r>
              <a:rPr lang="en-IN" sz="2800" dirty="0" smtClean="0">
                <a:latin typeface="Times New Roman" pitchFamily="18" charset="0"/>
                <a:cs typeface="Times New Roman" pitchFamily="18" charset="0"/>
              </a:rPr>
              <a:t>Patches (available in different doses and worn for 16 to 24 hours per day)</a:t>
            </a:r>
          </a:p>
          <a:p>
            <a:pPr algn="just">
              <a:lnSpc>
                <a:spcPct val="150000"/>
              </a:lnSpc>
              <a:buFont typeface="Wingdings" pitchFamily="2" charset="2"/>
              <a:buChar char="Ø"/>
            </a:pPr>
            <a:r>
              <a:rPr lang="en-IN" sz="2800" dirty="0" smtClean="0">
                <a:latin typeface="Times New Roman" pitchFamily="18" charset="0"/>
                <a:cs typeface="Times New Roman" pitchFamily="18" charset="0"/>
              </a:rPr>
              <a:t>Lozenges and gum (available in different </a:t>
            </a:r>
            <a:r>
              <a:rPr lang="en-IN" sz="2800" dirty="0" err="1" smtClean="0">
                <a:latin typeface="Times New Roman" pitchFamily="18" charset="0"/>
                <a:cs typeface="Times New Roman" pitchFamily="18" charset="0"/>
              </a:rPr>
              <a:t>flavors</a:t>
            </a:r>
            <a:r>
              <a:rPr lang="en-IN" sz="2800" dirty="0" smtClean="0">
                <a:latin typeface="Times New Roman" pitchFamily="18" charset="0"/>
                <a:cs typeface="Times New Roman" pitchFamily="18" charset="0"/>
              </a:rPr>
              <a:t>; should be chewed slowly to allow the nicotine to be absorbed through the mouth).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P\Desktop\download.jpg"/>
          <p:cNvPicPr>
            <a:picLocks noChangeAspect="1" noChangeArrowheads="1"/>
          </p:cNvPicPr>
          <p:nvPr/>
        </p:nvPicPr>
        <p:blipFill>
          <a:blip r:embed="rId2" cstate="print"/>
          <a:srcRect/>
          <a:stretch>
            <a:fillRect/>
          </a:stretch>
        </p:blipFill>
        <p:spPr bwMode="auto">
          <a:xfrm>
            <a:off x="533400" y="152400"/>
            <a:ext cx="4052887" cy="2697012"/>
          </a:xfrm>
          <a:prstGeom prst="rect">
            <a:avLst/>
          </a:prstGeom>
          <a:noFill/>
        </p:spPr>
      </p:pic>
      <p:pic>
        <p:nvPicPr>
          <p:cNvPr id="2051" name="Picture 3" descr="C:\Users\HP\Desktop\nicotex-nicotine-patch-21mg-7s-pack-1-1603774486.jpg"/>
          <p:cNvPicPr>
            <a:picLocks noChangeAspect="1" noChangeArrowheads="1"/>
          </p:cNvPicPr>
          <p:nvPr/>
        </p:nvPicPr>
        <p:blipFill>
          <a:blip r:embed="rId3" cstate="print"/>
          <a:srcRect/>
          <a:stretch>
            <a:fillRect/>
          </a:stretch>
        </p:blipFill>
        <p:spPr bwMode="auto">
          <a:xfrm>
            <a:off x="5410200" y="0"/>
            <a:ext cx="2971800" cy="2971800"/>
          </a:xfrm>
          <a:prstGeom prst="rect">
            <a:avLst/>
          </a:prstGeom>
          <a:noFill/>
        </p:spPr>
      </p:pic>
      <p:pic>
        <p:nvPicPr>
          <p:cNvPr id="2052" name="Picture 4" descr="C:\Users\HP\Desktop\71RJTqZcIlL._SL1500_.jpg"/>
          <p:cNvPicPr>
            <a:picLocks noChangeAspect="1" noChangeArrowheads="1"/>
          </p:cNvPicPr>
          <p:nvPr/>
        </p:nvPicPr>
        <p:blipFill>
          <a:blip r:embed="rId4" cstate="print"/>
          <a:srcRect/>
          <a:stretch>
            <a:fillRect/>
          </a:stretch>
        </p:blipFill>
        <p:spPr bwMode="auto">
          <a:xfrm>
            <a:off x="2286000" y="2819400"/>
            <a:ext cx="4114800" cy="411480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0"/>
            <a:ext cx="8610600" cy="32465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en-IN" sz="2800" dirty="0" smtClean="0">
                <a:latin typeface="Times New Roman" pitchFamily="18" charset="0"/>
                <a:cs typeface="Times New Roman" pitchFamily="18" charset="0"/>
              </a:rPr>
              <a:t>• Nasal spray (delivers nicotine solution via the nasal passages).</a:t>
            </a:r>
          </a:p>
          <a:p>
            <a:pPr algn="just">
              <a:lnSpc>
                <a:spcPct val="150000"/>
              </a:lnSpc>
            </a:pPr>
            <a:r>
              <a:rPr lang="en-IN" sz="2800" dirty="0" smtClean="0">
                <a:latin typeface="Times New Roman" pitchFamily="18" charset="0"/>
                <a:cs typeface="Times New Roman" pitchFamily="18" charset="0"/>
              </a:rPr>
              <a:t>• Inhalator (a plastic mouthpiece with a supply of nicotine cartridges that fit on the end; nicotine is absorbed in the mouth by drawing on the inhalator like a cigarette).</a:t>
            </a:r>
            <a:endParaRPr lang="en-IN" sz="2800"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P\Desktop\800wm.jpg"/>
          <p:cNvPicPr>
            <a:picLocks noChangeAspect="1" noChangeArrowheads="1"/>
          </p:cNvPicPr>
          <p:nvPr/>
        </p:nvPicPr>
        <p:blipFill>
          <a:blip r:embed="rId2" cstate="print"/>
          <a:srcRect/>
          <a:stretch>
            <a:fillRect/>
          </a:stretch>
        </p:blipFill>
        <p:spPr bwMode="auto">
          <a:xfrm>
            <a:off x="990600" y="228600"/>
            <a:ext cx="2133600" cy="3202401"/>
          </a:xfrm>
          <a:prstGeom prst="rect">
            <a:avLst/>
          </a:prstGeom>
          <a:noFill/>
        </p:spPr>
      </p:pic>
      <p:pic>
        <p:nvPicPr>
          <p:cNvPr id="3075" name="Picture 3" descr="C:\Users\HP\Desktop\nicorette-inhaler-500x500.jpg"/>
          <p:cNvPicPr>
            <a:picLocks noChangeAspect="1" noChangeArrowheads="1"/>
          </p:cNvPicPr>
          <p:nvPr/>
        </p:nvPicPr>
        <p:blipFill>
          <a:blip r:embed="rId3" cstate="print"/>
          <a:srcRect/>
          <a:stretch>
            <a:fillRect/>
          </a:stretch>
        </p:blipFill>
        <p:spPr bwMode="auto">
          <a:xfrm>
            <a:off x="5181600" y="3714750"/>
            <a:ext cx="3143250" cy="314325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610600" cy="52629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pP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Bupropion</a:t>
            </a:r>
            <a:endParaRPr lang="en-IN" sz="2800" dirty="0" smtClean="0">
              <a:latin typeface="Times New Roman" pitchFamily="18" charset="0"/>
              <a:cs typeface="Times New Roman" pitchFamily="18" charset="0"/>
            </a:endParaRPr>
          </a:p>
          <a:p>
            <a:pPr algn="just">
              <a:lnSpc>
                <a:spcPct val="150000"/>
              </a:lnSpc>
              <a:buFont typeface="Wingdings" pitchFamily="2" charset="2"/>
              <a:buChar char="Ø"/>
            </a:pPr>
            <a:r>
              <a:rPr lang="en-IN" sz="2800" dirty="0" smtClean="0">
                <a:latin typeface="Times New Roman" pitchFamily="18" charset="0"/>
                <a:cs typeface="Times New Roman" pitchFamily="18" charset="0"/>
              </a:rPr>
              <a:t>Success rate at 12 months is 20% to 30%.</a:t>
            </a:r>
          </a:p>
          <a:p>
            <a:pPr algn="just">
              <a:lnSpc>
                <a:spcPct val="150000"/>
              </a:lnSpc>
              <a:buFont typeface="Wingdings" pitchFamily="2" charset="2"/>
              <a:buChar char="Ø"/>
            </a:pPr>
            <a:r>
              <a:rPr lang="en-IN" sz="2800" dirty="0" smtClean="0">
                <a:latin typeface="Times New Roman" pitchFamily="18" charset="0"/>
                <a:cs typeface="Times New Roman" pitchFamily="18" charset="0"/>
              </a:rPr>
              <a:t> This medication is used as an antidepressant at higher doses, but it is effective for smoking cessation at lower doses.</a:t>
            </a:r>
          </a:p>
          <a:p>
            <a:pPr algn="just">
              <a:lnSpc>
                <a:spcPct val="150000"/>
              </a:lnSpc>
              <a:buFont typeface="Wingdings" pitchFamily="2" charset="2"/>
              <a:buChar char="Ø"/>
            </a:pPr>
            <a:r>
              <a:rPr lang="en-IN" sz="2800" dirty="0" smtClean="0">
                <a:latin typeface="Times New Roman" pitchFamily="18" charset="0"/>
                <a:cs typeface="Times New Roman" pitchFamily="18" charset="0"/>
              </a:rPr>
              <a:t> It is usually prescribed to be started 1 to 2 weeks before the quit date, initially at 150 mg once per day for 6 days then 150 mg twice per day for 7 to 9 weeks</a:t>
            </a:r>
            <a:r>
              <a:rPr lang="en-IN" dirty="0" smtClean="0"/>
              <a:t>.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P\Desktop\g1ff1.jpeg"/>
          <p:cNvPicPr>
            <a:picLocks noChangeAspect="1" noChangeArrowheads="1"/>
          </p:cNvPicPr>
          <p:nvPr/>
        </p:nvPicPr>
        <p:blipFill>
          <a:blip r:embed="rId2" cstate="print"/>
          <a:srcRect/>
          <a:stretch>
            <a:fillRect/>
          </a:stretch>
        </p:blipFill>
        <p:spPr bwMode="auto">
          <a:xfrm>
            <a:off x="351934" y="29170"/>
            <a:ext cx="8106266" cy="614303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609600"/>
            <a:ext cx="3741730" cy="584775"/>
          </a:xfrm>
          <a:prstGeom prst="rect">
            <a:avLst/>
          </a:prstGeom>
        </p:spPr>
        <p:style>
          <a:lnRef idx="3">
            <a:schemeClr val="lt1"/>
          </a:lnRef>
          <a:fillRef idx="1">
            <a:schemeClr val="accent2"/>
          </a:fillRef>
          <a:effectRef idx="1">
            <a:schemeClr val="accent2"/>
          </a:effectRef>
          <a:fontRef idx="minor">
            <a:schemeClr val="lt1"/>
          </a:fontRef>
        </p:style>
        <p:txBody>
          <a:bodyPr wrap="none">
            <a:spAutoFit/>
          </a:bodyPr>
          <a:lstStyle/>
          <a:p>
            <a:r>
              <a:rPr lang="en-US" sz="3200" dirty="0" smtClean="0">
                <a:latin typeface="Times New Roman" pitchFamily="18" charset="0"/>
                <a:cs typeface="Times New Roman" pitchFamily="18" charset="0"/>
              </a:rPr>
              <a:t>Electronic Cigarettes </a:t>
            </a:r>
            <a:endParaRPr lang="en-US" sz="32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1560</TotalTime>
  <Words>2178</Words>
  <Application>Microsoft Office PowerPoint</Application>
  <PresentationFormat>On-screen Show (4:3)</PresentationFormat>
  <Paragraphs>167</Paragraphs>
  <Slides>58</Slides>
  <Notes>2</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SMOKING</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SMOKING</dc:title>
  <dc:creator>HP</dc:creator>
  <cp:lastModifiedBy>Windows User</cp:lastModifiedBy>
  <cp:revision>142</cp:revision>
  <dcterms:created xsi:type="dcterms:W3CDTF">2006-08-16T00:00:00Z</dcterms:created>
  <dcterms:modified xsi:type="dcterms:W3CDTF">2025-05-15T06:04:26Z</dcterms:modified>
</cp:coreProperties>
</file>