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00" r:id="rId2"/>
    <p:sldId id="256" r:id="rId3"/>
    <p:sldId id="301" r:id="rId4"/>
    <p:sldId id="304" r:id="rId5"/>
    <p:sldId id="299" r:id="rId6"/>
    <p:sldId id="258" r:id="rId7"/>
    <p:sldId id="259" r:id="rId8"/>
    <p:sldId id="260" r:id="rId9"/>
    <p:sldId id="262" r:id="rId10"/>
    <p:sldId id="263" r:id="rId11"/>
    <p:sldId id="264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313" r:id="rId40"/>
    <p:sldId id="305" r:id="rId41"/>
    <p:sldId id="316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03" r:id="rId50"/>
    <p:sldId id="314" r:id="rId51"/>
    <p:sldId id="317" r:id="rId52"/>
    <p:sldId id="315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2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7D2D28-D07D-4E3F-97B9-82C2CDD80BC5}" type="doc">
      <dgm:prSet loTypeId="urn:microsoft.com/office/officeart/2005/8/layout/hierarchy6" loCatId="hierarchy" qsTypeId="urn:microsoft.com/office/officeart/2005/8/quickstyle/3d1#1" qsCatId="3D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51D32B83-ED46-46D3-8742-05EB4EB4F575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lt"/>
            </a:rPr>
            <a:t>SAMPLING TECHNIQUES</a:t>
          </a:r>
          <a:endParaRPr lang="en-US" dirty="0">
            <a:solidFill>
              <a:schemeClr val="tx1">
                <a:lumMod val="95000"/>
                <a:lumOff val="5000"/>
              </a:schemeClr>
            </a:solidFill>
            <a:effectLst/>
            <a:latin typeface="+mn-lt"/>
          </a:endParaRPr>
        </a:p>
      </dgm:t>
    </dgm:pt>
    <dgm:pt modelId="{6FE173A6-7D6D-4DA5-8EF0-E8B4BF622940}" type="parTrans" cxnId="{E7D4E7FB-0F61-4B7A-918E-321685708896}">
      <dgm:prSet/>
      <dgm:spPr/>
      <dgm:t>
        <a:bodyPr/>
        <a:lstStyle/>
        <a:p>
          <a:endParaRPr lang="en-US"/>
        </a:p>
      </dgm:t>
    </dgm:pt>
    <dgm:pt modelId="{61CC9FEC-3A1F-41C0-A9A2-0A7C63F88AAA}" type="sibTrans" cxnId="{E7D4E7FB-0F61-4B7A-918E-321685708896}">
      <dgm:prSet/>
      <dgm:spPr/>
      <dgm:t>
        <a:bodyPr/>
        <a:lstStyle/>
        <a:p>
          <a:endParaRPr lang="en-US"/>
        </a:p>
      </dgm:t>
    </dgm:pt>
    <dgm:pt modelId="{9C44A393-C817-4F50-907B-25ABD7CB577D}">
      <dgm:prSet phldrT="[Text]"/>
      <dgm:spPr/>
      <dgm:t>
        <a:bodyPr/>
        <a:lstStyle/>
        <a:p>
          <a:r>
            <a:rPr lang="en-US" dirty="0" smtClean="0">
              <a:latin typeface="+mn-lt"/>
            </a:rPr>
            <a:t>PROBABILITY SAMPLING</a:t>
          </a:r>
          <a:endParaRPr lang="en-US" dirty="0">
            <a:latin typeface="+mn-lt"/>
          </a:endParaRPr>
        </a:p>
      </dgm:t>
    </dgm:pt>
    <dgm:pt modelId="{F81937A9-151B-4D75-B588-0E5ADF83F5D1}" type="parTrans" cxnId="{10471A94-78A9-4B24-B951-95DB7F4AD9FC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B378B0EE-C275-4610-B53B-B838CECB707C}" type="sibTrans" cxnId="{10471A94-78A9-4B24-B951-95DB7F4AD9FC}">
      <dgm:prSet/>
      <dgm:spPr/>
      <dgm:t>
        <a:bodyPr/>
        <a:lstStyle/>
        <a:p>
          <a:endParaRPr lang="en-US"/>
        </a:p>
      </dgm:t>
    </dgm:pt>
    <dgm:pt modelId="{6DB086A7-0E34-4A57-8463-AE7EA0B5DD20}">
      <dgm:prSet phldrT="[Text]"/>
      <dgm:spPr/>
      <dgm:t>
        <a:bodyPr/>
        <a:lstStyle/>
        <a:p>
          <a:r>
            <a:rPr lang="en-US" dirty="0" smtClean="0">
              <a:latin typeface="+mn-lt"/>
            </a:rPr>
            <a:t>NON PROBABILITY SAMPLING</a:t>
          </a:r>
          <a:endParaRPr lang="en-US" dirty="0">
            <a:latin typeface="+mn-lt"/>
          </a:endParaRPr>
        </a:p>
      </dgm:t>
    </dgm:pt>
    <dgm:pt modelId="{D764E060-9773-4F22-9617-674D1B276552}" type="parTrans" cxnId="{BF0F0B4A-864F-475A-B168-E7BA263B0B88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DE2149E0-3A31-4DAD-8FA8-4D4D88803811}" type="sibTrans" cxnId="{BF0F0B4A-864F-475A-B168-E7BA263B0B88}">
      <dgm:prSet/>
      <dgm:spPr/>
      <dgm:t>
        <a:bodyPr/>
        <a:lstStyle/>
        <a:p>
          <a:endParaRPr lang="en-US"/>
        </a:p>
      </dgm:t>
    </dgm:pt>
    <dgm:pt modelId="{DD9E2C8D-2EB7-468D-956F-623CE3D9CE77}" type="pres">
      <dgm:prSet presAssocID="{587D2D28-D07D-4E3F-97B9-82C2CDD80BC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9B71BC-6C06-4676-ADA8-D5EB21AD6B7C}" type="pres">
      <dgm:prSet presAssocID="{587D2D28-D07D-4E3F-97B9-82C2CDD80BC5}" presName="hierFlow" presStyleCnt="0"/>
      <dgm:spPr/>
      <dgm:t>
        <a:bodyPr/>
        <a:lstStyle/>
        <a:p>
          <a:endParaRPr lang="en-IN"/>
        </a:p>
      </dgm:t>
    </dgm:pt>
    <dgm:pt modelId="{84B5A85A-89A4-4C70-9DDC-1811AB3BED42}" type="pres">
      <dgm:prSet presAssocID="{587D2D28-D07D-4E3F-97B9-82C2CDD80BC5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09F3E503-634B-473D-A285-607DEB037B2B}" type="pres">
      <dgm:prSet presAssocID="{51D32B83-ED46-46D3-8742-05EB4EB4F575}" presName="Name14" presStyleCnt="0"/>
      <dgm:spPr/>
      <dgm:t>
        <a:bodyPr/>
        <a:lstStyle/>
        <a:p>
          <a:endParaRPr lang="en-IN"/>
        </a:p>
      </dgm:t>
    </dgm:pt>
    <dgm:pt modelId="{1C71C8D9-2594-4CE1-BE38-607E02E42A10}" type="pres">
      <dgm:prSet presAssocID="{51D32B83-ED46-46D3-8742-05EB4EB4F575}" presName="level1Shape" presStyleLbl="node0" presStyleIdx="0" presStyleCnt="1" custScaleX="260279">
        <dgm:presLayoutVars>
          <dgm:chPref val="3"/>
        </dgm:presLayoutVars>
      </dgm:prSet>
      <dgm:spPr>
        <a:prstGeom prst="frame">
          <a:avLst/>
        </a:prstGeom>
      </dgm:spPr>
      <dgm:t>
        <a:bodyPr/>
        <a:lstStyle/>
        <a:p>
          <a:endParaRPr lang="en-US"/>
        </a:p>
      </dgm:t>
    </dgm:pt>
    <dgm:pt modelId="{F02437A0-0277-4A57-8E92-139E9930E51C}" type="pres">
      <dgm:prSet presAssocID="{51D32B83-ED46-46D3-8742-05EB4EB4F575}" presName="hierChild2" presStyleCnt="0"/>
      <dgm:spPr/>
      <dgm:t>
        <a:bodyPr/>
        <a:lstStyle/>
        <a:p>
          <a:endParaRPr lang="en-IN"/>
        </a:p>
      </dgm:t>
    </dgm:pt>
    <dgm:pt modelId="{5A45EF0F-C00F-49E2-BA5A-BC3AC781F397}" type="pres">
      <dgm:prSet presAssocID="{F81937A9-151B-4D75-B588-0E5ADF83F5D1}" presName="Name19" presStyleLbl="parChTrans1D2" presStyleIdx="0" presStyleCnt="2"/>
      <dgm:spPr/>
      <dgm:t>
        <a:bodyPr/>
        <a:lstStyle/>
        <a:p>
          <a:endParaRPr lang="en-US"/>
        </a:p>
      </dgm:t>
    </dgm:pt>
    <dgm:pt modelId="{1E323004-C1F8-4E80-94A2-AC50B6312F15}" type="pres">
      <dgm:prSet presAssocID="{9C44A393-C817-4F50-907B-25ABD7CB577D}" presName="Name21" presStyleCnt="0"/>
      <dgm:spPr/>
      <dgm:t>
        <a:bodyPr/>
        <a:lstStyle/>
        <a:p>
          <a:endParaRPr lang="en-IN"/>
        </a:p>
      </dgm:t>
    </dgm:pt>
    <dgm:pt modelId="{A58AAFA5-DAD5-4BE1-ABE3-E665457149EE}" type="pres">
      <dgm:prSet presAssocID="{9C44A393-C817-4F50-907B-25ABD7CB577D}" presName="level2Shape" presStyleLbl="node2" presStyleIdx="0" presStyleCnt="2" custScaleX="173775"/>
      <dgm:spPr/>
      <dgm:t>
        <a:bodyPr/>
        <a:lstStyle/>
        <a:p>
          <a:endParaRPr lang="en-US"/>
        </a:p>
      </dgm:t>
    </dgm:pt>
    <dgm:pt modelId="{AA982436-50BD-4A89-9901-054243883CFB}" type="pres">
      <dgm:prSet presAssocID="{9C44A393-C817-4F50-907B-25ABD7CB577D}" presName="hierChild3" presStyleCnt="0"/>
      <dgm:spPr/>
      <dgm:t>
        <a:bodyPr/>
        <a:lstStyle/>
        <a:p>
          <a:endParaRPr lang="en-IN"/>
        </a:p>
      </dgm:t>
    </dgm:pt>
    <dgm:pt modelId="{ECDC0FA0-025B-424B-8DD5-19CBC5C76447}" type="pres">
      <dgm:prSet presAssocID="{D764E060-9773-4F22-9617-674D1B276552}" presName="Name19" presStyleLbl="parChTrans1D2" presStyleIdx="1" presStyleCnt="2"/>
      <dgm:spPr/>
      <dgm:t>
        <a:bodyPr/>
        <a:lstStyle/>
        <a:p>
          <a:endParaRPr lang="en-US"/>
        </a:p>
      </dgm:t>
    </dgm:pt>
    <dgm:pt modelId="{975A5518-6FC8-4AB8-9F44-C938E6DAB73A}" type="pres">
      <dgm:prSet presAssocID="{6DB086A7-0E34-4A57-8463-AE7EA0B5DD20}" presName="Name21" presStyleCnt="0"/>
      <dgm:spPr/>
      <dgm:t>
        <a:bodyPr/>
        <a:lstStyle/>
        <a:p>
          <a:endParaRPr lang="en-IN"/>
        </a:p>
      </dgm:t>
    </dgm:pt>
    <dgm:pt modelId="{AAF44E4D-0492-41DA-92C1-19144F295FD5}" type="pres">
      <dgm:prSet presAssocID="{6DB086A7-0E34-4A57-8463-AE7EA0B5DD20}" presName="level2Shape" presStyleLbl="node2" presStyleIdx="1" presStyleCnt="2" custScaleX="149684"/>
      <dgm:spPr/>
      <dgm:t>
        <a:bodyPr/>
        <a:lstStyle/>
        <a:p>
          <a:endParaRPr lang="en-US"/>
        </a:p>
      </dgm:t>
    </dgm:pt>
    <dgm:pt modelId="{F5E60D7E-F906-4FB3-9167-8897C0FB915A}" type="pres">
      <dgm:prSet presAssocID="{6DB086A7-0E34-4A57-8463-AE7EA0B5DD20}" presName="hierChild3" presStyleCnt="0"/>
      <dgm:spPr/>
      <dgm:t>
        <a:bodyPr/>
        <a:lstStyle/>
        <a:p>
          <a:endParaRPr lang="en-IN"/>
        </a:p>
      </dgm:t>
    </dgm:pt>
    <dgm:pt modelId="{EFD0CA47-1DC9-48C1-B120-08ABE2B82AFB}" type="pres">
      <dgm:prSet presAssocID="{587D2D28-D07D-4E3F-97B9-82C2CDD80BC5}" presName="bgShapesFlow" presStyleCnt="0"/>
      <dgm:spPr/>
      <dgm:t>
        <a:bodyPr/>
        <a:lstStyle/>
        <a:p>
          <a:endParaRPr lang="en-IN"/>
        </a:p>
      </dgm:t>
    </dgm:pt>
  </dgm:ptLst>
  <dgm:cxnLst>
    <dgm:cxn modelId="{64F3BA33-D01A-4210-A582-44D76442FDE6}" type="presOf" srcId="{6DB086A7-0E34-4A57-8463-AE7EA0B5DD20}" destId="{AAF44E4D-0492-41DA-92C1-19144F295FD5}" srcOrd="0" destOrd="0" presId="urn:microsoft.com/office/officeart/2005/8/layout/hierarchy6"/>
    <dgm:cxn modelId="{10160C7B-FFA5-40B9-A4E8-18593C0F54A9}" type="presOf" srcId="{9C44A393-C817-4F50-907B-25ABD7CB577D}" destId="{A58AAFA5-DAD5-4BE1-ABE3-E665457149EE}" srcOrd="0" destOrd="0" presId="urn:microsoft.com/office/officeart/2005/8/layout/hierarchy6"/>
    <dgm:cxn modelId="{5FDB5BFB-FD1C-46C1-871E-6C681782C025}" type="presOf" srcId="{51D32B83-ED46-46D3-8742-05EB4EB4F575}" destId="{1C71C8D9-2594-4CE1-BE38-607E02E42A10}" srcOrd="0" destOrd="0" presId="urn:microsoft.com/office/officeart/2005/8/layout/hierarchy6"/>
    <dgm:cxn modelId="{BF0F0B4A-864F-475A-B168-E7BA263B0B88}" srcId="{51D32B83-ED46-46D3-8742-05EB4EB4F575}" destId="{6DB086A7-0E34-4A57-8463-AE7EA0B5DD20}" srcOrd="1" destOrd="0" parTransId="{D764E060-9773-4F22-9617-674D1B276552}" sibTransId="{DE2149E0-3A31-4DAD-8FA8-4D4D88803811}"/>
    <dgm:cxn modelId="{9ED2E179-EE69-4611-8E75-1E2B9E1FBF92}" type="presOf" srcId="{587D2D28-D07D-4E3F-97B9-82C2CDD80BC5}" destId="{DD9E2C8D-2EB7-468D-956F-623CE3D9CE77}" srcOrd="0" destOrd="0" presId="urn:microsoft.com/office/officeart/2005/8/layout/hierarchy6"/>
    <dgm:cxn modelId="{8A930B88-878B-44BE-A9EF-CA013A8F4B5D}" type="presOf" srcId="{F81937A9-151B-4D75-B588-0E5ADF83F5D1}" destId="{5A45EF0F-C00F-49E2-BA5A-BC3AC781F397}" srcOrd="0" destOrd="0" presId="urn:microsoft.com/office/officeart/2005/8/layout/hierarchy6"/>
    <dgm:cxn modelId="{0FD44D1D-6F28-4971-9B14-DCB6604FCE0A}" type="presOf" srcId="{D764E060-9773-4F22-9617-674D1B276552}" destId="{ECDC0FA0-025B-424B-8DD5-19CBC5C76447}" srcOrd="0" destOrd="0" presId="urn:microsoft.com/office/officeart/2005/8/layout/hierarchy6"/>
    <dgm:cxn modelId="{10471A94-78A9-4B24-B951-95DB7F4AD9FC}" srcId="{51D32B83-ED46-46D3-8742-05EB4EB4F575}" destId="{9C44A393-C817-4F50-907B-25ABD7CB577D}" srcOrd="0" destOrd="0" parTransId="{F81937A9-151B-4D75-B588-0E5ADF83F5D1}" sibTransId="{B378B0EE-C275-4610-B53B-B838CECB707C}"/>
    <dgm:cxn modelId="{E7D4E7FB-0F61-4B7A-918E-321685708896}" srcId="{587D2D28-D07D-4E3F-97B9-82C2CDD80BC5}" destId="{51D32B83-ED46-46D3-8742-05EB4EB4F575}" srcOrd="0" destOrd="0" parTransId="{6FE173A6-7D6D-4DA5-8EF0-E8B4BF622940}" sibTransId="{61CC9FEC-3A1F-41C0-A9A2-0A7C63F88AAA}"/>
    <dgm:cxn modelId="{81E1A81E-DCA4-46F9-BB56-91CCCF5B9F7C}" type="presParOf" srcId="{DD9E2C8D-2EB7-468D-956F-623CE3D9CE77}" destId="{F19B71BC-6C06-4676-ADA8-D5EB21AD6B7C}" srcOrd="0" destOrd="0" presId="urn:microsoft.com/office/officeart/2005/8/layout/hierarchy6"/>
    <dgm:cxn modelId="{DA2438A8-BE88-40ED-86BC-B75FC57904E1}" type="presParOf" srcId="{F19B71BC-6C06-4676-ADA8-D5EB21AD6B7C}" destId="{84B5A85A-89A4-4C70-9DDC-1811AB3BED42}" srcOrd="0" destOrd="0" presId="urn:microsoft.com/office/officeart/2005/8/layout/hierarchy6"/>
    <dgm:cxn modelId="{9F3E3B4B-0930-4611-93EC-9721C1A08B67}" type="presParOf" srcId="{84B5A85A-89A4-4C70-9DDC-1811AB3BED42}" destId="{09F3E503-634B-473D-A285-607DEB037B2B}" srcOrd="0" destOrd="0" presId="urn:microsoft.com/office/officeart/2005/8/layout/hierarchy6"/>
    <dgm:cxn modelId="{A0B2C4AD-E74E-4309-A1ED-E0211E6ADE59}" type="presParOf" srcId="{09F3E503-634B-473D-A285-607DEB037B2B}" destId="{1C71C8D9-2594-4CE1-BE38-607E02E42A10}" srcOrd="0" destOrd="0" presId="urn:microsoft.com/office/officeart/2005/8/layout/hierarchy6"/>
    <dgm:cxn modelId="{98566343-1A2F-4967-B062-C981022077E2}" type="presParOf" srcId="{09F3E503-634B-473D-A285-607DEB037B2B}" destId="{F02437A0-0277-4A57-8E92-139E9930E51C}" srcOrd="1" destOrd="0" presId="urn:microsoft.com/office/officeart/2005/8/layout/hierarchy6"/>
    <dgm:cxn modelId="{BD65829E-9D99-41F7-913F-EC085B80C870}" type="presParOf" srcId="{F02437A0-0277-4A57-8E92-139E9930E51C}" destId="{5A45EF0F-C00F-49E2-BA5A-BC3AC781F397}" srcOrd="0" destOrd="0" presId="urn:microsoft.com/office/officeart/2005/8/layout/hierarchy6"/>
    <dgm:cxn modelId="{2F5C57A3-704B-4F3B-8B7E-78EE05272381}" type="presParOf" srcId="{F02437A0-0277-4A57-8E92-139E9930E51C}" destId="{1E323004-C1F8-4E80-94A2-AC50B6312F15}" srcOrd="1" destOrd="0" presId="urn:microsoft.com/office/officeart/2005/8/layout/hierarchy6"/>
    <dgm:cxn modelId="{5AEB698D-4893-4235-B292-3605972ED9BF}" type="presParOf" srcId="{1E323004-C1F8-4E80-94A2-AC50B6312F15}" destId="{A58AAFA5-DAD5-4BE1-ABE3-E665457149EE}" srcOrd="0" destOrd="0" presId="urn:microsoft.com/office/officeart/2005/8/layout/hierarchy6"/>
    <dgm:cxn modelId="{7065BF4D-A200-4A16-9CAE-F4672534B550}" type="presParOf" srcId="{1E323004-C1F8-4E80-94A2-AC50B6312F15}" destId="{AA982436-50BD-4A89-9901-054243883CFB}" srcOrd="1" destOrd="0" presId="urn:microsoft.com/office/officeart/2005/8/layout/hierarchy6"/>
    <dgm:cxn modelId="{E8851F8D-B176-4E14-A247-88AA46CEFA49}" type="presParOf" srcId="{F02437A0-0277-4A57-8E92-139E9930E51C}" destId="{ECDC0FA0-025B-424B-8DD5-19CBC5C76447}" srcOrd="2" destOrd="0" presId="urn:microsoft.com/office/officeart/2005/8/layout/hierarchy6"/>
    <dgm:cxn modelId="{FA5693E0-104A-412D-8064-581D06496BAF}" type="presParOf" srcId="{F02437A0-0277-4A57-8E92-139E9930E51C}" destId="{975A5518-6FC8-4AB8-9F44-C938E6DAB73A}" srcOrd="3" destOrd="0" presId="urn:microsoft.com/office/officeart/2005/8/layout/hierarchy6"/>
    <dgm:cxn modelId="{ED6FDE8B-B652-44E4-9230-3E231466DF50}" type="presParOf" srcId="{975A5518-6FC8-4AB8-9F44-C938E6DAB73A}" destId="{AAF44E4D-0492-41DA-92C1-19144F295FD5}" srcOrd="0" destOrd="0" presId="urn:microsoft.com/office/officeart/2005/8/layout/hierarchy6"/>
    <dgm:cxn modelId="{A8F7E7FB-753E-4A1B-B5F9-F6C7E4E2EF55}" type="presParOf" srcId="{975A5518-6FC8-4AB8-9F44-C938E6DAB73A}" destId="{F5E60D7E-F906-4FB3-9167-8897C0FB915A}" srcOrd="1" destOrd="0" presId="urn:microsoft.com/office/officeart/2005/8/layout/hierarchy6"/>
    <dgm:cxn modelId="{81F6D1BD-2D54-490B-BF58-C8F6CAD2F557}" type="presParOf" srcId="{DD9E2C8D-2EB7-468D-956F-623CE3D9CE77}" destId="{EFD0CA47-1DC9-48C1-B120-08ABE2B82AF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471D86-1CE7-4424-8043-A11681063F78}" type="doc">
      <dgm:prSet loTypeId="urn:microsoft.com/office/officeart/2005/8/layout/hierarchy3#1" loCatId="hierarchy" qsTypeId="urn:microsoft.com/office/officeart/2005/8/quickstyle/simple3#1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5EE24657-F19E-40DD-B8D4-6AFA9B46727C}">
      <dgm:prSet phldrT="[Text]" custT="1"/>
      <dgm:spPr/>
      <dgm:t>
        <a:bodyPr/>
        <a:lstStyle/>
        <a:p>
          <a:r>
            <a:rPr lang="en-US" sz="2800" dirty="0" smtClean="0">
              <a:latin typeface="+mn-lt"/>
            </a:rPr>
            <a:t>PROBABILITY SAMPLING</a:t>
          </a:r>
          <a:endParaRPr lang="en-US" sz="2800" dirty="0">
            <a:latin typeface="+mn-lt"/>
          </a:endParaRPr>
        </a:p>
      </dgm:t>
    </dgm:pt>
    <dgm:pt modelId="{4792788D-B0AC-4927-96BB-BBA2770A150D}" type="parTrans" cxnId="{1602D2A2-1C54-4A7C-81D1-FB3AF007B088}">
      <dgm:prSet/>
      <dgm:spPr/>
      <dgm:t>
        <a:bodyPr/>
        <a:lstStyle/>
        <a:p>
          <a:endParaRPr lang="en-US"/>
        </a:p>
      </dgm:t>
    </dgm:pt>
    <dgm:pt modelId="{20A503D6-51BF-46CE-AF15-2F30C4F53813}" type="sibTrans" cxnId="{1602D2A2-1C54-4A7C-81D1-FB3AF007B088}">
      <dgm:prSet/>
      <dgm:spPr/>
      <dgm:t>
        <a:bodyPr/>
        <a:lstStyle/>
        <a:p>
          <a:endParaRPr lang="en-US"/>
        </a:p>
      </dgm:t>
    </dgm:pt>
    <dgm:pt modelId="{492C9B24-63EC-4239-BB83-567AE1449132}">
      <dgm:prSet phldrT="[Text]" custT="1"/>
      <dgm:spPr/>
      <dgm:t>
        <a:bodyPr/>
        <a:lstStyle/>
        <a:p>
          <a:r>
            <a:rPr lang="en-US" sz="2800" dirty="0" smtClean="0">
              <a:latin typeface="+mn-lt"/>
            </a:rPr>
            <a:t>NON PROBABILITY </a:t>
          </a:r>
        </a:p>
        <a:p>
          <a:r>
            <a:rPr lang="en-US" sz="2800" dirty="0" smtClean="0">
              <a:latin typeface="+mn-lt"/>
            </a:rPr>
            <a:t>SAMPLING</a:t>
          </a:r>
          <a:endParaRPr lang="en-US" sz="2800" dirty="0">
            <a:latin typeface="+mn-lt"/>
          </a:endParaRPr>
        </a:p>
      </dgm:t>
    </dgm:pt>
    <dgm:pt modelId="{95EA9BD8-B8D6-4505-808F-22888F3401BF}" type="parTrans" cxnId="{84ED1C7B-6BC5-4204-B131-FBE061C2A5AF}">
      <dgm:prSet/>
      <dgm:spPr/>
      <dgm:t>
        <a:bodyPr/>
        <a:lstStyle/>
        <a:p>
          <a:endParaRPr lang="en-US"/>
        </a:p>
      </dgm:t>
    </dgm:pt>
    <dgm:pt modelId="{2137C1D6-91F1-4926-B7F3-33BE658A7DFB}" type="sibTrans" cxnId="{84ED1C7B-6BC5-4204-B131-FBE061C2A5AF}">
      <dgm:prSet/>
      <dgm:spPr/>
      <dgm:t>
        <a:bodyPr/>
        <a:lstStyle/>
        <a:p>
          <a:endParaRPr lang="en-US"/>
        </a:p>
      </dgm:t>
    </dgm:pt>
    <dgm:pt modelId="{DF3DE318-923B-45C7-BA80-19F89624B5B8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Simple random </a:t>
          </a:r>
          <a:endParaRPr lang="en-US" sz="2400" dirty="0">
            <a:effectLst/>
            <a:latin typeface="+mn-lt"/>
          </a:endParaRPr>
        </a:p>
      </dgm:t>
    </dgm:pt>
    <dgm:pt modelId="{82E11CED-BF0F-4FD3-A8FE-435FD6A9D237}" type="parTrans" cxnId="{F753A268-7BE6-4861-AAD1-809491F9F48E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70544D68-5CE8-483A-854A-D6D4D6AA20BA}" type="sibTrans" cxnId="{F753A268-7BE6-4861-AAD1-809491F9F48E}">
      <dgm:prSet/>
      <dgm:spPr/>
      <dgm:t>
        <a:bodyPr/>
        <a:lstStyle/>
        <a:p>
          <a:endParaRPr lang="en-US"/>
        </a:p>
      </dgm:t>
    </dgm:pt>
    <dgm:pt modelId="{111A3BC1-2ED8-484B-8676-2C0A790CC23E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Systematic</a:t>
          </a:r>
          <a:r>
            <a: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rPr>
            <a:t> </a:t>
          </a:r>
        </a:p>
      </dgm:t>
    </dgm:pt>
    <dgm:pt modelId="{3311298D-154E-462A-9E16-F709E11FCB4F}" type="parTrans" cxnId="{449A0980-9909-49CD-A5A7-265E1145B46B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419F00CF-EF5C-42D5-93F1-6DB9FF293844}" type="sibTrans" cxnId="{449A0980-9909-49CD-A5A7-265E1145B46B}">
      <dgm:prSet/>
      <dgm:spPr/>
      <dgm:t>
        <a:bodyPr/>
        <a:lstStyle/>
        <a:p>
          <a:endParaRPr lang="en-US"/>
        </a:p>
      </dgm:t>
    </dgm:pt>
    <dgm:pt modelId="{396E8A8A-4226-4CCD-B7A7-9478545C85BE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Stratified</a:t>
          </a:r>
        </a:p>
      </dgm:t>
    </dgm:pt>
    <dgm:pt modelId="{B485728F-099D-4B6E-B256-84F7499C239B}" type="parTrans" cxnId="{B852DD96-5397-4B00-A69E-B477669F5749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B30778E5-92AD-449D-BE22-3D71386334EF}" type="sibTrans" cxnId="{B852DD96-5397-4B00-A69E-B477669F5749}">
      <dgm:prSet/>
      <dgm:spPr/>
      <dgm:t>
        <a:bodyPr/>
        <a:lstStyle/>
        <a:p>
          <a:endParaRPr lang="en-US"/>
        </a:p>
      </dgm:t>
    </dgm:pt>
    <dgm:pt modelId="{38E35F77-0E01-4579-B078-C5263C3ADAEB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Multistage</a:t>
          </a:r>
        </a:p>
      </dgm:t>
    </dgm:pt>
    <dgm:pt modelId="{E8092988-3E6D-46E2-A4C3-0C91E7CB21A2}" type="parTrans" cxnId="{DCF05BC4-12C3-4A5A-9570-45E86614D8C3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F82921E6-AEEF-4397-B506-09B225EA028E}" type="sibTrans" cxnId="{DCF05BC4-12C3-4A5A-9570-45E86614D8C3}">
      <dgm:prSet/>
      <dgm:spPr/>
      <dgm:t>
        <a:bodyPr/>
        <a:lstStyle/>
        <a:p>
          <a:endParaRPr lang="en-US"/>
        </a:p>
      </dgm:t>
    </dgm:pt>
    <dgm:pt modelId="{F4003D7C-ED00-4504-B829-5BBDF9E0114C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Multiphase</a:t>
          </a:r>
        </a:p>
      </dgm:t>
    </dgm:pt>
    <dgm:pt modelId="{62221580-4FEE-4D26-A355-0F52B9D57588}" type="parTrans" cxnId="{8186FB71-A152-48EA-8F53-B03121B6C1A1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9BBDAE0B-E172-4DCF-A526-D8B8F8347DC8}" type="sibTrans" cxnId="{8186FB71-A152-48EA-8F53-B03121B6C1A1}">
      <dgm:prSet/>
      <dgm:spPr/>
      <dgm:t>
        <a:bodyPr/>
        <a:lstStyle/>
        <a:p>
          <a:endParaRPr lang="en-US"/>
        </a:p>
      </dgm:t>
    </dgm:pt>
    <dgm:pt modelId="{87DAA526-78E3-4D58-9120-AB1053D8202D}">
      <dgm:prSet custT="1"/>
      <dgm:spPr/>
      <dgm:t>
        <a:bodyPr/>
        <a:lstStyle/>
        <a:p>
          <a:r>
            <a:rPr lang="en-US" sz="2400" b="1" dirty="0" smtClean="0">
              <a:effectLst/>
              <a:latin typeface="+mn-lt"/>
            </a:rPr>
            <a:t>Cluster &amp; Area</a:t>
          </a:r>
        </a:p>
      </dgm:t>
    </dgm:pt>
    <dgm:pt modelId="{D44955CF-CF36-4ABE-904E-90641460C918}" type="parTrans" cxnId="{D42E68A8-3F6C-4C3A-B344-FCB95952994D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73E7A898-BE90-4DB4-93AF-2A4294E40C2B}" type="sibTrans" cxnId="{D42E68A8-3F6C-4C3A-B344-FCB95952994D}">
      <dgm:prSet/>
      <dgm:spPr/>
      <dgm:t>
        <a:bodyPr/>
        <a:lstStyle/>
        <a:p>
          <a:endParaRPr lang="en-US"/>
        </a:p>
      </dgm:t>
    </dgm:pt>
    <dgm:pt modelId="{EE0EFBD9-440D-4681-B545-AE890DE817BB}">
      <dgm:prSet custT="1"/>
      <dgm:spPr/>
      <dgm:t>
        <a:bodyPr/>
        <a:lstStyle/>
        <a:p>
          <a:r>
            <a:rPr lang="en-US" sz="2400" b="1" dirty="0" smtClean="0">
              <a:latin typeface="+mn-lt"/>
            </a:rPr>
            <a:t>Purposive</a:t>
          </a:r>
          <a:endParaRPr lang="en-US" sz="2400" b="1" dirty="0">
            <a:latin typeface="+mn-lt"/>
          </a:endParaRPr>
        </a:p>
      </dgm:t>
    </dgm:pt>
    <dgm:pt modelId="{D812F8A9-303A-4980-99B7-6D140E19BFF7}" type="parTrans" cxnId="{54FF7442-FFDF-4643-A537-ED86295C2E2A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990C63E9-F24A-4DA9-99B3-8486703809CC}" type="sibTrans" cxnId="{54FF7442-FFDF-4643-A537-ED86295C2E2A}">
      <dgm:prSet/>
      <dgm:spPr/>
      <dgm:t>
        <a:bodyPr/>
        <a:lstStyle/>
        <a:p>
          <a:endParaRPr lang="en-US"/>
        </a:p>
      </dgm:t>
    </dgm:pt>
    <dgm:pt modelId="{8C445AEA-EBC3-407B-8EC8-0D90AFF6E44A}">
      <dgm:prSet custT="1"/>
      <dgm:spPr/>
      <dgm:t>
        <a:bodyPr/>
        <a:lstStyle/>
        <a:p>
          <a:r>
            <a:rPr lang="en-US" sz="2400" b="1" smtClean="0">
              <a:latin typeface="+mn-lt"/>
            </a:rPr>
            <a:t>Convenience</a:t>
          </a:r>
          <a:endParaRPr lang="en-US" sz="2400" b="1" dirty="0">
            <a:latin typeface="+mn-lt"/>
          </a:endParaRPr>
        </a:p>
      </dgm:t>
    </dgm:pt>
    <dgm:pt modelId="{24CB8F8C-E486-4DAA-B37A-8999B634319C}" type="parTrans" cxnId="{815A4126-8554-466F-BE85-3D97F6118C33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8176B741-9C7E-4C8A-98A0-DE27BC88A667}" type="sibTrans" cxnId="{815A4126-8554-466F-BE85-3D97F6118C33}">
      <dgm:prSet/>
      <dgm:spPr/>
      <dgm:t>
        <a:bodyPr/>
        <a:lstStyle/>
        <a:p>
          <a:endParaRPr lang="en-US"/>
        </a:p>
      </dgm:t>
    </dgm:pt>
    <dgm:pt modelId="{18E44EF0-C348-4572-B4D9-E0AC6F098B6F}">
      <dgm:prSet custT="1"/>
      <dgm:spPr/>
      <dgm:t>
        <a:bodyPr/>
        <a:lstStyle/>
        <a:p>
          <a:r>
            <a:rPr lang="en-US" sz="2400" b="1" smtClean="0">
              <a:latin typeface="+mn-lt"/>
            </a:rPr>
            <a:t>Quota</a:t>
          </a:r>
          <a:endParaRPr lang="en-US" sz="2400" b="1" dirty="0">
            <a:latin typeface="+mn-lt"/>
          </a:endParaRPr>
        </a:p>
      </dgm:t>
    </dgm:pt>
    <dgm:pt modelId="{54748C2F-8797-4A71-B0B0-67664BA21DBD}" type="parTrans" cxnId="{B864FB37-7729-436A-9EA3-250DF02611E7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53843D45-067E-4DDC-B0F0-3A3EC51F103D}" type="sibTrans" cxnId="{B864FB37-7729-436A-9EA3-250DF02611E7}">
      <dgm:prSet/>
      <dgm:spPr/>
      <dgm:t>
        <a:bodyPr/>
        <a:lstStyle/>
        <a:p>
          <a:endParaRPr lang="en-US"/>
        </a:p>
      </dgm:t>
    </dgm:pt>
    <dgm:pt modelId="{00A71926-53EC-48F6-BE84-627E8B39C7AA}">
      <dgm:prSet custT="1"/>
      <dgm:spPr/>
      <dgm:t>
        <a:bodyPr/>
        <a:lstStyle/>
        <a:p>
          <a:r>
            <a:rPr lang="en-US" sz="2400" b="1" dirty="0" smtClean="0">
              <a:latin typeface="+mn-lt"/>
            </a:rPr>
            <a:t>Saturation</a:t>
          </a:r>
          <a:endParaRPr lang="en-US" sz="2400" b="1" dirty="0">
            <a:latin typeface="+mn-lt"/>
          </a:endParaRPr>
        </a:p>
      </dgm:t>
    </dgm:pt>
    <dgm:pt modelId="{113551F3-1361-401D-ADA9-F95FD2CDBB4D}" type="parTrans" cxnId="{3CC72655-1638-44E0-9D21-480AD5333CC4}">
      <dgm:prSet/>
      <dgm:spPr/>
      <dgm:t>
        <a:bodyPr/>
        <a:lstStyle/>
        <a:p>
          <a:endParaRPr lang="en-US" dirty="0">
            <a:latin typeface="+mn-lt"/>
          </a:endParaRPr>
        </a:p>
      </dgm:t>
    </dgm:pt>
    <dgm:pt modelId="{FCD9A9CF-A4CA-4B99-84CD-F0EACC0A0DC3}" type="sibTrans" cxnId="{3CC72655-1638-44E0-9D21-480AD5333CC4}">
      <dgm:prSet/>
      <dgm:spPr/>
      <dgm:t>
        <a:bodyPr/>
        <a:lstStyle/>
        <a:p>
          <a:endParaRPr lang="en-US"/>
        </a:p>
      </dgm:t>
    </dgm:pt>
    <dgm:pt modelId="{3926C80B-EBD8-4F17-AC52-B70E1FF1A1CC}" type="pres">
      <dgm:prSet presAssocID="{D3471D86-1CE7-4424-8043-A11681063F7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CFFE6E9-431C-4907-AAC7-E89962592262}" type="pres">
      <dgm:prSet presAssocID="{5EE24657-F19E-40DD-B8D4-6AFA9B46727C}" presName="root" presStyleCnt="0"/>
      <dgm:spPr/>
      <dgm:t>
        <a:bodyPr/>
        <a:lstStyle/>
        <a:p>
          <a:endParaRPr lang="en-IN"/>
        </a:p>
      </dgm:t>
    </dgm:pt>
    <dgm:pt modelId="{8F113987-9DD5-4609-8580-6A10E8170705}" type="pres">
      <dgm:prSet presAssocID="{5EE24657-F19E-40DD-B8D4-6AFA9B46727C}" presName="rootComposite" presStyleCnt="0"/>
      <dgm:spPr/>
      <dgm:t>
        <a:bodyPr/>
        <a:lstStyle/>
        <a:p>
          <a:endParaRPr lang="en-IN"/>
        </a:p>
      </dgm:t>
    </dgm:pt>
    <dgm:pt modelId="{B8CE94B3-C3D7-4FB1-8A20-87A7F2B25A39}" type="pres">
      <dgm:prSet presAssocID="{5EE24657-F19E-40DD-B8D4-6AFA9B46727C}" presName="rootText" presStyleLbl="node1" presStyleIdx="0" presStyleCnt="2" custScaleX="299325" custLinFactNeighborX="-4269" custLinFactNeighborY="11134"/>
      <dgm:spPr/>
      <dgm:t>
        <a:bodyPr/>
        <a:lstStyle/>
        <a:p>
          <a:endParaRPr lang="en-US"/>
        </a:p>
      </dgm:t>
    </dgm:pt>
    <dgm:pt modelId="{E2C4AABA-37BE-4547-B86D-ECB58D4DE9E6}" type="pres">
      <dgm:prSet presAssocID="{5EE24657-F19E-40DD-B8D4-6AFA9B46727C}" presName="rootConnector" presStyleLbl="node1" presStyleIdx="0" presStyleCnt="2"/>
      <dgm:spPr/>
      <dgm:t>
        <a:bodyPr/>
        <a:lstStyle/>
        <a:p>
          <a:endParaRPr lang="en-US"/>
        </a:p>
      </dgm:t>
    </dgm:pt>
    <dgm:pt modelId="{B6204D86-068B-4BC0-9457-455B665264D6}" type="pres">
      <dgm:prSet presAssocID="{5EE24657-F19E-40DD-B8D4-6AFA9B46727C}" presName="childShape" presStyleCnt="0"/>
      <dgm:spPr/>
      <dgm:t>
        <a:bodyPr/>
        <a:lstStyle/>
        <a:p>
          <a:endParaRPr lang="en-IN"/>
        </a:p>
      </dgm:t>
    </dgm:pt>
    <dgm:pt modelId="{617FDFDA-E63C-4C1B-BBF2-DC9F957C45A4}" type="pres">
      <dgm:prSet presAssocID="{82E11CED-BF0F-4FD3-A8FE-435FD6A9D237}" presName="Name13" presStyleLbl="parChTrans1D2" presStyleIdx="0" presStyleCnt="10"/>
      <dgm:spPr/>
      <dgm:t>
        <a:bodyPr/>
        <a:lstStyle/>
        <a:p>
          <a:endParaRPr lang="en-US"/>
        </a:p>
      </dgm:t>
    </dgm:pt>
    <dgm:pt modelId="{AC82517A-5C43-40E4-98D2-1F864C029F8E}" type="pres">
      <dgm:prSet presAssocID="{DF3DE318-923B-45C7-BA80-19F89624B5B8}" presName="childText" presStyleLbl="bgAcc1" presStyleIdx="0" presStyleCnt="10" custScaleX="262957" custScaleY="105395" custLinFactNeighborX="1663" custLinFactNeighborY="17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2EE8D6-F978-43C4-9C2E-FC1A6BB72A91}" type="pres">
      <dgm:prSet presAssocID="{3311298D-154E-462A-9E16-F709E11FCB4F}" presName="Name13" presStyleLbl="parChTrans1D2" presStyleIdx="1" presStyleCnt="10"/>
      <dgm:spPr/>
      <dgm:t>
        <a:bodyPr/>
        <a:lstStyle/>
        <a:p>
          <a:endParaRPr lang="en-US"/>
        </a:p>
      </dgm:t>
    </dgm:pt>
    <dgm:pt modelId="{D269C5D4-3678-4454-956E-7CB2148E8508}" type="pres">
      <dgm:prSet presAssocID="{111A3BC1-2ED8-484B-8676-2C0A790CC23E}" presName="childText" presStyleLbl="bgAcc1" presStyleIdx="1" presStyleCnt="10" custScaleX="266795" custScaleY="979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8D853D-38DC-4D5B-8C2B-EE5BB4F73D24}" type="pres">
      <dgm:prSet presAssocID="{B485728F-099D-4B6E-B256-84F7499C239B}" presName="Name13" presStyleLbl="parChTrans1D2" presStyleIdx="2" presStyleCnt="10"/>
      <dgm:spPr/>
      <dgm:t>
        <a:bodyPr/>
        <a:lstStyle/>
        <a:p>
          <a:endParaRPr lang="en-US"/>
        </a:p>
      </dgm:t>
    </dgm:pt>
    <dgm:pt modelId="{93BDAB7A-7395-4A66-A669-4E7A218AE977}" type="pres">
      <dgm:prSet presAssocID="{396E8A8A-4226-4CCD-B7A7-9478545C85BE}" presName="childText" presStyleLbl="bgAcc1" presStyleIdx="2" presStyleCnt="10" custScaleX="272704" custScaleY="963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C79365-3DBE-4935-905C-B687A7E88C7D}" type="pres">
      <dgm:prSet presAssocID="{E8092988-3E6D-46E2-A4C3-0C91E7CB21A2}" presName="Name13" presStyleLbl="parChTrans1D2" presStyleIdx="3" presStyleCnt="10"/>
      <dgm:spPr/>
      <dgm:t>
        <a:bodyPr/>
        <a:lstStyle/>
        <a:p>
          <a:endParaRPr lang="en-US"/>
        </a:p>
      </dgm:t>
    </dgm:pt>
    <dgm:pt modelId="{C400FC40-DCB6-484C-A6F2-DF10E38EF2B3}" type="pres">
      <dgm:prSet presAssocID="{38E35F77-0E01-4579-B078-C5263C3ADAEB}" presName="childText" presStyleLbl="bgAcc1" presStyleIdx="3" presStyleCnt="10" custScaleX="271919" custScaleY="1018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A14081-4B9E-4469-82D4-6A90B7F92223}" type="pres">
      <dgm:prSet presAssocID="{62221580-4FEE-4D26-A355-0F52B9D57588}" presName="Name13" presStyleLbl="parChTrans1D2" presStyleIdx="4" presStyleCnt="10"/>
      <dgm:spPr/>
      <dgm:t>
        <a:bodyPr/>
        <a:lstStyle/>
        <a:p>
          <a:endParaRPr lang="en-US"/>
        </a:p>
      </dgm:t>
    </dgm:pt>
    <dgm:pt modelId="{38E75EE9-7AE3-4739-AEEC-DB273C639035}" type="pres">
      <dgm:prSet presAssocID="{F4003D7C-ED00-4504-B829-5BBDF9E0114C}" presName="childText" presStyleLbl="bgAcc1" presStyleIdx="4" presStyleCnt="10" custScaleX="279912" custScaleY="943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2FDD53-F1C6-4DE9-A543-30F4231913C1}" type="pres">
      <dgm:prSet presAssocID="{D44955CF-CF36-4ABE-904E-90641460C918}" presName="Name13" presStyleLbl="parChTrans1D2" presStyleIdx="5" presStyleCnt="10"/>
      <dgm:spPr/>
      <dgm:t>
        <a:bodyPr/>
        <a:lstStyle/>
        <a:p>
          <a:endParaRPr lang="en-US"/>
        </a:p>
      </dgm:t>
    </dgm:pt>
    <dgm:pt modelId="{CA5090AB-C212-4585-BA6B-100BF7B30DAA}" type="pres">
      <dgm:prSet presAssocID="{87DAA526-78E3-4D58-9120-AB1053D8202D}" presName="childText" presStyleLbl="bgAcc1" presStyleIdx="5" presStyleCnt="10" custFlipHor="1" custScaleX="283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EBAD3D-5286-4EE6-9494-3951E50B1F7E}" type="pres">
      <dgm:prSet presAssocID="{492C9B24-63EC-4239-BB83-567AE1449132}" presName="root" presStyleCnt="0"/>
      <dgm:spPr/>
      <dgm:t>
        <a:bodyPr/>
        <a:lstStyle/>
        <a:p>
          <a:endParaRPr lang="en-IN"/>
        </a:p>
      </dgm:t>
    </dgm:pt>
    <dgm:pt modelId="{84E7DBE9-82A1-455E-A45A-EB4C6E55E1C0}" type="pres">
      <dgm:prSet presAssocID="{492C9B24-63EC-4239-BB83-567AE1449132}" presName="rootComposite" presStyleCnt="0"/>
      <dgm:spPr/>
      <dgm:t>
        <a:bodyPr/>
        <a:lstStyle/>
        <a:p>
          <a:endParaRPr lang="en-IN"/>
        </a:p>
      </dgm:t>
    </dgm:pt>
    <dgm:pt modelId="{B973A2A2-95BC-48B5-B150-EDB9AD4157B2}" type="pres">
      <dgm:prSet presAssocID="{492C9B24-63EC-4239-BB83-567AE1449132}" presName="rootText" presStyleLbl="node1" presStyleIdx="1" presStyleCnt="2" custScaleX="278701" custScaleY="149002" custLinFactNeighborX="56315" custLinFactNeighborY="23385"/>
      <dgm:spPr/>
      <dgm:t>
        <a:bodyPr/>
        <a:lstStyle/>
        <a:p>
          <a:endParaRPr lang="en-US"/>
        </a:p>
      </dgm:t>
    </dgm:pt>
    <dgm:pt modelId="{66F5197F-5C3B-4FDF-A178-1F5E9C42EA97}" type="pres">
      <dgm:prSet presAssocID="{492C9B24-63EC-4239-BB83-567AE1449132}" presName="rootConnector" presStyleLbl="node1" presStyleIdx="1" presStyleCnt="2"/>
      <dgm:spPr/>
      <dgm:t>
        <a:bodyPr/>
        <a:lstStyle/>
        <a:p>
          <a:endParaRPr lang="en-US"/>
        </a:p>
      </dgm:t>
    </dgm:pt>
    <dgm:pt modelId="{B41EAFD5-2034-4A20-BD2C-6E5340BEB276}" type="pres">
      <dgm:prSet presAssocID="{492C9B24-63EC-4239-BB83-567AE1449132}" presName="childShape" presStyleCnt="0"/>
      <dgm:spPr/>
      <dgm:t>
        <a:bodyPr/>
        <a:lstStyle/>
        <a:p>
          <a:endParaRPr lang="en-IN"/>
        </a:p>
      </dgm:t>
    </dgm:pt>
    <dgm:pt modelId="{40D50226-C170-4620-AA50-40B3332255B0}" type="pres">
      <dgm:prSet presAssocID="{D812F8A9-303A-4980-99B7-6D140E19BFF7}" presName="Name13" presStyleLbl="parChTrans1D2" presStyleIdx="6" presStyleCnt="10"/>
      <dgm:spPr/>
      <dgm:t>
        <a:bodyPr/>
        <a:lstStyle/>
        <a:p>
          <a:endParaRPr lang="en-US"/>
        </a:p>
      </dgm:t>
    </dgm:pt>
    <dgm:pt modelId="{29675563-A6FC-4BBA-A483-A948FC3CA31E}" type="pres">
      <dgm:prSet presAssocID="{EE0EFBD9-440D-4681-B545-AE890DE817BB}" presName="childText" presStyleLbl="bgAcc1" presStyleIdx="6" presStyleCnt="10" custScaleX="224935" custLinFactNeighborX="65649" custLinFactNeighborY="198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DCCB03-7FC3-4E93-879B-05F312BD3D3D}" type="pres">
      <dgm:prSet presAssocID="{24CB8F8C-E486-4DAA-B37A-8999B634319C}" presName="Name13" presStyleLbl="parChTrans1D2" presStyleIdx="7" presStyleCnt="10"/>
      <dgm:spPr/>
      <dgm:t>
        <a:bodyPr/>
        <a:lstStyle/>
        <a:p>
          <a:endParaRPr lang="en-US"/>
        </a:p>
      </dgm:t>
    </dgm:pt>
    <dgm:pt modelId="{830270D4-62CD-4801-910B-8CF14B287F0D}" type="pres">
      <dgm:prSet presAssocID="{8C445AEA-EBC3-407B-8EC8-0D90AFF6E44A}" presName="childText" presStyleLbl="bgAcc1" presStyleIdx="7" presStyleCnt="10" custScaleX="224935" custLinFactNeighborX="65649" custLinFactNeighborY="18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329A31-B840-494D-B999-4EC21E1231DA}" type="pres">
      <dgm:prSet presAssocID="{54748C2F-8797-4A71-B0B0-67664BA21DBD}" presName="Name13" presStyleLbl="parChTrans1D2" presStyleIdx="8" presStyleCnt="10"/>
      <dgm:spPr/>
      <dgm:t>
        <a:bodyPr/>
        <a:lstStyle/>
        <a:p>
          <a:endParaRPr lang="en-US"/>
        </a:p>
      </dgm:t>
    </dgm:pt>
    <dgm:pt modelId="{643C5116-BDB6-4BF0-BB98-B4AA80C497EA}" type="pres">
      <dgm:prSet presAssocID="{18E44EF0-C348-4572-B4D9-E0AC6F098B6F}" presName="childText" presStyleLbl="bgAcc1" presStyleIdx="8" presStyleCnt="10" custScaleX="226370" custLinFactNeighborX="61566" custLinFactNeighborY="241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5659D-FD97-4CCB-BB9A-59E8CF512346}" type="pres">
      <dgm:prSet presAssocID="{113551F3-1361-401D-ADA9-F95FD2CDBB4D}" presName="Name13" presStyleLbl="parChTrans1D2" presStyleIdx="9" presStyleCnt="10"/>
      <dgm:spPr/>
      <dgm:t>
        <a:bodyPr/>
        <a:lstStyle/>
        <a:p>
          <a:endParaRPr lang="en-US"/>
        </a:p>
      </dgm:t>
    </dgm:pt>
    <dgm:pt modelId="{7B0D9E3E-342F-4C7F-833F-99A4532B2DCD}" type="pres">
      <dgm:prSet presAssocID="{00A71926-53EC-48F6-BE84-627E8B39C7AA}" presName="childText" presStyleLbl="bgAcc1" presStyleIdx="9" presStyleCnt="10" custScaleX="225943" custLinFactNeighborX="61566" custLinFactNeighborY="218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1AAFFB-6D46-491E-8E62-E747BC2298D4}" type="presOf" srcId="{DF3DE318-923B-45C7-BA80-19F89624B5B8}" destId="{AC82517A-5C43-40E4-98D2-1F864C029F8E}" srcOrd="0" destOrd="0" presId="urn:microsoft.com/office/officeart/2005/8/layout/hierarchy3#1"/>
    <dgm:cxn modelId="{A7C6A207-4E3D-4FC5-9AD1-05EEF6212DF4}" type="presOf" srcId="{5EE24657-F19E-40DD-B8D4-6AFA9B46727C}" destId="{E2C4AABA-37BE-4547-B86D-ECB58D4DE9E6}" srcOrd="1" destOrd="0" presId="urn:microsoft.com/office/officeart/2005/8/layout/hierarchy3#1"/>
    <dgm:cxn modelId="{815A4126-8554-466F-BE85-3D97F6118C33}" srcId="{492C9B24-63EC-4239-BB83-567AE1449132}" destId="{8C445AEA-EBC3-407B-8EC8-0D90AFF6E44A}" srcOrd="1" destOrd="0" parTransId="{24CB8F8C-E486-4DAA-B37A-8999B634319C}" sibTransId="{8176B741-9C7E-4C8A-98A0-DE27BC88A667}"/>
    <dgm:cxn modelId="{736AB92F-DB21-4738-97C1-193A56ED55CF}" type="presOf" srcId="{D3471D86-1CE7-4424-8043-A11681063F78}" destId="{3926C80B-EBD8-4F17-AC52-B70E1FF1A1CC}" srcOrd="0" destOrd="0" presId="urn:microsoft.com/office/officeart/2005/8/layout/hierarchy3#1"/>
    <dgm:cxn modelId="{F8E8B362-37D2-41E3-B2AF-30231D2F93CB}" type="presOf" srcId="{D44955CF-CF36-4ABE-904E-90641460C918}" destId="{BB2FDD53-F1C6-4DE9-A543-30F4231913C1}" srcOrd="0" destOrd="0" presId="urn:microsoft.com/office/officeart/2005/8/layout/hierarchy3#1"/>
    <dgm:cxn modelId="{A0FE041B-6D07-4419-B891-B01469F2D981}" type="presOf" srcId="{5EE24657-F19E-40DD-B8D4-6AFA9B46727C}" destId="{B8CE94B3-C3D7-4FB1-8A20-87A7F2B25A39}" srcOrd="0" destOrd="0" presId="urn:microsoft.com/office/officeart/2005/8/layout/hierarchy3#1"/>
    <dgm:cxn modelId="{A97C143C-B34E-45FE-BC75-3E0F3C87FA20}" type="presOf" srcId="{396E8A8A-4226-4CCD-B7A7-9478545C85BE}" destId="{93BDAB7A-7395-4A66-A669-4E7A218AE977}" srcOrd="0" destOrd="0" presId="urn:microsoft.com/office/officeart/2005/8/layout/hierarchy3#1"/>
    <dgm:cxn modelId="{C07C849F-7D33-4E42-880E-DF188B755950}" type="presOf" srcId="{62221580-4FEE-4D26-A355-0F52B9D57588}" destId="{A0A14081-4B9E-4469-82D4-6A90B7F92223}" srcOrd="0" destOrd="0" presId="urn:microsoft.com/office/officeart/2005/8/layout/hierarchy3#1"/>
    <dgm:cxn modelId="{449A0980-9909-49CD-A5A7-265E1145B46B}" srcId="{5EE24657-F19E-40DD-B8D4-6AFA9B46727C}" destId="{111A3BC1-2ED8-484B-8676-2C0A790CC23E}" srcOrd="1" destOrd="0" parTransId="{3311298D-154E-462A-9E16-F709E11FCB4F}" sibTransId="{419F00CF-EF5C-42D5-93F1-6DB9FF293844}"/>
    <dgm:cxn modelId="{5A51C73C-CC07-45E3-A475-DC61BDD9CFE0}" type="presOf" srcId="{EE0EFBD9-440D-4681-B545-AE890DE817BB}" destId="{29675563-A6FC-4BBA-A483-A948FC3CA31E}" srcOrd="0" destOrd="0" presId="urn:microsoft.com/office/officeart/2005/8/layout/hierarchy3#1"/>
    <dgm:cxn modelId="{B864FB37-7729-436A-9EA3-250DF02611E7}" srcId="{492C9B24-63EC-4239-BB83-567AE1449132}" destId="{18E44EF0-C348-4572-B4D9-E0AC6F098B6F}" srcOrd="2" destOrd="0" parTransId="{54748C2F-8797-4A71-B0B0-67664BA21DBD}" sibTransId="{53843D45-067E-4DDC-B0F0-3A3EC51F103D}"/>
    <dgm:cxn modelId="{E0358529-8301-4A3A-961D-A073FDF3F756}" type="presOf" srcId="{00A71926-53EC-48F6-BE84-627E8B39C7AA}" destId="{7B0D9E3E-342F-4C7F-833F-99A4532B2DCD}" srcOrd="0" destOrd="0" presId="urn:microsoft.com/office/officeart/2005/8/layout/hierarchy3#1"/>
    <dgm:cxn modelId="{C7F42813-25BC-4C39-AAF5-CA18786BDF42}" type="presOf" srcId="{F4003D7C-ED00-4504-B829-5BBDF9E0114C}" destId="{38E75EE9-7AE3-4739-AEEC-DB273C639035}" srcOrd="0" destOrd="0" presId="urn:microsoft.com/office/officeart/2005/8/layout/hierarchy3#1"/>
    <dgm:cxn modelId="{C1EA683C-42B0-4A14-A558-34E5767ED46B}" type="presOf" srcId="{3311298D-154E-462A-9E16-F709E11FCB4F}" destId="{D52EE8D6-F978-43C4-9C2E-FC1A6BB72A91}" srcOrd="0" destOrd="0" presId="urn:microsoft.com/office/officeart/2005/8/layout/hierarchy3#1"/>
    <dgm:cxn modelId="{71FB69CF-A18B-416B-89F2-1890D387113E}" type="presOf" srcId="{87DAA526-78E3-4D58-9120-AB1053D8202D}" destId="{CA5090AB-C212-4585-BA6B-100BF7B30DAA}" srcOrd="0" destOrd="0" presId="urn:microsoft.com/office/officeart/2005/8/layout/hierarchy3#1"/>
    <dgm:cxn modelId="{5A9DA48D-0FC2-4660-BFEA-DC28AA578A39}" type="presOf" srcId="{54748C2F-8797-4A71-B0B0-67664BA21DBD}" destId="{1D329A31-B840-494D-B999-4EC21E1231DA}" srcOrd="0" destOrd="0" presId="urn:microsoft.com/office/officeart/2005/8/layout/hierarchy3#1"/>
    <dgm:cxn modelId="{822AC364-9092-4485-98F9-5DD10653D5A7}" type="presOf" srcId="{8C445AEA-EBC3-407B-8EC8-0D90AFF6E44A}" destId="{830270D4-62CD-4801-910B-8CF14B287F0D}" srcOrd="0" destOrd="0" presId="urn:microsoft.com/office/officeart/2005/8/layout/hierarchy3#1"/>
    <dgm:cxn modelId="{D42E68A8-3F6C-4C3A-B344-FCB95952994D}" srcId="{5EE24657-F19E-40DD-B8D4-6AFA9B46727C}" destId="{87DAA526-78E3-4D58-9120-AB1053D8202D}" srcOrd="5" destOrd="0" parTransId="{D44955CF-CF36-4ABE-904E-90641460C918}" sibTransId="{73E7A898-BE90-4DB4-93AF-2A4294E40C2B}"/>
    <dgm:cxn modelId="{1602D2A2-1C54-4A7C-81D1-FB3AF007B088}" srcId="{D3471D86-1CE7-4424-8043-A11681063F78}" destId="{5EE24657-F19E-40DD-B8D4-6AFA9B46727C}" srcOrd="0" destOrd="0" parTransId="{4792788D-B0AC-4927-96BB-BBA2770A150D}" sibTransId="{20A503D6-51BF-46CE-AF15-2F30C4F53813}"/>
    <dgm:cxn modelId="{84ED1C7B-6BC5-4204-B131-FBE061C2A5AF}" srcId="{D3471D86-1CE7-4424-8043-A11681063F78}" destId="{492C9B24-63EC-4239-BB83-567AE1449132}" srcOrd="1" destOrd="0" parTransId="{95EA9BD8-B8D6-4505-808F-22888F3401BF}" sibTransId="{2137C1D6-91F1-4926-B7F3-33BE658A7DFB}"/>
    <dgm:cxn modelId="{14F28BC9-FB3C-41B8-8770-7524CF188027}" type="presOf" srcId="{492C9B24-63EC-4239-BB83-567AE1449132}" destId="{66F5197F-5C3B-4FDF-A178-1F5E9C42EA97}" srcOrd="1" destOrd="0" presId="urn:microsoft.com/office/officeart/2005/8/layout/hierarchy3#1"/>
    <dgm:cxn modelId="{54FF7442-FFDF-4643-A537-ED86295C2E2A}" srcId="{492C9B24-63EC-4239-BB83-567AE1449132}" destId="{EE0EFBD9-440D-4681-B545-AE890DE817BB}" srcOrd="0" destOrd="0" parTransId="{D812F8A9-303A-4980-99B7-6D140E19BFF7}" sibTransId="{990C63E9-F24A-4DA9-99B3-8486703809CC}"/>
    <dgm:cxn modelId="{3CC72655-1638-44E0-9D21-480AD5333CC4}" srcId="{492C9B24-63EC-4239-BB83-567AE1449132}" destId="{00A71926-53EC-48F6-BE84-627E8B39C7AA}" srcOrd="3" destOrd="0" parTransId="{113551F3-1361-401D-ADA9-F95FD2CDBB4D}" sibTransId="{FCD9A9CF-A4CA-4B99-84CD-F0EACC0A0DC3}"/>
    <dgm:cxn modelId="{8186FB71-A152-48EA-8F53-B03121B6C1A1}" srcId="{5EE24657-F19E-40DD-B8D4-6AFA9B46727C}" destId="{F4003D7C-ED00-4504-B829-5BBDF9E0114C}" srcOrd="4" destOrd="0" parTransId="{62221580-4FEE-4D26-A355-0F52B9D57588}" sibTransId="{9BBDAE0B-E172-4DCF-A526-D8B8F8347DC8}"/>
    <dgm:cxn modelId="{98304694-1F6A-4B4F-9DB5-67B04AE73FEE}" type="presOf" srcId="{38E35F77-0E01-4579-B078-C5263C3ADAEB}" destId="{C400FC40-DCB6-484C-A6F2-DF10E38EF2B3}" srcOrd="0" destOrd="0" presId="urn:microsoft.com/office/officeart/2005/8/layout/hierarchy3#1"/>
    <dgm:cxn modelId="{D010590F-3E8C-4A6A-8507-CD0C27B6087E}" type="presOf" srcId="{D812F8A9-303A-4980-99B7-6D140E19BFF7}" destId="{40D50226-C170-4620-AA50-40B3332255B0}" srcOrd="0" destOrd="0" presId="urn:microsoft.com/office/officeart/2005/8/layout/hierarchy3#1"/>
    <dgm:cxn modelId="{B852DD96-5397-4B00-A69E-B477669F5749}" srcId="{5EE24657-F19E-40DD-B8D4-6AFA9B46727C}" destId="{396E8A8A-4226-4CCD-B7A7-9478545C85BE}" srcOrd="2" destOrd="0" parTransId="{B485728F-099D-4B6E-B256-84F7499C239B}" sibTransId="{B30778E5-92AD-449D-BE22-3D71386334EF}"/>
    <dgm:cxn modelId="{DCF05BC4-12C3-4A5A-9570-45E86614D8C3}" srcId="{5EE24657-F19E-40DD-B8D4-6AFA9B46727C}" destId="{38E35F77-0E01-4579-B078-C5263C3ADAEB}" srcOrd="3" destOrd="0" parTransId="{E8092988-3E6D-46E2-A4C3-0C91E7CB21A2}" sibTransId="{F82921E6-AEEF-4397-B506-09B225EA028E}"/>
    <dgm:cxn modelId="{453FEDE3-AF33-4180-B88F-0E951E496CDC}" type="presOf" srcId="{18E44EF0-C348-4572-B4D9-E0AC6F098B6F}" destId="{643C5116-BDB6-4BF0-BB98-B4AA80C497EA}" srcOrd="0" destOrd="0" presId="urn:microsoft.com/office/officeart/2005/8/layout/hierarchy3#1"/>
    <dgm:cxn modelId="{CFFF237B-AF18-45AD-A2F9-03BE603DF12D}" type="presOf" srcId="{24CB8F8C-E486-4DAA-B37A-8999B634319C}" destId="{A0DCCB03-7FC3-4E93-879B-05F312BD3D3D}" srcOrd="0" destOrd="0" presId="urn:microsoft.com/office/officeart/2005/8/layout/hierarchy3#1"/>
    <dgm:cxn modelId="{31DA212B-FC23-4D46-BCEC-767D3CD45316}" type="presOf" srcId="{113551F3-1361-401D-ADA9-F95FD2CDBB4D}" destId="{D085659D-FD97-4CCB-BB9A-59E8CF512346}" srcOrd="0" destOrd="0" presId="urn:microsoft.com/office/officeart/2005/8/layout/hierarchy3#1"/>
    <dgm:cxn modelId="{105CFE93-4F2D-4F12-A837-B5A19E3E11B0}" type="presOf" srcId="{82E11CED-BF0F-4FD3-A8FE-435FD6A9D237}" destId="{617FDFDA-E63C-4C1B-BBF2-DC9F957C45A4}" srcOrd="0" destOrd="0" presId="urn:microsoft.com/office/officeart/2005/8/layout/hierarchy3#1"/>
    <dgm:cxn modelId="{F753A268-7BE6-4861-AAD1-809491F9F48E}" srcId="{5EE24657-F19E-40DD-B8D4-6AFA9B46727C}" destId="{DF3DE318-923B-45C7-BA80-19F89624B5B8}" srcOrd="0" destOrd="0" parTransId="{82E11CED-BF0F-4FD3-A8FE-435FD6A9D237}" sibTransId="{70544D68-5CE8-483A-854A-D6D4D6AA20BA}"/>
    <dgm:cxn modelId="{589273E1-0280-4639-8192-B11A81F07106}" type="presOf" srcId="{492C9B24-63EC-4239-BB83-567AE1449132}" destId="{B973A2A2-95BC-48B5-B150-EDB9AD4157B2}" srcOrd="0" destOrd="0" presId="urn:microsoft.com/office/officeart/2005/8/layout/hierarchy3#1"/>
    <dgm:cxn modelId="{0BDBE238-B96A-4D1B-8C8F-3BDD8474BE0B}" type="presOf" srcId="{111A3BC1-2ED8-484B-8676-2C0A790CC23E}" destId="{D269C5D4-3678-4454-956E-7CB2148E8508}" srcOrd="0" destOrd="0" presId="urn:microsoft.com/office/officeart/2005/8/layout/hierarchy3#1"/>
    <dgm:cxn modelId="{5F2A3873-0197-41B2-A7ED-723DB1832E86}" type="presOf" srcId="{B485728F-099D-4B6E-B256-84F7499C239B}" destId="{648D853D-38DC-4D5B-8C2B-EE5BB4F73D24}" srcOrd="0" destOrd="0" presId="urn:microsoft.com/office/officeart/2005/8/layout/hierarchy3#1"/>
    <dgm:cxn modelId="{3614EBBC-3DA5-440C-9B04-BEBB5B5ECBDD}" type="presOf" srcId="{E8092988-3E6D-46E2-A4C3-0C91E7CB21A2}" destId="{DCC79365-3DBE-4935-905C-B687A7E88C7D}" srcOrd="0" destOrd="0" presId="urn:microsoft.com/office/officeart/2005/8/layout/hierarchy3#1"/>
    <dgm:cxn modelId="{D392DAFF-5668-46C4-82F1-7059BC6ABD1D}" type="presParOf" srcId="{3926C80B-EBD8-4F17-AC52-B70E1FF1A1CC}" destId="{8CFFE6E9-431C-4907-AAC7-E89962592262}" srcOrd="0" destOrd="0" presId="urn:microsoft.com/office/officeart/2005/8/layout/hierarchy3#1"/>
    <dgm:cxn modelId="{2ED8B00D-2E5B-41A0-8709-C46D4B325481}" type="presParOf" srcId="{8CFFE6E9-431C-4907-AAC7-E89962592262}" destId="{8F113987-9DD5-4609-8580-6A10E8170705}" srcOrd="0" destOrd="0" presId="urn:microsoft.com/office/officeart/2005/8/layout/hierarchy3#1"/>
    <dgm:cxn modelId="{648C4A4C-F516-4450-9BA8-F893556926B5}" type="presParOf" srcId="{8F113987-9DD5-4609-8580-6A10E8170705}" destId="{B8CE94B3-C3D7-4FB1-8A20-87A7F2B25A39}" srcOrd="0" destOrd="0" presId="urn:microsoft.com/office/officeart/2005/8/layout/hierarchy3#1"/>
    <dgm:cxn modelId="{3D993826-4FDC-4119-B7EB-8F9A221C26FD}" type="presParOf" srcId="{8F113987-9DD5-4609-8580-6A10E8170705}" destId="{E2C4AABA-37BE-4547-B86D-ECB58D4DE9E6}" srcOrd="1" destOrd="0" presId="urn:microsoft.com/office/officeart/2005/8/layout/hierarchy3#1"/>
    <dgm:cxn modelId="{916604F9-5D97-49AF-9114-027E949D3E87}" type="presParOf" srcId="{8CFFE6E9-431C-4907-AAC7-E89962592262}" destId="{B6204D86-068B-4BC0-9457-455B665264D6}" srcOrd="1" destOrd="0" presId="urn:microsoft.com/office/officeart/2005/8/layout/hierarchy3#1"/>
    <dgm:cxn modelId="{0D5F2E68-472A-4582-B4B2-1683FACA7848}" type="presParOf" srcId="{B6204D86-068B-4BC0-9457-455B665264D6}" destId="{617FDFDA-E63C-4C1B-BBF2-DC9F957C45A4}" srcOrd="0" destOrd="0" presId="urn:microsoft.com/office/officeart/2005/8/layout/hierarchy3#1"/>
    <dgm:cxn modelId="{E67DFC0D-8527-453D-A5CF-FE98F86DF576}" type="presParOf" srcId="{B6204D86-068B-4BC0-9457-455B665264D6}" destId="{AC82517A-5C43-40E4-98D2-1F864C029F8E}" srcOrd="1" destOrd="0" presId="urn:microsoft.com/office/officeart/2005/8/layout/hierarchy3#1"/>
    <dgm:cxn modelId="{B4481B1F-135F-46C9-B898-A8CF2252B1E8}" type="presParOf" srcId="{B6204D86-068B-4BC0-9457-455B665264D6}" destId="{D52EE8D6-F978-43C4-9C2E-FC1A6BB72A91}" srcOrd="2" destOrd="0" presId="urn:microsoft.com/office/officeart/2005/8/layout/hierarchy3#1"/>
    <dgm:cxn modelId="{1D3914AE-CEFA-4C3B-B265-894223C4D07A}" type="presParOf" srcId="{B6204D86-068B-4BC0-9457-455B665264D6}" destId="{D269C5D4-3678-4454-956E-7CB2148E8508}" srcOrd="3" destOrd="0" presId="urn:microsoft.com/office/officeart/2005/8/layout/hierarchy3#1"/>
    <dgm:cxn modelId="{394E5EE4-0C2F-406F-BAD7-D94BF4E2E256}" type="presParOf" srcId="{B6204D86-068B-4BC0-9457-455B665264D6}" destId="{648D853D-38DC-4D5B-8C2B-EE5BB4F73D24}" srcOrd="4" destOrd="0" presId="urn:microsoft.com/office/officeart/2005/8/layout/hierarchy3#1"/>
    <dgm:cxn modelId="{5419230B-5816-4503-97E8-C5054B978BF1}" type="presParOf" srcId="{B6204D86-068B-4BC0-9457-455B665264D6}" destId="{93BDAB7A-7395-4A66-A669-4E7A218AE977}" srcOrd="5" destOrd="0" presId="urn:microsoft.com/office/officeart/2005/8/layout/hierarchy3#1"/>
    <dgm:cxn modelId="{900D2BEF-3417-4F20-9D4E-3903303654D7}" type="presParOf" srcId="{B6204D86-068B-4BC0-9457-455B665264D6}" destId="{DCC79365-3DBE-4935-905C-B687A7E88C7D}" srcOrd="6" destOrd="0" presId="urn:microsoft.com/office/officeart/2005/8/layout/hierarchy3#1"/>
    <dgm:cxn modelId="{81341A47-000C-488D-A266-CE3470497E6C}" type="presParOf" srcId="{B6204D86-068B-4BC0-9457-455B665264D6}" destId="{C400FC40-DCB6-484C-A6F2-DF10E38EF2B3}" srcOrd="7" destOrd="0" presId="urn:microsoft.com/office/officeart/2005/8/layout/hierarchy3#1"/>
    <dgm:cxn modelId="{7148A16B-315C-4D62-BFEB-2C82BC5CF350}" type="presParOf" srcId="{B6204D86-068B-4BC0-9457-455B665264D6}" destId="{A0A14081-4B9E-4469-82D4-6A90B7F92223}" srcOrd="8" destOrd="0" presId="urn:microsoft.com/office/officeart/2005/8/layout/hierarchy3#1"/>
    <dgm:cxn modelId="{340422DA-CA9E-4A14-A67E-79D252889822}" type="presParOf" srcId="{B6204D86-068B-4BC0-9457-455B665264D6}" destId="{38E75EE9-7AE3-4739-AEEC-DB273C639035}" srcOrd="9" destOrd="0" presId="urn:microsoft.com/office/officeart/2005/8/layout/hierarchy3#1"/>
    <dgm:cxn modelId="{32825376-A60C-421F-BF10-F79D6B174A5B}" type="presParOf" srcId="{B6204D86-068B-4BC0-9457-455B665264D6}" destId="{BB2FDD53-F1C6-4DE9-A543-30F4231913C1}" srcOrd="10" destOrd="0" presId="urn:microsoft.com/office/officeart/2005/8/layout/hierarchy3#1"/>
    <dgm:cxn modelId="{E7909A93-6ABD-4AC4-B90F-0753E8CCF21A}" type="presParOf" srcId="{B6204D86-068B-4BC0-9457-455B665264D6}" destId="{CA5090AB-C212-4585-BA6B-100BF7B30DAA}" srcOrd="11" destOrd="0" presId="urn:microsoft.com/office/officeart/2005/8/layout/hierarchy3#1"/>
    <dgm:cxn modelId="{384605C1-057A-48D6-8C20-09A856D65239}" type="presParOf" srcId="{3926C80B-EBD8-4F17-AC52-B70E1FF1A1CC}" destId="{59EBAD3D-5286-4EE6-9494-3951E50B1F7E}" srcOrd="1" destOrd="0" presId="urn:microsoft.com/office/officeart/2005/8/layout/hierarchy3#1"/>
    <dgm:cxn modelId="{592F26D8-FF5A-49C9-A518-7AE12B256768}" type="presParOf" srcId="{59EBAD3D-5286-4EE6-9494-3951E50B1F7E}" destId="{84E7DBE9-82A1-455E-A45A-EB4C6E55E1C0}" srcOrd="0" destOrd="0" presId="urn:microsoft.com/office/officeart/2005/8/layout/hierarchy3#1"/>
    <dgm:cxn modelId="{1C475AE0-1ADB-45BD-97DD-D03FD4C140A7}" type="presParOf" srcId="{84E7DBE9-82A1-455E-A45A-EB4C6E55E1C0}" destId="{B973A2A2-95BC-48B5-B150-EDB9AD4157B2}" srcOrd="0" destOrd="0" presId="urn:microsoft.com/office/officeart/2005/8/layout/hierarchy3#1"/>
    <dgm:cxn modelId="{091B3994-EC16-491B-A16E-16A305B3B323}" type="presParOf" srcId="{84E7DBE9-82A1-455E-A45A-EB4C6E55E1C0}" destId="{66F5197F-5C3B-4FDF-A178-1F5E9C42EA97}" srcOrd="1" destOrd="0" presId="urn:microsoft.com/office/officeart/2005/8/layout/hierarchy3#1"/>
    <dgm:cxn modelId="{9ACE6D23-FA65-47B2-9C62-FA0E1505B598}" type="presParOf" srcId="{59EBAD3D-5286-4EE6-9494-3951E50B1F7E}" destId="{B41EAFD5-2034-4A20-BD2C-6E5340BEB276}" srcOrd="1" destOrd="0" presId="urn:microsoft.com/office/officeart/2005/8/layout/hierarchy3#1"/>
    <dgm:cxn modelId="{0308FE73-4D9F-4215-90FD-2FF8EEA5ABA3}" type="presParOf" srcId="{B41EAFD5-2034-4A20-BD2C-6E5340BEB276}" destId="{40D50226-C170-4620-AA50-40B3332255B0}" srcOrd="0" destOrd="0" presId="urn:microsoft.com/office/officeart/2005/8/layout/hierarchy3#1"/>
    <dgm:cxn modelId="{2BA20FA7-0E38-4B65-92EF-0581228372D3}" type="presParOf" srcId="{B41EAFD5-2034-4A20-BD2C-6E5340BEB276}" destId="{29675563-A6FC-4BBA-A483-A948FC3CA31E}" srcOrd="1" destOrd="0" presId="urn:microsoft.com/office/officeart/2005/8/layout/hierarchy3#1"/>
    <dgm:cxn modelId="{D62E1E7A-8C76-453D-9748-65D820371844}" type="presParOf" srcId="{B41EAFD5-2034-4A20-BD2C-6E5340BEB276}" destId="{A0DCCB03-7FC3-4E93-879B-05F312BD3D3D}" srcOrd="2" destOrd="0" presId="urn:microsoft.com/office/officeart/2005/8/layout/hierarchy3#1"/>
    <dgm:cxn modelId="{3449CB28-83D1-4236-9CEB-1722D94CA1F8}" type="presParOf" srcId="{B41EAFD5-2034-4A20-BD2C-6E5340BEB276}" destId="{830270D4-62CD-4801-910B-8CF14B287F0D}" srcOrd="3" destOrd="0" presId="urn:microsoft.com/office/officeart/2005/8/layout/hierarchy3#1"/>
    <dgm:cxn modelId="{88A474EE-3536-4296-A56E-053C1142391C}" type="presParOf" srcId="{B41EAFD5-2034-4A20-BD2C-6E5340BEB276}" destId="{1D329A31-B840-494D-B999-4EC21E1231DA}" srcOrd="4" destOrd="0" presId="urn:microsoft.com/office/officeart/2005/8/layout/hierarchy3#1"/>
    <dgm:cxn modelId="{04CA6CB5-E83A-4288-AD03-51493B26C4C6}" type="presParOf" srcId="{B41EAFD5-2034-4A20-BD2C-6E5340BEB276}" destId="{643C5116-BDB6-4BF0-BB98-B4AA80C497EA}" srcOrd="5" destOrd="0" presId="urn:microsoft.com/office/officeart/2005/8/layout/hierarchy3#1"/>
    <dgm:cxn modelId="{DD9036D7-AF4F-4123-AC3C-804DFF6F63C4}" type="presParOf" srcId="{B41EAFD5-2034-4A20-BD2C-6E5340BEB276}" destId="{D085659D-FD97-4CCB-BB9A-59E8CF512346}" srcOrd="6" destOrd="0" presId="urn:microsoft.com/office/officeart/2005/8/layout/hierarchy3#1"/>
    <dgm:cxn modelId="{E3F91EEA-8BCC-4412-B629-5F4D3B7692A8}" type="presParOf" srcId="{B41EAFD5-2034-4A20-BD2C-6E5340BEB276}" destId="{7B0D9E3E-342F-4C7F-833F-99A4532B2DCD}" srcOrd="7" destOrd="0" presId="urn:microsoft.com/office/officeart/2005/8/layout/hierarchy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71C8D9-2594-4CE1-BE38-607E02E42A10}">
      <dsp:nvSpPr>
        <dsp:cNvPr id="0" name=""/>
        <dsp:cNvSpPr/>
      </dsp:nvSpPr>
      <dsp:spPr>
        <a:xfrm>
          <a:off x="1066806" y="675065"/>
          <a:ext cx="5943586" cy="1522362"/>
        </a:xfrm>
        <a:prstGeom prst="fram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lt"/>
            </a:rPr>
            <a:t>SAMPLING TECHNIQUES</a:t>
          </a:r>
          <a:endParaRPr lang="en-US" sz="3200" kern="1200" dirty="0">
            <a:solidFill>
              <a:schemeClr val="tx1">
                <a:lumMod val="95000"/>
                <a:lumOff val="5000"/>
              </a:schemeClr>
            </a:solidFill>
            <a:effectLst/>
            <a:latin typeface="+mn-lt"/>
          </a:endParaRPr>
        </a:p>
      </dsp:txBody>
      <dsp:txXfrm>
        <a:off x="1257101" y="865360"/>
        <a:ext cx="5562996" cy="1141772"/>
      </dsp:txXfrm>
    </dsp:sp>
    <dsp:sp modelId="{5A45EF0F-C00F-49E2-BA5A-BC3AC781F397}">
      <dsp:nvSpPr>
        <dsp:cNvPr id="0" name=""/>
        <dsp:cNvSpPr/>
      </dsp:nvSpPr>
      <dsp:spPr>
        <a:xfrm>
          <a:off x="1987018" y="2197427"/>
          <a:ext cx="2051581" cy="608945"/>
        </a:xfrm>
        <a:custGeom>
          <a:avLst/>
          <a:gdLst/>
          <a:ahLst/>
          <a:cxnLst/>
          <a:rect l="0" t="0" r="0" b="0"/>
          <a:pathLst>
            <a:path>
              <a:moveTo>
                <a:pt x="2051581" y="0"/>
              </a:moveTo>
              <a:lnTo>
                <a:pt x="2051581" y="304472"/>
              </a:lnTo>
              <a:lnTo>
                <a:pt x="0" y="304472"/>
              </a:lnTo>
              <a:lnTo>
                <a:pt x="0" y="6089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8AAFA5-DAD5-4BE1-ABE3-E665457149EE}">
      <dsp:nvSpPr>
        <dsp:cNvPr id="0" name=""/>
        <dsp:cNvSpPr/>
      </dsp:nvSpPr>
      <dsp:spPr>
        <a:xfrm>
          <a:off x="2903" y="2806373"/>
          <a:ext cx="3968229" cy="1522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+mn-lt"/>
            </a:rPr>
            <a:t>PROBABILITY SAMPLING</a:t>
          </a:r>
          <a:endParaRPr lang="en-US" sz="3200" kern="1200" dirty="0">
            <a:latin typeface="+mn-lt"/>
          </a:endParaRPr>
        </a:p>
      </dsp:txBody>
      <dsp:txXfrm>
        <a:off x="47491" y="2850961"/>
        <a:ext cx="3879053" cy="1433186"/>
      </dsp:txXfrm>
    </dsp:sp>
    <dsp:sp modelId="{ECDC0FA0-025B-424B-8DD5-19CBC5C76447}">
      <dsp:nvSpPr>
        <dsp:cNvPr id="0" name=""/>
        <dsp:cNvSpPr/>
      </dsp:nvSpPr>
      <dsp:spPr>
        <a:xfrm>
          <a:off x="4038600" y="2197427"/>
          <a:ext cx="2326646" cy="608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472"/>
              </a:lnTo>
              <a:lnTo>
                <a:pt x="2326646" y="304472"/>
              </a:lnTo>
              <a:lnTo>
                <a:pt x="2326646" y="6089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44E4D-0492-41DA-92C1-19144F295FD5}">
      <dsp:nvSpPr>
        <dsp:cNvPr id="0" name=""/>
        <dsp:cNvSpPr/>
      </dsp:nvSpPr>
      <dsp:spPr>
        <a:xfrm>
          <a:off x="4656195" y="2806373"/>
          <a:ext cx="3418100" cy="1522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+mn-lt"/>
            </a:rPr>
            <a:t>NON PROBABILITY SAMPLING</a:t>
          </a:r>
          <a:endParaRPr lang="en-US" sz="3200" kern="1200" dirty="0">
            <a:latin typeface="+mn-lt"/>
          </a:endParaRPr>
        </a:p>
      </dsp:txBody>
      <dsp:txXfrm>
        <a:off x="4700783" y="2850961"/>
        <a:ext cx="3328924" cy="1433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CE94B3-C3D7-4FB1-8A20-87A7F2B25A39}">
      <dsp:nvSpPr>
        <dsp:cNvPr id="0" name=""/>
        <dsp:cNvSpPr/>
      </dsp:nvSpPr>
      <dsp:spPr>
        <a:xfrm>
          <a:off x="0" y="155744"/>
          <a:ext cx="4461591" cy="745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+mn-lt"/>
            </a:rPr>
            <a:t>PROBABILITY SAMPLING</a:t>
          </a:r>
          <a:endParaRPr lang="en-US" sz="2800" kern="1200" dirty="0">
            <a:latin typeface="+mn-lt"/>
          </a:endParaRPr>
        </a:p>
      </dsp:txBody>
      <dsp:txXfrm>
        <a:off x="21828" y="177572"/>
        <a:ext cx="4417935" cy="701619"/>
      </dsp:txXfrm>
    </dsp:sp>
    <dsp:sp modelId="{617FDFDA-E63C-4C1B-BBF2-DC9F957C45A4}">
      <dsp:nvSpPr>
        <dsp:cNvPr id="0" name=""/>
        <dsp:cNvSpPr/>
      </dsp:nvSpPr>
      <dsp:spPr>
        <a:xfrm>
          <a:off x="446159" y="901019"/>
          <a:ext cx="467584" cy="508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8766"/>
              </a:lnTo>
              <a:lnTo>
                <a:pt x="467584" y="5087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2517A-5C43-40E4-98D2-1F864C029F8E}">
      <dsp:nvSpPr>
        <dsp:cNvPr id="0" name=""/>
        <dsp:cNvSpPr/>
      </dsp:nvSpPr>
      <dsp:spPr>
        <a:xfrm>
          <a:off x="913743" y="1017044"/>
          <a:ext cx="3135606" cy="7854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Simple random </a:t>
          </a:r>
          <a:endParaRPr lang="en-US" sz="2400" kern="1200" dirty="0">
            <a:effectLst/>
            <a:latin typeface="+mn-lt"/>
          </a:endParaRPr>
        </a:p>
      </dsp:txBody>
      <dsp:txXfrm>
        <a:off x="936749" y="1040050"/>
        <a:ext cx="3089594" cy="739471"/>
      </dsp:txXfrm>
    </dsp:sp>
    <dsp:sp modelId="{D52EE8D6-F978-43C4-9C2E-FC1A6BB72A91}">
      <dsp:nvSpPr>
        <dsp:cNvPr id="0" name=""/>
        <dsp:cNvSpPr/>
      </dsp:nvSpPr>
      <dsp:spPr>
        <a:xfrm>
          <a:off x="446159" y="901019"/>
          <a:ext cx="447754" cy="1440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0051"/>
              </a:lnTo>
              <a:lnTo>
                <a:pt x="447754" y="14400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69C5D4-3678-4454-956E-7CB2148E8508}">
      <dsp:nvSpPr>
        <dsp:cNvPr id="0" name=""/>
        <dsp:cNvSpPr/>
      </dsp:nvSpPr>
      <dsp:spPr>
        <a:xfrm>
          <a:off x="893913" y="1976161"/>
          <a:ext cx="3181372" cy="729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Systematic</a:t>
          </a:r>
          <a:r>
            <a:rPr lang="en-US" sz="2400" b="1" kern="1200" dirty="0" smtClean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rPr>
            <a:t> </a:t>
          </a:r>
        </a:p>
      </dsp:txBody>
      <dsp:txXfrm>
        <a:off x="915289" y="1997537"/>
        <a:ext cx="3138620" cy="687066"/>
      </dsp:txXfrm>
    </dsp:sp>
    <dsp:sp modelId="{648D853D-38DC-4D5B-8C2B-EE5BB4F73D24}">
      <dsp:nvSpPr>
        <dsp:cNvPr id="0" name=""/>
        <dsp:cNvSpPr/>
      </dsp:nvSpPr>
      <dsp:spPr>
        <a:xfrm>
          <a:off x="446159" y="901019"/>
          <a:ext cx="447754" cy="2350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0449"/>
              </a:lnTo>
              <a:lnTo>
                <a:pt x="447754" y="23504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DAB7A-7395-4A66-A669-4E7A218AE977}">
      <dsp:nvSpPr>
        <dsp:cNvPr id="0" name=""/>
        <dsp:cNvSpPr/>
      </dsp:nvSpPr>
      <dsp:spPr>
        <a:xfrm>
          <a:off x="893913" y="2892298"/>
          <a:ext cx="3251833" cy="7183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Stratified</a:t>
          </a:r>
        </a:p>
      </dsp:txBody>
      <dsp:txXfrm>
        <a:off x="914952" y="2913337"/>
        <a:ext cx="3209755" cy="676263"/>
      </dsp:txXfrm>
    </dsp:sp>
    <dsp:sp modelId="{DCC79365-3DBE-4935-905C-B687A7E88C7D}">
      <dsp:nvSpPr>
        <dsp:cNvPr id="0" name=""/>
        <dsp:cNvSpPr/>
      </dsp:nvSpPr>
      <dsp:spPr>
        <a:xfrm>
          <a:off x="446159" y="901019"/>
          <a:ext cx="447754" cy="32752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5295"/>
              </a:lnTo>
              <a:lnTo>
                <a:pt x="447754" y="32752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00FC40-DCB6-484C-A6F2-DF10E38EF2B3}">
      <dsp:nvSpPr>
        <dsp:cNvPr id="0" name=""/>
        <dsp:cNvSpPr/>
      </dsp:nvSpPr>
      <dsp:spPr>
        <a:xfrm>
          <a:off x="893913" y="3796958"/>
          <a:ext cx="3242472" cy="7587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Multistage</a:t>
          </a:r>
        </a:p>
      </dsp:txBody>
      <dsp:txXfrm>
        <a:off x="916135" y="3819180"/>
        <a:ext cx="3198028" cy="714268"/>
      </dsp:txXfrm>
    </dsp:sp>
    <dsp:sp modelId="{A0A14081-4B9E-4469-82D4-6A90B7F92223}">
      <dsp:nvSpPr>
        <dsp:cNvPr id="0" name=""/>
        <dsp:cNvSpPr/>
      </dsp:nvSpPr>
      <dsp:spPr>
        <a:xfrm>
          <a:off x="446159" y="901019"/>
          <a:ext cx="447754" cy="419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2688"/>
              </a:lnTo>
              <a:lnTo>
                <a:pt x="447754" y="41926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E75EE9-7AE3-4739-AEEC-DB273C639035}">
      <dsp:nvSpPr>
        <dsp:cNvPr id="0" name=""/>
        <dsp:cNvSpPr/>
      </dsp:nvSpPr>
      <dsp:spPr>
        <a:xfrm>
          <a:off x="893913" y="4741990"/>
          <a:ext cx="3337784" cy="703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Multiphase</a:t>
          </a:r>
        </a:p>
      </dsp:txBody>
      <dsp:txXfrm>
        <a:off x="914516" y="4762593"/>
        <a:ext cx="3296578" cy="662229"/>
      </dsp:txXfrm>
    </dsp:sp>
    <dsp:sp modelId="{BB2FDD53-F1C6-4DE9-A543-30F4231913C1}">
      <dsp:nvSpPr>
        <dsp:cNvPr id="0" name=""/>
        <dsp:cNvSpPr/>
      </dsp:nvSpPr>
      <dsp:spPr>
        <a:xfrm>
          <a:off x="446159" y="901019"/>
          <a:ext cx="447754" cy="5103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03363"/>
              </a:lnTo>
              <a:lnTo>
                <a:pt x="447754" y="5103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090AB-C212-4585-BA6B-100BF7B30DAA}">
      <dsp:nvSpPr>
        <dsp:cNvPr id="0" name=""/>
        <dsp:cNvSpPr/>
      </dsp:nvSpPr>
      <dsp:spPr>
        <a:xfrm flipH="1">
          <a:off x="893913" y="5631745"/>
          <a:ext cx="3382262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+mn-lt"/>
            </a:rPr>
            <a:t>Cluster &amp; Area</a:t>
          </a:r>
        </a:p>
      </dsp:txBody>
      <dsp:txXfrm>
        <a:off x="915741" y="5653573"/>
        <a:ext cx="3338606" cy="701619"/>
      </dsp:txXfrm>
    </dsp:sp>
    <dsp:sp modelId="{B973A2A2-95BC-48B5-B150-EDB9AD4157B2}">
      <dsp:nvSpPr>
        <dsp:cNvPr id="0" name=""/>
        <dsp:cNvSpPr/>
      </dsp:nvSpPr>
      <dsp:spPr>
        <a:xfrm>
          <a:off x="4837419" y="247048"/>
          <a:ext cx="4154180" cy="11104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+mn-lt"/>
            </a:rPr>
            <a:t>NON PROBABILITY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+mn-lt"/>
            </a:rPr>
            <a:t>SAMPLING</a:t>
          </a:r>
          <a:endParaRPr lang="en-US" sz="2800" kern="1200" dirty="0">
            <a:latin typeface="+mn-lt"/>
          </a:endParaRPr>
        </a:p>
      </dsp:txBody>
      <dsp:txXfrm>
        <a:off x="4869944" y="279573"/>
        <a:ext cx="4089130" cy="1045425"/>
      </dsp:txXfrm>
    </dsp:sp>
    <dsp:sp modelId="{40D50226-C170-4620-AA50-40B3332255B0}">
      <dsp:nvSpPr>
        <dsp:cNvPr id="0" name=""/>
        <dsp:cNvSpPr/>
      </dsp:nvSpPr>
      <dsp:spPr>
        <a:xfrm>
          <a:off x="5252837" y="1357523"/>
          <a:ext cx="1056545" cy="5323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2320"/>
              </a:lnTo>
              <a:lnTo>
                <a:pt x="1056545" y="5323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75563-A6FC-4BBA-A483-A948FC3CA31E}">
      <dsp:nvSpPr>
        <dsp:cNvPr id="0" name=""/>
        <dsp:cNvSpPr/>
      </dsp:nvSpPr>
      <dsp:spPr>
        <a:xfrm>
          <a:off x="6309383" y="1517206"/>
          <a:ext cx="2682216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+mn-lt"/>
            </a:rPr>
            <a:t>Purposive</a:t>
          </a:r>
          <a:endParaRPr lang="en-US" sz="2400" b="1" kern="1200" dirty="0">
            <a:latin typeface="+mn-lt"/>
          </a:endParaRPr>
        </a:p>
      </dsp:txBody>
      <dsp:txXfrm>
        <a:off x="6331211" y="1539034"/>
        <a:ext cx="2638560" cy="701619"/>
      </dsp:txXfrm>
    </dsp:sp>
    <dsp:sp modelId="{A0DCCB03-7FC3-4E93-879B-05F312BD3D3D}">
      <dsp:nvSpPr>
        <dsp:cNvPr id="0" name=""/>
        <dsp:cNvSpPr/>
      </dsp:nvSpPr>
      <dsp:spPr>
        <a:xfrm>
          <a:off x="5252837" y="1357523"/>
          <a:ext cx="1056545" cy="1452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2556"/>
              </a:lnTo>
              <a:lnTo>
                <a:pt x="1056545" y="14525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270D4-62CD-4801-910B-8CF14B287F0D}">
      <dsp:nvSpPr>
        <dsp:cNvPr id="0" name=""/>
        <dsp:cNvSpPr/>
      </dsp:nvSpPr>
      <dsp:spPr>
        <a:xfrm>
          <a:off x="6309383" y="2437442"/>
          <a:ext cx="2682216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+mn-lt"/>
            </a:rPr>
            <a:t>Convenience</a:t>
          </a:r>
          <a:endParaRPr lang="en-US" sz="2400" b="1" kern="1200" dirty="0">
            <a:latin typeface="+mn-lt"/>
          </a:endParaRPr>
        </a:p>
      </dsp:txBody>
      <dsp:txXfrm>
        <a:off x="6331211" y="2459270"/>
        <a:ext cx="2638560" cy="701619"/>
      </dsp:txXfrm>
    </dsp:sp>
    <dsp:sp modelId="{1D329A31-B840-494D-B999-4EC21E1231DA}">
      <dsp:nvSpPr>
        <dsp:cNvPr id="0" name=""/>
        <dsp:cNvSpPr/>
      </dsp:nvSpPr>
      <dsp:spPr>
        <a:xfrm>
          <a:off x="5252837" y="1357523"/>
          <a:ext cx="1039434" cy="2427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7786"/>
              </a:lnTo>
              <a:lnTo>
                <a:pt x="1039434" y="24277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C5116-BDB6-4BF0-BB98-B4AA80C497EA}">
      <dsp:nvSpPr>
        <dsp:cNvPr id="0" name=""/>
        <dsp:cNvSpPr/>
      </dsp:nvSpPr>
      <dsp:spPr>
        <a:xfrm>
          <a:off x="6292271" y="3412672"/>
          <a:ext cx="2699328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+mn-lt"/>
            </a:rPr>
            <a:t>Quota</a:t>
          </a:r>
          <a:endParaRPr lang="en-US" sz="2400" b="1" kern="1200" dirty="0">
            <a:latin typeface="+mn-lt"/>
          </a:endParaRPr>
        </a:p>
      </dsp:txBody>
      <dsp:txXfrm>
        <a:off x="6314099" y="3434500"/>
        <a:ext cx="2655672" cy="701619"/>
      </dsp:txXfrm>
    </dsp:sp>
    <dsp:sp modelId="{D085659D-FD97-4CCB-BB9A-59E8CF512346}">
      <dsp:nvSpPr>
        <dsp:cNvPr id="0" name=""/>
        <dsp:cNvSpPr/>
      </dsp:nvSpPr>
      <dsp:spPr>
        <a:xfrm>
          <a:off x="5252837" y="1357523"/>
          <a:ext cx="1044525" cy="3342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2187"/>
              </a:lnTo>
              <a:lnTo>
                <a:pt x="1044525" y="33421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0D9E3E-342F-4C7F-833F-99A4532B2DCD}">
      <dsp:nvSpPr>
        <dsp:cNvPr id="0" name=""/>
        <dsp:cNvSpPr/>
      </dsp:nvSpPr>
      <dsp:spPr>
        <a:xfrm>
          <a:off x="6297363" y="4327073"/>
          <a:ext cx="2694236" cy="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+mn-lt"/>
            </a:rPr>
            <a:t>Saturation</a:t>
          </a:r>
          <a:endParaRPr lang="en-US" sz="2400" b="1" kern="1200" dirty="0">
            <a:latin typeface="+mn-lt"/>
          </a:endParaRPr>
        </a:p>
      </dsp:txBody>
      <dsp:txXfrm>
        <a:off x="6319191" y="4348901"/>
        <a:ext cx="2650580" cy="701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#1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A4012-9381-45BC-A001-D323E10A56DE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4959-1CE5-4693-A04B-75EF7CD95F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5179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PROBABILITY SAMPLING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 smtClean="0"/>
              <a:t>Every member in the population have a equal chance or an opportunities of being selected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14959-1CE5-4693-A04B-75EF7CD95F93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972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As the lottery method cannot be used, when the population  is infinite, the alternative method is that of using the table of random numbers.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Random number can be generated through scientific  calculator or computers. The ways of selection of sample is similar to that of using random number table.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14959-1CE5-4693-A04B-75EF7CD95F93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10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latinLnBrk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Advantages: </a:t>
            </a:r>
          </a:p>
          <a:p>
            <a:pPr marL="457200" lvl="1" indent="0" algn="just" latinLnBrk="0">
              <a:lnSpc>
                <a:spcPct val="70000"/>
              </a:lnSpc>
              <a:spcBef>
                <a:spcPct val="20000"/>
              </a:spcBef>
            </a:pPr>
            <a:endParaRPr kumimoji="0" lang="en-US" altLang="en-US" sz="2800" b="0" dirty="0" smtClean="0">
              <a:latin typeface="Times New Roman" panose="02020603050405020304" pitchFamily="18" charset="0"/>
            </a:endParaRPr>
          </a:p>
          <a:p>
            <a:pPr lvl="1" algn="just" latinLnBrk="0">
              <a:lnSpc>
                <a:spcPct val="7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 dirty="0" smtClean="0">
                <a:latin typeface="Times New Roman" panose="02020603050405020304" pitchFamily="18" charset="0"/>
              </a:rPr>
              <a:t>Less expensive…faster than SRS.</a:t>
            </a:r>
          </a:p>
          <a:p>
            <a:pPr lvl="1" algn="just" latinLnBrk="0">
              <a:lnSpc>
                <a:spcPct val="70000"/>
              </a:lnSpc>
              <a:spcBef>
                <a:spcPct val="20000"/>
              </a:spcBef>
            </a:pPr>
            <a:endParaRPr kumimoji="0" lang="en-US" altLang="en-US" sz="2800" b="0" i="1" dirty="0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just" latinLnBrk="0">
              <a:lnSpc>
                <a:spcPct val="7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Disadvantages:</a:t>
            </a:r>
            <a:endParaRPr kumimoji="0" lang="en-US" altLang="en-US" sz="2800" b="0" dirty="0" smtClean="0">
              <a:latin typeface="Times New Roman" panose="02020603050405020304" pitchFamily="18" charset="0"/>
            </a:endParaRPr>
          </a:p>
          <a:p>
            <a:pPr marL="457200" lvl="1" indent="0" algn="just" latinLnBrk="0">
              <a:lnSpc>
                <a:spcPct val="70000"/>
              </a:lnSpc>
              <a:spcBef>
                <a:spcPct val="20000"/>
              </a:spcBef>
            </a:pPr>
            <a:endParaRPr kumimoji="0" lang="en-US" altLang="en-US" sz="2800" b="0" dirty="0" smtClean="0">
              <a:latin typeface="Times New Roman" panose="02020603050405020304" pitchFamily="18" charset="0"/>
            </a:endParaRPr>
          </a:p>
          <a:p>
            <a:pPr lvl="1" algn="just" latinLnBrk="0">
              <a:lnSpc>
                <a:spcPct val="70000"/>
              </a:lnSpc>
              <a:spcBef>
                <a:spcPct val="20000"/>
              </a:spcBef>
              <a:buFontTx/>
              <a:buChar char="•"/>
            </a:pPr>
            <a:r>
              <a:rPr kumimoji="0" lang="en-US" altLang="en-US" sz="2800" b="0" dirty="0" smtClean="0">
                <a:latin typeface="Times New Roman" panose="02020603050405020304" pitchFamily="18" charset="0"/>
              </a:rPr>
              <a:t>Potential “periodicity” problems</a:t>
            </a:r>
          </a:p>
          <a:p>
            <a:endParaRPr 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/>
          </p:nvPr>
        </p:nvSpPr>
        <p:spPr>
          <a:noFill/>
          <a:ln>
            <a:miter lim="800000"/>
          </a:ln>
        </p:spPr>
        <p:txBody>
          <a:bodyPr/>
          <a:lstStyle/>
          <a:p>
            <a:pPr defTabSz="408940"/>
            <a:fld id="{47C47956-7EAD-44AF-919E-6B0578BA2644}" type="slidenum">
              <a:rPr lang="en-US" smtClean="0">
                <a:ea typeface="MS Gothic" panose="020B0609070205080204" pitchFamily="49" charset="-128"/>
              </a:rPr>
              <a:t>14</a:t>
            </a:fld>
            <a:endParaRPr lang="en-US" dirty="0" smtClean="0">
              <a:ea typeface="MS Gothic" panose="020B0609070205080204" pitchFamily="49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To find</a:t>
            </a:r>
            <a:r>
              <a:rPr lang="en-IN" baseline="0" dirty="0" smtClean="0"/>
              <a:t> out DMFT from different age groups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14959-1CE5-4693-A04B-75EF7CD95F93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7733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0F72A9-BFE4-4EE6-9A24-8FA578B84272}" type="slidenum">
              <a:rPr lang="en-US"/>
              <a:t>18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401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Cluster sampling is commonly used in public health research to study the prevalence of diseases and health behaviors. For example, a study on the prevalence of diabetes in a city may randomly select clusters of neighborhoods and survey individuals within those neighborhoods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DELIBERATE=</a:t>
            </a:r>
            <a:r>
              <a:rPr lang="en-US" baseline="0" dirty="0" smtClean="0"/>
              <a:t> INTENTIONALLY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10C8E-DC89-4715-92A1-A9185ACD4B6F}" type="slidenum">
              <a:rPr lang="en-US" smtClean="0"/>
              <a:t>36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7096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967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330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3703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63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104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269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32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4226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207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05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51C3F-5D24-4374-858C-3807FA3B6992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F369A-A60B-4349-92E1-22C513C679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098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IN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GOOD MORNING</a:t>
            </a:r>
            <a:endParaRPr lang="en-IN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12"/>
          <a:stretch/>
        </p:blipFill>
        <p:spPr bwMode="auto">
          <a:xfrm>
            <a:off x="-15240" y="2743200"/>
            <a:ext cx="4876800" cy="41300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75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7772400" cy="1470025"/>
          </a:xfrm>
        </p:spPr>
        <p:txBody>
          <a:bodyPr/>
          <a:lstStyle/>
          <a:p>
            <a:r>
              <a:rPr lang="en-IN" dirty="0" smtClean="0">
                <a:solidFill>
                  <a:srgbClr val="FF0000"/>
                </a:solidFill>
                <a:latin typeface="Algerian" pitchFamily="82" charset="0"/>
              </a:rPr>
              <a:t>SAMPLING TECHNIQUES</a:t>
            </a:r>
            <a:endParaRPr lang="en-IN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8064" y="4797152"/>
            <a:ext cx="3912435" cy="1705744"/>
          </a:xfrm>
        </p:spPr>
        <p:txBody>
          <a:bodyPr/>
          <a:lstStyle/>
          <a:p>
            <a:pPr algn="r"/>
            <a:r>
              <a:rPr lang="en-IN" dirty="0" err="1" smtClean="0">
                <a:solidFill>
                  <a:srgbClr val="00B050"/>
                </a:solidFill>
              </a:rPr>
              <a:t>Dr.T.Prasanth</a:t>
            </a:r>
            <a:endParaRPr lang="en-IN" dirty="0" smtClean="0">
              <a:solidFill>
                <a:srgbClr val="00B050"/>
              </a:solidFill>
            </a:endParaRPr>
          </a:p>
          <a:p>
            <a:pPr algn="r"/>
            <a:r>
              <a:rPr lang="en-IN" dirty="0" smtClean="0">
                <a:solidFill>
                  <a:srgbClr val="00B050"/>
                </a:solidFill>
              </a:rPr>
              <a:t>Sr. Lecturer, SJDC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140968"/>
            <a:ext cx="4200467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8077200" cy="4800600"/>
          </a:xfrm>
        </p:spPr>
        <p:txBody>
          <a:bodyPr/>
          <a:lstStyle/>
          <a:p>
            <a:pPr algn="just">
              <a:buFont typeface="Monotype Sorts" pitchFamily="2" charset="2"/>
              <a:buNone/>
            </a:pPr>
            <a:r>
              <a:rPr lang="en-US" altLang="en-US" sz="2800" dirty="0" smtClean="0"/>
              <a:t>	while purchasing food grains from a shop we usually examine a small amount of grains from the bag to assess </a:t>
            </a:r>
            <a:r>
              <a:rPr lang="en-US" altLang="en-US" sz="2800" dirty="0"/>
              <a:t>the quality of the commodity.</a:t>
            </a:r>
          </a:p>
          <a:p>
            <a:pPr algn="just">
              <a:buFont typeface="Monotype Sorts" pitchFamily="2" charset="2"/>
              <a:buNone/>
            </a:pPr>
            <a:r>
              <a:rPr lang="en-US" altLang="en-US" sz="2800" dirty="0"/>
              <a:t>	</a:t>
            </a:r>
          </a:p>
        </p:txBody>
      </p:sp>
      <p:pic>
        <p:nvPicPr>
          <p:cNvPr id="117765" name="Picture 5" descr="0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7"/>
          <a:stretch>
            <a:fillRect/>
          </a:stretch>
        </p:blipFill>
        <p:spPr bwMode="auto">
          <a:xfrm>
            <a:off x="0" y="3657600"/>
            <a:ext cx="482917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IN" dirty="0" smtClean="0"/>
              <a:t>How do you check the quality of food grains 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634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Sampling Terminology</a:t>
            </a:r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1"/>
            <a:ext cx="4453417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 t="5737" r="1716" b="8418"/>
          <a:stretch/>
        </p:blipFill>
        <p:spPr bwMode="auto">
          <a:xfrm>
            <a:off x="107504" y="2564904"/>
            <a:ext cx="8850822" cy="1725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6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16632" y="2607915"/>
            <a:ext cx="6141368" cy="1215008"/>
          </a:xfrm>
        </p:spPr>
        <p:txBody>
          <a:bodyPr>
            <a:normAutofit/>
          </a:bodyPr>
          <a:lstStyle/>
          <a:p>
            <a:r>
              <a:rPr lang="en-IN" sz="3200" dirty="0" smtClean="0"/>
              <a:t>Target population</a:t>
            </a:r>
            <a:endParaRPr lang="en-IN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88" y="908720"/>
            <a:ext cx="3177815" cy="2034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802459"/>
            <a:ext cx="3429000" cy="279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740" y="692696"/>
            <a:ext cx="3037656" cy="2269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788024" y="2667229"/>
            <a:ext cx="4752528" cy="1142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dirty="0" smtClean="0"/>
              <a:t>Sampling Frame</a:t>
            </a:r>
            <a:endParaRPr lang="en-IN" sz="32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540568" y="4725144"/>
            <a:ext cx="4752528" cy="1142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dirty="0" smtClean="0"/>
              <a:t>Sample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9789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14348" y="2285992"/>
            <a:ext cx="2500330" cy="30718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/>
          <p:cNvSpPr/>
          <p:nvPr/>
        </p:nvSpPr>
        <p:spPr>
          <a:xfrm>
            <a:off x="6357950" y="3357562"/>
            <a:ext cx="1143008" cy="114300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" name="Straight Arrow Connector 6"/>
          <p:cNvCxnSpPr>
            <a:stCxn id="4" idx="6"/>
          </p:cNvCxnSpPr>
          <p:nvPr/>
        </p:nvCxnSpPr>
        <p:spPr>
          <a:xfrm flipV="1">
            <a:off x="3214678" y="3714752"/>
            <a:ext cx="3143272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3071802" y="4214818"/>
            <a:ext cx="335758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357290" y="3214686"/>
            <a:ext cx="1357322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0" y="142852"/>
            <a:ext cx="9001156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</a:t>
            </a:r>
            <a:r>
              <a:rPr lang="en-US" dirty="0" smtClean="0">
                <a:solidFill>
                  <a:srgbClr val="002060"/>
                </a:solidFill>
              </a:rPr>
              <a:t>What is Sampling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FF0000"/>
                </a:solidFill>
              </a:rPr>
              <a:t>What we want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to talk about                                                     What we actually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                                                                            observe  in the  								data </a:t>
            </a:r>
          </a:p>
          <a:p>
            <a:pPr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                                                                              </a:t>
            </a:r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000" dirty="0" smtClean="0"/>
              <a:t>	                 </a:t>
            </a:r>
            <a:r>
              <a:rPr lang="en-US" sz="2000" dirty="0" smtClean="0">
                <a:solidFill>
                  <a:srgbClr val="FF0000"/>
                </a:solidFill>
              </a:rPr>
              <a:t>Sampling                        </a:t>
            </a:r>
            <a:r>
              <a:rPr lang="en-US" sz="2000" dirty="0" err="1" smtClean="0">
                <a:solidFill>
                  <a:srgbClr val="FF0000"/>
                </a:solidFill>
              </a:rPr>
              <a:t>Sampling</a:t>
            </a:r>
            <a:r>
              <a:rPr lang="en-US" sz="2000" dirty="0" smtClean="0">
                <a:solidFill>
                  <a:srgbClr val="FF0000"/>
                </a:solidFill>
              </a:rPr>
              <a:t> process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                         frame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                                 	                 Inference</a:t>
            </a:r>
          </a:p>
          <a:p>
            <a:pP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          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            Population                                    Sample</a:t>
            </a:r>
            <a:endParaRPr lang="en-IN" sz="28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785786" y="2357430"/>
            <a:ext cx="50006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V="1">
            <a:off x="6322231" y="2893215"/>
            <a:ext cx="78581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08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04800" y="914400"/>
          <a:ext cx="8077200" cy="5003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136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44928"/>
          <a:ext cx="8991600" cy="6449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198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0000FF"/>
                </a:solidFill>
              </a:rPr>
              <a:t>SIMPLE  RANDOM SAMPLING</a:t>
            </a:r>
            <a:endParaRPr lang="en-US" sz="44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  <a:buClr>
                <a:srgbClr val="000099"/>
              </a:buClr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   Each and </a:t>
            </a:r>
            <a:r>
              <a:rPr lang="en-US" dirty="0" smtClean="0">
                <a:solidFill>
                  <a:srgbClr val="C00000"/>
                </a:solidFill>
              </a:rPr>
              <a:t>every unit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of the population has </a:t>
            </a:r>
            <a:r>
              <a:rPr lang="en-US" dirty="0" smtClean="0">
                <a:solidFill>
                  <a:srgbClr val="C00000"/>
                </a:solidFill>
              </a:rPr>
              <a:t>equal and known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chance of being selected.</a:t>
            </a:r>
          </a:p>
        </p:txBody>
      </p:sp>
    </p:spTree>
    <p:extLst>
      <p:ext uri="{BB962C8B-B14F-4D97-AF65-F5344CB8AC3E}">
        <p14:creationId xmlns:p14="http://schemas.microsoft.com/office/powerpoint/2010/main" val="14032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1796143"/>
            <a:ext cx="8242300" cy="2204357"/>
          </a:xfrm>
        </p:spPr>
        <p:txBody>
          <a:bodyPr>
            <a:normAutofit fontScale="90000"/>
          </a:bodyPr>
          <a:lstStyle/>
          <a:p>
            <a:pPr algn="l">
              <a:lnSpc>
                <a:spcPct val="200000"/>
              </a:lnSpc>
            </a:pP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Example….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>To assess knowledge level of this class students about my previous class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852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THREE WAYS OF SELECTING THE SRS…..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81200"/>
            <a:ext cx="2209800" cy="396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1" y="2057400"/>
            <a:ext cx="2239617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2286000"/>
            <a:ext cx="32258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5939137"/>
            <a:ext cx="2711228" cy="521017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r>
              <a:rPr lang="en-US" sz="2700" b="1" dirty="0" smtClean="0">
                <a:latin typeface="Adobe Garamond Pro"/>
              </a:rPr>
              <a:t>Lottery Method</a:t>
            </a:r>
            <a:endParaRPr lang="en-US" sz="2700" b="1" dirty="0">
              <a:latin typeface="Adobe Garamon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1" y="5715001"/>
            <a:ext cx="3005072" cy="936515"/>
          </a:xfrm>
          <a:prstGeom prst="rect">
            <a:avLst/>
          </a:prstGeom>
          <a:noFill/>
        </p:spPr>
        <p:txBody>
          <a:bodyPr wrap="none" lIns="104498" tIns="52249" rIns="104498" bIns="52249" rtlCol="0">
            <a:spAutoFit/>
          </a:bodyPr>
          <a:lstStyle/>
          <a:p>
            <a:r>
              <a:rPr lang="en-US" sz="2700" b="1" dirty="0" smtClean="0">
                <a:latin typeface="Adobe Garamond Pro"/>
              </a:rPr>
              <a:t>Computer Assisted </a:t>
            </a:r>
          </a:p>
          <a:p>
            <a:r>
              <a:rPr lang="en-US" sz="2700" b="1" dirty="0" smtClean="0">
                <a:latin typeface="Adobe Garamond Pro"/>
              </a:rPr>
              <a:t>Software</a:t>
            </a:r>
            <a:endParaRPr lang="en-US" sz="2700" b="1" dirty="0">
              <a:latin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255672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73478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SIMPLE  RANDOM  SAMPLING</a:t>
            </a:r>
            <a:br>
              <a:rPr lang="en-US" dirty="0" smtClean="0">
                <a:solidFill>
                  <a:srgbClr val="0000FF"/>
                </a:solidFill>
              </a:rPr>
            </a:b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44500" y="1714500"/>
            <a:ext cx="6858000" cy="4490357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  <a:buClr>
                <a:srgbClr val="660066"/>
              </a:buClr>
              <a:buFont typeface="Wingdings" panose="05000000000000000000" pitchFamily="2" charset="2"/>
              <a:buNone/>
              <a:defRPr/>
            </a:pPr>
            <a:r>
              <a:rPr lang="en-US" sz="9800" b="1" dirty="0" smtClean="0">
                <a:solidFill>
                  <a:srgbClr val="7030A0"/>
                </a:solidFill>
              </a:rPr>
              <a:t>   </a:t>
            </a:r>
            <a:r>
              <a:rPr lang="en-US" sz="11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Applicable when</a:t>
            </a:r>
            <a:r>
              <a:rPr lang="en-US" sz="11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endParaRPr lang="en-US" sz="11200" b="1" dirty="0" smtClean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eaLnBrk="1" hangingPunct="1">
              <a:lnSpc>
                <a:spcPct val="80000"/>
              </a:lnSpc>
              <a:buClr>
                <a:srgbClr val="660066"/>
              </a:buClr>
              <a:buFont typeface="Wingdings" panose="05000000000000000000" pitchFamily="2" charset="2"/>
              <a:buNone/>
              <a:defRPr/>
            </a:pPr>
            <a:r>
              <a:rPr lang="en-US" sz="112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</a:t>
            </a:r>
            <a:endParaRPr lang="en-US" sz="11200" dirty="0" smtClean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	a) The population  is small.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1200" dirty="0" smtClean="0">
              <a:solidFill>
                <a:srgbClr val="0066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	b) The population is readily available.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1200" dirty="0" smtClean="0">
              <a:solidFill>
                <a:srgbClr val="0066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	c) Homogeneous.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1200" dirty="0" smtClean="0">
              <a:solidFill>
                <a:srgbClr val="C000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C00000"/>
                </a:solidFill>
                <a:latin typeface="+mj-lt"/>
              </a:rPr>
              <a:t>   </a:t>
            </a:r>
            <a:r>
              <a:rPr lang="en-US" sz="11200" dirty="0" smtClean="0">
                <a:solidFill>
                  <a:srgbClr val="7030A0"/>
                </a:solidFill>
                <a:latin typeface="+mj-lt"/>
              </a:rPr>
              <a:t>Cannot be used when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       a) Population is large.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       b) Population is scattered.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1200" dirty="0" smtClean="0">
              <a:solidFill>
                <a:srgbClr val="0066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1200" dirty="0" smtClean="0">
                <a:solidFill>
                  <a:srgbClr val="006600"/>
                </a:solidFill>
                <a:latin typeface="+mj-lt"/>
              </a:rPr>
              <a:t>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3400" dirty="0" smtClean="0">
              <a:solidFill>
                <a:srgbClr val="0066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  <a:defRPr/>
            </a:pPr>
            <a:r>
              <a:rPr lang="en-US" sz="3400" dirty="0" smtClean="0">
                <a:solidFill>
                  <a:srgbClr val="00660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006600"/>
                </a:solidFill>
                <a:latin typeface="+mj-lt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  <a:defRPr/>
            </a:pPr>
            <a:r>
              <a:rPr lang="en-US" sz="3200" dirty="0" smtClean="0">
                <a:latin typeface="+mj-lt"/>
              </a:rPr>
              <a:t> </a:t>
            </a:r>
            <a:endParaRPr lang="en-US" sz="3400" b="1" dirty="0" smtClean="0">
              <a:solidFill>
                <a:srgbClr val="0000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46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SYSTEMATIC RANDOM SAMPLING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0" y="2530929"/>
            <a:ext cx="5842000" cy="29718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US" sz="3600" dirty="0" smtClean="0">
                <a:solidFill>
                  <a:schemeClr val="tx2"/>
                </a:solidFill>
              </a:rPr>
              <a:t>Selecting one unit at random &amp; additional units at evenly spaced intervals .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-2476500" y="4898571"/>
            <a:ext cx="11620500" cy="1502229"/>
          </a:xfrm>
          <a:noFill/>
          <a:ln>
            <a:miter lim="800000"/>
          </a:ln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Applicable when</a:t>
            </a:r>
          </a:p>
          <a:p>
            <a:pPr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    Population is large and scattered .</a:t>
            </a:r>
          </a:p>
          <a:p>
            <a:pPr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 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600" y="1371599"/>
            <a:ext cx="2209800" cy="5424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257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571500" y="40821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cap="all" dirty="0" smtClean="0">
                <a:ea typeface="Adobe Garamond Pro" pitchFamily="18" charset="0"/>
                <a:cs typeface="Adobe Garamond Pro" pitchFamily="18" charset="0"/>
              </a:rPr>
              <a:t>Systematic  Random  Sampling</a:t>
            </a:r>
            <a:r>
              <a:rPr lang="en-US" dirty="0" smtClean="0">
                <a:latin typeface="Adobe Garamond Pro" pitchFamily="18" charset="0"/>
                <a:ea typeface="Adobe Garamond Pro" pitchFamily="18" charset="0"/>
                <a:cs typeface="Adobe Garamond Pro" pitchFamily="18" charset="0"/>
              </a:rPr>
              <a:t/>
            </a:r>
            <a:br>
              <a:rPr lang="en-US" dirty="0" smtClean="0">
                <a:latin typeface="Adobe Garamond Pro" pitchFamily="18" charset="0"/>
                <a:ea typeface="Adobe Garamond Pro" pitchFamily="18" charset="0"/>
                <a:cs typeface="Adobe Garamond Pro" pitchFamily="18" charset="0"/>
              </a:rPr>
            </a:br>
            <a:endParaRPr lang="en-US" dirty="0" smtClean="0">
              <a:latin typeface="Adobe Garamond Pro" pitchFamily="18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190500" y="1629908"/>
            <a:ext cx="8496300" cy="4574949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3200" dirty="0" smtClean="0">
                <a:solidFill>
                  <a:srgbClr val="000000"/>
                </a:solidFill>
                <a:latin typeface="Adobe Garamond Pro" pitchFamily="18" charset="0"/>
                <a:ea typeface="Adobe Garamond Pro" pitchFamily="18" charset="0"/>
                <a:cs typeface="Adobe Garamond Pro" pitchFamily="18" charset="0"/>
              </a:rPr>
              <a:t>Example</a:t>
            </a:r>
          </a:p>
        </p:txBody>
      </p:sp>
      <p:pic>
        <p:nvPicPr>
          <p:cNvPr id="48132" name="Picture 5"/>
          <p:cNvPicPr>
            <a:picLocks noChangeAspect="1"/>
          </p:cNvPicPr>
          <p:nvPr/>
        </p:nvPicPr>
        <p:blipFill>
          <a:blip r:embed="rId3">
            <a:lum contrast="40000"/>
          </a:blip>
          <a:srcRect/>
          <a:stretch>
            <a:fillRect/>
          </a:stretch>
        </p:blipFill>
        <p:spPr bwMode="auto">
          <a:xfrm>
            <a:off x="63500" y="1387929"/>
            <a:ext cx="8255573" cy="529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12875" y="1796143"/>
            <a:ext cx="2636637" cy="459462"/>
          </a:xfrm>
          <a:prstGeom prst="rect">
            <a:avLst/>
          </a:prstGeom>
          <a:noFill/>
        </p:spPr>
        <p:txBody>
          <a:bodyPr wrap="none" lIns="104498" tIns="52249" rIns="104498" bIns="52249" rtlCol="0">
            <a:spAutoFit/>
          </a:bodyPr>
          <a:lstStyle/>
          <a:p>
            <a:r>
              <a:rPr lang="en-US" sz="2300" b="1" dirty="0" smtClean="0"/>
              <a:t>TOTAL POPULATION</a:t>
            </a:r>
            <a:endParaRPr lang="en-US" sz="23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71886" y="2530928"/>
            <a:ext cx="2819400" cy="459462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r>
              <a:rPr lang="en-US" sz="2300" b="1" dirty="0" smtClean="0"/>
              <a:t>SAMPLE</a:t>
            </a:r>
            <a:r>
              <a:rPr lang="en-US" sz="2300" dirty="0" smtClean="0"/>
              <a:t>  </a:t>
            </a:r>
            <a:r>
              <a:rPr lang="en-US" sz="2300" b="1" dirty="0" smtClean="0"/>
              <a:t>SIZE</a:t>
            </a:r>
            <a:endParaRPr lang="en-US" sz="23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356646" y="3508219"/>
            <a:ext cx="2780202" cy="459462"/>
          </a:xfrm>
          <a:prstGeom prst="rect">
            <a:avLst/>
          </a:prstGeom>
          <a:noFill/>
        </p:spPr>
        <p:txBody>
          <a:bodyPr wrap="none" lIns="104498" tIns="52249" rIns="104498" bIns="52249" rtlCol="0">
            <a:spAutoFit/>
          </a:bodyPr>
          <a:lstStyle/>
          <a:p>
            <a:r>
              <a:rPr lang="en-US" sz="2300" b="1" dirty="0" smtClean="0"/>
              <a:t>SAMPLING INTERVAL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15797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STRATIFIED RANDOM SAMPLING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24500" y="2008414"/>
            <a:ext cx="36195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rgbClr val="562B24"/>
                </a:solidFill>
              </a:rPr>
              <a:t>Divide the population into various strata and then select a suitable sample from it.</a:t>
            </a:r>
            <a:endParaRPr lang="en-US" sz="3600" dirty="0">
              <a:solidFill>
                <a:srgbClr val="562B24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551214"/>
            <a:ext cx="5257800" cy="506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1531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051800" cy="786719"/>
          </a:xfrm>
        </p:spPr>
        <p:txBody>
          <a:bodyPr>
            <a:normAutofit/>
          </a:bodyPr>
          <a:lstStyle/>
          <a:p>
            <a:r>
              <a:rPr lang="en-US" dirty="0" smtClean="0"/>
              <a:t>STRATIFIED RANDOM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600200"/>
            <a:ext cx="5334000" cy="52578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Clr>
                <a:srgbClr val="660066"/>
              </a:buClr>
              <a:buSzPct val="80000"/>
              <a:buNone/>
            </a:pPr>
            <a:r>
              <a:rPr lang="en-US" sz="3600" dirty="0" smtClean="0">
                <a:solidFill>
                  <a:srgbClr val="D60093"/>
                </a:solidFill>
              </a:rPr>
              <a:t>Applicable</a:t>
            </a:r>
          </a:p>
          <a:p>
            <a:pPr algn="ctr">
              <a:lnSpc>
                <a:spcPct val="80000"/>
              </a:lnSpc>
              <a:buClr>
                <a:srgbClr val="660066"/>
              </a:buClr>
              <a:buSzPct val="80000"/>
              <a:buNone/>
            </a:pPr>
            <a:r>
              <a:rPr lang="en-US" sz="3600" dirty="0" smtClean="0">
                <a:solidFill>
                  <a:srgbClr val="562B24"/>
                </a:solidFill>
              </a:rPr>
              <a:t>For non homogenous population.</a:t>
            </a:r>
          </a:p>
          <a:p>
            <a:pPr algn="ctr">
              <a:lnSpc>
                <a:spcPct val="80000"/>
              </a:lnSpc>
              <a:buClr>
                <a:srgbClr val="660066"/>
              </a:buClr>
              <a:buSzPct val="80000"/>
              <a:buNone/>
            </a:pPr>
            <a:endParaRPr lang="en-US" sz="3600" dirty="0" smtClean="0">
              <a:solidFill>
                <a:srgbClr val="000099"/>
              </a:solidFill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D60093"/>
                </a:solidFill>
              </a:rPr>
              <a:t>Merit</a:t>
            </a:r>
          </a:p>
          <a:p>
            <a:pPr algn="ctr">
              <a:buNone/>
            </a:pPr>
            <a:r>
              <a:rPr lang="en-US" sz="3600" dirty="0" smtClean="0">
                <a:solidFill>
                  <a:srgbClr val="562B24"/>
                </a:solidFill>
              </a:rPr>
              <a:t>Representative sample from each strata has greater accuracy.</a:t>
            </a:r>
            <a:endParaRPr lang="en-US" sz="3600" dirty="0">
              <a:solidFill>
                <a:srgbClr val="562B24"/>
              </a:solidFill>
            </a:endParaRPr>
          </a:p>
        </p:txBody>
      </p:sp>
      <p:pic>
        <p:nvPicPr>
          <p:cNvPr id="18434" name="Picture 2" descr="http://www.worldholidayfestivalnc.org/images/123179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0" y="1551215"/>
            <a:ext cx="2381250" cy="2194152"/>
          </a:xfrm>
          <a:prstGeom prst="rect">
            <a:avLst/>
          </a:prstGeom>
          <a:noFill/>
        </p:spPr>
      </p:pic>
      <p:pic>
        <p:nvPicPr>
          <p:cNvPr id="18436" name="Picture 4" descr="http://us.123rf.com/400wm/400/400/konstantinos/konstantinos0601/konstantinos060100032/310692-3d-people-standing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4245428"/>
            <a:ext cx="1439333" cy="1387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610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163286"/>
            <a:ext cx="4686300" cy="1143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CLUSTER  SAMPLING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0" y="1464129"/>
            <a:ext cx="8382000" cy="22098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562B24"/>
                </a:solidFill>
              </a:rPr>
              <a:t>Used when the population is heterogeneous, vast and scattered over a wide area &amp; forms natural groups or clusters such as villages, wards, school children etc</a:t>
            </a:r>
          </a:p>
          <a:p>
            <a:pPr algn="ctr">
              <a:buNone/>
            </a:pPr>
            <a:endParaRPr lang="en-US" dirty="0" smtClean="0">
              <a:solidFill>
                <a:srgbClr val="562B24"/>
              </a:solidFill>
              <a:latin typeface="Verdana" panose="020B0604030504040204" pitchFamily="34" charset="0"/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562B24"/>
                </a:solidFill>
                <a:latin typeface="Verdana" panose="020B0604030504040204" pitchFamily="34" charset="0"/>
              </a:rPr>
              <a:t>   </a:t>
            </a:r>
            <a:endParaRPr lang="en-US" dirty="0">
              <a:solidFill>
                <a:srgbClr val="562B24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9091" y="2857500"/>
            <a:ext cx="3834409" cy="334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" y="3347358"/>
            <a:ext cx="5486400" cy="3014007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pPr>
              <a:buNone/>
            </a:pPr>
            <a:r>
              <a:rPr lang="en-US" sz="2700" dirty="0" smtClean="0">
                <a:solidFill>
                  <a:srgbClr val="FF0000"/>
                </a:solidFill>
              </a:rPr>
              <a:t>  </a:t>
            </a:r>
            <a:endParaRPr lang="en-US" sz="2700" dirty="0" smtClean="0">
              <a:solidFill>
                <a:srgbClr val="000066"/>
              </a:solidFill>
            </a:endParaRPr>
          </a:p>
          <a:p>
            <a:pPr>
              <a:buNone/>
            </a:pPr>
            <a:r>
              <a:rPr lang="en-US" sz="2700" dirty="0" smtClean="0"/>
              <a:t>   </a:t>
            </a:r>
            <a:r>
              <a:rPr lang="en-US" sz="2700" b="1" dirty="0" smtClean="0"/>
              <a:t>AREA  SAMPLING</a:t>
            </a:r>
          </a:p>
          <a:p>
            <a:pPr>
              <a:buNone/>
            </a:pPr>
            <a:endParaRPr lang="en-US" sz="2700" dirty="0" smtClean="0">
              <a:solidFill>
                <a:srgbClr val="562B24"/>
              </a:solidFill>
            </a:endParaRPr>
          </a:p>
          <a:p>
            <a:pPr>
              <a:buNone/>
            </a:pPr>
            <a:r>
              <a:rPr lang="en-US" sz="2700" dirty="0" smtClean="0">
                <a:solidFill>
                  <a:srgbClr val="562B24"/>
                </a:solidFill>
              </a:rPr>
              <a:t>When clusters happen to be some  </a:t>
            </a:r>
          </a:p>
          <a:p>
            <a:pPr>
              <a:buNone/>
            </a:pPr>
            <a:r>
              <a:rPr lang="en-US" sz="2700" dirty="0" smtClean="0">
                <a:solidFill>
                  <a:srgbClr val="562B24"/>
                </a:solidFill>
              </a:rPr>
              <a:t>geographic subdivisions it is called area sampling.</a:t>
            </a:r>
          </a:p>
          <a:p>
            <a:endParaRPr lang="en-US" sz="2700" dirty="0">
              <a:solidFill>
                <a:srgbClr val="562B24"/>
              </a:solidFill>
              <a:latin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177125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7772400" cy="1295400"/>
          </a:xfrm>
        </p:spPr>
        <p:txBody>
          <a:bodyPr/>
          <a:lstStyle/>
          <a:p>
            <a:pPr eaLnBrk="1" hangingPunct="1"/>
            <a:r>
              <a:rPr lang="en-GB" sz="5300" dirty="0" smtClean="0"/>
              <a:t>       </a:t>
            </a:r>
            <a:r>
              <a:rPr lang="en-GB" b="1" dirty="0" smtClean="0">
                <a:latin typeface="Monotype Corsiva" panose="03010101010201010101" pitchFamily="66" charset="0"/>
              </a:rPr>
              <a:t>Example: Cluster sampling</a:t>
            </a:r>
          </a:p>
        </p:txBody>
      </p:sp>
      <p:grpSp>
        <p:nvGrpSpPr>
          <p:cNvPr id="2" name="Group 3"/>
          <p:cNvGrpSpPr/>
          <p:nvPr/>
        </p:nvGrpSpPr>
        <p:grpSpPr bwMode="auto">
          <a:xfrm>
            <a:off x="685800" y="1157289"/>
            <a:ext cx="7770813" cy="5700711"/>
            <a:chOff x="428" y="640"/>
            <a:chExt cx="4895" cy="3591"/>
          </a:xfrm>
        </p:grpSpPr>
        <p:sp>
          <p:nvSpPr>
            <p:cNvPr id="24152" name="Rectangle 4"/>
            <p:cNvSpPr>
              <a:spLocks noChangeArrowheads="1"/>
            </p:cNvSpPr>
            <p:nvPr/>
          </p:nvSpPr>
          <p:spPr bwMode="auto">
            <a:xfrm>
              <a:off x="1475" y="648"/>
              <a:ext cx="0" cy="2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endParaRPr lang="en-US" sz="2700" dirty="0">
                <a:latin typeface="Times New Roman" panose="02020603050405020304" pitchFamily="18" charset="0"/>
              </a:endParaRPr>
            </a:p>
          </p:txBody>
        </p:sp>
        <p:sp>
          <p:nvSpPr>
            <p:cNvPr id="24153" name="Freeform 5"/>
            <p:cNvSpPr/>
            <p:nvPr/>
          </p:nvSpPr>
          <p:spPr bwMode="auto">
            <a:xfrm>
              <a:off x="2779" y="3692"/>
              <a:ext cx="116" cy="105"/>
            </a:xfrm>
            <a:custGeom>
              <a:avLst/>
              <a:gdLst>
                <a:gd name="T0" fmla="*/ 246 w 348"/>
                <a:gd name="T1" fmla="*/ 277 h 315"/>
                <a:gd name="T2" fmla="*/ 198 w 348"/>
                <a:gd name="T3" fmla="*/ 249 h 315"/>
                <a:gd name="T4" fmla="*/ 174 w 348"/>
                <a:gd name="T5" fmla="*/ 219 h 315"/>
                <a:gd name="T6" fmla="*/ 168 w 348"/>
                <a:gd name="T7" fmla="*/ 181 h 315"/>
                <a:gd name="T8" fmla="*/ 127 w 348"/>
                <a:gd name="T9" fmla="*/ 150 h 315"/>
                <a:gd name="T10" fmla="*/ 67 w 348"/>
                <a:gd name="T11" fmla="*/ 123 h 315"/>
                <a:gd name="T12" fmla="*/ 40 w 348"/>
                <a:gd name="T13" fmla="*/ 81 h 315"/>
                <a:gd name="T14" fmla="*/ 15 w 348"/>
                <a:gd name="T15" fmla="*/ 32 h 315"/>
                <a:gd name="T16" fmla="*/ 14 w 348"/>
                <a:gd name="T17" fmla="*/ 17 h 315"/>
                <a:gd name="T18" fmla="*/ 38 w 348"/>
                <a:gd name="T19" fmla="*/ 47 h 315"/>
                <a:gd name="T20" fmla="*/ 61 w 348"/>
                <a:gd name="T21" fmla="*/ 97 h 315"/>
                <a:gd name="T22" fmla="*/ 84 w 348"/>
                <a:gd name="T23" fmla="*/ 100 h 315"/>
                <a:gd name="T24" fmla="*/ 104 w 348"/>
                <a:gd name="T25" fmla="*/ 62 h 315"/>
                <a:gd name="T26" fmla="*/ 115 w 348"/>
                <a:gd name="T27" fmla="*/ 21 h 315"/>
                <a:gd name="T28" fmla="*/ 112 w 348"/>
                <a:gd name="T29" fmla="*/ 2 h 315"/>
                <a:gd name="T30" fmla="*/ 124 w 348"/>
                <a:gd name="T31" fmla="*/ 9 h 315"/>
                <a:gd name="T32" fmla="*/ 120 w 348"/>
                <a:gd name="T33" fmla="*/ 35 h 315"/>
                <a:gd name="T34" fmla="*/ 109 w 348"/>
                <a:gd name="T35" fmla="*/ 79 h 315"/>
                <a:gd name="T36" fmla="*/ 99 w 348"/>
                <a:gd name="T37" fmla="*/ 108 h 315"/>
                <a:gd name="T38" fmla="*/ 117 w 348"/>
                <a:gd name="T39" fmla="*/ 117 h 315"/>
                <a:gd name="T40" fmla="*/ 152 w 348"/>
                <a:gd name="T41" fmla="*/ 119 h 315"/>
                <a:gd name="T42" fmla="*/ 182 w 348"/>
                <a:gd name="T43" fmla="*/ 138 h 315"/>
                <a:gd name="T44" fmla="*/ 199 w 348"/>
                <a:gd name="T45" fmla="*/ 128 h 315"/>
                <a:gd name="T46" fmla="*/ 225 w 348"/>
                <a:gd name="T47" fmla="*/ 113 h 315"/>
                <a:gd name="T48" fmla="*/ 250 w 348"/>
                <a:gd name="T49" fmla="*/ 91 h 315"/>
                <a:gd name="T50" fmla="*/ 261 w 348"/>
                <a:gd name="T51" fmla="*/ 83 h 315"/>
                <a:gd name="T52" fmla="*/ 243 w 348"/>
                <a:gd name="T53" fmla="*/ 112 h 315"/>
                <a:gd name="T54" fmla="*/ 213 w 348"/>
                <a:gd name="T55" fmla="*/ 133 h 315"/>
                <a:gd name="T56" fmla="*/ 208 w 348"/>
                <a:gd name="T57" fmla="*/ 147 h 315"/>
                <a:gd name="T58" fmla="*/ 247 w 348"/>
                <a:gd name="T59" fmla="*/ 157 h 315"/>
                <a:gd name="T60" fmla="*/ 266 w 348"/>
                <a:gd name="T61" fmla="*/ 176 h 315"/>
                <a:gd name="T62" fmla="*/ 272 w 348"/>
                <a:gd name="T63" fmla="*/ 162 h 315"/>
                <a:gd name="T64" fmla="*/ 289 w 348"/>
                <a:gd name="T65" fmla="*/ 130 h 315"/>
                <a:gd name="T66" fmla="*/ 294 w 348"/>
                <a:gd name="T67" fmla="*/ 74 h 315"/>
                <a:gd name="T68" fmla="*/ 288 w 348"/>
                <a:gd name="T69" fmla="*/ 37 h 315"/>
                <a:gd name="T70" fmla="*/ 289 w 348"/>
                <a:gd name="T71" fmla="*/ 22 h 315"/>
                <a:gd name="T72" fmla="*/ 299 w 348"/>
                <a:gd name="T73" fmla="*/ 39 h 315"/>
                <a:gd name="T74" fmla="*/ 304 w 348"/>
                <a:gd name="T75" fmla="*/ 71 h 315"/>
                <a:gd name="T76" fmla="*/ 306 w 348"/>
                <a:gd name="T77" fmla="*/ 113 h 315"/>
                <a:gd name="T78" fmla="*/ 319 w 348"/>
                <a:gd name="T79" fmla="*/ 130 h 315"/>
                <a:gd name="T80" fmla="*/ 331 w 348"/>
                <a:gd name="T81" fmla="*/ 93 h 315"/>
                <a:gd name="T82" fmla="*/ 330 w 348"/>
                <a:gd name="T83" fmla="*/ 60 h 315"/>
                <a:gd name="T84" fmla="*/ 342 w 348"/>
                <a:gd name="T85" fmla="*/ 34 h 315"/>
                <a:gd name="T86" fmla="*/ 345 w 348"/>
                <a:gd name="T87" fmla="*/ 62 h 315"/>
                <a:gd name="T88" fmla="*/ 345 w 348"/>
                <a:gd name="T89" fmla="*/ 117 h 315"/>
                <a:gd name="T90" fmla="*/ 326 w 348"/>
                <a:gd name="T91" fmla="*/ 170 h 315"/>
                <a:gd name="T92" fmla="*/ 323 w 348"/>
                <a:gd name="T93" fmla="*/ 229 h 315"/>
                <a:gd name="T94" fmla="*/ 344 w 348"/>
                <a:gd name="T95" fmla="*/ 271 h 3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8"/>
                <a:gd name="T145" fmla="*/ 0 h 315"/>
                <a:gd name="T146" fmla="*/ 348 w 348"/>
                <a:gd name="T147" fmla="*/ 315 h 31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8" h="315">
                  <a:moveTo>
                    <a:pt x="258" y="315"/>
                  </a:moveTo>
                  <a:lnTo>
                    <a:pt x="253" y="291"/>
                  </a:lnTo>
                  <a:lnTo>
                    <a:pt x="246" y="277"/>
                  </a:lnTo>
                  <a:lnTo>
                    <a:pt x="232" y="266"/>
                  </a:lnTo>
                  <a:lnTo>
                    <a:pt x="215" y="258"/>
                  </a:lnTo>
                  <a:lnTo>
                    <a:pt x="198" y="249"/>
                  </a:lnTo>
                  <a:lnTo>
                    <a:pt x="184" y="240"/>
                  </a:lnTo>
                  <a:lnTo>
                    <a:pt x="178" y="231"/>
                  </a:lnTo>
                  <a:lnTo>
                    <a:pt x="174" y="219"/>
                  </a:lnTo>
                  <a:lnTo>
                    <a:pt x="173" y="201"/>
                  </a:lnTo>
                  <a:lnTo>
                    <a:pt x="171" y="190"/>
                  </a:lnTo>
                  <a:lnTo>
                    <a:pt x="168" y="181"/>
                  </a:lnTo>
                  <a:lnTo>
                    <a:pt x="159" y="170"/>
                  </a:lnTo>
                  <a:lnTo>
                    <a:pt x="143" y="158"/>
                  </a:lnTo>
                  <a:lnTo>
                    <a:pt x="127" y="150"/>
                  </a:lnTo>
                  <a:lnTo>
                    <a:pt x="106" y="142"/>
                  </a:lnTo>
                  <a:lnTo>
                    <a:pt x="85" y="134"/>
                  </a:lnTo>
                  <a:lnTo>
                    <a:pt x="67" y="123"/>
                  </a:lnTo>
                  <a:lnTo>
                    <a:pt x="57" y="113"/>
                  </a:lnTo>
                  <a:lnTo>
                    <a:pt x="48" y="100"/>
                  </a:lnTo>
                  <a:lnTo>
                    <a:pt x="40" y="81"/>
                  </a:lnTo>
                  <a:lnTo>
                    <a:pt x="32" y="58"/>
                  </a:lnTo>
                  <a:lnTo>
                    <a:pt x="24" y="43"/>
                  </a:lnTo>
                  <a:lnTo>
                    <a:pt x="15" y="32"/>
                  </a:lnTo>
                  <a:lnTo>
                    <a:pt x="6" y="24"/>
                  </a:lnTo>
                  <a:lnTo>
                    <a:pt x="0" y="20"/>
                  </a:lnTo>
                  <a:lnTo>
                    <a:pt x="14" y="17"/>
                  </a:lnTo>
                  <a:lnTo>
                    <a:pt x="22" y="24"/>
                  </a:lnTo>
                  <a:lnTo>
                    <a:pt x="30" y="34"/>
                  </a:lnTo>
                  <a:lnTo>
                    <a:pt x="38" y="47"/>
                  </a:lnTo>
                  <a:lnTo>
                    <a:pt x="45" y="66"/>
                  </a:lnTo>
                  <a:lnTo>
                    <a:pt x="54" y="83"/>
                  </a:lnTo>
                  <a:lnTo>
                    <a:pt x="61" y="97"/>
                  </a:lnTo>
                  <a:lnTo>
                    <a:pt x="73" y="108"/>
                  </a:lnTo>
                  <a:lnTo>
                    <a:pt x="81" y="113"/>
                  </a:lnTo>
                  <a:lnTo>
                    <a:pt x="84" y="100"/>
                  </a:lnTo>
                  <a:lnTo>
                    <a:pt x="90" y="88"/>
                  </a:lnTo>
                  <a:lnTo>
                    <a:pt x="97" y="75"/>
                  </a:lnTo>
                  <a:lnTo>
                    <a:pt x="104" y="62"/>
                  </a:lnTo>
                  <a:lnTo>
                    <a:pt x="108" y="48"/>
                  </a:lnTo>
                  <a:lnTo>
                    <a:pt x="111" y="34"/>
                  </a:lnTo>
                  <a:lnTo>
                    <a:pt x="115" y="21"/>
                  </a:lnTo>
                  <a:lnTo>
                    <a:pt x="116" y="14"/>
                  </a:lnTo>
                  <a:lnTo>
                    <a:pt x="115" y="9"/>
                  </a:lnTo>
                  <a:lnTo>
                    <a:pt x="112" y="2"/>
                  </a:lnTo>
                  <a:lnTo>
                    <a:pt x="119" y="0"/>
                  </a:lnTo>
                  <a:lnTo>
                    <a:pt x="124" y="9"/>
                  </a:lnTo>
                  <a:lnTo>
                    <a:pt x="124" y="14"/>
                  </a:lnTo>
                  <a:lnTo>
                    <a:pt x="124" y="22"/>
                  </a:lnTo>
                  <a:lnTo>
                    <a:pt x="120" y="35"/>
                  </a:lnTo>
                  <a:lnTo>
                    <a:pt x="117" y="50"/>
                  </a:lnTo>
                  <a:lnTo>
                    <a:pt x="115" y="66"/>
                  </a:lnTo>
                  <a:lnTo>
                    <a:pt x="109" y="79"/>
                  </a:lnTo>
                  <a:lnTo>
                    <a:pt x="103" y="92"/>
                  </a:lnTo>
                  <a:lnTo>
                    <a:pt x="99" y="102"/>
                  </a:lnTo>
                  <a:lnTo>
                    <a:pt x="99" y="108"/>
                  </a:lnTo>
                  <a:lnTo>
                    <a:pt x="101" y="112"/>
                  </a:lnTo>
                  <a:lnTo>
                    <a:pt x="106" y="115"/>
                  </a:lnTo>
                  <a:lnTo>
                    <a:pt x="117" y="117"/>
                  </a:lnTo>
                  <a:lnTo>
                    <a:pt x="131" y="116"/>
                  </a:lnTo>
                  <a:lnTo>
                    <a:pt x="145" y="116"/>
                  </a:lnTo>
                  <a:lnTo>
                    <a:pt x="152" y="119"/>
                  </a:lnTo>
                  <a:lnTo>
                    <a:pt x="161" y="125"/>
                  </a:lnTo>
                  <a:lnTo>
                    <a:pt x="170" y="130"/>
                  </a:lnTo>
                  <a:lnTo>
                    <a:pt x="182" y="138"/>
                  </a:lnTo>
                  <a:lnTo>
                    <a:pt x="195" y="146"/>
                  </a:lnTo>
                  <a:lnTo>
                    <a:pt x="196" y="136"/>
                  </a:lnTo>
                  <a:lnTo>
                    <a:pt x="199" y="128"/>
                  </a:lnTo>
                  <a:lnTo>
                    <a:pt x="206" y="123"/>
                  </a:lnTo>
                  <a:lnTo>
                    <a:pt x="215" y="117"/>
                  </a:lnTo>
                  <a:lnTo>
                    <a:pt x="225" y="113"/>
                  </a:lnTo>
                  <a:lnTo>
                    <a:pt x="236" y="107"/>
                  </a:lnTo>
                  <a:lnTo>
                    <a:pt x="243" y="100"/>
                  </a:lnTo>
                  <a:lnTo>
                    <a:pt x="250" y="91"/>
                  </a:lnTo>
                  <a:lnTo>
                    <a:pt x="253" y="81"/>
                  </a:lnTo>
                  <a:lnTo>
                    <a:pt x="261" y="83"/>
                  </a:lnTo>
                  <a:lnTo>
                    <a:pt x="258" y="92"/>
                  </a:lnTo>
                  <a:lnTo>
                    <a:pt x="252" y="103"/>
                  </a:lnTo>
                  <a:lnTo>
                    <a:pt x="243" y="112"/>
                  </a:lnTo>
                  <a:lnTo>
                    <a:pt x="232" y="119"/>
                  </a:lnTo>
                  <a:lnTo>
                    <a:pt x="219" y="126"/>
                  </a:lnTo>
                  <a:lnTo>
                    <a:pt x="213" y="133"/>
                  </a:lnTo>
                  <a:lnTo>
                    <a:pt x="206" y="142"/>
                  </a:lnTo>
                  <a:lnTo>
                    <a:pt x="206" y="145"/>
                  </a:lnTo>
                  <a:lnTo>
                    <a:pt x="208" y="147"/>
                  </a:lnTo>
                  <a:lnTo>
                    <a:pt x="219" y="150"/>
                  </a:lnTo>
                  <a:lnTo>
                    <a:pt x="235" y="153"/>
                  </a:lnTo>
                  <a:lnTo>
                    <a:pt x="247" y="157"/>
                  </a:lnTo>
                  <a:lnTo>
                    <a:pt x="255" y="161"/>
                  </a:lnTo>
                  <a:lnTo>
                    <a:pt x="262" y="168"/>
                  </a:lnTo>
                  <a:lnTo>
                    <a:pt x="266" y="176"/>
                  </a:lnTo>
                  <a:lnTo>
                    <a:pt x="270" y="192"/>
                  </a:lnTo>
                  <a:lnTo>
                    <a:pt x="271" y="168"/>
                  </a:lnTo>
                  <a:lnTo>
                    <a:pt x="272" y="162"/>
                  </a:lnTo>
                  <a:lnTo>
                    <a:pt x="274" y="156"/>
                  </a:lnTo>
                  <a:lnTo>
                    <a:pt x="282" y="146"/>
                  </a:lnTo>
                  <a:lnTo>
                    <a:pt x="289" y="130"/>
                  </a:lnTo>
                  <a:lnTo>
                    <a:pt x="295" y="111"/>
                  </a:lnTo>
                  <a:lnTo>
                    <a:pt x="295" y="91"/>
                  </a:lnTo>
                  <a:lnTo>
                    <a:pt x="294" y="74"/>
                  </a:lnTo>
                  <a:lnTo>
                    <a:pt x="294" y="71"/>
                  </a:lnTo>
                  <a:lnTo>
                    <a:pt x="292" y="49"/>
                  </a:lnTo>
                  <a:lnTo>
                    <a:pt x="288" y="37"/>
                  </a:lnTo>
                  <a:lnTo>
                    <a:pt x="284" y="26"/>
                  </a:lnTo>
                  <a:lnTo>
                    <a:pt x="277" y="17"/>
                  </a:lnTo>
                  <a:lnTo>
                    <a:pt x="289" y="22"/>
                  </a:lnTo>
                  <a:lnTo>
                    <a:pt x="294" y="29"/>
                  </a:lnTo>
                  <a:lnTo>
                    <a:pt x="299" y="39"/>
                  </a:lnTo>
                  <a:lnTo>
                    <a:pt x="301" y="54"/>
                  </a:lnTo>
                  <a:lnTo>
                    <a:pt x="304" y="71"/>
                  </a:lnTo>
                  <a:lnTo>
                    <a:pt x="304" y="82"/>
                  </a:lnTo>
                  <a:lnTo>
                    <a:pt x="306" y="97"/>
                  </a:lnTo>
                  <a:lnTo>
                    <a:pt x="306" y="113"/>
                  </a:lnTo>
                  <a:lnTo>
                    <a:pt x="307" y="125"/>
                  </a:lnTo>
                  <a:lnTo>
                    <a:pt x="310" y="142"/>
                  </a:lnTo>
                  <a:lnTo>
                    <a:pt x="319" y="130"/>
                  </a:lnTo>
                  <a:lnTo>
                    <a:pt x="325" y="118"/>
                  </a:lnTo>
                  <a:lnTo>
                    <a:pt x="329" y="107"/>
                  </a:lnTo>
                  <a:lnTo>
                    <a:pt x="331" y="93"/>
                  </a:lnTo>
                  <a:lnTo>
                    <a:pt x="331" y="78"/>
                  </a:lnTo>
                  <a:lnTo>
                    <a:pt x="331" y="66"/>
                  </a:lnTo>
                  <a:lnTo>
                    <a:pt x="330" y="60"/>
                  </a:lnTo>
                  <a:lnTo>
                    <a:pt x="328" y="43"/>
                  </a:lnTo>
                  <a:lnTo>
                    <a:pt x="326" y="34"/>
                  </a:lnTo>
                  <a:lnTo>
                    <a:pt x="342" y="34"/>
                  </a:lnTo>
                  <a:lnTo>
                    <a:pt x="343" y="48"/>
                  </a:lnTo>
                  <a:lnTo>
                    <a:pt x="345" y="62"/>
                  </a:lnTo>
                  <a:lnTo>
                    <a:pt x="348" y="80"/>
                  </a:lnTo>
                  <a:lnTo>
                    <a:pt x="348" y="96"/>
                  </a:lnTo>
                  <a:lnTo>
                    <a:pt x="345" y="117"/>
                  </a:lnTo>
                  <a:lnTo>
                    <a:pt x="340" y="135"/>
                  </a:lnTo>
                  <a:lnTo>
                    <a:pt x="331" y="154"/>
                  </a:lnTo>
                  <a:lnTo>
                    <a:pt x="326" y="170"/>
                  </a:lnTo>
                  <a:lnTo>
                    <a:pt x="322" y="187"/>
                  </a:lnTo>
                  <a:lnTo>
                    <a:pt x="321" y="207"/>
                  </a:lnTo>
                  <a:lnTo>
                    <a:pt x="323" y="229"/>
                  </a:lnTo>
                  <a:lnTo>
                    <a:pt x="328" y="246"/>
                  </a:lnTo>
                  <a:lnTo>
                    <a:pt x="335" y="262"/>
                  </a:lnTo>
                  <a:lnTo>
                    <a:pt x="344" y="271"/>
                  </a:lnTo>
                  <a:lnTo>
                    <a:pt x="258" y="3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4" name="Freeform 6"/>
            <p:cNvSpPr/>
            <p:nvPr/>
          </p:nvSpPr>
          <p:spPr bwMode="auto">
            <a:xfrm>
              <a:off x="2833" y="3782"/>
              <a:ext cx="101" cy="160"/>
            </a:xfrm>
            <a:custGeom>
              <a:avLst/>
              <a:gdLst>
                <a:gd name="T0" fmla="*/ 211 w 304"/>
                <a:gd name="T1" fmla="*/ 42 h 479"/>
                <a:gd name="T2" fmla="*/ 213 w 304"/>
                <a:gd name="T3" fmla="*/ 67 h 479"/>
                <a:gd name="T4" fmla="*/ 229 w 304"/>
                <a:gd name="T5" fmla="*/ 93 h 479"/>
                <a:gd name="T6" fmla="*/ 238 w 304"/>
                <a:gd name="T7" fmla="*/ 129 h 479"/>
                <a:gd name="T8" fmla="*/ 233 w 304"/>
                <a:gd name="T9" fmla="*/ 162 h 479"/>
                <a:gd name="T10" fmla="*/ 230 w 304"/>
                <a:gd name="T11" fmla="*/ 184 h 479"/>
                <a:gd name="T12" fmla="*/ 239 w 304"/>
                <a:gd name="T13" fmla="*/ 214 h 479"/>
                <a:gd name="T14" fmla="*/ 240 w 304"/>
                <a:gd name="T15" fmla="*/ 254 h 479"/>
                <a:gd name="T16" fmla="*/ 241 w 304"/>
                <a:gd name="T17" fmla="*/ 292 h 479"/>
                <a:gd name="T18" fmla="*/ 235 w 304"/>
                <a:gd name="T19" fmla="*/ 329 h 479"/>
                <a:gd name="T20" fmla="*/ 234 w 304"/>
                <a:gd name="T21" fmla="*/ 380 h 479"/>
                <a:gd name="T22" fmla="*/ 244 w 304"/>
                <a:gd name="T23" fmla="*/ 416 h 479"/>
                <a:gd name="T24" fmla="*/ 269 w 304"/>
                <a:gd name="T25" fmla="*/ 439 h 479"/>
                <a:gd name="T26" fmla="*/ 285 w 304"/>
                <a:gd name="T27" fmla="*/ 453 h 479"/>
                <a:gd name="T28" fmla="*/ 246 w 304"/>
                <a:gd name="T29" fmla="*/ 453 h 479"/>
                <a:gd name="T30" fmla="*/ 208 w 304"/>
                <a:gd name="T31" fmla="*/ 462 h 479"/>
                <a:gd name="T32" fmla="*/ 183 w 304"/>
                <a:gd name="T33" fmla="*/ 462 h 479"/>
                <a:gd name="T34" fmla="*/ 167 w 304"/>
                <a:gd name="T35" fmla="*/ 445 h 479"/>
                <a:gd name="T36" fmla="*/ 162 w 304"/>
                <a:gd name="T37" fmla="*/ 445 h 479"/>
                <a:gd name="T38" fmla="*/ 167 w 304"/>
                <a:gd name="T39" fmla="*/ 475 h 479"/>
                <a:gd name="T40" fmla="*/ 159 w 304"/>
                <a:gd name="T41" fmla="*/ 471 h 479"/>
                <a:gd name="T42" fmla="*/ 140 w 304"/>
                <a:gd name="T43" fmla="*/ 448 h 479"/>
                <a:gd name="T44" fmla="*/ 112 w 304"/>
                <a:gd name="T45" fmla="*/ 434 h 479"/>
                <a:gd name="T46" fmla="*/ 74 w 304"/>
                <a:gd name="T47" fmla="*/ 433 h 479"/>
                <a:gd name="T48" fmla="*/ 37 w 304"/>
                <a:gd name="T49" fmla="*/ 438 h 479"/>
                <a:gd name="T50" fmla="*/ 0 w 304"/>
                <a:gd name="T51" fmla="*/ 445 h 479"/>
                <a:gd name="T52" fmla="*/ 31 w 304"/>
                <a:gd name="T53" fmla="*/ 427 h 479"/>
                <a:gd name="T54" fmla="*/ 43 w 304"/>
                <a:gd name="T55" fmla="*/ 412 h 479"/>
                <a:gd name="T56" fmla="*/ 64 w 304"/>
                <a:gd name="T57" fmla="*/ 367 h 479"/>
                <a:gd name="T58" fmla="*/ 78 w 304"/>
                <a:gd name="T59" fmla="*/ 324 h 479"/>
                <a:gd name="T60" fmla="*/ 104 w 304"/>
                <a:gd name="T61" fmla="*/ 280 h 479"/>
                <a:gd name="T62" fmla="*/ 144 w 304"/>
                <a:gd name="T63" fmla="*/ 218 h 479"/>
                <a:gd name="T64" fmla="*/ 146 w 304"/>
                <a:gd name="T65" fmla="*/ 179 h 479"/>
                <a:gd name="T66" fmla="*/ 139 w 304"/>
                <a:gd name="T67" fmla="*/ 144 h 479"/>
                <a:gd name="T68" fmla="*/ 121 w 304"/>
                <a:gd name="T69" fmla="*/ 112 h 479"/>
                <a:gd name="T70" fmla="*/ 109 w 304"/>
                <a:gd name="T71" fmla="*/ 88 h 479"/>
                <a:gd name="T72" fmla="*/ 97 w 304"/>
                <a:gd name="T73" fmla="*/ 44 h 479"/>
                <a:gd name="T74" fmla="*/ 216 w 304"/>
                <a:gd name="T75" fmla="*/ 28 h 4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479"/>
                <a:gd name="T116" fmla="*/ 304 w 304"/>
                <a:gd name="T117" fmla="*/ 479 h 4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479">
                  <a:moveTo>
                    <a:pt x="216" y="28"/>
                  </a:moveTo>
                  <a:lnTo>
                    <a:pt x="211" y="42"/>
                  </a:lnTo>
                  <a:lnTo>
                    <a:pt x="208" y="55"/>
                  </a:lnTo>
                  <a:lnTo>
                    <a:pt x="213" y="67"/>
                  </a:lnTo>
                  <a:lnTo>
                    <a:pt x="221" y="79"/>
                  </a:lnTo>
                  <a:lnTo>
                    <a:pt x="229" y="93"/>
                  </a:lnTo>
                  <a:lnTo>
                    <a:pt x="236" y="110"/>
                  </a:lnTo>
                  <a:lnTo>
                    <a:pt x="238" y="129"/>
                  </a:lnTo>
                  <a:lnTo>
                    <a:pt x="237" y="146"/>
                  </a:lnTo>
                  <a:lnTo>
                    <a:pt x="233" y="162"/>
                  </a:lnTo>
                  <a:lnTo>
                    <a:pt x="229" y="174"/>
                  </a:lnTo>
                  <a:lnTo>
                    <a:pt x="230" y="184"/>
                  </a:lnTo>
                  <a:lnTo>
                    <a:pt x="236" y="198"/>
                  </a:lnTo>
                  <a:lnTo>
                    <a:pt x="239" y="214"/>
                  </a:lnTo>
                  <a:lnTo>
                    <a:pt x="241" y="230"/>
                  </a:lnTo>
                  <a:lnTo>
                    <a:pt x="240" y="254"/>
                  </a:lnTo>
                  <a:lnTo>
                    <a:pt x="241" y="275"/>
                  </a:lnTo>
                  <a:lnTo>
                    <a:pt x="241" y="292"/>
                  </a:lnTo>
                  <a:lnTo>
                    <a:pt x="237" y="313"/>
                  </a:lnTo>
                  <a:lnTo>
                    <a:pt x="235" y="329"/>
                  </a:lnTo>
                  <a:lnTo>
                    <a:pt x="233" y="350"/>
                  </a:lnTo>
                  <a:lnTo>
                    <a:pt x="234" y="380"/>
                  </a:lnTo>
                  <a:lnTo>
                    <a:pt x="238" y="400"/>
                  </a:lnTo>
                  <a:lnTo>
                    <a:pt x="244" y="416"/>
                  </a:lnTo>
                  <a:lnTo>
                    <a:pt x="255" y="428"/>
                  </a:lnTo>
                  <a:lnTo>
                    <a:pt x="269" y="439"/>
                  </a:lnTo>
                  <a:lnTo>
                    <a:pt x="304" y="459"/>
                  </a:lnTo>
                  <a:lnTo>
                    <a:pt x="285" y="453"/>
                  </a:lnTo>
                  <a:lnTo>
                    <a:pt x="267" y="452"/>
                  </a:lnTo>
                  <a:lnTo>
                    <a:pt x="246" y="453"/>
                  </a:lnTo>
                  <a:lnTo>
                    <a:pt x="226" y="457"/>
                  </a:lnTo>
                  <a:lnTo>
                    <a:pt x="208" y="462"/>
                  </a:lnTo>
                  <a:lnTo>
                    <a:pt x="194" y="464"/>
                  </a:lnTo>
                  <a:lnTo>
                    <a:pt x="183" y="462"/>
                  </a:lnTo>
                  <a:lnTo>
                    <a:pt x="174" y="456"/>
                  </a:lnTo>
                  <a:lnTo>
                    <a:pt x="167" y="445"/>
                  </a:lnTo>
                  <a:lnTo>
                    <a:pt x="158" y="426"/>
                  </a:lnTo>
                  <a:lnTo>
                    <a:pt x="162" y="445"/>
                  </a:lnTo>
                  <a:lnTo>
                    <a:pt x="164" y="460"/>
                  </a:lnTo>
                  <a:lnTo>
                    <a:pt x="167" y="475"/>
                  </a:lnTo>
                  <a:lnTo>
                    <a:pt x="167" y="479"/>
                  </a:lnTo>
                  <a:lnTo>
                    <a:pt x="159" y="471"/>
                  </a:lnTo>
                  <a:lnTo>
                    <a:pt x="150" y="459"/>
                  </a:lnTo>
                  <a:lnTo>
                    <a:pt x="140" y="448"/>
                  </a:lnTo>
                  <a:lnTo>
                    <a:pt x="126" y="439"/>
                  </a:lnTo>
                  <a:lnTo>
                    <a:pt x="112" y="434"/>
                  </a:lnTo>
                  <a:lnTo>
                    <a:pt x="92" y="432"/>
                  </a:lnTo>
                  <a:lnTo>
                    <a:pt x="74" y="433"/>
                  </a:lnTo>
                  <a:lnTo>
                    <a:pt x="54" y="434"/>
                  </a:lnTo>
                  <a:lnTo>
                    <a:pt x="37" y="438"/>
                  </a:lnTo>
                  <a:lnTo>
                    <a:pt x="17" y="442"/>
                  </a:lnTo>
                  <a:lnTo>
                    <a:pt x="0" y="445"/>
                  </a:lnTo>
                  <a:lnTo>
                    <a:pt x="17" y="438"/>
                  </a:lnTo>
                  <a:lnTo>
                    <a:pt x="31" y="427"/>
                  </a:lnTo>
                  <a:lnTo>
                    <a:pt x="38" y="419"/>
                  </a:lnTo>
                  <a:lnTo>
                    <a:pt x="43" y="412"/>
                  </a:lnTo>
                  <a:lnTo>
                    <a:pt x="56" y="389"/>
                  </a:lnTo>
                  <a:lnTo>
                    <a:pt x="64" y="367"/>
                  </a:lnTo>
                  <a:lnTo>
                    <a:pt x="70" y="346"/>
                  </a:lnTo>
                  <a:lnTo>
                    <a:pt x="78" y="324"/>
                  </a:lnTo>
                  <a:lnTo>
                    <a:pt x="89" y="304"/>
                  </a:lnTo>
                  <a:lnTo>
                    <a:pt x="104" y="280"/>
                  </a:lnTo>
                  <a:lnTo>
                    <a:pt x="125" y="250"/>
                  </a:lnTo>
                  <a:lnTo>
                    <a:pt x="144" y="218"/>
                  </a:lnTo>
                  <a:lnTo>
                    <a:pt x="146" y="197"/>
                  </a:lnTo>
                  <a:lnTo>
                    <a:pt x="146" y="179"/>
                  </a:lnTo>
                  <a:lnTo>
                    <a:pt x="144" y="160"/>
                  </a:lnTo>
                  <a:lnTo>
                    <a:pt x="139" y="144"/>
                  </a:lnTo>
                  <a:lnTo>
                    <a:pt x="131" y="126"/>
                  </a:lnTo>
                  <a:lnTo>
                    <a:pt x="121" y="112"/>
                  </a:lnTo>
                  <a:lnTo>
                    <a:pt x="113" y="100"/>
                  </a:lnTo>
                  <a:lnTo>
                    <a:pt x="109" y="88"/>
                  </a:lnTo>
                  <a:lnTo>
                    <a:pt x="103" y="62"/>
                  </a:lnTo>
                  <a:lnTo>
                    <a:pt x="97" y="44"/>
                  </a:lnTo>
                  <a:lnTo>
                    <a:pt x="183" y="0"/>
                  </a:lnTo>
                  <a:lnTo>
                    <a:pt x="216" y="2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5" name="Freeform 7"/>
            <p:cNvSpPr/>
            <p:nvPr/>
          </p:nvSpPr>
          <p:spPr bwMode="auto">
            <a:xfrm>
              <a:off x="2894" y="3690"/>
              <a:ext cx="228" cy="101"/>
            </a:xfrm>
            <a:custGeom>
              <a:avLst/>
              <a:gdLst>
                <a:gd name="T0" fmla="*/ 89 w 684"/>
                <a:gd name="T1" fmla="*/ 263 h 303"/>
                <a:gd name="T2" fmla="*/ 179 w 684"/>
                <a:gd name="T3" fmla="*/ 235 h 303"/>
                <a:gd name="T4" fmla="*/ 246 w 684"/>
                <a:gd name="T5" fmla="*/ 196 h 303"/>
                <a:gd name="T6" fmla="*/ 309 w 684"/>
                <a:gd name="T7" fmla="*/ 146 h 303"/>
                <a:gd name="T8" fmla="*/ 388 w 684"/>
                <a:gd name="T9" fmla="*/ 137 h 303"/>
                <a:gd name="T10" fmla="*/ 484 w 684"/>
                <a:gd name="T11" fmla="*/ 150 h 303"/>
                <a:gd name="T12" fmla="*/ 560 w 684"/>
                <a:gd name="T13" fmla="*/ 130 h 303"/>
                <a:gd name="T14" fmla="*/ 619 w 684"/>
                <a:gd name="T15" fmla="*/ 93 h 303"/>
                <a:gd name="T16" fmla="*/ 675 w 684"/>
                <a:gd name="T17" fmla="*/ 72 h 303"/>
                <a:gd name="T18" fmla="*/ 673 w 684"/>
                <a:gd name="T19" fmla="*/ 61 h 303"/>
                <a:gd name="T20" fmla="*/ 614 w 684"/>
                <a:gd name="T21" fmla="*/ 85 h 303"/>
                <a:gd name="T22" fmla="*/ 593 w 684"/>
                <a:gd name="T23" fmla="*/ 67 h 303"/>
                <a:gd name="T24" fmla="*/ 585 w 684"/>
                <a:gd name="T25" fmla="*/ 20 h 303"/>
                <a:gd name="T26" fmla="*/ 580 w 684"/>
                <a:gd name="T27" fmla="*/ 84 h 303"/>
                <a:gd name="T28" fmla="*/ 541 w 684"/>
                <a:gd name="T29" fmla="*/ 109 h 303"/>
                <a:gd name="T30" fmla="*/ 508 w 684"/>
                <a:gd name="T31" fmla="*/ 108 h 303"/>
                <a:gd name="T32" fmla="*/ 547 w 684"/>
                <a:gd name="T33" fmla="*/ 60 h 303"/>
                <a:gd name="T34" fmla="*/ 542 w 684"/>
                <a:gd name="T35" fmla="*/ 22 h 303"/>
                <a:gd name="T36" fmla="*/ 532 w 684"/>
                <a:gd name="T37" fmla="*/ 71 h 303"/>
                <a:gd name="T38" fmla="*/ 479 w 684"/>
                <a:gd name="T39" fmla="*/ 111 h 303"/>
                <a:gd name="T40" fmla="*/ 408 w 684"/>
                <a:gd name="T41" fmla="*/ 96 h 303"/>
                <a:gd name="T42" fmla="*/ 334 w 684"/>
                <a:gd name="T43" fmla="*/ 96 h 303"/>
                <a:gd name="T44" fmla="*/ 396 w 684"/>
                <a:gd name="T45" fmla="*/ 58 h 303"/>
                <a:gd name="T46" fmla="*/ 417 w 684"/>
                <a:gd name="T47" fmla="*/ 33 h 303"/>
                <a:gd name="T48" fmla="*/ 434 w 684"/>
                <a:gd name="T49" fmla="*/ 3 h 303"/>
                <a:gd name="T50" fmla="*/ 416 w 684"/>
                <a:gd name="T51" fmla="*/ 19 h 303"/>
                <a:gd name="T52" fmla="*/ 391 w 684"/>
                <a:gd name="T53" fmla="*/ 50 h 303"/>
                <a:gd name="T54" fmla="*/ 329 w 684"/>
                <a:gd name="T55" fmla="*/ 84 h 303"/>
                <a:gd name="T56" fmla="*/ 317 w 684"/>
                <a:gd name="T57" fmla="*/ 54 h 303"/>
                <a:gd name="T58" fmla="*/ 314 w 684"/>
                <a:gd name="T59" fmla="*/ 20 h 303"/>
                <a:gd name="T60" fmla="*/ 303 w 684"/>
                <a:gd name="T61" fmla="*/ 42 h 303"/>
                <a:gd name="T62" fmla="*/ 294 w 684"/>
                <a:gd name="T63" fmla="*/ 103 h 303"/>
                <a:gd name="T64" fmla="*/ 228 w 684"/>
                <a:gd name="T65" fmla="*/ 137 h 303"/>
                <a:gd name="T66" fmla="*/ 182 w 684"/>
                <a:gd name="T67" fmla="*/ 163 h 303"/>
                <a:gd name="T68" fmla="*/ 99 w 684"/>
                <a:gd name="T69" fmla="*/ 195 h 303"/>
                <a:gd name="T70" fmla="*/ 63 w 684"/>
                <a:gd name="T71" fmla="*/ 212 h 303"/>
                <a:gd name="T72" fmla="*/ 100 w 684"/>
                <a:gd name="T73" fmla="*/ 168 h 303"/>
                <a:gd name="T74" fmla="*/ 124 w 684"/>
                <a:gd name="T75" fmla="*/ 120 h 303"/>
                <a:gd name="T76" fmla="*/ 115 w 684"/>
                <a:gd name="T77" fmla="*/ 76 h 303"/>
                <a:gd name="T78" fmla="*/ 153 w 684"/>
                <a:gd name="T79" fmla="*/ 34 h 303"/>
                <a:gd name="T80" fmla="*/ 122 w 684"/>
                <a:gd name="T81" fmla="*/ 51 h 303"/>
                <a:gd name="T82" fmla="*/ 106 w 684"/>
                <a:gd name="T83" fmla="*/ 96 h 303"/>
                <a:gd name="T84" fmla="*/ 81 w 684"/>
                <a:gd name="T85" fmla="*/ 42 h 303"/>
                <a:gd name="T86" fmla="*/ 69 w 684"/>
                <a:gd name="T87" fmla="*/ 50 h 303"/>
                <a:gd name="T88" fmla="*/ 97 w 684"/>
                <a:gd name="T89" fmla="*/ 112 h 303"/>
                <a:gd name="T90" fmla="*/ 88 w 684"/>
                <a:gd name="T91" fmla="*/ 161 h 303"/>
                <a:gd name="T92" fmla="*/ 38 w 684"/>
                <a:gd name="T93" fmla="*/ 212 h 303"/>
                <a:gd name="T94" fmla="*/ 5 w 684"/>
                <a:gd name="T95" fmla="*/ 263 h 30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84"/>
                <a:gd name="T145" fmla="*/ 0 h 303"/>
                <a:gd name="T146" fmla="*/ 684 w 684"/>
                <a:gd name="T147" fmla="*/ 303 h 30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84" h="303">
                  <a:moveTo>
                    <a:pt x="33" y="303"/>
                  </a:moveTo>
                  <a:lnTo>
                    <a:pt x="43" y="292"/>
                  </a:lnTo>
                  <a:lnTo>
                    <a:pt x="65" y="277"/>
                  </a:lnTo>
                  <a:lnTo>
                    <a:pt x="89" y="263"/>
                  </a:lnTo>
                  <a:lnTo>
                    <a:pt x="117" y="251"/>
                  </a:lnTo>
                  <a:lnTo>
                    <a:pt x="140" y="244"/>
                  </a:lnTo>
                  <a:lnTo>
                    <a:pt x="159" y="241"/>
                  </a:lnTo>
                  <a:lnTo>
                    <a:pt x="179" y="235"/>
                  </a:lnTo>
                  <a:lnTo>
                    <a:pt x="199" y="228"/>
                  </a:lnTo>
                  <a:lnTo>
                    <a:pt x="217" y="218"/>
                  </a:lnTo>
                  <a:lnTo>
                    <a:pt x="230" y="209"/>
                  </a:lnTo>
                  <a:lnTo>
                    <a:pt x="246" y="196"/>
                  </a:lnTo>
                  <a:lnTo>
                    <a:pt x="262" y="179"/>
                  </a:lnTo>
                  <a:lnTo>
                    <a:pt x="280" y="162"/>
                  </a:lnTo>
                  <a:lnTo>
                    <a:pt x="293" y="153"/>
                  </a:lnTo>
                  <a:lnTo>
                    <a:pt x="309" y="146"/>
                  </a:lnTo>
                  <a:lnTo>
                    <a:pt x="326" y="140"/>
                  </a:lnTo>
                  <a:lnTo>
                    <a:pt x="346" y="138"/>
                  </a:lnTo>
                  <a:lnTo>
                    <a:pt x="367" y="135"/>
                  </a:lnTo>
                  <a:lnTo>
                    <a:pt x="388" y="137"/>
                  </a:lnTo>
                  <a:lnTo>
                    <a:pt x="413" y="139"/>
                  </a:lnTo>
                  <a:lnTo>
                    <a:pt x="437" y="141"/>
                  </a:lnTo>
                  <a:lnTo>
                    <a:pt x="460" y="146"/>
                  </a:lnTo>
                  <a:lnTo>
                    <a:pt x="484" y="150"/>
                  </a:lnTo>
                  <a:lnTo>
                    <a:pt x="505" y="150"/>
                  </a:lnTo>
                  <a:lnTo>
                    <a:pt x="526" y="146"/>
                  </a:lnTo>
                  <a:lnTo>
                    <a:pt x="543" y="140"/>
                  </a:lnTo>
                  <a:lnTo>
                    <a:pt x="560" y="130"/>
                  </a:lnTo>
                  <a:lnTo>
                    <a:pt x="575" y="118"/>
                  </a:lnTo>
                  <a:lnTo>
                    <a:pt x="589" y="107"/>
                  </a:lnTo>
                  <a:lnTo>
                    <a:pt x="604" y="98"/>
                  </a:lnTo>
                  <a:lnTo>
                    <a:pt x="619" y="93"/>
                  </a:lnTo>
                  <a:lnTo>
                    <a:pt x="638" y="87"/>
                  </a:lnTo>
                  <a:lnTo>
                    <a:pt x="657" y="82"/>
                  </a:lnTo>
                  <a:lnTo>
                    <a:pt x="668" y="77"/>
                  </a:lnTo>
                  <a:lnTo>
                    <a:pt x="675" y="72"/>
                  </a:lnTo>
                  <a:lnTo>
                    <a:pt x="679" y="66"/>
                  </a:lnTo>
                  <a:lnTo>
                    <a:pt x="684" y="53"/>
                  </a:lnTo>
                  <a:lnTo>
                    <a:pt x="676" y="51"/>
                  </a:lnTo>
                  <a:lnTo>
                    <a:pt x="673" y="61"/>
                  </a:lnTo>
                  <a:lnTo>
                    <a:pt x="668" y="67"/>
                  </a:lnTo>
                  <a:lnTo>
                    <a:pt x="660" y="72"/>
                  </a:lnTo>
                  <a:lnTo>
                    <a:pt x="638" y="78"/>
                  </a:lnTo>
                  <a:lnTo>
                    <a:pt x="614" y="85"/>
                  </a:lnTo>
                  <a:lnTo>
                    <a:pt x="597" y="88"/>
                  </a:lnTo>
                  <a:lnTo>
                    <a:pt x="592" y="90"/>
                  </a:lnTo>
                  <a:lnTo>
                    <a:pt x="593" y="79"/>
                  </a:lnTo>
                  <a:lnTo>
                    <a:pt x="593" y="67"/>
                  </a:lnTo>
                  <a:lnTo>
                    <a:pt x="593" y="51"/>
                  </a:lnTo>
                  <a:lnTo>
                    <a:pt x="592" y="33"/>
                  </a:lnTo>
                  <a:lnTo>
                    <a:pt x="592" y="20"/>
                  </a:lnTo>
                  <a:lnTo>
                    <a:pt x="585" y="20"/>
                  </a:lnTo>
                  <a:lnTo>
                    <a:pt x="586" y="31"/>
                  </a:lnTo>
                  <a:lnTo>
                    <a:pt x="586" y="50"/>
                  </a:lnTo>
                  <a:lnTo>
                    <a:pt x="584" y="69"/>
                  </a:lnTo>
                  <a:lnTo>
                    <a:pt x="580" y="84"/>
                  </a:lnTo>
                  <a:lnTo>
                    <a:pt x="573" y="92"/>
                  </a:lnTo>
                  <a:lnTo>
                    <a:pt x="565" y="97"/>
                  </a:lnTo>
                  <a:lnTo>
                    <a:pt x="554" y="104"/>
                  </a:lnTo>
                  <a:lnTo>
                    <a:pt x="541" y="109"/>
                  </a:lnTo>
                  <a:lnTo>
                    <a:pt x="526" y="114"/>
                  </a:lnTo>
                  <a:lnTo>
                    <a:pt x="508" y="117"/>
                  </a:lnTo>
                  <a:lnTo>
                    <a:pt x="496" y="117"/>
                  </a:lnTo>
                  <a:lnTo>
                    <a:pt x="508" y="108"/>
                  </a:lnTo>
                  <a:lnTo>
                    <a:pt x="522" y="97"/>
                  </a:lnTo>
                  <a:lnTo>
                    <a:pt x="533" y="86"/>
                  </a:lnTo>
                  <a:lnTo>
                    <a:pt x="542" y="72"/>
                  </a:lnTo>
                  <a:lnTo>
                    <a:pt x="547" y="60"/>
                  </a:lnTo>
                  <a:lnTo>
                    <a:pt x="550" y="44"/>
                  </a:lnTo>
                  <a:lnTo>
                    <a:pt x="551" y="33"/>
                  </a:lnTo>
                  <a:lnTo>
                    <a:pt x="550" y="22"/>
                  </a:lnTo>
                  <a:lnTo>
                    <a:pt x="542" y="22"/>
                  </a:lnTo>
                  <a:lnTo>
                    <a:pt x="542" y="30"/>
                  </a:lnTo>
                  <a:lnTo>
                    <a:pt x="542" y="44"/>
                  </a:lnTo>
                  <a:lnTo>
                    <a:pt x="539" y="59"/>
                  </a:lnTo>
                  <a:lnTo>
                    <a:pt x="532" y="71"/>
                  </a:lnTo>
                  <a:lnTo>
                    <a:pt x="521" y="84"/>
                  </a:lnTo>
                  <a:lnTo>
                    <a:pt x="509" y="95"/>
                  </a:lnTo>
                  <a:lnTo>
                    <a:pt x="494" y="104"/>
                  </a:lnTo>
                  <a:lnTo>
                    <a:pt x="479" y="111"/>
                  </a:lnTo>
                  <a:lnTo>
                    <a:pt x="464" y="112"/>
                  </a:lnTo>
                  <a:lnTo>
                    <a:pt x="448" y="108"/>
                  </a:lnTo>
                  <a:lnTo>
                    <a:pt x="429" y="101"/>
                  </a:lnTo>
                  <a:lnTo>
                    <a:pt x="408" y="96"/>
                  </a:lnTo>
                  <a:lnTo>
                    <a:pt x="385" y="90"/>
                  </a:lnTo>
                  <a:lnTo>
                    <a:pt x="371" y="90"/>
                  </a:lnTo>
                  <a:lnTo>
                    <a:pt x="355" y="92"/>
                  </a:lnTo>
                  <a:lnTo>
                    <a:pt x="334" y="96"/>
                  </a:lnTo>
                  <a:lnTo>
                    <a:pt x="355" y="79"/>
                  </a:lnTo>
                  <a:lnTo>
                    <a:pt x="367" y="71"/>
                  </a:lnTo>
                  <a:lnTo>
                    <a:pt x="382" y="63"/>
                  </a:lnTo>
                  <a:lnTo>
                    <a:pt x="396" y="58"/>
                  </a:lnTo>
                  <a:lnTo>
                    <a:pt x="404" y="52"/>
                  </a:lnTo>
                  <a:lnTo>
                    <a:pt x="409" y="48"/>
                  </a:lnTo>
                  <a:lnTo>
                    <a:pt x="412" y="44"/>
                  </a:lnTo>
                  <a:lnTo>
                    <a:pt x="417" y="33"/>
                  </a:lnTo>
                  <a:lnTo>
                    <a:pt x="422" y="24"/>
                  </a:lnTo>
                  <a:lnTo>
                    <a:pt x="426" y="15"/>
                  </a:lnTo>
                  <a:lnTo>
                    <a:pt x="434" y="3"/>
                  </a:lnTo>
                  <a:lnTo>
                    <a:pt x="428" y="0"/>
                  </a:lnTo>
                  <a:lnTo>
                    <a:pt x="420" y="10"/>
                  </a:lnTo>
                  <a:lnTo>
                    <a:pt x="416" y="19"/>
                  </a:lnTo>
                  <a:lnTo>
                    <a:pt x="412" y="28"/>
                  </a:lnTo>
                  <a:lnTo>
                    <a:pt x="408" y="36"/>
                  </a:lnTo>
                  <a:lnTo>
                    <a:pt x="401" y="44"/>
                  </a:lnTo>
                  <a:lnTo>
                    <a:pt x="391" y="50"/>
                  </a:lnTo>
                  <a:lnTo>
                    <a:pt x="375" y="58"/>
                  </a:lnTo>
                  <a:lnTo>
                    <a:pt x="358" y="65"/>
                  </a:lnTo>
                  <a:lnTo>
                    <a:pt x="341" y="75"/>
                  </a:lnTo>
                  <a:lnTo>
                    <a:pt x="329" y="84"/>
                  </a:lnTo>
                  <a:lnTo>
                    <a:pt x="313" y="96"/>
                  </a:lnTo>
                  <a:lnTo>
                    <a:pt x="317" y="79"/>
                  </a:lnTo>
                  <a:lnTo>
                    <a:pt x="320" y="66"/>
                  </a:lnTo>
                  <a:lnTo>
                    <a:pt x="317" y="54"/>
                  </a:lnTo>
                  <a:lnTo>
                    <a:pt x="314" y="41"/>
                  </a:lnTo>
                  <a:lnTo>
                    <a:pt x="313" y="29"/>
                  </a:lnTo>
                  <a:lnTo>
                    <a:pt x="314" y="20"/>
                  </a:lnTo>
                  <a:lnTo>
                    <a:pt x="302" y="24"/>
                  </a:lnTo>
                  <a:lnTo>
                    <a:pt x="302" y="29"/>
                  </a:lnTo>
                  <a:lnTo>
                    <a:pt x="303" y="42"/>
                  </a:lnTo>
                  <a:lnTo>
                    <a:pt x="306" y="59"/>
                  </a:lnTo>
                  <a:lnTo>
                    <a:pt x="306" y="71"/>
                  </a:lnTo>
                  <a:lnTo>
                    <a:pt x="302" y="87"/>
                  </a:lnTo>
                  <a:lnTo>
                    <a:pt x="294" y="103"/>
                  </a:lnTo>
                  <a:lnTo>
                    <a:pt x="287" y="112"/>
                  </a:lnTo>
                  <a:lnTo>
                    <a:pt x="275" y="121"/>
                  </a:lnTo>
                  <a:lnTo>
                    <a:pt x="259" y="127"/>
                  </a:lnTo>
                  <a:lnTo>
                    <a:pt x="228" y="137"/>
                  </a:lnTo>
                  <a:lnTo>
                    <a:pt x="205" y="146"/>
                  </a:lnTo>
                  <a:lnTo>
                    <a:pt x="198" y="152"/>
                  </a:lnTo>
                  <a:lnTo>
                    <a:pt x="190" y="160"/>
                  </a:lnTo>
                  <a:lnTo>
                    <a:pt x="182" y="163"/>
                  </a:lnTo>
                  <a:lnTo>
                    <a:pt x="175" y="167"/>
                  </a:lnTo>
                  <a:lnTo>
                    <a:pt x="144" y="177"/>
                  </a:lnTo>
                  <a:lnTo>
                    <a:pt x="119" y="186"/>
                  </a:lnTo>
                  <a:lnTo>
                    <a:pt x="99" y="195"/>
                  </a:lnTo>
                  <a:lnTo>
                    <a:pt x="75" y="208"/>
                  </a:lnTo>
                  <a:lnTo>
                    <a:pt x="63" y="217"/>
                  </a:lnTo>
                  <a:lnTo>
                    <a:pt x="63" y="212"/>
                  </a:lnTo>
                  <a:lnTo>
                    <a:pt x="67" y="205"/>
                  </a:lnTo>
                  <a:lnTo>
                    <a:pt x="75" y="191"/>
                  </a:lnTo>
                  <a:lnTo>
                    <a:pt x="88" y="179"/>
                  </a:lnTo>
                  <a:lnTo>
                    <a:pt x="100" y="168"/>
                  </a:lnTo>
                  <a:lnTo>
                    <a:pt x="110" y="160"/>
                  </a:lnTo>
                  <a:lnTo>
                    <a:pt x="118" y="150"/>
                  </a:lnTo>
                  <a:lnTo>
                    <a:pt x="123" y="135"/>
                  </a:lnTo>
                  <a:lnTo>
                    <a:pt x="124" y="120"/>
                  </a:lnTo>
                  <a:lnTo>
                    <a:pt x="122" y="104"/>
                  </a:lnTo>
                  <a:lnTo>
                    <a:pt x="118" y="90"/>
                  </a:lnTo>
                  <a:lnTo>
                    <a:pt x="117" y="83"/>
                  </a:lnTo>
                  <a:lnTo>
                    <a:pt x="115" y="76"/>
                  </a:lnTo>
                  <a:lnTo>
                    <a:pt x="119" y="67"/>
                  </a:lnTo>
                  <a:lnTo>
                    <a:pt x="123" y="62"/>
                  </a:lnTo>
                  <a:lnTo>
                    <a:pt x="137" y="50"/>
                  </a:lnTo>
                  <a:lnTo>
                    <a:pt x="153" y="34"/>
                  </a:lnTo>
                  <a:lnTo>
                    <a:pt x="143" y="33"/>
                  </a:lnTo>
                  <a:lnTo>
                    <a:pt x="133" y="42"/>
                  </a:lnTo>
                  <a:lnTo>
                    <a:pt x="122" y="51"/>
                  </a:lnTo>
                  <a:lnTo>
                    <a:pt x="115" y="59"/>
                  </a:lnTo>
                  <a:lnTo>
                    <a:pt x="108" y="67"/>
                  </a:lnTo>
                  <a:lnTo>
                    <a:pt x="106" y="78"/>
                  </a:lnTo>
                  <a:lnTo>
                    <a:pt x="106" y="96"/>
                  </a:lnTo>
                  <a:lnTo>
                    <a:pt x="99" y="83"/>
                  </a:lnTo>
                  <a:lnTo>
                    <a:pt x="91" y="69"/>
                  </a:lnTo>
                  <a:lnTo>
                    <a:pt x="86" y="53"/>
                  </a:lnTo>
                  <a:lnTo>
                    <a:pt x="81" y="42"/>
                  </a:lnTo>
                  <a:lnTo>
                    <a:pt x="76" y="32"/>
                  </a:lnTo>
                  <a:lnTo>
                    <a:pt x="69" y="36"/>
                  </a:lnTo>
                  <a:lnTo>
                    <a:pt x="64" y="41"/>
                  </a:lnTo>
                  <a:lnTo>
                    <a:pt x="69" y="50"/>
                  </a:lnTo>
                  <a:lnTo>
                    <a:pt x="76" y="65"/>
                  </a:lnTo>
                  <a:lnTo>
                    <a:pt x="83" y="82"/>
                  </a:lnTo>
                  <a:lnTo>
                    <a:pt x="90" y="99"/>
                  </a:lnTo>
                  <a:lnTo>
                    <a:pt x="97" y="112"/>
                  </a:lnTo>
                  <a:lnTo>
                    <a:pt x="100" y="124"/>
                  </a:lnTo>
                  <a:lnTo>
                    <a:pt x="100" y="138"/>
                  </a:lnTo>
                  <a:lnTo>
                    <a:pt x="96" y="150"/>
                  </a:lnTo>
                  <a:lnTo>
                    <a:pt x="88" y="161"/>
                  </a:lnTo>
                  <a:lnTo>
                    <a:pt x="76" y="171"/>
                  </a:lnTo>
                  <a:lnTo>
                    <a:pt x="64" y="184"/>
                  </a:lnTo>
                  <a:lnTo>
                    <a:pt x="50" y="199"/>
                  </a:lnTo>
                  <a:lnTo>
                    <a:pt x="38" y="212"/>
                  </a:lnTo>
                  <a:lnTo>
                    <a:pt x="24" y="228"/>
                  </a:lnTo>
                  <a:lnTo>
                    <a:pt x="17" y="240"/>
                  </a:lnTo>
                  <a:lnTo>
                    <a:pt x="10" y="251"/>
                  </a:lnTo>
                  <a:lnTo>
                    <a:pt x="5" y="263"/>
                  </a:lnTo>
                  <a:lnTo>
                    <a:pt x="0" y="275"/>
                  </a:lnTo>
                  <a:lnTo>
                    <a:pt x="33" y="30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6" name="Freeform 8"/>
            <p:cNvSpPr/>
            <p:nvPr/>
          </p:nvSpPr>
          <p:spPr bwMode="auto">
            <a:xfrm>
              <a:off x="2881" y="3842"/>
              <a:ext cx="5" cy="13"/>
            </a:xfrm>
            <a:custGeom>
              <a:avLst/>
              <a:gdLst>
                <a:gd name="T0" fmla="*/ 0 w 14"/>
                <a:gd name="T1" fmla="*/ 39 h 39"/>
                <a:gd name="T2" fmla="*/ 5 w 14"/>
                <a:gd name="T3" fmla="*/ 25 h 39"/>
                <a:gd name="T4" fmla="*/ 12 w 14"/>
                <a:gd name="T5" fmla="*/ 16 h 39"/>
                <a:gd name="T6" fmla="*/ 14 w 14"/>
                <a:gd name="T7" fmla="*/ 8 h 39"/>
                <a:gd name="T8" fmla="*/ 14 w 14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39"/>
                <a:gd name="T17" fmla="*/ 14 w 14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39">
                  <a:moveTo>
                    <a:pt x="0" y="39"/>
                  </a:moveTo>
                  <a:lnTo>
                    <a:pt x="5" y="25"/>
                  </a:lnTo>
                  <a:lnTo>
                    <a:pt x="12" y="16"/>
                  </a:lnTo>
                  <a:lnTo>
                    <a:pt x="14" y="8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7" name="Freeform 9"/>
            <p:cNvSpPr/>
            <p:nvPr/>
          </p:nvSpPr>
          <p:spPr bwMode="auto">
            <a:xfrm>
              <a:off x="3006" y="3692"/>
              <a:ext cx="69" cy="36"/>
            </a:xfrm>
            <a:custGeom>
              <a:avLst/>
              <a:gdLst>
                <a:gd name="T0" fmla="*/ 207 w 207"/>
                <a:gd name="T1" fmla="*/ 20 h 108"/>
                <a:gd name="T2" fmla="*/ 207 w 207"/>
                <a:gd name="T3" fmla="*/ 27 h 108"/>
                <a:gd name="T4" fmla="*/ 207 w 207"/>
                <a:gd name="T5" fmla="*/ 41 h 108"/>
                <a:gd name="T6" fmla="*/ 204 w 207"/>
                <a:gd name="T7" fmla="*/ 55 h 108"/>
                <a:gd name="T8" fmla="*/ 197 w 207"/>
                <a:gd name="T9" fmla="*/ 67 h 108"/>
                <a:gd name="T10" fmla="*/ 186 w 207"/>
                <a:gd name="T11" fmla="*/ 80 h 108"/>
                <a:gd name="T12" fmla="*/ 174 w 207"/>
                <a:gd name="T13" fmla="*/ 91 h 108"/>
                <a:gd name="T14" fmla="*/ 159 w 207"/>
                <a:gd name="T15" fmla="*/ 100 h 108"/>
                <a:gd name="T16" fmla="*/ 144 w 207"/>
                <a:gd name="T17" fmla="*/ 107 h 108"/>
                <a:gd name="T18" fmla="*/ 129 w 207"/>
                <a:gd name="T19" fmla="*/ 108 h 108"/>
                <a:gd name="T20" fmla="*/ 113 w 207"/>
                <a:gd name="T21" fmla="*/ 104 h 108"/>
                <a:gd name="T22" fmla="*/ 95 w 207"/>
                <a:gd name="T23" fmla="*/ 97 h 108"/>
                <a:gd name="T24" fmla="*/ 74 w 207"/>
                <a:gd name="T25" fmla="*/ 92 h 108"/>
                <a:gd name="T26" fmla="*/ 51 w 207"/>
                <a:gd name="T27" fmla="*/ 86 h 108"/>
                <a:gd name="T28" fmla="*/ 37 w 207"/>
                <a:gd name="T29" fmla="*/ 86 h 108"/>
                <a:gd name="T30" fmla="*/ 21 w 207"/>
                <a:gd name="T31" fmla="*/ 88 h 108"/>
                <a:gd name="T32" fmla="*/ 0 w 207"/>
                <a:gd name="T33" fmla="*/ 92 h 108"/>
                <a:gd name="T34" fmla="*/ 21 w 207"/>
                <a:gd name="T35" fmla="*/ 75 h 108"/>
                <a:gd name="T36" fmla="*/ 33 w 207"/>
                <a:gd name="T37" fmla="*/ 67 h 108"/>
                <a:gd name="T38" fmla="*/ 48 w 207"/>
                <a:gd name="T39" fmla="*/ 59 h 108"/>
                <a:gd name="T40" fmla="*/ 62 w 207"/>
                <a:gd name="T41" fmla="*/ 54 h 108"/>
                <a:gd name="T42" fmla="*/ 70 w 207"/>
                <a:gd name="T43" fmla="*/ 49 h 108"/>
                <a:gd name="T44" fmla="*/ 76 w 207"/>
                <a:gd name="T45" fmla="*/ 45 h 108"/>
                <a:gd name="T46" fmla="*/ 78 w 207"/>
                <a:gd name="T47" fmla="*/ 41 h 108"/>
                <a:gd name="T48" fmla="*/ 83 w 207"/>
                <a:gd name="T49" fmla="*/ 30 h 108"/>
                <a:gd name="T50" fmla="*/ 88 w 207"/>
                <a:gd name="T51" fmla="*/ 21 h 108"/>
                <a:gd name="T52" fmla="*/ 92 w 207"/>
                <a:gd name="T53" fmla="*/ 12 h 108"/>
                <a:gd name="T54" fmla="*/ 100 w 207"/>
                <a:gd name="T55" fmla="*/ 0 h 10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7"/>
                <a:gd name="T85" fmla="*/ 0 h 108"/>
                <a:gd name="T86" fmla="*/ 207 w 207"/>
                <a:gd name="T87" fmla="*/ 108 h 10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7" h="108">
                  <a:moveTo>
                    <a:pt x="207" y="20"/>
                  </a:moveTo>
                  <a:lnTo>
                    <a:pt x="207" y="27"/>
                  </a:lnTo>
                  <a:lnTo>
                    <a:pt x="207" y="41"/>
                  </a:lnTo>
                  <a:lnTo>
                    <a:pt x="204" y="55"/>
                  </a:lnTo>
                  <a:lnTo>
                    <a:pt x="197" y="67"/>
                  </a:lnTo>
                  <a:lnTo>
                    <a:pt x="186" y="80"/>
                  </a:lnTo>
                  <a:lnTo>
                    <a:pt x="174" y="91"/>
                  </a:lnTo>
                  <a:lnTo>
                    <a:pt x="159" y="100"/>
                  </a:lnTo>
                  <a:lnTo>
                    <a:pt x="144" y="107"/>
                  </a:lnTo>
                  <a:lnTo>
                    <a:pt x="129" y="108"/>
                  </a:lnTo>
                  <a:lnTo>
                    <a:pt x="113" y="104"/>
                  </a:lnTo>
                  <a:lnTo>
                    <a:pt x="95" y="97"/>
                  </a:lnTo>
                  <a:lnTo>
                    <a:pt x="74" y="92"/>
                  </a:lnTo>
                  <a:lnTo>
                    <a:pt x="51" y="86"/>
                  </a:lnTo>
                  <a:lnTo>
                    <a:pt x="37" y="86"/>
                  </a:lnTo>
                  <a:lnTo>
                    <a:pt x="21" y="88"/>
                  </a:lnTo>
                  <a:lnTo>
                    <a:pt x="0" y="92"/>
                  </a:lnTo>
                  <a:lnTo>
                    <a:pt x="21" y="75"/>
                  </a:lnTo>
                  <a:lnTo>
                    <a:pt x="33" y="67"/>
                  </a:lnTo>
                  <a:lnTo>
                    <a:pt x="48" y="59"/>
                  </a:lnTo>
                  <a:lnTo>
                    <a:pt x="62" y="54"/>
                  </a:lnTo>
                  <a:lnTo>
                    <a:pt x="70" y="49"/>
                  </a:lnTo>
                  <a:lnTo>
                    <a:pt x="76" y="45"/>
                  </a:lnTo>
                  <a:lnTo>
                    <a:pt x="78" y="41"/>
                  </a:lnTo>
                  <a:lnTo>
                    <a:pt x="83" y="30"/>
                  </a:lnTo>
                  <a:lnTo>
                    <a:pt x="88" y="21"/>
                  </a:lnTo>
                  <a:lnTo>
                    <a:pt x="92" y="12"/>
                  </a:lnTo>
                  <a:lnTo>
                    <a:pt x="10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8" name="Freeform 10"/>
            <p:cNvSpPr/>
            <p:nvPr/>
          </p:nvSpPr>
          <p:spPr bwMode="auto">
            <a:xfrm>
              <a:off x="3059" y="3697"/>
              <a:ext cx="30" cy="32"/>
            </a:xfrm>
            <a:custGeom>
              <a:avLst/>
              <a:gdLst>
                <a:gd name="T0" fmla="*/ 54 w 90"/>
                <a:gd name="T1" fmla="*/ 4 h 97"/>
                <a:gd name="T2" fmla="*/ 55 w 90"/>
                <a:gd name="T3" fmla="*/ 13 h 97"/>
                <a:gd name="T4" fmla="*/ 54 w 90"/>
                <a:gd name="T5" fmla="*/ 24 h 97"/>
                <a:gd name="T6" fmla="*/ 51 w 90"/>
                <a:gd name="T7" fmla="*/ 41 h 97"/>
                <a:gd name="T8" fmla="*/ 46 w 90"/>
                <a:gd name="T9" fmla="*/ 52 h 97"/>
                <a:gd name="T10" fmla="*/ 37 w 90"/>
                <a:gd name="T11" fmla="*/ 66 h 97"/>
                <a:gd name="T12" fmla="*/ 28 w 90"/>
                <a:gd name="T13" fmla="*/ 77 h 97"/>
                <a:gd name="T14" fmla="*/ 12 w 90"/>
                <a:gd name="T15" fmla="*/ 88 h 97"/>
                <a:gd name="T16" fmla="*/ 0 w 90"/>
                <a:gd name="T17" fmla="*/ 97 h 97"/>
                <a:gd name="T18" fmla="*/ 12 w 90"/>
                <a:gd name="T19" fmla="*/ 97 h 97"/>
                <a:gd name="T20" fmla="*/ 30 w 90"/>
                <a:gd name="T21" fmla="*/ 94 h 97"/>
                <a:gd name="T22" fmla="*/ 45 w 90"/>
                <a:gd name="T23" fmla="*/ 89 h 97"/>
                <a:gd name="T24" fmla="*/ 58 w 90"/>
                <a:gd name="T25" fmla="*/ 84 h 97"/>
                <a:gd name="T26" fmla="*/ 69 w 90"/>
                <a:gd name="T27" fmla="*/ 77 h 97"/>
                <a:gd name="T28" fmla="*/ 77 w 90"/>
                <a:gd name="T29" fmla="*/ 72 h 97"/>
                <a:gd name="T30" fmla="*/ 84 w 90"/>
                <a:gd name="T31" fmla="*/ 64 h 97"/>
                <a:gd name="T32" fmla="*/ 88 w 90"/>
                <a:gd name="T33" fmla="*/ 49 h 97"/>
                <a:gd name="T34" fmla="*/ 90 w 90"/>
                <a:gd name="T35" fmla="*/ 30 h 97"/>
                <a:gd name="T36" fmla="*/ 90 w 90"/>
                <a:gd name="T37" fmla="*/ 12 h 97"/>
                <a:gd name="T38" fmla="*/ 89 w 90"/>
                <a:gd name="T39" fmla="*/ 0 h 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0"/>
                <a:gd name="T61" fmla="*/ 0 h 97"/>
                <a:gd name="T62" fmla="*/ 90 w 90"/>
                <a:gd name="T63" fmla="*/ 97 h 9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0" h="97">
                  <a:moveTo>
                    <a:pt x="54" y="4"/>
                  </a:moveTo>
                  <a:lnTo>
                    <a:pt x="55" y="13"/>
                  </a:lnTo>
                  <a:lnTo>
                    <a:pt x="54" y="24"/>
                  </a:lnTo>
                  <a:lnTo>
                    <a:pt x="51" y="41"/>
                  </a:lnTo>
                  <a:lnTo>
                    <a:pt x="46" y="52"/>
                  </a:lnTo>
                  <a:lnTo>
                    <a:pt x="37" y="66"/>
                  </a:lnTo>
                  <a:lnTo>
                    <a:pt x="28" y="77"/>
                  </a:lnTo>
                  <a:lnTo>
                    <a:pt x="12" y="88"/>
                  </a:lnTo>
                  <a:lnTo>
                    <a:pt x="0" y="97"/>
                  </a:lnTo>
                  <a:lnTo>
                    <a:pt x="12" y="97"/>
                  </a:lnTo>
                  <a:lnTo>
                    <a:pt x="30" y="94"/>
                  </a:lnTo>
                  <a:lnTo>
                    <a:pt x="45" y="89"/>
                  </a:lnTo>
                  <a:lnTo>
                    <a:pt x="58" y="84"/>
                  </a:lnTo>
                  <a:lnTo>
                    <a:pt x="69" y="77"/>
                  </a:lnTo>
                  <a:lnTo>
                    <a:pt x="77" y="72"/>
                  </a:lnTo>
                  <a:lnTo>
                    <a:pt x="84" y="64"/>
                  </a:lnTo>
                  <a:lnTo>
                    <a:pt x="88" y="49"/>
                  </a:lnTo>
                  <a:lnTo>
                    <a:pt x="90" y="30"/>
                  </a:lnTo>
                  <a:lnTo>
                    <a:pt x="90" y="12"/>
                  </a:lnTo>
                  <a:lnTo>
                    <a:pt x="8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9" name="Freeform 11"/>
            <p:cNvSpPr/>
            <p:nvPr/>
          </p:nvSpPr>
          <p:spPr bwMode="auto">
            <a:xfrm>
              <a:off x="3092" y="3697"/>
              <a:ext cx="27" cy="23"/>
            </a:xfrm>
            <a:custGeom>
              <a:avLst/>
              <a:gdLst>
                <a:gd name="T0" fmla="*/ 0 w 83"/>
                <a:gd name="T1" fmla="*/ 0 h 70"/>
                <a:gd name="T2" fmla="*/ 0 w 83"/>
                <a:gd name="T3" fmla="*/ 13 h 70"/>
                <a:gd name="T4" fmla="*/ 0 w 83"/>
                <a:gd name="T5" fmla="*/ 31 h 70"/>
                <a:gd name="T6" fmla="*/ 0 w 83"/>
                <a:gd name="T7" fmla="*/ 47 h 70"/>
                <a:gd name="T8" fmla="*/ 0 w 83"/>
                <a:gd name="T9" fmla="*/ 59 h 70"/>
                <a:gd name="T10" fmla="*/ 0 w 83"/>
                <a:gd name="T11" fmla="*/ 70 h 70"/>
                <a:gd name="T12" fmla="*/ 4 w 83"/>
                <a:gd name="T13" fmla="*/ 68 h 70"/>
                <a:gd name="T14" fmla="*/ 21 w 83"/>
                <a:gd name="T15" fmla="*/ 65 h 70"/>
                <a:gd name="T16" fmla="*/ 45 w 83"/>
                <a:gd name="T17" fmla="*/ 58 h 70"/>
                <a:gd name="T18" fmla="*/ 67 w 83"/>
                <a:gd name="T19" fmla="*/ 52 h 70"/>
                <a:gd name="T20" fmla="*/ 75 w 83"/>
                <a:gd name="T21" fmla="*/ 47 h 70"/>
                <a:gd name="T22" fmla="*/ 80 w 83"/>
                <a:gd name="T23" fmla="*/ 41 h 70"/>
                <a:gd name="T24" fmla="*/ 83 w 83"/>
                <a:gd name="T25" fmla="*/ 31 h 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70"/>
                <a:gd name="T41" fmla="*/ 83 w 83"/>
                <a:gd name="T42" fmla="*/ 70 h 7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70">
                  <a:moveTo>
                    <a:pt x="0" y="0"/>
                  </a:moveTo>
                  <a:lnTo>
                    <a:pt x="0" y="13"/>
                  </a:lnTo>
                  <a:lnTo>
                    <a:pt x="0" y="31"/>
                  </a:lnTo>
                  <a:lnTo>
                    <a:pt x="0" y="47"/>
                  </a:lnTo>
                  <a:lnTo>
                    <a:pt x="0" y="59"/>
                  </a:lnTo>
                  <a:lnTo>
                    <a:pt x="0" y="70"/>
                  </a:lnTo>
                  <a:lnTo>
                    <a:pt x="4" y="68"/>
                  </a:lnTo>
                  <a:lnTo>
                    <a:pt x="21" y="65"/>
                  </a:lnTo>
                  <a:lnTo>
                    <a:pt x="45" y="58"/>
                  </a:lnTo>
                  <a:lnTo>
                    <a:pt x="67" y="52"/>
                  </a:lnTo>
                  <a:lnTo>
                    <a:pt x="75" y="47"/>
                  </a:lnTo>
                  <a:lnTo>
                    <a:pt x="80" y="41"/>
                  </a:lnTo>
                  <a:lnTo>
                    <a:pt x="83" y="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0" name="Freeform 12"/>
            <p:cNvSpPr/>
            <p:nvPr/>
          </p:nvSpPr>
          <p:spPr bwMode="auto">
            <a:xfrm>
              <a:off x="2999" y="3690"/>
              <a:ext cx="38" cy="32"/>
            </a:xfrm>
            <a:custGeom>
              <a:avLst/>
              <a:gdLst>
                <a:gd name="T0" fmla="*/ 114 w 114"/>
                <a:gd name="T1" fmla="*/ 0 h 96"/>
                <a:gd name="T2" fmla="*/ 106 w 114"/>
                <a:gd name="T3" fmla="*/ 11 h 96"/>
                <a:gd name="T4" fmla="*/ 102 w 114"/>
                <a:gd name="T5" fmla="*/ 19 h 96"/>
                <a:gd name="T6" fmla="*/ 98 w 114"/>
                <a:gd name="T7" fmla="*/ 28 h 96"/>
                <a:gd name="T8" fmla="*/ 94 w 114"/>
                <a:gd name="T9" fmla="*/ 36 h 96"/>
                <a:gd name="T10" fmla="*/ 87 w 114"/>
                <a:gd name="T11" fmla="*/ 44 h 96"/>
                <a:gd name="T12" fmla="*/ 77 w 114"/>
                <a:gd name="T13" fmla="*/ 50 h 96"/>
                <a:gd name="T14" fmla="*/ 61 w 114"/>
                <a:gd name="T15" fmla="*/ 58 h 96"/>
                <a:gd name="T16" fmla="*/ 44 w 114"/>
                <a:gd name="T17" fmla="*/ 65 h 96"/>
                <a:gd name="T18" fmla="*/ 29 w 114"/>
                <a:gd name="T19" fmla="*/ 75 h 96"/>
                <a:gd name="T20" fmla="*/ 15 w 114"/>
                <a:gd name="T21" fmla="*/ 84 h 96"/>
                <a:gd name="T22" fmla="*/ 0 w 114"/>
                <a:gd name="T23" fmla="*/ 96 h 96"/>
                <a:gd name="T24" fmla="*/ 3 w 114"/>
                <a:gd name="T25" fmla="*/ 79 h 96"/>
                <a:gd name="T26" fmla="*/ 6 w 114"/>
                <a:gd name="T27" fmla="*/ 66 h 96"/>
                <a:gd name="T28" fmla="*/ 3 w 114"/>
                <a:gd name="T29" fmla="*/ 54 h 96"/>
                <a:gd name="T30" fmla="*/ 1 w 114"/>
                <a:gd name="T31" fmla="*/ 41 h 96"/>
                <a:gd name="T32" fmla="*/ 0 w 114"/>
                <a:gd name="T33" fmla="*/ 29 h 96"/>
                <a:gd name="T34" fmla="*/ 1 w 114"/>
                <a:gd name="T35" fmla="*/ 20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4"/>
                <a:gd name="T55" fmla="*/ 0 h 96"/>
                <a:gd name="T56" fmla="*/ 114 w 114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4" h="96">
                  <a:moveTo>
                    <a:pt x="114" y="0"/>
                  </a:moveTo>
                  <a:lnTo>
                    <a:pt x="106" y="11"/>
                  </a:lnTo>
                  <a:lnTo>
                    <a:pt x="102" y="19"/>
                  </a:lnTo>
                  <a:lnTo>
                    <a:pt x="98" y="28"/>
                  </a:lnTo>
                  <a:lnTo>
                    <a:pt x="94" y="36"/>
                  </a:lnTo>
                  <a:lnTo>
                    <a:pt x="87" y="44"/>
                  </a:lnTo>
                  <a:lnTo>
                    <a:pt x="77" y="50"/>
                  </a:lnTo>
                  <a:lnTo>
                    <a:pt x="61" y="58"/>
                  </a:lnTo>
                  <a:lnTo>
                    <a:pt x="44" y="65"/>
                  </a:lnTo>
                  <a:lnTo>
                    <a:pt x="29" y="75"/>
                  </a:lnTo>
                  <a:lnTo>
                    <a:pt x="15" y="84"/>
                  </a:lnTo>
                  <a:lnTo>
                    <a:pt x="0" y="96"/>
                  </a:lnTo>
                  <a:lnTo>
                    <a:pt x="3" y="79"/>
                  </a:lnTo>
                  <a:lnTo>
                    <a:pt x="6" y="66"/>
                  </a:lnTo>
                  <a:lnTo>
                    <a:pt x="3" y="54"/>
                  </a:lnTo>
                  <a:lnTo>
                    <a:pt x="1" y="41"/>
                  </a:lnTo>
                  <a:lnTo>
                    <a:pt x="0" y="29"/>
                  </a:lnTo>
                  <a:lnTo>
                    <a:pt x="1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1" name="Freeform 13"/>
            <p:cNvSpPr/>
            <p:nvPr/>
          </p:nvSpPr>
          <p:spPr bwMode="auto">
            <a:xfrm>
              <a:off x="2919" y="3701"/>
              <a:ext cx="23" cy="21"/>
            </a:xfrm>
            <a:custGeom>
              <a:avLst/>
              <a:gdLst>
                <a:gd name="T0" fmla="*/ 0 w 67"/>
                <a:gd name="T1" fmla="*/ 0 h 64"/>
                <a:gd name="T2" fmla="*/ 5 w 67"/>
                <a:gd name="T3" fmla="*/ 10 h 64"/>
                <a:gd name="T4" fmla="*/ 10 w 67"/>
                <a:gd name="T5" fmla="*/ 21 h 64"/>
                <a:gd name="T6" fmla="*/ 15 w 67"/>
                <a:gd name="T7" fmla="*/ 37 h 64"/>
                <a:gd name="T8" fmla="*/ 23 w 67"/>
                <a:gd name="T9" fmla="*/ 51 h 64"/>
                <a:gd name="T10" fmla="*/ 30 w 67"/>
                <a:gd name="T11" fmla="*/ 64 h 64"/>
                <a:gd name="T12" fmla="*/ 30 w 67"/>
                <a:gd name="T13" fmla="*/ 46 h 64"/>
                <a:gd name="T14" fmla="*/ 32 w 67"/>
                <a:gd name="T15" fmla="*/ 35 h 64"/>
                <a:gd name="T16" fmla="*/ 39 w 67"/>
                <a:gd name="T17" fmla="*/ 27 h 64"/>
                <a:gd name="T18" fmla="*/ 46 w 67"/>
                <a:gd name="T19" fmla="*/ 19 h 64"/>
                <a:gd name="T20" fmla="*/ 57 w 67"/>
                <a:gd name="T21" fmla="*/ 10 h 64"/>
                <a:gd name="T22" fmla="*/ 67 w 67"/>
                <a:gd name="T23" fmla="*/ 1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7"/>
                <a:gd name="T37" fmla="*/ 0 h 64"/>
                <a:gd name="T38" fmla="*/ 67 w 67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7" h="64">
                  <a:moveTo>
                    <a:pt x="0" y="0"/>
                  </a:moveTo>
                  <a:lnTo>
                    <a:pt x="5" y="10"/>
                  </a:lnTo>
                  <a:lnTo>
                    <a:pt x="10" y="21"/>
                  </a:lnTo>
                  <a:lnTo>
                    <a:pt x="15" y="37"/>
                  </a:lnTo>
                  <a:lnTo>
                    <a:pt x="23" y="51"/>
                  </a:lnTo>
                  <a:lnTo>
                    <a:pt x="30" y="64"/>
                  </a:lnTo>
                  <a:lnTo>
                    <a:pt x="30" y="46"/>
                  </a:lnTo>
                  <a:lnTo>
                    <a:pt x="32" y="35"/>
                  </a:lnTo>
                  <a:lnTo>
                    <a:pt x="39" y="27"/>
                  </a:lnTo>
                  <a:lnTo>
                    <a:pt x="46" y="19"/>
                  </a:lnTo>
                  <a:lnTo>
                    <a:pt x="57" y="10"/>
                  </a:lnTo>
                  <a:lnTo>
                    <a:pt x="67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2" name="Freeform 14"/>
            <p:cNvSpPr/>
            <p:nvPr/>
          </p:nvSpPr>
          <p:spPr bwMode="auto">
            <a:xfrm>
              <a:off x="2915" y="3699"/>
              <a:ext cx="81" cy="64"/>
            </a:xfrm>
            <a:custGeom>
              <a:avLst/>
              <a:gdLst>
                <a:gd name="T0" fmla="*/ 90 w 243"/>
                <a:gd name="T1" fmla="*/ 11 h 192"/>
                <a:gd name="T2" fmla="*/ 74 w 243"/>
                <a:gd name="T3" fmla="*/ 26 h 192"/>
                <a:gd name="T4" fmla="*/ 60 w 243"/>
                <a:gd name="T5" fmla="*/ 38 h 192"/>
                <a:gd name="T6" fmla="*/ 56 w 243"/>
                <a:gd name="T7" fmla="*/ 42 h 192"/>
                <a:gd name="T8" fmla="*/ 52 w 243"/>
                <a:gd name="T9" fmla="*/ 52 h 192"/>
                <a:gd name="T10" fmla="*/ 54 w 243"/>
                <a:gd name="T11" fmla="*/ 59 h 192"/>
                <a:gd name="T12" fmla="*/ 55 w 243"/>
                <a:gd name="T13" fmla="*/ 67 h 192"/>
                <a:gd name="T14" fmla="*/ 59 w 243"/>
                <a:gd name="T15" fmla="*/ 80 h 192"/>
                <a:gd name="T16" fmla="*/ 61 w 243"/>
                <a:gd name="T17" fmla="*/ 95 h 192"/>
                <a:gd name="T18" fmla="*/ 60 w 243"/>
                <a:gd name="T19" fmla="*/ 110 h 192"/>
                <a:gd name="T20" fmla="*/ 55 w 243"/>
                <a:gd name="T21" fmla="*/ 125 h 192"/>
                <a:gd name="T22" fmla="*/ 47 w 243"/>
                <a:gd name="T23" fmla="*/ 135 h 192"/>
                <a:gd name="T24" fmla="*/ 37 w 243"/>
                <a:gd name="T25" fmla="*/ 143 h 192"/>
                <a:gd name="T26" fmla="*/ 25 w 243"/>
                <a:gd name="T27" fmla="*/ 154 h 192"/>
                <a:gd name="T28" fmla="*/ 12 w 243"/>
                <a:gd name="T29" fmla="*/ 166 h 192"/>
                <a:gd name="T30" fmla="*/ 4 w 243"/>
                <a:gd name="T31" fmla="*/ 180 h 192"/>
                <a:gd name="T32" fmla="*/ 0 w 243"/>
                <a:gd name="T33" fmla="*/ 187 h 192"/>
                <a:gd name="T34" fmla="*/ 0 w 243"/>
                <a:gd name="T35" fmla="*/ 192 h 192"/>
                <a:gd name="T36" fmla="*/ 12 w 243"/>
                <a:gd name="T37" fmla="*/ 183 h 192"/>
                <a:gd name="T38" fmla="*/ 36 w 243"/>
                <a:gd name="T39" fmla="*/ 170 h 192"/>
                <a:gd name="T40" fmla="*/ 56 w 243"/>
                <a:gd name="T41" fmla="*/ 161 h 192"/>
                <a:gd name="T42" fmla="*/ 81 w 243"/>
                <a:gd name="T43" fmla="*/ 152 h 192"/>
                <a:gd name="T44" fmla="*/ 112 w 243"/>
                <a:gd name="T45" fmla="*/ 142 h 192"/>
                <a:gd name="T46" fmla="*/ 119 w 243"/>
                <a:gd name="T47" fmla="*/ 138 h 192"/>
                <a:gd name="T48" fmla="*/ 127 w 243"/>
                <a:gd name="T49" fmla="*/ 135 h 192"/>
                <a:gd name="T50" fmla="*/ 135 w 243"/>
                <a:gd name="T51" fmla="*/ 127 h 192"/>
                <a:gd name="T52" fmla="*/ 142 w 243"/>
                <a:gd name="T53" fmla="*/ 121 h 192"/>
                <a:gd name="T54" fmla="*/ 165 w 243"/>
                <a:gd name="T55" fmla="*/ 112 h 192"/>
                <a:gd name="T56" fmla="*/ 196 w 243"/>
                <a:gd name="T57" fmla="*/ 102 h 192"/>
                <a:gd name="T58" fmla="*/ 212 w 243"/>
                <a:gd name="T59" fmla="*/ 96 h 192"/>
                <a:gd name="T60" fmla="*/ 224 w 243"/>
                <a:gd name="T61" fmla="*/ 89 h 192"/>
                <a:gd name="T62" fmla="*/ 231 w 243"/>
                <a:gd name="T63" fmla="*/ 79 h 192"/>
                <a:gd name="T64" fmla="*/ 239 w 243"/>
                <a:gd name="T65" fmla="*/ 63 h 192"/>
                <a:gd name="T66" fmla="*/ 243 w 243"/>
                <a:gd name="T67" fmla="*/ 47 h 192"/>
                <a:gd name="T68" fmla="*/ 243 w 243"/>
                <a:gd name="T69" fmla="*/ 35 h 192"/>
                <a:gd name="T70" fmla="*/ 240 w 243"/>
                <a:gd name="T71" fmla="*/ 18 h 192"/>
                <a:gd name="T72" fmla="*/ 239 w 243"/>
                <a:gd name="T73" fmla="*/ 5 h 192"/>
                <a:gd name="T74" fmla="*/ 239 w 243"/>
                <a:gd name="T75" fmla="*/ 0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3"/>
                <a:gd name="T115" fmla="*/ 0 h 192"/>
                <a:gd name="T116" fmla="*/ 243 w 243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3" h="192">
                  <a:moveTo>
                    <a:pt x="90" y="11"/>
                  </a:moveTo>
                  <a:lnTo>
                    <a:pt x="74" y="26"/>
                  </a:lnTo>
                  <a:lnTo>
                    <a:pt x="60" y="38"/>
                  </a:lnTo>
                  <a:lnTo>
                    <a:pt x="56" y="42"/>
                  </a:lnTo>
                  <a:lnTo>
                    <a:pt x="52" y="52"/>
                  </a:lnTo>
                  <a:lnTo>
                    <a:pt x="54" y="59"/>
                  </a:lnTo>
                  <a:lnTo>
                    <a:pt x="55" y="67"/>
                  </a:lnTo>
                  <a:lnTo>
                    <a:pt x="59" y="80"/>
                  </a:lnTo>
                  <a:lnTo>
                    <a:pt x="61" y="95"/>
                  </a:lnTo>
                  <a:lnTo>
                    <a:pt x="60" y="110"/>
                  </a:lnTo>
                  <a:lnTo>
                    <a:pt x="55" y="125"/>
                  </a:lnTo>
                  <a:lnTo>
                    <a:pt x="47" y="135"/>
                  </a:lnTo>
                  <a:lnTo>
                    <a:pt x="37" y="143"/>
                  </a:lnTo>
                  <a:lnTo>
                    <a:pt x="25" y="154"/>
                  </a:lnTo>
                  <a:lnTo>
                    <a:pt x="12" y="166"/>
                  </a:lnTo>
                  <a:lnTo>
                    <a:pt x="4" y="180"/>
                  </a:lnTo>
                  <a:lnTo>
                    <a:pt x="0" y="187"/>
                  </a:lnTo>
                  <a:lnTo>
                    <a:pt x="0" y="192"/>
                  </a:lnTo>
                  <a:lnTo>
                    <a:pt x="12" y="183"/>
                  </a:lnTo>
                  <a:lnTo>
                    <a:pt x="36" y="170"/>
                  </a:lnTo>
                  <a:lnTo>
                    <a:pt x="56" y="161"/>
                  </a:lnTo>
                  <a:lnTo>
                    <a:pt x="81" y="152"/>
                  </a:lnTo>
                  <a:lnTo>
                    <a:pt x="112" y="142"/>
                  </a:lnTo>
                  <a:lnTo>
                    <a:pt x="119" y="138"/>
                  </a:lnTo>
                  <a:lnTo>
                    <a:pt x="127" y="135"/>
                  </a:lnTo>
                  <a:lnTo>
                    <a:pt x="135" y="127"/>
                  </a:lnTo>
                  <a:lnTo>
                    <a:pt x="142" y="121"/>
                  </a:lnTo>
                  <a:lnTo>
                    <a:pt x="165" y="112"/>
                  </a:lnTo>
                  <a:lnTo>
                    <a:pt x="196" y="102"/>
                  </a:lnTo>
                  <a:lnTo>
                    <a:pt x="212" y="96"/>
                  </a:lnTo>
                  <a:lnTo>
                    <a:pt x="224" y="89"/>
                  </a:lnTo>
                  <a:lnTo>
                    <a:pt x="231" y="79"/>
                  </a:lnTo>
                  <a:lnTo>
                    <a:pt x="239" y="63"/>
                  </a:lnTo>
                  <a:lnTo>
                    <a:pt x="243" y="47"/>
                  </a:lnTo>
                  <a:lnTo>
                    <a:pt x="243" y="35"/>
                  </a:lnTo>
                  <a:lnTo>
                    <a:pt x="240" y="18"/>
                  </a:lnTo>
                  <a:lnTo>
                    <a:pt x="239" y="5"/>
                  </a:lnTo>
                  <a:lnTo>
                    <a:pt x="239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3" name="Freeform 15"/>
            <p:cNvSpPr/>
            <p:nvPr/>
          </p:nvSpPr>
          <p:spPr bwMode="auto">
            <a:xfrm>
              <a:off x="2812" y="3692"/>
              <a:ext cx="52" cy="48"/>
            </a:xfrm>
            <a:custGeom>
              <a:avLst/>
              <a:gdLst>
                <a:gd name="T0" fmla="*/ 21 w 154"/>
                <a:gd name="T1" fmla="*/ 0 h 146"/>
                <a:gd name="T2" fmla="*/ 26 w 154"/>
                <a:gd name="T3" fmla="*/ 9 h 146"/>
                <a:gd name="T4" fmla="*/ 26 w 154"/>
                <a:gd name="T5" fmla="*/ 15 h 146"/>
                <a:gd name="T6" fmla="*/ 26 w 154"/>
                <a:gd name="T7" fmla="*/ 22 h 146"/>
                <a:gd name="T8" fmla="*/ 23 w 154"/>
                <a:gd name="T9" fmla="*/ 36 h 146"/>
                <a:gd name="T10" fmla="*/ 18 w 154"/>
                <a:gd name="T11" fmla="*/ 51 h 146"/>
                <a:gd name="T12" fmla="*/ 17 w 154"/>
                <a:gd name="T13" fmla="*/ 67 h 146"/>
                <a:gd name="T14" fmla="*/ 10 w 154"/>
                <a:gd name="T15" fmla="*/ 79 h 146"/>
                <a:gd name="T16" fmla="*/ 5 w 154"/>
                <a:gd name="T17" fmla="*/ 92 h 146"/>
                <a:gd name="T18" fmla="*/ 0 w 154"/>
                <a:gd name="T19" fmla="*/ 102 h 146"/>
                <a:gd name="T20" fmla="*/ 0 w 154"/>
                <a:gd name="T21" fmla="*/ 108 h 146"/>
                <a:gd name="T22" fmla="*/ 3 w 154"/>
                <a:gd name="T23" fmla="*/ 112 h 146"/>
                <a:gd name="T24" fmla="*/ 8 w 154"/>
                <a:gd name="T25" fmla="*/ 115 h 146"/>
                <a:gd name="T26" fmla="*/ 18 w 154"/>
                <a:gd name="T27" fmla="*/ 117 h 146"/>
                <a:gd name="T28" fmla="*/ 34 w 154"/>
                <a:gd name="T29" fmla="*/ 116 h 146"/>
                <a:gd name="T30" fmla="*/ 47 w 154"/>
                <a:gd name="T31" fmla="*/ 116 h 146"/>
                <a:gd name="T32" fmla="*/ 53 w 154"/>
                <a:gd name="T33" fmla="*/ 119 h 146"/>
                <a:gd name="T34" fmla="*/ 63 w 154"/>
                <a:gd name="T35" fmla="*/ 125 h 146"/>
                <a:gd name="T36" fmla="*/ 72 w 154"/>
                <a:gd name="T37" fmla="*/ 130 h 146"/>
                <a:gd name="T38" fmla="*/ 83 w 154"/>
                <a:gd name="T39" fmla="*/ 138 h 146"/>
                <a:gd name="T40" fmla="*/ 96 w 154"/>
                <a:gd name="T41" fmla="*/ 146 h 146"/>
                <a:gd name="T42" fmla="*/ 97 w 154"/>
                <a:gd name="T43" fmla="*/ 136 h 146"/>
                <a:gd name="T44" fmla="*/ 100 w 154"/>
                <a:gd name="T45" fmla="*/ 128 h 146"/>
                <a:gd name="T46" fmla="*/ 107 w 154"/>
                <a:gd name="T47" fmla="*/ 123 h 146"/>
                <a:gd name="T48" fmla="*/ 116 w 154"/>
                <a:gd name="T49" fmla="*/ 117 h 146"/>
                <a:gd name="T50" fmla="*/ 126 w 154"/>
                <a:gd name="T51" fmla="*/ 113 h 146"/>
                <a:gd name="T52" fmla="*/ 137 w 154"/>
                <a:gd name="T53" fmla="*/ 107 h 146"/>
                <a:gd name="T54" fmla="*/ 144 w 154"/>
                <a:gd name="T55" fmla="*/ 100 h 146"/>
                <a:gd name="T56" fmla="*/ 151 w 154"/>
                <a:gd name="T57" fmla="*/ 91 h 146"/>
                <a:gd name="T58" fmla="*/ 154 w 154"/>
                <a:gd name="T59" fmla="*/ 81 h 14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4"/>
                <a:gd name="T91" fmla="*/ 0 h 146"/>
                <a:gd name="T92" fmla="*/ 154 w 154"/>
                <a:gd name="T93" fmla="*/ 146 h 14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4" h="146">
                  <a:moveTo>
                    <a:pt x="21" y="0"/>
                  </a:moveTo>
                  <a:lnTo>
                    <a:pt x="26" y="9"/>
                  </a:lnTo>
                  <a:lnTo>
                    <a:pt x="26" y="15"/>
                  </a:lnTo>
                  <a:lnTo>
                    <a:pt x="26" y="22"/>
                  </a:lnTo>
                  <a:lnTo>
                    <a:pt x="23" y="36"/>
                  </a:lnTo>
                  <a:lnTo>
                    <a:pt x="18" y="51"/>
                  </a:lnTo>
                  <a:lnTo>
                    <a:pt x="17" y="67"/>
                  </a:lnTo>
                  <a:lnTo>
                    <a:pt x="10" y="79"/>
                  </a:lnTo>
                  <a:lnTo>
                    <a:pt x="5" y="92"/>
                  </a:lnTo>
                  <a:lnTo>
                    <a:pt x="0" y="102"/>
                  </a:lnTo>
                  <a:lnTo>
                    <a:pt x="0" y="108"/>
                  </a:lnTo>
                  <a:lnTo>
                    <a:pt x="3" y="112"/>
                  </a:lnTo>
                  <a:lnTo>
                    <a:pt x="8" y="115"/>
                  </a:lnTo>
                  <a:lnTo>
                    <a:pt x="18" y="117"/>
                  </a:lnTo>
                  <a:lnTo>
                    <a:pt x="34" y="116"/>
                  </a:lnTo>
                  <a:lnTo>
                    <a:pt x="47" y="116"/>
                  </a:lnTo>
                  <a:lnTo>
                    <a:pt x="53" y="119"/>
                  </a:lnTo>
                  <a:lnTo>
                    <a:pt x="63" y="125"/>
                  </a:lnTo>
                  <a:lnTo>
                    <a:pt x="72" y="130"/>
                  </a:lnTo>
                  <a:lnTo>
                    <a:pt x="83" y="138"/>
                  </a:lnTo>
                  <a:lnTo>
                    <a:pt x="96" y="146"/>
                  </a:lnTo>
                  <a:lnTo>
                    <a:pt x="97" y="136"/>
                  </a:lnTo>
                  <a:lnTo>
                    <a:pt x="100" y="128"/>
                  </a:lnTo>
                  <a:lnTo>
                    <a:pt x="107" y="123"/>
                  </a:lnTo>
                  <a:lnTo>
                    <a:pt x="116" y="117"/>
                  </a:lnTo>
                  <a:lnTo>
                    <a:pt x="126" y="113"/>
                  </a:lnTo>
                  <a:lnTo>
                    <a:pt x="137" y="107"/>
                  </a:lnTo>
                  <a:lnTo>
                    <a:pt x="144" y="100"/>
                  </a:lnTo>
                  <a:lnTo>
                    <a:pt x="151" y="91"/>
                  </a:lnTo>
                  <a:lnTo>
                    <a:pt x="154" y="8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4" name="Freeform 16"/>
            <p:cNvSpPr/>
            <p:nvPr/>
          </p:nvSpPr>
          <p:spPr bwMode="auto">
            <a:xfrm>
              <a:off x="2784" y="3693"/>
              <a:ext cx="34" cy="36"/>
            </a:xfrm>
            <a:custGeom>
              <a:avLst/>
              <a:gdLst>
                <a:gd name="T0" fmla="*/ 0 w 102"/>
                <a:gd name="T1" fmla="*/ 14 h 110"/>
                <a:gd name="T2" fmla="*/ 8 w 102"/>
                <a:gd name="T3" fmla="*/ 21 h 110"/>
                <a:gd name="T4" fmla="*/ 16 w 102"/>
                <a:gd name="T5" fmla="*/ 32 h 110"/>
                <a:gd name="T6" fmla="*/ 25 w 102"/>
                <a:gd name="T7" fmla="*/ 44 h 110"/>
                <a:gd name="T8" fmla="*/ 32 w 102"/>
                <a:gd name="T9" fmla="*/ 63 h 110"/>
                <a:gd name="T10" fmla="*/ 41 w 102"/>
                <a:gd name="T11" fmla="*/ 80 h 110"/>
                <a:gd name="T12" fmla="*/ 48 w 102"/>
                <a:gd name="T13" fmla="*/ 94 h 110"/>
                <a:gd name="T14" fmla="*/ 59 w 102"/>
                <a:gd name="T15" fmla="*/ 105 h 110"/>
                <a:gd name="T16" fmla="*/ 67 w 102"/>
                <a:gd name="T17" fmla="*/ 110 h 110"/>
                <a:gd name="T18" fmla="*/ 70 w 102"/>
                <a:gd name="T19" fmla="*/ 97 h 110"/>
                <a:gd name="T20" fmla="*/ 76 w 102"/>
                <a:gd name="T21" fmla="*/ 85 h 110"/>
                <a:gd name="T22" fmla="*/ 83 w 102"/>
                <a:gd name="T23" fmla="*/ 72 h 110"/>
                <a:gd name="T24" fmla="*/ 90 w 102"/>
                <a:gd name="T25" fmla="*/ 59 h 110"/>
                <a:gd name="T26" fmla="*/ 94 w 102"/>
                <a:gd name="T27" fmla="*/ 45 h 110"/>
                <a:gd name="T28" fmla="*/ 97 w 102"/>
                <a:gd name="T29" fmla="*/ 32 h 110"/>
                <a:gd name="T30" fmla="*/ 101 w 102"/>
                <a:gd name="T31" fmla="*/ 18 h 110"/>
                <a:gd name="T32" fmla="*/ 102 w 102"/>
                <a:gd name="T33" fmla="*/ 12 h 110"/>
                <a:gd name="T34" fmla="*/ 101 w 102"/>
                <a:gd name="T35" fmla="*/ 7 h 110"/>
                <a:gd name="T36" fmla="*/ 98 w 102"/>
                <a:gd name="T37" fmla="*/ 0 h 1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10"/>
                <a:gd name="T59" fmla="*/ 102 w 102"/>
                <a:gd name="T60" fmla="*/ 110 h 1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10">
                  <a:moveTo>
                    <a:pt x="0" y="14"/>
                  </a:moveTo>
                  <a:lnTo>
                    <a:pt x="8" y="21"/>
                  </a:lnTo>
                  <a:lnTo>
                    <a:pt x="16" y="32"/>
                  </a:lnTo>
                  <a:lnTo>
                    <a:pt x="25" y="44"/>
                  </a:lnTo>
                  <a:lnTo>
                    <a:pt x="32" y="63"/>
                  </a:lnTo>
                  <a:lnTo>
                    <a:pt x="41" y="80"/>
                  </a:lnTo>
                  <a:lnTo>
                    <a:pt x="48" y="94"/>
                  </a:lnTo>
                  <a:lnTo>
                    <a:pt x="59" y="105"/>
                  </a:lnTo>
                  <a:lnTo>
                    <a:pt x="67" y="110"/>
                  </a:lnTo>
                  <a:lnTo>
                    <a:pt x="70" y="97"/>
                  </a:lnTo>
                  <a:lnTo>
                    <a:pt x="76" y="85"/>
                  </a:lnTo>
                  <a:lnTo>
                    <a:pt x="83" y="72"/>
                  </a:lnTo>
                  <a:lnTo>
                    <a:pt x="90" y="59"/>
                  </a:lnTo>
                  <a:lnTo>
                    <a:pt x="94" y="45"/>
                  </a:lnTo>
                  <a:lnTo>
                    <a:pt x="97" y="32"/>
                  </a:lnTo>
                  <a:lnTo>
                    <a:pt x="101" y="18"/>
                  </a:lnTo>
                  <a:lnTo>
                    <a:pt x="102" y="12"/>
                  </a:lnTo>
                  <a:lnTo>
                    <a:pt x="101" y="7"/>
                  </a:lnTo>
                  <a:lnTo>
                    <a:pt x="9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5" name="Freeform 17"/>
            <p:cNvSpPr/>
            <p:nvPr/>
          </p:nvSpPr>
          <p:spPr bwMode="auto">
            <a:xfrm>
              <a:off x="2779" y="3698"/>
              <a:ext cx="343" cy="244"/>
            </a:xfrm>
            <a:custGeom>
              <a:avLst/>
              <a:gdLst>
                <a:gd name="T0" fmla="*/ 15 w 1028"/>
                <a:gd name="T1" fmla="*/ 12 h 730"/>
                <a:gd name="T2" fmla="*/ 40 w 1028"/>
                <a:gd name="T3" fmla="*/ 61 h 730"/>
                <a:gd name="T4" fmla="*/ 67 w 1028"/>
                <a:gd name="T5" fmla="*/ 103 h 730"/>
                <a:gd name="T6" fmla="*/ 127 w 1028"/>
                <a:gd name="T7" fmla="*/ 130 h 730"/>
                <a:gd name="T8" fmla="*/ 168 w 1028"/>
                <a:gd name="T9" fmla="*/ 161 h 730"/>
                <a:gd name="T10" fmla="*/ 174 w 1028"/>
                <a:gd name="T11" fmla="*/ 199 h 730"/>
                <a:gd name="T12" fmla="*/ 198 w 1028"/>
                <a:gd name="T13" fmla="*/ 229 h 730"/>
                <a:gd name="T14" fmla="*/ 246 w 1028"/>
                <a:gd name="T15" fmla="*/ 257 h 730"/>
                <a:gd name="T16" fmla="*/ 264 w 1028"/>
                <a:gd name="T17" fmla="*/ 313 h 730"/>
                <a:gd name="T18" fmla="*/ 282 w 1028"/>
                <a:gd name="T19" fmla="*/ 363 h 730"/>
                <a:gd name="T20" fmla="*/ 305 w 1028"/>
                <a:gd name="T21" fmla="*/ 411 h 730"/>
                <a:gd name="T22" fmla="*/ 305 w 1028"/>
                <a:gd name="T23" fmla="*/ 469 h 730"/>
                <a:gd name="T24" fmla="*/ 250 w 1028"/>
                <a:gd name="T25" fmla="*/ 555 h 730"/>
                <a:gd name="T26" fmla="*/ 225 w 1028"/>
                <a:gd name="T27" fmla="*/ 618 h 730"/>
                <a:gd name="T28" fmla="*/ 199 w 1028"/>
                <a:gd name="T29" fmla="*/ 670 h 730"/>
                <a:gd name="T30" fmla="*/ 161 w 1028"/>
                <a:gd name="T31" fmla="*/ 696 h 730"/>
                <a:gd name="T32" fmla="*/ 215 w 1028"/>
                <a:gd name="T33" fmla="*/ 685 h 730"/>
                <a:gd name="T34" fmla="*/ 273 w 1028"/>
                <a:gd name="T35" fmla="*/ 685 h 730"/>
                <a:gd name="T36" fmla="*/ 311 w 1028"/>
                <a:gd name="T37" fmla="*/ 710 h 730"/>
                <a:gd name="T38" fmla="*/ 328 w 1028"/>
                <a:gd name="T39" fmla="*/ 726 h 730"/>
                <a:gd name="T40" fmla="*/ 319 w 1028"/>
                <a:gd name="T41" fmla="*/ 677 h 730"/>
                <a:gd name="T42" fmla="*/ 344 w 1028"/>
                <a:gd name="T43" fmla="*/ 713 h 730"/>
                <a:gd name="T44" fmla="*/ 387 w 1028"/>
                <a:gd name="T45" fmla="*/ 708 h 730"/>
                <a:gd name="T46" fmla="*/ 446 w 1028"/>
                <a:gd name="T47" fmla="*/ 704 h 730"/>
                <a:gd name="T48" fmla="*/ 416 w 1028"/>
                <a:gd name="T49" fmla="*/ 679 h 730"/>
                <a:gd name="T50" fmla="*/ 395 w 1028"/>
                <a:gd name="T51" fmla="*/ 631 h 730"/>
                <a:gd name="T52" fmla="*/ 398 w 1028"/>
                <a:gd name="T53" fmla="*/ 564 h 730"/>
                <a:gd name="T54" fmla="*/ 401 w 1028"/>
                <a:gd name="T55" fmla="*/ 505 h 730"/>
                <a:gd name="T56" fmla="*/ 397 w 1028"/>
                <a:gd name="T57" fmla="*/ 449 h 730"/>
                <a:gd name="T58" fmla="*/ 394 w 1028"/>
                <a:gd name="T59" fmla="*/ 413 h 730"/>
                <a:gd name="T60" fmla="*/ 397 w 1028"/>
                <a:gd name="T61" fmla="*/ 361 h 730"/>
                <a:gd name="T62" fmla="*/ 374 w 1028"/>
                <a:gd name="T63" fmla="*/ 318 h 730"/>
                <a:gd name="T64" fmla="*/ 377 w 1028"/>
                <a:gd name="T65" fmla="*/ 279 h 730"/>
                <a:gd name="T66" fmla="*/ 433 w 1028"/>
                <a:gd name="T67" fmla="*/ 239 h 730"/>
                <a:gd name="T68" fmla="*/ 503 w 1028"/>
                <a:gd name="T69" fmla="*/ 217 h 730"/>
                <a:gd name="T70" fmla="*/ 561 w 1028"/>
                <a:gd name="T71" fmla="*/ 194 h 730"/>
                <a:gd name="T72" fmla="*/ 606 w 1028"/>
                <a:gd name="T73" fmla="*/ 155 h 730"/>
                <a:gd name="T74" fmla="*/ 653 w 1028"/>
                <a:gd name="T75" fmla="*/ 122 h 730"/>
                <a:gd name="T76" fmla="*/ 711 w 1028"/>
                <a:gd name="T77" fmla="*/ 111 h 730"/>
                <a:gd name="T78" fmla="*/ 781 w 1028"/>
                <a:gd name="T79" fmla="*/ 117 h 730"/>
                <a:gd name="T80" fmla="*/ 849 w 1028"/>
                <a:gd name="T81" fmla="*/ 126 h 730"/>
                <a:gd name="T82" fmla="*/ 904 w 1028"/>
                <a:gd name="T83" fmla="*/ 106 h 730"/>
                <a:gd name="T84" fmla="*/ 948 w 1028"/>
                <a:gd name="T85" fmla="*/ 74 h 730"/>
                <a:gd name="T86" fmla="*/ 1001 w 1028"/>
                <a:gd name="T87" fmla="*/ 58 h 730"/>
                <a:gd name="T88" fmla="*/ 1023 w 1028"/>
                <a:gd name="T89" fmla="*/ 42 h 73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8"/>
                <a:gd name="T136" fmla="*/ 0 h 730"/>
                <a:gd name="T137" fmla="*/ 1028 w 1028"/>
                <a:gd name="T138" fmla="*/ 730 h 73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8" h="730">
                  <a:moveTo>
                    <a:pt x="0" y="0"/>
                  </a:moveTo>
                  <a:lnTo>
                    <a:pt x="6" y="4"/>
                  </a:lnTo>
                  <a:lnTo>
                    <a:pt x="15" y="12"/>
                  </a:lnTo>
                  <a:lnTo>
                    <a:pt x="24" y="23"/>
                  </a:lnTo>
                  <a:lnTo>
                    <a:pt x="32" y="38"/>
                  </a:lnTo>
                  <a:lnTo>
                    <a:pt x="40" y="61"/>
                  </a:lnTo>
                  <a:lnTo>
                    <a:pt x="48" y="80"/>
                  </a:lnTo>
                  <a:lnTo>
                    <a:pt x="57" y="93"/>
                  </a:lnTo>
                  <a:lnTo>
                    <a:pt x="67" y="103"/>
                  </a:lnTo>
                  <a:lnTo>
                    <a:pt x="85" y="114"/>
                  </a:lnTo>
                  <a:lnTo>
                    <a:pt x="106" y="122"/>
                  </a:lnTo>
                  <a:lnTo>
                    <a:pt x="127" y="130"/>
                  </a:lnTo>
                  <a:lnTo>
                    <a:pt x="143" y="138"/>
                  </a:lnTo>
                  <a:lnTo>
                    <a:pt x="159" y="150"/>
                  </a:lnTo>
                  <a:lnTo>
                    <a:pt x="168" y="161"/>
                  </a:lnTo>
                  <a:lnTo>
                    <a:pt x="171" y="170"/>
                  </a:lnTo>
                  <a:lnTo>
                    <a:pt x="173" y="181"/>
                  </a:lnTo>
                  <a:lnTo>
                    <a:pt x="174" y="199"/>
                  </a:lnTo>
                  <a:lnTo>
                    <a:pt x="178" y="211"/>
                  </a:lnTo>
                  <a:lnTo>
                    <a:pt x="184" y="220"/>
                  </a:lnTo>
                  <a:lnTo>
                    <a:pt x="198" y="229"/>
                  </a:lnTo>
                  <a:lnTo>
                    <a:pt x="215" y="238"/>
                  </a:lnTo>
                  <a:lnTo>
                    <a:pt x="232" y="246"/>
                  </a:lnTo>
                  <a:lnTo>
                    <a:pt x="246" y="257"/>
                  </a:lnTo>
                  <a:lnTo>
                    <a:pt x="253" y="271"/>
                  </a:lnTo>
                  <a:lnTo>
                    <a:pt x="258" y="295"/>
                  </a:lnTo>
                  <a:lnTo>
                    <a:pt x="264" y="313"/>
                  </a:lnTo>
                  <a:lnTo>
                    <a:pt x="270" y="339"/>
                  </a:lnTo>
                  <a:lnTo>
                    <a:pt x="274" y="351"/>
                  </a:lnTo>
                  <a:lnTo>
                    <a:pt x="282" y="363"/>
                  </a:lnTo>
                  <a:lnTo>
                    <a:pt x="292" y="377"/>
                  </a:lnTo>
                  <a:lnTo>
                    <a:pt x="300" y="395"/>
                  </a:lnTo>
                  <a:lnTo>
                    <a:pt x="305" y="411"/>
                  </a:lnTo>
                  <a:lnTo>
                    <a:pt x="307" y="430"/>
                  </a:lnTo>
                  <a:lnTo>
                    <a:pt x="307" y="448"/>
                  </a:lnTo>
                  <a:lnTo>
                    <a:pt x="305" y="469"/>
                  </a:lnTo>
                  <a:lnTo>
                    <a:pt x="286" y="501"/>
                  </a:lnTo>
                  <a:lnTo>
                    <a:pt x="265" y="531"/>
                  </a:lnTo>
                  <a:lnTo>
                    <a:pt x="250" y="555"/>
                  </a:lnTo>
                  <a:lnTo>
                    <a:pt x="239" y="575"/>
                  </a:lnTo>
                  <a:lnTo>
                    <a:pt x="231" y="597"/>
                  </a:lnTo>
                  <a:lnTo>
                    <a:pt x="225" y="618"/>
                  </a:lnTo>
                  <a:lnTo>
                    <a:pt x="217" y="640"/>
                  </a:lnTo>
                  <a:lnTo>
                    <a:pt x="204" y="663"/>
                  </a:lnTo>
                  <a:lnTo>
                    <a:pt x="199" y="670"/>
                  </a:lnTo>
                  <a:lnTo>
                    <a:pt x="192" y="678"/>
                  </a:lnTo>
                  <a:lnTo>
                    <a:pt x="178" y="689"/>
                  </a:lnTo>
                  <a:lnTo>
                    <a:pt x="161" y="696"/>
                  </a:lnTo>
                  <a:lnTo>
                    <a:pt x="178" y="693"/>
                  </a:lnTo>
                  <a:lnTo>
                    <a:pt x="198" y="689"/>
                  </a:lnTo>
                  <a:lnTo>
                    <a:pt x="215" y="685"/>
                  </a:lnTo>
                  <a:lnTo>
                    <a:pt x="235" y="684"/>
                  </a:lnTo>
                  <a:lnTo>
                    <a:pt x="253" y="683"/>
                  </a:lnTo>
                  <a:lnTo>
                    <a:pt x="273" y="685"/>
                  </a:lnTo>
                  <a:lnTo>
                    <a:pt x="287" y="690"/>
                  </a:lnTo>
                  <a:lnTo>
                    <a:pt x="301" y="699"/>
                  </a:lnTo>
                  <a:lnTo>
                    <a:pt x="311" y="710"/>
                  </a:lnTo>
                  <a:lnTo>
                    <a:pt x="320" y="722"/>
                  </a:lnTo>
                  <a:lnTo>
                    <a:pt x="328" y="730"/>
                  </a:lnTo>
                  <a:lnTo>
                    <a:pt x="328" y="726"/>
                  </a:lnTo>
                  <a:lnTo>
                    <a:pt x="325" y="711"/>
                  </a:lnTo>
                  <a:lnTo>
                    <a:pt x="323" y="696"/>
                  </a:lnTo>
                  <a:lnTo>
                    <a:pt x="319" y="677"/>
                  </a:lnTo>
                  <a:lnTo>
                    <a:pt x="328" y="696"/>
                  </a:lnTo>
                  <a:lnTo>
                    <a:pt x="335" y="707"/>
                  </a:lnTo>
                  <a:lnTo>
                    <a:pt x="344" y="713"/>
                  </a:lnTo>
                  <a:lnTo>
                    <a:pt x="355" y="715"/>
                  </a:lnTo>
                  <a:lnTo>
                    <a:pt x="369" y="713"/>
                  </a:lnTo>
                  <a:lnTo>
                    <a:pt x="387" y="708"/>
                  </a:lnTo>
                  <a:lnTo>
                    <a:pt x="407" y="704"/>
                  </a:lnTo>
                  <a:lnTo>
                    <a:pt x="428" y="703"/>
                  </a:lnTo>
                  <a:lnTo>
                    <a:pt x="446" y="704"/>
                  </a:lnTo>
                  <a:lnTo>
                    <a:pt x="465" y="710"/>
                  </a:lnTo>
                  <a:lnTo>
                    <a:pt x="430" y="690"/>
                  </a:lnTo>
                  <a:lnTo>
                    <a:pt x="416" y="679"/>
                  </a:lnTo>
                  <a:lnTo>
                    <a:pt x="405" y="667"/>
                  </a:lnTo>
                  <a:lnTo>
                    <a:pt x="399" y="651"/>
                  </a:lnTo>
                  <a:lnTo>
                    <a:pt x="395" y="631"/>
                  </a:lnTo>
                  <a:lnTo>
                    <a:pt x="394" y="601"/>
                  </a:lnTo>
                  <a:lnTo>
                    <a:pt x="396" y="580"/>
                  </a:lnTo>
                  <a:lnTo>
                    <a:pt x="398" y="564"/>
                  </a:lnTo>
                  <a:lnTo>
                    <a:pt x="402" y="543"/>
                  </a:lnTo>
                  <a:lnTo>
                    <a:pt x="402" y="526"/>
                  </a:lnTo>
                  <a:lnTo>
                    <a:pt x="401" y="505"/>
                  </a:lnTo>
                  <a:lnTo>
                    <a:pt x="402" y="481"/>
                  </a:lnTo>
                  <a:lnTo>
                    <a:pt x="400" y="465"/>
                  </a:lnTo>
                  <a:lnTo>
                    <a:pt x="397" y="449"/>
                  </a:lnTo>
                  <a:lnTo>
                    <a:pt x="391" y="435"/>
                  </a:lnTo>
                  <a:lnTo>
                    <a:pt x="390" y="425"/>
                  </a:lnTo>
                  <a:lnTo>
                    <a:pt x="394" y="413"/>
                  </a:lnTo>
                  <a:lnTo>
                    <a:pt x="398" y="397"/>
                  </a:lnTo>
                  <a:lnTo>
                    <a:pt x="399" y="380"/>
                  </a:lnTo>
                  <a:lnTo>
                    <a:pt x="397" y="361"/>
                  </a:lnTo>
                  <a:lnTo>
                    <a:pt x="390" y="344"/>
                  </a:lnTo>
                  <a:lnTo>
                    <a:pt x="382" y="330"/>
                  </a:lnTo>
                  <a:lnTo>
                    <a:pt x="374" y="318"/>
                  </a:lnTo>
                  <a:lnTo>
                    <a:pt x="369" y="306"/>
                  </a:lnTo>
                  <a:lnTo>
                    <a:pt x="372" y="293"/>
                  </a:lnTo>
                  <a:lnTo>
                    <a:pt x="377" y="279"/>
                  </a:lnTo>
                  <a:lnTo>
                    <a:pt x="387" y="268"/>
                  </a:lnTo>
                  <a:lnTo>
                    <a:pt x="409" y="253"/>
                  </a:lnTo>
                  <a:lnTo>
                    <a:pt x="433" y="239"/>
                  </a:lnTo>
                  <a:lnTo>
                    <a:pt x="461" y="227"/>
                  </a:lnTo>
                  <a:lnTo>
                    <a:pt x="484" y="220"/>
                  </a:lnTo>
                  <a:lnTo>
                    <a:pt x="503" y="217"/>
                  </a:lnTo>
                  <a:lnTo>
                    <a:pt x="523" y="211"/>
                  </a:lnTo>
                  <a:lnTo>
                    <a:pt x="543" y="204"/>
                  </a:lnTo>
                  <a:lnTo>
                    <a:pt x="561" y="194"/>
                  </a:lnTo>
                  <a:lnTo>
                    <a:pt x="574" y="185"/>
                  </a:lnTo>
                  <a:lnTo>
                    <a:pt x="590" y="172"/>
                  </a:lnTo>
                  <a:lnTo>
                    <a:pt x="606" y="155"/>
                  </a:lnTo>
                  <a:lnTo>
                    <a:pt x="624" y="138"/>
                  </a:lnTo>
                  <a:lnTo>
                    <a:pt x="637" y="129"/>
                  </a:lnTo>
                  <a:lnTo>
                    <a:pt x="653" y="122"/>
                  </a:lnTo>
                  <a:lnTo>
                    <a:pt x="670" y="116"/>
                  </a:lnTo>
                  <a:lnTo>
                    <a:pt x="690" y="114"/>
                  </a:lnTo>
                  <a:lnTo>
                    <a:pt x="711" y="111"/>
                  </a:lnTo>
                  <a:lnTo>
                    <a:pt x="732" y="113"/>
                  </a:lnTo>
                  <a:lnTo>
                    <a:pt x="757" y="115"/>
                  </a:lnTo>
                  <a:lnTo>
                    <a:pt x="781" y="117"/>
                  </a:lnTo>
                  <a:lnTo>
                    <a:pt x="804" y="122"/>
                  </a:lnTo>
                  <a:lnTo>
                    <a:pt x="828" y="126"/>
                  </a:lnTo>
                  <a:lnTo>
                    <a:pt x="849" y="126"/>
                  </a:lnTo>
                  <a:lnTo>
                    <a:pt x="870" y="122"/>
                  </a:lnTo>
                  <a:lnTo>
                    <a:pt x="887" y="116"/>
                  </a:lnTo>
                  <a:lnTo>
                    <a:pt x="904" y="106"/>
                  </a:lnTo>
                  <a:lnTo>
                    <a:pt x="919" y="94"/>
                  </a:lnTo>
                  <a:lnTo>
                    <a:pt x="933" y="83"/>
                  </a:lnTo>
                  <a:lnTo>
                    <a:pt x="948" y="74"/>
                  </a:lnTo>
                  <a:lnTo>
                    <a:pt x="963" y="69"/>
                  </a:lnTo>
                  <a:lnTo>
                    <a:pt x="982" y="63"/>
                  </a:lnTo>
                  <a:lnTo>
                    <a:pt x="1001" y="58"/>
                  </a:lnTo>
                  <a:lnTo>
                    <a:pt x="1012" y="53"/>
                  </a:lnTo>
                  <a:lnTo>
                    <a:pt x="1019" y="48"/>
                  </a:lnTo>
                  <a:lnTo>
                    <a:pt x="1023" y="42"/>
                  </a:lnTo>
                  <a:lnTo>
                    <a:pt x="1028" y="2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6" name="Freeform 18"/>
            <p:cNvSpPr/>
            <p:nvPr/>
          </p:nvSpPr>
          <p:spPr bwMode="auto">
            <a:xfrm>
              <a:off x="2848" y="3698"/>
              <a:ext cx="30" cy="58"/>
            </a:xfrm>
            <a:custGeom>
              <a:avLst/>
              <a:gdLst>
                <a:gd name="T0" fmla="*/ 55 w 89"/>
                <a:gd name="T1" fmla="*/ 66 h 174"/>
                <a:gd name="T2" fmla="*/ 52 w 89"/>
                <a:gd name="T3" fmla="*/ 75 h 174"/>
                <a:gd name="T4" fmla="*/ 46 w 89"/>
                <a:gd name="T5" fmla="*/ 86 h 174"/>
                <a:gd name="T6" fmla="*/ 37 w 89"/>
                <a:gd name="T7" fmla="*/ 94 h 174"/>
                <a:gd name="T8" fmla="*/ 26 w 89"/>
                <a:gd name="T9" fmla="*/ 101 h 174"/>
                <a:gd name="T10" fmla="*/ 14 w 89"/>
                <a:gd name="T11" fmla="*/ 108 h 174"/>
                <a:gd name="T12" fmla="*/ 7 w 89"/>
                <a:gd name="T13" fmla="*/ 115 h 174"/>
                <a:gd name="T14" fmla="*/ 0 w 89"/>
                <a:gd name="T15" fmla="*/ 124 h 174"/>
                <a:gd name="T16" fmla="*/ 0 w 89"/>
                <a:gd name="T17" fmla="*/ 127 h 174"/>
                <a:gd name="T18" fmla="*/ 2 w 89"/>
                <a:gd name="T19" fmla="*/ 129 h 174"/>
                <a:gd name="T20" fmla="*/ 14 w 89"/>
                <a:gd name="T21" fmla="*/ 132 h 174"/>
                <a:gd name="T22" fmla="*/ 29 w 89"/>
                <a:gd name="T23" fmla="*/ 135 h 174"/>
                <a:gd name="T24" fmla="*/ 42 w 89"/>
                <a:gd name="T25" fmla="*/ 139 h 174"/>
                <a:gd name="T26" fmla="*/ 49 w 89"/>
                <a:gd name="T27" fmla="*/ 143 h 174"/>
                <a:gd name="T28" fmla="*/ 56 w 89"/>
                <a:gd name="T29" fmla="*/ 150 h 174"/>
                <a:gd name="T30" fmla="*/ 60 w 89"/>
                <a:gd name="T31" fmla="*/ 158 h 174"/>
                <a:gd name="T32" fmla="*/ 64 w 89"/>
                <a:gd name="T33" fmla="*/ 174 h 174"/>
                <a:gd name="T34" fmla="*/ 65 w 89"/>
                <a:gd name="T35" fmla="*/ 150 h 174"/>
                <a:gd name="T36" fmla="*/ 66 w 89"/>
                <a:gd name="T37" fmla="*/ 144 h 174"/>
                <a:gd name="T38" fmla="*/ 68 w 89"/>
                <a:gd name="T39" fmla="*/ 138 h 174"/>
                <a:gd name="T40" fmla="*/ 76 w 89"/>
                <a:gd name="T41" fmla="*/ 128 h 174"/>
                <a:gd name="T42" fmla="*/ 83 w 89"/>
                <a:gd name="T43" fmla="*/ 112 h 174"/>
                <a:gd name="T44" fmla="*/ 89 w 89"/>
                <a:gd name="T45" fmla="*/ 93 h 174"/>
                <a:gd name="T46" fmla="*/ 89 w 89"/>
                <a:gd name="T47" fmla="*/ 74 h 174"/>
                <a:gd name="T48" fmla="*/ 88 w 89"/>
                <a:gd name="T49" fmla="*/ 57 h 174"/>
                <a:gd name="T50" fmla="*/ 88 w 89"/>
                <a:gd name="T51" fmla="*/ 53 h 174"/>
                <a:gd name="T52" fmla="*/ 86 w 89"/>
                <a:gd name="T53" fmla="*/ 31 h 174"/>
                <a:gd name="T54" fmla="*/ 82 w 89"/>
                <a:gd name="T55" fmla="*/ 20 h 174"/>
                <a:gd name="T56" fmla="*/ 78 w 89"/>
                <a:gd name="T57" fmla="*/ 9 h 174"/>
                <a:gd name="T58" fmla="*/ 71 w 89"/>
                <a:gd name="T59" fmla="*/ 0 h 17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"/>
                <a:gd name="T91" fmla="*/ 0 h 174"/>
                <a:gd name="T92" fmla="*/ 89 w 89"/>
                <a:gd name="T93" fmla="*/ 174 h 17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" h="174">
                  <a:moveTo>
                    <a:pt x="55" y="66"/>
                  </a:moveTo>
                  <a:lnTo>
                    <a:pt x="52" y="75"/>
                  </a:lnTo>
                  <a:lnTo>
                    <a:pt x="46" y="86"/>
                  </a:lnTo>
                  <a:lnTo>
                    <a:pt x="37" y="94"/>
                  </a:lnTo>
                  <a:lnTo>
                    <a:pt x="26" y="101"/>
                  </a:lnTo>
                  <a:lnTo>
                    <a:pt x="14" y="108"/>
                  </a:lnTo>
                  <a:lnTo>
                    <a:pt x="7" y="115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2" y="129"/>
                  </a:lnTo>
                  <a:lnTo>
                    <a:pt x="14" y="132"/>
                  </a:lnTo>
                  <a:lnTo>
                    <a:pt x="29" y="135"/>
                  </a:lnTo>
                  <a:lnTo>
                    <a:pt x="42" y="139"/>
                  </a:lnTo>
                  <a:lnTo>
                    <a:pt x="49" y="143"/>
                  </a:lnTo>
                  <a:lnTo>
                    <a:pt x="56" y="150"/>
                  </a:lnTo>
                  <a:lnTo>
                    <a:pt x="60" y="158"/>
                  </a:lnTo>
                  <a:lnTo>
                    <a:pt x="64" y="174"/>
                  </a:lnTo>
                  <a:lnTo>
                    <a:pt x="65" y="150"/>
                  </a:lnTo>
                  <a:lnTo>
                    <a:pt x="66" y="144"/>
                  </a:lnTo>
                  <a:lnTo>
                    <a:pt x="68" y="138"/>
                  </a:lnTo>
                  <a:lnTo>
                    <a:pt x="76" y="128"/>
                  </a:lnTo>
                  <a:lnTo>
                    <a:pt x="83" y="112"/>
                  </a:lnTo>
                  <a:lnTo>
                    <a:pt x="89" y="93"/>
                  </a:lnTo>
                  <a:lnTo>
                    <a:pt x="89" y="74"/>
                  </a:lnTo>
                  <a:lnTo>
                    <a:pt x="88" y="57"/>
                  </a:lnTo>
                  <a:lnTo>
                    <a:pt x="88" y="53"/>
                  </a:lnTo>
                  <a:lnTo>
                    <a:pt x="86" y="31"/>
                  </a:lnTo>
                  <a:lnTo>
                    <a:pt x="82" y="20"/>
                  </a:lnTo>
                  <a:lnTo>
                    <a:pt x="78" y="9"/>
                  </a:lnTo>
                  <a:lnTo>
                    <a:pt x="7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7" name="Freeform 19"/>
            <p:cNvSpPr/>
            <p:nvPr/>
          </p:nvSpPr>
          <p:spPr bwMode="auto">
            <a:xfrm>
              <a:off x="2876" y="3699"/>
              <a:ext cx="14" cy="40"/>
            </a:xfrm>
            <a:custGeom>
              <a:avLst/>
              <a:gdLst>
                <a:gd name="T0" fmla="*/ 0 w 42"/>
                <a:gd name="T1" fmla="*/ 0 h 119"/>
                <a:gd name="T2" fmla="*/ 5 w 42"/>
                <a:gd name="T3" fmla="*/ 7 h 119"/>
                <a:gd name="T4" fmla="*/ 10 w 42"/>
                <a:gd name="T5" fmla="*/ 17 h 119"/>
                <a:gd name="T6" fmla="*/ 12 w 42"/>
                <a:gd name="T7" fmla="*/ 32 h 119"/>
                <a:gd name="T8" fmla="*/ 15 w 42"/>
                <a:gd name="T9" fmla="*/ 49 h 119"/>
                <a:gd name="T10" fmla="*/ 15 w 42"/>
                <a:gd name="T11" fmla="*/ 49 h 119"/>
                <a:gd name="T12" fmla="*/ 15 w 42"/>
                <a:gd name="T13" fmla="*/ 59 h 119"/>
                <a:gd name="T14" fmla="*/ 17 w 42"/>
                <a:gd name="T15" fmla="*/ 74 h 119"/>
                <a:gd name="T16" fmla="*/ 17 w 42"/>
                <a:gd name="T17" fmla="*/ 90 h 119"/>
                <a:gd name="T18" fmla="*/ 18 w 42"/>
                <a:gd name="T19" fmla="*/ 102 h 119"/>
                <a:gd name="T20" fmla="*/ 21 w 42"/>
                <a:gd name="T21" fmla="*/ 119 h 119"/>
                <a:gd name="T22" fmla="*/ 30 w 42"/>
                <a:gd name="T23" fmla="*/ 107 h 119"/>
                <a:gd name="T24" fmla="*/ 36 w 42"/>
                <a:gd name="T25" fmla="*/ 95 h 119"/>
                <a:gd name="T26" fmla="*/ 40 w 42"/>
                <a:gd name="T27" fmla="*/ 84 h 119"/>
                <a:gd name="T28" fmla="*/ 42 w 42"/>
                <a:gd name="T29" fmla="*/ 70 h 119"/>
                <a:gd name="T30" fmla="*/ 42 w 42"/>
                <a:gd name="T31" fmla="*/ 56 h 119"/>
                <a:gd name="T32" fmla="*/ 42 w 42"/>
                <a:gd name="T33" fmla="*/ 44 h 119"/>
                <a:gd name="T34" fmla="*/ 41 w 42"/>
                <a:gd name="T35" fmla="*/ 38 h 119"/>
                <a:gd name="T36" fmla="*/ 39 w 42"/>
                <a:gd name="T37" fmla="*/ 21 h 119"/>
                <a:gd name="T38" fmla="*/ 37 w 42"/>
                <a:gd name="T39" fmla="*/ 12 h 11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119"/>
                <a:gd name="T62" fmla="*/ 42 w 42"/>
                <a:gd name="T63" fmla="*/ 119 h 11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119">
                  <a:moveTo>
                    <a:pt x="0" y="0"/>
                  </a:moveTo>
                  <a:lnTo>
                    <a:pt x="5" y="7"/>
                  </a:lnTo>
                  <a:lnTo>
                    <a:pt x="10" y="17"/>
                  </a:lnTo>
                  <a:lnTo>
                    <a:pt x="12" y="32"/>
                  </a:lnTo>
                  <a:lnTo>
                    <a:pt x="15" y="49"/>
                  </a:lnTo>
                  <a:lnTo>
                    <a:pt x="15" y="59"/>
                  </a:lnTo>
                  <a:lnTo>
                    <a:pt x="17" y="74"/>
                  </a:lnTo>
                  <a:lnTo>
                    <a:pt x="17" y="90"/>
                  </a:lnTo>
                  <a:lnTo>
                    <a:pt x="18" y="102"/>
                  </a:lnTo>
                  <a:lnTo>
                    <a:pt x="21" y="119"/>
                  </a:lnTo>
                  <a:lnTo>
                    <a:pt x="30" y="107"/>
                  </a:lnTo>
                  <a:lnTo>
                    <a:pt x="36" y="95"/>
                  </a:lnTo>
                  <a:lnTo>
                    <a:pt x="40" y="84"/>
                  </a:lnTo>
                  <a:lnTo>
                    <a:pt x="42" y="70"/>
                  </a:lnTo>
                  <a:lnTo>
                    <a:pt x="42" y="56"/>
                  </a:lnTo>
                  <a:lnTo>
                    <a:pt x="42" y="44"/>
                  </a:lnTo>
                  <a:lnTo>
                    <a:pt x="41" y="38"/>
                  </a:lnTo>
                  <a:lnTo>
                    <a:pt x="39" y="21"/>
                  </a:lnTo>
                  <a:lnTo>
                    <a:pt x="37" y="1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8" name="Freeform 20"/>
            <p:cNvSpPr/>
            <p:nvPr/>
          </p:nvSpPr>
          <p:spPr bwMode="auto">
            <a:xfrm>
              <a:off x="2887" y="3703"/>
              <a:ext cx="40" cy="79"/>
            </a:xfrm>
            <a:custGeom>
              <a:avLst/>
              <a:gdLst>
                <a:gd name="T0" fmla="*/ 21 w 122"/>
                <a:gd name="T1" fmla="*/ 0 h 237"/>
                <a:gd name="T2" fmla="*/ 22 w 122"/>
                <a:gd name="T3" fmla="*/ 14 h 237"/>
                <a:gd name="T4" fmla="*/ 23 w 122"/>
                <a:gd name="T5" fmla="*/ 28 h 237"/>
                <a:gd name="T6" fmla="*/ 23 w 122"/>
                <a:gd name="T7" fmla="*/ 28 h 237"/>
                <a:gd name="T8" fmla="*/ 27 w 122"/>
                <a:gd name="T9" fmla="*/ 46 h 237"/>
                <a:gd name="T10" fmla="*/ 27 w 122"/>
                <a:gd name="T11" fmla="*/ 62 h 237"/>
                <a:gd name="T12" fmla="*/ 23 w 122"/>
                <a:gd name="T13" fmla="*/ 83 h 237"/>
                <a:gd name="T14" fmla="*/ 18 w 122"/>
                <a:gd name="T15" fmla="*/ 101 h 237"/>
                <a:gd name="T16" fmla="*/ 10 w 122"/>
                <a:gd name="T17" fmla="*/ 120 h 237"/>
                <a:gd name="T18" fmla="*/ 4 w 122"/>
                <a:gd name="T19" fmla="*/ 136 h 237"/>
                <a:gd name="T20" fmla="*/ 1 w 122"/>
                <a:gd name="T21" fmla="*/ 153 h 237"/>
                <a:gd name="T22" fmla="*/ 0 w 122"/>
                <a:gd name="T23" fmla="*/ 173 h 237"/>
                <a:gd name="T24" fmla="*/ 3 w 122"/>
                <a:gd name="T25" fmla="*/ 195 h 237"/>
                <a:gd name="T26" fmla="*/ 7 w 122"/>
                <a:gd name="T27" fmla="*/ 212 h 237"/>
                <a:gd name="T28" fmla="*/ 13 w 122"/>
                <a:gd name="T29" fmla="*/ 228 h 237"/>
                <a:gd name="T30" fmla="*/ 22 w 122"/>
                <a:gd name="T31" fmla="*/ 237 h 237"/>
                <a:gd name="T32" fmla="*/ 28 w 122"/>
                <a:gd name="T33" fmla="*/ 225 h 237"/>
                <a:gd name="T34" fmla="*/ 33 w 122"/>
                <a:gd name="T35" fmla="*/ 213 h 237"/>
                <a:gd name="T36" fmla="*/ 39 w 122"/>
                <a:gd name="T37" fmla="*/ 202 h 237"/>
                <a:gd name="T38" fmla="*/ 47 w 122"/>
                <a:gd name="T39" fmla="*/ 190 h 237"/>
                <a:gd name="T40" fmla="*/ 60 w 122"/>
                <a:gd name="T41" fmla="*/ 174 h 237"/>
                <a:gd name="T42" fmla="*/ 72 w 122"/>
                <a:gd name="T43" fmla="*/ 161 h 237"/>
                <a:gd name="T44" fmla="*/ 86 w 122"/>
                <a:gd name="T45" fmla="*/ 146 h 237"/>
                <a:gd name="T46" fmla="*/ 98 w 122"/>
                <a:gd name="T47" fmla="*/ 133 h 237"/>
                <a:gd name="T48" fmla="*/ 110 w 122"/>
                <a:gd name="T49" fmla="*/ 123 h 237"/>
                <a:gd name="T50" fmla="*/ 118 w 122"/>
                <a:gd name="T51" fmla="*/ 112 h 237"/>
                <a:gd name="T52" fmla="*/ 122 w 122"/>
                <a:gd name="T53" fmla="*/ 100 h 237"/>
                <a:gd name="T54" fmla="*/ 122 w 122"/>
                <a:gd name="T55" fmla="*/ 86 h 237"/>
                <a:gd name="T56" fmla="*/ 119 w 122"/>
                <a:gd name="T57" fmla="*/ 74 h 237"/>
                <a:gd name="T58" fmla="*/ 112 w 122"/>
                <a:gd name="T59" fmla="*/ 61 h 237"/>
                <a:gd name="T60" fmla="*/ 105 w 122"/>
                <a:gd name="T61" fmla="*/ 44 h 237"/>
                <a:gd name="T62" fmla="*/ 98 w 122"/>
                <a:gd name="T63" fmla="*/ 27 h 237"/>
                <a:gd name="T64" fmla="*/ 91 w 122"/>
                <a:gd name="T65" fmla="*/ 12 h 237"/>
                <a:gd name="T66" fmla="*/ 86 w 122"/>
                <a:gd name="T67" fmla="*/ 3 h 2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2"/>
                <a:gd name="T103" fmla="*/ 0 h 237"/>
                <a:gd name="T104" fmla="*/ 122 w 122"/>
                <a:gd name="T105" fmla="*/ 237 h 2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2" h="237">
                  <a:moveTo>
                    <a:pt x="21" y="0"/>
                  </a:moveTo>
                  <a:lnTo>
                    <a:pt x="22" y="14"/>
                  </a:lnTo>
                  <a:lnTo>
                    <a:pt x="23" y="28"/>
                  </a:lnTo>
                  <a:lnTo>
                    <a:pt x="27" y="46"/>
                  </a:lnTo>
                  <a:lnTo>
                    <a:pt x="27" y="62"/>
                  </a:lnTo>
                  <a:lnTo>
                    <a:pt x="23" y="83"/>
                  </a:lnTo>
                  <a:lnTo>
                    <a:pt x="18" y="101"/>
                  </a:lnTo>
                  <a:lnTo>
                    <a:pt x="10" y="120"/>
                  </a:lnTo>
                  <a:lnTo>
                    <a:pt x="4" y="136"/>
                  </a:lnTo>
                  <a:lnTo>
                    <a:pt x="1" y="153"/>
                  </a:lnTo>
                  <a:lnTo>
                    <a:pt x="0" y="173"/>
                  </a:lnTo>
                  <a:lnTo>
                    <a:pt x="3" y="195"/>
                  </a:lnTo>
                  <a:lnTo>
                    <a:pt x="7" y="212"/>
                  </a:lnTo>
                  <a:lnTo>
                    <a:pt x="13" y="228"/>
                  </a:lnTo>
                  <a:lnTo>
                    <a:pt x="22" y="237"/>
                  </a:lnTo>
                  <a:lnTo>
                    <a:pt x="28" y="225"/>
                  </a:lnTo>
                  <a:lnTo>
                    <a:pt x="33" y="213"/>
                  </a:lnTo>
                  <a:lnTo>
                    <a:pt x="39" y="202"/>
                  </a:lnTo>
                  <a:lnTo>
                    <a:pt x="47" y="190"/>
                  </a:lnTo>
                  <a:lnTo>
                    <a:pt x="60" y="174"/>
                  </a:lnTo>
                  <a:lnTo>
                    <a:pt x="72" y="161"/>
                  </a:lnTo>
                  <a:lnTo>
                    <a:pt x="86" y="146"/>
                  </a:lnTo>
                  <a:lnTo>
                    <a:pt x="98" y="133"/>
                  </a:lnTo>
                  <a:lnTo>
                    <a:pt x="110" y="123"/>
                  </a:lnTo>
                  <a:lnTo>
                    <a:pt x="118" y="112"/>
                  </a:lnTo>
                  <a:lnTo>
                    <a:pt x="122" y="100"/>
                  </a:lnTo>
                  <a:lnTo>
                    <a:pt x="122" y="86"/>
                  </a:lnTo>
                  <a:lnTo>
                    <a:pt x="119" y="74"/>
                  </a:lnTo>
                  <a:lnTo>
                    <a:pt x="112" y="61"/>
                  </a:lnTo>
                  <a:lnTo>
                    <a:pt x="105" y="44"/>
                  </a:lnTo>
                  <a:lnTo>
                    <a:pt x="98" y="27"/>
                  </a:lnTo>
                  <a:lnTo>
                    <a:pt x="91" y="12"/>
                  </a:lnTo>
                  <a:lnTo>
                    <a:pt x="86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69" name="Freeform 21"/>
            <p:cNvSpPr/>
            <p:nvPr/>
          </p:nvSpPr>
          <p:spPr bwMode="auto">
            <a:xfrm>
              <a:off x="2716" y="3591"/>
              <a:ext cx="219" cy="112"/>
            </a:xfrm>
            <a:custGeom>
              <a:avLst/>
              <a:gdLst>
                <a:gd name="T0" fmla="*/ 236 w 659"/>
                <a:gd name="T1" fmla="*/ 14 h 337"/>
                <a:gd name="T2" fmla="*/ 212 w 659"/>
                <a:gd name="T3" fmla="*/ 3 h 337"/>
                <a:gd name="T4" fmla="*/ 190 w 659"/>
                <a:gd name="T5" fmla="*/ 0 h 337"/>
                <a:gd name="T6" fmla="*/ 170 w 659"/>
                <a:gd name="T7" fmla="*/ 9 h 337"/>
                <a:gd name="T8" fmla="*/ 156 w 659"/>
                <a:gd name="T9" fmla="*/ 38 h 337"/>
                <a:gd name="T10" fmla="*/ 138 w 659"/>
                <a:gd name="T11" fmla="*/ 77 h 337"/>
                <a:gd name="T12" fmla="*/ 125 w 659"/>
                <a:gd name="T13" fmla="*/ 94 h 337"/>
                <a:gd name="T14" fmla="*/ 99 w 659"/>
                <a:gd name="T15" fmla="*/ 107 h 337"/>
                <a:gd name="T16" fmla="*/ 55 w 659"/>
                <a:gd name="T17" fmla="*/ 132 h 337"/>
                <a:gd name="T18" fmla="*/ 23 w 659"/>
                <a:gd name="T19" fmla="*/ 162 h 337"/>
                <a:gd name="T20" fmla="*/ 2 w 659"/>
                <a:gd name="T21" fmla="*/ 204 h 337"/>
                <a:gd name="T22" fmla="*/ 1 w 659"/>
                <a:gd name="T23" fmla="*/ 249 h 337"/>
                <a:gd name="T24" fmla="*/ 12 w 659"/>
                <a:gd name="T25" fmla="*/ 280 h 337"/>
                <a:gd name="T26" fmla="*/ 35 w 659"/>
                <a:gd name="T27" fmla="*/ 301 h 337"/>
                <a:gd name="T28" fmla="*/ 68 w 659"/>
                <a:gd name="T29" fmla="*/ 310 h 337"/>
                <a:gd name="T30" fmla="*/ 89 w 659"/>
                <a:gd name="T31" fmla="*/ 319 h 337"/>
                <a:gd name="T32" fmla="*/ 113 w 659"/>
                <a:gd name="T33" fmla="*/ 333 h 337"/>
                <a:gd name="T34" fmla="*/ 140 w 659"/>
                <a:gd name="T35" fmla="*/ 335 h 337"/>
                <a:gd name="T36" fmla="*/ 191 w 659"/>
                <a:gd name="T37" fmla="*/ 323 h 337"/>
                <a:gd name="T38" fmla="*/ 219 w 659"/>
                <a:gd name="T39" fmla="*/ 320 h 337"/>
                <a:gd name="T40" fmla="*/ 250 w 659"/>
                <a:gd name="T41" fmla="*/ 320 h 337"/>
                <a:gd name="T42" fmla="*/ 286 w 659"/>
                <a:gd name="T43" fmla="*/ 308 h 337"/>
                <a:gd name="T44" fmla="*/ 319 w 659"/>
                <a:gd name="T45" fmla="*/ 299 h 337"/>
                <a:gd name="T46" fmla="*/ 350 w 659"/>
                <a:gd name="T47" fmla="*/ 290 h 337"/>
                <a:gd name="T48" fmla="*/ 382 w 659"/>
                <a:gd name="T49" fmla="*/ 286 h 337"/>
                <a:gd name="T50" fmla="*/ 410 w 659"/>
                <a:gd name="T51" fmla="*/ 295 h 337"/>
                <a:gd name="T52" fmla="*/ 443 w 659"/>
                <a:gd name="T53" fmla="*/ 312 h 337"/>
                <a:gd name="T54" fmla="*/ 468 w 659"/>
                <a:gd name="T55" fmla="*/ 320 h 337"/>
                <a:gd name="T56" fmla="*/ 497 w 659"/>
                <a:gd name="T57" fmla="*/ 330 h 337"/>
                <a:gd name="T58" fmla="*/ 517 w 659"/>
                <a:gd name="T59" fmla="*/ 337 h 337"/>
                <a:gd name="T60" fmla="*/ 533 w 659"/>
                <a:gd name="T61" fmla="*/ 337 h 337"/>
                <a:gd name="T62" fmla="*/ 567 w 659"/>
                <a:gd name="T63" fmla="*/ 326 h 337"/>
                <a:gd name="T64" fmla="*/ 597 w 659"/>
                <a:gd name="T65" fmla="*/ 303 h 337"/>
                <a:gd name="T66" fmla="*/ 615 w 659"/>
                <a:gd name="T67" fmla="*/ 273 h 337"/>
                <a:gd name="T68" fmla="*/ 629 w 659"/>
                <a:gd name="T69" fmla="*/ 227 h 337"/>
                <a:gd name="T70" fmla="*/ 647 w 659"/>
                <a:gd name="T71" fmla="*/ 190 h 337"/>
                <a:gd name="T72" fmla="*/ 659 w 659"/>
                <a:gd name="T73" fmla="*/ 158 h 337"/>
                <a:gd name="T74" fmla="*/ 655 w 659"/>
                <a:gd name="T75" fmla="*/ 130 h 337"/>
                <a:gd name="T76" fmla="*/ 636 w 659"/>
                <a:gd name="T77" fmla="*/ 100 h 337"/>
                <a:gd name="T78" fmla="*/ 611 w 659"/>
                <a:gd name="T79" fmla="*/ 78 h 337"/>
                <a:gd name="T80" fmla="*/ 593 w 659"/>
                <a:gd name="T81" fmla="*/ 59 h 337"/>
                <a:gd name="T82" fmla="*/ 562 w 659"/>
                <a:gd name="T83" fmla="*/ 49 h 337"/>
                <a:gd name="T84" fmla="*/ 514 w 659"/>
                <a:gd name="T85" fmla="*/ 50 h 337"/>
                <a:gd name="T86" fmla="*/ 435 w 659"/>
                <a:gd name="T87" fmla="*/ 60 h 337"/>
                <a:gd name="T88" fmla="*/ 382 w 659"/>
                <a:gd name="T89" fmla="*/ 57 h 337"/>
                <a:gd name="T90" fmla="*/ 329 w 659"/>
                <a:gd name="T91" fmla="*/ 45 h 337"/>
                <a:gd name="T92" fmla="*/ 288 w 659"/>
                <a:gd name="T93" fmla="*/ 32 h 337"/>
                <a:gd name="T94" fmla="*/ 261 w 659"/>
                <a:gd name="T95" fmla="*/ 19 h 3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59"/>
                <a:gd name="T145" fmla="*/ 0 h 337"/>
                <a:gd name="T146" fmla="*/ 659 w 659"/>
                <a:gd name="T147" fmla="*/ 337 h 3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59" h="337">
                  <a:moveTo>
                    <a:pt x="251" y="15"/>
                  </a:moveTo>
                  <a:lnTo>
                    <a:pt x="236" y="14"/>
                  </a:lnTo>
                  <a:lnTo>
                    <a:pt x="225" y="10"/>
                  </a:lnTo>
                  <a:lnTo>
                    <a:pt x="212" y="3"/>
                  </a:lnTo>
                  <a:lnTo>
                    <a:pt x="201" y="0"/>
                  </a:lnTo>
                  <a:lnTo>
                    <a:pt x="190" y="0"/>
                  </a:lnTo>
                  <a:lnTo>
                    <a:pt x="178" y="3"/>
                  </a:lnTo>
                  <a:lnTo>
                    <a:pt x="170" y="9"/>
                  </a:lnTo>
                  <a:lnTo>
                    <a:pt x="162" y="21"/>
                  </a:lnTo>
                  <a:lnTo>
                    <a:pt x="156" y="38"/>
                  </a:lnTo>
                  <a:lnTo>
                    <a:pt x="146" y="62"/>
                  </a:lnTo>
                  <a:lnTo>
                    <a:pt x="138" y="77"/>
                  </a:lnTo>
                  <a:lnTo>
                    <a:pt x="132" y="89"/>
                  </a:lnTo>
                  <a:lnTo>
                    <a:pt x="125" y="94"/>
                  </a:lnTo>
                  <a:lnTo>
                    <a:pt x="116" y="100"/>
                  </a:lnTo>
                  <a:lnTo>
                    <a:pt x="99" y="107"/>
                  </a:lnTo>
                  <a:lnTo>
                    <a:pt x="77" y="118"/>
                  </a:lnTo>
                  <a:lnTo>
                    <a:pt x="55" y="132"/>
                  </a:lnTo>
                  <a:lnTo>
                    <a:pt x="39" y="144"/>
                  </a:lnTo>
                  <a:lnTo>
                    <a:pt x="23" y="162"/>
                  </a:lnTo>
                  <a:lnTo>
                    <a:pt x="10" y="181"/>
                  </a:lnTo>
                  <a:lnTo>
                    <a:pt x="2" y="204"/>
                  </a:lnTo>
                  <a:lnTo>
                    <a:pt x="0" y="226"/>
                  </a:lnTo>
                  <a:lnTo>
                    <a:pt x="1" y="249"/>
                  </a:lnTo>
                  <a:lnTo>
                    <a:pt x="4" y="265"/>
                  </a:lnTo>
                  <a:lnTo>
                    <a:pt x="12" y="280"/>
                  </a:lnTo>
                  <a:lnTo>
                    <a:pt x="22" y="292"/>
                  </a:lnTo>
                  <a:lnTo>
                    <a:pt x="35" y="301"/>
                  </a:lnTo>
                  <a:lnTo>
                    <a:pt x="51" y="307"/>
                  </a:lnTo>
                  <a:lnTo>
                    <a:pt x="68" y="310"/>
                  </a:lnTo>
                  <a:lnTo>
                    <a:pt x="80" y="314"/>
                  </a:lnTo>
                  <a:lnTo>
                    <a:pt x="89" y="319"/>
                  </a:lnTo>
                  <a:lnTo>
                    <a:pt x="102" y="328"/>
                  </a:lnTo>
                  <a:lnTo>
                    <a:pt x="113" y="333"/>
                  </a:lnTo>
                  <a:lnTo>
                    <a:pt x="126" y="336"/>
                  </a:lnTo>
                  <a:lnTo>
                    <a:pt x="140" y="335"/>
                  </a:lnTo>
                  <a:lnTo>
                    <a:pt x="162" y="329"/>
                  </a:lnTo>
                  <a:lnTo>
                    <a:pt x="191" y="323"/>
                  </a:lnTo>
                  <a:lnTo>
                    <a:pt x="205" y="320"/>
                  </a:lnTo>
                  <a:lnTo>
                    <a:pt x="219" y="320"/>
                  </a:lnTo>
                  <a:lnTo>
                    <a:pt x="236" y="323"/>
                  </a:lnTo>
                  <a:lnTo>
                    <a:pt x="250" y="320"/>
                  </a:lnTo>
                  <a:lnTo>
                    <a:pt x="264" y="315"/>
                  </a:lnTo>
                  <a:lnTo>
                    <a:pt x="286" y="308"/>
                  </a:lnTo>
                  <a:lnTo>
                    <a:pt x="303" y="305"/>
                  </a:lnTo>
                  <a:lnTo>
                    <a:pt x="319" y="299"/>
                  </a:lnTo>
                  <a:lnTo>
                    <a:pt x="331" y="296"/>
                  </a:lnTo>
                  <a:lnTo>
                    <a:pt x="350" y="290"/>
                  </a:lnTo>
                  <a:lnTo>
                    <a:pt x="364" y="286"/>
                  </a:lnTo>
                  <a:lnTo>
                    <a:pt x="382" y="286"/>
                  </a:lnTo>
                  <a:lnTo>
                    <a:pt x="396" y="288"/>
                  </a:lnTo>
                  <a:lnTo>
                    <a:pt x="410" y="295"/>
                  </a:lnTo>
                  <a:lnTo>
                    <a:pt x="427" y="304"/>
                  </a:lnTo>
                  <a:lnTo>
                    <a:pt x="443" y="312"/>
                  </a:lnTo>
                  <a:lnTo>
                    <a:pt x="457" y="316"/>
                  </a:lnTo>
                  <a:lnTo>
                    <a:pt x="468" y="320"/>
                  </a:lnTo>
                  <a:lnTo>
                    <a:pt x="480" y="325"/>
                  </a:lnTo>
                  <a:lnTo>
                    <a:pt x="497" y="330"/>
                  </a:lnTo>
                  <a:lnTo>
                    <a:pt x="506" y="335"/>
                  </a:lnTo>
                  <a:lnTo>
                    <a:pt x="517" y="337"/>
                  </a:lnTo>
                  <a:lnTo>
                    <a:pt x="533" y="337"/>
                  </a:lnTo>
                  <a:lnTo>
                    <a:pt x="550" y="332"/>
                  </a:lnTo>
                  <a:lnTo>
                    <a:pt x="567" y="326"/>
                  </a:lnTo>
                  <a:lnTo>
                    <a:pt x="584" y="315"/>
                  </a:lnTo>
                  <a:lnTo>
                    <a:pt x="597" y="303"/>
                  </a:lnTo>
                  <a:lnTo>
                    <a:pt x="609" y="286"/>
                  </a:lnTo>
                  <a:lnTo>
                    <a:pt x="615" y="273"/>
                  </a:lnTo>
                  <a:lnTo>
                    <a:pt x="623" y="246"/>
                  </a:lnTo>
                  <a:lnTo>
                    <a:pt x="629" y="227"/>
                  </a:lnTo>
                  <a:lnTo>
                    <a:pt x="637" y="207"/>
                  </a:lnTo>
                  <a:lnTo>
                    <a:pt x="647" y="190"/>
                  </a:lnTo>
                  <a:lnTo>
                    <a:pt x="656" y="174"/>
                  </a:lnTo>
                  <a:lnTo>
                    <a:pt x="659" y="158"/>
                  </a:lnTo>
                  <a:lnTo>
                    <a:pt x="658" y="144"/>
                  </a:lnTo>
                  <a:lnTo>
                    <a:pt x="655" y="130"/>
                  </a:lnTo>
                  <a:lnTo>
                    <a:pt x="646" y="115"/>
                  </a:lnTo>
                  <a:lnTo>
                    <a:pt x="636" y="100"/>
                  </a:lnTo>
                  <a:lnTo>
                    <a:pt x="623" y="88"/>
                  </a:lnTo>
                  <a:lnTo>
                    <a:pt x="611" y="78"/>
                  </a:lnTo>
                  <a:lnTo>
                    <a:pt x="603" y="67"/>
                  </a:lnTo>
                  <a:lnTo>
                    <a:pt x="593" y="59"/>
                  </a:lnTo>
                  <a:lnTo>
                    <a:pt x="579" y="53"/>
                  </a:lnTo>
                  <a:lnTo>
                    <a:pt x="562" y="49"/>
                  </a:lnTo>
                  <a:lnTo>
                    <a:pt x="544" y="48"/>
                  </a:lnTo>
                  <a:lnTo>
                    <a:pt x="514" y="50"/>
                  </a:lnTo>
                  <a:lnTo>
                    <a:pt x="476" y="56"/>
                  </a:lnTo>
                  <a:lnTo>
                    <a:pt x="435" y="60"/>
                  </a:lnTo>
                  <a:lnTo>
                    <a:pt x="411" y="60"/>
                  </a:lnTo>
                  <a:lnTo>
                    <a:pt x="382" y="57"/>
                  </a:lnTo>
                  <a:lnTo>
                    <a:pt x="353" y="51"/>
                  </a:lnTo>
                  <a:lnTo>
                    <a:pt x="329" y="45"/>
                  </a:lnTo>
                  <a:lnTo>
                    <a:pt x="308" y="39"/>
                  </a:lnTo>
                  <a:lnTo>
                    <a:pt x="288" y="32"/>
                  </a:lnTo>
                  <a:lnTo>
                    <a:pt x="272" y="23"/>
                  </a:lnTo>
                  <a:lnTo>
                    <a:pt x="261" y="19"/>
                  </a:lnTo>
                  <a:lnTo>
                    <a:pt x="251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0" name="Freeform 22"/>
            <p:cNvSpPr/>
            <p:nvPr/>
          </p:nvSpPr>
          <p:spPr bwMode="auto">
            <a:xfrm>
              <a:off x="2799" y="3556"/>
              <a:ext cx="287" cy="156"/>
            </a:xfrm>
            <a:custGeom>
              <a:avLst/>
              <a:gdLst>
                <a:gd name="T0" fmla="*/ 283 w 859"/>
                <a:gd name="T1" fmla="*/ 456 h 470"/>
                <a:gd name="T2" fmla="*/ 285 w 859"/>
                <a:gd name="T3" fmla="*/ 470 h 470"/>
                <a:gd name="T4" fmla="*/ 324 w 859"/>
                <a:gd name="T5" fmla="*/ 462 h 470"/>
                <a:gd name="T6" fmla="*/ 348 w 859"/>
                <a:gd name="T7" fmla="*/ 445 h 470"/>
                <a:gd name="T8" fmla="*/ 353 w 859"/>
                <a:gd name="T9" fmla="*/ 440 h 470"/>
                <a:gd name="T10" fmla="*/ 360 w 859"/>
                <a:gd name="T11" fmla="*/ 436 h 470"/>
                <a:gd name="T12" fmla="*/ 388 w 859"/>
                <a:gd name="T13" fmla="*/ 437 h 470"/>
                <a:gd name="T14" fmla="*/ 427 w 859"/>
                <a:gd name="T15" fmla="*/ 437 h 470"/>
                <a:gd name="T16" fmla="*/ 449 w 859"/>
                <a:gd name="T17" fmla="*/ 442 h 470"/>
                <a:gd name="T18" fmla="*/ 484 w 859"/>
                <a:gd name="T19" fmla="*/ 446 h 470"/>
                <a:gd name="T20" fmla="*/ 538 w 859"/>
                <a:gd name="T21" fmla="*/ 437 h 470"/>
                <a:gd name="T22" fmla="*/ 586 w 859"/>
                <a:gd name="T23" fmla="*/ 428 h 470"/>
                <a:gd name="T24" fmla="*/ 613 w 859"/>
                <a:gd name="T25" fmla="*/ 419 h 470"/>
                <a:gd name="T26" fmla="*/ 651 w 859"/>
                <a:gd name="T27" fmla="*/ 406 h 470"/>
                <a:gd name="T28" fmla="*/ 692 w 859"/>
                <a:gd name="T29" fmla="*/ 390 h 470"/>
                <a:gd name="T30" fmla="*/ 719 w 859"/>
                <a:gd name="T31" fmla="*/ 370 h 470"/>
                <a:gd name="T32" fmla="*/ 753 w 859"/>
                <a:gd name="T33" fmla="*/ 340 h 470"/>
                <a:gd name="T34" fmla="*/ 795 w 859"/>
                <a:gd name="T35" fmla="*/ 320 h 470"/>
                <a:gd name="T36" fmla="*/ 835 w 859"/>
                <a:gd name="T37" fmla="*/ 300 h 470"/>
                <a:gd name="T38" fmla="*/ 855 w 859"/>
                <a:gd name="T39" fmla="*/ 269 h 470"/>
                <a:gd name="T40" fmla="*/ 859 w 859"/>
                <a:gd name="T41" fmla="*/ 220 h 470"/>
                <a:gd name="T42" fmla="*/ 848 w 859"/>
                <a:gd name="T43" fmla="*/ 176 h 470"/>
                <a:gd name="T44" fmla="*/ 838 w 859"/>
                <a:gd name="T45" fmla="*/ 158 h 470"/>
                <a:gd name="T46" fmla="*/ 806 w 859"/>
                <a:gd name="T47" fmla="*/ 125 h 470"/>
                <a:gd name="T48" fmla="*/ 763 w 859"/>
                <a:gd name="T49" fmla="*/ 104 h 470"/>
                <a:gd name="T50" fmla="*/ 700 w 859"/>
                <a:gd name="T51" fmla="*/ 87 h 470"/>
                <a:gd name="T52" fmla="*/ 651 w 859"/>
                <a:gd name="T53" fmla="*/ 66 h 470"/>
                <a:gd name="T54" fmla="*/ 605 w 859"/>
                <a:gd name="T55" fmla="*/ 32 h 470"/>
                <a:gd name="T56" fmla="*/ 555 w 859"/>
                <a:gd name="T57" fmla="*/ 8 h 470"/>
                <a:gd name="T58" fmla="*/ 493 w 859"/>
                <a:gd name="T59" fmla="*/ 0 h 470"/>
                <a:gd name="T60" fmla="*/ 426 w 859"/>
                <a:gd name="T61" fmla="*/ 4 h 470"/>
                <a:gd name="T62" fmla="*/ 367 w 859"/>
                <a:gd name="T63" fmla="*/ 12 h 470"/>
                <a:gd name="T64" fmla="*/ 318 w 859"/>
                <a:gd name="T65" fmla="*/ 17 h 470"/>
                <a:gd name="T66" fmla="*/ 248 w 859"/>
                <a:gd name="T67" fmla="*/ 41 h 470"/>
                <a:gd name="T68" fmla="*/ 200 w 859"/>
                <a:gd name="T69" fmla="*/ 46 h 470"/>
                <a:gd name="T70" fmla="*/ 150 w 859"/>
                <a:gd name="T71" fmla="*/ 37 h 470"/>
                <a:gd name="T72" fmla="*/ 109 w 859"/>
                <a:gd name="T73" fmla="*/ 41 h 470"/>
                <a:gd name="T74" fmla="*/ 66 w 859"/>
                <a:gd name="T75" fmla="*/ 61 h 470"/>
                <a:gd name="T76" fmla="*/ 6 w 859"/>
                <a:gd name="T77" fmla="*/ 104 h 470"/>
                <a:gd name="T78" fmla="*/ 0 w 859"/>
                <a:gd name="T79" fmla="*/ 120 h 470"/>
                <a:gd name="T80" fmla="*/ 21 w 859"/>
                <a:gd name="T81" fmla="*/ 128 h 470"/>
                <a:gd name="T82" fmla="*/ 57 w 859"/>
                <a:gd name="T83" fmla="*/ 144 h 470"/>
                <a:gd name="T84" fmla="*/ 102 w 859"/>
                <a:gd name="T85" fmla="*/ 156 h 470"/>
                <a:gd name="T86" fmla="*/ 160 w 859"/>
                <a:gd name="T87" fmla="*/ 165 h 470"/>
                <a:gd name="T88" fmla="*/ 225 w 859"/>
                <a:gd name="T89" fmla="*/ 161 h 470"/>
                <a:gd name="T90" fmla="*/ 293 w 859"/>
                <a:gd name="T91" fmla="*/ 153 h 470"/>
                <a:gd name="T92" fmla="*/ 328 w 859"/>
                <a:gd name="T93" fmla="*/ 158 h 470"/>
                <a:gd name="T94" fmla="*/ 352 w 859"/>
                <a:gd name="T95" fmla="*/ 172 h 470"/>
                <a:gd name="T96" fmla="*/ 372 w 859"/>
                <a:gd name="T97" fmla="*/ 193 h 470"/>
                <a:gd name="T98" fmla="*/ 395 w 859"/>
                <a:gd name="T99" fmla="*/ 220 h 470"/>
                <a:gd name="T100" fmla="*/ 407 w 859"/>
                <a:gd name="T101" fmla="*/ 249 h 470"/>
                <a:gd name="T102" fmla="*/ 405 w 859"/>
                <a:gd name="T103" fmla="*/ 279 h 470"/>
                <a:gd name="T104" fmla="*/ 386 w 859"/>
                <a:gd name="T105" fmla="*/ 312 h 470"/>
                <a:gd name="T106" fmla="*/ 372 w 859"/>
                <a:gd name="T107" fmla="*/ 351 h 470"/>
                <a:gd name="T108" fmla="*/ 358 w 859"/>
                <a:gd name="T109" fmla="*/ 391 h 470"/>
                <a:gd name="T110" fmla="*/ 333 w 859"/>
                <a:gd name="T111" fmla="*/ 420 h 470"/>
                <a:gd name="T112" fmla="*/ 299 w 859"/>
                <a:gd name="T113" fmla="*/ 437 h 4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9"/>
                <a:gd name="T172" fmla="*/ 0 h 470"/>
                <a:gd name="T173" fmla="*/ 859 w 859"/>
                <a:gd name="T174" fmla="*/ 470 h 47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9" h="470">
                  <a:moveTo>
                    <a:pt x="282" y="442"/>
                  </a:moveTo>
                  <a:lnTo>
                    <a:pt x="283" y="456"/>
                  </a:lnTo>
                  <a:lnTo>
                    <a:pt x="285" y="470"/>
                  </a:lnTo>
                  <a:lnTo>
                    <a:pt x="306" y="467"/>
                  </a:lnTo>
                  <a:lnTo>
                    <a:pt x="324" y="462"/>
                  </a:lnTo>
                  <a:lnTo>
                    <a:pt x="338" y="453"/>
                  </a:lnTo>
                  <a:lnTo>
                    <a:pt x="348" y="445"/>
                  </a:lnTo>
                  <a:lnTo>
                    <a:pt x="353" y="440"/>
                  </a:lnTo>
                  <a:lnTo>
                    <a:pt x="360" y="436"/>
                  </a:lnTo>
                  <a:lnTo>
                    <a:pt x="374" y="435"/>
                  </a:lnTo>
                  <a:lnTo>
                    <a:pt x="388" y="437"/>
                  </a:lnTo>
                  <a:lnTo>
                    <a:pt x="412" y="435"/>
                  </a:lnTo>
                  <a:lnTo>
                    <a:pt x="427" y="437"/>
                  </a:lnTo>
                  <a:lnTo>
                    <a:pt x="437" y="438"/>
                  </a:lnTo>
                  <a:lnTo>
                    <a:pt x="449" y="442"/>
                  </a:lnTo>
                  <a:lnTo>
                    <a:pt x="465" y="445"/>
                  </a:lnTo>
                  <a:lnTo>
                    <a:pt x="484" y="446"/>
                  </a:lnTo>
                  <a:lnTo>
                    <a:pt x="511" y="443"/>
                  </a:lnTo>
                  <a:lnTo>
                    <a:pt x="538" y="437"/>
                  </a:lnTo>
                  <a:lnTo>
                    <a:pt x="563" y="432"/>
                  </a:lnTo>
                  <a:lnTo>
                    <a:pt x="586" y="428"/>
                  </a:lnTo>
                  <a:lnTo>
                    <a:pt x="598" y="424"/>
                  </a:lnTo>
                  <a:lnTo>
                    <a:pt x="613" y="419"/>
                  </a:lnTo>
                  <a:lnTo>
                    <a:pt x="632" y="411"/>
                  </a:lnTo>
                  <a:lnTo>
                    <a:pt x="651" y="406"/>
                  </a:lnTo>
                  <a:lnTo>
                    <a:pt x="672" y="399"/>
                  </a:lnTo>
                  <a:lnTo>
                    <a:pt x="692" y="390"/>
                  </a:lnTo>
                  <a:lnTo>
                    <a:pt x="706" y="381"/>
                  </a:lnTo>
                  <a:lnTo>
                    <a:pt x="719" y="370"/>
                  </a:lnTo>
                  <a:lnTo>
                    <a:pt x="736" y="354"/>
                  </a:lnTo>
                  <a:lnTo>
                    <a:pt x="753" y="340"/>
                  </a:lnTo>
                  <a:lnTo>
                    <a:pt x="774" y="329"/>
                  </a:lnTo>
                  <a:lnTo>
                    <a:pt x="795" y="320"/>
                  </a:lnTo>
                  <a:lnTo>
                    <a:pt x="819" y="310"/>
                  </a:lnTo>
                  <a:lnTo>
                    <a:pt x="835" y="300"/>
                  </a:lnTo>
                  <a:lnTo>
                    <a:pt x="846" y="286"/>
                  </a:lnTo>
                  <a:lnTo>
                    <a:pt x="855" y="269"/>
                  </a:lnTo>
                  <a:lnTo>
                    <a:pt x="859" y="246"/>
                  </a:lnTo>
                  <a:lnTo>
                    <a:pt x="859" y="220"/>
                  </a:lnTo>
                  <a:lnTo>
                    <a:pt x="856" y="197"/>
                  </a:lnTo>
                  <a:lnTo>
                    <a:pt x="848" y="176"/>
                  </a:lnTo>
                  <a:lnTo>
                    <a:pt x="838" y="158"/>
                  </a:lnTo>
                  <a:lnTo>
                    <a:pt x="824" y="140"/>
                  </a:lnTo>
                  <a:lnTo>
                    <a:pt x="806" y="125"/>
                  </a:lnTo>
                  <a:lnTo>
                    <a:pt x="785" y="111"/>
                  </a:lnTo>
                  <a:lnTo>
                    <a:pt x="763" y="104"/>
                  </a:lnTo>
                  <a:lnTo>
                    <a:pt x="733" y="95"/>
                  </a:lnTo>
                  <a:lnTo>
                    <a:pt x="700" y="87"/>
                  </a:lnTo>
                  <a:lnTo>
                    <a:pt x="676" y="77"/>
                  </a:lnTo>
                  <a:lnTo>
                    <a:pt x="651" y="66"/>
                  </a:lnTo>
                  <a:lnTo>
                    <a:pt x="630" y="52"/>
                  </a:lnTo>
                  <a:lnTo>
                    <a:pt x="605" y="32"/>
                  </a:lnTo>
                  <a:lnTo>
                    <a:pt x="582" y="18"/>
                  </a:lnTo>
                  <a:lnTo>
                    <a:pt x="555" y="8"/>
                  </a:lnTo>
                  <a:lnTo>
                    <a:pt x="526" y="2"/>
                  </a:lnTo>
                  <a:lnTo>
                    <a:pt x="493" y="0"/>
                  </a:lnTo>
                  <a:lnTo>
                    <a:pt x="464" y="0"/>
                  </a:lnTo>
                  <a:lnTo>
                    <a:pt x="426" y="4"/>
                  </a:lnTo>
                  <a:lnTo>
                    <a:pt x="394" y="8"/>
                  </a:lnTo>
                  <a:lnTo>
                    <a:pt x="367" y="12"/>
                  </a:lnTo>
                  <a:lnTo>
                    <a:pt x="340" y="13"/>
                  </a:lnTo>
                  <a:lnTo>
                    <a:pt x="318" y="17"/>
                  </a:lnTo>
                  <a:lnTo>
                    <a:pt x="283" y="31"/>
                  </a:lnTo>
                  <a:lnTo>
                    <a:pt x="248" y="41"/>
                  </a:lnTo>
                  <a:lnTo>
                    <a:pt x="222" y="46"/>
                  </a:lnTo>
                  <a:lnTo>
                    <a:pt x="200" y="46"/>
                  </a:lnTo>
                  <a:lnTo>
                    <a:pt x="172" y="40"/>
                  </a:lnTo>
                  <a:lnTo>
                    <a:pt x="150" y="37"/>
                  </a:lnTo>
                  <a:lnTo>
                    <a:pt x="131" y="37"/>
                  </a:lnTo>
                  <a:lnTo>
                    <a:pt x="109" y="41"/>
                  </a:lnTo>
                  <a:lnTo>
                    <a:pt x="92" y="48"/>
                  </a:lnTo>
                  <a:lnTo>
                    <a:pt x="66" y="61"/>
                  </a:lnTo>
                  <a:lnTo>
                    <a:pt x="23" y="88"/>
                  </a:lnTo>
                  <a:lnTo>
                    <a:pt x="6" y="104"/>
                  </a:lnTo>
                  <a:lnTo>
                    <a:pt x="0" y="113"/>
                  </a:lnTo>
                  <a:lnTo>
                    <a:pt x="0" y="120"/>
                  </a:lnTo>
                  <a:lnTo>
                    <a:pt x="10" y="124"/>
                  </a:lnTo>
                  <a:lnTo>
                    <a:pt x="21" y="128"/>
                  </a:lnTo>
                  <a:lnTo>
                    <a:pt x="37" y="137"/>
                  </a:lnTo>
                  <a:lnTo>
                    <a:pt x="57" y="144"/>
                  </a:lnTo>
                  <a:lnTo>
                    <a:pt x="78" y="150"/>
                  </a:lnTo>
                  <a:lnTo>
                    <a:pt x="102" y="156"/>
                  </a:lnTo>
                  <a:lnTo>
                    <a:pt x="131" y="162"/>
                  </a:lnTo>
                  <a:lnTo>
                    <a:pt x="160" y="165"/>
                  </a:lnTo>
                  <a:lnTo>
                    <a:pt x="184" y="165"/>
                  </a:lnTo>
                  <a:lnTo>
                    <a:pt x="225" y="161"/>
                  </a:lnTo>
                  <a:lnTo>
                    <a:pt x="263" y="155"/>
                  </a:lnTo>
                  <a:lnTo>
                    <a:pt x="293" y="153"/>
                  </a:lnTo>
                  <a:lnTo>
                    <a:pt x="311" y="154"/>
                  </a:lnTo>
                  <a:lnTo>
                    <a:pt x="328" y="158"/>
                  </a:lnTo>
                  <a:lnTo>
                    <a:pt x="342" y="164"/>
                  </a:lnTo>
                  <a:lnTo>
                    <a:pt x="352" y="172"/>
                  </a:lnTo>
                  <a:lnTo>
                    <a:pt x="360" y="183"/>
                  </a:lnTo>
                  <a:lnTo>
                    <a:pt x="372" y="193"/>
                  </a:lnTo>
                  <a:lnTo>
                    <a:pt x="385" y="205"/>
                  </a:lnTo>
                  <a:lnTo>
                    <a:pt x="395" y="220"/>
                  </a:lnTo>
                  <a:lnTo>
                    <a:pt x="404" y="235"/>
                  </a:lnTo>
                  <a:lnTo>
                    <a:pt x="407" y="249"/>
                  </a:lnTo>
                  <a:lnTo>
                    <a:pt x="408" y="263"/>
                  </a:lnTo>
                  <a:lnTo>
                    <a:pt x="405" y="279"/>
                  </a:lnTo>
                  <a:lnTo>
                    <a:pt x="396" y="295"/>
                  </a:lnTo>
                  <a:lnTo>
                    <a:pt x="386" y="312"/>
                  </a:lnTo>
                  <a:lnTo>
                    <a:pt x="378" y="332"/>
                  </a:lnTo>
                  <a:lnTo>
                    <a:pt x="372" y="351"/>
                  </a:lnTo>
                  <a:lnTo>
                    <a:pt x="364" y="378"/>
                  </a:lnTo>
                  <a:lnTo>
                    <a:pt x="358" y="391"/>
                  </a:lnTo>
                  <a:lnTo>
                    <a:pt x="346" y="408"/>
                  </a:lnTo>
                  <a:lnTo>
                    <a:pt x="333" y="420"/>
                  </a:lnTo>
                  <a:lnTo>
                    <a:pt x="316" y="431"/>
                  </a:lnTo>
                  <a:lnTo>
                    <a:pt x="299" y="437"/>
                  </a:lnTo>
                  <a:lnTo>
                    <a:pt x="282" y="442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1" name="Freeform 23"/>
            <p:cNvSpPr/>
            <p:nvPr/>
          </p:nvSpPr>
          <p:spPr bwMode="auto">
            <a:xfrm>
              <a:off x="3030" y="3609"/>
              <a:ext cx="159" cy="104"/>
            </a:xfrm>
            <a:custGeom>
              <a:avLst/>
              <a:gdLst>
                <a:gd name="T0" fmla="*/ 172 w 478"/>
                <a:gd name="T1" fmla="*/ 8 h 310"/>
                <a:gd name="T2" fmla="*/ 200 w 478"/>
                <a:gd name="T3" fmla="*/ 1 h 310"/>
                <a:gd name="T4" fmla="*/ 230 w 478"/>
                <a:gd name="T5" fmla="*/ 1 h 310"/>
                <a:gd name="T6" fmla="*/ 259 w 478"/>
                <a:gd name="T7" fmla="*/ 6 h 310"/>
                <a:gd name="T8" fmla="*/ 291 w 478"/>
                <a:gd name="T9" fmla="*/ 23 h 310"/>
                <a:gd name="T10" fmla="*/ 316 w 478"/>
                <a:gd name="T11" fmla="*/ 47 h 310"/>
                <a:gd name="T12" fmla="*/ 336 w 478"/>
                <a:gd name="T13" fmla="*/ 71 h 310"/>
                <a:gd name="T14" fmla="*/ 372 w 478"/>
                <a:gd name="T15" fmla="*/ 79 h 310"/>
                <a:gd name="T16" fmla="*/ 426 w 478"/>
                <a:gd name="T17" fmla="*/ 84 h 310"/>
                <a:gd name="T18" fmla="*/ 445 w 478"/>
                <a:gd name="T19" fmla="*/ 94 h 310"/>
                <a:gd name="T20" fmla="*/ 453 w 478"/>
                <a:gd name="T21" fmla="*/ 113 h 310"/>
                <a:gd name="T22" fmla="*/ 458 w 478"/>
                <a:gd name="T23" fmla="*/ 137 h 310"/>
                <a:gd name="T24" fmla="*/ 472 w 478"/>
                <a:gd name="T25" fmla="*/ 166 h 310"/>
                <a:gd name="T26" fmla="*/ 478 w 478"/>
                <a:gd name="T27" fmla="*/ 192 h 310"/>
                <a:gd name="T28" fmla="*/ 470 w 478"/>
                <a:gd name="T29" fmla="*/ 212 h 310"/>
                <a:gd name="T30" fmla="*/ 444 w 478"/>
                <a:gd name="T31" fmla="*/ 228 h 310"/>
                <a:gd name="T32" fmla="*/ 411 w 478"/>
                <a:gd name="T33" fmla="*/ 247 h 310"/>
                <a:gd name="T34" fmla="*/ 394 w 478"/>
                <a:gd name="T35" fmla="*/ 267 h 310"/>
                <a:gd name="T36" fmla="*/ 376 w 478"/>
                <a:gd name="T37" fmla="*/ 298 h 310"/>
                <a:gd name="T38" fmla="*/ 355 w 478"/>
                <a:gd name="T39" fmla="*/ 309 h 310"/>
                <a:gd name="T40" fmla="*/ 317 w 478"/>
                <a:gd name="T41" fmla="*/ 309 h 310"/>
                <a:gd name="T42" fmla="*/ 276 w 478"/>
                <a:gd name="T43" fmla="*/ 296 h 310"/>
                <a:gd name="T44" fmla="*/ 268 w 478"/>
                <a:gd name="T45" fmla="*/ 294 h 310"/>
                <a:gd name="T46" fmla="*/ 238 w 478"/>
                <a:gd name="T47" fmla="*/ 285 h 310"/>
                <a:gd name="T48" fmla="*/ 210 w 478"/>
                <a:gd name="T49" fmla="*/ 270 h 310"/>
                <a:gd name="T50" fmla="*/ 184 w 478"/>
                <a:gd name="T51" fmla="*/ 263 h 310"/>
                <a:gd name="T52" fmla="*/ 177 w 478"/>
                <a:gd name="T53" fmla="*/ 263 h 310"/>
                <a:gd name="T54" fmla="*/ 142 w 478"/>
                <a:gd name="T55" fmla="*/ 265 h 310"/>
                <a:gd name="T56" fmla="*/ 134 w 478"/>
                <a:gd name="T57" fmla="*/ 265 h 310"/>
                <a:gd name="T58" fmla="*/ 112 w 478"/>
                <a:gd name="T59" fmla="*/ 268 h 310"/>
                <a:gd name="T60" fmla="*/ 72 w 478"/>
                <a:gd name="T61" fmla="*/ 265 h 310"/>
                <a:gd name="T62" fmla="*/ 50 w 478"/>
                <a:gd name="T63" fmla="*/ 254 h 310"/>
                <a:gd name="T64" fmla="*/ 31 w 478"/>
                <a:gd name="T65" fmla="*/ 247 h 310"/>
                <a:gd name="T66" fmla="*/ 20 w 478"/>
                <a:gd name="T67" fmla="*/ 243 h 310"/>
                <a:gd name="T68" fmla="*/ 12 w 478"/>
                <a:gd name="T69" fmla="*/ 242 h 310"/>
                <a:gd name="T70" fmla="*/ 1 w 478"/>
                <a:gd name="T71" fmla="*/ 234 h 310"/>
                <a:gd name="T72" fmla="*/ 14 w 478"/>
                <a:gd name="T73" fmla="*/ 220 h 310"/>
                <a:gd name="T74" fmla="*/ 44 w 478"/>
                <a:gd name="T75" fmla="*/ 193 h 310"/>
                <a:gd name="T76" fmla="*/ 82 w 478"/>
                <a:gd name="T77" fmla="*/ 168 h 310"/>
                <a:gd name="T78" fmla="*/ 127 w 478"/>
                <a:gd name="T79" fmla="*/ 149 h 310"/>
                <a:gd name="T80" fmla="*/ 154 w 478"/>
                <a:gd name="T81" fmla="*/ 125 h 310"/>
                <a:gd name="T82" fmla="*/ 167 w 478"/>
                <a:gd name="T83" fmla="*/ 85 h 310"/>
                <a:gd name="T84" fmla="*/ 164 w 478"/>
                <a:gd name="T85" fmla="*/ 36 h 3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8"/>
                <a:gd name="T130" fmla="*/ 0 h 310"/>
                <a:gd name="T131" fmla="*/ 478 w 478"/>
                <a:gd name="T132" fmla="*/ 310 h 31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8" h="310">
                  <a:moveTo>
                    <a:pt x="156" y="15"/>
                  </a:moveTo>
                  <a:lnTo>
                    <a:pt x="172" y="8"/>
                  </a:lnTo>
                  <a:lnTo>
                    <a:pt x="185" y="3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30" y="1"/>
                  </a:lnTo>
                  <a:lnTo>
                    <a:pt x="244" y="2"/>
                  </a:lnTo>
                  <a:lnTo>
                    <a:pt x="259" y="6"/>
                  </a:lnTo>
                  <a:lnTo>
                    <a:pt x="277" y="14"/>
                  </a:lnTo>
                  <a:lnTo>
                    <a:pt x="291" y="23"/>
                  </a:lnTo>
                  <a:lnTo>
                    <a:pt x="305" y="35"/>
                  </a:lnTo>
                  <a:lnTo>
                    <a:pt x="316" y="47"/>
                  </a:lnTo>
                  <a:lnTo>
                    <a:pt x="328" y="63"/>
                  </a:lnTo>
                  <a:lnTo>
                    <a:pt x="336" y="71"/>
                  </a:lnTo>
                  <a:lnTo>
                    <a:pt x="348" y="76"/>
                  </a:lnTo>
                  <a:lnTo>
                    <a:pt x="372" y="79"/>
                  </a:lnTo>
                  <a:lnTo>
                    <a:pt x="414" y="82"/>
                  </a:lnTo>
                  <a:lnTo>
                    <a:pt x="426" y="84"/>
                  </a:lnTo>
                  <a:lnTo>
                    <a:pt x="437" y="89"/>
                  </a:lnTo>
                  <a:lnTo>
                    <a:pt x="445" y="94"/>
                  </a:lnTo>
                  <a:lnTo>
                    <a:pt x="450" y="102"/>
                  </a:lnTo>
                  <a:lnTo>
                    <a:pt x="453" y="113"/>
                  </a:lnTo>
                  <a:lnTo>
                    <a:pt x="456" y="125"/>
                  </a:lnTo>
                  <a:lnTo>
                    <a:pt x="458" y="137"/>
                  </a:lnTo>
                  <a:lnTo>
                    <a:pt x="463" y="148"/>
                  </a:lnTo>
                  <a:lnTo>
                    <a:pt x="472" y="166"/>
                  </a:lnTo>
                  <a:lnTo>
                    <a:pt x="476" y="179"/>
                  </a:lnTo>
                  <a:lnTo>
                    <a:pt x="478" y="192"/>
                  </a:lnTo>
                  <a:lnTo>
                    <a:pt x="475" y="202"/>
                  </a:lnTo>
                  <a:lnTo>
                    <a:pt x="470" y="212"/>
                  </a:lnTo>
                  <a:lnTo>
                    <a:pt x="463" y="218"/>
                  </a:lnTo>
                  <a:lnTo>
                    <a:pt x="444" y="228"/>
                  </a:lnTo>
                  <a:lnTo>
                    <a:pt x="424" y="237"/>
                  </a:lnTo>
                  <a:lnTo>
                    <a:pt x="411" y="247"/>
                  </a:lnTo>
                  <a:lnTo>
                    <a:pt x="401" y="256"/>
                  </a:lnTo>
                  <a:lnTo>
                    <a:pt x="394" y="267"/>
                  </a:lnTo>
                  <a:lnTo>
                    <a:pt x="384" y="287"/>
                  </a:lnTo>
                  <a:lnTo>
                    <a:pt x="376" y="298"/>
                  </a:lnTo>
                  <a:lnTo>
                    <a:pt x="366" y="305"/>
                  </a:lnTo>
                  <a:lnTo>
                    <a:pt x="355" y="309"/>
                  </a:lnTo>
                  <a:lnTo>
                    <a:pt x="337" y="310"/>
                  </a:lnTo>
                  <a:lnTo>
                    <a:pt x="317" y="309"/>
                  </a:lnTo>
                  <a:lnTo>
                    <a:pt x="298" y="305"/>
                  </a:lnTo>
                  <a:lnTo>
                    <a:pt x="276" y="296"/>
                  </a:lnTo>
                  <a:lnTo>
                    <a:pt x="268" y="294"/>
                  </a:lnTo>
                  <a:lnTo>
                    <a:pt x="254" y="290"/>
                  </a:lnTo>
                  <a:lnTo>
                    <a:pt x="238" y="285"/>
                  </a:lnTo>
                  <a:lnTo>
                    <a:pt x="227" y="280"/>
                  </a:lnTo>
                  <a:lnTo>
                    <a:pt x="210" y="270"/>
                  </a:lnTo>
                  <a:lnTo>
                    <a:pt x="199" y="265"/>
                  </a:lnTo>
                  <a:lnTo>
                    <a:pt x="184" y="263"/>
                  </a:lnTo>
                  <a:lnTo>
                    <a:pt x="177" y="263"/>
                  </a:lnTo>
                  <a:lnTo>
                    <a:pt x="161" y="263"/>
                  </a:lnTo>
                  <a:lnTo>
                    <a:pt x="142" y="265"/>
                  </a:lnTo>
                  <a:lnTo>
                    <a:pt x="134" y="265"/>
                  </a:lnTo>
                  <a:lnTo>
                    <a:pt x="112" y="268"/>
                  </a:lnTo>
                  <a:lnTo>
                    <a:pt x="84" y="267"/>
                  </a:lnTo>
                  <a:lnTo>
                    <a:pt x="72" y="265"/>
                  </a:lnTo>
                  <a:lnTo>
                    <a:pt x="60" y="261"/>
                  </a:lnTo>
                  <a:lnTo>
                    <a:pt x="50" y="254"/>
                  </a:lnTo>
                  <a:lnTo>
                    <a:pt x="41" y="250"/>
                  </a:lnTo>
                  <a:lnTo>
                    <a:pt x="31" y="247"/>
                  </a:lnTo>
                  <a:lnTo>
                    <a:pt x="26" y="246"/>
                  </a:lnTo>
                  <a:lnTo>
                    <a:pt x="20" y="243"/>
                  </a:lnTo>
                  <a:lnTo>
                    <a:pt x="12" y="242"/>
                  </a:lnTo>
                  <a:lnTo>
                    <a:pt x="6" y="239"/>
                  </a:lnTo>
                  <a:lnTo>
                    <a:pt x="1" y="234"/>
                  </a:lnTo>
                  <a:lnTo>
                    <a:pt x="0" y="229"/>
                  </a:lnTo>
                  <a:lnTo>
                    <a:pt x="14" y="220"/>
                  </a:lnTo>
                  <a:lnTo>
                    <a:pt x="27" y="209"/>
                  </a:lnTo>
                  <a:lnTo>
                    <a:pt x="44" y="193"/>
                  </a:lnTo>
                  <a:lnTo>
                    <a:pt x="61" y="179"/>
                  </a:lnTo>
                  <a:lnTo>
                    <a:pt x="82" y="168"/>
                  </a:lnTo>
                  <a:lnTo>
                    <a:pt x="103" y="159"/>
                  </a:lnTo>
                  <a:lnTo>
                    <a:pt x="127" y="149"/>
                  </a:lnTo>
                  <a:lnTo>
                    <a:pt x="143" y="139"/>
                  </a:lnTo>
                  <a:lnTo>
                    <a:pt x="154" y="125"/>
                  </a:lnTo>
                  <a:lnTo>
                    <a:pt x="163" y="108"/>
                  </a:lnTo>
                  <a:lnTo>
                    <a:pt x="167" y="85"/>
                  </a:lnTo>
                  <a:lnTo>
                    <a:pt x="167" y="59"/>
                  </a:lnTo>
                  <a:lnTo>
                    <a:pt x="164" y="36"/>
                  </a:lnTo>
                  <a:lnTo>
                    <a:pt x="156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2" name="Freeform 24"/>
            <p:cNvSpPr/>
            <p:nvPr/>
          </p:nvSpPr>
          <p:spPr bwMode="auto">
            <a:xfrm>
              <a:off x="2822" y="3686"/>
              <a:ext cx="55" cy="33"/>
            </a:xfrm>
            <a:custGeom>
              <a:avLst/>
              <a:gdLst>
                <a:gd name="T0" fmla="*/ 0 w 165"/>
                <a:gd name="T1" fmla="*/ 13 h 100"/>
                <a:gd name="T2" fmla="*/ 7 w 165"/>
                <a:gd name="T3" fmla="*/ 17 h 100"/>
                <a:gd name="T4" fmla="*/ 19 w 165"/>
                <a:gd name="T5" fmla="*/ 19 h 100"/>
                <a:gd name="T6" fmla="*/ 31 w 165"/>
                <a:gd name="T7" fmla="*/ 26 h 100"/>
                <a:gd name="T8" fmla="*/ 49 w 165"/>
                <a:gd name="T9" fmla="*/ 38 h 100"/>
                <a:gd name="T10" fmla="*/ 72 w 165"/>
                <a:gd name="T11" fmla="*/ 58 h 100"/>
                <a:gd name="T12" fmla="*/ 92 w 165"/>
                <a:gd name="T13" fmla="*/ 78 h 100"/>
                <a:gd name="T14" fmla="*/ 111 w 165"/>
                <a:gd name="T15" fmla="*/ 92 h 100"/>
                <a:gd name="T16" fmla="*/ 124 w 165"/>
                <a:gd name="T17" fmla="*/ 98 h 100"/>
                <a:gd name="T18" fmla="*/ 124 w 165"/>
                <a:gd name="T19" fmla="*/ 98 h 100"/>
                <a:gd name="T20" fmla="*/ 132 w 165"/>
                <a:gd name="T21" fmla="*/ 100 h 100"/>
                <a:gd name="T22" fmla="*/ 132 w 165"/>
                <a:gd name="T23" fmla="*/ 100 h 100"/>
                <a:gd name="T24" fmla="*/ 140 w 165"/>
                <a:gd name="T25" fmla="*/ 99 h 100"/>
                <a:gd name="T26" fmla="*/ 147 w 165"/>
                <a:gd name="T27" fmla="*/ 98 h 100"/>
                <a:gd name="T28" fmla="*/ 155 w 165"/>
                <a:gd name="T29" fmla="*/ 95 h 100"/>
                <a:gd name="T30" fmla="*/ 165 w 165"/>
                <a:gd name="T31" fmla="*/ 91 h 100"/>
                <a:gd name="T32" fmla="*/ 165 w 165"/>
                <a:gd name="T33" fmla="*/ 88 h 100"/>
                <a:gd name="T34" fmla="*/ 163 w 165"/>
                <a:gd name="T35" fmla="*/ 66 h 100"/>
                <a:gd name="T36" fmla="*/ 159 w 165"/>
                <a:gd name="T37" fmla="*/ 54 h 100"/>
                <a:gd name="T38" fmla="*/ 155 w 165"/>
                <a:gd name="T39" fmla="*/ 43 h 100"/>
                <a:gd name="T40" fmla="*/ 148 w 165"/>
                <a:gd name="T41" fmla="*/ 35 h 100"/>
                <a:gd name="T42" fmla="*/ 137 w 165"/>
                <a:gd name="T43" fmla="*/ 31 h 100"/>
                <a:gd name="T44" fmla="*/ 123 w 165"/>
                <a:gd name="T45" fmla="*/ 26 h 100"/>
                <a:gd name="T46" fmla="*/ 107 w 165"/>
                <a:gd name="T47" fmla="*/ 18 h 100"/>
                <a:gd name="T48" fmla="*/ 90 w 165"/>
                <a:gd name="T49" fmla="*/ 10 h 100"/>
                <a:gd name="T50" fmla="*/ 76 w 165"/>
                <a:gd name="T51" fmla="*/ 4 h 100"/>
                <a:gd name="T52" fmla="*/ 63 w 165"/>
                <a:gd name="T53" fmla="*/ 0 h 100"/>
                <a:gd name="T54" fmla="*/ 45 w 165"/>
                <a:gd name="T55" fmla="*/ 0 h 100"/>
                <a:gd name="T56" fmla="*/ 31 w 165"/>
                <a:gd name="T57" fmla="*/ 5 h 100"/>
                <a:gd name="T58" fmla="*/ 12 w 165"/>
                <a:gd name="T59" fmla="*/ 11 h 100"/>
                <a:gd name="T60" fmla="*/ 0 w 165"/>
                <a:gd name="T61" fmla="*/ 13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5"/>
                <a:gd name="T94" fmla="*/ 0 h 100"/>
                <a:gd name="T95" fmla="*/ 165 w 165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5" h="100">
                  <a:moveTo>
                    <a:pt x="0" y="13"/>
                  </a:moveTo>
                  <a:lnTo>
                    <a:pt x="7" y="17"/>
                  </a:lnTo>
                  <a:lnTo>
                    <a:pt x="19" y="19"/>
                  </a:lnTo>
                  <a:lnTo>
                    <a:pt x="31" y="26"/>
                  </a:lnTo>
                  <a:lnTo>
                    <a:pt x="49" y="38"/>
                  </a:lnTo>
                  <a:lnTo>
                    <a:pt x="72" y="58"/>
                  </a:lnTo>
                  <a:lnTo>
                    <a:pt x="92" y="78"/>
                  </a:lnTo>
                  <a:lnTo>
                    <a:pt x="111" y="92"/>
                  </a:lnTo>
                  <a:lnTo>
                    <a:pt x="124" y="98"/>
                  </a:lnTo>
                  <a:lnTo>
                    <a:pt x="132" y="100"/>
                  </a:lnTo>
                  <a:lnTo>
                    <a:pt x="140" y="99"/>
                  </a:lnTo>
                  <a:lnTo>
                    <a:pt x="147" y="98"/>
                  </a:lnTo>
                  <a:lnTo>
                    <a:pt x="155" y="95"/>
                  </a:lnTo>
                  <a:lnTo>
                    <a:pt x="165" y="91"/>
                  </a:lnTo>
                  <a:lnTo>
                    <a:pt x="165" y="88"/>
                  </a:lnTo>
                  <a:lnTo>
                    <a:pt x="163" y="66"/>
                  </a:lnTo>
                  <a:lnTo>
                    <a:pt x="159" y="54"/>
                  </a:lnTo>
                  <a:lnTo>
                    <a:pt x="155" y="43"/>
                  </a:lnTo>
                  <a:lnTo>
                    <a:pt x="148" y="35"/>
                  </a:lnTo>
                  <a:lnTo>
                    <a:pt x="137" y="31"/>
                  </a:lnTo>
                  <a:lnTo>
                    <a:pt x="123" y="26"/>
                  </a:lnTo>
                  <a:lnTo>
                    <a:pt x="107" y="18"/>
                  </a:lnTo>
                  <a:lnTo>
                    <a:pt x="90" y="10"/>
                  </a:lnTo>
                  <a:lnTo>
                    <a:pt x="76" y="4"/>
                  </a:lnTo>
                  <a:lnTo>
                    <a:pt x="63" y="0"/>
                  </a:lnTo>
                  <a:lnTo>
                    <a:pt x="45" y="0"/>
                  </a:lnTo>
                  <a:lnTo>
                    <a:pt x="31" y="5"/>
                  </a:lnTo>
                  <a:lnTo>
                    <a:pt x="12" y="1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3" name="Freeform 25"/>
            <p:cNvSpPr/>
            <p:nvPr/>
          </p:nvSpPr>
          <p:spPr bwMode="auto">
            <a:xfrm>
              <a:off x="3030" y="3615"/>
              <a:ext cx="56" cy="71"/>
            </a:xfrm>
            <a:custGeom>
              <a:avLst/>
              <a:gdLst>
                <a:gd name="T0" fmla="*/ 0 w 166"/>
                <a:gd name="T1" fmla="*/ 213 h 213"/>
                <a:gd name="T2" fmla="*/ 14 w 166"/>
                <a:gd name="T3" fmla="*/ 204 h 213"/>
                <a:gd name="T4" fmla="*/ 27 w 166"/>
                <a:gd name="T5" fmla="*/ 193 h 213"/>
                <a:gd name="T6" fmla="*/ 44 w 166"/>
                <a:gd name="T7" fmla="*/ 177 h 213"/>
                <a:gd name="T8" fmla="*/ 60 w 166"/>
                <a:gd name="T9" fmla="*/ 163 h 213"/>
                <a:gd name="T10" fmla="*/ 81 w 166"/>
                <a:gd name="T11" fmla="*/ 152 h 213"/>
                <a:gd name="T12" fmla="*/ 102 w 166"/>
                <a:gd name="T13" fmla="*/ 143 h 213"/>
                <a:gd name="T14" fmla="*/ 126 w 166"/>
                <a:gd name="T15" fmla="*/ 133 h 213"/>
                <a:gd name="T16" fmla="*/ 142 w 166"/>
                <a:gd name="T17" fmla="*/ 123 h 213"/>
                <a:gd name="T18" fmla="*/ 153 w 166"/>
                <a:gd name="T19" fmla="*/ 109 h 213"/>
                <a:gd name="T20" fmla="*/ 162 w 166"/>
                <a:gd name="T21" fmla="*/ 94 h 213"/>
                <a:gd name="T22" fmla="*/ 166 w 166"/>
                <a:gd name="T23" fmla="*/ 71 h 213"/>
                <a:gd name="T24" fmla="*/ 166 w 166"/>
                <a:gd name="T25" fmla="*/ 44 h 213"/>
                <a:gd name="T26" fmla="*/ 163 w 166"/>
                <a:gd name="T27" fmla="*/ 21 h 213"/>
                <a:gd name="T28" fmla="*/ 155 w 166"/>
                <a:gd name="T29" fmla="*/ 0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6"/>
                <a:gd name="T46" fmla="*/ 0 h 213"/>
                <a:gd name="T47" fmla="*/ 166 w 166"/>
                <a:gd name="T48" fmla="*/ 213 h 2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6" h="213">
                  <a:moveTo>
                    <a:pt x="0" y="213"/>
                  </a:moveTo>
                  <a:lnTo>
                    <a:pt x="14" y="204"/>
                  </a:lnTo>
                  <a:lnTo>
                    <a:pt x="27" y="193"/>
                  </a:lnTo>
                  <a:lnTo>
                    <a:pt x="44" y="177"/>
                  </a:lnTo>
                  <a:lnTo>
                    <a:pt x="60" y="163"/>
                  </a:lnTo>
                  <a:lnTo>
                    <a:pt x="81" y="152"/>
                  </a:lnTo>
                  <a:lnTo>
                    <a:pt x="102" y="143"/>
                  </a:lnTo>
                  <a:lnTo>
                    <a:pt x="126" y="133"/>
                  </a:lnTo>
                  <a:lnTo>
                    <a:pt x="142" y="123"/>
                  </a:lnTo>
                  <a:lnTo>
                    <a:pt x="153" y="109"/>
                  </a:lnTo>
                  <a:lnTo>
                    <a:pt x="162" y="94"/>
                  </a:lnTo>
                  <a:lnTo>
                    <a:pt x="166" y="71"/>
                  </a:lnTo>
                  <a:lnTo>
                    <a:pt x="166" y="44"/>
                  </a:lnTo>
                  <a:lnTo>
                    <a:pt x="163" y="21"/>
                  </a:lnTo>
                  <a:lnTo>
                    <a:pt x="15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4" name="Freeform 26"/>
            <p:cNvSpPr/>
            <p:nvPr/>
          </p:nvSpPr>
          <p:spPr bwMode="auto">
            <a:xfrm>
              <a:off x="3009" y="2533"/>
              <a:ext cx="116" cy="105"/>
            </a:xfrm>
            <a:custGeom>
              <a:avLst/>
              <a:gdLst>
                <a:gd name="T0" fmla="*/ 102 w 348"/>
                <a:gd name="T1" fmla="*/ 278 h 315"/>
                <a:gd name="T2" fmla="*/ 149 w 348"/>
                <a:gd name="T3" fmla="*/ 249 h 315"/>
                <a:gd name="T4" fmla="*/ 173 w 348"/>
                <a:gd name="T5" fmla="*/ 220 h 315"/>
                <a:gd name="T6" fmla="*/ 180 w 348"/>
                <a:gd name="T7" fmla="*/ 180 h 315"/>
                <a:gd name="T8" fmla="*/ 220 w 348"/>
                <a:gd name="T9" fmla="*/ 150 h 315"/>
                <a:gd name="T10" fmla="*/ 281 w 348"/>
                <a:gd name="T11" fmla="*/ 123 h 315"/>
                <a:gd name="T12" fmla="*/ 307 w 348"/>
                <a:gd name="T13" fmla="*/ 81 h 315"/>
                <a:gd name="T14" fmla="*/ 332 w 348"/>
                <a:gd name="T15" fmla="*/ 31 h 315"/>
                <a:gd name="T16" fmla="*/ 333 w 348"/>
                <a:gd name="T17" fmla="*/ 17 h 315"/>
                <a:gd name="T18" fmla="*/ 309 w 348"/>
                <a:gd name="T19" fmla="*/ 47 h 315"/>
                <a:gd name="T20" fmla="*/ 286 w 348"/>
                <a:gd name="T21" fmla="*/ 98 h 315"/>
                <a:gd name="T22" fmla="*/ 263 w 348"/>
                <a:gd name="T23" fmla="*/ 99 h 315"/>
                <a:gd name="T24" fmla="*/ 243 w 348"/>
                <a:gd name="T25" fmla="*/ 63 h 315"/>
                <a:gd name="T26" fmla="*/ 232 w 348"/>
                <a:gd name="T27" fmla="*/ 21 h 315"/>
                <a:gd name="T28" fmla="*/ 236 w 348"/>
                <a:gd name="T29" fmla="*/ 2 h 315"/>
                <a:gd name="T30" fmla="*/ 224 w 348"/>
                <a:gd name="T31" fmla="*/ 8 h 315"/>
                <a:gd name="T32" fmla="*/ 227 w 348"/>
                <a:gd name="T33" fmla="*/ 34 h 315"/>
                <a:gd name="T34" fmla="*/ 238 w 348"/>
                <a:gd name="T35" fmla="*/ 79 h 315"/>
                <a:gd name="T36" fmla="*/ 249 w 348"/>
                <a:gd name="T37" fmla="*/ 108 h 315"/>
                <a:gd name="T38" fmla="*/ 230 w 348"/>
                <a:gd name="T39" fmla="*/ 116 h 315"/>
                <a:gd name="T40" fmla="*/ 195 w 348"/>
                <a:gd name="T41" fmla="*/ 119 h 315"/>
                <a:gd name="T42" fmla="*/ 165 w 348"/>
                <a:gd name="T43" fmla="*/ 137 h 315"/>
                <a:gd name="T44" fmla="*/ 148 w 348"/>
                <a:gd name="T45" fmla="*/ 129 h 315"/>
                <a:gd name="T46" fmla="*/ 123 w 348"/>
                <a:gd name="T47" fmla="*/ 113 h 315"/>
                <a:gd name="T48" fmla="*/ 97 w 348"/>
                <a:gd name="T49" fmla="*/ 90 h 315"/>
                <a:gd name="T50" fmla="*/ 87 w 348"/>
                <a:gd name="T51" fmla="*/ 84 h 315"/>
                <a:gd name="T52" fmla="*/ 104 w 348"/>
                <a:gd name="T53" fmla="*/ 112 h 315"/>
                <a:gd name="T54" fmla="*/ 135 w 348"/>
                <a:gd name="T55" fmla="*/ 132 h 315"/>
                <a:gd name="T56" fmla="*/ 139 w 348"/>
                <a:gd name="T57" fmla="*/ 147 h 315"/>
                <a:gd name="T58" fmla="*/ 101 w 348"/>
                <a:gd name="T59" fmla="*/ 156 h 315"/>
                <a:gd name="T60" fmla="*/ 81 w 348"/>
                <a:gd name="T61" fmla="*/ 177 h 315"/>
                <a:gd name="T62" fmla="*/ 76 w 348"/>
                <a:gd name="T63" fmla="*/ 161 h 315"/>
                <a:gd name="T64" fmla="*/ 58 w 348"/>
                <a:gd name="T65" fmla="*/ 130 h 315"/>
                <a:gd name="T66" fmla="*/ 54 w 348"/>
                <a:gd name="T67" fmla="*/ 74 h 315"/>
                <a:gd name="T68" fmla="*/ 59 w 348"/>
                <a:gd name="T69" fmla="*/ 36 h 315"/>
                <a:gd name="T70" fmla="*/ 58 w 348"/>
                <a:gd name="T71" fmla="*/ 21 h 315"/>
                <a:gd name="T72" fmla="*/ 48 w 348"/>
                <a:gd name="T73" fmla="*/ 40 h 315"/>
                <a:gd name="T74" fmla="*/ 44 w 348"/>
                <a:gd name="T75" fmla="*/ 71 h 315"/>
                <a:gd name="T76" fmla="*/ 42 w 348"/>
                <a:gd name="T77" fmla="*/ 113 h 315"/>
                <a:gd name="T78" fmla="*/ 28 w 348"/>
                <a:gd name="T79" fmla="*/ 131 h 315"/>
                <a:gd name="T80" fmla="*/ 16 w 348"/>
                <a:gd name="T81" fmla="*/ 92 h 315"/>
                <a:gd name="T82" fmla="*/ 17 w 348"/>
                <a:gd name="T83" fmla="*/ 59 h 315"/>
                <a:gd name="T84" fmla="*/ 5 w 348"/>
                <a:gd name="T85" fmla="*/ 34 h 315"/>
                <a:gd name="T86" fmla="*/ 2 w 348"/>
                <a:gd name="T87" fmla="*/ 63 h 315"/>
                <a:gd name="T88" fmla="*/ 2 w 348"/>
                <a:gd name="T89" fmla="*/ 116 h 315"/>
                <a:gd name="T90" fmla="*/ 22 w 348"/>
                <a:gd name="T91" fmla="*/ 170 h 315"/>
                <a:gd name="T92" fmla="*/ 24 w 348"/>
                <a:gd name="T93" fmla="*/ 228 h 315"/>
                <a:gd name="T94" fmla="*/ 3 w 348"/>
                <a:gd name="T95" fmla="*/ 271 h 3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8"/>
                <a:gd name="T145" fmla="*/ 0 h 315"/>
                <a:gd name="T146" fmla="*/ 348 w 348"/>
                <a:gd name="T147" fmla="*/ 315 h 31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8" h="315">
                  <a:moveTo>
                    <a:pt x="90" y="315"/>
                  </a:moveTo>
                  <a:lnTo>
                    <a:pt x="94" y="290"/>
                  </a:lnTo>
                  <a:lnTo>
                    <a:pt x="102" y="278"/>
                  </a:lnTo>
                  <a:lnTo>
                    <a:pt x="115" y="267"/>
                  </a:lnTo>
                  <a:lnTo>
                    <a:pt x="133" y="258"/>
                  </a:lnTo>
                  <a:lnTo>
                    <a:pt x="149" y="249"/>
                  </a:lnTo>
                  <a:lnTo>
                    <a:pt x="163" y="239"/>
                  </a:lnTo>
                  <a:lnTo>
                    <a:pt x="170" y="232"/>
                  </a:lnTo>
                  <a:lnTo>
                    <a:pt x="173" y="220"/>
                  </a:lnTo>
                  <a:lnTo>
                    <a:pt x="174" y="200"/>
                  </a:lnTo>
                  <a:lnTo>
                    <a:pt x="176" y="190"/>
                  </a:lnTo>
                  <a:lnTo>
                    <a:pt x="180" y="180"/>
                  </a:lnTo>
                  <a:lnTo>
                    <a:pt x="189" y="169"/>
                  </a:lnTo>
                  <a:lnTo>
                    <a:pt x="204" y="158"/>
                  </a:lnTo>
                  <a:lnTo>
                    <a:pt x="220" y="150"/>
                  </a:lnTo>
                  <a:lnTo>
                    <a:pt x="241" y="142"/>
                  </a:lnTo>
                  <a:lnTo>
                    <a:pt x="262" y="133"/>
                  </a:lnTo>
                  <a:lnTo>
                    <a:pt x="281" y="123"/>
                  </a:lnTo>
                  <a:lnTo>
                    <a:pt x="291" y="112"/>
                  </a:lnTo>
                  <a:lnTo>
                    <a:pt x="299" y="100"/>
                  </a:lnTo>
                  <a:lnTo>
                    <a:pt x="307" y="81"/>
                  </a:lnTo>
                  <a:lnTo>
                    <a:pt x="316" y="58"/>
                  </a:lnTo>
                  <a:lnTo>
                    <a:pt x="323" y="42"/>
                  </a:lnTo>
                  <a:lnTo>
                    <a:pt x="332" y="31"/>
                  </a:lnTo>
                  <a:lnTo>
                    <a:pt x="341" y="23"/>
                  </a:lnTo>
                  <a:lnTo>
                    <a:pt x="348" y="19"/>
                  </a:lnTo>
                  <a:lnTo>
                    <a:pt x="333" y="17"/>
                  </a:lnTo>
                  <a:lnTo>
                    <a:pt x="326" y="23"/>
                  </a:lnTo>
                  <a:lnTo>
                    <a:pt x="317" y="34"/>
                  </a:lnTo>
                  <a:lnTo>
                    <a:pt x="309" y="47"/>
                  </a:lnTo>
                  <a:lnTo>
                    <a:pt x="303" y="66"/>
                  </a:lnTo>
                  <a:lnTo>
                    <a:pt x="294" y="84"/>
                  </a:lnTo>
                  <a:lnTo>
                    <a:pt x="286" y="98"/>
                  </a:lnTo>
                  <a:lnTo>
                    <a:pt x="274" y="108"/>
                  </a:lnTo>
                  <a:lnTo>
                    <a:pt x="266" y="112"/>
                  </a:lnTo>
                  <a:lnTo>
                    <a:pt x="263" y="99"/>
                  </a:lnTo>
                  <a:lnTo>
                    <a:pt x="258" y="88"/>
                  </a:lnTo>
                  <a:lnTo>
                    <a:pt x="250" y="75"/>
                  </a:lnTo>
                  <a:lnTo>
                    <a:pt x="243" y="63"/>
                  </a:lnTo>
                  <a:lnTo>
                    <a:pt x="239" y="48"/>
                  </a:lnTo>
                  <a:lnTo>
                    <a:pt x="237" y="34"/>
                  </a:lnTo>
                  <a:lnTo>
                    <a:pt x="232" y="21"/>
                  </a:lnTo>
                  <a:lnTo>
                    <a:pt x="231" y="14"/>
                  </a:lnTo>
                  <a:lnTo>
                    <a:pt x="232" y="8"/>
                  </a:lnTo>
                  <a:lnTo>
                    <a:pt x="236" y="2"/>
                  </a:lnTo>
                  <a:lnTo>
                    <a:pt x="228" y="0"/>
                  </a:lnTo>
                  <a:lnTo>
                    <a:pt x="224" y="8"/>
                  </a:lnTo>
                  <a:lnTo>
                    <a:pt x="224" y="14"/>
                  </a:lnTo>
                  <a:lnTo>
                    <a:pt x="224" y="21"/>
                  </a:lnTo>
                  <a:lnTo>
                    <a:pt x="227" y="34"/>
                  </a:lnTo>
                  <a:lnTo>
                    <a:pt x="230" y="51"/>
                  </a:lnTo>
                  <a:lnTo>
                    <a:pt x="232" y="66"/>
                  </a:lnTo>
                  <a:lnTo>
                    <a:pt x="238" y="79"/>
                  </a:lnTo>
                  <a:lnTo>
                    <a:pt x="244" y="91"/>
                  </a:lnTo>
                  <a:lnTo>
                    <a:pt x="249" y="102"/>
                  </a:lnTo>
                  <a:lnTo>
                    <a:pt x="249" y="108"/>
                  </a:lnTo>
                  <a:lnTo>
                    <a:pt x="247" y="111"/>
                  </a:lnTo>
                  <a:lnTo>
                    <a:pt x="241" y="114"/>
                  </a:lnTo>
                  <a:lnTo>
                    <a:pt x="230" y="116"/>
                  </a:lnTo>
                  <a:lnTo>
                    <a:pt x="216" y="115"/>
                  </a:lnTo>
                  <a:lnTo>
                    <a:pt x="203" y="116"/>
                  </a:lnTo>
                  <a:lnTo>
                    <a:pt x="195" y="119"/>
                  </a:lnTo>
                  <a:lnTo>
                    <a:pt x="186" y="124"/>
                  </a:lnTo>
                  <a:lnTo>
                    <a:pt x="178" y="131"/>
                  </a:lnTo>
                  <a:lnTo>
                    <a:pt x="165" y="137"/>
                  </a:lnTo>
                  <a:lnTo>
                    <a:pt x="152" y="145"/>
                  </a:lnTo>
                  <a:lnTo>
                    <a:pt x="151" y="136"/>
                  </a:lnTo>
                  <a:lnTo>
                    <a:pt x="148" y="129"/>
                  </a:lnTo>
                  <a:lnTo>
                    <a:pt x="141" y="123"/>
                  </a:lnTo>
                  <a:lnTo>
                    <a:pt x="133" y="116"/>
                  </a:lnTo>
                  <a:lnTo>
                    <a:pt x="123" y="113"/>
                  </a:lnTo>
                  <a:lnTo>
                    <a:pt x="112" y="108"/>
                  </a:lnTo>
                  <a:lnTo>
                    <a:pt x="104" y="99"/>
                  </a:lnTo>
                  <a:lnTo>
                    <a:pt x="97" y="90"/>
                  </a:lnTo>
                  <a:lnTo>
                    <a:pt x="94" y="81"/>
                  </a:lnTo>
                  <a:lnTo>
                    <a:pt x="87" y="84"/>
                  </a:lnTo>
                  <a:lnTo>
                    <a:pt x="90" y="91"/>
                  </a:lnTo>
                  <a:lnTo>
                    <a:pt x="95" y="102"/>
                  </a:lnTo>
                  <a:lnTo>
                    <a:pt x="104" y="112"/>
                  </a:lnTo>
                  <a:lnTo>
                    <a:pt x="115" y="120"/>
                  </a:lnTo>
                  <a:lnTo>
                    <a:pt x="128" y="126"/>
                  </a:lnTo>
                  <a:lnTo>
                    <a:pt x="135" y="132"/>
                  </a:lnTo>
                  <a:lnTo>
                    <a:pt x="141" y="142"/>
                  </a:lnTo>
                  <a:lnTo>
                    <a:pt x="141" y="144"/>
                  </a:lnTo>
                  <a:lnTo>
                    <a:pt x="139" y="147"/>
                  </a:lnTo>
                  <a:lnTo>
                    <a:pt x="128" y="150"/>
                  </a:lnTo>
                  <a:lnTo>
                    <a:pt x="113" y="153"/>
                  </a:lnTo>
                  <a:lnTo>
                    <a:pt x="101" y="156"/>
                  </a:lnTo>
                  <a:lnTo>
                    <a:pt x="92" y="160"/>
                  </a:lnTo>
                  <a:lnTo>
                    <a:pt x="85" y="168"/>
                  </a:lnTo>
                  <a:lnTo>
                    <a:pt x="81" y="177"/>
                  </a:lnTo>
                  <a:lnTo>
                    <a:pt x="78" y="191"/>
                  </a:lnTo>
                  <a:lnTo>
                    <a:pt x="77" y="167"/>
                  </a:lnTo>
                  <a:lnTo>
                    <a:pt x="76" y="161"/>
                  </a:lnTo>
                  <a:lnTo>
                    <a:pt x="73" y="156"/>
                  </a:lnTo>
                  <a:lnTo>
                    <a:pt x="66" y="146"/>
                  </a:lnTo>
                  <a:lnTo>
                    <a:pt x="58" y="130"/>
                  </a:lnTo>
                  <a:lnTo>
                    <a:pt x="52" y="110"/>
                  </a:lnTo>
                  <a:lnTo>
                    <a:pt x="52" y="90"/>
                  </a:lnTo>
                  <a:lnTo>
                    <a:pt x="54" y="74"/>
                  </a:lnTo>
                  <a:lnTo>
                    <a:pt x="54" y="70"/>
                  </a:lnTo>
                  <a:lnTo>
                    <a:pt x="56" y="48"/>
                  </a:lnTo>
                  <a:lnTo>
                    <a:pt x="59" y="36"/>
                  </a:lnTo>
                  <a:lnTo>
                    <a:pt x="63" y="25"/>
                  </a:lnTo>
                  <a:lnTo>
                    <a:pt x="70" y="17"/>
                  </a:lnTo>
                  <a:lnTo>
                    <a:pt x="58" y="21"/>
                  </a:lnTo>
                  <a:lnTo>
                    <a:pt x="54" y="29"/>
                  </a:lnTo>
                  <a:lnTo>
                    <a:pt x="48" y="40"/>
                  </a:lnTo>
                  <a:lnTo>
                    <a:pt x="46" y="54"/>
                  </a:lnTo>
                  <a:lnTo>
                    <a:pt x="44" y="71"/>
                  </a:lnTo>
                  <a:lnTo>
                    <a:pt x="44" y="81"/>
                  </a:lnTo>
                  <a:lnTo>
                    <a:pt x="42" y="98"/>
                  </a:lnTo>
                  <a:lnTo>
                    <a:pt x="42" y="113"/>
                  </a:lnTo>
                  <a:lnTo>
                    <a:pt x="40" y="125"/>
                  </a:lnTo>
                  <a:lnTo>
                    <a:pt x="37" y="142"/>
                  </a:lnTo>
                  <a:lnTo>
                    <a:pt x="28" y="131"/>
                  </a:lnTo>
                  <a:lnTo>
                    <a:pt x="23" y="119"/>
                  </a:lnTo>
                  <a:lnTo>
                    <a:pt x="18" y="108"/>
                  </a:lnTo>
                  <a:lnTo>
                    <a:pt x="16" y="92"/>
                  </a:lnTo>
                  <a:lnTo>
                    <a:pt x="16" y="78"/>
                  </a:lnTo>
                  <a:lnTo>
                    <a:pt x="16" y="66"/>
                  </a:lnTo>
                  <a:lnTo>
                    <a:pt x="17" y="59"/>
                  </a:lnTo>
                  <a:lnTo>
                    <a:pt x="20" y="43"/>
                  </a:lnTo>
                  <a:lnTo>
                    <a:pt x="22" y="34"/>
                  </a:lnTo>
                  <a:lnTo>
                    <a:pt x="5" y="34"/>
                  </a:lnTo>
                  <a:lnTo>
                    <a:pt x="4" y="47"/>
                  </a:lnTo>
                  <a:lnTo>
                    <a:pt x="2" y="63"/>
                  </a:lnTo>
                  <a:lnTo>
                    <a:pt x="0" y="79"/>
                  </a:lnTo>
                  <a:lnTo>
                    <a:pt x="0" y="96"/>
                  </a:lnTo>
                  <a:lnTo>
                    <a:pt x="2" y="116"/>
                  </a:lnTo>
                  <a:lnTo>
                    <a:pt x="8" y="134"/>
                  </a:lnTo>
                  <a:lnTo>
                    <a:pt x="16" y="154"/>
                  </a:lnTo>
                  <a:lnTo>
                    <a:pt x="22" y="170"/>
                  </a:lnTo>
                  <a:lnTo>
                    <a:pt x="25" y="188"/>
                  </a:lnTo>
                  <a:lnTo>
                    <a:pt x="26" y="206"/>
                  </a:lnTo>
                  <a:lnTo>
                    <a:pt x="24" y="228"/>
                  </a:lnTo>
                  <a:lnTo>
                    <a:pt x="20" y="246"/>
                  </a:lnTo>
                  <a:lnTo>
                    <a:pt x="12" y="262"/>
                  </a:lnTo>
                  <a:lnTo>
                    <a:pt x="3" y="271"/>
                  </a:lnTo>
                  <a:lnTo>
                    <a:pt x="90" y="3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5" name="Freeform 27"/>
            <p:cNvSpPr/>
            <p:nvPr/>
          </p:nvSpPr>
          <p:spPr bwMode="auto">
            <a:xfrm>
              <a:off x="2970" y="2623"/>
              <a:ext cx="101" cy="160"/>
            </a:xfrm>
            <a:custGeom>
              <a:avLst/>
              <a:gdLst>
                <a:gd name="T0" fmla="*/ 94 w 304"/>
                <a:gd name="T1" fmla="*/ 42 h 479"/>
                <a:gd name="T2" fmla="*/ 92 w 304"/>
                <a:gd name="T3" fmla="*/ 66 h 479"/>
                <a:gd name="T4" fmla="*/ 75 w 304"/>
                <a:gd name="T5" fmla="*/ 93 h 479"/>
                <a:gd name="T6" fmla="*/ 66 w 304"/>
                <a:gd name="T7" fmla="*/ 128 h 479"/>
                <a:gd name="T8" fmla="*/ 72 w 304"/>
                <a:gd name="T9" fmla="*/ 163 h 479"/>
                <a:gd name="T10" fmla="*/ 74 w 304"/>
                <a:gd name="T11" fmla="*/ 183 h 479"/>
                <a:gd name="T12" fmla="*/ 65 w 304"/>
                <a:gd name="T13" fmla="*/ 213 h 479"/>
                <a:gd name="T14" fmla="*/ 64 w 304"/>
                <a:gd name="T15" fmla="*/ 255 h 479"/>
                <a:gd name="T16" fmla="*/ 63 w 304"/>
                <a:gd name="T17" fmla="*/ 292 h 479"/>
                <a:gd name="T18" fmla="*/ 70 w 304"/>
                <a:gd name="T19" fmla="*/ 329 h 479"/>
                <a:gd name="T20" fmla="*/ 71 w 304"/>
                <a:gd name="T21" fmla="*/ 380 h 479"/>
                <a:gd name="T22" fmla="*/ 61 w 304"/>
                <a:gd name="T23" fmla="*/ 416 h 479"/>
                <a:gd name="T24" fmla="*/ 36 w 304"/>
                <a:gd name="T25" fmla="*/ 439 h 479"/>
                <a:gd name="T26" fmla="*/ 19 w 304"/>
                <a:gd name="T27" fmla="*/ 453 h 479"/>
                <a:gd name="T28" fmla="*/ 59 w 304"/>
                <a:gd name="T29" fmla="*/ 453 h 479"/>
                <a:gd name="T30" fmla="*/ 96 w 304"/>
                <a:gd name="T31" fmla="*/ 462 h 479"/>
                <a:gd name="T32" fmla="*/ 121 w 304"/>
                <a:gd name="T33" fmla="*/ 462 h 479"/>
                <a:gd name="T34" fmla="*/ 138 w 304"/>
                <a:gd name="T35" fmla="*/ 446 h 479"/>
                <a:gd name="T36" fmla="*/ 142 w 304"/>
                <a:gd name="T37" fmla="*/ 446 h 479"/>
                <a:gd name="T38" fmla="*/ 138 w 304"/>
                <a:gd name="T39" fmla="*/ 475 h 479"/>
                <a:gd name="T40" fmla="*/ 145 w 304"/>
                <a:gd name="T41" fmla="*/ 471 h 479"/>
                <a:gd name="T42" fmla="*/ 164 w 304"/>
                <a:gd name="T43" fmla="*/ 448 h 479"/>
                <a:gd name="T44" fmla="*/ 192 w 304"/>
                <a:gd name="T45" fmla="*/ 434 h 479"/>
                <a:gd name="T46" fmla="*/ 231 w 304"/>
                <a:gd name="T47" fmla="*/ 432 h 479"/>
                <a:gd name="T48" fmla="*/ 267 w 304"/>
                <a:gd name="T49" fmla="*/ 438 h 479"/>
                <a:gd name="T50" fmla="*/ 304 w 304"/>
                <a:gd name="T51" fmla="*/ 446 h 479"/>
                <a:gd name="T52" fmla="*/ 274 w 304"/>
                <a:gd name="T53" fmla="*/ 427 h 479"/>
                <a:gd name="T54" fmla="*/ 262 w 304"/>
                <a:gd name="T55" fmla="*/ 412 h 479"/>
                <a:gd name="T56" fmla="*/ 241 w 304"/>
                <a:gd name="T57" fmla="*/ 368 h 479"/>
                <a:gd name="T58" fmla="*/ 226 w 304"/>
                <a:gd name="T59" fmla="*/ 324 h 479"/>
                <a:gd name="T60" fmla="*/ 200 w 304"/>
                <a:gd name="T61" fmla="*/ 279 h 479"/>
                <a:gd name="T62" fmla="*/ 161 w 304"/>
                <a:gd name="T63" fmla="*/ 217 h 479"/>
                <a:gd name="T64" fmla="*/ 158 w 304"/>
                <a:gd name="T65" fmla="*/ 179 h 479"/>
                <a:gd name="T66" fmla="*/ 165 w 304"/>
                <a:gd name="T67" fmla="*/ 144 h 479"/>
                <a:gd name="T68" fmla="*/ 184 w 304"/>
                <a:gd name="T69" fmla="*/ 111 h 479"/>
                <a:gd name="T70" fmla="*/ 196 w 304"/>
                <a:gd name="T71" fmla="*/ 88 h 479"/>
                <a:gd name="T72" fmla="*/ 208 w 304"/>
                <a:gd name="T73" fmla="*/ 44 h 479"/>
                <a:gd name="T74" fmla="*/ 88 w 304"/>
                <a:gd name="T75" fmla="*/ 29 h 4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479"/>
                <a:gd name="T116" fmla="*/ 304 w 304"/>
                <a:gd name="T117" fmla="*/ 479 h 4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479">
                  <a:moveTo>
                    <a:pt x="88" y="29"/>
                  </a:moveTo>
                  <a:lnTo>
                    <a:pt x="94" y="42"/>
                  </a:lnTo>
                  <a:lnTo>
                    <a:pt x="96" y="55"/>
                  </a:lnTo>
                  <a:lnTo>
                    <a:pt x="92" y="66"/>
                  </a:lnTo>
                  <a:lnTo>
                    <a:pt x="84" y="79"/>
                  </a:lnTo>
                  <a:lnTo>
                    <a:pt x="75" y="93"/>
                  </a:lnTo>
                  <a:lnTo>
                    <a:pt x="68" y="110"/>
                  </a:lnTo>
                  <a:lnTo>
                    <a:pt x="66" y="128"/>
                  </a:lnTo>
                  <a:lnTo>
                    <a:pt x="67" y="146"/>
                  </a:lnTo>
                  <a:lnTo>
                    <a:pt x="72" y="163"/>
                  </a:lnTo>
                  <a:lnTo>
                    <a:pt x="75" y="175"/>
                  </a:lnTo>
                  <a:lnTo>
                    <a:pt x="74" y="183"/>
                  </a:lnTo>
                  <a:lnTo>
                    <a:pt x="68" y="199"/>
                  </a:lnTo>
                  <a:lnTo>
                    <a:pt x="65" y="213"/>
                  </a:lnTo>
                  <a:lnTo>
                    <a:pt x="63" y="231"/>
                  </a:lnTo>
                  <a:lnTo>
                    <a:pt x="64" y="255"/>
                  </a:lnTo>
                  <a:lnTo>
                    <a:pt x="63" y="274"/>
                  </a:lnTo>
                  <a:lnTo>
                    <a:pt x="63" y="292"/>
                  </a:lnTo>
                  <a:lnTo>
                    <a:pt x="67" y="313"/>
                  </a:lnTo>
                  <a:lnTo>
                    <a:pt x="70" y="329"/>
                  </a:lnTo>
                  <a:lnTo>
                    <a:pt x="72" y="350"/>
                  </a:lnTo>
                  <a:lnTo>
                    <a:pt x="71" y="380"/>
                  </a:lnTo>
                  <a:lnTo>
                    <a:pt x="66" y="400"/>
                  </a:lnTo>
                  <a:lnTo>
                    <a:pt x="61" y="416"/>
                  </a:lnTo>
                  <a:lnTo>
                    <a:pt x="50" y="428"/>
                  </a:lnTo>
                  <a:lnTo>
                    <a:pt x="36" y="439"/>
                  </a:lnTo>
                  <a:lnTo>
                    <a:pt x="0" y="458"/>
                  </a:lnTo>
                  <a:lnTo>
                    <a:pt x="19" y="453"/>
                  </a:lnTo>
                  <a:lnTo>
                    <a:pt x="38" y="451"/>
                  </a:lnTo>
                  <a:lnTo>
                    <a:pt x="59" y="453"/>
                  </a:lnTo>
                  <a:lnTo>
                    <a:pt x="78" y="458"/>
                  </a:lnTo>
                  <a:lnTo>
                    <a:pt x="96" y="462"/>
                  </a:lnTo>
                  <a:lnTo>
                    <a:pt x="110" y="464"/>
                  </a:lnTo>
                  <a:lnTo>
                    <a:pt x="121" y="462"/>
                  </a:lnTo>
                  <a:lnTo>
                    <a:pt x="130" y="456"/>
                  </a:lnTo>
                  <a:lnTo>
                    <a:pt x="138" y="446"/>
                  </a:lnTo>
                  <a:lnTo>
                    <a:pt x="146" y="426"/>
                  </a:lnTo>
                  <a:lnTo>
                    <a:pt x="142" y="446"/>
                  </a:lnTo>
                  <a:lnTo>
                    <a:pt x="141" y="459"/>
                  </a:lnTo>
                  <a:lnTo>
                    <a:pt x="138" y="475"/>
                  </a:lnTo>
                  <a:lnTo>
                    <a:pt x="138" y="479"/>
                  </a:lnTo>
                  <a:lnTo>
                    <a:pt x="145" y="471"/>
                  </a:lnTo>
                  <a:lnTo>
                    <a:pt x="154" y="459"/>
                  </a:lnTo>
                  <a:lnTo>
                    <a:pt x="164" y="448"/>
                  </a:lnTo>
                  <a:lnTo>
                    <a:pt x="178" y="438"/>
                  </a:lnTo>
                  <a:lnTo>
                    <a:pt x="192" y="434"/>
                  </a:lnTo>
                  <a:lnTo>
                    <a:pt x="212" y="432"/>
                  </a:lnTo>
                  <a:lnTo>
                    <a:pt x="231" y="432"/>
                  </a:lnTo>
                  <a:lnTo>
                    <a:pt x="251" y="435"/>
                  </a:lnTo>
                  <a:lnTo>
                    <a:pt x="267" y="438"/>
                  </a:lnTo>
                  <a:lnTo>
                    <a:pt x="288" y="441"/>
                  </a:lnTo>
                  <a:lnTo>
                    <a:pt x="304" y="446"/>
                  </a:lnTo>
                  <a:lnTo>
                    <a:pt x="288" y="438"/>
                  </a:lnTo>
                  <a:lnTo>
                    <a:pt x="274" y="427"/>
                  </a:lnTo>
                  <a:lnTo>
                    <a:pt x="266" y="419"/>
                  </a:lnTo>
                  <a:lnTo>
                    <a:pt x="262" y="412"/>
                  </a:lnTo>
                  <a:lnTo>
                    <a:pt x="248" y="390"/>
                  </a:lnTo>
                  <a:lnTo>
                    <a:pt x="241" y="368"/>
                  </a:lnTo>
                  <a:lnTo>
                    <a:pt x="234" y="346"/>
                  </a:lnTo>
                  <a:lnTo>
                    <a:pt x="226" y="324"/>
                  </a:lnTo>
                  <a:lnTo>
                    <a:pt x="215" y="304"/>
                  </a:lnTo>
                  <a:lnTo>
                    <a:pt x="200" y="279"/>
                  </a:lnTo>
                  <a:lnTo>
                    <a:pt x="179" y="250"/>
                  </a:lnTo>
                  <a:lnTo>
                    <a:pt x="161" y="217"/>
                  </a:lnTo>
                  <a:lnTo>
                    <a:pt x="158" y="198"/>
                  </a:lnTo>
                  <a:lnTo>
                    <a:pt x="158" y="179"/>
                  </a:lnTo>
                  <a:lnTo>
                    <a:pt x="161" y="159"/>
                  </a:lnTo>
                  <a:lnTo>
                    <a:pt x="165" y="144"/>
                  </a:lnTo>
                  <a:lnTo>
                    <a:pt x="174" y="125"/>
                  </a:lnTo>
                  <a:lnTo>
                    <a:pt x="184" y="111"/>
                  </a:lnTo>
                  <a:lnTo>
                    <a:pt x="191" y="99"/>
                  </a:lnTo>
                  <a:lnTo>
                    <a:pt x="196" y="88"/>
                  </a:lnTo>
                  <a:lnTo>
                    <a:pt x="201" y="62"/>
                  </a:lnTo>
                  <a:lnTo>
                    <a:pt x="208" y="44"/>
                  </a:lnTo>
                  <a:lnTo>
                    <a:pt x="121" y="0"/>
                  </a:lnTo>
                  <a:lnTo>
                    <a:pt x="88" y="29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6" name="Freeform 28"/>
            <p:cNvSpPr/>
            <p:nvPr/>
          </p:nvSpPr>
          <p:spPr bwMode="auto">
            <a:xfrm>
              <a:off x="2783" y="2532"/>
              <a:ext cx="228" cy="101"/>
            </a:xfrm>
            <a:custGeom>
              <a:avLst/>
              <a:gdLst>
                <a:gd name="T0" fmla="*/ 594 w 683"/>
                <a:gd name="T1" fmla="*/ 261 h 303"/>
                <a:gd name="T2" fmla="*/ 504 w 683"/>
                <a:gd name="T3" fmla="*/ 235 h 303"/>
                <a:gd name="T4" fmla="*/ 437 w 683"/>
                <a:gd name="T5" fmla="*/ 194 h 303"/>
                <a:gd name="T6" fmla="*/ 375 w 683"/>
                <a:gd name="T7" fmla="*/ 145 h 303"/>
                <a:gd name="T8" fmla="*/ 296 w 683"/>
                <a:gd name="T9" fmla="*/ 135 h 303"/>
                <a:gd name="T10" fmla="*/ 199 w 683"/>
                <a:gd name="T11" fmla="*/ 149 h 303"/>
                <a:gd name="T12" fmla="*/ 124 w 683"/>
                <a:gd name="T13" fmla="*/ 129 h 303"/>
                <a:gd name="T14" fmla="*/ 64 w 683"/>
                <a:gd name="T15" fmla="*/ 92 h 303"/>
                <a:gd name="T16" fmla="*/ 9 w 683"/>
                <a:gd name="T17" fmla="*/ 70 h 303"/>
                <a:gd name="T18" fmla="*/ 11 w 683"/>
                <a:gd name="T19" fmla="*/ 59 h 303"/>
                <a:gd name="T20" fmla="*/ 70 w 683"/>
                <a:gd name="T21" fmla="*/ 84 h 303"/>
                <a:gd name="T22" fmla="*/ 91 w 683"/>
                <a:gd name="T23" fmla="*/ 66 h 303"/>
                <a:gd name="T24" fmla="*/ 98 w 683"/>
                <a:gd name="T25" fmla="*/ 18 h 303"/>
                <a:gd name="T26" fmla="*/ 104 w 683"/>
                <a:gd name="T27" fmla="*/ 82 h 303"/>
                <a:gd name="T28" fmla="*/ 142 w 683"/>
                <a:gd name="T29" fmla="*/ 108 h 303"/>
                <a:gd name="T30" fmla="*/ 175 w 683"/>
                <a:gd name="T31" fmla="*/ 106 h 303"/>
                <a:gd name="T32" fmla="*/ 137 w 683"/>
                <a:gd name="T33" fmla="*/ 58 h 303"/>
                <a:gd name="T34" fmla="*/ 141 w 683"/>
                <a:gd name="T35" fmla="*/ 22 h 303"/>
                <a:gd name="T36" fmla="*/ 151 w 683"/>
                <a:gd name="T37" fmla="*/ 70 h 303"/>
                <a:gd name="T38" fmla="*/ 205 w 683"/>
                <a:gd name="T39" fmla="*/ 110 h 303"/>
                <a:gd name="T40" fmla="*/ 275 w 683"/>
                <a:gd name="T41" fmla="*/ 94 h 303"/>
                <a:gd name="T42" fmla="*/ 350 w 683"/>
                <a:gd name="T43" fmla="*/ 94 h 303"/>
                <a:gd name="T44" fmla="*/ 287 w 683"/>
                <a:gd name="T45" fmla="*/ 56 h 303"/>
                <a:gd name="T46" fmla="*/ 266 w 683"/>
                <a:gd name="T47" fmla="*/ 33 h 303"/>
                <a:gd name="T48" fmla="*/ 250 w 683"/>
                <a:gd name="T49" fmla="*/ 1 h 303"/>
                <a:gd name="T50" fmla="*/ 267 w 683"/>
                <a:gd name="T51" fmla="*/ 18 h 303"/>
                <a:gd name="T52" fmla="*/ 293 w 683"/>
                <a:gd name="T53" fmla="*/ 49 h 303"/>
                <a:gd name="T54" fmla="*/ 354 w 683"/>
                <a:gd name="T55" fmla="*/ 82 h 303"/>
                <a:gd name="T56" fmla="*/ 366 w 683"/>
                <a:gd name="T57" fmla="*/ 54 h 303"/>
                <a:gd name="T58" fmla="*/ 369 w 683"/>
                <a:gd name="T59" fmla="*/ 18 h 303"/>
                <a:gd name="T60" fmla="*/ 380 w 683"/>
                <a:gd name="T61" fmla="*/ 40 h 303"/>
                <a:gd name="T62" fmla="*/ 389 w 683"/>
                <a:gd name="T63" fmla="*/ 102 h 303"/>
                <a:gd name="T64" fmla="*/ 455 w 683"/>
                <a:gd name="T65" fmla="*/ 135 h 303"/>
                <a:gd name="T66" fmla="*/ 501 w 683"/>
                <a:gd name="T67" fmla="*/ 162 h 303"/>
                <a:gd name="T68" fmla="*/ 584 w 683"/>
                <a:gd name="T69" fmla="*/ 194 h 303"/>
                <a:gd name="T70" fmla="*/ 621 w 683"/>
                <a:gd name="T71" fmla="*/ 212 h 303"/>
                <a:gd name="T72" fmla="*/ 583 w 683"/>
                <a:gd name="T73" fmla="*/ 168 h 303"/>
                <a:gd name="T74" fmla="*/ 559 w 683"/>
                <a:gd name="T75" fmla="*/ 118 h 303"/>
                <a:gd name="T76" fmla="*/ 568 w 683"/>
                <a:gd name="T77" fmla="*/ 74 h 303"/>
                <a:gd name="T78" fmla="*/ 531 w 683"/>
                <a:gd name="T79" fmla="*/ 34 h 303"/>
                <a:gd name="T80" fmla="*/ 561 w 683"/>
                <a:gd name="T81" fmla="*/ 49 h 303"/>
                <a:gd name="T82" fmla="*/ 578 w 683"/>
                <a:gd name="T83" fmla="*/ 94 h 303"/>
                <a:gd name="T84" fmla="*/ 602 w 683"/>
                <a:gd name="T85" fmla="*/ 42 h 303"/>
                <a:gd name="T86" fmla="*/ 614 w 683"/>
                <a:gd name="T87" fmla="*/ 48 h 303"/>
                <a:gd name="T88" fmla="*/ 587 w 683"/>
                <a:gd name="T89" fmla="*/ 111 h 303"/>
                <a:gd name="T90" fmla="*/ 595 w 683"/>
                <a:gd name="T91" fmla="*/ 159 h 303"/>
                <a:gd name="T92" fmla="*/ 646 w 683"/>
                <a:gd name="T93" fmla="*/ 211 h 303"/>
                <a:gd name="T94" fmla="*/ 679 w 683"/>
                <a:gd name="T95" fmla="*/ 261 h 30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83"/>
                <a:gd name="T145" fmla="*/ 0 h 303"/>
                <a:gd name="T146" fmla="*/ 683 w 683"/>
                <a:gd name="T147" fmla="*/ 303 h 30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83" h="303">
                  <a:moveTo>
                    <a:pt x="650" y="303"/>
                  </a:moveTo>
                  <a:lnTo>
                    <a:pt x="640" y="292"/>
                  </a:lnTo>
                  <a:lnTo>
                    <a:pt x="618" y="275"/>
                  </a:lnTo>
                  <a:lnTo>
                    <a:pt x="594" y="261"/>
                  </a:lnTo>
                  <a:lnTo>
                    <a:pt x="567" y="249"/>
                  </a:lnTo>
                  <a:lnTo>
                    <a:pt x="544" y="243"/>
                  </a:lnTo>
                  <a:lnTo>
                    <a:pt x="524" y="239"/>
                  </a:lnTo>
                  <a:lnTo>
                    <a:pt x="504" y="235"/>
                  </a:lnTo>
                  <a:lnTo>
                    <a:pt x="485" y="227"/>
                  </a:lnTo>
                  <a:lnTo>
                    <a:pt x="466" y="217"/>
                  </a:lnTo>
                  <a:lnTo>
                    <a:pt x="454" y="208"/>
                  </a:lnTo>
                  <a:lnTo>
                    <a:pt x="437" y="194"/>
                  </a:lnTo>
                  <a:lnTo>
                    <a:pt x="421" y="178"/>
                  </a:lnTo>
                  <a:lnTo>
                    <a:pt x="403" y="161"/>
                  </a:lnTo>
                  <a:lnTo>
                    <a:pt x="390" y="151"/>
                  </a:lnTo>
                  <a:lnTo>
                    <a:pt x="375" y="145"/>
                  </a:lnTo>
                  <a:lnTo>
                    <a:pt x="357" y="139"/>
                  </a:lnTo>
                  <a:lnTo>
                    <a:pt x="338" y="136"/>
                  </a:lnTo>
                  <a:lnTo>
                    <a:pt x="317" y="135"/>
                  </a:lnTo>
                  <a:lnTo>
                    <a:pt x="296" y="135"/>
                  </a:lnTo>
                  <a:lnTo>
                    <a:pt x="271" y="137"/>
                  </a:lnTo>
                  <a:lnTo>
                    <a:pt x="247" y="140"/>
                  </a:lnTo>
                  <a:lnTo>
                    <a:pt x="224" y="146"/>
                  </a:lnTo>
                  <a:lnTo>
                    <a:pt x="199" y="149"/>
                  </a:lnTo>
                  <a:lnTo>
                    <a:pt x="179" y="148"/>
                  </a:lnTo>
                  <a:lnTo>
                    <a:pt x="158" y="145"/>
                  </a:lnTo>
                  <a:lnTo>
                    <a:pt x="140" y="139"/>
                  </a:lnTo>
                  <a:lnTo>
                    <a:pt x="124" y="129"/>
                  </a:lnTo>
                  <a:lnTo>
                    <a:pt x="108" y="116"/>
                  </a:lnTo>
                  <a:lnTo>
                    <a:pt x="94" y="105"/>
                  </a:lnTo>
                  <a:lnTo>
                    <a:pt x="80" y="97"/>
                  </a:lnTo>
                  <a:lnTo>
                    <a:pt x="64" y="92"/>
                  </a:lnTo>
                  <a:lnTo>
                    <a:pt x="46" y="87"/>
                  </a:lnTo>
                  <a:lnTo>
                    <a:pt x="26" y="80"/>
                  </a:lnTo>
                  <a:lnTo>
                    <a:pt x="15" y="76"/>
                  </a:lnTo>
                  <a:lnTo>
                    <a:pt x="9" y="70"/>
                  </a:lnTo>
                  <a:lnTo>
                    <a:pt x="4" y="66"/>
                  </a:lnTo>
                  <a:lnTo>
                    <a:pt x="0" y="51"/>
                  </a:lnTo>
                  <a:lnTo>
                    <a:pt x="7" y="49"/>
                  </a:lnTo>
                  <a:lnTo>
                    <a:pt x="11" y="59"/>
                  </a:lnTo>
                  <a:lnTo>
                    <a:pt x="15" y="67"/>
                  </a:lnTo>
                  <a:lnTo>
                    <a:pt x="24" y="70"/>
                  </a:lnTo>
                  <a:lnTo>
                    <a:pt x="46" y="77"/>
                  </a:lnTo>
                  <a:lnTo>
                    <a:pt x="70" y="84"/>
                  </a:lnTo>
                  <a:lnTo>
                    <a:pt x="86" y="88"/>
                  </a:lnTo>
                  <a:lnTo>
                    <a:pt x="92" y="90"/>
                  </a:lnTo>
                  <a:lnTo>
                    <a:pt x="91" y="79"/>
                  </a:lnTo>
                  <a:lnTo>
                    <a:pt x="91" y="66"/>
                  </a:lnTo>
                  <a:lnTo>
                    <a:pt x="91" y="49"/>
                  </a:lnTo>
                  <a:lnTo>
                    <a:pt x="92" y="32"/>
                  </a:lnTo>
                  <a:lnTo>
                    <a:pt x="92" y="18"/>
                  </a:lnTo>
                  <a:lnTo>
                    <a:pt x="98" y="18"/>
                  </a:lnTo>
                  <a:lnTo>
                    <a:pt x="97" y="31"/>
                  </a:lnTo>
                  <a:lnTo>
                    <a:pt x="97" y="49"/>
                  </a:lnTo>
                  <a:lnTo>
                    <a:pt x="100" y="67"/>
                  </a:lnTo>
                  <a:lnTo>
                    <a:pt x="104" y="82"/>
                  </a:lnTo>
                  <a:lnTo>
                    <a:pt x="111" y="91"/>
                  </a:lnTo>
                  <a:lnTo>
                    <a:pt x="118" y="96"/>
                  </a:lnTo>
                  <a:lnTo>
                    <a:pt x="129" y="103"/>
                  </a:lnTo>
                  <a:lnTo>
                    <a:pt x="142" y="108"/>
                  </a:lnTo>
                  <a:lnTo>
                    <a:pt x="158" y="112"/>
                  </a:lnTo>
                  <a:lnTo>
                    <a:pt x="175" y="115"/>
                  </a:lnTo>
                  <a:lnTo>
                    <a:pt x="187" y="115"/>
                  </a:lnTo>
                  <a:lnTo>
                    <a:pt x="175" y="106"/>
                  </a:lnTo>
                  <a:lnTo>
                    <a:pt x="161" y="95"/>
                  </a:lnTo>
                  <a:lnTo>
                    <a:pt x="150" y="84"/>
                  </a:lnTo>
                  <a:lnTo>
                    <a:pt x="141" y="70"/>
                  </a:lnTo>
                  <a:lnTo>
                    <a:pt x="137" y="58"/>
                  </a:lnTo>
                  <a:lnTo>
                    <a:pt x="134" y="43"/>
                  </a:lnTo>
                  <a:lnTo>
                    <a:pt x="132" y="32"/>
                  </a:lnTo>
                  <a:lnTo>
                    <a:pt x="134" y="21"/>
                  </a:lnTo>
                  <a:lnTo>
                    <a:pt x="141" y="22"/>
                  </a:lnTo>
                  <a:lnTo>
                    <a:pt x="141" y="28"/>
                  </a:lnTo>
                  <a:lnTo>
                    <a:pt x="141" y="44"/>
                  </a:lnTo>
                  <a:lnTo>
                    <a:pt x="145" y="58"/>
                  </a:lnTo>
                  <a:lnTo>
                    <a:pt x="151" y="70"/>
                  </a:lnTo>
                  <a:lnTo>
                    <a:pt x="162" y="82"/>
                  </a:lnTo>
                  <a:lnTo>
                    <a:pt x="174" y="93"/>
                  </a:lnTo>
                  <a:lnTo>
                    <a:pt x="190" y="102"/>
                  </a:lnTo>
                  <a:lnTo>
                    <a:pt x="205" y="110"/>
                  </a:lnTo>
                  <a:lnTo>
                    <a:pt x="219" y="112"/>
                  </a:lnTo>
                  <a:lnTo>
                    <a:pt x="236" y="106"/>
                  </a:lnTo>
                  <a:lnTo>
                    <a:pt x="254" y="100"/>
                  </a:lnTo>
                  <a:lnTo>
                    <a:pt x="275" y="94"/>
                  </a:lnTo>
                  <a:lnTo>
                    <a:pt x="298" y="90"/>
                  </a:lnTo>
                  <a:lnTo>
                    <a:pt x="312" y="90"/>
                  </a:lnTo>
                  <a:lnTo>
                    <a:pt x="329" y="91"/>
                  </a:lnTo>
                  <a:lnTo>
                    <a:pt x="350" y="94"/>
                  </a:lnTo>
                  <a:lnTo>
                    <a:pt x="329" y="78"/>
                  </a:lnTo>
                  <a:lnTo>
                    <a:pt x="317" y="69"/>
                  </a:lnTo>
                  <a:lnTo>
                    <a:pt x="301" y="61"/>
                  </a:lnTo>
                  <a:lnTo>
                    <a:pt x="287" y="56"/>
                  </a:lnTo>
                  <a:lnTo>
                    <a:pt x="279" y="50"/>
                  </a:lnTo>
                  <a:lnTo>
                    <a:pt x="274" y="47"/>
                  </a:lnTo>
                  <a:lnTo>
                    <a:pt x="272" y="43"/>
                  </a:lnTo>
                  <a:lnTo>
                    <a:pt x="266" y="33"/>
                  </a:lnTo>
                  <a:lnTo>
                    <a:pt x="262" y="22"/>
                  </a:lnTo>
                  <a:lnTo>
                    <a:pt x="258" y="13"/>
                  </a:lnTo>
                  <a:lnTo>
                    <a:pt x="250" y="1"/>
                  </a:lnTo>
                  <a:lnTo>
                    <a:pt x="255" y="0"/>
                  </a:lnTo>
                  <a:lnTo>
                    <a:pt x="263" y="10"/>
                  </a:lnTo>
                  <a:lnTo>
                    <a:pt x="267" y="18"/>
                  </a:lnTo>
                  <a:lnTo>
                    <a:pt x="272" y="27"/>
                  </a:lnTo>
                  <a:lnTo>
                    <a:pt x="275" y="35"/>
                  </a:lnTo>
                  <a:lnTo>
                    <a:pt x="283" y="43"/>
                  </a:lnTo>
                  <a:lnTo>
                    <a:pt x="293" y="49"/>
                  </a:lnTo>
                  <a:lnTo>
                    <a:pt x="308" y="57"/>
                  </a:lnTo>
                  <a:lnTo>
                    <a:pt x="326" y="63"/>
                  </a:lnTo>
                  <a:lnTo>
                    <a:pt x="342" y="74"/>
                  </a:lnTo>
                  <a:lnTo>
                    <a:pt x="354" y="82"/>
                  </a:lnTo>
                  <a:lnTo>
                    <a:pt x="371" y="94"/>
                  </a:lnTo>
                  <a:lnTo>
                    <a:pt x="366" y="78"/>
                  </a:lnTo>
                  <a:lnTo>
                    <a:pt x="364" y="65"/>
                  </a:lnTo>
                  <a:lnTo>
                    <a:pt x="366" y="54"/>
                  </a:lnTo>
                  <a:lnTo>
                    <a:pt x="369" y="40"/>
                  </a:lnTo>
                  <a:lnTo>
                    <a:pt x="371" y="28"/>
                  </a:lnTo>
                  <a:lnTo>
                    <a:pt x="369" y="18"/>
                  </a:lnTo>
                  <a:lnTo>
                    <a:pt x="382" y="23"/>
                  </a:lnTo>
                  <a:lnTo>
                    <a:pt x="382" y="27"/>
                  </a:lnTo>
                  <a:lnTo>
                    <a:pt x="380" y="40"/>
                  </a:lnTo>
                  <a:lnTo>
                    <a:pt x="377" y="57"/>
                  </a:lnTo>
                  <a:lnTo>
                    <a:pt x="377" y="70"/>
                  </a:lnTo>
                  <a:lnTo>
                    <a:pt x="382" y="85"/>
                  </a:lnTo>
                  <a:lnTo>
                    <a:pt x="389" y="102"/>
                  </a:lnTo>
                  <a:lnTo>
                    <a:pt x="397" y="112"/>
                  </a:lnTo>
                  <a:lnTo>
                    <a:pt x="409" y="119"/>
                  </a:lnTo>
                  <a:lnTo>
                    <a:pt x="424" y="126"/>
                  </a:lnTo>
                  <a:lnTo>
                    <a:pt x="455" y="135"/>
                  </a:lnTo>
                  <a:lnTo>
                    <a:pt x="478" y="145"/>
                  </a:lnTo>
                  <a:lnTo>
                    <a:pt x="486" y="150"/>
                  </a:lnTo>
                  <a:lnTo>
                    <a:pt x="493" y="158"/>
                  </a:lnTo>
                  <a:lnTo>
                    <a:pt x="501" y="162"/>
                  </a:lnTo>
                  <a:lnTo>
                    <a:pt x="509" y="166"/>
                  </a:lnTo>
                  <a:lnTo>
                    <a:pt x="540" y="175"/>
                  </a:lnTo>
                  <a:lnTo>
                    <a:pt x="565" y="185"/>
                  </a:lnTo>
                  <a:lnTo>
                    <a:pt x="584" y="194"/>
                  </a:lnTo>
                  <a:lnTo>
                    <a:pt x="609" y="206"/>
                  </a:lnTo>
                  <a:lnTo>
                    <a:pt x="621" y="216"/>
                  </a:lnTo>
                  <a:lnTo>
                    <a:pt x="621" y="212"/>
                  </a:lnTo>
                  <a:lnTo>
                    <a:pt x="616" y="203"/>
                  </a:lnTo>
                  <a:lnTo>
                    <a:pt x="609" y="191"/>
                  </a:lnTo>
                  <a:lnTo>
                    <a:pt x="595" y="178"/>
                  </a:lnTo>
                  <a:lnTo>
                    <a:pt x="583" y="168"/>
                  </a:lnTo>
                  <a:lnTo>
                    <a:pt x="574" y="159"/>
                  </a:lnTo>
                  <a:lnTo>
                    <a:pt x="566" y="148"/>
                  </a:lnTo>
                  <a:lnTo>
                    <a:pt x="560" y="135"/>
                  </a:lnTo>
                  <a:lnTo>
                    <a:pt x="559" y="118"/>
                  </a:lnTo>
                  <a:lnTo>
                    <a:pt x="561" y="102"/>
                  </a:lnTo>
                  <a:lnTo>
                    <a:pt x="566" y="90"/>
                  </a:lnTo>
                  <a:lnTo>
                    <a:pt x="567" y="82"/>
                  </a:lnTo>
                  <a:lnTo>
                    <a:pt x="568" y="74"/>
                  </a:lnTo>
                  <a:lnTo>
                    <a:pt x="565" y="67"/>
                  </a:lnTo>
                  <a:lnTo>
                    <a:pt x="560" y="60"/>
                  </a:lnTo>
                  <a:lnTo>
                    <a:pt x="546" y="49"/>
                  </a:lnTo>
                  <a:lnTo>
                    <a:pt x="531" y="34"/>
                  </a:lnTo>
                  <a:lnTo>
                    <a:pt x="541" y="32"/>
                  </a:lnTo>
                  <a:lnTo>
                    <a:pt x="550" y="42"/>
                  </a:lnTo>
                  <a:lnTo>
                    <a:pt x="561" y="49"/>
                  </a:lnTo>
                  <a:lnTo>
                    <a:pt x="568" y="57"/>
                  </a:lnTo>
                  <a:lnTo>
                    <a:pt x="576" y="67"/>
                  </a:lnTo>
                  <a:lnTo>
                    <a:pt x="578" y="77"/>
                  </a:lnTo>
                  <a:lnTo>
                    <a:pt x="578" y="94"/>
                  </a:lnTo>
                  <a:lnTo>
                    <a:pt x="584" y="82"/>
                  </a:lnTo>
                  <a:lnTo>
                    <a:pt x="592" y="68"/>
                  </a:lnTo>
                  <a:lnTo>
                    <a:pt x="598" y="52"/>
                  </a:lnTo>
                  <a:lnTo>
                    <a:pt x="602" y="42"/>
                  </a:lnTo>
                  <a:lnTo>
                    <a:pt x="608" y="32"/>
                  </a:lnTo>
                  <a:lnTo>
                    <a:pt x="614" y="34"/>
                  </a:lnTo>
                  <a:lnTo>
                    <a:pt x="620" y="39"/>
                  </a:lnTo>
                  <a:lnTo>
                    <a:pt x="614" y="48"/>
                  </a:lnTo>
                  <a:lnTo>
                    <a:pt x="608" y="63"/>
                  </a:lnTo>
                  <a:lnTo>
                    <a:pt x="601" y="80"/>
                  </a:lnTo>
                  <a:lnTo>
                    <a:pt x="593" y="97"/>
                  </a:lnTo>
                  <a:lnTo>
                    <a:pt x="587" y="111"/>
                  </a:lnTo>
                  <a:lnTo>
                    <a:pt x="583" y="123"/>
                  </a:lnTo>
                  <a:lnTo>
                    <a:pt x="583" y="136"/>
                  </a:lnTo>
                  <a:lnTo>
                    <a:pt x="588" y="149"/>
                  </a:lnTo>
                  <a:lnTo>
                    <a:pt x="595" y="159"/>
                  </a:lnTo>
                  <a:lnTo>
                    <a:pt x="608" y="170"/>
                  </a:lnTo>
                  <a:lnTo>
                    <a:pt x="620" y="183"/>
                  </a:lnTo>
                  <a:lnTo>
                    <a:pt x="634" y="198"/>
                  </a:lnTo>
                  <a:lnTo>
                    <a:pt x="646" y="211"/>
                  </a:lnTo>
                  <a:lnTo>
                    <a:pt x="659" y="226"/>
                  </a:lnTo>
                  <a:lnTo>
                    <a:pt x="667" y="238"/>
                  </a:lnTo>
                  <a:lnTo>
                    <a:pt x="673" y="249"/>
                  </a:lnTo>
                  <a:lnTo>
                    <a:pt x="679" y="261"/>
                  </a:lnTo>
                  <a:lnTo>
                    <a:pt x="683" y="274"/>
                  </a:lnTo>
                  <a:lnTo>
                    <a:pt x="650" y="30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7" name="Freeform 29"/>
            <p:cNvSpPr/>
            <p:nvPr/>
          </p:nvSpPr>
          <p:spPr bwMode="auto">
            <a:xfrm>
              <a:off x="3019" y="2683"/>
              <a:ext cx="5" cy="12"/>
            </a:xfrm>
            <a:custGeom>
              <a:avLst/>
              <a:gdLst>
                <a:gd name="T0" fmla="*/ 15 w 15"/>
                <a:gd name="T1" fmla="*/ 38 h 38"/>
                <a:gd name="T2" fmla="*/ 9 w 15"/>
                <a:gd name="T3" fmla="*/ 25 h 38"/>
                <a:gd name="T4" fmla="*/ 3 w 15"/>
                <a:gd name="T5" fmla="*/ 16 h 38"/>
                <a:gd name="T6" fmla="*/ 0 w 15"/>
                <a:gd name="T7" fmla="*/ 9 h 38"/>
                <a:gd name="T8" fmla="*/ 0 w 1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8"/>
                <a:gd name="T17" fmla="*/ 15 w 1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8">
                  <a:moveTo>
                    <a:pt x="15" y="38"/>
                  </a:moveTo>
                  <a:lnTo>
                    <a:pt x="9" y="25"/>
                  </a:lnTo>
                  <a:lnTo>
                    <a:pt x="3" y="16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8" name="Freeform 30"/>
            <p:cNvSpPr/>
            <p:nvPr/>
          </p:nvSpPr>
          <p:spPr bwMode="auto">
            <a:xfrm>
              <a:off x="2830" y="2533"/>
              <a:ext cx="69" cy="36"/>
            </a:xfrm>
            <a:custGeom>
              <a:avLst/>
              <a:gdLst>
                <a:gd name="T0" fmla="*/ 0 w 208"/>
                <a:gd name="T1" fmla="*/ 20 h 110"/>
                <a:gd name="T2" fmla="*/ 0 w 208"/>
                <a:gd name="T3" fmla="*/ 27 h 110"/>
                <a:gd name="T4" fmla="*/ 0 w 208"/>
                <a:gd name="T5" fmla="*/ 42 h 110"/>
                <a:gd name="T6" fmla="*/ 4 w 208"/>
                <a:gd name="T7" fmla="*/ 56 h 110"/>
                <a:gd name="T8" fmla="*/ 10 w 208"/>
                <a:gd name="T9" fmla="*/ 68 h 110"/>
                <a:gd name="T10" fmla="*/ 21 w 208"/>
                <a:gd name="T11" fmla="*/ 80 h 110"/>
                <a:gd name="T12" fmla="*/ 33 w 208"/>
                <a:gd name="T13" fmla="*/ 91 h 110"/>
                <a:gd name="T14" fmla="*/ 49 w 208"/>
                <a:gd name="T15" fmla="*/ 100 h 110"/>
                <a:gd name="T16" fmla="*/ 64 w 208"/>
                <a:gd name="T17" fmla="*/ 108 h 110"/>
                <a:gd name="T18" fmla="*/ 78 w 208"/>
                <a:gd name="T19" fmla="*/ 110 h 110"/>
                <a:gd name="T20" fmla="*/ 95 w 208"/>
                <a:gd name="T21" fmla="*/ 104 h 110"/>
                <a:gd name="T22" fmla="*/ 112 w 208"/>
                <a:gd name="T23" fmla="*/ 98 h 110"/>
                <a:gd name="T24" fmla="*/ 133 w 208"/>
                <a:gd name="T25" fmla="*/ 92 h 110"/>
                <a:gd name="T26" fmla="*/ 157 w 208"/>
                <a:gd name="T27" fmla="*/ 88 h 110"/>
                <a:gd name="T28" fmla="*/ 170 w 208"/>
                <a:gd name="T29" fmla="*/ 88 h 110"/>
                <a:gd name="T30" fmla="*/ 187 w 208"/>
                <a:gd name="T31" fmla="*/ 89 h 110"/>
                <a:gd name="T32" fmla="*/ 208 w 208"/>
                <a:gd name="T33" fmla="*/ 92 h 110"/>
                <a:gd name="T34" fmla="*/ 187 w 208"/>
                <a:gd name="T35" fmla="*/ 76 h 110"/>
                <a:gd name="T36" fmla="*/ 175 w 208"/>
                <a:gd name="T37" fmla="*/ 67 h 110"/>
                <a:gd name="T38" fmla="*/ 159 w 208"/>
                <a:gd name="T39" fmla="*/ 59 h 110"/>
                <a:gd name="T40" fmla="*/ 145 w 208"/>
                <a:gd name="T41" fmla="*/ 54 h 110"/>
                <a:gd name="T42" fmla="*/ 137 w 208"/>
                <a:gd name="T43" fmla="*/ 48 h 110"/>
                <a:gd name="T44" fmla="*/ 132 w 208"/>
                <a:gd name="T45" fmla="*/ 45 h 110"/>
                <a:gd name="T46" fmla="*/ 130 w 208"/>
                <a:gd name="T47" fmla="*/ 41 h 110"/>
                <a:gd name="T48" fmla="*/ 124 w 208"/>
                <a:gd name="T49" fmla="*/ 32 h 110"/>
                <a:gd name="T50" fmla="*/ 120 w 208"/>
                <a:gd name="T51" fmla="*/ 20 h 110"/>
                <a:gd name="T52" fmla="*/ 115 w 208"/>
                <a:gd name="T53" fmla="*/ 12 h 110"/>
                <a:gd name="T54" fmla="*/ 108 w 208"/>
                <a:gd name="T55" fmla="*/ 0 h 1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8"/>
                <a:gd name="T85" fmla="*/ 0 h 110"/>
                <a:gd name="T86" fmla="*/ 208 w 208"/>
                <a:gd name="T87" fmla="*/ 110 h 1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8" h="110">
                  <a:moveTo>
                    <a:pt x="0" y="20"/>
                  </a:moveTo>
                  <a:lnTo>
                    <a:pt x="0" y="27"/>
                  </a:lnTo>
                  <a:lnTo>
                    <a:pt x="0" y="42"/>
                  </a:lnTo>
                  <a:lnTo>
                    <a:pt x="4" y="56"/>
                  </a:lnTo>
                  <a:lnTo>
                    <a:pt x="10" y="68"/>
                  </a:lnTo>
                  <a:lnTo>
                    <a:pt x="21" y="80"/>
                  </a:lnTo>
                  <a:lnTo>
                    <a:pt x="33" y="91"/>
                  </a:lnTo>
                  <a:lnTo>
                    <a:pt x="49" y="100"/>
                  </a:lnTo>
                  <a:lnTo>
                    <a:pt x="64" y="108"/>
                  </a:lnTo>
                  <a:lnTo>
                    <a:pt x="78" y="110"/>
                  </a:lnTo>
                  <a:lnTo>
                    <a:pt x="95" y="104"/>
                  </a:lnTo>
                  <a:lnTo>
                    <a:pt x="112" y="98"/>
                  </a:lnTo>
                  <a:lnTo>
                    <a:pt x="133" y="92"/>
                  </a:lnTo>
                  <a:lnTo>
                    <a:pt x="157" y="88"/>
                  </a:lnTo>
                  <a:lnTo>
                    <a:pt x="170" y="88"/>
                  </a:lnTo>
                  <a:lnTo>
                    <a:pt x="187" y="89"/>
                  </a:lnTo>
                  <a:lnTo>
                    <a:pt x="208" y="92"/>
                  </a:lnTo>
                  <a:lnTo>
                    <a:pt x="187" y="76"/>
                  </a:lnTo>
                  <a:lnTo>
                    <a:pt x="175" y="67"/>
                  </a:lnTo>
                  <a:lnTo>
                    <a:pt x="159" y="59"/>
                  </a:lnTo>
                  <a:lnTo>
                    <a:pt x="145" y="54"/>
                  </a:lnTo>
                  <a:lnTo>
                    <a:pt x="137" y="48"/>
                  </a:lnTo>
                  <a:lnTo>
                    <a:pt x="132" y="45"/>
                  </a:lnTo>
                  <a:lnTo>
                    <a:pt x="130" y="41"/>
                  </a:lnTo>
                  <a:lnTo>
                    <a:pt x="124" y="32"/>
                  </a:lnTo>
                  <a:lnTo>
                    <a:pt x="120" y="20"/>
                  </a:lnTo>
                  <a:lnTo>
                    <a:pt x="115" y="12"/>
                  </a:lnTo>
                  <a:lnTo>
                    <a:pt x="10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79" name="Freeform 31"/>
            <p:cNvSpPr/>
            <p:nvPr/>
          </p:nvSpPr>
          <p:spPr bwMode="auto">
            <a:xfrm>
              <a:off x="2815" y="2538"/>
              <a:ext cx="30" cy="32"/>
            </a:xfrm>
            <a:custGeom>
              <a:avLst/>
              <a:gdLst>
                <a:gd name="T0" fmla="*/ 37 w 90"/>
                <a:gd name="T1" fmla="*/ 4 h 97"/>
                <a:gd name="T2" fmla="*/ 35 w 90"/>
                <a:gd name="T3" fmla="*/ 14 h 97"/>
                <a:gd name="T4" fmla="*/ 37 w 90"/>
                <a:gd name="T5" fmla="*/ 25 h 97"/>
                <a:gd name="T6" fmla="*/ 40 w 90"/>
                <a:gd name="T7" fmla="*/ 41 h 97"/>
                <a:gd name="T8" fmla="*/ 44 w 90"/>
                <a:gd name="T9" fmla="*/ 52 h 97"/>
                <a:gd name="T10" fmla="*/ 53 w 90"/>
                <a:gd name="T11" fmla="*/ 66 h 97"/>
                <a:gd name="T12" fmla="*/ 63 w 90"/>
                <a:gd name="T13" fmla="*/ 77 h 97"/>
                <a:gd name="T14" fmla="*/ 78 w 90"/>
                <a:gd name="T15" fmla="*/ 88 h 97"/>
                <a:gd name="T16" fmla="*/ 90 w 90"/>
                <a:gd name="T17" fmla="*/ 97 h 97"/>
                <a:gd name="T18" fmla="*/ 78 w 90"/>
                <a:gd name="T19" fmla="*/ 97 h 97"/>
                <a:gd name="T20" fmla="*/ 61 w 90"/>
                <a:gd name="T21" fmla="*/ 94 h 97"/>
                <a:gd name="T22" fmla="*/ 45 w 90"/>
                <a:gd name="T23" fmla="*/ 90 h 97"/>
                <a:gd name="T24" fmla="*/ 32 w 90"/>
                <a:gd name="T25" fmla="*/ 85 h 97"/>
                <a:gd name="T26" fmla="*/ 21 w 90"/>
                <a:gd name="T27" fmla="*/ 78 h 97"/>
                <a:gd name="T28" fmla="*/ 14 w 90"/>
                <a:gd name="T29" fmla="*/ 73 h 97"/>
                <a:gd name="T30" fmla="*/ 7 w 90"/>
                <a:gd name="T31" fmla="*/ 64 h 97"/>
                <a:gd name="T32" fmla="*/ 3 w 90"/>
                <a:gd name="T33" fmla="*/ 49 h 97"/>
                <a:gd name="T34" fmla="*/ 0 w 90"/>
                <a:gd name="T35" fmla="*/ 32 h 97"/>
                <a:gd name="T36" fmla="*/ 0 w 90"/>
                <a:gd name="T37" fmla="*/ 13 h 97"/>
                <a:gd name="T38" fmla="*/ 1 w 90"/>
                <a:gd name="T39" fmla="*/ 0 h 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0"/>
                <a:gd name="T61" fmla="*/ 0 h 97"/>
                <a:gd name="T62" fmla="*/ 90 w 90"/>
                <a:gd name="T63" fmla="*/ 97 h 9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0" h="97">
                  <a:moveTo>
                    <a:pt x="37" y="4"/>
                  </a:moveTo>
                  <a:lnTo>
                    <a:pt x="35" y="14"/>
                  </a:lnTo>
                  <a:lnTo>
                    <a:pt x="37" y="25"/>
                  </a:lnTo>
                  <a:lnTo>
                    <a:pt x="40" y="41"/>
                  </a:lnTo>
                  <a:lnTo>
                    <a:pt x="44" y="52"/>
                  </a:lnTo>
                  <a:lnTo>
                    <a:pt x="53" y="66"/>
                  </a:lnTo>
                  <a:lnTo>
                    <a:pt x="63" y="77"/>
                  </a:lnTo>
                  <a:lnTo>
                    <a:pt x="78" y="88"/>
                  </a:lnTo>
                  <a:lnTo>
                    <a:pt x="90" y="97"/>
                  </a:lnTo>
                  <a:lnTo>
                    <a:pt x="78" y="97"/>
                  </a:lnTo>
                  <a:lnTo>
                    <a:pt x="61" y="94"/>
                  </a:lnTo>
                  <a:lnTo>
                    <a:pt x="45" y="90"/>
                  </a:lnTo>
                  <a:lnTo>
                    <a:pt x="32" y="85"/>
                  </a:lnTo>
                  <a:lnTo>
                    <a:pt x="21" y="78"/>
                  </a:lnTo>
                  <a:lnTo>
                    <a:pt x="14" y="73"/>
                  </a:lnTo>
                  <a:lnTo>
                    <a:pt x="7" y="64"/>
                  </a:lnTo>
                  <a:lnTo>
                    <a:pt x="3" y="49"/>
                  </a:lnTo>
                  <a:lnTo>
                    <a:pt x="0" y="32"/>
                  </a:lnTo>
                  <a:lnTo>
                    <a:pt x="0" y="13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0" name="Freeform 32"/>
            <p:cNvSpPr/>
            <p:nvPr/>
          </p:nvSpPr>
          <p:spPr bwMode="auto">
            <a:xfrm>
              <a:off x="2785" y="2538"/>
              <a:ext cx="28" cy="24"/>
            </a:xfrm>
            <a:custGeom>
              <a:avLst/>
              <a:gdLst>
                <a:gd name="T0" fmla="*/ 84 w 84"/>
                <a:gd name="T1" fmla="*/ 0 h 72"/>
                <a:gd name="T2" fmla="*/ 84 w 84"/>
                <a:gd name="T3" fmla="*/ 14 h 72"/>
                <a:gd name="T4" fmla="*/ 84 w 84"/>
                <a:gd name="T5" fmla="*/ 31 h 72"/>
                <a:gd name="T6" fmla="*/ 84 w 84"/>
                <a:gd name="T7" fmla="*/ 48 h 72"/>
                <a:gd name="T8" fmla="*/ 84 w 84"/>
                <a:gd name="T9" fmla="*/ 61 h 72"/>
                <a:gd name="T10" fmla="*/ 84 w 84"/>
                <a:gd name="T11" fmla="*/ 72 h 72"/>
                <a:gd name="T12" fmla="*/ 79 w 84"/>
                <a:gd name="T13" fmla="*/ 70 h 72"/>
                <a:gd name="T14" fmla="*/ 63 w 84"/>
                <a:gd name="T15" fmla="*/ 66 h 72"/>
                <a:gd name="T16" fmla="*/ 39 w 84"/>
                <a:gd name="T17" fmla="*/ 59 h 72"/>
                <a:gd name="T18" fmla="*/ 17 w 84"/>
                <a:gd name="T19" fmla="*/ 52 h 72"/>
                <a:gd name="T20" fmla="*/ 8 w 84"/>
                <a:gd name="T21" fmla="*/ 49 h 72"/>
                <a:gd name="T22" fmla="*/ 4 w 84"/>
                <a:gd name="T23" fmla="*/ 41 h 72"/>
                <a:gd name="T24" fmla="*/ 0 w 84"/>
                <a:gd name="T25" fmla="*/ 31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4"/>
                <a:gd name="T40" fmla="*/ 0 h 72"/>
                <a:gd name="T41" fmla="*/ 84 w 8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4" h="72">
                  <a:moveTo>
                    <a:pt x="84" y="0"/>
                  </a:moveTo>
                  <a:lnTo>
                    <a:pt x="84" y="14"/>
                  </a:lnTo>
                  <a:lnTo>
                    <a:pt x="84" y="31"/>
                  </a:lnTo>
                  <a:lnTo>
                    <a:pt x="84" y="48"/>
                  </a:lnTo>
                  <a:lnTo>
                    <a:pt x="84" y="61"/>
                  </a:lnTo>
                  <a:lnTo>
                    <a:pt x="84" y="72"/>
                  </a:lnTo>
                  <a:lnTo>
                    <a:pt x="79" y="70"/>
                  </a:lnTo>
                  <a:lnTo>
                    <a:pt x="63" y="66"/>
                  </a:lnTo>
                  <a:lnTo>
                    <a:pt x="39" y="59"/>
                  </a:lnTo>
                  <a:lnTo>
                    <a:pt x="17" y="52"/>
                  </a:lnTo>
                  <a:lnTo>
                    <a:pt x="8" y="49"/>
                  </a:lnTo>
                  <a:lnTo>
                    <a:pt x="4" y="41"/>
                  </a:lnTo>
                  <a:lnTo>
                    <a:pt x="0" y="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1" name="Freeform 33"/>
            <p:cNvSpPr/>
            <p:nvPr/>
          </p:nvSpPr>
          <p:spPr bwMode="auto">
            <a:xfrm>
              <a:off x="2868" y="2532"/>
              <a:ext cx="38" cy="31"/>
            </a:xfrm>
            <a:custGeom>
              <a:avLst/>
              <a:gdLst>
                <a:gd name="T0" fmla="*/ 0 w 114"/>
                <a:gd name="T1" fmla="*/ 0 h 94"/>
                <a:gd name="T2" fmla="*/ 8 w 114"/>
                <a:gd name="T3" fmla="*/ 10 h 94"/>
                <a:gd name="T4" fmla="*/ 12 w 114"/>
                <a:gd name="T5" fmla="*/ 20 h 94"/>
                <a:gd name="T6" fmla="*/ 17 w 114"/>
                <a:gd name="T7" fmla="*/ 27 h 94"/>
                <a:gd name="T8" fmla="*/ 20 w 114"/>
                <a:gd name="T9" fmla="*/ 35 h 94"/>
                <a:gd name="T10" fmla="*/ 28 w 114"/>
                <a:gd name="T11" fmla="*/ 44 h 94"/>
                <a:gd name="T12" fmla="*/ 38 w 114"/>
                <a:gd name="T13" fmla="*/ 49 h 94"/>
                <a:gd name="T14" fmla="*/ 53 w 114"/>
                <a:gd name="T15" fmla="*/ 57 h 94"/>
                <a:gd name="T16" fmla="*/ 71 w 114"/>
                <a:gd name="T17" fmla="*/ 63 h 94"/>
                <a:gd name="T18" fmla="*/ 86 w 114"/>
                <a:gd name="T19" fmla="*/ 74 h 94"/>
                <a:gd name="T20" fmla="*/ 99 w 114"/>
                <a:gd name="T21" fmla="*/ 82 h 94"/>
                <a:gd name="T22" fmla="*/ 114 w 114"/>
                <a:gd name="T23" fmla="*/ 94 h 94"/>
                <a:gd name="T24" fmla="*/ 111 w 114"/>
                <a:gd name="T25" fmla="*/ 78 h 94"/>
                <a:gd name="T26" fmla="*/ 109 w 114"/>
                <a:gd name="T27" fmla="*/ 65 h 94"/>
                <a:gd name="T28" fmla="*/ 111 w 114"/>
                <a:gd name="T29" fmla="*/ 54 h 94"/>
                <a:gd name="T30" fmla="*/ 113 w 114"/>
                <a:gd name="T31" fmla="*/ 40 h 94"/>
                <a:gd name="T32" fmla="*/ 114 w 114"/>
                <a:gd name="T33" fmla="*/ 28 h 94"/>
                <a:gd name="T34" fmla="*/ 113 w 114"/>
                <a:gd name="T35" fmla="*/ 20 h 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4"/>
                <a:gd name="T55" fmla="*/ 0 h 94"/>
                <a:gd name="T56" fmla="*/ 114 w 114"/>
                <a:gd name="T57" fmla="*/ 94 h 9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4" h="94">
                  <a:moveTo>
                    <a:pt x="0" y="0"/>
                  </a:moveTo>
                  <a:lnTo>
                    <a:pt x="8" y="10"/>
                  </a:lnTo>
                  <a:lnTo>
                    <a:pt x="12" y="20"/>
                  </a:lnTo>
                  <a:lnTo>
                    <a:pt x="17" y="27"/>
                  </a:lnTo>
                  <a:lnTo>
                    <a:pt x="20" y="35"/>
                  </a:lnTo>
                  <a:lnTo>
                    <a:pt x="28" y="44"/>
                  </a:lnTo>
                  <a:lnTo>
                    <a:pt x="38" y="49"/>
                  </a:lnTo>
                  <a:lnTo>
                    <a:pt x="53" y="57"/>
                  </a:lnTo>
                  <a:lnTo>
                    <a:pt x="71" y="63"/>
                  </a:lnTo>
                  <a:lnTo>
                    <a:pt x="86" y="74"/>
                  </a:lnTo>
                  <a:lnTo>
                    <a:pt x="99" y="82"/>
                  </a:lnTo>
                  <a:lnTo>
                    <a:pt x="114" y="94"/>
                  </a:lnTo>
                  <a:lnTo>
                    <a:pt x="111" y="78"/>
                  </a:lnTo>
                  <a:lnTo>
                    <a:pt x="109" y="65"/>
                  </a:lnTo>
                  <a:lnTo>
                    <a:pt x="111" y="54"/>
                  </a:lnTo>
                  <a:lnTo>
                    <a:pt x="113" y="40"/>
                  </a:lnTo>
                  <a:lnTo>
                    <a:pt x="114" y="28"/>
                  </a:lnTo>
                  <a:lnTo>
                    <a:pt x="113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2" name="Freeform 34"/>
            <p:cNvSpPr/>
            <p:nvPr/>
          </p:nvSpPr>
          <p:spPr bwMode="auto">
            <a:xfrm>
              <a:off x="2963" y="2543"/>
              <a:ext cx="22" cy="20"/>
            </a:xfrm>
            <a:custGeom>
              <a:avLst/>
              <a:gdLst>
                <a:gd name="T0" fmla="*/ 66 w 66"/>
                <a:gd name="T1" fmla="*/ 0 h 62"/>
                <a:gd name="T2" fmla="*/ 61 w 66"/>
                <a:gd name="T3" fmla="*/ 10 h 62"/>
                <a:gd name="T4" fmla="*/ 57 w 66"/>
                <a:gd name="T5" fmla="*/ 20 h 62"/>
                <a:gd name="T6" fmla="*/ 51 w 66"/>
                <a:gd name="T7" fmla="*/ 36 h 62"/>
                <a:gd name="T8" fmla="*/ 43 w 66"/>
                <a:gd name="T9" fmla="*/ 50 h 62"/>
                <a:gd name="T10" fmla="*/ 37 w 66"/>
                <a:gd name="T11" fmla="*/ 62 h 62"/>
                <a:gd name="T12" fmla="*/ 37 w 66"/>
                <a:gd name="T13" fmla="*/ 45 h 62"/>
                <a:gd name="T14" fmla="*/ 35 w 66"/>
                <a:gd name="T15" fmla="*/ 35 h 62"/>
                <a:gd name="T16" fmla="*/ 27 w 66"/>
                <a:gd name="T17" fmla="*/ 25 h 62"/>
                <a:gd name="T18" fmla="*/ 20 w 66"/>
                <a:gd name="T19" fmla="*/ 17 h 62"/>
                <a:gd name="T20" fmla="*/ 9 w 66"/>
                <a:gd name="T21" fmla="*/ 10 h 62"/>
                <a:gd name="T22" fmla="*/ 0 w 66"/>
                <a:gd name="T23" fmla="*/ 0 h 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62"/>
                <a:gd name="T38" fmla="*/ 66 w 66"/>
                <a:gd name="T39" fmla="*/ 62 h 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62">
                  <a:moveTo>
                    <a:pt x="66" y="0"/>
                  </a:moveTo>
                  <a:lnTo>
                    <a:pt x="61" y="10"/>
                  </a:lnTo>
                  <a:lnTo>
                    <a:pt x="57" y="20"/>
                  </a:lnTo>
                  <a:lnTo>
                    <a:pt x="51" y="36"/>
                  </a:lnTo>
                  <a:lnTo>
                    <a:pt x="43" y="50"/>
                  </a:lnTo>
                  <a:lnTo>
                    <a:pt x="37" y="62"/>
                  </a:lnTo>
                  <a:lnTo>
                    <a:pt x="37" y="45"/>
                  </a:lnTo>
                  <a:lnTo>
                    <a:pt x="35" y="35"/>
                  </a:lnTo>
                  <a:lnTo>
                    <a:pt x="27" y="25"/>
                  </a:lnTo>
                  <a:lnTo>
                    <a:pt x="20" y="17"/>
                  </a:lnTo>
                  <a:lnTo>
                    <a:pt x="9" y="1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3" name="Freeform 35"/>
            <p:cNvSpPr/>
            <p:nvPr/>
          </p:nvSpPr>
          <p:spPr bwMode="auto">
            <a:xfrm>
              <a:off x="2909" y="2540"/>
              <a:ext cx="81" cy="64"/>
            </a:xfrm>
            <a:custGeom>
              <a:avLst/>
              <a:gdLst>
                <a:gd name="T0" fmla="*/ 154 w 244"/>
                <a:gd name="T1" fmla="*/ 11 h 192"/>
                <a:gd name="T2" fmla="*/ 169 w 244"/>
                <a:gd name="T3" fmla="*/ 26 h 192"/>
                <a:gd name="T4" fmla="*/ 183 w 244"/>
                <a:gd name="T5" fmla="*/ 37 h 192"/>
                <a:gd name="T6" fmla="*/ 188 w 244"/>
                <a:gd name="T7" fmla="*/ 43 h 192"/>
                <a:gd name="T8" fmla="*/ 191 w 244"/>
                <a:gd name="T9" fmla="*/ 52 h 192"/>
                <a:gd name="T10" fmla="*/ 190 w 244"/>
                <a:gd name="T11" fmla="*/ 59 h 192"/>
                <a:gd name="T12" fmla="*/ 189 w 244"/>
                <a:gd name="T13" fmla="*/ 67 h 192"/>
                <a:gd name="T14" fmla="*/ 184 w 244"/>
                <a:gd name="T15" fmla="*/ 79 h 192"/>
                <a:gd name="T16" fmla="*/ 182 w 244"/>
                <a:gd name="T17" fmla="*/ 95 h 192"/>
                <a:gd name="T18" fmla="*/ 183 w 244"/>
                <a:gd name="T19" fmla="*/ 111 h 192"/>
                <a:gd name="T20" fmla="*/ 189 w 244"/>
                <a:gd name="T21" fmla="*/ 124 h 192"/>
                <a:gd name="T22" fmla="*/ 197 w 244"/>
                <a:gd name="T23" fmla="*/ 135 h 192"/>
                <a:gd name="T24" fmla="*/ 206 w 244"/>
                <a:gd name="T25" fmla="*/ 144 h 192"/>
                <a:gd name="T26" fmla="*/ 218 w 244"/>
                <a:gd name="T27" fmla="*/ 154 h 192"/>
                <a:gd name="T28" fmla="*/ 232 w 244"/>
                <a:gd name="T29" fmla="*/ 167 h 192"/>
                <a:gd name="T30" fmla="*/ 239 w 244"/>
                <a:gd name="T31" fmla="*/ 179 h 192"/>
                <a:gd name="T32" fmla="*/ 244 w 244"/>
                <a:gd name="T33" fmla="*/ 188 h 192"/>
                <a:gd name="T34" fmla="*/ 244 w 244"/>
                <a:gd name="T35" fmla="*/ 192 h 192"/>
                <a:gd name="T36" fmla="*/ 232 w 244"/>
                <a:gd name="T37" fmla="*/ 182 h 192"/>
                <a:gd name="T38" fmla="*/ 207 w 244"/>
                <a:gd name="T39" fmla="*/ 170 h 192"/>
                <a:gd name="T40" fmla="*/ 188 w 244"/>
                <a:gd name="T41" fmla="*/ 161 h 192"/>
                <a:gd name="T42" fmla="*/ 163 w 244"/>
                <a:gd name="T43" fmla="*/ 151 h 192"/>
                <a:gd name="T44" fmla="*/ 132 w 244"/>
                <a:gd name="T45" fmla="*/ 142 h 192"/>
                <a:gd name="T46" fmla="*/ 124 w 244"/>
                <a:gd name="T47" fmla="*/ 138 h 192"/>
                <a:gd name="T48" fmla="*/ 116 w 244"/>
                <a:gd name="T49" fmla="*/ 134 h 192"/>
                <a:gd name="T50" fmla="*/ 109 w 244"/>
                <a:gd name="T51" fmla="*/ 126 h 192"/>
                <a:gd name="T52" fmla="*/ 101 w 244"/>
                <a:gd name="T53" fmla="*/ 121 h 192"/>
                <a:gd name="T54" fmla="*/ 78 w 244"/>
                <a:gd name="T55" fmla="*/ 111 h 192"/>
                <a:gd name="T56" fmla="*/ 47 w 244"/>
                <a:gd name="T57" fmla="*/ 102 h 192"/>
                <a:gd name="T58" fmla="*/ 32 w 244"/>
                <a:gd name="T59" fmla="*/ 95 h 192"/>
                <a:gd name="T60" fmla="*/ 20 w 244"/>
                <a:gd name="T61" fmla="*/ 89 h 192"/>
                <a:gd name="T62" fmla="*/ 12 w 244"/>
                <a:gd name="T63" fmla="*/ 79 h 192"/>
                <a:gd name="T64" fmla="*/ 5 w 244"/>
                <a:gd name="T65" fmla="*/ 63 h 192"/>
                <a:gd name="T66" fmla="*/ 0 w 244"/>
                <a:gd name="T67" fmla="*/ 47 h 192"/>
                <a:gd name="T68" fmla="*/ 0 w 244"/>
                <a:gd name="T69" fmla="*/ 34 h 192"/>
                <a:gd name="T70" fmla="*/ 3 w 244"/>
                <a:gd name="T71" fmla="*/ 18 h 192"/>
                <a:gd name="T72" fmla="*/ 5 w 244"/>
                <a:gd name="T73" fmla="*/ 4 h 192"/>
                <a:gd name="T74" fmla="*/ 5 w 244"/>
                <a:gd name="T75" fmla="*/ 0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4"/>
                <a:gd name="T115" fmla="*/ 0 h 192"/>
                <a:gd name="T116" fmla="*/ 244 w 244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4" h="192">
                  <a:moveTo>
                    <a:pt x="154" y="11"/>
                  </a:moveTo>
                  <a:lnTo>
                    <a:pt x="169" y="26"/>
                  </a:lnTo>
                  <a:lnTo>
                    <a:pt x="183" y="37"/>
                  </a:lnTo>
                  <a:lnTo>
                    <a:pt x="188" y="43"/>
                  </a:lnTo>
                  <a:lnTo>
                    <a:pt x="191" y="52"/>
                  </a:lnTo>
                  <a:lnTo>
                    <a:pt x="190" y="59"/>
                  </a:lnTo>
                  <a:lnTo>
                    <a:pt x="189" y="67"/>
                  </a:lnTo>
                  <a:lnTo>
                    <a:pt x="184" y="79"/>
                  </a:lnTo>
                  <a:lnTo>
                    <a:pt x="182" y="95"/>
                  </a:lnTo>
                  <a:lnTo>
                    <a:pt x="183" y="111"/>
                  </a:lnTo>
                  <a:lnTo>
                    <a:pt x="189" y="124"/>
                  </a:lnTo>
                  <a:lnTo>
                    <a:pt x="197" y="135"/>
                  </a:lnTo>
                  <a:lnTo>
                    <a:pt x="206" y="144"/>
                  </a:lnTo>
                  <a:lnTo>
                    <a:pt x="218" y="154"/>
                  </a:lnTo>
                  <a:lnTo>
                    <a:pt x="232" y="167"/>
                  </a:lnTo>
                  <a:lnTo>
                    <a:pt x="239" y="179"/>
                  </a:lnTo>
                  <a:lnTo>
                    <a:pt x="244" y="188"/>
                  </a:lnTo>
                  <a:lnTo>
                    <a:pt x="244" y="192"/>
                  </a:lnTo>
                  <a:lnTo>
                    <a:pt x="232" y="182"/>
                  </a:lnTo>
                  <a:lnTo>
                    <a:pt x="207" y="170"/>
                  </a:lnTo>
                  <a:lnTo>
                    <a:pt x="188" y="161"/>
                  </a:lnTo>
                  <a:lnTo>
                    <a:pt x="163" y="151"/>
                  </a:lnTo>
                  <a:lnTo>
                    <a:pt x="132" y="142"/>
                  </a:lnTo>
                  <a:lnTo>
                    <a:pt x="124" y="138"/>
                  </a:lnTo>
                  <a:lnTo>
                    <a:pt x="116" y="134"/>
                  </a:lnTo>
                  <a:lnTo>
                    <a:pt x="109" y="126"/>
                  </a:lnTo>
                  <a:lnTo>
                    <a:pt x="101" y="121"/>
                  </a:lnTo>
                  <a:lnTo>
                    <a:pt x="78" y="111"/>
                  </a:lnTo>
                  <a:lnTo>
                    <a:pt x="47" y="102"/>
                  </a:lnTo>
                  <a:lnTo>
                    <a:pt x="32" y="95"/>
                  </a:lnTo>
                  <a:lnTo>
                    <a:pt x="20" y="89"/>
                  </a:lnTo>
                  <a:lnTo>
                    <a:pt x="12" y="79"/>
                  </a:lnTo>
                  <a:lnTo>
                    <a:pt x="5" y="63"/>
                  </a:lnTo>
                  <a:lnTo>
                    <a:pt x="0" y="47"/>
                  </a:lnTo>
                  <a:lnTo>
                    <a:pt x="0" y="34"/>
                  </a:lnTo>
                  <a:lnTo>
                    <a:pt x="3" y="18"/>
                  </a:lnTo>
                  <a:lnTo>
                    <a:pt x="5" y="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4" name="Freeform 36"/>
            <p:cNvSpPr/>
            <p:nvPr/>
          </p:nvSpPr>
          <p:spPr bwMode="auto">
            <a:xfrm>
              <a:off x="3041" y="2533"/>
              <a:ext cx="51" cy="48"/>
            </a:xfrm>
            <a:custGeom>
              <a:avLst/>
              <a:gdLst>
                <a:gd name="T0" fmla="*/ 133 w 155"/>
                <a:gd name="T1" fmla="*/ 0 h 144"/>
                <a:gd name="T2" fmla="*/ 129 w 155"/>
                <a:gd name="T3" fmla="*/ 8 h 144"/>
                <a:gd name="T4" fmla="*/ 129 w 155"/>
                <a:gd name="T5" fmla="*/ 14 h 144"/>
                <a:gd name="T6" fmla="*/ 129 w 155"/>
                <a:gd name="T7" fmla="*/ 21 h 144"/>
                <a:gd name="T8" fmla="*/ 132 w 155"/>
                <a:gd name="T9" fmla="*/ 34 h 144"/>
                <a:gd name="T10" fmla="*/ 136 w 155"/>
                <a:gd name="T11" fmla="*/ 51 h 144"/>
                <a:gd name="T12" fmla="*/ 137 w 155"/>
                <a:gd name="T13" fmla="*/ 66 h 144"/>
                <a:gd name="T14" fmla="*/ 144 w 155"/>
                <a:gd name="T15" fmla="*/ 78 h 144"/>
                <a:gd name="T16" fmla="*/ 149 w 155"/>
                <a:gd name="T17" fmla="*/ 90 h 144"/>
                <a:gd name="T18" fmla="*/ 155 w 155"/>
                <a:gd name="T19" fmla="*/ 101 h 144"/>
                <a:gd name="T20" fmla="*/ 155 w 155"/>
                <a:gd name="T21" fmla="*/ 107 h 144"/>
                <a:gd name="T22" fmla="*/ 152 w 155"/>
                <a:gd name="T23" fmla="*/ 110 h 144"/>
                <a:gd name="T24" fmla="*/ 146 w 155"/>
                <a:gd name="T25" fmla="*/ 113 h 144"/>
                <a:gd name="T26" fmla="*/ 136 w 155"/>
                <a:gd name="T27" fmla="*/ 115 h 144"/>
                <a:gd name="T28" fmla="*/ 121 w 155"/>
                <a:gd name="T29" fmla="*/ 114 h 144"/>
                <a:gd name="T30" fmla="*/ 108 w 155"/>
                <a:gd name="T31" fmla="*/ 115 h 144"/>
                <a:gd name="T32" fmla="*/ 101 w 155"/>
                <a:gd name="T33" fmla="*/ 118 h 144"/>
                <a:gd name="T34" fmla="*/ 91 w 155"/>
                <a:gd name="T35" fmla="*/ 123 h 144"/>
                <a:gd name="T36" fmla="*/ 82 w 155"/>
                <a:gd name="T37" fmla="*/ 130 h 144"/>
                <a:gd name="T38" fmla="*/ 71 w 155"/>
                <a:gd name="T39" fmla="*/ 136 h 144"/>
                <a:gd name="T40" fmla="*/ 58 w 155"/>
                <a:gd name="T41" fmla="*/ 144 h 144"/>
                <a:gd name="T42" fmla="*/ 57 w 155"/>
                <a:gd name="T43" fmla="*/ 135 h 144"/>
                <a:gd name="T44" fmla="*/ 54 w 155"/>
                <a:gd name="T45" fmla="*/ 128 h 144"/>
                <a:gd name="T46" fmla="*/ 47 w 155"/>
                <a:gd name="T47" fmla="*/ 122 h 144"/>
                <a:gd name="T48" fmla="*/ 39 w 155"/>
                <a:gd name="T49" fmla="*/ 115 h 144"/>
                <a:gd name="T50" fmla="*/ 29 w 155"/>
                <a:gd name="T51" fmla="*/ 112 h 144"/>
                <a:gd name="T52" fmla="*/ 18 w 155"/>
                <a:gd name="T53" fmla="*/ 107 h 144"/>
                <a:gd name="T54" fmla="*/ 10 w 155"/>
                <a:gd name="T55" fmla="*/ 98 h 144"/>
                <a:gd name="T56" fmla="*/ 3 w 155"/>
                <a:gd name="T57" fmla="*/ 89 h 144"/>
                <a:gd name="T58" fmla="*/ 0 w 155"/>
                <a:gd name="T59" fmla="*/ 80 h 1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5"/>
                <a:gd name="T91" fmla="*/ 0 h 144"/>
                <a:gd name="T92" fmla="*/ 155 w 155"/>
                <a:gd name="T93" fmla="*/ 144 h 1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5" h="144">
                  <a:moveTo>
                    <a:pt x="133" y="0"/>
                  </a:moveTo>
                  <a:lnTo>
                    <a:pt x="129" y="8"/>
                  </a:lnTo>
                  <a:lnTo>
                    <a:pt x="129" y="14"/>
                  </a:lnTo>
                  <a:lnTo>
                    <a:pt x="129" y="21"/>
                  </a:lnTo>
                  <a:lnTo>
                    <a:pt x="132" y="34"/>
                  </a:lnTo>
                  <a:lnTo>
                    <a:pt x="136" y="51"/>
                  </a:lnTo>
                  <a:lnTo>
                    <a:pt x="137" y="66"/>
                  </a:lnTo>
                  <a:lnTo>
                    <a:pt x="144" y="78"/>
                  </a:lnTo>
                  <a:lnTo>
                    <a:pt x="149" y="90"/>
                  </a:lnTo>
                  <a:lnTo>
                    <a:pt x="155" y="101"/>
                  </a:lnTo>
                  <a:lnTo>
                    <a:pt x="155" y="107"/>
                  </a:lnTo>
                  <a:lnTo>
                    <a:pt x="152" y="110"/>
                  </a:lnTo>
                  <a:lnTo>
                    <a:pt x="146" y="113"/>
                  </a:lnTo>
                  <a:lnTo>
                    <a:pt x="136" y="115"/>
                  </a:lnTo>
                  <a:lnTo>
                    <a:pt x="121" y="114"/>
                  </a:lnTo>
                  <a:lnTo>
                    <a:pt x="108" y="115"/>
                  </a:lnTo>
                  <a:lnTo>
                    <a:pt x="101" y="118"/>
                  </a:lnTo>
                  <a:lnTo>
                    <a:pt x="91" y="123"/>
                  </a:lnTo>
                  <a:lnTo>
                    <a:pt x="82" y="130"/>
                  </a:lnTo>
                  <a:lnTo>
                    <a:pt x="71" y="136"/>
                  </a:lnTo>
                  <a:lnTo>
                    <a:pt x="58" y="144"/>
                  </a:lnTo>
                  <a:lnTo>
                    <a:pt x="57" y="135"/>
                  </a:lnTo>
                  <a:lnTo>
                    <a:pt x="54" y="128"/>
                  </a:lnTo>
                  <a:lnTo>
                    <a:pt x="47" y="122"/>
                  </a:lnTo>
                  <a:lnTo>
                    <a:pt x="39" y="115"/>
                  </a:lnTo>
                  <a:lnTo>
                    <a:pt x="29" y="112"/>
                  </a:lnTo>
                  <a:lnTo>
                    <a:pt x="18" y="107"/>
                  </a:lnTo>
                  <a:lnTo>
                    <a:pt x="10" y="98"/>
                  </a:lnTo>
                  <a:lnTo>
                    <a:pt x="3" y="89"/>
                  </a:lnTo>
                  <a:lnTo>
                    <a:pt x="0" y="8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5" name="Freeform 37"/>
            <p:cNvSpPr/>
            <p:nvPr/>
          </p:nvSpPr>
          <p:spPr bwMode="auto">
            <a:xfrm>
              <a:off x="3086" y="2534"/>
              <a:ext cx="34" cy="36"/>
            </a:xfrm>
            <a:custGeom>
              <a:avLst/>
              <a:gdLst>
                <a:gd name="T0" fmla="*/ 102 w 102"/>
                <a:gd name="T1" fmla="*/ 15 h 109"/>
                <a:gd name="T2" fmla="*/ 95 w 102"/>
                <a:gd name="T3" fmla="*/ 21 h 109"/>
                <a:gd name="T4" fmla="*/ 86 w 102"/>
                <a:gd name="T5" fmla="*/ 32 h 109"/>
                <a:gd name="T6" fmla="*/ 77 w 102"/>
                <a:gd name="T7" fmla="*/ 45 h 109"/>
                <a:gd name="T8" fmla="*/ 71 w 102"/>
                <a:gd name="T9" fmla="*/ 63 h 109"/>
                <a:gd name="T10" fmla="*/ 62 w 102"/>
                <a:gd name="T11" fmla="*/ 81 h 109"/>
                <a:gd name="T12" fmla="*/ 54 w 102"/>
                <a:gd name="T13" fmla="*/ 95 h 109"/>
                <a:gd name="T14" fmla="*/ 43 w 102"/>
                <a:gd name="T15" fmla="*/ 105 h 109"/>
                <a:gd name="T16" fmla="*/ 35 w 102"/>
                <a:gd name="T17" fmla="*/ 109 h 109"/>
                <a:gd name="T18" fmla="*/ 32 w 102"/>
                <a:gd name="T19" fmla="*/ 96 h 109"/>
                <a:gd name="T20" fmla="*/ 27 w 102"/>
                <a:gd name="T21" fmla="*/ 85 h 109"/>
                <a:gd name="T22" fmla="*/ 19 w 102"/>
                <a:gd name="T23" fmla="*/ 72 h 109"/>
                <a:gd name="T24" fmla="*/ 12 w 102"/>
                <a:gd name="T25" fmla="*/ 60 h 109"/>
                <a:gd name="T26" fmla="*/ 8 w 102"/>
                <a:gd name="T27" fmla="*/ 46 h 109"/>
                <a:gd name="T28" fmla="*/ 6 w 102"/>
                <a:gd name="T29" fmla="*/ 32 h 109"/>
                <a:gd name="T30" fmla="*/ 1 w 102"/>
                <a:gd name="T31" fmla="*/ 19 h 109"/>
                <a:gd name="T32" fmla="*/ 0 w 102"/>
                <a:gd name="T33" fmla="*/ 12 h 109"/>
                <a:gd name="T34" fmla="*/ 1 w 102"/>
                <a:gd name="T35" fmla="*/ 6 h 109"/>
                <a:gd name="T36" fmla="*/ 5 w 102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09"/>
                <a:gd name="T59" fmla="*/ 102 w 102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09">
                  <a:moveTo>
                    <a:pt x="102" y="15"/>
                  </a:moveTo>
                  <a:lnTo>
                    <a:pt x="95" y="21"/>
                  </a:lnTo>
                  <a:lnTo>
                    <a:pt x="86" y="32"/>
                  </a:lnTo>
                  <a:lnTo>
                    <a:pt x="77" y="45"/>
                  </a:lnTo>
                  <a:lnTo>
                    <a:pt x="71" y="63"/>
                  </a:lnTo>
                  <a:lnTo>
                    <a:pt x="62" y="81"/>
                  </a:lnTo>
                  <a:lnTo>
                    <a:pt x="54" y="95"/>
                  </a:lnTo>
                  <a:lnTo>
                    <a:pt x="43" y="105"/>
                  </a:lnTo>
                  <a:lnTo>
                    <a:pt x="35" y="109"/>
                  </a:lnTo>
                  <a:lnTo>
                    <a:pt x="32" y="96"/>
                  </a:lnTo>
                  <a:lnTo>
                    <a:pt x="27" y="85"/>
                  </a:lnTo>
                  <a:lnTo>
                    <a:pt x="19" y="72"/>
                  </a:lnTo>
                  <a:lnTo>
                    <a:pt x="12" y="60"/>
                  </a:lnTo>
                  <a:lnTo>
                    <a:pt x="8" y="46"/>
                  </a:lnTo>
                  <a:lnTo>
                    <a:pt x="6" y="32"/>
                  </a:lnTo>
                  <a:lnTo>
                    <a:pt x="1" y="19"/>
                  </a:lnTo>
                  <a:lnTo>
                    <a:pt x="0" y="12"/>
                  </a:lnTo>
                  <a:lnTo>
                    <a:pt x="1" y="6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6" name="Freeform 38"/>
            <p:cNvSpPr/>
            <p:nvPr/>
          </p:nvSpPr>
          <p:spPr bwMode="auto">
            <a:xfrm>
              <a:off x="2783" y="2539"/>
              <a:ext cx="342" cy="244"/>
            </a:xfrm>
            <a:custGeom>
              <a:avLst/>
              <a:gdLst>
                <a:gd name="T0" fmla="*/ 1012 w 1028"/>
                <a:gd name="T1" fmla="*/ 12 h 731"/>
                <a:gd name="T2" fmla="*/ 987 w 1028"/>
                <a:gd name="T3" fmla="*/ 62 h 731"/>
                <a:gd name="T4" fmla="*/ 961 w 1028"/>
                <a:gd name="T5" fmla="*/ 104 h 731"/>
                <a:gd name="T6" fmla="*/ 900 w 1028"/>
                <a:gd name="T7" fmla="*/ 131 h 731"/>
                <a:gd name="T8" fmla="*/ 860 w 1028"/>
                <a:gd name="T9" fmla="*/ 161 h 731"/>
                <a:gd name="T10" fmla="*/ 853 w 1028"/>
                <a:gd name="T11" fmla="*/ 201 h 731"/>
                <a:gd name="T12" fmla="*/ 829 w 1028"/>
                <a:gd name="T13" fmla="*/ 230 h 731"/>
                <a:gd name="T14" fmla="*/ 782 w 1028"/>
                <a:gd name="T15" fmla="*/ 259 h 731"/>
                <a:gd name="T16" fmla="*/ 763 w 1028"/>
                <a:gd name="T17" fmla="*/ 314 h 731"/>
                <a:gd name="T18" fmla="*/ 746 w 1028"/>
                <a:gd name="T19" fmla="*/ 363 h 731"/>
                <a:gd name="T20" fmla="*/ 723 w 1028"/>
                <a:gd name="T21" fmla="*/ 411 h 731"/>
                <a:gd name="T22" fmla="*/ 723 w 1028"/>
                <a:gd name="T23" fmla="*/ 469 h 731"/>
                <a:gd name="T24" fmla="*/ 777 w 1028"/>
                <a:gd name="T25" fmla="*/ 556 h 731"/>
                <a:gd name="T26" fmla="*/ 803 w 1028"/>
                <a:gd name="T27" fmla="*/ 620 h 731"/>
                <a:gd name="T28" fmla="*/ 828 w 1028"/>
                <a:gd name="T29" fmla="*/ 671 h 731"/>
                <a:gd name="T30" fmla="*/ 866 w 1028"/>
                <a:gd name="T31" fmla="*/ 698 h 731"/>
                <a:gd name="T32" fmla="*/ 813 w 1028"/>
                <a:gd name="T33" fmla="*/ 687 h 731"/>
                <a:gd name="T34" fmla="*/ 754 w 1028"/>
                <a:gd name="T35" fmla="*/ 686 h 731"/>
                <a:gd name="T36" fmla="*/ 716 w 1028"/>
                <a:gd name="T37" fmla="*/ 711 h 731"/>
                <a:gd name="T38" fmla="*/ 700 w 1028"/>
                <a:gd name="T39" fmla="*/ 727 h 731"/>
                <a:gd name="T40" fmla="*/ 708 w 1028"/>
                <a:gd name="T41" fmla="*/ 678 h 731"/>
                <a:gd name="T42" fmla="*/ 683 w 1028"/>
                <a:gd name="T43" fmla="*/ 714 h 731"/>
                <a:gd name="T44" fmla="*/ 640 w 1028"/>
                <a:gd name="T45" fmla="*/ 710 h 731"/>
                <a:gd name="T46" fmla="*/ 581 w 1028"/>
                <a:gd name="T47" fmla="*/ 705 h 731"/>
                <a:gd name="T48" fmla="*/ 612 w 1028"/>
                <a:gd name="T49" fmla="*/ 680 h 731"/>
                <a:gd name="T50" fmla="*/ 633 w 1028"/>
                <a:gd name="T51" fmla="*/ 632 h 731"/>
                <a:gd name="T52" fmla="*/ 629 w 1028"/>
                <a:gd name="T53" fmla="*/ 565 h 731"/>
                <a:gd name="T54" fmla="*/ 626 w 1028"/>
                <a:gd name="T55" fmla="*/ 507 h 731"/>
                <a:gd name="T56" fmla="*/ 630 w 1028"/>
                <a:gd name="T57" fmla="*/ 451 h 731"/>
                <a:gd name="T58" fmla="*/ 634 w 1028"/>
                <a:gd name="T59" fmla="*/ 415 h 731"/>
                <a:gd name="T60" fmla="*/ 630 w 1028"/>
                <a:gd name="T61" fmla="*/ 362 h 731"/>
                <a:gd name="T62" fmla="*/ 654 w 1028"/>
                <a:gd name="T63" fmla="*/ 318 h 731"/>
                <a:gd name="T64" fmla="*/ 650 w 1028"/>
                <a:gd name="T65" fmla="*/ 281 h 731"/>
                <a:gd name="T66" fmla="*/ 594 w 1028"/>
                <a:gd name="T67" fmla="*/ 239 h 731"/>
                <a:gd name="T68" fmla="*/ 524 w 1028"/>
                <a:gd name="T69" fmla="*/ 217 h 731"/>
                <a:gd name="T70" fmla="*/ 466 w 1028"/>
                <a:gd name="T71" fmla="*/ 195 h 731"/>
                <a:gd name="T72" fmla="*/ 421 w 1028"/>
                <a:gd name="T73" fmla="*/ 156 h 731"/>
                <a:gd name="T74" fmla="*/ 375 w 1028"/>
                <a:gd name="T75" fmla="*/ 123 h 731"/>
                <a:gd name="T76" fmla="*/ 317 w 1028"/>
                <a:gd name="T77" fmla="*/ 113 h 731"/>
                <a:gd name="T78" fmla="*/ 246 w 1028"/>
                <a:gd name="T79" fmla="*/ 118 h 731"/>
                <a:gd name="T80" fmla="*/ 178 w 1028"/>
                <a:gd name="T81" fmla="*/ 126 h 731"/>
                <a:gd name="T82" fmla="*/ 124 w 1028"/>
                <a:gd name="T83" fmla="*/ 107 h 731"/>
                <a:gd name="T84" fmla="*/ 80 w 1028"/>
                <a:gd name="T85" fmla="*/ 75 h 731"/>
                <a:gd name="T86" fmla="*/ 26 w 1028"/>
                <a:gd name="T87" fmla="*/ 58 h 731"/>
                <a:gd name="T88" fmla="*/ 4 w 1028"/>
                <a:gd name="T89" fmla="*/ 44 h 7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8"/>
                <a:gd name="T136" fmla="*/ 0 h 731"/>
                <a:gd name="T137" fmla="*/ 1028 w 1028"/>
                <a:gd name="T138" fmla="*/ 731 h 7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8" h="731">
                  <a:moveTo>
                    <a:pt x="1028" y="0"/>
                  </a:moveTo>
                  <a:lnTo>
                    <a:pt x="1021" y="4"/>
                  </a:lnTo>
                  <a:lnTo>
                    <a:pt x="1012" y="12"/>
                  </a:lnTo>
                  <a:lnTo>
                    <a:pt x="1003" y="23"/>
                  </a:lnTo>
                  <a:lnTo>
                    <a:pt x="996" y="39"/>
                  </a:lnTo>
                  <a:lnTo>
                    <a:pt x="987" y="62"/>
                  </a:lnTo>
                  <a:lnTo>
                    <a:pt x="979" y="81"/>
                  </a:lnTo>
                  <a:lnTo>
                    <a:pt x="971" y="93"/>
                  </a:lnTo>
                  <a:lnTo>
                    <a:pt x="961" y="104"/>
                  </a:lnTo>
                  <a:lnTo>
                    <a:pt x="942" y="114"/>
                  </a:lnTo>
                  <a:lnTo>
                    <a:pt x="921" y="123"/>
                  </a:lnTo>
                  <a:lnTo>
                    <a:pt x="900" y="131"/>
                  </a:lnTo>
                  <a:lnTo>
                    <a:pt x="884" y="139"/>
                  </a:lnTo>
                  <a:lnTo>
                    <a:pt x="869" y="150"/>
                  </a:lnTo>
                  <a:lnTo>
                    <a:pt x="860" y="161"/>
                  </a:lnTo>
                  <a:lnTo>
                    <a:pt x="856" y="171"/>
                  </a:lnTo>
                  <a:lnTo>
                    <a:pt x="854" y="181"/>
                  </a:lnTo>
                  <a:lnTo>
                    <a:pt x="853" y="201"/>
                  </a:lnTo>
                  <a:lnTo>
                    <a:pt x="850" y="213"/>
                  </a:lnTo>
                  <a:lnTo>
                    <a:pt x="843" y="220"/>
                  </a:lnTo>
                  <a:lnTo>
                    <a:pt x="829" y="230"/>
                  </a:lnTo>
                  <a:lnTo>
                    <a:pt x="813" y="239"/>
                  </a:lnTo>
                  <a:lnTo>
                    <a:pt x="795" y="248"/>
                  </a:lnTo>
                  <a:lnTo>
                    <a:pt x="782" y="259"/>
                  </a:lnTo>
                  <a:lnTo>
                    <a:pt x="774" y="271"/>
                  </a:lnTo>
                  <a:lnTo>
                    <a:pt x="770" y="296"/>
                  </a:lnTo>
                  <a:lnTo>
                    <a:pt x="763" y="314"/>
                  </a:lnTo>
                  <a:lnTo>
                    <a:pt x="758" y="340"/>
                  </a:lnTo>
                  <a:lnTo>
                    <a:pt x="753" y="351"/>
                  </a:lnTo>
                  <a:lnTo>
                    <a:pt x="746" y="363"/>
                  </a:lnTo>
                  <a:lnTo>
                    <a:pt x="736" y="377"/>
                  </a:lnTo>
                  <a:lnTo>
                    <a:pt x="727" y="396"/>
                  </a:lnTo>
                  <a:lnTo>
                    <a:pt x="723" y="411"/>
                  </a:lnTo>
                  <a:lnTo>
                    <a:pt x="720" y="431"/>
                  </a:lnTo>
                  <a:lnTo>
                    <a:pt x="720" y="450"/>
                  </a:lnTo>
                  <a:lnTo>
                    <a:pt x="723" y="469"/>
                  </a:lnTo>
                  <a:lnTo>
                    <a:pt x="741" y="502"/>
                  </a:lnTo>
                  <a:lnTo>
                    <a:pt x="762" y="531"/>
                  </a:lnTo>
                  <a:lnTo>
                    <a:pt x="777" y="556"/>
                  </a:lnTo>
                  <a:lnTo>
                    <a:pt x="788" y="576"/>
                  </a:lnTo>
                  <a:lnTo>
                    <a:pt x="796" y="598"/>
                  </a:lnTo>
                  <a:lnTo>
                    <a:pt x="803" y="620"/>
                  </a:lnTo>
                  <a:lnTo>
                    <a:pt x="810" y="642"/>
                  </a:lnTo>
                  <a:lnTo>
                    <a:pt x="824" y="664"/>
                  </a:lnTo>
                  <a:lnTo>
                    <a:pt x="828" y="671"/>
                  </a:lnTo>
                  <a:lnTo>
                    <a:pt x="836" y="679"/>
                  </a:lnTo>
                  <a:lnTo>
                    <a:pt x="850" y="690"/>
                  </a:lnTo>
                  <a:lnTo>
                    <a:pt x="866" y="698"/>
                  </a:lnTo>
                  <a:lnTo>
                    <a:pt x="850" y="693"/>
                  </a:lnTo>
                  <a:lnTo>
                    <a:pt x="829" y="690"/>
                  </a:lnTo>
                  <a:lnTo>
                    <a:pt x="813" y="687"/>
                  </a:lnTo>
                  <a:lnTo>
                    <a:pt x="793" y="684"/>
                  </a:lnTo>
                  <a:lnTo>
                    <a:pt x="774" y="684"/>
                  </a:lnTo>
                  <a:lnTo>
                    <a:pt x="754" y="686"/>
                  </a:lnTo>
                  <a:lnTo>
                    <a:pt x="740" y="690"/>
                  </a:lnTo>
                  <a:lnTo>
                    <a:pt x="726" y="700"/>
                  </a:lnTo>
                  <a:lnTo>
                    <a:pt x="716" y="711"/>
                  </a:lnTo>
                  <a:lnTo>
                    <a:pt x="707" y="723"/>
                  </a:lnTo>
                  <a:lnTo>
                    <a:pt x="700" y="731"/>
                  </a:lnTo>
                  <a:lnTo>
                    <a:pt x="700" y="727"/>
                  </a:lnTo>
                  <a:lnTo>
                    <a:pt x="703" y="711"/>
                  </a:lnTo>
                  <a:lnTo>
                    <a:pt x="704" y="698"/>
                  </a:lnTo>
                  <a:lnTo>
                    <a:pt x="708" y="678"/>
                  </a:lnTo>
                  <a:lnTo>
                    <a:pt x="700" y="698"/>
                  </a:lnTo>
                  <a:lnTo>
                    <a:pt x="692" y="708"/>
                  </a:lnTo>
                  <a:lnTo>
                    <a:pt x="683" y="714"/>
                  </a:lnTo>
                  <a:lnTo>
                    <a:pt x="672" y="716"/>
                  </a:lnTo>
                  <a:lnTo>
                    <a:pt x="658" y="714"/>
                  </a:lnTo>
                  <a:lnTo>
                    <a:pt x="640" y="710"/>
                  </a:lnTo>
                  <a:lnTo>
                    <a:pt x="621" y="705"/>
                  </a:lnTo>
                  <a:lnTo>
                    <a:pt x="600" y="703"/>
                  </a:lnTo>
                  <a:lnTo>
                    <a:pt x="581" y="705"/>
                  </a:lnTo>
                  <a:lnTo>
                    <a:pt x="562" y="710"/>
                  </a:lnTo>
                  <a:lnTo>
                    <a:pt x="598" y="691"/>
                  </a:lnTo>
                  <a:lnTo>
                    <a:pt x="612" y="680"/>
                  </a:lnTo>
                  <a:lnTo>
                    <a:pt x="623" y="668"/>
                  </a:lnTo>
                  <a:lnTo>
                    <a:pt x="628" y="652"/>
                  </a:lnTo>
                  <a:lnTo>
                    <a:pt x="633" y="632"/>
                  </a:lnTo>
                  <a:lnTo>
                    <a:pt x="634" y="602"/>
                  </a:lnTo>
                  <a:lnTo>
                    <a:pt x="632" y="581"/>
                  </a:lnTo>
                  <a:lnTo>
                    <a:pt x="629" y="565"/>
                  </a:lnTo>
                  <a:lnTo>
                    <a:pt x="625" y="544"/>
                  </a:lnTo>
                  <a:lnTo>
                    <a:pt x="625" y="526"/>
                  </a:lnTo>
                  <a:lnTo>
                    <a:pt x="626" y="507"/>
                  </a:lnTo>
                  <a:lnTo>
                    <a:pt x="625" y="483"/>
                  </a:lnTo>
                  <a:lnTo>
                    <a:pt x="627" y="465"/>
                  </a:lnTo>
                  <a:lnTo>
                    <a:pt x="630" y="451"/>
                  </a:lnTo>
                  <a:lnTo>
                    <a:pt x="636" y="435"/>
                  </a:lnTo>
                  <a:lnTo>
                    <a:pt x="637" y="427"/>
                  </a:lnTo>
                  <a:lnTo>
                    <a:pt x="634" y="415"/>
                  </a:lnTo>
                  <a:lnTo>
                    <a:pt x="629" y="398"/>
                  </a:lnTo>
                  <a:lnTo>
                    <a:pt x="628" y="380"/>
                  </a:lnTo>
                  <a:lnTo>
                    <a:pt x="630" y="362"/>
                  </a:lnTo>
                  <a:lnTo>
                    <a:pt x="637" y="345"/>
                  </a:lnTo>
                  <a:lnTo>
                    <a:pt x="646" y="331"/>
                  </a:lnTo>
                  <a:lnTo>
                    <a:pt x="654" y="318"/>
                  </a:lnTo>
                  <a:lnTo>
                    <a:pt x="658" y="307"/>
                  </a:lnTo>
                  <a:lnTo>
                    <a:pt x="656" y="294"/>
                  </a:lnTo>
                  <a:lnTo>
                    <a:pt x="650" y="281"/>
                  </a:lnTo>
                  <a:lnTo>
                    <a:pt x="640" y="270"/>
                  </a:lnTo>
                  <a:lnTo>
                    <a:pt x="618" y="253"/>
                  </a:lnTo>
                  <a:lnTo>
                    <a:pt x="594" y="239"/>
                  </a:lnTo>
                  <a:lnTo>
                    <a:pt x="567" y="227"/>
                  </a:lnTo>
                  <a:lnTo>
                    <a:pt x="544" y="221"/>
                  </a:lnTo>
                  <a:lnTo>
                    <a:pt x="524" y="217"/>
                  </a:lnTo>
                  <a:lnTo>
                    <a:pt x="504" y="213"/>
                  </a:lnTo>
                  <a:lnTo>
                    <a:pt x="485" y="205"/>
                  </a:lnTo>
                  <a:lnTo>
                    <a:pt x="466" y="195"/>
                  </a:lnTo>
                  <a:lnTo>
                    <a:pt x="454" y="186"/>
                  </a:lnTo>
                  <a:lnTo>
                    <a:pt x="437" y="172"/>
                  </a:lnTo>
                  <a:lnTo>
                    <a:pt x="421" y="156"/>
                  </a:lnTo>
                  <a:lnTo>
                    <a:pt x="403" y="139"/>
                  </a:lnTo>
                  <a:lnTo>
                    <a:pt x="390" y="129"/>
                  </a:lnTo>
                  <a:lnTo>
                    <a:pt x="375" y="123"/>
                  </a:lnTo>
                  <a:lnTo>
                    <a:pt x="357" y="117"/>
                  </a:lnTo>
                  <a:lnTo>
                    <a:pt x="338" y="114"/>
                  </a:lnTo>
                  <a:lnTo>
                    <a:pt x="317" y="113"/>
                  </a:lnTo>
                  <a:lnTo>
                    <a:pt x="296" y="113"/>
                  </a:lnTo>
                  <a:lnTo>
                    <a:pt x="271" y="115"/>
                  </a:lnTo>
                  <a:lnTo>
                    <a:pt x="246" y="118"/>
                  </a:lnTo>
                  <a:lnTo>
                    <a:pt x="223" y="124"/>
                  </a:lnTo>
                  <a:lnTo>
                    <a:pt x="199" y="127"/>
                  </a:lnTo>
                  <a:lnTo>
                    <a:pt x="178" y="126"/>
                  </a:lnTo>
                  <a:lnTo>
                    <a:pt x="158" y="123"/>
                  </a:lnTo>
                  <a:lnTo>
                    <a:pt x="140" y="117"/>
                  </a:lnTo>
                  <a:lnTo>
                    <a:pt x="124" y="107"/>
                  </a:lnTo>
                  <a:lnTo>
                    <a:pt x="108" y="94"/>
                  </a:lnTo>
                  <a:lnTo>
                    <a:pt x="94" y="83"/>
                  </a:lnTo>
                  <a:lnTo>
                    <a:pt x="80" y="75"/>
                  </a:lnTo>
                  <a:lnTo>
                    <a:pt x="64" y="70"/>
                  </a:lnTo>
                  <a:lnTo>
                    <a:pt x="46" y="64"/>
                  </a:lnTo>
                  <a:lnTo>
                    <a:pt x="26" y="58"/>
                  </a:lnTo>
                  <a:lnTo>
                    <a:pt x="15" y="53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2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7" name="Freeform 39"/>
            <p:cNvSpPr/>
            <p:nvPr/>
          </p:nvSpPr>
          <p:spPr bwMode="auto">
            <a:xfrm>
              <a:off x="3027" y="2539"/>
              <a:ext cx="29" cy="58"/>
            </a:xfrm>
            <a:custGeom>
              <a:avLst/>
              <a:gdLst>
                <a:gd name="T0" fmla="*/ 35 w 89"/>
                <a:gd name="T1" fmla="*/ 66 h 173"/>
                <a:gd name="T2" fmla="*/ 38 w 89"/>
                <a:gd name="T3" fmla="*/ 74 h 173"/>
                <a:gd name="T4" fmla="*/ 43 w 89"/>
                <a:gd name="T5" fmla="*/ 85 h 173"/>
                <a:gd name="T6" fmla="*/ 52 w 89"/>
                <a:gd name="T7" fmla="*/ 94 h 173"/>
                <a:gd name="T8" fmla="*/ 63 w 89"/>
                <a:gd name="T9" fmla="*/ 102 h 173"/>
                <a:gd name="T10" fmla="*/ 75 w 89"/>
                <a:gd name="T11" fmla="*/ 108 h 173"/>
                <a:gd name="T12" fmla="*/ 83 w 89"/>
                <a:gd name="T13" fmla="*/ 114 h 173"/>
                <a:gd name="T14" fmla="*/ 89 w 89"/>
                <a:gd name="T15" fmla="*/ 124 h 173"/>
                <a:gd name="T16" fmla="*/ 89 w 89"/>
                <a:gd name="T17" fmla="*/ 126 h 173"/>
                <a:gd name="T18" fmla="*/ 87 w 89"/>
                <a:gd name="T19" fmla="*/ 129 h 173"/>
                <a:gd name="T20" fmla="*/ 75 w 89"/>
                <a:gd name="T21" fmla="*/ 132 h 173"/>
                <a:gd name="T22" fmla="*/ 61 w 89"/>
                <a:gd name="T23" fmla="*/ 135 h 173"/>
                <a:gd name="T24" fmla="*/ 48 w 89"/>
                <a:gd name="T25" fmla="*/ 138 h 173"/>
                <a:gd name="T26" fmla="*/ 40 w 89"/>
                <a:gd name="T27" fmla="*/ 142 h 173"/>
                <a:gd name="T28" fmla="*/ 33 w 89"/>
                <a:gd name="T29" fmla="*/ 150 h 173"/>
                <a:gd name="T30" fmla="*/ 29 w 89"/>
                <a:gd name="T31" fmla="*/ 159 h 173"/>
                <a:gd name="T32" fmla="*/ 26 w 89"/>
                <a:gd name="T33" fmla="*/ 173 h 173"/>
                <a:gd name="T34" fmla="*/ 25 w 89"/>
                <a:gd name="T35" fmla="*/ 149 h 173"/>
                <a:gd name="T36" fmla="*/ 24 w 89"/>
                <a:gd name="T37" fmla="*/ 143 h 173"/>
                <a:gd name="T38" fmla="*/ 21 w 89"/>
                <a:gd name="T39" fmla="*/ 138 h 173"/>
                <a:gd name="T40" fmla="*/ 14 w 89"/>
                <a:gd name="T41" fmla="*/ 128 h 173"/>
                <a:gd name="T42" fmla="*/ 6 w 89"/>
                <a:gd name="T43" fmla="*/ 112 h 173"/>
                <a:gd name="T44" fmla="*/ 0 w 89"/>
                <a:gd name="T45" fmla="*/ 92 h 173"/>
                <a:gd name="T46" fmla="*/ 0 w 89"/>
                <a:gd name="T47" fmla="*/ 73 h 173"/>
                <a:gd name="T48" fmla="*/ 2 w 89"/>
                <a:gd name="T49" fmla="*/ 57 h 173"/>
                <a:gd name="T50" fmla="*/ 2 w 89"/>
                <a:gd name="T51" fmla="*/ 52 h 173"/>
                <a:gd name="T52" fmla="*/ 4 w 89"/>
                <a:gd name="T53" fmla="*/ 30 h 173"/>
                <a:gd name="T54" fmla="*/ 7 w 89"/>
                <a:gd name="T55" fmla="*/ 19 h 173"/>
                <a:gd name="T56" fmla="*/ 11 w 89"/>
                <a:gd name="T57" fmla="*/ 8 h 173"/>
                <a:gd name="T58" fmla="*/ 18 w 89"/>
                <a:gd name="T59" fmla="*/ 0 h 17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"/>
                <a:gd name="T91" fmla="*/ 0 h 173"/>
                <a:gd name="T92" fmla="*/ 89 w 89"/>
                <a:gd name="T93" fmla="*/ 173 h 17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" h="173">
                  <a:moveTo>
                    <a:pt x="35" y="66"/>
                  </a:moveTo>
                  <a:lnTo>
                    <a:pt x="38" y="74"/>
                  </a:lnTo>
                  <a:lnTo>
                    <a:pt x="43" y="85"/>
                  </a:lnTo>
                  <a:lnTo>
                    <a:pt x="52" y="94"/>
                  </a:lnTo>
                  <a:lnTo>
                    <a:pt x="63" y="102"/>
                  </a:lnTo>
                  <a:lnTo>
                    <a:pt x="75" y="108"/>
                  </a:lnTo>
                  <a:lnTo>
                    <a:pt x="83" y="114"/>
                  </a:lnTo>
                  <a:lnTo>
                    <a:pt x="89" y="124"/>
                  </a:lnTo>
                  <a:lnTo>
                    <a:pt x="89" y="126"/>
                  </a:lnTo>
                  <a:lnTo>
                    <a:pt x="87" y="129"/>
                  </a:lnTo>
                  <a:lnTo>
                    <a:pt x="75" y="132"/>
                  </a:lnTo>
                  <a:lnTo>
                    <a:pt x="61" y="135"/>
                  </a:lnTo>
                  <a:lnTo>
                    <a:pt x="48" y="138"/>
                  </a:lnTo>
                  <a:lnTo>
                    <a:pt x="40" y="142"/>
                  </a:lnTo>
                  <a:lnTo>
                    <a:pt x="33" y="150"/>
                  </a:lnTo>
                  <a:lnTo>
                    <a:pt x="29" y="159"/>
                  </a:lnTo>
                  <a:lnTo>
                    <a:pt x="26" y="173"/>
                  </a:lnTo>
                  <a:lnTo>
                    <a:pt x="25" y="149"/>
                  </a:lnTo>
                  <a:lnTo>
                    <a:pt x="24" y="143"/>
                  </a:lnTo>
                  <a:lnTo>
                    <a:pt x="21" y="138"/>
                  </a:lnTo>
                  <a:lnTo>
                    <a:pt x="14" y="128"/>
                  </a:lnTo>
                  <a:lnTo>
                    <a:pt x="6" y="112"/>
                  </a:lnTo>
                  <a:lnTo>
                    <a:pt x="0" y="92"/>
                  </a:lnTo>
                  <a:lnTo>
                    <a:pt x="0" y="73"/>
                  </a:lnTo>
                  <a:lnTo>
                    <a:pt x="2" y="57"/>
                  </a:lnTo>
                  <a:lnTo>
                    <a:pt x="2" y="52"/>
                  </a:lnTo>
                  <a:lnTo>
                    <a:pt x="4" y="30"/>
                  </a:lnTo>
                  <a:lnTo>
                    <a:pt x="7" y="19"/>
                  </a:lnTo>
                  <a:lnTo>
                    <a:pt x="11" y="8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8" name="Freeform 40"/>
            <p:cNvSpPr/>
            <p:nvPr/>
          </p:nvSpPr>
          <p:spPr bwMode="auto">
            <a:xfrm>
              <a:off x="3015" y="2540"/>
              <a:ext cx="14" cy="40"/>
            </a:xfrm>
            <a:custGeom>
              <a:avLst/>
              <a:gdLst>
                <a:gd name="T0" fmla="*/ 42 w 42"/>
                <a:gd name="T1" fmla="*/ 0 h 120"/>
                <a:gd name="T2" fmla="*/ 38 w 42"/>
                <a:gd name="T3" fmla="*/ 8 h 120"/>
                <a:gd name="T4" fmla="*/ 32 w 42"/>
                <a:gd name="T5" fmla="*/ 19 h 120"/>
                <a:gd name="T6" fmla="*/ 30 w 42"/>
                <a:gd name="T7" fmla="*/ 33 h 120"/>
                <a:gd name="T8" fmla="*/ 28 w 42"/>
                <a:gd name="T9" fmla="*/ 51 h 120"/>
                <a:gd name="T10" fmla="*/ 28 w 42"/>
                <a:gd name="T11" fmla="*/ 51 h 120"/>
                <a:gd name="T12" fmla="*/ 28 w 42"/>
                <a:gd name="T13" fmla="*/ 59 h 120"/>
                <a:gd name="T14" fmla="*/ 26 w 42"/>
                <a:gd name="T15" fmla="*/ 76 h 120"/>
                <a:gd name="T16" fmla="*/ 26 w 42"/>
                <a:gd name="T17" fmla="*/ 91 h 120"/>
                <a:gd name="T18" fmla="*/ 24 w 42"/>
                <a:gd name="T19" fmla="*/ 103 h 120"/>
                <a:gd name="T20" fmla="*/ 21 w 42"/>
                <a:gd name="T21" fmla="*/ 120 h 120"/>
                <a:gd name="T22" fmla="*/ 12 w 42"/>
                <a:gd name="T23" fmla="*/ 109 h 120"/>
                <a:gd name="T24" fmla="*/ 7 w 42"/>
                <a:gd name="T25" fmla="*/ 97 h 120"/>
                <a:gd name="T26" fmla="*/ 2 w 42"/>
                <a:gd name="T27" fmla="*/ 86 h 120"/>
                <a:gd name="T28" fmla="*/ 0 w 42"/>
                <a:gd name="T29" fmla="*/ 70 h 120"/>
                <a:gd name="T30" fmla="*/ 0 w 42"/>
                <a:gd name="T31" fmla="*/ 57 h 120"/>
                <a:gd name="T32" fmla="*/ 0 w 42"/>
                <a:gd name="T33" fmla="*/ 45 h 120"/>
                <a:gd name="T34" fmla="*/ 1 w 42"/>
                <a:gd name="T35" fmla="*/ 38 h 120"/>
                <a:gd name="T36" fmla="*/ 4 w 42"/>
                <a:gd name="T37" fmla="*/ 21 h 120"/>
                <a:gd name="T38" fmla="*/ 6 w 42"/>
                <a:gd name="T39" fmla="*/ 13 h 12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120"/>
                <a:gd name="T62" fmla="*/ 42 w 42"/>
                <a:gd name="T63" fmla="*/ 120 h 12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120">
                  <a:moveTo>
                    <a:pt x="42" y="0"/>
                  </a:moveTo>
                  <a:lnTo>
                    <a:pt x="38" y="8"/>
                  </a:lnTo>
                  <a:lnTo>
                    <a:pt x="32" y="19"/>
                  </a:lnTo>
                  <a:lnTo>
                    <a:pt x="30" y="33"/>
                  </a:lnTo>
                  <a:lnTo>
                    <a:pt x="28" y="51"/>
                  </a:lnTo>
                  <a:lnTo>
                    <a:pt x="28" y="59"/>
                  </a:lnTo>
                  <a:lnTo>
                    <a:pt x="26" y="76"/>
                  </a:lnTo>
                  <a:lnTo>
                    <a:pt x="26" y="91"/>
                  </a:lnTo>
                  <a:lnTo>
                    <a:pt x="24" y="103"/>
                  </a:lnTo>
                  <a:lnTo>
                    <a:pt x="21" y="120"/>
                  </a:lnTo>
                  <a:lnTo>
                    <a:pt x="12" y="109"/>
                  </a:lnTo>
                  <a:lnTo>
                    <a:pt x="7" y="97"/>
                  </a:lnTo>
                  <a:lnTo>
                    <a:pt x="2" y="86"/>
                  </a:lnTo>
                  <a:lnTo>
                    <a:pt x="0" y="70"/>
                  </a:lnTo>
                  <a:lnTo>
                    <a:pt x="0" y="57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4" y="21"/>
                  </a:lnTo>
                  <a:lnTo>
                    <a:pt x="6" y="1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89" name="Freeform 41"/>
            <p:cNvSpPr/>
            <p:nvPr/>
          </p:nvSpPr>
          <p:spPr bwMode="auto">
            <a:xfrm>
              <a:off x="2977" y="2544"/>
              <a:ext cx="41" cy="79"/>
            </a:xfrm>
            <a:custGeom>
              <a:avLst/>
              <a:gdLst>
                <a:gd name="T0" fmla="*/ 101 w 122"/>
                <a:gd name="T1" fmla="*/ 0 h 237"/>
                <a:gd name="T2" fmla="*/ 100 w 122"/>
                <a:gd name="T3" fmla="*/ 13 h 237"/>
                <a:gd name="T4" fmla="*/ 99 w 122"/>
                <a:gd name="T5" fmla="*/ 29 h 237"/>
                <a:gd name="T6" fmla="*/ 99 w 122"/>
                <a:gd name="T7" fmla="*/ 29 h 237"/>
                <a:gd name="T8" fmla="*/ 96 w 122"/>
                <a:gd name="T9" fmla="*/ 45 h 237"/>
                <a:gd name="T10" fmla="*/ 96 w 122"/>
                <a:gd name="T11" fmla="*/ 62 h 237"/>
                <a:gd name="T12" fmla="*/ 99 w 122"/>
                <a:gd name="T13" fmla="*/ 82 h 237"/>
                <a:gd name="T14" fmla="*/ 105 w 122"/>
                <a:gd name="T15" fmla="*/ 100 h 237"/>
                <a:gd name="T16" fmla="*/ 112 w 122"/>
                <a:gd name="T17" fmla="*/ 120 h 237"/>
                <a:gd name="T18" fmla="*/ 119 w 122"/>
                <a:gd name="T19" fmla="*/ 136 h 237"/>
                <a:gd name="T20" fmla="*/ 121 w 122"/>
                <a:gd name="T21" fmla="*/ 154 h 237"/>
                <a:gd name="T22" fmla="*/ 122 w 122"/>
                <a:gd name="T23" fmla="*/ 172 h 237"/>
                <a:gd name="T24" fmla="*/ 120 w 122"/>
                <a:gd name="T25" fmla="*/ 194 h 237"/>
                <a:gd name="T26" fmla="*/ 115 w 122"/>
                <a:gd name="T27" fmla="*/ 212 h 237"/>
                <a:gd name="T28" fmla="*/ 109 w 122"/>
                <a:gd name="T29" fmla="*/ 228 h 237"/>
                <a:gd name="T30" fmla="*/ 100 w 122"/>
                <a:gd name="T31" fmla="*/ 237 h 237"/>
                <a:gd name="T32" fmla="*/ 95 w 122"/>
                <a:gd name="T33" fmla="*/ 224 h 237"/>
                <a:gd name="T34" fmla="*/ 89 w 122"/>
                <a:gd name="T35" fmla="*/ 212 h 237"/>
                <a:gd name="T36" fmla="*/ 84 w 122"/>
                <a:gd name="T37" fmla="*/ 201 h 237"/>
                <a:gd name="T38" fmla="*/ 75 w 122"/>
                <a:gd name="T39" fmla="*/ 189 h 237"/>
                <a:gd name="T40" fmla="*/ 63 w 122"/>
                <a:gd name="T41" fmla="*/ 174 h 237"/>
                <a:gd name="T42" fmla="*/ 51 w 122"/>
                <a:gd name="T43" fmla="*/ 161 h 237"/>
                <a:gd name="T44" fmla="*/ 36 w 122"/>
                <a:gd name="T45" fmla="*/ 146 h 237"/>
                <a:gd name="T46" fmla="*/ 24 w 122"/>
                <a:gd name="T47" fmla="*/ 133 h 237"/>
                <a:gd name="T48" fmla="*/ 12 w 122"/>
                <a:gd name="T49" fmla="*/ 122 h 237"/>
                <a:gd name="T50" fmla="*/ 5 w 122"/>
                <a:gd name="T51" fmla="*/ 112 h 237"/>
                <a:gd name="T52" fmla="*/ 0 w 122"/>
                <a:gd name="T53" fmla="*/ 99 h 237"/>
                <a:gd name="T54" fmla="*/ 0 w 122"/>
                <a:gd name="T55" fmla="*/ 86 h 237"/>
                <a:gd name="T56" fmla="*/ 4 w 122"/>
                <a:gd name="T57" fmla="*/ 74 h 237"/>
                <a:gd name="T58" fmla="*/ 10 w 122"/>
                <a:gd name="T59" fmla="*/ 60 h 237"/>
                <a:gd name="T60" fmla="*/ 18 w 122"/>
                <a:gd name="T61" fmla="*/ 43 h 237"/>
                <a:gd name="T62" fmla="*/ 24 w 122"/>
                <a:gd name="T63" fmla="*/ 26 h 237"/>
                <a:gd name="T64" fmla="*/ 31 w 122"/>
                <a:gd name="T65" fmla="*/ 11 h 237"/>
                <a:gd name="T66" fmla="*/ 36 w 122"/>
                <a:gd name="T67" fmla="*/ 2 h 2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2"/>
                <a:gd name="T103" fmla="*/ 0 h 237"/>
                <a:gd name="T104" fmla="*/ 122 w 122"/>
                <a:gd name="T105" fmla="*/ 237 h 2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2" h="237">
                  <a:moveTo>
                    <a:pt x="101" y="0"/>
                  </a:moveTo>
                  <a:lnTo>
                    <a:pt x="100" y="13"/>
                  </a:lnTo>
                  <a:lnTo>
                    <a:pt x="99" y="29"/>
                  </a:lnTo>
                  <a:lnTo>
                    <a:pt x="96" y="45"/>
                  </a:lnTo>
                  <a:lnTo>
                    <a:pt x="96" y="62"/>
                  </a:lnTo>
                  <a:lnTo>
                    <a:pt x="99" y="82"/>
                  </a:lnTo>
                  <a:lnTo>
                    <a:pt x="105" y="100"/>
                  </a:lnTo>
                  <a:lnTo>
                    <a:pt x="112" y="120"/>
                  </a:lnTo>
                  <a:lnTo>
                    <a:pt x="119" y="136"/>
                  </a:lnTo>
                  <a:lnTo>
                    <a:pt x="121" y="154"/>
                  </a:lnTo>
                  <a:lnTo>
                    <a:pt x="122" y="172"/>
                  </a:lnTo>
                  <a:lnTo>
                    <a:pt x="120" y="194"/>
                  </a:lnTo>
                  <a:lnTo>
                    <a:pt x="115" y="212"/>
                  </a:lnTo>
                  <a:lnTo>
                    <a:pt x="109" y="228"/>
                  </a:lnTo>
                  <a:lnTo>
                    <a:pt x="100" y="237"/>
                  </a:lnTo>
                  <a:lnTo>
                    <a:pt x="95" y="224"/>
                  </a:lnTo>
                  <a:lnTo>
                    <a:pt x="89" y="212"/>
                  </a:lnTo>
                  <a:lnTo>
                    <a:pt x="84" y="201"/>
                  </a:lnTo>
                  <a:lnTo>
                    <a:pt x="75" y="189"/>
                  </a:lnTo>
                  <a:lnTo>
                    <a:pt x="63" y="174"/>
                  </a:lnTo>
                  <a:lnTo>
                    <a:pt x="51" y="161"/>
                  </a:lnTo>
                  <a:lnTo>
                    <a:pt x="36" y="146"/>
                  </a:lnTo>
                  <a:lnTo>
                    <a:pt x="24" y="133"/>
                  </a:lnTo>
                  <a:lnTo>
                    <a:pt x="12" y="122"/>
                  </a:lnTo>
                  <a:lnTo>
                    <a:pt x="5" y="112"/>
                  </a:lnTo>
                  <a:lnTo>
                    <a:pt x="0" y="99"/>
                  </a:lnTo>
                  <a:lnTo>
                    <a:pt x="0" y="86"/>
                  </a:lnTo>
                  <a:lnTo>
                    <a:pt x="4" y="74"/>
                  </a:lnTo>
                  <a:lnTo>
                    <a:pt x="10" y="60"/>
                  </a:lnTo>
                  <a:lnTo>
                    <a:pt x="18" y="43"/>
                  </a:lnTo>
                  <a:lnTo>
                    <a:pt x="24" y="26"/>
                  </a:lnTo>
                  <a:lnTo>
                    <a:pt x="31" y="11"/>
                  </a:lnTo>
                  <a:lnTo>
                    <a:pt x="36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0" name="Freeform 42"/>
            <p:cNvSpPr/>
            <p:nvPr/>
          </p:nvSpPr>
          <p:spPr bwMode="auto">
            <a:xfrm>
              <a:off x="2969" y="2432"/>
              <a:ext cx="220" cy="112"/>
            </a:xfrm>
            <a:custGeom>
              <a:avLst/>
              <a:gdLst>
                <a:gd name="T0" fmla="*/ 424 w 659"/>
                <a:gd name="T1" fmla="*/ 14 h 338"/>
                <a:gd name="T2" fmla="*/ 448 w 659"/>
                <a:gd name="T3" fmla="*/ 5 h 338"/>
                <a:gd name="T4" fmla="*/ 470 w 659"/>
                <a:gd name="T5" fmla="*/ 0 h 338"/>
                <a:gd name="T6" fmla="*/ 489 w 659"/>
                <a:gd name="T7" fmla="*/ 10 h 338"/>
                <a:gd name="T8" fmla="*/ 504 w 659"/>
                <a:gd name="T9" fmla="*/ 39 h 338"/>
                <a:gd name="T10" fmla="*/ 521 w 659"/>
                <a:gd name="T11" fmla="*/ 78 h 338"/>
                <a:gd name="T12" fmla="*/ 534 w 659"/>
                <a:gd name="T13" fmla="*/ 94 h 338"/>
                <a:gd name="T14" fmla="*/ 561 w 659"/>
                <a:gd name="T15" fmla="*/ 109 h 338"/>
                <a:gd name="T16" fmla="*/ 605 w 659"/>
                <a:gd name="T17" fmla="*/ 132 h 338"/>
                <a:gd name="T18" fmla="*/ 636 w 659"/>
                <a:gd name="T19" fmla="*/ 164 h 338"/>
                <a:gd name="T20" fmla="*/ 657 w 659"/>
                <a:gd name="T21" fmla="*/ 205 h 338"/>
                <a:gd name="T22" fmla="*/ 658 w 659"/>
                <a:gd name="T23" fmla="*/ 249 h 338"/>
                <a:gd name="T24" fmla="*/ 647 w 659"/>
                <a:gd name="T25" fmla="*/ 281 h 338"/>
                <a:gd name="T26" fmla="*/ 624 w 659"/>
                <a:gd name="T27" fmla="*/ 302 h 338"/>
                <a:gd name="T28" fmla="*/ 591 w 659"/>
                <a:gd name="T29" fmla="*/ 311 h 338"/>
                <a:gd name="T30" fmla="*/ 571 w 659"/>
                <a:gd name="T31" fmla="*/ 321 h 338"/>
                <a:gd name="T32" fmla="*/ 546 w 659"/>
                <a:gd name="T33" fmla="*/ 334 h 338"/>
                <a:gd name="T34" fmla="*/ 519 w 659"/>
                <a:gd name="T35" fmla="*/ 336 h 338"/>
                <a:gd name="T36" fmla="*/ 469 w 659"/>
                <a:gd name="T37" fmla="*/ 323 h 338"/>
                <a:gd name="T38" fmla="*/ 440 w 659"/>
                <a:gd name="T39" fmla="*/ 321 h 338"/>
                <a:gd name="T40" fmla="*/ 409 w 659"/>
                <a:gd name="T41" fmla="*/ 321 h 338"/>
                <a:gd name="T42" fmla="*/ 373 w 659"/>
                <a:gd name="T43" fmla="*/ 310 h 338"/>
                <a:gd name="T44" fmla="*/ 340 w 659"/>
                <a:gd name="T45" fmla="*/ 301 h 338"/>
                <a:gd name="T46" fmla="*/ 310 w 659"/>
                <a:gd name="T47" fmla="*/ 291 h 338"/>
                <a:gd name="T48" fmla="*/ 278 w 659"/>
                <a:gd name="T49" fmla="*/ 288 h 338"/>
                <a:gd name="T50" fmla="*/ 249 w 659"/>
                <a:gd name="T51" fmla="*/ 295 h 338"/>
                <a:gd name="T52" fmla="*/ 216 w 659"/>
                <a:gd name="T53" fmla="*/ 312 h 338"/>
                <a:gd name="T54" fmla="*/ 191 w 659"/>
                <a:gd name="T55" fmla="*/ 321 h 338"/>
                <a:gd name="T56" fmla="*/ 163 w 659"/>
                <a:gd name="T57" fmla="*/ 332 h 338"/>
                <a:gd name="T58" fmla="*/ 143 w 659"/>
                <a:gd name="T59" fmla="*/ 338 h 338"/>
                <a:gd name="T60" fmla="*/ 126 w 659"/>
                <a:gd name="T61" fmla="*/ 338 h 338"/>
                <a:gd name="T62" fmla="*/ 92 w 659"/>
                <a:gd name="T63" fmla="*/ 327 h 338"/>
                <a:gd name="T64" fmla="*/ 63 w 659"/>
                <a:gd name="T65" fmla="*/ 304 h 338"/>
                <a:gd name="T66" fmla="*/ 44 w 659"/>
                <a:gd name="T67" fmla="*/ 273 h 338"/>
                <a:gd name="T68" fmla="*/ 31 w 659"/>
                <a:gd name="T69" fmla="*/ 228 h 338"/>
                <a:gd name="T70" fmla="*/ 12 w 659"/>
                <a:gd name="T71" fmla="*/ 191 h 338"/>
                <a:gd name="T72" fmla="*/ 0 w 659"/>
                <a:gd name="T73" fmla="*/ 159 h 338"/>
                <a:gd name="T74" fmla="*/ 5 w 659"/>
                <a:gd name="T75" fmla="*/ 131 h 338"/>
                <a:gd name="T76" fmla="*/ 23 w 659"/>
                <a:gd name="T77" fmla="*/ 101 h 338"/>
                <a:gd name="T78" fmla="*/ 48 w 659"/>
                <a:gd name="T79" fmla="*/ 78 h 338"/>
                <a:gd name="T80" fmla="*/ 66 w 659"/>
                <a:gd name="T81" fmla="*/ 60 h 338"/>
                <a:gd name="T82" fmla="*/ 98 w 659"/>
                <a:gd name="T83" fmla="*/ 51 h 338"/>
                <a:gd name="T84" fmla="*/ 145 w 659"/>
                <a:gd name="T85" fmla="*/ 52 h 338"/>
                <a:gd name="T86" fmla="*/ 224 w 659"/>
                <a:gd name="T87" fmla="*/ 60 h 338"/>
                <a:gd name="T88" fmla="*/ 278 w 659"/>
                <a:gd name="T89" fmla="*/ 57 h 338"/>
                <a:gd name="T90" fmla="*/ 330 w 659"/>
                <a:gd name="T91" fmla="*/ 46 h 338"/>
                <a:gd name="T92" fmla="*/ 371 w 659"/>
                <a:gd name="T93" fmla="*/ 32 h 338"/>
                <a:gd name="T94" fmla="*/ 398 w 659"/>
                <a:gd name="T95" fmla="*/ 19 h 3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59"/>
                <a:gd name="T145" fmla="*/ 0 h 338"/>
                <a:gd name="T146" fmla="*/ 659 w 659"/>
                <a:gd name="T147" fmla="*/ 338 h 3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59" h="338">
                  <a:moveTo>
                    <a:pt x="408" y="17"/>
                  </a:moveTo>
                  <a:lnTo>
                    <a:pt x="424" y="14"/>
                  </a:lnTo>
                  <a:lnTo>
                    <a:pt x="435" y="11"/>
                  </a:lnTo>
                  <a:lnTo>
                    <a:pt x="448" y="5"/>
                  </a:lnTo>
                  <a:lnTo>
                    <a:pt x="459" y="1"/>
                  </a:lnTo>
                  <a:lnTo>
                    <a:pt x="470" y="0"/>
                  </a:lnTo>
                  <a:lnTo>
                    <a:pt x="482" y="3"/>
                  </a:lnTo>
                  <a:lnTo>
                    <a:pt x="489" y="10"/>
                  </a:lnTo>
                  <a:lnTo>
                    <a:pt x="497" y="22"/>
                  </a:lnTo>
                  <a:lnTo>
                    <a:pt x="504" y="39"/>
                  </a:lnTo>
                  <a:lnTo>
                    <a:pt x="514" y="63"/>
                  </a:lnTo>
                  <a:lnTo>
                    <a:pt x="521" y="78"/>
                  </a:lnTo>
                  <a:lnTo>
                    <a:pt x="528" y="89"/>
                  </a:lnTo>
                  <a:lnTo>
                    <a:pt x="534" y="94"/>
                  </a:lnTo>
                  <a:lnTo>
                    <a:pt x="543" y="100"/>
                  </a:lnTo>
                  <a:lnTo>
                    <a:pt x="561" y="109"/>
                  </a:lnTo>
                  <a:lnTo>
                    <a:pt x="583" y="119"/>
                  </a:lnTo>
                  <a:lnTo>
                    <a:pt x="605" y="132"/>
                  </a:lnTo>
                  <a:lnTo>
                    <a:pt x="620" y="145"/>
                  </a:lnTo>
                  <a:lnTo>
                    <a:pt x="636" y="164"/>
                  </a:lnTo>
                  <a:lnTo>
                    <a:pt x="650" y="182"/>
                  </a:lnTo>
                  <a:lnTo>
                    <a:pt x="657" y="205"/>
                  </a:lnTo>
                  <a:lnTo>
                    <a:pt x="659" y="227"/>
                  </a:lnTo>
                  <a:lnTo>
                    <a:pt x="658" y="249"/>
                  </a:lnTo>
                  <a:lnTo>
                    <a:pt x="655" y="267"/>
                  </a:lnTo>
                  <a:lnTo>
                    <a:pt x="647" y="281"/>
                  </a:lnTo>
                  <a:lnTo>
                    <a:pt x="638" y="293"/>
                  </a:lnTo>
                  <a:lnTo>
                    <a:pt x="624" y="302"/>
                  </a:lnTo>
                  <a:lnTo>
                    <a:pt x="608" y="308"/>
                  </a:lnTo>
                  <a:lnTo>
                    <a:pt x="591" y="311"/>
                  </a:lnTo>
                  <a:lnTo>
                    <a:pt x="579" y="315"/>
                  </a:lnTo>
                  <a:lnTo>
                    <a:pt x="571" y="321"/>
                  </a:lnTo>
                  <a:lnTo>
                    <a:pt x="557" y="329"/>
                  </a:lnTo>
                  <a:lnTo>
                    <a:pt x="546" y="334"/>
                  </a:lnTo>
                  <a:lnTo>
                    <a:pt x="533" y="337"/>
                  </a:lnTo>
                  <a:lnTo>
                    <a:pt x="519" y="336"/>
                  </a:lnTo>
                  <a:lnTo>
                    <a:pt x="497" y="329"/>
                  </a:lnTo>
                  <a:lnTo>
                    <a:pt x="469" y="323"/>
                  </a:lnTo>
                  <a:lnTo>
                    <a:pt x="454" y="321"/>
                  </a:lnTo>
                  <a:lnTo>
                    <a:pt x="440" y="321"/>
                  </a:lnTo>
                  <a:lnTo>
                    <a:pt x="424" y="323"/>
                  </a:lnTo>
                  <a:lnTo>
                    <a:pt x="409" y="321"/>
                  </a:lnTo>
                  <a:lnTo>
                    <a:pt x="395" y="316"/>
                  </a:lnTo>
                  <a:lnTo>
                    <a:pt x="373" y="310"/>
                  </a:lnTo>
                  <a:lnTo>
                    <a:pt x="357" y="306"/>
                  </a:lnTo>
                  <a:lnTo>
                    <a:pt x="340" y="301"/>
                  </a:lnTo>
                  <a:lnTo>
                    <a:pt x="328" y="296"/>
                  </a:lnTo>
                  <a:lnTo>
                    <a:pt x="310" y="291"/>
                  </a:lnTo>
                  <a:lnTo>
                    <a:pt x="295" y="288"/>
                  </a:lnTo>
                  <a:lnTo>
                    <a:pt x="278" y="288"/>
                  </a:lnTo>
                  <a:lnTo>
                    <a:pt x="263" y="290"/>
                  </a:lnTo>
                  <a:lnTo>
                    <a:pt x="249" y="295"/>
                  </a:lnTo>
                  <a:lnTo>
                    <a:pt x="233" y="305"/>
                  </a:lnTo>
                  <a:lnTo>
                    <a:pt x="216" y="312"/>
                  </a:lnTo>
                  <a:lnTo>
                    <a:pt x="202" y="317"/>
                  </a:lnTo>
                  <a:lnTo>
                    <a:pt x="191" y="321"/>
                  </a:lnTo>
                  <a:lnTo>
                    <a:pt x="179" y="325"/>
                  </a:lnTo>
                  <a:lnTo>
                    <a:pt x="163" y="332"/>
                  </a:lnTo>
                  <a:lnTo>
                    <a:pt x="154" y="335"/>
                  </a:lnTo>
                  <a:lnTo>
                    <a:pt x="143" y="338"/>
                  </a:lnTo>
                  <a:lnTo>
                    <a:pt x="126" y="338"/>
                  </a:lnTo>
                  <a:lnTo>
                    <a:pt x="110" y="334"/>
                  </a:lnTo>
                  <a:lnTo>
                    <a:pt x="92" y="327"/>
                  </a:lnTo>
                  <a:lnTo>
                    <a:pt x="76" y="315"/>
                  </a:lnTo>
                  <a:lnTo>
                    <a:pt x="63" y="304"/>
                  </a:lnTo>
                  <a:lnTo>
                    <a:pt x="51" y="288"/>
                  </a:lnTo>
                  <a:lnTo>
                    <a:pt x="44" y="273"/>
                  </a:lnTo>
                  <a:lnTo>
                    <a:pt x="36" y="247"/>
                  </a:lnTo>
                  <a:lnTo>
                    <a:pt x="31" y="228"/>
                  </a:lnTo>
                  <a:lnTo>
                    <a:pt x="22" y="208"/>
                  </a:lnTo>
                  <a:lnTo>
                    <a:pt x="12" y="191"/>
                  </a:lnTo>
                  <a:lnTo>
                    <a:pt x="3" y="176"/>
                  </a:lnTo>
                  <a:lnTo>
                    <a:pt x="0" y="159"/>
                  </a:lnTo>
                  <a:lnTo>
                    <a:pt x="1" y="144"/>
                  </a:lnTo>
                  <a:lnTo>
                    <a:pt x="5" y="131"/>
                  </a:lnTo>
                  <a:lnTo>
                    <a:pt x="13" y="115"/>
                  </a:lnTo>
                  <a:lnTo>
                    <a:pt x="23" y="101"/>
                  </a:lnTo>
                  <a:lnTo>
                    <a:pt x="36" y="88"/>
                  </a:lnTo>
                  <a:lnTo>
                    <a:pt x="48" y="78"/>
                  </a:lnTo>
                  <a:lnTo>
                    <a:pt x="56" y="68"/>
                  </a:lnTo>
                  <a:lnTo>
                    <a:pt x="66" y="60"/>
                  </a:lnTo>
                  <a:lnTo>
                    <a:pt x="80" y="54"/>
                  </a:lnTo>
                  <a:lnTo>
                    <a:pt x="98" y="51"/>
                  </a:lnTo>
                  <a:lnTo>
                    <a:pt x="115" y="49"/>
                  </a:lnTo>
                  <a:lnTo>
                    <a:pt x="145" y="52"/>
                  </a:lnTo>
                  <a:lnTo>
                    <a:pt x="183" y="57"/>
                  </a:lnTo>
                  <a:lnTo>
                    <a:pt x="224" y="60"/>
                  </a:lnTo>
                  <a:lnTo>
                    <a:pt x="248" y="60"/>
                  </a:lnTo>
                  <a:lnTo>
                    <a:pt x="278" y="57"/>
                  </a:lnTo>
                  <a:lnTo>
                    <a:pt x="306" y="52"/>
                  </a:lnTo>
                  <a:lnTo>
                    <a:pt x="330" y="46"/>
                  </a:lnTo>
                  <a:lnTo>
                    <a:pt x="351" y="40"/>
                  </a:lnTo>
                  <a:lnTo>
                    <a:pt x="371" y="32"/>
                  </a:lnTo>
                  <a:lnTo>
                    <a:pt x="387" y="23"/>
                  </a:lnTo>
                  <a:lnTo>
                    <a:pt x="398" y="19"/>
                  </a:lnTo>
                  <a:lnTo>
                    <a:pt x="408" y="17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1" name="Freeform 43"/>
            <p:cNvSpPr/>
            <p:nvPr/>
          </p:nvSpPr>
          <p:spPr bwMode="auto">
            <a:xfrm>
              <a:off x="2819" y="2397"/>
              <a:ext cx="286" cy="157"/>
            </a:xfrm>
            <a:custGeom>
              <a:avLst/>
              <a:gdLst>
                <a:gd name="T0" fmla="*/ 576 w 859"/>
                <a:gd name="T1" fmla="*/ 456 h 472"/>
                <a:gd name="T2" fmla="*/ 574 w 859"/>
                <a:gd name="T3" fmla="*/ 472 h 472"/>
                <a:gd name="T4" fmla="*/ 536 w 859"/>
                <a:gd name="T5" fmla="*/ 462 h 472"/>
                <a:gd name="T6" fmla="*/ 511 w 859"/>
                <a:gd name="T7" fmla="*/ 445 h 472"/>
                <a:gd name="T8" fmla="*/ 506 w 859"/>
                <a:gd name="T9" fmla="*/ 440 h 472"/>
                <a:gd name="T10" fmla="*/ 499 w 859"/>
                <a:gd name="T11" fmla="*/ 438 h 472"/>
                <a:gd name="T12" fmla="*/ 471 w 859"/>
                <a:gd name="T13" fmla="*/ 439 h 472"/>
                <a:gd name="T14" fmla="*/ 433 w 859"/>
                <a:gd name="T15" fmla="*/ 438 h 472"/>
                <a:gd name="T16" fmla="*/ 411 w 859"/>
                <a:gd name="T17" fmla="*/ 443 h 472"/>
                <a:gd name="T18" fmla="*/ 375 w 859"/>
                <a:gd name="T19" fmla="*/ 446 h 472"/>
                <a:gd name="T20" fmla="*/ 322 w 859"/>
                <a:gd name="T21" fmla="*/ 439 h 472"/>
                <a:gd name="T22" fmla="*/ 273 w 859"/>
                <a:gd name="T23" fmla="*/ 429 h 472"/>
                <a:gd name="T24" fmla="*/ 246 w 859"/>
                <a:gd name="T25" fmla="*/ 420 h 472"/>
                <a:gd name="T26" fmla="*/ 209 w 859"/>
                <a:gd name="T27" fmla="*/ 407 h 472"/>
                <a:gd name="T28" fmla="*/ 167 w 859"/>
                <a:gd name="T29" fmla="*/ 390 h 472"/>
                <a:gd name="T30" fmla="*/ 141 w 859"/>
                <a:gd name="T31" fmla="*/ 372 h 472"/>
                <a:gd name="T32" fmla="*/ 107 w 859"/>
                <a:gd name="T33" fmla="*/ 341 h 472"/>
                <a:gd name="T34" fmla="*/ 64 w 859"/>
                <a:gd name="T35" fmla="*/ 321 h 472"/>
                <a:gd name="T36" fmla="*/ 24 w 859"/>
                <a:gd name="T37" fmla="*/ 300 h 472"/>
                <a:gd name="T38" fmla="*/ 5 w 859"/>
                <a:gd name="T39" fmla="*/ 271 h 472"/>
                <a:gd name="T40" fmla="*/ 0 w 859"/>
                <a:gd name="T41" fmla="*/ 221 h 472"/>
                <a:gd name="T42" fmla="*/ 11 w 859"/>
                <a:gd name="T43" fmla="*/ 176 h 472"/>
                <a:gd name="T44" fmla="*/ 21 w 859"/>
                <a:gd name="T45" fmla="*/ 159 h 472"/>
                <a:gd name="T46" fmla="*/ 53 w 859"/>
                <a:gd name="T47" fmla="*/ 125 h 472"/>
                <a:gd name="T48" fmla="*/ 97 w 859"/>
                <a:gd name="T49" fmla="*/ 104 h 472"/>
                <a:gd name="T50" fmla="*/ 159 w 859"/>
                <a:gd name="T51" fmla="*/ 88 h 472"/>
                <a:gd name="T52" fmla="*/ 209 w 859"/>
                <a:gd name="T53" fmla="*/ 67 h 472"/>
                <a:gd name="T54" fmla="*/ 255 w 859"/>
                <a:gd name="T55" fmla="*/ 34 h 472"/>
                <a:gd name="T56" fmla="*/ 304 w 859"/>
                <a:gd name="T57" fmla="*/ 10 h 472"/>
                <a:gd name="T58" fmla="*/ 367 w 859"/>
                <a:gd name="T59" fmla="*/ 1 h 472"/>
                <a:gd name="T60" fmla="*/ 434 w 859"/>
                <a:gd name="T61" fmla="*/ 4 h 472"/>
                <a:gd name="T62" fmla="*/ 493 w 859"/>
                <a:gd name="T63" fmla="*/ 12 h 472"/>
                <a:gd name="T64" fmla="*/ 541 w 859"/>
                <a:gd name="T65" fmla="*/ 18 h 472"/>
                <a:gd name="T66" fmla="*/ 611 w 859"/>
                <a:gd name="T67" fmla="*/ 41 h 472"/>
                <a:gd name="T68" fmla="*/ 660 w 859"/>
                <a:gd name="T69" fmla="*/ 46 h 472"/>
                <a:gd name="T70" fmla="*/ 709 w 859"/>
                <a:gd name="T71" fmla="*/ 38 h 472"/>
                <a:gd name="T72" fmla="*/ 751 w 859"/>
                <a:gd name="T73" fmla="*/ 41 h 472"/>
                <a:gd name="T74" fmla="*/ 793 w 859"/>
                <a:gd name="T75" fmla="*/ 62 h 472"/>
                <a:gd name="T76" fmla="*/ 854 w 859"/>
                <a:gd name="T77" fmla="*/ 105 h 472"/>
                <a:gd name="T78" fmla="*/ 859 w 859"/>
                <a:gd name="T79" fmla="*/ 122 h 472"/>
                <a:gd name="T80" fmla="*/ 838 w 859"/>
                <a:gd name="T81" fmla="*/ 128 h 472"/>
                <a:gd name="T82" fmla="*/ 802 w 859"/>
                <a:gd name="T83" fmla="*/ 145 h 472"/>
                <a:gd name="T84" fmla="*/ 757 w 859"/>
                <a:gd name="T85" fmla="*/ 157 h 472"/>
                <a:gd name="T86" fmla="*/ 699 w 859"/>
                <a:gd name="T87" fmla="*/ 165 h 472"/>
                <a:gd name="T88" fmla="*/ 634 w 859"/>
                <a:gd name="T89" fmla="*/ 162 h 472"/>
                <a:gd name="T90" fmla="*/ 566 w 859"/>
                <a:gd name="T91" fmla="*/ 154 h 472"/>
                <a:gd name="T92" fmla="*/ 531 w 859"/>
                <a:gd name="T93" fmla="*/ 159 h 472"/>
                <a:gd name="T94" fmla="*/ 507 w 859"/>
                <a:gd name="T95" fmla="*/ 173 h 472"/>
                <a:gd name="T96" fmla="*/ 487 w 859"/>
                <a:gd name="T97" fmla="*/ 193 h 472"/>
                <a:gd name="T98" fmla="*/ 464 w 859"/>
                <a:gd name="T99" fmla="*/ 220 h 472"/>
                <a:gd name="T100" fmla="*/ 452 w 859"/>
                <a:gd name="T101" fmla="*/ 249 h 472"/>
                <a:gd name="T102" fmla="*/ 454 w 859"/>
                <a:gd name="T103" fmla="*/ 281 h 472"/>
                <a:gd name="T104" fmla="*/ 473 w 859"/>
                <a:gd name="T105" fmla="*/ 313 h 472"/>
                <a:gd name="T106" fmla="*/ 487 w 859"/>
                <a:gd name="T107" fmla="*/ 352 h 472"/>
                <a:gd name="T108" fmla="*/ 502 w 859"/>
                <a:gd name="T109" fmla="*/ 393 h 472"/>
                <a:gd name="T110" fmla="*/ 527 w 859"/>
                <a:gd name="T111" fmla="*/ 420 h 472"/>
                <a:gd name="T112" fmla="*/ 561 w 859"/>
                <a:gd name="T113" fmla="*/ 439 h 4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9"/>
                <a:gd name="T172" fmla="*/ 0 h 472"/>
                <a:gd name="T173" fmla="*/ 859 w 859"/>
                <a:gd name="T174" fmla="*/ 472 h 4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9" h="472">
                  <a:moveTo>
                    <a:pt x="577" y="443"/>
                  </a:moveTo>
                  <a:lnTo>
                    <a:pt x="576" y="456"/>
                  </a:lnTo>
                  <a:lnTo>
                    <a:pt x="574" y="472"/>
                  </a:lnTo>
                  <a:lnTo>
                    <a:pt x="553" y="467"/>
                  </a:lnTo>
                  <a:lnTo>
                    <a:pt x="536" y="462"/>
                  </a:lnTo>
                  <a:lnTo>
                    <a:pt x="521" y="453"/>
                  </a:lnTo>
                  <a:lnTo>
                    <a:pt x="511" y="445"/>
                  </a:lnTo>
                  <a:lnTo>
                    <a:pt x="506" y="440"/>
                  </a:lnTo>
                  <a:lnTo>
                    <a:pt x="499" y="438"/>
                  </a:lnTo>
                  <a:lnTo>
                    <a:pt x="485" y="437"/>
                  </a:lnTo>
                  <a:lnTo>
                    <a:pt x="471" y="439"/>
                  </a:lnTo>
                  <a:lnTo>
                    <a:pt x="448" y="437"/>
                  </a:lnTo>
                  <a:lnTo>
                    <a:pt x="433" y="438"/>
                  </a:lnTo>
                  <a:lnTo>
                    <a:pt x="423" y="440"/>
                  </a:lnTo>
                  <a:lnTo>
                    <a:pt x="411" y="443"/>
                  </a:lnTo>
                  <a:lnTo>
                    <a:pt x="394" y="445"/>
                  </a:lnTo>
                  <a:lnTo>
                    <a:pt x="375" y="446"/>
                  </a:lnTo>
                  <a:lnTo>
                    <a:pt x="348" y="444"/>
                  </a:lnTo>
                  <a:lnTo>
                    <a:pt x="322" y="439"/>
                  </a:lnTo>
                  <a:lnTo>
                    <a:pt x="296" y="433"/>
                  </a:lnTo>
                  <a:lnTo>
                    <a:pt x="273" y="429"/>
                  </a:lnTo>
                  <a:lnTo>
                    <a:pt x="261" y="424"/>
                  </a:lnTo>
                  <a:lnTo>
                    <a:pt x="246" y="420"/>
                  </a:lnTo>
                  <a:lnTo>
                    <a:pt x="227" y="412"/>
                  </a:lnTo>
                  <a:lnTo>
                    <a:pt x="209" y="407"/>
                  </a:lnTo>
                  <a:lnTo>
                    <a:pt x="188" y="400"/>
                  </a:lnTo>
                  <a:lnTo>
                    <a:pt x="167" y="390"/>
                  </a:lnTo>
                  <a:lnTo>
                    <a:pt x="154" y="382"/>
                  </a:lnTo>
                  <a:lnTo>
                    <a:pt x="141" y="372"/>
                  </a:lnTo>
                  <a:lnTo>
                    <a:pt x="123" y="355"/>
                  </a:lnTo>
                  <a:lnTo>
                    <a:pt x="107" y="341"/>
                  </a:lnTo>
                  <a:lnTo>
                    <a:pt x="86" y="329"/>
                  </a:lnTo>
                  <a:lnTo>
                    <a:pt x="64" y="321"/>
                  </a:lnTo>
                  <a:lnTo>
                    <a:pt x="41" y="311"/>
                  </a:lnTo>
                  <a:lnTo>
                    <a:pt x="24" y="300"/>
                  </a:lnTo>
                  <a:lnTo>
                    <a:pt x="13" y="287"/>
                  </a:lnTo>
                  <a:lnTo>
                    <a:pt x="5" y="271"/>
                  </a:lnTo>
                  <a:lnTo>
                    <a:pt x="0" y="247"/>
                  </a:lnTo>
                  <a:lnTo>
                    <a:pt x="0" y="221"/>
                  </a:lnTo>
                  <a:lnTo>
                    <a:pt x="4" y="197"/>
                  </a:lnTo>
                  <a:lnTo>
                    <a:pt x="11" y="176"/>
                  </a:lnTo>
                  <a:lnTo>
                    <a:pt x="21" y="159"/>
                  </a:lnTo>
                  <a:lnTo>
                    <a:pt x="35" y="140"/>
                  </a:lnTo>
                  <a:lnTo>
                    <a:pt x="53" y="125"/>
                  </a:lnTo>
                  <a:lnTo>
                    <a:pt x="75" y="113"/>
                  </a:lnTo>
                  <a:lnTo>
                    <a:pt x="97" y="104"/>
                  </a:lnTo>
                  <a:lnTo>
                    <a:pt x="126" y="96"/>
                  </a:lnTo>
                  <a:lnTo>
                    <a:pt x="159" y="88"/>
                  </a:lnTo>
                  <a:lnTo>
                    <a:pt x="183" y="78"/>
                  </a:lnTo>
                  <a:lnTo>
                    <a:pt x="209" y="67"/>
                  </a:lnTo>
                  <a:lnTo>
                    <a:pt x="230" y="54"/>
                  </a:lnTo>
                  <a:lnTo>
                    <a:pt x="255" y="34"/>
                  </a:lnTo>
                  <a:lnTo>
                    <a:pt x="278" y="18"/>
                  </a:lnTo>
                  <a:lnTo>
                    <a:pt x="304" y="10"/>
                  </a:lnTo>
                  <a:lnTo>
                    <a:pt x="334" y="3"/>
                  </a:lnTo>
                  <a:lnTo>
                    <a:pt x="367" y="1"/>
                  </a:lnTo>
                  <a:lnTo>
                    <a:pt x="395" y="0"/>
                  </a:lnTo>
                  <a:lnTo>
                    <a:pt x="434" y="4"/>
                  </a:lnTo>
                  <a:lnTo>
                    <a:pt x="465" y="10"/>
                  </a:lnTo>
                  <a:lnTo>
                    <a:pt x="493" y="12"/>
                  </a:lnTo>
                  <a:lnTo>
                    <a:pt x="519" y="13"/>
                  </a:lnTo>
                  <a:lnTo>
                    <a:pt x="541" y="18"/>
                  </a:lnTo>
                  <a:lnTo>
                    <a:pt x="576" y="32"/>
                  </a:lnTo>
                  <a:lnTo>
                    <a:pt x="611" y="41"/>
                  </a:lnTo>
                  <a:lnTo>
                    <a:pt x="638" y="47"/>
                  </a:lnTo>
                  <a:lnTo>
                    <a:pt x="660" y="46"/>
                  </a:lnTo>
                  <a:lnTo>
                    <a:pt x="687" y="41"/>
                  </a:lnTo>
                  <a:lnTo>
                    <a:pt x="709" y="38"/>
                  </a:lnTo>
                  <a:lnTo>
                    <a:pt x="729" y="38"/>
                  </a:lnTo>
                  <a:lnTo>
                    <a:pt x="751" y="41"/>
                  </a:lnTo>
                  <a:lnTo>
                    <a:pt x="767" y="48"/>
                  </a:lnTo>
                  <a:lnTo>
                    <a:pt x="793" y="62"/>
                  </a:lnTo>
                  <a:lnTo>
                    <a:pt x="836" y="90"/>
                  </a:lnTo>
                  <a:lnTo>
                    <a:pt x="854" y="105"/>
                  </a:lnTo>
                  <a:lnTo>
                    <a:pt x="859" y="113"/>
                  </a:lnTo>
                  <a:lnTo>
                    <a:pt x="859" y="122"/>
                  </a:lnTo>
                  <a:lnTo>
                    <a:pt x="849" y="124"/>
                  </a:lnTo>
                  <a:lnTo>
                    <a:pt x="838" y="128"/>
                  </a:lnTo>
                  <a:lnTo>
                    <a:pt x="822" y="137"/>
                  </a:lnTo>
                  <a:lnTo>
                    <a:pt x="802" y="145"/>
                  </a:lnTo>
                  <a:lnTo>
                    <a:pt x="781" y="151"/>
                  </a:lnTo>
                  <a:lnTo>
                    <a:pt x="757" y="157"/>
                  </a:lnTo>
                  <a:lnTo>
                    <a:pt x="729" y="162"/>
                  </a:lnTo>
                  <a:lnTo>
                    <a:pt x="699" y="165"/>
                  </a:lnTo>
                  <a:lnTo>
                    <a:pt x="675" y="165"/>
                  </a:lnTo>
                  <a:lnTo>
                    <a:pt x="634" y="162"/>
                  </a:lnTo>
                  <a:lnTo>
                    <a:pt x="596" y="157"/>
                  </a:lnTo>
                  <a:lnTo>
                    <a:pt x="566" y="154"/>
                  </a:lnTo>
                  <a:lnTo>
                    <a:pt x="549" y="156"/>
                  </a:lnTo>
                  <a:lnTo>
                    <a:pt x="531" y="159"/>
                  </a:lnTo>
                  <a:lnTo>
                    <a:pt x="517" y="165"/>
                  </a:lnTo>
                  <a:lnTo>
                    <a:pt x="507" y="173"/>
                  </a:lnTo>
                  <a:lnTo>
                    <a:pt x="499" y="183"/>
                  </a:lnTo>
                  <a:lnTo>
                    <a:pt x="487" y="193"/>
                  </a:lnTo>
                  <a:lnTo>
                    <a:pt x="474" y="206"/>
                  </a:lnTo>
                  <a:lnTo>
                    <a:pt x="464" y="220"/>
                  </a:lnTo>
                  <a:lnTo>
                    <a:pt x="456" y="236"/>
                  </a:lnTo>
                  <a:lnTo>
                    <a:pt x="452" y="249"/>
                  </a:lnTo>
                  <a:lnTo>
                    <a:pt x="451" y="264"/>
                  </a:lnTo>
                  <a:lnTo>
                    <a:pt x="454" y="281"/>
                  </a:lnTo>
                  <a:lnTo>
                    <a:pt x="463" y="296"/>
                  </a:lnTo>
                  <a:lnTo>
                    <a:pt x="473" y="313"/>
                  </a:lnTo>
                  <a:lnTo>
                    <a:pt x="482" y="333"/>
                  </a:lnTo>
                  <a:lnTo>
                    <a:pt x="487" y="352"/>
                  </a:lnTo>
                  <a:lnTo>
                    <a:pt x="495" y="378"/>
                  </a:lnTo>
                  <a:lnTo>
                    <a:pt x="502" y="393"/>
                  </a:lnTo>
                  <a:lnTo>
                    <a:pt x="514" y="409"/>
                  </a:lnTo>
                  <a:lnTo>
                    <a:pt x="527" y="420"/>
                  </a:lnTo>
                  <a:lnTo>
                    <a:pt x="543" y="432"/>
                  </a:lnTo>
                  <a:lnTo>
                    <a:pt x="561" y="439"/>
                  </a:lnTo>
                  <a:lnTo>
                    <a:pt x="577" y="44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2" name="Freeform 44"/>
            <p:cNvSpPr/>
            <p:nvPr/>
          </p:nvSpPr>
          <p:spPr bwMode="auto">
            <a:xfrm>
              <a:off x="2716" y="2450"/>
              <a:ext cx="159" cy="104"/>
            </a:xfrm>
            <a:custGeom>
              <a:avLst/>
              <a:gdLst>
                <a:gd name="T0" fmla="*/ 306 w 477"/>
                <a:gd name="T1" fmla="*/ 8 h 312"/>
                <a:gd name="T2" fmla="*/ 277 w 477"/>
                <a:gd name="T3" fmla="*/ 1 h 312"/>
                <a:gd name="T4" fmla="*/ 248 w 477"/>
                <a:gd name="T5" fmla="*/ 1 h 312"/>
                <a:gd name="T6" fmla="*/ 218 w 477"/>
                <a:gd name="T7" fmla="*/ 7 h 312"/>
                <a:gd name="T8" fmla="*/ 186 w 477"/>
                <a:gd name="T9" fmla="*/ 23 h 312"/>
                <a:gd name="T10" fmla="*/ 161 w 477"/>
                <a:gd name="T11" fmla="*/ 47 h 312"/>
                <a:gd name="T12" fmla="*/ 141 w 477"/>
                <a:gd name="T13" fmla="*/ 71 h 312"/>
                <a:gd name="T14" fmla="*/ 105 w 477"/>
                <a:gd name="T15" fmla="*/ 80 h 312"/>
                <a:gd name="T16" fmla="*/ 51 w 477"/>
                <a:gd name="T17" fmla="*/ 86 h 312"/>
                <a:gd name="T18" fmla="*/ 33 w 477"/>
                <a:gd name="T19" fmla="*/ 94 h 312"/>
                <a:gd name="T20" fmla="*/ 24 w 477"/>
                <a:gd name="T21" fmla="*/ 114 h 312"/>
                <a:gd name="T22" fmla="*/ 20 w 477"/>
                <a:gd name="T23" fmla="*/ 137 h 312"/>
                <a:gd name="T24" fmla="*/ 5 w 477"/>
                <a:gd name="T25" fmla="*/ 166 h 312"/>
                <a:gd name="T26" fmla="*/ 0 w 477"/>
                <a:gd name="T27" fmla="*/ 192 h 312"/>
                <a:gd name="T28" fmla="*/ 8 w 477"/>
                <a:gd name="T29" fmla="*/ 212 h 312"/>
                <a:gd name="T30" fmla="*/ 34 w 477"/>
                <a:gd name="T31" fmla="*/ 229 h 312"/>
                <a:gd name="T32" fmla="*/ 67 w 477"/>
                <a:gd name="T33" fmla="*/ 247 h 312"/>
                <a:gd name="T34" fmla="*/ 83 w 477"/>
                <a:gd name="T35" fmla="*/ 267 h 312"/>
                <a:gd name="T36" fmla="*/ 102 w 477"/>
                <a:gd name="T37" fmla="*/ 300 h 312"/>
                <a:gd name="T38" fmla="*/ 123 w 477"/>
                <a:gd name="T39" fmla="*/ 311 h 312"/>
                <a:gd name="T40" fmla="*/ 160 w 477"/>
                <a:gd name="T41" fmla="*/ 311 h 312"/>
                <a:gd name="T42" fmla="*/ 202 w 477"/>
                <a:gd name="T43" fmla="*/ 296 h 312"/>
                <a:gd name="T44" fmla="*/ 209 w 477"/>
                <a:gd name="T45" fmla="*/ 294 h 312"/>
                <a:gd name="T46" fmla="*/ 239 w 477"/>
                <a:gd name="T47" fmla="*/ 285 h 312"/>
                <a:gd name="T48" fmla="*/ 268 w 477"/>
                <a:gd name="T49" fmla="*/ 270 h 312"/>
                <a:gd name="T50" fmla="*/ 294 w 477"/>
                <a:gd name="T51" fmla="*/ 263 h 312"/>
                <a:gd name="T52" fmla="*/ 300 w 477"/>
                <a:gd name="T53" fmla="*/ 263 h 312"/>
                <a:gd name="T54" fmla="*/ 336 w 477"/>
                <a:gd name="T55" fmla="*/ 266 h 312"/>
                <a:gd name="T56" fmla="*/ 343 w 477"/>
                <a:gd name="T57" fmla="*/ 267 h 312"/>
                <a:gd name="T58" fmla="*/ 365 w 477"/>
                <a:gd name="T59" fmla="*/ 268 h 312"/>
                <a:gd name="T60" fmla="*/ 406 w 477"/>
                <a:gd name="T61" fmla="*/ 267 h 312"/>
                <a:gd name="T62" fmla="*/ 428 w 477"/>
                <a:gd name="T63" fmla="*/ 256 h 312"/>
                <a:gd name="T64" fmla="*/ 446 w 477"/>
                <a:gd name="T65" fmla="*/ 247 h 312"/>
                <a:gd name="T66" fmla="*/ 457 w 477"/>
                <a:gd name="T67" fmla="*/ 245 h 312"/>
                <a:gd name="T68" fmla="*/ 465 w 477"/>
                <a:gd name="T69" fmla="*/ 244 h 312"/>
                <a:gd name="T70" fmla="*/ 476 w 477"/>
                <a:gd name="T71" fmla="*/ 235 h 312"/>
                <a:gd name="T72" fmla="*/ 464 w 477"/>
                <a:gd name="T73" fmla="*/ 221 h 312"/>
                <a:gd name="T74" fmla="*/ 433 w 477"/>
                <a:gd name="T75" fmla="*/ 194 h 312"/>
                <a:gd name="T76" fmla="*/ 396 w 477"/>
                <a:gd name="T77" fmla="*/ 168 h 312"/>
                <a:gd name="T78" fmla="*/ 351 w 477"/>
                <a:gd name="T79" fmla="*/ 150 h 312"/>
                <a:gd name="T80" fmla="*/ 324 w 477"/>
                <a:gd name="T81" fmla="*/ 126 h 312"/>
                <a:gd name="T82" fmla="*/ 310 w 477"/>
                <a:gd name="T83" fmla="*/ 86 h 312"/>
                <a:gd name="T84" fmla="*/ 314 w 477"/>
                <a:gd name="T85" fmla="*/ 36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7"/>
                <a:gd name="T130" fmla="*/ 0 h 312"/>
                <a:gd name="T131" fmla="*/ 477 w 477"/>
                <a:gd name="T132" fmla="*/ 312 h 3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7" h="312">
                  <a:moveTo>
                    <a:pt x="321" y="15"/>
                  </a:moveTo>
                  <a:lnTo>
                    <a:pt x="306" y="8"/>
                  </a:lnTo>
                  <a:lnTo>
                    <a:pt x="293" y="3"/>
                  </a:lnTo>
                  <a:lnTo>
                    <a:pt x="277" y="1"/>
                  </a:lnTo>
                  <a:lnTo>
                    <a:pt x="264" y="0"/>
                  </a:lnTo>
                  <a:lnTo>
                    <a:pt x="248" y="1"/>
                  </a:lnTo>
                  <a:lnTo>
                    <a:pt x="234" y="3"/>
                  </a:lnTo>
                  <a:lnTo>
                    <a:pt x="218" y="7"/>
                  </a:lnTo>
                  <a:lnTo>
                    <a:pt x="201" y="15"/>
                  </a:lnTo>
                  <a:lnTo>
                    <a:pt x="186" y="23"/>
                  </a:lnTo>
                  <a:lnTo>
                    <a:pt x="172" y="35"/>
                  </a:lnTo>
                  <a:lnTo>
                    <a:pt x="161" y="47"/>
                  </a:lnTo>
                  <a:lnTo>
                    <a:pt x="149" y="65"/>
                  </a:lnTo>
                  <a:lnTo>
                    <a:pt x="141" y="71"/>
                  </a:lnTo>
                  <a:lnTo>
                    <a:pt x="129" y="77"/>
                  </a:lnTo>
                  <a:lnTo>
                    <a:pt x="105" y="80"/>
                  </a:lnTo>
                  <a:lnTo>
                    <a:pt x="64" y="83"/>
                  </a:lnTo>
                  <a:lnTo>
                    <a:pt x="51" y="86"/>
                  </a:lnTo>
                  <a:lnTo>
                    <a:pt x="40" y="89"/>
                  </a:lnTo>
                  <a:lnTo>
                    <a:pt x="33" y="94"/>
                  </a:lnTo>
                  <a:lnTo>
                    <a:pt x="27" y="103"/>
                  </a:lnTo>
                  <a:lnTo>
                    <a:pt x="24" y="114"/>
                  </a:lnTo>
                  <a:lnTo>
                    <a:pt x="22" y="125"/>
                  </a:lnTo>
                  <a:lnTo>
                    <a:pt x="20" y="137"/>
                  </a:lnTo>
                  <a:lnTo>
                    <a:pt x="14" y="149"/>
                  </a:lnTo>
                  <a:lnTo>
                    <a:pt x="5" y="166"/>
                  </a:lnTo>
                  <a:lnTo>
                    <a:pt x="1" y="179"/>
                  </a:lnTo>
                  <a:lnTo>
                    <a:pt x="0" y="192"/>
                  </a:lnTo>
                  <a:lnTo>
                    <a:pt x="2" y="203"/>
                  </a:lnTo>
                  <a:lnTo>
                    <a:pt x="8" y="212"/>
                  </a:lnTo>
                  <a:lnTo>
                    <a:pt x="14" y="218"/>
                  </a:lnTo>
                  <a:lnTo>
                    <a:pt x="34" y="229"/>
                  </a:lnTo>
                  <a:lnTo>
                    <a:pt x="54" y="238"/>
                  </a:lnTo>
                  <a:lnTo>
                    <a:pt x="67" y="247"/>
                  </a:lnTo>
                  <a:lnTo>
                    <a:pt x="77" y="256"/>
                  </a:lnTo>
                  <a:lnTo>
                    <a:pt x="83" y="267"/>
                  </a:lnTo>
                  <a:lnTo>
                    <a:pt x="93" y="289"/>
                  </a:lnTo>
                  <a:lnTo>
                    <a:pt x="102" y="300"/>
                  </a:lnTo>
                  <a:lnTo>
                    <a:pt x="112" y="306"/>
                  </a:lnTo>
                  <a:lnTo>
                    <a:pt x="123" y="311"/>
                  </a:lnTo>
                  <a:lnTo>
                    <a:pt x="140" y="312"/>
                  </a:lnTo>
                  <a:lnTo>
                    <a:pt x="160" y="311"/>
                  </a:lnTo>
                  <a:lnTo>
                    <a:pt x="180" y="306"/>
                  </a:lnTo>
                  <a:lnTo>
                    <a:pt x="202" y="296"/>
                  </a:lnTo>
                  <a:lnTo>
                    <a:pt x="209" y="294"/>
                  </a:lnTo>
                  <a:lnTo>
                    <a:pt x="224" y="291"/>
                  </a:lnTo>
                  <a:lnTo>
                    <a:pt x="239" y="285"/>
                  </a:lnTo>
                  <a:lnTo>
                    <a:pt x="250" y="281"/>
                  </a:lnTo>
                  <a:lnTo>
                    <a:pt x="268" y="270"/>
                  </a:lnTo>
                  <a:lnTo>
                    <a:pt x="279" y="267"/>
                  </a:lnTo>
                  <a:lnTo>
                    <a:pt x="294" y="263"/>
                  </a:lnTo>
                  <a:lnTo>
                    <a:pt x="300" y="263"/>
                  </a:lnTo>
                  <a:lnTo>
                    <a:pt x="317" y="263"/>
                  </a:lnTo>
                  <a:lnTo>
                    <a:pt x="336" y="266"/>
                  </a:lnTo>
                  <a:lnTo>
                    <a:pt x="343" y="267"/>
                  </a:lnTo>
                  <a:lnTo>
                    <a:pt x="365" y="268"/>
                  </a:lnTo>
                  <a:lnTo>
                    <a:pt x="394" y="268"/>
                  </a:lnTo>
                  <a:lnTo>
                    <a:pt x="406" y="267"/>
                  </a:lnTo>
                  <a:lnTo>
                    <a:pt x="418" y="261"/>
                  </a:lnTo>
                  <a:lnTo>
                    <a:pt x="428" y="256"/>
                  </a:lnTo>
                  <a:lnTo>
                    <a:pt x="437" y="250"/>
                  </a:lnTo>
                  <a:lnTo>
                    <a:pt x="446" y="247"/>
                  </a:lnTo>
                  <a:lnTo>
                    <a:pt x="452" y="246"/>
                  </a:lnTo>
                  <a:lnTo>
                    <a:pt x="457" y="245"/>
                  </a:lnTo>
                  <a:lnTo>
                    <a:pt x="465" y="244"/>
                  </a:lnTo>
                  <a:lnTo>
                    <a:pt x="472" y="240"/>
                  </a:lnTo>
                  <a:lnTo>
                    <a:pt x="476" y="235"/>
                  </a:lnTo>
                  <a:lnTo>
                    <a:pt x="477" y="229"/>
                  </a:lnTo>
                  <a:lnTo>
                    <a:pt x="464" y="221"/>
                  </a:lnTo>
                  <a:lnTo>
                    <a:pt x="451" y="211"/>
                  </a:lnTo>
                  <a:lnTo>
                    <a:pt x="433" y="194"/>
                  </a:lnTo>
                  <a:lnTo>
                    <a:pt x="417" y="180"/>
                  </a:lnTo>
                  <a:lnTo>
                    <a:pt x="396" y="168"/>
                  </a:lnTo>
                  <a:lnTo>
                    <a:pt x="374" y="160"/>
                  </a:lnTo>
                  <a:lnTo>
                    <a:pt x="351" y="150"/>
                  </a:lnTo>
                  <a:lnTo>
                    <a:pt x="334" y="139"/>
                  </a:lnTo>
                  <a:lnTo>
                    <a:pt x="324" y="126"/>
                  </a:lnTo>
                  <a:lnTo>
                    <a:pt x="315" y="110"/>
                  </a:lnTo>
                  <a:lnTo>
                    <a:pt x="310" y="86"/>
                  </a:lnTo>
                  <a:lnTo>
                    <a:pt x="310" y="60"/>
                  </a:lnTo>
                  <a:lnTo>
                    <a:pt x="314" y="36"/>
                  </a:lnTo>
                  <a:lnTo>
                    <a:pt x="321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3" name="Freeform 45"/>
            <p:cNvSpPr/>
            <p:nvPr/>
          </p:nvSpPr>
          <p:spPr bwMode="auto">
            <a:xfrm>
              <a:off x="3027" y="2528"/>
              <a:ext cx="55" cy="33"/>
            </a:xfrm>
            <a:custGeom>
              <a:avLst/>
              <a:gdLst>
                <a:gd name="T0" fmla="*/ 164 w 164"/>
                <a:gd name="T1" fmla="*/ 13 h 100"/>
                <a:gd name="T2" fmla="*/ 158 w 164"/>
                <a:gd name="T3" fmla="*/ 14 h 100"/>
                <a:gd name="T4" fmla="*/ 146 w 164"/>
                <a:gd name="T5" fmla="*/ 17 h 100"/>
                <a:gd name="T6" fmla="*/ 133 w 164"/>
                <a:gd name="T7" fmla="*/ 24 h 100"/>
                <a:gd name="T8" fmla="*/ 116 w 164"/>
                <a:gd name="T9" fmla="*/ 37 h 100"/>
                <a:gd name="T10" fmla="*/ 93 w 164"/>
                <a:gd name="T11" fmla="*/ 58 h 100"/>
                <a:gd name="T12" fmla="*/ 72 w 164"/>
                <a:gd name="T13" fmla="*/ 78 h 100"/>
                <a:gd name="T14" fmla="*/ 53 w 164"/>
                <a:gd name="T15" fmla="*/ 91 h 100"/>
                <a:gd name="T16" fmla="*/ 40 w 164"/>
                <a:gd name="T17" fmla="*/ 97 h 100"/>
                <a:gd name="T18" fmla="*/ 40 w 164"/>
                <a:gd name="T19" fmla="*/ 97 h 100"/>
                <a:gd name="T20" fmla="*/ 33 w 164"/>
                <a:gd name="T21" fmla="*/ 100 h 100"/>
                <a:gd name="T22" fmla="*/ 33 w 164"/>
                <a:gd name="T23" fmla="*/ 100 h 100"/>
                <a:gd name="T24" fmla="*/ 25 w 164"/>
                <a:gd name="T25" fmla="*/ 98 h 100"/>
                <a:gd name="T26" fmla="*/ 17 w 164"/>
                <a:gd name="T27" fmla="*/ 96 h 100"/>
                <a:gd name="T28" fmla="*/ 9 w 164"/>
                <a:gd name="T29" fmla="*/ 94 h 100"/>
                <a:gd name="T30" fmla="*/ 0 w 164"/>
                <a:gd name="T31" fmla="*/ 90 h 100"/>
                <a:gd name="T32" fmla="*/ 0 w 164"/>
                <a:gd name="T33" fmla="*/ 86 h 100"/>
                <a:gd name="T34" fmla="*/ 2 w 164"/>
                <a:gd name="T35" fmla="*/ 64 h 100"/>
                <a:gd name="T36" fmla="*/ 5 w 164"/>
                <a:gd name="T37" fmla="*/ 52 h 100"/>
                <a:gd name="T38" fmla="*/ 9 w 164"/>
                <a:gd name="T39" fmla="*/ 42 h 100"/>
                <a:gd name="T40" fmla="*/ 16 w 164"/>
                <a:gd name="T41" fmla="*/ 33 h 100"/>
                <a:gd name="T42" fmla="*/ 27 w 164"/>
                <a:gd name="T43" fmla="*/ 30 h 100"/>
                <a:gd name="T44" fmla="*/ 41 w 164"/>
                <a:gd name="T45" fmla="*/ 24 h 100"/>
                <a:gd name="T46" fmla="*/ 58 w 164"/>
                <a:gd name="T47" fmla="*/ 17 h 100"/>
                <a:gd name="T48" fmla="*/ 74 w 164"/>
                <a:gd name="T49" fmla="*/ 7 h 100"/>
                <a:gd name="T50" fmla="*/ 88 w 164"/>
                <a:gd name="T51" fmla="*/ 3 h 100"/>
                <a:gd name="T52" fmla="*/ 102 w 164"/>
                <a:gd name="T53" fmla="*/ 0 h 100"/>
                <a:gd name="T54" fmla="*/ 119 w 164"/>
                <a:gd name="T55" fmla="*/ 0 h 100"/>
                <a:gd name="T56" fmla="*/ 133 w 164"/>
                <a:gd name="T57" fmla="*/ 4 h 100"/>
                <a:gd name="T58" fmla="*/ 152 w 164"/>
                <a:gd name="T59" fmla="*/ 10 h 100"/>
                <a:gd name="T60" fmla="*/ 164 w 164"/>
                <a:gd name="T61" fmla="*/ 13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4"/>
                <a:gd name="T94" fmla="*/ 0 h 100"/>
                <a:gd name="T95" fmla="*/ 164 w 164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4" h="100">
                  <a:moveTo>
                    <a:pt x="164" y="13"/>
                  </a:moveTo>
                  <a:lnTo>
                    <a:pt x="158" y="14"/>
                  </a:lnTo>
                  <a:lnTo>
                    <a:pt x="146" y="17"/>
                  </a:lnTo>
                  <a:lnTo>
                    <a:pt x="133" y="24"/>
                  </a:lnTo>
                  <a:lnTo>
                    <a:pt x="116" y="37"/>
                  </a:lnTo>
                  <a:lnTo>
                    <a:pt x="93" y="58"/>
                  </a:lnTo>
                  <a:lnTo>
                    <a:pt x="72" y="78"/>
                  </a:lnTo>
                  <a:lnTo>
                    <a:pt x="53" y="91"/>
                  </a:lnTo>
                  <a:lnTo>
                    <a:pt x="40" y="97"/>
                  </a:lnTo>
                  <a:lnTo>
                    <a:pt x="33" y="100"/>
                  </a:lnTo>
                  <a:lnTo>
                    <a:pt x="25" y="98"/>
                  </a:lnTo>
                  <a:lnTo>
                    <a:pt x="17" y="96"/>
                  </a:lnTo>
                  <a:lnTo>
                    <a:pt x="9" y="94"/>
                  </a:lnTo>
                  <a:lnTo>
                    <a:pt x="0" y="90"/>
                  </a:lnTo>
                  <a:lnTo>
                    <a:pt x="0" y="86"/>
                  </a:lnTo>
                  <a:lnTo>
                    <a:pt x="2" y="64"/>
                  </a:lnTo>
                  <a:lnTo>
                    <a:pt x="5" y="52"/>
                  </a:lnTo>
                  <a:lnTo>
                    <a:pt x="9" y="42"/>
                  </a:lnTo>
                  <a:lnTo>
                    <a:pt x="16" y="33"/>
                  </a:lnTo>
                  <a:lnTo>
                    <a:pt x="27" y="30"/>
                  </a:lnTo>
                  <a:lnTo>
                    <a:pt x="41" y="24"/>
                  </a:lnTo>
                  <a:lnTo>
                    <a:pt x="58" y="17"/>
                  </a:lnTo>
                  <a:lnTo>
                    <a:pt x="74" y="7"/>
                  </a:lnTo>
                  <a:lnTo>
                    <a:pt x="88" y="3"/>
                  </a:lnTo>
                  <a:lnTo>
                    <a:pt x="102" y="0"/>
                  </a:lnTo>
                  <a:lnTo>
                    <a:pt x="119" y="0"/>
                  </a:lnTo>
                  <a:lnTo>
                    <a:pt x="133" y="4"/>
                  </a:lnTo>
                  <a:lnTo>
                    <a:pt x="152" y="10"/>
                  </a:lnTo>
                  <a:lnTo>
                    <a:pt x="164" y="1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4" name="Freeform 46"/>
            <p:cNvSpPr/>
            <p:nvPr/>
          </p:nvSpPr>
          <p:spPr bwMode="auto">
            <a:xfrm>
              <a:off x="2819" y="2456"/>
              <a:ext cx="55" cy="71"/>
            </a:xfrm>
            <a:custGeom>
              <a:avLst/>
              <a:gdLst>
                <a:gd name="T0" fmla="*/ 166 w 166"/>
                <a:gd name="T1" fmla="*/ 212 h 212"/>
                <a:gd name="T2" fmla="*/ 153 w 166"/>
                <a:gd name="T3" fmla="*/ 204 h 212"/>
                <a:gd name="T4" fmla="*/ 140 w 166"/>
                <a:gd name="T5" fmla="*/ 194 h 212"/>
                <a:gd name="T6" fmla="*/ 122 w 166"/>
                <a:gd name="T7" fmla="*/ 177 h 212"/>
                <a:gd name="T8" fmla="*/ 107 w 166"/>
                <a:gd name="T9" fmla="*/ 163 h 212"/>
                <a:gd name="T10" fmla="*/ 86 w 166"/>
                <a:gd name="T11" fmla="*/ 151 h 212"/>
                <a:gd name="T12" fmla="*/ 64 w 166"/>
                <a:gd name="T13" fmla="*/ 143 h 212"/>
                <a:gd name="T14" fmla="*/ 41 w 166"/>
                <a:gd name="T15" fmla="*/ 133 h 212"/>
                <a:gd name="T16" fmla="*/ 24 w 166"/>
                <a:gd name="T17" fmla="*/ 122 h 212"/>
                <a:gd name="T18" fmla="*/ 14 w 166"/>
                <a:gd name="T19" fmla="*/ 109 h 212"/>
                <a:gd name="T20" fmla="*/ 5 w 166"/>
                <a:gd name="T21" fmla="*/ 94 h 212"/>
                <a:gd name="T22" fmla="*/ 0 w 166"/>
                <a:gd name="T23" fmla="*/ 70 h 212"/>
                <a:gd name="T24" fmla="*/ 0 w 166"/>
                <a:gd name="T25" fmla="*/ 45 h 212"/>
                <a:gd name="T26" fmla="*/ 4 w 166"/>
                <a:gd name="T27" fmla="*/ 20 h 212"/>
                <a:gd name="T28" fmla="*/ 11 w 166"/>
                <a:gd name="T29" fmla="*/ 0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6"/>
                <a:gd name="T46" fmla="*/ 0 h 212"/>
                <a:gd name="T47" fmla="*/ 166 w 166"/>
                <a:gd name="T48" fmla="*/ 212 h 2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6" h="212">
                  <a:moveTo>
                    <a:pt x="166" y="212"/>
                  </a:moveTo>
                  <a:lnTo>
                    <a:pt x="153" y="204"/>
                  </a:lnTo>
                  <a:lnTo>
                    <a:pt x="140" y="194"/>
                  </a:lnTo>
                  <a:lnTo>
                    <a:pt x="122" y="177"/>
                  </a:lnTo>
                  <a:lnTo>
                    <a:pt x="107" y="163"/>
                  </a:lnTo>
                  <a:lnTo>
                    <a:pt x="86" y="151"/>
                  </a:lnTo>
                  <a:lnTo>
                    <a:pt x="64" y="143"/>
                  </a:lnTo>
                  <a:lnTo>
                    <a:pt x="41" y="133"/>
                  </a:lnTo>
                  <a:lnTo>
                    <a:pt x="24" y="122"/>
                  </a:lnTo>
                  <a:lnTo>
                    <a:pt x="14" y="109"/>
                  </a:lnTo>
                  <a:lnTo>
                    <a:pt x="5" y="94"/>
                  </a:lnTo>
                  <a:lnTo>
                    <a:pt x="0" y="70"/>
                  </a:lnTo>
                  <a:lnTo>
                    <a:pt x="0" y="45"/>
                  </a:lnTo>
                  <a:lnTo>
                    <a:pt x="4" y="20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5" name="Freeform 47"/>
            <p:cNvSpPr/>
            <p:nvPr/>
          </p:nvSpPr>
          <p:spPr bwMode="auto">
            <a:xfrm>
              <a:off x="428" y="3094"/>
              <a:ext cx="482" cy="284"/>
            </a:xfrm>
            <a:custGeom>
              <a:avLst/>
              <a:gdLst>
                <a:gd name="T0" fmla="*/ 386 w 1448"/>
                <a:gd name="T1" fmla="*/ 768 h 853"/>
                <a:gd name="T2" fmla="*/ 358 w 1448"/>
                <a:gd name="T3" fmla="*/ 772 h 853"/>
                <a:gd name="T4" fmla="*/ 228 w 1448"/>
                <a:gd name="T5" fmla="*/ 805 h 853"/>
                <a:gd name="T6" fmla="*/ 69 w 1448"/>
                <a:gd name="T7" fmla="*/ 772 h 853"/>
                <a:gd name="T8" fmla="*/ 0 w 1448"/>
                <a:gd name="T9" fmla="*/ 708 h 853"/>
                <a:gd name="T10" fmla="*/ 41 w 1448"/>
                <a:gd name="T11" fmla="*/ 655 h 853"/>
                <a:gd name="T12" fmla="*/ 75 w 1448"/>
                <a:gd name="T13" fmla="*/ 639 h 853"/>
                <a:gd name="T14" fmla="*/ 34 w 1448"/>
                <a:gd name="T15" fmla="*/ 558 h 853"/>
                <a:gd name="T16" fmla="*/ 20 w 1448"/>
                <a:gd name="T17" fmla="*/ 435 h 853"/>
                <a:gd name="T18" fmla="*/ 109 w 1448"/>
                <a:gd name="T19" fmla="*/ 354 h 853"/>
                <a:gd name="T20" fmla="*/ 213 w 1448"/>
                <a:gd name="T21" fmla="*/ 343 h 853"/>
                <a:gd name="T22" fmla="*/ 193 w 1448"/>
                <a:gd name="T23" fmla="*/ 328 h 853"/>
                <a:gd name="T24" fmla="*/ 199 w 1448"/>
                <a:gd name="T25" fmla="*/ 242 h 853"/>
                <a:gd name="T26" fmla="*/ 317 w 1448"/>
                <a:gd name="T27" fmla="*/ 134 h 853"/>
                <a:gd name="T28" fmla="*/ 517 w 1448"/>
                <a:gd name="T29" fmla="*/ 75 h 853"/>
                <a:gd name="T30" fmla="*/ 613 w 1448"/>
                <a:gd name="T31" fmla="*/ 81 h 853"/>
                <a:gd name="T32" fmla="*/ 613 w 1448"/>
                <a:gd name="T33" fmla="*/ 81 h 853"/>
                <a:gd name="T34" fmla="*/ 669 w 1448"/>
                <a:gd name="T35" fmla="*/ 38 h 853"/>
                <a:gd name="T36" fmla="*/ 855 w 1448"/>
                <a:gd name="T37" fmla="*/ 0 h 853"/>
                <a:gd name="T38" fmla="*/ 1027 w 1448"/>
                <a:gd name="T39" fmla="*/ 27 h 853"/>
                <a:gd name="T40" fmla="*/ 1041 w 1448"/>
                <a:gd name="T41" fmla="*/ 103 h 853"/>
                <a:gd name="T42" fmla="*/ 1021 w 1448"/>
                <a:gd name="T43" fmla="*/ 140 h 853"/>
                <a:gd name="T44" fmla="*/ 1158 w 1448"/>
                <a:gd name="T45" fmla="*/ 144 h 853"/>
                <a:gd name="T46" fmla="*/ 1269 w 1448"/>
                <a:gd name="T47" fmla="*/ 209 h 853"/>
                <a:gd name="T48" fmla="*/ 1261 w 1448"/>
                <a:gd name="T49" fmla="*/ 338 h 853"/>
                <a:gd name="T50" fmla="*/ 1221 w 1448"/>
                <a:gd name="T51" fmla="*/ 422 h 853"/>
                <a:gd name="T52" fmla="*/ 1224 w 1448"/>
                <a:gd name="T53" fmla="*/ 432 h 853"/>
                <a:gd name="T54" fmla="*/ 1365 w 1448"/>
                <a:gd name="T55" fmla="*/ 473 h 853"/>
                <a:gd name="T56" fmla="*/ 1448 w 1448"/>
                <a:gd name="T57" fmla="*/ 526 h 853"/>
                <a:gd name="T58" fmla="*/ 1358 w 1448"/>
                <a:gd name="T59" fmla="*/ 639 h 853"/>
                <a:gd name="T60" fmla="*/ 1245 w 1448"/>
                <a:gd name="T61" fmla="*/ 692 h 853"/>
                <a:gd name="T62" fmla="*/ 1345 w 1448"/>
                <a:gd name="T63" fmla="*/ 740 h 853"/>
                <a:gd name="T64" fmla="*/ 1414 w 1448"/>
                <a:gd name="T65" fmla="*/ 794 h 853"/>
                <a:gd name="T66" fmla="*/ 1261 w 1448"/>
                <a:gd name="T67" fmla="*/ 842 h 853"/>
                <a:gd name="T68" fmla="*/ 1089 w 1448"/>
                <a:gd name="T69" fmla="*/ 842 h 853"/>
                <a:gd name="T70" fmla="*/ 1082 w 1448"/>
                <a:gd name="T71" fmla="*/ 826 h 853"/>
                <a:gd name="T72" fmla="*/ 392 w 1448"/>
                <a:gd name="T73" fmla="*/ 768 h 8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48"/>
                <a:gd name="T112" fmla="*/ 0 h 853"/>
                <a:gd name="T113" fmla="*/ 1448 w 1448"/>
                <a:gd name="T114" fmla="*/ 853 h 8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48" h="853">
                  <a:moveTo>
                    <a:pt x="392" y="768"/>
                  </a:moveTo>
                  <a:lnTo>
                    <a:pt x="386" y="768"/>
                  </a:lnTo>
                  <a:lnTo>
                    <a:pt x="379" y="768"/>
                  </a:lnTo>
                  <a:lnTo>
                    <a:pt x="358" y="772"/>
                  </a:lnTo>
                  <a:lnTo>
                    <a:pt x="303" y="794"/>
                  </a:lnTo>
                  <a:lnTo>
                    <a:pt x="228" y="805"/>
                  </a:lnTo>
                  <a:lnTo>
                    <a:pt x="138" y="794"/>
                  </a:lnTo>
                  <a:lnTo>
                    <a:pt x="69" y="772"/>
                  </a:lnTo>
                  <a:lnTo>
                    <a:pt x="20" y="746"/>
                  </a:lnTo>
                  <a:lnTo>
                    <a:pt x="0" y="708"/>
                  </a:lnTo>
                  <a:lnTo>
                    <a:pt x="6" y="681"/>
                  </a:lnTo>
                  <a:lnTo>
                    <a:pt x="41" y="655"/>
                  </a:lnTo>
                  <a:lnTo>
                    <a:pt x="75" y="644"/>
                  </a:lnTo>
                  <a:lnTo>
                    <a:pt x="75" y="639"/>
                  </a:lnTo>
                  <a:lnTo>
                    <a:pt x="48" y="606"/>
                  </a:lnTo>
                  <a:lnTo>
                    <a:pt x="34" y="558"/>
                  </a:lnTo>
                  <a:lnTo>
                    <a:pt x="20" y="494"/>
                  </a:lnTo>
                  <a:lnTo>
                    <a:pt x="20" y="435"/>
                  </a:lnTo>
                  <a:lnTo>
                    <a:pt x="54" y="387"/>
                  </a:lnTo>
                  <a:lnTo>
                    <a:pt x="109" y="354"/>
                  </a:lnTo>
                  <a:lnTo>
                    <a:pt x="172" y="338"/>
                  </a:lnTo>
                  <a:lnTo>
                    <a:pt x="213" y="343"/>
                  </a:lnTo>
                  <a:lnTo>
                    <a:pt x="241" y="354"/>
                  </a:lnTo>
                  <a:lnTo>
                    <a:pt x="193" y="328"/>
                  </a:lnTo>
                  <a:lnTo>
                    <a:pt x="186" y="290"/>
                  </a:lnTo>
                  <a:lnTo>
                    <a:pt x="199" y="242"/>
                  </a:lnTo>
                  <a:lnTo>
                    <a:pt x="247" y="188"/>
                  </a:lnTo>
                  <a:lnTo>
                    <a:pt x="317" y="134"/>
                  </a:lnTo>
                  <a:lnTo>
                    <a:pt x="420" y="97"/>
                  </a:lnTo>
                  <a:lnTo>
                    <a:pt x="517" y="75"/>
                  </a:lnTo>
                  <a:lnTo>
                    <a:pt x="593" y="75"/>
                  </a:lnTo>
                  <a:lnTo>
                    <a:pt x="613" y="81"/>
                  </a:lnTo>
                  <a:lnTo>
                    <a:pt x="613" y="64"/>
                  </a:lnTo>
                  <a:lnTo>
                    <a:pt x="669" y="38"/>
                  </a:lnTo>
                  <a:lnTo>
                    <a:pt x="758" y="10"/>
                  </a:lnTo>
                  <a:lnTo>
                    <a:pt x="855" y="0"/>
                  </a:lnTo>
                  <a:lnTo>
                    <a:pt x="944" y="0"/>
                  </a:lnTo>
                  <a:lnTo>
                    <a:pt x="1027" y="27"/>
                  </a:lnTo>
                  <a:lnTo>
                    <a:pt x="1055" y="64"/>
                  </a:lnTo>
                  <a:lnTo>
                    <a:pt x="1041" y="103"/>
                  </a:lnTo>
                  <a:lnTo>
                    <a:pt x="1013" y="134"/>
                  </a:lnTo>
                  <a:lnTo>
                    <a:pt x="1021" y="140"/>
                  </a:lnTo>
                  <a:lnTo>
                    <a:pt x="1082" y="144"/>
                  </a:lnTo>
                  <a:lnTo>
                    <a:pt x="1158" y="144"/>
                  </a:lnTo>
                  <a:lnTo>
                    <a:pt x="1227" y="166"/>
                  </a:lnTo>
                  <a:lnTo>
                    <a:pt x="1269" y="209"/>
                  </a:lnTo>
                  <a:lnTo>
                    <a:pt x="1282" y="268"/>
                  </a:lnTo>
                  <a:lnTo>
                    <a:pt x="1261" y="338"/>
                  </a:lnTo>
                  <a:lnTo>
                    <a:pt x="1227" y="392"/>
                  </a:lnTo>
                  <a:lnTo>
                    <a:pt x="1221" y="422"/>
                  </a:lnTo>
                  <a:lnTo>
                    <a:pt x="1169" y="437"/>
                  </a:lnTo>
                  <a:lnTo>
                    <a:pt x="1224" y="432"/>
                  </a:lnTo>
                  <a:lnTo>
                    <a:pt x="1269" y="456"/>
                  </a:lnTo>
                  <a:lnTo>
                    <a:pt x="1365" y="473"/>
                  </a:lnTo>
                  <a:lnTo>
                    <a:pt x="1427" y="494"/>
                  </a:lnTo>
                  <a:lnTo>
                    <a:pt x="1448" y="526"/>
                  </a:lnTo>
                  <a:lnTo>
                    <a:pt x="1427" y="580"/>
                  </a:lnTo>
                  <a:lnTo>
                    <a:pt x="1358" y="639"/>
                  </a:lnTo>
                  <a:lnTo>
                    <a:pt x="1303" y="687"/>
                  </a:lnTo>
                  <a:lnTo>
                    <a:pt x="1245" y="692"/>
                  </a:lnTo>
                  <a:lnTo>
                    <a:pt x="1311" y="700"/>
                  </a:lnTo>
                  <a:lnTo>
                    <a:pt x="1345" y="740"/>
                  </a:lnTo>
                  <a:lnTo>
                    <a:pt x="1406" y="762"/>
                  </a:lnTo>
                  <a:lnTo>
                    <a:pt x="1414" y="794"/>
                  </a:lnTo>
                  <a:lnTo>
                    <a:pt x="1365" y="826"/>
                  </a:lnTo>
                  <a:lnTo>
                    <a:pt x="1261" y="842"/>
                  </a:lnTo>
                  <a:lnTo>
                    <a:pt x="1151" y="853"/>
                  </a:lnTo>
                  <a:lnTo>
                    <a:pt x="1089" y="842"/>
                  </a:lnTo>
                  <a:lnTo>
                    <a:pt x="1082" y="837"/>
                  </a:lnTo>
                  <a:lnTo>
                    <a:pt x="1082" y="826"/>
                  </a:lnTo>
                  <a:lnTo>
                    <a:pt x="1089" y="820"/>
                  </a:lnTo>
                  <a:lnTo>
                    <a:pt x="392" y="768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C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6" name="Freeform 48"/>
            <p:cNvSpPr/>
            <p:nvPr/>
          </p:nvSpPr>
          <p:spPr bwMode="auto">
            <a:xfrm>
              <a:off x="497" y="3156"/>
              <a:ext cx="359" cy="325"/>
            </a:xfrm>
            <a:custGeom>
              <a:avLst/>
              <a:gdLst>
                <a:gd name="T0" fmla="*/ 455 w 1078"/>
                <a:gd name="T1" fmla="*/ 552 h 974"/>
                <a:gd name="T2" fmla="*/ 433 w 1078"/>
                <a:gd name="T3" fmla="*/ 640 h 974"/>
                <a:gd name="T4" fmla="*/ 423 w 1078"/>
                <a:gd name="T5" fmla="*/ 839 h 974"/>
                <a:gd name="T6" fmla="*/ 361 w 1078"/>
                <a:gd name="T7" fmla="*/ 907 h 974"/>
                <a:gd name="T8" fmla="*/ 119 w 1078"/>
                <a:gd name="T9" fmla="*/ 974 h 974"/>
                <a:gd name="T10" fmla="*/ 890 w 1078"/>
                <a:gd name="T11" fmla="*/ 946 h 974"/>
                <a:gd name="T12" fmla="*/ 779 w 1078"/>
                <a:gd name="T13" fmla="*/ 944 h 974"/>
                <a:gd name="T14" fmla="*/ 686 w 1078"/>
                <a:gd name="T15" fmla="*/ 845 h 974"/>
                <a:gd name="T16" fmla="*/ 647 w 1078"/>
                <a:gd name="T17" fmla="*/ 554 h 974"/>
                <a:gd name="T18" fmla="*/ 869 w 1078"/>
                <a:gd name="T19" fmla="*/ 409 h 974"/>
                <a:gd name="T20" fmla="*/ 1020 w 1078"/>
                <a:gd name="T21" fmla="*/ 348 h 974"/>
                <a:gd name="T22" fmla="*/ 1007 w 1078"/>
                <a:gd name="T23" fmla="*/ 318 h 974"/>
                <a:gd name="T24" fmla="*/ 848 w 1078"/>
                <a:gd name="T25" fmla="*/ 389 h 974"/>
                <a:gd name="T26" fmla="*/ 702 w 1078"/>
                <a:gd name="T27" fmla="*/ 426 h 974"/>
                <a:gd name="T28" fmla="*/ 565 w 1078"/>
                <a:gd name="T29" fmla="*/ 426 h 974"/>
                <a:gd name="T30" fmla="*/ 751 w 1078"/>
                <a:gd name="T31" fmla="*/ 265 h 974"/>
                <a:gd name="T32" fmla="*/ 848 w 1078"/>
                <a:gd name="T33" fmla="*/ 152 h 974"/>
                <a:gd name="T34" fmla="*/ 689 w 1078"/>
                <a:gd name="T35" fmla="*/ 265 h 974"/>
                <a:gd name="T36" fmla="*/ 517 w 1078"/>
                <a:gd name="T37" fmla="*/ 378 h 974"/>
                <a:gd name="T38" fmla="*/ 496 w 1078"/>
                <a:gd name="T39" fmla="*/ 201 h 974"/>
                <a:gd name="T40" fmla="*/ 475 w 1078"/>
                <a:gd name="T41" fmla="*/ 71 h 974"/>
                <a:gd name="T42" fmla="*/ 438 w 1078"/>
                <a:gd name="T43" fmla="*/ 0 h 974"/>
                <a:gd name="T44" fmla="*/ 421 w 1078"/>
                <a:gd name="T45" fmla="*/ 168 h 974"/>
                <a:gd name="T46" fmla="*/ 354 w 1078"/>
                <a:gd name="T47" fmla="*/ 184 h 974"/>
                <a:gd name="T48" fmla="*/ 140 w 1078"/>
                <a:gd name="T49" fmla="*/ 138 h 974"/>
                <a:gd name="T50" fmla="*/ 209 w 1078"/>
                <a:gd name="T51" fmla="*/ 214 h 974"/>
                <a:gd name="T52" fmla="*/ 427 w 1078"/>
                <a:gd name="T53" fmla="*/ 292 h 974"/>
                <a:gd name="T54" fmla="*/ 427 w 1078"/>
                <a:gd name="T55" fmla="*/ 409 h 974"/>
                <a:gd name="T56" fmla="*/ 406 w 1078"/>
                <a:gd name="T57" fmla="*/ 420 h 974"/>
                <a:gd name="T58" fmla="*/ 220 w 1078"/>
                <a:gd name="T59" fmla="*/ 420 h 974"/>
                <a:gd name="T60" fmla="*/ 82 w 1078"/>
                <a:gd name="T61" fmla="*/ 404 h 974"/>
                <a:gd name="T62" fmla="*/ 0 w 1078"/>
                <a:gd name="T63" fmla="*/ 420 h 974"/>
                <a:gd name="T64" fmla="*/ 172 w 1078"/>
                <a:gd name="T65" fmla="*/ 441 h 974"/>
                <a:gd name="T66" fmla="*/ 365 w 1078"/>
                <a:gd name="T67" fmla="*/ 474 h 9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78"/>
                <a:gd name="T103" fmla="*/ 0 h 974"/>
                <a:gd name="T104" fmla="*/ 1078 w 1078"/>
                <a:gd name="T105" fmla="*/ 974 h 9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78" h="974">
                  <a:moveTo>
                    <a:pt x="430" y="498"/>
                  </a:moveTo>
                  <a:lnTo>
                    <a:pt x="455" y="552"/>
                  </a:lnTo>
                  <a:lnTo>
                    <a:pt x="441" y="586"/>
                  </a:lnTo>
                  <a:lnTo>
                    <a:pt x="433" y="640"/>
                  </a:lnTo>
                  <a:lnTo>
                    <a:pt x="433" y="764"/>
                  </a:lnTo>
                  <a:lnTo>
                    <a:pt x="423" y="839"/>
                  </a:lnTo>
                  <a:lnTo>
                    <a:pt x="406" y="864"/>
                  </a:lnTo>
                  <a:lnTo>
                    <a:pt x="361" y="907"/>
                  </a:lnTo>
                  <a:lnTo>
                    <a:pt x="272" y="938"/>
                  </a:lnTo>
                  <a:lnTo>
                    <a:pt x="119" y="974"/>
                  </a:lnTo>
                  <a:lnTo>
                    <a:pt x="965" y="974"/>
                  </a:lnTo>
                  <a:lnTo>
                    <a:pt x="890" y="946"/>
                  </a:lnTo>
                  <a:lnTo>
                    <a:pt x="840" y="938"/>
                  </a:lnTo>
                  <a:lnTo>
                    <a:pt x="779" y="944"/>
                  </a:lnTo>
                  <a:lnTo>
                    <a:pt x="727" y="909"/>
                  </a:lnTo>
                  <a:lnTo>
                    <a:pt x="686" y="845"/>
                  </a:lnTo>
                  <a:lnTo>
                    <a:pt x="655" y="675"/>
                  </a:lnTo>
                  <a:lnTo>
                    <a:pt x="647" y="554"/>
                  </a:lnTo>
                  <a:lnTo>
                    <a:pt x="621" y="498"/>
                  </a:lnTo>
                  <a:lnTo>
                    <a:pt x="869" y="409"/>
                  </a:lnTo>
                  <a:lnTo>
                    <a:pt x="938" y="394"/>
                  </a:lnTo>
                  <a:lnTo>
                    <a:pt x="1020" y="348"/>
                  </a:lnTo>
                  <a:lnTo>
                    <a:pt x="1078" y="318"/>
                  </a:lnTo>
                  <a:lnTo>
                    <a:pt x="1007" y="318"/>
                  </a:lnTo>
                  <a:lnTo>
                    <a:pt x="916" y="361"/>
                  </a:lnTo>
                  <a:lnTo>
                    <a:pt x="848" y="389"/>
                  </a:lnTo>
                  <a:lnTo>
                    <a:pt x="758" y="415"/>
                  </a:lnTo>
                  <a:lnTo>
                    <a:pt x="702" y="426"/>
                  </a:lnTo>
                  <a:lnTo>
                    <a:pt x="603" y="448"/>
                  </a:lnTo>
                  <a:lnTo>
                    <a:pt x="565" y="426"/>
                  </a:lnTo>
                  <a:lnTo>
                    <a:pt x="641" y="391"/>
                  </a:lnTo>
                  <a:lnTo>
                    <a:pt x="751" y="265"/>
                  </a:lnTo>
                  <a:lnTo>
                    <a:pt x="796" y="222"/>
                  </a:lnTo>
                  <a:lnTo>
                    <a:pt x="848" y="152"/>
                  </a:lnTo>
                  <a:lnTo>
                    <a:pt x="854" y="88"/>
                  </a:lnTo>
                  <a:lnTo>
                    <a:pt x="689" y="265"/>
                  </a:lnTo>
                  <a:lnTo>
                    <a:pt x="655" y="303"/>
                  </a:lnTo>
                  <a:lnTo>
                    <a:pt x="517" y="378"/>
                  </a:lnTo>
                  <a:lnTo>
                    <a:pt x="506" y="259"/>
                  </a:lnTo>
                  <a:lnTo>
                    <a:pt x="496" y="201"/>
                  </a:lnTo>
                  <a:lnTo>
                    <a:pt x="483" y="163"/>
                  </a:lnTo>
                  <a:lnTo>
                    <a:pt x="475" y="71"/>
                  </a:lnTo>
                  <a:lnTo>
                    <a:pt x="468" y="34"/>
                  </a:lnTo>
                  <a:lnTo>
                    <a:pt x="438" y="0"/>
                  </a:lnTo>
                  <a:lnTo>
                    <a:pt x="427" y="104"/>
                  </a:lnTo>
                  <a:lnTo>
                    <a:pt x="421" y="168"/>
                  </a:lnTo>
                  <a:lnTo>
                    <a:pt x="441" y="227"/>
                  </a:lnTo>
                  <a:lnTo>
                    <a:pt x="354" y="184"/>
                  </a:lnTo>
                  <a:lnTo>
                    <a:pt x="209" y="179"/>
                  </a:lnTo>
                  <a:lnTo>
                    <a:pt x="140" y="138"/>
                  </a:lnTo>
                  <a:lnTo>
                    <a:pt x="137" y="179"/>
                  </a:lnTo>
                  <a:lnTo>
                    <a:pt x="209" y="214"/>
                  </a:lnTo>
                  <a:lnTo>
                    <a:pt x="333" y="216"/>
                  </a:lnTo>
                  <a:lnTo>
                    <a:pt x="427" y="292"/>
                  </a:lnTo>
                  <a:lnTo>
                    <a:pt x="433" y="389"/>
                  </a:lnTo>
                  <a:lnTo>
                    <a:pt x="427" y="409"/>
                  </a:lnTo>
                  <a:lnTo>
                    <a:pt x="406" y="420"/>
                  </a:lnTo>
                  <a:lnTo>
                    <a:pt x="317" y="431"/>
                  </a:lnTo>
                  <a:lnTo>
                    <a:pt x="220" y="420"/>
                  </a:lnTo>
                  <a:lnTo>
                    <a:pt x="137" y="409"/>
                  </a:lnTo>
                  <a:lnTo>
                    <a:pt x="82" y="404"/>
                  </a:lnTo>
                  <a:lnTo>
                    <a:pt x="13" y="400"/>
                  </a:lnTo>
                  <a:lnTo>
                    <a:pt x="0" y="420"/>
                  </a:lnTo>
                  <a:lnTo>
                    <a:pt x="76" y="426"/>
                  </a:lnTo>
                  <a:lnTo>
                    <a:pt x="172" y="441"/>
                  </a:lnTo>
                  <a:lnTo>
                    <a:pt x="269" y="458"/>
                  </a:lnTo>
                  <a:lnTo>
                    <a:pt x="365" y="474"/>
                  </a:lnTo>
                  <a:lnTo>
                    <a:pt x="430" y="49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7" name="Freeform 49"/>
            <p:cNvSpPr/>
            <p:nvPr/>
          </p:nvSpPr>
          <p:spPr bwMode="auto">
            <a:xfrm>
              <a:off x="4454" y="3362"/>
              <a:ext cx="482" cy="285"/>
            </a:xfrm>
            <a:custGeom>
              <a:avLst/>
              <a:gdLst>
                <a:gd name="T0" fmla="*/ 385 w 1448"/>
                <a:gd name="T1" fmla="*/ 767 h 853"/>
                <a:gd name="T2" fmla="*/ 359 w 1448"/>
                <a:gd name="T3" fmla="*/ 773 h 853"/>
                <a:gd name="T4" fmla="*/ 227 w 1448"/>
                <a:gd name="T5" fmla="*/ 804 h 853"/>
                <a:gd name="T6" fmla="*/ 69 w 1448"/>
                <a:gd name="T7" fmla="*/ 773 h 853"/>
                <a:gd name="T8" fmla="*/ 0 w 1448"/>
                <a:gd name="T9" fmla="*/ 708 h 853"/>
                <a:gd name="T10" fmla="*/ 41 w 1448"/>
                <a:gd name="T11" fmla="*/ 654 h 853"/>
                <a:gd name="T12" fmla="*/ 76 w 1448"/>
                <a:gd name="T13" fmla="*/ 639 h 853"/>
                <a:gd name="T14" fmla="*/ 34 w 1448"/>
                <a:gd name="T15" fmla="*/ 558 h 853"/>
                <a:gd name="T16" fmla="*/ 20 w 1448"/>
                <a:gd name="T17" fmla="*/ 435 h 853"/>
                <a:gd name="T18" fmla="*/ 110 w 1448"/>
                <a:gd name="T19" fmla="*/ 353 h 853"/>
                <a:gd name="T20" fmla="*/ 214 w 1448"/>
                <a:gd name="T21" fmla="*/ 344 h 853"/>
                <a:gd name="T22" fmla="*/ 192 w 1448"/>
                <a:gd name="T23" fmla="*/ 327 h 853"/>
                <a:gd name="T24" fmla="*/ 200 w 1448"/>
                <a:gd name="T25" fmla="*/ 241 h 853"/>
                <a:gd name="T26" fmla="*/ 316 w 1448"/>
                <a:gd name="T27" fmla="*/ 134 h 853"/>
                <a:gd name="T28" fmla="*/ 517 w 1448"/>
                <a:gd name="T29" fmla="*/ 75 h 853"/>
                <a:gd name="T30" fmla="*/ 614 w 1448"/>
                <a:gd name="T31" fmla="*/ 80 h 853"/>
                <a:gd name="T32" fmla="*/ 614 w 1448"/>
                <a:gd name="T33" fmla="*/ 80 h 853"/>
                <a:gd name="T34" fmla="*/ 668 w 1448"/>
                <a:gd name="T35" fmla="*/ 37 h 853"/>
                <a:gd name="T36" fmla="*/ 855 w 1448"/>
                <a:gd name="T37" fmla="*/ 0 h 853"/>
                <a:gd name="T38" fmla="*/ 1027 w 1448"/>
                <a:gd name="T39" fmla="*/ 26 h 853"/>
                <a:gd name="T40" fmla="*/ 1041 w 1448"/>
                <a:gd name="T41" fmla="*/ 102 h 853"/>
                <a:gd name="T42" fmla="*/ 1021 w 1448"/>
                <a:gd name="T43" fmla="*/ 139 h 853"/>
                <a:gd name="T44" fmla="*/ 1159 w 1448"/>
                <a:gd name="T45" fmla="*/ 145 h 853"/>
                <a:gd name="T46" fmla="*/ 1268 w 1448"/>
                <a:gd name="T47" fmla="*/ 209 h 853"/>
                <a:gd name="T48" fmla="*/ 1262 w 1448"/>
                <a:gd name="T49" fmla="*/ 338 h 853"/>
                <a:gd name="T50" fmla="*/ 1220 w 1448"/>
                <a:gd name="T51" fmla="*/ 421 h 853"/>
                <a:gd name="T52" fmla="*/ 1223 w 1448"/>
                <a:gd name="T53" fmla="*/ 432 h 853"/>
                <a:gd name="T54" fmla="*/ 1365 w 1448"/>
                <a:gd name="T55" fmla="*/ 472 h 853"/>
                <a:gd name="T56" fmla="*/ 1448 w 1448"/>
                <a:gd name="T57" fmla="*/ 526 h 853"/>
                <a:gd name="T58" fmla="*/ 1358 w 1448"/>
                <a:gd name="T59" fmla="*/ 639 h 853"/>
                <a:gd name="T60" fmla="*/ 1244 w 1448"/>
                <a:gd name="T61" fmla="*/ 691 h 853"/>
                <a:gd name="T62" fmla="*/ 1344 w 1448"/>
                <a:gd name="T63" fmla="*/ 740 h 853"/>
                <a:gd name="T64" fmla="*/ 1413 w 1448"/>
                <a:gd name="T65" fmla="*/ 794 h 853"/>
                <a:gd name="T66" fmla="*/ 1262 w 1448"/>
                <a:gd name="T67" fmla="*/ 842 h 853"/>
                <a:gd name="T68" fmla="*/ 1090 w 1448"/>
                <a:gd name="T69" fmla="*/ 842 h 853"/>
                <a:gd name="T70" fmla="*/ 1083 w 1448"/>
                <a:gd name="T71" fmla="*/ 826 h 853"/>
                <a:gd name="T72" fmla="*/ 393 w 1448"/>
                <a:gd name="T73" fmla="*/ 767 h 8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48"/>
                <a:gd name="T112" fmla="*/ 0 h 853"/>
                <a:gd name="T113" fmla="*/ 1448 w 1448"/>
                <a:gd name="T114" fmla="*/ 853 h 8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48" h="853">
                  <a:moveTo>
                    <a:pt x="393" y="767"/>
                  </a:moveTo>
                  <a:lnTo>
                    <a:pt x="385" y="767"/>
                  </a:lnTo>
                  <a:lnTo>
                    <a:pt x="379" y="767"/>
                  </a:lnTo>
                  <a:lnTo>
                    <a:pt x="359" y="773"/>
                  </a:lnTo>
                  <a:lnTo>
                    <a:pt x="303" y="794"/>
                  </a:lnTo>
                  <a:lnTo>
                    <a:pt x="227" y="804"/>
                  </a:lnTo>
                  <a:lnTo>
                    <a:pt x="137" y="794"/>
                  </a:lnTo>
                  <a:lnTo>
                    <a:pt x="69" y="773"/>
                  </a:lnTo>
                  <a:lnTo>
                    <a:pt x="20" y="745"/>
                  </a:lnTo>
                  <a:lnTo>
                    <a:pt x="0" y="708"/>
                  </a:lnTo>
                  <a:lnTo>
                    <a:pt x="7" y="682"/>
                  </a:lnTo>
                  <a:lnTo>
                    <a:pt x="41" y="654"/>
                  </a:lnTo>
                  <a:lnTo>
                    <a:pt x="76" y="644"/>
                  </a:lnTo>
                  <a:lnTo>
                    <a:pt x="76" y="639"/>
                  </a:lnTo>
                  <a:lnTo>
                    <a:pt x="47" y="606"/>
                  </a:lnTo>
                  <a:lnTo>
                    <a:pt x="34" y="558"/>
                  </a:lnTo>
                  <a:lnTo>
                    <a:pt x="20" y="494"/>
                  </a:lnTo>
                  <a:lnTo>
                    <a:pt x="20" y="435"/>
                  </a:lnTo>
                  <a:lnTo>
                    <a:pt x="55" y="386"/>
                  </a:lnTo>
                  <a:lnTo>
                    <a:pt x="110" y="353"/>
                  </a:lnTo>
                  <a:lnTo>
                    <a:pt x="171" y="338"/>
                  </a:lnTo>
                  <a:lnTo>
                    <a:pt x="214" y="344"/>
                  </a:lnTo>
                  <a:lnTo>
                    <a:pt x="241" y="353"/>
                  </a:lnTo>
                  <a:lnTo>
                    <a:pt x="192" y="327"/>
                  </a:lnTo>
                  <a:lnTo>
                    <a:pt x="186" y="290"/>
                  </a:lnTo>
                  <a:lnTo>
                    <a:pt x="200" y="241"/>
                  </a:lnTo>
                  <a:lnTo>
                    <a:pt x="247" y="188"/>
                  </a:lnTo>
                  <a:lnTo>
                    <a:pt x="316" y="134"/>
                  </a:lnTo>
                  <a:lnTo>
                    <a:pt x="420" y="97"/>
                  </a:lnTo>
                  <a:lnTo>
                    <a:pt x="517" y="75"/>
                  </a:lnTo>
                  <a:lnTo>
                    <a:pt x="593" y="75"/>
                  </a:lnTo>
                  <a:lnTo>
                    <a:pt x="614" y="80"/>
                  </a:lnTo>
                  <a:lnTo>
                    <a:pt x="614" y="64"/>
                  </a:lnTo>
                  <a:lnTo>
                    <a:pt x="668" y="37"/>
                  </a:lnTo>
                  <a:lnTo>
                    <a:pt x="758" y="10"/>
                  </a:lnTo>
                  <a:lnTo>
                    <a:pt x="855" y="0"/>
                  </a:lnTo>
                  <a:lnTo>
                    <a:pt x="945" y="0"/>
                  </a:lnTo>
                  <a:lnTo>
                    <a:pt x="1027" y="26"/>
                  </a:lnTo>
                  <a:lnTo>
                    <a:pt x="1055" y="64"/>
                  </a:lnTo>
                  <a:lnTo>
                    <a:pt x="1041" y="102"/>
                  </a:lnTo>
                  <a:lnTo>
                    <a:pt x="1013" y="134"/>
                  </a:lnTo>
                  <a:lnTo>
                    <a:pt x="1021" y="139"/>
                  </a:lnTo>
                  <a:lnTo>
                    <a:pt x="1083" y="145"/>
                  </a:lnTo>
                  <a:lnTo>
                    <a:pt x="1159" y="145"/>
                  </a:lnTo>
                  <a:lnTo>
                    <a:pt x="1227" y="166"/>
                  </a:lnTo>
                  <a:lnTo>
                    <a:pt x="1268" y="209"/>
                  </a:lnTo>
                  <a:lnTo>
                    <a:pt x="1283" y="268"/>
                  </a:lnTo>
                  <a:lnTo>
                    <a:pt x="1262" y="338"/>
                  </a:lnTo>
                  <a:lnTo>
                    <a:pt x="1227" y="392"/>
                  </a:lnTo>
                  <a:lnTo>
                    <a:pt x="1220" y="421"/>
                  </a:lnTo>
                  <a:lnTo>
                    <a:pt x="1169" y="437"/>
                  </a:lnTo>
                  <a:lnTo>
                    <a:pt x="1223" y="432"/>
                  </a:lnTo>
                  <a:lnTo>
                    <a:pt x="1268" y="455"/>
                  </a:lnTo>
                  <a:lnTo>
                    <a:pt x="1365" y="472"/>
                  </a:lnTo>
                  <a:lnTo>
                    <a:pt x="1426" y="494"/>
                  </a:lnTo>
                  <a:lnTo>
                    <a:pt x="1448" y="526"/>
                  </a:lnTo>
                  <a:lnTo>
                    <a:pt x="1426" y="580"/>
                  </a:lnTo>
                  <a:lnTo>
                    <a:pt x="1358" y="639"/>
                  </a:lnTo>
                  <a:lnTo>
                    <a:pt x="1302" y="686"/>
                  </a:lnTo>
                  <a:lnTo>
                    <a:pt x="1244" y="691"/>
                  </a:lnTo>
                  <a:lnTo>
                    <a:pt x="1310" y="700"/>
                  </a:lnTo>
                  <a:lnTo>
                    <a:pt x="1344" y="740"/>
                  </a:lnTo>
                  <a:lnTo>
                    <a:pt x="1407" y="762"/>
                  </a:lnTo>
                  <a:lnTo>
                    <a:pt x="1413" y="794"/>
                  </a:lnTo>
                  <a:lnTo>
                    <a:pt x="1365" y="826"/>
                  </a:lnTo>
                  <a:lnTo>
                    <a:pt x="1262" y="842"/>
                  </a:lnTo>
                  <a:lnTo>
                    <a:pt x="1151" y="853"/>
                  </a:lnTo>
                  <a:lnTo>
                    <a:pt x="1090" y="842"/>
                  </a:lnTo>
                  <a:lnTo>
                    <a:pt x="1083" y="836"/>
                  </a:lnTo>
                  <a:lnTo>
                    <a:pt x="1083" y="826"/>
                  </a:lnTo>
                  <a:lnTo>
                    <a:pt x="1090" y="820"/>
                  </a:lnTo>
                  <a:lnTo>
                    <a:pt x="393" y="767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C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8" name="Freeform 50"/>
            <p:cNvSpPr/>
            <p:nvPr/>
          </p:nvSpPr>
          <p:spPr bwMode="auto">
            <a:xfrm>
              <a:off x="4523" y="3424"/>
              <a:ext cx="359" cy="325"/>
            </a:xfrm>
            <a:custGeom>
              <a:avLst/>
              <a:gdLst>
                <a:gd name="T0" fmla="*/ 455 w 1079"/>
                <a:gd name="T1" fmla="*/ 552 h 973"/>
                <a:gd name="T2" fmla="*/ 434 w 1079"/>
                <a:gd name="T3" fmla="*/ 640 h 973"/>
                <a:gd name="T4" fmla="*/ 424 w 1079"/>
                <a:gd name="T5" fmla="*/ 839 h 973"/>
                <a:gd name="T6" fmla="*/ 362 w 1079"/>
                <a:gd name="T7" fmla="*/ 906 h 973"/>
                <a:gd name="T8" fmla="*/ 120 w 1079"/>
                <a:gd name="T9" fmla="*/ 973 h 973"/>
                <a:gd name="T10" fmla="*/ 889 w 1079"/>
                <a:gd name="T11" fmla="*/ 946 h 973"/>
                <a:gd name="T12" fmla="*/ 778 w 1079"/>
                <a:gd name="T13" fmla="*/ 943 h 973"/>
                <a:gd name="T14" fmla="*/ 685 w 1079"/>
                <a:gd name="T15" fmla="*/ 845 h 973"/>
                <a:gd name="T16" fmla="*/ 648 w 1079"/>
                <a:gd name="T17" fmla="*/ 554 h 973"/>
                <a:gd name="T18" fmla="*/ 868 w 1079"/>
                <a:gd name="T19" fmla="*/ 410 h 973"/>
                <a:gd name="T20" fmla="*/ 1020 w 1079"/>
                <a:gd name="T21" fmla="*/ 347 h 973"/>
                <a:gd name="T22" fmla="*/ 1007 w 1079"/>
                <a:gd name="T23" fmla="*/ 318 h 973"/>
                <a:gd name="T24" fmla="*/ 848 w 1079"/>
                <a:gd name="T25" fmla="*/ 388 h 973"/>
                <a:gd name="T26" fmla="*/ 703 w 1079"/>
                <a:gd name="T27" fmla="*/ 425 h 973"/>
                <a:gd name="T28" fmla="*/ 566 w 1079"/>
                <a:gd name="T29" fmla="*/ 425 h 973"/>
                <a:gd name="T30" fmla="*/ 751 w 1079"/>
                <a:gd name="T31" fmla="*/ 265 h 973"/>
                <a:gd name="T32" fmla="*/ 848 w 1079"/>
                <a:gd name="T33" fmla="*/ 152 h 973"/>
                <a:gd name="T34" fmla="*/ 688 w 1079"/>
                <a:gd name="T35" fmla="*/ 265 h 973"/>
                <a:gd name="T36" fmla="*/ 517 w 1079"/>
                <a:gd name="T37" fmla="*/ 377 h 973"/>
                <a:gd name="T38" fmla="*/ 495 w 1079"/>
                <a:gd name="T39" fmla="*/ 200 h 973"/>
                <a:gd name="T40" fmla="*/ 476 w 1079"/>
                <a:gd name="T41" fmla="*/ 71 h 973"/>
                <a:gd name="T42" fmla="*/ 437 w 1079"/>
                <a:gd name="T43" fmla="*/ 0 h 973"/>
                <a:gd name="T44" fmla="*/ 421 w 1079"/>
                <a:gd name="T45" fmla="*/ 167 h 973"/>
                <a:gd name="T46" fmla="*/ 355 w 1079"/>
                <a:gd name="T47" fmla="*/ 184 h 973"/>
                <a:gd name="T48" fmla="*/ 141 w 1079"/>
                <a:gd name="T49" fmla="*/ 139 h 973"/>
                <a:gd name="T50" fmla="*/ 210 w 1079"/>
                <a:gd name="T51" fmla="*/ 214 h 973"/>
                <a:gd name="T52" fmla="*/ 427 w 1079"/>
                <a:gd name="T53" fmla="*/ 291 h 973"/>
                <a:gd name="T54" fmla="*/ 427 w 1079"/>
                <a:gd name="T55" fmla="*/ 410 h 973"/>
                <a:gd name="T56" fmla="*/ 407 w 1079"/>
                <a:gd name="T57" fmla="*/ 420 h 973"/>
                <a:gd name="T58" fmla="*/ 220 w 1079"/>
                <a:gd name="T59" fmla="*/ 420 h 973"/>
                <a:gd name="T60" fmla="*/ 82 w 1079"/>
                <a:gd name="T61" fmla="*/ 404 h 973"/>
                <a:gd name="T62" fmla="*/ 0 w 1079"/>
                <a:gd name="T63" fmla="*/ 420 h 973"/>
                <a:gd name="T64" fmla="*/ 172 w 1079"/>
                <a:gd name="T65" fmla="*/ 442 h 973"/>
                <a:gd name="T66" fmla="*/ 366 w 1079"/>
                <a:gd name="T67" fmla="*/ 474 h 9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79"/>
                <a:gd name="T103" fmla="*/ 0 h 973"/>
                <a:gd name="T104" fmla="*/ 1079 w 1079"/>
                <a:gd name="T105" fmla="*/ 973 h 9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79" h="973">
                  <a:moveTo>
                    <a:pt x="431" y="498"/>
                  </a:moveTo>
                  <a:lnTo>
                    <a:pt x="455" y="552"/>
                  </a:lnTo>
                  <a:lnTo>
                    <a:pt x="441" y="587"/>
                  </a:lnTo>
                  <a:lnTo>
                    <a:pt x="434" y="640"/>
                  </a:lnTo>
                  <a:lnTo>
                    <a:pt x="434" y="764"/>
                  </a:lnTo>
                  <a:lnTo>
                    <a:pt x="424" y="839"/>
                  </a:lnTo>
                  <a:lnTo>
                    <a:pt x="407" y="863"/>
                  </a:lnTo>
                  <a:lnTo>
                    <a:pt x="362" y="906"/>
                  </a:lnTo>
                  <a:lnTo>
                    <a:pt x="272" y="938"/>
                  </a:lnTo>
                  <a:lnTo>
                    <a:pt x="120" y="973"/>
                  </a:lnTo>
                  <a:lnTo>
                    <a:pt x="965" y="973"/>
                  </a:lnTo>
                  <a:lnTo>
                    <a:pt x="889" y="946"/>
                  </a:lnTo>
                  <a:lnTo>
                    <a:pt x="841" y="938"/>
                  </a:lnTo>
                  <a:lnTo>
                    <a:pt x="778" y="943"/>
                  </a:lnTo>
                  <a:lnTo>
                    <a:pt x="727" y="908"/>
                  </a:lnTo>
                  <a:lnTo>
                    <a:pt x="685" y="845"/>
                  </a:lnTo>
                  <a:lnTo>
                    <a:pt x="656" y="676"/>
                  </a:lnTo>
                  <a:lnTo>
                    <a:pt x="648" y="554"/>
                  </a:lnTo>
                  <a:lnTo>
                    <a:pt x="620" y="498"/>
                  </a:lnTo>
                  <a:lnTo>
                    <a:pt x="868" y="410"/>
                  </a:lnTo>
                  <a:lnTo>
                    <a:pt x="938" y="394"/>
                  </a:lnTo>
                  <a:lnTo>
                    <a:pt x="1020" y="347"/>
                  </a:lnTo>
                  <a:lnTo>
                    <a:pt x="1079" y="319"/>
                  </a:lnTo>
                  <a:lnTo>
                    <a:pt x="1007" y="318"/>
                  </a:lnTo>
                  <a:lnTo>
                    <a:pt x="917" y="361"/>
                  </a:lnTo>
                  <a:lnTo>
                    <a:pt x="848" y="388"/>
                  </a:lnTo>
                  <a:lnTo>
                    <a:pt x="758" y="414"/>
                  </a:lnTo>
                  <a:lnTo>
                    <a:pt x="703" y="425"/>
                  </a:lnTo>
                  <a:lnTo>
                    <a:pt x="603" y="447"/>
                  </a:lnTo>
                  <a:lnTo>
                    <a:pt x="566" y="425"/>
                  </a:lnTo>
                  <a:lnTo>
                    <a:pt x="641" y="390"/>
                  </a:lnTo>
                  <a:lnTo>
                    <a:pt x="751" y="265"/>
                  </a:lnTo>
                  <a:lnTo>
                    <a:pt x="796" y="221"/>
                  </a:lnTo>
                  <a:lnTo>
                    <a:pt x="848" y="152"/>
                  </a:lnTo>
                  <a:lnTo>
                    <a:pt x="855" y="87"/>
                  </a:lnTo>
                  <a:lnTo>
                    <a:pt x="688" y="265"/>
                  </a:lnTo>
                  <a:lnTo>
                    <a:pt x="656" y="302"/>
                  </a:lnTo>
                  <a:lnTo>
                    <a:pt x="517" y="377"/>
                  </a:lnTo>
                  <a:lnTo>
                    <a:pt x="506" y="260"/>
                  </a:lnTo>
                  <a:lnTo>
                    <a:pt x="495" y="200"/>
                  </a:lnTo>
                  <a:lnTo>
                    <a:pt x="482" y="162"/>
                  </a:lnTo>
                  <a:lnTo>
                    <a:pt x="476" y="71"/>
                  </a:lnTo>
                  <a:lnTo>
                    <a:pt x="468" y="34"/>
                  </a:lnTo>
                  <a:lnTo>
                    <a:pt x="437" y="0"/>
                  </a:lnTo>
                  <a:lnTo>
                    <a:pt x="427" y="104"/>
                  </a:lnTo>
                  <a:lnTo>
                    <a:pt x="421" y="167"/>
                  </a:lnTo>
                  <a:lnTo>
                    <a:pt x="441" y="228"/>
                  </a:lnTo>
                  <a:lnTo>
                    <a:pt x="355" y="184"/>
                  </a:lnTo>
                  <a:lnTo>
                    <a:pt x="210" y="178"/>
                  </a:lnTo>
                  <a:lnTo>
                    <a:pt x="141" y="139"/>
                  </a:lnTo>
                  <a:lnTo>
                    <a:pt x="138" y="178"/>
                  </a:lnTo>
                  <a:lnTo>
                    <a:pt x="210" y="214"/>
                  </a:lnTo>
                  <a:lnTo>
                    <a:pt x="334" y="216"/>
                  </a:lnTo>
                  <a:lnTo>
                    <a:pt x="427" y="291"/>
                  </a:lnTo>
                  <a:lnTo>
                    <a:pt x="434" y="388"/>
                  </a:lnTo>
                  <a:lnTo>
                    <a:pt x="427" y="410"/>
                  </a:lnTo>
                  <a:lnTo>
                    <a:pt x="407" y="420"/>
                  </a:lnTo>
                  <a:lnTo>
                    <a:pt x="317" y="431"/>
                  </a:lnTo>
                  <a:lnTo>
                    <a:pt x="220" y="420"/>
                  </a:lnTo>
                  <a:lnTo>
                    <a:pt x="138" y="410"/>
                  </a:lnTo>
                  <a:lnTo>
                    <a:pt x="82" y="404"/>
                  </a:lnTo>
                  <a:lnTo>
                    <a:pt x="14" y="399"/>
                  </a:lnTo>
                  <a:lnTo>
                    <a:pt x="0" y="420"/>
                  </a:lnTo>
                  <a:lnTo>
                    <a:pt x="75" y="425"/>
                  </a:lnTo>
                  <a:lnTo>
                    <a:pt x="172" y="442"/>
                  </a:lnTo>
                  <a:lnTo>
                    <a:pt x="268" y="458"/>
                  </a:lnTo>
                  <a:lnTo>
                    <a:pt x="366" y="474"/>
                  </a:lnTo>
                  <a:lnTo>
                    <a:pt x="431" y="49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99" name="Freeform 51"/>
            <p:cNvSpPr/>
            <p:nvPr/>
          </p:nvSpPr>
          <p:spPr bwMode="auto">
            <a:xfrm>
              <a:off x="495" y="1989"/>
              <a:ext cx="1761" cy="2242"/>
            </a:xfrm>
            <a:custGeom>
              <a:avLst/>
              <a:gdLst>
                <a:gd name="T0" fmla="*/ 0 w 5284"/>
                <a:gd name="T1" fmla="*/ 1223 h 6728"/>
                <a:gd name="T2" fmla="*/ 40 w 5284"/>
                <a:gd name="T3" fmla="*/ 1169 h 6728"/>
                <a:gd name="T4" fmla="*/ 154 w 5284"/>
                <a:gd name="T5" fmla="*/ 1031 h 6728"/>
                <a:gd name="T6" fmla="*/ 336 w 5284"/>
                <a:gd name="T7" fmla="*/ 844 h 6728"/>
                <a:gd name="T8" fmla="*/ 450 w 5284"/>
                <a:gd name="T9" fmla="*/ 743 h 6728"/>
                <a:gd name="T10" fmla="*/ 580 w 5284"/>
                <a:gd name="T11" fmla="*/ 643 h 6728"/>
                <a:gd name="T12" fmla="*/ 744 w 5284"/>
                <a:gd name="T13" fmla="*/ 528 h 6728"/>
                <a:gd name="T14" fmla="*/ 852 w 5284"/>
                <a:gd name="T15" fmla="*/ 467 h 6728"/>
                <a:gd name="T16" fmla="*/ 968 w 5284"/>
                <a:gd name="T17" fmla="*/ 422 h 6728"/>
                <a:gd name="T18" fmla="*/ 1159 w 5284"/>
                <a:gd name="T19" fmla="*/ 353 h 6728"/>
                <a:gd name="T20" fmla="*/ 1508 w 5284"/>
                <a:gd name="T21" fmla="*/ 223 h 6728"/>
                <a:gd name="T22" fmla="*/ 1725 w 5284"/>
                <a:gd name="T23" fmla="*/ 153 h 6728"/>
                <a:gd name="T24" fmla="*/ 1949 w 5284"/>
                <a:gd name="T25" fmla="*/ 110 h 6728"/>
                <a:gd name="T26" fmla="*/ 2317 w 5284"/>
                <a:gd name="T27" fmla="*/ 64 h 6728"/>
                <a:gd name="T28" fmla="*/ 2584 w 5284"/>
                <a:gd name="T29" fmla="*/ 39 h 6728"/>
                <a:gd name="T30" fmla="*/ 2749 w 5284"/>
                <a:gd name="T31" fmla="*/ 42 h 6728"/>
                <a:gd name="T32" fmla="*/ 2913 w 5284"/>
                <a:gd name="T33" fmla="*/ 55 h 6728"/>
                <a:gd name="T34" fmla="*/ 3186 w 5284"/>
                <a:gd name="T35" fmla="*/ 64 h 6728"/>
                <a:gd name="T36" fmla="*/ 3395 w 5284"/>
                <a:gd name="T37" fmla="*/ 57 h 6728"/>
                <a:gd name="T38" fmla="*/ 3552 w 5284"/>
                <a:gd name="T39" fmla="*/ 43 h 6728"/>
                <a:gd name="T40" fmla="*/ 3778 w 5284"/>
                <a:gd name="T41" fmla="*/ 10 h 6728"/>
                <a:gd name="T42" fmla="*/ 3881 w 5284"/>
                <a:gd name="T43" fmla="*/ 0 h 6728"/>
                <a:gd name="T44" fmla="*/ 3998 w 5284"/>
                <a:gd name="T45" fmla="*/ 3 h 6728"/>
                <a:gd name="T46" fmla="*/ 4147 w 5284"/>
                <a:gd name="T47" fmla="*/ 22 h 6728"/>
                <a:gd name="T48" fmla="*/ 4346 w 5284"/>
                <a:gd name="T49" fmla="*/ 64 h 6728"/>
                <a:gd name="T50" fmla="*/ 4461 w 5284"/>
                <a:gd name="T51" fmla="*/ 96 h 6728"/>
                <a:gd name="T52" fmla="*/ 4555 w 5284"/>
                <a:gd name="T53" fmla="*/ 131 h 6728"/>
                <a:gd name="T54" fmla="*/ 4701 w 5284"/>
                <a:gd name="T55" fmla="*/ 209 h 6728"/>
                <a:gd name="T56" fmla="*/ 4814 w 5284"/>
                <a:gd name="T57" fmla="*/ 285 h 6728"/>
                <a:gd name="T58" fmla="*/ 4925 w 5284"/>
                <a:gd name="T59" fmla="*/ 353 h 6728"/>
                <a:gd name="T60" fmla="*/ 4992 w 5284"/>
                <a:gd name="T61" fmla="*/ 463 h 6728"/>
                <a:gd name="T62" fmla="*/ 5069 w 5284"/>
                <a:gd name="T63" fmla="*/ 576 h 6728"/>
                <a:gd name="T64" fmla="*/ 5147 w 5284"/>
                <a:gd name="T65" fmla="*/ 722 h 6728"/>
                <a:gd name="T66" fmla="*/ 5182 w 5284"/>
                <a:gd name="T67" fmla="*/ 817 h 6728"/>
                <a:gd name="T68" fmla="*/ 5215 w 5284"/>
                <a:gd name="T69" fmla="*/ 933 h 6728"/>
                <a:gd name="T70" fmla="*/ 5260 w 5284"/>
                <a:gd name="T71" fmla="*/ 1113 h 6728"/>
                <a:gd name="T72" fmla="*/ 5284 w 5284"/>
                <a:gd name="T73" fmla="*/ 1234 h 6728"/>
                <a:gd name="T74" fmla="*/ 5272 w 5284"/>
                <a:gd name="T75" fmla="*/ 1349 h 6728"/>
                <a:gd name="T76" fmla="*/ 5215 w 5284"/>
                <a:gd name="T77" fmla="*/ 1512 h 6728"/>
                <a:gd name="T78" fmla="*/ 5156 w 5284"/>
                <a:gd name="T79" fmla="*/ 1634 h 6728"/>
                <a:gd name="T80" fmla="*/ 5096 w 5284"/>
                <a:gd name="T81" fmla="*/ 1717 h 6728"/>
                <a:gd name="T82" fmla="*/ 5036 w 5284"/>
                <a:gd name="T83" fmla="*/ 1774 h 6728"/>
                <a:gd name="T84" fmla="*/ 4971 w 5284"/>
                <a:gd name="T85" fmla="*/ 1816 h 6728"/>
                <a:gd name="T86" fmla="*/ 4823 w 5284"/>
                <a:gd name="T87" fmla="*/ 1909 h 6728"/>
                <a:gd name="T88" fmla="*/ 4735 w 5284"/>
                <a:gd name="T89" fmla="*/ 1982 h 6728"/>
                <a:gd name="T90" fmla="*/ 4635 w 5284"/>
                <a:gd name="T91" fmla="*/ 2092 h 6728"/>
                <a:gd name="T92" fmla="*/ 4426 w 5284"/>
                <a:gd name="T93" fmla="*/ 2343 h 6728"/>
                <a:gd name="T94" fmla="*/ 4303 w 5284"/>
                <a:gd name="T95" fmla="*/ 2501 h 6728"/>
                <a:gd name="T96" fmla="*/ 4201 w 5284"/>
                <a:gd name="T97" fmla="*/ 2671 h 6728"/>
                <a:gd name="T98" fmla="*/ 4056 w 5284"/>
                <a:gd name="T99" fmla="*/ 2962 h 6728"/>
                <a:gd name="T100" fmla="*/ 3936 w 5284"/>
                <a:gd name="T101" fmla="*/ 3219 h 6728"/>
                <a:gd name="T102" fmla="*/ 3876 w 5284"/>
                <a:gd name="T103" fmla="*/ 3382 h 6728"/>
                <a:gd name="T104" fmla="*/ 3835 w 5284"/>
                <a:gd name="T105" fmla="*/ 3553 h 6728"/>
                <a:gd name="T106" fmla="*/ 3767 w 5284"/>
                <a:gd name="T107" fmla="*/ 3831 h 6728"/>
                <a:gd name="T108" fmla="*/ 3655 w 5284"/>
                <a:gd name="T109" fmla="*/ 4277 h 6728"/>
                <a:gd name="T110" fmla="*/ 3602 w 5284"/>
                <a:gd name="T111" fmla="*/ 4550 h 6728"/>
                <a:gd name="T112" fmla="*/ 3559 w 5284"/>
                <a:gd name="T113" fmla="*/ 4826 h 6728"/>
                <a:gd name="T114" fmla="*/ 3525 w 5284"/>
                <a:gd name="T115" fmla="*/ 5020 h 6728"/>
                <a:gd name="T116" fmla="*/ 3476 w 5284"/>
                <a:gd name="T117" fmla="*/ 5280 h 6728"/>
                <a:gd name="T118" fmla="*/ 3270 w 5284"/>
                <a:gd name="T119" fmla="*/ 6303 h 6728"/>
                <a:gd name="T120" fmla="*/ 3186 w 5284"/>
                <a:gd name="T121" fmla="*/ 6728 h 672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84"/>
                <a:gd name="T184" fmla="*/ 0 h 6728"/>
                <a:gd name="T185" fmla="*/ 5284 w 5284"/>
                <a:gd name="T186" fmla="*/ 6728 h 672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84" h="6728">
                  <a:moveTo>
                    <a:pt x="0" y="1223"/>
                  </a:moveTo>
                  <a:lnTo>
                    <a:pt x="40" y="1169"/>
                  </a:lnTo>
                  <a:lnTo>
                    <a:pt x="154" y="1031"/>
                  </a:lnTo>
                  <a:lnTo>
                    <a:pt x="336" y="844"/>
                  </a:lnTo>
                  <a:lnTo>
                    <a:pt x="450" y="743"/>
                  </a:lnTo>
                  <a:lnTo>
                    <a:pt x="580" y="643"/>
                  </a:lnTo>
                  <a:lnTo>
                    <a:pt x="744" y="528"/>
                  </a:lnTo>
                  <a:lnTo>
                    <a:pt x="852" y="467"/>
                  </a:lnTo>
                  <a:lnTo>
                    <a:pt x="968" y="422"/>
                  </a:lnTo>
                  <a:lnTo>
                    <a:pt x="1159" y="353"/>
                  </a:lnTo>
                  <a:lnTo>
                    <a:pt x="1508" y="223"/>
                  </a:lnTo>
                  <a:lnTo>
                    <a:pt x="1725" y="153"/>
                  </a:lnTo>
                  <a:lnTo>
                    <a:pt x="1949" y="110"/>
                  </a:lnTo>
                  <a:lnTo>
                    <a:pt x="2317" y="64"/>
                  </a:lnTo>
                  <a:lnTo>
                    <a:pt x="2584" y="39"/>
                  </a:lnTo>
                  <a:lnTo>
                    <a:pt x="2749" y="42"/>
                  </a:lnTo>
                  <a:lnTo>
                    <a:pt x="2913" y="55"/>
                  </a:lnTo>
                  <a:lnTo>
                    <a:pt x="3186" y="64"/>
                  </a:lnTo>
                  <a:lnTo>
                    <a:pt x="3395" y="57"/>
                  </a:lnTo>
                  <a:lnTo>
                    <a:pt x="3552" y="43"/>
                  </a:lnTo>
                  <a:lnTo>
                    <a:pt x="3778" y="10"/>
                  </a:lnTo>
                  <a:lnTo>
                    <a:pt x="3881" y="0"/>
                  </a:lnTo>
                  <a:lnTo>
                    <a:pt x="3998" y="3"/>
                  </a:lnTo>
                  <a:lnTo>
                    <a:pt x="4147" y="22"/>
                  </a:lnTo>
                  <a:lnTo>
                    <a:pt x="4346" y="64"/>
                  </a:lnTo>
                  <a:lnTo>
                    <a:pt x="4461" y="96"/>
                  </a:lnTo>
                  <a:lnTo>
                    <a:pt x="4555" y="131"/>
                  </a:lnTo>
                  <a:lnTo>
                    <a:pt x="4701" y="209"/>
                  </a:lnTo>
                  <a:lnTo>
                    <a:pt x="4814" y="285"/>
                  </a:lnTo>
                  <a:lnTo>
                    <a:pt x="4925" y="353"/>
                  </a:lnTo>
                  <a:lnTo>
                    <a:pt x="4992" y="463"/>
                  </a:lnTo>
                  <a:lnTo>
                    <a:pt x="5069" y="576"/>
                  </a:lnTo>
                  <a:lnTo>
                    <a:pt x="5147" y="722"/>
                  </a:lnTo>
                  <a:lnTo>
                    <a:pt x="5182" y="817"/>
                  </a:lnTo>
                  <a:lnTo>
                    <a:pt x="5215" y="933"/>
                  </a:lnTo>
                  <a:lnTo>
                    <a:pt x="5260" y="1113"/>
                  </a:lnTo>
                  <a:lnTo>
                    <a:pt x="5284" y="1234"/>
                  </a:lnTo>
                  <a:lnTo>
                    <a:pt x="5272" y="1349"/>
                  </a:lnTo>
                  <a:lnTo>
                    <a:pt x="5215" y="1512"/>
                  </a:lnTo>
                  <a:lnTo>
                    <a:pt x="5156" y="1634"/>
                  </a:lnTo>
                  <a:lnTo>
                    <a:pt x="5096" y="1717"/>
                  </a:lnTo>
                  <a:lnTo>
                    <a:pt x="5036" y="1774"/>
                  </a:lnTo>
                  <a:lnTo>
                    <a:pt x="4971" y="1816"/>
                  </a:lnTo>
                  <a:lnTo>
                    <a:pt x="4823" y="1909"/>
                  </a:lnTo>
                  <a:lnTo>
                    <a:pt x="4735" y="1982"/>
                  </a:lnTo>
                  <a:lnTo>
                    <a:pt x="4635" y="2092"/>
                  </a:lnTo>
                  <a:lnTo>
                    <a:pt x="4426" y="2343"/>
                  </a:lnTo>
                  <a:lnTo>
                    <a:pt x="4303" y="2501"/>
                  </a:lnTo>
                  <a:lnTo>
                    <a:pt x="4201" y="2671"/>
                  </a:lnTo>
                  <a:lnTo>
                    <a:pt x="4056" y="2962"/>
                  </a:lnTo>
                  <a:lnTo>
                    <a:pt x="3936" y="3219"/>
                  </a:lnTo>
                  <a:lnTo>
                    <a:pt x="3876" y="3382"/>
                  </a:lnTo>
                  <a:lnTo>
                    <a:pt x="3835" y="3553"/>
                  </a:lnTo>
                  <a:lnTo>
                    <a:pt x="3767" y="3831"/>
                  </a:lnTo>
                  <a:lnTo>
                    <a:pt x="3655" y="4277"/>
                  </a:lnTo>
                  <a:lnTo>
                    <a:pt x="3602" y="4550"/>
                  </a:lnTo>
                  <a:lnTo>
                    <a:pt x="3559" y="4826"/>
                  </a:lnTo>
                  <a:lnTo>
                    <a:pt x="3525" y="5020"/>
                  </a:lnTo>
                  <a:lnTo>
                    <a:pt x="3476" y="5280"/>
                  </a:lnTo>
                  <a:lnTo>
                    <a:pt x="3270" y="6303"/>
                  </a:lnTo>
                  <a:lnTo>
                    <a:pt x="3186" y="6728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ysDash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0" name="Freeform 52"/>
            <p:cNvSpPr/>
            <p:nvPr/>
          </p:nvSpPr>
          <p:spPr bwMode="auto">
            <a:xfrm>
              <a:off x="2136" y="2106"/>
              <a:ext cx="3187" cy="773"/>
            </a:xfrm>
            <a:custGeom>
              <a:avLst/>
              <a:gdLst>
                <a:gd name="T0" fmla="*/ 0 w 9559"/>
                <a:gd name="T1" fmla="*/ 0 h 2318"/>
                <a:gd name="T2" fmla="*/ 166 w 9559"/>
                <a:gd name="T3" fmla="*/ 94 h 2318"/>
                <a:gd name="T4" fmla="*/ 349 w 9559"/>
                <a:gd name="T5" fmla="*/ 187 h 2318"/>
                <a:gd name="T6" fmla="*/ 579 w 9559"/>
                <a:gd name="T7" fmla="*/ 290 h 2318"/>
                <a:gd name="T8" fmla="*/ 842 w 9559"/>
                <a:gd name="T9" fmla="*/ 405 h 2318"/>
                <a:gd name="T10" fmla="*/ 1004 w 9559"/>
                <a:gd name="T11" fmla="*/ 478 h 2318"/>
                <a:gd name="T12" fmla="*/ 1170 w 9559"/>
                <a:gd name="T13" fmla="*/ 528 h 2318"/>
                <a:gd name="T14" fmla="*/ 1448 w 9559"/>
                <a:gd name="T15" fmla="*/ 580 h 2318"/>
                <a:gd name="T16" fmla="*/ 1803 w 9559"/>
                <a:gd name="T17" fmla="*/ 636 h 2318"/>
                <a:gd name="T18" fmla="*/ 2070 w 9559"/>
                <a:gd name="T19" fmla="*/ 673 h 2318"/>
                <a:gd name="T20" fmla="*/ 2278 w 9559"/>
                <a:gd name="T21" fmla="*/ 693 h 2318"/>
                <a:gd name="T22" fmla="*/ 2458 w 9559"/>
                <a:gd name="T23" fmla="*/ 697 h 2318"/>
                <a:gd name="T24" fmla="*/ 2636 w 9559"/>
                <a:gd name="T25" fmla="*/ 686 h 2318"/>
                <a:gd name="T26" fmla="*/ 2847 w 9559"/>
                <a:gd name="T27" fmla="*/ 662 h 2318"/>
                <a:gd name="T28" fmla="*/ 3116 w 9559"/>
                <a:gd name="T29" fmla="*/ 626 h 2318"/>
                <a:gd name="T30" fmla="*/ 3476 w 9559"/>
                <a:gd name="T31" fmla="*/ 580 h 2318"/>
                <a:gd name="T32" fmla="*/ 3685 w 9559"/>
                <a:gd name="T33" fmla="*/ 547 h 2318"/>
                <a:gd name="T34" fmla="*/ 3839 w 9559"/>
                <a:gd name="T35" fmla="*/ 512 h 2318"/>
                <a:gd name="T36" fmla="*/ 3956 w 9559"/>
                <a:gd name="T37" fmla="*/ 475 h 2318"/>
                <a:gd name="T38" fmla="*/ 4055 w 9559"/>
                <a:gd name="T39" fmla="*/ 435 h 2318"/>
                <a:gd name="T40" fmla="*/ 4154 w 9559"/>
                <a:gd name="T41" fmla="*/ 396 h 2318"/>
                <a:gd name="T42" fmla="*/ 4270 w 9559"/>
                <a:gd name="T43" fmla="*/ 357 h 2318"/>
                <a:gd name="T44" fmla="*/ 4424 w 9559"/>
                <a:gd name="T45" fmla="*/ 322 h 2318"/>
                <a:gd name="T46" fmla="*/ 4634 w 9559"/>
                <a:gd name="T47" fmla="*/ 290 h 2318"/>
                <a:gd name="T48" fmla="*/ 4838 w 9559"/>
                <a:gd name="T49" fmla="*/ 267 h 2318"/>
                <a:gd name="T50" fmla="*/ 4991 w 9559"/>
                <a:gd name="T51" fmla="*/ 257 h 2318"/>
                <a:gd name="T52" fmla="*/ 5209 w 9559"/>
                <a:gd name="T53" fmla="*/ 261 h 2318"/>
                <a:gd name="T54" fmla="*/ 5430 w 9559"/>
                <a:gd name="T55" fmla="*/ 279 h 2318"/>
                <a:gd name="T56" fmla="*/ 5584 w 9559"/>
                <a:gd name="T57" fmla="*/ 287 h 2318"/>
                <a:gd name="T58" fmla="*/ 5793 w 9559"/>
                <a:gd name="T59" fmla="*/ 290 h 2318"/>
                <a:gd name="T60" fmla="*/ 6064 w 9559"/>
                <a:gd name="T61" fmla="*/ 281 h 2318"/>
                <a:gd name="T62" fmla="*/ 6229 w 9559"/>
                <a:gd name="T63" fmla="*/ 268 h 2318"/>
                <a:gd name="T64" fmla="*/ 6394 w 9559"/>
                <a:gd name="T65" fmla="*/ 265 h 2318"/>
                <a:gd name="T66" fmla="*/ 6663 w 9559"/>
                <a:gd name="T67" fmla="*/ 290 h 2318"/>
                <a:gd name="T68" fmla="*/ 7033 w 9559"/>
                <a:gd name="T69" fmla="*/ 332 h 2318"/>
                <a:gd name="T70" fmla="*/ 7262 w 9559"/>
                <a:gd name="T71" fmla="*/ 366 h 2318"/>
                <a:gd name="T72" fmla="*/ 7480 w 9559"/>
                <a:gd name="T73" fmla="*/ 435 h 2318"/>
                <a:gd name="T74" fmla="*/ 7821 w 9559"/>
                <a:gd name="T75" fmla="*/ 580 h 2318"/>
                <a:gd name="T76" fmla="*/ 8117 w 9559"/>
                <a:gd name="T77" fmla="*/ 713 h 2318"/>
                <a:gd name="T78" fmla="*/ 8295 w 9559"/>
                <a:gd name="T79" fmla="*/ 809 h 2318"/>
                <a:gd name="T80" fmla="*/ 8452 w 9559"/>
                <a:gd name="T81" fmla="*/ 936 h 2318"/>
                <a:gd name="T82" fmla="*/ 8690 w 9559"/>
                <a:gd name="T83" fmla="*/ 1159 h 2318"/>
                <a:gd name="T84" fmla="*/ 8891 w 9559"/>
                <a:gd name="T85" fmla="*/ 1364 h 2318"/>
                <a:gd name="T86" fmla="*/ 9066 w 9559"/>
                <a:gd name="T87" fmla="*/ 1568 h 2318"/>
                <a:gd name="T88" fmla="*/ 9216 w 9559"/>
                <a:gd name="T89" fmla="*/ 1763 h 2318"/>
                <a:gd name="T90" fmla="*/ 9338 w 9559"/>
                <a:gd name="T91" fmla="*/ 1941 h 2318"/>
                <a:gd name="T92" fmla="*/ 9434 w 9559"/>
                <a:gd name="T93" fmla="*/ 2093 h 2318"/>
                <a:gd name="T94" fmla="*/ 9503 w 9559"/>
                <a:gd name="T95" fmla="*/ 2213 h 2318"/>
                <a:gd name="T96" fmla="*/ 9559 w 9559"/>
                <a:gd name="T97" fmla="*/ 2318 h 23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559"/>
                <a:gd name="T148" fmla="*/ 0 h 2318"/>
                <a:gd name="T149" fmla="*/ 9559 w 9559"/>
                <a:gd name="T150" fmla="*/ 2318 h 23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559" h="2318">
                  <a:moveTo>
                    <a:pt x="0" y="0"/>
                  </a:moveTo>
                  <a:lnTo>
                    <a:pt x="166" y="94"/>
                  </a:lnTo>
                  <a:lnTo>
                    <a:pt x="349" y="187"/>
                  </a:lnTo>
                  <a:lnTo>
                    <a:pt x="579" y="290"/>
                  </a:lnTo>
                  <a:lnTo>
                    <a:pt x="842" y="405"/>
                  </a:lnTo>
                  <a:lnTo>
                    <a:pt x="1004" y="478"/>
                  </a:lnTo>
                  <a:lnTo>
                    <a:pt x="1170" y="528"/>
                  </a:lnTo>
                  <a:lnTo>
                    <a:pt x="1448" y="580"/>
                  </a:lnTo>
                  <a:lnTo>
                    <a:pt x="1803" y="636"/>
                  </a:lnTo>
                  <a:lnTo>
                    <a:pt x="2070" y="673"/>
                  </a:lnTo>
                  <a:lnTo>
                    <a:pt x="2278" y="693"/>
                  </a:lnTo>
                  <a:lnTo>
                    <a:pt x="2458" y="697"/>
                  </a:lnTo>
                  <a:lnTo>
                    <a:pt x="2636" y="686"/>
                  </a:lnTo>
                  <a:lnTo>
                    <a:pt x="2847" y="662"/>
                  </a:lnTo>
                  <a:lnTo>
                    <a:pt x="3116" y="626"/>
                  </a:lnTo>
                  <a:lnTo>
                    <a:pt x="3476" y="580"/>
                  </a:lnTo>
                  <a:lnTo>
                    <a:pt x="3685" y="547"/>
                  </a:lnTo>
                  <a:lnTo>
                    <a:pt x="3839" y="512"/>
                  </a:lnTo>
                  <a:lnTo>
                    <a:pt x="3956" y="475"/>
                  </a:lnTo>
                  <a:lnTo>
                    <a:pt x="4055" y="435"/>
                  </a:lnTo>
                  <a:lnTo>
                    <a:pt x="4154" y="396"/>
                  </a:lnTo>
                  <a:lnTo>
                    <a:pt x="4270" y="357"/>
                  </a:lnTo>
                  <a:lnTo>
                    <a:pt x="4424" y="322"/>
                  </a:lnTo>
                  <a:lnTo>
                    <a:pt x="4634" y="290"/>
                  </a:lnTo>
                  <a:lnTo>
                    <a:pt x="4838" y="267"/>
                  </a:lnTo>
                  <a:lnTo>
                    <a:pt x="4991" y="257"/>
                  </a:lnTo>
                  <a:lnTo>
                    <a:pt x="5209" y="261"/>
                  </a:lnTo>
                  <a:lnTo>
                    <a:pt x="5430" y="279"/>
                  </a:lnTo>
                  <a:lnTo>
                    <a:pt x="5584" y="287"/>
                  </a:lnTo>
                  <a:lnTo>
                    <a:pt x="5793" y="290"/>
                  </a:lnTo>
                  <a:lnTo>
                    <a:pt x="6064" y="281"/>
                  </a:lnTo>
                  <a:lnTo>
                    <a:pt x="6229" y="268"/>
                  </a:lnTo>
                  <a:lnTo>
                    <a:pt x="6394" y="265"/>
                  </a:lnTo>
                  <a:lnTo>
                    <a:pt x="6663" y="290"/>
                  </a:lnTo>
                  <a:lnTo>
                    <a:pt x="7033" y="332"/>
                  </a:lnTo>
                  <a:lnTo>
                    <a:pt x="7262" y="366"/>
                  </a:lnTo>
                  <a:lnTo>
                    <a:pt x="7480" y="435"/>
                  </a:lnTo>
                  <a:lnTo>
                    <a:pt x="7821" y="580"/>
                  </a:lnTo>
                  <a:lnTo>
                    <a:pt x="8117" y="713"/>
                  </a:lnTo>
                  <a:lnTo>
                    <a:pt x="8295" y="809"/>
                  </a:lnTo>
                  <a:lnTo>
                    <a:pt x="8452" y="936"/>
                  </a:lnTo>
                  <a:lnTo>
                    <a:pt x="8690" y="1159"/>
                  </a:lnTo>
                  <a:lnTo>
                    <a:pt x="8891" y="1364"/>
                  </a:lnTo>
                  <a:lnTo>
                    <a:pt x="9066" y="1568"/>
                  </a:lnTo>
                  <a:lnTo>
                    <a:pt x="9216" y="1763"/>
                  </a:lnTo>
                  <a:lnTo>
                    <a:pt x="9338" y="1941"/>
                  </a:lnTo>
                  <a:lnTo>
                    <a:pt x="9434" y="2093"/>
                  </a:lnTo>
                  <a:lnTo>
                    <a:pt x="9503" y="2213"/>
                  </a:lnTo>
                  <a:lnTo>
                    <a:pt x="9559" y="2318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ysDash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1" name="Freeform 53"/>
            <p:cNvSpPr/>
            <p:nvPr/>
          </p:nvSpPr>
          <p:spPr bwMode="auto">
            <a:xfrm>
              <a:off x="1198" y="1277"/>
              <a:ext cx="117" cy="105"/>
            </a:xfrm>
            <a:custGeom>
              <a:avLst/>
              <a:gdLst>
                <a:gd name="T0" fmla="*/ 103 w 349"/>
                <a:gd name="T1" fmla="*/ 277 h 315"/>
                <a:gd name="T2" fmla="*/ 149 w 349"/>
                <a:gd name="T3" fmla="*/ 250 h 315"/>
                <a:gd name="T4" fmla="*/ 175 w 349"/>
                <a:gd name="T5" fmla="*/ 219 h 315"/>
                <a:gd name="T6" fmla="*/ 181 w 349"/>
                <a:gd name="T7" fmla="*/ 181 h 315"/>
                <a:gd name="T8" fmla="*/ 221 w 349"/>
                <a:gd name="T9" fmla="*/ 150 h 315"/>
                <a:gd name="T10" fmla="*/ 282 w 349"/>
                <a:gd name="T11" fmla="*/ 122 h 315"/>
                <a:gd name="T12" fmla="*/ 308 w 349"/>
                <a:gd name="T13" fmla="*/ 81 h 315"/>
                <a:gd name="T14" fmla="*/ 334 w 349"/>
                <a:gd name="T15" fmla="*/ 31 h 315"/>
                <a:gd name="T16" fmla="*/ 335 w 349"/>
                <a:gd name="T17" fmla="*/ 17 h 315"/>
                <a:gd name="T18" fmla="*/ 311 w 349"/>
                <a:gd name="T19" fmla="*/ 47 h 315"/>
                <a:gd name="T20" fmla="*/ 286 w 349"/>
                <a:gd name="T21" fmla="*/ 97 h 315"/>
                <a:gd name="T22" fmla="*/ 265 w 349"/>
                <a:gd name="T23" fmla="*/ 99 h 315"/>
                <a:gd name="T24" fmla="*/ 245 w 349"/>
                <a:gd name="T25" fmla="*/ 62 h 315"/>
                <a:gd name="T26" fmla="*/ 234 w 349"/>
                <a:gd name="T27" fmla="*/ 20 h 315"/>
                <a:gd name="T28" fmla="*/ 236 w 349"/>
                <a:gd name="T29" fmla="*/ 2 h 315"/>
                <a:gd name="T30" fmla="*/ 225 w 349"/>
                <a:gd name="T31" fmla="*/ 8 h 315"/>
                <a:gd name="T32" fmla="*/ 228 w 349"/>
                <a:gd name="T33" fmla="*/ 35 h 315"/>
                <a:gd name="T34" fmla="*/ 238 w 349"/>
                <a:gd name="T35" fmla="*/ 79 h 315"/>
                <a:gd name="T36" fmla="*/ 250 w 349"/>
                <a:gd name="T37" fmla="*/ 108 h 315"/>
                <a:gd name="T38" fmla="*/ 231 w 349"/>
                <a:gd name="T39" fmla="*/ 117 h 315"/>
                <a:gd name="T40" fmla="*/ 195 w 349"/>
                <a:gd name="T41" fmla="*/ 119 h 315"/>
                <a:gd name="T42" fmla="*/ 167 w 349"/>
                <a:gd name="T43" fmla="*/ 138 h 315"/>
                <a:gd name="T44" fmla="*/ 148 w 349"/>
                <a:gd name="T45" fmla="*/ 128 h 315"/>
                <a:gd name="T46" fmla="*/ 124 w 349"/>
                <a:gd name="T47" fmla="*/ 113 h 315"/>
                <a:gd name="T48" fmla="*/ 99 w 349"/>
                <a:gd name="T49" fmla="*/ 91 h 315"/>
                <a:gd name="T50" fmla="*/ 87 w 349"/>
                <a:gd name="T51" fmla="*/ 83 h 315"/>
                <a:gd name="T52" fmla="*/ 104 w 349"/>
                <a:gd name="T53" fmla="*/ 111 h 315"/>
                <a:gd name="T54" fmla="*/ 136 w 349"/>
                <a:gd name="T55" fmla="*/ 132 h 315"/>
                <a:gd name="T56" fmla="*/ 141 w 349"/>
                <a:gd name="T57" fmla="*/ 147 h 315"/>
                <a:gd name="T58" fmla="*/ 102 w 349"/>
                <a:gd name="T59" fmla="*/ 156 h 315"/>
                <a:gd name="T60" fmla="*/ 82 w 349"/>
                <a:gd name="T61" fmla="*/ 177 h 315"/>
                <a:gd name="T62" fmla="*/ 76 w 349"/>
                <a:gd name="T63" fmla="*/ 162 h 315"/>
                <a:gd name="T64" fmla="*/ 58 w 349"/>
                <a:gd name="T65" fmla="*/ 130 h 315"/>
                <a:gd name="T66" fmla="*/ 55 w 349"/>
                <a:gd name="T67" fmla="*/ 74 h 315"/>
                <a:gd name="T68" fmla="*/ 60 w 349"/>
                <a:gd name="T69" fmla="*/ 37 h 315"/>
                <a:gd name="T70" fmla="*/ 58 w 349"/>
                <a:gd name="T71" fmla="*/ 21 h 315"/>
                <a:gd name="T72" fmla="*/ 50 w 349"/>
                <a:gd name="T73" fmla="*/ 39 h 315"/>
                <a:gd name="T74" fmla="*/ 45 w 349"/>
                <a:gd name="T75" fmla="*/ 71 h 315"/>
                <a:gd name="T76" fmla="*/ 43 w 349"/>
                <a:gd name="T77" fmla="*/ 113 h 315"/>
                <a:gd name="T78" fmla="*/ 30 w 349"/>
                <a:gd name="T79" fmla="*/ 130 h 315"/>
                <a:gd name="T80" fmla="*/ 18 w 349"/>
                <a:gd name="T81" fmla="*/ 93 h 315"/>
                <a:gd name="T82" fmla="*/ 19 w 349"/>
                <a:gd name="T83" fmla="*/ 60 h 315"/>
                <a:gd name="T84" fmla="*/ 7 w 349"/>
                <a:gd name="T85" fmla="*/ 34 h 315"/>
                <a:gd name="T86" fmla="*/ 3 w 349"/>
                <a:gd name="T87" fmla="*/ 62 h 315"/>
                <a:gd name="T88" fmla="*/ 3 w 349"/>
                <a:gd name="T89" fmla="*/ 117 h 315"/>
                <a:gd name="T90" fmla="*/ 23 w 349"/>
                <a:gd name="T91" fmla="*/ 170 h 315"/>
                <a:gd name="T92" fmla="*/ 25 w 349"/>
                <a:gd name="T93" fmla="*/ 229 h 315"/>
                <a:gd name="T94" fmla="*/ 5 w 349"/>
                <a:gd name="T95" fmla="*/ 271 h 3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9"/>
                <a:gd name="T145" fmla="*/ 0 h 315"/>
                <a:gd name="T146" fmla="*/ 349 w 349"/>
                <a:gd name="T147" fmla="*/ 315 h 31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9" h="315">
                  <a:moveTo>
                    <a:pt x="91" y="315"/>
                  </a:moveTo>
                  <a:lnTo>
                    <a:pt x="96" y="290"/>
                  </a:lnTo>
                  <a:lnTo>
                    <a:pt x="103" y="277"/>
                  </a:lnTo>
                  <a:lnTo>
                    <a:pt x="116" y="267"/>
                  </a:lnTo>
                  <a:lnTo>
                    <a:pt x="134" y="257"/>
                  </a:lnTo>
                  <a:lnTo>
                    <a:pt x="149" y="250"/>
                  </a:lnTo>
                  <a:lnTo>
                    <a:pt x="164" y="240"/>
                  </a:lnTo>
                  <a:lnTo>
                    <a:pt x="171" y="231"/>
                  </a:lnTo>
                  <a:lnTo>
                    <a:pt x="175" y="219"/>
                  </a:lnTo>
                  <a:lnTo>
                    <a:pt x="176" y="200"/>
                  </a:lnTo>
                  <a:lnTo>
                    <a:pt x="178" y="189"/>
                  </a:lnTo>
                  <a:lnTo>
                    <a:pt x="181" y="181"/>
                  </a:lnTo>
                  <a:lnTo>
                    <a:pt x="190" y="170"/>
                  </a:lnTo>
                  <a:lnTo>
                    <a:pt x="205" y="159"/>
                  </a:lnTo>
                  <a:lnTo>
                    <a:pt x="221" y="150"/>
                  </a:lnTo>
                  <a:lnTo>
                    <a:pt x="243" y="142"/>
                  </a:lnTo>
                  <a:lnTo>
                    <a:pt x="263" y="133"/>
                  </a:lnTo>
                  <a:lnTo>
                    <a:pt x="282" y="122"/>
                  </a:lnTo>
                  <a:lnTo>
                    <a:pt x="292" y="113"/>
                  </a:lnTo>
                  <a:lnTo>
                    <a:pt x="301" y="99"/>
                  </a:lnTo>
                  <a:lnTo>
                    <a:pt x="308" y="81"/>
                  </a:lnTo>
                  <a:lnTo>
                    <a:pt x="317" y="58"/>
                  </a:lnTo>
                  <a:lnTo>
                    <a:pt x="325" y="42"/>
                  </a:lnTo>
                  <a:lnTo>
                    <a:pt x="334" y="31"/>
                  </a:lnTo>
                  <a:lnTo>
                    <a:pt x="341" y="24"/>
                  </a:lnTo>
                  <a:lnTo>
                    <a:pt x="349" y="19"/>
                  </a:lnTo>
                  <a:lnTo>
                    <a:pt x="335" y="17"/>
                  </a:lnTo>
                  <a:lnTo>
                    <a:pt x="326" y="24"/>
                  </a:lnTo>
                  <a:lnTo>
                    <a:pt x="318" y="34"/>
                  </a:lnTo>
                  <a:lnTo>
                    <a:pt x="311" y="47"/>
                  </a:lnTo>
                  <a:lnTo>
                    <a:pt x="304" y="65"/>
                  </a:lnTo>
                  <a:lnTo>
                    <a:pt x="295" y="83"/>
                  </a:lnTo>
                  <a:lnTo>
                    <a:pt x="286" y="97"/>
                  </a:lnTo>
                  <a:lnTo>
                    <a:pt x="276" y="108"/>
                  </a:lnTo>
                  <a:lnTo>
                    <a:pt x="267" y="113"/>
                  </a:lnTo>
                  <a:lnTo>
                    <a:pt x="265" y="99"/>
                  </a:lnTo>
                  <a:lnTo>
                    <a:pt x="259" y="87"/>
                  </a:lnTo>
                  <a:lnTo>
                    <a:pt x="251" y="75"/>
                  </a:lnTo>
                  <a:lnTo>
                    <a:pt x="245" y="62"/>
                  </a:lnTo>
                  <a:lnTo>
                    <a:pt x="239" y="48"/>
                  </a:lnTo>
                  <a:lnTo>
                    <a:pt x="237" y="34"/>
                  </a:lnTo>
                  <a:lnTo>
                    <a:pt x="234" y="20"/>
                  </a:lnTo>
                  <a:lnTo>
                    <a:pt x="233" y="15"/>
                  </a:lnTo>
                  <a:lnTo>
                    <a:pt x="233" y="8"/>
                  </a:lnTo>
                  <a:lnTo>
                    <a:pt x="236" y="2"/>
                  </a:lnTo>
                  <a:lnTo>
                    <a:pt x="229" y="0"/>
                  </a:lnTo>
                  <a:lnTo>
                    <a:pt x="225" y="8"/>
                  </a:lnTo>
                  <a:lnTo>
                    <a:pt x="225" y="15"/>
                  </a:lnTo>
                  <a:lnTo>
                    <a:pt x="225" y="21"/>
                  </a:lnTo>
                  <a:lnTo>
                    <a:pt x="228" y="35"/>
                  </a:lnTo>
                  <a:lnTo>
                    <a:pt x="231" y="51"/>
                  </a:lnTo>
                  <a:lnTo>
                    <a:pt x="233" y="65"/>
                  </a:lnTo>
                  <a:lnTo>
                    <a:pt x="238" y="79"/>
                  </a:lnTo>
                  <a:lnTo>
                    <a:pt x="246" y="92"/>
                  </a:lnTo>
                  <a:lnTo>
                    <a:pt x="250" y="102"/>
                  </a:lnTo>
                  <a:lnTo>
                    <a:pt x="250" y="108"/>
                  </a:lnTo>
                  <a:lnTo>
                    <a:pt x="248" y="111"/>
                  </a:lnTo>
                  <a:lnTo>
                    <a:pt x="243" y="115"/>
                  </a:lnTo>
                  <a:lnTo>
                    <a:pt x="231" y="117"/>
                  </a:lnTo>
                  <a:lnTo>
                    <a:pt x="217" y="116"/>
                  </a:lnTo>
                  <a:lnTo>
                    <a:pt x="204" y="116"/>
                  </a:lnTo>
                  <a:lnTo>
                    <a:pt x="195" y="119"/>
                  </a:lnTo>
                  <a:lnTo>
                    <a:pt x="188" y="125"/>
                  </a:lnTo>
                  <a:lnTo>
                    <a:pt x="179" y="130"/>
                  </a:lnTo>
                  <a:lnTo>
                    <a:pt x="167" y="138"/>
                  </a:lnTo>
                  <a:lnTo>
                    <a:pt x="154" y="145"/>
                  </a:lnTo>
                  <a:lnTo>
                    <a:pt x="153" y="136"/>
                  </a:lnTo>
                  <a:lnTo>
                    <a:pt x="148" y="128"/>
                  </a:lnTo>
                  <a:lnTo>
                    <a:pt x="143" y="122"/>
                  </a:lnTo>
                  <a:lnTo>
                    <a:pt x="134" y="117"/>
                  </a:lnTo>
                  <a:lnTo>
                    <a:pt x="124" y="113"/>
                  </a:lnTo>
                  <a:lnTo>
                    <a:pt x="112" y="107"/>
                  </a:lnTo>
                  <a:lnTo>
                    <a:pt x="104" y="99"/>
                  </a:lnTo>
                  <a:lnTo>
                    <a:pt x="99" y="91"/>
                  </a:lnTo>
                  <a:lnTo>
                    <a:pt x="94" y="81"/>
                  </a:lnTo>
                  <a:lnTo>
                    <a:pt x="87" y="83"/>
                  </a:lnTo>
                  <a:lnTo>
                    <a:pt x="90" y="92"/>
                  </a:lnTo>
                  <a:lnTo>
                    <a:pt x="97" y="103"/>
                  </a:lnTo>
                  <a:lnTo>
                    <a:pt x="104" y="111"/>
                  </a:lnTo>
                  <a:lnTo>
                    <a:pt x="116" y="119"/>
                  </a:lnTo>
                  <a:lnTo>
                    <a:pt x="128" y="126"/>
                  </a:lnTo>
                  <a:lnTo>
                    <a:pt x="136" y="132"/>
                  </a:lnTo>
                  <a:lnTo>
                    <a:pt x="142" y="142"/>
                  </a:lnTo>
                  <a:lnTo>
                    <a:pt x="142" y="144"/>
                  </a:lnTo>
                  <a:lnTo>
                    <a:pt x="141" y="147"/>
                  </a:lnTo>
                  <a:lnTo>
                    <a:pt x="130" y="150"/>
                  </a:lnTo>
                  <a:lnTo>
                    <a:pt x="114" y="153"/>
                  </a:lnTo>
                  <a:lnTo>
                    <a:pt x="102" y="156"/>
                  </a:lnTo>
                  <a:lnTo>
                    <a:pt x="93" y="161"/>
                  </a:lnTo>
                  <a:lnTo>
                    <a:pt x="87" y="167"/>
                  </a:lnTo>
                  <a:lnTo>
                    <a:pt x="82" y="177"/>
                  </a:lnTo>
                  <a:lnTo>
                    <a:pt x="79" y="192"/>
                  </a:lnTo>
                  <a:lnTo>
                    <a:pt x="78" y="167"/>
                  </a:lnTo>
                  <a:lnTo>
                    <a:pt x="76" y="162"/>
                  </a:lnTo>
                  <a:lnTo>
                    <a:pt x="74" y="155"/>
                  </a:lnTo>
                  <a:lnTo>
                    <a:pt x="67" y="145"/>
                  </a:lnTo>
                  <a:lnTo>
                    <a:pt x="58" y="130"/>
                  </a:lnTo>
                  <a:lnTo>
                    <a:pt x="54" y="110"/>
                  </a:lnTo>
                  <a:lnTo>
                    <a:pt x="54" y="91"/>
                  </a:lnTo>
                  <a:lnTo>
                    <a:pt x="55" y="74"/>
                  </a:lnTo>
                  <a:lnTo>
                    <a:pt x="55" y="71"/>
                  </a:lnTo>
                  <a:lnTo>
                    <a:pt x="57" y="49"/>
                  </a:lnTo>
                  <a:lnTo>
                    <a:pt x="60" y="37"/>
                  </a:lnTo>
                  <a:lnTo>
                    <a:pt x="65" y="26"/>
                  </a:lnTo>
                  <a:lnTo>
                    <a:pt x="71" y="17"/>
                  </a:lnTo>
                  <a:lnTo>
                    <a:pt x="58" y="21"/>
                  </a:lnTo>
                  <a:lnTo>
                    <a:pt x="54" y="29"/>
                  </a:lnTo>
                  <a:lnTo>
                    <a:pt x="50" y="39"/>
                  </a:lnTo>
                  <a:lnTo>
                    <a:pt x="47" y="53"/>
                  </a:lnTo>
                  <a:lnTo>
                    <a:pt x="45" y="71"/>
                  </a:lnTo>
                  <a:lnTo>
                    <a:pt x="45" y="82"/>
                  </a:lnTo>
                  <a:lnTo>
                    <a:pt x="43" y="97"/>
                  </a:lnTo>
                  <a:lnTo>
                    <a:pt x="43" y="113"/>
                  </a:lnTo>
                  <a:lnTo>
                    <a:pt x="42" y="125"/>
                  </a:lnTo>
                  <a:lnTo>
                    <a:pt x="37" y="142"/>
                  </a:lnTo>
                  <a:lnTo>
                    <a:pt x="30" y="130"/>
                  </a:lnTo>
                  <a:lnTo>
                    <a:pt x="23" y="118"/>
                  </a:lnTo>
                  <a:lnTo>
                    <a:pt x="20" y="107"/>
                  </a:lnTo>
                  <a:lnTo>
                    <a:pt x="18" y="93"/>
                  </a:lnTo>
                  <a:lnTo>
                    <a:pt x="18" y="77"/>
                  </a:lnTo>
                  <a:lnTo>
                    <a:pt x="18" y="65"/>
                  </a:lnTo>
                  <a:lnTo>
                    <a:pt x="19" y="60"/>
                  </a:lnTo>
                  <a:lnTo>
                    <a:pt x="20" y="42"/>
                  </a:lnTo>
                  <a:lnTo>
                    <a:pt x="22" y="34"/>
                  </a:lnTo>
                  <a:lnTo>
                    <a:pt x="7" y="34"/>
                  </a:lnTo>
                  <a:lnTo>
                    <a:pt x="6" y="48"/>
                  </a:lnTo>
                  <a:lnTo>
                    <a:pt x="3" y="62"/>
                  </a:lnTo>
                  <a:lnTo>
                    <a:pt x="1" y="80"/>
                  </a:lnTo>
                  <a:lnTo>
                    <a:pt x="0" y="96"/>
                  </a:lnTo>
                  <a:lnTo>
                    <a:pt x="3" y="117"/>
                  </a:lnTo>
                  <a:lnTo>
                    <a:pt x="9" y="135"/>
                  </a:lnTo>
                  <a:lnTo>
                    <a:pt x="17" y="154"/>
                  </a:lnTo>
                  <a:lnTo>
                    <a:pt x="23" y="170"/>
                  </a:lnTo>
                  <a:lnTo>
                    <a:pt x="26" y="187"/>
                  </a:lnTo>
                  <a:lnTo>
                    <a:pt x="28" y="207"/>
                  </a:lnTo>
                  <a:lnTo>
                    <a:pt x="25" y="229"/>
                  </a:lnTo>
                  <a:lnTo>
                    <a:pt x="21" y="245"/>
                  </a:lnTo>
                  <a:lnTo>
                    <a:pt x="13" y="262"/>
                  </a:lnTo>
                  <a:lnTo>
                    <a:pt x="5" y="271"/>
                  </a:lnTo>
                  <a:lnTo>
                    <a:pt x="91" y="3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2" name="Freeform 54"/>
            <p:cNvSpPr/>
            <p:nvPr/>
          </p:nvSpPr>
          <p:spPr bwMode="auto">
            <a:xfrm>
              <a:off x="1160" y="1367"/>
              <a:ext cx="101" cy="160"/>
            </a:xfrm>
            <a:custGeom>
              <a:avLst/>
              <a:gdLst>
                <a:gd name="T0" fmla="*/ 93 w 304"/>
                <a:gd name="T1" fmla="*/ 41 h 479"/>
                <a:gd name="T2" fmla="*/ 91 w 304"/>
                <a:gd name="T3" fmla="*/ 66 h 479"/>
                <a:gd name="T4" fmla="*/ 74 w 304"/>
                <a:gd name="T5" fmla="*/ 93 h 479"/>
                <a:gd name="T6" fmla="*/ 66 w 304"/>
                <a:gd name="T7" fmla="*/ 129 h 479"/>
                <a:gd name="T8" fmla="*/ 71 w 304"/>
                <a:gd name="T9" fmla="*/ 162 h 479"/>
                <a:gd name="T10" fmla="*/ 73 w 304"/>
                <a:gd name="T11" fmla="*/ 184 h 479"/>
                <a:gd name="T12" fmla="*/ 63 w 304"/>
                <a:gd name="T13" fmla="*/ 214 h 479"/>
                <a:gd name="T14" fmla="*/ 63 w 304"/>
                <a:gd name="T15" fmla="*/ 254 h 479"/>
                <a:gd name="T16" fmla="*/ 62 w 304"/>
                <a:gd name="T17" fmla="*/ 291 h 479"/>
                <a:gd name="T18" fmla="*/ 69 w 304"/>
                <a:gd name="T19" fmla="*/ 329 h 479"/>
                <a:gd name="T20" fmla="*/ 70 w 304"/>
                <a:gd name="T21" fmla="*/ 379 h 479"/>
                <a:gd name="T22" fmla="*/ 59 w 304"/>
                <a:gd name="T23" fmla="*/ 415 h 479"/>
                <a:gd name="T24" fmla="*/ 35 w 304"/>
                <a:gd name="T25" fmla="*/ 438 h 479"/>
                <a:gd name="T26" fmla="*/ 18 w 304"/>
                <a:gd name="T27" fmla="*/ 453 h 479"/>
                <a:gd name="T28" fmla="*/ 58 w 304"/>
                <a:gd name="T29" fmla="*/ 453 h 479"/>
                <a:gd name="T30" fmla="*/ 95 w 304"/>
                <a:gd name="T31" fmla="*/ 462 h 479"/>
                <a:gd name="T32" fmla="*/ 121 w 304"/>
                <a:gd name="T33" fmla="*/ 462 h 479"/>
                <a:gd name="T34" fmla="*/ 137 w 304"/>
                <a:gd name="T35" fmla="*/ 445 h 479"/>
                <a:gd name="T36" fmla="*/ 141 w 304"/>
                <a:gd name="T37" fmla="*/ 445 h 479"/>
                <a:gd name="T38" fmla="*/ 137 w 304"/>
                <a:gd name="T39" fmla="*/ 475 h 479"/>
                <a:gd name="T40" fmla="*/ 145 w 304"/>
                <a:gd name="T41" fmla="*/ 470 h 479"/>
                <a:gd name="T42" fmla="*/ 163 w 304"/>
                <a:gd name="T43" fmla="*/ 447 h 479"/>
                <a:gd name="T44" fmla="*/ 191 w 304"/>
                <a:gd name="T45" fmla="*/ 434 h 479"/>
                <a:gd name="T46" fmla="*/ 230 w 304"/>
                <a:gd name="T47" fmla="*/ 433 h 479"/>
                <a:gd name="T48" fmla="*/ 266 w 304"/>
                <a:gd name="T49" fmla="*/ 437 h 479"/>
                <a:gd name="T50" fmla="*/ 304 w 304"/>
                <a:gd name="T51" fmla="*/ 445 h 479"/>
                <a:gd name="T52" fmla="*/ 273 w 304"/>
                <a:gd name="T53" fmla="*/ 426 h 479"/>
                <a:gd name="T54" fmla="*/ 260 w 304"/>
                <a:gd name="T55" fmla="*/ 412 h 479"/>
                <a:gd name="T56" fmla="*/ 240 w 304"/>
                <a:gd name="T57" fmla="*/ 367 h 479"/>
                <a:gd name="T58" fmla="*/ 226 w 304"/>
                <a:gd name="T59" fmla="*/ 323 h 479"/>
                <a:gd name="T60" fmla="*/ 200 w 304"/>
                <a:gd name="T61" fmla="*/ 279 h 479"/>
                <a:gd name="T62" fmla="*/ 160 w 304"/>
                <a:gd name="T63" fmla="*/ 218 h 479"/>
                <a:gd name="T64" fmla="*/ 158 w 304"/>
                <a:gd name="T65" fmla="*/ 178 h 479"/>
                <a:gd name="T66" fmla="*/ 164 w 304"/>
                <a:gd name="T67" fmla="*/ 143 h 479"/>
                <a:gd name="T68" fmla="*/ 183 w 304"/>
                <a:gd name="T69" fmla="*/ 111 h 479"/>
                <a:gd name="T70" fmla="*/ 195 w 304"/>
                <a:gd name="T71" fmla="*/ 87 h 479"/>
                <a:gd name="T72" fmla="*/ 207 w 304"/>
                <a:gd name="T73" fmla="*/ 43 h 479"/>
                <a:gd name="T74" fmla="*/ 88 w 304"/>
                <a:gd name="T75" fmla="*/ 28 h 4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479"/>
                <a:gd name="T116" fmla="*/ 304 w 304"/>
                <a:gd name="T117" fmla="*/ 479 h 4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479">
                  <a:moveTo>
                    <a:pt x="88" y="28"/>
                  </a:moveTo>
                  <a:lnTo>
                    <a:pt x="93" y="41"/>
                  </a:lnTo>
                  <a:lnTo>
                    <a:pt x="94" y="54"/>
                  </a:lnTo>
                  <a:lnTo>
                    <a:pt x="91" y="66"/>
                  </a:lnTo>
                  <a:lnTo>
                    <a:pt x="83" y="79"/>
                  </a:lnTo>
                  <a:lnTo>
                    <a:pt x="74" y="93"/>
                  </a:lnTo>
                  <a:lnTo>
                    <a:pt x="68" y="109"/>
                  </a:lnTo>
                  <a:lnTo>
                    <a:pt x="66" y="129"/>
                  </a:lnTo>
                  <a:lnTo>
                    <a:pt x="66" y="145"/>
                  </a:lnTo>
                  <a:lnTo>
                    <a:pt x="71" y="162"/>
                  </a:lnTo>
                  <a:lnTo>
                    <a:pt x="74" y="174"/>
                  </a:lnTo>
                  <a:lnTo>
                    <a:pt x="73" y="184"/>
                  </a:lnTo>
                  <a:lnTo>
                    <a:pt x="67" y="198"/>
                  </a:lnTo>
                  <a:lnTo>
                    <a:pt x="63" y="214"/>
                  </a:lnTo>
                  <a:lnTo>
                    <a:pt x="62" y="230"/>
                  </a:lnTo>
                  <a:lnTo>
                    <a:pt x="63" y="254"/>
                  </a:lnTo>
                  <a:lnTo>
                    <a:pt x="62" y="275"/>
                  </a:lnTo>
                  <a:lnTo>
                    <a:pt x="62" y="291"/>
                  </a:lnTo>
                  <a:lnTo>
                    <a:pt x="66" y="312"/>
                  </a:lnTo>
                  <a:lnTo>
                    <a:pt x="69" y="329"/>
                  </a:lnTo>
                  <a:lnTo>
                    <a:pt x="71" y="350"/>
                  </a:lnTo>
                  <a:lnTo>
                    <a:pt x="70" y="379"/>
                  </a:lnTo>
                  <a:lnTo>
                    <a:pt x="66" y="400"/>
                  </a:lnTo>
                  <a:lnTo>
                    <a:pt x="59" y="415"/>
                  </a:lnTo>
                  <a:lnTo>
                    <a:pt x="49" y="429"/>
                  </a:lnTo>
                  <a:lnTo>
                    <a:pt x="35" y="438"/>
                  </a:lnTo>
                  <a:lnTo>
                    <a:pt x="0" y="458"/>
                  </a:lnTo>
                  <a:lnTo>
                    <a:pt x="18" y="453"/>
                  </a:lnTo>
                  <a:lnTo>
                    <a:pt x="37" y="452"/>
                  </a:lnTo>
                  <a:lnTo>
                    <a:pt x="58" y="453"/>
                  </a:lnTo>
                  <a:lnTo>
                    <a:pt x="77" y="457"/>
                  </a:lnTo>
                  <a:lnTo>
                    <a:pt x="95" y="462"/>
                  </a:lnTo>
                  <a:lnTo>
                    <a:pt x="110" y="464"/>
                  </a:lnTo>
                  <a:lnTo>
                    <a:pt x="121" y="462"/>
                  </a:lnTo>
                  <a:lnTo>
                    <a:pt x="129" y="456"/>
                  </a:lnTo>
                  <a:lnTo>
                    <a:pt x="137" y="445"/>
                  </a:lnTo>
                  <a:lnTo>
                    <a:pt x="146" y="425"/>
                  </a:lnTo>
                  <a:lnTo>
                    <a:pt x="141" y="445"/>
                  </a:lnTo>
                  <a:lnTo>
                    <a:pt x="139" y="459"/>
                  </a:lnTo>
                  <a:lnTo>
                    <a:pt x="137" y="475"/>
                  </a:lnTo>
                  <a:lnTo>
                    <a:pt x="137" y="479"/>
                  </a:lnTo>
                  <a:lnTo>
                    <a:pt x="145" y="470"/>
                  </a:lnTo>
                  <a:lnTo>
                    <a:pt x="153" y="458"/>
                  </a:lnTo>
                  <a:lnTo>
                    <a:pt x="163" y="447"/>
                  </a:lnTo>
                  <a:lnTo>
                    <a:pt x="178" y="438"/>
                  </a:lnTo>
                  <a:lnTo>
                    <a:pt x="191" y="434"/>
                  </a:lnTo>
                  <a:lnTo>
                    <a:pt x="212" y="432"/>
                  </a:lnTo>
                  <a:lnTo>
                    <a:pt x="230" y="433"/>
                  </a:lnTo>
                  <a:lnTo>
                    <a:pt x="250" y="434"/>
                  </a:lnTo>
                  <a:lnTo>
                    <a:pt x="266" y="437"/>
                  </a:lnTo>
                  <a:lnTo>
                    <a:pt x="287" y="442"/>
                  </a:lnTo>
                  <a:lnTo>
                    <a:pt x="304" y="445"/>
                  </a:lnTo>
                  <a:lnTo>
                    <a:pt x="287" y="437"/>
                  </a:lnTo>
                  <a:lnTo>
                    <a:pt x="273" y="426"/>
                  </a:lnTo>
                  <a:lnTo>
                    <a:pt x="265" y="419"/>
                  </a:lnTo>
                  <a:lnTo>
                    <a:pt x="260" y="412"/>
                  </a:lnTo>
                  <a:lnTo>
                    <a:pt x="248" y="389"/>
                  </a:lnTo>
                  <a:lnTo>
                    <a:pt x="240" y="367"/>
                  </a:lnTo>
                  <a:lnTo>
                    <a:pt x="234" y="345"/>
                  </a:lnTo>
                  <a:lnTo>
                    <a:pt x="226" y="323"/>
                  </a:lnTo>
                  <a:lnTo>
                    <a:pt x="215" y="304"/>
                  </a:lnTo>
                  <a:lnTo>
                    <a:pt x="200" y="279"/>
                  </a:lnTo>
                  <a:lnTo>
                    <a:pt x="179" y="250"/>
                  </a:lnTo>
                  <a:lnTo>
                    <a:pt x="160" y="218"/>
                  </a:lnTo>
                  <a:lnTo>
                    <a:pt x="158" y="197"/>
                  </a:lnTo>
                  <a:lnTo>
                    <a:pt x="158" y="178"/>
                  </a:lnTo>
                  <a:lnTo>
                    <a:pt x="160" y="160"/>
                  </a:lnTo>
                  <a:lnTo>
                    <a:pt x="164" y="143"/>
                  </a:lnTo>
                  <a:lnTo>
                    <a:pt x="172" y="126"/>
                  </a:lnTo>
                  <a:lnTo>
                    <a:pt x="183" y="111"/>
                  </a:lnTo>
                  <a:lnTo>
                    <a:pt x="191" y="99"/>
                  </a:lnTo>
                  <a:lnTo>
                    <a:pt x="195" y="87"/>
                  </a:lnTo>
                  <a:lnTo>
                    <a:pt x="201" y="62"/>
                  </a:lnTo>
                  <a:lnTo>
                    <a:pt x="207" y="43"/>
                  </a:lnTo>
                  <a:lnTo>
                    <a:pt x="121" y="0"/>
                  </a:lnTo>
                  <a:lnTo>
                    <a:pt x="88" y="2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3" name="Freeform 55"/>
            <p:cNvSpPr/>
            <p:nvPr/>
          </p:nvSpPr>
          <p:spPr bwMode="auto">
            <a:xfrm>
              <a:off x="972" y="1276"/>
              <a:ext cx="228" cy="101"/>
            </a:xfrm>
            <a:custGeom>
              <a:avLst/>
              <a:gdLst>
                <a:gd name="T0" fmla="*/ 594 w 684"/>
                <a:gd name="T1" fmla="*/ 262 h 302"/>
                <a:gd name="T2" fmla="*/ 504 w 684"/>
                <a:gd name="T3" fmla="*/ 234 h 302"/>
                <a:gd name="T4" fmla="*/ 438 w 684"/>
                <a:gd name="T5" fmla="*/ 195 h 302"/>
                <a:gd name="T6" fmla="*/ 375 w 684"/>
                <a:gd name="T7" fmla="*/ 145 h 302"/>
                <a:gd name="T8" fmla="*/ 296 w 684"/>
                <a:gd name="T9" fmla="*/ 135 h 302"/>
                <a:gd name="T10" fmla="*/ 200 w 684"/>
                <a:gd name="T11" fmla="*/ 148 h 302"/>
                <a:gd name="T12" fmla="*/ 123 w 684"/>
                <a:gd name="T13" fmla="*/ 129 h 302"/>
                <a:gd name="T14" fmla="*/ 64 w 684"/>
                <a:gd name="T15" fmla="*/ 91 h 302"/>
                <a:gd name="T16" fmla="*/ 9 w 684"/>
                <a:gd name="T17" fmla="*/ 71 h 302"/>
                <a:gd name="T18" fmla="*/ 10 w 684"/>
                <a:gd name="T19" fmla="*/ 60 h 302"/>
                <a:gd name="T20" fmla="*/ 69 w 684"/>
                <a:gd name="T21" fmla="*/ 84 h 302"/>
                <a:gd name="T22" fmla="*/ 90 w 684"/>
                <a:gd name="T23" fmla="*/ 66 h 302"/>
                <a:gd name="T24" fmla="*/ 99 w 684"/>
                <a:gd name="T25" fmla="*/ 19 h 302"/>
                <a:gd name="T26" fmla="*/ 104 w 684"/>
                <a:gd name="T27" fmla="*/ 83 h 302"/>
                <a:gd name="T28" fmla="*/ 142 w 684"/>
                <a:gd name="T29" fmla="*/ 108 h 302"/>
                <a:gd name="T30" fmla="*/ 175 w 684"/>
                <a:gd name="T31" fmla="*/ 107 h 302"/>
                <a:gd name="T32" fmla="*/ 136 w 684"/>
                <a:gd name="T33" fmla="*/ 59 h 302"/>
                <a:gd name="T34" fmla="*/ 141 w 684"/>
                <a:gd name="T35" fmla="*/ 21 h 302"/>
                <a:gd name="T36" fmla="*/ 152 w 684"/>
                <a:gd name="T37" fmla="*/ 69 h 302"/>
                <a:gd name="T38" fmla="*/ 205 w 684"/>
                <a:gd name="T39" fmla="*/ 110 h 302"/>
                <a:gd name="T40" fmla="*/ 276 w 684"/>
                <a:gd name="T41" fmla="*/ 95 h 302"/>
                <a:gd name="T42" fmla="*/ 350 w 684"/>
                <a:gd name="T43" fmla="*/ 95 h 302"/>
                <a:gd name="T44" fmla="*/ 288 w 684"/>
                <a:gd name="T45" fmla="*/ 56 h 302"/>
                <a:gd name="T46" fmla="*/ 266 w 684"/>
                <a:gd name="T47" fmla="*/ 32 h 302"/>
                <a:gd name="T48" fmla="*/ 249 w 684"/>
                <a:gd name="T49" fmla="*/ 1 h 302"/>
                <a:gd name="T50" fmla="*/ 268 w 684"/>
                <a:gd name="T51" fmla="*/ 18 h 302"/>
                <a:gd name="T52" fmla="*/ 293 w 684"/>
                <a:gd name="T53" fmla="*/ 49 h 302"/>
                <a:gd name="T54" fmla="*/ 355 w 684"/>
                <a:gd name="T55" fmla="*/ 83 h 302"/>
                <a:gd name="T56" fmla="*/ 367 w 684"/>
                <a:gd name="T57" fmla="*/ 53 h 302"/>
                <a:gd name="T58" fmla="*/ 370 w 684"/>
                <a:gd name="T59" fmla="*/ 19 h 302"/>
                <a:gd name="T60" fmla="*/ 381 w 684"/>
                <a:gd name="T61" fmla="*/ 41 h 302"/>
                <a:gd name="T62" fmla="*/ 390 w 684"/>
                <a:gd name="T63" fmla="*/ 101 h 302"/>
                <a:gd name="T64" fmla="*/ 455 w 684"/>
                <a:gd name="T65" fmla="*/ 135 h 302"/>
                <a:gd name="T66" fmla="*/ 500 w 684"/>
                <a:gd name="T67" fmla="*/ 163 h 302"/>
                <a:gd name="T68" fmla="*/ 585 w 684"/>
                <a:gd name="T69" fmla="*/ 193 h 302"/>
                <a:gd name="T70" fmla="*/ 621 w 684"/>
                <a:gd name="T71" fmla="*/ 211 h 302"/>
                <a:gd name="T72" fmla="*/ 584 w 684"/>
                <a:gd name="T73" fmla="*/ 167 h 302"/>
                <a:gd name="T74" fmla="*/ 559 w 684"/>
                <a:gd name="T75" fmla="*/ 119 h 302"/>
                <a:gd name="T76" fmla="*/ 567 w 684"/>
                <a:gd name="T77" fmla="*/ 75 h 302"/>
                <a:gd name="T78" fmla="*/ 531 w 684"/>
                <a:gd name="T79" fmla="*/ 33 h 302"/>
                <a:gd name="T80" fmla="*/ 562 w 684"/>
                <a:gd name="T81" fmla="*/ 50 h 302"/>
                <a:gd name="T82" fmla="*/ 578 w 684"/>
                <a:gd name="T83" fmla="*/ 95 h 302"/>
                <a:gd name="T84" fmla="*/ 602 w 684"/>
                <a:gd name="T85" fmla="*/ 41 h 302"/>
                <a:gd name="T86" fmla="*/ 615 w 684"/>
                <a:gd name="T87" fmla="*/ 49 h 302"/>
                <a:gd name="T88" fmla="*/ 587 w 684"/>
                <a:gd name="T89" fmla="*/ 111 h 302"/>
                <a:gd name="T90" fmla="*/ 595 w 684"/>
                <a:gd name="T91" fmla="*/ 159 h 302"/>
                <a:gd name="T92" fmla="*/ 646 w 684"/>
                <a:gd name="T93" fmla="*/ 211 h 302"/>
                <a:gd name="T94" fmla="*/ 679 w 684"/>
                <a:gd name="T95" fmla="*/ 262 h 3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84"/>
                <a:gd name="T145" fmla="*/ 0 h 302"/>
                <a:gd name="T146" fmla="*/ 684 w 684"/>
                <a:gd name="T147" fmla="*/ 302 h 3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84" h="302">
                  <a:moveTo>
                    <a:pt x="651" y="302"/>
                  </a:moveTo>
                  <a:lnTo>
                    <a:pt x="641" y="291"/>
                  </a:lnTo>
                  <a:lnTo>
                    <a:pt x="619" y="276"/>
                  </a:lnTo>
                  <a:lnTo>
                    <a:pt x="594" y="262"/>
                  </a:lnTo>
                  <a:lnTo>
                    <a:pt x="567" y="249"/>
                  </a:lnTo>
                  <a:lnTo>
                    <a:pt x="544" y="243"/>
                  </a:lnTo>
                  <a:lnTo>
                    <a:pt x="525" y="240"/>
                  </a:lnTo>
                  <a:lnTo>
                    <a:pt x="504" y="234"/>
                  </a:lnTo>
                  <a:lnTo>
                    <a:pt x="485" y="226"/>
                  </a:lnTo>
                  <a:lnTo>
                    <a:pt x="465" y="217"/>
                  </a:lnTo>
                  <a:lnTo>
                    <a:pt x="454" y="208"/>
                  </a:lnTo>
                  <a:lnTo>
                    <a:pt x="438" y="195"/>
                  </a:lnTo>
                  <a:lnTo>
                    <a:pt x="421" y="178"/>
                  </a:lnTo>
                  <a:lnTo>
                    <a:pt x="404" y="162"/>
                  </a:lnTo>
                  <a:lnTo>
                    <a:pt x="391" y="152"/>
                  </a:lnTo>
                  <a:lnTo>
                    <a:pt x="375" y="145"/>
                  </a:lnTo>
                  <a:lnTo>
                    <a:pt x="358" y="139"/>
                  </a:lnTo>
                  <a:lnTo>
                    <a:pt x="338" y="136"/>
                  </a:lnTo>
                  <a:lnTo>
                    <a:pt x="316" y="134"/>
                  </a:lnTo>
                  <a:lnTo>
                    <a:pt x="296" y="135"/>
                  </a:lnTo>
                  <a:lnTo>
                    <a:pt x="270" y="138"/>
                  </a:lnTo>
                  <a:lnTo>
                    <a:pt x="246" y="140"/>
                  </a:lnTo>
                  <a:lnTo>
                    <a:pt x="224" y="145"/>
                  </a:lnTo>
                  <a:lnTo>
                    <a:pt x="200" y="148"/>
                  </a:lnTo>
                  <a:lnTo>
                    <a:pt x="178" y="148"/>
                  </a:lnTo>
                  <a:lnTo>
                    <a:pt x="157" y="145"/>
                  </a:lnTo>
                  <a:lnTo>
                    <a:pt x="141" y="139"/>
                  </a:lnTo>
                  <a:lnTo>
                    <a:pt x="123" y="129"/>
                  </a:lnTo>
                  <a:lnTo>
                    <a:pt x="109" y="117"/>
                  </a:lnTo>
                  <a:lnTo>
                    <a:pt x="94" y="106"/>
                  </a:lnTo>
                  <a:lnTo>
                    <a:pt x="80" y="97"/>
                  </a:lnTo>
                  <a:lnTo>
                    <a:pt x="64" y="91"/>
                  </a:lnTo>
                  <a:lnTo>
                    <a:pt x="46" y="86"/>
                  </a:lnTo>
                  <a:lnTo>
                    <a:pt x="26" y="80"/>
                  </a:lnTo>
                  <a:lnTo>
                    <a:pt x="14" y="76"/>
                  </a:lnTo>
                  <a:lnTo>
                    <a:pt x="9" y="71"/>
                  </a:lnTo>
                  <a:lnTo>
                    <a:pt x="5" y="65"/>
                  </a:lnTo>
                  <a:lnTo>
                    <a:pt x="0" y="52"/>
                  </a:lnTo>
                  <a:lnTo>
                    <a:pt x="8" y="50"/>
                  </a:lnTo>
                  <a:lnTo>
                    <a:pt x="10" y="60"/>
                  </a:lnTo>
                  <a:lnTo>
                    <a:pt x="16" y="66"/>
                  </a:lnTo>
                  <a:lnTo>
                    <a:pt x="24" y="71"/>
                  </a:lnTo>
                  <a:lnTo>
                    <a:pt x="45" y="77"/>
                  </a:lnTo>
                  <a:lnTo>
                    <a:pt x="69" y="84"/>
                  </a:lnTo>
                  <a:lnTo>
                    <a:pt x="87" y="87"/>
                  </a:lnTo>
                  <a:lnTo>
                    <a:pt x="92" y="90"/>
                  </a:lnTo>
                  <a:lnTo>
                    <a:pt x="90" y="78"/>
                  </a:lnTo>
                  <a:lnTo>
                    <a:pt x="90" y="66"/>
                  </a:lnTo>
                  <a:lnTo>
                    <a:pt x="90" y="50"/>
                  </a:lnTo>
                  <a:lnTo>
                    <a:pt x="92" y="32"/>
                  </a:lnTo>
                  <a:lnTo>
                    <a:pt x="92" y="19"/>
                  </a:lnTo>
                  <a:lnTo>
                    <a:pt x="99" y="19"/>
                  </a:lnTo>
                  <a:lnTo>
                    <a:pt x="98" y="30"/>
                  </a:lnTo>
                  <a:lnTo>
                    <a:pt x="98" y="49"/>
                  </a:lnTo>
                  <a:lnTo>
                    <a:pt x="99" y="67"/>
                  </a:lnTo>
                  <a:lnTo>
                    <a:pt x="104" y="83"/>
                  </a:lnTo>
                  <a:lnTo>
                    <a:pt x="111" y="90"/>
                  </a:lnTo>
                  <a:lnTo>
                    <a:pt x="118" y="96"/>
                  </a:lnTo>
                  <a:lnTo>
                    <a:pt x="130" y="102"/>
                  </a:lnTo>
                  <a:lnTo>
                    <a:pt x="142" y="108"/>
                  </a:lnTo>
                  <a:lnTo>
                    <a:pt x="157" y="112"/>
                  </a:lnTo>
                  <a:lnTo>
                    <a:pt x="175" y="116"/>
                  </a:lnTo>
                  <a:lnTo>
                    <a:pt x="188" y="116"/>
                  </a:lnTo>
                  <a:lnTo>
                    <a:pt x="175" y="107"/>
                  </a:lnTo>
                  <a:lnTo>
                    <a:pt x="160" y="96"/>
                  </a:lnTo>
                  <a:lnTo>
                    <a:pt x="150" y="85"/>
                  </a:lnTo>
                  <a:lnTo>
                    <a:pt x="141" y="71"/>
                  </a:lnTo>
                  <a:lnTo>
                    <a:pt x="136" y="59"/>
                  </a:lnTo>
                  <a:lnTo>
                    <a:pt x="134" y="43"/>
                  </a:lnTo>
                  <a:lnTo>
                    <a:pt x="133" y="32"/>
                  </a:lnTo>
                  <a:lnTo>
                    <a:pt x="134" y="21"/>
                  </a:lnTo>
                  <a:lnTo>
                    <a:pt x="141" y="21"/>
                  </a:lnTo>
                  <a:lnTo>
                    <a:pt x="141" y="29"/>
                  </a:lnTo>
                  <a:lnTo>
                    <a:pt x="142" y="43"/>
                  </a:lnTo>
                  <a:lnTo>
                    <a:pt x="145" y="57"/>
                  </a:lnTo>
                  <a:lnTo>
                    <a:pt x="152" y="69"/>
                  </a:lnTo>
                  <a:lnTo>
                    <a:pt x="161" y="83"/>
                  </a:lnTo>
                  <a:lnTo>
                    <a:pt x="173" y="94"/>
                  </a:lnTo>
                  <a:lnTo>
                    <a:pt x="189" y="102"/>
                  </a:lnTo>
                  <a:lnTo>
                    <a:pt x="205" y="110"/>
                  </a:lnTo>
                  <a:lnTo>
                    <a:pt x="220" y="111"/>
                  </a:lnTo>
                  <a:lnTo>
                    <a:pt x="236" y="107"/>
                  </a:lnTo>
                  <a:lnTo>
                    <a:pt x="255" y="100"/>
                  </a:lnTo>
                  <a:lnTo>
                    <a:pt x="276" y="95"/>
                  </a:lnTo>
                  <a:lnTo>
                    <a:pt x="297" y="90"/>
                  </a:lnTo>
                  <a:lnTo>
                    <a:pt x="313" y="90"/>
                  </a:lnTo>
                  <a:lnTo>
                    <a:pt x="329" y="90"/>
                  </a:lnTo>
                  <a:lnTo>
                    <a:pt x="350" y="95"/>
                  </a:lnTo>
                  <a:lnTo>
                    <a:pt x="329" y="78"/>
                  </a:lnTo>
                  <a:lnTo>
                    <a:pt x="316" y="69"/>
                  </a:lnTo>
                  <a:lnTo>
                    <a:pt x="301" y="62"/>
                  </a:lnTo>
                  <a:lnTo>
                    <a:pt x="288" y="56"/>
                  </a:lnTo>
                  <a:lnTo>
                    <a:pt x="279" y="51"/>
                  </a:lnTo>
                  <a:lnTo>
                    <a:pt x="274" y="46"/>
                  </a:lnTo>
                  <a:lnTo>
                    <a:pt x="272" y="43"/>
                  </a:lnTo>
                  <a:lnTo>
                    <a:pt x="266" y="32"/>
                  </a:lnTo>
                  <a:lnTo>
                    <a:pt x="262" y="22"/>
                  </a:lnTo>
                  <a:lnTo>
                    <a:pt x="258" y="14"/>
                  </a:lnTo>
                  <a:lnTo>
                    <a:pt x="249" y="1"/>
                  </a:lnTo>
                  <a:lnTo>
                    <a:pt x="256" y="0"/>
                  </a:lnTo>
                  <a:lnTo>
                    <a:pt x="263" y="9"/>
                  </a:lnTo>
                  <a:lnTo>
                    <a:pt x="268" y="18"/>
                  </a:lnTo>
                  <a:lnTo>
                    <a:pt x="272" y="27"/>
                  </a:lnTo>
                  <a:lnTo>
                    <a:pt x="276" y="35"/>
                  </a:lnTo>
                  <a:lnTo>
                    <a:pt x="282" y="43"/>
                  </a:lnTo>
                  <a:lnTo>
                    <a:pt x="293" y="49"/>
                  </a:lnTo>
                  <a:lnTo>
                    <a:pt x="308" y="56"/>
                  </a:lnTo>
                  <a:lnTo>
                    <a:pt x="326" y="64"/>
                  </a:lnTo>
                  <a:lnTo>
                    <a:pt x="341" y="74"/>
                  </a:lnTo>
                  <a:lnTo>
                    <a:pt x="355" y="83"/>
                  </a:lnTo>
                  <a:lnTo>
                    <a:pt x="371" y="95"/>
                  </a:lnTo>
                  <a:lnTo>
                    <a:pt x="367" y="78"/>
                  </a:lnTo>
                  <a:lnTo>
                    <a:pt x="364" y="65"/>
                  </a:lnTo>
                  <a:lnTo>
                    <a:pt x="367" y="53"/>
                  </a:lnTo>
                  <a:lnTo>
                    <a:pt x="370" y="40"/>
                  </a:lnTo>
                  <a:lnTo>
                    <a:pt x="371" y="28"/>
                  </a:lnTo>
                  <a:lnTo>
                    <a:pt x="370" y="19"/>
                  </a:lnTo>
                  <a:lnTo>
                    <a:pt x="382" y="22"/>
                  </a:lnTo>
                  <a:lnTo>
                    <a:pt x="382" y="28"/>
                  </a:lnTo>
                  <a:lnTo>
                    <a:pt x="381" y="41"/>
                  </a:lnTo>
                  <a:lnTo>
                    <a:pt x="376" y="57"/>
                  </a:lnTo>
                  <a:lnTo>
                    <a:pt x="376" y="69"/>
                  </a:lnTo>
                  <a:lnTo>
                    <a:pt x="382" y="86"/>
                  </a:lnTo>
                  <a:lnTo>
                    <a:pt x="390" y="101"/>
                  </a:lnTo>
                  <a:lnTo>
                    <a:pt x="397" y="111"/>
                  </a:lnTo>
                  <a:lnTo>
                    <a:pt x="408" y="120"/>
                  </a:lnTo>
                  <a:lnTo>
                    <a:pt x="425" y="125"/>
                  </a:lnTo>
                  <a:lnTo>
                    <a:pt x="455" y="135"/>
                  </a:lnTo>
                  <a:lnTo>
                    <a:pt x="477" y="145"/>
                  </a:lnTo>
                  <a:lnTo>
                    <a:pt x="485" y="151"/>
                  </a:lnTo>
                  <a:lnTo>
                    <a:pt x="494" y="158"/>
                  </a:lnTo>
                  <a:lnTo>
                    <a:pt x="500" y="163"/>
                  </a:lnTo>
                  <a:lnTo>
                    <a:pt x="509" y="166"/>
                  </a:lnTo>
                  <a:lnTo>
                    <a:pt x="540" y="176"/>
                  </a:lnTo>
                  <a:lnTo>
                    <a:pt x="565" y="185"/>
                  </a:lnTo>
                  <a:lnTo>
                    <a:pt x="585" y="193"/>
                  </a:lnTo>
                  <a:lnTo>
                    <a:pt x="608" y="207"/>
                  </a:lnTo>
                  <a:lnTo>
                    <a:pt x="621" y="215"/>
                  </a:lnTo>
                  <a:lnTo>
                    <a:pt x="621" y="211"/>
                  </a:lnTo>
                  <a:lnTo>
                    <a:pt x="617" y="203"/>
                  </a:lnTo>
                  <a:lnTo>
                    <a:pt x="608" y="190"/>
                  </a:lnTo>
                  <a:lnTo>
                    <a:pt x="596" y="178"/>
                  </a:lnTo>
                  <a:lnTo>
                    <a:pt x="584" y="167"/>
                  </a:lnTo>
                  <a:lnTo>
                    <a:pt x="574" y="158"/>
                  </a:lnTo>
                  <a:lnTo>
                    <a:pt x="566" y="148"/>
                  </a:lnTo>
                  <a:lnTo>
                    <a:pt x="561" y="134"/>
                  </a:lnTo>
                  <a:lnTo>
                    <a:pt x="559" y="119"/>
                  </a:lnTo>
                  <a:lnTo>
                    <a:pt x="562" y="102"/>
                  </a:lnTo>
                  <a:lnTo>
                    <a:pt x="566" y="90"/>
                  </a:lnTo>
                  <a:lnTo>
                    <a:pt x="567" y="82"/>
                  </a:lnTo>
                  <a:lnTo>
                    <a:pt x="567" y="75"/>
                  </a:lnTo>
                  <a:lnTo>
                    <a:pt x="565" y="66"/>
                  </a:lnTo>
                  <a:lnTo>
                    <a:pt x="561" y="61"/>
                  </a:lnTo>
                  <a:lnTo>
                    <a:pt x="546" y="49"/>
                  </a:lnTo>
                  <a:lnTo>
                    <a:pt x="531" y="33"/>
                  </a:lnTo>
                  <a:lnTo>
                    <a:pt x="541" y="32"/>
                  </a:lnTo>
                  <a:lnTo>
                    <a:pt x="551" y="41"/>
                  </a:lnTo>
                  <a:lnTo>
                    <a:pt x="562" y="50"/>
                  </a:lnTo>
                  <a:lnTo>
                    <a:pt x="568" y="57"/>
                  </a:lnTo>
                  <a:lnTo>
                    <a:pt x="575" y="66"/>
                  </a:lnTo>
                  <a:lnTo>
                    <a:pt x="578" y="77"/>
                  </a:lnTo>
                  <a:lnTo>
                    <a:pt x="578" y="95"/>
                  </a:lnTo>
                  <a:lnTo>
                    <a:pt x="585" y="82"/>
                  </a:lnTo>
                  <a:lnTo>
                    <a:pt x="593" y="67"/>
                  </a:lnTo>
                  <a:lnTo>
                    <a:pt x="598" y="52"/>
                  </a:lnTo>
                  <a:lnTo>
                    <a:pt x="602" y="41"/>
                  </a:lnTo>
                  <a:lnTo>
                    <a:pt x="607" y="31"/>
                  </a:lnTo>
                  <a:lnTo>
                    <a:pt x="615" y="34"/>
                  </a:lnTo>
                  <a:lnTo>
                    <a:pt x="620" y="40"/>
                  </a:lnTo>
                  <a:lnTo>
                    <a:pt x="615" y="49"/>
                  </a:lnTo>
                  <a:lnTo>
                    <a:pt x="608" y="64"/>
                  </a:lnTo>
                  <a:lnTo>
                    <a:pt x="601" y="80"/>
                  </a:lnTo>
                  <a:lnTo>
                    <a:pt x="594" y="98"/>
                  </a:lnTo>
                  <a:lnTo>
                    <a:pt x="587" y="111"/>
                  </a:lnTo>
                  <a:lnTo>
                    <a:pt x="584" y="123"/>
                  </a:lnTo>
                  <a:lnTo>
                    <a:pt x="584" y="136"/>
                  </a:lnTo>
                  <a:lnTo>
                    <a:pt x="587" y="148"/>
                  </a:lnTo>
                  <a:lnTo>
                    <a:pt x="595" y="159"/>
                  </a:lnTo>
                  <a:lnTo>
                    <a:pt x="607" y="169"/>
                  </a:lnTo>
                  <a:lnTo>
                    <a:pt x="620" y="183"/>
                  </a:lnTo>
                  <a:lnTo>
                    <a:pt x="634" y="198"/>
                  </a:lnTo>
                  <a:lnTo>
                    <a:pt x="646" y="211"/>
                  </a:lnTo>
                  <a:lnTo>
                    <a:pt x="659" y="226"/>
                  </a:lnTo>
                  <a:lnTo>
                    <a:pt x="667" y="238"/>
                  </a:lnTo>
                  <a:lnTo>
                    <a:pt x="674" y="249"/>
                  </a:lnTo>
                  <a:lnTo>
                    <a:pt x="679" y="262"/>
                  </a:lnTo>
                  <a:lnTo>
                    <a:pt x="684" y="274"/>
                  </a:lnTo>
                  <a:lnTo>
                    <a:pt x="651" y="30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4" name="Freeform 56"/>
            <p:cNvSpPr/>
            <p:nvPr/>
          </p:nvSpPr>
          <p:spPr bwMode="auto">
            <a:xfrm>
              <a:off x="1208" y="1427"/>
              <a:ext cx="5" cy="13"/>
            </a:xfrm>
            <a:custGeom>
              <a:avLst/>
              <a:gdLst>
                <a:gd name="T0" fmla="*/ 14 w 14"/>
                <a:gd name="T1" fmla="*/ 40 h 40"/>
                <a:gd name="T2" fmla="*/ 7 w 14"/>
                <a:gd name="T3" fmla="*/ 26 h 40"/>
                <a:gd name="T4" fmla="*/ 2 w 14"/>
                <a:gd name="T5" fmla="*/ 17 h 40"/>
                <a:gd name="T6" fmla="*/ 0 w 14"/>
                <a:gd name="T7" fmla="*/ 9 h 40"/>
                <a:gd name="T8" fmla="*/ 0 w 14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40"/>
                <a:gd name="T17" fmla="*/ 14 w 14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40">
                  <a:moveTo>
                    <a:pt x="14" y="40"/>
                  </a:moveTo>
                  <a:lnTo>
                    <a:pt x="7" y="26"/>
                  </a:lnTo>
                  <a:lnTo>
                    <a:pt x="2" y="17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5" name="Freeform 57"/>
            <p:cNvSpPr/>
            <p:nvPr/>
          </p:nvSpPr>
          <p:spPr bwMode="auto">
            <a:xfrm>
              <a:off x="1019" y="1277"/>
              <a:ext cx="70" cy="36"/>
            </a:xfrm>
            <a:custGeom>
              <a:avLst/>
              <a:gdLst>
                <a:gd name="T0" fmla="*/ 0 w 208"/>
                <a:gd name="T1" fmla="*/ 19 h 108"/>
                <a:gd name="T2" fmla="*/ 0 w 208"/>
                <a:gd name="T3" fmla="*/ 27 h 108"/>
                <a:gd name="T4" fmla="*/ 1 w 208"/>
                <a:gd name="T5" fmla="*/ 41 h 108"/>
                <a:gd name="T6" fmla="*/ 4 w 208"/>
                <a:gd name="T7" fmla="*/ 54 h 108"/>
                <a:gd name="T8" fmla="*/ 11 w 208"/>
                <a:gd name="T9" fmla="*/ 66 h 108"/>
                <a:gd name="T10" fmla="*/ 20 w 208"/>
                <a:gd name="T11" fmla="*/ 80 h 108"/>
                <a:gd name="T12" fmla="*/ 32 w 208"/>
                <a:gd name="T13" fmla="*/ 91 h 108"/>
                <a:gd name="T14" fmla="*/ 48 w 208"/>
                <a:gd name="T15" fmla="*/ 99 h 108"/>
                <a:gd name="T16" fmla="*/ 64 w 208"/>
                <a:gd name="T17" fmla="*/ 107 h 108"/>
                <a:gd name="T18" fmla="*/ 79 w 208"/>
                <a:gd name="T19" fmla="*/ 108 h 108"/>
                <a:gd name="T20" fmla="*/ 95 w 208"/>
                <a:gd name="T21" fmla="*/ 104 h 108"/>
                <a:gd name="T22" fmla="*/ 113 w 208"/>
                <a:gd name="T23" fmla="*/ 97 h 108"/>
                <a:gd name="T24" fmla="*/ 133 w 208"/>
                <a:gd name="T25" fmla="*/ 92 h 108"/>
                <a:gd name="T26" fmla="*/ 155 w 208"/>
                <a:gd name="T27" fmla="*/ 87 h 108"/>
                <a:gd name="T28" fmla="*/ 171 w 208"/>
                <a:gd name="T29" fmla="*/ 87 h 108"/>
                <a:gd name="T30" fmla="*/ 187 w 208"/>
                <a:gd name="T31" fmla="*/ 87 h 108"/>
                <a:gd name="T32" fmla="*/ 208 w 208"/>
                <a:gd name="T33" fmla="*/ 92 h 108"/>
                <a:gd name="T34" fmla="*/ 187 w 208"/>
                <a:gd name="T35" fmla="*/ 75 h 108"/>
                <a:gd name="T36" fmla="*/ 174 w 208"/>
                <a:gd name="T37" fmla="*/ 66 h 108"/>
                <a:gd name="T38" fmla="*/ 159 w 208"/>
                <a:gd name="T39" fmla="*/ 59 h 108"/>
                <a:gd name="T40" fmla="*/ 145 w 208"/>
                <a:gd name="T41" fmla="*/ 53 h 108"/>
                <a:gd name="T42" fmla="*/ 137 w 208"/>
                <a:gd name="T43" fmla="*/ 49 h 108"/>
                <a:gd name="T44" fmla="*/ 132 w 208"/>
                <a:gd name="T45" fmla="*/ 45 h 108"/>
                <a:gd name="T46" fmla="*/ 130 w 208"/>
                <a:gd name="T47" fmla="*/ 41 h 108"/>
                <a:gd name="T48" fmla="*/ 124 w 208"/>
                <a:gd name="T49" fmla="*/ 30 h 108"/>
                <a:gd name="T50" fmla="*/ 120 w 208"/>
                <a:gd name="T51" fmla="*/ 20 h 108"/>
                <a:gd name="T52" fmla="*/ 116 w 208"/>
                <a:gd name="T53" fmla="*/ 12 h 108"/>
                <a:gd name="T54" fmla="*/ 107 w 208"/>
                <a:gd name="T55" fmla="*/ 0 h 10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8"/>
                <a:gd name="T85" fmla="*/ 0 h 108"/>
                <a:gd name="T86" fmla="*/ 208 w 208"/>
                <a:gd name="T87" fmla="*/ 108 h 10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8" h="108">
                  <a:moveTo>
                    <a:pt x="0" y="19"/>
                  </a:moveTo>
                  <a:lnTo>
                    <a:pt x="0" y="27"/>
                  </a:lnTo>
                  <a:lnTo>
                    <a:pt x="1" y="41"/>
                  </a:lnTo>
                  <a:lnTo>
                    <a:pt x="4" y="54"/>
                  </a:lnTo>
                  <a:lnTo>
                    <a:pt x="11" y="66"/>
                  </a:lnTo>
                  <a:lnTo>
                    <a:pt x="20" y="80"/>
                  </a:lnTo>
                  <a:lnTo>
                    <a:pt x="32" y="91"/>
                  </a:lnTo>
                  <a:lnTo>
                    <a:pt x="48" y="99"/>
                  </a:lnTo>
                  <a:lnTo>
                    <a:pt x="64" y="107"/>
                  </a:lnTo>
                  <a:lnTo>
                    <a:pt x="79" y="108"/>
                  </a:lnTo>
                  <a:lnTo>
                    <a:pt x="95" y="104"/>
                  </a:lnTo>
                  <a:lnTo>
                    <a:pt x="113" y="97"/>
                  </a:lnTo>
                  <a:lnTo>
                    <a:pt x="133" y="92"/>
                  </a:lnTo>
                  <a:lnTo>
                    <a:pt x="155" y="87"/>
                  </a:lnTo>
                  <a:lnTo>
                    <a:pt x="171" y="87"/>
                  </a:lnTo>
                  <a:lnTo>
                    <a:pt x="187" y="87"/>
                  </a:lnTo>
                  <a:lnTo>
                    <a:pt x="208" y="92"/>
                  </a:lnTo>
                  <a:lnTo>
                    <a:pt x="187" y="75"/>
                  </a:lnTo>
                  <a:lnTo>
                    <a:pt x="174" y="66"/>
                  </a:lnTo>
                  <a:lnTo>
                    <a:pt x="159" y="59"/>
                  </a:lnTo>
                  <a:lnTo>
                    <a:pt x="145" y="53"/>
                  </a:lnTo>
                  <a:lnTo>
                    <a:pt x="137" y="49"/>
                  </a:lnTo>
                  <a:lnTo>
                    <a:pt x="132" y="45"/>
                  </a:lnTo>
                  <a:lnTo>
                    <a:pt x="130" y="41"/>
                  </a:lnTo>
                  <a:lnTo>
                    <a:pt x="124" y="30"/>
                  </a:lnTo>
                  <a:lnTo>
                    <a:pt x="120" y="20"/>
                  </a:lnTo>
                  <a:lnTo>
                    <a:pt x="116" y="12"/>
                  </a:lnTo>
                  <a:lnTo>
                    <a:pt x="10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6" name="Freeform 58"/>
            <p:cNvSpPr/>
            <p:nvPr/>
          </p:nvSpPr>
          <p:spPr bwMode="auto">
            <a:xfrm>
              <a:off x="1005" y="1283"/>
              <a:ext cx="30" cy="32"/>
            </a:xfrm>
            <a:custGeom>
              <a:avLst/>
              <a:gdLst>
                <a:gd name="T0" fmla="*/ 36 w 90"/>
                <a:gd name="T1" fmla="*/ 3 h 97"/>
                <a:gd name="T2" fmla="*/ 35 w 90"/>
                <a:gd name="T3" fmla="*/ 13 h 97"/>
                <a:gd name="T4" fmla="*/ 36 w 90"/>
                <a:gd name="T5" fmla="*/ 24 h 97"/>
                <a:gd name="T6" fmla="*/ 38 w 90"/>
                <a:gd name="T7" fmla="*/ 41 h 97"/>
                <a:gd name="T8" fmla="*/ 43 w 90"/>
                <a:gd name="T9" fmla="*/ 52 h 97"/>
                <a:gd name="T10" fmla="*/ 52 w 90"/>
                <a:gd name="T11" fmla="*/ 66 h 97"/>
                <a:gd name="T12" fmla="*/ 62 w 90"/>
                <a:gd name="T13" fmla="*/ 77 h 97"/>
                <a:gd name="T14" fmla="*/ 77 w 90"/>
                <a:gd name="T15" fmla="*/ 88 h 97"/>
                <a:gd name="T16" fmla="*/ 90 w 90"/>
                <a:gd name="T17" fmla="*/ 97 h 97"/>
                <a:gd name="T18" fmla="*/ 77 w 90"/>
                <a:gd name="T19" fmla="*/ 97 h 97"/>
                <a:gd name="T20" fmla="*/ 59 w 90"/>
                <a:gd name="T21" fmla="*/ 93 h 97"/>
                <a:gd name="T22" fmla="*/ 44 w 90"/>
                <a:gd name="T23" fmla="*/ 89 h 97"/>
                <a:gd name="T24" fmla="*/ 32 w 90"/>
                <a:gd name="T25" fmla="*/ 83 h 97"/>
                <a:gd name="T26" fmla="*/ 20 w 90"/>
                <a:gd name="T27" fmla="*/ 77 h 97"/>
                <a:gd name="T28" fmla="*/ 13 w 90"/>
                <a:gd name="T29" fmla="*/ 71 h 97"/>
                <a:gd name="T30" fmla="*/ 6 w 90"/>
                <a:gd name="T31" fmla="*/ 64 h 97"/>
                <a:gd name="T32" fmla="*/ 1 w 90"/>
                <a:gd name="T33" fmla="*/ 48 h 97"/>
                <a:gd name="T34" fmla="*/ 0 w 90"/>
                <a:gd name="T35" fmla="*/ 30 h 97"/>
                <a:gd name="T36" fmla="*/ 0 w 90"/>
                <a:gd name="T37" fmla="*/ 12 h 97"/>
                <a:gd name="T38" fmla="*/ 1 w 90"/>
                <a:gd name="T39" fmla="*/ 0 h 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0"/>
                <a:gd name="T61" fmla="*/ 0 h 97"/>
                <a:gd name="T62" fmla="*/ 90 w 90"/>
                <a:gd name="T63" fmla="*/ 97 h 9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0" h="97">
                  <a:moveTo>
                    <a:pt x="36" y="3"/>
                  </a:moveTo>
                  <a:lnTo>
                    <a:pt x="35" y="13"/>
                  </a:lnTo>
                  <a:lnTo>
                    <a:pt x="36" y="24"/>
                  </a:lnTo>
                  <a:lnTo>
                    <a:pt x="38" y="41"/>
                  </a:lnTo>
                  <a:lnTo>
                    <a:pt x="43" y="52"/>
                  </a:lnTo>
                  <a:lnTo>
                    <a:pt x="52" y="66"/>
                  </a:lnTo>
                  <a:lnTo>
                    <a:pt x="62" y="77"/>
                  </a:lnTo>
                  <a:lnTo>
                    <a:pt x="77" y="88"/>
                  </a:lnTo>
                  <a:lnTo>
                    <a:pt x="90" y="97"/>
                  </a:lnTo>
                  <a:lnTo>
                    <a:pt x="77" y="97"/>
                  </a:lnTo>
                  <a:lnTo>
                    <a:pt x="59" y="93"/>
                  </a:lnTo>
                  <a:lnTo>
                    <a:pt x="44" y="89"/>
                  </a:lnTo>
                  <a:lnTo>
                    <a:pt x="32" y="83"/>
                  </a:lnTo>
                  <a:lnTo>
                    <a:pt x="20" y="77"/>
                  </a:lnTo>
                  <a:lnTo>
                    <a:pt x="13" y="71"/>
                  </a:lnTo>
                  <a:lnTo>
                    <a:pt x="6" y="64"/>
                  </a:lnTo>
                  <a:lnTo>
                    <a:pt x="1" y="48"/>
                  </a:lnTo>
                  <a:lnTo>
                    <a:pt x="0" y="30"/>
                  </a:lnTo>
                  <a:lnTo>
                    <a:pt x="0" y="12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7" name="Freeform 59"/>
            <p:cNvSpPr/>
            <p:nvPr/>
          </p:nvSpPr>
          <p:spPr bwMode="auto">
            <a:xfrm>
              <a:off x="975" y="1283"/>
              <a:ext cx="28" cy="23"/>
            </a:xfrm>
            <a:custGeom>
              <a:avLst/>
              <a:gdLst>
                <a:gd name="T0" fmla="*/ 83 w 83"/>
                <a:gd name="T1" fmla="*/ 0 h 71"/>
                <a:gd name="T2" fmla="*/ 83 w 83"/>
                <a:gd name="T3" fmla="*/ 13 h 71"/>
                <a:gd name="T4" fmla="*/ 81 w 83"/>
                <a:gd name="T5" fmla="*/ 31 h 71"/>
                <a:gd name="T6" fmla="*/ 81 w 83"/>
                <a:gd name="T7" fmla="*/ 47 h 71"/>
                <a:gd name="T8" fmla="*/ 81 w 83"/>
                <a:gd name="T9" fmla="*/ 59 h 71"/>
                <a:gd name="T10" fmla="*/ 83 w 83"/>
                <a:gd name="T11" fmla="*/ 71 h 71"/>
                <a:gd name="T12" fmla="*/ 79 w 83"/>
                <a:gd name="T13" fmla="*/ 68 h 71"/>
                <a:gd name="T14" fmla="*/ 61 w 83"/>
                <a:gd name="T15" fmla="*/ 65 h 71"/>
                <a:gd name="T16" fmla="*/ 37 w 83"/>
                <a:gd name="T17" fmla="*/ 58 h 71"/>
                <a:gd name="T18" fmla="*/ 16 w 83"/>
                <a:gd name="T19" fmla="*/ 52 h 71"/>
                <a:gd name="T20" fmla="*/ 8 w 83"/>
                <a:gd name="T21" fmla="*/ 47 h 71"/>
                <a:gd name="T22" fmla="*/ 2 w 83"/>
                <a:gd name="T23" fmla="*/ 41 h 71"/>
                <a:gd name="T24" fmla="*/ 0 w 83"/>
                <a:gd name="T25" fmla="*/ 31 h 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71"/>
                <a:gd name="T41" fmla="*/ 83 w 83"/>
                <a:gd name="T42" fmla="*/ 71 h 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71">
                  <a:moveTo>
                    <a:pt x="83" y="0"/>
                  </a:moveTo>
                  <a:lnTo>
                    <a:pt x="83" y="13"/>
                  </a:lnTo>
                  <a:lnTo>
                    <a:pt x="81" y="31"/>
                  </a:lnTo>
                  <a:lnTo>
                    <a:pt x="81" y="47"/>
                  </a:lnTo>
                  <a:lnTo>
                    <a:pt x="81" y="59"/>
                  </a:lnTo>
                  <a:lnTo>
                    <a:pt x="83" y="71"/>
                  </a:lnTo>
                  <a:lnTo>
                    <a:pt x="79" y="68"/>
                  </a:lnTo>
                  <a:lnTo>
                    <a:pt x="61" y="65"/>
                  </a:lnTo>
                  <a:lnTo>
                    <a:pt x="37" y="58"/>
                  </a:lnTo>
                  <a:lnTo>
                    <a:pt x="16" y="52"/>
                  </a:lnTo>
                  <a:lnTo>
                    <a:pt x="8" y="47"/>
                  </a:lnTo>
                  <a:lnTo>
                    <a:pt x="2" y="41"/>
                  </a:lnTo>
                  <a:lnTo>
                    <a:pt x="0" y="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8" name="Freeform 60"/>
            <p:cNvSpPr/>
            <p:nvPr/>
          </p:nvSpPr>
          <p:spPr bwMode="auto">
            <a:xfrm>
              <a:off x="1058" y="1276"/>
              <a:ext cx="38" cy="32"/>
            </a:xfrm>
            <a:custGeom>
              <a:avLst/>
              <a:gdLst>
                <a:gd name="T0" fmla="*/ 0 w 114"/>
                <a:gd name="T1" fmla="*/ 0 h 95"/>
                <a:gd name="T2" fmla="*/ 7 w 114"/>
                <a:gd name="T3" fmla="*/ 10 h 95"/>
                <a:gd name="T4" fmla="*/ 12 w 114"/>
                <a:gd name="T5" fmla="*/ 18 h 95"/>
                <a:gd name="T6" fmla="*/ 16 w 114"/>
                <a:gd name="T7" fmla="*/ 28 h 95"/>
                <a:gd name="T8" fmla="*/ 20 w 114"/>
                <a:gd name="T9" fmla="*/ 35 h 95"/>
                <a:gd name="T10" fmla="*/ 26 w 114"/>
                <a:gd name="T11" fmla="*/ 44 h 95"/>
                <a:gd name="T12" fmla="*/ 37 w 114"/>
                <a:gd name="T13" fmla="*/ 49 h 95"/>
                <a:gd name="T14" fmla="*/ 52 w 114"/>
                <a:gd name="T15" fmla="*/ 56 h 95"/>
                <a:gd name="T16" fmla="*/ 70 w 114"/>
                <a:gd name="T17" fmla="*/ 64 h 95"/>
                <a:gd name="T18" fmla="*/ 84 w 114"/>
                <a:gd name="T19" fmla="*/ 74 h 95"/>
                <a:gd name="T20" fmla="*/ 99 w 114"/>
                <a:gd name="T21" fmla="*/ 83 h 95"/>
                <a:gd name="T22" fmla="*/ 114 w 114"/>
                <a:gd name="T23" fmla="*/ 95 h 95"/>
                <a:gd name="T24" fmla="*/ 111 w 114"/>
                <a:gd name="T25" fmla="*/ 78 h 95"/>
                <a:gd name="T26" fmla="*/ 108 w 114"/>
                <a:gd name="T27" fmla="*/ 65 h 95"/>
                <a:gd name="T28" fmla="*/ 111 w 114"/>
                <a:gd name="T29" fmla="*/ 53 h 95"/>
                <a:gd name="T30" fmla="*/ 113 w 114"/>
                <a:gd name="T31" fmla="*/ 41 h 95"/>
                <a:gd name="T32" fmla="*/ 114 w 114"/>
                <a:gd name="T33" fmla="*/ 28 h 95"/>
                <a:gd name="T34" fmla="*/ 113 w 114"/>
                <a:gd name="T35" fmla="*/ 20 h 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4"/>
                <a:gd name="T55" fmla="*/ 0 h 95"/>
                <a:gd name="T56" fmla="*/ 114 w 114"/>
                <a:gd name="T57" fmla="*/ 95 h 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4" h="95">
                  <a:moveTo>
                    <a:pt x="0" y="0"/>
                  </a:moveTo>
                  <a:lnTo>
                    <a:pt x="7" y="10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5"/>
                  </a:lnTo>
                  <a:lnTo>
                    <a:pt x="26" y="44"/>
                  </a:lnTo>
                  <a:lnTo>
                    <a:pt x="37" y="49"/>
                  </a:lnTo>
                  <a:lnTo>
                    <a:pt x="52" y="56"/>
                  </a:lnTo>
                  <a:lnTo>
                    <a:pt x="70" y="64"/>
                  </a:lnTo>
                  <a:lnTo>
                    <a:pt x="84" y="74"/>
                  </a:lnTo>
                  <a:lnTo>
                    <a:pt x="99" y="83"/>
                  </a:lnTo>
                  <a:lnTo>
                    <a:pt x="114" y="95"/>
                  </a:lnTo>
                  <a:lnTo>
                    <a:pt x="111" y="78"/>
                  </a:lnTo>
                  <a:lnTo>
                    <a:pt x="108" y="65"/>
                  </a:lnTo>
                  <a:lnTo>
                    <a:pt x="111" y="53"/>
                  </a:lnTo>
                  <a:lnTo>
                    <a:pt x="113" y="41"/>
                  </a:lnTo>
                  <a:lnTo>
                    <a:pt x="114" y="28"/>
                  </a:lnTo>
                  <a:lnTo>
                    <a:pt x="113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09" name="Freeform 61"/>
            <p:cNvSpPr/>
            <p:nvPr/>
          </p:nvSpPr>
          <p:spPr bwMode="auto">
            <a:xfrm>
              <a:off x="1152" y="1287"/>
              <a:ext cx="22" cy="21"/>
            </a:xfrm>
            <a:custGeom>
              <a:avLst/>
              <a:gdLst>
                <a:gd name="T0" fmla="*/ 66 w 66"/>
                <a:gd name="T1" fmla="*/ 0 h 64"/>
                <a:gd name="T2" fmla="*/ 61 w 66"/>
                <a:gd name="T3" fmla="*/ 10 h 64"/>
                <a:gd name="T4" fmla="*/ 57 w 66"/>
                <a:gd name="T5" fmla="*/ 21 h 64"/>
                <a:gd name="T6" fmla="*/ 51 w 66"/>
                <a:gd name="T7" fmla="*/ 36 h 64"/>
                <a:gd name="T8" fmla="*/ 44 w 66"/>
                <a:gd name="T9" fmla="*/ 51 h 64"/>
                <a:gd name="T10" fmla="*/ 37 w 66"/>
                <a:gd name="T11" fmla="*/ 64 h 64"/>
                <a:gd name="T12" fmla="*/ 37 w 66"/>
                <a:gd name="T13" fmla="*/ 46 h 64"/>
                <a:gd name="T14" fmla="*/ 34 w 66"/>
                <a:gd name="T15" fmla="*/ 35 h 64"/>
                <a:gd name="T16" fmla="*/ 27 w 66"/>
                <a:gd name="T17" fmla="*/ 26 h 64"/>
                <a:gd name="T18" fmla="*/ 21 w 66"/>
                <a:gd name="T19" fmla="*/ 19 h 64"/>
                <a:gd name="T20" fmla="*/ 10 w 66"/>
                <a:gd name="T21" fmla="*/ 10 h 64"/>
                <a:gd name="T22" fmla="*/ 0 w 66"/>
                <a:gd name="T23" fmla="*/ 1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64"/>
                <a:gd name="T38" fmla="*/ 66 w 66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64">
                  <a:moveTo>
                    <a:pt x="66" y="0"/>
                  </a:moveTo>
                  <a:lnTo>
                    <a:pt x="61" y="10"/>
                  </a:lnTo>
                  <a:lnTo>
                    <a:pt x="57" y="21"/>
                  </a:lnTo>
                  <a:lnTo>
                    <a:pt x="51" y="36"/>
                  </a:lnTo>
                  <a:lnTo>
                    <a:pt x="44" y="51"/>
                  </a:lnTo>
                  <a:lnTo>
                    <a:pt x="37" y="64"/>
                  </a:lnTo>
                  <a:lnTo>
                    <a:pt x="37" y="46"/>
                  </a:lnTo>
                  <a:lnTo>
                    <a:pt x="34" y="35"/>
                  </a:lnTo>
                  <a:lnTo>
                    <a:pt x="27" y="26"/>
                  </a:lnTo>
                  <a:lnTo>
                    <a:pt x="21" y="19"/>
                  </a:lnTo>
                  <a:lnTo>
                    <a:pt x="10" y="1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0" name="Freeform 62"/>
            <p:cNvSpPr/>
            <p:nvPr/>
          </p:nvSpPr>
          <p:spPr bwMode="auto">
            <a:xfrm>
              <a:off x="1098" y="1284"/>
              <a:ext cx="81" cy="64"/>
            </a:xfrm>
            <a:custGeom>
              <a:avLst/>
              <a:gdLst>
                <a:gd name="T0" fmla="*/ 155 w 245"/>
                <a:gd name="T1" fmla="*/ 11 h 192"/>
                <a:gd name="T2" fmla="*/ 170 w 245"/>
                <a:gd name="T3" fmla="*/ 27 h 192"/>
                <a:gd name="T4" fmla="*/ 185 w 245"/>
                <a:gd name="T5" fmla="*/ 39 h 192"/>
                <a:gd name="T6" fmla="*/ 189 w 245"/>
                <a:gd name="T7" fmla="*/ 43 h 192"/>
                <a:gd name="T8" fmla="*/ 191 w 245"/>
                <a:gd name="T9" fmla="*/ 53 h 192"/>
                <a:gd name="T10" fmla="*/ 191 w 245"/>
                <a:gd name="T11" fmla="*/ 60 h 192"/>
                <a:gd name="T12" fmla="*/ 190 w 245"/>
                <a:gd name="T13" fmla="*/ 67 h 192"/>
                <a:gd name="T14" fmla="*/ 186 w 245"/>
                <a:gd name="T15" fmla="*/ 81 h 192"/>
                <a:gd name="T16" fmla="*/ 183 w 245"/>
                <a:gd name="T17" fmla="*/ 96 h 192"/>
                <a:gd name="T18" fmla="*/ 185 w 245"/>
                <a:gd name="T19" fmla="*/ 111 h 192"/>
                <a:gd name="T20" fmla="*/ 190 w 245"/>
                <a:gd name="T21" fmla="*/ 125 h 192"/>
                <a:gd name="T22" fmla="*/ 198 w 245"/>
                <a:gd name="T23" fmla="*/ 135 h 192"/>
                <a:gd name="T24" fmla="*/ 208 w 245"/>
                <a:gd name="T25" fmla="*/ 144 h 192"/>
                <a:gd name="T26" fmla="*/ 220 w 245"/>
                <a:gd name="T27" fmla="*/ 155 h 192"/>
                <a:gd name="T28" fmla="*/ 232 w 245"/>
                <a:gd name="T29" fmla="*/ 167 h 192"/>
                <a:gd name="T30" fmla="*/ 241 w 245"/>
                <a:gd name="T31" fmla="*/ 180 h 192"/>
                <a:gd name="T32" fmla="*/ 245 w 245"/>
                <a:gd name="T33" fmla="*/ 188 h 192"/>
                <a:gd name="T34" fmla="*/ 245 w 245"/>
                <a:gd name="T35" fmla="*/ 192 h 192"/>
                <a:gd name="T36" fmla="*/ 232 w 245"/>
                <a:gd name="T37" fmla="*/ 184 h 192"/>
                <a:gd name="T38" fmla="*/ 209 w 245"/>
                <a:gd name="T39" fmla="*/ 170 h 192"/>
                <a:gd name="T40" fmla="*/ 189 w 245"/>
                <a:gd name="T41" fmla="*/ 162 h 192"/>
                <a:gd name="T42" fmla="*/ 164 w 245"/>
                <a:gd name="T43" fmla="*/ 153 h 192"/>
                <a:gd name="T44" fmla="*/ 133 w 245"/>
                <a:gd name="T45" fmla="*/ 143 h 192"/>
                <a:gd name="T46" fmla="*/ 124 w 245"/>
                <a:gd name="T47" fmla="*/ 140 h 192"/>
                <a:gd name="T48" fmla="*/ 118 w 245"/>
                <a:gd name="T49" fmla="*/ 135 h 192"/>
                <a:gd name="T50" fmla="*/ 109 w 245"/>
                <a:gd name="T51" fmla="*/ 128 h 192"/>
                <a:gd name="T52" fmla="*/ 101 w 245"/>
                <a:gd name="T53" fmla="*/ 122 h 192"/>
                <a:gd name="T54" fmla="*/ 79 w 245"/>
                <a:gd name="T55" fmla="*/ 112 h 192"/>
                <a:gd name="T56" fmla="*/ 49 w 245"/>
                <a:gd name="T57" fmla="*/ 102 h 192"/>
                <a:gd name="T58" fmla="*/ 32 w 245"/>
                <a:gd name="T59" fmla="*/ 97 h 192"/>
                <a:gd name="T60" fmla="*/ 21 w 245"/>
                <a:gd name="T61" fmla="*/ 89 h 192"/>
                <a:gd name="T62" fmla="*/ 14 w 245"/>
                <a:gd name="T63" fmla="*/ 79 h 192"/>
                <a:gd name="T64" fmla="*/ 6 w 245"/>
                <a:gd name="T65" fmla="*/ 64 h 192"/>
                <a:gd name="T66" fmla="*/ 0 w 245"/>
                <a:gd name="T67" fmla="*/ 48 h 192"/>
                <a:gd name="T68" fmla="*/ 0 w 245"/>
                <a:gd name="T69" fmla="*/ 36 h 192"/>
                <a:gd name="T70" fmla="*/ 5 w 245"/>
                <a:gd name="T71" fmla="*/ 19 h 192"/>
                <a:gd name="T72" fmla="*/ 6 w 245"/>
                <a:gd name="T73" fmla="*/ 6 h 192"/>
                <a:gd name="T74" fmla="*/ 6 w 245"/>
                <a:gd name="T75" fmla="*/ 0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192"/>
                <a:gd name="T116" fmla="*/ 245 w 245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192">
                  <a:moveTo>
                    <a:pt x="155" y="11"/>
                  </a:moveTo>
                  <a:lnTo>
                    <a:pt x="170" y="27"/>
                  </a:lnTo>
                  <a:lnTo>
                    <a:pt x="185" y="39"/>
                  </a:lnTo>
                  <a:lnTo>
                    <a:pt x="189" y="43"/>
                  </a:lnTo>
                  <a:lnTo>
                    <a:pt x="191" y="53"/>
                  </a:lnTo>
                  <a:lnTo>
                    <a:pt x="191" y="60"/>
                  </a:lnTo>
                  <a:lnTo>
                    <a:pt x="190" y="67"/>
                  </a:lnTo>
                  <a:lnTo>
                    <a:pt x="186" y="81"/>
                  </a:lnTo>
                  <a:lnTo>
                    <a:pt x="183" y="96"/>
                  </a:lnTo>
                  <a:lnTo>
                    <a:pt x="185" y="111"/>
                  </a:lnTo>
                  <a:lnTo>
                    <a:pt x="190" y="125"/>
                  </a:lnTo>
                  <a:lnTo>
                    <a:pt x="198" y="135"/>
                  </a:lnTo>
                  <a:lnTo>
                    <a:pt x="208" y="144"/>
                  </a:lnTo>
                  <a:lnTo>
                    <a:pt x="220" y="155"/>
                  </a:lnTo>
                  <a:lnTo>
                    <a:pt x="232" y="167"/>
                  </a:lnTo>
                  <a:lnTo>
                    <a:pt x="241" y="180"/>
                  </a:lnTo>
                  <a:lnTo>
                    <a:pt x="245" y="188"/>
                  </a:lnTo>
                  <a:lnTo>
                    <a:pt x="245" y="192"/>
                  </a:lnTo>
                  <a:lnTo>
                    <a:pt x="232" y="184"/>
                  </a:lnTo>
                  <a:lnTo>
                    <a:pt x="209" y="170"/>
                  </a:lnTo>
                  <a:lnTo>
                    <a:pt x="189" y="162"/>
                  </a:lnTo>
                  <a:lnTo>
                    <a:pt x="164" y="153"/>
                  </a:lnTo>
                  <a:lnTo>
                    <a:pt x="133" y="143"/>
                  </a:lnTo>
                  <a:lnTo>
                    <a:pt x="124" y="140"/>
                  </a:lnTo>
                  <a:lnTo>
                    <a:pt x="118" y="135"/>
                  </a:lnTo>
                  <a:lnTo>
                    <a:pt x="109" y="128"/>
                  </a:lnTo>
                  <a:lnTo>
                    <a:pt x="101" y="122"/>
                  </a:lnTo>
                  <a:lnTo>
                    <a:pt x="79" y="112"/>
                  </a:lnTo>
                  <a:lnTo>
                    <a:pt x="49" y="102"/>
                  </a:lnTo>
                  <a:lnTo>
                    <a:pt x="32" y="97"/>
                  </a:lnTo>
                  <a:lnTo>
                    <a:pt x="21" y="89"/>
                  </a:lnTo>
                  <a:lnTo>
                    <a:pt x="14" y="79"/>
                  </a:lnTo>
                  <a:lnTo>
                    <a:pt x="6" y="64"/>
                  </a:lnTo>
                  <a:lnTo>
                    <a:pt x="0" y="48"/>
                  </a:lnTo>
                  <a:lnTo>
                    <a:pt x="0" y="36"/>
                  </a:lnTo>
                  <a:lnTo>
                    <a:pt x="5" y="19"/>
                  </a:lnTo>
                  <a:lnTo>
                    <a:pt x="6" y="6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1" name="Freeform 63"/>
            <p:cNvSpPr/>
            <p:nvPr/>
          </p:nvSpPr>
          <p:spPr bwMode="auto">
            <a:xfrm>
              <a:off x="1230" y="1277"/>
              <a:ext cx="51" cy="49"/>
            </a:xfrm>
            <a:custGeom>
              <a:avLst/>
              <a:gdLst>
                <a:gd name="T0" fmla="*/ 134 w 155"/>
                <a:gd name="T1" fmla="*/ 0 h 145"/>
                <a:gd name="T2" fmla="*/ 131 w 155"/>
                <a:gd name="T3" fmla="*/ 8 h 145"/>
                <a:gd name="T4" fmla="*/ 131 w 155"/>
                <a:gd name="T5" fmla="*/ 15 h 145"/>
                <a:gd name="T6" fmla="*/ 131 w 155"/>
                <a:gd name="T7" fmla="*/ 21 h 145"/>
                <a:gd name="T8" fmla="*/ 133 w 155"/>
                <a:gd name="T9" fmla="*/ 36 h 145"/>
                <a:gd name="T10" fmla="*/ 137 w 155"/>
                <a:gd name="T11" fmla="*/ 52 h 145"/>
                <a:gd name="T12" fmla="*/ 138 w 155"/>
                <a:gd name="T13" fmla="*/ 66 h 145"/>
                <a:gd name="T14" fmla="*/ 144 w 155"/>
                <a:gd name="T15" fmla="*/ 79 h 145"/>
                <a:gd name="T16" fmla="*/ 151 w 155"/>
                <a:gd name="T17" fmla="*/ 92 h 145"/>
                <a:gd name="T18" fmla="*/ 155 w 155"/>
                <a:gd name="T19" fmla="*/ 102 h 145"/>
                <a:gd name="T20" fmla="*/ 155 w 155"/>
                <a:gd name="T21" fmla="*/ 108 h 145"/>
                <a:gd name="T22" fmla="*/ 153 w 155"/>
                <a:gd name="T23" fmla="*/ 111 h 145"/>
                <a:gd name="T24" fmla="*/ 147 w 155"/>
                <a:gd name="T25" fmla="*/ 115 h 145"/>
                <a:gd name="T26" fmla="*/ 137 w 155"/>
                <a:gd name="T27" fmla="*/ 117 h 145"/>
                <a:gd name="T28" fmla="*/ 122 w 155"/>
                <a:gd name="T29" fmla="*/ 116 h 145"/>
                <a:gd name="T30" fmla="*/ 109 w 155"/>
                <a:gd name="T31" fmla="*/ 116 h 145"/>
                <a:gd name="T32" fmla="*/ 101 w 155"/>
                <a:gd name="T33" fmla="*/ 119 h 145"/>
                <a:gd name="T34" fmla="*/ 93 w 155"/>
                <a:gd name="T35" fmla="*/ 125 h 145"/>
                <a:gd name="T36" fmla="*/ 84 w 155"/>
                <a:gd name="T37" fmla="*/ 130 h 145"/>
                <a:gd name="T38" fmla="*/ 73 w 155"/>
                <a:gd name="T39" fmla="*/ 138 h 145"/>
                <a:gd name="T40" fmla="*/ 60 w 155"/>
                <a:gd name="T41" fmla="*/ 145 h 145"/>
                <a:gd name="T42" fmla="*/ 59 w 155"/>
                <a:gd name="T43" fmla="*/ 136 h 145"/>
                <a:gd name="T44" fmla="*/ 54 w 155"/>
                <a:gd name="T45" fmla="*/ 128 h 145"/>
                <a:gd name="T46" fmla="*/ 49 w 155"/>
                <a:gd name="T47" fmla="*/ 122 h 145"/>
                <a:gd name="T48" fmla="*/ 40 w 155"/>
                <a:gd name="T49" fmla="*/ 117 h 145"/>
                <a:gd name="T50" fmla="*/ 30 w 155"/>
                <a:gd name="T51" fmla="*/ 113 h 145"/>
                <a:gd name="T52" fmla="*/ 18 w 155"/>
                <a:gd name="T53" fmla="*/ 107 h 145"/>
                <a:gd name="T54" fmla="*/ 10 w 155"/>
                <a:gd name="T55" fmla="*/ 99 h 145"/>
                <a:gd name="T56" fmla="*/ 5 w 155"/>
                <a:gd name="T57" fmla="*/ 91 h 145"/>
                <a:gd name="T58" fmla="*/ 0 w 155"/>
                <a:gd name="T59" fmla="*/ 81 h 14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5"/>
                <a:gd name="T91" fmla="*/ 0 h 145"/>
                <a:gd name="T92" fmla="*/ 155 w 155"/>
                <a:gd name="T93" fmla="*/ 145 h 14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5" h="145">
                  <a:moveTo>
                    <a:pt x="134" y="0"/>
                  </a:moveTo>
                  <a:lnTo>
                    <a:pt x="131" y="8"/>
                  </a:lnTo>
                  <a:lnTo>
                    <a:pt x="131" y="15"/>
                  </a:lnTo>
                  <a:lnTo>
                    <a:pt x="131" y="21"/>
                  </a:lnTo>
                  <a:lnTo>
                    <a:pt x="133" y="36"/>
                  </a:lnTo>
                  <a:lnTo>
                    <a:pt x="137" y="52"/>
                  </a:lnTo>
                  <a:lnTo>
                    <a:pt x="138" y="66"/>
                  </a:lnTo>
                  <a:lnTo>
                    <a:pt x="144" y="79"/>
                  </a:lnTo>
                  <a:lnTo>
                    <a:pt x="151" y="92"/>
                  </a:lnTo>
                  <a:lnTo>
                    <a:pt x="155" y="102"/>
                  </a:lnTo>
                  <a:lnTo>
                    <a:pt x="155" y="108"/>
                  </a:lnTo>
                  <a:lnTo>
                    <a:pt x="153" y="111"/>
                  </a:lnTo>
                  <a:lnTo>
                    <a:pt x="147" y="115"/>
                  </a:lnTo>
                  <a:lnTo>
                    <a:pt x="137" y="117"/>
                  </a:lnTo>
                  <a:lnTo>
                    <a:pt x="122" y="116"/>
                  </a:lnTo>
                  <a:lnTo>
                    <a:pt x="109" y="116"/>
                  </a:lnTo>
                  <a:lnTo>
                    <a:pt x="101" y="119"/>
                  </a:lnTo>
                  <a:lnTo>
                    <a:pt x="93" y="125"/>
                  </a:lnTo>
                  <a:lnTo>
                    <a:pt x="84" y="130"/>
                  </a:lnTo>
                  <a:lnTo>
                    <a:pt x="73" y="138"/>
                  </a:lnTo>
                  <a:lnTo>
                    <a:pt x="60" y="145"/>
                  </a:lnTo>
                  <a:lnTo>
                    <a:pt x="59" y="136"/>
                  </a:lnTo>
                  <a:lnTo>
                    <a:pt x="54" y="128"/>
                  </a:lnTo>
                  <a:lnTo>
                    <a:pt x="49" y="122"/>
                  </a:lnTo>
                  <a:lnTo>
                    <a:pt x="40" y="117"/>
                  </a:lnTo>
                  <a:lnTo>
                    <a:pt x="30" y="113"/>
                  </a:lnTo>
                  <a:lnTo>
                    <a:pt x="18" y="107"/>
                  </a:lnTo>
                  <a:lnTo>
                    <a:pt x="10" y="99"/>
                  </a:lnTo>
                  <a:lnTo>
                    <a:pt x="5" y="91"/>
                  </a:lnTo>
                  <a:lnTo>
                    <a:pt x="0" y="81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2" name="Freeform 64"/>
            <p:cNvSpPr/>
            <p:nvPr/>
          </p:nvSpPr>
          <p:spPr bwMode="auto">
            <a:xfrm>
              <a:off x="1276" y="1278"/>
              <a:ext cx="34" cy="37"/>
            </a:xfrm>
            <a:custGeom>
              <a:avLst/>
              <a:gdLst>
                <a:gd name="T0" fmla="*/ 102 w 102"/>
                <a:gd name="T1" fmla="*/ 14 h 110"/>
                <a:gd name="T2" fmla="*/ 93 w 102"/>
                <a:gd name="T3" fmla="*/ 21 h 110"/>
                <a:gd name="T4" fmla="*/ 85 w 102"/>
                <a:gd name="T5" fmla="*/ 32 h 110"/>
                <a:gd name="T6" fmla="*/ 77 w 102"/>
                <a:gd name="T7" fmla="*/ 44 h 110"/>
                <a:gd name="T8" fmla="*/ 70 w 102"/>
                <a:gd name="T9" fmla="*/ 62 h 110"/>
                <a:gd name="T10" fmla="*/ 61 w 102"/>
                <a:gd name="T11" fmla="*/ 80 h 110"/>
                <a:gd name="T12" fmla="*/ 52 w 102"/>
                <a:gd name="T13" fmla="*/ 94 h 110"/>
                <a:gd name="T14" fmla="*/ 43 w 102"/>
                <a:gd name="T15" fmla="*/ 105 h 110"/>
                <a:gd name="T16" fmla="*/ 34 w 102"/>
                <a:gd name="T17" fmla="*/ 110 h 110"/>
                <a:gd name="T18" fmla="*/ 32 w 102"/>
                <a:gd name="T19" fmla="*/ 96 h 110"/>
                <a:gd name="T20" fmla="*/ 26 w 102"/>
                <a:gd name="T21" fmla="*/ 84 h 110"/>
                <a:gd name="T22" fmla="*/ 18 w 102"/>
                <a:gd name="T23" fmla="*/ 72 h 110"/>
                <a:gd name="T24" fmla="*/ 12 w 102"/>
                <a:gd name="T25" fmla="*/ 59 h 110"/>
                <a:gd name="T26" fmla="*/ 6 w 102"/>
                <a:gd name="T27" fmla="*/ 45 h 110"/>
                <a:gd name="T28" fmla="*/ 4 w 102"/>
                <a:gd name="T29" fmla="*/ 32 h 110"/>
                <a:gd name="T30" fmla="*/ 1 w 102"/>
                <a:gd name="T31" fmla="*/ 17 h 110"/>
                <a:gd name="T32" fmla="*/ 0 w 102"/>
                <a:gd name="T33" fmla="*/ 12 h 110"/>
                <a:gd name="T34" fmla="*/ 0 w 102"/>
                <a:gd name="T35" fmla="*/ 6 h 110"/>
                <a:gd name="T36" fmla="*/ 3 w 102"/>
                <a:gd name="T37" fmla="*/ 0 h 1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10"/>
                <a:gd name="T59" fmla="*/ 102 w 102"/>
                <a:gd name="T60" fmla="*/ 110 h 1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10">
                  <a:moveTo>
                    <a:pt x="102" y="14"/>
                  </a:moveTo>
                  <a:lnTo>
                    <a:pt x="93" y="21"/>
                  </a:lnTo>
                  <a:lnTo>
                    <a:pt x="85" y="32"/>
                  </a:lnTo>
                  <a:lnTo>
                    <a:pt x="77" y="44"/>
                  </a:lnTo>
                  <a:lnTo>
                    <a:pt x="70" y="62"/>
                  </a:lnTo>
                  <a:lnTo>
                    <a:pt x="61" y="80"/>
                  </a:lnTo>
                  <a:lnTo>
                    <a:pt x="52" y="94"/>
                  </a:lnTo>
                  <a:lnTo>
                    <a:pt x="43" y="105"/>
                  </a:lnTo>
                  <a:lnTo>
                    <a:pt x="34" y="110"/>
                  </a:lnTo>
                  <a:lnTo>
                    <a:pt x="32" y="96"/>
                  </a:lnTo>
                  <a:lnTo>
                    <a:pt x="26" y="84"/>
                  </a:lnTo>
                  <a:lnTo>
                    <a:pt x="18" y="72"/>
                  </a:lnTo>
                  <a:lnTo>
                    <a:pt x="12" y="59"/>
                  </a:lnTo>
                  <a:lnTo>
                    <a:pt x="6" y="45"/>
                  </a:lnTo>
                  <a:lnTo>
                    <a:pt x="4" y="32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0" y="6"/>
                  </a:lnTo>
                  <a:lnTo>
                    <a:pt x="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3" name="Freeform 65"/>
            <p:cNvSpPr/>
            <p:nvPr/>
          </p:nvSpPr>
          <p:spPr bwMode="auto">
            <a:xfrm>
              <a:off x="972" y="1283"/>
              <a:ext cx="343" cy="244"/>
            </a:xfrm>
            <a:custGeom>
              <a:avLst/>
              <a:gdLst>
                <a:gd name="T0" fmla="*/ 1013 w 1028"/>
                <a:gd name="T1" fmla="*/ 12 h 731"/>
                <a:gd name="T2" fmla="*/ 987 w 1028"/>
                <a:gd name="T3" fmla="*/ 62 h 731"/>
                <a:gd name="T4" fmla="*/ 961 w 1028"/>
                <a:gd name="T5" fmla="*/ 103 h 731"/>
                <a:gd name="T6" fmla="*/ 900 w 1028"/>
                <a:gd name="T7" fmla="*/ 131 h 731"/>
                <a:gd name="T8" fmla="*/ 860 w 1028"/>
                <a:gd name="T9" fmla="*/ 162 h 731"/>
                <a:gd name="T10" fmla="*/ 854 w 1028"/>
                <a:gd name="T11" fmla="*/ 200 h 731"/>
                <a:gd name="T12" fmla="*/ 828 w 1028"/>
                <a:gd name="T13" fmla="*/ 231 h 731"/>
                <a:gd name="T14" fmla="*/ 782 w 1028"/>
                <a:gd name="T15" fmla="*/ 258 h 731"/>
                <a:gd name="T16" fmla="*/ 764 w 1028"/>
                <a:gd name="T17" fmla="*/ 314 h 731"/>
                <a:gd name="T18" fmla="*/ 746 w 1028"/>
                <a:gd name="T19" fmla="*/ 363 h 731"/>
                <a:gd name="T20" fmla="*/ 723 w 1028"/>
                <a:gd name="T21" fmla="*/ 412 h 731"/>
                <a:gd name="T22" fmla="*/ 723 w 1028"/>
                <a:gd name="T23" fmla="*/ 470 h 731"/>
                <a:gd name="T24" fmla="*/ 778 w 1028"/>
                <a:gd name="T25" fmla="*/ 556 h 731"/>
                <a:gd name="T26" fmla="*/ 803 w 1028"/>
                <a:gd name="T27" fmla="*/ 619 h 731"/>
                <a:gd name="T28" fmla="*/ 828 w 1028"/>
                <a:gd name="T29" fmla="*/ 671 h 731"/>
                <a:gd name="T30" fmla="*/ 867 w 1028"/>
                <a:gd name="T31" fmla="*/ 697 h 731"/>
                <a:gd name="T32" fmla="*/ 813 w 1028"/>
                <a:gd name="T33" fmla="*/ 686 h 731"/>
                <a:gd name="T34" fmla="*/ 754 w 1028"/>
                <a:gd name="T35" fmla="*/ 686 h 731"/>
                <a:gd name="T36" fmla="*/ 716 w 1028"/>
                <a:gd name="T37" fmla="*/ 710 h 731"/>
                <a:gd name="T38" fmla="*/ 700 w 1028"/>
                <a:gd name="T39" fmla="*/ 727 h 731"/>
                <a:gd name="T40" fmla="*/ 709 w 1028"/>
                <a:gd name="T41" fmla="*/ 677 h 731"/>
                <a:gd name="T42" fmla="*/ 684 w 1028"/>
                <a:gd name="T43" fmla="*/ 714 h 731"/>
                <a:gd name="T44" fmla="*/ 640 w 1028"/>
                <a:gd name="T45" fmla="*/ 709 h 731"/>
                <a:gd name="T46" fmla="*/ 581 w 1028"/>
                <a:gd name="T47" fmla="*/ 705 h 731"/>
                <a:gd name="T48" fmla="*/ 612 w 1028"/>
                <a:gd name="T49" fmla="*/ 681 h 731"/>
                <a:gd name="T50" fmla="*/ 633 w 1028"/>
                <a:gd name="T51" fmla="*/ 631 h 731"/>
                <a:gd name="T52" fmla="*/ 629 w 1028"/>
                <a:gd name="T53" fmla="*/ 564 h 731"/>
                <a:gd name="T54" fmla="*/ 626 w 1028"/>
                <a:gd name="T55" fmla="*/ 506 h 731"/>
                <a:gd name="T56" fmla="*/ 630 w 1028"/>
                <a:gd name="T57" fmla="*/ 450 h 731"/>
                <a:gd name="T58" fmla="*/ 634 w 1028"/>
                <a:gd name="T59" fmla="*/ 414 h 731"/>
                <a:gd name="T60" fmla="*/ 631 w 1028"/>
                <a:gd name="T61" fmla="*/ 361 h 731"/>
                <a:gd name="T62" fmla="*/ 654 w 1028"/>
                <a:gd name="T63" fmla="*/ 318 h 731"/>
                <a:gd name="T64" fmla="*/ 651 w 1028"/>
                <a:gd name="T65" fmla="*/ 280 h 731"/>
                <a:gd name="T66" fmla="*/ 594 w 1028"/>
                <a:gd name="T67" fmla="*/ 239 h 731"/>
                <a:gd name="T68" fmla="*/ 524 w 1028"/>
                <a:gd name="T69" fmla="*/ 217 h 731"/>
                <a:gd name="T70" fmla="*/ 465 w 1028"/>
                <a:gd name="T71" fmla="*/ 194 h 731"/>
                <a:gd name="T72" fmla="*/ 421 w 1028"/>
                <a:gd name="T73" fmla="*/ 156 h 731"/>
                <a:gd name="T74" fmla="*/ 375 w 1028"/>
                <a:gd name="T75" fmla="*/ 123 h 731"/>
                <a:gd name="T76" fmla="*/ 316 w 1028"/>
                <a:gd name="T77" fmla="*/ 112 h 731"/>
                <a:gd name="T78" fmla="*/ 246 w 1028"/>
                <a:gd name="T79" fmla="*/ 118 h 731"/>
                <a:gd name="T80" fmla="*/ 178 w 1028"/>
                <a:gd name="T81" fmla="*/ 126 h 731"/>
                <a:gd name="T82" fmla="*/ 123 w 1028"/>
                <a:gd name="T83" fmla="*/ 107 h 731"/>
                <a:gd name="T84" fmla="*/ 80 w 1028"/>
                <a:gd name="T85" fmla="*/ 75 h 731"/>
                <a:gd name="T86" fmla="*/ 26 w 1028"/>
                <a:gd name="T87" fmla="*/ 58 h 731"/>
                <a:gd name="T88" fmla="*/ 4 w 1028"/>
                <a:gd name="T89" fmla="*/ 43 h 7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8"/>
                <a:gd name="T136" fmla="*/ 0 h 731"/>
                <a:gd name="T137" fmla="*/ 1028 w 1028"/>
                <a:gd name="T138" fmla="*/ 731 h 7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8" h="731">
                  <a:moveTo>
                    <a:pt x="1028" y="0"/>
                  </a:moveTo>
                  <a:lnTo>
                    <a:pt x="1020" y="5"/>
                  </a:lnTo>
                  <a:lnTo>
                    <a:pt x="1013" y="12"/>
                  </a:lnTo>
                  <a:lnTo>
                    <a:pt x="1004" y="23"/>
                  </a:lnTo>
                  <a:lnTo>
                    <a:pt x="996" y="39"/>
                  </a:lnTo>
                  <a:lnTo>
                    <a:pt x="987" y="62"/>
                  </a:lnTo>
                  <a:lnTo>
                    <a:pt x="980" y="80"/>
                  </a:lnTo>
                  <a:lnTo>
                    <a:pt x="971" y="93"/>
                  </a:lnTo>
                  <a:lnTo>
                    <a:pt x="961" y="103"/>
                  </a:lnTo>
                  <a:lnTo>
                    <a:pt x="942" y="114"/>
                  </a:lnTo>
                  <a:lnTo>
                    <a:pt x="922" y="123"/>
                  </a:lnTo>
                  <a:lnTo>
                    <a:pt x="900" y="131"/>
                  </a:lnTo>
                  <a:lnTo>
                    <a:pt x="884" y="140"/>
                  </a:lnTo>
                  <a:lnTo>
                    <a:pt x="869" y="151"/>
                  </a:lnTo>
                  <a:lnTo>
                    <a:pt x="860" y="162"/>
                  </a:lnTo>
                  <a:lnTo>
                    <a:pt x="857" y="170"/>
                  </a:lnTo>
                  <a:lnTo>
                    <a:pt x="855" y="181"/>
                  </a:lnTo>
                  <a:lnTo>
                    <a:pt x="854" y="200"/>
                  </a:lnTo>
                  <a:lnTo>
                    <a:pt x="850" y="212"/>
                  </a:lnTo>
                  <a:lnTo>
                    <a:pt x="843" y="221"/>
                  </a:lnTo>
                  <a:lnTo>
                    <a:pt x="828" y="231"/>
                  </a:lnTo>
                  <a:lnTo>
                    <a:pt x="813" y="238"/>
                  </a:lnTo>
                  <a:lnTo>
                    <a:pt x="795" y="248"/>
                  </a:lnTo>
                  <a:lnTo>
                    <a:pt x="782" y="258"/>
                  </a:lnTo>
                  <a:lnTo>
                    <a:pt x="775" y="271"/>
                  </a:lnTo>
                  <a:lnTo>
                    <a:pt x="770" y="295"/>
                  </a:lnTo>
                  <a:lnTo>
                    <a:pt x="764" y="314"/>
                  </a:lnTo>
                  <a:lnTo>
                    <a:pt x="758" y="339"/>
                  </a:lnTo>
                  <a:lnTo>
                    <a:pt x="754" y="351"/>
                  </a:lnTo>
                  <a:lnTo>
                    <a:pt x="746" y="363"/>
                  </a:lnTo>
                  <a:lnTo>
                    <a:pt x="735" y="378"/>
                  </a:lnTo>
                  <a:lnTo>
                    <a:pt x="727" y="395"/>
                  </a:lnTo>
                  <a:lnTo>
                    <a:pt x="723" y="412"/>
                  </a:lnTo>
                  <a:lnTo>
                    <a:pt x="721" y="430"/>
                  </a:lnTo>
                  <a:lnTo>
                    <a:pt x="721" y="449"/>
                  </a:lnTo>
                  <a:lnTo>
                    <a:pt x="723" y="470"/>
                  </a:lnTo>
                  <a:lnTo>
                    <a:pt x="742" y="502"/>
                  </a:lnTo>
                  <a:lnTo>
                    <a:pt x="763" y="531"/>
                  </a:lnTo>
                  <a:lnTo>
                    <a:pt x="778" y="556"/>
                  </a:lnTo>
                  <a:lnTo>
                    <a:pt x="789" y="575"/>
                  </a:lnTo>
                  <a:lnTo>
                    <a:pt x="797" y="597"/>
                  </a:lnTo>
                  <a:lnTo>
                    <a:pt x="803" y="619"/>
                  </a:lnTo>
                  <a:lnTo>
                    <a:pt x="811" y="641"/>
                  </a:lnTo>
                  <a:lnTo>
                    <a:pt x="823" y="664"/>
                  </a:lnTo>
                  <a:lnTo>
                    <a:pt x="828" y="671"/>
                  </a:lnTo>
                  <a:lnTo>
                    <a:pt x="836" y="678"/>
                  </a:lnTo>
                  <a:lnTo>
                    <a:pt x="850" y="689"/>
                  </a:lnTo>
                  <a:lnTo>
                    <a:pt x="867" y="697"/>
                  </a:lnTo>
                  <a:lnTo>
                    <a:pt x="850" y="694"/>
                  </a:lnTo>
                  <a:lnTo>
                    <a:pt x="829" y="689"/>
                  </a:lnTo>
                  <a:lnTo>
                    <a:pt x="813" y="686"/>
                  </a:lnTo>
                  <a:lnTo>
                    <a:pt x="793" y="685"/>
                  </a:lnTo>
                  <a:lnTo>
                    <a:pt x="775" y="684"/>
                  </a:lnTo>
                  <a:lnTo>
                    <a:pt x="754" y="686"/>
                  </a:lnTo>
                  <a:lnTo>
                    <a:pt x="741" y="690"/>
                  </a:lnTo>
                  <a:lnTo>
                    <a:pt x="726" y="699"/>
                  </a:lnTo>
                  <a:lnTo>
                    <a:pt x="716" y="710"/>
                  </a:lnTo>
                  <a:lnTo>
                    <a:pt x="708" y="722"/>
                  </a:lnTo>
                  <a:lnTo>
                    <a:pt x="700" y="731"/>
                  </a:lnTo>
                  <a:lnTo>
                    <a:pt x="700" y="727"/>
                  </a:lnTo>
                  <a:lnTo>
                    <a:pt x="702" y="711"/>
                  </a:lnTo>
                  <a:lnTo>
                    <a:pt x="704" y="697"/>
                  </a:lnTo>
                  <a:lnTo>
                    <a:pt x="709" y="677"/>
                  </a:lnTo>
                  <a:lnTo>
                    <a:pt x="700" y="697"/>
                  </a:lnTo>
                  <a:lnTo>
                    <a:pt x="692" y="708"/>
                  </a:lnTo>
                  <a:lnTo>
                    <a:pt x="684" y="714"/>
                  </a:lnTo>
                  <a:lnTo>
                    <a:pt x="673" y="716"/>
                  </a:lnTo>
                  <a:lnTo>
                    <a:pt x="658" y="714"/>
                  </a:lnTo>
                  <a:lnTo>
                    <a:pt x="640" y="709"/>
                  </a:lnTo>
                  <a:lnTo>
                    <a:pt x="621" y="705"/>
                  </a:lnTo>
                  <a:lnTo>
                    <a:pt x="600" y="704"/>
                  </a:lnTo>
                  <a:lnTo>
                    <a:pt x="581" y="705"/>
                  </a:lnTo>
                  <a:lnTo>
                    <a:pt x="563" y="710"/>
                  </a:lnTo>
                  <a:lnTo>
                    <a:pt x="598" y="690"/>
                  </a:lnTo>
                  <a:lnTo>
                    <a:pt x="612" y="681"/>
                  </a:lnTo>
                  <a:lnTo>
                    <a:pt x="622" y="667"/>
                  </a:lnTo>
                  <a:lnTo>
                    <a:pt x="629" y="652"/>
                  </a:lnTo>
                  <a:lnTo>
                    <a:pt x="633" y="631"/>
                  </a:lnTo>
                  <a:lnTo>
                    <a:pt x="634" y="602"/>
                  </a:lnTo>
                  <a:lnTo>
                    <a:pt x="632" y="581"/>
                  </a:lnTo>
                  <a:lnTo>
                    <a:pt x="629" y="564"/>
                  </a:lnTo>
                  <a:lnTo>
                    <a:pt x="625" y="543"/>
                  </a:lnTo>
                  <a:lnTo>
                    <a:pt x="625" y="527"/>
                  </a:lnTo>
                  <a:lnTo>
                    <a:pt x="626" y="506"/>
                  </a:lnTo>
                  <a:lnTo>
                    <a:pt x="625" y="482"/>
                  </a:lnTo>
                  <a:lnTo>
                    <a:pt x="626" y="466"/>
                  </a:lnTo>
                  <a:lnTo>
                    <a:pt x="630" y="450"/>
                  </a:lnTo>
                  <a:lnTo>
                    <a:pt x="636" y="436"/>
                  </a:lnTo>
                  <a:lnTo>
                    <a:pt x="637" y="426"/>
                  </a:lnTo>
                  <a:lnTo>
                    <a:pt x="634" y="414"/>
                  </a:lnTo>
                  <a:lnTo>
                    <a:pt x="629" y="397"/>
                  </a:lnTo>
                  <a:lnTo>
                    <a:pt x="629" y="381"/>
                  </a:lnTo>
                  <a:lnTo>
                    <a:pt x="631" y="361"/>
                  </a:lnTo>
                  <a:lnTo>
                    <a:pt x="637" y="345"/>
                  </a:lnTo>
                  <a:lnTo>
                    <a:pt x="646" y="331"/>
                  </a:lnTo>
                  <a:lnTo>
                    <a:pt x="654" y="318"/>
                  </a:lnTo>
                  <a:lnTo>
                    <a:pt x="657" y="306"/>
                  </a:lnTo>
                  <a:lnTo>
                    <a:pt x="656" y="293"/>
                  </a:lnTo>
                  <a:lnTo>
                    <a:pt x="651" y="280"/>
                  </a:lnTo>
                  <a:lnTo>
                    <a:pt x="641" y="269"/>
                  </a:lnTo>
                  <a:lnTo>
                    <a:pt x="619" y="254"/>
                  </a:lnTo>
                  <a:lnTo>
                    <a:pt x="594" y="239"/>
                  </a:lnTo>
                  <a:lnTo>
                    <a:pt x="567" y="227"/>
                  </a:lnTo>
                  <a:lnTo>
                    <a:pt x="544" y="221"/>
                  </a:lnTo>
                  <a:lnTo>
                    <a:pt x="524" y="217"/>
                  </a:lnTo>
                  <a:lnTo>
                    <a:pt x="504" y="212"/>
                  </a:lnTo>
                  <a:lnTo>
                    <a:pt x="485" y="204"/>
                  </a:lnTo>
                  <a:lnTo>
                    <a:pt x="465" y="194"/>
                  </a:lnTo>
                  <a:lnTo>
                    <a:pt x="454" y="186"/>
                  </a:lnTo>
                  <a:lnTo>
                    <a:pt x="438" y="172"/>
                  </a:lnTo>
                  <a:lnTo>
                    <a:pt x="421" y="156"/>
                  </a:lnTo>
                  <a:lnTo>
                    <a:pt x="404" y="140"/>
                  </a:lnTo>
                  <a:lnTo>
                    <a:pt x="391" y="130"/>
                  </a:lnTo>
                  <a:lnTo>
                    <a:pt x="375" y="123"/>
                  </a:lnTo>
                  <a:lnTo>
                    <a:pt x="358" y="117"/>
                  </a:lnTo>
                  <a:lnTo>
                    <a:pt x="338" y="114"/>
                  </a:lnTo>
                  <a:lnTo>
                    <a:pt x="316" y="112"/>
                  </a:lnTo>
                  <a:lnTo>
                    <a:pt x="296" y="113"/>
                  </a:lnTo>
                  <a:lnTo>
                    <a:pt x="270" y="115"/>
                  </a:lnTo>
                  <a:lnTo>
                    <a:pt x="246" y="118"/>
                  </a:lnTo>
                  <a:lnTo>
                    <a:pt x="224" y="123"/>
                  </a:lnTo>
                  <a:lnTo>
                    <a:pt x="200" y="126"/>
                  </a:lnTo>
                  <a:lnTo>
                    <a:pt x="178" y="126"/>
                  </a:lnTo>
                  <a:lnTo>
                    <a:pt x="157" y="123"/>
                  </a:lnTo>
                  <a:lnTo>
                    <a:pt x="140" y="117"/>
                  </a:lnTo>
                  <a:lnTo>
                    <a:pt x="123" y="107"/>
                  </a:lnTo>
                  <a:lnTo>
                    <a:pt x="109" y="95"/>
                  </a:lnTo>
                  <a:lnTo>
                    <a:pt x="94" y="84"/>
                  </a:lnTo>
                  <a:lnTo>
                    <a:pt x="80" y="75"/>
                  </a:lnTo>
                  <a:lnTo>
                    <a:pt x="64" y="69"/>
                  </a:lnTo>
                  <a:lnTo>
                    <a:pt x="46" y="64"/>
                  </a:lnTo>
                  <a:lnTo>
                    <a:pt x="26" y="58"/>
                  </a:lnTo>
                  <a:lnTo>
                    <a:pt x="14" y="54"/>
                  </a:lnTo>
                  <a:lnTo>
                    <a:pt x="9" y="48"/>
                  </a:lnTo>
                  <a:lnTo>
                    <a:pt x="4" y="43"/>
                  </a:lnTo>
                  <a:lnTo>
                    <a:pt x="0" y="3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4" name="Freeform 66"/>
            <p:cNvSpPr/>
            <p:nvPr/>
          </p:nvSpPr>
          <p:spPr bwMode="auto">
            <a:xfrm>
              <a:off x="1216" y="1283"/>
              <a:ext cx="30" cy="58"/>
            </a:xfrm>
            <a:custGeom>
              <a:avLst/>
              <a:gdLst>
                <a:gd name="T0" fmla="*/ 33 w 88"/>
                <a:gd name="T1" fmla="*/ 66 h 174"/>
                <a:gd name="T2" fmla="*/ 36 w 88"/>
                <a:gd name="T3" fmla="*/ 75 h 174"/>
                <a:gd name="T4" fmla="*/ 43 w 88"/>
                <a:gd name="T5" fmla="*/ 86 h 174"/>
                <a:gd name="T6" fmla="*/ 50 w 88"/>
                <a:gd name="T7" fmla="*/ 93 h 174"/>
                <a:gd name="T8" fmla="*/ 62 w 88"/>
                <a:gd name="T9" fmla="*/ 101 h 174"/>
                <a:gd name="T10" fmla="*/ 74 w 88"/>
                <a:gd name="T11" fmla="*/ 108 h 174"/>
                <a:gd name="T12" fmla="*/ 82 w 88"/>
                <a:gd name="T13" fmla="*/ 114 h 174"/>
                <a:gd name="T14" fmla="*/ 88 w 88"/>
                <a:gd name="T15" fmla="*/ 124 h 174"/>
                <a:gd name="T16" fmla="*/ 88 w 88"/>
                <a:gd name="T17" fmla="*/ 126 h 174"/>
                <a:gd name="T18" fmla="*/ 87 w 88"/>
                <a:gd name="T19" fmla="*/ 129 h 174"/>
                <a:gd name="T20" fmla="*/ 76 w 88"/>
                <a:gd name="T21" fmla="*/ 132 h 174"/>
                <a:gd name="T22" fmla="*/ 60 w 88"/>
                <a:gd name="T23" fmla="*/ 135 h 174"/>
                <a:gd name="T24" fmla="*/ 48 w 88"/>
                <a:gd name="T25" fmla="*/ 138 h 174"/>
                <a:gd name="T26" fmla="*/ 39 w 88"/>
                <a:gd name="T27" fmla="*/ 143 h 174"/>
                <a:gd name="T28" fmla="*/ 33 w 88"/>
                <a:gd name="T29" fmla="*/ 149 h 174"/>
                <a:gd name="T30" fmla="*/ 28 w 88"/>
                <a:gd name="T31" fmla="*/ 159 h 174"/>
                <a:gd name="T32" fmla="*/ 25 w 88"/>
                <a:gd name="T33" fmla="*/ 174 h 174"/>
                <a:gd name="T34" fmla="*/ 24 w 88"/>
                <a:gd name="T35" fmla="*/ 149 h 174"/>
                <a:gd name="T36" fmla="*/ 22 w 88"/>
                <a:gd name="T37" fmla="*/ 144 h 174"/>
                <a:gd name="T38" fmla="*/ 20 w 88"/>
                <a:gd name="T39" fmla="*/ 137 h 174"/>
                <a:gd name="T40" fmla="*/ 13 w 88"/>
                <a:gd name="T41" fmla="*/ 127 h 174"/>
                <a:gd name="T42" fmla="*/ 4 w 88"/>
                <a:gd name="T43" fmla="*/ 112 h 174"/>
                <a:gd name="T44" fmla="*/ 0 w 88"/>
                <a:gd name="T45" fmla="*/ 92 h 174"/>
                <a:gd name="T46" fmla="*/ 0 w 88"/>
                <a:gd name="T47" fmla="*/ 74 h 174"/>
                <a:gd name="T48" fmla="*/ 1 w 88"/>
                <a:gd name="T49" fmla="*/ 57 h 174"/>
                <a:gd name="T50" fmla="*/ 1 w 88"/>
                <a:gd name="T51" fmla="*/ 53 h 174"/>
                <a:gd name="T52" fmla="*/ 3 w 88"/>
                <a:gd name="T53" fmla="*/ 31 h 174"/>
                <a:gd name="T54" fmla="*/ 6 w 88"/>
                <a:gd name="T55" fmla="*/ 20 h 174"/>
                <a:gd name="T56" fmla="*/ 11 w 88"/>
                <a:gd name="T57" fmla="*/ 9 h 174"/>
                <a:gd name="T58" fmla="*/ 17 w 88"/>
                <a:gd name="T59" fmla="*/ 0 h 17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8"/>
                <a:gd name="T91" fmla="*/ 0 h 174"/>
                <a:gd name="T92" fmla="*/ 88 w 88"/>
                <a:gd name="T93" fmla="*/ 174 h 17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8" h="174">
                  <a:moveTo>
                    <a:pt x="33" y="66"/>
                  </a:moveTo>
                  <a:lnTo>
                    <a:pt x="36" y="75"/>
                  </a:lnTo>
                  <a:lnTo>
                    <a:pt x="43" y="86"/>
                  </a:lnTo>
                  <a:lnTo>
                    <a:pt x="50" y="93"/>
                  </a:lnTo>
                  <a:lnTo>
                    <a:pt x="62" y="101"/>
                  </a:lnTo>
                  <a:lnTo>
                    <a:pt x="74" y="108"/>
                  </a:lnTo>
                  <a:lnTo>
                    <a:pt x="82" y="114"/>
                  </a:lnTo>
                  <a:lnTo>
                    <a:pt x="88" y="124"/>
                  </a:lnTo>
                  <a:lnTo>
                    <a:pt x="88" y="126"/>
                  </a:lnTo>
                  <a:lnTo>
                    <a:pt x="87" y="129"/>
                  </a:lnTo>
                  <a:lnTo>
                    <a:pt x="76" y="132"/>
                  </a:lnTo>
                  <a:lnTo>
                    <a:pt x="60" y="135"/>
                  </a:lnTo>
                  <a:lnTo>
                    <a:pt x="48" y="138"/>
                  </a:lnTo>
                  <a:lnTo>
                    <a:pt x="39" y="143"/>
                  </a:lnTo>
                  <a:lnTo>
                    <a:pt x="33" y="149"/>
                  </a:lnTo>
                  <a:lnTo>
                    <a:pt x="28" y="159"/>
                  </a:lnTo>
                  <a:lnTo>
                    <a:pt x="25" y="174"/>
                  </a:lnTo>
                  <a:lnTo>
                    <a:pt x="24" y="149"/>
                  </a:lnTo>
                  <a:lnTo>
                    <a:pt x="22" y="144"/>
                  </a:lnTo>
                  <a:lnTo>
                    <a:pt x="20" y="137"/>
                  </a:lnTo>
                  <a:lnTo>
                    <a:pt x="13" y="127"/>
                  </a:lnTo>
                  <a:lnTo>
                    <a:pt x="4" y="112"/>
                  </a:lnTo>
                  <a:lnTo>
                    <a:pt x="0" y="92"/>
                  </a:lnTo>
                  <a:lnTo>
                    <a:pt x="0" y="74"/>
                  </a:lnTo>
                  <a:lnTo>
                    <a:pt x="1" y="57"/>
                  </a:lnTo>
                  <a:lnTo>
                    <a:pt x="1" y="53"/>
                  </a:lnTo>
                  <a:lnTo>
                    <a:pt x="3" y="31"/>
                  </a:lnTo>
                  <a:lnTo>
                    <a:pt x="6" y="20"/>
                  </a:lnTo>
                  <a:lnTo>
                    <a:pt x="11" y="9"/>
                  </a:lnTo>
                  <a:lnTo>
                    <a:pt x="17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5" name="Freeform 67"/>
            <p:cNvSpPr/>
            <p:nvPr/>
          </p:nvSpPr>
          <p:spPr bwMode="auto">
            <a:xfrm>
              <a:off x="1204" y="1285"/>
              <a:ext cx="14" cy="40"/>
            </a:xfrm>
            <a:custGeom>
              <a:avLst/>
              <a:gdLst>
                <a:gd name="T0" fmla="*/ 40 w 40"/>
                <a:gd name="T1" fmla="*/ 0 h 119"/>
                <a:gd name="T2" fmla="*/ 36 w 40"/>
                <a:gd name="T3" fmla="*/ 7 h 119"/>
                <a:gd name="T4" fmla="*/ 32 w 40"/>
                <a:gd name="T5" fmla="*/ 17 h 119"/>
                <a:gd name="T6" fmla="*/ 29 w 40"/>
                <a:gd name="T7" fmla="*/ 31 h 119"/>
                <a:gd name="T8" fmla="*/ 27 w 40"/>
                <a:gd name="T9" fmla="*/ 49 h 119"/>
                <a:gd name="T10" fmla="*/ 27 w 40"/>
                <a:gd name="T11" fmla="*/ 49 h 119"/>
                <a:gd name="T12" fmla="*/ 27 w 40"/>
                <a:gd name="T13" fmla="*/ 59 h 119"/>
                <a:gd name="T14" fmla="*/ 25 w 40"/>
                <a:gd name="T15" fmla="*/ 74 h 119"/>
                <a:gd name="T16" fmla="*/ 25 w 40"/>
                <a:gd name="T17" fmla="*/ 90 h 119"/>
                <a:gd name="T18" fmla="*/ 24 w 40"/>
                <a:gd name="T19" fmla="*/ 102 h 119"/>
                <a:gd name="T20" fmla="*/ 19 w 40"/>
                <a:gd name="T21" fmla="*/ 119 h 119"/>
                <a:gd name="T22" fmla="*/ 12 w 40"/>
                <a:gd name="T23" fmla="*/ 107 h 119"/>
                <a:gd name="T24" fmla="*/ 5 w 40"/>
                <a:gd name="T25" fmla="*/ 95 h 119"/>
                <a:gd name="T26" fmla="*/ 2 w 40"/>
                <a:gd name="T27" fmla="*/ 84 h 119"/>
                <a:gd name="T28" fmla="*/ 0 w 40"/>
                <a:gd name="T29" fmla="*/ 70 h 119"/>
                <a:gd name="T30" fmla="*/ 0 w 40"/>
                <a:gd name="T31" fmla="*/ 56 h 119"/>
                <a:gd name="T32" fmla="*/ 0 w 40"/>
                <a:gd name="T33" fmla="*/ 43 h 119"/>
                <a:gd name="T34" fmla="*/ 1 w 40"/>
                <a:gd name="T35" fmla="*/ 38 h 119"/>
                <a:gd name="T36" fmla="*/ 2 w 40"/>
                <a:gd name="T37" fmla="*/ 20 h 119"/>
                <a:gd name="T38" fmla="*/ 4 w 40"/>
                <a:gd name="T39" fmla="*/ 12 h 11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"/>
                <a:gd name="T61" fmla="*/ 0 h 119"/>
                <a:gd name="T62" fmla="*/ 40 w 40"/>
                <a:gd name="T63" fmla="*/ 119 h 11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" h="119">
                  <a:moveTo>
                    <a:pt x="40" y="0"/>
                  </a:moveTo>
                  <a:lnTo>
                    <a:pt x="36" y="7"/>
                  </a:lnTo>
                  <a:lnTo>
                    <a:pt x="32" y="17"/>
                  </a:lnTo>
                  <a:lnTo>
                    <a:pt x="29" y="31"/>
                  </a:lnTo>
                  <a:lnTo>
                    <a:pt x="27" y="49"/>
                  </a:lnTo>
                  <a:lnTo>
                    <a:pt x="27" y="59"/>
                  </a:lnTo>
                  <a:lnTo>
                    <a:pt x="25" y="74"/>
                  </a:lnTo>
                  <a:lnTo>
                    <a:pt x="25" y="90"/>
                  </a:lnTo>
                  <a:lnTo>
                    <a:pt x="24" y="102"/>
                  </a:lnTo>
                  <a:lnTo>
                    <a:pt x="19" y="119"/>
                  </a:lnTo>
                  <a:lnTo>
                    <a:pt x="12" y="107"/>
                  </a:lnTo>
                  <a:lnTo>
                    <a:pt x="5" y="95"/>
                  </a:lnTo>
                  <a:lnTo>
                    <a:pt x="2" y="84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3"/>
                  </a:lnTo>
                  <a:lnTo>
                    <a:pt x="1" y="38"/>
                  </a:lnTo>
                  <a:lnTo>
                    <a:pt x="2" y="20"/>
                  </a:lnTo>
                  <a:lnTo>
                    <a:pt x="4" y="1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6" name="Freeform 68"/>
            <p:cNvSpPr/>
            <p:nvPr/>
          </p:nvSpPr>
          <p:spPr bwMode="auto">
            <a:xfrm>
              <a:off x="1167" y="1289"/>
              <a:ext cx="40" cy="79"/>
            </a:xfrm>
            <a:custGeom>
              <a:avLst/>
              <a:gdLst>
                <a:gd name="T0" fmla="*/ 101 w 121"/>
                <a:gd name="T1" fmla="*/ 0 h 237"/>
                <a:gd name="T2" fmla="*/ 100 w 121"/>
                <a:gd name="T3" fmla="*/ 14 h 237"/>
                <a:gd name="T4" fmla="*/ 98 w 121"/>
                <a:gd name="T5" fmla="*/ 28 h 237"/>
                <a:gd name="T6" fmla="*/ 98 w 121"/>
                <a:gd name="T7" fmla="*/ 28 h 237"/>
                <a:gd name="T8" fmla="*/ 95 w 121"/>
                <a:gd name="T9" fmla="*/ 46 h 237"/>
                <a:gd name="T10" fmla="*/ 94 w 121"/>
                <a:gd name="T11" fmla="*/ 62 h 237"/>
                <a:gd name="T12" fmla="*/ 98 w 121"/>
                <a:gd name="T13" fmla="*/ 83 h 237"/>
                <a:gd name="T14" fmla="*/ 104 w 121"/>
                <a:gd name="T15" fmla="*/ 101 h 237"/>
                <a:gd name="T16" fmla="*/ 110 w 121"/>
                <a:gd name="T17" fmla="*/ 120 h 237"/>
                <a:gd name="T18" fmla="*/ 118 w 121"/>
                <a:gd name="T19" fmla="*/ 136 h 237"/>
                <a:gd name="T20" fmla="*/ 120 w 121"/>
                <a:gd name="T21" fmla="*/ 153 h 237"/>
                <a:gd name="T22" fmla="*/ 121 w 121"/>
                <a:gd name="T23" fmla="*/ 173 h 237"/>
                <a:gd name="T24" fmla="*/ 119 w 121"/>
                <a:gd name="T25" fmla="*/ 195 h 237"/>
                <a:gd name="T26" fmla="*/ 115 w 121"/>
                <a:gd name="T27" fmla="*/ 211 h 237"/>
                <a:gd name="T28" fmla="*/ 108 w 121"/>
                <a:gd name="T29" fmla="*/ 228 h 237"/>
                <a:gd name="T30" fmla="*/ 100 w 121"/>
                <a:gd name="T31" fmla="*/ 237 h 237"/>
                <a:gd name="T32" fmla="*/ 94 w 121"/>
                <a:gd name="T33" fmla="*/ 225 h 237"/>
                <a:gd name="T34" fmla="*/ 89 w 121"/>
                <a:gd name="T35" fmla="*/ 212 h 237"/>
                <a:gd name="T36" fmla="*/ 83 w 121"/>
                <a:gd name="T37" fmla="*/ 201 h 237"/>
                <a:gd name="T38" fmla="*/ 74 w 121"/>
                <a:gd name="T39" fmla="*/ 189 h 237"/>
                <a:gd name="T40" fmla="*/ 62 w 121"/>
                <a:gd name="T41" fmla="*/ 174 h 237"/>
                <a:gd name="T42" fmla="*/ 50 w 121"/>
                <a:gd name="T43" fmla="*/ 161 h 237"/>
                <a:gd name="T44" fmla="*/ 36 w 121"/>
                <a:gd name="T45" fmla="*/ 146 h 237"/>
                <a:gd name="T46" fmla="*/ 23 w 121"/>
                <a:gd name="T47" fmla="*/ 132 h 237"/>
                <a:gd name="T48" fmla="*/ 11 w 121"/>
                <a:gd name="T49" fmla="*/ 122 h 237"/>
                <a:gd name="T50" fmla="*/ 3 w 121"/>
                <a:gd name="T51" fmla="*/ 111 h 237"/>
                <a:gd name="T52" fmla="*/ 0 w 121"/>
                <a:gd name="T53" fmla="*/ 99 h 237"/>
                <a:gd name="T54" fmla="*/ 0 w 121"/>
                <a:gd name="T55" fmla="*/ 86 h 237"/>
                <a:gd name="T56" fmla="*/ 3 w 121"/>
                <a:gd name="T57" fmla="*/ 74 h 237"/>
                <a:gd name="T58" fmla="*/ 10 w 121"/>
                <a:gd name="T59" fmla="*/ 61 h 237"/>
                <a:gd name="T60" fmla="*/ 17 w 121"/>
                <a:gd name="T61" fmla="*/ 43 h 237"/>
                <a:gd name="T62" fmla="*/ 24 w 121"/>
                <a:gd name="T63" fmla="*/ 27 h 237"/>
                <a:gd name="T64" fmla="*/ 30 w 121"/>
                <a:gd name="T65" fmla="*/ 12 h 237"/>
                <a:gd name="T66" fmla="*/ 36 w 121"/>
                <a:gd name="T67" fmla="*/ 3 h 2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1"/>
                <a:gd name="T103" fmla="*/ 0 h 237"/>
                <a:gd name="T104" fmla="*/ 121 w 121"/>
                <a:gd name="T105" fmla="*/ 237 h 2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1" h="237">
                  <a:moveTo>
                    <a:pt x="101" y="0"/>
                  </a:moveTo>
                  <a:lnTo>
                    <a:pt x="100" y="14"/>
                  </a:lnTo>
                  <a:lnTo>
                    <a:pt x="98" y="28"/>
                  </a:lnTo>
                  <a:lnTo>
                    <a:pt x="95" y="46"/>
                  </a:lnTo>
                  <a:lnTo>
                    <a:pt x="94" y="62"/>
                  </a:lnTo>
                  <a:lnTo>
                    <a:pt x="98" y="83"/>
                  </a:lnTo>
                  <a:lnTo>
                    <a:pt x="104" y="101"/>
                  </a:lnTo>
                  <a:lnTo>
                    <a:pt x="110" y="120"/>
                  </a:lnTo>
                  <a:lnTo>
                    <a:pt x="118" y="136"/>
                  </a:lnTo>
                  <a:lnTo>
                    <a:pt x="120" y="153"/>
                  </a:lnTo>
                  <a:lnTo>
                    <a:pt x="121" y="173"/>
                  </a:lnTo>
                  <a:lnTo>
                    <a:pt x="119" y="195"/>
                  </a:lnTo>
                  <a:lnTo>
                    <a:pt x="115" y="211"/>
                  </a:lnTo>
                  <a:lnTo>
                    <a:pt x="108" y="228"/>
                  </a:lnTo>
                  <a:lnTo>
                    <a:pt x="100" y="237"/>
                  </a:lnTo>
                  <a:lnTo>
                    <a:pt x="94" y="225"/>
                  </a:lnTo>
                  <a:lnTo>
                    <a:pt x="89" y="212"/>
                  </a:lnTo>
                  <a:lnTo>
                    <a:pt x="83" y="201"/>
                  </a:lnTo>
                  <a:lnTo>
                    <a:pt x="74" y="189"/>
                  </a:lnTo>
                  <a:lnTo>
                    <a:pt x="62" y="174"/>
                  </a:lnTo>
                  <a:lnTo>
                    <a:pt x="50" y="161"/>
                  </a:lnTo>
                  <a:lnTo>
                    <a:pt x="36" y="146"/>
                  </a:lnTo>
                  <a:lnTo>
                    <a:pt x="23" y="132"/>
                  </a:lnTo>
                  <a:lnTo>
                    <a:pt x="11" y="122"/>
                  </a:lnTo>
                  <a:lnTo>
                    <a:pt x="3" y="111"/>
                  </a:lnTo>
                  <a:lnTo>
                    <a:pt x="0" y="99"/>
                  </a:lnTo>
                  <a:lnTo>
                    <a:pt x="0" y="86"/>
                  </a:lnTo>
                  <a:lnTo>
                    <a:pt x="3" y="74"/>
                  </a:lnTo>
                  <a:lnTo>
                    <a:pt x="10" y="61"/>
                  </a:lnTo>
                  <a:lnTo>
                    <a:pt x="17" y="43"/>
                  </a:lnTo>
                  <a:lnTo>
                    <a:pt x="24" y="27"/>
                  </a:lnTo>
                  <a:lnTo>
                    <a:pt x="30" y="12"/>
                  </a:lnTo>
                  <a:lnTo>
                    <a:pt x="36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7" name="Freeform 69"/>
            <p:cNvSpPr/>
            <p:nvPr/>
          </p:nvSpPr>
          <p:spPr bwMode="auto">
            <a:xfrm>
              <a:off x="1159" y="1176"/>
              <a:ext cx="219" cy="113"/>
            </a:xfrm>
            <a:custGeom>
              <a:avLst/>
              <a:gdLst>
                <a:gd name="T0" fmla="*/ 422 w 659"/>
                <a:gd name="T1" fmla="*/ 14 h 337"/>
                <a:gd name="T2" fmla="*/ 447 w 659"/>
                <a:gd name="T3" fmla="*/ 3 h 337"/>
                <a:gd name="T4" fmla="*/ 469 w 659"/>
                <a:gd name="T5" fmla="*/ 0 h 337"/>
                <a:gd name="T6" fmla="*/ 489 w 659"/>
                <a:gd name="T7" fmla="*/ 8 h 337"/>
                <a:gd name="T8" fmla="*/ 503 w 659"/>
                <a:gd name="T9" fmla="*/ 38 h 337"/>
                <a:gd name="T10" fmla="*/ 520 w 659"/>
                <a:gd name="T11" fmla="*/ 76 h 337"/>
                <a:gd name="T12" fmla="*/ 533 w 659"/>
                <a:gd name="T13" fmla="*/ 94 h 337"/>
                <a:gd name="T14" fmla="*/ 560 w 659"/>
                <a:gd name="T15" fmla="*/ 107 h 337"/>
                <a:gd name="T16" fmla="*/ 603 w 659"/>
                <a:gd name="T17" fmla="*/ 131 h 337"/>
                <a:gd name="T18" fmla="*/ 636 w 659"/>
                <a:gd name="T19" fmla="*/ 162 h 337"/>
                <a:gd name="T20" fmla="*/ 656 w 659"/>
                <a:gd name="T21" fmla="*/ 204 h 337"/>
                <a:gd name="T22" fmla="*/ 658 w 659"/>
                <a:gd name="T23" fmla="*/ 249 h 337"/>
                <a:gd name="T24" fmla="*/ 647 w 659"/>
                <a:gd name="T25" fmla="*/ 279 h 337"/>
                <a:gd name="T26" fmla="*/ 623 w 659"/>
                <a:gd name="T27" fmla="*/ 300 h 337"/>
                <a:gd name="T28" fmla="*/ 590 w 659"/>
                <a:gd name="T29" fmla="*/ 310 h 337"/>
                <a:gd name="T30" fmla="*/ 569 w 659"/>
                <a:gd name="T31" fmla="*/ 319 h 337"/>
                <a:gd name="T32" fmla="*/ 546 w 659"/>
                <a:gd name="T33" fmla="*/ 333 h 337"/>
                <a:gd name="T34" fmla="*/ 518 w 659"/>
                <a:gd name="T35" fmla="*/ 335 h 337"/>
                <a:gd name="T36" fmla="*/ 468 w 659"/>
                <a:gd name="T37" fmla="*/ 322 h 337"/>
                <a:gd name="T38" fmla="*/ 439 w 659"/>
                <a:gd name="T39" fmla="*/ 320 h 337"/>
                <a:gd name="T40" fmla="*/ 408 w 659"/>
                <a:gd name="T41" fmla="*/ 320 h 337"/>
                <a:gd name="T42" fmla="*/ 371 w 659"/>
                <a:gd name="T43" fmla="*/ 308 h 337"/>
                <a:gd name="T44" fmla="*/ 340 w 659"/>
                <a:gd name="T45" fmla="*/ 300 h 337"/>
                <a:gd name="T46" fmla="*/ 309 w 659"/>
                <a:gd name="T47" fmla="*/ 289 h 337"/>
                <a:gd name="T48" fmla="*/ 277 w 659"/>
                <a:gd name="T49" fmla="*/ 286 h 337"/>
                <a:gd name="T50" fmla="*/ 249 w 659"/>
                <a:gd name="T51" fmla="*/ 295 h 337"/>
                <a:gd name="T52" fmla="*/ 215 w 659"/>
                <a:gd name="T53" fmla="*/ 311 h 337"/>
                <a:gd name="T54" fmla="*/ 190 w 659"/>
                <a:gd name="T55" fmla="*/ 320 h 337"/>
                <a:gd name="T56" fmla="*/ 161 w 659"/>
                <a:gd name="T57" fmla="*/ 330 h 337"/>
                <a:gd name="T58" fmla="*/ 141 w 659"/>
                <a:gd name="T59" fmla="*/ 337 h 337"/>
                <a:gd name="T60" fmla="*/ 126 w 659"/>
                <a:gd name="T61" fmla="*/ 337 h 337"/>
                <a:gd name="T62" fmla="*/ 92 w 659"/>
                <a:gd name="T63" fmla="*/ 326 h 337"/>
                <a:gd name="T64" fmla="*/ 62 w 659"/>
                <a:gd name="T65" fmla="*/ 303 h 337"/>
                <a:gd name="T66" fmla="*/ 43 w 659"/>
                <a:gd name="T67" fmla="*/ 273 h 337"/>
                <a:gd name="T68" fmla="*/ 30 w 659"/>
                <a:gd name="T69" fmla="*/ 227 h 337"/>
                <a:gd name="T70" fmla="*/ 11 w 659"/>
                <a:gd name="T71" fmla="*/ 189 h 337"/>
                <a:gd name="T72" fmla="*/ 0 w 659"/>
                <a:gd name="T73" fmla="*/ 158 h 337"/>
                <a:gd name="T74" fmla="*/ 4 w 659"/>
                <a:gd name="T75" fmla="*/ 130 h 337"/>
                <a:gd name="T76" fmla="*/ 23 w 659"/>
                <a:gd name="T77" fmla="*/ 100 h 337"/>
                <a:gd name="T78" fmla="*/ 47 w 659"/>
                <a:gd name="T79" fmla="*/ 78 h 337"/>
                <a:gd name="T80" fmla="*/ 64 w 659"/>
                <a:gd name="T81" fmla="*/ 59 h 337"/>
                <a:gd name="T82" fmla="*/ 97 w 659"/>
                <a:gd name="T83" fmla="*/ 49 h 337"/>
                <a:gd name="T84" fmla="*/ 144 w 659"/>
                <a:gd name="T85" fmla="*/ 50 h 337"/>
                <a:gd name="T86" fmla="*/ 223 w 659"/>
                <a:gd name="T87" fmla="*/ 60 h 337"/>
                <a:gd name="T88" fmla="*/ 277 w 659"/>
                <a:gd name="T89" fmla="*/ 57 h 337"/>
                <a:gd name="T90" fmla="*/ 330 w 659"/>
                <a:gd name="T91" fmla="*/ 45 h 337"/>
                <a:gd name="T92" fmla="*/ 370 w 659"/>
                <a:gd name="T93" fmla="*/ 31 h 337"/>
                <a:gd name="T94" fmla="*/ 398 w 659"/>
                <a:gd name="T95" fmla="*/ 18 h 3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59"/>
                <a:gd name="T145" fmla="*/ 0 h 337"/>
                <a:gd name="T146" fmla="*/ 659 w 659"/>
                <a:gd name="T147" fmla="*/ 337 h 3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59" h="337">
                  <a:moveTo>
                    <a:pt x="407" y="15"/>
                  </a:moveTo>
                  <a:lnTo>
                    <a:pt x="422" y="14"/>
                  </a:lnTo>
                  <a:lnTo>
                    <a:pt x="434" y="10"/>
                  </a:lnTo>
                  <a:lnTo>
                    <a:pt x="447" y="3"/>
                  </a:lnTo>
                  <a:lnTo>
                    <a:pt x="458" y="0"/>
                  </a:lnTo>
                  <a:lnTo>
                    <a:pt x="469" y="0"/>
                  </a:lnTo>
                  <a:lnTo>
                    <a:pt x="480" y="3"/>
                  </a:lnTo>
                  <a:lnTo>
                    <a:pt x="489" y="8"/>
                  </a:lnTo>
                  <a:lnTo>
                    <a:pt x="497" y="20"/>
                  </a:lnTo>
                  <a:lnTo>
                    <a:pt x="503" y="38"/>
                  </a:lnTo>
                  <a:lnTo>
                    <a:pt x="512" y="62"/>
                  </a:lnTo>
                  <a:lnTo>
                    <a:pt x="520" y="76"/>
                  </a:lnTo>
                  <a:lnTo>
                    <a:pt x="527" y="89"/>
                  </a:lnTo>
                  <a:lnTo>
                    <a:pt x="533" y="94"/>
                  </a:lnTo>
                  <a:lnTo>
                    <a:pt x="543" y="100"/>
                  </a:lnTo>
                  <a:lnTo>
                    <a:pt x="560" y="107"/>
                  </a:lnTo>
                  <a:lnTo>
                    <a:pt x="582" y="118"/>
                  </a:lnTo>
                  <a:lnTo>
                    <a:pt x="603" y="131"/>
                  </a:lnTo>
                  <a:lnTo>
                    <a:pt x="619" y="143"/>
                  </a:lnTo>
                  <a:lnTo>
                    <a:pt x="636" y="162"/>
                  </a:lnTo>
                  <a:lnTo>
                    <a:pt x="649" y="181"/>
                  </a:lnTo>
                  <a:lnTo>
                    <a:pt x="656" y="204"/>
                  </a:lnTo>
                  <a:lnTo>
                    <a:pt x="659" y="226"/>
                  </a:lnTo>
                  <a:lnTo>
                    <a:pt x="658" y="249"/>
                  </a:lnTo>
                  <a:lnTo>
                    <a:pt x="655" y="265"/>
                  </a:lnTo>
                  <a:lnTo>
                    <a:pt x="647" y="279"/>
                  </a:lnTo>
                  <a:lnTo>
                    <a:pt x="637" y="292"/>
                  </a:lnTo>
                  <a:lnTo>
                    <a:pt x="623" y="300"/>
                  </a:lnTo>
                  <a:lnTo>
                    <a:pt x="606" y="307"/>
                  </a:lnTo>
                  <a:lnTo>
                    <a:pt x="590" y="310"/>
                  </a:lnTo>
                  <a:lnTo>
                    <a:pt x="579" y="314"/>
                  </a:lnTo>
                  <a:lnTo>
                    <a:pt x="569" y="319"/>
                  </a:lnTo>
                  <a:lnTo>
                    <a:pt x="557" y="328"/>
                  </a:lnTo>
                  <a:lnTo>
                    <a:pt x="546" y="333"/>
                  </a:lnTo>
                  <a:lnTo>
                    <a:pt x="533" y="337"/>
                  </a:lnTo>
                  <a:lnTo>
                    <a:pt x="518" y="335"/>
                  </a:lnTo>
                  <a:lnTo>
                    <a:pt x="495" y="329"/>
                  </a:lnTo>
                  <a:lnTo>
                    <a:pt x="468" y="322"/>
                  </a:lnTo>
                  <a:lnTo>
                    <a:pt x="454" y="320"/>
                  </a:lnTo>
                  <a:lnTo>
                    <a:pt x="439" y="320"/>
                  </a:lnTo>
                  <a:lnTo>
                    <a:pt x="423" y="322"/>
                  </a:lnTo>
                  <a:lnTo>
                    <a:pt x="408" y="320"/>
                  </a:lnTo>
                  <a:lnTo>
                    <a:pt x="393" y="315"/>
                  </a:lnTo>
                  <a:lnTo>
                    <a:pt x="371" y="308"/>
                  </a:lnTo>
                  <a:lnTo>
                    <a:pt x="355" y="305"/>
                  </a:lnTo>
                  <a:lnTo>
                    <a:pt x="340" y="300"/>
                  </a:lnTo>
                  <a:lnTo>
                    <a:pt x="328" y="296"/>
                  </a:lnTo>
                  <a:lnTo>
                    <a:pt x="309" y="289"/>
                  </a:lnTo>
                  <a:lnTo>
                    <a:pt x="295" y="286"/>
                  </a:lnTo>
                  <a:lnTo>
                    <a:pt x="277" y="286"/>
                  </a:lnTo>
                  <a:lnTo>
                    <a:pt x="262" y="288"/>
                  </a:lnTo>
                  <a:lnTo>
                    <a:pt x="249" y="295"/>
                  </a:lnTo>
                  <a:lnTo>
                    <a:pt x="231" y="304"/>
                  </a:lnTo>
                  <a:lnTo>
                    <a:pt x="215" y="311"/>
                  </a:lnTo>
                  <a:lnTo>
                    <a:pt x="201" y="316"/>
                  </a:lnTo>
                  <a:lnTo>
                    <a:pt x="190" y="320"/>
                  </a:lnTo>
                  <a:lnTo>
                    <a:pt x="177" y="324"/>
                  </a:lnTo>
                  <a:lnTo>
                    <a:pt x="161" y="330"/>
                  </a:lnTo>
                  <a:lnTo>
                    <a:pt x="153" y="334"/>
                  </a:lnTo>
                  <a:lnTo>
                    <a:pt x="141" y="337"/>
                  </a:lnTo>
                  <a:lnTo>
                    <a:pt x="126" y="337"/>
                  </a:lnTo>
                  <a:lnTo>
                    <a:pt x="109" y="332"/>
                  </a:lnTo>
                  <a:lnTo>
                    <a:pt x="92" y="326"/>
                  </a:lnTo>
                  <a:lnTo>
                    <a:pt x="75" y="315"/>
                  </a:lnTo>
                  <a:lnTo>
                    <a:pt x="62" y="303"/>
                  </a:lnTo>
                  <a:lnTo>
                    <a:pt x="50" y="286"/>
                  </a:lnTo>
                  <a:lnTo>
                    <a:pt x="43" y="273"/>
                  </a:lnTo>
                  <a:lnTo>
                    <a:pt x="36" y="247"/>
                  </a:lnTo>
                  <a:lnTo>
                    <a:pt x="30" y="227"/>
                  </a:lnTo>
                  <a:lnTo>
                    <a:pt x="21" y="207"/>
                  </a:lnTo>
                  <a:lnTo>
                    <a:pt x="11" y="189"/>
                  </a:lnTo>
                  <a:lnTo>
                    <a:pt x="3" y="174"/>
                  </a:lnTo>
                  <a:lnTo>
                    <a:pt x="0" y="158"/>
                  </a:lnTo>
                  <a:lnTo>
                    <a:pt x="1" y="143"/>
                  </a:lnTo>
                  <a:lnTo>
                    <a:pt x="4" y="130"/>
                  </a:lnTo>
                  <a:lnTo>
                    <a:pt x="13" y="115"/>
                  </a:lnTo>
                  <a:lnTo>
                    <a:pt x="23" y="100"/>
                  </a:lnTo>
                  <a:lnTo>
                    <a:pt x="35" y="87"/>
                  </a:lnTo>
                  <a:lnTo>
                    <a:pt x="47" y="78"/>
                  </a:lnTo>
                  <a:lnTo>
                    <a:pt x="56" y="67"/>
                  </a:lnTo>
                  <a:lnTo>
                    <a:pt x="64" y="59"/>
                  </a:lnTo>
                  <a:lnTo>
                    <a:pt x="80" y="52"/>
                  </a:lnTo>
                  <a:lnTo>
                    <a:pt x="97" y="49"/>
                  </a:lnTo>
                  <a:lnTo>
                    <a:pt x="115" y="48"/>
                  </a:lnTo>
                  <a:lnTo>
                    <a:pt x="144" y="50"/>
                  </a:lnTo>
                  <a:lnTo>
                    <a:pt x="183" y="56"/>
                  </a:lnTo>
                  <a:lnTo>
                    <a:pt x="223" y="60"/>
                  </a:lnTo>
                  <a:lnTo>
                    <a:pt x="246" y="60"/>
                  </a:lnTo>
                  <a:lnTo>
                    <a:pt x="277" y="57"/>
                  </a:lnTo>
                  <a:lnTo>
                    <a:pt x="305" y="51"/>
                  </a:lnTo>
                  <a:lnTo>
                    <a:pt x="330" y="45"/>
                  </a:lnTo>
                  <a:lnTo>
                    <a:pt x="350" y="39"/>
                  </a:lnTo>
                  <a:lnTo>
                    <a:pt x="370" y="31"/>
                  </a:lnTo>
                  <a:lnTo>
                    <a:pt x="387" y="23"/>
                  </a:lnTo>
                  <a:lnTo>
                    <a:pt x="398" y="18"/>
                  </a:lnTo>
                  <a:lnTo>
                    <a:pt x="407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8" name="Freeform 70"/>
            <p:cNvSpPr/>
            <p:nvPr/>
          </p:nvSpPr>
          <p:spPr bwMode="auto">
            <a:xfrm>
              <a:off x="1008" y="1141"/>
              <a:ext cx="286" cy="157"/>
            </a:xfrm>
            <a:custGeom>
              <a:avLst/>
              <a:gdLst>
                <a:gd name="T0" fmla="*/ 577 w 859"/>
                <a:gd name="T1" fmla="*/ 457 h 471"/>
                <a:gd name="T2" fmla="*/ 574 w 859"/>
                <a:gd name="T3" fmla="*/ 471 h 471"/>
                <a:gd name="T4" fmla="*/ 535 w 859"/>
                <a:gd name="T5" fmla="*/ 462 h 471"/>
                <a:gd name="T6" fmla="*/ 512 w 859"/>
                <a:gd name="T7" fmla="*/ 446 h 471"/>
                <a:gd name="T8" fmla="*/ 506 w 859"/>
                <a:gd name="T9" fmla="*/ 440 h 471"/>
                <a:gd name="T10" fmla="*/ 499 w 859"/>
                <a:gd name="T11" fmla="*/ 437 h 471"/>
                <a:gd name="T12" fmla="*/ 471 w 859"/>
                <a:gd name="T13" fmla="*/ 438 h 471"/>
                <a:gd name="T14" fmla="*/ 433 w 859"/>
                <a:gd name="T15" fmla="*/ 438 h 471"/>
                <a:gd name="T16" fmla="*/ 410 w 859"/>
                <a:gd name="T17" fmla="*/ 443 h 471"/>
                <a:gd name="T18" fmla="*/ 375 w 859"/>
                <a:gd name="T19" fmla="*/ 447 h 471"/>
                <a:gd name="T20" fmla="*/ 321 w 859"/>
                <a:gd name="T21" fmla="*/ 438 h 471"/>
                <a:gd name="T22" fmla="*/ 274 w 859"/>
                <a:gd name="T23" fmla="*/ 428 h 471"/>
                <a:gd name="T24" fmla="*/ 246 w 859"/>
                <a:gd name="T25" fmla="*/ 420 h 471"/>
                <a:gd name="T26" fmla="*/ 209 w 859"/>
                <a:gd name="T27" fmla="*/ 406 h 471"/>
                <a:gd name="T28" fmla="*/ 167 w 859"/>
                <a:gd name="T29" fmla="*/ 391 h 471"/>
                <a:gd name="T30" fmla="*/ 141 w 859"/>
                <a:gd name="T31" fmla="*/ 371 h 471"/>
                <a:gd name="T32" fmla="*/ 106 w 859"/>
                <a:gd name="T33" fmla="*/ 340 h 471"/>
                <a:gd name="T34" fmla="*/ 63 w 859"/>
                <a:gd name="T35" fmla="*/ 321 h 471"/>
                <a:gd name="T36" fmla="*/ 25 w 859"/>
                <a:gd name="T37" fmla="*/ 301 h 471"/>
                <a:gd name="T38" fmla="*/ 5 w 859"/>
                <a:gd name="T39" fmla="*/ 270 h 471"/>
                <a:gd name="T40" fmla="*/ 1 w 859"/>
                <a:gd name="T41" fmla="*/ 221 h 471"/>
                <a:gd name="T42" fmla="*/ 12 w 859"/>
                <a:gd name="T43" fmla="*/ 177 h 471"/>
                <a:gd name="T44" fmla="*/ 22 w 859"/>
                <a:gd name="T45" fmla="*/ 158 h 471"/>
                <a:gd name="T46" fmla="*/ 53 w 859"/>
                <a:gd name="T47" fmla="*/ 125 h 471"/>
                <a:gd name="T48" fmla="*/ 97 w 859"/>
                <a:gd name="T49" fmla="*/ 105 h 471"/>
                <a:gd name="T50" fmla="*/ 159 w 859"/>
                <a:gd name="T51" fmla="*/ 88 h 471"/>
                <a:gd name="T52" fmla="*/ 208 w 859"/>
                <a:gd name="T53" fmla="*/ 67 h 471"/>
                <a:gd name="T54" fmla="*/ 255 w 859"/>
                <a:gd name="T55" fmla="*/ 33 h 471"/>
                <a:gd name="T56" fmla="*/ 305 w 859"/>
                <a:gd name="T57" fmla="*/ 9 h 471"/>
                <a:gd name="T58" fmla="*/ 367 w 859"/>
                <a:gd name="T59" fmla="*/ 0 h 471"/>
                <a:gd name="T60" fmla="*/ 434 w 859"/>
                <a:gd name="T61" fmla="*/ 5 h 471"/>
                <a:gd name="T62" fmla="*/ 493 w 859"/>
                <a:gd name="T63" fmla="*/ 12 h 471"/>
                <a:gd name="T64" fmla="*/ 540 w 859"/>
                <a:gd name="T65" fmla="*/ 18 h 471"/>
                <a:gd name="T66" fmla="*/ 611 w 859"/>
                <a:gd name="T67" fmla="*/ 42 h 471"/>
                <a:gd name="T68" fmla="*/ 660 w 859"/>
                <a:gd name="T69" fmla="*/ 46 h 471"/>
                <a:gd name="T70" fmla="*/ 709 w 859"/>
                <a:gd name="T71" fmla="*/ 38 h 471"/>
                <a:gd name="T72" fmla="*/ 750 w 859"/>
                <a:gd name="T73" fmla="*/ 42 h 471"/>
                <a:gd name="T74" fmla="*/ 794 w 859"/>
                <a:gd name="T75" fmla="*/ 62 h 471"/>
                <a:gd name="T76" fmla="*/ 854 w 859"/>
                <a:gd name="T77" fmla="*/ 105 h 471"/>
                <a:gd name="T78" fmla="*/ 859 w 859"/>
                <a:gd name="T79" fmla="*/ 121 h 471"/>
                <a:gd name="T80" fmla="*/ 839 w 859"/>
                <a:gd name="T81" fmla="*/ 129 h 471"/>
                <a:gd name="T82" fmla="*/ 802 w 859"/>
                <a:gd name="T83" fmla="*/ 145 h 471"/>
                <a:gd name="T84" fmla="*/ 757 w 859"/>
                <a:gd name="T85" fmla="*/ 157 h 471"/>
                <a:gd name="T86" fmla="*/ 698 w 859"/>
                <a:gd name="T87" fmla="*/ 166 h 471"/>
                <a:gd name="T88" fmla="*/ 635 w 859"/>
                <a:gd name="T89" fmla="*/ 162 h 471"/>
                <a:gd name="T90" fmla="*/ 567 w 859"/>
                <a:gd name="T91" fmla="*/ 154 h 471"/>
                <a:gd name="T92" fmla="*/ 532 w 859"/>
                <a:gd name="T93" fmla="*/ 158 h 471"/>
                <a:gd name="T94" fmla="*/ 508 w 859"/>
                <a:gd name="T95" fmla="*/ 173 h 471"/>
                <a:gd name="T96" fmla="*/ 487 w 859"/>
                <a:gd name="T97" fmla="*/ 193 h 471"/>
                <a:gd name="T98" fmla="*/ 465 w 859"/>
                <a:gd name="T99" fmla="*/ 221 h 471"/>
                <a:gd name="T100" fmla="*/ 453 w 859"/>
                <a:gd name="T101" fmla="*/ 249 h 471"/>
                <a:gd name="T102" fmla="*/ 455 w 859"/>
                <a:gd name="T103" fmla="*/ 280 h 471"/>
                <a:gd name="T104" fmla="*/ 473 w 859"/>
                <a:gd name="T105" fmla="*/ 313 h 471"/>
                <a:gd name="T106" fmla="*/ 488 w 859"/>
                <a:gd name="T107" fmla="*/ 353 h 471"/>
                <a:gd name="T108" fmla="*/ 502 w 859"/>
                <a:gd name="T109" fmla="*/ 392 h 471"/>
                <a:gd name="T110" fmla="*/ 527 w 859"/>
                <a:gd name="T111" fmla="*/ 421 h 471"/>
                <a:gd name="T112" fmla="*/ 561 w 859"/>
                <a:gd name="T113" fmla="*/ 438 h 4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9"/>
                <a:gd name="T172" fmla="*/ 0 h 471"/>
                <a:gd name="T173" fmla="*/ 859 w 859"/>
                <a:gd name="T174" fmla="*/ 471 h 47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9" h="471">
                  <a:moveTo>
                    <a:pt x="578" y="443"/>
                  </a:moveTo>
                  <a:lnTo>
                    <a:pt x="577" y="457"/>
                  </a:lnTo>
                  <a:lnTo>
                    <a:pt x="574" y="471"/>
                  </a:lnTo>
                  <a:lnTo>
                    <a:pt x="554" y="468"/>
                  </a:lnTo>
                  <a:lnTo>
                    <a:pt x="535" y="462"/>
                  </a:lnTo>
                  <a:lnTo>
                    <a:pt x="521" y="454"/>
                  </a:lnTo>
                  <a:lnTo>
                    <a:pt x="512" y="446"/>
                  </a:lnTo>
                  <a:lnTo>
                    <a:pt x="506" y="440"/>
                  </a:lnTo>
                  <a:lnTo>
                    <a:pt x="499" y="437"/>
                  </a:lnTo>
                  <a:lnTo>
                    <a:pt x="486" y="436"/>
                  </a:lnTo>
                  <a:lnTo>
                    <a:pt x="471" y="438"/>
                  </a:lnTo>
                  <a:lnTo>
                    <a:pt x="447" y="436"/>
                  </a:lnTo>
                  <a:lnTo>
                    <a:pt x="433" y="438"/>
                  </a:lnTo>
                  <a:lnTo>
                    <a:pt x="423" y="439"/>
                  </a:lnTo>
                  <a:lnTo>
                    <a:pt x="410" y="443"/>
                  </a:lnTo>
                  <a:lnTo>
                    <a:pt x="393" y="446"/>
                  </a:lnTo>
                  <a:lnTo>
                    <a:pt x="375" y="447"/>
                  </a:lnTo>
                  <a:lnTo>
                    <a:pt x="348" y="444"/>
                  </a:lnTo>
                  <a:lnTo>
                    <a:pt x="321" y="438"/>
                  </a:lnTo>
                  <a:lnTo>
                    <a:pt x="297" y="433"/>
                  </a:lnTo>
                  <a:lnTo>
                    <a:pt x="274" y="428"/>
                  </a:lnTo>
                  <a:lnTo>
                    <a:pt x="262" y="425"/>
                  </a:lnTo>
                  <a:lnTo>
                    <a:pt x="246" y="420"/>
                  </a:lnTo>
                  <a:lnTo>
                    <a:pt x="227" y="412"/>
                  </a:lnTo>
                  <a:lnTo>
                    <a:pt x="209" y="406"/>
                  </a:lnTo>
                  <a:lnTo>
                    <a:pt x="188" y="400"/>
                  </a:lnTo>
                  <a:lnTo>
                    <a:pt x="167" y="391"/>
                  </a:lnTo>
                  <a:lnTo>
                    <a:pt x="154" y="382"/>
                  </a:lnTo>
                  <a:lnTo>
                    <a:pt x="141" y="371"/>
                  </a:lnTo>
                  <a:lnTo>
                    <a:pt x="124" y="355"/>
                  </a:lnTo>
                  <a:lnTo>
                    <a:pt x="106" y="340"/>
                  </a:lnTo>
                  <a:lnTo>
                    <a:pt x="86" y="330"/>
                  </a:lnTo>
                  <a:lnTo>
                    <a:pt x="63" y="321"/>
                  </a:lnTo>
                  <a:lnTo>
                    <a:pt x="41" y="311"/>
                  </a:lnTo>
                  <a:lnTo>
                    <a:pt x="25" y="301"/>
                  </a:lnTo>
                  <a:lnTo>
                    <a:pt x="14" y="287"/>
                  </a:lnTo>
                  <a:lnTo>
                    <a:pt x="5" y="270"/>
                  </a:lnTo>
                  <a:lnTo>
                    <a:pt x="0" y="247"/>
                  </a:lnTo>
                  <a:lnTo>
                    <a:pt x="1" y="221"/>
                  </a:lnTo>
                  <a:lnTo>
                    <a:pt x="4" y="198"/>
                  </a:lnTo>
                  <a:lnTo>
                    <a:pt x="12" y="177"/>
                  </a:lnTo>
                  <a:lnTo>
                    <a:pt x="22" y="158"/>
                  </a:lnTo>
                  <a:lnTo>
                    <a:pt x="35" y="141"/>
                  </a:lnTo>
                  <a:lnTo>
                    <a:pt x="53" y="125"/>
                  </a:lnTo>
                  <a:lnTo>
                    <a:pt x="75" y="112"/>
                  </a:lnTo>
                  <a:lnTo>
                    <a:pt x="97" y="105"/>
                  </a:lnTo>
                  <a:lnTo>
                    <a:pt x="127" y="96"/>
                  </a:lnTo>
                  <a:lnTo>
                    <a:pt x="159" y="88"/>
                  </a:lnTo>
                  <a:lnTo>
                    <a:pt x="184" y="78"/>
                  </a:lnTo>
                  <a:lnTo>
                    <a:pt x="208" y="67"/>
                  </a:lnTo>
                  <a:lnTo>
                    <a:pt x="229" y="53"/>
                  </a:lnTo>
                  <a:lnTo>
                    <a:pt x="255" y="33"/>
                  </a:lnTo>
                  <a:lnTo>
                    <a:pt x="278" y="19"/>
                  </a:lnTo>
                  <a:lnTo>
                    <a:pt x="305" y="9"/>
                  </a:lnTo>
                  <a:lnTo>
                    <a:pt x="333" y="2"/>
                  </a:lnTo>
                  <a:lnTo>
                    <a:pt x="367" y="0"/>
                  </a:lnTo>
                  <a:lnTo>
                    <a:pt x="395" y="0"/>
                  </a:lnTo>
                  <a:lnTo>
                    <a:pt x="434" y="5"/>
                  </a:lnTo>
                  <a:lnTo>
                    <a:pt x="466" y="10"/>
                  </a:lnTo>
                  <a:lnTo>
                    <a:pt x="493" y="12"/>
                  </a:lnTo>
                  <a:lnTo>
                    <a:pt x="518" y="13"/>
                  </a:lnTo>
                  <a:lnTo>
                    <a:pt x="540" y="18"/>
                  </a:lnTo>
                  <a:lnTo>
                    <a:pt x="577" y="32"/>
                  </a:lnTo>
                  <a:lnTo>
                    <a:pt x="611" y="42"/>
                  </a:lnTo>
                  <a:lnTo>
                    <a:pt x="638" y="46"/>
                  </a:lnTo>
                  <a:lnTo>
                    <a:pt x="660" y="46"/>
                  </a:lnTo>
                  <a:lnTo>
                    <a:pt x="687" y="41"/>
                  </a:lnTo>
                  <a:lnTo>
                    <a:pt x="709" y="38"/>
                  </a:lnTo>
                  <a:lnTo>
                    <a:pt x="729" y="38"/>
                  </a:lnTo>
                  <a:lnTo>
                    <a:pt x="750" y="42"/>
                  </a:lnTo>
                  <a:lnTo>
                    <a:pt x="768" y="49"/>
                  </a:lnTo>
                  <a:lnTo>
                    <a:pt x="794" y="62"/>
                  </a:lnTo>
                  <a:lnTo>
                    <a:pt x="837" y="89"/>
                  </a:lnTo>
                  <a:lnTo>
                    <a:pt x="854" y="105"/>
                  </a:lnTo>
                  <a:lnTo>
                    <a:pt x="859" y="113"/>
                  </a:lnTo>
                  <a:lnTo>
                    <a:pt x="859" y="121"/>
                  </a:lnTo>
                  <a:lnTo>
                    <a:pt x="850" y="124"/>
                  </a:lnTo>
                  <a:lnTo>
                    <a:pt x="839" y="129"/>
                  </a:lnTo>
                  <a:lnTo>
                    <a:pt x="822" y="137"/>
                  </a:lnTo>
                  <a:lnTo>
                    <a:pt x="802" y="145"/>
                  </a:lnTo>
                  <a:lnTo>
                    <a:pt x="782" y="151"/>
                  </a:lnTo>
                  <a:lnTo>
                    <a:pt x="757" y="157"/>
                  </a:lnTo>
                  <a:lnTo>
                    <a:pt x="729" y="163"/>
                  </a:lnTo>
                  <a:lnTo>
                    <a:pt x="698" y="166"/>
                  </a:lnTo>
                  <a:lnTo>
                    <a:pt x="675" y="166"/>
                  </a:lnTo>
                  <a:lnTo>
                    <a:pt x="635" y="162"/>
                  </a:lnTo>
                  <a:lnTo>
                    <a:pt x="596" y="156"/>
                  </a:lnTo>
                  <a:lnTo>
                    <a:pt x="567" y="154"/>
                  </a:lnTo>
                  <a:lnTo>
                    <a:pt x="549" y="155"/>
                  </a:lnTo>
                  <a:lnTo>
                    <a:pt x="532" y="158"/>
                  </a:lnTo>
                  <a:lnTo>
                    <a:pt x="516" y="165"/>
                  </a:lnTo>
                  <a:lnTo>
                    <a:pt x="508" y="173"/>
                  </a:lnTo>
                  <a:lnTo>
                    <a:pt x="499" y="184"/>
                  </a:lnTo>
                  <a:lnTo>
                    <a:pt x="487" y="193"/>
                  </a:lnTo>
                  <a:lnTo>
                    <a:pt x="475" y="206"/>
                  </a:lnTo>
                  <a:lnTo>
                    <a:pt x="465" y="221"/>
                  </a:lnTo>
                  <a:lnTo>
                    <a:pt x="456" y="236"/>
                  </a:lnTo>
                  <a:lnTo>
                    <a:pt x="453" y="249"/>
                  </a:lnTo>
                  <a:lnTo>
                    <a:pt x="452" y="264"/>
                  </a:lnTo>
                  <a:lnTo>
                    <a:pt x="455" y="280"/>
                  </a:lnTo>
                  <a:lnTo>
                    <a:pt x="463" y="295"/>
                  </a:lnTo>
                  <a:lnTo>
                    <a:pt x="473" y="313"/>
                  </a:lnTo>
                  <a:lnTo>
                    <a:pt x="482" y="333"/>
                  </a:lnTo>
                  <a:lnTo>
                    <a:pt x="488" y="353"/>
                  </a:lnTo>
                  <a:lnTo>
                    <a:pt x="495" y="379"/>
                  </a:lnTo>
                  <a:lnTo>
                    <a:pt x="502" y="392"/>
                  </a:lnTo>
                  <a:lnTo>
                    <a:pt x="514" y="409"/>
                  </a:lnTo>
                  <a:lnTo>
                    <a:pt x="527" y="421"/>
                  </a:lnTo>
                  <a:lnTo>
                    <a:pt x="544" y="432"/>
                  </a:lnTo>
                  <a:lnTo>
                    <a:pt x="561" y="438"/>
                  </a:lnTo>
                  <a:lnTo>
                    <a:pt x="578" y="44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19" name="Freeform 71"/>
            <p:cNvSpPr/>
            <p:nvPr/>
          </p:nvSpPr>
          <p:spPr bwMode="auto">
            <a:xfrm>
              <a:off x="905" y="1195"/>
              <a:ext cx="159" cy="103"/>
            </a:xfrm>
            <a:custGeom>
              <a:avLst/>
              <a:gdLst>
                <a:gd name="T0" fmla="*/ 306 w 478"/>
                <a:gd name="T1" fmla="*/ 7 h 310"/>
                <a:gd name="T2" fmla="*/ 278 w 478"/>
                <a:gd name="T3" fmla="*/ 1 h 310"/>
                <a:gd name="T4" fmla="*/ 248 w 478"/>
                <a:gd name="T5" fmla="*/ 1 h 310"/>
                <a:gd name="T6" fmla="*/ 218 w 478"/>
                <a:gd name="T7" fmla="*/ 6 h 310"/>
                <a:gd name="T8" fmla="*/ 187 w 478"/>
                <a:gd name="T9" fmla="*/ 23 h 310"/>
                <a:gd name="T10" fmla="*/ 162 w 478"/>
                <a:gd name="T11" fmla="*/ 47 h 310"/>
                <a:gd name="T12" fmla="*/ 141 w 478"/>
                <a:gd name="T13" fmla="*/ 71 h 310"/>
                <a:gd name="T14" fmla="*/ 105 w 478"/>
                <a:gd name="T15" fmla="*/ 79 h 310"/>
                <a:gd name="T16" fmla="*/ 51 w 478"/>
                <a:gd name="T17" fmla="*/ 84 h 310"/>
                <a:gd name="T18" fmla="*/ 32 w 478"/>
                <a:gd name="T19" fmla="*/ 94 h 310"/>
                <a:gd name="T20" fmla="*/ 24 w 478"/>
                <a:gd name="T21" fmla="*/ 113 h 310"/>
                <a:gd name="T22" fmla="*/ 19 w 478"/>
                <a:gd name="T23" fmla="*/ 137 h 310"/>
                <a:gd name="T24" fmla="*/ 6 w 478"/>
                <a:gd name="T25" fmla="*/ 165 h 310"/>
                <a:gd name="T26" fmla="*/ 0 w 478"/>
                <a:gd name="T27" fmla="*/ 192 h 310"/>
                <a:gd name="T28" fmla="*/ 8 w 478"/>
                <a:gd name="T29" fmla="*/ 211 h 310"/>
                <a:gd name="T30" fmla="*/ 34 w 478"/>
                <a:gd name="T31" fmla="*/ 228 h 310"/>
                <a:gd name="T32" fmla="*/ 67 w 478"/>
                <a:gd name="T33" fmla="*/ 247 h 310"/>
                <a:gd name="T34" fmla="*/ 84 w 478"/>
                <a:gd name="T35" fmla="*/ 266 h 310"/>
                <a:gd name="T36" fmla="*/ 102 w 478"/>
                <a:gd name="T37" fmla="*/ 298 h 310"/>
                <a:gd name="T38" fmla="*/ 123 w 478"/>
                <a:gd name="T39" fmla="*/ 309 h 310"/>
                <a:gd name="T40" fmla="*/ 159 w 478"/>
                <a:gd name="T41" fmla="*/ 309 h 310"/>
                <a:gd name="T42" fmla="*/ 202 w 478"/>
                <a:gd name="T43" fmla="*/ 296 h 310"/>
                <a:gd name="T44" fmla="*/ 210 w 478"/>
                <a:gd name="T45" fmla="*/ 294 h 310"/>
                <a:gd name="T46" fmla="*/ 239 w 478"/>
                <a:gd name="T47" fmla="*/ 285 h 310"/>
                <a:gd name="T48" fmla="*/ 268 w 478"/>
                <a:gd name="T49" fmla="*/ 270 h 310"/>
                <a:gd name="T50" fmla="*/ 294 w 478"/>
                <a:gd name="T51" fmla="*/ 263 h 310"/>
                <a:gd name="T52" fmla="*/ 301 w 478"/>
                <a:gd name="T53" fmla="*/ 263 h 310"/>
                <a:gd name="T54" fmla="*/ 336 w 478"/>
                <a:gd name="T55" fmla="*/ 265 h 310"/>
                <a:gd name="T56" fmla="*/ 343 w 478"/>
                <a:gd name="T57" fmla="*/ 265 h 310"/>
                <a:gd name="T58" fmla="*/ 366 w 478"/>
                <a:gd name="T59" fmla="*/ 267 h 310"/>
                <a:gd name="T60" fmla="*/ 406 w 478"/>
                <a:gd name="T61" fmla="*/ 265 h 310"/>
                <a:gd name="T62" fmla="*/ 427 w 478"/>
                <a:gd name="T63" fmla="*/ 254 h 310"/>
                <a:gd name="T64" fmla="*/ 446 w 478"/>
                <a:gd name="T65" fmla="*/ 247 h 310"/>
                <a:gd name="T66" fmla="*/ 458 w 478"/>
                <a:gd name="T67" fmla="*/ 244 h 310"/>
                <a:gd name="T68" fmla="*/ 464 w 478"/>
                <a:gd name="T69" fmla="*/ 242 h 310"/>
                <a:gd name="T70" fmla="*/ 476 w 478"/>
                <a:gd name="T71" fmla="*/ 233 h 310"/>
                <a:gd name="T72" fmla="*/ 464 w 478"/>
                <a:gd name="T73" fmla="*/ 220 h 310"/>
                <a:gd name="T74" fmla="*/ 434 w 478"/>
                <a:gd name="T75" fmla="*/ 193 h 310"/>
                <a:gd name="T76" fmla="*/ 396 w 478"/>
                <a:gd name="T77" fmla="*/ 168 h 310"/>
                <a:gd name="T78" fmla="*/ 351 w 478"/>
                <a:gd name="T79" fmla="*/ 149 h 310"/>
                <a:gd name="T80" fmla="*/ 324 w 478"/>
                <a:gd name="T81" fmla="*/ 125 h 310"/>
                <a:gd name="T82" fmla="*/ 310 w 478"/>
                <a:gd name="T83" fmla="*/ 85 h 310"/>
                <a:gd name="T84" fmla="*/ 314 w 478"/>
                <a:gd name="T85" fmla="*/ 36 h 3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8"/>
                <a:gd name="T130" fmla="*/ 0 h 310"/>
                <a:gd name="T131" fmla="*/ 478 w 478"/>
                <a:gd name="T132" fmla="*/ 310 h 31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8" h="310">
                  <a:moveTo>
                    <a:pt x="322" y="15"/>
                  </a:moveTo>
                  <a:lnTo>
                    <a:pt x="306" y="7"/>
                  </a:lnTo>
                  <a:lnTo>
                    <a:pt x="293" y="3"/>
                  </a:lnTo>
                  <a:lnTo>
                    <a:pt x="278" y="1"/>
                  </a:lnTo>
                  <a:lnTo>
                    <a:pt x="265" y="0"/>
                  </a:lnTo>
                  <a:lnTo>
                    <a:pt x="248" y="1"/>
                  </a:lnTo>
                  <a:lnTo>
                    <a:pt x="234" y="2"/>
                  </a:lnTo>
                  <a:lnTo>
                    <a:pt x="218" y="6"/>
                  </a:lnTo>
                  <a:lnTo>
                    <a:pt x="200" y="14"/>
                  </a:lnTo>
                  <a:lnTo>
                    <a:pt x="187" y="23"/>
                  </a:lnTo>
                  <a:lnTo>
                    <a:pt x="173" y="35"/>
                  </a:lnTo>
                  <a:lnTo>
                    <a:pt x="162" y="47"/>
                  </a:lnTo>
                  <a:lnTo>
                    <a:pt x="149" y="64"/>
                  </a:lnTo>
                  <a:lnTo>
                    <a:pt x="141" y="71"/>
                  </a:lnTo>
                  <a:lnTo>
                    <a:pt x="129" y="75"/>
                  </a:lnTo>
                  <a:lnTo>
                    <a:pt x="105" y="79"/>
                  </a:lnTo>
                  <a:lnTo>
                    <a:pt x="64" y="82"/>
                  </a:lnTo>
                  <a:lnTo>
                    <a:pt x="51" y="84"/>
                  </a:lnTo>
                  <a:lnTo>
                    <a:pt x="40" y="89"/>
                  </a:lnTo>
                  <a:lnTo>
                    <a:pt x="32" y="94"/>
                  </a:lnTo>
                  <a:lnTo>
                    <a:pt x="28" y="102"/>
                  </a:lnTo>
                  <a:lnTo>
                    <a:pt x="24" y="113"/>
                  </a:lnTo>
                  <a:lnTo>
                    <a:pt x="22" y="125"/>
                  </a:lnTo>
                  <a:lnTo>
                    <a:pt x="19" y="137"/>
                  </a:lnTo>
                  <a:lnTo>
                    <a:pt x="15" y="148"/>
                  </a:lnTo>
                  <a:lnTo>
                    <a:pt x="6" y="165"/>
                  </a:lnTo>
                  <a:lnTo>
                    <a:pt x="1" y="178"/>
                  </a:lnTo>
                  <a:lnTo>
                    <a:pt x="0" y="192"/>
                  </a:lnTo>
                  <a:lnTo>
                    <a:pt x="2" y="202"/>
                  </a:lnTo>
                  <a:lnTo>
                    <a:pt x="8" y="211"/>
                  </a:lnTo>
                  <a:lnTo>
                    <a:pt x="15" y="218"/>
                  </a:lnTo>
                  <a:lnTo>
                    <a:pt x="34" y="228"/>
                  </a:lnTo>
                  <a:lnTo>
                    <a:pt x="53" y="237"/>
                  </a:lnTo>
                  <a:lnTo>
                    <a:pt x="67" y="247"/>
                  </a:lnTo>
                  <a:lnTo>
                    <a:pt x="76" y="255"/>
                  </a:lnTo>
                  <a:lnTo>
                    <a:pt x="84" y="266"/>
                  </a:lnTo>
                  <a:lnTo>
                    <a:pt x="94" y="287"/>
                  </a:lnTo>
                  <a:lnTo>
                    <a:pt x="102" y="298"/>
                  </a:lnTo>
                  <a:lnTo>
                    <a:pt x="111" y="305"/>
                  </a:lnTo>
                  <a:lnTo>
                    <a:pt x="123" y="309"/>
                  </a:lnTo>
                  <a:lnTo>
                    <a:pt x="140" y="310"/>
                  </a:lnTo>
                  <a:lnTo>
                    <a:pt x="159" y="309"/>
                  </a:lnTo>
                  <a:lnTo>
                    <a:pt x="180" y="305"/>
                  </a:lnTo>
                  <a:lnTo>
                    <a:pt x="202" y="296"/>
                  </a:lnTo>
                  <a:lnTo>
                    <a:pt x="210" y="294"/>
                  </a:lnTo>
                  <a:lnTo>
                    <a:pt x="224" y="289"/>
                  </a:lnTo>
                  <a:lnTo>
                    <a:pt x="239" y="285"/>
                  </a:lnTo>
                  <a:lnTo>
                    <a:pt x="250" y="279"/>
                  </a:lnTo>
                  <a:lnTo>
                    <a:pt x="268" y="270"/>
                  </a:lnTo>
                  <a:lnTo>
                    <a:pt x="279" y="265"/>
                  </a:lnTo>
                  <a:lnTo>
                    <a:pt x="294" y="263"/>
                  </a:lnTo>
                  <a:lnTo>
                    <a:pt x="301" y="263"/>
                  </a:lnTo>
                  <a:lnTo>
                    <a:pt x="317" y="263"/>
                  </a:lnTo>
                  <a:lnTo>
                    <a:pt x="336" y="265"/>
                  </a:lnTo>
                  <a:lnTo>
                    <a:pt x="343" y="265"/>
                  </a:lnTo>
                  <a:lnTo>
                    <a:pt x="366" y="267"/>
                  </a:lnTo>
                  <a:lnTo>
                    <a:pt x="394" y="266"/>
                  </a:lnTo>
                  <a:lnTo>
                    <a:pt x="406" y="265"/>
                  </a:lnTo>
                  <a:lnTo>
                    <a:pt x="417" y="261"/>
                  </a:lnTo>
                  <a:lnTo>
                    <a:pt x="427" y="254"/>
                  </a:lnTo>
                  <a:lnTo>
                    <a:pt x="436" y="250"/>
                  </a:lnTo>
                  <a:lnTo>
                    <a:pt x="446" y="247"/>
                  </a:lnTo>
                  <a:lnTo>
                    <a:pt x="451" y="245"/>
                  </a:lnTo>
                  <a:lnTo>
                    <a:pt x="458" y="244"/>
                  </a:lnTo>
                  <a:lnTo>
                    <a:pt x="464" y="242"/>
                  </a:lnTo>
                  <a:lnTo>
                    <a:pt x="471" y="239"/>
                  </a:lnTo>
                  <a:lnTo>
                    <a:pt x="476" y="233"/>
                  </a:lnTo>
                  <a:lnTo>
                    <a:pt x="478" y="229"/>
                  </a:lnTo>
                  <a:lnTo>
                    <a:pt x="464" y="220"/>
                  </a:lnTo>
                  <a:lnTo>
                    <a:pt x="451" y="209"/>
                  </a:lnTo>
                  <a:lnTo>
                    <a:pt x="434" y="193"/>
                  </a:lnTo>
                  <a:lnTo>
                    <a:pt x="416" y="178"/>
                  </a:lnTo>
                  <a:lnTo>
                    <a:pt x="396" y="168"/>
                  </a:lnTo>
                  <a:lnTo>
                    <a:pt x="373" y="159"/>
                  </a:lnTo>
                  <a:lnTo>
                    <a:pt x="351" y="149"/>
                  </a:lnTo>
                  <a:lnTo>
                    <a:pt x="335" y="139"/>
                  </a:lnTo>
                  <a:lnTo>
                    <a:pt x="324" y="125"/>
                  </a:lnTo>
                  <a:lnTo>
                    <a:pt x="315" y="108"/>
                  </a:lnTo>
                  <a:lnTo>
                    <a:pt x="310" y="85"/>
                  </a:lnTo>
                  <a:lnTo>
                    <a:pt x="311" y="59"/>
                  </a:lnTo>
                  <a:lnTo>
                    <a:pt x="314" y="36"/>
                  </a:lnTo>
                  <a:lnTo>
                    <a:pt x="322" y="15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0" name="Freeform 72"/>
            <p:cNvSpPr/>
            <p:nvPr/>
          </p:nvSpPr>
          <p:spPr bwMode="auto">
            <a:xfrm>
              <a:off x="1217" y="1272"/>
              <a:ext cx="55" cy="33"/>
            </a:xfrm>
            <a:custGeom>
              <a:avLst/>
              <a:gdLst>
                <a:gd name="T0" fmla="*/ 165 w 165"/>
                <a:gd name="T1" fmla="*/ 14 h 100"/>
                <a:gd name="T2" fmla="*/ 158 w 165"/>
                <a:gd name="T3" fmla="*/ 17 h 100"/>
                <a:gd name="T4" fmla="*/ 145 w 165"/>
                <a:gd name="T5" fmla="*/ 19 h 100"/>
                <a:gd name="T6" fmla="*/ 134 w 165"/>
                <a:gd name="T7" fmla="*/ 25 h 100"/>
                <a:gd name="T8" fmla="*/ 116 w 165"/>
                <a:gd name="T9" fmla="*/ 37 h 100"/>
                <a:gd name="T10" fmla="*/ 93 w 165"/>
                <a:gd name="T11" fmla="*/ 58 h 100"/>
                <a:gd name="T12" fmla="*/ 72 w 165"/>
                <a:gd name="T13" fmla="*/ 78 h 100"/>
                <a:gd name="T14" fmla="*/ 54 w 165"/>
                <a:gd name="T15" fmla="*/ 92 h 100"/>
                <a:gd name="T16" fmla="*/ 39 w 165"/>
                <a:gd name="T17" fmla="*/ 98 h 100"/>
                <a:gd name="T18" fmla="*/ 39 w 165"/>
                <a:gd name="T19" fmla="*/ 98 h 100"/>
                <a:gd name="T20" fmla="*/ 32 w 165"/>
                <a:gd name="T21" fmla="*/ 100 h 100"/>
                <a:gd name="T22" fmla="*/ 32 w 165"/>
                <a:gd name="T23" fmla="*/ 100 h 100"/>
                <a:gd name="T24" fmla="*/ 25 w 165"/>
                <a:gd name="T25" fmla="*/ 99 h 100"/>
                <a:gd name="T26" fmla="*/ 16 w 165"/>
                <a:gd name="T27" fmla="*/ 98 h 100"/>
                <a:gd name="T28" fmla="*/ 10 w 165"/>
                <a:gd name="T29" fmla="*/ 94 h 100"/>
                <a:gd name="T30" fmla="*/ 0 w 165"/>
                <a:gd name="T31" fmla="*/ 91 h 100"/>
                <a:gd name="T32" fmla="*/ 0 w 165"/>
                <a:gd name="T33" fmla="*/ 88 h 100"/>
                <a:gd name="T34" fmla="*/ 2 w 165"/>
                <a:gd name="T35" fmla="*/ 66 h 100"/>
                <a:gd name="T36" fmla="*/ 5 w 165"/>
                <a:gd name="T37" fmla="*/ 54 h 100"/>
                <a:gd name="T38" fmla="*/ 10 w 165"/>
                <a:gd name="T39" fmla="*/ 43 h 100"/>
                <a:gd name="T40" fmla="*/ 16 w 165"/>
                <a:gd name="T41" fmla="*/ 35 h 100"/>
                <a:gd name="T42" fmla="*/ 27 w 165"/>
                <a:gd name="T43" fmla="*/ 31 h 100"/>
                <a:gd name="T44" fmla="*/ 41 w 165"/>
                <a:gd name="T45" fmla="*/ 25 h 100"/>
                <a:gd name="T46" fmla="*/ 57 w 165"/>
                <a:gd name="T47" fmla="*/ 18 h 100"/>
                <a:gd name="T48" fmla="*/ 75 w 165"/>
                <a:gd name="T49" fmla="*/ 10 h 100"/>
                <a:gd name="T50" fmla="*/ 87 w 165"/>
                <a:gd name="T51" fmla="*/ 3 h 100"/>
                <a:gd name="T52" fmla="*/ 102 w 165"/>
                <a:gd name="T53" fmla="*/ 0 h 100"/>
                <a:gd name="T54" fmla="*/ 120 w 165"/>
                <a:gd name="T55" fmla="*/ 0 h 100"/>
                <a:gd name="T56" fmla="*/ 134 w 165"/>
                <a:gd name="T57" fmla="*/ 4 h 100"/>
                <a:gd name="T58" fmla="*/ 152 w 165"/>
                <a:gd name="T59" fmla="*/ 11 h 100"/>
                <a:gd name="T60" fmla="*/ 165 w 165"/>
                <a:gd name="T61" fmla="*/ 14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5"/>
                <a:gd name="T94" fmla="*/ 0 h 100"/>
                <a:gd name="T95" fmla="*/ 165 w 165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5" h="100">
                  <a:moveTo>
                    <a:pt x="165" y="14"/>
                  </a:moveTo>
                  <a:lnTo>
                    <a:pt x="158" y="17"/>
                  </a:lnTo>
                  <a:lnTo>
                    <a:pt x="145" y="19"/>
                  </a:lnTo>
                  <a:lnTo>
                    <a:pt x="134" y="25"/>
                  </a:lnTo>
                  <a:lnTo>
                    <a:pt x="116" y="37"/>
                  </a:lnTo>
                  <a:lnTo>
                    <a:pt x="93" y="58"/>
                  </a:lnTo>
                  <a:lnTo>
                    <a:pt x="72" y="78"/>
                  </a:lnTo>
                  <a:lnTo>
                    <a:pt x="54" y="92"/>
                  </a:lnTo>
                  <a:lnTo>
                    <a:pt x="39" y="98"/>
                  </a:lnTo>
                  <a:lnTo>
                    <a:pt x="32" y="100"/>
                  </a:lnTo>
                  <a:lnTo>
                    <a:pt x="25" y="99"/>
                  </a:lnTo>
                  <a:lnTo>
                    <a:pt x="16" y="98"/>
                  </a:lnTo>
                  <a:lnTo>
                    <a:pt x="10" y="94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2" y="66"/>
                  </a:lnTo>
                  <a:lnTo>
                    <a:pt x="5" y="54"/>
                  </a:lnTo>
                  <a:lnTo>
                    <a:pt x="10" y="43"/>
                  </a:lnTo>
                  <a:lnTo>
                    <a:pt x="16" y="35"/>
                  </a:lnTo>
                  <a:lnTo>
                    <a:pt x="27" y="31"/>
                  </a:lnTo>
                  <a:lnTo>
                    <a:pt x="41" y="25"/>
                  </a:lnTo>
                  <a:lnTo>
                    <a:pt x="57" y="18"/>
                  </a:lnTo>
                  <a:lnTo>
                    <a:pt x="75" y="10"/>
                  </a:lnTo>
                  <a:lnTo>
                    <a:pt x="87" y="3"/>
                  </a:lnTo>
                  <a:lnTo>
                    <a:pt x="102" y="0"/>
                  </a:lnTo>
                  <a:lnTo>
                    <a:pt x="120" y="0"/>
                  </a:lnTo>
                  <a:lnTo>
                    <a:pt x="134" y="4"/>
                  </a:lnTo>
                  <a:lnTo>
                    <a:pt x="152" y="11"/>
                  </a:lnTo>
                  <a:lnTo>
                    <a:pt x="165" y="14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1" name="Freeform 73"/>
            <p:cNvSpPr/>
            <p:nvPr/>
          </p:nvSpPr>
          <p:spPr bwMode="auto">
            <a:xfrm>
              <a:off x="1008" y="1200"/>
              <a:ext cx="56" cy="71"/>
            </a:xfrm>
            <a:custGeom>
              <a:avLst/>
              <a:gdLst>
                <a:gd name="T0" fmla="*/ 166 w 166"/>
                <a:gd name="T1" fmla="*/ 213 h 213"/>
                <a:gd name="T2" fmla="*/ 153 w 166"/>
                <a:gd name="T3" fmla="*/ 204 h 213"/>
                <a:gd name="T4" fmla="*/ 141 w 166"/>
                <a:gd name="T5" fmla="*/ 193 h 213"/>
                <a:gd name="T6" fmla="*/ 123 w 166"/>
                <a:gd name="T7" fmla="*/ 177 h 213"/>
                <a:gd name="T8" fmla="*/ 105 w 166"/>
                <a:gd name="T9" fmla="*/ 162 h 213"/>
                <a:gd name="T10" fmla="*/ 86 w 166"/>
                <a:gd name="T11" fmla="*/ 152 h 213"/>
                <a:gd name="T12" fmla="*/ 63 w 166"/>
                <a:gd name="T13" fmla="*/ 143 h 213"/>
                <a:gd name="T14" fmla="*/ 41 w 166"/>
                <a:gd name="T15" fmla="*/ 133 h 213"/>
                <a:gd name="T16" fmla="*/ 25 w 166"/>
                <a:gd name="T17" fmla="*/ 123 h 213"/>
                <a:gd name="T18" fmla="*/ 14 w 166"/>
                <a:gd name="T19" fmla="*/ 109 h 213"/>
                <a:gd name="T20" fmla="*/ 5 w 166"/>
                <a:gd name="T21" fmla="*/ 93 h 213"/>
                <a:gd name="T22" fmla="*/ 0 w 166"/>
                <a:gd name="T23" fmla="*/ 70 h 213"/>
                <a:gd name="T24" fmla="*/ 1 w 166"/>
                <a:gd name="T25" fmla="*/ 44 h 213"/>
                <a:gd name="T26" fmla="*/ 4 w 166"/>
                <a:gd name="T27" fmla="*/ 21 h 213"/>
                <a:gd name="T28" fmla="*/ 12 w 166"/>
                <a:gd name="T29" fmla="*/ 0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6"/>
                <a:gd name="T46" fmla="*/ 0 h 213"/>
                <a:gd name="T47" fmla="*/ 166 w 166"/>
                <a:gd name="T48" fmla="*/ 213 h 2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6" h="213">
                  <a:moveTo>
                    <a:pt x="166" y="213"/>
                  </a:moveTo>
                  <a:lnTo>
                    <a:pt x="153" y="204"/>
                  </a:lnTo>
                  <a:lnTo>
                    <a:pt x="141" y="193"/>
                  </a:lnTo>
                  <a:lnTo>
                    <a:pt x="123" y="177"/>
                  </a:lnTo>
                  <a:lnTo>
                    <a:pt x="105" y="162"/>
                  </a:lnTo>
                  <a:lnTo>
                    <a:pt x="86" y="152"/>
                  </a:lnTo>
                  <a:lnTo>
                    <a:pt x="63" y="143"/>
                  </a:lnTo>
                  <a:lnTo>
                    <a:pt x="41" y="133"/>
                  </a:lnTo>
                  <a:lnTo>
                    <a:pt x="25" y="123"/>
                  </a:lnTo>
                  <a:lnTo>
                    <a:pt x="14" y="109"/>
                  </a:lnTo>
                  <a:lnTo>
                    <a:pt x="5" y="93"/>
                  </a:lnTo>
                  <a:lnTo>
                    <a:pt x="0" y="70"/>
                  </a:lnTo>
                  <a:lnTo>
                    <a:pt x="1" y="44"/>
                  </a:lnTo>
                  <a:lnTo>
                    <a:pt x="4" y="21"/>
                  </a:lnTo>
                  <a:lnTo>
                    <a:pt x="1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2" name="Freeform 74"/>
            <p:cNvSpPr/>
            <p:nvPr/>
          </p:nvSpPr>
          <p:spPr bwMode="auto">
            <a:xfrm>
              <a:off x="4077" y="1404"/>
              <a:ext cx="116" cy="105"/>
            </a:xfrm>
            <a:custGeom>
              <a:avLst/>
              <a:gdLst>
                <a:gd name="T0" fmla="*/ 246 w 348"/>
                <a:gd name="T1" fmla="*/ 278 h 315"/>
                <a:gd name="T2" fmla="*/ 199 w 348"/>
                <a:gd name="T3" fmla="*/ 249 h 315"/>
                <a:gd name="T4" fmla="*/ 175 w 348"/>
                <a:gd name="T5" fmla="*/ 220 h 315"/>
                <a:gd name="T6" fmla="*/ 168 w 348"/>
                <a:gd name="T7" fmla="*/ 180 h 315"/>
                <a:gd name="T8" fmla="*/ 127 w 348"/>
                <a:gd name="T9" fmla="*/ 151 h 315"/>
                <a:gd name="T10" fmla="*/ 67 w 348"/>
                <a:gd name="T11" fmla="*/ 123 h 315"/>
                <a:gd name="T12" fmla="*/ 41 w 348"/>
                <a:gd name="T13" fmla="*/ 81 h 315"/>
                <a:gd name="T14" fmla="*/ 16 w 348"/>
                <a:gd name="T15" fmla="*/ 32 h 315"/>
                <a:gd name="T16" fmla="*/ 14 w 348"/>
                <a:gd name="T17" fmla="*/ 17 h 315"/>
                <a:gd name="T18" fmla="*/ 39 w 348"/>
                <a:gd name="T19" fmla="*/ 47 h 315"/>
                <a:gd name="T20" fmla="*/ 62 w 348"/>
                <a:gd name="T21" fmla="*/ 98 h 315"/>
                <a:gd name="T22" fmla="*/ 85 w 348"/>
                <a:gd name="T23" fmla="*/ 99 h 315"/>
                <a:gd name="T24" fmla="*/ 104 w 348"/>
                <a:gd name="T25" fmla="*/ 63 h 315"/>
                <a:gd name="T26" fmla="*/ 115 w 348"/>
                <a:gd name="T27" fmla="*/ 21 h 315"/>
                <a:gd name="T28" fmla="*/ 112 w 348"/>
                <a:gd name="T29" fmla="*/ 2 h 315"/>
                <a:gd name="T30" fmla="*/ 124 w 348"/>
                <a:gd name="T31" fmla="*/ 8 h 315"/>
                <a:gd name="T32" fmla="*/ 121 w 348"/>
                <a:gd name="T33" fmla="*/ 34 h 315"/>
                <a:gd name="T34" fmla="*/ 110 w 348"/>
                <a:gd name="T35" fmla="*/ 79 h 315"/>
                <a:gd name="T36" fmla="*/ 99 w 348"/>
                <a:gd name="T37" fmla="*/ 108 h 315"/>
                <a:gd name="T38" fmla="*/ 119 w 348"/>
                <a:gd name="T39" fmla="*/ 117 h 315"/>
                <a:gd name="T40" fmla="*/ 153 w 348"/>
                <a:gd name="T41" fmla="*/ 119 h 315"/>
                <a:gd name="T42" fmla="*/ 182 w 348"/>
                <a:gd name="T43" fmla="*/ 137 h 315"/>
                <a:gd name="T44" fmla="*/ 200 w 348"/>
                <a:gd name="T45" fmla="*/ 129 h 315"/>
                <a:gd name="T46" fmla="*/ 225 w 348"/>
                <a:gd name="T47" fmla="*/ 113 h 315"/>
                <a:gd name="T48" fmla="*/ 250 w 348"/>
                <a:gd name="T49" fmla="*/ 90 h 315"/>
                <a:gd name="T50" fmla="*/ 261 w 348"/>
                <a:gd name="T51" fmla="*/ 84 h 315"/>
                <a:gd name="T52" fmla="*/ 245 w 348"/>
                <a:gd name="T53" fmla="*/ 112 h 315"/>
                <a:gd name="T54" fmla="*/ 213 w 348"/>
                <a:gd name="T55" fmla="*/ 132 h 315"/>
                <a:gd name="T56" fmla="*/ 209 w 348"/>
                <a:gd name="T57" fmla="*/ 147 h 315"/>
                <a:gd name="T58" fmla="*/ 247 w 348"/>
                <a:gd name="T59" fmla="*/ 157 h 315"/>
                <a:gd name="T60" fmla="*/ 267 w 348"/>
                <a:gd name="T61" fmla="*/ 177 h 315"/>
                <a:gd name="T62" fmla="*/ 272 w 348"/>
                <a:gd name="T63" fmla="*/ 162 h 315"/>
                <a:gd name="T64" fmla="*/ 290 w 348"/>
                <a:gd name="T65" fmla="*/ 130 h 315"/>
                <a:gd name="T66" fmla="*/ 294 w 348"/>
                <a:gd name="T67" fmla="*/ 74 h 315"/>
                <a:gd name="T68" fmla="*/ 289 w 348"/>
                <a:gd name="T69" fmla="*/ 36 h 315"/>
                <a:gd name="T70" fmla="*/ 290 w 348"/>
                <a:gd name="T71" fmla="*/ 21 h 315"/>
                <a:gd name="T72" fmla="*/ 300 w 348"/>
                <a:gd name="T73" fmla="*/ 40 h 315"/>
                <a:gd name="T74" fmla="*/ 304 w 348"/>
                <a:gd name="T75" fmla="*/ 72 h 315"/>
                <a:gd name="T76" fmla="*/ 306 w 348"/>
                <a:gd name="T77" fmla="*/ 113 h 315"/>
                <a:gd name="T78" fmla="*/ 319 w 348"/>
                <a:gd name="T79" fmla="*/ 131 h 315"/>
                <a:gd name="T80" fmla="*/ 331 w 348"/>
                <a:gd name="T81" fmla="*/ 92 h 315"/>
                <a:gd name="T82" fmla="*/ 330 w 348"/>
                <a:gd name="T83" fmla="*/ 60 h 315"/>
                <a:gd name="T84" fmla="*/ 342 w 348"/>
                <a:gd name="T85" fmla="*/ 34 h 315"/>
                <a:gd name="T86" fmla="*/ 346 w 348"/>
                <a:gd name="T87" fmla="*/ 63 h 315"/>
                <a:gd name="T88" fmla="*/ 346 w 348"/>
                <a:gd name="T89" fmla="*/ 117 h 315"/>
                <a:gd name="T90" fmla="*/ 326 w 348"/>
                <a:gd name="T91" fmla="*/ 170 h 315"/>
                <a:gd name="T92" fmla="*/ 324 w 348"/>
                <a:gd name="T93" fmla="*/ 230 h 315"/>
                <a:gd name="T94" fmla="*/ 345 w 348"/>
                <a:gd name="T95" fmla="*/ 271 h 31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8"/>
                <a:gd name="T145" fmla="*/ 0 h 315"/>
                <a:gd name="T146" fmla="*/ 348 w 348"/>
                <a:gd name="T147" fmla="*/ 315 h 31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8" h="315">
                  <a:moveTo>
                    <a:pt x="258" y="315"/>
                  </a:moveTo>
                  <a:lnTo>
                    <a:pt x="254" y="290"/>
                  </a:lnTo>
                  <a:lnTo>
                    <a:pt x="246" y="278"/>
                  </a:lnTo>
                  <a:lnTo>
                    <a:pt x="233" y="267"/>
                  </a:lnTo>
                  <a:lnTo>
                    <a:pt x="215" y="258"/>
                  </a:lnTo>
                  <a:lnTo>
                    <a:pt x="199" y="249"/>
                  </a:lnTo>
                  <a:lnTo>
                    <a:pt x="184" y="240"/>
                  </a:lnTo>
                  <a:lnTo>
                    <a:pt x="178" y="232"/>
                  </a:lnTo>
                  <a:lnTo>
                    <a:pt x="175" y="220"/>
                  </a:lnTo>
                  <a:lnTo>
                    <a:pt x="174" y="200"/>
                  </a:lnTo>
                  <a:lnTo>
                    <a:pt x="171" y="190"/>
                  </a:lnTo>
                  <a:lnTo>
                    <a:pt x="168" y="180"/>
                  </a:lnTo>
                  <a:lnTo>
                    <a:pt x="159" y="169"/>
                  </a:lnTo>
                  <a:lnTo>
                    <a:pt x="144" y="158"/>
                  </a:lnTo>
                  <a:lnTo>
                    <a:pt x="127" y="151"/>
                  </a:lnTo>
                  <a:lnTo>
                    <a:pt x="107" y="142"/>
                  </a:lnTo>
                  <a:lnTo>
                    <a:pt x="86" y="133"/>
                  </a:lnTo>
                  <a:lnTo>
                    <a:pt x="67" y="123"/>
                  </a:lnTo>
                  <a:lnTo>
                    <a:pt x="57" y="112"/>
                  </a:lnTo>
                  <a:lnTo>
                    <a:pt x="48" y="100"/>
                  </a:lnTo>
                  <a:lnTo>
                    <a:pt x="41" y="81"/>
                  </a:lnTo>
                  <a:lnTo>
                    <a:pt x="32" y="58"/>
                  </a:lnTo>
                  <a:lnTo>
                    <a:pt x="24" y="42"/>
                  </a:lnTo>
                  <a:lnTo>
                    <a:pt x="16" y="32"/>
                  </a:lnTo>
                  <a:lnTo>
                    <a:pt x="7" y="23"/>
                  </a:lnTo>
                  <a:lnTo>
                    <a:pt x="0" y="19"/>
                  </a:lnTo>
                  <a:lnTo>
                    <a:pt x="14" y="17"/>
                  </a:lnTo>
                  <a:lnTo>
                    <a:pt x="22" y="23"/>
                  </a:lnTo>
                  <a:lnTo>
                    <a:pt x="31" y="34"/>
                  </a:lnTo>
                  <a:lnTo>
                    <a:pt x="39" y="47"/>
                  </a:lnTo>
                  <a:lnTo>
                    <a:pt x="45" y="66"/>
                  </a:lnTo>
                  <a:lnTo>
                    <a:pt x="54" y="84"/>
                  </a:lnTo>
                  <a:lnTo>
                    <a:pt x="62" y="98"/>
                  </a:lnTo>
                  <a:lnTo>
                    <a:pt x="74" y="108"/>
                  </a:lnTo>
                  <a:lnTo>
                    <a:pt x="82" y="112"/>
                  </a:lnTo>
                  <a:lnTo>
                    <a:pt x="85" y="99"/>
                  </a:lnTo>
                  <a:lnTo>
                    <a:pt x="90" y="88"/>
                  </a:lnTo>
                  <a:lnTo>
                    <a:pt x="98" y="75"/>
                  </a:lnTo>
                  <a:lnTo>
                    <a:pt x="104" y="63"/>
                  </a:lnTo>
                  <a:lnTo>
                    <a:pt x="109" y="49"/>
                  </a:lnTo>
                  <a:lnTo>
                    <a:pt x="111" y="34"/>
                  </a:lnTo>
                  <a:lnTo>
                    <a:pt x="115" y="21"/>
                  </a:lnTo>
                  <a:lnTo>
                    <a:pt x="116" y="15"/>
                  </a:lnTo>
                  <a:lnTo>
                    <a:pt x="115" y="8"/>
                  </a:lnTo>
                  <a:lnTo>
                    <a:pt x="112" y="2"/>
                  </a:lnTo>
                  <a:lnTo>
                    <a:pt x="120" y="0"/>
                  </a:lnTo>
                  <a:lnTo>
                    <a:pt x="124" y="8"/>
                  </a:lnTo>
                  <a:lnTo>
                    <a:pt x="124" y="15"/>
                  </a:lnTo>
                  <a:lnTo>
                    <a:pt x="124" y="21"/>
                  </a:lnTo>
                  <a:lnTo>
                    <a:pt x="121" y="34"/>
                  </a:lnTo>
                  <a:lnTo>
                    <a:pt x="119" y="51"/>
                  </a:lnTo>
                  <a:lnTo>
                    <a:pt x="115" y="66"/>
                  </a:lnTo>
                  <a:lnTo>
                    <a:pt x="110" y="79"/>
                  </a:lnTo>
                  <a:lnTo>
                    <a:pt x="103" y="91"/>
                  </a:lnTo>
                  <a:lnTo>
                    <a:pt x="99" y="102"/>
                  </a:lnTo>
                  <a:lnTo>
                    <a:pt x="99" y="108"/>
                  </a:lnTo>
                  <a:lnTo>
                    <a:pt x="101" y="111"/>
                  </a:lnTo>
                  <a:lnTo>
                    <a:pt x="107" y="114"/>
                  </a:lnTo>
                  <a:lnTo>
                    <a:pt x="119" y="117"/>
                  </a:lnTo>
                  <a:lnTo>
                    <a:pt x="132" y="115"/>
                  </a:lnTo>
                  <a:lnTo>
                    <a:pt x="145" y="117"/>
                  </a:lnTo>
                  <a:lnTo>
                    <a:pt x="153" y="119"/>
                  </a:lnTo>
                  <a:lnTo>
                    <a:pt x="161" y="124"/>
                  </a:lnTo>
                  <a:lnTo>
                    <a:pt x="170" y="131"/>
                  </a:lnTo>
                  <a:lnTo>
                    <a:pt x="182" y="137"/>
                  </a:lnTo>
                  <a:lnTo>
                    <a:pt x="195" y="145"/>
                  </a:lnTo>
                  <a:lnTo>
                    <a:pt x="197" y="136"/>
                  </a:lnTo>
                  <a:lnTo>
                    <a:pt x="200" y="129"/>
                  </a:lnTo>
                  <a:lnTo>
                    <a:pt x="206" y="123"/>
                  </a:lnTo>
                  <a:lnTo>
                    <a:pt x="215" y="117"/>
                  </a:lnTo>
                  <a:lnTo>
                    <a:pt x="225" y="113"/>
                  </a:lnTo>
                  <a:lnTo>
                    <a:pt x="236" y="108"/>
                  </a:lnTo>
                  <a:lnTo>
                    <a:pt x="245" y="99"/>
                  </a:lnTo>
                  <a:lnTo>
                    <a:pt x="250" y="90"/>
                  </a:lnTo>
                  <a:lnTo>
                    <a:pt x="254" y="81"/>
                  </a:lnTo>
                  <a:lnTo>
                    <a:pt x="261" y="84"/>
                  </a:lnTo>
                  <a:lnTo>
                    <a:pt x="258" y="91"/>
                  </a:lnTo>
                  <a:lnTo>
                    <a:pt x="253" y="103"/>
                  </a:lnTo>
                  <a:lnTo>
                    <a:pt x="245" y="112"/>
                  </a:lnTo>
                  <a:lnTo>
                    <a:pt x="233" y="120"/>
                  </a:lnTo>
                  <a:lnTo>
                    <a:pt x="220" y="126"/>
                  </a:lnTo>
                  <a:lnTo>
                    <a:pt x="213" y="132"/>
                  </a:lnTo>
                  <a:lnTo>
                    <a:pt x="206" y="142"/>
                  </a:lnTo>
                  <a:lnTo>
                    <a:pt x="206" y="144"/>
                  </a:lnTo>
                  <a:lnTo>
                    <a:pt x="209" y="147"/>
                  </a:lnTo>
                  <a:lnTo>
                    <a:pt x="220" y="151"/>
                  </a:lnTo>
                  <a:lnTo>
                    <a:pt x="235" y="153"/>
                  </a:lnTo>
                  <a:lnTo>
                    <a:pt x="247" y="157"/>
                  </a:lnTo>
                  <a:lnTo>
                    <a:pt x="256" y="160"/>
                  </a:lnTo>
                  <a:lnTo>
                    <a:pt x="262" y="168"/>
                  </a:lnTo>
                  <a:lnTo>
                    <a:pt x="267" y="177"/>
                  </a:lnTo>
                  <a:lnTo>
                    <a:pt x="270" y="191"/>
                  </a:lnTo>
                  <a:lnTo>
                    <a:pt x="271" y="167"/>
                  </a:lnTo>
                  <a:lnTo>
                    <a:pt x="272" y="162"/>
                  </a:lnTo>
                  <a:lnTo>
                    <a:pt x="274" y="156"/>
                  </a:lnTo>
                  <a:lnTo>
                    <a:pt x="282" y="146"/>
                  </a:lnTo>
                  <a:lnTo>
                    <a:pt x="290" y="130"/>
                  </a:lnTo>
                  <a:lnTo>
                    <a:pt x="295" y="110"/>
                  </a:lnTo>
                  <a:lnTo>
                    <a:pt x="295" y="90"/>
                  </a:lnTo>
                  <a:lnTo>
                    <a:pt x="294" y="74"/>
                  </a:lnTo>
                  <a:lnTo>
                    <a:pt x="294" y="70"/>
                  </a:lnTo>
                  <a:lnTo>
                    <a:pt x="292" y="50"/>
                  </a:lnTo>
                  <a:lnTo>
                    <a:pt x="289" y="36"/>
                  </a:lnTo>
                  <a:lnTo>
                    <a:pt x="284" y="25"/>
                  </a:lnTo>
                  <a:lnTo>
                    <a:pt x="278" y="17"/>
                  </a:lnTo>
                  <a:lnTo>
                    <a:pt x="290" y="21"/>
                  </a:lnTo>
                  <a:lnTo>
                    <a:pt x="294" y="29"/>
                  </a:lnTo>
                  <a:lnTo>
                    <a:pt x="300" y="40"/>
                  </a:lnTo>
                  <a:lnTo>
                    <a:pt x="302" y="54"/>
                  </a:lnTo>
                  <a:lnTo>
                    <a:pt x="304" y="72"/>
                  </a:lnTo>
                  <a:lnTo>
                    <a:pt x="304" y="81"/>
                  </a:lnTo>
                  <a:lnTo>
                    <a:pt x="306" y="98"/>
                  </a:lnTo>
                  <a:lnTo>
                    <a:pt x="306" y="113"/>
                  </a:lnTo>
                  <a:lnTo>
                    <a:pt x="307" y="125"/>
                  </a:lnTo>
                  <a:lnTo>
                    <a:pt x="311" y="142"/>
                  </a:lnTo>
                  <a:lnTo>
                    <a:pt x="319" y="131"/>
                  </a:lnTo>
                  <a:lnTo>
                    <a:pt x="325" y="119"/>
                  </a:lnTo>
                  <a:lnTo>
                    <a:pt x="329" y="108"/>
                  </a:lnTo>
                  <a:lnTo>
                    <a:pt x="331" y="92"/>
                  </a:lnTo>
                  <a:lnTo>
                    <a:pt x="331" y="78"/>
                  </a:lnTo>
                  <a:lnTo>
                    <a:pt x="331" y="66"/>
                  </a:lnTo>
                  <a:lnTo>
                    <a:pt x="330" y="60"/>
                  </a:lnTo>
                  <a:lnTo>
                    <a:pt x="328" y="43"/>
                  </a:lnTo>
                  <a:lnTo>
                    <a:pt x="326" y="34"/>
                  </a:lnTo>
                  <a:lnTo>
                    <a:pt x="342" y="34"/>
                  </a:lnTo>
                  <a:lnTo>
                    <a:pt x="344" y="47"/>
                  </a:lnTo>
                  <a:lnTo>
                    <a:pt x="346" y="63"/>
                  </a:lnTo>
                  <a:lnTo>
                    <a:pt x="348" y="79"/>
                  </a:lnTo>
                  <a:lnTo>
                    <a:pt x="348" y="96"/>
                  </a:lnTo>
                  <a:lnTo>
                    <a:pt x="346" y="117"/>
                  </a:lnTo>
                  <a:lnTo>
                    <a:pt x="340" y="134"/>
                  </a:lnTo>
                  <a:lnTo>
                    <a:pt x="331" y="154"/>
                  </a:lnTo>
                  <a:lnTo>
                    <a:pt x="326" y="170"/>
                  </a:lnTo>
                  <a:lnTo>
                    <a:pt x="323" y="188"/>
                  </a:lnTo>
                  <a:lnTo>
                    <a:pt x="322" y="207"/>
                  </a:lnTo>
                  <a:lnTo>
                    <a:pt x="324" y="230"/>
                  </a:lnTo>
                  <a:lnTo>
                    <a:pt x="328" y="246"/>
                  </a:lnTo>
                  <a:lnTo>
                    <a:pt x="336" y="263"/>
                  </a:lnTo>
                  <a:lnTo>
                    <a:pt x="345" y="271"/>
                  </a:lnTo>
                  <a:lnTo>
                    <a:pt x="258" y="3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3" name="Freeform 75"/>
            <p:cNvSpPr/>
            <p:nvPr/>
          </p:nvSpPr>
          <p:spPr bwMode="auto">
            <a:xfrm>
              <a:off x="4130" y="1494"/>
              <a:ext cx="102" cy="160"/>
            </a:xfrm>
            <a:custGeom>
              <a:avLst/>
              <a:gdLst>
                <a:gd name="T0" fmla="*/ 211 w 304"/>
                <a:gd name="T1" fmla="*/ 42 h 479"/>
                <a:gd name="T2" fmla="*/ 213 w 304"/>
                <a:gd name="T3" fmla="*/ 67 h 479"/>
                <a:gd name="T4" fmla="*/ 230 w 304"/>
                <a:gd name="T5" fmla="*/ 94 h 479"/>
                <a:gd name="T6" fmla="*/ 239 w 304"/>
                <a:gd name="T7" fmla="*/ 129 h 479"/>
                <a:gd name="T8" fmla="*/ 233 w 304"/>
                <a:gd name="T9" fmla="*/ 163 h 479"/>
                <a:gd name="T10" fmla="*/ 231 w 304"/>
                <a:gd name="T11" fmla="*/ 184 h 479"/>
                <a:gd name="T12" fmla="*/ 240 w 304"/>
                <a:gd name="T13" fmla="*/ 213 h 479"/>
                <a:gd name="T14" fmla="*/ 241 w 304"/>
                <a:gd name="T15" fmla="*/ 255 h 479"/>
                <a:gd name="T16" fmla="*/ 242 w 304"/>
                <a:gd name="T17" fmla="*/ 292 h 479"/>
                <a:gd name="T18" fmla="*/ 235 w 304"/>
                <a:gd name="T19" fmla="*/ 330 h 479"/>
                <a:gd name="T20" fmla="*/ 234 w 304"/>
                <a:gd name="T21" fmla="*/ 380 h 479"/>
                <a:gd name="T22" fmla="*/ 244 w 304"/>
                <a:gd name="T23" fmla="*/ 416 h 479"/>
                <a:gd name="T24" fmla="*/ 269 w 304"/>
                <a:gd name="T25" fmla="*/ 439 h 479"/>
                <a:gd name="T26" fmla="*/ 286 w 304"/>
                <a:gd name="T27" fmla="*/ 454 h 479"/>
                <a:gd name="T28" fmla="*/ 246 w 304"/>
                <a:gd name="T29" fmla="*/ 454 h 479"/>
                <a:gd name="T30" fmla="*/ 209 w 304"/>
                <a:gd name="T31" fmla="*/ 462 h 479"/>
                <a:gd name="T32" fmla="*/ 184 w 304"/>
                <a:gd name="T33" fmla="*/ 462 h 479"/>
                <a:gd name="T34" fmla="*/ 167 w 304"/>
                <a:gd name="T35" fmla="*/ 446 h 479"/>
                <a:gd name="T36" fmla="*/ 163 w 304"/>
                <a:gd name="T37" fmla="*/ 446 h 479"/>
                <a:gd name="T38" fmla="*/ 167 w 304"/>
                <a:gd name="T39" fmla="*/ 476 h 479"/>
                <a:gd name="T40" fmla="*/ 160 w 304"/>
                <a:gd name="T41" fmla="*/ 471 h 479"/>
                <a:gd name="T42" fmla="*/ 141 w 304"/>
                <a:gd name="T43" fmla="*/ 448 h 479"/>
                <a:gd name="T44" fmla="*/ 112 w 304"/>
                <a:gd name="T45" fmla="*/ 434 h 479"/>
                <a:gd name="T46" fmla="*/ 74 w 304"/>
                <a:gd name="T47" fmla="*/ 433 h 479"/>
                <a:gd name="T48" fmla="*/ 38 w 304"/>
                <a:gd name="T49" fmla="*/ 438 h 479"/>
                <a:gd name="T50" fmla="*/ 0 w 304"/>
                <a:gd name="T51" fmla="*/ 446 h 479"/>
                <a:gd name="T52" fmla="*/ 31 w 304"/>
                <a:gd name="T53" fmla="*/ 427 h 479"/>
                <a:gd name="T54" fmla="*/ 43 w 304"/>
                <a:gd name="T55" fmla="*/ 412 h 479"/>
                <a:gd name="T56" fmla="*/ 64 w 304"/>
                <a:gd name="T57" fmla="*/ 368 h 479"/>
                <a:gd name="T58" fmla="*/ 78 w 304"/>
                <a:gd name="T59" fmla="*/ 324 h 479"/>
                <a:gd name="T60" fmla="*/ 105 w 304"/>
                <a:gd name="T61" fmla="*/ 279 h 479"/>
                <a:gd name="T62" fmla="*/ 144 w 304"/>
                <a:gd name="T63" fmla="*/ 218 h 479"/>
                <a:gd name="T64" fmla="*/ 146 w 304"/>
                <a:gd name="T65" fmla="*/ 179 h 479"/>
                <a:gd name="T66" fmla="*/ 140 w 304"/>
                <a:gd name="T67" fmla="*/ 144 h 479"/>
                <a:gd name="T68" fmla="*/ 121 w 304"/>
                <a:gd name="T69" fmla="*/ 111 h 479"/>
                <a:gd name="T70" fmla="*/ 109 w 304"/>
                <a:gd name="T71" fmla="*/ 88 h 479"/>
                <a:gd name="T72" fmla="*/ 97 w 304"/>
                <a:gd name="T73" fmla="*/ 44 h 479"/>
                <a:gd name="T74" fmla="*/ 217 w 304"/>
                <a:gd name="T75" fmla="*/ 29 h 4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479"/>
                <a:gd name="T116" fmla="*/ 304 w 304"/>
                <a:gd name="T117" fmla="*/ 479 h 4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479">
                  <a:moveTo>
                    <a:pt x="217" y="29"/>
                  </a:moveTo>
                  <a:lnTo>
                    <a:pt x="211" y="42"/>
                  </a:lnTo>
                  <a:lnTo>
                    <a:pt x="210" y="55"/>
                  </a:lnTo>
                  <a:lnTo>
                    <a:pt x="213" y="67"/>
                  </a:lnTo>
                  <a:lnTo>
                    <a:pt x="221" y="79"/>
                  </a:lnTo>
                  <a:lnTo>
                    <a:pt x="230" y="94"/>
                  </a:lnTo>
                  <a:lnTo>
                    <a:pt x="236" y="110"/>
                  </a:lnTo>
                  <a:lnTo>
                    <a:pt x="239" y="129"/>
                  </a:lnTo>
                  <a:lnTo>
                    <a:pt x="237" y="146"/>
                  </a:lnTo>
                  <a:lnTo>
                    <a:pt x="233" y="163"/>
                  </a:lnTo>
                  <a:lnTo>
                    <a:pt x="230" y="175"/>
                  </a:lnTo>
                  <a:lnTo>
                    <a:pt x="231" y="184"/>
                  </a:lnTo>
                  <a:lnTo>
                    <a:pt x="236" y="199"/>
                  </a:lnTo>
                  <a:lnTo>
                    <a:pt x="240" y="213"/>
                  </a:lnTo>
                  <a:lnTo>
                    <a:pt x="242" y="231"/>
                  </a:lnTo>
                  <a:lnTo>
                    <a:pt x="241" y="255"/>
                  </a:lnTo>
                  <a:lnTo>
                    <a:pt x="242" y="275"/>
                  </a:lnTo>
                  <a:lnTo>
                    <a:pt x="242" y="292"/>
                  </a:lnTo>
                  <a:lnTo>
                    <a:pt x="237" y="313"/>
                  </a:lnTo>
                  <a:lnTo>
                    <a:pt x="235" y="330"/>
                  </a:lnTo>
                  <a:lnTo>
                    <a:pt x="233" y="350"/>
                  </a:lnTo>
                  <a:lnTo>
                    <a:pt x="234" y="380"/>
                  </a:lnTo>
                  <a:lnTo>
                    <a:pt x="239" y="400"/>
                  </a:lnTo>
                  <a:lnTo>
                    <a:pt x="244" y="416"/>
                  </a:lnTo>
                  <a:lnTo>
                    <a:pt x="255" y="428"/>
                  </a:lnTo>
                  <a:lnTo>
                    <a:pt x="269" y="439"/>
                  </a:lnTo>
                  <a:lnTo>
                    <a:pt x="304" y="458"/>
                  </a:lnTo>
                  <a:lnTo>
                    <a:pt x="286" y="454"/>
                  </a:lnTo>
                  <a:lnTo>
                    <a:pt x="267" y="451"/>
                  </a:lnTo>
                  <a:lnTo>
                    <a:pt x="246" y="454"/>
                  </a:lnTo>
                  <a:lnTo>
                    <a:pt x="226" y="458"/>
                  </a:lnTo>
                  <a:lnTo>
                    <a:pt x="209" y="462"/>
                  </a:lnTo>
                  <a:lnTo>
                    <a:pt x="195" y="465"/>
                  </a:lnTo>
                  <a:lnTo>
                    <a:pt x="184" y="462"/>
                  </a:lnTo>
                  <a:lnTo>
                    <a:pt x="175" y="456"/>
                  </a:lnTo>
                  <a:lnTo>
                    <a:pt x="167" y="446"/>
                  </a:lnTo>
                  <a:lnTo>
                    <a:pt x="158" y="426"/>
                  </a:lnTo>
                  <a:lnTo>
                    <a:pt x="163" y="446"/>
                  </a:lnTo>
                  <a:lnTo>
                    <a:pt x="164" y="459"/>
                  </a:lnTo>
                  <a:lnTo>
                    <a:pt x="167" y="476"/>
                  </a:lnTo>
                  <a:lnTo>
                    <a:pt x="167" y="479"/>
                  </a:lnTo>
                  <a:lnTo>
                    <a:pt x="160" y="471"/>
                  </a:lnTo>
                  <a:lnTo>
                    <a:pt x="151" y="459"/>
                  </a:lnTo>
                  <a:lnTo>
                    <a:pt x="141" y="448"/>
                  </a:lnTo>
                  <a:lnTo>
                    <a:pt x="127" y="438"/>
                  </a:lnTo>
                  <a:lnTo>
                    <a:pt x="112" y="434"/>
                  </a:lnTo>
                  <a:lnTo>
                    <a:pt x="93" y="433"/>
                  </a:lnTo>
                  <a:lnTo>
                    <a:pt x="74" y="433"/>
                  </a:lnTo>
                  <a:lnTo>
                    <a:pt x="54" y="435"/>
                  </a:lnTo>
                  <a:lnTo>
                    <a:pt x="38" y="438"/>
                  </a:lnTo>
                  <a:lnTo>
                    <a:pt x="17" y="442"/>
                  </a:lnTo>
                  <a:lnTo>
                    <a:pt x="0" y="446"/>
                  </a:lnTo>
                  <a:lnTo>
                    <a:pt x="17" y="438"/>
                  </a:lnTo>
                  <a:lnTo>
                    <a:pt x="31" y="427"/>
                  </a:lnTo>
                  <a:lnTo>
                    <a:pt x="39" y="420"/>
                  </a:lnTo>
                  <a:lnTo>
                    <a:pt x="43" y="412"/>
                  </a:lnTo>
                  <a:lnTo>
                    <a:pt x="56" y="390"/>
                  </a:lnTo>
                  <a:lnTo>
                    <a:pt x="64" y="368"/>
                  </a:lnTo>
                  <a:lnTo>
                    <a:pt x="71" y="346"/>
                  </a:lnTo>
                  <a:lnTo>
                    <a:pt x="78" y="324"/>
                  </a:lnTo>
                  <a:lnTo>
                    <a:pt x="89" y="304"/>
                  </a:lnTo>
                  <a:lnTo>
                    <a:pt x="105" y="279"/>
                  </a:lnTo>
                  <a:lnTo>
                    <a:pt x="126" y="251"/>
                  </a:lnTo>
                  <a:lnTo>
                    <a:pt x="144" y="218"/>
                  </a:lnTo>
                  <a:lnTo>
                    <a:pt x="146" y="198"/>
                  </a:lnTo>
                  <a:lnTo>
                    <a:pt x="146" y="179"/>
                  </a:lnTo>
                  <a:lnTo>
                    <a:pt x="144" y="159"/>
                  </a:lnTo>
                  <a:lnTo>
                    <a:pt x="140" y="144"/>
                  </a:lnTo>
                  <a:lnTo>
                    <a:pt x="131" y="125"/>
                  </a:lnTo>
                  <a:lnTo>
                    <a:pt x="121" y="111"/>
                  </a:lnTo>
                  <a:lnTo>
                    <a:pt x="113" y="99"/>
                  </a:lnTo>
                  <a:lnTo>
                    <a:pt x="109" y="88"/>
                  </a:lnTo>
                  <a:lnTo>
                    <a:pt x="104" y="62"/>
                  </a:lnTo>
                  <a:lnTo>
                    <a:pt x="97" y="44"/>
                  </a:lnTo>
                  <a:lnTo>
                    <a:pt x="184" y="0"/>
                  </a:lnTo>
                  <a:lnTo>
                    <a:pt x="217" y="29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4" name="Freeform 76"/>
            <p:cNvSpPr/>
            <p:nvPr/>
          </p:nvSpPr>
          <p:spPr bwMode="auto">
            <a:xfrm>
              <a:off x="4192" y="1403"/>
              <a:ext cx="227" cy="101"/>
            </a:xfrm>
            <a:custGeom>
              <a:avLst/>
              <a:gdLst>
                <a:gd name="T0" fmla="*/ 89 w 683"/>
                <a:gd name="T1" fmla="*/ 261 h 303"/>
                <a:gd name="T2" fmla="*/ 178 w 683"/>
                <a:gd name="T3" fmla="*/ 235 h 303"/>
                <a:gd name="T4" fmla="*/ 245 w 683"/>
                <a:gd name="T5" fmla="*/ 194 h 303"/>
                <a:gd name="T6" fmla="*/ 308 w 683"/>
                <a:gd name="T7" fmla="*/ 145 h 303"/>
                <a:gd name="T8" fmla="*/ 387 w 683"/>
                <a:gd name="T9" fmla="*/ 135 h 303"/>
                <a:gd name="T10" fmla="*/ 483 w 683"/>
                <a:gd name="T11" fmla="*/ 149 h 303"/>
                <a:gd name="T12" fmla="*/ 559 w 683"/>
                <a:gd name="T13" fmla="*/ 129 h 303"/>
                <a:gd name="T14" fmla="*/ 618 w 683"/>
                <a:gd name="T15" fmla="*/ 92 h 303"/>
                <a:gd name="T16" fmla="*/ 674 w 683"/>
                <a:gd name="T17" fmla="*/ 71 h 303"/>
                <a:gd name="T18" fmla="*/ 672 w 683"/>
                <a:gd name="T19" fmla="*/ 59 h 303"/>
                <a:gd name="T20" fmla="*/ 613 w 683"/>
                <a:gd name="T21" fmla="*/ 84 h 303"/>
                <a:gd name="T22" fmla="*/ 592 w 683"/>
                <a:gd name="T23" fmla="*/ 66 h 303"/>
                <a:gd name="T24" fmla="*/ 584 w 683"/>
                <a:gd name="T25" fmla="*/ 19 h 303"/>
                <a:gd name="T26" fmla="*/ 579 w 683"/>
                <a:gd name="T27" fmla="*/ 82 h 303"/>
                <a:gd name="T28" fmla="*/ 541 w 683"/>
                <a:gd name="T29" fmla="*/ 109 h 303"/>
                <a:gd name="T30" fmla="*/ 508 w 683"/>
                <a:gd name="T31" fmla="*/ 108 h 303"/>
                <a:gd name="T32" fmla="*/ 546 w 683"/>
                <a:gd name="T33" fmla="*/ 58 h 303"/>
                <a:gd name="T34" fmla="*/ 542 w 683"/>
                <a:gd name="T35" fmla="*/ 22 h 303"/>
                <a:gd name="T36" fmla="*/ 532 w 683"/>
                <a:gd name="T37" fmla="*/ 70 h 303"/>
                <a:gd name="T38" fmla="*/ 478 w 683"/>
                <a:gd name="T39" fmla="*/ 110 h 303"/>
                <a:gd name="T40" fmla="*/ 408 w 683"/>
                <a:gd name="T41" fmla="*/ 94 h 303"/>
                <a:gd name="T42" fmla="*/ 333 w 683"/>
                <a:gd name="T43" fmla="*/ 94 h 303"/>
                <a:gd name="T44" fmla="*/ 396 w 683"/>
                <a:gd name="T45" fmla="*/ 56 h 303"/>
                <a:gd name="T46" fmla="*/ 417 w 683"/>
                <a:gd name="T47" fmla="*/ 33 h 303"/>
                <a:gd name="T48" fmla="*/ 433 w 683"/>
                <a:gd name="T49" fmla="*/ 1 h 303"/>
                <a:gd name="T50" fmla="*/ 415 w 683"/>
                <a:gd name="T51" fmla="*/ 19 h 303"/>
                <a:gd name="T52" fmla="*/ 390 w 683"/>
                <a:gd name="T53" fmla="*/ 49 h 303"/>
                <a:gd name="T54" fmla="*/ 329 w 683"/>
                <a:gd name="T55" fmla="*/ 82 h 303"/>
                <a:gd name="T56" fmla="*/ 317 w 683"/>
                <a:gd name="T57" fmla="*/ 54 h 303"/>
                <a:gd name="T58" fmla="*/ 313 w 683"/>
                <a:gd name="T59" fmla="*/ 19 h 303"/>
                <a:gd name="T60" fmla="*/ 302 w 683"/>
                <a:gd name="T61" fmla="*/ 41 h 303"/>
                <a:gd name="T62" fmla="*/ 294 w 683"/>
                <a:gd name="T63" fmla="*/ 102 h 303"/>
                <a:gd name="T64" fmla="*/ 228 w 683"/>
                <a:gd name="T65" fmla="*/ 135 h 303"/>
                <a:gd name="T66" fmla="*/ 182 w 683"/>
                <a:gd name="T67" fmla="*/ 162 h 303"/>
                <a:gd name="T68" fmla="*/ 98 w 683"/>
                <a:gd name="T69" fmla="*/ 194 h 303"/>
                <a:gd name="T70" fmla="*/ 62 w 683"/>
                <a:gd name="T71" fmla="*/ 212 h 303"/>
                <a:gd name="T72" fmla="*/ 99 w 683"/>
                <a:gd name="T73" fmla="*/ 168 h 303"/>
                <a:gd name="T74" fmla="*/ 124 w 683"/>
                <a:gd name="T75" fmla="*/ 118 h 303"/>
                <a:gd name="T76" fmla="*/ 116 w 683"/>
                <a:gd name="T77" fmla="*/ 75 h 303"/>
                <a:gd name="T78" fmla="*/ 152 w 683"/>
                <a:gd name="T79" fmla="*/ 34 h 303"/>
                <a:gd name="T80" fmla="*/ 121 w 683"/>
                <a:gd name="T81" fmla="*/ 49 h 303"/>
                <a:gd name="T82" fmla="*/ 105 w 683"/>
                <a:gd name="T83" fmla="*/ 94 h 303"/>
                <a:gd name="T84" fmla="*/ 81 w 683"/>
                <a:gd name="T85" fmla="*/ 42 h 303"/>
                <a:gd name="T86" fmla="*/ 69 w 683"/>
                <a:gd name="T87" fmla="*/ 48 h 303"/>
                <a:gd name="T88" fmla="*/ 96 w 683"/>
                <a:gd name="T89" fmla="*/ 111 h 303"/>
                <a:gd name="T90" fmla="*/ 87 w 683"/>
                <a:gd name="T91" fmla="*/ 160 h 303"/>
                <a:gd name="T92" fmla="*/ 37 w 683"/>
                <a:gd name="T93" fmla="*/ 211 h 303"/>
                <a:gd name="T94" fmla="*/ 4 w 683"/>
                <a:gd name="T95" fmla="*/ 261 h 30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83"/>
                <a:gd name="T145" fmla="*/ 0 h 303"/>
                <a:gd name="T146" fmla="*/ 683 w 683"/>
                <a:gd name="T147" fmla="*/ 303 h 30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83" h="303">
                  <a:moveTo>
                    <a:pt x="33" y="303"/>
                  </a:moveTo>
                  <a:lnTo>
                    <a:pt x="42" y="292"/>
                  </a:lnTo>
                  <a:lnTo>
                    <a:pt x="64" y="275"/>
                  </a:lnTo>
                  <a:lnTo>
                    <a:pt x="89" y="261"/>
                  </a:lnTo>
                  <a:lnTo>
                    <a:pt x="116" y="250"/>
                  </a:lnTo>
                  <a:lnTo>
                    <a:pt x="139" y="244"/>
                  </a:lnTo>
                  <a:lnTo>
                    <a:pt x="159" y="239"/>
                  </a:lnTo>
                  <a:lnTo>
                    <a:pt x="178" y="235"/>
                  </a:lnTo>
                  <a:lnTo>
                    <a:pt x="198" y="227"/>
                  </a:lnTo>
                  <a:lnTo>
                    <a:pt x="217" y="217"/>
                  </a:lnTo>
                  <a:lnTo>
                    <a:pt x="229" y="208"/>
                  </a:lnTo>
                  <a:lnTo>
                    <a:pt x="245" y="194"/>
                  </a:lnTo>
                  <a:lnTo>
                    <a:pt x="262" y="179"/>
                  </a:lnTo>
                  <a:lnTo>
                    <a:pt x="279" y="161"/>
                  </a:lnTo>
                  <a:lnTo>
                    <a:pt x="293" y="151"/>
                  </a:lnTo>
                  <a:lnTo>
                    <a:pt x="308" y="145"/>
                  </a:lnTo>
                  <a:lnTo>
                    <a:pt x="325" y="139"/>
                  </a:lnTo>
                  <a:lnTo>
                    <a:pt x="345" y="136"/>
                  </a:lnTo>
                  <a:lnTo>
                    <a:pt x="366" y="135"/>
                  </a:lnTo>
                  <a:lnTo>
                    <a:pt x="387" y="135"/>
                  </a:lnTo>
                  <a:lnTo>
                    <a:pt x="412" y="137"/>
                  </a:lnTo>
                  <a:lnTo>
                    <a:pt x="436" y="140"/>
                  </a:lnTo>
                  <a:lnTo>
                    <a:pt x="459" y="146"/>
                  </a:lnTo>
                  <a:lnTo>
                    <a:pt x="483" y="149"/>
                  </a:lnTo>
                  <a:lnTo>
                    <a:pt x="504" y="148"/>
                  </a:lnTo>
                  <a:lnTo>
                    <a:pt x="525" y="145"/>
                  </a:lnTo>
                  <a:lnTo>
                    <a:pt x="543" y="139"/>
                  </a:lnTo>
                  <a:lnTo>
                    <a:pt x="559" y="129"/>
                  </a:lnTo>
                  <a:lnTo>
                    <a:pt x="575" y="116"/>
                  </a:lnTo>
                  <a:lnTo>
                    <a:pt x="589" y="106"/>
                  </a:lnTo>
                  <a:lnTo>
                    <a:pt x="603" y="98"/>
                  </a:lnTo>
                  <a:lnTo>
                    <a:pt x="618" y="92"/>
                  </a:lnTo>
                  <a:lnTo>
                    <a:pt x="637" y="87"/>
                  </a:lnTo>
                  <a:lnTo>
                    <a:pt x="657" y="80"/>
                  </a:lnTo>
                  <a:lnTo>
                    <a:pt x="668" y="76"/>
                  </a:lnTo>
                  <a:lnTo>
                    <a:pt x="674" y="71"/>
                  </a:lnTo>
                  <a:lnTo>
                    <a:pt x="679" y="66"/>
                  </a:lnTo>
                  <a:lnTo>
                    <a:pt x="683" y="53"/>
                  </a:lnTo>
                  <a:lnTo>
                    <a:pt x="675" y="49"/>
                  </a:lnTo>
                  <a:lnTo>
                    <a:pt x="672" y="59"/>
                  </a:lnTo>
                  <a:lnTo>
                    <a:pt x="668" y="67"/>
                  </a:lnTo>
                  <a:lnTo>
                    <a:pt x="659" y="71"/>
                  </a:lnTo>
                  <a:lnTo>
                    <a:pt x="637" y="77"/>
                  </a:lnTo>
                  <a:lnTo>
                    <a:pt x="613" y="84"/>
                  </a:lnTo>
                  <a:lnTo>
                    <a:pt x="596" y="88"/>
                  </a:lnTo>
                  <a:lnTo>
                    <a:pt x="591" y="90"/>
                  </a:lnTo>
                  <a:lnTo>
                    <a:pt x="592" y="79"/>
                  </a:lnTo>
                  <a:lnTo>
                    <a:pt x="592" y="66"/>
                  </a:lnTo>
                  <a:lnTo>
                    <a:pt x="592" y="49"/>
                  </a:lnTo>
                  <a:lnTo>
                    <a:pt x="591" y="32"/>
                  </a:lnTo>
                  <a:lnTo>
                    <a:pt x="591" y="19"/>
                  </a:lnTo>
                  <a:lnTo>
                    <a:pt x="584" y="19"/>
                  </a:lnTo>
                  <a:lnTo>
                    <a:pt x="585" y="31"/>
                  </a:lnTo>
                  <a:lnTo>
                    <a:pt x="585" y="49"/>
                  </a:lnTo>
                  <a:lnTo>
                    <a:pt x="584" y="67"/>
                  </a:lnTo>
                  <a:lnTo>
                    <a:pt x="579" y="82"/>
                  </a:lnTo>
                  <a:lnTo>
                    <a:pt x="572" y="91"/>
                  </a:lnTo>
                  <a:lnTo>
                    <a:pt x="565" y="97"/>
                  </a:lnTo>
                  <a:lnTo>
                    <a:pt x="554" y="103"/>
                  </a:lnTo>
                  <a:lnTo>
                    <a:pt x="541" y="109"/>
                  </a:lnTo>
                  <a:lnTo>
                    <a:pt x="525" y="112"/>
                  </a:lnTo>
                  <a:lnTo>
                    <a:pt x="508" y="115"/>
                  </a:lnTo>
                  <a:lnTo>
                    <a:pt x="496" y="115"/>
                  </a:lnTo>
                  <a:lnTo>
                    <a:pt x="508" y="108"/>
                  </a:lnTo>
                  <a:lnTo>
                    <a:pt x="522" y="95"/>
                  </a:lnTo>
                  <a:lnTo>
                    <a:pt x="533" y="84"/>
                  </a:lnTo>
                  <a:lnTo>
                    <a:pt x="542" y="71"/>
                  </a:lnTo>
                  <a:lnTo>
                    <a:pt x="546" y="58"/>
                  </a:lnTo>
                  <a:lnTo>
                    <a:pt x="549" y="43"/>
                  </a:lnTo>
                  <a:lnTo>
                    <a:pt x="550" y="32"/>
                  </a:lnTo>
                  <a:lnTo>
                    <a:pt x="549" y="21"/>
                  </a:lnTo>
                  <a:lnTo>
                    <a:pt x="542" y="22"/>
                  </a:lnTo>
                  <a:lnTo>
                    <a:pt x="542" y="28"/>
                  </a:lnTo>
                  <a:lnTo>
                    <a:pt x="542" y="44"/>
                  </a:lnTo>
                  <a:lnTo>
                    <a:pt x="538" y="58"/>
                  </a:lnTo>
                  <a:lnTo>
                    <a:pt x="532" y="70"/>
                  </a:lnTo>
                  <a:lnTo>
                    <a:pt x="521" y="82"/>
                  </a:lnTo>
                  <a:lnTo>
                    <a:pt x="509" y="93"/>
                  </a:lnTo>
                  <a:lnTo>
                    <a:pt x="494" y="102"/>
                  </a:lnTo>
                  <a:lnTo>
                    <a:pt x="478" y="110"/>
                  </a:lnTo>
                  <a:lnTo>
                    <a:pt x="464" y="112"/>
                  </a:lnTo>
                  <a:lnTo>
                    <a:pt x="447" y="108"/>
                  </a:lnTo>
                  <a:lnTo>
                    <a:pt x="429" y="100"/>
                  </a:lnTo>
                  <a:lnTo>
                    <a:pt x="408" y="94"/>
                  </a:lnTo>
                  <a:lnTo>
                    <a:pt x="385" y="90"/>
                  </a:lnTo>
                  <a:lnTo>
                    <a:pt x="370" y="90"/>
                  </a:lnTo>
                  <a:lnTo>
                    <a:pt x="354" y="91"/>
                  </a:lnTo>
                  <a:lnTo>
                    <a:pt x="333" y="94"/>
                  </a:lnTo>
                  <a:lnTo>
                    <a:pt x="354" y="78"/>
                  </a:lnTo>
                  <a:lnTo>
                    <a:pt x="366" y="70"/>
                  </a:lnTo>
                  <a:lnTo>
                    <a:pt x="381" y="61"/>
                  </a:lnTo>
                  <a:lnTo>
                    <a:pt x="396" y="56"/>
                  </a:lnTo>
                  <a:lnTo>
                    <a:pt x="404" y="50"/>
                  </a:lnTo>
                  <a:lnTo>
                    <a:pt x="409" y="47"/>
                  </a:lnTo>
                  <a:lnTo>
                    <a:pt x="411" y="43"/>
                  </a:lnTo>
                  <a:lnTo>
                    <a:pt x="417" y="33"/>
                  </a:lnTo>
                  <a:lnTo>
                    <a:pt x="421" y="22"/>
                  </a:lnTo>
                  <a:lnTo>
                    <a:pt x="425" y="13"/>
                  </a:lnTo>
                  <a:lnTo>
                    <a:pt x="433" y="1"/>
                  </a:lnTo>
                  <a:lnTo>
                    <a:pt x="428" y="0"/>
                  </a:lnTo>
                  <a:lnTo>
                    <a:pt x="420" y="10"/>
                  </a:lnTo>
                  <a:lnTo>
                    <a:pt x="415" y="19"/>
                  </a:lnTo>
                  <a:lnTo>
                    <a:pt x="411" y="27"/>
                  </a:lnTo>
                  <a:lnTo>
                    <a:pt x="408" y="35"/>
                  </a:lnTo>
                  <a:lnTo>
                    <a:pt x="400" y="43"/>
                  </a:lnTo>
                  <a:lnTo>
                    <a:pt x="390" y="49"/>
                  </a:lnTo>
                  <a:lnTo>
                    <a:pt x="375" y="57"/>
                  </a:lnTo>
                  <a:lnTo>
                    <a:pt x="357" y="64"/>
                  </a:lnTo>
                  <a:lnTo>
                    <a:pt x="341" y="75"/>
                  </a:lnTo>
                  <a:lnTo>
                    <a:pt x="329" y="82"/>
                  </a:lnTo>
                  <a:lnTo>
                    <a:pt x="312" y="94"/>
                  </a:lnTo>
                  <a:lnTo>
                    <a:pt x="317" y="78"/>
                  </a:lnTo>
                  <a:lnTo>
                    <a:pt x="319" y="65"/>
                  </a:lnTo>
                  <a:lnTo>
                    <a:pt x="317" y="54"/>
                  </a:lnTo>
                  <a:lnTo>
                    <a:pt x="313" y="41"/>
                  </a:lnTo>
                  <a:lnTo>
                    <a:pt x="312" y="28"/>
                  </a:lnTo>
                  <a:lnTo>
                    <a:pt x="313" y="19"/>
                  </a:lnTo>
                  <a:lnTo>
                    <a:pt x="301" y="23"/>
                  </a:lnTo>
                  <a:lnTo>
                    <a:pt x="301" y="27"/>
                  </a:lnTo>
                  <a:lnTo>
                    <a:pt x="302" y="41"/>
                  </a:lnTo>
                  <a:lnTo>
                    <a:pt x="306" y="57"/>
                  </a:lnTo>
                  <a:lnTo>
                    <a:pt x="306" y="70"/>
                  </a:lnTo>
                  <a:lnTo>
                    <a:pt x="301" y="86"/>
                  </a:lnTo>
                  <a:lnTo>
                    <a:pt x="294" y="102"/>
                  </a:lnTo>
                  <a:lnTo>
                    <a:pt x="286" y="112"/>
                  </a:lnTo>
                  <a:lnTo>
                    <a:pt x="274" y="120"/>
                  </a:lnTo>
                  <a:lnTo>
                    <a:pt x="259" y="126"/>
                  </a:lnTo>
                  <a:lnTo>
                    <a:pt x="228" y="135"/>
                  </a:lnTo>
                  <a:lnTo>
                    <a:pt x="206" y="145"/>
                  </a:lnTo>
                  <a:lnTo>
                    <a:pt x="197" y="150"/>
                  </a:lnTo>
                  <a:lnTo>
                    <a:pt x="189" y="158"/>
                  </a:lnTo>
                  <a:lnTo>
                    <a:pt x="182" y="162"/>
                  </a:lnTo>
                  <a:lnTo>
                    <a:pt x="174" y="166"/>
                  </a:lnTo>
                  <a:lnTo>
                    <a:pt x="143" y="176"/>
                  </a:lnTo>
                  <a:lnTo>
                    <a:pt x="118" y="185"/>
                  </a:lnTo>
                  <a:lnTo>
                    <a:pt x="98" y="194"/>
                  </a:lnTo>
                  <a:lnTo>
                    <a:pt x="74" y="206"/>
                  </a:lnTo>
                  <a:lnTo>
                    <a:pt x="62" y="216"/>
                  </a:lnTo>
                  <a:lnTo>
                    <a:pt x="62" y="212"/>
                  </a:lnTo>
                  <a:lnTo>
                    <a:pt x="67" y="203"/>
                  </a:lnTo>
                  <a:lnTo>
                    <a:pt x="74" y="191"/>
                  </a:lnTo>
                  <a:lnTo>
                    <a:pt x="87" y="179"/>
                  </a:lnTo>
                  <a:lnTo>
                    <a:pt x="99" y="168"/>
                  </a:lnTo>
                  <a:lnTo>
                    <a:pt x="109" y="159"/>
                  </a:lnTo>
                  <a:lnTo>
                    <a:pt x="117" y="148"/>
                  </a:lnTo>
                  <a:lnTo>
                    <a:pt x="123" y="135"/>
                  </a:lnTo>
                  <a:lnTo>
                    <a:pt x="124" y="118"/>
                  </a:lnTo>
                  <a:lnTo>
                    <a:pt x="121" y="102"/>
                  </a:lnTo>
                  <a:lnTo>
                    <a:pt x="117" y="90"/>
                  </a:lnTo>
                  <a:lnTo>
                    <a:pt x="116" y="82"/>
                  </a:lnTo>
                  <a:lnTo>
                    <a:pt x="116" y="75"/>
                  </a:lnTo>
                  <a:lnTo>
                    <a:pt x="118" y="67"/>
                  </a:lnTo>
                  <a:lnTo>
                    <a:pt x="123" y="60"/>
                  </a:lnTo>
                  <a:lnTo>
                    <a:pt x="137" y="49"/>
                  </a:lnTo>
                  <a:lnTo>
                    <a:pt x="152" y="34"/>
                  </a:lnTo>
                  <a:lnTo>
                    <a:pt x="142" y="32"/>
                  </a:lnTo>
                  <a:lnTo>
                    <a:pt x="132" y="42"/>
                  </a:lnTo>
                  <a:lnTo>
                    <a:pt x="121" y="49"/>
                  </a:lnTo>
                  <a:lnTo>
                    <a:pt x="115" y="57"/>
                  </a:lnTo>
                  <a:lnTo>
                    <a:pt x="107" y="67"/>
                  </a:lnTo>
                  <a:lnTo>
                    <a:pt x="105" y="77"/>
                  </a:lnTo>
                  <a:lnTo>
                    <a:pt x="105" y="94"/>
                  </a:lnTo>
                  <a:lnTo>
                    <a:pt x="98" y="82"/>
                  </a:lnTo>
                  <a:lnTo>
                    <a:pt x="91" y="68"/>
                  </a:lnTo>
                  <a:lnTo>
                    <a:pt x="85" y="53"/>
                  </a:lnTo>
                  <a:lnTo>
                    <a:pt x="81" y="42"/>
                  </a:lnTo>
                  <a:lnTo>
                    <a:pt x="75" y="32"/>
                  </a:lnTo>
                  <a:lnTo>
                    <a:pt x="69" y="35"/>
                  </a:lnTo>
                  <a:lnTo>
                    <a:pt x="63" y="39"/>
                  </a:lnTo>
                  <a:lnTo>
                    <a:pt x="69" y="48"/>
                  </a:lnTo>
                  <a:lnTo>
                    <a:pt x="75" y="64"/>
                  </a:lnTo>
                  <a:lnTo>
                    <a:pt x="82" y="80"/>
                  </a:lnTo>
                  <a:lnTo>
                    <a:pt x="90" y="98"/>
                  </a:lnTo>
                  <a:lnTo>
                    <a:pt x="96" y="111"/>
                  </a:lnTo>
                  <a:lnTo>
                    <a:pt x="99" y="124"/>
                  </a:lnTo>
                  <a:lnTo>
                    <a:pt x="99" y="136"/>
                  </a:lnTo>
                  <a:lnTo>
                    <a:pt x="95" y="149"/>
                  </a:lnTo>
                  <a:lnTo>
                    <a:pt x="87" y="160"/>
                  </a:lnTo>
                  <a:lnTo>
                    <a:pt x="75" y="170"/>
                  </a:lnTo>
                  <a:lnTo>
                    <a:pt x="63" y="183"/>
                  </a:lnTo>
                  <a:lnTo>
                    <a:pt x="49" y="199"/>
                  </a:lnTo>
                  <a:lnTo>
                    <a:pt x="37" y="211"/>
                  </a:lnTo>
                  <a:lnTo>
                    <a:pt x="24" y="226"/>
                  </a:lnTo>
                  <a:lnTo>
                    <a:pt x="16" y="238"/>
                  </a:lnTo>
                  <a:lnTo>
                    <a:pt x="10" y="250"/>
                  </a:lnTo>
                  <a:lnTo>
                    <a:pt x="4" y="261"/>
                  </a:lnTo>
                  <a:lnTo>
                    <a:pt x="0" y="274"/>
                  </a:lnTo>
                  <a:lnTo>
                    <a:pt x="33" y="303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5" name="Freeform 77"/>
            <p:cNvSpPr/>
            <p:nvPr/>
          </p:nvSpPr>
          <p:spPr bwMode="auto">
            <a:xfrm>
              <a:off x="4178" y="1554"/>
              <a:ext cx="5" cy="13"/>
            </a:xfrm>
            <a:custGeom>
              <a:avLst/>
              <a:gdLst>
                <a:gd name="T0" fmla="*/ 0 w 14"/>
                <a:gd name="T1" fmla="*/ 39 h 39"/>
                <a:gd name="T2" fmla="*/ 6 w 14"/>
                <a:gd name="T3" fmla="*/ 25 h 39"/>
                <a:gd name="T4" fmla="*/ 12 w 14"/>
                <a:gd name="T5" fmla="*/ 17 h 39"/>
                <a:gd name="T6" fmla="*/ 14 w 14"/>
                <a:gd name="T7" fmla="*/ 9 h 39"/>
                <a:gd name="T8" fmla="*/ 14 w 14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39"/>
                <a:gd name="T17" fmla="*/ 14 w 14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39">
                  <a:moveTo>
                    <a:pt x="0" y="39"/>
                  </a:moveTo>
                  <a:lnTo>
                    <a:pt x="6" y="25"/>
                  </a:lnTo>
                  <a:lnTo>
                    <a:pt x="12" y="17"/>
                  </a:lnTo>
                  <a:lnTo>
                    <a:pt x="14" y="9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6" name="Freeform 78"/>
            <p:cNvSpPr/>
            <p:nvPr/>
          </p:nvSpPr>
          <p:spPr bwMode="auto">
            <a:xfrm>
              <a:off x="4303" y="1403"/>
              <a:ext cx="69" cy="37"/>
            </a:xfrm>
            <a:custGeom>
              <a:avLst/>
              <a:gdLst>
                <a:gd name="T0" fmla="*/ 208 w 208"/>
                <a:gd name="T1" fmla="*/ 20 h 110"/>
                <a:gd name="T2" fmla="*/ 208 w 208"/>
                <a:gd name="T3" fmla="*/ 28 h 110"/>
                <a:gd name="T4" fmla="*/ 208 w 208"/>
                <a:gd name="T5" fmla="*/ 42 h 110"/>
                <a:gd name="T6" fmla="*/ 204 w 208"/>
                <a:gd name="T7" fmla="*/ 56 h 110"/>
                <a:gd name="T8" fmla="*/ 198 w 208"/>
                <a:gd name="T9" fmla="*/ 68 h 110"/>
                <a:gd name="T10" fmla="*/ 187 w 208"/>
                <a:gd name="T11" fmla="*/ 80 h 110"/>
                <a:gd name="T12" fmla="*/ 175 w 208"/>
                <a:gd name="T13" fmla="*/ 91 h 110"/>
                <a:gd name="T14" fmla="*/ 160 w 208"/>
                <a:gd name="T15" fmla="*/ 100 h 110"/>
                <a:gd name="T16" fmla="*/ 144 w 208"/>
                <a:gd name="T17" fmla="*/ 108 h 110"/>
                <a:gd name="T18" fmla="*/ 130 w 208"/>
                <a:gd name="T19" fmla="*/ 110 h 110"/>
                <a:gd name="T20" fmla="*/ 113 w 208"/>
                <a:gd name="T21" fmla="*/ 106 h 110"/>
                <a:gd name="T22" fmla="*/ 96 w 208"/>
                <a:gd name="T23" fmla="*/ 98 h 110"/>
                <a:gd name="T24" fmla="*/ 75 w 208"/>
                <a:gd name="T25" fmla="*/ 92 h 110"/>
                <a:gd name="T26" fmla="*/ 52 w 208"/>
                <a:gd name="T27" fmla="*/ 88 h 110"/>
                <a:gd name="T28" fmla="*/ 38 w 208"/>
                <a:gd name="T29" fmla="*/ 88 h 110"/>
                <a:gd name="T30" fmla="*/ 21 w 208"/>
                <a:gd name="T31" fmla="*/ 89 h 110"/>
                <a:gd name="T32" fmla="*/ 0 w 208"/>
                <a:gd name="T33" fmla="*/ 92 h 110"/>
                <a:gd name="T34" fmla="*/ 21 w 208"/>
                <a:gd name="T35" fmla="*/ 76 h 110"/>
                <a:gd name="T36" fmla="*/ 33 w 208"/>
                <a:gd name="T37" fmla="*/ 68 h 110"/>
                <a:gd name="T38" fmla="*/ 49 w 208"/>
                <a:gd name="T39" fmla="*/ 59 h 110"/>
                <a:gd name="T40" fmla="*/ 63 w 208"/>
                <a:gd name="T41" fmla="*/ 54 h 110"/>
                <a:gd name="T42" fmla="*/ 72 w 208"/>
                <a:gd name="T43" fmla="*/ 48 h 110"/>
                <a:gd name="T44" fmla="*/ 76 w 208"/>
                <a:gd name="T45" fmla="*/ 45 h 110"/>
                <a:gd name="T46" fmla="*/ 78 w 208"/>
                <a:gd name="T47" fmla="*/ 41 h 110"/>
                <a:gd name="T48" fmla="*/ 84 w 208"/>
                <a:gd name="T49" fmla="*/ 32 h 110"/>
                <a:gd name="T50" fmla="*/ 88 w 208"/>
                <a:gd name="T51" fmla="*/ 20 h 110"/>
                <a:gd name="T52" fmla="*/ 92 w 208"/>
                <a:gd name="T53" fmla="*/ 12 h 110"/>
                <a:gd name="T54" fmla="*/ 100 w 208"/>
                <a:gd name="T55" fmla="*/ 0 h 1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8"/>
                <a:gd name="T85" fmla="*/ 0 h 110"/>
                <a:gd name="T86" fmla="*/ 208 w 208"/>
                <a:gd name="T87" fmla="*/ 110 h 1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8" h="110">
                  <a:moveTo>
                    <a:pt x="208" y="20"/>
                  </a:moveTo>
                  <a:lnTo>
                    <a:pt x="208" y="28"/>
                  </a:lnTo>
                  <a:lnTo>
                    <a:pt x="208" y="42"/>
                  </a:lnTo>
                  <a:lnTo>
                    <a:pt x="204" y="56"/>
                  </a:lnTo>
                  <a:lnTo>
                    <a:pt x="198" y="68"/>
                  </a:lnTo>
                  <a:lnTo>
                    <a:pt x="187" y="80"/>
                  </a:lnTo>
                  <a:lnTo>
                    <a:pt x="175" y="91"/>
                  </a:lnTo>
                  <a:lnTo>
                    <a:pt x="160" y="100"/>
                  </a:lnTo>
                  <a:lnTo>
                    <a:pt x="144" y="108"/>
                  </a:lnTo>
                  <a:lnTo>
                    <a:pt x="130" y="110"/>
                  </a:lnTo>
                  <a:lnTo>
                    <a:pt x="113" y="106"/>
                  </a:lnTo>
                  <a:lnTo>
                    <a:pt x="96" y="98"/>
                  </a:lnTo>
                  <a:lnTo>
                    <a:pt x="75" y="92"/>
                  </a:lnTo>
                  <a:lnTo>
                    <a:pt x="52" y="88"/>
                  </a:lnTo>
                  <a:lnTo>
                    <a:pt x="38" y="88"/>
                  </a:lnTo>
                  <a:lnTo>
                    <a:pt x="21" y="89"/>
                  </a:lnTo>
                  <a:lnTo>
                    <a:pt x="0" y="92"/>
                  </a:lnTo>
                  <a:lnTo>
                    <a:pt x="21" y="76"/>
                  </a:lnTo>
                  <a:lnTo>
                    <a:pt x="33" y="68"/>
                  </a:lnTo>
                  <a:lnTo>
                    <a:pt x="49" y="59"/>
                  </a:lnTo>
                  <a:lnTo>
                    <a:pt x="63" y="54"/>
                  </a:lnTo>
                  <a:lnTo>
                    <a:pt x="72" y="48"/>
                  </a:lnTo>
                  <a:lnTo>
                    <a:pt x="76" y="45"/>
                  </a:lnTo>
                  <a:lnTo>
                    <a:pt x="78" y="41"/>
                  </a:lnTo>
                  <a:lnTo>
                    <a:pt x="84" y="32"/>
                  </a:lnTo>
                  <a:lnTo>
                    <a:pt x="88" y="20"/>
                  </a:lnTo>
                  <a:lnTo>
                    <a:pt x="92" y="12"/>
                  </a:lnTo>
                  <a:lnTo>
                    <a:pt x="10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7" name="Freeform 79"/>
            <p:cNvSpPr/>
            <p:nvPr/>
          </p:nvSpPr>
          <p:spPr bwMode="auto">
            <a:xfrm>
              <a:off x="4357" y="1409"/>
              <a:ext cx="30" cy="32"/>
            </a:xfrm>
            <a:custGeom>
              <a:avLst/>
              <a:gdLst>
                <a:gd name="T0" fmla="*/ 53 w 89"/>
                <a:gd name="T1" fmla="*/ 3 h 96"/>
                <a:gd name="T2" fmla="*/ 54 w 89"/>
                <a:gd name="T3" fmla="*/ 13 h 96"/>
                <a:gd name="T4" fmla="*/ 53 w 89"/>
                <a:gd name="T5" fmla="*/ 24 h 96"/>
                <a:gd name="T6" fmla="*/ 50 w 89"/>
                <a:gd name="T7" fmla="*/ 40 h 96"/>
                <a:gd name="T8" fmla="*/ 46 w 89"/>
                <a:gd name="T9" fmla="*/ 52 h 96"/>
                <a:gd name="T10" fmla="*/ 37 w 89"/>
                <a:gd name="T11" fmla="*/ 65 h 96"/>
                <a:gd name="T12" fmla="*/ 27 w 89"/>
                <a:gd name="T13" fmla="*/ 76 h 96"/>
                <a:gd name="T14" fmla="*/ 12 w 89"/>
                <a:gd name="T15" fmla="*/ 89 h 96"/>
                <a:gd name="T16" fmla="*/ 0 w 89"/>
                <a:gd name="T17" fmla="*/ 96 h 96"/>
                <a:gd name="T18" fmla="*/ 12 w 89"/>
                <a:gd name="T19" fmla="*/ 96 h 96"/>
                <a:gd name="T20" fmla="*/ 29 w 89"/>
                <a:gd name="T21" fmla="*/ 93 h 96"/>
                <a:gd name="T22" fmla="*/ 45 w 89"/>
                <a:gd name="T23" fmla="*/ 90 h 96"/>
                <a:gd name="T24" fmla="*/ 58 w 89"/>
                <a:gd name="T25" fmla="*/ 84 h 96"/>
                <a:gd name="T26" fmla="*/ 69 w 89"/>
                <a:gd name="T27" fmla="*/ 78 h 96"/>
                <a:gd name="T28" fmla="*/ 76 w 89"/>
                <a:gd name="T29" fmla="*/ 72 h 96"/>
                <a:gd name="T30" fmla="*/ 83 w 89"/>
                <a:gd name="T31" fmla="*/ 63 h 96"/>
                <a:gd name="T32" fmla="*/ 88 w 89"/>
                <a:gd name="T33" fmla="*/ 48 h 96"/>
                <a:gd name="T34" fmla="*/ 89 w 89"/>
                <a:gd name="T35" fmla="*/ 31 h 96"/>
                <a:gd name="T36" fmla="*/ 89 w 89"/>
                <a:gd name="T37" fmla="*/ 12 h 96"/>
                <a:gd name="T38" fmla="*/ 88 w 89"/>
                <a:gd name="T39" fmla="*/ 0 h 9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9"/>
                <a:gd name="T61" fmla="*/ 0 h 96"/>
                <a:gd name="T62" fmla="*/ 89 w 89"/>
                <a:gd name="T63" fmla="*/ 96 h 9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9" h="96">
                  <a:moveTo>
                    <a:pt x="53" y="3"/>
                  </a:moveTo>
                  <a:lnTo>
                    <a:pt x="54" y="13"/>
                  </a:lnTo>
                  <a:lnTo>
                    <a:pt x="53" y="24"/>
                  </a:lnTo>
                  <a:lnTo>
                    <a:pt x="50" y="40"/>
                  </a:lnTo>
                  <a:lnTo>
                    <a:pt x="46" y="52"/>
                  </a:lnTo>
                  <a:lnTo>
                    <a:pt x="37" y="65"/>
                  </a:lnTo>
                  <a:lnTo>
                    <a:pt x="27" y="76"/>
                  </a:lnTo>
                  <a:lnTo>
                    <a:pt x="12" y="89"/>
                  </a:lnTo>
                  <a:lnTo>
                    <a:pt x="0" y="96"/>
                  </a:lnTo>
                  <a:lnTo>
                    <a:pt x="12" y="96"/>
                  </a:lnTo>
                  <a:lnTo>
                    <a:pt x="29" y="93"/>
                  </a:lnTo>
                  <a:lnTo>
                    <a:pt x="45" y="90"/>
                  </a:lnTo>
                  <a:lnTo>
                    <a:pt x="58" y="84"/>
                  </a:lnTo>
                  <a:lnTo>
                    <a:pt x="69" y="78"/>
                  </a:lnTo>
                  <a:lnTo>
                    <a:pt x="76" y="72"/>
                  </a:lnTo>
                  <a:lnTo>
                    <a:pt x="83" y="63"/>
                  </a:lnTo>
                  <a:lnTo>
                    <a:pt x="88" y="48"/>
                  </a:lnTo>
                  <a:lnTo>
                    <a:pt x="89" y="31"/>
                  </a:lnTo>
                  <a:lnTo>
                    <a:pt x="89" y="12"/>
                  </a:lnTo>
                  <a:lnTo>
                    <a:pt x="8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8" name="Freeform 80"/>
            <p:cNvSpPr/>
            <p:nvPr/>
          </p:nvSpPr>
          <p:spPr bwMode="auto">
            <a:xfrm>
              <a:off x="4389" y="1409"/>
              <a:ext cx="28" cy="24"/>
            </a:xfrm>
            <a:custGeom>
              <a:avLst/>
              <a:gdLst>
                <a:gd name="T0" fmla="*/ 0 w 83"/>
                <a:gd name="T1" fmla="*/ 0 h 71"/>
                <a:gd name="T2" fmla="*/ 0 w 83"/>
                <a:gd name="T3" fmla="*/ 13 h 71"/>
                <a:gd name="T4" fmla="*/ 0 w 83"/>
                <a:gd name="T5" fmla="*/ 30 h 71"/>
                <a:gd name="T6" fmla="*/ 0 w 83"/>
                <a:gd name="T7" fmla="*/ 47 h 71"/>
                <a:gd name="T8" fmla="*/ 0 w 83"/>
                <a:gd name="T9" fmla="*/ 60 h 71"/>
                <a:gd name="T10" fmla="*/ 0 w 83"/>
                <a:gd name="T11" fmla="*/ 71 h 71"/>
                <a:gd name="T12" fmla="*/ 4 w 83"/>
                <a:gd name="T13" fmla="*/ 69 h 71"/>
                <a:gd name="T14" fmla="*/ 21 w 83"/>
                <a:gd name="T15" fmla="*/ 65 h 71"/>
                <a:gd name="T16" fmla="*/ 45 w 83"/>
                <a:gd name="T17" fmla="*/ 58 h 71"/>
                <a:gd name="T18" fmla="*/ 67 w 83"/>
                <a:gd name="T19" fmla="*/ 52 h 71"/>
                <a:gd name="T20" fmla="*/ 76 w 83"/>
                <a:gd name="T21" fmla="*/ 48 h 71"/>
                <a:gd name="T22" fmla="*/ 80 w 83"/>
                <a:gd name="T23" fmla="*/ 40 h 71"/>
                <a:gd name="T24" fmla="*/ 83 w 83"/>
                <a:gd name="T25" fmla="*/ 30 h 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71"/>
                <a:gd name="T41" fmla="*/ 83 w 83"/>
                <a:gd name="T42" fmla="*/ 71 h 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71">
                  <a:moveTo>
                    <a:pt x="0" y="0"/>
                  </a:moveTo>
                  <a:lnTo>
                    <a:pt x="0" y="13"/>
                  </a:lnTo>
                  <a:lnTo>
                    <a:pt x="0" y="30"/>
                  </a:lnTo>
                  <a:lnTo>
                    <a:pt x="0" y="47"/>
                  </a:lnTo>
                  <a:lnTo>
                    <a:pt x="0" y="60"/>
                  </a:lnTo>
                  <a:lnTo>
                    <a:pt x="0" y="71"/>
                  </a:lnTo>
                  <a:lnTo>
                    <a:pt x="4" y="69"/>
                  </a:lnTo>
                  <a:lnTo>
                    <a:pt x="21" y="65"/>
                  </a:lnTo>
                  <a:lnTo>
                    <a:pt x="45" y="58"/>
                  </a:lnTo>
                  <a:lnTo>
                    <a:pt x="67" y="52"/>
                  </a:lnTo>
                  <a:lnTo>
                    <a:pt x="76" y="48"/>
                  </a:lnTo>
                  <a:lnTo>
                    <a:pt x="80" y="40"/>
                  </a:lnTo>
                  <a:lnTo>
                    <a:pt x="83" y="3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29" name="Freeform 81"/>
            <p:cNvSpPr/>
            <p:nvPr/>
          </p:nvSpPr>
          <p:spPr bwMode="auto">
            <a:xfrm>
              <a:off x="4296" y="1403"/>
              <a:ext cx="38" cy="31"/>
            </a:xfrm>
            <a:custGeom>
              <a:avLst/>
              <a:gdLst>
                <a:gd name="T0" fmla="*/ 115 w 115"/>
                <a:gd name="T1" fmla="*/ 0 h 94"/>
                <a:gd name="T2" fmla="*/ 107 w 115"/>
                <a:gd name="T3" fmla="*/ 10 h 94"/>
                <a:gd name="T4" fmla="*/ 102 w 115"/>
                <a:gd name="T5" fmla="*/ 20 h 94"/>
                <a:gd name="T6" fmla="*/ 98 w 115"/>
                <a:gd name="T7" fmla="*/ 27 h 94"/>
                <a:gd name="T8" fmla="*/ 95 w 115"/>
                <a:gd name="T9" fmla="*/ 35 h 94"/>
                <a:gd name="T10" fmla="*/ 87 w 115"/>
                <a:gd name="T11" fmla="*/ 44 h 94"/>
                <a:gd name="T12" fmla="*/ 77 w 115"/>
                <a:gd name="T13" fmla="*/ 49 h 94"/>
                <a:gd name="T14" fmla="*/ 62 w 115"/>
                <a:gd name="T15" fmla="*/ 57 h 94"/>
                <a:gd name="T16" fmla="*/ 44 w 115"/>
                <a:gd name="T17" fmla="*/ 64 h 94"/>
                <a:gd name="T18" fmla="*/ 29 w 115"/>
                <a:gd name="T19" fmla="*/ 75 h 94"/>
                <a:gd name="T20" fmla="*/ 16 w 115"/>
                <a:gd name="T21" fmla="*/ 82 h 94"/>
                <a:gd name="T22" fmla="*/ 0 w 115"/>
                <a:gd name="T23" fmla="*/ 94 h 94"/>
                <a:gd name="T24" fmla="*/ 4 w 115"/>
                <a:gd name="T25" fmla="*/ 78 h 94"/>
                <a:gd name="T26" fmla="*/ 6 w 115"/>
                <a:gd name="T27" fmla="*/ 65 h 94"/>
                <a:gd name="T28" fmla="*/ 4 w 115"/>
                <a:gd name="T29" fmla="*/ 54 h 94"/>
                <a:gd name="T30" fmla="*/ 2 w 115"/>
                <a:gd name="T31" fmla="*/ 41 h 94"/>
                <a:gd name="T32" fmla="*/ 0 w 115"/>
                <a:gd name="T33" fmla="*/ 28 h 94"/>
                <a:gd name="T34" fmla="*/ 2 w 115"/>
                <a:gd name="T35" fmla="*/ 20 h 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5"/>
                <a:gd name="T55" fmla="*/ 0 h 94"/>
                <a:gd name="T56" fmla="*/ 115 w 115"/>
                <a:gd name="T57" fmla="*/ 94 h 9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5" h="94">
                  <a:moveTo>
                    <a:pt x="115" y="0"/>
                  </a:moveTo>
                  <a:lnTo>
                    <a:pt x="107" y="10"/>
                  </a:lnTo>
                  <a:lnTo>
                    <a:pt x="102" y="20"/>
                  </a:lnTo>
                  <a:lnTo>
                    <a:pt x="98" y="27"/>
                  </a:lnTo>
                  <a:lnTo>
                    <a:pt x="95" y="35"/>
                  </a:lnTo>
                  <a:lnTo>
                    <a:pt x="87" y="44"/>
                  </a:lnTo>
                  <a:lnTo>
                    <a:pt x="77" y="49"/>
                  </a:lnTo>
                  <a:lnTo>
                    <a:pt x="62" y="57"/>
                  </a:lnTo>
                  <a:lnTo>
                    <a:pt x="44" y="64"/>
                  </a:lnTo>
                  <a:lnTo>
                    <a:pt x="29" y="75"/>
                  </a:lnTo>
                  <a:lnTo>
                    <a:pt x="16" y="82"/>
                  </a:lnTo>
                  <a:lnTo>
                    <a:pt x="0" y="94"/>
                  </a:lnTo>
                  <a:lnTo>
                    <a:pt x="4" y="78"/>
                  </a:lnTo>
                  <a:lnTo>
                    <a:pt x="6" y="65"/>
                  </a:lnTo>
                  <a:lnTo>
                    <a:pt x="4" y="54"/>
                  </a:lnTo>
                  <a:lnTo>
                    <a:pt x="2" y="41"/>
                  </a:lnTo>
                  <a:lnTo>
                    <a:pt x="0" y="28"/>
                  </a:lnTo>
                  <a:lnTo>
                    <a:pt x="2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0" name="Freeform 82"/>
            <p:cNvSpPr/>
            <p:nvPr/>
          </p:nvSpPr>
          <p:spPr bwMode="auto">
            <a:xfrm>
              <a:off x="4217" y="1413"/>
              <a:ext cx="22" cy="21"/>
            </a:xfrm>
            <a:custGeom>
              <a:avLst/>
              <a:gdLst>
                <a:gd name="T0" fmla="*/ 0 w 67"/>
                <a:gd name="T1" fmla="*/ 0 h 62"/>
                <a:gd name="T2" fmla="*/ 6 w 67"/>
                <a:gd name="T3" fmla="*/ 10 h 62"/>
                <a:gd name="T4" fmla="*/ 10 w 67"/>
                <a:gd name="T5" fmla="*/ 21 h 62"/>
                <a:gd name="T6" fmla="*/ 16 w 67"/>
                <a:gd name="T7" fmla="*/ 36 h 62"/>
                <a:gd name="T8" fmla="*/ 23 w 67"/>
                <a:gd name="T9" fmla="*/ 50 h 62"/>
                <a:gd name="T10" fmla="*/ 30 w 67"/>
                <a:gd name="T11" fmla="*/ 62 h 62"/>
                <a:gd name="T12" fmla="*/ 30 w 67"/>
                <a:gd name="T13" fmla="*/ 45 h 62"/>
                <a:gd name="T14" fmla="*/ 32 w 67"/>
                <a:gd name="T15" fmla="*/ 35 h 62"/>
                <a:gd name="T16" fmla="*/ 40 w 67"/>
                <a:gd name="T17" fmla="*/ 25 h 62"/>
                <a:gd name="T18" fmla="*/ 46 w 67"/>
                <a:gd name="T19" fmla="*/ 17 h 62"/>
                <a:gd name="T20" fmla="*/ 57 w 67"/>
                <a:gd name="T21" fmla="*/ 10 h 62"/>
                <a:gd name="T22" fmla="*/ 67 w 67"/>
                <a:gd name="T23" fmla="*/ 0 h 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7"/>
                <a:gd name="T37" fmla="*/ 0 h 62"/>
                <a:gd name="T38" fmla="*/ 67 w 67"/>
                <a:gd name="T39" fmla="*/ 62 h 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7" h="62">
                  <a:moveTo>
                    <a:pt x="0" y="0"/>
                  </a:moveTo>
                  <a:lnTo>
                    <a:pt x="6" y="10"/>
                  </a:lnTo>
                  <a:lnTo>
                    <a:pt x="10" y="21"/>
                  </a:lnTo>
                  <a:lnTo>
                    <a:pt x="16" y="36"/>
                  </a:lnTo>
                  <a:lnTo>
                    <a:pt x="23" y="50"/>
                  </a:lnTo>
                  <a:lnTo>
                    <a:pt x="30" y="62"/>
                  </a:lnTo>
                  <a:lnTo>
                    <a:pt x="30" y="45"/>
                  </a:lnTo>
                  <a:lnTo>
                    <a:pt x="32" y="35"/>
                  </a:lnTo>
                  <a:lnTo>
                    <a:pt x="40" y="25"/>
                  </a:lnTo>
                  <a:lnTo>
                    <a:pt x="46" y="17"/>
                  </a:lnTo>
                  <a:lnTo>
                    <a:pt x="57" y="10"/>
                  </a:lnTo>
                  <a:lnTo>
                    <a:pt x="6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1" name="Freeform 83"/>
            <p:cNvSpPr/>
            <p:nvPr/>
          </p:nvSpPr>
          <p:spPr bwMode="auto">
            <a:xfrm>
              <a:off x="4212" y="1411"/>
              <a:ext cx="82" cy="64"/>
            </a:xfrm>
            <a:custGeom>
              <a:avLst/>
              <a:gdLst>
                <a:gd name="T0" fmla="*/ 90 w 244"/>
                <a:gd name="T1" fmla="*/ 11 h 192"/>
                <a:gd name="T2" fmla="*/ 75 w 244"/>
                <a:gd name="T3" fmla="*/ 26 h 192"/>
                <a:gd name="T4" fmla="*/ 61 w 244"/>
                <a:gd name="T5" fmla="*/ 37 h 192"/>
                <a:gd name="T6" fmla="*/ 56 w 244"/>
                <a:gd name="T7" fmla="*/ 43 h 192"/>
                <a:gd name="T8" fmla="*/ 54 w 244"/>
                <a:gd name="T9" fmla="*/ 52 h 192"/>
                <a:gd name="T10" fmla="*/ 54 w 244"/>
                <a:gd name="T11" fmla="*/ 59 h 192"/>
                <a:gd name="T12" fmla="*/ 55 w 244"/>
                <a:gd name="T13" fmla="*/ 67 h 192"/>
                <a:gd name="T14" fmla="*/ 59 w 244"/>
                <a:gd name="T15" fmla="*/ 79 h 192"/>
                <a:gd name="T16" fmla="*/ 62 w 244"/>
                <a:gd name="T17" fmla="*/ 96 h 192"/>
                <a:gd name="T18" fmla="*/ 61 w 244"/>
                <a:gd name="T19" fmla="*/ 111 h 192"/>
                <a:gd name="T20" fmla="*/ 55 w 244"/>
                <a:gd name="T21" fmla="*/ 124 h 192"/>
                <a:gd name="T22" fmla="*/ 47 w 244"/>
                <a:gd name="T23" fmla="*/ 135 h 192"/>
                <a:gd name="T24" fmla="*/ 37 w 244"/>
                <a:gd name="T25" fmla="*/ 144 h 192"/>
                <a:gd name="T26" fmla="*/ 25 w 244"/>
                <a:gd name="T27" fmla="*/ 155 h 192"/>
                <a:gd name="T28" fmla="*/ 12 w 244"/>
                <a:gd name="T29" fmla="*/ 167 h 192"/>
                <a:gd name="T30" fmla="*/ 5 w 244"/>
                <a:gd name="T31" fmla="*/ 179 h 192"/>
                <a:gd name="T32" fmla="*/ 0 w 244"/>
                <a:gd name="T33" fmla="*/ 188 h 192"/>
                <a:gd name="T34" fmla="*/ 0 w 244"/>
                <a:gd name="T35" fmla="*/ 192 h 192"/>
                <a:gd name="T36" fmla="*/ 12 w 244"/>
                <a:gd name="T37" fmla="*/ 182 h 192"/>
                <a:gd name="T38" fmla="*/ 36 w 244"/>
                <a:gd name="T39" fmla="*/ 170 h 192"/>
                <a:gd name="T40" fmla="*/ 56 w 244"/>
                <a:gd name="T41" fmla="*/ 161 h 192"/>
                <a:gd name="T42" fmla="*/ 81 w 244"/>
                <a:gd name="T43" fmla="*/ 152 h 192"/>
                <a:gd name="T44" fmla="*/ 112 w 244"/>
                <a:gd name="T45" fmla="*/ 142 h 192"/>
                <a:gd name="T46" fmla="*/ 120 w 244"/>
                <a:gd name="T47" fmla="*/ 138 h 192"/>
                <a:gd name="T48" fmla="*/ 127 w 244"/>
                <a:gd name="T49" fmla="*/ 134 h 192"/>
                <a:gd name="T50" fmla="*/ 135 w 244"/>
                <a:gd name="T51" fmla="*/ 126 h 192"/>
                <a:gd name="T52" fmla="*/ 144 w 244"/>
                <a:gd name="T53" fmla="*/ 121 h 192"/>
                <a:gd name="T54" fmla="*/ 166 w 244"/>
                <a:gd name="T55" fmla="*/ 111 h 192"/>
                <a:gd name="T56" fmla="*/ 197 w 244"/>
                <a:gd name="T57" fmla="*/ 102 h 192"/>
                <a:gd name="T58" fmla="*/ 212 w 244"/>
                <a:gd name="T59" fmla="*/ 96 h 192"/>
                <a:gd name="T60" fmla="*/ 224 w 244"/>
                <a:gd name="T61" fmla="*/ 89 h 192"/>
                <a:gd name="T62" fmla="*/ 232 w 244"/>
                <a:gd name="T63" fmla="*/ 79 h 192"/>
                <a:gd name="T64" fmla="*/ 239 w 244"/>
                <a:gd name="T65" fmla="*/ 63 h 192"/>
                <a:gd name="T66" fmla="*/ 244 w 244"/>
                <a:gd name="T67" fmla="*/ 47 h 192"/>
                <a:gd name="T68" fmla="*/ 244 w 244"/>
                <a:gd name="T69" fmla="*/ 34 h 192"/>
                <a:gd name="T70" fmla="*/ 240 w 244"/>
                <a:gd name="T71" fmla="*/ 18 h 192"/>
                <a:gd name="T72" fmla="*/ 239 w 244"/>
                <a:gd name="T73" fmla="*/ 4 h 192"/>
                <a:gd name="T74" fmla="*/ 239 w 244"/>
                <a:gd name="T75" fmla="*/ 0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4"/>
                <a:gd name="T115" fmla="*/ 0 h 192"/>
                <a:gd name="T116" fmla="*/ 244 w 244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4" h="192">
                  <a:moveTo>
                    <a:pt x="90" y="11"/>
                  </a:moveTo>
                  <a:lnTo>
                    <a:pt x="75" y="26"/>
                  </a:lnTo>
                  <a:lnTo>
                    <a:pt x="61" y="37"/>
                  </a:lnTo>
                  <a:lnTo>
                    <a:pt x="56" y="43"/>
                  </a:lnTo>
                  <a:lnTo>
                    <a:pt x="54" y="52"/>
                  </a:lnTo>
                  <a:lnTo>
                    <a:pt x="54" y="59"/>
                  </a:lnTo>
                  <a:lnTo>
                    <a:pt x="55" y="67"/>
                  </a:lnTo>
                  <a:lnTo>
                    <a:pt x="59" y="79"/>
                  </a:lnTo>
                  <a:lnTo>
                    <a:pt x="62" y="96"/>
                  </a:lnTo>
                  <a:lnTo>
                    <a:pt x="61" y="111"/>
                  </a:lnTo>
                  <a:lnTo>
                    <a:pt x="55" y="124"/>
                  </a:lnTo>
                  <a:lnTo>
                    <a:pt x="47" y="135"/>
                  </a:lnTo>
                  <a:lnTo>
                    <a:pt x="37" y="144"/>
                  </a:lnTo>
                  <a:lnTo>
                    <a:pt x="25" y="155"/>
                  </a:lnTo>
                  <a:lnTo>
                    <a:pt x="12" y="167"/>
                  </a:lnTo>
                  <a:lnTo>
                    <a:pt x="5" y="179"/>
                  </a:lnTo>
                  <a:lnTo>
                    <a:pt x="0" y="188"/>
                  </a:lnTo>
                  <a:lnTo>
                    <a:pt x="0" y="192"/>
                  </a:lnTo>
                  <a:lnTo>
                    <a:pt x="12" y="182"/>
                  </a:lnTo>
                  <a:lnTo>
                    <a:pt x="36" y="170"/>
                  </a:lnTo>
                  <a:lnTo>
                    <a:pt x="56" y="161"/>
                  </a:lnTo>
                  <a:lnTo>
                    <a:pt x="81" y="152"/>
                  </a:lnTo>
                  <a:lnTo>
                    <a:pt x="112" y="142"/>
                  </a:lnTo>
                  <a:lnTo>
                    <a:pt x="120" y="138"/>
                  </a:lnTo>
                  <a:lnTo>
                    <a:pt x="127" y="134"/>
                  </a:lnTo>
                  <a:lnTo>
                    <a:pt x="135" y="126"/>
                  </a:lnTo>
                  <a:lnTo>
                    <a:pt x="144" y="121"/>
                  </a:lnTo>
                  <a:lnTo>
                    <a:pt x="166" y="111"/>
                  </a:lnTo>
                  <a:lnTo>
                    <a:pt x="197" y="102"/>
                  </a:lnTo>
                  <a:lnTo>
                    <a:pt x="212" y="96"/>
                  </a:lnTo>
                  <a:lnTo>
                    <a:pt x="224" y="89"/>
                  </a:lnTo>
                  <a:lnTo>
                    <a:pt x="232" y="79"/>
                  </a:lnTo>
                  <a:lnTo>
                    <a:pt x="239" y="63"/>
                  </a:lnTo>
                  <a:lnTo>
                    <a:pt x="244" y="47"/>
                  </a:lnTo>
                  <a:lnTo>
                    <a:pt x="244" y="34"/>
                  </a:lnTo>
                  <a:lnTo>
                    <a:pt x="240" y="18"/>
                  </a:lnTo>
                  <a:lnTo>
                    <a:pt x="239" y="4"/>
                  </a:lnTo>
                  <a:lnTo>
                    <a:pt x="239" y="0"/>
                  </a:lnTo>
                </a:path>
              </a:pathLst>
            </a:custGeom>
            <a:noFill/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2" name="Freeform 84"/>
            <p:cNvSpPr/>
            <p:nvPr/>
          </p:nvSpPr>
          <p:spPr bwMode="auto">
            <a:xfrm>
              <a:off x="4110" y="1404"/>
              <a:ext cx="51" cy="48"/>
            </a:xfrm>
            <a:custGeom>
              <a:avLst/>
              <a:gdLst>
                <a:gd name="T0" fmla="*/ 22 w 155"/>
                <a:gd name="T1" fmla="*/ 0 h 144"/>
                <a:gd name="T2" fmla="*/ 26 w 155"/>
                <a:gd name="T3" fmla="*/ 8 h 144"/>
                <a:gd name="T4" fmla="*/ 26 w 155"/>
                <a:gd name="T5" fmla="*/ 15 h 144"/>
                <a:gd name="T6" fmla="*/ 26 w 155"/>
                <a:gd name="T7" fmla="*/ 21 h 144"/>
                <a:gd name="T8" fmla="*/ 23 w 155"/>
                <a:gd name="T9" fmla="*/ 34 h 144"/>
                <a:gd name="T10" fmla="*/ 21 w 155"/>
                <a:gd name="T11" fmla="*/ 51 h 144"/>
                <a:gd name="T12" fmla="*/ 17 w 155"/>
                <a:gd name="T13" fmla="*/ 66 h 144"/>
                <a:gd name="T14" fmla="*/ 11 w 155"/>
                <a:gd name="T15" fmla="*/ 78 h 144"/>
                <a:gd name="T16" fmla="*/ 5 w 155"/>
                <a:gd name="T17" fmla="*/ 90 h 144"/>
                <a:gd name="T18" fmla="*/ 0 w 155"/>
                <a:gd name="T19" fmla="*/ 101 h 144"/>
                <a:gd name="T20" fmla="*/ 0 w 155"/>
                <a:gd name="T21" fmla="*/ 107 h 144"/>
                <a:gd name="T22" fmla="*/ 3 w 155"/>
                <a:gd name="T23" fmla="*/ 110 h 144"/>
                <a:gd name="T24" fmla="*/ 9 w 155"/>
                <a:gd name="T25" fmla="*/ 113 h 144"/>
                <a:gd name="T26" fmla="*/ 21 w 155"/>
                <a:gd name="T27" fmla="*/ 116 h 144"/>
                <a:gd name="T28" fmla="*/ 34 w 155"/>
                <a:gd name="T29" fmla="*/ 114 h 144"/>
                <a:gd name="T30" fmla="*/ 47 w 155"/>
                <a:gd name="T31" fmla="*/ 116 h 144"/>
                <a:gd name="T32" fmla="*/ 54 w 155"/>
                <a:gd name="T33" fmla="*/ 118 h 144"/>
                <a:gd name="T34" fmla="*/ 64 w 155"/>
                <a:gd name="T35" fmla="*/ 123 h 144"/>
                <a:gd name="T36" fmla="*/ 72 w 155"/>
                <a:gd name="T37" fmla="*/ 130 h 144"/>
                <a:gd name="T38" fmla="*/ 83 w 155"/>
                <a:gd name="T39" fmla="*/ 136 h 144"/>
                <a:gd name="T40" fmla="*/ 96 w 155"/>
                <a:gd name="T41" fmla="*/ 144 h 144"/>
                <a:gd name="T42" fmla="*/ 98 w 155"/>
                <a:gd name="T43" fmla="*/ 135 h 144"/>
                <a:gd name="T44" fmla="*/ 101 w 155"/>
                <a:gd name="T45" fmla="*/ 128 h 144"/>
                <a:gd name="T46" fmla="*/ 107 w 155"/>
                <a:gd name="T47" fmla="*/ 122 h 144"/>
                <a:gd name="T48" fmla="*/ 116 w 155"/>
                <a:gd name="T49" fmla="*/ 116 h 144"/>
                <a:gd name="T50" fmla="*/ 126 w 155"/>
                <a:gd name="T51" fmla="*/ 112 h 144"/>
                <a:gd name="T52" fmla="*/ 137 w 155"/>
                <a:gd name="T53" fmla="*/ 107 h 144"/>
                <a:gd name="T54" fmla="*/ 146 w 155"/>
                <a:gd name="T55" fmla="*/ 98 h 144"/>
                <a:gd name="T56" fmla="*/ 151 w 155"/>
                <a:gd name="T57" fmla="*/ 89 h 144"/>
                <a:gd name="T58" fmla="*/ 155 w 155"/>
                <a:gd name="T59" fmla="*/ 80 h 1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5"/>
                <a:gd name="T91" fmla="*/ 0 h 144"/>
                <a:gd name="T92" fmla="*/ 155 w 155"/>
                <a:gd name="T93" fmla="*/ 144 h 1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5" h="144">
                  <a:moveTo>
                    <a:pt x="22" y="0"/>
                  </a:moveTo>
                  <a:lnTo>
                    <a:pt x="26" y="8"/>
                  </a:lnTo>
                  <a:lnTo>
                    <a:pt x="26" y="15"/>
                  </a:lnTo>
                  <a:lnTo>
                    <a:pt x="26" y="21"/>
                  </a:lnTo>
                  <a:lnTo>
                    <a:pt x="23" y="34"/>
                  </a:lnTo>
                  <a:lnTo>
                    <a:pt x="21" y="51"/>
                  </a:lnTo>
                  <a:lnTo>
                    <a:pt x="17" y="66"/>
                  </a:lnTo>
                  <a:lnTo>
                    <a:pt x="11" y="78"/>
                  </a:lnTo>
                  <a:lnTo>
                    <a:pt x="5" y="90"/>
                  </a:lnTo>
                  <a:lnTo>
                    <a:pt x="0" y="101"/>
                  </a:lnTo>
                  <a:lnTo>
                    <a:pt x="0" y="107"/>
                  </a:lnTo>
                  <a:lnTo>
                    <a:pt x="3" y="110"/>
                  </a:lnTo>
                  <a:lnTo>
                    <a:pt x="9" y="113"/>
                  </a:lnTo>
                  <a:lnTo>
                    <a:pt x="21" y="116"/>
                  </a:lnTo>
                  <a:lnTo>
                    <a:pt x="34" y="114"/>
                  </a:lnTo>
                  <a:lnTo>
                    <a:pt x="47" y="116"/>
                  </a:lnTo>
                  <a:lnTo>
                    <a:pt x="54" y="118"/>
                  </a:lnTo>
                  <a:lnTo>
                    <a:pt x="64" y="123"/>
                  </a:lnTo>
                  <a:lnTo>
                    <a:pt x="72" y="130"/>
                  </a:lnTo>
                  <a:lnTo>
                    <a:pt x="83" y="136"/>
                  </a:lnTo>
                  <a:lnTo>
                    <a:pt x="96" y="144"/>
                  </a:lnTo>
                  <a:lnTo>
                    <a:pt x="98" y="135"/>
                  </a:lnTo>
                  <a:lnTo>
                    <a:pt x="101" y="128"/>
                  </a:lnTo>
                  <a:lnTo>
                    <a:pt x="107" y="122"/>
                  </a:lnTo>
                  <a:lnTo>
                    <a:pt x="116" y="116"/>
                  </a:lnTo>
                  <a:lnTo>
                    <a:pt x="126" y="112"/>
                  </a:lnTo>
                  <a:lnTo>
                    <a:pt x="137" y="107"/>
                  </a:lnTo>
                  <a:lnTo>
                    <a:pt x="146" y="98"/>
                  </a:lnTo>
                  <a:lnTo>
                    <a:pt x="151" y="89"/>
                  </a:lnTo>
                  <a:lnTo>
                    <a:pt x="155" y="8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3" name="Freeform 85"/>
            <p:cNvSpPr/>
            <p:nvPr/>
          </p:nvSpPr>
          <p:spPr bwMode="auto">
            <a:xfrm>
              <a:off x="4081" y="1405"/>
              <a:ext cx="34" cy="36"/>
            </a:xfrm>
            <a:custGeom>
              <a:avLst/>
              <a:gdLst>
                <a:gd name="T0" fmla="*/ 0 w 102"/>
                <a:gd name="T1" fmla="*/ 14 h 108"/>
                <a:gd name="T2" fmla="*/ 8 w 102"/>
                <a:gd name="T3" fmla="*/ 20 h 108"/>
                <a:gd name="T4" fmla="*/ 17 w 102"/>
                <a:gd name="T5" fmla="*/ 31 h 108"/>
                <a:gd name="T6" fmla="*/ 26 w 102"/>
                <a:gd name="T7" fmla="*/ 45 h 108"/>
                <a:gd name="T8" fmla="*/ 32 w 102"/>
                <a:gd name="T9" fmla="*/ 62 h 108"/>
                <a:gd name="T10" fmla="*/ 41 w 102"/>
                <a:gd name="T11" fmla="*/ 80 h 108"/>
                <a:gd name="T12" fmla="*/ 49 w 102"/>
                <a:gd name="T13" fmla="*/ 94 h 108"/>
                <a:gd name="T14" fmla="*/ 60 w 102"/>
                <a:gd name="T15" fmla="*/ 104 h 108"/>
                <a:gd name="T16" fmla="*/ 68 w 102"/>
                <a:gd name="T17" fmla="*/ 108 h 108"/>
                <a:gd name="T18" fmla="*/ 71 w 102"/>
                <a:gd name="T19" fmla="*/ 95 h 108"/>
                <a:gd name="T20" fmla="*/ 76 w 102"/>
                <a:gd name="T21" fmla="*/ 84 h 108"/>
                <a:gd name="T22" fmla="*/ 84 w 102"/>
                <a:gd name="T23" fmla="*/ 71 h 108"/>
                <a:gd name="T24" fmla="*/ 90 w 102"/>
                <a:gd name="T25" fmla="*/ 59 h 108"/>
                <a:gd name="T26" fmla="*/ 95 w 102"/>
                <a:gd name="T27" fmla="*/ 46 h 108"/>
                <a:gd name="T28" fmla="*/ 97 w 102"/>
                <a:gd name="T29" fmla="*/ 31 h 108"/>
                <a:gd name="T30" fmla="*/ 101 w 102"/>
                <a:gd name="T31" fmla="*/ 18 h 108"/>
                <a:gd name="T32" fmla="*/ 102 w 102"/>
                <a:gd name="T33" fmla="*/ 12 h 108"/>
                <a:gd name="T34" fmla="*/ 101 w 102"/>
                <a:gd name="T35" fmla="*/ 5 h 108"/>
                <a:gd name="T36" fmla="*/ 98 w 102"/>
                <a:gd name="T37" fmla="*/ 0 h 10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08"/>
                <a:gd name="T59" fmla="*/ 102 w 102"/>
                <a:gd name="T60" fmla="*/ 108 h 10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08">
                  <a:moveTo>
                    <a:pt x="0" y="14"/>
                  </a:moveTo>
                  <a:lnTo>
                    <a:pt x="8" y="20"/>
                  </a:lnTo>
                  <a:lnTo>
                    <a:pt x="17" y="31"/>
                  </a:lnTo>
                  <a:lnTo>
                    <a:pt x="26" y="45"/>
                  </a:lnTo>
                  <a:lnTo>
                    <a:pt x="32" y="62"/>
                  </a:lnTo>
                  <a:lnTo>
                    <a:pt x="41" y="80"/>
                  </a:lnTo>
                  <a:lnTo>
                    <a:pt x="49" y="94"/>
                  </a:lnTo>
                  <a:lnTo>
                    <a:pt x="60" y="104"/>
                  </a:lnTo>
                  <a:lnTo>
                    <a:pt x="68" y="108"/>
                  </a:lnTo>
                  <a:lnTo>
                    <a:pt x="71" y="95"/>
                  </a:lnTo>
                  <a:lnTo>
                    <a:pt x="76" y="84"/>
                  </a:lnTo>
                  <a:lnTo>
                    <a:pt x="84" y="71"/>
                  </a:lnTo>
                  <a:lnTo>
                    <a:pt x="90" y="59"/>
                  </a:lnTo>
                  <a:lnTo>
                    <a:pt x="95" y="46"/>
                  </a:lnTo>
                  <a:lnTo>
                    <a:pt x="97" y="31"/>
                  </a:lnTo>
                  <a:lnTo>
                    <a:pt x="101" y="18"/>
                  </a:lnTo>
                  <a:lnTo>
                    <a:pt x="102" y="12"/>
                  </a:lnTo>
                  <a:lnTo>
                    <a:pt x="101" y="5"/>
                  </a:lnTo>
                  <a:lnTo>
                    <a:pt x="9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4" name="Freeform 86"/>
            <p:cNvSpPr/>
            <p:nvPr/>
          </p:nvSpPr>
          <p:spPr bwMode="auto">
            <a:xfrm>
              <a:off x="4077" y="1410"/>
              <a:ext cx="342" cy="244"/>
            </a:xfrm>
            <a:custGeom>
              <a:avLst/>
              <a:gdLst>
                <a:gd name="T0" fmla="*/ 16 w 1028"/>
                <a:gd name="T1" fmla="*/ 13 h 731"/>
                <a:gd name="T2" fmla="*/ 41 w 1028"/>
                <a:gd name="T3" fmla="*/ 62 h 731"/>
                <a:gd name="T4" fmla="*/ 67 w 1028"/>
                <a:gd name="T5" fmla="*/ 104 h 731"/>
                <a:gd name="T6" fmla="*/ 127 w 1028"/>
                <a:gd name="T7" fmla="*/ 132 h 731"/>
                <a:gd name="T8" fmla="*/ 168 w 1028"/>
                <a:gd name="T9" fmla="*/ 161 h 731"/>
                <a:gd name="T10" fmla="*/ 175 w 1028"/>
                <a:gd name="T11" fmla="*/ 201 h 731"/>
                <a:gd name="T12" fmla="*/ 199 w 1028"/>
                <a:gd name="T13" fmla="*/ 230 h 731"/>
                <a:gd name="T14" fmla="*/ 246 w 1028"/>
                <a:gd name="T15" fmla="*/ 259 h 731"/>
                <a:gd name="T16" fmla="*/ 265 w 1028"/>
                <a:gd name="T17" fmla="*/ 314 h 731"/>
                <a:gd name="T18" fmla="*/ 282 w 1028"/>
                <a:gd name="T19" fmla="*/ 363 h 731"/>
                <a:gd name="T20" fmla="*/ 305 w 1028"/>
                <a:gd name="T21" fmla="*/ 411 h 731"/>
                <a:gd name="T22" fmla="*/ 305 w 1028"/>
                <a:gd name="T23" fmla="*/ 470 h 731"/>
                <a:gd name="T24" fmla="*/ 250 w 1028"/>
                <a:gd name="T25" fmla="*/ 556 h 731"/>
                <a:gd name="T26" fmla="*/ 225 w 1028"/>
                <a:gd name="T27" fmla="*/ 620 h 731"/>
                <a:gd name="T28" fmla="*/ 200 w 1028"/>
                <a:gd name="T29" fmla="*/ 672 h 731"/>
                <a:gd name="T30" fmla="*/ 161 w 1028"/>
                <a:gd name="T31" fmla="*/ 698 h 731"/>
                <a:gd name="T32" fmla="*/ 215 w 1028"/>
                <a:gd name="T33" fmla="*/ 687 h 731"/>
                <a:gd name="T34" fmla="*/ 273 w 1028"/>
                <a:gd name="T35" fmla="*/ 686 h 731"/>
                <a:gd name="T36" fmla="*/ 312 w 1028"/>
                <a:gd name="T37" fmla="*/ 711 h 731"/>
                <a:gd name="T38" fmla="*/ 328 w 1028"/>
                <a:gd name="T39" fmla="*/ 728 h 731"/>
                <a:gd name="T40" fmla="*/ 319 w 1028"/>
                <a:gd name="T41" fmla="*/ 678 h 731"/>
                <a:gd name="T42" fmla="*/ 345 w 1028"/>
                <a:gd name="T43" fmla="*/ 714 h 731"/>
                <a:gd name="T44" fmla="*/ 387 w 1028"/>
                <a:gd name="T45" fmla="*/ 710 h 731"/>
                <a:gd name="T46" fmla="*/ 447 w 1028"/>
                <a:gd name="T47" fmla="*/ 706 h 731"/>
                <a:gd name="T48" fmla="*/ 416 w 1028"/>
                <a:gd name="T49" fmla="*/ 680 h 731"/>
                <a:gd name="T50" fmla="*/ 395 w 1028"/>
                <a:gd name="T51" fmla="*/ 632 h 731"/>
                <a:gd name="T52" fmla="*/ 398 w 1028"/>
                <a:gd name="T53" fmla="*/ 565 h 731"/>
                <a:gd name="T54" fmla="*/ 402 w 1028"/>
                <a:gd name="T55" fmla="*/ 507 h 731"/>
                <a:gd name="T56" fmla="*/ 397 w 1028"/>
                <a:gd name="T57" fmla="*/ 451 h 731"/>
                <a:gd name="T58" fmla="*/ 394 w 1028"/>
                <a:gd name="T59" fmla="*/ 415 h 731"/>
                <a:gd name="T60" fmla="*/ 397 w 1028"/>
                <a:gd name="T61" fmla="*/ 362 h 731"/>
                <a:gd name="T62" fmla="*/ 374 w 1028"/>
                <a:gd name="T63" fmla="*/ 319 h 731"/>
                <a:gd name="T64" fmla="*/ 378 w 1028"/>
                <a:gd name="T65" fmla="*/ 281 h 731"/>
                <a:gd name="T66" fmla="*/ 434 w 1028"/>
                <a:gd name="T67" fmla="*/ 239 h 731"/>
                <a:gd name="T68" fmla="*/ 504 w 1028"/>
                <a:gd name="T69" fmla="*/ 217 h 731"/>
                <a:gd name="T70" fmla="*/ 562 w 1028"/>
                <a:gd name="T71" fmla="*/ 195 h 731"/>
                <a:gd name="T72" fmla="*/ 607 w 1028"/>
                <a:gd name="T73" fmla="*/ 157 h 731"/>
                <a:gd name="T74" fmla="*/ 653 w 1028"/>
                <a:gd name="T75" fmla="*/ 123 h 731"/>
                <a:gd name="T76" fmla="*/ 711 w 1028"/>
                <a:gd name="T77" fmla="*/ 113 h 731"/>
                <a:gd name="T78" fmla="*/ 781 w 1028"/>
                <a:gd name="T79" fmla="*/ 118 h 731"/>
                <a:gd name="T80" fmla="*/ 849 w 1028"/>
                <a:gd name="T81" fmla="*/ 126 h 731"/>
                <a:gd name="T82" fmla="*/ 904 w 1028"/>
                <a:gd name="T83" fmla="*/ 107 h 731"/>
                <a:gd name="T84" fmla="*/ 948 w 1028"/>
                <a:gd name="T85" fmla="*/ 76 h 731"/>
                <a:gd name="T86" fmla="*/ 1002 w 1028"/>
                <a:gd name="T87" fmla="*/ 58 h 731"/>
                <a:gd name="T88" fmla="*/ 1024 w 1028"/>
                <a:gd name="T89" fmla="*/ 44 h 7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28"/>
                <a:gd name="T136" fmla="*/ 0 h 731"/>
                <a:gd name="T137" fmla="*/ 1028 w 1028"/>
                <a:gd name="T138" fmla="*/ 731 h 7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28" h="731">
                  <a:moveTo>
                    <a:pt x="0" y="0"/>
                  </a:moveTo>
                  <a:lnTo>
                    <a:pt x="7" y="4"/>
                  </a:lnTo>
                  <a:lnTo>
                    <a:pt x="16" y="13"/>
                  </a:lnTo>
                  <a:lnTo>
                    <a:pt x="24" y="23"/>
                  </a:lnTo>
                  <a:lnTo>
                    <a:pt x="32" y="39"/>
                  </a:lnTo>
                  <a:lnTo>
                    <a:pt x="41" y="62"/>
                  </a:lnTo>
                  <a:lnTo>
                    <a:pt x="48" y="81"/>
                  </a:lnTo>
                  <a:lnTo>
                    <a:pt x="57" y="93"/>
                  </a:lnTo>
                  <a:lnTo>
                    <a:pt x="67" y="104"/>
                  </a:lnTo>
                  <a:lnTo>
                    <a:pt x="86" y="114"/>
                  </a:lnTo>
                  <a:lnTo>
                    <a:pt x="107" y="123"/>
                  </a:lnTo>
                  <a:lnTo>
                    <a:pt x="127" y="132"/>
                  </a:lnTo>
                  <a:lnTo>
                    <a:pt x="144" y="139"/>
                  </a:lnTo>
                  <a:lnTo>
                    <a:pt x="159" y="150"/>
                  </a:lnTo>
                  <a:lnTo>
                    <a:pt x="168" y="161"/>
                  </a:lnTo>
                  <a:lnTo>
                    <a:pt x="171" y="171"/>
                  </a:lnTo>
                  <a:lnTo>
                    <a:pt x="174" y="181"/>
                  </a:lnTo>
                  <a:lnTo>
                    <a:pt x="175" y="201"/>
                  </a:lnTo>
                  <a:lnTo>
                    <a:pt x="178" y="213"/>
                  </a:lnTo>
                  <a:lnTo>
                    <a:pt x="184" y="221"/>
                  </a:lnTo>
                  <a:lnTo>
                    <a:pt x="199" y="230"/>
                  </a:lnTo>
                  <a:lnTo>
                    <a:pt x="215" y="239"/>
                  </a:lnTo>
                  <a:lnTo>
                    <a:pt x="233" y="248"/>
                  </a:lnTo>
                  <a:lnTo>
                    <a:pt x="246" y="259"/>
                  </a:lnTo>
                  <a:lnTo>
                    <a:pt x="254" y="271"/>
                  </a:lnTo>
                  <a:lnTo>
                    <a:pt x="258" y="296"/>
                  </a:lnTo>
                  <a:lnTo>
                    <a:pt x="265" y="314"/>
                  </a:lnTo>
                  <a:lnTo>
                    <a:pt x="270" y="340"/>
                  </a:lnTo>
                  <a:lnTo>
                    <a:pt x="274" y="351"/>
                  </a:lnTo>
                  <a:lnTo>
                    <a:pt x="282" y="363"/>
                  </a:lnTo>
                  <a:lnTo>
                    <a:pt x="292" y="377"/>
                  </a:lnTo>
                  <a:lnTo>
                    <a:pt x="301" y="396"/>
                  </a:lnTo>
                  <a:lnTo>
                    <a:pt x="305" y="411"/>
                  </a:lnTo>
                  <a:lnTo>
                    <a:pt x="307" y="431"/>
                  </a:lnTo>
                  <a:lnTo>
                    <a:pt x="307" y="450"/>
                  </a:lnTo>
                  <a:lnTo>
                    <a:pt x="305" y="470"/>
                  </a:lnTo>
                  <a:lnTo>
                    <a:pt x="287" y="503"/>
                  </a:lnTo>
                  <a:lnTo>
                    <a:pt x="266" y="531"/>
                  </a:lnTo>
                  <a:lnTo>
                    <a:pt x="250" y="556"/>
                  </a:lnTo>
                  <a:lnTo>
                    <a:pt x="239" y="576"/>
                  </a:lnTo>
                  <a:lnTo>
                    <a:pt x="232" y="598"/>
                  </a:lnTo>
                  <a:lnTo>
                    <a:pt x="225" y="620"/>
                  </a:lnTo>
                  <a:lnTo>
                    <a:pt x="217" y="642"/>
                  </a:lnTo>
                  <a:lnTo>
                    <a:pt x="204" y="664"/>
                  </a:lnTo>
                  <a:lnTo>
                    <a:pt x="200" y="672"/>
                  </a:lnTo>
                  <a:lnTo>
                    <a:pt x="192" y="679"/>
                  </a:lnTo>
                  <a:lnTo>
                    <a:pt x="178" y="690"/>
                  </a:lnTo>
                  <a:lnTo>
                    <a:pt x="161" y="698"/>
                  </a:lnTo>
                  <a:lnTo>
                    <a:pt x="178" y="694"/>
                  </a:lnTo>
                  <a:lnTo>
                    <a:pt x="199" y="690"/>
                  </a:lnTo>
                  <a:lnTo>
                    <a:pt x="215" y="687"/>
                  </a:lnTo>
                  <a:lnTo>
                    <a:pt x="235" y="685"/>
                  </a:lnTo>
                  <a:lnTo>
                    <a:pt x="254" y="685"/>
                  </a:lnTo>
                  <a:lnTo>
                    <a:pt x="273" y="686"/>
                  </a:lnTo>
                  <a:lnTo>
                    <a:pt x="288" y="690"/>
                  </a:lnTo>
                  <a:lnTo>
                    <a:pt x="302" y="700"/>
                  </a:lnTo>
                  <a:lnTo>
                    <a:pt x="312" y="711"/>
                  </a:lnTo>
                  <a:lnTo>
                    <a:pt x="321" y="723"/>
                  </a:lnTo>
                  <a:lnTo>
                    <a:pt x="328" y="731"/>
                  </a:lnTo>
                  <a:lnTo>
                    <a:pt x="328" y="728"/>
                  </a:lnTo>
                  <a:lnTo>
                    <a:pt x="325" y="711"/>
                  </a:lnTo>
                  <a:lnTo>
                    <a:pt x="324" y="698"/>
                  </a:lnTo>
                  <a:lnTo>
                    <a:pt x="319" y="678"/>
                  </a:lnTo>
                  <a:lnTo>
                    <a:pt x="328" y="698"/>
                  </a:lnTo>
                  <a:lnTo>
                    <a:pt x="336" y="708"/>
                  </a:lnTo>
                  <a:lnTo>
                    <a:pt x="345" y="714"/>
                  </a:lnTo>
                  <a:lnTo>
                    <a:pt x="356" y="717"/>
                  </a:lnTo>
                  <a:lnTo>
                    <a:pt x="370" y="714"/>
                  </a:lnTo>
                  <a:lnTo>
                    <a:pt x="387" y="710"/>
                  </a:lnTo>
                  <a:lnTo>
                    <a:pt x="407" y="706"/>
                  </a:lnTo>
                  <a:lnTo>
                    <a:pt x="428" y="703"/>
                  </a:lnTo>
                  <a:lnTo>
                    <a:pt x="447" y="706"/>
                  </a:lnTo>
                  <a:lnTo>
                    <a:pt x="465" y="710"/>
                  </a:lnTo>
                  <a:lnTo>
                    <a:pt x="430" y="691"/>
                  </a:lnTo>
                  <a:lnTo>
                    <a:pt x="416" y="680"/>
                  </a:lnTo>
                  <a:lnTo>
                    <a:pt x="405" y="668"/>
                  </a:lnTo>
                  <a:lnTo>
                    <a:pt x="400" y="652"/>
                  </a:lnTo>
                  <a:lnTo>
                    <a:pt x="395" y="632"/>
                  </a:lnTo>
                  <a:lnTo>
                    <a:pt x="394" y="602"/>
                  </a:lnTo>
                  <a:lnTo>
                    <a:pt x="396" y="582"/>
                  </a:lnTo>
                  <a:lnTo>
                    <a:pt x="398" y="565"/>
                  </a:lnTo>
                  <a:lnTo>
                    <a:pt x="403" y="544"/>
                  </a:lnTo>
                  <a:lnTo>
                    <a:pt x="403" y="527"/>
                  </a:lnTo>
                  <a:lnTo>
                    <a:pt x="402" y="507"/>
                  </a:lnTo>
                  <a:lnTo>
                    <a:pt x="403" y="483"/>
                  </a:lnTo>
                  <a:lnTo>
                    <a:pt x="401" y="465"/>
                  </a:lnTo>
                  <a:lnTo>
                    <a:pt x="397" y="451"/>
                  </a:lnTo>
                  <a:lnTo>
                    <a:pt x="392" y="436"/>
                  </a:lnTo>
                  <a:lnTo>
                    <a:pt x="391" y="427"/>
                  </a:lnTo>
                  <a:lnTo>
                    <a:pt x="394" y="415"/>
                  </a:lnTo>
                  <a:lnTo>
                    <a:pt x="398" y="398"/>
                  </a:lnTo>
                  <a:lnTo>
                    <a:pt x="400" y="381"/>
                  </a:lnTo>
                  <a:lnTo>
                    <a:pt x="397" y="362"/>
                  </a:lnTo>
                  <a:lnTo>
                    <a:pt x="391" y="346"/>
                  </a:lnTo>
                  <a:lnTo>
                    <a:pt x="382" y="331"/>
                  </a:lnTo>
                  <a:lnTo>
                    <a:pt x="374" y="319"/>
                  </a:lnTo>
                  <a:lnTo>
                    <a:pt x="371" y="307"/>
                  </a:lnTo>
                  <a:lnTo>
                    <a:pt x="372" y="294"/>
                  </a:lnTo>
                  <a:lnTo>
                    <a:pt x="378" y="281"/>
                  </a:lnTo>
                  <a:lnTo>
                    <a:pt x="387" y="270"/>
                  </a:lnTo>
                  <a:lnTo>
                    <a:pt x="409" y="253"/>
                  </a:lnTo>
                  <a:lnTo>
                    <a:pt x="434" y="239"/>
                  </a:lnTo>
                  <a:lnTo>
                    <a:pt x="461" y="228"/>
                  </a:lnTo>
                  <a:lnTo>
                    <a:pt x="484" y="222"/>
                  </a:lnTo>
                  <a:lnTo>
                    <a:pt x="504" y="217"/>
                  </a:lnTo>
                  <a:lnTo>
                    <a:pt x="523" y="213"/>
                  </a:lnTo>
                  <a:lnTo>
                    <a:pt x="543" y="205"/>
                  </a:lnTo>
                  <a:lnTo>
                    <a:pt x="562" y="195"/>
                  </a:lnTo>
                  <a:lnTo>
                    <a:pt x="574" y="186"/>
                  </a:lnTo>
                  <a:lnTo>
                    <a:pt x="590" y="172"/>
                  </a:lnTo>
                  <a:lnTo>
                    <a:pt x="607" y="157"/>
                  </a:lnTo>
                  <a:lnTo>
                    <a:pt x="624" y="139"/>
                  </a:lnTo>
                  <a:lnTo>
                    <a:pt x="638" y="129"/>
                  </a:lnTo>
                  <a:lnTo>
                    <a:pt x="653" y="123"/>
                  </a:lnTo>
                  <a:lnTo>
                    <a:pt x="670" y="117"/>
                  </a:lnTo>
                  <a:lnTo>
                    <a:pt x="690" y="114"/>
                  </a:lnTo>
                  <a:lnTo>
                    <a:pt x="711" y="113"/>
                  </a:lnTo>
                  <a:lnTo>
                    <a:pt x="732" y="113"/>
                  </a:lnTo>
                  <a:lnTo>
                    <a:pt x="757" y="115"/>
                  </a:lnTo>
                  <a:lnTo>
                    <a:pt x="781" y="118"/>
                  </a:lnTo>
                  <a:lnTo>
                    <a:pt x="804" y="124"/>
                  </a:lnTo>
                  <a:lnTo>
                    <a:pt x="828" y="127"/>
                  </a:lnTo>
                  <a:lnTo>
                    <a:pt x="849" y="126"/>
                  </a:lnTo>
                  <a:lnTo>
                    <a:pt x="870" y="123"/>
                  </a:lnTo>
                  <a:lnTo>
                    <a:pt x="888" y="117"/>
                  </a:lnTo>
                  <a:lnTo>
                    <a:pt x="904" y="107"/>
                  </a:lnTo>
                  <a:lnTo>
                    <a:pt x="920" y="94"/>
                  </a:lnTo>
                  <a:lnTo>
                    <a:pt x="934" y="84"/>
                  </a:lnTo>
                  <a:lnTo>
                    <a:pt x="948" y="76"/>
                  </a:lnTo>
                  <a:lnTo>
                    <a:pt x="963" y="70"/>
                  </a:lnTo>
                  <a:lnTo>
                    <a:pt x="982" y="65"/>
                  </a:lnTo>
                  <a:lnTo>
                    <a:pt x="1002" y="58"/>
                  </a:lnTo>
                  <a:lnTo>
                    <a:pt x="1013" y="54"/>
                  </a:lnTo>
                  <a:lnTo>
                    <a:pt x="1019" y="49"/>
                  </a:lnTo>
                  <a:lnTo>
                    <a:pt x="1024" y="44"/>
                  </a:lnTo>
                  <a:lnTo>
                    <a:pt x="1028" y="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5" name="Freeform 87"/>
            <p:cNvSpPr/>
            <p:nvPr/>
          </p:nvSpPr>
          <p:spPr bwMode="auto">
            <a:xfrm>
              <a:off x="4145" y="1410"/>
              <a:ext cx="30" cy="57"/>
            </a:xfrm>
            <a:custGeom>
              <a:avLst/>
              <a:gdLst>
                <a:gd name="T0" fmla="*/ 55 w 89"/>
                <a:gd name="T1" fmla="*/ 66 h 173"/>
                <a:gd name="T2" fmla="*/ 52 w 89"/>
                <a:gd name="T3" fmla="*/ 74 h 173"/>
                <a:gd name="T4" fmla="*/ 47 w 89"/>
                <a:gd name="T5" fmla="*/ 85 h 173"/>
                <a:gd name="T6" fmla="*/ 39 w 89"/>
                <a:gd name="T7" fmla="*/ 94 h 173"/>
                <a:gd name="T8" fmla="*/ 27 w 89"/>
                <a:gd name="T9" fmla="*/ 102 h 173"/>
                <a:gd name="T10" fmla="*/ 15 w 89"/>
                <a:gd name="T11" fmla="*/ 108 h 173"/>
                <a:gd name="T12" fmla="*/ 7 w 89"/>
                <a:gd name="T13" fmla="*/ 114 h 173"/>
                <a:gd name="T14" fmla="*/ 0 w 89"/>
                <a:gd name="T15" fmla="*/ 124 h 173"/>
                <a:gd name="T16" fmla="*/ 0 w 89"/>
                <a:gd name="T17" fmla="*/ 126 h 173"/>
                <a:gd name="T18" fmla="*/ 3 w 89"/>
                <a:gd name="T19" fmla="*/ 129 h 173"/>
                <a:gd name="T20" fmla="*/ 15 w 89"/>
                <a:gd name="T21" fmla="*/ 133 h 173"/>
                <a:gd name="T22" fmla="*/ 29 w 89"/>
                <a:gd name="T23" fmla="*/ 135 h 173"/>
                <a:gd name="T24" fmla="*/ 42 w 89"/>
                <a:gd name="T25" fmla="*/ 139 h 173"/>
                <a:gd name="T26" fmla="*/ 50 w 89"/>
                <a:gd name="T27" fmla="*/ 142 h 173"/>
                <a:gd name="T28" fmla="*/ 56 w 89"/>
                <a:gd name="T29" fmla="*/ 150 h 173"/>
                <a:gd name="T30" fmla="*/ 61 w 89"/>
                <a:gd name="T31" fmla="*/ 159 h 173"/>
                <a:gd name="T32" fmla="*/ 64 w 89"/>
                <a:gd name="T33" fmla="*/ 173 h 173"/>
                <a:gd name="T34" fmla="*/ 65 w 89"/>
                <a:gd name="T35" fmla="*/ 149 h 173"/>
                <a:gd name="T36" fmla="*/ 66 w 89"/>
                <a:gd name="T37" fmla="*/ 144 h 173"/>
                <a:gd name="T38" fmla="*/ 68 w 89"/>
                <a:gd name="T39" fmla="*/ 138 h 173"/>
                <a:gd name="T40" fmla="*/ 76 w 89"/>
                <a:gd name="T41" fmla="*/ 128 h 173"/>
                <a:gd name="T42" fmla="*/ 84 w 89"/>
                <a:gd name="T43" fmla="*/ 112 h 173"/>
                <a:gd name="T44" fmla="*/ 89 w 89"/>
                <a:gd name="T45" fmla="*/ 92 h 173"/>
                <a:gd name="T46" fmla="*/ 89 w 89"/>
                <a:gd name="T47" fmla="*/ 73 h 173"/>
                <a:gd name="T48" fmla="*/ 88 w 89"/>
                <a:gd name="T49" fmla="*/ 57 h 173"/>
                <a:gd name="T50" fmla="*/ 88 w 89"/>
                <a:gd name="T51" fmla="*/ 52 h 173"/>
                <a:gd name="T52" fmla="*/ 86 w 89"/>
                <a:gd name="T53" fmla="*/ 33 h 173"/>
                <a:gd name="T54" fmla="*/ 83 w 89"/>
                <a:gd name="T55" fmla="*/ 20 h 173"/>
                <a:gd name="T56" fmla="*/ 78 w 89"/>
                <a:gd name="T57" fmla="*/ 9 h 173"/>
                <a:gd name="T58" fmla="*/ 72 w 89"/>
                <a:gd name="T59" fmla="*/ 0 h 17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"/>
                <a:gd name="T91" fmla="*/ 0 h 173"/>
                <a:gd name="T92" fmla="*/ 89 w 89"/>
                <a:gd name="T93" fmla="*/ 173 h 17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" h="173">
                  <a:moveTo>
                    <a:pt x="55" y="66"/>
                  </a:moveTo>
                  <a:lnTo>
                    <a:pt x="52" y="74"/>
                  </a:lnTo>
                  <a:lnTo>
                    <a:pt x="47" y="85"/>
                  </a:lnTo>
                  <a:lnTo>
                    <a:pt x="39" y="94"/>
                  </a:lnTo>
                  <a:lnTo>
                    <a:pt x="27" y="102"/>
                  </a:lnTo>
                  <a:lnTo>
                    <a:pt x="15" y="108"/>
                  </a:lnTo>
                  <a:lnTo>
                    <a:pt x="7" y="114"/>
                  </a:lnTo>
                  <a:lnTo>
                    <a:pt x="0" y="124"/>
                  </a:lnTo>
                  <a:lnTo>
                    <a:pt x="0" y="126"/>
                  </a:lnTo>
                  <a:lnTo>
                    <a:pt x="3" y="129"/>
                  </a:lnTo>
                  <a:lnTo>
                    <a:pt x="15" y="133"/>
                  </a:lnTo>
                  <a:lnTo>
                    <a:pt x="29" y="135"/>
                  </a:lnTo>
                  <a:lnTo>
                    <a:pt x="42" y="139"/>
                  </a:lnTo>
                  <a:lnTo>
                    <a:pt x="50" y="142"/>
                  </a:lnTo>
                  <a:lnTo>
                    <a:pt x="56" y="150"/>
                  </a:lnTo>
                  <a:lnTo>
                    <a:pt x="61" y="159"/>
                  </a:lnTo>
                  <a:lnTo>
                    <a:pt x="64" y="173"/>
                  </a:lnTo>
                  <a:lnTo>
                    <a:pt x="65" y="149"/>
                  </a:lnTo>
                  <a:lnTo>
                    <a:pt x="66" y="144"/>
                  </a:lnTo>
                  <a:lnTo>
                    <a:pt x="68" y="138"/>
                  </a:lnTo>
                  <a:lnTo>
                    <a:pt x="76" y="128"/>
                  </a:lnTo>
                  <a:lnTo>
                    <a:pt x="84" y="112"/>
                  </a:lnTo>
                  <a:lnTo>
                    <a:pt x="89" y="92"/>
                  </a:lnTo>
                  <a:lnTo>
                    <a:pt x="89" y="73"/>
                  </a:lnTo>
                  <a:lnTo>
                    <a:pt x="88" y="57"/>
                  </a:lnTo>
                  <a:lnTo>
                    <a:pt x="88" y="52"/>
                  </a:lnTo>
                  <a:lnTo>
                    <a:pt x="86" y="33"/>
                  </a:lnTo>
                  <a:lnTo>
                    <a:pt x="83" y="20"/>
                  </a:lnTo>
                  <a:lnTo>
                    <a:pt x="78" y="9"/>
                  </a:lnTo>
                  <a:lnTo>
                    <a:pt x="7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6" name="Freeform 88"/>
            <p:cNvSpPr/>
            <p:nvPr/>
          </p:nvSpPr>
          <p:spPr bwMode="auto">
            <a:xfrm>
              <a:off x="4173" y="1411"/>
              <a:ext cx="14" cy="40"/>
            </a:xfrm>
            <a:custGeom>
              <a:avLst/>
              <a:gdLst>
                <a:gd name="T0" fmla="*/ 0 w 41"/>
                <a:gd name="T1" fmla="*/ 0 h 120"/>
                <a:gd name="T2" fmla="*/ 4 w 41"/>
                <a:gd name="T3" fmla="*/ 8 h 120"/>
                <a:gd name="T4" fmla="*/ 10 w 41"/>
                <a:gd name="T5" fmla="*/ 19 h 120"/>
                <a:gd name="T6" fmla="*/ 12 w 41"/>
                <a:gd name="T7" fmla="*/ 33 h 120"/>
                <a:gd name="T8" fmla="*/ 14 w 41"/>
                <a:gd name="T9" fmla="*/ 51 h 120"/>
                <a:gd name="T10" fmla="*/ 14 w 41"/>
                <a:gd name="T11" fmla="*/ 51 h 120"/>
                <a:gd name="T12" fmla="*/ 14 w 41"/>
                <a:gd name="T13" fmla="*/ 59 h 120"/>
                <a:gd name="T14" fmla="*/ 16 w 41"/>
                <a:gd name="T15" fmla="*/ 76 h 120"/>
                <a:gd name="T16" fmla="*/ 16 w 41"/>
                <a:gd name="T17" fmla="*/ 91 h 120"/>
                <a:gd name="T18" fmla="*/ 17 w 41"/>
                <a:gd name="T19" fmla="*/ 103 h 120"/>
                <a:gd name="T20" fmla="*/ 21 w 41"/>
                <a:gd name="T21" fmla="*/ 120 h 120"/>
                <a:gd name="T22" fmla="*/ 29 w 41"/>
                <a:gd name="T23" fmla="*/ 109 h 120"/>
                <a:gd name="T24" fmla="*/ 35 w 41"/>
                <a:gd name="T25" fmla="*/ 97 h 120"/>
                <a:gd name="T26" fmla="*/ 39 w 41"/>
                <a:gd name="T27" fmla="*/ 86 h 120"/>
                <a:gd name="T28" fmla="*/ 41 w 41"/>
                <a:gd name="T29" fmla="*/ 70 h 120"/>
                <a:gd name="T30" fmla="*/ 41 w 41"/>
                <a:gd name="T31" fmla="*/ 57 h 120"/>
                <a:gd name="T32" fmla="*/ 41 w 41"/>
                <a:gd name="T33" fmla="*/ 45 h 120"/>
                <a:gd name="T34" fmla="*/ 40 w 41"/>
                <a:gd name="T35" fmla="*/ 39 h 120"/>
                <a:gd name="T36" fmla="*/ 38 w 41"/>
                <a:gd name="T37" fmla="*/ 21 h 120"/>
                <a:gd name="T38" fmla="*/ 36 w 41"/>
                <a:gd name="T39" fmla="*/ 13 h 12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"/>
                <a:gd name="T61" fmla="*/ 0 h 120"/>
                <a:gd name="T62" fmla="*/ 41 w 41"/>
                <a:gd name="T63" fmla="*/ 120 h 12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" h="120">
                  <a:moveTo>
                    <a:pt x="0" y="0"/>
                  </a:moveTo>
                  <a:lnTo>
                    <a:pt x="4" y="8"/>
                  </a:lnTo>
                  <a:lnTo>
                    <a:pt x="10" y="19"/>
                  </a:lnTo>
                  <a:lnTo>
                    <a:pt x="12" y="33"/>
                  </a:lnTo>
                  <a:lnTo>
                    <a:pt x="14" y="51"/>
                  </a:lnTo>
                  <a:lnTo>
                    <a:pt x="14" y="59"/>
                  </a:lnTo>
                  <a:lnTo>
                    <a:pt x="16" y="76"/>
                  </a:lnTo>
                  <a:lnTo>
                    <a:pt x="16" y="91"/>
                  </a:lnTo>
                  <a:lnTo>
                    <a:pt x="17" y="103"/>
                  </a:lnTo>
                  <a:lnTo>
                    <a:pt x="21" y="120"/>
                  </a:lnTo>
                  <a:lnTo>
                    <a:pt x="29" y="109"/>
                  </a:lnTo>
                  <a:lnTo>
                    <a:pt x="35" y="97"/>
                  </a:lnTo>
                  <a:lnTo>
                    <a:pt x="39" y="86"/>
                  </a:lnTo>
                  <a:lnTo>
                    <a:pt x="41" y="70"/>
                  </a:lnTo>
                  <a:lnTo>
                    <a:pt x="41" y="57"/>
                  </a:lnTo>
                  <a:lnTo>
                    <a:pt x="41" y="45"/>
                  </a:lnTo>
                  <a:lnTo>
                    <a:pt x="40" y="39"/>
                  </a:lnTo>
                  <a:lnTo>
                    <a:pt x="38" y="21"/>
                  </a:lnTo>
                  <a:lnTo>
                    <a:pt x="36" y="1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7" name="Freeform 89"/>
            <p:cNvSpPr/>
            <p:nvPr/>
          </p:nvSpPr>
          <p:spPr bwMode="auto">
            <a:xfrm>
              <a:off x="4184" y="1415"/>
              <a:ext cx="41" cy="79"/>
            </a:xfrm>
            <a:custGeom>
              <a:avLst/>
              <a:gdLst>
                <a:gd name="T0" fmla="*/ 21 w 121"/>
                <a:gd name="T1" fmla="*/ 0 h 237"/>
                <a:gd name="T2" fmla="*/ 22 w 121"/>
                <a:gd name="T3" fmla="*/ 13 h 237"/>
                <a:gd name="T4" fmla="*/ 23 w 121"/>
                <a:gd name="T5" fmla="*/ 29 h 237"/>
                <a:gd name="T6" fmla="*/ 23 w 121"/>
                <a:gd name="T7" fmla="*/ 29 h 237"/>
                <a:gd name="T8" fmla="*/ 26 w 121"/>
                <a:gd name="T9" fmla="*/ 45 h 237"/>
                <a:gd name="T10" fmla="*/ 26 w 121"/>
                <a:gd name="T11" fmla="*/ 62 h 237"/>
                <a:gd name="T12" fmla="*/ 23 w 121"/>
                <a:gd name="T13" fmla="*/ 83 h 237"/>
                <a:gd name="T14" fmla="*/ 17 w 121"/>
                <a:gd name="T15" fmla="*/ 100 h 237"/>
                <a:gd name="T16" fmla="*/ 10 w 121"/>
                <a:gd name="T17" fmla="*/ 120 h 237"/>
                <a:gd name="T18" fmla="*/ 3 w 121"/>
                <a:gd name="T19" fmla="*/ 136 h 237"/>
                <a:gd name="T20" fmla="*/ 1 w 121"/>
                <a:gd name="T21" fmla="*/ 154 h 237"/>
                <a:gd name="T22" fmla="*/ 0 w 121"/>
                <a:gd name="T23" fmla="*/ 173 h 237"/>
                <a:gd name="T24" fmla="*/ 2 w 121"/>
                <a:gd name="T25" fmla="*/ 196 h 237"/>
                <a:gd name="T26" fmla="*/ 6 w 121"/>
                <a:gd name="T27" fmla="*/ 212 h 237"/>
                <a:gd name="T28" fmla="*/ 13 w 121"/>
                <a:gd name="T29" fmla="*/ 229 h 237"/>
                <a:gd name="T30" fmla="*/ 22 w 121"/>
                <a:gd name="T31" fmla="*/ 237 h 237"/>
                <a:gd name="T32" fmla="*/ 27 w 121"/>
                <a:gd name="T33" fmla="*/ 224 h 237"/>
                <a:gd name="T34" fmla="*/ 33 w 121"/>
                <a:gd name="T35" fmla="*/ 213 h 237"/>
                <a:gd name="T36" fmla="*/ 38 w 121"/>
                <a:gd name="T37" fmla="*/ 201 h 237"/>
                <a:gd name="T38" fmla="*/ 47 w 121"/>
                <a:gd name="T39" fmla="*/ 189 h 237"/>
                <a:gd name="T40" fmla="*/ 59 w 121"/>
                <a:gd name="T41" fmla="*/ 174 h 237"/>
                <a:gd name="T42" fmla="*/ 71 w 121"/>
                <a:gd name="T43" fmla="*/ 162 h 237"/>
                <a:gd name="T44" fmla="*/ 85 w 121"/>
                <a:gd name="T45" fmla="*/ 146 h 237"/>
                <a:gd name="T46" fmla="*/ 97 w 121"/>
                <a:gd name="T47" fmla="*/ 133 h 237"/>
                <a:gd name="T48" fmla="*/ 109 w 121"/>
                <a:gd name="T49" fmla="*/ 123 h 237"/>
                <a:gd name="T50" fmla="*/ 117 w 121"/>
                <a:gd name="T51" fmla="*/ 112 h 237"/>
                <a:gd name="T52" fmla="*/ 121 w 121"/>
                <a:gd name="T53" fmla="*/ 99 h 237"/>
                <a:gd name="T54" fmla="*/ 121 w 121"/>
                <a:gd name="T55" fmla="*/ 87 h 237"/>
                <a:gd name="T56" fmla="*/ 118 w 121"/>
                <a:gd name="T57" fmla="*/ 74 h 237"/>
                <a:gd name="T58" fmla="*/ 112 w 121"/>
                <a:gd name="T59" fmla="*/ 61 h 237"/>
                <a:gd name="T60" fmla="*/ 104 w 121"/>
                <a:gd name="T61" fmla="*/ 43 h 237"/>
                <a:gd name="T62" fmla="*/ 97 w 121"/>
                <a:gd name="T63" fmla="*/ 27 h 237"/>
                <a:gd name="T64" fmla="*/ 91 w 121"/>
                <a:gd name="T65" fmla="*/ 11 h 237"/>
                <a:gd name="T66" fmla="*/ 85 w 121"/>
                <a:gd name="T67" fmla="*/ 2 h 2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1"/>
                <a:gd name="T103" fmla="*/ 0 h 237"/>
                <a:gd name="T104" fmla="*/ 121 w 121"/>
                <a:gd name="T105" fmla="*/ 237 h 2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1" h="237">
                  <a:moveTo>
                    <a:pt x="21" y="0"/>
                  </a:moveTo>
                  <a:lnTo>
                    <a:pt x="22" y="13"/>
                  </a:lnTo>
                  <a:lnTo>
                    <a:pt x="23" y="29"/>
                  </a:lnTo>
                  <a:lnTo>
                    <a:pt x="26" y="45"/>
                  </a:lnTo>
                  <a:lnTo>
                    <a:pt x="26" y="62"/>
                  </a:lnTo>
                  <a:lnTo>
                    <a:pt x="23" y="83"/>
                  </a:lnTo>
                  <a:lnTo>
                    <a:pt x="17" y="100"/>
                  </a:lnTo>
                  <a:lnTo>
                    <a:pt x="10" y="120"/>
                  </a:lnTo>
                  <a:lnTo>
                    <a:pt x="3" y="136"/>
                  </a:lnTo>
                  <a:lnTo>
                    <a:pt x="1" y="154"/>
                  </a:lnTo>
                  <a:lnTo>
                    <a:pt x="0" y="173"/>
                  </a:lnTo>
                  <a:lnTo>
                    <a:pt x="2" y="196"/>
                  </a:lnTo>
                  <a:lnTo>
                    <a:pt x="6" y="212"/>
                  </a:lnTo>
                  <a:lnTo>
                    <a:pt x="13" y="229"/>
                  </a:lnTo>
                  <a:lnTo>
                    <a:pt x="22" y="237"/>
                  </a:lnTo>
                  <a:lnTo>
                    <a:pt x="27" y="224"/>
                  </a:lnTo>
                  <a:lnTo>
                    <a:pt x="33" y="213"/>
                  </a:lnTo>
                  <a:lnTo>
                    <a:pt x="38" y="201"/>
                  </a:lnTo>
                  <a:lnTo>
                    <a:pt x="47" y="189"/>
                  </a:lnTo>
                  <a:lnTo>
                    <a:pt x="59" y="174"/>
                  </a:lnTo>
                  <a:lnTo>
                    <a:pt x="71" y="162"/>
                  </a:lnTo>
                  <a:lnTo>
                    <a:pt x="85" y="146"/>
                  </a:lnTo>
                  <a:lnTo>
                    <a:pt x="97" y="133"/>
                  </a:lnTo>
                  <a:lnTo>
                    <a:pt x="109" y="123"/>
                  </a:lnTo>
                  <a:lnTo>
                    <a:pt x="117" y="112"/>
                  </a:lnTo>
                  <a:lnTo>
                    <a:pt x="121" y="99"/>
                  </a:lnTo>
                  <a:lnTo>
                    <a:pt x="121" y="87"/>
                  </a:lnTo>
                  <a:lnTo>
                    <a:pt x="118" y="74"/>
                  </a:lnTo>
                  <a:lnTo>
                    <a:pt x="112" y="61"/>
                  </a:lnTo>
                  <a:lnTo>
                    <a:pt x="104" y="43"/>
                  </a:lnTo>
                  <a:lnTo>
                    <a:pt x="97" y="27"/>
                  </a:lnTo>
                  <a:lnTo>
                    <a:pt x="91" y="11"/>
                  </a:lnTo>
                  <a:lnTo>
                    <a:pt x="85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8" name="Freeform 90"/>
            <p:cNvSpPr/>
            <p:nvPr/>
          </p:nvSpPr>
          <p:spPr bwMode="auto">
            <a:xfrm>
              <a:off x="4013" y="1302"/>
              <a:ext cx="220" cy="113"/>
            </a:xfrm>
            <a:custGeom>
              <a:avLst/>
              <a:gdLst>
                <a:gd name="T0" fmla="*/ 236 w 660"/>
                <a:gd name="T1" fmla="*/ 15 h 338"/>
                <a:gd name="T2" fmla="*/ 212 w 660"/>
                <a:gd name="T3" fmla="*/ 5 h 338"/>
                <a:gd name="T4" fmla="*/ 190 w 660"/>
                <a:gd name="T5" fmla="*/ 0 h 338"/>
                <a:gd name="T6" fmla="*/ 170 w 660"/>
                <a:gd name="T7" fmla="*/ 10 h 338"/>
                <a:gd name="T8" fmla="*/ 156 w 660"/>
                <a:gd name="T9" fmla="*/ 39 h 338"/>
                <a:gd name="T10" fmla="*/ 139 w 660"/>
                <a:gd name="T11" fmla="*/ 78 h 338"/>
                <a:gd name="T12" fmla="*/ 125 w 660"/>
                <a:gd name="T13" fmla="*/ 95 h 338"/>
                <a:gd name="T14" fmla="*/ 99 w 660"/>
                <a:gd name="T15" fmla="*/ 109 h 338"/>
                <a:gd name="T16" fmla="*/ 55 w 660"/>
                <a:gd name="T17" fmla="*/ 132 h 338"/>
                <a:gd name="T18" fmla="*/ 23 w 660"/>
                <a:gd name="T19" fmla="*/ 164 h 338"/>
                <a:gd name="T20" fmla="*/ 4 w 660"/>
                <a:gd name="T21" fmla="*/ 205 h 338"/>
                <a:gd name="T22" fmla="*/ 1 w 660"/>
                <a:gd name="T23" fmla="*/ 249 h 338"/>
                <a:gd name="T24" fmla="*/ 12 w 660"/>
                <a:gd name="T25" fmla="*/ 281 h 338"/>
                <a:gd name="T26" fmla="*/ 35 w 660"/>
                <a:gd name="T27" fmla="*/ 302 h 338"/>
                <a:gd name="T28" fmla="*/ 68 w 660"/>
                <a:gd name="T29" fmla="*/ 311 h 338"/>
                <a:gd name="T30" fmla="*/ 89 w 660"/>
                <a:gd name="T31" fmla="*/ 321 h 338"/>
                <a:gd name="T32" fmla="*/ 113 w 660"/>
                <a:gd name="T33" fmla="*/ 335 h 338"/>
                <a:gd name="T34" fmla="*/ 141 w 660"/>
                <a:gd name="T35" fmla="*/ 336 h 338"/>
                <a:gd name="T36" fmla="*/ 191 w 660"/>
                <a:gd name="T37" fmla="*/ 323 h 338"/>
                <a:gd name="T38" fmla="*/ 220 w 660"/>
                <a:gd name="T39" fmla="*/ 321 h 338"/>
                <a:gd name="T40" fmla="*/ 250 w 660"/>
                <a:gd name="T41" fmla="*/ 321 h 338"/>
                <a:gd name="T42" fmla="*/ 287 w 660"/>
                <a:gd name="T43" fmla="*/ 310 h 338"/>
                <a:gd name="T44" fmla="*/ 320 w 660"/>
                <a:gd name="T45" fmla="*/ 301 h 338"/>
                <a:gd name="T46" fmla="*/ 350 w 660"/>
                <a:gd name="T47" fmla="*/ 291 h 338"/>
                <a:gd name="T48" fmla="*/ 382 w 660"/>
                <a:gd name="T49" fmla="*/ 288 h 338"/>
                <a:gd name="T50" fmla="*/ 411 w 660"/>
                <a:gd name="T51" fmla="*/ 295 h 338"/>
                <a:gd name="T52" fmla="*/ 444 w 660"/>
                <a:gd name="T53" fmla="*/ 312 h 338"/>
                <a:gd name="T54" fmla="*/ 469 w 660"/>
                <a:gd name="T55" fmla="*/ 321 h 338"/>
                <a:gd name="T56" fmla="*/ 497 w 660"/>
                <a:gd name="T57" fmla="*/ 332 h 338"/>
                <a:gd name="T58" fmla="*/ 517 w 660"/>
                <a:gd name="T59" fmla="*/ 338 h 338"/>
                <a:gd name="T60" fmla="*/ 533 w 660"/>
                <a:gd name="T61" fmla="*/ 338 h 338"/>
                <a:gd name="T62" fmla="*/ 567 w 660"/>
                <a:gd name="T63" fmla="*/ 327 h 338"/>
                <a:gd name="T64" fmla="*/ 597 w 660"/>
                <a:gd name="T65" fmla="*/ 304 h 338"/>
                <a:gd name="T66" fmla="*/ 616 w 660"/>
                <a:gd name="T67" fmla="*/ 274 h 338"/>
                <a:gd name="T68" fmla="*/ 629 w 660"/>
                <a:gd name="T69" fmla="*/ 229 h 338"/>
                <a:gd name="T70" fmla="*/ 648 w 660"/>
                <a:gd name="T71" fmla="*/ 191 h 338"/>
                <a:gd name="T72" fmla="*/ 660 w 660"/>
                <a:gd name="T73" fmla="*/ 159 h 338"/>
                <a:gd name="T74" fmla="*/ 655 w 660"/>
                <a:gd name="T75" fmla="*/ 131 h 338"/>
                <a:gd name="T76" fmla="*/ 637 w 660"/>
                <a:gd name="T77" fmla="*/ 101 h 338"/>
                <a:gd name="T78" fmla="*/ 611 w 660"/>
                <a:gd name="T79" fmla="*/ 78 h 338"/>
                <a:gd name="T80" fmla="*/ 594 w 660"/>
                <a:gd name="T81" fmla="*/ 61 h 338"/>
                <a:gd name="T82" fmla="*/ 562 w 660"/>
                <a:gd name="T83" fmla="*/ 51 h 338"/>
                <a:gd name="T84" fmla="*/ 515 w 660"/>
                <a:gd name="T85" fmla="*/ 52 h 338"/>
                <a:gd name="T86" fmla="*/ 436 w 660"/>
                <a:gd name="T87" fmla="*/ 61 h 338"/>
                <a:gd name="T88" fmla="*/ 382 w 660"/>
                <a:gd name="T89" fmla="*/ 57 h 338"/>
                <a:gd name="T90" fmla="*/ 329 w 660"/>
                <a:gd name="T91" fmla="*/ 46 h 338"/>
                <a:gd name="T92" fmla="*/ 289 w 660"/>
                <a:gd name="T93" fmla="*/ 32 h 338"/>
                <a:gd name="T94" fmla="*/ 261 w 660"/>
                <a:gd name="T95" fmla="*/ 19 h 3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60"/>
                <a:gd name="T145" fmla="*/ 0 h 338"/>
                <a:gd name="T146" fmla="*/ 660 w 660"/>
                <a:gd name="T147" fmla="*/ 338 h 3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60" h="338">
                  <a:moveTo>
                    <a:pt x="252" y="17"/>
                  </a:moveTo>
                  <a:lnTo>
                    <a:pt x="236" y="15"/>
                  </a:lnTo>
                  <a:lnTo>
                    <a:pt x="225" y="11"/>
                  </a:lnTo>
                  <a:lnTo>
                    <a:pt x="212" y="5"/>
                  </a:lnTo>
                  <a:lnTo>
                    <a:pt x="201" y="1"/>
                  </a:lnTo>
                  <a:lnTo>
                    <a:pt x="190" y="0"/>
                  </a:lnTo>
                  <a:lnTo>
                    <a:pt x="178" y="4"/>
                  </a:lnTo>
                  <a:lnTo>
                    <a:pt x="170" y="10"/>
                  </a:lnTo>
                  <a:lnTo>
                    <a:pt x="163" y="22"/>
                  </a:lnTo>
                  <a:lnTo>
                    <a:pt x="156" y="39"/>
                  </a:lnTo>
                  <a:lnTo>
                    <a:pt x="147" y="63"/>
                  </a:lnTo>
                  <a:lnTo>
                    <a:pt x="139" y="78"/>
                  </a:lnTo>
                  <a:lnTo>
                    <a:pt x="132" y="89"/>
                  </a:lnTo>
                  <a:lnTo>
                    <a:pt x="125" y="95"/>
                  </a:lnTo>
                  <a:lnTo>
                    <a:pt x="117" y="101"/>
                  </a:lnTo>
                  <a:lnTo>
                    <a:pt x="99" y="109"/>
                  </a:lnTo>
                  <a:lnTo>
                    <a:pt x="77" y="120"/>
                  </a:lnTo>
                  <a:lnTo>
                    <a:pt x="55" y="132"/>
                  </a:lnTo>
                  <a:lnTo>
                    <a:pt x="40" y="145"/>
                  </a:lnTo>
                  <a:lnTo>
                    <a:pt x="23" y="164"/>
                  </a:lnTo>
                  <a:lnTo>
                    <a:pt x="10" y="182"/>
                  </a:lnTo>
                  <a:lnTo>
                    <a:pt x="4" y="205"/>
                  </a:lnTo>
                  <a:lnTo>
                    <a:pt x="0" y="227"/>
                  </a:lnTo>
                  <a:lnTo>
                    <a:pt x="1" y="249"/>
                  </a:lnTo>
                  <a:lnTo>
                    <a:pt x="5" y="267"/>
                  </a:lnTo>
                  <a:lnTo>
                    <a:pt x="12" y="281"/>
                  </a:lnTo>
                  <a:lnTo>
                    <a:pt x="22" y="293"/>
                  </a:lnTo>
                  <a:lnTo>
                    <a:pt x="35" y="302"/>
                  </a:lnTo>
                  <a:lnTo>
                    <a:pt x="52" y="309"/>
                  </a:lnTo>
                  <a:lnTo>
                    <a:pt x="68" y="311"/>
                  </a:lnTo>
                  <a:lnTo>
                    <a:pt x="80" y="315"/>
                  </a:lnTo>
                  <a:lnTo>
                    <a:pt x="89" y="321"/>
                  </a:lnTo>
                  <a:lnTo>
                    <a:pt x="102" y="329"/>
                  </a:lnTo>
                  <a:lnTo>
                    <a:pt x="113" y="335"/>
                  </a:lnTo>
                  <a:lnTo>
                    <a:pt x="126" y="337"/>
                  </a:lnTo>
                  <a:lnTo>
                    <a:pt x="141" y="336"/>
                  </a:lnTo>
                  <a:lnTo>
                    <a:pt x="163" y="329"/>
                  </a:lnTo>
                  <a:lnTo>
                    <a:pt x="191" y="323"/>
                  </a:lnTo>
                  <a:lnTo>
                    <a:pt x="205" y="321"/>
                  </a:lnTo>
                  <a:lnTo>
                    <a:pt x="220" y="321"/>
                  </a:lnTo>
                  <a:lnTo>
                    <a:pt x="236" y="323"/>
                  </a:lnTo>
                  <a:lnTo>
                    <a:pt x="250" y="321"/>
                  </a:lnTo>
                  <a:lnTo>
                    <a:pt x="265" y="316"/>
                  </a:lnTo>
                  <a:lnTo>
                    <a:pt x="287" y="310"/>
                  </a:lnTo>
                  <a:lnTo>
                    <a:pt x="303" y="306"/>
                  </a:lnTo>
                  <a:lnTo>
                    <a:pt x="320" y="301"/>
                  </a:lnTo>
                  <a:lnTo>
                    <a:pt x="332" y="297"/>
                  </a:lnTo>
                  <a:lnTo>
                    <a:pt x="350" y="291"/>
                  </a:lnTo>
                  <a:lnTo>
                    <a:pt x="365" y="288"/>
                  </a:lnTo>
                  <a:lnTo>
                    <a:pt x="382" y="288"/>
                  </a:lnTo>
                  <a:lnTo>
                    <a:pt x="396" y="290"/>
                  </a:lnTo>
                  <a:lnTo>
                    <a:pt x="411" y="295"/>
                  </a:lnTo>
                  <a:lnTo>
                    <a:pt x="427" y="305"/>
                  </a:lnTo>
                  <a:lnTo>
                    <a:pt x="444" y="312"/>
                  </a:lnTo>
                  <a:lnTo>
                    <a:pt x="458" y="317"/>
                  </a:lnTo>
                  <a:lnTo>
                    <a:pt x="469" y="321"/>
                  </a:lnTo>
                  <a:lnTo>
                    <a:pt x="481" y="325"/>
                  </a:lnTo>
                  <a:lnTo>
                    <a:pt x="497" y="332"/>
                  </a:lnTo>
                  <a:lnTo>
                    <a:pt x="506" y="336"/>
                  </a:lnTo>
                  <a:lnTo>
                    <a:pt x="517" y="338"/>
                  </a:lnTo>
                  <a:lnTo>
                    <a:pt x="533" y="338"/>
                  </a:lnTo>
                  <a:lnTo>
                    <a:pt x="550" y="334"/>
                  </a:lnTo>
                  <a:lnTo>
                    <a:pt x="567" y="327"/>
                  </a:lnTo>
                  <a:lnTo>
                    <a:pt x="584" y="315"/>
                  </a:lnTo>
                  <a:lnTo>
                    <a:pt x="597" y="304"/>
                  </a:lnTo>
                  <a:lnTo>
                    <a:pt x="609" y="288"/>
                  </a:lnTo>
                  <a:lnTo>
                    <a:pt x="616" y="274"/>
                  </a:lnTo>
                  <a:lnTo>
                    <a:pt x="623" y="247"/>
                  </a:lnTo>
                  <a:lnTo>
                    <a:pt x="629" y="229"/>
                  </a:lnTo>
                  <a:lnTo>
                    <a:pt x="638" y="209"/>
                  </a:lnTo>
                  <a:lnTo>
                    <a:pt x="648" y="191"/>
                  </a:lnTo>
                  <a:lnTo>
                    <a:pt x="656" y="176"/>
                  </a:lnTo>
                  <a:lnTo>
                    <a:pt x="660" y="159"/>
                  </a:lnTo>
                  <a:lnTo>
                    <a:pt x="659" y="144"/>
                  </a:lnTo>
                  <a:lnTo>
                    <a:pt x="655" y="131"/>
                  </a:lnTo>
                  <a:lnTo>
                    <a:pt x="646" y="115"/>
                  </a:lnTo>
                  <a:lnTo>
                    <a:pt x="637" y="101"/>
                  </a:lnTo>
                  <a:lnTo>
                    <a:pt x="623" y="88"/>
                  </a:lnTo>
                  <a:lnTo>
                    <a:pt x="611" y="78"/>
                  </a:lnTo>
                  <a:lnTo>
                    <a:pt x="604" y="68"/>
                  </a:lnTo>
                  <a:lnTo>
                    <a:pt x="594" y="61"/>
                  </a:lnTo>
                  <a:lnTo>
                    <a:pt x="580" y="54"/>
                  </a:lnTo>
                  <a:lnTo>
                    <a:pt x="562" y="51"/>
                  </a:lnTo>
                  <a:lnTo>
                    <a:pt x="544" y="50"/>
                  </a:lnTo>
                  <a:lnTo>
                    <a:pt x="515" y="52"/>
                  </a:lnTo>
                  <a:lnTo>
                    <a:pt x="476" y="57"/>
                  </a:lnTo>
                  <a:lnTo>
                    <a:pt x="436" y="61"/>
                  </a:lnTo>
                  <a:lnTo>
                    <a:pt x="412" y="61"/>
                  </a:lnTo>
                  <a:lnTo>
                    <a:pt x="382" y="57"/>
                  </a:lnTo>
                  <a:lnTo>
                    <a:pt x="354" y="52"/>
                  </a:lnTo>
                  <a:lnTo>
                    <a:pt x="329" y="46"/>
                  </a:lnTo>
                  <a:lnTo>
                    <a:pt x="310" y="40"/>
                  </a:lnTo>
                  <a:lnTo>
                    <a:pt x="289" y="32"/>
                  </a:lnTo>
                  <a:lnTo>
                    <a:pt x="272" y="23"/>
                  </a:lnTo>
                  <a:lnTo>
                    <a:pt x="261" y="19"/>
                  </a:lnTo>
                  <a:lnTo>
                    <a:pt x="252" y="17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39" name="Freeform 91"/>
            <p:cNvSpPr/>
            <p:nvPr/>
          </p:nvSpPr>
          <p:spPr bwMode="auto">
            <a:xfrm>
              <a:off x="4097" y="1267"/>
              <a:ext cx="286" cy="158"/>
            </a:xfrm>
            <a:custGeom>
              <a:avLst/>
              <a:gdLst>
                <a:gd name="T0" fmla="*/ 283 w 859"/>
                <a:gd name="T1" fmla="*/ 456 h 472"/>
                <a:gd name="T2" fmla="*/ 285 w 859"/>
                <a:gd name="T3" fmla="*/ 472 h 472"/>
                <a:gd name="T4" fmla="*/ 323 w 859"/>
                <a:gd name="T5" fmla="*/ 462 h 472"/>
                <a:gd name="T6" fmla="*/ 347 w 859"/>
                <a:gd name="T7" fmla="*/ 445 h 472"/>
                <a:gd name="T8" fmla="*/ 353 w 859"/>
                <a:gd name="T9" fmla="*/ 441 h 472"/>
                <a:gd name="T10" fmla="*/ 359 w 859"/>
                <a:gd name="T11" fmla="*/ 438 h 472"/>
                <a:gd name="T12" fmla="*/ 388 w 859"/>
                <a:gd name="T13" fmla="*/ 439 h 472"/>
                <a:gd name="T14" fmla="*/ 426 w 859"/>
                <a:gd name="T15" fmla="*/ 438 h 472"/>
                <a:gd name="T16" fmla="*/ 448 w 859"/>
                <a:gd name="T17" fmla="*/ 443 h 472"/>
                <a:gd name="T18" fmla="*/ 483 w 859"/>
                <a:gd name="T19" fmla="*/ 447 h 472"/>
                <a:gd name="T20" fmla="*/ 537 w 859"/>
                <a:gd name="T21" fmla="*/ 439 h 472"/>
                <a:gd name="T22" fmla="*/ 585 w 859"/>
                <a:gd name="T23" fmla="*/ 429 h 472"/>
                <a:gd name="T24" fmla="*/ 613 w 859"/>
                <a:gd name="T25" fmla="*/ 420 h 472"/>
                <a:gd name="T26" fmla="*/ 650 w 859"/>
                <a:gd name="T27" fmla="*/ 407 h 472"/>
                <a:gd name="T28" fmla="*/ 692 w 859"/>
                <a:gd name="T29" fmla="*/ 391 h 472"/>
                <a:gd name="T30" fmla="*/ 718 w 859"/>
                <a:gd name="T31" fmla="*/ 372 h 472"/>
                <a:gd name="T32" fmla="*/ 752 w 859"/>
                <a:gd name="T33" fmla="*/ 341 h 472"/>
                <a:gd name="T34" fmla="*/ 795 w 859"/>
                <a:gd name="T35" fmla="*/ 321 h 472"/>
                <a:gd name="T36" fmla="*/ 834 w 859"/>
                <a:gd name="T37" fmla="*/ 301 h 472"/>
                <a:gd name="T38" fmla="*/ 854 w 859"/>
                <a:gd name="T39" fmla="*/ 271 h 472"/>
                <a:gd name="T40" fmla="*/ 859 w 859"/>
                <a:gd name="T41" fmla="*/ 222 h 472"/>
                <a:gd name="T42" fmla="*/ 848 w 859"/>
                <a:gd name="T43" fmla="*/ 177 h 472"/>
                <a:gd name="T44" fmla="*/ 838 w 859"/>
                <a:gd name="T45" fmla="*/ 159 h 472"/>
                <a:gd name="T46" fmla="*/ 806 w 859"/>
                <a:gd name="T47" fmla="*/ 125 h 472"/>
                <a:gd name="T48" fmla="*/ 762 w 859"/>
                <a:gd name="T49" fmla="*/ 104 h 472"/>
                <a:gd name="T50" fmla="*/ 699 w 859"/>
                <a:gd name="T51" fmla="*/ 88 h 472"/>
                <a:gd name="T52" fmla="*/ 650 w 859"/>
                <a:gd name="T53" fmla="*/ 67 h 472"/>
                <a:gd name="T54" fmla="*/ 604 w 859"/>
                <a:gd name="T55" fmla="*/ 34 h 472"/>
                <a:gd name="T56" fmla="*/ 555 w 859"/>
                <a:gd name="T57" fmla="*/ 10 h 472"/>
                <a:gd name="T58" fmla="*/ 492 w 859"/>
                <a:gd name="T59" fmla="*/ 1 h 472"/>
                <a:gd name="T60" fmla="*/ 425 w 859"/>
                <a:gd name="T61" fmla="*/ 4 h 472"/>
                <a:gd name="T62" fmla="*/ 366 w 859"/>
                <a:gd name="T63" fmla="*/ 12 h 472"/>
                <a:gd name="T64" fmla="*/ 318 w 859"/>
                <a:gd name="T65" fmla="*/ 19 h 472"/>
                <a:gd name="T66" fmla="*/ 247 w 859"/>
                <a:gd name="T67" fmla="*/ 42 h 472"/>
                <a:gd name="T68" fmla="*/ 199 w 859"/>
                <a:gd name="T69" fmla="*/ 46 h 472"/>
                <a:gd name="T70" fmla="*/ 150 w 859"/>
                <a:gd name="T71" fmla="*/ 38 h 472"/>
                <a:gd name="T72" fmla="*/ 108 w 859"/>
                <a:gd name="T73" fmla="*/ 42 h 472"/>
                <a:gd name="T74" fmla="*/ 65 w 859"/>
                <a:gd name="T75" fmla="*/ 62 h 472"/>
                <a:gd name="T76" fmla="*/ 5 w 859"/>
                <a:gd name="T77" fmla="*/ 105 h 472"/>
                <a:gd name="T78" fmla="*/ 0 w 859"/>
                <a:gd name="T79" fmla="*/ 122 h 472"/>
                <a:gd name="T80" fmla="*/ 20 w 859"/>
                <a:gd name="T81" fmla="*/ 128 h 472"/>
                <a:gd name="T82" fmla="*/ 58 w 859"/>
                <a:gd name="T83" fmla="*/ 145 h 472"/>
                <a:gd name="T84" fmla="*/ 102 w 859"/>
                <a:gd name="T85" fmla="*/ 157 h 472"/>
                <a:gd name="T86" fmla="*/ 160 w 859"/>
                <a:gd name="T87" fmla="*/ 166 h 472"/>
                <a:gd name="T88" fmla="*/ 224 w 859"/>
                <a:gd name="T89" fmla="*/ 162 h 472"/>
                <a:gd name="T90" fmla="*/ 292 w 859"/>
                <a:gd name="T91" fmla="*/ 155 h 472"/>
                <a:gd name="T92" fmla="*/ 328 w 859"/>
                <a:gd name="T93" fmla="*/ 159 h 472"/>
                <a:gd name="T94" fmla="*/ 352 w 859"/>
                <a:gd name="T95" fmla="*/ 173 h 472"/>
                <a:gd name="T96" fmla="*/ 371 w 859"/>
                <a:gd name="T97" fmla="*/ 193 h 472"/>
                <a:gd name="T98" fmla="*/ 394 w 859"/>
                <a:gd name="T99" fmla="*/ 220 h 472"/>
                <a:gd name="T100" fmla="*/ 407 w 859"/>
                <a:gd name="T101" fmla="*/ 249 h 472"/>
                <a:gd name="T102" fmla="*/ 404 w 859"/>
                <a:gd name="T103" fmla="*/ 281 h 472"/>
                <a:gd name="T104" fmla="*/ 386 w 859"/>
                <a:gd name="T105" fmla="*/ 314 h 472"/>
                <a:gd name="T106" fmla="*/ 371 w 859"/>
                <a:gd name="T107" fmla="*/ 352 h 472"/>
                <a:gd name="T108" fmla="*/ 357 w 859"/>
                <a:gd name="T109" fmla="*/ 393 h 472"/>
                <a:gd name="T110" fmla="*/ 332 w 859"/>
                <a:gd name="T111" fmla="*/ 420 h 472"/>
                <a:gd name="T112" fmla="*/ 298 w 859"/>
                <a:gd name="T113" fmla="*/ 439 h 4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9"/>
                <a:gd name="T172" fmla="*/ 0 h 472"/>
                <a:gd name="T173" fmla="*/ 859 w 859"/>
                <a:gd name="T174" fmla="*/ 472 h 4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9" h="472">
                  <a:moveTo>
                    <a:pt x="281" y="443"/>
                  </a:moveTo>
                  <a:lnTo>
                    <a:pt x="283" y="456"/>
                  </a:lnTo>
                  <a:lnTo>
                    <a:pt x="285" y="472"/>
                  </a:lnTo>
                  <a:lnTo>
                    <a:pt x="306" y="467"/>
                  </a:lnTo>
                  <a:lnTo>
                    <a:pt x="323" y="462"/>
                  </a:lnTo>
                  <a:lnTo>
                    <a:pt x="337" y="453"/>
                  </a:lnTo>
                  <a:lnTo>
                    <a:pt x="347" y="445"/>
                  </a:lnTo>
                  <a:lnTo>
                    <a:pt x="353" y="441"/>
                  </a:lnTo>
                  <a:lnTo>
                    <a:pt x="359" y="438"/>
                  </a:lnTo>
                  <a:lnTo>
                    <a:pt x="374" y="437"/>
                  </a:lnTo>
                  <a:lnTo>
                    <a:pt x="388" y="439"/>
                  </a:lnTo>
                  <a:lnTo>
                    <a:pt x="411" y="437"/>
                  </a:lnTo>
                  <a:lnTo>
                    <a:pt x="426" y="438"/>
                  </a:lnTo>
                  <a:lnTo>
                    <a:pt x="436" y="440"/>
                  </a:lnTo>
                  <a:lnTo>
                    <a:pt x="448" y="443"/>
                  </a:lnTo>
                  <a:lnTo>
                    <a:pt x="465" y="445"/>
                  </a:lnTo>
                  <a:lnTo>
                    <a:pt x="483" y="447"/>
                  </a:lnTo>
                  <a:lnTo>
                    <a:pt x="511" y="444"/>
                  </a:lnTo>
                  <a:lnTo>
                    <a:pt x="537" y="439"/>
                  </a:lnTo>
                  <a:lnTo>
                    <a:pt x="562" y="433"/>
                  </a:lnTo>
                  <a:lnTo>
                    <a:pt x="585" y="429"/>
                  </a:lnTo>
                  <a:lnTo>
                    <a:pt x="597" y="425"/>
                  </a:lnTo>
                  <a:lnTo>
                    <a:pt x="613" y="420"/>
                  </a:lnTo>
                  <a:lnTo>
                    <a:pt x="631" y="413"/>
                  </a:lnTo>
                  <a:lnTo>
                    <a:pt x="650" y="407"/>
                  </a:lnTo>
                  <a:lnTo>
                    <a:pt x="671" y="400"/>
                  </a:lnTo>
                  <a:lnTo>
                    <a:pt x="692" y="391"/>
                  </a:lnTo>
                  <a:lnTo>
                    <a:pt x="705" y="382"/>
                  </a:lnTo>
                  <a:lnTo>
                    <a:pt x="718" y="372"/>
                  </a:lnTo>
                  <a:lnTo>
                    <a:pt x="736" y="355"/>
                  </a:lnTo>
                  <a:lnTo>
                    <a:pt x="752" y="341"/>
                  </a:lnTo>
                  <a:lnTo>
                    <a:pt x="773" y="329"/>
                  </a:lnTo>
                  <a:lnTo>
                    <a:pt x="795" y="321"/>
                  </a:lnTo>
                  <a:lnTo>
                    <a:pt x="818" y="312"/>
                  </a:lnTo>
                  <a:lnTo>
                    <a:pt x="834" y="301"/>
                  </a:lnTo>
                  <a:lnTo>
                    <a:pt x="845" y="287"/>
                  </a:lnTo>
                  <a:lnTo>
                    <a:pt x="854" y="271"/>
                  </a:lnTo>
                  <a:lnTo>
                    <a:pt x="859" y="247"/>
                  </a:lnTo>
                  <a:lnTo>
                    <a:pt x="859" y="222"/>
                  </a:lnTo>
                  <a:lnTo>
                    <a:pt x="855" y="197"/>
                  </a:lnTo>
                  <a:lnTo>
                    <a:pt x="848" y="177"/>
                  </a:lnTo>
                  <a:lnTo>
                    <a:pt x="838" y="159"/>
                  </a:lnTo>
                  <a:lnTo>
                    <a:pt x="823" y="140"/>
                  </a:lnTo>
                  <a:lnTo>
                    <a:pt x="806" y="125"/>
                  </a:lnTo>
                  <a:lnTo>
                    <a:pt x="784" y="113"/>
                  </a:lnTo>
                  <a:lnTo>
                    <a:pt x="762" y="104"/>
                  </a:lnTo>
                  <a:lnTo>
                    <a:pt x="732" y="96"/>
                  </a:lnTo>
                  <a:lnTo>
                    <a:pt x="699" y="88"/>
                  </a:lnTo>
                  <a:lnTo>
                    <a:pt x="675" y="78"/>
                  </a:lnTo>
                  <a:lnTo>
                    <a:pt x="650" y="67"/>
                  </a:lnTo>
                  <a:lnTo>
                    <a:pt x="629" y="54"/>
                  </a:lnTo>
                  <a:lnTo>
                    <a:pt x="604" y="34"/>
                  </a:lnTo>
                  <a:lnTo>
                    <a:pt x="581" y="19"/>
                  </a:lnTo>
                  <a:lnTo>
                    <a:pt x="555" y="10"/>
                  </a:lnTo>
                  <a:lnTo>
                    <a:pt x="526" y="3"/>
                  </a:lnTo>
                  <a:lnTo>
                    <a:pt x="492" y="1"/>
                  </a:lnTo>
                  <a:lnTo>
                    <a:pt x="464" y="0"/>
                  </a:lnTo>
                  <a:lnTo>
                    <a:pt x="425" y="4"/>
                  </a:lnTo>
                  <a:lnTo>
                    <a:pt x="393" y="10"/>
                  </a:lnTo>
                  <a:lnTo>
                    <a:pt x="366" y="12"/>
                  </a:lnTo>
                  <a:lnTo>
                    <a:pt x="340" y="13"/>
                  </a:lnTo>
                  <a:lnTo>
                    <a:pt x="318" y="19"/>
                  </a:lnTo>
                  <a:lnTo>
                    <a:pt x="283" y="32"/>
                  </a:lnTo>
                  <a:lnTo>
                    <a:pt x="247" y="42"/>
                  </a:lnTo>
                  <a:lnTo>
                    <a:pt x="221" y="47"/>
                  </a:lnTo>
                  <a:lnTo>
                    <a:pt x="199" y="46"/>
                  </a:lnTo>
                  <a:lnTo>
                    <a:pt x="172" y="42"/>
                  </a:lnTo>
                  <a:lnTo>
                    <a:pt x="150" y="38"/>
                  </a:lnTo>
                  <a:lnTo>
                    <a:pt x="130" y="38"/>
                  </a:lnTo>
                  <a:lnTo>
                    <a:pt x="108" y="42"/>
                  </a:lnTo>
                  <a:lnTo>
                    <a:pt x="92" y="48"/>
                  </a:lnTo>
                  <a:lnTo>
                    <a:pt x="65" y="62"/>
                  </a:lnTo>
                  <a:lnTo>
                    <a:pt x="23" y="90"/>
                  </a:lnTo>
                  <a:lnTo>
                    <a:pt x="5" y="105"/>
                  </a:lnTo>
                  <a:lnTo>
                    <a:pt x="0" y="113"/>
                  </a:lnTo>
                  <a:lnTo>
                    <a:pt x="0" y="122"/>
                  </a:lnTo>
                  <a:lnTo>
                    <a:pt x="9" y="124"/>
                  </a:lnTo>
                  <a:lnTo>
                    <a:pt x="20" y="128"/>
                  </a:lnTo>
                  <a:lnTo>
                    <a:pt x="37" y="137"/>
                  </a:lnTo>
                  <a:lnTo>
                    <a:pt x="58" y="145"/>
                  </a:lnTo>
                  <a:lnTo>
                    <a:pt x="77" y="151"/>
                  </a:lnTo>
                  <a:lnTo>
                    <a:pt x="102" y="157"/>
                  </a:lnTo>
                  <a:lnTo>
                    <a:pt x="130" y="162"/>
                  </a:lnTo>
                  <a:lnTo>
                    <a:pt x="160" y="166"/>
                  </a:lnTo>
                  <a:lnTo>
                    <a:pt x="184" y="166"/>
                  </a:lnTo>
                  <a:lnTo>
                    <a:pt x="224" y="162"/>
                  </a:lnTo>
                  <a:lnTo>
                    <a:pt x="263" y="157"/>
                  </a:lnTo>
                  <a:lnTo>
                    <a:pt x="292" y="155"/>
                  </a:lnTo>
                  <a:lnTo>
                    <a:pt x="310" y="156"/>
                  </a:lnTo>
                  <a:lnTo>
                    <a:pt x="328" y="159"/>
                  </a:lnTo>
                  <a:lnTo>
                    <a:pt x="342" y="166"/>
                  </a:lnTo>
                  <a:lnTo>
                    <a:pt x="352" y="173"/>
                  </a:lnTo>
                  <a:lnTo>
                    <a:pt x="359" y="183"/>
                  </a:lnTo>
                  <a:lnTo>
                    <a:pt x="371" y="193"/>
                  </a:lnTo>
                  <a:lnTo>
                    <a:pt x="385" y="206"/>
                  </a:lnTo>
                  <a:lnTo>
                    <a:pt x="394" y="220"/>
                  </a:lnTo>
                  <a:lnTo>
                    <a:pt x="403" y="236"/>
                  </a:lnTo>
                  <a:lnTo>
                    <a:pt x="407" y="249"/>
                  </a:lnTo>
                  <a:lnTo>
                    <a:pt x="408" y="264"/>
                  </a:lnTo>
                  <a:lnTo>
                    <a:pt x="404" y="281"/>
                  </a:lnTo>
                  <a:lnTo>
                    <a:pt x="396" y="296"/>
                  </a:lnTo>
                  <a:lnTo>
                    <a:pt x="386" y="314"/>
                  </a:lnTo>
                  <a:lnTo>
                    <a:pt x="377" y="334"/>
                  </a:lnTo>
                  <a:lnTo>
                    <a:pt x="371" y="352"/>
                  </a:lnTo>
                  <a:lnTo>
                    <a:pt x="364" y="379"/>
                  </a:lnTo>
                  <a:lnTo>
                    <a:pt x="357" y="393"/>
                  </a:lnTo>
                  <a:lnTo>
                    <a:pt x="345" y="409"/>
                  </a:lnTo>
                  <a:lnTo>
                    <a:pt x="332" y="420"/>
                  </a:lnTo>
                  <a:lnTo>
                    <a:pt x="315" y="432"/>
                  </a:lnTo>
                  <a:lnTo>
                    <a:pt x="298" y="439"/>
                  </a:lnTo>
                  <a:lnTo>
                    <a:pt x="281" y="44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0" name="Freeform 92"/>
            <p:cNvSpPr/>
            <p:nvPr/>
          </p:nvSpPr>
          <p:spPr bwMode="auto">
            <a:xfrm>
              <a:off x="4328" y="1321"/>
              <a:ext cx="159" cy="104"/>
            </a:xfrm>
            <a:custGeom>
              <a:avLst/>
              <a:gdLst>
                <a:gd name="T0" fmla="*/ 171 w 477"/>
                <a:gd name="T1" fmla="*/ 9 h 312"/>
                <a:gd name="T2" fmla="*/ 199 w 477"/>
                <a:gd name="T3" fmla="*/ 1 h 312"/>
                <a:gd name="T4" fmla="*/ 229 w 477"/>
                <a:gd name="T5" fmla="*/ 1 h 312"/>
                <a:gd name="T6" fmla="*/ 259 w 477"/>
                <a:gd name="T7" fmla="*/ 7 h 312"/>
                <a:gd name="T8" fmla="*/ 290 w 477"/>
                <a:gd name="T9" fmla="*/ 23 h 312"/>
                <a:gd name="T10" fmla="*/ 316 w 477"/>
                <a:gd name="T11" fmla="*/ 47 h 312"/>
                <a:gd name="T12" fmla="*/ 335 w 477"/>
                <a:gd name="T13" fmla="*/ 72 h 312"/>
                <a:gd name="T14" fmla="*/ 372 w 477"/>
                <a:gd name="T15" fmla="*/ 80 h 312"/>
                <a:gd name="T16" fmla="*/ 425 w 477"/>
                <a:gd name="T17" fmla="*/ 86 h 312"/>
                <a:gd name="T18" fmla="*/ 444 w 477"/>
                <a:gd name="T19" fmla="*/ 95 h 312"/>
                <a:gd name="T20" fmla="*/ 453 w 477"/>
                <a:gd name="T21" fmla="*/ 114 h 312"/>
                <a:gd name="T22" fmla="*/ 457 w 477"/>
                <a:gd name="T23" fmla="*/ 137 h 312"/>
                <a:gd name="T24" fmla="*/ 472 w 477"/>
                <a:gd name="T25" fmla="*/ 166 h 312"/>
                <a:gd name="T26" fmla="*/ 477 w 477"/>
                <a:gd name="T27" fmla="*/ 192 h 312"/>
                <a:gd name="T28" fmla="*/ 469 w 477"/>
                <a:gd name="T29" fmla="*/ 212 h 312"/>
                <a:gd name="T30" fmla="*/ 443 w 477"/>
                <a:gd name="T31" fmla="*/ 230 h 312"/>
                <a:gd name="T32" fmla="*/ 410 w 477"/>
                <a:gd name="T33" fmla="*/ 247 h 312"/>
                <a:gd name="T34" fmla="*/ 394 w 477"/>
                <a:gd name="T35" fmla="*/ 267 h 312"/>
                <a:gd name="T36" fmla="*/ 375 w 477"/>
                <a:gd name="T37" fmla="*/ 300 h 312"/>
                <a:gd name="T38" fmla="*/ 354 w 477"/>
                <a:gd name="T39" fmla="*/ 311 h 312"/>
                <a:gd name="T40" fmla="*/ 317 w 477"/>
                <a:gd name="T41" fmla="*/ 311 h 312"/>
                <a:gd name="T42" fmla="*/ 275 w 477"/>
                <a:gd name="T43" fmla="*/ 298 h 312"/>
                <a:gd name="T44" fmla="*/ 267 w 477"/>
                <a:gd name="T45" fmla="*/ 294 h 312"/>
                <a:gd name="T46" fmla="*/ 238 w 477"/>
                <a:gd name="T47" fmla="*/ 286 h 312"/>
                <a:gd name="T48" fmla="*/ 209 w 477"/>
                <a:gd name="T49" fmla="*/ 270 h 312"/>
                <a:gd name="T50" fmla="*/ 183 w 477"/>
                <a:gd name="T51" fmla="*/ 264 h 312"/>
                <a:gd name="T52" fmla="*/ 176 w 477"/>
                <a:gd name="T53" fmla="*/ 264 h 312"/>
                <a:gd name="T54" fmla="*/ 141 w 477"/>
                <a:gd name="T55" fmla="*/ 266 h 312"/>
                <a:gd name="T56" fmla="*/ 134 w 477"/>
                <a:gd name="T57" fmla="*/ 267 h 312"/>
                <a:gd name="T58" fmla="*/ 112 w 477"/>
                <a:gd name="T59" fmla="*/ 268 h 312"/>
                <a:gd name="T60" fmla="*/ 71 w 477"/>
                <a:gd name="T61" fmla="*/ 267 h 312"/>
                <a:gd name="T62" fmla="*/ 50 w 477"/>
                <a:gd name="T63" fmla="*/ 256 h 312"/>
                <a:gd name="T64" fmla="*/ 30 w 477"/>
                <a:gd name="T65" fmla="*/ 247 h 312"/>
                <a:gd name="T66" fmla="*/ 20 w 477"/>
                <a:gd name="T67" fmla="*/ 245 h 312"/>
                <a:gd name="T68" fmla="*/ 12 w 477"/>
                <a:gd name="T69" fmla="*/ 244 h 312"/>
                <a:gd name="T70" fmla="*/ 1 w 477"/>
                <a:gd name="T71" fmla="*/ 235 h 312"/>
                <a:gd name="T72" fmla="*/ 13 w 477"/>
                <a:gd name="T73" fmla="*/ 221 h 312"/>
                <a:gd name="T74" fmla="*/ 44 w 477"/>
                <a:gd name="T75" fmla="*/ 194 h 312"/>
                <a:gd name="T76" fmla="*/ 81 w 477"/>
                <a:gd name="T77" fmla="*/ 168 h 312"/>
                <a:gd name="T78" fmla="*/ 126 w 477"/>
                <a:gd name="T79" fmla="*/ 151 h 312"/>
                <a:gd name="T80" fmla="*/ 153 w 477"/>
                <a:gd name="T81" fmla="*/ 126 h 312"/>
                <a:gd name="T82" fmla="*/ 167 w 477"/>
                <a:gd name="T83" fmla="*/ 86 h 312"/>
                <a:gd name="T84" fmla="*/ 163 w 477"/>
                <a:gd name="T85" fmla="*/ 36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77"/>
                <a:gd name="T130" fmla="*/ 0 h 312"/>
                <a:gd name="T131" fmla="*/ 477 w 477"/>
                <a:gd name="T132" fmla="*/ 312 h 3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77" h="312">
                  <a:moveTo>
                    <a:pt x="156" y="16"/>
                  </a:moveTo>
                  <a:lnTo>
                    <a:pt x="171" y="9"/>
                  </a:lnTo>
                  <a:lnTo>
                    <a:pt x="184" y="4"/>
                  </a:lnTo>
                  <a:lnTo>
                    <a:pt x="199" y="1"/>
                  </a:lnTo>
                  <a:lnTo>
                    <a:pt x="213" y="0"/>
                  </a:lnTo>
                  <a:lnTo>
                    <a:pt x="229" y="1"/>
                  </a:lnTo>
                  <a:lnTo>
                    <a:pt x="243" y="4"/>
                  </a:lnTo>
                  <a:lnTo>
                    <a:pt x="259" y="7"/>
                  </a:lnTo>
                  <a:lnTo>
                    <a:pt x="276" y="16"/>
                  </a:lnTo>
                  <a:lnTo>
                    <a:pt x="290" y="23"/>
                  </a:lnTo>
                  <a:lnTo>
                    <a:pt x="305" y="35"/>
                  </a:lnTo>
                  <a:lnTo>
                    <a:pt x="316" y="47"/>
                  </a:lnTo>
                  <a:lnTo>
                    <a:pt x="328" y="65"/>
                  </a:lnTo>
                  <a:lnTo>
                    <a:pt x="335" y="72"/>
                  </a:lnTo>
                  <a:lnTo>
                    <a:pt x="348" y="77"/>
                  </a:lnTo>
                  <a:lnTo>
                    <a:pt x="372" y="80"/>
                  </a:lnTo>
                  <a:lnTo>
                    <a:pt x="413" y="84"/>
                  </a:lnTo>
                  <a:lnTo>
                    <a:pt x="425" y="86"/>
                  </a:lnTo>
                  <a:lnTo>
                    <a:pt x="436" y="89"/>
                  </a:lnTo>
                  <a:lnTo>
                    <a:pt x="444" y="95"/>
                  </a:lnTo>
                  <a:lnTo>
                    <a:pt x="450" y="103"/>
                  </a:lnTo>
                  <a:lnTo>
                    <a:pt x="453" y="114"/>
                  </a:lnTo>
                  <a:lnTo>
                    <a:pt x="455" y="125"/>
                  </a:lnTo>
                  <a:lnTo>
                    <a:pt x="457" y="137"/>
                  </a:lnTo>
                  <a:lnTo>
                    <a:pt x="463" y="149"/>
                  </a:lnTo>
                  <a:lnTo>
                    <a:pt x="472" y="166"/>
                  </a:lnTo>
                  <a:lnTo>
                    <a:pt x="476" y="179"/>
                  </a:lnTo>
                  <a:lnTo>
                    <a:pt x="477" y="192"/>
                  </a:lnTo>
                  <a:lnTo>
                    <a:pt x="475" y="203"/>
                  </a:lnTo>
                  <a:lnTo>
                    <a:pt x="469" y="212"/>
                  </a:lnTo>
                  <a:lnTo>
                    <a:pt x="463" y="219"/>
                  </a:lnTo>
                  <a:lnTo>
                    <a:pt x="443" y="230"/>
                  </a:lnTo>
                  <a:lnTo>
                    <a:pt x="423" y="238"/>
                  </a:lnTo>
                  <a:lnTo>
                    <a:pt x="410" y="247"/>
                  </a:lnTo>
                  <a:lnTo>
                    <a:pt x="400" y="256"/>
                  </a:lnTo>
                  <a:lnTo>
                    <a:pt x="394" y="267"/>
                  </a:lnTo>
                  <a:lnTo>
                    <a:pt x="384" y="289"/>
                  </a:lnTo>
                  <a:lnTo>
                    <a:pt x="375" y="300"/>
                  </a:lnTo>
                  <a:lnTo>
                    <a:pt x="365" y="306"/>
                  </a:lnTo>
                  <a:lnTo>
                    <a:pt x="354" y="311"/>
                  </a:lnTo>
                  <a:lnTo>
                    <a:pt x="337" y="312"/>
                  </a:lnTo>
                  <a:lnTo>
                    <a:pt x="317" y="311"/>
                  </a:lnTo>
                  <a:lnTo>
                    <a:pt x="297" y="306"/>
                  </a:lnTo>
                  <a:lnTo>
                    <a:pt x="275" y="298"/>
                  </a:lnTo>
                  <a:lnTo>
                    <a:pt x="267" y="294"/>
                  </a:lnTo>
                  <a:lnTo>
                    <a:pt x="253" y="291"/>
                  </a:lnTo>
                  <a:lnTo>
                    <a:pt x="238" y="286"/>
                  </a:lnTo>
                  <a:lnTo>
                    <a:pt x="227" y="281"/>
                  </a:lnTo>
                  <a:lnTo>
                    <a:pt x="209" y="270"/>
                  </a:lnTo>
                  <a:lnTo>
                    <a:pt x="198" y="267"/>
                  </a:lnTo>
                  <a:lnTo>
                    <a:pt x="183" y="264"/>
                  </a:lnTo>
                  <a:lnTo>
                    <a:pt x="176" y="264"/>
                  </a:lnTo>
                  <a:lnTo>
                    <a:pt x="160" y="264"/>
                  </a:lnTo>
                  <a:lnTo>
                    <a:pt x="141" y="266"/>
                  </a:lnTo>
                  <a:lnTo>
                    <a:pt x="134" y="267"/>
                  </a:lnTo>
                  <a:lnTo>
                    <a:pt x="112" y="268"/>
                  </a:lnTo>
                  <a:lnTo>
                    <a:pt x="83" y="268"/>
                  </a:lnTo>
                  <a:lnTo>
                    <a:pt x="71" y="267"/>
                  </a:lnTo>
                  <a:lnTo>
                    <a:pt x="59" y="263"/>
                  </a:lnTo>
                  <a:lnTo>
                    <a:pt x="50" y="256"/>
                  </a:lnTo>
                  <a:lnTo>
                    <a:pt x="40" y="250"/>
                  </a:lnTo>
                  <a:lnTo>
                    <a:pt x="30" y="247"/>
                  </a:lnTo>
                  <a:lnTo>
                    <a:pt x="25" y="246"/>
                  </a:lnTo>
                  <a:lnTo>
                    <a:pt x="20" y="245"/>
                  </a:lnTo>
                  <a:lnTo>
                    <a:pt x="12" y="244"/>
                  </a:lnTo>
                  <a:lnTo>
                    <a:pt x="5" y="241"/>
                  </a:lnTo>
                  <a:lnTo>
                    <a:pt x="1" y="235"/>
                  </a:lnTo>
                  <a:lnTo>
                    <a:pt x="0" y="230"/>
                  </a:lnTo>
                  <a:lnTo>
                    <a:pt x="13" y="221"/>
                  </a:lnTo>
                  <a:lnTo>
                    <a:pt x="26" y="211"/>
                  </a:lnTo>
                  <a:lnTo>
                    <a:pt x="44" y="194"/>
                  </a:lnTo>
                  <a:lnTo>
                    <a:pt x="60" y="180"/>
                  </a:lnTo>
                  <a:lnTo>
                    <a:pt x="81" y="168"/>
                  </a:lnTo>
                  <a:lnTo>
                    <a:pt x="103" y="160"/>
                  </a:lnTo>
                  <a:lnTo>
                    <a:pt x="126" y="151"/>
                  </a:lnTo>
                  <a:lnTo>
                    <a:pt x="142" y="140"/>
                  </a:lnTo>
                  <a:lnTo>
                    <a:pt x="153" y="126"/>
                  </a:lnTo>
                  <a:lnTo>
                    <a:pt x="162" y="110"/>
                  </a:lnTo>
                  <a:lnTo>
                    <a:pt x="167" y="86"/>
                  </a:lnTo>
                  <a:lnTo>
                    <a:pt x="167" y="61"/>
                  </a:lnTo>
                  <a:lnTo>
                    <a:pt x="163" y="36"/>
                  </a:lnTo>
                  <a:lnTo>
                    <a:pt x="156" y="16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1" name="Freeform 93"/>
            <p:cNvSpPr/>
            <p:nvPr/>
          </p:nvSpPr>
          <p:spPr bwMode="auto">
            <a:xfrm>
              <a:off x="4120" y="1398"/>
              <a:ext cx="55" cy="34"/>
            </a:xfrm>
            <a:custGeom>
              <a:avLst/>
              <a:gdLst>
                <a:gd name="T0" fmla="*/ 0 w 164"/>
                <a:gd name="T1" fmla="*/ 13 h 100"/>
                <a:gd name="T2" fmla="*/ 6 w 164"/>
                <a:gd name="T3" fmla="*/ 14 h 100"/>
                <a:gd name="T4" fmla="*/ 18 w 164"/>
                <a:gd name="T5" fmla="*/ 17 h 100"/>
                <a:gd name="T6" fmla="*/ 30 w 164"/>
                <a:gd name="T7" fmla="*/ 24 h 100"/>
                <a:gd name="T8" fmla="*/ 48 w 164"/>
                <a:gd name="T9" fmla="*/ 37 h 100"/>
                <a:gd name="T10" fmla="*/ 71 w 164"/>
                <a:gd name="T11" fmla="*/ 58 h 100"/>
                <a:gd name="T12" fmla="*/ 92 w 164"/>
                <a:gd name="T13" fmla="*/ 78 h 100"/>
                <a:gd name="T14" fmla="*/ 110 w 164"/>
                <a:gd name="T15" fmla="*/ 91 h 100"/>
                <a:gd name="T16" fmla="*/ 124 w 164"/>
                <a:gd name="T17" fmla="*/ 97 h 100"/>
                <a:gd name="T18" fmla="*/ 124 w 164"/>
                <a:gd name="T19" fmla="*/ 97 h 100"/>
                <a:gd name="T20" fmla="*/ 131 w 164"/>
                <a:gd name="T21" fmla="*/ 100 h 100"/>
                <a:gd name="T22" fmla="*/ 131 w 164"/>
                <a:gd name="T23" fmla="*/ 100 h 100"/>
                <a:gd name="T24" fmla="*/ 139 w 164"/>
                <a:gd name="T25" fmla="*/ 99 h 100"/>
                <a:gd name="T26" fmla="*/ 147 w 164"/>
                <a:gd name="T27" fmla="*/ 96 h 100"/>
                <a:gd name="T28" fmla="*/ 154 w 164"/>
                <a:gd name="T29" fmla="*/ 94 h 100"/>
                <a:gd name="T30" fmla="*/ 164 w 164"/>
                <a:gd name="T31" fmla="*/ 90 h 100"/>
                <a:gd name="T32" fmla="*/ 164 w 164"/>
                <a:gd name="T33" fmla="*/ 86 h 100"/>
                <a:gd name="T34" fmla="*/ 162 w 164"/>
                <a:gd name="T35" fmla="*/ 66 h 100"/>
                <a:gd name="T36" fmla="*/ 159 w 164"/>
                <a:gd name="T37" fmla="*/ 52 h 100"/>
                <a:gd name="T38" fmla="*/ 154 w 164"/>
                <a:gd name="T39" fmla="*/ 43 h 100"/>
                <a:gd name="T40" fmla="*/ 148 w 164"/>
                <a:gd name="T41" fmla="*/ 33 h 100"/>
                <a:gd name="T42" fmla="*/ 137 w 164"/>
                <a:gd name="T43" fmla="*/ 31 h 100"/>
                <a:gd name="T44" fmla="*/ 123 w 164"/>
                <a:gd name="T45" fmla="*/ 24 h 100"/>
                <a:gd name="T46" fmla="*/ 106 w 164"/>
                <a:gd name="T47" fmla="*/ 17 h 100"/>
                <a:gd name="T48" fmla="*/ 90 w 164"/>
                <a:gd name="T49" fmla="*/ 7 h 100"/>
                <a:gd name="T50" fmla="*/ 75 w 164"/>
                <a:gd name="T51" fmla="*/ 3 h 100"/>
                <a:gd name="T52" fmla="*/ 62 w 164"/>
                <a:gd name="T53" fmla="*/ 0 h 100"/>
                <a:gd name="T54" fmla="*/ 45 w 164"/>
                <a:gd name="T55" fmla="*/ 0 h 100"/>
                <a:gd name="T56" fmla="*/ 30 w 164"/>
                <a:gd name="T57" fmla="*/ 4 h 100"/>
                <a:gd name="T58" fmla="*/ 12 w 164"/>
                <a:gd name="T59" fmla="*/ 10 h 100"/>
                <a:gd name="T60" fmla="*/ 0 w 164"/>
                <a:gd name="T61" fmla="*/ 13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4"/>
                <a:gd name="T94" fmla="*/ 0 h 100"/>
                <a:gd name="T95" fmla="*/ 164 w 164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4" h="100">
                  <a:moveTo>
                    <a:pt x="0" y="13"/>
                  </a:moveTo>
                  <a:lnTo>
                    <a:pt x="6" y="14"/>
                  </a:lnTo>
                  <a:lnTo>
                    <a:pt x="18" y="17"/>
                  </a:lnTo>
                  <a:lnTo>
                    <a:pt x="30" y="24"/>
                  </a:lnTo>
                  <a:lnTo>
                    <a:pt x="48" y="37"/>
                  </a:lnTo>
                  <a:lnTo>
                    <a:pt x="71" y="58"/>
                  </a:lnTo>
                  <a:lnTo>
                    <a:pt x="92" y="78"/>
                  </a:lnTo>
                  <a:lnTo>
                    <a:pt x="110" y="91"/>
                  </a:lnTo>
                  <a:lnTo>
                    <a:pt x="124" y="97"/>
                  </a:lnTo>
                  <a:lnTo>
                    <a:pt x="131" y="100"/>
                  </a:lnTo>
                  <a:lnTo>
                    <a:pt x="139" y="99"/>
                  </a:lnTo>
                  <a:lnTo>
                    <a:pt x="147" y="96"/>
                  </a:lnTo>
                  <a:lnTo>
                    <a:pt x="154" y="94"/>
                  </a:lnTo>
                  <a:lnTo>
                    <a:pt x="164" y="90"/>
                  </a:lnTo>
                  <a:lnTo>
                    <a:pt x="164" y="86"/>
                  </a:lnTo>
                  <a:lnTo>
                    <a:pt x="162" y="66"/>
                  </a:lnTo>
                  <a:lnTo>
                    <a:pt x="159" y="52"/>
                  </a:lnTo>
                  <a:lnTo>
                    <a:pt x="154" y="43"/>
                  </a:lnTo>
                  <a:lnTo>
                    <a:pt x="148" y="33"/>
                  </a:lnTo>
                  <a:lnTo>
                    <a:pt x="137" y="31"/>
                  </a:lnTo>
                  <a:lnTo>
                    <a:pt x="123" y="24"/>
                  </a:lnTo>
                  <a:lnTo>
                    <a:pt x="106" y="17"/>
                  </a:lnTo>
                  <a:lnTo>
                    <a:pt x="90" y="7"/>
                  </a:lnTo>
                  <a:lnTo>
                    <a:pt x="75" y="3"/>
                  </a:lnTo>
                  <a:lnTo>
                    <a:pt x="62" y="0"/>
                  </a:lnTo>
                  <a:lnTo>
                    <a:pt x="45" y="0"/>
                  </a:lnTo>
                  <a:lnTo>
                    <a:pt x="30" y="4"/>
                  </a:lnTo>
                  <a:lnTo>
                    <a:pt x="12" y="1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2" name="Freeform 94"/>
            <p:cNvSpPr/>
            <p:nvPr/>
          </p:nvSpPr>
          <p:spPr bwMode="auto">
            <a:xfrm>
              <a:off x="4328" y="1327"/>
              <a:ext cx="55" cy="71"/>
            </a:xfrm>
            <a:custGeom>
              <a:avLst/>
              <a:gdLst>
                <a:gd name="T0" fmla="*/ 0 w 166"/>
                <a:gd name="T1" fmla="*/ 213 h 213"/>
                <a:gd name="T2" fmla="*/ 13 w 166"/>
                <a:gd name="T3" fmla="*/ 204 h 213"/>
                <a:gd name="T4" fmla="*/ 26 w 166"/>
                <a:gd name="T5" fmla="*/ 194 h 213"/>
                <a:gd name="T6" fmla="*/ 44 w 166"/>
                <a:gd name="T7" fmla="*/ 177 h 213"/>
                <a:gd name="T8" fmla="*/ 59 w 166"/>
                <a:gd name="T9" fmla="*/ 163 h 213"/>
                <a:gd name="T10" fmla="*/ 80 w 166"/>
                <a:gd name="T11" fmla="*/ 151 h 213"/>
                <a:gd name="T12" fmla="*/ 102 w 166"/>
                <a:gd name="T13" fmla="*/ 143 h 213"/>
                <a:gd name="T14" fmla="*/ 125 w 166"/>
                <a:gd name="T15" fmla="*/ 134 h 213"/>
                <a:gd name="T16" fmla="*/ 141 w 166"/>
                <a:gd name="T17" fmla="*/ 123 h 213"/>
                <a:gd name="T18" fmla="*/ 152 w 166"/>
                <a:gd name="T19" fmla="*/ 109 h 213"/>
                <a:gd name="T20" fmla="*/ 161 w 166"/>
                <a:gd name="T21" fmla="*/ 94 h 213"/>
                <a:gd name="T22" fmla="*/ 166 w 166"/>
                <a:gd name="T23" fmla="*/ 70 h 213"/>
                <a:gd name="T24" fmla="*/ 166 w 166"/>
                <a:gd name="T25" fmla="*/ 45 h 213"/>
                <a:gd name="T26" fmla="*/ 162 w 166"/>
                <a:gd name="T27" fmla="*/ 21 h 213"/>
                <a:gd name="T28" fmla="*/ 155 w 166"/>
                <a:gd name="T29" fmla="*/ 0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6"/>
                <a:gd name="T46" fmla="*/ 0 h 213"/>
                <a:gd name="T47" fmla="*/ 166 w 166"/>
                <a:gd name="T48" fmla="*/ 213 h 2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6" h="213">
                  <a:moveTo>
                    <a:pt x="0" y="213"/>
                  </a:moveTo>
                  <a:lnTo>
                    <a:pt x="13" y="204"/>
                  </a:lnTo>
                  <a:lnTo>
                    <a:pt x="26" y="194"/>
                  </a:lnTo>
                  <a:lnTo>
                    <a:pt x="44" y="177"/>
                  </a:lnTo>
                  <a:lnTo>
                    <a:pt x="59" y="163"/>
                  </a:lnTo>
                  <a:lnTo>
                    <a:pt x="80" y="151"/>
                  </a:lnTo>
                  <a:lnTo>
                    <a:pt x="102" y="143"/>
                  </a:lnTo>
                  <a:lnTo>
                    <a:pt x="125" y="134"/>
                  </a:lnTo>
                  <a:lnTo>
                    <a:pt x="141" y="123"/>
                  </a:lnTo>
                  <a:lnTo>
                    <a:pt x="152" y="109"/>
                  </a:lnTo>
                  <a:lnTo>
                    <a:pt x="161" y="94"/>
                  </a:lnTo>
                  <a:lnTo>
                    <a:pt x="166" y="70"/>
                  </a:lnTo>
                  <a:lnTo>
                    <a:pt x="166" y="45"/>
                  </a:lnTo>
                  <a:lnTo>
                    <a:pt x="162" y="21"/>
                  </a:lnTo>
                  <a:lnTo>
                    <a:pt x="15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3" name="Freeform 95"/>
            <p:cNvSpPr/>
            <p:nvPr/>
          </p:nvSpPr>
          <p:spPr bwMode="auto">
            <a:xfrm>
              <a:off x="2836" y="1799"/>
              <a:ext cx="483" cy="284"/>
            </a:xfrm>
            <a:custGeom>
              <a:avLst/>
              <a:gdLst>
                <a:gd name="T0" fmla="*/ 1062 w 1448"/>
                <a:gd name="T1" fmla="*/ 767 h 852"/>
                <a:gd name="T2" fmla="*/ 1089 w 1448"/>
                <a:gd name="T3" fmla="*/ 771 h 852"/>
                <a:gd name="T4" fmla="*/ 1221 w 1448"/>
                <a:gd name="T5" fmla="*/ 804 h 852"/>
                <a:gd name="T6" fmla="*/ 1379 w 1448"/>
                <a:gd name="T7" fmla="*/ 771 h 852"/>
                <a:gd name="T8" fmla="*/ 1448 w 1448"/>
                <a:gd name="T9" fmla="*/ 707 h 852"/>
                <a:gd name="T10" fmla="*/ 1406 w 1448"/>
                <a:gd name="T11" fmla="*/ 654 h 852"/>
                <a:gd name="T12" fmla="*/ 1372 w 1448"/>
                <a:gd name="T13" fmla="*/ 638 h 852"/>
                <a:gd name="T14" fmla="*/ 1414 w 1448"/>
                <a:gd name="T15" fmla="*/ 557 h 852"/>
                <a:gd name="T16" fmla="*/ 1427 w 1448"/>
                <a:gd name="T17" fmla="*/ 434 h 852"/>
                <a:gd name="T18" fmla="*/ 1338 w 1448"/>
                <a:gd name="T19" fmla="*/ 353 h 852"/>
                <a:gd name="T20" fmla="*/ 1234 w 1448"/>
                <a:gd name="T21" fmla="*/ 343 h 852"/>
                <a:gd name="T22" fmla="*/ 1255 w 1448"/>
                <a:gd name="T23" fmla="*/ 327 h 852"/>
                <a:gd name="T24" fmla="*/ 1248 w 1448"/>
                <a:gd name="T25" fmla="*/ 241 h 852"/>
                <a:gd name="T26" fmla="*/ 1131 w 1448"/>
                <a:gd name="T27" fmla="*/ 133 h 852"/>
                <a:gd name="T28" fmla="*/ 931 w 1448"/>
                <a:gd name="T29" fmla="*/ 74 h 852"/>
                <a:gd name="T30" fmla="*/ 835 w 1448"/>
                <a:gd name="T31" fmla="*/ 80 h 852"/>
                <a:gd name="T32" fmla="*/ 835 w 1448"/>
                <a:gd name="T33" fmla="*/ 80 h 852"/>
                <a:gd name="T34" fmla="*/ 779 w 1448"/>
                <a:gd name="T35" fmla="*/ 37 h 852"/>
                <a:gd name="T36" fmla="*/ 592 w 1448"/>
                <a:gd name="T37" fmla="*/ 0 h 852"/>
                <a:gd name="T38" fmla="*/ 421 w 1448"/>
                <a:gd name="T39" fmla="*/ 26 h 852"/>
                <a:gd name="T40" fmla="*/ 407 w 1448"/>
                <a:gd name="T41" fmla="*/ 102 h 852"/>
                <a:gd name="T42" fmla="*/ 428 w 1448"/>
                <a:gd name="T43" fmla="*/ 139 h 852"/>
                <a:gd name="T44" fmla="*/ 290 w 1448"/>
                <a:gd name="T45" fmla="*/ 144 h 852"/>
                <a:gd name="T46" fmla="*/ 179 w 1448"/>
                <a:gd name="T47" fmla="*/ 208 h 852"/>
                <a:gd name="T48" fmla="*/ 186 w 1448"/>
                <a:gd name="T49" fmla="*/ 337 h 852"/>
                <a:gd name="T50" fmla="*/ 227 w 1448"/>
                <a:gd name="T51" fmla="*/ 421 h 852"/>
                <a:gd name="T52" fmla="*/ 225 w 1448"/>
                <a:gd name="T53" fmla="*/ 432 h 852"/>
                <a:gd name="T54" fmla="*/ 83 w 1448"/>
                <a:gd name="T55" fmla="*/ 472 h 852"/>
                <a:gd name="T56" fmla="*/ 0 w 1448"/>
                <a:gd name="T57" fmla="*/ 525 h 852"/>
                <a:gd name="T58" fmla="*/ 90 w 1448"/>
                <a:gd name="T59" fmla="*/ 638 h 852"/>
                <a:gd name="T60" fmla="*/ 203 w 1448"/>
                <a:gd name="T61" fmla="*/ 691 h 852"/>
                <a:gd name="T62" fmla="*/ 103 w 1448"/>
                <a:gd name="T63" fmla="*/ 739 h 852"/>
                <a:gd name="T64" fmla="*/ 34 w 1448"/>
                <a:gd name="T65" fmla="*/ 793 h 852"/>
                <a:gd name="T66" fmla="*/ 186 w 1448"/>
                <a:gd name="T67" fmla="*/ 841 h 852"/>
                <a:gd name="T68" fmla="*/ 359 w 1448"/>
                <a:gd name="T69" fmla="*/ 841 h 852"/>
                <a:gd name="T70" fmla="*/ 365 w 1448"/>
                <a:gd name="T71" fmla="*/ 825 h 852"/>
                <a:gd name="T72" fmla="*/ 1055 w 1448"/>
                <a:gd name="T73" fmla="*/ 767 h 8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48"/>
                <a:gd name="T112" fmla="*/ 0 h 852"/>
                <a:gd name="T113" fmla="*/ 1448 w 1448"/>
                <a:gd name="T114" fmla="*/ 852 h 8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48" h="852">
                  <a:moveTo>
                    <a:pt x="1055" y="767"/>
                  </a:moveTo>
                  <a:lnTo>
                    <a:pt x="1062" y="767"/>
                  </a:lnTo>
                  <a:lnTo>
                    <a:pt x="1070" y="767"/>
                  </a:lnTo>
                  <a:lnTo>
                    <a:pt x="1089" y="771"/>
                  </a:lnTo>
                  <a:lnTo>
                    <a:pt x="1145" y="793"/>
                  </a:lnTo>
                  <a:lnTo>
                    <a:pt x="1221" y="804"/>
                  </a:lnTo>
                  <a:lnTo>
                    <a:pt x="1310" y="793"/>
                  </a:lnTo>
                  <a:lnTo>
                    <a:pt x="1379" y="771"/>
                  </a:lnTo>
                  <a:lnTo>
                    <a:pt x="1427" y="745"/>
                  </a:lnTo>
                  <a:lnTo>
                    <a:pt x="1448" y="707"/>
                  </a:lnTo>
                  <a:lnTo>
                    <a:pt x="1441" y="680"/>
                  </a:lnTo>
                  <a:lnTo>
                    <a:pt x="1406" y="654"/>
                  </a:lnTo>
                  <a:lnTo>
                    <a:pt x="1372" y="643"/>
                  </a:lnTo>
                  <a:lnTo>
                    <a:pt x="1372" y="638"/>
                  </a:lnTo>
                  <a:lnTo>
                    <a:pt x="1400" y="605"/>
                  </a:lnTo>
                  <a:lnTo>
                    <a:pt x="1414" y="557"/>
                  </a:lnTo>
                  <a:lnTo>
                    <a:pt x="1427" y="493"/>
                  </a:lnTo>
                  <a:lnTo>
                    <a:pt x="1427" y="434"/>
                  </a:lnTo>
                  <a:lnTo>
                    <a:pt x="1393" y="386"/>
                  </a:lnTo>
                  <a:lnTo>
                    <a:pt x="1338" y="353"/>
                  </a:lnTo>
                  <a:lnTo>
                    <a:pt x="1276" y="337"/>
                  </a:lnTo>
                  <a:lnTo>
                    <a:pt x="1234" y="343"/>
                  </a:lnTo>
                  <a:lnTo>
                    <a:pt x="1207" y="353"/>
                  </a:lnTo>
                  <a:lnTo>
                    <a:pt x="1255" y="327"/>
                  </a:lnTo>
                  <a:lnTo>
                    <a:pt x="1262" y="289"/>
                  </a:lnTo>
                  <a:lnTo>
                    <a:pt x="1248" y="241"/>
                  </a:lnTo>
                  <a:lnTo>
                    <a:pt x="1200" y="187"/>
                  </a:lnTo>
                  <a:lnTo>
                    <a:pt x="1131" y="133"/>
                  </a:lnTo>
                  <a:lnTo>
                    <a:pt x="1028" y="96"/>
                  </a:lnTo>
                  <a:lnTo>
                    <a:pt x="931" y="74"/>
                  </a:lnTo>
                  <a:lnTo>
                    <a:pt x="856" y="74"/>
                  </a:lnTo>
                  <a:lnTo>
                    <a:pt x="835" y="80"/>
                  </a:lnTo>
                  <a:lnTo>
                    <a:pt x="835" y="63"/>
                  </a:lnTo>
                  <a:lnTo>
                    <a:pt x="779" y="37"/>
                  </a:lnTo>
                  <a:lnTo>
                    <a:pt x="690" y="9"/>
                  </a:lnTo>
                  <a:lnTo>
                    <a:pt x="592" y="0"/>
                  </a:lnTo>
                  <a:lnTo>
                    <a:pt x="503" y="0"/>
                  </a:lnTo>
                  <a:lnTo>
                    <a:pt x="421" y="26"/>
                  </a:lnTo>
                  <a:lnTo>
                    <a:pt x="393" y="63"/>
                  </a:lnTo>
                  <a:lnTo>
                    <a:pt x="407" y="102"/>
                  </a:lnTo>
                  <a:lnTo>
                    <a:pt x="434" y="133"/>
                  </a:lnTo>
                  <a:lnTo>
                    <a:pt x="428" y="139"/>
                  </a:lnTo>
                  <a:lnTo>
                    <a:pt x="365" y="144"/>
                  </a:lnTo>
                  <a:lnTo>
                    <a:pt x="290" y="144"/>
                  </a:lnTo>
                  <a:lnTo>
                    <a:pt x="220" y="165"/>
                  </a:lnTo>
                  <a:lnTo>
                    <a:pt x="179" y="208"/>
                  </a:lnTo>
                  <a:lnTo>
                    <a:pt x="166" y="267"/>
                  </a:lnTo>
                  <a:lnTo>
                    <a:pt x="186" y="337"/>
                  </a:lnTo>
                  <a:lnTo>
                    <a:pt x="220" y="391"/>
                  </a:lnTo>
                  <a:lnTo>
                    <a:pt x="227" y="421"/>
                  </a:lnTo>
                  <a:lnTo>
                    <a:pt x="280" y="436"/>
                  </a:lnTo>
                  <a:lnTo>
                    <a:pt x="225" y="432"/>
                  </a:lnTo>
                  <a:lnTo>
                    <a:pt x="179" y="455"/>
                  </a:lnTo>
                  <a:lnTo>
                    <a:pt x="83" y="472"/>
                  </a:lnTo>
                  <a:lnTo>
                    <a:pt x="21" y="493"/>
                  </a:lnTo>
                  <a:lnTo>
                    <a:pt x="0" y="525"/>
                  </a:lnTo>
                  <a:lnTo>
                    <a:pt x="21" y="579"/>
                  </a:lnTo>
                  <a:lnTo>
                    <a:pt x="90" y="638"/>
                  </a:lnTo>
                  <a:lnTo>
                    <a:pt x="145" y="686"/>
                  </a:lnTo>
                  <a:lnTo>
                    <a:pt x="203" y="691"/>
                  </a:lnTo>
                  <a:lnTo>
                    <a:pt x="138" y="699"/>
                  </a:lnTo>
                  <a:lnTo>
                    <a:pt x="103" y="739"/>
                  </a:lnTo>
                  <a:lnTo>
                    <a:pt x="42" y="761"/>
                  </a:lnTo>
                  <a:lnTo>
                    <a:pt x="34" y="793"/>
                  </a:lnTo>
                  <a:lnTo>
                    <a:pt x="83" y="825"/>
                  </a:lnTo>
                  <a:lnTo>
                    <a:pt x="186" y="841"/>
                  </a:lnTo>
                  <a:lnTo>
                    <a:pt x="297" y="852"/>
                  </a:lnTo>
                  <a:lnTo>
                    <a:pt x="359" y="841"/>
                  </a:lnTo>
                  <a:lnTo>
                    <a:pt x="365" y="836"/>
                  </a:lnTo>
                  <a:lnTo>
                    <a:pt x="365" y="825"/>
                  </a:lnTo>
                  <a:lnTo>
                    <a:pt x="359" y="819"/>
                  </a:lnTo>
                  <a:lnTo>
                    <a:pt x="1055" y="767"/>
                  </a:lnTo>
                  <a:close/>
                </a:path>
              </a:pathLst>
            </a:custGeom>
            <a:solidFill>
              <a:srgbClr val="00C000"/>
            </a:solidFill>
            <a:ln w="0">
              <a:solidFill>
                <a:srgbClr val="00C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4" name="Freeform 96"/>
            <p:cNvSpPr/>
            <p:nvPr/>
          </p:nvSpPr>
          <p:spPr bwMode="auto">
            <a:xfrm>
              <a:off x="2891" y="1861"/>
              <a:ext cx="359" cy="324"/>
            </a:xfrm>
            <a:custGeom>
              <a:avLst/>
              <a:gdLst>
                <a:gd name="T0" fmla="*/ 625 w 1079"/>
                <a:gd name="T1" fmla="*/ 552 h 973"/>
                <a:gd name="T2" fmla="*/ 645 w 1079"/>
                <a:gd name="T3" fmla="*/ 640 h 973"/>
                <a:gd name="T4" fmla="*/ 655 w 1079"/>
                <a:gd name="T5" fmla="*/ 838 h 973"/>
                <a:gd name="T6" fmla="*/ 718 w 1079"/>
                <a:gd name="T7" fmla="*/ 906 h 973"/>
                <a:gd name="T8" fmla="*/ 959 w 1079"/>
                <a:gd name="T9" fmla="*/ 973 h 973"/>
                <a:gd name="T10" fmla="*/ 190 w 1079"/>
                <a:gd name="T11" fmla="*/ 946 h 973"/>
                <a:gd name="T12" fmla="*/ 301 w 1079"/>
                <a:gd name="T13" fmla="*/ 944 h 973"/>
                <a:gd name="T14" fmla="*/ 393 w 1079"/>
                <a:gd name="T15" fmla="*/ 845 h 973"/>
                <a:gd name="T16" fmla="*/ 432 w 1079"/>
                <a:gd name="T17" fmla="*/ 554 h 973"/>
                <a:gd name="T18" fmla="*/ 210 w 1079"/>
                <a:gd name="T19" fmla="*/ 410 h 973"/>
                <a:gd name="T20" fmla="*/ 59 w 1079"/>
                <a:gd name="T21" fmla="*/ 348 h 973"/>
                <a:gd name="T22" fmla="*/ 72 w 1079"/>
                <a:gd name="T23" fmla="*/ 318 h 973"/>
                <a:gd name="T24" fmla="*/ 231 w 1079"/>
                <a:gd name="T25" fmla="*/ 388 h 973"/>
                <a:gd name="T26" fmla="*/ 377 w 1079"/>
                <a:gd name="T27" fmla="*/ 426 h 973"/>
                <a:gd name="T28" fmla="*/ 514 w 1079"/>
                <a:gd name="T29" fmla="*/ 426 h 973"/>
                <a:gd name="T30" fmla="*/ 327 w 1079"/>
                <a:gd name="T31" fmla="*/ 266 h 973"/>
                <a:gd name="T32" fmla="*/ 231 w 1079"/>
                <a:gd name="T33" fmla="*/ 151 h 973"/>
                <a:gd name="T34" fmla="*/ 390 w 1079"/>
                <a:gd name="T35" fmla="*/ 266 h 973"/>
                <a:gd name="T36" fmla="*/ 562 w 1079"/>
                <a:gd name="T37" fmla="*/ 378 h 973"/>
                <a:gd name="T38" fmla="*/ 584 w 1079"/>
                <a:gd name="T39" fmla="*/ 201 h 973"/>
                <a:gd name="T40" fmla="*/ 604 w 1079"/>
                <a:gd name="T41" fmla="*/ 71 h 973"/>
                <a:gd name="T42" fmla="*/ 642 w 1079"/>
                <a:gd name="T43" fmla="*/ 0 h 973"/>
                <a:gd name="T44" fmla="*/ 659 w 1079"/>
                <a:gd name="T45" fmla="*/ 168 h 973"/>
                <a:gd name="T46" fmla="*/ 724 w 1079"/>
                <a:gd name="T47" fmla="*/ 184 h 973"/>
                <a:gd name="T48" fmla="*/ 938 w 1079"/>
                <a:gd name="T49" fmla="*/ 139 h 973"/>
                <a:gd name="T50" fmla="*/ 869 w 1079"/>
                <a:gd name="T51" fmla="*/ 214 h 973"/>
                <a:gd name="T52" fmla="*/ 652 w 1079"/>
                <a:gd name="T53" fmla="*/ 292 h 973"/>
                <a:gd name="T54" fmla="*/ 652 w 1079"/>
                <a:gd name="T55" fmla="*/ 410 h 973"/>
                <a:gd name="T56" fmla="*/ 673 w 1079"/>
                <a:gd name="T57" fmla="*/ 420 h 973"/>
                <a:gd name="T58" fmla="*/ 859 w 1079"/>
                <a:gd name="T59" fmla="*/ 420 h 973"/>
                <a:gd name="T60" fmla="*/ 998 w 1079"/>
                <a:gd name="T61" fmla="*/ 404 h 973"/>
                <a:gd name="T62" fmla="*/ 1079 w 1079"/>
                <a:gd name="T63" fmla="*/ 420 h 973"/>
                <a:gd name="T64" fmla="*/ 908 w 1079"/>
                <a:gd name="T65" fmla="*/ 441 h 973"/>
                <a:gd name="T66" fmla="*/ 713 w 1079"/>
                <a:gd name="T67" fmla="*/ 474 h 9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79"/>
                <a:gd name="T103" fmla="*/ 0 h 973"/>
                <a:gd name="T104" fmla="*/ 1079 w 1079"/>
                <a:gd name="T105" fmla="*/ 973 h 9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79" h="973">
                  <a:moveTo>
                    <a:pt x="649" y="498"/>
                  </a:moveTo>
                  <a:lnTo>
                    <a:pt x="625" y="552"/>
                  </a:lnTo>
                  <a:lnTo>
                    <a:pt x="639" y="586"/>
                  </a:lnTo>
                  <a:lnTo>
                    <a:pt x="645" y="640"/>
                  </a:lnTo>
                  <a:lnTo>
                    <a:pt x="645" y="764"/>
                  </a:lnTo>
                  <a:lnTo>
                    <a:pt x="655" y="838"/>
                  </a:lnTo>
                  <a:lnTo>
                    <a:pt x="673" y="864"/>
                  </a:lnTo>
                  <a:lnTo>
                    <a:pt x="718" y="906"/>
                  </a:lnTo>
                  <a:lnTo>
                    <a:pt x="807" y="938"/>
                  </a:lnTo>
                  <a:lnTo>
                    <a:pt x="959" y="973"/>
                  </a:lnTo>
                  <a:lnTo>
                    <a:pt x="114" y="973"/>
                  </a:lnTo>
                  <a:lnTo>
                    <a:pt x="190" y="946"/>
                  </a:lnTo>
                  <a:lnTo>
                    <a:pt x="238" y="938"/>
                  </a:lnTo>
                  <a:lnTo>
                    <a:pt x="301" y="944"/>
                  </a:lnTo>
                  <a:lnTo>
                    <a:pt x="353" y="909"/>
                  </a:lnTo>
                  <a:lnTo>
                    <a:pt x="393" y="845"/>
                  </a:lnTo>
                  <a:lnTo>
                    <a:pt x="424" y="675"/>
                  </a:lnTo>
                  <a:lnTo>
                    <a:pt x="432" y="554"/>
                  </a:lnTo>
                  <a:lnTo>
                    <a:pt x="459" y="498"/>
                  </a:lnTo>
                  <a:lnTo>
                    <a:pt x="210" y="410"/>
                  </a:lnTo>
                  <a:lnTo>
                    <a:pt x="141" y="394"/>
                  </a:lnTo>
                  <a:lnTo>
                    <a:pt x="59" y="348"/>
                  </a:lnTo>
                  <a:lnTo>
                    <a:pt x="0" y="319"/>
                  </a:lnTo>
                  <a:lnTo>
                    <a:pt x="72" y="318"/>
                  </a:lnTo>
                  <a:lnTo>
                    <a:pt x="163" y="361"/>
                  </a:lnTo>
                  <a:lnTo>
                    <a:pt x="231" y="388"/>
                  </a:lnTo>
                  <a:lnTo>
                    <a:pt x="321" y="415"/>
                  </a:lnTo>
                  <a:lnTo>
                    <a:pt x="377" y="426"/>
                  </a:lnTo>
                  <a:lnTo>
                    <a:pt x="477" y="448"/>
                  </a:lnTo>
                  <a:lnTo>
                    <a:pt x="514" y="426"/>
                  </a:lnTo>
                  <a:lnTo>
                    <a:pt x="438" y="391"/>
                  </a:lnTo>
                  <a:lnTo>
                    <a:pt x="327" y="266"/>
                  </a:lnTo>
                  <a:lnTo>
                    <a:pt x="283" y="222"/>
                  </a:lnTo>
                  <a:lnTo>
                    <a:pt x="231" y="151"/>
                  </a:lnTo>
                  <a:lnTo>
                    <a:pt x="224" y="88"/>
                  </a:lnTo>
                  <a:lnTo>
                    <a:pt x="390" y="266"/>
                  </a:lnTo>
                  <a:lnTo>
                    <a:pt x="424" y="303"/>
                  </a:lnTo>
                  <a:lnTo>
                    <a:pt x="562" y="378"/>
                  </a:lnTo>
                  <a:lnTo>
                    <a:pt x="573" y="259"/>
                  </a:lnTo>
                  <a:lnTo>
                    <a:pt x="584" y="201"/>
                  </a:lnTo>
                  <a:lnTo>
                    <a:pt x="596" y="162"/>
                  </a:lnTo>
                  <a:lnTo>
                    <a:pt x="604" y="71"/>
                  </a:lnTo>
                  <a:lnTo>
                    <a:pt x="610" y="34"/>
                  </a:lnTo>
                  <a:lnTo>
                    <a:pt x="642" y="0"/>
                  </a:lnTo>
                  <a:lnTo>
                    <a:pt x="652" y="104"/>
                  </a:lnTo>
                  <a:lnTo>
                    <a:pt x="659" y="168"/>
                  </a:lnTo>
                  <a:lnTo>
                    <a:pt x="639" y="228"/>
                  </a:lnTo>
                  <a:lnTo>
                    <a:pt x="724" y="184"/>
                  </a:lnTo>
                  <a:lnTo>
                    <a:pt x="869" y="179"/>
                  </a:lnTo>
                  <a:lnTo>
                    <a:pt x="938" y="139"/>
                  </a:lnTo>
                  <a:lnTo>
                    <a:pt x="942" y="179"/>
                  </a:lnTo>
                  <a:lnTo>
                    <a:pt x="869" y="214"/>
                  </a:lnTo>
                  <a:lnTo>
                    <a:pt x="745" y="216"/>
                  </a:lnTo>
                  <a:lnTo>
                    <a:pt x="652" y="292"/>
                  </a:lnTo>
                  <a:lnTo>
                    <a:pt x="645" y="388"/>
                  </a:lnTo>
                  <a:lnTo>
                    <a:pt x="652" y="410"/>
                  </a:lnTo>
                  <a:lnTo>
                    <a:pt x="673" y="420"/>
                  </a:lnTo>
                  <a:lnTo>
                    <a:pt x="762" y="431"/>
                  </a:lnTo>
                  <a:lnTo>
                    <a:pt x="859" y="420"/>
                  </a:lnTo>
                  <a:lnTo>
                    <a:pt x="942" y="410"/>
                  </a:lnTo>
                  <a:lnTo>
                    <a:pt x="998" y="404"/>
                  </a:lnTo>
                  <a:lnTo>
                    <a:pt x="1066" y="399"/>
                  </a:lnTo>
                  <a:lnTo>
                    <a:pt x="1079" y="420"/>
                  </a:lnTo>
                  <a:lnTo>
                    <a:pt x="1003" y="426"/>
                  </a:lnTo>
                  <a:lnTo>
                    <a:pt x="908" y="441"/>
                  </a:lnTo>
                  <a:lnTo>
                    <a:pt x="810" y="458"/>
                  </a:lnTo>
                  <a:lnTo>
                    <a:pt x="713" y="474"/>
                  </a:lnTo>
                  <a:lnTo>
                    <a:pt x="649" y="498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8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5" name="Freeform 97"/>
            <p:cNvSpPr/>
            <p:nvPr/>
          </p:nvSpPr>
          <p:spPr bwMode="auto">
            <a:xfrm>
              <a:off x="495" y="1989"/>
              <a:ext cx="1761" cy="2242"/>
            </a:xfrm>
            <a:custGeom>
              <a:avLst/>
              <a:gdLst>
                <a:gd name="T0" fmla="*/ 0 w 5284"/>
                <a:gd name="T1" fmla="*/ 1223 h 6728"/>
                <a:gd name="T2" fmla="*/ 40 w 5284"/>
                <a:gd name="T3" fmla="*/ 1169 h 6728"/>
                <a:gd name="T4" fmla="*/ 154 w 5284"/>
                <a:gd name="T5" fmla="*/ 1031 h 6728"/>
                <a:gd name="T6" fmla="*/ 336 w 5284"/>
                <a:gd name="T7" fmla="*/ 844 h 6728"/>
                <a:gd name="T8" fmla="*/ 450 w 5284"/>
                <a:gd name="T9" fmla="*/ 743 h 6728"/>
                <a:gd name="T10" fmla="*/ 580 w 5284"/>
                <a:gd name="T11" fmla="*/ 643 h 6728"/>
                <a:gd name="T12" fmla="*/ 744 w 5284"/>
                <a:gd name="T13" fmla="*/ 528 h 6728"/>
                <a:gd name="T14" fmla="*/ 852 w 5284"/>
                <a:gd name="T15" fmla="*/ 467 h 6728"/>
                <a:gd name="T16" fmla="*/ 968 w 5284"/>
                <a:gd name="T17" fmla="*/ 422 h 6728"/>
                <a:gd name="T18" fmla="*/ 1159 w 5284"/>
                <a:gd name="T19" fmla="*/ 353 h 6728"/>
                <a:gd name="T20" fmla="*/ 1508 w 5284"/>
                <a:gd name="T21" fmla="*/ 223 h 6728"/>
                <a:gd name="T22" fmla="*/ 1725 w 5284"/>
                <a:gd name="T23" fmla="*/ 153 h 6728"/>
                <a:gd name="T24" fmla="*/ 1949 w 5284"/>
                <a:gd name="T25" fmla="*/ 110 h 6728"/>
                <a:gd name="T26" fmla="*/ 2317 w 5284"/>
                <a:gd name="T27" fmla="*/ 64 h 6728"/>
                <a:gd name="T28" fmla="*/ 2584 w 5284"/>
                <a:gd name="T29" fmla="*/ 39 h 6728"/>
                <a:gd name="T30" fmla="*/ 2749 w 5284"/>
                <a:gd name="T31" fmla="*/ 42 h 6728"/>
                <a:gd name="T32" fmla="*/ 2913 w 5284"/>
                <a:gd name="T33" fmla="*/ 55 h 6728"/>
                <a:gd name="T34" fmla="*/ 3186 w 5284"/>
                <a:gd name="T35" fmla="*/ 64 h 6728"/>
                <a:gd name="T36" fmla="*/ 3395 w 5284"/>
                <a:gd name="T37" fmla="*/ 57 h 6728"/>
                <a:gd name="T38" fmla="*/ 3552 w 5284"/>
                <a:gd name="T39" fmla="*/ 43 h 6728"/>
                <a:gd name="T40" fmla="*/ 3778 w 5284"/>
                <a:gd name="T41" fmla="*/ 10 h 6728"/>
                <a:gd name="T42" fmla="*/ 3881 w 5284"/>
                <a:gd name="T43" fmla="*/ 0 h 6728"/>
                <a:gd name="T44" fmla="*/ 3998 w 5284"/>
                <a:gd name="T45" fmla="*/ 3 h 6728"/>
                <a:gd name="T46" fmla="*/ 4147 w 5284"/>
                <a:gd name="T47" fmla="*/ 22 h 6728"/>
                <a:gd name="T48" fmla="*/ 4346 w 5284"/>
                <a:gd name="T49" fmla="*/ 64 h 6728"/>
                <a:gd name="T50" fmla="*/ 4461 w 5284"/>
                <a:gd name="T51" fmla="*/ 96 h 6728"/>
                <a:gd name="T52" fmla="*/ 4555 w 5284"/>
                <a:gd name="T53" fmla="*/ 131 h 6728"/>
                <a:gd name="T54" fmla="*/ 4701 w 5284"/>
                <a:gd name="T55" fmla="*/ 209 h 6728"/>
                <a:gd name="T56" fmla="*/ 4814 w 5284"/>
                <a:gd name="T57" fmla="*/ 285 h 6728"/>
                <a:gd name="T58" fmla="*/ 4925 w 5284"/>
                <a:gd name="T59" fmla="*/ 353 h 6728"/>
                <a:gd name="T60" fmla="*/ 4992 w 5284"/>
                <a:gd name="T61" fmla="*/ 463 h 6728"/>
                <a:gd name="T62" fmla="*/ 5069 w 5284"/>
                <a:gd name="T63" fmla="*/ 576 h 6728"/>
                <a:gd name="T64" fmla="*/ 5147 w 5284"/>
                <a:gd name="T65" fmla="*/ 722 h 6728"/>
                <a:gd name="T66" fmla="*/ 5182 w 5284"/>
                <a:gd name="T67" fmla="*/ 817 h 6728"/>
                <a:gd name="T68" fmla="*/ 5215 w 5284"/>
                <a:gd name="T69" fmla="*/ 933 h 6728"/>
                <a:gd name="T70" fmla="*/ 5260 w 5284"/>
                <a:gd name="T71" fmla="*/ 1113 h 6728"/>
                <a:gd name="T72" fmla="*/ 5284 w 5284"/>
                <a:gd name="T73" fmla="*/ 1234 h 6728"/>
                <a:gd name="T74" fmla="*/ 5272 w 5284"/>
                <a:gd name="T75" fmla="*/ 1349 h 6728"/>
                <a:gd name="T76" fmla="*/ 5215 w 5284"/>
                <a:gd name="T77" fmla="*/ 1512 h 6728"/>
                <a:gd name="T78" fmla="*/ 5156 w 5284"/>
                <a:gd name="T79" fmla="*/ 1634 h 6728"/>
                <a:gd name="T80" fmla="*/ 5096 w 5284"/>
                <a:gd name="T81" fmla="*/ 1717 h 6728"/>
                <a:gd name="T82" fmla="*/ 5036 w 5284"/>
                <a:gd name="T83" fmla="*/ 1774 h 6728"/>
                <a:gd name="T84" fmla="*/ 4971 w 5284"/>
                <a:gd name="T85" fmla="*/ 1816 h 6728"/>
                <a:gd name="T86" fmla="*/ 4823 w 5284"/>
                <a:gd name="T87" fmla="*/ 1909 h 6728"/>
                <a:gd name="T88" fmla="*/ 4735 w 5284"/>
                <a:gd name="T89" fmla="*/ 1982 h 6728"/>
                <a:gd name="T90" fmla="*/ 4635 w 5284"/>
                <a:gd name="T91" fmla="*/ 2092 h 6728"/>
                <a:gd name="T92" fmla="*/ 4426 w 5284"/>
                <a:gd name="T93" fmla="*/ 2343 h 6728"/>
                <a:gd name="T94" fmla="*/ 4303 w 5284"/>
                <a:gd name="T95" fmla="*/ 2501 h 6728"/>
                <a:gd name="T96" fmla="*/ 4201 w 5284"/>
                <a:gd name="T97" fmla="*/ 2671 h 6728"/>
                <a:gd name="T98" fmla="*/ 4056 w 5284"/>
                <a:gd name="T99" fmla="*/ 2962 h 6728"/>
                <a:gd name="T100" fmla="*/ 3936 w 5284"/>
                <a:gd name="T101" fmla="*/ 3219 h 6728"/>
                <a:gd name="T102" fmla="*/ 3876 w 5284"/>
                <a:gd name="T103" fmla="*/ 3382 h 6728"/>
                <a:gd name="T104" fmla="*/ 3835 w 5284"/>
                <a:gd name="T105" fmla="*/ 3553 h 6728"/>
                <a:gd name="T106" fmla="*/ 3767 w 5284"/>
                <a:gd name="T107" fmla="*/ 3831 h 6728"/>
                <a:gd name="T108" fmla="*/ 3655 w 5284"/>
                <a:gd name="T109" fmla="*/ 4277 h 6728"/>
                <a:gd name="T110" fmla="*/ 3602 w 5284"/>
                <a:gd name="T111" fmla="*/ 4550 h 6728"/>
                <a:gd name="T112" fmla="*/ 3559 w 5284"/>
                <a:gd name="T113" fmla="*/ 4826 h 6728"/>
                <a:gd name="T114" fmla="*/ 3525 w 5284"/>
                <a:gd name="T115" fmla="*/ 5020 h 6728"/>
                <a:gd name="T116" fmla="*/ 3476 w 5284"/>
                <a:gd name="T117" fmla="*/ 5280 h 6728"/>
                <a:gd name="T118" fmla="*/ 3270 w 5284"/>
                <a:gd name="T119" fmla="*/ 6303 h 6728"/>
                <a:gd name="T120" fmla="*/ 3186 w 5284"/>
                <a:gd name="T121" fmla="*/ 6728 h 672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84"/>
                <a:gd name="T184" fmla="*/ 0 h 6728"/>
                <a:gd name="T185" fmla="*/ 5284 w 5284"/>
                <a:gd name="T186" fmla="*/ 6728 h 672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84" h="6728">
                  <a:moveTo>
                    <a:pt x="0" y="1223"/>
                  </a:moveTo>
                  <a:lnTo>
                    <a:pt x="40" y="1169"/>
                  </a:lnTo>
                  <a:lnTo>
                    <a:pt x="154" y="1031"/>
                  </a:lnTo>
                  <a:lnTo>
                    <a:pt x="336" y="844"/>
                  </a:lnTo>
                  <a:lnTo>
                    <a:pt x="450" y="743"/>
                  </a:lnTo>
                  <a:lnTo>
                    <a:pt x="580" y="643"/>
                  </a:lnTo>
                  <a:lnTo>
                    <a:pt x="744" y="528"/>
                  </a:lnTo>
                  <a:lnTo>
                    <a:pt x="852" y="467"/>
                  </a:lnTo>
                  <a:lnTo>
                    <a:pt x="968" y="422"/>
                  </a:lnTo>
                  <a:lnTo>
                    <a:pt x="1159" y="353"/>
                  </a:lnTo>
                  <a:lnTo>
                    <a:pt x="1508" y="223"/>
                  </a:lnTo>
                  <a:lnTo>
                    <a:pt x="1725" y="153"/>
                  </a:lnTo>
                  <a:lnTo>
                    <a:pt x="1949" y="110"/>
                  </a:lnTo>
                  <a:lnTo>
                    <a:pt x="2317" y="64"/>
                  </a:lnTo>
                  <a:lnTo>
                    <a:pt x="2584" y="39"/>
                  </a:lnTo>
                  <a:lnTo>
                    <a:pt x="2749" y="42"/>
                  </a:lnTo>
                  <a:lnTo>
                    <a:pt x="2913" y="55"/>
                  </a:lnTo>
                  <a:lnTo>
                    <a:pt x="3186" y="64"/>
                  </a:lnTo>
                  <a:lnTo>
                    <a:pt x="3395" y="57"/>
                  </a:lnTo>
                  <a:lnTo>
                    <a:pt x="3552" y="43"/>
                  </a:lnTo>
                  <a:lnTo>
                    <a:pt x="3778" y="10"/>
                  </a:lnTo>
                  <a:lnTo>
                    <a:pt x="3881" y="0"/>
                  </a:lnTo>
                  <a:lnTo>
                    <a:pt x="3998" y="3"/>
                  </a:lnTo>
                  <a:lnTo>
                    <a:pt x="4147" y="22"/>
                  </a:lnTo>
                  <a:lnTo>
                    <a:pt x="4346" y="64"/>
                  </a:lnTo>
                  <a:lnTo>
                    <a:pt x="4461" y="96"/>
                  </a:lnTo>
                  <a:lnTo>
                    <a:pt x="4555" y="131"/>
                  </a:lnTo>
                  <a:lnTo>
                    <a:pt x="4701" y="209"/>
                  </a:lnTo>
                  <a:lnTo>
                    <a:pt x="4814" y="285"/>
                  </a:lnTo>
                  <a:lnTo>
                    <a:pt x="4925" y="353"/>
                  </a:lnTo>
                  <a:lnTo>
                    <a:pt x="4992" y="463"/>
                  </a:lnTo>
                  <a:lnTo>
                    <a:pt x="5069" y="576"/>
                  </a:lnTo>
                  <a:lnTo>
                    <a:pt x="5147" y="722"/>
                  </a:lnTo>
                  <a:lnTo>
                    <a:pt x="5182" y="817"/>
                  </a:lnTo>
                  <a:lnTo>
                    <a:pt x="5215" y="933"/>
                  </a:lnTo>
                  <a:lnTo>
                    <a:pt x="5260" y="1113"/>
                  </a:lnTo>
                  <a:lnTo>
                    <a:pt x="5284" y="1234"/>
                  </a:lnTo>
                  <a:lnTo>
                    <a:pt x="5272" y="1349"/>
                  </a:lnTo>
                  <a:lnTo>
                    <a:pt x="5215" y="1512"/>
                  </a:lnTo>
                  <a:lnTo>
                    <a:pt x="5156" y="1634"/>
                  </a:lnTo>
                  <a:lnTo>
                    <a:pt x="5096" y="1717"/>
                  </a:lnTo>
                  <a:lnTo>
                    <a:pt x="5036" y="1774"/>
                  </a:lnTo>
                  <a:lnTo>
                    <a:pt x="4971" y="1816"/>
                  </a:lnTo>
                  <a:lnTo>
                    <a:pt x="4823" y="1909"/>
                  </a:lnTo>
                  <a:lnTo>
                    <a:pt x="4735" y="1982"/>
                  </a:lnTo>
                  <a:lnTo>
                    <a:pt x="4635" y="2092"/>
                  </a:lnTo>
                  <a:lnTo>
                    <a:pt x="4426" y="2343"/>
                  </a:lnTo>
                  <a:lnTo>
                    <a:pt x="4303" y="2501"/>
                  </a:lnTo>
                  <a:lnTo>
                    <a:pt x="4201" y="2671"/>
                  </a:lnTo>
                  <a:lnTo>
                    <a:pt x="4056" y="2962"/>
                  </a:lnTo>
                  <a:lnTo>
                    <a:pt x="3936" y="3219"/>
                  </a:lnTo>
                  <a:lnTo>
                    <a:pt x="3876" y="3382"/>
                  </a:lnTo>
                  <a:lnTo>
                    <a:pt x="3835" y="3553"/>
                  </a:lnTo>
                  <a:lnTo>
                    <a:pt x="3767" y="3831"/>
                  </a:lnTo>
                  <a:lnTo>
                    <a:pt x="3655" y="4277"/>
                  </a:lnTo>
                  <a:lnTo>
                    <a:pt x="3602" y="4550"/>
                  </a:lnTo>
                  <a:lnTo>
                    <a:pt x="3559" y="4826"/>
                  </a:lnTo>
                  <a:lnTo>
                    <a:pt x="3525" y="5020"/>
                  </a:lnTo>
                  <a:lnTo>
                    <a:pt x="3476" y="5280"/>
                  </a:lnTo>
                  <a:lnTo>
                    <a:pt x="3270" y="6303"/>
                  </a:lnTo>
                  <a:lnTo>
                    <a:pt x="3186" y="6728"/>
                  </a:lnTo>
                </a:path>
              </a:pathLst>
            </a:custGeom>
            <a:noFill/>
            <a:ln w="444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6" name="Freeform 98"/>
            <p:cNvSpPr/>
            <p:nvPr/>
          </p:nvSpPr>
          <p:spPr bwMode="auto">
            <a:xfrm>
              <a:off x="2136" y="2106"/>
              <a:ext cx="3187" cy="773"/>
            </a:xfrm>
            <a:custGeom>
              <a:avLst/>
              <a:gdLst>
                <a:gd name="T0" fmla="*/ 0 w 9559"/>
                <a:gd name="T1" fmla="*/ 0 h 2318"/>
                <a:gd name="T2" fmla="*/ 166 w 9559"/>
                <a:gd name="T3" fmla="*/ 94 h 2318"/>
                <a:gd name="T4" fmla="*/ 349 w 9559"/>
                <a:gd name="T5" fmla="*/ 187 h 2318"/>
                <a:gd name="T6" fmla="*/ 579 w 9559"/>
                <a:gd name="T7" fmla="*/ 290 h 2318"/>
                <a:gd name="T8" fmla="*/ 842 w 9559"/>
                <a:gd name="T9" fmla="*/ 405 h 2318"/>
                <a:gd name="T10" fmla="*/ 1004 w 9559"/>
                <a:gd name="T11" fmla="*/ 478 h 2318"/>
                <a:gd name="T12" fmla="*/ 1170 w 9559"/>
                <a:gd name="T13" fmla="*/ 528 h 2318"/>
                <a:gd name="T14" fmla="*/ 1448 w 9559"/>
                <a:gd name="T15" fmla="*/ 580 h 2318"/>
                <a:gd name="T16" fmla="*/ 1803 w 9559"/>
                <a:gd name="T17" fmla="*/ 636 h 2318"/>
                <a:gd name="T18" fmla="*/ 2070 w 9559"/>
                <a:gd name="T19" fmla="*/ 673 h 2318"/>
                <a:gd name="T20" fmla="*/ 2278 w 9559"/>
                <a:gd name="T21" fmla="*/ 693 h 2318"/>
                <a:gd name="T22" fmla="*/ 2458 w 9559"/>
                <a:gd name="T23" fmla="*/ 697 h 2318"/>
                <a:gd name="T24" fmla="*/ 2636 w 9559"/>
                <a:gd name="T25" fmla="*/ 686 h 2318"/>
                <a:gd name="T26" fmla="*/ 2847 w 9559"/>
                <a:gd name="T27" fmla="*/ 662 h 2318"/>
                <a:gd name="T28" fmla="*/ 3116 w 9559"/>
                <a:gd name="T29" fmla="*/ 626 h 2318"/>
                <a:gd name="T30" fmla="*/ 3476 w 9559"/>
                <a:gd name="T31" fmla="*/ 580 h 2318"/>
                <a:gd name="T32" fmla="*/ 3685 w 9559"/>
                <a:gd name="T33" fmla="*/ 547 h 2318"/>
                <a:gd name="T34" fmla="*/ 3839 w 9559"/>
                <a:gd name="T35" fmla="*/ 512 h 2318"/>
                <a:gd name="T36" fmla="*/ 3956 w 9559"/>
                <a:gd name="T37" fmla="*/ 475 h 2318"/>
                <a:gd name="T38" fmla="*/ 4055 w 9559"/>
                <a:gd name="T39" fmla="*/ 435 h 2318"/>
                <a:gd name="T40" fmla="*/ 4154 w 9559"/>
                <a:gd name="T41" fmla="*/ 396 h 2318"/>
                <a:gd name="T42" fmla="*/ 4270 w 9559"/>
                <a:gd name="T43" fmla="*/ 357 h 2318"/>
                <a:gd name="T44" fmla="*/ 4424 w 9559"/>
                <a:gd name="T45" fmla="*/ 322 h 2318"/>
                <a:gd name="T46" fmla="*/ 4634 w 9559"/>
                <a:gd name="T47" fmla="*/ 290 h 2318"/>
                <a:gd name="T48" fmla="*/ 4838 w 9559"/>
                <a:gd name="T49" fmla="*/ 267 h 2318"/>
                <a:gd name="T50" fmla="*/ 4991 w 9559"/>
                <a:gd name="T51" fmla="*/ 257 h 2318"/>
                <a:gd name="T52" fmla="*/ 5209 w 9559"/>
                <a:gd name="T53" fmla="*/ 261 h 2318"/>
                <a:gd name="T54" fmla="*/ 5430 w 9559"/>
                <a:gd name="T55" fmla="*/ 279 h 2318"/>
                <a:gd name="T56" fmla="*/ 5584 w 9559"/>
                <a:gd name="T57" fmla="*/ 287 h 2318"/>
                <a:gd name="T58" fmla="*/ 5793 w 9559"/>
                <a:gd name="T59" fmla="*/ 290 h 2318"/>
                <a:gd name="T60" fmla="*/ 6064 w 9559"/>
                <a:gd name="T61" fmla="*/ 281 h 2318"/>
                <a:gd name="T62" fmla="*/ 6229 w 9559"/>
                <a:gd name="T63" fmla="*/ 268 h 2318"/>
                <a:gd name="T64" fmla="*/ 6394 w 9559"/>
                <a:gd name="T65" fmla="*/ 265 h 2318"/>
                <a:gd name="T66" fmla="*/ 6663 w 9559"/>
                <a:gd name="T67" fmla="*/ 290 h 2318"/>
                <a:gd name="T68" fmla="*/ 7033 w 9559"/>
                <a:gd name="T69" fmla="*/ 332 h 2318"/>
                <a:gd name="T70" fmla="*/ 7262 w 9559"/>
                <a:gd name="T71" fmla="*/ 366 h 2318"/>
                <a:gd name="T72" fmla="*/ 7480 w 9559"/>
                <a:gd name="T73" fmla="*/ 435 h 2318"/>
                <a:gd name="T74" fmla="*/ 7821 w 9559"/>
                <a:gd name="T75" fmla="*/ 580 h 2318"/>
                <a:gd name="T76" fmla="*/ 8117 w 9559"/>
                <a:gd name="T77" fmla="*/ 713 h 2318"/>
                <a:gd name="T78" fmla="*/ 8295 w 9559"/>
                <a:gd name="T79" fmla="*/ 809 h 2318"/>
                <a:gd name="T80" fmla="*/ 8452 w 9559"/>
                <a:gd name="T81" fmla="*/ 936 h 2318"/>
                <a:gd name="T82" fmla="*/ 8690 w 9559"/>
                <a:gd name="T83" fmla="*/ 1159 h 2318"/>
                <a:gd name="T84" fmla="*/ 8891 w 9559"/>
                <a:gd name="T85" fmla="*/ 1364 h 2318"/>
                <a:gd name="T86" fmla="*/ 9066 w 9559"/>
                <a:gd name="T87" fmla="*/ 1568 h 2318"/>
                <a:gd name="T88" fmla="*/ 9216 w 9559"/>
                <a:gd name="T89" fmla="*/ 1763 h 2318"/>
                <a:gd name="T90" fmla="*/ 9338 w 9559"/>
                <a:gd name="T91" fmla="*/ 1941 h 2318"/>
                <a:gd name="T92" fmla="*/ 9434 w 9559"/>
                <a:gd name="T93" fmla="*/ 2093 h 2318"/>
                <a:gd name="T94" fmla="*/ 9503 w 9559"/>
                <a:gd name="T95" fmla="*/ 2213 h 2318"/>
                <a:gd name="T96" fmla="*/ 9559 w 9559"/>
                <a:gd name="T97" fmla="*/ 2318 h 23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559"/>
                <a:gd name="T148" fmla="*/ 0 h 2318"/>
                <a:gd name="T149" fmla="*/ 9559 w 9559"/>
                <a:gd name="T150" fmla="*/ 2318 h 23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559" h="2318">
                  <a:moveTo>
                    <a:pt x="0" y="0"/>
                  </a:moveTo>
                  <a:lnTo>
                    <a:pt x="166" y="94"/>
                  </a:lnTo>
                  <a:lnTo>
                    <a:pt x="349" y="187"/>
                  </a:lnTo>
                  <a:lnTo>
                    <a:pt x="579" y="290"/>
                  </a:lnTo>
                  <a:lnTo>
                    <a:pt x="842" y="405"/>
                  </a:lnTo>
                  <a:lnTo>
                    <a:pt x="1004" y="478"/>
                  </a:lnTo>
                  <a:lnTo>
                    <a:pt x="1170" y="528"/>
                  </a:lnTo>
                  <a:lnTo>
                    <a:pt x="1448" y="580"/>
                  </a:lnTo>
                  <a:lnTo>
                    <a:pt x="1803" y="636"/>
                  </a:lnTo>
                  <a:lnTo>
                    <a:pt x="2070" y="673"/>
                  </a:lnTo>
                  <a:lnTo>
                    <a:pt x="2278" y="693"/>
                  </a:lnTo>
                  <a:lnTo>
                    <a:pt x="2458" y="697"/>
                  </a:lnTo>
                  <a:lnTo>
                    <a:pt x="2636" y="686"/>
                  </a:lnTo>
                  <a:lnTo>
                    <a:pt x="2847" y="662"/>
                  </a:lnTo>
                  <a:lnTo>
                    <a:pt x="3116" y="626"/>
                  </a:lnTo>
                  <a:lnTo>
                    <a:pt x="3476" y="580"/>
                  </a:lnTo>
                  <a:lnTo>
                    <a:pt x="3685" y="547"/>
                  </a:lnTo>
                  <a:lnTo>
                    <a:pt x="3839" y="512"/>
                  </a:lnTo>
                  <a:lnTo>
                    <a:pt x="3956" y="475"/>
                  </a:lnTo>
                  <a:lnTo>
                    <a:pt x="4055" y="435"/>
                  </a:lnTo>
                  <a:lnTo>
                    <a:pt x="4154" y="396"/>
                  </a:lnTo>
                  <a:lnTo>
                    <a:pt x="4270" y="357"/>
                  </a:lnTo>
                  <a:lnTo>
                    <a:pt x="4424" y="322"/>
                  </a:lnTo>
                  <a:lnTo>
                    <a:pt x="4634" y="290"/>
                  </a:lnTo>
                  <a:lnTo>
                    <a:pt x="4838" y="267"/>
                  </a:lnTo>
                  <a:lnTo>
                    <a:pt x="4991" y="257"/>
                  </a:lnTo>
                  <a:lnTo>
                    <a:pt x="5209" y="261"/>
                  </a:lnTo>
                  <a:lnTo>
                    <a:pt x="5430" y="279"/>
                  </a:lnTo>
                  <a:lnTo>
                    <a:pt x="5584" y="287"/>
                  </a:lnTo>
                  <a:lnTo>
                    <a:pt x="5793" y="290"/>
                  </a:lnTo>
                  <a:lnTo>
                    <a:pt x="6064" y="281"/>
                  </a:lnTo>
                  <a:lnTo>
                    <a:pt x="6229" y="268"/>
                  </a:lnTo>
                  <a:lnTo>
                    <a:pt x="6394" y="265"/>
                  </a:lnTo>
                  <a:lnTo>
                    <a:pt x="6663" y="290"/>
                  </a:lnTo>
                  <a:lnTo>
                    <a:pt x="7033" y="332"/>
                  </a:lnTo>
                  <a:lnTo>
                    <a:pt x="7262" y="366"/>
                  </a:lnTo>
                  <a:lnTo>
                    <a:pt x="7480" y="435"/>
                  </a:lnTo>
                  <a:lnTo>
                    <a:pt x="7821" y="580"/>
                  </a:lnTo>
                  <a:lnTo>
                    <a:pt x="8117" y="713"/>
                  </a:lnTo>
                  <a:lnTo>
                    <a:pt x="8295" y="809"/>
                  </a:lnTo>
                  <a:lnTo>
                    <a:pt x="8452" y="936"/>
                  </a:lnTo>
                  <a:lnTo>
                    <a:pt x="8690" y="1159"/>
                  </a:lnTo>
                  <a:lnTo>
                    <a:pt x="8891" y="1364"/>
                  </a:lnTo>
                  <a:lnTo>
                    <a:pt x="9066" y="1568"/>
                  </a:lnTo>
                  <a:lnTo>
                    <a:pt x="9216" y="1763"/>
                  </a:lnTo>
                  <a:lnTo>
                    <a:pt x="9338" y="1941"/>
                  </a:lnTo>
                  <a:lnTo>
                    <a:pt x="9434" y="2093"/>
                  </a:lnTo>
                  <a:lnTo>
                    <a:pt x="9503" y="2213"/>
                  </a:lnTo>
                  <a:lnTo>
                    <a:pt x="9559" y="2318"/>
                  </a:lnTo>
                </a:path>
              </a:pathLst>
            </a:custGeom>
            <a:noFill/>
            <a:ln w="444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7" name="Freeform 99"/>
            <p:cNvSpPr/>
            <p:nvPr/>
          </p:nvSpPr>
          <p:spPr bwMode="auto">
            <a:xfrm>
              <a:off x="3778" y="754"/>
              <a:ext cx="1545" cy="1449"/>
            </a:xfrm>
            <a:custGeom>
              <a:avLst/>
              <a:gdLst>
                <a:gd name="T0" fmla="*/ 0 w 4635"/>
                <a:gd name="T1" fmla="*/ 4346 h 4346"/>
                <a:gd name="T2" fmla="*/ 49 w 4635"/>
                <a:gd name="T3" fmla="*/ 4330 h 4346"/>
                <a:gd name="T4" fmla="*/ 182 w 4635"/>
                <a:gd name="T5" fmla="*/ 4278 h 4346"/>
                <a:gd name="T6" fmla="*/ 367 w 4635"/>
                <a:gd name="T7" fmla="*/ 4188 h 4346"/>
                <a:gd name="T8" fmla="*/ 579 w 4635"/>
                <a:gd name="T9" fmla="*/ 4056 h 4346"/>
                <a:gd name="T10" fmla="*/ 781 w 4635"/>
                <a:gd name="T11" fmla="*/ 3903 h 4346"/>
                <a:gd name="T12" fmla="*/ 894 w 4635"/>
                <a:gd name="T13" fmla="*/ 3795 h 4346"/>
                <a:gd name="T14" fmla="*/ 994 w 4635"/>
                <a:gd name="T15" fmla="*/ 3673 h 4346"/>
                <a:gd name="T16" fmla="*/ 1158 w 4635"/>
                <a:gd name="T17" fmla="*/ 3477 h 4346"/>
                <a:gd name="T18" fmla="*/ 1321 w 4635"/>
                <a:gd name="T19" fmla="*/ 3274 h 4346"/>
                <a:gd name="T20" fmla="*/ 1430 w 4635"/>
                <a:gd name="T21" fmla="*/ 3110 h 4346"/>
                <a:gd name="T22" fmla="*/ 1505 w 4635"/>
                <a:gd name="T23" fmla="*/ 2975 h 4346"/>
                <a:gd name="T24" fmla="*/ 1565 w 4635"/>
                <a:gd name="T25" fmla="*/ 2858 h 4346"/>
                <a:gd name="T26" fmla="*/ 1628 w 4635"/>
                <a:gd name="T27" fmla="*/ 2744 h 4346"/>
                <a:gd name="T28" fmla="*/ 1713 w 4635"/>
                <a:gd name="T29" fmla="*/ 2624 h 4346"/>
                <a:gd name="T30" fmla="*/ 1841 w 4635"/>
                <a:gd name="T31" fmla="*/ 2486 h 4346"/>
                <a:gd name="T32" fmla="*/ 2028 w 4635"/>
                <a:gd name="T33" fmla="*/ 2318 h 4346"/>
                <a:gd name="T34" fmla="*/ 2207 w 4635"/>
                <a:gd name="T35" fmla="*/ 2182 h 4346"/>
                <a:gd name="T36" fmla="*/ 2353 w 4635"/>
                <a:gd name="T37" fmla="*/ 2098 h 4346"/>
                <a:gd name="T38" fmla="*/ 2478 w 4635"/>
                <a:gd name="T39" fmla="*/ 2047 h 4346"/>
                <a:gd name="T40" fmla="*/ 2592 w 4635"/>
                <a:gd name="T41" fmla="*/ 2016 h 4346"/>
                <a:gd name="T42" fmla="*/ 2708 w 4635"/>
                <a:gd name="T43" fmla="*/ 1986 h 4346"/>
                <a:gd name="T44" fmla="*/ 2838 w 4635"/>
                <a:gd name="T45" fmla="*/ 1941 h 4346"/>
                <a:gd name="T46" fmla="*/ 2994 w 4635"/>
                <a:gd name="T47" fmla="*/ 1864 h 4346"/>
                <a:gd name="T48" fmla="*/ 3187 w 4635"/>
                <a:gd name="T49" fmla="*/ 1739 h 4346"/>
                <a:gd name="T50" fmla="*/ 3491 w 4635"/>
                <a:gd name="T51" fmla="*/ 1510 h 4346"/>
                <a:gd name="T52" fmla="*/ 3664 w 4635"/>
                <a:gd name="T53" fmla="*/ 1353 h 4346"/>
                <a:gd name="T54" fmla="*/ 3814 w 4635"/>
                <a:gd name="T55" fmla="*/ 1170 h 4346"/>
                <a:gd name="T56" fmla="*/ 4056 w 4635"/>
                <a:gd name="T57" fmla="*/ 869 h 4346"/>
                <a:gd name="T58" fmla="*/ 4184 w 4635"/>
                <a:gd name="T59" fmla="*/ 704 h 4346"/>
                <a:gd name="T60" fmla="*/ 4299 w 4635"/>
                <a:gd name="T61" fmla="*/ 546 h 4346"/>
                <a:gd name="T62" fmla="*/ 4481 w 4635"/>
                <a:gd name="T63" fmla="*/ 268 h 4346"/>
                <a:gd name="T64" fmla="*/ 4595 w 4635"/>
                <a:gd name="T65" fmla="*/ 73 h 4346"/>
                <a:gd name="T66" fmla="*/ 4635 w 4635"/>
                <a:gd name="T67" fmla="*/ 0 h 43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635"/>
                <a:gd name="T103" fmla="*/ 0 h 4346"/>
                <a:gd name="T104" fmla="*/ 4635 w 4635"/>
                <a:gd name="T105" fmla="*/ 4346 h 434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635" h="4346">
                  <a:moveTo>
                    <a:pt x="0" y="4346"/>
                  </a:moveTo>
                  <a:lnTo>
                    <a:pt x="49" y="4330"/>
                  </a:lnTo>
                  <a:lnTo>
                    <a:pt x="182" y="4278"/>
                  </a:lnTo>
                  <a:lnTo>
                    <a:pt x="367" y="4188"/>
                  </a:lnTo>
                  <a:lnTo>
                    <a:pt x="579" y="4056"/>
                  </a:lnTo>
                  <a:lnTo>
                    <a:pt x="781" y="3903"/>
                  </a:lnTo>
                  <a:lnTo>
                    <a:pt x="894" y="3795"/>
                  </a:lnTo>
                  <a:lnTo>
                    <a:pt x="994" y="3673"/>
                  </a:lnTo>
                  <a:lnTo>
                    <a:pt x="1158" y="3477"/>
                  </a:lnTo>
                  <a:lnTo>
                    <a:pt x="1321" y="3274"/>
                  </a:lnTo>
                  <a:lnTo>
                    <a:pt x="1430" y="3110"/>
                  </a:lnTo>
                  <a:lnTo>
                    <a:pt x="1505" y="2975"/>
                  </a:lnTo>
                  <a:lnTo>
                    <a:pt x="1565" y="2858"/>
                  </a:lnTo>
                  <a:lnTo>
                    <a:pt x="1628" y="2744"/>
                  </a:lnTo>
                  <a:lnTo>
                    <a:pt x="1713" y="2624"/>
                  </a:lnTo>
                  <a:lnTo>
                    <a:pt x="1841" y="2486"/>
                  </a:lnTo>
                  <a:lnTo>
                    <a:pt x="2028" y="2318"/>
                  </a:lnTo>
                  <a:lnTo>
                    <a:pt x="2207" y="2182"/>
                  </a:lnTo>
                  <a:lnTo>
                    <a:pt x="2353" y="2098"/>
                  </a:lnTo>
                  <a:lnTo>
                    <a:pt x="2478" y="2047"/>
                  </a:lnTo>
                  <a:lnTo>
                    <a:pt x="2592" y="2016"/>
                  </a:lnTo>
                  <a:lnTo>
                    <a:pt x="2708" y="1986"/>
                  </a:lnTo>
                  <a:lnTo>
                    <a:pt x="2838" y="1941"/>
                  </a:lnTo>
                  <a:lnTo>
                    <a:pt x="2994" y="1864"/>
                  </a:lnTo>
                  <a:lnTo>
                    <a:pt x="3187" y="1739"/>
                  </a:lnTo>
                  <a:lnTo>
                    <a:pt x="3491" y="1510"/>
                  </a:lnTo>
                  <a:lnTo>
                    <a:pt x="3664" y="1353"/>
                  </a:lnTo>
                  <a:lnTo>
                    <a:pt x="3814" y="1170"/>
                  </a:lnTo>
                  <a:lnTo>
                    <a:pt x="4056" y="869"/>
                  </a:lnTo>
                  <a:lnTo>
                    <a:pt x="4184" y="704"/>
                  </a:lnTo>
                  <a:lnTo>
                    <a:pt x="4299" y="546"/>
                  </a:lnTo>
                  <a:lnTo>
                    <a:pt x="4481" y="268"/>
                  </a:lnTo>
                  <a:lnTo>
                    <a:pt x="4595" y="73"/>
                  </a:lnTo>
                  <a:lnTo>
                    <a:pt x="4635" y="0"/>
                  </a:lnTo>
                </a:path>
              </a:pathLst>
            </a:custGeom>
            <a:noFill/>
            <a:ln w="444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8" name="Freeform 100"/>
            <p:cNvSpPr/>
            <p:nvPr/>
          </p:nvSpPr>
          <p:spPr bwMode="auto">
            <a:xfrm>
              <a:off x="1461" y="870"/>
              <a:ext cx="511" cy="1142"/>
            </a:xfrm>
            <a:custGeom>
              <a:avLst/>
              <a:gdLst>
                <a:gd name="T0" fmla="*/ 579 w 1533"/>
                <a:gd name="T1" fmla="*/ 3426 h 3426"/>
                <a:gd name="T2" fmla="*/ 674 w 1533"/>
                <a:gd name="T3" fmla="*/ 3361 h 3426"/>
                <a:gd name="T4" fmla="*/ 768 w 1533"/>
                <a:gd name="T5" fmla="*/ 3284 h 3426"/>
                <a:gd name="T6" fmla="*/ 870 w 1533"/>
                <a:gd name="T7" fmla="*/ 3182 h 3426"/>
                <a:gd name="T8" fmla="*/ 984 w 1533"/>
                <a:gd name="T9" fmla="*/ 3042 h 3426"/>
                <a:gd name="T10" fmla="*/ 1045 w 1533"/>
                <a:gd name="T11" fmla="*/ 2950 h 3426"/>
                <a:gd name="T12" fmla="*/ 1090 w 1533"/>
                <a:gd name="T13" fmla="*/ 2852 h 3426"/>
                <a:gd name="T14" fmla="*/ 1159 w 1533"/>
                <a:gd name="T15" fmla="*/ 2692 h 3426"/>
                <a:gd name="T16" fmla="*/ 1289 w 1533"/>
                <a:gd name="T17" fmla="*/ 2396 h 3426"/>
                <a:gd name="T18" fmla="*/ 1359 w 1533"/>
                <a:gd name="T19" fmla="*/ 2213 h 3426"/>
                <a:gd name="T20" fmla="*/ 1402 w 1533"/>
                <a:gd name="T21" fmla="*/ 2024 h 3426"/>
                <a:gd name="T22" fmla="*/ 1449 w 1533"/>
                <a:gd name="T23" fmla="*/ 1713 h 3426"/>
                <a:gd name="T24" fmla="*/ 1472 w 1533"/>
                <a:gd name="T25" fmla="*/ 1581 h 3426"/>
                <a:gd name="T26" fmla="*/ 1497 w 1533"/>
                <a:gd name="T27" fmla="*/ 1478 h 3426"/>
                <a:gd name="T28" fmla="*/ 1533 w 1533"/>
                <a:gd name="T29" fmla="*/ 1327 h 3426"/>
                <a:gd name="T30" fmla="*/ 1528 w 1533"/>
                <a:gd name="T31" fmla="*/ 1184 h 3426"/>
                <a:gd name="T32" fmla="*/ 1499 w 1533"/>
                <a:gd name="T33" fmla="*/ 1093 h 3426"/>
                <a:gd name="T34" fmla="*/ 1449 w 1533"/>
                <a:gd name="T35" fmla="*/ 979 h 3426"/>
                <a:gd name="T36" fmla="*/ 1392 w 1533"/>
                <a:gd name="T37" fmla="*/ 874 h 3426"/>
                <a:gd name="T38" fmla="*/ 1339 w 1533"/>
                <a:gd name="T39" fmla="*/ 799 h 3426"/>
                <a:gd name="T40" fmla="*/ 1230 w 1533"/>
                <a:gd name="T41" fmla="*/ 703 h 3426"/>
                <a:gd name="T42" fmla="*/ 1084 w 1533"/>
                <a:gd name="T43" fmla="*/ 622 h 3426"/>
                <a:gd name="T44" fmla="*/ 987 w 1533"/>
                <a:gd name="T45" fmla="*/ 566 h 3426"/>
                <a:gd name="T46" fmla="*/ 870 w 1533"/>
                <a:gd name="T47" fmla="*/ 490 h 3426"/>
                <a:gd name="T48" fmla="*/ 580 w 1533"/>
                <a:gd name="T49" fmla="*/ 303 h 3426"/>
                <a:gd name="T50" fmla="*/ 357 w 1533"/>
                <a:gd name="T51" fmla="*/ 180 h 3426"/>
                <a:gd name="T52" fmla="*/ 174 w 1533"/>
                <a:gd name="T53" fmla="*/ 90 h 3426"/>
                <a:gd name="T54" fmla="*/ 0 w 1533"/>
                <a:gd name="T55" fmla="*/ 0 h 342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533"/>
                <a:gd name="T85" fmla="*/ 0 h 3426"/>
                <a:gd name="T86" fmla="*/ 1533 w 1533"/>
                <a:gd name="T87" fmla="*/ 3426 h 342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533" h="3426">
                  <a:moveTo>
                    <a:pt x="579" y="3426"/>
                  </a:moveTo>
                  <a:lnTo>
                    <a:pt x="674" y="3361"/>
                  </a:lnTo>
                  <a:lnTo>
                    <a:pt x="768" y="3284"/>
                  </a:lnTo>
                  <a:lnTo>
                    <a:pt x="870" y="3182"/>
                  </a:lnTo>
                  <a:lnTo>
                    <a:pt x="984" y="3042"/>
                  </a:lnTo>
                  <a:lnTo>
                    <a:pt x="1045" y="2950"/>
                  </a:lnTo>
                  <a:lnTo>
                    <a:pt x="1090" y="2852"/>
                  </a:lnTo>
                  <a:lnTo>
                    <a:pt x="1159" y="2692"/>
                  </a:lnTo>
                  <a:lnTo>
                    <a:pt x="1289" y="2396"/>
                  </a:lnTo>
                  <a:lnTo>
                    <a:pt x="1359" y="2213"/>
                  </a:lnTo>
                  <a:lnTo>
                    <a:pt x="1402" y="2024"/>
                  </a:lnTo>
                  <a:lnTo>
                    <a:pt x="1449" y="1713"/>
                  </a:lnTo>
                  <a:lnTo>
                    <a:pt x="1472" y="1581"/>
                  </a:lnTo>
                  <a:lnTo>
                    <a:pt x="1497" y="1478"/>
                  </a:lnTo>
                  <a:lnTo>
                    <a:pt x="1533" y="1327"/>
                  </a:lnTo>
                  <a:lnTo>
                    <a:pt x="1528" y="1184"/>
                  </a:lnTo>
                  <a:lnTo>
                    <a:pt x="1499" y="1093"/>
                  </a:lnTo>
                  <a:lnTo>
                    <a:pt x="1449" y="979"/>
                  </a:lnTo>
                  <a:lnTo>
                    <a:pt x="1392" y="874"/>
                  </a:lnTo>
                  <a:lnTo>
                    <a:pt x="1339" y="799"/>
                  </a:lnTo>
                  <a:lnTo>
                    <a:pt x="1230" y="703"/>
                  </a:lnTo>
                  <a:lnTo>
                    <a:pt x="1084" y="622"/>
                  </a:lnTo>
                  <a:lnTo>
                    <a:pt x="987" y="566"/>
                  </a:lnTo>
                  <a:lnTo>
                    <a:pt x="870" y="490"/>
                  </a:lnTo>
                  <a:lnTo>
                    <a:pt x="580" y="303"/>
                  </a:lnTo>
                  <a:lnTo>
                    <a:pt x="357" y="180"/>
                  </a:lnTo>
                  <a:lnTo>
                    <a:pt x="174" y="90"/>
                  </a:lnTo>
                  <a:lnTo>
                    <a:pt x="0" y="0"/>
                  </a:lnTo>
                </a:path>
              </a:pathLst>
            </a:custGeom>
            <a:noFill/>
            <a:ln w="444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49" name="Freeform 101"/>
            <p:cNvSpPr/>
            <p:nvPr/>
          </p:nvSpPr>
          <p:spPr bwMode="auto">
            <a:xfrm>
              <a:off x="2099" y="1253"/>
              <a:ext cx="682" cy="217"/>
            </a:xfrm>
            <a:custGeom>
              <a:avLst/>
              <a:gdLst>
                <a:gd name="T0" fmla="*/ 1086 w 2046"/>
                <a:gd name="T1" fmla="*/ 73 h 652"/>
                <a:gd name="T2" fmla="*/ 1304 w 2046"/>
                <a:gd name="T3" fmla="*/ 73 h 652"/>
                <a:gd name="T4" fmla="*/ 1629 w 2046"/>
                <a:gd name="T5" fmla="*/ 0 h 652"/>
                <a:gd name="T6" fmla="*/ 1829 w 2046"/>
                <a:gd name="T7" fmla="*/ 127 h 652"/>
                <a:gd name="T8" fmla="*/ 2046 w 2046"/>
                <a:gd name="T9" fmla="*/ 254 h 652"/>
                <a:gd name="T10" fmla="*/ 1955 w 2046"/>
                <a:gd name="T11" fmla="*/ 471 h 652"/>
                <a:gd name="T12" fmla="*/ 1648 w 2046"/>
                <a:gd name="T13" fmla="*/ 526 h 652"/>
                <a:gd name="T14" fmla="*/ 1431 w 2046"/>
                <a:gd name="T15" fmla="*/ 652 h 652"/>
                <a:gd name="T16" fmla="*/ 1086 w 2046"/>
                <a:gd name="T17" fmla="*/ 652 h 652"/>
                <a:gd name="T18" fmla="*/ 942 w 2046"/>
                <a:gd name="T19" fmla="*/ 562 h 652"/>
                <a:gd name="T20" fmla="*/ 905 w 2046"/>
                <a:gd name="T21" fmla="*/ 562 h 652"/>
                <a:gd name="T22" fmla="*/ 652 w 2046"/>
                <a:gd name="T23" fmla="*/ 543 h 652"/>
                <a:gd name="T24" fmla="*/ 0 w 2046"/>
                <a:gd name="T25" fmla="*/ 435 h 652"/>
                <a:gd name="T26" fmla="*/ 217 w 2046"/>
                <a:gd name="T27" fmla="*/ 381 h 652"/>
                <a:gd name="T28" fmla="*/ 526 w 2046"/>
                <a:gd name="T29" fmla="*/ 362 h 652"/>
                <a:gd name="T30" fmla="*/ 942 w 2046"/>
                <a:gd name="T31" fmla="*/ 236 h 652"/>
                <a:gd name="T32" fmla="*/ 815 w 2046"/>
                <a:gd name="T33" fmla="*/ 217 h 652"/>
                <a:gd name="T34" fmla="*/ 815 w 2046"/>
                <a:gd name="T35" fmla="*/ 127 h 652"/>
                <a:gd name="T36" fmla="*/ 1050 w 2046"/>
                <a:gd name="T37" fmla="*/ 55 h 652"/>
                <a:gd name="T38" fmla="*/ 1105 w 2046"/>
                <a:gd name="T39" fmla="*/ 55 h 652"/>
                <a:gd name="T40" fmla="*/ 1177 w 2046"/>
                <a:gd name="T41" fmla="*/ 91 h 652"/>
                <a:gd name="T42" fmla="*/ 1177 w 2046"/>
                <a:gd name="T43" fmla="*/ 91 h 652"/>
                <a:gd name="T44" fmla="*/ 1177 w 2046"/>
                <a:gd name="T45" fmla="*/ 91 h 652"/>
                <a:gd name="T46" fmla="*/ 1177 w 2046"/>
                <a:gd name="T47" fmla="*/ 91 h 652"/>
                <a:gd name="T48" fmla="*/ 1177 w 2046"/>
                <a:gd name="T49" fmla="*/ 91 h 652"/>
                <a:gd name="T50" fmla="*/ 1086 w 2046"/>
                <a:gd name="T51" fmla="*/ 73 h 6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046"/>
                <a:gd name="T79" fmla="*/ 0 h 652"/>
                <a:gd name="T80" fmla="*/ 2046 w 2046"/>
                <a:gd name="T81" fmla="*/ 652 h 6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046" h="652">
                  <a:moveTo>
                    <a:pt x="1086" y="73"/>
                  </a:moveTo>
                  <a:lnTo>
                    <a:pt x="1304" y="73"/>
                  </a:lnTo>
                  <a:lnTo>
                    <a:pt x="1629" y="0"/>
                  </a:lnTo>
                  <a:lnTo>
                    <a:pt x="1829" y="127"/>
                  </a:lnTo>
                  <a:lnTo>
                    <a:pt x="2046" y="254"/>
                  </a:lnTo>
                  <a:lnTo>
                    <a:pt x="1955" y="471"/>
                  </a:lnTo>
                  <a:lnTo>
                    <a:pt x="1648" y="526"/>
                  </a:lnTo>
                  <a:lnTo>
                    <a:pt x="1431" y="652"/>
                  </a:lnTo>
                  <a:lnTo>
                    <a:pt x="1086" y="652"/>
                  </a:lnTo>
                  <a:lnTo>
                    <a:pt x="942" y="562"/>
                  </a:lnTo>
                  <a:lnTo>
                    <a:pt x="905" y="562"/>
                  </a:lnTo>
                  <a:lnTo>
                    <a:pt x="652" y="543"/>
                  </a:lnTo>
                  <a:lnTo>
                    <a:pt x="0" y="435"/>
                  </a:lnTo>
                  <a:lnTo>
                    <a:pt x="217" y="381"/>
                  </a:lnTo>
                  <a:lnTo>
                    <a:pt x="526" y="362"/>
                  </a:lnTo>
                  <a:lnTo>
                    <a:pt x="942" y="236"/>
                  </a:lnTo>
                  <a:lnTo>
                    <a:pt x="815" y="217"/>
                  </a:lnTo>
                  <a:lnTo>
                    <a:pt x="815" y="127"/>
                  </a:lnTo>
                  <a:lnTo>
                    <a:pt x="1050" y="55"/>
                  </a:lnTo>
                  <a:lnTo>
                    <a:pt x="1105" y="55"/>
                  </a:lnTo>
                  <a:lnTo>
                    <a:pt x="1177" y="91"/>
                  </a:lnTo>
                  <a:lnTo>
                    <a:pt x="1086" y="73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0" name="Freeform 102"/>
            <p:cNvSpPr/>
            <p:nvPr/>
          </p:nvSpPr>
          <p:spPr bwMode="auto">
            <a:xfrm>
              <a:off x="2758" y="1527"/>
              <a:ext cx="567" cy="217"/>
            </a:xfrm>
            <a:custGeom>
              <a:avLst/>
              <a:gdLst>
                <a:gd name="T0" fmla="*/ 580 w 1703"/>
                <a:gd name="T1" fmla="*/ 90 h 652"/>
                <a:gd name="T2" fmla="*/ 779 w 1703"/>
                <a:gd name="T3" fmla="*/ 73 h 652"/>
                <a:gd name="T4" fmla="*/ 1123 w 1703"/>
                <a:gd name="T5" fmla="*/ 0 h 652"/>
                <a:gd name="T6" fmla="*/ 1358 w 1703"/>
                <a:gd name="T7" fmla="*/ 36 h 652"/>
                <a:gd name="T8" fmla="*/ 1485 w 1703"/>
                <a:gd name="T9" fmla="*/ 254 h 652"/>
                <a:gd name="T10" fmla="*/ 1630 w 1703"/>
                <a:gd name="T11" fmla="*/ 435 h 652"/>
                <a:gd name="T12" fmla="*/ 1703 w 1703"/>
                <a:gd name="T13" fmla="*/ 525 h 652"/>
                <a:gd name="T14" fmla="*/ 1177 w 1703"/>
                <a:gd name="T15" fmla="*/ 580 h 652"/>
                <a:gd name="T16" fmla="*/ 996 w 1703"/>
                <a:gd name="T17" fmla="*/ 652 h 652"/>
                <a:gd name="T18" fmla="*/ 580 w 1703"/>
                <a:gd name="T19" fmla="*/ 561 h 652"/>
                <a:gd name="T20" fmla="*/ 272 w 1703"/>
                <a:gd name="T21" fmla="*/ 488 h 652"/>
                <a:gd name="T22" fmla="*/ 0 w 1703"/>
                <a:gd name="T23" fmla="*/ 362 h 652"/>
                <a:gd name="T24" fmla="*/ 145 w 1703"/>
                <a:gd name="T25" fmla="*/ 290 h 652"/>
                <a:gd name="T26" fmla="*/ 434 w 1703"/>
                <a:gd name="T27" fmla="*/ 217 h 652"/>
                <a:gd name="T28" fmla="*/ 562 w 1703"/>
                <a:gd name="T29" fmla="*/ 217 h 652"/>
                <a:gd name="T30" fmla="*/ 617 w 1703"/>
                <a:gd name="T31" fmla="*/ 145 h 652"/>
                <a:gd name="T32" fmla="*/ 580 w 1703"/>
                <a:gd name="T33" fmla="*/ 90 h 6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3"/>
                <a:gd name="T52" fmla="*/ 0 h 652"/>
                <a:gd name="T53" fmla="*/ 1703 w 1703"/>
                <a:gd name="T54" fmla="*/ 652 h 6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3" h="652">
                  <a:moveTo>
                    <a:pt x="580" y="90"/>
                  </a:moveTo>
                  <a:lnTo>
                    <a:pt x="779" y="73"/>
                  </a:lnTo>
                  <a:lnTo>
                    <a:pt x="1123" y="0"/>
                  </a:lnTo>
                  <a:lnTo>
                    <a:pt x="1358" y="36"/>
                  </a:lnTo>
                  <a:lnTo>
                    <a:pt x="1485" y="254"/>
                  </a:lnTo>
                  <a:lnTo>
                    <a:pt x="1630" y="435"/>
                  </a:lnTo>
                  <a:lnTo>
                    <a:pt x="1703" y="525"/>
                  </a:lnTo>
                  <a:lnTo>
                    <a:pt x="1177" y="580"/>
                  </a:lnTo>
                  <a:lnTo>
                    <a:pt x="996" y="652"/>
                  </a:lnTo>
                  <a:lnTo>
                    <a:pt x="580" y="561"/>
                  </a:lnTo>
                  <a:lnTo>
                    <a:pt x="272" y="488"/>
                  </a:lnTo>
                  <a:lnTo>
                    <a:pt x="0" y="362"/>
                  </a:lnTo>
                  <a:lnTo>
                    <a:pt x="145" y="290"/>
                  </a:lnTo>
                  <a:lnTo>
                    <a:pt x="434" y="217"/>
                  </a:lnTo>
                  <a:lnTo>
                    <a:pt x="562" y="217"/>
                  </a:lnTo>
                  <a:lnTo>
                    <a:pt x="617" y="145"/>
                  </a:lnTo>
                  <a:lnTo>
                    <a:pt x="580" y="9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1" name="Freeform 103"/>
            <p:cNvSpPr/>
            <p:nvPr/>
          </p:nvSpPr>
          <p:spPr bwMode="auto">
            <a:xfrm>
              <a:off x="3131" y="640"/>
              <a:ext cx="2185" cy="887"/>
            </a:xfrm>
            <a:custGeom>
              <a:avLst/>
              <a:gdLst>
                <a:gd name="T0" fmla="*/ 0 w 6557"/>
                <a:gd name="T1" fmla="*/ 2631 h 2662"/>
                <a:gd name="T2" fmla="*/ 14 w 6557"/>
                <a:gd name="T3" fmla="*/ 2449 h 2662"/>
                <a:gd name="T4" fmla="*/ 120 w 6557"/>
                <a:gd name="T5" fmla="*/ 2238 h 2662"/>
                <a:gd name="T6" fmla="*/ 243 w 6557"/>
                <a:gd name="T7" fmla="*/ 2147 h 2662"/>
                <a:gd name="T8" fmla="*/ 516 w 6557"/>
                <a:gd name="T9" fmla="*/ 1955 h 2662"/>
                <a:gd name="T10" fmla="*/ 735 w 6557"/>
                <a:gd name="T11" fmla="*/ 1817 h 2662"/>
                <a:gd name="T12" fmla="*/ 1069 w 6557"/>
                <a:gd name="T13" fmla="*/ 1769 h 2662"/>
                <a:gd name="T14" fmla="*/ 1250 w 6557"/>
                <a:gd name="T15" fmla="*/ 1834 h 2662"/>
                <a:gd name="T16" fmla="*/ 1534 w 6557"/>
                <a:gd name="T17" fmla="*/ 1835 h 2662"/>
                <a:gd name="T18" fmla="*/ 1843 w 6557"/>
                <a:gd name="T19" fmla="*/ 1757 h 2662"/>
                <a:gd name="T20" fmla="*/ 2117 w 6557"/>
                <a:gd name="T21" fmla="*/ 1606 h 2662"/>
                <a:gd name="T22" fmla="*/ 2380 w 6557"/>
                <a:gd name="T23" fmla="*/ 1486 h 2662"/>
                <a:gd name="T24" fmla="*/ 2666 w 6557"/>
                <a:gd name="T25" fmla="*/ 1468 h 2662"/>
                <a:gd name="T26" fmla="*/ 2875 w 6557"/>
                <a:gd name="T27" fmla="*/ 1520 h 2662"/>
                <a:gd name="T28" fmla="*/ 2968 w 6557"/>
                <a:gd name="T29" fmla="*/ 1625 h 2662"/>
                <a:gd name="T30" fmla="*/ 3167 w 6557"/>
                <a:gd name="T31" fmla="*/ 1624 h 2662"/>
                <a:gd name="T32" fmla="*/ 3314 w 6557"/>
                <a:gd name="T33" fmla="*/ 1483 h 2662"/>
                <a:gd name="T34" fmla="*/ 3619 w 6557"/>
                <a:gd name="T35" fmla="*/ 1314 h 2662"/>
                <a:gd name="T36" fmla="*/ 3920 w 6557"/>
                <a:gd name="T37" fmla="*/ 1217 h 2662"/>
                <a:gd name="T38" fmla="*/ 4067 w 6557"/>
                <a:gd name="T39" fmla="*/ 1187 h 2662"/>
                <a:gd name="T40" fmla="*/ 4205 w 6557"/>
                <a:gd name="T41" fmla="*/ 1039 h 2662"/>
                <a:gd name="T42" fmla="*/ 4224 w 6557"/>
                <a:gd name="T43" fmla="*/ 888 h 2662"/>
                <a:gd name="T44" fmla="*/ 4388 w 6557"/>
                <a:gd name="T45" fmla="*/ 680 h 2662"/>
                <a:gd name="T46" fmla="*/ 4583 w 6557"/>
                <a:gd name="T47" fmla="*/ 588 h 2662"/>
                <a:gd name="T48" fmla="*/ 4888 w 6557"/>
                <a:gd name="T49" fmla="*/ 469 h 2662"/>
                <a:gd name="T50" fmla="*/ 5070 w 6557"/>
                <a:gd name="T51" fmla="*/ 423 h 2662"/>
                <a:gd name="T52" fmla="*/ 5347 w 6557"/>
                <a:gd name="T53" fmla="*/ 334 h 2662"/>
                <a:gd name="T54" fmla="*/ 5502 w 6557"/>
                <a:gd name="T55" fmla="*/ 273 h 2662"/>
                <a:gd name="T56" fmla="*/ 5762 w 6557"/>
                <a:gd name="T57" fmla="*/ 207 h 2662"/>
                <a:gd name="T58" fmla="*/ 5921 w 6557"/>
                <a:gd name="T59" fmla="*/ 188 h 2662"/>
                <a:gd name="T60" fmla="*/ 6271 w 6557"/>
                <a:gd name="T61" fmla="*/ 113 h 2662"/>
                <a:gd name="T62" fmla="*/ 6557 w 6557"/>
                <a:gd name="T63" fmla="*/ 0 h 26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57"/>
                <a:gd name="T97" fmla="*/ 0 h 2662"/>
                <a:gd name="T98" fmla="*/ 6557 w 6557"/>
                <a:gd name="T99" fmla="*/ 2662 h 26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57" h="2662">
                  <a:moveTo>
                    <a:pt x="4" y="2662"/>
                  </a:moveTo>
                  <a:lnTo>
                    <a:pt x="0" y="2631"/>
                  </a:lnTo>
                  <a:lnTo>
                    <a:pt x="0" y="2555"/>
                  </a:lnTo>
                  <a:lnTo>
                    <a:pt x="14" y="2449"/>
                  </a:lnTo>
                  <a:lnTo>
                    <a:pt x="58" y="2336"/>
                  </a:lnTo>
                  <a:lnTo>
                    <a:pt x="120" y="2238"/>
                  </a:lnTo>
                  <a:lnTo>
                    <a:pt x="174" y="2188"/>
                  </a:lnTo>
                  <a:lnTo>
                    <a:pt x="243" y="2147"/>
                  </a:lnTo>
                  <a:lnTo>
                    <a:pt x="348" y="2083"/>
                  </a:lnTo>
                  <a:lnTo>
                    <a:pt x="516" y="1955"/>
                  </a:lnTo>
                  <a:lnTo>
                    <a:pt x="621" y="1872"/>
                  </a:lnTo>
                  <a:lnTo>
                    <a:pt x="735" y="1817"/>
                  </a:lnTo>
                  <a:lnTo>
                    <a:pt x="927" y="1774"/>
                  </a:lnTo>
                  <a:lnTo>
                    <a:pt x="1069" y="1769"/>
                  </a:lnTo>
                  <a:lnTo>
                    <a:pt x="1159" y="1798"/>
                  </a:lnTo>
                  <a:lnTo>
                    <a:pt x="1250" y="1834"/>
                  </a:lnTo>
                  <a:lnTo>
                    <a:pt x="1398" y="1847"/>
                  </a:lnTo>
                  <a:lnTo>
                    <a:pt x="1534" y="1835"/>
                  </a:lnTo>
                  <a:lnTo>
                    <a:pt x="1651" y="1815"/>
                  </a:lnTo>
                  <a:lnTo>
                    <a:pt x="1843" y="1757"/>
                  </a:lnTo>
                  <a:lnTo>
                    <a:pt x="1991" y="1683"/>
                  </a:lnTo>
                  <a:lnTo>
                    <a:pt x="2117" y="1606"/>
                  </a:lnTo>
                  <a:lnTo>
                    <a:pt x="2240" y="1537"/>
                  </a:lnTo>
                  <a:lnTo>
                    <a:pt x="2380" y="1486"/>
                  </a:lnTo>
                  <a:lnTo>
                    <a:pt x="2557" y="1465"/>
                  </a:lnTo>
                  <a:lnTo>
                    <a:pt x="2666" y="1468"/>
                  </a:lnTo>
                  <a:lnTo>
                    <a:pt x="2792" y="1485"/>
                  </a:lnTo>
                  <a:lnTo>
                    <a:pt x="2875" y="1520"/>
                  </a:lnTo>
                  <a:lnTo>
                    <a:pt x="2923" y="1575"/>
                  </a:lnTo>
                  <a:lnTo>
                    <a:pt x="2968" y="1625"/>
                  </a:lnTo>
                  <a:lnTo>
                    <a:pt x="3046" y="1648"/>
                  </a:lnTo>
                  <a:lnTo>
                    <a:pt x="3167" y="1624"/>
                  </a:lnTo>
                  <a:lnTo>
                    <a:pt x="3241" y="1565"/>
                  </a:lnTo>
                  <a:lnTo>
                    <a:pt x="3314" y="1483"/>
                  </a:lnTo>
                  <a:lnTo>
                    <a:pt x="3444" y="1395"/>
                  </a:lnTo>
                  <a:lnTo>
                    <a:pt x="3619" y="1314"/>
                  </a:lnTo>
                  <a:lnTo>
                    <a:pt x="3806" y="1250"/>
                  </a:lnTo>
                  <a:lnTo>
                    <a:pt x="3920" y="1217"/>
                  </a:lnTo>
                  <a:lnTo>
                    <a:pt x="3999" y="1207"/>
                  </a:lnTo>
                  <a:lnTo>
                    <a:pt x="4067" y="1187"/>
                  </a:lnTo>
                  <a:lnTo>
                    <a:pt x="4150" y="1122"/>
                  </a:lnTo>
                  <a:lnTo>
                    <a:pt x="4205" y="1039"/>
                  </a:lnTo>
                  <a:lnTo>
                    <a:pt x="4215" y="964"/>
                  </a:lnTo>
                  <a:lnTo>
                    <a:pt x="4224" y="888"/>
                  </a:lnTo>
                  <a:lnTo>
                    <a:pt x="4276" y="796"/>
                  </a:lnTo>
                  <a:lnTo>
                    <a:pt x="4388" y="680"/>
                  </a:lnTo>
                  <a:lnTo>
                    <a:pt x="4477" y="625"/>
                  </a:lnTo>
                  <a:lnTo>
                    <a:pt x="4583" y="588"/>
                  </a:lnTo>
                  <a:lnTo>
                    <a:pt x="4747" y="525"/>
                  </a:lnTo>
                  <a:lnTo>
                    <a:pt x="4888" y="469"/>
                  </a:lnTo>
                  <a:lnTo>
                    <a:pt x="4977" y="444"/>
                  </a:lnTo>
                  <a:lnTo>
                    <a:pt x="5070" y="423"/>
                  </a:lnTo>
                  <a:lnTo>
                    <a:pt x="5218" y="380"/>
                  </a:lnTo>
                  <a:lnTo>
                    <a:pt x="5347" y="334"/>
                  </a:lnTo>
                  <a:lnTo>
                    <a:pt x="5424" y="303"/>
                  </a:lnTo>
                  <a:lnTo>
                    <a:pt x="5502" y="273"/>
                  </a:lnTo>
                  <a:lnTo>
                    <a:pt x="5635" y="236"/>
                  </a:lnTo>
                  <a:lnTo>
                    <a:pt x="5762" y="207"/>
                  </a:lnTo>
                  <a:lnTo>
                    <a:pt x="5841" y="197"/>
                  </a:lnTo>
                  <a:lnTo>
                    <a:pt x="5921" y="188"/>
                  </a:lnTo>
                  <a:lnTo>
                    <a:pt x="6050" y="163"/>
                  </a:lnTo>
                  <a:lnTo>
                    <a:pt x="6271" y="113"/>
                  </a:lnTo>
                  <a:lnTo>
                    <a:pt x="6485" y="36"/>
                  </a:lnTo>
                  <a:lnTo>
                    <a:pt x="6557" y="0"/>
                  </a:lnTo>
                </a:path>
              </a:pathLst>
            </a:custGeom>
            <a:noFill/>
            <a:ln w="44450">
              <a:solidFill>
                <a:srgbClr val="0000C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2" name="Freeform 104"/>
            <p:cNvSpPr/>
            <p:nvPr/>
          </p:nvSpPr>
          <p:spPr bwMode="auto">
            <a:xfrm>
              <a:off x="2716" y="948"/>
              <a:ext cx="204" cy="214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3" name="Rectangle 105"/>
            <p:cNvSpPr>
              <a:spLocks noChangeArrowheads="1"/>
            </p:cNvSpPr>
            <p:nvPr/>
          </p:nvSpPr>
          <p:spPr bwMode="auto">
            <a:xfrm>
              <a:off x="2735" y="1013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4" name="Rectangle 106"/>
            <p:cNvSpPr>
              <a:spLocks noChangeArrowheads="1"/>
            </p:cNvSpPr>
            <p:nvPr/>
          </p:nvSpPr>
          <p:spPr bwMode="auto">
            <a:xfrm>
              <a:off x="2762" y="1046"/>
              <a:ext cx="59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5" name="Rectangle 107"/>
            <p:cNvSpPr>
              <a:spLocks noChangeArrowheads="1"/>
            </p:cNvSpPr>
            <p:nvPr/>
          </p:nvSpPr>
          <p:spPr bwMode="auto">
            <a:xfrm>
              <a:off x="2847" y="1043"/>
              <a:ext cx="41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6" name="Freeform 108"/>
            <p:cNvSpPr/>
            <p:nvPr/>
          </p:nvSpPr>
          <p:spPr bwMode="auto">
            <a:xfrm>
              <a:off x="2805" y="1095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6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6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6 w 23"/>
                <a:gd name="T49" fmla="*/ 28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8 h 30"/>
                <a:gd name="T60" fmla="*/ 17 w 23"/>
                <a:gd name="T61" fmla="*/ 27 h 30"/>
                <a:gd name="T62" fmla="*/ 18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19" y="5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8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7" name="Line 109"/>
            <p:cNvSpPr>
              <a:spLocks noChangeShapeType="1"/>
            </p:cNvSpPr>
            <p:nvPr/>
          </p:nvSpPr>
          <p:spPr bwMode="auto">
            <a:xfrm>
              <a:off x="2867" y="1044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8" name="Line 110"/>
            <p:cNvSpPr>
              <a:spLocks noChangeShapeType="1"/>
            </p:cNvSpPr>
            <p:nvPr/>
          </p:nvSpPr>
          <p:spPr bwMode="auto">
            <a:xfrm>
              <a:off x="2847" y="1068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59" name="Freeform 111"/>
            <p:cNvSpPr/>
            <p:nvPr/>
          </p:nvSpPr>
          <p:spPr bwMode="auto">
            <a:xfrm>
              <a:off x="3718" y="1314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0" name="Rectangle 112"/>
            <p:cNvSpPr>
              <a:spLocks noChangeArrowheads="1"/>
            </p:cNvSpPr>
            <p:nvPr/>
          </p:nvSpPr>
          <p:spPr bwMode="auto">
            <a:xfrm>
              <a:off x="3737" y="1379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1" name="Rectangle 113"/>
            <p:cNvSpPr>
              <a:spLocks noChangeArrowheads="1"/>
            </p:cNvSpPr>
            <p:nvPr/>
          </p:nvSpPr>
          <p:spPr bwMode="auto">
            <a:xfrm>
              <a:off x="3764" y="1412"/>
              <a:ext cx="60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2" name="Rectangle 114"/>
            <p:cNvSpPr>
              <a:spLocks noChangeArrowheads="1"/>
            </p:cNvSpPr>
            <p:nvPr/>
          </p:nvSpPr>
          <p:spPr bwMode="auto">
            <a:xfrm>
              <a:off x="3850" y="1410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3" name="Freeform 115"/>
            <p:cNvSpPr/>
            <p:nvPr/>
          </p:nvSpPr>
          <p:spPr bwMode="auto">
            <a:xfrm>
              <a:off x="3808" y="1461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2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6 w 23"/>
                <a:gd name="T23" fmla="*/ 2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5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5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3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5" y="2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4" name="Line 116"/>
            <p:cNvSpPr>
              <a:spLocks noChangeShapeType="1"/>
            </p:cNvSpPr>
            <p:nvPr/>
          </p:nvSpPr>
          <p:spPr bwMode="auto">
            <a:xfrm>
              <a:off x="3869" y="1410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5" name="Line 117"/>
            <p:cNvSpPr>
              <a:spLocks noChangeShapeType="1"/>
            </p:cNvSpPr>
            <p:nvPr/>
          </p:nvSpPr>
          <p:spPr bwMode="auto">
            <a:xfrm>
              <a:off x="3850" y="1434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6" name="Freeform 118"/>
            <p:cNvSpPr/>
            <p:nvPr/>
          </p:nvSpPr>
          <p:spPr bwMode="auto">
            <a:xfrm>
              <a:off x="3368" y="1314"/>
              <a:ext cx="205" cy="214"/>
            </a:xfrm>
            <a:custGeom>
              <a:avLst/>
              <a:gdLst>
                <a:gd name="T0" fmla="*/ 56 w 615"/>
                <a:gd name="T1" fmla="*/ 196 h 643"/>
                <a:gd name="T2" fmla="*/ 0 w 615"/>
                <a:gd name="T3" fmla="*/ 196 h 643"/>
                <a:gd name="T4" fmla="*/ 307 w 615"/>
                <a:gd name="T5" fmla="*/ 0 h 643"/>
                <a:gd name="T6" fmla="*/ 615 w 615"/>
                <a:gd name="T7" fmla="*/ 196 h 643"/>
                <a:gd name="T8" fmla="*/ 587 w 615"/>
                <a:gd name="T9" fmla="*/ 196 h 643"/>
                <a:gd name="T10" fmla="*/ 559 w 615"/>
                <a:gd name="T11" fmla="*/ 196 h 643"/>
                <a:gd name="T12" fmla="*/ 559 w 615"/>
                <a:gd name="T13" fmla="*/ 615 h 643"/>
                <a:gd name="T14" fmla="*/ 56 w 615"/>
                <a:gd name="T15" fmla="*/ 615 h 643"/>
                <a:gd name="T16" fmla="*/ 56 w 615"/>
                <a:gd name="T17" fmla="*/ 196 h 643"/>
                <a:gd name="T18" fmla="*/ 559 w 615"/>
                <a:gd name="T19" fmla="*/ 196 h 643"/>
                <a:gd name="T20" fmla="*/ 587 w 615"/>
                <a:gd name="T21" fmla="*/ 196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5 h 643"/>
                <a:gd name="T28" fmla="*/ 56 w 615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5" y="196"/>
                  </a:lnTo>
                  <a:lnTo>
                    <a:pt x="587" y="196"/>
                  </a:lnTo>
                  <a:lnTo>
                    <a:pt x="559" y="196"/>
                  </a:lnTo>
                  <a:lnTo>
                    <a:pt x="559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9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7" name="Rectangle 119"/>
            <p:cNvSpPr>
              <a:spLocks noChangeArrowheads="1"/>
            </p:cNvSpPr>
            <p:nvPr/>
          </p:nvSpPr>
          <p:spPr bwMode="auto">
            <a:xfrm>
              <a:off x="3387" y="1379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8" name="Rectangle 120"/>
            <p:cNvSpPr>
              <a:spLocks noChangeArrowheads="1"/>
            </p:cNvSpPr>
            <p:nvPr/>
          </p:nvSpPr>
          <p:spPr bwMode="auto">
            <a:xfrm>
              <a:off x="3414" y="1412"/>
              <a:ext cx="60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69" name="Rectangle 121"/>
            <p:cNvSpPr>
              <a:spLocks noChangeArrowheads="1"/>
            </p:cNvSpPr>
            <p:nvPr/>
          </p:nvSpPr>
          <p:spPr bwMode="auto">
            <a:xfrm>
              <a:off x="3500" y="1410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0" name="Freeform 122"/>
            <p:cNvSpPr/>
            <p:nvPr/>
          </p:nvSpPr>
          <p:spPr bwMode="auto">
            <a:xfrm>
              <a:off x="3458" y="1461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5 h 30"/>
                <a:gd name="T10" fmla="*/ 17 w 23"/>
                <a:gd name="T11" fmla="*/ 3 h 30"/>
                <a:gd name="T12" fmla="*/ 16 w 23"/>
                <a:gd name="T13" fmla="*/ 2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2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5 h 30"/>
                <a:gd name="T44" fmla="*/ 3 w 23"/>
                <a:gd name="T45" fmla="*/ 26 h 30"/>
                <a:gd name="T46" fmla="*/ 4 w 23"/>
                <a:gd name="T47" fmla="*/ 28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9 w 23"/>
                <a:gd name="T63" fmla="*/ 26 h 30"/>
                <a:gd name="T64" fmla="*/ 21 w 23"/>
                <a:gd name="T65" fmla="*/ 25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3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6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1" name="Line 123"/>
            <p:cNvSpPr>
              <a:spLocks noChangeShapeType="1"/>
            </p:cNvSpPr>
            <p:nvPr/>
          </p:nvSpPr>
          <p:spPr bwMode="auto">
            <a:xfrm>
              <a:off x="3519" y="1410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2" name="Line 124"/>
            <p:cNvSpPr>
              <a:spLocks noChangeShapeType="1"/>
            </p:cNvSpPr>
            <p:nvPr/>
          </p:nvSpPr>
          <p:spPr bwMode="auto">
            <a:xfrm>
              <a:off x="3500" y="1434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3" name="Freeform 125"/>
            <p:cNvSpPr/>
            <p:nvPr/>
          </p:nvSpPr>
          <p:spPr bwMode="auto">
            <a:xfrm>
              <a:off x="2795" y="1282"/>
              <a:ext cx="205" cy="214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4" name="Rectangle 126"/>
            <p:cNvSpPr>
              <a:spLocks noChangeArrowheads="1"/>
            </p:cNvSpPr>
            <p:nvPr/>
          </p:nvSpPr>
          <p:spPr bwMode="auto">
            <a:xfrm>
              <a:off x="2814" y="1347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5" name="Rectangle 127"/>
            <p:cNvSpPr>
              <a:spLocks noChangeArrowheads="1"/>
            </p:cNvSpPr>
            <p:nvPr/>
          </p:nvSpPr>
          <p:spPr bwMode="auto">
            <a:xfrm>
              <a:off x="2841" y="1380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6" name="Rectangle 128"/>
            <p:cNvSpPr>
              <a:spLocks noChangeArrowheads="1"/>
            </p:cNvSpPr>
            <p:nvPr/>
          </p:nvSpPr>
          <p:spPr bwMode="auto">
            <a:xfrm>
              <a:off x="2926" y="1378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7" name="Freeform 129"/>
            <p:cNvSpPr/>
            <p:nvPr/>
          </p:nvSpPr>
          <p:spPr bwMode="auto">
            <a:xfrm>
              <a:off x="2885" y="1429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6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7 h 30"/>
                <a:gd name="T62" fmla="*/ 18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5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8" name="Line 130"/>
            <p:cNvSpPr>
              <a:spLocks noChangeShapeType="1"/>
            </p:cNvSpPr>
            <p:nvPr/>
          </p:nvSpPr>
          <p:spPr bwMode="auto">
            <a:xfrm>
              <a:off x="2946" y="1378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79" name="Line 131"/>
            <p:cNvSpPr>
              <a:spLocks noChangeShapeType="1"/>
            </p:cNvSpPr>
            <p:nvPr/>
          </p:nvSpPr>
          <p:spPr bwMode="auto">
            <a:xfrm>
              <a:off x="2926" y="1402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0" name="Freeform 132"/>
            <p:cNvSpPr/>
            <p:nvPr/>
          </p:nvSpPr>
          <p:spPr bwMode="auto">
            <a:xfrm>
              <a:off x="2365" y="1950"/>
              <a:ext cx="205" cy="215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1" name="Rectangle 133"/>
            <p:cNvSpPr>
              <a:spLocks noChangeArrowheads="1"/>
            </p:cNvSpPr>
            <p:nvPr/>
          </p:nvSpPr>
          <p:spPr bwMode="auto">
            <a:xfrm>
              <a:off x="2384" y="2015"/>
              <a:ext cx="170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2" name="Rectangle 134"/>
            <p:cNvSpPr>
              <a:spLocks noChangeArrowheads="1"/>
            </p:cNvSpPr>
            <p:nvPr/>
          </p:nvSpPr>
          <p:spPr bwMode="auto">
            <a:xfrm>
              <a:off x="2411" y="2049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3" name="Rectangle 135"/>
            <p:cNvSpPr>
              <a:spLocks noChangeArrowheads="1"/>
            </p:cNvSpPr>
            <p:nvPr/>
          </p:nvSpPr>
          <p:spPr bwMode="auto">
            <a:xfrm>
              <a:off x="2497" y="2046"/>
              <a:ext cx="40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4" name="Freeform 136"/>
            <p:cNvSpPr/>
            <p:nvPr/>
          </p:nvSpPr>
          <p:spPr bwMode="auto">
            <a:xfrm>
              <a:off x="2455" y="2097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7 h 30"/>
                <a:gd name="T62" fmla="*/ 18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5" name="Line 137"/>
            <p:cNvSpPr>
              <a:spLocks noChangeShapeType="1"/>
            </p:cNvSpPr>
            <p:nvPr/>
          </p:nvSpPr>
          <p:spPr bwMode="auto">
            <a:xfrm>
              <a:off x="2516" y="2046"/>
              <a:ext cx="1" cy="5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6" name="Line 138"/>
            <p:cNvSpPr>
              <a:spLocks noChangeShapeType="1"/>
            </p:cNvSpPr>
            <p:nvPr/>
          </p:nvSpPr>
          <p:spPr bwMode="auto">
            <a:xfrm>
              <a:off x="2497" y="2070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7" name="Freeform 139"/>
            <p:cNvSpPr/>
            <p:nvPr/>
          </p:nvSpPr>
          <p:spPr bwMode="auto">
            <a:xfrm>
              <a:off x="2604" y="1720"/>
              <a:ext cx="205" cy="214"/>
            </a:xfrm>
            <a:custGeom>
              <a:avLst/>
              <a:gdLst>
                <a:gd name="T0" fmla="*/ 56 w 615"/>
                <a:gd name="T1" fmla="*/ 196 h 644"/>
                <a:gd name="T2" fmla="*/ 0 w 615"/>
                <a:gd name="T3" fmla="*/ 196 h 644"/>
                <a:gd name="T4" fmla="*/ 307 w 615"/>
                <a:gd name="T5" fmla="*/ 0 h 644"/>
                <a:gd name="T6" fmla="*/ 615 w 615"/>
                <a:gd name="T7" fmla="*/ 196 h 644"/>
                <a:gd name="T8" fmla="*/ 587 w 615"/>
                <a:gd name="T9" fmla="*/ 196 h 644"/>
                <a:gd name="T10" fmla="*/ 559 w 615"/>
                <a:gd name="T11" fmla="*/ 196 h 644"/>
                <a:gd name="T12" fmla="*/ 559 w 615"/>
                <a:gd name="T13" fmla="*/ 615 h 644"/>
                <a:gd name="T14" fmla="*/ 56 w 615"/>
                <a:gd name="T15" fmla="*/ 615 h 644"/>
                <a:gd name="T16" fmla="*/ 56 w 615"/>
                <a:gd name="T17" fmla="*/ 196 h 644"/>
                <a:gd name="T18" fmla="*/ 559 w 615"/>
                <a:gd name="T19" fmla="*/ 196 h 644"/>
                <a:gd name="T20" fmla="*/ 587 w 615"/>
                <a:gd name="T21" fmla="*/ 196 h 644"/>
                <a:gd name="T22" fmla="*/ 587 w 615"/>
                <a:gd name="T23" fmla="*/ 644 h 644"/>
                <a:gd name="T24" fmla="*/ 56 w 615"/>
                <a:gd name="T25" fmla="*/ 644 h 644"/>
                <a:gd name="T26" fmla="*/ 56 w 615"/>
                <a:gd name="T27" fmla="*/ 615 h 644"/>
                <a:gd name="T28" fmla="*/ 56 w 615"/>
                <a:gd name="T29" fmla="*/ 196 h 6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4"/>
                <a:gd name="T47" fmla="*/ 615 w 615"/>
                <a:gd name="T48" fmla="*/ 644 h 6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4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5" y="196"/>
                  </a:lnTo>
                  <a:lnTo>
                    <a:pt x="587" y="196"/>
                  </a:lnTo>
                  <a:lnTo>
                    <a:pt x="559" y="196"/>
                  </a:lnTo>
                  <a:lnTo>
                    <a:pt x="559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9" y="196"/>
                  </a:lnTo>
                  <a:lnTo>
                    <a:pt x="587" y="196"/>
                  </a:lnTo>
                  <a:lnTo>
                    <a:pt x="587" y="644"/>
                  </a:lnTo>
                  <a:lnTo>
                    <a:pt x="56" y="644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8" name="Rectangle 140"/>
            <p:cNvSpPr>
              <a:spLocks noChangeArrowheads="1"/>
            </p:cNvSpPr>
            <p:nvPr/>
          </p:nvSpPr>
          <p:spPr bwMode="auto">
            <a:xfrm>
              <a:off x="2623" y="1785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89" name="Rectangle 141"/>
            <p:cNvSpPr>
              <a:spLocks noChangeArrowheads="1"/>
            </p:cNvSpPr>
            <p:nvPr/>
          </p:nvSpPr>
          <p:spPr bwMode="auto">
            <a:xfrm>
              <a:off x="2650" y="1818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0" name="Rectangle 142"/>
            <p:cNvSpPr>
              <a:spLocks noChangeArrowheads="1"/>
            </p:cNvSpPr>
            <p:nvPr/>
          </p:nvSpPr>
          <p:spPr bwMode="auto">
            <a:xfrm>
              <a:off x="2735" y="1816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1" name="Freeform 143"/>
            <p:cNvSpPr/>
            <p:nvPr/>
          </p:nvSpPr>
          <p:spPr bwMode="auto">
            <a:xfrm>
              <a:off x="2694" y="1867"/>
              <a:ext cx="7" cy="10"/>
            </a:xfrm>
            <a:custGeom>
              <a:avLst/>
              <a:gdLst>
                <a:gd name="T0" fmla="*/ 23 w 23"/>
                <a:gd name="T1" fmla="*/ 13 h 29"/>
                <a:gd name="T2" fmla="*/ 23 w 23"/>
                <a:gd name="T3" fmla="*/ 11 h 29"/>
                <a:gd name="T4" fmla="*/ 21 w 23"/>
                <a:gd name="T5" fmla="*/ 8 h 29"/>
                <a:gd name="T6" fmla="*/ 21 w 23"/>
                <a:gd name="T7" fmla="*/ 6 h 29"/>
                <a:gd name="T8" fmla="*/ 19 w 23"/>
                <a:gd name="T9" fmla="*/ 4 h 29"/>
                <a:gd name="T10" fmla="*/ 18 w 23"/>
                <a:gd name="T11" fmla="*/ 2 h 29"/>
                <a:gd name="T12" fmla="*/ 17 w 23"/>
                <a:gd name="T13" fmla="*/ 1 h 29"/>
                <a:gd name="T14" fmla="*/ 14 w 23"/>
                <a:gd name="T15" fmla="*/ 0 h 29"/>
                <a:gd name="T16" fmla="*/ 12 w 23"/>
                <a:gd name="T17" fmla="*/ 0 h 29"/>
                <a:gd name="T18" fmla="*/ 10 w 23"/>
                <a:gd name="T19" fmla="*/ 0 h 29"/>
                <a:gd name="T20" fmla="*/ 9 w 23"/>
                <a:gd name="T21" fmla="*/ 0 h 29"/>
                <a:gd name="T22" fmla="*/ 7 w 23"/>
                <a:gd name="T23" fmla="*/ 1 h 29"/>
                <a:gd name="T24" fmla="*/ 4 w 23"/>
                <a:gd name="T25" fmla="*/ 2 h 29"/>
                <a:gd name="T26" fmla="*/ 3 w 23"/>
                <a:gd name="T27" fmla="*/ 4 h 29"/>
                <a:gd name="T28" fmla="*/ 1 w 23"/>
                <a:gd name="T29" fmla="*/ 6 h 29"/>
                <a:gd name="T30" fmla="*/ 1 w 23"/>
                <a:gd name="T31" fmla="*/ 8 h 29"/>
                <a:gd name="T32" fmla="*/ 0 w 23"/>
                <a:gd name="T33" fmla="*/ 11 h 29"/>
                <a:gd name="T34" fmla="*/ 0 w 23"/>
                <a:gd name="T35" fmla="*/ 13 h 29"/>
                <a:gd name="T36" fmla="*/ 0 w 23"/>
                <a:gd name="T37" fmla="*/ 16 h 29"/>
                <a:gd name="T38" fmla="*/ 0 w 23"/>
                <a:gd name="T39" fmla="*/ 18 h 29"/>
                <a:gd name="T40" fmla="*/ 1 w 23"/>
                <a:gd name="T41" fmla="*/ 22 h 29"/>
                <a:gd name="T42" fmla="*/ 1 w 23"/>
                <a:gd name="T43" fmla="*/ 24 h 29"/>
                <a:gd name="T44" fmla="*/ 3 w 23"/>
                <a:gd name="T45" fmla="*/ 25 h 29"/>
                <a:gd name="T46" fmla="*/ 4 w 23"/>
                <a:gd name="T47" fmla="*/ 27 h 29"/>
                <a:gd name="T48" fmla="*/ 7 w 23"/>
                <a:gd name="T49" fmla="*/ 28 h 29"/>
                <a:gd name="T50" fmla="*/ 9 w 23"/>
                <a:gd name="T51" fmla="*/ 29 h 29"/>
                <a:gd name="T52" fmla="*/ 10 w 23"/>
                <a:gd name="T53" fmla="*/ 29 h 29"/>
                <a:gd name="T54" fmla="*/ 12 w 23"/>
                <a:gd name="T55" fmla="*/ 29 h 29"/>
                <a:gd name="T56" fmla="*/ 14 w 23"/>
                <a:gd name="T57" fmla="*/ 29 h 29"/>
                <a:gd name="T58" fmla="*/ 17 w 23"/>
                <a:gd name="T59" fmla="*/ 28 h 29"/>
                <a:gd name="T60" fmla="*/ 18 w 23"/>
                <a:gd name="T61" fmla="*/ 27 h 29"/>
                <a:gd name="T62" fmla="*/ 19 w 23"/>
                <a:gd name="T63" fmla="*/ 25 h 29"/>
                <a:gd name="T64" fmla="*/ 21 w 23"/>
                <a:gd name="T65" fmla="*/ 24 h 29"/>
                <a:gd name="T66" fmla="*/ 21 w 23"/>
                <a:gd name="T67" fmla="*/ 22 h 29"/>
                <a:gd name="T68" fmla="*/ 23 w 23"/>
                <a:gd name="T69" fmla="*/ 18 h 29"/>
                <a:gd name="T70" fmla="*/ 23 w 23"/>
                <a:gd name="T71" fmla="*/ 16 h 2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29"/>
                <a:gd name="T110" fmla="*/ 23 w 23"/>
                <a:gd name="T111" fmla="*/ 29 h 2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29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1" y="6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2" y="29"/>
                  </a:lnTo>
                  <a:lnTo>
                    <a:pt x="13" y="29"/>
                  </a:lnTo>
                  <a:lnTo>
                    <a:pt x="14" y="29"/>
                  </a:lnTo>
                  <a:lnTo>
                    <a:pt x="15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2" name="Line 144"/>
            <p:cNvSpPr>
              <a:spLocks noChangeShapeType="1"/>
            </p:cNvSpPr>
            <p:nvPr/>
          </p:nvSpPr>
          <p:spPr bwMode="auto">
            <a:xfrm>
              <a:off x="2755" y="1816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3" name="Line 145"/>
            <p:cNvSpPr>
              <a:spLocks noChangeShapeType="1"/>
            </p:cNvSpPr>
            <p:nvPr/>
          </p:nvSpPr>
          <p:spPr bwMode="auto">
            <a:xfrm>
              <a:off x="2735" y="1840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4" name="Freeform 146"/>
            <p:cNvSpPr/>
            <p:nvPr/>
          </p:nvSpPr>
          <p:spPr bwMode="auto">
            <a:xfrm>
              <a:off x="2103" y="1807"/>
              <a:ext cx="205" cy="215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7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5" name="Rectangle 147"/>
            <p:cNvSpPr>
              <a:spLocks noChangeArrowheads="1"/>
            </p:cNvSpPr>
            <p:nvPr/>
          </p:nvSpPr>
          <p:spPr bwMode="auto">
            <a:xfrm>
              <a:off x="2122" y="1872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6" name="Rectangle 148"/>
            <p:cNvSpPr>
              <a:spLocks noChangeArrowheads="1"/>
            </p:cNvSpPr>
            <p:nvPr/>
          </p:nvSpPr>
          <p:spPr bwMode="auto">
            <a:xfrm>
              <a:off x="2149" y="1906"/>
              <a:ext cx="59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7" name="Rectangle 149"/>
            <p:cNvSpPr>
              <a:spLocks noChangeArrowheads="1"/>
            </p:cNvSpPr>
            <p:nvPr/>
          </p:nvSpPr>
          <p:spPr bwMode="auto">
            <a:xfrm>
              <a:off x="2234" y="1903"/>
              <a:ext cx="41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8" name="Freeform 150"/>
            <p:cNvSpPr/>
            <p:nvPr/>
          </p:nvSpPr>
          <p:spPr bwMode="auto">
            <a:xfrm>
              <a:off x="2193" y="1954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4 h 30"/>
                <a:gd name="T10" fmla="*/ 18 w 23"/>
                <a:gd name="T11" fmla="*/ 2 h 30"/>
                <a:gd name="T12" fmla="*/ 17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7 w 23"/>
                <a:gd name="T49" fmla="*/ 28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7 w 23"/>
                <a:gd name="T59" fmla="*/ 28 h 30"/>
                <a:gd name="T60" fmla="*/ 18 w 23"/>
                <a:gd name="T61" fmla="*/ 27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99" name="Line 151"/>
            <p:cNvSpPr>
              <a:spLocks noChangeShapeType="1"/>
            </p:cNvSpPr>
            <p:nvPr/>
          </p:nvSpPr>
          <p:spPr bwMode="auto">
            <a:xfrm>
              <a:off x="2254" y="1903"/>
              <a:ext cx="1" cy="5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0" name="Line 152"/>
            <p:cNvSpPr>
              <a:spLocks noChangeShapeType="1"/>
            </p:cNvSpPr>
            <p:nvPr/>
          </p:nvSpPr>
          <p:spPr bwMode="auto">
            <a:xfrm>
              <a:off x="2234" y="1927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1" name="Freeform 153"/>
            <p:cNvSpPr/>
            <p:nvPr/>
          </p:nvSpPr>
          <p:spPr bwMode="auto">
            <a:xfrm>
              <a:off x="2341" y="1608"/>
              <a:ext cx="205" cy="215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8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8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2" name="Rectangle 154"/>
            <p:cNvSpPr>
              <a:spLocks noChangeArrowheads="1"/>
            </p:cNvSpPr>
            <p:nvPr/>
          </p:nvSpPr>
          <p:spPr bwMode="auto">
            <a:xfrm>
              <a:off x="2360" y="1673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3" name="Rectangle 155"/>
            <p:cNvSpPr>
              <a:spLocks noChangeArrowheads="1"/>
            </p:cNvSpPr>
            <p:nvPr/>
          </p:nvSpPr>
          <p:spPr bwMode="auto">
            <a:xfrm>
              <a:off x="2387" y="1707"/>
              <a:ext cx="59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4" name="Rectangle 156"/>
            <p:cNvSpPr>
              <a:spLocks noChangeArrowheads="1"/>
            </p:cNvSpPr>
            <p:nvPr/>
          </p:nvSpPr>
          <p:spPr bwMode="auto">
            <a:xfrm>
              <a:off x="2472" y="1704"/>
              <a:ext cx="41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5" name="Freeform 157"/>
            <p:cNvSpPr/>
            <p:nvPr/>
          </p:nvSpPr>
          <p:spPr bwMode="auto">
            <a:xfrm>
              <a:off x="2431" y="1755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6 h 30"/>
                <a:gd name="T8" fmla="*/ 19 w 23"/>
                <a:gd name="T9" fmla="*/ 4 h 30"/>
                <a:gd name="T10" fmla="*/ 18 w 23"/>
                <a:gd name="T11" fmla="*/ 2 h 30"/>
                <a:gd name="T12" fmla="*/ 17 w 23"/>
                <a:gd name="T13" fmla="*/ 1 h 30"/>
                <a:gd name="T14" fmla="*/ 15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5 w 23"/>
                <a:gd name="T25" fmla="*/ 2 h 30"/>
                <a:gd name="T26" fmla="*/ 4 w 23"/>
                <a:gd name="T27" fmla="*/ 4 h 30"/>
                <a:gd name="T28" fmla="*/ 1 w 23"/>
                <a:gd name="T29" fmla="*/ 6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4 w 23"/>
                <a:gd name="T45" fmla="*/ 25 h 30"/>
                <a:gd name="T46" fmla="*/ 5 w 23"/>
                <a:gd name="T47" fmla="*/ 27 h 30"/>
                <a:gd name="T48" fmla="*/ 7 w 23"/>
                <a:gd name="T49" fmla="*/ 28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5 w 23"/>
                <a:gd name="T57" fmla="*/ 30 h 30"/>
                <a:gd name="T58" fmla="*/ 17 w 23"/>
                <a:gd name="T59" fmla="*/ 28 h 30"/>
                <a:gd name="T60" fmla="*/ 18 w 23"/>
                <a:gd name="T61" fmla="*/ 27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6" y="30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6" name="Line 158"/>
            <p:cNvSpPr>
              <a:spLocks noChangeShapeType="1"/>
            </p:cNvSpPr>
            <p:nvPr/>
          </p:nvSpPr>
          <p:spPr bwMode="auto">
            <a:xfrm>
              <a:off x="2492" y="1704"/>
              <a:ext cx="1" cy="5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7" name="Line 159"/>
            <p:cNvSpPr>
              <a:spLocks noChangeShapeType="1"/>
            </p:cNvSpPr>
            <p:nvPr/>
          </p:nvSpPr>
          <p:spPr bwMode="auto">
            <a:xfrm>
              <a:off x="2472" y="1728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8" name="Freeform 160"/>
            <p:cNvSpPr/>
            <p:nvPr/>
          </p:nvSpPr>
          <p:spPr bwMode="auto">
            <a:xfrm>
              <a:off x="1943" y="1553"/>
              <a:ext cx="205" cy="214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09" name="Rectangle 161"/>
            <p:cNvSpPr>
              <a:spLocks noChangeArrowheads="1"/>
            </p:cNvSpPr>
            <p:nvPr/>
          </p:nvSpPr>
          <p:spPr bwMode="auto">
            <a:xfrm>
              <a:off x="1962" y="1618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0" name="Rectangle 162"/>
            <p:cNvSpPr>
              <a:spLocks noChangeArrowheads="1"/>
            </p:cNvSpPr>
            <p:nvPr/>
          </p:nvSpPr>
          <p:spPr bwMode="auto">
            <a:xfrm>
              <a:off x="1989" y="1651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1" name="Rectangle 163"/>
            <p:cNvSpPr>
              <a:spLocks noChangeArrowheads="1"/>
            </p:cNvSpPr>
            <p:nvPr/>
          </p:nvSpPr>
          <p:spPr bwMode="auto">
            <a:xfrm>
              <a:off x="2075" y="1648"/>
              <a:ext cx="40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2" name="Freeform 164"/>
            <p:cNvSpPr/>
            <p:nvPr/>
          </p:nvSpPr>
          <p:spPr bwMode="auto">
            <a:xfrm>
              <a:off x="2033" y="1700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0 w 23"/>
                <a:gd name="T5" fmla="*/ 9 h 30"/>
                <a:gd name="T6" fmla="*/ 20 w 23"/>
                <a:gd name="T7" fmla="*/ 7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5 h 30"/>
                <a:gd name="T64" fmla="*/ 20 w 23"/>
                <a:gd name="T65" fmla="*/ 24 h 30"/>
                <a:gd name="T66" fmla="*/ 20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0" y="9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19" y="6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9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3" name="Line 165"/>
            <p:cNvSpPr>
              <a:spLocks noChangeShapeType="1"/>
            </p:cNvSpPr>
            <p:nvPr/>
          </p:nvSpPr>
          <p:spPr bwMode="auto">
            <a:xfrm>
              <a:off x="2094" y="1649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4" name="Line 166"/>
            <p:cNvSpPr>
              <a:spLocks noChangeShapeType="1"/>
            </p:cNvSpPr>
            <p:nvPr/>
          </p:nvSpPr>
          <p:spPr bwMode="auto">
            <a:xfrm>
              <a:off x="2075" y="1673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5" name="Freeform 167"/>
            <p:cNvSpPr/>
            <p:nvPr/>
          </p:nvSpPr>
          <p:spPr bwMode="auto">
            <a:xfrm>
              <a:off x="2047" y="1099"/>
              <a:ext cx="205" cy="214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8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5 h 643"/>
                <a:gd name="T14" fmla="*/ 56 w 615"/>
                <a:gd name="T15" fmla="*/ 615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5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8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5"/>
                  </a:lnTo>
                  <a:lnTo>
                    <a:pt x="56" y="615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6" name="Rectangle 168"/>
            <p:cNvSpPr>
              <a:spLocks noChangeArrowheads="1"/>
            </p:cNvSpPr>
            <p:nvPr/>
          </p:nvSpPr>
          <p:spPr bwMode="auto">
            <a:xfrm>
              <a:off x="2066" y="1164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7" name="Rectangle 169"/>
            <p:cNvSpPr>
              <a:spLocks noChangeArrowheads="1"/>
            </p:cNvSpPr>
            <p:nvPr/>
          </p:nvSpPr>
          <p:spPr bwMode="auto">
            <a:xfrm>
              <a:off x="2093" y="1197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8" name="Rectangle 170"/>
            <p:cNvSpPr>
              <a:spLocks noChangeArrowheads="1"/>
            </p:cNvSpPr>
            <p:nvPr/>
          </p:nvSpPr>
          <p:spPr bwMode="auto">
            <a:xfrm>
              <a:off x="2178" y="1195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19" name="Freeform 171"/>
            <p:cNvSpPr/>
            <p:nvPr/>
          </p:nvSpPr>
          <p:spPr bwMode="auto">
            <a:xfrm>
              <a:off x="2137" y="1246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5 h 30"/>
                <a:gd name="T10" fmla="*/ 18 w 23"/>
                <a:gd name="T11" fmla="*/ 2 h 30"/>
                <a:gd name="T12" fmla="*/ 17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5 w 23"/>
                <a:gd name="T25" fmla="*/ 2 h 30"/>
                <a:gd name="T26" fmla="*/ 4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4 w 23"/>
                <a:gd name="T45" fmla="*/ 25 h 30"/>
                <a:gd name="T46" fmla="*/ 5 w 23"/>
                <a:gd name="T47" fmla="*/ 28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7 w 23"/>
                <a:gd name="T59" fmla="*/ 29 h 30"/>
                <a:gd name="T60" fmla="*/ 18 w 23"/>
                <a:gd name="T61" fmla="*/ 28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0" name="Line 172"/>
            <p:cNvSpPr>
              <a:spLocks noChangeShapeType="1"/>
            </p:cNvSpPr>
            <p:nvPr/>
          </p:nvSpPr>
          <p:spPr bwMode="auto">
            <a:xfrm>
              <a:off x="2198" y="119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1" name="Line 173"/>
            <p:cNvSpPr>
              <a:spLocks noChangeShapeType="1"/>
            </p:cNvSpPr>
            <p:nvPr/>
          </p:nvSpPr>
          <p:spPr bwMode="auto">
            <a:xfrm>
              <a:off x="2178" y="1219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2" name="Freeform 174"/>
            <p:cNvSpPr/>
            <p:nvPr/>
          </p:nvSpPr>
          <p:spPr bwMode="auto">
            <a:xfrm>
              <a:off x="2397" y="1027"/>
              <a:ext cx="205" cy="214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7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3" name="Rectangle 175"/>
            <p:cNvSpPr>
              <a:spLocks noChangeArrowheads="1"/>
            </p:cNvSpPr>
            <p:nvPr/>
          </p:nvSpPr>
          <p:spPr bwMode="auto">
            <a:xfrm>
              <a:off x="2416" y="1092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4" name="Rectangle 176"/>
            <p:cNvSpPr>
              <a:spLocks noChangeArrowheads="1"/>
            </p:cNvSpPr>
            <p:nvPr/>
          </p:nvSpPr>
          <p:spPr bwMode="auto">
            <a:xfrm>
              <a:off x="2443" y="1125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5" name="Rectangle 177"/>
            <p:cNvSpPr>
              <a:spLocks noChangeArrowheads="1"/>
            </p:cNvSpPr>
            <p:nvPr/>
          </p:nvSpPr>
          <p:spPr bwMode="auto">
            <a:xfrm>
              <a:off x="2528" y="1123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6" name="Freeform 178"/>
            <p:cNvSpPr/>
            <p:nvPr/>
          </p:nvSpPr>
          <p:spPr bwMode="auto">
            <a:xfrm>
              <a:off x="2486" y="1174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4 h 30"/>
                <a:gd name="T10" fmla="*/ 18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8 w 23"/>
                <a:gd name="T61" fmla="*/ 27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7" name="Line 179"/>
            <p:cNvSpPr>
              <a:spLocks noChangeShapeType="1"/>
            </p:cNvSpPr>
            <p:nvPr/>
          </p:nvSpPr>
          <p:spPr bwMode="auto">
            <a:xfrm>
              <a:off x="2548" y="1123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8" name="Line 180"/>
            <p:cNvSpPr>
              <a:spLocks noChangeShapeType="1"/>
            </p:cNvSpPr>
            <p:nvPr/>
          </p:nvSpPr>
          <p:spPr bwMode="auto">
            <a:xfrm>
              <a:off x="2528" y="1147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29" name="Freeform 181"/>
            <p:cNvSpPr/>
            <p:nvPr/>
          </p:nvSpPr>
          <p:spPr bwMode="auto">
            <a:xfrm>
              <a:off x="3997" y="1680"/>
              <a:ext cx="205" cy="214"/>
            </a:xfrm>
            <a:custGeom>
              <a:avLst/>
              <a:gdLst>
                <a:gd name="T0" fmla="*/ 56 w 614"/>
                <a:gd name="T1" fmla="*/ 195 h 643"/>
                <a:gd name="T2" fmla="*/ 0 w 614"/>
                <a:gd name="T3" fmla="*/ 195 h 643"/>
                <a:gd name="T4" fmla="*/ 307 w 614"/>
                <a:gd name="T5" fmla="*/ 0 h 643"/>
                <a:gd name="T6" fmla="*/ 614 w 614"/>
                <a:gd name="T7" fmla="*/ 195 h 643"/>
                <a:gd name="T8" fmla="*/ 587 w 614"/>
                <a:gd name="T9" fmla="*/ 195 h 643"/>
                <a:gd name="T10" fmla="*/ 558 w 614"/>
                <a:gd name="T11" fmla="*/ 195 h 643"/>
                <a:gd name="T12" fmla="*/ 558 w 614"/>
                <a:gd name="T13" fmla="*/ 614 h 643"/>
                <a:gd name="T14" fmla="*/ 56 w 614"/>
                <a:gd name="T15" fmla="*/ 614 h 643"/>
                <a:gd name="T16" fmla="*/ 56 w 614"/>
                <a:gd name="T17" fmla="*/ 195 h 643"/>
                <a:gd name="T18" fmla="*/ 558 w 614"/>
                <a:gd name="T19" fmla="*/ 195 h 643"/>
                <a:gd name="T20" fmla="*/ 587 w 614"/>
                <a:gd name="T21" fmla="*/ 195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4 h 643"/>
                <a:gd name="T28" fmla="*/ 56 w 614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4" y="195"/>
                  </a:lnTo>
                  <a:lnTo>
                    <a:pt x="587" y="195"/>
                  </a:lnTo>
                  <a:lnTo>
                    <a:pt x="558" y="195"/>
                  </a:lnTo>
                  <a:lnTo>
                    <a:pt x="558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8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0" name="Rectangle 182"/>
            <p:cNvSpPr>
              <a:spLocks noChangeArrowheads="1"/>
            </p:cNvSpPr>
            <p:nvPr/>
          </p:nvSpPr>
          <p:spPr bwMode="auto">
            <a:xfrm>
              <a:off x="4016" y="1745"/>
              <a:ext cx="169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1" name="Rectangle 183"/>
            <p:cNvSpPr>
              <a:spLocks noChangeArrowheads="1"/>
            </p:cNvSpPr>
            <p:nvPr/>
          </p:nvSpPr>
          <p:spPr bwMode="auto">
            <a:xfrm>
              <a:off x="4043" y="1778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2" name="Rectangle 184"/>
            <p:cNvSpPr>
              <a:spLocks noChangeArrowheads="1"/>
            </p:cNvSpPr>
            <p:nvPr/>
          </p:nvSpPr>
          <p:spPr bwMode="auto">
            <a:xfrm>
              <a:off x="4128" y="1776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3" name="Freeform 185"/>
            <p:cNvSpPr/>
            <p:nvPr/>
          </p:nvSpPr>
          <p:spPr bwMode="auto">
            <a:xfrm>
              <a:off x="4087" y="1827"/>
              <a:ext cx="7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4 h 30"/>
                <a:gd name="T10" fmla="*/ 17 w 23"/>
                <a:gd name="T11" fmla="*/ 2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6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6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7 h 30"/>
                <a:gd name="T62" fmla="*/ 18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4" name="Line 186"/>
            <p:cNvSpPr>
              <a:spLocks noChangeShapeType="1"/>
            </p:cNvSpPr>
            <p:nvPr/>
          </p:nvSpPr>
          <p:spPr bwMode="auto">
            <a:xfrm>
              <a:off x="4148" y="1776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5" name="Line 187"/>
            <p:cNvSpPr>
              <a:spLocks noChangeShapeType="1"/>
            </p:cNvSpPr>
            <p:nvPr/>
          </p:nvSpPr>
          <p:spPr bwMode="auto">
            <a:xfrm>
              <a:off x="4128" y="1800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6" name="Freeform 188"/>
            <p:cNvSpPr/>
            <p:nvPr/>
          </p:nvSpPr>
          <p:spPr bwMode="auto">
            <a:xfrm>
              <a:off x="3177" y="3757"/>
              <a:ext cx="205" cy="214"/>
            </a:xfrm>
            <a:custGeom>
              <a:avLst/>
              <a:gdLst>
                <a:gd name="T0" fmla="*/ 56 w 615"/>
                <a:gd name="T1" fmla="*/ 196 h 643"/>
                <a:gd name="T2" fmla="*/ 0 w 615"/>
                <a:gd name="T3" fmla="*/ 196 h 643"/>
                <a:gd name="T4" fmla="*/ 308 w 615"/>
                <a:gd name="T5" fmla="*/ 0 h 643"/>
                <a:gd name="T6" fmla="*/ 615 w 615"/>
                <a:gd name="T7" fmla="*/ 196 h 643"/>
                <a:gd name="T8" fmla="*/ 587 w 615"/>
                <a:gd name="T9" fmla="*/ 196 h 643"/>
                <a:gd name="T10" fmla="*/ 559 w 615"/>
                <a:gd name="T11" fmla="*/ 196 h 643"/>
                <a:gd name="T12" fmla="*/ 559 w 615"/>
                <a:gd name="T13" fmla="*/ 615 h 643"/>
                <a:gd name="T14" fmla="*/ 56 w 615"/>
                <a:gd name="T15" fmla="*/ 615 h 643"/>
                <a:gd name="T16" fmla="*/ 56 w 615"/>
                <a:gd name="T17" fmla="*/ 196 h 643"/>
                <a:gd name="T18" fmla="*/ 559 w 615"/>
                <a:gd name="T19" fmla="*/ 196 h 643"/>
                <a:gd name="T20" fmla="*/ 587 w 615"/>
                <a:gd name="T21" fmla="*/ 196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5 h 643"/>
                <a:gd name="T28" fmla="*/ 56 w 615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6"/>
                  </a:moveTo>
                  <a:lnTo>
                    <a:pt x="0" y="196"/>
                  </a:lnTo>
                  <a:lnTo>
                    <a:pt x="308" y="0"/>
                  </a:lnTo>
                  <a:lnTo>
                    <a:pt x="615" y="196"/>
                  </a:lnTo>
                  <a:lnTo>
                    <a:pt x="587" y="196"/>
                  </a:lnTo>
                  <a:lnTo>
                    <a:pt x="559" y="196"/>
                  </a:lnTo>
                  <a:lnTo>
                    <a:pt x="559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9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7" name="Rectangle 189"/>
            <p:cNvSpPr>
              <a:spLocks noChangeArrowheads="1"/>
            </p:cNvSpPr>
            <p:nvPr/>
          </p:nvSpPr>
          <p:spPr bwMode="auto">
            <a:xfrm>
              <a:off x="3196" y="3822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8" name="Rectangle 190"/>
            <p:cNvSpPr>
              <a:spLocks noChangeArrowheads="1"/>
            </p:cNvSpPr>
            <p:nvPr/>
          </p:nvSpPr>
          <p:spPr bwMode="auto">
            <a:xfrm>
              <a:off x="3223" y="3855"/>
              <a:ext cx="59" cy="106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39" name="Rectangle 191"/>
            <p:cNvSpPr>
              <a:spLocks noChangeArrowheads="1"/>
            </p:cNvSpPr>
            <p:nvPr/>
          </p:nvSpPr>
          <p:spPr bwMode="auto">
            <a:xfrm>
              <a:off x="3308" y="3853"/>
              <a:ext cx="41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0" name="Freeform 192"/>
            <p:cNvSpPr/>
            <p:nvPr/>
          </p:nvSpPr>
          <p:spPr bwMode="auto">
            <a:xfrm>
              <a:off x="3267" y="3904"/>
              <a:ext cx="7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5 h 30"/>
                <a:gd name="T10" fmla="*/ 18 w 23"/>
                <a:gd name="T11" fmla="*/ 3 h 30"/>
                <a:gd name="T12" fmla="*/ 17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5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5 h 30"/>
                <a:gd name="T44" fmla="*/ 3 w 23"/>
                <a:gd name="T45" fmla="*/ 26 h 30"/>
                <a:gd name="T46" fmla="*/ 5 w 23"/>
                <a:gd name="T47" fmla="*/ 28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7 w 23"/>
                <a:gd name="T59" fmla="*/ 29 h 30"/>
                <a:gd name="T60" fmla="*/ 18 w 23"/>
                <a:gd name="T61" fmla="*/ 28 h 30"/>
                <a:gd name="T62" fmla="*/ 19 w 23"/>
                <a:gd name="T63" fmla="*/ 26 h 30"/>
                <a:gd name="T64" fmla="*/ 21 w 23"/>
                <a:gd name="T65" fmla="*/ 25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8" y="3"/>
                  </a:lnTo>
                  <a:lnTo>
                    <a:pt x="17" y="1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5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19" y="27"/>
                  </a:lnTo>
                  <a:lnTo>
                    <a:pt x="19" y="26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1" name="Line 193"/>
            <p:cNvSpPr>
              <a:spLocks noChangeShapeType="1"/>
            </p:cNvSpPr>
            <p:nvPr/>
          </p:nvSpPr>
          <p:spPr bwMode="auto">
            <a:xfrm>
              <a:off x="3328" y="3853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2" name="Line 194"/>
            <p:cNvSpPr>
              <a:spLocks noChangeShapeType="1"/>
            </p:cNvSpPr>
            <p:nvPr/>
          </p:nvSpPr>
          <p:spPr bwMode="auto">
            <a:xfrm>
              <a:off x="3308" y="3877"/>
              <a:ext cx="40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3" name="Freeform 195"/>
            <p:cNvSpPr/>
            <p:nvPr/>
          </p:nvSpPr>
          <p:spPr bwMode="auto">
            <a:xfrm>
              <a:off x="4800" y="892"/>
              <a:ext cx="205" cy="214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7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7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4" name="Rectangle 196"/>
            <p:cNvSpPr>
              <a:spLocks noChangeArrowheads="1"/>
            </p:cNvSpPr>
            <p:nvPr/>
          </p:nvSpPr>
          <p:spPr bwMode="auto">
            <a:xfrm>
              <a:off x="4819" y="957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5" name="Rectangle 197"/>
            <p:cNvSpPr>
              <a:spLocks noChangeArrowheads="1"/>
            </p:cNvSpPr>
            <p:nvPr/>
          </p:nvSpPr>
          <p:spPr bwMode="auto">
            <a:xfrm>
              <a:off x="4847" y="990"/>
              <a:ext cx="59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6" name="Rectangle 198"/>
            <p:cNvSpPr>
              <a:spLocks noChangeArrowheads="1"/>
            </p:cNvSpPr>
            <p:nvPr/>
          </p:nvSpPr>
          <p:spPr bwMode="auto">
            <a:xfrm>
              <a:off x="4932" y="987"/>
              <a:ext cx="40" cy="51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7" name="Freeform 199"/>
            <p:cNvSpPr/>
            <p:nvPr/>
          </p:nvSpPr>
          <p:spPr bwMode="auto">
            <a:xfrm>
              <a:off x="4890" y="1039"/>
              <a:ext cx="8" cy="10"/>
            </a:xfrm>
            <a:custGeom>
              <a:avLst/>
              <a:gdLst>
                <a:gd name="T0" fmla="*/ 23 w 23"/>
                <a:gd name="T1" fmla="*/ 13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9 w 23"/>
                <a:gd name="T9" fmla="*/ 4 h 30"/>
                <a:gd name="T10" fmla="*/ 18 w 23"/>
                <a:gd name="T11" fmla="*/ 2 h 30"/>
                <a:gd name="T12" fmla="*/ 17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9 w 23"/>
                <a:gd name="T21" fmla="*/ 0 h 30"/>
                <a:gd name="T22" fmla="*/ 7 w 23"/>
                <a:gd name="T23" fmla="*/ 1 h 30"/>
                <a:gd name="T24" fmla="*/ 4 w 23"/>
                <a:gd name="T25" fmla="*/ 2 h 30"/>
                <a:gd name="T26" fmla="*/ 3 w 23"/>
                <a:gd name="T27" fmla="*/ 4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3 h 30"/>
                <a:gd name="T36" fmla="*/ 0 w 23"/>
                <a:gd name="T37" fmla="*/ 16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5 h 30"/>
                <a:gd name="T46" fmla="*/ 4 w 23"/>
                <a:gd name="T47" fmla="*/ 27 h 30"/>
                <a:gd name="T48" fmla="*/ 7 w 23"/>
                <a:gd name="T49" fmla="*/ 29 h 30"/>
                <a:gd name="T50" fmla="*/ 9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7 w 23"/>
                <a:gd name="T59" fmla="*/ 29 h 30"/>
                <a:gd name="T60" fmla="*/ 18 w 23"/>
                <a:gd name="T61" fmla="*/ 27 h 30"/>
                <a:gd name="T62" fmla="*/ 19 w 23"/>
                <a:gd name="T63" fmla="*/ 25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4"/>
                  </a:moveTo>
                  <a:lnTo>
                    <a:pt x="23" y="13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5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7" y="29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8" name="Line 200"/>
            <p:cNvSpPr>
              <a:spLocks noChangeShapeType="1"/>
            </p:cNvSpPr>
            <p:nvPr/>
          </p:nvSpPr>
          <p:spPr bwMode="auto">
            <a:xfrm>
              <a:off x="4951" y="988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49" name="Line 201"/>
            <p:cNvSpPr>
              <a:spLocks noChangeShapeType="1"/>
            </p:cNvSpPr>
            <p:nvPr/>
          </p:nvSpPr>
          <p:spPr bwMode="auto">
            <a:xfrm>
              <a:off x="4932" y="1012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50" name="Freeform 202"/>
            <p:cNvSpPr/>
            <p:nvPr/>
          </p:nvSpPr>
          <p:spPr bwMode="auto">
            <a:xfrm>
              <a:off x="4530" y="1154"/>
              <a:ext cx="205" cy="215"/>
            </a:xfrm>
            <a:custGeom>
              <a:avLst/>
              <a:gdLst>
                <a:gd name="T0" fmla="*/ 56 w 615"/>
                <a:gd name="T1" fmla="*/ 195 h 643"/>
                <a:gd name="T2" fmla="*/ 0 w 615"/>
                <a:gd name="T3" fmla="*/ 195 h 643"/>
                <a:gd name="T4" fmla="*/ 308 w 615"/>
                <a:gd name="T5" fmla="*/ 0 h 643"/>
                <a:gd name="T6" fmla="*/ 615 w 615"/>
                <a:gd name="T7" fmla="*/ 195 h 643"/>
                <a:gd name="T8" fmla="*/ 587 w 615"/>
                <a:gd name="T9" fmla="*/ 195 h 643"/>
                <a:gd name="T10" fmla="*/ 559 w 615"/>
                <a:gd name="T11" fmla="*/ 195 h 643"/>
                <a:gd name="T12" fmla="*/ 559 w 615"/>
                <a:gd name="T13" fmla="*/ 614 h 643"/>
                <a:gd name="T14" fmla="*/ 56 w 615"/>
                <a:gd name="T15" fmla="*/ 614 h 643"/>
                <a:gd name="T16" fmla="*/ 56 w 615"/>
                <a:gd name="T17" fmla="*/ 195 h 643"/>
                <a:gd name="T18" fmla="*/ 559 w 615"/>
                <a:gd name="T19" fmla="*/ 195 h 643"/>
                <a:gd name="T20" fmla="*/ 587 w 615"/>
                <a:gd name="T21" fmla="*/ 195 h 643"/>
                <a:gd name="T22" fmla="*/ 587 w 615"/>
                <a:gd name="T23" fmla="*/ 643 h 643"/>
                <a:gd name="T24" fmla="*/ 56 w 615"/>
                <a:gd name="T25" fmla="*/ 643 h 643"/>
                <a:gd name="T26" fmla="*/ 56 w 615"/>
                <a:gd name="T27" fmla="*/ 614 h 643"/>
                <a:gd name="T28" fmla="*/ 56 w 615"/>
                <a:gd name="T29" fmla="*/ 195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5"/>
                <a:gd name="T46" fmla="*/ 0 h 643"/>
                <a:gd name="T47" fmla="*/ 615 w 615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5" h="643">
                  <a:moveTo>
                    <a:pt x="56" y="195"/>
                  </a:moveTo>
                  <a:lnTo>
                    <a:pt x="0" y="195"/>
                  </a:lnTo>
                  <a:lnTo>
                    <a:pt x="308" y="0"/>
                  </a:lnTo>
                  <a:lnTo>
                    <a:pt x="615" y="195"/>
                  </a:lnTo>
                  <a:lnTo>
                    <a:pt x="587" y="195"/>
                  </a:lnTo>
                  <a:lnTo>
                    <a:pt x="559" y="195"/>
                  </a:lnTo>
                  <a:lnTo>
                    <a:pt x="559" y="614"/>
                  </a:lnTo>
                  <a:lnTo>
                    <a:pt x="56" y="614"/>
                  </a:lnTo>
                  <a:lnTo>
                    <a:pt x="56" y="195"/>
                  </a:lnTo>
                  <a:lnTo>
                    <a:pt x="559" y="195"/>
                  </a:lnTo>
                  <a:lnTo>
                    <a:pt x="587" y="195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4"/>
                  </a:lnTo>
                  <a:lnTo>
                    <a:pt x="56" y="19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51" name="Rectangle 203"/>
            <p:cNvSpPr>
              <a:spLocks noChangeArrowheads="1"/>
            </p:cNvSpPr>
            <p:nvPr/>
          </p:nvSpPr>
          <p:spPr bwMode="auto">
            <a:xfrm>
              <a:off x="4549" y="1219"/>
              <a:ext cx="169" cy="140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3556" name="Rectangle 204"/>
          <p:cNvSpPr>
            <a:spLocks noChangeArrowheads="1"/>
          </p:cNvSpPr>
          <p:nvPr/>
        </p:nvSpPr>
        <p:spPr bwMode="auto">
          <a:xfrm>
            <a:off x="7234238" y="1985964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57" name="Rectangle 205"/>
          <p:cNvSpPr>
            <a:spLocks noChangeArrowheads="1"/>
          </p:cNvSpPr>
          <p:nvPr/>
        </p:nvSpPr>
        <p:spPr bwMode="auto">
          <a:xfrm>
            <a:off x="7369175" y="1981200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58" name="Freeform 206"/>
          <p:cNvSpPr/>
          <p:nvPr/>
        </p:nvSpPr>
        <p:spPr bwMode="auto">
          <a:xfrm>
            <a:off x="7302500" y="2062165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7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59" name="Line 207"/>
          <p:cNvSpPr>
            <a:spLocks noChangeShapeType="1"/>
          </p:cNvSpPr>
          <p:nvPr/>
        </p:nvSpPr>
        <p:spPr bwMode="auto">
          <a:xfrm>
            <a:off x="7400925" y="1981200"/>
            <a:ext cx="1588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0" name="Line 208"/>
          <p:cNvSpPr>
            <a:spLocks noChangeShapeType="1"/>
          </p:cNvSpPr>
          <p:nvPr/>
        </p:nvSpPr>
        <p:spPr bwMode="auto">
          <a:xfrm>
            <a:off x="7369175" y="201930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1" name="Freeform 209"/>
          <p:cNvSpPr/>
          <p:nvPr/>
        </p:nvSpPr>
        <p:spPr bwMode="auto">
          <a:xfrm>
            <a:off x="7958138" y="2903539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2" name="Rectangle 210"/>
          <p:cNvSpPr>
            <a:spLocks noChangeArrowheads="1"/>
          </p:cNvSpPr>
          <p:nvPr/>
        </p:nvSpPr>
        <p:spPr bwMode="auto">
          <a:xfrm>
            <a:off x="7988300" y="3006725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3" name="Rectangle 211"/>
          <p:cNvSpPr>
            <a:spLocks noChangeArrowheads="1"/>
          </p:cNvSpPr>
          <p:nvPr/>
        </p:nvSpPr>
        <p:spPr bwMode="auto">
          <a:xfrm>
            <a:off x="8031163" y="3059115"/>
            <a:ext cx="93662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4" name="Rectangle 212"/>
          <p:cNvSpPr>
            <a:spLocks noChangeArrowheads="1"/>
          </p:cNvSpPr>
          <p:nvPr/>
        </p:nvSpPr>
        <p:spPr bwMode="auto">
          <a:xfrm>
            <a:off x="8166100" y="3055939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5" name="Freeform 213"/>
          <p:cNvSpPr/>
          <p:nvPr/>
        </p:nvSpPr>
        <p:spPr bwMode="auto">
          <a:xfrm>
            <a:off x="8099425" y="3136901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2 w 23"/>
              <a:gd name="T29" fmla="*/ 7 h 30"/>
              <a:gd name="T30" fmla="*/ 2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2 w 23"/>
              <a:gd name="T41" fmla="*/ 22 h 30"/>
              <a:gd name="T42" fmla="*/ 2 w 23"/>
              <a:gd name="T43" fmla="*/ 24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6" name="Line 214"/>
          <p:cNvSpPr>
            <a:spLocks noChangeShapeType="1"/>
          </p:cNvSpPr>
          <p:nvPr/>
        </p:nvSpPr>
        <p:spPr bwMode="auto">
          <a:xfrm>
            <a:off x="8197850" y="3055939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7" name="Line 215"/>
          <p:cNvSpPr>
            <a:spLocks noChangeShapeType="1"/>
          </p:cNvSpPr>
          <p:nvPr/>
        </p:nvSpPr>
        <p:spPr bwMode="auto">
          <a:xfrm>
            <a:off x="8166100" y="309404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8" name="Freeform 216"/>
          <p:cNvSpPr/>
          <p:nvPr/>
        </p:nvSpPr>
        <p:spPr bwMode="auto">
          <a:xfrm>
            <a:off x="7932738" y="2360614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69" name="Rectangle 217"/>
          <p:cNvSpPr>
            <a:spLocks noChangeArrowheads="1"/>
          </p:cNvSpPr>
          <p:nvPr/>
        </p:nvSpPr>
        <p:spPr bwMode="auto">
          <a:xfrm>
            <a:off x="7962900" y="2463800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0" name="Rectangle 218"/>
          <p:cNvSpPr>
            <a:spLocks noChangeArrowheads="1"/>
          </p:cNvSpPr>
          <p:nvPr/>
        </p:nvSpPr>
        <p:spPr bwMode="auto">
          <a:xfrm>
            <a:off x="8005763" y="251619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1" name="Rectangle 219"/>
          <p:cNvSpPr>
            <a:spLocks noChangeArrowheads="1"/>
          </p:cNvSpPr>
          <p:nvPr/>
        </p:nvSpPr>
        <p:spPr bwMode="auto">
          <a:xfrm>
            <a:off x="8140700" y="2511426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2" name="Freeform 220"/>
          <p:cNvSpPr/>
          <p:nvPr/>
        </p:nvSpPr>
        <p:spPr bwMode="auto">
          <a:xfrm>
            <a:off x="8074025" y="259397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7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3" name="Line 221"/>
          <p:cNvSpPr>
            <a:spLocks noChangeShapeType="1"/>
          </p:cNvSpPr>
          <p:nvPr/>
        </p:nvSpPr>
        <p:spPr bwMode="auto">
          <a:xfrm>
            <a:off x="8172450" y="251301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4" name="Line 222"/>
          <p:cNvSpPr>
            <a:spLocks noChangeShapeType="1"/>
          </p:cNvSpPr>
          <p:nvPr/>
        </p:nvSpPr>
        <p:spPr bwMode="auto">
          <a:xfrm>
            <a:off x="8140700" y="255111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5" name="Freeform 223"/>
          <p:cNvSpPr/>
          <p:nvPr/>
        </p:nvSpPr>
        <p:spPr bwMode="auto">
          <a:xfrm>
            <a:off x="7389813" y="2473327"/>
            <a:ext cx="323850" cy="341313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6" name="Rectangle 224"/>
          <p:cNvSpPr>
            <a:spLocks noChangeArrowheads="1"/>
          </p:cNvSpPr>
          <p:nvPr/>
        </p:nvSpPr>
        <p:spPr bwMode="auto">
          <a:xfrm>
            <a:off x="7419975" y="2576512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7" name="Rectangle 225"/>
          <p:cNvSpPr>
            <a:spLocks noChangeArrowheads="1"/>
          </p:cNvSpPr>
          <p:nvPr/>
        </p:nvSpPr>
        <p:spPr bwMode="auto">
          <a:xfrm>
            <a:off x="7462838" y="263049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8" name="Rectangle 226"/>
          <p:cNvSpPr>
            <a:spLocks noChangeArrowheads="1"/>
          </p:cNvSpPr>
          <p:nvPr/>
        </p:nvSpPr>
        <p:spPr bwMode="auto">
          <a:xfrm>
            <a:off x="7597775" y="2625726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79" name="Freeform 227"/>
          <p:cNvSpPr/>
          <p:nvPr/>
        </p:nvSpPr>
        <p:spPr bwMode="auto">
          <a:xfrm>
            <a:off x="7531100" y="2706690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5"/>
                </a:lnTo>
                <a:lnTo>
                  <a:pt x="3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0" name="Line 228"/>
          <p:cNvSpPr>
            <a:spLocks noChangeShapeType="1"/>
          </p:cNvSpPr>
          <p:nvPr/>
        </p:nvSpPr>
        <p:spPr bwMode="auto">
          <a:xfrm>
            <a:off x="7629525" y="262731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1" name="Line 229"/>
          <p:cNvSpPr>
            <a:spLocks noChangeShapeType="1"/>
          </p:cNvSpPr>
          <p:nvPr/>
        </p:nvSpPr>
        <p:spPr bwMode="auto">
          <a:xfrm>
            <a:off x="7597775" y="2663825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2" name="Freeform 230"/>
          <p:cNvSpPr/>
          <p:nvPr/>
        </p:nvSpPr>
        <p:spPr bwMode="auto">
          <a:xfrm>
            <a:off x="6832600" y="2613026"/>
            <a:ext cx="325438" cy="339724"/>
          </a:xfrm>
          <a:custGeom>
            <a:avLst/>
            <a:gdLst>
              <a:gd name="T0" fmla="*/ 55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6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5 w 614"/>
              <a:gd name="T15" fmla="*/ 615 h 643"/>
              <a:gd name="T16" fmla="*/ 55 w 614"/>
              <a:gd name="T17" fmla="*/ 196 h 643"/>
              <a:gd name="T18" fmla="*/ 558 w 614"/>
              <a:gd name="T19" fmla="*/ 196 h 643"/>
              <a:gd name="T20" fmla="*/ 586 w 614"/>
              <a:gd name="T21" fmla="*/ 196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5 h 643"/>
              <a:gd name="T28" fmla="*/ 55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6" y="196"/>
                </a:lnTo>
                <a:lnTo>
                  <a:pt x="558" y="196"/>
                </a:lnTo>
                <a:lnTo>
                  <a:pt x="558" y="615"/>
                </a:lnTo>
                <a:lnTo>
                  <a:pt x="55" y="615"/>
                </a:lnTo>
                <a:lnTo>
                  <a:pt x="55" y="196"/>
                </a:lnTo>
                <a:lnTo>
                  <a:pt x="558" y="196"/>
                </a:lnTo>
                <a:lnTo>
                  <a:pt x="586" y="196"/>
                </a:lnTo>
                <a:lnTo>
                  <a:pt x="586" y="643"/>
                </a:lnTo>
                <a:lnTo>
                  <a:pt x="55" y="643"/>
                </a:lnTo>
                <a:lnTo>
                  <a:pt x="55" y="615"/>
                </a:lnTo>
                <a:lnTo>
                  <a:pt x="55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3" name="Rectangle 231"/>
          <p:cNvSpPr>
            <a:spLocks noChangeArrowheads="1"/>
          </p:cNvSpPr>
          <p:nvPr/>
        </p:nvSpPr>
        <p:spPr bwMode="auto">
          <a:xfrm>
            <a:off x="6862763" y="2716214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4" name="Rectangle 232"/>
          <p:cNvSpPr>
            <a:spLocks noChangeArrowheads="1"/>
          </p:cNvSpPr>
          <p:nvPr/>
        </p:nvSpPr>
        <p:spPr bwMode="auto">
          <a:xfrm>
            <a:off x="6905625" y="2768602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5" name="Rectangle 233"/>
          <p:cNvSpPr>
            <a:spLocks noChangeArrowheads="1"/>
          </p:cNvSpPr>
          <p:nvPr/>
        </p:nvSpPr>
        <p:spPr bwMode="auto">
          <a:xfrm>
            <a:off x="7040563" y="2765426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6" name="Freeform 234"/>
          <p:cNvSpPr/>
          <p:nvPr/>
        </p:nvSpPr>
        <p:spPr bwMode="auto">
          <a:xfrm>
            <a:off x="6973888" y="2846389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4" y="4"/>
                </a:lnTo>
                <a:lnTo>
                  <a:pt x="4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7" name="Line 235"/>
          <p:cNvSpPr>
            <a:spLocks noChangeShapeType="1"/>
          </p:cNvSpPr>
          <p:nvPr/>
        </p:nvSpPr>
        <p:spPr bwMode="auto">
          <a:xfrm>
            <a:off x="7072313" y="276542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8" name="Line 236"/>
          <p:cNvSpPr>
            <a:spLocks noChangeShapeType="1"/>
          </p:cNvSpPr>
          <p:nvPr/>
        </p:nvSpPr>
        <p:spPr bwMode="auto">
          <a:xfrm>
            <a:off x="7040563" y="2803526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89" name="Freeform 237"/>
          <p:cNvSpPr/>
          <p:nvPr/>
        </p:nvSpPr>
        <p:spPr bwMode="auto">
          <a:xfrm>
            <a:off x="5910263" y="2587627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0" name="Rectangle 238"/>
          <p:cNvSpPr>
            <a:spLocks noChangeArrowheads="1"/>
          </p:cNvSpPr>
          <p:nvPr/>
        </p:nvSpPr>
        <p:spPr bwMode="auto">
          <a:xfrm>
            <a:off x="5940425" y="269081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1" name="Rectangle 239"/>
          <p:cNvSpPr>
            <a:spLocks noChangeArrowheads="1"/>
          </p:cNvSpPr>
          <p:nvPr/>
        </p:nvSpPr>
        <p:spPr bwMode="auto">
          <a:xfrm>
            <a:off x="5983288" y="2743200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2" name="Rectangle 240"/>
          <p:cNvSpPr>
            <a:spLocks noChangeArrowheads="1"/>
          </p:cNvSpPr>
          <p:nvPr/>
        </p:nvSpPr>
        <p:spPr bwMode="auto">
          <a:xfrm>
            <a:off x="6118225" y="2740026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3" name="Freeform 241"/>
          <p:cNvSpPr/>
          <p:nvPr/>
        </p:nvSpPr>
        <p:spPr bwMode="auto">
          <a:xfrm>
            <a:off x="6053138" y="2820990"/>
            <a:ext cx="11112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4" name="Line 242"/>
          <p:cNvSpPr>
            <a:spLocks noChangeShapeType="1"/>
          </p:cNvSpPr>
          <p:nvPr/>
        </p:nvSpPr>
        <p:spPr bwMode="auto">
          <a:xfrm>
            <a:off x="6149975" y="2740026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5" name="Line 243"/>
          <p:cNvSpPr>
            <a:spLocks noChangeShapeType="1"/>
          </p:cNvSpPr>
          <p:nvPr/>
        </p:nvSpPr>
        <p:spPr bwMode="auto">
          <a:xfrm>
            <a:off x="6118225" y="2778125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6" name="Freeform 244"/>
          <p:cNvSpPr/>
          <p:nvPr/>
        </p:nvSpPr>
        <p:spPr bwMode="auto">
          <a:xfrm>
            <a:off x="5607050" y="3028952"/>
            <a:ext cx="325438" cy="341313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7" name="Rectangle 245"/>
          <p:cNvSpPr>
            <a:spLocks noChangeArrowheads="1"/>
          </p:cNvSpPr>
          <p:nvPr/>
        </p:nvSpPr>
        <p:spPr bwMode="auto">
          <a:xfrm>
            <a:off x="5637213" y="313372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8" name="Rectangle 246"/>
          <p:cNvSpPr>
            <a:spLocks noChangeArrowheads="1"/>
          </p:cNvSpPr>
          <p:nvPr/>
        </p:nvSpPr>
        <p:spPr bwMode="auto">
          <a:xfrm>
            <a:off x="5680075" y="3186114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599" name="Rectangle 247"/>
          <p:cNvSpPr>
            <a:spLocks noChangeArrowheads="1"/>
          </p:cNvSpPr>
          <p:nvPr/>
        </p:nvSpPr>
        <p:spPr bwMode="auto">
          <a:xfrm>
            <a:off x="5815013" y="3181350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0" name="Freeform 248"/>
          <p:cNvSpPr/>
          <p:nvPr/>
        </p:nvSpPr>
        <p:spPr bwMode="auto">
          <a:xfrm>
            <a:off x="5748338" y="326231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3" y="25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1" name="Line 249"/>
          <p:cNvSpPr>
            <a:spLocks noChangeShapeType="1"/>
          </p:cNvSpPr>
          <p:nvPr/>
        </p:nvSpPr>
        <p:spPr bwMode="auto">
          <a:xfrm>
            <a:off x="5846763" y="31829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2" name="Line 250"/>
          <p:cNvSpPr>
            <a:spLocks noChangeShapeType="1"/>
          </p:cNvSpPr>
          <p:nvPr/>
        </p:nvSpPr>
        <p:spPr bwMode="auto">
          <a:xfrm>
            <a:off x="5815013" y="321945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3" name="Freeform 251"/>
          <p:cNvSpPr/>
          <p:nvPr/>
        </p:nvSpPr>
        <p:spPr bwMode="auto">
          <a:xfrm>
            <a:off x="6807200" y="4192590"/>
            <a:ext cx="325438" cy="339724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4" name="Rectangle 252"/>
          <p:cNvSpPr>
            <a:spLocks noChangeArrowheads="1"/>
          </p:cNvSpPr>
          <p:nvPr/>
        </p:nvSpPr>
        <p:spPr bwMode="auto">
          <a:xfrm>
            <a:off x="6837363" y="429577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5" name="Rectangle 253"/>
          <p:cNvSpPr>
            <a:spLocks noChangeArrowheads="1"/>
          </p:cNvSpPr>
          <p:nvPr/>
        </p:nvSpPr>
        <p:spPr bwMode="auto">
          <a:xfrm>
            <a:off x="6880225" y="4348165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6" name="Rectangle 254"/>
          <p:cNvSpPr>
            <a:spLocks noChangeArrowheads="1"/>
          </p:cNvSpPr>
          <p:nvPr/>
        </p:nvSpPr>
        <p:spPr bwMode="auto">
          <a:xfrm>
            <a:off x="7015163" y="4344989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7" name="Freeform 255"/>
          <p:cNvSpPr/>
          <p:nvPr/>
        </p:nvSpPr>
        <p:spPr bwMode="auto">
          <a:xfrm>
            <a:off x="6950075" y="4425952"/>
            <a:ext cx="11113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0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0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1 h 29"/>
              <a:gd name="T42" fmla="*/ 1 w 23"/>
              <a:gd name="T43" fmla="*/ 24 h 29"/>
              <a:gd name="T44" fmla="*/ 3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1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0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0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1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8" name="Line 256"/>
          <p:cNvSpPr>
            <a:spLocks noChangeShapeType="1"/>
          </p:cNvSpPr>
          <p:nvPr/>
        </p:nvSpPr>
        <p:spPr bwMode="auto">
          <a:xfrm>
            <a:off x="7046913" y="43449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09" name="Line 257"/>
          <p:cNvSpPr>
            <a:spLocks noChangeShapeType="1"/>
          </p:cNvSpPr>
          <p:nvPr/>
        </p:nvSpPr>
        <p:spPr bwMode="auto">
          <a:xfrm>
            <a:off x="7015163" y="438308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0" name="Freeform 258"/>
          <p:cNvSpPr/>
          <p:nvPr/>
        </p:nvSpPr>
        <p:spPr bwMode="auto">
          <a:xfrm>
            <a:off x="6819900" y="4760914"/>
            <a:ext cx="325438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1" name="Rectangle 259"/>
          <p:cNvSpPr>
            <a:spLocks noChangeArrowheads="1"/>
          </p:cNvSpPr>
          <p:nvPr/>
        </p:nvSpPr>
        <p:spPr bwMode="auto">
          <a:xfrm>
            <a:off x="6850063" y="4864100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2" name="Rectangle 260"/>
          <p:cNvSpPr>
            <a:spLocks noChangeArrowheads="1"/>
          </p:cNvSpPr>
          <p:nvPr/>
        </p:nvSpPr>
        <p:spPr bwMode="auto">
          <a:xfrm>
            <a:off x="6892925" y="491649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3" name="Rectangle 261"/>
          <p:cNvSpPr>
            <a:spLocks noChangeArrowheads="1"/>
          </p:cNvSpPr>
          <p:nvPr/>
        </p:nvSpPr>
        <p:spPr bwMode="auto">
          <a:xfrm>
            <a:off x="7027863" y="4911726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4" name="Freeform 262"/>
          <p:cNvSpPr/>
          <p:nvPr/>
        </p:nvSpPr>
        <p:spPr bwMode="auto">
          <a:xfrm>
            <a:off x="6961188" y="4994274"/>
            <a:ext cx="12700" cy="14289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5" name="Line 263"/>
          <p:cNvSpPr>
            <a:spLocks noChangeShapeType="1"/>
          </p:cNvSpPr>
          <p:nvPr/>
        </p:nvSpPr>
        <p:spPr bwMode="auto">
          <a:xfrm>
            <a:off x="7059613" y="4913314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6" name="Line 264"/>
          <p:cNvSpPr>
            <a:spLocks noChangeShapeType="1"/>
          </p:cNvSpPr>
          <p:nvPr/>
        </p:nvSpPr>
        <p:spPr bwMode="auto">
          <a:xfrm>
            <a:off x="7027863" y="495141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7" name="Freeform 265"/>
          <p:cNvSpPr/>
          <p:nvPr/>
        </p:nvSpPr>
        <p:spPr bwMode="auto">
          <a:xfrm>
            <a:off x="7527925" y="4799014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8" name="Rectangle 266"/>
          <p:cNvSpPr>
            <a:spLocks noChangeArrowheads="1"/>
          </p:cNvSpPr>
          <p:nvPr/>
        </p:nvSpPr>
        <p:spPr bwMode="auto">
          <a:xfrm>
            <a:off x="7558088" y="4902200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19" name="Rectangle 267"/>
          <p:cNvSpPr>
            <a:spLocks noChangeArrowheads="1"/>
          </p:cNvSpPr>
          <p:nvPr/>
        </p:nvSpPr>
        <p:spPr bwMode="auto">
          <a:xfrm>
            <a:off x="7600950" y="495459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0" name="Rectangle 268"/>
          <p:cNvSpPr>
            <a:spLocks noChangeArrowheads="1"/>
          </p:cNvSpPr>
          <p:nvPr/>
        </p:nvSpPr>
        <p:spPr bwMode="auto">
          <a:xfrm>
            <a:off x="7735888" y="4951414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1" name="Freeform 269"/>
          <p:cNvSpPr/>
          <p:nvPr/>
        </p:nvSpPr>
        <p:spPr bwMode="auto">
          <a:xfrm>
            <a:off x="7669213" y="5032376"/>
            <a:ext cx="12700" cy="15874"/>
          </a:xfrm>
          <a:custGeom>
            <a:avLst/>
            <a:gdLst>
              <a:gd name="T0" fmla="*/ 24 w 24"/>
              <a:gd name="T1" fmla="*/ 13 h 30"/>
              <a:gd name="T2" fmla="*/ 24 w 24"/>
              <a:gd name="T3" fmla="*/ 11 h 30"/>
              <a:gd name="T4" fmla="*/ 21 w 24"/>
              <a:gd name="T5" fmla="*/ 9 h 30"/>
              <a:gd name="T6" fmla="*/ 21 w 24"/>
              <a:gd name="T7" fmla="*/ 7 h 30"/>
              <a:gd name="T8" fmla="*/ 19 w 24"/>
              <a:gd name="T9" fmla="*/ 5 h 30"/>
              <a:gd name="T10" fmla="*/ 18 w 24"/>
              <a:gd name="T11" fmla="*/ 2 h 30"/>
              <a:gd name="T12" fmla="*/ 17 w 24"/>
              <a:gd name="T13" fmla="*/ 1 h 30"/>
              <a:gd name="T14" fmla="*/ 15 w 24"/>
              <a:gd name="T15" fmla="*/ 0 h 30"/>
              <a:gd name="T16" fmla="*/ 13 w 24"/>
              <a:gd name="T17" fmla="*/ 0 h 30"/>
              <a:gd name="T18" fmla="*/ 10 w 24"/>
              <a:gd name="T19" fmla="*/ 0 h 30"/>
              <a:gd name="T20" fmla="*/ 9 w 24"/>
              <a:gd name="T21" fmla="*/ 0 h 30"/>
              <a:gd name="T22" fmla="*/ 7 w 24"/>
              <a:gd name="T23" fmla="*/ 1 h 30"/>
              <a:gd name="T24" fmla="*/ 5 w 24"/>
              <a:gd name="T25" fmla="*/ 2 h 30"/>
              <a:gd name="T26" fmla="*/ 4 w 24"/>
              <a:gd name="T27" fmla="*/ 5 h 30"/>
              <a:gd name="T28" fmla="*/ 2 w 24"/>
              <a:gd name="T29" fmla="*/ 7 h 30"/>
              <a:gd name="T30" fmla="*/ 2 w 24"/>
              <a:gd name="T31" fmla="*/ 9 h 30"/>
              <a:gd name="T32" fmla="*/ 0 w 24"/>
              <a:gd name="T33" fmla="*/ 11 h 30"/>
              <a:gd name="T34" fmla="*/ 0 w 24"/>
              <a:gd name="T35" fmla="*/ 13 h 30"/>
              <a:gd name="T36" fmla="*/ 0 w 24"/>
              <a:gd name="T37" fmla="*/ 17 h 30"/>
              <a:gd name="T38" fmla="*/ 0 w 24"/>
              <a:gd name="T39" fmla="*/ 19 h 30"/>
              <a:gd name="T40" fmla="*/ 2 w 24"/>
              <a:gd name="T41" fmla="*/ 22 h 30"/>
              <a:gd name="T42" fmla="*/ 2 w 24"/>
              <a:gd name="T43" fmla="*/ 24 h 30"/>
              <a:gd name="T44" fmla="*/ 4 w 24"/>
              <a:gd name="T45" fmla="*/ 26 h 30"/>
              <a:gd name="T46" fmla="*/ 5 w 24"/>
              <a:gd name="T47" fmla="*/ 28 h 30"/>
              <a:gd name="T48" fmla="*/ 7 w 24"/>
              <a:gd name="T49" fmla="*/ 29 h 30"/>
              <a:gd name="T50" fmla="*/ 9 w 24"/>
              <a:gd name="T51" fmla="*/ 30 h 30"/>
              <a:gd name="T52" fmla="*/ 10 w 24"/>
              <a:gd name="T53" fmla="*/ 30 h 30"/>
              <a:gd name="T54" fmla="*/ 13 w 24"/>
              <a:gd name="T55" fmla="*/ 30 h 30"/>
              <a:gd name="T56" fmla="*/ 15 w 24"/>
              <a:gd name="T57" fmla="*/ 30 h 30"/>
              <a:gd name="T58" fmla="*/ 17 w 24"/>
              <a:gd name="T59" fmla="*/ 29 h 30"/>
              <a:gd name="T60" fmla="*/ 18 w 24"/>
              <a:gd name="T61" fmla="*/ 28 h 30"/>
              <a:gd name="T62" fmla="*/ 19 w 24"/>
              <a:gd name="T63" fmla="*/ 26 h 30"/>
              <a:gd name="T64" fmla="*/ 21 w 24"/>
              <a:gd name="T65" fmla="*/ 24 h 30"/>
              <a:gd name="T66" fmla="*/ 21 w 24"/>
              <a:gd name="T67" fmla="*/ 22 h 30"/>
              <a:gd name="T68" fmla="*/ 24 w 24"/>
              <a:gd name="T69" fmla="*/ 19 h 30"/>
              <a:gd name="T70" fmla="*/ 24 w 24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30"/>
              <a:gd name="T110" fmla="*/ 24 w 24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30">
                <a:moveTo>
                  <a:pt x="24" y="15"/>
                </a:moveTo>
                <a:lnTo>
                  <a:pt x="24" y="13"/>
                </a:lnTo>
                <a:lnTo>
                  <a:pt x="24" y="12"/>
                </a:lnTo>
                <a:lnTo>
                  <a:pt x="24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4" y="19"/>
                </a:lnTo>
                <a:lnTo>
                  <a:pt x="24" y="18"/>
                </a:lnTo>
                <a:lnTo>
                  <a:pt x="24" y="17"/>
                </a:lnTo>
                <a:lnTo>
                  <a:pt x="24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2" name="Line 270"/>
          <p:cNvSpPr>
            <a:spLocks noChangeShapeType="1"/>
          </p:cNvSpPr>
          <p:nvPr/>
        </p:nvSpPr>
        <p:spPr bwMode="auto">
          <a:xfrm>
            <a:off x="7767638" y="4951414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3" name="Line 271"/>
          <p:cNvSpPr>
            <a:spLocks noChangeShapeType="1"/>
          </p:cNvSpPr>
          <p:nvPr/>
        </p:nvSpPr>
        <p:spPr bwMode="auto">
          <a:xfrm>
            <a:off x="7735888" y="498951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4" name="Freeform 272"/>
          <p:cNvSpPr/>
          <p:nvPr/>
        </p:nvSpPr>
        <p:spPr bwMode="auto">
          <a:xfrm>
            <a:off x="7248525" y="4254501"/>
            <a:ext cx="325438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5" name="Rectangle 273"/>
          <p:cNvSpPr>
            <a:spLocks noChangeArrowheads="1"/>
          </p:cNvSpPr>
          <p:nvPr/>
        </p:nvSpPr>
        <p:spPr bwMode="auto">
          <a:xfrm>
            <a:off x="7278688" y="4357687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6" name="Rectangle 274"/>
          <p:cNvSpPr>
            <a:spLocks noChangeArrowheads="1"/>
          </p:cNvSpPr>
          <p:nvPr/>
        </p:nvSpPr>
        <p:spPr bwMode="auto">
          <a:xfrm>
            <a:off x="7321550" y="441166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7" name="Rectangle 275"/>
          <p:cNvSpPr>
            <a:spLocks noChangeArrowheads="1"/>
          </p:cNvSpPr>
          <p:nvPr/>
        </p:nvSpPr>
        <p:spPr bwMode="auto">
          <a:xfrm>
            <a:off x="7458075" y="440690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8" name="Freeform 276"/>
          <p:cNvSpPr/>
          <p:nvPr/>
        </p:nvSpPr>
        <p:spPr bwMode="auto">
          <a:xfrm>
            <a:off x="7391400" y="4487865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29" name="Line 277"/>
          <p:cNvSpPr>
            <a:spLocks noChangeShapeType="1"/>
          </p:cNvSpPr>
          <p:nvPr/>
        </p:nvSpPr>
        <p:spPr bwMode="auto">
          <a:xfrm>
            <a:off x="7488238" y="44084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0" name="Line 278"/>
          <p:cNvSpPr>
            <a:spLocks noChangeShapeType="1"/>
          </p:cNvSpPr>
          <p:nvPr/>
        </p:nvSpPr>
        <p:spPr bwMode="auto">
          <a:xfrm>
            <a:off x="7458075" y="444500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1" name="Freeform 279"/>
          <p:cNvSpPr/>
          <p:nvPr/>
        </p:nvSpPr>
        <p:spPr bwMode="auto">
          <a:xfrm>
            <a:off x="7388225" y="3736976"/>
            <a:ext cx="325438" cy="339724"/>
          </a:xfrm>
          <a:custGeom>
            <a:avLst/>
            <a:gdLst>
              <a:gd name="T0" fmla="*/ 55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6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5 w 614"/>
              <a:gd name="T15" fmla="*/ 615 h 643"/>
              <a:gd name="T16" fmla="*/ 55 w 614"/>
              <a:gd name="T17" fmla="*/ 195 h 643"/>
              <a:gd name="T18" fmla="*/ 558 w 614"/>
              <a:gd name="T19" fmla="*/ 195 h 643"/>
              <a:gd name="T20" fmla="*/ 586 w 614"/>
              <a:gd name="T21" fmla="*/ 195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5 h 643"/>
              <a:gd name="T28" fmla="*/ 55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6" y="195"/>
                </a:lnTo>
                <a:lnTo>
                  <a:pt x="558" y="195"/>
                </a:lnTo>
                <a:lnTo>
                  <a:pt x="558" y="615"/>
                </a:lnTo>
                <a:lnTo>
                  <a:pt x="55" y="615"/>
                </a:lnTo>
                <a:lnTo>
                  <a:pt x="55" y="195"/>
                </a:lnTo>
                <a:lnTo>
                  <a:pt x="558" y="195"/>
                </a:lnTo>
                <a:lnTo>
                  <a:pt x="586" y="195"/>
                </a:lnTo>
                <a:lnTo>
                  <a:pt x="586" y="643"/>
                </a:lnTo>
                <a:lnTo>
                  <a:pt x="55" y="643"/>
                </a:lnTo>
                <a:lnTo>
                  <a:pt x="55" y="615"/>
                </a:lnTo>
                <a:lnTo>
                  <a:pt x="55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2" name="Rectangle 280"/>
          <p:cNvSpPr>
            <a:spLocks noChangeArrowheads="1"/>
          </p:cNvSpPr>
          <p:nvPr/>
        </p:nvSpPr>
        <p:spPr bwMode="auto">
          <a:xfrm>
            <a:off x="7418388" y="3840164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3" name="Rectangle 281"/>
          <p:cNvSpPr>
            <a:spLocks noChangeArrowheads="1"/>
          </p:cNvSpPr>
          <p:nvPr/>
        </p:nvSpPr>
        <p:spPr bwMode="auto">
          <a:xfrm>
            <a:off x="7461250" y="3892552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4" name="Rectangle 282"/>
          <p:cNvSpPr>
            <a:spLocks noChangeArrowheads="1"/>
          </p:cNvSpPr>
          <p:nvPr/>
        </p:nvSpPr>
        <p:spPr bwMode="auto">
          <a:xfrm>
            <a:off x="7596188" y="3889376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5" name="Freeform 283"/>
          <p:cNvSpPr/>
          <p:nvPr/>
        </p:nvSpPr>
        <p:spPr bwMode="auto">
          <a:xfrm>
            <a:off x="7531100" y="3970339"/>
            <a:ext cx="11113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6" name="Line 284"/>
          <p:cNvSpPr>
            <a:spLocks noChangeShapeType="1"/>
          </p:cNvSpPr>
          <p:nvPr/>
        </p:nvSpPr>
        <p:spPr bwMode="auto">
          <a:xfrm>
            <a:off x="7627938" y="388937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7" name="Line 285"/>
          <p:cNvSpPr>
            <a:spLocks noChangeShapeType="1"/>
          </p:cNvSpPr>
          <p:nvPr/>
        </p:nvSpPr>
        <p:spPr bwMode="auto">
          <a:xfrm>
            <a:off x="7596188" y="3927476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8" name="Freeform 286"/>
          <p:cNvSpPr/>
          <p:nvPr/>
        </p:nvSpPr>
        <p:spPr bwMode="auto">
          <a:xfrm>
            <a:off x="7515225" y="3181352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39" name="Rectangle 287"/>
          <p:cNvSpPr>
            <a:spLocks noChangeArrowheads="1"/>
          </p:cNvSpPr>
          <p:nvPr/>
        </p:nvSpPr>
        <p:spPr bwMode="auto">
          <a:xfrm>
            <a:off x="7545388" y="3284539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0" name="Rectangle 288"/>
          <p:cNvSpPr>
            <a:spLocks noChangeArrowheads="1"/>
          </p:cNvSpPr>
          <p:nvPr/>
        </p:nvSpPr>
        <p:spPr bwMode="auto">
          <a:xfrm>
            <a:off x="7588250" y="3336926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1" name="Rectangle 289"/>
          <p:cNvSpPr>
            <a:spLocks noChangeArrowheads="1"/>
          </p:cNvSpPr>
          <p:nvPr/>
        </p:nvSpPr>
        <p:spPr bwMode="auto">
          <a:xfrm>
            <a:off x="7723188" y="3333750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2" name="Freeform 290"/>
          <p:cNvSpPr/>
          <p:nvPr/>
        </p:nvSpPr>
        <p:spPr bwMode="auto">
          <a:xfrm>
            <a:off x="7656513" y="3414715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9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9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3" name="Line 291"/>
          <p:cNvSpPr>
            <a:spLocks noChangeShapeType="1"/>
          </p:cNvSpPr>
          <p:nvPr/>
        </p:nvSpPr>
        <p:spPr bwMode="auto">
          <a:xfrm>
            <a:off x="7754938" y="3333750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4" name="Line 292"/>
          <p:cNvSpPr>
            <a:spLocks noChangeShapeType="1"/>
          </p:cNvSpPr>
          <p:nvPr/>
        </p:nvSpPr>
        <p:spPr bwMode="auto">
          <a:xfrm>
            <a:off x="7723188" y="3371850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5" name="Freeform 293"/>
          <p:cNvSpPr/>
          <p:nvPr/>
        </p:nvSpPr>
        <p:spPr bwMode="auto">
          <a:xfrm>
            <a:off x="6896100" y="3005140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9 w 614"/>
              <a:gd name="T11" fmla="*/ 195 h 643"/>
              <a:gd name="T12" fmla="*/ 559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9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6" name="Rectangle 294"/>
          <p:cNvSpPr>
            <a:spLocks noChangeArrowheads="1"/>
          </p:cNvSpPr>
          <p:nvPr/>
        </p:nvSpPr>
        <p:spPr bwMode="auto">
          <a:xfrm>
            <a:off x="6926263" y="3108326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7" name="Rectangle 295"/>
          <p:cNvSpPr>
            <a:spLocks noChangeArrowheads="1"/>
          </p:cNvSpPr>
          <p:nvPr/>
        </p:nvSpPr>
        <p:spPr bwMode="auto">
          <a:xfrm>
            <a:off x="6969125" y="3160715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8" name="Rectangle 296"/>
          <p:cNvSpPr>
            <a:spLocks noChangeArrowheads="1"/>
          </p:cNvSpPr>
          <p:nvPr/>
        </p:nvSpPr>
        <p:spPr bwMode="auto">
          <a:xfrm>
            <a:off x="7104063" y="3157538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49" name="Freeform 297"/>
          <p:cNvSpPr/>
          <p:nvPr/>
        </p:nvSpPr>
        <p:spPr bwMode="auto">
          <a:xfrm>
            <a:off x="7037388" y="32385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9" y="27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0" name="Line 298"/>
          <p:cNvSpPr>
            <a:spLocks noChangeShapeType="1"/>
          </p:cNvSpPr>
          <p:nvPr/>
        </p:nvSpPr>
        <p:spPr bwMode="auto">
          <a:xfrm>
            <a:off x="7135813" y="3157538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1" name="Line 299"/>
          <p:cNvSpPr>
            <a:spLocks noChangeShapeType="1"/>
          </p:cNvSpPr>
          <p:nvPr/>
        </p:nvSpPr>
        <p:spPr bwMode="auto">
          <a:xfrm>
            <a:off x="7104063" y="3195640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2" name="Freeform 300"/>
          <p:cNvSpPr/>
          <p:nvPr/>
        </p:nvSpPr>
        <p:spPr bwMode="auto">
          <a:xfrm>
            <a:off x="6516688" y="3548065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3" name="Rectangle 301"/>
          <p:cNvSpPr>
            <a:spLocks noChangeArrowheads="1"/>
          </p:cNvSpPr>
          <p:nvPr/>
        </p:nvSpPr>
        <p:spPr bwMode="auto">
          <a:xfrm>
            <a:off x="6546850" y="3651251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4" name="Rectangle 302"/>
          <p:cNvSpPr>
            <a:spLocks noChangeArrowheads="1"/>
          </p:cNvSpPr>
          <p:nvPr/>
        </p:nvSpPr>
        <p:spPr bwMode="auto">
          <a:xfrm>
            <a:off x="6589713" y="3703639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5" name="Rectangle 303"/>
          <p:cNvSpPr>
            <a:spLocks noChangeArrowheads="1"/>
          </p:cNvSpPr>
          <p:nvPr/>
        </p:nvSpPr>
        <p:spPr bwMode="auto">
          <a:xfrm>
            <a:off x="6724650" y="3700463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6" name="Freeform 304"/>
          <p:cNvSpPr/>
          <p:nvPr/>
        </p:nvSpPr>
        <p:spPr bwMode="auto">
          <a:xfrm>
            <a:off x="6657975" y="3781427"/>
            <a:ext cx="12700" cy="15874"/>
          </a:xfrm>
          <a:custGeom>
            <a:avLst/>
            <a:gdLst>
              <a:gd name="T0" fmla="*/ 24 w 24"/>
              <a:gd name="T1" fmla="*/ 14 h 30"/>
              <a:gd name="T2" fmla="*/ 24 w 24"/>
              <a:gd name="T3" fmla="*/ 11 h 30"/>
              <a:gd name="T4" fmla="*/ 21 w 24"/>
              <a:gd name="T5" fmla="*/ 9 h 30"/>
              <a:gd name="T6" fmla="*/ 21 w 24"/>
              <a:gd name="T7" fmla="*/ 7 h 30"/>
              <a:gd name="T8" fmla="*/ 19 w 24"/>
              <a:gd name="T9" fmla="*/ 5 h 30"/>
              <a:gd name="T10" fmla="*/ 18 w 24"/>
              <a:gd name="T11" fmla="*/ 3 h 30"/>
              <a:gd name="T12" fmla="*/ 17 w 24"/>
              <a:gd name="T13" fmla="*/ 1 h 30"/>
              <a:gd name="T14" fmla="*/ 15 w 24"/>
              <a:gd name="T15" fmla="*/ 0 h 30"/>
              <a:gd name="T16" fmla="*/ 13 w 24"/>
              <a:gd name="T17" fmla="*/ 0 h 30"/>
              <a:gd name="T18" fmla="*/ 10 w 24"/>
              <a:gd name="T19" fmla="*/ 0 h 30"/>
              <a:gd name="T20" fmla="*/ 9 w 24"/>
              <a:gd name="T21" fmla="*/ 0 h 30"/>
              <a:gd name="T22" fmla="*/ 7 w 24"/>
              <a:gd name="T23" fmla="*/ 1 h 30"/>
              <a:gd name="T24" fmla="*/ 5 w 24"/>
              <a:gd name="T25" fmla="*/ 3 h 30"/>
              <a:gd name="T26" fmla="*/ 4 w 24"/>
              <a:gd name="T27" fmla="*/ 5 h 30"/>
              <a:gd name="T28" fmla="*/ 2 w 24"/>
              <a:gd name="T29" fmla="*/ 7 h 30"/>
              <a:gd name="T30" fmla="*/ 2 w 24"/>
              <a:gd name="T31" fmla="*/ 9 h 30"/>
              <a:gd name="T32" fmla="*/ 0 w 24"/>
              <a:gd name="T33" fmla="*/ 11 h 30"/>
              <a:gd name="T34" fmla="*/ 0 w 24"/>
              <a:gd name="T35" fmla="*/ 14 h 30"/>
              <a:gd name="T36" fmla="*/ 0 w 24"/>
              <a:gd name="T37" fmla="*/ 17 h 30"/>
              <a:gd name="T38" fmla="*/ 0 w 24"/>
              <a:gd name="T39" fmla="*/ 19 h 30"/>
              <a:gd name="T40" fmla="*/ 2 w 24"/>
              <a:gd name="T41" fmla="*/ 22 h 30"/>
              <a:gd name="T42" fmla="*/ 2 w 24"/>
              <a:gd name="T43" fmla="*/ 24 h 30"/>
              <a:gd name="T44" fmla="*/ 4 w 24"/>
              <a:gd name="T45" fmla="*/ 26 h 30"/>
              <a:gd name="T46" fmla="*/ 5 w 24"/>
              <a:gd name="T47" fmla="*/ 28 h 30"/>
              <a:gd name="T48" fmla="*/ 7 w 24"/>
              <a:gd name="T49" fmla="*/ 29 h 30"/>
              <a:gd name="T50" fmla="*/ 9 w 24"/>
              <a:gd name="T51" fmla="*/ 30 h 30"/>
              <a:gd name="T52" fmla="*/ 10 w 24"/>
              <a:gd name="T53" fmla="*/ 30 h 30"/>
              <a:gd name="T54" fmla="*/ 13 w 24"/>
              <a:gd name="T55" fmla="*/ 30 h 30"/>
              <a:gd name="T56" fmla="*/ 15 w 24"/>
              <a:gd name="T57" fmla="*/ 30 h 30"/>
              <a:gd name="T58" fmla="*/ 17 w 24"/>
              <a:gd name="T59" fmla="*/ 29 h 30"/>
              <a:gd name="T60" fmla="*/ 18 w 24"/>
              <a:gd name="T61" fmla="*/ 28 h 30"/>
              <a:gd name="T62" fmla="*/ 19 w 24"/>
              <a:gd name="T63" fmla="*/ 26 h 30"/>
              <a:gd name="T64" fmla="*/ 21 w 24"/>
              <a:gd name="T65" fmla="*/ 24 h 30"/>
              <a:gd name="T66" fmla="*/ 21 w 24"/>
              <a:gd name="T67" fmla="*/ 22 h 30"/>
              <a:gd name="T68" fmla="*/ 24 w 24"/>
              <a:gd name="T69" fmla="*/ 19 h 30"/>
              <a:gd name="T70" fmla="*/ 24 w 24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30"/>
              <a:gd name="T110" fmla="*/ 24 w 24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30">
                <a:moveTo>
                  <a:pt x="24" y="15"/>
                </a:moveTo>
                <a:lnTo>
                  <a:pt x="24" y="14"/>
                </a:lnTo>
                <a:lnTo>
                  <a:pt x="24" y="12"/>
                </a:lnTo>
                <a:lnTo>
                  <a:pt x="24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3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4" y="19"/>
                </a:lnTo>
                <a:lnTo>
                  <a:pt x="24" y="18"/>
                </a:lnTo>
                <a:lnTo>
                  <a:pt x="24" y="17"/>
                </a:lnTo>
                <a:lnTo>
                  <a:pt x="24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7" name="Line 305"/>
          <p:cNvSpPr>
            <a:spLocks noChangeShapeType="1"/>
          </p:cNvSpPr>
          <p:nvPr/>
        </p:nvSpPr>
        <p:spPr bwMode="auto">
          <a:xfrm>
            <a:off x="6756400" y="3700463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8" name="Line 306"/>
          <p:cNvSpPr>
            <a:spLocks noChangeShapeType="1"/>
          </p:cNvSpPr>
          <p:nvPr/>
        </p:nvSpPr>
        <p:spPr bwMode="auto">
          <a:xfrm>
            <a:off x="6724650" y="373856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59" name="Freeform 307"/>
          <p:cNvSpPr/>
          <p:nvPr/>
        </p:nvSpPr>
        <p:spPr bwMode="auto">
          <a:xfrm>
            <a:off x="5884863" y="3586165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0" name="Rectangle 308"/>
          <p:cNvSpPr>
            <a:spLocks noChangeArrowheads="1"/>
          </p:cNvSpPr>
          <p:nvPr/>
        </p:nvSpPr>
        <p:spPr bwMode="auto">
          <a:xfrm>
            <a:off x="5915025" y="3689351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1" name="Rectangle 309"/>
          <p:cNvSpPr>
            <a:spLocks noChangeArrowheads="1"/>
          </p:cNvSpPr>
          <p:nvPr/>
        </p:nvSpPr>
        <p:spPr bwMode="auto">
          <a:xfrm>
            <a:off x="5957888" y="374174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2" name="Rectangle 310"/>
          <p:cNvSpPr>
            <a:spLocks noChangeArrowheads="1"/>
          </p:cNvSpPr>
          <p:nvPr/>
        </p:nvSpPr>
        <p:spPr bwMode="auto">
          <a:xfrm>
            <a:off x="6092825" y="3736975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3" name="Freeform 311"/>
          <p:cNvSpPr/>
          <p:nvPr/>
        </p:nvSpPr>
        <p:spPr bwMode="auto">
          <a:xfrm>
            <a:off x="6026150" y="3819525"/>
            <a:ext cx="12700" cy="14289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7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4" name="Line 312"/>
          <p:cNvSpPr>
            <a:spLocks noChangeShapeType="1"/>
          </p:cNvSpPr>
          <p:nvPr/>
        </p:nvSpPr>
        <p:spPr bwMode="auto">
          <a:xfrm>
            <a:off x="6124575" y="3738563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5" name="Line 313"/>
          <p:cNvSpPr>
            <a:spLocks noChangeShapeType="1"/>
          </p:cNvSpPr>
          <p:nvPr/>
        </p:nvSpPr>
        <p:spPr bwMode="auto">
          <a:xfrm>
            <a:off x="6092825" y="3775076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6" name="Freeform 314"/>
          <p:cNvSpPr/>
          <p:nvPr/>
        </p:nvSpPr>
        <p:spPr bwMode="auto">
          <a:xfrm>
            <a:off x="5291138" y="3775076"/>
            <a:ext cx="323850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7" name="Rectangle 315"/>
          <p:cNvSpPr>
            <a:spLocks noChangeArrowheads="1"/>
          </p:cNvSpPr>
          <p:nvPr/>
        </p:nvSpPr>
        <p:spPr bwMode="auto">
          <a:xfrm>
            <a:off x="5321300" y="3878264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8" name="Rectangle 316"/>
          <p:cNvSpPr>
            <a:spLocks noChangeArrowheads="1"/>
          </p:cNvSpPr>
          <p:nvPr/>
        </p:nvSpPr>
        <p:spPr bwMode="auto">
          <a:xfrm>
            <a:off x="5364163" y="393224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69" name="Rectangle 317"/>
          <p:cNvSpPr>
            <a:spLocks noChangeArrowheads="1"/>
          </p:cNvSpPr>
          <p:nvPr/>
        </p:nvSpPr>
        <p:spPr bwMode="auto">
          <a:xfrm>
            <a:off x="5499100" y="3927476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0" name="Freeform 318"/>
          <p:cNvSpPr/>
          <p:nvPr/>
        </p:nvSpPr>
        <p:spPr bwMode="auto">
          <a:xfrm>
            <a:off x="5432425" y="4008439"/>
            <a:ext cx="12700" cy="15874"/>
          </a:xfrm>
          <a:custGeom>
            <a:avLst/>
            <a:gdLst>
              <a:gd name="T0" fmla="*/ 24 w 24"/>
              <a:gd name="T1" fmla="*/ 13 h 29"/>
              <a:gd name="T2" fmla="*/ 24 w 24"/>
              <a:gd name="T3" fmla="*/ 11 h 29"/>
              <a:gd name="T4" fmla="*/ 21 w 24"/>
              <a:gd name="T5" fmla="*/ 8 h 29"/>
              <a:gd name="T6" fmla="*/ 21 w 24"/>
              <a:gd name="T7" fmla="*/ 6 h 29"/>
              <a:gd name="T8" fmla="*/ 19 w 24"/>
              <a:gd name="T9" fmla="*/ 4 h 29"/>
              <a:gd name="T10" fmla="*/ 18 w 24"/>
              <a:gd name="T11" fmla="*/ 2 h 29"/>
              <a:gd name="T12" fmla="*/ 17 w 24"/>
              <a:gd name="T13" fmla="*/ 1 h 29"/>
              <a:gd name="T14" fmla="*/ 15 w 24"/>
              <a:gd name="T15" fmla="*/ 0 h 29"/>
              <a:gd name="T16" fmla="*/ 13 w 24"/>
              <a:gd name="T17" fmla="*/ 0 h 29"/>
              <a:gd name="T18" fmla="*/ 10 w 24"/>
              <a:gd name="T19" fmla="*/ 0 h 29"/>
              <a:gd name="T20" fmla="*/ 9 w 24"/>
              <a:gd name="T21" fmla="*/ 0 h 29"/>
              <a:gd name="T22" fmla="*/ 7 w 24"/>
              <a:gd name="T23" fmla="*/ 1 h 29"/>
              <a:gd name="T24" fmla="*/ 5 w 24"/>
              <a:gd name="T25" fmla="*/ 2 h 29"/>
              <a:gd name="T26" fmla="*/ 4 w 24"/>
              <a:gd name="T27" fmla="*/ 4 h 29"/>
              <a:gd name="T28" fmla="*/ 2 w 24"/>
              <a:gd name="T29" fmla="*/ 6 h 29"/>
              <a:gd name="T30" fmla="*/ 2 w 24"/>
              <a:gd name="T31" fmla="*/ 8 h 29"/>
              <a:gd name="T32" fmla="*/ 0 w 24"/>
              <a:gd name="T33" fmla="*/ 11 h 29"/>
              <a:gd name="T34" fmla="*/ 0 w 24"/>
              <a:gd name="T35" fmla="*/ 13 h 29"/>
              <a:gd name="T36" fmla="*/ 0 w 24"/>
              <a:gd name="T37" fmla="*/ 16 h 29"/>
              <a:gd name="T38" fmla="*/ 0 w 24"/>
              <a:gd name="T39" fmla="*/ 18 h 29"/>
              <a:gd name="T40" fmla="*/ 2 w 24"/>
              <a:gd name="T41" fmla="*/ 21 h 29"/>
              <a:gd name="T42" fmla="*/ 2 w 24"/>
              <a:gd name="T43" fmla="*/ 24 h 29"/>
              <a:gd name="T44" fmla="*/ 4 w 24"/>
              <a:gd name="T45" fmla="*/ 25 h 29"/>
              <a:gd name="T46" fmla="*/ 5 w 24"/>
              <a:gd name="T47" fmla="*/ 27 h 29"/>
              <a:gd name="T48" fmla="*/ 7 w 24"/>
              <a:gd name="T49" fmla="*/ 28 h 29"/>
              <a:gd name="T50" fmla="*/ 9 w 24"/>
              <a:gd name="T51" fmla="*/ 29 h 29"/>
              <a:gd name="T52" fmla="*/ 10 w 24"/>
              <a:gd name="T53" fmla="*/ 29 h 29"/>
              <a:gd name="T54" fmla="*/ 13 w 24"/>
              <a:gd name="T55" fmla="*/ 29 h 29"/>
              <a:gd name="T56" fmla="*/ 15 w 24"/>
              <a:gd name="T57" fmla="*/ 29 h 29"/>
              <a:gd name="T58" fmla="*/ 17 w 24"/>
              <a:gd name="T59" fmla="*/ 28 h 29"/>
              <a:gd name="T60" fmla="*/ 18 w 24"/>
              <a:gd name="T61" fmla="*/ 27 h 29"/>
              <a:gd name="T62" fmla="*/ 19 w 24"/>
              <a:gd name="T63" fmla="*/ 25 h 29"/>
              <a:gd name="T64" fmla="*/ 21 w 24"/>
              <a:gd name="T65" fmla="*/ 24 h 29"/>
              <a:gd name="T66" fmla="*/ 21 w 24"/>
              <a:gd name="T67" fmla="*/ 21 h 29"/>
              <a:gd name="T68" fmla="*/ 24 w 24"/>
              <a:gd name="T69" fmla="*/ 18 h 29"/>
              <a:gd name="T70" fmla="*/ 24 w 24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29"/>
              <a:gd name="T110" fmla="*/ 24 w 24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29">
                <a:moveTo>
                  <a:pt x="24" y="14"/>
                </a:moveTo>
                <a:lnTo>
                  <a:pt x="24" y="13"/>
                </a:lnTo>
                <a:lnTo>
                  <a:pt x="24" y="12"/>
                </a:lnTo>
                <a:lnTo>
                  <a:pt x="24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6"/>
                </a:lnTo>
                <a:lnTo>
                  <a:pt x="2" y="7"/>
                </a:lnTo>
                <a:lnTo>
                  <a:pt x="2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2" y="21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4" y="18"/>
                </a:lnTo>
                <a:lnTo>
                  <a:pt x="24" y="17"/>
                </a:lnTo>
                <a:lnTo>
                  <a:pt x="24" y="16"/>
                </a:lnTo>
                <a:lnTo>
                  <a:pt x="24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1" name="Line 319"/>
          <p:cNvSpPr>
            <a:spLocks noChangeShapeType="1"/>
          </p:cNvSpPr>
          <p:nvPr/>
        </p:nvSpPr>
        <p:spPr bwMode="auto">
          <a:xfrm>
            <a:off x="5530850" y="3927476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2" name="Line 320"/>
          <p:cNvSpPr>
            <a:spLocks noChangeShapeType="1"/>
          </p:cNvSpPr>
          <p:nvPr/>
        </p:nvSpPr>
        <p:spPr bwMode="auto">
          <a:xfrm>
            <a:off x="5499100" y="3965576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3" name="Freeform 321"/>
          <p:cNvSpPr/>
          <p:nvPr/>
        </p:nvSpPr>
        <p:spPr bwMode="auto">
          <a:xfrm>
            <a:off x="5100638" y="5316540"/>
            <a:ext cx="325437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4" name="Rectangle 322"/>
          <p:cNvSpPr>
            <a:spLocks noChangeArrowheads="1"/>
          </p:cNvSpPr>
          <p:nvPr/>
        </p:nvSpPr>
        <p:spPr bwMode="auto">
          <a:xfrm>
            <a:off x="5130801" y="5419725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5" name="Rectangle 323"/>
          <p:cNvSpPr>
            <a:spLocks noChangeArrowheads="1"/>
          </p:cNvSpPr>
          <p:nvPr/>
        </p:nvSpPr>
        <p:spPr bwMode="auto">
          <a:xfrm>
            <a:off x="5173663" y="5472115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6" name="Rectangle 324"/>
          <p:cNvSpPr>
            <a:spLocks noChangeArrowheads="1"/>
          </p:cNvSpPr>
          <p:nvPr/>
        </p:nvSpPr>
        <p:spPr bwMode="auto">
          <a:xfrm>
            <a:off x="5310188" y="5468939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7" name="Freeform 325"/>
          <p:cNvSpPr/>
          <p:nvPr/>
        </p:nvSpPr>
        <p:spPr bwMode="auto">
          <a:xfrm>
            <a:off x="5243513" y="55499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8" name="Line 326"/>
          <p:cNvSpPr>
            <a:spLocks noChangeShapeType="1"/>
          </p:cNvSpPr>
          <p:nvPr/>
        </p:nvSpPr>
        <p:spPr bwMode="auto">
          <a:xfrm>
            <a:off x="5340350" y="5468939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79" name="Line 327"/>
          <p:cNvSpPr>
            <a:spLocks noChangeShapeType="1"/>
          </p:cNvSpPr>
          <p:nvPr/>
        </p:nvSpPr>
        <p:spPr bwMode="auto">
          <a:xfrm>
            <a:off x="5310188" y="5507039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0" name="Freeform 328"/>
          <p:cNvSpPr/>
          <p:nvPr/>
        </p:nvSpPr>
        <p:spPr bwMode="auto">
          <a:xfrm>
            <a:off x="5380038" y="5897563"/>
            <a:ext cx="323850" cy="341312"/>
          </a:xfrm>
          <a:custGeom>
            <a:avLst/>
            <a:gdLst>
              <a:gd name="T0" fmla="*/ 55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6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5 w 614"/>
              <a:gd name="T15" fmla="*/ 614 h 643"/>
              <a:gd name="T16" fmla="*/ 55 w 614"/>
              <a:gd name="T17" fmla="*/ 195 h 643"/>
              <a:gd name="T18" fmla="*/ 558 w 614"/>
              <a:gd name="T19" fmla="*/ 195 h 643"/>
              <a:gd name="T20" fmla="*/ 586 w 614"/>
              <a:gd name="T21" fmla="*/ 195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4 h 643"/>
              <a:gd name="T28" fmla="*/ 55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6" y="195"/>
                </a:lnTo>
                <a:lnTo>
                  <a:pt x="558" y="195"/>
                </a:lnTo>
                <a:lnTo>
                  <a:pt x="558" y="614"/>
                </a:lnTo>
                <a:lnTo>
                  <a:pt x="55" y="614"/>
                </a:lnTo>
                <a:lnTo>
                  <a:pt x="55" y="195"/>
                </a:lnTo>
                <a:lnTo>
                  <a:pt x="558" y="195"/>
                </a:lnTo>
                <a:lnTo>
                  <a:pt x="586" y="195"/>
                </a:lnTo>
                <a:lnTo>
                  <a:pt x="586" y="643"/>
                </a:lnTo>
                <a:lnTo>
                  <a:pt x="55" y="643"/>
                </a:lnTo>
                <a:lnTo>
                  <a:pt x="55" y="614"/>
                </a:lnTo>
                <a:lnTo>
                  <a:pt x="55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1" name="Rectangle 329"/>
          <p:cNvSpPr>
            <a:spLocks noChangeArrowheads="1"/>
          </p:cNvSpPr>
          <p:nvPr/>
        </p:nvSpPr>
        <p:spPr bwMode="auto">
          <a:xfrm>
            <a:off x="5410200" y="6000750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2" name="Rectangle 330"/>
          <p:cNvSpPr>
            <a:spLocks noChangeArrowheads="1"/>
          </p:cNvSpPr>
          <p:nvPr/>
        </p:nvSpPr>
        <p:spPr bwMode="auto">
          <a:xfrm>
            <a:off x="5453063" y="605472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3" name="Rectangle 331"/>
          <p:cNvSpPr>
            <a:spLocks noChangeArrowheads="1"/>
          </p:cNvSpPr>
          <p:nvPr/>
        </p:nvSpPr>
        <p:spPr bwMode="auto">
          <a:xfrm>
            <a:off x="5588000" y="6049964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4" name="Freeform 332"/>
          <p:cNvSpPr/>
          <p:nvPr/>
        </p:nvSpPr>
        <p:spPr bwMode="auto">
          <a:xfrm>
            <a:off x="5521325" y="6130927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1" y="6"/>
                </a:lnTo>
                <a:lnTo>
                  <a:pt x="1" y="7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5" name="Line 333"/>
          <p:cNvSpPr>
            <a:spLocks noChangeShapeType="1"/>
          </p:cNvSpPr>
          <p:nvPr/>
        </p:nvSpPr>
        <p:spPr bwMode="auto">
          <a:xfrm>
            <a:off x="5619750" y="6049964"/>
            <a:ext cx="1588" cy="80961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6" name="Line 334"/>
          <p:cNvSpPr>
            <a:spLocks noChangeShapeType="1"/>
          </p:cNvSpPr>
          <p:nvPr/>
        </p:nvSpPr>
        <p:spPr bwMode="auto">
          <a:xfrm>
            <a:off x="5588000" y="6088064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7" name="Freeform 335"/>
          <p:cNvSpPr/>
          <p:nvPr/>
        </p:nvSpPr>
        <p:spPr bwMode="auto">
          <a:xfrm>
            <a:off x="5859463" y="5872165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8" name="Rectangle 336"/>
          <p:cNvSpPr>
            <a:spLocks noChangeArrowheads="1"/>
          </p:cNvSpPr>
          <p:nvPr/>
        </p:nvSpPr>
        <p:spPr bwMode="auto">
          <a:xfrm>
            <a:off x="5889625" y="5975351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89" name="Rectangle 337"/>
          <p:cNvSpPr>
            <a:spLocks noChangeArrowheads="1"/>
          </p:cNvSpPr>
          <p:nvPr/>
        </p:nvSpPr>
        <p:spPr bwMode="auto">
          <a:xfrm>
            <a:off x="5932488" y="602932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0" name="Rectangle 338"/>
          <p:cNvSpPr>
            <a:spLocks noChangeArrowheads="1"/>
          </p:cNvSpPr>
          <p:nvPr/>
        </p:nvSpPr>
        <p:spPr bwMode="auto">
          <a:xfrm>
            <a:off x="6067425" y="6024563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1" name="Freeform 339"/>
          <p:cNvSpPr/>
          <p:nvPr/>
        </p:nvSpPr>
        <p:spPr bwMode="auto">
          <a:xfrm>
            <a:off x="6002338" y="6105527"/>
            <a:ext cx="11112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0 w 23"/>
              <a:gd name="T65" fmla="*/ 25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19" y="25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2" name="Line 340"/>
          <p:cNvSpPr>
            <a:spLocks noChangeShapeType="1"/>
          </p:cNvSpPr>
          <p:nvPr/>
        </p:nvSpPr>
        <p:spPr bwMode="auto">
          <a:xfrm>
            <a:off x="6099175" y="6024563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3" name="Line 341"/>
          <p:cNvSpPr>
            <a:spLocks noChangeShapeType="1"/>
          </p:cNvSpPr>
          <p:nvPr/>
        </p:nvSpPr>
        <p:spPr bwMode="auto">
          <a:xfrm>
            <a:off x="6067425" y="606266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4" name="Freeform 342"/>
          <p:cNvSpPr/>
          <p:nvPr/>
        </p:nvSpPr>
        <p:spPr bwMode="auto">
          <a:xfrm>
            <a:off x="6300788" y="5607052"/>
            <a:ext cx="325437" cy="341313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5" name="Rectangle 343"/>
          <p:cNvSpPr>
            <a:spLocks noChangeArrowheads="1"/>
          </p:cNvSpPr>
          <p:nvPr/>
        </p:nvSpPr>
        <p:spPr bwMode="auto">
          <a:xfrm>
            <a:off x="6330951" y="5710237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6" name="Rectangle 344"/>
          <p:cNvSpPr>
            <a:spLocks noChangeArrowheads="1"/>
          </p:cNvSpPr>
          <p:nvPr/>
        </p:nvSpPr>
        <p:spPr bwMode="auto">
          <a:xfrm>
            <a:off x="6373813" y="576421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7" name="Rectangle 345"/>
          <p:cNvSpPr>
            <a:spLocks noChangeArrowheads="1"/>
          </p:cNvSpPr>
          <p:nvPr/>
        </p:nvSpPr>
        <p:spPr bwMode="auto">
          <a:xfrm>
            <a:off x="6510338" y="575945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8" name="Freeform 346"/>
          <p:cNvSpPr/>
          <p:nvPr/>
        </p:nvSpPr>
        <p:spPr bwMode="auto">
          <a:xfrm>
            <a:off x="6443663" y="5840415"/>
            <a:ext cx="12700" cy="15874"/>
          </a:xfrm>
          <a:custGeom>
            <a:avLst/>
            <a:gdLst>
              <a:gd name="T0" fmla="*/ 24 w 24"/>
              <a:gd name="T1" fmla="*/ 13 h 30"/>
              <a:gd name="T2" fmla="*/ 24 w 24"/>
              <a:gd name="T3" fmla="*/ 11 h 30"/>
              <a:gd name="T4" fmla="*/ 21 w 24"/>
              <a:gd name="T5" fmla="*/ 9 h 30"/>
              <a:gd name="T6" fmla="*/ 21 w 24"/>
              <a:gd name="T7" fmla="*/ 7 h 30"/>
              <a:gd name="T8" fmla="*/ 19 w 24"/>
              <a:gd name="T9" fmla="*/ 4 h 30"/>
              <a:gd name="T10" fmla="*/ 18 w 24"/>
              <a:gd name="T11" fmla="*/ 2 h 30"/>
              <a:gd name="T12" fmla="*/ 17 w 24"/>
              <a:gd name="T13" fmla="*/ 1 h 30"/>
              <a:gd name="T14" fmla="*/ 15 w 24"/>
              <a:gd name="T15" fmla="*/ 0 h 30"/>
              <a:gd name="T16" fmla="*/ 13 w 24"/>
              <a:gd name="T17" fmla="*/ 0 h 30"/>
              <a:gd name="T18" fmla="*/ 10 w 24"/>
              <a:gd name="T19" fmla="*/ 0 h 30"/>
              <a:gd name="T20" fmla="*/ 9 w 24"/>
              <a:gd name="T21" fmla="*/ 0 h 30"/>
              <a:gd name="T22" fmla="*/ 7 w 24"/>
              <a:gd name="T23" fmla="*/ 1 h 30"/>
              <a:gd name="T24" fmla="*/ 5 w 24"/>
              <a:gd name="T25" fmla="*/ 2 h 30"/>
              <a:gd name="T26" fmla="*/ 4 w 24"/>
              <a:gd name="T27" fmla="*/ 4 h 30"/>
              <a:gd name="T28" fmla="*/ 2 w 24"/>
              <a:gd name="T29" fmla="*/ 7 h 30"/>
              <a:gd name="T30" fmla="*/ 2 w 24"/>
              <a:gd name="T31" fmla="*/ 9 h 30"/>
              <a:gd name="T32" fmla="*/ 0 w 24"/>
              <a:gd name="T33" fmla="*/ 11 h 30"/>
              <a:gd name="T34" fmla="*/ 0 w 24"/>
              <a:gd name="T35" fmla="*/ 13 h 30"/>
              <a:gd name="T36" fmla="*/ 0 w 24"/>
              <a:gd name="T37" fmla="*/ 16 h 30"/>
              <a:gd name="T38" fmla="*/ 0 w 24"/>
              <a:gd name="T39" fmla="*/ 19 h 30"/>
              <a:gd name="T40" fmla="*/ 2 w 24"/>
              <a:gd name="T41" fmla="*/ 22 h 30"/>
              <a:gd name="T42" fmla="*/ 2 w 24"/>
              <a:gd name="T43" fmla="*/ 24 h 30"/>
              <a:gd name="T44" fmla="*/ 4 w 24"/>
              <a:gd name="T45" fmla="*/ 25 h 30"/>
              <a:gd name="T46" fmla="*/ 5 w 24"/>
              <a:gd name="T47" fmla="*/ 27 h 30"/>
              <a:gd name="T48" fmla="*/ 7 w 24"/>
              <a:gd name="T49" fmla="*/ 29 h 30"/>
              <a:gd name="T50" fmla="*/ 9 w 24"/>
              <a:gd name="T51" fmla="*/ 30 h 30"/>
              <a:gd name="T52" fmla="*/ 10 w 24"/>
              <a:gd name="T53" fmla="*/ 30 h 30"/>
              <a:gd name="T54" fmla="*/ 13 w 24"/>
              <a:gd name="T55" fmla="*/ 30 h 30"/>
              <a:gd name="T56" fmla="*/ 15 w 24"/>
              <a:gd name="T57" fmla="*/ 30 h 30"/>
              <a:gd name="T58" fmla="*/ 17 w 24"/>
              <a:gd name="T59" fmla="*/ 29 h 30"/>
              <a:gd name="T60" fmla="*/ 18 w 24"/>
              <a:gd name="T61" fmla="*/ 27 h 30"/>
              <a:gd name="T62" fmla="*/ 19 w 24"/>
              <a:gd name="T63" fmla="*/ 25 h 30"/>
              <a:gd name="T64" fmla="*/ 21 w 24"/>
              <a:gd name="T65" fmla="*/ 24 h 30"/>
              <a:gd name="T66" fmla="*/ 21 w 24"/>
              <a:gd name="T67" fmla="*/ 22 h 30"/>
              <a:gd name="T68" fmla="*/ 24 w 24"/>
              <a:gd name="T69" fmla="*/ 19 h 30"/>
              <a:gd name="T70" fmla="*/ 24 w 24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30"/>
              <a:gd name="T110" fmla="*/ 24 w 24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30">
                <a:moveTo>
                  <a:pt x="24" y="14"/>
                </a:moveTo>
                <a:lnTo>
                  <a:pt x="24" y="13"/>
                </a:lnTo>
                <a:lnTo>
                  <a:pt x="24" y="12"/>
                </a:lnTo>
                <a:lnTo>
                  <a:pt x="24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4" y="19"/>
                </a:lnTo>
                <a:lnTo>
                  <a:pt x="24" y="18"/>
                </a:lnTo>
                <a:lnTo>
                  <a:pt x="24" y="16"/>
                </a:lnTo>
                <a:lnTo>
                  <a:pt x="24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699" name="Line 347"/>
          <p:cNvSpPr>
            <a:spLocks noChangeShapeType="1"/>
          </p:cNvSpPr>
          <p:nvPr/>
        </p:nvSpPr>
        <p:spPr bwMode="auto">
          <a:xfrm>
            <a:off x="6540500" y="5759451"/>
            <a:ext cx="1588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0" name="Line 348"/>
          <p:cNvSpPr>
            <a:spLocks noChangeShapeType="1"/>
          </p:cNvSpPr>
          <p:nvPr/>
        </p:nvSpPr>
        <p:spPr bwMode="auto">
          <a:xfrm>
            <a:off x="6510338" y="5797550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1" name="Freeform 349"/>
          <p:cNvSpPr/>
          <p:nvPr/>
        </p:nvSpPr>
        <p:spPr bwMode="auto">
          <a:xfrm>
            <a:off x="5605463" y="5480051"/>
            <a:ext cx="325437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2" name="Rectangle 350"/>
          <p:cNvSpPr>
            <a:spLocks noChangeArrowheads="1"/>
          </p:cNvSpPr>
          <p:nvPr/>
        </p:nvSpPr>
        <p:spPr bwMode="auto">
          <a:xfrm>
            <a:off x="5635625" y="5583239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3" name="Rectangle 351"/>
          <p:cNvSpPr>
            <a:spLocks noChangeArrowheads="1"/>
          </p:cNvSpPr>
          <p:nvPr/>
        </p:nvSpPr>
        <p:spPr bwMode="auto">
          <a:xfrm>
            <a:off x="5678488" y="5637215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4" name="Rectangle 352"/>
          <p:cNvSpPr>
            <a:spLocks noChangeArrowheads="1"/>
          </p:cNvSpPr>
          <p:nvPr/>
        </p:nvSpPr>
        <p:spPr bwMode="auto">
          <a:xfrm>
            <a:off x="5813425" y="5632451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5" name="Freeform 353"/>
          <p:cNvSpPr/>
          <p:nvPr/>
        </p:nvSpPr>
        <p:spPr bwMode="auto">
          <a:xfrm>
            <a:off x="5748338" y="5713414"/>
            <a:ext cx="11112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6" name="Line 354"/>
          <p:cNvSpPr>
            <a:spLocks noChangeShapeType="1"/>
          </p:cNvSpPr>
          <p:nvPr/>
        </p:nvSpPr>
        <p:spPr bwMode="auto">
          <a:xfrm>
            <a:off x="5845175" y="563245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7" name="Line 355"/>
          <p:cNvSpPr>
            <a:spLocks noChangeShapeType="1"/>
          </p:cNvSpPr>
          <p:nvPr/>
        </p:nvSpPr>
        <p:spPr bwMode="auto">
          <a:xfrm>
            <a:off x="5813425" y="5670551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8" name="Freeform 356"/>
          <p:cNvSpPr/>
          <p:nvPr/>
        </p:nvSpPr>
        <p:spPr bwMode="auto">
          <a:xfrm>
            <a:off x="1752600" y="5922964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09" name="Rectangle 357"/>
          <p:cNvSpPr>
            <a:spLocks noChangeArrowheads="1"/>
          </p:cNvSpPr>
          <p:nvPr/>
        </p:nvSpPr>
        <p:spPr bwMode="auto">
          <a:xfrm>
            <a:off x="1782763" y="6026150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0" name="Rectangle 358"/>
          <p:cNvSpPr>
            <a:spLocks noChangeArrowheads="1"/>
          </p:cNvSpPr>
          <p:nvPr/>
        </p:nvSpPr>
        <p:spPr bwMode="auto">
          <a:xfrm>
            <a:off x="1825625" y="6078540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1" name="Rectangle 359"/>
          <p:cNvSpPr>
            <a:spLocks noChangeArrowheads="1"/>
          </p:cNvSpPr>
          <p:nvPr/>
        </p:nvSpPr>
        <p:spPr bwMode="auto">
          <a:xfrm>
            <a:off x="1960563" y="6075364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2" name="Freeform 360"/>
          <p:cNvSpPr/>
          <p:nvPr/>
        </p:nvSpPr>
        <p:spPr bwMode="auto">
          <a:xfrm>
            <a:off x="1893888" y="615632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6 w 23"/>
              <a:gd name="T49" fmla="*/ 28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8 h 30"/>
              <a:gd name="T60" fmla="*/ 17 w 23"/>
              <a:gd name="T61" fmla="*/ 27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3" name="Line 361"/>
          <p:cNvSpPr>
            <a:spLocks noChangeShapeType="1"/>
          </p:cNvSpPr>
          <p:nvPr/>
        </p:nvSpPr>
        <p:spPr bwMode="auto">
          <a:xfrm>
            <a:off x="1992313" y="6075364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4" name="Line 362"/>
          <p:cNvSpPr>
            <a:spLocks noChangeShapeType="1"/>
          </p:cNvSpPr>
          <p:nvPr/>
        </p:nvSpPr>
        <p:spPr bwMode="auto">
          <a:xfrm>
            <a:off x="1960563" y="611346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5" name="Freeform 363"/>
          <p:cNvSpPr/>
          <p:nvPr/>
        </p:nvSpPr>
        <p:spPr bwMode="auto">
          <a:xfrm>
            <a:off x="2081213" y="5329240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6" name="Rectangle 364"/>
          <p:cNvSpPr>
            <a:spLocks noChangeArrowheads="1"/>
          </p:cNvSpPr>
          <p:nvPr/>
        </p:nvSpPr>
        <p:spPr bwMode="auto">
          <a:xfrm>
            <a:off x="2111375" y="5432426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7" name="Rectangle 365"/>
          <p:cNvSpPr>
            <a:spLocks noChangeArrowheads="1"/>
          </p:cNvSpPr>
          <p:nvPr/>
        </p:nvSpPr>
        <p:spPr bwMode="auto">
          <a:xfrm>
            <a:off x="2154238" y="5484815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8" name="Rectangle 366"/>
          <p:cNvSpPr>
            <a:spLocks noChangeArrowheads="1"/>
          </p:cNvSpPr>
          <p:nvPr/>
        </p:nvSpPr>
        <p:spPr bwMode="auto">
          <a:xfrm>
            <a:off x="2289175" y="5481638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19" name="Freeform 367"/>
          <p:cNvSpPr/>
          <p:nvPr/>
        </p:nvSpPr>
        <p:spPr bwMode="auto">
          <a:xfrm>
            <a:off x="2222500" y="55626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4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0" name="Line 368"/>
          <p:cNvSpPr>
            <a:spLocks noChangeShapeType="1"/>
          </p:cNvSpPr>
          <p:nvPr/>
        </p:nvSpPr>
        <p:spPr bwMode="auto">
          <a:xfrm>
            <a:off x="2320925" y="5481638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1" name="Line 369"/>
          <p:cNvSpPr>
            <a:spLocks noChangeShapeType="1"/>
          </p:cNvSpPr>
          <p:nvPr/>
        </p:nvSpPr>
        <p:spPr bwMode="auto">
          <a:xfrm>
            <a:off x="2289175" y="551974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2" name="Freeform 370"/>
          <p:cNvSpPr/>
          <p:nvPr/>
        </p:nvSpPr>
        <p:spPr bwMode="auto">
          <a:xfrm>
            <a:off x="3116263" y="5808663"/>
            <a:ext cx="325437" cy="341312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3" name="Rectangle 371"/>
          <p:cNvSpPr>
            <a:spLocks noChangeArrowheads="1"/>
          </p:cNvSpPr>
          <p:nvPr/>
        </p:nvSpPr>
        <p:spPr bwMode="auto">
          <a:xfrm>
            <a:off x="3146426" y="5911850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4" name="Rectangle 372"/>
          <p:cNvSpPr>
            <a:spLocks noChangeArrowheads="1"/>
          </p:cNvSpPr>
          <p:nvPr/>
        </p:nvSpPr>
        <p:spPr bwMode="auto">
          <a:xfrm>
            <a:off x="3189288" y="5965824"/>
            <a:ext cx="95250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5" name="Rectangle 373"/>
          <p:cNvSpPr>
            <a:spLocks noChangeArrowheads="1"/>
          </p:cNvSpPr>
          <p:nvPr/>
        </p:nvSpPr>
        <p:spPr bwMode="auto">
          <a:xfrm>
            <a:off x="3325813" y="5961063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6" name="Freeform 374"/>
          <p:cNvSpPr/>
          <p:nvPr/>
        </p:nvSpPr>
        <p:spPr bwMode="auto">
          <a:xfrm>
            <a:off x="3259138" y="6042026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9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9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7" name="Line 375"/>
          <p:cNvSpPr>
            <a:spLocks noChangeShapeType="1"/>
          </p:cNvSpPr>
          <p:nvPr/>
        </p:nvSpPr>
        <p:spPr bwMode="auto">
          <a:xfrm>
            <a:off x="3355975" y="5961063"/>
            <a:ext cx="1588" cy="80961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8" name="Line 376"/>
          <p:cNvSpPr>
            <a:spLocks noChangeShapeType="1"/>
          </p:cNvSpPr>
          <p:nvPr/>
        </p:nvSpPr>
        <p:spPr bwMode="auto">
          <a:xfrm>
            <a:off x="3325813" y="599916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29" name="Freeform 377"/>
          <p:cNvSpPr/>
          <p:nvPr/>
        </p:nvSpPr>
        <p:spPr bwMode="auto">
          <a:xfrm>
            <a:off x="3054350" y="4457702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0" name="Rectangle 378"/>
          <p:cNvSpPr>
            <a:spLocks noChangeArrowheads="1"/>
          </p:cNvSpPr>
          <p:nvPr/>
        </p:nvSpPr>
        <p:spPr bwMode="auto">
          <a:xfrm>
            <a:off x="3084513" y="4560889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1" name="Rectangle 379"/>
          <p:cNvSpPr>
            <a:spLocks noChangeArrowheads="1"/>
          </p:cNvSpPr>
          <p:nvPr/>
        </p:nvSpPr>
        <p:spPr bwMode="auto">
          <a:xfrm>
            <a:off x="3127375" y="4613274"/>
            <a:ext cx="93663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2" name="Rectangle 380"/>
          <p:cNvSpPr>
            <a:spLocks noChangeArrowheads="1"/>
          </p:cNvSpPr>
          <p:nvPr/>
        </p:nvSpPr>
        <p:spPr bwMode="auto">
          <a:xfrm>
            <a:off x="3262313" y="4608513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3" name="Freeform 381"/>
          <p:cNvSpPr/>
          <p:nvPr/>
        </p:nvSpPr>
        <p:spPr bwMode="auto">
          <a:xfrm>
            <a:off x="3195638" y="4691065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3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2 w 23"/>
              <a:gd name="T29" fmla="*/ 7 h 30"/>
              <a:gd name="T30" fmla="*/ 2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2 w 23"/>
              <a:gd name="T41" fmla="*/ 22 h 30"/>
              <a:gd name="T42" fmla="*/ 2 w 23"/>
              <a:gd name="T43" fmla="*/ 24 h 30"/>
              <a:gd name="T44" fmla="*/ 4 w 23"/>
              <a:gd name="T45" fmla="*/ 25 h 30"/>
              <a:gd name="T46" fmla="*/ 5 w 23"/>
              <a:gd name="T47" fmla="*/ 27 h 30"/>
              <a:gd name="T48" fmla="*/ 7 w 23"/>
              <a:gd name="T49" fmla="*/ 28 h 30"/>
              <a:gd name="T50" fmla="*/ 9 w 23"/>
              <a:gd name="T51" fmla="*/ 30 h 30"/>
              <a:gd name="T52" fmla="*/ 10 w 23"/>
              <a:gd name="T53" fmla="*/ 30 h 30"/>
              <a:gd name="T54" fmla="*/ 13 w 23"/>
              <a:gd name="T55" fmla="*/ 30 h 30"/>
              <a:gd name="T56" fmla="*/ 15 w 23"/>
              <a:gd name="T57" fmla="*/ 30 h 30"/>
              <a:gd name="T58" fmla="*/ 17 w 23"/>
              <a:gd name="T59" fmla="*/ 28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4" name="Line 382"/>
          <p:cNvSpPr>
            <a:spLocks noChangeShapeType="1"/>
          </p:cNvSpPr>
          <p:nvPr/>
        </p:nvSpPr>
        <p:spPr bwMode="auto">
          <a:xfrm>
            <a:off x="3294063" y="4610100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5" name="Line 383"/>
          <p:cNvSpPr>
            <a:spLocks noChangeShapeType="1"/>
          </p:cNvSpPr>
          <p:nvPr/>
        </p:nvSpPr>
        <p:spPr bwMode="auto">
          <a:xfrm>
            <a:off x="3262313" y="4648200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6" name="Freeform 384"/>
          <p:cNvSpPr/>
          <p:nvPr/>
        </p:nvSpPr>
        <p:spPr bwMode="auto">
          <a:xfrm>
            <a:off x="3167063" y="5038727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7" name="Rectangle 385"/>
          <p:cNvSpPr>
            <a:spLocks noChangeArrowheads="1"/>
          </p:cNvSpPr>
          <p:nvPr/>
        </p:nvSpPr>
        <p:spPr bwMode="auto">
          <a:xfrm>
            <a:off x="3197226" y="5141914"/>
            <a:ext cx="269875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8" name="Rectangle 386"/>
          <p:cNvSpPr>
            <a:spLocks noChangeArrowheads="1"/>
          </p:cNvSpPr>
          <p:nvPr/>
        </p:nvSpPr>
        <p:spPr bwMode="auto">
          <a:xfrm>
            <a:off x="3240088" y="5194301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39" name="Rectangle 387"/>
          <p:cNvSpPr>
            <a:spLocks noChangeArrowheads="1"/>
          </p:cNvSpPr>
          <p:nvPr/>
        </p:nvSpPr>
        <p:spPr bwMode="auto">
          <a:xfrm>
            <a:off x="3376613" y="5191125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0" name="Freeform 388"/>
          <p:cNvSpPr/>
          <p:nvPr/>
        </p:nvSpPr>
        <p:spPr bwMode="auto">
          <a:xfrm>
            <a:off x="3309938" y="5272090"/>
            <a:ext cx="12700" cy="15874"/>
          </a:xfrm>
          <a:custGeom>
            <a:avLst/>
            <a:gdLst>
              <a:gd name="T0" fmla="*/ 24 w 24"/>
              <a:gd name="T1" fmla="*/ 13 h 29"/>
              <a:gd name="T2" fmla="*/ 24 w 24"/>
              <a:gd name="T3" fmla="*/ 10 h 29"/>
              <a:gd name="T4" fmla="*/ 21 w 24"/>
              <a:gd name="T5" fmla="*/ 8 h 29"/>
              <a:gd name="T6" fmla="*/ 21 w 24"/>
              <a:gd name="T7" fmla="*/ 6 h 29"/>
              <a:gd name="T8" fmla="*/ 19 w 24"/>
              <a:gd name="T9" fmla="*/ 4 h 29"/>
              <a:gd name="T10" fmla="*/ 18 w 24"/>
              <a:gd name="T11" fmla="*/ 2 h 29"/>
              <a:gd name="T12" fmla="*/ 17 w 24"/>
              <a:gd name="T13" fmla="*/ 1 h 29"/>
              <a:gd name="T14" fmla="*/ 15 w 24"/>
              <a:gd name="T15" fmla="*/ 0 h 29"/>
              <a:gd name="T16" fmla="*/ 13 w 24"/>
              <a:gd name="T17" fmla="*/ 0 h 29"/>
              <a:gd name="T18" fmla="*/ 10 w 24"/>
              <a:gd name="T19" fmla="*/ 0 h 29"/>
              <a:gd name="T20" fmla="*/ 9 w 24"/>
              <a:gd name="T21" fmla="*/ 0 h 29"/>
              <a:gd name="T22" fmla="*/ 7 w 24"/>
              <a:gd name="T23" fmla="*/ 1 h 29"/>
              <a:gd name="T24" fmla="*/ 5 w 24"/>
              <a:gd name="T25" fmla="*/ 2 h 29"/>
              <a:gd name="T26" fmla="*/ 4 w 24"/>
              <a:gd name="T27" fmla="*/ 4 h 29"/>
              <a:gd name="T28" fmla="*/ 2 w 24"/>
              <a:gd name="T29" fmla="*/ 6 h 29"/>
              <a:gd name="T30" fmla="*/ 2 w 24"/>
              <a:gd name="T31" fmla="*/ 8 h 29"/>
              <a:gd name="T32" fmla="*/ 0 w 24"/>
              <a:gd name="T33" fmla="*/ 10 h 29"/>
              <a:gd name="T34" fmla="*/ 0 w 24"/>
              <a:gd name="T35" fmla="*/ 13 h 29"/>
              <a:gd name="T36" fmla="*/ 0 w 24"/>
              <a:gd name="T37" fmla="*/ 16 h 29"/>
              <a:gd name="T38" fmla="*/ 0 w 24"/>
              <a:gd name="T39" fmla="*/ 18 h 29"/>
              <a:gd name="T40" fmla="*/ 2 w 24"/>
              <a:gd name="T41" fmla="*/ 21 h 29"/>
              <a:gd name="T42" fmla="*/ 2 w 24"/>
              <a:gd name="T43" fmla="*/ 24 h 29"/>
              <a:gd name="T44" fmla="*/ 4 w 24"/>
              <a:gd name="T45" fmla="*/ 25 h 29"/>
              <a:gd name="T46" fmla="*/ 5 w 24"/>
              <a:gd name="T47" fmla="*/ 27 h 29"/>
              <a:gd name="T48" fmla="*/ 7 w 24"/>
              <a:gd name="T49" fmla="*/ 28 h 29"/>
              <a:gd name="T50" fmla="*/ 9 w 24"/>
              <a:gd name="T51" fmla="*/ 29 h 29"/>
              <a:gd name="T52" fmla="*/ 10 w 24"/>
              <a:gd name="T53" fmla="*/ 29 h 29"/>
              <a:gd name="T54" fmla="*/ 13 w 24"/>
              <a:gd name="T55" fmla="*/ 29 h 29"/>
              <a:gd name="T56" fmla="*/ 15 w 24"/>
              <a:gd name="T57" fmla="*/ 29 h 29"/>
              <a:gd name="T58" fmla="*/ 17 w 24"/>
              <a:gd name="T59" fmla="*/ 28 h 29"/>
              <a:gd name="T60" fmla="*/ 18 w 24"/>
              <a:gd name="T61" fmla="*/ 27 h 29"/>
              <a:gd name="T62" fmla="*/ 19 w 24"/>
              <a:gd name="T63" fmla="*/ 25 h 29"/>
              <a:gd name="T64" fmla="*/ 21 w 24"/>
              <a:gd name="T65" fmla="*/ 24 h 29"/>
              <a:gd name="T66" fmla="*/ 21 w 24"/>
              <a:gd name="T67" fmla="*/ 21 h 29"/>
              <a:gd name="T68" fmla="*/ 24 w 24"/>
              <a:gd name="T69" fmla="*/ 18 h 29"/>
              <a:gd name="T70" fmla="*/ 24 w 24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29"/>
              <a:gd name="T110" fmla="*/ 24 w 24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29">
                <a:moveTo>
                  <a:pt x="24" y="14"/>
                </a:moveTo>
                <a:lnTo>
                  <a:pt x="24" y="13"/>
                </a:lnTo>
                <a:lnTo>
                  <a:pt x="24" y="12"/>
                </a:lnTo>
                <a:lnTo>
                  <a:pt x="24" y="10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6"/>
                </a:lnTo>
                <a:lnTo>
                  <a:pt x="2" y="7"/>
                </a:lnTo>
                <a:lnTo>
                  <a:pt x="2" y="8"/>
                </a:lnTo>
                <a:lnTo>
                  <a:pt x="0" y="9"/>
                </a:lnTo>
                <a:lnTo>
                  <a:pt x="0" y="10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2" y="21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4" y="18"/>
                </a:lnTo>
                <a:lnTo>
                  <a:pt x="24" y="17"/>
                </a:lnTo>
                <a:lnTo>
                  <a:pt x="24" y="16"/>
                </a:lnTo>
                <a:lnTo>
                  <a:pt x="24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1" name="Line 389"/>
          <p:cNvSpPr>
            <a:spLocks noChangeShapeType="1"/>
          </p:cNvSpPr>
          <p:nvPr/>
        </p:nvSpPr>
        <p:spPr bwMode="auto">
          <a:xfrm>
            <a:off x="3406775" y="5191125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2" name="Line 390"/>
          <p:cNvSpPr>
            <a:spLocks noChangeShapeType="1"/>
          </p:cNvSpPr>
          <p:nvPr/>
        </p:nvSpPr>
        <p:spPr bwMode="auto">
          <a:xfrm>
            <a:off x="3376613" y="5229225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3" name="Freeform 391"/>
          <p:cNvSpPr/>
          <p:nvPr/>
        </p:nvSpPr>
        <p:spPr bwMode="auto">
          <a:xfrm>
            <a:off x="3724275" y="5392740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4" name="Rectangle 392"/>
          <p:cNvSpPr>
            <a:spLocks noChangeArrowheads="1"/>
          </p:cNvSpPr>
          <p:nvPr/>
        </p:nvSpPr>
        <p:spPr bwMode="auto">
          <a:xfrm>
            <a:off x="3754438" y="549592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5" name="Rectangle 393"/>
          <p:cNvSpPr>
            <a:spLocks noChangeArrowheads="1"/>
          </p:cNvSpPr>
          <p:nvPr/>
        </p:nvSpPr>
        <p:spPr bwMode="auto">
          <a:xfrm>
            <a:off x="3797300" y="5548314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6" name="Rectangle 394"/>
          <p:cNvSpPr>
            <a:spLocks noChangeArrowheads="1"/>
          </p:cNvSpPr>
          <p:nvPr/>
        </p:nvSpPr>
        <p:spPr bwMode="auto">
          <a:xfrm>
            <a:off x="3932238" y="5543550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7" name="Freeform 395"/>
          <p:cNvSpPr/>
          <p:nvPr/>
        </p:nvSpPr>
        <p:spPr bwMode="auto">
          <a:xfrm>
            <a:off x="3865563" y="5626102"/>
            <a:ext cx="12700" cy="15874"/>
          </a:xfrm>
          <a:custGeom>
            <a:avLst/>
            <a:gdLst>
              <a:gd name="T0" fmla="*/ 24 w 24"/>
              <a:gd name="T1" fmla="*/ 13 h 30"/>
              <a:gd name="T2" fmla="*/ 24 w 24"/>
              <a:gd name="T3" fmla="*/ 11 h 30"/>
              <a:gd name="T4" fmla="*/ 21 w 24"/>
              <a:gd name="T5" fmla="*/ 9 h 30"/>
              <a:gd name="T6" fmla="*/ 21 w 24"/>
              <a:gd name="T7" fmla="*/ 6 h 30"/>
              <a:gd name="T8" fmla="*/ 19 w 24"/>
              <a:gd name="T9" fmla="*/ 4 h 30"/>
              <a:gd name="T10" fmla="*/ 18 w 24"/>
              <a:gd name="T11" fmla="*/ 2 h 30"/>
              <a:gd name="T12" fmla="*/ 17 w 24"/>
              <a:gd name="T13" fmla="*/ 1 h 30"/>
              <a:gd name="T14" fmla="*/ 15 w 24"/>
              <a:gd name="T15" fmla="*/ 0 h 30"/>
              <a:gd name="T16" fmla="*/ 13 w 24"/>
              <a:gd name="T17" fmla="*/ 0 h 30"/>
              <a:gd name="T18" fmla="*/ 10 w 24"/>
              <a:gd name="T19" fmla="*/ 0 h 30"/>
              <a:gd name="T20" fmla="*/ 9 w 24"/>
              <a:gd name="T21" fmla="*/ 0 h 30"/>
              <a:gd name="T22" fmla="*/ 7 w 24"/>
              <a:gd name="T23" fmla="*/ 1 h 30"/>
              <a:gd name="T24" fmla="*/ 5 w 24"/>
              <a:gd name="T25" fmla="*/ 2 h 30"/>
              <a:gd name="T26" fmla="*/ 4 w 24"/>
              <a:gd name="T27" fmla="*/ 4 h 30"/>
              <a:gd name="T28" fmla="*/ 2 w 24"/>
              <a:gd name="T29" fmla="*/ 6 h 30"/>
              <a:gd name="T30" fmla="*/ 2 w 24"/>
              <a:gd name="T31" fmla="*/ 9 h 30"/>
              <a:gd name="T32" fmla="*/ 0 w 24"/>
              <a:gd name="T33" fmla="*/ 11 h 30"/>
              <a:gd name="T34" fmla="*/ 0 w 24"/>
              <a:gd name="T35" fmla="*/ 13 h 30"/>
              <a:gd name="T36" fmla="*/ 0 w 24"/>
              <a:gd name="T37" fmla="*/ 16 h 30"/>
              <a:gd name="T38" fmla="*/ 0 w 24"/>
              <a:gd name="T39" fmla="*/ 19 h 30"/>
              <a:gd name="T40" fmla="*/ 2 w 24"/>
              <a:gd name="T41" fmla="*/ 22 h 30"/>
              <a:gd name="T42" fmla="*/ 2 w 24"/>
              <a:gd name="T43" fmla="*/ 24 h 30"/>
              <a:gd name="T44" fmla="*/ 4 w 24"/>
              <a:gd name="T45" fmla="*/ 25 h 30"/>
              <a:gd name="T46" fmla="*/ 5 w 24"/>
              <a:gd name="T47" fmla="*/ 27 h 30"/>
              <a:gd name="T48" fmla="*/ 7 w 24"/>
              <a:gd name="T49" fmla="*/ 28 h 30"/>
              <a:gd name="T50" fmla="*/ 9 w 24"/>
              <a:gd name="T51" fmla="*/ 30 h 30"/>
              <a:gd name="T52" fmla="*/ 10 w 24"/>
              <a:gd name="T53" fmla="*/ 30 h 30"/>
              <a:gd name="T54" fmla="*/ 13 w 24"/>
              <a:gd name="T55" fmla="*/ 30 h 30"/>
              <a:gd name="T56" fmla="*/ 15 w 24"/>
              <a:gd name="T57" fmla="*/ 30 h 30"/>
              <a:gd name="T58" fmla="*/ 17 w 24"/>
              <a:gd name="T59" fmla="*/ 28 h 30"/>
              <a:gd name="T60" fmla="*/ 18 w 24"/>
              <a:gd name="T61" fmla="*/ 27 h 30"/>
              <a:gd name="T62" fmla="*/ 19 w 24"/>
              <a:gd name="T63" fmla="*/ 25 h 30"/>
              <a:gd name="T64" fmla="*/ 21 w 24"/>
              <a:gd name="T65" fmla="*/ 24 h 30"/>
              <a:gd name="T66" fmla="*/ 21 w 24"/>
              <a:gd name="T67" fmla="*/ 22 h 30"/>
              <a:gd name="T68" fmla="*/ 24 w 24"/>
              <a:gd name="T69" fmla="*/ 19 h 30"/>
              <a:gd name="T70" fmla="*/ 24 w 24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30"/>
              <a:gd name="T110" fmla="*/ 24 w 24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30">
                <a:moveTo>
                  <a:pt x="24" y="14"/>
                </a:moveTo>
                <a:lnTo>
                  <a:pt x="24" y="13"/>
                </a:lnTo>
                <a:lnTo>
                  <a:pt x="24" y="12"/>
                </a:lnTo>
                <a:lnTo>
                  <a:pt x="24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6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4" y="19"/>
                </a:lnTo>
                <a:lnTo>
                  <a:pt x="24" y="17"/>
                </a:lnTo>
                <a:lnTo>
                  <a:pt x="24" y="16"/>
                </a:lnTo>
                <a:lnTo>
                  <a:pt x="24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8" name="Line 396"/>
          <p:cNvSpPr>
            <a:spLocks noChangeShapeType="1"/>
          </p:cNvSpPr>
          <p:nvPr/>
        </p:nvSpPr>
        <p:spPr bwMode="auto">
          <a:xfrm>
            <a:off x="3963988" y="55451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49" name="Line 397"/>
          <p:cNvSpPr>
            <a:spLocks noChangeShapeType="1"/>
          </p:cNvSpPr>
          <p:nvPr/>
        </p:nvSpPr>
        <p:spPr bwMode="auto">
          <a:xfrm>
            <a:off x="3962400" y="5586415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0" name="Freeform 398"/>
          <p:cNvSpPr/>
          <p:nvPr/>
        </p:nvSpPr>
        <p:spPr bwMode="auto">
          <a:xfrm>
            <a:off x="4322763" y="5129214"/>
            <a:ext cx="323850" cy="341312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1" name="Rectangle 399"/>
          <p:cNvSpPr>
            <a:spLocks noChangeArrowheads="1"/>
          </p:cNvSpPr>
          <p:nvPr/>
        </p:nvSpPr>
        <p:spPr bwMode="auto">
          <a:xfrm>
            <a:off x="4352925" y="5233989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2" name="Rectangle 400"/>
          <p:cNvSpPr>
            <a:spLocks noChangeArrowheads="1"/>
          </p:cNvSpPr>
          <p:nvPr/>
        </p:nvSpPr>
        <p:spPr bwMode="auto">
          <a:xfrm>
            <a:off x="4395788" y="528637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3" name="Rectangle 401"/>
          <p:cNvSpPr>
            <a:spLocks noChangeArrowheads="1"/>
          </p:cNvSpPr>
          <p:nvPr/>
        </p:nvSpPr>
        <p:spPr bwMode="auto">
          <a:xfrm>
            <a:off x="4530725" y="5281614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4" name="Freeform 402"/>
          <p:cNvSpPr/>
          <p:nvPr/>
        </p:nvSpPr>
        <p:spPr bwMode="auto">
          <a:xfrm>
            <a:off x="4464050" y="5362577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0 w 23"/>
              <a:gd name="T65" fmla="*/ 24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1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19" y="24"/>
                </a:lnTo>
                <a:lnTo>
                  <a:pt x="20" y="24"/>
                </a:lnTo>
                <a:lnTo>
                  <a:pt x="20" y="23"/>
                </a:lnTo>
                <a:lnTo>
                  <a:pt x="20" y="22"/>
                </a:lnTo>
                <a:lnTo>
                  <a:pt x="21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5" name="Line 403"/>
          <p:cNvSpPr>
            <a:spLocks noChangeShapeType="1"/>
          </p:cNvSpPr>
          <p:nvPr/>
        </p:nvSpPr>
        <p:spPr bwMode="auto">
          <a:xfrm>
            <a:off x="4562475" y="528320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6" name="Line 404"/>
          <p:cNvSpPr>
            <a:spLocks noChangeShapeType="1"/>
          </p:cNvSpPr>
          <p:nvPr/>
        </p:nvSpPr>
        <p:spPr bwMode="auto">
          <a:xfrm>
            <a:off x="4530725" y="5319715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7" name="Freeform 405"/>
          <p:cNvSpPr/>
          <p:nvPr/>
        </p:nvSpPr>
        <p:spPr bwMode="auto">
          <a:xfrm>
            <a:off x="3930650" y="4611690"/>
            <a:ext cx="325438" cy="339724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7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8" name="Rectangle 406"/>
          <p:cNvSpPr>
            <a:spLocks noChangeArrowheads="1"/>
          </p:cNvSpPr>
          <p:nvPr/>
        </p:nvSpPr>
        <p:spPr bwMode="auto">
          <a:xfrm>
            <a:off x="3960813" y="4714875"/>
            <a:ext cx="268287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59" name="Rectangle 407"/>
          <p:cNvSpPr>
            <a:spLocks noChangeArrowheads="1"/>
          </p:cNvSpPr>
          <p:nvPr/>
        </p:nvSpPr>
        <p:spPr bwMode="auto">
          <a:xfrm>
            <a:off x="4003675" y="4767265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0" name="Rectangle 408"/>
          <p:cNvSpPr>
            <a:spLocks noChangeArrowheads="1"/>
          </p:cNvSpPr>
          <p:nvPr/>
        </p:nvSpPr>
        <p:spPr bwMode="auto">
          <a:xfrm>
            <a:off x="4138613" y="4764089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1" name="Freeform 409"/>
          <p:cNvSpPr/>
          <p:nvPr/>
        </p:nvSpPr>
        <p:spPr bwMode="auto">
          <a:xfrm>
            <a:off x="4071938" y="4845052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5" y="1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2" name="Line 410"/>
          <p:cNvSpPr>
            <a:spLocks noChangeShapeType="1"/>
          </p:cNvSpPr>
          <p:nvPr/>
        </p:nvSpPr>
        <p:spPr bwMode="auto">
          <a:xfrm>
            <a:off x="4170363" y="47640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3" name="Line 411"/>
          <p:cNvSpPr>
            <a:spLocks noChangeShapeType="1"/>
          </p:cNvSpPr>
          <p:nvPr/>
        </p:nvSpPr>
        <p:spPr bwMode="auto">
          <a:xfrm>
            <a:off x="4138613" y="480218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4" name="Freeform 412"/>
          <p:cNvSpPr/>
          <p:nvPr/>
        </p:nvSpPr>
        <p:spPr bwMode="auto">
          <a:xfrm>
            <a:off x="3714750" y="3702052"/>
            <a:ext cx="325438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5" name="Rectangle 413"/>
          <p:cNvSpPr>
            <a:spLocks noChangeArrowheads="1"/>
          </p:cNvSpPr>
          <p:nvPr/>
        </p:nvSpPr>
        <p:spPr bwMode="auto">
          <a:xfrm>
            <a:off x="3744913" y="3805237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6" name="Rectangle 414"/>
          <p:cNvSpPr>
            <a:spLocks noChangeArrowheads="1"/>
          </p:cNvSpPr>
          <p:nvPr/>
        </p:nvSpPr>
        <p:spPr bwMode="auto">
          <a:xfrm>
            <a:off x="3789363" y="3859215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7" name="Rectangle 415"/>
          <p:cNvSpPr>
            <a:spLocks noChangeArrowheads="1"/>
          </p:cNvSpPr>
          <p:nvPr/>
        </p:nvSpPr>
        <p:spPr bwMode="auto">
          <a:xfrm>
            <a:off x="3924300" y="385445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8" name="Freeform 416"/>
          <p:cNvSpPr/>
          <p:nvPr/>
        </p:nvSpPr>
        <p:spPr bwMode="auto">
          <a:xfrm>
            <a:off x="3857625" y="3935415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69" name="Line 417"/>
          <p:cNvSpPr>
            <a:spLocks noChangeShapeType="1"/>
          </p:cNvSpPr>
          <p:nvPr/>
        </p:nvSpPr>
        <p:spPr bwMode="auto">
          <a:xfrm>
            <a:off x="3954463" y="3854451"/>
            <a:ext cx="1587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0" name="Line 418"/>
          <p:cNvSpPr>
            <a:spLocks noChangeShapeType="1"/>
          </p:cNvSpPr>
          <p:nvPr/>
        </p:nvSpPr>
        <p:spPr bwMode="auto">
          <a:xfrm>
            <a:off x="3924300" y="389255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1" name="Freeform 419"/>
          <p:cNvSpPr/>
          <p:nvPr/>
        </p:nvSpPr>
        <p:spPr bwMode="auto">
          <a:xfrm>
            <a:off x="5345113" y="2589213"/>
            <a:ext cx="325437" cy="341312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2" name="Rectangle 420"/>
          <p:cNvSpPr>
            <a:spLocks noChangeArrowheads="1"/>
          </p:cNvSpPr>
          <p:nvPr/>
        </p:nvSpPr>
        <p:spPr bwMode="auto">
          <a:xfrm>
            <a:off x="5375275" y="2692400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3" name="Rectangle 421"/>
          <p:cNvSpPr>
            <a:spLocks noChangeArrowheads="1"/>
          </p:cNvSpPr>
          <p:nvPr/>
        </p:nvSpPr>
        <p:spPr bwMode="auto">
          <a:xfrm>
            <a:off x="5418138" y="2746374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4" name="Rectangle 422"/>
          <p:cNvSpPr>
            <a:spLocks noChangeArrowheads="1"/>
          </p:cNvSpPr>
          <p:nvPr/>
        </p:nvSpPr>
        <p:spPr bwMode="auto">
          <a:xfrm>
            <a:off x="5553075" y="2741613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5" name="Freeform 423"/>
          <p:cNvSpPr/>
          <p:nvPr/>
        </p:nvSpPr>
        <p:spPr bwMode="auto">
          <a:xfrm>
            <a:off x="5487988" y="2822576"/>
            <a:ext cx="11112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7 h 30"/>
              <a:gd name="T62" fmla="*/ 18 w 23"/>
              <a:gd name="T63" fmla="*/ 25 h 30"/>
              <a:gd name="T64" fmla="*/ 20 w 23"/>
              <a:gd name="T65" fmla="*/ 24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1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0" y="24"/>
                </a:lnTo>
                <a:lnTo>
                  <a:pt x="20" y="23"/>
                </a:lnTo>
                <a:lnTo>
                  <a:pt x="20" y="22"/>
                </a:lnTo>
                <a:lnTo>
                  <a:pt x="21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6" name="Line 424"/>
          <p:cNvSpPr>
            <a:spLocks noChangeShapeType="1"/>
          </p:cNvSpPr>
          <p:nvPr/>
        </p:nvSpPr>
        <p:spPr bwMode="auto">
          <a:xfrm>
            <a:off x="5584825" y="2743200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7" name="Line 425"/>
          <p:cNvSpPr>
            <a:spLocks noChangeShapeType="1"/>
          </p:cNvSpPr>
          <p:nvPr/>
        </p:nvSpPr>
        <p:spPr bwMode="auto">
          <a:xfrm>
            <a:off x="5553075" y="2779715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8" name="Freeform 426"/>
          <p:cNvSpPr/>
          <p:nvPr/>
        </p:nvSpPr>
        <p:spPr bwMode="auto">
          <a:xfrm>
            <a:off x="1731963" y="3449640"/>
            <a:ext cx="325437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79" name="Rectangle 427"/>
          <p:cNvSpPr>
            <a:spLocks noChangeArrowheads="1"/>
          </p:cNvSpPr>
          <p:nvPr/>
        </p:nvSpPr>
        <p:spPr bwMode="auto">
          <a:xfrm>
            <a:off x="1762125" y="3552825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0" name="Rectangle 428"/>
          <p:cNvSpPr>
            <a:spLocks noChangeArrowheads="1"/>
          </p:cNvSpPr>
          <p:nvPr/>
        </p:nvSpPr>
        <p:spPr bwMode="auto">
          <a:xfrm>
            <a:off x="1804988" y="3605214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1" name="Rectangle 429"/>
          <p:cNvSpPr>
            <a:spLocks noChangeArrowheads="1"/>
          </p:cNvSpPr>
          <p:nvPr/>
        </p:nvSpPr>
        <p:spPr bwMode="auto">
          <a:xfrm>
            <a:off x="1939925" y="3602039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2" name="Freeform 430"/>
          <p:cNvSpPr/>
          <p:nvPr/>
        </p:nvSpPr>
        <p:spPr bwMode="auto">
          <a:xfrm>
            <a:off x="1873250" y="36830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3" name="Line 431"/>
          <p:cNvSpPr>
            <a:spLocks noChangeShapeType="1"/>
          </p:cNvSpPr>
          <p:nvPr/>
        </p:nvSpPr>
        <p:spPr bwMode="auto">
          <a:xfrm>
            <a:off x="1971675" y="3602039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4" name="Line 432"/>
          <p:cNvSpPr>
            <a:spLocks noChangeShapeType="1"/>
          </p:cNvSpPr>
          <p:nvPr/>
        </p:nvSpPr>
        <p:spPr bwMode="auto">
          <a:xfrm>
            <a:off x="1939925" y="364013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5" name="Freeform 433"/>
          <p:cNvSpPr/>
          <p:nvPr/>
        </p:nvSpPr>
        <p:spPr bwMode="auto">
          <a:xfrm>
            <a:off x="2540000" y="3386140"/>
            <a:ext cx="325438" cy="339724"/>
          </a:xfrm>
          <a:custGeom>
            <a:avLst/>
            <a:gdLst>
              <a:gd name="T0" fmla="*/ 56 w 614"/>
              <a:gd name="T1" fmla="*/ 196 h 644"/>
              <a:gd name="T2" fmla="*/ 0 w 614"/>
              <a:gd name="T3" fmla="*/ 196 h 644"/>
              <a:gd name="T4" fmla="*/ 307 w 614"/>
              <a:gd name="T5" fmla="*/ 0 h 644"/>
              <a:gd name="T6" fmla="*/ 614 w 614"/>
              <a:gd name="T7" fmla="*/ 196 h 644"/>
              <a:gd name="T8" fmla="*/ 587 w 614"/>
              <a:gd name="T9" fmla="*/ 196 h 644"/>
              <a:gd name="T10" fmla="*/ 558 w 614"/>
              <a:gd name="T11" fmla="*/ 196 h 644"/>
              <a:gd name="T12" fmla="*/ 558 w 614"/>
              <a:gd name="T13" fmla="*/ 615 h 644"/>
              <a:gd name="T14" fmla="*/ 56 w 614"/>
              <a:gd name="T15" fmla="*/ 615 h 644"/>
              <a:gd name="T16" fmla="*/ 56 w 614"/>
              <a:gd name="T17" fmla="*/ 196 h 644"/>
              <a:gd name="T18" fmla="*/ 558 w 614"/>
              <a:gd name="T19" fmla="*/ 196 h 644"/>
              <a:gd name="T20" fmla="*/ 587 w 614"/>
              <a:gd name="T21" fmla="*/ 196 h 644"/>
              <a:gd name="T22" fmla="*/ 587 w 614"/>
              <a:gd name="T23" fmla="*/ 644 h 644"/>
              <a:gd name="T24" fmla="*/ 56 w 614"/>
              <a:gd name="T25" fmla="*/ 644 h 644"/>
              <a:gd name="T26" fmla="*/ 56 w 614"/>
              <a:gd name="T27" fmla="*/ 615 h 644"/>
              <a:gd name="T28" fmla="*/ 56 w 614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4"/>
              <a:gd name="T47" fmla="*/ 614 w 614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4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6" name="Rectangle 434"/>
          <p:cNvSpPr>
            <a:spLocks noChangeArrowheads="1"/>
          </p:cNvSpPr>
          <p:nvPr/>
        </p:nvSpPr>
        <p:spPr bwMode="auto">
          <a:xfrm>
            <a:off x="2570163" y="3489326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7" name="Rectangle 435"/>
          <p:cNvSpPr>
            <a:spLocks noChangeArrowheads="1"/>
          </p:cNvSpPr>
          <p:nvPr/>
        </p:nvSpPr>
        <p:spPr bwMode="auto">
          <a:xfrm>
            <a:off x="2613025" y="3541714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8" name="Rectangle 436"/>
          <p:cNvSpPr>
            <a:spLocks noChangeArrowheads="1"/>
          </p:cNvSpPr>
          <p:nvPr/>
        </p:nvSpPr>
        <p:spPr bwMode="auto">
          <a:xfrm>
            <a:off x="2749550" y="3538538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89" name="Freeform 437"/>
          <p:cNvSpPr/>
          <p:nvPr/>
        </p:nvSpPr>
        <p:spPr bwMode="auto">
          <a:xfrm>
            <a:off x="2682875" y="3619502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0 w 23"/>
              <a:gd name="T5" fmla="*/ 8 h 29"/>
              <a:gd name="T6" fmla="*/ 20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9 w 23"/>
              <a:gd name="T19" fmla="*/ 0 h 29"/>
              <a:gd name="T20" fmla="*/ 8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8 w 23"/>
              <a:gd name="T51" fmla="*/ 29 h 29"/>
              <a:gd name="T52" fmla="*/ 9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0 w 23"/>
              <a:gd name="T65" fmla="*/ 24 h 29"/>
              <a:gd name="T66" fmla="*/ 20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0" y="8"/>
                </a:lnTo>
                <a:lnTo>
                  <a:pt x="20" y="7"/>
                </a:lnTo>
                <a:lnTo>
                  <a:pt x="20" y="6"/>
                </a:lnTo>
                <a:lnTo>
                  <a:pt x="19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7" y="29"/>
                </a:lnTo>
                <a:lnTo>
                  <a:pt x="8" y="29"/>
                </a:lnTo>
                <a:lnTo>
                  <a:pt x="9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0" y="24"/>
                </a:lnTo>
                <a:lnTo>
                  <a:pt x="20" y="23"/>
                </a:lnTo>
                <a:lnTo>
                  <a:pt x="20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0" name="Line 438"/>
          <p:cNvSpPr>
            <a:spLocks noChangeShapeType="1"/>
          </p:cNvSpPr>
          <p:nvPr/>
        </p:nvSpPr>
        <p:spPr bwMode="auto">
          <a:xfrm>
            <a:off x="2779713" y="3538538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1" name="Line 439"/>
          <p:cNvSpPr>
            <a:spLocks noChangeShapeType="1"/>
          </p:cNvSpPr>
          <p:nvPr/>
        </p:nvSpPr>
        <p:spPr bwMode="auto">
          <a:xfrm>
            <a:off x="2749550" y="3576639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2" name="Freeform 440"/>
          <p:cNvSpPr/>
          <p:nvPr/>
        </p:nvSpPr>
        <p:spPr bwMode="auto">
          <a:xfrm>
            <a:off x="2944813" y="3878263"/>
            <a:ext cx="325437" cy="341312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3" name="Rectangle 441"/>
          <p:cNvSpPr>
            <a:spLocks noChangeArrowheads="1"/>
          </p:cNvSpPr>
          <p:nvPr/>
        </p:nvSpPr>
        <p:spPr bwMode="auto">
          <a:xfrm>
            <a:off x="2974975" y="3983039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4" name="Rectangle 442"/>
          <p:cNvSpPr>
            <a:spLocks noChangeArrowheads="1"/>
          </p:cNvSpPr>
          <p:nvPr/>
        </p:nvSpPr>
        <p:spPr bwMode="auto">
          <a:xfrm>
            <a:off x="3017838" y="403542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5" name="Rectangle 443"/>
          <p:cNvSpPr>
            <a:spLocks noChangeArrowheads="1"/>
          </p:cNvSpPr>
          <p:nvPr/>
        </p:nvSpPr>
        <p:spPr bwMode="auto">
          <a:xfrm>
            <a:off x="3152775" y="4030664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6" name="Freeform 444"/>
          <p:cNvSpPr/>
          <p:nvPr/>
        </p:nvSpPr>
        <p:spPr bwMode="auto">
          <a:xfrm>
            <a:off x="3086100" y="4111627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7" name="Line 445"/>
          <p:cNvSpPr>
            <a:spLocks noChangeShapeType="1"/>
          </p:cNvSpPr>
          <p:nvPr/>
        </p:nvSpPr>
        <p:spPr bwMode="auto">
          <a:xfrm>
            <a:off x="3184525" y="403225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8" name="Line 446"/>
          <p:cNvSpPr>
            <a:spLocks noChangeShapeType="1"/>
          </p:cNvSpPr>
          <p:nvPr/>
        </p:nvSpPr>
        <p:spPr bwMode="auto">
          <a:xfrm>
            <a:off x="3152775" y="4068764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799" name="Freeform 447"/>
          <p:cNvSpPr/>
          <p:nvPr/>
        </p:nvSpPr>
        <p:spPr bwMode="auto">
          <a:xfrm>
            <a:off x="2274888" y="3878263"/>
            <a:ext cx="325437" cy="341312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0" name="Rectangle 448"/>
          <p:cNvSpPr>
            <a:spLocks noChangeArrowheads="1"/>
          </p:cNvSpPr>
          <p:nvPr/>
        </p:nvSpPr>
        <p:spPr bwMode="auto">
          <a:xfrm>
            <a:off x="2305050" y="3983039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1" name="Rectangle 449"/>
          <p:cNvSpPr>
            <a:spLocks noChangeArrowheads="1"/>
          </p:cNvSpPr>
          <p:nvPr/>
        </p:nvSpPr>
        <p:spPr bwMode="auto">
          <a:xfrm>
            <a:off x="2347913" y="403542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2" name="Rectangle 450"/>
          <p:cNvSpPr>
            <a:spLocks noChangeArrowheads="1"/>
          </p:cNvSpPr>
          <p:nvPr/>
        </p:nvSpPr>
        <p:spPr bwMode="auto">
          <a:xfrm>
            <a:off x="2482850" y="4030664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3" name="Freeform 451"/>
          <p:cNvSpPr/>
          <p:nvPr/>
        </p:nvSpPr>
        <p:spPr bwMode="auto">
          <a:xfrm>
            <a:off x="2416175" y="4111627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4" name="Line 452"/>
          <p:cNvSpPr>
            <a:spLocks noChangeShapeType="1"/>
          </p:cNvSpPr>
          <p:nvPr/>
        </p:nvSpPr>
        <p:spPr bwMode="auto">
          <a:xfrm>
            <a:off x="2514600" y="403225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5" name="Line 453"/>
          <p:cNvSpPr>
            <a:spLocks noChangeShapeType="1"/>
          </p:cNvSpPr>
          <p:nvPr/>
        </p:nvSpPr>
        <p:spPr bwMode="auto">
          <a:xfrm>
            <a:off x="2482850" y="4068764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6" name="Freeform 454"/>
          <p:cNvSpPr/>
          <p:nvPr/>
        </p:nvSpPr>
        <p:spPr bwMode="auto">
          <a:xfrm>
            <a:off x="1554163" y="4094164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7" name="Rectangle 455"/>
          <p:cNvSpPr>
            <a:spLocks noChangeArrowheads="1"/>
          </p:cNvSpPr>
          <p:nvPr/>
        </p:nvSpPr>
        <p:spPr bwMode="auto">
          <a:xfrm>
            <a:off x="1584326" y="4197350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8" name="Rectangle 456"/>
          <p:cNvSpPr>
            <a:spLocks noChangeArrowheads="1"/>
          </p:cNvSpPr>
          <p:nvPr/>
        </p:nvSpPr>
        <p:spPr bwMode="auto">
          <a:xfrm>
            <a:off x="1627188" y="4249740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09" name="Rectangle 457"/>
          <p:cNvSpPr>
            <a:spLocks noChangeArrowheads="1"/>
          </p:cNvSpPr>
          <p:nvPr/>
        </p:nvSpPr>
        <p:spPr bwMode="auto">
          <a:xfrm>
            <a:off x="1763713" y="4246564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0" name="Freeform 458"/>
          <p:cNvSpPr/>
          <p:nvPr/>
        </p:nvSpPr>
        <p:spPr bwMode="auto">
          <a:xfrm>
            <a:off x="1697038" y="4327526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20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1" name="Line 459"/>
          <p:cNvSpPr>
            <a:spLocks noChangeShapeType="1"/>
          </p:cNvSpPr>
          <p:nvPr/>
        </p:nvSpPr>
        <p:spPr bwMode="auto">
          <a:xfrm>
            <a:off x="1793875" y="424656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2" name="Line 460"/>
          <p:cNvSpPr>
            <a:spLocks noChangeShapeType="1"/>
          </p:cNvSpPr>
          <p:nvPr/>
        </p:nvSpPr>
        <p:spPr bwMode="auto">
          <a:xfrm>
            <a:off x="1763713" y="428466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3" name="Freeform 461"/>
          <p:cNvSpPr/>
          <p:nvPr/>
        </p:nvSpPr>
        <p:spPr bwMode="auto">
          <a:xfrm>
            <a:off x="2160588" y="4371977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4" name="Rectangle 462"/>
          <p:cNvSpPr>
            <a:spLocks noChangeArrowheads="1"/>
          </p:cNvSpPr>
          <p:nvPr/>
        </p:nvSpPr>
        <p:spPr bwMode="auto">
          <a:xfrm>
            <a:off x="2190751" y="4475164"/>
            <a:ext cx="269875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5" name="Rectangle 463"/>
          <p:cNvSpPr>
            <a:spLocks noChangeArrowheads="1"/>
          </p:cNvSpPr>
          <p:nvPr/>
        </p:nvSpPr>
        <p:spPr bwMode="auto">
          <a:xfrm>
            <a:off x="2235200" y="4527551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6" name="Rectangle 464"/>
          <p:cNvSpPr>
            <a:spLocks noChangeArrowheads="1"/>
          </p:cNvSpPr>
          <p:nvPr/>
        </p:nvSpPr>
        <p:spPr bwMode="auto">
          <a:xfrm>
            <a:off x="2370138" y="4524375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7" name="Freeform 465"/>
          <p:cNvSpPr/>
          <p:nvPr/>
        </p:nvSpPr>
        <p:spPr bwMode="auto">
          <a:xfrm>
            <a:off x="2303463" y="4605340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8" name="Line 466"/>
          <p:cNvSpPr>
            <a:spLocks noChangeShapeType="1"/>
          </p:cNvSpPr>
          <p:nvPr/>
        </p:nvSpPr>
        <p:spPr bwMode="auto">
          <a:xfrm>
            <a:off x="2401888" y="4524375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19" name="Line 467"/>
          <p:cNvSpPr>
            <a:spLocks noChangeShapeType="1"/>
          </p:cNvSpPr>
          <p:nvPr/>
        </p:nvSpPr>
        <p:spPr bwMode="auto">
          <a:xfrm>
            <a:off x="2370138" y="4562475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0" name="Freeform 468"/>
          <p:cNvSpPr/>
          <p:nvPr/>
        </p:nvSpPr>
        <p:spPr bwMode="auto">
          <a:xfrm>
            <a:off x="2413000" y="4838702"/>
            <a:ext cx="325438" cy="341313"/>
          </a:xfrm>
          <a:custGeom>
            <a:avLst/>
            <a:gdLst>
              <a:gd name="T0" fmla="*/ 56 w 614"/>
              <a:gd name="T1" fmla="*/ 196 h 644"/>
              <a:gd name="T2" fmla="*/ 0 w 614"/>
              <a:gd name="T3" fmla="*/ 196 h 644"/>
              <a:gd name="T4" fmla="*/ 307 w 614"/>
              <a:gd name="T5" fmla="*/ 0 h 644"/>
              <a:gd name="T6" fmla="*/ 614 w 614"/>
              <a:gd name="T7" fmla="*/ 196 h 644"/>
              <a:gd name="T8" fmla="*/ 586 w 614"/>
              <a:gd name="T9" fmla="*/ 196 h 644"/>
              <a:gd name="T10" fmla="*/ 558 w 614"/>
              <a:gd name="T11" fmla="*/ 196 h 644"/>
              <a:gd name="T12" fmla="*/ 558 w 614"/>
              <a:gd name="T13" fmla="*/ 615 h 644"/>
              <a:gd name="T14" fmla="*/ 56 w 614"/>
              <a:gd name="T15" fmla="*/ 615 h 644"/>
              <a:gd name="T16" fmla="*/ 56 w 614"/>
              <a:gd name="T17" fmla="*/ 196 h 644"/>
              <a:gd name="T18" fmla="*/ 558 w 614"/>
              <a:gd name="T19" fmla="*/ 196 h 644"/>
              <a:gd name="T20" fmla="*/ 586 w 614"/>
              <a:gd name="T21" fmla="*/ 196 h 644"/>
              <a:gd name="T22" fmla="*/ 586 w 614"/>
              <a:gd name="T23" fmla="*/ 644 h 644"/>
              <a:gd name="T24" fmla="*/ 56 w 614"/>
              <a:gd name="T25" fmla="*/ 644 h 644"/>
              <a:gd name="T26" fmla="*/ 56 w 614"/>
              <a:gd name="T27" fmla="*/ 615 h 644"/>
              <a:gd name="T28" fmla="*/ 56 w 614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4"/>
              <a:gd name="T47" fmla="*/ 614 w 614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4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6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6" y="196"/>
                </a:lnTo>
                <a:lnTo>
                  <a:pt x="586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1" name="Rectangle 469"/>
          <p:cNvSpPr>
            <a:spLocks noChangeArrowheads="1"/>
          </p:cNvSpPr>
          <p:nvPr/>
        </p:nvSpPr>
        <p:spPr bwMode="auto">
          <a:xfrm>
            <a:off x="2443163" y="49434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2" name="Rectangle 470"/>
          <p:cNvSpPr>
            <a:spLocks noChangeArrowheads="1"/>
          </p:cNvSpPr>
          <p:nvPr/>
        </p:nvSpPr>
        <p:spPr bwMode="auto">
          <a:xfrm>
            <a:off x="2486025" y="4995864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3" name="Rectangle 471"/>
          <p:cNvSpPr>
            <a:spLocks noChangeArrowheads="1"/>
          </p:cNvSpPr>
          <p:nvPr/>
        </p:nvSpPr>
        <p:spPr bwMode="auto">
          <a:xfrm>
            <a:off x="2620963" y="4991100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4" name="Freeform 472"/>
          <p:cNvSpPr/>
          <p:nvPr/>
        </p:nvSpPr>
        <p:spPr bwMode="auto">
          <a:xfrm>
            <a:off x="2555875" y="5073650"/>
            <a:ext cx="11113" cy="14289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5" name="Line 473"/>
          <p:cNvSpPr>
            <a:spLocks noChangeShapeType="1"/>
          </p:cNvSpPr>
          <p:nvPr/>
        </p:nvSpPr>
        <p:spPr bwMode="auto">
          <a:xfrm>
            <a:off x="2652713" y="49926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6" name="Line 474"/>
          <p:cNvSpPr>
            <a:spLocks noChangeShapeType="1"/>
          </p:cNvSpPr>
          <p:nvPr/>
        </p:nvSpPr>
        <p:spPr bwMode="auto">
          <a:xfrm>
            <a:off x="2620963" y="502920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7" name="Freeform 475"/>
          <p:cNvSpPr/>
          <p:nvPr/>
        </p:nvSpPr>
        <p:spPr bwMode="auto">
          <a:xfrm>
            <a:off x="1111250" y="5988052"/>
            <a:ext cx="325438" cy="341313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8" name="Rectangle 476"/>
          <p:cNvSpPr>
            <a:spLocks noChangeArrowheads="1"/>
          </p:cNvSpPr>
          <p:nvPr/>
        </p:nvSpPr>
        <p:spPr bwMode="auto">
          <a:xfrm>
            <a:off x="1141413" y="609282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29" name="Rectangle 477"/>
          <p:cNvSpPr>
            <a:spLocks noChangeArrowheads="1"/>
          </p:cNvSpPr>
          <p:nvPr/>
        </p:nvSpPr>
        <p:spPr bwMode="auto">
          <a:xfrm>
            <a:off x="1184275" y="614521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0" name="Rectangle 478"/>
          <p:cNvSpPr>
            <a:spLocks noChangeArrowheads="1"/>
          </p:cNvSpPr>
          <p:nvPr/>
        </p:nvSpPr>
        <p:spPr bwMode="auto">
          <a:xfrm>
            <a:off x="1320800" y="614045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1" name="Freeform 479"/>
          <p:cNvSpPr/>
          <p:nvPr/>
        </p:nvSpPr>
        <p:spPr bwMode="auto">
          <a:xfrm>
            <a:off x="1254125" y="622141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8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19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8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19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2" name="Line 480"/>
          <p:cNvSpPr>
            <a:spLocks noChangeShapeType="1"/>
          </p:cNvSpPr>
          <p:nvPr/>
        </p:nvSpPr>
        <p:spPr bwMode="auto">
          <a:xfrm>
            <a:off x="1350963" y="61420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3" name="Line 481"/>
          <p:cNvSpPr>
            <a:spLocks noChangeShapeType="1"/>
          </p:cNvSpPr>
          <p:nvPr/>
        </p:nvSpPr>
        <p:spPr bwMode="auto">
          <a:xfrm>
            <a:off x="1320800" y="617855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4" name="Freeform 482"/>
          <p:cNvSpPr/>
          <p:nvPr/>
        </p:nvSpPr>
        <p:spPr bwMode="auto">
          <a:xfrm>
            <a:off x="820738" y="4170364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5" name="Rectangle 483"/>
          <p:cNvSpPr>
            <a:spLocks noChangeArrowheads="1"/>
          </p:cNvSpPr>
          <p:nvPr/>
        </p:nvSpPr>
        <p:spPr bwMode="auto">
          <a:xfrm>
            <a:off x="850901" y="4273550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6" name="Rectangle 484"/>
          <p:cNvSpPr>
            <a:spLocks noChangeArrowheads="1"/>
          </p:cNvSpPr>
          <p:nvPr/>
        </p:nvSpPr>
        <p:spPr bwMode="auto">
          <a:xfrm>
            <a:off x="895350" y="432594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7" name="Rectangle 485"/>
          <p:cNvSpPr>
            <a:spLocks noChangeArrowheads="1"/>
          </p:cNvSpPr>
          <p:nvPr/>
        </p:nvSpPr>
        <p:spPr bwMode="auto">
          <a:xfrm>
            <a:off x="1030288" y="4322764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8" name="Freeform 486"/>
          <p:cNvSpPr/>
          <p:nvPr/>
        </p:nvSpPr>
        <p:spPr bwMode="auto">
          <a:xfrm>
            <a:off x="963613" y="440372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39" name="Line 487"/>
          <p:cNvSpPr>
            <a:spLocks noChangeShapeType="1"/>
          </p:cNvSpPr>
          <p:nvPr/>
        </p:nvSpPr>
        <p:spPr bwMode="auto">
          <a:xfrm>
            <a:off x="1060450" y="432276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0" name="Line 488"/>
          <p:cNvSpPr>
            <a:spLocks noChangeShapeType="1"/>
          </p:cNvSpPr>
          <p:nvPr/>
        </p:nvSpPr>
        <p:spPr bwMode="auto">
          <a:xfrm>
            <a:off x="1030288" y="4360865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grpSp>
        <p:nvGrpSpPr>
          <p:cNvPr id="3" name="Group 489"/>
          <p:cNvGrpSpPr/>
          <p:nvPr/>
        </p:nvGrpSpPr>
        <p:grpSpPr bwMode="auto">
          <a:xfrm>
            <a:off x="417513" y="2728915"/>
            <a:ext cx="325437" cy="339724"/>
            <a:chOff x="263" y="1719"/>
            <a:chExt cx="205" cy="214"/>
          </a:xfrm>
        </p:grpSpPr>
        <p:sp>
          <p:nvSpPr>
            <p:cNvPr id="24145" name="Freeform 490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6" name="Rectangle 491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7" name="Rectangle 492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8" name="Rectangle 493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9" name="Freeform 494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0" name="Line 495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51" name="Line 496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3842" name="Freeform 497"/>
          <p:cNvSpPr/>
          <p:nvPr/>
        </p:nvSpPr>
        <p:spPr bwMode="auto">
          <a:xfrm>
            <a:off x="1655763" y="4889501"/>
            <a:ext cx="325437" cy="341313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3" name="Rectangle 498"/>
          <p:cNvSpPr>
            <a:spLocks noChangeArrowheads="1"/>
          </p:cNvSpPr>
          <p:nvPr/>
        </p:nvSpPr>
        <p:spPr bwMode="auto">
          <a:xfrm>
            <a:off x="1685925" y="4992689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4" name="Rectangle 499"/>
          <p:cNvSpPr>
            <a:spLocks noChangeArrowheads="1"/>
          </p:cNvSpPr>
          <p:nvPr/>
        </p:nvSpPr>
        <p:spPr bwMode="auto">
          <a:xfrm>
            <a:off x="1728788" y="5046665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5" name="Rectangle 500"/>
          <p:cNvSpPr>
            <a:spLocks noChangeArrowheads="1"/>
          </p:cNvSpPr>
          <p:nvPr/>
        </p:nvSpPr>
        <p:spPr bwMode="auto">
          <a:xfrm>
            <a:off x="1863725" y="5041901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6" name="Freeform 501"/>
          <p:cNvSpPr/>
          <p:nvPr/>
        </p:nvSpPr>
        <p:spPr bwMode="auto">
          <a:xfrm>
            <a:off x="1798638" y="5122864"/>
            <a:ext cx="11112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19" y="6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7" name="Line 502"/>
          <p:cNvSpPr>
            <a:spLocks noChangeShapeType="1"/>
          </p:cNvSpPr>
          <p:nvPr/>
        </p:nvSpPr>
        <p:spPr bwMode="auto">
          <a:xfrm>
            <a:off x="1895475" y="5043488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8" name="Line 503"/>
          <p:cNvSpPr>
            <a:spLocks noChangeShapeType="1"/>
          </p:cNvSpPr>
          <p:nvPr/>
        </p:nvSpPr>
        <p:spPr bwMode="auto">
          <a:xfrm>
            <a:off x="1863725" y="5080001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49" name="Freeform 504"/>
          <p:cNvSpPr/>
          <p:nvPr/>
        </p:nvSpPr>
        <p:spPr bwMode="auto">
          <a:xfrm>
            <a:off x="1920875" y="1350963"/>
            <a:ext cx="325438" cy="341312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0" name="Rectangle 505"/>
          <p:cNvSpPr>
            <a:spLocks noChangeArrowheads="1"/>
          </p:cNvSpPr>
          <p:nvPr/>
        </p:nvSpPr>
        <p:spPr bwMode="auto">
          <a:xfrm>
            <a:off x="1951038" y="1454150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1" name="Rectangle 506"/>
          <p:cNvSpPr>
            <a:spLocks noChangeArrowheads="1"/>
          </p:cNvSpPr>
          <p:nvPr/>
        </p:nvSpPr>
        <p:spPr bwMode="auto">
          <a:xfrm>
            <a:off x="1995488" y="1508124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2" name="Rectangle 507"/>
          <p:cNvSpPr>
            <a:spLocks noChangeArrowheads="1"/>
          </p:cNvSpPr>
          <p:nvPr/>
        </p:nvSpPr>
        <p:spPr bwMode="auto">
          <a:xfrm>
            <a:off x="2130425" y="1503363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3" name="Freeform 508"/>
          <p:cNvSpPr/>
          <p:nvPr/>
        </p:nvSpPr>
        <p:spPr bwMode="auto">
          <a:xfrm>
            <a:off x="2063750" y="158432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6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4" name="Line 509"/>
          <p:cNvSpPr>
            <a:spLocks noChangeShapeType="1"/>
          </p:cNvSpPr>
          <p:nvPr/>
        </p:nvSpPr>
        <p:spPr bwMode="auto">
          <a:xfrm>
            <a:off x="2160588" y="1504950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5" name="Line 510"/>
          <p:cNvSpPr>
            <a:spLocks noChangeShapeType="1"/>
          </p:cNvSpPr>
          <p:nvPr/>
        </p:nvSpPr>
        <p:spPr bwMode="auto">
          <a:xfrm>
            <a:off x="2130425" y="1541465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6" name="Freeform 511"/>
          <p:cNvSpPr/>
          <p:nvPr/>
        </p:nvSpPr>
        <p:spPr bwMode="auto">
          <a:xfrm>
            <a:off x="2414588" y="1781177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7" name="Rectangle 512"/>
          <p:cNvSpPr>
            <a:spLocks noChangeArrowheads="1"/>
          </p:cNvSpPr>
          <p:nvPr/>
        </p:nvSpPr>
        <p:spPr bwMode="auto">
          <a:xfrm>
            <a:off x="2444750" y="188436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8" name="Rectangle 513"/>
          <p:cNvSpPr>
            <a:spLocks noChangeArrowheads="1"/>
          </p:cNvSpPr>
          <p:nvPr/>
        </p:nvSpPr>
        <p:spPr bwMode="auto">
          <a:xfrm>
            <a:off x="2487613" y="1936749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59" name="Rectangle 514"/>
          <p:cNvSpPr>
            <a:spLocks noChangeArrowheads="1"/>
          </p:cNvSpPr>
          <p:nvPr/>
        </p:nvSpPr>
        <p:spPr bwMode="auto">
          <a:xfrm>
            <a:off x="2622550" y="1933575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0" name="Freeform 515"/>
          <p:cNvSpPr/>
          <p:nvPr/>
        </p:nvSpPr>
        <p:spPr bwMode="auto">
          <a:xfrm>
            <a:off x="2555875" y="2014539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3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5 h 30"/>
              <a:gd name="T28" fmla="*/ 2 w 23"/>
              <a:gd name="T29" fmla="*/ 7 h 30"/>
              <a:gd name="T30" fmla="*/ 2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2 w 23"/>
              <a:gd name="T41" fmla="*/ 22 h 30"/>
              <a:gd name="T42" fmla="*/ 2 w 23"/>
              <a:gd name="T43" fmla="*/ 24 h 30"/>
              <a:gd name="T44" fmla="*/ 4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3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4"/>
                </a:lnTo>
                <a:lnTo>
                  <a:pt x="4" y="5"/>
                </a:lnTo>
                <a:lnTo>
                  <a:pt x="3" y="6"/>
                </a:lnTo>
                <a:lnTo>
                  <a:pt x="2" y="7"/>
                </a:lnTo>
                <a:lnTo>
                  <a:pt x="2" y="8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6"/>
                </a:lnTo>
                <a:lnTo>
                  <a:pt x="4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1" name="Line 516"/>
          <p:cNvSpPr>
            <a:spLocks noChangeShapeType="1"/>
          </p:cNvSpPr>
          <p:nvPr/>
        </p:nvSpPr>
        <p:spPr bwMode="auto">
          <a:xfrm>
            <a:off x="2654300" y="1933575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2" name="Line 517"/>
          <p:cNvSpPr>
            <a:spLocks noChangeShapeType="1"/>
          </p:cNvSpPr>
          <p:nvPr/>
        </p:nvSpPr>
        <p:spPr bwMode="auto">
          <a:xfrm>
            <a:off x="2622550" y="1971675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3" name="Freeform 518"/>
          <p:cNvSpPr/>
          <p:nvPr/>
        </p:nvSpPr>
        <p:spPr bwMode="auto">
          <a:xfrm>
            <a:off x="2438400" y="2311402"/>
            <a:ext cx="325438" cy="341313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4" name="Rectangle 519"/>
          <p:cNvSpPr>
            <a:spLocks noChangeArrowheads="1"/>
          </p:cNvSpPr>
          <p:nvPr/>
        </p:nvSpPr>
        <p:spPr bwMode="auto">
          <a:xfrm>
            <a:off x="2468563" y="24161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5" name="Rectangle 520"/>
          <p:cNvSpPr>
            <a:spLocks noChangeArrowheads="1"/>
          </p:cNvSpPr>
          <p:nvPr/>
        </p:nvSpPr>
        <p:spPr bwMode="auto">
          <a:xfrm>
            <a:off x="2511425" y="246856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6" name="Rectangle 521"/>
          <p:cNvSpPr>
            <a:spLocks noChangeArrowheads="1"/>
          </p:cNvSpPr>
          <p:nvPr/>
        </p:nvSpPr>
        <p:spPr bwMode="auto">
          <a:xfrm>
            <a:off x="2647950" y="2463801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7" name="Freeform 522"/>
          <p:cNvSpPr/>
          <p:nvPr/>
        </p:nvSpPr>
        <p:spPr bwMode="auto">
          <a:xfrm>
            <a:off x="2581275" y="254476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0 w 23"/>
              <a:gd name="T65" fmla="*/ 25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19" y="25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8" name="Line 523"/>
          <p:cNvSpPr>
            <a:spLocks noChangeShapeType="1"/>
          </p:cNvSpPr>
          <p:nvPr/>
        </p:nvSpPr>
        <p:spPr bwMode="auto">
          <a:xfrm>
            <a:off x="2678113" y="24653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69" name="Line 524"/>
          <p:cNvSpPr>
            <a:spLocks noChangeShapeType="1"/>
          </p:cNvSpPr>
          <p:nvPr/>
        </p:nvSpPr>
        <p:spPr bwMode="auto">
          <a:xfrm>
            <a:off x="2647950" y="250190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0" name="Freeform 525"/>
          <p:cNvSpPr/>
          <p:nvPr/>
        </p:nvSpPr>
        <p:spPr bwMode="auto">
          <a:xfrm>
            <a:off x="2160588" y="3221038"/>
            <a:ext cx="325437" cy="341312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1" name="Rectangle 526"/>
          <p:cNvSpPr>
            <a:spLocks noChangeArrowheads="1"/>
          </p:cNvSpPr>
          <p:nvPr/>
        </p:nvSpPr>
        <p:spPr bwMode="auto">
          <a:xfrm>
            <a:off x="2190751" y="3324225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2" name="Rectangle 527"/>
          <p:cNvSpPr>
            <a:spLocks noChangeArrowheads="1"/>
          </p:cNvSpPr>
          <p:nvPr/>
        </p:nvSpPr>
        <p:spPr bwMode="auto">
          <a:xfrm>
            <a:off x="2235200" y="3378200"/>
            <a:ext cx="93663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3" name="Rectangle 528"/>
          <p:cNvSpPr>
            <a:spLocks noChangeArrowheads="1"/>
          </p:cNvSpPr>
          <p:nvPr/>
        </p:nvSpPr>
        <p:spPr bwMode="auto">
          <a:xfrm>
            <a:off x="2370138" y="3373439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4" name="Freeform 529"/>
          <p:cNvSpPr/>
          <p:nvPr/>
        </p:nvSpPr>
        <p:spPr bwMode="auto">
          <a:xfrm>
            <a:off x="2303463" y="3454402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5" name="Line 530"/>
          <p:cNvSpPr>
            <a:spLocks noChangeShapeType="1"/>
          </p:cNvSpPr>
          <p:nvPr/>
        </p:nvSpPr>
        <p:spPr bwMode="auto">
          <a:xfrm>
            <a:off x="2401888" y="337502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6" name="Line 531"/>
          <p:cNvSpPr>
            <a:spLocks noChangeShapeType="1"/>
          </p:cNvSpPr>
          <p:nvPr/>
        </p:nvSpPr>
        <p:spPr bwMode="auto">
          <a:xfrm>
            <a:off x="2370138" y="3411539"/>
            <a:ext cx="61912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7" name="Freeform 532"/>
          <p:cNvSpPr/>
          <p:nvPr/>
        </p:nvSpPr>
        <p:spPr bwMode="auto">
          <a:xfrm>
            <a:off x="468313" y="1630365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8" name="Rectangle 533"/>
          <p:cNvSpPr>
            <a:spLocks noChangeArrowheads="1"/>
          </p:cNvSpPr>
          <p:nvPr/>
        </p:nvSpPr>
        <p:spPr bwMode="auto">
          <a:xfrm>
            <a:off x="498475" y="1733550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79" name="Rectangle 534"/>
          <p:cNvSpPr>
            <a:spLocks noChangeArrowheads="1"/>
          </p:cNvSpPr>
          <p:nvPr/>
        </p:nvSpPr>
        <p:spPr bwMode="auto">
          <a:xfrm>
            <a:off x="541338" y="1785939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0" name="Rectangle 535"/>
          <p:cNvSpPr>
            <a:spLocks noChangeArrowheads="1"/>
          </p:cNvSpPr>
          <p:nvPr/>
        </p:nvSpPr>
        <p:spPr bwMode="auto">
          <a:xfrm>
            <a:off x="676275" y="1781175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1" name="Freeform 536"/>
          <p:cNvSpPr/>
          <p:nvPr/>
        </p:nvSpPr>
        <p:spPr bwMode="auto">
          <a:xfrm>
            <a:off x="609600" y="1863727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7 w 23"/>
              <a:gd name="T49" fmla="*/ 28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8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2" name="Line 537"/>
          <p:cNvSpPr>
            <a:spLocks noChangeShapeType="1"/>
          </p:cNvSpPr>
          <p:nvPr/>
        </p:nvSpPr>
        <p:spPr bwMode="auto">
          <a:xfrm>
            <a:off x="708025" y="178276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3" name="Line 538"/>
          <p:cNvSpPr>
            <a:spLocks noChangeShapeType="1"/>
          </p:cNvSpPr>
          <p:nvPr/>
        </p:nvSpPr>
        <p:spPr bwMode="auto">
          <a:xfrm>
            <a:off x="676275" y="1820864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4" name="Freeform 539"/>
          <p:cNvSpPr/>
          <p:nvPr/>
        </p:nvSpPr>
        <p:spPr bwMode="auto">
          <a:xfrm>
            <a:off x="1225550" y="3297238"/>
            <a:ext cx="325438" cy="341312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5" name="Rectangle 540"/>
          <p:cNvSpPr>
            <a:spLocks noChangeArrowheads="1"/>
          </p:cNvSpPr>
          <p:nvPr/>
        </p:nvSpPr>
        <p:spPr bwMode="auto">
          <a:xfrm>
            <a:off x="1255713" y="3400425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6" name="Rectangle 541"/>
          <p:cNvSpPr>
            <a:spLocks noChangeArrowheads="1"/>
          </p:cNvSpPr>
          <p:nvPr/>
        </p:nvSpPr>
        <p:spPr bwMode="auto">
          <a:xfrm>
            <a:off x="1298575" y="3454400"/>
            <a:ext cx="95250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7" name="Rectangle 542"/>
          <p:cNvSpPr>
            <a:spLocks noChangeArrowheads="1"/>
          </p:cNvSpPr>
          <p:nvPr/>
        </p:nvSpPr>
        <p:spPr bwMode="auto">
          <a:xfrm>
            <a:off x="1435100" y="3449639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8" name="Freeform 543"/>
          <p:cNvSpPr/>
          <p:nvPr/>
        </p:nvSpPr>
        <p:spPr bwMode="auto">
          <a:xfrm>
            <a:off x="1368425" y="3530602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9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9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6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89" name="Line 544"/>
          <p:cNvSpPr>
            <a:spLocks noChangeShapeType="1"/>
          </p:cNvSpPr>
          <p:nvPr/>
        </p:nvSpPr>
        <p:spPr bwMode="auto">
          <a:xfrm>
            <a:off x="1465263" y="3449639"/>
            <a:ext cx="1587" cy="80961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0" name="Line 545"/>
          <p:cNvSpPr>
            <a:spLocks noChangeShapeType="1"/>
          </p:cNvSpPr>
          <p:nvPr/>
        </p:nvSpPr>
        <p:spPr bwMode="auto">
          <a:xfrm>
            <a:off x="1435100" y="3487739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1" name="Freeform 546"/>
          <p:cNvSpPr/>
          <p:nvPr/>
        </p:nvSpPr>
        <p:spPr bwMode="auto">
          <a:xfrm>
            <a:off x="6924675" y="3676652"/>
            <a:ext cx="325438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2" name="Rectangle 547"/>
          <p:cNvSpPr>
            <a:spLocks noChangeArrowheads="1"/>
          </p:cNvSpPr>
          <p:nvPr/>
        </p:nvSpPr>
        <p:spPr bwMode="auto">
          <a:xfrm>
            <a:off x="6954838" y="3779838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3" name="Rectangle 548"/>
          <p:cNvSpPr>
            <a:spLocks noChangeArrowheads="1"/>
          </p:cNvSpPr>
          <p:nvPr/>
        </p:nvSpPr>
        <p:spPr bwMode="auto">
          <a:xfrm>
            <a:off x="6997700" y="3833814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4" name="Rectangle 549"/>
          <p:cNvSpPr>
            <a:spLocks noChangeArrowheads="1"/>
          </p:cNvSpPr>
          <p:nvPr/>
        </p:nvSpPr>
        <p:spPr bwMode="auto">
          <a:xfrm>
            <a:off x="7134225" y="3829050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5" name="Freeform 550"/>
          <p:cNvSpPr/>
          <p:nvPr/>
        </p:nvSpPr>
        <p:spPr bwMode="auto">
          <a:xfrm>
            <a:off x="7067550" y="391001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2"/>
                </a:lnTo>
                <a:lnTo>
                  <a:pt x="5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20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6" name="Line 551"/>
          <p:cNvSpPr>
            <a:spLocks noChangeShapeType="1"/>
          </p:cNvSpPr>
          <p:nvPr/>
        </p:nvSpPr>
        <p:spPr bwMode="auto">
          <a:xfrm>
            <a:off x="7164388" y="3829050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7" name="Line 552"/>
          <p:cNvSpPr>
            <a:spLocks noChangeShapeType="1"/>
          </p:cNvSpPr>
          <p:nvPr/>
        </p:nvSpPr>
        <p:spPr bwMode="auto">
          <a:xfrm>
            <a:off x="7134225" y="386715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8" name="Freeform 553"/>
          <p:cNvSpPr/>
          <p:nvPr/>
        </p:nvSpPr>
        <p:spPr bwMode="auto">
          <a:xfrm>
            <a:off x="3829050" y="5938840"/>
            <a:ext cx="325438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899" name="Rectangle 554"/>
          <p:cNvSpPr>
            <a:spLocks noChangeArrowheads="1"/>
          </p:cNvSpPr>
          <p:nvPr/>
        </p:nvSpPr>
        <p:spPr bwMode="auto">
          <a:xfrm>
            <a:off x="3859213" y="6042026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0" name="Rectangle 555"/>
          <p:cNvSpPr>
            <a:spLocks noChangeArrowheads="1"/>
          </p:cNvSpPr>
          <p:nvPr/>
        </p:nvSpPr>
        <p:spPr bwMode="auto">
          <a:xfrm>
            <a:off x="3902075" y="6094415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1" name="Rectangle 556"/>
          <p:cNvSpPr>
            <a:spLocks noChangeArrowheads="1"/>
          </p:cNvSpPr>
          <p:nvPr/>
        </p:nvSpPr>
        <p:spPr bwMode="auto">
          <a:xfrm>
            <a:off x="4037013" y="6089651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2" name="Freeform 557"/>
          <p:cNvSpPr/>
          <p:nvPr/>
        </p:nvSpPr>
        <p:spPr bwMode="auto">
          <a:xfrm>
            <a:off x="3971925" y="6172202"/>
            <a:ext cx="11113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7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3" name="Line 558"/>
          <p:cNvSpPr>
            <a:spLocks noChangeShapeType="1"/>
          </p:cNvSpPr>
          <p:nvPr/>
        </p:nvSpPr>
        <p:spPr bwMode="auto">
          <a:xfrm>
            <a:off x="4068763" y="6091238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4" name="Line 559"/>
          <p:cNvSpPr>
            <a:spLocks noChangeShapeType="1"/>
          </p:cNvSpPr>
          <p:nvPr/>
        </p:nvSpPr>
        <p:spPr bwMode="auto">
          <a:xfrm>
            <a:off x="4037013" y="6129340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5" name="Freeform 560"/>
          <p:cNvSpPr/>
          <p:nvPr/>
        </p:nvSpPr>
        <p:spPr bwMode="auto">
          <a:xfrm>
            <a:off x="4448175" y="4598989"/>
            <a:ext cx="325438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5"/>
                </a:lnTo>
                <a:lnTo>
                  <a:pt x="56" y="615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6" name="Rectangle 561"/>
          <p:cNvSpPr>
            <a:spLocks noChangeArrowheads="1"/>
          </p:cNvSpPr>
          <p:nvPr/>
        </p:nvSpPr>
        <p:spPr bwMode="auto">
          <a:xfrm>
            <a:off x="4478338" y="47021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7" name="Rectangle 562"/>
          <p:cNvSpPr>
            <a:spLocks noChangeArrowheads="1"/>
          </p:cNvSpPr>
          <p:nvPr/>
        </p:nvSpPr>
        <p:spPr bwMode="auto">
          <a:xfrm>
            <a:off x="4521200" y="4754565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8" name="Rectangle 563"/>
          <p:cNvSpPr>
            <a:spLocks noChangeArrowheads="1"/>
          </p:cNvSpPr>
          <p:nvPr/>
        </p:nvSpPr>
        <p:spPr bwMode="auto">
          <a:xfrm>
            <a:off x="4657725" y="4751389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09" name="Freeform 564"/>
          <p:cNvSpPr/>
          <p:nvPr/>
        </p:nvSpPr>
        <p:spPr bwMode="auto">
          <a:xfrm>
            <a:off x="4591050" y="4832351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19" y="6"/>
                </a:lnTo>
                <a:lnTo>
                  <a:pt x="18" y="5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0" name="Line 565"/>
          <p:cNvSpPr>
            <a:spLocks noChangeShapeType="1"/>
          </p:cNvSpPr>
          <p:nvPr/>
        </p:nvSpPr>
        <p:spPr bwMode="auto">
          <a:xfrm>
            <a:off x="4687888" y="47513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1" name="Line 566"/>
          <p:cNvSpPr>
            <a:spLocks noChangeShapeType="1"/>
          </p:cNvSpPr>
          <p:nvPr/>
        </p:nvSpPr>
        <p:spPr bwMode="auto">
          <a:xfrm>
            <a:off x="4657725" y="478949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2" name="Freeform 567"/>
          <p:cNvSpPr/>
          <p:nvPr/>
        </p:nvSpPr>
        <p:spPr bwMode="auto">
          <a:xfrm>
            <a:off x="3665538" y="4219577"/>
            <a:ext cx="325437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3" name="Rectangle 568"/>
          <p:cNvSpPr>
            <a:spLocks noChangeArrowheads="1"/>
          </p:cNvSpPr>
          <p:nvPr/>
        </p:nvSpPr>
        <p:spPr bwMode="auto">
          <a:xfrm>
            <a:off x="3695700" y="432276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4" name="Rectangle 569"/>
          <p:cNvSpPr>
            <a:spLocks noChangeArrowheads="1"/>
          </p:cNvSpPr>
          <p:nvPr/>
        </p:nvSpPr>
        <p:spPr bwMode="auto">
          <a:xfrm>
            <a:off x="3738563" y="4375151"/>
            <a:ext cx="93662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5" name="Rectangle 570"/>
          <p:cNvSpPr>
            <a:spLocks noChangeArrowheads="1"/>
          </p:cNvSpPr>
          <p:nvPr/>
        </p:nvSpPr>
        <p:spPr bwMode="auto">
          <a:xfrm>
            <a:off x="3873500" y="4371975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6" name="Freeform 571"/>
          <p:cNvSpPr/>
          <p:nvPr/>
        </p:nvSpPr>
        <p:spPr bwMode="auto">
          <a:xfrm>
            <a:off x="3808413" y="4452940"/>
            <a:ext cx="11112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0 h 29"/>
              <a:gd name="T4" fmla="*/ 21 w 23"/>
              <a:gd name="T5" fmla="*/ 8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0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1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1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0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19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0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1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7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7" name="Line 572"/>
          <p:cNvSpPr>
            <a:spLocks noChangeShapeType="1"/>
          </p:cNvSpPr>
          <p:nvPr/>
        </p:nvSpPr>
        <p:spPr bwMode="auto">
          <a:xfrm>
            <a:off x="3905250" y="4371975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8" name="Line 573"/>
          <p:cNvSpPr>
            <a:spLocks noChangeShapeType="1"/>
          </p:cNvSpPr>
          <p:nvPr/>
        </p:nvSpPr>
        <p:spPr bwMode="auto">
          <a:xfrm>
            <a:off x="3873500" y="4410075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19" name="Freeform 574"/>
          <p:cNvSpPr/>
          <p:nvPr/>
        </p:nvSpPr>
        <p:spPr bwMode="auto">
          <a:xfrm>
            <a:off x="1327150" y="4535490"/>
            <a:ext cx="325438" cy="339724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0" name="Rectangle 575"/>
          <p:cNvSpPr>
            <a:spLocks noChangeArrowheads="1"/>
          </p:cNvSpPr>
          <p:nvPr/>
        </p:nvSpPr>
        <p:spPr bwMode="auto">
          <a:xfrm>
            <a:off x="1357313" y="46386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1" name="Rectangle 576"/>
          <p:cNvSpPr>
            <a:spLocks noChangeArrowheads="1"/>
          </p:cNvSpPr>
          <p:nvPr/>
        </p:nvSpPr>
        <p:spPr bwMode="auto">
          <a:xfrm>
            <a:off x="1400175" y="4691065"/>
            <a:ext cx="95250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2" name="Rectangle 577"/>
          <p:cNvSpPr>
            <a:spLocks noChangeArrowheads="1"/>
          </p:cNvSpPr>
          <p:nvPr/>
        </p:nvSpPr>
        <p:spPr bwMode="auto">
          <a:xfrm>
            <a:off x="1536700" y="4687889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3" name="Freeform 578"/>
          <p:cNvSpPr/>
          <p:nvPr/>
        </p:nvSpPr>
        <p:spPr bwMode="auto">
          <a:xfrm>
            <a:off x="1470025" y="4768852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1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1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1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1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4" name="Line 579"/>
          <p:cNvSpPr>
            <a:spLocks noChangeShapeType="1"/>
          </p:cNvSpPr>
          <p:nvPr/>
        </p:nvSpPr>
        <p:spPr bwMode="auto">
          <a:xfrm>
            <a:off x="1566863" y="46878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5" name="Line 580"/>
          <p:cNvSpPr>
            <a:spLocks noChangeShapeType="1"/>
          </p:cNvSpPr>
          <p:nvPr/>
        </p:nvSpPr>
        <p:spPr bwMode="auto">
          <a:xfrm>
            <a:off x="1536700" y="4725989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6" name="Freeform 581"/>
          <p:cNvSpPr/>
          <p:nvPr/>
        </p:nvSpPr>
        <p:spPr bwMode="auto">
          <a:xfrm>
            <a:off x="1189038" y="3751263"/>
            <a:ext cx="323850" cy="341312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7" name="Rectangle 582"/>
          <p:cNvSpPr>
            <a:spLocks noChangeArrowheads="1"/>
          </p:cNvSpPr>
          <p:nvPr/>
        </p:nvSpPr>
        <p:spPr bwMode="auto">
          <a:xfrm>
            <a:off x="1219200" y="3854450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8" name="Rectangle 583"/>
          <p:cNvSpPr>
            <a:spLocks noChangeArrowheads="1"/>
          </p:cNvSpPr>
          <p:nvPr/>
        </p:nvSpPr>
        <p:spPr bwMode="auto">
          <a:xfrm>
            <a:off x="1262063" y="3908424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29" name="Rectangle 584"/>
          <p:cNvSpPr>
            <a:spLocks noChangeArrowheads="1"/>
          </p:cNvSpPr>
          <p:nvPr/>
        </p:nvSpPr>
        <p:spPr bwMode="auto">
          <a:xfrm>
            <a:off x="1397000" y="3903663"/>
            <a:ext cx="63500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0" name="Freeform 585"/>
          <p:cNvSpPr/>
          <p:nvPr/>
        </p:nvSpPr>
        <p:spPr bwMode="auto">
          <a:xfrm>
            <a:off x="1330325" y="3984626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0 w 23"/>
              <a:gd name="T5" fmla="*/ 9 h 30"/>
              <a:gd name="T6" fmla="*/ 20 w 23"/>
              <a:gd name="T7" fmla="*/ 7 h 30"/>
              <a:gd name="T8" fmla="*/ 18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9 w 23"/>
              <a:gd name="T19" fmla="*/ 0 h 30"/>
              <a:gd name="T20" fmla="*/ 8 w 23"/>
              <a:gd name="T21" fmla="*/ 0 h 30"/>
              <a:gd name="T22" fmla="*/ 6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6 w 23"/>
              <a:gd name="T49" fmla="*/ 29 h 30"/>
              <a:gd name="T50" fmla="*/ 8 w 23"/>
              <a:gd name="T51" fmla="*/ 30 h 30"/>
              <a:gd name="T52" fmla="*/ 9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5 h 30"/>
              <a:gd name="T64" fmla="*/ 20 w 23"/>
              <a:gd name="T65" fmla="*/ 24 h 30"/>
              <a:gd name="T66" fmla="*/ 20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1" y="10"/>
                </a:lnTo>
                <a:lnTo>
                  <a:pt x="20" y="9"/>
                </a:lnTo>
                <a:lnTo>
                  <a:pt x="20" y="8"/>
                </a:lnTo>
                <a:lnTo>
                  <a:pt x="20" y="7"/>
                </a:lnTo>
                <a:lnTo>
                  <a:pt x="19" y="6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6"/>
                </a:lnTo>
                <a:lnTo>
                  <a:pt x="18" y="25"/>
                </a:lnTo>
                <a:lnTo>
                  <a:pt x="19" y="24"/>
                </a:lnTo>
                <a:lnTo>
                  <a:pt x="20" y="24"/>
                </a:lnTo>
                <a:lnTo>
                  <a:pt x="20" y="23"/>
                </a:lnTo>
                <a:lnTo>
                  <a:pt x="20" y="22"/>
                </a:lnTo>
                <a:lnTo>
                  <a:pt x="21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1" name="Line 586"/>
          <p:cNvSpPr>
            <a:spLocks noChangeShapeType="1"/>
          </p:cNvSpPr>
          <p:nvPr/>
        </p:nvSpPr>
        <p:spPr bwMode="auto">
          <a:xfrm>
            <a:off x="1428750" y="3905250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2" name="Line 587"/>
          <p:cNvSpPr>
            <a:spLocks noChangeShapeType="1"/>
          </p:cNvSpPr>
          <p:nvPr/>
        </p:nvSpPr>
        <p:spPr bwMode="auto">
          <a:xfrm>
            <a:off x="1397000" y="3941765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3" name="Freeform 588"/>
          <p:cNvSpPr/>
          <p:nvPr/>
        </p:nvSpPr>
        <p:spPr bwMode="auto">
          <a:xfrm>
            <a:off x="2932113" y="3448052"/>
            <a:ext cx="325437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4" name="Rectangle 589"/>
          <p:cNvSpPr>
            <a:spLocks noChangeArrowheads="1"/>
          </p:cNvSpPr>
          <p:nvPr/>
        </p:nvSpPr>
        <p:spPr bwMode="auto">
          <a:xfrm>
            <a:off x="2962275" y="3551238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5" name="Rectangle 590"/>
          <p:cNvSpPr>
            <a:spLocks noChangeArrowheads="1"/>
          </p:cNvSpPr>
          <p:nvPr/>
        </p:nvSpPr>
        <p:spPr bwMode="auto">
          <a:xfrm>
            <a:off x="3005138" y="3605214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6" name="Rectangle 591"/>
          <p:cNvSpPr>
            <a:spLocks noChangeArrowheads="1"/>
          </p:cNvSpPr>
          <p:nvPr/>
        </p:nvSpPr>
        <p:spPr bwMode="auto">
          <a:xfrm>
            <a:off x="3140075" y="3600450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7" name="Freeform 592"/>
          <p:cNvSpPr/>
          <p:nvPr/>
        </p:nvSpPr>
        <p:spPr bwMode="auto">
          <a:xfrm>
            <a:off x="3073400" y="3681415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4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8" y="28"/>
                </a:lnTo>
                <a:lnTo>
                  <a:pt x="19" y="27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8" name="Line 593"/>
          <p:cNvSpPr>
            <a:spLocks noChangeShapeType="1"/>
          </p:cNvSpPr>
          <p:nvPr/>
        </p:nvSpPr>
        <p:spPr bwMode="auto">
          <a:xfrm>
            <a:off x="3171825" y="3602039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39" name="Line 594"/>
          <p:cNvSpPr>
            <a:spLocks noChangeShapeType="1"/>
          </p:cNvSpPr>
          <p:nvPr/>
        </p:nvSpPr>
        <p:spPr bwMode="auto">
          <a:xfrm>
            <a:off x="3140075" y="363855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0" name="Freeform 595"/>
          <p:cNvSpPr/>
          <p:nvPr/>
        </p:nvSpPr>
        <p:spPr bwMode="auto">
          <a:xfrm>
            <a:off x="2274888" y="2754315"/>
            <a:ext cx="325437" cy="339724"/>
          </a:xfrm>
          <a:custGeom>
            <a:avLst/>
            <a:gdLst>
              <a:gd name="T0" fmla="*/ 56 w 615"/>
              <a:gd name="T1" fmla="*/ 196 h 644"/>
              <a:gd name="T2" fmla="*/ 0 w 615"/>
              <a:gd name="T3" fmla="*/ 196 h 644"/>
              <a:gd name="T4" fmla="*/ 308 w 615"/>
              <a:gd name="T5" fmla="*/ 0 h 644"/>
              <a:gd name="T6" fmla="*/ 615 w 615"/>
              <a:gd name="T7" fmla="*/ 196 h 644"/>
              <a:gd name="T8" fmla="*/ 587 w 615"/>
              <a:gd name="T9" fmla="*/ 196 h 644"/>
              <a:gd name="T10" fmla="*/ 559 w 615"/>
              <a:gd name="T11" fmla="*/ 196 h 644"/>
              <a:gd name="T12" fmla="*/ 559 w 615"/>
              <a:gd name="T13" fmla="*/ 615 h 644"/>
              <a:gd name="T14" fmla="*/ 56 w 615"/>
              <a:gd name="T15" fmla="*/ 615 h 644"/>
              <a:gd name="T16" fmla="*/ 56 w 615"/>
              <a:gd name="T17" fmla="*/ 196 h 644"/>
              <a:gd name="T18" fmla="*/ 559 w 615"/>
              <a:gd name="T19" fmla="*/ 196 h 644"/>
              <a:gd name="T20" fmla="*/ 587 w 615"/>
              <a:gd name="T21" fmla="*/ 196 h 644"/>
              <a:gd name="T22" fmla="*/ 587 w 615"/>
              <a:gd name="T23" fmla="*/ 644 h 644"/>
              <a:gd name="T24" fmla="*/ 56 w 615"/>
              <a:gd name="T25" fmla="*/ 644 h 644"/>
              <a:gd name="T26" fmla="*/ 56 w 615"/>
              <a:gd name="T27" fmla="*/ 615 h 644"/>
              <a:gd name="T28" fmla="*/ 56 w 615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4"/>
              <a:gd name="T47" fmla="*/ 615 w 615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4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1" name="Rectangle 596"/>
          <p:cNvSpPr>
            <a:spLocks noChangeArrowheads="1"/>
          </p:cNvSpPr>
          <p:nvPr/>
        </p:nvSpPr>
        <p:spPr bwMode="auto">
          <a:xfrm>
            <a:off x="2305050" y="2857500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2" name="Rectangle 597"/>
          <p:cNvSpPr>
            <a:spLocks noChangeArrowheads="1"/>
          </p:cNvSpPr>
          <p:nvPr/>
        </p:nvSpPr>
        <p:spPr bwMode="auto">
          <a:xfrm>
            <a:off x="2347913" y="2909890"/>
            <a:ext cx="93662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3" name="Rectangle 598"/>
          <p:cNvSpPr>
            <a:spLocks noChangeArrowheads="1"/>
          </p:cNvSpPr>
          <p:nvPr/>
        </p:nvSpPr>
        <p:spPr bwMode="auto">
          <a:xfrm>
            <a:off x="2482850" y="2906714"/>
            <a:ext cx="65088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4" name="Freeform 599"/>
          <p:cNvSpPr/>
          <p:nvPr/>
        </p:nvSpPr>
        <p:spPr bwMode="auto">
          <a:xfrm>
            <a:off x="2417763" y="2987677"/>
            <a:ext cx="11112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5" name="Line 600"/>
          <p:cNvSpPr>
            <a:spLocks noChangeShapeType="1"/>
          </p:cNvSpPr>
          <p:nvPr/>
        </p:nvSpPr>
        <p:spPr bwMode="auto">
          <a:xfrm>
            <a:off x="2514600" y="290671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6" name="Line 601"/>
          <p:cNvSpPr>
            <a:spLocks noChangeShapeType="1"/>
          </p:cNvSpPr>
          <p:nvPr/>
        </p:nvSpPr>
        <p:spPr bwMode="auto">
          <a:xfrm>
            <a:off x="2482850" y="2944814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7" name="Freeform 602"/>
          <p:cNvSpPr/>
          <p:nvPr/>
        </p:nvSpPr>
        <p:spPr bwMode="auto">
          <a:xfrm>
            <a:off x="557213" y="3170238"/>
            <a:ext cx="323850" cy="341312"/>
          </a:xfrm>
          <a:custGeom>
            <a:avLst/>
            <a:gdLst>
              <a:gd name="T0" fmla="*/ 56 w 614"/>
              <a:gd name="T1" fmla="*/ 196 h 644"/>
              <a:gd name="T2" fmla="*/ 0 w 614"/>
              <a:gd name="T3" fmla="*/ 196 h 644"/>
              <a:gd name="T4" fmla="*/ 307 w 614"/>
              <a:gd name="T5" fmla="*/ 0 h 644"/>
              <a:gd name="T6" fmla="*/ 614 w 614"/>
              <a:gd name="T7" fmla="*/ 196 h 644"/>
              <a:gd name="T8" fmla="*/ 587 w 614"/>
              <a:gd name="T9" fmla="*/ 196 h 644"/>
              <a:gd name="T10" fmla="*/ 559 w 614"/>
              <a:gd name="T11" fmla="*/ 196 h 644"/>
              <a:gd name="T12" fmla="*/ 559 w 614"/>
              <a:gd name="T13" fmla="*/ 615 h 644"/>
              <a:gd name="T14" fmla="*/ 56 w 614"/>
              <a:gd name="T15" fmla="*/ 615 h 644"/>
              <a:gd name="T16" fmla="*/ 56 w 614"/>
              <a:gd name="T17" fmla="*/ 196 h 644"/>
              <a:gd name="T18" fmla="*/ 559 w 614"/>
              <a:gd name="T19" fmla="*/ 196 h 644"/>
              <a:gd name="T20" fmla="*/ 587 w 614"/>
              <a:gd name="T21" fmla="*/ 196 h 644"/>
              <a:gd name="T22" fmla="*/ 587 w 614"/>
              <a:gd name="T23" fmla="*/ 644 h 644"/>
              <a:gd name="T24" fmla="*/ 56 w 614"/>
              <a:gd name="T25" fmla="*/ 644 h 644"/>
              <a:gd name="T26" fmla="*/ 56 w 614"/>
              <a:gd name="T27" fmla="*/ 615 h 644"/>
              <a:gd name="T28" fmla="*/ 56 w 614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4"/>
              <a:gd name="T47" fmla="*/ 614 w 614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4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8" name="Rectangle 603"/>
          <p:cNvSpPr>
            <a:spLocks noChangeArrowheads="1"/>
          </p:cNvSpPr>
          <p:nvPr/>
        </p:nvSpPr>
        <p:spPr bwMode="auto">
          <a:xfrm>
            <a:off x="587375" y="327501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49" name="Rectangle 604"/>
          <p:cNvSpPr>
            <a:spLocks noChangeArrowheads="1"/>
          </p:cNvSpPr>
          <p:nvPr/>
        </p:nvSpPr>
        <p:spPr bwMode="auto">
          <a:xfrm>
            <a:off x="630238" y="3327399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0" name="Rectangle 605"/>
          <p:cNvSpPr>
            <a:spLocks noChangeArrowheads="1"/>
          </p:cNvSpPr>
          <p:nvPr/>
        </p:nvSpPr>
        <p:spPr bwMode="auto">
          <a:xfrm>
            <a:off x="765175" y="3322638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1" name="Freeform 606"/>
          <p:cNvSpPr/>
          <p:nvPr/>
        </p:nvSpPr>
        <p:spPr bwMode="auto">
          <a:xfrm>
            <a:off x="698500" y="3405189"/>
            <a:ext cx="12700" cy="14286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2" name="Line 607"/>
          <p:cNvSpPr>
            <a:spLocks noChangeShapeType="1"/>
          </p:cNvSpPr>
          <p:nvPr/>
        </p:nvSpPr>
        <p:spPr bwMode="auto">
          <a:xfrm>
            <a:off x="796925" y="3324225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3" name="Line 608"/>
          <p:cNvSpPr>
            <a:spLocks noChangeShapeType="1"/>
          </p:cNvSpPr>
          <p:nvPr/>
        </p:nvSpPr>
        <p:spPr bwMode="auto">
          <a:xfrm>
            <a:off x="765175" y="336074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4" name="Freeform 609"/>
          <p:cNvSpPr/>
          <p:nvPr/>
        </p:nvSpPr>
        <p:spPr bwMode="auto">
          <a:xfrm>
            <a:off x="5294313" y="3068638"/>
            <a:ext cx="325437" cy="341312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5" name="Rectangle 610"/>
          <p:cNvSpPr>
            <a:spLocks noChangeArrowheads="1"/>
          </p:cNvSpPr>
          <p:nvPr/>
        </p:nvSpPr>
        <p:spPr bwMode="auto">
          <a:xfrm>
            <a:off x="5324475" y="3173414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6" name="Rectangle 611"/>
          <p:cNvSpPr>
            <a:spLocks noChangeArrowheads="1"/>
          </p:cNvSpPr>
          <p:nvPr/>
        </p:nvSpPr>
        <p:spPr bwMode="auto">
          <a:xfrm>
            <a:off x="5367338" y="3225800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7" name="Rectangle 612"/>
          <p:cNvSpPr>
            <a:spLocks noChangeArrowheads="1"/>
          </p:cNvSpPr>
          <p:nvPr/>
        </p:nvSpPr>
        <p:spPr bwMode="auto">
          <a:xfrm>
            <a:off x="5502275" y="3221039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8" name="Freeform 613"/>
          <p:cNvSpPr/>
          <p:nvPr/>
        </p:nvSpPr>
        <p:spPr bwMode="auto">
          <a:xfrm>
            <a:off x="5437188" y="3303590"/>
            <a:ext cx="11112" cy="14286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59" name="Line 614"/>
          <p:cNvSpPr>
            <a:spLocks noChangeShapeType="1"/>
          </p:cNvSpPr>
          <p:nvPr/>
        </p:nvSpPr>
        <p:spPr bwMode="auto">
          <a:xfrm>
            <a:off x="5534025" y="3222626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0" name="Line 615"/>
          <p:cNvSpPr>
            <a:spLocks noChangeShapeType="1"/>
          </p:cNvSpPr>
          <p:nvPr/>
        </p:nvSpPr>
        <p:spPr bwMode="auto">
          <a:xfrm>
            <a:off x="5502275" y="325913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1" name="Freeform 616"/>
          <p:cNvSpPr/>
          <p:nvPr/>
        </p:nvSpPr>
        <p:spPr bwMode="auto">
          <a:xfrm>
            <a:off x="4814888" y="5003801"/>
            <a:ext cx="325437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7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2" name="Rectangle 617"/>
          <p:cNvSpPr>
            <a:spLocks noChangeArrowheads="1"/>
          </p:cNvSpPr>
          <p:nvPr/>
        </p:nvSpPr>
        <p:spPr bwMode="auto">
          <a:xfrm>
            <a:off x="4845050" y="5106989"/>
            <a:ext cx="268288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3" name="Rectangle 618"/>
          <p:cNvSpPr>
            <a:spLocks noChangeArrowheads="1"/>
          </p:cNvSpPr>
          <p:nvPr/>
        </p:nvSpPr>
        <p:spPr bwMode="auto">
          <a:xfrm>
            <a:off x="4887913" y="5159375"/>
            <a:ext cx="93662" cy="166689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4" name="Rectangle 619"/>
          <p:cNvSpPr>
            <a:spLocks noChangeArrowheads="1"/>
          </p:cNvSpPr>
          <p:nvPr/>
        </p:nvSpPr>
        <p:spPr bwMode="auto">
          <a:xfrm>
            <a:off x="5022850" y="5154614"/>
            <a:ext cx="65088" cy="80961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5" name="Freeform 620"/>
          <p:cNvSpPr/>
          <p:nvPr/>
        </p:nvSpPr>
        <p:spPr bwMode="auto">
          <a:xfrm>
            <a:off x="4957763" y="5237164"/>
            <a:ext cx="11112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7 w 23"/>
              <a:gd name="T11" fmla="*/ 2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4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8"/>
                </a:lnTo>
                <a:lnTo>
                  <a:pt x="5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6" name="Line 621"/>
          <p:cNvSpPr>
            <a:spLocks noChangeShapeType="1"/>
          </p:cNvSpPr>
          <p:nvPr/>
        </p:nvSpPr>
        <p:spPr bwMode="auto">
          <a:xfrm>
            <a:off x="5054600" y="5156201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7" name="Line 622"/>
          <p:cNvSpPr>
            <a:spLocks noChangeShapeType="1"/>
          </p:cNvSpPr>
          <p:nvPr/>
        </p:nvSpPr>
        <p:spPr bwMode="auto">
          <a:xfrm>
            <a:off x="5022850" y="5194301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8" name="Freeform 623"/>
          <p:cNvSpPr/>
          <p:nvPr/>
        </p:nvSpPr>
        <p:spPr bwMode="auto">
          <a:xfrm>
            <a:off x="4851400" y="4206877"/>
            <a:ext cx="325438" cy="339724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8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8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69" name="Rectangle 624"/>
          <p:cNvSpPr>
            <a:spLocks noChangeArrowheads="1"/>
          </p:cNvSpPr>
          <p:nvPr/>
        </p:nvSpPr>
        <p:spPr bwMode="auto">
          <a:xfrm>
            <a:off x="4881563" y="4310062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0" name="Rectangle 625"/>
          <p:cNvSpPr>
            <a:spLocks noChangeArrowheads="1"/>
          </p:cNvSpPr>
          <p:nvPr/>
        </p:nvSpPr>
        <p:spPr bwMode="auto">
          <a:xfrm>
            <a:off x="4926013" y="436404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1" name="Rectangle 626"/>
          <p:cNvSpPr>
            <a:spLocks noChangeArrowheads="1"/>
          </p:cNvSpPr>
          <p:nvPr/>
        </p:nvSpPr>
        <p:spPr bwMode="auto">
          <a:xfrm>
            <a:off x="5060950" y="4359276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2" name="Freeform 627"/>
          <p:cNvSpPr/>
          <p:nvPr/>
        </p:nvSpPr>
        <p:spPr bwMode="auto">
          <a:xfrm>
            <a:off x="4994275" y="4440240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5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5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3" name="Line 628"/>
          <p:cNvSpPr>
            <a:spLocks noChangeShapeType="1"/>
          </p:cNvSpPr>
          <p:nvPr/>
        </p:nvSpPr>
        <p:spPr bwMode="auto">
          <a:xfrm>
            <a:off x="5091113" y="435927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4" name="Line 629"/>
          <p:cNvSpPr>
            <a:spLocks noChangeShapeType="1"/>
          </p:cNvSpPr>
          <p:nvPr/>
        </p:nvSpPr>
        <p:spPr bwMode="auto">
          <a:xfrm>
            <a:off x="5060950" y="4397375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5" name="Freeform 630"/>
          <p:cNvSpPr/>
          <p:nvPr/>
        </p:nvSpPr>
        <p:spPr bwMode="auto">
          <a:xfrm>
            <a:off x="4043363" y="4117976"/>
            <a:ext cx="325437" cy="339724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7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6" name="Rectangle 631"/>
          <p:cNvSpPr>
            <a:spLocks noChangeArrowheads="1"/>
          </p:cNvSpPr>
          <p:nvPr/>
        </p:nvSpPr>
        <p:spPr bwMode="auto">
          <a:xfrm>
            <a:off x="4073526" y="4221164"/>
            <a:ext cx="269875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7" name="Rectangle 632"/>
          <p:cNvSpPr>
            <a:spLocks noChangeArrowheads="1"/>
          </p:cNvSpPr>
          <p:nvPr/>
        </p:nvSpPr>
        <p:spPr bwMode="auto">
          <a:xfrm>
            <a:off x="4116388" y="4275140"/>
            <a:ext cx="95250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8" name="Rectangle 633"/>
          <p:cNvSpPr>
            <a:spLocks noChangeArrowheads="1"/>
          </p:cNvSpPr>
          <p:nvPr/>
        </p:nvSpPr>
        <p:spPr bwMode="auto">
          <a:xfrm>
            <a:off x="4252913" y="4270376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79" name="Freeform 634"/>
          <p:cNvSpPr/>
          <p:nvPr/>
        </p:nvSpPr>
        <p:spPr bwMode="auto">
          <a:xfrm>
            <a:off x="4186238" y="4351339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9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9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0" name="Line 635"/>
          <p:cNvSpPr>
            <a:spLocks noChangeShapeType="1"/>
          </p:cNvSpPr>
          <p:nvPr/>
        </p:nvSpPr>
        <p:spPr bwMode="auto">
          <a:xfrm>
            <a:off x="4283075" y="4270376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1" name="Line 636"/>
          <p:cNvSpPr>
            <a:spLocks noChangeShapeType="1"/>
          </p:cNvSpPr>
          <p:nvPr/>
        </p:nvSpPr>
        <p:spPr bwMode="auto">
          <a:xfrm>
            <a:off x="4252913" y="4308476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2" name="Freeform 637"/>
          <p:cNvSpPr/>
          <p:nvPr/>
        </p:nvSpPr>
        <p:spPr bwMode="auto">
          <a:xfrm>
            <a:off x="2705100" y="5988052"/>
            <a:ext cx="325438" cy="341313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7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3" name="Rectangle 638"/>
          <p:cNvSpPr>
            <a:spLocks noChangeArrowheads="1"/>
          </p:cNvSpPr>
          <p:nvPr/>
        </p:nvSpPr>
        <p:spPr bwMode="auto">
          <a:xfrm>
            <a:off x="2735263" y="609282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4" name="Rectangle 639"/>
          <p:cNvSpPr>
            <a:spLocks noChangeArrowheads="1"/>
          </p:cNvSpPr>
          <p:nvPr/>
        </p:nvSpPr>
        <p:spPr bwMode="auto">
          <a:xfrm>
            <a:off x="2778125" y="6145215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5" name="Rectangle 640"/>
          <p:cNvSpPr>
            <a:spLocks noChangeArrowheads="1"/>
          </p:cNvSpPr>
          <p:nvPr/>
        </p:nvSpPr>
        <p:spPr bwMode="auto">
          <a:xfrm>
            <a:off x="2913063" y="6140451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6" name="Freeform 641"/>
          <p:cNvSpPr/>
          <p:nvPr/>
        </p:nvSpPr>
        <p:spPr bwMode="auto">
          <a:xfrm>
            <a:off x="2846388" y="6221415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7" name="Line 642"/>
          <p:cNvSpPr>
            <a:spLocks noChangeShapeType="1"/>
          </p:cNvSpPr>
          <p:nvPr/>
        </p:nvSpPr>
        <p:spPr bwMode="auto">
          <a:xfrm>
            <a:off x="2944813" y="61420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8" name="Line 643"/>
          <p:cNvSpPr>
            <a:spLocks noChangeShapeType="1"/>
          </p:cNvSpPr>
          <p:nvPr/>
        </p:nvSpPr>
        <p:spPr bwMode="auto">
          <a:xfrm>
            <a:off x="2913063" y="6178550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89" name="Freeform 644"/>
          <p:cNvSpPr/>
          <p:nvPr/>
        </p:nvSpPr>
        <p:spPr bwMode="auto">
          <a:xfrm>
            <a:off x="2855913" y="5394326"/>
            <a:ext cx="325437" cy="341313"/>
          </a:xfrm>
          <a:custGeom>
            <a:avLst/>
            <a:gdLst>
              <a:gd name="T0" fmla="*/ 55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6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5 w 614"/>
              <a:gd name="T15" fmla="*/ 614 h 643"/>
              <a:gd name="T16" fmla="*/ 55 w 614"/>
              <a:gd name="T17" fmla="*/ 195 h 643"/>
              <a:gd name="T18" fmla="*/ 558 w 614"/>
              <a:gd name="T19" fmla="*/ 195 h 643"/>
              <a:gd name="T20" fmla="*/ 586 w 614"/>
              <a:gd name="T21" fmla="*/ 195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4 h 643"/>
              <a:gd name="T28" fmla="*/ 55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6" y="195"/>
                </a:lnTo>
                <a:lnTo>
                  <a:pt x="558" y="195"/>
                </a:lnTo>
                <a:lnTo>
                  <a:pt x="558" y="614"/>
                </a:lnTo>
                <a:lnTo>
                  <a:pt x="55" y="614"/>
                </a:lnTo>
                <a:lnTo>
                  <a:pt x="55" y="195"/>
                </a:lnTo>
                <a:lnTo>
                  <a:pt x="558" y="195"/>
                </a:lnTo>
                <a:lnTo>
                  <a:pt x="586" y="195"/>
                </a:lnTo>
                <a:lnTo>
                  <a:pt x="586" y="643"/>
                </a:lnTo>
                <a:lnTo>
                  <a:pt x="55" y="643"/>
                </a:lnTo>
                <a:lnTo>
                  <a:pt x="55" y="614"/>
                </a:lnTo>
                <a:lnTo>
                  <a:pt x="55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0" name="Rectangle 645"/>
          <p:cNvSpPr>
            <a:spLocks noChangeArrowheads="1"/>
          </p:cNvSpPr>
          <p:nvPr/>
        </p:nvSpPr>
        <p:spPr bwMode="auto">
          <a:xfrm>
            <a:off x="2886075" y="5497514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1" name="Rectangle 646"/>
          <p:cNvSpPr>
            <a:spLocks noChangeArrowheads="1"/>
          </p:cNvSpPr>
          <p:nvPr/>
        </p:nvSpPr>
        <p:spPr bwMode="auto">
          <a:xfrm>
            <a:off x="2928938" y="555149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2" name="Rectangle 647"/>
          <p:cNvSpPr>
            <a:spLocks noChangeArrowheads="1"/>
          </p:cNvSpPr>
          <p:nvPr/>
        </p:nvSpPr>
        <p:spPr bwMode="auto">
          <a:xfrm>
            <a:off x="3063875" y="5546726"/>
            <a:ext cx="65088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3" name="Freeform 648"/>
          <p:cNvSpPr/>
          <p:nvPr/>
        </p:nvSpPr>
        <p:spPr bwMode="auto">
          <a:xfrm>
            <a:off x="2997200" y="5627689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1 w 23"/>
              <a:gd name="T29" fmla="*/ 6 h 29"/>
              <a:gd name="T30" fmla="*/ 1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1" y="6"/>
                </a:lnTo>
                <a:lnTo>
                  <a:pt x="1" y="7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4" name="Line 649"/>
          <p:cNvSpPr>
            <a:spLocks noChangeShapeType="1"/>
          </p:cNvSpPr>
          <p:nvPr/>
        </p:nvSpPr>
        <p:spPr bwMode="auto">
          <a:xfrm>
            <a:off x="3095625" y="5546726"/>
            <a:ext cx="1588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5" name="Line 650"/>
          <p:cNvSpPr>
            <a:spLocks noChangeShapeType="1"/>
          </p:cNvSpPr>
          <p:nvPr/>
        </p:nvSpPr>
        <p:spPr bwMode="auto">
          <a:xfrm>
            <a:off x="3063875" y="5584826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6" name="Freeform 651"/>
          <p:cNvSpPr/>
          <p:nvPr/>
        </p:nvSpPr>
        <p:spPr bwMode="auto">
          <a:xfrm>
            <a:off x="2578100" y="4232276"/>
            <a:ext cx="325438" cy="339724"/>
          </a:xfrm>
          <a:custGeom>
            <a:avLst/>
            <a:gdLst>
              <a:gd name="T0" fmla="*/ 56 w 614"/>
              <a:gd name="T1" fmla="*/ 196 h 644"/>
              <a:gd name="T2" fmla="*/ 0 w 614"/>
              <a:gd name="T3" fmla="*/ 196 h 644"/>
              <a:gd name="T4" fmla="*/ 307 w 614"/>
              <a:gd name="T5" fmla="*/ 0 h 644"/>
              <a:gd name="T6" fmla="*/ 614 w 614"/>
              <a:gd name="T7" fmla="*/ 196 h 644"/>
              <a:gd name="T8" fmla="*/ 587 w 614"/>
              <a:gd name="T9" fmla="*/ 196 h 644"/>
              <a:gd name="T10" fmla="*/ 559 w 614"/>
              <a:gd name="T11" fmla="*/ 196 h 644"/>
              <a:gd name="T12" fmla="*/ 559 w 614"/>
              <a:gd name="T13" fmla="*/ 615 h 644"/>
              <a:gd name="T14" fmla="*/ 56 w 614"/>
              <a:gd name="T15" fmla="*/ 615 h 644"/>
              <a:gd name="T16" fmla="*/ 56 w 614"/>
              <a:gd name="T17" fmla="*/ 196 h 644"/>
              <a:gd name="T18" fmla="*/ 559 w 614"/>
              <a:gd name="T19" fmla="*/ 196 h 644"/>
              <a:gd name="T20" fmla="*/ 587 w 614"/>
              <a:gd name="T21" fmla="*/ 196 h 644"/>
              <a:gd name="T22" fmla="*/ 587 w 614"/>
              <a:gd name="T23" fmla="*/ 644 h 644"/>
              <a:gd name="T24" fmla="*/ 56 w 614"/>
              <a:gd name="T25" fmla="*/ 644 h 644"/>
              <a:gd name="T26" fmla="*/ 56 w 614"/>
              <a:gd name="T27" fmla="*/ 615 h 644"/>
              <a:gd name="T28" fmla="*/ 56 w 614"/>
              <a:gd name="T29" fmla="*/ 196 h 64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4"/>
              <a:gd name="T47" fmla="*/ 614 w 614"/>
              <a:gd name="T48" fmla="*/ 644 h 64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4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4"/>
                </a:lnTo>
                <a:lnTo>
                  <a:pt x="56" y="644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7" name="Rectangle 652"/>
          <p:cNvSpPr>
            <a:spLocks noChangeArrowheads="1"/>
          </p:cNvSpPr>
          <p:nvPr/>
        </p:nvSpPr>
        <p:spPr bwMode="auto">
          <a:xfrm>
            <a:off x="2608263" y="4335464"/>
            <a:ext cx="268287" cy="220662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8" name="Rectangle 653"/>
          <p:cNvSpPr>
            <a:spLocks noChangeArrowheads="1"/>
          </p:cNvSpPr>
          <p:nvPr/>
        </p:nvSpPr>
        <p:spPr bwMode="auto">
          <a:xfrm>
            <a:off x="2651125" y="4387852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3999" name="Rectangle 654"/>
          <p:cNvSpPr>
            <a:spLocks noChangeArrowheads="1"/>
          </p:cNvSpPr>
          <p:nvPr/>
        </p:nvSpPr>
        <p:spPr bwMode="auto">
          <a:xfrm>
            <a:off x="2786063" y="4384676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0" name="Freeform 655"/>
          <p:cNvSpPr/>
          <p:nvPr/>
        </p:nvSpPr>
        <p:spPr bwMode="auto">
          <a:xfrm>
            <a:off x="2720975" y="4465639"/>
            <a:ext cx="11113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9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1" name="Line 656"/>
          <p:cNvSpPr>
            <a:spLocks noChangeShapeType="1"/>
          </p:cNvSpPr>
          <p:nvPr/>
        </p:nvSpPr>
        <p:spPr bwMode="auto">
          <a:xfrm>
            <a:off x="2817813" y="4384676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2" name="Line 657"/>
          <p:cNvSpPr>
            <a:spLocks noChangeShapeType="1"/>
          </p:cNvSpPr>
          <p:nvPr/>
        </p:nvSpPr>
        <p:spPr bwMode="auto">
          <a:xfrm>
            <a:off x="2786063" y="4422776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3" name="Freeform 658"/>
          <p:cNvSpPr/>
          <p:nvPr/>
        </p:nvSpPr>
        <p:spPr bwMode="auto">
          <a:xfrm>
            <a:off x="1477963" y="5356226"/>
            <a:ext cx="325437" cy="341313"/>
          </a:xfrm>
          <a:custGeom>
            <a:avLst/>
            <a:gdLst>
              <a:gd name="T0" fmla="*/ 56 w 615"/>
              <a:gd name="T1" fmla="*/ 196 h 643"/>
              <a:gd name="T2" fmla="*/ 0 w 615"/>
              <a:gd name="T3" fmla="*/ 196 h 643"/>
              <a:gd name="T4" fmla="*/ 307 w 615"/>
              <a:gd name="T5" fmla="*/ 0 h 643"/>
              <a:gd name="T6" fmla="*/ 615 w 615"/>
              <a:gd name="T7" fmla="*/ 196 h 643"/>
              <a:gd name="T8" fmla="*/ 587 w 615"/>
              <a:gd name="T9" fmla="*/ 196 h 643"/>
              <a:gd name="T10" fmla="*/ 559 w 615"/>
              <a:gd name="T11" fmla="*/ 196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6 h 643"/>
              <a:gd name="T18" fmla="*/ 559 w 615"/>
              <a:gd name="T19" fmla="*/ 196 h 643"/>
              <a:gd name="T20" fmla="*/ 587 w 615"/>
              <a:gd name="T21" fmla="*/ 196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5" y="196"/>
                </a:lnTo>
                <a:lnTo>
                  <a:pt x="587" y="196"/>
                </a:lnTo>
                <a:lnTo>
                  <a:pt x="559" y="196"/>
                </a:lnTo>
                <a:lnTo>
                  <a:pt x="559" y="615"/>
                </a:lnTo>
                <a:lnTo>
                  <a:pt x="56" y="615"/>
                </a:lnTo>
                <a:lnTo>
                  <a:pt x="56" y="196"/>
                </a:lnTo>
                <a:lnTo>
                  <a:pt x="559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4" name="Rectangle 659"/>
          <p:cNvSpPr>
            <a:spLocks noChangeArrowheads="1"/>
          </p:cNvSpPr>
          <p:nvPr/>
        </p:nvSpPr>
        <p:spPr bwMode="auto">
          <a:xfrm>
            <a:off x="1508126" y="5461001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5" name="Rectangle 660"/>
          <p:cNvSpPr>
            <a:spLocks noChangeArrowheads="1"/>
          </p:cNvSpPr>
          <p:nvPr/>
        </p:nvSpPr>
        <p:spPr bwMode="auto">
          <a:xfrm>
            <a:off x="1552575" y="551339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6" name="Rectangle 661"/>
          <p:cNvSpPr>
            <a:spLocks noChangeArrowheads="1"/>
          </p:cNvSpPr>
          <p:nvPr/>
        </p:nvSpPr>
        <p:spPr bwMode="auto">
          <a:xfrm>
            <a:off x="1687513" y="5508626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7" name="Freeform 662"/>
          <p:cNvSpPr/>
          <p:nvPr/>
        </p:nvSpPr>
        <p:spPr bwMode="auto">
          <a:xfrm>
            <a:off x="1620838" y="5589589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3 h 30"/>
              <a:gd name="T12" fmla="*/ 17 w 23"/>
              <a:gd name="T13" fmla="*/ 2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2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3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4"/>
                </a:lnTo>
                <a:lnTo>
                  <a:pt x="18" y="3"/>
                </a:lnTo>
                <a:lnTo>
                  <a:pt x="17" y="2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2"/>
                </a:lnTo>
                <a:lnTo>
                  <a:pt x="6" y="2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8" name="Line 663"/>
          <p:cNvSpPr>
            <a:spLocks noChangeShapeType="1"/>
          </p:cNvSpPr>
          <p:nvPr/>
        </p:nvSpPr>
        <p:spPr bwMode="auto">
          <a:xfrm>
            <a:off x="1717675" y="5510213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09" name="Line 664"/>
          <p:cNvSpPr>
            <a:spLocks noChangeShapeType="1"/>
          </p:cNvSpPr>
          <p:nvPr/>
        </p:nvSpPr>
        <p:spPr bwMode="auto">
          <a:xfrm>
            <a:off x="1687513" y="5546726"/>
            <a:ext cx="61912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0" name="Freeform 665"/>
          <p:cNvSpPr/>
          <p:nvPr/>
        </p:nvSpPr>
        <p:spPr bwMode="auto">
          <a:xfrm>
            <a:off x="4864100" y="1539877"/>
            <a:ext cx="325438" cy="341313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1" name="Rectangle 666"/>
          <p:cNvSpPr>
            <a:spLocks noChangeArrowheads="1"/>
          </p:cNvSpPr>
          <p:nvPr/>
        </p:nvSpPr>
        <p:spPr bwMode="auto">
          <a:xfrm>
            <a:off x="4895850" y="1643062"/>
            <a:ext cx="268288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2" name="Rectangle 667"/>
          <p:cNvSpPr>
            <a:spLocks noChangeArrowheads="1"/>
          </p:cNvSpPr>
          <p:nvPr/>
        </p:nvSpPr>
        <p:spPr bwMode="auto">
          <a:xfrm>
            <a:off x="4938713" y="1697040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3" name="Rectangle 668"/>
          <p:cNvSpPr>
            <a:spLocks noChangeArrowheads="1"/>
          </p:cNvSpPr>
          <p:nvPr/>
        </p:nvSpPr>
        <p:spPr bwMode="auto">
          <a:xfrm>
            <a:off x="5073650" y="1692276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4" name="Freeform 669"/>
          <p:cNvSpPr/>
          <p:nvPr/>
        </p:nvSpPr>
        <p:spPr bwMode="auto">
          <a:xfrm>
            <a:off x="5006975" y="1773240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6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7 h 30"/>
              <a:gd name="T48" fmla="*/ 7 w 23"/>
              <a:gd name="T49" fmla="*/ 28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8 h 30"/>
              <a:gd name="T60" fmla="*/ 18 w 23"/>
              <a:gd name="T61" fmla="*/ 27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6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5" name="Line 670"/>
          <p:cNvSpPr>
            <a:spLocks noChangeShapeType="1"/>
          </p:cNvSpPr>
          <p:nvPr/>
        </p:nvSpPr>
        <p:spPr bwMode="auto">
          <a:xfrm>
            <a:off x="5105400" y="1692276"/>
            <a:ext cx="1588" cy="80964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6" name="Line 671"/>
          <p:cNvSpPr>
            <a:spLocks noChangeShapeType="1"/>
          </p:cNvSpPr>
          <p:nvPr/>
        </p:nvSpPr>
        <p:spPr bwMode="auto">
          <a:xfrm>
            <a:off x="5073650" y="1730375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7" name="Freeform 672"/>
          <p:cNvSpPr/>
          <p:nvPr/>
        </p:nvSpPr>
        <p:spPr bwMode="auto">
          <a:xfrm>
            <a:off x="8277225" y="1577977"/>
            <a:ext cx="323850" cy="341313"/>
          </a:xfrm>
          <a:custGeom>
            <a:avLst/>
            <a:gdLst>
              <a:gd name="T0" fmla="*/ 56 w 614"/>
              <a:gd name="T1" fmla="*/ 196 h 643"/>
              <a:gd name="T2" fmla="*/ 0 w 614"/>
              <a:gd name="T3" fmla="*/ 196 h 643"/>
              <a:gd name="T4" fmla="*/ 307 w 614"/>
              <a:gd name="T5" fmla="*/ 0 h 643"/>
              <a:gd name="T6" fmla="*/ 614 w 614"/>
              <a:gd name="T7" fmla="*/ 196 h 643"/>
              <a:gd name="T8" fmla="*/ 587 w 614"/>
              <a:gd name="T9" fmla="*/ 196 h 643"/>
              <a:gd name="T10" fmla="*/ 558 w 614"/>
              <a:gd name="T11" fmla="*/ 196 h 643"/>
              <a:gd name="T12" fmla="*/ 558 w 614"/>
              <a:gd name="T13" fmla="*/ 615 h 643"/>
              <a:gd name="T14" fmla="*/ 56 w 614"/>
              <a:gd name="T15" fmla="*/ 615 h 643"/>
              <a:gd name="T16" fmla="*/ 56 w 614"/>
              <a:gd name="T17" fmla="*/ 196 h 643"/>
              <a:gd name="T18" fmla="*/ 558 w 614"/>
              <a:gd name="T19" fmla="*/ 196 h 643"/>
              <a:gd name="T20" fmla="*/ 587 w 614"/>
              <a:gd name="T21" fmla="*/ 196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5 h 643"/>
              <a:gd name="T28" fmla="*/ 56 w 614"/>
              <a:gd name="T29" fmla="*/ 196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6"/>
                </a:moveTo>
                <a:lnTo>
                  <a:pt x="0" y="196"/>
                </a:lnTo>
                <a:lnTo>
                  <a:pt x="307" y="0"/>
                </a:lnTo>
                <a:lnTo>
                  <a:pt x="614" y="196"/>
                </a:lnTo>
                <a:lnTo>
                  <a:pt x="587" y="196"/>
                </a:lnTo>
                <a:lnTo>
                  <a:pt x="558" y="196"/>
                </a:lnTo>
                <a:lnTo>
                  <a:pt x="558" y="615"/>
                </a:lnTo>
                <a:lnTo>
                  <a:pt x="56" y="615"/>
                </a:lnTo>
                <a:lnTo>
                  <a:pt x="56" y="196"/>
                </a:lnTo>
                <a:lnTo>
                  <a:pt x="558" y="196"/>
                </a:lnTo>
                <a:lnTo>
                  <a:pt x="587" y="196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6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8" name="Rectangle 673"/>
          <p:cNvSpPr>
            <a:spLocks noChangeArrowheads="1"/>
          </p:cNvSpPr>
          <p:nvPr/>
        </p:nvSpPr>
        <p:spPr bwMode="auto">
          <a:xfrm>
            <a:off x="8307388" y="1682750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19" name="Rectangle 674"/>
          <p:cNvSpPr>
            <a:spLocks noChangeArrowheads="1"/>
          </p:cNvSpPr>
          <p:nvPr/>
        </p:nvSpPr>
        <p:spPr bwMode="auto">
          <a:xfrm>
            <a:off x="8350250" y="1735140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0" name="Rectangle 675"/>
          <p:cNvSpPr>
            <a:spLocks noChangeArrowheads="1"/>
          </p:cNvSpPr>
          <p:nvPr/>
        </p:nvSpPr>
        <p:spPr bwMode="auto">
          <a:xfrm>
            <a:off x="8485188" y="1730376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1" name="Freeform 676"/>
          <p:cNvSpPr/>
          <p:nvPr/>
        </p:nvSpPr>
        <p:spPr bwMode="auto">
          <a:xfrm>
            <a:off x="8418513" y="1811340"/>
            <a:ext cx="12700" cy="15874"/>
          </a:xfrm>
          <a:custGeom>
            <a:avLst/>
            <a:gdLst>
              <a:gd name="T0" fmla="*/ 23 w 23"/>
              <a:gd name="T1" fmla="*/ 14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8 w 23"/>
              <a:gd name="T9" fmla="*/ 5 h 30"/>
              <a:gd name="T10" fmla="*/ 17 w 23"/>
              <a:gd name="T11" fmla="*/ 3 h 30"/>
              <a:gd name="T12" fmla="*/ 16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6 w 23"/>
              <a:gd name="T23" fmla="*/ 1 h 30"/>
              <a:gd name="T24" fmla="*/ 4 w 23"/>
              <a:gd name="T25" fmla="*/ 3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4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5 h 30"/>
              <a:gd name="T44" fmla="*/ 3 w 23"/>
              <a:gd name="T45" fmla="*/ 26 h 30"/>
              <a:gd name="T46" fmla="*/ 4 w 23"/>
              <a:gd name="T47" fmla="*/ 28 h 30"/>
              <a:gd name="T48" fmla="*/ 6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6 w 23"/>
              <a:gd name="T59" fmla="*/ 29 h 30"/>
              <a:gd name="T60" fmla="*/ 17 w 23"/>
              <a:gd name="T61" fmla="*/ 28 h 30"/>
              <a:gd name="T62" fmla="*/ 18 w 23"/>
              <a:gd name="T63" fmla="*/ 26 h 30"/>
              <a:gd name="T64" fmla="*/ 21 w 23"/>
              <a:gd name="T65" fmla="*/ 25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5"/>
                </a:moveTo>
                <a:lnTo>
                  <a:pt x="23" y="14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8" y="5"/>
                </a:lnTo>
                <a:lnTo>
                  <a:pt x="18" y="4"/>
                </a:lnTo>
                <a:lnTo>
                  <a:pt x="17" y="3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1"/>
                </a:lnTo>
                <a:lnTo>
                  <a:pt x="5" y="1"/>
                </a:lnTo>
                <a:lnTo>
                  <a:pt x="4" y="3"/>
                </a:lnTo>
                <a:lnTo>
                  <a:pt x="3" y="4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5"/>
                </a:lnTo>
                <a:lnTo>
                  <a:pt x="2" y="25"/>
                </a:lnTo>
                <a:lnTo>
                  <a:pt x="3" y="26"/>
                </a:lnTo>
                <a:lnTo>
                  <a:pt x="3" y="27"/>
                </a:lnTo>
                <a:lnTo>
                  <a:pt x="4" y="28"/>
                </a:lnTo>
                <a:lnTo>
                  <a:pt x="5" y="29"/>
                </a:lnTo>
                <a:lnTo>
                  <a:pt x="6" y="29"/>
                </a:lnTo>
                <a:lnTo>
                  <a:pt x="7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5" y="30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8" y="26"/>
                </a:lnTo>
                <a:lnTo>
                  <a:pt x="20" y="25"/>
                </a:lnTo>
                <a:lnTo>
                  <a:pt x="21" y="25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2" name="Line 677"/>
          <p:cNvSpPr>
            <a:spLocks noChangeShapeType="1"/>
          </p:cNvSpPr>
          <p:nvPr/>
        </p:nvSpPr>
        <p:spPr bwMode="auto">
          <a:xfrm>
            <a:off x="8516938" y="1731964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3" name="Line 678"/>
          <p:cNvSpPr>
            <a:spLocks noChangeShapeType="1"/>
          </p:cNvSpPr>
          <p:nvPr/>
        </p:nvSpPr>
        <p:spPr bwMode="auto">
          <a:xfrm>
            <a:off x="8686800" y="2286000"/>
            <a:ext cx="61913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4" name="Freeform 679"/>
          <p:cNvSpPr/>
          <p:nvPr/>
        </p:nvSpPr>
        <p:spPr bwMode="auto">
          <a:xfrm>
            <a:off x="8099425" y="3335340"/>
            <a:ext cx="325438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4 h 643"/>
              <a:gd name="T14" fmla="*/ 56 w 615"/>
              <a:gd name="T15" fmla="*/ 614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4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4"/>
                </a:lnTo>
                <a:lnTo>
                  <a:pt x="56" y="614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5" name="Rectangle 680"/>
          <p:cNvSpPr>
            <a:spLocks noChangeArrowheads="1"/>
          </p:cNvSpPr>
          <p:nvPr/>
        </p:nvSpPr>
        <p:spPr bwMode="auto">
          <a:xfrm>
            <a:off x="8129588" y="3438525"/>
            <a:ext cx="268287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6" name="Rectangle 681"/>
          <p:cNvSpPr>
            <a:spLocks noChangeArrowheads="1"/>
          </p:cNvSpPr>
          <p:nvPr/>
        </p:nvSpPr>
        <p:spPr bwMode="auto">
          <a:xfrm>
            <a:off x="8172450" y="3490914"/>
            <a:ext cx="93663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7" name="Rectangle 682"/>
          <p:cNvSpPr>
            <a:spLocks noChangeArrowheads="1"/>
          </p:cNvSpPr>
          <p:nvPr/>
        </p:nvSpPr>
        <p:spPr bwMode="auto">
          <a:xfrm>
            <a:off x="8307388" y="3486150"/>
            <a:ext cx="65087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8" name="Freeform 683"/>
          <p:cNvSpPr/>
          <p:nvPr/>
        </p:nvSpPr>
        <p:spPr bwMode="auto">
          <a:xfrm>
            <a:off x="8242300" y="3568702"/>
            <a:ext cx="11113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29" name="Line 684"/>
          <p:cNvSpPr>
            <a:spLocks noChangeShapeType="1"/>
          </p:cNvSpPr>
          <p:nvPr/>
        </p:nvSpPr>
        <p:spPr bwMode="auto">
          <a:xfrm>
            <a:off x="8339138" y="348773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0" name="Line 685"/>
          <p:cNvSpPr>
            <a:spLocks noChangeShapeType="1"/>
          </p:cNvSpPr>
          <p:nvPr/>
        </p:nvSpPr>
        <p:spPr bwMode="auto">
          <a:xfrm>
            <a:off x="8307388" y="3525839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1" name="Freeform 686"/>
          <p:cNvSpPr/>
          <p:nvPr/>
        </p:nvSpPr>
        <p:spPr bwMode="auto">
          <a:xfrm>
            <a:off x="8010525" y="1970089"/>
            <a:ext cx="325438" cy="339724"/>
          </a:xfrm>
          <a:custGeom>
            <a:avLst/>
            <a:gdLst>
              <a:gd name="T0" fmla="*/ 55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6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5 w 614"/>
              <a:gd name="T15" fmla="*/ 614 h 643"/>
              <a:gd name="T16" fmla="*/ 55 w 614"/>
              <a:gd name="T17" fmla="*/ 195 h 643"/>
              <a:gd name="T18" fmla="*/ 558 w 614"/>
              <a:gd name="T19" fmla="*/ 195 h 643"/>
              <a:gd name="T20" fmla="*/ 586 w 614"/>
              <a:gd name="T21" fmla="*/ 195 h 643"/>
              <a:gd name="T22" fmla="*/ 586 w 614"/>
              <a:gd name="T23" fmla="*/ 643 h 643"/>
              <a:gd name="T24" fmla="*/ 55 w 614"/>
              <a:gd name="T25" fmla="*/ 643 h 643"/>
              <a:gd name="T26" fmla="*/ 55 w 614"/>
              <a:gd name="T27" fmla="*/ 614 h 643"/>
              <a:gd name="T28" fmla="*/ 55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5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6" y="195"/>
                </a:lnTo>
                <a:lnTo>
                  <a:pt x="558" y="195"/>
                </a:lnTo>
                <a:lnTo>
                  <a:pt x="558" y="614"/>
                </a:lnTo>
                <a:lnTo>
                  <a:pt x="55" y="614"/>
                </a:lnTo>
                <a:lnTo>
                  <a:pt x="55" y="195"/>
                </a:lnTo>
                <a:lnTo>
                  <a:pt x="558" y="195"/>
                </a:lnTo>
                <a:lnTo>
                  <a:pt x="586" y="195"/>
                </a:lnTo>
                <a:lnTo>
                  <a:pt x="586" y="643"/>
                </a:lnTo>
                <a:lnTo>
                  <a:pt x="55" y="643"/>
                </a:lnTo>
                <a:lnTo>
                  <a:pt x="55" y="614"/>
                </a:lnTo>
                <a:lnTo>
                  <a:pt x="55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2" name="Rectangle 687"/>
          <p:cNvSpPr>
            <a:spLocks noChangeArrowheads="1"/>
          </p:cNvSpPr>
          <p:nvPr/>
        </p:nvSpPr>
        <p:spPr bwMode="auto">
          <a:xfrm>
            <a:off x="8040688" y="2073275"/>
            <a:ext cx="269875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3" name="Rectangle 688"/>
          <p:cNvSpPr>
            <a:spLocks noChangeArrowheads="1"/>
          </p:cNvSpPr>
          <p:nvPr/>
        </p:nvSpPr>
        <p:spPr bwMode="auto">
          <a:xfrm>
            <a:off x="8083550" y="2125665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4" name="Rectangle 689"/>
          <p:cNvSpPr>
            <a:spLocks noChangeArrowheads="1"/>
          </p:cNvSpPr>
          <p:nvPr/>
        </p:nvSpPr>
        <p:spPr bwMode="auto">
          <a:xfrm>
            <a:off x="8218488" y="2122489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5" name="Freeform 690"/>
          <p:cNvSpPr/>
          <p:nvPr/>
        </p:nvSpPr>
        <p:spPr bwMode="auto">
          <a:xfrm>
            <a:off x="8153400" y="2203451"/>
            <a:ext cx="11113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4 h 30"/>
              <a:gd name="T10" fmla="*/ 18 w 23"/>
              <a:gd name="T11" fmla="*/ 2 h 30"/>
              <a:gd name="T12" fmla="*/ 17 w 23"/>
              <a:gd name="T13" fmla="*/ 1 h 30"/>
              <a:gd name="T14" fmla="*/ 15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4 w 23"/>
              <a:gd name="T27" fmla="*/ 4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4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5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4" y="25"/>
                </a:lnTo>
                <a:lnTo>
                  <a:pt x="4" y="26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5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6" name="Line 691"/>
          <p:cNvSpPr>
            <a:spLocks noChangeShapeType="1"/>
          </p:cNvSpPr>
          <p:nvPr/>
        </p:nvSpPr>
        <p:spPr bwMode="auto">
          <a:xfrm>
            <a:off x="8250238" y="2122489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7" name="Line 692"/>
          <p:cNvSpPr>
            <a:spLocks noChangeShapeType="1"/>
          </p:cNvSpPr>
          <p:nvPr/>
        </p:nvSpPr>
        <p:spPr bwMode="auto">
          <a:xfrm>
            <a:off x="8218488" y="2160590"/>
            <a:ext cx="63500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8" name="Freeform 693"/>
          <p:cNvSpPr/>
          <p:nvPr/>
        </p:nvSpPr>
        <p:spPr bwMode="auto">
          <a:xfrm>
            <a:off x="7543800" y="2828927"/>
            <a:ext cx="325438" cy="339724"/>
          </a:xfrm>
          <a:custGeom>
            <a:avLst/>
            <a:gdLst>
              <a:gd name="T0" fmla="*/ 56 w 615"/>
              <a:gd name="T1" fmla="*/ 195 h 643"/>
              <a:gd name="T2" fmla="*/ 0 w 615"/>
              <a:gd name="T3" fmla="*/ 195 h 643"/>
              <a:gd name="T4" fmla="*/ 308 w 615"/>
              <a:gd name="T5" fmla="*/ 0 h 643"/>
              <a:gd name="T6" fmla="*/ 615 w 615"/>
              <a:gd name="T7" fmla="*/ 195 h 643"/>
              <a:gd name="T8" fmla="*/ 587 w 615"/>
              <a:gd name="T9" fmla="*/ 195 h 643"/>
              <a:gd name="T10" fmla="*/ 559 w 615"/>
              <a:gd name="T11" fmla="*/ 195 h 643"/>
              <a:gd name="T12" fmla="*/ 559 w 615"/>
              <a:gd name="T13" fmla="*/ 615 h 643"/>
              <a:gd name="T14" fmla="*/ 56 w 615"/>
              <a:gd name="T15" fmla="*/ 615 h 643"/>
              <a:gd name="T16" fmla="*/ 56 w 615"/>
              <a:gd name="T17" fmla="*/ 195 h 643"/>
              <a:gd name="T18" fmla="*/ 559 w 615"/>
              <a:gd name="T19" fmla="*/ 195 h 643"/>
              <a:gd name="T20" fmla="*/ 587 w 615"/>
              <a:gd name="T21" fmla="*/ 195 h 643"/>
              <a:gd name="T22" fmla="*/ 587 w 615"/>
              <a:gd name="T23" fmla="*/ 643 h 643"/>
              <a:gd name="T24" fmla="*/ 56 w 615"/>
              <a:gd name="T25" fmla="*/ 643 h 643"/>
              <a:gd name="T26" fmla="*/ 56 w 615"/>
              <a:gd name="T27" fmla="*/ 615 h 643"/>
              <a:gd name="T28" fmla="*/ 56 w 615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5"/>
              <a:gd name="T46" fmla="*/ 0 h 643"/>
              <a:gd name="T47" fmla="*/ 615 w 615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5" h="643">
                <a:moveTo>
                  <a:pt x="56" y="195"/>
                </a:moveTo>
                <a:lnTo>
                  <a:pt x="0" y="195"/>
                </a:lnTo>
                <a:lnTo>
                  <a:pt x="308" y="0"/>
                </a:lnTo>
                <a:lnTo>
                  <a:pt x="615" y="195"/>
                </a:lnTo>
                <a:lnTo>
                  <a:pt x="587" y="195"/>
                </a:lnTo>
                <a:lnTo>
                  <a:pt x="559" y="195"/>
                </a:lnTo>
                <a:lnTo>
                  <a:pt x="559" y="615"/>
                </a:lnTo>
                <a:lnTo>
                  <a:pt x="56" y="615"/>
                </a:lnTo>
                <a:lnTo>
                  <a:pt x="56" y="195"/>
                </a:lnTo>
                <a:lnTo>
                  <a:pt x="559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5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39" name="Rectangle 694"/>
          <p:cNvSpPr>
            <a:spLocks noChangeArrowheads="1"/>
          </p:cNvSpPr>
          <p:nvPr/>
        </p:nvSpPr>
        <p:spPr bwMode="auto">
          <a:xfrm>
            <a:off x="7573963" y="2932113"/>
            <a:ext cx="268287" cy="222251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0" name="Rectangle 695"/>
          <p:cNvSpPr>
            <a:spLocks noChangeArrowheads="1"/>
          </p:cNvSpPr>
          <p:nvPr/>
        </p:nvSpPr>
        <p:spPr bwMode="auto">
          <a:xfrm>
            <a:off x="7616825" y="2984501"/>
            <a:ext cx="93663" cy="168274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1" name="Rectangle 696"/>
          <p:cNvSpPr>
            <a:spLocks noChangeArrowheads="1"/>
          </p:cNvSpPr>
          <p:nvPr/>
        </p:nvSpPr>
        <p:spPr bwMode="auto">
          <a:xfrm>
            <a:off x="7751763" y="2981325"/>
            <a:ext cx="65087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2" name="Freeform 697"/>
          <p:cNvSpPr/>
          <p:nvPr/>
        </p:nvSpPr>
        <p:spPr bwMode="auto">
          <a:xfrm>
            <a:off x="7685088" y="3062290"/>
            <a:ext cx="12700" cy="15874"/>
          </a:xfrm>
          <a:custGeom>
            <a:avLst/>
            <a:gdLst>
              <a:gd name="T0" fmla="*/ 23 w 23"/>
              <a:gd name="T1" fmla="*/ 13 h 30"/>
              <a:gd name="T2" fmla="*/ 23 w 23"/>
              <a:gd name="T3" fmla="*/ 11 h 30"/>
              <a:gd name="T4" fmla="*/ 21 w 23"/>
              <a:gd name="T5" fmla="*/ 9 h 30"/>
              <a:gd name="T6" fmla="*/ 21 w 23"/>
              <a:gd name="T7" fmla="*/ 7 h 30"/>
              <a:gd name="T8" fmla="*/ 19 w 23"/>
              <a:gd name="T9" fmla="*/ 5 h 30"/>
              <a:gd name="T10" fmla="*/ 18 w 23"/>
              <a:gd name="T11" fmla="*/ 2 h 30"/>
              <a:gd name="T12" fmla="*/ 17 w 23"/>
              <a:gd name="T13" fmla="*/ 1 h 30"/>
              <a:gd name="T14" fmla="*/ 14 w 23"/>
              <a:gd name="T15" fmla="*/ 0 h 30"/>
              <a:gd name="T16" fmla="*/ 12 w 23"/>
              <a:gd name="T17" fmla="*/ 0 h 30"/>
              <a:gd name="T18" fmla="*/ 10 w 23"/>
              <a:gd name="T19" fmla="*/ 0 h 30"/>
              <a:gd name="T20" fmla="*/ 9 w 23"/>
              <a:gd name="T21" fmla="*/ 0 h 30"/>
              <a:gd name="T22" fmla="*/ 7 w 23"/>
              <a:gd name="T23" fmla="*/ 1 h 30"/>
              <a:gd name="T24" fmla="*/ 5 w 23"/>
              <a:gd name="T25" fmla="*/ 2 h 30"/>
              <a:gd name="T26" fmla="*/ 3 w 23"/>
              <a:gd name="T27" fmla="*/ 5 h 30"/>
              <a:gd name="T28" fmla="*/ 1 w 23"/>
              <a:gd name="T29" fmla="*/ 7 h 30"/>
              <a:gd name="T30" fmla="*/ 1 w 23"/>
              <a:gd name="T31" fmla="*/ 9 h 30"/>
              <a:gd name="T32" fmla="*/ 0 w 23"/>
              <a:gd name="T33" fmla="*/ 11 h 30"/>
              <a:gd name="T34" fmla="*/ 0 w 23"/>
              <a:gd name="T35" fmla="*/ 13 h 30"/>
              <a:gd name="T36" fmla="*/ 0 w 23"/>
              <a:gd name="T37" fmla="*/ 17 h 30"/>
              <a:gd name="T38" fmla="*/ 0 w 23"/>
              <a:gd name="T39" fmla="*/ 19 h 30"/>
              <a:gd name="T40" fmla="*/ 1 w 23"/>
              <a:gd name="T41" fmla="*/ 22 h 30"/>
              <a:gd name="T42" fmla="*/ 1 w 23"/>
              <a:gd name="T43" fmla="*/ 24 h 30"/>
              <a:gd name="T44" fmla="*/ 3 w 23"/>
              <a:gd name="T45" fmla="*/ 25 h 30"/>
              <a:gd name="T46" fmla="*/ 5 w 23"/>
              <a:gd name="T47" fmla="*/ 28 h 30"/>
              <a:gd name="T48" fmla="*/ 7 w 23"/>
              <a:gd name="T49" fmla="*/ 29 h 30"/>
              <a:gd name="T50" fmla="*/ 9 w 23"/>
              <a:gd name="T51" fmla="*/ 30 h 30"/>
              <a:gd name="T52" fmla="*/ 10 w 23"/>
              <a:gd name="T53" fmla="*/ 30 h 30"/>
              <a:gd name="T54" fmla="*/ 12 w 23"/>
              <a:gd name="T55" fmla="*/ 30 h 30"/>
              <a:gd name="T56" fmla="*/ 14 w 23"/>
              <a:gd name="T57" fmla="*/ 30 h 30"/>
              <a:gd name="T58" fmla="*/ 17 w 23"/>
              <a:gd name="T59" fmla="*/ 29 h 30"/>
              <a:gd name="T60" fmla="*/ 18 w 23"/>
              <a:gd name="T61" fmla="*/ 28 h 30"/>
              <a:gd name="T62" fmla="*/ 19 w 23"/>
              <a:gd name="T63" fmla="*/ 25 h 30"/>
              <a:gd name="T64" fmla="*/ 21 w 23"/>
              <a:gd name="T65" fmla="*/ 24 h 30"/>
              <a:gd name="T66" fmla="*/ 21 w 23"/>
              <a:gd name="T67" fmla="*/ 22 h 30"/>
              <a:gd name="T68" fmla="*/ 23 w 23"/>
              <a:gd name="T69" fmla="*/ 19 h 30"/>
              <a:gd name="T70" fmla="*/ 23 w 23"/>
              <a:gd name="T71" fmla="*/ 1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30"/>
              <a:gd name="T110" fmla="*/ 23 w 23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30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8"/>
                </a:lnTo>
                <a:lnTo>
                  <a:pt x="21" y="7"/>
                </a:lnTo>
                <a:lnTo>
                  <a:pt x="20" y="6"/>
                </a:lnTo>
                <a:lnTo>
                  <a:pt x="19" y="5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3" y="3"/>
                </a:lnTo>
                <a:lnTo>
                  <a:pt x="3" y="5"/>
                </a:lnTo>
                <a:lnTo>
                  <a:pt x="2" y="6"/>
                </a:lnTo>
                <a:lnTo>
                  <a:pt x="1" y="7"/>
                </a:lnTo>
                <a:lnTo>
                  <a:pt x="1" y="8"/>
                </a:lnTo>
                <a:lnTo>
                  <a:pt x="1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7"/>
                </a:lnTo>
                <a:lnTo>
                  <a:pt x="5" y="28"/>
                </a:lnTo>
                <a:lnTo>
                  <a:pt x="6" y="29"/>
                </a:lnTo>
                <a:lnTo>
                  <a:pt x="7" y="29"/>
                </a:lnTo>
                <a:lnTo>
                  <a:pt x="8" y="30"/>
                </a:lnTo>
                <a:lnTo>
                  <a:pt x="9" y="30"/>
                </a:lnTo>
                <a:lnTo>
                  <a:pt x="10" y="30"/>
                </a:lnTo>
                <a:lnTo>
                  <a:pt x="11" y="30"/>
                </a:lnTo>
                <a:lnTo>
                  <a:pt x="12" y="30"/>
                </a:lnTo>
                <a:lnTo>
                  <a:pt x="13" y="30"/>
                </a:lnTo>
                <a:lnTo>
                  <a:pt x="14" y="30"/>
                </a:lnTo>
                <a:lnTo>
                  <a:pt x="16" y="30"/>
                </a:lnTo>
                <a:lnTo>
                  <a:pt x="17" y="29"/>
                </a:lnTo>
                <a:lnTo>
                  <a:pt x="18" y="28"/>
                </a:lnTo>
                <a:lnTo>
                  <a:pt x="19" y="27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9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3" name="Line 698"/>
          <p:cNvSpPr>
            <a:spLocks noChangeShapeType="1"/>
          </p:cNvSpPr>
          <p:nvPr/>
        </p:nvSpPr>
        <p:spPr bwMode="auto">
          <a:xfrm>
            <a:off x="7783513" y="2981325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4" name="Line 699"/>
          <p:cNvSpPr>
            <a:spLocks noChangeShapeType="1"/>
          </p:cNvSpPr>
          <p:nvPr/>
        </p:nvSpPr>
        <p:spPr bwMode="auto">
          <a:xfrm>
            <a:off x="7751763" y="3019425"/>
            <a:ext cx="63500" cy="1588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5" name="Freeform 700"/>
          <p:cNvSpPr/>
          <p:nvPr/>
        </p:nvSpPr>
        <p:spPr bwMode="auto">
          <a:xfrm>
            <a:off x="5446713" y="1516065"/>
            <a:ext cx="323850" cy="339724"/>
          </a:xfrm>
          <a:custGeom>
            <a:avLst/>
            <a:gdLst>
              <a:gd name="T0" fmla="*/ 56 w 614"/>
              <a:gd name="T1" fmla="*/ 195 h 643"/>
              <a:gd name="T2" fmla="*/ 0 w 614"/>
              <a:gd name="T3" fmla="*/ 195 h 643"/>
              <a:gd name="T4" fmla="*/ 307 w 614"/>
              <a:gd name="T5" fmla="*/ 0 h 643"/>
              <a:gd name="T6" fmla="*/ 614 w 614"/>
              <a:gd name="T7" fmla="*/ 195 h 643"/>
              <a:gd name="T8" fmla="*/ 587 w 614"/>
              <a:gd name="T9" fmla="*/ 195 h 643"/>
              <a:gd name="T10" fmla="*/ 558 w 614"/>
              <a:gd name="T11" fmla="*/ 195 h 643"/>
              <a:gd name="T12" fmla="*/ 558 w 614"/>
              <a:gd name="T13" fmla="*/ 614 h 643"/>
              <a:gd name="T14" fmla="*/ 56 w 614"/>
              <a:gd name="T15" fmla="*/ 614 h 643"/>
              <a:gd name="T16" fmla="*/ 56 w 614"/>
              <a:gd name="T17" fmla="*/ 195 h 643"/>
              <a:gd name="T18" fmla="*/ 558 w 614"/>
              <a:gd name="T19" fmla="*/ 195 h 643"/>
              <a:gd name="T20" fmla="*/ 587 w 614"/>
              <a:gd name="T21" fmla="*/ 195 h 643"/>
              <a:gd name="T22" fmla="*/ 587 w 614"/>
              <a:gd name="T23" fmla="*/ 643 h 643"/>
              <a:gd name="T24" fmla="*/ 56 w 614"/>
              <a:gd name="T25" fmla="*/ 643 h 643"/>
              <a:gd name="T26" fmla="*/ 56 w 614"/>
              <a:gd name="T27" fmla="*/ 614 h 643"/>
              <a:gd name="T28" fmla="*/ 56 w 614"/>
              <a:gd name="T29" fmla="*/ 195 h 6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14"/>
              <a:gd name="T46" fmla="*/ 0 h 643"/>
              <a:gd name="T47" fmla="*/ 614 w 614"/>
              <a:gd name="T48" fmla="*/ 643 h 64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14" h="643">
                <a:moveTo>
                  <a:pt x="56" y="195"/>
                </a:moveTo>
                <a:lnTo>
                  <a:pt x="0" y="195"/>
                </a:lnTo>
                <a:lnTo>
                  <a:pt x="307" y="0"/>
                </a:lnTo>
                <a:lnTo>
                  <a:pt x="614" y="195"/>
                </a:lnTo>
                <a:lnTo>
                  <a:pt x="587" y="195"/>
                </a:lnTo>
                <a:lnTo>
                  <a:pt x="558" y="195"/>
                </a:lnTo>
                <a:lnTo>
                  <a:pt x="558" y="614"/>
                </a:lnTo>
                <a:lnTo>
                  <a:pt x="56" y="614"/>
                </a:lnTo>
                <a:lnTo>
                  <a:pt x="56" y="195"/>
                </a:lnTo>
                <a:lnTo>
                  <a:pt x="558" y="195"/>
                </a:lnTo>
                <a:lnTo>
                  <a:pt x="587" y="195"/>
                </a:lnTo>
                <a:lnTo>
                  <a:pt x="587" y="643"/>
                </a:lnTo>
                <a:lnTo>
                  <a:pt x="56" y="643"/>
                </a:lnTo>
                <a:lnTo>
                  <a:pt x="56" y="614"/>
                </a:lnTo>
                <a:lnTo>
                  <a:pt x="56" y="195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8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6" name="Rectangle 701"/>
          <p:cNvSpPr>
            <a:spLocks noChangeArrowheads="1"/>
          </p:cNvSpPr>
          <p:nvPr/>
        </p:nvSpPr>
        <p:spPr bwMode="auto">
          <a:xfrm>
            <a:off x="5476875" y="1619250"/>
            <a:ext cx="268288" cy="220663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7" name="Rectangle 702"/>
          <p:cNvSpPr>
            <a:spLocks noChangeArrowheads="1"/>
          </p:cNvSpPr>
          <p:nvPr/>
        </p:nvSpPr>
        <p:spPr bwMode="auto">
          <a:xfrm>
            <a:off x="5519738" y="1671639"/>
            <a:ext cx="93662" cy="166686"/>
          </a:xfrm>
          <a:prstGeom prst="rect">
            <a:avLst/>
          </a:prstGeom>
          <a:solidFill>
            <a:srgbClr val="800000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8" name="Rectangle 703"/>
          <p:cNvSpPr>
            <a:spLocks noChangeArrowheads="1"/>
          </p:cNvSpPr>
          <p:nvPr/>
        </p:nvSpPr>
        <p:spPr bwMode="auto">
          <a:xfrm>
            <a:off x="5654675" y="1666875"/>
            <a:ext cx="63500" cy="80964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49" name="Freeform 704"/>
          <p:cNvSpPr/>
          <p:nvPr/>
        </p:nvSpPr>
        <p:spPr bwMode="auto">
          <a:xfrm>
            <a:off x="5588000" y="1749425"/>
            <a:ext cx="12700" cy="14289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9 h 29"/>
              <a:gd name="T6" fmla="*/ 21 w 23"/>
              <a:gd name="T7" fmla="*/ 6 h 29"/>
              <a:gd name="T8" fmla="*/ 19 w 23"/>
              <a:gd name="T9" fmla="*/ 4 h 29"/>
              <a:gd name="T10" fmla="*/ 18 w 23"/>
              <a:gd name="T11" fmla="*/ 2 h 29"/>
              <a:gd name="T12" fmla="*/ 17 w 23"/>
              <a:gd name="T13" fmla="*/ 1 h 29"/>
              <a:gd name="T14" fmla="*/ 15 w 23"/>
              <a:gd name="T15" fmla="*/ 0 h 29"/>
              <a:gd name="T16" fmla="*/ 13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7 w 23"/>
              <a:gd name="T23" fmla="*/ 1 h 29"/>
              <a:gd name="T24" fmla="*/ 5 w 23"/>
              <a:gd name="T25" fmla="*/ 2 h 29"/>
              <a:gd name="T26" fmla="*/ 4 w 23"/>
              <a:gd name="T27" fmla="*/ 4 h 29"/>
              <a:gd name="T28" fmla="*/ 2 w 23"/>
              <a:gd name="T29" fmla="*/ 6 h 29"/>
              <a:gd name="T30" fmla="*/ 2 w 23"/>
              <a:gd name="T31" fmla="*/ 9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2 w 23"/>
              <a:gd name="T41" fmla="*/ 22 h 29"/>
              <a:gd name="T42" fmla="*/ 2 w 23"/>
              <a:gd name="T43" fmla="*/ 24 h 29"/>
              <a:gd name="T44" fmla="*/ 4 w 23"/>
              <a:gd name="T45" fmla="*/ 25 h 29"/>
              <a:gd name="T46" fmla="*/ 5 w 23"/>
              <a:gd name="T47" fmla="*/ 27 h 29"/>
              <a:gd name="T48" fmla="*/ 7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3 w 23"/>
              <a:gd name="T55" fmla="*/ 29 h 29"/>
              <a:gd name="T56" fmla="*/ 15 w 23"/>
              <a:gd name="T57" fmla="*/ 29 h 29"/>
              <a:gd name="T58" fmla="*/ 17 w 23"/>
              <a:gd name="T59" fmla="*/ 28 h 29"/>
              <a:gd name="T60" fmla="*/ 18 w 23"/>
              <a:gd name="T61" fmla="*/ 27 h 29"/>
              <a:gd name="T62" fmla="*/ 19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9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9" y="4"/>
                </a:lnTo>
                <a:lnTo>
                  <a:pt x="19" y="3"/>
                </a:lnTo>
                <a:lnTo>
                  <a:pt x="18" y="2"/>
                </a:lnTo>
                <a:lnTo>
                  <a:pt x="17" y="1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7" y="1"/>
                </a:lnTo>
                <a:lnTo>
                  <a:pt x="6" y="1"/>
                </a:lnTo>
                <a:lnTo>
                  <a:pt x="5" y="2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2" y="6"/>
                </a:lnTo>
                <a:lnTo>
                  <a:pt x="2" y="7"/>
                </a:lnTo>
                <a:lnTo>
                  <a:pt x="2" y="9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2" y="22"/>
                </a:lnTo>
                <a:lnTo>
                  <a:pt x="2" y="23"/>
                </a:lnTo>
                <a:lnTo>
                  <a:pt x="2" y="24"/>
                </a:lnTo>
                <a:lnTo>
                  <a:pt x="3" y="24"/>
                </a:lnTo>
                <a:lnTo>
                  <a:pt x="4" y="25"/>
                </a:lnTo>
                <a:lnTo>
                  <a:pt x="4" y="26"/>
                </a:lnTo>
                <a:lnTo>
                  <a:pt x="5" y="27"/>
                </a:lnTo>
                <a:lnTo>
                  <a:pt x="6" y="28"/>
                </a:lnTo>
                <a:lnTo>
                  <a:pt x="7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9"/>
                </a:lnTo>
                <a:lnTo>
                  <a:pt x="17" y="28"/>
                </a:lnTo>
                <a:lnTo>
                  <a:pt x="18" y="27"/>
                </a:lnTo>
                <a:lnTo>
                  <a:pt x="19" y="26"/>
                </a:lnTo>
                <a:lnTo>
                  <a:pt x="19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20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0" name="Line 705"/>
          <p:cNvSpPr>
            <a:spLocks noChangeShapeType="1"/>
          </p:cNvSpPr>
          <p:nvPr/>
        </p:nvSpPr>
        <p:spPr bwMode="auto">
          <a:xfrm>
            <a:off x="5686425" y="1668464"/>
            <a:ext cx="1588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1" name="Line 706"/>
          <p:cNvSpPr>
            <a:spLocks noChangeShapeType="1"/>
          </p:cNvSpPr>
          <p:nvPr/>
        </p:nvSpPr>
        <p:spPr bwMode="auto">
          <a:xfrm>
            <a:off x="5654675" y="1706564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2" name="Rectangle 707"/>
          <p:cNvSpPr>
            <a:spLocks noChangeArrowheads="1"/>
          </p:cNvSpPr>
          <p:nvPr/>
        </p:nvSpPr>
        <p:spPr bwMode="auto">
          <a:xfrm>
            <a:off x="1536700" y="2376488"/>
            <a:ext cx="63500" cy="79376"/>
          </a:xfrm>
          <a:prstGeom prst="rect">
            <a:avLst/>
          </a:prstGeom>
          <a:solidFill>
            <a:srgbClr val="80FFFF"/>
          </a:solidFill>
          <a:ln w="0">
            <a:solidFill>
              <a:srgbClr val="000040"/>
            </a:solidFill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3" name="Freeform 708"/>
          <p:cNvSpPr/>
          <p:nvPr/>
        </p:nvSpPr>
        <p:spPr bwMode="auto">
          <a:xfrm>
            <a:off x="1470025" y="2457452"/>
            <a:ext cx="12700" cy="15874"/>
          </a:xfrm>
          <a:custGeom>
            <a:avLst/>
            <a:gdLst>
              <a:gd name="T0" fmla="*/ 23 w 23"/>
              <a:gd name="T1" fmla="*/ 13 h 29"/>
              <a:gd name="T2" fmla="*/ 23 w 23"/>
              <a:gd name="T3" fmla="*/ 11 h 29"/>
              <a:gd name="T4" fmla="*/ 21 w 23"/>
              <a:gd name="T5" fmla="*/ 8 h 29"/>
              <a:gd name="T6" fmla="*/ 21 w 23"/>
              <a:gd name="T7" fmla="*/ 6 h 29"/>
              <a:gd name="T8" fmla="*/ 18 w 23"/>
              <a:gd name="T9" fmla="*/ 4 h 29"/>
              <a:gd name="T10" fmla="*/ 17 w 23"/>
              <a:gd name="T11" fmla="*/ 2 h 29"/>
              <a:gd name="T12" fmla="*/ 16 w 23"/>
              <a:gd name="T13" fmla="*/ 1 h 29"/>
              <a:gd name="T14" fmla="*/ 14 w 23"/>
              <a:gd name="T15" fmla="*/ 0 h 29"/>
              <a:gd name="T16" fmla="*/ 12 w 23"/>
              <a:gd name="T17" fmla="*/ 0 h 29"/>
              <a:gd name="T18" fmla="*/ 10 w 23"/>
              <a:gd name="T19" fmla="*/ 0 h 29"/>
              <a:gd name="T20" fmla="*/ 9 w 23"/>
              <a:gd name="T21" fmla="*/ 0 h 29"/>
              <a:gd name="T22" fmla="*/ 6 w 23"/>
              <a:gd name="T23" fmla="*/ 1 h 29"/>
              <a:gd name="T24" fmla="*/ 4 w 23"/>
              <a:gd name="T25" fmla="*/ 2 h 29"/>
              <a:gd name="T26" fmla="*/ 3 w 23"/>
              <a:gd name="T27" fmla="*/ 4 h 29"/>
              <a:gd name="T28" fmla="*/ 1 w 23"/>
              <a:gd name="T29" fmla="*/ 6 h 29"/>
              <a:gd name="T30" fmla="*/ 1 w 23"/>
              <a:gd name="T31" fmla="*/ 8 h 29"/>
              <a:gd name="T32" fmla="*/ 0 w 23"/>
              <a:gd name="T33" fmla="*/ 11 h 29"/>
              <a:gd name="T34" fmla="*/ 0 w 23"/>
              <a:gd name="T35" fmla="*/ 13 h 29"/>
              <a:gd name="T36" fmla="*/ 0 w 23"/>
              <a:gd name="T37" fmla="*/ 16 h 29"/>
              <a:gd name="T38" fmla="*/ 0 w 23"/>
              <a:gd name="T39" fmla="*/ 18 h 29"/>
              <a:gd name="T40" fmla="*/ 1 w 23"/>
              <a:gd name="T41" fmla="*/ 22 h 29"/>
              <a:gd name="T42" fmla="*/ 1 w 23"/>
              <a:gd name="T43" fmla="*/ 24 h 29"/>
              <a:gd name="T44" fmla="*/ 3 w 23"/>
              <a:gd name="T45" fmla="*/ 25 h 29"/>
              <a:gd name="T46" fmla="*/ 4 w 23"/>
              <a:gd name="T47" fmla="*/ 27 h 29"/>
              <a:gd name="T48" fmla="*/ 6 w 23"/>
              <a:gd name="T49" fmla="*/ 28 h 29"/>
              <a:gd name="T50" fmla="*/ 9 w 23"/>
              <a:gd name="T51" fmla="*/ 29 h 29"/>
              <a:gd name="T52" fmla="*/ 10 w 23"/>
              <a:gd name="T53" fmla="*/ 29 h 29"/>
              <a:gd name="T54" fmla="*/ 12 w 23"/>
              <a:gd name="T55" fmla="*/ 29 h 29"/>
              <a:gd name="T56" fmla="*/ 14 w 23"/>
              <a:gd name="T57" fmla="*/ 29 h 29"/>
              <a:gd name="T58" fmla="*/ 16 w 23"/>
              <a:gd name="T59" fmla="*/ 28 h 29"/>
              <a:gd name="T60" fmla="*/ 17 w 23"/>
              <a:gd name="T61" fmla="*/ 27 h 29"/>
              <a:gd name="T62" fmla="*/ 18 w 23"/>
              <a:gd name="T63" fmla="*/ 25 h 29"/>
              <a:gd name="T64" fmla="*/ 21 w 23"/>
              <a:gd name="T65" fmla="*/ 24 h 29"/>
              <a:gd name="T66" fmla="*/ 21 w 23"/>
              <a:gd name="T67" fmla="*/ 22 h 29"/>
              <a:gd name="T68" fmla="*/ 23 w 23"/>
              <a:gd name="T69" fmla="*/ 18 h 29"/>
              <a:gd name="T70" fmla="*/ 23 w 23"/>
              <a:gd name="T71" fmla="*/ 16 h 2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3"/>
              <a:gd name="T109" fmla="*/ 0 h 29"/>
              <a:gd name="T110" fmla="*/ 23 w 23"/>
              <a:gd name="T111" fmla="*/ 29 h 2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3" h="29">
                <a:moveTo>
                  <a:pt x="23" y="14"/>
                </a:moveTo>
                <a:lnTo>
                  <a:pt x="23" y="13"/>
                </a:lnTo>
                <a:lnTo>
                  <a:pt x="23" y="12"/>
                </a:lnTo>
                <a:lnTo>
                  <a:pt x="23" y="11"/>
                </a:lnTo>
                <a:lnTo>
                  <a:pt x="22" y="10"/>
                </a:lnTo>
                <a:lnTo>
                  <a:pt x="21" y="8"/>
                </a:lnTo>
                <a:lnTo>
                  <a:pt x="21" y="7"/>
                </a:lnTo>
                <a:lnTo>
                  <a:pt x="21" y="6"/>
                </a:lnTo>
                <a:lnTo>
                  <a:pt x="20" y="5"/>
                </a:lnTo>
                <a:lnTo>
                  <a:pt x="18" y="4"/>
                </a:lnTo>
                <a:lnTo>
                  <a:pt x="18" y="3"/>
                </a:lnTo>
                <a:lnTo>
                  <a:pt x="17" y="2"/>
                </a:lnTo>
                <a:lnTo>
                  <a:pt x="16" y="1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6" y="1"/>
                </a:lnTo>
                <a:lnTo>
                  <a:pt x="5" y="1"/>
                </a:lnTo>
                <a:lnTo>
                  <a:pt x="4" y="2"/>
                </a:lnTo>
                <a:lnTo>
                  <a:pt x="3" y="3"/>
                </a:lnTo>
                <a:lnTo>
                  <a:pt x="3" y="4"/>
                </a:lnTo>
                <a:lnTo>
                  <a:pt x="2" y="5"/>
                </a:lnTo>
                <a:lnTo>
                  <a:pt x="1" y="6"/>
                </a:lnTo>
                <a:lnTo>
                  <a:pt x="1" y="7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6"/>
                </a:lnTo>
                <a:lnTo>
                  <a:pt x="0" y="17"/>
                </a:lnTo>
                <a:lnTo>
                  <a:pt x="0" y="18"/>
                </a:lnTo>
                <a:lnTo>
                  <a:pt x="0" y="19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2" y="24"/>
                </a:lnTo>
                <a:lnTo>
                  <a:pt x="3" y="25"/>
                </a:lnTo>
                <a:lnTo>
                  <a:pt x="3" y="26"/>
                </a:lnTo>
                <a:lnTo>
                  <a:pt x="4" y="27"/>
                </a:lnTo>
                <a:lnTo>
                  <a:pt x="5" y="28"/>
                </a:lnTo>
                <a:lnTo>
                  <a:pt x="6" y="28"/>
                </a:lnTo>
                <a:lnTo>
                  <a:pt x="8" y="29"/>
                </a:lnTo>
                <a:lnTo>
                  <a:pt x="9" y="29"/>
                </a:lnTo>
                <a:lnTo>
                  <a:pt x="10" y="29"/>
                </a:lnTo>
                <a:lnTo>
                  <a:pt x="11" y="29"/>
                </a:lnTo>
                <a:lnTo>
                  <a:pt x="12" y="29"/>
                </a:lnTo>
                <a:lnTo>
                  <a:pt x="13" y="29"/>
                </a:lnTo>
                <a:lnTo>
                  <a:pt x="14" y="29"/>
                </a:lnTo>
                <a:lnTo>
                  <a:pt x="15" y="29"/>
                </a:lnTo>
                <a:lnTo>
                  <a:pt x="16" y="28"/>
                </a:lnTo>
                <a:lnTo>
                  <a:pt x="17" y="27"/>
                </a:lnTo>
                <a:lnTo>
                  <a:pt x="18" y="26"/>
                </a:lnTo>
                <a:lnTo>
                  <a:pt x="18" y="25"/>
                </a:lnTo>
                <a:lnTo>
                  <a:pt x="20" y="24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22" y="19"/>
                </a:ln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3" y="14"/>
                </a:lnTo>
                <a:close/>
              </a:path>
            </a:pathLst>
          </a:custGeom>
          <a:solidFill>
            <a:srgbClr val="008080"/>
          </a:solidFill>
          <a:ln w="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4" name="Line 709"/>
          <p:cNvSpPr>
            <a:spLocks noChangeShapeType="1"/>
          </p:cNvSpPr>
          <p:nvPr/>
        </p:nvSpPr>
        <p:spPr bwMode="auto">
          <a:xfrm>
            <a:off x="1566863" y="2376488"/>
            <a:ext cx="1587" cy="79376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5" name="Line 710"/>
          <p:cNvSpPr>
            <a:spLocks noChangeShapeType="1"/>
          </p:cNvSpPr>
          <p:nvPr/>
        </p:nvSpPr>
        <p:spPr bwMode="auto">
          <a:xfrm>
            <a:off x="1536700" y="2414590"/>
            <a:ext cx="61913" cy="1587"/>
          </a:xfrm>
          <a:prstGeom prst="line">
            <a:avLst/>
          </a:prstGeom>
          <a:noFill/>
          <a:ln w="6350">
            <a:solidFill>
              <a:srgbClr val="000040"/>
            </a:solidFill>
            <a:round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6" name="Rectangle 711"/>
          <p:cNvSpPr>
            <a:spLocks noChangeArrowheads="1"/>
          </p:cNvSpPr>
          <p:nvPr/>
        </p:nvSpPr>
        <p:spPr bwMode="auto">
          <a:xfrm>
            <a:off x="914400" y="2514601"/>
            <a:ext cx="1231900" cy="2365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lIns="104498" tIns="52249" rIns="104498" bIns="52249"/>
          <a:lstStyle/>
          <a:p>
            <a:endParaRPr lang="en-US" dirty="0"/>
          </a:p>
        </p:txBody>
      </p:sp>
      <p:sp>
        <p:nvSpPr>
          <p:cNvPr id="24057" name="Rectangle 712"/>
          <p:cNvSpPr>
            <a:spLocks noChangeArrowheads="1"/>
          </p:cNvSpPr>
          <p:nvPr/>
        </p:nvSpPr>
        <p:spPr bwMode="auto">
          <a:xfrm>
            <a:off x="0" y="5791201"/>
            <a:ext cx="1296270" cy="397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4</a:t>
            </a:r>
          </a:p>
        </p:txBody>
      </p:sp>
      <p:sp>
        <p:nvSpPr>
          <p:cNvPr id="24058" name="Rectangle 713"/>
          <p:cNvSpPr>
            <a:spLocks noChangeArrowheads="1"/>
          </p:cNvSpPr>
          <p:nvPr/>
        </p:nvSpPr>
        <p:spPr bwMode="auto">
          <a:xfrm>
            <a:off x="7696200" y="5257801"/>
            <a:ext cx="1296270" cy="3979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5</a:t>
            </a:r>
          </a:p>
        </p:txBody>
      </p:sp>
      <p:sp>
        <p:nvSpPr>
          <p:cNvPr id="24059" name="Rectangle 714"/>
          <p:cNvSpPr>
            <a:spLocks noChangeArrowheads="1"/>
          </p:cNvSpPr>
          <p:nvPr/>
        </p:nvSpPr>
        <p:spPr bwMode="auto">
          <a:xfrm>
            <a:off x="7988300" y="3733801"/>
            <a:ext cx="1296270" cy="397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3</a:t>
            </a:r>
          </a:p>
        </p:txBody>
      </p:sp>
      <p:sp>
        <p:nvSpPr>
          <p:cNvPr id="24060" name="Rectangle 715"/>
          <p:cNvSpPr>
            <a:spLocks noChangeArrowheads="1"/>
          </p:cNvSpPr>
          <p:nvPr/>
        </p:nvSpPr>
        <p:spPr bwMode="auto">
          <a:xfrm>
            <a:off x="4267200" y="1066801"/>
            <a:ext cx="1296270" cy="3979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2</a:t>
            </a:r>
          </a:p>
        </p:txBody>
      </p:sp>
      <p:sp>
        <p:nvSpPr>
          <p:cNvPr id="24061" name="Rectangle 716"/>
          <p:cNvSpPr>
            <a:spLocks noChangeArrowheads="1"/>
          </p:cNvSpPr>
          <p:nvPr/>
        </p:nvSpPr>
        <p:spPr bwMode="auto">
          <a:xfrm>
            <a:off x="609600" y="1066801"/>
            <a:ext cx="1296270" cy="3979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</p:spPr>
        <p:txBody>
          <a:bodyPr wrap="none" lIns="104498" tIns="52249" rIns="104498" bIns="52249">
            <a:spAutoFit/>
          </a:bodyPr>
          <a:lstStyle/>
          <a:p>
            <a:pPr eaLnBrk="0" hangingPunct="0"/>
            <a:r>
              <a:rPr lang="en-GB" sz="1900" b="1" dirty="0">
                <a:solidFill>
                  <a:srgbClr val="000080"/>
                </a:solidFill>
                <a:latin typeface="Arial" panose="020B0604020202020204" pitchFamily="34" charset="0"/>
              </a:rPr>
              <a:t>Section 1</a:t>
            </a:r>
          </a:p>
        </p:txBody>
      </p:sp>
      <p:grpSp>
        <p:nvGrpSpPr>
          <p:cNvPr id="4" name="Group 717"/>
          <p:cNvGrpSpPr/>
          <p:nvPr/>
        </p:nvGrpSpPr>
        <p:grpSpPr bwMode="auto">
          <a:xfrm>
            <a:off x="914400" y="2590802"/>
            <a:ext cx="325438" cy="339724"/>
            <a:chOff x="263" y="1719"/>
            <a:chExt cx="205" cy="214"/>
          </a:xfrm>
        </p:grpSpPr>
        <p:sp>
          <p:nvSpPr>
            <p:cNvPr id="24138" name="Freeform 718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9" name="Rectangle 719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0" name="Rectangle 720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1" name="Rectangle 721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2" name="Freeform 722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3" name="Line 723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44" name="Line 724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725"/>
          <p:cNvGrpSpPr/>
          <p:nvPr/>
        </p:nvGrpSpPr>
        <p:grpSpPr bwMode="auto">
          <a:xfrm>
            <a:off x="1371600" y="2743202"/>
            <a:ext cx="325438" cy="339724"/>
            <a:chOff x="263" y="1719"/>
            <a:chExt cx="205" cy="214"/>
          </a:xfrm>
        </p:grpSpPr>
        <p:sp>
          <p:nvSpPr>
            <p:cNvPr id="24131" name="Freeform 726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2" name="Rectangle 727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3" name="Rectangle 728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4" name="Rectangle 729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5" name="Freeform 730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6" name="Line 731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7" name="Line 732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733"/>
          <p:cNvGrpSpPr/>
          <p:nvPr/>
        </p:nvGrpSpPr>
        <p:grpSpPr bwMode="auto">
          <a:xfrm>
            <a:off x="1371600" y="2209802"/>
            <a:ext cx="325438" cy="339724"/>
            <a:chOff x="263" y="1719"/>
            <a:chExt cx="205" cy="214"/>
          </a:xfrm>
        </p:grpSpPr>
        <p:sp>
          <p:nvSpPr>
            <p:cNvPr id="24124" name="Freeform 734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5" name="Rectangle 735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6" name="Rectangle 736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7" name="Rectangle 737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8" name="Freeform 738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9" name="Line 739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30" name="Line 740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" name="Group 741"/>
          <p:cNvGrpSpPr/>
          <p:nvPr/>
        </p:nvGrpSpPr>
        <p:grpSpPr bwMode="auto">
          <a:xfrm>
            <a:off x="1828800" y="2590802"/>
            <a:ext cx="325438" cy="339724"/>
            <a:chOff x="263" y="1719"/>
            <a:chExt cx="205" cy="214"/>
          </a:xfrm>
        </p:grpSpPr>
        <p:sp>
          <p:nvSpPr>
            <p:cNvPr id="24117" name="Freeform 742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8" name="Rectangle 743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9" name="Rectangle 744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0" name="Rectangle 745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1" name="Freeform 746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2" name="Line 747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23" name="Line 748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749"/>
          <p:cNvGrpSpPr/>
          <p:nvPr/>
        </p:nvGrpSpPr>
        <p:grpSpPr bwMode="auto">
          <a:xfrm>
            <a:off x="914400" y="1905002"/>
            <a:ext cx="325438" cy="339724"/>
            <a:chOff x="263" y="1719"/>
            <a:chExt cx="205" cy="214"/>
          </a:xfrm>
        </p:grpSpPr>
        <p:sp>
          <p:nvSpPr>
            <p:cNvPr id="24110" name="Freeform 750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1" name="Rectangle 751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2" name="Rectangle 752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3" name="Rectangle 753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4" name="Freeform 754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5" name="Line 755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16" name="Line 756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757"/>
          <p:cNvGrpSpPr/>
          <p:nvPr/>
        </p:nvGrpSpPr>
        <p:grpSpPr bwMode="auto">
          <a:xfrm>
            <a:off x="5486400" y="4876802"/>
            <a:ext cx="325438" cy="339724"/>
            <a:chOff x="263" y="1719"/>
            <a:chExt cx="205" cy="214"/>
          </a:xfrm>
        </p:grpSpPr>
        <p:sp>
          <p:nvSpPr>
            <p:cNvPr id="24103" name="Freeform 758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4" name="Rectangle 759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5" name="Rectangle 760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6" name="Rectangle 761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7" name="Freeform 762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8" name="Line 763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9" name="Line 764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" name="Group 765"/>
          <p:cNvGrpSpPr/>
          <p:nvPr/>
        </p:nvGrpSpPr>
        <p:grpSpPr bwMode="auto">
          <a:xfrm>
            <a:off x="5410200" y="4343402"/>
            <a:ext cx="325438" cy="339724"/>
            <a:chOff x="263" y="1719"/>
            <a:chExt cx="205" cy="214"/>
          </a:xfrm>
        </p:grpSpPr>
        <p:sp>
          <p:nvSpPr>
            <p:cNvPr id="24096" name="Freeform 766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7" name="Rectangle 767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8" name="Rectangle 768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9" name="Rectangle 769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0" name="Freeform 770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1" name="Line 771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102" name="Line 772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1" name="Group 773"/>
          <p:cNvGrpSpPr/>
          <p:nvPr/>
        </p:nvGrpSpPr>
        <p:grpSpPr bwMode="auto">
          <a:xfrm>
            <a:off x="6096000" y="4724402"/>
            <a:ext cx="325438" cy="339724"/>
            <a:chOff x="263" y="1719"/>
            <a:chExt cx="205" cy="214"/>
          </a:xfrm>
        </p:grpSpPr>
        <p:sp>
          <p:nvSpPr>
            <p:cNvPr id="24089" name="Freeform 774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0" name="Rectangle 775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1" name="Rectangle 776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2" name="Rectangle 777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3" name="Freeform 778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4" name="Line 779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95" name="Line 780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781"/>
          <p:cNvGrpSpPr/>
          <p:nvPr/>
        </p:nvGrpSpPr>
        <p:grpSpPr bwMode="auto">
          <a:xfrm>
            <a:off x="5943600" y="4191002"/>
            <a:ext cx="325438" cy="339724"/>
            <a:chOff x="263" y="1719"/>
            <a:chExt cx="205" cy="214"/>
          </a:xfrm>
        </p:grpSpPr>
        <p:sp>
          <p:nvSpPr>
            <p:cNvPr id="24082" name="Freeform 782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3" name="Rectangle 783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4" name="Rectangle 784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5" name="Rectangle 785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FF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6" name="Freeform 786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7" name="Line 787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8" name="Line 788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3" name="Group 789"/>
          <p:cNvGrpSpPr/>
          <p:nvPr/>
        </p:nvGrpSpPr>
        <p:grpSpPr bwMode="auto">
          <a:xfrm>
            <a:off x="6400800" y="4114802"/>
            <a:ext cx="325438" cy="339724"/>
            <a:chOff x="263" y="1719"/>
            <a:chExt cx="205" cy="214"/>
          </a:xfrm>
        </p:grpSpPr>
        <p:sp>
          <p:nvSpPr>
            <p:cNvPr id="24075" name="Freeform 790"/>
            <p:cNvSpPr/>
            <p:nvPr/>
          </p:nvSpPr>
          <p:spPr bwMode="auto">
            <a:xfrm>
              <a:off x="263" y="1719"/>
              <a:ext cx="205" cy="214"/>
            </a:xfrm>
            <a:custGeom>
              <a:avLst/>
              <a:gdLst>
                <a:gd name="T0" fmla="*/ 56 w 614"/>
                <a:gd name="T1" fmla="*/ 196 h 643"/>
                <a:gd name="T2" fmla="*/ 0 w 614"/>
                <a:gd name="T3" fmla="*/ 196 h 643"/>
                <a:gd name="T4" fmla="*/ 307 w 614"/>
                <a:gd name="T5" fmla="*/ 0 h 643"/>
                <a:gd name="T6" fmla="*/ 614 w 614"/>
                <a:gd name="T7" fmla="*/ 196 h 643"/>
                <a:gd name="T8" fmla="*/ 587 w 614"/>
                <a:gd name="T9" fmla="*/ 196 h 643"/>
                <a:gd name="T10" fmla="*/ 558 w 614"/>
                <a:gd name="T11" fmla="*/ 196 h 643"/>
                <a:gd name="T12" fmla="*/ 558 w 614"/>
                <a:gd name="T13" fmla="*/ 615 h 643"/>
                <a:gd name="T14" fmla="*/ 56 w 614"/>
                <a:gd name="T15" fmla="*/ 615 h 643"/>
                <a:gd name="T16" fmla="*/ 56 w 614"/>
                <a:gd name="T17" fmla="*/ 196 h 643"/>
                <a:gd name="T18" fmla="*/ 558 w 614"/>
                <a:gd name="T19" fmla="*/ 196 h 643"/>
                <a:gd name="T20" fmla="*/ 587 w 614"/>
                <a:gd name="T21" fmla="*/ 196 h 643"/>
                <a:gd name="T22" fmla="*/ 587 w 614"/>
                <a:gd name="T23" fmla="*/ 643 h 643"/>
                <a:gd name="T24" fmla="*/ 56 w 614"/>
                <a:gd name="T25" fmla="*/ 643 h 643"/>
                <a:gd name="T26" fmla="*/ 56 w 614"/>
                <a:gd name="T27" fmla="*/ 615 h 643"/>
                <a:gd name="T28" fmla="*/ 56 w 614"/>
                <a:gd name="T29" fmla="*/ 196 h 6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643"/>
                <a:gd name="T47" fmla="*/ 614 w 614"/>
                <a:gd name="T48" fmla="*/ 643 h 6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643">
                  <a:moveTo>
                    <a:pt x="56" y="196"/>
                  </a:moveTo>
                  <a:lnTo>
                    <a:pt x="0" y="196"/>
                  </a:lnTo>
                  <a:lnTo>
                    <a:pt x="307" y="0"/>
                  </a:lnTo>
                  <a:lnTo>
                    <a:pt x="614" y="196"/>
                  </a:lnTo>
                  <a:lnTo>
                    <a:pt x="587" y="196"/>
                  </a:lnTo>
                  <a:lnTo>
                    <a:pt x="558" y="196"/>
                  </a:lnTo>
                  <a:lnTo>
                    <a:pt x="558" y="615"/>
                  </a:lnTo>
                  <a:lnTo>
                    <a:pt x="56" y="615"/>
                  </a:lnTo>
                  <a:lnTo>
                    <a:pt x="56" y="196"/>
                  </a:lnTo>
                  <a:lnTo>
                    <a:pt x="558" y="196"/>
                  </a:lnTo>
                  <a:lnTo>
                    <a:pt x="587" y="196"/>
                  </a:lnTo>
                  <a:lnTo>
                    <a:pt x="587" y="643"/>
                  </a:lnTo>
                  <a:lnTo>
                    <a:pt x="56" y="643"/>
                  </a:lnTo>
                  <a:lnTo>
                    <a:pt x="56" y="615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8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76" name="Rectangle 791"/>
            <p:cNvSpPr>
              <a:spLocks noChangeArrowheads="1"/>
            </p:cNvSpPr>
            <p:nvPr/>
          </p:nvSpPr>
          <p:spPr bwMode="auto">
            <a:xfrm>
              <a:off x="282" y="1784"/>
              <a:ext cx="170" cy="139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77" name="Rectangle 792"/>
            <p:cNvSpPr>
              <a:spLocks noChangeArrowheads="1"/>
            </p:cNvSpPr>
            <p:nvPr/>
          </p:nvSpPr>
          <p:spPr bwMode="auto">
            <a:xfrm>
              <a:off x="309" y="1817"/>
              <a:ext cx="60" cy="105"/>
            </a:xfrm>
            <a:prstGeom prst="rect">
              <a:avLst/>
            </a:prstGeom>
            <a:solidFill>
              <a:srgbClr val="800000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78" name="Rectangle 793"/>
            <p:cNvSpPr>
              <a:spLocks noChangeArrowheads="1"/>
            </p:cNvSpPr>
            <p:nvPr/>
          </p:nvSpPr>
          <p:spPr bwMode="auto">
            <a:xfrm>
              <a:off x="395" y="1815"/>
              <a:ext cx="40" cy="50"/>
            </a:xfrm>
            <a:prstGeom prst="rect">
              <a:avLst/>
            </a:prstGeom>
            <a:solidFill>
              <a:srgbClr val="80FFFF"/>
            </a:solidFill>
            <a:ln w="0">
              <a:solidFill>
                <a:srgbClr val="000040"/>
              </a:solidFill>
              <a:miter lim="800000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79" name="Freeform 794"/>
            <p:cNvSpPr/>
            <p:nvPr/>
          </p:nvSpPr>
          <p:spPr bwMode="auto">
            <a:xfrm>
              <a:off x="353" y="1866"/>
              <a:ext cx="8" cy="10"/>
            </a:xfrm>
            <a:custGeom>
              <a:avLst/>
              <a:gdLst>
                <a:gd name="T0" fmla="*/ 23 w 23"/>
                <a:gd name="T1" fmla="*/ 14 h 30"/>
                <a:gd name="T2" fmla="*/ 23 w 23"/>
                <a:gd name="T3" fmla="*/ 11 h 30"/>
                <a:gd name="T4" fmla="*/ 21 w 23"/>
                <a:gd name="T5" fmla="*/ 9 h 30"/>
                <a:gd name="T6" fmla="*/ 21 w 23"/>
                <a:gd name="T7" fmla="*/ 7 h 30"/>
                <a:gd name="T8" fmla="*/ 18 w 23"/>
                <a:gd name="T9" fmla="*/ 5 h 30"/>
                <a:gd name="T10" fmla="*/ 17 w 23"/>
                <a:gd name="T11" fmla="*/ 3 h 30"/>
                <a:gd name="T12" fmla="*/ 16 w 23"/>
                <a:gd name="T13" fmla="*/ 1 h 30"/>
                <a:gd name="T14" fmla="*/ 14 w 23"/>
                <a:gd name="T15" fmla="*/ 0 h 30"/>
                <a:gd name="T16" fmla="*/ 12 w 23"/>
                <a:gd name="T17" fmla="*/ 0 h 30"/>
                <a:gd name="T18" fmla="*/ 10 w 23"/>
                <a:gd name="T19" fmla="*/ 0 h 30"/>
                <a:gd name="T20" fmla="*/ 8 w 23"/>
                <a:gd name="T21" fmla="*/ 0 h 30"/>
                <a:gd name="T22" fmla="*/ 6 w 23"/>
                <a:gd name="T23" fmla="*/ 1 h 30"/>
                <a:gd name="T24" fmla="*/ 4 w 23"/>
                <a:gd name="T25" fmla="*/ 3 h 30"/>
                <a:gd name="T26" fmla="*/ 3 w 23"/>
                <a:gd name="T27" fmla="*/ 5 h 30"/>
                <a:gd name="T28" fmla="*/ 1 w 23"/>
                <a:gd name="T29" fmla="*/ 7 h 30"/>
                <a:gd name="T30" fmla="*/ 1 w 23"/>
                <a:gd name="T31" fmla="*/ 9 h 30"/>
                <a:gd name="T32" fmla="*/ 0 w 23"/>
                <a:gd name="T33" fmla="*/ 11 h 30"/>
                <a:gd name="T34" fmla="*/ 0 w 23"/>
                <a:gd name="T35" fmla="*/ 14 h 30"/>
                <a:gd name="T36" fmla="*/ 0 w 23"/>
                <a:gd name="T37" fmla="*/ 17 h 30"/>
                <a:gd name="T38" fmla="*/ 0 w 23"/>
                <a:gd name="T39" fmla="*/ 19 h 30"/>
                <a:gd name="T40" fmla="*/ 1 w 23"/>
                <a:gd name="T41" fmla="*/ 22 h 30"/>
                <a:gd name="T42" fmla="*/ 1 w 23"/>
                <a:gd name="T43" fmla="*/ 24 h 30"/>
                <a:gd name="T44" fmla="*/ 3 w 23"/>
                <a:gd name="T45" fmla="*/ 26 h 30"/>
                <a:gd name="T46" fmla="*/ 4 w 23"/>
                <a:gd name="T47" fmla="*/ 28 h 30"/>
                <a:gd name="T48" fmla="*/ 6 w 23"/>
                <a:gd name="T49" fmla="*/ 29 h 30"/>
                <a:gd name="T50" fmla="*/ 8 w 23"/>
                <a:gd name="T51" fmla="*/ 30 h 30"/>
                <a:gd name="T52" fmla="*/ 10 w 23"/>
                <a:gd name="T53" fmla="*/ 30 h 30"/>
                <a:gd name="T54" fmla="*/ 12 w 23"/>
                <a:gd name="T55" fmla="*/ 30 h 30"/>
                <a:gd name="T56" fmla="*/ 14 w 23"/>
                <a:gd name="T57" fmla="*/ 30 h 30"/>
                <a:gd name="T58" fmla="*/ 16 w 23"/>
                <a:gd name="T59" fmla="*/ 29 h 30"/>
                <a:gd name="T60" fmla="*/ 17 w 23"/>
                <a:gd name="T61" fmla="*/ 28 h 30"/>
                <a:gd name="T62" fmla="*/ 18 w 23"/>
                <a:gd name="T63" fmla="*/ 26 h 30"/>
                <a:gd name="T64" fmla="*/ 21 w 23"/>
                <a:gd name="T65" fmla="*/ 24 h 30"/>
                <a:gd name="T66" fmla="*/ 21 w 23"/>
                <a:gd name="T67" fmla="*/ 22 h 30"/>
                <a:gd name="T68" fmla="*/ 23 w 23"/>
                <a:gd name="T69" fmla="*/ 19 h 30"/>
                <a:gd name="T70" fmla="*/ 23 w 23"/>
                <a:gd name="T71" fmla="*/ 1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"/>
                <a:gd name="T109" fmla="*/ 0 h 30"/>
                <a:gd name="T110" fmla="*/ 23 w 23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" h="30">
                  <a:moveTo>
                    <a:pt x="23" y="15"/>
                  </a:move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2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008080"/>
            </a:solidFill>
            <a:ln w="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0" name="Line 795"/>
            <p:cNvSpPr>
              <a:spLocks noChangeShapeType="1"/>
            </p:cNvSpPr>
            <p:nvPr/>
          </p:nvSpPr>
          <p:spPr bwMode="auto">
            <a:xfrm>
              <a:off x="414" y="1815"/>
              <a:ext cx="1" cy="50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81" name="Line 796"/>
            <p:cNvSpPr>
              <a:spLocks noChangeShapeType="1"/>
            </p:cNvSpPr>
            <p:nvPr/>
          </p:nvSpPr>
          <p:spPr bwMode="auto">
            <a:xfrm>
              <a:off x="395" y="1839"/>
              <a:ext cx="39" cy="1"/>
            </a:xfrm>
            <a:prstGeom prst="line">
              <a:avLst/>
            </a:prstGeom>
            <a:noFill/>
            <a:ln w="6350">
              <a:solidFill>
                <a:srgbClr val="000040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4074" name="Line 799"/>
          <p:cNvSpPr>
            <a:spLocks noChangeShapeType="1"/>
          </p:cNvSpPr>
          <p:nvPr/>
        </p:nvSpPr>
        <p:spPr bwMode="auto">
          <a:xfrm>
            <a:off x="304800" y="838200"/>
            <a:ext cx="8534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</a:ln>
        </p:spPr>
        <p:txBody>
          <a:bodyPr wrap="none" lIns="104498" tIns="52249" rIns="104498" bIns="52249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9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611560" y="1052736"/>
            <a:ext cx="75438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algn="l"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pPr algn="just" latinLnBrk="0">
              <a:spcBef>
                <a:spcPct val="20000"/>
              </a:spcBef>
              <a:buFontTx/>
              <a:buChar char="•"/>
            </a:pPr>
            <a:r>
              <a:rPr kumimoji="0" lang="en-US" altLang="en-US" sz="2800" b="0" dirty="0">
                <a:latin typeface="Times New Roman" panose="02020603050405020304" pitchFamily="18" charset="0"/>
              </a:rPr>
              <a:t>Advantages</a:t>
            </a:r>
          </a:p>
          <a:p>
            <a:pPr lvl="1" algn="just" latinLnBrk="0">
              <a:spcBef>
                <a:spcPct val="20000"/>
              </a:spcBef>
              <a:buFontTx/>
              <a:buChar char="•"/>
            </a:pPr>
            <a:r>
              <a:rPr kumimoji="0" lang="en-US" altLang="en-US" sz="2800" b="0" dirty="0">
                <a:latin typeface="Times New Roman" panose="02020603050405020304" pitchFamily="18" charset="0"/>
              </a:rPr>
              <a:t>Economic efficiency… faster and less expensive than SRS.</a:t>
            </a:r>
          </a:p>
          <a:p>
            <a:pPr lvl="1" algn="just" latinLnBrk="0">
              <a:spcBef>
                <a:spcPct val="20000"/>
              </a:spcBef>
              <a:buFontTx/>
              <a:buChar char="•"/>
            </a:pPr>
            <a:r>
              <a:rPr kumimoji="0" lang="en-US" altLang="en-US" sz="2800" b="0" dirty="0">
                <a:latin typeface="Times New Roman" panose="02020603050405020304" pitchFamily="18" charset="0"/>
              </a:rPr>
              <a:t>Does not require a list of all members of the universe.</a:t>
            </a:r>
          </a:p>
          <a:p>
            <a:pPr algn="just" latinLnBrk="0">
              <a:spcBef>
                <a:spcPct val="20000"/>
              </a:spcBef>
              <a:buFontTx/>
              <a:buChar char="•"/>
            </a:pPr>
            <a:endParaRPr kumimoji="0" lang="en-US" altLang="en-US" sz="2800" b="0" dirty="0">
              <a:latin typeface="Times New Roman" panose="02020603050405020304" pitchFamily="18" charset="0"/>
            </a:endParaRPr>
          </a:p>
          <a:p>
            <a:pPr algn="just" latinLnBrk="0">
              <a:spcBef>
                <a:spcPct val="20000"/>
              </a:spcBef>
              <a:buFontTx/>
              <a:buChar char="•"/>
            </a:pPr>
            <a:r>
              <a:rPr kumimoji="0" lang="en-US" altLang="en-US" sz="2800" b="0" dirty="0">
                <a:latin typeface="Times New Roman" panose="02020603050405020304" pitchFamily="18" charset="0"/>
              </a:rPr>
              <a:t>Disadvantage</a:t>
            </a:r>
            <a:r>
              <a:rPr kumimoji="0" lang="en-US" altLang="en-US" sz="2800" b="0" dirty="0" smtClean="0">
                <a:latin typeface="Times New Roman" panose="02020603050405020304" pitchFamily="18" charset="0"/>
              </a:rPr>
              <a:t>:</a:t>
            </a:r>
          </a:p>
          <a:p>
            <a:pPr algn="just" latinLnBrk="0">
              <a:spcBef>
                <a:spcPct val="20000"/>
              </a:spcBef>
              <a:buFontTx/>
              <a:buChar char="•"/>
            </a:pPr>
            <a:r>
              <a:rPr kumimoji="0" lang="en-US" altLang="en-US" sz="2800" dirty="0" smtClean="0">
                <a:latin typeface="Times New Roman" panose="02020603050405020304" pitchFamily="18" charset="0"/>
              </a:rPr>
              <a:t>If cluster contain similar persons, the findings cannot be generalized to the parent population.</a:t>
            </a:r>
            <a:endParaRPr kumimoji="0" lang="en-US" altLang="en-US" sz="2800" b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80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               Multistage sampling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8001000" cy="5210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pPr>
              <a:spcBef>
                <a:spcPct val="50000"/>
              </a:spcBef>
            </a:pPr>
            <a:endParaRPr lang="en-US" sz="2700" dirty="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44500" y="3078734"/>
            <a:ext cx="7772400" cy="9365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700" dirty="0">
                <a:solidFill>
                  <a:srgbClr val="562B24"/>
                </a:solidFill>
                <a:cs typeface="Times New Roman" panose="02020603050405020304" pitchFamily="18" charset="0"/>
              </a:rPr>
              <a:t>Sampling procedures carried out in several stages using </a:t>
            </a:r>
            <a:r>
              <a:rPr lang="en-US" sz="2700" dirty="0" smtClean="0">
                <a:solidFill>
                  <a:srgbClr val="562B24"/>
                </a:solidFill>
                <a:cs typeface="Times New Roman" panose="02020603050405020304" pitchFamily="18" charset="0"/>
              </a:rPr>
              <a:t>random </a:t>
            </a:r>
            <a:r>
              <a:rPr lang="en-US" sz="2700" dirty="0">
                <a:solidFill>
                  <a:srgbClr val="562B24"/>
                </a:solidFill>
                <a:cs typeface="Times New Roman" panose="02020603050405020304" pitchFamily="18" charset="0"/>
              </a:rPr>
              <a:t>sampling techniques. </a:t>
            </a:r>
            <a:endParaRPr lang="en-US" sz="2700" dirty="0">
              <a:solidFill>
                <a:srgbClr val="562B24"/>
              </a:solidFill>
            </a:endParaRPr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4214813" y="2686050"/>
            <a:ext cx="9144000" cy="3825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endParaRPr lang="en-US" dirty="0"/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127000" y="2122714"/>
            <a:ext cx="9271000" cy="5364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4498" tIns="52249" rIns="104498" bIns="52249">
            <a:spAutoFit/>
          </a:bodyPr>
          <a:lstStyle/>
          <a:p>
            <a:pPr marL="522605" indent="-522605" algn="ctr">
              <a:spcBef>
                <a:spcPct val="50000"/>
              </a:spcBef>
            </a:pPr>
            <a:r>
              <a:rPr lang="en-US" sz="2800" dirty="0">
                <a:solidFill>
                  <a:srgbClr val="562B24"/>
                </a:solidFill>
                <a:cs typeface="Times New Roman" panose="02020603050405020304" pitchFamily="18" charset="0"/>
              </a:rPr>
              <a:t>Applicable  for </a:t>
            </a:r>
            <a:r>
              <a:rPr lang="en-US" sz="2800" dirty="0">
                <a:solidFill>
                  <a:srgbClr val="562B24"/>
                </a:solidFill>
              </a:rPr>
              <a:t> </a:t>
            </a:r>
            <a:r>
              <a:rPr lang="en-US" sz="2800" dirty="0" smtClean="0">
                <a:solidFill>
                  <a:srgbClr val="562B24"/>
                </a:solidFill>
              </a:rPr>
              <a:t>large </a:t>
            </a:r>
            <a:r>
              <a:rPr lang="en-US" sz="2800" dirty="0">
                <a:solidFill>
                  <a:srgbClr val="562B24"/>
                </a:solidFill>
              </a:rPr>
              <a:t>scale </a:t>
            </a:r>
            <a:r>
              <a:rPr lang="en-US" sz="2800" dirty="0" smtClean="0">
                <a:solidFill>
                  <a:srgbClr val="562B24"/>
                </a:solidFill>
              </a:rPr>
              <a:t>surveys.  </a:t>
            </a:r>
            <a:endParaRPr lang="en-US" sz="2800" dirty="0">
              <a:solidFill>
                <a:srgbClr val="562B24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95500" y="326572"/>
            <a:ext cx="6159500" cy="721072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r>
              <a:rPr lang="en-US" sz="4000" b="1" dirty="0" smtClean="0">
                <a:latin typeface="+mj-lt"/>
              </a:rPr>
              <a:t>MULTI STAGE  SAMPLING</a:t>
            </a: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85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               Multistage sampling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8001000" cy="5210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pPr>
              <a:spcBef>
                <a:spcPct val="50000"/>
              </a:spcBef>
            </a:pPr>
            <a:endParaRPr lang="en-US" sz="2700" dirty="0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762000" y="4000500"/>
            <a:ext cx="1219200" cy="5210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700" b="1" dirty="0">
                <a:solidFill>
                  <a:srgbClr val="FF0066"/>
                </a:solidFill>
              </a:rPr>
              <a:t>India</a:t>
            </a:r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4214813" y="2686050"/>
            <a:ext cx="9144000" cy="3825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4498" tIns="52249" rIns="104498" bIns="52249">
            <a:spAutoFit/>
          </a:bodyPr>
          <a:lstStyle/>
          <a:p>
            <a:endParaRPr lang="en-US" dirty="0"/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1752600" y="5943600"/>
            <a:ext cx="6616700" cy="4594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4498" tIns="52249" rIns="104498" bIns="5224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                 </a:t>
            </a:r>
            <a:r>
              <a:rPr lang="en-US" sz="2300" b="1" dirty="0">
                <a:solidFill>
                  <a:srgbClr val="FF0066"/>
                </a:solidFill>
              </a:rPr>
              <a:t>Stage </a:t>
            </a:r>
            <a:r>
              <a:rPr lang="en-US" sz="2300" b="1" dirty="0" smtClean="0">
                <a:solidFill>
                  <a:srgbClr val="FF0066"/>
                </a:solidFill>
              </a:rPr>
              <a:t>1                     </a:t>
            </a:r>
            <a:r>
              <a:rPr lang="en-US" sz="2300" b="1" dirty="0">
                <a:solidFill>
                  <a:srgbClr val="FF0066"/>
                </a:solidFill>
              </a:rPr>
              <a:t>Stage 2           </a:t>
            </a:r>
            <a:r>
              <a:rPr lang="en-US" sz="2300" b="1" dirty="0" smtClean="0">
                <a:solidFill>
                  <a:srgbClr val="FF0066"/>
                </a:solidFill>
              </a:rPr>
              <a:t>         Stage </a:t>
            </a:r>
            <a:r>
              <a:rPr lang="en-US" sz="2300" b="1" dirty="0">
                <a:solidFill>
                  <a:srgbClr val="FF0066"/>
                </a:solidFill>
              </a:rPr>
              <a:t>3</a:t>
            </a:r>
            <a:r>
              <a:rPr lang="en-US" b="1" dirty="0"/>
              <a:t>              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816100" y="3020785"/>
            <a:ext cx="6248400" cy="2737008"/>
            <a:chOff x="2194560" y="3129281"/>
            <a:chExt cx="7498080" cy="2554541"/>
          </a:xfrm>
        </p:grpSpPr>
        <p:pic>
          <p:nvPicPr>
            <p:cNvPr id="45064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94560" y="3342640"/>
              <a:ext cx="1371600" cy="199136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45066" name="Text Box 10"/>
            <p:cNvSpPr txBox="1">
              <a:spLocks noChangeArrowheads="1"/>
            </p:cNvSpPr>
            <p:nvPr/>
          </p:nvSpPr>
          <p:spPr bwMode="auto">
            <a:xfrm>
              <a:off x="3566160" y="3129281"/>
              <a:ext cx="1303020" cy="2554541"/>
            </a:xfrm>
            <a:prstGeom prst="rect">
              <a:avLst/>
            </a:prstGeom>
            <a:solidFill>
              <a:srgbClr val="FF4317"/>
            </a:solidFill>
            <a:ln w="9525">
              <a:noFill/>
              <a:miter lim="800000"/>
            </a:ln>
          </p:spPr>
          <p:txBody>
            <a:bodyPr lIns="104498" tIns="52249" rIns="104498" bIns="52249">
              <a:spAutoFit/>
            </a:bodyPr>
            <a:lstStyle/>
            <a:p>
              <a:pPr>
                <a:lnSpc>
                  <a:spcPct val="200000"/>
                </a:lnSpc>
                <a:spcBef>
                  <a:spcPct val="50000"/>
                </a:spcBef>
              </a:pPr>
              <a:r>
                <a:rPr lang="en-US" dirty="0"/>
                <a:t>state 1</a:t>
              </a:r>
            </a:p>
            <a:p>
              <a:pPr>
                <a:lnSpc>
                  <a:spcPct val="200000"/>
                </a:lnSpc>
                <a:spcBef>
                  <a:spcPct val="50000"/>
                </a:spcBef>
              </a:pPr>
              <a:r>
                <a:rPr lang="en-US" dirty="0"/>
                <a:t>state 2</a:t>
              </a:r>
            </a:p>
            <a:p>
              <a:pPr>
                <a:lnSpc>
                  <a:spcPct val="200000"/>
                </a:lnSpc>
                <a:spcBef>
                  <a:spcPct val="50000"/>
                </a:spcBef>
              </a:pPr>
              <a:r>
                <a:rPr lang="en-US" dirty="0"/>
                <a:t>state 3</a:t>
              </a:r>
            </a:p>
            <a:p>
              <a:pPr>
                <a:lnSpc>
                  <a:spcPct val="200000"/>
                </a:lnSpc>
                <a:spcBef>
                  <a:spcPct val="50000"/>
                </a:spcBef>
              </a:pPr>
              <a:r>
                <a:rPr lang="en-US" dirty="0"/>
                <a:t>state 4</a:t>
              </a:r>
            </a:p>
          </p:txBody>
        </p:sp>
        <p:pic>
          <p:nvPicPr>
            <p:cNvPr id="45068" name="Picture 1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69180" y="3342640"/>
              <a:ext cx="1188720" cy="1920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9" name="Text Box 13"/>
            <p:cNvSpPr txBox="1">
              <a:spLocks noChangeArrowheads="1"/>
            </p:cNvSpPr>
            <p:nvPr/>
          </p:nvSpPr>
          <p:spPr bwMode="auto">
            <a:xfrm>
              <a:off x="6012180" y="3200400"/>
              <a:ext cx="1188720" cy="239942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lIns="104498" tIns="52249" rIns="104498" bIns="52249">
              <a:spAutoFit/>
            </a:bodyPr>
            <a:lstStyle/>
            <a:p>
              <a:pPr>
                <a:lnSpc>
                  <a:spcPct val="185000"/>
                </a:lnSpc>
                <a:spcBef>
                  <a:spcPct val="50000"/>
                </a:spcBef>
              </a:pPr>
              <a:r>
                <a:rPr lang="en-US" dirty="0"/>
                <a:t>dist 1</a:t>
              </a:r>
            </a:p>
            <a:p>
              <a:pPr>
                <a:lnSpc>
                  <a:spcPct val="185000"/>
                </a:lnSpc>
                <a:spcBef>
                  <a:spcPct val="50000"/>
                </a:spcBef>
              </a:pPr>
              <a:r>
                <a:rPr lang="en-US" dirty="0"/>
                <a:t>dist 2</a:t>
              </a:r>
            </a:p>
            <a:p>
              <a:pPr>
                <a:lnSpc>
                  <a:spcPct val="185000"/>
                </a:lnSpc>
                <a:spcBef>
                  <a:spcPct val="50000"/>
                </a:spcBef>
              </a:pPr>
              <a:r>
                <a:rPr lang="en-US" dirty="0"/>
                <a:t>dist 3</a:t>
              </a:r>
            </a:p>
            <a:p>
              <a:pPr>
                <a:lnSpc>
                  <a:spcPct val="185000"/>
                </a:lnSpc>
                <a:spcBef>
                  <a:spcPct val="50000"/>
                </a:spcBef>
              </a:pPr>
              <a:r>
                <a:rPr lang="en-US" dirty="0"/>
                <a:t>dist 4</a:t>
              </a:r>
            </a:p>
          </p:txBody>
        </p:sp>
        <p:pic>
          <p:nvPicPr>
            <p:cNvPr id="45071" name="Picture 1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3760" y="3698240"/>
              <a:ext cx="1005840" cy="1742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2" name="Text Box 16"/>
            <p:cNvSpPr txBox="1">
              <a:spLocks noChangeArrowheads="1"/>
            </p:cNvSpPr>
            <p:nvPr/>
          </p:nvSpPr>
          <p:spPr bwMode="auto">
            <a:xfrm>
              <a:off x="8275320" y="3413762"/>
              <a:ext cx="1417320" cy="2140889"/>
            </a:xfrm>
            <a:prstGeom prst="rect">
              <a:avLst/>
            </a:prstGeom>
            <a:solidFill>
              <a:srgbClr val="009900"/>
            </a:solidFill>
            <a:ln w="9525">
              <a:noFill/>
              <a:miter lim="800000"/>
            </a:ln>
          </p:spPr>
          <p:txBody>
            <a:bodyPr lIns="104498" tIns="52249" rIns="104498" bIns="52249">
              <a:spAutoFit/>
            </a:bodyPr>
            <a:lstStyle/>
            <a:p>
              <a:pPr>
                <a:lnSpc>
                  <a:spcPct val="160000"/>
                </a:lnSpc>
                <a:spcBef>
                  <a:spcPct val="50000"/>
                </a:spcBef>
              </a:pPr>
              <a:r>
                <a:rPr lang="en-US" dirty="0"/>
                <a:t>village 1</a:t>
              </a:r>
            </a:p>
            <a:p>
              <a:pPr>
                <a:lnSpc>
                  <a:spcPct val="160000"/>
                </a:lnSpc>
                <a:spcBef>
                  <a:spcPct val="50000"/>
                </a:spcBef>
              </a:pPr>
              <a:r>
                <a:rPr lang="en-US" dirty="0"/>
                <a:t>village 2</a:t>
              </a:r>
            </a:p>
            <a:p>
              <a:pPr>
                <a:lnSpc>
                  <a:spcPct val="160000"/>
                </a:lnSpc>
                <a:spcBef>
                  <a:spcPct val="50000"/>
                </a:spcBef>
              </a:pPr>
              <a:r>
                <a:rPr lang="en-US" dirty="0"/>
                <a:t>village 3</a:t>
              </a:r>
            </a:p>
            <a:p>
              <a:pPr>
                <a:lnSpc>
                  <a:spcPct val="160000"/>
                </a:lnSpc>
                <a:spcBef>
                  <a:spcPct val="50000"/>
                </a:spcBef>
              </a:pPr>
              <a:r>
                <a:rPr lang="en-US" dirty="0"/>
                <a:t>village 4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20687" y="1255738"/>
            <a:ext cx="8405813" cy="1952178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pPr algn="ctr"/>
            <a:r>
              <a:rPr lang="en-IN" sz="4000" dirty="0" smtClean="0"/>
              <a:t>Prevalence </a:t>
            </a:r>
            <a:r>
              <a:rPr lang="en-IN" sz="4000" dirty="0"/>
              <a:t>of precancerous oral lesions among rural population of India</a:t>
            </a:r>
          </a:p>
          <a:p>
            <a:pPr algn="ctr"/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42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4500" y="81643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MULTIPHASE SAMPLING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334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rgbClr val="000066"/>
                </a:solidFill>
              </a:rPr>
              <a:t>Part of information is collected from the whole sample </a:t>
            </a:r>
          </a:p>
          <a:p>
            <a:pPr algn="ctr">
              <a:buNone/>
            </a:pPr>
            <a:r>
              <a:rPr lang="en-US" sz="3200" dirty="0" smtClean="0">
                <a:solidFill>
                  <a:srgbClr val="000066"/>
                </a:solidFill>
              </a:rPr>
              <a:t>and a part from the sub sample.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FFFF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>
              <a:buNone/>
            </a:pPr>
            <a:endParaRPr lang="en-US" b="1" dirty="0" smtClean="0">
              <a:solidFill>
                <a:srgbClr val="00FFFF"/>
              </a:solidFill>
              <a:latin typeface="Monotype Corsiva" panose="03010101010201010101" pitchFamily="66" charset="0"/>
            </a:endParaRPr>
          </a:p>
          <a:p>
            <a:pPr algn="ctr">
              <a:buNone/>
            </a:pPr>
            <a:endParaRPr lang="en-US" dirty="0" smtClean="0">
              <a:solidFill>
                <a:srgbClr val="000066"/>
              </a:solidFill>
            </a:endParaRPr>
          </a:p>
          <a:p>
            <a:pPr algn="ctr">
              <a:buNone/>
            </a:pPr>
            <a:endParaRPr lang="en-US" dirty="0" smtClean="0">
              <a:solidFill>
                <a:srgbClr val="000066"/>
              </a:solidFill>
            </a:endParaRPr>
          </a:p>
          <a:p>
            <a:pPr algn="ctr">
              <a:buNone/>
            </a:pPr>
            <a:r>
              <a:rPr lang="en-US" sz="3500" dirty="0" smtClean="0">
                <a:solidFill>
                  <a:srgbClr val="00FFFF"/>
                </a:solidFill>
              </a:rPr>
              <a:t>  </a:t>
            </a:r>
            <a:endParaRPr lang="en-US" sz="3200" dirty="0" smtClean="0">
              <a:solidFill>
                <a:srgbClr val="003300"/>
              </a:solidFill>
            </a:endParaRPr>
          </a:p>
          <a:p>
            <a:pPr algn="ctr">
              <a:buNone/>
            </a:pPr>
            <a:r>
              <a:rPr lang="en-US" sz="3200" dirty="0" smtClean="0"/>
              <a:t>  	</a:t>
            </a:r>
            <a:r>
              <a:rPr lang="en-US" sz="3200" dirty="0" smtClean="0">
                <a:solidFill>
                  <a:srgbClr val="000066"/>
                </a:solidFill>
              </a:rPr>
              <a:t>Less costly, less laborious &amp; more purposeful.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4500" y="2822037"/>
            <a:ext cx="2425700" cy="2326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8587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sampli\MULTI PHAS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81642"/>
            <a:ext cx="9144000" cy="7470320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191770" y="6093296"/>
            <a:ext cx="8826500" cy="1194933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3200" dirty="0" smtClean="0">
                <a:solidFill>
                  <a:srgbClr val="0000FF"/>
                </a:solidFill>
              </a:rPr>
              <a:t>Ex:- To find out how many students have caries involving pulp in a college</a:t>
            </a:r>
            <a:br>
              <a:rPr lang="en-US" sz="3200" dirty="0" smtClean="0">
                <a:solidFill>
                  <a:srgbClr val="0000FF"/>
                </a:solidFill>
              </a:rPr>
            </a:b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89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3.gstatic.com/images?q=tbn:ANd9GcRHa2FO_o5x-iSIkiSowVHiY0wCtewEYDnErngH5H1mcHmIkdkEo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9146" y="2122714"/>
            <a:ext cx="3299354" cy="4148456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PROBABILITY SAMPLING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12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0" y="4325937"/>
            <a:ext cx="3683000" cy="253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4332" y="4757057"/>
            <a:ext cx="2356481" cy="202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85800" y="914400"/>
            <a:ext cx="8001000" cy="5177676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pPr algn="ctr">
              <a:lnSpc>
                <a:spcPct val="80000"/>
              </a:lnSpc>
            </a:pP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IN" sz="3200" dirty="0"/>
              <a:t>Sampling with “a purpose” in </a:t>
            </a:r>
            <a:r>
              <a:rPr lang="en-IN" sz="3200" dirty="0" smtClean="0"/>
              <a:t>mind,  </a:t>
            </a:r>
            <a:r>
              <a:rPr lang="en-IN" sz="3200" dirty="0"/>
              <a:t>sample is thus selected to include people of interest and exclude those who do not suit the purpose.</a:t>
            </a:r>
            <a:endParaRPr lang="en-IN" sz="3200" dirty="0" smtClean="0"/>
          </a:p>
          <a:p>
            <a:pPr>
              <a:lnSpc>
                <a:spcPct val="80000"/>
              </a:lnSpc>
            </a:pPr>
            <a:endParaRPr lang="en-IN" sz="3200" dirty="0"/>
          </a:p>
          <a:p>
            <a:pPr>
              <a:lnSpc>
                <a:spcPct val="80000"/>
              </a:lnSpc>
            </a:pPr>
            <a:r>
              <a:rPr lang="en-US" sz="3200" dirty="0" smtClean="0"/>
              <a:t>Researcher picks subjects based on specific characteristics</a:t>
            </a:r>
            <a:r>
              <a:rPr lang="en-US" sz="3200" dirty="0"/>
              <a:t> </a:t>
            </a:r>
            <a:r>
              <a:rPr lang="en-US" sz="3200" dirty="0" smtClean="0"/>
              <a:t>that is required for his study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Nature of research requires small sample size.</a:t>
            </a:r>
          </a:p>
          <a:p>
            <a:pPr algn="ctr">
              <a:lnSpc>
                <a:spcPct val="80000"/>
              </a:lnSpc>
            </a:pPr>
            <a:endParaRPr lang="en-US" altLang="en-US" sz="3200" dirty="0"/>
          </a:p>
          <a:p>
            <a:pPr algn="ctr">
              <a:lnSpc>
                <a:spcPct val="80000"/>
              </a:lnSpc>
            </a:pPr>
            <a:endParaRPr lang="en-US" sz="3200" dirty="0" smtClean="0"/>
          </a:p>
          <a:p>
            <a:pPr>
              <a:lnSpc>
                <a:spcPct val="80000"/>
              </a:lnSpc>
            </a:pPr>
            <a:endParaRPr lang="en-US" sz="32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3200" dirty="0" smtClean="0">
                <a:latin typeface="+mj-lt"/>
              </a:rPr>
              <a:t> </a:t>
            </a:r>
            <a:endParaRPr lang="en-US" sz="3200" dirty="0">
              <a:latin typeface="+mj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1770" y="152400"/>
            <a:ext cx="8826500" cy="119493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200" dirty="0" smtClean="0">
                <a:solidFill>
                  <a:srgbClr val="0000FF"/>
                </a:solidFill>
              </a:rPr>
              <a:t>PURPOSIVE SAMPLING</a:t>
            </a:r>
            <a:br>
              <a:rPr lang="en-US" sz="3200" dirty="0" smtClean="0">
                <a:solidFill>
                  <a:srgbClr val="0000FF"/>
                </a:solidFill>
              </a:rPr>
            </a:br>
            <a:r>
              <a:rPr lang="en-US" sz="3200" dirty="0" smtClean="0">
                <a:solidFill>
                  <a:srgbClr val="0000FF"/>
                </a:solidFill>
              </a:rPr>
              <a:t> [DELIBERATE, JUDGEMENT SAMPLING] </a:t>
            </a:r>
            <a:br>
              <a:rPr lang="en-US" sz="3200" dirty="0" smtClean="0">
                <a:solidFill>
                  <a:srgbClr val="0000FF"/>
                </a:solidFill>
              </a:rPr>
            </a:br>
            <a:endParaRPr lang="en-US" sz="3200" dirty="0">
              <a:solidFill>
                <a:srgbClr val="0000FF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937000" y="5796643"/>
            <a:ext cx="1397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11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>
                <a:solidFill>
                  <a:srgbClr val="C00000"/>
                </a:solidFill>
              </a:rPr>
              <a:t>Advantages of purposive sampling</a:t>
            </a:r>
            <a:r>
              <a:rPr lang="en-IN" dirty="0" smtClean="0"/>
              <a:t>:</a:t>
            </a:r>
          </a:p>
          <a:p>
            <a:r>
              <a:rPr lang="en-IN" dirty="0" smtClean="0"/>
              <a:t>Chance to choose volunteers who are interested to participate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>
                <a:solidFill>
                  <a:srgbClr val="C00000"/>
                </a:solidFill>
              </a:rPr>
              <a:t>Disadvantage of purposive sampling</a:t>
            </a:r>
            <a:r>
              <a:rPr lang="en-IN" dirty="0" smtClean="0"/>
              <a:t>:</a:t>
            </a:r>
          </a:p>
          <a:p>
            <a:r>
              <a:rPr lang="en-IN" dirty="0" smtClean="0"/>
              <a:t>Researcher bias</a:t>
            </a:r>
          </a:p>
          <a:p>
            <a:r>
              <a:rPr lang="en-IN" dirty="0" smtClean="0"/>
              <a:t>Difficulties in defining the population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49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87500" y="653143"/>
            <a:ext cx="8229600" cy="138792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QUOTA   SAMPLING </a:t>
            </a:r>
            <a:r>
              <a:rPr lang="en-US" b="1" dirty="0" smtClean="0">
                <a:latin typeface="Verdana" panose="020B0604030504040204" pitchFamily="34" charset="0"/>
              </a:rPr>
              <a:t/>
            </a:r>
            <a:br>
              <a:rPr lang="en-US" b="1" dirty="0" smtClean="0">
                <a:latin typeface="Verdana" panose="020B060403050404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332037"/>
            <a:ext cx="5397500" cy="4525963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en-US" sz="3600" dirty="0" smtClean="0"/>
              <a:t>Part of  Judgment sampling.</a:t>
            </a:r>
            <a:endParaRPr lang="en-US" sz="3600" b="1" dirty="0" smtClean="0"/>
          </a:p>
          <a:p>
            <a:pPr algn="ctr">
              <a:lnSpc>
                <a:spcPct val="80000"/>
              </a:lnSpc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Preplanned</a:t>
            </a:r>
            <a:r>
              <a:rPr lang="en-US" sz="3600" dirty="0" smtClean="0"/>
              <a:t> number of subjects in specified  categories are sampled.</a:t>
            </a:r>
          </a:p>
          <a:p>
            <a:pPr algn="ctr">
              <a:lnSpc>
                <a:spcPct val="80000"/>
              </a:lnSpc>
              <a:buNone/>
            </a:pPr>
            <a:r>
              <a:rPr lang="en-US" sz="3600" dirty="0" smtClean="0"/>
              <a:t>   [E.g.,100 Men &amp; 100 Women]</a:t>
            </a:r>
          </a:p>
          <a:p>
            <a:pPr algn="ctr">
              <a:lnSpc>
                <a:spcPct val="80000"/>
              </a:lnSpc>
              <a:buNone/>
            </a:pPr>
            <a:r>
              <a:rPr lang="en-US" sz="3600" dirty="0" smtClean="0"/>
              <a:t>   Used in public opinion studies.</a:t>
            </a:r>
          </a:p>
          <a:p>
            <a:endParaRPr lang="en-US" dirty="0"/>
          </a:p>
        </p:txBody>
      </p:sp>
      <p:pic>
        <p:nvPicPr>
          <p:cNvPr id="11270" name="Picture 6" descr="http://us.cdn4.123rf.com/168nwm/skvoor/skvoor1005/skvoor100500002/6981454-stopping-collaps-3d-rendered-illustration-isolated-on-wh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9500" y="1632857"/>
            <a:ext cx="2709333" cy="26125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204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CONVENIENCE (CHUNK) SAMPLING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Selection of whichever individuals are easiest to reach. It is done at the “convenience” of the researcher</a:t>
            </a:r>
            <a:r>
              <a:rPr lang="en-US" sz="3200" b="1" dirty="0" smtClean="0">
                <a:solidFill>
                  <a:srgbClr val="562B24"/>
                </a:solidFill>
              </a:rPr>
              <a:t> </a:t>
            </a:r>
          </a:p>
          <a:p>
            <a:r>
              <a:rPr lang="en-US" sz="3200" b="1" dirty="0" smtClean="0">
                <a:solidFill>
                  <a:srgbClr val="562B24"/>
                </a:solidFill>
              </a:rPr>
              <a:t>Used in pilot studies mainly in qualitative research.</a:t>
            </a:r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</p:txBody>
      </p:sp>
      <p:pic>
        <p:nvPicPr>
          <p:cNvPr id="22533" name="Picture 13" descr="http://rchsbowman.files.wordpress.com/2009/08/081609_2352_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2425" y="4038600"/>
            <a:ext cx="53625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290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4500" y="1387928"/>
            <a:ext cx="599970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562B24"/>
                </a:solidFill>
              </a:rPr>
              <a:t> Part of  </a:t>
            </a:r>
            <a:r>
              <a:rPr lang="en-US" sz="2800" dirty="0" smtClean="0">
                <a:solidFill>
                  <a:srgbClr val="00B050"/>
                </a:solidFill>
              </a:rPr>
              <a:t>Judgment </a:t>
            </a:r>
            <a:r>
              <a:rPr lang="en-US" sz="2800" dirty="0" smtClean="0">
                <a:solidFill>
                  <a:srgbClr val="562B24"/>
                </a:solidFill>
              </a:rPr>
              <a:t>sampling where in the sample size is not fixed prior to the study but is decided by the investigator as the study progresses.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562B24"/>
                </a:solidFill>
              </a:rPr>
              <a:t>once the sufficient number has been met or no more new data is generated, the study  is concluded.</a:t>
            </a:r>
            <a:endParaRPr lang="en-US" sz="2800" dirty="0">
              <a:solidFill>
                <a:srgbClr val="562B24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63286"/>
            <a:ext cx="8229600" cy="1143000"/>
          </a:xfrm>
        </p:spPr>
        <p:txBody>
          <a:bodyPr/>
          <a:lstStyle/>
          <a:p>
            <a:r>
              <a:rPr lang="en-US" dirty="0" smtClean="0"/>
              <a:t>SATURATION SAMPLING</a:t>
            </a:r>
            <a:endParaRPr lang="en-US" dirty="0"/>
          </a:p>
        </p:txBody>
      </p:sp>
      <p:pic>
        <p:nvPicPr>
          <p:cNvPr id="9220" name="Picture 4" descr="http://webgateinternational.com/wp-content/uploads/2011/02/Crowd1-300x1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7488" y="1988840"/>
            <a:ext cx="2794000" cy="30534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694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SNOWBALL SAMPLING</a:t>
            </a:r>
            <a:endParaRPr lang="en-US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0"/>
            <a:ext cx="7153208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385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7848600" cy="5029200"/>
          </a:xfrm>
        </p:spPr>
        <p:txBody>
          <a:bodyPr>
            <a:noAutofit/>
          </a:bodyPr>
          <a:lstStyle/>
          <a:p>
            <a:pPr marL="567055" indent="-45720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Sampling technique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that is used by researchers to identify potential subjects in studies </a:t>
            </a:r>
            <a:r>
              <a:rPr lang="en-US" sz="2800" dirty="0">
                <a:solidFill>
                  <a:srgbClr val="C00000"/>
                </a:solidFill>
              </a:rPr>
              <a:t>where subjects are hard to locate</a:t>
            </a:r>
            <a:r>
              <a:rPr lang="en-US" sz="2800" dirty="0" smtClean="0">
                <a:solidFill>
                  <a:srgbClr val="C00000"/>
                </a:solidFill>
              </a:rPr>
              <a:t>.</a:t>
            </a:r>
          </a:p>
          <a:p>
            <a:pPr marL="567055" indent="-45720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effectLst/>
              </a:rPr>
              <a:t>This </a:t>
            </a:r>
            <a:r>
              <a:rPr lang="en-US" sz="2800" dirty="0">
                <a:effectLst/>
              </a:rPr>
              <a:t>type of sampling technique works like chain referral. </a:t>
            </a:r>
            <a:endParaRPr lang="en-US" sz="2800" dirty="0" smtClean="0">
              <a:effectLst/>
            </a:endParaRPr>
          </a:p>
          <a:p>
            <a:pPr marL="567055" indent="-45720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Æ"/>
              <a:defRPr/>
            </a:pPr>
            <a:r>
              <a:rPr lang="en-US" sz="2800" dirty="0" smtClean="0">
                <a:effectLst/>
              </a:rPr>
              <a:t>After </a:t>
            </a:r>
            <a:r>
              <a:rPr lang="en-US" sz="2800" dirty="0">
                <a:effectLst/>
              </a:rPr>
              <a:t>observing the initial subject, the researcher asks for assistance from the subject to help identify people with a similar trait of interest.</a:t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67055" indent="-45720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Æ"/>
              <a:defRPr/>
            </a:pP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675" name="Rectangle 1"/>
          <p:cNvSpPr>
            <a:spLocks noChangeArrowheads="1"/>
          </p:cNvSpPr>
          <p:nvPr/>
        </p:nvSpPr>
        <p:spPr bwMode="auto">
          <a:xfrm>
            <a:off x="1998662" y="404812"/>
            <a:ext cx="53165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9855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</a:pPr>
            <a:r>
              <a:rPr lang="en-US" altLang="en-US" sz="3200" dirty="0" smtClean="0">
                <a:solidFill>
                  <a:srgbClr val="0000FF"/>
                </a:solidFill>
                <a:latin typeface="+mj-lt"/>
              </a:rPr>
              <a:t>SNOWBALL SAMPLING</a:t>
            </a:r>
            <a:endParaRPr lang="en-US" altLang="en-US" sz="3200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798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SNOWBALL SAMPLING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69977"/>
            <a:ext cx="7239000" cy="429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7557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839200" cy="6400800"/>
          </a:xfrm>
        </p:spPr>
        <p:txBody>
          <a:bodyPr>
            <a:normAutofit lnSpcReduction="10000"/>
          </a:bodyPr>
          <a:lstStyle/>
          <a:p>
            <a:pPr marL="109855" indent="0" algn="just" eaLnBrk="1" hangingPunct="1">
              <a:lnSpc>
                <a:spcPct val="160000"/>
              </a:lnSpc>
              <a:buFont typeface="Wingdings 3" panose="05040102010807070707" pitchFamily="18" charset="2"/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Advantages of snowball technique…</a:t>
            </a:r>
          </a:p>
          <a:p>
            <a:pPr marL="567055" indent="-457200" algn="just" eaLnBrk="1" hangingPunct="1">
              <a:lnSpc>
                <a:spcPct val="16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Easy to reach populations that are difficult to sample </a:t>
            </a:r>
            <a:endParaRPr lang="en-US" dirty="0"/>
          </a:p>
          <a:p>
            <a:pPr marL="567055" indent="-457200" algn="just" eaLnBrk="1" hangingPunct="1">
              <a:lnSpc>
                <a:spcPct val="16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The process is cheap, simple and cost-efficient. </a:t>
            </a:r>
          </a:p>
          <a:p>
            <a:pPr marL="567055" indent="-457200" algn="just" eaLnBrk="1" hangingPunct="1">
              <a:lnSpc>
                <a:spcPct val="16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Needs little planning compared to other sampling techniques.</a:t>
            </a:r>
          </a:p>
          <a:p>
            <a:pPr marL="109855" indent="0" algn="just" eaLnBrk="1" hangingPunct="1">
              <a:lnSpc>
                <a:spcPct val="160000"/>
              </a:lnSpc>
              <a:buFont typeface="Wingdings 3" panose="05040102010807070707" pitchFamily="18" charset="2"/>
              <a:buNone/>
              <a:defRPr/>
            </a:pPr>
            <a:r>
              <a:rPr lang="en-US" dirty="0" smtClean="0">
                <a:solidFill>
                  <a:srgbClr val="595959"/>
                </a:solidFill>
              </a:rPr>
              <a:t/>
            </a:r>
            <a:br>
              <a:rPr lang="en-US" dirty="0" smtClean="0">
                <a:solidFill>
                  <a:srgbClr val="595959"/>
                </a:solidFill>
              </a:rPr>
            </a:br>
            <a:endParaRPr lang="en-US" dirty="0" smtClea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00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5791200"/>
          </a:xfrm>
        </p:spPr>
        <p:txBody>
          <a:bodyPr>
            <a:noAutofit/>
          </a:bodyPr>
          <a:lstStyle/>
          <a:p>
            <a:pPr marL="109855" indent="0" eaLnBrk="1" hangingPunct="1">
              <a:lnSpc>
                <a:spcPct val="170000"/>
              </a:lnSpc>
              <a:buFont typeface="Wingdings 3" panose="05040102010807070707" pitchFamily="18" charset="2"/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Limitations of snowball technique…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pPr marL="567055" indent="-45720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Representativeness </a:t>
            </a:r>
            <a:r>
              <a:rPr lang="en-US" dirty="0" smtClean="0"/>
              <a:t>of the sample is </a:t>
            </a:r>
            <a:r>
              <a:rPr lang="en-US" b="1" dirty="0" smtClean="0"/>
              <a:t>not guaranteed. </a:t>
            </a:r>
            <a:r>
              <a:rPr lang="en-US" dirty="0" smtClean="0"/>
              <a:t> </a:t>
            </a:r>
            <a:endParaRPr lang="en-US" dirty="0"/>
          </a:p>
          <a:p>
            <a:pPr marL="567055" indent="-45720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/>
              <a:t>Initial subjects tend to nominate people that they know well</a:t>
            </a:r>
            <a:r>
              <a:rPr lang="en-US" dirty="0" smtClean="0"/>
              <a:t>..</a:t>
            </a:r>
            <a:endParaRPr lang="en-US" dirty="0"/>
          </a:p>
          <a:p>
            <a:pPr marL="109855" indent="0" eaLnBrk="1" hangingPunct="1">
              <a:lnSpc>
                <a:spcPct val="170000"/>
              </a:lnSpc>
              <a:buFont typeface="Wingdings" panose="05000000000000000000" pitchFamily="2" charset="2"/>
              <a:buNone/>
              <a:defRPr/>
            </a:pPr>
            <a:endParaRPr lang="en-US" dirty="0" smtClean="0"/>
          </a:p>
          <a:p>
            <a:pPr marL="567055" indent="-45720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marL="567055" indent="-45720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marL="109855" indent="0" eaLnBrk="1" hangingPunct="1">
              <a:lnSpc>
                <a:spcPct val="170000"/>
              </a:lnSpc>
              <a:buFont typeface="Wingdings 3" panose="05040102010807070707" pitchFamily="18" charset="2"/>
              <a:buNone/>
              <a:defRPr/>
            </a:pPr>
            <a:endParaRPr lang="en-US" dirty="0" smtClean="0">
              <a:solidFill>
                <a:srgbClr val="595959"/>
              </a:solidFill>
            </a:endParaRPr>
          </a:p>
          <a:p>
            <a:pPr marL="109855" indent="0" eaLnBrk="1" hangingPunct="1">
              <a:lnSpc>
                <a:spcPct val="170000"/>
              </a:lnSpc>
              <a:buFont typeface="Wingdings 3" panose="05040102010807070707" pitchFamily="18" charset="2"/>
              <a:buNone/>
              <a:defRPr/>
            </a:pPr>
            <a:r>
              <a:rPr lang="en-US" dirty="0" smtClean="0">
                <a:solidFill>
                  <a:srgbClr val="595959"/>
                </a:solidFill>
              </a:rPr>
              <a:t/>
            </a:r>
            <a:br>
              <a:rPr lang="en-US" dirty="0" smtClean="0">
                <a:solidFill>
                  <a:srgbClr val="595959"/>
                </a:solidFill>
              </a:rPr>
            </a:br>
            <a:endParaRPr lang="en-US" dirty="0" smtClea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3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  IN  SAMPLING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1796143"/>
            <a:ext cx="483393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752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-914400" y="457200"/>
            <a:ext cx="8015288" cy="566739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en-US" sz="55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BIAS IN SAMPLING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25500" y="898071"/>
            <a:ext cx="8001000" cy="5388429"/>
          </a:xfrm>
        </p:spPr>
        <p:txBody>
          <a:bodyPr>
            <a:normAutofit/>
          </a:bodyPr>
          <a:lstStyle/>
          <a:p>
            <a:pPr marL="696595" indent="-696595">
              <a:lnSpc>
                <a:spcPct val="80000"/>
              </a:lnSpc>
              <a:buNone/>
            </a:pPr>
            <a:r>
              <a:rPr lang="en-US" sz="4000" b="1" dirty="0" smtClean="0"/>
              <a:t>Selection bias: </a:t>
            </a:r>
          </a:p>
          <a:p>
            <a:pPr marL="696595" indent="-696595">
              <a:lnSpc>
                <a:spcPct val="80000"/>
              </a:lnSpc>
              <a:buNone/>
            </a:pPr>
            <a:r>
              <a:rPr lang="en-US" sz="4000" dirty="0" smtClean="0">
                <a:solidFill>
                  <a:schemeClr val="accent2"/>
                </a:solidFill>
              </a:rPr>
              <a:t>This may be due to </a:t>
            </a:r>
          </a:p>
          <a:p>
            <a:pPr marL="696595" indent="-696595">
              <a:lnSpc>
                <a:spcPct val="80000"/>
              </a:lnSpc>
            </a:pPr>
            <a:r>
              <a:rPr lang="en-US" sz="4000" dirty="0">
                <a:solidFill>
                  <a:schemeClr val="accent2"/>
                </a:solidFill>
              </a:rPr>
              <a:t>D</a:t>
            </a:r>
            <a:r>
              <a:rPr lang="en-US" sz="4000" dirty="0" smtClean="0">
                <a:solidFill>
                  <a:schemeClr val="accent2"/>
                </a:solidFill>
              </a:rPr>
              <a:t>eliberate selection of sampling units</a:t>
            </a:r>
          </a:p>
          <a:p>
            <a:pPr marL="696595" indent="-696595">
              <a:lnSpc>
                <a:spcPct val="80000"/>
              </a:lnSpc>
            </a:pPr>
            <a:r>
              <a:rPr lang="en-US" sz="4000" dirty="0">
                <a:solidFill>
                  <a:schemeClr val="accent2"/>
                </a:solidFill>
              </a:rPr>
              <a:t>D</a:t>
            </a:r>
            <a:r>
              <a:rPr lang="en-US" sz="4000" dirty="0" smtClean="0">
                <a:solidFill>
                  <a:schemeClr val="accent2"/>
                </a:solidFill>
              </a:rPr>
              <a:t>eliberate substitution of sampling units</a:t>
            </a:r>
          </a:p>
          <a:p>
            <a:pPr marL="696595" indent="-696595">
              <a:lnSpc>
                <a:spcPct val="80000"/>
              </a:lnSpc>
            </a:pPr>
            <a:endParaRPr lang="en-US" sz="4000" dirty="0" smtClean="0">
              <a:solidFill>
                <a:schemeClr val="accent2"/>
              </a:solidFill>
            </a:endParaRPr>
          </a:p>
          <a:p>
            <a:pPr marL="696595" indent="-696595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endParaRPr lang="en-US" sz="4000" b="1" dirty="0" smtClean="0">
              <a:solidFill>
                <a:srgbClr val="FF00FF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59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61357"/>
            <a:ext cx="83820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                  </a:t>
            </a:r>
            <a:r>
              <a:rPr lang="en-US" b="1" dirty="0" smtClean="0"/>
              <a:t>MERITS OF SAMPLING </a:t>
            </a:r>
            <a:br>
              <a:rPr lang="en-US" b="1" dirty="0" smtClean="0"/>
            </a:br>
            <a:endParaRPr lang="en-US" b="1" dirty="0" smtClean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1632857"/>
            <a:ext cx="4274403" cy="4490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657600" y="1877786"/>
            <a:ext cx="5410200" cy="4094303"/>
          </a:xfrm>
          <a:prstGeom prst="rect">
            <a:avLst/>
          </a:prstGeom>
          <a:noFill/>
        </p:spPr>
        <p:txBody>
          <a:bodyPr wrap="square" lIns="104498" tIns="52249" rIns="104498" bIns="52249" rtlCol="0">
            <a:spAutoFit/>
          </a:bodyPr>
          <a:lstStyle/>
          <a:p>
            <a:pPr marL="696595" indent="-696595">
              <a:lnSpc>
                <a:spcPct val="80000"/>
              </a:lnSpc>
              <a:buClr>
                <a:srgbClr val="000066"/>
              </a:buClr>
            </a:pPr>
            <a:r>
              <a:rPr lang="en-US" sz="3600" b="1" dirty="0" smtClean="0">
                <a:solidFill>
                  <a:srgbClr val="000066"/>
                </a:solidFill>
              </a:rPr>
              <a:t>Less expensive.</a:t>
            </a:r>
          </a:p>
          <a:p>
            <a:pPr marL="696595" indent="-696595">
              <a:lnSpc>
                <a:spcPct val="80000"/>
              </a:lnSpc>
              <a:buClr>
                <a:srgbClr val="000066"/>
              </a:buCl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66"/>
              </a:solidFill>
            </a:endParaRPr>
          </a:p>
          <a:p>
            <a:pPr marL="696595" indent="-696595">
              <a:lnSpc>
                <a:spcPct val="80000"/>
              </a:lnSpc>
            </a:pPr>
            <a:r>
              <a:rPr lang="en-US" sz="3600" b="1" dirty="0" smtClean="0">
                <a:solidFill>
                  <a:srgbClr val="000066"/>
                </a:solidFill>
              </a:rPr>
              <a:t>Less time consuming.</a:t>
            </a:r>
          </a:p>
          <a:p>
            <a:pPr marL="696595" indent="-69659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66"/>
              </a:solidFill>
            </a:endParaRPr>
          </a:p>
          <a:p>
            <a:pPr marL="696595" indent="-696595">
              <a:lnSpc>
                <a:spcPct val="80000"/>
              </a:lnSpc>
            </a:pPr>
            <a:r>
              <a:rPr lang="en-US" sz="3600" b="1" dirty="0" smtClean="0">
                <a:solidFill>
                  <a:srgbClr val="000066"/>
                </a:solidFill>
              </a:rPr>
              <a:t>More reliable results.</a:t>
            </a:r>
          </a:p>
          <a:p>
            <a:pPr marL="696595" indent="-69659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66"/>
              </a:solidFill>
            </a:endParaRPr>
          </a:p>
          <a:p>
            <a:pPr marL="696595" indent="-696595">
              <a:lnSpc>
                <a:spcPct val="80000"/>
              </a:lnSpc>
              <a:buClr>
                <a:srgbClr val="000066"/>
              </a:buClr>
            </a:pPr>
            <a:r>
              <a:rPr lang="en-US" sz="3600" b="1" dirty="0" smtClean="0">
                <a:solidFill>
                  <a:srgbClr val="000066"/>
                </a:solidFill>
              </a:rPr>
              <a:t>More detailed information.</a:t>
            </a:r>
          </a:p>
          <a:p>
            <a:pPr marL="696595" indent="-696595">
              <a:lnSpc>
                <a:spcPct val="80000"/>
              </a:lnSpc>
              <a:buClr>
                <a:srgbClr val="000066"/>
              </a:buClr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0066"/>
              </a:solidFill>
            </a:endParaRPr>
          </a:p>
          <a:p>
            <a:pPr marL="696595" indent="-696595">
              <a:lnSpc>
                <a:spcPct val="80000"/>
              </a:lnSpc>
            </a:pPr>
            <a:endParaRPr lang="en-US" sz="3600" b="1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98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001000" cy="914400"/>
          </a:xfrm>
        </p:spPr>
        <p:txBody>
          <a:bodyPr/>
          <a:lstStyle/>
          <a:p>
            <a:pPr eaLnBrk="1" hangingPunct="1"/>
            <a:r>
              <a:rPr lang="en-US" sz="4600" dirty="0" smtClean="0"/>
              <a:t>LIMITATIONS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5000" y="606150"/>
            <a:ext cx="1981891" cy="365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79714"/>
            <a:ext cx="7924800" cy="3921806"/>
          </a:xfrm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/>
            </a:pPr>
            <a:r>
              <a:rPr lang="en-US" sz="3200" b="1" dirty="0" smtClean="0">
                <a:solidFill>
                  <a:srgbClr val="000066"/>
                </a:solidFill>
              </a:rPr>
              <a:t>Misleading if not properly planned &amp;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3200" b="1" dirty="0" smtClean="0">
                <a:solidFill>
                  <a:srgbClr val="000066"/>
                </a:solidFill>
              </a:rPr>
              <a:t>        executed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/>
            </a:pPr>
            <a:endParaRPr lang="en-US" sz="3200" b="1" dirty="0" smtClean="0">
              <a:solidFill>
                <a:srgbClr val="000066"/>
              </a:solidFill>
            </a:endParaRP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2"/>
            </a:pPr>
            <a:r>
              <a:rPr lang="en-US" sz="3200" b="1" dirty="0" smtClean="0">
                <a:solidFill>
                  <a:srgbClr val="000066"/>
                </a:solidFill>
              </a:rPr>
              <a:t>Cannot be relied upon in the absence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3200" b="1" dirty="0" smtClean="0">
                <a:solidFill>
                  <a:srgbClr val="000066"/>
                </a:solidFill>
              </a:rPr>
              <a:t>        of qualified and expert persons.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2"/>
            </a:pPr>
            <a:endParaRPr lang="en-US" sz="3200" b="1" dirty="0" smtClean="0">
              <a:solidFill>
                <a:srgbClr val="000066"/>
              </a:solidFill>
            </a:endParaRP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3"/>
            </a:pPr>
            <a:r>
              <a:rPr lang="en-US" sz="3200" b="1" dirty="0" smtClean="0">
                <a:solidFill>
                  <a:srgbClr val="000066"/>
                </a:solidFill>
              </a:rPr>
              <a:t>Not  suitable if the information is required from each and every unit.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3"/>
            </a:pPr>
            <a:endParaRPr lang="en-US" sz="3200" b="1" dirty="0" smtClean="0">
              <a:solidFill>
                <a:srgbClr val="000066"/>
              </a:solidFill>
            </a:endParaRP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Font typeface="Wingdings" panose="05000000000000000000" pitchFamily="2" charset="2"/>
              <a:buAutoNum type="arabicPeriod" startAt="3"/>
            </a:pPr>
            <a:r>
              <a:rPr lang="en-US" sz="3200" b="1" dirty="0" smtClean="0">
                <a:solidFill>
                  <a:srgbClr val="000066"/>
                </a:solidFill>
              </a:rPr>
              <a:t>If the sample size is overlarge, it may be</a:t>
            </a:r>
          </a:p>
          <a:p>
            <a:pPr marL="609600" indent="-60960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3200" b="1" dirty="0" smtClean="0">
                <a:solidFill>
                  <a:srgbClr val="000066"/>
                </a:solidFill>
              </a:rPr>
              <a:t>        expensive and more time consuming.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2582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r>
              <a:rPr lang="en-GB" sz="3600" b="1" u="sng"/>
              <a:t>ERRORS IN SAMPLING 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036496" cy="5257800"/>
          </a:xfrm>
        </p:spPr>
        <p:txBody>
          <a:bodyPr/>
          <a:lstStyle/>
          <a:p>
            <a:pPr marL="609600" indent="-609600" algn="just"/>
            <a:r>
              <a:rPr lang="en-GB" sz="2400" b="1" dirty="0"/>
              <a:t>THERE ARE TWO TYPES OF ERRORS IN THE SAMPLING INVESTIGATIONS.</a:t>
            </a:r>
          </a:p>
          <a:p>
            <a:pPr marL="609600" indent="-609600" algn="just">
              <a:buFont typeface="Wingdings" pitchFamily="2" charset="2"/>
              <a:buNone/>
            </a:pPr>
            <a:r>
              <a:rPr lang="en-GB" sz="2400" b="1" dirty="0"/>
              <a:t>1) SAMPLING ERRORS – </a:t>
            </a:r>
          </a:p>
          <a:p>
            <a:pPr marL="609600" indent="-609600" algn="just">
              <a:buFont typeface="Wingdings" pitchFamily="2" charset="2"/>
              <a:buNone/>
            </a:pPr>
            <a:r>
              <a:rPr lang="en-GB" sz="2400" b="1" dirty="0"/>
              <a:t>       IT MAY ARISE DUE TO FAULTY SAMPLING DESIGN OR DUE TO  SMALL SAMPLE SIZE.</a:t>
            </a:r>
          </a:p>
          <a:p>
            <a:pPr marL="609600" indent="-609600" algn="just">
              <a:buFont typeface="Wingdings" pitchFamily="2" charset="2"/>
              <a:buNone/>
            </a:pPr>
            <a:endParaRPr lang="en-GB" sz="2400" b="1" dirty="0"/>
          </a:p>
          <a:p>
            <a:pPr marL="609600" indent="-609600" algn="just">
              <a:buFont typeface="Wingdings" pitchFamily="2" charset="2"/>
              <a:buNone/>
            </a:pPr>
            <a:r>
              <a:rPr lang="en-GB" sz="2400" b="1" dirty="0"/>
              <a:t>2) NON SAMPLING ERRORS. IT MAY BE DUE TO </a:t>
            </a:r>
          </a:p>
          <a:p>
            <a:pPr marL="609600" indent="-609600" algn="just">
              <a:buFont typeface="Wingdings" pitchFamily="2" charset="2"/>
              <a:buNone/>
            </a:pPr>
            <a:r>
              <a:rPr lang="en-GB" sz="2400" b="1" dirty="0"/>
              <a:t>      A) COVERAGE ERROR – DUE TO NON CO- OPERATION OF INFORMANT .</a:t>
            </a:r>
          </a:p>
          <a:p>
            <a:pPr marL="609600" indent="-609600" algn="just">
              <a:buFont typeface="Wingdings" pitchFamily="2" charset="2"/>
              <a:buNone/>
            </a:pPr>
            <a:r>
              <a:rPr lang="en-GB" sz="2400" b="1" dirty="0"/>
              <a:t>      B) OBSERVATIONAL ERROR: DUE TO INTERVIEWERS </a:t>
            </a:r>
            <a:r>
              <a:rPr lang="en-GB" sz="2400" b="1" u="sng" dirty="0"/>
              <a:t>BIA</a:t>
            </a:r>
            <a:r>
              <a:rPr lang="en-GB" sz="2400" b="1" dirty="0"/>
              <a:t>S OR IMPERFECT EXPERIMENTAL TECHNIQUE OR INTERACTION OF BOTH. </a:t>
            </a:r>
          </a:p>
        </p:txBody>
      </p:sp>
      <p:pic>
        <p:nvPicPr>
          <p:cNvPr id="56324" name="Picture 4" descr="err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-33496"/>
            <a:ext cx="1908175" cy="1628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057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8996"/>
            <a:ext cx="8432800" cy="2011362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A carefully selected sample and sampling  technique  plays  a very important role in  determining the validity of any study.</a:t>
            </a:r>
            <a:br>
              <a:rPr lang="en-US" sz="5400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2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88069" name="Content Placeholder 6" descr="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80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3A18C0A-DBF9-4F94-80B4-CBD2DD3CC9DE}" type="slidenum">
              <a:rPr lang="en-US" altLang="en-US">
                <a:solidFill>
                  <a:schemeClr val="bg2"/>
                </a:solidFill>
                <a:latin typeface="Times New Roman" pitchFamily="18" charset="0"/>
              </a:rPr>
              <a:pPr/>
              <a:t>41</a:t>
            </a:fld>
            <a:endParaRPr lang="en-US" altLang="en-US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13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9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044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024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062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854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36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b="1"/>
              <a:t>SELECTING THE SAMPLE</a:t>
            </a:r>
            <a:endParaRPr lang="en-IN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800" dirty="0"/>
              <a:t>A </a:t>
            </a:r>
            <a:r>
              <a:rPr lang="en-US" sz="2800" b="1" dirty="0"/>
              <a:t>sample</a:t>
            </a:r>
            <a:r>
              <a:rPr lang="en-US" sz="2800" dirty="0"/>
              <a:t> is a part of a population called the Universe or Parent population</a:t>
            </a:r>
          </a:p>
          <a:p>
            <a:pPr algn="just"/>
            <a:r>
              <a:rPr lang="en-US" sz="2800" dirty="0"/>
              <a:t>Sampling frame is a listing of the members of the universe from which the sample is drawn.</a:t>
            </a:r>
          </a:p>
          <a:p>
            <a:pPr algn="just"/>
            <a:r>
              <a:rPr lang="en-US" sz="2800" dirty="0"/>
              <a:t>Sampling is the process or technique of selecting a sample of appropriate characteristics and adequate </a:t>
            </a:r>
            <a:r>
              <a:rPr lang="en-US" sz="2800" dirty="0" smtClean="0"/>
              <a:t>size.</a:t>
            </a:r>
          </a:p>
          <a:p>
            <a:pPr algn="just"/>
            <a:r>
              <a:rPr lang="en-US" sz="2800" dirty="0" smtClean="0"/>
              <a:t>Sampling </a:t>
            </a:r>
            <a:r>
              <a:rPr lang="en-US" sz="2800" dirty="0"/>
              <a:t>is a process of selecting a no of individual for a study in such a way that the individuals represent the larger group from which they were selected</a:t>
            </a:r>
          </a:p>
          <a:p>
            <a:pPr algn="just"/>
            <a:endParaRPr lang="en-US" sz="2800" dirty="0"/>
          </a:p>
          <a:p>
            <a:endParaRPr lang="en-IN" sz="2100" dirty="0"/>
          </a:p>
        </p:txBody>
      </p:sp>
    </p:spTree>
    <p:extLst>
      <p:ext uri="{BB962C8B-B14F-4D97-AF65-F5344CB8AC3E}">
        <p14:creationId xmlns:p14="http://schemas.microsoft.com/office/powerpoint/2010/main" val="294481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00B0F0"/>
                </a:solidFill>
                <a:latin typeface="Algerian" pitchFamily="82" charset="0"/>
              </a:rPr>
              <a:t>INTRODUCTION</a:t>
            </a:r>
            <a:endParaRPr lang="en-IN" dirty="0">
              <a:solidFill>
                <a:srgbClr val="00B0F0"/>
              </a:solidFill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7584"/>
            <a:ext cx="3242184" cy="2161456"/>
          </a:xfrm>
        </p:spPr>
      </p:pic>
      <p:pic>
        <p:nvPicPr>
          <p:cNvPr id="1026" name="Picture 2" descr="https://webstockreview.net/images/clipart-girl-cooking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268759"/>
            <a:ext cx="4429000" cy="414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5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31925"/>
          </a:xfrm>
        </p:spPr>
        <p:txBody>
          <a:bodyPr/>
          <a:lstStyle/>
          <a:p>
            <a:r>
              <a:rPr lang="en-GB" sz="3600" b="1" i="1" u="sng"/>
              <a:t>APPLICATION IN DENTISTRY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32813" cy="4941887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GB" sz="2400" b="1"/>
              <a:t>TO EVALUATE THE ORAL HEALTH STATUS OF A COMMUNITY.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en-GB" sz="1200" b="1"/>
          </a:p>
          <a:p>
            <a:pPr algn="just">
              <a:lnSpc>
                <a:spcPct val="90000"/>
              </a:lnSpc>
            </a:pPr>
            <a:r>
              <a:rPr lang="en-GB" sz="2400" b="1"/>
              <a:t>EVALUTION OF HEALTH EDUCATION ON ORAL HYGINE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en-GB" sz="1600" b="1"/>
          </a:p>
          <a:p>
            <a:pPr algn="just">
              <a:lnSpc>
                <a:spcPct val="90000"/>
              </a:lnSpc>
            </a:pPr>
            <a:r>
              <a:rPr lang="en-GB" sz="2400" b="1"/>
              <a:t>STUDIES ON SERVICES LIKE AVAILABILITY AND UTILIZATION OF ORAL HEALTH FACILITY IN THE COMMUNITY</a:t>
            </a:r>
          </a:p>
          <a:p>
            <a:pPr algn="just">
              <a:lnSpc>
                <a:spcPct val="90000"/>
              </a:lnSpc>
            </a:pPr>
            <a:r>
              <a:rPr lang="en-GB" sz="2400" b="1"/>
              <a:t>ADVANCE DATA FROM SURVEYS.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en-GB" sz="2400" b="1"/>
          </a:p>
          <a:p>
            <a:pPr algn="just">
              <a:lnSpc>
                <a:spcPct val="90000"/>
              </a:lnSpc>
            </a:pPr>
            <a:r>
              <a:rPr lang="en-GB" sz="2400" b="1"/>
              <a:t>TO TEST THE HYPOTHESIS ABOUT THE POPULATION FROM WHICH THE SAMPLE OR SAMPLES ARE DRAWN.</a:t>
            </a:r>
          </a:p>
        </p:txBody>
      </p:sp>
    </p:spTree>
    <p:extLst>
      <p:ext uri="{BB962C8B-B14F-4D97-AF65-F5344CB8AC3E}">
        <p14:creationId xmlns:p14="http://schemas.microsoft.com/office/powerpoint/2010/main" val="12914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Blood investigation?</a:t>
            </a:r>
            <a:endParaRPr lang="en-US" altLang="en-US" dirty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848600" cy="4800600"/>
          </a:xfrm>
        </p:spPr>
        <p:txBody>
          <a:bodyPr/>
          <a:lstStyle/>
          <a:p>
            <a:pPr algn="just"/>
            <a:r>
              <a:rPr lang="en-US" altLang="en-US" sz="2800" dirty="0"/>
              <a:t>"A doctor only needs to </a:t>
            </a:r>
            <a:r>
              <a:rPr lang="en-US" altLang="en-US" sz="2800" dirty="0" smtClean="0"/>
              <a:t>test a few drops </a:t>
            </a:r>
            <a:r>
              <a:rPr lang="en-US" altLang="en-US" sz="2800" dirty="0"/>
              <a:t>of blood to understand the overall health of a person's blood. </a:t>
            </a:r>
          </a:p>
        </p:txBody>
      </p:sp>
      <p:pic>
        <p:nvPicPr>
          <p:cNvPr id="165893" name="Picture 5" descr="needle_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52936"/>
            <a:ext cx="4648200" cy="344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53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0" grpId="0"/>
      <p:bldP spid="165891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353187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2463248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3" y="640263"/>
            <a:ext cx="2463248" cy="5254510"/>
          </a:xfrm>
        </p:spPr>
        <p:txBody>
          <a:bodyPr>
            <a:normAutofit/>
          </a:bodyPr>
          <a:lstStyle/>
          <a:p>
            <a:r>
              <a:rPr lang="en-US" dirty="0"/>
              <a:t>Errors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8788" y="640263"/>
            <a:ext cx="4521708" cy="5254510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Three types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Observer error</a:t>
            </a:r>
          </a:p>
          <a:p>
            <a:pPr lvl="2"/>
            <a:r>
              <a:rPr lang="en-US" sz="2800" dirty="0">
                <a:solidFill>
                  <a:schemeClr val="bg1"/>
                </a:solidFill>
              </a:rPr>
              <a:t>Subjective error (untrained investigator)</a:t>
            </a:r>
          </a:p>
          <a:p>
            <a:pPr lvl="2"/>
            <a:r>
              <a:rPr lang="en-US" sz="2800" dirty="0">
                <a:solidFill>
                  <a:schemeClr val="bg1"/>
                </a:solidFill>
              </a:rPr>
              <a:t>Objective error (faulty recording without proper positioning)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Instrumental error</a:t>
            </a:r>
          </a:p>
          <a:p>
            <a:pPr lvl="2"/>
            <a:r>
              <a:rPr lang="en-IN" sz="2800" dirty="0">
                <a:solidFill>
                  <a:schemeClr val="bg1"/>
                </a:solidFill>
              </a:rPr>
              <a:t>Use of faulty instruments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Sampling error</a:t>
            </a:r>
          </a:p>
          <a:p>
            <a:pPr lvl="2"/>
            <a:r>
              <a:rPr lang="en-IN" sz="2800" dirty="0">
                <a:solidFill>
                  <a:schemeClr val="bg1"/>
                </a:solidFill>
              </a:rPr>
              <a:t>Biased, non random sample or too small sample</a:t>
            </a:r>
          </a:p>
          <a:p>
            <a:pPr lvl="1"/>
            <a:endParaRPr lang="en-IN" dirty="0">
              <a:solidFill>
                <a:schemeClr val="bg1"/>
              </a:solidFill>
            </a:endParaRPr>
          </a:p>
          <a:p>
            <a:pPr lvl="1"/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65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1218</Words>
  <Application>Microsoft Office PowerPoint</Application>
  <PresentationFormat>On-screen Show (4:3)</PresentationFormat>
  <Paragraphs>268</Paragraphs>
  <Slides>52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GOOD MORNING</vt:lpstr>
      <vt:lpstr>SAMPLING TECHNIQUES</vt:lpstr>
      <vt:lpstr>How do you check the quality of food grains ?</vt:lpstr>
      <vt:lpstr>Sampling Terminology</vt:lpstr>
      <vt:lpstr>Target population</vt:lpstr>
      <vt:lpstr>PowerPoint Presentation</vt:lpstr>
      <vt:lpstr>PowerPoint Presentation</vt:lpstr>
      <vt:lpstr>PowerPoint Presentation</vt:lpstr>
      <vt:lpstr>SIMPLE  RANDOM SAMPLING</vt:lpstr>
      <vt:lpstr> Example…. To assess knowledge level of this class students about my previous class</vt:lpstr>
      <vt:lpstr>THREE WAYS OF SELECTING THE SRS…..</vt:lpstr>
      <vt:lpstr>SIMPLE  RANDOM  SAMPLING </vt:lpstr>
      <vt:lpstr>SYSTEMATIC RANDOM SAMPLING</vt:lpstr>
      <vt:lpstr>Systematic  Random  Sampling </vt:lpstr>
      <vt:lpstr>STRATIFIED RANDOM SAMPLING</vt:lpstr>
      <vt:lpstr>STRATIFIED RANDOM SAMPLING</vt:lpstr>
      <vt:lpstr>CLUSTER  SAMPLING</vt:lpstr>
      <vt:lpstr>       Example: Cluster sampling</vt:lpstr>
      <vt:lpstr>PowerPoint Presentation</vt:lpstr>
      <vt:lpstr>               Multistage sampling</vt:lpstr>
      <vt:lpstr>               Multistage sampling</vt:lpstr>
      <vt:lpstr>MULTIPHASE SAMPLING</vt:lpstr>
      <vt:lpstr>PowerPoint Presentation</vt:lpstr>
      <vt:lpstr>NON PROBABILITY SAMPLING</vt:lpstr>
      <vt:lpstr>PURPOSIVE SAMPLING  [DELIBERATE, JUDGEMENT SAMPLING]  </vt:lpstr>
      <vt:lpstr>PowerPoint Presentation</vt:lpstr>
      <vt:lpstr>QUOTA   SAMPLING  </vt:lpstr>
      <vt:lpstr>CONVENIENCE (CHUNK) SAMPLING</vt:lpstr>
      <vt:lpstr>SATURATION SAMPLING</vt:lpstr>
      <vt:lpstr>SNOWBALL SAMPLING</vt:lpstr>
      <vt:lpstr>PowerPoint Presentation</vt:lpstr>
      <vt:lpstr>SNOWBALL SAMPLING</vt:lpstr>
      <vt:lpstr>PowerPoint Presentation</vt:lpstr>
      <vt:lpstr>PowerPoint Presentation</vt:lpstr>
      <vt:lpstr>BIAS  IN  SAMPLING</vt:lpstr>
      <vt:lpstr>BIAS IN SAMPLING</vt:lpstr>
      <vt:lpstr>                  MERITS OF SAMPLING  </vt:lpstr>
      <vt:lpstr>LIMITATIONS</vt:lpstr>
      <vt:lpstr>ERRORS IN SAMPLING </vt:lpstr>
      <vt:lpstr>A carefully selected sample and sampling  technique  plays  a very important role in  determining the validity of any study.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SELECTING THE SAMPLE</vt:lpstr>
      <vt:lpstr>INTRODUCTION</vt:lpstr>
      <vt:lpstr>APPLICATION IN DENTISTRY</vt:lpstr>
      <vt:lpstr>Blood investigation?</vt:lpstr>
      <vt:lpstr>Errors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Prasanth</dc:creator>
  <cp:lastModifiedBy>Prasanth</cp:lastModifiedBy>
  <cp:revision>22</cp:revision>
  <dcterms:created xsi:type="dcterms:W3CDTF">2025-01-06T11:41:34Z</dcterms:created>
  <dcterms:modified xsi:type="dcterms:W3CDTF">2025-01-08T01:33:49Z</dcterms:modified>
</cp:coreProperties>
</file>