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8"/>
  </p:notesMasterIdLst>
  <p:sldIdLst>
    <p:sldId id="256" r:id="rId2"/>
    <p:sldId id="257" r:id="rId3"/>
    <p:sldId id="359" r:id="rId4"/>
    <p:sldId id="360" r:id="rId5"/>
    <p:sldId id="292" r:id="rId6"/>
    <p:sldId id="295" r:id="rId7"/>
    <p:sldId id="365" r:id="rId8"/>
    <p:sldId id="296" r:id="rId9"/>
    <p:sldId id="367" r:id="rId10"/>
    <p:sldId id="370" r:id="rId11"/>
    <p:sldId id="371" r:id="rId12"/>
    <p:sldId id="396" r:id="rId13"/>
    <p:sldId id="372" r:id="rId14"/>
    <p:sldId id="376" r:id="rId15"/>
    <p:sldId id="377" r:id="rId16"/>
    <p:sldId id="395" r:id="rId17"/>
    <p:sldId id="392" r:id="rId18"/>
    <p:sldId id="394" r:id="rId19"/>
    <p:sldId id="297" r:id="rId20"/>
    <p:sldId id="397" r:id="rId21"/>
    <p:sldId id="398" r:id="rId22"/>
    <p:sldId id="399" r:id="rId23"/>
    <p:sldId id="400" r:id="rId24"/>
    <p:sldId id="403" r:id="rId25"/>
    <p:sldId id="298" r:id="rId26"/>
    <p:sldId id="404" r:id="rId27"/>
    <p:sldId id="304" r:id="rId28"/>
    <p:sldId id="305" r:id="rId29"/>
    <p:sldId id="306" r:id="rId30"/>
    <p:sldId id="307" r:id="rId31"/>
    <p:sldId id="407" r:id="rId32"/>
    <p:sldId id="408" r:id="rId33"/>
    <p:sldId id="409" r:id="rId34"/>
    <p:sldId id="308" r:id="rId35"/>
    <p:sldId id="309" r:id="rId36"/>
    <p:sldId id="310" r:id="rId37"/>
    <p:sldId id="314" r:id="rId38"/>
    <p:sldId id="315" r:id="rId39"/>
    <p:sldId id="316" r:id="rId40"/>
    <p:sldId id="318" r:id="rId41"/>
    <p:sldId id="319" r:id="rId42"/>
    <p:sldId id="320" r:id="rId43"/>
    <p:sldId id="321" r:id="rId44"/>
    <p:sldId id="322" r:id="rId45"/>
    <p:sldId id="323" r:id="rId46"/>
    <p:sldId id="327" r:id="rId47"/>
    <p:sldId id="379" r:id="rId48"/>
    <p:sldId id="328" r:id="rId49"/>
    <p:sldId id="329" r:id="rId50"/>
    <p:sldId id="330" r:id="rId51"/>
    <p:sldId id="380" r:id="rId52"/>
    <p:sldId id="332" r:id="rId53"/>
    <p:sldId id="333" r:id="rId54"/>
    <p:sldId id="383" r:id="rId55"/>
    <p:sldId id="335" r:id="rId56"/>
    <p:sldId id="336" r:id="rId57"/>
    <p:sldId id="338" r:id="rId58"/>
    <p:sldId id="384" r:id="rId59"/>
    <p:sldId id="339" r:id="rId60"/>
    <p:sldId id="340" r:id="rId61"/>
    <p:sldId id="385" r:id="rId62"/>
    <p:sldId id="341" r:id="rId63"/>
    <p:sldId id="386" r:id="rId64"/>
    <p:sldId id="342" r:id="rId65"/>
    <p:sldId id="343" r:id="rId66"/>
    <p:sldId id="387" r:id="rId67"/>
    <p:sldId id="344" r:id="rId68"/>
    <p:sldId id="345" r:id="rId69"/>
    <p:sldId id="346" r:id="rId70"/>
    <p:sldId id="388" r:id="rId71"/>
    <p:sldId id="347" r:id="rId72"/>
    <p:sldId id="405" r:id="rId73"/>
    <p:sldId id="406" r:id="rId74"/>
    <p:sldId id="348" r:id="rId75"/>
    <p:sldId id="381" r:id="rId76"/>
    <p:sldId id="389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33" autoAdjust="0"/>
  </p:normalViewPr>
  <p:slideViewPr>
    <p:cSldViewPr>
      <p:cViewPr varScale="1">
        <p:scale>
          <a:sx n="78" d="100"/>
          <a:sy n="78" d="100"/>
        </p:scale>
        <p:origin x="15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79FEC-EB5E-4AD3-BA38-730D1A3D87A2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2069C-3ED8-493E-B0D2-60B770AE7A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60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logy-online.org/dictionary/Cell" TargetMode="External"/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biology-online.org/dictionary/Basal_cell" TargetMode="External"/><Relationship Id="rId4" Type="http://schemas.openxmlformats.org/officeDocument/2006/relationships/hyperlink" Target="http://www.biology-online.org/dictionary/Epidermis" TargetMode="Externa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Benign" TargetMode="External"/><Relationship Id="rId3" Type="http://schemas.openxmlformats.org/officeDocument/2006/relationships/hyperlink" Target="http://en.wikipedia.org/wiki/Epithelial" TargetMode="External"/><Relationship Id="rId7" Type="http://schemas.openxmlformats.org/officeDocument/2006/relationships/hyperlink" Target="http://en.wikipedia.org/wiki/Cytoplasm" TargetMode="External"/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.wikipedia.org/wiki/Acidophil" TargetMode="External"/><Relationship Id="rId5" Type="http://schemas.openxmlformats.org/officeDocument/2006/relationships/hyperlink" Target="http://en.wikipedia.org/wiki/Mitochondria" TargetMode="External"/><Relationship Id="rId4" Type="http://schemas.openxmlformats.org/officeDocument/2006/relationships/hyperlink" Target="http://en.wikipedia.org/wiki/Cell_(biology)" TargetMode="External"/><Relationship Id="rId9" Type="http://schemas.openxmlformats.org/officeDocument/2006/relationships/hyperlink" Target="http://en.wikipedia.org/wiki/Malignant" TargetMode="Externa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59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Gastroesophageal</a:t>
            </a:r>
            <a:r>
              <a:rPr lang="en-US" dirty="0"/>
              <a:t> reflux disease, in such cases specifically called a </a:t>
            </a:r>
            <a:r>
              <a:rPr lang="en-US" b="1" dirty="0"/>
              <a:t>water brash, and is characterized by a sour </a:t>
            </a:r>
            <a:r>
              <a:rPr lang="en-US" dirty="0"/>
              <a:t>fluid or almost tasteless saliva in the mouth</a:t>
            </a:r>
            <a:r>
              <a:rPr lang="en-US" sz="1000" dirty="0"/>
              <a:t>[8]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Commonly seen in women during pregnancy, in gastritis.</a:t>
            </a:r>
          </a:p>
          <a:p>
            <a:pPr lvl="0"/>
            <a:r>
              <a:rPr lang="en-US" dirty="0"/>
              <a:t>Women with </a:t>
            </a:r>
            <a:r>
              <a:rPr lang="en-US" dirty="0" err="1"/>
              <a:t>hyperemesis</a:t>
            </a:r>
            <a:r>
              <a:rPr lang="en-US" dirty="0"/>
              <a:t> </a:t>
            </a:r>
            <a:r>
              <a:rPr lang="en-US" dirty="0" err="1"/>
              <a:t>gravidarum</a:t>
            </a:r>
            <a:r>
              <a:rPr lang="en-US" dirty="0"/>
              <a:t> (severe form of morning sickness) also complain of </a:t>
            </a:r>
            <a:r>
              <a:rPr lang="en-US" dirty="0" err="1"/>
              <a:t>ptylism</a:t>
            </a:r>
            <a:r>
              <a:rPr lang="en-US" dirty="0"/>
              <a:t>.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599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Extravasation</a:t>
            </a:r>
            <a:r>
              <a:rPr lang="en-US" dirty="0"/>
              <a:t> type most</a:t>
            </a:r>
            <a:r>
              <a:rPr lang="en-US" baseline="0" dirty="0"/>
              <a:t> common than retention type. Most common site:- </a:t>
            </a:r>
            <a:r>
              <a:rPr lang="en-US" baseline="0" dirty="0" err="1"/>
              <a:t>palatae</a:t>
            </a:r>
            <a:r>
              <a:rPr lang="en-US" baseline="0" dirty="0"/>
              <a:t> and floor of the mouth.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671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Appearance:- relatively painless smooth surfaced mass ranging in size from few millimeters to 2cm in diameter .Bluish in </a:t>
            </a:r>
            <a:r>
              <a:rPr lang="en-US" dirty="0" err="1"/>
              <a:t>colour</a:t>
            </a:r>
            <a:r>
              <a:rPr lang="en-US" dirty="0"/>
              <a:t> when </a:t>
            </a:r>
            <a:r>
              <a:rPr lang="en-US" dirty="0" err="1"/>
              <a:t>mucin</a:t>
            </a:r>
            <a:r>
              <a:rPr lang="en-US" dirty="0"/>
              <a:t> is superficially </a:t>
            </a:r>
            <a:r>
              <a:rPr lang="en-US" dirty="0" err="1"/>
              <a:t>located.continued</a:t>
            </a:r>
            <a:r>
              <a:rPr lang="en-US" dirty="0"/>
              <a:t> production of </a:t>
            </a:r>
            <a:r>
              <a:rPr lang="en-US" dirty="0" err="1"/>
              <a:t>mucin</a:t>
            </a:r>
            <a:r>
              <a:rPr lang="en-US" dirty="0"/>
              <a:t> causes recurrence. Viscous material is found on aspiration.</a:t>
            </a:r>
          </a:p>
          <a:p>
            <a:pPr lvl="0"/>
            <a:r>
              <a:rPr lang="en-US" dirty="0"/>
              <a:t>Differential diagnosis:- salivary neoplasm like </a:t>
            </a:r>
            <a:r>
              <a:rPr lang="en-US" dirty="0" err="1"/>
              <a:t>mucoepidermoid</a:t>
            </a:r>
            <a:r>
              <a:rPr lang="en-US" dirty="0"/>
              <a:t> carcinoma, vascular malformations, venous </a:t>
            </a:r>
            <a:r>
              <a:rPr lang="en-US" dirty="0" err="1"/>
              <a:t>varix</a:t>
            </a:r>
            <a:r>
              <a:rPr lang="en-US" dirty="0"/>
              <a:t>, soft tissue neoplasm such as </a:t>
            </a:r>
            <a:r>
              <a:rPr lang="en-US" dirty="0" err="1"/>
              <a:t>neurofibroma</a:t>
            </a:r>
            <a:r>
              <a:rPr lang="en-US" dirty="0"/>
              <a:t> or </a:t>
            </a:r>
            <a:r>
              <a:rPr lang="en-US" dirty="0" err="1"/>
              <a:t>lipoma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Treatment :- surgical removal of involved salivary gland along with the pooled mucus 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7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88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Common in females.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39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But absent in </a:t>
            </a:r>
            <a:r>
              <a:rPr lang="en-US" dirty="0" err="1"/>
              <a:t>ranula</a:t>
            </a:r>
            <a:r>
              <a:rPr lang="en-US" dirty="0"/>
              <a:t> involving sub </a:t>
            </a:r>
            <a:r>
              <a:rPr lang="en-US"/>
              <a:t>mandibular gland.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21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/>
              <a:t>Xerostomic</a:t>
            </a:r>
            <a:r>
              <a:rPr lang="en-US" dirty="0"/>
              <a:t> medications like ephedrine,</a:t>
            </a:r>
            <a:r>
              <a:rPr lang="en-US" baseline="0" dirty="0"/>
              <a:t> </a:t>
            </a:r>
            <a:r>
              <a:rPr lang="en-US" baseline="0" dirty="0" err="1"/>
              <a:t>terbutaline</a:t>
            </a:r>
            <a:r>
              <a:rPr lang="en-US" baseline="0" dirty="0"/>
              <a:t> (bronchodilator), </a:t>
            </a:r>
            <a:r>
              <a:rPr lang="en-US" baseline="0" dirty="0" err="1"/>
              <a:t>opioids</a:t>
            </a:r>
            <a:r>
              <a:rPr lang="en-US" baseline="0" dirty="0"/>
              <a:t>, </a:t>
            </a:r>
            <a:r>
              <a:rPr lang="en-US" baseline="0" dirty="0" err="1"/>
              <a:t>anticholinergic</a:t>
            </a:r>
            <a:r>
              <a:rPr lang="en-US" baseline="0" dirty="0"/>
              <a:t> and adrenergic, </a:t>
            </a:r>
            <a:r>
              <a:rPr lang="en-US" baseline="0" dirty="0" err="1"/>
              <a:t>diagepam</a:t>
            </a:r>
            <a:r>
              <a:rPr lang="en-US" baseline="0" dirty="0"/>
              <a:t>.</a:t>
            </a:r>
            <a:endParaRPr lang="en-US" dirty="0"/>
          </a:p>
          <a:p>
            <a:pPr lvl="0"/>
            <a:r>
              <a:rPr lang="en-US" dirty="0"/>
              <a:t>Parotid 5-15%.     Sublingual 2-5%.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419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Cf</a:t>
            </a:r>
            <a:r>
              <a:rPr lang="en-US" dirty="0"/>
              <a:t>:- eating initiates</a:t>
            </a:r>
            <a:r>
              <a:rPr lang="en-US" baseline="0" dirty="0"/>
              <a:t> salivary gland swelling.</a:t>
            </a:r>
          </a:p>
          <a:p>
            <a:r>
              <a:rPr lang="en-US" baseline="0" dirty="0"/>
              <a:t>Treatment :- stasis of salivary flow can lead to infection, hence antibiotics used. Lithotripsy is </a:t>
            </a:r>
            <a:r>
              <a:rPr lang="en-US" baseline="0" dirty="0" err="1"/>
              <a:t>disintigration</a:t>
            </a:r>
            <a:r>
              <a:rPr lang="en-US" baseline="0" dirty="0"/>
              <a:t> of </a:t>
            </a:r>
            <a:r>
              <a:rPr lang="en-US" baseline="0" dirty="0" err="1"/>
              <a:t>sialoliths</a:t>
            </a:r>
            <a:r>
              <a:rPr lang="en-US" baseline="0" dirty="0"/>
              <a:t> into pieces using laser or shock wave.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668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/>
              <a:t>, liver, pancreas , kidney and nervous system are effected (viral encephalitis, </a:t>
            </a:r>
            <a:r>
              <a:rPr lang="en-US" sz="1200" dirty="0" err="1"/>
              <a:t>myocarditis</a:t>
            </a:r>
            <a:r>
              <a:rPr lang="en-US" sz="1200" dirty="0"/>
              <a:t>, nephritis, deafness, bilateral testicular atrophy).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6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lvl="1"/>
            <a:r>
              <a:rPr lang="en-US" sz="2800" dirty="0"/>
              <a:t>soluble antibodies (S antibodies)  directed against the nucleoprotein core of the virus appear within the first week of infection, peak in 2 weeks. They disappear in 8-9 months and are therefore associated with active or recent infection.</a:t>
            </a:r>
            <a:endParaRPr lang="en-US" sz="2400" dirty="0"/>
          </a:p>
          <a:p>
            <a:pPr lvl="1"/>
            <a:r>
              <a:rPr lang="en-US" sz="2800" dirty="0"/>
              <a:t>Viral antibodies (V antibodies) directed against the outer surface </a:t>
            </a:r>
            <a:r>
              <a:rPr lang="en-US" sz="2800" dirty="0" err="1"/>
              <a:t>hemagglutinin</a:t>
            </a:r>
            <a:r>
              <a:rPr lang="en-US" sz="2800" dirty="0"/>
              <a:t>, appear several weeks after the S antibodies and persist at low levels for about 5 years following exposure. Hence they are associated with past infection or prior </a:t>
            </a:r>
            <a:r>
              <a:rPr lang="en-US" sz="2800" dirty="0" err="1"/>
              <a:t>vacciniation</a:t>
            </a:r>
            <a:r>
              <a:rPr lang="en-US" sz="2800" dirty="0"/>
              <a:t>.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46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:-  elimination of causative organism, rehydration, use of antibiotic culture sensitivity test, </a:t>
            </a:r>
            <a:r>
              <a:rPr lang="en-US" dirty="0" err="1"/>
              <a:t>biosy</a:t>
            </a:r>
            <a:r>
              <a:rPr lang="en-US" dirty="0"/>
              <a:t> is avoided as it may cause sinus tract formation, </a:t>
            </a:r>
            <a:r>
              <a:rPr lang="en-US" dirty="0" err="1"/>
              <a:t>sialography</a:t>
            </a:r>
            <a:r>
              <a:rPr lang="en-US" dirty="0"/>
              <a:t> is avoided as it may cause spread of infection.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75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89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specialized cell of the lymphoid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reticuloendothelial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system that presents antigens for detection by lymphocytes.-plasma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cytoid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593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Occurs most exclusively in minor salivary glands, marked </a:t>
            </a:r>
            <a:r>
              <a:rPr lang="en-US" dirty="0" err="1"/>
              <a:t>predilction</a:t>
            </a:r>
            <a:r>
              <a:rPr lang="en-US" dirty="0"/>
              <a:t> for upper lip.</a:t>
            </a:r>
          </a:p>
          <a:p>
            <a:pPr lvl="0"/>
            <a:r>
              <a:rPr lang="en-US" dirty="0"/>
              <a:t>Older people more common, females&gt;males.</a:t>
            </a:r>
          </a:p>
          <a:p>
            <a:pPr lvl="0"/>
            <a:r>
              <a:rPr lang="en-US" dirty="0"/>
              <a:t>Clinical features:- a slowly growing painless multiple mass that ranging from several millimeters to 2 </a:t>
            </a:r>
            <a:r>
              <a:rPr lang="en-US" dirty="0" err="1"/>
              <a:t>cms</a:t>
            </a:r>
            <a:r>
              <a:rPr lang="en-US" dirty="0"/>
              <a:t> , firm /fluctuant on palpation on upper lip/buccal mucosa. Normal overlying mucosa. </a:t>
            </a:r>
          </a:p>
          <a:p>
            <a:pPr lvl="0"/>
            <a:r>
              <a:rPr lang="en-US" dirty="0"/>
              <a:t>Histology:- uniform </a:t>
            </a:r>
            <a:r>
              <a:rPr lang="en-US" dirty="0" err="1"/>
              <a:t>clolumnar</a:t>
            </a:r>
            <a:r>
              <a:rPr lang="en-US" dirty="0"/>
              <a:t> or </a:t>
            </a:r>
            <a:r>
              <a:rPr lang="en-US" dirty="0" err="1"/>
              <a:t>cuboidal</a:t>
            </a:r>
            <a:r>
              <a:rPr lang="en-US" dirty="0"/>
              <a:t> cells forming canal like </a:t>
            </a:r>
            <a:r>
              <a:rPr lang="en-US" dirty="0" err="1"/>
              <a:t>ductal</a:t>
            </a:r>
            <a:r>
              <a:rPr lang="en-US" dirty="0"/>
              <a:t> structures. </a:t>
            </a:r>
            <a:r>
              <a:rPr lang="en-US" dirty="0" err="1"/>
              <a:t>Inbetween</a:t>
            </a:r>
            <a:r>
              <a:rPr lang="en-US" dirty="0"/>
              <a:t> these rows </a:t>
            </a:r>
            <a:r>
              <a:rPr lang="en-US" dirty="0" err="1"/>
              <a:t>eosinophilic</a:t>
            </a:r>
            <a:r>
              <a:rPr lang="en-US" dirty="0"/>
              <a:t> </a:t>
            </a:r>
            <a:r>
              <a:rPr lang="en-US" dirty="0" err="1"/>
              <a:t>coagulam</a:t>
            </a:r>
            <a:r>
              <a:rPr lang="en-US" dirty="0"/>
              <a:t> is present.</a:t>
            </a:r>
          </a:p>
          <a:p>
            <a:pPr lvl="0"/>
            <a:r>
              <a:rPr lang="en-US" dirty="0"/>
              <a:t>Treatment :- surgical </a:t>
            </a:r>
            <a:r>
              <a:rPr lang="en-US" dirty="0" err="1"/>
              <a:t>exicision</a:t>
            </a:r>
            <a:r>
              <a:rPr lang="en-US" dirty="0"/>
              <a:t> of the gland.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67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Basaloid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cell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Cell"/>
              </a:rPr>
              <a:t>cell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usually of the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Epidermis"/>
              </a:rPr>
              <a:t>epidermis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resembling a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Basal cell"/>
              </a:rPr>
              <a:t>basal cell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4659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Solid/membranous</a:t>
            </a:r>
            <a:r>
              <a:rPr lang="en-US" baseline="0" dirty="0"/>
              <a:t> type:- islands of tumor cells surrounded by thick pas positive hyaline material;</a:t>
            </a:r>
          </a:p>
          <a:p>
            <a:r>
              <a:rPr lang="en-US" baseline="0" dirty="0" err="1"/>
              <a:t>Trabacular</a:t>
            </a:r>
            <a:r>
              <a:rPr lang="en-US" baseline="0" dirty="0"/>
              <a:t> chords of cells</a:t>
            </a:r>
          </a:p>
          <a:p>
            <a:r>
              <a:rPr lang="en-US" baseline="0" dirty="0"/>
              <a:t>Tubular </a:t>
            </a:r>
            <a:r>
              <a:rPr lang="en-US" baseline="0" dirty="0" err="1"/>
              <a:t>arrangment</a:t>
            </a:r>
            <a:r>
              <a:rPr lang="en-US" baseline="0" dirty="0"/>
              <a:t> of tumor cells;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730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 </a:t>
            </a:r>
            <a:r>
              <a:rPr lang="en-US" sz="1200" b="1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oncocyte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is an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Epithelial"/>
              </a:rPr>
              <a:t>epithelial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Cell (biology)"/>
              </a:rPr>
              <a:t>cell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characterized by an excessive amount of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Mitochondria"/>
              </a:rPr>
              <a:t>mitochondria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resulting in an abundant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 tooltip="Acidophil"/>
              </a:rPr>
              <a:t>acidophilic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granular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 tooltip="Cytoplasm"/>
              </a:rPr>
              <a:t>cytoplasm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Oncocytes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can be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8" tooltip="Benign"/>
              </a:rPr>
              <a:t>benign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or can undergo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9" tooltip="Malignant"/>
              </a:rPr>
              <a:t>malignant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transformation.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056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on·co·cyte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(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ngk-st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en-US" sz="1200" b="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n.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large granular acidophilic tumor cell having numerous mitochondria.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669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common in children,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428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Polymorphus</a:t>
            </a:r>
            <a:r>
              <a:rPr lang="en-US" dirty="0"/>
              <a:t> low grade </a:t>
            </a:r>
            <a:r>
              <a:rPr lang="en-US" dirty="0" err="1"/>
              <a:t>adenocarcinoma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2069C-3ED8-493E-B0D2-60B770AE7A68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82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FA7CB234-C114-498A-8F89-2D31E6ECEC46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7359746-C15E-4908-9D81-7E9299E3CC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B234-C114-498A-8F89-2D31E6ECEC46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9746-C15E-4908-9D81-7E9299E3CC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FA7CB234-C114-498A-8F89-2D31E6ECEC46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7359746-C15E-4908-9D81-7E9299E3CC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B234-C114-498A-8F89-2D31E6ECEC46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17359746-C15E-4908-9D81-7E9299E3CC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B234-C114-498A-8F89-2D31E6ECEC46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17359746-C15E-4908-9D81-7E9299E3CC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B234-C114-498A-8F89-2D31E6ECEC46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9746-C15E-4908-9D81-7E9299E3CC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B234-C114-498A-8F89-2D31E6ECEC46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9746-C15E-4908-9D81-7E9299E3CC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FA7CB234-C114-498A-8F89-2D31E6ECEC46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7359746-C15E-4908-9D81-7E9299E3CC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FA7CB234-C114-498A-8F89-2D31E6ECEC46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7359746-C15E-4908-9D81-7E9299E3CC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B234-C114-498A-8F89-2D31E6ECEC46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9746-C15E-4908-9D81-7E9299E3CC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B234-C114-498A-8F89-2D31E6ECEC46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9746-C15E-4908-9D81-7E9299E3CC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FA7CB234-C114-498A-8F89-2D31E6ECEC46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7359746-C15E-4908-9D81-7E9299E3CC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SALIVARY GLANDS</a:t>
            </a:r>
            <a:br>
              <a:rPr/>
            </a:br>
            <a:endParaRPr lang="en-US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3A3B01A1-754D-BC06-A892-2EDED5D641ED}"/>
              </a:ext>
            </a:extLst>
          </p:cNvPr>
          <p:cNvSpPr txBox="1"/>
          <p:nvPr/>
        </p:nvSpPr>
        <p:spPr>
          <a:xfrm>
            <a:off x="4343400" y="5029200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/>
              <a:t>Dr. M. S. RAJU</a:t>
            </a:r>
          </a:p>
          <a:p>
            <a:pPr algn="ctr"/>
            <a:r>
              <a:rPr lang="en-US" sz="2000" dirty="0"/>
              <a:t>PROF &amp; HOD</a:t>
            </a:r>
          </a:p>
          <a:p>
            <a:pPr algn="ctr"/>
            <a:r>
              <a:rPr lang="en-US" sz="2000" dirty="0"/>
              <a:t>DEPT OF ORAL MEDICINE &amp; RADIOLOGY</a:t>
            </a:r>
            <a:endParaRPr lang="en-IN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Baskerville Old Face" pitchFamily="18" charset="0"/>
              </a:rPr>
              <a:t>INTRODUCTION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Baskerville Old Face" pitchFamily="18" charset="0"/>
              </a:rPr>
              <a:t>Salivary glands and saliva play a major role in maintenance of oral and systemic health. Saliva from the major salivary glands help in speech, deglutition , supported with minor salivary gland .They are the most important part of the exocrine system. The saliva that is produced by these glands is brought to the oral cavity through </a:t>
            </a:r>
            <a:r>
              <a:rPr lang="en-US" dirty="0" err="1">
                <a:solidFill>
                  <a:schemeClr val="bg1"/>
                </a:solidFill>
                <a:latin typeface="Baskerville Old Face" pitchFamily="18" charset="0"/>
              </a:rPr>
              <a:t>ductal</a:t>
            </a:r>
            <a:r>
              <a:rPr lang="en-US" dirty="0">
                <a:solidFill>
                  <a:schemeClr val="bg1"/>
                </a:solidFill>
                <a:latin typeface="Baskerville Old Face" pitchFamily="18" charset="0"/>
              </a:rPr>
              <a:t> system.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Baskerville Old Face" pitchFamily="18" charset="0"/>
              </a:rPr>
              <a:t>SALIVARY GLAND</a:t>
            </a:r>
            <a:endParaRPr lang="en-US" sz="3200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Baskerville Old Face" pitchFamily="18" charset="0"/>
              </a:rPr>
              <a:t>Total salivary glands in the body are classified as:-</a:t>
            </a:r>
          </a:p>
          <a:p>
            <a:endParaRPr lang="en-US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2667000"/>
          <a:ext cx="7924800" cy="406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48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Major salivary gland</a:t>
                      </a:r>
                      <a:endParaRPr lang="en-US" sz="1800" dirty="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Minor salivary glands</a:t>
                      </a:r>
                      <a:endParaRPr lang="en-US" sz="180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89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i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parotid glands</a:t>
                      </a:r>
                      <a:endParaRPr lang="en-US" sz="1800" dirty="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i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Labial &amp; buccal glands</a:t>
                      </a:r>
                      <a:endParaRPr lang="en-US" sz="1800" dirty="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89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i="1" dirty="0" err="1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submandibular</a:t>
                      </a:r>
                      <a:r>
                        <a:rPr lang="en-US" sz="2000" i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glands</a:t>
                      </a:r>
                      <a:endParaRPr lang="en-US" sz="1800" dirty="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i="1" dirty="0" err="1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Glossopalatine</a:t>
                      </a:r>
                      <a:r>
                        <a:rPr lang="en-US" sz="2000" i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glands</a:t>
                      </a:r>
                      <a:endParaRPr lang="en-US" sz="1800" dirty="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421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i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sublingual glands</a:t>
                      </a:r>
                      <a:endParaRPr lang="en-US" sz="1800" dirty="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i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Palatine glands</a:t>
                      </a:r>
                      <a:endParaRPr lang="en-US" sz="1800" dirty="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8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i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Lingual glands</a:t>
                      </a:r>
                      <a:r>
                        <a:rPr lang="en-US" sz="1800" i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(anterior glands of </a:t>
                      </a:r>
                      <a:r>
                        <a:rPr lang="en-US" sz="1800" i="1" dirty="0" err="1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blandid</a:t>
                      </a:r>
                      <a:r>
                        <a:rPr lang="en-US" sz="1800" i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and </a:t>
                      </a:r>
                      <a:r>
                        <a:rPr lang="en-US" sz="1800" i="1" dirty="0" err="1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nuhn</a:t>
                      </a:r>
                      <a:r>
                        <a:rPr lang="en-US" sz="1800" i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posterior glands of von </a:t>
                      </a:r>
                      <a:r>
                        <a:rPr lang="en-US" sz="1800" i="1" dirty="0" err="1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Ebner</a:t>
                      </a:r>
                      <a:r>
                        <a:rPr lang="en-US" sz="1800" i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  <a:endParaRPr lang="en-US" sz="1800" dirty="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BASED ON THE TYPE OF SECRETORY CELLS PRESENT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3785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Serous gland</a:t>
                      </a:r>
                      <a:endParaRPr lang="en-US" sz="2000" dirty="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Mucous gland</a:t>
                      </a:r>
                      <a:endParaRPr lang="en-US" sz="200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Mixed gland</a:t>
                      </a:r>
                      <a:endParaRPr lang="en-US" sz="200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Parotid gland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All Minor salivary glands except von </a:t>
                      </a:r>
                      <a:r>
                        <a:rPr lang="en-US" sz="2400" dirty="0" err="1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ebner</a:t>
                      </a:r>
                      <a:r>
                        <a:rPr lang="en-US" sz="2400" dirty="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glands.</a:t>
                      </a:r>
                      <a:endParaRPr lang="en-US" sz="2000" dirty="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Sub mandibular gland (predominantly serous)</a:t>
                      </a:r>
                      <a:endParaRPr lang="en-US" sz="200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943634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Von</a:t>
                      </a:r>
                      <a:r>
                        <a:rPr lang="en-US" sz="2000" baseline="0" dirty="0">
                          <a:solidFill>
                            <a:srgbClr val="943634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943634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ebner’s</a:t>
                      </a:r>
                      <a:r>
                        <a:rPr lang="en-US" sz="2000" baseline="0" dirty="0">
                          <a:solidFill>
                            <a:srgbClr val="943634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glands.</a:t>
                      </a:r>
                      <a:endParaRPr lang="en-US" sz="2000" dirty="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solidFill>
                          <a:srgbClr val="943634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94363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Sub lingual gland (predominantly mucous)</a:t>
                      </a:r>
                      <a:endParaRPr lang="en-US" sz="200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solidFill>
                          <a:srgbClr val="943634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rgbClr val="943634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rgbClr val="943634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b="1" dirty="0"/>
              <a:t>SALIVA SECRETION :-</a:t>
            </a:r>
            <a:endParaRPr lang="en-US" sz="2800" dirty="0"/>
          </a:p>
          <a:p>
            <a:pPr lvl="1"/>
            <a:r>
              <a:rPr lang="en-US" sz="2800" dirty="0"/>
              <a:t>Average volume of saliva secreted:1 – 1.5 liters \ day</a:t>
            </a:r>
            <a:endParaRPr lang="en-US" sz="2400" dirty="0"/>
          </a:p>
          <a:p>
            <a:pPr lvl="1"/>
            <a:r>
              <a:rPr lang="en-US" sz="2800" dirty="0"/>
              <a:t>UNSTIMULATED SALIVA :</a:t>
            </a:r>
            <a:endParaRPr lang="en-US" sz="2400" dirty="0"/>
          </a:p>
          <a:p>
            <a:pPr lvl="2"/>
            <a:r>
              <a:rPr lang="en-US" sz="2400" dirty="0" err="1"/>
              <a:t>Submandibular</a:t>
            </a:r>
            <a:r>
              <a:rPr lang="en-US" sz="2400" dirty="0"/>
              <a:t> G. = 69%</a:t>
            </a:r>
            <a:endParaRPr lang="en-US" sz="2000" dirty="0"/>
          </a:p>
          <a:p>
            <a:pPr lvl="2"/>
            <a:r>
              <a:rPr lang="en-US" sz="2400" dirty="0"/>
              <a:t>Parotid G.              = 26%</a:t>
            </a:r>
            <a:endParaRPr lang="en-US" sz="2000" dirty="0"/>
          </a:p>
          <a:p>
            <a:pPr lvl="2"/>
            <a:r>
              <a:rPr lang="en-US" sz="2400" dirty="0"/>
              <a:t>Sublingual	     =  5%</a:t>
            </a:r>
            <a:endParaRPr lang="en-US" sz="2000" dirty="0"/>
          </a:p>
          <a:p>
            <a:pPr lvl="1"/>
            <a:r>
              <a:rPr lang="en-US" sz="2800" dirty="0"/>
              <a:t>STIMULATED SALIVA :</a:t>
            </a:r>
            <a:endParaRPr lang="en-US" sz="2400" dirty="0"/>
          </a:p>
          <a:p>
            <a:pPr lvl="2"/>
            <a:r>
              <a:rPr lang="en-US" sz="2400" dirty="0"/>
              <a:t>Parotid G.	       = 69%</a:t>
            </a:r>
            <a:endParaRPr lang="en-US" sz="2000" dirty="0"/>
          </a:p>
          <a:p>
            <a:pPr lvl="2"/>
            <a:r>
              <a:rPr lang="en-US" sz="2400" dirty="0" err="1"/>
              <a:t>Submandibular</a:t>
            </a:r>
            <a:r>
              <a:rPr lang="en-US" sz="2400" dirty="0"/>
              <a:t> G.    = 26%</a:t>
            </a:r>
            <a:endParaRPr lang="en-US" sz="2000" dirty="0"/>
          </a:p>
          <a:p>
            <a:pPr lvl="2"/>
            <a:r>
              <a:rPr lang="en-US" sz="2400" dirty="0"/>
              <a:t>Sublingual G.           = 5%</a:t>
            </a:r>
            <a:endParaRPr lang="en-US" sz="2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FUNCTIONS OF SALIVA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Moistens oral mucosa. In fact, the </a:t>
            </a:r>
            <a:r>
              <a:rPr lang="en-US" dirty="0" err="1"/>
              <a:t>mucin</a:t>
            </a:r>
            <a:r>
              <a:rPr lang="en-US" dirty="0"/>
              <a:t> layer on the oral mucosa is thought to be the most important </a:t>
            </a:r>
            <a:r>
              <a:rPr lang="en-US" dirty="0" err="1"/>
              <a:t>nonimmune</a:t>
            </a:r>
            <a:r>
              <a:rPr lang="en-US" dirty="0"/>
              <a:t> defense mechanism in the oral cavity.</a:t>
            </a:r>
          </a:p>
          <a:p>
            <a:pPr lvl="0"/>
            <a:r>
              <a:rPr lang="en-US" dirty="0"/>
              <a:t>Moistens dry food and cools hot food.</a:t>
            </a:r>
          </a:p>
          <a:p>
            <a:pPr lvl="0"/>
            <a:r>
              <a:rPr lang="en-US" dirty="0"/>
              <a:t>Provides a medium for dissolved foods to stimulate the taste buds.</a:t>
            </a:r>
          </a:p>
          <a:p>
            <a:pPr lvl="0"/>
            <a:r>
              <a:rPr lang="en-US" b="1" dirty="0"/>
              <a:t>Buffers:-</a:t>
            </a:r>
          </a:p>
          <a:p>
            <a:pPr lvl="1"/>
            <a:r>
              <a:rPr lang="en-US" dirty="0"/>
              <a:t> oral cavity contents. Saliva has a high concentration of bicarbonate ions.</a:t>
            </a:r>
          </a:p>
          <a:p>
            <a:pPr lvl="0"/>
            <a:r>
              <a:rPr lang="en-US" b="1" dirty="0"/>
              <a:t>Digestion:-</a:t>
            </a:r>
          </a:p>
          <a:p>
            <a:pPr lvl="1"/>
            <a:r>
              <a:rPr lang="en-US" b="1" dirty="0"/>
              <a:t>. </a:t>
            </a:r>
            <a:r>
              <a:rPr lang="en-US" dirty="0"/>
              <a:t>Alpha-amylase, contained in saliva, breaks 1-4 glycoside bonds, while lingual lipase helps break down fats.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Antibacterial:-</a:t>
            </a:r>
          </a:p>
          <a:p>
            <a:pPr lvl="1"/>
            <a:r>
              <a:rPr lang="en-US" dirty="0" err="1"/>
              <a:t>Lysozyme</a:t>
            </a:r>
            <a:r>
              <a:rPr lang="en-US" dirty="0"/>
              <a:t>, </a:t>
            </a:r>
            <a:r>
              <a:rPr lang="en-US" dirty="0" err="1"/>
              <a:t>Secretory</a:t>
            </a:r>
            <a:r>
              <a:rPr lang="en-US" dirty="0"/>
              <a:t> </a:t>
            </a:r>
            <a:r>
              <a:rPr lang="en-US" dirty="0" err="1"/>
              <a:t>IgA</a:t>
            </a:r>
            <a:r>
              <a:rPr lang="en-US" dirty="0"/>
              <a:t>, and Salivary </a:t>
            </a:r>
            <a:r>
              <a:rPr lang="en-US" dirty="0" err="1"/>
              <a:t>Peroxidase</a:t>
            </a:r>
            <a:r>
              <a:rPr lang="en-US" dirty="0"/>
              <a:t> play important roles in saliva’s antibacterial actions. </a:t>
            </a:r>
            <a:r>
              <a:rPr lang="en-US" dirty="0" err="1"/>
              <a:t>Lysozyme</a:t>
            </a:r>
            <a:r>
              <a:rPr lang="en-US" dirty="0"/>
              <a:t> agglutinates bacteria and activates autolysins. </a:t>
            </a:r>
          </a:p>
          <a:p>
            <a:pPr lvl="0"/>
            <a:r>
              <a:rPr lang="en-US" b="1" dirty="0"/>
              <a:t>Caries prevention:-</a:t>
            </a:r>
          </a:p>
          <a:p>
            <a:pPr lvl="1"/>
            <a:r>
              <a:rPr lang="en-US" dirty="0"/>
              <a:t>Mineralization of new teeth and repair of precarious enamel lesions. Saliva is high in calcium and phosphate.</a:t>
            </a:r>
          </a:p>
          <a:p>
            <a:pPr lvl="1"/>
            <a:r>
              <a:rPr lang="en-US" dirty="0"/>
              <a:t>Protects the teeth by forming a “Protective Pellicle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Immunological:-</a:t>
            </a:r>
          </a:p>
          <a:p>
            <a:pPr lvl="1"/>
            <a:r>
              <a:rPr lang="en-US" dirty="0" err="1"/>
              <a:t>IgA</a:t>
            </a:r>
            <a:r>
              <a:rPr lang="en-US" dirty="0"/>
              <a:t> interferes with the adherence of microorganisms to host tissue. </a:t>
            </a:r>
            <a:r>
              <a:rPr lang="en-US" dirty="0" err="1"/>
              <a:t>Peroxidase</a:t>
            </a:r>
            <a:r>
              <a:rPr lang="en-US" dirty="0"/>
              <a:t> breaks down salivary </a:t>
            </a:r>
            <a:r>
              <a:rPr lang="en-US" dirty="0" err="1"/>
              <a:t>thiocyanate</a:t>
            </a:r>
            <a:r>
              <a:rPr lang="en-US" dirty="0"/>
              <a:t> which, in turn, oxidizes the enzymes involved in bacterial </a:t>
            </a:r>
            <a:r>
              <a:rPr lang="en-US" dirty="0" err="1"/>
              <a:t>glycolysis</a:t>
            </a:r>
            <a:r>
              <a:rPr lang="en-US" dirty="0"/>
              <a:t>.</a:t>
            </a:r>
          </a:p>
          <a:p>
            <a:r>
              <a:rPr lang="en-US" b="1" dirty="0" err="1"/>
              <a:t>Mucin</a:t>
            </a:r>
            <a:r>
              <a:rPr lang="en-US" b="1" dirty="0"/>
              <a:t>:-</a:t>
            </a:r>
          </a:p>
          <a:p>
            <a:pPr lvl="1"/>
            <a:r>
              <a:rPr lang="en-US" dirty="0" err="1"/>
              <a:t>Mucins</a:t>
            </a:r>
            <a:r>
              <a:rPr lang="en-US" dirty="0"/>
              <a:t> contain </a:t>
            </a:r>
            <a:r>
              <a:rPr lang="en-US" dirty="0" err="1"/>
              <a:t>sialic</a:t>
            </a:r>
            <a:r>
              <a:rPr lang="en-US" dirty="0"/>
              <a:t> acid which agglutinates bacteria and prevents its adherence to host tissue.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EXAMINATION OF SALIVARY GLANDS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Clinical examination:- 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Extraoral</a:t>
            </a:r>
            <a:r>
              <a:rPr lang="en-US" dirty="0"/>
              <a:t> examination:-</a:t>
            </a:r>
          </a:p>
          <a:p>
            <a:pPr lvl="1"/>
            <a:r>
              <a:rPr lang="en-US" dirty="0" err="1"/>
              <a:t>Assymetry</a:t>
            </a:r>
            <a:r>
              <a:rPr lang="en-US" dirty="0"/>
              <a:t>, </a:t>
            </a:r>
            <a:r>
              <a:rPr lang="en-US" dirty="0" err="1"/>
              <a:t>colour</a:t>
            </a:r>
            <a:r>
              <a:rPr lang="en-US" dirty="0"/>
              <a:t>, pulsations, sinus discharges noted.</a:t>
            </a:r>
          </a:p>
          <a:p>
            <a:pPr lvl="1"/>
            <a:r>
              <a:rPr lang="en-US" dirty="0" err="1"/>
              <a:t>Preauricular</a:t>
            </a:r>
            <a:r>
              <a:rPr lang="en-US" dirty="0"/>
              <a:t> swellings:- parotid gland</a:t>
            </a:r>
          </a:p>
          <a:p>
            <a:pPr lvl="1"/>
            <a:r>
              <a:rPr lang="en-US" dirty="0"/>
              <a:t>Swelling of </a:t>
            </a:r>
            <a:r>
              <a:rPr lang="en-US" dirty="0" err="1"/>
              <a:t>inferomedial</a:t>
            </a:r>
            <a:r>
              <a:rPr lang="en-US" dirty="0"/>
              <a:t> region of angle of mandible – </a:t>
            </a:r>
            <a:r>
              <a:rPr lang="en-US" dirty="0" err="1"/>
              <a:t>submandibular</a:t>
            </a:r>
            <a:r>
              <a:rPr lang="en-US" dirty="0"/>
              <a:t> gland.</a:t>
            </a:r>
          </a:p>
          <a:p>
            <a:pPr lvl="1"/>
            <a:r>
              <a:rPr lang="en-US" dirty="0"/>
              <a:t>Neurological involvement like facial nerve involvement – malignancies.</a:t>
            </a:r>
          </a:p>
          <a:p>
            <a:r>
              <a:rPr lang="en-US" dirty="0"/>
              <a:t>Intra oral examination:-</a:t>
            </a:r>
          </a:p>
          <a:p>
            <a:pPr lvl="1"/>
            <a:r>
              <a:rPr lang="en-US" dirty="0" err="1"/>
              <a:t>Ductal</a:t>
            </a:r>
            <a:r>
              <a:rPr lang="en-US" dirty="0"/>
              <a:t> orifice symmetry seen in </a:t>
            </a:r>
            <a:r>
              <a:rPr lang="en-US" dirty="0" err="1"/>
              <a:t>ductal</a:t>
            </a:r>
            <a:r>
              <a:rPr lang="en-US" dirty="0"/>
              <a:t> obliteration. </a:t>
            </a:r>
          </a:p>
          <a:p>
            <a:pPr lvl="1"/>
            <a:r>
              <a:rPr lang="en-US" dirty="0"/>
              <a:t> openings of </a:t>
            </a:r>
            <a:r>
              <a:rPr lang="en-US" dirty="0" err="1"/>
              <a:t>stenson’s</a:t>
            </a:r>
            <a:r>
              <a:rPr lang="en-US" dirty="0"/>
              <a:t> and </a:t>
            </a:r>
            <a:r>
              <a:rPr lang="en-US" dirty="0" err="1"/>
              <a:t>warthin’s</a:t>
            </a:r>
            <a:r>
              <a:rPr lang="en-US" dirty="0"/>
              <a:t> duct .</a:t>
            </a:r>
          </a:p>
          <a:p>
            <a:pPr lvl="1"/>
            <a:r>
              <a:rPr lang="en-US" dirty="0"/>
              <a:t>Dry the mucosa at orifice region to view the flow of saliva.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Extra oral:-</a:t>
            </a:r>
          </a:p>
          <a:p>
            <a:pPr lvl="1"/>
            <a:r>
              <a:rPr lang="en-US" dirty="0"/>
              <a:t>Patients head in inclined position for palpation of parotid and </a:t>
            </a:r>
            <a:r>
              <a:rPr lang="en-US" dirty="0" err="1"/>
              <a:t>submandibular</a:t>
            </a:r>
            <a:r>
              <a:rPr lang="en-US" dirty="0"/>
              <a:t> gland.</a:t>
            </a:r>
          </a:p>
          <a:p>
            <a:pPr lvl="1"/>
            <a:r>
              <a:rPr lang="en-US" dirty="0"/>
              <a:t>Palpate for consistency, mobility.</a:t>
            </a:r>
          </a:p>
          <a:p>
            <a:r>
              <a:rPr lang="en-US" dirty="0"/>
              <a:t>Intraoral :-</a:t>
            </a:r>
          </a:p>
          <a:p>
            <a:pPr lvl="1"/>
            <a:r>
              <a:rPr lang="en-US" dirty="0"/>
              <a:t>Bimanual palpation of the excretory duct, and salivary gland substance with intra oral fingers and support provided by </a:t>
            </a:r>
            <a:r>
              <a:rPr lang="en-US" dirty="0" err="1"/>
              <a:t>extraorally</a:t>
            </a:r>
            <a:r>
              <a:rPr lang="en-US" dirty="0"/>
              <a:t> placed hand.(</a:t>
            </a:r>
            <a:r>
              <a:rPr lang="en-US" dirty="0" err="1"/>
              <a:t>sialoliths</a:t>
            </a:r>
            <a:r>
              <a:rPr lang="en-US" dirty="0"/>
              <a:t>, nodules).</a:t>
            </a:r>
          </a:p>
          <a:p>
            <a:pPr lvl="1"/>
            <a:r>
              <a:rPr lang="en-US" dirty="0"/>
              <a:t>Roll the fingers over the substance of the gland </a:t>
            </a:r>
            <a:r>
              <a:rPr lang="en-US" dirty="0" err="1"/>
              <a:t>intraorally</a:t>
            </a:r>
            <a:r>
              <a:rPr lang="en-US" dirty="0"/>
              <a:t> and extra orally for any masses.</a:t>
            </a:r>
          </a:p>
          <a:p>
            <a:pPr lvl="1"/>
            <a:r>
              <a:rPr lang="en-US" dirty="0"/>
              <a:t>Neck palpation for any </a:t>
            </a:r>
            <a:r>
              <a:rPr lang="en-US" dirty="0" err="1"/>
              <a:t>lymphadenopathy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23999"/>
            <a:ext cx="7848600" cy="4252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Radiographic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CONTRAST CT: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876800" cy="452628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salivary glands appears more opaque than surrounding fat tissue and less radiopaque than adjacent muscle tissue .</a:t>
            </a:r>
          </a:p>
          <a:p>
            <a:r>
              <a:rPr lang="en-US" dirty="0"/>
              <a:t> Best to </a:t>
            </a:r>
            <a:r>
              <a:rPr lang="en-US" dirty="0" err="1"/>
              <a:t>diagonise</a:t>
            </a:r>
            <a:r>
              <a:rPr lang="en-US" dirty="0"/>
              <a:t> </a:t>
            </a:r>
            <a:r>
              <a:rPr lang="en-US" dirty="0" err="1"/>
              <a:t>sialoliths</a:t>
            </a:r>
            <a:r>
              <a:rPr lang="en-US" dirty="0"/>
              <a:t>, </a:t>
            </a:r>
          </a:p>
          <a:p>
            <a:r>
              <a:rPr lang="en-US" dirty="0"/>
              <a:t>But insensitive to give exact borders of salivary gland (soft tissues)</a:t>
            </a:r>
          </a:p>
          <a:p>
            <a:pPr lvl="0"/>
            <a:r>
              <a:rPr lang="en-US" dirty="0"/>
              <a:t>Ct image showing large </a:t>
            </a:r>
            <a:r>
              <a:rPr lang="en-US" dirty="0" err="1"/>
              <a:t>sialolith</a:t>
            </a:r>
            <a:r>
              <a:rPr lang="en-US" dirty="0"/>
              <a:t> in </a:t>
            </a:r>
            <a:r>
              <a:rPr lang="en-US" dirty="0" err="1"/>
              <a:t>submandibular</a:t>
            </a:r>
            <a:r>
              <a:rPr lang="en-US" dirty="0"/>
              <a:t> gland duct.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752600"/>
            <a:ext cx="3429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flipV="1">
            <a:off x="4648200" y="3810000"/>
            <a:ext cx="1752600" cy="1447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SIALOGRAPHY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953000" cy="452628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 err="1"/>
              <a:t>Ethiodol</a:t>
            </a:r>
            <a:r>
              <a:rPr lang="en-US" dirty="0"/>
              <a:t> (fat soluble radiopaque dye) or </a:t>
            </a:r>
            <a:r>
              <a:rPr lang="en-US" dirty="0" err="1"/>
              <a:t>sinografin</a:t>
            </a:r>
            <a:r>
              <a:rPr lang="en-US" dirty="0"/>
              <a:t> (non lipid radiopaque dye ) are used.</a:t>
            </a:r>
          </a:p>
          <a:p>
            <a:pPr lvl="0"/>
            <a:r>
              <a:rPr lang="en-US" dirty="0"/>
              <a:t>Indicated in cases if ductal pathologies. </a:t>
            </a:r>
          </a:p>
          <a:p>
            <a:pPr lvl="0"/>
            <a:r>
              <a:rPr lang="en-US" dirty="0"/>
              <a:t>Contraindicated in acute infections, known sensitivity to dye.</a:t>
            </a:r>
          </a:p>
          <a:p>
            <a:pPr lvl="0"/>
            <a:r>
              <a:rPr lang="en-US" dirty="0"/>
              <a:t>The dye in the </a:t>
            </a:r>
            <a:r>
              <a:rPr lang="en-US" dirty="0" err="1"/>
              <a:t>ductal</a:t>
            </a:r>
            <a:r>
              <a:rPr lang="en-US" dirty="0"/>
              <a:t> system appear as tree limb . dye entering into the </a:t>
            </a:r>
            <a:r>
              <a:rPr lang="en-US" dirty="0" err="1"/>
              <a:t>acini</a:t>
            </a:r>
            <a:r>
              <a:rPr lang="en-US" dirty="0"/>
              <a:t> appear as tree in bloom stage.</a:t>
            </a:r>
          </a:p>
          <a:p>
            <a:endParaRPr lang="en-US" dirty="0"/>
          </a:p>
        </p:txBody>
      </p:sp>
      <p:pic>
        <p:nvPicPr>
          <p:cNvPr id="4" name="Picture 3" descr="F:\saliva prut\sialography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1752600"/>
            <a:ext cx="3657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Occlusal</a:t>
            </a:r>
            <a:r>
              <a:rPr lang="en-US" dirty="0"/>
              <a:t> radiographs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3962400" cy="4526280"/>
          </a:xfrm>
        </p:spPr>
        <p:txBody>
          <a:bodyPr/>
          <a:lstStyle/>
          <a:p>
            <a:r>
              <a:rPr lang="en-US" dirty="0"/>
              <a:t>Mainly used to detect </a:t>
            </a:r>
            <a:r>
              <a:rPr lang="en-US" dirty="0" err="1"/>
              <a:t>submandibular</a:t>
            </a:r>
            <a:r>
              <a:rPr lang="en-US" dirty="0"/>
              <a:t>  </a:t>
            </a:r>
            <a:r>
              <a:rPr lang="en-US" dirty="0" err="1"/>
              <a:t>sialoliths</a:t>
            </a:r>
            <a:r>
              <a:rPr lang="en-US" dirty="0"/>
              <a:t>.</a:t>
            </a:r>
          </a:p>
        </p:txBody>
      </p:sp>
      <p:pic>
        <p:nvPicPr>
          <p:cNvPr id="4" name="Picture 3" descr="Stone_in_Wharton_s_Duct_Occlusal_Film_ENTo_044"/>
          <p:cNvPicPr/>
          <p:nvPr/>
        </p:nvPicPr>
        <p:blipFill>
          <a:blip r:embed="rId2" cstate="print">
            <a:lum bright="-10000" contrast="13000"/>
          </a:blip>
          <a:srcRect/>
          <a:stretch>
            <a:fillRect/>
          </a:stretch>
        </p:blipFill>
        <p:spPr bwMode="auto">
          <a:xfrm>
            <a:off x="4648200" y="1600200"/>
            <a:ext cx="4191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ULTRASOUND: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572000" cy="4526280"/>
          </a:xfrm>
        </p:spPr>
        <p:txBody>
          <a:bodyPr/>
          <a:lstStyle/>
          <a:p>
            <a:r>
              <a:rPr lang="en-US" dirty="0"/>
              <a:t>relatively cheaper, non </a:t>
            </a:r>
            <a:r>
              <a:rPr lang="en-US" dirty="0" err="1"/>
              <a:t>invasive,painless</a:t>
            </a:r>
            <a:r>
              <a:rPr lang="en-US" dirty="0"/>
              <a:t> </a:t>
            </a:r>
            <a:r>
              <a:rPr lang="en-US" dirty="0" err="1"/>
              <a:t>procedure.mainly</a:t>
            </a:r>
            <a:r>
              <a:rPr lang="en-US" dirty="0"/>
              <a:t> used to differentiate solid masses from cystic masses.</a:t>
            </a:r>
          </a:p>
          <a:p>
            <a:r>
              <a:rPr lang="en-US" dirty="0"/>
              <a:t>Ultra sound showing Normal parotid and cheek region. </a:t>
            </a:r>
          </a:p>
        </p:txBody>
      </p:sp>
      <p:pic>
        <p:nvPicPr>
          <p:cNvPr id="4" name="Picture 3" descr="F:\saliva prut\parotid normal anatom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524000"/>
            <a:ext cx="3962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F:\saliva prut\parotid normal anatomy 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886200"/>
            <a:ext cx="3962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648200" cy="4526280"/>
          </a:xfrm>
        </p:spPr>
        <p:txBody>
          <a:bodyPr/>
          <a:lstStyle/>
          <a:p>
            <a:pPr lvl="0"/>
            <a:r>
              <a:rPr lang="en-US" dirty="0"/>
              <a:t>T1 weighed MRI image of right parotid pleomorphic adenoma showing a well defined mass in gland.</a:t>
            </a:r>
          </a:p>
          <a:p>
            <a:endParaRPr lang="en-US" dirty="0"/>
          </a:p>
        </p:txBody>
      </p:sp>
      <p:pic>
        <p:nvPicPr>
          <p:cNvPr id="4" name="Picture 3" descr="F:\saliva prut\mri salivary gland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2209800"/>
            <a:ext cx="3581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FUNCTIONAL ABNORMALITIES OF SALIVARY GLANDS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b="1" dirty="0" err="1"/>
              <a:t>Xerostomia</a:t>
            </a:r>
            <a:r>
              <a:rPr lang="en-US" b="1" dirty="0"/>
              <a:t>: </a:t>
            </a:r>
            <a:endParaRPr lang="en-US" dirty="0"/>
          </a:p>
          <a:p>
            <a:pPr lvl="1"/>
            <a:r>
              <a:rPr lang="en-US" b="1" dirty="0" err="1"/>
              <a:t>ptyalism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XEROSTOMIA:-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Xerostomia</a:t>
            </a:r>
            <a:r>
              <a:rPr lang="en-US" dirty="0"/>
              <a:t> is a subjective sensation of dry mouth determined by questioning the patient about the perception of oral dryness. Salivary </a:t>
            </a:r>
            <a:r>
              <a:rPr lang="en-US" dirty="0" err="1"/>
              <a:t>hypofunction</a:t>
            </a:r>
            <a:r>
              <a:rPr lang="en-US" dirty="0"/>
              <a:t> is an objective sensation of the patient of having too little saliva in his mouth.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81000"/>
            <a:ext cx="4040188" cy="639762"/>
          </a:xfrm>
        </p:spPr>
        <p:txBody>
          <a:bodyPr/>
          <a:lstStyle/>
          <a:p>
            <a:pPr lvl="0"/>
            <a:r>
              <a:rPr lang="en-US" sz="1800" dirty="0"/>
              <a:t>Salivary gland </a:t>
            </a:r>
            <a:r>
              <a:rPr lang="en-US" sz="1800" dirty="0" err="1"/>
              <a:t>hypofunction</a:t>
            </a:r>
            <a:r>
              <a:rPr lang="en-US" sz="1800" dirty="0"/>
              <a:t> can be </a:t>
            </a:r>
            <a:r>
              <a:rPr lang="en-US" sz="1800" dirty="0" err="1"/>
              <a:t>diagonised</a:t>
            </a:r>
            <a:r>
              <a:rPr lang="en-US" sz="1800" dirty="0"/>
              <a:t> by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381000"/>
            <a:ext cx="4041775" cy="639762"/>
          </a:xfrm>
        </p:spPr>
        <p:txBody>
          <a:bodyPr/>
          <a:lstStyle/>
          <a:p>
            <a:r>
              <a:rPr lang="en-US" dirty="0" err="1"/>
              <a:t>Xerostomia</a:t>
            </a:r>
            <a:r>
              <a:rPr lang="en-US" dirty="0"/>
              <a:t> can be </a:t>
            </a:r>
            <a:r>
              <a:rPr lang="en-US" dirty="0" err="1"/>
              <a:t>diagonised</a:t>
            </a:r>
            <a:r>
              <a:rPr lang="en-US" dirty="0"/>
              <a:t> by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191000" cy="4170363"/>
          </a:xfrm>
        </p:spPr>
        <p:txBody>
          <a:bodyPr/>
          <a:lstStyle/>
          <a:p>
            <a:pPr lvl="1"/>
            <a:r>
              <a:rPr lang="en-US" dirty="0"/>
              <a:t>Need to sip water while eating dry food.</a:t>
            </a:r>
            <a:endParaRPr lang="en-US" sz="1800" dirty="0"/>
          </a:p>
          <a:p>
            <a:pPr lvl="1"/>
            <a:r>
              <a:rPr lang="en-US" dirty="0"/>
              <a:t>Difficulty in swallowing food without water.</a:t>
            </a:r>
            <a:endParaRPr lang="en-US" sz="1800" dirty="0"/>
          </a:p>
          <a:p>
            <a:pPr lvl="1"/>
            <a:r>
              <a:rPr lang="en-US" dirty="0"/>
              <a:t>Feeling of little saliva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0" y="1295400"/>
            <a:ext cx="3962400" cy="50085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Lack of saliva pooling in floor of mouth.</a:t>
            </a:r>
          </a:p>
          <a:p>
            <a:r>
              <a:rPr lang="en-US" dirty="0"/>
              <a:t>Cracker’s sign:- patient cannot eat cracker without drinking water.</a:t>
            </a:r>
          </a:p>
          <a:p>
            <a:r>
              <a:rPr lang="en-US" dirty="0"/>
              <a:t>Lip stick sign:- patients have lipstick adhered to </a:t>
            </a:r>
            <a:r>
              <a:rPr lang="en-US" dirty="0" err="1"/>
              <a:t>incisal</a:t>
            </a:r>
            <a:r>
              <a:rPr lang="en-US" dirty="0"/>
              <a:t> edges of anterior teeth.</a:t>
            </a:r>
          </a:p>
          <a:p>
            <a:r>
              <a:rPr lang="en-US" dirty="0"/>
              <a:t>Mouth mirror test:- mirrored surface of mouth mirror and attempt to move cause difficulty in moving.</a:t>
            </a:r>
          </a:p>
          <a:p>
            <a:r>
              <a:rPr lang="en-US" dirty="0" err="1"/>
              <a:t>Unstimulated</a:t>
            </a:r>
            <a:r>
              <a:rPr lang="en-US" dirty="0"/>
              <a:t> whole salivary flow &lt;0.15 ml/min.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Etiology:- medications</a:t>
            </a:r>
            <a:endParaRPr lang="en-US" sz="2800" dirty="0"/>
          </a:p>
          <a:p>
            <a:pPr lvl="1"/>
            <a:r>
              <a:rPr lang="en-US" sz="2800" dirty="0"/>
              <a:t>Radiation &gt;60 </a:t>
            </a:r>
            <a:r>
              <a:rPr lang="en-US" sz="2800" dirty="0" err="1"/>
              <a:t>gysi</a:t>
            </a:r>
            <a:r>
              <a:rPr lang="en-US" sz="2800" dirty="0"/>
              <a:t>.</a:t>
            </a:r>
            <a:endParaRPr lang="en-US" sz="2400" dirty="0"/>
          </a:p>
          <a:p>
            <a:pPr lvl="1"/>
            <a:r>
              <a:rPr lang="en-US" sz="2800" dirty="0"/>
              <a:t>Systemic diseases like </a:t>
            </a:r>
            <a:r>
              <a:rPr lang="en-US" sz="2800" dirty="0" err="1"/>
              <a:t>sjogren’s</a:t>
            </a:r>
            <a:r>
              <a:rPr lang="en-US" sz="2800" dirty="0"/>
              <a:t> syndrome, </a:t>
            </a:r>
            <a:r>
              <a:rPr lang="en-US" sz="2800" dirty="0" err="1"/>
              <a:t>primiary</a:t>
            </a:r>
            <a:r>
              <a:rPr lang="en-US" sz="2800" dirty="0"/>
              <a:t> </a:t>
            </a:r>
            <a:r>
              <a:rPr lang="en-US" sz="2800" dirty="0" err="1"/>
              <a:t>biliary</a:t>
            </a:r>
            <a:r>
              <a:rPr lang="en-US" sz="2800" dirty="0"/>
              <a:t> cirrhosis.</a:t>
            </a:r>
            <a:endParaRPr lang="en-US" sz="2400" dirty="0"/>
          </a:p>
          <a:p>
            <a:pPr lvl="1"/>
            <a:r>
              <a:rPr lang="en-US" sz="2800" dirty="0"/>
              <a:t>Viral infections like HIV, HEP-C.</a:t>
            </a:r>
            <a:endParaRPr lang="en-US" sz="2400" dirty="0"/>
          </a:p>
          <a:p>
            <a:pPr lvl="1"/>
            <a:r>
              <a:rPr lang="en-US" sz="2800" dirty="0"/>
              <a:t>Habits like smoking , mouth breathing, alcohol, </a:t>
            </a:r>
            <a:r>
              <a:rPr lang="en-US" sz="2800" dirty="0" err="1"/>
              <a:t>bevarages</a:t>
            </a:r>
            <a:r>
              <a:rPr lang="en-US" sz="2800" dirty="0"/>
              <a:t> containing caffeine.</a:t>
            </a:r>
            <a:endParaRPr lang="en-US" sz="2400" dirty="0"/>
          </a:p>
          <a:p>
            <a:pPr lvl="0"/>
            <a:r>
              <a:rPr lang="en-US" dirty="0"/>
              <a:t>Treatment:- </a:t>
            </a:r>
            <a:endParaRPr lang="en-US" sz="2800" dirty="0"/>
          </a:p>
          <a:p>
            <a:pPr lvl="1"/>
            <a:r>
              <a:rPr lang="en-US" sz="2800" dirty="0"/>
              <a:t>Water, ice chips in mouth, sugar free fluids, sugar free chewing gums, lip balm to protect lips from dryness, artificial saliva.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PTYALISM:-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Excessive saliva production. / decreased </a:t>
            </a:r>
            <a:r>
              <a:rPr lang="en-US" dirty="0" err="1"/>
              <a:t>clearence</a:t>
            </a:r>
            <a:r>
              <a:rPr lang="en-US" dirty="0"/>
              <a:t> of saliva produced.</a:t>
            </a:r>
          </a:p>
          <a:p>
            <a:pPr lvl="0"/>
            <a:r>
              <a:rPr lang="en-US" dirty="0"/>
              <a:t>Etiology:-</a:t>
            </a:r>
          </a:p>
          <a:p>
            <a:pPr lvl="1"/>
            <a:r>
              <a:rPr lang="en-US" dirty="0"/>
              <a:t>Conditions:-</a:t>
            </a:r>
          </a:p>
          <a:p>
            <a:pPr lvl="2"/>
            <a:r>
              <a:rPr lang="en-US" dirty="0"/>
              <a:t>Pregnancy</a:t>
            </a:r>
          </a:p>
          <a:p>
            <a:pPr lvl="2"/>
            <a:r>
              <a:rPr lang="en-US" dirty="0"/>
              <a:t> </a:t>
            </a:r>
            <a:r>
              <a:rPr lang="en-US" dirty="0" err="1"/>
              <a:t>Gastroesophageal</a:t>
            </a:r>
            <a:r>
              <a:rPr lang="en-US" dirty="0"/>
              <a:t> reflux disease</a:t>
            </a:r>
            <a:endParaRPr lang="en-US" b="1" dirty="0"/>
          </a:p>
          <a:p>
            <a:pPr lvl="2"/>
            <a:r>
              <a:rPr lang="en-US" dirty="0"/>
              <a:t> Pancreatitis</a:t>
            </a:r>
          </a:p>
          <a:p>
            <a:pPr lvl="2"/>
            <a:r>
              <a:rPr lang="en-US" dirty="0"/>
              <a:t> Liver disease</a:t>
            </a:r>
          </a:p>
          <a:p>
            <a:pPr lvl="2"/>
            <a:r>
              <a:rPr lang="en-US" dirty="0"/>
              <a:t> Mouth ulcers</a:t>
            </a:r>
          </a:p>
          <a:p>
            <a:pPr lvl="2"/>
            <a:r>
              <a:rPr lang="en-US" dirty="0"/>
              <a:t>Oral infections</a:t>
            </a:r>
          </a:p>
          <a:p>
            <a:pPr lvl="1"/>
            <a:r>
              <a:rPr lang="en-US" dirty="0"/>
              <a:t>Medications:-</a:t>
            </a:r>
          </a:p>
          <a:p>
            <a:pPr lvl="2"/>
            <a:r>
              <a:rPr lang="en-US" dirty="0" err="1"/>
              <a:t>Pilocarpine</a:t>
            </a:r>
            <a:endParaRPr lang="en-US" dirty="0"/>
          </a:p>
          <a:p>
            <a:pPr lvl="2"/>
            <a:r>
              <a:rPr lang="en-US" dirty="0" err="1"/>
              <a:t>ketamine</a:t>
            </a:r>
            <a:endParaRPr lang="en-US" dirty="0"/>
          </a:p>
          <a:p>
            <a:pPr lvl="1"/>
            <a:r>
              <a:rPr lang="en-US" dirty="0"/>
              <a:t>Toxins:-</a:t>
            </a:r>
          </a:p>
          <a:p>
            <a:pPr lvl="2"/>
            <a:r>
              <a:rPr lang="en-US" dirty="0"/>
              <a:t>Mercury, copper, arsenic, organophosphates.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Decreased </a:t>
            </a:r>
            <a:r>
              <a:rPr lang="en-US" dirty="0" err="1"/>
              <a:t>clearence</a:t>
            </a:r>
            <a:r>
              <a:rPr lang="en-US" dirty="0"/>
              <a:t>:-</a:t>
            </a:r>
          </a:p>
          <a:p>
            <a:pPr lvl="1"/>
            <a:r>
              <a:rPr lang="en-US" dirty="0"/>
              <a:t>Infections </a:t>
            </a:r>
          </a:p>
          <a:p>
            <a:pPr lvl="2"/>
            <a:r>
              <a:rPr lang="en-US" dirty="0"/>
              <a:t>tonsillitis, retropharyngeal and </a:t>
            </a:r>
            <a:r>
              <a:rPr lang="en-US" dirty="0" err="1"/>
              <a:t>peritonsillar</a:t>
            </a:r>
            <a:r>
              <a:rPr lang="en-US" dirty="0"/>
              <a:t> abscesses, </a:t>
            </a:r>
            <a:r>
              <a:rPr lang="en-US" dirty="0" err="1"/>
              <a:t>epiglottitis</a:t>
            </a:r>
            <a:r>
              <a:rPr lang="en-US" dirty="0"/>
              <a:t> and mumps.</a:t>
            </a:r>
          </a:p>
          <a:p>
            <a:pPr lvl="1"/>
            <a:r>
              <a:rPr lang="en-US" dirty="0"/>
              <a:t>fracture or dislocation of jaws.</a:t>
            </a:r>
          </a:p>
          <a:p>
            <a:pPr lvl="1"/>
            <a:r>
              <a:rPr lang="en-US" dirty="0"/>
              <a:t>Neurologic disorders</a:t>
            </a:r>
          </a:p>
          <a:p>
            <a:pPr lvl="2"/>
            <a:r>
              <a:rPr lang="en-US" dirty="0"/>
              <a:t> myasthenia gravis, Parkinson's disease, rabies, bulbar paralysis, bilateral facial nerve palsy and hypoglossal nerve palsy.</a:t>
            </a:r>
          </a:p>
          <a:p>
            <a:pPr lvl="0"/>
            <a:r>
              <a:rPr lang="en-US" dirty="0"/>
              <a:t>Treatment:-</a:t>
            </a:r>
          </a:p>
          <a:p>
            <a:pPr lvl="1"/>
            <a:r>
              <a:rPr lang="en-US" dirty="0"/>
              <a:t> avoid sour candies or substances that induce excess salivation, good oral </a:t>
            </a:r>
            <a:r>
              <a:rPr lang="en-US" dirty="0" err="1"/>
              <a:t>hygine</a:t>
            </a:r>
            <a:r>
              <a:rPr lang="en-US" dirty="0"/>
              <a:t>, drugs like scopolamine to decrease salivary secretions.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534400" cy="6705600"/>
          </a:xfrm>
        </p:spPr>
        <p:txBody>
          <a:bodyPr numCol="2">
            <a:normAutofit fontScale="77500" lnSpcReduction="20000"/>
          </a:bodyPr>
          <a:lstStyle/>
          <a:p>
            <a:r>
              <a:rPr lang="en-US" b="1" dirty="0"/>
              <a:t>REACTIVE LESIONS</a:t>
            </a:r>
            <a:endParaRPr lang="en-US" dirty="0"/>
          </a:p>
          <a:p>
            <a:pPr lvl="1"/>
            <a:r>
              <a:rPr lang="en-US" b="1" dirty="0"/>
              <a:t>Mucous </a:t>
            </a:r>
            <a:r>
              <a:rPr lang="en-US" b="1" dirty="0" err="1"/>
              <a:t>extravasation</a:t>
            </a:r>
            <a:r>
              <a:rPr lang="en-US" b="1" dirty="0"/>
              <a:t> cyst</a:t>
            </a:r>
            <a:endParaRPr lang="en-US" dirty="0"/>
          </a:p>
          <a:p>
            <a:pPr lvl="1"/>
            <a:r>
              <a:rPr lang="en-US" b="1" dirty="0"/>
              <a:t>Mucous retention cyst</a:t>
            </a:r>
            <a:endParaRPr lang="en-US" dirty="0"/>
          </a:p>
          <a:p>
            <a:pPr lvl="1"/>
            <a:r>
              <a:rPr lang="en-US" b="1" dirty="0"/>
              <a:t>Necrotizing </a:t>
            </a:r>
            <a:r>
              <a:rPr lang="en-US" b="1" dirty="0" err="1"/>
              <a:t>sailometaplasia</a:t>
            </a:r>
            <a:endParaRPr lang="en-US" dirty="0"/>
          </a:p>
          <a:p>
            <a:pPr lvl="1"/>
            <a:r>
              <a:rPr lang="en-US" b="1" dirty="0" err="1"/>
              <a:t>Adenamatoid</a:t>
            </a:r>
            <a:r>
              <a:rPr lang="en-US" b="1" dirty="0"/>
              <a:t> hyperplasia</a:t>
            </a:r>
            <a:endParaRPr lang="en-US" dirty="0"/>
          </a:p>
          <a:p>
            <a:pPr lvl="1"/>
            <a:r>
              <a:rPr lang="en-US" b="1" dirty="0" err="1"/>
              <a:t>Pneumopatoritis</a:t>
            </a:r>
            <a:r>
              <a:rPr lang="en-US" b="1" dirty="0"/>
              <a:t> </a:t>
            </a:r>
            <a:endParaRPr lang="en-US" dirty="0"/>
          </a:p>
          <a:p>
            <a:r>
              <a:rPr lang="en-US" b="1" dirty="0"/>
              <a:t>INFECTIOUS SIALEDENITIS</a:t>
            </a:r>
            <a:endParaRPr lang="en-US" sz="2800" dirty="0"/>
          </a:p>
          <a:p>
            <a:pPr lvl="1"/>
            <a:r>
              <a:rPr lang="en-US" b="1" dirty="0"/>
              <a:t>Mumps </a:t>
            </a:r>
            <a:endParaRPr lang="en-US" sz="2200" dirty="0"/>
          </a:p>
          <a:p>
            <a:pPr lvl="1"/>
            <a:r>
              <a:rPr lang="en-US" b="1" dirty="0"/>
              <a:t>Bacterial </a:t>
            </a:r>
            <a:r>
              <a:rPr lang="en-US" b="1" dirty="0" err="1"/>
              <a:t>sialedenitis</a:t>
            </a:r>
            <a:endParaRPr lang="en-US" sz="2200" dirty="0"/>
          </a:p>
          <a:p>
            <a:pPr lvl="1"/>
            <a:r>
              <a:rPr lang="en-US" b="1" dirty="0" err="1"/>
              <a:t>Sarcoidosis</a:t>
            </a:r>
            <a:endParaRPr lang="en-US" sz="2200" dirty="0"/>
          </a:p>
          <a:p>
            <a:pPr lvl="1"/>
            <a:r>
              <a:rPr lang="en-US" b="1" dirty="0" err="1"/>
              <a:t>Sjogren’s</a:t>
            </a:r>
            <a:r>
              <a:rPr lang="en-US" b="1" dirty="0"/>
              <a:t> syndrome</a:t>
            </a:r>
            <a:endParaRPr lang="en-US" sz="2200" dirty="0"/>
          </a:p>
          <a:p>
            <a:pPr lvl="1"/>
            <a:r>
              <a:rPr lang="en-US" b="1" dirty="0"/>
              <a:t>Salivary </a:t>
            </a:r>
            <a:r>
              <a:rPr lang="en-US" b="1" dirty="0" err="1"/>
              <a:t>lymphoepithelial</a:t>
            </a:r>
            <a:r>
              <a:rPr lang="en-US" b="1" dirty="0"/>
              <a:t> lesion.</a:t>
            </a:r>
          </a:p>
          <a:p>
            <a:r>
              <a:rPr lang="en-US" sz="2800" b="1" dirty="0"/>
              <a:t>SIALEDENOSIS</a:t>
            </a:r>
            <a:endParaRPr lang="en-US" sz="2800" dirty="0"/>
          </a:p>
          <a:p>
            <a:r>
              <a:rPr lang="en-US" b="1" dirty="0"/>
              <a:t>BENIGN NEOPLASM</a:t>
            </a:r>
            <a:endParaRPr lang="en-US" sz="2800" dirty="0"/>
          </a:p>
          <a:p>
            <a:pPr lvl="1"/>
            <a:r>
              <a:rPr lang="en-US" b="1" dirty="0"/>
              <a:t>Mixed tumor/</a:t>
            </a:r>
            <a:r>
              <a:rPr lang="en-US" b="1" dirty="0" err="1"/>
              <a:t>pleomorphic</a:t>
            </a:r>
            <a:r>
              <a:rPr lang="en-US" b="1" dirty="0"/>
              <a:t> adenoma</a:t>
            </a:r>
            <a:endParaRPr lang="en-US" sz="2200" dirty="0"/>
          </a:p>
          <a:p>
            <a:pPr lvl="1"/>
            <a:r>
              <a:rPr lang="en-US" sz="2800" b="1" dirty="0"/>
              <a:t>Basal cell adenoma</a:t>
            </a:r>
            <a:endParaRPr lang="en-US" sz="2400" dirty="0"/>
          </a:p>
          <a:p>
            <a:pPr lvl="1"/>
            <a:r>
              <a:rPr lang="en-US" sz="2800" b="1" dirty="0" err="1"/>
              <a:t>Canalicular</a:t>
            </a:r>
            <a:r>
              <a:rPr lang="en-US" sz="2800" b="1" dirty="0"/>
              <a:t> adenoma</a:t>
            </a:r>
            <a:endParaRPr lang="en-US" sz="2400" dirty="0"/>
          </a:p>
          <a:p>
            <a:pPr lvl="1"/>
            <a:r>
              <a:rPr lang="en-US" sz="2800" b="1" dirty="0" err="1"/>
              <a:t>Oncocytoma</a:t>
            </a:r>
            <a:endParaRPr lang="en-US" sz="2400" dirty="0"/>
          </a:p>
          <a:p>
            <a:pPr lvl="1"/>
            <a:r>
              <a:rPr lang="en-US" sz="2800" b="1" dirty="0" err="1"/>
              <a:t>Warthin’s</a:t>
            </a:r>
            <a:r>
              <a:rPr lang="en-US" sz="2800" b="1" dirty="0"/>
              <a:t> tumor</a:t>
            </a:r>
            <a:endParaRPr lang="en-US" sz="2400" dirty="0"/>
          </a:p>
          <a:p>
            <a:pPr lvl="0"/>
            <a:r>
              <a:rPr lang="en-US" b="1" dirty="0" err="1"/>
              <a:t>Ductal</a:t>
            </a:r>
            <a:r>
              <a:rPr lang="en-US" b="1" dirty="0"/>
              <a:t> </a:t>
            </a:r>
            <a:r>
              <a:rPr lang="en-US" b="1" dirty="0" err="1"/>
              <a:t>papillomas</a:t>
            </a:r>
            <a:endParaRPr lang="en-US" sz="2800" dirty="0"/>
          </a:p>
          <a:p>
            <a:pPr lvl="1"/>
            <a:r>
              <a:rPr lang="en-US" sz="2800" b="1" dirty="0"/>
              <a:t>Inverted </a:t>
            </a:r>
            <a:r>
              <a:rPr lang="en-US" sz="2800" b="1" dirty="0" err="1"/>
              <a:t>ductal</a:t>
            </a:r>
            <a:r>
              <a:rPr lang="en-US" sz="2800" b="1" dirty="0"/>
              <a:t> </a:t>
            </a:r>
            <a:r>
              <a:rPr lang="en-US" sz="2800" b="1" dirty="0" err="1"/>
              <a:t>papilloma</a:t>
            </a:r>
            <a:endParaRPr lang="en-US" sz="2400" dirty="0"/>
          </a:p>
          <a:p>
            <a:pPr lvl="1"/>
            <a:r>
              <a:rPr lang="en-US" sz="2800" b="1" dirty="0" err="1"/>
              <a:t>Sialadenoma</a:t>
            </a:r>
            <a:r>
              <a:rPr lang="en-US" sz="2800" b="1" dirty="0"/>
              <a:t> </a:t>
            </a:r>
            <a:r>
              <a:rPr lang="en-US" sz="2800" b="1" dirty="0" err="1"/>
              <a:t>papilliferum</a:t>
            </a:r>
            <a:endParaRPr lang="en-US" sz="2400" dirty="0"/>
          </a:p>
          <a:p>
            <a:pPr lvl="1"/>
            <a:r>
              <a:rPr lang="en-US" sz="2800" b="1" dirty="0" err="1"/>
              <a:t>Intraductal</a:t>
            </a:r>
            <a:r>
              <a:rPr lang="en-US" sz="2800" b="1" dirty="0"/>
              <a:t> </a:t>
            </a:r>
            <a:r>
              <a:rPr lang="en-US" sz="2800" b="1" dirty="0" err="1"/>
              <a:t>papilloma</a:t>
            </a:r>
            <a:r>
              <a:rPr lang="en-US" sz="2800" b="1" dirty="0"/>
              <a:t>.</a:t>
            </a:r>
            <a:endParaRPr lang="en-US" sz="2400" dirty="0"/>
          </a:p>
          <a:p>
            <a:r>
              <a:rPr lang="en-US" b="1" dirty="0"/>
              <a:t>MALIGNANT NEOPLASM</a:t>
            </a:r>
            <a:endParaRPr lang="en-US" sz="2800" dirty="0"/>
          </a:p>
          <a:p>
            <a:pPr lvl="1"/>
            <a:r>
              <a:rPr lang="en-US" b="1" dirty="0" err="1"/>
              <a:t>Mucoepidermoid</a:t>
            </a:r>
            <a:r>
              <a:rPr lang="en-US" b="1" dirty="0"/>
              <a:t> carcinoma</a:t>
            </a:r>
            <a:endParaRPr lang="en-US" sz="2200" dirty="0"/>
          </a:p>
          <a:p>
            <a:pPr lvl="1"/>
            <a:r>
              <a:rPr lang="en-US" b="1" dirty="0" err="1"/>
              <a:t>Polymorphus</a:t>
            </a:r>
            <a:r>
              <a:rPr lang="en-US" b="1" dirty="0"/>
              <a:t> low grade </a:t>
            </a:r>
            <a:r>
              <a:rPr lang="en-US" b="1" dirty="0" err="1"/>
              <a:t>adenocarcinoma</a:t>
            </a:r>
            <a:endParaRPr lang="en-US" sz="2200" dirty="0"/>
          </a:p>
          <a:p>
            <a:pPr lvl="1"/>
            <a:r>
              <a:rPr lang="en-US" b="1" dirty="0" err="1"/>
              <a:t>Adenocystic</a:t>
            </a:r>
            <a:r>
              <a:rPr lang="en-US" b="1" dirty="0"/>
              <a:t> carcinoma</a:t>
            </a:r>
            <a:endParaRPr lang="en-US" sz="2200" dirty="0"/>
          </a:p>
          <a:p>
            <a:r>
              <a:rPr lang="en-US" b="1" dirty="0"/>
              <a:t>RARE TUMORS</a:t>
            </a:r>
            <a:endParaRPr lang="en-US" sz="2800" dirty="0"/>
          </a:p>
          <a:p>
            <a:pPr lvl="1"/>
            <a:r>
              <a:rPr lang="en-US" b="1" dirty="0"/>
              <a:t>Metastasizing mixed tumor</a:t>
            </a:r>
            <a:endParaRPr lang="en-US" sz="2200" dirty="0"/>
          </a:p>
          <a:p>
            <a:pPr lvl="1"/>
            <a:r>
              <a:rPr lang="en-US" b="1" dirty="0" err="1"/>
              <a:t>Epimyoepithelial</a:t>
            </a:r>
            <a:r>
              <a:rPr lang="en-US" b="1" dirty="0"/>
              <a:t> carcinoma.</a:t>
            </a:r>
            <a:endParaRPr lang="en-US" sz="2200" dirty="0"/>
          </a:p>
          <a:p>
            <a:pPr lvl="1"/>
            <a:r>
              <a:rPr lang="en-US" b="1" dirty="0" err="1"/>
              <a:t>Squamous</a:t>
            </a:r>
            <a:r>
              <a:rPr lang="en-US" b="1" dirty="0"/>
              <a:t> cell carcinoma</a:t>
            </a:r>
            <a:endParaRPr lang="en-US" sz="2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MUCOCELE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Muco</a:t>
            </a:r>
            <a:r>
              <a:rPr lang="en-US" dirty="0"/>
              <a:t>:- mucous</a:t>
            </a:r>
          </a:p>
          <a:p>
            <a:r>
              <a:rPr lang="en-US" dirty="0" err="1"/>
              <a:t>Coele</a:t>
            </a:r>
            <a:r>
              <a:rPr lang="en-US" dirty="0"/>
              <a:t>:- cavity.</a:t>
            </a:r>
          </a:p>
          <a:p>
            <a:r>
              <a:rPr lang="en-US" dirty="0" err="1"/>
              <a:t>Mucoceles</a:t>
            </a:r>
            <a:r>
              <a:rPr lang="en-US" dirty="0"/>
              <a:t> are cavities filled with mucus clinically characterized by single or multiple, spherical, fluctuant nodules which are generally asymptomatic.</a:t>
            </a:r>
          </a:p>
          <a:p>
            <a:r>
              <a:rPr lang="en-US" dirty="0"/>
              <a:t>2types:-</a:t>
            </a:r>
          </a:p>
          <a:p>
            <a:pPr lvl="1"/>
            <a:r>
              <a:rPr lang="en-US" dirty="0"/>
              <a:t>Mucus </a:t>
            </a:r>
            <a:r>
              <a:rPr lang="en-US" dirty="0" err="1"/>
              <a:t>extravasation</a:t>
            </a:r>
            <a:r>
              <a:rPr lang="en-US" dirty="0"/>
              <a:t> type:- </a:t>
            </a:r>
          </a:p>
          <a:p>
            <a:pPr lvl="2"/>
            <a:r>
              <a:rPr lang="en-US" dirty="0"/>
              <a:t>(Extra:- outside,           </a:t>
            </a:r>
            <a:r>
              <a:rPr lang="en-US" dirty="0" err="1"/>
              <a:t>vasa</a:t>
            </a:r>
            <a:r>
              <a:rPr lang="en-US" dirty="0"/>
              <a:t>- vessel)</a:t>
            </a:r>
          </a:p>
          <a:p>
            <a:pPr lvl="1"/>
            <a:r>
              <a:rPr lang="en-US" dirty="0"/>
              <a:t>Mucus retention type:-</a:t>
            </a:r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Mucus </a:t>
            </a:r>
            <a:r>
              <a:rPr lang="en-US" b="1" dirty="0" err="1"/>
              <a:t>extravasation</a:t>
            </a:r>
            <a:r>
              <a:rPr lang="en-US" b="1" dirty="0"/>
              <a:t> cyst:-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876800" cy="452628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The trauma to the excretory duct of salivary gland , results in mucus escape or </a:t>
            </a:r>
            <a:r>
              <a:rPr lang="en-US" dirty="0" err="1"/>
              <a:t>extravasation</a:t>
            </a:r>
            <a:r>
              <a:rPr lang="en-US" dirty="0"/>
              <a:t> into the surrounding connective tissue. The granulation tissue forms a wall around the </a:t>
            </a:r>
            <a:r>
              <a:rPr lang="en-US" dirty="0" err="1"/>
              <a:t>mucin</a:t>
            </a:r>
            <a:r>
              <a:rPr lang="en-US" dirty="0"/>
              <a:t> pool .</a:t>
            </a:r>
          </a:p>
          <a:p>
            <a:pPr lvl="0"/>
            <a:r>
              <a:rPr lang="en-US" dirty="0"/>
              <a:t>Common site:- lower lip. Also seen in anterior ventral surface of tongue(</a:t>
            </a:r>
            <a:r>
              <a:rPr lang="en-US" dirty="0" err="1"/>
              <a:t>Blandin</a:t>
            </a:r>
            <a:r>
              <a:rPr lang="en-US" dirty="0"/>
              <a:t> and </a:t>
            </a:r>
            <a:r>
              <a:rPr lang="en-US" dirty="0" err="1"/>
              <a:t>nuhn</a:t>
            </a:r>
            <a:r>
              <a:rPr lang="en-US" dirty="0"/>
              <a:t> glands), buccal mucosa, floor of the mouth, </a:t>
            </a:r>
            <a:r>
              <a:rPr lang="en-US" dirty="0" err="1"/>
              <a:t>retromolar</a:t>
            </a:r>
            <a:r>
              <a:rPr lang="en-US" dirty="0"/>
              <a:t> region.</a:t>
            </a:r>
          </a:p>
          <a:p>
            <a:endParaRPr lang="en-US" dirty="0"/>
          </a:p>
        </p:txBody>
      </p:sp>
      <p:pic>
        <p:nvPicPr>
          <p:cNvPr id="4" name="Picture 3" descr="DSC01609"/>
          <p:cNvPicPr/>
          <p:nvPr/>
        </p:nvPicPr>
        <p:blipFill>
          <a:blip r:embed="rId3" cstate="print">
            <a:lum bright="17000" contrast="55000"/>
          </a:blip>
          <a:srcRect/>
          <a:stretch>
            <a:fillRect/>
          </a:stretch>
        </p:blipFill>
        <p:spPr bwMode="auto">
          <a:xfrm>
            <a:off x="5410200" y="1524000"/>
            <a:ext cx="3505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5181600" cy="586771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Appearance:-</a:t>
            </a:r>
          </a:p>
          <a:p>
            <a:pPr lvl="1"/>
            <a:r>
              <a:rPr lang="en-US" dirty="0"/>
              <a:t> relatively painless smooth surfaced mass ranging in size from few millimeters to 2cm in diameter.</a:t>
            </a:r>
          </a:p>
          <a:p>
            <a:pPr lvl="1"/>
            <a:r>
              <a:rPr lang="en-US" dirty="0"/>
              <a:t> .Bluish in </a:t>
            </a:r>
            <a:r>
              <a:rPr lang="en-US" dirty="0" err="1"/>
              <a:t>colour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Viscous material is found on aspiration.</a:t>
            </a:r>
          </a:p>
          <a:p>
            <a:pPr lvl="0"/>
            <a:r>
              <a:rPr lang="en-US" dirty="0"/>
              <a:t>Treatment :-</a:t>
            </a:r>
          </a:p>
          <a:p>
            <a:pPr lvl="1"/>
            <a:r>
              <a:rPr lang="en-US" dirty="0"/>
              <a:t> surgical removal of involved salivary gland along with the pooled mucus .</a:t>
            </a:r>
          </a:p>
          <a:p>
            <a:endParaRPr lang="en-US" dirty="0"/>
          </a:p>
        </p:txBody>
      </p:sp>
      <p:pic>
        <p:nvPicPr>
          <p:cNvPr id="4" name="Picture 3" descr="DSC01607"/>
          <p:cNvPicPr/>
          <p:nvPr/>
        </p:nvPicPr>
        <p:blipFill>
          <a:blip r:embed="rId3">
            <a:lum bright="11000" contrast="59000"/>
          </a:blip>
          <a:srcRect/>
          <a:stretch>
            <a:fillRect/>
          </a:stretch>
        </p:blipFill>
        <p:spPr bwMode="auto">
          <a:xfrm>
            <a:off x="5257800" y="1447800"/>
            <a:ext cx="3733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mucus retention cyst (obstructive </a:t>
            </a:r>
            <a:r>
              <a:rPr lang="en-US" b="1" dirty="0" err="1"/>
              <a:t>sialedenitis</a:t>
            </a:r>
            <a:r>
              <a:rPr lang="en-US" b="1" dirty="0"/>
              <a:t>):-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7545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Etiology:- </a:t>
            </a:r>
          </a:p>
          <a:p>
            <a:pPr lvl="1"/>
            <a:r>
              <a:rPr lang="en-US" dirty="0"/>
              <a:t>obstruction by salivary stone that are formed by accumulation of calcium salts around </a:t>
            </a:r>
            <a:r>
              <a:rPr lang="en-US" dirty="0" err="1"/>
              <a:t>nicus</a:t>
            </a:r>
            <a:r>
              <a:rPr lang="en-US" dirty="0"/>
              <a:t> within salivary duct. </a:t>
            </a:r>
            <a:r>
              <a:rPr lang="en-US" dirty="0" err="1"/>
              <a:t>Nidus</a:t>
            </a:r>
            <a:r>
              <a:rPr lang="en-US" dirty="0"/>
              <a:t> consists of desquamated cells , inspissated </a:t>
            </a:r>
            <a:r>
              <a:rPr lang="en-US" dirty="0" err="1"/>
              <a:t>mucin</a:t>
            </a:r>
            <a:r>
              <a:rPr lang="en-US" dirty="0"/>
              <a:t> and bacteria.</a:t>
            </a:r>
          </a:p>
          <a:p>
            <a:pPr lvl="0"/>
            <a:r>
              <a:rPr lang="en-US" dirty="0"/>
              <a:t>clinical features:-</a:t>
            </a:r>
          </a:p>
          <a:p>
            <a:pPr lvl="1"/>
            <a:r>
              <a:rPr lang="en-US" dirty="0"/>
              <a:t>asymptomatic</a:t>
            </a:r>
          </a:p>
          <a:p>
            <a:pPr lvl="1"/>
            <a:r>
              <a:rPr lang="en-US" dirty="0"/>
              <a:t>2:1 (male: female.)</a:t>
            </a:r>
          </a:p>
          <a:p>
            <a:pPr lvl="1"/>
            <a:r>
              <a:rPr lang="en-US" dirty="0"/>
              <a:t>always unilateral. 80%- </a:t>
            </a:r>
            <a:r>
              <a:rPr lang="en-US" dirty="0" err="1"/>
              <a:t>submandibular</a:t>
            </a:r>
            <a:r>
              <a:rPr lang="en-US" dirty="0"/>
              <a:t> gland</a:t>
            </a:r>
          </a:p>
          <a:p>
            <a:pPr lvl="1"/>
            <a:r>
              <a:rPr lang="en-US" dirty="0"/>
              <a:t> 20%  parotid</a:t>
            </a:r>
          </a:p>
          <a:p>
            <a:pPr lvl="1"/>
            <a:r>
              <a:rPr lang="en-US" dirty="0"/>
              <a:t>1-15% - minor salivary glands( commonly seen in upper lip)</a:t>
            </a:r>
          </a:p>
          <a:p>
            <a:pPr lvl="1"/>
            <a:r>
              <a:rPr lang="en-US" dirty="0"/>
              <a:t>In some cases Intermittent pain and swelling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419600" cy="452628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.</a:t>
            </a:r>
          </a:p>
          <a:p>
            <a:pPr lvl="0"/>
            <a:r>
              <a:rPr lang="en-US" dirty="0"/>
              <a:t>HISTOLOGY:-</a:t>
            </a:r>
          </a:p>
          <a:p>
            <a:pPr lvl="1"/>
            <a:r>
              <a:rPr lang="en-US" dirty="0"/>
              <a:t>Commonly lined by </a:t>
            </a:r>
            <a:r>
              <a:rPr lang="en-US" dirty="0" err="1"/>
              <a:t>cuboidal</a:t>
            </a:r>
            <a:r>
              <a:rPr lang="en-US" dirty="0"/>
              <a:t>/columnar/atrophied </a:t>
            </a:r>
            <a:r>
              <a:rPr lang="en-US" dirty="0" err="1"/>
              <a:t>squamous</a:t>
            </a:r>
            <a:r>
              <a:rPr lang="en-US" dirty="0"/>
              <a:t> epithelium.</a:t>
            </a:r>
          </a:p>
          <a:p>
            <a:pPr lvl="1"/>
            <a:r>
              <a:rPr lang="en-US" dirty="0"/>
              <a:t>Some cases show </a:t>
            </a:r>
            <a:r>
              <a:rPr lang="en-US" dirty="0" err="1"/>
              <a:t>oncocytic</a:t>
            </a:r>
            <a:r>
              <a:rPr lang="en-US" dirty="0"/>
              <a:t> </a:t>
            </a:r>
            <a:r>
              <a:rPr lang="en-US" dirty="0" err="1"/>
              <a:t>metaplasia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Treatment:- </a:t>
            </a:r>
          </a:p>
          <a:p>
            <a:pPr lvl="1"/>
            <a:r>
              <a:rPr lang="en-US" dirty="0"/>
              <a:t>surgical removal of gland along with </a:t>
            </a:r>
            <a:r>
              <a:rPr lang="en-US" dirty="0" err="1"/>
              <a:t>mucocele</a:t>
            </a:r>
            <a:r>
              <a:rPr lang="en-US" dirty="0"/>
              <a:t>, or </a:t>
            </a:r>
            <a:r>
              <a:rPr lang="en-US" dirty="0" err="1"/>
              <a:t>sialolith</a:t>
            </a:r>
            <a:r>
              <a:rPr lang="en-US" dirty="0"/>
              <a:t> removal through </a:t>
            </a:r>
            <a:r>
              <a:rPr lang="en-US" dirty="0" err="1"/>
              <a:t>ductal</a:t>
            </a:r>
            <a:r>
              <a:rPr lang="en-US" dirty="0"/>
              <a:t> incision.</a:t>
            </a:r>
          </a:p>
          <a:p>
            <a:endParaRPr lang="en-US" dirty="0"/>
          </a:p>
        </p:txBody>
      </p:sp>
      <p:pic>
        <p:nvPicPr>
          <p:cNvPr id="4" name="Picture 3" descr="DSC01605"/>
          <p:cNvPicPr/>
          <p:nvPr/>
        </p:nvPicPr>
        <p:blipFill>
          <a:blip r:embed="rId2">
            <a:lum bright="12000" contrast="50000"/>
          </a:blip>
          <a:srcRect/>
          <a:stretch>
            <a:fillRect/>
          </a:stretch>
        </p:blipFill>
        <p:spPr bwMode="auto">
          <a:xfrm>
            <a:off x="4724400" y="1905000"/>
            <a:ext cx="4267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Ranula</a:t>
            </a:r>
            <a:r>
              <a:rPr lang="en-US" b="1" dirty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5181600" cy="452628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Is a term used for </a:t>
            </a:r>
            <a:r>
              <a:rPr lang="en-US" dirty="0" err="1"/>
              <a:t>mucoceles</a:t>
            </a:r>
            <a:r>
              <a:rPr lang="en-US" dirty="0"/>
              <a:t> that occur in the floor of the mouth.</a:t>
            </a:r>
          </a:p>
          <a:p>
            <a:pPr lvl="0"/>
            <a:r>
              <a:rPr lang="en-US" dirty="0"/>
              <a:t>The name is derived form the word </a:t>
            </a:r>
            <a:r>
              <a:rPr lang="en-US" i="1" dirty="0" err="1"/>
              <a:t>rana</a:t>
            </a:r>
            <a:r>
              <a:rPr lang="en-US" dirty="0"/>
              <a:t>, because the swelling may resemble the translucent underbelly of the frog. </a:t>
            </a:r>
          </a:p>
          <a:p>
            <a:pPr lvl="0"/>
            <a:r>
              <a:rPr lang="en-US" dirty="0"/>
              <a:t>Although the source is usually the sublingual gland, may also arise from the </a:t>
            </a:r>
            <a:r>
              <a:rPr lang="en-US" dirty="0" err="1"/>
              <a:t>submandibular</a:t>
            </a:r>
            <a:r>
              <a:rPr lang="en-US" dirty="0"/>
              <a:t> duct or possibly the minor salivary glands in the floor of the mouth.</a:t>
            </a:r>
          </a:p>
          <a:p>
            <a:endParaRPr lang="en-US" dirty="0"/>
          </a:p>
        </p:txBody>
      </p:sp>
      <p:pic>
        <p:nvPicPr>
          <p:cNvPr id="4" name="Picture 3" descr="Ranula00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1981200"/>
            <a:ext cx="3429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Clinical features:-</a:t>
            </a:r>
            <a:endParaRPr lang="en-US" sz="2800" dirty="0"/>
          </a:p>
          <a:p>
            <a:pPr lvl="1"/>
            <a:r>
              <a:rPr lang="en-US" sz="2800" dirty="0"/>
              <a:t>Presents as a blue dome shaped swelling in the floor of mouth (FOM). </a:t>
            </a:r>
            <a:endParaRPr lang="en-US" sz="2400" dirty="0"/>
          </a:p>
          <a:p>
            <a:pPr lvl="1"/>
            <a:r>
              <a:rPr lang="en-US" sz="2800" dirty="0"/>
              <a:t>They tend to be larger than </a:t>
            </a:r>
            <a:r>
              <a:rPr lang="en-US" sz="2800" dirty="0" err="1"/>
              <a:t>mucoceles</a:t>
            </a:r>
            <a:r>
              <a:rPr lang="en-US" sz="2800" dirty="0"/>
              <a:t> &amp; can fill the FOM &amp; elevate tongue.</a:t>
            </a:r>
            <a:endParaRPr lang="en-US" sz="2400" dirty="0"/>
          </a:p>
          <a:p>
            <a:pPr lvl="0"/>
            <a:r>
              <a:rPr lang="en-US" dirty="0"/>
              <a:t>Differential diagnosis:-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dermoid</a:t>
            </a:r>
            <a:r>
              <a:rPr lang="en-US" dirty="0"/>
              <a:t> cyst which is usually present in the mid line, but </a:t>
            </a:r>
            <a:r>
              <a:rPr lang="en-US" dirty="0" err="1"/>
              <a:t>ranula</a:t>
            </a:r>
            <a:r>
              <a:rPr lang="en-US" dirty="0"/>
              <a:t> is present only unilaterally on one side only.</a:t>
            </a:r>
          </a:p>
          <a:p>
            <a:r>
              <a:rPr lang="en-US" dirty="0"/>
              <a:t>Treatment:- </a:t>
            </a:r>
          </a:p>
          <a:p>
            <a:pPr lvl="1"/>
            <a:r>
              <a:rPr lang="en-US" dirty="0" err="1"/>
              <a:t>Marsupialisation</a:t>
            </a:r>
            <a:r>
              <a:rPr lang="en-US" dirty="0"/>
              <a:t>, </a:t>
            </a:r>
            <a:r>
              <a:rPr lang="en-US" dirty="0" err="1"/>
              <a:t>intralesional</a:t>
            </a:r>
            <a:r>
              <a:rPr lang="en-US" dirty="0"/>
              <a:t> corticosteroids.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Plunging or Cervical </a:t>
            </a:r>
            <a:r>
              <a:rPr lang="en-US" b="1" dirty="0" err="1"/>
              <a:t>Ranula</a:t>
            </a:r>
            <a:r>
              <a:rPr lang="en-US" b="1" dirty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Occurs due to spilled </a:t>
            </a:r>
            <a:r>
              <a:rPr lang="en-US" dirty="0" err="1"/>
              <a:t>mucin</a:t>
            </a:r>
            <a:r>
              <a:rPr lang="en-US" dirty="0"/>
              <a:t> dissects through the </a:t>
            </a:r>
            <a:r>
              <a:rPr lang="en-US" dirty="0" err="1"/>
              <a:t>mylohyoid</a:t>
            </a:r>
            <a:r>
              <a:rPr lang="en-US" dirty="0"/>
              <a:t> muscle and produces swelling in the neck. Swelling of the floor of the mouth may be evident or not.</a:t>
            </a:r>
          </a:p>
          <a:p>
            <a:pPr lvl="0"/>
            <a:r>
              <a:rPr lang="en-US"/>
              <a:t>Tail </a:t>
            </a:r>
            <a:r>
              <a:rPr lang="en-US" dirty="0"/>
              <a:t>sign:- CT and MRI images of </a:t>
            </a:r>
            <a:r>
              <a:rPr lang="en-US" dirty="0" err="1"/>
              <a:t>ranula</a:t>
            </a:r>
            <a:r>
              <a:rPr lang="en-US" dirty="0"/>
              <a:t> show slight extension of the lesion into the sublingual space, seen only when sublingual gland is involved.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Sialolithiasis</a:t>
            </a:r>
            <a:r>
              <a:rPr lang="en-US" b="1" dirty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 err="1"/>
              <a:t>Sialoliths</a:t>
            </a:r>
            <a:r>
              <a:rPr lang="en-US" dirty="0"/>
              <a:t> are the calcified organic matter that forms within the </a:t>
            </a:r>
            <a:r>
              <a:rPr lang="en-US" dirty="0" err="1"/>
              <a:t>secetory</a:t>
            </a:r>
            <a:r>
              <a:rPr lang="en-US" dirty="0"/>
              <a:t> </a:t>
            </a:r>
            <a:r>
              <a:rPr lang="en-US" dirty="0" err="1"/>
              <a:t>sysem</a:t>
            </a:r>
            <a:r>
              <a:rPr lang="en-US" dirty="0"/>
              <a:t> of  major salivary glands associated with acute painful episodes with intermittent swellings of salivary affected salivary glands.(BURKET)</a:t>
            </a:r>
          </a:p>
          <a:p>
            <a:pPr lvl="0"/>
            <a:r>
              <a:rPr lang="en-US" dirty="0"/>
              <a:t>Is the major cause of unilateral diffuse parotid or </a:t>
            </a:r>
            <a:r>
              <a:rPr lang="en-US" dirty="0" err="1"/>
              <a:t>submandibular</a:t>
            </a:r>
            <a:r>
              <a:rPr lang="en-US" dirty="0"/>
              <a:t> gland swelling.</a:t>
            </a:r>
            <a:endParaRPr lang="en-US" baseline="30000" dirty="0"/>
          </a:p>
          <a:p>
            <a:pPr lvl="0"/>
            <a:endParaRPr lang="en-US" sz="2800" dirty="0"/>
          </a:p>
          <a:p>
            <a:pPr lvl="0"/>
            <a:r>
              <a:rPr lang="en-US" dirty="0"/>
              <a:t>Etiology:- </a:t>
            </a:r>
          </a:p>
          <a:p>
            <a:pPr lvl="1"/>
            <a:r>
              <a:rPr lang="en-US" sz="2900" dirty="0"/>
              <a:t>mechanical </a:t>
            </a:r>
            <a:r>
              <a:rPr lang="en-US" sz="2900" dirty="0" err="1"/>
              <a:t>obstuction</a:t>
            </a:r>
            <a:r>
              <a:rPr lang="en-US" sz="2900" dirty="0"/>
              <a:t> of the salivary duct,</a:t>
            </a:r>
          </a:p>
          <a:p>
            <a:pPr lvl="1"/>
            <a:r>
              <a:rPr lang="en-US" sz="2800" dirty="0" err="1"/>
              <a:t>Xerostomic</a:t>
            </a:r>
            <a:r>
              <a:rPr lang="en-US" sz="2800" dirty="0"/>
              <a:t> medications</a:t>
            </a:r>
            <a:endParaRPr lang="en-US" sz="2400" dirty="0"/>
          </a:p>
          <a:p>
            <a:pPr lvl="1"/>
            <a:r>
              <a:rPr lang="en-US" sz="2800" dirty="0"/>
              <a:t>Tobacco smoking, </a:t>
            </a:r>
            <a:endParaRPr lang="en-US" sz="2400" dirty="0"/>
          </a:p>
          <a:p>
            <a:pPr lvl="1"/>
            <a:r>
              <a:rPr lang="en-US" sz="2800" dirty="0"/>
              <a:t>Gout is the only systemic disease known to cause salivary calculi and these are composed of uric acid</a:t>
            </a:r>
            <a:endParaRPr lang="en-US" sz="2400" dirty="0"/>
          </a:p>
          <a:p>
            <a:pPr lvl="1"/>
            <a:r>
              <a:rPr lang="en-US" sz="2800" dirty="0"/>
              <a:t>More common in </a:t>
            </a:r>
            <a:r>
              <a:rPr lang="en-US" sz="2800" dirty="0" err="1"/>
              <a:t>submandibular</a:t>
            </a:r>
            <a:r>
              <a:rPr lang="en-US" sz="2800" dirty="0"/>
              <a:t> duct because (</a:t>
            </a:r>
            <a:r>
              <a:rPr lang="en-US" sz="2800" dirty="0">
                <a:sym typeface="Wingdings" pitchFamily="2" charset="2"/>
              </a:rPr>
              <a:t>80-90%)</a:t>
            </a:r>
            <a:endParaRPr lang="en-US" sz="2800" dirty="0"/>
          </a:p>
          <a:p>
            <a:pPr lvl="2"/>
            <a:r>
              <a:rPr lang="en-US" sz="2500" dirty="0"/>
              <a:t>Saliva more alkaline</a:t>
            </a:r>
          </a:p>
          <a:p>
            <a:pPr lvl="2"/>
            <a:r>
              <a:rPr lang="en-US" sz="2500" dirty="0"/>
              <a:t>Higher concentration of calcium and phosphate in the saliva,</a:t>
            </a:r>
          </a:p>
          <a:p>
            <a:pPr lvl="2"/>
            <a:r>
              <a:rPr lang="en-US" sz="2500" dirty="0"/>
              <a:t>Longer duct , Anti-gravity flow.</a:t>
            </a:r>
            <a:endParaRPr lang="en-US" sz="2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Composition:-</a:t>
            </a:r>
            <a:endParaRPr lang="en-US" sz="2800" dirty="0"/>
          </a:p>
          <a:p>
            <a:pPr lvl="1"/>
            <a:r>
              <a:rPr lang="en-US" sz="2800" dirty="0"/>
              <a:t>Organic; often predominate in the center</a:t>
            </a:r>
            <a:endParaRPr lang="en-US" sz="2400" dirty="0"/>
          </a:p>
          <a:p>
            <a:pPr lvl="2"/>
            <a:r>
              <a:rPr lang="en-US" sz="2400" dirty="0" err="1"/>
              <a:t>Glycoproteins</a:t>
            </a:r>
            <a:r>
              <a:rPr lang="en-US" sz="2400" dirty="0"/>
              <a:t> </a:t>
            </a:r>
            <a:endParaRPr lang="en-US" sz="2000" dirty="0"/>
          </a:p>
          <a:p>
            <a:pPr lvl="2"/>
            <a:r>
              <a:rPr lang="en-US" sz="2400" dirty="0" err="1"/>
              <a:t>Mucopolysaccarides</a:t>
            </a:r>
            <a:r>
              <a:rPr lang="en-US" sz="2400" dirty="0"/>
              <a:t> </a:t>
            </a:r>
            <a:endParaRPr lang="en-US" sz="2000" dirty="0"/>
          </a:p>
          <a:p>
            <a:pPr lvl="2"/>
            <a:r>
              <a:rPr lang="en-US" sz="2400" dirty="0"/>
              <a:t>Bacteria!</a:t>
            </a:r>
            <a:endParaRPr lang="en-US" sz="2000" dirty="0"/>
          </a:p>
          <a:p>
            <a:pPr lvl="2"/>
            <a:r>
              <a:rPr lang="en-US" sz="2400" dirty="0"/>
              <a:t>Cellular debris</a:t>
            </a:r>
            <a:endParaRPr lang="en-US" sz="2000" dirty="0"/>
          </a:p>
          <a:p>
            <a:pPr lvl="1"/>
            <a:r>
              <a:rPr lang="en-US" sz="2800" dirty="0"/>
              <a:t>Inorganic; often in the periphery</a:t>
            </a:r>
            <a:endParaRPr lang="en-US" sz="2400" dirty="0"/>
          </a:p>
          <a:p>
            <a:pPr lvl="2"/>
            <a:r>
              <a:rPr lang="en-US" sz="2400" dirty="0"/>
              <a:t>Calcium carbonates &amp; calcium phosphates in the form of </a:t>
            </a:r>
            <a:r>
              <a:rPr lang="en-US" sz="2400" dirty="0" err="1"/>
              <a:t>hydroxyapatite</a:t>
            </a:r>
            <a:r>
              <a:rPr lang="en-US" sz="2400" dirty="0"/>
              <a:t>  with trace elements of magnesium, potassium chloride, ammonium.</a:t>
            </a:r>
            <a:endParaRPr lang="en-US" sz="2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5486400" cy="60960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/>
              <a:t>Clinical features :- </a:t>
            </a:r>
          </a:p>
          <a:p>
            <a:pPr lvl="1"/>
            <a:r>
              <a:rPr lang="en-US" dirty="0"/>
              <a:t>Episodes of </a:t>
            </a:r>
            <a:r>
              <a:rPr lang="en-US" dirty="0" err="1"/>
              <a:t>spasmidic</a:t>
            </a:r>
            <a:r>
              <a:rPr lang="en-US" dirty="0"/>
              <a:t> pain and swelling – salivary colic ,</a:t>
            </a:r>
          </a:p>
          <a:p>
            <a:pPr lvl="1"/>
            <a:r>
              <a:rPr lang="en-US" dirty="0" err="1"/>
              <a:t>trismus</a:t>
            </a:r>
            <a:r>
              <a:rPr lang="en-US" dirty="0"/>
              <a:t>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Diagnosis:-</a:t>
            </a:r>
          </a:p>
          <a:p>
            <a:pPr lvl="1"/>
            <a:r>
              <a:rPr lang="en-US" dirty="0" err="1"/>
              <a:t>Bidigital</a:t>
            </a:r>
            <a:r>
              <a:rPr lang="en-US" dirty="0"/>
              <a:t> palpation along the path of  duct .</a:t>
            </a:r>
          </a:p>
          <a:p>
            <a:pPr lvl="1"/>
            <a:r>
              <a:rPr lang="en-US" dirty="0"/>
              <a:t> ultrasound, CT, </a:t>
            </a:r>
            <a:r>
              <a:rPr lang="en-US" dirty="0" err="1"/>
              <a:t>sialography</a:t>
            </a:r>
            <a:r>
              <a:rPr lang="en-US" dirty="0"/>
              <a:t>, PA puffy cheek for parotid </a:t>
            </a:r>
            <a:r>
              <a:rPr lang="en-US" dirty="0" err="1"/>
              <a:t>sialoliths</a:t>
            </a:r>
            <a:r>
              <a:rPr lang="en-US" dirty="0"/>
              <a:t>.</a:t>
            </a:r>
          </a:p>
          <a:p>
            <a:r>
              <a:rPr lang="en-US" dirty="0"/>
              <a:t>DD:- </a:t>
            </a:r>
          </a:p>
          <a:p>
            <a:pPr lvl="1"/>
            <a:r>
              <a:rPr lang="en-US" dirty="0" err="1"/>
              <a:t>Pleboliths</a:t>
            </a:r>
            <a:r>
              <a:rPr lang="en-US" dirty="0"/>
              <a:t> appear in blood vessels , </a:t>
            </a:r>
            <a:r>
              <a:rPr lang="en-US" dirty="0" err="1"/>
              <a:t>i.e</a:t>
            </a:r>
            <a:r>
              <a:rPr lang="en-US" dirty="0"/>
              <a:t> out side the salivary system.</a:t>
            </a:r>
          </a:p>
          <a:p>
            <a:pPr lvl="0"/>
            <a:r>
              <a:rPr lang="en-US" dirty="0"/>
              <a:t>Treatment:- </a:t>
            </a:r>
          </a:p>
          <a:p>
            <a:pPr lvl="1"/>
            <a:r>
              <a:rPr lang="en-US" dirty="0"/>
              <a:t>antibiotics, </a:t>
            </a:r>
            <a:r>
              <a:rPr lang="en-US" dirty="0" err="1"/>
              <a:t>antiinflamatory</a:t>
            </a:r>
            <a:r>
              <a:rPr lang="en-US" dirty="0"/>
              <a:t> drugs,</a:t>
            </a:r>
          </a:p>
          <a:p>
            <a:pPr lvl="1"/>
            <a:r>
              <a:rPr lang="en-US" dirty="0"/>
              <a:t> stone </a:t>
            </a:r>
            <a:r>
              <a:rPr lang="en-US" dirty="0" err="1"/>
              <a:t>exicision</a:t>
            </a:r>
            <a:r>
              <a:rPr lang="en-US" dirty="0"/>
              <a:t> by lithotripsy, gland </a:t>
            </a:r>
            <a:r>
              <a:rPr lang="en-US" dirty="0" err="1"/>
              <a:t>exicision</a:t>
            </a:r>
            <a:r>
              <a:rPr lang="en-US" dirty="0"/>
              <a:t>.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pic>
        <p:nvPicPr>
          <p:cNvPr id="4" name="Picture 3" descr="Stone_in_Wharton_s_Duct_Occlusal_Film_ENTo_044"/>
          <p:cNvPicPr/>
          <p:nvPr/>
        </p:nvPicPr>
        <p:blipFill>
          <a:blip r:embed="rId3" cstate="print">
            <a:lum bright="-10000" contrast="13000"/>
          </a:blip>
          <a:srcRect/>
          <a:stretch>
            <a:fillRect/>
          </a:stretch>
        </p:blipFill>
        <p:spPr bwMode="auto">
          <a:xfrm>
            <a:off x="6019800" y="2209800"/>
            <a:ext cx="2971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Necrotizing </a:t>
            </a:r>
            <a:r>
              <a:rPr lang="en-US" b="1" dirty="0" err="1"/>
              <a:t>sialometaplasia</a:t>
            </a:r>
            <a:r>
              <a:rPr lang="en-US" b="1" dirty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Benign </a:t>
            </a:r>
            <a:r>
              <a:rPr lang="en-US" dirty="0" err="1"/>
              <a:t>selflimiting</a:t>
            </a:r>
            <a:r>
              <a:rPr lang="en-US" dirty="0"/>
              <a:t>, reactive </a:t>
            </a:r>
            <a:r>
              <a:rPr lang="en-US" dirty="0" err="1"/>
              <a:t>inflamatory</a:t>
            </a:r>
            <a:r>
              <a:rPr lang="en-US" dirty="0"/>
              <a:t>  condition typically effecting palate , and rarely other sites containing salivary glands.</a:t>
            </a:r>
          </a:p>
          <a:p>
            <a:pPr lvl="0"/>
            <a:r>
              <a:rPr lang="en-US" dirty="0"/>
              <a:t>mimics malignancy both clinically and histologically.</a:t>
            </a:r>
          </a:p>
          <a:p>
            <a:pPr lvl="0"/>
            <a:r>
              <a:rPr lang="en-US" dirty="0"/>
              <a:t>Etiology:-</a:t>
            </a:r>
          </a:p>
          <a:p>
            <a:pPr lvl="1"/>
            <a:r>
              <a:rPr lang="en-US" dirty="0"/>
              <a:t> salivary gland ischemia precipitated by local trauma, surgical manipulation, local anesthesia causing infarction of the salivary gland. This causes focal vascular compression leading to tissues necrosis of salivary gland.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5029200" cy="579151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 Clinical features:-</a:t>
            </a:r>
          </a:p>
          <a:p>
            <a:pPr lvl="1"/>
            <a:r>
              <a:rPr lang="en-US" dirty="0"/>
              <a:t> Found at the junction of hard and soft palates</a:t>
            </a:r>
          </a:p>
          <a:p>
            <a:pPr lvl="1"/>
            <a:r>
              <a:rPr lang="en-US" dirty="0"/>
              <a:t> Initially appears as a tender swelling.</a:t>
            </a:r>
          </a:p>
          <a:p>
            <a:pPr lvl="1"/>
            <a:r>
              <a:rPr lang="en-US" dirty="0"/>
              <a:t> Subsequently the mucosa breaks down with the formation of a sharply demarcated deep ulcer with a yellowish grey lobular base. </a:t>
            </a:r>
          </a:p>
          <a:p>
            <a:pPr lvl="1"/>
            <a:r>
              <a:rPr lang="en-US" dirty="0"/>
              <a:t>unilateral or bilateral. </a:t>
            </a:r>
          </a:p>
        </p:txBody>
      </p:sp>
      <p:pic>
        <p:nvPicPr>
          <p:cNvPr id="4" name="Picture 3" descr="nsm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2133600"/>
            <a:ext cx="3429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Histology:- </a:t>
            </a:r>
          </a:p>
          <a:p>
            <a:pPr lvl="1"/>
            <a:r>
              <a:rPr lang="en-US" dirty="0"/>
              <a:t>necrosis of salivary glands, </a:t>
            </a:r>
          </a:p>
          <a:p>
            <a:pPr lvl="1"/>
            <a:r>
              <a:rPr lang="en-US" dirty="0" err="1"/>
              <a:t>squamous</a:t>
            </a:r>
            <a:r>
              <a:rPr lang="en-US" dirty="0"/>
              <a:t> </a:t>
            </a:r>
            <a:r>
              <a:rPr lang="en-US" dirty="0" err="1"/>
              <a:t>metaplasia</a:t>
            </a:r>
            <a:r>
              <a:rPr lang="en-US" dirty="0"/>
              <a:t> of salivary </a:t>
            </a:r>
            <a:r>
              <a:rPr lang="en-US" dirty="0" err="1"/>
              <a:t>duct.but</a:t>
            </a:r>
            <a:r>
              <a:rPr lang="en-US" dirty="0"/>
              <a:t> the lobular structure is preserved which is not seen in neoplasm.</a:t>
            </a:r>
          </a:p>
          <a:p>
            <a:pPr lvl="0"/>
            <a:r>
              <a:rPr lang="en-US" dirty="0"/>
              <a:t>Differential diagnosis:-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squamous</a:t>
            </a:r>
            <a:r>
              <a:rPr lang="en-US" dirty="0"/>
              <a:t> cell carcinoma and malignant minor salivary gland neoplasm , syphilitic </a:t>
            </a:r>
            <a:r>
              <a:rPr lang="en-US" dirty="0" err="1"/>
              <a:t>gumma</a:t>
            </a:r>
            <a:r>
              <a:rPr lang="en-US" dirty="0"/>
              <a:t> (punched out ulcers).</a:t>
            </a:r>
          </a:p>
          <a:p>
            <a:r>
              <a:rPr lang="en-US" dirty="0"/>
              <a:t>Treatment:-</a:t>
            </a:r>
          </a:p>
          <a:p>
            <a:pPr lvl="1"/>
            <a:r>
              <a:rPr lang="en-US" dirty="0"/>
              <a:t>Heal with in 6 </a:t>
            </a:r>
            <a:r>
              <a:rPr lang="en-US" dirty="0" err="1"/>
              <a:t>weks</a:t>
            </a:r>
            <a:r>
              <a:rPr lang="en-US" dirty="0"/>
              <a:t> by secondary intention.</a:t>
            </a:r>
          </a:p>
          <a:p>
            <a:r>
              <a:rPr lang="en-US" dirty="0" err="1"/>
              <a:t>subacute</a:t>
            </a:r>
            <a:r>
              <a:rPr lang="en-US" dirty="0"/>
              <a:t> necrotizing </a:t>
            </a:r>
            <a:r>
              <a:rPr lang="en-US" dirty="0" err="1"/>
              <a:t>sialedenitis</a:t>
            </a:r>
            <a:r>
              <a:rPr lang="en-US" dirty="0"/>
              <a:t> (inflammatory condition of minor salivary glands of unknown etiology, with abrupt onset of pain and localized swelling of hard and soft palate, but self limiting without an ulcer, and no </a:t>
            </a:r>
            <a:r>
              <a:rPr lang="en-US" dirty="0" err="1"/>
              <a:t>metaplasia</a:t>
            </a:r>
            <a:r>
              <a:rPr lang="en-US" dirty="0"/>
              <a:t>)</a:t>
            </a:r>
          </a:p>
          <a:p>
            <a:r>
              <a:rPr lang="en-US" dirty="0"/>
              <a:t>Treatment:- surgical </a:t>
            </a:r>
            <a:r>
              <a:rPr lang="en-US" dirty="0" err="1"/>
              <a:t>exicision</a:t>
            </a:r>
            <a:r>
              <a:rPr lang="en-US" dirty="0"/>
              <a:t>.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Pneumoparotitis</a:t>
            </a:r>
            <a:r>
              <a:rPr lang="en-US" b="1" dirty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Gas in the parotid duct or gland due to the reflux of pressurized air from the mouth into </a:t>
            </a:r>
            <a:r>
              <a:rPr lang="en-US" dirty="0" err="1"/>
              <a:t>Stensen’s</a:t>
            </a:r>
            <a:r>
              <a:rPr lang="en-US" dirty="0"/>
              <a:t> </a:t>
            </a:r>
            <a:r>
              <a:rPr lang="en-US" dirty="0" err="1"/>
              <a:t>duct.May</a:t>
            </a:r>
            <a:r>
              <a:rPr lang="en-US" dirty="0"/>
              <a:t> occur with episodes of increased </a:t>
            </a:r>
            <a:r>
              <a:rPr lang="en-US" dirty="0" err="1"/>
              <a:t>intrabuccal</a:t>
            </a:r>
            <a:r>
              <a:rPr lang="en-US" dirty="0"/>
              <a:t> pressure like in Glass blowers, trumpet players.</a:t>
            </a:r>
          </a:p>
          <a:p>
            <a:endParaRPr lang="en-US" dirty="0"/>
          </a:p>
        </p:txBody>
      </p:sp>
      <p:pic>
        <p:nvPicPr>
          <p:cNvPr id="117762" name="Picture 2" descr="http://t3.gstatic.com/images?q=tbn:ANd9GcQ_meSSwzLWuldgW3LIlZugcSGq-13zJHcJ0Awv81K79U1dWsBlF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4267200"/>
            <a:ext cx="2000250" cy="2286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Mumps:-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Derived from the Danish word “</a:t>
            </a:r>
            <a:r>
              <a:rPr lang="en-US" dirty="0" err="1"/>
              <a:t>mompen</a:t>
            </a:r>
            <a:r>
              <a:rPr lang="en-US" dirty="0"/>
              <a:t>”</a:t>
            </a:r>
          </a:p>
          <a:p>
            <a:pPr lvl="0"/>
            <a:r>
              <a:rPr lang="en-US" dirty="0"/>
              <a:t>Means mumbling</a:t>
            </a:r>
          </a:p>
          <a:p>
            <a:pPr lvl="0"/>
            <a:r>
              <a:rPr lang="en-US" dirty="0"/>
              <a:t> characteristic muffled speech that patients demonstrate because of glandular inflammation and </a:t>
            </a:r>
            <a:r>
              <a:rPr lang="en-US" dirty="0" err="1"/>
              <a:t>trismus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Acute viral </a:t>
            </a:r>
            <a:r>
              <a:rPr lang="en-US" dirty="0" err="1"/>
              <a:t>sialedenitis</a:t>
            </a:r>
            <a:r>
              <a:rPr lang="en-US" dirty="0"/>
              <a:t> effecting the parotid gland. Most common in late winter and spring season.</a:t>
            </a:r>
          </a:p>
          <a:p>
            <a:pPr lvl="0"/>
            <a:r>
              <a:rPr lang="en-US" dirty="0"/>
              <a:t>Etiology:- </a:t>
            </a:r>
          </a:p>
          <a:p>
            <a:pPr lvl="1"/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myxo</a:t>
            </a:r>
            <a:r>
              <a:rPr lang="en-US" dirty="0"/>
              <a:t> virus, </a:t>
            </a:r>
          </a:p>
          <a:p>
            <a:pPr lvl="1"/>
            <a:r>
              <a:rPr lang="en-US" dirty="0"/>
              <a:t>2-3 week incubation period producing </a:t>
            </a:r>
            <a:r>
              <a:rPr lang="en-US" dirty="0" err="1"/>
              <a:t>viremia</a:t>
            </a:r>
            <a:r>
              <a:rPr lang="en-US" dirty="0"/>
              <a:t> of the whole body, then localizes in a biologically active tissues like salivary glands, germinal tissues and the CNS.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5181600" cy="61722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Spread by direct contact , salivary droplets etc.</a:t>
            </a:r>
            <a:endParaRPr lang="en-US" sz="2800" dirty="0"/>
          </a:p>
          <a:p>
            <a:pPr lvl="0"/>
            <a:r>
              <a:rPr lang="en-US" dirty="0"/>
              <a:t>Clinical features:- </a:t>
            </a:r>
          </a:p>
          <a:p>
            <a:pPr lvl="1"/>
            <a:r>
              <a:rPr lang="en-US" dirty="0"/>
              <a:t>The onset of salivary gland involvement is warned by earache, gland pain while moving jaws, </a:t>
            </a:r>
            <a:r>
              <a:rPr lang="en-US" dirty="0" err="1"/>
              <a:t>dysphagia</a:t>
            </a:r>
            <a:r>
              <a:rPr lang="en-US" dirty="0"/>
              <a:t> and </a:t>
            </a:r>
            <a:r>
              <a:rPr lang="en-US" dirty="0" err="1"/>
              <a:t>trismus</a:t>
            </a:r>
            <a:r>
              <a:rPr lang="en-US" dirty="0"/>
              <a:t>.</a:t>
            </a:r>
            <a:endParaRPr lang="en-US" sz="2200" dirty="0"/>
          </a:p>
          <a:p>
            <a:pPr lvl="1"/>
            <a:r>
              <a:rPr lang="en-US" sz="2800" dirty="0"/>
              <a:t> partially occluded </a:t>
            </a:r>
            <a:r>
              <a:rPr lang="en-US" sz="2800" dirty="0" err="1"/>
              <a:t>stensen’s</a:t>
            </a:r>
            <a:r>
              <a:rPr lang="en-US" sz="2800" dirty="0"/>
              <a:t> duct, pain on stimulation of salivary secretion by food, </a:t>
            </a:r>
            <a:endParaRPr lang="en-US" sz="2400" dirty="0"/>
          </a:p>
          <a:p>
            <a:pPr lvl="1"/>
            <a:r>
              <a:rPr lang="en-US" sz="2800" dirty="0"/>
              <a:t>After 10 days decrease in swelling noted</a:t>
            </a:r>
          </a:p>
          <a:p>
            <a:pPr lvl="1"/>
            <a:r>
              <a:rPr lang="en-US" sz="2800" dirty="0"/>
              <a:t> complications of </a:t>
            </a:r>
            <a:r>
              <a:rPr lang="en-US" sz="2800" dirty="0" err="1"/>
              <a:t>oophorotis</a:t>
            </a:r>
            <a:r>
              <a:rPr lang="en-US" sz="2800" dirty="0"/>
              <a:t>, </a:t>
            </a:r>
            <a:r>
              <a:rPr lang="en-US" sz="2800" dirty="0" err="1"/>
              <a:t>orchitis</a:t>
            </a:r>
            <a:r>
              <a:rPr lang="en-US" sz="2800" dirty="0"/>
              <a:t> seen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4" descr="F:\saliva prut\mumps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600200"/>
            <a:ext cx="3352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Diagnosis:-</a:t>
            </a:r>
            <a:endParaRPr lang="en-US" sz="2800" dirty="0"/>
          </a:p>
          <a:p>
            <a:pPr lvl="1"/>
            <a:r>
              <a:rPr lang="en-US" sz="2800" dirty="0"/>
              <a:t> </a:t>
            </a:r>
            <a:r>
              <a:rPr lang="en-US" sz="2800" dirty="0" err="1"/>
              <a:t>Leukocytopenia</a:t>
            </a:r>
            <a:r>
              <a:rPr lang="en-US" sz="2800" dirty="0"/>
              <a:t>, with relative </a:t>
            </a:r>
            <a:r>
              <a:rPr lang="en-US" sz="2800" dirty="0" err="1"/>
              <a:t>lymphocytosis</a:t>
            </a:r>
            <a:r>
              <a:rPr lang="en-US" sz="2800" dirty="0"/>
              <a:t> </a:t>
            </a:r>
            <a:endParaRPr lang="en-US" sz="2400" dirty="0"/>
          </a:p>
          <a:p>
            <a:pPr lvl="1"/>
            <a:r>
              <a:rPr lang="en-US" sz="2800" dirty="0"/>
              <a:t>Increased serum amylase (normal by 2- 3 week of disease)</a:t>
            </a:r>
            <a:endParaRPr lang="en-US" sz="2400" dirty="0"/>
          </a:p>
          <a:p>
            <a:pPr lvl="1"/>
            <a:r>
              <a:rPr lang="en-US" sz="2800" dirty="0"/>
              <a:t> presence of S antibodies (recent infection) in serum.</a:t>
            </a:r>
          </a:p>
          <a:p>
            <a:pPr lvl="1"/>
            <a:r>
              <a:rPr lang="en-US" sz="2800" dirty="0"/>
              <a:t>Presence of V antibodies (past infection /vaccination) in serum.</a:t>
            </a:r>
            <a:endParaRPr lang="en-US" sz="2400" dirty="0"/>
          </a:p>
          <a:p>
            <a:pPr lvl="0"/>
            <a:r>
              <a:rPr lang="en-US" dirty="0" err="1"/>
              <a:t>Differntial</a:t>
            </a:r>
            <a:r>
              <a:rPr lang="en-US" dirty="0"/>
              <a:t> diagnosis:- </a:t>
            </a:r>
          </a:p>
          <a:p>
            <a:pPr lvl="1"/>
            <a:r>
              <a:rPr lang="en-US" dirty="0" err="1"/>
              <a:t>coxsachie</a:t>
            </a:r>
            <a:r>
              <a:rPr lang="en-US" dirty="0"/>
              <a:t> A virus., </a:t>
            </a:r>
            <a:r>
              <a:rPr lang="en-US" dirty="0" err="1"/>
              <a:t>cytomegalo</a:t>
            </a:r>
            <a:r>
              <a:rPr lang="en-US" dirty="0"/>
              <a:t> virus, </a:t>
            </a:r>
            <a:endParaRPr lang="en-US" sz="2200" dirty="0"/>
          </a:p>
          <a:p>
            <a:pPr lvl="0"/>
            <a:r>
              <a:rPr lang="en-US" dirty="0"/>
              <a:t>Treatment:- symptomatic, bed rest, analgesics, corticosteroids, </a:t>
            </a:r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Bacterial </a:t>
            </a:r>
            <a:r>
              <a:rPr lang="en-US" b="1" dirty="0" err="1"/>
              <a:t>sialedenitis</a:t>
            </a:r>
            <a:r>
              <a:rPr lang="en-US" b="1" dirty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etiology:- </a:t>
            </a:r>
          </a:p>
          <a:p>
            <a:pPr lvl="1"/>
            <a:r>
              <a:rPr lang="en-US" dirty="0"/>
              <a:t>microbial overgrowth with reduced salivary </a:t>
            </a:r>
            <a:r>
              <a:rPr lang="en-US" dirty="0" err="1"/>
              <a:t>flow.dehydration</a:t>
            </a:r>
            <a:r>
              <a:rPr lang="en-US" dirty="0"/>
              <a:t> seen. Common postoperative complication after surgery. </a:t>
            </a:r>
          </a:p>
          <a:p>
            <a:pPr lvl="1"/>
            <a:r>
              <a:rPr lang="en-US" dirty="0" err="1"/>
              <a:t>hematogenous</a:t>
            </a:r>
            <a:r>
              <a:rPr lang="en-US" dirty="0"/>
              <a:t> spread of the infection from other areas. </a:t>
            </a:r>
          </a:p>
          <a:p>
            <a:pPr lvl="1"/>
            <a:r>
              <a:rPr lang="en-US" dirty="0"/>
              <a:t>Bacteria like penicillin resistant staphylococcus </a:t>
            </a:r>
            <a:r>
              <a:rPr lang="en-US" dirty="0" err="1"/>
              <a:t>aureus</a:t>
            </a:r>
            <a:r>
              <a:rPr lang="en-US" dirty="0"/>
              <a:t>, streptococcus pneumonia,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5715000" cy="62484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clinical features:-</a:t>
            </a:r>
          </a:p>
          <a:p>
            <a:pPr lvl="1"/>
            <a:r>
              <a:rPr lang="en-US" dirty="0"/>
              <a:t>parotid glands.</a:t>
            </a:r>
          </a:p>
          <a:p>
            <a:pPr lvl="1"/>
            <a:r>
              <a:rPr lang="en-US" dirty="0"/>
              <a:t> Painful swelling,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lowgrade</a:t>
            </a:r>
            <a:r>
              <a:rPr lang="en-US" dirty="0"/>
              <a:t> fever, elevated ESR, </a:t>
            </a:r>
            <a:r>
              <a:rPr lang="en-US" dirty="0" err="1"/>
              <a:t>leukocytosis</a:t>
            </a:r>
            <a:r>
              <a:rPr lang="en-US" dirty="0"/>
              <a:t>,</a:t>
            </a:r>
          </a:p>
          <a:p>
            <a:pPr lvl="1"/>
            <a:r>
              <a:rPr lang="en-US" dirty="0"/>
              <a:t> gland extremely tender on palpation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trismus</a:t>
            </a:r>
            <a:r>
              <a:rPr lang="en-US" dirty="0"/>
              <a:t>, </a:t>
            </a:r>
          </a:p>
          <a:p>
            <a:pPr lvl="1"/>
            <a:r>
              <a:rPr lang="en-US" dirty="0"/>
              <a:t>purulence at the </a:t>
            </a:r>
            <a:r>
              <a:rPr lang="en-US" dirty="0" err="1"/>
              <a:t>ductal</a:t>
            </a:r>
            <a:r>
              <a:rPr lang="en-US" dirty="0"/>
              <a:t> orifice on application of  pressure on gland.</a:t>
            </a:r>
          </a:p>
          <a:p>
            <a:pPr lvl="0"/>
            <a:r>
              <a:rPr lang="en-US" dirty="0"/>
              <a:t>Treatment:-</a:t>
            </a:r>
          </a:p>
          <a:p>
            <a:pPr lvl="1"/>
            <a:r>
              <a:rPr lang="en-US" dirty="0"/>
              <a:t>Antibiotic </a:t>
            </a:r>
            <a:r>
              <a:rPr lang="en-US" dirty="0" err="1"/>
              <a:t>theraphy</a:t>
            </a:r>
            <a:r>
              <a:rPr lang="en-US" dirty="0"/>
              <a:t> after culture sensitivity.</a:t>
            </a:r>
          </a:p>
          <a:p>
            <a:endParaRPr lang="en-US" dirty="0"/>
          </a:p>
        </p:txBody>
      </p:sp>
      <p:pic>
        <p:nvPicPr>
          <p:cNvPr id="4" name="Picture 3" descr="F:\saliva prut\bacterial sialedeniti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4336" y="1447800"/>
            <a:ext cx="2947264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 </a:t>
            </a:r>
            <a:r>
              <a:rPr lang="en-US" b="1" dirty="0" err="1"/>
              <a:t>sialedenosis</a:t>
            </a:r>
            <a:r>
              <a:rPr lang="en-US" b="1" dirty="0"/>
              <a:t>/ </a:t>
            </a:r>
            <a:r>
              <a:rPr lang="en-US" b="1" dirty="0" err="1"/>
              <a:t>sialosis</a:t>
            </a:r>
            <a:r>
              <a:rPr lang="en-US" b="1" dirty="0"/>
              <a:t>:-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5943600" cy="5059363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/>
              <a:t>Non inflammatory, non </a:t>
            </a:r>
            <a:r>
              <a:rPr lang="en-US" dirty="0" err="1"/>
              <a:t>neoplastic</a:t>
            </a:r>
            <a:r>
              <a:rPr lang="en-US" dirty="0"/>
              <a:t> , often recurrent condition which most commonly manifests as unilateral/bilateral </a:t>
            </a:r>
            <a:r>
              <a:rPr lang="en-US" dirty="0" err="1"/>
              <a:t>enlargment</a:t>
            </a:r>
            <a:r>
              <a:rPr lang="en-US" dirty="0"/>
              <a:t> of parotid or </a:t>
            </a:r>
            <a:r>
              <a:rPr lang="en-US" dirty="0" err="1"/>
              <a:t>submandibular</a:t>
            </a:r>
            <a:r>
              <a:rPr lang="en-US" dirty="0"/>
              <a:t> gland.</a:t>
            </a:r>
            <a:endParaRPr lang="en-US" sz="2800" dirty="0"/>
          </a:p>
          <a:p>
            <a:pPr lvl="0"/>
            <a:r>
              <a:rPr lang="en-US" dirty="0"/>
              <a:t>Etiology:-</a:t>
            </a:r>
          </a:p>
          <a:p>
            <a:pPr lvl="1"/>
            <a:r>
              <a:rPr lang="en-US" dirty="0"/>
              <a:t> chronic alcoholism, dietary deficiency, obesity, diabetes mellitus, hypertension, </a:t>
            </a:r>
            <a:r>
              <a:rPr lang="en-US" dirty="0" err="1"/>
              <a:t>hyperlipedemia</a:t>
            </a:r>
            <a:r>
              <a:rPr lang="en-US" dirty="0"/>
              <a:t>.</a:t>
            </a:r>
            <a:endParaRPr lang="en-US" sz="2200" dirty="0"/>
          </a:p>
          <a:p>
            <a:pPr lvl="0"/>
            <a:r>
              <a:rPr lang="en-US" dirty="0"/>
              <a:t>Clinical features:- </a:t>
            </a:r>
          </a:p>
          <a:p>
            <a:pPr lvl="1"/>
            <a:r>
              <a:rPr lang="en-US" dirty="0"/>
              <a:t>asymptomatic enlargement of salivary gland.  </a:t>
            </a:r>
            <a:endParaRPr lang="en-US" sz="2200" dirty="0"/>
          </a:p>
        </p:txBody>
      </p:sp>
      <p:pic>
        <p:nvPicPr>
          <p:cNvPr id="4" name="Picture 3" descr="F:\saliva prut\sialedenosi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2133600"/>
            <a:ext cx="2590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sz="2800" dirty="0"/>
              <a:t>diabetes:- </a:t>
            </a:r>
          </a:p>
          <a:p>
            <a:pPr lvl="2"/>
            <a:r>
              <a:rPr lang="en-US" sz="2500" dirty="0"/>
              <a:t>reduced salivary flow, bilateral parotid gland </a:t>
            </a:r>
            <a:r>
              <a:rPr lang="en-US" sz="2500" dirty="0" err="1"/>
              <a:t>enlargment</a:t>
            </a:r>
            <a:r>
              <a:rPr lang="en-US" sz="2500" dirty="0"/>
              <a:t>, </a:t>
            </a:r>
            <a:r>
              <a:rPr lang="en-US" sz="2500" dirty="0" err="1"/>
              <a:t>acinar</a:t>
            </a:r>
            <a:r>
              <a:rPr lang="en-US" sz="2500" dirty="0"/>
              <a:t> cell hypertrophy.</a:t>
            </a:r>
            <a:endParaRPr lang="en-US" sz="2100" dirty="0"/>
          </a:p>
          <a:p>
            <a:pPr lvl="1"/>
            <a:r>
              <a:rPr lang="en-US" sz="2800" dirty="0"/>
              <a:t>Type 1 </a:t>
            </a:r>
            <a:r>
              <a:rPr lang="en-US" sz="2800" dirty="0" err="1"/>
              <a:t>hyperlipoprotenemia</a:t>
            </a:r>
            <a:r>
              <a:rPr lang="en-US" sz="2800" dirty="0"/>
              <a:t> :-</a:t>
            </a:r>
          </a:p>
          <a:p>
            <a:pPr lvl="2"/>
            <a:r>
              <a:rPr lang="en-US" sz="2500" dirty="0"/>
              <a:t> </a:t>
            </a:r>
            <a:r>
              <a:rPr lang="en-US" sz="2500" dirty="0" err="1"/>
              <a:t>sicca</a:t>
            </a:r>
            <a:r>
              <a:rPr lang="en-US" sz="2500" dirty="0"/>
              <a:t> like syndrome with parotid enlargement with mild oral and ocular symptoms ( </a:t>
            </a:r>
            <a:r>
              <a:rPr lang="en-US" sz="2500" dirty="0" err="1"/>
              <a:t>xerostomia</a:t>
            </a:r>
            <a:r>
              <a:rPr lang="en-US" sz="2500" dirty="0"/>
              <a:t>, </a:t>
            </a:r>
            <a:r>
              <a:rPr lang="en-US" sz="2500" dirty="0" err="1"/>
              <a:t>xeropthalmia</a:t>
            </a:r>
            <a:r>
              <a:rPr lang="en-US" sz="2500" dirty="0"/>
              <a:t>). Fatty replacement of </a:t>
            </a:r>
            <a:r>
              <a:rPr lang="en-US" sz="2500" dirty="0" err="1"/>
              <a:t>fuctional</a:t>
            </a:r>
            <a:r>
              <a:rPr lang="en-US" sz="2500" dirty="0"/>
              <a:t> salivary gland parenchyma.</a:t>
            </a:r>
            <a:endParaRPr lang="en-US" sz="2100" dirty="0"/>
          </a:p>
          <a:p>
            <a:pPr lvl="1"/>
            <a:r>
              <a:rPr lang="en-US" sz="2800" dirty="0" err="1"/>
              <a:t>Acromegaly</a:t>
            </a:r>
            <a:r>
              <a:rPr lang="en-US" sz="2800" dirty="0"/>
              <a:t> :-</a:t>
            </a:r>
          </a:p>
          <a:p>
            <a:pPr lvl="2"/>
            <a:r>
              <a:rPr lang="en-US" sz="2500" dirty="0"/>
              <a:t> endocrine related salivary gland </a:t>
            </a:r>
            <a:r>
              <a:rPr lang="en-US" sz="2500" dirty="0" err="1"/>
              <a:t>enlargment</a:t>
            </a:r>
            <a:r>
              <a:rPr lang="en-US" sz="2500" dirty="0"/>
              <a:t>.</a:t>
            </a:r>
            <a:endParaRPr lang="en-US" sz="2100" dirty="0"/>
          </a:p>
          <a:p>
            <a:pPr lvl="1"/>
            <a:r>
              <a:rPr lang="en-US" sz="2800" dirty="0"/>
              <a:t>Pancreatitis:-</a:t>
            </a:r>
          </a:p>
          <a:p>
            <a:pPr lvl="2"/>
            <a:r>
              <a:rPr lang="en-US" sz="2500" dirty="0"/>
              <a:t> </a:t>
            </a:r>
            <a:r>
              <a:rPr lang="en-US" sz="2500" dirty="0" err="1"/>
              <a:t>acinar</a:t>
            </a:r>
            <a:r>
              <a:rPr lang="en-US" sz="2500" dirty="0"/>
              <a:t> cell hypertrophy with increased levels of salivary flow in parotid gland are seen.</a:t>
            </a:r>
            <a:endParaRPr lang="en-US" sz="2100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Sjogren’s</a:t>
            </a:r>
            <a:r>
              <a:rPr lang="en-US" b="1" dirty="0"/>
              <a:t> syndrome:-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Autoimmune process resulting in dry eyes, dry mouth , lymphocytic destruction of </a:t>
            </a:r>
            <a:r>
              <a:rPr lang="en-US" dirty="0" err="1"/>
              <a:t>lacrymal</a:t>
            </a:r>
            <a:r>
              <a:rPr lang="en-US" dirty="0"/>
              <a:t> and salivary gland parenchyma and rheumatoid arthritis.</a:t>
            </a:r>
          </a:p>
          <a:p>
            <a:pPr lvl="0"/>
            <a:r>
              <a:rPr lang="en-US" dirty="0"/>
              <a:t>Monograph on the </a:t>
            </a:r>
            <a:r>
              <a:rPr lang="en-US" dirty="0" err="1"/>
              <a:t>diease</a:t>
            </a:r>
            <a:r>
              <a:rPr lang="en-US" dirty="0"/>
              <a:t> published in 1933 by </a:t>
            </a:r>
            <a:r>
              <a:rPr lang="en-US" dirty="0" err="1"/>
              <a:t>Sjögren</a:t>
            </a:r>
            <a:r>
              <a:rPr lang="en-US" dirty="0"/>
              <a:t>, a Swedish ophthalmologist.</a:t>
            </a:r>
          </a:p>
          <a:p>
            <a:pPr lvl="0"/>
            <a:r>
              <a:rPr lang="en-US" dirty="0"/>
              <a:t>Etiology:- </a:t>
            </a:r>
          </a:p>
          <a:p>
            <a:pPr lvl="1"/>
            <a:r>
              <a:rPr lang="en-US" dirty="0"/>
              <a:t>polyclonal B cell hyperactivity reflecting a lack of regulation by T-cells .</a:t>
            </a:r>
          </a:p>
          <a:p>
            <a:pPr lvl="0"/>
            <a:r>
              <a:rPr lang="en-US" dirty="0"/>
              <a:t>Primary </a:t>
            </a:r>
            <a:r>
              <a:rPr lang="en-US" dirty="0" err="1"/>
              <a:t>sjogren’s</a:t>
            </a:r>
            <a:r>
              <a:rPr lang="en-US" dirty="0"/>
              <a:t> syndrome:- </a:t>
            </a:r>
          </a:p>
          <a:p>
            <a:pPr lvl="1"/>
            <a:r>
              <a:rPr lang="en-US" dirty="0"/>
              <a:t>involvement of exocrine glands , </a:t>
            </a:r>
            <a:r>
              <a:rPr lang="en-US" dirty="0" err="1"/>
              <a:t>xerostomia</a:t>
            </a:r>
            <a:r>
              <a:rPr lang="en-US" dirty="0"/>
              <a:t>, </a:t>
            </a:r>
            <a:r>
              <a:rPr lang="en-US" dirty="0" err="1"/>
              <a:t>xeropthalmia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Secondary </a:t>
            </a:r>
            <a:r>
              <a:rPr lang="en-US" dirty="0" err="1"/>
              <a:t>sjogren’s</a:t>
            </a:r>
            <a:r>
              <a:rPr lang="en-US" dirty="0"/>
              <a:t> syndrome:- 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xerostomia</a:t>
            </a:r>
            <a:r>
              <a:rPr lang="en-US" dirty="0"/>
              <a:t>, </a:t>
            </a:r>
            <a:r>
              <a:rPr lang="en-US" dirty="0" err="1"/>
              <a:t>xerophthalmia</a:t>
            </a:r>
            <a:r>
              <a:rPr lang="en-US" dirty="0"/>
              <a:t>, autoimmune connective tissue disorder like rheumatoid arthritis, SLE, </a:t>
            </a:r>
            <a:r>
              <a:rPr lang="en-US" dirty="0" err="1"/>
              <a:t>sleroderma</a:t>
            </a:r>
            <a:r>
              <a:rPr lang="en-US" dirty="0"/>
              <a:t>, primary </a:t>
            </a:r>
            <a:r>
              <a:rPr lang="en-US" dirty="0" err="1"/>
              <a:t>biliary</a:t>
            </a:r>
            <a:r>
              <a:rPr lang="en-US" dirty="0"/>
              <a:t> cirrhosis, </a:t>
            </a:r>
            <a:r>
              <a:rPr lang="en-US" dirty="0" err="1"/>
              <a:t>polymyositis</a:t>
            </a:r>
            <a:r>
              <a:rPr lang="en-US" dirty="0"/>
              <a:t>, </a:t>
            </a:r>
            <a:r>
              <a:rPr lang="en-US" dirty="0" err="1"/>
              <a:t>vasculitis</a:t>
            </a:r>
            <a:r>
              <a:rPr lang="en-US" dirty="0"/>
              <a:t>, </a:t>
            </a:r>
            <a:r>
              <a:rPr lang="en-US" dirty="0" err="1"/>
              <a:t>parotitis</a:t>
            </a:r>
            <a:r>
              <a:rPr lang="en-US" dirty="0"/>
              <a:t>  and chronic active hepatitis.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Clinical features:-</a:t>
            </a:r>
          </a:p>
          <a:p>
            <a:pPr lvl="1"/>
            <a:r>
              <a:rPr lang="en-US" dirty="0"/>
              <a:t> more common in women at 50 years. Children and teenagers more commonly effected.</a:t>
            </a:r>
            <a:endParaRPr lang="en-US" sz="2200" dirty="0"/>
          </a:p>
          <a:p>
            <a:pPr lvl="1"/>
            <a:r>
              <a:rPr lang="en-US" sz="2800" dirty="0"/>
              <a:t>Increased incidence of </a:t>
            </a:r>
            <a:r>
              <a:rPr lang="en-US" sz="2800" dirty="0" err="1"/>
              <a:t>lymphoreticular</a:t>
            </a:r>
            <a:r>
              <a:rPr lang="en-US" sz="2800" dirty="0"/>
              <a:t> malignancy in primary </a:t>
            </a:r>
            <a:r>
              <a:rPr lang="en-US" sz="2800" dirty="0" err="1"/>
              <a:t>sjogren’s</a:t>
            </a:r>
            <a:r>
              <a:rPr lang="en-US" sz="2800" dirty="0"/>
              <a:t>.</a:t>
            </a:r>
            <a:endParaRPr lang="en-US" sz="2400" dirty="0"/>
          </a:p>
          <a:p>
            <a:pPr lvl="1"/>
            <a:r>
              <a:rPr lang="en-US" sz="2700" dirty="0" err="1"/>
              <a:t>Xerostomia</a:t>
            </a:r>
            <a:r>
              <a:rPr lang="en-US" sz="2700" dirty="0"/>
              <a:t> causing eating and speaking difficulties, with caries and </a:t>
            </a:r>
            <a:r>
              <a:rPr lang="en-US" sz="2700" dirty="0" err="1"/>
              <a:t>periodontitis</a:t>
            </a:r>
            <a:r>
              <a:rPr lang="en-US" sz="2700" dirty="0"/>
              <a:t>, </a:t>
            </a:r>
            <a:r>
              <a:rPr lang="en-US" sz="2700" dirty="0" err="1"/>
              <a:t>candidial</a:t>
            </a:r>
            <a:r>
              <a:rPr lang="en-US" sz="2700" dirty="0"/>
              <a:t> infections, recurrent symmetrical parotid gland enlargement.</a:t>
            </a:r>
            <a:endParaRPr lang="en-US" dirty="0"/>
          </a:p>
          <a:p>
            <a:pPr lvl="1"/>
            <a:r>
              <a:rPr lang="en-US" sz="2700" dirty="0" err="1"/>
              <a:t>Arthralgia</a:t>
            </a:r>
            <a:r>
              <a:rPr lang="en-US" sz="2700" dirty="0"/>
              <a:t>, </a:t>
            </a:r>
            <a:r>
              <a:rPr lang="en-US" sz="2700" dirty="0" err="1"/>
              <a:t>myalgia</a:t>
            </a:r>
            <a:r>
              <a:rPr lang="en-US" sz="2700" dirty="0"/>
              <a:t>, fatigue are seen.</a:t>
            </a:r>
            <a:endParaRPr lang="en-US" dirty="0"/>
          </a:p>
          <a:p>
            <a:pPr lvl="0"/>
            <a:r>
              <a:rPr lang="en-US" dirty="0"/>
              <a:t>Diagnosis:- minor salivary gland biopsy, </a:t>
            </a:r>
            <a:r>
              <a:rPr lang="en-US" dirty="0" err="1"/>
              <a:t>scintigraphy</a:t>
            </a:r>
            <a:r>
              <a:rPr lang="en-US" dirty="0"/>
              <a:t>( nuclear imaging of salivary gland), </a:t>
            </a:r>
            <a:endParaRPr lang="en-US" sz="2800" dirty="0"/>
          </a:p>
          <a:p>
            <a:pPr lvl="1"/>
            <a:r>
              <a:rPr lang="en-US" sz="2800" dirty="0"/>
              <a:t>Labial salivary gland biopsy is used to know the severity of </a:t>
            </a:r>
            <a:r>
              <a:rPr lang="en-US" sz="2800" dirty="0" err="1"/>
              <a:t>sjogrens</a:t>
            </a:r>
            <a:r>
              <a:rPr lang="en-US" sz="2800" dirty="0"/>
              <a:t> by grading it. An area containing 50 or more lymphocytes is designated as a focus in </a:t>
            </a:r>
            <a:r>
              <a:rPr lang="en-US" sz="2800" dirty="0" err="1"/>
              <a:t>biosy</a:t>
            </a:r>
            <a:r>
              <a:rPr lang="en-US" sz="2800" dirty="0"/>
              <a:t>. More than `1 focus in an area of 4mm</a:t>
            </a:r>
            <a:r>
              <a:rPr lang="en-US" sz="2800" baseline="30000" dirty="0"/>
              <a:t>2</a:t>
            </a:r>
            <a:r>
              <a:rPr lang="en-US" sz="2800" dirty="0"/>
              <a:t>is diagnostic of </a:t>
            </a:r>
            <a:r>
              <a:rPr lang="en-US" sz="2800" dirty="0" err="1"/>
              <a:t>sjogren’s</a:t>
            </a:r>
            <a:r>
              <a:rPr lang="en-US" sz="2800" dirty="0"/>
              <a:t> syndrome.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5029200" cy="4526280"/>
          </a:xfrm>
        </p:spPr>
        <p:txBody>
          <a:bodyPr>
            <a:normAutofit/>
          </a:bodyPr>
          <a:lstStyle/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US" sz="2800" dirty="0"/>
              <a:t>Evaluate with </a:t>
            </a:r>
            <a:r>
              <a:rPr lang="en-US" sz="2800" dirty="0" err="1"/>
              <a:t>Schirmer</a:t>
            </a:r>
            <a:r>
              <a:rPr lang="en-US" sz="2800" dirty="0"/>
              <a:t> test</a:t>
            </a:r>
          </a:p>
          <a:p>
            <a:pPr marL="474980" lvl="2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US" sz="2500" dirty="0"/>
              <a:t> Two 5 x 35mm strips of red litmus paper placed in inferior fornix, left for 5 minutes. A positive </a:t>
            </a:r>
            <a:r>
              <a:rPr lang="en-US" sz="2500" dirty="0" err="1"/>
              <a:t>finiding</a:t>
            </a:r>
            <a:r>
              <a:rPr lang="en-US" sz="2500" dirty="0"/>
              <a:t> is </a:t>
            </a:r>
            <a:r>
              <a:rPr lang="en-US" sz="2500" dirty="0" err="1"/>
              <a:t>lacrimation</a:t>
            </a:r>
            <a:r>
              <a:rPr lang="en-US" sz="2500" dirty="0"/>
              <a:t> of 5mm or less.</a:t>
            </a: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US" sz="2800" dirty="0"/>
              <a:t>contrast </a:t>
            </a:r>
            <a:r>
              <a:rPr lang="en-US" sz="2800" dirty="0" err="1"/>
              <a:t>sialography</a:t>
            </a:r>
            <a:r>
              <a:rPr lang="en-US" sz="2800" dirty="0"/>
              <a:t> :</a:t>
            </a:r>
          </a:p>
          <a:p>
            <a:pPr marL="474980" lvl="2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US" sz="2500" dirty="0"/>
              <a:t> early stages shows a </a:t>
            </a:r>
            <a:r>
              <a:rPr lang="en-US" sz="2500" dirty="0" err="1"/>
              <a:t>punctate</a:t>
            </a:r>
            <a:r>
              <a:rPr lang="en-US" sz="2500" dirty="0"/>
              <a:t> </a:t>
            </a:r>
            <a:r>
              <a:rPr lang="en-US" sz="2500" dirty="0" err="1"/>
              <a:t>sialectesia</a:t>
            </a:r>
            <a:r>
              <a:rPr lang="en-US" sz="2500" dirty="0"/>
              <a:t>(dilation of salivary duct, </a:t>
            </a:r>
            <a:r>
              <a:rPr lang="en-US" sz="2500" dirty="0" err="1"/>
              <a:t>characterstic</a:t>
            </a:r>
            <a:r>
              <a:rPr lang="en-US" sz="2500" dirty="0"/>
              <a:t> of </a:t>
            </a:r>
            <a:r>
              <a:rPr lang="en-US" sz="2500" dirty="0" err="1"/>
              <a:t>sjogren’s</a:t>
            </a:r>
            <a:r>
              <a:rPr lang="en-US" sz="2500" dirty="0"/>
              <a:t>) &lt;1mm,</a:t>
            </a:r>
          </a:p>
          <a:p>
            <a:pPr marL="474980" lvl="2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n-US" sz="2500" dirty="0"/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n-US" sz="2400" dirty="0"/>
          </a:p>
        </p:txBody>
      </p:sp>
      <p:pic>
        <p:nvPicPr>
          <p:cNvPr id="4" name="Picture 3" descr="fox_be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609600"/>
            <a:ext cx="3124200" cy="2743200"/>
          </a:xfrm>
          <a:prstGeom prst="rect">
            <a:avLst/>
          </a:prstGeom>
          <a:noFill/>
        </p:spPr>
      </p:pic>
      <p:sp>
        <p:nvSpPr>
          <p:cNvPr id="105474" name="AutoShape 2" descr="http://www.scielo.cl/fbpe/img/rcp/v72n5/Fig015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476" name="AutoShape 4" descr="http://www.scielo.cl/fbpe/img/rcp/v72n5/Fig015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5477" name="Picture 5" descr="F:\saliva prut\Fig0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429000"/>
            <a:ext cx="3124200" cy="3154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648200" cy="4526280"/>
          </a:xfrm>
        </p:spPr>
        <p:txBody>
          <a:bodyPr>
            <a:normAutofit lnSpcReduction="10000"/>
          </a:bodyPr>
          <a:lstStyle/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US" sz="2500" dirty="0"/>
              <a:t>next stage shows a globular </a:t>
            </a:r>
            <a:r>
              <a:rPr lang="en-US" sz="2500" dirty="0" err="1"/>
              <a:t>sialectesia</a:t>
            </a:r>
            <a:r>
              <a:rPr lang="en-US" sz="2500" dirty="0"/>
              <a:t> (&lt;2mm),</a:t>
            </a: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n-US" sz="2500" dirty="0"/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n-US" sz="2500" dirty="0"/>
          </a:p>
          <a:p>
            <a:pPr marL="474980" lvl="2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US" sz="2500" dirty="0"/>
              <a:t> later stages show </a:t>
            </a:r>
            <a:r>
              <a:rPr lang="en-US" sz="2500" dirty="0" err="1"/>
              <a:t>cavitary</a:t>
            </a:r>
            <a:r>
              <a:rPr lang="en-US" sz="2500" dirty="0"/>
              <a:t> </a:t>
            </a:r>
            <a:r>
              <a:rPr lang="en-US" sz="2500" dirty="0" err="1"/>
              <a:t>sialectesia</a:t>
            </a:r>
            <a:r>
              <a:rPr lang="en-US" sz="2500" dirty="0"/>
              <a:t> (&gt;2mm). </a:t>
            </a:r>
          </a:p>
          <a:p>
            <a:pPr marL="474980" lvl="2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US" sz="2500" dirty="0"/>
              <a:t> It indicates </a:t>
            </a:r>
            <a:r>
              <a:rPr lang="en-US" sz="2500" dirty="0" err="1"/>
              <a:t>ductal</a:t>
            </a:r>
            <a:r>
              <a:rPr lang="en-US" sz="2500" dirty="0"/>
              <a:t> and </a:t>
            </a:r>
            <a:r>
              <a:rPr lang="en-US" sz="2500" dirty="0" err="1"/>
              <a:t>acinal</a:t>
            </a:r>
            <a:r>
              <a:rPr lang="en-US" sz="2500" dirty="0"/>
              <a:t> cell damage with intact interlobular ducts. Further </a:t>
            </a:r>
            <a:r>
              <a:rPr lang="en-US" sz="2500" dirty="0" err="1"/>
              <a:t>ductal</a:t>
            </a:r>
            <a:r>
              <a:rPr lang="en-US" sz="2500" dirty="0"/>
              <a:t> damage in later stages cause </a:t>
            </a:r>
            <a:r>
              <a:rPr lang="en-US" sz="2500" dirty="0" err="1"/>
              <a:t>stenosis</a:t>
            </a:r>
            <a:r>
              <a:rPr lang="en-US" sz="2500" dirty="0"/>
              <a:t> of even the larger duct.</a:t>
            </a:r>
            <a:endParaRPr lang="en-US" sz="21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64866" name="Picture 2" descr="http://radiology.rsna.org/content/217/2/347/F19.smal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1143000"/>
            <a:ext cx="3657600" cy="2596896"/>
          </a:xfrm>
          <a:prstGeom prst="rect">
            <a:avLst/>
          </a:prstGeom>
          <a:noFill/>
        </p:spPr>
      </p:pic>
      <p:pic>
        <p:nvPicPr>
          <p:cNvPr id="164868" name="Picture 4" descr="http://download.imaging.consult.com/ic/images/S1933033207755428/gr3-mid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733800"/>
            <a:ext cx="3657600" cy="2936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66086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17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European American consensus -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Group criteria for sjogren’s syndrome 2002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574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Ocular symptoms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Daily dry eyes &gt;3months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Recurrent sand or gravel sensation in eye.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Use of tear substitutes more than 3 times per day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574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Oral symptoms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Feeling of dry mouth &gt;3months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Persistant swollen salivary glands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Liquids to aid in swallowing dry food.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574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Ocular signs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Schimmer’s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 test without anesthesia (&lt;5mm in 5 minutes)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Rose Bengal score &gt;4mm according to van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blijsterveld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 scoring system.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574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Histopathology in minor salivary glands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Focal lymphocytic sialedenitis with focus &gt;1 (1 focus &gt; 50 lymphocytes per 4mm</a:t>
                      </a:r>
                      <a:r>
                        <a:rPr lang="en-US" sz="1200" baseline="30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tissue adjacent to normally appearing mucous acini. 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149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Salivary gland involvement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Unstimulated whole salivary flow &lt;1.5ml/15 minutes.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Parotid sialography showing the presence of diffuse sialectiasis (punctate, cavitary, destructive pattern), without the evidence of obstructing the duct.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Salivary scintigraohy showing delayed uptake and excretion of tracer.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753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Auto antibodies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Antibodies to SS-A/Ro , SS-B/La.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For primary </a:t>
            </a:r>
            <a:r>
              <a:rPr lang="en-US" b="1" dirty="0" err="1"/>
              <a:t>sjogren’s</a:t>
            </a:r>
            <a:r>
              <a:rPr lang="en-US" b="1" dirty="0"/>
              <a:t> syndrome:-</a:t>
            </a:r>
            <a:endParaRPr lang="en-US" dirty="0"/>
          </a:p>
          <a:p>
            <a:pPr lvl="0"/>
            <a:r>
              <a:rPr lang="en-US" dirty="0"/>
              <a:t>Any 4 out of 6 must be positive, in them either factor 4 or factor 6 must be present. (OR)</a:t>
            </a:r>
          </a:p>
          <a:p>
            <a:pPr lvl="0"/>
            <a:r>
              <a:rPr lang="en-US" dirty="0"/>
              <a:t>Any 3 factors out of factors 3,4,5,6 must be present.</a:t>
            </a:r>
          </a:p>
          <a:p>
            <a:r>
              <a:rPr lang="en-US" b="1" dirty="0"/>
              <a:t>For secondary </a:t>
            </a:r>
            <a:r>
              <a:rPr lang="en-US" b="1" dirty="0" err="1"/>
              <a:t>sjogren’s</a:t>
            </a:r>
            <a:r>
              <a:rPr lang="en-US" b="1" dirty="0"/>
              <a:t> syndrome:-</a:t>
            </a:r>
            <a:endParaRPr lang="en-US" dirty="0"/>
          </a:p>
          <a:p>
            <a:pPr lvl="0"/>
            <a:r>
              <a:rPr lang="en-US" dirty="0"/>
              <a:t>Any connective tissue disorder must be present, along with it</a:t>
            </a:r>
          </a:p>
          <a:p>
            <a:pPr lvl="0"/>
            <a:r>
              <a:rPr lang="en-US" dirty="0"/>
              <a:t>Any one factor between 1, 2 must be present along with</a:t>
            </a:r>
          </a:p>
          <a:p>
            <a:pPr lvl="0"/>
            <a:r>
              <a:rPr lang="en-US" dirty="0"/>
              <a:t>Any 2 factors between 3, 4, 5 must be present.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5105400" cy="452628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Treatment:-</a:t>
            </a:r>
          </a:p>
          <a:p>
            <a:pPr lvl="1"/>
            <a:r>
              <a:rPr lang="en-US" dirty="0"/>
              <a:t> artificial saliva, tears. Oral </a:t>
            </a:r>
            <a:r>
              <a:rPr lang="en-US" dirty="0" err="1"/>
              <a:t>hygine</a:t>
            </a:r>
            <a:r>
              <a:rPr lang="en-US" dirty="0"/>
              <a:t> </a:t>
            </a:r>
            <a:r>
              <a:rPr lang="en-US" dirty="0" err="1"/>
              <a:t>maintainance</a:t>
            </a:r>
            <a:r>
              <a:rPr lang="en-US" dirty="0"/>
              <a:t>, </a:t>
            </a:r>
            <a:r>
              <a:rPr lang="en-US" dirty="0" err="1"/>
              <a:t>sialogogues</a:t>
            </a:r>
            <a:r>
              <a:rPr lang="en-US" dirty="0"/>
              <a:t> like </a:t>
            </a:r>
            <a:r>
              <a:rPr lang="en-US" dirty="0" err="1"/>
              <a:t>pilocarpine</a:t>
            </a:r>
            <a:r>
              <a:rPr lang="en-US" dirty="0"/>
              <a:t> and </a:t>
            </a:r>
            <a:r>
              <a:rPr lang="en-US" dirty="0" err="1"/>
              <a:t>cevimeline</a:t>
            </a:r>
            <a:r>
              <a:rPr lang="en-US" dirty="0"/>
              <a:t> 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Benign </a:t>
            </a:r>
            <a:r>
              <a:rPr lang="en-US" sz="2000" b="1" dirty="0" err="1"/>
              <a:t>lymphoepithelia</a:t>
            </a:r>
            <a:r>
              <a:rPr lang="en-US" sz="2000" b="1" dirty="0"/>
              <a:t> lesion (BELE)/ salivary </a:t>
            </a:r>
            <a:r>
              <a:rPr lang="en-US" sz="2000" b="1" dirty="0" err="1"/>
              <a:t>lymphoepithelial</a:t>
            </a:r>
            <a:r>
              <a:rPr lang="en-US" sz="2000" b="1" dirty="0"/>
              <a:t> lesion/ </a:t>
            </a:r>
            <a:r>
              <a:rPr lang="en-US" sz="2000" b="1" dirty="0" err="1"/>
              <a:t>immunosialedenitis</a:t>
            </a:r>
            <a:r>
              <a:rPr lang="en-US" sz="2000" b="1" dirty="0"/>
              <a:t> / </a:t>
            </a:r>
            <a:r>
              <a:rPr lang="en-US" sz="2000" b="1" dirty="0" err="1"/>
              <a:t>mikulicz</a:t>
            </a:r>
            <a:r>
              <a:rPr lang="en-US" sz="2000" b="1" dirty="0"/>
              <a:t> disease:-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Described by john van </a:t>
            </a:r>
            <a:r>
              <a:rPr lang="en-US" dirty="0" err="1"/>
              <a:t>mikulicz</a:t>
            </a:r>
            <a:r>
              <a:rPr lang="en-US" dirty="0"/>
              <a:t> </a:t>
            </a:r>
            <a:r>
              <a:rPr lang="en-US" dirty="0" err="1"/>
              <a:t>radecki</a:t>
            </a:r>
            <a:r>
              <a:rPr lang="en-US" dirty="0"/>
              <a:t> in 1800. </a:t>
            </a:r>
          </a:p>
          <a:p>
            <a:pPr lvl="0"/>
            <a:r>
              <a:rPr lang="en-US" dirty="0"/>
              <a:t>Uncommon  </a:t>
            </a:r>
            <a:r>
              <a:rPr lang="en-US" dirty="0" err="1"/>
              <a:t>persistant</a:t>
            </a:r>
            <a:r>
              <a:rPr lang="en-US" dirty="0"/>
              <a:t>, </a:t>
            </a:r>
            <a:r>
              <a:rPr lang="en-US" dirty="0" err="1"/>
              <a:t>nonpainful</a:t>
            </a:r>
            <a:r>
              <a:rPr lang="en-US" dirty="0"/>
              <a:t>, firm, unilateral/ bilateral salivary gland enlargement ,</a:t>
            </a:r>
            <a:r>
              <a:rPr lang="en-US"/>
              <a:t>along with </a:t>
            </a:r>
            <a:r>
              <a:rPr lang="en-US" dirty="0" err="1"/>
              <a:t>lacrimal</a:t>
            </a:r>
            <a:r>
              <a:rPr lang="en-US" dirty="0"/>
              <a:t> gland swellings. most  commonly occurs along with </a:t>
            </a:r>
            <a:r>
              <a:rPr lang="en-US" dirty="0" err="1"/>
              <a:t>sjogren’s</a:t>
            </a:r>
            <a:r>
              <a:rPr lang="en-US" dirty="0"/>
              <a:t> syndrome.</a:t>
            </a:r>
          </a:p>
          <a:p>
            <a:pPr lvl="0"/>
            <a:r>
              <a:rPr lang="en-US" dirty="0"/>
              <a:t>Histology:-</a:t>
            </a:r>
          </a:p>
          <a:p>
            <a:pPr lvl="1"/>
            <a:r>
              <a:rPr lang="en-US" dirty="0"/>
              <a:t> dense infiltration of lymphocytes and plasma cells into salivary tissue along with proliferation of </a:t>
            </a:r>
            <a:r>
              <a:rPr lang="en-US" dirty="0" err="1"/>
              <a:t>ductal</a:t>
            </a:r>
            <a:r>
              <a:rPr lang="en-US" dirty="0"/>
              <a:t> component to produce irregular islands of epithelial cells and </a:t>
            </a:r>
            <a:r>
              <a:rPr lang="en-US" dirty="0" err="1"/>
              <a:t>myoepithelial</a:t>
            </a:r>
            <a:r>
              <a:rPr lang="en-US" dirty="0"/>
              <a:t> cells together called as </a:t>
            </a:r>
            <a:r>
              <a:rPr lang="en-US" dirty="0" err="1"/>
              <a:t>epimyoepithelial</a:t>
            </a:r>
            <a:r>
              <a:rPr lang="en-US" dirty="0"/>
              <a:t> islands. Early these islands were considered benign, but recently it was </a:t>
            </a:r>
            <a:r>
              <a:rPr lang="en-US" dirty="0" err="1"/>
              <a:t>diagonised</a:t>
            </a:r>
            <a:r>
              <a:rPr lang="en-US" dirty="0"/>
              <a:t> that they represent a low grade salivary lymphomas of MALT (</a:t>
            </a:r>
            <a:r>
              <a:rPr lang="en-US" dirty="0" err="1"/>
              <a:t>mucosally</a:t>
            </a:r>
            <a:r>
              <a:rPr lang="en-US" dirty="0"/>
              <a:t> associated lymphoid tissue).</a:t>
            </a:r>
          </a:p>
          <a:p>
            <a:pPr lvl="0"/>
            <a:r>
              <a:rPr lang="en-US" dirty="0"/>
              <a:t>Treatment :- surgical removal of MALT tissue along with salivary gland.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Mixed tumor/</a:t>
            </a:r>
            <a:r>
              <a:rPr lang="en-US" b="1" dirty="0" err="1"/>
              <a:t>pleomorphic</a:t>
            </a:r>
            <a:r>
              <a:rPr lang="en-US" b="1" dirty="0"/>
              <a:t> adenoma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6096000" cy="452628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It is called </a:t>
            </a:r>
            <a:r>
              <a:rPr lang="en-US" dirty="0" err="1"/>
              <a:t>pleomorphic</a:t>
            </a:r>
            <a:r>
              <a:rPr lang="en-US" dirty="0"/>
              <a:t> because of dual proliferation of cells (some with </a:t>
            </a:r>
            <a:r>
              <a:rPr lang="en-US" dirty="0" err="1"/>
              <a:t>ductal</a:t>
            </a:r>
            <a:r>
              <a:rPr lang="en-US" dirty="0"/>
              <a:t> cell features and some cells with </a:t>
            </a:r>
            <a:r>
              <a:rPr lang="en-US" dirty="0" err="1"/>
              <a:t>myoepithelial</a:t>
            </a:r>
            <a:r>
              <a:rPr lang="en-US" dirty="0"/>
              <a:t> features).</a:t>
            </a:r>
          </a:p>
          <a:p>
            <a:pPr lvl="0"/>
            <a:r>
              <a:rPr lang="en-US" dirty="0"/>
              <a:t>Most common tumor.85% in parotid, 8% in </a:t>
            </a:r>
            <a:r>
              <a:rPr lang="en-US" dirty="0" err="1"/>
              <a:t>submandibular</a:t>
            </a:r>
            <a:r>
              <a:rPr lang="en-US" dirty="0"/>
              <a:t>, 7% in minor salivary glands.</a:t>
            </a:r>
          </a:p>
          <a:p>
            <a:pPr lvl="0"/>
            <a:r>
              <a:rPr lang="en-US" dirty="0"/>
              <a:t>Males= females, 4-6</a:t>
            </a:r>
            <a:r>
              <a:rPr lang="en-US" baseline="30000" dirty="0"/>
              <a:t>th</a:t>
            </a:r>
            <a:r>
              <a:rPr lang="en-US" dirty="0"/>
              <a:t> decades.</a:t>
            </a:r>
          </a:p>
          <a:p>
            <a:pPr lvl="0"/>
            <a:r>
              <a:rPr lang="en-US" dirty="0"/>
              <a:t>The intraoral minor salivary gland tumors are mobile (but immobile firm painless swelling when involving palate), normal overlying mucosa without any ulcerations.</a:t>
            </a:r>
          </a:p>
          <a:p>
            <a:endParaRPr lang="en-US" dirty="0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1676400"/>
            <a:ext cx="24800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 err="1"/>
              <a:t>Patotid</a:t>
            </a:r>
            <a:r>
              <a:rPr lang="en-US" dirty="0"/>
              <a:t> tumors are painless and slow </a:t>
            </a:r>
            <a:r>
              <a:rPr lang="en-US" dirty="0" err="1"/>
              <a:t>growing.located</a:t>
            </a:r>
            <a:r>
              <a:rPr lang="en-US" dirty="0"/>
              <a:t> below the ear and posterior to the mandible. They range from few mm to several cm </a:t>
            </a:r>
            <a:r>
              <a:rPr lang="en-US" dirty="0" err="1"/>
              <a:t>i.e</a:t>
            </a:r>
            <a:r>
              <a:rPr lang="en-US" dirty="0"/>
              <a:t> capable of reaching </a:t>
            </a:r>
            <a:r>
              <a:rPr lang="en-US" dirty="0" err="1"/>
              <a:t>gaint</a:t>
            </a:r>
            <a:r>
              <a:rPr lang="en-US" dirty="0"/>
              <a:t> sizes in major salivary glands.</a:t>
            </a:r>
            <a:endParaRPr lang="en-US" sz="2800" dirty="0"/>
          </a:p>
          <a:p>
            <a:pPr lvl="0"/>
            <a:r>
              <a:rPr lang="en-US" dirty="0"/>
              <a:t>Histology:-</a:t>
            </a:r>
            <a:endParaRPr lang="en-US" sz="2800" dirty="0"/>
          </a:p>
          <a:p>
            <a:pPr lvl="1"/>
            <a:r>
              <a:rPr lang="en-US" sz="2800" dirty="0"/>
              <a:t>The tumors are typically capsulated in a pseudo capsule and enclosed with in connective tissue .</a:t>
            </a:r>
            <a:endParaRPr lang="en-US" sz="2400" dirty="0"/>
          </a:p>
          <a:p>
            <a:pPr lvl="1"/>
            <a:r>
              <a:rPr lang="en-US" sz="2800" dirty="0"/>
              <a:t>Approx one third of tumors show equal ratios of epithelial and </a:t>
            </a:r>
            <a:r>
              <a:rPr lang="en-US" sz="2800" dirty="0" err="1"/>
              <a:t>myoepithelial</a:t>
            </a:r>
            <a:r>
              <a:rPr lang="en-US" sz="2800" dirty="0"/>
              <a:t> elements. The epithelial components appear as ducts, tubules, ribbons, solid sheets . the </a:t>
            </a:r>
            <a:r>
              <a:rPr lang="en-US" sz="2800" dirty="0" err="1"/>
              <a:t>myoepithelial</a:t>
            </a:r>
            <a:r>
              <a:rPr lang="en-US" sz="2800" dirty="0"/>
              <a:t> cell derived </a:t>
            </a:r>
            <a:r>
              <a:rPr lang="en-US" sz="2800" dirty="0" err="1"/>
              <a:t>mesenchymal</a:t>
            </a:r>
            <a:r>
              <a:rPr lang="en-US" sz="2800" dirty="0"/>
              <a:t> component appear as a </a:t>
            </a:r>
            <a:r>
              <a:rPr lang="en-US" sz="2800" dirty="0" err="1"/>
              <a:t>myxoid</a:t>
            </a:r>
            <a:r>
              <a:rPr lang="en-US" sz="2800" dirty="0"/>
              <a:t> </a:t>
            </a:r>
            <a:r>
              <a:rPr lang="en-US" sz="2800" dirty="0" err="1"/>
              <a:t>hyalinized</a:t>
            </a:r>
            <a:r>
              <a:rPr lang="en-US" sz="2800" dirty="0"/>
              <a:t> connective tissue . infrequently fat/bone/cartilage may be seen.</a:t>
            </a:r>
            <a:endParaRPr lang="en-US" sz="2400" dirty="0"/>
          </a:p>
          <a:p>
            <a:pPr lvl="1"/>
            <a:r>
              <a:rPr lang="en-US" sz="2800" dirty="0"/>
              <a:t>The </a:t>
            </a:r>
            <a:r>
              <a:rPr lang="en-US" sz="2800" dirty="0" err="1"/>
              <a:t>myoepithelial</a:t>
            </a:r>
            <a:r>
              <a:rPr lang="en-US" sz="2800" dirty="0"/>
              <a:t> cells may appear as </a:t>
            </a:r>
            <a:r>
              <a:rPr lang="en-US" sz="2800" dirty="0" err="1"/>
              <a:t>plasmacytoid</a:t>
            </a:r>
            <a:r>
              <a:rPr lang="en-US" sz="2800" dirty="0"/>
              <a:t> cells which is a </a:t>
            </a:r>
            <a:r>
              <a:rPr lang="en-US" sz="2800" dirty="0" err="1"/>
              <a:t>characterstic</a:t>
            </a:r>
            <a:r>
              <a:rPr lang="en-US" sz="2800" dirty="0"/>
              <a:t> feature of </a:t>
            </a:r>
            <a:r>
              <a:rPr lang="en-US" sz="2800" dirty="0" err="1"/>
              <a:t>pleomorphic</a:t>
            </a:r>
            <a:r>
              <a:rPr lang="en-US" sz="2800" dirty="0"/>
              <a:t> adenoma and is not seen in any other salivary tumors.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3505200" cy="452628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Pleomorphic</a:t>
            </a:r>
            <a:r>
              <a:rPr lang="en-US" dirty="0"/>
              <a:t> adenoma of palate.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Histological picture showing </a:t>
            </a:r>
            <a:r>
              <a:rPr lang="en-US" dirty="0" err="1"/>
              <a:t>plasmacytoid</a:t>
            </a:r>
            <a:r>
              <a:rPr lang="en-US" dirty="0"/>
              <a:t>  features of </a:t>
            </a:r>
            <a:r>
              <a:rPr lang="en-US" dirty="0" err="1"/>
              <a:t>myoepithelial</a:t>
            </a:r>
            <a:r>
              <a:rPr lang="en-US" dirty="0"/>
              <a:t> cells.</a:t>
            </a:r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524000"/>
            <a:ext cx="3886200" cy="272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4343400"/>
            <a:ext cx="3105150" cy="208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Diagnosis:- gland </a:t>
            </a:r>
            <a:r>
              <a:rPr lang="en-US" dirty="0" err="1"/>
              <a:t>biosy</a:t>
            </a:r>
            <a:r>
              <a:rPr lang="en-US" dirty="0"/>
              <a:t>, </a:t>
            </a:r>
            <a:r>
              <a:rPr lang="en-US" dirty="0" err="1"/>
              <a:t>sialography</a:t>
            </a:r>
            <a:r>
              <a:rPr lang="en-US" dirty="0"/>
              <a:t>(shows displacement of duct around the tumor), CT, MRI, ultrasound.</a:t>
            </a:r>
            <a:endParaRPr lang="en-US" sz="2800" dirty="0"/>
          </a:p>
          <a:p>
            <a:pPr lvl="0"/>
            <a:r>
              <a:rPr lang="en-US" dirty="0"/>
              <a:t>Treatment:- </a:t>
            </a:r>
            <a:endParaRPr lang="en-US" sz="2800" dirty="0"/>
          </a:p>
          <a:p>
            <a:pPr lvl="1"/>
            <a:r>
              <a:rPr lang="en-US" sz="2800" dirty="0"/>
              <a:t>for superficial tumors:- </a:t>
            </a:r>
            <a:r>
              <a:rPr lang="en-US" sz="2800" dirty="0" err="1"/>
              <a:t>exicision</a:t>
            </a:r>
            <a:r>
              <a:rPr lang="en-US" sz="2800" dirty="0"/>
              <a:t> of tumor, superficial </a:t>
            </a:r>
            <a:r>
              <a:rPr lang="en-US" sz="2800" dirty="0" err="1"/>
              <a:t>parotidectomy</a:t>
            </a:r>
            <a:r>
              <a:rPr lang="en-US" sz="2800" dirty="0"/>
              <a:t> with preservation of facial nerve.</a:t>
            </a:r>
            <a:endParaRPr lang="en-US" sz="2400" dirty="0"/>
          </a:p>
          <a:p>
            <a:pPr lvl="1"/>
            <a:r>
              <a:rPr lang="en-US" sz="2800" dirty="0"/>
              <a:t>For deep tumors:- total removal of gland with tumor in parotid and </a:t>
            </a:r>
            <a:r>
              <a:rPr lang="en-US" sz="2800" dirty="0" err="1"/>
              <a:t>submandibular</a:t>
            </a:r>
            <a:r>
              <a:rPr lang="en-US" sz="2800" dirty="0"/>
              <a:t>.</a:t>
            </a:r>
            <a:endParaRPr lang="en-US" sz="2400" dirty="0"/>
          </a:p>
          <a:p>
            <a:pPr lvl="1"/>
            <a:r>
              <a:rPr lang="en-US" sz="2800" dirty="0"/>
              <a:t>Malignant transformation in longstanding untreated cases called as carcinoma EX </a:t>
            </a:r>
            <a:r>
              <a:rPr lang="en-US" sz="2800" dirty="0" err="1"/>
              <a:t>pleomorphic</a:t>
            </a:r>
            <a:r>
              <a:rPr lang="en-US" sz="2800" dirty="0"/>
              <a:t> adenoma.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Canalicular</a:t>
            </a:r>
            <a:r>
              <a:rPr lang="en-US" b="1" dirty="0"/>
              <a:t> adenoma:-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Occurs most exclusively in minor salivary glands, marked </a:t>
            </a:r>
            <a:r>
              <a:rPr lang="en-US" dirty="0" err="1"/>
              <a:t>predilction</a:t>
            </a:r>
            <a:r>
              <a:rPr lang="en-US" dirty="0"/>
              <a:t> for upper lip.</a:t>
            </a:r>
          </a:p>
          <a:p>
            <a:pPr lvl="0"/>
            <a:r>
              <a:rPr lang="en-US" dirty="0"/>
              <a:t>Older people more common, females&gt;males.</a:t>
            </a:r>
          </a:p>
          <a:p>
            <a:pPr lvl="0"/>
            <a:r>
              <a:rPr lang="en-US" dirty="0"/>
              <a:t>Clinical features:- a slowly growing painless multiple mass that ranging from several millimeters to 2 </a:t>
            </a:r>
            <a:r>
              <a:rPr lang="en-US" dirty="0" err="1"/>
              <a:t>cms</a:t>
            </a:r>
            <a:r>
              <a:rPr lang="en-US" dirty="0"/>
              <a:t> , firm /fluctuant on palpation on upper lip/buccal mucosa. Normal overlying mucosa. </a:t>
            </a:r>
          </a:p>
          <a:p>
            <a:pPr lvl="0"/>
            <a:r>
              <a:rPr lang="en-US" dirty="0"/>
              <a:t>Histology:- uniform columnar or </a:t>
            </a:r>
            <a:r>
              <a:rPr lang="en-US" dirty="0" err="1"/>
              <a:t>cuboidal</a:t>
            </a:r>
            <a:r>
              <a:rPr lang="en-US" dirty="0"/>
              <a:t> cells forming canal like </a:t>
            </a:r>
            <a:r>
              <a:rPr lang="en-US" dirty="0" err="1"/>
              <a:t>ductal</a:t>
            </a:r>
            <a:r>
              <a:rPr lang="en-US" dirty="0"/>
              <a:t> structures. </a:t>
            </a:r>
            <a:r>
              <a:rPr lang="en-US" dirty="0" err="1"/>
              <a:t>Inbetween</a:t>
            </a:r>
            <a:r>
              <a:rPr lang="en-US" dirty="0"/>
              <a:t> these rows </a:t>
            </a:r>
            <a:r>
              <a:rPr lang="en-US" dirty="0" err="1"/>
              <a:t>eosinophilic</a:t>
            </a:r>
            <a:r>
              <a:rPr lang="en-US" dirty="0"/>
              <a:t> </a:t>
            </a:r>
            <a:r>
              <a:rPr lang="en-US" dirty="0" err="1"/>
              <a:t>coagulam</a:t>
            </a:r>
            <a:r>
              <a:rPr lang="en-US" dirty="0"/>
              <a:t> is present.</a:t>
            </a:r>
          </a:p>
          <a:p>
            <a:pPr lvl="0"/>
            <a:r>
              <a:rPr lang="en-US" dirty="0"/>
              <a:t>Treatment :- surgical </a:t>
            </a:r>
            <a:r>
              <a:rPr lang="en-US" dirty="0" err="1"/>
              <a:t>exicision</a:t>
            </a:r>
            <a:r>
              <a:rPr lang="en-US" dirty="0"/>
              <a:t> of the gland.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3962400" cy="4526280"/>
          </a:xfrm>
        </p:spPr>
        <p:txBody>
          <a:bodyPr/>
          <a:lstStyle/>
          <a:p>
            <a:r>
              <a:rPr lang="en-US" dirty="0"/>
              <a:t>Cells forming tubular structures.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Eosinophilic</a:t>
            </a:r>
            <a:r>
              <a:rPr lang="en-US" dirty="0"/>
              <a:t> </a:t>
            </a:r>
            <a:r>
              <a:rPr lang="en-US" dirty="0" err="1"/>
              <a:t>coagulam</a:t>
            </a:r>
            <a:r>
              <a:rPr lang="en-US" dirty="0"/>
              <a:t> </a:t>
            </a:r>
            <a:r>
              <a:rPr lang="en-US" dirty="0" err="1"/>
              <a:t>inbetween</a:t>
            </a:r>
            <a:r>
              <a:rPr lang="en-US" dirty="0"/>
              <a:t>.</a:t>
            </a: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1905000"/>
            <a:ext cx="46482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>
            <a:off x="3886200" y="2209800"/>
            <a:ext cx="4114800" cy="1219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429000" y="3505200"/>
            <a:ext cx="3962400" cy="762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Basal cell adenoma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Firm mobile slow growing mass clinically appearing as </a:t>
            </a:r>
            <a:r>
              <a:rPr lang="en-US" dirty="0" err="1"/>
              <a:t>plemorphic</a:t>
            </a:r>
            <a:r>
              <a:rPr lang="en-US" dirty="0"/>
              <a:t> adenoma</a:t>
            </a:r>
          </a:p>
          <a:p>
            <a:pPr lvl="0"/>
            <a:r>
              <a:rPr lang="en-US" dirty="0"/>
              <a:t>Occurs primarily in parotid </a:t>
            </a:r>
            <a:r>
              <a:rPr lang="en-US" dirty="0" err="1"/>
              <a:t>gland.upper</a:t>
            </a:r>
            <a:r>
              <a:rPr lang="en-US" dirty="0"/>
              <a:t> lip and buccal mucosa second most common sites. most common in older females.</a:t>
            </a:r>
          </a:p>
          <a:p>
            <a:pPr lvl="0"/>
            <a:r>
              <a:rPr lang="en-US" dirty="0"/>
              <a:t>Histology:- </a:t>
            </a:r>
            <a:r>
              <a:rPr lang="en-US" dirty="0" err="1"/>
              <a:t>basioloid</a:t>
            </a:r>
            <a:r>
              <a:rPr lang="en-US" dirty="0"/>
              <a:t> appearance of tumor cells is </a:t>
            </a:r>
            <a:r>
              <a:rPr lang="en-US" dirty="0" err="1"/>
              <a:t>characterstic.tumor</a:t>
            </a:r>
            <a:r>
              <a:rPr lang="en-US" dirty="0"/>
              <a:t> is capsulated. Based on the arrangement of cells they can be </a:t>
            </a:r>
            <a:r>
              <a:rPr lang="en-US" dirty="0" err="1"/>
              <a:t>subclassified</a:t>
            </a:r>
            <a:r>
              <a:rPr lang="en-US" dirty="0"/>
              <a:t> as </a:t>
            </a:r>
            <a:r>
              <a:rPr lang="en-US" dirty="0" err="1"/>
              <a:t>trabacular</a:t>
            </a:r>
            <a:r>
              <a:rPr lang="en-US" dirty="0"/>
              <a:t> type and solid type, tubular type..</a:t>
            </a:r>
          </a:p>
          <a:p>
            <a:pPr lvl="0"/>
            <a:r>
              <a:rPr lang="en-US" dirty="0"/>
              <a:t>Treatment:- surgical removal of gland.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114800" cy="4526280"/>
          </a:xfrm>
        </p:spPr>
        <p:txBody>
          <a:bodyPr/>
          <a:lstStyle/>
          <a:p>
            <a:r>
              <a:rPr lang="en-US" dirty="0"/>
              <a:t>Solid type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Trabacular</a:t>
            </a:r>
            <a:r>
              <a:rPr lang="en-US" dirty="0"/>
              <a:t> type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Tubular type.</a:t>
            </a: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219200"/>
            <a:ext cx="2590800" cy="17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3048000"/>
            <a:ext cx="253752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4876800"/>
            <a:ext cx="24288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err="1"/>
              <a:t>Papillar</a:t>
            </a:r>
            <a:r>
              <a:rPr lang="en-US" sz="3200" b="1" dirty="0"/>
              <a:t> </a:t>
            </a:r>
            <a:r>
              <a:rPr lang="en-US" sz="3200" b="1" dirty="0" err="1"/>
              <a:t>cystadenoma</a:t>
            </a:r>
            <a:r>
              <a:rPr lang="en-US" sz="3200" b="1" dirty="0"/>
              <a:t> </a:t>
            </a:r>
            <a:r>
              <a:rPr lang="en-US" sz="3200" b="1" dirty="0" err="1"/>
              <a:t>lymphomatosum</a:t>
            </a:r>
            <a:r>
              <a:rPr lang="en-US" sz="3200" b="1" dirty="0"/>
              <a:t>/ </a:t>
            </a:r>
            <a:r>
              <a:rPr lang="en-US" sz="3200" b="1" dirty="0" err="1"/>
              <a:t>warthin’s</a:t>
            </a:r>
            <a:r>
              <a:rPr lang="en-US" sz="3200" b="1" dirty="0"/>
              <a:t> tumor:-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Occurs exclusively in parotid gland. Second most common benign parotid tumor.</a:t>
            </a:r>
          </a:p>
          <a:p>
            <a:pPr lvl="0"/>
            <a:r>
              <a:rPr lang="en-US" dirty="0" err="1"/>
              <a:t>Warthin's</a:t>
            </a:r>
            <a:r>
              <a:rPr lang="en-US" dirty="0"/>
              <a:t> tumor is thought to arise within lymph nodes as a result of entrapment of salivary gland elements early in development</a:t>
            </a:r>
          </a:p>
          <a:p>
            <a:pPr lvl="0"/>
            <a:r>
              <a:rPr lang="en-US" dirty="0"/>
              <a:t>Slow growing , painless, nodular mass of the parotid , and firm or doughy on palpation. More common in men above 6-7</a:t>
            </a:r>
            <a:r>
              <a:rPr lang="en-US" baseline="30000" dirty="0"/>
              <a:t>th</a:t>
            </a:r>
            <a:r>
              <a:rPr lang="en-US" dirty="0"/>
              <a:t> decade of life.</a:t>
            </a:r>
          </a:p>
          <a:p>
            <a:pPr lvl="0"/>
            <a:r>
              <a:rPr lang="en-US" dirty="0" err="1"/>
              <a:t>Kotwall</a:t>
            </a:r>
            <a:r>
              <a:rPr lang="en-US" dirty="0"/>
              <a:t> </a:t>
            </a:r>
            <a:r>
              <a:rPr lang="en-US" dirty="0" err="1"/>
              <a:t>etal</a:t>
            </a:r>
            <a:r>
              <a:rPr lang="en-US" dirty="0"/>
              <a:t> reported smokers have 8times grater chance of developing this tumor.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Diagnosis:- CT shows a well defined homogenous non calcifying mass with a well defined wall</a:t>
            </a:r>
          </a:p>
          <a:p>
            <a:pPr lvl="0"/>
            <a:r>
              <a:rPr lang="en-US" dirty="0"/>
              <a:t>Histology:-  the </a:t>
            </a:r>
            <a:r>
              <a:rPr lang="en-US" dirty="0" err="1"/>
              <a:t>ductal</a:t>
            </a:r>
            <a:r>
              <a:rPr lang="en-US" dirty="0"/>
              <a:t> epithelium show double row of </a:t>
            </a:r>
            <a:r>
              <a:rPr lang="en-US" dirty="0" err="1"/>
              <a:t>oncocytes</a:t>
            </a:r>
            <a:r>
              <a:rPr lang="en-US" dirty="0"/>
              <a:t> with their projections  into the surrounding cystic spaces. the epithelium is supported by lymphoid </a:t>
            </a:r>
            <a:r>
              <a:rPr lang="en-US" dirty="0" err="1"/>
              <a:t>stroma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Treatment :- surgical </a:t>
            </a:r>
            <a:r>
              <a:rPr lang="en-US" dirty="0" err="1"/>
              <a:t>exicision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3505200" cy="4526280"/>
          </a:xfrm>
        </p:spPr>
        <p:txBody>
          <a:bodyPr/>
          <a:lstStyle/>
          <a:p>
            <a:r>
              <a:rPr lang="en-US" dirty="0"/>
              <a:t>Double rows of </a:t>
            </a:r>
            <a:r>
              <a:rPr lang="en-US" dirty="0" err="1"/>
              <a:t>oncocytes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Lymphoid tissue.</a:t>
            </a:r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1600200"/>
            <a:ext cx="485775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>
            <a:off x="3124200" y="2438400"/>
            <a:ext cx="26670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124200" y="3657600"/>
            <a:ext cx="2895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Oncocytoma</a:t>
            </a:r>
            <a:r>
              <a:rPr lang="en-US" b="1" dirty="0"/>
              <a:t> (</a:t>
            </a:r>
            <a:r>
              <a:rPr lang="en-US" b="1" dirty="0" err="1"/>
              <a:t>oxyphil</a:t>
            </a:r>
            <a:r>
              <a:rPr lang="en-US" b="1" dirty="0"/>
              <a:t> adenoma)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Rare salivary gland tumor occurring in parotid gland. Asymptomatic encapsulated mass. Resemblance of the cells to the normal </a:t>
            </a:r>
            <a:r>
              <a:rPr lang="en-US" dirty="0" err="1"/>
              <a:t>oncocytes</a:t>
            </a:r>
            <a:r>
              <a:rPr lang="en-US" dirty="0"/>
              <a:t> seen in salivary glands, respiratory tract, breast, thyroid, pancreas, parathyroid, pituitary, liver and stomach.</a:t>
            </a:r>
          </a:p>
          <a:p>
            <a:pPr lvl="0"/>
            <a:r>
              <a:rPr lang="en-US" dirty="0"/>
              <a:t>More common in women.</a:t>
            </a:r>
          </a:p>
          <a:p>
            <a:pPr lvl="0"/>
            <a:r>
              <a:rPr lang="en-US" dirty="0"/>
              <a:t>Histology:- tumor cells are from </a:t>
            </a:r>
            <a:r>
              <a:rPr lang="en-US" dirty="0" err="1"/>
              <a:t>ductal</a:t>
            </a:r>
            <a:r>
              <a:rPr lang="en-US" dirty="0"/>
              <a:t> origin having numerous mitochondria , with swollen </a:t>
            </a:r>
            <a:r>
              <a:rPr lang="en-US" dirty="0" err="1"/>
              <a:t>eosinophilic</a:t>
            </a:r>
            <a:r>
              <a:rPr lang="en-US" dirty="0"/>
              <a:t> appearance.</a:t>
            </a:r>
          </a:p>
          <a:p>
            <a:r>
              <a:rPr lang="en-US" dirty="0"/>
              <a:t>Treatment:- surgical </a:t>
            </a:r>
            <a:r>
              <a:rPr lang="en-US" dirty="0" err="1"/>
              <a:t>exicision</a:t>
            </a:r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Mucoepidermoid</a:t>
            </a:r>
            <a:r>
              <a:rPr lang="en-US" b="1" dirty="0"/>
              <a:t> carcinoma:-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Most common malignant salivary gland tumor. First described in 1945 by </a:t>
            </a:r>
            <a:r>
              <a:rPr lang="en-US" dirty="0" err="1"/>
              <a:t>stewart</a:t>
            </a:r>
            <a:r>
              <a:rPr lang="en-US" dirty="0"/>
              <a:t> </a:t>
            </a:r>
            <a:r>
              <a:rPr lang="en-US" dirty="0" err="1"/>
              <a:t>etal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2-7</a:t>
            </a:r>
            <a:r>
              <a:rPr lang="en-US" baseline="30000" dirty="0"/>
              <a:t>th</a:t>
            </a:r>
            <a:r>
              <a:rPr lang="en-US" dirty="0"/>
              <a:t> decade,-- children,.</a:t>
            </a:r>
          </a:p>
          <a:p>
            <a:pPr lvl="0"/>
            <a:r>
              <a:rPr lang="en-US" dirty="0"/>
              <a:t>Clinically 3 types :-</a:t>
            </a:r>
          </a:p>
          <a:p>
            <a:pPr lvl="1"/>
            <a:r>
              <a:rPr lang="en-US" dirty="0"/>
              <a:t> low grade(limited potential to </a:t>
            </a:r>
            <a:r>
              <a:rPr lang="en-US" dirty="0" err="1"/>
              <a:t>metastize</a:t>
            </a:r>
            <a:r>
              <a:rPr lang="en-US" dirty="0"/>
              <a:t> to regional </a:t>
            </a:r>
            <a:r>
              <a:rPr lang="en-US" dirty="0" err="1"/>
              <a:t>lymphnodes</a:t>
            </a:r>
            <a:r>
              <a:rPr lang="en-US" dirty="0"/>
              <a:t>), </a:t>
            </a:r>
          </a:p>
          <a:p>
            <a:pPr lvl="1"/>
            <a:r>
              <a:rPr lang="en-US" dirty="0"/>
              <a:t>medium,</a:t>
            </a:r>
          </a:p>
          <a:p>
            <a:pPr lvl="1"/>
            <a:r>
              <a:rPr lang="en-US" dirty="0"/>
              <a:t> high grade( tend to be solid rather than cystic and behave aggressively like a </a:t>
            </a:r>
            <a:r>
              <a:rPr lang="en-US" dirty="0" err="1"/>
              <a:t>squamous</a:t>
            </a:r>
            <a:r>
              <a:rPr lang="en-US" dirty="0"/>
              <a:t> cell carcinoma ).</a:t>
            </a:r>
          </a:p>
          <a:p>
            <a:pPr lvl="0"/>
            <a:r>
              <a:rPr lang="en-US" dirty="0"/>
              <a:t>Common site :-</a:t>
            </a:r>
          </a:p>
          <a:p>
            <a:pPr lvl="1"/>
            <a:r>
              <a:rPr lang="en-US" dirty="0"/>
              <a:t> palate, buccal mucosa, </a:t>
            </a:r>
            <a:r>
              <a:rPr lang="en-US" dirty="0" err="1"/>
              <a:t>retromolar</a:t>
            </a:r>
            <a:r>
              <a:rPr lang="en-US" dirty="0"/>
              <a:t> area, and base of tongue</a:t>
            </a:r>
          </a:p>
          <a:p>
            <a:pPr lvl="1"/>
            <a:r>
              <a:rPr lang="en-US" dirty="0"/>
              <a:t> .seen initially as a painless swelling, slowly enlarging, simulating </a:t>
            </a:r>
            <a:r>
              <a:rPr lang="en-US" dirty="0" err="1"/>
              <a:t>mucocele</a:t>
            </a:r>
            <a:r>
              <a:rPr lang="en-US" dirty="0"/>
              <a:t> when present in </a:t>
            </a:r>
            <a:r>
              <a:rPr lang="en-US" dirty="0" err="1"/>
              <a:t>retromolar</a:t>
            </a:r>
            <a:r>
              <a:rPr lang="en-US" dirty="0"/>
              <a:t> area.</a:t>
            </a:r>
          </a:p>
          <a:p>
            <a:pPr lvl="1"/>
            <a:r>
              <a:rPr lang="en-US" dirty="0"/>
              <a:t> High grade tumors grow rapidly and produce pain, infiltrate to surrounding tissue causing paralysis of facial nerve , and metastasize to regional </a:t>
            </a:r>
            <a:r>
              <a:rPr lang="en-US" dirty="0" err="1"/>
              <a:t>lymphnodes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Histology:- </a:t>
            </a:r>
          </a:p>
          <a:p>
            <a:pPr lvl="1"/>
            <a:r>
              <a:rPr lang="en-US" dirty="0"/>
              <a:t>contain stratified </a:t>
            </a:r>
            <a:r>
              <a:rPr lang="en-US" dirty="0" err="1"/>
              <a:t>squamous</a:t>
            </a:r>
            <a:r>
              <a:rPr lang="en-US" dirty="0"/>
              <a:t> epithelial cells along with mucous cells and a third type of intermediate cells (</a:t>
            </a:r>
            <a:r>
              <a:rPr lang="en-US" dirty="0" err="1"/>
              <a:t>basiloid</a:t>
            </a:r>
            <a:r>
              <a:rPr lang="en-US" dirty="0"/>
              <a:t> cells). Hence the name </a:t>
            </a:r>
            <a:r>
              <a:rPr lang="en-US" dirty="0" err="1"/>
              <a:t>mucoepidermoid</a:t>
            </a:r>
            <a:r>
              <a:rPr lang="en-US" dirty="0"/>
              <a:t> . the mucous cells contain abundant cytoplasm  that stain positively with </a:t>
            </a:r>
            <a:r>
              <a:rPr lang="en-US" dirty="0" err="1"/>
              <a:t>mucicaramine</a:t>
            </a:r>
            <a:r>
              <a:rPr lang="en-US" dirty="0"/>
              <a:t> stain. Lymphocytic infiltration is seen. </a:t>
            </a:r>
          </a:p>
          <a:p>
            <a:pPr lvl="1"/>
            <a:r>
              <a:rPr lang="en-US" dirty="0"/>
              <a:t>Low grade tumors show all cell types with cystic features. </a:t>
            </a:r>
          </a:p>
          <a:p>
            <a:pPr lvl="1"/>
            <a:r>
              <a:rPr lang="en-US" dirty="0"/>
              <a:t>High grade tumors show solid islands of </a:t>
            </a:r>
            <a:r>
              <a:rPr lang="en-US" dirty="0" err="1"/>
              <a:t>squamous</a:t>
            </a:r>
            <a:r>
              <a:rPr lang="en-US" dirty="0"/>
              <a:t> epithelial cells and intermediate cells , similar to </a:t>
            </a:r>
            <a:r>
              <a:rPr lang="en-US" dirty="0" err="1"/>
              <a:t>squamous</a:t>
            </a:r>
            <a:r>
              <a:rPr lang="en-US" dirty="0"/>
              <a:t> cell carcinoma.</a:t>
            </a:r>
          </a:p>
          <a:p>
            <a:pPr lvl="0"/>
            <a:r>
              <a:rPr lang="en-US" dirty="0"/>
              <a:t>Treatment:- low grade- surgical removal,  high grade tumors- wide resection with radical neck dissection.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3962400" cy="452628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Cystic spaces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Mucus cells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/>
              <a:t>Low grade </a:t>
            </a:r>
            <a:r>
              <a:rPr lang="en-US" dirty="0" err="1"/>
              <a:t>mucoepidermoid</a:t>
            </a:r>
            <a:r>
              <a:rPr lang="en-US" dirty="0"/>
              <a:t> carcinoma.</a:t>
            </a: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676400"/>
            <a:ext cx="4495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>
            <a:off x="3505200" y="2057400"/>
            <a:ext cx="3429000" cy="1905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124200" y="3962400"/>
            <a:ext cx="34290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Acinic</a:t>
            </a:r>
            <a:r>
              <a:rPr lang="en-US" b="1" dirty="0"/>
              <a:t> cell </a:t>
            </a:r>
            <a:r>
              <a:rPr lang="en-US" b="1" dirty="0" err="1"/>
              <a:t>adenocarcinoma</a:t>
            </a:r>
            <a:r>
              <a:rPr lang="en-US" b="1" dirty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malignant salivary gland tumor characterized histologically by the appearance of serous </a:t>
            </a:r>
            <a:r>
              <a:rPr lang="en-US" dirty="0" err="1"/>
              <a:t>acini</a:t>
            </a:r>
            <a:r>
              <a:rPr lang="en-US" dirty="0"/>
              <a:t> at various degrees of differentiation.</a:t>
            </a:r>
          </a:p>
          <a:p>
            <a:pPr lvl="0"/>
            <a:r>
              <a:rPr lang="en-US" dirty="0"/>
              <a:t>Commonly seen in parotid, 3</a:t>
            </a:r>
            <a:r>
              <a:rPr lang="en-US" baseline="30000" dirty="0"/>
              <a:t>rd</a:t>
            </a:r>
            <a:r>
              <a:rPr lang="en-US" dirty="0"/>
              <a:t> decade, slowly growing with pain.</a:t>
            </a:r>
          </a:p>
          <a:p>
            <a:pPr lvl="0"/>
            <a:r>
              <a:rPr lang="en-US" dirty="0"/>
              <a:t>4 growth patterns seen histologically:- solid, cystic, follicular, </a:t>
            </a:r>
            <a:r>
              <a:rPr lang="en-US" dirty="0" err="1"/>
              <a:t>microcystic</a:t>
            </a:r>
            <a:r>
              <a:rPr lang="en-US" dirty="0"/>
              <a:t>(more common).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DUCTAL PAPILLOMAS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SIALEDENOMA PAPILLIFERUM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INVERTED DUCTAL PAPILLOMA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INTRADUCTAL PAPILLOMA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/>
                        <a:t>Reported</a:t>
                      </a:r>
                      <a:r>
                        <a:rPr lang="en-US" baseline="0" dirty="0"/>
                        <a:t> in 1960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/>
                        <a:t>Commonly seen in buccal mucosa and palate of major or minor salivary glands.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Rare entity with</a:t>
                      </a:r>
                      <a:r>
                        <a:rPr lang="en-US" baseline="0" dirty="0"/>
                        <a:t> equal gender </a:t>
                      </a:r>
                      <a:r>
                        <a:rPr lang="en-US" baseline="0" dirty="0" err="1"/>
                        <a:t>prediliction</a:t>
                      </a:r>
                      <a:r>
                        <a:rPr lang="en-US" baseline="0" dirty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Rare lesion arising from a greater depth.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Painless </a:t>
                      </a:r>
                      <a:r>
                        <a:rPr lang="en-US" dirty="0" err="1"/>
                        <a:t>exophytic</a:t>
                      </a:r>
                      <a:r>
                        <a:rPr lang="en-US" dirty="0"/>
                        <a:t> papillary lesion of 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to 8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decades  of life.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Nodular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submucosal</a:t>
                      </a:r>
                      <a:r>
                        <a:rPr lang="en-US" baseline="0" dirty="0"/>
                        <a:t> mass resembling </a:t>
                      </a:r>
                      <a:r>
                        <a:rPr lang="en-US" baseline="0" dirty="0" err="1"/>
                        <a:t>fibroma</a:t>
                      </a:r>
                      <a:r>
                        <a:rPr lang="en-US" baseline="0" dirty="0"/>
                        <a:t> or </a:t>
                      </a:r>
                      <a:r>
                        <a:rPr lang="en-US" baseline="0" dirty="0" err="1"/>
                        <a:t>lipoma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Produces</a:t>
                      </a:r>
                      <a:r>
                        <a:rPr lang="en-US" baseline="0" dirty="0"/>
                        <a:t> an </a:t>
                      </a:r>
                      <a:r>
                        <a:rPr lang="en-US" baseline="0" dirty="0" err="1"/>
                        <a:t>endophytic</a:t>
                      </a:r>
                      <a:r>
                        <a:rPr lang="en-US" baseline="0" dirty="0"/>
                        <a:t> growth into the lumen of salivary duct causing obstruction.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Originated from superficial portion of excretory</a:t>
                      </a:r>
                      <a:r>
                        <a:rPr lang="en-US" baseline="0" dirty="0"/>
                        <a:t> duct of salivary gland.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Proliferation of </a:t>
                      </a:r>
                      <a:r>
                        <a:rPr lang="en-US" dirty="0" err="1"/>
                        <a:t>ductal</a:t>
                      </a:r>
                      <a:r>
                        <a:rPr lang="en-US" dirty="0"/>
                        <a:t> epithelium cells with</a:t>
                      </a:r>
                      <a:r>
                        <a:rPr lang="en-US" baseline="0" dirty="0"/>
                        <a:t> intact mucosa.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Single or double </a:t>
                      </a:r>
                      <a:r>
                        <a:rPr lang="en-US" dirty="0" err="1"/>
                        <a:t>layerded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cuboidal</a:t>
                      </a:r>
                      <a:r>
                        <a:rPr lang="en-US" baseline="0" dirty="0"/>
                        <a:t> to columnar epithelium covers papillary projections into the lumen of duct.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Each papillary projection lined by 2-3 cell layered </a:t>
                      </a:r>
                      <a:r>
                        <a:rPr lang="en-US" dirty="0" err="1"/>
                        <a:t>squamous</a:t>
                      </a:r>
                      <a:r>
                        <a:rPr lang="en-US" dirty="0"/>
                        <a:t> epithelium in superficial portions, and by </a:t>
                      </a:r>
                      <a:r>
                        <a:rPr lang="en-US" dirty="0" err="1"/>
                        <a:t>cuboidal</a:t>
                      </a:r>
                      <a:r>
                        <a:rPr lang="en-US" dirty="0"/>
                        <a:t> or columnar</a:t>
                      </a:r>
                      <a:r>
                        <a:rPr lang="en-US" baseline="0" dirty="0"/>
                        <a:t> cells in deeper portions.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dirty="0"/>
                        <a:t>Papillary projections lined by columnar cells </a:t>
                      </a:r>
                      <a:r>
                        <a:rPr lang="en-US" baseline="0" dirty="0"/>
                        <a:t> with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baseline="0" dirty="0"/>
                        <a:t> POLARISED NUCLEI,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baseline="0" dirty="0"/>
                        <a:t> interspersed GLOBLET CELLS, and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baseline="0" dirty="0"/>
                        <a:t> cell transition from </a:t>
                      </a:r>
                      <a:r>
                        <a:rPr lang="en-US" baseline="0" dirty="0" err="1"/>
                        <a:t>squamous</a:t>
                      </a:r>
                      <a:r>
                        <a:rPr lang="en-US" baseline="0" dirty="0"/>
                        <a:t> to </a:t>
                      </a:r>
                      <a:r>
                        <a:rPr lang="en-US" baseline="0" dirty="0" err="1"/>
                        <a:t>cuboid</a:t>
                      </a:r>
                      <a:r>
                        <a:rPr lang="en-US" baseline="0" dirty="0"/>
                        <a:t> is seen.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exicision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exicision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exicision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Malignant mixed tumor /carcinoma ex </a:t>
            </a:r>
            <a:r>
              <a:rPr lang="en-US" sz="3200" b="1" dirty="0" err="1"/>
              <a:t>pleomorphic</a:t>
            </a:r>
            <a:r>
              <a:rPr lang="en-US" sz="3200" b="1" dirty="0"/>
              <a:t> adenoma:-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Clinically indistinguishable with </a:t>
            </a:r>
            <a:r>
              <a:rPr lang="en-US" dirty="0" err="1"/>
              <a:t>pleomorphic</a:t>
            </a:r>
            <a:r>
              <a:rPr lang="en-US" dirty="0"/>
              <a:t> adenoma , commonly seen in parotid followed by sub mandibular gland.</a:t>
            </a:r>
          </a:p>
          <a:p>
            <a:pPr lvl="0"/>
            <a:r>
              <a:rPr lang="en-US" dirty="0"/>
              <a:t>Also seen in minor salivary glands .</a:t>
            </a:r>
          </a:p>
          <a:p>
            <a:pPr lvl="0"/>
            <a:r>
              <a:rPr lang="en-US" dirty="0"/>
              <a:t>Clinical features:- </a:t>
            </a:r>
          </a:p>
          <a:p>
            <a:pPr lvl="1"/>
            <a:r>
              <a:rPr lang="en-US" dirty="0"/>
              <a:t>age 50-70 years, </a:t>
            </a:r>
          </a:p>
          <a:p>
            <a:pPr lvl="1"/>
            <a:r>
              <a:rPr lang="en-US" dirty="0"/>
              <a:t>clinically presented as a rapid expansion of longstanding  asymptomatic mass, with onset of pain ,</a:t>
            </a:r>
            <a:r>
              <a:rPr lang="en-US" dirty="0" err="1"/>
              <a:t>paresthesia</a:t>
            </a:r>
            <a:r>
              <a:rPr lang="en-US" dirty="0"/>
              <a:t>, fixation to skin.</a:t>
            </a:r>
          </a:p>
          <a:p>
            <a:pPr lvl="0"/>
            <a:r>
              <a:rPr lang="en-US" dirty="0"/>
              <a:t>Histology:-</a:t>
            </a:r>
          </a:p>
          <a:p>
            <a:pPr lvl="1"/>
            <a:r>
              <a:rPr lang="en-US" dirty="0"/>
              <a:t> normally a malignant transformed benign tumors show a large area of benign area with small areas of malignant changes. But here a large area of malignant cells found with small area of benign tumor. The tumor cells show </a:t>
            </a:r>
            <a:r>
              <a:rPr lang="en-US" dirty="0" err="1"/>
              <a:t>anaplastic</a:t>
            </a:r>
            <a:r>
              <a:rPr lang="en-US" dirty="0"/>
              <a:t> features.</a:t>
            </a:r>
          </a:p>
          <a:p>
            <a:pPr lvl="0"/>
            <a:r>
              <a:rPr lang="en-US" dirty="0"/>
              <a:t>Treatment:- wide </a:t>
            </a:r>
            <a:r>
              <a:rPr lang="en-US" dirty="0" err="1"/>
              <a:t>exicision</a:t>
            </a:r>
            <a:r>
              <a:rPr lang="en-US" dirty="0"/>
              <a:t>, </a:t>
            </a:r>
            <a:r>
              <a:rPr lang="en-US" dirty="0" err="1"/>
              <a:t>lymphnode</a:t>
            </a:r>
            <a:r>
              <a:rPr lang="en-US" dirty="0"/>
              <a:t> dissection, radiation </a:t>
            </a:r>
            <a:r>
              <a:rPr lang="en-US" dirty="0" err="1"/>
              <a:t>theraphy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Adenoid cystic carcinoma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Well defined malignant features are seen.</a:t>
            </a:r>
          </a:p>
          <a:p>
            <a:r>
              <a:rPr lang="en-US" dirty="0"/>
              <a:t>Common site:- palatal minor salivary gland.</a:t>
            </a:r>
          </a:p>
          <a:p>
            <a:pPr lvl="1"/>
            <a:r>
              <a:rPr lang="en-US" dirty="0"/>
              <a:t>5,6,7</a:t>
            </a:r>
            <a:r>
              <a:rPr lang="en-US" baseline="30000" dirty="0"/>
              <a:t>th</a:t>
            </a:r>
            <a:r>
              <a:rPr lang="en-US" dirty="0"/>
              <a:t> decade of life.</a:t>
            </a:r>
          </a:p>
          <a:p>
            <a:pPr lvl="1"/>
            <a:r>
              <a:rPr lang="en-US" dirty="0"/>
              <a:t>Equal gender </a:t>
            </a:r>
            <a:r>
              <a:rPr lang="en-US" dirty="0" err="1"/>
              <a:t>predeliction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Slowly growing , ulcerated, with pain, involvement of facial nerve, .</a:t>
            </a:r>
          </a:p>
          <a:p>
            <a:pPr lvl="1"/>
            <a:r>
              <a:rPr lang="en-US" dirty="0" err="1"/>
              <a:t>perinueral</a:t>
            </a:r>
            <a:r>
              <a:rPr lang="en-US" dirty="0"/>
              <a:t> invasion is </a:t>
            </a:r>
            <a:r>
              <a:rPr lang="en-US" dirty="0" err="1"/>
              <a:t>characterstic</a:t>
            </a:r>
            <a:r>
              <a:rPr lang="en-US" dirty="0"/>
              <a:t> feature.</a:t>
            </a:r>
          </a:p>
          <a:p>
            <a:r>
              <a:rPr lang="en-US" dirty="0"/>
              <a:t>Histology:-</a:t>
            </a:r>
          </a:p>
          <a:p>
            <a:pPr lvl="1"/>
            <a:r>
              <a:rPr lang="en-US" dirty="0"/>
              <a:t>Deeply </a:t>
            </a:r>
            <a:r>
              <a:rPr lang="en-US" dirty="0" err="1"/>
              <a:t>basophillic</a:t>
            </a:r>
            <a:r>
              <a:rPr lang="en-US" dirty="0"/>
              <a:t> tumor cells arranged in the form of </a:t>
            </a:r>
            <a:r>
              <a:rPr lang="en-US" dirty="0" err="1"/>
              <a:t>swiss</a:t>
            </a:r>
            <a:r>
              <a:rPr lang="en-US" dirty="0"/>
              <a:t> cheese.</a:t>
            </a:r>
          </a:p>
          <a:p>
            <a:pPr lvl="1"/>
            <a:r>
              <a:rPr lang="en-US" dirty="0"/>
              <a:t>The other patterns include tubular form, solid form(poor prognosis).</a:t>
            </a:r>
          </a:p>
          <a:p>
            <a:r>
              <a:rPr lang="en-US" dirty="0"/>
              <a:t>Treatment:- </a:t>
            </a:r>
          </a:p>
          <a:p>
            <a:pPr lvl="1"/>
            <a:r>
              <a:rPr lang="en-US" dirty="0"/>
              <a:t>Surgical </a:t>
            </a:r>
            <a:r>
              <a:rPr lang="en-US" dirty="0" err="1"/>
              <a:t>exicision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Oral medicine – </a:t>
            </a:r>
            <a:r>
              <a:rPr lang="en-US" dirty="0" err="1"/>
              <a:t>burket’s</a:t>
            </a:r>
            <a:r>
              <a:rPr lang="en-US" dirty="0"/>
              <a:t>.</a:t>
            </a:r>
          </a:p>
          <a:p>
            <a:r>
              <a:rPr lang="en-US" dirty="0"/>
              <a:t>Oral diagnosis, oral medicine and treatment planning- </a:t>
            </a:r>
            <a:r>
              <a:rPr lang="en-US" dirty="0" err="1"/>
              <a:t>bricker</a:t>
            </a:r>
            <a:r>
              <a:rPr lang="en-US" dirty="0"/>
              <a:t>.</a:t>
            </a:r>
          </a:p>
          <a:p>
            <a:r>
              <a:rPr lang="en-US" dirty="0"/>
              <a:t>Salivary gland disorders – </a:t>
            </a:r>
            <a:r>
              <a:rPr lang="en-US" dirty="0" err="1"/>
              <a:t>mayer’s</a:t>
            </a:r>
            <a:r>
              <a:rPr lang="en-US" dirty="0"/>
              <a:t>.</a:t>
            </a:r>
          </a:p>
          <a:p>
            <a:r>
              <a:rPr lang="en-US" dirty="0"/>
              <a:t>Salivary diagnostics- </a:t>
            </a:r>
            <a:r>
              <a:rPr lang="en-US" dirty="0" err="1"/>
              <a:t>amerogeun</a:t>
            </a:r>
            <a:r>
              <a:rPr lang="en-US" dirty="0"/>
              <a:t>.</a:t>
            </a:r>
          </a:p>
          <a:p>
            <a:r>
              <a:rPr lang="en-US" dirty="0"/>
              <a:t>Oral pathology and clinical pathological correlation- </a:t>
            </a:r>
            <a:r>
              <a:rPr lang="en-US" dirty="0" err="1"/>
              <a:t>regezi</a:t>
            </a:r>
            <a:r>
              <a:rPr lang="en-US" dirty="0"/>
              <a:t>.</a:t>
            </a:r>
          </a:p>
          <a:p>
            <a:r>
              <a:rPr lang="en-US" dirty="0"/>
              <a:t>Atlas of oral pathology- </a:t>
            </a:r>
            <a:r>
              <a:rPr lang="en-US" dirty="0" err="1"/>
              <a:t>nevellie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1670</TotalTime>
  <Words>5202</Words>
  <Application>Microsoft Office PowerPoint</Application>
  <PresentationFormat>On-screen Show (4:3)</PresentationFormat>
  <Paragraphs>573</Paragraphs>
  <Slides>76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5" baseType="lpstr">
      <vt:lpstr>Arial</vt:lpstr>
      <vt:lpstr>Baskerville Old Face</vt:lpstr>
      <vt:lpstr>Calibri</vt:lpstr>
      <vt:lpstr>Rockwell</vt:lpstr>
      <vt:lpstr>Symbol</vt:lpstr>
      <vt:lpstr>Times New Roman</vt:lpstr>
      <vt:lpstr>Wingdings</vt:lpstr>
      <vt:lpstr>Wingdings 2</vt:lpstr>
      <vt:lpstr>Foundry</vt:lpstr>
      <vt:lpstr>SALIVARY GLANDS </vt:lpstr>
      <vt:lpstr>INTRODUCTION </vt:lpstr>
      <vt:lpstr>SALIVARY GLAND</vt:lpstr>
      <vt:lpstr>BASED ON THE TYPE OF SECRETORY CELLS PRESENT</vt:lpstr>
      <vt:lpstr>PowerPoint Presentation</vt:lpstr>
      <vt:lpstr>FUNCTIONS OF SALIVA</vt:lpstr>
      <vt:lpstr>PowerPoint Presentation</vt:lpstr>
      <vt:lpstr>PowerPoint Presentation</vt:lpstr>
      <vt:lpstr>EXAMINATION OF SALIVARY GLANDS</vt:lpstr>
      <vt:lpstr>Clinical examination:- inspection</vt:lpstr>
      <vt:lpstr>palpation</vt:lpstr>
      <vt:lpstr>PowerPoint Presentation</vt:lpstr>
      <vt:lpstr>Radiographic evaluation</vt:lpstr>
      <vt:lpstr>CONTRAST CT:</vt:lpstr>
      <vt:lpstr>SIALOGRAPHY</vt:lpstr>
      <vt:lpstr>Occlusal radiographs</vt:lpstr>
      <vt:lpstr>ULTRASOUND:</vt:lpstr>
      <vt:lpstr>MRI</vt:lpstr>
      <vt:lpstr>FUNCTIONAL ABNORMALITIES OF SALIVARY GLANDS</vt:lpstr>
      <vt:lpstr>XEROSTOMIA:-</vt:lpstr>
      <vt:lpstr>PowerPoint Presentation</vt:lpstr>
      <vt:lpstr>PowerPoint Presentation</vt:lpstr>
      <vt:lpstr>PTYALISM:-</vt:lpstr>
      <vt:lpstr>PowerPoint Presentation</vt:lpstr>
      <vt:lpstr>PowerPoint Presentation</vt:lpstr>
      <vt:lpstr>MUCOCELE</vt:lpstr>
      <vt:lpstr>Mucus extravasation cyst:-</vt:lpstr>
      <vt:lpstr>PowerPoint Presentation</vt:lpstr>
      <vt:lpstr>mucus retention cyst (obstructive sialedenitis):-</vt:lpstr>
      <vt:lpstr>PowerPoint Presentation</vt:lpstr>
      <vt:lpstr>Ranula:-</vt:lpstr>
      <vt:lpstr>PowerPoint Presentation</vt:lpstr>
      <vt:lpstr>Plunging or Cervical Ranula:-</vt:lpstr>
      <vt:lpstr>Sialolithiasis:-</vt:lpstr>
      <vt:lpstr>PowerPoint Presentation</vt:lpstr>
      <vt:lpstr>PowerPoint Presentation</vt:lpstr>
      <vt:lpstr>Necrotizing sialometaplasia:-</vt:lpstr>
      <vt:lpstr>PowerPoint Presentation</vt:lpstr>
      <vt:lpstr>PowerPoint Presentation</vt:lpstr>
      <vt:lpstr>Pneumoparotitis:-</vt:lpstr>
      <vt:lpstr>Mumps:- </vt:lpstr>
      <vt:lpstr>PowerPoint Presentation</vt:lpstr>
      <vt:lpstr>PowerPoint Presentation</vt:lpstr>
      <vt:lpstr>Bacterial sialedenitis:-</vt:lpstr>
      <vt:lpstr>PowerPoint Presentation</vt:lpstr>
      <vt:lpstr> sialedenosis/ sialosis:- </vt:lpstr>
      <vt:lpstr>PowerPoint Presentation</vt:lpstr>
      <vt:lpstr>Sjogren’s syndrome:-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Benign lymphoepithelia lesion (BELE)/ salivary lymphoepithelial lesion/ immunosialedenitis / mikulicz disease:- </vt:lpstr>
      <vt:lpstr>Mixed tumor/pleomorphic adenoma</vt:lpstr>
      <vt:lpstr>PowerPoint Presentation</vt:lpstr>
      <vt:lpstr>PowerPoint Presentation</vt:lpstr>
      <vt:lpstr>PowerPoint Presentation</vt:lpstr>
      <vt:lpstr>Canalicular adenoma:-</vt:lpstr>
      <vt:lpstr>PowerPoint Presentation</vt:lpstr>
      <vt:lpstr>Basal cell adenoma</vt:lpstr>
      <vt:lpstr>PowerPoint Presentation</vt:lpstr>
      <vt:lpstr>Papillar cystadenoma lymphomatosum/ warthin’s tumor:-</vt:lpstr>
      <vt:lpstr>PowerPoint Presentation</vt:lpstr>
      <vt:lpstr>PowerPoint Presentation</vt:lpstr>
      <vt:lpstr>Oncocytoma (oxyphil adenoma)</vt:lpstr>
      <vt:lpstr>Mucoepidermoid carcinoma:-</vt:lpstr>
      <vt:lpstr>PowerPoint Presentation</vt:lpstr>
      <vt:lpstr>PowerPoint Presentation</vt:lpstr>
      <vt:lpstr>Acinic cell adenocarcinoma:-</vt:lpstr>
      <vt:lpstr>DUCTAL PAPILLOMAS</vt:lpstr>
      <vt:lpstr>PowerPoint Presentation</vt:lpstr>
      <vt:lpstr>Malignant mixed tumor /carcinoma ex pleomorphic adenoma:-</vt:lpstr>
      <vt:lpstr>Adenoid cystic carcinoma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SALIVARY GLANDS </dc:title>
  <dc:creator>computer</dc:creator>
  <cp:lastModifiedBy>Lakshmi sasi</cp:lastModifiedBy>
  <cp:revision>312</cp:revision>
  <dcterms:created xsi:type="dcterms:W3CDTF">2010-11-30T16:15:04Z</dcterms:created>
  <dcterms:modified xsi:type="dcterms:W3CDTF">2025-05-15T07:40:46Z</dcterms:modified>
</cp:coreProperties>
</file>