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3"/>
  </p:notesMasterIdLst>
  <p:sldIdLst>
    <p:sldId id="256" r:id="rId2"/>
    <p:sldId id="257" r:id="rId3"/>
    <p:sldId id="268" r:id="rId4"/>
    <p:sldId id="269" r:id="rId5"/>
    <p:sldId id="270" r:id="rId6"/>
    <p:sldId id="271" r:id="rId7"/>
    <p:sldId id="259" r:id="rId8"/>
    <p:sldId id="260" r:id="rId9"/>
    <p:sldId id="261" r:id="rId10"/>
    <p:sldId id="265" r:id="rId11"/>
    <p:sldId id="275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7" r:id="rId22"/>
    <p:sldId id="288" r:id="rId23"/>
    <p:sldId id="289" r:id="rId24"/>
    <p:sldId id="291" r:id="rId25"/>
    <p:sldId id="295" r:id="rId26"/>
    <p:sldId id="299" r:id="rId27"/>
    <p:sldId id="300" r:id="rId28"/>
    <p:sldId id="301" r:id="rId29"/>
    <p:sldId id="302" r:id="rId30"/>
    <p:sldId id="303" r:id="rId31"/>
    <p:sldId id="304" r:id="rId32"/>
    <p:sldId id="306" r:id="rId33"/>
    <p:sldId id="305" r:id="rId34"/>
    <p:sldId id="307" r:id="rId35"/>
    <p:sldId id="309" r:id="rId36"/>
    <p:sldId id="310" r:id="rId37"/>
    <p:sldId id="315" r:id="rId38"/>
    <p:sldId id="353" r:id="rId39"/>
    <p:sldId id="312" r:id="rId40"/>
    <p:sldId id="313" r:id="rId41"/>
    <p:sldId id="317" r:id="rId42"/>
    <p:sldId id="318" r:id="rId43"/>
    <p:sldId id="319" r:id="rId44"/>
    <p:sldId id="320" r:id="rId45"/>
    <p:sldId id="321" r:id="rId46"/>
    <p:sldId id="323" r:id="rId47"/>
    <p:sldId id="324" r:id="rId48"/>
    <p:sldId id="325" r:id="rId49"/>
    <p:sldId id="326" r:id="rId50"/>
    <p:sldId id="327" r:id="rId51"/>
    <p:sldId id="354" r:id="rId52"/>
    <p:sldId id="328" r:id="rId53"/>
    <p:sldId id="332" r:id="rId54"/>
    <p:sldId id="333" r:id="rId55"/>
    <p:sldId id="334" r:id="rId56"/>
    <p:sldId id="336" r:id="rId57"/>
    <p:sldId id="340" r:id="rId58"/>
    <p:sldId id="337" r:id="rId59"/>
    <p:sldId id="338" r:id="rId60"/>
    <p:sldId id="339" r:id="rId61"/>
    <p:sldId id="351" r:id="rId62"/>
    <p:sldId id="352" r:id="rId63"/>
    <p:sldId id="358" r:id="rId64"/>
    <p:sldId id="355" r:id="rId65"/>
    <p:sldId id="356" r:id="rId66"/>
    <p:sldId id="357" r:id="rId67"/>
    <p:sldId id="359" r:id="rId68"/>
    <p:sldId id="360" r:id="rId69"/>
    <p:sldId id="361" r:id="rId70"/>
    <p:sldId id="362" r:id="rId71"/>
    <p:sldId id="366" r:id="rId72"/>
    <p:sldId id="363" r:id="rId73"/>
    <p:sldId id="364" r:id="rId74"/>
    <p:sldId id="367" r:id="rId75"/>
    <p:sldId id="368" r:id="rId76"/>
    <p:sldId id="369" r:id="rId77"/>
    <p:sldId id="370" r:id="rId78"/>
    <p:sldId id="365" r:id="rId79"/>
    <p:sldId id="371" r:id="rId80"/>
    <p:sldId id="372" r:id="rId81"/>
    <p:sldId id="373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1DCA5-F03F-414E-85AD-1B871978E1FA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D47D3-E0D7-4627-ABA4-7E24D1FDD6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D47D3-E0D7-4627-ABA4-7E24D1FDD6B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google.com/imgres?imgurl=www.infocompu.com/adolfo_arthur/images/ranula.jpg&amp;imgrefurl=http://www.infocompu.com/adolfo_arthur/ingles/ranula.htm&amp;h=240&amp;w=337&amp;prev=/images?q=ranula&amp;svnum=10&amp;hl=en&amp;lr=&amp;ie=UTF-8&amp;oe=UTF-8&amp;sa=G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images.google.com/imgres?imgurl=www.sjoegren-erkrankung.de/images/fox_be3.jpg&amp;imgrefurl=http://www.sjoegren-erkrankung.de/rechts/fox_bericht.htm&amp;h=281&amp;w=363&amp;prev=/images?q=schirmer+test&amp;svnum=10&amp;hl=en&amp;lr=&amp;ie=UTF-8&amp;oe=UTF-8&amp;sa=G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79248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Salivary gland Disorders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600" dirty="0" smtClean="0">
                <a:latin typeface="+mn-lt"/>
              </a:rPr>
              <a:t>Classification, Diagnosis, Sailoliths &amp; Cysts</a:t>
            </a:r>
            <a:endParaRPr lang="en-US" sz="3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0"/>
            <a:ext cx="76961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The salivary glands, major and minor, comprise a complex anatomic and physiologic organ system producing enzyme, mixing agent and immune factors.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salivary glands respond to physical (food and drink) and emotional (flight, exhilaration and exhaustion) stimuli.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569367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/>
              <a:t>CLASSIFICATION</a:t>
            </a:r>
          </a:p>
          <a:p>
            <a:pPr lvl="0"/>
            <a:r>
              <a:rPr lang="en-US" sz="2400" dirty="0" smtClean="0"/>
              <a:t>1.Developmental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Aplasia</a:t>
            </a:r>
            <a:r>
              <a:rPr lang="en-US" sz="2400" dirty="0" smtClean="0"/>
              <a:t> – absence of the gland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Atresia</a:t>
            </a:r>
            <a:r>
              <a:rPr lang="en-US" sz="2400" dirty="0" smtClean="0"/>
              <a:t> – absence of the 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Aberrancy – ectopic gland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r>
              <a:rPr lang="en-US" sz="2400" dirty="0" smtClean="0"/>
              <a:t>2. Enlargement of the gland</a:t>
            </a:r>
          </a:p>
          <a:p>
            <a:r>
              <a:rPr lang="en-US" sz="2400" dirty="0" smtClean="0"/>
              <a:t>     A. Inflammatory. (Sialadenitis)</a:t>
            </a:r>
          </a:p>
          <a:p>
            <a:r>
              <a:rPr lang="en-US" sz="2400" dirty="0" smtClean="0"/>
              <a:t>         1. Viral : Mumps, </a:t>
            </a:r>
            <a:r>
              <a:rPr lang="en-US" sz="2400" dirty="0" err="1" smtClean="0"/>
              <a:t>coxsackie</a:t>
            </a:r>
            <a:r>
              <a:rPr lang="en-US" sz="2400" dirty="0" smtClean="0"/>
              <a:t> A,CMV etc..</a:t>
            </a:r>
          </a:p>
          <a:p>
            <a:r>
              <a:rPr lang="en-US" sz="2400" dirty="0" smtClean="0"/>
              <a:t>         2. Bacterial</a:t>
            </a:r>
          </a:p>
          <a:p>
            <a:r>
              <a:rPr lang="en-US" sz="2400" dirty="0" smtClean="0"/>
              <a:t>         3. Allergic</a:t>
            </a:r>
          </a:p>
          <a:p>
            <a:r>
              <a:rPr lang="en-US" sz="2400" dirty="0" smtClean="0"/>
              <a:t>         4. Sarcoidosis</a:t>
            </a:r>
          </a:p>
          <a:p>
            <a:r>
              <a:rPr lang="en-US" sz="2400" dirty="0" smtClean="0"/>
              <a:t>         5. Obstructive</a:t>
            </a:r>
          </a:p>
          <a:p>
            <a:r>
              <a:rPr lang="en-US" sz="2400" dirty="0" smtClean="0"/>
              <a:t>     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85800"/>
            <a:ext cx="749743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        B. Non </a:t>
            </a:r>
            <a:r>
              <a:rPr lang="en-US" sz="2400" dirty="0" err="1" smtClean="0"/>
              <a:t>inflamatory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         1. Autoimmune: </a:t>
            </a:r>
            <a:r>
              <a:rPr lang="en-US" sz="2400" dirty="0" err="1" smtClean="0"/>
              <a:t>sjogrens</a:t>
            </a:r>
            <a:r>
              <a:rPr lang="en-US" sz="2400" dirty="0" smtClean="0"/>
              <a:t> syndrome, </a:t>
            </a:r>
            <a:r>
              <a:rPr lang="en-US" sz="2400" dirty="0" err="1" smtClean="0"/>
              <a:t>mickulicz’s</a:t>
            </a:r>
            <a:r>
              <a:rPr lang="en-US" sz="2400" dirty="0" smtClean="0"/>
              <a:t> disease.</a:t>
            </a:r>
          </a:p>
          <a:p>
            <a:pPr lvl="1"/>
            <a:r>
              <a:rPr lang="en-US" sz="2400" dirty="0" smtClean="0"/>
              <a:t>         2. Alcoholic cirrhosis</a:t>
            </a:r>
          </a:p>
          <a:p>
            <a:pPr lvl="1"/>
            <a:r>
              <a:rPr lang="en-US" sz="2400" dirty="0" smtClean="0"/>
              <a:t>         3.Diabetis </a:t>
            </a:r>
            <a:r>
              <a:rPr lang="en-US" sz="2400" dirty="0" err="1" smtClean="0"/>
              <a:t>milletus</a:t>
            </a:r>
            <a:endParaRPr lang="en-US" sz="2400" dirty="0" smtClean="0"/>
          </a:p>
          <a:p>
            <a:pPr lvl="1"/>
            <a:r>
              <a:rPr lang="en-US" sz="2400" dirty="0" smtClean="0"/>
              <a:t>         4. Nutritional deficiency</a:t>
            </a:r>
          </a:p>
          <a:p>
            <a:pPr lvl="1"/>
            <a:r>
              <a:rPr lang="en-US" sz="2400" dirty="0" smtClean="0"/>
              <a:t>         5. HIV associated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3. Cysts</a:t>
            </a:r>
          </a:p>
          <a:p>
            <a:pPr lvl="1"/>
            <a:r>
              <a:rPr lang="en-US" sz="2400" dirty="0" smtClean="0"/>
              <a:t>     a. </a:t>
            </a:r>
            <a:r>
              <a:rPr lang="en-US" sz="2400" dirty="0" err="1" smtClean="0"/>
              <a:t>Extravasation</a:t>
            </a:r>
            <a:r>
              <a:rPr lang="en-US" sz="2400" dirty="0" smtClean="0"/>
              <a:t> cysts</a:t>
            </a:r>
          </a:p>
          <a:p>
            <a:pPr lvl="1"/>
            <a:r>
              <a:rPr lang="en-US" sz="2400" dirty="0" smtClean="0"/>
              <a:t>     b. Retention cysts</a:t>
            </a:r>
          </a:p>
          <a:p>
            <a:pPr lvl="1"/>
            <a:r>
              <a:rPr lang="en-US" sz="2400" dirty="0" smtClean="0"/>
              <a:t>     c. </a:t>
            </a:r>
            <a:r>
              <a:rPr lang="en-US" sz="2400" dirty="0" err="1" smtClean="0"/>
              <a:t>Ranula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5200783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4. </a:t>
            </a:r>
            <a:r>
              <a:rPr lang="en-US" sz="2400" dirty="0" err="1" smtClean="0"/>
              <a:t>Tumours</a:t>
            </a:r>
            <a:r>
              <a:rPr lang="en-US" sz="2400" dirty="0" smtClean="0"/>
              <a:t> of salivary glands </a:t>
            </a:r>
          </a:p>
          <a:p>
            <a:r>
              <a:rPr lang="en-US" sz="2400" dirty="0" smtClean="0"/>
              <a:t>     a. Benign </a:t>
            </a:r>
            <a:r>
              <a:rPr lang="en-US" sz="2400" dirty="0" err="1" smtClean="0"/>
              <a:t>tumours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Pleomorphic</a:t>
            </a:r>
            <a:r>
              <a:rPr lang="en-US" sz="2400" dirty="0" smtClean="0"/>
              <a:t> adenoma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Warthins</a:t>
            </a:r>
            <a:r>
              <a:rPr lang="en-US" sz="2400" dirty="0" smtClean="0"/>
              <a:t> </a:t>
            </a:r>
            <a:r>
              <a:rPr lang="en-US" sz="2400" dirty="0" err="1" smtClean="0"/>
              <a:t>tumour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Basal cell adenoma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Myoepithelioma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Canalicular</a:t>
            </a:r>
            <a:r>
              <a:rPr lang="en-US" sz="2400" dirty="0" smtClean="0"/>
              <a:t> adenoma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Ductal </a:t>
            </a:r>
            <a:r>
              <a:rPr lang="en-US" sz="2400" dirty="0" err="1" smtClean="0"/>
              <a:t>papilloma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    b. Malignant </a:t>
            </a:r>
            <a:r>
              <a:rPr lang="en-US" sz="2400" dirty="0" err="1" smtClean="0"/>
              <a:t>tumours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Mucoepidermoid</a:t>
            </a:r>
            <a:r>
              <a:rPr lang="en-US" sz="2400" dirty="0" smtClean="0"/>
              <a:t> carcinoma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Adenoid cystic carcinoma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Malignant </a:t>
            </a:r>
            <a:r>
              <a:rPr lang="en-US" sz="2400" dirty="0" err="1" smtClean="0"/>
              <a:t>pleomorphic</a:t>
            </a:r>
            <a:r>
              <a:rPr lang="en-US" sz="2400" dirty="0" smtClean="0"/>
              <a:t> adenoma 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533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5. Necrotizing </a:t>
            </a:r>
            <a:r>
              <a:rPr lang="en-US" sz="2400" dirty="0" err="1" smtClean="0"/>
              <a:t>sailometaplasia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6. Salivary gland dysfunction</a:t>
            </a:r>
          </a:p>
          <a:p>
            <a:r>
              <a:rPr lang="en-US" sz="2400" dirty="0" smtClean="0"/>
              <a:t>      a. </a:t>
            </a:r>
            <a:r>
              <a:rPr lang="en-US" sz="2400" dirty="0" err="1" smtClean="0"/>
              <a:t>Xerostomia</a:t>
            </a:r>
            <a:endParaRPr lang="en-US" sz="2400" dirty="0" smtClean="0"/>
          </a:p>
          <a:p>
            <a:r>
              <a:rPr lang="en-US" sz="2400" dirty="0" smtClean="0"/>
              <a:t>      b. </a:t>
            </a:r>
            <a:r>
              <a:rPr lang="en-US" sz="2400" dirty="0" err="1" smtClean="0"/>
              <a:t>Sialorrhea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696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/>
              <a:t>Developmental anomalies</a:t>
            </a:r>
            <a:endParaRPr lang="en-US" sz="2400" b="1" u="sng" dirty="0" smtClean="0"/>
          </a:p>
          <a:p>
            <a:r>
              <a:rPr lang="en-GB" sz="2400" b="1" u="sng" dirty="0" smtClean="0"/>
              <a:t>Aberrant salivary gland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An aberrant (ectopic) salivary gland - that develops at a site where it is not normally found.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It is reported as an single anomaly or in combination with other facial anomalies.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Commonly seen in the cervical region near the parotid gland or the body of the mandible and posterior to the 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molar and often has a communication with a major salivary gland.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609600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err="1" smtClean="0"/>
              <a:t>Aplasia</a:t>
            </a:r>
            <a:r>
              <a:rPr lang="en-GB" sz="2400" b="1" u="sng" dirty="0" smtClean="0"/>
              <a:t> and </a:t>
            </a:r>
            <a:r>
              <a:rPr lang="en-GB" sz="2400" b="1" u="sng" dirty="0" err="1" smtClean="0"/>
              <a:t>hypoplasia</a:t>
            </a:r>
            <a:endParaRPr lang="en-GB" sz="2400" b="1" u="sng" dirty="0" smtClean="0"/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 err="1" smtClean="0"/>
              <a:t>Aplasia</a:t>
            </a:r>
            <a:r>
              <a:rPr lang="en-GB" sz="2400" dirty="0" smtClean="0"/>
              <a:t> of the major salivary glands </a:t>
            </a:r>
            <a:r>
              <a:rPr lang="en-GB" sz="2400" dirty="0" smtClean="0"/>
              <a:t>is </a:t>
            </a:r>
            <a:r>
              <a:rPr lang="en-GB" sz="2400" dirty="0" smtClean="0"/>
              <a:t>rare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It may occur in combination with other congenital anomalies like cleft palate.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major symptom is severe </a:t>
            </a:r>
            <a:r>
              <a:rPr lang="en-GB" sz="2400" dirty="0" err="1" smtClean="0"/>
              <a:t>xerostomia</a:t>
            </a:r>
            <a:r>
              <a:rPr lang="en-GB" sz="2400" dirty="0" smtClean="0"/>
              <a:t>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err="1" smtClean="0"/>
              <a:t>Hypoplasia</a:t>
            </a:r>
            <a:r>
              <a:rPr lang="en-GB" sz="2400" dirty="0" smtClean="0"/>
              <a:t> of parotid glands has been reported in patients with </a:t>
            </a:r>
            <a:r>
              <a:rPr lang="en-GB" sz="2400" dirty="0" err="1" smtClean="0">
                <a:solidFill>
                  <a:srgbClr val="FF0000"/>
                </a:solidFill>
              </a:rPr>
              <a:t>Melkerson</a:t>
            </a:r>
            <a:r>
              <a:rPr lang="en-GB" sz="2400" dirty="0" smtClean="0">
                <a:solidFill>
                  <a:srgbClr val="FF0000"/>
                </a:solidFill>
              </a:rPr>
              <a:t>-Rosenthal syndrome</a:t>
            </a:r>
            <a:r>
              <a:rPr lang="en-GB" sz="2400" dirty="0" smtClean="0"/>
              <a:t>, which presents as a classical triad of </a:t>
            </a:r>
            <a:r>
              <a:rPr lang="en-GB" sz="2400" dirty="0" err="1" smtClean="0"/>
              <a:t>orofacial</a:t>
            </a:r>
            <a:r>
              <a:rPr lang="en-GB" sz="2400" dirty="0" smtClean="0"/>
              <a:t> </a:t>
            </a:r>
            <a:r>
              <a:rPr lang="en-GB" sz="2400" dirty="0" err="1" smtClean="0"/>
              <a:t>granulomas</a:t>
            </a:r>
            <a:r>
              <a:rPr lang="en-GB" sz="2400" dirty="0" smtClean="0"/>
              <a:t>, facial paralysis and fissure tongue.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9600"/>
            <a:ext cx="8001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Accessory glands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This is a common condition, found in more than half the people.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It is usually found superior and anterior to the normal </a:t>
            </a:r>
            <a:r>
              <a:rPr lang="en-GB" sz="2400" dirty="0" err="1" smtClean="0"/>
              <a:t>Stensson’s</a:t>
            </a:r>
            <a:r>
              <a:rPr lang="en-GB" sz="2400" dirty="0" smtClean="0"/>
              <a:t> duct orifice.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r>
              <a:rPr lang="en-GB" sz="2400" b="1" u="sng" dirty="0" err="1" smtClean="0"/>
              <a:t>Diverticuli</a:t>
            </a:r>
            <a:endParaRPr lang="en-GB" sz="2400" b="1" u="sng" dirty="0" smtClean="0"/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These are small pouches or </a:t>
            </a:r>
            <a:r>
              <a:rPr lang="en-GB" sz="2400" dirty="0" err="1" smtClean="0"/>
              <a:t>outpocketings</a:t>
            </a:r>
            <a:r>
              <a:rPr lang="en-GB" sz="2400" dirty="0" smtClean="0"/>
              <a:t> of the </a:t>
            </a:r>
            <a:r>
              <a:rPr lang="en-GB" sz="2400" dirty="0" err="1" smtClean="0"/>
              <a:t>ductal</a:t>
            </a:r>
            <a:r>
              <a:rPr lang="en-GB" sz="2400" dirty="0" smtClean="0"/>
              <a:t> system of one of the major salivary glands, and these lead to repeated episodes of acute </a:t>
            </a:r>
            <a:r>
              <a:rPr lang="en-GB" sz="2400" dirty="0" err="1" smtClean="0"/>
              <a:t>parotitis</a:t>
            </a:r>
            <a:r>
              <a:rPr lang="en-GB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11430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Obstructive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Salivary Gland Disorders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3048000"/>
            <a:ext cx="7772400" cy="121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Sialolithiasis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Mucous retention/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extravasation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533400"/>
            <a:ext cx="8305800" cy="50070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Sialolithiasis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salivary stone/ salivary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caliculi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Obstrucitve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salivary gland disorder.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Calcified organic matter.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Invovled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major and minor salivary glands.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:\Users\ADMIN\Desktop\sialolithiasi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200400"/>
            <a:ext cx="3200400" cy="2140267"/>
          </a:xfrm>
          <a:prstGeom prst="rect">
            <a:avLst/>
          </a:prstGeom>
          <a:noFill/>
        </p:spPr>
      </p:pic>
      <p:pic>
        <p:nvPicPr>
          <p:cNvPr id="6" name="Picture 3" descr="C:\Users\ADMIN\Downloads\fg111_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2362200" cy="2620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81000" y="457200"/>
            <a:ext cx="82296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Pathology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48546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Deposition of Ca salts around the central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nidus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desquamated epithelial cells, bacteria, foreign body, products of bacterial decomposition.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 descr="C:\Users\ADMIN\Downloads\50021X-fx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048000"/>
            <a:ext cx="2209800" cy="3046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895600" y="838200"/>
            <a:ext cx="1905000" cy="49450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Etiology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Unknown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Chronic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sialedenitis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Inflammation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Irregularities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Local irritants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 cholinergic drugs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Smoking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ADMIN\Desktop\SALIVARYGLAND ST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020107"/>
            <a:ext cx="3276600" cy="25518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838200"/>
            <a:ext cx="40386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Structure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19200" y="2057400"/>
            <a:ext cx="3352800" cy="2895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Crystalline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Composed of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Hydroxyapatite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http://upload.wikimedia.org/wikipedia/commons/e/e6/Sialolithias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00200"/>
            <a:ext cx="3200400" cy="27723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990600"/>
            <a:ext cx="2971800" cy="64690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Prevalence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752600"/>
            <a:ext cx="8997950" cy="46042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Middle aged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common -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submandibular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80 – 90%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Parotid – 5 – 15%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Sublingual – 2 – 5%.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33400"/>
            <a:ext cx="30480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Clinical features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3400" y="1295400"/>
            <a:ext cx="8229600" cy="51594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Painful &amp; intermittent swelling during eating, which resolves after meals.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Obstruction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flow of saliva – salivary glands enlarged and painful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Stasis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sailva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infection, fibrosis, gland atrophy.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Fistulae, ulceration – over stone – chronic cases.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Suppurative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non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suppurative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retrograde infection.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685800"/>
            <a:ext cx="2895600" cy="37986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Examination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219200"/>
            <a:ext cx="8229600" cy="124139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Edema and inflammation around the duct.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Bidigital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palpation </a:t>
            </a:r>
            <a:r>
              <a:rPr lang="en-US" sz="3200" baseline="0" dirty="0" smtClean="0"/>
              <a:t>- </a:t>
            </a:r>
            <a:r>
              <a:rPr lang="en-US" sz="2400" baseline="0" dirty="0" smtClean="0"/>
              <a:t>tenderness</a:t>
            </a:r>
            <a:r>
              <a:rPr lang="en-US" sz="2400" dirty="0" smtClean="0"/>
              <a:t> and enlargement.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2438400"/>
            <a:ext cx="8229600" cy="139903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2743200"/>
            <a:ext cx="8229600" cy="45720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dirty="0" smtClean="0"/>
              <a:t>Complications 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Acute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sialadenitis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Ductal stricture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Ductal dilatation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Recurrence of stones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Fibrosis of the gland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219200"/>
            <a:ext cx="2819400" cy="64690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Investigations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85800" y="1905000"/>
            <a:ext cx="7620000" cy="2514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SMG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occlusal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Parotid – AP 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occlusal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film placed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intraorally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adjacent to duct.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Ultrasonography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can detect stones of &gt; 2mm.</a:t>
            </a:r>
          </a:p>
        </p:txBody>
      </p:sp>
      <p:pic>
        <p:nvPicPr>
          <p:cNvPr id="4" name="Picture 2" descr="G:\Stone_in_Wharton_s_Duct_Occlusal_Film_ENTo_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685800"/>
            <a:ext cx="1905000" cy="211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81000" y="1066800"/>
            <a:ext cx="8305800" cy="53880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Sialography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injection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radiopaque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dyes into salivary ducts.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Radionuclide salivary imaging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scintigraphy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technetiuim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99m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pertechnetate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to determine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abnormalties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gland uptake and excretion.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5" descr="http://t2.gstatic.com/images?q=tbn:ANd9GcQOC7ATSiN28HPmAQGjeRq6oT3iJzIKryNZrgYLcXiSpZB_q4C77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828800"/>
            <a:ext cx="26670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685800"/>
            <a:ext cx="8229600" cy="576900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CT &amp; MRI – used to detect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Sialoendoscopy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to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visualise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removal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G:\F2.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733800"/>
            <a:ext cx="2514600" cy="1948815"/>
          </a:xfrm>
          <a:prstGeom prst="rect">
            <a:avLst/>
          </a:prstGeom>
          <a:noFill/>
        </p:spPr>
      </p:pic>
      <p:pic>
        <p:nvPicPr>
          <p:cNvPr id="4" name="Content Placeholder 3" descr="G:\01 sialendoscope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3581400"/>
            <a:ext cx="3616036" cy="14921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914400"/>
            <a:ext cx="3962400" cy="72310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Preventive measures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914400" y="1600200"/>
            <a:ext cx="80010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Drink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plenty of water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High sources of calcium diets –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Citrus fruits like orange, lemon, tomato, etc. –  increase saliva production -  can cause swelling and pain in the blocked gland.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52400"/>
            <a:ext cx="8229600" cy="139903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Treatment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1371600"/>
            <a:ext cx="86868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Supportive therapy – analgesics, hydration, antibiotics, antipyretics.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Varies depending on size and location of the stone.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Small stones near orifice – milking of gland.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Sialolithotomy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(removal of salivary calculus).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ADMIN\Downloads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114800"/>
            <a:ext cx="2667000" cy="1819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609600"/>
            <a:ext cx="8229600" cy="55165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Sialolithectomy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total removal of gland.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Multiple stones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Recurrent infections.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 of stone –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intraglandular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3" name="Picture 2" descr="C:\Users\ADMIN\Downloads\F2.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0704" y="3200400"/>
            <a:ext cx="3178896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33400" y="1295400"/>
            <a:ext cx="82296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Lithotripsy ( shock wave)-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Extra-corporeal shock-wave lithotripsy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Intra-corporeal shock-wave lithotripsy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28600" y="609600"/>
            <a:ext cx="8458200" cy="5821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Sialoendoscopy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Explorative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procedurae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Removal of stones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 tissue biopsies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G:\grasping forceps met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590800"/>
            <a:ext cx="2286000" cy="171598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l="25443" t="-1613" r="27332" b="2688"/>
          <a:stretch>
            <a:fillRect/>
          </a:stretch>
        </p:blipFill>
        <p:spPr bwMode="auto">
          <a:xfrm>
            <a:off x="4800600" y="4876800"/>
            <a:ext cx="3810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J:\fig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657600"/>
            <a:ext cx="2209800" cy="2198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Mucocele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143000"/>
            <a:ext cx="8153400" cy="41148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b="1" i="1" dirty="0" err="1" smtClean="0">
                <a:cs typeface="Times New Roman" pitchFamily="18" charset="0"/>
              </a:rPr>
              <a:t>Muco</a:t>
            </a:r>
            <a:r>
              <a:rPr lang="en-US" sz="2400" dirty="0" smtClean="0">
                <a:cs typeface="Times New Roman" pitchFamily="18" charset="0"/>
              </a:rPr>
              <a:t>: mucus ,  </a:t>
            </a:r>
            <a:r>
              <a:rPr lang="en-US" sz="2400" b="1" i="1" dirty="0" err="1" smtClean="0">
                <a:cs typeface="Times New Roman" pitchFamily="18" charset="0"/>
              </a:rPr>
              <a:t>coele</a:t>
            </a:r>
            <a:r>
              <a:rPr lang="en-US" sz="2400" dirty="0" smtClean="0">
                <a:cs typeface="Times New Roman" pitchFamily="18" charset="0"/>
              </a:rPr>
              <a:t>: cavity.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Mucus is the exclusive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secretory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product of the accessory minor salivary glands and the most prominent product of the sublingual gland.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The mechanism for mucus cavity development is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extravasation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or retention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Mucoceles</a:t>
            </a:r>
            <a:r>
              <a:rPr lang="en-US" sz="2400" dirty="0" smtClean="0">
                <a:cs typeface="Times New Roman" pitchFamily="18" charset="0"/>
              </a:rPr>
              <a:t> are most common of the benign soft tissue masses in the           oral cavity.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cs typeface="Times New Roman" pitchFamily="18" charset="0"/>
              </a:rPr>
              <a:t>When in the oral floor, they are called   </a:t>
            </a:r>
            <a:r>
              <a:rPr lang="en-US" sz="2400" dirty="0" err="1" smtClean="0">
                <a:cs typeface="Times New Roman" pitchFamily="18" charset="0"/>
              </a:rPr>
              <a:t>ranula</a:t>
            </a:r>
            <a:r>
              <a:rPr lang="en-US" sz="2000" dirty="0" smtClean="0"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8077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u="sng" dirty="0" err="1" smtClean="0">
                <a:cs typeface="Times New Roman" pitchFamily="18" charset="0"/>
              </a:rPr>
              <a:t>Extravasation</a:t>
            </a:r>
            <a:r>
              <a:rPr lang="en-US" sz="2400" dirty="0" smtClean="0">
                <a:cs typeface="Times New Roman" pitchFamily="18" charset="0"/>
              </a:rPr>
              <a:t> is the leakage of fluid from the ducts or </a:t>
            </a:r>
            <a:r>
              <a:rPr lang="en-US" sz="2400" dirty="0" err="1" smtClean="0">
                <a:cs typeface="Times New Roman" pitchFamily="18" charset="0"/>
              </a:rPr>
              <a:t>acini</a:t>
            </a:r>
            <a:r>
              <a:rPr lang="en-US" sz="2400" dirty="0" smtClean="0">
                <a:cs typeface="Times New Roman" pitchFamily="18" charset="0"/>
              </a:rPr>
              <a:t> into the surrounding tissue.</a:t>
            </a:r>
          </a:p>
          <a:p>
            <a:r>
              <a:rPr lang="en-US" sz="2400" dirty="0" smtClean="0">
                <a:cs typeface="Times New Roman" pitchFamily="18" charset="0"/>
              </a:rPr>
              <a:t>	</a:t>
            </a:r>
            <a:r>
              <a:rPr lang="en-US" sz="2400" i="1" dirty="0" smtClean="0">
                <a:cs typeface="Times New Roman" pitchFamily="18" charset="0"/>
              </a:rPr>
              <a:t>Extra</a:t>
            </a:r>
            <a:r>
              <a:rPr lang="en-US" sz="2400" dirty="0" smtClean="0">
                <a:cs typeface="Times New Roman" pitchFamily="18" charset="0"/>
              </a:rPr>
              <a:t>: outside,   </a:t>
            </a:r>
            <a:r>
              <a:rPr lang="en-US" sz="2400" i="1" dirty="0" err="1" smtClean="0">
                <a:cs typeface="Times New Roman" pitchFamily="18" charset="0"/>
              </a:rPr>
              <a:t>vasa</a:t>
            </a:r>
            <a:r>
              <a:rPr lang="en-US" sz="2400" dirty="0" smtClean="0">
                <a:cs typeface="Times New Roman" pitchFamily="18" charset="0"/>
              </a:rPr>
              <a:t>: vessel 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u="sng" dirty="0" smtClean="0">
                <a:cs typeface="Times New Roman" pitchFamily="18" charset="0"/>
              </a:rPr>
              <a:t>Retention:</a:t>
            </a:r>
            <a:r>
              <a:rPr lang="en-US" sz="2400" dirty="0" smtClean="0">
                <a:cs typeface="Times New Roman" pitchFamily="18" charset="0"/>
              </a:rPr>
              <a:t> narrowed ductal opening that cannot adequately accommodate the exit of saliva produced, leading to ductal dilation and surface swelling.  Less common phenomenon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Consist of a circumscribed cavity in the connective tissue and </a:t>
            </a:r>
            <a:r>
              <a:rPr lang="en-US" sz="2400" dirty="0" err="1" smtClean="0">
                <a:cs typeface="Times New Roman" pitchFamily="18" charset="0"/>
              </a:rPr>
              <a:t>submucosa</a:t>
            </a:r>
            <a:r>
              <a:rPr lang="en-US" sz="2400" dirty="0" smtClean="0">
                <a:cs typeface="Times New Roman" pitchFamily="18" charset="0"/>
              </a:rPr>
              <a:t> producing an obvious elevation in the mucosa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  The majority of the </a:t>
            </a:r>
            <a:r>
              <a:rPr lang="en-US" sz="2400" dirty="0" err="1" smtClean="0">
                <a:cs typeface="Times New Roman" pitchFamily="18" charset="0"/>
              </a:rPr>
              <a:t>mucoceles</a:t>
            </a:r>
            <a:r>
              <a:rPr lang="en-US" sz="2400" dirty="0" smtClean="0">
                <a:cs typeface="Times New Roman" pitchFamily="18" charset="0"/>
              </a:rPr>
              <a:t> result from an </a:t>
            </a:r>
            <a:r>
              <a:rPr lang="en-US" sz="2400" dirty="0" err="1" smtClean="0">
                <a:cs typeface="Times New Roman" pitchFamily="18" charset="0"/>
              </a:rPr>
              <a:t>extravasation</a:t>
            </a:r>
            <a:r>
              <a:rPr lang="en-US" sz="2400" dirty="0" smtClean="0">
                <a:cs typeface="Times New Roman" pitchFamily="18" charset="0"/>
              </a:rPr>
              <a:t> of fluid into the surrounding tissue after traumatic break in the continuity of their ducts.</a:t>
            </a:r>
          </a:p>
          <a:p>
            <a:endParaRPr lang="en-US" sz="2400" i="1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  Lacks a true epithelial lining.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533400"/>
            <a:ext cx="20574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Ranula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38100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Is a term used for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mucoceles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that occur in the floor of the mouth.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The name is derived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from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the word </a:t>
            </a:r>
            <a:r>
              <a:rPr kumimoji="0" lang="en-US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rana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because the swelling may resemble the translucent underbelly of the frog.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5" name="Picture 3" descr="Ranula00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1752600"/>
            <a:ext cx="3705225" cy="3114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7772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Although the source is usually the sublingual gland,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cs typeface="Times New Roman" pitchFamily="18" charset="0"/>
              </a:rPr>
              <a:t> may also arise from the </a:t>
            </a:r>
            <a:r>
              <a:rPr lang="en-US" sz="2400" dirty="0" err="1" smtClean="0">
                <a:cs typeface="Times New Roman" pitchFamily="18" charset="0"/>
              </a:rPr>
              <a:t>submandibular</a:t>
            </a:r>
            <a:r>
              <a:rPr lang="en-US" sz="2400" dirty="0" smtClean="0">
                <a:cs typeface="Times New Roman" pitchFamily="18" charset="0"/>
              </a:rPr>
              <a:t> duct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cs typeface="Times New Roman" pitchFamily="18" charset="0"/>
              </a:rPr>
              <a:t>or possibly the minor salivary glands in the floor of the mouth.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Presents as a blue dome shaped swelling in the floor of mouth (FOM). 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They tend to be larger than </a:t>
            </a:r>
            <a:r>
              <a:rPr lang="en-US" sz="2400" dirty="0" err="1" smtClean="0">
                <a:cs typeface="Times New Roman" pitchFamily="18" charset="0"/>
              </a:rPr>
              <a:t>mucoceles</a:t>
            </a:r>
            <a:r>
              <a:rPr lang="en-US" sz="2400" dirty="0" smtClean="0">
                <a:cs typeface="Times New Roman" pitchFamily="18" charset="0"/>
              </a:rPr>
              <a:t> &amp; can fill the FOM &amp; elevate tongue. 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Located lateral to the midline, helping to distinguish it from a midline </a:t>
            </a:r>
            <a:r>
              <a:rPr lang="en-US" sz="2400" dirty="0" err="1" smtClean="0">
                <a:cs typeface="Times New Roman" pitchFamily="18" charset="0"/>
              </a:rPr>
              <a:t>dermoid</a:t>
            </a:r>
            <a:r>
              <a:rPr lang="en-US" sz="2400" dirty="0" smtClean="0">
                <a:cs typeface="Times New Roman" pitchFamily="18" charset="0"/>
              </a:rPr>
              <a:t> cyst.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3" name="Picture 2055" descr="ranul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96000" y="4800600"/>
            <a:ext cx="26670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6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Plunging or Cervical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Ranula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9050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Occurs when spilled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mucin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dissects through the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mylohyoid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muscle and produces swelling in the neck.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Concomitant FOM swelling may or may not be visible.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0"/>
          <p:cNvSpPr txBox="1">
            <a:spLocks noChangeArrowheads="1"/>
          </p:cNvSpPr>
          <p:nvPr/>
        </p:nvSpPr>
        <p:spPr>
          <a:xfrm>
            <a:off x="609600" y="8382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Treatment of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Mucoceles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Lip or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Buccal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mucosa</a:t>
            </a:r>
          </a:p>
        </p:txBody>
      </p:sp>
      <p:sp>
        <p:nvSpPr>
          <p:cNvPr id="3" name="Rectangle 2051"/>
          <p:cNvSpPr txBox="1">
            <a:spLocks noChangeArrowheads="1"/>
          </p:cNvSpPr>
          <p:nvPr/>
        </p:nvSpPr>
        <p:spPr>
          <a:xfrm>
            <a:off x="609600" y="1981200"/>
            <a:ext cx="82296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Excision with strict removal of any projecting peripheral salivary glands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 injury to other glands during primary wound closure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Ranula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Treatment</a:t>
            </a:r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>
          <a:xfrm>
            <a:off x="685800" y="1981200"/>
            <a:ext cx="79248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Marsupialization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/>
              <a:t>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excessive recurrence rate of 60-90%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Sublingual gland removal via intraoral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3400" y="1066800"/>
            <a:ext cx="4038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Salivary Gland Infections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7526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Acute bacterial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sialdenitis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Chronic bacterial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sialdenitis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Viral infections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Sialadenitis</a:t>
            </a:r>
          </a:p>
        </p:txBody>
      </p:sp>
      <p:sp>
        <p:nvSpPr>
          <p:cNvPr id="3" name="Rectangle 1028"/>
          <p:cNvSpPr txBox="1">
            <a:spLocks noChangeArrowheads="1"/>
          </p:cNvSpPr>
          <p:nvPr/>
        </p:nvSpPr>
        <p:spPr>
          <a:xfrm>
            <a:off x="4648200" y="2133600"/>
            <a:ext cx="42672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u="sng" dirty="0" err="1" smtClean="0">
                <a:cs typeface="Times New Roman" pitchFamily="18" charset="0"/>
              </a:rPr>
              <a:t>Sialadenitis</a:t>
            </a:r>
            <a:r>
              <a:rPr lang="en-US" sz="2400" u="sng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:-represents inflammation mainly involving the </a:t>
            </a:r>
            <a:r>
              <a:rPr lang="en-US" sz="2400" dirty="0" err="1" smtClean="0">
                <a:cs typeface="Times New Roman" pitchFamily="18" charset="0"/>
              </a:rPr>
              <a:t>acinoparenchyma</a:t>
            </a:r>
            <a:r>
              <a:rPr lang="en-US" sz="2400" dirty="0" smtClean="0">
                <a:cs typeface="Times New Roman" pitchFamily="18" charset="0"/>
              </a:rPr>
              <a:t> of the gland.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Acute infection more often affects the major glands than the minor glands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1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1030" descr="Parotitis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47750" y="1981200"/>
            <a:ext cx="30861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Pathogenesis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524000"/>
            <a:ext cx="7772400" cy="4114800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Retrograde contamination of the salivary ducts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parenchymal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tissues by bacteria inhabiting the oral cavity.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Stasis of salivary flow through the ducts and parenchyma promotes acute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suppurative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infection.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Acute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Suppurative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219200"/>
            <a:ext cx="8153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More common in parotid gland.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Suppurative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parotitis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surgical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parotitis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post-operative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parotitis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surgical mumps,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pyogenic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parotitis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The etiologic factor - retrograde infection from the mouth. 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20% cases are bilateral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Desktop\sal;ivary IV class\E.O. MA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"/>
            <a:ext cx="3043238" cy="3452813"/>
          </a:xfrm>
          <a:prstGeom prst="rect">
            <a:avLst/>
          </a:prstGeom>
          <a:noFill/>
        </p:spPr>
      </p:pic>
      <p:pic>
        <p:nvPicPr>
          <p:cNvPr id="3" name="Picture 3" descr="C:\Documents and Settings\admin\Desktop\sal;ivary IV class\I.O.-M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657600"/>
            <a:ext cx="4114800" cy="2944729"/>
          </a:xfrm>
          <a:prstGeom prst="rect">
            <a:avLst/>
          </a:prstGeom>
          <a:noFill/>
        </p:spPr>
      </p:pic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3886200" y="22860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7543800" y="4419600"/>
            <a:ext cx="304800" cy="228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00400" y="1905000"/>
            <a:ext cx="381000" cy="152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6000" y="1905000"/>
            <a:ext cx="381000" cy="152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447800" y="365760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EXTRAORAL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410200" y="3124200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INTRAORAL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419600" y="685800"/>
            <a:ext cx="4724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SIALADENITIS – BACTERIAL 	</a:t>
            </a:r>
            <a:r>
              <a:rPr lang="en-US" sz="2000" b="1" dirty="0"/>
              <a:t>(PAROTID ABSCESS)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Risk Factors for Sialadenitis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3716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Systemic dehydration (salivary stasis)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Chronic disease and/or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immunocompromise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Liver failure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Renal failure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DM, hypothyroid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Malnutrition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HIV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Sjögren’s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7924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Neoplasms</a:t>
            </a:r>
            <a:r>
              <a:rPr lang="en-US" sz="2400" dirty="0" smtClean="0"/>
              <a:t> (pressure occlusion of duct)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Sialectasis</a:t>
            </a:r>
            <a:r>
              <a:rPr lang="en-US" sz="2400" dirty="0" smtClean="0"/>
              <a:t> (salivary duct dilation) increases the risk for retrograde contamination. 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 Extremes of age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 Poor oral hygiene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/>
              <a:t>Sialolithiasis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Clinically, the  condition is characterised by the sudden onset of firm, </a:t>
            </a:r>
            <a:r>
              <a:rPr lang="en-GB" sz="2400" dirty="0" err="1" smtClean="0"/>
              <a:t>erythematous</a:t>
            </a:r>
            <a:r>
              <a:rPr lang="en-GB" sz="2400" dirty="0" smtClean="0"/>
              <a:t> swelling of parotid region, pain and tenderness.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Body temperature rises and purulent discharge  from </a:t>
            </a:r>
            <a:r>
              <a:rPr lang="en-GB" sz="2400" dirty="0" err="1" smtClean="0"/>
              <a:t>Stensson’s</a:t>
            </a:r>
            <a:r>
              <a:rPr lang="en-GB" sz="2400" dirty="0" smtClean="0"/>
              <a:t> duct.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If untreated, it leads to a markedly toxic and life-threatening situation.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It is bilateral in 20%.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43000" y="228600"/>
            <a:ext cx="17526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Lab Testing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9600" y="6096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cs typeface="Times New Roman" pitchFamily="18" charset="0"/>
              </a:rPr>
              <a:t>  Purulent saliva should be sent for culture.</a:t>
            </a:r>
            <a:endParaRPr lang="en-US" sz="2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Elevated white blood cell count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no response to antibiotics in 48 hrs can perform MRI, CT or ultrasound to exclude abscess 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perform needle aspiration of abscess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382000" cy="497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 dirty="0" smtClean="0"/>
              <a:t>Treatment</a:t>
            </a:r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Warm compresses, maximize OH, give </a:t>
            </a:r>
            <a:r>
              <a:rPr lang="en-US" sz="2300" dirty="0" err="1" smtClean="0"/>
              <a:t>sialogogues</a:t>
            </a:r>
            <a:r>
              <a:rPr lang="en-US" sz="2300" dirty="0" smtClean="0"/>
              <a:t> (lemon drops)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External salivary gland massage if tolerated</a:t>
            </a:r>
          </a:p>
          <a:p>
            <a:pPr>
              <a:lnSpc>
                <a:spcPct val="90000"/>
              </a:lnSpc>
            </a:pPr>
            <a:endParaRPr lang="en-US" sz="2300" b="1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Antibiotics.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70% of organisms produce B-</a:t>
            </a:r>
            <a:r>
              <a:rPr lang="en-US" sz="2300" dirty="0" err="1" smtClean="0"/>
              <a:t>lactamase</a:t>
            </a:r>
            <a:r>
              <a:rPr lang="en-US" sz="2300" dirty="0" smtClean="0"/>
              <a:t> or </a:t>
            </a:r>
            <a:r>
              <a:rPr lang="en-US" sz="2300" dirty="0" err="1" smtClean="0"/>
              <a:t>penicillinase</a:t>
            </a:r>
            <a:r>
              <a:rPr lang="en-US" sz="23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Need B-</a:t>
            </a:r>
            <a:r>
              <a:rPr lang="en-US" sz="2300" dirty="0" err="1" smtClean="0"/>
              <a:t>lactamase</a:t>
            </a:r>
            <a:r>
              <a:rPr lang="en-US" sz="2300" dirty="0" smtClean="0"/>
              <a:t> inhibitor like </a:t>
            </a:r>
            <a:r>
              <a:rPr lang="en-US" sz="2300" dirty="0" err="1" smtClean="0"/>
              <a:t>Augmentin</a:t>
            </a:r>
            <a:r>
              <a:rPr lang="en-US" sz="2300" dirty="0" smtClean="0"/>
              <a:t> or second generation cephalosporin.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Can also consider adding </a:t>
            </a:r>
            <a:r>
              <a:rPr lang="en-US" sz="2300" dirty="0" err="1" smtClean="0"/>
              <a:t>metronidazole</a:t>
            </a:r>
            <a:r>
              <a:rPr lang="en-US" sz="2300" dirty="0" smtClean="0"/>
              <a:t> or </a:t>
            </a:r>
            <a:r>
              <a:rPr lang="en-US" sz="2300" dirty="0" err="1" smtClean="0"/>
              <a:t>clindamycin</a:t>
            </a:r>
            <a:r>
              <a:rPr lang="en-US" sz="2300" dirty="0" smtClean="0"/>
              <a:t> to broaden coverage.</a:t>
            </a:r>
          </a:p>
          <a:p>
            <a:pPr>
              <a:buFont typeface="Arial" pitchFamily="34" charset="0"/>
              <a:buChar char="•"/>
            </a:pPr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85800"/>
            <a:ext cx="8305800" cy="389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Failure to respond</a:t>
            </a:r>
            <a:r>
              <a:rPr lang="en-US" sz="2400" baseline="30000" dirty="0" smtClean="0"/>
              <a:t> </a:t>
            </a:r>
            <a:r>
              <a:rPr lang="en-US" sz="2300" dirty="0" smtClean="0"/>
              <a:t>after 48 hours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Consider adding a third generation </a:t>
            </a:r>
            <a:r>
              <a:rPr lang="en-US" sz="2300" dirty="0" err="1" smtClean="0"/>
              <a:t>ceph</a:t>
            </a:r>
            <a:endParaRPr lang="en-US" sz="2300" dirty="0" smtClean="0"/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Possibly add an </a:t>
            </a:r>
            <a:r>
              <a:rPr lang="en-US" sz="2300" dirty="0" err="1" smtClean="0"/>
              <a:t>aminoglycoside</a:t>
            </a:r>
            <a:endParaRPr lang="en-US" sz="2300" dirty="0" smtClean="0"/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300" dirty="0" smtClean="0"/>
              <a:t>Limited role for surgery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3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300" dirty="0" smtClean="0"/>
              <a:t>When a discrete abscess is identified, surgical drainage is undertaken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Complications of Acute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Parotitis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066800"/>
            <a:ext cx="80772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 extension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Abscess ruptures into external auditory canal and TMJ have been reported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Hematogenous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spread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Thrombophlebitis of the retromandibular or facial veins are rare complications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    Extension of an abscess into the </a:t>
            </a:r>
            <a:r>
              <a:rPr lang="en-US" sz="2300" dirty="0" err="1" smtClean="0"/>
              <a:t>parapharyngeal</a:t>
            </a:r>
            <a:r>
              <a:rPr lang="en-US" sz="2300" dirty="0" smtClean="0"/>
              <a:t> space may    result in airway obstruction, </a:t>
            </a:r>
            <a:r>
              <a:rPr lang="en-US" sz="2300" dirty="0" err="1" smtClean="0"/>
              <a:t>mediastinitis</a:t>
            </a:r>
            <a:r>
              <a:rPr lang="en-US" sz="2300" dirty="0" smtClean="0"/>
              <a:t>, internal jugular thrombosis and carotid artery erosion.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2819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Chronic Sialadenitis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143000"/>
            <a:ext cx="8077200" cy="510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Causative event is thought to be a lowered secretion rate with subsequent salivary stasis.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More common in parotid gland.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Damage from bouts of acute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sialadenitis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over time leads to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sialectasis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ductal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ectasia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and progressive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acinar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destruction combined with a lymphocyte infiltrate. 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   The clinician should look for a treatable predisposing factor such as a calculus or a stricture.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 treatable cause found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9600" y="1219200"/>
            <a:ext cx="8153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Initial management should be conservative and includes the use of </a:t>
            </a:r>
            <a:r>
              <a:rPr kumimoji="0" lang="en-US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sialogogues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massage and antibiotics for acute exacerbations.</a:t>
            </a:r>
            <a:endParaRPr lang="en-US" sz="2300" dirty="0" smtClean="0"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Should conservative measures fail, consider removing the gland.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33528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Acute viral infection (AVI)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0" y="1143000"/>
            <a:ext cx="7848600" cy="4648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Mumps classically designates a viral </a:t>
            </a:r>
            <a:r>
              <a:rPr kumimoji="0" lang="en-US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parotitis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caused by the </a:t>
            </a:r>
            <a:r>
              <a:rPr kumimoji="0" lang="en-US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paramyxovirus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lang="en-US" sz="2300" dirty="0" smtClean="0"/>
              <a:t>  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Derived from the Danish word “</a:t>
            </a:r>
            <a:r>
              <a:rPr lang="en-US" sz="2300" dirty="0" err="1" smtClean="0"/>
              <a:t>mompen</a:t>
            </a:r>
            <a:r>
              <a:rPr lang="en-US" sz="2300" dirty="0" smtClean="0"/>
              <a:t>”.</a:t>
            </a:r>
          </a:p>
          <a:p>
            <a:pPr>
              <a:buFont typeface="Arial" pitchFamily="34" charset="0"/>
              <a:buChar char="•"/>
            </a:pPr>
            <a:endParaRPr lang="en-US" sz="2300" dirty="0" smtClean="0"/>
          </a:p>
          <a:p>
            <a:pPr>
              <a:buFont typeface="Arial" pitchFamily="34" charset="0"/>
              <a:buChar char="•"/>
            </a:pPr>
            <a:r>
              <a:rPr lang="en-US" sz="2300" dirty="0" smtClean="0"/>
              <a:t>    Means mumbling, the name given to describe the  characteristic muffled speech that patients demonstrate because of glandular inflammation and </a:t>
            </a:r>
            <a:r>
              <a:rPr lang="en-US" sz="2300" dirty="0" err="1" smtClean="0"/>
              <a:t>trismus</a:t>
            </a:r>
            <a:r>
              <a:rPr lang="en-US" sz="2300" dirty="0" smtClean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80772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endParaRPr lang="en-US" sz="2400" dirty="0" smtClean="0"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Mumps is a non-</a:t>
            </a:r>
            <a:r>
              <a:rPr lang="en-US" sz="2400" dirty="0" err="1" smtClean="0">
                <a:cs typeface="Times New Roman" pitchFamily="18" charset="0"/>
              </a:rPr>
              <a:t>suppurative</a:t>
            </a:r>
            <a:r>
              <a:rPr lang="en-US" sz="2400" dirty="0" smtClean="0">
                <a:cs typeface="Times New Roman" pitchFamily="18" charset="0"/>
              </a:rPr>
              <a:t> acute </a:t>
            </a:r>
            <a:r>
              <a:rPr lang="en-US" sz="2400" dirty="0" err="1" smtClean="0">
                <a:cs typeface="Times New Roman" pitchFamily="18" charset="0"/>
              </a:rPr>
              <a:t>sialadenitis</a:t>
            </a:r>
            <a:endParaRPr lang="en-US" sz="2400" dirty="0" smtClean="0"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Is endemic in the community and spread by airborne droplets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Communicable disease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Enters through upper respiratory tract, </a:t>
            </a:r>
            <a:r>
              <a:rPr lang="en-US" sz="2400" dirty="0" smtClean="0"/>
              <a:t>2-3 week incubation after exposure (the virus multiplies in the URI or parotid gland)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/>
              <a:t>3-5day </a:t>
            </a:r>
            <a:r>
              <a:rPr lang="en-US" sz="2400" dirty="0" err="1" smtClean="0"/>
              <a:t>viremia</a:t>
            </a:r>
            <a:endParaRPr lang="en-US" sz="2400" dirty="0" smtClean="0"/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/>
              <a:t>Then localizes to biologically active tissues like salivary glands, germinal tissues and the CNS.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066800"/>
            <a:ext cx="77724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 Classic mumps syndrome is caused by </a:t>
            </a:r>
            <a:r>
              <a:rPr lang="en-US" sz="2400" dirty="0" err="1" smtClean="0"/>
              <a:t>paramyxovirus</a:t>
            </a:r>
            <a:r>
              <a:rPr lang="en-US" sz="2400" dirty="0" smtClean="0"/>
              <a:t>, an RNA virus.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Others can cause acute viral </a:t>
            </a:r>
            <a:r>
              <a:rPr lang="en-US" sz="2400" dirty="0" err="1" smtClean="0"/>
              <a:t>parotitis</a:t>
            </a:r>
            <a:r>
              <a:rPr lang="en-US" sz="2400" dirty="0" smtClean="0"/>
              <a:t>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/>
              <a:t>Coxsackie A &amp; B, cytomegalovirus and adenovirus.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Desktop\sal;ivary IV class\mum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2906713" cy="4411662"/>
          </a:xfrm>
          <a:prstGeom prst="rect">
            <a:avLst/>
          </a:prstGeom>
          <a:noFill/>
        </p:spPr>
      </p:pic>
      <p:pic>
        <p:nvPicPr>
          <p:cNvPr id="3" name="Picture 3" descr="C:\Documents and Settings\admin\Desktop\sal;ivary IV class\mump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81200"/>
            <a:ext cx="2408237" cy="2408237"/>
          </a:xfrm>
          <a:prstGeom prst="rect">
            <a:avLst/>
          </a:prstGeom>
          <a:noFill/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667000" y="609600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VIRAL SIALADENITIS - MUMPS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413159"/>
            <a:ext cx="7772400" cy="574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C/F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30% experience </a:t>
            </a:r>
            <a:r>
              <a:rPr lang="en-US" sz="2400" dirty="0" err="1" smtClean="0"/>
              <a:t>prodromal</a:t>
            </a:r>
            <a:r>
              <a:rPr lang="en-US" sz="2400" dirty="0" smtClean="0"/>
              <a:t> symptoms prior to development of </a:t>
            </a:r>
            <a:r>
              <a:rPr lang="en-US" sz="2400" dirty="0" err="1" smtClean="0"/>
              <a:t>parotitis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Headache, </a:t>
            </a:r>
            <a:r>
              <a:rPr lang="en-US" sz="2400" dirty="0" err="1" smtClean="0"/>
              <a:t>myalgias</a:t>
            </a:r>
            <a:r>
              <a:rPr lang="en-US" sz="2400" dirty="0" smtClean="0"/>
              <a:t>, anorexia, malaise. Low grade fever.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earache, gland pain,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 and </a:t>
            </a:r>
            <a:r>
              <a:rPr lang="en-US" sz="2400" dirty="0" err="1" smtClean="0"/>
              <a:t>trismus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Glandular swelling (tense, firm) P</a:t>
            </a:r>
            <a:r>
              <a:rPr lang="en-US" sz="2400" dirty="0" smtClean="0">
                <a:cs typeface="Times New Roman" pitchFamily="18" charset="0"/>
              </a:rPr>
              <a:t>arotid gland involved frequently, SMG &amp; SLG can also be affected.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May displace </a:t>
            </a:r>
            <a:r>
              <a:rPr lang="en-US" sz="2400" dirty="0" err="1" smtClean="0"/>
              <a:t>ispilateral</a:t>
            </a:r>
            <a:r>
              <a:rPr lang="en-US" sz="2400" dirty="0" smtClean="0"/>
              <a:t> </a:t>
            </a:r>
            <a:r>
              <a:rPr lang="en-US" sz="2400" dirty="0" err="1" smtClean="0"/>
              <a:t>pinna</a:t>
            </a: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75% cases involve bilateral parotids, may not begin bilaterally (within 1-5 days may become bilateral)….25% unilateral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457200" y="990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Treatment</a:t>
            </a:r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>
          <a:xfrm>
            <a:off x="1219200" y="21336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Fluid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Anti-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inflammatories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analgesics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Prevention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38200" y="12954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live attenuated vaccine became available in 1967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Commonly combined with the measles and rubella vaccines, the mumps vaccine is administered in a single subcutaneous dose after 12 months of age. Booster at 4-6yr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Complications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0" y="10668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Orchitis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, testicular atrophy and sterility in approximately 20% of young men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Oophoritis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in 5% females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Aseptic meningitis in 10%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Pancreatitis in 5%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Sensorineural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hearing loss &lt;5%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Usually permanent 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80% cases are unilateral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Immunologic Disease</a:t>
            </a:r>
            <a:b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Sjögren’s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Syndrome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9600" y="1600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Most common immunologic disorder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associated with salivary gland disease.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Characterized by a lymphocyte-mediated destruction of the exocrine glands leading to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xerostomia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keratoconjunctivitis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sicca</a:t>
            </a:r>
            <a:endParaRPr lang="en-US" sz="2400" dirty="0" smtClean="0"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90% cases occur in women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Average age of onset is 50y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Classic monograph on the disease published in 1933 by </a:t>
            </a:r>
            <a:r>
              <a:rPr lang="en-US" sz="2400" dirty="0" err="1" smtClean="0"/>
              <a:t>Sjögren</a:t>
            </a:r>
            <a:r>
              <a:rPr lang="en-US" sz="2400" dirty="0" smtClean="0"/>
              <a:t>, a Swedish ophthalmologist</a:t>
            </a: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457200"/>
            <a:ext cx="7848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Two forms:</a:t>
            </a:r>
          </a:p>
          <a:p>
            <a:pPr>
              <a:buFont typeface="Arial" pitchFamily="34" charset="0"/>
              <a:buChar char="•"/>
            </a:pPr>
            <a:r>
              <a:rPr lang="en-US" sz="2400" u="sng" dirty="0" smtClean="0"/>
              <a:t>Primary</a:t>
            </a:r>
            <a:r>
              <a:rPr lang="en-US" sz="2400" dirty="0" smtClean="0"/>
              <a:t>: involves the exocrine glands only.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u="sng" dirty="0" smtClean="0"/>
              <a:t>Secondary</a:t>
            </a:r>
            <a:r>
              <a:rPr lang="en-US" sz="2400" dirty="0" smtClean="0"/>
              <a:t>: associated with a definable autoimmune disease, usually rheumatoid arthritis.</a:t>
            </a:r>
          </a:p>
          <a:p>
            <a:endParaRPr lang="en-US" sz="2400" dirty="0" smtClean="0"/>
          </a:p>
          <a:p>
            <a:pPr lvl="1">
              <a:buFont typeface="Wingdings" pitchFamily="2" charset="2"/>
              <a:buChar char="ü"/>
            </a:pPr>
            <a:r>
              <a:rPr lang="en-US" sz="2400" dirty="0" smtClean="0"/>
              <a:t>80% of primary  and 30-40% of secondary involves unilateral or bilateral salivary glands swelling</a:t>
            </a:r>
          </a:p>
          <a:p>
            <a:pPr lvl="1">
              <a:buFont typeface="Wingdings" pitchFamily="2" charset="2"/>
              <a:buChar char="ü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Unilateral or bilateral salivary gland swelling occurs, may be permanent or intermittent.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 pitchFamily="18" charset="0"/>
              </a:rPr>
              <a:t>Rule out lymphoma</a:t>
            </a:r>
          </a:p>
          <a:p>
            <a:pPr lvl="1">
              <a:buFont typeface="Wingdings" pitchFamily="2" charset="2"/>
              <a:buChar char="ü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09600"/>
            <a:ext cx="7848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Keratoconjuntivitis</a:t>
            </a:r>
            <a:r>
              <a:rPr lang="en-US" sz="2400" dirty="0" smtClean="0"/>
              <a:t> </a:t>
            </a:r>
            <a:r>
              <a:rPr lang="en-US" sz="2400" dirty="0" err="1" smtClean="0"/>
              <a:t>sicca</a:t>
            </a:r>
            <a:r>
              <a:rPr lang="en-US" sz="2400" dirty="0" smtClean="0"/>
              <a:t>: diminished tear production caused by lymphocytic cell replacement of the </a:t>
            </a:r>
            <a:r>
              <a:rPr lang="en-US" sz="2400" dirty="0" err="1" smtClean="0"/>
              <a:t>lacrimal</a:t>
            </a:r>
            <a:r>
              <a:rPr lang="en-US" sz="2400" dirty="0" smtClean="0"/>
              <a:t> gland parenchyma.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Evaluate with </a:t>
            </a:r>
            <a:r>
              <a:rPr lang="en-US" sz="2400" dirty="0" err="1" smtClean="0"/>
              <a:t>Schirmer</a:t>
            </a:r>
            <a:r>
              <a:rPr lang="en-US" sz="2400" dirty="0" smtClean="0"/>
              <a:t> test.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Two 5 x 35mm strips of red litmus paper placed in inferior fornix, left for 5 minutes. A positive </a:t>
            </a:r>
            <a:r>
              <a:rPr lang="en-US" sz="2400" dirty="0" err="1" smtClean="0"/>
              <a:t>finiding</a:t>
            </a:r>
            <a:r>
              <a:rPr lang="en-US" sz="2400" dirty="0" smtClean="0"/>
              <a:t> is </a:t>
            </a:r>
            <a:r>
              <a:rPr lang="en-US" sz="2400" dirty="0" err="1" smtClean="0"/>
              <a:t>lacrimation</a:t>
            </a:r>
            <a:r>
              <a:rPr lang="en-US" sz="2400" dirty="0" smtClean="0"/>
              <a:t> of 5mm or less.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Approximately 85% specific &amp; sensitive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3" name="Picture 1030" descr="fox_be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038600"/>
            <a:ext cx="230124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8229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Sjögren’s</a:t>
            </a:r>
            <a:r>
              <a:rPr lang="en-US" sz="2400" b="1" dirty="0" smtClean="0"/>
              <a:t> Lip Biopsy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Biopsy of SG mainly used to aid in the diagnosis.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Can also be helpful to confirm </a:t>
            </a:r>
            <a:r>
              <a:rPr lang="en-US" sz="2400" dirty="0" err="1" smtClean="0"/>
              <a:t>sarcoidosis</a:t>
            </a:r>
            <a:r>
              <a:rPr lang="en-US" sz="24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Single 1.5 to 2cm horizontal incision labial mucosa.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Not in midline, fewer glands there.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Include 5+ glands for identification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Glands assessed semi-quantitatively to determine the number of foci of lymphocytes per 4mm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/gland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457200"/>
            <a:ext cx="35052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Sjögren’s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Treatment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914400" y="1143000"/>
            <a:ext cx="7620000" cy="192024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xerostomic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medications if possible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 alcohol, tobacco (accentuates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xerostomia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Salivary substitutes/sprays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Necrotizing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Sialometaplasia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2954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Reaction to ischemia or injury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Manifests as mucosal ulceration, most commonly found on hard palate.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Pain is not a common complaint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38100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Self limiting lesion, heals by secondary intention over 6-8 weeks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Histologically</a:t>
            </a:r>
            <a:r>
              <a:rPr lang="en-US" sz="2400" dirty="0" smtClean="0"/>
              <a:t> may be mistaken for SCC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3" name="Picture 4" descr="C:\Documents and Settings\admin\Desktop\sal;ivary IV class\ns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3675062" cy="2389187"/>
          </a:xfrm>
          <a:prstGeom prst="rect">
            <a:avLst/>
          </a:prstGeom>
          <a:noFill/>
        </p:spPr>
      </p:pic>
      <p:pic>
        <p:nvPicPr>
          <p:cNvPr id="4" name="Picture 2" descr="C:\Documents and Settings\admin\Desktop\sal;ivary IV class\nsm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00200"/>
            <a:ext cx="3276600" cy="2438399"/>
          </a:xfrm>
          <a:prstGeom prst="rect">
            <a:avLst/>
          </a:prstGeom>
          <a:noFill/>
        </p:spPr>
      </p:pic>
      <p:pic>
        <p:nvPicPr>
          <p:cNvPr id="5" name="Picture 3" descr="C:\Documents and Settings\admin\Desktop\sal;ivary IV class\nec s m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114800"/>
            <a:ext cx="32004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371600"/>
            <a:ext cx="845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Imaging in salivary gland diseases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Multiple imaging techniques may be used in the diagnostic evaluation of salivary gland. These range from plain radiographic examination to the most complex magnetic resonance imaging (MRI).</a:t>
            </a:r>
            <a:endParaRPr lang="en-US" sz="24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09600"/>
            <a:ext cx="8229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Plain radiography</a:t>
            </a:r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Plain radiography still serves an important function in the examination of the salivary glands.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It is indicated to identify any radio-opaque </a:t>
            </a:r>
            <a:r>
              <a:rPr lang="en-GB" sz="2400" dirty="0" err="1" smtClean="0"/>
              <a:t>sialoliths</a:t>
            </a:r>
            <a:r>
              <a:rPr lang="en-GB" sz="2400" dirty="0" smtClean="0"/>
              <a:t>, </a:t>
            </a:r>
            <a:r>
              <a:rPr lang="en-GB" sz="2400" dirty="0" err="1" smtClean="0"/>
              <a:t>phleboliths</a:t>
            </a:r>
            <a:r>
              <a:rPr lang="en-GB" sz="2400" dirty="0" smtClean="0"/>
              <a:t> or dystrophic calcification present in the gland or duct.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For evaluation of parotid gland, PA view, true lateral and lateral oblique views with the chin extended and mouth open, should be performed.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838200"/>
            <a:ext cx="8153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For evaluation of </a:t>
            </a:r>
            <a:r>
              <a:rPr lang="en-GB" sz="2400" dirty="0" err="1" smtClean="0"/>
              <a:t>submandibular</a:t>
            </a:r>
            <a:r>
              <a:rPr lang="en-GB" sz="2400" dirty="0" smtClean="0"/>
              <a:t> gland, the lateral view radiograph should be taken with index finger pressing the tongue down. In addition, an intra-oral </a:t>
            </a:r>
            <a:r>
              <a:rPr lang="en-GB" sz="2400" dirty="0" err="1" smtClean="0"/>
              <a:t>occlusal</a:t>
            </a:r>
            <a:r>
              <a:rPr lang="en-GB" sz="2400" dirty="0" smtClean="0"/>
              <a:t> view may be helpful.</a:t>
            </a:r>
            <a:endParaRPr lang="en-US" sz="2400" dirty="0" smtClean="0"/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About 80% of salivary calculi can be visualised with plain radiography. They appear as focal </a:t>
            </a:r>
            <a:r>
              <a:rPr lang="en-GB" sz="2400" dirty="0" err="1" smtClean="0"/>
              <a:t>calcific</a:t>
            </a:r>
            <a:r>
              <a:rPr lang="en-GB" sz="2400" dirty="0" smtClean="0"/>
              <a:t> </a:t>
            </a:r>
            <a:r>
              <a:rPr lang="en-GB" sz="2400" dirty="0" err="1" smtClean="0"/>
              <a:t>densites</a:t>
            </a:r>
            <a:r>
              <a:rPr lang="en-GB" sz="2400" dirty="0" smtClean="0"/>
              <a:t>, most commonly associated with </a:t>
            </a:r>
            <a:r>
              <a:rPr lang="en-GB" sz="2400" dirty="0" err="1" smtClean="0"/>
              <a:t>submandibular</a:t>
            </a:r>
            <a:r>
              <a:rPr lang="en-GB" sz="2400" dirty="0" smtClean="0"/>
              <a:t> gland.</a:t>
            </a:r>
            <a:endParaRPr lang="en-US" sz="2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83058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300" b="1" u="sng" dirty="0" smtClean="0"/>
              <a:t>Nuclear medicine (radionuclide imaging)</a:t>
            </a:r>
          </a:p>
          <a:p>
            <a:endParaRPr lang="en-US" sz="23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200" dirty="0" smtClean="0"/>
              <a:t>The findings of nuclear medicine techniques are less specific than sialography, CT or MRI. But this may be useful as an adjunct to these techniques.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GB" sz="2200" dirty="0" smtClean="0"/>
              <a:t>Intravenous injection of Tc-99m pertechnate, gamma camera images obtained every 2 minutes.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/>
          </a:p>
          <a:p>
            <a:pPr>
              <a:buFont typeface="Arial" pitchFamily="34" charset="0"/>
              <a:buChar char="•"/>
            </a:pPr>
            <a:r>
              <a:rPr lang="en-GB" sz="2200" dirty="0" smtClean="0"/>
              <a:t> Abnormalities may be defined as increased, decreased or absent uptake of radionuclide. 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/>
          </a:p>
          <a:p>
            <a:pPr>
              <a:buFont typeface="Arial" pitchFamily="34" charset="0"/>
              <a:buChar char="•"/>
            </a:pPr>
            <a:r>
              <a:rPr lang="en-GB" sz="2200" dirty="0" smtClean="0"/>
              <a:t>Increased uptake is seen in sialadenitis and granulomatous diseases and in oncocytoma and Warthin’s tumour. 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/>
          </a:p>
          <a:p>
            <a:pPr>
              <a:buFont typeface="Arial" pitchFamily="34" charset="0"/>
              <a:buChar char="•"/>
            </a:pPr>
            <a:r>
              <a:rPr lang="en-GB" sz="2200" dirty="0" smtClean="0"/>
              <a:t>Decreased uptake is seen in ageing, viral infections and most tumours.</a:t>
            </a:r>
            <a:endParaRPr lang="en-US" sz="2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8382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err="1" smtClean="0"/>
              <a:t>Ultrasonography</a:t>
            </a:r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This provides a non-invasive means for examination of the salivary glands, with the exception of the deep lobe of parotid.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differentiation between cystic and solid compartments can easily be made.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Fluid-filled structures with no tissue interfaces, such as an abscess or cyst, appear echo-free on ultrasound studies.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Solid structures, such as heterogeneous tumour, appear filled with multiple echoes and various shades of grey. </a:t>
            </a:r>
            <a:endParaRPr lang="en-US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85800"/>
            <a:ext cx="7924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High frequency transducers in the order of 7.5 MHz are used.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Sequential images in transverse and longitudinal planes are performed.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 err="1" smtClean="0"/>
              <a:t>Ultrasonography</a:t>
            </a:r>
            <a:r>
              <a:rPr lang="en-GB" sz="2400" dirty="0" smtClean="0"/>
              <a:t> may be used in the evaluation of all types of pathology within the salivary glands.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In  the case of inflammatory lesions, the </a:t>
            </a:r>
            <a:r>
              <a:rPr lang="en-GB" sz="2400" dirty="0" err="1" smtClean="0"/>
              <a:t>chronicity</a:t>
            </a:r>
            <a:r>
              <a:rPr lang="en-GB" sz="2400" dirty="0" smtClean="0"/>
              <a:t> of the process determines the </a:t>
            </a:r>
            <a:r>
              <a:rPr lang="en-GB" sz="2400" dirty="0" err="1" smtClean="0"/>
              <a:t>sonographic</a:t>
            </a:r>
            <a:r>
              <a:rPr lang="en-GB" sz="2400" dirty="0" smtClean="0"/>
              <a:t> pattern.</a:t>
            </a:r>
            <a:endParaRPr lang="en-US" sz="2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57200"/>
            <a:ext cx="7848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Sialography</a:t>
            </a:r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Sialography is the direct radiographic demonstration of the salivary gland and duct system by injection of radio-opaque contrast material into the </a:t>
            </a:r>
            <a:r>
              <a:rPr lang="en-GB" sz="2400" dirty="0" err="1" smtClean="0"/>
              <a:t>ductal</a:t>
            </a:r>
            <a:r>
              <a:rPr lang="en-GB" sz="2400" dirty="0" smtClean="0"/>
              <a:t> orifice.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three main indications for the performance of sialography are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GB" sz="2400" dirty="0" smtClean="0"/>
              <a:t>sudden acute swelling of a gland possibly secondary to </a:t>
            </a:r>
            <a:r>
              <a:rPr lang="en-GB" sz="2400" dirty="0" err="1" smtClean="0"/>
              <a:t>ductal</a:t>
            </a:r>
            <a:r>
              <a:rPr lang="en-GB" sz="2400" dirty="0" smtClean="0"/>
              <a:t> obstruction by a stone or stricture.</a:t>
            </a:r>
          </a:p>
          <a:p>
            <a:pPr marL="457200" lvl="0" indent="-457200"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GB" sz="2400" dirty="0" smtClean="0"/>
              <a:t>progressive glandular enlargement or symptoms suggesting recurrent inflammation.</a:t>
            </a:r>
          </a:p>
          <a:p>
            <a:pPr marL="457200" lvl="0" indent="-457200"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GB" sz="2400" dirty="0" smtClean="0"/>
              <a:t>palpable salivary gland masses.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/>
            </a:pPr>
            <a:endParaRPr lang="en-US" sz="2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924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Technique: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Prior to </a:t>
            </a:r>
            <a:r>
              <a:rPr lang="en-GB" sz="2400" dirty="0" err="1" smtClean="0"/>
              <a:t>canulation</a:t>
            </a:r>
            <a:r>
              <a:rPr lang="en-GB" sz="2400" dirty="0" smtClean="0"/>
              <a:t> of the duct, conventional radiographic examination is indicated to determine the radiographic view.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No premedication or local anaesthesia is required for sialography.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After placement of </a:t>
            </a:r>
            <a:r>
              <a:rPr lang="en-GB" sz="2400" dirty="0" err="1" smtClean="0"/>
              <a:t>cannula</a:t>
            </a:r>
            <a:r>
              <a:rPr lang="en-GB" sz="2400" dirty="0" smtClean="0"/>
              <a:t> in the duct, an oily contrast material such as </a:t>
            </a:r>
            <a:r>
              <a:rPr lang="en-GB" sz="2400" dirty="0" err="1" smtClean="0"/>
              <a:t>ethiodol</a:t>
            </a:r>
            <a:r>
              <a:rPr lang="en-GB" sz="2400" dirty="0" smtClean="0"/>
              <a:t> is introduced by either hydrostatic pressure or gentle intermittent manual injection.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Contrast injection is performed under fluoroscopic guidance.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gland should be visualised during </a:t>
            </a:r>
            <a:r>
              <a:rPr lang="en-GB" sz="2400" dirty="0" err="1" smtClean="0"/>
              <a:t>ductal</a:t>
            </a:r>
            <a:r>
              <a:rPr lang="en-GB" sz="2400" dirty="0" smtClean="0"/>
              <a:t> filling, </a:t>
            </a:r>
            <a:r>
              <a:rPr lang="en-GB" sz="2400" dirty="0" err="1" smtClean="0"/>
              <a:t>acinar</a:t>
            </a:r>
            <a:r>
              <a:rPr lang="en-GB" sz="2400" dirty="0" smtClean="0"/>
              <a:t> filling, evacuation and post-evacuation stages.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5334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Findings:</a:t>
            </a:r>
          </a:p>
          <a:p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In chronic inflammatory sialadenitis, focal dilatation of peripheral ducts and globular or </a:t>
            </a:r>
            <a:r>
              <a:rPr lang="en-GB" sz="2400" dirty="0" err="1" smtClean="0"/>
              <a:t>sacular</a:t>
            </a:r>
            <a:r>
              <a:rPr lang="en-GB" sz="2400" dirty="0" smtClean="0"/>
              <a:t> collections of contrast are noted in an irregular pattern throughout the gland. Delayed contrast evacuation is noted.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In auto-immune diseases, </a:t>
            </a:r>
            <a:r>
              <a:rPr lang="en-GB" sz="2400" dirty="0" err="1" smtClean="0"/>
              <a:t>punctate</a:t>
            </a:r>
            <a:r>
              <a:rPr lang="en-GB" sz="2400" dirty="0" smtClean="0"/>
              <a:t> or globular collections of contrast material is homogeneously seen throughout the gland, and these do not disappear during evacuation.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err="1" smtClean="0"/>
              <a:t>Sjögren’s</a:t>
            </a:r>
            <a:r>
              <a:rPr lang="en-GB" sz="2400" dirty="0" smtClean="0"/>
              <a:t> syndrome is characterised by a ‘cherry-blossom’ (branchless fruit-laden tree) appearance.</a:t>
            </a:r>
            <a:endParaRPr lang="en-US" sz="2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33400"/>
            <a:ext cx="7543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In evaluation of calculi, plain radiography is superior to sialography since most calculi are radio-opaque, and the contrast may obscure it.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Granulomatous diseases and lymphoma has a similar </a:t>
            </a:r>
            <a:r>
              <a:rPr lang="en-GB" sz="2400" dirty="0" err="1" smtClean="0"/>
              <a:t>sialographic</a:t>
            </a:r>
            <a:r>
              <a:rPr lang="en-GB" sz="2400" dirty="0" smtClean="0"/>
              <a:t> appearance.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findings have a progressive nature depending on the course of the disease.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Sialography may also be used to evaluate lacerations or haematoma formations.</a:t>
            </a:r>
            <a:endParaRPr lang="en-US" sz="24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143000"/>
            <a:ext cx="754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Sialography is contra-indicated in cases of 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buFont typeface="Wingdings" pitchFamily="2" charset="2"/>
              <a:buChar char="Ø"/>
            </a:pPr>
            <a:r>
              <a:rPr lang="en-GB" sz="2800" dirty="0" smtClean="0"/>
              <a:t>acute infection and</a:t>
            </a:r>
          </a:p>
          <a:p>
            <a:pPr lvl="1">
              <a:buFont typeface="Wingdings" pitchFamily="2" charset="2"/>
              <a:buChar char="Ø"/>
            </a:pPr>
            <a:endParaRPr lang="en-US" sz="2800" dirty="0" smtClean="0"/>
          </a:p>
          <a:p>
            <a:pPr lvl="1">
              <a:buFont typeface="Wingdings" pitchFamily="2" charset="2"/>
              <a:buChar char="Ø"/>
            </a:pPr>
            <a:r>
              <a:rPr lang="en-GB" sz="2800" dirty="0" smtClean="0"/>
              <a:t>history of allergy to the contrast medium.</a:t>
            </a:r>
            <a:endParaRPr lang="en-US" sz="2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0"/>
            <a:ext cx="8077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Computed tomography (CT)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primary indications of CT evaluation include masses or generalised enlargements of one or more glands, acute inflammatory processes or abscesses.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This technique is helpful in diagnosis, treatment planning and in evaluating response to the treatment.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Routine CT may be performed with or without intravenous contrast administration.</a:t>
            </a:r>
            <a:endParaRPr lang="en-US" sz="2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609600"/>
            <a:ext cx="8001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The CT has a 10-fold advantage over conventional radiographs in the detection of calcifications within the glands.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Acute and chronic inflammation, benign and malignant tumours and cysts can be visualised.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In the case of malignant tumours, infiltration to surrounding tissues may be seen.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Also, facial nerve and other associated structures may be visualised, and this aid in treatment planning.</a:t>
            </a:r>
            <a:endParaRPr lang="en-US" sz="2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28600"/>
            <a:ext cx="77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Magnetic resonance imaging (MRI)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indications for CT and MRI overlap.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MRI is the examination of choice for the evaluation of </a:t>
            </a:r>
            <a:r>
              <a:rPr lang="en-GB" sz="2400" dirty="0" err="1" smtClean="0"/>
              <a:t>neoplastic</a:t>
            </a:r>
            <a:r>
              <a:rPr lang="en-GB" sz="2400" dirty="0" smtClean="0"/>
              <a:t> lesions.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The advantages of MRI include increased soft tissue contrast at the margins of the tumour.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major disadvantages include the high cost, limited availability of facilities and increased technical complexity.</a:t>
            </a:r>
            <a:endParaRPr lang="en-US" sz="24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7924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MRI examination of salivary glands uses a superconducting magnet with a field-strength of 1.5 T.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Routine examination includes slice thickenings of 5 mm or less.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The MR appearance of </a:t>
            </a:r>
            <a:r>
              <a:rPr lang="en-GB" sz="2400" dirty="0" err="1" smtClean="0"/>
              <a:t>pleomorphic</a:t>
            </a:r>
            <a:r>
              <a:rPr lang="en-GB" sz="2400" dirty="0" smtClean="0"/>
              <a:t> adenoma and Warthin’s tumour is inhomogeneous with low signal intensity compared to the normal gland.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In Warthin’s tumour, cystic components are encountered.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Fibrosis or calcifications appear as areas of low signal or signal void. </a:t>
            </a:r>
            <a:endParaRPr lang="en-US" sz="24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8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Malignant tumours show a lower intensity signal than that of benign tumours.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Haemorrhagic spots appear as high intensity images.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use of MRI in salivary gland disease is limited because many diseases show similar patterns. 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The contra-indications to MRI include pacemakers, ferromagnetic </a:t>
            </a:r>
            <a:r>
              <a:rPr lang="en-GB" sz="2400" dirty="0" err="1" smtClean="0"/>
              <a:t>valvular</a:t>
            </a:r>
            <a:r>
              <a:rPr lang="en-GB" sz="2400" dirty="0" smtClean="0"/>
              <a:t> clips and implanted </a:t>
            </a:r>
            <a:r>
              <a:rPr lang="en-GB" sz="2400" dirty="0" err="1" smtClean="0"/>
              <a:t>neurostimulation</a:t>
            </a:r>
            <a:r>
              <a:rPr lang="en-GB" sz="2400" dirty="0" smtClean="0"/>
              <a:t> devices.</a:t>
            </a:r>
            <a:endParaRPr lang="en-US" sz="2400" dirty="0" smtClean="0"/>
          </a:p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en-US" sz="24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7924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i="1" u="sng" dirty="0" smtClean="0"/>
              <a:t>References</a:t>
            </a:r>
          </a:p>
          <a:p>
            <a:pPr lvl="0">
              <a:buFont typeface="Arial" pitchFamily="34" charset="0"/>
              <a:buChar char="•"/>
            </a:pPr>
            <a:endParaRPr lang="en-GB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A Textbook of Oral Pathology: Shafer, Hine and Levy: 4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edition 1993.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err="1" smtClean="0"/>
              <a:t>Burket’s</a:t>
            </a:r>
            <a:r>
              <a:rPr lang="en-GB" sz="2400" dirty="0" smtClean="0"/>
              <a:t> Oral Medicine: Edited by Lynch: 9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edition 1994.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Differential Diagnosis of Oral Lesions: Wood and </a:t>
            </a:r>
            <a:r>
              <a:rPr lang="en-GB" sz="2400" dirty="0" err="1" smtClean="0"/>
              <a:t>Goaz</a:t>
            </a:r>
            <a:r>
              <a:rPr lang="en-GB" sz="2400" dirty="0" smtClean="0"/>
              <a:t>: 3</a:t>
            </a:r>
            <a:r>
              <a:rPr lang="en-GB" sz="2400" baseline="30000" dirty="0" smtClean="0"/>
              <a:t>rd</a:t>
            </a:r>
            <a:r>
              <a:rPr lang="en-GB" sz="2400" dirty="0" smtClean="0"/>
              <a:t> edition 1985.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Management of Salivary Gland Lesions: </a:t>
            </a:r>
            <a:r>
              <a:rPr lang="en-GB" sz="2400" dirty="0" err="1" smtClean="0"/>
              <a:t>Granick</a:t>
            </a:r>
            <a:r>
              <a:rPr lang="en-GB" sz="2400" dirty="0" smtClean="0"/>
              <a:t> and Hanna: 1993.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14400"/>
            <a:ext cx="7772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Kruger’s Textbook of Oral and Maxillofacial Surgery: Gustav O. Kruger :1990.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Basic Pathology: Kumar, </a:t>
            </a:r>
            <a:r>
              <a:rPr lang="en-GB" sz="2400" dirty="0" err="1" smtClean="0"/>
              <a:t>Cotran</a:t>
            </a:r>
            <a:r>
              <a:rPr lang="en-GB" sz="2400" dirty="0" smtClean="0"/>
              <a:t> and Robbins: 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edition: 1992.</a:t>
            </a:r>
          </a:p>
          <a:p>
            <a:pPr lvl="0">
              <a:buFont typeface="Arial" pitchFamily="34" charset="0"/>
              <a:buChar char="•"/>
            </a:pPr>
            <a:endParaRPr lang="en-US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smtClean="0"/>
              <a:t>The diagnosis and surgical management of salivary gland disorders. S. E. Feinberg. In Basic Principles of Oral and Maxillofacial Surgery. Peterson, </a:t>
            </a:r>
            <a:r>
              <a:rPr lang="en-GB" sz="2400" dirty="0" err="1" smtClean="0"/>
              <a:t>Marciani</a:t>
            </a:r>
            <a:r>
              <a:rPr lang="en-GB" sz="2400" dirty="0" smtClean="0"/>
              <a:t>, </a:t>
            </a:r>
            <a:r>
              <a:rPr lang="en-GB" sz="2400" dirty="0" err="1" smtClean="0"/>
              <a:t>Indresano</a:t>
            </a:r>
            <a:r>
              <a:rPr lang="en-GB" sz="2400" dirty="0" smtClean="0"/>
              <a:t> (</a:t>
            </a:r>
            <a:r>
              <a:rPr lang="en-GB" sz="2400" dirty="0" err="1" smtClean="0"/>
              <a:t>eds</a:t>
            </a:r>
            <a:r>
              <a:rPr lang="en-GB" sz="2400" dirty="0" smtClean="0"/>
              <a:t>). 1994.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236220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THANK YOU</a:t>
            </a:r>
            <a:endParaRPr lang="en-US" sz="54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838</TotalTime>
  <Words>3299</Words>
  <Application>Microsoft Office PowerPoint</Application>
  <PresentationFormat>On-screen Show (4:3)</PresentationFormat>
  <Paragraphs>563</Paragraphs>
  <Slides>81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Equity</vt:lpstr>
      <vt:lpstr>Salivary gland Disorders  Classification, Diagnosis, Sailoliths &amp; Cysts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Salivary gland Disorders  Classification, Diagnosis, Sailoliths &amp; Cysts</dc:title>
  <dc:creator>Manohar</dc:creator>
  <cp:lastModifiedBy>OMFS</cp:lastModifiedBy>
  <cp:revision>84</cp:revision>
  <dcterms:created xsi:type="dcterms:W3CDTF">2006-08-16T00:00:00Z</dcterms:created>
  <dcterms:modified xsi:type="dcterms:W3CDTF">2019-09-13T10:02:50Z</dcterms:modified>
</cp:coreProperties>
</file>