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37"/>
  </p:notesMasterIdLst>
  <p:sldIdLst>
    <p:sldId id="256" r:id="rId2"/>
    <p:sldId id="258" r:id="rId3"/>
    <p:sldId id="257"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301" r:id="rId19"/>
    <p:sldId id="274" r:id="rId20"/>
    <p:sldId id="275" r:id="rId21"/>
    <p:sldId id="292" r:id="rId22"/>
    <p:sldId id="276" r:id="rId23"/>
    <p:sldId id="277" r:id="rId24"/>
    <p:sldId id="278" r:id="rId25"/>
    <p:sldId id="279" r:id="rId26"/>
    <p:sldId id="280" r:id="rId27"/>
    <p:sldId id="281" r:id="rId28"/>
    <p:sldId id="283" r:id="rId29"/>
    <p:sldId id="287" r:id="rId30"/>
    <p:sldId id="288" r:id="rId31"/>
    <p:sldId id="289" r:id="rId32"/>
    <p:sldId id="293" r:id="rId33"/>
    <p:sldId id="294" r:id="rId34"/>
    <p:sldId id="295" r:id="rId35"/>
    <p:sldId id="296"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65"/>
    <a:srgbClr val="787800"/>
    <a:srgbClr val="76E3FF"/>
    <a:srgbClr val="C189F7"/>
    <a:srgbClr val="6600FF"/>
    <a:srgbClr val="004E9A"/>
    <a:srgbClr val="A66500"/>
    <a:srgbClr val="4B4B4B"/>
    <a:srgbClr val="7F3F00"/>
    <a:srgbClr val="5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AE624C-0EC2-4F06-96D4-54E66EB61D9C}" type="doc">
      <dgm:prSet loTypeId="urn:microsoft.com/office/officeart/2005/8/layout/bProcess3" loCatId="process" qsTypeId="urn:microsoft.com/office/officeart/2005/8/quickstyle/simple1" qsCatId="simple" csTypeId="urn:microsoft.com/office/officeart/2005/8/colors/colorful5" csCatId="colorful" phldr="1"/>
      <dgm:spPr/>
      <dgm:t>
        <a:bodyPr/>
        <a:lstStyle/>
        <a:p>
          <a:endParaRPr lang="en-IN"/>
        </a:p>
      </dgm:t>
    </dgm:pt>
    <dgm:pt modelId="{D5C0A46F-0718-4056-9110-9EB2DC8005B9}">
      <dgm:prSet custT="1"/>
      <dgm:spPr>
        <a:solidFill>
          <a:srgbClr val="002060"/>
        </a:solidFill>
      </dgm:spPr>
      <dgm:t>
        <a:bodyPr/>
        <a:lstStyle/>
        <a:p>
          <a:r>
            <a:rPr lang="en-GB" sz="1600" b="0" i="0" baseline="0" dirty="0">
              <a:latin typeface="Times New Roman" panose="02020603050405020304" pitchFamily="18" charset="0"/>
              <a:cs typeface="Times New Roman" panose="02020603050405020304" pitchFamily="18" charset="0"/>
            </a:rPr>
            <a:t>The major sensors for the inflammatory response are epithelial cells and innate immune cells that migrate to the injured site</a:t>
          </a:r>
          <a:endParaRPr lang="en-IN" sz="1600" dirty="0">
            <a:latin typeface="Times New Roman" panose="02020603050405020304" pitchFamily="18" charset="0"/>
            <a:cs typeface="Times New Roman" panose="02020603050405020304" pitchFamily="18" charset="0"/>
          </a:endParaRPr>
        </a:p>
      </dgm:t>
    </dgm:pt>
    <dgm:pt modelId="{821DCF48-DA23-432C-A0BF-D45FCD644556}" type="parTrans" cxnId="{02206285-65B0-4096-826F-513E99BD26C5}">
      <dgm:prSet/>
      <dgm:spPr/>
      <dgm:t>
        <a:bodyPr/>
        <a:lstStyle/>
        <a:p>
          <a:endParaRPr lang="en-IN"/>
        </a:p>
      </dgm:t>
    </dgm:pt>
    <dgm:pt modelId="{4F89CE79-A73A-4806-A186-2A5F3265C6AF}" type="sibTrans" cxnId="{02206285-65B0-4096-826F-513E99BD26C5}">
      <dgm:prSet custT="1"/>
      <dgm:spPr/>
      <dgm:t>
        <a:bodyPr/>
        <a:lstStyle/>
        <a:p>
          <a:endParaRPr lang="en-IN" sz="1600">
            <a:latin typeface="Times New Roman" panose="02020603050405020304" pitchFamily="18" charset="0"/>
            <a:cs typeface="Times New Roman" panose="02020603050405020304" pitchFamily="18" charset="0"/>
          </a:endParaRPr>
        </a:p>
      </dgm:t>
    </dgm:pt>
    <dgm:pt modelId="{F207A38B-DB9B-496D-B3BD-F57A2D87C0E2}">
      <dgm:prSet custT="1"/>
      <dgm:spPr>
        <a:solidFill>
          <a:srgbClr val="7F3F00"/>
        </a:solidFill>
      </dgm:spPr>
      <dgm:t>
        <a:bodyPr/>
        <a:lstStyle/>
        <a:p>
          <a:r>
            <a:rPr lang="en-GB" sz="1600" b="0" i="0" baseline="0" dirty="0">
              <a:latin typeface="Times New Roman" panose="02020603050405020304" pitchFamily="18" charset="0"/>
              <a:cs typeface="Times New Roman" panose="02020603050405020304" pitchFamily="18" charset="0"/>
            </a:rPr>
            <a:t>Polymorphonuclear leukocytes (PMNs) or neutrophils (named for their staining characteristics with </a:t>
          </a:r>
          <a:r>
            <a:rPr lang="en-GB" sz="1600" b="0" i="0" baseline="0" dirty="0" err="1">
              <a:latin typeface="Times New Roman" panose="02020603050405020304" pitchFamily="18" charset="0"/>
              <a:cs typeface="Times New Roman" panose="02020603050405020304" pitchFamily="18" charset="0"/>
            </a:rPr>
            <a:t>hematoxylin</a:t>
          </a:r>
          <a:r>
            <a:rPr lang="en-GB" sz="1600" dirty="0">
              <a:latin typeface="Times New Roman" panose="02020603050405020304" pitchFamily="18" charset="0"/>
              <a:cs typeface="Times New Roman" panose="02020603050405020304" pitchFamily="18" charset="0"/>
            </a:rPr>
            <a:t> </a:t>
          </a:r>
          <a:r>
            <a:rPr lang="en-GB" sz="1600" b="0" i="0" baseline="0" dirty="0">
              <a:latin typeface="Times New Roman" panose="02020603050405020304" pitchFamily="18" charset="0"/>
              <a:cs typeface="Times New Roman" panose="02020603050405020304" pitchFamily="18" charset="0"/>
            </a:rPr>
            <a:t>and eosin) constitute the cellular arm of the first line of </a:t>
          </a:r>
          <a:r>
            <a:rPr lang="en-GB" sz="1600" b="0" i="0" baseline="0" dirty="0" err="1">
              <a:latin typeface="Times New Roman" panose="02020603050405020304" pitchFamily="18" charset="0"/>
              <a:cs typeface="Times New Roman" panose="02020603050405020304" pitchFamily="18" charset="0"/>
            </a:rPr>
            <a:t>defense</a:t>
          </a:r>
          <a:r>
            <a:rPr lang="en-GB" sz="1600" b="0" i="0" baseline="0" dirty="0">
              <a:latin typeface="Times New Roman" panose="02020603050405020304" pitchFamily="18" charset="0"/>
              <a:cs typeface="Times New Roman" panose="02020603050405020304" pitchFamily="18" charset="0"/>
            </a:rPr>
            <a:t> of the innate immune system. </a:t>
          </a:r>
          <a:endParaRPr lang="en-IN" sz="1600" dirty="0">
            <a:latin typeface="Times New Roman" panose="02020603050405020304" pitchFamily="18" charset="0"/>
            <a:cs typeface="Times New Roman" panose="02020603050405020304" pitchFamily="18" charset="0"/>
          </a:endParaRPr>
        </a:p>
      </dgm:t>
    </dgm:pt>
    <dgm:pt modelId="{2940E48C-1BDC-419A-A475-2599CFA5575A}" type="parTrans" cxnId="{0F7B791B-223B-4B11-AE26-B068714A9C59}">
      <dgm:prSet/>
      <dgm:spPr/>
      <dgm:t>
        <a:bodyPr/>
        <a:lstStyle/>
        <a:p>
          <a:endParaRPr lang="en-IN"/>
        </a:p>
      </dgm:t>
    </dgm:pt>
    <dgm:pt modelId="{5B96604F-E6F0-4BCF-9A9F-4F9AA587CA0D}" type="sibTrans" cxnId="{0F7B791B-223B-4B11-AE26-B068714A9C59}">
      <dgm:prSet custT="1"/>
      <dgm:spPr/>
      <dgm:t>
        <a:bodyPr/>
        <a:lstStyle/>
        <a:p>
          <a:endParaRPr lang="en-IN" sz="1600">
            <a:latin typeface="Times New Roman" panose="02020603050405020304" pitchFamily="18" charset="0"/>
            <a:cs typeface="Times New Roman" panose="02020603050405020304" pitchFamily="18" charset="0"/>
          </a:endParaRPr>
        </a:p>
      </dgm:t>
    </dgm:pt>
    <dgm:pt modelId="{1604DDAA-C880-4F66-883F-267F14349E64}">
      <dgm:prSet custT="1"/>
      <dgm:spPr>
        <a:solidFill>
          <a:srgbClr val="A66500"/>
        </a:solidFill>
      </dgm:spPr>
      <dgm:t>
        <a:bodyPr/>
        <a:lstStyle/>
        <a:p>
          <a:r>
            <a:rPr lang="en-GB" sz="1600" b="0" i="0" baseline="0">
              <a:latin typeface="Times New Roman" panose="02020603050405020304" pitchFamily="18" charset="0"/>
              <a:cs typeface="Times New Roman" panose="02020603050405020304" pitchFamily="18" charset="0"/>
            </a:rPr>
            <a:t>PMNs are phagocytes with potent oxidative and nonoxidative killing mechanisms that combat bacteria</a:t>
          </a:r>
          <a:r>
            <a:rPr lang="en-GB" sz="1600">
              <a:latin typeface="Times New Roman" panose="02020603050405020304" pitchFamily="18" charset="0"/>
              <a:cs typeface="Times New Roman" panose="02020603050405020304" pitchFamily="18" charset="0"/>
            </a:rPr>
            <a:t>.</a:t>
          </a:r>
          <a:endParaRPr lang="en-IN" sz="1600">
            <a:latin typeface="Times New Roman" panose="02020603050405020304" pitchFamily="18" charset="0"/>
            <a:cs typeface="Times New Roman" panose="02020603050405020304" pitchFamily="18" charset="0"/>
          </a:endParaRPr>
        </a:p>
      </dgm:t>
    </dgm:pt>
    <dgm:pt modelId="{BCE53FD4-836C-464A-A317-F17E650E0B50}" type="parTrans" cxnId="{2443BB01-956C-4E1D-959D-617358F18139}">
      <dgm:prSet/>
      <dgm:spPr/>
      <dgm:t>
        <a:bodyPr/>
        <a:lstStyle/>
        <a:p>
          <a:endParaRPr lang="en-IN"/>
        </a:p>
      </dgm:t>
    </dgm:pt>
    <dgm:pt modelId="{04635145-64AB-4D41-9567-E18DCD778B15}" type="sibTrans" cxnId="{2443BB01-956C-4E1D-959D-617358F18139}">
      <dgm:prSet custT="1"/>
      <dgm:spPr/>
      <dgm:t>
        <a:bodyPr/>
        <a:lstStyle/>
        <a:p>
          <a:endParaRPr lang="en-IN" sz="1600">
            <a:latin typeface="Times New Roman" panose="02020603050405020304" pitchFamily="18" charset="0"/>
            <a:cs typeface="Times New Roman" panose="02020603050405020304" pitchFamily="18" charset="0"/>
          </a:endParaRPr>
        </a:p>
      </dgm:t>
    </dgm:pt>
    <dgm:pt modelId="{00034291-D8DC-4FC2-B6C4-DE7D4138C4AA}">
      <dgm:prSet custT="1"/>
      <dgm:spPr>
        <a:solidFill>
          <a:schemeClr val="accent6">
            <a:lumMod val="75000"/>
          </a:schemeClr>
        </a:solidFill>
      </dgm:spPr>
      <dgm:t>
        <a:bodyPr/>
        <a:lstStyle/>
        <a:p>
          <a:r>
            <a:rPr lang="en-GB" sz="1600" b="0" i="0" baseline="0" dirty="0">
              <a:latin typeface="Times New Roman" panose="02020603050405020304" pitchFamily="18" charset="0"/>
              <a:cs typeface="Times New Roman" panose="02020603050405020304" pitchFamily="18" charset="0"/>
            </a:rPr>
            <a:t>PMN</a:t>
          </a:r>
          <a:r>
            <a:rPr lang="en-GB" sz="1600" dirty="0">
              <a:latin typeface="Times New Roman" panose="02020603050405020304" pitchFamily="18" charset="0"/>
              <a:cs typeface="Times New Roman" panose="02020603050405020304" pitchFamily="18" charset="0"/>
            </a:rPr>
            <a:t> </a:t>
          </a:r>
          <a:r>
            <a:rPr lang="en-GB" sz="1600" b="0" i="0" baseline="0" dirty="0">
              <a:latin typeface="Times New Roman" panose="02020603050405020304" pitchFamily="18" charset="0"/>
              <a:cs typeface="Times New Roman" panose="02020603050405020304" pitchFamily="18" charset="0"/>
            </a:rPr>
            <a:t>infiltration is followed by the entry of mononuclear cells, monocytes, and activated macrophages into the inflammatory site that clears cellular debris, bacteria, and apoptotic PMNs by phagocytosis without prolonging inflammation. </a:t>
          </a:r>
          <a:endParaRPr lang="en-IN" sz="1600" dirty="0">
            <a:latin typeface="Times New Roman" panose="02020603050405020304" pitchFamily="18" charset="0"/>
            <a:cs typeface="Times New Roman" panose="02020603050405020304" pitchFamily="18" charset="0"/>
          </a:endParaRPr>
        </a:p>
      </dgm:t>
    </dgm:pt>
    <dgm:pt modelId="{3169EA1A-B651-44EA-90EC-2EB25248C468}" type="parTrans" cxnId="{42980119-E45D-469E-AD01-A7DE63090D0D}">
      <dgm:prSet/>
      <dgm:spPr/>
      <dgm:t>
        <a:bodyPr/>
        <a:lstStyle/>
        <a:p>
          <a:endParaRPr lang="en-IN"/>
        </a:p>
      </dgm:t>
    </dgm:pt>
    <dgm:pt modelId="{AD78101B-9EE5-456C-9C7B-4B30B7E11059}" type="sibTrans" cxnId="{42980119-E45D-469E-AD01-A7DE63090D0D}">
      <dgm:prSet custT="1"/>
      <dgm:spPr/>
      <dgm:t>
        <a:bodyPr/>
        <a:lstStyle/>
        <a:p>
          <a:endParaRPr lang="en-IN" sz="1600">
            <a:latin typeface="Times New Roman" panose="02020603050405020304" pitchFamily="18" charset="0"/>
            <a:cs typeface="Times New Roman" panose="02020603050405020304" pitchFamily="18" charset="0"/>
          </a:endParaRPr>
        </a:p>
      </dgm:t>
    </dgm:pt>
    <dgm:pt modelId="{20608504-07C8-4F23-AEE1-129315DFDF39}">
      <dgm:prSet custT="1"/>
      <dgm:spPr>
        <a:solidFill>
          <a:srgbClr val="4B4B4B"/>
        </a:solidFill>
      </dgm:spPr>
      <dgm:t>
        <a:bodyPr/>
        <a:lstStyle/>
        <a:p>
          <a:r>
            <a:rPr lang="en-GB" sz="1600" b="0" i="0" baseline="0">
              <a:latin typeface="Times New Roman" panose="02020603050405020304" pitchFamily="18" charset="0"/>
              <a:cs typeface="Times New Roman" panose="02020603050405020304" pitchFamily="18" charset="0"/>
            </a:rPr>
            <a:t>Together, innate cells trigger production of mediators that modulate the fate of inflammation.</a:t>
          </a:r>
          <a:endParaRPr lang="en-IN" sz="1600">
            <a:latin typeface="Times New Roman" panose="02020603050405020304" pitchFamily="18" charset="0"/>
            <a:cs typeface="Times New Roman" panose="02020603050405020304" pitchFamily="18" charset="0"/>
          </a:endParaRPr>
        </a:p>
      </dgm:t>
    </dgm:pt>
    <dgm:pt modelId="{B2F821DA-A8CF-4B6F-9FCE-F719FD076159}" type="parTrans" cxnId="{23C22410-5C06-447D-8467-DC9AAF2A6FCE}">
      <dgm:prSet/>
      <dgm:spPr/>
      <dgm:t>
        <a:bodyPr/>
        <a:lstStyle/>
        <a:p>
          <a:endParaRPr lang="en-IN"/>
        </a:p>
      </dgm:t>
    </dgm:pt>
    <dgm:pt modelId="{FEC42DB4-53D6-47B5-85FA-0573F84B9632}" type="sibTrans" cxnId="{23C22410-5C06-447D-8467-DC9AAF2A6FCE}">
      <dgm:prSet custT="1"/>
      <dgm:spPr/>
      <dgm:t>
        <a:bodyPr/>
        <a:lstStyle/>
        <a:p>
          <a:endParaRPr lang="en-IN" sz="1600">
            <a:latin typeface="Times New Roman" panose="02020603050405020304" pitchFamily="18" charset="0"/>
            <a:cs typeface="Times New Roman" panose="02020603050405020304" pitchFamily="18" charset="0"/>
          </a:endParaRPr>
        </a:p>
      </dgm:t>
    </dgm:pt>
    <dgm:pt modelId="{C640528A-C240-4FBC-BF16-88CD35E30598}">
      <dgm:prSet custT="1"/>
      <dgm:spPr>
        <a:solidFill>
          <a:srgbClr val="787800"/>
        </a:solidFill>
      </dgm:spPr>
      <dgm:t>
        <a:bodyPr/>
        <a:lstStyle/>
        <a:p>
          <a:r>
            <a:rPr lang="en-GB" sz="1600" b="0" i="0" baseline="0" dirty="0">
              <a:latin typeface="Times New Roman" panose="02020603050405020304" pitchFamily="18" charset="0"/>
              <a:cs typeface="Times New Roman" panose="02020603050405020304" pitchFamily="18" charset="0"/>
            </a:rPr>
            <a:t>Neutrophils, macrophages, dendritic cells, and mast cells produce low-molecular weight proteins called cytokines that control initiation, maintenance, and regulation of the amplitude and duration of the inflammatory</a:t>
          </a:r>
          <a:r>
            <a:rPr lang="en-GB" sz="1600" dirty="0">
              <a:latin typeface="Times New Roman" panose="02020603050405020304" pitchFamily="18" charset="0"/>
              <a:cs typeface="Times New Roman" panose="02020603050405020304" pitchFamily="18" charset="0"/>
            </a:rPr>
            <a:t> </a:t>
          </a:r>
          <a:r>
            <a:rPr lang="en-IN" sz="1600" b="0" i="0" baseline="0" dirty="0">
              <a:latin typeface="Times New Roman" panose="02020603050405020304" pitchFamily="18" charset="0"/>
              <a:cs typeface="Times New Roman" panose="02020603050405020304" pitchFamily="18" charset="0"/>
            </a:rPr>
            <a:t>response</a:t>
          </a:r>
          <a:endParaRPr lang="en-IN" sz="1600" dirty="0">
            <a:latin typeface="Times New Roman" panose="02020603050405020304" pitchFamily="18" charset="0"/>
            <a:cs typeface="Times New Roman" panose="02020603050405020304" pitchFamily="18" charset="0"/>
          </a:endParaRPr>
        </a:p>
      </dgm:t>
    </dgm:pt>
    <dgm:pt modelId="{052F37A3-7E18-469C-886F-D80B695DF8E6}" type="parTrans" cxnId="{02DB6C08-8AED-4B0C-B4A3-D35681D70F9C}">
      <dgm:prSet/>
      <dgm:spPr/>
      <dgm:t>
        <a:bodyPr/>
        <a:lstStyle/>
        <a:p>
          <a:endParaRPr lang="en-IN"/>
        </a:p>
      </dgm:t>
    </dgm:pt>
    <dgm:pt modelId="{525F21C3-6BE2-4FAB-9BCD-9F46F1AB7A0A}" type="sibTrans" cxnId="{02DB6C08-8AED-4B0C-B4A3-D35681D70F9C}">
      <dgm:prSet/>
      <dgm:spPr/>
      <dgm:t>
        <a:bodyPr/>
        <a:lstStyle/>
        <a:p>
          <a:endParaRPr lang="en-IN"/>
        </a:p>
      </dgm:t>
    </dgm:pt>
    <dgm:pt modelId="{B82313D0-D6B7-4CCB-942D-171059636E5F}" type="pres">
      <dgm:prSet presAssocID="{3DAE624C-0EC2-4F06-96D4-54E66EB61D9C}" presName="Name0" presStyleCnt="0">
        <dgm:presLayoutVars>
          <dgm:dir/>
          <dgm:resizeHandles val="exact"/>
        </dgm:presLayoutVars>
      </dgm:prSet>
      <dgm:spPr/>
    </dgm:pt>
    <dgm:pt modelId="{F7D25468-3738-478F-A01F-4A78CBD71917}" type="pres">
      <dgm:prSet presAssocID="{D5C0A46F-0718-4056-9110-9EB2DC8005B9}" presName="node" presStyleLbl="node1" presStyleIdx="0" presStyleCnt="6">
        <dgm:presLayoutVars>
          <dgm:bulletEnabled val="1"/>
        </dgm:presLayoutVars>
      </dgm:prSet>
      <dgm:spPr/>
    </dgm:pt>
    <dgm:pt modelId="{8CCC3FFA-8C9D-4E2A-9AA5-2F93740FD0C4}" type="pres">
      <dgm:prSet presAssocID="{4F89CE79-A73A-4806-A186-2A5F3265C6AF}" presName="sibTrans" presStyleLbl="sibTrans1D1" presStyleIdx="0" presStyleCnt="5"/>
      <dgm:spPr/>
    </dgm:pt>
    <dgm:pt modelId="{C5D888CC-F853-44F8-945A-56F13D21E518}" type="pres">
      <dgm:prSet presAssocID="{4F89CE79-A73A-4806-A186-2A5F3265C6AF}" presName="connectorText" presStyleLbl="sibTrans1D1" presStyleIdx="0" presStyleCnt="5"/>
      <dgm:spPr/>
    </dgm:pt>
    <dgm:pt modelId="{E60B870C-9C55-4044-9E5D-8F8E54C21150}" type="pres">
      <dgm:prSet presAssocID="{F207A38B-DB9B-496D-B3BD-F57A2D87C0E2}" presName="node" presStyleLbl="node1" presStyleIdx="1" presStyleCnt="6">
        <dgm:presLayoutVars>
          <dgm:bulletEnabled val="1"/>
        </dgm:presLayoutVars>
      </dgm:prSet>
      <dgm:spPr/>
    </dgm:pt>
    <dgm:pt modelId="{EF5F3D77-A35A-4DD5-B64C-DFA3E79040A4}" type="pres">
      <dgm:prSet presAssocID="{5B96604F-E6F0-4BCF-9A9F-4F9AA587CA0D}" presName="sibTrans" presStyleLbl="sibTrans1D1" presStyleIdx="1" presStyleCnt="5"/>
      <dgm:spPr/>
    </dgm:pt>
    <dgm:pt modelId="{394FE0DE-F94D-4718-BEBB-809932B3BE33}" type="pres">
      <dgm:prSet presAssocID="{5B96604F-E6F0-4BCF-9A9F-4F9AA587CA0D}" presName="connectorText" presStyleLbl="sibTrans1D1" presStyleIdx="1" presStyleCnt="5"/>
      <dgm:spPr/>
    </dgm:pt>
    <dgm:pt modelId="{D41A8EA3-BBB0-4492-8ED1-B8B9AD6114B6}" type="pres">
      <dgm:prSet presAssocID="{1604DDAA-C880-4F66-883F-267F14349E64}" presName="node" presStyleLbl="node1" presStyleIdx="2" presStyleCnt="6">
        <dgm:presLayoutVars>
          <dgm:bulletEnabled val="1"/>
        </dgm:presLayoutVars>
      </dgm:prSet>
      <dgm:spPr/>
    </dgm:pt>
    <dgm:pt modelId="{BCFE4A65-1E38-4D69-8B43-2B530C9CB148}" type="pres">
      <dgm:prSet presAssocID="{04635145-64AB-4D41-9567-E18DCD778B15}" presName="sibTrans" presStyleLbl="sibTrans1D1" presStyleIdx="2" presStyleCnt="5"/>
      <dgm:spPr/>
    </dgm:pt>
    <dgm:pt modelId="{A812DB88-2A67-45D6-BDD1-7E5CDA235089}" type="pres">
      <dgm:prSet presAssocID="{04635145-64AB-4D41-9567-E18DCD778B15}" presName="connectorText" presStyleLbl="sibTrans1D1" presStyleIdx="2" presStyleCnt="5"/>
      <dgm:spPr/>
    </dgm:pt>
    <dgm:pt modelId="{EE72F4A7-35B0-441A-972A-4BBF3E8CE7F6}" type="pres">
      <dgm:prSet presAssocID="{00034291-D8DC-4FC2-B6C4-DE7D4138C4AA}" presName="node" presStyleLbl="node1" presStyleIdx="3" presStyleCnt="6">
        <dgm:presLayoutVars>
          <dgm:bulletEnabled val="1"/>
        </dgm:presLayoutVars>
      </dgm:prSet>
      <dgm:spPr/>
    </dgm:pt>
    <dgm:pt modelId="{AE6E0517-E8F8-43CE-BF29-9D4DD616AFB0}" type="pres">
      <dgm:prSet presAssocID="{AD78101B-9EE5-456C-9C7B-4B30B7E11059}" presName="sibTrans" presStyleLbl="sibTrans1D1" presStyleIdx="3" presStyleCnt="5"/>
      <dgm:spPr/>
    </dgm:pt>
    <dgm:pt modelId="{0F49B967-8541-4759-8676-2627B15039CC}" type="pres">
      <dgm:prSet presAssocID="{AD78101B-9EE5-456C-9C7B-4B30B7E11059}" presName="connectorText" presStyleLbl="sibTrans1D1" presStyleIdx="3" presStyleCnt="5"/>
      <dgm:spPr/>
    </dgm:pt>
    <dgm:pt modelId="{10C426D1-B9D6-4399-AD6A-9B4EB84EE2AB}" type="pres">
      <dgm:prSet presAssocID="{20608504-07C8-4F23-AEE1-129315DFDF39}" presName="node" presStyleLbl="node1" presStyleIdx="4" presStyleCnt="6">
        <dgm:presLayoutVars>
          <dgm:bulletEnabled val="1"/>
        </dgm:presLayoutVars>
      </dgm:prSet>
      <dgm:spPr/>
    </dgm:pt>
    <dgm:pt modelId="{C650F581-9B16-4BC8-A598-E10B9A48247E}" type="pres">
      <dgm:prSet presAssocID="{FEC42DB4-53D6-47B5-85FA-0573F84B9632}" presName="sibTrans" presStyleLbl="sibTrans1D1" presStyleIdx="4" presStyleCnt="5"/>
      <dgm:spPr/>
    </dgm:pt>
    <dgm:pt modelId="{E22D5839-F08D-4C4C-A153-65CBDD40B36C}" type="pres">
      <dgm:prSet presAssocID="{FEC42DB4-53D6-47B5-85FA-0573F84B9632}" presName="connectorText" presStyleLbl="sibTrans1D1" presStyleIdx="4" presStyleCnt="5"/>
      <dgm:spPr/>
    </dgm:pt>
    <dgm:pt modelId="{FEBE0BAF-7557-4E01-B260-DEDACE589652}" type="pres">
      <dgm:prSet presAssocID="{C640528A-C240-4FBC-BF16-88CD35E30598}" presName="node" presStyleLbl="node1" presStyleIdx="5" presStyleCnt="6">
        <dgm:presLayoutVars>
          <dgm:bulletEnabled val="1"/>
        </dgm:presLayoutVars>
      </dgm:prSet>
      <dgm:spPr/>
    </dgm:pt>
  </dgm:ptLst>
  <dgm:cxnLst>
    <dgm:cxn modelId="{2443BB01-956C-4E1D-959D-617358F18139}" srcId="{3DAE624C-0EC2-4F06-96D4-54E66EB61D9C}" destId="{1604DDAA-C880-4F66-883F-267F14349E64}" srcOrd="2" destOrd="0" parTransId="{BCE53FD4-836C-464A-A317-F17E650E0B50}" sibTransId="{04635145-64AB-4D41-9567-E18DCD778B15}"/>
    <dgm:cxn modelId="{02DB6C08-8AED-4B0C-B4A3-D35681D70F9C}" srcId="{3DAE624C-0EC2-4F06-96D4-54E66EB61D9C}" destId="{C640528A-C240-4FBC-BF16-88CD35E30598}" srcOrd="5" destOrd="0" parTransId="{052F37A3-7E18-469C-886F-D80B695DF8E6}" sibTransId="{525F21C3-6BE2-4FAB-9BCD-9F46F1AB7A0A}"/>
    <dgm:cxn modelId="{546E110E-257C-4FC7-A115-B5572EB7AD6E}" type="presOf" srcId="{04635145-64AB-4D41-9567-E18DCD778B15}" destId="{A812DB88-2A67-45D6-BDD1-7E5CDA235089}" srcOrd="1" destOrd="0" presId="urn:microsoft.com/office/officeart/2005/8/layout/bProcess3"/>
    <dgm:cxn modelId="{23C22410-5C06-447D-8467-DC9AAF2A6FCE}" srcId="{3DAE624C-0EC2-4F06-96D4-54E66EB61D9C}" destId="{20608504-07C8-4F23-AEE1-129315DFDF39}" srcOrd="4" destOrd="0" parTransId="{B2F821DA-A8CF-4B6F-9FCE-F719FD076159}" sibTransId="{FEC42DB4-53D6-47B5-85FA-0573F84B9632}"/>
    <dgm:cxn modelId="{9EE86911-4000-4316-9ECB-7910759E438C}" type="presOf" srcId="{AD78101B-9EE5-456C-9C7B-4B30B7E11059}" destId="{0F49B967-8541-4759-8676-2627B15039CC}" srcOrd="1" destOrd="0" presId="urn:microsoft.com/office/officeart/2005/8/layout/bProcess3"/>
    <dgm:cxn modelId="{42980119-E45D-469E-AD01-A7DE63090D0D}" srcId="{3DAE624C-0EC2-4F06-96D4-54E66EB61D9C}" destId="{00034291-D8DC-4FC2-B6C4-DE7D4138C4AA}" srcOrd="3" destOrd="0" parTransId="{3169EA1A-B651-44EA-90EC-2EB25248C468}" sibTransId="{AD78101B-9EE5-456C-9C7B-4B30B7E11059}"/>
    <dgm:cxn modelId="{0F7B791B-223B-4B11-AE26-B068714A9C59}" srcId="{3DAE624C-0EC2-4F06-96D4-54E66EB61D9C}" destId="{F207A38B-DB9B-496D-B3BD-F57A2D87C0E2}" srcOrd="1" destOrd="0" parTransId="{2940E48C-1BDC-419A-A475-2599CFA5575A}" sibTransId="{5B96604F-E6F0-4BCF-9A9F-4F9AA587CA0D}"/>
    <dgm:cxn modelId="{A0F2511E-BB50-45C6-A05C-FA8F7C7E9EE5}" type="presOf" srcId="{3DAE624C-0EC2-4F06-96D4-54E66EB61D9C}" destId="{B82313D0-D6B7-4CCB-942D-171059636E5F}" srcOrd="0" destOrd="0" presId="urn:microsoft.com/office/officeart/2005/8/layout/bProcess3"/>
    <dgm:cxn modelId="{05754021-F6A5-4930-A591-AE3117F37262}" type="presOf" srcId="{5B96604F-E6F0-4BCF-9A9F-4F9AA587CA0D}" destId="{394FE0DE-F94D-4718-BEBB-809932B3BE33}" srcOrd="1" destOrd="0" presId="urn:microsoft.com/office/officeart/2005/8/layout/bProcess3"/>
    <dgm:cxn modelId="{2FFE0232-E1C6-40F2-8042-5735179B3719}" type="presOf" srcId="{4F89CE79-A73A-4806-A186-2A5F3265C6AF}" destId="{8CCC3FFA-8C9D-4E2A-9AA5-2F93740FD0C4}" srcOrd="0" destOrd="0" presId="urn:microsoft.com/office/officeart/2005/8/layout/bProcess3"/>
    <dgm:cxn modelId="{6BF29456-CBFF-4D26-A40E-85AA71D37520}" type="presOf" srcId="{FEC42DB4-53D6-47B5-85FA-0573F84B9632}" destId="{E22D5839-F08D-4C4C-A153-65CBDD40B36C}" srcOrd="1" destOrd="0" presId="urn:microsoft.com/office/officeart/2005/8/layout/bProcess3"/>
    <dgm:cxn modelId="{0393047C-122B-43CF-BA0E-BCE80948A11D}" type="presOf" srcId="{1604DDAA-C880-4F66-883F-267F14349E64}" destId="{D41A8EA3-BBB0-4492-8ED1-B8B9AD6114B6}" srcOrd="0" destOrd="0" presId="urn:microsoft.com/office/officeart/2005/8/layout/bProcess3"/>
    <dgm:cxn modelId="{59F33C7F-2449-44F7-9AA9-CB9F6819A17D}" type="presOf" srcId="{20608504-07C8-4F23-AEE1-129315DFDF39}" destId="{10C426D1-B9D6-4399-AD6A-9B4EB84EE2AB}" srcOrd="0" destOrd="0" presId="urn:microsoft.com/office/officeart/2005/8/layout/bProcess3"/>
    <dgm:cxn modelId="{02206285-65B0-4096-826F-513E99BD26C5}" srcId="{3DAE624C-0EC2-4F06-96D4-54E66EB61D9C}" destId="{D5C0A46F-0718-4056-9110-9EB2DC8005B9}" srcOrd="0" destOrd="0" parTransId="{821DCF48-DA23-432C-A0BF-D45FCD644556}" sibTransId="{4F89CE79-A73A-4806-A186-2A5F3265C6AF}"/>
    <dgm:cxn modelId="{10207487-61E6-4366-A5B2-9F7281A7BAC5}" type="presOf" srcId="{00034291-D8DC-4FC2-B6C4-DE7D4138C4AA}" destId="{EE72F4A7-35B0-441A-972A-4BBF3E8CE7F6}" srcOrd="0" destOrd="0" presId="urn:microsoft.com/office/officeart/2005/8/layout/bProcess3"/>
    <dgm:cxn modelId="{D73FFD8E-960A-4313-9F6B-068530962DE4}" type="presOf" srcId="{D5C0A46F-0718-4056-9110-9EB2DC8005B9}" destId="{F7D25468-3738-478F-A01F-4A78CBD71917}" srcOrd="0" destOrd="0" presId="urn:microsoft.com/office/officeart/2005/8/layout/bProcess3"/>
    <dgm:cxn modelId="{1746F6AA-FC85-4F71-82DD-A7889FC5D05F}" type="presOf" srcId="{FEC42DB4-53D6-47B5-85FA-0573F84B9632}" destId="{C650F581-9B16-4BC8-A598-E10B9A48247E}" srcOrd="0" destOrd="0" presId="urn:microsoft.com/office/officeart/2005/8/layout/bProcess3"/>
    <dgm:cxn modelId="{5ACC51AF-1E8F-4DB2-86E1-B6476384C128}" type="presOf" srcId="{04635145-64AB-4D41-9567-E18DCD778B15}" destId="{BCFE4A65-1E38-4D69-8B43-2B530C9CB148}" srcOrd="0" destOrd="0" presId="urn:microsoft.com/office/officeart/2005/8/layout/bProcess3"/>
    <dgm:cxn modelId="{494937BE-0DA1-4920-A0F6-127CAED186EC}" type="presOf" srcId="{4F89CE79-A73A-4806-A186-2A5F3265C6AF}" destId="{C5D888CC-F853-44F8-945A-56F13D21E518}" srcOrd="1" destOrd="0" presId="urn:microsoft.com/office/officeart/2005/8/layout/bProcess3"/>
    <dgm:cxn modelId="{6BA2F2C3-E2D1-49D2-A994-408BD4244AFE}" type="presOf" srcId="{AD78101B-9EE5-456C-9C7B-4B30B7E11059}" destId="{AE6E0517-E8F8-43CE-BF29-9D4DD616AFB0}" srcOrd="0" destOrd="0" presId="urn:microsoft.com/office/officeart/2005/8/layout/bProcess3"/>
    <dgm:cxn modelId="{F9904FE8-27F0-46E9-B848-81DB2FACB783}" type="presOf" srcId="{C640528A-C240-4FBC-BF16-88CD35E30598}" destId="{FEBE0BAF-7557-4E01-B260-DEDACE589652}" srcOrd="0" destOrd="0" presId="urn:microsoft.com/office/officeart/2005/8/layout/bProcess3"/>
    <dgm:cxn modelId="{9C400EF8-EDE6-44D2-AFFC-1A7B39D07FCC}" type="presOf" srcId="{F207A38B-DB9B-496D-B3BD-F57A2D87C0E2}" destId="{E60B870C-9C55-4044-9E5D-8F8E54C21150}" srcOrd="0" destOrd="0" presId="urn:microsoft.com/office/officeart/2005/8/layout/bProcess3"/>
    <dgm:cxn modelId="{099F78FD-52EF-4201-AEB0-759A563386FF}" type="presOf" srcId="{5B96604F-E6F0-4BCF-9A9F-4F9AA587CA0D}" destId="{EF5F3D77-A35A-4DD5-B64C-DFA3E79040A4}" srcOrd="0" destOrd="0" presId="urn:microsoft.com/office/officeart/2005/8/layout/bProcess3"/>
    <dgm:cxn modelId="{7485A4C9-D78A-46DD-A140-2B06C70F31B2}" type="presParOf" srcId="{B82313D0-D6B7-4CCB-942D-171059636E5F}" destId="{F7D25468-3738-478F-A01F-4A78CBD71917}" srcOrd="0" destOrd="0" presId="urn:microsoft.com/office/officeart/2005/8/layout/bProcess3"/>
    <dgm:cxn modelId="{5B9C2E8B-92E9-46EA-A166-EBBD21B83CC6}" type="presParOf" srcId="{B82313D0-D6B7-4CCB-942D-171059636E5F}" destId="{8CCC3FFA-8C9D-4E2A-9AA5-2F93740FD0C4}" srcOrd="1" destOrd="0" presId="urn:microsoft.com/office/officeart/2005/8/layout/bProcess3"/>
    <dgm:cxn modelId="{5EA77565-353F-44AA-8E83-866512A098CF}" type="presParOf" srcId="{8CCC3FFA-8C9D-4E2A-9AA5-2F93740FD0C4}" destId="{C5D888CC-F853-44F8-945A-56F13D21E518}" srcOrd="0" destOrd="0" presId="urn:microsoft.com/office/officeart/2005/8/layout/bProcess3"/>
    <dgm:cxn modelId="{A155B3FC-3100-413A-B5AE-8ADE84AA924B}" type="presParOf" srcId="{B82313D0-D6B7-4CCB-942D-171059636E5F}" destId="{E60B870C-9C55-4044-9E5D-8F8E54C21150}" srcOrd="2" destOrd="0" presId="urn:microsoft.com/office/officeart/2005/8/layout/bProcess3"/>
    <dgm:cxn modelId="{5B322C89-F38D-402D-83C6-883471E4B217}" type="presParOf" srcId="{B82313D0-D6B7-4CCB-942D-171059636E5F}" destId="{EF5F3D77-A35A-4DD5-B64C-DFA3E79040A4}" srcOrd="3" destOrd="0" presId="urn:microsoft.com/office/officeart/2005/8/layout/bProcess3"/>
    <dgm:cxn modelId="{92A0A054-82E7-424B-957F-B38AD4129C6F}" type="presParOf" srcId="{EF5F3D77-A35A-4DD5-B64C-DFA3E79040A4}" destId="{394FE0DE-F94D-4718-BEBB-809932B3BE33}" srcOrd="0" destOrd="0" presId="urn:microsoft.com/office/officeart/2005/8/layout/bProcess3"/>
    <dgm:cxn modelId="{2FA9645B-CB24-48BF-93EF-4D39C2EAA0FC}" type="presParOf" srcId="{B82313D0-D6B7-4CCB-942D-171059636E5F}" destId="{D41A8EA3-BBB0-4492-8ED1-B8B9AD6114B6}" srcOrd="4" destOrd="0" presId="urn:microsoft.com/office/officeart/2005/8/layout/bProcess3"/>
    <dgm:cxn modelId="{E56BB778-9F11-43BC-A4B1-E8EBAADEB245}" type="presParOf" srcId="{B82313D0-D6B7-4CCB-942D-171059636E5F}" destId="{BCFE4A65-1E38-4D69-8B43-2B530C9CB148}" srcOrd="5" destOrd="0" presId="urn:microsoft.com/office/officeart/2005/8/layout/bProcess3"/>
    <dgm:cxn modelId="{78844915-1DCE-4FA6-86E6-BDB74D548FC2}" type="presParOf" srcId="{BCFE4A65-1E38-4D69-8B43-2B530C9CB148}" destId="{A812DB88-2A67-45D6-BDD1-7E5CDA235089}" srcOrd="0" destOrd="0" presId="urn:microsoft.com/office/officeart/2005/8/layout/bProcess3"/>
    <dgm:cxn modelId="{5B762719-B84C-4002-9389-96E4EA9F3EB1}" type="presParOf" srcId="{B82313D0-D6B7-4CCB-942D-171059636E5F}" destId="{EE72F4A7-35B0-441A-972A-4BBF3E8CE7F6}" srcOrd="6" destOrd="0" presId="urn:microsoft.com/office/officeart/2005/8/layout/bProcess3"/>
    <dgm:cxn modelId="{3AAD69B0-1AFB-4FD8-A8B6-7045E4DDFEEB}" type="presParOf" srcId="{B82313D0-D6B7-4CCB-942D-171059636E5F}" destId="{AE6E0517-E8F8-43CE-BF29-9D4DD616AFB0}" srcOrd="7" destOrd="0" presId="urn:microsoft.com/office/officeart/2005/8/layout/bProcess3"/>
    <dgm:cxn modelId="{E4A5F01C-9198-4FBF-9B15-9ADDBBC7C540}" type="presParOf" srcId="{AE6E0517-E8F8-43CE-BF29-9D4DD616AFB0}" destId="{0F49B967-8541-4759-8676-2627B15039CC}" srcOrd="0" destOrd="0" presId="urn:microsoft.com/office/officeart/2005/8/layout/bProcess3"/>
    <dgm:cxn modelId="{20151DB3-55D4-44D1-8984-90B48B15B7AA}" type="presParOf" srcId="{B82313D0-D6B7-4CCB-942D-171059636E5F}" destId="{10C426D1-B9D6-4399-AD6A-9B4EB84EE2AB}" srcOrd="8" destOrd="0" presId="urn:microsoft.com/office/officeart/2005/8/layout/bProcess3"/>
    <dgm:cxn modelId="{8112EEDB-8F60-4938-A7B9-8FFB0958DFDE}" type="presParOf" srcId="{B82313D0-D6B7-4CCB-942D-171059636E5F}" destId="{C650F581-9B16-4BC8-A598-E10B9A48247E}" srcOrd="9" destOrd="0" presId="urn:microsoft.com/office/officeart/2005/8/layout/bProcess3"/>
    <dgm:cxn modelId="{5112C5E1-BD93-4FE7-88D6-2C6DFB65333C}" type="presParOf" srcId="{C650F581-9B16-4BC8-A598-E10B9A48247E}" destId="{E22D5839-F08D-4C4C-A153-65CBDD40B36C}" srcOrd="0" destOrd="0" presId="urn:microsoft.com/office/officeart/2005/8/layout/bProcess3"/>
    <dgm:cxn modelId="{C26FEC28-FB4E-4E24-86B3-1E3F1A58892C}" type="presParOf" srcId="{B82313D0-D6B7-4CCB-942D-171059636E5F}" destId="{FEBE0BAF-7557-4E01-B260-DEDACE589652}" srcOrd="1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B478D21-E63F-4C36-AC7F-DF7732B322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378E4EB3-6AC1-44A8-8093-F685CDDB3C2D}">
      <dgm:prSet/>
      <dgm:spPr>
        <a:solidFill>
          <a:srgbClr val="0070C0"/>
        </a:solidFill>
      </dgm:spPr>
      <dgm:t>
        <a:bodyPr/>
        <a:lstStyle/>
        <a:p>
          <a:r>
            <a:rPr lang="en-IN" b="0" i="0" baseline="0" dirty="0"/>
            <a:t>Lipoxygenases </a:t>
          </a:r>
          <a:r>
            <a:rPr lang="en-IN" b="0" i="0" baseline="0" dirty="0" err="1"/>
            <a:t>catalyze</a:t>
          </a:r>
          <a:r>
            <a:rPr lang="en-IN" b="0" i="0" baseline="0" dirty="0"/>
            <a:t> the formation of </a:t>
          </a:r>
          <a:r>
            <a:rPr lang="en-IN" b="0" i="0" baseline="0" dirty="0" err="1"/>
            <a:t>hydroxyeicosatetraenoic</a:t>
          </a:r>
          <a:r>
            <a:rPr lang="en-IN" dirty="0"/>
            <a:t> </a:t>
          </a:r>
          <a:r>
            <a:rPr lang="en-GB" b="0" i="0" baseline="0" dirty="0"/>
            <a:t>acids (HETEs) from AA leading to the formation of leukotrienes (LTs) and other biologically active compounds.</a:t>
          </a:r>
          <a:endParaRPr lang="en-IN" dirty="0"/>
        </a:p>
      </dgm:t>
    </dgm:pt>
    <dgm:pt modelId="{02DE848E-D0FC-4323-A2C6-76C8D7E4EC5E}" type="parTrans" cxnId="{39121F2E-1505-43A3-807C-BBBE4429ACED}">
      <dgm:prSet/>
      <dgm:spPr/>
      <dgm:t>
        <a:bodyPr/>
        <a:lstStyle/>
        <a:p>
          <a:endParaRPr lang="en-IN"/>
        </a:p>
      </dgm:t>
    </dgm:pt>
    <dgm:pt modelId="{3D154B79-D94B-4E25-8AA0-83D8B981E199}" type="sibTrans" cxnId="{39121F2E-1505-43A3-807C-BBBE4429ACED}">
      <dgm:prSet/>
      <dgm:spPr/>
      <dgm:t>
        <a:bodyPr/>
        <a:lstStyle/>
        <a:p>
          <a:endParaRPr lang="en-IN"/>
        </a:p>
      </dgm:t>
    </dgm:pt>
    <dgm:pt modelId="{15349948-E8A4-40F4-A395-C8E2D6F5F80C}">
      <dgm:prSet/>
      <dgm:spPr>
        <a:solidFill>
          <a:schemeClr val="bg2">
            <a:lumMod val="75000"/>
            <a:lumOff val="25000"/>
          </a:schemeClr>
        </a:solidFill>
      </dgm:spPr>
      <dgm:t>
        <a:bodyPr/>
        <a:lstStyle/>
        <a:p>
          <a:r>
            <a:rPr lang="en-GB" b="0" i="0" baseline="0" dirty="0"/>
            <a:t>LTs are predominantly produced by inflammatory cells, including polymorphonuclear leukocytes, macrophages, and mast cells. </a:t>
          </a:r>
          <a:endParaRPr lang="en-IN" dirty="0"/>
        </a:p>
      </dgm:t>
    </dgm:pt>
    <dgm:pt modelId="{49C411EC-133E-49E4-AD32-F89CF5B3B500}" type="parTrans" cxnId="{EBFB9EB8-CB09-41B9-963A-3E5B6AA395FB}">
      <dgm:prSet/>
      <dgm:spPr/>
      <dgm:t>
        <a:bodyPr/>
        <a:lstStyle/>
        <a:p>
          <a:endParaRPr lang="en-IN"/>
        </a:p>
      </dgm:t>
    </dgm:pt>
    <dgm:pt modelId="{2F9EDC20-882E-4A4E-9F3B-73F97E925C68}" type="sibTrans" cxnId="{EBFB9EB8-CB09-41B9-963A-3E5B6AA395FB}">
      <dgm:prSet/>
      <dgm:spPr/>
      <dgm:t>
        <a:bodyPr/>
        <a:lstStyle/>
        <a:p>
          <a:endParaRPr lang="en-IN"/>
        </a:p>
      </dgm:t>
    </dgm:pt>
    <dgm:pt modelId="{E9890645-D094-4E0F-8421-79EA03C651D6}">
      <dgm:prSet/>
      <dgm:spPr>
        <a:solidFill>
          <a:schemeClr val="accent5"/>
        </a:solidFill>
      </dgm:spPr>
      <dgm:t>
        <a:bodyPr/>
        <a:lstStyle/>
        <a:p>
          <a:r>
            <a:rPr lang="en-GB" b="0" i="0" baseline="0"/>
            <a:t>There are three distinct lipoxygenases (LOs) that are cell specific; </a:t>
          </a:r>
          <a:endParaRPr lang="en-IN"/>
        </a:p>
      </dgm:t>
    </dgm:pt>
    <dgm:pt modelId="{45B04425-4B8A-4929-BDD7-D9D4FCDF22B7}" type="parTrans" cxnId="{86B105F8-2AFF-4E59-8B4B-7042AB122ADC}">
      <dgm:prSet/>
      <dgm:spPr/>
      <dgm:t>
        <a:bodyPr/>
        <a:lstStyle/>
        <a:p>
          <a:endParaRPr lang="en-IN"/>
        </a:p>
      </dgm:t>
    </dgm:pt>
    <dgm:pt modelId="{192B150B-329C-4CE1-BF0C-1619A02EDC18}" type="sibTrans" cxnId="{86B105F8-2AFF-4E59-8B4B-7042AB122ADC}">
      <dgm:prSet/>
      <dgm:spPr/>
      <dgm:t>
        <a:bodyPr/>
        <a:lstStyle/>
        <a:p>
          <a:endParaRPr lang="en-IN"/>
        </a:p>
      </dgm:t>
    </dgm:pt>
    <dgm:pt modelId="{72395521-CED8-4861-B75E-24695E153F27}">
      <dgm:prSet/>
      <dgm:spPr>
        <a:solidFill>
          <a:srgbClr val="4B4B4B"/>
        </a:solidFill>
      </dgm:spPr>
      <dgm:t>
        <a:bodyPr/>
        <a:lstStyle/>
        <a:p>
          <a:r>
            <a:rPr lang="en-GB" b="0" i="0" baseline="0"/>
            <a:t>5-LO in myeloid cells,</a:t>
          </a:r>
          <a:endParaRPr lang="en-IN"/>
        </a:p>
      </dgm:t>
    </dgm:pt>
    <dgm:pt modelId="{960F349B-033E-4CA4-9788-77460D82A9BF}" type="parTrans" cxnId="{1CFCE4E7-85D8-4063-ADFF-BE376F9A13C9}">
      <dgm:prSet/>
      <dgm:spPr/>
      <dgm:t>
        <a:bodyPr/>
        <a:lstStyle/>
        <a:p>
          <a:endParaRPr lang="en-IN"/>
        </a:p>
      </dgm:t>
    </dgm:pt>
    <dgm:pt modelId="{27B8C6EB-0A7D-4692-A34B-E71ABF01A201}" type="sibTrans" cxnId="{1CFCE4E7-85D8-4063-ADFF-BE376F9A13C9}">
      <dgm:prSet/>
      <dgm:spPr/>
      <dgm:t>
        <a:bodyPr/>
        <a:lstStyle/>
        <a:p>
          <a:endParaRPr lang="en-IN"/>
        </a:p>
      </dgm:t>
    </dgm:pt>
    <dgm:pt modelId="{24312EC3-0FC8-404D-B977-5C4125EBD531}">
      <dgm:prSet/>
      <dgm:spPr>
        <a:solidFill>
          <a:srgbClr val="7030A0"/>
        </a:solidFill>
      </dgm:spPr>
      <dgm:t>
        <a:bodyPr/>
        <a:lstStyle/>
        <a:p>
          <a:r>
            <a:rPr lang="en-GB" b="0" i="0" baseline="0"/>
            <a:t>12-LO in platelets, and 15-LO in epithelial/endothelial cells.</a:t>
          </a:r>
          <a:endParaRPr lang="en-IN"/>
        </a:p>
      </dgm:t>
    </dgm:pt>
    <dgm:pt modelId="{A63CB8D0-75B0-4B2C-AAE9-461C48003CD1}" type="parTrans" cxnId="{25C251A9-1C0E-4CA5-9986-2053C9AE8126}">
      <dgm:prSet/>
      <dgm:spPr/>
      <dgm:t>
        <a:bodyPr/>
        <a:lstStyle/>
        <a:p>
          <a:endParaRPr lang="en-IN"/>
        </a:p>
      </dgm:t>
    </dgm:pt>
    <dgm:pt modelId="{4230C2C2-9625-493A-B505-71E839C7EFEF}" type="sibTrans" cxnId="{25C251A9-1C0E-4CA5-9986-2053C9AE8126}">
      <dgm:prSet/>
      <dgm:spPr/>
      <dgm:t>
        <a:bodyPr/>
        <a:lstStyle/>
        <a:p>
          <a:endParaRPr lang="en-IN"/>
        </a:p>
      </dgm:t>
    </dgm:pt>
    <dgm:pt modelId="{C038C1DF-0320-4A64-9D6C-15C4768F472D}">
      <dgm:prSet/>
      <dgm:spPr>
        <a:solidFill>
          <a:srgbClr val="002465"/>
        </a:solidFill>
      </dgm:spPr>
      <dgm:t>
        <a:bodyPr/>
        <a:lstStyle/>
        <a:p>
          <a:r>
            <a:rPr lang="en-GB" b="0" i="0" baseline="0" dirty="0"/>
            <a:t>Cellular activation by pathogens and immune complexes results in activation of a sequential enzymatic reaction that includes cPLA2 and 5-LO.</a:t>
          </a:r>
          <a:endParaRPr lang="en-IN" dirty="0"/>
        </a:p>
      </dgm:t>
    </dgm:pt>
    <dgm:pt modelId="{CB9E6F99-0B61-4FBC-A307-CA9F3B07A373}" type="parTrans" cxnId="{5D990BDC-13E4-473E-B89E-6B46EF420C84}">
      <dgm:prSet/>
      <dgm:spPr/>
      <dgm:t>
        <a:bodyPr/>
        <a:lstStyle/>
        <a:p>
          <a:endParaRPr lang="en-IN"/>
        </a:p>
      </dgm:t>
    </dgm:pt>
    <dgm:pt modelId="{41D937E9-0A47-4D43-994E-E154ADBD0F15}" type="sibTrans" cxnId="{5D990BDC-13E4-473E-B89E-6B46EF420C84}">
      <dgm:prSet/>
      <dgm:spPr/>
      <dgm:t>
        <a:bodyPr/>
        <a:lstStyle/>
        <a:p>
          <a:endParaRPr lang="en-IN"/>
        </a:p>
      </dgm:t>
    </dgm:pt>
    <dgm:pt modelId="{480A9D76-A33D-47A7-BBCF-9BE712C3AE23}">
      <dgm:prSet/>
      <dgm:spPr>
        <a:solidFill>
          <a:srgbClr val="A66500"/>
        </a:solidFill>
      </dgm:spPr>
      <dgm:t>
        <a:bodyPr/>
        <a:lstStyle/>
        <a:p>
          <a:pPr>
            <a:buNone/>
          </a:pPr>
          <a:r>
            <a:rPr lang="en-GB" b="0" i="0" baseline="0" dirty="0"/>
            <a:t>5-LO converts released AA to the epoxide LTA4, which undergoes transformation by distinct pathways—one to generate LTB4, is a potent regulator of neutrophil chemotaxis and leukocyte adhesion to endothelial cells</a:t>
          </a:r>
          <a:r>
            <a:rPr lang="en-GB" dirty="0"/>
            <a:t>.</a:t>
          </a:r>
          <a:endParaRPr lang="en-IN" dirty="0"/>
        </a:p>
      </dgm:t>
    </dgm:pt>
    <dgm:pt modelId="{E609F9FB-F66C-4A73-AA23-A19AA3C78C11}" type="parTrans" cxnId="{C00DD276-B8D9-4B27-9B5C-C07CB63289E4}">
      <dgm:prSet/>
      <dgm:spPr/>
      <dgm:t>
        <a:bodyPr/>
        <a:lstStyle/>
        <a:p>
          <a:endParaRPr lang="en-IN"/>
        </a:p>
      </dgm:t>
    </dgm:pt>
    <dgm:pt modelId="{F5BDC7EA-1606-4CBE-8A55-B983B14ECF44}" type="sibTrans" cxnId="{C00DD276-B8D9-4B27-9B5C-C07CB63289E4}">
      <dgm:prSet/>
      <dgm:spPr/>
      <dgm:t>
        <a:bodyPr/>
        <a:lstStyle/>
        <a:p>
          <a:endParaRPr lang="en-IN"/>
        </a:p>
      </dgm:t>
    </dgm:pt>
    <dgm:pt modelId="{87889C23-F555-4241-B841-5099796061E0}" type="pres">
      <dgm:prSet presAssocID="{CB478D21-E63F-4C36-AC7F-DF7732B32243}" presName="linear" presStyleCnt="0">
        <dgm:presLayoutVars>
          <dgm:animLvl val="lvl"/>
          <dgm:resizeHandles val="exact"/>
        </dgm:presLayoutVars>
      </dgm:prSet>
      <dgm:spPr/>
    </dgm:pt>
    <dgm:pt modelId="{3FB847F0-C2F5-44C0-ACD6-4F3C0904DD83}" type="pres">
      <dgm:prSet presAssocID="{378E4EB3-6AC1-44A8-8093-F685CDDB3C2D}" presName="parentText" presStyleLbl="node1" presStyleIdx="0" presStyleCnt="7">
        <dgm:presLayoutVars>
          <dgm:chMax val="0"/>
          <dgm:bulletEnabled val="1"/>
        </dgm:presLayoutVars>
      </dgm:prSet>
      <dgm:spPr/>
    </dgm:pt>
    <dgm:pt modelId="{9BADE4A8-06F1-462A-8861-3CB289655B52}" type="pres">
      <dgm:prSet presAssocID="{3D154B79-D94B-4E25-8AA0-83D8B981E199}" presName="spacer" presStyleCnt="0"/>
      <dgm:spPr/>
    </dgm:pt>
    <dgm:pt modelId="{FB88CE1B-CB3E-44A8-A967-5C090E7E32C6}" type="pres">
      <dgm:prSet presAssocID="{15349948-E8A4-40F4-A395-C8E2D6F5F80C}" presName="parentText" presStyleLbl="node1" presStyleIdx="1" presStyleCnt="7">
        <dgm:presLayoutVars>
          <dgm:chMax val="0"/>
          <dgm:bulletEnabled val="1"/>
        </dgm:presLayoutVars>
      </dgm:prSet>
      <dgm:spPr/>
    </dgm:pt>
    <dgm:pt modelId="{DFE9982A-D432-4639-A5C0-3AB943DE6510}" type="pres">
      <dgm:prSet presAssocID="{2F9EDC20-882E-4A4E-9F3B-73F97E925C68}" presName="spacer" presStyleCnt="0"/>
      <dgm:spPr/>
    </dgm:pt>
    <dgm:pt modelId="{68BC34AD-316B-4358-874A-7F87E6501BB2}" type="pres">
      <dgm:prSet presAssocID="{E9890645-D094-4E0F-8421-79EA03C651D6}" presName="parentText" presStyleLbl="node1" presStyleIdx="2" presStyleCnt="7">
        <dgm:presLayoutVars>
          <dgm:chMax val="0"/>
          <dgm:bulletEnabled val="1"/>
        </dgm:presLayoutVars>
      </dgm:prSet>
      <dgm:spPr/>
    </dgm:pt>
    <dgm:pt modelId="{AEE4E684-82DD-4746-9A79-80ED18272C72}" type="pres">
      <dgm:prSet presAssocID="{192B150B-329C-4CE1-BF0C-1619A02EDC18}" presName="spacer" presStyleCnt="0"/>
      <dgm:spPr/>
    </dgm:pt>
    <dgm:pt modelId="{16BBC299-3FF6-42A6-90DB-C216E8F85DAA}" type="pres">
      <dgm:prSet presAssocID="{72395521-CED8-4861-B75E-24695E153F27}" presName="parentText" presStyleLbl="node1" presStyleIdx="3" presStyleCnt="7">
        <dgm:presLayoutVars>
          <dgm:chMax val="0"/>
          <dgm:bulletEnabled val="1"/>
        </dgm:presLayoutVars>
      </dgm:prSet>
      <dgm:spPr/>
    </dgm:pt>
    <dgm:pt modelId="{0E8DEDE0-FD45-44B2-9356-12AEEDEA33F9}" type="pres">
      <dgm:prSet presAssocID="{27B8C6EB-0A7D-4692-A34B-E71ABF01A201}" presName="spacer" presStyleCnt="0"/>
      <dgm:spPr/>
    </dgm:pt>
    <dgm:pt modelId="{ABB044D4-2C27-40D6-B5D5-19194D65B50A}" type="pres">
      <dgm:prSet presAssocID="{24312EC3-0FC8-404D-B977-5C4125EBD531}" presName="parentText" presStyleLbl="node1" presStyleIdx="4" presStyleCnt="7">
        <dgm:presLayoutVars>
          <dgm:chMax val="0"/>
          <dgm:bulletEnabled val="1"/>
        </dgm:presLayoutVars>
      </dgm:prSet>
      <dgm:spPr/>
    </dgm:pt>
    <dgm:pt modelId="{B3355138-89B3-4B7C-8AE2-86F25D975DBB}" type="pres">
      <dgm:prSet presAssocID="{4230C2C2-9625-493A-B505-71E839C7EFEF}" presName="spacer" presStyleCnt="0"/>
      <dgm:spPr/>
    </dgm:pt>
    <dgm:pt modelId="{AB062CA9-83A5-4AE5-BF29-894D9BC070FD}" type="pres">
      <dgm:prSet presAssocID="{C038C1DF-0320-4A64-9D6C-15C4768F472D}" presName="parentText" presStyleLbl="node1" presStyleIdx="5" presStyleCnt="7">
        <dgm:presLayoutVars>
          <dgm:chMax val="0"/>
          <dgm:bulletEnabled val="1"/>
        </dgm:presLayoutVars>
      </dgm:prSet>
      <dgm:spPr/>
    </dgm:pt>
    <dgm:pt modelId="{F4032FC7-6A88-41B9-A80D-195EA0030D96}" type="pres">
      <dgm:prSet presAssocID="{41D937E9-0A47-4D43-994E-E154ADBD0F15}" presName="spacer" presStyleCnt="0"/>
      <dgm:spPr/>
    </dgm:pt>
    <dgm:pt modelId="{EDA7201C-372D-4801-890F-FB45CC63E048}" type="pres">
      <dgm:prSet presAssocID="{480A9D76-A33D-47A7-BBCF-9BE712C3AE23}" presName="parentText" presStyleLbl="node1" presStyleIdx="6" presStyleCnt="7">
        <dgm:presLayoutVars>
          <dgm:chMax val="0"/>
          <dgm:bulletEnabled val="1"/>
        </dgm:presLayoutVars>
      </dgm:prSet>
      <dgm:spPr/>
    </dgm:pt>
  </dgm:ptLst>
  <dgm:cxnLst>
    <dgm:cxn modelId="{39121F2E-1505-43A3-807C-BBBE4429ACED}" srcId="{CB478D21-E63F-4C36-AC7F-DF7732B32243}" destId="{378E4EB3-6AC1-44A8-8093-F685CDDB3C2D}" srcOrd="0" destOrd="0" parTransId="{02DE848E-D0FC-4323-A2C6-76C8D7E4EC5E}" sibTransId="{3D154B79-D94B-4E25-8AA0-83D8B981E199}"/>
    <dgm:cxn modelId="{73B9E83E-4463-4813-8B17-69B30C761A77}" type="presOf" srcId="{C038C1DF-0320-4A64-9D6C-15C4768F472D}" destId="{AB062CA9-83A5-4AE5-BF29-894D9BC070FD}" srcOrd="0" destOrd="0" presId="urn:microsoft.com/office/officeart/2005/8/layout/vList2"/>
    <dgm:cxn modelId="{C11DAA45-A5DB-4491-8122-4857E48C118C}" type="presOf" srcId="{24312EC3-0FC8-404D-B977-5C4125EBD531}" destId="{ABB044D4-2C27-40D6-B5D5-19194D65B50A}" srcOrd="0" destOrd="0" presId="urn:microsoft.com/office/officeart/2005/8/layout/vList2"/>
    <dgm:cxn modelId="{C00DD276-B8D9-4B27-9B5C-C07CB63289E4}" srcId="{CB478D21-E63F-4C36-AC7F-DF7732B32243}" destId="{480A9D76-A33D-47A7-BBCF-9BE712C3AE23}" srcOrd="6" destOrd="0" parTransId="{E609F9FB-F66C-4A73-AA23-A19AA3C78C11}" sibTransId="{F5BDC7EA-1606-4CBE-8A55-B983B14ECF44}"/>
    <dgm:cxn modelId="{D7467F9B-4961-48D7-A767-AD8A7E58A44C}" type="presOf" srcId="{15349948-E8A4-40F4-A395-C8E2D6F5F80C}" destId="{FB88CE1B-CB3E-44A8-A967-5C090E7E32C6}" srcOrd="0" destOrd="0" presId="urn:microsoft.com/office/officeart/2005/8/layout/vList2"/>
    <dgm:cxn modelId="{25C251A9-1C0E-4CA5-9986-2053C9AE8126}" srcId="{CB478D21-E63F-4C36-AC7F-DF7732B32243}" destId="{24312EC3-0FC8-404D-B977-5C4125EBD531}" srcOrd="4" destOrd="0" parTransId="{A63CB8D0-75B0-4B2C-AAE9-461C48003CD1}" sibTransId="{4230C2C2-9625-493A-B505-71E839C7EFEF}"/>
    <dgm:cxn modelId="{A5ABA1AB-74BC-4A73-8EED-80AA787DF007}" type="presOf" srcId="{378E4EB3-6AC1-44A8-8093-F685CDDB3C2D}" destId="{3FB847F0-C2F5-44C0-ACD6-4F3C0904DD83}" srcOrd="0" destOrd="0" presId="urn:microsoft.com/office/officeart/2005/8/layout/vList2"/>
    <dgm:cxn modelId="{CDFD68B1-7DA2-41F3-AFE4-3623957824C9}" type="presOf" srcId="{CB478D21-E63F-4C36-AC7F-DF7732B32243}" destId="{87889C23-F555-4241-B841-5099796061E0}" srcOrd="0" destOrd="0" presId="urn:microsoft.com/office/officeart/2005/8/layout/vList2"/>
    <dgm:cxn modelId="{0451B7B6-D8A9-4A3C-8D56-5F94B874902F}" type="presOf" srcId="{480A9D76-A33D-47A7-BBCF-9BE712C3AE23}" destId="{EDA7201C-372D-4801-890F-FB45CC63E048}" srcOrd="0" destOrd="0" presId="urn:microsoft.com/office/officeart/2005/8/layout/vList2"/>
    <dgm:cxn modelId="{EBFB9EB8-CB09-41B9-963A-3E5B6AA395FB}" srcId="{CB478D21-E63F-4C36-AC7F-DF7732B32243}" destId="{15349948-E8A4-40F4-A395-C8E2D6F5F80C}" srcOrd="1" destOrd="0" parTransId="{49C411EC-133E-49E4-AD32-F89CF5B3B500}" sibTransId="{2F9EDC20-882E-4A4E-9F3B-73F97E925C68}"/>
    <dgm:cxn modelId="{C3995AD1-5BFF-4578-8FA9-3F97136BDF8B}" type="presOf" srcId="{E9890645-D094-4E0F-8421-79EA03C651D6}" destId="{68BC34AD-316B-4358-874A-7F87E6501BB2}" srcOrd="0" destOrd="0" presId="urn:microsoft.com/office/officeart/2005/8/layout/vList2"/>
    <dgm:cxn modelId="{5D990BDC-13E4-473E-B89E-6B46EF420C84}" srcId="{CB478D21-E63F-4C36-AC7F-DF7732B32243}" destId="{C038C1DF-0320-4A64-9D6C-15C4768F472D}" srcOrd="5" destOrd="0" parTransId="{CB9E6F99-0B61-4FBC-A307-CA9F3B07A373}" sibTransId="{41D937E9-0A47-4D43-994E-E154ADBD0F15}"/>
    <dgm:cxn modelId="{1CFCE4E7-85D8-4063-ADFF-BE376F9A13C9}" srcId="{CB478D21-E63F-4C36-AC7F-DF7732B32243}" destId="{72395521-CED8-4861-B75E-24695E153F27}" srcOrd="3" destOrd="0" parTransId="{960F349B-033E-4CA4-9788-77460D82A9BF}" sibTransId="{27B8C6EB-0A7D-4692-A34B-E71ABF01A201}"/>
    <dgm:cxn modelId="{86B105F8-2AFF-4E59-8B4B-7042AB122ADC}" srcId="{CB478D21-E63F-4C36-AC7F-DF7732B32243}" destId="{E9890645-D094-4E0F-8421-79EA03C651D6}" srcOrd="2" destOrd="0" parTransId="{45B04425-4B8A-4929-BDD7-D9D4FCDF22B7}" sibTransId="{192B150B-329C-4CE1-BF0C-1619A02EDC18}"/>
    <dgm:cxn modelId="{DB162EF8-DC3B-4B8D-B83F-C5F85F305599}" type="presOf" srcId="{72395521-CED8-4861-B75E-24695E153F27}" destId="{16BBC299-3FF6-42A6-90DB-C216E8F85DAA}" srcOrd="0" destOrd="0" presId="urn:microsoft.com/office/officeart/2005/8/layout/vList2"/>
    <dgm:cxn modelId="{6EFC2251-F2EF-446D-B781-1DFAE7251470}" type="presParOf" srcId="{87889C23-F555-4241-B841-5099796061E0}" destId="{3FB847F0-C2F5-44C0-ACD6-4F3C0904DD83}" srcOrd="0" destOrd="0" presId="urn:microsoft.com/office/officeart/2005/8/layout/vList2"/>
    <dgm:cxn modelId="{6292E8FD-1F19-42F7-B585-26826E99AA75}" type="presParOf" srcId="{87889C23-F555-4241-B841-5099796061E0}" destId="{9BADE4A8-06F1-462A-8861-3CB289655B52}" srcOrd="1" destOrd="0" presId="urn:microsoft.com/office/officeart/2005/8/layout/vList2"/>
    <dgm:cxn modelId="{4D3F0DE9-70C3-43B0-9E2E-7484C74B0FC1}" type="presParOf" srcId="{87889C23-F555-4241-B841-5099796061E0}" destId="{FB88CE1B-CB3E-44A8-A967-5C090E7E32C6}" srcOrd="2" destOrd="0" presId="urn:microsoft.com/office/officeart/2005/8/layout/vList2"/>
    <dgm:cxn modelId="{795A7567-BFEC-4BF1-A804-C99446B9F774}" type="presParOf" srcId="{87889C23-F555-4241-B841-5099796061E0}" destId="{DFE9982A-D432-4639-A5C0-3AB943DE6510}" srcOrd="3" destOrd="0" presId="urn:microsoft.com/office/officeart/2005/8/layout/vList2"/>
    <dgm:cxn modelId="{5A14CE84-95D4-4895-BEDA-8860E9403785}" type="presParOf" srcId="{87889C23-F555-4241-B841-5099796061E0}" destId="{68BC34AD-316B-4358-874A-7F87E6501BB2}" srcOrd="4" destOrd="0" presId="urn:microsoft.com/office/officeart/2005/8/layout/vList2"/>
    <dgm:cxn modelId="{D76E7DB6-0748-49AA-A96D-3F914556CCB6}" type="presParOf" srcId="{87889C23-F555-4241-B841-5099796061E0}" destId="{AEE4E684-82DD-4746-9A79-80ED18272C72}" srcOrd="5" destOrd="0" presId="urn:microsoft.com/office/officeart/2005/8/layout/vList2"/>
    <dgm:cxn modelId="{491820D5-C6DD-4759-B058-A825E549175D}" type="presParOf" srcId="{87889C23-F555-4241-B841-5099796061E0}" destId="{16BBC299-3FF6-42A6-90DB-C216E8F85DAA}" srcOrd="6" destOrd="0" presId="urn:microsoft.com/office/officeart/2005/8/layout/vList2"/>
    <dgm:cxn modelId="{9CAA6FC4-E671-4912-A2AB-C30A2A42F6E4}" type="presParOf" srcId="{87889C23-F555-4241-B841-5099796061E0}" destId="{0E8DEDE0-FD45-44B2-9356-12AEEDEA33F9}" srcOrd="7" destOrd="0" presId="urn:microsoft.com/office/officeart/2005/8/layout/vList2"/>
    <dgm:cxn modelId="{195931C9-EDFE-4293-814E-EE0DD1BF065D}" type="presParOf" srcId="{87889C23-F555-4241-B841-5099796061E0}" destId="{ABB044D4-2C27-40D6-B5D5-19194D65B50A}" srcOrd="8" destOrd="0" presId="urn:microsoft.com/office/officeart/2005/8/layout/vList2"/>
    <dgm:cxn modelId="{C2783E61-F543-46B7-81BF-D62637AC26B3}" type="presParOf" srcId="{87889C23-F555-4241-B841-5099796061E0}" destId="{B3355138-89B3-4B7C-8AE2-86F25D975DBB}" srcOrd="9" destOrd="0" presId="urn:microsoft.com/office/officeart/2005/8/layout/vList2"/>
    <dgm:cxn modelId="{777F8480-0897-4874-9E62-D19C254A4C90}" type="presParOf" srcId="{87889C23-F555-4241-B841-5099796061E0}" destId="{AB062CA9-83A5-4AE5-BF29-894D9BC070FD}" srcOrd="10" destOrd="0" presId="urn:microsoft.com/office/officeart/2005/8/layout/vList2"/>
    <dgm:cxn modelId="{32498552-0E4F-49F7-A8A1-7781307086DD}" type="presParOf" srcId="{87889C23-F555-4241-B841-5099796061E0}" destId="{F4032FC7-6A88-41B9-A80D-195EA0030D96}" srcOrd="11" destOrd="0" presId="urn:microsoft.com/office/officeart/2005/8/layout/vList2"/>
    <dgm:cxn modelId="{1B537DC1-AA44-4EB0-853C-F4FEB3AE25A7}" type="presParOf" srcId="{87889C23-F555-4241-B841-5099796061E0}" destId="{EDA7201C-372D-4801-890F-FB45CC63E048}"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B5C1EE-0175-4905-9A6E-3C7851ABD430}" type="doc">
      <dgm:prSet loTypeId="urn:microsoft.com/office/officeart/2005/8/layout/default" loCatId="list" qsTypeId="urn:microsoft.com/office/officeart/2005/8/quickstyle/3d1" qsCatId="3D" csTypeId="urn:microsoft.com/office/officeart/2005/8/colors/accent3_2" csCatId="accent3" phldr="1"/>
      <dgm:spPr/>
      <dgm:t>
        <a:bodyPr/>
        <a:lstStyle/>
        <a:p>
          <a:endParaRPr lang="en-IN"/>
        </a:p>
      </dgm:t>
    </dgm:pt>
    <dgm:pt modelId="{6E495621-6786-42FE-AC1D-74099C85089F}">
      <dgm:prSet/>
      <dgm:spPr/>
      <dgm:t>
        <a:bodyPr/>
        <a:lstStyle/>
        <a:p>
          <a:r>
            <a:rPr lang="en-GB" b="0" i="0" baseline="0" dirty="0">
              <a:latin typeface="Times New Roman" panose="02020603050405020304" pitchFamily="18" charset="0"/>
              <a:cs typeface="Times New Roman" panose="02020603050405020304" pitchFamily="18" charset="0"/>
            </a:rPr>
            <a:t>In humans, sequential oxygenation of AA-derived lipids by 15-lipoxygenase and 5-lipoxygenase, followed by enzymatic hydrolysis, leads to LXA4, and LXB4 occurs in the mucosal tissues including the oral cavity, gastrointestinal tract, and airways.</a:t>
          </a:r>
          <a:endParaRPr lang="en-IN" dirty="0">
            <a:latin typeface="Times New Roman" panose="02020603050405020304" pitchFamily="18" charset="0"/>
            <a:cs typeface="Times New Roman" panose="02020603050405020304" pitchFamily="18" charset="0"/>
          </a:endParaRPr>
        </a:p>
      </dgm:t>
    </dgm:pt>
    <dgm:pt modelId="{C3C016BD-FE1C-47ED-B48A-D83BDC6AE8D0}" type="parTrans" cxnId="{E8C6EED7-DAE9-406E-859C-9804552AE58F}">
      <dgm:prSet/>
      <dgm:spPr/>
      <dgm:t>
        <a:bodyPr/>
        <a:lstStyle/>
        <a:p>
          <a:endParaRPr lang="en-IN"/>
        </a:p>
      </dgm:t>
    </dgm:pt>
    <dgm:pt modelId="{BEA373D9-BA7B-471E-95CA-604CC2E56A08}" type="sibTrans" cxnId="{E8C6EED7-DAE9-406E-859C-9804552AE58F}">
      <dgm:prSet/>
      <dgm:spPr/>
      <dgm:t>
        <a:bodyPr/>
        <a:lstStyle/>
        <a:p>
          <a:endParaRPr lang="en-IN"/>
        </a:p>
      </dgm:t>
    </dgm:pt>
    <dgm:pt modelId="{7A8E801D-E4C2-4740-9E5C-2D3BC3CFF9CD}">
      <dgm:prSet/>
      <dgm:spPr>
        <a:solidFill>
          <a:srgbClr val="002060"/>
        </a:solidFill>
      </dgm:spPr>
      <dgm:t>
        <a:bodyPr/>
        <a:lstStyle/>
        <a:p>
          <a:r>
            <a:rPr lang="en-IN" b="0" i="0" baseline="0" dirty="0">
              <a:latin typeface="Times New Roman" panose="02020603050405020304" pitchFamily="18" charset="0"/>
              <a:cs typeface="Times New Roman" panose="02020603050405020304" pitchFamily="18" charset="0"/>
            </a:rPr>
            <a:t>While in blood vessels, 5-lipoxygenase biosynthesizes LXA4 and </a:t>
          </a:r>
          <a:r>
            <a:rPr lang="en-GB" b="0" i="0" baseline="0" dirty="0">
              <a:latin typeface="Times New Roman" panose="02020603050405020304" pitchFamily="18" charset="0"/>
              <a:cs typeface="Times New Roman" panose="02020603050405020304" pitchFamily="18" charset="0"/>
            </a:rPr>
            <a:t>12-lipoxygenase in platelets produce </a:t>
          </a:r>
          <a:r>
            <a:rPr lang="en-GB" b="0" i="0" baseline="0" dirty="0"/>
            <a:t>LXB4.</a:t>
          </a:r>
          <a:endParaRPr lang="en-IN" dirty="0"/>
        </a:p>
      </dgm:t>
    </dgm:pt>
    <dgm:pt modelId="{CAD75B4E-C94F-4E82-B2E5-DA493346328A}" type="parTrans" cxnId="{FB2F7EA7-5B4F-44C2-A775-86DDDF7CCA83}">
      <dgm:prSet/>
      <dgm:spPr/>
      <dgm:t>
        <a:bodyPr/>
        <a:lstStyle/>
        <a:p>
          <a:endParaRPr lang="en-IN"/>
        </a:p>
      </dgm:t>
    </dgm:pt>
    <dgm:pt modelId="{732020E3-1553-4919-BEA5-2D318C059340}" type="sibTrans" cxnId="{FB2F7EA7-5B4F-44C2-A775-86DDDF7CCA83}">
      <dgm:prSet/>
      <dgm:spPr/>
      <dgm:t>
        <a:bodyPr/>
        <a:lstStyle/>
        <a:p>
          <a:endParaRPr lang="en-IN"/>
        </a:p>
      </dgm:t>
    </dgm:pt>
    <dgm:pt modelId="{EF549E72-83AE-4FE0-AF19-268105B9E36F}">
      <dgm:prSet/>
      <dgm:spPr>
        <a:solidFill>
          <a:srgbClr val="590000"/>
        </a:solidFill>
      </dgm:spPr>
      <dgm:t>
        <a:bodyPr/>
        <a:lstStyle/>
        <a:p>
          <a:r>
            <a:rPr lang="en-GB" b="0" i="0" baseline="0" dirty="0">
              <a:latin typeface="Times New Roman" panose="02020603050405020304" pitchFamily="18" charset="0"/>
              <a:cs typeface="Times New Roman" panose="02020603050405020304" pitchFamily="18" charset="0"/>
            </a:rPr>
            <a:t>Lipoxin receptors are ubiquitously expressed by many cells, including neutrophils and monocytes. </a:t>
          </a:r>
          <a:endParaRPr lang="en-IN" dirty="0">
            <a:latin typeface="Times New Roman" panose="02020603050405020304" pitchFamily="18" charset="0"/>
            <a:cs typeface="Times New Roman" panose="02020603050405020304" pitchFamily="18" charset="0"/>
          </a:endParaRPr>
        </a:p>
      </dgm:t>
    </dgm:pt>
    <dgm:pt modelId="{AD9852C1-F8C0-47DB-A544-BEBA64A17C92}" type="parTrans" cxnId="{1DE6BCB6-3C3B-4324-8D24-1EF6FDA21145}">
      <dgm:prSet/>
      <dgm:spPr/>
      <dgm:t>
        <a:bodyPr/>
        <a:lstStyle/>
        <a:p>
          <a:endParaRPr lang="en-IN"/>
        </a:p>
      </dgm:t>
    </dgm:pt>
    <dgm:pt modelId="{2ECE8078-3DA4-413D-BA6C-99BCD3D14A96}" type="sibTrans" cxnId="{1DE6BCB6-3C3B-4324-8D24-1EF6FDA21145}">
      <dgm:prSet/>
      <dgm:spPr/>
      <dgm:t>
        <a:bodyPr/>
        <a:lstStyle/>
        <a:p>
          <a:endParaRPr lang="en-IN"/>
        </a:p>
      </dgm:t>
    </dgm:pt>
    <dgm:pt modelId="{3BCBEA44-32AC-487A-9117-26CB537D5570}" type="pres">
      <dgm:prSet presAssocID="{10B5C1EE-0175-4905-9A6E-3C7851ABD430}" presName="diagram" presStyleCnt="0">
        <dgm:presLayoutVars>
          <dgm:dir/>
          <dgm:resizeHandles val="exact"/>
        </dgm:presLayoutVars>
      </dgm:prSet>
      <dgm:spPr/>
    </dgm:pt>
    <dgm:pt modelId="{5654390B-606C-477E-B19D-3C1BD6081DD6}" type="pres">
      <dgm:prSet presAssocID="{6E495621-6786-42FE-AC1D-74099C85089F}" presName="node" presStyleLbl="node1" presStyleIdx="0" presStyleCnt="3">
        <dgm:presLayoutVars>
          <dgm:bulletEnabled val="1"/>
        </dgm:presLayoutVars>
      </dgm:prSet>
      <dgm:spPr/>
    </dgm:pt>
    <dgm:pt modelId="{67EF6A4E-8350-47AE-B432-5113F41687BF}" type="pres">
      <dgm:prSet presAssocID="{BEA373D9-BA7B-471E-95CA-604CC2E56A08}" presName="sibTrans" presStyleCnt="0"/>
      <dgm:spPr/>
    </dgm:pt>
    <dgm:pt modelId="{31A03BC1-0C14-4162-A218-38CEA4D866C0}" type="pres">
      <dgm:prSet presAssocID="{7A8E801D-E4C2-4740-9E5C-2D3BC3CFF9CD}" presName="node" presStyleLbl="node1" presStyleIdx="1" presStyleCnt="3">
        <dgm:presLayoutVars>
          <dgm:bulletEnabled val="1"/>
        </dgm:presLayoutVars>
      </dgm:prSet>
      <dgm:spPr/>
    </dgm:pt>
    <dgm:pt modelId="{F17146D0-BCF1-4377-A506-A8D2B640B7C7}" type="pres">
      <dgm:prSet presAssocID="{732020E3-1553-4919-BEA5-2D318C059340}" presName="sibTrans" presStyleCnt="0"/>
      <dgm:spPr/>
    </dgm:pt>
    <dgm:pt modelId="{3CC93638-6995-4B78-9212-9CCF7788C7AE}" type="pres">
      <dgm:prSet presAssocID="{EF549E72-83AE-4FE0-AF19-268105B9E36F}" presName="node" presStyleLbl="node1" presStyleIdx="2" presStyleCnt="3" custLinFactNeighborX="3938" custLinFactNeighborY="-1120">
        <dgm:presLayoutVars>
          <dgm:bulletEnabled val="1"/>
        </dgm:presLayoutVars>
      </dgm:prSet>
      <dgm:spPr/>
    </dgm:pt>
  </dgm:ptLst>
  <dgm:cxnLst>
    <dgm:cxn modelId="{D14FA06D-755D-43F2-954C-AC23107786AD}" type="presOf" srcId="{6E495621-6786-42FE-AC1D-74099C85089F}" destId="{5654390B-606C-477E-B19D-3C1BD6081DD6}" srcOrd="0" destOrd="0" presId="urn:microsoft.com/office/officeart/2005/8/layout/default"/>
    <dgm:cxn modelId="{5731AD9D-C519-419D-BC3C-7F42C1139FC8}" type="presOf" srcId="{7A8E801D-E4C2-4740-9E5C-2D3BC3CFF9CD}" destId="{31A03BC1-0C14-4162-A218-38CEA4D866C0}" srcOrd="0" destOrd="0" presId="urn:microsoft.com/office/officeart/2005/8/layout/default"/>
    <dgm:cxn modelId="{FB2F7EA7-5B4F-44C2-A775-86DDDF7CCA83}" srcId="{10B5C1EE-0175-4905-9A6E-3C7851ABD430}" destId="{7A8E801D-E4C2-4740-9E5C-2D3BC3CFF9CD}" srcOrd="1" destOrd="0" parTransId="{CAD75B4E-C94F-4E82-B2E5-DA493346328A}" sibTransId="{732020E3-1553-4919-BEA5-2D318C059340}"/>
    <dgm:cxn modelId="{1DE6BCB6-3C3B-4324-8D24-1EF6FDA21145}" srcId="{10B5C1EE-0175-4905-9A6E-3C7851ABD430}" destId="{EF549E72-83AE-4FE0-AF19-268105B9E36F}" srcOrd="2" destOrd="0" parTransId="{AD9852C1-F8C0-47DB-A544-BEBA64A17C92}" sibTransId="{2ECE8078-3DA4-413D-BA6C-99BCD3D14A96}"/>
    <dgm:cxn modelId="{E8C6EED7-DAE9-406E-859C-9804552AE58F}" srcId="{10B5C1EE-0175-4905-9A6E-3C7851ABD430}" destId="{6E495621-6786-42FE-AC1D-74099C85089F}" srcOrd="0" destOrd="0" parTransId="{C3C016BD-FE1C-47ED-B48A-D83BDC6AE8D0}" sibTransId="{BEA373D9-BA7B-471E-95CA-604CC2E56A08}"/>
    <dgm:cxn modelId="{B0A857F2-BAC6-48A4-9211-934CBA3BEE1F}" type="presOf" srcId="{EF549E72-83AE-4FE0-AF19-268105B9E36F}" destId="{3CC93638-6995-4B78-9212-9CCF7788C7AE}" srcOrd="0" destOrd="0" presId="urn:microsoft.com/office/officeart/2005/8/layout/default"/>
    <dgm:cxn modelId="{1B0316FB-A848-4B95-9603-79DA304B68E0}" type="presOf" srcId="{10B5C1EE-0175-4905-9A6E-3C7851ABD430}" destId="{3BCBEA44-32AC-487A-9117-26CB537D5570}" srcOrd="0" destOrd="0" presId="urn:microsoft.com/office/officeart/2005/8/layout/default"/>
    <dgm:cxn modelId="{35C4D000-A9E5-477E-84BF-5BC1B73DE3F1}" type="presParOf" srcId="{3BCBEA44-32AC-487A-9117-26CB537D5570}" destId="{5654390B-606C-477E-B19D-3C1BD6081DD6}" srcOrd="0" destOrd="0" presId="urn:microsoft.com/office/officeart/2005/8/layout/default"/>
    <dgm:cxn modelId="{0640E4EF-C18B-47A4-BB93-B8546EE4ECF2}" type="presParOf" srcId="{3BCBEA44-32AC-487A-9117-26CB537D5570}" destId="{67EF6A4E-8350-47AE-B432-5113F41687BF}" srcOrd="1" destOrd="0" presId="urn:microsoft.com/office/officeart/2005/8/layout/default"/>
    <dgm:cxn modelId="{183449FA-C340-403F-BE29-028E303F2E02}" type="presParOf" srcId="{3BCBEA44-32AC-487A-9117-26CB537D5570}" destId="{31A03BC1-0C14-4162-A218-38CEA4D866C0}" srcOrd="2" destOrd="0" presId="urn:microsoft.com/office/officeart/2005/8/layout/default"/>
    <dgm:cxn modelId="{21EA4461-E538-4AF1-B379-351D466FC28A}" type="presParOf" srcId="{3BCBEA44-32AC-487A-9117-26CB537D5570}" destId="{F17146D0-BCF1-4377-A506-A8D2B640B7C7}" srcOrd="3" destOrd="0" presId="urn:microsoft.com/office/officeart/2005/8/layout/default"/>
    <dgm:cxn modelId="{34B65224-32EC-42AA-9C2B-82E347973538}" type="presParOf" srcId="{3BCBEA44-32AC-487A-9117-26CB537D5570}" destId="{3CC93638-6995-4B78-9212-9CCF7788C7AE}"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379B79-46A0-47F0-8E71-8114434CDFF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IN"/>
        </a:p>
      </dgm:t>
    </dgm:pt>
    <dgm:pt modelId="{57721F42-BD0A-4133-A082-A67B6F2E002E}">
      <dgm:prSet custT="1"/>
      <dgm:spPr>
        <a:solidFill>
          <a:schemeClr val="tx2">
            <a:lumMod val="10000"/>
          </a:schemeClr>
        </a:solidFill>
      </dgm:spPr>
      <dgm:t>
        <a:bodyPr/>
        <a:lstStyle/>
        <a:p>
          <a:r>
            <a:rPr lang="en-GB" sz="1400" b="0" i="0" baseline="0" dirty="0">
              <a:latin typeface="Times New Roman" panose="02020603050405020304" pitchFamily="18" charset="0"/>
              <a:cs typeface="Times New Roman" panose="02020603050405020304" pitchFamily="18" charset="0"/>
            </a:rPr>
            <a:t>Similarly, DHA-derived D-series </a:t>
          </a:r>
          <a:r>
            <a:rPr lang="en-GB" sz="1400" b="0" i="0" baseline="0" dirty="0" err="1">
              <a:latin typeface="Times New Roman" panose="02020603050405020304" pitchFamily="18" charset="0"/>
              <a:cs typeface="Times New Roman" panose="02020603050405020304" pitchFamily="18" charset="0"/>
            </a:rPr>
            <a:t>resolvins</a:t>
          </a:r>
          <a:r>
            <a:rPr lang="en-GB" sz="1400" b="0" i="0" baseline="0" dirty="0">
              <a:latin typeface="Times New Roman" panose="02020603050405020304" pitchFamily="18" charset="0"/>
              <a:cs typeface="Times New Roman" panose="02020603050405020304" pitchFamily="18" charset="0"/>
            </a:rPr>
            <a:t> have been shown to reduce inflammation by decreasing platelet–leukocyte adhesion, and aspirin-triggered DHA conversion produces molecules with dual anti-inflammatory and pro-resolution </a:t>
          </a:r>
          <a:r>
            <a:rPr lang="en-IN" sz="1400" b="0" i="0" baseline="0" dirty="0">
              <a:latin typeface="Times New Roman" panose="02020603050405020304" pitchFamily="18" charset="0"/>
              <a:cs typeface="Times New Roman" panose="02020603050405020304" pitchFamily="18" charset="0"/>
            </a:rPr>
            <a:t>function.</a:t>
          </a:r>
          <a:endParaRPr lang="en-IN" sz="1400" dirty="0">
            <a:latin typeface="Times New Roman" panose="02020603050405020304" pitchFamily="18" charset="0"/>
            <a:cs typeface="Times New Roman" panose="02020603050405020304" pitchFamily="18" charset="0"/>
          </a:endParaRPr>
        </a:p>
      </dgm:t>
    </dgm:pt>
    <dgm:pt modelId="{4A83463B-1C8E-43AE-8503-7151CE2DA3DB}" type="parTrans" cxnId="{43DD9116-8C69-4C96-B7D1-3F9E9C32D4C4}">
      <dgm:prSet/>
      <dgm:spPr/>
      <dgm:t>
        <a:bodyPr/>
        <a:lstStyle/>
        <a:p>
          <a:endParaRPr lang="en-IN"/>
        </a:p>
      </dgm:t>
    </dgm:pt>
    <dgm:pt modelId="{303DEF5A-669E-4B74-A913-C33A92068BC3}" type="sibTrans" cxnId="{43DD9116-8C69-4C96-B7D1-3F9E9C32D4C4}">
      <dgm:prSet/>
      <dgm:spPr/>
      <dgm:t>
        <a:bodyPr/>
        <a:lstStyle/>
        <a:p>
          <a:endParaRPr lang="en-IN"/>
        </a:p>
      </dgm:t>
    </dgm:pt>
    <dgm:pt modelId="{A307E41C-24EE-470B-BDA3-BD752E57B474}">
      <dgm:prSet custT="1"/>
      <dgm:spPr/>
      <dgm:t>
        <a:bodyPr/>
        <a:lstStyle/>
        <a:p>
          <a:r>
            <a:rPr lang="en-GB" sz="1400" b="0" i="0" baseline="0" dirty="0">
              <a:latin typeface="Times New Roman" panose="02020603050405020304" pitchFamily="18" charset="0"/>
              <a:cs typeface="Times New Roman" panose="02020603050405020304" pitchFamily="18" charset="0"/>
            </a:rPr>
            <a:t>The interaction between </a:t>
          </a:r>
          <a:r>
            <a:rPr lang="en-GB" sz="1400" b="0" i="0" baseline="0" dirty="0" err="1">
              <a:latin typeface="Times New Roman" panose="02020603050405020304" pitchFamily="18" charset="0"/>
              <a:cs typeface="Times New Roman" panose="02020603050405020304" pitchFamily="18" charset="0"/>
            </a:rPr>
            <a:t>resolvins</a:t>
          </a:r>
          <a:r>
            <a:rPr lang="en-GB" sz="1400" b="0" i="0" baseline="0" dirty="0">
              <a:latin typeface="Times New Roman" panose="02020603050405020304" pitchFamily="18" charset="0"/>
              <a:cs typeface="Times New Roman" panose="02020603050405020304" pitchFamily="18" charset="0"/>
            </a:rPr>
            <a:t> and specific receptors modulates the fate of innate immune cells and counter regulates active inflammation.</a:t>
          </a:r>
          <a:endParaRPr lang="en-IN" sz="1400" dirty="0">
            <a:latin typeface="Times New Roman" panose="02020603050405020304" pitchFamily="18" charset="0"/>
            <a:cs typeface="Times New Roman" panose="02020603050405020304" pitchFamily="18" charset="0"/>
          </a:endParaRPr>
        </a:p>
      </dgm:t>
    </dgm:pt>
    <dgm:pt modelId="{E32A23E4-37F5-4608-A4DA-C2B5C924AA81}" type="parTrans" cxnId="{8E30F31E-95FA-424A-921B-5D6BB5F9C75A}">
      <dgm:prSet/>
      <dgm:spPr/>
      <dgm:t>
        <a:bodyPr/>
        <a:lstStyle/>
        <a:p>
          <a:endParaRPr lang="en-IN"/>
        </a:p>
      </dgm:t>
    </dgm:pt>
    <dgm:pt modelId="{C4C3E0CC-BD85-4E4F-8E12-F9FBDA864E96}" type="sibTrans" cxnId="{8E30F31E-95FA-424A-921B-5D6BB5F9C75A}">
      <dgm:prSet/>
      <dgm:spPr/>
      <dgm:t>
        <a:bodyPr/>
        <a:lstStyle/>
        <a:p>
          <a:endParaRPr lang="en-IN"/>
        </a:p>
      </dgm:t>
    </dgm:pt>
    <dgm:pt modelId="{55B74A7D-D190-45B0-8326-46374C6C3CAD}">
      <dgm:prSet custT="1"/>
      <dgm:spPr>
        <a:solidFill>
          <a:schemeClr val="accent2">
            <a:lumMod val="50000"/>
          </a:schemeClr>
        </a:solidFill>
      </dgm:spPr>
      <dgm:t>
        <a:bodyPr/>
        <a:lstStyle/>
        <a:p>
          <a:r>
            <a:rPr lang="en-GB" sz="1400" b="0" i="0" baseline="0" dirty="0">
              <a:latin typeface="Times New Roman" panose="02020603050405020304" pitchFamily="18" charset="0"/>
              <a:cs typeface="Times New Roman" panose="02020603050405020304" pitchFamily="18" charset="0"/>
            </a:rPr>
            <a:t>Selective target sites for </a:t>
          </a:r>
          <a:r>
            <a:rPr lang="en-GB" sz="1400" b="0" i="0" baseline="0" dirty="0" err="1">
              <a:latin typeface="Times New Roman" panose="02020603050405020304" pitchFamily="18" charset="0"/>
              <a:cs typeface="Times New Roman" panose="02020603050405020304" pitchFamily="18" charset="0"/>
            </a:rPr>
            <a:t>resolvins</a:t>
          </a:r>
          <a:r>
            <a:rPr lang="en-GB" sz="1400" b="0" i="0" baseline="0" dirty="0">
              <a:latin typeface="Times New Roman" panose="02020603050405020304" pitchFamily="18" charset="0"/>
              <a:cs typeface="Times New Roman" panose="02020603050405020304" pitchFamily="18" charset="0"/>
            </a:rPr>
            <a:t> are G-protein coupled receptors (GPCRs).</a:t>
          </a:r>
          <a:endParaRPr lang="en-IN" sz="1400" dirty="0">
            <a:latin typeface="Times New Roman" panose="02020603050405020304" pitchFamily="18" charset="0"/>
            <a:cs typeface="Times New Roman" panose="02020603050405020304" pitchFamily="18" charset="0"/>
          </a:endParaRPr>
        </a:p>
      </dgm:t>
    </dgm:pt>
    <dgm:pt modelId="{59CA8172-FAD3-41F9-944A-4E0DC843CBD4}" type="parTrans" cxnId="{A8E05779-62C0-4472-9E48-D67825A0CF8D}">
      <dgm:prSet/>
      <dgm:spPr/>
      <dgm:t>
        <a:bodyPr/>
        <a:lstStyle/>
        <a:p>
          <a:endParaRPr lang="en-IN"/>
        </a:p>
      </dgm:t>
    </dgm:pt>
    <dgm:pt modelId="{048F9AF2-6C5D-4A43-92BA-172A02F8876E}" type="sibTrans" cxnId="{A8E05779-62C0-4472-9E48-D67825A0CF8D}">
      <dgm:prSet/>
      <dgm:spPr/>
      <dgm:t>
        <a:bodyPr/>
        <a:lstStyle/>
        <a:p>
          <a:endParaRPr lang="en-IN"/>
        </a:p>
      </dgm:t>
    </dgm:pt>
    <dgm:pt modelId="{AE01330B-C60C-46AA-85C2-FCC08A48BF91}">
      <dgm:prSet custT="1"/>
      <dgm:spPr/>
      <dgm:t>
        <a:bodyPr/>
        <a:lstStyle/>
        <a:p>
          <a:r>
            <a:rPr lang="en-GB" sz="1400" b="0" i="0" baseline="0">
              <a:latin typeface="Times New Roman" panose="02020603050405020304" pitchFamily="18" charset="0"/>
              <a:cs typeface="Times New Roman" panose="02020603050405020304" pitchFamily="18" charset="0"/>
            </a:rPr>
            <a:t>ERV1 receptor (also known as ChemR23 or CMKLR1) is a GPCR expressed on monocytes and dendritic cells.</a:t>
          </a:r>
          <a:endParaRPr lang="en-IN" sz="1400">
            <a:latin typeface="Times New Roman" panose="02020603050405020304" pitchFamily="18" charset="0"/>
            <a:cs typeface="Times New Roman" panose="02020603050405020304" pitchFamily="18" charset="0"/>
          </a:endParaRPr>
        </a:p>
      </dgm:t>
    </dgm:pt>
    <dgm:pt modelId="{C95F2EB2-659D-4981-943F-6BEDD1581172}" type="parTrans" cxnId="{C65FA120-FD85-4100-B21B-50DCE0E45ED7}">
      <dgm:prSet/>
      <dgm:spPr/>
      <dgm:t>
        <a:bodyPr/>
        <a:lstStyle/>
        <a:p>
          <a:endParaRPr lang="en-IN"/>
        </a:p>
      </dgm:t>
    </dgm:pt>
    <dgm:pt modelId="{8FED9441-87A1-46A0-B27A-6F4AA9F3535D}" type="sibTrans" cxnId="{C65FA120-FD85-4100-B21B-50DCE0E45ED7}">
      <dgm:prSet/>
      <dgm:spPr/>
      <dgm:t>
        <a:bodyPr/>
        <a:lstStyle/>
        <a:p>
          <a:endParaRPr lang="en-IN"/>
        </a:p>
      </dgm:t>
    </dgm:pt>
    <dgm:pt modelId="{DD0E51C3-A94C-4D7B-BCAE-5A16D1519707}">
      <dgm:prSet custT="1"/>
      <dgm:spPr/>
      <dgm:t>
        <a:bodyPr/>
        <a:lstStyle/>
        <a:p>
          <a:r>
            <a:rPr lang="en-GB" sz="1400" b="0" i="0" baseline="0">
              <a:latin typeface="Times New Roman" panose="02020603050405020304" pitchFamily="18" charset="0"/>
              <a:cs typeface="Times New Roman" panose="02020603050405020304" pitchFamily="18" charset="0"/>
            </a:rPr>
            <a:t>BLT1, a leukotriene receptor, is the resolvin E1 receptor on neutrophils.</a:t>
          </a:r>
          <a:endParaRPr lang="en-IN" sz="1400">
            <a:latin typeface="Times New Roman" panose="02020603050405020304" pitchFamily="18" charset="0"/>
            <a:cs typeface="Times New Roman" panose="02020603050405020304" pitchFamily="18" charset="0"/>
          </a:endParaRPr>
        </a:p>
      </dgm:t>
    </dgm:pt>
    <dgm:pt modelId="{9C3D728F-80EE-4A14-9560-ECF49927C636}" type="parTrans" cxnId="{6B78BF94-B71A-4C3E-8EA9-36136E606F2C}">
      <dgm:prSet/>
      <dgm:spPr/>
      <dgm:t>
        <a:bodyPr/>
        <a:lstStyle/>
        <a:p>
          <a:endParaRPr lang="en-IN"/>
        </a:p>
      </dgm:t>
    </dgm:pt>
    <dgm:pt modelId="{ED3F8A31-8C24-44F9-BFE5-303AF36A9149}" type="sibTrans" cxnId="{6B78BF94-B71A-4C3E-8EA9-36136E606F2C}">
      <dgm:prSet/>
      <dgm:spPr/>
      <dgm:t>
        <a:bodyPr/>
        <a:lstStyle/>
        <a:p>
          <a:endParaRPr lang="en-IN"/>
        </a:p>
      </dgm:t>
    </dgm:pt>
    <dgm:pt modelId="{55233442-2276-4FD9-BCF8-16A127F22D59}">
      <dgm:prSet custT="1"/>
      <dgm:spPr/>
      <dgm:t>
        <a:bodyPr/>
        <a:lstStyle/>
        <a:p>
          <a:r>
            <a:rPr lang="en-GB" sz="1400" b="0" i="0" baseline="0" dirty="0">
              <a:latin typeface="Times New Roman" panose="02020603050405020304" pitchFamily="18" charset="0"/>
              <a:cs typeface="Times New Roman" panose="02020603050405020304" pitchFamily="18" charset="0"/>
            </a:rPr>
            <a:t>Upon selective binding to the receptors, RvE1 attenuates NF-B </a:t>
          </a:r>
          <a:r>
            <a:rPr lang="en-GB" sz="1400" b="0" i="0" baseline="0" dirty="0" err="1">
              <a:latin typeface="Times New Roman" panose="02020603050405020304" pitchFamily="18" charset="0"/>
              <a:cs typeface="Times New Roman" panose="02020603050405020304" pitchFamily="18" charset="0"/>
            </a:rPr>
            <a:t>signaling</a:t>
          </a:r>
          <a:r>
            <a:rPr lang="en-GB" sz="1400" b="0" i="0" baseline="0" dirty="0">
              <a:latin typeface="Times New Roman" panose="02020603050405020304" pitchFamily="18" charset="0"/>
              <a:cs typeface="Times New Roman" panose="02020603050405020304" pitchFamily="18" charset="0"/>
            </a:rPr>
            <a:t> and production of pro-inflammatory cytokines including TNF-.</a:t>
          </a:r>
          <a:r>
            <a:rPr lang="el-GR" sz="1400" b="0" i="0" baseline="0" dirty="0">
              <a:latin typeface="Times New Roman" panose="02020603050405020304" pitchFamily="18" charset="0"/>
              <a:cs typeface="Times New Roman" panose="02020603050405020304" pitchFamily="18" charset="0"/>
            </a:rPr>
            <a:t>α</a:t>
          </a:r>
          <a:endParaRPr lang="en-IN" sz="1400" dirty="0">
            <a:latin typeface="Times New Roman" panose="02020603050405020304" pitchFamily="18" charset="0"/>
            <a:cs typeface="Times New Roman" panose="02020603050405020304" pitchFamily="18" charset="0"/>
          </a:endParaRPr>
        </a:p>
      </dgm:t>
    </dgm:pt>
    <dgm:pt modelId="{3526EE6C-1B95-4A19-BF69-29D525507D0B}" type="parTrans" cxnId="{B2E7D1D7-5343-4346-BF5D-D96A44CB2C59}">
      <dgm:prSet/>
      <dgm:spPr/>
      <dgm:t>
        <a:bodyPr/>
        <a:lstStyle/>
        <a:p>
          <a:endParaRPr lang="en-IN"/>
        </a:p>
      </dgm:t>
    </dgm:pt>
    <dgm:pt modelId="{76975118-89F8-4182-811E-EA588EC1D948}" type="sibTrans" cxnId="{B2E7D1D7-5343-4346-BF5D-D96A44CB2C59}">
      <dgm:prSet/>
      <dgm:spPr/>
      <dgm:t>
        <a:bodyPr/>
        <a:lstStyle/>
        <a:p>
          <a:endParaRPr lang="en-IN"/>
        </a:p>
      </dgm:t>
    </dgm:pt>
    <dgm:pt modelId="{FB7CED2A-D7FD-49D7-BC41-57E4DB8CA376}">
      <dgm:prSet custT="1"/>
      <dgm:spPr>
        <a:solidFill>
          <a:srgbClr val="004E9A"/>
        </a:solidFill>
      </dgm:spPr>
      <dgm:t>
        <a:bodyPr/>
        <a:lstStyle/>
        <a:p>
          <a:r>
            <a:rPr lang="en-GB" sz="1400" b="0" i="0" baseline="0" dirty="0">
              <a:latin typeface="Times New Roman" panose="02020603050405020304" pitchFamily="18" charset="0"/>
              <a:cs typeface="Times New Roman" panose="02020603050405020304" pitchFamily="18" charset="0"/>
            </a:rPr>
            <a:t>D-series </a:t>
          </a:r>
          <a:r>
            <a:rPr lang="en-GB" sz="1400" b="0" i="0" baseline="0" dirty="0" err="1">
              <a:latin typeface="Times New Roman" panose="02020603050405020304" pitchFamily="18" charset="0"/>
              <a:cs typeface="Times New Roman" panose="02020603050405020304" pitchFamily="18" charset="0"/>
            </a:rPr>
            <a:t>resolvins</a:t>
          </a:r>
          <a:r>
            <a:rPr lang="en-GB" sz="1400" b="0" i="0" baseline="0" dirty="0">
              <a:latin typeface="Times New Roman" panose="02020603050405020304" pitchFamily="18" charset="0"/>
              <a:cs typeface="Times New Roman" panose="02020603050405020304" pitchFamily="18" charset="0"/>
            </a:rPr>
            <a:t> target GPR32 and ALX receptors</a:t>
          </a:r>
          <a:r>
            <a:rPr lang="en-GB" sz="1400" dirty="0">
              <a:latin typeface="Times New Roman" panose="02020603050405020304" pitchFamily="18" charset="0"/>
              <a:cs typeface="Times New Roman" panose="02020603050405020304" pitchFamily="18" charset="0"/>
            </a:rPr>
            <a:t> </a:t>
          </a:r>
          <a:r>
            <a:rPr lang="en-GB" sz="1400" b="0" i="0" baseline="0" dirty="0">
              <a:latin typeface="Times New Roman" panose="02020603050405020304" pitchFamily="18" charset="0"/>
              <a:cs typeface="Times New Roman" panose="02020603050405020304" pitchFamily="18" charset="0"/>
            </a:rPr>
            <a:t>expressed on platelets and PMN. </a:t>
          </a:r>
          <a:endParaRPr lang="en-IN" sz="1400" dirty="0">
            <a:latin typeface="Times New Roman" panose="02020603050405020304" pitchFamily="18" charset="0"/>
            <a:cs typeface="Times New Roman" panose="02020603050405020304" pitchFamily="18" charset="0"/>
          </a:endParaRPr>
        </a:p>
      </dgm:t>
    </dgm:pt>
    <dgm:pt modelId="{D63DAF34-F2BF-4811-BCC9-EF6810044010}" type="parTrans" cxnId="{66ED16F6-2BE3-4A8A-A515-3AF9CE5E77B3}">
      <dgm:prSet/>
      <dgm:spPr/>
      <dgm:t>
        <a:bodyPr/>
        <a:lstStyle/>
        <a:p>
          <a:endParaRPr lang="en-IN"/>
        </a:p>
      </dgm:t>
    </dgm:pt>
    <dgm:pt modelId="{5001DC96-4648-48D0-B06F-4100AC2D5858}" type="sibTrans" cxnId="{66ED16F6-2BE3-4A8A-A515-3AF9CE5E77B3}">
      <dgm:prSet/>
      <dgm:spPr/>
      <dgm:t>
        <a:bodyPr/>
        <a:lstStyle/>
        <a:p>
          <a:endParaRPr lang="en-IN"/>
        </a:p>
      </dgm:t>
    </dgm:pt>
    <dgm:pt modelId="{AC3324EF-1E9F-4933-BF1F-EBFBB6E3BB57}" type="pres">
      <dgm:prSet presAssocID="{07379B79-46A0-47F0-8E71-8114434CDFF6}" presName="diagram" presStyleCnt="0">
        <dgm:presLayoutVars>
          <dgm:dir/>
          <dgm:resizeHandles val="exact"/>
        </dgm:presLayoutVars>
      </dgm:prSet>
      <dgm:spPr/>
    </dgm:pt>
    <dgm:pt modelId="{CB7C7CB2-070E-41D7-B553-63F91F3301DE}" type="pres">
      <dgm:prSet presAssocID="{57721F42-BD0A-4133-A082-A67B6F2E002E}" presName="node" presStyleLbl="node1" presStyleIdx="0" presStyleCnt="7" custScaleX="158465" custScaleY="107412">
        <dgm:presLayoutVars>
          <dgm:bulletEnabled val="1"/>
        </dgm:presLayoutVars>
      </dgm:prSet>
      <dgm:spPr/>
    </dgm:pt>
    <dgm:pt modelId="{C2799E78-7E9F-4A6F-A6C0-7E638E8F68C2}" type="pres">
      <dgm:prSet presAssocID="{303DEF5A-669E-4B74-A913-C33A92068BC3}" presName="sibTrans" presStyleCnt="0"/>
      <dgm:spPr/>
    </dgm:pt>
    <dgm:pt modelId="{3CE38B33-7A5E-452D-BC03-27BD8816D1ED}" type="pres">
      <dgm:prSet presAssocID="{A307E41C-24EE-470B-BDA3-BD752E57B474}" presName="node" presStyleLbl="node1" presStyleIdx="1" presStyleCnt="7" custScaleX="121394">
        <dgm:presLayoutVars>
          <dgm:bulletEnabled val="1"/>
        </dgm:presLayoutVars>
      </dgm:prSet>
      <dgm:spPr/>
    </dgm:pt>
    <dgm:pt modelId="{61B0C7FA-9E01-4A48-BEFE-9D9418F0BA18}" type="pres">
      <dgm:prSet presAssocID="{C4C3E0CC-BD85-4E4F-8E12-F9FBDA864E96}" presName="sibTrans" presStyleCnt="0"/>
      <dgm:spPr/>
    </dgm:pt>
    <dgm:pt modelId="{2A667D6D-A100-4148-B03A-9235E41AEC30}" type="pres">
      <dgm:prSet presAssocID="{55B74A7D-D190-45B0-8326-46374C6C3CAD}" presName="node" presStyleLbl="node1" presStyleIdx="2" presStyleCnt="7">
        <dgm:presLayoutVars>
          <dgm:bulletEnabled val="1"/>
        </dgm:presLayoutVars>
      </dgm:prSet>
      <dgm:spPr/>
    </dgm:pt>
    <dgm:pt modelId="{D902DC34-A6F3-4626-8FD9-C0D8CC88CED3}" type="pres">
      <dgm:prSet presAssocID="{048F9AF2-6C5D-4A43-92BA-172A02F8876E}" presName="sibTrans" presStyleCnt="0"/>
      <dgm:spPr/>
    </dgm:pt>
    <dgm:pt modelId="{C5C92033-BB6F-4E9C-BF47-A96E71124443}" type="pres">
      <dgm:prSet presAssocID="{AE01330B-C60C-46AA-85C2-FCC08A48BF91}" presName="node" presStyleLbl="node1" presStyleIdx="3" presStyleCnt="7">
        <dgm:presLayoutVars>
          <dgm:bulletEnabled val="1"/>
        </dgm:presLayoutVars>
      </dgm:prSet>
      <dgm:spPr/>
    </dgm:pt>
    <dgm:pt modelId="{B996D08D-815E-45F1-BA14-47122E7D1733}" type="pres">
      <dgm:prSet presAssocID="{8FED9441-87A1-46A0-B27A-6F4AA9F3535D}" presName="sibTrans" presStyleCnt="0"/>
      <dgm:spPr/>
    </dgm:pt>
    <dgm:pt modelId="{BC1F678E-1F4A-4823-A964-1E31E06EDF45}" type="pres">
      <dgm:prSet presAssocID="{DD0E51C3-A94C-4D7B-BCAE-5A16D1519707}" presName="node" presStyleLbl="node1" presStyleIdx="4" presStyleCnt="7">
        <dgm:presLayoutVars>
          <dgm:bulletEnabled val="1"/>
        </dgm:presLayoutVars>
      </dgm:prSet>
      <dgm:spPr/>
    </dgm:pt>
    <dgm:pt modelId="{09160BC0-9590-4BA4-BE4D-F77EE12F4B36}" type="pres">
      <dgm:prSet presAssocID="{ED3F8A31-8C24-44F9-BFE5-303AF36A9149}" presName="sibTrans" presStyleCnt="0"/>
      <dgm:spPr/>
    </dgm:pt>
    <dgm:pt modelId="{BBCA4E9D-C219-4A32-A3E1-F99570742186}" type="pres">
      <dgm:prSet presAssocID="{55233442-2276-4FD9-BCF8-16A127F22D59}" presName="node" presStyleLbl="node1" presStyleIdx="5" presStyleCnt="7" custScaleX="116536">
        <dgm:presLayoutVars>
          <dgm:bulletEnabled val="1"/>
        </dgm:presLayoutVars>
      </dgm:prSet>
      <dgm:spPr/>
    </dgm:pt>
    <dgm:pt modelId="{8A810E37-72B9-49B9-848D-2454D247A5A7}" type="pres">
      <dgm:prSet presAssocID="{76975118-89F8-4182-811E-EA588EC1D948}" presName="sibTrans" presStyleCnt="0"/>
      <dgm:spPr/>
    </dgm:pt>
    <dgm:pt modelId="{756AC9E9-7832-4DAF-A114-6EBD850E7300}" type="pres">
      <dgm:prSet presAssocID="{FB7CED2A-D7FD-49D7-BC41-57E4DB8CA376}" presName="node" presStyleLbl="node1" presStyleIdx="6" presStyleCnt="7" custScaleX="127574">
        <dgm:presLayoutVars>
          <dgm:bulletEnabled val="1"/>
        </dgm:presLayoutVars>
      </dgm:prSet>
      <dgm:spPr/>
    </dgm:pt>
  </dgm:ptLst>
  <dgm:cxnLst>
    <dgm:cxn modelId="{43DD9116-8C69-4C96-B7D1-3F9E9C32D4C4}" srcId="{07379B79-46A0-47F0-8E71-8114434CDFF6}" destId="{57721F42-BD0A-4133-A082-A67B6F2E002E}" srcOrd="0" destOrd="0" parTransId="{4A83463B-1C8E-43AE-8503-7151CE2DA3DB}" sibTransId="{303DEF5A-669E-4B74-A913-C33A92068BC3}"/>
    <dgm:cxn modelId="{8E30F31E-95FA-424A-921B-5D6BB5F9C75A}" srcId="{07379B79-46A0-47F0-8E71-8114434CDFF6}" destId="{A307E41C-24EE-470B-BDA3-BD752E57B474}" srcOrd="1" destOrd="0" parTransId="{E32A23E4-37F5-4608-A4DA-C2B5C924AA81}" sibTransId="{C4C3E0CC-BD85-4E4F-8E12-F9FBDA864E96}"/>
    <dgm:cxn modelId="{C65FA120-FD85-4100-B21B-50DCE0E45ED7}" srcId="{07379B79-46A0-47F0-8E71-8114434CDFF6}" destId="{AE01330B-C60C-46AA-85C2-FCC08A48BF91}" srcOrd="3" destOrd="0" parTransId="{C95F2EB2-659D-4981-943F-6BEDD1581172}" sibTransId="{8FED9441-87A1-46A0-B27A-6F4AA9F3535D}"/>
    <dgm:cxn modelId="{75D5F845-62BE-4754-A770-34C317A9D937}" type="presOf" srcId="{55B74A7D-D190-45B0-8326-46374C6C3CAD}" destId="{2A667D6D-A100-4148-B03A-9235E41AEC30}" srcOrd="0" destOrd="0" presId="urn:microsoft.com/office/officeart/2005/8/layout/default"/>
    <dgm:cxn modelId="{A8E05779-62C0-4472-9E48-D67825A0CF8D}" srcId="{07379B79-46A0-47F0-8E71-8114434CDFF6}" destId="{55B74A7D-D190-45B0-8326-46374C6C3CAD}" srcOrd="2" destOrd="0" parTransId="{59CA8172-FAD3-41F9-944A-4E0DC843CBD4}" sibTransId="{048F9AF2-6C5D-4A43-92BA-172A02F8876E}"/>
    <dgm:cxn modelId="{DCD13E84-44B8-4FC2-9F26-2CB939F3F803}" type="presOf" srcId="{AE01330B-C60C-46AA-85C2-FCC08A48BF91}" destId="{C5C92033-BB6F-4E9C-BF47-A96E71124443}" srcOrd="0" destOrd="0" presId="urn:microsoft.com/office/officeart/2005/8/layout/default"/>
    <dgm:cxn modelId="{79025D85-03ED-4F5E-BDAB-62D51755D340}" type="presOf" srcId="{FB7CED2A-D7FD-49D7-BC41-57E4DB8CA376}" destId="{756AC9E9-7832-4DAF-A114-6EBD850E7300}" srcOrd="0" destOrd="0" presId="urn:microsoft.com/office/officeart/2005/8/layout/default"/>
    <dgm:cxn modelId="{00F56588-3EB6-46C0-B719-CF9C1D1A3724}" type="presOf" srcId="{DD0E51C3-A94C-4D7B-BCAE-5A16D1519707}" destId="{BC1F678E-1F4A-4823-A964-1E31E06EDF45}" srcOrd="0" destOrd="0" presId="urn:microsoft.com/office/officeart/2005/8/layout/default"/>
    <dgm:cxn modelId="{6B78BF94-B71A-4C3E-8EA9-36136E606F2C}" srcId="{07379B79-46A0-47F0-8E71-8114434CDFF6}" destId="{DD0E51C3-A94C-4D7B-BCAE-5A16D1519707}" srcOrd="4" destOrd="0" parTransId="{9C3D728F-80EE-4A14-9560-ECF49927C636}" sibTransId="{ED3F8A31-8C24-44F9-BFE5-303AF36A9149}"/>
    <dgm:cxn modelId="{6B5A0A99-96FB-4871-B9AD-8E3C5F925B00}" type="presOf" srcId="{07379B79-46A0-47F0-8E71-8114434CDFF6}" destId="{AC3324EF-1E9F-4933-BF1F-EBFBB6E3BB57}" srcOrd="0" destOrd="0" presId="urn:microsoft.com/office/officeart/2005/8/layout/default"/>
    <dgm:cxn modelId="{DCFB45A4-BA5F-4418-8ECC-2CD13012467C}" type="presOf" srcId="{55233442-2276-4FD9-BCF8-16A127F22D59}" destId="{BBCA4E9D-C219-4A32-A3E1-F99570742186}" srcOrd="0" destOrd="0" presId="urn:microsoft.com/office/officeart/2005/8/layout/default"/>
    <dgm:cxn modelId="{FE8209C5-7F3A-4519-9BF7-4B3CEE9F5DC2}" type="presOf" srcId="{A307E41C-24EE-470B-BDA3-BD752E57B474}" destId="{3CE38B33-7A5E-452D-BC03-27BD8816D1ED}" srcOrd="0" destOrd="0" presId="urn:microsoft.com/office/officeart/2005/8/layout/default"/>
    <dgm:cxn modelId="{B2E7D1D7-5343-4346-BF5D-D96A44CB2C59}" srcId="{07379B79-46A0-47F0-8E71-8114434CDFF6}" destId="{55233442-2276-4FD9-BCF8-16A127F22D59}" srcOrd="5" destOrd="0" parTransId="{3526EE6C-1B95-4A19-BF69-29D525507D0B}" sibTransId="{76975118-89F8-4182-811E-EA588EC1D948}"/>
    <dgm:cxn modelId="{C67D21D8-811E-43BA-BE85-C8B9CC83601A}" type="presOf" srcId="{57721F42-BD0A-4133-A082-A67B6F2E002E}" destId="{CB7C7CB2-070E-41D7-B553-63F91F3301DE}" srcOrd="0" destOrd="0" presId="urn:microsoft.com/office/officeart/2005/8/layout/default"/>
    <dgm:cxn modelId="{66ED16F6-2BE3-4A8A-A515-3AF9CE5E77B3}" srcId="{07379B79-46A0-47F0-8E71-8114434CDFF6}" destId="{FB7CED2A-D7FD-49D7-BC41-57E4DB8CA376}" srcOrd="6" destOrd="0" parTransId="{D63DAF34-F2BF-4811-BCC9-EF6810044010}" sibTransId="{5001DC96-4648-48D0-B06F-4100AC2D5858}"/>
    <dgm:cxn modelId="{5A231E13-EA37-43AD-B837-5320F153CB98}" type="presParOf" srcId="{AC3324EF-1E9F-4933-BF1F-EBFBB6E3BB57}" destId="{CB7C7CB2-070E-41D7-B553-63F91F3301DE}" srcOrd="0" destOrd="0" presId="urn:microsoft.com/office/officeart/2005/8/layout/default"/>
    <dgm:cxn modelId="{687B7C53-8678-4D11-A47F-72796911C2C5}" type="presParOf" srcId="{AC3324EF-1E9F-4933-BF1F-EBFBB6E3BB57}" destId="{C2799E78-7E9F-4A6F-A6C0-7E638E8F68C2}" srcOrd="1" destOrd="0" presId="urn:microsoft.com/office/officeart/2005/8/layout/default"/>
    <dgm:cxn modelId="{09DDC448-1D3F-455D-9FA0-B0495928C281}" type="presParOf" srcId="{AC3324EF-1E9F-4933-BF1F-EBFBB6E3BB57}" destId="{3CE38B33-7A5E-452D-BC03-27BD8816D1ED}" srcOrd="2" destOrd="0" presId="urn:microsoft.com/office/officeart/2005/8/layout/default"/>
    <dgm:cxn modelId="{50B5BF7D-3AF7-4D46-A41F-39A3042857C2}" type="presParOf" srcId="{AC3324EF-1E9F-4933-BF1F-EBFBB6E3BB57}" destId="{61B0C7FA-9E01-4A48-BEFE-9D9418F0BA18}" srcOrd="3" destOrd="0" presId="urn:microsoft.com/office/officeart/2005/8/layout/default"/>
    <dgm:cxn modelId="{69FCD389-5613-4319-8F38-C0C7B151C88D}" type="presParOf" srcId="{AC3324EF-1E9F-4933-BF1F-EBFBB6E3BB57}" destId="{2A667D6D-A100-4148-B03A-9235E41AEC30}" srcOrd="4" destOrd="0" presId="urn:microsoft.com/office/officeart/2005/8/layout/default"/>
    <dgm:cxn modelId="{78E436D9-4635-412F-B394-42ACF5C2F7C3}" type="presParOf" srcId="{AC3324EF-1E9F-4933-BF1F-EBFBB6E3BB57}" destId="{D902DC34-A6F3-4626-8FD9-C0D8CC88CED3}" srcOrd="5" destOrd="0" presId="urn:microsoft.com/office/officeart/2005/8/layout/default"/>
    <dgm:cxn modelId="{DE5C55C4-CC96-4733-A4E9-429DA2523330}" type="presParOf" srcId="{AC3324EF-1E9F-4933-BF1F-EBFBB6E3BB57}" destId="{C5C92033-BB6F-4E9C-BF47-A96E71124443}" srcOrd="6" destOrd="0" presId="urn:microsoft.com/office/officeart/2005/8/layout/default"/>
    <dgm:cxn modelId="{4BB772A4-7AED-4A07-864B-8DC802BAE812}" type="presParOf" srcId="{AC3324EF-1E9F-4933-BF1F-EBFBB6E3BB57}" destId="{B996D08D-815E-45F1-BA14-47122E7D1733}" srcOrd="7" destOrd="0" presId="urn:microsoft.com/office/officeart/2005/8/layout/default"/>
    <dgm:cxn modelId="{A521ACFB-F317-4138-888F-08D67779DC46}" type="presParOf" srcId="{AC3324EF-1E9F-4933-BF1F-EBFBB6E3BB57}" destId="{BC1F678E-1F4A-4823-A964-1E31E06EDF45}" srcOrd="8" destOrd="0" presId="urn:microsoft.com/office/officeart/2005/8/layout/default"/>
    <dgm:cxn modelId="{C0369CA2-1BFB-40A5-9945-B9A5BDA73C2E}" type="presParOf" srcId="{AC3324EF-1E9F-4933-BF1F-EBFBB6E3BB57}" destId="{09160BC0-9590-4BA4-BE4D-F77EE12F4B36}" srcOrd="9" destOrd="0" presId="urn:microsoft.com/office/officeart/2005/8/layout/default"/>
    <dgm:cxn modelId="{C484DB6A-1190-4F7D-A751-44378E4623ED}" type="presParOf" srcId="{AC3324EF-1E9F-4933-BF1F-EBFBB6E3BB57}" destId="{BBCA4E9D-C219-4A32-A3E1-F99570742186}" srcOrd="10" destOrd="0" presId="urn:microsoft.com/office/officeart/2005/8/layout/default"/>
    <dgm:cxn modelId="{1DB72E37-5A3C-4033-AE26-C6C8E94AAF38}" type="presParOf" srcId="{AC3324EF-1E9F-4933-BF1F-EBFBB6E3BB57}" destId="{8A810E37-72B9-49B9-848D-2454D247A5A7}" srcOrd="11" destOrd="0" presId="urn:microsoft.com/office/officeart/2005/8/layout/default"/>
    <dgm:cxn modelId="{3B5FD131-E323-46A7-AB98-D758DC3070D9}" type="presParOf" srcId="{AC3324EF-1E9F-4933-BF1F-EBFBB6E3BB57}" destId="{756AC9E9-7832-4DAF-A114-6EBD850E730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B0C0C9-D3DC-493C-9360-331ECD913183}" type="doc">
      <dgm:prSet loTypeId="urn:microsoft.com/office/officeart/2005/8/layout/hProcess9" loCatId="process" qsTypeId="urn:microsoft.com/office/officeart/2005/8/quickstyle/simple1" qsCatId="simple" csTypeId="urn:microsoft.com/office/officeart/2005/8/colors/colorful4" csCatId="colorful" phldr="1"/>
      <dgm:spPr/>
      <dgm:t>
        <a:bodyPr/>
        <a:lstStyle/>
        <a:p>
          <a:endParaRPr lang="en-IN"/>
        </a:p>
      </dgm:t>
    </dgm:pt>
    <dgm:pt modelId="{3172F7A0-495D-4CFF-B549-6C53546B3C3C}">
      <dgm:prSet custT="1"/>
      <dgm:spPr>
        <a:solidFill>
          <a:schemeClr val="accent5"/>
        </a:solidFill>
      </dgm:spPr>
      <dgm:t>
        <a:bodyPr/>
        <a:lstStyle/>
        <a:p>
          <a:r>
            <a:rPr lang="en-GB" sz="1800" b="0" i="0" baseline="0" dirty="0">
              <a:latin typeface="Times New Roman" panose="02020603050405020304" pitchFamily="18" charset="0"/>
              <a:cs typeface="Times New Roman" panose="02020603050405020304" pitchFamily="18" charset="0"/>
            </a:rPr>
            <a:t>Activation of CB2 leads</a:t>
          </a:r>
          <a:endParaRPr lang="en-IN" sz="1800" dirty="0">
            <a:latin typeface="Times New Roman" panose="02020603050405020304" pitchFamily="18" charset="0"/>
            <a:cs typeface="Times New Roman" panose="02020603050405020304" pitchFamily="18" charset="0"/>
          </a:endParaRPr>
        </a:p>
      </dgm:t>
    </dgm:pt>
    <dgm:pt modelId="{A13216D1-16DA-4E44-AA1C-369AF9E52910}" type="parTrans" cxnId="{0BC84803-E1BF-4F02-805D-77ECAE4C48EF}">
      <dgm:prSet/>
      <dgm:spPr/>
      <dgm:t>
        <a:bodyPr/>
        <a:lstStyle/>
        <a:p>
          <a:endParaRPr lang="en-IN"/>
        </a:p>
      </dgm:t>
    </dgm:pt>
    <dgm:pt modelId="{BC48593C-0542-4566-9C1C-42D4966B6BAB}" type="sibTrans" cxnId="{0BC84803-E1BF-4F02-805D-77ECAE4C48EF}">
      <dgm:prSet/>
      <dgm:spPr/>
      <dgm:t>
        <a:bodyPr/>
        <a:lstStyle/>
        <a:p>
          <a:endParaRPr lang="en-IN"/>
        </a:p>
      </dgm:t>
    </dgm:pt>
    <dgm:pt modelId="{514801D3-A991-4A50-B3B6-D25C17092230}">
      <dgm:prSet custT="1"/>
      <dgm:spPr>
        <a:solidFill>
          <a:schemeClr val="accent3">
            <a:lumMod val="50000"/>
          </a:schemeClr>
        </a:solidFill>
      </dgm:spPr>
      <dgm:t>
        <a:bodyPr/>
        <a:lstStyle/>
        <a:p>
          <a:r>
            <a:rPr lang="en-GB" sz="1800" b="0" i="0" baseline="0" dirty="0">
              <a:latin typeface="Times New Roman" panose="02020603050405020304" pitchFamily="18" charset="0"/>
              <a:cs typeface="Times New Roman" panose="02020603050405020304" pitchFamily="18" charset="0"/>
            </a:rPr>
            <a:t>to inhibition of P-selectin expression, decreasing PMN chemotaxis.</a:t>
          </a:r>
          <a:endParaRPr lang="en-IN" sz="1800" dirty="0">
            <a:latin typeface="Times New Roman" panose="02020603050405020304" pitchFamily="18" charset="0"/>
            <a:cs typeface="Times New Roman" panose="02020603050405020304" pitchFamily="18" charset="0"/>
          </a:endParaRPr>
        </a:p>
      </dgm:t>
    </dgm:pt>
    <dgm:pt modelId="{CA6C1433-F19B-4720-9456-56AE0B454D57}" type="parTrans" cxnId="{7C7E9ED0-AAA2-4B35-989F-C2463EB342C7}">
      <dgm:prSet/>
      <dgm:spPr/>
      <dgm:t>
        <a:bodyPr/>
        <a:lstStyle/>
        <a:p>
          <a:endParaRPr lang="en-IN"/>
        </a:p>
      </dgm:t>
    </dgm:pt>
    <dgm:pt modelId="{E9BF3CD1-6AE0-4612-942C-3084A14CE79A}" type="sibTrans" cxnId="{7C7E9ED0-AAA2-4B35-989F-C2463EB342C7}">
      <dgm:prSet/>
      <dgm:spPr/>
      <dgm:t>
        <a:bodyPr/>
        <a:lstStyle/>
        <a:p>
          <a:endParaRPr lang="en-IN"/>
        </a:p>
      </dgm:t>
    </dgm:pt>
    <dgm:pt modelId="{D886024E-35B9-40BA-8FD0-5C1A8C0F31A1}">
      <dgm:prSet custT="1"/>
      <dgm:spPr>
        <a:solidFill>
          <a:schemeClr val="accent1">
            <a:lumMod val="50000"/>
          </a:schemeClr>
        </a:solidFill>
      </dgm:spPr>
      <dgm:t>
        <a:bodyPr/>
        <a:lstStyle/>
        <a:p>
          <a:r>
            <a:rPr lang="en-GB" sz="1800" b="0" i="0" baseline="0" dirty="0">
              <a:latin typeface="Times New Roman" panose="02020603050405020304" pitchFamily="18" charset="0"/>
              <a:cs typeface="Times New Roman" panose="02020603050405020304" pitchFamily="18" charset="0"/>
            </a:rPr>
            <a:t>Resolvins induce hallmark functions of resolution of inflammation</a:t>
          </a:r>
          <a:endParaRPr lang="en-IN" sz="1800" dirty="0">
            <a:latin typeface="Times New Roman" panose="02020603050405020304" pitchFamily="18" charset="0"/>
            <a:cs typeface="Times New Roman" panose="02020603050405020304" pitchFamily="18" charset="0"/>
          </a:endParaRPr>
        </a:p>
      </dgm:t>
    </dgm:pt>
    <dgm:pt modelId="{8608512D-4F31-4500-9F8D-F4FFD20E008D}" type="parTrans" cxnId="{30F803D1-1AC3-4CF8-BD43-D131C0B4F038}">
      <dgm:prSet/>
      <dgm:spPr/>
      <dgm:t>
        <a:bodyPr/>
        <a:lstStyle/>
        <a:p>
          <a:endParaRPr lang="en-IN"/>
        </a:p>
      </dgm:t>
    </dgm:pt>
    <dgm:pt modelId="{D91C75C8-644A-40E0-9FAC-F54EE3F82241}" type="sibTrans" cxnId="{30F803D1-1AC3-4CF8-BD43-D131C0B4F038}">
      <dgm:prSet/>
      <dgm:spPr/>
      <dgm:t>
        <a:bodyPr/>
        <a:lstStyle/>
        <a:p>
          <a:endParaRPr lang="en-IN"/>
        </a:p>
      </dgm:t>
    </dgm:pt>
    <dgm:pt modelId="{7434C554-2687-4A24-A382-47DDFE98D42F}">
      <dgm:prSet custT="1"/>
      <dgm:spPr>
        <a:solidFill>
          <a:srgbClr val="004E9A"/>
        </a:solidFill>
      </dgm:spPr>
      <dgm:t>
        <a:bodyPr/>
        <a:lstStyle/>
        <a:p>
          <a:r>
            <a:rPr lang="en-GB" sz="1800" b="0" i="0" baseline="0" dirty="0">
              <a:latin typeface="Times New Roman" panose="02020603050405020304" pitchFamily="18" charset="0"/>
              <a:cs typeface="Times New Roman" panose="02020603050405020304" pitchFamily="18" charset="0"/>
            </a:rPr>
            <a:t>including decreasing neutrophil migration, phagocytosis of apoptotic cells, and</a:t>
          </a:r>
          <a:endParaRPr lang="en-IN" sz="1800" dirty="0">
            <a:latin typeface="Times New Roman" panose="02020603050405020304" pitchFamily="18" charset="0"/>
            <a:cs typeface="Times New Roman" panose="02020603050405020304" pitchFamily="18" charset="0"/>
          </a:endParaRPr>
        </a:p>
      </dgm:t>
    </dgm:pt>
    <dgm:pt modelId="{27E64E2E-1690-450E-81FD-1E8AD0305839}" type="parTrans" cxnId="{4753E40A-FC0F-42B8-8C91-5E7685102CF1}">
      <dgm:prSet/>
      <dgm:spPr/>
      <dgm:t>
        <a:bodyPr/>
        <a:lstStyle/>
        <a:p>
          <a:endParaRPr lang="en-IN"/>
        </a:p>
      </dgm:t>
    </dgm:pt>
    <dgm:pt modelId="{63B0FD48-7A4D-449D-B226-4E2816A6ADEF}" type="sibTrans" cxnId="{4753E40A-FC0F-42B8-8C91-5E7685102CF1}">
      <dgm:prSet/>
      <dgm:spPr/>
      <dgm:t>
        <a:bodyPr/>
        <a:lstStyle/>
        <a:p>
          <a:endParaRPr lang="en-IN"/>
        </a:p>
      </dgm:t>
    </dgm:pt>
    <dgm:pt modelId="{F1A7F5B0-B41E-4DA0-A08C-4BF13ECC6691}">
      <dgm:prSet custT="1"/>
      <dgm:spPr>
        <a:solidFill>
          <a:schemeClr val="accent2">
            <a:lumMod val="75000"/>
          </a:schemeClr>
        </a:solidFill>
      </dgm:spPr>
      <dgm:t>
        <a:bodyPr/>
        <a:lstStyle/>
        <a:p>
          <a:r>
            <a:rPr lang="en-GB" sz="1800" b="0" i="0" baseline="0" dirty="0">
              <a:latin typeface="Times New Roman" panose="02020603050405020304" pitchFamily="18" charset="0"/>
              <a:cs typeface="Times New Roman" panose="02020603050405020304" pitchFamily="18" charset="0"/>
            </a:rPr>
            <a:t>increasing clearance of infection to activate tissue </a:t>
          </a:r>
          <a:r>
            <a:rPr lang="en-IN" sz="1800" b="0" i="0" baseline="0" dirty="0">
              <a:latin typeface="Times New Roman" panose="02020603050405020304" pitchFamily="18" charset="0"/>
              <a:cs typeface="Times New Roman" panose="02020603050405020304" pitchFamily="18" charset="0"/>
            </a:rPr>
            <a:t>healing</a:t>
          </a:r>
          <a:endParaRPr lang="en-IN" sz="1800" dirty="0">
            <a:latin typeface="Times New Roman" panose="02020603050405020304" pitchFamily="18" charset="0"/>
            <a:cs typeface="Times New Roman" panose="02020603050405020304" pitchFamily="18" charset="0"/>
          </a:endParaRPr>
        </a:p>
      </dgm:t>
    </dgm:pt>
    <dgm:pt modelId="{A9E43E7E-56D1-415B-AFAD-76CB0AEB1658}" type="parTrans" cxnId="{6975509E-0D3E-4A77-B956-BFB257310507}">
      <dgm:prSet/>
      <dgm:spPr/>
      <dgm:t>
        <a:bodyPr/>
        <a:lstStyle/>
        <a:p>
          <a:endParaRPr lang="en-IN"/>
        </a:p>
      </dgm:t>
    </dgm:pt>
    <dgm:pt modelId="{C5293704-09BA-4DA8-8E5A-467381EAB813}" type="sibTrans" cxnId="{6975509E-0D3E-4A77-B956-BFB257310507}">
      <dgm:prSet/>
      <dgm:spPr/>
      <dgm:t>
        <a:bodyPr/>
        <a:lstStyle/>
        <a:p>
          <a:endParaRPr lang="en-IN"/>
        </a:p>
      </dgm:t>
    </dgm:pt>
    <dgm:pt modelId="{777BB787-BDC0-48E5-BEB6-DD2CA6265747}" type="pres">
      <dgm:prSet presAssocID="{84B0C0C9-D3DC-493C-9360-331ECD913183}" presName="CompostProcess" presStyleCnt="0">
        <dgm:presLayoutVars>
          <dgm:dir/>
          <dgm:resizeHandles val="exact"/>
        </dgm:presLayoutVars>
      </dgm:prSet>
      <dgm:spPr/>
    </dgm:pt>
    <dgm:pt modelId="{DA5E8B48-CD70-4B88-B5D7-A0AB9FE40DC6}" type="pres">
      <dgm:prSet presAssocID="{84B0C0C9-D3DC-493C-9360-331ECD913183}" presName="arrow" presStyleLbl="bgShp" presStyleIdx="0" presStyleCnt="1"/>
      <dgm:spPr/>
    </dgm:pt>
    <dgm:pt modelId="{E279648E-7CCF-4402-87A3-F90784886BEF}" type="pres">
      <dgm:prSet presAssocID="{84B0C0C9-D3DC-493C-9360-331ECD913183}" presName="linearProcess" presStyleCnt="0"/>
      <dgm:spPr/>
    </dgm:pt>
    <dgm:pt modelId="{1027EAF6-621B-41BB-A028-A98E270D74EE}" type="pres">
      <dgm:prSet presAssocID="{3172F7A0-495D-4CFF-B549-6C53546B3C3C}" presName="textNode" presStyleLbl="node1" presStyleIdx="0" presStyleCnt="5">
        <dgm:presLayoutVars>
          <dgm:bulletEnabled val="1"/>
        </dgm:presLayoutVars>
      </dgm:prSet>
      <dgm:spPr/>
    </dgm:pt>
    <dgm:pt modelId="{9EBA8B26-6E35-4071-B45C-2AA5A533BC53}" type="pres">
      <dgm:prSet presAssocID="{BC48593C-0542-4566-9C1C-42D4966B6BAB}" presName="sibTrans" presStyleCnt="0"/>
      <dgm:spPr/>
    </dgm:pt>
    <dgm:pt modelId="{14354FA5-D8C0-4048-9650-557424076D7D}" type="pres">
      <dgm:prSet presAssocID="{514801D3-A991-4A50-B3B6-D25C17092230}" presName="textNode" presStyleLbl="node1" presStyleIdx="1" presStyleCnt="5">
        <dgm:presLayoutVars>
          <dgm:bulletEnabled val="1"/>
        </dgm:presLayoutVars>
      </dgm:prSet>
      <dgm:spPr/>
    </dgm:pt>
    <dgm:pt modelId="{750E79E8-A8E2-40B8-AA34-7F06F55FD961}" type="pres">
      <dgm:prSet presAssocID="{E9BF3CD1-6AE0-4612-942C-3084A14CE79A}" presName="sibTrans" presStyleCnt="0"/>
      <dgm:spPr/>
    </dgm:pt>
    <dgm:pt modelId="{EA6BC5FD-8522-455F-BF21-7FEA05BEA99C}" type="pres">
      <dgm:prSet presAssocID="{D886024E-35B9-40BA-8FD0-5C1A8C0F31A1}" presName="textNode" presStyleLbl="node1" presStyleIdx="2" presStyleCnt="5">
        <dgm:presLayoutVars>
          <dgm:bulletEnabled val="1"/>
        </dgm:presLayoutVars>
      </dgm:prSet>
      <dgm:spPr/>
    </dgm:pt>
    <dgm:pt modelId="{62CB39E0-0E0B-44CB-8379-0DBE16AB8BD7}" type="pres">
      <dgm:prSet presAssocID="{D91C75C8-644A-40E0-9FAC-F54EE3F82241}" presName="sibTrans" presStyleCnt="0"/>
      <dgm:spPr/>
    </dgm:pt>
    <dgm:pt modelId="{40D6FC23-9FB5-41C5-B3B5-C0CD17B0BEAD}" type="pres">
      <dgm:prSet presAssocID="{7434C554-2687-4A24-A382-47DDFE98D42F}" presName="textNode" presStyleLbl="node1" presStyleIdx="3" presStyleCnt="5">
        <dgm:presLayoutVars>
          <dgm:bulletEnabled val="1"/>
        </dgm:presLayoutVars>
      </dgm:prSet>
      <dgm:spPr/>
    </dgm:pt>
    <dgm:pt modelId="{3E0DD402-C2B0-4D5D-A205-709F7A8CC583}" type="pres">
      <dgm:prSet presAssocID="{63B0FD48-7A4D-449D-B226-4E2816A6ADEF}" presName="sibTrans" presStyleCnt="0"/>
      <dgm:spPr/>
    </dgm:pt>
    <dgm:pt modelId="{F3B82F48-D596-49C7-A7C7-B4C8CC303BB5}" type="pres">
      <dgm:prSet presAssocID="{F1A7F5B0-B41E-4DA0-A08C-4BF13ECC6691}" presName="textNode" presStyleLbl="node1" presStyleIdx="4" presStyleCnt="5">
        <dgm:presLayoutVars>
          <dgm:bulletEnabled val="1"/>
        </dgm:presLayoutVars>
      </dgm:prSet>
      <dgm:spPr/>
    </dgm:pt>
  </dgm:ptLst>
  <dgm:cxnLst>
    <dgm:cxn modelId="{0BC84803-E1BF-4F02-805D-77ECAE4C48EF}" srcId="{84B0C0C9-D3DC-493C-9360-331ECD913183}" destId="{3172F7A0-495D-4CFF-B549-6C53546B3C3C}" srcOrd="0" destOrd="0" parTransId="{A13216D1-16DA-4E44-AA1C-369AF9E52910}" sibTransId="{BC48593C-0542-4566-9C1C-42D4966B6BAB}"/>
    <dgm:cxn modelId="{4753E40A-FC0F-42B8-8C91-5E7685102CF1}" srcId="{84B0C0C9-D3DC-493C-9360-331ECD913183}" destId="{7434C554-2687-4A24-A382-47DDFE98D42F}" srcOrd="3" destOrd="0" parTransId="{27E64E2E-1690-450E-81FD-1E8AD0305839}" sibTransId="{63B0FD48-7A4D-449D-B226-4E2816A6ADEF}"/>
    <dgm:cxn modelId="{518A431F-90EE-4384-8DC5-A534A0902C93}" type="presOf" srcId="{3172F7A0-495D-4CFF-B549-6C53546B3C3C}" destId="{1027EAF6-621B-41BB-A028-A98E270D74EE}" srcOrd="0" destOrd="0" presId="urn:microsoft.com/office/officeart/2005/8/layout/hProcess9"/>
    <dgm:cxn modelId="{8A1E4D3A-1FE8-43B4-A21C-3587C34AC6A3}" type="presOf" srcId="{514801D3-A991-4A50-B3B6-D25C17092230}" destId="{14354FA5-D8C0-4048-9650-557424076D7D}" srcOrd="0" destOrd="0" presId="urn:microsoft.com/office/officeart/2005/8/layout/hProcess9"/>
    <dgm:cxn modelId="{75F0296E-7E73-4122-8104-CAAFF98F4A84}" type="presOf" srcId="{7434C554-2687-4A24-A382-47DDFE98D42F}" destId="{40D6FC23-9FB5-41C5-B3B5-C0CD17B0BEAD}" srcOrd="0" destOrd="0" presId="urn:microsoft.com/office/officeart/2005/8/layout/hProcess9"/>
    <dgm:cxn modelId="{6975509E-0D3E-4A77-B956-BFB257310507}" srcId="{84B0C0C9-D3DC-493C-9360-331ECD913183}" destId="{F1A7F5B0-B41E-4DA0-A08C-4BF13ECC6691}" srcOrd="4" destOrd="0" parTransId="{A9E43E7E-56D1-415B-AFAD-76CB0AEB1658}" sibTransId="{C5293704-09BA-4DA8-8E5A-467381EAB813}"/>
    <dgm:cxn modelId="{F21DDFA3-668E-4D6F-8955-EB17E20556AD}" type="presOf" srcId="{84B0C0C9-D3DC-493C-9360-331ECD913183}" destId="{777BB787-BDC0-48E5-BEB6-DD2CA6265747}" srcOrd="0" destOrd="0" presId="urn:microsoft.com/office/officeart/2005/8/layout/hProcess9"/>
    <dgm:cxn modelId="{7C7E9ED0-AAA2-4B35-989F-C2463EB342C7}" srcId="{84B0C0C9-D3DC-493C-9360-331ECD913183}" destId="{514801D3-A991-4A50-B3B6-D25C17092230}" srcOrd="1" destOrd="0" parTransId="{CA6C1433-F19B-4720-9456-56AE0B454D57}" sibTransId="{E9BF3CD1-6AE0-4612-942C-3084A14CE79A}"/>
    <dgm:cxn modelId="{30F803D1-1AC3-4CF8-BD43-D131C0B4F038}" srcId="{84B0C0C9-D3DC-493C-9360-331ECD913183}" destId="{D886024E-35B9-40BA-8FD0-5C1A8C0F31A1}" srcOrd="2" destOrd="0" parTransId="{8608512D-4F31-4500-9F8D-F4FFD20E008D}" sibTransId="{D91C75C8-644A-40E0-9FAC-F54EE3F82241}"/>
    <dgm:cxn modelId="{27C5C1D1-69BC-4E59-8FAA-83B67149D973}" type="presOf" srcId="{D886024E-35B9-40BA-8FD0-5C1A8C0F31A1}" destId="{EA6BC5FD-8522-455F-BF21-7FEA05BEA99C}" srcOrd="0" destOrd="0" presId="urn:microsoft.com/office/officeart/2005/8/layout/hProcess9"/>
    <dgm:cxn modelId="{BA296AE3-658D-4E96-91FD-29FEE170D2EE}" type="presOf" srcId="{F1A7F5B0-B41E-4DA0-A08C-4BF13ECC6691}" destId="{F3B82F48-D596-49C7-A7C7-B4C8CC303BB5}" srcOrd="0" destOrd="0" presId="urn:microsoft.com/office/officeart/2005/8/layout/hProcess9"/>
    <dgm:cxn modelId="{C207B79B-1A1E-42BF-8C79-36B6F4FA6062}" type="presParOf" srcId="{777BB787-BDC0-48E5-BEB6-DD2CA6265747}" destId="{DA5E8B48-CD70-4B88-B5D7-A0AB9FE40DC6}" srcOrd="0" destOrd="0" presId="urn:microsoft.com/office/officeart/2005/8/layout/hProcess9"/>
    <dgm:cxn modelId="{7BA0C262-3AE0-4F3A-86A8-9D2A3079B3C4}" type="presParOf" srcId="{777BB787-BDC0-48E5-BEB6-DD2CA6265747}" destId="{E279648E-7CCF-4402-87A3-F90784886BEF}" srcOrd="1" destOrd="0" presId="urn:microsoft.com/office/officeart/2005/8/layout/hProcess9"/>
    <dgm:cxn modelId="{2E5CDA86-4E17-4A16-866A-2251996A1778}" type="presParOf" srcId="{E279648E-7CCF-4402-87A3-F90784886BEF}" destId="{1027EAF6-621B-41BB-A028-A98E270D74EE}" srcOrd="0" destOrd="0" presId="urn:microsoft.com/office/officeart/2005/8/layout/hProcess9"/>
    <dgm:cxn modelId="{A814A8C7-49D9-42E4-BD03-4516500F3E68}" type="presParOf" srcId="{E279648E-7CCF-4402-87A3-F90784886BEF}" destId="{9EBA8B26-6E35-4071-B45C-2AA5A533BC53}" srcOrd="1" destOrd="0" presId="urn:microsoft.com/office/officeart/2005/8/layout/hProcess9"/>
    <dgm:cxn modelId="{42189CEB-3018-4056-83D7-23FD8CBFD7F5}" type="presParOf" srcId="{E279648E-7CCF-4402-87A3-F90784886BEF}" destId="{14354FA5-D8C0-4048-9650-557424076D7D}" srcOrd="2" destOrd="0" presId="urn:microsoft.com/office/officeart/2005/8/layout/hProcess9"/>
    <dgm:cxn modelId="{5C82C91E-F647-4F3D-A2B6-8F07DB80BA48}" type="presParOf" srcId="{E279648E-7CCF-4402-87A3-F90784886BEF}" destId="{750E79E8-A8E2-40B8-AA34-7F06F55FD961}" srcOrd="3" destOrd="0" presId="urn:microsoft.com/office/officeart/2005/8/layout/hProcess9"/>
    <dgm:cxn modelId="{53587DC7-2FBA-41C3-AC51-744FBADC9528}" type="presParOf" srcId="{E279648E-7CCF-4402-87A3-F90784886BEF}" destId="{EA6BC5FD-8522-455F-BF21-7FEA05BEA99C}" srcOrd="4" destOrd="0" presId="urn:microsoft.com/office/officeart/2005/8/layout/hProcess9"/>
    <dgm:cxn modelId="{230E8F39-FCAE-4462-82FF-75CB2893156C}" type="presParOf" srcId="{E279648E-7CCF-4402-87A3-F90784886BEF}" destId="{62CB39E0-0E0B-44CB-8379-0DBE16AB8BD7}" srcOrd="5" destOrd="0" presId="urn:microsoft.com/office/officeart/2005/8/layout/hProcess9"/>
    <dgm:cxn modelId="{B6B4E261-C9D9-4E67-AF39-5D71E10F5361}" type="presParOf" srcId="{E279648E-7CCF-4402-87A3-F90784886BEF}" destId="{40D6FC23-9FB5-41C5-B3B5-C0CD17B0BEAD}" srcOrd="6" destOrd="0" presId="urn:microsoft.com/office/officeart/2005/8/layout/hProcess9"/>
    <dgm:cxn modelId="{D894A969-1900-4C50-93FC-D39B424F4E1D}" type="presParOf" srcId="{E279648E-7CCF-4402-87A3-F90784886BEF}" destId="{3E0DD402-C2B0-4D5D-A205-709F7A8CC583}" srcOrd="7" destOrd="0" presId="urn:microsoft.com/office/officeart/2005/8/layout/hProcess9"/>
    <dgm:cxn modelId="{6018E7F3-E1AE-4510-B355-4C4B5E1F4260}" type="presParOf" srcId="{E279648E-7CCF-4402-87A3-F90784886BEF}" destId="{F3B82F48-D596-49C7-A7C7-B4C8CC303BB5}"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D0BF436A-B62D-400A-940C-764744A06D5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6107AE33-4CFF-4FD8-A59D-6D943C361BE2}">
      <dgm:prSet custT="1"/>
      <dgm:spPr>
        <a:solidFill>
          <a:srgbClr val="00B050"/>
        </a:solidFill>
      </dgm:spPr>
      <dgm:t>
        <a:bodyPr/>
        <a:lstStyle/>
        <a:p>
          <a:r>
            <a:rPr lang="en-GB" sz="1800" b="0" i="0" baseline="0" dirty="0">
              <a:latin typeface="Times New Roman" panose="02020603050405020304" pitchFamily="18" charset="0"/>
              <a:cs typeface="Times New Roman" panose="02020603050405020304" pitchFamily="18" charset="0"/>
            </a:rPr>
            <a:t>Macrophage mediators in resolving inflammation (</a:t>
          </a:r>
          <a:r>
            <a:rPr lang="en-GB" sz="1800" b="0" i="0" baseline="0" dirty="0" err="1">
              <a:latin typeface="Times New Roman" panose="02020603050405020304" pitchFamily="18" charset="0"/>
              <a:cs typeface="Times New Roman" panose="02020603050405020304" pitchFamily="18" charset="0"/>
            </a:rPr>
            <a:t>maresins</a:t>
          </a:r>
          <a:r>
            <a:rPr lang="en-GB" sz="1800" b="0" i="0" baseline="0" dirty="0">
              <a:latin typeface="Times New Roman" panose="02020603050405020304" pitchFamily="18" charset="0"/>
              <a:cs typeface="Times New Roman" panose="02020603050405020304" pitchFamily="18" charset="0"/>
            </a:rPr>
            <a:t>, or </a:t>
          </a:r>
          <a:r>
            <a:rPr lang="en-GB" sz="1800" b="0" i="0" baseline="0" dirty="0" err="1">
              <a:latin typeface="Times New Roman" panose="02020603050405020304" pitchFamily="18" charset="0"/>
              <a:cs typeface="Times New Roman" panose="02020603050405020304" pitchFamily="18" charset="0"/>
            </a:rPr>
            <a:t>MaR</a:t>
          </a:r>
          <a:r>
            <a:rPr lang="en-GB" sz="1800" b="0" i="0" baseline="0" dirty="0">
              <a:latin typeface="Times New Roman" panose="02020603050405020304" pitchFamily="18" charset="0"/>
              <a:cs typeface="Times New Roman" panose="02020603050405020304" pitchFamily="18" charset="0"/>
            </a:rPr>
            <a:t>) have been identified as primordial molecules produced by macrophages with homeostatic functions. </a:t>
          </a:r>
          <a:endParaRPr lang="en-IN" sz="1800" dirty="0">
            <a:latin typeface="Times New Roman" panose="02020603050405020304" pitchFamily="18" charset="0"/>
            <a:cs typeface="Times New Roman" panose="02020603050405020304" pitchFamily="18" charset="0"/>
          </a:endParaRPr>
        </a:p>
      </dgm:t>
    </dgm:pt>
    <dgm:pt modelId="{B11632A2-2E42-47C2-8AE7-AC0AF08EFEAC}" type="parTrans" cxnId="{E7045433-6DAD-4F0A-A38B-876CDC7E169F}">
      <dgm:prSet/>
      <dgm:spPr/>
      <dgm:t>
        <a:bodyPr/>
        <a:lstStyle/>
        <a:p>
          <a:endParaRPr lang="en-IN"/>
        </a:p>
      </dgm:t>
    </dgm:pt>
    <dgm:pt modelId="{453FE878-FA0B-4848-A729-0BC21FD1D24E}" type="sibTrans" cxnId="{E7045433-6DAD-4F0A-A38B-876CDC7E169F}">
      <dgm:prSet/>
      <dgm:spPr/>
      <dgm:t>
        <a:bodyPr/>
        <a:lstStyle/>
        <a:p>
          <a:endParaRPr lang="en-IN"/>
        </a:p>
      </dgm:t>
    </dgm:pt>
    <dgm:pt modelId="{CF555621-4D15-42E2-A007-2A5836B7B060}">
      <dgm:prSet custT="1"/>
      <dgm:spPr>
        <a:solidFill>
          <a:schemeClr val="bg2">
            <a:lumMod val="75000"/>
            <a:lumOff val="25000"/>
          </a:schemeClr>
        </a:solidFill>
      </dgm:spPr>
      <dgm:t>
        <a:bodyPr/>
        <a:lstStyle/>
        <a:p>
          <a:r>
            <a:rPr lang="en-GB" sz="1800" b="0" i="0" baseline="0" dirty="0">
              <a:latin typeface="Times New Roman" panose="02020603050405020304" pitchFamily="18" charset="0"/>
              <a:cs typeface="Times New Roman" panose="02020603050405020304" pitchFamily="18" charset="0"/>
            </a:rPr>
            <a:t>Macrophage phagocytosis of apoptotic cells triggers biosynthesis of RvE1, PD1, LXA4, and MaR1. </a:t>
          </a:r>
          <a:endParaRPr lang="en-IN" sz="1800" dirty="0">
            <a:latin typeface="Times New Roman" panose="02020603050405020304" pitchFamily="18" charset="0"/>
            <a:cs typeface="Times New Roman" panose="02020603050405020304" pitchFamily="18" charset="0"/>
          </a:endParaRPr>
        </a:p>
      </dgm:t>
    </dgm:pt>
    <dgm:pt modelId="{C2BBBF32-7EC6-4630-A806-0B79B783739E}" type="parTrans" cxnId="{29A3B7AD-E8DB-49D7-BEE7-464F88F8DDFE}">
      <dgm:prSet/>
      <dgm:spPr/>
      <dgm:t>
        <a:bodyPr/>
        <a:lstStyle/>
        <a:p>
          <a:endParaRPr lang="en-IN"/>
        </a:p>
      </dgm:t>
    </dgm:pt>
    <dgm:pt modelId="{88603354-DB55-4470-B3AA-82171F4548BE}" type="sibTrans" cxnId="{29A3B7AD-E8DB-49D7-BEE7-464F88F8DDFE}">
      <dgm:prSet/>
      <dgm:spPr/>
      <dgm:t>
        <a:bodyPr/>
        <a:lstStyle/>
        <a:p>
          <a:endParaRPr lang="en-IN"/>
        </a:p>
      </dgm:t>
    </dgm:pt>
    <dgm:pt modelId="{54B415BF-D2D8-476C-BC82-31EE13B71619}">
      <dgm:prSet custT="1"/>
      <dgm:spPr>
        <a:solidFill>
          <a:schemeClr val="accent5"/>
        </a:solidFill>
      </dgm:spPr>
      <dgm:t>
        <a:bodyPr/>
        <a:lstStyle/>
        <a:p>
          <a:r>
            <a:rPr lang="en-GB" sz="1800" b="0" i="0" baseline="0" dirty="0">
              <a:latin typeface="Times New Roman" panose="02020603050405020304" pitchFamily="18" charset="0"/>
              <a:cs typeface="Times New Roman" panose="02020603050405020304" pitchFamily="18" charset="0"/>
            </a:rPr>
            <a:t>In sum, the local lipid mediators constitute a new genus of pro-resolving endogenous compounds with potent actions in treating immune-metabolic human diseases. </a:t>
          </a:r>
          <a:endParaRPr lang="en-IN" sz="1800" dirty="0">
            <a:latin typeface="Times New Roman" panose="02020603050405020304" pitchFamily="18" charset="0"/>
            <a:cs typeface="Times New Roman" panose="02020603050405020304" pitchFamily="18" charset="0"/>
          </a:endParaRPr>
        </a:p>
      </dgm:t>
    </dgm:pt>
    <dgm:pt modelId="{23ABCF83-3959-4189-BE7A-DD785783CDB4}" type="parTrans" cxnId="{5C02663C-16C2-447F-B63B-5CF2E77FE6E8}">
      <dgm:prSet/>
      <dgm:spPr/>
      <dgm:t>
        <a:bodyPr/>
        <a:lstStyle/>
        <a:p>
          <a:endParaRPr lang="en-IN"/>
        </a:p>
      </dgm:t>
    </dgm:pt>
    <dgm:pt modelId="{747D966F-D516-4926-9E62-B42DE1539129}" type="sibTrans" cxnId="{5C02663C-16C2-447F-B63B-5CF2E77FE6E8}">
      <dgm:prSet/>
      <dgm:spPr/>
      <dgm:t>
        <a:bodyPr/>
        <a:lstStyle/>
        <a:p>
          <a:endParaRPr lang="en-IN"/>
        </a:p>
      </dgm:t>
    </dgm:pt>
    <dgm:pt modelId="{4F78CD1E-D93A-44A1-ABF2-9C3BA002DAC2}">
      <dgm:prSet custT="1"/>
      <dgm:spPr>
        <a:solidFill>
          <a:srgbClr val="C189F7"/>
        </a:solidFill>
      </dgm:spPr>
      <dgm:t>
        <a:bodyPr/>
        <a:lstStyle/>
        <a:p>
          <a:r>
            <a:rPr lang="en-GB" sz="1800" b="0" i="0" baseline="0" dirty="0">
              <a:latin typeface="Times New Roman" panose="02020603050405020304" pitchFamily="18" charset="0"/>
              <a:cs typeface="Times New Roman" panose="02020603050405020304" pitchFamily="18" charset="0"/>
            </a:rPr>
            <a:t>Conversion of DHA into 14-hydroxy </a:t>
          </a:r>
          <a:r>
            <a:rPr lang="en-GB" sz="1800" b="0" i="0" baseline="0" dirty="0" err="1">
              <a:latin typeface="Times New Roman" panose="02020603050405020304" pitchFamily="18" charset="0"/>
              <a:cs typeface="Times New Roman" panose="02020603050405020304" pitchFamily="18" charset="0"/>
            </a:rPr>
            <a:t>diHA</a:t>
          </a:r>
          <a:r>
            <a:rPr lang="en-GB" sz="1800" b="0" i="0" baseline="0" dirty="0">
              <a:latin typeface="Times New Roman" panose="02020603050405020304" pitchFamily="18" charset="0"/>
              <a:cs typeface="Times New Roman" panose="02020603050405020304" pitchFamily="18" charset="0"/>
            </a:rPr>
            <a:t> was identified via the 14-lipoxygenase cascade. MaR1 effectively stimulates efferocytosis of human cells and also has regenerative functions.</a:t>
          </a:r>
          <a:endParaRPr lang="en-IN" sz="1800" dirty="0">
            <a:latin typeface="Times New Roman" panose="02020603050405020304" pitchFamily="18" charset="0"/>
            <a:cs typeface="Times New Roman" panose="02020603050405020304" pitchFamily="18" charset="0"/>
          </a:endParaRPr>
        </a:p>
      </dgm:t>
    </dgm:pt>
    <dgm:pt modelId="{AB7DB9E0-6046-49F4-A265-4AEC4EDE2AFB}" type="parTrans" cxnId="{BA96F01E-F26E-461C-B33F-7BF77BDCB8DF}">
      <dgm:prSet/>
      <dgm:spPr/>
      <dgm:t>
        <a:bodyPr/>
        <a:lstStyle/>
        <a:p>
          <a:endParaRPr lang="en-IN"/>
        </a:p>
      </dgm:t>
    </dgm:pt>
    <dgm:pt modelId="{6B3920C0-80F9-4F1E-A51B-AB154A82CBFF}" type="sibTrans" cxnId="{BA96F01E-F26E-461C-B33F-7BF77BDCB8DF}">
      <dgm:prSet/>
      <dgm:spPr/>
      <dgm:t>
        <a:bodyPr/>
        <a:lstStyle/>
        <a:p>
          <a:endParaRPr lang="en-IN"/>
        </a:p>
      </dgm:t>
    </dgm:pt>
    <dgm:pt modelId="{9B15E824-3EC9-46FF-AD94-E434E07FFAE1}">
      <dgm:prSet custT="1"/>
      <dgm:spPr>
        <a:solidFill>
          <a:srgbClr val="787800"/>
        </a:solidFill>
      </dgm:spPr>
      <dgm:t>
        <a:bodyPr/>
        <a:lstStyle/>
        <a:p>
          <a:r>
            <a:rPr lang="en-GB" sz="1800" b="0" i="0" baseline="0" dirty="0">
              <a:latin typeface="Times New Roman" panose="02020603050405020304" pitchFamily="18" charset="0"/>
              <a:cs typeface="Times New Roman" panose="02020603050405020304" pitchFamily="18" charset="0"/>
            </a:rPr>
            <a:t>Lipoxin A4/ATL and resolving E1 have been shown to inhibit neutrophil recruitment, attenuate pro-inflammatory gene expression, and reduce the severity of colitis in a murine model.</a:t>
          </a:r>
          <a:endParaRPr lang="en-IN" sz="1800" dirty="0">
            <a:latin typeface="Times New Roman" panose="02020603050405020304" pitchFamily="18" charset="0"/>
            <a:cs typeface="Times New Roman" panose="02020603050405020304" pitchFamily="18" charset="0"/>
          </a:endParaRPr>
        </a:p>
      </dgm:t>
    </dgm:pt>
    <dgm:pt modelId="{43AE504B-66B3-494D-BD90-2223E2FB21C5}" type="parTrans" cxnId="{B4739EE0-2EF3-4617-9D49-A16EB330D048}">
      <dgm:prSet/>
      <dgm:spPr/>
      <dgm:t>
        <a:bodyPr/>
        <a:lstStyle/>
        <a:p>
          <a:endParaRPr lang="en-IN"/>
        </a:p>
      </dgm:t>
    </dgm:pt>
    <dgm:pt modelId="{2CD9BCD5-1328-4EF4-972A-B9FE7FBE8805}" type="sibTrans" cxnId="{B4739EE0-2EF3-4617-9D49-A16EB330D048}">
      <dgm:prSet/>
      <dgm:spPr/>
      <dgm:t>
        <a:bodyPr/>
        <a:lstStyle/>
        <a:p>
          <a:endParaRPr lang="en-IN"/>
        </a:p>
      </dgm:t>
    </dgm:pt>
    <dgm:pt modelId="{5BB5F5CF-CF53-42B0-BDFE-2A73B6D8F550}">
      <dgm:prSet custT="1"/>
      <dgm:spPr>
        <a:solidFill>
          <a:schemeClr val="accent2">
            <a:lumMod val="75000"/>
          </a:schemeClr>
        </a:solidFill>
      </dgm:spPr>
      <dgm:t>
        <a:bodyPr/>
        <a:lstStyle/>
        <a:p>
          <a:r>
            <a:rPr lang="en-GB" sz="1800" b="0" i="0" baseline="0" dirty="0">
              <a:latin typeface="Times New Roman" panose="02020603050405020304" pitchFamily="18" charset="0"/>
              <a:cs typeface="Times New Roman" panose="02020603050405020304" pitchFamily="18" charset="0"/>
            </a:rPr>
            <a:t> PMN infiltration and lymphatic removal of phagocytes were observed when </a:t>
          </a:r>
          <a:r>
            <a:rPr lang="en-GB" sz="1800" b="0" i="0" baseline="0" dirty="0" err="1">
              <a:latin typeface="Times New Roman" panose="02020603050405020304" pitchFamily="18" charset="0"/>
              <a:cs typeface="Times New Roman" panose="02020603050405020304" pitchFamily="18" charset="0"/>
            </a:rPr>
            <a:t>resolvin</a:t>
          </a:r>
          <a:r>
            <a:rPr lang="en-GB" sz="1800" b="0" i="0" baseline="0" dirty="0">
              <a:latin typeface="Times New Roman" panose="02020603050405020304" pitchFamily="18" charset="0"/>
              <a:cs typeface="Times New Roman" panose="02020603050405020304" pitchFamily="18" charset="0"/>
            </a:rPr>
            <a:t> E1, D2, </a:t>
          </a:r>
          <a:r>
            <a:rPr lang="en-GB" sz="1800" b="0" i="0" baseline="0" dirty="0" err="1">
              <a:latin typeface="Times New Roman" panose="02020603050405020304" pitchFamily="18" charset="0"/>
              <a:cs typeface="Times New Roman" panose="02020603050405020304" pitchFamily="18" charset="0"/>
            </a:rPr>
            <a:t>protectin</a:t>
          </a:r>
          <a:r>
            <a:rPr lang="en-GB" sz="1800" b="0" i="0" baseline="0" dirty="0">
              <a:latin typeface="Times New Roman" panose="02020603050405020304" pitchFamily="18" charset="0"/>
              <a:cs typeface="Times New Roman" panose="02020603050405020304" pitchFamily="18" charset="0"/>
            </a:rPr>
            <a:t> D1, lipoxin, and </a:t>
          </a:r>
          <a:r>
            <a:rPr lang="en-GB" sz="1800" b="0" i="0" baseline="0" dirty="0" err="1">
              <a:latin typeface="Times New Roman" panose="02020603050405020304" pitchFamily="18" charset="0"/>
              <a:cs typeface="Times New Roman" panose="02020603050405020304" pitchFamily="18" charset="0"/>
            </a:rPr>
            <a:t>maresin</a:t>
          </a:r>
          <a:r>
            <a:rPr lang="en-GB" sz="1800" b="0" i="0" baseline="0" dirty="0">
              <a:latin typeface="Times New Roman" panose="02020603050405020304" pitchFamily="18" charset="0"/>
              <a:cs typeface="Times New Roman" panose="02020603050405020304" pitchFamily="18" charset="0"/>
            </a:rPr>
            <a:t> were used to ameliorate colitis.</a:t>
          </a:r>
          <a:endParaRPr lang="en-IN" sz="1800" dirty="0">
            <a:latin typeface="Times New Roman" panose="02020603050405020304" pitchFamily="18" charset="0"/>
            <a:cs typeface="Times New Roman" panose="02020603050405020304" pitchFamily="18" charset="0"/>
          </a:endParaRPr>
        </a:p>
      </dgm:t>
    </dgm:pt>
    <dgm:pt modelId="{2CE53274-FA56-4932-8684-6914AAF2FE0D}" type="parTrans" cxnId="{3D0163B1-87C8-4F74-9C04-794FA6B26792}">
      <dgm:prSet/>
      <dgm:spPr/>
      <dgm:t>
        <a:bodyPr/>
        <a:lstStyle/>
        <a:p>
          <a:endParaRPr lang="en-IN"/>
        </a:p>
      </dgm:t>
    </dgm:pt>
    <dgm:pt modelId="{37CF957E-446B-49AE-A2BF-7E4C6EF226F2}" type="sibTrans" cxnId="{3D0163B1-87C8-4F74-9C04-794FA6B26792}">
      <dgm:prSet/>
      <dgm:spPr/>
      <dgm:t>
        <a:bodyPr/>
        <a:lstStyle/>
        <a:p>
          <a:endParaRPr lang="en-IN"/>
        </a:p>
      </dgm:t>
    </dgm:pt>
    <dgm:pt modelId="{3B7A1415-3A96-4214-BB4F-17412159B571}" type="pres">
      <dgm:prSet presAssocID="{D0BF436A-B62D-400A-940C-764744A06D55}" presName="diagram" presStyleCnt="0">
        <dgm:presLayoutVars>
          <dgm:dir/>
          <dgm:resizeHandles val="exact"/>
        </dgm:presLayoutVars>
      </dgm:prSet>
      <dgm:spPr/>
    </dgm:pt>
    <dgm:pt modelId="{4BE93528-DE79-4F7E-AD0E-B79AF9F80CF9}" type="pres">
      <dgm:prSet presAssocID="{6107AE33-4CFF-4FD8-A59D-6D943C361BE2}" presName="node" presStyleLbl="node1" presStyleIdx="0" presStyleCnt="6">
        <dgm:presLayoutVars>
          <dgm:bulletEnabled val="1"/>
        </dgm:presLayoutVars>
      </dgm:prSet>
      <dgm:spPr/>
    </dgm:pt>
    <dgm:pt modelId="{0D659540-3B23-4C6B-944A-26F5539BBD83}" type="pres">
      <dgm:prSet presAssocID="{453FE878-FA0B-4848-A729-0BC21FD1D24E}" presName="sibTrans" presStyleCnt="0"/>
      <dgm:spPr/>
    </dgm:pt>
    <dgm:pt modelId="{BF697A0A-54D7-4B16-88CB-75D956D17C27}" type="pres">
      <dgm:prSet presAssocID="{CF555621-4D15-42E2-A007-2A5836B7B060}" presName="node" presStyleLbl="node1" presStyleIdx="1" presStyleCnt="6">
        <dgm:presLayoutVars>
          <dgm:bulletEnabled val="1"/>
        </dgm:presLayoutVars>
      </dgm:prSet>
      <dgm:spPr/>
    </dgm:pt>
    <dgm:pt modelId="{E1FC7061-8A50-4C79-9951-E668915C7E69}" type="pres">
      <dgm:prSet presAssocID="{88603354-DB55-4470-B3AA-82171F4548BE}" presName="sibTrans" presStyleCnt="0"/>
      <dgm:spPr/>
    </dgm:pt>
    <dgm:pt modelId="{3C8FD78A-9494-4C34-A2F6-0A8CE131D04B}" type="pres">
      <dgm:prSet presAssocID="{4F78CD1E-D93A-44A1-ABF2-9C3BA002DAC2}" presName="node" presStyleLbl="node1" presStyleIdx="2" presStyleCnt="6">
        <dgm:presLayoutVars>
          <dgm:bulletEnabled val="1"/>
        </dgm:presLayoutVars>
      </dgm:prSet>
      <dgm:spPr/>
    </dgm:pt>
    <dgm:pt modelId="{DCA3D9B2-4027-4CE1-804B-192E304F1F2E}" type="pres">
      <dgm:prSet presAssocID="{6B3920C0-80F9-4F1E-A51B-AB154A82CBFF}" presName="sibTrans" presStyleCnt="0"/>
      <dgm:spPr/>
    </dgm:pt>
    <dgm:pt modelId="{6CC18D0A-3EA4-4C06-AE63-8EF557B4705A}" type="pres">
      <dgm:prSet presAssocID="{54B415BF-D2D8-476C-BC82-31EE13B71619}" presName="node" presStyleLbl="node1" presStyleIdx="3" presStyleCnt="6">
        <dgm:presLayoutVars>
          <dgm:bulletEnabled val="1"/>
        </dgm:presLayoutVars>
      </dgm:prSet>
      <dgm:spPr/>
    </dgm:pt>
    <dgm:pt modelId="{E1C4FBD3-2A5B-47C7-AB59-A7CB57E17C05}" type="pres">
      <dgm:prSet presAssocID="{747D966F-D516-4926-9E62-B42DE1539129}" presName="sibTrans" presStyleCnt="0"/>
      <dgm:spPr/>
    </dgm:pt>
    <dgm:pt modelId="{FF0AED1A-A2D8-4362-8EBC-0EED0456EE92}" type="pres">
      <dgm:prSet presAssocID="{9B15E824-3EC9-46FF-AD94-E434E07FFAE1}" presName="node" presStyleLbl="node1" presStyleIdx="4" presStyleCnt="6">
        <dgm:presLayoutVars>
          <dgm:bulletEnabled val="1"/>
        </dgm:presLayoutVars>
      </dgm:prSet>
      <dgm:spPr/>
    </dgm:pt>
    <dgm:pt modelId="{D4C65583-9DEC-4699-B151-31BA9E86170C}" type="pres">
      <dgm:prSet presAssocID="{2CD9BCD5-1328-4EF4-972A-B9FE7FBE8805}" presName="sibTrans" presStyleCnt="0"/>
      <dgm:spPr/>
    </dgm:pt>
    <dgm:pt modelId="{F81A92EB-03CB-4B73-B071-E440401D710F}" type="pres">
      <dgm:prSet presAssocID="{5BB5F5CF-CF53-42B0-BDFE-2A73B6D8F550}" presName="node" presStyleLbl="node1" presStyleIdx="5" presStyleCnt="6">
        <dgm:presLayoutVars>
          <dgm:bulletEnabled val="1"/>
        </dgm:presLayoutVars>
      </dgm:prSet>
      <dgm:spPr/>
    </dgm:pt>
  </dgm:ptLst>
  <dgm:cxnLst>
    <dgm:cxn modelId="{2824C71B-D82A-4482-BC2F-8A74744C082D}" type="presOf" srcId="{CF555621-4D15-42E2-A007-2A5836B7B060}" destId="{BF697A0A-54D7-4B16-88CB-75D956D17C27}" srcOrd="0" destOrd="0" presId="urn:microsoft.com/office/officeart/2005/8/layout/default"/>
    <dgm:cxn modelId="{7CB3CA1C-8DF4-463E-879C-23B1054EF82E}" type="presOf" srcId="{D0BF436A-B62D-400A-940C-764744A06D55}" destId="{3B7A1415-3A96-4214-BB4F-17412159B571}" srcOrd="0" destOrd="0" presId="urn:microsoft.com/office/officeart/2005/8/layout/default"/>
    <dgm:cxn modelId="{AC1C391D-3489-48ED-B6EE-96D4172340BC}" type="presOf" srcId="{6107AE33-4CFF-4FD8-A59D-6D943C361BE2}" destId="{4BE93528-DE79-4F7E-AD0E-B79AF9F80CF9}" srcOrd="0" destOrd="0" presId="urn:microsoft.com/office/officeart/2005/8/layout/default"/>
    <dgm:cxn modelId="{BA96F01E-F26E-461C-B33F-7BF77BDCB8DF}" srcId="{D0BF436A-B62D-400A-940C-764744A06D55}" destId="{4F78CD1E-D93A-44A1-ABF2-9C3BA002DAC2}" srcOrd="2" destOrd="0" parTransId="{AB7DB9E0-6046-49F4-A265-4AEC4EDE2AFB}" sibTransId="{6B3920C0-80F9-4F1E-A51B-AB154A82CBFF}"/>
    <dgm:cxn modelId="{E7045433-6DAD-4F0A-A38B-876CDC7E169F}" srcId="{D0BF436A-B62D-400A-940C-764744A06D55}" destId="{6107AE33-4CFF-4FD8-A59D-6D943C361BE2}" srcOrd="0" destOrd="0" parTransId="{B11632A2-2E42-47C2-8AE7-AC0AF08EFEAC}" sibTransId="{453FE878-FA0B-4848-A729-0BC21FD1D24E}"/>
    <dgm:cxn modelId="{5C02663C-16C2-447F-B63B-5CF2E77FE6E8}" srcId="{D0BF436A-B62D-400A-940C-764744A06D55}" destId="{54B415BF-D2D8-476C-BC82-31EE13B71619}" srcOrd="3" destOrd="0" parTransId="{23ABCF83-3959-4189-BE7A-DD785783CDB4}" sibTransId="{747D966F-D516-4926-9E62-B42DE1539129}"/>
    <dgm:cxn modelId="{2DD5EB5A-9799-4D4A-A016-55837F04CE27}" type="presOf" srcId="{9B15E824-3EC9-46FF-AD94-E434E07FFAE1}" destId="{FF0AED1A-A2D8-4362-8EBC-0EED0456EE92}" srcOrd="0" destOrd="0" presId="urn:microsoft.com/office/officeart/2005/8/layout/default"/>
    <dgm:cxn modelId="{29A3B7AD-E8DB-49D7-BEE7-464F88F8DDFE}" srcId="{D0BF436A-B62D-400A-940C-764744A06D55}" destId="{CF555621-4D15-42E2-A007-2A5836B7B060}" srcOrd="1" destOrd="0" parTransId="{C2BBBF32-7EC6-4630-A806-0B79B783739E}" sibTransId="{88603354-DB55-4470-B3AA-82171F4548BE}"/>
    <dgm:cxn modelId="{3D0163B1-87C8-4F74-9C04-794FA6B26792}" srcId="{D0BF436A-B62D-400A-940C-764744A06D55}" destId="{5BB5F5CF-CF53-42B0-BDFE-2A73B6D8F550}" srcOrd="5" destOrd="0" parTransId="{2CE53274-FA56-4932-8684-6914AAF2FE0D}" sibTransId="{37CF957E-446B-49AE-A2BF-7E4C6EF226F2}"/>
    <dgm:cxn modelId="{289446B3-4A44-4FD8-B043-CA7C09C8D326}" type="presOf" srcId="{4F78CD1E-D93A-44A1-ABF2-9C3BA002DAC2}" destId="{3C8FD78A-9494-4C34-A2F6-0A8CE131D04B}" srcOrd="0" destOrd="0" presId="urn:microsoft.com/office/officeart/2005/8/layout/default"/>
    <dgm:cxn modelId="{D6EF64B6-4BF4-4302-8508-17DE8B75386E}" type="presOf" srcId="{54B415BF-D2D8-476C-BC82-31EE13B71619}" destId="{6CC18D0A-3EA4-4C06-AE63-8EF557B4705A}" srcOrd="0" destOrd="0" presId="urn:microsoft.com/office/officeart/2005/8/layout/default"/>
    <dgm:cxn modelId="{AF20BAD0-4EA7-438B-9A90-50EC2CA5F9FF}" type="presOf" srcId="{5BB5F5CF-CF53-42B0-BDFE-2A73B6D8F550}" destId="{F81A92EB-03CB-4B73-B071-E440401D710F}" srcOrd="0" destOrd="0" presId="urn:microsoft.com/office/officeart/2005/8/layout/default"/>
    <dgm:cxn modelId="{B4739EE0-2EF3-4617-9D49-A16EB330D048}" srcId="{D0BF436A-B62D-400A-940C-764744A06D55}" destId="{9B15E824-3EC9-46FF-AD94-E434E07FFAE1}" srcOrd="4" destOrd="0" parTransId="{43AE504B-66B3-494D-BD90-2223E2FB21C5}" sibTransId="{2CD9BCD5-1328-4EF4-972A-B9FE7FBE8805}"/>
    <dgm:cxn modelId="{69703343-5980-47C1-84AB-3D872D469911}" type="presParOf" srcId="{3B7A1415-3A96-4214-BB4F-17412159B571}" destId="{4BE93528-DE79-4F7E-AD0E-B79AF9F80CF9}" srcOrd="0" destOrd="0" presId="urn:microsoft.com/office/officeart/2005/8/layout/default"/>
    <dgm:cxn modelId="{60F5FFBC-42DC-4A7F-990A-D42AE7C9FAF4}" type="presParOf" srcId="{3B7A1415-3A96-4214-BB4F-17412159B571}" destId="{0D659540-3B23-4C6B-944A-26F5539BBD83}" srcOrd="1" destOrd="0" presId="urn:microsoft.com/office/officeart/2005/8/layout/default"/>
    <dgm:cxn modelId="{E64ADB04-1AAC-42CB-85E8-62B48C336735}" type="presParOf" srcId="{3B7A1415-3A96-4214-BB4F-17412159B571}" destId="{BF697A0A-54D7-4B16-88CB-75D956D17C27}" srcOrd="2" destOrd="0" presId="urn:microsoft.com/office/officeart/2005/8/layout/default"/>
    <dgm:cxn modelId="{9552320B-ABBB-44AD-AA33-5E5A88125E5E}" type="presParOf" srcId="{3B7A1415-3A96-4214-BB4F-17412159B571}" destId="{E1FC7061-8A50-4C79-9951-E668915C7E69}" srcOrd="3" destOrd="0" presId="urn:microsoft.com/office/officeart/2005/8/layout/default"/>
    <dgm:cxn modelId="{BBEC311E-157C-4F6C-AA45-6394A6DC614D}" type="presParOf" srcId="{3B7A1415-3A96-4214-BB4F-17412159B571}" destId="{3C8FD78A-9494-4C34-A2F6-0A8CE131D04B}" srcOrd="4" destOrd="0" presId="urn:microsoft.com/office/officeart/2005/8/layout/default"/>
    <dgm:cxn modelId="{3C314A7E-5313-4A09-B875-BF46F0BEBAEE}" type="presParOf" srcId="{3B7A1415-3A96-4214-BB4F-17412159B571}" destId="{DCA3D9B2-4027-4CE1-804B-192E304F1F2E}" srcOrd="5" destOrd="0" presId="urn:microsoft.com/office/officeart/2005/8/layout/default"/>
    <dgm:cxn modelId="{BFE87D2B-62DD-419F-9FD9-6F71B9DEEC31}" type="presParOf" srcId="{3B7A1415-3A96-4214-BB4F-17412159B571}" destId="{6CC18D0A-3EA4-4C06-AE63-8EF557B4705A}" srcOrd="6" destOrd="0" presId="urn:microsoft.com/office/officeart/2005/8/layout/default"/>
    <dgm:cxn modelId="{919A4983-8F68-4373-9A43-2574803BE0B0}" type="presParOf" srcId="{3B7A1415-3A96-4214-BB4F-17412159B571}" destId="{E1C4FBD3-2A5B-47C7-AB59-A7CB57E17C05}" srcOrd="7" destOrd="0" presId="urn:microsoft.com/office/officeart/2005/8/layout/default"/>
    <dgm:cxn modelId="{C4ACE034-45A2-48E9-9B7A-629BC5B0F6B7}" type="presParOf" srcId="{3B7A1415-3A96-4214-BB4F-17412159B571}" destId="{FF0AED1A-A2D8-4362-8EBC-0EED0456EE92}" srcOrd="8" destOrd="0" presId="urn:microsoft.com/office/officeart/2005/8/layout/default"/>
    <dgm:cxn modelId="{4F810926-CAED-42F2-BE61-9B3607DE006B}" type="presParOf" srcId="{3B7A1415-3A96-4214-BB4F-17412159B571}" destId="{D4C65583-9DEC-4699-B151-31BA9E86170C}" srcOrd="9" destOrd="0" presId="urn:microsoft.com/office/officeart/2005/8/layout/default"/>
    <dgm:cxn modelId="{E9231934-F87D-40FC-AEF0-F508EB49B0B8}" type="presParOf" srcId="{3B7A1415-3A96-4214-BB4F-17412159B571}" destId="{F81A92EB-03CB-4B73-B071-E440401D710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00921D-AB5D-479D-B43B-93E99D66FF8E}" type="doc">
      <dgm:prSet loTypeId="urn:microsoft.com/office/officeart/2005/8/layout/hProcess9" loCatId="process" qsTypeId="urn:microsoft.com/office/officeart/2005/8/quickstyle/3d2" qsCatId="3D" csTypeId="urn:microsoft.com/office/officeart/2005/8/colors/colorful5" csCatId="colorful" phldr="1"/>
      <dgm:spPr/>
      <dgm:t>
        <a:bodyPr/>
        <a:lstStyle/>
        <a:p>
          <a:endParaRPr lang="en-IN"/>
        </a:p>
      </dgm:t>
    </dgm:pt>
    <dgm:pt modelId="{A3D891F0-FD81-4489-9110-E95ABA8D349F}">
      <dgm:prSet custT="1"/>
      <dgm:spPr/>
      <dgm:t>
        <a:bodyPr/>
        <a:lstStyle/>
        <a:p>
          <a:r>
            <a:rPr lang="en-GB" sz="1400" b="0" i="0" baseline="0" dirty="0">
              <a:latin typeface="Times New Roman" panose="02020603050405020304" pitchFamily="18" charset="0"/>
              <a:cs typeface="Times New Roman" panose="02020603050405020304" pitchFamily="18" charset="0"/>
            </a:rPr>
            <a:t>Patients with periodontitis who have two or more known risk factors for atherosclerosis should be referred to the medical team for evaluation of atherosclerotic risk, which should include a physical examination and annual measurement of blood pressure and blood lipid profile. </a:t>
          </a:r>
          <a:endParaRPr lang="en-IN" sz="1400" dirty="0">
            <a:latin typeface="Times New Roman" panose="02020603050405020304" pitchFamily="18" charset="0"/>
            <a:cs typeface="Times New Roman" panose="02020603050405020304" pitchFamily="18" charset="0"/>
          </a:endParaRPr>
        </a:p>
      </dgm:t>
    </dgm:pt>
    <dgm:pt modelId="{DC4E82E6-65B0-45CB-BAFF-EC3E5FA7BE46}" type="parTrans" cxnId="{7A84B297-6349-46AD-9ACC-18A09E0E79FD}">
      <dgm:prSet/>
      <dgm:spPr/>
      <dgm:t>
        <a:bodyPr/>
        <a:lstStyle/>
        <a:p>
          <a:endParaRPr lang="en-IN" sz="2000">
            <a:latin typeface="Times New Roman" panose="02020603050405020304" pitchFamily="18" charset="0"/>
            <a:cs typeface="Times New Roman" panose="02020603050405020304" pitchFamily="18" charset="0"/>
          </a:endParaRPr>
        </a:p>
      </dgm:t>
    </dgm:pt>
    <dgm:pt modelId="{3DF50C75-3D2D-4A21-A1E7-9FCF772970E9}" type="sibTrans" cxnId="{7A84B297-6349-46AD-9ACC-18A09E0E79FD}">
      <dgm:prSet/>
      <dgm:spPr/>
      <dgm:t>
        <a:bodyPr/>
        <a:lstStyle/>
        <a:p>
          <a:endParaRPr lang="en-IN" sz="2000">
            <a:latin typeface="Times New Roman" panose="02020603050405020304" pitchFamily="18" charset="0"/>
            <a:cs typeface="Times New Roman" panose="02020603050405020304" pitchFamily="18" charset="0"/>
          </a:endParaRPr>
        </a:p>
      </dgm:t>
    </dgm:pt>
    <dgm:pt modelId="{E3ACD9E3-93B9-48DB-9DF6-B9DD2A9491FB}">
      <dgm:prSet custT="1"/>
      <dgm:spPr/>
      <dgm:t>
        <a:bodyPr/>
        <a:lstStyle/>
        <a:p>
          <a:r>
            <a:rPr lang="en-GB" sz="1400" b="0" i="0" baseline="0" dirty="0">
              <a:latin typeface="Times New Roman" panose="02020603050405020304" pitchFamily="18" charset="0"/>
              <a:cs typeface="Times New Roman" panose="02020603050405020304" pitchFamily="18" charset="0"/>
            </a:rPr>
            <a:t>Moreover, when periodontitis is newly diagnosed in patients with CVD, dentists and physicians should closely collaborate to optimize CVD risk reduction and periodontal care.</a:t>
          </a:r>
          <a:endParaRPr lang="en-IN" sz="1400" dirty="0">
            <a:latin typeface="Times New Roman" panose="02020603050405020304" pitchFamily="18" charset="0"/>
            <a:cs typeface="Times New Roman" panose="02020603050405020304" pitchFamily="18" charset="0"/>
          </a:endParaRPr>
        </a:p>
      </dgm:t>
    </dgm:pt>
    <dgm:pt modelId="{BEF92BEB-5ADD-42A8-84F3-8CD8D3129326}" type="parTrans" cxnId="{7DAA14CF-8C14-4D3A-9493-0BC4732FB760}">
      <dgm:prSet/>
      <dgm:spPr/>
      <dgm:t>
        <a:bodyPr/>
        <a:lstStyle/>
        <a:p>
          <a:endParaRPr lang="en-IN" sz="2000">
            <a:latin typeface="Times New Roman" panose="02020603050405020304" pitchFamily="18" charset="0"/>
            <a:cs typeface="Times New Roman" panose="02020603050405020304" pitchFamily="18" charset="0"/>
          </a:endParaRPr>
        </a:p>
      </dgm:t>
    </dgm:pt>
    <dgm:pt modelId="{B6B51462-6668-4365-A19D-C8F1A02F0C71}" type="sibTrans" cxnId="{7DAA14CF-8C14-4D3A-9493-0BC4732FB760}">
      <dgm:prSet/>
      <dgm:spPr/>
      <dgm:t>
        <a:bodyPr/>
        <a:lstStyle/>
        <a:p>
          <a:endParaRPr lang="en-IN" sz="2000">
            <a:latin typeface="Times New Roman" panose="02020603050405020304" pitchFamily="18" charset="0"/>
            <a:cs typeface="Times New Roman" panose="02020603050405020304" pitchFamily="18" charset="0"/>
          </a:endParaRPr>
        </a:p>
      </dgm:t>
    </dgm:pt>
    <dgm:pt modelId="{588F4163-D6EA-401E-89AF-247D6D965B55}">
      <dgm:prSet custT="1"/>
      <dgm:spPr>
        <a:solidFill>
          <a:schemeClr val="tx2">
            <a:lumMod val="50000"/>
          </a:schemeClr>
        </a:solidFill>
      </dgm:spPr>
      <dgm:t>
        <a:bodyPr/>
        <a:lstStyle/>
        <a:p>
          <a:r>
            <a:rPr lang="en-GB" sz="1400" b="0" i="0" baseline="0" dirty="0">
              <a:latin typeface="Times New Roman" panose="02020603050405020304" pitchFamily="18" charset="0"/>
              <a:cs typeface="Times New Roman" panose="02020603050405020304" pitchFamily="18" charset="0"/>
            </a:rPr>
            <a:t>When the periodontal disease is treated/maintained, it is also notable that levels of inflammatory markers decrease, which in turn decreases vascular disease.</a:t>
          </a:r>
          <a:endParaRPr lang="en-IN" sz="1400" dirty="0">
            <a:latin typeface="Times New Roman" panose="02020603050405020304" pitchFamily="18" charset="0"/>
            <a:cs typeface="Times New Roman" panose="02020603050405020304" pitchFamily="18" charset="0"/>
          </a:endParaRPr>
        </a:p>
      </dgm:t>
    </dgm:pt>
    <dgm:pt modelId="{B335A602-52CF-43F0-B5FB-E97C23C244AE}" type="parTrans" cxnId="{996A9F4C-3E57-42FB-A39C-36432776A186}">
      <dgm:prSet/>
      <dgm:spPr/>
      <dgm:t>
        <a:bodyPr/>
        <a:lstStyle/>
        <a:p>
          <a:endParaRPr lang="en-IN" sz="2000">
            <a:latin typeface="Times New Roman" panose="02020603050405020304" pitchFamily="18" charset="0"/>
            <a:cs typeface="Times New Roman" panose="02020603050405020304" pitchFamily="18" charset="0"/>
          </a:endParaRPr>
        </a:p>
      </dgm:t>
    </dgm:pt>
    <dgm:pt modelId="{2938C1D4-4F97-473A-9E03-3674EB57F946}" type="sibTrans" cxnId="{996A9F4C-3E57-42FB-A39C-36432776A186}">
      <dgm:prSet/>
      <dgm:spPr/>
      <dgm:t>
        <a:bodyPr/>
        <a:lstStyle/>
        <a:p>
          <a:endParaRPr lang="en-IN" sz="2000">
            <a:latin typeface="Times New Roman" panose="02020603050405020304" pitchFamily="18" charset="0"/>
            <a:cs typeface="Times New Roman" panose="02020603050405020304" pitchFamily="18" charset="0"/>
          </a:endParaRPr>
        </a:p>
      </dgm:t>
    </dgm:pt>
    <dgm:pt modelId="{7C050ECD-BAC4-42BC-8F6B-C60C8CC53D67}">
      <dgm:prSet custT="1"/>
      <dgm:spPr>
        <a:solidFill>
          <a:srgbClr val="6600FF"/>
        </a:solidFill>
      </dgm:spPr>
      <dgm:t>
        <a:bodyPr/>
        <a:lstStyle/>
        <a:p>
          <a:r>
            <a:rPr lang="en-GB" sz="1400" b="0" i="0" baseline="0" dirty="0">
              <a:latin typeface="Times New Roman" panose="02020603050405020304" pitchFamily="18" charset="0"/>
              <a:cs typeface="Times New Roman" panose="02020603050405020304" pitchFamily="18" charset="0"/>
            </a:rPr>
            <a:t>After adjusting for risk factors, such as smoking, diabetes, alcohol intake, obesity, and blood pressure, subjects with periodontal disease had a 1.14- to 1.59-fold greater risk of developing cardiovascular disease compared to those without </a:t>
          </a:r>
          <a:r>
            <a:rPr lang="en-IN" sz="1400" b="0" i="0" baseline="0" dirty="0">
              <a:latin typeface="Times New Roman" panose="02020603050405020304" pitchFamily="18" charset="0"/>
              <a:cs typeface="Times New Roman" panose="02020603050405020304" pitchFamily="18" charset="0"/>
            </a:rPr>
            <a:t>periodontal disease</a:t>
          </a:r>
          <a:endParaRPr lang="en-IN" sz="1400" dirty="0">
            <a:latin typeface="Times New Roman" panose="02020603050405020304" pitchFamily="18" charset="0"/>
            <a:cs typeface="Times New Roman" panose="02020603050405020304" pitchFamily="18" charset="0"/>
          </a:endParaRPr>
        </a:p>
      </dgm:t>
    </dgm:pt>
    <dgm:pt modelId="{D677AE91-2E78-450D-B7B6-51192C045615}" type="parTrans" cxnId="{482BAF58-4E3A-44B7-9CDD-38648F2DFBC3}">
      <dgm:prSet/>
      <dgm:spPr/>
      <dgm:t>
        <a:bodyPr/>
        <a:lstStyle/>
        <a:p>
          <a:endParaRPr lang="en-IN" sz="2000">
            <a:latin typeface="Times New Roman" panose="02020603050405020304" pitchFamily="18" charset="0"/>
            <a:cs typeface="Times New Roman" panose="02020603050405020304" pitchFamily="18" charset="0"/>
          </a:endParaRPr>
        </a:p>
      </dgm:t>
    </dgm:pt>
    <dgm:pt modelId="{1502E7A0-D396-41CF-8614-921A3384BCB8}" type="sibTrans" cxnId="{482BAF58-4E3A-44B7-9CDD-38648F2DFBC3}">
      <dgm:prSet/>
      <dgm:spPr/>
      <dgm:t>
        <a:bodyPr/>
        <a:lstStyle/>
        <a:p>
          <a:endParaRPr lang="en-IN" sz="2000">
            <a:latin typeface="Times New Roman" panose="02020603050405020304" pitchFamily="18" charset="0"/>
            <a:cs typeface="Times New Roman" panose="02020603050405020304" pitchFamily="18" charset="0"/>
          </a:endParaRPr>
        </a:p>
      </dgm:t>
    </dgm:pt>
    <dgm:pt modelId="{CDDD19E9-68DC-4DCC-8BB9-8BC3E1FCE78B}" type="pres">
      <dgm:prSet presAssocID="{C400921D-AB5D-479D-B43B-93E99D66FF8E}" presName="CompostProcess" presStyleCnt="0">
        <dgm:presLayoutVars>
          <dgm:dir/>
          <dgm:resizeHandles val="exact"/>
        </dgm:presLayoutVars>
      </dgm:prSet>
      <dgm:spPr/>
    </dgm:pt>
    <dgm:pt modelId="{FEE72C24-328A-40E5-93FB-8B2CAD5939B6}" type="pres">
      <dgm:prSet presAssocID="{C400921D-AB5D-479D-B43B-93E99D66FF8E}" presName="arrow" presStyleLbl="bgShp" presStyleIdx="0" presStyleCnt="1"/>
      <dgm:spPr/>
    </dgm:pt>
    <dgm:pt modelId="{5F604A73-5C23-47B9-B5EC-C5557B8A2436}" type="pres">
      <dgm:prSet presAssocID="{C400921D-AB5D-479D-B43B-93E99D66FF8E}" presName="linearProcess" presStyleCnt="0"/>
      <dgm:spPr/>
    </dgm:pt>
    <dgm:pt modelId="{9F4EECAF-A121-40D2-9385-2063B883AF1D}" type="pres">
      <dgm:prSet presAssocID="{A3D891F0-FD81-4489-9110-E95ABA8D349F}" presName="textNode" presStyleLbl="node1" presStyleIdx="0" presStyleCnt="4" custScaleX="110798" custScaleY="112934">
        <dgm:presLayoutVars>
          <dgm:bulletEnabled val="1"/>
        </dgm:presLayoutVars>
      </dgm:prSet>
      <dgm:spPr/>
    </dgm:pt>
    <dgm:pt modelId="{0AA98AE9-2776-426B-AFAE-01A9D37FAAB4}" type="pres">
      <dgm:prSet presAssocID="{3DF50C75-3D2D-4A21-A1E7-9FCF772970E9}" presName="sibTrans" presStyleCnt="0"/>
      <dgm:spPr/>
    </dgm:pt>
    <dgm:pt modelId="{D1CB3B53-3E11-4ED4-8DA9-21029BD7D9F1}" type="pres">
      <dgm:prSet presAssocID="{E3ACD9E3-93B9-48DB-9DF6-B9DD2A9491FB}" presName="textNode" presStyleLbl="node1" presStyleIdx="1" presStyleCnt="4">
        <dgm:presLayoutVars>
          <dgm:bulletEnabled val="1"/>
        </dgm:presLayoutVars>
      </dgm:prSet>
      <dgm:spPr/>
    </dgm:pt>
    <dgm:pt modelId="{5D670C2D-ED33-42FB-9777-1D0C903976FF}" type="pres">
      <dgm:prSet presAssocID="{B6B51462-6668-4365-A19D-C8F1A02F0C71}" presName="sibTrans" presStyleCnt="0"/>
      <dgm:spPr/>
    </dgm:pt>
    <dgm:pt modelId="{386CE2DF-434B-44D4-8ED0-DE29C8CDEE54}" type="pres">
      <dgm:prSet presAssocID="{588F4163-D6EA-401E-89AF-247D6D965B55}" presName="textNode" presStyleLbl="node1" presStyleIdx="2" presStyleCnt="4">
        <dgm:presLayoutVars>
          <dgm:bulletEnabled val="1"/>
        </dgm:presLayoutVars>
      </dgm:prSet>
      <dgm:spPr/>
    </dgm:pt>
    <dgm:pt modelId="{F5D93624-6575-4410-9910-7A7CB1913904}" type="pres">
      <dgm:prSet presAssocID="{2938C1D4-4F97-473A-9E03-3674EB57F946}" presName="sibTrans" presStyleCnt="0"/>
      <dgm:spPr/>
    </dgm:pt>
    <dgm:pt modelId="{9DBDB654-E995-4FC1-91F9-AFDCDF276626}" type="pres">
      <dgm:prSet presAssocID="{7C050ECD-BAC4-42BC-8F6B-C60C8CC53D67}" presName="textNode" presStyleLbl="node1" presStyleIdx="3" presStyleCnt="4" custScaleX="107711" custScaleY="114045">
        <dgm:presLayoutVars>
          <dgm:bulletEnabled val="1"/>
        </dgm:presLayoutVars>
      </dgm:prSet>
      <dgm:spPr/>
    </dgm:pt>
  </dgm:ptLst>
  <dgm:cxnLst>
    <dgm:cxn modelId="{0D9C740F-D6A1-4AD6-A6A9-737D80ADA81D}" type="presOf" srcId="{588F4163-D6EA-401E-89AF-247D6D965B55}" destId="{386CE2DF-434B-44D4-8ED0-DE29C8CDEE54}" srcOrd="0" destOrd="0" presId="urn:microsoft.com/office/officeart/2005/8/layout/hProcess9"/>
    <dgm:cxn modelId="{8F65943B-60DA-4065-A494-6EE41CB3DA01}" type="presOf" srcId="{C400921D-AB5D-479D-B43B-93E99D66FF8E}" destId="{CDDD19E9-68DC-4DCC-8BB9-8BC3E1FCE78B}" srcOrd="0" destOrd="0" presId="urn:microsoft.com/office/officeart/2005/8/layout/hProcess9"/>
    <dgm:cxn modelId="{996A9F4C-3E57-42FB-A39C-36432776A186}" srcId="{C400921D-AB5D-479D-B43B-93E99D66FF8E}" destId="{588F4163-D6EA-401E-89AF-247D6D965B55}" srcOrd="2" destOrd="0" parTransId="{B335A602-52CF-43F0-B5FB-E97C23C244AE}" sibTransId="{2938C1D4-4F97-473A-9E03-3674EB57F946}"/>
    <dgm:cxn modelId="{601EA552-4E0F-4814-9C93-569B0BA075C4}" type="presOf" srcId="{7C050ECD-BAC4-42BC-8F6B-C60C8CC53D67}" destId="{9DBDB654-E995-4FC1-91F9-AFDCDF276626}" srcOrd="0" destOrd="0" presId="urn:microsoft.com/office/officeart/2005/8/layout/hProcess9"/>
    <dgm:cxn modelId="{482BAF58-4E3A-44B7-9CDD-38648F2DFBC3}" srcId="{C400921D-AB5D-479D-B43B-93E99D66FF8E}" destId="{7C050ECD-BAC4-42BC-8F6B-C60C8CC53D67}" srcOrd="3" destOrd="0" parTransId="{D677AE91-2E78-450D-B7B6-51192C045615}" sibTransId="{1502E7A0-D396-41CF-8614-921A3384BCB8}"/>
    <dgm:cxn modelId="{7A84B297-6349-46AD-9ACC-18A09E0E79FD}" srcId="{C400921D-AB5D-479D-B43B-93E99D66FF8E}" destId="{A3D891F0-FD81-4489-9110-E95ABA8D349F}" srcOrd="0" destOrd="0" parTransId="{DC4E82E6-65B0-45CB-BAFF-EC3E5FA7BE46}" sibTransId="{3DF50C75-3D2D-4A21-A1E7-9FCF772970E9}"/>
    <dgm:cxn modelId="{BD04829D-9E76-4A0F-BF44-D3FDE07C03EC}" type="presOf" srcId="{A3D891F0-FD81-4489-9110-E95ABA8D349F}" destId="{9F4EECAF-A121-40D2-9385-2063B883AF1D}" srcOrd="0" destOrd="0" presId="urn:microsoft.com/office/officeart/2005/8/layout/hProcess9"/>
    <dgm:cxn modelId="{FFFBDFBA-A8AC-42DE-A09F-856658CBED2C}" type="presOf" srcId="{E3ACD9E3-93B9-48DB-9DF6-B9DD2A9491FB}" destId="{D1CB3B53-3E11-4ED4-8DA9-21029BD7D9F1}" srcOrd="0" destOrd="0" presId="urn:microsoft.com/office/officeart/2005/8/layout/hProcess9"/>
    <dgm:cxn modelId="{7DAA14CF-8C14-4D3A-9493-0BC4732FB760}" srcId="{C400921D-AB5D-479D-B43B-93E99D66FF8E}" destId="{E3ACD9E3-93B9-48DB-9DF6-B9DD2A9491FB}" srcOrd="1" destOrd="0" parTransId="{BEF92BEB-5ADD-42A8-84F3-8CD8D3129326}" sibTransId="{B6B51462-6668-4365-A19D-C8F1A02F0C71}"/>
    <dgm:cxn modelId="{F546FD19-1D6F-4CCB-9BC2-44344976A98B}" type="presParOf" srcId="{CDDD19E9-68DC-4DCC-8BB9-8BC3E1FCE78B}" destId="{FEE72C24-328A-40E5-93FB-8B2CAD5939B6}" srcOrd="0" destOrd="0" presId="urn:microsoft.com/office/officeart/2005/8/layout/hProcess9"/>
    <dgm:cxn modelId="{6972A188-8F62-43F7-BB55-621759661FC5}" type="presParOf" srcId="{CDDD19E9-68DC-4DCC-8BB9-8BC3E1FCE78B}" destId="{5F604A73-5C23-47B9-B5EC-C5557B8A2436}" srcOrd="1" destOrd="0" presId="urn:microsoft.com/office/officeart/2005/8/layout/hProcess9"/>
    <dgm:cxn modelId="{2C56AA44-B621-4917-AF83-ACF570FB1F58}" type="presParOf" srcId="{5F604A73-5C23-47B9-B5EC-C5557B8A2436}" destId="{9F4EECAF-A121-40D2-9385-2063B883AF1D}" srcOrd="0" destOrd="0" presId="urn:microsoft.com/office/officeart/2005/8/layout/hProcess9"/>
    <dgm:cxn modelId="{A7E50225-DC80-42B8-A17A-598F7EF2880B}" type="presParOf" srcId="{5F604A73-5C23-47B9-B5EC-C5557B8A2436}" destId="{0AA98AE9-2776-426B-AFAE-01A9D37FAAB4}" srcOrd="1" destOrd="0" presId="urn:microsoft.com/office/officeart/2005/8/layout/hProcess9"/>
    <dgm:cxn modelId="{A4D1DC66-D1D2-474E-9A68-1A64E2E7E7E3}" type="presParOf" srcId="{5F604A73-5C23-47B9-B5EC-C5557B8A2436}" destId="{D1CB3B53-3E11-4ED4-8DA9-21029BD7D9F1}" srcOrd="2" destOrd="0" presId="urn:microsoft.com/office/officeart/2005/8/layout/hProcess9"/>
    <dgm:cxn modelId="{A36183A6-0542-442A-AEAC-16127B14DB31}" type="presParOf" srcId="{5F604A73-5C23-47B9-B5EC-C5557B8A2436}" destId="{5D670C2D-ED33-42FB-9777-1D0C903976FF}" srcOrd="3" destOrd="0" presId="urn:microsoft.com/office/officeart/2005/8/layout/hProcess9"/>
    <dgm:cxn modelId="{E4F1F4BA-073F-4B06-A1C5-DACAC3A6F240}" type="presParOf" srcId="{5F604A73-5C23-47B9-B5EC-C5557B8A2436}" destId="{386CE2DF-434B-44D4-8ED0-DE29C8CDEE54}" srcOrd="4" destOrd="0" presId="urn:microsoft.com/office/officeart/2005/8/layout/hProcess9"/>
    <dgm:cxn modelId="{DE2D3F84-5641-46E0-817A-0F2E7F303D14}" type="presParOf" srcId="{5F604A73-5C23-47B9-B5EC-C5557B8A2436}" destId="{F5D93624-6575-4410-9910-7A7CB1913904}" srcOrd="5" destOrd="0" presId="urn:microsoft.com/office/officeart/2005/8/layout/hProcess9"/>
    <dgm:cxn modelId="{064A8E7D-48DE-45FF-B8AE-967470CA40C6}" type="presParOf" srcId="{5F604A73-5C23-47B9-B5EC-C5557B8A2436}" destId="{9DBDB654-E995-4FC1-91F9-AFDCDF27662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3FFA-8C9D-4E2A-9AA5-2F93740FD0C4}">
      <dsp:nvSpPr>
        <dsp:cNvPr id="0" name=""/>
        <dsp:cNvSpPr/>
      </dsp:nvSpPr>
      <dsp:spPr>
        <a:xfrm>
          <a:off x="3370158" y="1628614"/>
          <a:ext cx="742895" cy="91440"/>
        </a:xfrm>
        <a:custGeom>
          <a:avLst/>
          <a:gdLst/>
          <a:ahLst/>
          <a:cxnLst/>
          <a:rect l="0" t="0" r="0" b="0"/>
          <a:pathLst>
            <a:path>
              <a:moveTo>
                <a:pt x="0" y="45720"/>
              </a:moveTo>
              <a:lnTo>
                <a:pt x="742895" y="45720"/>
              </a:lnTo>
            </a:path>
          </a:pathLst>
        </a:custGeom>
        <a:noFill/>
        <a:ln w="9525"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Times New Roman" panose="02020603050405020304" pitchFamily="18" charset="0"/>
            <a:cs typeface="Times New Roman" panose="02020603050405020304" pitchFamily="18" charset="0"/>
          </a:endParaRPr>
        </a:p>
      </dsp:txBody>
      <dsp:txXfrm>
        <a:off x="3722269" y="1670466"/>
        <a:ext cx="38674" cy="7734"/>
      </dsp:txXfrm>
    </dsp:sp>
    <dsp:sp modelId="{F7D25468-3738-478F-A01F-4A78CBD71917}">
      <dsp:nvSpPr>
        <dsp:cNvPr id="0" name=""/>
        <dsp:cNvSpPr/>
      </dsp:nvSpPr>
      <dsp:spPr>
        <a:xfrm>
          <a:off x="8933" y="665426"/>
          <a:ext cx="3363024" cy="2017814"/>
        </a:xfrm>
        <a:prstGeom prst="rect">
          <a:avLst/>
        </a:prstGeom>
        <a:solidFill>
          <a:srgbClr val="00206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major sensors for the inflammatory response are epithelial cells and innate immune cells that migrate to the injured site</a:t>
          </a:r>
          <a:endParaRPr lang="en-IN" sz="1600" kern="1200" dirty="0">
            <a:latin typeface="Times New Roman" panose="02020603050405020304" pitchFamily="18" charset="0"/>
            <a:cs typeface="Times New Roman" panose="02020603050405020304" pitchFamily="18" charset="0"/>
          </a:endParaRPr>
        </a:p>
      </dsp:txBody>
      <dsp:txXfrm>
        <a:off x="8933" y="665426"/>
        <a:ext cx="3363024" cy="2017814"/>
      </dsp:txXfrm>
    </dsp:sp>
    <dsp:sp modelId="{EF5F3D77-A35A-4DD5-B64C-DFA3E79040A4}">
      <dsp:nvSpPr>
        <dsp:cNvPr id="0" name=""/>
        <dsp:cNvSpPr/>
      </dsp:nvSpPr>
      <dsp:spPr>
        <a:xfrm>
          <a:off x="7506679" y="1628614"/>
          <a:ext cx="742895" cy="91440"/>
        </a:xfrm>
        <a:custGeom>
          <a:avLst/>
          <a:gdLst/>
          <a:ahLst/>
          <a:cxnLst/>
          <a:rect l="0" t="0" r="0" b="0"/>
          <a:pathLst>
            <a:path>
              <a:moveTo>
                <a:pt x="0" y="45720"/>
              </a:moveTo>
              <a:lnTo>
                <a:pt x="742895" y="45720"/>
              </a:lnTo>
            </a:path>
          </a:pathLst>
        </a:custGeom>
        <a:noFill/>
        <a:ln w="9525" cap="rnd" cmpd="sng" algn="ctr">
          <a:solidFill>
            <a:schemeClr val="accent5">
              <a:hueOff val="-170749"/>
              <a:satOff val="-14858"/>
              <a:lumOff val="-14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Times New Roman" panose="02020603050405020304" pitchFamily="18" charset="0"/>
            <a:cs typeface="Times New Roman" panose="02020603050405020304" pitchFamily="18" charset="0"/>
          </a:endParaRPr>
        </a:p>
      </dsp:txBody>
      <dsp:txXfrm>
        <a:off x="7858789" y="1670466"/>
        <a:ext cx="38674" cy="7734"/>
      </dsp:txXfrm>
    </dsp:sp>
    <dsp:sp modelId="{E60B870C-9C55-4044-9E5D-8F8E54C21150}">
      <dsp:nvSpPr>
        <dsp:cNvPr id="0" name=""/>
        <dsp:cNvSpPr/>
      </dsp:nvSpPr>
      <dsp:spPr>
        <a:xfrm>
          <a:off x="4145454" y="665426"/>
          <a:ext cx="3363024" cy="2017814"/>
        </a:xfrm>
        <a:prstGeom prst="rect">
          <a:avLst/>
        </a:prstGeom>
        <a:solidFill>
          <a:srgbClr val="7F3F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Polymorphonuclear leukocytes (PMNs) or neutrophils (named for their staining characteristics with </a:t>
          </a:r>
          <a:r>
            <a:rPr lang="en-GB" sz="1600" b="0" i="0" kern="1200" baseline="0" dirty="0" err="1">
              <a:latin typeface="Times New Roman" panose="02020603050405020304" pitchFamily="18" charset="0"/>
              <a:cs typeface="Times New Roman" panose="02020603050405020304" pitchFamily="18" charset="0"/>
            </a:rPr>
            <a:t>hematoxylin</a:t>
          </a:r>
          <a:r>
            <a:rPr lang="en-GB" sz="1600" kern="1200" dirty="0">
              <a:latin typeface="Times New Roman" panose="02020603050405020304" pitchFamily="18" charset="0"/>
              <a:cs typeface="Times New Roman" panose="02020603050405020304" pitchFamily="18" charset="0"/>
            </a:rPr>
            <a:t> </a:t>
          </a:r>
          <a:r>
            <a:rPr lang="en-GB" sz="1600" b="0" i="0" kern="1200" baseline="0" dirty="0">
              <a:latin typeface="Times New Roman" panose="02020603050405020304" pitchFamily="18" charset="0"/>
              <a:cs typeface="Times New Roman" panose="02020603050405020304" pitchFamily="18" charset="0"/>
            </a:rPr>
            <a:t>and eosin) constitute the cellular arm of the first line of </a:t>
          </a:r>
          <a:r>
            <a:rPr lang="en-GB" sz="1600" b="0" i="0" kern="1200" baseline="0" dirty="0" err="1">
              <a:latin typeface="Times New Roman" panose="02020603050405020304" pitchFamily="18" charset="0"/>
              <a:cs typeface="Times New Roman" panose="02020603050405020304" pitchFamily="18" charset="0"/>
            </a:rPr>
            <a:t>defense</a:t>
          </a:r>
          <a:r>
            <a:rPr lang="en-GB" sz="1600" b="0" i="0" kern="1200" baseline="0" dirty="0">
              <a:latin typeface="Times New Roman" panose="02020603050405020304" pitchFamily="18" charset="0"/>
              <a:cs typeface="Times New Roman" panose="02020603050405020304" pitchFamily="18" charset="0"/>
            </a:rPr>
            <a:t> of the innate immune system. </a:t>
          </a:r>
          <a:endParaRPr lang="en-IN" sz="1600" kern="1200" dirty="0">
            <a:latin typeface="Times New Roman" panose="02020603050405020304" pitchFamily="18" charset="0"/>
            <a:cs typeface="Times New Roman" panose="02020603050405020304" pitchFamily="18" charset="0"/>
          </a:endParaRPr>
        </a:p>
      </dsp:txBody>
      <dsp:txXfrm>
        <a:off x="4145454" y="665426"/>
        <a:ext cx="3363024" cy="2017814"/>
      </dsp:txXfrm>
    </dsp:sp>
    <dsp:sp modelId="{BCFE4A65-1E38-4D69-8B43-2B530C9CB148}">
      <dsp:nvSpPr>
        <dsp:cNvPr id="0" name=""/>
        <dsp:cNvSpPr/>
      </dsp:nvSpPr>
      <dsp:spPr>
        <a:xfrm>
          <a:off x="1690446" y="2681441"/>
          <a:ext cx="8273041" cy="742895"/>
        </a:xfrm>
        <a:custGeom>
          <a:avLst/>
          <a:gdLst/>
          <a:ahLst/>
          <a:cxnLst/>
          <a:rect l="0" t="0" r="0" b="0"/>
          <a:pathLst>
            <a:path>
              <a:moveTo>
                <a:pt x="8273041" y="0"/>
              </a:moveTo>
              <a:lnTo>
                <a:pt x="8273041" y="388547"/>
              </a:lnTo>
              <a:lnTo>
                <a:pt x="0" y="388547"/>
              </a:lnTo>
              <a:lnTo>
                <a:pt x="0" y="742895"/>
              </a:lnTo>
            </a:path>
          </a:pathLst>
        </a:custGeom>
        <a:noFill/>
        <a:ln w="9525" cap="rnd" cmpd="sng" algn="ctr">
          <a:solidFill>
            <a:schemeClr val="accent5">
              <a:hueOff val="-341498"/>
              <a:satOff val="-29716"/>
              <a:lumOff val="-29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Times New Roman" panose="02020603050405020304" pitchFamily="18" charset="0"/>
            <a:cs typeface="Times New Roman" panose="02020603050405020304" pitchFamily="18" charset="0"/>
          </a:endParaRPr>
        </a:p>
      </dsp:txBody>
      <dsp:txXfrm>
        <a:off x="5619238" y="3049022"/>
        <a:ext cx="415456" cy="7734"/>
      </dsp:txXfrm>
    </dsp:sp>
    <dsp:sp modelId="{D41A8EA3-BBB0-4492-8ED1-B8B9AD6114B6}">
      <dsp:nvSpPr>
        <dsp:cNvPr id="0" name=""/>
        <dsp:cNvSpPr/>
      </dsp:nvSpPr>
      <dsp:spPr>
        <a:xfrm>
          <a:off x="8281975" y="665426"/>
          <a:ext cx="3363024" cy="2017814"/>
        </a:xfrm>
        <a:prstGeom prst="rect">
          <a:avLst/>
        </a:prstGeom>
        <a:solidFill>
          <a:srgbClr val="A665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baseline="0">
              <a:latin typeface="Times New Roman" panose="02020603050405020304" pitchFamily="18" charset="0"/>
              <a:cs typeface="Times New Roman" panose="02020603050405020304" pitchFamily="18" charset="0"/>
            </a:rPr>
            <a:t>PMNs are phagocytes with potent oxidative and nonoxidative killing mechanisms that combat bacteria</a:t>
          </a:r>
          <a:r>
            <a:rPr lang="en-GB" sz="1600" kern="1200">
              <a:latin typeface="Times New Roman" panose="02020603050405020304" pitchFamily="18" charset="0"/>
              <a:cs typeface="Times New Roman" panose="02020603050405020304" pitchFamily="18" charset="0"/>
            </a:rPr>
            <a:t>.</a:t>
          </a:r>
          <a:endParaRPr lang="en-IN" sz="1600" kern="1200">
            <a:latin typeface="Times New Roman" panose="02020603050405020304" pitchFamily="18" charset="0"/>
            <a:cs typeface="Times New Roman" panose="02020603050405020304" pitchFamily="18" charset="0"/>
          </a:endParaRPr>
        </a:p>
      </dsp:txBody>
      <dsp:txXfrm>
        <a:off x="8281975" y="665426"/>
        <a:ext cx="3363024" cy="2017814"/>
      </dsp:txXfrm>
    </dsp:sp>
    <dsp:sp modelId="{AE6E0517-E8F8-43CE-BF29-9D4DD616AFB0}">
      <dsp:nvSpPr>
        <dsp:cNvPr id="0" name=""/>
        <dsp:cNvSpPr/>
      </dsp:nvSpPr>
      <dsp:spPr>
        <a:xfrm>
          <a:off x="3370158" y="4419924"/>
          <a:ext cx="742895" cy="91440"/>
        </a:xfrm>
        <a:custGeom>
          <a:avLst/>
          <a:gdLst/>
          <a:ahLst/>
          <a:cxnLst/>
          <a:rect l="0" t="0" r="0" b="0"/>
          <a:pathLst>
            <a:path>
              <a:moveTo>
                <a:pt x="0" y="45720"/>
              </a:moveTo>
              <a:lnTo>
                <a:pt x="742895" y="45720"/>
              </a:lnTo>
            </a:path>
          </a:pathLst>
        </a:custGeom>
        <a:noFill/>
        <a:ln w="9525" cap="rnd" cmpd="sng" algn="ctr">
          <a:solidFill>
            <a:schemeClr val="accent5">
              <a:hueOff val="-512246"/>
              <a:satOff val="-44573"/>
              <a:lumOff val="-44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Times New Roman" panose="02020603050405020304" pitchFamily="18" charset="0"/>
            <a:cs typeface="Times New Roman" panose="02020603050405020304" pitchFamily="18" charset="0"/>
          </a:endParaRPr>
        </a:p>
      </dsp:txBody>
      <dsp:txXfrm>
        <a:off x="3722269" y="4461777"/>
        <a:ext cx="38674" cy="7734"/>
      </dsp:txXfrm>
    </dsp:sp>
    <dsp:sp modelId="{EE72F4A7-35B0-441A-972A-4BBF3E8CE7F6}">
      <dsp:nvSpPr>
        <dsp:cNvPr id="0" name=""/>
        <dsp:cNvSpPr/>
      </dsp:nvSpPr>
      <dsp:spPr>
        <a:xfrm>
          <a:off x="8933" y="3456737"/>
          <a:ext cx="3363024" cy="2017814"/>
        </a:xfrm>
        <a:prstGeom prst="rect">
          <a:avLst/>
        </a:prstGeom>
        <a:solidFill>
          <a:schemeClr val="accent6">
            <a:lumMod val="75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PMN</a:t>
          </a:r>
          <a:r>
            <a:rPr lang="en-GB" sz="1600" kern="1200" dirty="0">
              <a:latin typeface="Times New Roman" panose="02020603050405020304" pitchFamily="18" charset="0"/>
              <a:cs typeface="Times New Roman" panose="02020603050405020304" pitchFamily="18" charset="0"/>
            </a:rPr>
            <a:t> </a:t>
          </a:r>
          <a:r>
            <a:rPr lang="en-GB" sz="1600" b="0" i="0" kern="1200" baseline="0" dirty="0">
              <a:latin typeface="Times New Roman" panose="02020603050405020304" pitchFamily="18" charset="0"/>
              <a:cs typeface="Times New Roman" panose="02020603050405020304" pitchFamily="18" charset="0"/>
            </a:rPr>
            <a:t>infiltration is followed by the entry of mononuclear cells, monocytes, and activated macrophages into the inflammatory site that clears cellular debris, bacteria, and apoptotic PMNs by phagocytosis without prolonging inflammation. </a:t>
          </a:r>
          <a:endParaRPr lang="en-IN" sz="1600" kern="1200" dirty="0">
            <a:latin typeface="Times New Roman" panose="02020603050405020304" pitchFamily="18" charset="0"/>
            <a:cs typeface="Times New Roman" panose="02020603050405020304" pitchFamily="18" charset="0"/>
          </a:endParaRPr>
        </a:p>
      </dsp:txBody>
      <dsp:txXfrm>
        <a:off x="8933" y="3456737"/>
        <a:ext cx="3363024" cy="2017814"/>
      </dsp:txXfrm>
    </dsp:sp>
    <dsp:sp modelId="{C650F581-9B16-4BC8-A598-E10B9A48247E}">
      <dsp:nvSpPr>
        <dsp:cNvPr id="0" name=""/>
        <dsp:cNvSpPr/>
      </dsp:nvSpPr>
      <dsp:spPr>
        <a:xfrm>
          <a:off x="7506679" y="4419924"/>
          <a:ext cx="742895" cy="91440"/>
        </a:xfrm>
        <a:custGeom>
          <a:avLst/>
          <a:gdLst/>
          <a:ahLst/>
          <a:cxnLst/>
          <a:rect l="0" t="0" r="0" b="0"/>
          <a:pathLst>
            <a:path>
              <a:moveTo>
                <a:pt x="0" y="45720"/>
              </a:moveTo>
              <a:lnTo>
                <a:pt x="742895" y="45720"/>
              </a:lnTo>
            </a:path>
          </a:pathLst>
        </a:custGeom>
        <a:noFill/>
        <a:ln w="9525" cap="rnd" cmpd="sng" algn="ctr">
          <a:solidFill>
            <a:schemeClr val="accent5">
              <a:hueOff val="-682995"/>
              <a:satOff val="-59431"/>
              <a:lumOff val="-58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Times New Roman" panose="02020603050405020304" pitchFamily="18" charset="0"/>
            <a:cs typeface="Times New Roman" panose="02020603050405020304" pitchFamily="18" charset="0"/>
          </a:endParaRPr>
        </a:p>
      </dsp:txBody>
      <dsp:txXfrm>
        <a:off x="7858789" y="4461777"/>
        <a:ext cx="38674" cy="7734"/>
      </dsp:txXfrm>
    </dsp:sp>
    <dsp:sp modelId="{10C426D1-B9D6-4399-AD6A-9B4EB84EE2AB}">
      <dsp:nvSpPr>
        <dsp:cNvPr id="0" name=""/>
        <dsp:cNvSpPr/>
      </dsp:nvSpPr>
      <dsp:spPr>
        <a:xfrm>
          <a:off x="4145454" y="3456737"/>
          <a:ext cx="3363024" cy="2017814"/>
        </a:xfrm>
        <a:prstGeom prst="rect">
          <a:avLst/>
        </a:prstGeom>
        <a:solidFill>
          <a:srgbClr val="4B4B4B"/>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baseline="0">
              <a:latin typeface="Times New Roman" panose="02020603050405020304" pitchFamily="18" charset="0"/>
              <a:cs typeface="Times New Roman" panose="02020603050405020304" pitchFamily="18" charset="0"/>
            </a:rPr>
            <a:t>Together, innate cells trigger production of mediators that modulate the fate of inflammation.</a:t>
          </a:r>
          <a:endParaRPr lang="en-IN" sz="1600" kern="1200">
            <a:latin typeface="Times New Roman" panose="02020603050405020304" pitchFamily="18" charset="0"/>
            <a:cs typeface="Times New Roman" panose="02020603050405020304" pitchFamily="18" charset="0"/>
          </a:endParaRPr>
        </a:p>
      </dsp:txBody>
      <dsp:txXfrm>
        <a:off x="4145454" y="3456737"/>
        <a:ext cx="3363024" cy="2017814"/>
      </dsp:txXfrm>
    </dsp:sp>
    <dsp:sp modelId="{FEBE0BAF-7557-4E01-B260-DEDACE589652}">
      <dsp:nvSpPr>
        <dsp:cNvPr id="0" name=""/>
        <dsp:cNvSpPr/>
      </dsp:nvSpPr>
      <dsp:spPr>
        <a:xfrm>
          <a:off x="8281975" y="3456737"/>
          <a:ext cx="3363024" cy="2017814"/>
        </a:xfrm>
        <a:prstGeom prst="rect">
          <a:avLst/>
        </a:prstGeom>
        <a:solidFill>
          <a:srgbClr val="7878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Neutrophils, macrophages, dendritic cells, and mast cells produce low-molecular weight proteins called cytokines that control initiation, maintenance, and regulation of the amplitude and duration of the inflammatory</a:t>
          </a:r>
          <a:r>
            <a:rPr lang="en-GB" sz="1600" kern="1200" dirty="0">
              <a:latin typeface="Times New Roman" panose="02020603050405020304" pitchFamily="18" charset="0"/>
              <a:cs typeface="Times New Roman" panose="02020603050405020304" pitchFamily="18" charset="0"/>
            </a:rPr>
            <a:t> </a:t>
          </a:r>
          <a:r>
            <a:rPr lang="en-IN" sz="1600" b="0" i="0" kern="1200" baseline="0" dirty="0">
              <a:latin typeface="Times New Roman" panose="02020603050405020304" pitchFamily="18" charset="0"/>
              <a:cs typeface="Times New Roman" panose="02020603050405020304" pitchFamily="18" charset="0"/>
            </a:rPr>
            <a:t>response</a:t>
          </a:r>
          <a:endParaRPr lang="en-IN" sz="1600" kern="1200" dirty="0">
            <a:latin typeface="Times New Roman" panose="02020603050405020304" pitchFamily="18" charset="0"/>
            <a:cs typeface="Times New Roman" panose="02020603050405020304" pitchFamily="18" charset="0"/>
          </a:endParaRPr>
        </a:p>
      </dsp:txBody>
      <dsp:txXfrm>
        <a:off x="8281975" y="3456737"/>
        <a:ext cx="3363024" cy="20178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847F0-C2F5-44C0-ACD6-4F3C0904DD83}">
      <dsp:nvSpPr>
        <dsp:cNvPr id="0" name=""/>
        <dsp:cNvSpPr/>
      </dsp:nvSpPr>
      <dsp:spPr>
        <a:xfrm>
          <a:off x="0" y="349186"/>
          <a:ext cx="6195526" cy="737100"/>
        </a:xfrm>
        <a:prstGeom prst="round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IN" sz="1400" b="0" i="0" kern="1200" baseline="0" dirty="0"/>
            <a:t>Lipoxygenases </a:t>
          </a:r>
          <a:r>
            <a:rPr lang="en-IN" sz="1400" b="0" i="0" kern="1200" baseline="0" dirty="0" err="1"/>
            <a:t>catalyze</a:t>
          </a:r>
          <a:r>
            <a:rPr lang="en-IN" sz="1400" b="0" i="0" kern="1200" baseline="0" dirty="0"/>
            <a:t> the formation of </a:t>
          </a:r>
          <a:r>
            <a:rPr lang="en-IN" sz="1400" b="0" i="0" kern="1200" baseline="0" dirty="0" err="1"/>
            <a:t>hydroxyeicosatetraenoic</a:t>
          </a:r>
          <a:r>
            <a:rPr lang="en-IN" sz="1400" kern="1200" dirty="0"/>
            <a:t> </a:t>
          </a:r>
          <a:r>
            <a:rPr lang="en-GB" sz="1400" b="0" i="0" kern="1200" baseline="0" dirty="0"/>
            <a:t>acids (HETEs) from AA leading to the formation of leukotrienes (LTs) and other biologically active compounds.</a:t>
          </a:r>
          <a:endParaRPr lang="en-IN" sz="1400" kern="1200" dirty="0"/>
        </a:p>
      </dsp:txBody>
      <dsp:txXfrm>
        <a:off x="35982" y="385168"/>
        <a:ext cx="6123562" cy="665136"/>
      </dsp:txXfrm>
    </dsp:sp>
    <dsp:sp modelId="{FB88CE1B-CB3E-44A8-A967-5C090E7E32C6}">
      <dsp:nvSpPr>
        <dsp:cNvPr id="0" name=""/>
        <dsp:cNvSpPr/>
      </dsp:nvSpPr>
      <dsp:spPr>
        <a:xfrm>
          <a:off x="0" y="1126607"/>
          <a:ext cx="6195526" cy="737100"/>
        </a:xfrm>
        <a:prstGeom prst="roundRect">
          <a:avLst/>
        </a:prstGeom>
        <a:solidFill>
          <a:schemeClr val="bg2">
            <a:lumMod val="75000"/>
            <a:lumOff val="25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baseline="0" dirty="0"/>
            <a:t>LTs are predominantly produced by inflammatory cells, including polymorphonuclear leukocytes, macrophages, and mast cells. </a:t>
          </a:r>
          <a:endParaRPr lang="en-IN" sz="1400" kern="1200" dirty="0"/>
        </a:p>
      </dsp:txBody>
      <dsp:txXfrm>
        <a:off x="35982" y="1162589"/>
        <a:ext cx="6123562" cy="665136"/>
      </dsp:txXfrm>
    </dsp:sp>
    <dsp:sp modelId="{68BC34AD-316B-4358-874A-7F87E6501BB2}">
      <dsp:nvSpPr>
        <dsp:cNvPr id="0" name=""/>
        <dsp:cNvSpPr/>
      </dsp:nvSpPr>
      <dsp:spPr>
        <a:xfrm>
          <a:off x="0" y="1904027"/>
          <a:ext cx="6195526" cy="737100"/>
        </a:xfrm>
        <a:prstGeom prst="roundRect">
          <a:avLst/>
        </a:prstGeom>
        <a:solidFill>
          <a:schemeClr val="accent5"/>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baseline="0"/>
            <a:t>There are three distinct lipoxygenases (LOs) that are cell specific; </a:t>
          </a:r>
          <a:endParaRPr lang="en-IN" sz="1400" kern="1200"/>
        </a:p>
      </dsp:txBody>
      <dsp:txXfrm>
        <a:off x="35982" y="1940009"/>
        <a:ext cx="6123562" cy="665136"/>
      </dsp:txXfrm>
    </dsp:sp>
    <dsp:sp modelId="{16BBC299-3FF6-42A6-90DB-C216E8F85DAA}">
      <dsp:nvSpPr>
        <dsp:cNvPr id="0" name=""/>
        <dsp:cNvSpPr/>
      </dsp:nvSpPr>
      <dsp:spPr>
        <a:xfrm>
          <a:off x="0" y="2681447"/>
          <a:ext cx="6195526" cy="737100"/>
        </a:xfrm>
        <a:prstGeom prst="roundRect">
          <a:avLst/>
        </a:prstGeom>
        <a:solidFill>
          <a:srgbClr val="4B4B4B"/>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baseline="0"/>
            <a:t>5-LO in myeloid cells,</a:t>
          </a:r>
          <a:endParaRPr lang="en-IN" sz="1400" kern="1200"/>
        </a:p>
      </dsp:txBody>
      <dsp:txXfrm>
        <a:off x="35982" y="2717429"/>
        <a:ext cx="6123562" cy="665136"/>
      </dsp:txXfrm>
    </dsp:sp>
    <dsp:sp modelId="{ABB044D4-2C27-40D6-B5D5-19194D65B50A}">
      <dsp:nvSpPr>
        <dsp:cNvPr id="0" name=""/>
        <dsp:cNvSpPr/>
      </dsp:nvSpPr>
      <dsp:spPr>
        <a:xfrm>
          <a:off x="0" y="3458867"/>
          <a:ext cx="6195526" cy="737100"/>
        </a:xfrm>
        <a:prstGeom prst="roundRect">
          <a:avLst/>
        </a:prstGeom>
        <a:solidFill>
          <a:srgbClr val="7030A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baseline="0"/>
            <a:t>12-LO in platelets, and 15-LO in epithelial/endothelial cells.</a:t>
          </a:r>
          <a:endParaRPr lang="en-IN" sz="1400" kern="1200"/>
        </a:p>
      </dsp:txBody>
      <dsp:txXfrm>
        <a:off x="35982" y="3494849"/>
        <a:ext cx="6123562" cy="665136"/>
      </dsp:txXfrm>
    </dsp:sp>
    <dsp:sp modelId="{AB062CA9-83A5-4AE5-BF29-894D9BC070FD}">
      <dsp:nvSpPr>
        <dsp:cNvPr id="0" name=""/>
        <dsp:cNvSpPr/>
      </dsp:nvSpPr>
      <dsp:spPr>
        <a:xfrm>
          <a:off x="0" y="4236287"/>
          <a:ext cx="6195526" cy="737100"/>
        </a:xfrm>
        <a:prstGeom prst="roundRect">
          <a:avLst/>
        </a:prstGeom>
        <a:solidFill>
          <a:srgbClr val="002465"/>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baseline="0" dirty="0"/>
            <a:t>Cellular activation by pathogens and immune complexes results in activation of a sequential enzymatic reaction that includes cPLA2 and 5-LO.</a:t>
          </a:r>
          <a:endParaRPr lang="en-IN" sz="1400" kern="1200" dirty="0"/>
        </a:p>
      </dsp:txBody>
      <dsp:txXfrm>
        <a:off x="35982" y="4272269"/>
        <a:ext cx="6123562" cy="665136"/>
      </dsp:txXfrm>
    </dsp:sp>
    <dsp:sp modelId="{EDA7201C-372D-4801-890F-FB45CC63E048}">
      <dsp:nvSpPr>
        <dsp:cNvPr id="0" name=""/>
        <dsp:cNvSpPr/>
      </dsp:nvSpPr>
      <dsp:spPr>
        <a:xfrm>
          <a:off x="0" y="5013707"/>
          <a:ext cx="6195526" cy="737100"/>
        </a:xfrm>
        <a:prstGeom prst="roundRect">
          <a:avLst/>
        </a:prstGeom>
        <a:solidFill>
          <a:srgbClr val="A665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baseline="0" dirty="0"/>
            <a:t>5-LO converts released AA to the epoxide LTA4, which undergoes transformation by distinct pathways—one to generate LTB4, is a potent regulator of neutrophil chemotaxis and leukocyte adhesion to endothelial cells</a:t>
          </a:r>
          <a:r>
            <a:rPr lang="en-GB" sz="1400" kern="1200" dirty="0"/>
            <a:t>.</a:t>
          </a:r>
          <a:endParaRPr lang="en-IN" sz="1400" kern="1200" dirty="0"/>
        </a:p>
      </dsp:txBody>
      <dsp:txXfrm>
        <a:off x="35982" y="5049689"/>
        <a:ext cx="6123562" cy="6651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4390B-606C-477E-B19D-3C1BD6081DD6}">
      <dsp:nvSpPr>
        <dsp:cNvPr id="0" name=""/>
        <dsp:cNvSpPr/>
      </dsp:nvSpPr>
      <dsp:spPr>
        <a:xfrm>
          <a:off x="744" y="4634"/>
          <a:ext cx="2902148" cy="1741289"/>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baseline="0" dirty="0">
              <a:latin typeface="Times New Roman" panose="02020603050405020304" pitchFamily="18" charset="0"/>
              <a:cs typeface="Times New Roman" panose="02020603050405020304" pitchFamily="18" charset="0"/>
            </a:rPr>
            <a:t>In humans, sequential oxygenation of AA-derived lipids by 15-lipoxygenase and 5-lipoxygenase, followed by enzymatic hydrolysis, leads to LXA4, and LXB4 occurs in the mucosal tissues including the oral cavity, gastrointestinal tract, and airways.</a:t>
          </a:r>
          <a:endParaRPr lang="en-IN" sz="1500" kern="1200" dirty="0">
            <a:latin typeface="Times New Roman" panose="02020603050405020304" pitchFamily="18" charset="0"/>
            <a:cs typeface="Times New Roman" panose="02020603050405020304" pitchFamily="18" charset="0"/>
          </a:endParaRPr>
        </a:p>
      </dsp:txBody>
      <dsp:txXfrm>
        <a:off x="744" y="4634"/>
        <a:ext cx="2902148" cy="1741289"/>
      </dsp:txXfrm>
    </dsp:sp>
    <dsp:sp modelId="{31A03BC1-0C14-4162-A218-38CEA4D866C0}">
      <dsp:nvSpPr>
        <dsp:cNvPr id="0" name=""/>
        <dsp:cNvSpPr/>
      </dsp:nvSpPr>
      <dsp:spPr>
        <a:xfrm>
          <a:off x="3193107" y="4634"/>
          <a:ext cx="2902148" cy="1741289"/>
        </a:xfrm>
        <a:prstGeom prst="rect">
          <a:avLst/>
        </a:prstGeom>
        <a:solidFill>
          <a:srgbClr val="002060"/>
        </a:solidFill>
        <a:ln>
          <a:noFill/>
        </a:ln>
        <a:effectLst>
          <a:outerShdw blurRad="63500" dist="254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IN" sz="1500" b="0" i="0" kern="1200" baseline="0" dirty="0">
              <a:latin typeface="Times New Roman" panose="02020603050405020304" pitchFamily="18" charset="0"/>
              <a:cs typeface="Times New Roman" panose="02020603050405020304" pitchFamily="18" charset="0"/>
            </a:rPr>
            <a:t>While in blood vessels, 5-lipoxygenase biosynthesizes LXA4 and </a:t>
          </a:r>
          <a:r>
            <a:rPr lang="en-GB" sz="1500" b="0" i="0" kern="1200" baseline="0" dirty="0">
              <a:latin typeface="Times New Roman" panose="02020603050405020304" pitchFamily="18" charset="0"/>
              <a:cs typeface="Times New Roman" panose="02020603050405020304" pitchFamily="18" charset="0"/>
            </a:rPr>
            <a:t>12-lipoxygenase in platelets produce </a:t>
          </a:r>
          <a:r>
            <a:rPr lang="en-GB" sz="1500" b="0" i="0" kern="1200" baseline="0" dirty="0"/>
            <a:t>LXB4.</a:t>
          </a:r>
          <a:endParaRPr lang="en-IN" sz="1500" kern="1200" dirty="0"/>
        </a:p>
      </dsp:txBody>
      <dsp:txXfrm>
        <a:off x="3193107" y="4634"/>
        <a:ext cx="2902148" cy="1741289"/>
      </dsp:txXfrm>
    </dsp:sp>
    <dsp:sp modelId="{3CC93638-6995-4B78-9212-9CCF7788C7AE}">
      <dsp:nvSpPr>
        <dsp:cNvPr id="0" name=""/>
        <dsp:cNvSpPr/>
      </dsp:nvSpPr>
      <dsp:spPr>
        <a:xfrm>
          <a:off x="1711212" y="2016635"/>
          <a:ext cx="2902148" cy="1741289"/>
        </a:xfrm>
        <a:prstGeom prst="rect">
          <a:avLst/>
        </a:prstGeom>
        <a:solidFill>
          <a:srgbClr val="590000"/>
        </a:solidFill>
        <a:ln>
          <a:noFill/>
        </a:ln>
        <a:effectLst>
          <a:outerShdw blurRad="63500" dist="254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baseline="0" dirty="0">
              <a:latin typeface="Times New Roman" panose="02020603050405020304" pitchFamily="18" charset="0"/>
              <a:cs typeface="Times New Roman" panose="02020603050405020304" pitchFamily="18" charset="0"/>
            </a:rPr>
            <a:t>Lipoxin receptors are ubiquitously expressed by many cells, including neutrophils and monocytes. </a:t>
          </a:r>
          <a:endParaRPr lang="en-IN" sz="1500" kern="1200" dirty="0">
            <a:latin typeface="Times New Roman" panose="02020603050405020304" pitchFamily="18" charset="0"/>
            <a:cs typeface="Times New Roman" panose="02020603050405020304" pitchFamily="18" charset="0"/>
          </a:endParaRPr>
        </a:p>
      </dsp:txBody>
      <dsp:txXfrm>
        <a:off x="1711212" y="2016635"/>
        <a:ext cx="2902148" cy="17412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C7CB2-070E-41D7-B553-63F91F3301DE}">
      <dsp:nvSpPr>
        <dsp:cNvPr id="0" name=""/>
        <dsp:cNvSpPr/>
      </dsp:nvSpPr>
      <dsp:spPr>
        <a:xfrm>
          <a:off x="459339" y="1050707"/>
          <a:ext cx="3211580" cy="1306139"/>
        </a:xfrm>
        <a:prstGeom prst="rect">
          <a:avLst/>
        </a:prstGeom>
        <a:solidFill>
          <a:schemeClr val="tx2">
            <a:lumMod val="1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Similarly, DHA-derived D-series </a:t>
          </a:r>
          <a:r>
            <a:rPr lang="en-GB" sz="1400" b="0" i="0" kern="1200" baseline="0" dirty="0" err="1">
              <a:latin typeface="Times New Roman" panose="02020603050405020304" pitchFamily="18" charset="0"/>
              <a:cs typeface="Times New Roman" panose="02020603050405020304" pitchFamily="18" charset="0"/>
            </a:rPr>
            <a:t>resolvins</a:t>
          </a:r>
          <a:r>
            <a:rPr lang="en-GB" sz="1400" b="0" i="0" kern="1200" baseline="0" dirty="0">
              <a:latin typeface="Times New Roman" panose="02020603050405020304" pitchFamily="18" charset="0"/>
              <a:cs typeface="Times New Roman" panose="02020603050405020304" pitchFamily="18" charset="0"/>
            </a:rPr>
            <a:t> have been shown to reduce inflammation by decreasing platelet–leukocyte adhesion, and aspirin-triggered DHA conversion produces molecules with dual anti-inflammatory and pro-resolution </a:t>
          </a:r>
          <a:r>
            <a:rPr lang="en-IN" sz="1400" b="0" i="0" kern="1200" baseline="0" dirty="0">
              <a:latin typeface="Times New Roman" panose="02020603050405020304" pitchFamily="18" charset="0"/>
              <a:cs typeface="Times New Roman" panose="02020603050405020304" pitchFamily="18" charset="0"/>
            </a:rPr>
            <a:t>function.</a:t>
          </a:r>
          <a:endParaRPr lang="en-IN" sz="1400" kern="1200" dirty="0">
            <a:latin typeface="Times New Roman" panose="02020603050405020304" pitchFamily="18" charset="0"/>
            <a:cs typeface="Times New Roman" panose="02020603050405020304" pitchFamily="18" charset="0"/>
          </a:endParaRPr>
        </a:p>
      </dsp:txBody>
      <dsp:txXfrm>
        <a:off x="459339" y="1050707"/>
        <a:ext cx="3211580" cy="1306139"/>
      </dsp:txXfrm>
    </dsp:sp>
    <dsp:sp modelId="{3CE38B33-7A5E-452D-BC03-27BD8816D1ED}">
      <dsp:nvSpPr>
        <dsp:cNvPr id="0" name=""/>
        <dsp:cNvSpPr/>
      </dsp:nvSpPr>
      <dsp:spPr>
        <a:xfrm>
          <a:off x="3873588" y="1095772"/>
          <a:ext cx="2460269" cy="1216008"/>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The interaction between </a:t>
          </a:r>
          <a:r>
            <a:rPr lang="en-GB" sz="1400" b="0" i="0" kern="1200" baseline="0" dirty="0" err="1">
              <a:latin typeface="Times New Roman" panose="02020603050405020304" pitchFamily="18" charset="0"/>
              <a:cs typeface="Times New Roman" panose="02020603050405020304" pitchFamily="18" charset="0"/>
            </a:rPr>
            <a:t>resolvins</a:t>
          </a:r>
          <a:r>
            <a:rPr lang="en-GB" sz="1400" b="0" i="0" kern="1200" baseline="0" dirty="0">
              <a:latin typeface="Times New Roman" panose="02020603050405020304" pitchFamily="18" charset="0"/>
              <a:cs typeface="Times New Roman" panose="02020603050405020304" pitchFamily="18" charset="0"/>
            </a:rPr>
            <a:t> and specific receptors modulates the fate of innate immune cells and counter regulates active inflammation.</a:t>
          </a:r>
          <a:endParaRPr lang="en-IN" sz="1400" kern="1200" dirty="0">
            <a:latin typeface="Times New Roman" panose="02020603050405020304" pitchFamily="18" charset="0"/>
            <a:cs typeface="Times New Roman" panose="02020603050405020304" pitchFamily="18" charset="0"/>
          </a:endParaRPr>
        </a:p>
      </dsp:txBody>
      <dsp:txXfrm>
        <a:off x="3873588" y="1095772"/>
        <a:ext cx="2460269" cy="1216008"/>
      </dsp:txXfrm>
    </dsp:sp>
    <dsp:sp modelId="{2A667D6D-A100-4148-B03A-9235E41AEC30}">
      <dsp:nvSpPr>
        <dsp:cNvPr id="0" name=""/>
        <dsp:cNvSpPr/>
      </dsp:nvSpPr>
      <dsp:spPr>
        <a:xfrm>
          <a:off x="153908" y="2559514"/>
          <a:ext cx="2026681" cy="1216008"/>
        </a:xfrm>
        <a:prstGeom prst="rect">
          <a:avLst/>
        </a:prstGeom>
        <a:solidFill>
          <a:schemeClr val="accent2">
            <a:lumMod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Selective target sites for </a:t>
          </a:r>
          <a:r>
            <a:rPr lang="en-GB" sz="1400" b="0" i="0" kern="1200" baseline="0" dirty="0" err="1">
              <a:latin typeface="Times New Roman" panose="02020603050405020304" pitchFamily="18" charset="0"/>
              <a:cs typeface="Times New Roman" panose="02020603050405020304" pitchFamily="18" charset="0"/>
            </a:rPr>
            <a:t>resolvins</a:t>
          </a:r>
          <a:r>
            <a:rPr lang="en-GB" sz="1400" b="0" i="0" kern="1200" baseline="0" dirty="0">
              <a:latin typeface="Times New Roman" panose="02020603050405020304" pitchFamily="18" charset="0"/>
              <a:cs typeface="Times New Roman" panose="02020603050405020304" pitchFamily="18" charset="0"/>
            </a:rPr>
            <a:t> are G-protein coupled receptors (GPCRs).</a:t>
          </a:r>
          <a:endParaRPr lang="en-IN" sz="1400" kern="1200" dirty="0">
            <a:latin typeface="Times New Roman" panose="02020603050405020304" pitchFamily="18" charset="0"/>
            <a:cs typeface="Times New Roman" panose="02020603050405020304" pitchFamily="18" charset="0"/>
          </a:endParaRPr>
        </a:p>
      </dsp:txBody>
      <dsp:txXfrm>
        <a:off x="153908" y="2559514"/>
        <a:ext cx="2026681" cy="1216008"/>
      </dsp:txXfrm>
    </dsp:sp>
    <dsp:sp modelId="{C5C92033-BB6F-4E9C-BF47-A96E71124443}">
      <dsp:nvSpPr>
        <dsp:cNvPr id="0" name=""/>
        <dsp:cNvSpPr/>
      </dsp:nvSpPr>
      <dsp:spPr>
        <a:xfrm>
          <a:off x="2383257" y="2559514"/>
          <a:ext cx="2026681" cy="1216008"/>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a:latin typeface="Times New Roman" panose="02020603050405020304" pitchFamily="18" charset="0"/>
              <a:cs typeface="Times New Roman" panose="02020603050405020304" pitchFamily="18" charset="0"/>
            </a:rPr>
            <a:t>ERV1 receptor (also known as ChemR23 or CMKLR1) is a GPCR expressed on monocytes and dendritic cells.</a:t>
          </a:r>
          <a:endParaRPr lang="en-IN" sz="1400" kern="1200">
            <a:latin typeface="Times New Roman" panose="02020603050405020304" pitchFamily="18" charset="0"/>
            <a:cs typeface="Times New Roman" panose="02020603050405020304" pitchFamily="18" charset="0"/>
          </a:endParaRPr>
        </a:p>
      </dsp:txBody>
      <dsp:txXfrm>
        <a:off x="2383257" y="2559514"/>
        <a:ext cx="2026681" cy="1216008"/>
      </dsp:txXfrm>
    </dsp:sp>
    <dsp:sp modelId="{BC1F678E-1F4A-4823-A964-1E31E06EDF45}">
      <dsp:nvSpPr>
        <dsp:cNvPr id="0" name=""/>
        <dsp:cNvSpPr/>
      </dsp:nvSpPr>
      <dsp:spPr>
        <a:xfrm>
          <a:off x="4612607" y="2559514"/>
          <a:ext cx="2026681" cy="1216008"/>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a:latin typeface="Times New Roman" panose="02020603050405020304" pitchFamily="18" charset="0"/>
              <a:cs typeface="Times New Roman" panose="02020603050405020304" pitchFamily="18" charset="0"/>
            </a:rPr>
            <a:t>BLT1, a leukotriene receptor, is the resolvin E1 receptor on neutrophils.</a:t>
          </a:r>
          <a:endParaRPr lang="en-IN" sz="1400" kern="1200">
            <a:latin typeface="Times New Roman" panose="02020603050405020304" pitchFamily="18" charset="0"/>
            <a:cs typeface="Times New Roman" panose="02020603050405020304" pitchFamily="18" charset="0"/>
          </a:endParaRPr>
        </a:p>
      </dsp:txBody>
      <dsp:txXfrm>
        <a:off x="4612607" y="2559514"/>
        <a:ext cx="2026681" cy="1216008"/>
      </dsp:txXfrm>
    </dsp:sp>
    <dsp:sp modelId="{BBCA4E9D-C219-4A32-A3E1-F99570742186}">
      <dsp:nvSpPr>
        <dsp:cNvPr id="0" name=""/>
        <dsp:cNvSpPr/>
      </dsp:nvSpPr>
      <dsp:spPr>
        <a:xfrm>
          <a:off x="821598" y="3978191"/>
          <a:ext cx="2361813" cy="1216008"/>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Upon selective binding to the receptors, RvE1 attenuates NF-B </a:t>
          </a:r>
          <a:r>
            <a:rPr lang="en-GB" sz="1400" b="0" i="0" kern="1200" baseline="0" dirty="0" err="1">
              <a:latin typeface="Times New Roman" panose="02020603050405020304" pitchFamily="18" charset="0"/>
              <a:cs typeface="Times New Roman" panose="02020603050405020304" pitchFamily="18" charset="0"/>
            </a:rPr>
            <a:t>signaling</a:t>
          </a:r>
          <a:r>
            <a:rPr lang="en-GB" sz="1400" b="0" i="0" kern="1200" baseline="0" dirty="0">
              <a:latin typeface="Times New Roman" panose="02020603050405020304" pitchFamily="18" charset="0"/>
              <a:cs typeface="Times New Roman" panose="02020603050405020304" pitchFamily="18" charset="0"/>
            </a:rPr>
            <a:t> and production of pro-inflammatory cytokines including TNF-.</a:t>
          </a:r>
          <a:r>
            <a:rPr lang="el-GR" sz="1400" b="0" i="0" kern="1200" baseline="0" dirty="0">
              <a:latin typeface="Times New Roman" panose="02020603050405020304" pitchFamily="18" charset="0"/>
              <a:cs typeface="Times New Roman" panose="02020603050405020304" pitchFamily="18" charset="0"/>
            </a:rPr>
            <a:t>α</a:t>
          </a:r>
          <a:endParaRPr lang="en-IN" sz="1400" kern="1200" dirty="0">
            <a:latin typeface="Times New Roman" panose="02020603050405020304" pitchFamily="18" charset="0"/>
            <a:cs typeface="Times New Roman" panose="02020603050405020304" pitchFamily="18" charset="0"/>
          </a:endParaRPr>
        </a:p>
      </dsp:txBody>
      <dsp:txXfrm>
        <a:off x="821598" y="3978191"/>
        <a:ext cx="2361813" cy="1216008"/>
      </dsp:txXfrm>
    </dsp:sp>
    <dsp:sp modelId="{756AC9E9-7832-4DAF-A114-6EBD850E7300}">
      <dsp:nvSpPr>
        <dsp:cNvPr id="0" name=""/>
        <dsp:cNvSpPr/>
      </dsp:nvSpPr>
      <dsp:spPr>
        <a:xfrm>
          <a:off x="3386080" y="3978191"/>
          <a:ext cx="2585518" cy="1216008"/>
        </a:xfrm>
        <a:prstGeom prst="rect">
          <a:avLst/>
        </a:prstGeom>
        <a:solidFill>
          <a:srgbClr val="004E9A"/>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D-series </a:t>
          </a:r>
          <a:r>
            <a:rPr lang="en-GB" sz="1400" b="0" i="0" kern="1200" baseline="0" dirty="0" err="1">
              <a:latin typeface="Times New Roman" panose="02020603050405020304" pitchFamily="18" charset="0"/>
              <a:cs typeface="Times New Roman" panose="02020603050405020304" pitchFamily="18" charset="0"/>
            </a:rPr>
            <a:t>resolvins</a:t>
          </a:r>
          <a:r>
            <a:rPr lang="en-GB" sz="1400" b="0" i="0" kern="1200" baseline="0" dirty="0">
              <a:latin typeface="Times New Roman" panose="02020603050405020304" pitchFamily="18" charset="0"/>
              <a:cs typeface="Times New Roman" panose="02020603050405020304" pitchFamily="18" charset="0"/>
            </a:rPr>
            <a:t> target GPR32 and ALX receptors</a:t>
          </a:r>
          <a:r>
            <a:rPr lang="en-GB" sz="1400" kern="1200" dirty="0">
              <a:latin typeface="Times New Roman" panose="02020603050405020304" pitchFamily="18" charset="0"/>
              <a:cs typeface="Times New Roman" panose="02020603050405020304" pitchFamily="18" charset="0"/>
            </a:rPr>
            <a:t> </a:t>
          </a:r>
          <a:r>
            <a:rPr lang="en-GB" sz="1400" b="0" i="0" kern="1200" baseline="0" dirty="0">
              <a:latin typeface="Times New Roman" panose="02020603050405020304" pitchFamily="18" charset="0"/>
              <a:cs typeface="Times New Roman" panose="02020603050405020304" pitchFamily="18" charset="0"/>
            </a:rPr>
            <a:t>expressed on platelets and PMN. </a:t>
          </a:r>
          <a:endParaRPr lang="en-IN" sz="1400" kern="1200" dirty="0">
            <a:latin typeface="Times New Roman" panose="02020603050405020304" pitchFamily="18" charset="0"/>
            <a:cs typeface="Times New Roman" panose="02020603050405020304" pitchFamily="18" charset="0"/>
          </a:endParaRPr>
        </a:p>
      </dsp:txBody>
      <dsp:txXfrm>
        <a:off x="3386080" y="3978191"/>
        <a:ext cx="2585518" cy="12160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5E8B48-CD70-4B88-B5D7-A0AB9FE40DC6}">
      <dsp:nvSpPr>
        <dsp:cNvPr id="0" name=""/>
        <dsp:cNvSpPr/>
      </dsp:nvSpPr>
      <dsp:spPr>
        <a:xfrm>
          <a:off x="785185" y="0"/>
          <a:ext cx="8898770" cy="4844337"/>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7EAF6-621B-41BB-A028-A98E270D74EE}">
      <dsp:nvSpPr>
        <dsp:cNvPr id="0" name=""/>
        <dsp:cNvSpPr/>
      </dsp:nvSpPr>
      <dsp:spPr>
        <a:xfrm>
          <a:off x="3067" y="1453301"/>
          <a:ext cx="1846413" cy="1937734"/>
        </a:xfrm>
        <a:prstGeom prst="roundRect">
          <a:avLst/>
        </a:prstGeom>
        <a:solidFill>
          <a:schemeClr val="accent5"/>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Activation of CB2 leads</a:t>
          </a:r>
          <a:endParaRPr lang="en-IN" sz="1800" kern="1200" dirty="0">
            <a:latin typeface="Times New Roman" panose="02020603050405020304" pitchFamily="18" charset="0"/>
            <a:cs typeface="Times New Roman" panose="02020603050405020304" pitchFamily="18" charset="0"/>
          </a:endParaRPr>
        </a:p>
      </dsp:txBody>
      <dsp:txXfrm>
        <a:off x="93201" y="1543435"/>
        <a:ext cx="1666145" cy="1757466"/>
      </dsp:txXfrm>
    </dsp:sp>
    <dsp:sp modelId="{14354FA5-D8C0-4048-9650-557424076D7D}">
      <dsp:nvSpPr>
        <dsp:cNvPr id="0" name=""/>
        <dsp:cNvSpPr/>
      </dsp:nvSpPr>
      <dsp:spPr>
        <a:xfrm>
          <a:off x="2157215" y="1453301"/>
          <a:ext cx="1846413" cy="1937734"/>
        </a:xfrm>
        <a:prstGeom prst="roundRect">
          <a:avLst/>
        </a:prstGeom>
        <a:solidFill>
          <a:schemeClr val="accent3">
            <a:lumMod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to inhibition of P-selectin expression, decreasing PMN chemotaxis.</a:t>
          </a:r>
          <a:endParaRPr lang="en-IN" sz="1800" kern="1200" dirty="0">
            <a:latin typeface="Times New Roman" panose="02020603050405020304" pitchFamily="18" charset="0"/>
            <a:cs typeface="Times New Roman" panose="02020603050405020304" pitchFamily="18" charset="0"/>
          </a:endParaRPr>
        </a:p>
      </dsp:txBody>
      <dsp:txXfrm>
        <a:off x="2247349" y="1543435"/>
        <a:ext cx="1666145" cy="1757466"/>
      </dsp:txXfrm>
    </dsp:sp>
    <dsp:sp modelId="{EA6BC5FD-8522-455F-BF21-7FEA05BEA99C}">
      <dsp:nvSpPr>
        <dsp:cNvPr id="0" name=""/>
        <dsp:cNvSpPr/>
      </dsp:nvSpPr>
      <dsp:spPr>
        <a:xfrm>
          <a:off x="4311364" y="1453301"/>
          <a:ext cx="1846413" cy="1937734"/>
        </a:xfrm>
        <a:prstGeom prst="roundRect">
          <a:avLst/>
        </a:prstGeom>
        <a:solidFill>
          <a:schemeClr val="accent1">
            <a:lumMod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Resolvins induce hallmark functions of resolution of inflammation</a:t>
          </a:r>
          <a:endParaRPr lang="en-IN" sz="1800" kern="1200" dirty="0">
            <a:latin typeface="Times New Roman" panose="02020603050405020304" pitchFamily="18" charset="0"/>
            <a:cs typeface="Times New Roman" panose="02020603050405020304" pitchFamily="18" charset="0"/>
          </a:endParaRPr>
        </a:p>
      </dsp:txBody>
      <dsp:txXfrm>
        <a:off x="4401498" y="1543435"/>
        <a:ext cx="1666145" cy="1757466"/>
      </dsp:txXfrm>
    </dsp:sp>
    <dsp:sp modelId="{40D6FC23-9FB5-41C5-B3B5-C0CD17B0BEAD}">
      <dsp:nvSpPr>
        <dsp:cNvPr id="0" name=""/>
        <dsp:cNvSpPr/>
      </dsp:nvSpPr>
      <dsp:spPr>
        <a:xfrm>
          <a:off x="6465513" y="1453301"/>
          <a:ext cx="1846413" cy="1937734"/>
        </a:xfrm>
        <a:prstGeom prst="roundRect">
          <a:avLst/>
        </a:prstGeom>
        <a:solidFill>
          <a:srgbClr val="004E9A"/>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including decreasing neutrophil migration, phagocytosis of apoptotic cells, and</a:t>
          </a:r>
          <a:endParaRPr lang="en-IN" sz="1800" kern="1200" dirty="0">
            <a:latin typeface="Times New Roman" panose="02020603050405020304" pitchFamily="18" charset="0"/>
            <a:cs typeface="Times New Roman" panose="02020603050405020304" pitchFamily="18" charset="0"/>
          </a:endParaRPr>
        </a:p>
      </dsp:txBody>
      <dsp:txXfrm>
        <a:off x="6555647" y="1543435"/>
        <a:ext cx="1666145" cy="1757466"/>
      </dsp:txXfrm>
    </dsp:sp>
    <dsp:sp modelId="{F3B82F48-D596-49C7-A7C7-B4C8CC303BB5}">
      <dsp:nvSpPr>
        <dsp:cNvPr id="0" name=""/>
        <dsp:cNvSpPr/>
      </dsp:nvSpPr>
      <dsp:spPr>
        <a:xfrm>
          <a:off x="8619661" y="1453301"/>
          <a:ext cx="1846413" cy="1937734"/>
        </a:xfrm>
        <a:prstGeom prst="roundRect">
          <a:avLst/>
        </a:prstGeom>
        <a:solidFill>
          <a:schemeClr val="accent2">
            <a:lumMod val="75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increasing clearance of infection to activate tissue </a:t>
          </a:r>
          <a:r>
            <a:rPr lang="en-IN" sz="1800" b="0" i="0" kern="1200" baseline="0" dirty="0">
              <a:latin typeface="Times New Roman" panose="02020603050405020304" pitchFamily="18" charset="0"/>
              <a:cs typeface="Times New Roman" panose="02020603050405020304" pitchFamily="18" charset="0"/>
            </a:rPr>
            <a:t>healing</a:t>
          </a:r>
          <a:endParaRPr lang="en-IN" sz="1800" kern="1200" dirty="0">
            <a:latin typeface="Times New Roman" panose="02020603050405020304" pitchFamily="18" charset="0"/>
            <a:cs typeface="Times New Roman" panose="02020603050405020304" pitchFamily="18" charset="0"/>
          </a:endParaRPr>
        </a:p>
      </dsp:txBody>
      <dsp:txXfrm>
        <a:off x="8709795" y="1543435"/>
        <a:ext cx="1666145" cy="17574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93528-DE79-4F7E-AD0E-B79AF9F80CF9}">
      <dsp:nvSpPr>
        <dsp:cNvPr id="0" name=""/>
        <dsp:cNvSpPr/>
      </dsp:nvSpPr>
      <dsp:spPr>
        <a:xfrm>
          <a:off x="1376043" y="455"/>
          <a:ext cx="3185948" cy="1911568"/>
        </a:xfrm>
        <a:prstGeom prst="rect">
          <a:avLst/>
        </a:prstGeom>
        <a:solidFill>
          <a:srgbClr val="00B05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Macrophage mediators in resolving inflammation (</a:t>
          </a:r>
          <a:r>
            <a:rPr lang="en-GB" sz="1800" b="0" i="0" kern="1200" baseline="0" dirty="0" err="1">
              <a:latin typeface="Times New Roman" panose="02020603050405020304" pitchFamily="18" charset="0"/>
              <a:cs typeface="Times New Roman" panose="02020603050405020304" pitchFamily="18" charset="0"/>
            </a:rPr>
            <a:t>maresins</a:t>
          </a:r>
          <a:r>
            <a:rPr lang="en-GB" sz="1800" b="0" i="0" kern="1200" baseline="0" dirty="0">
              <a:latin typeface="Times New Roman" panose="02020603050405020304" pitchFamily="18" charset="0"/>
              <a:cs typeface="Times New Roman" panose="02020603050405020304" pitchFamily="18" charset="0"/>
            </a:rPr>
            <a:t>, or </a:t>
          </a:r>
          <a:r>
            <a:rPr lang="en-GB" sz="1800" b="0" i="0" kern="1200" baseline="0" dirty="0" err="1">
              <a:latin typeface="Times New Roman" panose="02020603050405020304" pitchFamily="18" charset="0"/>
              <a:cs typeface="Times New Roman" panose="02020603050405020304" pitchFamily="18" charset="0"/>
            </a:rPr>
            <a:t>MaR</a:t>
          </a:r>
          <a:r>
            <a:rPr lang="en-GB" sz="1800" b="0" i="0" kern="1200" baseline="0" dirty="0">
              <a:latin typeface="Times New Roman" panose="02020603050405020304" pitchFamily="18" charset="0"/>
              <a:cs typeface="Times New Roman" panose="02020603050405020304" pitchFamily="18" charset="0"/>
            </a:rPr>
            <a:t>) have been identified as primordial molecules produced by macrophages with homeostatic functions. </a:t>
          </a:r>
          <a:endParaRPr lang="en-IN" sz="1800" kern="1200" dirty="0">
            <a:latin typeface="Times New Roman" panose="02020603050405020304" pitchFamily="18" charset="0"/>
            <a:cs typeface="Times New Roman" panose="02020603050405020304" pitchFamily="18" charset="0"/>
          </a:endParaRPr>
        </a:p>
      </dsp:txBody>
      <dsp:txXfrm>
        <a:off x="1376043" y="455"/>
        <a:ext cx="3185948" cy="1911568"/>
      </dsp:txXfrm>
    </dsp:sp>
    <dsp:sp modelId="{BF697A0A-54D7-4B16-88CB-75D956D17C27}">
      <dsp:nvSpPr>
        <dsp:cNvPr id="0" name=""/>
        <dsp:cNvSpPr/>
      </dsp:nvSpPr>
      <dsp:spPr>
        <a:xfrm>
          <a:off x="4880586" y="455"/>
          <a:ext cx="3185948" cy="1911568"/>
        </a:xfrm>
        <a:prstGeom prst="rect">
          <a:avLst/>
        </a:prstGeom>
        <a:solidFill>
          <a:schemeClr val="bg2">
            <a:lumMod val="75000"/>
            <a:lumOff val="25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Macrophage phagocytosis of apoptotic cells triggers biosynthesis of RvE1, PD1, LXA4, and MaR1. </a:t>
          </a:r>
          <a:endParaRPr lang="en-IN" sz="1800" kern="1200" dirty="0">
            <a:latin typeface="Times New Roman" panose="02020603050405020304" pitchFamily="18" charset="0"/>
            <a:cs typeface="Times New Roman" panose="02020603050405020304" pitchFamily="18" charset="0"/>
          </a:endParaRPr>
        </a:p>
      </dsp:txBody>
      <dsp:txXfrm>
        <a:off x="4880586" y="455"/>
        <a:ext cx="3185948" cy="1911568"/>
      </dsp:txXfrm>
    </dsp:sp>
    <dsp:sp modelId="{3C8FD78A-9494-4C34-A2F6-0A8CE131D04B}">
      <dsp:nvSpPr>
        <dsp:cNvPr id="0" name=""/>
        <dsp:cNvSpPr/>
      </dsp:nvSpPr>
      <dsp:spPr>
        <a:xfrm>
          <a:off x="1376043" y="2230619"/>
          <a:ext cx="3185948" cy="1911568"/>
        </a:xfrm>
        <a:prstGeom prst="rect">
          <a:avLst/>
        </a:prstGeom>
        <a:solidFill>
          <a:srgbClr val="C189F7"/>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Conversion of DHA into 14-hydroxy </a:t>
          </a:r>
          <a:r>
            <a:rPr lang="en-GB" sz="1800" b="0" i="0" kern="1200" baseline="0" dirty="0" err="1">
              <a:latin typeface="Times New Roman" panose="02020603050405020304" pitchFamily="18" charset="0"/>
              <a:cs typeface="Times New Roman" panose="02020603050405020304" pitchFamily="18" charset="0"/>
            </a:rPr>
            <a:t>diHA</a:t>
          </a:r>
          <a:r>
            <a:rPr lang="en-GB" sz="1800" b="0" i="0" kern="1200" baseline="0" dirty="0">
              <a:latin typeface="Times New Roman" panose="02020603050405020304" pitchFamily="18" charset="0"/>
              <a:cs typeface="Times New Roman" panose="02020603050405020304" pitchFamily="18" charset="0"/>
            </a:rPr>
            <a:t> was identified via the 14-lipoxygenase cascade. MaR1 effectively stimulates efferocytosis of human cells and also has regenerative functions.</a:t>
          </a:r>
          <a:endParaRPr lang="en-IN" sz="1800" kern="1200" dirty="0">
            <a:latin typeface="Times New Roman" panose="02020603050405020304" pitchFamily="18" charset="0"/>
            <a:cs typeface="Times New Roman" panose="02020603050405020304" pitchFamily="18" charset="0"/>
          </a:endParaRPr>
        </a:p>
      </dsp:txBody>
      <dsp:txXfrm>
        <a:off x="1376043" y="2230619"/>
        <a:ext cx="3185948" cy="1911568"/>
      </dsp:txXfrm>
    </dsp:sp>
    <dsp:sp modelId="{6CC18D0A-3EA4-4C06-AE63-8EF557B4705A}">
      <dsp:nvSpPr>
        <dsp:cNvPr id="0" name=""/>
        <dsp:cNvSpPr/>
      </dsp:nvSpPr>
      <dsp:spPr>
        <a:xfrm>
          <a:off x="4880586" y="2230619"/>
          <a:ext cx="3185948" cy="1911568"/>
        </a:xfrm>
        <a:prstGeom prst="rect">
          <a:avLst/>
        </a:prstGeom>
        <a:solidFill>
          <a:schemeClr val="accent5"/>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In sum, the local lipid mediators constitute a new genus of pro-resolving endogenous compounds with potent actions in treating immune-metabolic human diseases. </a:t>
          </a:r>
          <a:endParaRPr lang="en-IN" sz="1800" kern="1200" dirty="0">
            <a:latin typeface="Times New Roman" panose="02020603050405020304" pitchFamily="18" charset="0"/>
            <a:cs typeface="Times New Roman" panose="02020603050405020304" pitchFamily="18" charset="0"/>
          </a:endParaRPr>
        </a:p>
      </dsp:txBody>
      <dsp:txXfrm>
        <a:off x="4880586" y="2230619"/>
        <a:ext cx="3185948" cy="1911568"/>
      </dsp:txXfrm>
    </dsp:sp>
    <dsp:sp modelId="{FF0AED1A-A2D8-4362-8EBC-0EED0456EE92}">
      <dsp:nvSpPr>
        <dsp:cNvPr id="0" name=""/>
        <dsp:cNvSpPr/>
      </dsp:nvSpPr>
      <dsp:spPr>
        <a:xfrm>
          <a:off x="1376043" y="4460783"/>
          <a:ext cx="3185948" cy="1911568"/>
        </a:xfrm>
        <a:prstGeom prst="rect">
          <a:avLst/>
        </a:prstGeom>
        <a:solidFill>
          <a:srgbClr val="7878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Lipoxin A4/ATL and resolving E1 have been shown to inhibit neutrophil recruitment, attenuate pro-inflammatory gene expression, and reduce the severity of colitis in a murine model.</a:t>
          </a:r>
          <a:endParaRPr lang="en-IN" sz="1800" kern="1200" dirty="0">
            <a:latin typeface="Times New Roman" panose="02020603050405020304" pitchFamily="18" charset="0"/>
            <a:cs typeface="Times New Roman" panose="02020603050405020304" pitchFamily="18" charset="0"/>
          </a:endParaRPr>
        </a:p>
      </dsp:txBody>
      <dsp:txXfrm>
        <a:off x="1376043" y="4460783"/>
        <a:ext cx="3185948" cy="1911568"/>
      </dsp:txXfrm>
    </dsp:sp>
    <dsp:sp modelId="{F81A92EB-03CB-4B73-B071-E440401D710F}">
      <dsp:nvSpPr>
        <dsp:cNvPr id="0" name=""/>
        <dsp:cNvSpPr/>
      </dsp:nvSpPr>
      <dsp:spPr>
        <a:xfrm>
          <a:off x="4880586" y="4460783"/>
          <a:ext cx="3185948" cy="1911568"/>
        </a:xfrm>
        <a:prstGeom prst="rect">
          <a:avLst/>
        </a:prstGeom>
        <a:solidFill>
          <a:schemeClr val="accent2">
            <a:lumMod val="75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PMN infiltration and lymphatic removal of phagocytes were observed when </a:t>
          </a:r>
          <a:r>
            <a:rPr lang="en-GB" sz="1800" b="0" i="0" kern="1200" baseline="0" dirty="0" err="1">
              <a:latin typeface="Times New Roman" panose="02020603050405020304" pitchFamily="18" charset="0"/>
              <a:cs typeface="Times New Roman" panose="02020603050405020304" pitchFamily="18" charset="0"/>
            </a:rPr>
            <a:t>resolvin</a:t>
          </a:r>
          <a:r>
            <a:rPr lang="en-GB" sz="1800" b="0" i="0" kern="1200" baseline="0" dirty="0">
              <a:latin typeface="Times New Roman" panose="02020603050405020304" pitchFamily="18" charset="0"/>
              <a:cs typeface="Times New Roman" panose="02020603050405020304" pitchFamily="18" charset="0"/>
            </a:rPr>
            <a:t> E1, D2, </a:t>
          </a:r>
          <a:r>
            <a:rPr lang="en-GB" sz="1800" b="0" i="0" kern="1200" baseline="0" dirty="0" err="1">
              <a:latin typeface="Times New Roman" panose="02020603050405020304" pitchFamily="18" charset="0"/>
              <a:cs typeface="Times New Roman" panose="02020603050405020304" pitchFamily="18" charset="0"/>
            </a:rPr>
            <a:t>protectin</a:t>
          </a:r>
          <a:r>
            <a:rPr lang="en-GB" sz="1800" b="0" i="0" kern="1200" baseline="0" dirty="0">
              <a:latin typeface="Times New Roman" panose="02020603050405020304" pitchFamily="18" charset="0"/>
              <a:cs typeface="Times New Roman" panose="02020603050405020304" pitchFamily="18" charset="0"/>
            </a:rPr>
            <a:t> D1, lipoxin, and </a:t>
          </a:r>
          <a:r>
            <a:rPr lang="en-GB" sz="1800" b="0" i="0" kern="1200" baseline="0" dirty="0" err="1">
              <a:latin typeface="Times New Roman" panose="02020603050405020304" pitchFamily="18" charset="0"/>
              <a:cs typeface="Times New Roman" panose="02020603050405020304" pitchFamily="18" charset="0"/>
            </a:rPr>
            <a:t>maresin</a:t>
          </a:r>
          <a:r>
            <a:rPr lang="en-GB" sz="1800" b="0" i="0" kern="1200" baseline="0" dirty="0">
              <a:latin typeface="Times New Roman" panose="02020603050405020304" pitchFamily="18" charset="0"/>
              <a:cs typeface="Times New Roman" panose="02020603050405020304" pitchFamily="18" charset="0"/>
            </a:rPr>
            <a:t> were used to ameliorate colitis.</a:t>
          </a:r>
          <a:endParaRPr lang="en-IN" sz="1800" kern="1200" dirty="0">
            <a:latin typeface="Times New Roman" panose="02020603050405020304" pitchFamily="18" charset="0"/>
            <a:cs typeface="Times New Roman" panose="02020603050405020304" pitchFamily="18" charset="0"/>
          </a:endParaRPr>
        </a:p>
      </dsp:txBody>
      <dsp:txXfrm>
        <a:off x="4880586" y="4460783"/>
        <a:ext cx="3185948" cy="19115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72C24-328A-40E5-93FB-8B2CAD5939B6}">
      <dsp:nvSpPr>
        <dsp:cNvPr id="0" name=""/>
        <dsp:cNvSpPr/>
      </dsp:nvSpPr>
      <dsp:spPr>
        <a:xfrm>
          <a:off x="871420" y="0"/>
          <a:ext cx="9876104" cy="4198329"/>
        </a:xfrm>
        <a:prstGeom prst="rightArrow">
          <a:avLst/>
        </a:prstGeom>
        <a:gradFill rotWithShape="0">
          <a:gsLst>
            <a:gs pos="0">
              <a:schemeClr val="accent5">
                <a:tint val="40000"/>
                <a:hueOff val="0"/>
                <a:satOff val="0"/>
                <a:lumOff val="0"/>
                <a:alphaOff val="0"/>
                <a:tint val="96000"/>
                <a:lumMod val="104000"/>
              </a:schemeClr>
            </a:gs>
            <a:gs pos="100000">
              <a:schemeClr val="accent5">
                <a:tint val="40000"/>
                <a:hueOff val="0"/>
                <a:satOff val="0"/>
                <a:lumOff val="0"/>
                <a:alphaOff val="0"/>
                <a:shade val="90000"/>
                <a:lumMod val="90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9F4EECAF-A121-40D2-9385-2063B883AF1D}">
      <dsp:nvSpPr>
        <dsp:cNvPr id="0" name=""/>
        <dsp:cNvSpPr/>
      </dsp:nvSpPr>
      <dsp:spPr>
        <a:xfrm>
          <a:off x="4404" y="1150896"/>
          <a:ext cx="2745688" cy="1896536"/>
        </a:xfrm>
        <a:prstGeom prst="round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Patients with periodontitis who have two or more known risk factors for atherosclerosis should be referred to the medical team for evaluation of atherosclerotic risk, which should include a physical examination and annual measurement of blood pressure and blood lipid profile. </a:t>
          </a:r>
          <a:endParaRPr lang="en-IN" sz="1400" kern="1200" dirty="0">
            <a:latin typeface="Times New Roman" panose="02020603050405020304" pitchFamily="18" charset="0"/>
            <a:cs typeface="Times New Roman" panose="02020603050405020304" pitchFamily="18" charset="0"/>
          </a:endParaRPr>
        </a:p>
      </dsp:txBody>
      <dsp:txXfrm>
        <a:off x="96985" y="1243477"/>
        <a:ext cx="2560526" cy="1711374"/>
      </dsp:txXfrm>
    </dsp:sp>
    <dsp:sp modelId="{D1CB3B53-3E11-4ED4-8DA9-21029BD7D9F1}">
      <dsp:nvSpPr>
        <dsp:cNvPr id="0" name=""/>
        <dsp:cNvSpPr/>
      </dsp:nvSpPr>
      <dsp:spPr>
        <a:xfrm>
          <a:off x="3163110" y="1259498"/>
          <a:ext cx="2478103" cy="1679331"/>
        </a:xfrm>
        <a:prstGeom prst="roundRect">
          <a:avLst/>
        </a:prstGeom>
        <a:gradFill rotWithShape="0">
          <a:gsLst>
            <a:gs pos="0">
              <a:schemeClr val="accent5">
                <a:hueOff val="-227665"/>
                <a:satOff val="-19810"/>
                <a:lumOff val="-196"/>
                <a:alphaOff val="0"/>
                <a:tint val="96000"/>
                <a:lumMod val="104000"/>
              </a:schemeClr>
            </a:gs>
            <a:gs pos="100000">
              <a:schemeClr val="accent5">
                <a:hueOff val="-227665"/>
                <a:satOff val="-19810"/>
                <a:lumOff val="-196"/>
                <a:alphaOff val="0"/>
                <a:shade val="90000"/>
                <a:lumMod val="90000"/>
              </a:schemeClr>
            </a:gs>
          </a:gsLst>
          <a:lin ang="5400000" scaled="0"/>
        </a:gra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Moreover, when periodontitis is newly diagnosed in patients with CVD, dentists and physicians should closely collaborate to optimize CVD risk reduction and periodontal care.</a:t>
          </a:r>
          <a:endParaRPr lang="en-IN" sz="1400" kern="1200" dirty="0">
            <a:latin typeface="Times New Roman" panose="02020603050405020304" pitchFamily="18" charset="0"/>
            <a:cs typeface="Times New Roman" panose="02020603050405020304" pitchFamily="18" charset="0"/>
          </a:endParaRPr>
        </a:p>
      </dsp:txBody>
      <dsp:txXfrm>
        <a:off x="3245088" y="1341476"/>
        <a:ext cx="2314147" cy="1515375"/>
      </dsp:txXfrm>
    </dsp:sp>
    <dsp:sp modelId="{386CE2DF-434B-44D4-8ED0-DE29C8CDEE54}">
      <dsp:nvSpPr>
        <dsp:cNvPr id="0" name=""/>
        <dsp:cNvSpPr/>
      </dsp:nvSpPr>
      <dsp:spPr>
        <a:xfrm>
          <a:off x="6054231" y="1259498"/>
          <a:ext cx="2478103" cy="1679331"/>
        </a:xfrm>
        <a:prstGeom prst="roundRect">
          <a:avLst/>
        </a:prstGeom>
        <a:solidFill>
          <a:schemeClr val="tx2">
            <a:lumMod val="50000"/>
          </a:schemeClr>
        </a:soli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When the periodontal disease is treated/maintained, it is also notable that levels of inflammatory markers decrease, which in turn decreases vascular disease.</a:t>
          </a:r>
          <a:endParaRPr lang="en-IN" sz="1400" kern="1200" dirty="0">
            <a:latin typeface="Times New Roman" panose="02020603050405020304" pitchFamily="18" charset="0"/>
            <a:cs typeface="Times New Roman" panose="02020603050405020304" pitchFamily="18" charset="0"/>
          </a:endParaRPr>
        </a:p>
      </dsp:txBody>
      <dsp:txXfrm>
        <a:off x="6136209" y="1341476"/>
        <a:ext cx="2314147" cy="1515375"/>
      </dsp:txXfrm>
    </dsp:sp>
    <dsp:sp modelId="{9DBDB654-E995-4FC1-91F9-AFDCDF276626}">
      <dsp:nvSpPr>
        <dsp:cNvPr id="0" name=""/>
        <dsp:cNvSpPr/>
      </dsp:nvSpPr>
      <dsp:spPr>
        <a:xfrm>
          <a:off x="8945351" y="1141567"/>
          <a:ext cx="2669189" cy="1915193"/>
        </a:xfrm>
        <a:prstGeom prst="roundRect">
          <a:avLst/>
        </a:prstGeom>
        <a:solidFill>
          <a:srgbClr val="6600FF"/>
        </a:soli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After adjusting for risk factors, such as smoking, diabetes, alcohol intake, obesity, and blood pressure, subjects with periodontal disease had a 1.14- to 1.59-fold greater risk of developing cardiovascular disease compared to those without </a:t>
          </a:r>
          <a:r>
            <a:rPr lang="en-IN" sz="1400" b="0" i="0" kern="1200" baseline="0" dirty="0">
              <a:latin typeface="Times New Roman" panose="02020603050405020304" pitchFamily="18" charset="0"/>
              <a:cs typeface="Times New Roman" panose="02020603050405020304" pitchFamily="18" charset="0"/>
            </a:rPr>
            <a:t>periodontal disease</a:t>
          </a:r>
          <a:endParaRPr lang="en-IN" sz="1400" kern="1200" dirty="0">
            <a:latin typeface="Times New Roman" panose="02020603050405020304" pitchFamily="18" charset="0"/>
            <a:cs typeface="Times New Roman" panose="02020603050405020304" pitchFamily="18" charset="0"/>
          </a:endParaRPr>
        </a:p>
      </dsp:txBody>
      <dsp:txXfrm>
        <a:off x="9038843" y="1235059"/>
        <a:ext cx="2482205" cy="1728209"/>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761D45-D435-4562-B2D9-8B947B70B204}" type="datetimeFigureOut">
              <a:rPr lang="en-IN" smtClean="0"/>
              <a:t>24-03-2025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C026D0-5A0B-4D0A-BDFA-F168D5A4C6AB}" type="slidenum">
              <a:rPr lang="en-IN" smtClean="0"/>
              <a:t>‹#›</a:t>
            </a:fld>
            <a:endParaRPr lang="en-IN"/>
          </a:p>
        </p:txBody>
      </p:sp>
    </p:spTree>
    <p:extLst>
      <p:ext uri="{BB962C8B-B14F-4D97-AF65-F5344CB8AC3E}">
        <p14:creationId xmlns:p14="http://schemas.microsoft.com/office/powerpoint/2010/main" val="977912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sz="1800" b="0" i="0" u="none" strike="noStrike" baseline="0" dirty="0">
                <a:latin typeface="TimesNewRomanPSMT"/>
              </a:rPr>
              <a:t>Acute </a:t>
            </a:r>
            <a:r>
              <a:rPr lang="en-GB" sz="1800" b="0" i="0" u="none" strike="noStrike" baseline="0" dirty="0">
                <a:latin typeface="TimesNewRomanPSMT"/>
              </a:rPr>
              <a:t>inflammation is temporally and spatially controlled to maintain</a:t>
            </a:r>
          </a:p>
          <a:p>
            <a:pPr algn="l"/>
            <a:r>
              <a:rPr lang="en-GB" sz="1800" b="0" i="0" u="none" strike="noStrike" baseline="0" dirty="0">
                <a:latin typeface="TimesNewRomanPSMT"/>
              </a:rPr>
              <a:t>homeostasis. Four specialized lipid mediator families activate resolution</a:t>
            </a:r>
          </a:p>
          <a:p>
            <a:pPr algn="l"/>
            <a:r>
              <a:rPr lang="en-GB" sz="1800" b="0" i="0" u="none" strike="noStrike" baseline="0" dirty="0">
                <a:latin typeface="TimesNewRomanPSMT"/>
              </a:rPr>
              <a:t>signals (lipoxins, </a:t>
            </a:r>
            <a:r>
              <a:rPr lang="en-GB" sz="1800" b="0" i="0" u="none" strike="noStrike" baseline="0" dirty="0" err="1">
                <a:latin typeface="TimesNewRomanPSMT"/>
              </a:rPr>
              <a:t>resolvins</a:t>
            </a:r>
            <a:r>
              <a:rPr lang="en-GB" sz="1800" b="0" i="0" u="none" strike="noStrike" baseline="0" dirty="0">
                <a:latin typeface="TimesNewRomanPSMT"/>
              </a:rPr>
              <a:t>, </a:t>
            </a:r>
            <a:r>
              <a:rPr lang="en-GB" sz="1800" b="0" i="0" u="none" strike="noStrike" baseline="0" dirty="0" err="1">
                <a:latin typeface="TimesNewRomanPSMT"/>
              </a:rPr>
              <a:t>protectins</a:t>
            </a:r>
            <a:r>
              <a:rPr lang="en-GB" sz="1800" b="0" i="0" u="none" strike="noStrike" baseline="0" dirty="0">
                <a:latin typeface="TimesNewRomanPSMT"/>
              </a:rPr>
              <a:t>, and </a:t>
            </a:r>
            <a:r>
              <a:rPr lang="en-GB" sz="1800" b="0" i="0" u="none" strike="noStrike" baseline="0" dirty="0" err="1">
                <a:latin typeface="TimesNewRomanPSMT"/>
              </a:rPr>
              <a:t>maresins</a:t>
            </a:r>
            <a:r>
              <a:rPr lang="en-GB" sz="1800" b="0" i="0" u="none" strike="noStrike" baseline="0" dirty="0">
                <a:latin typeface="TimesNewRomanPSMT"/>
              </a:rPr>
              <a:t>). Understanding</a:t>
            </a:r>
          </a:p>
          <a:p>
            <a:pPr algn="l"/>
            <a:r>
              <a:rPr lang="en-GB" sz="1800" b="0" i="0" u="none" strike="noStrike" baseline="0" dirty="0">
                <a:latin typeface="TimesNewRomanPSMT"/>
              </a:rPr>
              <a:t>the crosstalk of resolution signals in tissue response to injury</a:t>
            </a:r>
          </a:p>
          <a:p>
            <a:pPr algn="l"/>
            <a:r>
              <a:rPr lang="en-GB" sz="1800" b="0" i="0" u="none" strike="noStrike" baseline="0" dirty="0">
                <a:latin typeface="TimesNewRomanPSMT"/>
              </a:rPr>
              <a:t>has the potential to prevent and treat chronic diseases. The therapeutic</a:t>
            </a:r>
          </a:p>
          <a:p>
            <a:pPr algn="l"/>
            <a:r>
              <a:rPr lang="en-IN" sz="1800" b="0" i="0" u="none" strike="noStrike" baseline="0" dirty="0">
                <a:latin typeface="TimesNewRomanPSMT"/>
              </a:rPr>
              <a:t>applications of inflammation resolution include prevention, maintenance,</a:t>
            </a:r>
          </a:p>
          <a:p>
            <a:pPr algn="l"/>
            <a:r>
              <a:rPr lang="en-GB" sz="1800" b="0" i="0" u="none" strike="noStrike" baseline="0" dirty="0">
                <a:latin typeface="TimesNewRomanPSMT"/>
              </a:rPr>
              <a:t>and regeneration of periodontal tissues. This chapter presents</a:t>
            </a:r>
          </a:p>
          <a:p>
            <a:pPr algn="l"/>
            <a:r>
              <a:rPr lang="en-GB" sz="1800" b="0" i="0" u="none" strike="noStrike" baseline="0" dirty="0">
                <a:latin typeface="TimesNewRomanPSMT"/>
              </a:rPr>
              <a:t>fundamental concepts of resolution as an active biochemical mechanism</a:t>
            </a:r>
          </a:p>
          <a:p>
            <a:pPr algn="l"/>
            <a:r>
              <a:rPr lang="en-GB" sz="1800" b="0" i="0" u="none" strike="noStrike" baseline="0" dirty="0">
                <a:latin typeface="TimesNewRomanPSMT"/>
              </a:rPr>
              <a:t>regulated by endogenous/therapeutic lipid mediators</a:t>
            </a:r>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2</a:t>
            </a:fld>
            <a:endParaRPr lang="en-IN"/>
          </a:p>
        </p:txBody>
      </p:sp>
    </p:spTree>
    <p:extLst>
      <p:ext uri="{BB962C8B-B14F-4D97-AF65-F5344CB8AC3E}">
        <p14:creationId xmlns:p14="http://schemas.microsoft.com/office/powerpoint/2010/main" val="16991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Mononuclear cells are found in peripheral </a:t>
            </a:r>
            <a:r>
              <a:rPr lang="en-IN" dirty="0" err="1"/>
              <a:t>blood,spleen,umbilical</a:t>
            </a:r>
            <a:r>
              <a:rPr lang="en-IN" dirty="0"/>
              <a:t> </a:t>
            </a:r>
            <a:r>
              <a:rPr lang="en-IN" dirty="0" err="1"/>
              <a:t>cord,bonemarrow.they</a:t>
            </a:r>
            <a:r>
              <a:rPr lang="en-IN" dirty="0"/>
              <a:t> include </a:t>
            </a:r>
            <a:r>
              <a:rPr lang="en-IN" dirty="0" err="1"/>
              <a:t>monocyres,lymphocytes,dendritic</a:t>
            </a:r>
            <a:r>
              <a:rPr lang="en-IN" dirty="0"/>
              <a:t> </a:t>
            </a:r>
            <a:r>
              <a:rPr lang="en-IN" dirty="0" err="1"/>
              <a:t>cells,nk</a:t>
            </a:r>
            <a:r>
              <a:rPr lang="en-IN" dirty="0"/>
              <a:t> cells</a:t>
            </a:r>
          </a:p>
        </p:txBody>
      </p:sp>
      <p:sp>
        <p:nvSpPr>
          <p:cNvPr id="4" name="Slide Number Placeholder 3"/>
          <p:cNvSpPr>
            <a:spLocks noGrp="1"/>
          </p:cNvSpPr>
          <p:nvPr>
            <p:ph type="sldNum" sz="quarter" idx="5"/>
          </p:nvPr>
        </p:nvSpPr>
        <p:spPr/>
        <p:txBody>
          <a:bodyPr/>
          <a:lstStyle/>
          <a:p>
            <a:fld id="{61C026D0-5A0B-4D0A-BDFA-F168D5A4C6AB}" type="slidenum">
              <a:rPr lang="en-IN" smtClean="0"/>
              <a:t>5</a:t>
            </a:fld>
            <a:endParaRPr lang="en-IN"/>
          </a:p>
        </p:txBody>
      </p:sp>
    </p:spTree>
    <p:extLst>
      <p:ext uri="{BB962C8B-B14F-4D97-AF65-F5344CB8AC3E}">
        <p14:creationId xmlns:p14="http://schemas.microsoft.com/office/powerpoint/2010/main" val="1419640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err="1"/>
              <a:t>Eg</a:t>
            </a:r>
            <a:r>
              <a:rPr lang="en-IN" dirty="0"/>
              <a:t> of LM’s are </a:t>
            </a:r>
            <a:r>
              <a:rPr lang="en-IN" dirty="0" err="1"/>
              <a:t>prostaglandins,lipoins,resolvins,maresin</a:t>
            </a:r>
            <a:r>
              <a:rPr lang="en-IN" dirty="0"/>
              <a:t>. They are named so because they are derived from poly unsaturated </a:t>
            </a:r>
            <a:r>
              <a:rPr lang="en-IN" dirty="0" err="1"/>
              <a:t>fattyacids</a:t>
            </a:r>
            <a:r>
              <a:rPr lang="en-IN" dirty="0"/>
              <a:t>.</a:t>
            </a:r>
          </a:p>
        </p:txBody>
      </p:sp>
      <p:sp>
        <p:nvSpPr>
          <p:cNvPr id="4" name="Slide Number Placeholder 3"/>
          <p:cNvSpPr>
            <a:spLocks noGrp="1"/>
          </p:cNvSpPr>
          <p:nvPr>
            <p:ph type="sldNum" sz="quarter" idx="5"/>
          </p:nvPr>
        </p:nvSpPr>
        <p:spPr/>
        <p:txBody>
          <a:bodyPr/>
          <a:lstStyle/>
          <a:p>
            <a:fld id="{61C026D0-5A0B-4D0A-BDFA-F168D5A4C6AB}" type="slidenum">
              <a:rPr lang="en-IN" smtClean="0"/>
              <a:t>6</a:t>
            </a:fld>
            <a:endParaRPr lang="en-IN"/>
          </a:p>
        </p:txBody>
      </p:sp>
    </p:spTree>
    <p:extLst>
      <p:ext uri="{BB962C8B-B14F-4D97-AF65-F5344CB8AC3E}">
        <p14:creationId xmlns:p14="http://schemas.microsoft.com/office/powerpoint/2010/main" val="2075320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lnSpc>
                <a:spcPct val="150000"/>
              </a:lnSpc>
              <a:buFont typeface="Arial" panose="020B0604020202020204" pitchFamily="34" charset="0"/>
              <a:buChar char="•"/>
            </a:pPr>
            <a:r>
              <a:rPr lang="en-GB" sz="1200" b="0" i="0" u="none" strike="noStrike" baseline="0" dirty="0">
                <a:solidFill>
                  <a:srgbClr val="000000"/>
                </a:solidFill>
                <a:latin typeface="TimesNewRomanPSMT"/>
              </a:rPr>
              <a:t>and 15-LO are 12- and</a:t>
            </a:r>
          </a:p>
          <a:p>
            <a:pPr marL="285750" indent="-285750" algn="l">
              <a:lnSpc>
                <a:spcPct val="150000"/>
              </a:lnSpc>
              <a:buFont typeface="Arial" panose="020B0604020202020204" pitchFamily="34" charset="0"/>
              <a:buChar char="•"/>
            </a:pPr>
            <a:r>
              <a:rPr lang="en-GB" sz="1200" b="0" i="0" u="none" strike="noStrike" baseline="0" dirty="0">
                <a:solidFill>
                  <a:srgbClr val="000000"/>
                </a:solidFill>
                <a:latin typeface="TimesNewRomanPSMT"/>
              </a:rPr>
              <a:t>15-HETE, which are further metabolized</a:t>
            </a:r>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11</a:t>
            </a:fld>
            <a:endParaRPr lang="en-IN"/>
          </a:p>
        </p:txBody>
      </p:sp>
    </p:spTree>
    <p:extLst>
      <p:ext uri="{BB962C8B-B14F-4D97-AF65-F5344CB8AC3E}">
        <p14:creationId xmlns:p14="http://schemas.microsoft.com/office/powerpoint/2010/main" val="4207154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ctr">
              <a:spcAft>
                <a:spcPts val="1500"/>
              </a:spcAft>
              <a:buNone/>
            </a:pPr>
            <a:r>
              <a:rPr lang="en-GB" b="0" i="0" dirty="0">
                <a:solidFill>
                  <a:srgbClr val="EEF0FF"/>
                </a:solidFill>
                <a:effectLst/>
                <a:latin typeface="Google Sans"/>
              </a:rPr>
              <a:t>Aspirin's antiplatelet mechanism involves irreversibly inhibiting the enzyme cyclooxygenase-1 (COX-1) in platelets, thereby preventing the production of thromboxane A2 (TXA2), a potent platelet activator, and reducing platelet aggregation. </a:t>
            </a:r>
          </a:p>
          <a:p>
            <a:pPr algn="l">
              <a:spcBef>
                <a:spcPts val="1500"/>
              </a:spcBef>
              <a:spcAft>
                <a:spcPts val="750"/>
              </a:spcAft>
              <a:buNone/>
            </a:pPr>
            <a:r>
              <a:rPr lang="en-GB" b="0" i="0" dirty="0">
                <a:solidFill>
                  <a:srgbClr val="EEF0FF"/>
                </a:solidFill>
                <a:effectLst/>
                <a:latin typeface="Google Sans"/>
              </a:rPr>
              <a:t>Here's a more detailed explanation:</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Aspirin and COX-1:</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Aspirin works by acetylating (modifying) the COX-1 enzyme, which is crucial for synthesizing TXA2.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Thromboxane A2 (TXA2):</a:t>
            </a:r>
            <a:endParaRPr lang="en-GB" b="0" i="0" dirty="0">
              <a:solidFill>
                <a:srgbClr val="EEF0FF"/>
              </a:solidFill>
              <a:effectLst/>
              <a:latin typeface="Google Sans"/>
            </a:endParaRPr>
          </a:p>
          <a:p>
            <a:pPr algn="l">
              <a:spcBef>
                <a:spcPts val="750"/>
              </a:spcBef>
              <a:spcAft>
                <a:spcPts val="600"/>
              </a:spcAft>
              <a:buFont typeface="Arial" panose="020B0604020202020204" pitchFamily="34" charset="0"/>
              <a:buChar char="•"/>
            </a:pPr>
            <a:r>
              <a:rPr lang="en-GB" b="0" i="0" dirty="0">
                <a:solidFill>
                  <a:srgbClr val="EEF0FF"/>
                </a:solidFill>
                <a:effectLst/>
                <a:latin typeface="Google Sans"/>
              </a:rPr>
              <a:t>TXA2 is a key molecule involved in platelet activation and aggregation, meaning it helps platelets stick together and form clots.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Irreversible Inhibition:</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Because platelets lack a nucleus and therefore cannot produce new enzymes, the inhibition of COX-1 by aspirin is irreversible, meaning the effect lasts for the lifespan of the platelet (about 7-10 days).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Consequences of COX-1 Inhibition:</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By inhibiting COX-1 and TXA2 production, aspirin reduces the ability of platelets to clump together, thus preventing the formation of blood clots. </a:t>
            </a:r>
          </a:p>
          <a:p>
            <a:pPr algn="l">
              <a:spcBef>
                <a:spcPts val="750"/>
              </a:spcBef>
              <a:spcAft>
                <a:spcPts val="1500"/>
              </a:spcAft>
              <a:buFont typeface="Arial" panose="020B0604020202020204" pitchFamily="34" charset="0"/>
              <a:buChar char="•"/>
            </a:pPr>
            <a:r>
              <a:rPr lang="en-GB" b="1" i="0" dirty="0">
                <a:solidFill>
                  <a:srgbClr val="EEF0FF"/>
                </a:solidFill>
                <a:effectLst/>
                <a:latin typeface="Google Sans"/>
              </a:rPr>
              <a:t>Other Effects:</a:t>
            </a:r>
            <a:endParaRPr lang="en-GB" b="0" i="0" dirty="0">
              <a:solidFill>
                <a:srgbClr val="EEF0FF"/>
              </a:solidFill>
              <a:effectLst/>
              <a:latin typeface="Google Sans"/>
            </a:endParaRPr>
          </a:p>
          <a:p>
            <a:pPr algn="l">
              <a:spcBef>
                <a:spcPts val="750"/>
              </a:spcBef>
              <a:spcAft>
                <a:spcPts val="1500"/>
              </a:spcAft>
              <a:buFont typeface="Arial" panose="020B0604020202020204" pitchFamily="34" charset="0"/>
              <a:buChar char="•"/>
            </a:pPr>
            <a:r>
              <a:rPr lang="en-GB" b="0" i="0" dirty="0">
                <a:solidFill>
                  <a:srgbClr val="EEF0FF"/>
                </a:solidFill>
                <a:effectLst/>
                <a:latin typeface="Google Sans"/>
              </a:rPr>
              <a:t>While the primary mechanism is COX-1 inhibition, aspirin also has some anti-inflammatory effects by inhibiting COX-2, which is involved in the production of prostaglandins, another class of inflammatory molecules. </a:t>
            </a:r>
          </a:p>
          <a:p>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12</a:t>
            </a:fld>
            <a:endParaRPr lang="en-IN"/>
          </a:p>
        </p:txBody>
      </p:sp>
    </p:spTree>
    <p:extLst>
      <p:ext uri="{BB962C8B-B14F-4D97-AF65-F5344CB8AC3E}">
        <p14:creationId xmlns:p14="http://schemas.microsoft.com/office/powerpoint/2010/main" val="2692080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ATL are a specific type of lipoxin, which are lipid mediators derived from the lipoxygenase (LO) pathway of arachidonic acid metabolism. They are also known as 15-epi-lipoxins.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How are they formed?</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ATL biosynthesis requires the acetylation of cyclooxygenase-2 (COX-2) by aspirin, which then shifts the enzymatic activity from a prostaglandin endoperoxide synthase to a lipoxygenase.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What role do they play?</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Lipoxins and ATL are known to be potent anti-inflammatory mediators that can help resolve inflammation. They exert their effects on leukocytes, vascular, and epithelial cells, promoting resolution of inflammation.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How do they work?</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ATL are formed and released by cells expressing 5-LO, 12-LO, and 15-LO, such as leukocytes, platelets, vascular endothelium, and epithelium. They can stop inflammation and promote resolution by interacting with cells and activating specific receptors like FPR2/ALX.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What are the benefits?</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ATL have shown promise in preclinical models of disease and some clinical trials, demonstrating their potential in treating various inflammatory conditions.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Examples of conditions:</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ATL have shown potential in treating conditions like atherosclerosis, reperfusion injury, arthritis, gastrointestinal, renal, respiratory, and vascular inflammatory disorders, and periodontitis. </a:t>
            </a:r>
          </a:p>
          <a:p>
            <a:pPr algn="l">
              <a:spcBef>
                <a:spcPts val="750"/>
              </a:spcBef>
              <a:spcAft>
                <a:spcPts val="1500"/>
              </a:spcAft>
              <a:buFont typeface="Arial" panose="020B0604020202020204" pitchFamily="34" charset="0"/>
              <a:buChar char="•"/>
            </a:pPr>
            <a:r>
              <a:rPr lang="en-GB" b="1" i="0" dirty="0">
                <a:solidFill>
                  <a:srgbClr val="EEF0FF"/>
                </a:solidFill>
                <a:effectLst/>
                <a:latin typeface="Google Sans"/>
              </a:rPr>
              <a:t>Aspirin's role:</a:t>
            </a:r>
            <a:endParaRPr lang="en-GB" b="0" i="0" dirty="0">
              <a:solidFill>
                <a:srgbClr val="EEF0FF"/>
              </a:solidFill>
              <a:effectLst/>
              <a:latin typeface="Google Sans"/>
            </a:endParaRPr>
          </a:p>
          <a:p>
            <a:pPr algn="l">
              <a:spcBef>
                <a:spcPts val="750"/>
              </a:spcBef>
              <a:spcAft>
                <a:spcPts val="1500"/>
              </a:spcAft>
              <a:buFont typeface="Arial" panose="020B0604020202020204" pitchFamily="34" charset="0"/>
              <a:buChar char="•"/>
            </a:pPr>
            <a:r>
              <a:rPr lang="en-GB" b="0" i="0" dirty="0">
                <a:solidFill>
                  <a:srgbClr val="EEF0FF"/>
                </a:solidFill>
                <a:effectLst/>
                <a:latin typeface="Google Sans"/>
              </a:rPr>
              <a:t>Aspirin's ability to trigger ATL formation is an alternative mechanism of action that may contribute to its anti-inflammatory effects, distinct from its well-known antiplatelet activity. </a:t>
            </a:r>
          </a:p>
          <a:p>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14</a:t>
            </a:fld>
            <a:endParaRPr lang="en-IN"/>
          </a:p>
        </p:txBody>
      </p:sp>
    </p:spTree>
    <p:extLst>
      <p:ext uri="{BB962C8B-B14F-4D97-AF65-F5344CB8AC3E}">
        <p14:creationId xmlns:p14="http://schemas.microsoft.com/office/powerpoint/2010/main" val="3868103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solidFill>
                  <a:srgbClr val="000000"/>
                </a:solidFill>
                <a:latin typeface="TimesNewRomanPSMT"/>
              </a:rPr>
              <a:t>Resolvins are endogenous lipid mediators induced during the resolution phase of inflammation. </a:t>
            </a:r>
          </a:p>
          <a:p>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15</a:t>
            </a:fld>
            <a:endParaRPr lang="en-IN"/>
          </a:p>
        </p:txBody>
      </p:sp>
    </p:spTree>
    <p:extLst>
      <p:ext uri="{BB962C8B-B14F-4D97-AF65-F5344CB8AC3E}">
        <p14:creationId xmlns:p14="http://schemas.microsoft.com/office/powerpoint/2010/main" val="603599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a more detailed explanation:</a:t>
            </a:r>
          </a:p>
          <a:p>
            <a:r>
              <a:rPr lang="en-GB" dirty="0"/>
              <a:t>PBMCs:</a:t>
            </a:r>
          </a:p>
          <a:p>
            <a:r>
              <a:rPr lang="en-GB" dirty="0"/>
              <a:t>These are white blood cells (lymphocytes) isolated from the blood, primarily consisting of T cells, B cells, and monocytes. </a:t>
            </a:r>
          </a:p>
          <a:p>
            <a:r>
              <a:rPr lang="en-GB" dirty="0"/>
              <a:t>T helper cells (CD4+ T cells):</a:t>
            </a:r>
          </a:p>
          <a:p>
            <a:r>
              <a:rPr lang="en-GB" dirty="0"/>
              <a:t>A type of T cell that plays a crucial role in coordinating the immune response by interacting with other immune cells. </a:t>
            </a:r>
          </a:p>
          <a:p>
            <a:r>
              <a:rPr lang="en-GB" dirty="0"/>
              <a:t>Th1 vs. Th2:</a:t>
            </a:r>
          </a:p>
          <a:p>
            <a:r>
              <a:rPr lang="en-GB" dirty="0"/>
              <a:t>T helper cells can differentiate into two main subtypes, Th1 and Th2, each with distinct functions and cytokine profiles. </a:t>
            </a:r>
          </a:p>
          <a:p>
            <a:r>
              <a:rPr lang="en-GB" dirty="0"/>
              <a:t>Th2 Phenotype:</a:t>
            </a:r>
          </a:p>
          <a:p>
            <a:r>
              <a:rPr lang="en-GB" dirty="0"/>
              <a:t>Th2 cells are characterized by producing cytokines like IL-4, IL-10, and IL-13, which are involved in antibody production, eosinophil recruitment, and other processes associated with allergic reactions and parasitic infections. </a:t>
            </a:r>
          </a:p>
          <a:p>
            <a:r>
              <a:rPr lang="en-GB" dirty="0"/>
              <a:t>Skewing:</a:t>
            </a:r>
          </a:p>
          <a:p>
            <a:r>
              <a:rPr lang="en-GB" dirty="0"/>
              <a:t>When PBMCs are "skewed to the Th2 phenotype," it means that the immune response is biased towards this type of T helper cell activity, rather than a balanced Th1/Th2 response. </a:t>
            </a:r>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18</a:t>
            </a:fld>
            <a:endParaRPr lang="en-IN"/>
          </a:p>
        </p:txBody>
      </p:sp>
    </p:spTree>
    <p:extLst>
      <p:ext uri="{BB962C8B-B14F-4D97-AF65-F5344CB8AC3E}">
        <p14:creationId xmlns:p14="http://schemas.microsoft.com/office/powerpoint/2010/main" val="3880059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Protectin</a:t>
            </a:r>
            <a:r>
              <a:rPr lang="en-GB" dirty="0"/>
              <a:t> D1 (PD1), a </a:t>
            </a:r>
            <a:r>
              <a:rPr lang="en-GB" dirty="0" err="1"/>
              <a:t>docosatriene</a:t>
            </a:r>
            <a:r>
              <a:rPr lang="en-GB" dirty="0"/>
              <a:t> produced from docosahexaenoic acid (DHA), is generated through TH2 skewing and promotes human T cell apoptosis via lipid raft clustering, suggesting a role in TH2-mediated inflammation and resolution. </a:t>
            </a:r>
          </a:p>
          <a:p>
            <a:r>
              <a:rPr lang="en-GB" dirty="0"/>
              <a:t>Here's a more detailed explanation:</a:t>
            </a:r>
          </a:p>
          <a:p>
            <a:r>
              <a:rPr lang="en-GB" dirty="0"/>
              <a:t>What is </a:t>
            </a:r>
            <a:r>
              <a:rPr lang="en-GB" dirty="0" err="1"/>
              <a:t>Protectin</a:t>
            </a:r>
            <a:r>
              <a:rPr lang="en-GB" dirty="0"/>
              <a:t> D1 (PD1)?</a:t>
            </a:r>
          </a:p>
          <a:p>
            <a:r>
              <a:rPr lang="en-GB" dirty="0"/>
              <a:t>PD1 is a specialized pro-resolving lipid mediator derived from the omega-3 fatty acid DHA. </a:t>
            </a:r>
          </a:p>
          <a:p>
            <a:r>
              <a:rPr lang="en-GB" dirty="0"/>
              <a:t>TH2 Skewing and PD1 Production:</a:t>
            </a:r>
          </a:p>
          <a:p>
            <a:r>
              <a:rPr lang="en-GB" dirty="0"/>
              <a:t>PD1 is preferentially synthesized in peripheral blood mononuclear cells (PBMCs) that are skewed towards the TH2 phenotype, indicating that T-cell differentiation plays a role in activating the PD1 biosynthetic pathway. </a:t>
            </a:r>
          </a:p>
          <a:p>
            <a:r>
              <a:rPr lang="en-GB" dirty="0"/>
              <a:t>Role of 15-Lipoxygenase-1 (15-LO-1):</a:t>
            </a:r>
          </a:p>
          <a:p>
            <a:r>
              <a:rPr lang="en-GB" dirty="0"/>
              <a:t>The enzyme 15-LO-1, upregulated by TH2 cells, is crucial in the biosynthesis of PD1, adding oxygen atoms to DHA in a stereospecific manner. </a:t>
            </a:r>
          </a:p>
          <a:p>
            <a:r>
              <a:rPr lang="en-GB" dirty="0"/>
              <a:t>Mechanism of Action:</a:t>
            </a:r>
          </a:p>
          <a:p>
            <a:r>
              <a:rPr lang="en-GB" dirty="0"/>
              <a:t>PD1 promotes human T cell apoptosis via lipid raft clustering. </a:t>
            </a:r>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19</a:t>
            </a:fld>
            <a:endParaRPr lang="en-IN"/>
          </a:p>
        </p:txBody>
      </p:sp>
    </p:spTree>
    <p:extLst>
      <p:ext uri="{BB962C8B-B14F-4D97-AF65-F5344CB8AC3E}">
        <p14:creationId xmlns:p14="http://schemas.microsoft.com/office/powerpoint/2010/main" val="998825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Efferocytosis- the process by which apoptotic cells are recognized, engulfed, and cleared by phagocytic cells.</a:t>
            </a:r>
          </a:p>
          <a:p>
            <a:r>
              <a:rPr lang="en-IN" dirty="0"/>
              <a:t>Essential for maintaining tissue homeostasis &amp; preventing inflammation. done by macrophages &amp; dendritic cells.</a:t>
            </a:r>
          </a:p>
        </p:txBody>
      </p:sp>
      <p:sp>
        <p:nvSpPr>
          <p:cNvPr id="4" name="Slide Number Placeholder 3"/>
          <p:cNvSpPr>
            <a:spLocks noGrp="1"/>
          </p:cNvSpPr>
          <p:nvPr>
            <p:ph type="sldNum" sz="quarter" idx="5"/>
          </p:nvPr>
        </p:nvSpPr>
        <p:spPr/>
        <p:txBody>
          <a:bodyPr/>
          <a:lstStyle/>
          <a:p>
            <a:fld id="{61C026D0-5A0B-4D0A-BDFA-F168D5A4C6AB}" type="slidenum">
              <a:rPr lang="en-IN" smtClean="0"/>
              <a:t>20</a:t>
            </a:fld>
            <a:endParaRPr lang="en-IN"/>
          </a:p>
        </p:txBody>
      </p:sp>
    </p:spTree>
    <p:extLst>
      <p:ext uri="{BB962C8B-B14F-4D97-AF65-F5344CB8AC3E}">
        <p14:creationId xmlns:p14="http://schemas.microsoft.com/office/powerpoint/2010/main" val="2194412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Cd44- cell surface glycoprotein involved in cell adhesion, migration &amp; </a:t>
            </a:r>
            <a:r>
              <a:rPr lang="en-IN" dirty="0" err="1"/>
              <a:t>signaling</a:t>
            </a:r>
            <a:r>
              <a:rPr lang="en-IN" dirty="0"/>
              <a:t>. It promotes cell proliferation, survival, and differentiation</a:t>
            </a:r>
          </a:p>
        </p:txBody>
      </p:sp>
      <p:sp>
        <p:nvSpPr>
          <p:cNvPr id="4" name="Slide Number Placeholder 3"/>
          <p:cNvSpPr>
            <a:spLocks noGrp="1"/>
          </p:cNvSpPr>
          <p:nvPr>
            <p:ph type="sldNum" sz="quarter" idx="5"/>
          </p:nvPr>
        </p:nvSpPr>
        <p:spPr/>
        <p:txBody>
          <a:bodyPr/>
          <a:lstStyle/>
          <a:p>
            <a:fld id="{61C026D0-5A0B-4D0A-BDFA-F168D5A4C6AB}" type="slidenum">
              <a:rPr lang="en-IN" smtClean="0"/>
              <a:t>21</a:t>
            </a:fld>
            <a:endParaRPr lang="en-IN"/>
          </a:p>
        </p:txBody>
      </p:sp>
    </p:spTree>
    <p:extLst>
      <p:ext uri="{BB962C8B-B14F-4D97-AF65-F5344CB8AC3E}">
        <p14:creationId xmlns:p14="http://schemas.microsoft.com/office/powerpoint/2010/main" val="138990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FSBrabo"/>
              </a:rPr>
              <a:t>M1 macrophages are induced by microbial agents (e.g., LPS) or by Th1 cytokines and show high phagocytic capacity and an increased expression of proinflammatory cytokines, costimulatory, and antimicrobial molecules. In contrast, M2 macrophages are induced by Th2 cytokines and secrete high levels of IL-10 and transforming growth factor beta 1 (TGF-β1).</a:t>
            </a:r>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22</a:t>
            </a:fld>
            <a:endParaRPr lang="en-IN"/>
          </a:p>
        </p:txBody>
      </p:sp>
    </p:spTree>
    <p:extLst>
      <p:ext uri="{BB962C8B-B14F-4D97-AF65-F5344CB8AC3E}">
        <p14:creationId xmlns:p14="http://schemas.microsoft.com/office/powerpoint/2010/main" val="2717198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Cytokines and Atherosclerosis:</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Cytokines are </a:t>
            </a:r>
            <a:r>
              <a:rPr lang="en-GB" b="0" i="0" dirty="0" err="1">
                <a:solidFill>
                  <a:srgbClr val="EEF0FF"/>
                </a:solidFill>
                <a:effectLst/>
                <a:latin typeface="Google Sans"/>
              </a:rPr>
              <a:t>signaling</a:t>
            </a:r>
            <a:r>
              <a:rPr lang="en-GB" b="0" i="0" dirty="0">
                <a:solidFill>
                  <a:srgbClr val="EEF0FF"/>
                </a:solidFill>
                <a:effectLst/>
                <a:latin typeface="Google Sans"/>
              </a:rPr>
              <a:t> molecules that play a crucial role in immune responses and inflammation, and they are also implicated in the development and progression of atherosclerosis, a condition characterized by plaque buildup in arteries.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IFN-γ and Plaque Destabilization:</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Interferon-gamma (IFN-γ), a type of cytokine, is known to contribute to plaque destabilization in several ways: </a:t>
            </a:r>
          </a:p>
          <a:p>
            <a:pPr algn="l" fontAlgn="ctr">
              <a:spcBef>
                <a:spcPts val="600"/>
              </a:spcBef>
              <a:spcAft>
                <a:spcPts val="600"/>
              </a:spcAft>
              <a:buFont typeface="Arial" panose="020B0604020202020204" pitchFamily="34" charset="0"/>
              <a:buChar char="•"/>
            </a:pPr>
            <a:r>
              <a:rPr lang="en-GB" b="1" i="0" dirty="0">
                <a:solidFill>
                  <a:srgbClr val="EEF0FF"/>
                </a:solidFill>
                <a:effectLst/>
                <a:latin typeface="Google Sans"/>
              </a:rPr>
              <a:t>Reduced Matrix Synthesis:</a:t>
            </a:r>
            <a:r>
              <a:rPr lang="en-GB" b="0" i="0" dirty="0">
                <a:solidFill>
                  <a:srgbClr val="EEF0FF"/>
                </a:solidFill>
                <a:effectLst/>
                <a:latin typeface="Google Sans"/>
              </a:rPr>
              <a:t> IFN-γ can inhibit the synthesis of collagen and other extracellular matrix (ECM) components by smooth muscle cells (SMCs). The ECM provides structural support to the plaque, and its reduced synthesis weakens the plaque's stability. </a:t>
            </a:r>
          </a:p>
          <a:p>
            <a:pPr algn="l" fontAlgn="ctr">
              <a:spcBef>
                <a:spcPts val="600"/>
              </a:spcBef>
              <a:spcAft>
                <a:spcPts val="600"/>
              </a:spcAft>
              <a:buFont typeface="Arial" panose="020B0604020202020204" pitchFamily="34" charset="0"/>
              <a:buChar char="•"/>
            </a:pPr>
            <a:r>
              <a:rPr lang="en-GB" b="1" i="0" dirty="0">
                <a:solidFill>
                  <a:srgbClr val="EEF0FF"/>
                </a:solidFill>
                <a:effectLst/>
                <a:latin typeface="Google Sans"/>
              </a:rPr>
              <a:t>Increased Matrix Degradation:</a:t>
            </a:r>
            <a:r>
              <a:rPr lang="en-GB" b="0" i="0" dirty="0">
                <a:solidFill>
                  <a:srgbClr val="EEF0FF"/>
                </a:solidFill>
                <a:effectLst/>
                <a:latin typeface="Google Sans"/>
              </a:rPr>
              <a:t> IFN-γ can promote the expression of matrix metalloproteinases (MMPs), enzymes that degrade the ECM. This degradation further weakens the plaque and can lead to its rupture. </a:t>
            </a:r>
          </a:p>
          <a:p>
            <a:pPr algn="l" fontAlgn="ctr">
              <a:spcBef>
                <a:spcPts val="600"/>
              </a:spcBef>
              <a:spcAft>
                <a:spcPts val="1500"/>
              </a:spcAft>
              <a:buFont typeface="Arial" panose="020B0604020202020204" pitchFamily="34" charset="0"/>
              <a:buChar char="•"/>
            </a:pPr>
            <a:r>
              <a:rPr lang="en-GB" b="1" i="0" dirty="0">
                <a:solidFill>
                  <a:srgbClr val="EEF0FF"/>
                </a:solidFill>
                <a:effectLst/>
                <a:latin typeface="Google Sans"/>
              </a:rPr>
              <a:t>Thinning of the Fibrous Cap:</a:t>
            </a:r>
            <a:r>
              <a:rPr lang="en-GB" b="0" i="0" dirty="0">
                <a:solidFill>
                  <a:srgbClr val="EEF0FF"/>
                </a:solidFill>
                <a:effectLst/>
                <a:latin typeface="Google Sans"/>
              </a:rPr>
              <a:t> The combination of reduced matrix synthesis and increased matrix degradation leads to thinning of the fibrous cap, the outer layer of the plaque that separates the lipid-rich core from the artery wall.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Consequences of Plaque Destabilization:</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A weakened plaque with a thin fibrous cap is more prone to rupture, which can lead to the formation of blood clots and potentially cause a heart attack or stroke. </a:t>
            </a:r>
          </a:p>
          <a:p>
            <a:pPr algn="l">
              <a:spcBef>
                <a:spcPts val="750"/>
              </a:spcBef>
              <a:spcAft>
                <a:spcPts val="1500"/>
              </a:spcAft>
              <a:buFont typeface="Arial" panose="020B0604020202020204" pitchFamily="34" charset="0"/>
              <a:buChar char="•"/>
            </a:pPr>
            <a:r>
              <a:rPr lang="en-GB" b="1" i="0" dirty="0">
                <a:solidFill>
                  <a:srgbClr val="EEF0FF"/>
                </a:solidFill>
                <a:effectLst/>
                <a:latin typeface="Google Sans"/>
              </a:rPr>
              <a:t>Other Cytokines:</a:t>
            </a:r>
            <a:endParaRPr lang="en-GB" b="0" i="0" dirty="0">
              <a:solidFill>
                <a:srgbClr val="EEF0FF"/>
              </a:solidFill>
              <a:effectLst/>
              <a:latin typeface="Google Sans"/>
            </a:endParaRPr>
          </a:p>
          <a:p>
            <a:pPr algn="l">
              <a:spcBef>
                <a:spcPts val="750"/>
              </a:spcBef>
              <a:spcAft>
                <a:spcPts val="1500"/>
              </a:spcAft>
              <a:buFont typeface="Arial" panose="020B0604020202020204" pitchFamily="34" charset="0"/>
              <a:buChar char="•"/>
            </a:pPr>
            <a:r>
              <a:rPr lang="en-GB" b="0" i="0" dirty="0">
                <a:solidFill>
                  <a:srgbClr val="EEF0FF"/>
                </a:solidFill>
                <a:effectLst/>
                <a:latin typeface="Google Sans"/>
              </a:rPr>
              <a:t>Besides IFN-γ, other pro-inflammatory cytokines like TNF-α and IL-1β also contribute to plaque destabilization by promoting apoptosis (programmed cell death) of macrophages and SMCs, further weakening the plaque</a:t>
            </a:r>
          </a:p>
          <a:p>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26</a:t>
            </a:fld>
            <a:endParaRPr lang="en-IN"/>
          </a:p>
        </p:txBody>
      </p:sp>
    </p:spTree>
    <p:extLst>
      <p:ext uri="{BB962C8B-B14F-4D97-AF65-F5344CB8AC3E}">
        <p14:creationId xmlns:p14="http://schemas.microsoft.com/office/powerpoint/2010/main" val="4128179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solidFill>
                  <a:srgbClr val="000000"/>
                </a:solidFill>
                <a:latin typeface="TimesNewRomanPSMT"/>
              </a:rPr>
              <a:t>Studies suggest that pathogens can gain access to the amniotic cavity by ascending from the vagina and the cervix, by hematogenous dissemination through the placenta, by the accidental inoculation at the time of invasive procedures (amniocentesis), and by retrograde spread through the fallopian tubes.</a:t>
            </a:r>
          </a:p>
          <a:p>
            <a:endParaRPr lang="en-IN" dirty="0"/>
          </a:p>
        </p:txBody>
      </p:sp>
      <p:sp>
        <p:nvSpPr>
          <p:cNvPr id="4" name="Slide Number Placeholder 3"/>
          <p:cNvSpPr>
            <a:spLocks noGrp="1"/>
          </p:cNvSpPr>
          <p:nvPr>
            <p:ph type="sldNum" sz="quarter" idx="5"/>
          </p:nvPr>
        </p:nvSpPr>
        <p:spPr/>
        <p:txBody>
          <a:bodyPr/>
          <a:lstStyle/>
          <a:p>
            <a:fld id="{61C026D0-5A0B-4D0A-BDFA-F168D5A4C6AB}" type="slidenum">
              <a:rPr lang="en-IN" smtClean="0"/>
              <a:t>30</a:t>
            </a:fld>
            <a:endParaRPr lang="en-IN"/>
          </a:p>
        </p:txBody>
      </p:sp>
    </p:spTree>
    <p:extLst>
      <p:ext uri="{BB962C8B-B14F-4D97-AF65-F5344CB8AC3E}">
        <p14:creationId xmlns:p14="http://schemas.microsoft.com/office/powerpoint/2010/main" val="4071762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459215-7D60-492C-BFDD-BA7B632B7F7A}" type="datetimeFigureOut">
              <a:rPr lang="en-IN" smtClean="0"/>
              <a:t>24-03-2025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63360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459215-7D60-492C-BFDD-BA7B632B7F7A}" type="datetimeFigureOut">
              <a:rPr lang="en-IN" smtClean="0"/>
              <a:t>24-03-2025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299118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459215-7D60-492C-BFDD-BA7B632B7F7A}" type="datetimeFigureOut">
              <a:rPr lang="en-IN" smtClean="0"/>
              <a:t>24-03-2025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61441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459215-7D60-492C-BFDD-BA7B632B7F7A}" type="datetimeFigureOut">
              <a:rPr lang="en-IN" smtClean="0"/>
              <a:t>24-03-2025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22199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459215-7D60-492C-BFDD-BA7B632B7F7A}" type="datetimeFigureOut">
              <a:rPr lang="en-IN" smtClean="0"/>
              <a:t>24-03-2025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528797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459215-7D60-492C-BFDD-BA7B632B7F7A}" type="datetimeFigureOut">
              <a:rPr lang="en-IN" smtClean="0"/>
              <a:t>24-03-2025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621991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59215-7D60-492C-BFDD-BA7B632B7F7A}" type="datetimeFigureOut">
              <a:rPr lang="en-IN" smtClean="0"/>
              <a:t>24-03-2025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66673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9215-7D60-492C-BFDD-BA7B632B7F7A}" type="datetimeFigureOut">
              <a:rPr lang="en-IN" smtClean="0"/>
              <a:t>24-03-2025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801030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9215-7D60-492C-BFDD-BA7B632B7F7A}" type="datetimeFigureOut">
              <a:rPr lang="en-IN" smtClean="0"/>
              <a:t>24-03-2025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020004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459215-7D60-492C-BFDD-BA7B632B7F7A}" type="datetimeFigureOut">
              <a:rPr lang="en-IN" smtClean="0"/>
              <a:t>24-03-2025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2546582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459215-7D60-492C-BFDD-BA7B632B7F7A}" type="datetimeFigureOut">
              <a:rPr lang="en-IN" smtClean="0"/>
              <a:t>24-03-2025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665285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459215-7D60-492C-BFDD-BA7B632B7F7A}" type="datetimeFigureOut">
              <a:rPr lang="en-IN" smtClean="0"/>
              <a:t>24-03-2025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9D1C80-C4A8-473C-9275-29D234CDD9EC}" type="slidenum">
              <a:rPr lang="en-IN" smtClean="0"/>
              <a:t>‹#›</a:t>
            </a:fld>
            <a:endParaRPr lang="en-IN"/>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6987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459215-7D60-492C-BFDD-BA7B632B7F7A}" type="datetimeFigureOut">
              <a:rPr lang="en-IN" smtClean="0"/>
              <a:t>24-03-2025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382282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F459215-7D60-492C-BFDD-BA7B632B7F7A}" type="datetimeFigureOut">
              <a:rPr lang="en-IN" smtClean="0"/>
              <a:t>24-03-2025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723852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F459215-7D60-492C-BFDD-BA7B632B7F7A}" type="datetimeFigureOut">
              <a:rPr lang="en-IN" smtClean="0"/>
              <a:t>24-03-2025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0343868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459215-7D60-492C-BFDD-BA7B632B7F7A}" type="datetimeFigureOut">
              <a:rPr lang="en-IN" smtClean="0"/>
              <a:t>24-03-2025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1310502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459215-7D60-492C-BFDD-BA7B632B7F7A}" type="datetimeFigureOut">
              <a:rPr lang="en-IN" smtClean="0"/>
              <a:t>24-03-2025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9D1C80-C4A8-473C-9275-29D234CDD9EC}" type="slidenum">
              <a:rPr lang="en-IN" smtClean="0"/>
              <a:t>‹#›</a:t>
            </a:fld>
            <a:endParaRPr lang="en-IN"/>
          </a:p>
        </p:txBody>
      </p:sp>
    </p:spTree>
    <p:extLst>
      <p:ext uri="{BB962C8B-B14F-4D97-AF65-F5344CB8AC3E}">
        <p14:creationId xmlns:p14="http://schemas.microsoft.com/office/powerpoint/2010/main" val="2589722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F459215-7D60-492C-BFDD-BA7B632B7F7A}" type="datetimeFigureOut">
              <a:rPr lang="en-IN" smtClean="0"/>
              <a:t>24-03-2025</a:t>
            </a:fld>
            <a:endParaRPr lang="en-IN"/>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E9D1C80-C4A8-473C-9275-29D234CDD9EC}" type="slidenum">
              <a:rPr lang="en-IN" smtClean="0"/>
              <a:t>‹#›</a:t>
            </a:fld>
            <a:endParaRPr lang="en-IN"/>
          </a:p>
        </p:txBody>
      </p:sp>
    </p:spTree>
    <p:extLst>
      <p:ext uri="{BB962C8B-B14F-4D97-AF65-F5344CB8AC3E}">
        <p14:creationId xmlns:p14="http://schemas.microsoft.com/office/powerpoint/2010/main" val="481344934"/>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9.png"/><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A215FB-4270-24F5-4C27-21C133C32BF4}"/>
              </a:ext>
            </a:extLst>
          </p:cNvPr>
          <p:cNvPicPr>
            <a:picLocks noChangeAspect="1"/>
          </p:cNvPicPr>
          <p:nvPr/>
        </p:nvPicPr>
        <p:blipFill>
          <a:blip r:embed="rId2"/>
          <a:stretch>
            <a:fillRect/>
          </a:stretch>
        </p:blipFill>
        <p:spPr>
          <a:xfrm>
            <a:off x="1" y="0"/>
            <a:ext cx="6293796" cy="6858000"/>
          </a:xfrm>
          <a:prstGeom prst="rect">
            <a:avLst/>
          </a:prstGeom>
        </p:spPr>
      </p:pic>
      <p:sp>
        <p:nvSpPr>
          <p:cNvPr id="6" name="TextBox 5">
            <a:extLst>
              <a:ext uri="{FF2B5EF4-FFF2-40B4-BE49-F238E27FC236}">
                <a16:creationId xmlns:a16="http://schemas.microsoft.com/office/drawing/2014/main" id="{E8F138D2-121B-94F4-397C-8A25D2002E01}"/>
              </a:ext>
            </a:extLst>
          </p:cNvPr>
          <p:cNvSpPr txBox="1"/>
          <p:nvPr/>
        </p:nvSpPr>
        <p:spPr>
          <a:xfrm>
            <a:off x="6293797" y="1350524"/>
            <a:ext cx="6011490" cy="3682483"/>
          </a:xfrm>
          <a:prstGeom prst="rect">
            <a:avLst/>
          </a:prstGeom>
          <a:noFill/>
        </p:spPr>
        <p:txBody>
          <a:bodyPr wrap="square" rtlCol="0">
            <a:spAutoFit/>
          </a:bodyPr>
          <a:lstStyle/>
          <a:p>
            <a:pPr>
              <a:lnSpc>
                <a:spcPct val="150000"/>
              </a:lnSpc>
            </a:pPr>
            <a:r>
              <a:rPr lang="en-IN" sz="5400" b="1" dirty="0">
                <a:solidFill>
                  <a:srgbClr val="C00000"/>
                </a:solidFill>
                <a:latin typeface="Times New Roman" panose="02020603050405020304" pitchFamily="18" charset="0"/>
                <a:cs typeface="Times New Roman" panose="02020603050405020304" pitchFamily="18" charset="0"/>
              </a:rPr>
              <a:t>RESOLUTION </a:t>
            </a:r>
          </a:p>
          <a:p>
            <a:pPr>
              <a:lnSpc>
                <a:spcPct val="150000"/>
              </a:lnSpc>
            </a:pPr>
            <a:r>
              <a:rPr lang="en-IN" sz="5400" b="1" dirty="0">
                <a:solidFill>
                  <a:srgbClr val="C00000"/>
                </a:solidFill>
                <a:latin typeface="Times New Roman" panose="02020603050405020304" pitchFamily="18" charset="0"/>
                <a:cs typeface="Times New Roman" panose="02020603050405020304" pitchFamily="18" charset="0"/>
              </a:rPr>
              <a:t>OF</a:t>
            </a:r>
          </a:p>
          <a:p>
            <a:pPr>
              <a:lnSpc>
                <a:spcPct val="150000"/>
              </a:lnSpc>
            </a:pPr>
            <a:r>
              <a:rPr lang="en-IN" sz="5400" b="1" dirty="0">
                <a:solidFill>
                  <a:srgbClr val="C00000"/>
                </a:solidFill>
                <a:latin typeface="Times New Roman" panose="02020603050405020304" pitchFamily="18" charset="0"/>
                <a:cs typeface="Times New Roman" panose="02020603050405020304" pitchFamily="18" charset="0"/>
              </a:rPr>
              <a:t>INFLAMMATION</a:t>
            </a:r>
          </a:p>
        </p:txBody>
      </p:sp>
    </p:spTree>
    <p:extLst>
      <p:ext uri="{BB962C8B-B14F-4D97-AF65-F5344CB8AC3E}">
        <p14:creationId xmlns:p14="http://schemas.microsoft.com/office/powerpoint/2010/main" val="2710170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C6086FDB-2B89-5186-3067-A136ED6746A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AB8F552-C1BD-DB23-239F-EBFB20BD6210}"/>
              </a:ext>
            </a:extLst>
          </p:cNvPr>
          <p:cNvPicPr>
            <a:picLocks noChangeAspect="1"/>
          </p:cNvPicPr>
          <p:nvPr/>
        </p:nvPicPr>
        <p:blipFill>
          <a:blip r:embed="rId3"/>
          <a:stretch>
            <a:fillRect/>
          </a:stretch>
        </p:blipFill>
        <p:spPr>
          <a:xfrm>
            <a:off x="359923" y="215351"/>
            <a:ext cx="11566188" cy="6427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4705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D13BB5B-D016-EBB6-C0FB-880110B7BC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A2A83AD-F889-99FC-02AF-FA997F5F308C}"/>
              </a:ext>
            </a:extLst>
          </p:cNvPr>
          <p:cNvSpPr txBox="1"/>
          <p:nvPr/>
        </p:nvSpPr>
        <p:spPr>
          <a:xfrm>
            <a:off x="25361" y="288813"/>
            <a:ext cx="6320548" cy="628037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Four cardinal signs describing inflammation</a:t>
            </a:r>
            <a:r>
              <a:rPr lang="en-GB" dirty="0">
                <a:solidFill>
                  <a:srgbClr val="000000"/>
                </a:solidFill>
                <a:latin typeface="TimesNewRomanPSMT"/>
              </a:rPr>
              <a:t> </a:t>
            </a:r>
            <a:r>
              <a:rPr lang="en-GB" sz="1800" b="0" i="0" u="none" strike="noStrike" baseline="0" dirty="0">
                <a:solidFill>
                  <a:srgbClr val="000000"/>
                </a:solidFill>
                <a:latin typeface="TimesNewRomanPSMT"/>
              </a:rPr>
              <a:t>were identified: </a:t>
            </a:r>
            <a:r>
              <a:rPr lang="en-GB" sz="1800" b="0" i="1" u="none" strike="noStrike" baseline="0" dirty="0">
                <a:solidFill>
                  <a:srgbClr val="000000"/>
                </a:solidFill>
                <a:latin typeface="TimesNewRomanPS-ItalicMT"/>
              </a:rPr>
              <a:t>rubor et </a:t>
            </a:r>
            <a:r>
              <a:rPr lang="en-GB" sz="1800" b="0" i="1" u="none" strike="noStrike" baseline="0" dirty="0" err="1">
                <a:solidFill>
                  <a:srgbClr val="000000"/>
                </a:solidFill>
                <a:latin typeface="TimesNewRomanPS-ItalicMT"/>
              </a:rPr>
              <a:t>tumor</a:t>
            </a:r>
            <a:r>
              <a:rPr lang="en-GB" sz="1800" b="0" i="1" u="none" strike="noStrike" baseline="0" dirty="0">
                <a:solidFill>
                  <a:srgbClr val="000000"/>
                </a:solidFill>
                <a:latin typeface="TimesNewRomanPS-ItalicMT"/>
              </a:rPr>
              <a:t> cum </a:t>
            </a:r>
            <a:r>
              <a:rPr lang="en-GB" sz="1800" b="0" i="1" u="none" strike="noStrike" baseline="0" dirty="0" err="1">
                <a:solidFill>
                  <a:srgbClr val="000000"/>
                </a:solidFill>
                <a:latin typeface="TimesNewRomanPS-ItalicMT"/>
              </a:rPr>
              <a:t>calore</a:t>
            </a:r>
            <a:r>
              <a:rPr lang="en-GB" sz="1800" b="0" i="1" u="none" strike="noStrike" baseline="0" dirty="0">
                <a:solidFill>
                  <a:srgbClr val="000000"/>
                </a:solidFill>
                <a:latin typeface="TimesNewRomanPS-ItalicMT"/>
              </a:rPr>
              <a:t> et dolore </a:t>
            </a:r>
            <a:r>
              <a:rPr lang="en-GB" sz="1800" b="0" i="0" u="none" strike="noStrike" baseline="0" dirty="0">
                <a:solidFill>
                  <a:srgbClr val="000000"/>
                </a:solidFill>
                <a:latin typeface="TimesNewRomanPSMT"/>
              </a:rPr>
              <a:t>(redness and swelling with heat and pain).</a:t>
            </a:r>
            <a:endParaRPr lang="en-GB" sz="800" b="0" i="0" u="none" strike="noStrike" baseline="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1958 Virchow’s investigations led to the understanding of the cellular basis of inflammation as a pathologic condition, and his observations led to the addition of a new cardinal sign, </a:t>
            </a:r>
            <a:r>
              <a:rPr lang="en-GB" sz="1800" b="0" i="0" u="none" strike="noStrike" baseline="0" dirty="0" err="1">
                <a:solidFill>
                  <a:srgbClr val="000000"/>
                </a:solidFill>
                <a:latin typeface="TimesNewRomanPSMT"/>
              </a:rPr>
              <a:t>functiolaesa</a:t>
            </a:r>
            <a:r>
              <a:rPr lang="en-GB" sz="1800" b="0" i="0" u="none" strike="noStrike" baseline="0" dirty="0">
                <a:solidFill>
                  <a:srgbClr val="000000"/>
                </a:solidFill>
                <a:latin typeface="TimesNewRomanPSMT"/>
              </a:rPr>
              <a:t> (loss of organ/tissue function).</a:t>
            </a:r>
          </a:p>
          <a:p>
            <a:pPr marL="285750" indent="-285750" algn="l">
              <a:lnSpc>
                <a:spcPct val="150000"/>
              </a:lnSpc>
              <a:buFont typeface="Arial" panose="020B0604020202020204" pitchFamily="34" charset="0"/>
              <a:buChar char="•"/>
            </a:pPr>
            <a:r>
              <a:rPr lang="en-IN" sz="1800" b="0" i="0" u="none" strike="noStrike" baseline="0" dirty="0">
                <a:solidFill>
                  <a:srgbClr val="000000"/>
                </a:solidFill>
                <a:latin typeface="TimesNewRomanPSMT"/>
              </a:rPr>
              <a:t>The initiation </a:t>
            </a:r>
            <a:r>
              <a:rPr lang="en-GB" sz="1800" b="0" i="0" u="none" strike="noStrike" baseline="0" dirty="0">
                <a:solidFill>
                  <a:srgbClr val="000000"/>
                </a:solidFill>
                <a:latin typeface="TimesNewRomanPSMT"/>
              </a:rPr>
              <a:t>of acute response is accepted to be a physiologic response occurring in vascularized tissues to defend the host and maintain homeostasis.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Inflammation, or “set on fire,” response is an active cellular and molecular response that aims to control challenge.</a:t>
            </a:r>
            <a:endParaRPr lang="en-GB"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When activated, inflammation is protective to host tissues against stimuli, such as pathobionts, foreign bodies, toxic chemicals, and trauma</a:t>
            </a:r>
            <a:endParaRPr lang="en-IN" dirty="0"/>
          </a:p>
        </p:txBody>
      </p:sp>
      <p:pic>
        <p:nvPicPr>
          <p:cNvPr id="2" name="Picture 1">
            <a:extLst>
              <a:ext uri="{FF2B5EF4-FFF2-40B4-BE49-F238E27FC236}">
                <a16:creationId xmlns:a16="http://schemas.microsoft.com/office/drawing/2014/main" id="{EEDD5AEA-F2A0-98BE-D45D-6153F65E9FE7}"/>
              </a:ext>
            </a:extLst>
          </p:cNvPr>
          <p:cNvPicPr>
            <a:picLocks noChangeAspect="1"/>
          </p:cNvPicPr>
          <p:nvPr/>
        </p:nvPicPr>
        <p:blipFill>
          <a:blip r:embed="rId2"/>
          <a:srcRect r="1606" b="8980"/>
          <a:stretch/>
        </p:blipFill>
        <p:spPr>
          <a:xfrm>
            <a:off x="6345909" y="1542663"/>
            <a:ext cx="5623249" cy="40930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77260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97E30A2-9295-2145-F796-86B55EB7AF3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0F9BED0-A52B-CC24-234F-98B05AF31E68}"/>
              </a:ext>
            </a:extLst>
          </p:cNvPr>
          <p:cNvSpPr txBox="1"/>
          <p:nvPr/>
        </p:nvSpPr>
        <p:spPr>
          <a:xfrm>
            <a:off x="190866" y="874737"/>
            <a:ext cx="5752733" cy="5444824"/>
          </a:xfrm>
          <a:prstGeom prst="rect">
            <a:avLst/>
          </a:prstGeom>
          <a:noFill/>
        </p:spPr>
        <p:txBody>
          <a:bodyPr wrap="square">
            <a:spAutoFit/>
          </a:bodyPr>
          <a:lstStyle/>
          <a:p>
            <a:pPr>
              <a:lnSpc>
                <a:spcPct val="150000"/>
              </a:lnSpc>
            </a:pPr>
            <a:r>
              <a:rPr lang="en-GB" sz="1800" b="0" i="0" u="none" strike="noStrike" baseline="0" dirty="0">
                <a:solidFill>
                  <a:srgbClr val="000000"/>
                </a:solidFill>
                <a:latin typeface="TimesNewRomanPSMT"/>
              </a:rPr>
              <a:t> </a:t>
            </a:r>
            <a:r>
              <a:rPr lang="en-GB" sz="1800" b="0" i="0" u="none" strike="noStrike" baseline="0" dirty="0">
                <a:solidFill>
                  <a:schemeClr val="bg1">
                    <a:lumMod val="75000"/>
                    <a:lumOff val="25000"/>
                  </a:schemeClr>
                </a:solidFill>
                <a:latin typeface="TimesNewRomanPSMT"/>
              </a:rPr>
              <a:t>inflammation is characterized by </a:t>
            </a:r>
            <a:r>
              <a:rPr lang="en-GB" sz="1800" b="1" i="1" u="none" strike="noStrike" baseline="0" dirty="0">
                <a:solidFill>
                  <a:schemeClr val="accent2">
                    <a:lumMod val="40000"/>
                    <a:lumOff val="60000"/>
                  </a:schemeClr>
                </a:solidFill>
                <a:latin typeface="TimesNewRomanPSMT"/>
              </a:rPr>
              <a:t>increased blood flow, vascular dilation, increased vascular permeability, and cellular recruitment. </a:t>
            </a:r>
          </a:p>
          <a:p>
            <a:pPr algn="l">
              <a:lnSpc>
                <a:spcPct val="150000"/>
              </a:lnSpc>
            </a:pPr>
            <a:r>
              <a:rPr lang="en-GB" sz="1800" b="0" i="0" u="none" strike="noStrike" baseline="0" dirty="0">
                <a:solidFill>
                  <a:srgbClr val="000000"/>
                </a:solidFill>
                <a:latin typeface="TimesNewRomanPSMT"/>
              </a:rPr>
              <a:t>This response requires four biological components:</a:t>
            </a:r>
          </a:p>
          <a:p>
            <a:pPr marL="285750" indent="-285750" algn="l">
              <a:lnSpc>
                <a:spcPct val="150000"/>
              </a:lnSpc>
              <a:buFont typeface="Arial" panose="020B0604020202020204" pitchFamily="34" charset="0"/>
              <a:buChar char="•"/>
            </a:pPr>
            <a:r>
              <a:rPr lang="en-GB" sz="1800" b="1" i="0" u="none" strike="noStrike" baseline="0" dirty="0">
                <a:solidFill>
                  <a:schemeClr val="accent5">
                    <a:lumMod val="50000"/>
                  </a:schemeClr>
                </a:solidFill>
                <a:latin typeface="TimesNewRomanPSMT"/>
              </a:rPr>
              <a:t>Inflammation inducers</a:t>
            </a:r>
          </a:p>
          <a:p>
            <a:pPr marL="285750" indent="-285750" algn="l">
              <a:lnSpc>
                <a:spcPct val="150000"/>
              </a:lnSpc>
              <a:buFont typeface="Arial" panose="020B0604020202020204" pitchFamily="34" charset="0"/>
              <a:buChar char="•"/>
            </a:pPr>
            <a:r>
              <a:rPr lang="en-GB" sz="1800" b="1" i="0" u="none" strike="noStrike" baseline="0" dirty="0">
                <a:solidFill>
                  <a:schemeClr val="accent5">
                    <a:lumMod val="50000"/>
                  </a:schemeClr>
                </a:solidFill>
                <a:latin typeface="TimesNewRomanPSMT"/>
              </a:rPr>
              <a:t>Detecting sensors</a:t>
            </a:r>
          </a:p>
          <a:p>
            <a:pPr marL="285750" indent="-285750" algn="l">
              <a:lnSpc>
                <a:spcPct val="150000"/>
              </a:lnSpc>
              <a:buFont typeface="Arial" panose="020B0604020202020204" pitchFamily="34" charset="0"/>
              <a:buChar char="•"/>
            </a:pPr>
            <a:r>
              <a:rPr lang="en-GB" sz="1800" b="1" i="0" u="none" strike="noStrike" baseline="0" dirty="0">
                <a:solidFill>
                  <a:schemeClr val="accent5">
                    <a:lumMod val="50000"/>
                  </a:schemeClr>
                </a:solidFill>
                <a:latin typeface="TimesNewRomanPSMT"/>
              </a:rPr>
              <a:t>Downstream mediators, and target tissues</a:t>
            </a:r>
            <a:r>
              <a:rPr lang="en-GB" sz="1800" b="0" i="0" u="none" strike="noStrike" baseline="0" dirty="0">
                <a:solidFill>
                  <a:srgbClr val="000000"/>
                </a:solidFill>
                <a:latin typeface="TimesNewRomanPSMT"/>
              </a:rPr>
              <a:t>.</a:t>
            </a:r>
          </a:p>
          <a:p>
            <a:pPr algn="l">
              <a:lnSpc>
                <a:spcPct val="150000"/>
              </a:lnSpc>
            </a:pPr>
            <a:r>
              <a:rPr lang="en-GB" sz="1800" b="0" i="0" u="none" strike="noStrike" baseline="0" dirty="0">
                <a:solidFill>
                  <a:srgbClr val="000000"/>
                </a:solidFill>
                <a:latin typeface="TimesNewRomanPSMT"/>
              </a:rPr>
              <a:t> The type and degree of an inflammatory response are</a:t>
            </a:r>
          </a:p>
          <a:p>
            <a:pPr algn="l">
              <a:lnSpc>
                <a:spcPct val="150000"/>
              </a:lnSpc>
            </a:pPr>
            <a:r>
              <a:rPr lang="en-GB" sz="1800" b="0" i="0" u="none" strike="noStrike" baseline="0" dirty="0">
                <a:solidFill>
                  <a:srgbClr val="000000"/>
                </a:solidFill>
                <a:latin typeface="TimesNewRomanPSMT"/>
              </a:rPr>
              <a:t>dependent on the nature of the trigger (e.g., bacterial, viral, parasitic, or chemical) and its duration.</a:t>
            </a:r>
            <a:endParaRPr lang="en-GB" sz="800" dirty="0">
              <a:solidFill>
                <a:srgbClr val="0081AD"/>
              </a:solidFill>
              <a:latin typeface="TimesNewRomanPSMT"/>
            </a:endParaRPr>
          </a:p>
          <a:p>
            <a:pPr algn="l">
              <a:lnSpc>
                <a:spcPct val="150000"/>
              </a:lnSpc>
            </a:pPr>
            <a:r>
              <a:rPr lang="en-GB" sz="1800" b="0" i="0" u="none" strike="noStrike" baseline="0" dirty="0">
                <a:solidFill>
                  <a:srgbClr val="000000"/>
                </a:solidFill>
                <a:latin typeface="TimesNewRomanPSMT"/>
              </a:rPr>
              <a:t>With specific cellular and molecular cues, inducers will be detected by antigen’s first line of response and activate a cascade of events that are tightly regulated.</a:t>
            </a:r>
            <a:endParaRPr lang="en-IN" dirty="0"/>
          </a:p>
        </p:txBody>
      </p:sp>
      <p:pic>
        <p:nvPicPr>
          <p:cNvPr id="3" name="Picture 2">
            <a:extLst>
              <a:ext uri="{FF2B5EF4-FFF2-40B4-BE49-F238E27FC236}">
                <a16:creationId xmlns:a16="http://schemas.microsoft.com/office/drawing/2014/main" id="{49630862-B59B-6A74-27D7-3B182C1675DF}"/>
              </a:ext>
            </a:extLst>
          </p:cNvPr>
          <p:cNvPicPr>
            <a:picLocks noChangeAspect="1"/>
          </p:cNvPicPr>
          <p:nvPr/>
        </p:nvPicPr>
        <p:blipFill>
          <a:blip r:embed="rId2"/>
          <a:stretch>
            <a:fillRect/>
          </a:stretch>
        </p:blipFill>
        <p:spPr>
          <a:xfrm>
            <a:off x="6248402" y="1324947"/>
            <a:ext cx="5551714" cy="37229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1585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1000"/>
                                        <p:tgtEl>
                                          <p:spTgt spid="5">
                                            <p:txEl>
                                              <p:pRg st="2" end="2"/>
                                            </p:txEl>
                                          </p:spTgt>
                                        </p:tgtEl>
                                      </p:cBhvr>
                                    </p:animEffect>
                                    <p:anim calcmode="lin" valueType="num">
                                      <p:cBhvr>
                                        <p:cTn id="1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1000"/>
                                        <p:tgtEl>
                                          <p:spTgt spid="5">
                                            <p:txEl>
                                              <p:pRg st="3" end="3"/>
                                            </p:txEl>
                                          </p:spTgt>
                                        </p:tgtEl>
                                      </p:cBhvr>
                                    </p:animEffect>
                                    <p:anim calcmode="lin" valueType="num">
                                      <p:cBhvr>
                                        <p:cTn id="1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1204FF5-2C7D-3AD2-9658-8A9D6F7A21B7}"/>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36F06CC-75C8-AAED-3606-8449D0936783}"/>
              </a:ext>
            </a:extLst>
          </p:cNvPr>
          <p:cNvGraphicFramePr/>
          <p:nvPr>
            <p:extLst>
              <p:ext uri="{D42A27DB-BD31-4B8C-83A1-F6EECF244321}">
                <p14:modId xmlns:p14="http://schemas.microsoft.com/office/powerpoint/2010/main" val="800923970"/>
              </p:ext>
            </p:extLst>
          </p:nvPr>
        </p:nvGraphicFramePr>
        <p:xfrm>
          <a:off x="102637" y="288813"/>
          <a:ext cx="11653934" cy="6139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813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3E3B7BC0-DDEF-418B-E5F6-E09E8BBCD08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90B352-C0DB-08ED-2A8E-8649A2280BB6}"/>
              </a:ext>
            </a:extLst>
          </p:cNvPr>
          <p:cNvSpPr txBox="1"/>
          <p:nvPr/>
        </p:nvSpPr>
        <p:spPr>
          <a:xfrm>
            <a:off x="206712" y="912060"/>
            <a:ext cx="6094378" cy="5033879"/>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response to bacteria conserved receptors, expressed in innate immune cells, Toll-like receptors (TLRs) sense molecules expressed on pathogens, such as pathogen-associated molecular patterns (PAMPs).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Binding of TLRs to specific pathogen molecules induces a signal that activates downstream events. In </a:t>
            </a:r>
            <a:r>
              <a:rPr lang="en-GB" sz="1800" b="0" i="0" u="none" strike="noStrike" baseline="0" dirty="0" err="1">
                <a:solidFill>
                  <a:srgbClr val="000000"/>
                </a:solidFill>
                <a:latin typeface="TimesNewRomanPSMT"/>
              </a:rPr>
              <a:t>conseqence</a:t>
            </a:r>
            <a:r>
              <a:rPr lang="en-GB" sz="1800" b="0" i="0" u="none" strike="noStrike" baseline="0" dirty="0">
                <a:solidFill>
                  <a:srgbClr val="000000"/>
                </a:solidFill>
                <a:latin typeface="TimesNewRomanPSMT"/>
              </a:rPr>
              <a:t>, the production of communicating molecules such as inflammatory cytokines, interleukins (ILs), chemokines (CXCs), and inflammatory lipid mediators (LMs) is key to signal an effective response.</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inflammatory mediators are communicators establishing the “language” responsible to </a:t>
            </a:r>
            <a:r>
              <a:rPr lang="en-IN" sz="1800" b="0" i="0" u="none" strike="noStrike" baseline="0" dirty="0">
                <a:solidFill>
                  <a:srgbClr val="000000"/>
                </a:solidFill>
                <a:latin typeface="TimesNewRomanPSMT"/>
              </a:rPr>
              <a:t>signal bacterial clearance. </a:t>
            </a:r>
            <a:endParaRPr lang="en-IN" dirty="0"/>
          </a:p>
        </p:txBody>
      </p:sp>
      <p:pic>
        <p:nvPicPr>
          <p:cNvPr id="2" name="Picture 1">
            <a:extLst>
              <a:ext uri="{FF2B5EF4-FFF2-40B4-BE49-F238E27FC236}">
                <a16:creationId xmlns:a16="http://schemas.microsoft.com/office/drawing/2014/main" id="{1D9C5643-4491-6546-A5D8-3AA5B9BF08FA}"/>
              </a:ext>
            </a:extLst>
          </p:cNvPr>
          <p:cNvPicPr>
            <a:picLocks noChangeAspect="1"/>
          </p:cNvPicPr>
          <p:nvPr/>
        </p:nvPicPr>
        <p:blipFill>
          <a:blip r:embed="rId3"/>
          <a:srcRect l="7450" t="2857" r="5013"/>
          <a:stretch/>
        </p:blipFill>
        <p:spPr>
          <a:xfrm>
            <a:off x="6301090" y="1188483"/>
            <a:ext cx="5711121" cy="44810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98594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CAC1772-1305-9BF4-202B-4C12CD1139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DE0E6B-DCE9-5980-E698-FA9CCC251E97}"/>
              </a:ext>
            </a:extLst>
          </p:cNvPr>
          <p:cNvSpPr txBox="1"/>
          <p:nvPr/>
        </p:nvSpPr>
        <p:spPr>
          <a:xfrm>
            <a:off x="133235" y="711167"/>
            <a:ext cx="6094378" cy="5860322"/>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Although the inflammatory response is protective, unresolved inflammation is detrimental to tissue function, promoting dysbiosis.</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Failure to resolve inflammation leads to chronic diseases including </a:t>
            </a:r>
            <a:r>
              <a:rPr lang="en-IN" sz="1800" b="0" i="0" u="none" strike="noStrike" baseline="0" dirty="0">
                <a:solidFill>
                  <a:schemeClr val="bg1"/>
                </a:solidFill>
                <a:latin typeface="TimesNewRomanPSMT"/>
              </a:rPr>
              <a:t>inflammatory bowel syndrome, type 2 diabetes, cardiovascular </a:t>
            </a:r>
            <a:r>
              <a:rPr lang="en-GB" sz="1800" b="0" i="0" u="none" strike="noStrike" baseline="0" dirty="0">
                <a:solidFill>
                  <a:schemeClr val="bg1"/>
                </a:solidFill>
                <a:latin typeface="TimesNewRomanPSMT"/>
              </a:rPr>
              <a:t>diseases, Alzheimer disease, cancer, and periodontal diseases. </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Resolution</a:t>
            </a:r>
            <a:r>
              <a:rPr lang="en-GB" dirty="0">
                <a:solidFill>
                  <a:schemeClr val="bg1"/>
                </a:solidFill>
                <a:latin typeface="TimesNewRomanPSMT"/>
              </a:rPr>
              <a:t> </a:t>
            </a:r>
            <a:r>
              <a:rPr lang="en-GB" sz="1800" b="0" i="0" u="none" strike="noStrike" baseline="0" dirty="0">
                <a:solidFill>
                  <a:schemeClr val="bg1"/>
                </a:solidFill>
                <a:latin typeface="TimesNewRomanPSMT"/>
              </a:rPr>
              <a:t>of inflammation is an active biochemical mechanism regulated by mediators that switch gene expression, protein functions, and cells to return to homeostasis.</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 Among the mediators that regulate this process, specialized lipid mediators (SPMs) activate cells to start resolution.</a:t>
            </a:r>
          </a:p>
          <a:p>
            <a:pPr marL="285750" indent="-285750" algn="l">
              <a:lnSpc>
                <a:spcPct val="150000"/>
              </a:lnSpc>
              <a:buFont typeface="Arial" panose="020B0604020202020204" pitchFamily="34" charset="0"/>
              <a:buChar char="•"/>
            </a:pPr>
            <a:endParaRPr lang="en-IN" dirty="0">
              <a:solidFill>
                <a:schemeClr val="bg1"/>
              </a:solidFill>
            </a:endParaRPr>
          </a:p>
        </p:txBody>
      </p:sp>
      <p:pic>
        <p:nvPicPr>
          <p:cNvPr id="2" name="Picture 1">
            <a:extLst>
              <a:ext uri="{FF2B5EF4-FFF2-40B4-BE49-F238E27FC236}">
                <a16:creationId xmlns:a16="http://schemas.microsoft.com/office/drawing/2014/main" id="{226A04D3-95DF-3BE1-B24E-39C43DF90597}"/>
              </a:ext>
            </a:extLst>
          </p:cNvPr>
          <p:cNvPicPr>
            <a:picLocks noChangeAspect="1"/>
          </p:cNvPicPr>
          <p:nvPr/>
        </p:nvPicPr>
        <p:blipFill>
          <a:blip r:embed="rId2"/>
          <a:stretch>
            <a:fillRect/>
          </a:stretch>
        </p:blipFill>
        <p:spPr>
          <a:xfrm>
            <a:off x="6388639" y="1291817"/>
            <a:ext cx="5670126" cy="5025007"/>
          </a:xfrm>
          <a:prstGeom prst="rect">
            <a:avLst/>
          </a:prstGeom>
        </p:spPr>
      </p:pic>
    </p:spTree>
    <p:extLst>
      <p:ext uri="{BB962C8B-B14F-4D97-AF65-F5344CB8AC3E}">
        <p14:creationId xmlns:p14="http://schemas.microsoft.com/office/powerpoint/2010/main" val="1889217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E615B71-930D-205D-51E4-7A2D145BBD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5F5D20-13A5-627D-10FF-9062328A2F46}"/>
              </a:ext>
            </a:extLst>
          </p:cNvPr>
          <p:cNvSpPr txBox="1"/>
          <p:nvPr/>
        </p:nvSpPr>
        <p:spPr>
          <a:xfrm>
            <a:off x="391886" y="436506"/>
            <a:ext cx="6096000" cy="461665"/>
          </a:xfrm>
          <a:prstGeom prst="rect">
            <a:avLst/>
          </a:prstGeom>
          <a:noFill/>
        </p:spPr>
        <p:txBody>
          <a:bodyPr wrap="square">
            <a:spAutoFit/>
          </a:bodyPr>
          <a:lstStyle/>
          <a:p>
            <a:r>
              <a:rPr lang="en-IN" sz="2400" b="1" i="0" u="none" strike="noStrike" baseline="0" dirty="0">
                <a:solidFill>
                  <a:schemeClr val="accent5"/>
                </a:solidFill>
                <a:latin typeface="Times New Roman" panose="02020603050405020304" pitchFamily="18" charset="0"/>
                <a:cs typeface="Times New Roman" panose="02020603050405020304" pitchFamily="18" charset="0"/>
              </a:rPr>
              <a:t>Acute Inflammation Is Self-Limited</a:t>
            </a:r>
            <a:endParaRPr lang="en-IN" sz="2400" dirty="0">
              <a:solidFill>
                <a:schemeClr val="accent5"/>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B2D7F1B-E9C2-1E9B-A34D-DA3C7EF60818}"/>
              </a:ext>
            </a:extLst>
          </p:cNvPr>
          <p:cNvSpPr txBox="1"/>
          <p:nvPr/>
        </p:nvSpPr>
        <p:spPr>
          <a:xfrm>
            <a:off x="154149" y="1162105"/>
            <a:ext cx="4847059" cy="5028556"/>
          </a:xfrm>
          <a:prstGeom prst="rect">
            <a:avLst/>
          </a:prstGeom>
          <a:noFill/>
        </p:spPr>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In the context of acute inflammation initiation, locally produced </a:t>
            </a:r>
            <a:r>
              <a:rPr lang="en-IN" sz="1800" b="0" i="0" u="none" strike="noStrike" baseline="0" dirty="0">
                <a:solidFill>
                  <a:srgbClr val="000000"/>
                </a:solidFill>
                <a:latin typeface="TimesNewRomanPSMT"/>
              </a:rPr>
              <a:t>lipid mediators, such as prostaglandins, prostacyclin, leukotrienes, </a:t>
            </a:r>
            <a:r>
              <a:rPr lang="en-GB" sz="1800" b="0" i="0" u="none" strike="noStrike" baseline="0" dirty="0">
                <a:solidFill>
                  <a:srgbClr val="000000"/>
                </a:solidFill>
                <a:latin typeface="TimesNewRomanPSMT"/>
              </a:rPr>
              <a:t>and </a:t>
            </a:r>
            <a:r>
              <a:rPr lang="en-GB" sz="1800" b="0" i="0" u="none" strike="noStrike" baseline="0" dirty="0" err="1">
                <a:solidFill>
                  <a:srgbClr val="000000"/>
                </a:solidFill>
                <a:latin typeface="TimesNewRomanPSMT"/>
              </a:rPr>
              <a:t>thromboxanes</a:t>
            </a:r>
            <a:r>
              <a:rPr lang="en-GB" sz="1800" b="0" i="0" u="none" strike="noStrike" baseline="0" dirty="0">
                <a:solidFill>
                  <a:srgbClr val="000000"/>
                </a:solidFill>
                <a:latin typeface="TimesNewRomanPSMT"/>
              </a:rPr>
              <a:t>, regulate major processes and act as autacoids</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(short-lived molecules that act at the site of synthesis).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These lipid mediators are synthesized in a sequence of enzymatic activation when arachidonic acid (AA) is released from the cell membrane due to trauma or via cell-cell communication. </a:t>
            </a:r>
          </a:p>
        </p:txBody>
      </p:sp>
    </p:spTree>
    <p:extLst>
      <p:ext uri="{BB962C8B-B14F-4D97-AF65-F5344CB8AC3E}">
        <p14:creationId xmlns:p14="http://schemas.microsoft.com/office/powerpoint/2010/main" val="3398688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37BA397-17EC-93D0-336F-8551213D788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254D6F1-37E6-CD75-BE6E-96D5D3C65AB5}"/>
              </a:ext>
            </a:extLst>
          </p:cNvPr>
          <p:cNvSpPr txBox="1"/>
          <p:nvPr/>
        </p:nvSpPr>
        <p:spPr>
          <a:xfrm>
            <a:off x="77560" y="81064"/>
            <a:ext cx="4690382" cy="6695872"/>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Structurally, most of the lipids of inflammation are eicosanoids (20-carbon chains) and act as endogenous precursors for biosynthesis of a chain of several molecules.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fact, the enzyme phospholipase A2 releases AA from the phospholipid membrane.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This release constitutes the determining</a:t>
            </a:r>
            <a:r>
              <a:rPr lang="en-GB" dirty="0">
                <a:solidFill>
                  <a:srgbClr val="000000"/>
                </a:solidFill>
                <a:latin typeface="TimesNewRomanPSMT"/>
              </a:rPr>
              <a:t> </a:t>
            </a:r>
            <a:r>
              <a:rPr lang="en-GB" sz="1800" b="0" i="0" u="none" strike="noStrike" baseline="0" dirty="0">
                <a:solidFill>
                  <a:srgbClr val="000000"/>
                </a:solidFill>
                <a:latin typeface="TimesNewRomanPSMT"/>
              </a:rPr>
              <a:t>step in the generation of eicosanoids produced by most phagocytic and immune cells.</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AA is rapidly converted into various potent lipid mediators with specific functions in a cell-specific manner </a:t>
            </a:r>
            <a:r>
              <a:rPr lang="en-IN" sz="1800" b="0" i="0" u="none" strike="noStrike" baseline="0" dirty="0">
                <a:solidFill>
                  <a:srgbClr val="000000"/>
                </a:solidFill>
                <a:latin typeface="TimesNewRomanPSMT"/>
              </a:rPr>
              <a:t>by cyclooxygenases (COXs), lipoxygenases (LOs), or </a:t>
            </a:r>
            <a:r>
              <a:rPr lang="en-IN" sz="1800" b="0" i="0" u="none" strike="noStrike" baseline="0" dirty="0" err="1">
                <a:solidFill>
                  <a:srgbClr val="000000"/>
                </a:solidFill>
                <a:latin typeface="TimesNewRomanPSMT"/>
              </a:rPr>
              <a:t>epoxygenases</a:t>
            </a:r>
            <a:r>
              <a:rPr lang="en-IN" dirty="0">
                <a:solidFill>
                  <a:srgbClr val="000000"/>
                </a:solidFill>
                <a:latin typeface="TimesNewRomanPSMT"/>
              </a:rPr>
              <a:t> </a:t>
            </a:r>
            <a:r>
              <a:rPr lang="en-GB" sz="1800" b="0" i="0" u="none" strike="noStrike" baseline="0" dirty="0">
                <a:solidFill>
                  <a:srgbClr val="000000"/>
                </a:solidFill>
                <a:latin typeface="TimesNewRomanPSMT"/>
              </a:rPr>
              <a:t>to yield prostaglandins, leukotrienes, and endoperoxides, r</a:t>
            </a:r>
            <a:r>
              <a:rPr lang="en-IN" sz="1800" b="0" i="0" u="none" strike="noStrike" baseline="0" dirty="0" err="1">
                <a:solidFill>
                  <a:srgbClr val="000000"/>
                </a:solidFill>
                <a:latin typeface="TimesNewRomanPSMT"/>
              </a:rPr>
              <a:t>espectively</a:t>
            </a:r>
            <a:r>
              <a:rPr lang="en-IN" sz="1800" b="0" i="0" u="none" strike="noStrike" baseline="0" dirty="0">
                <a:solidFill>
                  <a:srgbClr val="000000"/>
                </a:solidFill>
                <a:latin typeface="TimesNewRomanPSMT"/>
              </a:rPr>
              <a:t>.</a:t>
            </a:r>
            <a:endParaRPr lang="en-IN" dirty="0"/>
          </a:p>
        </p:txBody>
      </p:sp>
      <p:pic>
        <p:nvPicPr>
          <p:cNvPr id="2" name="Picture 1">
            <a:extLst>
              <a:ext uri="{FF2B5EF4-FFF2-40B4-BE49-F238E27FC236}">
                <a16:creationId xmlns:a16="http://schemas.microsoft.com/office/drawing/2014/main" id="{F2499F93-43DD-4901-AC19-6ABB24300297}"/>
              </a:ext>
            </a:extLst>
          </p:cNvPr>
          <p:cNvPicPr>
            <a:picLocks noChangeAspect="1"/>
          </p:cNvPicPr>
          <p:nvPr/>
        </p:nvPicPr>
        <p:blipFill>
          <a:blip r:embed="rId2"/>
          <a:stretch>
            <a:fillRect/>
          </a:stretch>
        </p:blipFill>
        <p:spPr>
          <a:xfrm>
            <a:off x="5027457" y="1492898"/>
            <a:ext cx="6928362" cy="432007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663047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D739CA5-8084-FAC0-A80C-F1C450DD2B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A09EFF-BED5-2DBD-69BE-882FFE75A787}"/>
              </a:ext>
            </a:extLst>
          </p:cNvPr>
          <p:cNvSpPr txBox="1"/>
          <p:nvPr/>
        </p:nvSpPr>
        <p:spPr>
          <a:xfrm>
            <a:off x="186613" y="288813"/>
            <a:ext cx="5430416" cy="628037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Arachidonic acids are metabolized mostly by two major enzyme pathways: COXs and LOs. </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Whereas COX-1 (constitutively expressed COX) is responsible for basal levels of prostaglandin synthesis,</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COX-2 (inducible COX) </a:t>
            </a:r>
            <a:r>
              <a:rPr lang="en-GB" sz="1800" b="0" i="0" u="none" strike="noStrike" baseline="0" dirty="0" err="1">
                <a:solidFill>
                  <a:schemeClr val="bg1"/>
                </a:solidFill>
                <a:latin typeface="TimesNewRomanPSMT"/>
              </a:rPr>
              <a:t>catalyzes</a:t>
            </a:r>
            <a:r>
              <a:rPr lang="en-GB" sz="1800" b="0" i="0" u="none" strike="noStrike" baseline="0" dirty="0">
                <a:solidFill>
                  <a:schemeClr val="bg1"/>
                </a:solidFill>
                <a:latin typeface="TimesNewRomanPSMT"/>
              </a:rPr>
              <a:t> the conversion of AA to lipid mediators during inflammation. </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Prostaglandins have ten subclasses, of which, D, E, F G, H, and I are the most important in inflammation.</a:t>
            </a:r>
          </a:p>
          <a:p>
            <a:pPr marL="285750" indent="-285750" algn="l">
              <a:lnSpc>
                <a:spcPct val="150000"/>
              </a:lnSpc>
              <a:buFont typeface="Arial" panose="020B0604020202020204" pitchFamily="34" charset="0"/>
              <a:buChar char="•"/>
            </a:pPr>
            <a:r>
              <a:rPr lang="en-IN" sz="1800" b="0" i="0" u="none" strike="noStrike" baseline="0" dirty="0">
                <a:solidFill>
                  <a:schemeClr val="bg1"/>
                </a:solidFill>
                <a:latin typeface="TimesNewRomanPSMT"/>
              </a:rPr>
              <a:t>Specifically, PGE2 is generated via PGE synthase in leukocytes,</a:t>
            </a:r>
          </a:p>
          <a:p>
            <a:pPr marL="285750" indent="-285750" algn="l">
              <a:lnSpc>
                <a:spcPct val="150000"/>
              </a:lnSpc>
              <a:buFont typeface="Arial" panose="020B0604020202020204" pitchFamily="34" charset="0"/>
              <a:buChar char="•"/>
            </a:pPr>
            <a:r>
              <a:rPr lang="en-IN" sz="1800" b="0" i="0" u="none" strike="noStrike" baseline="0" dirty="0">
                <a:solidFill>
                  <a:schemeClr val="bg1"/>
                </a:solidFill>
                <a:latin typeface="TimesNewRomanPSMT"/>
              </a:rPr>
              <a:t> </a:t>
            </a:r>
            <a:r>
              <a:rPr lang="en-GB" sz="1800" b="0" i="0" u="none" strike="noStrike" baseline="0" dirty="0">
                <a:solidFill>
                  <a:schemeClr val="bg1"/>
                </a:solidFill>
                <a:latin typeface="TimesNewRomanPSMT"/>
              </a:rPr>
              <a:t>whereas PGI2 is generated by prostacyclin synthase in endothelial cells, and</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 </a:t>
            </a:r>
            <a:r>
              <a:rPr lang="en-GB" sz="1800" b="0" i="0" u="none" strike="noStrike" baseline="0" dirty="0" err="1">
                <a:solidFill>
                  <a:schemeClr val="bg1"/>
                </a:solidFill>
                <a:latin typeface="TimesNewRomanPSMT"/>
              </a:rPr>
              <a:t>thromboxanes</a:t>
            </a:r>
            <a:r>
              <a:rPr lang="en-GB" sz="1800" b="0" i="0" u="none" strike="noStrike" baseline="0" dirty="0">
                <a:solidFill>
                  <a:schemeClr val="bg1"/>
                </a:solidFill>
                <a:latin typeface="TimesNewRomanPSMT"/>
              </a:rPr>
              <a:t> (TXA) are generated via TXA synthase in </a:t>
            </a:r>
            <a:r>
              <a:rPr lang="en-IN" sz="1800" b="0" i="0" u="none" strike="noStrike" baseline="0" dirty="0">
                <a:solidFill>
                  <a:schemeClr val="bg1"/>
                </a:solidFill>
                <a:latin typeface="TimesNewRomanPSMT"/>
              </a:rPr>
              <a:t>platelets</a:t>
            </a:r>
            <a:endParaRPr lang="en-IN" dirty="0">
              <a:solidFill>
                <a:schemeClr val="bg1"/>
              </a:solidFill>
            </a:endParaRPr>
          </a:p>
        </p:txBody>
      </p:sp>
      <p:pic>
        <p:nvPicPr>
          <p:cNvPr id="2" name="Picture 1">
            <a:extLst>
              <a:ext uri="{FF2B5EF4-FFF2-40B4-BE49-F238E27FC236}">
                <a16:creationId xmlns:a16="http://schemas.microsoft.com/office/drawing/2014/main" id="{6F9D3017-6930-9DFA-D1DF-22F4C4F01E39}"/>
              </a:ext>
            </a:extLst>
          </p:cNvPr>
          <p:cNvPicPr>
            <a:picLocks noChangeAspect="1"/>
          </p:cNvPicPr>
          <p:nvPr/>
        </p:nvPicPr>
        <p:blipFill>
          <a:blip r:embed="rId2"/>
          <a:stretch>
            <a:fillRect/>
          </a:stretch>
        </p:blipFill>
        <p:spPr>
          <a:xfrm>
            <a:off x="5617029" y="1116269"/>
            <a:ext cx="6247965" cy="48493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30576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8D79EA7-0DF0-CB44-9FF3-DCF9E3658FB0}"/>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863AE44-48D3-68DA-6168-25481442F624}"/>
              </a:ext>
            </a:extLst>
          </p:cNvPr>
          <p:cNvGraphicFramePr/>
          <p:nvPr>
            <p:extLst>
              <p:ext uri="{D42A27DB-BD31-4B8C-83A1-F6EECF244321}">
                <p14:modId xmlns:p14="http://schemas.microsoft.com/office/powerpoint/2010/main" val="719370668"/>
              </p:ext>
            </p:extLst>
          </p:nvPr>
        </p:nvGraphicFramePr>
        <p:xfrm>
          <a:off x="149290" y="637927"/>
          <a:ext cx="6195526" cy="6099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8D352F0F-3061-13E0-B82B-29026880E762}"/>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5300"/>
                    </a14:imgEffect>
                    <a14:imgEffect>
                      <a14:brightnessContrast contrast="-40000"/>
                    </a14:imgEffect>
                  </a14:imgLayer>
                </a14:imgProps>
              </a:ext>
            </a:extLst>
          </a:blip>
          <a:stretch>
            <a:fillRect/>
          </a:stretch>
        </p:blipFill>
        <p:spPr>
          <a:xfrm>
            <a:off x="6479474" y="2038739"/>
            <a:ext cx="5647211" cy="32983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5503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53C4BEB-B4C0-09DA-F289-7089D5BE71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1A2937-9A33-5F2C-17B0-8020012DCA90}"/>
              </a:ext>
            </a:extLst>
          </p:cNvPr>
          <p:cNvPicPr>
            <a:picLocks noChangeAspect="1"/>
          </p:cNvPicPr>
          <p:nvPr/>
        </p:nvPicPr>
        <p:blipFill>
          <a:blip r:embed="rId3"/>
          <a:stretch>
            <a:fillRect/>
          </a:stretch>
        </p:blipFill>
        <p:spPr>
          <a:xfrm>
            <a:off x="1057275" y="391145"/>
            <a:ext cx="9848850" cy="60757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27995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9E3B4BA-449F-AC56-F78C-BE2DC175FE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AD0ECEE-23C6-6B85-3B36-66F2FEA5AA7F}"/>
              </a:ext>
            </a:extLst>
          </p:cNvPr>
          <p:cNvSpPr txBox="1"/>
          <p:nvPr/>
        </p:nvSpPr>
        <p:spPr>
          <a:xfrm>
            <a:off x="95250" y="149006"/>
            <a:ext cx="7429500" cy="295106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Derived from AA, lipoxins are natural pro-resolving molecules produced from endogenous fatty acids.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Lipoxins have strong dual anti-inflammatory and pro-resolution actions.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Lipoxins A4 and B4 were first isolated and identified as inhibitors of PMN infiltration</a:t>
            </a:r>
            <a:r>
              <a:rPr lang="en-GB" dirty="0">
                <a:solidFill>
                  <a:srgbClr val="000000"/>
                </a:solidFill>
                <a:latin typeface="TimesNewRomanPSMT"/>
              </a:rPr>
              <a:t> </a:t>
            </a:r>
            <a:r>
              <a:rPr lang="en-GB" sz="1800" b="0" i="0" u="none" strike="noStrike" baseline="0" dirty="0">
                <a:solidFill>
                  <a:srgbClr val="000000"/>
                </a:solidFill>
                <a:latin typeface="TimesNewRomanPSMT"/>
              </a:rPr>
              <a:t>and stimulators of </a:t>
            </a:r>
            <a:r>
              <a:rPr lang="en-GB" sz="1800" b="0" i="0" u="none" strike="noStrike" baseline="0" dirty="0" err="1">
                <a:solidFill>
                  <a:srgbClr val="000000"/>
                </a:solidFill>
                <a:latin typeface="TimesNewRomanPSMT"/>
              </a:rPr>
              <a:t>nonphlogistic</a:t>
            </a:r>
            <a:r>
              <a:rPr lang="en-GB" sz="1800" b="0" i="0" u="none" strike="noStrike" baseline="0" dirty="0">
                <a:solidFill>
                  <a:srgbClr val="000000"/>
                </a:solidFill>
                <a:latin typeface="TimesNewRomanPSMT"/>
              </a:rPr>
              <a:t> (non fever) recruitment of macrophages.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Three main pathways of lipoxin synthesis have been identified. </a:t>
            </a:r>
          </a:p>
        </p:txBody>
      </p:sp>
      <p:sp>
        <p:nvSpPr>
          <p:cNvPr id="5" name="TextBox 4">
            <a:extLst>
              <a:ext uri="{FF2B5EF4-FFF2-40B4-BE49-F238E27FC236}">
                <a16:creationId xmlns:a16="http://schemas.microsoft.com/office/drawing/2014/main" id="{0610116E-8EE4-069F-E992-E52AFF26BF0A}"/>
              </a:ext>
            </a:extLst>
          </p:cNvPr>
          <p:cNvSpPr txBox="1"/>
          <p:nvPr/>
        </p:nvSpPr>
        <p:spPr>
          <a:xfrm>
            <a:off x="8562975" y="682109"/>
            <a:ext cx="3533775" cy="584775"/>
          </a:xfrm>
          <a:prstGeom prst="rect">
            <a:avLst/>
          </a:prstGeom>
          <a:noFill/>
          <a:ln>
            <a:solidFill>
              <a:srgbClr val="787800"/>
            </a:solidFill>
          </a:ln>
        </p:spPr>
        <p:txBody>
          <a:bodyPr wrap="square">
            <a:spAutoFit/>
          </a:bodyPr>
          <a:lstStyle/>
          <a:p>
            <a:pPr algn="ctr"/>
            <a:r>
              <a:rPr lang="en-IN" sz="3200" b="1" dirty="0">
                <a:solidFill>
                  <a:srgbClr val="FFC000"/>
                </a:solidFill>
                <a:highlight>
                  <a:srgbClr val="008000"/>
                </a:highlight>
                <a:latin typeface="Times New Roman" panose="02020603050405020304" pitchFamily="18" charset="0"/>
                <a:cs typeface="Times New Roman" panose="02020603050405020304" pitchFamily="18" charset="0"/>
              </a:rPr>
              <a:t>Lipoxins</a:t>
            </a:r>
          </a:p>
        </p:txBody>
      </p:sp>
      <p:graphicFrame>
        <p:nvGraphicFramePr>
          <p:cNvPr id="8" name="Diagram 7">
            <a:extLst>
              <a:ext uri="{FF2B5EF4-FFF2-40B4-BE49-F238E27FC236}">
                <a16:creationId xmlns:a16="http://schemas.microsoft.com/office/drawing/2014/main" id="{3AA23DD9-941E-B62B-3B74-A0708712969B}"/>
              </a:ext>
            </a:extLst>
          </p:cNvPr>
          <p:cNvGraphicFramePr/>
          <p:nvPr>
            <p:extLst>
              <p:ext uri="{D42A27DB-BD31-4B8C-83A1-F6EECF244321}">
                <p14:modId xmlns:p14="http://schemas.microsoft.com/office/powerpoint/2010/main" val="2024397518"/>
              </p:ext>
            </p:extLst>
          </p:nvPr>
        </p:nvGraphicFramePr>
        <p:xfrm>
          <a:off x="95250" y="3100070"/>
          <a:ext cx="6096000" cy="37820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E0242E74-0558-8D87-ED0A-D40B4D16D1D8}"/>
              </a:ext>
            </a:extLst>
          </p:cNvPr>
          <p:cNvPicPr>
            <a:picLocks noChangeAspect="1"/>
          </p:cNvPicPr>
          <p:nvPr/>
        </p:nvPicPr>
        <p:blipFill>
          <a:blip r:embed="rId7"/>
          <a:stretch>
            <a:fillRect/>
          </a:stretch>
        </p:blipFill>
        <p:spPr>
          <a:xfrm>
            <a:off x="6653581" y="2065467"/>
            <a:ext cx="5538419" cy="39527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739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EE01A7AE-ED51-9203-5B59-6CA9F898F7A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006EF7-FE36-EE63-26C4-9102EEC7DB27}"/>
              </a:ext>
            </a:extLst>
          </p:cNvPr>
          <p:cNvSpPr txBox="1"/>
          <p:nvPr/>
        </p:nvSpPr>
        <p:spPr>
          <a:xfrm>
            <a:off x="313742" y="1128946"/>
            <a:ext cx="4836756" cy="4618380"/>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Aspirin triggers a third synthetic pathway.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Aspirin promotes acetylation of COX-2 leading to a change in COX-2 activity and the chirality of the products, which are termed </a:t>
            </a:r>
            <a:r>
              <a:rPr lang="en-GB" sz="1800" b="0" i="1" u="none" strike="noStrike" baseline="0" dirty="0">
                <a:solidFill>
                  <a:srgbClr val="000000"/>
                </a:solidFill>
                <a:highlight>
                  <a:srgbClr val="FFFF00"/>
                </a:highlight>
                <a:latin typeface="TimesNewRomanPS-ItalicMT"/>
              </a:rPr>
              <a:t>aspirin triggered lipoxins </a:t>
            </a:r>
            <a:r>
              <a:rPr lang="en-GB" sz="1800" b="0" i="0" u="none" strike="noStrike" baseline="0" dirty="0">
                <a:solidFill>
                  <a:srgbClr val="000000"/>
                </a:solidFill>
                <a:highlight>
                  <a:srgbClr val="FFFF00"/>
                </a:highlight>
                <a:latin typeface="TimesNewRomanPSMT"/>
              </a:rPr>
              <a:t>(ATLs).</a:t>
            </a:r>
            <a:endParaRPr lang="en-GB" sz="800" dirty="0">
              <a:solidFill>
                <a:srgbClr val="0081AD"/>
              </a:solidFill>
              <a:highlight>
                <a:srgbClr val="FFFF00"/>
              </a:highlight>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Cells that express COX-2 include vascular endothelial cells, epithelial cells, macrophages, and neutrophils.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addition to the synthesis of lipoxin, aspirin also blocks prostaglandin synthesis by acetylation of COX-2 inhibiting </a:t>
            </a:r>
            <a:r>
              <a:rPr lang="en-IN" sz="1800" b="0" i="0" u="none" strike="noStrike" baseline="0" dirty="0">
                <a:solidFill>
                  <a:srgbClr val="000000"/>
                </a:solidFill>
                <a:latin typeface="TimesNewRomanPSMT"/>
              </a:rPr>
              <a:t>inflammation</a:t>
            </a:r>
            <a:endParaRPr lang="en-IN" dirty="0"/>
          </a:p>
        </p:txBody>
      </p:sp>
      <p:pic>
        <p:nvPicPr>
          <p:cNvPr id="2" name="Picture 1">
            <a:extLst>
              <a:ext uri="{FF2B5EF4-FFF2-40B4-BE49-F238E27FC236}">
                <a16:creationId xmlns:a16="http://schemas.microsoft.com/office/drawing/2014/main" id="{8CA75CBD-954C-D5E5-5B60-BA4347BECDF5}"/>
              </a:ext>
            </a:extLst>
          </p:cNvPr>
          <p:cNvPicPr>
            <a:picLocks noChangeAspect="1"/>
          </p:cNvPicPr>
          <p:nvPr/>
        </p:nvPicPr>
        <p:blipFill>
          <a:blip r:embed="rId3"/>
          <a:stretch>
            <a:fillRect/>
          </a:stretch>
        </p:blipFill>
        <p:spPr>
          <a:xfrm>
            <a:off x="5150498" y="1336123"/>
            <a:ext cx="6886575" cy="44112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18620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9164A50-A2A8-4633-8305-FDA3E773A24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70A1FD-F720-72BD-4760-10C8EF0A9E7F}"/>
              </a:ext>
            </a:extLst>
          </p:cNvPr>
          <p:cNvSpPr txBox="1"/>
          <p:nvPr/>
        </p:nvSpPr>
        <p:spPr>
          <a:xfrm>
            <a:off x="0" y="394111"/>
            <a:ext cx="5817831" cy="6275051"/>
          </a:xfrm>
          <a:prstGeom prst="rect">
            <a:avLst/>
          </a:prstGeom>
          <a:noFill/>
        </p:spPr>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These lipid mediators are biosynthesized from the essential -3 polyunsaturated fatty acids (EPA and DHA) derived from the diet.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two primary groups of the </a:t>
            </a:r>
            <a:r>
              <a:rPr lang="en-GB" sz="1800" b="0" i="0" u="none" strike="noStrike" baseline="0" dirty="0" err="1">
                <a:solidFill>
                  <a:srgbClr val="000000"/>
                </a:solidFill>
                <a:latin typeface="TimesNewRomanPSMT"/>
              </a:rPr>
              <a:t>resolvin</a:t>
            </a:r>
            <a:r>
              <a:rPr lang="en-GB" sz="1800" b="0" i="0" u="none" strike="noStrike" baseline="0" dirty="0">
                <a:solidFill>
                  <a:srgbClr val="000000"/>
                </a:solidFill>
                <a:latin typeface="TimesNewRomanPSMT"/>
              </a:rPr>
              <a:t> family have distinct chemical structures: E-series, obtained from EPA, and </a:t>
            </a:r>
            <a:r>
              <a:rPr lang="en-IN" sz="1800" b="0" i="0" u="none" strike="noStrike" baseline="0" dirty="0">
                <a:solidFill>
                  <a:srgbClr val="000000"/>
                </a:solidFill>
                <a:latin typeface="TimesNewRomanPSMT"/>
              </a:rPr>
              <a:t>D-series, derived from DHA. </a:t>
            </a:r>
          </a:p>
          <a:p>
            <a:pPr marL="285750" indent="-285750" algn="l">
              <a:lnSpc>
                <a:spcPct val="150000"/>
              </a:lnSpc>
              <a:buFont typeface="Courier New" panose="02070309020205020404" pitchFamily="49" charset="0"/>
              <a:buChar char="o"/>
            </a:pPr>
            <a:r>
              <a:rPr lang="en-IN" sz="1800" b="1" i="1" u="none" strike="noStrike" baseline="0" dirty="0">
                <a:solidFill>
                  <a:srgbClr val="FF0000"/>
                </a:solidFill>
                <a:latin typeface="TimesNewRomanPSMT"/>
              </a:rPr>
              <a:t>Vascular endothelium produces E-series </a:t>
            </a:r>
            <a:r>
              <a:rPr lang="en-GB" sz="1800" b="1" i="1" u="none" strike="noStrike" baseline="0" dirty="0" err="1">
                <a:solidFill>
                  <a:srgbClr val="FF0000"/>
                </a:solidFill>
                <a:latin typeface="TimesNewRomanPSMT"/>
              </a:rPr>
              <a:t>resolvins</a:t>
            </a:r>
            <a:r>
              <a:rPr lang="en-GB" sz="1800" b="1" i="1" u="none" strike="noStrike" baseline="0" dirty="0">
                <a:solidFill>
                  <a:srgbClr val="FF0000"/>
                </a:solidFill>
                <a:latin typeface="TimesNewRomanPSMT"/>
              </a:rPr>
              <a:t> via aspirin-modified COX-2 that converts EPA to </a:t>
            </a:r>
            <a:r>
              <a:rPr lang="en-IN" sz="1800" b="1" i="1" u="none" strike="noStrike" baseline="0" dirty="0">
                <a:solidFill>
                  <a:srgbClr val="FF0000"/>
                </a:solidFill>
                <a:latin typeface="TimesNewRomanPSMT"/>
              </a:rPr>
              <a:t>18R-hydroperoxyl eicosapentaenoic acid (18R-HPEPE) and 18S-hydroperoxyeicoapentaenoic acid (18S-HPEPE).</a:t>
            </a:r>
          </a:p>
          <a:p>
            <a:pPr marL="285750" indent="-285750" algn="l">
              <a:lnSpc>
                <a:spcPct val="150000"/>
              </a:lnSpc>
              <a:buFont typeface="Courier New" panose="02070309020205020404" pitchFamily="49" charset="0"/>
              <a:buChar char="o"/>
            </a:pPr>
            <a:r>
              <a:rPr lang="en-IN" sz="1800" b="0" i="0" u="none" strike="noStrike" baseline="0" dirty="0">
                <a:solidFill>
                  <a:srgbClr val="000000"/>
                </a:solidFill>
                <a:latin typeface="TimesNewRomanPSMT"/>
              </a:rPr>
              <a:t>Neutrophils</a:t>
            </a:r>
            <a:r>
              <a:rPr lang="en-IN" dirty="0">
                <a:solidFill>
                  <a:srgbClr val="000000"/>
                </a:solidFill>
                <a:latin typeface="TimesNewRomanPSMT"/>
              </a:rPr>
              <a:t> </a:t>
            </a:r>
            <a:r>
              <a:rPr lang="en-GB" sz="1800" b="0" i="0" u="none" strike="noStrike" baseline="0" dirty="0">
                <a:solidFill>
                  <a:srgbClr val="000000"/>
                </a:solidFill>
                <a:latin typeface="TimesNewRomanPSMT"/>
              </a:rPr>
              <a:t>are rapidly taken up by human monocytes and metabolized to RvE1 and RvE2 by 5-lipoxygenase.</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 </a:t>
            </a:r>
            <a:r>
              <a:rPr lang="en-GB" sz="1800" b="0" i="0" u="none" strike="noStrike" baseline="0" dirty="0" err="1">
                <a:solidFill>
                  <a:srgbClr val="000000"/>
                </a:solidFill>
                <a:latin typeface="TimesNewRomanPSMT"/>
              </a:rPr>
              <a:t>Resolvin</a:t>
            </a:r>
            <a:r>
              <a:rPr lang="en-GB" sz="1800" b="0" i="0" u="none" strike="noStrike" baseline="0" dirty="0">
                <a:solidFill>
                  <a:srgbClr val="000000"/>
                </a:solidFill>
                <a:latin typeface="TimesNewRomanPSMT"/>
              </a:rPr>
              <a:t> E1 production increases in plasma of individuals taking aspirin or EPA, ameliorating clinical signs of inflammation.</a:t>
            </a:r>
            <a:r>
              <a:rPr lang="en-GB" sz="800" b="0" i="0" u="none" strike="noStrike" baseline="0" dirty="0">
                <a:solidFill>
                  <a:srgbClr val="0081AD"/>
                </a:solidFill>
                <a:latin typeface="TimesNewRomanPSMT"/>
              </a:rPr>
              <a:t> </a:t>
            </a:r>
            <a:endParaRPr lang="en-IN" dirty="0"/>
          </a:p>
        </p:txBody>
      </p:sp>
      <p:sp>
        <p:nvSpPr>
          <p:cNvPr id="5" name="TextBox 4">
            <a:extLst>
              <a:ext uri="{FF2B5EF4-FFF2-40B4-BE49-F238E27FC236}">
                <a16:creationId xmlns:a16="http://schemas.microsoft.com/office/drawing/2014/main" id="{F63B8C12-967A-AF67-29F4-55AC90F61BA8}"/>
              </a:ext>
            </a:extLst>
          </p:cNvPr>
          <p:cNvSpPr txBox="1"/>
          <p:nvPr/>
        </p:nvSpPr>
        <p:spPr>
          <a:xfrm>
            <a:off x="7932577" y="783066"/>
            <a:ext cx="2863377" cy="523220"/>
          </a:xfrm>
          <a:prstGeom prst="rect">
            <a:avLst/>
          </a:prstGeom>
          <a:noFill/>
        </p:spPr>
        <p:txBody>
          <a:bodyPr wrap="square">
            <a:spAutoFit/>
          </a:bodyPr>
          <a:lstStyle/>
          <a:p>
            <a:pPr algn="l"/>
            <a:r>
              <a:rPr lang="en-IN" sz="2800" b="1" i="0" u="none" strike="noStrike" baseline="0" dirty="0">
                <a:solidFill>
                  <a:srgbClr val="FFFF00"/>
                </a:solidFill>
                <a:latin typeface="Times New Roman" panose="02020603050405020304" pitchFamily="18" charset="0"/>
                <a:cs typeface="Times New Roman" panose="02020603050405020304" pitchFamily="18" charset="0"/>
              </a:rPr>
              <a:t>Resolvins</a:t>
            </a:r>
          </a:p>
        </p:txBody>
      </p:sp>
      <p:pic>
        <p:nvPicPr>
          <p:cNvPr id="4" name="Picture 3">
            <a:extLst>
              <a:ext uri="{FF2B5EF4-FFF2-40B4-BE49-F238E27FC236}">
                <a16:creationId xmlns:a16="http://schemas.microsoft.com/office/drawing/2014/main" id="{E93F8B35-A167-DA7D-C403-C4DCA1FC0E32}"/>
              </a:ext>
            </a:extLst>
          </p:cNvPr>
          <p:cNvPicPr>
            <a:picLocks noChangeAspect="1"/>
          </p:cNvPicPr>
          <p:nvPr/>
        </p:nvPicPr>
        <p:blipFill>
          <a:blip r:embed="rId3"/>
          <a:stretch>
            <a:fillRect/>
          </a:stretch>
        </p:blipFill>
        <p:spPr>
          <a:xfrm>
            <a:off x="5817831" y="1306286"/>
            <a:ext cx="6180014" cy="4450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86852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949722A-D25C-6929-8697-318B4D221F5E}"/>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DEDB80F-0659-BCF5-5E0B-57386A5EA0CD}"/>
              </a:ext>
            </a:extLst>
          </p:cNvPr>
          <p:cNvGraphicFramePr/>
          <p:nvPr>
            <p:extLst>
              <p:ext uri="{D42A27DB-BD31-4B8C-83A1-F6EECF244321}">
                <p14:modId xmlns:p14="http://schemas.microsoft.com/office/powerpoint/2010/main" val="3371387464"/>
              </p:ext>
            </p:extLst>
          </p:nvPr>
        </p:nvGraphicFramePr>
        <p:xfrm>
          <a:off x="0" y="491794"/>
          <a:ext cx="6793197" cy="624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8968041B-DA38-3836-717F-B598C64F6BD3}"/>
              </a:ext>
            </a:extLst>
          </p:cNvPr>
          <p:cNvPicPr>
            <a:picLocks noChangeAspect="1"/>
          </p:cNvPicPr>
          <p:nvPr/>
        </p:nvPicPr>
        <p:blipFill>
          <a:blip r:embed="rId7"/>
          <a:stretch>
            <a:fillRect/>
          </a:stretch>
        </p:blipFill>
        <p:spPr>
          <a:xfrm>
            <a:off x="6682853" y="2090057"/>
            <a:ext cx="5400308" cy="2957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5806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41B1EA9-D638-A0CE-B2ED-5E36D717A0C2}"/>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B30B495-0604-22EE-D958-55A0AE0C8D4D}"/>
              </a:ext>
            </a:extLst>
          </p:cNvPr>
          <p:cNvGraphicFramePr/>
          <p:nvPr>
            <p:extLst>
              <p:ext uri="{D42A27DB-BD31-4B8C-83A1-F6EECF244321}">
                <p14:modId xmlns:p14="http://schemas.microsoft.com/office/powerpoint/2010/main" val="495741036"/>
              </p:ext>
            </p:extLst>
          </p:nvPr>
        </p:nvGraphicFramePr>
        <p:xfrm>
          <a:off x="792907" y="793102"/>
          <a:ext cx="10469142" cy="4844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70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380B182-E315-7B46-5D41-F5FA61AC3C35}"/>
              </a:ext>
            </a:extLst>
          </p:cNvPr>
          <p:cNvPicPr>
            <a:picLocks noGrp="1" noChangeAspect="1"/>
          </p:cNvPicPr>
          <p:nvPr>
            <p:ph idx="1"/>
          </p:nvPr>
        </p:nvPicPr>
        <p:blipFill>
          <a:blip r:embed="rId3"/>
          <a:srcRect l="-2" t="-2" r="8405" b="1345"/>
          <a:stretch/>
        </p:blipFill>
        <p:spPr>
          <a:xfrm>
            <a:off x="298580" y="267592"/>
            <a:ext cx="11737911" cy="6322816"/>
          </a:xfrm>
          <a:prstGeom prst="rect">
            <a:avLst/>
          </a:prstGeom>
        </p:spPr>
      </p:pic>
    </p:spTree>
    <p:extLst>
      <p:ext uri="{BB962C8B-B14F-4D97-AF65-F5344CB8AC3E}">
        <p14:creationId xmlns:p14="http://schemas.microsoft.com/office/powerpoint/2010/main" val="3056002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AF753C6-499F-4C30-2C1A-AC19386C46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26A1E9-1FB2-648B-8F00-A9E0089609AC}"/>
              </a:ext>
            </a:extLst>
          </p:cNvPr>
          <p:cNvSpPr txBox="1"/>
          <p:nvPr/>
        </p:nvSpPr>
        <p:spPr>
          <a:xfrm>
            <a:off x="114136" y="137201"/>
            <a:ext cx="5962261" cy="6583597"/>
          </a:xfrm>
          <a:prstGeom prst="rect">
            <a:avLst/>
          </a:prstGeom>
          <a:noFill/>
        </p:spPr>
        <p:txBody>
          <a:bodyPr wrap="square">
            <a:spAutoFit/>
          </a:bodyPr>
          <a:lstStyle/>
          <a:p>
            <a:pPr marL="342900" indent="-342900" algn="l">
              <a:buFont typeface="Arial" panose="020B0604020202020204" pitchFamily="34" charset="0"/>
              <a:buChar char="•"/>
            </a:pPr>
            <a:endParaRPr lang="en-IN" sz="2000" b="1" i="0" u="none" strike="noStrike" baseline="0" dirty="0">
              <a:solidFill>
                <a:srgbClr val="0000B3"/>
              </a:solidFill>
              <a:latin typeface="Univers-Bold"/>
            </a:endParaRPr>
          </a:p>
          <a:p>
            <a:pPr marL="285750" indent="-285750" algn="l">
              <a:lnSpc>
                <a:spcPct val="150000"/>
              </a:lnSpc>
              <a:buFont typeface="Arial" panose="020B0604020202020204" pitchFamily="34" charset="0"/>
              <a:buChar char="•"/>
            </a:pPr>
            <a:r>
              <a:rPr lang="en-GB" sz="1800" b="0" i="0" u="none" strike="noStrike" baseline="0" dirty="0" err="1">
                <a:solidFill>
                  <a:srgbClr val="000000"/>
                </a:solidFill>
                <a:latin typeface="TimesNewRomanPSMT"/>
              </a:rPr>
              <a:t>Protectins</a:t>
            </a:r>
            <a:r>
              <a:rPr lang="en-GB" sz="1800" b="0" i="0" u="none" strike="noStrike" baseline="0" dirty="0">
                <a:solidFill>
                  <a:srgbClr val="000000"/>
                </a:solidFill>
                <a:latin typeface="TimesNewRomanPSMT"/>
              </a:rPr>
              <a:t> are also biosynthesized via a lipoxygenase-mediated pathway.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pathway converts DHA into a 17S-hydroxyperoxidecontaining intermediate that is taken up by leukocytes and converted into 10,17-diHDHA, known as </a:t>
            </a:r>
            <a:r>
              <a:rPr lang="en-GB" sz="1800" b="0" i="0" u="none" strike="noStrike" baseline="0" dirty="0" err="1">
                <a:solidFill>
                  <a:srgbClr val="000000"/>
                </a:solidFill>
                <a:latin typeface="TimesNewRomanPSMT"/>
              </a:rPr>
              <a:t>protectin</a:t>
            </a:r>
            <a:r>
              <a:rPr lang="en-GB" sz="1800" b="0" i="0" u="none" strike="noStrike" baseline="0" dirty="0">
                <a:solidFill>
                  <a:srgbClr val="000000"/>
                </a:solidFill>
                <a:latin typeface="TimesNewRomanPSMT"/>
              </a:rPr>
              <a:t> D1 or neuroprotection</a:t>
            </a:r>
            <a:r>
              <a:rPr lang="en-GB" dirty="0">
                <a:solidFill>
                  <a:srgbClr val="000000"/>
                </a:solidFill>
                <a:latin typeface="TimesNewRomanPSMT"/>
              </a:rPr>
              <a:t>.</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a:t>
            </a:r>
            <a:r>
              <a:rPr lang="en-GB" dirty="0">
                <a:solidFill>
                  <a:srgbClr val="000000"/>
                </a:solidFill>
                <a:latin typeface="TimesNewRomanPSMT"/>
              </a:rPr>
              <a:t> </a:t>
            </a:r>
            <a:r>
              <a:rPr lang="en-GB" sz="1800" b="0" i="0" u="none" strike="noStrike" baseline="0" dirty="0">
                <a:solidFill>
                  <a:srgbClr val="000000"/>
                </a:solidFill>
                <a:latin typeface="TimesNewRomanPSMT"/>
              </a:rPr>
              <a:t>name accounts for the protective actions observed in neural tissues and within the immune system.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Human peripheral blood lymphocytes produce </a:t>
            </a:r>
            <a:r>
              <a:rPr lang="en-GB" sz="1800" b="0" i="0" u="none" strike="noStrike" baseline="0" dirty="0" err="1">
                <a:solidFill>
                  <a:srgbClr val="000000"/>
                </a:solidFill>
                <a:latin typeface="TimesNewRomanPSMT"/>
              </a:rPr>
              <a:t>protectin</a:t>
            </a:r>
            <a:r>
              <a:rPr lang="en-GB" sz="1800" b="0" i="0" u="none" strike="noStrike" baseline="0" dirty="0">
                <a:solidFill>
                  <a:srgbClr val="000000"/>
                </a:solidFill>
                <a:latin typeface="TimesNewRomanPSMT"/>
              </a:rPr>
              <a:t> D1 with a Th2 phenotype, thereby reducing TNF-</a:t>
            </a:r>
            <a:r>
              <a:rPr lang="el-GR" sz="1800" b="0" i="0" u="none" strike="noStrike" baseline="0" dirty="0">
                <a:solidFill>
                  <a:srgbClr val="000000"/>
                </a:solidFill>
                <a:latin typeface="Times New Roman" panose="02020603050405020304" pitchFamily="18" charset="0"/>
                <a:cs typeface="Times New Roman" panose="02020603050405020304" pitchFamily="18" charset="0"/>
              </a:rPr>
              <a:t>α</a:t>
            </a:r>
            <a:r>
              <a:rPr lang="en-GB" dirty="0">
                <a:solidFill>
                  <a:srgbClr val="000000"/>
                </a:solidFill>
                <a:latin typeface="SymbolNew-Medium"/>
              </a:rPr>
              <a:t> </a:t>
            </a:r>
            <a:r>
              <a:rPr lang="en-GB" sz="1800" b="0" i="0" u="none" strike="noStrike" baseline="0" dirty="0">
                <a:solidFill>
                  <a:srgbClr val="000000"/>
                </a:solidFill>
                <a:latin typeface="TimesNewRomanPSMT"/>
              </a:rPr>
              <a:t>and interferon-</a:t>
            </a:r>
            <a:r>
              <a:rPr lang="el-GR" sz="1800" b="0" i="0" u="none" strike="noStrike" baseline="0" dirty="0">
                <a:solidFill>
                  <a:srgbClr val="000000"/>
                </a:solidFill>
                <a:latin typeface="Times New Roman" panose="02020603050405020304" pitchFamily="18" charset="0"/>
                <a:cs typeface="Times New Roman" panose="02020603050405020304" pitchFamily="18" charset="0"/>
              </a:rPr>
              <a:t>β</a:t>
            </a:r>
            <a:r>
              <a:rPr lang="en-GB" sz="1800" b="0" i="0" u="none" strike="noStrike" baseline="0" dirty="0">
                <a:solidFill>
                  <a:srgbClr val="000000"/>
                </a:solidFill>
                <a:latin typeface="SymbolNew-Medium"/>
              </a:rPr>
              <a:t> </a:t>
            </a:r>
            <a:r>
              <a:rPr lang="en-GB" sz="1800" b="0" i="0" u="none" strike="noStrike" baseline="0" dirty="0">
                <a:solidFill>
                  <a:srgbClr val="000000"/>
                </a:solidFill>
                <a:latin typeface="TimesNewRomanPSMT"/>
              </a:rPr>
              <a:t>secretion, blocking T-cell migration, and promoting T-cell apoptosis.</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err="1">
                <a:solidFill>
                  <a:srgbClr val="000000"/>
                </a:solidFill>
                <a:latin typeface="TimesNewRomanPSMT"/>
              </a:rPr>
              <a:t>Protectins</a:t>
            </a:r>
            <a:r>
              <a:rPr lang="en-GB" sz="1800" b="0" i="0" u="none" strike="noStrike" baseline="0" dirty="0">
                <a:solidFill>
                  <a:srgbClr val="000000"/>
                </a:solidFill>
                <a:latin typeface="TimesNewRomanPSMT"/>
              </a:rPr>
              <a:t> reduce PMN transmigration through endothelial cells and enhance clearance (efferocytosis) of apoptotic PMN by human macrophages</a:t>
            </a:r>
            <a:endParaRPr lang="en-IN" dirty="0"/>
          </a:p>
        </p:txBody>
      </p:sp>
      <p:sp>
        <p:nvSpPr>
          <p:cNvPr id="5" name="TextBox 4">
            <a:extLst>
              <a:ext uri="{FF2B5EF4-FFF2-40B4-BE49-F238E27FC236}">
                <a16:creationId xmlns:a16="http://schemas.microsoft.com/office/drawing/2014/main" id="{40A01E0C-4533-C977-1BFA-327ED8FE7900}"/>
              </a:ext>
            </a:extLst>
          </p:cNvPr>
          <p:cNvSpPr txBox="1"/>
          <p:nvPr/>
        </p:nvSpPr>
        <p:spPr>
          <a:xfrm>
            <a:off x="8231155" y="740538"/>
            <a:ext cx="2608634" cy="523220"/>
          </a:xfrm>
          <a:prstGeom prst="rect">
            <a:avLst/>
          </a:prstGeom>
          <a:noFill/>
        </p:spPr>
        <p:txBody>
          <a:bodyPr wrap="square">
            <a:spAutoFit/>
          </a:bodyPr>
          <a:lstStyle/>
          <a:p>
            <a:r>
              <a:rPr lang="en-IN" sz="2800" b="1" i="0" u="none" strike="noStrike" baseline="0" dirty="0">
                <a:solidFill>
                  <a:srgbClr val="FFFF00"/>
                </a:solidFill>
                <a:latin typeface="Times New Roman" panose="02020603050405020304" pitchFamily="18" charset="0"/>
                <a:cs typeface="Times New Roman" panose="02020603050405020304" pitchFamily="18" charset="0"/>
              </a:rPr>
              <a:t>Protectins</a:t>
            </a:r>
            <a:endParaRPr lang="en-IN" sz="2800" b="1" dirty="0">
              <a:solidFill>
                <a:srgbClr val="FFFF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5AB6672-524B-A1AE-B581-FE6ACBEA6612}"/>
              </a:ext>
            </a:extLst>
          </p:cNvPr>
          <p:cNvPicPr>
            <a:picLocks noChangeAspect="1"/>
          </p:cNvPicPr>
          <p:nvPr/>
        </p:nvPicPr>
        <p:blipFill>
          <a:blip r:embed="rId3"/>
          <a:stretch>
            <a:fillRect/>
          </a:stretch>
        </p:blipFill>
        <p:spPr>
          <a:xfrm>
            <a:off x="6531429" y="1263758"/>
            <a:ext cx="5053891" cy="5301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07023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4EE9D20-1649-51DD-8441-0C18EB3E1E55}"/>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95868E0-67C2-DE6A-0CE2-7CACF2BC3D56}"/>
              </a:ext>
            </a:extLst>
          </p:cNvPr>
          <p:cNvGraphicFramePr/>
          <p:nvPr>
            <p:extLst>
              <p:ext uri="{D42A27DB-BD31-4B8C-83A1-F6EECF244321}">
                <p14:modId xmlns:p14="http://schemas.microsoft.com/office/powerpoint/2010/main" val="243364429"/>
              </p:ext>
            </p:extLst>
          </p:nvPr>
        </p:nvGraphicFramePr>
        <p:xfrm>
          <a:off x="-214604" y="294210"/>
          <a:ext cx="9442579" cy="6372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6C562BD-CD6F-C719-1DC2-C5EFA99B027A}"/>
              </a:ext>
            </a:extLst>
          </p:cNvPr>
          <p:cNvSpPr txBox="1"/>
          <p:nvPr/>
        </p:nvSpPr>
        <p:spPr>
          <a:xfrm>
            <a:off x="9127784" y="2980425"/>
            <a:ext cx="1692616" cy="523220"/>
          </a:xfrm>
          <a:prstGeom prst="rect">
            <a:avLst/>
          </a:prstGeom>
          <a:noFill/>
        </p:spPr>
        <p:txBody>
          <a:bodyPr wrap="square">
            <a:spAutoFit/>
          </a:bodyPr>
          <a:lstStyle/>
          <a:p>
            <a:r>
              <a:rPr lang="en-IN" sz="2800" b="1" i="0" u="none" strike="noStrike" baseline="0" dirty="0">
                <a:solidFill>
                  <a:srgbClr val="002465"/>
                </a:solidFill>
                <a:latin typeface="Times New Roman" panose="02020603050405020304" pitchFamily="18" charset="0"/>
                <a:cs typeface="Times New Roman" panose="02020603050405020304" pitchFamily="18" charset="0"/>
              </a:rPr>
              <a:t>Maresins</a:t>
            </a:r>
            <a:endParaRPr lang="en-IN" sz="2800" dirty="0">
              <a:solidFill>
                <a:srgbClr val="002465"/>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809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E8EBEBF-1050-5260-E3ED-ECA2BB690C7A}"/>
            </a:ext>
          </a:extLst>
        </p:cNvPr>
        <p:cNvGrpSpPr/>
        <p:nvPr/>
      </p:nvGrpSpPr>
      <p:grpSpPr>
        <a:xfrm>
          <a:off x="0" y="0"/>
          <a:ext cx="0" cy="0"/>
          <a:chOff x="0" y="0"/>
          <a:chExt cx="0" cy="0"/>
        </a:xfrm>
      </p:grpSpPr>
      <p:sp>
        <p:nvSpPr>
          <p:cNvPr id="2" name="AutoShape 2" descr="Maresins in the resolution pathway. Maresins stimulate efferocytosis... |  Download Scientific Diagram">
            <a:extLst>
              <a:ext uri="{FF2B5EF4-FFF2-40B4-BE49-F238E27FC236}">
                <a16:creationId xmlns:a16="http://schemas.microsoft.com/office/drawing/2014/main" id="{7456F77C-EED3-C062-3E63-8D0D141F419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pic>
        <p:nvPicPr>
          <p:cNvPr id="3" name="Picture 2">
            <a:extLst>
              <a:ext uri="{FF2B5EF4-FFF2-40B4-BE49-F238E27FC236}">
                <a16:creationId xmlns:a16="http://schemas.microsoft.com/office/drawing/2014/main" id="{D6B1B92C-7B46-26AD-6F7E-67A695C93C6D}"/>
              </a:ext>
            </a:extLst>
          </p:cNvPr>
          <p:cNvPicPr>
            <a:picLocks noChangeAspect="1"/>
          </p:cNvPicPr>
          <p:nvPr/>
        </p:nvPicPr>
        <p:blipFill>
          <a:blip r:embed="rId3"/>
          <a:stretch>
            <a:fillRect/>
          </a:stretch>
        </p:blipFill>
        <p:spPr>
          <a:xfrm>
            <a:off x="1464017" y="850348"/>
            <a:ext cx="8644494" cy="5345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9555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61E698F-73A8-29C3-EC11-1B090FE98F7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3E5746-8E99-57D4-BFA4-8013887EBAB5}"/>
              </a:ext>
            </a:extLst>
          </p:cNvPr>
          <p:cNvSpPr txBox="1"/>
          <p:nvPr/>
        </p:nvSpPr>
        <p:spPr>
          <a:xfrm>
            <a:off x="2117387" y="236175"/>
            <a:ext cx="9669293" cy="461665"/>
          </a:xfrm>
          <a:prstGeom prst="rect">
            <a:avLst/>
          </a:prstGeom>
          <a:noFill/>
        </p:spPr>
        <p:txBody>
          <a:bodyPr wrap="square">
            <a:spAutoFit/>
          </a:bodyPr>
          <a:lstStyle/>
          <a:p>
            <a:pPr algn="l"/>
            <a:r>
              <a:rPr lang="en-IN" sz="2400" b="1" i="0" u="none" strike="noStrike" baseline="0" dirty="0">
                <a:solidFill>
                  <a:srgbClr val="C00000"/>
                </a:solidFill>
                <a:latin typeface="Times New Roman" panose="02020603050405020304" pitchFamily="18" charset="0"/>
                <a:cs typeface="Times New Roman" panose="02020603050405020304" pitchFamily="18" charset="0"/>
              </a:rPr>
              <a:t>Unresolved Chronic Inflammation in Periodontal Diseases</a:t>
            </a:r>
            <a:endParaRPr lang="en-IN" sz="2400" dirty="0">
              <a:solidFill>
                <a:srgbClr val="C0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ED6F268-9A02-BAFF-19D0-D511574B59AC}"/>
              </a:ext>
            </a:extLst>
          </p:cNvPr>
          <p:cNvSpPr txBox="1"/>
          <p:nvPr/>
        </p:nvSpPr>
        <p:spPr>
          <a:xfrm>
            <a:off x="0" y="1252914"/>
            <a:ext cx="6094378" cy="5029326"/>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Periodontal diseases are chronic inflammatory diseases initiated by dysbiosis and microbial biofilms.</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the case of gingivitis, acute inflammation is self-limited and reversible.</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When the etiologic factor and modifiers are “removed,” the host returns to health.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When</a:t>
            </a:r>
            <a:r>
              <a:rPr lang="en-GB" dirty="0">
                <a:solidFill>
                  <a:srgbClr val="000000"/>
                </a:solidFill>
                <a:latin typeface="TimesNewRomanPSMT"/>
              </a:rPr>
              <a:t> </a:t>
            </a:r>
            <a:r>
              <a:rPr lang="en-IN" sz="1800" b="0" i="0" u="none" strike="noStrike" baseline="0" dirty="0">
                <a:solidFill>
                  <a:srgbClr val="000000"/>
                </a:solidFill>
                <a:latin typeface="TimesNewRomanPSMT"/>
              </a:rPr>
              <a:t>stimuli persist, unresolved inflammation causes chronic lesions, loss </a:t>
            </a:r>
            <a:r>
              <a:rPr lang="en-GB" sz="1800" b="0" i="0" u="none" strike="noStrike" baseline="0" dirty="0">
                <a:solidFill>
                  <a:srgbClr val="000000"/>
                </a:solidFill>
                <a:latin typeface="TimesNewRomanPSMT"/>
              </a:rPr>
              <a:t>of attachment, disease progression, and tissue loss. </a:t>
            </a:r>
          </a:p>
          <a:p>
            <a:pPr marL="285750" indent="-285750" algn="l">
              <a:lnSpc>
                <a:spcPct val="150000"/>
              </a:lnSpc>
              <a:buFont typeface="Arial" panose="020B0604020202020204" pitchFamily="34" charset="0"/>
              <a:buChar char="•"/>
            </a:pPr>
            <a:r>
              <a:rPr lang="en-GB" sz="1800" b="0" i="0" u="none" strike="noStrike" baseline="0" dirty="0">
                <a:solidFill>
                  <a:schemeClr val="bg1">
                    <a:lumMod val="95000"/>
                    <a:lumOff val="5000"/>
                  </a:schemeClr>
                </a:solidFill>
                <a:latin typeface="TimesNewRomanPSMT"/>
              </a:rPr>
              <a:t>The host immune response functions as a protective mechanism, but continuous or exacerbated response risks the tissue integrity.</a:t>
            </a:r>
            <a:endParaRPr lang="en-IN" dirty="0">
              <a:solidFill>
                <a:schemeClr val="bg1">
                  <a:lumMod val="95000"/>
                  <a:lumOff val="5000"/>
                </a:schemeClr>
              </a:solidFill>
            </a:endParaRPr>
          </a:p>
        </p:txBody>
      </p:sp>
      <p:pic>
        <p:nvPicPr>
          <p:cNvPr id="4" name="Picture 3">
            <a:extLst>
              <a:ext uri="{FF2B5EF4-FFF2-40B4-BE49-F238E27FC236}">
                <a16:creationId xmlns:a16="http://schemas.microsoft.com/office/drawing/2014/main" id="{48BCAD10-7C3A-D94B-A5B5-0014BECB8CDA}"/>
              </a:ext>
            </a:extLst>
          </p:cNvPr>
          <p:cNvPicPr>
            <a:picLocks noChangeAspect="1"/>
          </p:cNvPicPr>
          <p:nvPr/>
        </p:nvPicPr>
        <p:blipFill>
          <a:blip r:embed="rId3"/>
          <a:stretch>
            <a:fillRect/>
          </a:stretch>
        </p:blipFill>
        <p:spPr>
          <a:xfrm>
            <a:off x="6094378" y="1455576"/>
            <a:ext cx="6097622" cy="44011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28039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A815793-6683-084D-A861-4BB3EAE9F0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596527-5467-A97A-C16B-39618F5941B0}"/>
              </a:ext>
            </a:extLst>
          </p:cNvPr>
          <p:cNvSpPr txBox="1"/>
          <p:nvPr/>
        </p:nvSpPr>
        <p:spPr>
          <a:xfrm>
            <a:off x="108046" y="1122471"/>
            <a:ext cx="6094378" cy="4613058"/>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Host modifiers, including genetic, </a:t>
            </a:r>
            <a:r>
              <a:rPr lang="en-GB" sz="1800" b="0" i="0" u="none" strike="noStrike" baseline="0" dirty="0" err="1">
                <a:solidFill>
                  <a:srgbClr val="000000"/>
                </a:solidFill>
                <a:latin typeface="TimesNewRomanPSMT"/>
              </a:rPr>
              <a:t>behavioral</a:t>
            </a:r>
            <a:r>
              <a:rPr lang="en-GB" sz="1800" b="0" i="0" u="none" strike="noStrike" baseline="0" dirty="0">
                <a:solidFill>
                  <a:srgbClr val="000000"/>
                </a:solidFill>
                <a:latin typeface="TimesNewRomanPSMT"/>
              </a:rPr>
              <a:t>, anatomic, metabolic, and environmental, modulate the magnitude of the disease.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These</a:t>
            </a:r>
            <a:r>
              <a:rPr lang="en-GB" dirty="0">
                <a:solidFill>
                  <a:srgbClr val="000000"/>
                </a:solidFill>
                <a:latin typeface="TimesNewRomanPSMT"/>
              </a:rPr>
              <a:t> </a:t>
            </a:r>
            <a:r>
              <a:rPr lang="en-GB" sz="1800" b="0" i="0" u="none" strike="noStrike" baseline="0" dirty="0">
                <a:solidFill>
                  <a:srgbClr val="000000"/>
                </a:solidFill>
                <a:latin typeface="TimesNewRomanPSMT"/>
              </a:rPr>
              <a:t>factors influence the disease severity, progression, and response to therapy.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Classic studies in the 1980s showed that intake of anti-inflammatory</a:t>
            </a:r>
            <a:r>
              <a:rPr lang="en-GB" dirty="0">
                <a:solidFill>
                  <a:srgbClr val="000000"/>
                </a:solidFill>
                <a:latin typeface="TimesNewRomanPSMT"/>
              </a:rPr>
              <a:t> </a:t>
            </a:r>
            <a:r>
              <a:rPr lang="en-GB" sz="1800" b="0" i="0" u="none" strike="noStrike" baseline="0" dirty="0">
                <a:solidFill>
                  <a:srgbClr val="000000"/>
                </a:solidFill>
                <a:latin typeface="TimesNewRomanPSMT"/>
              </a:rPr>
              <a:t>medications prevented the progression of periodontal disease.</a:t>
            </a:r>
            <a:endParaRPr lang="en-GB" sz="800" b="0" i="0" u="none" strike="noStrike" baseline="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Instead of suppressing the system, resolution aims to enhance “good” inflammation to terminate the disease process.</a:t>
            </a:r>
          </a:p>
        </p:txBody>
      </p:sp>
      <p:pic>
        <p:nvPicPr>
          <p:cNvPr id="2" name="Picture 1">
            <a:extLst>
              <a:ext uri="{FF2B5EF4-FFF2-40B4-BE49-F238E27FC236}">
                <a16:creationId xmlns:a16="http://schemas.microsoft.com/office/drawing/2014/main" id="{97313A8F-E3EB-633F-1107-F6148FF52F47}"/>
              </a:ext>
            </a:extLst>
          </p:cNvPr>
          <p:cNvPicPr>
            <a:picLocks noChangeAspect="1"/>
          </p:cNvPicPr>
          <p:nvPr/>
        </p:nvPicPr>
        <p:blipFill>
          <a:blip r:embed="rId2"/>
          <a:stretch>
            <a:fillRect/>
          </a:stretch>
        </p:blipFill>
        <p:spPr>
          <a:xfrm>
            <a:off x="6407124" y="1026222"/>
            <a:ext cx="5232717" cy="48055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089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B36D68AB-05F0-2BE7-1AC2-6E37191B6C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61E1D2-B509-DD59-0066-A28D759C8069}"/>
              </a:ext>
            </a:extLst>
          </p:cNvPr>
          <p:cNvSpPr txBox="1"/>
          <p:nvPr/>
        </p:nvSpPr>
        <p:spPr>
          <a:xfrm>
            <a:off x="333375" y="891221"/>
            <a:ext cx="6438900" cy="5075557"/>
          </a:xfrm>
          <a:prstGeom prst="rect">
            <a:avLst/>
          </a:prstGeom>
          <a:noFill/>
        </p:spPr>
        <p:txBody>
          <a:bodyPr wrap="square">
            <a:spAutoFit/>
          </a:bodyPr>
          <a:lstStyle/>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Among many diseases that impact the population globally, type 2 diabetes is a major public health problem. </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Inflammatory and metabolic diseases share common etiologic</a:t>
            </a:r>
          </a:p>
          <a:p>
            <a:pPr algn="l">
              <a:lnSpc>
                <a:spcPct val="150000"/>
              </a:lnSpc>
            </a:pPr>
            <a:r>
              <a:rPr lang="en-GB" sz="1800" b="0" i="0" u="none" strike="noStrike" baseline="0" dirty="0">
                <a:solidFill>
                  <a:srgbClr val="000000"/>
                </a:solidFill>
                <a:latin typeface="TimesNewRomanPSMT"/>
              </a:rPr>
              <a:t> factors modulating host response against antigenic challenge.</a:t>
            </a:r>
            <a:endParaRPr lang="en-GB" dirty="0">
              <a:solidFill>
                <a:srgbClr val="000000"/>
              </a:solidFill>
              <a:latin typeface="TimesNewRomanPSMT"/>
            </a:endParaRPr>
          </a:p>
          <a:p>
            <a:pPr marL="342900" indent="-34290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For example, inflammatory processes are shown to be exacerbated in type 2 diabetes. </a:t>
            </a:r>
          </a:p>
          <a:p>
            <a:pPr marL="342900" indent="-34290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Patients with diabetes are at two to three times greater risk for developing chronic periodontitis; high HbA1c levels have a significantly higher prevalence of periodontitis and more tooth loss when compared to controlled individuals. </a:t>
            </a:r>
          </a:p>
          <a:p>
            <a:pPr marL="342900" indent="-34290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Acute and chronic infections may adversely influence </a:t>
            </a:r>
            <a:r>
              <a:rPr lang="en-GB" sz="1800" b="0" i="0" u="none" strike="noStrike" baseline="0" dirty="0" err="1">
                <a:solidFill>
                  <a:srgbClr val="000000"/>
                </a:solidFill>
                <a:latin typeface="TimesNewRomanPSMT"/>
              </a:rPr>
              <a:t>glycemic</a:t>
            </a:r>
            <a:r>
              <a:rPr lang="en-GB" sz="1800" b="0" i="0" u="none" strike="noStrike" baseline="0" dirty="0">
                <a:solidFill>
                  <a:srgbClr val="000000"/>
                </a:solidFill>
                <a:latin typeface="TimesNewRomanPSMT"/>
              </a:rPr>
              <a:t> control. </a:t>
            </a:r>
            <a:endParaRPr lang="en-IN" dirty="0"/>
          </a:p>
        </p:txBody>
      </p:sp>
      <p:sp>
        <p:nvSpPr>
          <p:cNvPr id="5" name="TextBox 4">
            <a:extLst>
              <a:ext uri="{FF2B5EF4-FFF2-40B4-BE49-F238E27FC236}">
                <a16:creationId xmlns:a16="http://schemas.microsoft.com/office/drawing/2014/main" id="{1BDE5250-5241-4C1D-8242-C0659049E3C5}"/>
              </a:ext>
            </a:extLst>
          </p:cNvPr>
          <p:cNvSpPr txBox="1"/>
          <p:nvPr/>
        </p:nvSpPr>
        <p:spPr>
          <a:xfrm>
            <a:off x="8329906" y="591398"/>
            <a:ext cx="2698879" cy="461665"/>
          </a:xfrm>
          <a:prstGeom prst="rect">
            <a:avLst/>
          </a:prstGeom>
          <a:noFill/>
        </p:spPr>
        <p:txBody>
          <a:bodyPr wrap="square">
            <a:spAutoFit/>
          </a:bodyPr>
          <a:lstStyle/>
          <a:p>
            <a:pPr algn="l"/>
            <a:r>
              <a:rPr lang="en-IN" sz="2400" b="1" i="0" u="none" strike="noStrike" baseline="0" dirty="0">
                <a:solidFill>
                  <a:srgbClr val="002465"/>
                </a:solidFill>
                <a:latin typeface="Times New Roman" panose="02020603050405020304" pitchFamily="18" charset="0"/>
                <a:cs typeface="Times New Roman" panose="02020603050405020304" pitchFamily="18" charset="0"/>
              </a:rPr>
              <a:t>Type 2 Diabetes</a:t>
            </a:r>
          </a:p>
        </p:txBody>
      </p:sp>
      <p:pic>
        <p:nvPicPr>
          <p:cNvPr id="2" name="Picture 1">
            <a:extLst>
              <a:ext uri="{FF2B5EF4-FFF2-40B4-BE49-F238E27FC236}">
                <a16:creationId xmlns:a16="http://schemas.microsoft.com/office/drawing/2014/main" id="{6A6F2E97-802E-9B1A-D897-32F28097379D}"/>
              </a:ext>
            </a:extLst>
          </p:cNvPr>
          <p:cNvPicPr>
            <a:picLocks noChangeAspect="1"/>
          </p:cNvPicPr>
          <p:nvPr/>
        </p:nvPicPr>
        <p:blipFill>
          <a:blip r:embed="rId2"/>
          <a:stretch>
            <a:fillRect/>
          </a:stretch>
        </p:blipFill>
        <p:spPr>
          <a:xfrm>
            <a:off x="7181169" y="1200149"/>
            <a:ext cx="4752975" cy="4457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02180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7409DBA-9BF4-5572-5474-68E9F9BD76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AEA1F3B-AEA3-8821-8B51-7754421B94E9}"/>
              </a:ext>
            </a:extLst>
          </p:cNvPr>
          <p:cNvSpPr txBox="1"/>
          <p:nvPr/>
        </p:nvSpPr>
        <p:spPr>
          <a:xfrm>
            <a:off x="146958" y="1056136"/>
            <a:ext cx="5949042" cy="4613827"/>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If effective treatment of periodontitis can modify </a:t>
            </a:r>
            <a:r>
              <a:rPr lang="en-GB" sz="1800" b="0" i="0" u="none" strike="noStrike" baseline="0" dirty="0" err="1">
                <a:solidFill>
                  <a:srgbClr val="000000"/>
                </a:solidFill>
                <a:latin typeface="TimesNewRomanPSMT"/>
              </a:rPr>
              <a:t>glycemic</a:t>
            </a:r>
            <a:r>
              <a:rPr lang="en-GB" sz="1800" b="0" i="0" u="none" strike="noStrike" baseline="0" dirty="0">
                <a:solidFill>
                  <a:srgbClr val="000000"/>
                </a:solidFill>
                <a:latin typeface="TimesNewRomanPSMT"/>
              </a:rPr>
              <a:t> control, as suggested in some studies, then periodontal therapy may play an important part in the patient management program that incorporates lifestyle changes and </a:t>
            </a:r>
            <a:r>
              <a:rPr lang="en-IN" sz="1800" b="0" i="0" u="none" strike="noStrike" baseline="0" dirty="0">
                <a:solidFill>
                  <a:srgbClr val="000000"/>
                </a:solidFill>
                <a:latin typeface="TimesNewRomanPSMT"/>
              </a:rPr>
              <a:t>medications.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Among all type 2 diabetes patients, 50% of patients are treated with one or more additional drugs to achieve metabolic control.</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Periodontal therapy can decrease HbA1c levels by 0.4% to 0.5% and definitely has a place in the management of diabetes due to control of inflammation.</a:t>
            </a:r>
            <a:endParaRPr lang="en-IN" dirty="0"/>
          </a:p>
        </p:txBody>
      </p:sp>
      <p:pic>
        <p:nvPicPr>
          <p:cNvPr id="2" name="Picture 1">
            <a:extLst>
              <a:ext uri="{FF2B5EF4-FFF2-40B4-BE49-F238E27FC236}">
                <a16:creationId xmlns:a16="http://schemas.microsoft.com/office/drawing/2014/main" id="{65FF73A6-163F-8D6D-F4AD-46F12DC0609D}"/>
              </a:ext>
            </a:extLst>
          </p:cNvPr>
          <p:cNvPicPr>
            <a:picLocks noChangeAspect="1"/>
          </p:cNvPicPr>
          <p:nvPr/>
        </p:nvPicPr>
        <p:blipFill>
          <a:blip r:embed="rId2"/>
          <a:srcRect r="52595"/>
          <a:stretch/>
        </p:blipFill>
        <p:spPr>
          <a:xfrm>
            <a:off x="6316826" y="117813"/>
            <a:ext cx="4012163" cy="34751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9473716A-2508-F333-17B7-E275C7CB055A}"/>
              </a:ext>
            </a:extLst>
          </p:cNvPr>
          <p:cNvPicPr>
            <a:picLocks noChangeAspect="1"/>
          </p:cNvPicPr>
          <p:nvPr/>
        </p:nvPicPr>
        <p:blipFill>
          <a:blip r:embed="rId2"/>
          <a:srcRect l="47984" t="-1348" r="2679"/>
          <a:stretch/>
        </p:blipFill>
        <p:spPr>
          <a:xfrm>
            <a:off x="7763069" y="3686309"/>
            <a:ext cx="4281973" cy="31219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96362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9A54599-399F-0316-FBA7-17A11CC1FD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42353DD-E9F9-3D73-1494-63DA0C9F8DF2}"/>
              </a:ext>
            </a:extLst>
          </p:cNvPr>
          <p:cNvSpPr txBox="1"/>
          <p:nvPr/>
        </p:nvSpPr>
        <p:spPr>
          <a:xfrm>
            <a:off x="0" y="-161532"/>
            <a:ext cx="6550090" cy="7106817"/>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Common risk factors for cardiovascular diseases (CVDs) and periodontitis are thought to be related to increased systemic inflammation.</a:t>
            </a:r>
            <a:endParaRPr lang="en-GB" dirty="0">
              <a:solidFill>
                <a:srgbClr val="000000"/>
              </a:solidFill>
              <a:latin typeface="TimesNewRomanPSMT"/>
            </a:endParaRPr>
          </a:p>
          <a:p>
            <a:pPr marL="171450" indent="-1714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Diet, genetics, medications, and environmental factors influence the course of periodontal disease, and when combined they  influence cardiovascular health status. </a:t>
            </a:r>
          </a:p>
          <a:p>
            <a:pPr marL="171450" indent="-1714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cardiovascular diseases, active periodontal pathology was shown to be a contributing factor.</a:t>
            </a:r>
            <a:r>
              <a:rPr lang="en-GB" sz="800" b="0" i="0" u="none" strike="noStrike" baseline="0" dirty="0">
                <a:solidFill>
                  <a:srgbClr val="0081AD"/>
                </a:solidFill>
                <a:latin typeface="TimesNewRomanPSMT"/>
              </a:rPr>
              <a:t>7</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This is partially influenced by lipid of low-density lipoproteins (LDL), which is known to initiate and propagate an inflammatory response.</a:t>
            </a:r>
            <a:endParaRPr lang="en-GB" sz="800" b="0" i="0" u="none" strike="noStrike" baseline="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Cytokines, such as INF-</a:t>
            </a:r>
            <a:r>
              <a:rPr lang="el-GR" sz="1800" b="0" i="0" u="none" strike="noStrike" baseline="0" dirty="0">
                <a:solidFill>
                  <a:srgbClr val="000000"/>
                </a:solidFill>
                <a:latin typeface="Times New Roman" panose="02020603050405020304" pitchFamily="18" charset="0"/>
                <a:cs typeface="Times New Roman" panose="02020603050405020304" pitchFamily="18" charset="0"/>
              </a:rPr>
              <a:t>γ</a:t>
            </a:r>
            <a:r>
              <a:rPr lang="en-GB" sz="1800" b="0" i="0" u="none" strike="noStrike" baseline="0" dirty="0">
                <a:solidFill>
                  <a:srgbClr val="000000"/>
                </a:solidFill>
                <a:latin typeface="TimesNewRomanPSMT"/>
              </a:rPr>
              <a:t>, are involved in the destabilization of the plaques because they lead to a decrease in matrix synthesis as well as </a:t>
            </a:r>
            <a:r>
              <a:rPr lang="en-IN" sz="1800" b="0" i="0" u="none" strike="noStrike" baseline="0" dirty="0">
                <a:solidFill>
                  <a:srgbClr val="000000"/>
                </a:solidFill>
                <a:latin typeface="TimesNewRomanPSMT"/>
              </a:rPr>
              <a:t>matrix degradation. </a:t>
            </a:r>
          </a:p>
          <a:p>
            <a:pPr marL="285750" indent="-285750" algn="l">
              <a:lnSpc>
                <a:spcPct val="150000"/>
              </a:lnSpc>
              <a:buFont typeface="Arial" panose="020B0604020202020204" pitchFamily="34" charset="0"/>
              <a:buChar char="•"/>
            </a:pPr>
            <a:r>
              <a:rPr lang="en-IN" sz="1800" b="0" i="0" u="none" strike="noStrike" baseline="0" dirty="0">
                <a:solidFill>
                  <a:srgbClr val="000000"/>
                </a:solidFill>
                <a:latin typeface="TimesNewRomanPSMT"/>
              </a:rPr>
              <a:t>In addition to cytokines, matrix metalloproteinase </a:t>
            </a:r>
            <a:r>
              <a:rPr lang="en-GB" sz="1800" b="0" i="0" u="none" strike="noStrike" baseline="0" dirty="0">
                <a:solidFill>
                  <a:srgbClr val="000000"/>
                </a:solidFill>
                <a:latin typeface="TimesNewRomanPSMT"/>
              </a:rPr>
              <a:t>(MMP) enzymes are involved in controlling degradation; macrophages express MMPs, further contributing to degradation</a:t>
            </a:r>
            <a:endParaRPr lang="en-IN" dirty="0"/>
          </a:p>
        </p:txBody>
      </p:sp>
      <p:sp>
        <p:nvSpPr>
          <p:cNvPr id="5" name="TextBox 4">
            <a:extLst>
              <a:ext uri="{FF2B5EF4-FFF2-40B4-BE49-F238E27FC236}">
                <a16:creationId xmlns:a16="http://schemas.microsoft.com/office/drawing/2014/main" id="{A7ABD022-9D68-E2A0-83DC-BD5F09FED0D2}"/>
              </a:ext>
            </a:extLst>
          </p:cNvPr>
          <p:cNvSpPr txBox="1"/>
          <p:nvPr/>
        </p:nvSpPr>
        <p:spPr>
          <a:xfrm>
            <a:off x="7704754" y="640617"/>
            <a:ext cx="3621831" cy="461665"/>
          </a:xfrm>
          <a:prstGeom prst="rect">
            <a:avLst/>
          </a:prstGeom>
          <a:noFill/>
        </p:spPr>
        <p:txBody>
          <a:bodyPr wrap="square">
            <a:spAutoFit/>
          </a:bodyPr>
          <a:lstStyle/>
          <a:p>
            <a:pPr algn="l"/>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Cardiovascular Diseases</a:t>
            </a:r>
          </a:p>
        </p:txBody>
      </p:sp>
      <p:pic>
        <p:nvPicPr>
          <p:cNvPr id="4" name="Picture 3">
            <a:extLst>
              <a:ext uri="{FF2B5EF4-FFF2-40B4-BE49-F238E27FC236}">
                <a16:creationId xmlns:a16="http://schemas.microsoft.com/office/drawing/2014/main" id="{1298D26D-A788-F3CB-77E0-3029BA0F7A0D}"/>
              </a:ext>
            </a:extLst>
          </p:cNvPr>
          <p:cNvPicPr>
            <a:picLocks noChangeAspect="1"/>
          </p:cNvPicPr>
          <p:nvPr/>
        </p:nvPicPr>
        <p:blipFill>
          <a:blip r:embed="rId3"/>
          <a:stretch>
            <a:fillRect/>
          </a:stretch>
        </p:blipFill>
        <p:spPr>
          <a:xfrm>
            <a:off x="6550090" y="1614195"/>
            <a:ext cx="5585751" cy="39935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93750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EC76423-2A67-1D74-04E4-C1AB671A3C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0D55B79-724E-5830-80CC-F7316F9B64C1}"/>
              </a:ext>
            </a:extLst>
          </p:cNvPr>
          <p:cNvSpPr txBox="1"/>
          <p:nvPr/>
        </p:nvSpPr>
        <p:spPr>
          <a:xfrm>
            <a:off x="197888" y="357428"/>
            <a:ext cx="5516723" cy="6275821"/>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Periodontal inflammation causes a local and systemic cytokine response.</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Pro-inflammatory effector molecules produced from the periodontal compartment are not only expressed locally, but they also disseminate to distant organs as noted by the increase in acute phase response (C-reactive protein and fibrinogen</a:t>
            </a:r>
            <a:r>
              <a:rPr lang="en-GB" dirty="0">
                <a:solidFill>
                  <a:srgbClr val="000000"/>
                </a:solidFill>
                <a:latin typeface="TimesNewRomanPSMT"/>
              </a:rPr>
              <a:t> </a:t>
            </a:r>
            <a:r>
              <a:rPr lang="en-GB" sz="1800" b="0" i="0" u="none" strike="noStrike" baseline="0" dirty="0">
                <a:solidFill>
                  <a:srgbClr val="000000"/>
                </a:solidFill>
                <a:latin typeface="TimesNewRomanPSMT"/>
              </a:rPr>
              <a:t>production) in the liver, which in turn promotes atherogenesis.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Gingival</a:t>
            </a:r>
            <a:r>
              <a:rPr lang="en-GB" dirty="0">
                <a:solidFill>
                  <a:srgbClr val="000000"/>
                </a:solidFill>
                <a:latin typeface="TimesNewRomanPSMT"/>
              </a:rPr>
              <a:t> </a:t>
            </a:r>
            <a:r>
              <a:rPr lang="en-GB" sz="1800" b="0" i="0" u="none" strike="noStrike" baseline="0" dirty="0">
                <a:solidFill>
                  <a:srgbClr val="000000"/>
                </a:solidFill>
                <a:latin typeface="TimesNewRomanPSMT"/>
              </a:rPr>
              <a:t>ulceration in periodontitis allows the migration of bacteria into the blood (</a:t>
            </a:r>
            <a:r>
              <a:rPr lang="en-GB" sz="1800" b="0" i="0" u="none" strike="noStrike" baseline="0" dirty="0" err="1">
                <a:solidFill>
                  <a:srgbClr val="000000"/>
                </a:solidFill>
                <a:latin typeface="TimesNewRomanPSMT"/>
              </a:rPr>
              <a:t>bacteremia</a:t>
            </a:r>
            <a:r>
              <a:rPr lang="en-GB" sz="1800" b="0" i="0" u="none" strike="noStrike" baseline="0" dirty="0">
                <a:solidFill>
                  <a:srgbClr val="000000"/>
                </a:solidFill>
                <a:latin typeface="TimesNewRomanPSMT"/>
              </a:rPr>
              <a:t>), which could provide a second inflammatory</a:t>
            </a:r>
            <a:r>
              <a:rPr lang="en-GB" dirty="0">
                <a:solidFill>
                  <a:srgbClr val="000000"/>
                </a:solidFill>
                <a:latin typeface="TimesNewRomanPSMT"/>
              </a:rPr>
              <a:t> </a:t>
            </a:r>
            <a:r>
              <a:rPr lang="en-GB" sz="1800" b="0" i="0" u="none" strike="noStrike" baseline="0" dirty="0">
                <a:solidFill>
                  <a:srgbClr val="000000"/>
                </a:solidFill>
                <a:latin typeface="TimesNewRomanPSMT"/>
              </a:rPr>
              <a:t>stimulus leading to atheroma formation.</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Thus, direct actions from the pathobionts and indirect actions from inflammation aggravate the </a:t>
            </a:r>
            <a:r>
              <a:rPr lang="en-IN" sz="1800" b="0" i="0" u="none" strike="noStrike" baseline="0" dirty="0">
                <a:solidFill>
                  <a:srgbClr val="000000"/>
                </a:solidFill>
                <a:latin typeface="TimesNewRomanPSMT"/>
              </a:rPr>
              <a:t>disease manifestation</a:t>
            </a:r>
            <a:endParaRPr lang="en-IN" dirty="0"/>
          </a:p>
        </p:txBody>
      </p:sp>
      <p:pic>
        <p:nvPicPr>
          <p:cNvPr id="2" name="Picture 1">
            <a:extLst>
              <a:ext uri="{FF2B5EF4-FFF2-40B4-BE49-F238E27FC236}">
                <a16:creationId xmlns:a16="http://schemas.microsoft.com/office/drawing/2014/main" id="{5C340A79-4619-F725-9F94-430C62D4E76D}"/>
              </a:ext>
            </a:extLst>
          </p:cNvPr>
          <p:cNvPicPr>
            <a:picLocks noChangeAspect="1"/>
          </p:cNvPicPr>
          <p:nvPr/>
        </p:nvPicPr>
        <p:blipFill>
          <a:blip r:embed="rId2"/>
          <a:stretch>
            <a:fillRect/>
          </a:stretch>
        </p:blipFill>
        <p:spPr>
          <a:xfrm>
            <a:off x="5931151" y="1350348"/>
            <a:ext cx="5997647" cy="39984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56857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3EE0EF8D-B310-5253-3956-CC9860327F3B}"/>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E20A1B5-54AB-96D8-ECC0-1EB7CB1A4616}"/>
              </a:ext>
            </a:extLst>
          </p:cNvPr>
          <p:cNvGraphicFramePr/>
          <p:nvPr>
            <p:extLst>
              <p:ext uri="{D42A27DB-BD31-4B8C-83A1-F6EECF244321}">
                <p14:modId xmlns:p14="http://schemas.microsoft.com/office/powerpoint/2010/main" val="3290395877"/>
              </p:ext>
            </p:extLst>
          </p:nvPr>
        </p:nvGraphicFramePr>
        <p:xfrm>
          <a:off x="417544" y="1116440"/>
          <a:ext cx="11618946" cy="4198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532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1299987-6848-FF50-BCDD-16049DCA17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387059-4E8D-01F3-41C4-A38139F29EC8}"/>
              </a:ext>
            </a:extLst>
          </p:cNvPr>
          <p:cNvSpPr txBox="1"/>
          <p:nvPr/>
        </p:nvSpPr>
        <p:spPr>
          <a:xfrm>
            <a:off x="162509" y="612488"/>
            <a:ext cx="6592854" cy="5449377"/>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healthy pregnancy, there is an exchange of nutrients and waste between the mother and the foetus via the umbilical cord.</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Amniotic fluid levels of inflammatory mediators including prostaglandin E2 (PGE2), TNF-</a:t>
            </a:r>
            <a:r>
              <a:rPr lang="el-GR" sz="1800" b="0" i="0" u="none" strike="noStrike" baseline="0" dirty="0">
                <a:solidFill>
                  <a:srgbClr val="000000"/>
                </a:solidFill>
                <a:latin typeface="Times New Roman" panose="02020603050405020304" pitchFamily="18" charset="0"/>
                <a:cs typeface="Times New Roman" panose="02020603050405020304" pitchFamily="18" charset="0"/>
              </a:rPr>
              <a:t>α</a:t>
            </a:r>
            <a:r>
              <a:rPr lang="en-GB" sz="1800" b="0" i="0" u="none" strike="noStrike" baseline="0" dirty="0">
                <a:solidFill>
                  <a:srgbClr val="000000"/>
                </a:solidFill>
                <a:latin typeface="TimesNewRomanPSMT"/>
              </a:rPr>
              <a:t>, and IL-1</a:t>
            </a:r>
            <a:r>
              <a:rPr lang="en-GB" sz="1800" b="0" i="0" u="none" strike="noStrike" baseline="0" dirty="0">
                <a:solidFill>
                  <a:srgbClr val="000000"/>
                </a:solidFill>
                <a:latin typeface="SymbolNew-Medium"/>
              </a:rPr>
              <a:t> </a:t>
            </a:r>
            <a:r>
              <a:rPr lang="en-GB" sz="1800" b="0" i="0" u="none" strike="noStrike" baseline="0" dirty="0">
                <a:solidFill>
                  <a:srgbClr val="000000"/>
                </a:solidFill>
                <a:latin typeface="TimesNewRomanPSMT"/>
              </a:rPr>
              <a:t>increase incrementally through pregnancy and reach a specific threshold that promotes uterine contraction, cervical dilation, and delivery.</a:t>
            </a:r>
            <a:endParaRPr lang="en-GB" sz="800" b="0" i="0" u="none" strike="noStrike" baseline="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Evidence suggests that periodontal pathogens interfere with homeostatic control of pregnancy.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Through DNA identification and immunodetection, both P. </a:t>
            </a:r>
            <a:r>
              <a:rPr lang="en-GB" sz="1800" b="0" i="1" u="none" strike="noStrike" baseline="0" dirty="0" err="1">
                <a:solidFill>
                  <a:srgbClr val="000000"/>
                </a:solidFill>
                <a:latin typeface="TimesNewRomanPS-ItalicMT"/>
              </a:rPr>
              <a:t>gingivalis</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and A</a:t>
            </a:r>
            <a:r>
              <a:rPr lang="en-GB" sz="1800" b="0" i="1" u="none" strike="noStrike" baseline="0" dirty="0">
                <a:solidFill>
                  <a:srgbClr val="000000"/>
                </a:solidFill>
                <a:latin typeface="TimesNewRomanPS-ItalicMT"/>
              </a:rPr>
              <a:t>ggregatibacter </a:t>
            </a:r>
            <a:r>
              <a:rPr lang="en-GB" sz="1800" b="0" i="1" u="none" strike="noStrike" baseline="0" dirty="0" err="1">
                <a:solidFill>
                  <a:srgbClr val="000000"/>
                </a:solidFill>
                <a:latin typeface="TimesNewRomanPS-ItalicMT"/>
              </a:rPr>
              <a:t>actinomycetemcomitans</a:t>
            </a:r>
            <a:r>
              <a:rPr lang="en-GB" i="1" dirty="0">
                <a:solidFill>
                  <a:srgbClr val="000000"/>
                </a:solidFill>
                <a:latin typeface="TimesNewRomanPS-ItalicMT"/>
              </a:rPr>
              <a:t> </a:t>
            </a:r>
            <a:r>
              <a:rPr lang="en-GB" sz="1800" b="0" i="0" u="none" strike="noStrike" baseline="0" dirty="0">
                <a:solidFill>
                  <a:srgbClr val="000000"/>
                </a:solidFill>
                <a:latin typeface="TimesNewRomanPSMT"/>
              </a:rPr>
              <a:t>have been detected in the biopsies of placenta diagnosed with preeclampsia.</a:t>
            </a:r>
            <a:endParaRPr lang="en-GB" sz="800" dirty="0">
              <a:solidFill>
                <a:srgbClr val="0081AD"/>
              </a:solidFill>
              <a:latin typeface="TimesNewRomanPSMT"/>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1800" b="0" i="0" u="none" strike="noStrike" baseline="0" dirty="0">
                <a:solidFill>
                  <a:srgbClr val="000000"/>
                </a:solidFill>
                <a:latin typeface="TimesNewRomanPSMT"/>
              </a:rPr>
              <a:t>Most commonly, in amniotic fluids, </a:t>
            </a:r>
            <a:r>
              <a:rPr lang="en-GB" sz="1800" b="0" i="1" u="none" strike="noStrike" baseline="0" dirty="0">
                <a:solidFill>
                  <a:srgbClr val="000000"/>
                </a:solidFill>
                <a:latin typeface="TimesNewRomanPS-ItalicMT"/>
              </a:rPr>
              <a:t>F. </a:t>
            </a:r>
            <a:r>
              <a:rPr kumimoji="0" lang="en-GB" sz="1800" b="0" i="1" u="none" strike="noStrike" kern="1200" cap="none" spc="0" normalizeH="0" baseline="0" noProof="0" dirty="0">
                <a:ln>
                  <a:noFill/>
                </a:ln>
                <a:solidFill>
                  <a:srgbClr val="000000"/>
                </a:solidFill>
                <a:effectLst/>
                <a:uLnTx/>
                <a:uFillTx/>
                <a:latin typeface="TimesNewRomanPS-ItalicMT"/>
                <a:ea typeface="+mn-ea"/>
                <a:cs typeface="+mn-cs"/>
              </a:rPr>
              <a:t>nucleatum </a:t>
            </a:r>
            <a:r>
              <a:rPr kumimoji="0" lang="en-GB" sz="1800" b="0" i="0" u="none" strike="noStrike" kern="1200" cap="none" spc="0" normalizeH="0" baseline="0" noProof="0" dirty="0">
                <a:ln>
                  <a:noFill/>
                </a:ln>
                <a:solidFill>
                  <a:srgbClr val="000000"/>
                </a:solidFill>
                <a:effectLst/>
                <a:uLnTx/>
                <a:uFillTx/>
                <a:latin typeface="TimesNewRomanPSMT"/>
                <a:ea typeface="+mn-ea"/>
                <a:cs typeface="+mn-cs"/>
              </a:rPr>
              <a:t>was identified in patients suffering from premature </a:t>
            </a:r>
            <a:r>
              <a:rPr kumimoji="0" lang="en-GB" sz="1800" b="0" i="0" u="none" strike="noStrike" kern="1200" cap="none" spc="0" normalizeH="0" baseline="0" noProof="0" dirty="0" err="1">
                <a:ln>
                  <a:noFill/>
                </a:ln>
                <a:solidFill>
                  <a:srgbClr val="000000"/>
                </a:solidFill>
                <a:effectLst/>
                <a:uLnTx/>
                <a:uFillTx/>
                <a:latin typeface="TimesNewRomanPSMT"/>
                <a:ea typeface="+mn-ea"/>
                <a:cs typeface="+mn-cs"/>
              </a:rPr>
              <a:t>labor</a:t>
            </a:r>
            <a:r>
              <a:rPr kumimoji="0" lang="en-GB" sz="1800" b="0" i="0" u="none" strike="noStrike" kern="1200" cap="none" spc="0" normalizeH="0" baseline="0" noProof="0" dirty="0">
                <a:ln>
                  <a:noFill/>
                </a:ln>
                <a:solidFill>
                  <a:srgbClr val="000000"/>
                </a:solidFill>
                <a:effectLst/>
                <a:uLnTx/>
                <a:uFillTx/>
                <a:latin typeface="TimesNewRomanPSMT"/>
                <a:ea typeface="+mn-ea"/>
                <a:cs typeface="+mn-cs"/>
              </a:rPr>
              <a:t> or low birth weight.</a:t>
            </a:r>
            <a:endParaRPr lang="en-IN" dirty="0"/>
          </a:p>
        </p:txBody>
      </p:sp>
      <p:sp>
        <p:nvSpPr>
          <p:cNvPr id="4" name="TextBox 3">
            <a:extLst>
              <a:ext uri="{FF2B5EF4-FFF2-40B4-BE49-F238E27FC236}">
                <a16:creationId xmlns:a16="http://schemas.microsoft.com/office/drawing/2014/main" id="{D476C314-4E93-ACFB-2E9A-569912F2B238}"/>
              </a:ext>
            </a:extLst>
          </p:cNvPr>
          <p:cNvSpPr txBox="1"/>
          <p:nvPr/>
        </p:nvSpPr>
        <p:spPr>
          <a:xfrm>
            <a:off x="7686092" y="423861"/>
            <a:ext cx="3743908" cy="579967"/>
          </a:xfrm>
          <a:prstGeom prst="rect">
            <a:avLst/>
          </a:prstGeom>
          <a:noFill/>
        </p:spPr>
        <p:txBody>
          <a:bodyPr wrap="square">
            <a:spAutoFit/>
          </a:bodyPr>
          <a:lstStyle/>
          <a:p>
            <a:pPr algn="l">
              <a:lnSpc>
                <a:spcPct val="150000"/>
              </a:lnSpc>
            </a:pPr>
            <a:r>
              <a:rPr lang="en-IN" sz="2400" b="1" i="0" u="none" strike="noStrike" baseline="0" dirty="0">
                <a:solidFill>
                  <a:srgbClr val="002060"/>
                </a:solidFill>
                <a:latin typeface="Times New Roman" panose="02020603050405020304" pitchFamily="18" charset="0"/>
                <a:cs typeface="Times New Roman" panose="02020603050405020304" pitchFamily="18" charset="0"/>
              </a:rPr>
              <a:t>Pregnancy Outcomes</a:t>
            </a:r>
          </a:p>
        </p:txBody>
      </p:sp>
      <p:pic>
        <p:nvPicPr>
          <p:cNvPr id="2" name="Picture 1">
            <a:extLst>
              <a:ext uri="{FF2B5EF4-FFF2-40B4-BE49-F238E27FC236}">
                <a16:creationId xmlns:a16="http://schemas.microsoft.com/office/drawing/2014/main" id="{C673CB19-B39D-43A9-0DF2-665D52BABFA0}"/>
              </a:ext>
            </a:extLst>
          </p:cNvPr>
          <p:cNvPicPr>
            <a:picLocks noChangeAspect="1"/>
          </p:cNvPicPr>
          <p:nvPr/>
        </p:nvPicPr>
        <p:blipFill>
          <a:blip r:embed="rId2"/>
          <a:srcRect l="2068" t="1497" b="1633"/>
          <a:stretch/>
        </p:blipFill>
        <p:spPr>
          <a:xfrm>
            <a:off x="6918335" y="1264693"/>
            <a:ext cx="4959534" cy="5169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4939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CFDAA41B-3338-5561-FB8F-647F1031FB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B673B6-45E3-967B-363F-42BAD43CB7A7}"/>
              </a:ext>
            </a:extLst>
          </p:cNvPr>
          <p:cNvSpPr txBox="1"/>
          <p:nvPr/>
        </p:nvSpPr>
        <p:spPr>
          <a:xfrm>
            <a:off x="0" y="1031963"/>
            <a:ext cx="6095223" cy="4613058"/>
          </a:xfrm>
          <a:prstGeom prst="rect">
            <a:avLst/>
          </a:prstGeom>
          <a:noFill/>
        </p:spPr>
        <p:txBody>
          <a:bodyPr wrap="square">
            <a:spAutoFit/>
          </a:bodyPr>
          <a:lstStyle/>
          <a:p>
            <a:pPr algn="l">
              <a:lnSpc>
                <a:spcPct val="150000"/>
              </a:lnSpc>
            </a:pPr>
            <a:endParaRPr lang="en-GB" sz="1800" b="0" i="0" u="none" strike="noStrike" baseline="0" dirty="0">
              <a:solidFill>
                <a:srgbClr val="0000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Besides the pathogens themselves, their virulent factors, including LPS, have been associated with triggering the same type of pathologic actions to the maternal placenta and </a:t>
            </a:r>
            <a:r>
              <a:rPr lang="en-GB" sz="1800" b="0" i="0" u="none" strike="noStrike" baseline="0" dirty="0" err="1">
                <a:solidFill>
                  <a:srgbClr val="000000"/>
                </a:solidFill>
                <a:latin typeface="TimesNewRomanPSMT"/>
              </a:rPr>
              <a:t>fetus</a:t>
            </a:r>
            <a:r>
              <a:rPr lang="en-GB" sz="1800" b="0" i="0" u="none" strike="noStrike" baseline="0" dirty="0">
                <a:solidFill>
                  <a:srgbClr val="000000"/>
                </a:solidFill>
                <a:latin typeface="TimesNewRomanPSMT"/>
              </a:rPr>
              <a:t>.</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Localized elevated levels of maternal IL-1, IL-6, PGE2, and TNF-</a:t>
            </a:r>
            <a:r>
              <a:rPr lang="en-GB" sz="1800" b="0" i="0" u="none" strike="noStrike" baseline="0" dirty="0">
                <a:solidFill>
                  <a:srgbClr val="000000"/>
                </a:solidFill>
                <a:latin typeface="SymbolNew-Medium"/>
              </a:rPr>
              <a:t> </a:t>
            </a:r>
            <a:r>
              <a:rPr lang="el-GR" sz="1800" b="0" i="0" u="none" strike="noStrike" baseline="0" dirty="0">
                <a:solidFill>
                  <a:srgbClr val="000000"/>
                </a:solidFill>
                <a:latin typeface="Times New Roman" panose="02020603050405020304" pitchFamily="18" charset="0"/>
                <a:cs typeface="Times New Roman" panose="02020603050405020304" pitchFamily="18" charset="0"/>
              </a:rPr>
              <a:t>α</a:t>
            </a:r>
            <a:r>
              <a:rPr lang="en-IN" sz="1800" b="0" i="0" u="none" strike="noStrike" baseline="0" dirty="0">
                <a:solidFill>
                  <a:srgbClr val="000000"/>
                </a:solidFill>
                <a:latin typeface="Times New Roman" panose="02020603050405020304" pitchFamily="18" charset="0"/>
                <a:cs typeface="Times New Roman" panose="02020603050405020304" pitchFamily="18" charset="0"/>
              </a:rPr>
              <a:t> </a:t>
            </a:r>
            <a:r>
              <a:rPr lang="en-GB" sz="1800" b="0" i="0" u="none" strike="noStrike" baseline="0" dirty="0">
                <a:solidFill>
                  <a:srgbClr val="000000"/>
                </a:solidFill>
                <a:latin typeface="TimesNewRomanPSMT"/>
              </a:rPr>
              <a:t>in the amniotic fluid have been associated with pregnancy alterations, including premature birth.</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Other pregnancy complications have been associated with elevated levels of CRP including intrauterine growth restriction and preeclampsia.</a:t>
            </a:r>
            <a:endParaRPr lang="en-GB" sz="800" b="0" i="0" u="none" strike="noStrike" baseline="0" dirty="0">
              <a:solidFill>
                <a:srgbClr val="0081AD"/>
              </a:solidFill>
              <a:latin typeface="TimesNewRomanPSMT"/>
            </a:endParaRPr>
          </a:p>
        </p:txBody>
      </p:sp>
      <p:pic>
        <p:nvPicPr>
          <p:cNvPr id="4" name="Picture 3">
            <a:extLst>
              <a:ext uri="{FF2B5EF4-FFF2-40B4-BE49-F238E27FC236}">
                <a16:creationId xmlns:a16="http://schemas.microsoft.com/office/drawing/2014/main" id="{DAE28B3F-7564-87EE-D193-35671BC34B24}"/>
              </a:ext>
            </a:extLst>
          </p:cNvPr>
          <p:cNvPicPr>
            <a:picLocks noChangeAspect="1"/>
          </p:cNvPicPr>
          <p:nvPr/>
        </p:nvPicPr>
        <p:blipFill>
          <a:blip r:embed="rId3"/>
          <a:stretch>
            <a:fillRect/>
          </a:stretch>
        </p:blipFill>
        <p:spPr>
          <a:xfrm>
            <a:off x="6095223" y="1751240"/>
            <a:ext cx="6096000" cy="36698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45217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E75A2407-C650-C3C3-1D3E-EE3A81E708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58DFF5-BFCF-D6E9-137A-214B06EEDE69}"/>
              </a:ext>
            </a:extLst>
          </p:cNvPr>
          <p:cNvPicPr>
            <a:picLocks noChangeAspect="1"/>
          </p:cNvPicPr>
          <p:nvPr/>
        </p:nvPicPr>
        <p:blipFill>
          <a:blip r:embed="rId2"/>
          <a:stretch>
            <a:fillRect/>
          </a:stretch>
        </p:blipFill>
        <p:spPr>
          <a:xfrm>
            <a:off x="-74645" y="0"/>
            <a:ext cx="5197151" cy="6858000"/>
          </a:xfrm>
          <a:prstGeom prst="rect">
            <a:avLst/>
          </a:prstGeom>
        </p:spPr>
      </p:pic>
    </p:spTree>
    <p:extLst>
      <p:ext uri="{BB962C8B-B14F-4D97-AF65-F5344CB8AC3E}">
        <p14:creationId xmlns:p14="http://schemas.microsoft.com/office/powerpoint/2010/main" val="2912433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F4EBD08F-B182-D0C4-87D3-0EC58538C85C}"/>
            </a:ext>
          </a:extLst>
        </p:cNvPr>
        <p:cNvGrpSpPr/>
        <p:nvPr/>
      </p:nvGrpSpPr>
      <p:grpSpPr>
        <a:xfrm>
          <a:off x="0" y="0"/>
          <a:ext cx="0" cy="0"/>
          <a:chOff x="0" y="0"/>
          <a:chExt cx="0" cy="0"/>
        </a:xfrm>
      </p:grpSpPr>
    </p:spTree>
    <p:extLst>
      <p:ext uri="{BB962C8B-B14F-4D97-AF65-F5344CB8AC3E}">
        <p14:creationId xmlns:p14="http://schemas.microsoft.com/office/powerpoint/2010/main" val="3269467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4228C888-B904-63DC-4E40-244DC7A4B292}"/>
            </a:ext>
          </a:extLst>
        </p:cNvPr>
        <p:cNvGrpSpPr/>
        <p:nvPr/>
      </p:nvGrpSpPr>
      <p:grpSpPr>
        <a:xfrm>
          <a:off x="0" y="0"/>
          <a:ext cx="0" cy="0"/>
          <a:chOff x="0" y="0"/>
          <a:chExt cx="0" cy="0"/>
        </a:xfrm>
      </p:grpSpPr>
    </p:spTree>
    <p:extLst>
      <p:ext uri="{BB962C8B-B14F-4D97-AF65-F5344CB8AC3E}">
        <p14:creationId xmlns:p14="http://schemas.microsoft.com/office/powerpoint/2010/main" val="1761790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F2DDFBB-3A0E-4C0B-B294-62254FE85708}"/>
            </a:ext>
          </a:extLst>
        </p:cNvPr>
        <p:cNvGrpSpPr/>
        <p:nvPr/>
      </p:nvGrpSpPr>
      <p:grpSpPr>
        <a:xfrm>
          <a:off x="0" y="0"/>
          <a:ext cx="0" cy="0"/>
          <a:chOff x="0" y="0"/>
          <a:chExt cx="0" cy="0"/>
        </a:xfrm>
      </p:grpSpPr>
    </p:spTree>
    <p:extLst>
      <p:ext uri="{BB962C8B-B14F-4D97-AF65-F5344CB8AC3E}">
        <p14:creationId xmlns:p14="http://schemas.microsoft.com/office/powerpoint/2010/main" val="759220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9000">
              <a:srgbClr val="00B0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7029309-31BB-2F55-9AA9-471D085DC9CF}"/>
            </a:ext>
          </a:extLst>
        </p:cNvPr>
        <p:cNvGrpSpPr/>
        <p:nvPr/>
      </p:nvGrpSpPr>
      <p:grpSpPr>
        <a:xfrm>
          <a:off x="0" y="0"/>
          <a:ext cx="0" cy="0"/>
          <a:chOff x="0" y="0"/>
          <a:chExt cx="0" cy="0"/>
        </a:xfrm>
      </p:grpSpPr>
    </p:spTree>
    <p:extLst>
      <p:ext uri="{BB962C8B-B14F-4D97-AF65-F5344CB8AC3E}">
        <p14:creationId xmlns:p14="http://schemas.microsoft.com/office/powerpoint/2010/main" val="33987154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1753</TotalTime>
  <Words>4037</Words>
  <Application>Microsoft Office PowerPoint</Application>
  <PresentationFormat>Widescreen</PresentationFormat>
  <Paragraphs>230</Paragraphs>
  <Slides>35</Slides>
  <Notes>14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35</vt:i4>
      </vt:variant>
    </vt:vector>
  </HeadingPairs>
  <TitlesOfParts>
    <vt:vector size="49" baseType="lpstr">
      <vt:lpstr>Arial</vt:lpstr>
      <vt:lpstr>Calibri</vt:lpstr>
      <vt:lpstr>Calisto MT</vt:lpstr>
      <vt:lpstr>Courier New</vt:lpstr>
      <vt:lpstr>FSBrabo</vt:lpstr>
      <vt:lpstr>Google Sans</vt:lpstr>
      <vt:lpstr>SymbolNew-Medium</vt:lpstr>
      <vt:lpstr>Times New Roman</vt:lpstr>
      <vt:lpstr>TimesNewRomanPS-ItalicMT</vt:lpstr>
      <vt:lpstr>TimesNewRomanPSMT</vt:lpstr>
      <vt:lpstr>Univers-Bold</vt:lpstr>
      <vt:lpstr>Wingdings</vt:lpstr>
      <vt:lpstr>Wingdings 2</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haneesha patcha</dc:creator>
  <cp:lastModifiedBy>haneesha patcha</cp:lastModifiedBy>
  <cp:revision>24</cp:revision>
  <dcterms:created xsi:type="dcterms:W3CDTF">2025-02-28T04:43:29Z</dcterms:created>
  <dcterms:modified xsi:type="dcterms:W3CDTF">2025-03-24T09:07:06Z</dcterms:modified>
</cp:coreProperties>
</file>