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5" r:id="rId2"/>
    <p:sldId id="256" r:id="rId3"/>
    <p:sldId id="276" r:id="rId4"/>
    <p:sldId id="277" r:id="rId5"/>
    <p:sldId id="278" r:id="rId6"/>
    <p:sldId id="279" r:id="rId7"/>
    <p:sldId id="312" r:id="rId8"/>
    <p:sldId id="280" r:id="rId9"/>
    <p:sldId id="323" r:id="rId10"/>
    <p:sldId id="324" r:id="rId11"/>
    <p:sldId id="257" r:id="rId12"/>
    <p:sldId id="316" r:id="rId13"/>
    <p:sldId id="258" r:id="rId14"/>
    <p:sldId id="261" r:id="rId15"/>
    <p:sldId id="313" r:id="rId16"/>
    <p:sldId id="262" r:id="rId17"/>
    <p:sldId id="263" r:id="rId18"/>
    <p:sldId id="264" r:id="rId19"/>
    <p:sldId id="266" r:id="rId20"/>
    <p:sldId id="319" r:id="rId21"/>
    <p:sldId id="282" r:id="rId22"/>
    <p:sldId id="283" r:id="rId23"/>
    <p:sldId id="322" r:id="rId24"/>
    <p:sldId id="289" r:id="rId25"/>
    <p:sldId id="320" r:id="rId26"/>
    <p:sldId id="296" r:id="rId27"/>
    <p:sldId id="297" r:id="rId28"/>
    <p:sldId id="298" r:id="rId29"/>
    <p:sldId id="318" r:id="rId30"/>
    <p:sldId id="310" r:id="rId31"/>
    <p:sldId id="311" r:id="rId32"/>
    <p:sldId id="299" r:id="rId33"/>
    <p:sldId id="300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272" r:id="rId42"/>
    <p:sldId id="325" r:id="rId43"/>
    <p:sldId id="328" r:id="rId44"/>
    <p:sldId id="327" r:id="rId45"/>
    <p:sldId id="330" r:id="rId46"/>
    <p:sldId id="273" r:id="rId47"/>
    <p:sldId id="329" r:id="rId48"/>
    <p:sldId id="331" r:id="rId49"/>
    <p:sldId id="274" r:id="rId50"/>
    <p:sldId id="27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0"/>
  </p:normalViewPr>
  <p:slideViewPr>
    <p:cSldViewPr>
      <p:cViewPr varScale="1">
        <p:scale>
          <a:sx n="59" d="100"/>
          <a:sy n="59" d="100"/>
        </p:scale>
        <p:origin x="16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8627FD-96C4-4E6D-BA0C-D55986574F16}" type="datetimeFigureOut">
              <a:rPr lang="en-US" smtClean="0"/>
              <a:pPr/>
              <a:t>7/19/2023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AA7ABBE-86A1-4EEB-99E1-766F45696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1.png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6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 l="1883" t="2835" r="1883" b="2835"/>
          <a:stretch>
            <a:fillRect/>
          </a:stretch>
        </p:blipFill>
        <p:spPr bwMode="auto">
          <a:xfrm>
            <a:off x="0" y="182563"/>
            <a:ext cx="9067800" cy="66754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1860" y="5257824"/>
            <a:ext cx="6400800" cy="16002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err="1"/>
              <a:t>Dr.Suzan</a:t>
            </a:r>
            <a:r>
              <a:rPr lang="en-US" sz="3600" dirty="0"/>
              <a:t> </a:t>
            </a:r>
            <a:r>
              <a:rPr lang="en-US" sz="3600" dirty="0" err="1"/>
              <a:t>Sahana</a:t>
            </a:r>
            <a:endParaRPr lang="en-US" sz="3600" dirty="0"/>
          </a:p>
          <a:p>
            <a:r>
              <a:rPr lang="en-IN" sz="3600" dirty="0"/>
              <a:t>Professor</a:t>
            </a:r>
          </a:p>
          <a:p>
            <a:r>
              <a:rPr lang="en-IN" sz="3600" dirty="0"/>
              <a:t>Paediatric and Preventive Dentistry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PULP THERAPY FOR YOUNG PERMANENT TEETH</a:t>
            </a:r>
          </a:p>
        </p:txBody>
      </p:sp>
      <p:pic>
        <p:nvPicPr>
          <p:cNvPr id="5" name="Picture 4" descr="Image result for young permanent tee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6913" y="3071810"/>
            <a:ext cx="5210175" cy="1819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>
                <a:latin typeface="Arial" charset="0"/>
              </a:rPr>
            </a:br>
            <a:br>
              <a:rPr lang="en-US" sz="2800">
                <a:latin typeface="Arial" charset="0"/>
              </a:rPr>
            </a:br>
            <a:br>
              <a:rPr lang="en-US" sz="3200"/>
            </a:br>
            <a:endParaRPr lang="en-US" sz="32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304800"/>
            <a:ext cx="7772400" cy="5791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400" dirty="0"/>
              <a:t>CONTENTS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INTRODUCTION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DIAGNOSIS AND CASE ASSESSMENT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TREATMENT MODALITIES FOR TEETH WITH OPEN APEX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        APEXOGENESIS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        APEXIFICATION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ONE VISIT APEXIFICATION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TOOTH RESTORATION FOLLOWING APEXIFICATION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PULP REVASCULARISATION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CONCLUSION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REFERENCES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YOUNG Permanent teeth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648200" y="1752600"/>
            <a:ext cx="3749040" cy="4572000"/>
          </a:xfrm>
        </p:spPr>
        <p:txBody>
          <a:bodyPr/>
          <a:lstStyle/>
          <a:p>
            <a:r>
              <a:rPr lang="en-US" dirty="0"/>
              <a:t>Immature</a:t>
            </a:r>
          </a:p>
          <a:p>
            <a:r>
              <a:rPr lang="en-US" dirty="0"/>
              <a:t>Root &amp; apical closure not completed</a:t>
            </a:r>
          </a:p>
          <a:p>
            <a:r>
              <a:rPr lang="en-US" dirty="0"/>
              <a:t>2 to 3 yrs following eruption</a:t>
            </a:r>
          </a:p>
          <a:p>
            <a:r>
              <a:rPr lang="en-US" dirty="0"/>
              <a:t>Mature– after apical closure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8" descr="trama0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0913" y="2057400"/>
            <a:ext cx="2859087" cy="339891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Reaction to caries and traumatic injuries </a:t>
            </a:r>
          </a:p>
          <a:p>
            <a:r>
              <a:rPr lang="en-US" dirty="0"/>
              <a:t>Blunderbuss canal</a:t>
            </a:r>
          </a:p>
          <a:p>
            <a:r>
              <a:rPr lang="en-US" dirty="0"/>
              <a:t>Conventional RCT – not possible </a:t>
            </a:r>
          </a:p>
        </p:txBody>
      </p:sp>
      <p:pic>
        <p:nvPicPr>
          <p:cNvPr id="2052" name="Picture 4" descr="H:\i\1-s2.0-S009923990560578X-g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647444"/>
            <a:ext cx="4037981" cy="2772156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DIAGNOSIS AND CASE ASSESSMENT</a:t>
            </a:r>
            <a:br>
              <a:rPr lang="en-US" dirty="0"/>
            </a:b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History of subjective symptoms</a:t>
            </a:r>
          </a:p>
          <a:p>
            <a:r>
              <a:rPr lang="en-US" sz="2400" dirty="0"/>
              <a:t>Careful clinical and radiographic examination</a:t>
            </a:r>
          </a:p>
          <a:p>
            <a:r>
              <a:rPr lang="en-US" sz="2400" dirty="0"/>
              <a:t>Diagnostic tests</a:t>
            </a:r>
          </a:p>
        </p:txBody>
      </p:sp>
      <p:pic>
        <p:nvPicPr>
          <p:cNvPr id="71681" name="Picture 1" descr="C:\Users\asus\Desktop\imagesPPGPS1OK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000504"/>
            <a:ext cx="3929090" cy="2411917"/>
          </a:xfrm>
          <a:prstGeom prst="rect">
            <a:avLst/>
          </a:prstGeom>
          <a:noFill/>
        </p:spPr>
      </p:pic>
      <p:pic>
        <p:nvPicPr>
          <p:cNvPr id="71682" name="Picture 2" descr="C:\Users\asus\Desktop\imagesZPWLP5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0814" y="1428626"/>
            <a:ext cx="3324590" cy="2214688"/>
          </a:xfrm>
          <a:prstGeom prst="rect">
            <a:avLst/>
          </a:prstGeom>
          <a:noFill/>
        </p:spPr>
      </p:pic>
      <p:pic>
        <p:nvPicPr>
          <p:cNvPr id="71683" name="Picture 3" descr="C:\Users\asus\Desktop\imagesFWAF1TJJ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980409"/>
            <a:ext cx="3786214" cy="2520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0034" y="285728"/>
            <a:ext cx="3733800" cy="762000"/>
          </a:xfrm>
        </p:spPr>
        <p:txBody>
          <a:bodyPr/>
          <a:lstStyle/>
          <a:p>
            <a:r>
              <a:rPr lang="en-US" dirty="0"/>
              <a:t>Vital teeth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953000" y="285728"/>
            <a:ext cx="3733800" cy="762000"/>
          </a:xfrm>
        </p:spPr>
        <p:txBody>
          <a:bodyPr/>
          <a:lstStyle/>
          <a:p>
            <a:r>
              <a:rPr lang="en-US" dirty="0"/>
              <a:t>Non vital teeth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57158" y="1214422"/>
            <a:ext cx="3733800" cy="3886200"/>
          </a:xfrm>
        </p:spPr>
        <p:txBody>
          <a:bodyPr/>
          <a:lstStyle/>
          <a:p>
            <a:r>
              <a:rPr lang="en-US" dirty="0"/>
              <a:t>Normal color</a:t>
            </a:r>
          </a:p>
          <a:p>
            <a:r>
              <a:rPr lang="en-US" dirty="0"/>
              <a:t>Not sensitive to percussion </a:t>
            </a:r>
          </a:p>
          <a:p>
            <a:r>
              <a:rPr lang="en-US" dirty="0"/>
              <a:t>r/g normal </a:t>
            </a:r>
          </a:p>
          <a:p>
            <a:r>
              <a:rPr lang="en-US" dirty="0"/>
              <a:t>Positive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4"/>
          </p:nvPr>
        </p:nvSpPr>
        <p:spPr>
          <a:xfrm>
            <a:off x="4953000" y="1000108"/>
            <a:ext cx="3733800" cy="3886200"/>
          </a:xfrm>
        </p:spPr>
        <p:txBody>
          <a:bodyPr/>
          <a:lstStyle/>
          <a:p>
            <a:r>
              <a:rPr lang="en-US" dirty="0"/>
              <a:t>Discolored</a:t>
            </a:r>
          </a:p>
          <a:p>
            <a:r>
              <a:rPr lang="en-US" dirty="0"/>
              <a:t>TOP</a:t>
            </a:r>
          </a:p>
          <a:p>
            <a:r>
              <a:rPr lang="en-US" dirty="0" err="1"/>
              <a:t>Periapical</a:t>
            </a:r>
            <a:r>
              <a:rPr lang="en-US" dirty="0"/>
              <a:t> changes</a:t>
            </a:r>
          </a:p>
          <a:p>
            <a:r>
              <a:rPr lang="en-US" dirty="0"/>
              <a:t>Negative response to vitality test</a:t>
            </a:r>
          </a:p>
        </p:txBody>
      </p:sp>
      <p:pic>
        <p:nvPicPr>
          <p:cNvPr id="70657" name="Picture 1" descr="H:\‫new images\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207" y="3857831"/>
            <a:ext cx="4184479" cy="3000193"/>
          </a:xfrm>
          <a:prstGeom prst="rect">
            <a:avLst/>
          </a:prstGeom>
          <a:noFill/>
        </p:spPr>
      </p:pic>
      <p:pic>
        <p:nvPicPr>
          <p:cNvPr id="70658" name="Picture 2" descr="H:\‫new images\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238625"/>
            <a:ext cx="1914525" cy="2390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TREATMENT MODALITIES FOR TEETH     WITH OPEN APEX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2743200" y="1447800"/>
            <a:ext cx="16764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447800"/>
            <a:ext cx="12192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41245" y="1524000"/>
            <a:ext cx="887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0" y="1600200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Non vital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667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Apexogenesis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564617" y="2590800"/>
            <a:ext cx="1912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Apexification</a:t>
            </a:r>
            <a:endParaRPr lang="en-US" sz="2800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2247900" y="36957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76400" y="4343400"/>
            <a:ext cx="974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IPC,DPC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3086100" y="41529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819400" y="4343400"/>
            <a:ext cx="1442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PULPOTOMY</a:t>
            </a:r>
          </a:p>
        </p:txBody>
      </p:sp>
      <p:cxnSp>
        <p:nvCxnSpPr>
          <p:cNvPr id="23" name="Straight Arrow Connector 22"/>
          <p:cNvCxnSpPr>
            <a:stCxn id="21" idx="2"/>
          </p:cNvCxnSpPr>
          <p:nvPr/>
        </p:nvCxnSpPr>
        <p:spPr>
          <a:xfrm rot="5400000">
            <a:off x="2983758" y="4548374"/>
            <a:ext cx="392668" cy="721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2"/>
          </p:cNvCxnSpPr>
          <p:nvPr/>
        </p:nvCxnSpPr>
        <p:spPr>
          <a:xfrm rot="16200000" flipH="1">
            <a:off x="3593358" y="4660158"/>
            <a:ext cx="468868" cy="57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86000" y="519326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CVEK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05200" y="5181600"/>
            <a:ext cx="115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CERVICAL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59830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RCT</a:t>
            </a:r>
          </a:p>
        </p:txBody>
      </p:sp>
      <p:cxnSp>
        <p:nvCxnSpPr>
          <p:cNvPr id="30" name="Straight Arrow Connector 29"/>
          <p:cNvCxnSpPr>
            <a:endCxn id="28" idx="0"/>
          </p:cNvCxnSpPr>
          <p:nvPr/>
        </p:nvCxnSpPr>
        <p:spPr>
          <a:xfrm rot="5400000">
            <a:off x="4056966" y="4172634"/>
            <a:ext cx="2706469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886200" y="55626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086600" y="2209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975920" y="3124200"/>
            <a:ext cx="2015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Pulp </a:t>
            </a:r>
          </a:p>
          <a:p>
            <a:r>
              <a:rPr lang="en-US" sz="2400" dirty="0" err="1"/>
              <a:t>revascularisation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Apexogenesis</a:t>
            </a:r>
            <a:r>
              <a:rPr lang="en-US"/>
              <a:t> – </a:t>
            </a:r>
            <a:br>
              <a:rPr lang="en-US"/>
            </a:br>
            <a:r>
              <a:rPr lang="en-US"/>
              <a:t>Marshall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/>
              <a:t>The treatment of a vital pulp by capping or</a:t>
            </a:r>
          </a:p>
          <a:p>
            <a:pPr>
              <a:buFontTx/>
              <a:buNone/>
            </a:pPr>
            <a:r>
              <a:rPr lang="en-US" sz="2400" b="1"/>
              <a:t>    pulpotomy in order to permit continued closure of the open apex and growth of the root</a:t>
            </a:r>
          </a:p>
          <a:p>
            <a:pPr>
              <a:buFontTx/>
              <a:buNone/>
            </a:pPr>
            <a:r>
              <a:rPr lang="en-US" sz="2400">
                <a:solidFill>
                  <a:srgbClr val="FF3300"/>
                </a:solidFill>
              </a:rPr>
              <a:t>Indications-</a:t>
            </a:r>
          </a:p>
          <a:p>
            <a:r>
              <a:rPr lang="en-US" sz="2400"/>
              <a:t>Traumatized / pulpally involved vital permanent tooth with incomplete root formation </a:t>
            </a:r>
          </a:p>
          <a:p>
            <a:r>
              <a:rPr lang="en-US" sz="2400"/>
              <a:t>No H/O spontaneous pain</a:t>
            </a:r>
          </a:p>
          <a:p>
            <a:r>
              <a:rPr lang="en-US" sz="2400"/>
              <a:t>Absence of sensitivity on percussion</a:t>
            </a:r>
          </a:p>
          <a:p>
            <a:r>
              <a:rPr lang="en-US" sz="2400"/>
              <a:t>No hemorrhage</a:t>
            </a:r>
          </a:p>
          <a:p>
            <a:r>
              <a:rPr lang="en-US" sz="2400"/>
              <a:t>Normal radiographic appearance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Mechanism Of Continued Root Formation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Vitality of HERS is important for continued formation of the apical portion of the root</a:t>
            </a:r>
          </a:p>
          <a:p>
            <a:endParaRPr lang="en-US"/>
          </a:p>
          <a:p>
            <a:r>
              <a:rPr lang="en-US"/>
              <a:t>Mesenchymal cells in the periapical region and as a result of the organizing influence of HERS may differentiate into formative cells which forms the apex</a:t>
            </a:r>
          </a:p>
        </p:txBody>
      </p:sp>
      <p:pic>
        <p:nvPicPr>
          <p:cNvPr id="59394" name="Picture 2" descr="PEDIATRIC DENTISTRY | APEXOGENESIS - YouTube">
            <a:extLst>
              <a:ext uri="{FF2B5EF4-FFF2-40B4-BE49-F238E27FC236}">
                <a16:creationId xmlns:a16="http://schemas.microsoft.com/office/drawing/2014/main" id="{E967F4EE-B824-2251-191D-B1DCB0808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362853"/>
            <a:ext cx="3733006" cy="209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pulpotomy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Cvek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" y="1447800"/>
            <a:ext cx="7772400" cy="4572000"/>
          </a:xfrm>
        </p:spPr>
        <p:txBody>
          <a:bodyPr/>
          <a:lstStyle/>
          <a:p>
            <a:pPr>
              <a:buNone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Shallow</a:t>
            </a:r>
          </a:p>
          <a:p>
            <a:pPr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1F59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Rationale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Preserve vital pulp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Continued normal root closure</a:t>
            </a:r>
          </a:p>
        </p:txBody>
      </p:sp>
      <p:pic>
        <p:nvPicPr>
          <p:cNvPr id="68609" name="Picture 1" descr="H:\‫new images\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514475"/>
            <a:ext cx="4895801" cy="3667125"/>
          </a:xfrm>
          <a:prstGeom prst="rect">
            <a:avLst/>
          </a:prstGeom>
          <a:noFill/>
        </p:spPr>
      </p:pic>
      <p:pic>
        <p:nvPicPr>
          <p:cNvPr id="60418" name="Picture 2" descr="Cvek Pulpotomy Revisited by Bimstein &amp; Rotstein | Key Topics in Restorative  Dentistry">
            <a:extLst>
              <a:ext uri="{FF2B5EF4-FFF2-40B4-BE49-F238E27FC236}">
                <a16:creationId xmlns:a16="http://schemas.microsoft.com/office/drawing/2014/main" id="{4533EDB6-7A33-9085-12BB-B23AE0282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98379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35" y="1567977"/>
            <a:ext cx="12625799" cy="16396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520" y="334813"/>
            <a:ext cx="8229600" cy="46783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rgbClr val="1F59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Indications 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Young permanent tooth owing to its less cellular activity than the primary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Mechanical, Carious, Traumatic exposure with incomplete apical closure</a:t>
            </a:r>
          </a:p>
          <a:p>
            <a:pPr>
              <a:buFontTx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1F59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Contraindications </a:t>
            </a:r>
          </a:p>
          <a:p>
            <a:pPr>
              <a:buFontTx/>
              <a:buNone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-Diffuse inflammation</a:t>
            </a:r>
            <a:endParaRPr lang="en-US" dirty="0">
              <a:solidFill>
                <a:srgbClr val="1F59FB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endParaRPr lang="en-US" dirty="0">
              <a:solidFill>
                <a:srgbClr val="1F59FB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Not recommended for primary teeth </a:t>
            </a: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457200" y="3733800"/>
            <a:ext cx="6705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-</a:t>
            </a:r>
          </a:p>
        </p:txBody>
      </p:sp>
      <p:pic>
        <p:nvPicPr>
          <p:cNvPr id="58370" name="Picture 2" descr="Apexogenesis &amp; Apexification - Endodontic Associates Toronto">
            <a:extLst>
              <a:ext uri="{FF2B5EF4-FFF2-40B4-BE49-F238E27FC236}">
                <a16:creationId xmlns:a16="http://schemas.microsoft.com/office/drawing/2014/main" id="{7D9E2580-35DD-99F0-E939-E195387B4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08920"/>
            <a:ext cx="3750292" cy="32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Partial pulpotomy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i="1" dirty="0" err="1">
                <a:solidFill>
                  <a:srgbClr val="742A7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Mejare</a:t>
            </a:r>
            <a:r>
              <a:rPr lang="en-US" i="1" dirty="0">
                <a:solidFill>
                  <a:srgbClr val="742A7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>
                <a:solidFill>
                  <a:srgbClr val="742A7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i="1" dirty="0" err="1">
                <a:solidFill>
                  <a:srgbClr val="742A7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Cvek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1993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To treat permanent teeth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Procedure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Anesthesia, isolation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Carious material removed and then coronal pulp amputation is performed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Hemostasis attained, temporary restoration placed</a:t>
            </a: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Tooth should remain asymptomatic during recall visit and radiographically secondary dentin formation to be noted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33400"/>
            <a:ext cx="8229600" cy="5410200"/>
          </a:xfrm>
        </p:spPr>
        <p:txBody>
          <a:bodyPr/>
          <a:lstStyle/>
          <a:p>
            <a:pPr>
              <a:buFontTx/>
              <a:buNone/>
            </a:pPr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Harrison and </a:t>
            </a:r>
            <a:r>
              <a:rPr lang="en-US" i="1" dirty="0" err="1">
                <a:solidFill>
                  <a:srgbClr val="C00000"/>
                </a:solidFill>
              </a:rPr>
              <a:t>Raskun</a:t>
            </a:r>
            <a:r>
              <a:rPr lang="en-US" i="1" dirty="0">
                <a:solidFill>
                  <a:srgbClr val="C00000"/>
                </a:solidFill>
              </a:rPr>
              <a:t> (1985) </a:t>
            </a:r>
            <a:r>
              <a:rPr lang="en-US" dirty="0"/>
              <a:t>- apical closure with continued root development as </a:t>
            </a:r>
            <a:r>
              <a:rPr lang="en-US" dirty="0" err="1"/>
              <a:t>apexogenesis</a:t>
            </a:r>
            <a:r>
              <a:rPr lang="en-US" dirty="0"/>
              <a:t> with vital pulp</a:t>
            </a:r>
          </a:p>
          <a:p>
            <a:r>
              <a:rPr lang="en-US" dirty="0"/>
              <a:t>It consists of the continued formation of the root in teeth with vital pulpal tissue remnants.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>
                <a:solidFill>
                  <a:srgbClr val="C00000"/>
                </a:solidFill>
              </a:rPr>
              <a:t>Rationale </a:t>
            </a:r>
          </a:p>
          <a:p>
            <a:r>
              <a:rPr lang="en-US" dirty="0"/>
              <a:t>Preserve vital pulp</a:t>
            </a:r>
          </a:p>
          <a:p>
            <a:r>
              <a:rPr lang="en-US" dirty="0"/>
              <a:t>Continued normal root closure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dirty="0" err="1"/>
              <a:t>Apexogenesis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Deep </a:t>
            </a:r>
            <a:r>
              <a:rPr lang="en-US" dirty="0" err="1"/>
              <a:t>pulpotomy</a:t>
            </a:r>
            <a:endParaRPr lang="en-US" dirty="0"/>
          </a:p>
          <a:p>
            <a:r>
              <a:rPr lang="en-US" dirty="0"/>
              <a:t>Ca(OH) – placed over vital pulp stumps</a:t>
            </a:r>
          </a:p>
          <a:p>
            <a:r>
              <a:rPr lang="en-US" dirty="0"/>
              <a:t>Radiographic  and clinical follow up to predict </a:t>
            </a:r>
            <a:r>
              <a:rPr lang="en-US" dirty="0" err="1"/>
              <a:t>calcific</a:t>
            </a:r>
            <a:r>
              <a:rPr lang="en-US" dirty="0"/>
              <a:t> barrier formation</a:t>
            </a:r>
          </a:p>
          <a:p>
            <a:r>
              <a:rPr lang="en-US" dirty="0"/>
              <a:t>Barrier not observed– </a:t>
            </a:r>
            <a:r>
              <a:rPr lang="en-US" dirty="0" err="1"/>
              <a:t>apexification</a:t>
            </a:r>
            <a:r>
              <a:rPr lang="en-US" dirty="0"/>
              <a:t> should follow </a:t>
            </a:r>
          </a:p>
        </p:txBody>
      </p:sp>
      <p:pic>
        <p:nvPicPr>
          <p:cNvPr id="62465" name="Picture 1" descr="H:\‫new images\g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248" y="3743325"/>
            <a:ext cx="4344152" cy="3114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Apexification</a:t>
            </a:r>
            <a:r>
              <a:rPr lang="en-US"/>
              <a:t>  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dirty="0"/>
              <a:t>Is a method of inducing development of the root apex of an immature </a:t>
            </a:r>
            <a:r>
              <a:rPr lang="en-US" dirty="0" err="1"/>
              <a:t>pulpless</a:t>
            </a:r>
            <a:r>
              <a:rPr lang="en-US" dirty="0"/>
              <a:t> tooth by formation of </a:t>
            </a:r>
            <a:r>
              <a:rPr lang="en-US" dirty="0" err="1"/>
              <a:t>osteocementum</a:t>
            </a:r>
            <a:r>
              <a:rPr lang="en-US" dirty="0"/>
              <a:t> / bone like tissue (COHEN)</a:t>
            </a:r>
          </a:p>
          <a:p>
            <a:endParaRPr lang="en-US" dirty="0"/>
          </a:p>
          <a:p>
            <a:r>
              <a:rPr lang="en-US" dirty="0"/>
              <a:t>Treatment of immature </a:t>
            </a:r>
            <a:r>
              <a:rPr lang="en-US" dirty="0" err="1"/>
              <a:t>nonvital</a:t>
            </a:r>
            <a:r>
              <a:rPr lang="en-US" dirty="0"/>
              <a:t> teeth either exposed or </a:t>
            </a:r>
            <a:r>
              <a:rPr lang="en-US" dirty="0" err="1"/>
              <a:t>nonexposed</a:t>
            </a:r>
            <a:r>
              <a:rPr lang="en-US" dirty="0"/>
              <a:t>  pulps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" name="Picture 7" descr="Picture49"/>
          <p:cNvPicPr>
            <a:picLocks noChangeAspect="1" noChangeArrowheads="1"/>
          </p:cNvPicPr>
          <p:nvPr/>
        </p:nvPicPr>
        <p:blipFill>
          <a:blip r:embed="rId2">
            <a:lum bright="24000" contrast="12000"/>
          </a:blip>
          <a:srcRect l="56195" t="5696" r="2213" b="17088"/>
          <a:stretch>
            <a:fillRect/>
          </a:stretch>
        </p:blipFill>
        <p:spPr bwMode="auto">
          <a:xfrm>
            <a:off x="3613150" y="3581400"/>
            <a:ext cx="2406650" cy="31242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61441" name="Picture 1" descr="H:\‫new images\d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343400"/>
            <a:ext cx="2438400" cy="1828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Objectives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4582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1) Should Induce Root End Closure at the apices of immature </a:t>
            </a:r>
            <a:r>
              <a:rPr lang="en-US" dirty="0" err="1"/>
              <a:t>roots,as</a:t>
            </a:r>
            <a:r>
              <a:rPr lang="en-US" dirty="0"/>
              <a:t> evidenced by periodic radiographic evaluation</a:t>
            </a:r>
          </a:p>
          <a:p>
            <a:pPr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2)</a:t>
            </a:r>
            <a:r>
              <a:rPr lang="en-US" b="1" dirty="0"/>
              <a:t> </a:t>
            </a:r>
            <a:r>
              <a:rPr lang="en-US" dirty="0"/>
              <a:t>Post treatment adverse clinical signs or symptoms - prolonged sensitivity, pain / swelling should not be evident.</a:t>
            </a:r>
          </a:p>
          <a:p>
            <a:pPr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3) No evidence of abnormal canal calcification, internal or external root </a:t>
            </a:r>
            <a:r>
              <a:rPr lang="en-US" dirty="0" err="1"/>
              <a:t>resorption</a:t>
            </a:r>
            <a:r>
              <a:rPr lang="en-US" dirty="0"/>
              <a:t>, lateral root </a:t>
            </a:r>
            <a:r>
              <a:rPr lang="en-US" dirty="0" err="1"/>
              <a:t>pathosis</a:t>
            </a:r>
            <a:r>
              <a:rPr lang="en-US" dirty="0"/>
              <a:t> / breakdown of </a:t>
            </a:r>
            <a:r>
              <a:rPr lang="en-US" dirty="0" err="1"/>
              <a:t>periradicular</a:t>
            </a:r>
            <a:r>
              <a:rPr lang="en-US" dirty="0"/>
              <a:t> supporting tissues during or following therapy.</a:t>
            </a: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60417" name="Picture 1" descr="H:\‫new images\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4637" y="4273634"/>
            <a:ext cx="2519363" cy="250816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Indications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Non vital permanent teeth with incompletely formed roots.</a:t>
            </a:r>
          </a:p>
          <a:p>
            <a:endParaRPr lang="en-US"/>
          </a:p>
        </p:txBody>
      </p:sp>
      <p:pic>
        <p:nvPicPr>
          <p:cNvPr id="4" name="Picture 8" descr="trama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7225" y="2514600"/>
            <a:ext cx="2627313" cy="31242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685800"/>
            <a:ext cx="8229600" cy="5257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/>
              <a:t>Materials used</a:t>
            </a:r>
          </a:p>
          <a:p>
            <a:r>
              <a:rPr lang="en-US" dirty="0"/>
              <a:t>ZOE</a:t>
            </a:r>
          </a:p>
          <a:p>
            <a:r>
              <a:rPr lang="en-US" dirty="0" err="1"/>
              <a:t>Tricalcium</a:t>
            </a:r>
            <a:r>
              <a:rPr lang="en-US" dirty="0"/>
              <a:t> phosphate and </a:t>
            </a:r>
            <a:r>
              <a:rPr lang="el-GR" dirty="0">
                <a:cs typeface="Times New Roman" charset="0"/>
              </a:rPr>
              <a:t>β</a:t>
            </a:r>
            <a:r>
              <a:rPr lang="en-US" dirty="0">
                <a:cs typeface="Times New Roman" charset="0"/>
              </a:rPr>
              <a:t>- </a:t>
            </a:r>
            <a:r>
              <a:rPr lang="en-US" dirty="0" err="1">
                <a:cs typeface="Times New Roman" charset="0"/>
              </a:rPr>
              <a:t>tricalcium</a:t>
            </a:r>
            <a:r>
              <a:rPr lang="en-US" dirty="0">
                <a:cs typeface="Times New Roman" charset="0"/>
              </a:rPr>
              <a:t> phosphate</a:t>
            </a:r>
          </a:p>
          <a:p>
            <a:r>
              <a:rPr lang="en-US" dirty="0" err="1">
                <a:cs typeface="Times New Roman" charset="0"/>
              </a:rPr>
              <a:t>Resorbable</a:t>
            </a:r>
            <a:r>
              <a:rPr lang="en-US" dirty="0">
                <a:cs typeface="Times New Roman" charset="0"/>
              </a:rPr>
              <a:t> </a:t>
            </a:r>
            <a:r>
              <a:rPr lang="en-US" dirty="0" err="1">
                <a:cs typeface="Times New Roman" charset="0"/>
              </a:rPr>
              <a:t>tricalcium</a:t>
            </a:r>
            <a:r>
              <a:rPr lang="en-US" dirty="0">
                <a:cs typeface="Times New Roman" charset="0"/>
              </a:rPr>
              <a:t> phosphate</a:t>
            </a:r>
          </a:p>
          <a:p>
            <a:r>
              <a:rPr lang="en-US" dirty="0">
                <a:cs typeface="Times New Roman" charset="0"/>
              </a:rPr>
              <a:t>Collagen calcium phosphate gel</a:t>
            </a:r>
          </a:p>
          <a:p>
            <a:r>
              <a:rPr lang="en-US" dirty="0">
                <a:cs typeface="Times New Roman" charset="0"/>
              </a:rPr>
              <a:t>Ceramic</a:t>
            </a:r>
          </a:p>
          <a:p>
            <a:r>
              <a:rPr lang="en-US" dirty="0">
                <a:cs typeface="Times New Roman" charset="0"/>
              </a:rPr>
              <a:t>Ca(OH)</a:t>
            </a:r>
            <a:r>
              <a:rPr lang="en-US" sz="1800" dirty="0">
                <a:cs typeface="Times New Roman" charset="0"/>
              </a:rPr>
              <a:t>2</a:t>
            </a:r>
            <a:r>
              <a:rPr lang="en-US" dirty="0">
                <a:cs typeface="Times New Roman" charset="0"/>
              </a:rPr>
              <a:t> </a:t>
            </a:r>
          </a:p>
          <a:p>
            <a:r>
              <a:rPr lang="en-US" dirty="0">
                <a:cs typeface="Times New Roman" charset="0"/>
              </a:rPr>
              <a:t>Leaving canals empty</a:t>
            </a:r>
          </a:p>
          <a:p>
            <a:r>
              <a:rPr lang="en-US" dirty="0">
                <a:cs typeface="Times New Roman" charset="0"/>
              </a:rPr>
              <a:t>MTA</a:t>
            </a:r>
          </a:p>
          <a:p>
            <a:r>
              <a:rPr lang="en-US" dirty="0" err="1">
                <a:cs typeface="Times New Roman" charset="0"/>
              </a:rPr>
              <a:t>Iodoform</a:t>
            </a:r>
            <a:r>
              <a:rPr lang="en-US" dirty="0">
                <a:cs typeface="Times New Roman" charset="0"/>
              </a:rPr>
              <a:t> containing paste </a:t>
            </a:r>
            <a:endParaRPr lang="el-GR" sz="1800" dirty="0">
              <a:cs typeface="Times New Roman" charset="0"/>
            </a:endParaRPr>
          </a:p>
        </p:txBody>
      </p:sp>
      <p:pic>
        <p:nvPicPr>
          <p:cNvPr id="58370" name="Picture 2" descr="H:\‫new images\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4075" y="2514600"/>
            <a:ext cx="1914525" cy="278781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"/>
            <a:ext cx="7772400" cy="5181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/>
              <a:t>APEXIFICATTION TECHNIQUE:</a:t>
            </a:r>
          </a:p>
          <a:p>
            <a:r>
              <a:rPr lang="en-US" sz="2400" dirty="0"/>
              <a:t>Obtain anesthesia and isolation</a:t>
            </a:r>
          </a:p>
          <a:p>
            <a:pPr>
              <a:buFontTx/>
              <a:buNone/>
            </a:pPr>
            <a:r>
              <a:rPr lang="en-US" sz="2400" dirty="0"/>
              <a:t>  Access:</a:t>
            </a:r>
          </a:p>
          <a:p>
            <a:pPr>
              <a:buFontTx/>
              <a:buNone/>
            </a:pPr>
            <a:r>
              <a:rPr lang="en-US" sz="2400" dirty="0"/>
              <a:t>          -Straight line access </a:t>
            </a:r>
          </a:p>
          <a:p>
            <a:pPr>
              <a:buFontTx/>
              <a:buNone/>
            </a:pPr>
            <a:r>
              <a:rPr lang="en-US" sz="2400" dirty="0"/>
              <a:t>   Instrumentation:</a:t>
            </a:r>
          </a:p>
          <a:p>
            <a:pPr>
              <a:buFontTx/>
              <a:buNone/>
            </a:pPr>
            <a:r>
              <a:rPr lang="en-US" sz="2400" dirty="0"/>
              <a:t>          -Working length is determined</a:t>
            </a:r>
          </a:p>
          <a:p>
            <a:pPr>
              <a:buFontTx/>
              <a:buNone/>
            </a:pPr>
            <a:r>
              <a:rPr lang="en-US" sz="2400" dirty="0"/>
              <a:t>          -  2mm short of radiographic apex</a:t>
            </a:r>
          </a:p>
          <a:p>
            <a:pPr>
              <a:buFontTx/>
              <a:buNone/>
            </a:pPr>
            <a:r>
              <a:rPr lang="en-US" sz="2400" dirty="0"/>
              <a:t>          -Careful debridement is a primary factor to induce apical closure</a:t>
            </a:r>
          </a:p>
          <a:p>
            <a:pPr>
              <a:buFontTx/>
              <a:buNone/>
            </a:pPr>
            <a:r>
              <a:rPr lang="en-US" sz="2400" dirty="0"/>
              <a:t>           - irrigation with saline</a:t>
            </a:r>
          </a:p>
          <a:p>
            <a:pPr>
              <a:buFontTx/>
              <a:buNone/>
            </a:pPr>
            <a:r>
              <a:rPr lang="en-US" sz="2400" dirty="0"/>
              <a:t>   -Canals enlarged </a:t>
            </a:r>
            <a:r>
              <a:rPr lang="en-US" sz="2400" dirty="0" err="1"/>
              <a:t>upto</a:t>
            </a:r>
            <a:r>
              <a:rPr lang="en-US" sz="2400" dirty="0"/>
              <a:t>  a size 120-140 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6040437" y="152400"/>
          <a:ext cx="3027363" cy="198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2" name="Bitmap Image" r:id="rId2" imgW="6571429" imgH="4552381" progId="PBrush">
                  <p:embed/>
                </p:oleObj>
              </mc:Choice>
              <mc:Fallback>
                <p:oleObj name="Bitmap Image" r:id="rId2" imgW="6571429" imgH="4552381" progId="PBrus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437" y="152400"/>
                        <a:ext cx="3027363" cy="198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4648200" y="3581400"/>
          <a:ext cx="4419600" cy="3233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3" name="Photo Editor Photo" r:id="rId4" imgW="12193702" imgH="9142857" progId="">
                  <p:embed/>
                </p:oleObj>
              </mc:Choice>
              <mc:Fallback>
                <p:oleObj name="Photo Editor Photo" r:id="rId4" imgW="12193702" imgH="9142857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2000" contrast="4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692" t="5556" r="23604" b="16667"/>
                      <a:stretch>
                        <a:fillRect/>
                      </a:stretch>
                    </p:blipFill>
                    <p:spPr bwMode="auto">
                      <a:xfrm>
                        <a:off x="4648200" y="3581400"/>
                        <a:ext cx="4419600" cy="3233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5" descr="Picture50"/>
          <p:cNvPicPr>
            <a:picLocks noChangeAspect="1" noChangeArrowheads="1"/>
          </p:cNvPicPr>
          <p:nvPr/>
        </p:nvPicPr>
        <p:blipFill>
          <a:blip r:embed="rId6" cstate="print"/>
          <a:srcRect l="-591" t="26" b="9131"/>
          <a:stretch>
            <a:fillRect/>
          </a:stretch>
        </p:blipFill>
        <p:spPr bwMode="auto">
          <a:xfrm>
            <a:off x="4648200" y="4850780"/>
            <a:ext cx="1371600" cy="200722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6" name="Picture 1" descr="H:\‫new images\f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2400" y="228600"/>
            <a:ext cx="2362200" cy="1771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Filing motion is needed</a:t>
            </a:r>
          </a:p>
          <a:p>
            <a:pPr>
              <a:buFontTx/>
              <a:buNone/>
            </a:pPr>
            <a:r>
              <a:rPr lang="en-US" sz="2400"/>
              <a:t>Avoid over instrumentation</a:t>
            </a:r>
          </a:p>
        </p:txBody>
      </p:sp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4267200" y="2057400"/>
          <a:ext cx="45720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hoto Editor Photo" r:id="rId2" imgW="6095238" imgH="4571429" progId="">
                  <p:embed/>
                </p:oleObj>
              </mc:Choice>
              <mc:Fallback>
                <p:oleObj name="Photo Editor Photo" r:id="rId2" imgW="6095238" imgH="4571429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6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999" t="8333" r="10001" b="20000"/>
                      <a:stretch>
                        <a:fillRect/>
                      </a:stretch>
                    </p:blipFill>
                    <p:spPr bwMode="auto">
                      <a:xfrm>
                        <a:off x="4267200" y="2057400"/>
                        <a:ext cx="4572000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8600"/>
            <a:ext cx="7772400" cy="4572000"/>
          </a:xfrm>
        </p:spPr>
        <p:txBody>
          <a:bodyPr>
            <a:normAutofit/>
          </a:bodyPr>
          <a:lstStyle/>
          <a:p>
            <a:r>
              <a:rPr lang="en-US" sz="2400" dirty="0"/>
              <a:t>Drying of the canals:</a:t>
            </a:r>
          </a:p>
          <a:p>
            <a:pPr>
              <a:buFontTx/>
              <a:buNone/>
            </a:pPr>
            <a:r>
              <a:rPr lang="en-US" sz="2400" dirty="0"/>
              <a:t>       -An inverted coarse paper point is desirable</a:t>
            </a:r>
          </a:p>
          <a:p>
            <a:pPr>
              <a:buFontTx/>
              <a:buNone/>
            </a:pPr>
            <a:r>
              <a:rPr lang="en-US" sz="2400" dirty="0"/>
              <a:t>        -A dry pre fitted paper points </a:t>
            </a:r>
          </a:p>
          <a:p>
            <a:r>
              <a:rPr lang="en-US" sz="2400" dirty="0"/>
              <a:t>Introduction of pure calcium hydroxide paste:</a:t>
            </a:r>
          </a:p>
          <a:p>
            <a:pPr>
              <a:buNone/>
            </a:pPr>
            <a:r>
              <a:rPr lang="en-US" sz="2400" dirty="0"/>
              <a:t>        -  powder mixed with saline, barium </a:t>
            </a:r>
            <a:r>
              <a:rPr lang="en-US" sz="2400" dirty="0" err="1"/>
              <a:t>sulphate</a:t>
            </a:r>
            <a:r>
              <a:rPr lang="en-US" sz="2400" dirty="0"/>
              <a:t> can be added to improve opacity.</a:t>
            </a:r>
          </a:p>
          <a:p>
            <a:pPr>
              <a:buFontTx/>
              <a:buNone/>
            </a:pPr>
            <a:r>
              <a:rPr lang="en-US" sz="2400" dirty="0"/>
              <a:t>        - A Carrier with a </a:t>
            </a:r>
            <a:r>
              <a:rPr lang="en-US" sz="2400" dirty="0" err="1"/>
              <a:t>teflon</a:t>
            </a:r>
            <a:r>
              <a:rPr lang="en-US" sz="2400" dirty="0"/>
              <a:t> or plastic sleeve is recommended</a:t>
            </a:r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4876800" y="3517710"/>
          <a:ext cx="3200400" cy="2197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Bitmap Image" r:id="rId2" imgW="6563641" imgH="4590476" progId="PBrush">
                  <p:embed/>
                </p:oleObj>
              </mc:Choice>
              <mc:Fallback>
                <p:oleObj name="Bitmap Image" r:id="rId2" imgW="6563641" imgH="4590476" progId="PBrush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517710"/>
                        <a:ext cx="3200400" cy="21972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609600" y="4648200"/>
          <a:ext cx="3048000" cy="198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Bitmap Image" r:id="rId4" imgW="6542857" imgH="4505954" progId="PBrush">
                  <p:embed/>
                </p:oleObj>
              </mc:Choice>
              <mc:Fallback>
                <p:oleObj name="Bitmap Image" r:id="rId4" imgW="6542857" imgH="4505954" progId="PBrus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48200"/>
                        <a:ext cx="3048000" cy="198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7772400" cy="4572000"/>
          </a:xfrm>
        </p:spPr>
        <p:txBody>
          <a:bodyPr/>
          <a:lstStyle/>
          <a:p>
            <a:r>
              <a:rPr lang="en-US" sz="2800" dirty="0"/>
              <a:t>Follow up:</a:t>
            </a:r>
          </a:p>
          <a:p>
            <a:pPr>
              <a:buNone/>
            </a:pPr>
            <a:r>
              <a:rPr lang="en-US" sz="2800" dirty="0"/>
              <a:t>        - ca(OH) redressed every 3-4 months</a:t>
            </a:r>
          </a:p>
          <a:p>
            <a:pPr>
              <a:buNone/>
            </a:pPr>
            <a:r>
              <a:rPr lang="en-US" sz="2800" dirty="0"/>
              <a:t>        - R/g  to check extent of apical development</a:t>
            </a:r>
          </a:p>
          <a:p>
            <a:pPr>
              <a:buNone/>
            </a:pPr>
            <a:r>
              <a:rPr lang="en-US" sz="2800" dirty="0"/>
              <a:t>        -  6- 18 months for </a:t>
            </a:r>
            <a:r>
              <a:rPr lang="en-US" sz="2800" dirty="0" err="1"/>
              <a:t>calcific</a:t>
            </a:r>
            <a:r>
              <a:rPr lang="en-US" sz="2800" dirty="0"/>
              <a:t> barrier formation.</a:t>
            </a:r>
          </a:p>
          <a:p>
            <a:pPr>
              <a:buNone/>
            </a:pPr>
            <a:r>
              <a:rPr lang="en-US" sz="2800" dirty="0"/>
              <a:t>         - GP point to check barrier followed by R/g evidence</a:t>
            </a:r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4" name="Picture 1" descr="H:\‫new images\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352800"/>
            <a:ext cx="2742197" cy="2829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APICAL CLOSURE INDUCTION BY Ca(OH)2: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0076"/>
            <a:ext cx="7772400" cy="618651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chemeClr val="accent1"/>
                </a:solidFill>
              </a:rPr>
              <a:t>Frank</a:t>
            </a:r>
            <a:r>
              <a:rPr lang="en-US" sz="2400" dirty="0"/>
              <a:t> (1966) described 4 types of repair: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/>
              <a:t>              -Apex closure with definite , although minimal canal recession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US" sz="2400" dirty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/>
              <a:t>              -Apex closure without root space change</a:t>
            </a:r>
          </a:p>
          <a:p>
            <a:pPr marL="457200" indent="-457200">
              <a:lnSpc>
                <a:spcPct val="90000"/>
              </a:lnSpc>
              <a:buNone/>
            </a:pPr>
            <a:endParaRPr lang="en-US" sz="2400" dirty="0"/>
          </a:p>
          <a:p>
            <a:pPr marL="457200" indent="-457200">
              <a:lnSpc>
                <a:spcPct val="90000"/>
              </a:lnSpc>
              <a:buNone/>
            </a:pPr>
            <a:r>
              <a:rPr lang="en-US" sz="2400" dirty="0"/>
              <a:t>3.              -</a:t>
            </a:r>
            <a:r>
              <a:rPr lang="en-US" sz="2400" dirty="0" err="1"/>
              <a:t>Radiographically</a:t>
            </a:r>
            <a:r>
              <a:rPr lang="en-US" sz="2400" dirty="0"/>
              <a:t> apparent bridge formation immediately coronal to apex</a:t>
            </a:r>
          </a:p>
          <a:p>
            <a:pPr marL="457200" indent="-457200">
              <a:lnSpc>
                <a:spcPct val="90000"/>
              </a:lnSpc>
              <a:buNone/>
            </a:pPr>
            <a:endParaRPr lang="en-US" sz="2400" dirty="0"/>
          </a:p>
          <a:p>
            <a:pPr marL="457200" indent="-457200">
              <a:lnSpc>
                <a:spcPct val="90000"/>
              </a:lnSpc>
              <a:buNone/>
            </a:pPr>
            <a:r>
              <a:rPr lang="en-US" sz="2400" dirty="0"/>
              <a:t>4.            -No radiographic evidence of apical closure, however, upon instrumentation, definite apical stop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Radiographic evidence of success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Formation of </a:t>
            </a:r>
            <a:r>
              <a:rPr lang="en-US" dirty="0" err="1"/>
              <a:t>calcific</a:t>
            </a:r>
            <a:r>
              <a:rPr lang="en-US" dirty="0"/>
              <a:t> bridge</a:t>
            </a:r>
          </a:p>
          <a:p>
            <a:r>
              <a:rPr lang="en-US" dirty="0"/>
              <a:t>Continued apical development</a:t>
            </a:r>
          </a:p>
          <a:p>
            <a:r>
              <a:rPr lang="en-US" dirty="0"/>
              <a:t>Absence of internal </a:t>
            </a:r>
            <a:r>
              <a:rPr lang="en-US" dirty="0" err="1"/>
              <a:t>resorption</a:t>
            </a:r>
            <a:r>
              <a:rPr lang="en-US" dirty="0"/>
              <a:t> and </a:t>
            </a:r>
            <a:r>
              <a:rPr lang="en-US" dirty="0" err="1"/>
              <a:t>periapical</a:t>
            </a:r>
            <a:r>
              <a:rPr lang="en-US" dirty="0"/>
              <a:t> </a:t>
            </a:r>
            <a:r>
              <a:rPr lang="en-US"/>
              <a:t>radiolucency</a:t>
            </a:r>
          </a:p>
        </p:txBody>
      </p:sp>
      <p:pic>
        <p:nvPicPr>
          <p:cNvPr id="75777" name="Picture 1" descr="H:\‫new images\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1183" y="2928934"/>
            <a:ext cx="2575659" cy="3718865"/>
          </a:xfrm>
          <a:prstGeom prst="rect">
            <a:avLst/>
          </a:prstGeom>
          <a:noFill/>
        </p:spPr>
      </p:pic>
      <p:pic>
        <p:nvPicPr>
          <p:cNvPr id="4" name="Picture 1" descr="H:\‫new images\d.jpg"/>
          <p:cNvPicPr>
            <a:picLocks noChangeAspect="1" noChangeArrowheads="1"/>
          </p:cNvPicPr>
          <p:nvPr/>
        </p:nvPicPr>
        <p:blipFill>
          <a:blip r:embed="rId3"/>
          <a:srcRect l="12934" t="33505" r="12934" b="21134"/>
          <a:stretch>
            <a:fillRect/>
          </a:stretch>
        </p:blipFill>
        <p:spPr bwMode="auto">
          <a:xfrm>
            <a:off x="571472" y="3443681"/>
            <a:ext cx="4623096" cy="21189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357166"/>
            <a:ext cx="8472518" cy="6000792"/>
          </a:xfrm>
        </p:spPr>
        <p:txBody>
          <a:bodyPr/>
          <a:lstStyle/>
          <a:p>
            <a:r>
              <a:rPr lang="en-US" sz="2400" dirty="0">
                <a:solidFill>
                  <a:schemeClr val="accent1"/>
                </a:solidFill>
              </a:rPr>
              <a:t>How often the dressing should be changed?</a:t>
            </a:r>
          </a:p>
          <a:p>
            <a:pPr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accent1"/>
                </a:solidFill>
              </a:rPr>
              <a:t>     </a:t>
            </a:r>
            <a:r>
              <a:rPr lang="en-US" sz="2400" dirty="0" err="1">
                <a:solidFill>
                  <a:schemeClr val="accent1"/>
                </a:solidFill>
              </a:rPr>
              <a:t>Chawla</a:t>
            </a:r>
            <a:r>
              <a:rPr lang="en-US" sz="2400" dirty="0"/>
              <a:t> : Place the paste only once and wait for radiographic evidence of barrier formation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n-US" sz="2400" dirty="0" err="1">
                <a:solidFill>
                  <a:schemeClr val="accent1"/>
                </a:solidFill>
              </a:rPr>
              <a:t>Chosak</a:t>
            </a:r>
            <a:r>
              <a:rPr lang="en-US" sz="2400" dirty="0"/>
              <a:t> et </a:t>
            </a:r>
            <a:r>
              <a:rPr lang="en-US" sz="2400" dirty="0" err="1"/>
              <a:t>al:Ca</a:t>
            </a:r>
            <a:r>
              <a:rPr lang="en-US" sz="2400" dirty="0"/>
              <a:t> (OH)</a:t>
            </a:r>
            <a:r>
              <a:rPr lang="en-US" sz="1800" dirty="0"/>
              <a:t>2</a:t>
            </a:r>
            <a:r>
              <a:rPr lang="en-US" sz="2400" dirty="0"/>
              <a:t> only required to initiate the healing reactions</a:t>
            </a:r>
          </a:p>
          <a:p>
            <a:pPr>
              <a:buFontTx/>
              <a:buNone/>
            </a:pPr>
            <a:r>
              <a:rPr lang="en-US" sz="2400" dirty="0"/>
              <a:t>      Others: </a:t>
            </a:r>
          </a:p>
          <a:p>
            <a:pPr>
              <a:buFontTx/>
              <a:buNone/>
            </a:pPr>
            <a:r>
              <a:rPr lang="en-US" sz="2400" dirty="0"/>
              <a:t>       -Should be replaced only when symptoms develop or the material appears to have washed out of the canal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 </a:t>
            </a:r>
            <a:r>
              <a:rPr lang="en-US" sz="2400" dirty="0">
                <a:solidFill>
                  <a:schemeClr val="accent1"/>
                </a:solidFill>
              </a:rPr>
              <a:t>Abbots</a:t>
            </a:r>
            <a:r>
              <a:rPr lang="en-US" sz="2400" dirty="0"/>
              <a:t> :Regular replacement is advantageous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1"/>
                </a:solidFill>
              </a:rPr>
              <a:t>Time required for apical barrier formation:</a:t>
            </a:r>
          </a:p>
          <a:p>
            <a:pPr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n-US" sz="2400" dirty="0" err="1">
                <a:solidFill>
                  <a:srgbClr val="FF0000"/>
                </a:solidFill>
              </a:rPr>
              <a:t>Sheey</a:t>
            </a:r>
            <a:r>
              <a:rPr lang="en-US" sz="2400" dirty="0">
                <a:solidFill>
                  <a:srgbClr val="FF0000"/>
                </a:solidFill>
              </a:rPr>
              <a:t> and Roberts :  </a:t>
            </a:r>
            <a:r>
              <a:rPr lang="en-US" sz="2400" dirty="0"/>
              <a:t>5- 20 </a:t>
            </a:r>
            <a:r>
              <a:rPr lang="en-US" sz="2400" dirty="0" err="1"/>
              <a:t>mnths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n-US" sz="2400" dirty="0" err="1">
                <a:solidFill>
                  <a:srgbClr val="FF0000"/>
                </a:solidFill>
              </a:rPr>
              <a:t>Finucane</a:t>
            </a:r>
            <a:r>
              <a:rPr lang="en-US" sz="2400" dirty="0">
                <a:solidFill>
                  <a:srgbClr val="FF0000"/>
                </a:solidFill>
              </a:rPr>
              <a:t> and </a:t>
            </a:r>
            <a:r>
              <a:rPr lang="en-US" sz="2400" dirty="0" err="1">
                <a:solidFill>
                  <a:srgbClr val="FF0000"/>
                </a:solidFill>
              </a:rPr>
              <a:t>Kinirons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34.2 weeks ( range :13-67 weeks)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n-US" sz="2400" dirty="0" err="1">
                <a:solidFill>
                  <a:srgbClr val="FF0000"/>
                </a:solidFill>
              </a:rPr>
              <a:t>Cvek</a:t>
            </a:r>
            <a:r>
              <a:rPr lang="en-US" sz="2400" dirty="0">
                <a:solidFill>
                  <a:srgbClr val="FF0000"/>
                </a:solidFill>
              </a:rPr>
              <a:t> : </a:t>
            </a:r>
            <a:r>
              <a:rPr lang="en-US" sz="2400" dirty="0"/>
              <a:t>presence of infection delays the closure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      </a:t>
            </a:r>
            <a:r>
              <a:rPr lang="en-US" sz="2400" dirty="0" err="1">
                <a:solidFill>
                  <a:srgbClr val="FF0000"/>
                </a:solidFill>
              </a:rPr>
              <a:t>Kleier</a:t>
            </a:r>
            <a:r>
              <a:rPr lang="en-US" sz="2400" dirty="0">
                <a:solidFill>
                  <a:srgbClr val="FF0000"/>
                </a:solidFill>
              </a:rPr>
              <a:t> and Barr </a:t>
            </a:r>
            <a:r>
              <a:rPr lang="en-US" sz="2400" dirty="0"/>
              <a:t>: 5 – 15.9 </a:t>
            </a:r>
            <a:r>
              <a:rPr lang="en-US" sz="2400" dirty="0" err="1"/>
              <a:t>mnths</a:t>
            </a:r>
            <a:r>
              <a:rPr lang="en-US" sz="2400" dirty="0"/>
              <a:t> delay in the presence of infection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2948" name="Object 4"/>
          <p:cNvGraphicFramePr>
            <a:graphicFrameLocks noGrp="1" noChangeAspect="1"/>
          </p:cNvGraphicFramePr>
          <p:nvPr>
            <p:ph type="body"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Bitmap Image" r:id="rId2" imgW="12003175" imgH="8028571" progId="PBrush">
                  <p:embed/>
                </p:oleObj>
              </mc:Choice>
              <mc:Fallback>
                <p:oleObj name="Bitmap Image" r:id="rId2" imgW="12003175" imgH="8028571" progId="PBrush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lum bright="-30000" contrast="2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Composition Of Apical Barrier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Mineralized tissue / barrier formed is composed of</a:t>
            </a:r>
          </a:p>
          <a:p>
            <a:r>
              <a:rPr lang="en-US"/>
              <a:t>Osteocementum</a:t>
            </a:r>
          </a:p>
          <a:p>
            <a:r>
              <a:rPr lang="en-US"/>
              <a:t>Osteodentin</a:t>
            </a:r>
          </a:p>
          <a:p>
            <a:r>
              <a:rPr lang="en-US"/>
              <a:t>Bone</a:t>
            </a:r>
          </a:p>
          <a:p>
            <a:r>
              <a:rPr lang="en-US"/>
              <a:t>Combination 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685800" y="4343400"/>
            <a:ext cx="7696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/>
              <a:t>Cementum  along walls of root canal even at the junction of middle and cervical 3rd  (Steiner 1971).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03238"/>
            <a:ext cx="6858000" cy="411162"/>
          </a:xfrm>
        </p:spPr>
        <p:txBody>
          <a:bodyPr>
            <a:normAutofit fontScale="90000"/>
          </a:bodyPr>
          <a:lstStyle/>
          <a:p>
            <a:r>
              <a:rPr lang="en-US" dirty="0"/>
              <a:t>Conventional RCT following ABF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3810000" y="3048000"/>
            <a:ext cx="1219200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76200" y="1219201"/>
          <a:ext cx="2743200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Bitmap Image" r:id="rId2" imgW="6744641" imgH="4544059" progId="PBrush">
                  <p:embed/>
                </p:oleObj>
              </mc:Choice>
              <mc:Fallback>
                <p:oleObj name="Bitmap Image" r:id="rId2" imgW="6744641" imgH="4544059" progId="PBrush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219201"/>
                        <a:ext cx="2743200" cy="184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7" name="Object 9"/>
          <p:cNvGraphicFramePr>
            <a:graphicFrameLocks noChangeAspect="1"/>
          </p:cNvGraphicFramePr>
          <p:nvPr/>
        </p:nvGraphicFramePr>
        <p:xfrm>
          <a:off x="3048000" y="3124200"/>
          <a:ext cx="274320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Bitmap Image" r:id="rId4" imgW="6477904" imgH="4544059" progId="PBrush">
                  <p:embed/>
                </p:oleObj>
              </mc:Choice>
              <mc:Fallback>
                <p:oleObj name="Bitmap Image" r:id="rId4" imgW="6477904" imgH="4544059" progId="PBrush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124200"/>
                        <a:ext cx="2743200" cy="192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6477000" y="4246553"/>
          <a:ext cx="1833563" cy="2459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Bitmap Image" r:id="rId6" imgW="4285714" imgH="5753903" progId="PBrush">
                  <p:embed/>
                </p:oleObj>
              </mc:Choice>
              <mc:Fallback>
                <p:oleObj name="Bitmap Image" r:id="rId6" imgW="4285714" imgH="5753903" progId="PBrush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4246553"/>
                        <a:ext cx="1833563" cy="24590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7043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219200" y="533400"/>
          <a:ext cx="6858000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Photo Editor Photo" r:id="rId2" imgW="6095238" imgH="4571429" progId="">
                  <p:embed/>
                </p:oleObj>
              </mc:Choice>
              <mc:Fallback>
                <p:oleObj name="Photo Editor Photo" r:id="rId2" imgW="6095238" imgH="4571429" progId="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lum bright="12000"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833" t="5556" r="15277" b="3703"/>
                      <a:stretch>
                        <a:fillRect/>
                      </a:stretch>
                    </p:blipFill>
                    <p:spPr bwMode="auto">
                      <a:xfrm>
                        <a:off x="1219200" y="533400"/>
                        <a:ext cx="6858000" cy="632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Disadvantages of </a:t>
            </a:r>
            <a:r>
              <a:rPr lang="en-US" sz="2400" dirty="0" err="1">
                <a:solidFill>
                  <a:srgbClr val="FF0000"/>
                </a:solidFill>
              </a:rPr>
              <a:t>Apexification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2400" dirty="0"/>
              <a:t>       - Long time span with multiple appointments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  -Patient compliance may be poor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   -</a:t>
            </a:r>
            <a:r>
              <a:rPr lang="en-US" sz="2400" dirty="0" err="1"/>
              <a:t>Reinfection</a:t>
            </a:r>
            <a:r>
              <a:rPr lang="en-US" sz="2400" dirty="0"/>
              <a:t> and prolongation or failure of treatment</a:t>
            </a:r>
          </a:p>
          <a:p>
            <a:pPr>
              <a:buFontTx/>
              <a:buNone/>
            </a:pPr>
            <a:r>
              <a:rPr lang="en-US" sz="2400" dirty="0"/>
              <a:t>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One visit Apexification :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>
                <a:solidFill>
                  <a:schemeClr val="accent1"/>
                </a:solidFill>
              </a:rPr>
              <a:t>One visit Apexification</a:t>
            </a:r>
            <a:r>
              <a:rPr lang="en-US" sz="2000"/>
              <a:t> :</a:t>
            </a:r>
          </a:p>
          <a:p>
            <a:pPr>
              <a:buFontTx/>
              <a:buNone/>
            </a:pPr>
            <a:r>
              <a:rPr lang="en-US" sz="2000"/>
              <a:t>              -Non surgical condensation of a biocompatible material into the apical end of the root canal( Morse et al)</a:t>
            </a:r>
          </a:p>
          <a:p>
            <a:pPr>
              <a:buFontTx/>
              <a:buNone/>
            </a:pPr>
            <a:r>
              <a:rPr lang="en-US" sz="2000"/>
              <a:t> </a:t>
            </a:r>
            <a:r>
              <a:rPr lang="en-US" sz="2000">
                <a:solidFill>
                  <a:schemeClr val="accent1"/>
                </a:solidFill>
              </a:rPr>
              <a:t>Materials:</a:t>
            </a:r>
          </a:p>
          <a:p>
            <a:pPr>
              <a:buFontTx/>
              <a:buNone/>
            </a:pPr>
            <a:r>
              <a:rPr lang="en-US" sz="2000"/>
              <a:t>            -Tricalcium phosphate</a:t>
            </a:r>
          </a:p>
          <a:p>
            <a:pPr>
              <a:buFontTx/>
              <a:buNone/>
            </a:pPr>
            <a:r>
              <a:rPr lang="en-US" sz="2000"/>
              <a:t>            -Ca (OH)</a:t>
            </a:r>
            <a:r>
              <a:rPr lang="en-US" sz="1600"/>
              <a:t>2 </a:t>
            </a:r>
            <a:endParaRPr lang="en-US" sz="2000"/>
          </a:p>
          <a:p>
            <a:pPr>
              <a:buFontTx/>
              <a:buNone/>
            </a:pPr>
            <a:r>
              <a:rPr lang="en-US" sz="2000"/>
              <a:t>            -Freeze dried bone and Freeze dried Dentin</a:t>
            </a:r>
          </a:p>
          <a:p>
            <a:pPr>
              <a:buFontTx/>
              <a:buNone/>
            </a:pPr>
            <a:r>
              <a:rPr lang="en-US" sz="2000"/>
              <a:t>            -A Resorbable ceramic (Ca Po</a:t>
            </a:r>
            <a:r>
              <a:rPr lang="en-US" sz="1600"/>
              <a:t>4 </a:t>
            </a:r>
            <a:r>
              <a:rPr lang="en-US" sz="2000"/>
              <a:t>)   Koings etal</a:t>
            </a:r>
          </a:p>
          <a:p>
            <a:pPr>
              <a:buFontTx/>
              <a:buNone/>
            </a:pPr>
            <a:r>
              <a:rPr lang="en-US" sz="2000"/>
              <a:t>                  -Matrix for invasion of blastic cells</a:t>
            </a:r>
          </a:p>
          <a:p>
            <a:pPr>
              <a:buFontTx/>
              <a:buNone/>
            </a:pPr>
            <a:r>
              <a:rPr lang="en-US" sz="2000"/>
              <a:t>                  -Allows for cellular defferentiation and  proliferation</a:t>
            </a:r>
          </a:p>
          <a:p>
            <a:pPr>
              <a:buFontTx/>
              <a:buNone/>
            </a:pPr>
            <a:r>
              <a:rPr lang="en-US" sz="1200"/>
              <a:t>                               - </a:t>
            </a:r>
            <a:r>
              <a:rPr lang="en-US" sz="2000"/>
              <a:t>Permits deposition of hard tissues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304800"/>
            <a:ext cx="7772400" cy="1143000"/>
          </a:xfrm>
        </p:spPr>
        <p:txBody>
          <a:bodyPr/>
          <a:lstStyle/>
          <a:p>
            <a:r>
              <a:rPr lang="en-US" sz="3600" dirty="0"/>
              <a:t>One visit </a:t>
            </a:r>
            <a:r>
              <a:rPr lang="en-US" sz="3600" dirty="0" err="1"/>
              <a:t>Apexification</a:t>
            </a:r>
            <a:endParaRPr lang="en-US" sz="36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7772400" cy="4572000"/>
          </a:xfrm>
        </p:spPr>
        <p:txBody>
          <a:bodyPr/>
          <a:lstStyle/>
          <a:p>
            <a:r>
              <a:rPr lang="en-US" sz="2400" dirty="0">
                <a:solidFill>
                  <a:schemeClr val="accent1"/>
                </a:solidFill>
              </a:rPr>
              <a:t>Mineral trioxide aggregate</a:t>
            </a:r>
            <a:r>
              <a:rPr lang="en-US" sz="2400" dirty="0"/>
              <a:t>: 1993, 1998 (FDA Approval)</a:t>
            </a:r>
          </a:p>
          <a:p>
            <a:pPr>
              <a:buFontTx/>
              <a:buNone/>
            </a:pPr>
            <a:r>
              <a:rPr lang="en-US" sz="2400" dirty="0"/>
              <a:t>      - Fine hydrophilic particles of </a:t>
            </a:r>
            <a:r>
              <a:rPr lang="en-US" sz="2400" dirty="0" err="1"/>
              <a:t>Tricalcium</a:t>
            </a:r>
            <a:r>
              <a:rPr lang="en-US" sz="2400" dirty="0"/>
              <a:t> silicate, Tri calcium </a:t>
            </a:r>
            <a:r>
              <a:rPr lang="en-US" sz="2400" dirty="0" err="1"/>
              <a:t>aluminate,Tricalcium</a:t>
            </a:r>
            <a:r>
              <a:rPr lang="en-US" sz="2400" dirty="0"/>
              <a:t> oxide and silicate oxide </a:t>
            </a:r>
          </a:p>
          <a:p>
            <a:pPr>
              <a:buFontTx/>
              <a:buNone/>
            </a:pPr>
            <a:r>
              <a:rPr lang="en-US" sz="2400" dirty="0"/>
              <a:t>      -P</a:t>
            </a:r>
            <a:r>
              <a:rPr lang="en-US" sz="1800" dirty="0"/>
              <a:t>H </a:t>
            </a:r>
            <a:r>
              <a:rPr lang="en-US" sz="2400" dirty="0"/>
              <a:t>of 12.5, Antibacterial properties</a:t>
            </a:r>
          </a:p>
          <a:p>
            <a:pPr>
              <a:buFontTx/>
              <a:buNone/>
            </a:pPr>
            <a:r>
              <a:rPr lang="en-US" sz="2400" dirty="0"/>
              <a:t>      -low solubility, </a:t>
            </a:r>
            <a:r>
              <a:rPr lang="en-US" sz="2400" dirty="0" err="1"/>
              <a:t>radiopacity</a:t>
            </a:r>
            <a:r>
              <a:rPr lang="en-US" sz="2400" dirty="0"/>
              <a:t> greater than dentin</a:t>
            </a:r>
          </a:p>
          <a:p>
            <a:pPr>
              <a:buFontTx/>
              <a:buNone/>
            </a:pPr>
            <a:r>
              <a:rPr lang="en-US" sz="2400" dirty="0"/>
              <a:t>      -good </a:t>
            </a:r>
            <a:r>
              <a:rPr lang="en-US" sz="2400" dirty="0" err="1"/>
              <a:t>sealability</a:t>
            </a:r>
            <a:r>
              <a:rPr lang="en-US" sz="2400" dirty="0"/>
              <a:t>, biocompatibility </a:t>
            </a:r>
          </a:p>
          <a:p>
            <a:pPr>
              <a:buFontTx/>
              <a:buNone/>
            </a:pPr>
            <a:r>
              <a:rPr lang="en-US" sz="2400" dirty="0"/>
              <a:t>      -Stimulate the cytokine release and the production of interleukins </a:t>
            </a:r>
            <a:endParaRPr lang="en-US" sz="1800" dirty="0"/>
          </a:p>
        </p:txBody>
      </p:sp>
      <p:pic>
        <p:nvPicPr>
          <p:cNvPr id="82945" name="Picture 1" descr="H:\‫new images\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0701" y="4114800"/>
            <a:ext cx="3573299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8371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228600" y="2286000"/>
          <a:ext cx="2286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Photo Editor Photo" r:id="rId2" imgW="12193702" imgH="9142857" progId="">
                  <p:embed/>
                </p:oleObj>
              </mc:Choice>
              <mc:Fallback>
                <p:oleObj name="Photo Editor Photo" r:id="rId2" imgW="12193702" imgH="9142857" progId="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lum bright="24000"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360" t="16667" r="49985" b="33333"/>
                      <a:stretch>
                        <a:fillRect/>
                      </a:stretch>
                    </p:blipFill>
                    <p:spPr bwMode="auto">
                      <a:xfrm>
                        <a:off x="228600" y="2286000"/>
                        <a:ext cx="22860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6019800" y="2362200"/>
          <a:ext cx="22098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Photo Editor Photo" r:id="rId4" imgW="12193702" imgH="9142857" progId="">
                  <p:embed/>
                </p:oleObj>
              </mc:Choice>
              <mc:Fallback>
                <p:oleObj name="Photo Editor Photo" r:id="rId4" imgW="12193702" imgH="9142857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8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2791" t="16667" r="6943" b="51851"/>
                      <a:stretch>
                        <a:fillRect/>
                      </a:stretch>
                    </p:blipFill>
                    <p:spPr bwMode="auto">
                      <a:xfrm>
                        <a:off x="6019800" y="2362200"/>
                        <a:ext cx="22098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096000" y="37338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Dovgan carrier</a:t>
            </a:r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685800" y="4800600"/>
          <a:ext cx="4800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Photo Editor Photo" r:id="rId5" imgW="12193702" imgH="9142857" progId="">
                  <p:embed/>
                </p:oleObj>
              </mc:Choice>
              <mc:Fallback>
                <p:oleObj name="Photo Editor Photo" r:id="rId5" imgW="12193702" imgH="9142857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415" t="42500" r="5009" b="31250"/>
                      <a:stretch>
                        <a:fillRect/>
                      </a:stretch>
                    </p:blipFill>
                    <p:spPr bwMode="auto">
                      <a:xfrm>
                        <a:off x="685800" y="4800600"/>
                        <a:ext cx="4800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5334000" y="50292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Buchanan pluggers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914400" y="914400"/>
            <a:ext cx="3581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MTA KIT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Clinical procedure: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-Access cavity preparation and irrigation with Na O Cl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    EDTA(17%), Citric acid(7%)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-Working length is determined, dry the canals by using paper points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-Canal is dressed with non setting Ca (0H)</a:t>
            </a:r>
            <a:r>
              <a:rPr lang="en-US" sz="1800"/>
              <a:t>2 </a:t>
            </a:r>
            <a:r>
              <a:rPr lang="en-US" sz="2400"/>
              <a:t>for one to two weeks.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 Re-access, Ca (OH)</a:t>
            </a:r>
            <a:r>
              <a:rPr lang="en-US" sz="1800"/>
              <a:t>2 </a:t>
            </a:r>
            <a:r>
              <a:rPr lang="en-US" sz="2400"/>
              <a:t>is removed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-MTA is mixed with sterile water to a thick slurry, placed and condensed into the canal</a:t>
            </a:r>
            <a:endParaRPr lang="en-US" sz="1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6477000" y="1905000"/>
          <a:ext cx="23622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Photo Editor Photo" r:id="rId2" imgW="12193702" imgH="9142857" progId="">
                  <p:embed/>
                </p:oleObj>
              </mc:Choice>
              <mc:Fallback>
                <p:oleObj name="Photo Editor Photo" r:id="rId2" imgW="12193702" imgH="9142857" progId="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lum bright="18000" contrast="2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554" t="18518" r="51402" b="29630"/>
                      <a:stretch>
                        <a:fillRect/>
                      </a:stretch>
                    </p:blipFill>
                    <p:spPr bwMode="auto">
                      <a:xfrm>
                        <a:off x="6477000" y="1905000"/>
                        <a:ext cx="2362200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609600" y="2133600"/>
            <a:ext cx="52578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- </a:t>
            </a:r>
            <a:r>
              <a:rPr lang="en-US" sz="2400" dirty="0" err="1"/>
              <a:t>Radiographically</a:t>
            </a:r>
            <a:r>
              <a:rPr lang="en-US" sz="2400" dirty="0"/>
              <a:t> position of MTA is checked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685800" y="3124200"/>
            <a:ext cx="5410200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-A moist cotton pellet is placed in </a:t>
            </a:r>
            <a:r>
              <a:rPr lang="en-US" sz="2400" dirty="0" err="1"/>
              <a:t>canal,Temporary</a:t>
            </a:r>
            <a:r>
              <a:rPr lang="en-US" sz="2400" dirty="0"/>
              <a:t> dressing is given(</a:t>
            </a:r>
            <a:r>
              <a:rPr lang="en-US" sz="2400" dirty="0" err="1"/>
              <a:t>settin</a:t>
            </a:r>
            <a:r>
              <a:rPr lang="en-US" sz="2400" dirty="0"/>
              <a:t> time-3-4 hr)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Advantages :</a:t>
            </a:r>
          </a:p>
          <a:p>
            <a:pPr>
              <a:buFontTx/>
              <a:buNone/>
            </a:pPr>
            <a:r>
              <a:rPr lang="en-US" sz="2400"/>
              <a:t>     - Time saving</a:t>
            </a:r>
          </a:p>
          <a:p>
            <a:pPr>
              <a:buFontTx/>
              <a:buNone/>
            </a:pPr>
            <a:r>
              <a:rPr lang="en-US" sz="2400"/>
              <a:t>     -Better apical seal, nonresorbable</a:t>
            </a:r>
          </a:p>
          <a:p>
            <a:pPr>
              <a:buFontTx/>
              <a:buNone/>
            </a:pPr>
            <a:r>
              <a:rPr lang="en-US" sz="2400"/>
              <a:t>     -Better strengthening of the roots </a:t>
            </a:r>
          </a:p>
        </p:txBody>
      </p:sp>
      <p:pic>
        <p:nvPicPr>
          <p:cNvPr id="90113" name="Picture 1" descr="H:\i\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352800"/>
            <a:ext cx="5959907" cy="3224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Tooth restoration following </a:t>
            </a:r>
            <a:r>
              <a:rPr lang="en-US" sz="2800" dirty="0" err="1"/>
              <a:t>apexification</a:t>
            </a:r>
            <a:r>
              <a:rPr lang="en-US" sz="2800" dirty="0"/>
              <a:t>: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dirty="0"/>
              <a:t>Strengthening the immature root by using newer dentin bonding techniques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 err="1">
                <a:solidFill>
                  <a:srgbClr val="FF0000"/>
                </a:solidFill>
              </a:rPr>
              <a:t>Goldbreg</a:t>
            </a:r>
            <a:r>
              <a:rPr lang="en-US" sz="2400" dirty="0">
                <a:solidFill>
                  <a:srgbClr val="FF0000"/>
                </a:solidFill>
              </a:rPr>
              <a:t> et al : </a:t>
            </a:r>
            <a:r>
              <a:rPr lang="en-US" sz="2400" dirty="0"/>
              <a:t>Reinforcing effect of RMGIC</a:t>
            </a:r>
          </a:p>
          <a:p>
            <a:pPr>
              <a:buNone/>
            </a:pPr>
            <a:r>
              <a:rPr lang="en-US" sz="2400" dirty="0"/>
              <a:t> </a:t>
            </a:r>
          </a:p>
          <a:p>
            <a:r>
              <a:rPr lang="en-US" sz="2400" dirty="0" err="1">
                <a:solidFill>
                  <a:srgbClr val="FF0000"/>
                </a:solidFill>
              </a:rPr>
              <a:t>Katebzadeth</a:t>
            </a:r>
            <a:r>
              <a:rPr lang="en-US" sz="2400" dirty="0">
                <a:solidFill>
                  <a:srgbClr val="FF0000"/>
                </a:solidFill>
              </a:rPr>
              <a:t> et al : </a:t>
            </a:r>
            <a:r>
              <a:rPr lang="en-US" sz="2400" dirty="0"/>
              <a:t>Access is restored with composite restoration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Tooth restoration following apexification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447800"/>
            <a:ext cx="8929718" cy="45720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Clinical procedure for internal rehabilitation of root canal</a:t>
            </a:r>
            <a:r>
              <a:rPr lang="en-US" sz="2400" dirty="0"/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/>
              <a:t>-Select the proper light transmitting post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2400" dirty="0"/>
              <a:t>- Etch, Apply DBA into root canal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2400" dirty="0"/>
              <a:t>- Composite resin is packed into the canal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2400" dirty="0"/>
              <a:t>- Post is coated with </a:t>
            </a:r>
            <a:r>
              <a:rPr lang="en-US" sz="2400" dirty="0" err="1"/>
              <a:t>vaseline</a:t>
            </a:r>
            <a:r>
              <a:rPr lang="en-US" sz="2400" dirty="0"/>
              <a:t>, inserted centrally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2400" dirty="0"/>
              <a:t>into the canal and cured </a:t>
            </a:r>
          </a:p>
          <a:p>
            <a:pPr>
              <a:buFontTx/>
              <a:buNone/>
            </a:pPr>
            <a:r>
              <a:rPr lang="en-US" sz="2400" dirty="0"/>
              <a:t>          </a:t>
            </a: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6781800" y="2590800"/>
          <a:ext cx="23622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Photo Editor Photo" r:id="rId2" imgW="12193702" imgH="9142857" progId="">
                  <p:embed/>
                </p:oleObj>
              </mc:Choice>
              <mc:Fallback>
                <p:oleObj name="Photo Editor Photo" r:id="rId2" imgW="12193702" imgH="9142857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4218" t="20000" r="2197" b="40625"/>
                      <a:stretch>
                        <a:fillRect/>
                      </a:stretch>
                    </p:blipFill>
                    <p:spPr bwMode="auto">
                      <a:xfrm>
                        <a:off x="6781800" y="2590800"/>
                        <a:ext cx="23622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Grp="1" noChangeAspect="1"/>
          </p:cNvGraphicFramePr>
          <p:nvPr/>
        </p:nvGraphicFramePr>
        <p:xfrm>
          <a:off x="3738594" y="4572008"/>
          <a:ext cx="5334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Photo Editor Photo" r:id="rId4" imgW="12193702" imgH="9142857" progId="">
                  <p:embed/>
                </p:oleObj>
              </mc:Choice>
              <mc:Fallback>
                <p:oleObj name="Photo Editor Photo" r:id="rId4" imgW="12193702" imgH="9142857" progId="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lum bright="12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806" t="27826" r="6943" b="37987"/>
                      <a:stretch>
                        <a:fillRect/>
                      </a:stretch>
                    </p:blipFill>
                    <p:spPr bwMode="auto">
                      <a:xfrm>
                        <a:off x="3738594" y="4572008"/>
                        <a:ext cx="53340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Complications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Prolonged treatment time</a:t>
            </a:r>
          </a:p>
          <a:p>
            <a:endParaRPr lang="en-US"/>
          </a:p>
          <a:p>
            <a:r>
              <a:rPr lang="en-US"/>
              <a:t>Recurrent / persistent infection = Apical surgery  </a:t>
            </a:r>
          </a:p>
          <a:p>
            <a:endParaRPr lang="en-US"/>
          </a:p>
          <a:p>
            <a:r>
              <a:rPr lang="en-US"/>
              <a:t> Cervical root fracture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Pulp </a:t>
            </a:r>
            <a:r>
              <a:rPr lang="en-US" dirty="0" err="1">
                <a:solidFill>
                  <a:srgbClr val="FF0000"/>
                </a:solidFill>
              </a:rPr>
              <a:t>Revascularisation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Pulpal</a:t>
            </a:r>
            <a:r>
              <a:rPr lang="en-US" dirty="0"/>
              <a:t> necrosis in immature teeth</a:t>
            </a:r>
          </a:p>
          <a:p>
            <a:r>
              <a:rPr lang="en-US" dirty="0"/>
              <a:t>Traditional …… Ca OH</a:t>
            </a:r>
          </a:p>
          <a:p>
            <a:r>
              <a:rPr lang="en-US" dirty="0"/>
              <a:t>More recent…. MTA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                      DISADVANTAGES????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More fragile dentinal walls</a:t>
            </a:r>
          </a:p>
          <a:p>
            <a:pPr>
              <a:buNone/>
            </a:pPr>
            <a:r>
              <a:rPr lang="en-US" dirty="0"/>
              <a:t>Less resistance </a:t>
            </a:r>
            <a:r>
              <a:rPr lang="en-US"/>
              <a:t>to fracture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991600" cy="5334000"/>
          </a:xfrm>
        </p:spPr>
        <p:txBody>
          <a:bodyPr>
            <a:normAutofit fontScale="92500"/>
          </a:bodyPr>
          <a:lstStyle/>
          <a:p>
            <a:r>
              <a:rPr lang="en-US" dirty="0"/>
              <a:t>Access cavity</a:t>
            </a:r>
          </a:p>
          <a:p>
            <a:r>
              <a:rPr lang="en-US" dirty="0"/>
              <a:t>Hand file used to disrupt pulp tissue</a:t>
            </a:r>
          </a:p>
          <a:p>
            <a:r>
              <a:rPr lang="en-US" dirty="0"/>
              <a:t>Irrigate with </a:t>
            </a:r>
            <a:r>
              <a:rPr lang="en-US" dirty="0" err="1"/>
              <a:t>NaOcl</a:t>
            </a:r>
            <a:r>
              <a:rPr lang="en-US" dirty="0"/>
              <a:t> </a:t>
            </a:r>
          </a:p>
          <a:p>
            <a:r>
              <a:rPr lang="en-US" dirty="0"/>
              <a:t>Canals dried with paper points</a:t>
            </a:r>
          </a:p>
          <a:p>
            <a:r>
              <a:rPr lang="en-US" dirty="0" err="1"/>
              <a:t>Antiboitic</a:t>
            </a:r>
            <a:r>
              <a:rPr lang="en-US" dirty="0"/>
              <a:t> mixture placed </a:t>
            </a:r>
            <a:r>
              <a:rPr lang="en-US" dirty="0" err="1"/>
              <a:t>upto</a:t>
            </a:r>
            <a:r>
              <a:rPr lang="en-US" dirty="0"/>
              <a:t> depth of 8mm</a:t>
            </a:r>
          </a:p>
          <a:p>
            <a:r>
              <a:rPr lang="en-US" dirty="0"/>
              <a:t>Access closed with </a:t>
            </a:r>
            <a:r>
              <a:rPr lang="en-US" dirty="0" err="1"/>
              <a:t>cavit</a:t>
            </a:r>
            <a:r>
              <a:rPr lang="en-US" dirty="0"/>
              <a:t> (4mm)</a:t>
            </a:r>
          </a:p>
          <a:p>
            <a:r>
              <a:rPr lang="en-US" dirty="0"/>
              <a:t>After 4 wks, canals reentered, irrigated</a:t>
            </a:r>
          </a:p>
          <a:p>
            <a:r>
              <a:rPr lang="en-US" dirty="0"/>
              <a:t>Explorer introduced in canal space until vital tissue is felt at a depth of 15mm---- induce bleeding</a:t>
            </a:r>
          </a:p>
          <a:p>
            <a:r>
              <a:rPr lang="en-US" dirty="0"/>
              <a:t>Bleeding </a:t>
            </a:r>
            <a:r>
              <a:rPr lang="en-US" dirty="0" err="1"/>
              <a:t>stoped</a:t>
            </a:r>
            <a:r>
              <a:rPr lang="en-US" dirty="0"/>
              <a:t> below 3mm of CEJ</a:t>
            </a:r>
          </a:p>
          <a:p>
            <a:r>
              <a:rPr lang="en-US" dirty="0"/>
              <a:t>Over this MTA Placed and sealed with </a:t>
            </a:r>
            <a:r>
              <a:rPr lang="en-US" dirty="0" err="1"/>
              <a:t>cavit</a:t>
            </a:r>
            <a:endParaRPr lang="en-US" dirty="0"/>
          </a:p>
          <a:p>
            <a:r>
              <a:rPr lang="en-US" dirty="0"/>
              <a:t>2 weeks later if asymptomatic, </a:t>
            </a:r>
            <a:r>
              <a:rPr lang="en-US" dirty="0" err="1"/>
              <a:t>cavit</a:t>
            </a:r>
            <a:r>
              <a:rPr lang="en-US" dirty="0"/>
              <a:t> replaced with Bonded resin restoration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 descr="H:\i\Endo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2274" y="381001"/>
            <a:ext cx="8278326" cy="5306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71604" y="1885509"/>
            <a:ext cx="6017916" cy="3444681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92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9301" name="Picture 5" descr="b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6225"/>
            <a:ext cx="8229600" cy="6305550"/>
          </a:xfrm>
          <a:prstGeom prst="rect">
            <a:avLst/>
          </a:prstGeom>
          <a:noFill/>
        </p:spPr>
      </p:pic>
      <p:sp>
        <p:nvSpPr>
          <p:cNvPr id="439302" name="WordArt 6"/>
          <p:cNvSpPr>
            <a:spLocks noChangeArrowheads="1" noChangeShapeType="1" noTextEdit="1"/>
          </p:cNvSpPr>
          <p:nvPr/>
        </p:nvSpPr>
        <p:spPr bwMode="auto">
          <a:xfrm rot="5400000">
            <a:off x="-271462" y="2557462"/>
            <a:ext cx="4876800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12700">
                  <a:solidFill>
                    <a:srgbClr val="C4B596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conclusion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TREATMENT MODALITIES FOR TEETH     WITH OPEN APEX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2743200" y="1447800"/>
            <a:ext cx="16764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447800"/>
            <a:ext cx="12192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41245" y="1524000"/>
            <a:ext cx="887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0" y="1600200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Non vital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667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Apexogenesis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564617" y="2590800"/>
            <a:ext cx="1912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Apexification</a:t>
            </a:r>
            <a:endParaRPr lang="en-US" sz="2800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2247900" y="36957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76400" y="4343400"/>
            <a:ext cx="974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IPC,DPC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3086100" y="41529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819400" y="4343400"/>
            <a:ext cx="1442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PULPOTOMY</a:t>
            </a:r>
          </a:p>
        </p:txBody>
      </p:sp>
      <p:cxnSp>
        <p:nvCxnSpPr>
          <p:cNvPr id="23" name="Straight Arrow Connector 22"/>
          <p:cNvCxnSpPr>
            <a:stCxn id="21" idx="2"/>
          </p:cNvCxnSpPr>
          <p:nvPr/>
        </p:nvCxnSpPr>
        <p:spPr>
          <a:xfrm rot="5400000">
            <a:off x="2983758" y="4548374"/>
            <a:ext cx="392668" cy="721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2"/>
          </p:cNvCxnSpPr>
          <p:nvPr/>
        </p:nvCxnSpPr>
        <p:spPr>
          <a:xfrm rot="16200000" flipH="1">
            <a:off x="3593358" y="4660158"/>
            <a:ext cx="468868" cy="57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86000" y="519326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CVEK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05200" y="5181600"/>
            <a:ext cx="115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CERVICAL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59830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RCT</a:t>
            </a:r>
          </a:p>
        </p:txBody>
      </p:sp>
      <p:cxnSp>
        <p:nvCxnSpPr>
          <p:cNvPr id="30" name="Straight Arrow Connector 29"/>
          <p:cNvCxnSpPr>
            <a:endCxn id="28" idx="0"/>
          </p:cNvCxnSpPr>
          <p:nvPr/>
        </p:nvCxnSpPr>
        <p:spPr>
          <a:xfrm rot="5400000">
            <a:off x="4056966" y="4172634"/>
            <a:ext cx="2706469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886200" y="55626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086600" y="2209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975920" y="3124200"/>
            <a:ext cx="2015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Pulp </a:t>
            </a:r>
          </a:p>
          <a:p>
            <a:r>
              <a:rPr lang="en-US" sz="2400" dirty="0" err="1"/>
              <a:t>revascularisation</a:t>
            </a:r>
            <a:endParaRPr lang="en-US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FAQs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 Case 1: 7.5 year old child c/o fall and bleeding from upper front tooth. Reports within 24 hrs after injury</a:t>
            </a:r>
          </a:p>
          <a:p>
            <a:r>
              <a:rPr lang="en-IN" dirty="0"/>
              <a:t> Case 2: 8 year old reports with </a:t>
            </a:r>
            <a:r>
              <a:rPr lang="en-IN" dirty="0" err="1"/>
              <a:t>discolored</a:t>
            </a:r>
            <a:r>
              <a:rPr lang="en-IN" dirty="0"/>
              <a:t> right upper front tooth gives history of fall one year ago</a:t>
            </a:r>
          </a:p>
          <a:p>
            <a:r>
              <a:rPr lang="en-IN" dirty="0" err="1"/>
              <a:t>Apexogenesis</a:t>
            </a:r>
            <a:r>
              <a:rPr lang="en-IN" dirty="0"/>
              <a:t> </a:t>
            </a:r>
            <a:r>
              <a:rPr lang="en-IN" dirty="0" err="1"/>
              <a:t>vs</a:t>
            </a:r>
            <a:r>
              <a:rPr lang="en-IN" dirty="0"/>
              <a:t> </a:t>
            </a:r>
            <a:r>
              <a:rPr lang="en-IN" dirty="0" err="1"/>
              <a:t>apexification</a:t>
            </a:r>
            <a:endParaRPr lang="en-IN" dirty="0"/>
          </a:p>
          <a:p>
            <a:r>
              <a:rPr lang="en-IN" dirty="0"/>
              <a:t>MTA</a:t>
            </a:r>
          </a:p>
          <a:p>
            <a:r>
              <a:rPr lang="en-IN"/>
              <a:t>Pulp revascularisation (RET)</a:t>
            </a:r>
            <a:endParaRPr lang="en-IN" dirty="0"/>
          </a:p>
          <a:p>
            <a:r>
              <a:rPr lang="en-IN" dirty="0"/>
              <a:t>Franks criteria of root closure</a:t>
            </a:r>
          </a:p>
          <a:p>
            <a:r>
              <a:rPr lang="en-IN" dirty="0"/>
              <a:t>Young permanent teeth</a:t>
            </a:r>
          </a:p>
          <a:p>
            <a:r>
              <a:rPr lang="en-IN" dirty="0" err="1"/>
              <a:t>Cvek</a:t>
            </a:r>
            <a:r>
              <a:rPr lang="en-IN" dirty="0"/>
              <a:t> pulpotomy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228600"/>
            <a:ext cx="4724400" cy="715963"/>
          </a:xfrm>
        </p:spPr>
        <p:txBody>
          <a:bodyPr>
            <a:normAutofit fontScale="90000"/>
          </a:bodyPr>
          <a:lstStyle/>
          <a:p>
            <a:r>
              <a:rPr lang="en-US"/>
              <a:t>References 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85800"/>
            <a:ext cx="63246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Fundamentals of pediatric dentistry – RJ.mathewson</a:t>
            </a:r>
          </a:p>
          <a:p>
            <a:pPr>
              <a:lnSpc>
                <a:spcPct val="90000"/>
              </a:lnSpc>
            </a:pPr>
            <a:r>
              <a:rPr lang="en-US"/>
              <a:t>Pathways of pulp – Cohen &amp; Burn</a:t>
            </a:r>
          </a:p>
          <a:p>
            <a:pPr>
              <a:lnSpc>
                <a:spcPct val="90000"/>
              </a:lnSpc>
            </a:pPr>
            <a:r>
              <a:rPr lang="en-US"/>
              <a:t>Kennedy operative dentistry</a:t>
            </a:r>
          </a:p>
          <a:p>
            <a:pPr>
              <a:lnSpc>
                <a:spcPct val="90000"/>
              </a:lnSpc>
            </a:pPr>
            <a:r>
              <a:rPr lang="en-US"/>
              <a:t>Endodontic practice – LI.Grossman</a:t>
            </a:r>
          </a:p>
          <a:p>
            <a:pPr>
              <a:lnSpc>
                <a:spcPct val="90000"/>
              </a:lnSpc>
            </a:pPr>
            <a:r>
              <a:rPr lang="en-US"/>
              <a:t>Stewart scientific foundation</a:t>
            </a:r>
          </a:p>
          <a:p>
            <a:pPr>
              <a:lnSpc>
                <a:spcPct val="90000"/>
              </a:lnSpc>
            </a:pPr>
            <a:r>
              <a:rPr lang="en-US"/>
              <a:t>Endodontics – Ingle </a:t>
            </a:r>
          </a:p>
          <a:p>
            <a:pPr>
              <a:lnSpc>
                <a:spcPct val="90000"/>
              </a:lnSpc>
            </a:pPr>
            <a:r>
              <a:rPr lang="en-US"/>
              <a:t>Journal of dentistry 2000</a:t>
            </a:r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685800" y="4343400"/>
            <a:ext cx="77724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/>
              <a:t>International endodontic journal 2004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/>
              <a:t>Pediatric dent 1994 &amp; 1996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/>
              <a:t>J dent child 199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/>
              <a:t>DCNA 2000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6" name="Rectangle 4"/>
          <p:cNvSpPr>
            <a:spLocks noChangeArrowheads="1"/>
          </p:cNvSpPr>
          <p:nvPr/>
        </p:nvSpPr>
        <p:spPr bwMode="auto">
          <a:xfrm>
            <a:off x="1828800" y="3352800"/>
            <a:ext cx="576103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9600">
                <a:solidFill>
                  <a:srgbClr val="FF3300"/>
                </a:solidFill>
              </a:rPr>
              <a:t>THANKU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508</TotalTime>
  <Words>1649</Words>
  <Application>Microsoft Office PowerPoint</Application>
  <PresentationFormat>On-screen Show (4:3)</PresentationFormat>
  <Paragraphs>309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Cambria</vt:lpstr>
      <vt:lpstr>Franklin Gothic Book</vt:lpstr>
      <vt:lpstr>Perpetua</vt:lpstr>
      <vt:lpstr>Tahoma</vt:lpstr>
      <vt:lpstr>Times New Roman</vt:lpstr>
      <vt:lpstr>Wingdings 2</vt:lpstr>
      <vt:lpstr>Equity</vt:lpstr>
      <vt:lpstr>Bitmap Image</vt:lpstr>
      <vt:lpstr>Photo Editor Photo</vt:lpstr>
      <vt:lpstr>PowerPoint Presentation</vt:lpstr>
      <vt:lpstr>PULP THERAPY FOR YOUNG PERMANENT TEETH</vt:lpstr>
      <vt:lpstr>   </vt:lpstr>
      <vt:lpstr>YOUNG Permanent teeth </vt:lpstr>
      <vt:lpstr>PowerPoint Presentation</vt:lpstr>
      <vt:lpstr>DIAGNOSIS AND CASE ASSESSMENT </vt:lpstr>
      <vt:lpstr>PowerPoint Presentation</vt:lpstr>
      <vt:lpstr>TREATMENT MODALITIES FOR TEETH     WITH OPEN APEX</vt:lpstr>
      <vt:lpstr>Apexogenesis –  Marshall</vt:lpstr>
      <vt:lpstr>Mechanism Of Continued Root Formation</vt:lpstr>
      <vt:lpstr>Partial pulpotomy (Cvek)</vt:lpstr>
      <vt:lpstr>PowerPoint Presentation</vt:lpstr>
      <vt:lpstr>Partial pulpotomy</vt:lpstr>
      <vt:lpstr>PowerPoint Presentation</vt:lpstr>
      <vt:lpstr>Apexogenesis </vt:lpstr>
      <vt:lpstr>Apexification  </vt:lpstr>
      <vt:lpstr>Objectives</vt:lpstr>
      <vt:lpstr>Indications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APICAL CLOSURE INDUCTION BY Ca(OH)2:</vt:lpstr>
      <vt:lpstr>Radiographic evidence of success </vt:lpstr>
      <vt:lpstr>PowerPoint Presentation</vt:lpstr>
      <vt:lpstr>PowerPoint Presentation</vt:lpstr>
      <vt:lpstr>PowerPoint Presentation</vt:lpstr>
      <vt:lpstr>Composition Of Apical Barrier</vt:lpstr>
      <vt:lpstr>Conventional RCT following ABF </vt:lpstr>
      <vt:lpstr>PowerPoint Presentation</vt:lpstr>
      <vt:lpstr>PowerPoint Presentation</vt:lpstr>
      <vt:lpstr>One visit Apexification :</vt:lpstr>
      <vt:lpstr>One visit Apexification</vt:lpstr>
      <vt:lpstr>PowerPoint Presentation</vt:lpstr>
      <vt:lpstr>PowerPoint Presentation</vt:lpstr>
      <vt:lpstr>PowerPoint Presentation</vt:lpstr>
      <vt:lpstr>PowerPoint Presentation</vt:lpstr>
      <vt:lpstr>Tooth restoration following apexification:</vt:lpstr>
      <vt:lpstr>Tooth restoration following apexification</vt:lpstr>
      <vt:lpstr>Complications</vt:lpstr>
      <vt:lpstr>Pulp Revascularisation</vt:lpstr>
      <vt:lpstr>Technique </vt:lpstr>
      <vt:lpstr>PowerPoint Presentation</vt:lpstr>
      <vt:lpstr>PowerPoint Presentation</vt:lpstr>
      <vt:lpstr>PowerPoint Presentation</vt:lpstr>
      <vt:lpstr>TREATMENT MODALITIES FOR TEETH     WITH OPEN APEX</vt:lpstr>
      <vt:lpstr>FAQs </vt:lpstr>
      <vt:lpstr>References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PULP THERAPY FOR YOUNG PERMANENT TEETH</dc:title>
  <dc:creator>janu</dc:creator>
  <cp:lastModifiedBy>Suzan Sahana</cp:lastModifiedBy>
  <cp:revision>39</cp:revision>
  <dcterms:created xsi:type="dcterms:W3CDTF">2011-08-16T04:59:51Z</dcterms:created>
  <dcterms:modified xsi:type="dcterms:W3CDTF">2023-07-19T05:03:32Z</dcterms:modified>
</cp:coreProperties>
</file>