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256" r:id="rId3"/>
    <p:sldId id="307" r:id="rId4"/>
    <p:sldId id="257" r:id="rId5"/>
    <p:sldId id="286" r:id="rId6"/>
    <p:sldId id="287" r:id="rId7"/>
    <p:sldId id="258" r:id="rId8"/>
    <p:sldId id="259" r:id="rId9"/>
    <p:sldId id="260" r:id="rId10"/>
    <p:sldId id="261" r:id="rId11"/>
    <p:sldId id="289" r:id="rId12"/>
    <p:sldId id="262" r:id="rId13"/>
    <p:sldId id="263" r:id="rId14"/>
    <p:sldId id="264" r:id="rId15"/>
    <p:sldId id="288" r:id="rId16"/>
    <p:sldId id="265" r:id="rId17"/>
    <p:sldId id="267" r:id="rId18"/>
    <p:sldId id="268" r:id="rId19"/>
    <p:sldId id="269" r:id="rId20"/>
    <p:sldId id="299" r:id="rId21"/>
    <p:sldId id="303" r:id="rId22"/>
    <p:sldId id="300" r:id="rId23"/>
    <p:sldId id="301" r:id="rId24"/>
    <p:sldId id="302" r:id="rId25"/>
    <p:sldId id="296" r:id="rId26"/>
    <p:sldId id="297" r:id="rId27"/>
    <p:sldId id="298" r:id="rId28"/>
    <p:sldId id="270" r:id="rId29"/>
    <p:sldId id="271" r:id="rId30"/>
    <p:sldId id="290" r:id="rId31"/>
    <p:sldId id="272" r:id="rId32"/>
    <p:sldId id="274" r:id="rId33"/>
    <p:sldId id="275" r:id="rId34"/>
    <p:sldId id="276" r:id="rId35"/>
    <p:sldId id="280" r:id="rId36"/>
    <p:sldId id="281" r:id="rId37"/>
    <p:sldId id="282" r:id="rId38"/>
    <p:sldId id="291" r:id="rId39"/>
    <p:sldId id="283" r:id="rId40"/>
    <p:sldId id="304" r:id="rId41"/>
    <p:sldId id="295"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p:cViewPr varScale="1">
        <p:scale>
          <a:sx n="82" d="100"/>
          <a:sy n="82" d="100"/>
        </p:scale>
        <p:origin x="1488"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1500" dirty="0">
                <a:solidFill>
                  <a:srgbClr val="FF3399"/>
                </a:solidFill>
                <a:latin typeface="Bella Donna" pitchFamily="66" charset="0"/>
              </a:rPr>
              <a:t>G</a:t>
            </a:r>
            <a:r>
              <a:rPr lang="en-US" sz="11500" dirty="0">
                <a:solidFill>
                  <a:srgbClr val="3366FF"/>
                </a:solidFill>
                <a:latin typeface="Bella Donna" pitchFamily="66" charset="0"/>
              </a:rPr>
              <a:t>o</a:t>
            </a:r>
            <a:r>
              <a:rPr lang="en-US" sz="11500" dirty="0">
                <a:solidFill>
                  <a:srgbClr val="009900"/>
                </a:solidFill>
                <a:latin typeface="Bella Donna" pitchFamily="66" charset="0"/>
              </a:rPr>
              <a:t>o</a:t>
            </a:r>
            <a:r>
              <a:rPr lang="en-US" sz="11500" dirty="0">
                <a:solidFill>
                  <a:srgbClr val="7030A0"/>
                </a:solidFill>
                <a:latin typeface="Bella Donna" pitchFamily="66" charset="0"/>
              </a:rPr>
              <a:t>d</a:t>
            </a:r>
            <a:r>
              <a:rPr lang="en-US" sz="11500" dirty="0">
                <a:latin typeface="Bella Donna" pitchFamily="66" charset="0"/>
              </a:rPr>
              <a:t> </a:t>
            </a:r>
            <a:r>
              <a:rPr lang="en-US" sz="11500" dirty="0">
                <a:solidFill>
                  <a:srgbClr val="FF3399"/>
                </a:solidFill>
                <a:latin typeface="Bella Donna" pitchFamily="66" charset="0"/>
              </a:rPr>
              <a:t>M</a:t>
            </a:r>
            <a:r>
              <a:rPr lang="en-US" sz="11500" dirty="0">
                <a:solidFill>
                  <a:schemeClr val="tx2">
                    <a:lumMod val="75000"/>
                  </a:schemeClr>
                </a:solidFill>
                <a:latin typeface="Bella Donna" pitchFamily="66" charset="0"/>
              </a:rPr>
              <a:t>o</a:t>
            </a:r>
            <a:r>
              <a:rPr lang="en-US" sz="11500" dirty="0">
                <a:solidFill>
                  <a:srgbClr val="008000"/>
                </a:solidFill>
                <a:latin typeface="Bella Donna" pitchFamily="66" charset="0"/>
              </a:rPr>
              <a:t>r</a:t>
            </a:r>
            <a:r>
              <a:rPr lang="en-US" sz="11500" dirty="0">
                <a:solidFill>
                  <a:srgbClr val="FFC000"/>
                </a:solidFill>
                <a:latin typeface="Bella Donna" pitchFamily="66" charset="0"/>
              </a:rPr>
              <a:t>n</a:t>
            </a:r>
            <a:r>
              <a:rPr lang="en-US" sz="11500" dirty="0">
                <a:solidFill>
                  <a:srgbClr val="3366FF"/>
                </a:solidFill>
                <a:latin typeface="Bella Donna" pitchFamily="66" charset="0"/>
              </a:rPr>
              <a:t>i</a:t>
            </a:r>
            <a:r>
              <a:rPr lang="en-US" sz="11500" dirty="0">
                <a:latin typeface="Bella Donna" pitchFamily="66" charset="0"/>
              </a:rPr>
              <a:t>n</a:t>
            </a:r>
            <a:r>
              <a:rPr lang="en-US" sz="11500" dirty="0">
                <a:solidFill>
                  <a:schemeClr val="bg2">
                    <a:lumMod val="50000"/>
                  </a:schemeClr>
                </a:solidFill>
                <a:latin typeface="Bella Donna" pitchFamily="66" charset="0"/>
              </a:rPr>
              <a:t>g</a:t>
            </a:r>
          </a:p>
        </p:txBody>
      </p:sp>
    </p:spTree>
    <p:extLst>
      <p:ext uri="{BB962C8B-B14F-4D97-AF65-F5344CB8AC3E}">
        <p14:creationId xmlns:p14="http://schemas.microsoft.com/office/powerpoint/2010/main" val="351464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18000"/>
            <a:lum/>
            <a:extLst>
              <a:ext uri="{BEBA8EAE-BF5A-486C-A8C5-ECC9F3942E4B}">
                <a14:imgProps xmlns:a14="http://schemas.microsoft.com/office/drawing/2010/main">
                  <a14:imgLayer r:embed="rId3">
                    <a14:imgEffect>
                      <a14:sharpenSoften amount="57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81200"/>
            <a:ext cx="7772400" cy="1470025"/>
          </a:xfrm>
        </p:spPr>
        <p:txBody>
          <a:bodyPr>
            <a:normAutofit/>
          </a:bodyPr>
          <a:lstStyle/>
          <a:p>
            <a:r>
              <a:rPr lang="en-US" sz="6000" dirty="0">
                <a:solidFill>
                  <a:schemeClr val="accent2">
                    <a:lumMod val="50000"/>
                  </a:schemeClr>
                </a:solidFill>
                <a:latin typeface="Arial Rounded MT Bold" pitchFamily="34" charset="0"/>
              </a:rPr>
              <a:t>Periodontal Pocket</a:t>
            </a:r>
          </a:p>
        </p:txBody>
      </p:sp>
    </p:spTree>
    <p:extLst>
      <p:ext uri="{BB962C8B-B14F-4D97-AF65-F5344CB8AC3E}">
        <p14:creationId xmlns:p14="http://schemas.microsoft.com/office/powerpoint/2010/main" val="967599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US" dirty="0">
                <a:solidFill>
                  <a:schemeClr val="tx2">
                    <a:lumMod val="60000"/>
                    <a:lumOff val="40000"/>
                  </a:schemeClr>
                </a:solidFill>
                <a:latin typeface="Arial Rounded MT Bold" pitchFamily="34" charset="0"/>
              </a:rPr>
              <a:t>Contents </a:t>
            </a:r>
          </a:p>
        </p:txBody>
      </p:sp>
      <p:sp>
        <p:nvSpPr>
          <p:cNvPr id="3" name="Content Placeholder 2"/>
          <p:cNvSpPr>
            <a:spLocks noGrp="1"/>
          </p:cNvSpPr>
          <p:nvPr>
            <p:ph idx="1"/>
          </p:nvPr>
        </p:nvSpPr>
        <p:spPr>
          <a:xfrm>
            <a:off x="457200" y="748145"/>
            <a:ext cx="8229600" cy="6033655"/>
          </a:xfrm>
        </p:spPr>
        <p:txBody>
          <a:bodyPr>
            <a:noAutofit/>
          </a:bodyPr>
          <a:lstStyle/>
          <a:p>
            <a:r>
              <a:rPr lang="en-US" sz="2600" dirty="0">
                <a:solidFill>
                  <a:schemeClr val="accent2">
                    <a:lumMod val="50000"/>
                  </a:schemeClr>
                </a:solidFill>
                <a:latin typeface="Arial Rounded MT Bold" pitchFamily="34" charset="0"/>
              </a:rPr>
              <a:t>Definition</a:t>
            </a:r>
          </a:p>
          <a:p>
            <a:r>
              <a:rPr lang="en-US" sz="2600" dirty="0">
                <a:solidFill>
                  <a:schemeClr val="accent2">
                    <a:lumMod val="50000"/>
                  </a:schemeClr>
                </a:solidFill>
                <a:latin typeface="Arial Rounded MT Bold" pitchFamily="34" charset="0"/>
              </a:rPr>
              <a:t>Classification</a:t>
            </a:r>
          </a:p>
          <a:p>
            <a:r>
              <a:rPr lang="en-US" sz="2600" dirty="0">
                <a:solidFill>
                  <a:schemeClr val="accent2">
                    <a:lumMod val="50000"/>
                  </a:schemeClr>
                </a:solidFill>
                <a:latin typeface="Arial Rounded MT Bold" pitchFamily="34" charset="0"/>
              </a:rPr>
              <a:t>Supra bony and infra bony pocket</a:t>
            </a:r>
          </a:p>
          <a:p>
            <a:r>
              <a:rPr lang="en-US" sz="2600" dirty="0">
                <a:solidFill>
                  <a:schemeClr val="accent2">
                    <a:lumMod val="50000"/>
                  </a:schemeClr>
                </a:solidFill>
                <a:latin typeface="Arial Rounded MT Bold" pitchFamily="34" charset="0"/>
              </a:rPr>
              <a:t>Pathogenesis of pocket formation</a:t>
            </a:r>
          </a:p>
          <a:p>
            <a:r>
              <a:rPr lang="en-US" sz="2600" dirty="0">
                <a:solidFill>
                  <a:schemeClr val="accent2">
                    <a:lumMod val="50000"/>
                  </a:schemeClr>
                </a:solidFill>
                <a:latin typeface="Arial Rounded MT Bold" pitchFamily="34" charset="0"/>
              </a:rPr>
              <a:t>Clinical signs</a:t>
            </a:r>
          </a:p>
          <a:p>
            <a:r>
              <a:rPr lang="en-US" sz="2600" dirty="0">
                <a:solidFill>
                  <a:schemeClr val="accent2">
                    <a:lumMod val="50000"/>
                  </a:schemeClr>
                </a:solidFill>
                <a:latin typeface="Arial Rounded MT Bold" pitchFamily="34" charset="0"/>
              </a:rPr>
              <a:t>Symptoms</a:t>
            </a:r>
          </a:p>
          <a:p>
            <a:r>
              <a:rPr lang="en-US" sz="2600" dirty="0">
                <a:solidFill>
                  <a:schemeClr val="accent2">
                    <a:lumMod val="50000"/>
                  </a:schemeClr>
                </a:solidFill>
                <a:latin typeface="Arial Rounded MT Bold" pitchFamily="34" charset="0"/>
              </a:rPr>
              <a:t>Histopathology</a:t>
            </a:r>
          </a:p>
          <a:p>
            <a:r>
              <a:rPr lang="en-US" sz="2600" dirty="0">
                <a:solidFill>
                  <a:schemeClr val="accent2">
                    <a:lumMod val="50000"/>
                  </a:schemeClr>
                </a:solidFill>
                <a:latin typeface="Arial Rounded MT Bold" pitchFamily="34" charset="0"/>
              </a:rPr>
              <a:t>Microtopography</a:t>
            </a:r>
          </a:p>
          <a:p>
            <a:r>
              <a:rPr lang="en-US" sz="2600" dirty="0">
                <a:solidFill>
                  <a:schemeClr val="accent2">
                    <a:lumMod val="50000"/>
                  </a:schemeClr>
                </a:solidFill>
                <a:latin typeface="Arial Rounded MT Bold" pitchFamily="34" charset="0"/>
              </a:rPr>
              <a:t>Surface morphology of the tooth wall of periodontal pockets</a:t>
            </a:r>
          </a:p>
          <a:p>
            <a:r>
              <a:rPr lang="en-US" sz="2600" dirty="0">
                <a:solidFill>
                  <a:schemeClr val="accent2">
                    <a:lumMod val="50000"/>
                  </a:schemeClr>
                </a:solidFill>
                <a:latin typeface="Arial Rounded MT Bold" pitchFamily="34" charset="0"/>
              </a:rPr>
              <a:t>Pulp changes associated with periodontal pockets</a:t>
            </a:r>
          </a:p>
          <a:p>
            <a:r>
              <a:rPr lang="en-US" sz="2600" dirty="0">
                <a:solidFill>
                  <a:schemeClr val="accent2">
                    <a:lumMod val="50000"/>
                  </a:schemeClr>
                </a:solidFill>
                <a:latin typeface="Arial Rounded MT Bold" pitchFamily="34" charset="0"/>
              </a:rPr>
              <a:t>Pocket contents</a:t>
            </a:r>
          </a:p>
          <a:p>
            <a:endParaRPr lang="en-US" sz="2600" dirty="0">
              <a:solidFill>
                <a:schemeClr val="accent2">
                  <a:lumMod val="50000"/>
                </a:schemeClr>
              </a:solidFill>
              <a:latin typeface="Arial Rounded MT Bold" pitchFamily="34" charset="0"/>
            </a:endParaRPr>
          </a:p>
        </p:txBody>
      </p:sp>
    </p:spTree>
    <p:extLst>
      <p:ext uri="{BB962C8B-B14F-4D97-AF65-F5344CB8AC3E}">
        <p14:creationId xmlns:p14="http://schemas.microsoft.com/office/powerpoint/2010/main" val="2954970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18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74638"/>
            <a:ext cx="4953000" cy="1143000"/>
          </a:xfrm>
        </p:spPr>
        <p:style>
          <a:lnRef idx="3">
            <a:schemeClr val="lt1"/>
          </a:lnRef>
          <a:fillRef idx="1">
            <a:schemeClr val="accent2"/>
          </a:fillRef>
          <a:effectRef idx="1">
            <a:schemeClr val="accent2"/>
          </a:effectRef>
          <a:fontRef idx="minor">
            <a:schemeClr val="lt1"/>
          </a:fontRef>
        </p:style>
        <p:txBody>
          <a:bodyPr/>
          <a:lstStyle/>
          <a:p>
            <a:r>
              <a:rPr lang="en-US" dirty="0">
                <a:solidFill>
                  <a:schemeClr val="tx1">
                    <a:lumMod val="75000"/>
                    <a:lumOff val="25000"/>
                  </a:schemeClr>
                </a:solidFill>
                <a:latin typeface="Arial Rounded MT Bold" pitchFamily="34" charset="0"/>
              </a:rPr>
              <a:t>Definition</a:t>
            </a:r>
          </a:p>
        </p:txBody>
      </p:sp>
      <p:sp>
        <p:nvSpPr>
          <p:cNvPr id="3" name="Content Placeholder 2"/>
          <p:cNvSpPr>
            <a:spLocks noGrp="1"/>
          </p:cNvSpPr>
          <p:nvPr>
            <p:ph idx="1"/>
          </p:nvPr>
        </p:nvSpPr>
        <p:spPr/>
        <p:txBody>
          <a:bodyPr/>
          <a:lstStyle/>
          <a:p>
            <a:pPr marL="0" indent="0">
              <a:buNone/>
            </a:pPr>
            <a:r>
              <a:rPr lang="en-US" b="1" dirty="0">
                <a:solidFill>
                  <a:srgbClr val="C00000"/>
                </a:solidFill>
              </a:rPr>
              <a:t>According to Glickman </a:t>
            </a:r>
            <a:endParaRPr lang="en-US" dirty="0">
              <a:solidFill>
                <a:srgbClr val="C00000"/>
              </a:solidFill>
            </a:endParaRPr>
          </a:p>
          <a:p>
            <a:pPr marL="0" indent="0">
              <a:buNone/>
            </a:pPr>
            <a:endParaRPr lang="en-US" dirty="0"/>
          </a:p>
          <a:p>
            <a:pPr marL="0" indent="0">
              <a:buNone/>
            </a:pPr>
            <a:r>
              <a:rPr lang="en-US" sz="2600" dirty="0">
                <a:solidFill>
                  <a:srgbClr val="7030A0"/>
                </a:solidFill>
                <a:latin typeface="Arial Rounded MT Bold" pitchFamily="34" charset="0"/>
              </a:rPr>
              <a:t>“Periodontal Pocket Is a Pathologically deepened gingival sulcus which occurs  with destruction of the supporting periodontal tissues.”</a:t>
            </a:r>
          </a:p>
        </p:txBody>
      </p:sp>
    </p:spTree>
    <p:extLst>
      <p:ext uri="{BB962C8B-B14F-4D97-AF65-F5344CB8AC3E}">
        <p14:creationId xmlns:p14="http://schemas.microsoft.com/office/powerpoint/2010/main" val="3057236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solidFill>
                  <a:srgbClr val="92D050"/>
                </a:solidFill>
                <a:latin typeface="Arial Rounded MT Bold" pitchFamily="34" charset="0"/>
              </a:rPr>
              <a:t>According to Carranza</a:t>
            </a:r>
          </a:p>
          <a:p>
            <a:pPr marL="0" indent="0">
              <a:buNone/>
            </a:pPr>
            <a:endParaRPr lang="en-US" dirty="0">
              <a:latin typeface="Arial Rounded MT Bold" pitchFamily="34" charset="0"/>
            </a:endParaRPr>
          </a:p>
          <a:p>
            <a:pPr marL="800100" lvl="2" indent="0">
              <a:buNone/>
            </a:pPr>
            <a:r>
              <a:rPr lang="en-US" sz="2600" dirty="0">
                <a:solidFill>
                  <a:srgbClr val="FF6600"/>
                </a:solidFill>
                <a:latin typeface="Arial Rounded MT Bold" pitchFamily="34" charset="0"/>
              </a:rPr>
              <a:t>“Pocket defined as pathologically deepened  gingival sulcus.”</a:t>
            </a:r>
          </a:p>
        </p:txBody>
      </p:sp>
      <p:pic>
        <p:nvPicPr>
          <p:cNvPr id="16386" name="Picture 2" descr="C:\Users\Home\Desktop\Seminar\Pocket\Pictures\Perio-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352800"/>
            <a:ext cx="41910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39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marL="0" indent="0">
              <a:buNone/>
            </a:pPr>
            <a:r>
              <a:rPr lang="en-US" sz="2600" dirty="0">
                <a:solidFill>
                  <a:srgbClr val="92D050"/>
                </a:solidFill>
                <a:latin typeface="Arial Rounded MT Bold" pitchFamily="34" charset="0"/>
              </a:rPr>
              <a:t>According to AAP 1986 </a:t>
            </a:r>
          </a:p>
          <a:p>
            <a:pPr lvl="0"/>
            <a:endParaRPr lang="en-US" sz="2600" dirty="0">
              <a:latin typeface="Arial Rounded MT Bold" pitchFamily="34" charset="0"/>
            </a:endParaRPr>
          </a:p>
          <a:p>
            <a:pPr lvl="0"/>
            <a:r>
              <a:rPr lang="en-US" sz="2600" dirty="0">
                <a:solidFill>
                  <a:srgbClr val="FF6600"/>
                </a:solidFill>
                <a:latin typeface="Arial Rounded MT Bold" pitchFamily="34" charset="0"/>
              </a:rPr>
              <a:t>A fissure bordered on one side by the tooth and opposite site by crevicular epithelium and limited at its apex by the junctional epithelium</a:t>
            </a:r>
          </a:p>
          <a:p>
            <a:pPr lvl="0"/>
            <a:endParaRPr lang="en-US" sz="2600" dirty="0">
              <a:latin typeface="Arial Rounded MT Bold" pitchFamily="34" charset="0"/>
            </a:endParaRPr>
          </a:p>
          <a:p>
            <a:pPr lvl="0"/>
            <a:endParaRPr lang="en-US" sz="2600" dirty="0">
              <a:latin typeface="Arial Rounded MT Bold" pitchFamily="34" charset="0"/>
            </a:endParaRPr>
          </a:p>
          <a:p>
            <a:pPr lvl="0"/>
            <a:r>
              <a:rPr lang="en-US" sz="2600" dirty="0">
                <a:solidFill>
                  <a:srgbClr val="0070C0"/>
                </a:solidFill>
                <a:latin typeface="Arial Rounded MT Bold" pitchFamily="34" charset="0"/>
              </a:rPr>
              <a:t>Abnormal apical extension of a gingival crevice caused by migration of the junctional epithelium along the root as the periodontal ligament is detached by a disease process.</a:t>
            </a:r>
          </a:p>
          <a:p>
            <a:endParaRPr lang="en-US" sz="2600" dirty="0">
              <a:latin typeface="Arial Rounded MT Bold" pitchFamily="34" charset="0"/>
            </a:endParaRPr>
          </a:p>
        </p:txBody>
      </p:sp>
    </p:spTree>
    <p:extLst>
      <p:ext uri="{BB962C8B-B14F-4D97-AF65-F5344CB8AC3E}">
        <p14:creationId xmlns:p14="http://schemas.microsoft.com/office/powerpoint/2010/main" val="1077060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a:bodyPr>
          <a:lstStyle/>
          <a:p>
            <a:r>
              <a:rPr lang="en-US" sz="2600" dirty="0">
                <a:latin typeface="Arial Rounded MT Bold" pitchFamily="34" charset="0"/>
              </a:rPr>
              <a:t>Deepening of the gingival sulcus may occur by</a:t>
            </a:r>
          </a:p>
          <a:p>
            <a:pPr lvl="1"/>
            <a:endParaRPr lang="en-US" sz="2600" dirty="0">
              <a:latin typeface="Arial Rounded MT Bold" pitchFamily="34" charset="0"/>
            </a:endParaRPr>
          </a:p>
          <a:p>
            <a:pPr lvl="1"/>
            <a:r>
              <a:rPr lang="en-US" sz="2600" dirty="0">
                <a:solidFill>
                  <a:schemeClr val="accent4">
                    <a:lumMod val="75000"/>
                  </a:schemeClr>
                </a:solidFill>
                <a:latin typeface="Arial Rounded MT Bold" pitchFamily="34" charset="0"/>
              </a:rPr>
              <a:t>Coronal movement of the gingival margin, </a:t>
            </a:r>
          </a:p>
          <a:p>
            <a:pPr lvl="1"/>
            <a:endParaRPr lang="en-US" sz="2600" dirty="0">
              <a:latin typeface="Arial Rounded MT Bold" pitchFamily="34" charset="0"/>
            </a:endParaRPr>
          </a:p>
          <a:p>
            <a:pPr lvl="1"/>
            <a:r>
              <a:rPr lang="en-US" sz="2600" dirty="0">
                <a:solidFill>
                  <a:srgbClr val="FF0000"/>
                </a:solidFill>
                <a:latin typeface="Arial Rounded MT Bold" pitchFamily="34" charset="0"/>
              </a:rPr>
              <a:t>apical displacement of the gingival attachment, or </a:t>
            </a:r>
          </a:p>
          <a:p>
            <a:pPr lvl="1"/>
            <a:endParaRPr lang="en-US" sz="2600" dirty="0">
              <a:latin typeface="Arial Rounded MT Bold" pitchFamily="34" charset="0"/>
            </a:endParaRPr>
          </a:p>
          <a:p>
            <a:pPr lvl="1"/>
            <a:r>
              <a:rPr lang="en-US" sz="2600" dirty="0">
                <a:solidFill>
                  <a:schemeClr val="accent3">
                    <a:lumMod val="50000"/>
                  </a:schemeClr>
                </a:solidFill>
                <a:latin typeface="Arial Rounded MT Bold" pitchFamily="34" charset="0"/>
              </a:rPr>
              <a:t>a combination of the two processes</a:t>
            </a:r>
          </a:p>
        </p:txBody>
      </p:sp>
    </p:spTree>
    <p:extLst>
      <p:ext uri="{BB962C8B-B14F-4D97-AF65-F5344CB8AC3E}">
        <p14:creationId xmlns:p14="http://schemas.microsoft.com/office/powerpoint/2010/main" val="2516226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dirty="0">
                <a:solidFill>
                  <a:srgbClr val="FF0000"/>
                </a:solidFill>
                <a:effectLst>
                  <a:outerShdw blurRad="38100" dist="38100" dir="2700000" algn="tl">
                    <a:srgbClr val="000000">
                      <a:alpha val="43137"/>
                    </a:srgbClr>
                  </a:outerShdw>
                </a:effectLst>
                <a:latin typeface="Arial Rounded MT Bold" pitchFamily="34" charset="0"/>
              </a:rPr>
              <a:t>CL</a:t>
            </a:r>
            <a:r>
              <a:rPr lang="en-US" dirty="0">
                <a:solidFill>
                  <a:srgbClr val="00B050"/>
                </a:solidFill>
                <a:effectLst>
                  <a:outerShdw blurRad="38100" dist="38100" dir="2700000" algn="tl">
                    <a:srgbClr val="000000">
                      <a:alpha val="43137"/>
                    </a:srgbClr>
                  </a:outerShdw>
                </a:effectLst>
                <a:latin typeface="Arial Rounded MT Bold" pitchFamily="34" charset="0"/>
              </a:rPr>
              <a:t>AS</a:t>
            </a:r>
            <a:r>
              <a:rPr lang="en-US" dirty="0">
                <a:solidFill>
                  <a:srgbClr val="FFC000"/>
                </a:solidFill>
                <a:effectLst>
                  <a:outerShdw blurRad="38100" dist="38100" dir="2700000" algn="tl">
                    <a:srgbClr val="000000">
                      <a:alpha val="43137"/>
                    </a:srgbClr>
                  </a:outerShdw>
                </a:effectLst>
                <a:latin typeface="Arial Rounded MT Bold" pitchFamily="34" charset="0"/>
              </a:rPr>
              <a:t>SI</a:t>
            </a:r>
            <a:r>
              <a:rPr lang="en-US" dirty="0">
                <a:solidFill>
                  <a:srgbClr val="FF6600"/>
                </a:solidFill>
                <a:effectLst>
                  <a:outerShdw blurRad="38100" dist="38100" dir="2700000" algn="tl">
                    <a:srgbClr val="000000">
                      <a:alpha val="43137"/>
                    </a:srgbClr>
                  </a:outerShdw>
                </a:effectLst>
                <a:latin typeface="Arial Rounded MT Bold" pitchFamily="34" charset="0"/>
              </a:rPr>
              <a:t>FI</a:t>
            </a:r>
            <a:r>
              <a:rPr lang="en-US" dirty="0">
                <a:solidFill>
                  <a:srgbClr val="7030A0"/>
                </a:solidFill>
                <a:effectLst>
                  <a:outerShdw blurRad="38100" dist="38100" dir="2700000" algn="tl">
                    <a:srgbClr val="000000">
                      <a:alpha val="43137"/>
                    </a:srgbClr>
                  </a:outerShdw>
                </a:effectLst>
                <a:latin typeface="Arial Rounded MT Bold" pitchFamily="34" charset="0"/>
              </a:rPr>
              <a:t>CA</a:t>
            </a:r>
            <a:r>
              <a:rPr lang="en-US" dirty="0">
                <a:solidFill>
                  <a:schemeClr val="bg2">
                    <a:lumMod val="50000"/>
                  </a:schemeClr>
                </a:solidFill>
                <a:effectLst>
                  <a:outerShdw blurRad="38100" dist="38100" dir="2700000" algn="tl">
                    <a:srgbClr val="000000">
                      <a:alpha val="43137"/>
                    </a:srgbClr>
                  </a:outerShdw>
                </a:effectLst>
                <a:latin typeface="Arial Rounded MT Bold" pitchFamily="34" charset="0"/>
              </a:rPr>
              <a:t>TI</a:t>
            </a:r>
            <a:r>
              <a:rPr lang="en-US" dirty="0">
                <a:solidFill>
                  <a:schemeClr val="accent5">
                    <a:lumMod val="75000"/>
                  </a:schemeClr>
                </a:solidFill>
                <a:effectLst>
                  <a:outerShdw blurRad="38100" dist="38100" dir="2700000" algn="tl">
                    <a:srgbClr val="000000">
                      <a:alpha val="43137"/>
                    </a:srgbClr>
                  </a:outerShdw>
                </a:effectLst>
                <a:latin typeface="Arial Rounded MT Bold" pitchFamily="34" charset="0"/>
              </a:rPr>
              <a:t>ON</a:t>
            </a:r>
          </a:p>
        </p:txBody>
      </p:sp>
      <p:sp>
        <p:nvSpPr>
          <p:cNvPr id="3" name="Content Placeholder 2"/>
          <p:cNvSpPr>
            <a:spLocks noGrp="1"/>
          </p:cNvSpPr>
          <p:nvPr>
            <p:ph idx="1"/>
          </p:nvPr>
        </p:nvSpPr>
        <p:spPr>
          <a:xfrm>
            <a:off x="457200" y="1295400"/>
            <a:ext cx="8229600" cy="2590800"/>
          </a:xfrm>
        </p:spPr>
        <p:txBody>
          <a:bodyPr>
            <a:normAutofit/>
          </a:bodyPr>
          <a:lstStyle/>
          <a:p>
            <a:pPr marL="0" indent="0">
              <a:buNone/>
            </a:pPr>
            <a:r>
              <a:rPr lang="en-US" sz="2600" i="1" u="sng" dirty="0">
                <a:solidFill>
                  <a:srgbClr val="00B0F0"/>
                </a:solidFill>
                <a:effectLst>
                  <a:outerShdw blurRad="38100" dist="38100" dir="2700000" algn="tl">
                    <a:srgbClr val="000000">
                      <a:alpha val="43137"/>
                    </a:srgbClr>
                  </a:outerShdw>
                </a:effectLst>
                <a:latin typeface="Arial Rounded MT Bold" pitchFamily="34" charset="0"/>
              </a:rPr>
              <a:t>Gingival pocket </a:t>
            </a:r>
            <a:r>
              <a:rPr lang="en-US" sz="2600" i="1" dirty="0">
                <a:solidFill>
                  <a:srgbClr val="00B0F0"/>
                </a:solidFill>
                <a:effectLst>
                  <a:outerShdw blurRad="38100" dist="38100" dir="2700000" algn="tl">
                    <a:srgbClr val="000000">
                      <a:alpha val="43137"/>
                    </a:srgbClr>
                  </a:outerShdw>
                </a:effectLst>
                <a:latin typeface="Arial Rounded MT Bold" pitchFamily="34" charset="0"/>
              </a:rPr>
              <a:t>: </a:t>
            </a:r>
          </a:p>
          <a:p>
            <a:pPr marL="0" indent="0">
              <a:buNone/>
            </a:pPr>
            <a:r>
              <a:rPr lang="en-US" sz="2600" dirty="0">
                <a:latin typeface="Arial Rounded MT Bold" pitchFamily="34" charset="0"/>
              </a:rPr>
              <a:t>Synonyms:</a:t>
            </a:r>
          </a:p>
          <a:p>
            <a:pPr marL="1714500" lvl="4" indent="0">
              <a:buNone/>
            </a:pPr>
            <a:r>
              <a:rPr lang="en-US" sz="2600" dirty="0">
                <a:solidFill>
                  <a:schemeClr val="accent4">
                    <a:lumMod val="75000"/>
                  </a:schemeClr>
                </a:solidFill>
                <a:latin typeface="Arial Rounded MT Bold" pitchFamily="34" charset="0"/>
              </a:rPr>
              <a:t>Pseudo pocket</a:t>
            </a:r>
          </a:p>
          <a:p>
            <a:pPr marL="1714500" lvl="4" indent="0">
              <a:buNone/>
            </a:pPr>
            <a:r>
              <a:rPr lang="en-US" sz="2600" dirty="0">
                <a:solidFill>
                  <a:schemeClr val="accent4">
                    <a:lumMod val="75000"/>
                  </a:schemeClr>
                </a:solidFill>
                <a:latin typeface="Arial Rounded MT Bold" pitchFamily="34" charset="0"/>
              </a:rPr>
              <a:t>Relative</a:t>
            </a:r>
          </a:p>
          <a:p>
            <a:pPr marL="1714500" lvl="4" indent="0">
              <a:buNone/>
            </a:pPr>
            <a:r>
              <a:rPr lang="en-US" sz="2600" dirty="0">
                <a:solidFill>
                  <a:schemeClr val="accent4">
                    <a:lumMod val="75000"/>
                  </a:schemeClr>
                </a:solidFill>
                <a:latin typeface="Arial Rounded MT Bold" pitchFamily="34" charset="0"/>
              </a:rPr>
              <a:t>False </a:t>
            </a:r>
            <a:endParaRPr lang="en-US" sz="2600" i="1" dirty="0">
              <a:solidFill>
                <a:schemeClr val="accent4">
                  <a:lumMod val="75000"/>
                </a:schemeClr>
              </a:solidFill>
              <a:latin typeface="Arial Rounded MT Bold" pitchFamily="34" charset="0"/>
            </a:endParaRPr>
          </a:p>
        </p:txBody>
      </p:sp>
      <p:pic>
        <p:nvPicPr>
          <p:cNvPr id="6146" name="Picture 2" descr="C:\Users\Home\Desktop\Seminar\Pocket\Pictures\Different types of periodontal pockets.jpg"/>
          <p:cNvPicPr>
            <a:picLocks noChangeAspect="1" noChangeArrowheads="1"/>
          </p:cNvPicPr>
          <p:nvPr/>
        </p:nvPicPr>
        <p:blipFill rotWithShape="1">
          <a:blip r:embed="rId2">
            <a:extLst>
              <a:ext uri="{28A0092B-C50C-407E-A947-70E740481C1C}">
                <a14:useLocalDpi xmlns:a14="http://schemas.microsoft.com/office/drawing/2010/main" val="0"/>
              </a:ext>
            </a:extLst>
          </a:blip>
          <a:srcRect r="66440" b="5664"/>
          <a:stretch/>
        </p:blipFill>
        <p:spPr bwMode="auto">
          <a:xfrm>
            <a:off x="6324600" y="1524000"/>
            <a:ext cx="2590800" cy="49198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3734812"/>
            <a:ext cx="5181600" cy="3046988"/>
          </a:xfrm>
          <a:prstGeom prst="rect">
            <a:avLst/>
          </a:prstGeom>
          <a:noFill/>
        </p:spPr>
        <p:txBody>
          <a:bodyPr wrap="square" rtlCol="0">
            <a:spAutoFit/>
          </a:bodyPr>
          <a:lstStyle/>
          <a:p>
            <a:r>
              <a:rPr lang="en-US" sz="2400" dirty="0">
                <a:solidFill>
                  <a:srgbClr val="00B050"/>
                </a:solidFill>
                <a:latin typeface="Arial Rounded MT Bold" pitchFamily="34" charset="0"/>
              </a:rPr>
              <a:t>Formed by gingival enlargement without destruction of the underlying periodontal tissues. </a:t>
            </a:r>
          </a:p>
          <a:p>
            <a:endParaRPr lang="en-US" sz="2400" dirty="0">
              <a:latin typeface="Arial Rounded MT Bold" pitchFamily="34" charset="0"/>
            </a:endParaRPr>
          </a:p>
          <a:p>
            <a:r>
              <a:rPr lang="en-US" sz="2400" dirty="0">
                <a:solidFill>
                  <a:srgbClr val="002060"/>
                </a:solidFill>
                <a:latin typeface="Arial Rounded MT Bold" pitchFamily="34" charset="0"/>
              </a:rPr>
              <a:t>The sulcus is deepened because of the increased bulk of the gingiva.</a:t>
            </a:r>
          </a:p>
          <a:p>
            <a:endParaRPr lang="en-US" sz="2400" dirty="0"/>
          </a:p>
        </p:txBody>
      </p:sp>
    </p:spTree>
    <p:extLst>
      <p:ext uri="{BB962C8B-B14F-4D97-AF65-F5344CB8AC3E}">
        <p14:creationId xmlns:p14="http://schemas.microsoft.com/office/powerpoint/2010/main" val="1294119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0837"/>
            <a:ext cx="8229600" cy="6126163"/>
          </a:xfrm>
        </p:spPr>
        <p:txBody>
          <a:bodyPr>
            <a:normAutofit/>
          </a:bodyPr>
          <a:lstStyle/>
          <a:p>
            <a:pPr marL="0" indent="0">
              <a:buNone/>
            </a:pPr>
            <a:r>
              <a:rPr lang="en-US" sz="2600" i="1" u="sng" dirty="0">
                <a:solidFill>
                  <a:srgbClr val="00B050"/>
                </a:solidFill>
                <a:effectLst>
                  <a:outerShdw blurRad="38100" dist="38100" dir="2700000" algn="tl">
                    <a:srgbClr val="000000">
                      <a:alpha val="43137"/>
                    </a:srgbClr>
                  </a:outerShdw>
                </a:effectLst>
                <a:latin typeface="Arial Rounded MT Bold" pitchFamily="34" charset="0"/>
              </a:rPr>
              <a:t>Periodontal pocket:</a:t>
            </a:r>
            <a:r>
              <a:rPr lang="en-US" sz="2600" i="1" dirty="0">
                <a:effectLst>
                  <a:outerShdw blurRad="38100" dist="38100" dir="2700000" algn="tl">
                    <a:srgbClr val="000000">
                      <a:alpha val="43137"/>
                    </a:srgbClr>
                  </a:outerShdw>
                </a:effectLst>
                <a:latin typeface="Arial Rounded MT Bold" pitchFamily="34" charset="0"/>
              </a:rPr>
              <a:t> </a:t>
            </a:r>
          </a:p>
          <a:p>
            <a:pPr marL="0" indent="0">
              <a:buNone/>
            </a:pPr>
            <a:endParaRPr lang="en-US" sz="2600" i="1" dirty="0">
              <a:latin typeface="Arial Rounded MT Bold" pitchFamily="34" charset="0"/>
            </a:endParaRPr>
          </a:p>
          <a:p>
            <a:pPr marL="0" indent="0">
              <a:buNone/>
            </a:pPr>
            <a:r>
              <a:rPr lang="en-US" sz="2600" dirty="0">
                <a:latin typeface="Arial Rounded MT Bold" pitchFamily="34" charset="0"/>
              </a:rPr>
              <a:t>Synonyms:</a:t>
            </a:r>
          </a:p>
          <a:p>
            <a:pPr marL="1714500" lvl="4" indent="0">
              <a:buNone/>
            </a:pPr>
            <a:r>
              <a:rPr lang="en-US" sz="2600" dirty="0">
                <a:solidFill>
                  <a:srgbClr val="0070C0"/>
                </a:solidFill>
                <a:latin typeface="Arial Rounded MT Bold" pitchFamily="34" charset="0"/>
              </a:rPr>
              <a:t>True</a:t>
            </a:r>
          </a:p>
          <a:p>
            <a:pPr marL="1714500" lvl="4" indent="0">
              <a:buNone/>
            </a:pPr>
            <a:r>
              <a:rPr lang="en-US" sz="2600" dirty="0">
                <a:solidFill>
                  <a:srgbClr val="0070C0"/>
                </a:solidFill>
                <a:latin typeface="Arial Rounded MT Bold" pitchFamily="34" charset="0"/>
              </a:rPr>
              <a:t>Absolute</a:t>
            </a:r>
            <a:endParaRPr lang="en-US" sz="2600" i="1" dirty="0">
              <a:solidFill>
                <a:srgbClr val="0070C0"/>
              </a:solidFill>
              <a:latin typeface="Arial Rounded MT Bold" pitchFamily="34" charset="0"/>
            </a:endParaRPr>
          </a:p>
          <a:p>
            <a:endParaRPr lang="en-US" sz="2600" dirty="0">
              <a:latin typeface="Arial Rounded MT Bold" pitchFamily="34" charset="0"/>
            </a:endParaRPr>
          </a:p>
          <a:p>
            <a:r>
              <a:rPr lang="en-US" sz="2600" dirty="0">
                <a:solidFill>
                  <a:srgbClr val="FF6600"/>
                </a:solidFill>
                <a:latin typeface="Arial Rounded MT Bold" pitchFamily="34" charset="0"/>
              </a:rPr>
              <a:t>Formed by destruction of the supporting periodontal tissues. </a:t>
            </a:r>
          </a:p>
          <a:p>
            <a:endParaRPr lang="en-US" sz="2600" dirty="0">
              <a:latin typeface="Arial Rounded MT Bold" pitchFamily="34" charset="0"/>
            </a:endParaRPr>
          </a:p>
          <a:p>
            <a:r>
              <a:rPr lang="en-US" sz="2600" dirty="0">
                <a:solidFill>
                  <a:schemeClr val="accent2">
                    <a:lumMod val="75000"/>
                  </a:schemeClr>
                </a:solidFill>
                <a:latin typeface="Arial Rounded MT Bold" pitchFamily="34" charset="0"/>
              </a:rPr>
              <a:t>Progressive pocket deepening leads to destruction of the supporting periodontal tissues and loosening and exfoliation of the teeth.</a:t>
            </a:r>
          </a:p>
        </p:txBody>
      </p:sp>
    </p:spTree>
    <p:extLst>
      <p:ext uri="{BB962C8B-B14F-4D97-AF65-F5344CB8AC3E}">
        <p14:creationId xmlns:p14="http://schemas.microsoft.com/office/powerpoint/2010/main" val="3051981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1"/>
            <a:ext cx="8229600" cy="2514600"/>
          </a:xfrm>
        </p:spPr>
        <p:txBody>
          <a:bodyPr>
            <a:normAutofit/>
          </a:bodyPr>
          <a:lstStyle/>
          <a:p>
            <a:pPr marL="0" indent="0">
              <a:buNone/>
            </a:pPr>
            <a:r>
              <a:rPr lang="en-US" sz="2600" dirty="0">
                <a:solidFill>
                  <a:schemeClr val="accent2">
                    <a:lumMod val="75000"/>
                  </a:schemeClr>
                </a:solidFill>
                <a:latin typeface="Arial Rounded MT Bold" pitchFamily="34" charset="0"/>
              </a:rPr>
              <a:t>Two types of periodontal pockets:</a:t>
            </a:r>
          </a:p>
          <a:p>
            <a:pPr marL="0" indent="0">
              <a:buNone/>
            </a:pPr>
            <a:endParaRPr lang="en-US" sz="2600" dirty="0">
              <a:latin typeface="Arial Rounded MT Bold" pitchFamily="34" charset="0"/>
            </a:endParaRPr>
          </a:p>
          <a:p>
            <a:pPr marL="0" indent="0">
              <a:buNone/>
            </a:pPr>
            <a:r>
              <a:rPr lang="en-US" sz="2600" u="sng" dirty="0">
                <a:solidFill>
                  <a:srgbClr val="00B050"/>
                </a:solidFill>
                <a:latin typeface="Arial Rounded MT Bold" pitchFamily="34" charset="0"/>
              </a:rPr>
              <a:t>Suprabony (supracrestal or supraalveolar):</a:t>
            </a:r>
            <a:r>
              <a:rPr lang="en-US" sz="2600" u="sng" dirty="0">
                <a:latin typeface="Arial Rounded MT Bold" pitchFamily="34" charset="0"/>
              </a:rPr>
              <a:t> </a:t>
            </a:r>
          </a:p>
        </p:txBody>
      </p:sp>
      <p:pic>
        <p:nvPicPr>
          <p:cNvPr id="4098" name="Picture 2" descr="C:\Users\Home\Desktop\Seminar\Pocket\Pictures\Different types of periodontal pockets.jpg"/>
          <p:cNvPicPr>
            <a:picLocks noChangeAspect="1" noChangeArrowheads="1"/>
          </p:cNvPicPr>
          <p:nvPr/>
        </p:nvPicPr>
        <p:blipFill rotWithShape="1">
          <a:blip r:embed="rId2">
            <a:extLst>
              <a:ext uri="{28A0092B-C50C-407E-A947-70E740481C1C}">
                <a14:useLocalDpi xmlns:a14="http://schemas.microsoft.com/office/drawing/2010/main" val="0"/>
              </a:ext>
            </a:extLst>
          </a:blip>
          <a:srcRect l="29987" r="32131" b="5664"/>
          <a:stretch/>
        </p:blipFill>
        <p:spPr bwMode="auto">
          <a:xfrm>
            <a:off x="5791200" y="2209800"/>
            <a:ext cx="2445328" cy="43611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14400" y="3124200"/>
            <a:ext cx="4419600" cy="1692771"/>
          </a:xfrm>
          <a:prstGeom prst="rect">
            <a:avLst/>
          </a:prstGeom>
          <a:noFill/>
        </p:spPr>
        <p:txBody>
          <a:bodyPr wrap="square" rtlCol="0">
            <a:spAutoFit/>
          </a:bodyPr>
          <a:lstStyle/>
          <a:p>
            <a:r>
              <a:rPr lang="en-US" sz="2600" dirty="0">
                <a:solidFill>
                  <a:srgbClr val="7030A0"/>
                </a:solidFill>
                <a:latin typeface="Arial Rounded MT Bold" pitchFamily="34" charset="0"/>
              </a:rPr>
              <a:t>Bottom of the pocket is coronal to the underlying alveolar bone.</a:t>
            </a:r>
          </a:p>
          <a:p>
            <a:pPr marL="457200" indent="-457200">
              <a:buFont typeface="Arial" pitchFamily="34" charset="0"/>
              <a:buChar char="•"/>
            </a:pPr>
            <a:endParaRPr lang="en-US" sz="2600" dirty="0">
              <a:latin typeface="Arial Rounded MT Bold" pitchFamily="34" charset="0"/>
            </a:endParaRPr>
          </a:p>
        </p:txBody>
      </p:sp>
    </p:spTree>
    <p:extLst>
      <p:ext uri="{BB962C8B-B14F-4D97-AF65-F5344CB8AC3E}">
        <p14:creationId xmlns:p14="http://schemas.microsoft.com/office/powerpoint/2010/main" val="400033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1"/>
            <a:ext cx="8229600" cy="1447800"/>
          </a:xfrm>
        </p:spPr>
        <p:txBody>
          <a:bodyPr>
            <a:normAutofit/>
          </a:bodyPr>
          <a:lstStyle/>
          <a:p>
            <a:pPr marL="0" indent="0">
              <a:buNone/>
            </a:pPr>
            <a:r>
              <a:rPr lang="en-US" u="sng" dirty="0">
                <a:solidFill>
                  <a:srgbClr val="00B050"/>
                </a:solidFill>
                <a:latin typeface="Arial Rounded MT Bold" pitchFamily="34" charset="0"/>
              </a:rPr>
              <a:t>Intrabony( Infrabony, Subcrestal or Intraalveolar) </a:t>
            </a:r>
          </a:p>
          <a:p>
            <a:endParaRPr lang="en-US" dirty="0">
              <a:solidFill>
                <a:srgbClr val="00B050"/>
              </a:solidFill>
              <a:latin typeface="Arial Rounded MT Bold" pitchFamily="34" charset="0"/>
            </a:endParaRPr>
          </a:p>
        </p:txBody>
      </p:sp>
      <p:sp>
        <p:nvSpPr>
          <p:cNvPr id="4" name="TextBox 3"/>
          <p:cNvSpPr txBox="1"/>
          <p:nvPr/>
        </p:nvSpPr>
        <p:spPr>
          <a:xfrm>
            <a:off x="838200" y="2133600"/>
            <a:ext cx="5029200" cy="3693319"/>
          </a:xfrm>
          <a:prstGeom prst="rect">
            <a:avLst/>
          </a:prstGeom>
          <a:noFill/>
        </p:spPr>
        <p:txBody>
          <a:bodyPr wrap="square" rtlCol="0">
            <a:spAutoFit/>
          </a:bodyPr>
          <a:lstStyle/>
          <a:p>
            <a:r>
              <a:rPr lang="en-US" sz="2600" dirty="0">
                <a:solidFill>
                  <a:srgbClr val="7030A0"/>
                </a:solidFill>
                <a:latin typeface="Arial Rounded MT Bold" pitchFamily="34" charset="0"/>
              </a:rPr>
              <a:t>Bottom of the pocket is apical to the level of the adjacent alveolar bone. </a:t>
            </a:r>
          </a:p>
          <a:p>
            <a:endParaRPr lang="en-US" sz="2600" dirty="0">
              <a:solidFill>
                <a:srgbClr val="FF6600"/>
              </a:solidFill>
              <a:latin typeface="Arial Rounded MT Bold" pitchFamily="34" charset="0"/>
            </a:endParaRPr>
          </a:p>
          <a:p>
            <a:r>
              <a:rPr lang="en-US" sz="2600" dirty="0">
                <a:solidFill>
                  <a:srgbClr val="FF6600"/>
                </a:solidFill>
                <a:latin typeface="Arial Rounded MT Bold" pitchFamily="34" charset="0"/>
              </a:rPr>
              <a:t>In intrabony pocket  the lateral pocket wall lies between the tooth surface and the alveolar bone.</a:t>
            </a:r>
          </a:p>
          <a:p>
            <a:endParaRPr lang="en-US" sz="2600" dirty="0">
              <a:latin typeface="Arial Rounded MT Bold" pitchFamily="34" charset="0"/>
            </a:endParaRPr>
          </a:p>
        </p:txBody>
      </p:sp>
      <p:pic>
        <p:nvPicPr>
          <p:cNvPr id="5122" name="Picture 2" descr="C:\Users\Home\Desktop\Seminar\Pocket\Pictures\Different types of periodontal pockets.jpg"/>
          <p:cNvPicPr>
            <a:picLocks noChangeAspect="1" noChangeArrowheads="1"/>
          </p:cNvPicPr>
          <p:nvPr/>
        </p:nvPicPr>
        <p:blipFill rotWithShape="1">
          <a:blip r:embed="rId2">
            <a:extLst>
              <a:ext uri="{28A0092B-C50C-407E-A947-70E740481C1C}">
                <a14:useLocalDpi xmlns:a14="http://schemas.microsoft.com/office/drawing/2010/main" val="0"/>
              </a:ext>
            </a:extLst>
          </a:blip>
          <a:srcRect l="66082" b="5228"/>
          <a:stretch/>
        </p:blipFill>
        <p:spPr bwMode="auto">
          <a:xfrm>
            <a:off x="5881255" y="1500376"/>
            <a:ext cx="2653145" cy="497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577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FF0000"/>
                </a:solidFill>
                <a:effectLst>
                  <a:outerShdw blurRad="38100" dist="38100" dir="2700000" algn="tl">
                    <a:srgbClr val="000000">
                      <a:alpha val="43137"/>
                    </a:srgbClr>
                  </a:outerShdw>
                </a:effectLst>
                <a:latin typeface="Arial Rounded MT Bold" pitchFamily="34" charset="0"/>
              </a:rPr>
              <a:t>CL</a:t>
            </a:r>
            <a:r>
              <a:rPr lang="en-US" sz="3600" dirty="0">
                <a:solidFill>
                  <a:srgbClr val="00B050"/>
                </a:solidFill>
                <a:effectLst>
                  <a:outerShdw blurRad="38100" dist="38100" dir="2700000" algn="tl">
                    <a:srgbClr val="000000">
                      <a:alpha val="43137"/>
                    </a:srgbClr>
                  </a:outerShdw>
                </a:effectLst>
                <a:latin typeface="Arial Rounded MT Bold" pitchFamily="34" charset="0"/>
              </a:rPr>
              <a:t>AS</a:t>
            </a:r>
            <a:r>
              <a:rPr lang="en-US" sz="3600" dirty="0">
                <a:solidFill>
                  <a:srgbClr val="FFC000"/>
                </a:solidFill>
                <a:effectLst>
                  <a:outerShdw blurRad="38100" dist="38100" dir="2700000" algn="tl">
                    <a:srgbClr val="000000">
                      <a:alpha val="43137"/>
                    </a:srgbClr>
                  </a:outerShdw>
                </a:effectLst>
                <a:latin typeface="Arial Rounded MT Bold" pitchFamily="34" charset="0"/>
              </a:rPr>
              <a:t>SI</a:t>
            </a:r>
            <a:r>
              <a:rPr lang="en-US" sz="3600" dirty="0">
                <a:solidFill>
                  <a:srgbClr val="FF6600"/>
                </a:solidFill>
                <a:effectLst>
                  <a:outerShdw blurRad="38100" dist="38100" dir="2700000" algn="tl">
                    <a:srgbClr val="000000">
                      <a:alpha val="43137"/>
                    </a:srgbClr>
                  </a:outerShdw>
                </a:effectLst>
                <a:latin typeface="Arial Rounded MT Bold" pitchFamily="34" charset="0"/>
              </a:rPr>
              <a:t>FI</a:t>
            </a:r>
            <a:r>
              <a:rPr lang="en-US" sz="3600" dirty="0">
                <a:solidFill>
                  <a:srgbClr val="7030A0"/>
                </a:solidFill>
                <a:effectLst>
                  <a:outerShdw blurRad="38100" dist="38100" dir="2700000" algn="tl">
                    <a:srgbClr val="000000">
                      <a:alpha val="43137"/>
                    </a:srgbClr>
                  </a:outerShdw>
                </a:effectLst>
                <a:latin typeface="Arial Rounded MT Bold" pitchFamily="34" charset="0"/>
              </a:rPr>
              <a:t>CA</a:t>
            </a:r>
            <a:r>
              <a:rPr lang="en-US" sz="3600" dirty="0">
                <a:solidFill>
                  <a:schemeClr val="bg2">
                    <a:lumMod val="50000"/>
                  </a:schemeClr>
                </a:solidFill>
                <a:effectLst>
                  <a:outerShdw blurRad="38100" dist="38100" dir="2700000" algn="tl">
                    <a:srgbClr val="000000">
                      <a:alpha val="43137"/>
                    </a:srgbClr>
                  </a:outerShdw>
                </a:effectLst>
                <a:latin typeface="Arial Rounded MT Bold" pitchFamily="34" charset="0"/>
              </a:rPr>
              <a:t>TI</a:t>
            </a:r>
            <a:r>
              <a:rPr lang="en-US" sz="3600" dirty="0">
                <a:solidFill>
                  <a:schemeClr val="accent5">
                    <a:lumMod val="75000"/>
                  </a:schemeClr>
                </a:solidFill>
                <a:effectLst>
                  <a:outerShdw blurRad="38100" dist="38100" dir="2700000" algn="tl">
                    <a:srgbClr val="000000">
                      <a:alpha val="43137"/>
                    </a:srgbClr>
                  </a:outerShdw>
                </a:effectLst>
                <a:latin typeface="Arial Rounded MT Bold" pitchFamily="34" charset="0"/>
              </a:rPr>
              <a:t>ON</a:t>
            </a:r>
            <a:endParaRPr lang="en-US" sz="3600" dirty="0">
              <a:effectLst>
                <a:outerShdw blurRad="38100" dist="38100" dir="2700000" algn="tl">
                  <a:srgbClr val="000000">
                    <a:alpha val="43137"/>
                  </a:srgbClr>
                </a:outerShdw>
              </a:effectLst>
              <a:latin typeface="Arial Rounded MT Bold" pitchFamily="34" charset="0"/>
            </a:endParaRPr>
          </a:p>
        </p:txBody>
      </p:sp>
      <p:sp>
        <p:nvSpPr>
          <p:cNvPr id="3" name="Content Placeholder 2"/>
          <p:cNvSpPr>
            <a:spLocks noGrp="1"/>
          </p:cNvSpPr>
          <p:nvPr>
            <p:ph idx="1"/>
          </p:nvPr>
        </p:nvSpPr>
        <p:spPr/>
        <p:txBody>
          <a:bodyPr>
            <a:normAutofit/>
          </a:bodyPr>
          <a:lstStyle/>
          <a:p>
            <a:pPr marL="0" indent="0">
              <a:buNone/>
            </a:pPr>
            <a:r>
              <a:rPr lang="en-US" sz="2600" dirty="0">
                <a:solidFill>
                  <a:schemeClr val="accent2">
                    <a:lumMod val="75000"/>
                  </a:schemeClr>
                </a:solidFill>
                <a:latin typeface="Arial Rounded MT Bold" pitchFamily="34" charset="0"/>
              </a:rPr>
              <a:t>According the number of surfaces involved:</a:t>
            </a:r>
          </a:p>
          <a:p>
            <a:pPr marL="0" indent="0">
              <a:buNone/>
            </a:pPr>
            <a:endParaRPr lang="en-US" sz="2600" dirty="0">
              <a:latin typeface="Arial Rounded MT Bold" pitchFamily="34" charset="0"/>
            </a:endParaRPr>
          </a:p>
          <a:p>
            <a:pPr marL="0" indent="0">
              <a:buNone/>
            </a:pPr>
            <a:endParaRPr lang="en-US" sz="2800" dirty="0">
              <a:solidFill>
                <a:srgbClr val="00B050"/>
              </a:solidFill>
              <a:latin typeface="Arial Rounded MT Bold" pitchFamily="34" charset="0"/>
            </a:endParaRPr>
          </a:p>
          <a:p>
            <a:pPr marL="0" indent="0">
              <a:buNone/>
            </a:pPr>
            <a:endParaRPr lang="en-US" sz="2800" dirty="0">
              <a:solidFill>
                <a:srgbClr val="00B050"/>
              </a:solidFill>
              <a:latin typeface="Arial Rounded MT Bold" pitchFamily="34" charset="0"/>
            </a:endParaRPr>
          </a:p>
          <a:p>
            <a:pPr marL="0" indent="0">
              <a:buNone/>
            </a:pPr>
            <a:r>
              <a:rPr lang="en-US" sz="2800" i="1" u="sng" dirty="0">
                <a:solidFill>
                  <a:srgbClr val="00B050"/>
                </a:solidFill>
                <a:effectLst>
                  <a:outerShdw blurRad="38100" dist="38100" dir="2700000" algn="tl">
                    <a:srgbClr val="000000">
                      <a:alpha val="43137"/>
                    </a:srgbClr>
                  </a:outerShdw>
                </a:effectLst>
                <a:latin typeface="Arial Rounded MT Bold" pitchFamily="34" charset="0"/>
              </a:rPr>
              <a:t>1.Simple pocket:</a:t>
            </a:r>
          </a:p>
          <a:p>
            <a:pPr lvl="1"/>
            <a:endParaRPr lang="en-US" sz="2400" dirty="0">
              <a:latin typeface="Arial Rounded MT Bold" pitchFamily="34" charset="0"/>
            </a:endParaRPr>
          </a:p>
          <a:p>
            <a:pPr lvl="1"/>
            <a:r>
              <a:rPr lang="en-US" sz="2400" dirty="0">
                <a:latin typeface="Arial Rounded MT Bold" pitchFamily="34" charset="0"/>
              </a:rPr>
              <a:t>Involves only one tooth surface.</a:t>
            </a:r>
          </a:p>
        </p:txBody>
      </p:sp>
      <p:pic>
        <p:nvPicPr>
          <p:cNvPr id="1026" name="Picture 2" descr="C:\Users\Home\Desktop\Seminar\Pocket\Pictures\Classification-of-pockets-according-to-involved-tooth-surfaces.jpg"/>
          <p:cNvPicPr>
            <a:picLocks noChangeAspect="1" noChangeArrowheads="1"/>
          </p:cNvPicPr>
          <p:nvPr/>
        </p:nvPicPr>
        <p:blipFill rotWithShape="1">
          <a:blip r:embed="rId2">
            <a:extLst>
              <a:ext uri="{28A0092B-C50C-407E-A947-70E740481C1C}">
                <a14:useLocalDpi xmlns:a14="http://schemas.microsoft.com/office/drawing/2010/main" val="0"/>
              </a:ext>
            </a:extLst>
          </a:blip>
          <a:srcRect t="-699" r="71243" b="6014"/>
          <a:stretch/>
        </p:blipFill>
        <p:spPr bwMode="auto">
          <a:xfrm>
            <a:off x="6553200" y="2273575"/>
            <a:ext cx="2064327" cy="450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060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indent="0">
              <a:buNone/>
            </a:pPr>
            <a:r>
              <a:rPr lang="en-US" sz="2800" i="1" u="sng" dirty="0">
                <a:solidFill>
                  <a:srgbClr val="00B050"/>
                </a:solidFill>
                <a:effectLst>
                  <a:outerShdw blurRad="38100" dist="38100" dir="2700000" algn="tl">
                    <a:srgbClr val="000000">
                      <a:alpha val="43137"/>
                    </a:srgbClr>
                  </a:outerShdw>
                </a:effectLst>
                <a:latin typeface="Arial Rounded MT Bold" pitchFamily="34" charset="0"/>
              </a:rPr>
              <a:t>2.compound pocket:</a:t>
            </a:r>
          </a:p>
          <a:p>
            <a:endParaRPr lang="en-US" sz="2600" dirty="0">
              <a:latin typeface="Arial Rounded MT Bold" pitchFamily="34" charset="0"/>
            </a:endParaRPr>
          </a:p>
          <a:p>
            <a:r>
              <a:rPr lang="en-US" sz="2600" dirty="0">
                <a:solidFill>
                  <a:srgbClr val="00B0F0"/>
                </a:solidFill>
                <a:latin typeface="Arial Rounded MT Bold" pitchFamily="34" charset="0"/>
              </a:rPr>
              <a:t>Involves two or more tooth surfaces.</a:t>
            </a:r>
          </a:p>
          <a:p>
            <a:endParaRPr lang="en-US" sz="2600" dirty="0">
              <a:latin typeface="Arial Rounded MT Bold" pitchFamily="34" charset="0"/>
            </a:endParaRPr>
          </a:p>
          <a:p>
            <a:r>
              <a:rPr lang="en-US" sz="2600" dirty="0">
                <a:solidFill>
                  <a:srgbClr val="FF6600"/>
                </a:solidFill>
                <a:latin typeface="Arial Rounded MT Bold" pitchFamily="34" charset="0"/>
              </a:rPr>
              <a:t>Base of the pocket is in direct communication with the gingival margin, along each of the involved surface.</a:t>
            </a:r>
          </a:p>
          <a:p>
            <a:endParaRPr lang="en-US" sz="2600" dirty="0">
              <a:latin typeface="Arial Rounded MT Bold" pitchFamily="34" charset="0"/>
            </a:endParaRPr>
          </a:p>
        </p:txBody>
      </p:sp>
      <p:pic>
        <p:nvPicPr>
          <p:cNvPr id="2050" name="Picture 2" descr="C:\Users\Home\Desktop\Seminar\Pocket\Pictures\Classification-of-pockets-according-to-involved-tooth-surfaces.jpg"/>
          <p:cNvPicPr>
            <a:picLocks noChangeAspect="1" noChangeArrowheads="1"/>
          </p:cNvPicPr>
          <p:nvPr/>
        </p:nvPicPr>
        <p:blipFill rotWithShape="1">
          <a:blip r:embed="rId2">
            <a:extLst>
              <a:ext uri="{28A0092B-C50C-407E-A947-70E740481C1C}">
                <a14:useLocalDpi xmlns:a14="http://schemas.microsoft.com/office/drawing/2010/main" val="0"/>
              </a:ext>
            </a:extLst>
          </a:blip>
          <a:srcRect l="26624" r="33302" b="8322"/>
          <a:stretch/>
        </p:blipFill>
        <p:spPr bwMode="auto">
          <a:xfrm>
            <a:off x="5867400" y="3581400"/>
            <a:ext cx="2029691" cy="3079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518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0" indent="0">
              <a:buNone/>
            </a:pPr>
            <a:r>
              <a:rPr lang="en-US" sz="2800" i="1" u="sng" dirty="0">
                <a:solidFill>
                  <a:srgbClr val="00B050"/>
                </a:solidFill>
                <a:effectLst>
                  <a:outerShdw blurRad="38100" dist="38100" dir="2700000" algn="tl">
                    <a:srgbClr val="000000">
                      <a:alpha val="43137"/>
                    </a:srgbClr>
                  </a:outerShdw>
                </a:effectLst>
                <a:latin typeface="Arial Rounded MT Bold" pitchFamily="34" charset="0"/>
              </a:rPr>
              <a:t>3.complex pocket:</a:t>
            </a:r>
          </a:p>
          <a:p>
            <a:endParaRPr lang="en-US" sz="2600" dirty="0">
              <a:latin typeface="Arial Rounded MT Bold" pitchFamily="34" charset="0"/>
            </a:endParaRPr>
          </a:p>
          <a:p>
            <a:r>
              <a:rPr lang="en-US" sz="2600" dirty="0">
                <a:solidFill>
                  <a:srgbClr val="00B0F0"/>
                </a:solidFill>
                <a:latin typeface="Arial Rounded MT Bold" pitchFamily="34" charset="0"/>
              </a:rPr>
              <a:t>This is a spiral type pocket. </a:t>
            </a:r>
            <a:r>
              <a:rPr lang="en-US" sz="2600" dirty="0" err="1">
                <a:solidFill>
                  <a:srgbClr val="00B0F0"/>
                </a:solidFill>
                <a:latin typeface="Arial Rounded MT Bold" pitchFamily="34" charset="0"/>
              </a:rPr>
              <a:t>i.e</a:t>
            </a:r>
            <a:r>
              <a:rPr lang="en-US" sz="2600" dirty="0">
                <a:solidFill>
                  <a:srgbClr val="00B0F0"/>
                </a:solidFill>
                <a:latin typeface="Arial Rounded MT Bold" pitchFamily="34" charset="0"/>
              </a:rPr>
              <a:t> ., originates on one tooth surface and twists around the tooth to involve more additional surfaces.</a:t>
            </a:r>
          </a:p>
          <a:p>
            <a:r>
              <a:rPr lang="en-US" sz="2600" dirty="0">
                <a:solidFill>
                  <a:srgbClr val="FF6600"/>
                </a:solidFill>
                <a:latin typeface="Arial Rounded MT Bold" pitchFamily="34" charset="0"/>
              </a:rPr>
              <a:t>Only communication with the gingival margin is at the surface where pocket arises or originates.</a:t>
            </a:r>
          </a:p>
          <a:p>
            <a:endParaRPr lang="en-US" sz="2600" dirty="0">
              <a:latin typeface="Arial Rounded MT Bold" pitchFamily="34" charset="0"/>
            </a:endParaRPr>
          </a:p>
          <a:p>
            <a:r>
              <a:rPr lang="en-US" sz="2600" dirty="0">
                <a:solidFill>
                  <a:srgbClr val="C00000"/>
                </a:solidFill>
                <a:latin typeface="Arial Rounded MT Bold" pitchFamily="34" charset="0"/>
              </a:rPr>
              <a:t>Common in furcation areas.</a:t>
            </a:r>
          </a:p>
          <a:p>
            <a:endParaRPr lang="en-US" sz="2600" dirty="0">
              <a:latin typeface="Arial Rounded MT Bold" pitchFamily="34" charset="0"/>
            </a:endParaRPr>
          </a:p>
        </p:txBody>
      </p:sp>
      <p:pic>
        <p:nvPicPr>
          <p:cNvPr id="3074" name="Picture 2" descr="C:\Users\Home\Desktop\Seminar\Pocket\Pictures\Classification-of-pockets-according-to-involved-tooth-surfaces.jpg"/>
          <p:cNvPicPr>
            <a:picLocks noChangeAspect="1" noChangeArrowheads="1"/>
          </p:cNvPicPr>
          <p:nvPr/>
        </p:nvPicPr>
        <p:blipFill rotWithShape="1">
          <a:blip r:embed="rId2">
            <a:extLst>
              <a:ext uri="{28A0092B-C50C-407E-A947-70E740481C1C}">
                <a14:useLocalDpi xmlns:a14="http://schemas.microsoft.com/office/drawing/2010/main" val="0"/>
              </a:ext>
            </a:extLst>
          </a:blip>
          <a:srcRect l="66697" b="6643"/>
          <a:stretch/>
        </p:blipFill>
        <p:spPr bwMode="auto">
          <a:xfrm>
            <a:off x="6414654" y="3733800"/>
            <a:ext cx="2272146"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585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effectLst>
                  <a:outerShdw blurRad="38100" dist="38100" dir="2700000" algn="tl">
                    <a:srgbClr val="000000">
                      <a:alpha val="43137"/>
                    </a:srgbClr>
                  </a:outerShdw>
                </a:effectLst>
                <a:latin typeface="Arial Rounded MT Bold" pitchFamily="34" charset="0"/>
              </a:rPr>
              <a:t>CL</a:t>
            </a:r>
            <a:r>
              <a:rPr lang="en-US" dirty="0">
                <a:solidFill>
                  <a:srgbClr val="00B050"/>
                </a:solidFill>
                <a:effectLst>
                  <a:outerShdw blurRad="38100" dist="38100" dir="2700000" algn="tl">
                    <a:srgbClr val="000000">
                      <a:alpha val="43137"/>
                    </a:srgbClr>
                  </a:outerShdw>
                </a:effectLst>
                <a:latin typeface="Arial Rounded MT Bold" pitchFamily="34" charset="0"/>
              </a:rPr>
              <a:t>AS</a:t>
            </a:r>
            <a:r>
              <a:rPr lang="en-US" dirty="0">
                <a:solidFill>
                  <a:srgbClr val="FFC000"/>
                </a:solidFill>
                <a:effectLst>
                  <a:outerShdw blurRad="38100" dist="38100" dir="2700000" algn="tl">
                    <a:srgbClr val="000000">
                      <a:alpha val="43137"/>
                    </a:srgbClr>
                  </a:outerShdw>
                </a:effectLst>
                <a:latin typeface="Arial Rounded MT Bold" pitchFamily="34" charset="0"/>
              </a:rPr>
              <a:t>SI</a:t>
            </a:r>
            <a:r>
              <a:rPr lang="en-US" dirty="0">
                <a:solidFill>
                  <a:srgbClr val="FF6600"/>
                </a:solidFill>
                <a:effectLst>
                  <a:outerShdw blurRad="38100" dist="38100" dir="2700000" algn="tl">
                    <a:srgbClr val="000000">
                      <a:alpha val="43137"/>
                    </a:srgbClr>
                  </a:outerShdw>
                </a:effectLst>
                <a:latin typeface="Arial Rounded MT Bold" pitchFamily="34" charset="0"/>
              </a:rPr>
              <a:t>FI</a:t>
            </a:r>
            <a:r>
              <a:rPr lang="en-US" dirty="0">
                <a:solidFill>
                  <a:srgbClr val="7030A0"/>
                </a:solidFill>
                <a:effectLst>
                  <a:outerShdw blurRad="38100" dist="38100" dir="2700000" algn="tl">
                    <a:srgbClr val="000000">
                      <a:alpha val="43137"/>
                    </a:srgbClr>
                  </a:outerShdw>
                </a:effectLst>
                <a:latin typeface="Arial Rounded MT Bold" pitchFamily="34" charset="0"/>
              </a:rPr>
              <a:t>CA</a:t>
            </a:r>
            <a:r>
              <a:rPr lang="en-US" dirty="0">
                <a:solidFill>
                  <a:schemeClr val="bg2">
                    <a:lumMod val="50000"/>
                  </a:schemeClr>
                </a:solidFill>
                <a:effectLst>
                  <a:outerShdw blurRad="38100" dist="38100" dir="2700000" algn="tl">
                    <a:srgbClr val="000000">
                      <a:alpha val="43137"/>
                    </a:srgbClr>
                  </a:outerShdw>
                </a:effectLst>
                <a:latin typeface="Arial Rounded MT Bold" pitchFamily="34" charset="0"/>
              </a:rPr>
              <a:t>TI</a:t>
            </a:r>
            <a:r>
              <a:rPr lang="en-US" dirty="0">
                <a:solidFill>
                  <a:schemeClr val="accent5">
                    <a:lumMod val="75000"/>
                  </a:schemeClr>
                </a:solidFill>
                <a:effectLst>
                  <a:outerShdw blurRad="38100" dist="38100" dir="2700000" algn="tl">
                    <a:srgbClr val="000000">
                      <a:alpha val="43137"/>
                    </a:srgbClr>
                  </a:outerShdw>
                </a:effectLst>
                <a:latin typeface="Arial Rounded MT Bold" pitchFamily="34" charset="0"/>
              </a:rPr>
              <a:t>ON</a:t>
            </a:r>
            <a:endParaRPr lang="en-US" dirty="0">
              <a:effectLst>
                <a:outerShdw blurRad="38100" dist="38100" dir="2700000" algn="tl">
                  <a:srgbClr val="000000">
                    <a:alpha val="43137"/>
                  </a:srgbClr>
                </a:outerShdw>
              </a:effectLst>
              <a:latin typeface="Arial Rounded MT Bold" pitchFamily="34" charset="0"/>
            </a:endParaRPr>
          </a:p>
        </p:txBody>
      </p:sp>
      <p:sp>
        <p:nvSpPr>
          <p:cNvPr id="3" name="Content Placeholder 2"/>
          <p:cNvSpPr>
            <a:spLocks noGrp="1"/>
          </p:cNvSpPr>
          <p:nvPr>
            <p:ph idx="1"/>
          </p:nvPr>
        </p:nvSpPr>
        <p:spPr/>
        <p:txBody>
          <a:bodyPr>
            <a:normAutofit/>
          </a:bodyPr>
          <a:lstStyle/>
          <a:p>
            <a:pPr marL="0" indent="0">
              <a:buNone/>
            </a:pPr>
            <a:r>
              <a:rPr lang="en-US" sz="2800" dirty="0">
                <a:solidFill>
                  <a:schemeClr val="accent2">
                    <a:lumMod val="75000"/>
                  </a:schemeClr>
                </a:solidFill>
                <a:latin typeface="Arial Rounded MT Bold" pitchFamily="34" charset="0"/>
              </a:rPr>
              <a:t>Based on depth of pocket</a:t>
            </a:r>
          </a:p>
          <a:p>
            <a:pPr lvl="0"/>
            <a:endParaRPr lang="en-US" sz="2600" dirty="0">
              <a:latin typeface="Arial Rounded MT Bold" pitchFamily="34" charset="0"/>
            </a:endParaRPr>
          </a:p>
          <a:p>
            <a:pPr lvl="0"/>
            <a:r>
              <a:rPr lang="en-US" sz="2600" dirty="0">
                <a:solidFill>
                  <a:srgbClr val="FF6600"/>
                </a:solidFill>
                <a:latin typeface="Arial Rounded MT Bold" pitchFamily="34" charset="0"/>
              </a:rPr>
              <a:t>Mild - 4 to 5mm</a:t>
            </a:r>
          </a:p>
          <a:p>
            <a:pPr lvl="0"/>
            <a:endParaRPr lang="en-US" sz="2600" dirty="0">
              <a:latin typeface="Arial Rounded MT Bold" pitchFamily="34" charset="0"/>
            </a:endParaRPr>
          </a:p>
          <a:p>
            <a:pPr lvl="0"/>
            <a:r>
              <a:rPr lang="en-US" sz="2600" dirty="0">
                <a:solidFill>
                  <a:srgbClr val="00B050"/>
                </a:solidFill>
                <a:latin typeface="Arial Rounded MT Bold" pitchFamily="34" charset="0"/>
              </a:rPr>
              <a:t>Moderate -6 to 8mm </a:t>
            </a:r>
          </a:p>
          <a:p>
            <a:pPr lvl="0"/>
            <a:endParaRPr lang="en-US" sz="2600" dirty="0">
              <a:latin typeface="Arial Rounded MT Bold" pitchFamily="34" charset="0"/>
            </a:endParaRPr>
          </a:p>
          <a:p>
            <a:pPr lvl="0"/>
            <a:r>
              <a:rPr lang="en-US" sz="2600" dirty="0">
                <a:solidFill>
                  <a:srgbClr val="0070C0"/>
                </a:solidFill>
                <a:latin typeface="Arial Rounded MT Bold" pitchFamily="34" charset="0"/>
              </a:rPr>
              <a:t>Severe – more than 8mm</a:t>
            </a:r>
          </a:p>
          <a:p>
            <a:pPr marL="0" indent="0">
              <a:buNone/>
            </a:pPr>
            <a:endParaRPr lang="en-US" sz="2600" dirty="0">
              <a:latin typeface="Arial Rounded MT Bold" pitchFamily="34" charset="0"/>
            </a:endParaRPr>
          </a:p>
        </p:txBody>
      </p:sp>
    </p:spTree>
    <p:extLst>
      <p:ext uri="{BB962C8B-B14F-4D97-AF65-F5344CB8AC3E}">
        <p14:creationId xmlns:p14="http://schemas.microsoft.com/office/powerpoint/2010/main" val="4284894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461717240"/>
              </p:ext>
            </p:extLst>
          </p:nvPr>
        </p:nvGraphicFramePr>
        <p:xfrm>
          <a:off x="76200" y="76200"/>
          <a:ext cx="8991600" cy="6789438"/>
        </p:xfrm>
        <a:graphic>
          <a:graphicData uri="http://schemas.openxmlformats.org/drawingml/2006/table">
            <a:tbl>
              <a:tblPr>
                <a:tableStyleId>{D7AC3CCA-C797-4891-BE02-D94E43425B78}</a:tableStyleId>
              </a:tblPr>
              <a:tblGrid>
                <a:gridCol w="4495800">
                  <a:extLst>
                    <a:ext uri="{9D8B030D-6E8A-4147-A177-3AD203B41FA5}">
                      <a16:colId xmlns:a16="http://schemas.microsoft.com/office/drawing/2014/main" val="20000"/>
                    </a:ext>
                  </a:extLst>
                </a:gridCol>
                <a:gridCol w="4495800">
                  <a:extLst>
                    <a:ext uri="{9D8B030D-6E8A-4147-A177-3AD203B41FA5}">
                      <a16:colId xmlns:a16="http://schemas.microsoft.com/office/drawing/2014/main" val="20001"/>
                    </a:ext>
                  </a:extLst>
                </a:gridCol>
              </a:tblGrid>
              <a:tr h="392835">
                <a:tc>
                  <a:txBody>
                    <a:bodyPr/>
                    <a:lstStyle/>
                    <a:p>
                      <a:pPr marL="0" marR="0" indent="0" algn="ctr">
                        <a:lnSpc>
                          <a:spcPct val="150000"/>
                        </a:lnSpc>
                        <a:spcBef>
                          <a:spcPts val="0"/>
                        </a:spcBef>
                        <a:spcAft>
                          <a:spcPts val="0"/>
                        </a:spcAft>
                      </a:pPr>
                      <a:r>
                        <a:rPr lang="en-US" sz="2400" u="none" dirty="0">
                          <a:effectLst/>
                          <a:latin typeface="Arial Rounded MT Bold" pitchFamily="34" charset="0"/>
                        </a:rPr>
                        <a:t>Supra bony pocket</a:t>
                      </a:r>
                      <a:endParaRPr lang="en-US" sz="2400" u="none" dirty="0">
                        <a:effectLst/>
                        <a:latin typeface="Arial Rounded MT Bold" pitchFamily="34" charset="0"/>
                        <a:ea typeface="Times New Roman"/>
                      </a:endParaRPr>
                    </a:p>
                  </a:txBody>
                  <a:tcPr marL="53881" marR="53881" marT="0" marB="0" anchor="ctr"/>
                </a:tc>
                <a:tc>
                  <a:txBody>
                    <a:bodyPr/>
                    <a:lstStyle/>
                    <a:p>
                      <a:pPr marL="0" marR="0" indent="0" algn="ctr">
                        <a:lnSpc>
                          <a:spcPct val="150000"/>
                        </a:lnSpc>
                        <a:spcBef>
                          <a:spcPts val="0"/>
                        </a:spcBef>
                        <a:spcAft>
                          <a:spcPts val="0"/>
                        </a:spcAft>
                      </a:pPr>
                      <a:r>
                        <a:rPr lang="en-US" sz="2400" u="none" dirty="0">
                          <a:effectLst/>
                          <a:latin typeface="Arial Rounded MT Bold" pitchFamily="34" charset="0"/>
                        </a:rPr>
                        <a:t>Infra bony pocket</a:t>
                      </a:r>
                      <a:endParaRPr lang="en-US" sz="2400" u="none" dirty="0">
                        <a:effectLst/>
                        <a:latin typeface="Arial Rounded MT Bold" pitchFamily="34" charset="0"/>
                        <a:ea typeface="Times New Roman"/>
                      </a:endParaRPr>
                    </a:p>
                  </a:txBody>
                  <a:tcPr marL="53881" marR="53881" marT="0" marB="0" anchor="ctr"/>
                </a:tc>
                <a:extLst>
                  <a:ext uri="{0D108BD9-81ED-4DB2-BD59-A6C34878D82A}">
                    <a16:rowId xmlns:a16="http://schemas.microsoft.com/office/drawing/2014/main" val="10000"/>
                  </a:ext>
                </a:extLst>
              </a:tr>
              <a:tr h="785669">
                <a:tc>
                  <a:txBody>
                    <a:bodyPr/>
                    <a:lstStyle/>
                    <a:p>
                      <a:pPr marL="0" marR="0" indent="0" algn="l">
                        <a:lnSpc>
                          <a:spcPct val="150000"/>
                        </a:lnSpc>
                        <a:spcBef>
                          <a:spcPts val="0"/>
                        </a:spcBef>
                        <a:spcAft>
                          <a:spcPts val="0"/>
                        </a:spcAft>
                      </a:pPr>
                      <a:r>
                        <a:rPr lang="en-US" sz="1700" dirty="0">
                          <a:effectLst/>
                          <a:latin typeface="Arial Rounded MT Bold" pitchFamily="34" charset="0"/>
                        </a:rPr>
                        <a:t>1. The base of the pocket is coronal to the alveolar bone  </a:t>
                      </a:r>
                      <a:endParaRPr lang="en-US" sz="1700" dirty="0">
                        <a:effectLst/>
                        <a:latin typeface="Arial Rounded MT Bold" pitchFamily="34" charset="0"/>
                        <a:ea typeface="Times New Roman"/>
                      </a:endParaRPr>
                    </a:p>
                  </a:txBody>
                  <a:tcPr marL="53881" marR="53881" marT="0" marB="0"/>
                </a:tc>
                <a:tc>
                  <a:txBody>
                    <a:bodyPr/>
                    <a:lstStyle/>
                    <a:p>
                      <a:pPr marL="0" marR="0" indent="0" algn="l">
                        <a:lnSpc>
                          <a:spcPct val="150000"/>
                        </a:lnSpc>
                        <a:spcBef>
                          <a:spcPts val="0"/>
                        </a:spcBef>
                        <a:spcAft>
                          <a:spcPts val="0"/>
                        </a:spcAft>
                      </a:pPr>
                      <a:r>
                        <a:rPr lang="en-US" sz="1700">
                          <a:effectLst/>
                          <a:latin typeface="Arial Rounded MT Bold" pitchFamily="34" charset="0"/>
                        </a:rPr>
                        <a:t>The base  of the pocket is apical to the crest of the alveolar bone </a:t>
                      </a:r>
                      <a:endParaRPr lang="en-US" sz="1700">
                        <a:effectLst/>
                        <a:latin typeface="Arial Rounded MT Bold" pitchFamily="34" charset="0"/>
                        <a:ea typeface="Times New Roman"/>
                      </a:endParaRPr>
                    </a:p>
                  </a:txBody>
                  <a:tcPr marL="53881" marR="53881" marT="0" marB="0"/>
                </a:tc>
                <a:extLst>
                  <a:ext uri="{0D108BD9-81ED-4DB2-BD59-A6C34878D82A}">
                    <a16:rowId xmlns:a16="http://schemas.microsoft.com/office/drawing/2014/main" val="10001"/>
                  </a:ext>
                </a:extLst>
              </a:tr>
              <a:tr h="785669">
                <a:tc>
                  <a:txBody>
                    <a:bodyPr/>
                    <a:lstStyle/>
                    <a:p>
                      <a:pPr marL="0" marR="0" indent="0" algn="l">
                        <a:lnSpc>
                          <a:spcPct val="150000"/>
                        </a:lnSpc>
                        <a:spcBef>
                          <a:spcPts val="0"/>
                        </a:spcBef>
                        <a:spcAft>
                          <a:spcPts val="0"/>
                        </a:spcAft>
                      </a:pPr>
                      <a:r>
                        <a:rPr lang="en-US" sz="1700" dirty="0">
                          <a:effectLst/>
                          <a:latin typeface="Arial Rounded MT Bold" pitchFamily="34" charset="0"/>
                        </a:rPr>
                        <a:t>2. The</a:t>
                      </a:r>
                      <a:r>
                        <a:rPr lang="en-US" sz="1700" baseline="0" dirty="0">
                          <a:effectLst/>
                          <a:latin typeface="Arial Rounded MT Bold" pitchFamily="34" charset="0"/>
                        </a:rPr>
                        <a:t> </a:t>
                      </a:r>
                      <a:r>
                        <a:rPr lang="en-US" sz="1700" dirty="0">
                          <a:effectLst/>
                          <a:latin typeface="Arial Rounded MT Bold" pitchFamily="34" charset="0"/>
                        </a:rPr>
                        <a:t>pattern of destruction of the underlying bone is horizontals</a:t>
                      </a:r>
                      <a:endParaRPr lang="en-US" sz="1700" dirty="0">
                        <a:effectLst/>
                        <a:latin typeface="Arial Rounded MT Bold" pitchFamily="34" charset="0"/>
                        <a:ea typeface="Times New Roman"/>
                      </a:endParaRPr>
                    </a:p>
                  </a:txBody>
                  <a:tcPr marL="53881" marR="53881" marT="0" marB="0"/>
                </a:tc>
                <a:tc>
                  <a:txBody>
                    <a:bodyPr/>
                    <a:lstStyle/>
                    <a:p>
                      <a:pPr marL="0" marR="0" indent="0" algn="l">
                        <a:lnSpc>
                          <a:spcPct val="150000"/>
                        </a:lnSpc>
                        <a:spcBef>
                          <a:spcPts val="0"/>
                        </a:spcBef>
                        <a:spcAft>
                          <a:spcPts val="0"/>
                        </a:spcAft>
                      </a:pPr>
                      <a:r>
                        <a:rPr lang="en-US" sz="1700">
                          <a:effectLst/>
                          <a:latin typeface="Arial Rounded MT Bold" pitchFamily="34" charset="0"/>
                        </a:rPr>
                        <a:t>The bone destruction pattern is vertical (angular) </a:t>
                      </a:r>
                      <a:endParaRPr lang="en-US" sz="1700">
                        <a:effectLst/>
                        <a:latin typeface="Arial Rounded MT Bold" pitchFamily="34" charset="0"/>
                        <a:ea typeface="Times New Roman"/>
                      </a:endParaRPr>
                    </a:p>
                  </a:txBody>
                  <a:tcPr marL="53881" marR="53881" marT="0" marB="0"/>
                </a:tc>
                <a:extLst>
                  <a:ext uri="{0D108BD9-81ED-4DB2-BD59-A6C34878D82A}">
                    <a16:rowId xmlns:a16="http://schemas.microsoft.com/office/drawing/2014/main" val="10002"/>
                  </a:ext>
                </a:extLst>
              </a:tr>
              <a:tr h="2155135">
                <a:tc>
                  <a:txBody>
                    <a:bodyPr/>
                    <a:lstStyle/>
                    <a:p>
                      <a:pPr marL="0" marR="0" indent="0" algn="l">
                        <a:lnSpc>
                          <a:spcPct val="150000"/>
                        </a:lnSpc>
                        <a:spcBef>
                          <a:spcPts val="0"/>
                        </a:spcBef>
                        <a:spcAft>
                          <a:spcPts val="0"/>
                        </a:spcAft>
                      </a:pPr>
                      <a:r>
                        <a:rPr lang="en-US" sz="1700" dirty="0">
                          <a:effectLst/>
                          <a:latin typeface="Arial Rounded MT Bold" pitchFamily="34" charset="0"/>
                        </a:rPr>
                        <a:t>3. Interproximally the transeptal fibers are arranged </a:t>
                      </a:r>
                      <a:r>
                        <a:rPr lang="en-US" sz="1700" dirty="0">
                          <a:solidFill>
                            <a:srgbClr val="FF6600"/>
                          </a:solidFill>
                          <a:effectLst/>
                          <a:latin typeface="Arial Rounded MT Bold" pitchFamily="34" charset="0"/>
                        </a:rPr>
                        <a:t>horizontally</a:t>
                      </a:r>
                      <a:r>
                        <a:rPr lang="en-US" sz="1700" dirty="0">
                          <a:effectLst/>
                          <a:latin typeface="Arial Rounded MT Bold" pitchFamily="34" charset="0"/>
                        </a:rPr>
                        <a:t> in the space between the base of the pocket and the alveolar bone  </a:t>
                      </a:r>
                      <a:endParaRPr lang="en-US" sz="1700" dirty="0">
                        <a:effectLst/>
                        <a:latin typeface="Arial Rounded MT Bold" pitchFamily="34" charset="0"/>
                        <a:ea typeface="Times New Roman"/>
                      </a:endParaRPr>
                    </a:p>
                  </a:txBody>
                  <a:tcPr marL="53881" marR="53881" marT="0" marB="0"/>
                </a:tc>
                <a:tc>
                  <a:txBody>
                    <a:bodyPr/>
                    <a:lstStyle/>
                    <a:p>
                      <a:pPr marL="0" marR="0" indent="0" algn="l">
                        <a:lnSpc>
                          <a:spcPct val="150000"/>
                        </a:lnSpc>
                        <a:spcBef>
                          <a:spcPts val="0"/>
                        </a:spcBef>
                        <a:spcAft>
                          <a:spcPts val="0"/>
                        </a:spcAft>
                      </a:pPr>
                      <a:r>
                        <a:rPr lang="en-US" sz="1700" dirty="0">
                          <a:effectLst/>
                          <a:latin typeface="Arial Rounded MT Bold" pitchFamily="34" charset="0"/>
                        </a:rPr>
                        <a:t>Interproximally</a:t>
                      </a:r>
                      <a:r>
                        <a:rPr lang="en-US" sz="1700" baseline="0" dirty="0">
                          <a:effectLst/>
                          <a:latin typeface="Arial Rounded MT Bold" pitchFamily="34" charset="0"/>
                        </a:rPr>
                        <a:t> </a:t>
                      </a:r>
                      <a:r>
                        <a:rPr lang="en-US" sz="1700" dirty="0">
                          <a:effectLst/>
                          <a:latin typeface="Arial Rounded MT Bold" pitchFamily="34" charset="0"/>
                        </a:rPr>
                        <a:t>the transeptal fibers are  </a:t>
                      </a:r>
                      <a:r>
                        <a:rPr lang="en-US" sz="1700" dirty="0">
                          <a:solidFill>
                            <a:srgbClr val="FF6600"/>
                          </a:solidFill>
                          <a:effectLst/>
                          <a:latin typeface="Arial Rounded MT Bold" pitchFamily="34" charset="0"/>
                        </a:rPr>
                        <a:t>oblique</a:t>
                      </a:r>
                      <a:r>
                        <a:rPr lang="en-US" sz="1700" dirty="0">
                          <a:effectLst/>
                          <a:latin typeface="Arial Rounded MT Bold" pitchFamily="34" charset="0"/>
                        </a:rPr>
                        <a:t>. Extending from the cementum beneath the base of the pocket along the bone and over the crest to the cementum of the adjacent tooth. </a:t>
                      </a:r>
                      <a:endParaRPr lang="en-US" sz="1700" dirty="0">
                        <a:effectLst/>
                        <a:latin typeface="Arial Rounded MT Bold" pitchFamily="34" charset="0"/>
                        <a:ea typeface="Times New Roman"/>
                      </a:endParaRPr>
                    </a:p>
                  </a:txBody>
                  <a:tcPr marL="53881" marR="53881" marT="0" marB="0"/>
                </a:tc>
                <a:extLst>
                  <a:ext uri="{0D108BD9-81ED-4DB2-BD59-A6C34878D82A}">
                    <a16:rowId xmlns:a16="http://schemas.microsoft.com/office/drawing/2014/main" val="10003"/>
                  </a:ext>
                </a:extLst>
              </a:tr>
              <a:tr h="2514325">
                <a:tc>
                  <a:txBody>
                    <a:bodyPr/>
                    <a:lstStyle/>
                    <a:p>
                      <a:pPr marL="0" marR="0" indent="0" algn="l">
                        <a:lnSpc>
                          <a:spcPct val="150000"/>
                        </a:lnSpc>
                        <a:spcBef>
                          <a:spcPts val="0"/>
                        </a:spcBef>
                        <a:spcAft>
                          <a:spcPts val="0"/>
                        </a:spcAft>
                      </a:pPr>
                      <a:r>
                        <a:rPr lang="en-US" sz="1700" dirty="0">
                          <a:effectLst/>
                          <a:latin typeface="Arial Rounded MT Bold" pitchFamily="34" charset="0"/>
                        </a:rPr>
                        <a:t>4. On the facial and lingual surface the periodontal ligament fibers beneath the pocket follow their </a:t>
                      </a:r>
                      <a:r>
                        <a:rPr lang="en-US" sz="1700" dirty="0">
                          <a:solidFill>
                            <a:srgbClr val="FF6600"/>
                          </a:solidFill>
                          <a:effectLst/>
                          <a:latin typeface="Arial Rounded MT Bold" pitchFamily="34" charset="0"/>
                        </a:rPr>
                        <a:t>normal horizontal – oblique</a:t>
                      </a:r>
                      <a:r>
                        <a:rPr lang="en-US" sz="1700" dirty="0">
                          <a:effectLst/>
                          <a:latin typeface="Arial Rounded MT Bold" pitchFamily="34" charset="0"/>
                        </a:rPr>
                        <a:t> course between the tooth and the bone. </a:t>
                      </a:r>
                      <a:endParaRPr lang="en-US" sz="1700" dirty="0">
                        <a:effectLst/>
                        <a:latin typeface="Arial Rounded MT Bold" pitchFamily="34" charset="0"/>
                        <a:ea typeface="Times New Roman"/>
                      </a:endParaRPr>
                    </a:p>
                  </a:txBody>
                  <a:tcPr marL="53881" marR="53881" marT="0" marB="0"/>
                </a:tc>
                <a:tc>
                  <a:txBody>
                    <a:bodyPr/>
                    <a:lstStyle/>
                    <a:p>
                      <a:pPr marL="0" marR="0" indent="0" algn="l">
                        <a:lnSpc>
                          <a:spcPct val="150000"/>
                        </a:lnSpc>
                        <a:spcBef>
                          <a:spcPts val="0"/>
                        </a:spcBef>
                        <a:spcAft>
                          <a:spcPts val="0"/>
                        </a:spcAft>
                      </a:pPr>
                      <a:r>
                        <a:rPr lang="en-US" sz="1700" dirty="0">
                          <a:effectLst/>
                          <a:latin typeface="Arial Rounded MT Bold" pitchFamily="34" charset="0"/>
                        </a:rPr>
                        <a:t>On the facial and lingual surface the periodontal ligament fibers beneath the pocket follow  </a:t>
                      </a:r>
                      <a:r>
                        <a:rPr lang="en-US" sz="1700" dirty="0">
                          <a:solidFill>
                            <a:srgbClr val="FF6600"/>
                          </a:solidFill>
                          <a:effectLst/>
                          <a:latin typeface="Arial Rounded MT Bold" pitchFamily="34" charset="0"/>
                        </a:rPr>
                        <a:t>angular pattern </a:t>
                      </a:r>
                      <a:r>
                        <a:rPr lang="en-US" sz="1700" dirty="0">
                          <a:solidFill>
                            <a:schemeClr val="dk1"/>
                          </a:solidFill>
                          <a:effectLst/>
                          <a:latin typeface="Arial Rounded MT Bold" pitchFamily="34" charset="0"/>
                        </a:rPr>
                        <a:t>.</a:t>
                      </a:r>
                      <a:endParaRPr lang="en-US" sz="1700" dirty="0">
                        <a:effectLst/>
                        <a:latin typeface="Arial Rounded MT Bold" pitchFamily="34" charset="0"/>
                        <a:ea typeface="Times New Roman"/>
                      </a:endParaRPr>
                    </a:p>
                  </a:txBody>
                  <a:tcPr marL="53881" marR="53881"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33612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0" y="133350"/>
            <a:ext cx="9144000" cy="519113"/>
          </a:xfrm>
          <a:prstGeom prst="rect">
            <a:avLst/>
          </a:prstGeom>
          <a:ln/>
        </p:spPr>
        <p:style>
          <a:lnRef idx="3">
            <a:schemeClr val="lt1"/>
          </a:lnRef>
          <a:fillRef idx="1">
            <a:schemeClr val="accent1"/>
          </a:fillRef>
          <a:effectRef idx="1">
            <a:schemeClr val="accent1"/>
          </a:effectRef>
          <a:fontRef idx="minor">
            <a:schemeClr val="lt1"/>
          </a:fontRef>
        </p:style>
        <p:txBody>
          <a:bodyPr>
            <a:spAutoFit/>
          </a:bodyPr>
          <a:lstStyle/>
          <a:p>
            <a:pPr algn="ctr" eaLnBrk="1" hangingPunct="1">
              <a:spcBef>
                <a:spcPct val="50000"/>
              </a:spcBef>
            </a:pPr>
            <a:r>
              <a:rPr lang="en-US" sz="2800" b="1" dirty="0">
                <a:solidFill>
                  <a:schemeClr val="bg1"/>
                </a:solidFill>
                <a:latin typeface="Arial" pitchFamily="34" charset="0"/>
              </a:rPr>
              <a:t>PATHOGENESIS OF POCKET FORMATION</a:t>
            </a:r>
            <a:r>
              <a:rPr lang="en-US" sz="2800" dirty="0">
                <a:solidFill>
                  <a:schemeClr val="bg1"/>
                </a:solidFill>
                <a:latin typeface="Arial" pitchFamily="34" charset="0"/>
              </a:rPr>
              <a:t> </a:t>
            </a:r>
          </a:p>
        </p:txBody>
      </p:sp>
      <p:sp>
        <p:nvSpPr>
          <p:cNvPr id="12293" name="Text Box 5"/>
          <p:cNvSpPr txBox="1">
            <a:spLocks noChangeArrowheads="1"/>
          </p:cNvSpPr>
          <p:nvPr/>
        </p:nvSpPr>
        <p:spPr bwMode="auto">
          <a:xfrm>
            <a:off x="304800" y="673100"/>
            <a:ext cx="845820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25000"/>
              </a:spcBef>
            </a:pPr>
            <a:r>
              <a:rPr lang="en-US" sz="2200" dirty="0">
                <a:solidFill>
                  <a:srgbClr val="002060"/>
                </a:solidFill>
                <a:latin typeface="Arial" pitchFamily="34" charset="0"/>
              </a:rPr>
              <a:t>Presence of bacterial plaque on tooth surface</a:t>
            </a:r>
          </a:p>
          <a:p>
            <a:pPr algn="ctr" eaLnBrk="1" hangingPunct="1">
              <a:spcBef>
                <a:spcPct val="25000"/>
              </a:spcBef>
            </a:pPr>
            <a:endParaRPr lang="en-US" sz="2200" dirty="0">
              <a:solidFill>
                <a:srgbClr val="002060"/>
              </a:solidFill>
              <a:latin typeface="Arial" pitchFamily="34" charset="0"/>
            </a:endParaRPr>
          </a:p>
          <a:p>
            <a:pPr algn="ctr" eaLnBrk="1" hangingPunct="1">
              <a:spcBef>
                <a:spcPct val="25000"/>
              </a:spcBef>
            </a:pPr>
            <a:r>
              <a:rPr lang="en-US" sz="2200" dirty="0">
                <a:solidFill>
                  <a:srgbClr val="002060"/>
                </a:solidFill>
                <a:latin typeface="Arial" pitchFamily="34" charset="0"/>
              </a:rPr>
              <a:t>Marginal gingiva become inflamed</a:t>
            </a:r>
          </a:p>
          <a:p>
            <a:pPr algn="ctr" eaLnBrk="1" hangingPunct="1">
              <a:spcBef>
                <a:spcPct val="25000"/>
              </a:spcBef>
            </a:pPr>
            <a:endParaRPr lang="en-US" sz="2200" dirty="0">
              <a:solidFill>
                <a:srgbClr val="002060"/>
              </a:solidFill>
              <a:latin typeface="Arial" pitchFamily="34" charset="0"/>
            </a:endParaRPr>
          </a:p>
          <a:p>
            <a:pPr algn="ctr" eaLnBrk="1" hangingPunct="1">
              <a:spcBef>
                <a:spcPct val="25000"/>
              </a:spcBef>
            </a:pPr>
            <a:r>
              <a:rPr lang="en-US" sz="2200" dirty="0">
                <a:solidFill>
                  <a:srgbClr val="002060"/>
                </a:solidFill>
                <a:latin typeface="Arial" pitchFamily="34" charset="0"/>
              </a:rPr>
              <a:t>Gingiva sulcus deepens due to </a:t>
            </a:r>
            <a:r>
              <a:rPr lang="en-US" sz="2200" dirty="0" err="1">
                <a:solidFill>
                  <a:srgbClr val="002060"/>
                </a:solidFill>
                <a:latin typeface="Arial" pitchFamily="34" charset="0"/>
              </a:rPr>
              <a:t>oedematous</a:t>
            </a:r>
            <a:r>
              <a:rPr lang="en-US" sz="2200" dirty="0">
                <a:solidFill>
                  <a:srgbClr val="002060"/>
                </a:solidFill>
                <a:latin typeface="Arial" pitchFamily="34" charset="0"/>
              </a:rPr>
              <a:t> enlargement of gingiva</a:t>
            </a:r>
          </a:p>
          <a:p>
            <a:pPr algn="ctr" eaLnBrk="1" hangingPunct="1">
              <a:spcBef>
                <a:spcPct val="25000"/>
              </a:spcBef>
            </a:pPr>
            <a:endParaRPr lang="en-US" sz="2200" dirty="0">
              <a:solidFill>
                <a:srgbClr val="002060"/>
              </a:solidFill>
              <a:latin typeface="Arial" pitchFamily="34" charset="0"/>
            </a:endParaRPr>
          </a:p>
          <a:p>
            <a:pPr algn="ctr" eaLnBrk="1" hangingPunct="1">
              <a:spcBef>
                <a:spcPct val="25000"/>
              </a:spcBef>
            </a:pPr>
            <a:r>
              <a:rPr lang="en-US" sz="2200" dirty="0">
                <a:solidFill>
                  <a:srgbClr val="002060"/>
                </a:solidFill>
                <a:latin typeface="Arial" pitchFamily="34" charset="0"/>
              </a:rPr>
              <a:t>Gingiva pocket</a:t>
            </a:r>
          </a:p>
          <a:p>
            <a:pPr algn="ctr" eaLnBrk="1" hangingPunct="1">
              <a:spcBef>
                <a:spcPct val="25000"/>
              </a:spcBef>
            </a:pPr>
            <a:endParaRPr lang="en-US" sz="2200" dirty="0">
              <a:solidFill>
                <a:srgbClr val="002060"/>
              </a:solidFill>
              <a:latin typeface="Arial" pitchFamily="34" charset="0"/>
            </a:endParaRPr>
          </a:p>
          <a:p>
            <a:pPr algn="ctr" eaLnBrk="1" hangingPunct="1">
              <a:spcBef>
                <a:spcPct val="25000"/>
              </a:spcBef>
            </a:pPr>
            <a:r>
              <a:rPr lang="en-US" sz="2200" dirty="0" err="1">
                <a:solidFill>
                  <a:srgbClr val="002060"/>
                </a:solidFill>
                <a:latin typeface="Arial" pitchFamily="34" charset="0"/>
              </a:rPr>
              <a:t>Anareobic</a:t>
            </a:r>
            <a:r>
              <a:rPr lang="en-US" sz="2200" dirty="0">
                <a:solidFill>
                  <a:srgbClr val="002060"/>
                </a:solidFill>
                <a:latin typeface="Arial" pitchFamily="34" charset="0"/>
              </a:rPr>
              <a:t> organisms tend to </a:t>
            </a:r>
            <a:r>
              <a:rPr lang="en-US" sz="2200" dirty="0" err="1">
                <a:solidFill>
                  <a:srgbClr val="002060"/>
                </a:solidFill>
                <a:latin typeface="Arial" pitchFamily="34" charset="0"/>
              </a:rPr>
              <a:t>colonise</a:t>
            </a:r>
            <a:r>
              <a:rPr lang="en-US" sz="2200" dirty="0">
                <a:solidFill>
                  <a:srgbClr val="002060"/>
                </a:solidFill>
                <a:latin typeface="Arial" pitchFamily="34" charset="0"/>
              </a:rPr>
              <a:t> the </a:t>
            </a:r>
            <a:r>
              <a:rPr lang="en-US" sz="2200" dirty="0" err="1">
                <a:solidFill>
                  <a:srgbClr val="002060"/>
                </a:solidFill>
                <a:latin typeface="Arial" pitchFamily="34" charset="0"/>
              </a:rPr>
              <a:t>subgingiva</a:t>
            </a:r>
            <a:r>
              <a:rPr lang="en-US" sz="2200" dirty="0">
                <a:solidFill>
                  <a:srgbClr val="002060"/>
                </a:solidFill>
                <a:latin typeface="Arial" pitchFamily="34" charset="0"/>
              </a:rPr>
              <a:t> plaque</a:t>
            </a:r>
          </a:p>
          <a:p>
            <a:pPr algn="ctr" eaLnBrk="1" hangingPunct="1">
              <a:spcBef>
                <a:spcPct val="25000"/>
              </a:spcBef>
            </a:pPr>
            <a:r>
              <a:rPr lang="en-US" sz="2200" dirty="0">
                <a:solidFill>
                  <a:srgbClr val="002060"/>
                </a:solidFill>
                <a:latin typeface="Arial" pitchFamily="34" charset="0"/>
              </a:rPr>
              <a:t>(</a:t>
            </a:r>
            <a:r>
              <a:rPr lang="en-US" sz="2200" dirty="0" err="1">
                <a:solidFill>
                  <a:srgbClr val="002060"/>
                </a:solidFill>
                <a:latin typeface="Arial" pitchFamily="34" charset="0"/>
              </a:rPr>
              <a:t>Spirochaetes</a:t>
            </a:r>
            <a:r>
              <a:rPr lang="en-US" sz="2200" dirty="0">
                <a:solidFill>
                  <a:srgbClr val="002060"/>
                </a:solidFill>
                <a:latin typeface="Arial" pitchFamily="34" charset="0"/>
              </a:rPr>
              <a:t> and motile rods)</a:t>
            </a:r>
          </a:p>
          <a:p>
            <a:pPr algn="ctr" eaLnBrk="1" hangingPunct="1">
              <a:spcBef>
                <a:spcPct val="25000"/>
              </a:spcBef>
            </a:pPr>
            <a:r>
              <a:rPr lang="en-US" sz="2200" dirty="0">
                <a:solidFill>
                  <a:srgbClr val="002060"/>
                </a:solidFill>
                <a:latin typeface="Arial" pitchFamily="34" charset="0"/>
              </a:rPr>
              <a:t>(Due to anaerobic environment created in the pocket)</a:t>
            </a:r>
          </a:p>
          <a:p>
            <a:pPr algn="ctr" eaLnBrk="1" hangingPunct="1">
              <a:spcBef>
                <a:spcPct val="25000"/>
              </a:spcBef>
            </a:pPr>
            <a:endParaRPr lang="en-US" sz="2200" dirty="0">
              <a:solidFill>
                <a:srgbClr val="002060"/>
              </a:solidFill>
              <a:latin typeface="Arial" pitchFamily="34" charset="0"/>
            </a:endParaRPr>
          </a:p>
          <a:p>
            <a:pPr algn="ctr" eaLnBrk="1" hangingPunct="1">
              <a:spcBef>
                <a:spcPct val="25000"/>
              </a:spcBef>
            </a:pPr>
            <a:r>
              <a:rPr lang="en-US" sz="2200" dirty="0">
                <a:solidFill>
                  <a:srgbClr val="002060"/>
                </a:solidFill>
                <a:latin typeface="Arial" pitchFamily="34" charset="0"/>
              </a:rPr>
              <a:t>Large number of PMN </a:t>
            </a:r>
            <a:r>
              <a:rPr lang="en-US" sz="2200" dirty="0" err="1">
                <a:solidFill>
                  <a:srgbClr val="002060"/>
                </a:solidFill>
                <a:latin typeface="Arial" pitchFamily="34" charset="0"/>
              </a:rPr>
              <a:t>leykocytes</a:t>
            </a:r>
            <a:r>
              <a:rPr lang="en-US" sz="2200" dirty="0">
                <a:solidFill>
                  <a:srgbClr val="002060"/>
                </a:solidFill>
                <a:latin typeface="Arial" pitchFamily="34" charset="0"/>
              </a:rPr>
              <a:t> and macrophages migrates to the gingiva tissue in response to bacterial challenge</a:t>
            </a:r>
          </a:p>
        </p:txBody>
      </p:sp>
      <p:sp>
        <p:nvSpPr>
          <p:cNvPr id="12294" name="Line 6"/>
          <p:cNvSpPr>
            <a:spLocks noChangeShapeType="1"/>
          </p:cNvSpPr>
          <p:nvPr/>
        </p:nvSpPr>
        <p:spPr bwMode="auto">
          <a:xfrm>
            <a:off x="4495800" y="10668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7" name="Line 9"/>
          <p:cNvSpPr>
            <a:spLocks noChangeShapeType="1"/>
          </p:cNvSpPr>
          <p:nvPr/>
        </p:nvSpPr>
        <p:spPr bwMode="auto">
          <a:xfrm>
            <a:off x="4495800" y="19050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8" name="Line 10"/>
          <p:cNvSpPr>
            <a:spLocks noChangeShapeType="1"/>
          </p:cNvSpPr>
          <p:nvPr/>
        </p:nvSpPr>
        <p:spPr bwMode="auto">
          <a:xfrm>
            <a:off x="4495800" y="31242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9" name="Line 11"/>
          <p:cNvSpPr>
            <a:spLocks noChangeShapeType="1"/>
          </p:cNvSpPr>
          <p:nvPr/>
        </p:nvSpPr>
        <p:spPr bwMode="auto">
          <a:xfrm>
            <a:off x="4495800" y="39624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0" name="Line 12"/>
          <p:cNvSpPr>
            <a:spLocks noChangeShapeType="1"/>
          </p:cNvSpPr>
          <p:nvPr/>
        </p:nvSpPr>
        <p:spPr bwMode="auto">
          <a:xfrm>
            <a:off x="4495800" y="55626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419347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457200" y="476250"/>
            <a:ext cx="82296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200">
                <a:solidFill>
                  <a:srgbClr val="002060"/>
                </a:solidFill>
                <a:latin typeface="Arial" pitchFamily="34" charset="0"/>
              </a:rPr>
              <a:t>Two mechanisms of collagen loss </a:t>
            </a:r>
          </a:p>
        </p:txBody>
      </p:sp>
      <p:sp>
        <p:nvSpPr>
          <p:cNvPr id="13317" name="Text Box 5"/>
          <p:cNvSpPr txBox="1">
            <a:spLocks noChangeArrowheads="1"/>
          </p:cNvSpPr>
          <p:nvPr/>
        </p:nvSpPr>
        <p:spPr bwMode="auto">
          <a:xfrm>
            <a:off x="346075" y="1514475"/>
            <a:ext cx="4572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200">
                <a:solidFill>
                  <a:srgbClr val="002060"/>
                </a:solidFill>
                <a:latin typeface="Arial" pitchFamily="34" charset="0"/>
              </a:rPr>
              <a:t>Lygogomal enzymes (Collagenase) released by PMN leukocytes </a:t>
            </a:r>
          </a:p>
        </p:txBody>
      </p:sp>
      <p:sp>
        <p:nvSpPr>
          <p:cNvPr id="13318" name="Text Box 6"/>
          <p:cNvSpPr txBox="1">
            <a:spLocks noChangeArrowheads="1"/>
          </p:cNvSpPr>
          <p:nvPr/>
        </p:nvSpPr>
        <p:spPr bwMode="auto">
          <a:xfrm>
            <a:off x="5257800" y="1524000"/>
            <a:ext cx="38862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125000"/>
              </a:lnSpc>
            </a:pPr>
            <a:r>
              <a:rPr lang="en-US" sz="2200" dirty="0">
                <a:solidFill>
                  <a:srgbClr val="002060"/>
                </a:solidFill>
                <a:latin typeface="Arial" pitchFamily="34" charset="0"/>
              </a:rPr>
              <a:t>Fibroblast phagocytize collagen fibers by extending cytoplasmic process to the ligament cementum interface </a:t>
            </a:r>
          </a:p>
        </p:txBody>
      </p:sp>
      <p:sp>
        <p:nvSpPr>
          <p:cNvPr id="13319" name="Text Box 7"/>
          <p:cNvSpPr txBox="1">
            <a:spLocks noChangeArrowheads="1"/>
          </p:cNvSpPr>
          <p:nvPr/>
        </p:nvSpPr>
        <p:spPr bwMode="auto">
          <a:xfrm>
            <a:off x="269875" y="2263775"/>
            <a:ext cx="449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200" dirty="0">
                <a:solidFill>
                  <a:srgbClr val="002060"/>
                </a:solidFill>
                <a:latin typeface="Arial" pitchFamily="34" charset="0"/>
              </a:rPr>
              <a:t>Destruction of collagen fibers in gingival C.T. </a:t>
            </a:r>
          </a:p>
        </p:txBody>
      </p:sp>
      <p:sp>
        <p:nvSpPr>
          <p:cNvPr id="13321" name="Text Box 9"/>
          <p:cNvSpPr txBox="1">
            <a:spLocks noChangeArrowheads="1"/>
          </p:cNvSpPr>
          <p:nvPr/>
        </p:nvSpPr>
        <p:spPr bwMode="auto">
          <a:xfrm>
            <a:off x="762000" y="3226713"/>
            <a:ext cx="37719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sz="2200" dirty="0">
                <a:solidFill>
                  <a:srgbClr val="002060"/>
                </a:solidFill>
                <a:latin typeface="Arial" pitchFamily="34" charset="0"/>
              </a:rPr>
              <a:t>Matrix </a:t>
            </a:r>
            <a:r>
              <a:rPr lang="en-US" sz="2200" dirty="0" err="1">
                <a:solidFill>
                  <a:srgbClr val="002060"/>
                </a:solidFill>
                <a:latin typeface="Arial" pitchFamily="34" charset="0"/>
              </a:rPr>
              <a:t>metalloproteinases</a:t>
            </a:r>
            <a:r>
              <a:rPr lang="en-US" sz="2200" dirty="0">
                <a:solidFill>
                  <a:srgbClr val="002060"/>
                </a:solidFill>
                <a:latin typeface="Arial" pitchFamily="34" charset="0"/>
              </a:rPr>
              <a:t> </a:t>
            </a:r>
          </a:p>
        </p:txBody>
      </p:sp>
      <p:sp>
        <p:nvSpPr>
          <p:cNvPr id="13323" name="Text Box 11"/>
          <p:cNvSpPr txBox="1">
            <a:spLocks noChangeArrowheads="1"/>
          </p:cNvSpPr>
          <p:nvPr/>
        </p:nvSpPr>
        <p:spPr bwMode="auto">
          <a:xfrm>
            <a:off x="304800" y="4953000"/>
            <a:ext cx="84582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pPr>
            <a:r>
              <a:rPr lang="en-US" sz="2200" dirty="0">
                <a:solidFill>
                  <a:srgbClr val="002060"/>
                </a:solidFill>
                <a:latin typeface="Arial" pitchFamily="34" charset="0"/>
              </a:rPr>
              <a:t>When the collagen fibers apical to junctional epithelial get destroyed, the epithelial cells proliferate along the root surface in an apical direction until they come in contact with healthy collagen fibers. </a:t>
            </a:r>
          </a:p>
        </p:txBody>
      </p:sp>
      <p:sp>
        <p:nvSpPr>
          <p:cNvPr id="13324" name="Line 12"/>
          <p:cNvSpPr>
            <a:spLocks noChangeShapeType="1"/>
          </p:cNvSpPr>
          <p:nvPr/>
        </p:nvSpPr>
        <p:spPr bwMode="auto">
          <a:xfrm>
            <a:off x="4267200" y="762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25" name="Line 13"/>
          <p:cNvSpPr>
            <a:spLocks noChangeShapeType="1"/>
          </p:cNvSpPr>
          <p:nvPr/>
        </p:nvSpPr>
        <p:spPr bwMode="auto">
          <a:xfrm>
            <a:off x="1600200" y="1143000"/>
            <a:ext cx="525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26" name="Line 14"/>
          <p:cNvSpPr>
            <a:spLocks noChangeShapeType="1"/>
          </p:cNvSpPr>
          <p:nvPr/>
        </p:nvSpPr>
        <p:spPr bwMode="auto">
          <a:xfrm>
            <a:off x="1600200" y="11430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27" name="Line 15"/>
          <p:cNvSpPr>
            <a:spLocks noChangeShapeType="1"/>
          </p:cNvSpPr>
          <p:nvPr/>
        </p:nvSpPr>
        <p:spPr bwMode="auto">
          <a:xfrm>
            <a:off x="6858000" y="11430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28" name="Line 16"/>
          <p:cNvSpPr>
            <a:spLocks noChangeShapeType="1"/>
          </p:cNvSpPr>
          <p:nvPr/>
        </p:nvSpPr>
        <p:spPr bwMode="auto">
          <a:xfrm>
            <a:off x="4267200" y="8382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30" name="Line 18"/>
          <p:cNvSpPr>
            <a:spLocks noChangeShapeType="1"/>
          </p:cNvSpPr>
          <p:nvPr/>
        </p:nvSpPr>
        <p:spPr bwMode="auto">
          <a:xfrm>
            <a:off x="3505200" y="3733800"/>
            <a:ext cx="1250950" cy="730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31" name="Line 19"/>
          <p:cNvSpPr>
            <a:spLocks noChangeShapeType="1"/>
          </p:cNvSpPr>
          <p:nvPr/>
        </p:nvSpPr>
        <p:spPr bwMode="auto">
          <a:xfrm flipH="1">
            <a:off x="4765674" y="3276600"/>
            <a:ext cx="1635125" cy="1187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32" name="Line 20"/>
          <p:cNvSpPr>
            <a:spLocks noChangeShapeType="1"/>
          </p:cNvSpPr>
          <p:nvPr/>
        </p:nvSpPr>
        <p:spPr bwMode="auto">
          <a:xfrm>
            <a:off x="4756150" y="446405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
        <p:nvSpPr>
          <p:cNvPr id="13333" name="Line 21"/>
          <p:cNvSpPr>
            <a:spLocks noChangeShapeType="1"/>
          </p:cNvSpPr>
          <p:nvPr/>
        </p:nvSpPr>
        <p:spPr bwMode="auto">
          <a:xfrm>
            <a:off x="4724400" y="6051550"/>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2060"/>
              </a:solidFill>
            </a:endParaRPr>
          </a:p>
        </p:txBody>
      </p:sp>
    </p:spTree>
    <p:extLst>
      <p:ext uri="{BB962C8B-B14F-4D97-AF65-F5344CB8AC3E}">
        <p14:creationId xmlns:p14="http://schemas.microsoft.com/office/powerpoint/2010/main" val="3433459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0" y="304800"/>
            <a:ext cx="9144000" cy="650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sz="2100" dirty="0">
                <a:solidFill>
                  <a:srgbClr val="002060"/>
                </a:solidFill>
                <a:latin typeface="Arial" pitchFamily="34" charset="0"/>
              </a:rPr>
              <a:t>At the same time – coronal portion of the junctional epithelium get detached from the tooth surface</a:t>
            </a:r>
          </a:p>
          <a:p>
            <a:pPr algn="ctr" eaLnBrk="1" hangingPunct="1"/>
            <a:endParaRPr lang="en-US" sz="2100" dirty="0">
              <a:solidFill>
                <a:srgbClr val="002060"/>
              </a:solidFill>
              <a:latin typeface="Arial" pitchFamily="34" charset="0"/>
            </a:endParaRPr>
          </a:p>
          <a:p>
            <a:pPr algn="ctr" eaLnBrk="1" hangingPunct="1"/>
            <a:r>
              <a:rPr lang="en-US" sz="2100" dirty="0">
                <a:solidFill>
                  <a:srgbClr val="002060"/>
                </a:solidFill>
                <a:latin typeface="Arial" pitchFamily="34" charset="0"/>
              </a:rPr>
              <a:t>PMN cells migrates towards the coronal portion of junctional epithelium</a:t>
            </a:r>
          </a:p>
          <a:p>
            <a:pPr algn="ctr" eaLnBrk="1" hangingPunct="1"/>
            <a:endParaRPr lang="en-US" sz="2100" dirty="0">
              <a:solidFill>
                <a:srgbClr val="002060"/>
              </a:solidFill>
              <a:latin typeface="Arial" pitchFamily="34" charset="0"/>
            </a:endParaRPr>
          </a:p>
          <a:p>
            <a:pPr algn="ctr" eaLnBrk="1" hangingPunct="1"/>
            <a:r>
              <a:rPr lang="en-US" sz="2100" dirty="0">
                <a:solidFill>
                  <a:srgbClr val="002060"/>
                </a:solidFill>
                <a:latin typeface="Arial" pitchFamily="34" charset="0"/>
              </a:rPr>
              <a:t>When volume of PMN </a:t>
            </a:r>
            <a:r>
              <a:rPr lang="en-US" sz="2100" dirty="0" err="1">
                <a:solidFill>
                  <a:srgbClr val="002060"/>
                </a:solidFill>
                <a:latin typeface="Arial" pitchFamily="34" charset="0"/>
              </a:rPr>
              <a:t>leykocytes</a:t>
            </a:r>
            <a:r>
              <a:rPr lang="en-US" sz="2100" dirty="0">
                <a:solidFill>
                  <a:srgbClr val="002060"/>
                </a:solidFill>
                <a:latin typeface="Arial" pitchFamily="34" charset="0"/>
              </a:rPr>
              <a:t> at the coronal portion of junctional epithelium exceeds 60%, the epithelium cells separate from the tooth surface</a:t>
            </a:r>
          </a:p>
          <a:p>
            <a:pPr algn="ctr" eaLnBrk="1" hangingPunct="1"/>
            <a:endParaRPr lang="en-US" sz="2100" dirty="0">
              <a:solidFill>
                <a:srgbClr val="002060"/>
              </a:solidFill>
              <a:latin typeface="Arial" pitchFamily="34" charset="0"/>
            </a:endParaRPr>
          </a:p>
          <a:p>
            <a:pPr algn="ctr" eaLnBrk="1" hangingPunct="1"/>
            <a:r>
              <a:rPr lang="en-US" sz="2100" dirty="0">
                <a:solidFill>
                  <a:srgbClr val="002060"/>
                </a:solidFill>
                <a:latin typeface="Arial" pitchFamily="34" charset="0"/>
              </a:rPr>
              <a:t>Pocket formation</a:t>
            </a:r>
          </a:p>
          <a:p>
            <a:pPr algn="ctr" eaLnBrk="1" hangingPunct="1"/>
            <a:endParaRPr lang="en-US" sz="2100" dirty="0">
              <a:solidFill>
                <a:srgbClr val="002060"/>
              </a:solidFill>
              <a:latin typeface="Arial" pitchFamily="34" charset="0"/>
            </a:endParaRPr>
          </a:p>
          <a:p>
            <a:pPr algn="ctr" eaLnBrk="1" hangingPunct="1"/>
            <a:r>
              <a:rPr lang="en-US" sz="2100" dirty="0">
                <a:solidFill>
                  <a:srgbClr val="002060"/>
                </a:solidFill>
                <a:latin typeface="Arial" pitchFamily="34" charset="0"/>
              </a:rPr>
              <a:t>Plaque removal is difficult or impossible from deep pocket</a:t>
            </a:r>
          </a:p>
          <a:p>
            <a:pPr algn="ctr" eaLnBrk="1" hangingPunct="1"/>
            <a:endParaRPr lang="en-US" sz="2100" dirty="0">
              <a:solidFill>
                <a:srgbClr val="002060"/>
              </a:solidFill>
              <a:latin typeface="Arial" pitchFamily="34" charset="0"/>
            </a:endParaRPr>
          </a:p>
          <a:p>
            <a:pPr algn="ctr" eaLnBrk="1" hangingPunct="1"/>
            <a:r>
              <a:rPr lang="en-US" sz="2100" dirty="0" err="1">
                <a:solidFill>
                  <a:srgbClr val="002060"/>
                </a:solidFill>
                <a:latin typeface="Arial" pitchFamily="34" charset="0"/>
              </a:rPr>
              <a:t>Favouring</a:t>
            </a:r>
            <a:r>
              <a:rPr lang="en-US" sz="2100" dirty="0">
                <a:solidFill>
                  <a:srgbClr val="002060"/>
                </a:solidFill>
                <a:latin typeface="Arial" pitchFamily="34" charset="0"/>
              </a:rPr>
              <a:t> growth of pathogenic organism in that protected environment</a:t>
            </a:r>
          </a:p>
          <a:p>
            <a:pPr algn="ctr" eaLnBrk="1" hangingPunct="1"/>
            <a:endParaRPr lang="en-US" sz="2100" dirty="0">
              <a:solidFill>
                <a:srgbClr val="002060"/>
              </a:solidFill>
              <a:latin typeface="Arial" pitchFamily="34" charset="0"/>
            </a:endParaRPr>
          </a:p>
          <a:p>
            <a:pPr algn="ctr" eaLnBrk="1" hangingPunct="1"/>
            <a:r>
              <a:rPr lang="en-US" sz="2100" dirty="0">
                <a:solidFill>
                  <a:srgbClr val="002060"/>
                </a:solidFill>
                <a:latin typeface="Arial" pitchFamily="34" charset="0"/>
              </a:rPr>
              <a:t>Further attachment loss</a:t>
            </a:r>
          </a:p>
          <a:p>
            <a:pPr algn="ctr" eaLnBrk="1" hangingPunct="1"/>
            <a:endParaRPr lang="en-US" sz="2100" dirty="0">
              <a:solidFill>
                <a:srgbClr val="002060"/>
              </a:solidFill>
              <a:latin typeface="Arial" pitchFamily="34" charset="0"/>
            </a:endParaRPr>
          </a:p>
          <a:p>
            <a:pPr algn="ctr" eaLnBrk="1" hangingPunct="1"/>
            <a:r>
              <a:rPr lang="en-US" sz="2100" dirty="0">
                <a:solidFill>
                  <a:srgbClr val="002060"/>
                </a:solidFill>
                <a:latin typeface="Arial" pitchFamily="34" charset="0"/>
              </a:rPr>
              <a:t>Horizontal bone loss</a:t>
            </a:r>
          </a:p>
          <a:p>
            <a:pPr algn="ctr" eaLnBrk="1" hangingPunct="1"/>
            <a:endParaRPr lang="en-US" sz="2100" dirty="0">
              <a:solidFill>
                <a:srgbClr val="002060"/>
              </a:solidFill>
              <a:latin typeface="Arial" pitchFamily="34" charset="0"/>
            </a:endParaRPr>
          </a:p>
          <a:p>
            <a:pPr algn="ctr" eaLnBrk="1" hangingPunct="1"/>
            <a:r>
              <a:rPr lang="en-US" sz="2100" dirty="0">
                <a:solidFill>
                  <a:srgbClr val="002060"/>
                </a:solidFill>
                <a:latin typeface="Arial" pitchFamily="34" charset="0"/>
              </a:rPr>
              <a:t>If T.F.O. present than </a:t>
            </a:r>
            <a:r>
              <a:rPr lang="en-US" sz="2100" dirty="0" err="1">
                <a:solidFill>
                  <a:srgbClr val="002060"/>
                </a:solidFill>
                <a:latin typeface="Arial" pitchFamily="34" charset="0"/>
              </a:rPr>
              <a:t>verticle</a:t>
            </a:r>
            <a:r>
              <a:rPr lang="en-US" sz="2100" dirty="0">
                <a:solidFill>
                  <a:srgbClr val="002060"/>
                </a:solidFill>
                <a:latin typeface="Arial" pitchFamily="34" charset="0"/>
              </a:rPr>
              <a:t> bone loss occurs  (angular bone loss) </a:t>
            </a:r>
          </a:p>
        </p:txBody>
      </p:sp>
      <p:sp>
        <p:nvSpPr>
          <p:cNvPr id="14341" name="Line 5"/>
          <p:cNvSpPr>
            <a:spLocks noChangeShapeType="1"/>
          </p:cNvSpPr>
          <p:nvPr/>
        </p:nvSpPr>
        <p:spPr bwMode="auto">
          <a:xfrm>
            <a:off x="4419600" y="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2" name="Line 6"/>
          <p:cNvSpPr>
            <a:spLocks noChangeShapeType="1"/>
          </p:cNvSpPr>
          <p:nvPr/>
        </p:nvSpPr>
        <p:spPr bwMode="auto">
          <a:xfrm>
            <a:off x="4419600" y="9906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3" name="Line 7"/>
          <p:cNvSpPr>
            <a:spLocks noChangeShapeType="1"/>
          </p:cNvSpPr>
          <p:nvPr/>
        </p:nvSpPr>
        <p:spPr bwMode="auto">
          <a:xfrm>
            <a:off x="4419600" y="16002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4" name="Line 8"/>
          <p:cNvSpPr>
            <a:spLocks noChangeShapeType="1"/>
          </p:cNvSpPr>
          <p:nvPr/>
        </p:nvSpPr>
        <p:spPr bwMode="auto">
          <a:xfrm>
            <a:off x="4419600" y="28956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5" name="Line 9"/>
          <p:cNvSpPr>
            <a:spLocks noChangeShapeType="1"/>
          </p:cNvSpPr>
          <p:nvPr/>
        </p:nvSpPr>
        <p:spPr bwMode="auto">
          <a:xfrm>
            <a:off x="4419600" y="35814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6" name="Line 10"/>
          <p:cNvSpPr>
            <a:spLocks noChangeShapeType="1"/>
          </p:cNvSpPr>
          <p:nvPr/>
        </p:nvSpPr>
        <p:spPr bwMode="auto">
          <a:xfrm>
            <a:off x="4419600" y="4181475"/>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7" name="Line 11"/>
          <p:cNvSpPr>
            <a:spLocks noChangeShapeType="1"/>
          </p:cNvSpPr>
          <p:nvPr/>
        </p:nvSpPr>
        <p:spPr bwMode="auto">
          <a:xfrm>
            <a:off x="4419600" y="48006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8" name="Line 12"/>
          <p:cNvSpPr>
            <a:spLocks noChangeShapeType="1"/>
          </p:cNvSpPr>
          <p:nvPr/>
        </p:nvSpPr>
        <p:spPr bwMode="auto">
          <a:xfrm>
            <a:off x="4419600" y="54864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9" name="Line 13"/>
          <p:cNvSpPr>
            <a:spLocks noChangeShapeType="1"/>
          </p:cNvSpPr>
          <p:nvPr/>
        </p:nvSpPr>
        <p:spPr bwMode="auto">
          <a:xfrm>
            <a:off x="4419600" y="61087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97892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lstStyle/>
          <a:p>
            <a:r>
              <a:rPr lang="en-US" dirty="0">
                <a:latin typeface="Arial Rounded MT Bold" pitchFamily="34" charset="0"/>
              </a:rPr>
              <a:t>Clinical signs</a:t>
            </a:r>
          </a:p>
        </p:txBody>
      </p:sp>
      <p:sp>
        <p:nvSpPr>
          <p:cNvPr id="3" name="Content Placeholder 2"/>
          <p:cNvSpPr>
            <a:spLocks noGrp="1"/>
          </p:cNvSpPr>
          <p:nvPr>
            <p:ph idx="1"/>
          </p:nvPr>
        </p:nvSpPr>
        <p:spPr/>
        <p:txBody>
          <a:bodyPr>
            <a:normAutofit/>
          </a:bodyPr>
          <a:lstStyle/>
          <a:p>
            <a:pPr lvl="0"/>
            <a:r>
              <a:rPr lang="en-US" sz="2600" dirty="0">
                <a:solidFill>
                  <a:srgbClr val="FF6600"/>
                </a:solidFill>
                <a:latin typeface="Arial Rounded MT Bold" pitchFamily="34" charset="0"/>
              </a:rPr>
              <a:t>Enlarged, bluish-red marginal gingiva with a rolled edge, separated from the tooth surface.</a:t>
            </a:r>
          </a:p>
          <a:p>
            <a:pPr lvl="0"/>
            <a:endParaRPr lang="en-US" sz="2600" dirty="0">
              <a:solidFill>
                <a:srgbClr val="0070C0"/>
              </a:solidFill>
              <a:latin typeface="Arial Rounded MT Bold" pitchFamily="34" charset="0"/>
            </a:endParaRPr>
          </a:p>
          <a:p>
            <a:pPr lvl="0"/>
            <a:r>
              <a:rPr lang="en-US" sz="2600" dirty="0">
                <a:solidFill>
                  <a:srgbClr val="0070C0"/>
                </a:solidFill>
                <a:latin typeface="Arial Rounded MT Bold" pitchFamily="34" charset="0"/>
              </a:rPr>
              <a:t>A reddish-blue vertical zone extending from the gingival margin to the attached gingiva and sometimes into the alveolar mucosa.</a:t>
            </a:r>
          </a:p>
          <a:p>
            <a:endParaRPr lang="en-US" sz="2600" dirty="0">
              <a:latin typeface="Arial Rounded MT Bold" pitchFamily="34" charset="0"/>
            </a:endParaRPr>
          </a:p>
        </p:txBody>
      </p:sp>
      <p:pic>
        <p:nvPicPr>
          <p:cNvPr id="13314" name="Picture 2" descr="C:\Users\Home\Desktop\Seminar\Pocket\Pictures\mfc201.jpg"/>
          <p:cNvPicPr>
            <a:picLocks noChangeAspect="1" noChangeArrowheads="1"/>
          </p:cNvPicPr>
          <p:nvPr/>
        </p:nvPicPr>
        <p:blipFill rotWithShape="1">
          <a:blip r:embed="rId2">
            <a:extLst>
              <a:ext uri="{28A0092B-C50C-407E-A947-70E740481C1C}">
                <a14:useLocalDpi xmlns:a14="http://schemas.microsoft.com/office/drawing/2010/main" val="0"/>
              </a:ext>
            </a:extLst>
          </a:blip>
          <a:srcRect l="13212" t="17708" r="6400" b="23324"/>
          <a:stretch/>
        </p:blipFill>
        <p:spPr bwMode="auto">
          <a:xfrm>
            <a:off x="2438400" y="4585855"/>
            <a:ext cx="4153593" cy="201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551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lvl="0"/>
            <a:r>
              <a:rPr lang="en-US" sz="2600" dirty="0">
                <a:solidFill>
                  <a:srgbClr val="00B050"/>
                </a:solidFill>
                <a:latin typeface="Arial Rounded MT Bold" pitchFamily="34" charset="0"/>
              </a:rPr>
              <a:t>A break in the </a:t>
            </a:r>
            <a:r>
              <a:rPr lang="en-US" sz="2600" dirty="0" err="1">
                <a:solidFill>
                  <a:srgbClr val="00B050"/>
                </a:solidFill>
                <a:latin typeface="Arial Rounded MT Bold" pitchFamily="34" charset="0"/>
              </a:rPr>
              <a:t>facio</a:t>
            </a:r>
            <a:r>
              <a:rPr lang="en-US" sz="2600" dirty="0">
                <a:solidFill>
                  <a:srgbClr val="00B050"/>
                </a:solidFill>
                <a:latin typeface="Arial Rounded MT Bold" pitchFamily="34" charset="0"/>
              </a:rPr>
              <a:t>-lingual continuity of the interdental gingiva.</a:t>
            </a:r>
          </a:p>
          <a:p>
            <a:pPr lvl="0"/>
            <a:endParaRPr lang="en-US" sz="2600" dirty="0">
              <a:latin typeface="Arial Rounded MT Bold" pitchFamily="34" charset="0"/>
            </a:endParaRPr>
          </a:p>
          <a:p>
            <a:pPr lvl="0"/>
            <a:r>
              <a:rPr lang="en-US" sz="2600" dirty="0">
                <a:solidFill>
                  <a:schemeClr val="bg2">
                    <a:lumMod val="50000"/>
                  </a:schemeClr>
                </a:solidFill>
                <a:latin typeface="Arial Rounded MT Bold" pitchFamily="34" charset="0"/>
              </a:rPr>
              <a:t>Shiny, discolored and puffy gingiva associated with exposed root surfaces.</a:t>
            </a:r>
          </a:p>
          <a:p>
            <a:pPr lvl="0"/>
            <a:endParaRPr lang="en-US" sz="2600" dirty="0">
              <a:latin typeface="Arial Rounded MT Bold" pitchFamily="34" charset="0"/>
            </a:endParaRPr>
          </a:p>
          <a:p>
            <a:pPr lvl="0"/>
            <a:r>
              <a:rPr lang="en-US" sz="2600" dirty="0">
                <a:solidFill>
                  <a:srgbClr val="FF0000"/>
                </a:solidFill>
                <a:latin typeface="Arial Rounded MT Bold" pitchFamily="34" charset="0"/>
              </a:rPr>
              <a:t>Gingival bleeding.</a:t>
            </a:r>
          </a:p>
          <a:p>
            <a:endParaRPr lang="en-US" sz="2600" dirty="0">
              <a:latin typeface="Arial Rounded MT Bold" pitchFamily="34" charset="0"/>
            </a:endParaRPr>
          </a:p>
        </p:txBody>
      </p:sp>
      <p:pic>
        <p:nvPicPr>
          <p:cNvPr id="14338" name="Picture 2" descr="C:\Users\Home\Desktop\Seminar\Pocket\Pictures\gingival-bleeding-2942105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1633" r="4405" b="12875"/>
          <a:stretch/>
        </p:blipFill>
        <p:spPr bwMode="auto">
          <a:xfrm>
            <a:off x="2095500" y="4094018"/>
            <a:ext cx="4734791" cy="2382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715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0837"/>
            <a:ext cx="8229600" cy="5592763"/>
          </a:xfrm>
        </p:spPr>
        <p:txBody>
          <a:bodyPr>
            <a:normAutofit/>
          </a:bodyPr>
          <a:lstStyle/>
          <a:p>
            <a:pPr lvl="0"/>
            <a:r>
              <a:rPr lang="en-US" sz="2600" dirty="0">
                <a:solidFill>
                  <a:schemeClr val="bg1">
                    <a:lumMod val="50000"/>
                  </a:schemeClr>
                </a:solidFill>
                <a:latin typeface="Arial Rounded MT Bold" pitchFamily="34" charset="0"/>
              </a:rPr>
              <a:t>Purulent exudate of the gingival margin or its appearance in response to digital pressure on the lateral aspect of the gingival margin.</a:t>
            </a:r>
          </a:p>
          <a:p>
            <a:pPr lvl="0"/>
            <a:endParaRPr lang="en-US" sz="2600" dirty="0">
              <a:latin typeface="Arial Rounded MT Bold" pitchFamily="34" charset="0"/>
            </a:endParaRPr>
          </a:p>
          <a:p>
            <a:pPr lvl="0"/>
            <a:r>
              <a:rPr lang="en-US" sz="2600" dirty="0">
                <a:solidFill>
                  <a:schemeClr val="accent6">
                    <a:lumMod val="75000"/>
                  </a:schemeClr>
                </a:solidFill>
                <a:latin typeface="Arial Rounded MT Bold" pitchFamily="34" charset="0"/>
              </a:rPr>
              <a:t>Looseness, extrusion and migration of the teeth.</a:t>
            </a:r>
          </a:p>
          <a:p>
            <a:pPr lvl="0"/>
            <a:endParaRPr lang="en-US" sz="2600" dirty="0">
              <a:latin typeface="Arial Rounded MT Bold" pitchFamily="34" charset="0"/>
            </a:endParaRPr>
          </a:p>
          <a:p>
            <a:pPr lvl="0"/>
            <a:r>
              <a:rPr lang="en-US" sz="2600" dirty="0">
                <a:solidFill>
                  <a:srgbClr val="7030A0"/>
                </a:solidFill>
                <a:latin typeface="Arial Rounded MT Bold" pitchFamily="34" charset="0"/>
              </a:rPr>
              <a:t>The development of </a:t>
            </a:r>
            <a:r>
              <a:rPr lang="en-US" sz="2600" dirty="0" err="1">
                <a:solidFill>
                  <a:srgbClr val="7030A0"/>
                </a:solidFill>
                <a:latin typeface="Arial Rounded MT Bold" pitchFamily="34" charset="0"/>
              </a:rPr>
              <a:t>diastemata</a:t>
            </a:r>
            <a:r>
              <a:rPr lang="en-US" sz="2600" dirty="0">
                <a:solidFill>
                  <a:srgbClr val="7030A0"/>
                </a:solidFill>
                <a:latin typeface="Arial Rounded MT Bold" pitchFamily="34" charset="0"/>
              </a:rPr>
              <a:t> where none had existed.</a:t>
            </a:r>
          </a:p>
          <a:p>
            <a:endParaRPr lang="en-US" sz="2600" dirty="0">
              <a:latin typeface="Arial Rounded MT Bold" pitchFamily="34" charset="0"/>
            </a:endParaRPr>
          </a:p>
        </p:txBody>
      </p:sp>
      <p:pic>
        <p:nvPicPr>
          <p:cNvPr id="15362" name="Picture 2" descr="C:\Users\Home\Desktop\Seminar\Pocket\Pictures\RL3.jpg"/>
          <p:cNvPicPr>
            <a:picLocks noChangeAspect="1" noChangeArrowheads="1"/>
          </p:cNvPicPr>
          <p:nvPr/>
        </p:nvPicPr>
        <p:blipFill rotWithShape="1">
          <a:blip r:embed="rId2">
            <a:extLst>
              <a:ext uri="{28A0092B-C50C-407E-A947-70E740481C1C}">
                <a14:useLocalDpi xmlns:a14="http://schemas.microsoft.com/office/drawing/2010/main" val="0"/>
              </a:ext>
            </a:extLst>
          </a:blip>
          <a:srcRect l="8788" t="25265" r="14122" b="25595"/>
          <a:stretch/>
        </p:blipFill>
        <p:spPr bwMode="auto">
          <a:xfrm>
            <a:off x="3124200" y="4038599"/>
            <a:ext cx="4710546" cy="2525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087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style>
          <a:lnRef idx="0">
            <a:schemeClr val="accent4"/>
          </a:lnRef>
          <a:fillRef idx="3">
            <a:schemeClr val="accent4"/>
          </a:fillRef>
          <a:effectRef idx="3">
            <a:schemeClr val="accent4"/>
          </a:effectRef>
          <a:fontRef idx="minor">
            <a:schemeClr val="lt1"/>
          </a:fontRef>
        </p:style>
        <p:txBody>
          <a:bodyPr>
            <a:normAutofit/>
          </a:bodyPr>
          <a:lstStyle/>
          <a:p>
            <a:r>
              <a:rPr lang="en-US" dirty="0">
                <a:solidFill>
                  <a:schemeClr val="bg1"/>
                </a:solidFill>
                <a:latin typeface="Arial Rounded MT Bold" pitchFamily="34" charset="0"/>
              </a:rPr>
              <a:t>Symptoms</a:t>
            </a:r>
          </a:p>
        </p:txBody>
      </p:sp>
      <p:sp>
        <p:nvSpPr>
          <p:cNvPr id="3" name="Content Placeholder 2"/>
          <p:cNvSpPr>
            <a:spLocks noGrp="1"/>
          </p:cNvSpPr>
          <p:nvPr>
            <p:ph idx="1"/>
          </p:nvPr>
        </p:nvSpPr>
        <p:spPr>
          <a:xfrm>
            <a:off x="457200" y="1295400"/>
            <a:ext cx="8229600" cy="5105400"/>
          </a:xfrm>
        </p:spPr>
        <p:txBody>
          <a:bodyPr>
            <a:normAutofit lnSpcReduction="10000"/>
          </a:bodyPr>
          <a:lstStyle/>
          <a:p>
            <a:pPr lvl="0"/>
            <a:r>
              <a:rPr lang="en-US" sz="2600" dirty="0">
                <a:solidFill>
                  <a:srgbClr val="00B0F0"/>
                </a:solidFill>
                <a:latin typeface="Arial Rounded MT Bold" pitchFamily="34" charset="0"/>
              </a:rPr>
              <a:t>Localized pain or sensation of pressure after eating, which gradually diminishes.</a:t>
            </a:r>
          </a:p>
          <a:p>
            <a:pPr lvl="0"/>
            <a:endParaRPr lang="en-US" sz="2600" dirty="0">
              <a:latin typeface="Arial Rounded MT Bold" pitchFamily="34" charset="0"/>
            </a:endParaRPr>
          </a:p>
          <a:p>
            <a:pPr lvl="0"/>
            <a:r>
              <a:rPr lang="en-US" sz="2600" dirty="0">
                <a:solidFill>
                  <a:srgbClr val="002060"/>
                </a:solidFill>
                <a:latin typeface="Arial Rounded MT Bold" pitchFamily="34" charset="0"/>
              </a:rPr>
              <a:t>A foul taste in localized areas.</a:t>
            </a:r>
          </a:p>
          <a:p>
            <a:pPr lvl="0"/>
            <a:endParaRPr lang="en-US" sz="2600" dirty="0">
              <a:latin typeface="Arial Rounded MT Bold" pitchFamily="34" charset="0"/>
            </a:endParaRPr>
          </a:p>
          <a:p>
            <a:pPr lvl="0"/>
            <a:r>
              <a:rPr lang="en-US" sz="2600" dirty="0">
                <a:solidFill>
                  <a:srgbClr val="7030A0"/>
                </a:solidFill>
                <a:latin typeface="Arial Rounded MT Bold" pitchFamily="34" charset="0"/>
              </a:rPr>
              <a:t>A tendency to suck material from the interproximal spaces.</a:t>
            </a:r>
          </a:p>
          <a:p>
            <a:pPr lvl="0"/>
            <a:endParaRPr lang="en-US" sz="2600" dirty="0">
              <a:latin typeface="Arial Rounded MT Bold" pitchFamily="34" charset="0"/>
            </a:endParaRPr>
          </a:p>
          <a:p>
            <a:pPr lvl="0"/>
            <a:r>
              <a:rPr lang="en-US" sz="2600" dirty="0">
                <a:solidFill>
                  <a:schemeClr val="accent6"/>
                </a:solidFill>
                <a:latin typeface="Arial Rounded MT Bold" pitchFamily="34" charset="0"/>
              </a:rPr>
              <a:t>Radiating pain deep in the bone.</a:t>
            </a:r>
          </a:p>
          <a:p>
            <a:pPr lvl="0"/>
            <a:endParaRPr lang="en-US" sz="2600" dirty="0">
              <a:latin typeface="Arial Rounded MT Bold" pitchFamily="34" charset="0"/>
            </a:endParaRPr>
          </a:p>
          <a:p>
            <a:pPr lvl="0"/>
            <a:r>
              <a:rPr lang="en-US" sz="2600" dirty="0">
                <a:solidFill>
                  <a:schemeClr val="bg2">
                    <a:lumMod val="25000"/>
                  </a:schemeClr>
                </a:solidFill>
                <a:latin typeface="Arial Rounded MT Bold" pitchFamily="34" charset="0"/>
              </a:rPr>
              <a:t>A gnawing feeling or feeling of itchiness in the gums.</a:t>
            </a:r>
          </a:p>
        </p:txBody>
      </p:sp>
    </p:spTree>
    <p:extLst>
      <p:ext uri="{BB962C8B-B14F-4D97-AF65-F5344CB8AC3E}">
        <p14:creationId xmlns:p14="http://schemas.microsoft.com/office/powerpoint/2010/main" val="90741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lvl="0"/>
            <a:r>
              <a:rPr lang="en-US" sz="2600" dirty="0">
                <a:solidFill>
                  <a:schemeClr val="accent2">
                    <a:lumMod val="75000"/>
                  </a:schemeClr>
                </a:solidFill>
                <a:latin typeface="Arial Rounded MT Bold" pitchFamily="34" charset="0"/>
              </a:rPr>
              <a:t>The urge to dig a pointed instrument into the gums with relief obtained from resultant bleeding.</a:t>
            </a:r>
          </a:p>
          <a:p>
            <a:pPr lvl="0"/>
            <a:endParaRPr lang="en-US" sz="2600" dirty="0">
              <a:latin typeface="Arial Rounded MT Bold" pitchFamily="34" charset="0"/>
            </a:endParaRPr>
          </a:p>
          <a:p>
            <a:pPr lvl="0"/>
            <a:r>
              <a:rPr lang="en-US" sz="2600" dirty="0">
                <a:solidFill>
                  <a:schemeClr val="tx2">
                    <a:lumMod val="60000"/>
                    <a:lumOff val="40000"/>
                  </a:schemeClr>
                </a:solidFill>
                <a:latin typeface="Arial Rounded MT Bold" pitchFamily="34" charset="0"/>
              </a:rPr>
              <a:t>Complaints that foods sticks between the teeth/the teeth feel loose/preference to eat on the other side.</a:t>
            </a:r>
          </a:p>
          <a:p>
            <a:endParaRPr lang="en-US" sz="2600" dirty="0">
              <a:latin typeface="Arial Rounded MT Bold" pitchFamily="34" charset="0"/>
            </a:endParaRPr>
          </a:p>
          <a:p>
            <a:r>
              <a:rPr lang="en-US" sz="2600" dirty="0">
                <a:solidFill>
                  <a:srgbClr val="FF6600"/>
                </a:solidFill>
                <a:latin typeface="Arial Rounded MT Bold" pitchFamily="34" charset="0"/>
              </a:rPr>
              <a:t>Sensitivity to heat and cold, tooth ache in the absence of caries. </a:t>
            </a:r>
          </a:p>
          <a:p>
            <a:endParaRPr lang="en-US" sz="2600" dirty="0">
              <a:latin typeface="Arial Rounded MT Bold" pitchFamily="34" charset="0"/>
            </a:endParaRPr>
          </a:p>
        </p:txBody>
      </p:sp>
    </p:spTree>
    <p:extLst>
      <p:ext uri="{BB962C8B-B14F-4D97-AF65-F5344CB8AC3E}">
        <p14:creationId xmlns:p14="http://schemas.microsoft.com/office/powerpoint/2010/main" val="4145807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Autofit/>
          </a:bodyPr>
          <a:lstStyle/>
          <a:p>
            <a:r>
              <a:rPr lang="en-US" sz="3200" dirty="0">
                <a:solidFill>
                  <a:schemeClr val="bg1"/>
                </a:solidFill>
                <a:latin typeface="Arial Rounded MT Bold" pitchFamily="34" charset="0"/>
              </a:rPr>
              <a:t>Correlation of clinical features and Histologic features</a:t>
            </a:r>
          </a:p>
        </p:txBody>
      </p:sp>
      <p:sp>
        <p:nvSpPr>
          <p:cNvPr id="3" name="Content Placeholder 2"/>
          <p:cNvSpPr>
            <a:spLocks noGrp="1"/>
          </p:cNvSpPr>
          <p:nvPr>
            <p:ph idx="1"/>
          </p:nvPr>
        </p:nvSpPr>
        <p:spPr>
          <a:xfrm>
            <a:off x="457200" y="1600200"/>
            <a:ext cx="8229600" cy="5105400"/>
          </a:xfrm>
        </p:spPr>
        <p:txBody>
          <a:bodyPr>
            <a:noAutofit/>
          </a:bodyPr>
          <a:lstStyle/>
          <a:p>
            <a:pPr lvl="0"/>
            <a:r>
              <a:rPr lang="en-US" sz="2400" dirty="0">
                <a:solidFill>
                  <a:srgbClr val="00B050"/>
                </a:solidFill>
                <a:latin typeface="Arial Rounded MT Bold" pitchFamily="34" charset="0"/>
              </a:rPr>
              <a:t>Gingival wall of pocket presents various degrees of bluish red discoloration, smooth shiny surface and pitting on pressure.</a:t>
            </a:r>
          </a:p>
          <a:p>
            <a:pPr lvl="1"/>
            <a:endParaRPr lang="en-US" sz="2400" b="1" dirty="0">
              <a:latin typeface="Arial Rounded MT Bold" pitchFamily="34" charset="0"/>
            </a:endParaRPr>
          </a:p>
          <a:p>
            <a:pPr lvl="1"/>
            <a:r>
              <a:rPr lang="en-US" sz="2400" i="1" dirty="0">
                <a:solidFill>
                  <a:srgbClr val="C00000"/>
                </a:solidFill>
                <a:latin typeface="Arial Rounded MT Bold" pitchFamily="34" charset="0"/>
              </a:rPr>
              <a:t>Discoloration</a:t>
            </a:r>
            <a:r>
              <a:rPr lang="en-US" sz="2400" dirty="0">
                <a:solidFill>
                  <a:srgbClr val="7030A0"/>
                </a:solidFill>
                <a:latin typeface="Arial Rounded MT Bold" pitchFamily="34" charset="0"/>
              </a:rPr>
              <a:t> due to - stagnation of circulation.</a:t>
            </a:r>
          </a:p>
          <a:p>
            <a:pPr lvl="1"/>
            <a:endParaRPr lang="en-US" sz="2400" b="1" dirty="0">
              <a:latin typeface="Arial Rounded MT Bold" pitchFamily="34" charset="0"/>
            </a:endParaRPr>
          </a:p>
          <a:p>
            <a:pPr lvl="1"/>
            <a:r>
              <a:rPr lang="en-US" sz="2400" i="1" dirty="0">
                <a:solidFill>
                  <a:srgbClr val="00B0F0"/>
                </a:solidFill>
                <a:latin typeface="Arial Rounded MT Bold" pitchFamily="34" charset="0"/>
              </a:rPr>
              <a:t>Flaccidity</a:t>
            </a:r>
            <a:r>
              <a:rPr lang="en-US" sz="2400" dirty="0">
                <a:solidFill>
                  <a:srgbClr val="00B0F0"/>
                </a:solidFill>
                <a:latin typeface="Arial Rounded MT Bold" pitchFamily="34" charset="0"/>
              </a:rPr>
              <a:t> </a:t>
            </a:r>
            <a:r>
              <a:rPr lang="en-US" sz="2400" dirty="0">
                <a:solidFill>
                  <a:schemeClr val="accent6">
                    <a:lumMod val="75000"/>
                  </a:schemeClr>
                </a:solidFill>
                <a:latin typeface="Arial Rounded MT Bold" pitchFamily="34" charset="0"/>
              </a:rPr>
              <a:t>due to - destruction of gingival fibers.</a:t>
            </a:r>
          </a:p>
          <a:p>
            <a:pPr lvl="1"/>
            <a:endParaRPr lang="en-US" sz="2400" b="1" dirty="0">
              <a:latin typeface="Arial Rounded MT Bold" pitchFamily="34" charset="0"/>
            </a:endParaRPr>
          </a:p>
          <a:p>
            <a:pPr lvl="1"/>
            <a:r>
              <a:rPr lang="en-US" sz="2400" i="1" dirty="0">
                <a:solidFill>
                  <a:srgbClr val="00B050"/>
                </a:solidFill>
                <a:latin typeface="Arial Rounded MT Bold" pitchFamily="34" charset="0"/>
              </a:rPr>
              <a:t>Shinny surface </a:t>
            </a:r>
            <a:r>
              <a:rPr lang="en-US" sz="2400" dirty="0">
                <a:solidFill>
                  <a:srgbClr val="C00000"/>
                </a:solidFill>
                <a:latin typeface="Arial Rounded MT Bold" pitchFamily="34" charset="0"/>
              </a:rPr>
              <a:t>-atrophy of epithelium and edema.</a:t>
            </a:r>
          </a:p>
          <a:p>
            <a:pPr lvl="1"/>
            <a:endParaRPr lang="en-US" sz="2400" b="1" dirty="0">
              <a:latin typeface="Arial Rounded MT Bold" pitchFamily="34" charset="0"/>
            </a:endParaRPr>
          </a:p>
          <a:p>
            <a:pPr lvl="1"/>
            <a:r>
              <a:rPr lang="en-US" sz="2400" i="1" dirty="0">
                <a:solidFill>
                  <a:srgbClr val="7030A0"/>
                </a:solidFill>
                <a:latin typeface="Arial Rounded MT Bold" pitchFamily="34" charset="0"/>
              </a:rPr>
              <a:t>Pitting on pressure- </a:t>
            </a:r>
            <a:r>
              <a:rPr lang="en-US" sz="2400" dirty="0">
                <a:solidFill>
                  <a:srgbClr val="00B0F0"/>
                </a:solidFill>
                <a:latin typeface="Arial Rounded MT Bold" pitchFamily="34" charset="0"/>
              </a:rPr>
              <a:t>edema and degeneration.</a:t>
            </a:r>
          </a:p>
        </p:txBody>
      </p:sp>
    </p:spTree>
    <p:extLst>
      <p:ext uri="{BB962C8B-B14F-4D97-AF65-F5344CB8AC3E}">
        <p14:creationId xmlns:p14="http://schemas.microsoft.com/office/powerpoint/2010/main" val="1003944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dirty="0">
                <a:solidFill>
                  <a:srgbClr val="FF0000"/>
                </a:solidFill>
                <a:latin typeface="Arial Rounded MT Bold" pitchFamily="34" charset="0"/>
              </a:rPr>
              <a:t>Gingival wall may be firm and pink.</a:t>
            </a:r>
          </a:p>
          <a:p>
            <a:endParaRPr lang="en-US" dirty="0"/>
          </a:p>
          <a:p>
            <a:r>
              <a:rPr lang="en-US" sz="2600" dirty="0">
                <a:solidFill>
                  <a:srgbClr val="0070C0"/>
                </a:solidFill>
                <a:latin typeface="Arial Rounded MT Bold" pitchFamily="34" charset="0"/>
              </a:rPr>
              <a:t>In such cases  fibrotic changes predominate over exudation and degeneration, particularly in relation to outer surface of pocket wall.</a:t>
            </a:r>
          </a:p>
          <a:p>
            <a:pPr marL="0" indent="0">
              <a:buNone/>
            </a:pPr>
            <a:endParaRPr lang="en-US" sz="2600" b="1" dirty="0">
              <a:latin typeface="Arial Rounded MT Bold" pitchFamily="34" charset="0"/>
            </a:endParaRPr>
          </a:p>
          <a:p>
            <a:pPr marL="0" indent="0">
              <a:buNone/>
            </a:pPr>
            <a:r>
              <a:rPr lang="en-US" sz="2600" b="1" dirty="0">
                <a:solidFill>
                  <a:srgbClr val="00B050"/>
                </a:solidFill>
                <a:latin typeface="Arial Rounded MT Bold" pitchFamily="34" charset="0"/>
              </a:rPr>
              <a:t>Bleeding on probing.</a:t>
            </a:r>
            <a:endParaRPr lang="en-US" sz="2600" dirty="0">
              <a:solidFill>
                <a:srgbClr val="00B050"/>
              </a:solidFill>
              <a:latin typeface="Arial Rounded MT Bold" pitchFamily="34" charset="0"/>
            </a:endParaRPr>
          </a:p>
          <a:p>
            <a:endParaRPr lang="en-US" sz="2600" dirty="0">
              <a:latin typeface="Arial Rounded MT Bold" pitchFamily="34" charset="0"/>
            </a:endParaRPr>
          </a:p>
          <a:p>
            <a:r>
              <a:rPr lang="en-US" sz="2600" dirty="0">
                <a:solidFill>
                  <a:srgbClr val="7030A0"/>
                </a:solidFill>
                <a:latin typeface="Arial Rounded MT Bold" pitchFamily="34" charset="0"/>
              </a:rPr>
              <a:t>Due to increased vascularity, thinning and degeneration of epithelium and proximity of engorged vessels on inner surface.</a:t>
            </a:r>
            <a:r>
              <a:rPr lang="en-US" sz="2600" b="1" dirty="0">
                <a:solidFill>
                  <a:srgbClr val="7030A0"/>
                </a:solidFill>
                <a:latin typeface="Arial Rounded MT Bold" pitchFamily="34" charset="0"/>
              </a:rPr>
              <a:t> </a:t>
            </a:r>
            <a:endParaRPr lang="en-US" sz="2600" dirty="0">
              <a:solidFill>
                <a:srgbClr val="7030A0"/>
              </a:solidFill>
              <a:latin typeface="Arial Rounded MT Bold" pitchFamily="34" charset="0"/>
            </a:endParaRPr>
          </a:p>
          <a:p>
            <a:endParaRPr lang="en-US" sz="2600" dirty="0">
              <a:solidFill>
                <a:srgbClr val="0070C0"/>
              </a:solidFill>
              <a:latin typeface="Arial Rounded MT Bold" pitchFamily="34" charset="0"/>
            </a:endParaRPr>
          </a:p>
        </p:txBody>
      </p:sp>
    </p:spTree>
    <p:extLst>
      <p:ext uri="{BB962C8B-B14F-4D97-AF65-F5344CB8AC3E}">
        <p14:creationId xmlns:p14="http://schemas.microsoft.com/office/powerpoint/2010/main" val="2526700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indent="0">
              <a:buNone/>
            </a:pPr>
            <a:endParaRPr lang="en-US" sz="2600" dirty="0">
              <a:latin typeface="Arial Rounded MT Bold" pitchFamily="34" charset="0"/>
            </a:endParaRPr>
          </a:p>
          <a:p>
            <a:pPr marL="0" indent="0">
              <a:buNone/>
            </a:pPr>
            <a:r>
              <a:rPr lang="en-US" sz="2600" b="1" dirty="0">
                <a:solidFill>
                  <a:srgbClr val="7030A0"/>
                </a:solidFill>
                <a:latin typeface="Arial Rounded MT Bold" pitchFamily="34" charset="0"/>
              </a:rPr>
              <a:t>Exploration with probe is painful.</a:t>
            </a:r>
            <a:endParaRPr lang="en-US" sz="2600" dirty="0">
              <a:solidFill>
                <a:srgbClr val="7030A0"/>
              </a:solidFill>
              <a:latin typeface="Arial Rounded MT Bold" pitchFamily="34" charset="0"/>
            </a:endParaRPr>
          </a:p>
          <a:p>
            <a:endParaRPr lang="en-US" sz="2600" dirty="0">
              <a:solidFill>
                <a:srgbClr val="92D050"/>
              </a:solidFill>
              <a:latin typeface="Arial Rounded MT Bold" pitchFamily="34" charset="0"/>
            </a:endParaRPr>
          </a:p>
          <a:p>
            <a:r>
              <a:rPr lang="en-US" sz="2600" dirty="0">
                <a:solidFill>
                  <a:srgbClr val="92D050"/>
                </a:solidFill>
                <a:latin typeface="Arial Rounded MT Bold" pitchFamily="34" charset="0"/>
              </a:rPr>
              <a:t>Due to ulceration of inner aspect of pocket wall.</a:t>
            </a:r>
          </a:p>
          <a:p>
            <a:pPr marL="0" indent="0">
              <a:buNone/>
            </a:pPr>
            <a:endParaRPr lang="en-US" sz="2600" b="1" dirty="0">
              <a:latin typeface="Arial Rounded MT Bold" pitchFamily="34" charset="0"/>
            </a:endParaRPr>
          </a:p>
          <a:p>
            <a:pPr marL="0" indent="0">
              <a:buNone/>
            </a:pPr>
            <a:endParaRPr lang="en-US" sz="2600" b="1" dirty="0">
              <a:latin typeface="Arial Rounded MT Bold" pitchFamily="34" charset="0"/>
            </a:endParaRPr>
          </a:p>
          <a:p>
            <a:pPr marL="0" indent="0">
              <a:buNone/>
            </a:pPr>
            <a:r>
              <a:rPr lang="en-US" sz="2600" b="1" dirty="0">
                <a:latin typeface="Arial Rounded MT Bold" pitchFamily="34" charset="0"/>
              </a:rPr>
              <a:t>Pus expressed on digital pressure.</a:t>
            </a:r>
            <a:endParaRPr lang="en-US" sz="2600" dirty="0">
              <a:latin typeface="Arial Rounded MT Bold" pitchFamily="34" charset="0"/>
            </a:endParaRPr>
          </a:p>
          <a:p>
            <a:endParaRPr lang="en-US" sz="2600" dirty="0">
              <a:latin typeface="Arial Rounded MT Bold" pitchFamily="34" charset="0"/>
            </a:endParaRPr>
          </a:p>
          <a:p>
            <a:r>
              <a:rPr lang="en-US" sz="2600" dirty="0">
                <a:latin typeface="Arial Rounded MT Bold" pitchFamily="34" charset="0"/>
              </a:rPr>
              <a:t>Pus occurs with </a:t>
            </a:r>
            <a:r>
              <a:rPr lang="en-US" sz="2600" dirty="0" err="1">
                <a:latin typeface="Arial Rounded MT Bold" pitchFamily="34" charset="0"/>
              </a:rPr>
              <a:t>suppurative</a:t>
            </a:r>
            <a:r>
              <a:rPr lang="en-US" sz="2600" dirty="0">
                <a:latin typeface="Arial Rounded MT Bold" pitchFamily="34" charset="0"/>
              </a:rPr>
              <a:t> inflammation of inner wall of the pocket</a:t>
            </a:r>
          </a:p>
          <a:p>
            <a:endParaRPr lang="en-US" sz="2600" dirty="0">
              <a:latin typeface="Arial Rounded MT Bold" pitchFamily="34" charset="0"/>
            </a:endParaRPr>
          </a:p>
        </p:txBody>
      </p:sp>
    </p:spTree>
    <p:extLst>
      <p:ext uri="{BB962C8B-B14F-4D97-AF65-F5344CB8AC3E}">
        <p14:creationId xmlns:p14="http://schemas.microsoft.com/office/powerpoint/2010/main" val="583895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a:bodyPr>
          <a:lstStyle/>
          <a:p>
            <a:r>
              <a:rPr lang="en-US" sz="3600" dirty="0">
                <a:solidFill>
                  <a:srgbClr val="FFFF00"/>
                </a:solidFill>
                <a:latin typeface="Arial Rounded MT Bold" pitchFamily="34" charset="0"/>
              </a:rPr>
              <a:t>HISTOPATHOLOGY </a:t>
            </a:r>
            <a:br>
              <a:rPr lang="en-US" sz="3600" dirty="0">
                <a:solidFill>
                  <a:srgbClr val="FFC000"/>
                </a:solidFill>
                <a:latin typeface="Arial Rounded MT Bold" pitchFamily="34" charset="0"/>
              </a:rPr>
            </a:br>
            <a:r>
              <a:rPr lang="en-US" sz="3200" dirty="0">
                <a:latin typeface="Arial Rounded MT Bold" pitchFamily="34" charset="0"/>
              </a:rPr>
              <a:t>Changes that occur in soft tissue wall </a:t>
            </a:r>
            <a:endParaRPr lang="en-US" sz="3600" dirty="0">
              <a:solidFill>
                <a:srgbClr val="FFC000"/>
              </a:solidFill>
              <a:latin typeface="Arial Rounded MT Bold" pitchFamily="34" charset="0"/>
            </a:endParaRPr>
          </a:p>
        </p:txBody>
      </p:sp>
      <p:sp>
        <p:nvSpPr>
          <p:cNvPr id="3" name="Content Placeholder 2"/>
          <p:cNvSpPr>
            <a:spLocks noGrp="1"/>
          </p:cNvSpPr>
          <p:nvPr>
            <p:ph idx="1"/>
          </p:nvPr>
        </p:nvSpPr>
        <p:spPr>
          <a:xfrm>
            <a:off x="457200" y="1600200"/>
            <a:ext cx="8229600" cy="5029200"/>
          </a:xfrm>
        </p:spPr>
        <p:txBody>
          <a:bodyPr>
            <a:normAutofit/>
          </a:bodyPr>
          <a:lstStyle/>
          <a:p>
            <a:pPr marL="0" indent="0">
              <a:buNone/>
            </a:pPr>
            <a:r>
              <a:rPr lang="en-US" sz="2600" dirty="0">
                <a:solidFill>
                  <a:schemeClr val="accent4">
                    <a:lumMod val="50000"/>
                  </a:schemeClr>
                </a:solidFill>
                <a:latin typeface="Arial Rounded MT Bold" pitchFamily="34" charset="0"/>
              </a:rPr>
              <a:t>Connective tissue  </a:t>
            </a:r>
            <a:r>
              <a:rPr lang="en-US" sz="2600" dirty="0">
                <a:latin typeface="Arial Rounded MT Bold" pitchFamily="34" charset="0"/>
              </a:rPr>
              <a:t>– </a:t>
            </a:r>
            <a:r>
              <a:rPr lang="en-US" sz="2600" dirty="0">
                <a:solidFill>
                  <a:srgbClr val="00B050"/>
                </a:solidFill>
                <a:latin typeface="Arial Rounded MT Bold" pitchFamily="34" charset="0"/>
              </a:rPr>
              <a:t>edematous and densely infiltrated with plasma cells and PMNs.</a:t>
            </a:r>
          </a:p>
          <a:p>
            <a:pPr marL="0" indent="0">
              <a:buNone/>
            </a:pPr>
            <a:endParaRPr lang="en-US" sz="2600" dirty="0">
              <a:latin typeface="Arial Rounded MT Bold" pitchFamily="34" charset="0"/>
            </a:endParaRPr>
          </a:p>
          <a:p>
            <a:pPr marL="0" indent="0">
              <a:buNone/>
            </a:pPr>
            <a:r>
              <a:rPr lang="en-US" sz="2600" dirty="0">
                <a:solidFill>
                  <a:srgbClr val="002060"/>
                </a:solidFill>
                <a:latin typeface="Arial Rounded MT Bold" pitchFamily="34" charset="0"/>
              </a:rPr>
              <a:t>Blood vessels </a:t>
            </a:r>
            <a:r>
              <a:rPr lang="en-US" sz="2600" dirty="0">
                <a:latin typeface="Arial Rounded MT Bold" pitchFamily="34" charset="0"/>
              </a:rPr>
              <a:t>	 </a:t>
            </a:r>
            <a:r>
              <a:rPr lang="en-US" sz="2600" dirty="0">
                <a:solidFill>
                  <a:srgbClr val="FF6600"/>
                </a:solidFill>
                <a:latin typeface="Arial Rounded MT Bold" pitchFamily="34" charset="0"/>
              </a:rPr>
              <a:t>increased in number, dilated and engorged.</a:t>
            </a:r>
          </a:p>
          <a:p>
            <a:endParaRPr lang="en-US" sz="2600" dirty="0">
              <a:latin typeface="Arial Rounded MT Bold" pitchFamily="34" charset="0"/>
            </a:endParaRPr>
          </a:p>
          <a:p>
            <a:r>
              <a:rPr lang="en-US" sz="2600" dirty="0">
                <a:solidFill>
                  <a:srgbClr val="7030A0"/>
                </a:solidFill>
                <a:latin typeface="Arial Rounded MT Bold" pitchFamily="34" charset="0"/>
              </a:rPr>
              <a:t>Degenerative and exudative changes are seen.</a:t>
            </a:r>
          </a:p>
          <a:p>
            <a:endParaRPr lang="en-US" sz="2600" dirty="0">
              <a:latin typeface="Arial Rounded MT Bold" pitchFamily="34" charset="0"/>
            </a:endParaRPr>
          </a:p>
          <a:p>
            <a:r>
              <a:rPr lang="en-US" sz="2600" dirty="0">
                <a:solidFill>
                  <a:schemeClr val="accent2">
                    <a:lumMod val="50000"/>
                  </a:schemeClr>
                </a:solidFill>
                <a:latin typeface="Arial Rounded MT Bold" pitchFamily="34" charset="0"/>
              </a:rPr>
              <a:t>Proliferation of endothelial cells with newly formed capillaries, fibroblasts and collagen fibers.</a:t>
            </a:r>
          </a:p>
        </p:txBody>
      </p:sp>
    </p:spTree>
    <p:extLst>
      <p:ext uri="{BB962C8B-B14F-4D97-AF65-F5344CB8AC3E}">
        <p14:creationId xmlns:p14="http://schemas.microsoft.com/office/powerpoint/2010/main" val="1293968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marL="0" indent="0">
              <a:buNone/>
            </a:pPr>
            <a:r>
              <a:rPr lang="en-US" dirty="0">
                <a:solidFill>
                  <a:schemeClr val="accent2">
                    <a:lumMod val="75000"/>
                  </a:schemeClr>
                </a:solidFill>
                <a:latin typeface="Arial Rounded MT Bold" pitchFamily="34" charset="0"/>
              </a:rPr>
              <a:t>JUNCTIONAL EPITHELIUM</a:t>
            </a:r>
          </a:p>
          <a:p>
            <a:endParaRPr lang="en-US" sz="2600" dirty="0">
              <a:latin typeface="Arial Rounded MT Bold" pitchFamily="34" charset="0"/>
            </a:endParaRPr>
          </a:p>
          <a:p>
            <a:r>
              <a:rPr lang="en-US" sz="2600" dirty="0">
                <a:solidFill>
                  <a:schemeClr val="accent1">
                    <a:lumMod val="75000"/>
                  </a:schemeClr>
                </a:solidFill>
                <a:latin typeface="Arial Rounded MT Bold" pitchFamily="34" charset="0"/>
              </a:rPr>
              <a:t>Junctional epithelium at the base of the pocket is much shorter than that of normal sulcus.</a:t>
            </a:r>
          </a:p>
          <a:p>
            <a:endParaRPr lang="en-US" sz="2600" dirty="0">
              <a:latin typeface="Arial Rounded MT Bold" pitchFamily="34" charset="0"/>
            </a:endParaRPr>
          </a:p>
          <a:p>
            <a:r>
              <a:rPr lang="en-US" sz="2600" dirty="0">
                <a:solidFill>
                  <a:srgbClr val="00B050"/>
                </a:solidFill>
                <a:latin typeface="Arial Rounded MT Bold" pitchFamily="34" charset="0"/>
              </a:rPr>
              <a:t>Coronoapical length of JE is reduced to only 50-100µm.</a:t>
            </a:r>
          </a:p>
          <a:p>
            <a:endParaRPr lang="en-US" sz="2600" dirty="0">
              <a:latin typeface="Arial Rounded MT Bold" pitchFamily="34" charset="0"/>
            </a:endParaRPr>
          </a:p>
          <a:p>
            <a:r>
              <a:rPr lang="en-US" sz="2600" dirty="0">
                <a:solidFill>
                  <a:srgbClr val="FF6600"/>
                </a:solidFill>
                <a:latin typeface="Arial Rounded MT Bold" pitchFamily="34" charset="0"/>
              </a:rPr>
              <a:t>Cells may be well formed and in good condition or slight to marked degeneration.</a:t>
            </a:r>
          </a:p>
        </p:txBody>
      </p:sp>
    </p:spTree>
    <p:extLst>
      <p:ext uri="{BB962C8B-B14F-4D97-AF65-F5344CB8AC3E}">
        <p14:creationId xmlns:p14="http://schemas.microsoft.com/office/powerpoint/2010/main" val="4262241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4800600" cy="6858000"/>
          </a:xfrm>
        </p:spPr>
        <p:txBody>
          <a:bodyPr>
            <a:noAutofit/>
          </a:bodyPr>
          <a:lstStyle/>
          <a:p>
            <a:pPr marL="0" indent="0">
              <a:buNone/>
            </a:pPr>
            <a:endParaRPr lang="en-US" sz="2600" dirty="0">
              <a:solidFill>
                <a:srgbClr val="FF6600"/>
              </a:solidFill>
              <a:latin typeface="Arial Rounded MT Bold" pitchFamily="34" charset="0"/>
            </a:endParaRPr>
          </a:p>
          <a:p>
            <a:r>
              <a:rPr lang="en-US" sz="2600" dirty="0">
                <a:solidFill>
                  <a:srgbClr val="FF6600"/>
                </a:solidFill>
                <a:latin typeface="Arial Rounded MT Bold" pitchFamily="34" charset="0"/>
              </a:rPr>
              <a:t>Epithelial buds and interlacing cords of epithelial cells project from the lateral wall into the adjacent inflamed connective tissue and frequently extend farther apically than the JE.</a:t>
            </a:r>
          </a:p>
          <a:p>
            <a:endParaRPr lang="en-US" sz="2600" dirty="0">
              <a:latin typeface="Arial Rounded MT Bold" pitchFamily="34" charset="0"/>
            </a:endParaRPr>
          </a:p>
          <a:p>
            <a:r>
              <a:rPr lang="en-US" sz="2600" dirty="0">
                <a:solidFill>
                  <a:srgbClr val="0070C0"/>
                </a:solidFill>
                <a:latin typeface="Arial Rounded MT Bold" pitchFamily="34" charset="0"/>
              </a:rPr>
              <a:t>Epithelial projections – densely infiltrated by leucocytes and edema from inflamed connective tissue.</a:t>
            </a:r>
          </a:p>
        </p:txBody>
      </p:sp>
      <p:pic>
        <p:nvPicPr>
          <p:cNvPr id="9218" name="Picture 2" descr="C:\Users\Home\Desktop\Seminar\Pocket\Pictures\Periodontal-pocket-form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533400"/>
            <a:ext cx="4419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348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72000"/>
          </a:xfrm>
        </p:spPr>
        <p:txBody>
          <a:bodyPr>
            <a:normAutofit/>
          </a:bodyPr>
          <a:lstStyle/>
          <a:p>
            <a:r>
              <a:rPr lang="en-US" sz="2800" dirty="0">
                <a:solidFill>
                  <a:srgbClr val="7030A0"/>
                </a:solidFill>
                <a:latin typeface="Arial Rounded MT Bold" pitchFamily="34" charset="0"/>
              </a:rPr>
              <a:t>These cells undergo vascular degeneration and rupture to form vesicles.</a:t>
            </a:r>
          </a:p>
          <a:p>
            <a:endParaRPr lang="en-US" sz="2600" dirty="0">
              <a:solidFill>
                <a:schemeClr val="accent2">
                  <a:lumMod val="75000"/>
                </a:schemeClr>
              </a:solidFill>
              <a:latin typeface="Arial Rounded MT Bold" pitchFamily="34" charset="0"/>
            </a:endParaRPr>
          </a:p>
          <a:p>
            <a:endParaRPr lang="en-US" sz="2600" dirty="0">
              <a:solidFill>
                <a:schemeClr val="accent2">
                  <a:lumMod val="75000"/>
                </a:schemeClr>
              </a:solidFill>
              <a:latin typeface="Arial Rounded MT Bold" pitchFamily="34" charset="0"/>
            </a:endParaRPr>
          </a:p>
          <a:p>
            <a:r>
              <a:rPr lang="en-US" sz="2600" dirty="0">
                <a:solidFill>
                  <a:schemeClr val="accent2">
                    <a:lumMod val="75000"/>
                  </a:schemeClr>
                </a:solidFill>
                <a:latin typeface="Arial Rounded MT Bold" pitchFamily="34" charset="0"/>
              </a:rPr>
              <a:t>Progressive degeneration and necrosis of the epithelium leads to ulceration of the lateral wall, exposure of the underlying inflamed connective tissue and suppuration. </a:t>
            </a:r>
          </a:p>
          <a:p>
            <a:endParaRPr lang="en-US" sz="2600" dirty="0">
              <a:latin typeface="Arial Rounded MT Bold" pitchFamily="34" charset="0"/>
            </a:endParaRPr>
          </a:p>
          <a:p>
            <a:pPr marL="0" indent="0">
              <a:buNone/>
            </a:pPr>
            <a:endParaRPr lang="en-US" sz="2600" dirty="0">
              <a:latin typeface="Arial Rounded MT Bold" pitchFamily="34" charset="0"/>
            </a:endParaRPr>
          </a:p>
        </p:txBody>
      </p:sp>
    </p:spTree>
    <p:extLst>
      <p:ext uri="{BB962C8B-B14F-4D97-AF65-F5344CB8AC3E}">
        <p14:creationId xmlns:p14="http://schemas.microsoft.com/office/powerpoint/2010/main" val="3926329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a:solidFill>
                  <a:srgbClr val="7030A0"/>
                </a:solidFill>
              </a:rPr>
              <a:t>MICROTOPOGRAPHY</a:t>
            </a:r>
            <a:r>
              <a:rPr lang="en-US" dirty="0">
                <a:solidFill>
                  <a:srgbClr val="7030A0"/>
                </a:solidFill>
              </a:rPr>
              <a:t>:</a:t>
            </a:r>
          </a:p>
        </p:txBody>
      </p:sp>
      <p:sp>
        <p:nvSpPr>
          <p:cNvPr id="3" name="Content Placeholder 2"/>
          <p:cNvSpPr>
            <a:spLocks noGrp="1"/>
          </p:cNvSpPr>
          <p:nvPr>
            <p:ph idx="1"/>
          </p:nvPr>
        </p:nvSpPr>
        <p:spPr>
          <a:xfrm>
            <a:off x="76200" y="914400"/>
            <a:ext cx="5029200" cy="5867400"/>
          </a:xfrm>
        </p:spPr>
        <p:txBody>
          <a:bodyPr>
            <a:noAutofit/>
          </a:bodyPr>
          <a:lstStyle/>
          <a:p>
            <a:pPr marL="514350" lvl="0" indent="-514350">
              <a:buFont typeface="+mj-lt"/>
              <a:buAutoNum type="alphaUcPeriod"/>
            </a:pPr>
            <a:r>
              <a:rPr lang="en-US" sz="2400" u="sng" dirty="0">
                <a:solidFill>
                  <a:srgbClr val="00B050"/>
                </a:solidFill>
              </a:rPr>
              <a:t>Areas of relative quiescence</a:t>
            </a:r>
            <a:r>
              <a:rPr lang="en-US" sz="2400" dirty="0"/>
              <a:t>, </a:t>
            </a:r>
            <a:r>
              <a:rPr lang="en-US" sz="2400" dirty="0">
                <a:solidFill>
                  <a:srgbClr val="FF6600"/>
                </a:solidFill>
              </a:rPr>
              <a:t>showing a relatively flat surface with minor depressions and mounds and occasional shedding of cells.</a:t>
            </a:r>
          </a:p>
          <a:p>
            <a:pPr marL="514350" lvl="0" indent="-514350">
              <a:buFont typeface="+mj-lt"/>
              <a:buAutoNum type="alphaUcPeriod"/>
            </a:pPr>
            <a:endParaRPr lang="en-US" sz="2400" u="sng" dirty="0">
              <a:solidFill>
                <a:srgbClr val="00B050"/>
              </a:solidFill>
            </a:endParaRPr>
          </a:p>
          <a:p>
            <a:pPr marL="514350" lvl="0" indent="-514350">
              <a:buFont typeface="+mj-lt"/>
              <a:buAutoNum type="alphaUcPeriod"/>
            </a:pPr>
            <a:r>
              <a:rPr lang="en-US" sz="2400" u="sng" dirty="0">
                <a:solidFill>
                  <a:srgbClr val="00B050"/>
                </a:solidFill>
              </a:rPr>
              <a:t>Areas of bacterial accumulation</a:t>
            </a:r>
            <a:r>
              <a:rPr lang="en-US" sz="2400" dirty="0"/>
              <a:t>, </a:t>
            </a:r>
            <a:r>
              <a:rPr lang="en-US" sz="2400" dirty="0">
                <a:solidFill>
                  <a:srgbClr val="FF6600"/>
                </a:solidFill>
              </a:rPr>
              <a:t>which appear as depressions on the epithelial surface, with abundant debris and bacterial lumps penetrating in the enlarged intercellular spaces. These bacteria are mainly </a:t>
            </a:r>
            <a:r>
              <a:rPr lang="en-US" sz="2400" dirty="0" err="1">
                <a:solidFill>
                  <a:srgbClr val="FF6600"/>
                </a:solidFill>
              </a:rPr>
              <a:t>cocci</a:t>
            </a:r>
            <a:r>
              <a:rPr lang="en-US" sz="2400" dirty="0">
                <a:solidFill>
                  <a:srgbClr val="FF6600"/>
                </a:solidFill>
              </a:rPr>
              <a:t>, rods and filaments with a few spirochetes.</a:t>
            </a:r>
          </a:p>
          <a:p>
            <a:endParaRPr lang="en-US" sz="2400" dirty="0"/>
          </a:p>
        </p:txBody>
      </p:sp>
      <p:pic>
        <p:nvPicPr>
          <p:cNvPr id="1229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5229225" y="1295400"/>
            <a:ext cx="3762375" cy="493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5630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514350" lvl="0" indent="-514350">
              <a:buFont typeface="+mj-lt"/>
              <a:buAutoNum type="alphaUcPeriod" startAt="3"/>
            </a:pPr>
            <a:endParaRPr lang="en-US" sz="2600" u="sng" dirty="0">
              <a:solidFill>
                <a:srgbClr val="00B050"/>
              </a:solidFill>
              <a:latin typeface="Arial Rounded MT Bold" pitchFamily="34" charset="0"/>
            </a:endParaRPr>
          </a:p>
          <a:p>
            <a:pPr marL="514350" lvl="0" indent="-514350">
              <a:buFont typeface="+mj-lt"/>
              <a:buAutoNum type="alphaUcPeriod" startAt="3"/>
            </a:pPr>
            <a:r>
              <a:rPr lang="en-US" sz="2600" u="sng" dirty="0">
                <a:solidFill>
                  <a:srgbClr val="00B050"/>
                </a:solidFill>
                <a:latin typeface="Arial Rounded MT Bold" pitchFamily="34" charset="0"/>
              </a:rPr>
              <a:t>Areas of emergence of leukocytes</a:t>
            </a:r>
            <a:r>
              <a:rPr lang="en-US" sz="2600" dirty="0">
                <a:latin typeface="Arial Rounded MT Bold" pitchFamily="34" charset="0"/>
              </a:rPr>
              <a:t>, </a:t>
            </a:r>
            <a:r>
              <a:rPr lang="en-US" sz="2600" dirty="0">
                <a:solidFill>
                  <a:srgbClr val="FF6600"/>
                </a:solidFill>
                <a:latin typeface="Arial Rounded MT Bold" pitchFamily="34" charset="0"/>
              </a:rPr>
              <a:t>where leukocytes appear in the pocket wall through holes located in the intercellular spaces.</a:t>
            </a:r>
          </a:p>
          <a:p>
            <a:pPr marL="514350" lvl="0" indent="-514350">
              <a:buFont typeface="+mj-lt"/>
              <a:buAutoNum type="alphaUcPeriod" startAt="3"/>
            </a:pPr>
            <a:endParaRPr lang="en-US" sz="2600" u="sng" dirty="0">
              <a:solidFill>
                <a:srgbClr val="00B050"/>
              </a:solidFill>
              <a:latin typeface="Arial Rounded MT Bold" pitchFamily="34" charset="0"/>
            </a:endParaRPr>
          </a:p>
          <a:p>
            <a:pPr marL="514350" lvl="0" indent="-514350">
              <a:buFont typeface="+mj-lt"/>
              <a:buAutoNum type="alphaUcPeriod" startAt="3"/>
            </a:pPr>
            <a:endParaRPr lang="en-US" sz="2600" u="sng" dirty="0">
              <a:solidFill>
                <a:srgbClr val="00B050"/>
              </a:solidFill>
              <a:latin typeface="Arial Rounded MT Bold" pitchFamily="34" charset="0"/>
            </a:endParaRPr>
          </a:p>
          <a:p>
            <a:pPr marL="514350" lvl="0" indent="-514350">
              <a:buFont typeface="+mj-lt"/>
              <a:buAutoNum type="alphaUcPeriod" startAt="3"/>
            </a:pPr>
            <a:r>
              <a:rPr lang="en-US" sz="2600" u="sng" dirty="0">
                <a:solidFill>
                  <a:srgbClr val="00B050"/>
                </a:solidFill>
                <a:latin typeface="Arial Rounded MT Bold" pitchFamily="34" charset="0"/>
              </a:rPr>
              <a:t>Areas of leukocyte-bacteria interaction</a:t>
            </a:r>
            <a:r>
              <a:rPr lang="en-US" sz="2600" dirty="0">
                <a:latin typeface="Arial Rounded MT Bold" pitchFamily="34" charset="0"/>
              </a:rPr>
              <a:t>, </a:t>
            </a:r>
            <a:r>
              <a:rPr lang="en-US" sz="2600" dirty="0">
                <a:solidFill>
                  <a:srgbClr val="FF6600"/>
                </a:solidFill>
                <a:latin typeface="Arial Rounded MT Bold" pitchFamily="34" charset="0"/>
              </a:rPr>
              <a:t>where numerous leukocytes are present and covered with bacteria in an apparent process of phagocytosis. </a:t>
            </a:r>
          </a:p>
          <a:p>
            <a:endParaRPr lang="en-US" sz="2600" dirty="0">
              <a:latin typeface="Arial Rounded MT Bold" pitchFamily="34" charset="0"/>
            </a:endParaRPr>
          </a:p>
        </p:txBody>
      </p:sp>
    </p:spTree>
    <p:extLst>
      <p:ext uri="{BB962C8B-B14F-4D97-AF65-F5344CB8AC3E}">
        <p14:creationId xmlns:p14="http://schemas.microsoft.com/office/powerpoint/2010/main" val="4064642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03237"/>
            <a:ext cx="4067176" cy="5897563"/>
          </a:xfrm>
        </p:spPr>
        <p:txBody>
          <a:bodyPr>
            <a:normAutofit fontScale="92500" lnSpcReduction="20000"/>
          </a:bodyPr>
          <a:lstStyle/>
          <a:p>
            <a:pPr marL="514350" indent="-514350">
              <a:buFont typeface="+mj-lt"/>
              <a:buAutoNum type="alphaUcPeriod" startAt="5"/>
            </a:pPr>
            <a:endParaRPr lang="en-US" sz="2600" u="sng" dirty="0">
              <a:solidFill>
                <a:srgbClr val="00B050"/>
              </a:solidFill>
              <a:latin typeface="Arial Rounded MT Bold" pitchFamily="34" charset="0"/>
            </a:endParaRPr>
          </a:p>
          <a:p>
            <a:pPr marL="514350" indent="-514350">
              <a:buFont typeface="+mj-lt"/>
              <a:buAutoNum type="alphaUcPeriod" startAt="5"/>
            </a:pPr>
            <a:r>
              <a:rPr lang="en-US" sz="2600" u="sng" dirty="0">
                <a:solidFill>
                  <a:srgbClr val="00B050"/>
                </a:solidFill>
                <a:latin typeface="Arial Rounded MT Bold" pitchFamily="34" charset="0"/>
              </a:rPr>
              <a:t>Areas of intense epithelial desquamation</a:t>
            </a:r>
            <a:r>
              <a:rPr lang="en-US" sz="2600" dirty="0">
                <a:latin typeface="Arial Rounded MT Bold" pitchFamily="34" charset="0"/>
              </a:rPr>
              <a:t>, </a:t>
            </a:r>
            <a:r>
              <a:rPr lang="en-US" sz="2600" dirty="0">
                <a:solidFill>
                  <a:srgbClr val="FF6600"/>
                </a:solidFill>
                <a:latin typeface="Arial Rounded MT Bold" pitchFamily="34" charset="0"/>
              </a:rPr>
              <a:t>which consist of semi attached and folded epithelial </a:t>
            </a:r>
            <a:r>
              <a:rPr lang="en-US" sz="2600" dirty="0" err="1">
                <a:solidFill>
                  <a:srgbClr val="FF6600"/>
                </a:solidFill>
                <a:latin typeface="Arial Rounded MT Bold" pitchFamily="34" charset="0"/>
              </a:rPr>
              <a:t>squames</a:t>
            </a:r>
            <a:r>
              <a:rPr lang="en-US" sz="2600" dirty="0">
                <a:solidFill>
                  <a:srgbClr val="FF6600"/>
                </a:solidFill>
                <a:latin typeface="Arial Rounded MT Bold" pitchFamily="34" charset="0"/>
              </a:rPr>
              <a:t>, sometimes partially covered with bacteria.</a:t>
            </a:r>
          </a:p>
          <a:p>
            <a:pPr marL="514350" indent="-514350">
              <a:buFont typeface="+mj-lt"/>
              <a:buAutoNum type="alphaUcPeriod" startAt="5"/>
            </a:pPr>
            <a:endParaRPr lang="en-US" sz="2600" u="sng" dirty="0">
              <a:solidFill>
                <a:srgbClr val="00B050"/>
              </a:solidFill>
              <a:latin typeface="Arial Rounded MT Bold" pitchFamily="34" charset="0"/>
            </a:endParaRPr>
          </a:p>
          <a:p>
            <a:pPr marL="514350" indent="-514350">
              <a:buFont typeface="+mj-lt"/>
              <a:buAutoNum type="alphaUcPeriod" startAt="5"/>
            </a:pPr>
            <a:r>
              <a:rPr lang="en-US" sz="2600" u="sng" dirty="0">
                <a:solidFill>
                  <a:srgbClr val="00B050"/>
                </a:solidFill>
                <a:latin typeface="Arial Rounded MT Bold" pitchFamily="34" charset="0"/>
              </a:rPr>
              <a:t>Area of ulceration</a:t>
            </a:r>
            <a:r>
              <a:rPr lang="en-US" sz="2600" dirty="0">
                <a:latin typeface="Arial Rounded MT Bold" pitchFamily="34" charset="0"/>
              </a:rPr>
              <a:t>, </a:t>
            </a:r>
            <a:r>
              <a:rPr lang="en-US" sz="2600" dirty="0">
                <a:solidFill>
                  <a:srgbClr val="FF6600"/>
                </a:solidFill>
                <a:latin typeface="Arial Rounded MT Bold" pitchFamily="34" charset="0"/>
              </a:rPr>
              <a:t>wit exposed connective tissue.</a:t>
            </a:r>
          </a:p>
          <a:p>
            <a:pPr marL="514350" indent="-514350">
              <a:buFont typeface="+mj-lt"/>
              <a:buAutoNum type="alphaUcPeriod" startAt="5"/>
            </a:pPr>
            <a:endParaRPr lang="en-US" sz="2600" u="sng" dirty="0">
              <a:solidFill>
                <a:srgbClr val="00B050"/>
              </a:solidFill>
              <a:latin typeface="Arial Rounded MT Bold" pitchFamily="34" charset="0"/>
            </a:endParaRPr>
          </a:p>
          <a:p>
            <a:pPr marL="514350" indent="-514350">
              <a:buFont typeface="+mj-lt"/>
              <a:buAutoNum type="alphaUcPeriod" startAt="5"/>
            </a:pPr>
            <a:r>
              <a:rPr lang="en-US" sz="2600" u="sng" dirty="0">
                <a:solidFill>
                  <a:srgbClr val="00B050"/>
                </a:solidFill>
                <a:latin typeface="Arial Rounded MT Bold" pitchFamily="34" charset="0"/>
              </a:rPr>
              <a:t>Area of hemorrhage</a:t>
            </a:r>
            <a:r>
              <a:rPr lang="en-US" sz="2600" dirty="0">
                <a:latin typeface="Arial Rounded MT Bold" pitchFamily="34" charset="0"/>
              </a:rPr>
              <a:t>, </a:t>
            </a:r>
            <a:r>
              <a:rPr lang="en-US" sz="2600" dirty="0">
                <a:solidFill>
                  <a:srgbClr val="FF6600"/>
                </a:solidFill>
                <a:latin typeface="Arial Rounded MT Bold" pitchFamily="34" charset="0"/>
              </a:rPr>
              <a:t>with numerous erythrocytes.</a:t>
            </a:r>
          </a:p>
          <a:p>
            <a:endParaRPr lang="en-US" sz="2600" dirty="0">
              <a:latin typeface="Arial Rounded MT Bold" pitchFamily="34" charset="0"/>
            </a:endParaRPr>
          </a:p>
        </p:txBody>
      </p:sp>
      <p:pic>
        <p:nvPicPr>
          <p:cNvPr id="1843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3962400" y="1119187"/>
            <a:ext cx="5153024" cy="429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2355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sz="3200" dirty="0">
                <a:solidFill>
                  <a:schemeClr val="tx2">
                    <a:lumMod val="60000"/>
                    <a:lumOff val="40000"/>
                  </a:schemeClr>
                </a:solidFill>
                <a:latin typeface="Arial Rounded MT Bold" pitchFamily="34" charset="0"/>
              </a:rPr>
              <a:t>Surface morphology of the tooth wall of periodontal pockets: </a:t>
            </a:r>
          </a:p>
        </p:txBody>
      </p:sp>
      <p:sp>
        <p:nvSpPr>
          <p:cNvPr id="3" name="Content Placeholder 2"/>
          <p:cNvSpPr>
            <a:spLocks noGrp="1"/>
          </p:cNvSpPr>
          <p:nvPr>
            <p:ph idx="1"/>
          </p:nvPr>
        </p:nvSpPr>
        <p:spPr>
          <a:xfrm>
            <a:off x="228600" y="1246909"/>
            <a:ext cx="4800600" cy="5344391"/>
          </a:xfrm>
        </p:spPr>
        <p:txBody>
          <a:bodyPr>
            <a:noAutofit/>
          </a:bodyPr>
          <a:lstStyle/>
          <a:p>
            <a:pPr marL="514350" lvl="0" indent="-514350">
              <a:buFont typeface="+mj-lt"/>
              <a:buAutoNum type="arabicPeriod"/>
            </a:pPr>
            <a:r>
              <a:rPr lang="en-US" sz="2500" dirty="0">
                <a:solidFill>
                  <a:srgbClr val="00B050"/>
                </a:solidFill>
                <a:latin typeface="Arial Rounded MT Bold" pitchFamily="34" charset="0"/>
              </a:rPr>
              <a:t>Cementum covered by calculus</a:t>
            </a:r>
          </a:p>
          <a:p>
            <a:pPr marL="514350" lvl="0" indent="-514350">
              <a:buFont typeface="+mj-lt"/>
              <a:buAutoNum type="arabicPeriod"/>
            </a:pPr>
            <a:endParaRPr lang="en-US" sz="2500" dirty="0">
              <a:latin typeface="Arial Rounded MT Bold" pitchFamily="34" charset="0"/>
            </a:endParaRPr>
          </a:p>
          <a:p>
            <a:pPr marL="514350" lvl="0" indent="-514350">
              <a:buFont typeface="+mj-lt"/>
              <a:buAutoNum type="arabicPeriod"/>
            </a:pPr>
            <a:r>
              <a:rPr lang="en-US" sz="2500" dirty="0">
                <a:solidFill>
                  <a:srgbClr val="FF6600"/>
                </a:solidFill>
                <a:latin typeface="Arial Rounded MT Bold" pitchFamily="34" charset="0"/>
              </a:rPr>
              <a:t>Attached plaque, which covers calculus and extends apically from it to a variable degree, probably 100 to 500 µm.</a:t>
            </a:r>
          </a:p>
          <a:p>
            <a:pPr marL="514350" lvl="0" indent="-514350">
              <a:buFont typeface="+mj-lt"/>
              <a:buAutoNum type="arabicPeriod"/>
            </a:pPr>
            <a:endParaRPr lang="en-US" sz="2500" dirty="0">
              <a:latin typeface="Arial Rounded MT Bold" pitchFamily="34" charset="0"/>
            </a:endParaRPr>
          </a:p>
          <a:p>
            <a:pPr marL="514350" lvl="0" indent="-514350">
              <a:buFont typeface="+mj-lt"/>
              <a:buAutoNum type="arabicPeriod"/>
            </a:pPr>
            <a:r>
              <a:rPr lang="en-US" sz="2500" dirty="0">
                <a:solidFill>
                  <a:srgbClr val="7030A0"/>
                </a:solidFill>
                <a:latin typeface="Arial Rounded MT Bold" pitchFamily="34" charset="0"/>
              </a:rPr>
              <a:t>The zone of unattached plaque that surrounds attached plaque and extends apically to it. </a:t>
            </a:r>
          </a:p>
          <a:p>
            <a:endParaRPr lang="en-US" sz="2500" dirty="0">
              <a:latin typeface="Arial Rounded MT Bold"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447800"/>
            <a:ext cx="379095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21496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74637"/>
            <a:ext cx="5410200" cy="6354763"/>
          </a:xfrm>
        </p:spPr>
        <p:txBody>
          <a:bodyPr>
            <a:normAutofit/>
          </a:bodyPr>
          <a:lstStyle/>
          <a:p>
            <a:pPr marL="514350" lvl="0" indent="-514350">
              <a:buFont typeface="+mj-lt"/>
              <a:buAutoNum type="arabicPeriod" startAt="4"/>
            </a:pPr>
            <a:r>
              <a:rPr lang="en-US" sz="2600" dirty="0">
                <a:solidFill>
                  <a:schemeClr val="accent2">
                    <a:lumMod val="75000"/>
                  </a:schemeClr>
                </a:solidFill>
                <a:latin typeface="Arial Rounded MT Bold" pitchFamily="34" charset="0"/>
              </a:rPr>
              <a:t>The zone where the junctional epithelium is attached to the tooth. The extension of this zone, which in normal sulci is more than 500 µm. is usually reduced in periodontal pockets to less than 100 µm.</a:t>
            </a:r>
          </a:p>
          <a:p>
            <a:pPr marL="514350" lvl="0" indent="-514350">
              <a:buFont typeface="+mj-lt"/>
              <a:buAutoNum type="arabicPeriod" startAt="4"/>
            </a:pPr>
            <a:endParaRPr lang="en-US" sz="2600" dirty="0">
              <a:latin typeface="Arial Rounded MT Bold" pitchFamily="34" charset="0"/>
            </a:endParaRPr>
          </a:p>
          <a:p>
            <a:pPr marL="514350" lvl="0" indent="-514350">
              <a:buFont typeface="+mj-lt"/>
              <a:buAutoNum type="arabicPeriod" startAt="4"/>
            </a:pPr>
            <a:endParaRPr lang="en-US" sz="2600" dirty="0">
              <a:latin typeface="Arial Rounded MT Bold" pitchFamily="34" charset="0"/>
            </a:endParaRPr>
          </a:p>
          <a:p>
            <a:pPr marL="514350" lvl="0" indent="-514350">
              <a:buFont typeface="+mj-lt"/>
              <a:buAutoNum type="arabicPeriod" startAt="4"/>
            </a:pPr>
            <a:r>
              <a:rPr lang="en-US" sz="2600" dirty="0">
                <a:solidFill>
                  <a:schemeClr val="accent4">
                    <a:lumMod val="50000"/>
                  </a:schemeClr>
                </a:solidFill>
                <a:latin typeface="Arial Rounded MT Bold" pitchFamily="34" charset="0"/>
              </a:rPr>
              <a:t>Apical to the junctional epithelium, there may be a zone of semi destroyed connective tissue fibers.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143000"/>
            <a:ext cx="3790950"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89958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0070C0"/>
                </a:solidFill>
                <a:latin typeface="Arial Rounded MT Bold" pitchFamily="34" charset="0"/>
              </a:rPr>
              <a:t>Pulp changes associated with periodontal pockets:</a:t>
            </a:r>
          </a:p>
        </p:txBody>
      </p:sp>
      <p:sp>
        <p:nvSpPr>
          <p:cNvPr id="3" name="Content Placeholder 2"/>
          <p:cNvSpPr>
            <a:spLocks noGrp="1"/>
          </p:cNvSpPr>
          <p:nvPr>
            <p:ph idx="1"/>
          </p:nvPr>
        </p:nvSpPr>
        <p:spPr>
          <a:xfrm>
            <a:off x="457200" y="1524000"/>
            <a:ext cx="4343400" cy="5029200"/>
          </a:xfrm>
        </p:spPr>
        <p:txBody>
          <a:bodyPr>
            <a:noAutofit/>
          </a:bodyPr>
          <a:lstStyle/>
          <a:p>
            <a:r>
              <a:rPr lang="en-US" sz="2600" dirty="0">
                <a:solidFill>
                  <a:schemeClr val="accent2">
                    <a:lumMod val="75000"/>
                  </a:schemeClr>
                </a:solidFill>
                <a:latin typeface="Arial Rounded MT Bold" pitchFamily="34" charset="0"/>
              </a:rPr>
              <a:t>The spread of infection from periodontal pockets may cause pathologic changes in the pulp. </a:t>
            </a:r>
          </a:p>
          <a:p>
            <a:endParaRPr lang="en-US" sz="2600" dirty="0">
              <a:solidFill>
                <a:srgbClr val="00B050"/>
              </a:solidFill>
              <a:latin typeface="Arial Rounded MT Bold" pitchFamily="34" charset="0"/>
            </a:endParaRPr>
          </a:p>
          <a:p>
            <a:r>
              <a:rPr lang="en-US" sz="2600" dirty="0">
                <a:solidFill>
                  <a:srgbClr val="00B050"/>
                </a:solidFill>
                <a:latin typeface="Arial Rounded MT Bold" pitchFamily="34" charset="0"/>
              </a:rPr>
              <a:t>Such changes may give rise to painful symptoms or adversely affect the response of the pulp to restorative procedures.</a:t>
            </a:r>
          </a:p>
        </p:txBody>
      </p:sp>
      <p:pic>
        <p:nvPicPr>
          <p:cNvPr id="10242" name="Picture 2" descr="C:\Users\Home\Desktop\Seminar\Pocket\Pictures\huge.101.506794.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105400" y="1706629"/>
            <a:ext cx="3624262" cy="4313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238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1"/>
            <a:ext cx="8229600" cy="2743200"/>
          </a:xfrm>
        </p:spPr>
        <p:txBody>
          <a:bodyPr>
            <a:normAutofit/>
          </a:bodyPr>
          <a:lstStyle/>
          <a:p>
            <a:r>
              <a:rPr lang="en-US" sz="2600" dirty="0">
                <a:solidFill>
                  <a:srgbClr val="7030A0"/>
                </a:solidFill>
                <a:latin typeface="Arial Rounded MT Bold" pitchFamily="34" charset="0"/>
              </a:rPr>
              <a:t>Involvement of the pulp in periodontal disease occurs through either the </a:t>
            </a:r>
            <a:r>
              <a:rPr lang="en-US" sz="2600" dirty="0">
                <a:solidFill>
                  <a:srgbClr val="00B050"/>
                </a:solidFill>
                <a:latin typeface="Arial Rounded MT Bold" pitchFamily="34" charset="0"/>
              </a:rPr>
              <a:t>apical foramen </a:t>
            </a:r>
            <a:r>
              <a:rPr lang="en-US" sz="2600" dirty="0">
                <a:solidFill>
                  <a:srgbClr val="7030A0"/>
                </a:solidFill>
                <a:latin typeface="Arial Rounded MT Bold" pitchFamily="34" charset="0"/>
              </a:rPr>
              <a:t>or the </a:t>
            </a:r>
            <a:r>
              <a:rPr lang="en-US" sz="2600" dirty="0">
                <a:solidFill>
                  <a:srgbClr val="FF6600"/>
                </a:solidFill>
                <a:latin typeface="Arial Rounded MT Bold" pitchFamily="34" charset="0"/>
              </a:rPr>
              <a:t>lateral canals </a:t>
            </a:r>
            <a:r>
              <a:rPr lang="en-US" sz="2600" dirty="0">
                <a:solidFill>
                  <a:srgbClr val="7030A0"/>
                </a:solidFill>
                <a:latin typeface="Arial Rounded MT Bold" pitchFamily="34" charset="0"/>
              </a:rPr>
              <a:t>in the root after infection spread from the pocket through the periodontal ligament.</a:t>
            </a:r>
          </a:p>
          <a:p>
            <a:endParaRPr lang="en-US" sz="2600" dirty="0">
              <a:solidFill>
                <a:srgbClr val="7030A0"/>
              </a:solidFill>
              <a:latin typeface="Arial Rounded MT Bold" pitchFamily="34" charset="0"/>
            </a:endParaRPr>
          </a:p>
        </p:txBody>
      </p:sp>
      <p:pic>
        <p:nvPicPr>
          <p:cNvPr id="11266" name="Picture 2" descr="C:\Users\Home\Desktop\Seminar\Pocket\Pictures\toothanat1.gif"/>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3429000" y="3048000"/>
            <a:ext cx="5000625" cy="300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698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a:solidFill>
                  <a:schemeClr val="accent2">
                    <a:lumMod val="75000"/>
                  </a:schemeClr>
                </a:solidFill>
                <a:latin typeface="Arial Rounded MT Bold" pitchFamily="34" charset="0"/>
              </a:rPr>
              <a:t>POCKET CONTENTS</a:t>
            </a:r>
          </a:p>
        </p:txBody>
      </p:sp>
      <p:sp>
        <p:nvSpPr>
          <p:cNvPr id="3" name="Content Placeholder 2"/>
          <p:cNvSpPr>
            <a:spLocks noGrp="1"/>
          </p:cNvSpPr>
          <p:nvPr>
            <p:ph idx="1"/>
          </p:nvPr>
        </p:nvSpPr>
        <p:spPr>
          <a:xfrm>
            <a:off x="457200" y="1295400"/>
            <a:ext cx="8229600" cy="5334000"/>
          </a:xfrm>
        </p:spPr>
        <p:txBody>
          <a:bodyPr>
            <a:normAutofit lnSpcReduction="10000"/>
          </a:bodyPr>
          <a:lstStyle/>
          <a:p>
            <a:pPr>
              <a:lnSpc>
                <a:spcPct val="150000"/>
              </a:lnSpc>
            </a:pPr>
            <a:r>
              <a:rPr lang="en-US" sz="2600" dirty="0">
                <a:solidFill>
                  <a:srgbClr val="00B0F0"/>
                </a:solidFill>
                <a:latin typeface="Arial Rounded MT Bold" pitchFamily="34" charset="0"/>
              </a:rPr>
              <a:t>Debris</a:t>
            </a:r>
          </a:p>
          <a:p>
            <a:pPr>
              <a:lnSpc>
                <a:spcPct val="150000"/>
              </a:lnSpc>
            </a:pPr>
            <a:r>
              <a:rPr lang="en-US" sz="2600" dirty="0">
                <a:solidFill>
                  <a:srgbClr val="00B050"/>
                </a:solidFill>
                <a:latin typeface="Arial Rounded MT Bold" pitchFamily="34" charset="0"/>
              </a:rPr>
              <a:t>Micro organisms</a:t>
            </a:r>
          </a:p>
          <a:p>
            <a:pPr>
              <a:lnSpc>
                <a:spcPct val="150000"/>
              </a:lnSpc>
            </a:pPr>
            <a:r>
              <a:rPr lang="en-US" sz="2600" dirty="0">
                <a:solidFill>
                  <a:schemeClr val="accent6">
                    <a:lumMod val="75000"/>
                  </a:schemeClr>
                </a:solidFill>
                <a:latin typeface="Arial Rounded MT Bold" pitchFamily="34" charset="0"/>
              </a:rPr>
              <a:t>Gingival fluid</a:t>
            </a:r>
          </a:p>
          <a:p>
            <a:pPr>
              <a:lnSpc>
                <a:spcPct val="150000"/>
              </a:lnSpc>
            </a:pPr>
            <a:r>
              <a:rPr lang="en-US" sz="2600" dirty="0">
                <a:solidFill>
                  <a:srgbClr val="7030A0"/>
                </a:solidFill>
                <a:latin typeface="Arial Rounded MT Bold" pitchFamily="34" charset="0"/>
              </a:rPr>
              <a:t>Food remnants </a:t>
            </a:r>
          </a:p>
          <a:p>
            <a:pPr>
              <a:lnSpc>
                <a:spcPct val="150000"/>
              </a:lnSpc>
            </a:pPr>
            <a:r>
              <a:rPr lang="en-US" sz="2600" dirty="0">
                <a:solidFill>
                  <a:srgbClr val="FFC000"/>
                </a:solidFill>
                <a:latin typeface="Arial Rounded MT Bold" pitchFamily="34" charset="0"/>
              </a:rPr>
              <a:t>Salivary mucin </a:t>
            </a:r>
          </a:p>
          <a:p>
            <a:pPr>
              <a:lnSpc>
                <a:spcPct val="150000"/>
              </a:lnSpc>
            </a:pPr>
            <a:r>
              <a:rPr lang="en-US" sz="2600" dirty="0">
                <a:solidFill>
                  <a:schemeClr val="bg2">
                    <a:lumMod val="50000"/>
                  </a:schemeClr>
                </a:solidFill>
                <a:latin typeface="Arial Rounded MT Bold" pitchFamily="34" charset="0"/>
              </a:rPr>
              <a:t>Desquamated epithelium</a:t>
            </a:r>
          </a:p>
          <a:p>
            <a:pPr>
              <a:lnSpc>
                <a:spcPct val="150000"/>
              </a:lnSpc>
            </a:pPr>
            <a:r>
              <a:rPr lang="en-US" sz="2600" dirty="0">
                <a:solidFill>
                  <a:srgbClr val="C00000"/>
                </a:solidFill>
                <a:latin typeface="Arial Rounded MT Bold" pitchFamily="34" charset="0"/>
              </a:rPr>
              <a:t>Leukocytes	</a:t>
            </a:r>
          </a:p>
          <a:p>
            <a:pPr>
              <a:lnSpc>
                <a:spcPct val="150000"/>
              </a:lnSpc>
            </a:pPr>
            <a:r>
              <a:rPr lang="en-US" sz="2600" dirty="0">
                <a:solidFill>
                  <a:srgbClr val="002060"/>
                </a:solidFill>
                <a:latin typeface="Arial Rounded MT Bold" pitchFamily="34" charset="0"/>
              </a:rPr>
              <a:t>Purulent exudate</a:t>
            </a:r>
          </a:p>
        </p:txBody>
      </p:sp>
    </p:spTree>
    <p:extLst>
      <p:ext uri="{BB962C8B-B14F-4D97-AF65-F5344CB8AC3E}">
        <p14:creationId xmlns:p14="http://schemas.microsoft.com/office/powerpoint/2010/main" val="26226280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latin typeface="Arial Rounded MT Bold" pitchFamily="34" charset="0"/>
              </a:rPr>
              <a:t>To be continued</a:t>
            </a:r>
          </a:p>
        </p:txBody>
      </p:sp>
      <p:sp>
        <p:nvSpPr>
          <p:cNvPr id="3" name="Content Placeholder 2"/>
          <p:cNvSpPr>
            <a:spLocks noGrp="1"/>
          </p:cNvSpPr>
          <p:nvPr>
            <p:ph idx="1"/>
          </p:nvPr>
        </p:nvSpPr>
        <p:spPr/>
        <p:txBody>
          <a:bodyPr>
            <a:normAutofit/>
          </a:bodyPr>
          <a:lstStyle/>
          <a:p>
            <a:r>
              <a:rPr lang="en-US" sz="2600" dirty="0">
                <a:solidFill>
                  <a:srgbClr val="92D050"/>
                </a:solidFill>
                <a:latin typeface="Arial Rounded MT Bold" pitchFamily="34" charset="0"/>
              </a:rPr>
              <a:t>Root surface wall</a:t>
            </a:r>
          </a:p>
          <a:p>
            <a:r>
              <a:rPr lang="en-US" sz="2600" dirty="0">
                <a:solidFill>
                  <a:srgbClr val="92D050"/>
                </a:solidFill>
                <a:latin typeface="Arial Rounded MT Bold" pitchFamily="34" charset="0"/>
              </a:rPr>
              <a:t>Periodontal disease activity</a:t>
            </a:r>
          </a:p>
          <a:p>
            <a:r>
              <a:rPr lang="en-US" sz="2600" dirty="0">
                <a:solidFill>
                  <a:srgbClr val="92D050"/>
                </a:solidFill>
                <a:latin typeface="Arial Rounded MT Bold" pitchFamily="34" charset="0"/>
              </a:rPr>
              <a:t>Site specificity</a:t>
            </a:r>
          </a:p>
          <a:p>
            <a:r>
              <a:rPr lang="en-US" sz="2600" dirty="0">
                <a:solidFill>
                  <a:srgbClr val="92D050"/>
                </a:solidFill>
                <a:latin typeface="Arial Rounded MT Bold" pitchFamily="34" charset="0"/>
              </a:rPr>
              <a:t>Area between the base of the pocket and alveolar bone</a:t>
            </a:r>
          </a:p>
          <a:p>
            <a:r>
              <a:rPr lang="en-US" sz="2600" dirty="0">
                <a:solidFill>
                  <a:srgbClr val="92D050"/>
                </a:solidFill>
                <a:latin typeface="Arial Rounded MT Bold" pitchFamily="34" charset="0"/>
              </a:rPr>
              <a:t>Complications </a:t>
            </a:r>
          </a:p>
          <a:p>
            <a:r>
              <a:rPr lang="en-US" sz="2600" dirty="0">
                <a:solidFill>
                  <a:srgbClr val="92D050"/>
                </a:solidFill>
                <a:latin typeface="Arial Rounded MT Bold" pitchFamily="34" charset="0"/>
              </a:rPr>
              <a:t>Diagnosis/detection of pockets</a:t>
            </a:r>
          </a:p>
          <a:p>
            <a:r>
              <a:rPr lang="en-US" sz="2600" dirty="0">
                <a:solidFill>
                  <a:srgbClr val="92D050"/>
                </a:solidFill>
                <a:latin typeface="Arial Rounded MT Bold" pitchFamily="34" charset="0"/>
              </a:rPr>
              <a:t>Treatment </a:t>
            </a:r>
          </a:p>
        </p:txBody>
      </p:sp>
    </p:spTree>
    <p:extLst>
      <p:ext uri="{BB962C8B-B14F-4D97-AF65-F5344CB8AC3E}">
        <p14:creationId xmlns:p14="http://schemas.microsoft.com/office/powerpoint/2010/main" val="262210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2438400"/>
          </a:xfrm>
        </p:spPr>
        <p:txBody>
          <a:bodyPr>
            <a:normAutofit/>
          </a:bodyPr>
          <a:lstStyle/>
          <a:p>
            <a:pPr marL="0" indent="0" algn="ctr">
              <a:buNone/>
            </a:pPr>
            <a:r>
              <a:rPr lang="en-US" sz="4800" dirty="0">
                <a:solidFill>
                  <a:srgbClr val="7030A0"/>
                </a:solidFill>
                <a:latin typeface="Comic Sans MS" pitchFamily="66" charset="0"/>
              </a:rPr>
              <a:t>Beware </a:t>
            </a:r>
          </a:p>
          <a:p>
            <a:pPr marL="0" indent="0" algn="ctr">
              <a:buNone/>
            </a:pPr>
            <a:r>
              <a:rPr lang="en-US" sz="4800" dirty="0">
                <a:solidFill>
                  <a:srgbClr val="7030A0"/>
                </a:solidFill>
                <a:latin typeface="Comic Sans MS" pitchFamily="66" charset="0"/>
              </a:rPr>
              <a:t>Periodontal pocket can empty your Pocket</a:t>
            </a:r>
          </a:p>
        </p:txBody>
      </p:sp>
    </p:spTree>
    <p:extLst>
      <p:ext uri="{BB962C8B-B14F-4D97-AF65-F5344CB8AC3E}">
        <p14:creationId xmlns:p14="http://schemas.microsoft.com/office/powerpoint/2010/main" val="1605701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975</TotalTime>
  <Words>1712</Words>
  <Application>Microsoft Office PowerPoint</Application>
  <PresentationFormat>On-screen Show (4:3)</PresentationFormat>
  <Paragraphs>261</Paragraphs>
  <Slides>41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Arial Rounded MT Bold</vt:lpstr>
      <vt:lpstr>Bella Donna</vt:lpstr>
      <vt:lpstr>Calibri</vt:lpstr>
      <vt:lpstr>Comic Sans MS</vt:lpstr>
      <vt:lpstr>Office Theme</vt:lpstr>
      <vt:lpstr>Good Morning</vt:lpstr>
      <vt:lpstr>Periodontal Pocket</vt:lpstr>
      <vt:lpstr>Contents </vt:lpstr>
      <vt:lpstr>Definition</vt:lpstr>
      <vt:lpstr>PowerPoint Presentation</vt:lpstr>
      <vt:lpstr>PowerPoint Presentation</vt:lpstr>
      <vt:lpstr>PowerPoint Presentation</vt:lpstr>
      <vt:lpstr>CLASSIFICATION</vt:lpstr>
      <vt:lpstr>PowerPoint Presentation</vt:lpstr>
      <vt:lpstr>PowerPoint Presentation</vt:lpstr>
      <vt:lpstr>PowerPoint Presentation</vt:lpstr>
      <vt:lpstr>CLASSIFICATION</vt:lpstr>
      <vt:lpstr>PowerPoint Presentation</vt:lpstr>
      <vt:lpstr>PowerPoint Presentation</vt:lpstr>
      <vt:lpstr>CLASSIFICATION</vt:lpstr>
      <vt:lpstr>PowerPoint Presentation</vt:lpstr>
      <vt:lpstr>PowerPoint Presentation</vt:lpstr>
      <vt:lpstr>PowerPoint Presentation</vt:lpstr>
      <vt:lpstr>PowerPoint Presentation</vt:lpstr>
      <vt:lpstr>Clinical signs</vt:lpstr>
      <vt:lpstr>PowerPoint Presentation</vt:lpstr>
      <vt:lpstr>PowerPoint Presentation</vt:lpstr>
      <vt:lpstr>Symptoms</vt:lpstr>
      <vt:lpstr>PowerPoint Presentation</vt:lpstr>
      <vt:lpstr>Correlation of clinical features and Histologic features</vt:lpstr>
      <vt:lpstr>PowerPoint Presentation</vt:lpstr>
      <vt:lpstr>PowerPoint Presentation</vt:lpstr>
      <vt:lpstr>HISTOPATHOLOGY  Changes that occur in soft tissue wall </vt:lpstr>
      <vt:lpstr>PowerPoint Presentation</vt:lpstr>
      <vt:lpstr>PowerPoint Presentation</vt:lpstr>
      <vt:lpstr>PowerPoint Presentation</vt:lpstr>
      <vt:lpstr>MICROTOPOGRAPHY:</vt:lpstr>
      <vt:lpstr>PowerPoint Presentation</vt:lpstr>
      <vt:lpstr>PowerPoint Presentation</vt:lpstr>
      <vt:lpstr>Surface morphology of the tooth wall of periodontal pockets: </vt:lpstr>
      <vt:lpstr>PowerPoint Presentation</vt:lpstr>
      <vt:lpstr>Pulp changes associated with periodontal pockets:</vt:lpstr>
      <vt:lpstr>PowerPoint Presentation</vt:lpstr>
      <vt:lpstr>POCKET CONTENTS</vt:lpstr>
      <vt:lpstr>To be continued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Pocket</dc:title>
  <dc:creator>Home</dc:creator>
  <cp:lastModifiedBy>haneesha patcha</cp:lastModifiedBy>
  <cp:revision>48</cp:revision>
  <dcterms:created xsi:type="dcterms:W3CDTF">2006-08-16T00:00:00Z</dcterms:created>
  <dcterms:modified xsi:type="dcterms:W3CDTF">2024-11-11T10:29:52Z</dcterms:modified>
</cp:coreProperties>
</file>