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6"/>
  </p:notesMasterIdLst>
  <p:sldIdLst>
    <p:sldId id="314" r:id="rId2"/>
    <p:sldId id="258" r:id="rId3"/>
    <p:sldId id="298" r:id="rId4"/>
    <p:sldId id="297" r:id="rId5"/>
    <p:sldId id="299" r:id="rId6"/>
    <p:sldId id="259" r:id="rId7"/>
    <p:sldId id="301" r:id="rId8"/>
    <p:sldId id="260" r:id="rId9"/>
    <p:sldId id="262" r:id="rId10"/>
    <p:sldId id="303"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302" r:id="rId43"/>
    <p:sldId id="294" r:id="rId44"/>
    <p:sldId id="305" r:id="rId45"/>
    <p:sldId id="306" r:id="rId46"/>
    <p:sldId id="307" r:id="rId47"/>
    <p:sldId id="308" r:id="rId48"/>
    <p:sldId id="309" r:id="rId49"/>
    <p:sldId id="310" r:id="rId50"/>
    <p:sldId id="311" r:id="rId51"/>
    <p:sldId id="312" r:id="rId52"/>
    <p:sldId id="313" r:id="rId53"/>
    <p:sldId id="296" r:id="rId54"/>
    <p:sldId id="304"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E6E95F-1F8C-48C0-AFBD-047F42FA9D91}" type="doc">
      <dgm:prSet loTypeId="urn:microsoft.com/office/officeart/2005/8/layout/arrow2" loCatId="process" qsTypeId="urn:microsoft.com/office/officeart/2005/8/quickstyle/simple1" qsCatId="simple" csTypeId="urn:microsoft.com/office/officeart/2005/8/colors/accent1_2" csCatId="accent1" phldr="1"/>
      <dgm:spPr/>
    </dgm:pt>
    <dgm:pt modelId="{85A5EDAB-3195-49EC-A65F-AC3A9E5CB1F2}">
      <dgm:prSet phldrT="[Text]"/>
      <dgm:spPr/>
      <dgm:t>
        <a:bodyPr/>
        <a:lstStyle/>
        <a:p>
          <a:r>
            <a:rPr lang="en-US" dirty="0"/>
            <a:t>Plan formulation </a:t>
          </a:r>
          <a:endParaRPr lang="en-IN" dirty="0"/>
        </a:p>
      </dgm:t>
    </dgm:pt>
    <dgm:pt modelId="{9445A1E0-6FCA-4857-A9AD-A6B78A8B7656}" type="parTrans" cxnId="{F9375BAE-5086-4547-AB26-6DDBDB664213}">
      <dgm:prSet/>
      <dgm:spPr/>
      <dgm:t>
        <a:bodyPr/>
        <a:lstStyle/>
        <a:p>
          <a:endParaRPr lang="en-IN"/>
        </a:p>
      </dgm:t>
    </dgm:pt>
    <dgm:pt modelId="{9F82A1BD-DD97-4438-BCAD-75F5A5C8EA5C}" type="sibTrans" cxnId="{F9375BAE-5086-4547-AB26-6DDBDB664213}">
      <dgm:prSet/>
      <dgm:spPr/>
      <dgm:t>
        <a:bodyPr/>
        <a:lstStyle/>
        <a:p>
          <a:endParaRPr lang="en-IN"/>
        </a:p>
      </dgm:t>
    </dgm:pt>
    <dgm:pt modelId="{D8E5B790-5FD1-47F6-AF20-034D963ECAAD}">
      <dgm:prSet phldrT="[Text]"/>
      <dgm:spPr/>
      <dgm:t>
        <a:bodyPr/>
        <a:lstStyle/>
        <a:p>
          <a:r>
            <a:rPr lang="en-US" dirty="0"/>
            <a:t>Execution </a:t>
          </a:r>
          <a:endParaRPr lang="en-IN" dirty="0"/>
        </a:p>
      </dgm:t>
    </dgm:pt>
    <dgm:pt modelId="{4FF77DE1-6842-4112-A7F1-2B7A073783C0}" type="parTrans" cxnId="{E38BD31A-00EF-4FDB-A526-F171186250AA}">
      <dgm:prSet/>
      <dgm:spPr/>
      <dgm:t>
        <a:bodyPr/>
        <a:lstStyle/>
        <a:p>
          <a:endParaRPr lang="en-IN"/>
        </a:p>
      </dgm:t>
    </dgm:pt>
    <dgm:pt modelId="{00BBB755-6D30-4DAC-87C8-B7F6B30B9531}" type="sibTrans" cxnId="{E38BD31A-00EF-4FDB-A526-F171186250AA}">
      <dgm:prSet/>
      <dgm:spPr/>
      <dgm:t>
        <a:bodyPr/>
        <a:lstStyle/>
        <a:p>
          <a:endParaRPr lang="en-IN"/>
        </a:p>
      </dgm:t>
    </dgm:pt>
    <dgm:pt modelId="{BFBEE4CB-368F-48E2-BD29-4B97ED183E14}">
      <dgm:prSet phldrT="[Text]"/>
      <dgm:spPr/>
      <dgm:t>
        <a:bodyPr/>
        <a:lstStyle/>
        <a:p>
          <a:r>
            <a:rPr lang="en-US" dirty="0"/>
            <a:t>Evaluation </a:t>
          </a:r>
          <a:endParaRPr lang="en-IN" dirty="0"/>
        </a:p>
      </dgm:t>
    </dgm:pt>
    <dgm:pt modelId="{C7F736D3-38C6-4A5B-871F-0EDFA1B9CC28}" type="parTrans" cxnId="{6A88E6BD-1CA7-486B-9B34-266E9F527662}">
      <dgm:prSet/>
      <dgm:spPr/>
      <dgm:t>
        <a:bodyPr/>
        <a:lstStyle/>
        <a:p>
          <a:endParaRPr lang="en-IN"/>
        </a:p>
      </dgm:t>
    </dgm:pt>
    <dgm:pt modelId="{EC4DF939-D844-4ADE-B7CC-8D2AFF2D482C}" type="sibTrans" cxnId="{6A88E6BD-1CA7-486B-9B34-266E9F527662}">
      <dgm:prSet/>
      <dgm:spPr/>
      <dgm:t>
        <a:bodyPr/>
        <a:lstStyle/>
        <a:p>
          <a:endParaRPr lang="en-IN"/>
        </a:p>
      </dgm:t>
    </dgm:pt>
    <dgm:pt modelId="{8FFC4D34-9611-44C5-A4B4-532C448DE7A0}" type="pres">
      <dgm:prSet presAssocID="{A7E6E95F-1F8C-48C0-AFBD-047F42FA9D91}" presName="arrowDiagram" presStyleCnt="0">
        <dgm:presLayoutVars>
          <dgm:chMax val="5"/>
          <dgm:dir/>
          <dgm:resizeHandles val="exact"/>
        </dgm:presLayoutVars>
      </dgm:prSet>
      <dgm:spPr/>
    </dgm:pt>
    <dgm:pt modelId="{FEF63958-86A1-4BFC-9FE5-D0C1B0207CC6}" type="pres">
      <dgm:prSet presAssocID="{A7E6E95F-1F8C-48C0-AFBD-047F42FA9D91}" presName="arrow" presStyleLbl="bgShp" presStyleIdx="0" presStyleCnt="1" custScaleX="99224" custScaleY="104945" custLinFactNeighborX="-1181" custLinFactNeighborY="22233"/>
      <dgm:spPr>
        <a:solidFill>
          <a:srgbClr val="FFC000"/>
        </a:solidFill>
      </dgm:spPr>
    </dgm:pt>
    <dgm:pt modelId="{752FEB43-C952-47D8-8FED-185CEF5442E7}" type="pres">
      <dgm:prSet presAssocID="{A7E6E95F-1F8C-48C0-AFBD-047F42FA9D91}" presName="arrowDiagram3" presStyleCnt="0"/>
      <dgm:spPr/>
    </dgm:pt>
    <dgm:pt modelId="{FD90DEA2-02EB-4BE8-8FBC-8A75BAAD7CE3}" type="pres">
      <dgm:prSet presAssocID="{85A5EDAB-3195-49EC-A65F-AC3A9E5CB1F2}" presName="bullet3a" presStyleLbl="node1" presStyleIdx="0" presStyleCnt="3"/>
      <dgm:spPr/>
    </dgm:pt>
    <dgm:pt modelId="{7E7B1232-1F48-4F52-9A0B-EF6459479B07}" type="pres">
      <dgm:prSet presAssocID="{85A5EDAB-3195-49EC-A65F-AC3A9E5CB1F2}" presName="textBox3a" presStyleLbl="revTx" presStyleIdx="0" presStyleCnt="3" custScaleX="158316">
        <dgm:presLayoutVars>
          <dgm:bulletEnabled val="1"/>
        </dgm:presLayoutVars>
      </dgm:prSet>
      <dgm:spPr/>
      <dgm:t>
        <a:bodyPr/>
        <a:lstStyle/>
        <a:p>
          <a:endParaRPr lang="en-IN"/>
        </a:p>
      </dgm:t>
    </dgm:pt>
    <dgm:pt modelId="{A49A0D15-38AC-4389-A88D-A52B3B143557}" type="pres">
      <dgm:prSet presAssocID="{D8E5B790-5FD1-47F6-AF20-034D963ECAAD}" presName="bullet3b" presStyleLbl="node1" presStyleIdx="1" presStyleCnt="3"/>
      <dgm:spPr/>
    </dgm:pt>
    <dgm:pt modelId="{4C6E5E3A-C9CD-4C25-BE2F-00D44E1ACB60}" type="pres">
      <dgm:prSet presAssocID="{D8E5B790-5FD1-47F6-AF20-034D963ECAAD}" presName="textBox3b" presStyleLbl="revTx" presStyleIdx="1" presStyleCnt="3">
        <dgm:presLayoutVars>
          <dgm:bulletEnabled val="1"/>
        </dgm:presLayoutVars>
      </dgm:prSet>
      <dgm:spPr/>
      <dgm:t>
        <a:bodyPr/>
        <a:lstStyle/>
        <a:p>
          <a:endParaRPr lang="en-IN"/>
        </a:p>
      </dgm:t>
    </dgm:pt>
    <dgm:pt modelId="{D8AC5048-40E1-4D0E-950E-3E53D5700048}" type="pres">
      <dgm:prSet presAssocID="{BFBEE4CB-368F-48E2-BD29-4B97ED183E14}" presName="bullet3c" presStyleLbl="node1" presStyleIdx="2" presStyleCnt="3"/>
      <dgm:spPr/>
    </dgm:pt>
    <dgm:pt modelId="{E17E3741-8ABC-44A1-8C53-C2DF614F1B6C}" type="pres">
      <dgm:prSet presAssocID="{BFBEE4CB-368F-48E2-BD29-4B97ED183E14}" presName="textBox3c" presStyleLbl="revTx" presStyleIdx="2" presStyleCnt="3">
        <dgm:presLayoutVars>
          <dgm:bulletEnabled val="1"/>
        </dgm:presLayoutVars>
      </dgm:prSet>
      <dgm:spPr/>
      <dgm:t>
        <a:bodyPr/>
        <a:lstStyle/>
        <a:p>
          <a:endParaRPr lang="en-IN"/>
        </a:p>
      </dgm:t>
    </dgm:pt>
  </dgm:ptLst>
  <dgm:cxnLst>
    <dgm:cxn modelId="{53A638B8-1C79-4FEB-B092-3AB66D00B027}" type="presOf" srcId="{A7E6E95F-1F8C-48C0-AFBD-047F42FA9D91}" destId="{8FFC4D34-9611-44C5-A4B4-532C448DE7A0}" srcOrd="0" destOrd="0" presId="urn:microsoft.com/office/officeart/2005/8/layout/arrow2"/>
    <dgm:cxn modelId="{DB16E3EE-3815-4C51-8D1E-78076B0F225C}" type="presOf" srcId="{BFBEE4CB-368F-48E2-BD29-4B97ED183E14}" destId="{E17E3741-8ABC-44A1-8C53-C2DF614F1B6C}" srcOrd="0" destOrd="0" presId="urn:microsoft.com/office/officeart/2005/8/layout/arrow2"/>
    <dgm:cxn modelId="{AE45E6B7-F7D4-4DC1-A624-A4697BE05F07}" type="presOf" srcId="{D8E5B790-5FD1-47F6-AF20-034D963ECAAD}" destId="{4C6E5E3A-C9CD-4C25-BE2F-00D44E1ACB60}" srcOrd="0" destOrd="0" presId="urn:microsoft.com/office/officeart/2005/8/layout/arrow2"/>
    <dgm:cxn modelId="{6A88E6BD-1CA7-486B-9B34-266E9F527662}" srcId="{A7E6E95F-1F8C-48C0-AFBD-047F42FA9D91}" destId="{BFBEE4CB-368F-48E2-BD29-4B97ED183E14}" srcOrd="2" destOrd="0" parTransId="{C7F736D3-38C6-4A5B-871F-0EDFA1B9CC28}" sibTransId="{EC4DF939-D844-4ADE-B7CC-8D2AFF2D482C}"/>
    <dgm:cxn modelId="{F9375BAE-5086-4547-AB26-6DDBDB664213}" srcId="{A7E6E95F-1F8C-48C0-AFBD-047F42FA9D91}" destId="{85A5EDAB-3195-49EC-A65F-AC3A9E5CB1F2}" srcOrd="0" destOrd="0" parTransId="{9445A1E0-6FCA-4857-A9AD-A6B78A8B7656}" sibTransId="{9F82A1BD-DD97-4438-BCAD-75F5A5C8EA5C}"/>
    <dgm:cxn modelId="{5E2A858B-A569-4E30-A7F1-DE6716215D3E}" type="presOf" srcId="{85A5EDAB-3195-49EC-A65F-AC3A9E5CB1F2}" destId="{7E7B1232-1F48-4F52-9A0B-EF6459479B07}" srcOrd="0" destOrd="0" presId="urn:microsoft.com/office/officeart/2005/8/layout/arrow2"/>
    <dgm:cxn modelId="{E38BD31A-00EF-4FDB-A526-F171186250AA}" srcId="{A7E6E95F-1F8C-48C0-AFBD-047F42FA9D91}" destId="{D8E5B790-5FD1-47F6-AF20-034D963ECAAD}" srcOrd="1" destOrd="0" parTransId="{4FF77DE1-6842-4112-A7F1-2B7A073783C0}" sibTransId="{00BBB755-6D30-4DAC-87C8-B7F6B30B9531}"/>
    <dgm:cxn modelId="{F3E6483A-941A-4D02-994B-B31CA4706D47}" type="presParOf" srcId="{8FFC4D34-9611-44C5-A4B4-532C448DE7A0}" destId="{FEF63958-86A1-4BFC-9FE5-D0C1B0207CC6}" srcOrd="0" destOrd="0" presId="urn:microsoft.com/office/officeart/2005/8/layout/arrow2"/>
    <dgm:cxn modelId="{6E84B925-D92F-49C4-A3E9-FE3DA31E6975}" type="presParOf" srcId="{8FFC4D34-9611-44C5-A4B4-532C448DE7A0}" destId="{752FEB43-C952-47D8-8FED-185CEF5442E7}" srcOrd="1" destOrd="0" presId="urn:microsoft.com/office/officeart/2005/8/layout/arrow2"/>
    <dgm:cxn modelId="{650D7989-2C83-4B9B-95BD-83FBF91FB707}" type="presParOf" srcId="{752FEB43-C952-47D8-8FED-185CEF5442E7}" destId="{FD90DEA2-02EB-4BE8-8FBC-8A75BAAD7CE3}" srcOrd="0" destOrd="0" presId="urn:microsoft.com/office/officeart/2005/8/layout/arrow2"/>
    <dgm:cxn modelId="{531E35D0-A8E1-4375-9CCA-B2B2D6F9EC33}" type="presParOf" srcId="{752FEB43-C952-47D8-8FED-185CEF5442E7}" destId="{7E7B1232-1F48-4F52-9A0B-EF6459479B07}" srcOrd="1" destOrd="0" presId="urn:microsoft.com/office/officeart/2005/8/layout/arrow2"/>
    <dgm:cxn modelId="{5614D6B3-6170-40B1-8C20-FCD38A0FB7FD}" type="presParOf" srcId="{752FEB43-C952-47D8-8FED-185CEF5442E7}" destId="{A49A0D15-38AC-4389-A88D-A52B3B143557}" srcOrd="2" destOrd="0" presId="urn:microsoft.com/office/officeart/2005/8/layout/arrow2"/>
    <dgm:cxn modelId="{48A9C643-322E-4AFC-B780-AD28A91AC7D7}" type="presParOf" srcId="{752FEB43-C952-47D8-8FED-185CEF5442E7}" destId="{4C6E5E3A-C9CD-4C25-BE2F-00D44E1ACB60}" srcOrd="3" destOrd="0" presId="urn:microsoft.com/office/officeart/2005/8/layout/arrow2"/>
    <dgm:cxn modelId="{99A289BC-9FE0-4A78-B139-57C674BFFEB3}" type="presParOf" srcId="{752FEB43-C952-47D8-8FED-185CEF5442E7}" destId="{D8AC5048-40E1-4D0E-950E-3E53D5700048}" srcOrd="4" destOrd="0" presId="urn:microsoft.com/office/officeart/2005/8/layout/arrow2"/>
    <dgm:cxn modelId="{FFE2262C-8CED-4051-B505-E8FA8651FB94}" type="presParOf" srcId="{752FEB43-C952-47D8-8FED-185CEF5442E7}" destId="{E17E3741-8ABC-44A1-8C53-C2DF614F1B6C}"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F63958-86A1-4BFC-9FE5-D0C1B0207CC6}">
      <dsp:nvSpPr>
        <dsp:cNvPr id="0" name=""/>
        <dsp:cNvSpPr/>
      </dsp:nvSpPr>
      <dsp:spPr>
        <a:xfrm>
          <a:off x="0" y="430029"/>
          <a:ext cx="6453909" cy="4266266"/>
        </a:xfrm>
        <a:prstGeom prst="swooshArrow">
          <a:avLst>
            <a:gd name="adj1" fmla="val 25000"/>
            <a:gd name="adj2" fmla="val 25000"/>
          </a:avLst>
        </a:prstGeom>
        <a:solidFill>
          <a:srgbClr val="FFC000"/>
        </a:solidFill>
        <a:ln>
          <a:noFill/>
        </a:ln>
        <a:effectLst/>
      </dsp:spPr>
      <dsp:style>
        <a:lnRef idx="0">
          <a:scrgbClr r="0" g="0" b="0"/>
        </a:lnRef>
        <a:fillRef idx="1">
          <a:scrgbClr r="0" g="0" b="0"/>
        </a:fillRef>
        <a:effectRef idx="0">
          <a:scrgbClr r="0" g="0" b="0"/>
        </a:effectRef>
        <a:fontRef idx="minor"/>
      </dsp:style>
    </dsp:sp>
    <dsp:sp modelId="{FD90DEA2-02EB-4BE8-8FBC-8A75BAAD7CE3}">
      <dsp:nvSpPr>
        <dsp:cNvPr id="0" name=""/>
        <dsp:cNvSpPr/>
      </dsp:nvSpPr>
      <dsp:spPr>
        <a:xfrm>
          <a:off x="826056" y="3121356"/>
          <a:ext cx="169113" cy="16911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7B1232-1F48-4F52-9A0B-EF6459479B07}">
      <dsp:nvSpPr>
        <dsp:cNvPr id="0" name=""/>
        <dsp:cNvSpPr/>
      </dsp:nvSpPr>
      <dsp:spPr>
        <a:xfrm>
          <a:off x="468718" y="3205913"/>
          <a:ext cx="2399312" cy="1174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610" tIns="0" rIns="0" bIns="0" numCol="1" spcCol="1270" anchor="t" anchorCtr="0">
          <a:noAutofit/>
        </a:bodyPr>
        <a:lstStyle/>
        <a:p>
          <a:pPr lvl="0" algn="l" defTabSz="889000">
            <a:lnSpc>
              <a:spcPct val="90000"/>
            </a:lnSpc>
            <a:spcBef>
              <a:spcPct val="0"/>
            </a:spcBef>
            <a:spcAft>
              <a:spcPct val="35000"/>
            </a:spcAft>
          </a:pPr>
          <a:r>
            <a:rPr lang="en-US" sz="2000" kern="1200" dirty="0"/>
            <a:t>Plan formulation </a:t>
          </a:r>
          <a:endParaRPr lang="en-IN" sz="2000" kern="1200" dirty="0"/>
        </a:p>
      </dsp:txBody>
      <dsp:txXfrm>
        <a:off x="468718" y="3205913"/>
        <a:ext cx="2399312" cy="1174854"/>
      </dsp:txXfrm>
    </dsp:sp>
    <dsp:sp modelId="{A49A0D15-38AC-4389-A88D-A52B3B143557}">
      <dsp:nvSpPr>
        <dsp:cNvPr id="0" name=""/>
        <dsp:cNvSpPr/>
      </dsp:nvSpPr>
      <dsp:spPr>
        <a:xfrm>
          <a:off x="2318812" y="2016424"/>
          <a:ext cx="305706" cy="30570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6E5E3A-C9CD-4C25-BE2F-00D44E1ACB60}">
      <dsp:nvSpPr>
        <dsp:cNvPr id="0" name=""/>
        <dsp:cNvSpPr/>
      </dsp:nvSpPr>
      <dsp:spPr>
        <a:xfrm>
          <a:off x="2471665" y="2169277"/>
          <a:ext cx="1561052" cy="2211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987" tIns="0" rIns="0" bIns="0" numCol="1" spcCol="1270" anchor="t" anchorCtr="0">
          <a:noAutofit/>
        </a:bodyPr>
        <a:lstStyle/>
        <a:p>
          <a:pPr lvl="0" algn="l" defTabSz="889000">
            <a:lnSpc>
              <a:spcPct val="90000"/>
            </a:lnSpc>
            <a:spcBef>
              <a:spcPct val="0"/>
            </a:spcBef>
            <a:spcAft>
              <a:spcPct val="35000"/>
            </a:spcAft>
          </a:pPr>
          <a:r>
            <a:rPr lang="en-US" sz="2000" kern="1200" dirty="0"/>
            <a:t>Execution </a:t>
          </a:r>
          <a:endParaRPr lang="en-IN" sz="2000" kern="1200" dirty="0"/>
        </a:p>
      </dsp:txBody>
      <dsp:txXfrm>
        <a:off x="2471665" y="2169277"/>
        <a:ext cx="1561052" cy="2211490"/>
      </dsp:txXfrm>
    </dsp:sp>
    <dsp:sp modelId="{D8AC5048-40E1-4D0E-950E-3E53D5700048}">
      <dsp:nvSpPr>
        <dsp:cNvPr id="0" name=""/>
        <dsp:cNvSpPr/>
      </dsp:nvSpPr>
      <dsp:spPr>
        <a:xfrm>
          <a:off x="4114022" y="1344033"/>
          <a:ext cx="422784" cy="42278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7E3741-8ABC-44A1-8C53-C2DF614F1B6C}">
      <dsp:nvSpPr>
        <dsp:cNvPr id="0" name=""/>
        <dsp:cNvSpPr/>
      </dsp:nvSpPr>
      <dsp:spPr>
        <a:xfrm>
          <a:off x="4325415" y="1555426"/>
          <a:ext cx="1561052" cy="2825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025" tIns="0" rIns="0" bIns="0" numCol="1" spcCol="1270" anchor="t" anchorCtr="0">
          <a:noAutofit/>
        </a:bodyPr>
        <a:lstStyle/>
        <a:p>
          <a:pPr lvl="0" algn="l" defTabSz="889000">
            <a:lnSpc>
              <a:spcPct val="90000"/>
            </a:lnSpc>
            <a:spcBef>
              <a:spcPct val="0"/>
            </a:spcBef>
            <a:spcAft>
              <a:spcPct val="35000"/>
            </a:spcAft>
          </a:pPr>
          <a:r>
            <a:rPr lang="en-US" sz="2000" kern="1200" dirty="0"/>
            <a:t>Evaluation </a:t>
          </a:r>
          <a:endParaRPr lang="en-IN" sz="2000" kern="1200" dirty="0"/>
        </a:p>
      </dsp:txBody>
      <dsp:txXfrm>
        <a:off x="4325415" y="1555426"/>
        <a:ext cx="1561052" cy="2825341"/>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AFD734-F6E1-4850-A093-3763B3956416}" type="datetimeFigureOut">
              <a:rPr lang="en-IN" smtClean="0"/>
              <a:t>29-08-2024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326C6D-167A-4A02-96ED-FE5454E2935B}" type="slidenum">
              <a:rPr lang="en-IN" smtClean="0"/>
              <a:t>‹#›</a:t>
            </a:fld>
            <a:endParaRPr lang="en-IN"/>
          </a:p>
        </p:txBody>
      </p:sp>
    </p:spTree>
    <p:extLst>
      <p:ext uri="{BB962C8B-B14F-4D97-AF65-F5344CB8AC3E}">
        <p14:creationId xmlns:p14="http://schemas.microsoft.com/office/powerpoint/2010/main" val="409055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326C6D-167A-4A02-96ED-FE5454E2935B}" type="slidenum">
              <a:rPr lang="en-IN" smtClean="0"/>
              <a:t>3</a:t>
            </a:fld>
            <a:endParaRPr lang="en-IN"/>
          </a:p>
        </p:txBody>
      </p:sp>
    </p:spTree>
    <p:extLst>
      <p:ext uri="{BB962C8B-B14F-4D97-AF65-F5344CB8AC3E}">
        <p14:creationId xmlns:p14="http://schemas.microsoft.com/office/powerpoint/2010/main" val="1722267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Planning in the broadest sense includes three steps; plan formulation,</a:t>
            </a:r>
            <a:r>
              <a:rPr lang="en-US" baseline="0" dirty="0"/>
              <a:t> execution, evaluation</a:t>
            </a:r>
            <a:endParaRPr lang="en-IN" dirty="0"/>
          </a:p>
        </p:txBody>
      </p:sp>
      <p:sp>
        <p:nvSpPr>
          <p:cNvPr id="4" name="Slide Number Placeholder 3"/>
          <p:cNvSpPr>
            <a:spLocks noGrp="1"/>
          </p:cNvSpPr>
          <p:nvPr>
            <p:ph type="sldNum" sz="quarter" idx="10"/>
          </p:nvPr>
        </p:nvSpPr>
        <p:spPr/>
        <p:txBody>
          <a:bodyPr/>
          <a:lstStyle/>
          <a:p>
            <a:fld id="{C5326C6D-167A-4A02-96ED-FE5454E2935B}" type="slidenum">
              <a:rPr lang="en-IN" smtClean="0"/>
              <a:t>7</a:t>
            </a:fld>
            <a:endParaRPr lang="en-IN"/>
          </a:p>
        </p:txBody>
      </p:sp>
    </p:spTree>
    <p:extLst>
      <p:ext uri="{BB962C8B-B14F-4D97-AF65-F5344CB8AC3E}">
        <p14:creationId xmlns:p14="http://schemas.microsoft.com/office/powerpoint/2010/main" val="1351461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initial step in the planning process is to</a:t>
            </a:r>
            <a:r>
              <a:rPr lang="en-US" baseline="0" dirty="0"/>
              <a:t> conduct needs assessment.</a:t>
            </a:r>
            <a:endParaRPr lang="en-IN" dirty="0"/>
          </a:p>
        </p:txBody>
      </p:sp>
      <p:sp>
        <p:nvSpPr>
          <p:cNvPr id="4" name="Slide Number Placeholder 3"/>
          <p:cNvSpPr>
            <a:spLocks noGrp="1"/>
          </p:cNvSpPr>
          <p:nvPr>
            <p:ph type="sldNum" sz="quarter" idx="10"/>
          </p:nvPr>
        </p:nvSpPr>
        <p:spPr/>
        <p:txBody>
          <a:bodyPr/>
          <a:lstStyle/>
          <a:p>
            <a:fld id="{C5326C6D-167A-4A02-96ED-FE5454E2935B}" type="slidenum">
              <a:rPr lang="en-IN" smtClean="0"/>
              <a:t>11</a:t>
            </a:fld>
            <a:endParaRPr lang="en-IN"/>
          </a:p>
        </p:txBody>
      </p:sp>
    </p:spTree>
    <p:extLst>
      <p:ext uri="{BB962C8B-B14F-4D97-AF65-F5344CB8AC3E}">
        <p14:creationId xmlns:p14="http://schemas.microsoft.com/office/powerpoint/2010/main" val="1285675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reasons</a:t>
            </a:r>
            <a:r>
              <a:rPr lang="en-US" baseline="0" dirty="0"/>
              <a:t> why a planner should conduct a needs assessment. The primary reason is to identify its extent and severity. Second is to obtain profile. This info helps in developing appropriate goals and objectives in the </a:t>
            </a:r>
            <a:r>
              <a:rPr lang="en-US" baseline="0" dirty="0" err="1"/>
              <a:t>prob</a:t>
            </a:r>
            <a:r>
              <a:rPr lang="en-US" baseline="0" dirty="0"/>
              <a:t> sol. A needs </a:t>
            </a:r>
            <a:endParaRPr lang="en-IN" dirty="0"/>
          </a:p>
        </p:txBody>
      </p:sp>
      <p:sp>
        <p:nvSpPr>
          <p:cNvPr id="4" name="Slide Number Placeholder 3"/>
          <p:cNvSpPr>
            <a:spLocks noGrp="1"/>
          </p:cNvSpPr>
          <p:nvPr>
            <p:ph type="sldNum" sz="quarter" idx="10"/>
          </p:nvPr>
        </p:nvSpPr>
        <p:spPr/>
        <p:txBody>
          <a:bodyPr/>
          <a:lstStyle/>
          <a:p>
            <a:fld id="{C5326C6D-167A-4A02-96ED-FE5454E2935B}" type="slidenum">
              <a:rPr lang="en-IN" smtClean="0"/>
              <a:t>12</a:t>
            </a:fld>
            <a:endParaRPr lang="en-IN"/>
          </a:p>
        </p:txBody>
      </p:sp>
    </p:spTree>
    <p:extLst>
      <p:ext uri="{BB962C8B-B14F-4D97-AF65-F5344CB8AC3E}">
        <p14:creationId xmlns:p14="http://schemas.microsoft.com/office/powerpoint/2010/main" val="222882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a:t>
            </a:r>
            <a:r>
              <a:rPr lang="en-US" baseline="0" dirty="0"/>
              <a:t> is they should be representative of the study or research</a:t>
            </a:r>
            <a:endParaRPr lang="en-IN" dirty="0"/>
          </a:p>
        </p:txBody>
      </p:sp>
      <p:sp>
        <p:nvSpPr>
          <p:cNvPr id="4" name="Slide Number Placeholder 3"/>
          <p:cNvSpPr>
            <a:spLocks noGrp="1"/>
          </p:cNvSpPr>
          <p:nvPr>
            <p:ph type="sldNum" sz="quarter" idx="10"/>
          </p:nvPr>
        </p:nvSpPr>
        <p:spPr/>
        <p:txBody>
          <a:bodyPr/>
          <a:lstStyle/>
          <a:p>
            <a:fld id="{C5326C6D-167A-4A02-96ED-FE5454E2935B}" type="slidenum">
              <a:rPr lang="en-IN" smtClean="0"/>
              <a:t>25</a:t>
            </a:fld>
            <a:endParaRPr lang="en-IN"/>
          </a:p>
        </p:txBody>
      </p:sp>
    </p:spTree>
    <p:extLst>
      <p:ext uri="{BB962C8B-B14F-4D97-AF65-F5344CB8AC3E}">
        <p14:creationId xmlns:p14="http://schemas.microsoft.com/office/powerpoint/2010/main" val="1142163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 effective and practical to implement</a:t>
            </a:r>
            <a:endParaRPr lang="en-IN" dirty="0"/>
          </a:p>
        </p:txBody>
      </p:sp>
      <p:sp>
        <p:nvSpPr>
          <p:cNvPr id="4" name="Slide Number Placeholder 3"/>
          <p:cNvSpPr>
            <a:spLocks noGrp="1"/>
          </p:cNvSpPr>
          <p:nvPr>
            <p:ph type="sldNum" sz="quarter" idx="10"/>
          </p:nvPr>
        </p:nvSpPr>
        <p:spPr/>
        <p:txBody>
          <a:bodyPr/>
          <a:lstStyle/>
          <a:p>
            <a:fld id="{C5326C6D-167A-4A02-96ED-FE5454E2935B}" type="slidenum">
              <a:rPr lang="en-IN" smtClean="0"/>
              <a:t>26</a:t>
            </a:fld>
            <a:endParaRPr lang="en-IN"/>
          </a:p>
        </p:txBody>
      </p:sp>
    </p:spTree>
    <p:extLst>
      <p:ext uri="{BB962C8B-B14F-4D97-AF65-F5344CB8AC3E}">
        <p14:creationId xmlns:p14="http://schemas.microsoft.com/office/powerpoint/2010/main" val="4125840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35EF1C4-6EA3-4B2A-83E3-90E6B226DEAE}" type="slidenum">
              <a:rPr lang="en-IN" smtClean="0"/>
              <a:t>45</a:t>
            </a:fld>
            <a:endParaRPr lang="en-IN"/>
          </a:p>
        </p:txBody>
      </p:sp>
    </p:spTree>
    <p:extLst>
      <p:ext uri="{BB962C8B-B14F-4D97-AF65-F5344CB8AC3E}">
        <p14:creationId xmlns:p14="http://schemas.microsoft.com/office/powerpoint/2010/main" val="3802088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35EF1C4-6EA3-4B2A-83E3-90E6B226DEAE}" type="slidenum">
              <a:rPr lang="en-IN" smtClean="0"/>
              <a:t>46</a:t>
            </a:fld>
            <a:endParaRPr lang="en-IN"/>
          </a:p>
        </p:txBody>
      </p:sp>
    </p:spTree>
    <p:extLst>
      <p:ext uri="{BB962C8B-B14F-4D97-AF65-F5344CB8AC3E}">
        <p14:creationId xmlns:p14="http://schemas.microsoft.com/office/powerpoint/2010/main" val="3869123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35EF1C4-6EA3-4B2A-83E3-90E6B226DEAE}" type="slidenum">
              <a:rPr lang="en-IN" smtClean="0"/>
              <a:t>50</a:t>
            </a:fld>
            <a:endParaRPr lang="en-IN"/>
          </a:p>
        </p:txBody>
      </p:sp>
    </p:spTree>
    <p:extLst>
      <p:ext uri="{BB962C8B-B14F-4D97-AF65-F5344CB8AC3E}">
        <p14:creationId xmlns:p14="http://schemas.microsoft.com/office/powerpoint/2010/main" val="3514514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35EF1C4-6EA3-4B2A-83E3-90E6B226DEAE}" type="slidenum">
              <a:rPr lang="en-IN" smtClean="0"/>
              <a:t>52</a:t>
            </a:fld>
            <a:endParaRPr lang="en-IN"/>
          </a:p>
        </p:txBody>
      </p:sp>
    </p:spTree>
    <p:extLst>
      <p:ext uri="{BB962C8B-B14F-4D97-AF65-F5344CB8AC3E}">
        <p14:creationId xmlns:p14="http://schemas.microsoft.com/office/powerpoint/2010/main" val="762203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32E740B9-4492-4C7C-B253-C01C3D810C1F}" type="datetime1">
              <a:rPr lang="en-IN" smtClean="0"/>
              <a:t>29-08-2024</a:t>
            </a:fld>
            <a:endParaRPr lang="en-IN"/>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IN"/>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5741D056-C420-41FB-AAEF-DEC69DBFCCF8}" type="slidenum">
              <a:rPr lang="en-IN" smtClean="0"/>
              <a:t>‹#›</a:t>
            </a:fld>
            <a:endParaRPr lang="en-IN"/>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9476E6-AA14-4098-A3B3-3E1D7AC5551A}" type="datetime1">
              <a:rPr lang="en-IN" smtClean="0"/>
              <a:t>29-08-2024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41D056-C420-41FB-AAEF-DEC69DBFCCF8}"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2BBA55-B250-4128-AF39-E8C43CAB86B7}" type="datetime1">
              <a:rPr lang="en-IN" smtClean="0"/>
              <a:t>29-08-2024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41D056-C420-41FB-AAEF-DEC69DBFCCF8}"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0B071C6-5DD5-4A42-8AFC-13C5FFF4ADA8}" type="datetime1">
              <a:rPr lang="en-IN" smtClean="0"/>
              <a:t>29-08-2024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41D056-C420-41FB-AAEF-DEC69DBFCCF8}" type="slidenum">
              <a:rPr lang="en-IN" smtClean="0"/>
              <a:t>‹#›</a:t>
            </a:fld>
            <a:endParaRPr lang="en-IN"/>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4FBA641-8BF0-445E-9221-B153A657D47D}" type="datetime1">
              <a:rPr lang="en-IN" smtClean="0"/>
              <a:t>29-08-2024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41D056-C420-41FB-AAEF-DEC69DBFCCF8}"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797D2C-FC0E-4191-B042-B96F3DC96196}" type="datetime1">
              <a:rPr lang="en-IN" smtClean="0"/>
              <a:t>29-08-2024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41D056-C420-41FB-AAEF-DEC69DBFCCF8}"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92B543-4547-4755-B467-DCD16787D9C1}" type="datetime1">
              <a:rPr lang="en-IN" smtClean="0"/>
              <a:t>29-08-2024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741D056-C420-41FB-AAEF-DEC69DBFCCF8}"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29C07D6-A1A1-4F28-AFD3-62B91E19D350}" type="datetime1">
              <a:rPr lang="en-IN" smtClean="0"/>
              <a:t>29-08-2024</a:t>
            </a:fld>
            <a:endParaRPr lang="en-IN"/>
          </a:p>
        </p:txBody>
      </p:sp>
      <p:sp>
        <p:nvSpPr>
          <p:cNvPr id="7" name="Slide Number Placeholder 6"/>
          <p:cNvSpPr>
            <a:spLocks noGrp="1"/>
          </p:cNvSpPr>
          <p:nvPr>
            <p:ph type="sldNum" sz="quarter" idx="12"/>
          </p:nvPr>
        </p:nvSpPr>
        <p:spPr/>
        <p:txBody>
          <a:bodyPr/>
          <a:lstStyle/>
          <a:p>
            <a:fld id="{5741D056-C420-41FB-AAEF-DEC69DBFCCF8}" type="slidenum">
              <a:rPr lang="en-IN" smtClean="0"/>
              <a:t>‹#›</a:t>
            </a:fld>
            <a:endParaRPr lang="en-IN"/>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IN"/>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AD102B-4442-4B11-9F3E-E77A1A50C3DD}" type="datetime1">
              <a:rPr lang="en-IN" smtClean="0"/>
              <a:t>29-08-2024</a:t>
            </a:fld>
            <a:endParaRPr lang="en-IN"/>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IN"/>
          </a:p>
        </p:txBody>
      </p:sp>
      <p:sp>
        <p:nvSpPr>
          <p:cNvPr id="7" name="Slide Number Placeholder 6"/>
          <p:cNvSpPr>
            <a:spLocks noGrp="1"/>
          </p:cNvSpPr>
          <p:nvPr>
            <p:ph type="sldNum" sz="quarter" idx="12"/>
          </p:nvPr>
        </p:nvSpPr>
        <p:spPr/>
        <p:txBody>
          <a:bodyPr/>
          <a:lstStyle/>
          <a:p>
            <a:fld id="{5741D056-C420-41FB-AAEF-DEC69DBFCCF8}"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BD916D-3C19-4DD0-BACC-A987755C055F}" type="datetime1">
              <a:rPr lang="en-IN" smtClean="0"/>
              <a:t>29-08-2024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41D056-C420-41FB-AAEF-DEC69DBFCCF8}"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525917-4E06-4EB7-89C0-811B2AC72448}" type="datetime1">
              <a:rPr lang="en-IN" smtClean="0"/>
              <a:t>29-08-2024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41D056-C420-41FB-AAEF-DEC69DBFCCF8}"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338B1F80-583B-4671-B506-0BD040245353}" type="datetime1">
              <a:rPr lang="en-IN" smtClean="0"/>
              <a:t>29-08-2024</a:t>
            </a:fld>
            <a:endParaRPr lang="en-IN"/>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IN"/>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741D056-C420-41FB-AAEF-DEC69DBFCCF8}"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sp>
        <p:nvSpPr>
          <p:cNvPr id="4" name="Slide Number Placeholder 3"/>
          <p:cNvSpPr>
            <a:spLocks noGrp="1"/>
          </p:cNvSpPr>
          <p:nvPr>
            <p:ph type="sldNum" sz="quarter" idx="12"/>
          </p:nvPr>
        </p:nvSpPr>
        <p:spPr/>
        <p:txBody>
          <a:bodyPr/>
          <a:lstStyle/>
          <a:p>
            <a:fld id="{5741D056-C420-41FB-AAEF-DEC69DBFCCF8}" type="slidenum">
              <a:rPr lang="en-IN" smtClean="0"/>
              <a:t>1</a:t>
            </a:fld>
            <a:endParaRPr lang="en-IN"/>
          </a:p>
        </p:txBody>
      </p:sp>
      <p:pic>
        <p:nvPicPr>
          <p:cNvPr id="1026" name="Picture 2" descr="https://www.thebluediamondgallery.com/wooden-tile/images/plann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117" y="1024542"/>
            <a:ext cx="8251204" cy="5500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051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60648"/>
            <a:ext cx="7024744" cy="1143000"/>
          </a:xfrm>
        </p:spPr>
        <p:txBody>
          <a:bodyPr>
            <a:normAutofit/>
          </a:bodyPr>
          <a:lstStyle/>
          <a:p>
            <a:pPr algn="ctr"/>
            <a:r>
              <a:rPr lang="en-IN" sz="4000" b="1" dirty="0">
                <a:solidFill>
                  <a:srgbClr val="C00000"/>
                </a:solidFill>
                <a:latin typeface="Centaur" pitchFamily="18" charset="0"/>
              </a:rPr>
              <a:t>Definition</a:t>
            </a:r>
          </a:p>
        </p:txBody>
      </p:sp>
      <p:sp>
        <p:nvSpPr>
          <p:cNvPr id="3" name="Content Placeholder 2"/>
          <p:cNvSpPr>
            <a:spLocks noGrp="1"/>
          </p:cNvSpPr>
          <p:nvPr>
            <p:ph idx="1"/>
          </p:nvPr>
        </p:nvSpPr>
        <p:spPr>
          <a:xfrm>
            <a:off x="1043608" y="1412776"/>
            <a:ext cx="7427168" cy="4813995"/>
          </a:xfrm>
        </p:spPr>
        <p:txBody>
          <a:bodyPr>
            <a:normAutofit/>
          </a:bodyPr>
          <a:lstStyle/>
          <a:p>
            <a:pPr algn="just">
              <a:buBlip>
                <a:blip r:embed="rId2"/>
              </a:buBlip>
            </a:pPr>
            <a:r>
              <a:rPr lang="en-US" sz="2400" dirty="0">
                <a:solidFill>
                  <a:srgbClr val="C00000"/>
                </a:solidFill>
                <a:latin typeface="Arial" pitchFamily="34" charset="0"/>
                <a:cs typeface="Arial" pitchFamily="34" charset="0"/>
              </a:rPr>
              <a:t>JONG</a:t>
            </a:r>
            <a:r>
              <a:rPr lang="en-US" sz="2400" dirty="0">
                <a:latin typeface="Arial" pitchFamily="34" charset="0"/>
                <a:cs typeface="Arial" pitchFamily="34" charset="0"/>
              </a:rPr>
              <a:t> “Plan is an systematic approach to defining the problem, setting the priorities, developing specific goals &amp; objectives &amp; determining alternative strategies, and a method of implementation’’ </a:t>
            </a:r>
          </a:p>
          <a:p>
            <a:pPr algn="just">
              <a:buBlip>
                <a:blip r:embed="rId2"/>
              </a:buBlip>
            </a:pPr>
            <a:endParaRPr lang="en-US" sz="2400" dirty="0">
              <a:latin typeface="Arial" pitchFamily="34" charset="0"/>
              <a:cs typeface="Arial" pitchFamily="34" charset="0"/>
            </a:endParaRPr>
          </a:p>
          <a:p>
            <a:pPr algn="just">
              <a:buBlip>
                <a:blip r:embed="rId2"/>
              </a:buBlip>
            </a:pPr>
            <a:endParaRPr lang="en-US" sz="2400" dirty="0">
              <a:latin typeface="Arial" pitchFamily="34" charset="0"/>
              <a:cs typeface="Arial" pitchFamily="34" charset="0"/>
            </a:endParaRPr>
          </a:p>
          <a:p>
            <a:pPr algn="just">
              <a:buBlip>
                <a:blip r:embed="rId2"/>
              </a:buBlip>
            </a:pPr>
            <a:r>
              <a:rPr lang="en-US" sz="2400" dirty="0">
                <a:solidFill>
                  <a:srgbClr val="C00000"/>
                </a:solidFill>
                <a:latin typeface="Arial" pitchFamily="34" charset="0"/>
                <a:cs typeface="Arial" pitchFamily="34" charset="0"/>
              </a:rPr>
              <a:t>E. C </a:t>
            </a:r>
            <a:r>
              <a:rPr lang="en-US" sz="2400" dirty="0" err="1">
                <a:solidFill>
                  <a:srgbClr val="C00000"/>
                </a:solidFill>
                <a:latin typeface="Arial" pitchFamily="34" charset="0"/>
                <a:cs typeface="Arial" pitchFamily="34" charset="0"/>
              </a:rPr>
              <a:t>Banfeild</a:t>
            </a:r>
            <a:r>
              <a:rPr lang="en-US" sz="2400" dirty="0">
                <a:latin typeface="Arial" pitchFamily="34" charset="0"/>
                <a:cs typeface="Arial" pitchFamily="34" charset="0"/>
              </a:rPr>
              <a:t> defined “Plan is a decision about a course of action”</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a:t>
            </a:fld>
            <a:endParaRPr lang="en-IN"/>
          </a:p>
        </p:txBody>
      </p:sp>
    </p:spTree>
    <p:extLst>
      <p:ext uri="{BB962C8B-B14F-4D97-AF65-F5344CB8AC3E}">
        <p14:creationId xmlns:p14="http://schemas.microsoft.com/office/powerpoint/2010/main" val="497596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01216" y="1600200"/>
            <a:ext cx="7427168" cy="4525963"/>
          </a:xfrm>
        </p:spPr>
        <p:txBody>
          <a:bodyPr>
            <a:normAutofit/>
          </a:bodyPr>
          <a:lstStyle/>
          <a:p>
            <a:pPr marL="0" indent="0">
              <a:buNone/>
            </a:pPr>
            <a:r>
              <a:rPr lang="en-US" sz="2400" dirty="0">
                <a:latin typeface="Arial" pitchFamily="34" charset="0"/>
                <a:cs typeface="Arial" pitchFamily="34" charset="0"/>
              </a:rPr>
              <a:t>It consists of five major elements</a:t>
            </a:r>
          </a:p>
          <a:p>
            <a:pPr marL="0" indent="0">
              <a:buNone/>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Objectives</a:t>
            </a:r>
          </a:p>
          <a:p>
            <a:pPr>
              <a:buFont typeface="Wingdings" pitchFamily="2" charset="2"/>
              <a:buChar char="Ø"/>
            </a:pPr>
            <a:r>
              <a:rPr lang="en-US" sz="2400" dirty="0">
                <a:latin typeface="Arial" pitchFamily="34" charset="0"/>
                <a:cs typeface="Arial" pitchFamily="34" charset="0"/>
              </a:rPr>
              <a:t>Policies</a:t>
            </a:r>
          </a:p>
          <a:p>
            <a:pPr>
              <a:buFont typeface="Wingdings" pitchFamily="2" charset="2"/>
              <a:buChar char="Ø"/>
            </a:pPr>
            <a:r>
              <a:rPr lang="en-US" sz="2400" dirty="0">
                <a:latin typeface="Arial" pitchFamily="34" charset="0"/>
                <a:cs typeface="Arial" pitchFamily="34" charset="0"/>
              </a:rPr>
              <a:t>Programmes</a:t>
            </a:r>
          </a:p>
          <a:p>
            <a:pPr>
              <a:buFont typeface="Wingdings" pitchFamily="2" charset="2"/>
              <a:buChar char="Ø"/>
            </a:pPr>
            <a:r>
              <a:rPr lang="en-US" sz="2400" dirty="0">
                <a:latin typeface="Arial" pitchFamily="34" charset="0"/>
                <a:cs typeface="Arial" pitchFamily="34" charset="0"/>
              </a:rPr>
              <a:t>Schedules</a:t>
            </a:r>
          </a:p>
          <a:p>
            <a:pPr>
              <a:buFont typeface="Wingdings" pitchFamily="2" charset="2"/>
              <a:buChar char="Ø"/>
            </a:pPr>
            <a:r>
              <a:rPr lang="en-US" sz="2400" dirty="0">
                <a:latin typeface="Arial" pitchFamily="34" charset="0"/>
                <a:cs typeface="Arial" pitchFamily="34" charset="0"/>
              </a:rPr>
              <a:t>Budget</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a:t>
            </a:fld>
            <a:endParaRPr lang="en-IN"/>
          </a:p>
        </p:txBody>
      </p:sp>
    </p:spTree>
    <p:extLst>
      <p:ext uri="{BB962C8B-B14F-4D97-AF65-F5344CB8AC3E}">
        <p14:creationId xmlns:p14="http://schemas.microsoft.com/office/powerpoint/2010/main" val="3905874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24744"/>
            <a:ext cx="7272808" cy="4707885"/>
          </a:xfrm>
        </p:spPr>
        <p:txBody>
          <a:bodyPr>
            <a:normAutofit/>
          </a:bodyPr>
          <a:lstStyle/>
          <a:p>
            <a:pPr algn="just"/>
            <a:r>
              <a:rPr lang="en-US" sz="2400" dirty="0">
                <a:solidFill>
                  <a:srgbClr val="FF0000"/>
                </a:solidFill>
                <a:latin typeface="Arial" pitchFamily="34" charset="0"/>
                <a:cs typeface="Arial" pitchFamily="34" charset="0"/>
              </a:rPr>
              <a:t>Objectives-</a:t>
            </a:r>
            <a:r>
              <a:rPr lang="en-US" sz="2400" dirty="0">
                <a:latin typeface="Arial" pitchFamily="34" charset="0"/>
                <a:cs typeface="Arial" pitchFamily="34" charset="0"/>
              </a:rPr>
              <a:t> It is a planned end-point of all activities</a:t>
            </a:r>
          </a:p>
          <a:p>
            <a:pPr marL="0" indent="0" algn="just">
              <a:buNone/>
            </a:pPr>
            <a:endParaRPr lang="en-US" sz="2400" dirty="0">
              <a:latin typeface="Arial" pitchFamily="34" charset="0"/>
              <a:cs typeface="Arial" pitchFamily="34" charset="0"/>
            </a:endParaRPr>
          </a:p>
          <a:p>
            <a:pPr algn="just"/>
            <a:r>
              <a:rPr lang="en-US" sz="2400" dirty="0">
                <a:solidFill>
                  <a:srgbClr val="FF0000"/>
                </a:solidFill>
                <a:latin typeface="Arial" pitchFamily="34" charset="0"/>
                <a:cs typeface="Arial" pitchFamily="34" charset="0"/>
              </a:rPr>
              <a:t>"Policies" </a:t>
            </a:r>
            <a:r>
              <a:rPr lang="en-US" sz="2400" dirty="0">
                <a:latin typeface="Arial" pitchFamily="34" charset="0"/>
                <a:cs typeface="Arial" pitchFamily="34" charset="0"/>
              </a:rPr>
              <a:t>are the guiding principles stated as an expectation, not as a commandment.</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A </a:t>
            </a:r>
            <a:r>
              <a:rPr lang="en-US" sz="2400" dirty="0">
                <a:solidFill>
                  <a:srgbClr val="FF0000"/>
                </a:solidFill>
                <a:latin typeface="Arial" pitchFamily="34" charset="0"/>
                <a:cs typeface="Arial" pitchFamily="34" charset="0"/>
              </a:rPr>
              <a:t>“</a:t>
            </a:r>
            <a:r>
              <a:rPr lang="en-US" sz="2400" dirty="0" err="1">
                <a:solidFill>
                  <a:srgbClr val="FF0000"/>
                </a:solidFill>
                <a:latin typeface="Arial" pitchFamily="34" charset="0"/>
                <a:cs typeface="Arial" pitchFamily="34" charset="0"/>
              </a:rPr>
              <a:t>programme</a:t>
            </a:r>
            <a:r>
              <a:rPr lang="en-US" sz="2400" dirty="0">
                <a:solidFill>
                  <a:srgbClr val="FF0000"/>
                </a:solidFill>
                <a:latin typeface="Arial" pitchFamily="34" charset="0"/>
                <a:cs typeface="Arial" pitchFamily="34" charset="0"/>
              </a:rPr>
              <a:t>”</a:t>
            </a:r>
            <a:r>
              <a:rPr lang="en-US" sz="2400" dirty="0">
                <a:latin typeface="Arial" pitchFamily="34" charset="0"/>
                <a:cs typeface="Arial" pitchFamily="34" charset="0"/>
              </a:rPr>
              <a:t> is the organized and systematic implementation of the actions described in the plan, according to a defined time frame and using defined resources (human, physical and financial).</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4</a:t>
            </a:fld>
            <a:endParaRPr lang="en-IN"/>
          </a:p>
        </p:txBody>
      </p:sp>
    </p:spTree>
    <p:extLst>
      <p:ext uri="{BB962C8B-B14F-4D97-AF65-F5344CB8AC3E}">
        <p14:creationId xmlns:p14="http://schemas.microsoft.com/office/powerpoint/2010/main" val="1388250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836712"/>
            <a:ext cx="7137241" cy="5283949"/>
          </a:xfrm>
        </p:spPr>
        <p:txBody>
          <a:bodyPr>
            <a:noAutofit/>
          </a:bodyPr>
          <a:lstStyle/>
          <a:p>
            <a:pPr algn="just"/>
            <a:r>
              <a:rPr lang="en-US" dirty="0">
                <a:latin typeface="Arial" pitchFamily="34" charset="0"/>
                <a:cs typeface="Arial" pitchFamily="34" charset="0"/>
              </a:rPr>
              <a:t>A </a:t>
            </a:r>
            <a:r>
              <a:rPr lang="en-US" dirty="0">
                <a:solidFill>
                  <a:srgbClr val="FF0000"/>
                </a:solidFill>
                <a:latin typeface="Arial" pitchFamily="34" charset="0"/>
                <a:cs typeface="Arial" pitchFamily="34" charset="0"/>
              </a:rPr>
              <a:t>"schedule" </a:t>
            </a:r>
            <a:r>
              <a:rPr lang="en-US" dirty="0">
                <a:latin typeface="Arial" pitchFamily="34" charset="0"/>
                <a:cs typeface="Arial" pitchFamily="34" charset="0"/>
              </a:rPr>
              <a:t>is a time sequence for the work to be done.</a:t>
            </a:r>
          </a:p>
          <a:p>
            <a:pPr algn="just"/>
            <a:endParaRPr lang="en-US" dirty="0">
              <a:latin typeface="Arial" pitchFamily="34" charset="0"/>
              <a:cs typeface="Arial" pitchFamily="34" charset="0"/>
            </a:endParaRPr>
          </a:p>
          <a:p>
            <a:pPr algn="just"/>
            <a:r>
              <a:rPr lang="en-US" dirty="0">
                <a:latin typeface="Arial" pitchFamily="34" charset="0"/>
                <a:cs typeface="Arial" pitchFamily="34" charset="0"/>
              </a:rPr>
              <a:t>A </a:t>
            </a:r>
            <a:r>
              <a:rPr lang="en-US" dirty="0">
                <a:solidFill>
                  <a:srgbClr val="FF0000"/>
                </a:solidFill>
                <a:latin typeface="Arial" pitchFamily="34" charset="0"/>
                <a:cs typeface="Arial" pitchFamily="34" charset="0"/>
              </a:rPr>
              <a:t>“budget” </a:t>
            </a:r>
            <a:r>
              <a:rPr lang="en-US" dirty="0">
                <a:latin typeface="Arial" pitchFamily="34" charset="0"/>
                <a:cs typeface="Arial" pitchFamily="34" charset="0"/>
              </a:rPr>
              <a:t>is an estimation of revenue and expenses over a specified future period of time and is utilized by governments, business, and individuals.</a:t>
            </a:r>
          </a:p>
          <a:p>
            <a:pPr algn="just"/>
            <a:endParaRPr lang="en-US" dirty="0">
              <a:solidFill>
                <a:srgbClr val="FF0000"/>
              </a:solidFill>
              <a:latin typeface="Arial" pitchFamily="34" charset="0"/>
              <a:cs typeface="Arial" pitchFamily="34" charset="0"/>
            </a:endParaRPr>
          </a:p>
          <a:p>
            <a:pPr algn="just"/>
            <a:r>
              <a:rPr lang="en-US" dirty="0">
                <a:solidFill>
                  <a:srgbClr val="FF0000"/>
                </a:solidFill>
                <a:latin typeface="Arial" pitchFamily="34" charset="0"/>
                <a:cs typeface="Arial" pitchFamily="34" charset="0"/>
              </a:rPr>
              <a:t>"Procedures" </a:t>
            </a:r>
            <a:r>
              <a:rPr lang="en-US" dirty="0">
                <a:latin typeface="Arial" pitchFamily="34" charset="0"/>
                <a:cs typeface="Arial" pitchFamily="34" charset="0"/>
              </a:rPr>
              <a:t>are a set of rules for carrying out work which, when observed by all, help to ensure the maximum use of the resources and efforts.</a:t>
            </a:r>
            <a:endParaRPr lang="en-IN"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5</a:t>
            </a:fld>
            <a:endParaRPr lang="en-IN"/>
          </a:p>
        </p:txBody>
      </p:sp>
    </p:spTree>
    <p:extLst>
      <p:ext uri="{BB962C8B-B14F-4D97-AF65-F5344CB8AC3E}">
        <p14:creationId xmlns:p14="http://schemas.microsoft.com/office/powerpoint/2010/main" val="2969528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476672"/>
            <a:ext cx="7024744" cy="1143000"/>
          </a:xfrm>
        </p:spPr>
        <p:txBody>
          <a:bodyPr>
            <a:normAutofit/>
          </a:bodyPr>
          <a:lstStyle/>
          <a:p>
            <a:r>
              <a:rPr lang="en-IN" sz="4000" b="1" dirty="0">
                <a:solidFill>
                  <a:srgbClr val="C00000"/>
                </a:solidFill>
                <a:latin typeface="Centaur" pitchFamily="18" charset="0"/>
              </a:rPr>
              <a:t>Uses of planning</a:t>
            </a:r>
          </a:p>
        </p:txBody>
      </p:sp>
      <p:sp>
        <p:nvSpPr>
          <p:cNvPr id="3" name="Content Placeholder 2"/>
          <p:cNvSpPr>
            <a:spLocks noGrp="1"/>
          </p:cNvSpPr>
          <p:nvPr>
            <p:ph idx="1"/>
          </p:nvPr>
        </p:nvSpPr>
        <p:spPr>
          <a:xfrm>
            <a:off x="673224" y="1639341"/>
            <a:ext cx="7859216" cy="4525963"/>
          </a:xfrm>
        </p:spPr>
        <p:txBody>
          <a:bodyPr>
            <a:normAutofit/>
          </a:bodyPr>
          <a:lstStyle/>
          <a:p>
            <a:pPr algn="just">
              <a:buBlip>
                <a:blip r:embed="rId2"/>
              </a:buBlip>
            </a:pPr>
            <a:r>
              <a:rPr lang="en-US" sz="2400" dirty="0">
                <a:latin typeface="Arial" pitchFamily="34" charset="0"/>
                <a:cs typeface="Arial" pitchFamily="34" charset="0"/>
              </a:rPr>
              <a:t>To match limited resources with many problems </a:t>
            </a:r>
          </a:p>
          <a:p>
            <a:pPr marL="0" indent="0" algn="just">
              <a:buNone/>
            </a:pPr>
            <a:endParaRPr lang="en-US" sz="2400" dirty="0">
              <a:latin typeface="Arial" pitchFamily="34" charset="0"/>
              <a:cs typeface="Arial" pitchFamily="34" charset="0"/>
            </a:endParaRPr>
          </a:p>
          <a:p>
            <a:pPr algn="just">
              <a:buBlip>
                <a:blip r:embed="rId2"/>
              </a:buBlip>
            </a:pPr>
            <a:r>
              <a:rPr lang="en-US" sz="2400" dirty="0">
                <a:latin typeface="Arial" pitchFamily="34" charset="0"/>
                <a:cs typeface="Arial" pitchFamily="34" charset="0"/>
              </a:rPr>
              <a:t>Eliminate wasteful expenditures or duplication of expenditure</a:t>
            </a:r>
          </a:p>
          <a:p>
            <a:pPr algn="just">
              <a:buBlip>
                <a:blip r:embed="rId2"/>
              </a:buBlip>
            </a:pPr>
            <a:endParaRPr lang="en-US" sz="2400" dirty="0">
              <a:latin typeface="Arial" pitchFamily="34" charset="0"/>
              <a:cs typeface="Arial" pitchFamily="34" charset="0"/>
            </a:endParaRPr>
          </a:p>
          <a:p>
            <a:pPr algn="just">
              <a:buBlip>
                <a:blip r:embed="rId2"/>
              </a:buBlip>
            </a:pPr>
            <a:r>
              <a:rPr lang="en-US" sz="2400" dirty="0">
                <a:latin typeface="Arial" pitchFamily="34" charset="0"/>
                <a:cs typeface="Arial" pitchFamily="34" charset="0"/>
              </a:rPr>
              <a:t> Develop best course of action and to accomplish a defined objective</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6</a:t>
            </a:fld>
            <a:endParaRPr lang="en-IN"/>
          </a:p>
        </p:txBody>
      </p:sp>
    </p:spTree>
    <p:extLst>
      <p:ext uri="{BB962C8B-B14F-4D97-AF65-F5344CB8AC3E}">
        <p14:creationId xmlns:p14="http://schemas.microsoft.com/office/powerpoint/2010/main" val="1456271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sz="2400" dirty="0">
                <a:latin typeface="Centaur" pitchFamily="18" charset="0"/>
              </a:rPr>
              <a:t>In the broadest sense…..</a:t>
            </a:r>
          </a:p>
          <a:p>
            <a:pPr marL="0" indent="0">
              <a:buNone/>
            </a:pPr>
            <a:r>
              <a:rPr lang="en-US" sz="2400" dirty="0">
                <a:latin typeface="Centaur" pitchFamily="18" charset="0"/>
              </a:rPr>
              <a:t>              </a:t>
            </a:r>
          </a:p>
          <a:p>
            <a:pPr marL="0" indent="0">
              <a:buNone/>
            </a:pPr>
            <a:r>
              <a:rPr lang="en-US" sz="2400" dirty="0">
                <a:latin typeface="Centaur" pitchFamily="18" charset="0"/>
              </a:rPr>
              <a:t>                                       </a:t>
            </a:r>
            <a:endParaRPr lang="en-IN" sz="2400" dirty="0">
              <a:latin typeface="Centaur" pitchFamily="18"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7</a:t>
            </a:fld>
            <a:endParaRPr lang="en-IN"/>
          </a:p>
        </p:txBody>
      </p:sp>
      <p:graphicFrame>
        <p:nvGraphicFramePr>
          <p:cNvPr id="10" name="Diagram 9"/>
          <p:cNvGraphicFramePr/>
          <p:nvPr>
            <p:extLst>
              <p:ext uri="{D42A27DB-BD31-4B8C-83A1-F6EECF244321}">
                <p14:modId xmlns:p14="http://schemas.microsoft.com/office/powerpoint/2010/main" val="3816650559"/>
              </p:ext>
            </p:extLst>
          </p:nvPr>
        </p:nvGraphicFramePr>
        <p:xfrm>
          <a:off x="1524000" y="1397000"/>
          <a:ext cx="6504384" cy="4696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7203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404664"/>
            <a:ext cx="7024744" cy="1143000"/>
          </a:xfrm>
        </p:spPr>
        <p:txBody>
          <a:bodyPr>
            <a:normAutofit/>
          </a:bodyPr>
          <a:lstStyle/>
          <a:p>
            <a:r>
              <a:rPr lang="en-IN" sz="4000" b="1" dirty="0">
                <a:solidFill>
                  <a:srgbClr val="C00000"/>
                </a:solidFill>
                <a:latin typeface="Centaur" pitchFamily="18" charset="0"/>
              </a:rPr>
              <a:t>Types of health planning</a:t>
            </a:r>
          </a:p>
        </p:txBody>
      </p:sp>
      <p:sp>
        <p:nvSpPr>
          <p:cNvPr id="3" name="Content Placeholder 2"/>
          <p:cNvSpPr>
            <a:spLocks noGrp="1"/>
          </p:cNvSpPr>
          <p:nvPr>
            <p:ph idx="1"/>
          </p:nvPr>
        </p:nvSpPr>
        <p:spPr>
          <a:xfrm>
            <a:off x="601216" y="1600200"/>
            <a:ext cx="7787208" cy="4525963"/>
          </a:xfrm>
        </p:spPr>
        <p:txBody>
          <a:bodyPr>
            <a:normAutofit lnSpcReduction="10000"/>
          </a:bodyPr>
          <a:lstStyle/>
          <a:p>
            <a:pPr marL="0" indent="0">
              <a:buNone/>
            </a:pPr>
            <a:r>
              <a:rPr lang="en-US" sz="2400" dirty="0">
                <a:latin typeface="Arial" pitchFamily="34" charset="0"/>
                <a:cs typeface="Arial" pitchFamily="34" charset="0"/>
              </a:rPr>
              <a:t>1. Problem solving planning </a:t>
            </a:r>
          </a:p>
          <a:p>
            <a:pPr marL="0" indent="0">
              <a:buNone/>
            </a:pPr>
            <a:endParaRPr lang="en-US" sz="2400" dirty="0">
              <a:latin typeface="Arial" pitchFamily="34" charset="0"/>
              <a:cs typeface="Arial" pitchFamily="34" charset="0"/>
            </a:endParaRPr>
          </a:p>
          <a:p>
            <a:pPr marL="0" indent="0">
              <a:buNone/>
            </a:pPr>
            <a:r>
              <a:rPr lang="en-US" sz="2400" dirty="0">
                <a:latin typeface="Arial" pitchFamily="34" charset="0"/>
                <a:cs typeface="Arial" pitchFamily="34" charset="0"/>
              </a:rPr>
              <a:t>2. Program planning </a:t>
            </a:r>
          </a:p>
          <a:p>
            <a:pPr marL="0" indent="0">
              <a:buNone/>
            </a:pPr>
            <a:endParaRPr lang="en-US" sz="2400" dirty="0">
              <a:latin typeface="Arial" pitchFamily="34" charset="0"/>
              <a:cs typeface="Arial" pitchFamily="34" charset="0"/>
            </a:endParaRPr>
          </a:p>
          <a:p>
            <a:pPr marL="0" indent="0">
              <a:buNone/>
            </a:pPr>
            <a:r>
              <a:rPr lang="en-US" sz="2400" dirty="0">
                <a:latin typeface="Arial" pitchFamily="34" charset="0"/>
                <a:cs typeface="Arial" pitchFamily="34" charset="0"/>
              </a:rPr>
              <a:t>3. Coordination of efforts and activities planning </a:t>
            </a:r>
          </a:p>
          <a:p>
            <a:pPr marL="0" indent="0">
              <a:buNone/>
            </a:pPr>
            <a:endParaRPr lang="en-US" sz="2400" dirty="0">
              <a:latin typeface="Arial" pitchFamily="34" charset="0"/>
              <a:cs typeface="Arial" pitchFamily="34" charset="0"/>
            </a:endParaRPr>
          </a:p>
          <a:p>
            <a:pPr marL="0" indent="0">
              <a:buNone/>
            </a:pPr>
            <a:r>
              <a:rPr lang="en-US" sz="2400" dirty="0">
                <a:latin typeface="Arial" pitchFamily="34" charset="0"/>
                <a:cs typeface="Arial" pitchFamily="34" charset="0"/>
              </a:rPr>
              <a:t>4. Planning for allocation of resources</a:t>
            </a:r>
          </a:p>
          <a:p>
            <a:pPr marL="0" indent="0">
              <a:buNone/>
            </a:pPr>
            <a:endParaRPr lang="en-US" sz="2400" dirty="0">
              <a:latin typeface="Arial" pitchFamily="34" charset="0"/>
              <a:cs typeface="Arial" pitchFamily="34" charset="0"/>
            </a:endParaRPr>
          </a:p>
          <a:p>
            <a:pPr marL="0" indent="0">
              <a:buNone/>
            </a:pPr>
            <a:r>
              <a:rPr lang="en-US" sz="2400" dirty="0">
                <a:latin typeface="Arial" pitchFamily="34" charset="0"/>
                <a:cs typeface="Arial" pitchFamily="34" charset="0"/>
              </a:rPr>
              <a:t>5. Creation of a plan</a:t>
            </a:r>
          </a:p>
          <a:p>
            <a:pPr marL="0" indent="0">
              <a:buNone/>
            </a:pPr>
            <a:endParaRPr lang="en-US" sz="2400" dirty="0">
              <a:latin typeface="Arial" pitchFamily="34" charset="0"/>
              <a:cs typeface="Arial" pitchFamily="34" charset="0"/>
            </a:endParaRPr>
          </a:p>
          <a:p>
            <a:pPr marL="0" indent="0">
              <a:buNone/>
            </a:pPr>
            <a:r>
              <a:rPr lang="en-US" sz="2400" dirty="0">
                <a:latin typeface="Arial" pitchFamily="34" charset="0"/>
                <a:cs typeface="Arial" pitchFamily="34" charset="0"/>
              </a:rPr>
              <a:t>6. Design of standard operating procedures</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8</a:t>
            </a:fld>
            <a:endParaRPr lang="en-IN"/>
          </a:p>
        </p:txBody>
      </p:sp>
    </p:spTree>
    <p:extLst>
      <p:ext uri="{BB962C8B-B14F-4D97-AF65-F5344CB8AC3E}">
        <p14:creationId xmlns:p14="http://schemas.microsoft.com/office/powerpoint/2010/main" val="3972677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476672"/>
            <a:ext cx="7024744" cy="1143000"/>
          </a:xfrm>
        </p:spPr>
        <p:txBody>
          <a:bodyPr>
            <a:normAutofit/>
          </a:bodyPr>
          <a:lstStyle/>
          <a:p>
            <a:r>
              <a:rPr lang="en-US" sz="4000" b="1" dirty="0">
                <a:solidFill>
                  <a:srgbClr val="C00000"/>
                </a:solidFill>
                <a:latin typeface="Centaur" pitchFamily="18" charset="0"/>
              </a:rPr>
              <a:t>Steps in planning </a:t>
            </a:r>
            <a:endParaRPr lang="en-IN" sz="4000" b="1" dirty="0">
              <a:solidFill>
                <a:srgbClr val="C00000"/>
              </a:solidFill>
              <a:latin typeface="Centaur" pitchFamily="18" charset="0"/>
            </a:endParaRPr>
          </a:p>
        </p:txBody>
      </p:sp>
      <p:sp>
        <p:nvSpPr>
          <p:cNvPr id="3" name="Content Placeholder 2"/>
          <p:cNvSpPr>
            <a:spLocks noGrp="1"/>
          </p:cNvSpPr>
          <p:nvPr>
            <p:ph idx="1"/>
          </p:nvPr>
        </p:nvSpPr>
        <p:spPr>
          <a:xfrm>
            <a:off x="457200" y="1711349"/>
            <a:ext cx="8229600" cy="4525963"/>
          </a:xfrm>
        </p:spPr>
        <p:txBody>
          <a:bodyPr>
            <a:normAutofit/>
          </a:bodyPr>
          <a:lstStyle/>
          <a:p>
            <a:pPr marL="514350" indent="-514350">
              <a:buFont typeface="+mj-lt"/>
              <a:buAutoNum type="arabicPeriod"/>
            </a:pPr>
            <a:r>
              <a:rPr lang="en-IN" sz="2400" dirty="0">
                <a:latin typeface="Centaur" pitchFamily="18" charset="0"/>
              </a:rPr>
              <a:t> Identify the problem</a:t>
            </a:r>
          </a:p>
          <a:p>
            <a:pPr marL="514350" indent="-514350">
              <a:buFont typeface="+mj-lt"/>
              <a:buAutoNum type="arabicPeriod"/>
            </a:pPr>
            <a:r>
              <a:rPr lang="en-IN" sz="2400" dirty="0">
                <a:latin typeface="Centaur" pitchFamily="18" charset="0"/>
              </a:rPr>
              <a:t> Determining priorities</a:t>
            </a:r>
          </a:p>
          <a:p>
            <a:pPr marL="514350" indent="-514350">
              <a:buFont typeface="+mj-lt"/>
              <a:buAutoNum type="arabicPeriod"/>
            </a:pPr>
            <a:r>
              <a:rPr lang="en-IN" sz="2400" dirty="0">
                <a:latin typeface="Centaur" pitchFamily="18" charset="0"/>
              </a:rPr>
              <a:t> Development of program goals, objectives and activities </a:t>
            </a:r>
          </a:p>
          <a:p>
            <a:pPr marL="514350" indent="-514350">
              <a:buFont typeface="+mj-lt"/>
              <a:buAutoNum type="arabicPeriod"/>
            </a:pPr>
            <a:r>
              <a:rPr lang="en-IN" sz="2400" dirty="0">
                <a:latin typeface="Centaur" pitchFamily="18" charset="0"/>
              </a:rPr>
              <a:t> Resource identification</a:t>
            </a:r>
          </a:p>
          <a:p>
            <a:pPr marL="514350" indent="-514350">
              <a:buFont typeface="+mj-lt"/>
              <a:buAutoNum type="arabicPeriod"/>
            </a:pPr>
            <a:r>
              <a:rPr lang="en-IN" sz="2400" dirty="0">
                <a:latin typeface="Centaur" pitchFamily="18" charset="0"/>
              </a:rPr>
              <a:t> Identifying constraints </a:t>
            </a:r>
          </a:p>
          <a:p>
            <a:pPr marL="514350" indent="-514350">
              <a:buFont typeface="+mj-lt"/>
              <a:buAutoNum type="arabicPeriod"/>
            </a:pPr>
            <a:r>
              <a:rPr lang="en-IN" sz="2400" dirty="0">
                <a:latin typeface="Centaur" pitchFamily="18" charset="0"/>
              </a:rPr>
              <a:t> Identify alternative strategies </a:t>
            </a:r>
          </a:p>
          <a:p>
            <a:pPr marL="514350" indent="-514350">
              <a:buFont typeface="+mj-lt"/>
              <a:buAutoNum type="arabicPeriod"/>
            </a:pPr>
            <a:r>
              <a:rPr lang="en-IN" sz="2400" dirty="0">
                <a:latin typeface="Centaur" pitchFamily="18" charset="0"/>
              </a:rPr>
              <a:t> Develop implementation strategy </a:t>
            </a:r>
          </a:p>
          <a:p>
            <a:pPr marL="514350" indent="-514350">
              <a:buFont typeface="+mj-lt"/>
              <a:buAutoNum type="arabicPeriod"/>
            </a:pPr>
            <a:r>
              <a:rPr lang="en-IN" sz="2400" dirty="0">
                <a:latin typeface="Centaur" pitchFamily="18" charset="0"/>
              </a:rPr>
              <a:t> Implementation</a:t>
            </a:r>
          </a:p>
          <a:p>
            <a:pPr marL="514350" indent="-514350">
              <a:buFont typeface="+mj-lt"/>
              <a:buAutoNum type="arabicPeriod"/>
            </a:pPr>
            <a:r>
              <a:rPr lang="en-IN" sz="2400" dirty="0">
                <a:latin typeface="Centaur" pitchFamily="18" charset="0"/>
              </a:rPr>
              <a:t> Monitoring </a:t>
            </a:r>
          </a:p>
          <a:p>
            <a:pPr marL="514350" indent="-514350">
              <a:buFont typeface="+mj-lt"/>
              <a:buAutoNum type="arabicPeriod"/>
            </a:pPr>
            <a:r>
              <a:rPr lang="en-IN" sz="2400" dirty="0">
                <a:latin typeface="Centaur" pitchFamily="18" charset="0"/>
              </a:rPr>
              <a:t> Evaluation </a:t>
            </a:r>
          </a:p>
          <a:p>
            <a:pPr marL="0" indent="0">
              <a:buNone/>
            </a:pPr>
            <a:endParaRPr lang="en-IN" sz="2400" dirty="0"/>
          </a:p>
        </p:txBody>
      </p:sp>
      <p:sp>
        <p:nvSpPr>
          <p:cNvPr id="4" name="Slide Number Placeholder 3"/>
          <p:cNvSpPr>
            <a:spLocks noGrp="1"/>
          </p:cNvSpPr>
          <p:nvPr>
            <p:ph type="sldNum" sz="quarter" idx="12"/>
          </p:nvPr>
        </p:nvSpPr>
        <p:spPr/>
        <p:txBody>
          <a:bodyPr/>
          <a:lstStyle/>
          <a:p>
            <a:fld id="{5741D056-C420-41FB-AAEF-DEC69DBFCCF8}" type="slidenum">
              <a:rPr lang="en-IN" smtClean="0"/>
              <a:t>9</a:t>
            </a:fld>
            <a:endParaRPr lang="en-IN"/>
          </a:p>
        </p:txBody>
      </p:sp>
    </p:spTree>
    <p:extLst>
      <p:ext uri="{BB962C8B-B14F-4D97-AF65-F5344CB8AC3E}">
        <p14:creationId xmlns:p14="http://schemas.microsoft.com/office/powerpoint/2010/main" val="1746734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sp>
        <p:nvSpPr>
          <p:cNvPr id="4" name="Slide Number Placeholder 3"/>
          <p:cNvSpPr>
            <a:spLocks noGrp="1"/>
          </p:cNvSpPr>
          <p:nvPr>
            <p:ph type="sldNum" sz="quarter" idx="12"/>
          </p:nvPr>
        </p:nvSpPr>
        <p:spPr/>
        <p:txBody>
          <a:bodyPr/>
          <a:lstStyle/>
          <a:p>
            <a:fld id="{5741D056-C420-41FB-AAEF-DEC69DBFCCF8}" type="slidenum">
              <a:rPr lang="en-IN" smtClean="0"/>
              <a:t>10</a:t>
            </a:fld>
            <a:endParaRPr lang="en-I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7704856" cy="5800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3536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332656"/>
            <a:ext cx="7024744" cy="1143000"/>
          </a:xfrm>
        </p:spPr>
        <p:txBody>
          <a:bodyPr>
            <a:normAutofit/>
          </a:bodyPr>
          <a:lstStyle/>
          <a:p>
            <a:r>
              <a:rPr lang="en-IN" sz="4000" b="1" dirty="0">
                <a:solidFill>
                  <a:srgbClr val="C00000"/>
                </a:solidFill>
                <a:latin typeface="Centaur" pitchFamily="18" charset="0"/>
              </a:rPr>
              <a:t>1. Identify the problem</a:t>
            </a:r>
          </a:p>
        </p:txBody>
      </p:sp>
      <p:sp>
        <p:nvSpPr>
          <p:cNvPr id="3" name="Content Placeholder 2"/>
          <p:cNvSpPr>
            <a:spLocks noGrp="1"/>
          </p:cNvSpPr>
          <p:nvPr>
            <p:ph idx="1"/>
          </p:nvPr>
        </p:nvSpPr>
        <p:spPr>
          <a:xfrm>
            <a:off x="817240" y="1600200"/>
            <a:ext cx="7859216" cy="4525963"/>
          </a:xfrm>
        </p:spPr>
        <p:txBody>
          <a:bodyPr>
            <a:normAutofit/>
          </a:bodyPr>
          <a:lstStyle/>
          <a:p>
            <a:pPr marL="0" indent="0">
              <a:buNone/>
            </a:pPr>
            <a:r>
              <a:rPr lang="en-US" sz="2400" dirty="0">
                <a:solidFill>
                  <a:srgbClr val="0070C0"/>
                </a:solidFill>
                <a:latin typeface="Arial" pitchFamily="34" charset="0"/>
                <a:cs typeface="Arial" pitchFamily="34" charset="0"/>
              </a:rPr>
              <a:t>Conduct a need assessment: </a:t>
            </a:r>
          </a:p>
          <a:p>
            <a:pPr marL="0" indent="0">
              <a:buNone/>
            </a:pPr>
            <a:endParaRPr lang="en-US" sz="2400" dirty="0">
              <a:latin typeface="Arial" pitchFamily="34" charset="0"/>
              <a:cs typeface="Arial" pitchFamily="34" charset="0"/>
            </a:endParaRPr>
          </a:p>
          <a:p>
            <a:pPr marL="0" indent="0">
              <a:buNone/>
            </a:pPr>
            <a:r>
              <a:rPr lang="en-US" sz="2400" dirty="0">
                <a:latin typeface="Arial" pitchFamily="34" charset="0"/>
                <a:cs typeface="Arial" pitchFamily="34" charset="0"/>
              </a:rPr>
              <a:t>Needs defined as “Deficiencies in health that call for preventive, curative &amp; eradication measures” </a:t>
            </a:r>
            <a:r>
              <a:rPr lang="en-US" sz="2400" dirty="0">
                <a:solidFill>
                  <a:schemeClr val="accent6">
                    <a:lumMod val="50000"/>
                  </a:schemeClr>
                </a:solidFill>
                <a:latin typeface="Arial" pitchFamily="34" charset="0"/>
                <a:cs typeface="Arial" pitchFamily="34" charset="0"/>
              </a:rPr>
              <a:t>WHO 1971</a:t>
            </a:r>
            <a:endParaRPr lang="en-IN" sz="2400" dirty="0">
              <a:solidFill>
                <a:schemeClr val="accent6">
                  <a:lumMod val="50000"/>
                </a:schemeClr>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11</a:t>
            </a:fld>
            <a:endParaRPr lang="en-IN"/>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6557" y="3617937"/>
            <a:ext cx="4333875"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328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745232" y="1600200"/>
            <a:ext cx="7715200" cy="4525963"/>
          </a:xfrm>
        </p:spPr>
        <p:txBody>
          <a:bodyPr>
            <a:normAutofit/>
          </a:bodyPr>
          <a:lstStyle/>
          <a:p>
            <a:pPr marL="0" indent="0" algn="just">
              <a:buNone/>
            </a:pPr>
            <a:r>
              <a:rPr lang="en-US" sz="2400" dirty="0">
                <a:solidFill>
                  <a:schemeClr val="accent2">
                    <a:lumMod val="50000"/>
                  </a:schemeClr>
                </a:solidFill>
                <a:latin typeface="Arial" pitchFamily="34" charset="0"/>
                <a:cs typeface="Arial" pitchFamily="34" charset="0"/>
              </a:rPr>
              <a:t>Reasons for Needs Assessment: </a:t>
            </a:r>
          </a:p>
          <a:p>
            <a:pPr marL="0" indent="0" algn="just">
              <a:buNone/>
            </a:pPr>
            <a:endParaRPr lang="en-US" sz="2400" dirty="0">
              <a:solidFill>
                <a:schemeClr val="accent2">
                  <a:lumMod val="50000"/>
                </a:schemeClr>
              </a:solidFill>
              <a:latin typeface="Arial" pitchFamily="34" charset="0"/>
              <a:cs typeface="Arial" pitchFamily="34" charset="0"/>
            </a:endParaRPr>
          </a:p>
          <a:p>
            <a:pPr marL="0" indent="0" algn="just">
              <a:buNone/>
            </a:pPr>
            <a:r>
              <a:rPr lang="en-US" sz="2400" dirty="0">
                <a:latin typeface="Arial" pitchFamily="34" charset="0"/>
                <a:cs typeface="Arial" pitchFamily="34" charset="0"/>
              </a:rPr>
              <a:t>–Defines the problem </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 Identifies the extent &amp; severity </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–Provides a profile of the community to ascertain the causes of the problem </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 Helps in evaluating the effectiveness of the program</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12</a:t>
            </a:fld>
            <a:endParaRPr lang="en-IN"/>
          </a:p>
        </p:txBody>
      </p:sp>
    </p:spTree>
    <p:extLst>
      <p:ext uri="{BB962C8B-B14F-4D97-AF65-F5344CB8AC3E}">
        <p14:creationId xmlns:p14="http://schemas.microsoft.com/office/powerpoint/2010/main" val="1980010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9776"/>
            <a:ext cx="8229600" cy="1143000"/>
          </a:xfrm>
        </p:spPr>
        <p:txBody>
          <a:bodyPr>
            <a:normAutofit/>
          </a:bodyPr>
          <a:lstStyle/>
          <a:p>
            <a:r>
              <a:rPr lang="en-IN" sz="4000" dirty="0">
                <a:solidFill>
                  <a:srgbClr val="C00000"/>
                </a:solidFill>
                <a:latin typeface="Centaur" pitchFamily="18" charset="0"/>
              </a:rPr>
              <a:t>The information required include</a:t>
            </a:r>
          </a:p>
        </p:txBody>
      </p:sp>
      <p:sp>
        <p:nvSpPr>
          <p:cNvPr id="3" name="Content Placeholder 2"/>
          <p:cNvSpPr>
            <a:spLocks noGrp="1"/>
          </p:cNvSpPr>
          <p:nvPr>
            <p:ph idx="1"/>
          </p:nvPr>
        </p:nvSpPr>
        <p:spPr>
          <a:xfrm>
            <a:off x="457200" y="1456184"/>
            <a:ext cx="8229600" cy="4853136"/>
          </a:xfrm>
        </p:spPr>
        <p:txBody>
          <a:bodyPr>
            <a:noAutofit/>
          </a:bodyPr>
          <a:lstStyle/>
          <a:p>
            <a:pPr>
              <a:buFont typeface="Wingdings" pitchFamily="2" charset="2"/>
              <a:buChar char="Ø"/>
            </a:pPr>
            <a:r>
              <a:rPr lang="en-US" sz="2400" dirty="0">
                <a:latin typeface="Arial" pitchFamily="34" charset="0"/>
                <a:cs typeface="Arial" pitchFamily="34" charset="0"/>
              </a:rPr>
              <a:t>Number of individuals in the population</a:t>
            </a:r>
          </a:p>
          <a:p>
            <a:pPr>
              <a:buFont typeface="Wingdings" pitchFamily="2" charset="2"/>
              <a:buChar char="Ø"/>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Geographic distribution of the population </a:t>
            </a:r>
          </a:p>
          <a:p>
            <a:pPr>
              <a:buFont typeface="Wingdings" pitchFamily="2" charset="2"/>
              <a:buChar char="Ø"/>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Rate of growth </a:t>
            </a:r>
          </a:p>
          <a:p>
            <a:pPr>
              <a:buFont typeface="Wingdings" pitchFamily="2" charset="2"/>
              <a:buChar char="Ø"/>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Population density and degree of urbanization</a:t>
            </a:r>
          </a:p>
          <a:p>
            <a:pPr>
              <a:buFont typeface="Wingdings" pitchFamily="2" charset="2"/>
              <a:buChar char="Ø"/>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Ethnic backgrounds </a:t>
            </a:r>
          </a:p>
          <a:p>
            <a:pPr>
              <a:buFont typeface="Wingdings" pitchFamily="2" charset="2"/>
              <a:buChar char="Ø"/>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Diet and nutritional levels</a:t>
            </a:r>
          </a:p>
        </p:txBody>
      </p:sp>
      <p:sp>
        <p:nvSpPr>
          <p:cNvPr id="4" name="Slide Number Placeholder 3"/>
          <p:cNvSpPr>
            <a:spLocks noGrp="1"/>
          </p:cNvSpPr>
          <p:nvPr>
            <p:ph type="sldNum" sz="quarter" idx="12"/>
          </p:nvPr>
        </p:nvSpPr>
        <p:spPr/>
        <p:txBody>
          <a:bodyPr/>
          <a:lstStyle/>
          <a:p>
            <a:fld id="{5741D056-C420-41FB-AAEF-DEC69DBFCCF8}" type="slidenum">
              <a:rPr lang="en-IN" smtClean="0"/>
              <a:t>13</a:t>
            </a:fld>
            <a:endParaRPr lang="en-IN"/>
          </a:p>
        </p:txBody>
      </p:sp>
    </p:spTree>
    <p:extLst>
      <p:ext uri="{BB962C8B-B14F-4D97-AF65-F5344CB8AC3E}">
        <p14:creationId xmlns:p14="http://schemas.microsoft.com/office/powerpoint/2010/main" val="1884541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sz="2400" dirty="0">
                <a:latin typeface="Arial" pitchFamily="34" charset="0"/>
                <a:cs typeface="Arial" pitchFamily="34" charset="0"/>
              </a:rPr>
              <a:t>Standard of living </a:t>
            </a:r>
          </a:p>
          <a:p>
            <a:pPr>
              <a:buFont typeface="Wingdings" pitchFamily="2" charset="2"/>
              <a:buChar char="Ø"/>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Amount and type of public services and utilities</a:t>
            </a:r>
            <a:endParaRPr lang="en-IN" sz="2400" dirty="0">
              <a:latin typeface="Arial" pitchFamily="34" charset="0"/>
              <a:cs typeface="Arial" pitchFamily="34" charset="0"/>
            </a:endParaRPr>
          </a:p>
          <a:p>
            <a:pPr marL="0" indent="0">
              <a:buNone/>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Public and private school system </a:t>
            </a:r>
          </a:p>
          <a:p>
            <a:pPr>
              <a:buFont typeface="Wingdings" pitchFamily="2" charset="2"/>
              <a:buChar char="Ø"/>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General health profile </a:t>
            </a:r>
          </a:p>
          <a:p>
            <a:pPr>
              <a:buFont typeface="Wingdings" pitchFamily="2" charset="2"/>
              <a:buChar char="Ø"/>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Patterns and distribution of dental diseases</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14</a:t>
            </a:fld>
            <a:endParaRPr lang="en-IN"/>
          </a:p>
        </p:txBody>
      </p:sp>
    </p:spTree>
    <p:extLst>
      <p:ext uri="{BB962C8B-B14F-4D97-AF65-F5344CB8AC3E}">
        <p14:creationId xmlns:p14="http://schemas.microsoft.com/office/powerpoint/2010/main" val="1016184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solidFill>
                <a:srgbClr val="C00000"/>
              </a:solidFill>
            </a:endParaRPr>
          </a:p>
        </p:txBody>
      </p:sp>
      <p:sp>
        <p:nvSpPr>
          <p:cNvPr id="3" name="Content Placeholder 2"/>
          <p:cNvSpPr>
            <a:spLocks noGrp="1"/>
          </p:cNvSpPr>
          <p:nvPr>
            <p:ph idx="1"/>
          </p:nvPr>
        </p:nvSpPr>
        <p:spPr>
          <a:xfrm>
            <a:off x="971600" y="1772816"/>
            <a:ext cx="7272808" cy="4525963"/>
          </a:xfrm>
        </p:spPr>
        <p:txBody>
          <a:bodyPr>
            <a:normAutofit/>
          </a:bodyPr>
          <a:lstStyle/>
          <a:p>
            <a:pPr marL="0" indent="0" algn="just">
              <a:buNone/>
            </a:pPr>
            <a:r>
              <a:rPr lang="en-IN" sz="2400" dirty="0">
                <a:solidFill>
                  <a:srgbClr val="C00000"/>
                </a:solidFill>
                <a:latin typeface="Arial" pitchFamily="34" charset="0"/>
                <a:cs typeface="Arial" pitchFamily="34" charset="0"/>
              </a:rPr>
              <a:t>Analysis of data</a:t>
            </a:r>
            <a:endParaRPr lang="en-US" sz="2400" dirty="0">
              <a:latin typeface="Arial" pitchFamily="34" charset="0"/>
              <a:cs typeface="Arial" pitchFamily="34" charset="0"/>
            </a:endParaRP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Once this is obtained from the needs assessment, the information must be analyzed before the priorities are determined</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15</a:t>
            </a:fld>
            <a:endParaRPr lang="en-IN"/>
          </a:p>
        </p:txBody>
      </p:sp>
    </p:spTree>
    <p:extLst>
      <p:ext uri="{BB962C8B-B14F-4D97-AF65-F5344CB8AC3E}">
        <p14:creationId xmlns:p14="http://schemas.microsoft.com/office/powerpoint/2010/main" val="4169597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a:bodyPr>
          <a:lstStyle/>
          <a:p>
            <a:r>
              <a:rPr lang="en-IN" sz="4000" b="1" dirty="0">
                <a:solidFill>
                  <a:srgbClr val="C00000"/>
                </a:solidFill>
                <a:latin typeface="Centaur" pitchFamily="18" charset="0"/>
              </a:rPr>
              <a:t>2. Determining the priorities </a:t>
            </a:r>
          </a:p>
        </p:txBody>
      </p:sp>
      <p:sp>
        <p:nvSpPr>
          <p:cNvPr id="3" name="Content Placeholder 2"/>
          <p:cNvSpPr>
            <a:spLocks noGrp="1"/>
          </p:cNvSpPr>
          <p:nvPr>
            <p:ph idx="1"/>
          </p:nvPr>
        </p:nvSpPr>
        <p:spPr>
          <a:xfrm>
            <a:off x="457200" y="2924944"/>
            <a:ext cx="8229600" cy="3672408"/>
          </a:xfrm>
        </p:spPr>
        <p:txBody>
          <a:bodyPr>
            <a:normAutofit/>
          </a:bodyPr>
          <a:lstStyle/>
          <a:p>
            <a:pPr algn="just"/>
            <a:r>
              <a:rPr lang="en-US" sz="2400" dirty="0">
                <a:solidFill>
                  <a:srgbClr val="7030A0"/>
                </a:solidFill>
                <a:latin typeface="Arial" pitchFamily="34" charset="0"/>
                <a:cs typeface="Arial" pitchFamily="34" charset="0"/>
              </a:rPr>
              <a:t>‘Priority determination’ </a:t>
            </a:r>
            <a:r>
              <a:rPr lang="en-US" sz="2400" dirty="0">
                <a:latin typeface="Arial" pitchFamily="34" charset="0"/>
                <a:cs typeface="Arial" pitchFamily="34" charset="0"/>
              </a:rPr>
              <a:t>is a method of imposing people’s value &amp; judgment of what is important onto the raw data </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Is used to </a:t>
            </a:r>
            <a:r>
              <a:rPr lang="en-US" sz="2400" dirty="0">
                <a:solidFill>
                  <a:srgbClr val="7030A0"/>
                </a:solidFill>
                <a:latin typeface="Arial" pitchFamily="34" charset="0"/>
                <a:cs typeface="Arial" pitchFamily="34" charset="0"/>
              </a:rPr>
              <a:t>rank</a:t>
            </a:r>
            <a:r>
              <a:rPr lang="en-US" sz="2400" dirty="0">
                <a:latin typeface="Arial" pitchFamily="34" charset="0"/>
                <a:cs typeface="Arial" pitchFamily="34" charset="0"/>
              </a:rPr>
              <a:t> the problems according to the severity &amp; helps to </a:t>
            </a:r>
            <a:r>
              <a:rPr lang="en-US" sz="2400" dirty="0">
                <a:solidFill>
                  <a:srgbClr val="7030A0"/>
                </a:solidFill>
                <a:latin typeface="Arial" pitchFamily="34" charset="0"/>
                <a:cs typeface="Arial" pitchFamily="34" charset="0"/>
              </a:rPr>
              <a:t>utilize</a:t>
            </a:r>
            <a:r>
              <a:rPr lang="en-US" sz="2400" dirty="0">
                <a:latin typeface="Arial" pitchFamily="34" charset="0"/>
                <a:cs typeface="Arial" pitchFamily="34" charset="0"/>
              </a:rPr>
              <a:t> resources tactically</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If priorities are not determined then program may not serve the people in need</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16</a:t>
            </a:fld>
            <a:endParaRPr lang="en-IN"/>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5968" y="980728"/>
            <a:ext cx="3086472" cy="1803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2218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3568" y="1600200"/>
            <a:ext cx="7643192" cy="4525963"/>
          </a:xfrm>
        </p:spPr>
        <p:txBody>
          <a:bodyPr>
            <a:normAutofit/>
          </a:bodyPr>
          <a:lstStyle/>
          <a:p>
            <a:pPr marL="0" indent="0" algn="just">
              <a:buNone/>
            </a:pPr>
            <a:r>
              <a:rPr lang="en-US" sz="2400" dirty="0">
                <a:solidFill>
                  <a:schemeClr val="accent1">
                    <a:lumMod val="50000"/>
                  </a:schemeClr>
                </a:solidFill>
                <a:latin typeface="Arial" pitchFamily="34" charset="0"/>
                <a:cs typeface="Arial" pitchFamily="34" charset="0"/>
              </a:rPr>
              <a:t>When setting priorities for a community the planner must ask</a:t>
            </a:r>
          </a:p>
          <a:p>
            <a:pPr algn="just"/>
            <a:endParaRPr lang="en-US" sz="2400" dirty="0">
              <a:solidFill>
                <a:schemeClr val="accent1">
                  <a:lumMod val="50000"/>
                </a:schemeClr>
              </a:solidFill>
              <a:latin typeface="Arial" pitchFamily="34" charset="0"/>
              <a:cs typeface="Arial" pitchFamily="34" charset="0"/>
            </a:endParaRPr>
          </a:p>
          <a:p>
            <a:pPr algn="just"/>
            <a:r>
              <a:rPr lang="en-US" sz="2400" dirty="0">
                <a:latin typeface="Arial" pitchFamily="34" charset="0"/>
                <a:cs typeface="Arial" pitchFamily="34" charset="0"/>
              </a:rPr>
              <a:t>How serious is the problem? </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What percent of the population is affected by it?</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17</a:t>
            </a:fld>
            <a:endParaRPr lang="en-IN"/>
          </a:p>
        </p:txBody>
      </p:sp>
    </p:spTree>
    <p:extLst>
      <p:ext uri="{BB962C8B-B14F-4D97-AF65-F5344CB8AC3E}">
        <p14:creationId xmlns:p14="http://schemas.microsoft.com/office/powerpoint/2010/main" val="642163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20688"/>
            <a:ext cx="8229600" cy="1143000"/>
          </a:xfrm>
        </p:spPr>
        <p:txBody>
          <a:bodyPr>
            <a:normAutofit fontScale="90000"/>
          </a:bodyPr>
          <a:lstStyle/>
          <a:p>
            <a:r>
              <a:rPr lang="en-US" b="1" dirty="0">
                <a:solidFill>
                  <a:srgbClr val="C00000"/>
                </a:solidFill>
                <a:latin typeface="Centaur" pitchFamily="18" charset="0"/>
              </a:rPr>
              <a:t>3. Development Of Program Goals, Objectives &amp; Activities</a:t>
            </a:r>
            <a:endParaRPr lang="en-IN" b="1" dirty="0">
              <a:solidFill>
                <a:srgbClr val="C00000"/>
              </a:solidFill>
              <a:latin typeface="Centaur" pitchFamily="18" charset="0"/>
            </a:endParaRPr>
          </a:p>
        </p:txBody>
      </p:sp>
      <p:sp>
        <p:nvSpPr>
          <p:cNvPr id="3" name="Content Placeholder 2"/>
          <p:cNvSpPr>
            <a:spLocks noGrp="1"/>
          </p:cNvSpPr>
          <p:nvPr>
            <p:ph idx="1"/>
          </p:nvPr>
        </p:nvSpPr>
        <p:spPr>
          <a:xfrm>
            <a:off x="446856" y="1772816"/>
            <a:ext cx="8229600" cy="3888432"/>
          </a:xfrm>
        </p:spPr>
        <p:txBody>
          <a:bodyPr>
            <a:normAutofit/>
          </a:bodyPr>
          <a:lstStyle/>
          <a:p>
            <a:pPr algn="just"/>
            <a:r>
              <a:rPr lang="en-US" sz="2400" dirty="0">
                <a:solidFill>
                  <a:schemeClr val="accent1">
                    <a:lumMod val="50000"/>
                  </a:schemeClr>
                </a:solidFill>
                <a:latin typeface="Arial" pitchFamily="34" charset="0"/>
                <a:cs typeface="Arial" pitchFamily="34" charset="0"/>
              </a:rPr>
              <a:t>Program goals </a:t>
            </a:r>
            <a:r>
              <a:rPr lang="en-US" sz="2400" dirty="0">
                <a:latin typeface="Arial" pitchFamily="34" charset="0"/>
                <a:cs typeface="Arial" pitchFamily="34" charset="0"/>
              </a:rPr>
              <a:t>are broad statements on the overall purpose of a program to meet a defined problem. </a:t>
            </a:r>
          </a:p>
          <a:p>
            <a:pPr algn="just"/>
            <a:endParaRPr lang="en-US" sz="2400" dirty="0">
              <a:latin typeface="Arial" pitchFamily="34" charset="0"/>
              <a:cs typeface="Arial" pitchFamily="34" charset="0"/>
            </a:endParaRPr>
          </a:p>
          <a:p>
            <a:pPr algn="just"/>
            <a:r>
              <a:rPr lang="en-US" sz="2400" dirty="0">
                <a:solidFill>
                  <a:schemeClr val="accent1">
                    <a:lumMod val="50000"/>
                  </a:schemeClr>
                </a:solidFill>
                <a:latin typeface="Arial" pitchFamily="34" charset="0"/>
                <a:cs typeface="Arial" pitchFamily="34" charset="0"/>
              </a:rPr>
              <a:t>Program objective </a:t>
            </a:r>
            <a:r>
              <a:rPr lang="en-US" sz="2400" dirty="0">
                <a:latin typeface="Arial" pitchFamily="34" charset="0"/>
                <a:cs typeface="Arial" pitchFamily="34" charset="0"/>
              </a:rPr>
              <a:t>are more specific and describe in a measurable way the desired end result of program activities. </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18</a:t>
            </a:fld>
            <a:endParaRPr lang="en-IN"/>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91" t="15165"/>
          <a:stretch/>
        </p:blipFill>
        <p:spPr bwMode="auto">
          <a:xfrm>
            <a:off x="4239085" y="4128665"/>
            <a:ext cx="4653395" cy="225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5191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3224" y="548680"/>
            <a:ext cx="7859216" cy="5184576"/>
          </a:xfrm>
        </p:spPr>
        <p:txBody>
          <a:bodyPr>
            <a:noAutofit/>
          </a:bodyPr>
          <a:lstStyle/>
          <a:p>
            <a:pPr algn="just"/>
            <a:r>
              <a:rPr lang="en-US" sz="2800" dirty="0">
                <a:solidFill>
                  <a:schemeClr val="accent2">
                    <a:lumMod val="75000"/>
                  </a:schemeClr>
                </a:solidFill>
                <a:latin typeface="Arial" pitchFamily="34" charset="0"/>
                <a:cs typeface="Arial" pitchFamily="34" charset="0"/>
              </a:rPr>
              <a:t>Objectives should specify the following:</a:t>
            </a:r>
          </a:p>
          <a:p>
            <a:pPr marL="0" indent="0" algn="just">
              <a:buNone/>
            </a:pPr>
            <a:endParaRPr lang="en-US" sz="2800" dirty="0">
              <a:solidFill>
                <a:srgbClr val="0070C0"/>
              </a:solidFill>
              <a:latin typeface="Arial" pitchFamily="34" charset="0"/>
              <a:cs typeface="Arial" pitchFamily="34" charset="0"/>
            </a:endParaRPr>
          </a:p>
          <a:p>
            <a:pPr marL="0" indent="0" algn="just">
              <a:buNone/>
            </a:pPr>
            <a:r>
              <a:rPr lang="en-US" sz="2400" dirty="0">
                <a:solidFill>
                  <a:srgbClr val="0070C0"/>
                </a:solidFill>
                <a:latin typeface="Arial" pitchFamily="34" charset="0"/>
                <a:cs typeface="Arial" pitchFamily="34" charset="0"/>
              </a:rPr>
              <a:t>WHAT: </a:t>
            </a:r>
            <a:r>
              <a:rPr lang="en-US" sz="2400" dirty="0">
                <a:latin typeface="Arial" pitchFamily="34" charset="0"/>
                <a:cs typeface="Arial" pitchFamily="34" charset="0"/>
              </a:rPr>
              <a:t>Nature of the situation or Condition to be attained </a:t>
            </a:r>
          </a:p>
          <a:p>
            <a:pPr marL="0" indent="0" algn="just">
              <a:buNone/>
            </a:pPr>
            <a:endParaRPr lang="en-US" sz="2400" dirty="0">
              <a:solidFill>
                <a:srgbClr val="0070C0"/>
              </a:solidFill>
              <a:latin typeface="Arial" pitchFamily="34" charset="0"/>
              <a:cs typeface="Arial" pitchFamily="34" charset="0"/>
            </a:endParaRPr>
          </a:p>
          <a:p>
            <a:pPr marL="0" indent="0" algn="just">
              <a:buNone/>
            </a:pPr>
            <a:r>
              <a:rPr lang="en-US" sz="2400" dirty="0">
                <a:solidFill>
                  <a:srgbClr val="0070C0"/>
                </a:solidFill>
                <a:latin typeface="Arial" pitchFamily="34" charset="0"/>
                <a:cs typeface="Arial" pitchFamily="34" charset="0"/>
              </a:rPr>
              <a:t>EXTENT: </a:t>
            </a:r>
            <a:r>
              <a:rPr lang="en-US" sz="2400" dirty="0">
                <a:latin typeface="Arial" pitchFamily="34" charset="0"/>
                <a:cs typeface="Arial" pitchFamily="34" charset="0"/>
              </a:rPr>
              <a:t>Scope &amp; Magnitude of the situation or Condition to be attained </a:t>
            </a:r>
          </a:p>
          <a:p>
            <a:pPr marL="0" indent="0" algn="just">
              <a:buNone/>
            </a:pPr>
            <a:endParaRPr lang="en-US" sz="2400" dirty="0">
              <a:solidFill>
                <a:srgbClr val="0070C0"/>
              </a:solidFill>
              <a:latin typeface="Arial" pitchFamily="34" charset="0"/>
              <a:cs typeface="Arial" pitchFamily="34" charset="0"/>
            </a:endParaRPr>
          </a:p>
          <a:p>
            <a:pPr marL="0" indent="0" algn="just">
              <a:buNone/>
            </a:pPr>
            <a:r>
              <a:rPr lang="en-US" sz="2400" dirty="0">
                <a:solidFill>
                  <a:srgbClr val="0070C0"/>
                </a:solidFill>
                <a:latin typeface="Arial" pitchFamily="34" charset="0"/>
                <a:cs typeface="Arial" pitchFamily="34" charset="0"/>
              </a:rPr>
              <a:t>WHO: </a:t>
            </a:r>
            <a:r>
              <a:rPr lang="en-US" sz="2400" dirty="0">
                <a:latin typeface="Arial" pitchFamily="34" charset="0"/>
                <a:cs typeface="Arial" pitchFamily="34" charset="0"/>
              </a:rPr>
              <a:t>Particular group or Portion of the environment in which the attainment is desired</a:t>
            </a:r>
          </a:p>
          <a:p>
            <a:pPr marL="0" indent="0" algn="just">
              <a:buNone/>
            </a:pPr>
            <a:endParaRPr lang="en-US" sz="2400" dirty="0">
              <a:solidFill>
                <a:srgbClr val="0070C0"/>
              </a:solidFill>
              <a:latin typeface="Arial" pitchFamily="34" charset="0"/>
              <a:cs typeface="Arial" pitchFamily="34" charset="0"/>
            </a:endParaRPr>
          </a:p>
          <a:p>
            <a:pPr marL="0" indent="0" algn="just">
              <a:buNone/>
            </a:pPr>
            <a:r>
              <a:rPr lang="en-US" sz="2400" dirty="0">
                <a:solidFill>
                  <a:srgbClr val="0070C0"/>
                </a:solidFill>
                <a:latin typeface="Arial" pitchFamily="34" charset="0"/>
                <a:cs typeface="Arial" pitchFamily="34" charset="0"/>
              </a:rPr>
              <a:t>WHERE: </a:t>
            </a:r>
            <a:r>
              <a:rPr lang="en-US" sz="2400" dirty="0">
                <a:latin typeface="Arial" pitchFamily="34" charset="0"/>
                <a:cs typeface="Arial" pitchFamily="34" charset="0"/>
              </a:rPr>
              <a:t>Geographic areas of the program</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 </a:t>
            </a:r>
            <a:r>
              <a:rPr lang="en-US" sz="2400" dirty="0">
                <a:solidFill>
                  <a:srgbClr val="0070C0"/>
                </a:solidFill>
                <a:latin typeface="Arial" pitchFamily="34" charset="0"/>
                <a:cs typeface="Arial" pitchFamily="34" charset="0"/>
              </a:rPr>
              <a:t>WHEN: </a:t>
            </a:r>
            <a:r>
              <a:rPr lang="en-US" sz="2400" dirty="0">
                <a:latin typeface="Arial" pitchFamily="34" charset="0"/>
                <a:cs typeface="Arial" pitchFamily="34" charset="0"/>
              </a:rPr>
              <a:t>Date by which the desired situation or condition is intended to exist</a:t>
            </a:r>
            <a:endParaRPr lang="en-IN" sz="2400" dirty="0">
              <a:solidFill>
                <a:schemeClr val="accent2">
                  <a:lumMod val="75000"/>
                </a:schemeClr>
              </a:solidFill>
              <a:latin typeface="Arial" pitchFamily="34" charset="0"/>
              <a:cs typeface="Arial" pitchFamily="34" charset="0"/>
            </a:endParaRPr>
          </a:p>
        </p:txBody>
      </p:sp>
      <p:sp>
        <p:nvSpPr>
          <p:cNvPr id="2" name="Slide Number Placeholder 1"/>
          <p:cNvSpPr>
            <a:spLocks noGrp="1"/>
          </p:cNvSpPr>
          <p:nvPr>
            <p:ph type="sldNum" sz="quarter" idx="12"/>
          </p:nvPr>
        </p:nvSpPr>
        <p:spPr/>
        <p:txBody>
          <a:bodyPr/>
          <a:lstStyle/>
          <a:p>
            <a:fld id="{5741D056-C420-41FB-AAEF-DEC69DBFCCF8}" type="slidenum">
              <a:rPr lang="en-IN" smtClean="0"/>
              <a:t>19</a:t>
            </a:fld>
            <a:endParaRPr lang="en-IN"/>
          </a:p>
        </p:txBody>
      </p:sp>
    </p:spTree>
    <p:extLst>
      <p:ext uri="{BB962C8B-B14F-4D97-AF65-F5344CB8AC3E}">
        <p14:creationId xmlns:p14="http://schemas.microsoft.com/office/powerpoint/2010/main" val="2867919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734888" y="1600200"/>
            <a:ext cx="8229600" cy="4525963"/>
          </a:xfrm>
        </p:spPr>
        <p:txBody>
          <a:bodyPr>
            <a:normAutofit lnSpcReduction="10000"/>
          </a:bodyPr>
          <a:lstStyle/>
          <a:p>
            <a:pPr algn="just"/>
            <a:r>
              <a:rPr lang="en-IN" sz="2800" dirty="0">
                <a:solidFill>
                  <a:schemeClr val="accent1"/>
                </a:solidFill>
                <a:latin typeface="Arial" pitchFamily="34" charset="0"/>
                <a:cs typeface="Arial" pitchFamily="34" charset="0"/>
              </a:rPr>
              <a:t>Program Activities </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a:t>
            </a:r>
            <a:r>
              <a:rPr lang="en-US" sz="2400" dirty="0">
                <a:solidFill>
                  <a:srgbClr val="0070C0"/>
                </a:solidFill>
                <a:latin typeface="Arial" pitchFamily="34" charset="0"/>
                <a:cs typeface="Arial" pitchFamily="34" charset="0"/>
              </a:rPr>
              <a:t>How to bring about the desired results</a:t>
            </a:r>
            <a:r>
              <a:rPr lang="en-US" sz="2400" dirty="0">
                <a:latin typeface="Arial" pitchFamily="34" charset="0"/>
                <a:cs typeface="Arial" pitchFamily="34" charset="0"/>
              </a:rPr>
              <a:t>” </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 Includes three components: </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 What is going to be done</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 Who will be doing it </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 When it will be done</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20</a:t>
            </a:fld>
            <a:endParaRPr lang="en-IN"/>
          </a:p>
        </p:txBody>
      </p:sp>
    </p:spTree>
    <p:extLst>
      <p:ext uri="{BB962C8B-B14F-4D97-AF65-F5344CB8AC3E}">
        <p14:creationId xmlns:p14="http://schemas.microsoft.com/office/powerpoint/2010/main" val="2704542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a:solidFill>
                  <a:srgbClr val="C00000"/>
                </a:solidFill>
                <a:latin typeface="Centaur" pitchFamily="18" charset="0"/>
              </a:rPr>
              <a:t>4. Resource Identification </a:t>
            </a:r>
          </a:p>
        </p:txBody>
      </p:sp>
      <p:sp>
        <p:nvSpPr>
          <p:cNvPr id="3" name="Content Placeholder 2"/>
          <p:cNvSpPr>
            <a:spLocks noGrp="1"/>
          </p:cNvSpPr>
          <p:nvPr>
            <p:ph idx="1"/>
          </p:nvPr>
        </p:nvSpPr>
        <p:spPr>
          <a:xfrm>
            <a:off x="827584" y="3583557"/>
            <a:ext cx="7427168" cy="3013795"/>
          </a:xfrm>
        </p:spPr>
        <p:txBody>
          <a:bodyPr>
            <a:normAutofit/>
          </a:bodyPr>
          <a:lstStyle/>
          <a:p>
            <a:pPr algn="just"/>
            <a:r>
              <a:rPr lang="en-US" sz="2400" dirty="0">
                <a:latin typeface="Arial" pitchFamily="34" charset="0"/>
                <a:cs typeface="Arial" pitchFamily="34" charset="0"/>
              </a:rPr>
              <a:t>Implies manpower, money, material, skills, knowledge,&amp; Technique needed or available for implementation of the program </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Balance has to struck with what is required &amp; what is available</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21</a:t>
            </a:fld>
            <a:endParaRPr lang="en-IN"/>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340768"/>
            <a:ext cx="2295525"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9775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dirty="0"/>
          </a:p>
        </p:txBody>
      </p:sp>
      <p:sp>
        <p:nvSpPr>
          <p:cNvPr id="2" name="Slide Number Placeholder 1"/>
          <p:cNvSpPr>
            <a:spLocks noGrp="1"/>
          </p:cNvSpPr>
          <p:nvPr>
            <p:ph type="sldNum" sz="quarter" idx="12"/>
          </p:nvPr>
        </p:nvSpPr>
        <p:spPr/>
        <p:txBody>
          <a:bodyPr/>
          <a:lstStyle/>
          <a:p>
            <a:fld id="{5741D056-C420-41FB-AAEF-DEC69DBFCCF8}" type="slidenum">
              <a:rPr lang="en-IN" smtClean="0"/>
              <a:t>22</a:t>
            </a:fld>
            <a:endParaRPr lang="en-I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715715"/>
            <a:ext cx="8712968" cy="5737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2654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548680"/>
            <a:ext cx="7024744" cy="1143000"/>
          </a:xfrm>
        </p:spPr>
        <p:txBody>
          <a:bodyPr>
            <a:normAutofit/>
          </a:bodyPr>
          <a:lstStyle/>
          <a:p>
            <a:r>
              <a:rPr lang="en-IN" sz="4000" b="1" dirty="0">
                <a:solidFill>
                  <a:srgbClr val="C00000"/>
                </a:solidFill>
                <a:latin typeface="Centaur" pitchFamily="18" charset="0"/>
              </a:rPr>
              <a:t>5. Identifying Constraints</a:t>
            </a:r>
          </a:p>
        </p:txBody>
      </p:sp>
      <p:sp>
        <p:nvSpPr>
          <p:cNvPr id="3" name="Content Placeholder 2"/>
          <p:cNvSpPr>
            <a:spLocks noGrp="1"/>
          </p:cNvSpPr>
          <p:nvPr>
            <p:ph idx="1"/>
          </p:nvPr>
        </p:nvSpPr>
        <p:spPr>
          <a:xfrm>
            <a:off x="662880" y="1600200"/>
            <a:ext cx="8229600" cy="4525963"/>
          </a:xfrm>
        </p:spPr>
        <p:txBody>
          <a:bodyPr>
            <a:normAutofit/>
          </a:bodyPr>
          <a:lstStyle/>
          <a:p>
            <a:pPr algn="just"/>
            <a:r>
              <a:rPr lang="en-US" sz="2400" dirty="0">
                <a:latin typeface="Arial" pitchFamily="34" charset="0"/>
                <a:cs typeface="Arial" pitchFamily="34" charset="0"/>
              </a:rPr>
              <a:t>‘Road blocks’ or ‘obstacles’ </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Identification of Constraints early in the planning stage:</a:t>
            </a:r>
          </a:p>
          <a:p>
            <a:pPr marL="0" indent="0" algn="just">
              <a:buNone/>
            </a:pPr>
            <a:r>
              <a:rPr lang="en-US" sz="2400" dirty="0">
                <a:latin typeface="Arial" pitchFamily="34" charset="0"/>
                <a:cs typeface="Arial" pitchFamily="34" charset="0"/>
              </a:rPr>
              <a:t> </a:t>
            </a:r>
          </a:p>
          <a:p>
            <a:pPr marL="0" indent="0" algn="just">
              <a:buNone/>
            </a:pPr>
            <a:r>
              <a:rPr lang="en-US" sz="2400" dirty="0">
                <a:latin typeface="Arial" pitchFamily="34" charset="0"/>
                <a:cs typeface="Arial" pitchFamily="34" charset="0"/>
              </a:rPr>
              <a:t>– Can modify design of the program</a:t>
            </a:r>
          </a:p>
          <a:p>
            <a:pPr marL="0" indent="0" algn="just">
              <a:buNone/>
            </a:pPr>
            <a:endParaRPr lang="en-US" sz="2400" dirty="0">
              <a:latin typeface="Arial" pitchFamily="34" charset="0"/>
              <a:cs typeface="Arial" pitchFamily="34" charset="0"/>
            </a:endParaRPr>
          </a:p>
          <a:p>
            <a:pPr marL="0" indent="0" algn="just">
              <a:buNone/>
            </a:pPr>
            <a:r>
              <a:rPr lang="en-US" sz="2400" dirty="0">
                <a:latin typeface="Arial" pitchFamily="34" charset="0"/>
                <a:cs typeface="Arial" pitchFamily="34" charset="0"/>
              </a:rPr>
              <a:t>– Create a more practical &amp; realistic plan</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23</a:t>
            </a:fld>
            <a:endParaRPr lang="en-I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284984"/>
            <a:ext cx="2376265" cy="2387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4582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marL="0" indent="0">
              <a:buNone/>
            </a:pPr>
            <a:r>
              <a:rPr lang="en-US" sz="2800" dirty="0">
                <a:solidFill>
                  <a:srgbClr val="002060"/>
                </a:solidFill>
                <a:latin typeface="Arial" pitchFamily="34" charset="0"/>
                <a:cs typeface="Arial" pitchFamily="34" charset="0"/>
              </a:rPr>
              <a:t>Constraints may be as a result of</a:t>
            </a:r>
          </a:p>
          <a:p>
            <a:pPr>
              <a:buFont typeface="Wingdings" pitchFamily="2" charset="2"/>
              <a:buChar char="ü"/>
            </a:pPr>
            <a:r>
              <a:rPr lang="en-US" sz="2400" dirty="0">
                <a:latin typeface="Arial" pitchFamily="34" charset="0"/>
                <a:cs typeface="Arial" pitchFamily="34" charset="0"/>
              </a:rPr>
              <a:t>Organizational policies </a:t>
            </a:r>
          </a:p>
          <a:p>
            <a:pPr>
              <a:buFont typeface="Wingdings" pitchFamily="2" charset="2"/>
              <a:buChar char="ü"/>
            </a:pPr>
            <a:r>
              <a:rPr lang="en-US" sz="2400" dirty="0">
                <a:latin typeface="Arial" pitchFamily="34" charset="0"/>
                <a:cs typeface="Arial" pitchFamily="34" charset="0"/>
              </a:rPr>
              <a:t>Resource limitations </a:t>
            </a:r>
          </a:p>
          <a:p>
            <a:pPr>
              <a:buFont typeface="Wingdings" pitchFamily="2" charset="2"/>
              <a:buChar char="ü"/>
            </a:pPr>
            <a:r>
              <a:rPr lang="en-US" sz="2400" dirty="0">
                <a:latin typeface="Arial" pitchFamily="34" charset="0"/>
                <a:cs typeface="Arial" pitchFamily="34" charset="0"/>
              </a:rPr>
              <a:t>Characteristics of the community such as</a:t>
            </a:r>
          </a:p>
          <a:p>
            <a:pPr marL="0" indent="0">
              <a:buNone/>
            </a:pPr>
            <a:r>
              <a:rPr lang="en-US" sz="2400" dirty="0">
                <a:latin typeface="Arial" pitchFamily="34" charset="0"/>
                <a:cs typeface="Arial" pitchFamily="34" charset="0"/>
              </a:rPr>
              <a:t>- lack of funding, </a:t>
            </a:r>
          </a:p>
          <a:p>
            <a:pPr marL="0" indent="0">
              <a:buNone/>
            </a:pPr>
            <a:r>
              <a:rPr lang="en-US" sz="2400" dirty="0">
                <a:latin typeface="Arial" pitchFamily="34" charset="0"/>
                <a:cs typeface="Arial" pitchFamily="34" charset="0"/>
              </a:rPr>
              <a:t>- labor shortages,</a:t>
            </a:r>
          </a:p>
          <a:p>
            <a:pPr marL="0" indent="0">
              <a:buNone/>
            </a:pPr>
            <a:r>
              <a:rPr lang="en-US" sz="2400" dirty="0">
                <a:latin typeface="Arial" pitchFamily="34" charset="0"/>
                <a:cs typeface="Arial" pitchFamily="34" charset="0"/>
              </a:rPr>
              <a:t>- restrictive governmental policies, </a:t>
            </a:r>
          </a:p>
          <a:p>
            <a:pPr marL="0" indent="0">
              <a:buNone/>
            </a:pPr>
            <a:r>
              <a:rPr lang="en-US" sz="2400" dirty="0">
                <a:latin typeface="Arial" pitchFamily="34" charset="0"/>
                <a:cs typeface="Arial" pitchFamily="34" charset="0"/>
              </a:rPr>
              <a:t>- inadequate transportation systems, </a:t>
            </a:r>
          </a:p>
          <a:p>
            <a:pPr marL="0" indent="0">
              <a:buNone/>
            </a:pPr>
            <a:r>
              <a:rPr lang="en-US" sz="2400" dirty="0">
                <a:latin typeface="Arial" pitchFamily="34" charset="0"/>
                <a:cs typeface="Arial" pitchFamily="34" charset="0"/>
              </a:rPr>
              <a:t>- negative attitudes.</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24</a:t>
            </a:fld>
            <a:endParaRPr lang="en-IN"/>
          </a:p>
        </p:txBody>
      </p:sp>
    </p:spTree>
    <p:extLst>
      <p:ext uri="{BB962C8B-B14F-4D97-AF65-F5344CB8AC3E}">
        <p14:creationId xmlns:p14="http://schemas.microsoft.com/office/powerpoint/2010/main" val="1374100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539552" y="1600200"/>
            <a:ext cx="8007927" cy="4525963"/>
          </a:xfrm>
        </p:spPr>
        <p:txBody>
          <a:bodyPr>
            <a:normAutofit/>
          </a:bodyPr>
          <a:lstStyle/>
          <a:p>
            <a:pPr algn="just"/>
            <a:r>
              <a:rPr lang="en-US" sz="2400" dirty="0">
                <a:latin typeface="Arial" pitchFamily="34" charset="0"/>
                <a:cs typeface="Arial" pitchFamily="34" charset="0"/>
              </a:rPr>
              <a:t>One of the best way to identify constraints is to bring together a group of concerned citizens who might be involved in or affected by the project.</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A group that is familiar with local politics and community structures can not only identify the constraints but also offer alternative strategies and solutions for meeting the goals.</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25</a:t>
            </a:fld>
            <a:endParaRPr lang="en-IN"/>
          </a:p>
        </p:txBody>
      </p:sp>
    </p:spTree>
    <p:extLst>
      <p:ext uri="{BB962C8B-B14F-4D97-AF65-F5344CB8AC3E}">
        <p14:creationId xmlns:p14="http://schemas.microsoft.com/office/powerpoint/2010/main" val="2141802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IN" sz="4000" b="1" dirty="0">
                <a:solidFill>
                  <a:srgbClr val="C00000"/>
                </a:solidFill>
                <a:latin typeface="Centaur" pitchFamily="18" charset="0"/>
              </a:rPr>
              <a:t>6. Identify Alternative Strategies </a:t>
            </a:r>
          </a:p>
        </p:txBody>
      </p:sp>
      <p:sp>
        <p:nvSpPr>
          <p:cNvPr id="3" name="Content Placeholder 2"/>
          <p:cNvSpPr>
            <a:spLocks noGrp="1"/>
          </p:cNvSpPr>
          <p:nvPr>
            <p:ph idx="1"/>
          </p:nvPr>
        </p:nvSpPr>
        <p:spPr>
          <a:xfrm>
            <a:off x="467544" y="2708920"/>
            <a:ext cx="8363272" cy="4525963"/>
          </a:xfrm>
        </p:spPr>
        <p:txBody>
          <a:bodyPr>
            <a:normAutofit/>
          </a:bodyPr>
          <a:lstStyle/>
          <a:p>
            <a:pPr algn="just"/>
            <a:r>
              <a:rPr lang="en-US" sz="2400" dirty="0">
                <a:latin typeface="Arial" pitchFamily="34" charset="0"/>
                <a:cs typeface="Arial" pitchFamily="34" charset="0"/>
              </a:rPr>
              <a:t>Presence of existing constraints &amp; available resources        Planner Should consider Alternative Strategies       </a:t>
            </a:r>
          </a:p>
          <a:p>
            <a:pPr algn="just"/>
            <a:r>
              <a:rPr lang="en-US" sz="2400" dirty="0">
                <a:latin typeface="Arial" pitchFamily="34" charset="0"/>
                <a:cs typeface="Arial" pitchFamily="34" charset="0"/>
              </a:rPr>
              <a:t>Sufficient </a:t>
            </a:r>
            <a:r>
              <a:rPr lang="en-US" sz="2400" dirty="0" smtClean="0">
                <a:latin typeface="Arial" pitchFamily="34" charset="0"/>
                <a:cs typeface="Arial" pitchFamily="34" charset="0"/>
              </a:rPr>
              <a:t>no</a:t>
            </a:r>
            <a:r>
              <a:rPr lang="en-US" sz="2400" dirty="0">
                <a:latin typeface="Arial" pitchFamily="34" charset="0"/>
                <a:cs typeface="Arial" pitchFamily="34" charset="0"/>
              </a:rPr>
              <a:t>. of alternative plans should be at </a:t>
            </a:r>
            <a:r>
              <a:rPr lang="en-US" sz="2400" dirty="0" smtClean="0">
                <a:latin typeface="Arial" pitchFamily="34" charset="0"/>
                <a:cs typeface="Arial" pitchFamily="34" charset="0"/>
              </a:rPr>
              <a:t>hand</a:t>
            </a:r>
            <a:endParaRPr lang="en-US" sz="2400" dirty="0">
              <a:latin typeface="Arial" pitchFamily="34" charset="0"/>
              <a:cs typeface="Arial" pitchFamily="34" charset="0"/>
            </a:endParaRPr>
          </a:p>
          <a:p>
            <a:pPr algn="just"/>
            <a:r>
              <a:rPr lang="en-US" sz="2400" dirty="0">
                <a:latin typeface="Arial" pitchFamily="34" charset="0"/>
                <a:cs typeface="Arial" pitchFamily="34" charset="0"/>
              </a:rPr>
              <a:t>Should help decide the most suitable plan either individually or in </a:t>
            </a:r>
            <a:r>
              <a:rPr lang="en-US" sz="2400" dirty="0" smtClean="0">
                <a:latin typeface="Arial" pitchFamily="34" charset="0"/>
                <a:cs typeface="Arial" pitchFamily="34" charset="0"/>
              </a:rPr>
              <a:t>combination</a:t>
            </a:r>
            <a:endParaRPr lang="en-US" sz="2400" dirty="0">
              <a:latin typeface="Arial" pitchFamily="34" charset="0"/>
              <a:cs typeface="Arial" pitchFamily="34" charset="0"/>
            </a:endParaRPr>
          </a:p>
          <a:p>
            <a:pPr algn="just"/>
            <a:r>
              <a:rPr lang="en-US" sz="2400" dirty="0">
                <a:latin typeface="Arial" pitchFamily="34" charset="0"/>
                <a:cs typeface="Arial" pitchFamily="34" charset="0"/>
              </a:rPr>
              <a:t> Which should match the limited resources &amp; anticipated costs &amp; effective in return to the main plan</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26</a:t>
            </a:fld>
            <a:endParaRPr lang="en-IN"/>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304"/>
          <a:stretch/>
        </p:blipFill>
        <p:spPr bwMode="auto">
          <a:xfrm>
            <a:off x="5364088" y="1412776"/>
            <a:ext cx="3332942"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3606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rmAutofit/>
          </a:bodyPr>
          <a:lstStyle/>
          <a:p>
            <a:r>
              <a:rPr lang="en-IN" sz="4000" b="1" dirty="0">
                <a:solidFill>
                  <a:srgbClr val="C00000"/>
                </a:solidFill>
                <a:latin typeface="Centaur" pitchFamily="18" charset="0"/>
              </a:rPr>
              <a:t>7. Develop implementation strategy</a:t>
            </a:r>
          </a:p>
        </p:txBody>
      </p:sp>
      <p:sp>
        <p:nvSpPr>
          <p:cNvPr id="3" name="Content Placeholder 2"/>
          <p:cNvSpPr>
            <a:spLocks noGrp="1"/>
          </p:cNvSpPr>
          <p:nvPr>
            <p:ph idx="1"/>
          </p:nvPr>
        </p:nvSpPr>
        <p:spPr>
          <a:xfrm>
            <a:off x="574036" y="2708920"/>
            <a:ext cx="8075240" cy="4021907"/>
          </a:xfrm>
        </p:spPr>
        <p:txBody>
          <a:bodyPr>
            <a:normAutofit/>
          </a:bodyPr>
          <a:lstStyle/>
          <a:p>
            <a:pPr algn="just"/>
            <a:r>
              <a:rPr lang="en-US" sz="2400" dirty="0">
                <a:latin typeface="Arial" pitchFamily="34" charset="0"/>
                <a:cs typeface="Arial" pitchFamily="34" charset="0"/>
              </a:rPr>
              <a:t>An implementation strategy for each activity is complete when the following questions are answered. </a:t>
            </a:r>
          </a:p>
          <a:p>
            <a:pPr marL="0" indent="0" algn="just">
              <a:buNone/>
            </a:pPr>
            <a:endParaRPr lang="en-US" sz="2400" dirty="0">
              <a:latin typeface="Arial" pitchFamily="34" charset="0"/>
              <a:cs typeface="Arial" pitchFamily="34" charset="0"/>
            </a:endParaRPr>
          </a:p>
          <a:p>
            <a:pPr marL="0" indent="0" algn="just">
              <a:buNone/>
            </a:pPr>
            <a:r>
              <a:rPr lang="en-US" sz="2400" dirty="0">
                <a:solidFill>
                  <a:srgbClr val="0070C0"/>
                </a:solidFill>
                <a:latin typeface="Arial" pitchFamily="34" charset="0"/>
                <a:cs typeface="Arial" pitchFamily="34" charset="0"/>
              </a:rPr>
              <a:t>1. WHY? </a:t>
            </a:r>
            <a:r>
              <a:rPr lang="en-US" sz="2400" dirty="0">
                <a:latin typeface="Arial" pitchFamily="34" charset="0"/>
                <a:cs typeface="Arial" pitchFamily="34" charset="0"/>
              </a:rPr>
              <a:t>The effect of the objective to be achieved </a:t>
            </a:r>
          </a:p>
          <a:p>
            <a:pPr marL="0" indent="0" algn="just">
              <a:buNone/>
            </a:pPr>
            <a:r>
              <a:rPr lang="en-US" sz="2400" dirty="0">
                <a:solidFill>
                  <a:srgbClr val="0070C0"/>
                </a:solidFill>
                <a:latin typeface="Arial" pitchFamily="34" charset="0"/>
                <a:cs typeface="Arial" pitchFamily="34" charset="0"/>
              </a:rPr>
              <a:t>2. WHAT? </a:t>
            </a:r>
            <a:r>
              <a:rPr lang="en-US" sz="2400" dirty="0">
                <a:latin typeface="Arial" pitchFamily="34" charset="0"/>
                <a:cs typeface="Arial" pitchFamily="34" charset="0"/>
              </a:rPr>
              <a:t>The activities required to achieve the objective </a:t>
            </a:r>
          </a:p>
          <a:p>
            <a:pPr marL="0" indent="0" algn="just">
              <a:buNone/>
            </a:pPr>
            <a:r>
              <a:rPr lang="en-US" sz="2400" dirty="0">
                <a:solidFill>
                  <a:srgbClr val="0070C0"/>
                </a:solidFill>
                <a:latin typeface="Arial" pitchFamily="34" charset="0"/>
                <a:cs typeface="Arial" pitchFamily="34" charset="0"/>
              </a:rPr>
              <a:t>3. WHO? </a:t>
            </a:r>
            <a:r>
              <a:rPr lang="en-US" sz="2400" dirty="0">
                <a:latin typeface="Arial" pitchFamily="34" charset="0"/>
                <a:cs typeface="Arial" pitchFamily="34" charset="0"/>
              </a:rPr>
              <a:t>Individuals responsible for each activity </a:t>
            </a:r>
          </a:p>
          <a:p>
            <a:pPr marL="0" indent="0" algn="just">
              <a:buNone/>
            </a:pPr>
            <a:r>
              <a:rPr lang="en-US" sz="2400" dirty="0">
                <a:solidFill>
                  <a:srgbClr val="0070C0"/>
                </a:solidFill>
                <a:latin typeface="Arial" pitchFamily="34" charset="0"/>
                <a:cs typeface="Arial" pitchFamily="34" charset="0"/>
              </a:rPr>
              <a:t>4. WHEN? </a:t>
            </a:r>
            <a:r>
              <a:rPr lang="en-US" sz="2400" dirty="0">
                <a:latin typeface="Arial" pitchFamily="34" charset="0"/>
                <a:cs typeface="Arial" pitchFamily="34" charset="0"/>
              </a:rPr>
              <a:t>Chronological sequence of activities</a:t>
            </a:r>
          </a:p>
          <a:p>
            <a:pPr marL="0" indent="0" algn="just">
              <a:buNone/>
            </a:pPr>
            <a:r>
              <a:rPr lang="en-US" sz="2400" dirty="0">
                <a:solidFill>
                  <a:srgbClr val="0070C0"/>
                </a:solidFill>
                <a:latin typeface="Arial" pitchFamily="34" charset="0"/>
                <a:cs typeface="Arial" pitchFamily="34" charset="0"/>
              </a:rPr>
              <a:t>5. HOW? </a:t>
            </a:r>
            <a:r>
              <a:rPr lang="en-US" sz="2400" dirty="0">
                <a:latin typeface="Arial" pitchFamily="34" charset="0"/>
                <a:cs typeface="Arial" pitchFamily="34" charset="0"/>
              </a:rPr>
              <a:t>Materials, methods, techniques to be used </a:t>
            </a:r>
          </a:p>
          <a:p>
            <a:pPr marL="0" indent="0" algn="just">
              <a:buNone/>
            </a:pPr>
            <a:r>
              <a:rPr lang="en-US" sz="2400" dirty="0">
                <a:solidFill>
                  <a:srgbClr val="0070C0"/>
                </a:solidFill>
                <a:latin typeface="Arial" pitchFamily="34" charset="0"/>
                <a:cs typeface="Arial" pitchFamily="34" charset="0"/>
              </a:rPr>
              <a:t>6. HOW MUCH? </a:t>
            </a:r>
            <a:r>
              <a:rPr lang="en-US" sz="2400" dirty="0">
                <a:latin typeface="Arial" pitchFamily="34" charset="0"/>
                <a:cs typeface="Arial" pitchFamily="34" charset="0"/>
              </a:rPr>
              <a:t>A cost estimate of materials and time</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27</a:t>
            </a:fld>
            <a:endParaRPr lang="en-IN"/>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196752"/>
            <a:ext cx="2448272" cy="142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5834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01216" y="2143397"/>
            <a:ext cx="7859216" cy="4525963"/>
          </a:xfrm>
        </p:spPr>
        <p:txBody>
          <a:bodyPr>
            <a:normAutofit/>
          </a:bodyPr>
          <a:lstStyle/>
          <a:p>
            <a:pPr algn="just"/>
            <a:r>
              <a:rPr lang="en-US" sz="2800" dirty="0">
                <a:latin typeface="Arial" pitchFamily="34" charset="0"/>
                <a:cs typeface="Arial" pitchFamily="34" charset="0"/>
              </a:rPr>
              <a:t>To develop an implementation strategy, the planner must know what specific activity he/she wants to do. The most effective method is to work backwards to identify the events that must occur prior to initiating the activity</a:t>
            </a:r>
            <a:endParaRPr lang="en-IN" sz="2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28</a:t>
            </a:fld>
            <a:endParaRPr lang="en-IN"/>
          </a:p>
        </p:txBody>
      </p:sp>
    </p:spTree>
    <p:extLst>
      <p:ext uri="{BB962C8B-B14F-4D97-AF65-F5344CB8AC3E}">
        <p14:creationId xmlns:p14="http://schemas.microsoft.com/office/powerpoint/2010/main" val="4163066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a:solidFill>
                  <a:srgbClr val="C00000"/>
                </a:solidFill>
                <a:latin typeface="Centaur" pitchFamily="18" charset="0"/>
              </a:rPr>
              <a:t>8. Implementation </a:t>
            </a:r>
          </a:p>
        </p:txBody>
      </p:sp>
      <p:sp>
        <p:nvSpPr>
          <p:cNvPr id="3" name="Content Placeholder 2"/>
          <p:cNvSpPr>
            <a:spLocks noGrp="1"/>
          </p:cNvSpPr>
          <p:nvPr>
            <p:ph idx="1"/>
          </p:nvPr>
        </p:nvSpPr>
        <p:spPr/>
        <p:txBody>
          <a:bodyPr>
            <a:normAutofit fontScale="92500" lnSpcReduction="10000"/>
          </a:bodyPr>
          <a:lstStyle/>
          <a:p>
            <a:pPr algn="just"/>
            <a:r>
              <a:rPr lang="en-US" sz="2400" dirty="0">
                <a:latin typeface="Arial" pitchFamily="34" charset="0"/>
                <a:cs typeface="Arial" pitchFamily="34" charset="0"/>
              </a:rPr>
              <a:t>The process of putting the plan into operation is referred to as implementation </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The implementation process involves individuals, organizations and the community. Only through team work between the individual and the environment can implementation be successful </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Most health programs can be divided into four phases of implementation, which are:</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29</a:t>
            </a:fld>
            <a:endParaRPr lang="en-IN"/>
          </a:p>
        </p:txBody>
      </p:sp>
    </p:spTree>
    <p:extLst>
      <p:ext uri="{BB962C8B-B14F-4D97-AF65-F5344CB8AC3E}">
        <p14:creationId xmlns:p14="http://schemas.microsoft.com/office/powerpoint/2010/main" val="2342435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529208" y="1600200"/>
            <a:ext cx="8075240" cy="4525963"/>
          </a:xfrm>
        </p:spPr>
        <p:txBody>
          <a:bodyPr>
            <a:normAutofit lnSpcReduction="10000"/>
          </a:bodyPr>
          <a:lstStyle/>
          <a:p>
            <a:pPr algn="just">
              <a:buFont typeface="Wingdings" pitchFamily="2" charset="2"/>
              <a:buChar char="q"/>
            </a:pPr>
            <a:r>
              <a:rPr lang="en-US" sz="2400" dirty="0">
                <a:solidFill>
                  <a:srgbClr val="C00000"/>
                </a:solidFill>
                <a:latin typeface="Arial" pitchFamily="34" charset="0"/>
                <a:cs typeface="Arial" pitchFamily="34" charset="0"/>
              </a:rPr>
              <a:t>The pilot phase: </a:t>
            </a:r>
            <a:r>
              <a:rPr lang="en-US" sz="2400" dirty="0">
                <a:latin typeface="Arial" pitchFamily="34" charset="0"/>
                <a:cs typeface="Arial" pitchFamily="34" charset="0"/>
              </a:rPr>
              <a:t>whose development proceeds on a trial and error basis </a:t>
            </a:r>
          </a:p>
          <a:p>
            <a:pPr algn="just">
              <a:buFont typeface="Wingdings" pitchFamily="2" charset="2"/>
              <a:buChar char="q"/>
            </a:pPr>
            <a:endParaRPr lang="en-US" sz="2400" dirty="0">
              <a:solidFill>
                <a:srgbClr val="C00000"/>
              </a:solidFill>
              <a:latin typeface="Arial" pitchFamily="34" charset="0"/>
              <a:cs typeface="Arial" pitchFamily="34" charset="0"/>
            </a:endParaRPr>
          </a:p>
          <a:p>
            <a:pPr algn="just">
              <a:buFont typeface="Wingdings" pitchFamily="2" charset="2"/>
              <a:buChar char="q"/>
            </a:pPr>
            <a:r>
              <a:rPr lang="en-US" sz="2400" dirty="0">
                <a:solidFill>
                  <a:srgbClr val="C00000"/>
                </a:solidFill>
                <a:latin typeface="Arial" pitchFamily="34" charset="0"/>
                <a:cs typeface="Arial" pitchFamily="34" charset="0"/>
              </a:rPr>
              <a:t>The controlled phase: </a:t>
            </a:r>
            <a:r>
              <a:rPr lang="en-US" sz="2400" dirty="0">
                <a:latin typeface="Arial" pitchFamily="34" charset="0"/>
                <a:cs typeface="Arial" pitchFamily="34" charset="0"/>
              </a:rPr>
              <a:t>where a model of a particular program strategy is run under regulated conditions to judge its effectiveness</a:t>
            </a:r>
          </a:p>
          <a:p>
            <a:pPr algn="just">
              <a:buFont typeface="Wingdings" pitchFamily="2" charset="2"/>
              <a:buChar char="q"/>
            </a:pPr>
            <a:endParaRPr lang="en-US" sz="2400" dirty="0">
              <a:solidFill>
                <a:srgbClr val="C00000"/>
              </a:solidFill>
              <a:latin typeface="Arial" pitchFamily="34" charset="0"/>
              <a:cs typeface="Arial" pitchFamily="34" charset="0"/>
            </a:endParaRPr>
          </a:p>
          <a:p>
            <a:pPr algn="just">
              <a:buFont typeface="Wingdings" pitchFamily="2" charset="2"/>
              <a:buChar char="q"/>
            </a:pPr>
            <a:r>
              <a:rPr lang="en-US" sz="2400" dirty="0">
                <a:solidFill>
                  <a:srgbClr val="C00000"/>
                </a:solidFill>
                <a:latin typeface="Arial" pitchFamily="34" charset="0"/>
                <a:cs typeface="Arial" pitchFamily="34" charset="0"/>
              </a:rPr>
              <a:t> The actualization phase: </a:t>
            </a:r>
            <a:r>
              <a:rPr lang="en-US" sz="2400" dirty="0">
                <a:latin typeface="Arial" pitchFamily="34" charset="0"/>
                <a:cs typeface="Arial" pitchFamily="34" charset="0"/>
              </a:rPr>
              <a:t>where a model of the program strategy is subjected to realistic operating conditions </a:t>
            </a:r>
          </a:p>
          <a:p>
            <a:pPr algn="just">
              <a:buFont typeface="Wingdings" pitchFamily="2" charset="2"/>
              <a:buChar char="q"/>
            </a:pPr>
            <a:endParaRPr lang="en-US" sz="2400" dirty="0">
              <a:solidFill>
                <a:srgbClr val="C00000"/>
              </a:solidFill>
              <a:latin typeface="Arial" pitchFamily="34" charset="0"/>
              <a:cs typeface="Arial" pitchFamily="34" charset="0"/>
            </a:endParaRPr>
          </a:p>
          <a:p>
            <a:pPr algn="just">
              <a:buFont typeface="Wingdings" pitchFamily="2" charset="2"/>
              <a:buChar char="q"/>
            </a:pPr>
            <a:r>
              <a:rPr lang="en-US" sz="2400" dirty="0">
                <a:solidFill>
                  <a:srgbClr val="C00000"/>
                </a:solidFill>
                <a:latin typeface="Arial" pitchFamily="34" charset="0"/>
                <a:cs typeface="Arial" pitchFamily="34" charset="0"/>
              </a:rPr>
              <a:t>The operational phase:</a:t>
            </a:r>
            <a:r>
              <a:rPr lang="en-US" sz="2400" dirty="0">
                <a:latin typeface="Arial" pitchFamily="34" charset="0"/>
                <a:cs typeface="Arial" pitchFamily="34" charset="0"/>
              </a:rPr>
              <a:t> where the program is an ongoing part of the structure</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30</a:t>
            </a:fld>
            <a:endParaRPr lang="en-IN"/>
          </a:p>
        </p:txBody>
      </p:sp>
    </p:spTree>
    <p:extLst>
      <p:ext uri="{BB962C8B-B14F-4D97-AF65-F5344CB8AC3E}">
        <p14:creationId xmlns:p14="http://schemas.microsoft.com/office/powerpoint/2010/main" val="2724404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a:solidFill>
                  <a:srgbClr val="C00000"/>
                </a:solidFill>
                <a:latin typeface="Centaur" pitchFamily="18" charset="0"/>
              </a:rPr>
              <a:t>9. Monitoring</a:t>
            </a:r>
          </a:p>
        </p:txBody>
      </p:sp>
      <p:sp>
        <p:nvSpPr>
          <p:cNvPr id="3" name="Content Placeholder 2"/>
          <p:cNvSpPr>
            <a:spLocks noGrp="1"/>
          </p:cNvSpPr>
          <p:nvPr>
            <p:ph idx="1"/>
          </p:nvPr>
        </p:nvSpPr>
        <p:spPr>
          <a:xfrm>
            <a:off x="529208" y="3295525"/>
            <a:ext cx="8435280" cy="3589859"/>
          </a:xfrm>
        </p:spPr>
        <p:txBody>
          <a:bodyPr>
            <a:normAutofit/>
          </a:bodyPr>
          <a:lstStyle/>
          <a:p>
            <a:pPr algn="just"/>
            <a:r>
              <a:rPr lang="en-US" sz="2400" dirty="0">
                <a:latin typeface="Arial" pitchFamily="34" charset="0"/>
                <a:cs typeface="Arial" pitchFamily="34" charset="0"/>
              </a:rPr>
              <a:t>Monitoring refers to the maintenance of an ongoing watch over the activities of an health service.</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Monitoring often denotes not only watching, but using the observation as basis for continual modification of goals, plans or activities. </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The data typically collected for monitoring include: </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31</a:t>
            </a:fld>
            <a:endParaRPr lang="en-IN"/>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764704"/>
            <a:ext cx="3744416" cy="207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139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pPr marL="514350" indent="-514350" algn="just">
              <a:buAutoNum type="arabicPeriod"/>
            </a:pPr>
            <a:r>
              <a:rPr lang="en-US" sz="2400" dirty="0">
                <a:solidFill>
                  <a:srgbClr val="C00000"/>
                </a:solidFill>
                <a:latin typeface="Arial" pitchFamily="34" charset="0"/>
                <a:cs typeface="Arial" pitchFamily="34" charset="0"/>
              </a:rPr>
              <a:t>Input data: </a:t>
            </a:r>
            <a:r>
              <a:rPr lang="en-US" sz="2400" dirty="0" err="1">
                <a:latin typeface="Arial" pitchFamily="34" charset="0"/>
                <a:cs typeface="Arial" pitchFamily="34" charset="0"/>
              </a:rPr>
              <a:t>Eg</a:t>
            </a:r>
            <a:r>
              <a:rPr lang="en-US" sz="2400" dirty="0">
                <a:latin typeface="Arial" pitchFamily="34" charset="0"/>
                <a:cs typeface="Arial" pitchFamily="34" charset="0"/>
              </a:rPr>
              <a:t> – financial/budgetary reports, personnel available and vacancies existing, transportation records, equipment and supplies purchased </a:t>
            </a:r>
          </a:p>
          <a:p>
            <a:pPr marL="514350" indent="-514350" algn="just">
              <a:buAutoNum type="arabicPeriod"/>
            </a:pPr>
            <a:endParaRPr lang="en-US" sz="2400" dirty="0">
              <a:latin typeface="Arial" pitchFamily="34" charset="0"/>
              <a:cs typeface="Arial" pitchFamily="34" charset="0"/>
            </a:endParaRPr>
          </a:p>
          <a:p>
            <a:pPr marL="514350" indent="-514350" algn="just">
              <a:buAutoNum type="arabicPeriod"/>
            </a:pPr>
            <a:r>
              <a:rPr lang="en-US" sz="2400" dirty="0">
                <a:solidFill>
                  <a:srgbClr val="C00000"/>
                </a:solidFill>
                <a:latin typeface="Arial" pitchFamily="34" charset="0"/>
                <a:cs typeface="Arial" pitchFamily="34" charset="0"/>
              </a:rPr>
              <a:t>Process data: </a:t>
            </a:r>
            <a:r>
              <a:rPr lang="en-US" sz="2400" dirty="0" err="1">
                <a:latin typeface="Arial" pitchFamily="34" charset="0"/>
                <a:cs typeface="Arial" pitchFamily="34" charset="0"/>
              </a:rPr>
              <a:t>Eg</a:t>
            </a:r>
            <a:r>
              <a:rPr lang="en-US" sz="2400" dirty="0">
                <a:latin typeface="Arial" pitchFamily="34" charset="0"/>
                <a:cs typeface="Arial" pitchFamily="34" charset="0"/>
              </a:rPr>
              <a:t> – specific activities carried out in completing the program, the sequence in which they are carried out and their timing</a:t>
            </a:r>
          </a:p>
          <a:p>
            <a:pPr marL="514350" indent="-514350" algn="just">
              <a:buAutoNum type="arabicPeriod"/>
            </a:pPr>
            <a:endParaRPr lang="en-US" sz="2400" dirty="0">
              <a:latin typeface="Arial" pitchFamily="34" charset="0"/>
              <a:cs typeface="Arial" pitchFamily="34" charset="0"/>
            </a:endParaRPr>
          </a:p>
          <a:p>
            <a:pPr marL="514350" indent="-514350" algn="just">
              <a:buAutoNum type="arabicPeriod"/>
            </a:pPr>
            <a:r>
              <a:rPr lang="en-US" sz="2400" dirty="0">
                <a:solidFill>
                  <a:srgbClr val="C00000"/>
                </a:solidFill>
                <a:latin typeface="Arial" pitchFamily="34" charset="0"/>
                <a:cs typeface="Arial" pitchFamily="34" charset="0"/>
              </a:rPr>
              <a:t>Out put data: </a:t>
            </a:r>
            <a:r>
              <a:rPr lang="en-US" sz="2400" dirty="0" err="1">
                <a:latin typeface="Arial" pitchFamily="34" charset="0"/>
                <a:cs typeface="Arial" pitchFamily="34" charset="0"/>
              </a:rPr>
              <a:t>Eg</a:t>
            </a:r>
            <a:r>
              <a:rPr lang="en-US" sz="2400" dirty="0">
                <a:latin typeface="Arial" pitchFamily="34" charset="0"/>
                <a:cs typeface="Arial" pitchFamily="34" charset="0"/>
              </a:rPr>
              <a:t> – services or goods provided (such as the proportion of target population served)</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32</a:t>
            </a:fld>
            <a:endParaRPr lang="en-IN"/>
          </a:p>
        </p:txBody>
      </p:sp>
    </p:spTree>
    <p:extLst>
      <p:ext uri="{BB962C8B-B14F-4D97-AF65-F5344CB8AC3E}">
        <p14:creationId xmlns:p14="http://schemas.microsoft.com/office/powerpoint/2010/main" val="17175205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a:solidFill>
                  <a:srgbClr val="C00000"/>
                </a:solidFill>
                <a:latin typeface="Centaur" pitchFamily="18" charset="0"/>
              </a:rPr>
              <a:t>10. Evaluation</a:t>
            </a:r>
          </a:p>
        </p:txBody>
      </p:sp>
      <p:sp>
        <p:nvSpPr>
          <p:cNvPr id="3" name="Content Placeholder 2"/>
          <p:cNvSpPr>
            <a:spLocks noGrp="1"/>
          </p:cNvSpPr>
          <p:nvPr>
            <p:ph idx="1"/>
          </p:nvPr>
        </p:nvSpPr>
        <p:spPr>
          <a:xfrm>
            <a:off x="683568" y="3284984"/>
            <a:ext cx="7715200" cy="2880319"/>
          </a:xfrm>
        </p:spPr>
        <p:txBody>
          <a:bodyPr>
            <a:normAutofit fontScale="92500"/>
          </a:bodyPr>
          <a:lstStyle/>
          <a:p>
            <a:pPr marL="0" indent="0" algn="just">
              <a:buNone/>
            </a:pPr>
            <a:r>
              <a:rPr lang="en-US" sz="2400" dirty="0">
                <a:latin typeface="Arial" pitchFamily="34" charset="0"/>
                <a:cs typeface="Arial" pitchFamily="34" charset="0"/>
              </a:rPr>
              <a:t>‘Evaluation measures the degree to which objectives and targets are fulfilled and the quality of the results obtained. It measures the productivity of available resources in achieving clearly defined objectives. It measures how much output or cost effectiveness is achieved. It makes possible the reallocation of priorities and of resources on the basis of changing health needs’. </a:t>
            </a:r>
          </a:p>
          <a:p>
            <a:pPr marL="0" indent="0" algn="just">
              <a:buNone/>
            </a:pPr>
            <a:r>
              <a:rPr lang="en-US" sz="2400" dirty="0">
                <a:solidFill>
                  <a:srgbClr val="002060"/>
                </a:solidFill>
                <a:latin typeface="Arial" pitchFamily="34" charset="0"/>
                <a:cs typeface="Arial" pitchFamily="34" charset="0"/>
              </a:rPr>
              <a:t>                                                                       - WHO 1967</a:t>
            </a:r>
            <a:endParaRPr lang="en-IN" sz="2400" dirty="0">
              <a:solidFill>
                <a:srgbClr val="00206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33</a:t>
            </a:fld>
            <a:endParaRPr lang="en-IN"/>
          </a:p>
        </p:txBody>
      </p:sp>
      <p:pic>
        <p:nvPicPr>
          <p:cNvPr id="8196"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14" t="-24550" r="8065" b="9665"/>
          <a:stretch/>
        </p:blipFill>
        <p:spPr bwMode="auto">
          <a:xfrm>
            <a:off x="4211960" y="404664"/>
            <a:ext cx="4546492" cy="260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68594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755576" y="1783357"/>
            <a:ext cx="8075240" cy="4525963"/>
          </a:xfrm>
        </p:spPr>
        <p:txBody>
          <a:bodyPr>
            <a:normAutofit/>
          </a:bodyPr>
          <a:lstStyle/>
          <a:p>
            <a:pPr marL="0" indent="0">
              <a:buNone/>
            </a:pPr>
            <a:r>
              <a:rPr lang="en-US" sz="2400" dirty="0">
                <a:latin typeface="Arial" pitchFamily="34" charset="0"/>
                <a:cs typeface="Arial" pitchFamily="34" charset="0"/>
              </a:rPr>
              <a:t>Criteria used in the evaluation of dental services (WHO-1972)</a:t>
            </a:r>
          </a:p>
          <a:p>
            <a:pPr marL="0" indent="0">
              <a:buNone/>
            </a:pPr>
            <a:r>
              <a:rPr lang="en-US" sz="2400" dirty="0">
                <a:latin typeface="Arial" pitchFamily="34" charset="0"/>
                <a:cs typeface="Arial" pitchFamily="34" charset="0"/>
              </a:rPr>
              <a:t>  </a:t>
            </a:r>
          </a:p>
          <a:p>
            <a:pPr marL="0" indent="0">
              <a:buNone/>
            </a:pPr>
            <a:r>
              <a:rPr lang="en-US" sz="2400" dirty="0">
                <a:latin typeface="Arial" pitchFamily="34" charset="0"/>
                <a:cs typeface="Arial" pitchFamily="34" charset="0"/>
              </a:rPr>
              <a:t>1. Effectiveness </a:t>
            </a:r>
          </a:p>
          <a:p>
            <a:pPr marL="0" indent="0">
              <a:buNone/>
            </a:pPr>
            <a:r>
              <a:rPr lang="en-US" sz="2400" dirty="0">
                <a:latin typeface="Arial" pitchFamily="34" charset="0"/>
                <a:cs typeface="Arial" pitchFamily="34" charset="0"/>
              </a:rPr>
              <a:t>2. Efficiency </a:t>
            </a:r>
          </a:p>
          <a:p>
            <a:pPr marL="0" indent="0">
              <a:buNone/>
            </a:pPr>
            <a:r>
              <a:rPr lang="en-US" sz="2400" dirty="0">
                <a:latin typeface="Arial" pitchFamily="34" charset="0"/>
                <a:cs typeface="Arial" pitchFamily="34" charset="0"/>
              </a:rPr>
              <a:t>3. Appropriateness </a:t>
            </a:r>
          </a:p>
          <a:p>
            <a:pPr marL="0" indent="0">
              <a:buNone/>
            </a:pPr>
            <a:r>
              <a:rPr lang="en-US" sz="2400" dirty="0">
                <a:latin typeface="Arial" pitchFamily="34" charset="0"/>
                <a:cs typeface="Arial" pitchFamily="34" charset="0"/>
              </a:rPr>
              <a:t>4. Adequacy </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34</a:t>
            </a:fld>
            <a:endParaRPr lang="en-IN"/>
          </a:p>
        </p:txBody>
      </p:sp>
    </p:spTree>
    <p:extLst>
      <p:ext uri="{BB962C8B-B14F-4D97-AF65-F5344CB8AC3E}">
        <p14:creationId xmlns:p14="http://schemas.microsoft.com/office/powerpoint/2010/main" val="1336593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20000"/>
          </a:bodyPr>
          <a:lstStyle/>
          <a:p>
            <a:pPr algn="just"/>
            <a:r>
              <a:rPr lang="en-US" sz="2400" dirty="0">
                <a:latin typeface="Arial" pitchFamily="34" charset="0"/>
                <a:cs typeface="Arial" pitchFamily="34" charset="0"/>
              </a:rPr>
              <a:t>Effectiveness : it has been defined as “ the ration between the achievement of the program activity and the desired level which, during the planning process, the planners had proposed would result from the program”. </a:t>
            </a:r>
          </a:p>
          <a:p>
            <a:pPr marL="0" indent="0" algn="just">
              <a:buNone/>
            </a:pPr>
            <a:r>
              <a:rPr lang="en-US" sz="2400" dirty="0">
                <a:latin typeface="Arial" pitchFamily="34" charset="0"/>
                <a:cs typeface="Arial" pitchFamily="34" charset="0"/>
              </a:rPr>
              <a:t>                                                                               - WHO 1974 </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Three variables are useful in evaluation effectiveness:</a:t>
            </a:r>
          </a:p>
          <a:p>
            <a:pPr marL="0" indent="0" algn="just">
              <a:buNone/>
            </a:pPr>
            <a:r>
              <a:rPr lang="en-US" sz="2400" dirty="0">
                <a:latin typeface="Arial" pitchFamily="34" charset="0"/>
                <a:cs typeface="Arial" pitchFamily="34" charset="0"/>
              </a:rPr>
              <a:t>     1. Resources </a:t>
            </a:r>
          </a:p>
          <a:p>
            <a:pPr marL="0" indent="0" algn="just">
              <a:buNone/>
            </a:pPr>
            <a:r>
              <a:rPr lang="en-US" sz="2400" dirty="0">
                <a:latin typeface="Arial" pitchFamily="34" charset="0"/>
                <a:cs typeface="Arial" pitchFamily="34" charset="0"/>
              </a:rPr>
              <a:t>     2. Activities </a:t>
            </a:r>
          </a:p>
          <a:p>
            <a:pPr marL="0" indent="0" algn="just">
              <a:buNone/>
            </a:pPr>
            <a:r>
              <a:rPr lang="en-US" sz="2400" dirty="0">
                <a:latin typeface="Arial" pitchFamily="34" charset="0"/>
                <a:cs typeface="Arial" pitchFamily="34" charset="0"/>
              </a:rPr>
              <a:t>     3. Objectives</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35</a:t>
            </a:fld>
            <a:endParaRPr lang="en-IN"/>
          </a:p>
        </p:txBody>
      </p:sp>
    </p:spTree>
    <p:extLst>
      <p:ext uri="{BB962C8B-B14F-4D97-AF65-F5344CB8AC3E}">
        <p14:creationId xmlns:p14="http://schemas.microsoft.com/office/powerpoint/2010/main" val="8120616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529208" y="1600200"/>
            <a:ext cx="7931224" cy="4525963"/>
          </a:xfrm>
        </p:spPr>
        <p:txBody>
          <a:bodyPr>
            <a:normAutofit/>
          </a:bodyPr>
          <a:lstStyle/>
          <a:p>
            <a:pPr algn="just"/>
            <a:r>
              <a:rPr lang="en-US" sz="2400" dirty="0">
                <a:latin typeface="Arial" pitchFamily="34" charset="0"/>
                <a:cs typeface="Arial" pitchFamily="34" charset="0"/>
              </a:rPr>
              <a:t>Efficiency : It has been defined as “the result that might be achieved through expenditure of a specific amount of resources and the result that might be achieved through a minimum of expenditure.” </a:t>
            </a:r>
          </a:p>
          <a:p>
            <a:pPr marL="0" indent="0" algn="just">
              <a:buNone/>
            </a:pPr>
            <a:r>
              <a:rPr lang="en-US" sz="2400" dirty="0">
                <a:latin typeface="Arial" pitchFamily="34" charset="0"/>
                <a:cs typeface="Arial" pitchFamily="34" charset="0"/>
              </a:rPr>
              <a:t>                                                                                  - WHO 1974</a:t>
            </a:r>
          </a:p>
          <a:p>
            <a:pPr marL="0" indent="0" algn="just">
              <a:buNone/>
            </a:pPr>
            <a:r>
              <a:rPr lang="en-US" sz="2400" dirty="0">
                <a:latin typeface="Arial" pitchFamily="34" charset="0"/>
                <a:cs typeface="Arial" pitchFamily="34" charset="0"/>
              </a:rPr>
              <a:t> </a:t>
            </a:r>
          </a:p>
          <a:p>
            <a:pPr algn="just"/>
            <a:r>
              <a:rPr lang="en-US" sz="2400" dirty="0">
                <a:latin typeface="Arial" pitchFamily="34" charset="0"/>
                <a:cs typeface="Arial" pitchFamily="34" charset="0"/>
              </a:rPr>
              <a:t>It is a measure of the resources spent (money, men, material and time) in the process of providing a health care program.</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36</a:t>
            </a:fld>
            <a:endParaRPr lang="en-IN"/>
          </a:p>
        </p:txBody>
      </p:sp>
    </p:spTree>
    <p:extLst>
      <p:ext uri="{BB962C8B-B14F-4D97-AF65-F5344CB8AC3E}">
        <p14:creationId xmlns:p14="http://schemas.microsoft.com/office/powerpoint/2010/main" val="30192224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85000" lnSpcReduction="20000"/>
          </a:bodyPr>
          <a:lstStyle/>
          <a:p>
            <a:pPr algn="just"/>
            <a:r>
              <a:rPr lang="en-US" sz="2400" dirty="0">
                <a:latin typeface="Arial" pitchFamily="34" charset="0"/>
                <a:cs typeface="Arial" pitchFamily="34" charset="0"/>
              </a:rPr>
              <a:t>Appropriateness: the appropriateness of the program will be judged by lay decision makers. They will weigh up whether the problem defined by the program personnel is a problem for the community. </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Evaluation of appropriateness can be carried out at 2 levels: </a:t>
            </a:r>
          </a:p>
          <a:p>
            <a:pPr marL="0" indent="0" algn="just">
              <a:buNone/>
            </a:pPr>
            <a:r>
              <a:rPr lang="en-US" sz="2400" dirty="0">
                <a:latin typeface="Arial" pitchFamily="34" charset="0"/>
                <a:cs typeface="Arial" pitchFamily="34" charset="0"/>
              </a:rPr>
              <a:t>    </a:t>
            </a:r>
          </a:p>
          <a:p>
            <a:pPr marL="0" indent="0" algn="just">
              <a:buNone/>
            </a:pPr>
            <a:r>
              <a:rPr lang="en-US" sz="2400" dirty="0">
                <a:latin typeface="Arial" pitchFamily="34" charset="0"/>
                <a:cs typeface="Arial" pitchFamily="34" charset="0"/>
              </a:rPr>
              <a:t>    1. Whether the aim and objectives of the program are appropriate</a:t>
            </a:r>
          </a:p>
          <a:p>
            <a:pPr marL="0" indent="0" algn="just">
              <a:buNone/>
            </a:pPr>
            <a:r>
              <a:rPr lang="en-US" sz="2400" dirty="0">
                <a:latin typeface="Arial" pitchFamily="34" charset="0"/>
                <a:cs typeface="Arial" pitchFamily="34" charset="0"/>
              </a:rPr>
              <a:t>   </a:t>
            </a:r>
          </a:p>
          <a:p>
            <a:pPr marL="0" indent="0" algn="just">
              <a:buNone/>
            </a:pPr>
            <a:r>
              <a:rPr lang="en-US" sz="2400" dirty="0">
                <a:latin typeface="Arial" pitchFamily="34" charset="0"/>
                <a:cs typeface="Arial" pitchFamily="34" charset="0"/>
              </a:rPr>
              <a:t>     2. Whether the strategy of the program is appropriate</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37</a:t>
            </a:fld>
            <a:endParaRPr lang="en-IN"/>
          </a:p>
        </p:txBody>
      </p:sp>
    </p:spTree>
    <p:extLst>
      <p:ext uri="{BB962C8B-B14F-4D97-AF65-F5344CB8AC3E}">
        <p14:creationId xmlns:p14="http://schemas.microsoft.com/office/powerpoint/2010/main" val="2593777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889248" y="2215405"/>
            <a:ext cx="7715200" cy="4525963"/>
          </a:xfrm>
        </p:spPr>
        <p:txBody>
          <a:bodyPr>
            <a:normAutofit/>
          </a:bodyPr>
          <a:lstStyle/>
          <a:p>
            <a:pPr algn="just"/>
            <a:r>
              <a:rPr lang="en-US" sz="2400" dirty="0">
                <a:latin typeface="Arial" pitchFamily="34" charset="0"/>
                <a:cs typeface="Arial" pitchFamily="34" charset="0"/>
              </a:rPr>
              <a:t>Adequacy: a measure of adequacy is the extent to which the population in need was covered by the services or the extent to which the services covered the various aspects of the underlying problem.</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38</a:t>
            </a:fld>
            <a:endParaRPr lang="en-IN"/>
          </a:p>
        </p:txBody>
      </p:sp>
    </p:spTree>
    <p:extLst>
      <p:ext uri="{BB962C8B-B14F-4D97-AF65-F5344CB8AC3E}">
        <p14:creationId xmlns:p14="http://schemas.microsoft.com/office/powerpoint/2010/main" val="29030418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a:solidFill>
                  <a:srgbClr val="C00000"/>
                </a:solidFill>
                <a:latin typeface="Centaur" pitchFamily="18" charset="0"/>
              </a:rPr>
              <a:t>Types of evaluation</a:t>
            </a: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sz="2400" dirty="0">
                <a:latin typeface="Arial" pitchFamily="34" charset="0"/>
                <a:cs typeface="Arial" pitchFamily="34" charset="0"/>
              </a:rPr>
              <a:t>There are different types of evaluation depending on the object being evaluated and the purpose of the evaluation. </a:t>
            </a:r>
          </a:p>
          <a:p>
            <a:pPr>
              <a:buFont typeface="Wingdings" pitchFamily="2" charset="2"/>
              <a:buChar char="Ø"/>
            </a:pPr>
            <a:endParaRPr lang="en-US" sz="2400" dirty="0">
              <a:latin typeface="Arial" pitchFamily="34" charset="0"/>
              <a:cs typeface="Arial" pitchFamily="34" charset="0"/>
            </a:endParaRPr>
          </a:p>
          <a:p>
            <a:pPr>
              <a:buFont typeface="Wingdings" pitchFamily="2" charset="2"/>
              <a:buChar char="Ø"/>
            </a:pPr>
            <a:r>
              <a:rPr lang="en-US" sz="2400" dirty="0">
                <a:latin typeface="Arial" pitchFamily="34" charset="0"/>
                <a:cs typeface="Arial" pitchFamily="34" charset="0"/>
              </a:rPr>
              <a:t>The most important basic types of evaluation are, </a:t>
            </a:r>
          </a:p>
          <a:p>
            <a:pPr>
              <a:buFont typeface="Wingdings" pitchFamily="2" charset="2"/>
              <a:buChar char="ü"/>
            </a:pPr>
            <a:endParaRPr lang="en-US" sz="2400" dirty="0">
              <a:latin typeface="Arial" pitchFamily="34" charset="0"/>
              <a:cs typeface="Arial" pitchFamily="34" charset="0"/>
            </a:endParaRPr>
          </a:p>
          <a:p>
            <a:pPr>
              <a:buFont typeface="Wingdings" pitchFamily="2" charset="2"/>
              <a:buChar char="ü"/>
            </a:pPr>
            <a:r>
              <a:rPr lang="en-US" sz="2400" dirty="0">
                <a:latin typeface="Arial" pitchFamily="34" charset="0"/>
                <a:cs typeface="Arial" pitchFamily="34" charset="0"/>
              </a:rPr>
              <a:t>Formative evaluation</a:t>
            </a:r>
          </a:p>
          <a:p>
            <a:pPr>
              <a:buFont typeface="Wingdings" pitchFamily="2" charset="2"/>
              <a:buChar char="ü"/>
            </a:pPr>
            <a:r>
              <a:rPr lang="en-US" sz="2400" dirty="0">
                <a:latin typeface="Arial" pitchFamily="34" charset="0"/>
                <a:cs typeface="Arial" pitchFamily="34" charset="0"/>
              </a:rPr>
              <a:t> Summative evaluation</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39</a:t>
            </a:fld>
            <a:endParaRPr lang="en-IN"/>
          </a:p>
        </p:txBody>
      </p:sp>
    </p:spTree>
    <p:extLst>
      <p:ext uri="{BB962C8B-B14F-4D97-AF65-F5344CB8AC3E}">
        <p14:creationId xmlns:p14="http://schemas.microsoft.com/office/powerpoint/2010/main" val="982380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003232" cy="4525963"/>
          </a:xfrm>
        </p:spPr>
        <p:txBody>
          <a:bodyPr>
            <a:normAutofit/>
          </a:bodyPr>
          <a:lstStyle/>
          <a:p>
            <a:pPr marL="0" indent="0" algn="just">
              <a:buNone/>
            </a:pPr>
            <a:r>
              <a:rPr lang="en-US" sz="2400" dirty="0">
                <a:solidFill>
                  <a:srgbClr val="C00000"/>
                </a:solidFill>
                <a:latin typeface="Arial" pitchFamily="34" charset="0"/>
                <a:cs typeface="Arial" pitchFamily="34" charset="0"/>
              </a:rPr>
              <a:t>     Formative evaluation:</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It refers to the internal evaluation of a program. It is an examination of the activities of a program, as they are taking place. It is usually carried out to aid in the development of a program in its early phase.</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It is used primarily by the program developers as to whether they are workable or whether changes should be made to improve program activities</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40</a:t>
            </a:fld>
            <a:endParaRPr lang="en-IN"/>
          </a:p>
        </p:txBody>
      </p:sp>
    </p:spTree>
    <p:extLst>
      <p:ext uri="{BB962C8B-B14F-4D97-AF65-F5344CB8AC3E}">
        <p14:creationId xmlns:p14="http://schemas.microsoft.com/office/powerpoint/2010/main" val="8327712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332656"/>
            <a:ext cx="7024744" cy="1143000"/>
          </a:xfrm>
        </p:spPr>
        <p:txBody>
          <a:bodyPr/>
          <a:lstStyle/>
          <a:p>
            <a:endParaRPr lang="en-IN" dirty="0"/>
          </a:p>
        </p:txBody>
      </p:sp>
      <p:sp>
        <p:nvSpPr>
          <p:cNvPr id="3" name="Content Placeholder 2"/>
          <p:cNvSpPr>
            <a:spLocks noGrp="1"/>
          </p:cNvSpPr>
          <p:nvPr>
            <p:ph idx="1"/>
          </p:nvPr>
        </p:nvSpPr>
        <p:spPr>
          <a:xfrm>
            <a:off x="457200" y="1600200"/>
            <a:ext cx="8003232" cy="4525963"/>
          </a:xfrm>
        </p:spPr>
        <p:txBody>
          <a:bodyPr>
            <a:normAutofit lnSpcReduction="10000"/>
          </a:bodyPr>
          <a:lstStyle/>
          <a:p>
            <a:pPr marL="0" indent="0" algn="just">
              <a:buNone/>
            </a:pPr>
            <a:r>
              <a:rPr lang="en-US" sz="2400" dirty="0">
                <a:solidFill>
                  <a:srgbClr val="C00000"/>
                </a:solidFill>
                <a:latin typeface="Arial" pitchFamily="34" charset="0"/>
                <a:cs typeface="Arial" pitchFamily="34" charset="0"/>
              </a:rPr>
              <a:t>     Summative evaluation:</a:t>
            </a:r>
          </a:p>
          <a:p>
            <a:pPr algn="just"/>
            <a:endParaRPr lang="en-US" sz="2400" dirty="0">
              <a:latin typeface="Arial" pitchFamily="34" charset="0"/>
              <a:cs typeface="Arial" pitchFamily="34" charset="0"/>
            </a:endParaRPr>
          </a:p>
          <a:p>
            <a:pPr algn="just"/>
            <a:r>
              <a:rPr lang="en-US" sz="2400" dirty="0">
                <a:latin typeface="Arial" pitchFamily="34" charset="0"/>
                <a:cs typeface="Arial" pitchFamily="34" charset="0"/>
              </a:rPr>
              <a:t> It judges the merit or worth of a program after it has been in operation. It is an attempt to determine whether a fully operational program is meeting the goals for which it was developed.</a:t>
            </a:r>
          </a:p>
          <a:p>
            <a:pPr marL="0" indent="0" algn="just">
              <a:buNone/>
            </a:pPr>
            <a:r>
              <a:rPr lang="en-US" sz="2400" dirty="0">
                <a:latin typeface="Arial" pitchFamily="34" charset="0"/>
                <a:cs typeface="Arial" pitchFamily="34" charset="0"/>
              </a:rPr>
              <a:t> </a:t>
            </a:r>
          </a:p>
          <a:p>
            <a:pPr algn="just"/>
            <a:r>
              <a:rPr lang="en-US" sz="2400" dirty="0">
                <a:latin typeface="Arial" pitchFamily="34" charset="0"/>
                <a:cs typeface="Arial" pitchFamily="34" charset="0"/>
              </a:rPr>
              <a:t>Summative evaluation is aimed at program decision makers, who will decide as to a programs continuation or termination and also at decision makers from other programs who might be considering adoption of the program.</a:t>
            </a:r>
            <a:endParaRPr lang="en-IN"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41</a:t>
            </a:fld>
            <a:endParaRPr lang="en-IN"/>
          </a:p>
        </p:txBody>
      </p:sp>
    </p:spTree>
    <p:extLst>
      <p:ext uri="{BB962C8B-B14F-4D97-AF65-F5344CB8AC3E}">
        <p14:creationId xmlns:p14="http://schemas.microsoft.com/office/powerpoint/2010/main" val="29987931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C:\Users\Divya V\Pictures\Screenshots\Screenshot (93).pn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5503" t="19614" r="26537" b="35811"/>
          <a:stretch/>
        </p:blipFill>
        <p:spPr bwMode="auto">
          <a:xfrm>
            <a:off x="827584" y="404664"/>
            <a:ext cx="6984776" cy="230425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741D056-C420-41FB-AAEF-DEC69DBFCCF8}" type="slidenum">
              <a:rPr lang="en-IN" smtClean="0"/>
              <a:t>42</a:t>
            </a:fld>
            <a:endParaRPr lang="en-IN"/>
          </a:p>
        </p:txBody>
      </p:sp>
      <p:pic>
        <p:nvPicPr>
          <p:cNvPr id="2051" name="Picture 3" descr="C:\Users\Divya V\Pictures\Screenshots\Screenshot (94).png"/>
          <p:cNvPicPr>
            <a:picLocks noChangeAspect="1" noChangeArrowheads="1"/>
          </p:cNvPicPr>
          <p:nvPr/>
        </p:nvPicPr>
        <p:blipFill rotWithShape="1">
          <a:blip r:embed="rId3">
            <a:extLst>
              <a:ext uri="{28A0092B-C50C-407E-A947-70E740481C1C}">
                <a14:useLocalDpi xmlns:a14="http://schemas.microsoft.com/office/drawing/2010/main" val="0"/>
              </a:ext>
            </a:extLst>
          </a:blip>
          <a:srcRect l="25509" t="51799" r="26148" b="4451"/>
          <a:stretch/>
        </p:blipFill>
        <p:spPr bwMode="auto">
          <a:xfrm>
            <a:off x="827584" y="2564904"/>
            <a:ext cx="6984776"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313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3832"/>
            <a:ext cx="8229600" cy="1143000"/>
          </a:xfrm>
        </p:spPr>
        <p:txBody>
          <a:bodyPr>
            <a:normAutofit/>
          </a:bodyPr>
          <a:lstStyle/>
          <a:p>
            <a:r>
              <a:rPr lang="en-IN" sz="4000" b="1" dirty="0">
                <a:solidFill>
                  <a:srgbClr val="C00000"/>
                </a:solidFill>
                <a:latin typeface="Centaur" pitchFamily="18" charset="0"/>
              </a:rPr>
              <a:t>Conclusion</a:t>
            </a:r>
          </a:p>
        </p:txBody>
      </p:sp>
      <p:sp>
        <p:nvSpPr>
          <p:cNvPr id="3" name="Content Placeholder 2"/>
          <p:cNvSpPr>
            <a:spLocks noGrp="1"/>
          </p:cNvSpPr>
          <p:nvPr>
            <p:ph idx="1"/>
          </p:nvPr>
        </p:nvSpPr>
        <p:spPr>
          <a:xfrm>
            <a:off x="1249288" y="2392288"/>
            <a:ext cx="6851104" cy="3340968"/>
          </a:xfrm>
        </p:spPr>
        <p:txBody>
          <a:bodyPr>
            <a:normAutofit/>
          </a:bodyPr>
          <a:lstStyle/>
          <a:p>
            <a:pPr algn="just"/>
            <a:r>
              <a:rPr lang="en-US" sz="2400" dirty="0">
                <a:latin typeface="Centaur" pitchFamily="18" charset="0"/>
              </a:rPr>
              <a:t>A plan can play a vital role in helping to avoid mistakes or recognize hidden opportunities. Planning helps in forecasting the future, making the future visible to some extent. </a:t>
            </a:r>
          </a:p>
          <a:p>
            <a:pPr algn="just"/>
            <a:endParaRPr lang="en-US" sz="2400" dirty="0">
              <a:latin typeface="Centaur" pitchFamily="18" charset="0"/>
            </a:endParaRPr>
          </a:p>
          <a:p>
            <a:pPr algn="just"/>
            <a:r>
              <a:rPr lang="en-US" sz="2400" dirty="0">
                <a:latin typeface="Centaur" pitchFamily="18" charset="0"/>
              </a:rPr>
              <a:t>It bridges between where we are and where we want to go</a:t>
            </a:r>
          </a:p>
          <a:p>
            <a:pPr marL="0" indent="0" algn="just">
              <a:buNone/>
            </a:pPr>
            <a:endParaRPr lang="en-US" sz="2400" dirty="0">
              <a:latin typeface="Centaur" pitchFamily="18"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43</a:t>
            </a:fld>
            <a:endParaRPr lang="en-IN"/>
          </a:p>
        </p:txBody>
      </p:sp>
    </p:spTree>
    <p:extLst>
      <p:ext uri="{BB962C8B-B14F-4D97-AF65-F5344CB8AC3E}">
        <p14:creationId xmlns:p14="http://schemas.microsoft.com/office/powerpoint/2010/main" val="5863566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20888"/>
            <a:ext cx="7772400" cy="1752600"/>
          </a:xfrm>
        </p:spPr>
        <p:txBody>
          <a:bodyPr>
            <a:normAutofit fontScale="90000"/>
          </a:bodyPr>
          <a:lstStyle/>
          <a:p>
            <a:r>
              <a:rPr lang="en-US" dirty="0">
                <a:solidFill>
                  <a:srgbClr val="FF0000"/>
                </a:solidFill>
              </a:rPr>
              <a:t>How to develop a program to increase influenza vaccine uptake among workers in health care settings?</a:t>
            </a:r>
            <a:endParaRPr lang="en-IN" dirty="0">
              <a:solidFill>
                <a:srgbClr val="FF0000"/>
              </a:solidFill>
              <a:latin typeface="Agency FB" pitchFamily="34" charset="0"/>
            </a:endParaRPr>
          </a:p>
        </p:txBody>
      </p:sp>
    </p:spTree>
    <p:extLst>
      <p:ext uri="{BB962C8B-B14F-4D97-AF65-F5344CB8AC3E}">
        <p14:creationId xmlns:p14="http://schemas.microsoft.com/office/powerpoint/2010/main" val="21428008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Conduct needs assessment</a:t>
            </a:r>
            <a:endParaRPr lang="en-IN" dirty="0">
              <a:solidFill>
                <a:srgbClr val="FF0000"/>
              </a:solidFill>
            </a:endParaRPr>
          </a:p>
        </p:txBody>
      </p:sp>
      <p:sp>
        <p:nvSpPr>
          <p:cNvPr id="3" name="Content Placeholder 2"/>
          <p:cNvSpPr>
            <a:spLocks noGrp="1"/>
          </p:cNvSpPr>
          <p:nvPr>
            <p:ph idx="1"/>
          </p:nvPr>
        </p:nvSpPr>
        <p:spPr>
          <a:xfrm>
            <a:off x="517776" y="1527048"/>
            <a:ext cx="8014664" cy="4572000"/>
          </a:xfrm>
        </p:spPr>
        <p:txBody>
          <a:bodyPr>
            <a:normAutofit/>
          </a:bodyPr>
          <a:lstStyle/>
          <a:p>
            <a:pPr algn="just"/>
            <a:r>
              <a:rPr lang="en-US" sz="2300" dirty="0"/>
              <a:t>3 individual in-depth interviews with nursing home physicians and </a:t>
            </a:r>
          </a:p>
          <a:p>
            <a:pPr algn="just"/>
            <a:endParaRPr lang="en-US" sz="2300" dirty="0"/>
          </a:p>
          <a:p>
            <a:pPr algn="just"/>
            <a:r>
              <a:rPr lang="en-US" sz="2300" dirty="0"/>
              <a:t>two focus group sessions (one with four nursing home physicians and one with three nursing assistants and two nurses).</a:t>
            </a:r>
          </a:p>
          <a:p>
            <a:pPr algn="just"/>
            <a:endParaRPr lang="en-US" sz="2300" dirty="0"/>
          </a:p>
        </p:txBody>
      </p:sp>
    </p:spTree>
    <p:extLst>
      <p:ext uri="{BB962C8B-B14F-4D97-AF65-F5344CB8AC3E}">
        <p14:creationId xmlns:p14="http://schemas.microsoft.com/office/powerpoint/2010/main" val="177827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Conduct needs assessment</a:t>
            </a:r>
            <a:endParaRPr lang="en-IN" dirty="0">
              <a:solidFill>
                <a:srgbClr val="FF0000"/>
              </a:solidFill>
            </a:endParaRPr>
          </a:p>
        </p:txBody>
      </p:sp>
      <p:pic>
        <p:nvPicPr>
          <p:cNvPr id="4" name="Picture 2" descr="C:\Users\Divya V\Pictures\Screenshots\Screenshot (95).pn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tretch/>
        </p:blipFill>
        <p:spPr bwMode="auto">
          <a:xfrm>
            <a:off x="1311428" y="2324100"/>
            <a:ext cx="6240156" cy="350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12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60648"/>
            <a:ext cx="8534400" cy="864096"/>
          </a:xfrm>
        </p:spPr>
        <p:txBody>
          <a:bodyPr>
            <a:normAutofit/>
          </a:bodyPr>
          <a:lstStyle/>
          <a:p>
            <a:r>
              <a:rPr lang="en-US" dirty="0">
                <a:solidFill>
                  <a:srgbClr val="FF0000"/>
                </a:solidFill>
              </a:rPr>
              <a:t>Goals and objectives</a:t>
            </a: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lgn="just"/>
            <a:r>
              <a:rPr lang="en-US" sz="2400" dirty="0"/>
              <a:t>Stimulating nursing homes to develop a written policy on influenza vaccination of HCWs</a:t>
            </a:r>
          </a:p>
          <a:p>
            <a:pPr algn="just"/>
            <a:endParaRPr lang="en-US" sz="2400" dirty="0"/>
          </a:p>
          <a:p>
            <a:pPr algn="just"/>
            <a:r>
              <a:rPr lang="en-US" sz="2400" dirty="0"/>
              <a:t>Actively requesting HCWs to get vaccinated</a:t>
            </a:r>
          </a:p>
          <a:p>
            <a:pPr algn="just"/>
            <a:endParaRPr lang="en-US" sz="2400" dirty="0"/>
          </a:p>
          <a:p>
            <a:pPr algn="just"/>
            <a:r>
              <a:rPr lang="en-US" sz="2400" dirty="0"/>
              <a:t>Having HCWs informed on influenza vaccination</a:t>
            </a:r>
          </a:p>
          <a:p>
            <a:pPr algn="just"/>
            <a:endParaRPr lang="en-US" sz="2400" dirty="0"/>
          </a:p>
          <a:p>
            <a:pPr algn="just"/>
            <a:r>
              <a:rPr lang="en-US" sz="2400" dirty="0"/>
              <a:t>HCWs being convinced that vaccination is effective in reducing the personal risk for an influenza infection</a:t>
            </a:r>
          </a:p>
          <a:p>
            <a:pPr algn="just"/>
            <a:endParaRPr lang="en-US" sz="2400" dirty="0"/>
          </a:p>
          <a:p>
            <a:pPr algn="just"/>
            <a:r>
              <a:rPr lang="en-US" sz="2400" dirty="0"/>
              <a:t>HCWs being convinced that vaccination is effective in reducing the risk to infect patients with influenza</a:t>
            </a:r>
          </a:p>
        </p:txBody>
      </p:sp>
    </p:spTree>
    <p:extLst>
      <p:ext uri="{BB962C8B-B14F-4D97-AF65-F5344CB8AC3E}">
        <p14:creationId xmlns:p14="http://schemas.microsoft.com/office/powerpoint/2010/main" val="3702563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Resource identification </a:t>
            </a:r>
            <a:endParaRPr lang="en-IN" dirty="0">
              <a:solidFill>
                <a:srgbClr val="FF0000"/>
              </a:solidFill>
            </a:endParaRPr>
          </a:p>
        </p:txBody>
      </p:sp>
      <p:pic>
        <p:nvPicPr>
          <p:cNvPr id="4" name="Content Placeholder 3" descr="C:\Users\Divya V\Pictures\Screenshots\Screenshot (96).pn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1311428" y="2324100"/>
            <a:ext cx="6240156" cy="350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727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88640"/>
            <a:ext cx="8534400" cy="758952"/>
          </a:xfrm>
        </p:spPr>
        <p:txBody>
          <a:bodyPr>
            <a:normAutofit/>
          </a:bodyPr>
          <a:lstStyle/>
          <a:p>
            <a:r>
              <a:rPr lang="en-US" dirty="0">
                <a:solidFill>
                  <a:srgbClr val="FF0000"/>
                </a:solidFill>
              </a:rPr>
              <a:t>Identifying constraints </a:t>
            </a:r>
            <a:endParaRPr lang="en-IN" dirty="0">
              <a:solidFill>
                <a:srgbClr val="FF0000"/>
              </a:solidFill>
            </a:endParaRPr>
          </a:p>
        </p:txBody>
      </p:sp>
      <p:sp>
        <p:nvSpPr>
          <p:cNvPr id="3" name="Content Placeholder 2"/>
          <p:cNvSpPr>
            <a:spLocks noGrp="1"/>
          </p:cNvSpPr>
          <p:nvPr>
            <p:ph idx="1"/>
          </p:nvPr>
        </p:nvSpPr>
        <p:spPr>
          <a:xfrm>
            <a:off x="266320" y="1300808"/>
            <a:ext cx="8626160" cy="4572000"/>
          </a:xfrm>
        </p:spPr>
        <p:txBody>
          <a:bodyPr>
            <a:noAutofit/>
          </a:bodyPr>
          <a:lstStyle/>
          <a:p>
            <a:pPr marL="0" indent="0">
              <a:buNone/>
            </a:pPr>
            <a:r>
              <a:rPr lang="en-US" sz="2300" dirty="0">
                <a:solidFill>
                  <a:srgbClr val="0070C0"/>
                </a:solidFill>
              </a:rPr>
              <a:t>Obstacles related to care provider(knowledge/attitudes/routines) </a:t>
            </a:r>
          </a:p>
          <a:p>
            <a:pPr marL="0" indent="0">
              <a:buNone/>
            </a:pPr>
            <a:r>
              <a:rPr lang="en-US" sz="2300" dirty="0"/>
              <a:t>Complications are rarely seen </a:t>
            </a:r>
          </a:p>
          <a:p>
            <a:pPr marL="0" indent="0">
              <a:buNone/>
            </a:pPr>
            <a:r>
              <a:rPr lang="en-US" sz="2300" dirty="0"/>
              <a:t>No “hard” evidence on usefulness</a:t>
            </a:r>
          </a:p>
          <a:p>
            <a:pPr marL="0" indent="0">
              <a:buNone/>
            </a:pPr>
            <a:endParaRPr lang="en-US" sz="2300" dirty="0">
              <a:solidFill>
                <a:srgbClr val="0070C0"/>
              </a:solidFill>
            </a:endParaRPr>
          </a:p>
          <a:p>
            <a:pPr marL="0" indent="0">
              <a:buNone/>
            </a:pPr>
            <a:r>
              <a:rPr lang="en-US" sz="2300" dirty="0">
                <a:solidFill>
                  <a:srgbClr val="0070C0"/>
                </a:solidFill>
              </a:rPr>
              <a:t>Obstacles related to social context </a:t>
            </a:r>
          </a:p>
          <a:p>
            <a:pPr marL="0" indent="0">
              <a:buNone/>
            </a:pPr>
            <a:r>
              <a:rPr lang="en-US" sz="2300" dirty="0"/>
              <a:t>None is caring and controlling </a:t>
            </a:r>
          </a:p>
          <a:p>
            <a:pPr marL="0" indent="0">
              <a:buNone/>
            </a:pPr>
            <a:r>
              <a:rPr lang="en-US" sz="2300" dirty="0"/>
              <a:t>No guidelines on this topic </a:t>
            </a:r>
          </a:p>
          <a:p>
            <a:pPr marL="0" indent="0">
              <a:buNone/>
            </a:pPr>
            <a:r>
              <a:rPr lang="en-US" sz="2300" dirty="0"/>
              <a:t>Management shows no interest </a:t>
            </a:r>
          </a:p>
          <a:p>
            <a:pPr marL="0" indent="0">
              <a:buNone/>
            </a:pPr>
            <a:endParaRPr lang="en-US" sz="2300" dirty="0">
              <a:solidFill>
                <a:srgbClr val="0070C0"/>
              </a:solidFill>
            </a:endParaRPr>
          </a:p>
          <a:p>
            <a:pPr marL="0" indent="0">
              <a:buNone/>
            </a:pPr>
            <a:r>
              <a:rPr lang="en-US" sz="2300" dirty="0">
                <a:solidFill>
                  <a:srgbClr val="0070C0"/>
                </a:solidFill>
              </a:rPr>
              <a:t>Obstacles related to organizational context </a:t>
            </a:r>
          </a:p>
          <a:p>
            <a:pPr marL="0" indent="0">
              <a:buNone/>
            </a:pPr>
            <a:r>
              <a:rPr lang="en-US" sz="2300" dirty="0"/>
              <a:t>Costs too much time </a:t>
            </a:r>
          </a:p>
          <a:p>
            <a:pPr marL="0" indent="0">
              <a:buNone/>
            </a:pPr>
            <a:r>
              <a:rPr lang="en-US" sz="2300" dirty="0"/>
              <a:t>No adequate equipment </a:t>
            </a:r>
            <a:endParaRPr lang="en-IN" sz="2300" dirty="0"/>
          </a:p>
        </p:txBody>
      </p:sp>
    </p:spTree>
    <p:extLst>
      <p:ext uri="{BB962C8B-B14F-4D97-AF65-F5344CB8AC3E}">
        <p14:creationId xmlns:p14="http://schemas.microsoft.com/office/powerpoint/2010/main" val="2249635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 Strategies</a:t>
            </a:r>
            <a:endParaRPr lang="en-IN" dirty="0">
              <a:solidFill>
                <a:srgbClr val="FF0000"/>
              </a:solidFill>
            </a:endParaRPr>
          </a:p>
        </p:txBody>
      </p:sp>
      <p:sp>
        <p:nvSpPr>
          <p:cNvPr id="3" name="Content Placeholder 2"/>
          <p:cNvSpPr>
            <a:spLocks noGrp="1"/>
          </p:cNvSpPr>
          <p:nvPr>
            <p:ph idx="1"/>
          </p:nvPr>
        </p:nvSpPr>
        <p:spPr/>
        <p:txBody>
          <a:bodyPr>
            <a:normAutofit/>
          </a:bodyPr>
          <a:lstStyle/>
          <a:p>
            <a:pPr algn="just"/>
            <a:r>
              <a:rPr lang="en-US" sz="2400" dirty="0"/>
              <a:t>Informing management on effect of a written policy (outreach visit, written information)</a:t>
            </a:r>
          </a:p>
          <a:p>
            <a:pPr algn="just"/>
            <a:r>
              <a:rPr lang="en-US" sz="2400" dirty="0"/>
              <a:t>Provide risk information to HCWs (plenary meeting, leaflets, website) </a:t>
            </a:r>
          </a:p>
          <a:p>
            <a:pPr algn="just"/>
            <a:r>
              <a:rPr lang="en-US" sz="2400" dirty="0"/>
              <a:t>Evaluate own behavior in smaller groups</a:t>
            </a:r>
          </a:p>
          <a:p>
            <a:pPr algn="just"/>
            <a:r>
              <a:rPr lang="en-US" sz="2400" dirty="0"/>
              <a:t> Show a video with role-models</a:t>
            </a:r>
          </a:p>
          <a:p>
            <a:pPr algn="just"/>
            <a:r>
              <a:rPr lang="en-US" sz="2400" dirty="0"/>
              <a:t>Explain and discuss ethical aspect</a:t>
            </a:r>
            <a:r>
              <a:rPr lang="en-IN" sz="2400" dirty="0"/>
              <a:t>s (leaflets, website)</a:t>
            </a:r>
            <a:endParaRPr lang="en-US" sz="2400" dirty="0"/>
          </a:p>
          <a:p>
            <a:pPr algn="just"/>
            <a:r>
              <a:rPr lang="en-US" sz="2400" dirty="0"/>
              <a:t>Execute an information meeting with plenary information on influenza and influenza vaccination and discussion in smaller groups</a:t>
            </a:r>
          </a:p>
          <a:p>
            <a:pPr algn="just"/>
            <a:endParaRPr lang="en-US" sz="2400" dirty="0"/>
          </a:p>
          <a:p>
            <a:pPr algn="just"/>
            <a:endParaRPr lang="en-IN" sz="2400" dirty="0"/>
          </a:p>
        </p:txBody>
      </p:sp>
    </p:spTree>
    <p:extLst>
      <p:ext uri="{BB962C8B-B14F-4D97-AF65-F5344CB8AC3E}">
        <p14:creationId xmlns:p14="http://schemas.microsoft.com/office/powerpoint/2010/main" val="5338980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 Implementation </a:t>
            </a:r>
            <a:endParaRPr lang="en-IN" dirty="0">
              <a:solidFill>
                <a:srgbClr val="FF0000"/>
              </a:solidFill>
            </a:endParaRPr>
          </a:p>
        </p:txBody>
      </p:sp>
      <p:sp>
        <p:nvSpPr>
          <p:cNvPr id="3" name="Content Placeholder 2"/>
          <p:cNvSpPr>
            <a:spLocks noGrp="1"/>
          </p:cNvSpPr>
          <p:nvPr>
            <p:ph idx="1"/>
          </p:nvPr>
        </p:nvSpPr>
        <p:spPr/>
        <p:txBody>
          <a:bodyPr/>
          <a:lstStyle/>
          <a:p>
            <a:pPr algn="just"/>
            <a:r>
              <a:rPr lang="en-US" dirty="0"/>
              <a:t>Dutch association of nursing home physicians (verenso)</a:t>
            </a:r>
          </a:p>
          <a:p>
            <a:pPr algn="just"/>
            <a:r>
              <a:rPr lang="en-US" dirty="0"/>
              <a:t>and the association of nurses and nursing assistants</a:t>
            </a:r>
            <a:endParaRPr lang="en-IN" dirty="0"/>
          </a:p>
        </p:txBody>
      </p:sp>
    </p:spTree>
    <p:extLst>
      <p:ext uri="{BB962C8B-B14F-4D97-AF65-F5344CB8AC3E}">
        <p14:creationId xmlns:p14="http://schemas.microsoft.com/office/powerpoint/2010/main" val="5809196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Evaluation </a:t>
            </a:r>
            <a:endParaRPr lang="en-IN" dirty="0">
              <a:solidFill>
                <a:srgbClr val="FF0000"/>
              </a:solidFill>
            </a:endParaRPr>
          </a:p>
        </p:txBody>
      </p:sp>
      <p:sp>
        <p:nvSpPr>
          <p:cNvPr id="3" name="Content Placeholder 2"/>
          <p:cNvSpPr>
            <a:spLocks noGrp="1"/>
          </p:cNvSpPr>
          <p:nvPr>
            <p:ph idx="1"/>
          </p:nvPr>
        </p:nvSpPr>
        <p:spPr/>
        <p:txBody>
          <a:bodyPr/>
          <a:lstStyle/>
          <a:p>
            <a:r>
              <a:rPr lang="en-US" dirty="0"/>
              <a:t>Cluster randomized </a:t>
            </a:r>
            <a:r>
              <a:rPr lang="en-US"/>
              <a:t>controlled trial</a:t>
            </a:r>
          </a:p>
          <a:p>
            <a:r>
              <a:rPr lang="en-US" dirty="0"/>
              <a:t>Effect and process evaluation</a:t>
            </a:r>
            <a:endParaRPr lang="en-IN" dirty="0"/>
          </a:p>
        </p:txBody>
      </p:sp>
    </p:spTree>
    <p:extLst>
      <p:ext uri="{BB962C8B-B14F-4D97-AF65-F5344CB8AC3E}">
        <p14:creationId xmlns:p14="http://schemas.microsoft.com/office/powerpoint/2010/main" val="6914562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C00000"/>
                </a:solidFill>
                <a:latin typeface="Centaur" pitchFamily="18" charset="0"/>
              </a:rPr>
              <a:t>References </a:t>
            </a:r>
            <a:endParaRPr lang="en-IN" sz="4000" b="1" dirty="0">
              <a:solidFill>
                <a:srgbClr val="C00000"/>
              </a:solidFill>
              <a:latin typeface="Centaur" pitchFamily="18" charset="0"/>
            </a:endParaRPr>
          </a:p>
        </p:txBody>
      </p:sp>
      <p:sp>
        <p:nvSpPr>
          <p:cNvPr id="3" name="Content Placeholder 2"/>
          <p:cNvSpPr>
            <a:spLocks noGrp="1"/>
          </p:cNvSpPr>
          <p:nvPr>
            <p:ph idx="1"/>
          </p:nvPr>
        </p:nvSpPr>
        <p:spPr/>
        <p:txBody>
          <a:bodyPr>
            <a:normAutofit/>
          </a:bodyPr>
          <a:lstStyle/>
          <a:p>
            <a:pPr algn="just"/>
            <a:r>
              <a:rPr lang="en-US" sz="2400" dirty="0">
                <a:latin typeface="Centaur" pitchFamily="18" charset="0"/>
              </a:rPr>
              <a:t>Park K. park’s textbook of Preventive and social medicine. 25th ed. Banarsidas </a:t>
            </a:r>
            <a:r>
              <a:rPr lang="en-US" sz="2400" dirty="0" err="1">
                <a:latin typeface="Centaur" pitchFamily="18" charset="0"/>
              </a:rPr>
              <a:t>bhanot</a:t>
            </a:r>
            <a:r>
              <a:rPr lang="en-US" sz="2400" dirty="0">
                <a:latin typeface="Centaur" pitchFamily="18" charset="0"/>
              </a:rPr>
              <a:t> publishers,2019.</a:t>
            </a:r>
          </a:p>
          <a:p>
            <a:pPr algn="just"/>
            <a:endParaRPr lang="en-US" sz="2400" dirty="0">
              <a:latin typeface="Centaur" pitchFamily="18" charset="0"/>
            </a:endParaRPr>
          </a:p>
          <a:p>
            <a:pPr algn="just"/>
            <a:r>
              <a:rPr lang="en-US" sz="2400" dirty="0">
                <a:latin typeface="Centaur" pitchFamily="18" charset="0"/>
              </a:rPr>
              <a:t> Gluck G, </a:t>
            </a:r>
            <a:r>
              <a:rPr lang="en-US" sz="2400" dirty="0" err="1">
                <a:latin typeface="Centaur" pitchFamily="18" charset="0"/>
              </a:rPr>
              <a:t>Morganstein</a:t>
            </a:r>
            <a:r>
              <a:rPr lang="en-US" sz="2400" dirty="0">
                <a:latin typeface="Centaur" pitchFamily="18" charset="0"/>
              </a:rPr>
              <a:t> WM. Jong's Community Dental Health. 5</a:t>
            </a:r>
            <a:r>
              <a:rPr lang="en-US" sz="2400" baseline="30000" dirty="0">
                <a:latin typeface="Centaur" pitchFamily="18" charset="0"/>
              </a:rPr>
              <a:t>th</a:t>
            </a:r>
            <a:r>
              <a:rPr lang="en-US" sz="2400" dirty="0">
                <a:latin typeface="Centaur" pitchFamily="18" charset="0"/>
              </a:rPr>
              <a:t> ed. Elsevier Health Sciences; 2002.</a:t>
            </a:r>
          </a:p>
          <a:p>
            <a:pPr algn="just"/>
            <a:endParaRPr lang="en-US" sz="2400" dirty="0">
              <a:latin typeface="Centaur" pitchFamily="18" charset="0"/>
            </a:endParaRPr>
          </a:p>
          <a:p>
            <a:pPr algn="just"/>
            <a:r>
              <a:rPr lang="en-US" sz="2400" dirty="0">
                <a:latin typeface="Centaur" pitchFamily="18" charset="0"/>
              </a:rPr>
              <a:t>E. J. Parker, G. </a:t>
            </a:r>
            <a:r>
              <a:rPr lang="en-US" sz="2400" dirty="0" err="1">
                <a:latin typeface="Centaur" pitchFamily="18" charset="0"/>
              </a:rPr>
              <a:t>Misan</a:t>
            </a:r>
            <a:r>
              <a:rPr lang="en-US" sz="2400" dirty="0">
                <a:latin typeface="Centaur" pitchFamily="18" charset="0"/>
              </a:rPr>
              <a:t>, M. Shearer, L. Richards, A. Russell, H. Mills, and L. M. Jamieson. Planning, Implementing, and Evaluating a Program to Address the Oral Health Needs of Aboriginal Children in Port Augusta, Australia; International Journal of Pediatrics;2012:1-10.</a:t>
            </a:r>
            <a:endParaRPr lang="en-IN" sz="2400" dirty="0">
              <a:latin typeface="Centaur" pitchFamily="18" charset="0"/>
            </a:endParaRPr>
          </a:p>
        </p:txBody>
      </p:sp>
      <p:sp>
        <p:nvSpPr>
          <p:cNvPr id="4" name="Slide Number Placeholder 3"/>
          <p:cNvSpPr>
            <a:spLocks noGrp="1"/>
          </p:cNvSpPr>
          <p:nvPr>
            <p:ph type="sldNum" sz="quarter" idx="12"/>
          </p:nvPr>
        </p:nvSpPr>
        <p:spPr/>
        <p:txBody>
          <a:bodyPr/>
          <a:lstStyle/>
          <a:p>
            <a:fld id="{5741D056-C420-41FB-AAEF-DEC69DBFCCF8}" type="slidenum">
              <a:rPr lang="en-IN" smtClean="0"/>
              <a:t>53</a:t>
            </a:fld>
            <a:endParaRPr lang="en-IN"/>
          </a:p>
        </p:txBody>
      </p:sp>
    </p:spTree>
    <p:extLst>
      <p:ext uri="{BB962C8B-B14F-4D97-AF65-F5344CB8AC3E}">
        <p14:creationId xmlns:p14="http://schemas.microsoft.com/office/powerpoint/2010/main" val="17325563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ers\Divya V\Downloads\Screenshot_20210519-221025_Instagram.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0" t="15765" b="26686"/>
          <a:stretch/>
        </p:blipFill>
        <p:spPr bwMode="auto">
          <a:xfrm>
            <a:off x="827584" y="116632"/>
            <a:ext cx="7416824" cy="655272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741D056-C420-41FB-AAEF-DEC69DBFCCF8}" type="slidenum">
              <a:rPr lang="en-IN" smtClean="0"/>
              <a:t>54</a:t>
            </a:fld>
            <a:endParaRPr lang="en-IN"/>
          </a:p>
        </p:txBody>
      </p:sp>
      <p:sp>
        <p:nvSpPr>
          <p:cNvPr id="4" name="Rectangle 3"/>
          <p:cNvSpPr/>
          <p:nvPr/>
        </p:nvSpPr>
        <p:spPr>
          <a:xfrm rot="19689295">
            <a:off x="5179542" y="4578392"/>
            <a:ext cx="250581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ahnschrift Condensed" pitchFamily="34" charset="0"/>
              </a:rPr>
              <a:t>Thank you</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ahnschrift Condensed" pitchFamily="34" charset="0"/>
            </a:endParaRPr>
          </a:p>
        </p:txBody>
      </p:sp>
    </p:spTree>
    <p:extLst>
      <p:ext uri="{BB962C8B-B14F-4D97-AF65-F5344CB8AC3E}">
        <p14:creationId xmlns:p14="http://schemas.microsoft.com/office/powerpoint/2010/main" val="2186849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873</TotalTime>
  <Words>2353</Words>
  <Application>Microsoft Office PowerPoint</Application>
  <PresentationFormat>On-screen Show (4:3)</PresentationFormat>
  <Paragraphs>353</Paragraphs>
  <Slides>54</Slides>
  <Notes>10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Austin</vt:lpstr>
      <vt:lpstr>PowerPoint Presentation</vt:lpstr>
      <vt:lpstr>Definition</vt:lpstr>
      <vt:lpstr>PowerPoint Presentation</vt:lpstr>
      <vt:lpstr>PowerPoint Presentation</vt:lpstr>
      <vt:lpstr>PowerPoint Presentation</vt:lpstr>
      <vt:lpstr>Uses of planning</vt:lpstr>
      <vt:lpstr>PowerPoint Presentation</vt:lpstr>
      <vt:lpstr>Types of health planning</vt:lpstr>
      <vt:lpstr>Steps in planning </vt:lpstr>
      <vt:lpstr>PowerPoint Presentation</vt:lpstr>
      <vt:lpstr>1. Identify the problem</vt:lpstr>
      <vt:lpstr>PowerPoint Presentation</vt:lpstr>
      <vt:lpstr>The information required include</vt:lpstr>
      <vt:lpstr>PowerPoint Presentation</vt:lpstr>
      <vt:lpstr>PowerPoint Presentation</vt:lpstr>
      <vt:lpstr>2. Determining the priorities </vt:lpstr>
      <vt:lpstr>PowerPoint Presentation</vt:lpstr>
      <vt:lpstr>3. Development Of Program Goals, Objectives &amp; Activities</vt:lpstr>
      <vt:lpstr>PowerPoint Presentation</vt:lpstr>
      <vt:lpstr>PowerPoint Presentation</vt:lpstr>
      <vt:lpstr>4. Resource Identification </vt:lpstr>
      <vt:lpstr>PowerPoint Presentation</vt:lpstr>
      <vt:lpstr>5. Identifying Constraints</vt:lpstr>
      <vt:lpstr>PowerPoint Presentation</vt:lpstr>
      <vt:lpstr>PowerPoint Presentation</vt:lpstr>
      <vt:lpstr>6. Identify Alternative Strategies </vt:lpstr>
      <vt:lpstr>7. Develop implementation strategy</vt:lpstr>
      <vt:lpstr>PowerPoint Presentation</vt:lpstr>
      <vt:lpstr>8. Implementation </vt:lpstr>
      <vt:lpstr>PowerPoint Presentation</vt:lpstr>
      <vt:lpstr>9. Monitoring</vt:lpstr>
      <vt:lpstr>PowerPoint Presentation</vt:lpstr>
      <vt:lpstr>10. Evaluation</vt:lpstr>
      <vt:lpstr>PowerPoint Presentation</vt:lpstr>
      <vt:lpstr>PowerPoint Presentation</vt:lpstr>
      <vt:lpstr>PowerPoint Presentation</vt:lpstr>
      <vt:lpstr>PowerPoint Presentation</vt:lpstr>
      <vt:lpstr>PowerPoint Presentation</vt:lpstr>
      <vt:lpstr>Types of evaluation</vt:lpstr>
      <vt:lpstr>PowerPoint Presentation</vt:lpstr>
      <vt:lpstr>PowerPoint Presentation</vt:lpstr>
      <vt:lpstr>PowerPoint Presentation</vt:lpstr>
      <vt:lpstr>Conclusion</vt:lpstr>
      <vt:lpstr>How to develop a program to increase influenza vaccine uptake among workers in health care settings?</vt:lpstr>
      <vt:lpstr>Conduct needs assessment</vt:lpstr>
      <vt:lpstr>Conduct needs assessment</vt:lpstr>
      <vt:lpstr>Goals and objectives</vt:lpstr>
      <vt:lpstr>Resource identification </vt:lpstr>
      <vt:lpstr>Identifying constraints </vt:lpstr>
      <vt:lpstr> Strategies</vt:lpstr>
      <vt:lpstr> Implementation </vt:lpstr>
      <vt:lpstr>Evaluation </vt:lpstr>
      <vt:lpstr>References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Divya V</dc:creator>
  <cp:lastModifiedBy>Prasanth</cp:lastModifiedBy>
  <cp:revision>106</cp:revision>
  <dcterms:created xsi:type="dcterms:W3CDTF">2021-02-01T04:06:04Z</dcterms:created>
  <dcterms:modified xsi:type="dcterms:W3CDTF">2024-08-29T14:58:45Z</dcterms:modified>
</cp:coreProperties>
</file>