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8"/>
  </p:notesMasterIdLst>
  <p:sldIdLst>
    <p:sldId id="256" r:id="rId2"/>
    <p:sldId id="349" r:id="rId3"/>
    <p:sldId id="257" r:id="rId4"/>
    <p:sldId id="285" r:id="rId5"/>
    <p:sldId id="264" r:id="rId6"/>
    <p:sldId id="286" r:id="rId7"/>
    <p:sldId id="260" r:id="rId8"/>
    <p:sldId id="261" r:id="rId9"/>
    <p:sldId id="287" r:id="rId10"/>
    <p:sldId id="288" r:id="rId11"/>
    <p:sldId id="290" r:id="rId12"/>
    <p:sldId id="289" r:id="rId13"/>
    <p:sldId id="291" r:id="rId14"/>
    <p:sldId id="292" r:id="rId15"/>
    <p:sldId id="293" r:id="rId16"/>
    <p:sldId id="295" r:id="rId17"/>
    <p:sldId id="297" r:id="rId18"/>
    <p:sldId id="298" r:id="rId19"/>
    <p:sldId id="350" r:id="rId20"/>
    <p:sldId id="299" r:id="rId21"/>
    <p:sldId id="300" r:id="rId22"/>
    <p:sldId id="301" r:id="rId23"/>
    <p:sldId id="302" r:id="rId24"/>
    <p:sldId id="356" r:id="rId25"/>
    <p:sldId id="303" r:id="rId26"/>
    <p:sldId id="304" r:id="rId27"/>
    <p:sldId id="305" r:id="rId28"/>
    <p:sldId id="306" r:id="rId29"/>
    <p:sldId id="307" r:id="rId30"/>
    <p:sldId id="357" r:id="rId31"/>
    <p:sldId id="308" r:id="rId32"/>
    <p:sldId id="309" r:id="rId33"/>
    <p:sldId id="310" r:id="rId34"/>
    <p:sldId id="311" r:id="rId35"/>
    <p:sldId id="312" r:id="rId36"/>
    <p:sldId id="313" r:id="rId37"/>
    <p:sldId id="351" r:id="rId38"/>
    <p:sldId id="314" r:id="rId39"/>
    <p:sldId id="315" r:id="rId40"/>
    <p:sldId id="316" r:id="rId41"/>
    <p:sldId id="317" r:id="rId42"/>
    <p:sldId id="318" r:id="rId43"/>
    <p:sldId id="319" r:id="rId44"/>
    <p:sldId id="320" r:id="rId45"/>
    <p:sldId id="321" r:id="rId46"/>
    <p:sldId id="322" r:id="rId47"/>
    <p:sldId id="323" r:id="rId48"/>
    <p:sldId id="324" r:id="rId49"/>
    <p:sldId id="325" r:id="rId50"/>
    <p:sldId id="326" r:id="rId51"/>
    <p:sldId id="327" r:id="rId52"/>
    <p:sldId id="328" r:id="rId53"/>
    <p:sldId id="329" r:id="rId54"/>
    <p:sldId id="330" r:id="rId55"/>
    <p:sldId id="331" r:id="rId56"/>
    <p:sldId id="332" r:id="rId57"/>
    <p:sldId id="333" r:id="rId58"/>
    <p:sldId id="334" r:id="rId59"/>
    <p:sldId id="335" r:id="rId60"/>
    <p:sldId id="336" r:id="rId61"/>
    <p:sldId id="337" r:id="rId62"/>
    <p:sldId id="338" r:id="rId63"/>
    <p:sldId id="339" r:id="rId64"/>
    <p:sldId id="340" r:id="rId65"/>
    <p:sldId id="341" r:id="rId66"/>
    <p:sldId id="342" r:id="rId67"/>
    <p:sldId id="343" r:id="rId68"/>
    <p:sldId id="344" r:id="rId69"/>
    <p:sldId id="345" r:id="rId70"/>
    <p:sldId id="346" r:id="rId71"/>
    <p:sldId id="347" r:id="rId72"/>
    <p:sldId id="348" r:id="rId73"/>
    <p:sldId id="352" r:id="rId74"/>
    <p:sldId id="353" r:id="rId75"/>
    <p:sldId id="354" r:id="rId76"/>
    <p:sldId id="355"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4FEB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372" autoAdjust="0"/>
  </p:normalViewPr>
  <p:slideViewPr>
    <p:cSldViewPr>
      <p:cViewPr varScale="1">
        <p:scale>
          <a:sx n="71" d="100"/>
          <a:sy n="71" d="100"/>
        </p:scale>
        <p:origin x="1786"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_rels/data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image" Target="../media/image16.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image" Target="../media/image16.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018B87-A110-404B-9AD2-D504130F3F3B}" type="doc">
      <dgm:prSet loTypeId="urn:microsoft.com/office/officeart/2005/8/layout/vList6" loCatId="list" qsTypeId="urn:microsoft.com/office/officeart/2005/8/quickstyle/simple1" qsCatId="simple" csTypeId="urn:microsoft.com/office/officeart/2005/8/colors/colorful5" csCatId="colorful" phldr="1"/>
      <dgm:spPr/>
      <dgm:t>
        <a:bodyPr/>
        <a:lstStyle/>
        <a:p>
          <a:endParaRPr lang="en-IN"/>
        </a:p>
      </dgm:t>
    </dgm:pt>
    <dgm:pt modelId="{38403455-7E71-4211-9918-6C4725FF6D6A}">
      <dgm:prSet phldrT="[Text]"/>
      <dgm:spPr/>
      <dgm:t>
        <a:bodyPr/>
        <a:lstStyle/>
        <a:p>
          <a:r>
            <a:rPr lang="en-US" dirty="0"/>
            <a:t>Endogenous pigmentation </a:t>
          </a:r>
          <a:endParaRPr lang="en-IN" dirty="0"/>
        </a:p>
      </dgm:t>
    </dgm:pt>
    <dgm:pt modelId="{9D27FBB9-1077-4F2F-88BF-AF505A5733BA}" type="parTrans" cxnId="{E7D0D0EB-F6AA-4DC1-B39A-540349B3639B}">
      <dgm:prSet/>
      <dgm:spPr/>
      <dgm:t>
        <a:bodyPr/>
        <a:lstStyle/>
        <a:p>
          <a:endParaRPr lang="en-IN"/>
        </a:p>
      </dgm:t>
    </dgm:pt>
    <dgm:pt modelId="{557D6371-A1C1-4D51-8AFB-D08D71221881}" type="sibTrans" cxnId="{E7D0D0EB-F6AA-4DC1-B39A-540349B3639B}">
      <dgm:prSet/>
      <dgm:spPr/>
      <dgm:t>
        <a:bodyPr/>
        <a:lstStyle/>
        <a:p>
          <a:endParaRPr lang="en-IN"/>
        </a:p>
      </dgm:t>
    </dgm:pt>
    <dgm:pt modelId="{D75A7653-FCFC-4CD1-B3F8-D5F01FC89635}">
      <dgm:prSet phldrT="[Text]" custT="1"/>
      <dgm:spPr>
        <a:gradFill flip="none" rotWithShape="0">
          <a:gsLst>
            <a:gs pos="0">
              <a:schemeClr val="accent5">
                <a:tint val="40000"/>
                <a:hueOff val="0"/>
                <a:satOff val="0"/>
                <a:lumOff val="0"/>
                <a:shade val="30000"/>
                <a:satMod val="115000"/>
              </a:schemeClr>
            </a:gs>
            <a:gs pos="50000">
              <a:schemeClr val="accent5">
                <a:tint val="40000"/>
                <a:hueOff val="0"/>
                <a:satOff val="0"/>
                <a:lumOff val="0"/>
                <a:shade val="67500"/>
                <a:satMod val="115000"/>
              </a:schemeClr>
            </a:gs>
            <a:gs pos="100000">
              <a:schemeClr val="accent5">
                <a:tint val="40000"/>
                <a:hueOff val="0"/>
                <a:satOff val="0"/>
                <a:lumOff val="0"/>
                <a:shade val="100000"/>
                <a:satMod val="115000"/>
              </a:schemeClr>
            </a:gs>
          </a:gsLst>
          <a:path path="circle">
            <a:fillToRect l="100000" t="100000"/>
          </a:path>
          <a:tileRect r="-100000" b="-100000"/>
        </a:gradFill>
      </dgm:spPr>
      <dgm:t>
        <a:bodyPr/>
        <a:lstStyle/>
        <a:p>
          <a:r>
            <a:rPr lang="en-US" sz="1800" dirty="0"/>
            <a:t> pigments melanin, hemoglobin,  </a:t>
          </a:r>
          <a:r>
            <a:rPr lang="en-US" sz="1800" dirty="0" err="1"/>
            <a:t>hemosiderin</a:t>
          </a:r>
          <a:r>
            <a:rPr lang="en-US" sz="1800" dirty="0"/>
            <a:t> </a:t>
          </a:r>
          <a:endParaRPr lang="en-IN" sz="1800" dirty="0"/>
        </a:p>
      </dgm:t>
    </dgm:pt>
    <dgm:pt modelId="{5D77F4DD-ADA4-4AFA-BF58-846E2E356FB8}" type="parTrans" cxnId="{F1A1D821-8206-4EAD-9799-274E705E90B9}">
      <dgm:prSet/>
      <dgm:spPr/>
      <dgm:t>
        <a:bodyPr/>
        <a:lstStyle/>
        <a:p>
          <a:endParaRPr lang="en-IN"/>
        </a:p>
      </dgm:t>
    </dgm:pt>
    <dgm:pt modelId="{647E9523-526D-4582-97A4-94A2295D4DD4}" type="sibTrans" cxnId="{F1A1D821-8206-4EAD-9799-274E705E90B9}">
      <dgm:prSet/>
      <dgm:spPr/>
      <dgm:t>
        <a:bodyPr/>
        <a:lstStyle/>
        <a:p>
          <a:endParaRPr lang="en-IN"/>
        </a:p>
      </dgm:t>
    </dgm:pt>
    <dgm:pt modelId="{8CE2AC83-DDDA-4CEC-954D-95F8895A63EC}">
      <dgm:prSet phldrT="[Text]"/>
      <dgm:spPr/>
      <dgm:t>
        <a:bodyPr/>
        <a:lstStyle/>
        <a:p>
          <a:r>
            <a:rPr lang="en-US" dirty="0"/>
            <a:t>Exogenous pigmentation</a:t>
          </a:r>
          <a:endParaRPr lang="en-IN" dirty="0"/>
        </a:p>
      </dgm:t>
    </dgm:pt>
    <dgm:pt modelId="{D0A1536B-29B3-4A0F-B3FE-A603404A71A1}" type="parTrans" cxnId="{5209592D-5679-49E7-826A-3223CEFCEFCE}">
      <dgm:prSet/>
      <dgm:spPr/>
      <dgm:t>
        <a:bodyPr/>
        <a:lstStyle/>
        <a:p>
          <a:endParaRPr lang="en-IN"/>
        </a:p>
      </dgm:t>
    </dgm:pt>
    <dgm:pt modelId="{01045AAD-4811-4034-B9DE-1968A9B4E1E5}" type="sibTrans" cxnId="{5209592D-5679-49E7-826A-3223CEFCEFCE}">
      <dgm:prSet/>
      <dgm:spPr/>
      <dgm:t>
        <a:bodyPr/>
        <a:lstStyle/>
        <a:p>
          <a:endParaRPr lang="en-IN"/>
        </a:p>
      </dgm:t>
    </dgm:pt>
    <dgm:pt modelId="{98351272-00E2-4DBF-B198-D2C523DDACB7}">
      <dgm:prSet phldrT="[Text]" custT="1"/>
      <dgm:spPr>
        <a:solidFill>
          <a:schemeClr val="accent1">
            <a:lumMod val="60000"/>
            <a:lumOff val="40000"/>
            <a:alpha val="90000"/>
          </a:schemeClr>
        </a:solidFill>
      </dgm:spPr>
      <dgm:t>
        <a:bodyPr/>
        <a:lstStyle/>
        <a:p>
          <a:r>
            <a:rPr lang="en-US" sz="1600" dirty="0"/>
            <a:t> foreign materials such as amalgam, graphite into the connective tissue, over growth of </a:t>
          </a:r>
          <a:r>
            <a:rPr lang="en-US" sz="1600" dirty="0" err="1"/>
            <a:t>chromogenic</a:t>
          </a:r>
          <a:r>
            <a:rPr lang="en-US" sz="1600" dirty="0"/>
            <a:t> bacteria, by ingestion of metals that gets deposited in oral tissues</a:t>
          </a:r>
          <a:r>
            <a:rPr lang="en-US" sz="1600" baseline="30000" dirty="0"/>
            <a:t>. </a:t>
          </a:r>
          <a:endParaRPr lang="en-IN" sz="1600" dirty="0"/>
        </a:p>
      </dgm:t>
    </dgm:pt>
    <dgm:pt modelId="{6E9F91AD-7BFE-4590-93E7-4FEA79A50AB8}" type="parTrans" cxnId="{01B4AA5D-43F4-4978-BF82-5665704C2C06}">
      <dgm:prSet/>
      <dgm:spPr/>
      <dgm:t>
        <a:bodyPr/>
        <a:lstStyle/>
        <a:p>
          <a:endParaRPr lang="en-IN"/>
        </a:p>
      </dgm:t>
    </dgm:pt>
    <dgm:pt modelId="{9BD0672A-A554-4BF6-AAF0-9861963CD386}" type="sibTrans" cxnId="{01B4AA5D-43F4-4978-BF82-5665704C2C06}">
      <dgm:prSet/>
      <dgm:spPr/>
      <dgm:t>
        <a:bodyPr/>
        <a:lstStyle/>
        <a:p>
          <a:endParaRPr lang="en-IN"/>
        </a:p>
      </dgm:t>
    </dgm:pt>
    <dgm:pt modelId="{C5095839-3B3E-4016-AC97-9A31A05DD800}">
      <dgm:prSet phldrT="[Text]" custT="1"/>
      <dgm:spPr>
        <a:gradFill flip="none" rotWithShape="0">
          <a:gsLst>
            <a:gs pos="0">
              <a:schemeClr val="accent5">
                <a:tint val="40000"/>
                <a:hueOff val="0"/>
                <a:satOff val="0"/>
                <a:lumOff val="0"/>
                <a:shade val="30000"/>
                <a:satMod val="115000"/>
              </a:schemeClr>
            </a:gs>
            <a:gs pos="50000">
              <a:schemeClr val="accent5">
                <a:tint val="40000"/>
                <a:hueOff val="0"/>
                <a:satOff val="0"/>
                <a:lumOff val="0"/>
                <a:shade val="67500"/>
                <a:satMod val="115000"/>
              </a:schemeClr>
            </a:gs>
            <a:gs pos="100000">
              <a:schemeClr val="accent5">
                <a:tint val="40000"/>
                <a:hueOff val="0"/>
                <a:satOff val="0"/>
                <a:lumOff val="0"/>
                <a:shade val="100000"/>
                <a:satMod val="115000"/>
              </a:schemeClr>
            </a:gs>
          </a:gsLst>
          <a:path path="circle">
            <a:fillToRect l="100000" t="100000"/>
          </a:path>
          <a:tileRect r="-100000" b="-100000"/>
        </a:gradFill>
      </dgm:spPr>
      <dgm:t>
        <a:bodyPr/>
        <a:lstStyle/>
        <a:p>
          <a:endParaRPr lang="en-IN" sz="1800" dirty="0"/>
        </a:p>
      </dgm:t>
    </dgm:pt>
    <dgm:pt modelId="{DDA86C80-CA66-4E39-8C59-1FA49F7E0DC9}" type="parTrans" cxnId="{3C77699F-2A4A-4302-9CD0-E9BB72C2CF13}">
      <dgm:prSet/>
      <dgm:spPr/>
      <dgm:t>
        <a:bodyPr/>
        <a:lstStyle/>
        <a:p>
          <a:endParaRPr lang="en-IN"/>
        </a:p>
      </dgm:t>
    </dgm:pt>
    <dgm:pt modelId="{3CBD314E-BCF4-4B5A-B754-0952B88D0CF6}" type="sibTrans" cxnId="{3C77699F-2A4A-4302-9CD0-E9BB72C2CF13}">
      <dgm:prSet/>
      <dgm:spPr/>
      <dgm:t>
        <a:bodyPr/>
        <a:lstStyle/>
        <a:p>
          <a:endParaRPr lang="en-IN"/>
        </a:p>
      </dgm:t>
    </dgm:pt>
    <dgm:pt modelId="{BA04DAA3-DF8F-493C-A7D5-650477AC0F2C}">
      <dgm:prSet phldrT="[Text]" custT="1"/>
      <dgm:spPr>
        <a:solidFill>
          <a:schemeClr val="accent1">
            <a:lumMod val="60000"/>
            <a:lumOff val="40000"/>
            <a:alpha val="90000"/>
          </a:schemeClr>
        </a:solidFill>
      </dgm:spPr>
      <dgm:t>
        <a:bodyPr/>
        <a:lstStyle/>
        <a:p>
          <a:endParaRPr lang="en-IN" sz="1600" dirty="0"/>
        </a:p>
      </dgm:t>
    </dgm:pt>
    <dgm:pt modelId="{45696F37-37C1-4E35-A410-FBFDCA451006}" type="parTrans" cxnId="{241CC00E-716D-4D85-8CC8-B67F917FC1D7}">
      <dgm:prSet/>
      <dgm:spPr/>
      <dgm:t>
        <a:bodyPr/>
        <a:lstStyle/>
        <a:p>
          <a:endParaRPr lang="en-IN"/>
        </a:p>
      </dgm:t>
    </dgm:pt>
    <dgm:pt modelId="{DF83EBA5-FFC7-4232-8072-38F54F8FAE03}" type="sibTrans" cxnId="{241CC00E-716D-4D85-8CC8-B67F917FC1D7}">
      <dgm:prSet/>
      <dgm:spPr/>
      <dgm:t>
        <a:bodyPr/>
        <a:lstStyle/>
        <a:p>
          <a:endParaRPr lang="en-IN"/>
        </a:p>
      </dgm:t>
    </dgm:pt>
    <dgm:pt modelId="{BD62E893-B8AD-4D89-A2AF-B2BB7E88DA1D}" type="pres">
      <dgm:prSet presAssocID="{E1018B87-A110-404B-9AD2-D504130F3F3B}" presName="Name0" presStyleCnt="0">
        <dgm:presLayoutVars>
          <dgm:dir/>
          <dgm:animLvl val="lvl"/>
          <dgm:resizeHandles/>
        </dgm:presLayoutVars>
      </dgm:prSet>
      <dgm:spPr/>
    </dgm:pt>
    <dgm:pt modelId="{11D764ED-ABD7-42F3-96A9-323325A32E56}" type="pres">
      <dgm:prSet presAssocID="{38403455-7E71-4211-9918-6C4725FF6D6A}" presName="linNode" presStyleCnt="0"/>
      <dgm:spPr/>
    </dgm:pt>
    <dgm:pt modelId="{5AD16CB4-A0E9-4E95-BD4A-90D3A6398B96}" type="pres">
      <dgm:prSet presAssocID="{38403455-7E71-4211-9918-6C4725FF6D6A}" presName="parentShp" presStyleLbl="node1" presStyleIdx="0" presStyleCnt="2" custScaleX="68615" custScaleY="35235" custLinFactNeighborX="-3539" custLinFactNeighborY="-76">
        <dgm:presLayoutVars>
          <dgm:bulletEnabled val="1"/>
        </dgm:presLayoutVars>
      </dgm:prSet>
      <dgm:spPr/>
    </dgm:pt>
    <dgm:pt modelId="{29453CBA-5EC9-42AE-9AA6-C232EA114CC1}" type="pres">
      <dgm:prSet presAssocID="{38403455-7E71-4211-9918-6C4725FF6D6A}" presName="childShp" presStyleLbl="bgAccFollowNode1" presStyleIdx="0" presStyleCnt="2" custScaleX="97972" custScaleY="52437" custLinFactNeighborX="-2495" custLinFactNeighborY="-49">
        <dgm:presLayoutVars>
          <dgm:bulletEnabled val="1"/>
        </dgm:presLayoutVars>
      </dgm:prSet>
      <dgm:spPr/>
    </dgm:pt>
    <dgm:pt modelId="{97ADD392-9EAD-4EB8-BF54-689D7643D0BD}" type="pres">
      <dgm:prSet presAssocID="{557D6371-A1C1-4D51-8AFB-D08D71221881}" presName="spacing" presStyleCnt="0"/>
      <dgm:spPr/>
    </dgm:pt>
    <dgm:pt modelId="{4AAC9118-CF3C-4774-BA94-EC4088E930CF}" type="pres">
      <dgm:prSet presAssocID="{8CE2AC83-DDDA-4CEC-954D-95F8895A63EC}" presName="linNode" presStyleCnt="0"/>
      <dgm:spPr/>
    </dgm:pt>
    <dgm:pt modelId="{7DF3AAF2-0F53-4DFC-AAB9-0A8596D84DF3}" type="pres">
      <dgm:prSet presAssocID="{8CE2AC83-DDDA-4CEC-954D-95F8895A63EC}" presName="parentShp" presStyleLbl="node1" presStyleIdx="1" presStyleCnt="2" custScaleX="67593" custScaleY="42514">
        <dgm:presLayoutVars>
          <dgm:bulletEnabled val="1"/>
        </dgm:presLayoutVars>
      </dgm:prSet>
      <dgm:spPr/>
    </dgm:pt>
    <dgm:pt modelId="{F38424A8-997C-4D24-B944-DFC6AA5A332F}" type="pres">
      <dgm:prSet presAssocID="{8CE2AC83-DDDA-4CEC-954D-95F8895A63EC}" presName="childShp" presStyleLbl="bgAccFollowNode1" presStyleIdx="1" presStyleCnt="2" custScaleX="113668" custScaleY="60988">
        <dgm:presLayoutVars>
          <dgm:bulletEnabled val="1"/>
        </dgm:presLayoutVars>
      </dgm:prSet>
      <dgm:spPr/>
    </dgm:pt>
  </dgm:ptLst>
  <dgm:cxnLst>
    <dgm:cxn modelId="{241CC00E-716D-4D85-8CC8-B67F917FC1D7}" srcId="{8CE2AC83-DDDA-4CEC-954D-95F8895A63EC}" destId="{BA04DAA3-DF8F-493C-A7D5-650477AC0F2C}" srcOrd="0" destOrd="0" parTransId="{45696F37-37C1-4E35-A410-FBFDCA451006}" sibTransId="{DF83EBA5-FFC7-4232-8072-38F54F8FAE03}"/>
    <dgm:cxn modelId="{F1A1D821-8206-4EAD-9799-274E705E90B9}" srcId="{38403455-7E71-4211-9918-6C4725FF6D6A}" destId="{D75A7653-FCFC-4CD1-B3F8-D5F01FC89635}" srcOrd="1" destOrd="0" parTransId="{5D77F4DD-ADA4-4AFA-BF58-846E2E356FB8}" sibTransId="{647E9523-526D-4582-97A4-94A2295D4DD4}"/>
    <dgm:cxn modelId="{5209592D-5679-49E7-826A-3223CEFCEFCE}" srcId="{E1018B87-A110-404B-9AD2-D504130F3F3B}" destId="{8CE2AC83-DDDA-4CEC-954D-95F8895A63EC}" srcOrd="1" destOrd="0" parTransId="{D0A1536B-29B3-4A0F-B3FE-A603404A71A1}" sibTransId="{01045AAD-4811-4034-B9DE-1968A9B4E1E5}"/>
    <dgm:cxn modelId="{D7FCEA39-A3CB-4CB2-83BD-F8EEA070B150}" type="presOf" srcId="{E1018B87-A110-404B-9AD2-D504130F3F3B}" destId="{BD62E893-B8AD-4D89-A2AF-B2BB7E88DA1D}" srcOrd="0" destOrd="0" presId="urn:microsoft.com/office/officeart/2005/8/layout/vList6"/>
    <dgm:cxn modelId="{8F3E393B-F52D-4CD9-A07E-0D8FBF9989C6}" type="presOf" srcId="{38403455-7E71-4211-9918-6C4725FF6D6A}" destId="{5AD16CB4-A0E9-4E95-BD4A-90D3A6398B96}" srcOrd="0" destOrd="0" presId="urn:microsoft.com/office/officeart/2005/8/layout/vList6"/>
    <dgm:cxn modelId="{35074A3E-E2D1-4CF1-B173-58EEEBF56AFB}" type="presOf" srcId="{98351272-00E2-4DBF-B198-D2C523DDACB7}" destId="{F38424A8-997C-4D24-B944-DFC6AA5A332F}" srcOrd="0" destOrd="1" presId="urn:microsoft.com/office/officeart/2005/8/layout/vList6"/>
    <dgm:cxn modelId="{01B4AA5D-43F4-4978-BF82-5665704C2C06}" srcId="{8CE2AC83-DDDA-4CEC-954D-95F8895A63EC}" destId="{98351272-00E2-4DBF-B198-D2C523DDACB7}" srcOrd="1" destOrd="0" parTransId="{6E9F91AD-7BFE-4590-93E7-4FEA79A50AB8}" sibTransId="{9BD0672A-A554-4BF6-AAF0-9861963CD386}"/>
    <dgm:cxn modelId="{3C77699F-2A4A-4302-9CD0-E9BB72C2CF13}" srcId="{38403455-7E71-4211-9918-6C4725FF6D6A}" destId="{C5095839-3B3E-4016-AC97-9A31A05DD800}" srcOrd="0" destOrd="0" parTransId="{DDA86C80-CA66-4E39-8C59-1FA49F7E0DC9}" sibTransId="{3CBD314E-BCF4-4B5A-B754-0952B88D0CF6}"/>
    <dgm:cxn modelId="{DD6718A2-85ED-4AEA-9A42-C57AFFBC841A}" type="presOf" srcId="{8CE2AC83-DDDA-4CEC-954D-95F8895A63EC}" destId="{7DF3AAF2-0F53-4DFC-AAB9-0A8596D84DF3}" srcOrd="0" destOrd="0" presId="urn:microsoft.com/office/officeart/2005/8/layout/vList6"/>
    <dgm:cxn modelId="{8651D1C6-139C-4D4B-AE84-CD702603E3A2}" type="presOf" srcId="{C5095839-3B3E-4016-AC97-9A31A05DD800}" destId="{29453CBA-5EC9-42AE-9AA6-C232EA114CC1}" srcOrd="0" destOrd="0" presId="urn:microsoft.com/office/officeart/2005/8/layout/vList6"/>
    <dgm:cxn modelId="{F41D7DEB-572B-4870-87DF-0CF2336D106F}" type="presOf" srcId="{BA04DAA3-DF8F-493C-A7D5-650477AC0F2C}" destId="{F38424A8-997C-4D24-B944-DFC6AA5A332F}" srcOrd="0" destOrd="0" presId="urn:microsoft.com/office/officeart/2005/8/layout/vList6"/>
    <dgm:cxn modelId="{E7D0D0EB-F6AA-4DC1-B39A-540349B3639B}" srcId="{E1018B87-A110-404B-9AD2-D504130F3F3B}" destId="{38403455-7E71-4211-9918-6C4725FF6D6A}" srcOrd="0" destOrd="0" parTransId="{9D27FBB9-1077-4F2F-88BF-AF505A5733BA}" sibTransId="{557D6371-A1C1-4D51-8AFB-D08D71221881}"/>
    <dgm:cxn modelId="{F1DA57EC-6AA6-48DD-850F-E6C80FAC6655}" type="presOf" srcId="{D75A7653-FCFC-4CD1-B3F8-D5F01FC89635}" destId="{29453CBA-5EC9-42AE-9AA6-C232EA114CC1}" srcOrd="0" destOrd="1" presId="urn:microsoft.com/office/officeart/2005/8/layout/vList6"/>
    <dgm:cxn modelId="{265CE0DF-5AB6-4A75-8707-3D47FE4F9705}" type="presParOf" srcId="{BD62E893-B8AD-4D89-A2AF-B2BB7E88DA1D}" destId="{11D764ED-ABD7-42F3-96A9-323325A32E56}" srcOrd="0" destOrd="0" presId="urn:microsoft.com/office/officeart/2005/8/layout/vList6"/>
    <dgm:cxn modelId="{DD6A253D-45B3-42DA-80A0-AEF8CB2C14C0}" type="presParOf" srcId="{11D764ED-ABD7-42F3-96A9-323325A32E56}" destId="{5AD16CB4-A0E9-4E95-BD4A-90D3A6398B96}" srcOrd="0" destOrd="0" presId="urn:microsoft.com/office/officeart/2005/8/layout/vList6"/>
    <dgm:cxn modelId="{DAA530D7-7A1E-4968-BC71-E0F7CE3C9D22}" type="presParOf" srcId="{11D764ED-ABD7-42F3-96A9-323325A32E56}" destId="{29453CBA-5EC9-42AE-9AA6-C232EA114CC1}" srcOrd="1" destOrd="0" presId="urn:microsoft.com/office/officeart/2005/8/layout/vList6"/>
    <dgm:cxn modelId="{7B3A2B96-EC4D-4182-B5E3-8F1BB9650CD3}" type="presParOf" srcId="{BD62E893-B8AD-4D89-A2AF-B2BB7E88DA1D}" destId="{97ADD392-9EAD-4EB8-BF54-689D7643D0BD}" srcOrd="1" destOrd="0" presId="urn:microsoft.com/office/officeart/2005/8/layout/vList6"/>
    <dgm:cxn modelId="{86460299-29C4-4DC0-8384-B999D276C32C}" type="presParOf" srcId="{BD62E893-B8AD-4D89-A2AF-B2BB7E88DA1D}" destId="{4AAC9118-CF3C-4774-BA94-EC4088E930CF}" srcOrd="2" destOrd="0" presId="urn:microsoft.com/office/officeart/2005/8/layout/vList6"/>
    <dgm:cxn modelId="{086BE4B4-02D1-4E71-BC55-5CCB04252B3B}" type="presParOf" srcId="{4AAC9118-CF3C-4774-BA94-EC4088E930CF}" destId="{7DF3AAF2-0F53-4DFC-AAB9-0A8596D84DF3}" srcOrd="0" destOrd="0" presId="urn:microsoft.com/office/officeart/2005/8/layout/vList6"/>
    <dgm:cxn modelId="{703C1BA7-E3A2-4A23-AE38-219954824BEB}" type="presParOf" srcId="{4AAC9118-CF3C-4774-BA94-EC4088E930CF}" destId="{F38424A8-997C-4D24-B944-DFC6AA5A332F}" srcOrd="1" destOrd="0" presId="urn:microsoft.com/office/officeart/2005/8/layout/vList6"/>
  </dgm:cxnLst>
  <dgm:bg>
    <a:gradFill flip="none" rotWithShape="1">
      <a:gsLst>
        <a:gs pos="0">
          <a:schemeClr val="accent4">
            <a:lumMod val="60000"/>
            <a:lumOff val="40000"/>
            <a:shade val="30000"/>
            <a:satMod val="115000"/>
          </a:schemeClr>
        </a:gs>
        <a:gs pos="50000">
          <a:schemeClr val="accent4">
            <a:lumMod val="60000"/>
            <a:lumOff val="40000"/>
            <a:shade val="67500"/>
            <a:satMod val="115000"/>
          </a:schemeClr>
        </a:gs>
        <a:gs pos="100000">
          <a:schemeClr val="accent4">
            <a:lumMod val="60000"/>
            <a:lumOff val="40000"/>
            <a:shade val="100000"/>
            <a:satMod val="115000"/>
          </a:schemeClr>
        </a:gs>
      </a:gsLst>
      <a:lin ang="16200000" scaled="1"/>
      <a:tileRect/>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66FB18-E840-4C93-AC87-95127CF04C80}" type="doc">
      <dgm:prSet loTypeId="urn:microsoft.com/office/officeart/2005/8/layout/arrow4" loCatId="process" qsTypeId="urn:microsoft.com/office/officeart/2005/8/quickstyle/3d1" qsCatId="3D" csTypeId="urn:microsoft.com/office/officeart/2005/8/colors/colorful4" csCatId="colorful" phldr="1"/>
      <dgm:spPr/>
      <dgm:t>
        <a:bodyPr/>
        <a:lstStyle/>
        <a:p>
          <a:endParaRPr lang="en-IN"/>
        </a:p>
      </dgm:t>
    </dgm:pt>
    <dgm:pt modelId="{07BC4C5F-1AE8-4E15-9729-841D924F2EFD}">
      <dgm:prSet phldrT="[Text]"/>
      <dgm:spPr/>
      <dgm:t>
        <a:bodyPr/>
        <a:lstStyle/>
        <a:p>
          <a:r>
            <a:rPr lang="en-US" dirty="0"/>
            <a:t>Physiologic </a:t>
          </a:r>
          <a:endParaRPr lang="en-IN" dirty="0"/>
        </a:p>
      </dgm:t>
    </dgm:pt>
    <dgm:pt modelId="{F5AAC3F9-5DD3-4DFB-9F3C-ABB1E5E32BC1}" type="parTrans" cxnId="{1C86A1D5-1005-4619-9773-46A15E803AD2}">
      <dgm:prSet/>
      <dgm:spPr/>
      <dgm:t>
        <a:bodyPr/>
        <a:lstStyle/>
        <a:p>
          <a:endParaRPr lang="en-IN"/>
        </a:p>
      </dgm:t>
    </dgm:pt>
    <dgm:pt modelId="{1FE67CCA-FFA6-4F40-BDFD-CBD08C7DADC3}" type="sibTrans" cxnId="{1C86A1D5-1005-4619-9773-46A15E803AD2}">
      <dgm:prSet/>
      <dgm:spPr/>
      <dgm:t>
        <a:bodyPr/>
        <a:lstStyle/>
        <a:p>
          <a:endParaRPr lang="en-IN"/>
        </a:p>
      </dgm:t>
    </dgm:pt>
    <dgm:pt modelId="{341BC6C0-EE3E-4542-84EC-1A31D0AFDFB1}">
      <dgm:prSet phldrT="[Text]"/>
      <dgm:spPr/>
      <dgm:t>
        <a:bodyPr/>
        <a:lstStyle/>
        <a:p>
          <a:r>
            <a:rPr lang="en-US" dirty="0"/>
            <a:t>Pathological </a:t>
          </a:r>
          <a:endParaRPr lang="en-IN" dirty="0"/>
        </a:p>
      </dgm:t>
    </dgm:pt>
    <dgm:pt modelId="{95E49A99-22C7-4895-B407-139F1C6254CE}" type="parTrans" cxnId="{FDCEF8CF-1ECA-4A67-8F3B-AFD4B3C320D9}">
      <dgm:prSet/>
      <dgm:spPr/>
      <dgm:t>
        <a:bodyPr/>
        <a:lstStyle/>
        <a:p>
          <a:endParaRPr lang="en-IN"/>
        </a:p>
      </dgm:t>
    </dgm:pt>
    <dgm:pt modelId="{6D69BAAA-1146-4B0E-98BF-264E7683A5F7}" type="sibTrans" cxnId="{FDCEF8CF-1ECA-4A67-8F3B-AFD4B3C320D9}">
      <dgm:prSet/>
      <dgm:spPr/>
      <dgm:t>
        <a:bodyPr/>
        <a:lstStyle/>
        <a:p>
          <a:endParaRPr lang="en-IN"/>
        </a:p>
      </dgm:t>
    </dgm:pt>
    <dgm:pt modelId="{900A1504-E65E-44F9-A7B2-892276C6FD6F}" type="pres">
      <dgm:prSet presAssocID="{EE66FB18-E840-4C93-AC87-95127CF04C80}" presName="compositeShape" presStyleCnt="0">
        <dgm:presLayoutVars>
          <dgm:chMax val="2"/>
          <dgm:dir/>
          <dgm:resizeHandles val="exact"/>
        </dgm:presLayoutVars>
      </dgm:prSet>
      <dgm:spPr/>
    </dgm:pt>
    <dgm:pt modelId="{57DDC9FC-B980-4891-95DC-FA754D8FD369}" type="pres">
      <dgm:prSet presAssocID="{07BC4C5F-1AE8-4E15-9729-841D924F2EFD}" presName="upArrow" presStyleLbl="node1" presStyleIdx="0" presStyleCnt="2"/>
      <dgm:spPr/>
    </dgm:pt>
    <dgm:pt modelId="{0564F037-8DFC-45DD-A844-840B6B8737C2}" type="pres">
      <dgm:prSet presAssocID="{07BC4C5F-1AE8-4E15-9729-841D924F2EFD}" presName="upArrowText" presStyleLbl="revTx" presStyleIdx="0" presStyleCnt="2">
        <dgm:presLayoutVars>
          <dgm:chMax val="0"/>
          <dgm:bulletEnabled val="1"/>
        </dgm:presLayoutVars>
      </dgm:prSet>
      <dgm:spPr/>
    </dgm:pt>
    <dgm:pt modelId="{589B6567-0816-4093-BE4F-4EED13D16FEF}" type="pres">
      <dgm:prSet presAssocID="{341BC6C0-EE3E-4542-84EC-1A31D0AFDFB1}" presName="downArrow" presStyleLbl="node1" presStyleIdx="1" presStyleCnt="2"/>
      <dgm:spPr/>
    </dgm:pt>
    <dgm:pt modelId="{F89AEA9A-49CE-4DB1-9A26-2370093DBD09}" type="pres">
      <dgm:prSet presAssocID="{341BC6C0-EE3E-4542-84EC-1A31D0AFDFB1}" presName="downArrowText" presStyleLbl="revTx" presStyleIdx="1" presStyleCnt="2">
        <dgm:presLayoutVars>
          <dgm:chMax val="0"/>
          <dgm:bulletEnabled val="1"/>
        </dgm:presLayoutVars>
      </dgm:prSet>
      <dgm:spPr/>
    </dgm:pt>
  </dgm:ptLst>
  <dgm:cxnLst>
    <dgm:cxn modelId="{8A787610-1F00-46F5-B436-68DEDE03F3E5}" type="presOf" srcId="{EE66FB18-E840-4C93-AC87-95127CF04C80}" destId="{900A1504-E65E-44F9-A7B2-892276C6FD6F}" srcOrd="0" destOrd="0" presId="urn:microsoft.com/office/officeart/2005/8/layout/arrow4"/>
    <dgm:cxn modelId="{BB81995A-1140-4DDC-8426-A3A04B95E6E9}" type="presOf" srcId="{341BC6C0-EE3E-4542-84EC-1A31D0AFDFB1}" destId="{F89AEA9A-49CE-4DB1-9A26-2370093DBD09}" srcOrd="0" destOrd="0" presId="urn:microsoft.com/office/officeart/2005/8/layout/arrow4"/>
    <dgm:cxn modelId="{048153B2-A5BC-4AE2-AE64-F1A155DA619A}" type="presOf" srcId="{07BC4C5F-1AE8-4E15-9729-841D924F2EFD}" destId="{0564F037-8DFC-45DD-A844-840B6B8737C2}" srcOrd="0" destOrd="0" presId="urn:microsoft.com/office/officeart/2005/8/layout/arrow4"/>
    <dgm:cxn modelId="{FDCEF8CF-1ECA-4A67-8F3B-AFD4B3C320D9}" srcId="{EE66FB18-E840-4C93-AC87-95127CF04C80}" destId="{341BC6C0-EE3E-4542-84EC-1A31D0AFDFB1}" srcOrd="1" destOrd="0" parTransId="{95E49A99-22C7-4895-B407-139F1C6254CE}" sibTransId="{6D69BAAA-1146-4B0E-98BF-264E7683A5F7}"/>
    <dgm:cxn modelId="{1C86A1D5-1005-4619-9773-46A15E803AD2}" srcId="{EE66FB18-E840-4C93-AC87-95127CF04C80}" destId="{07BC4C5F-1AE8-4E15-9729-841D924F2EFD}" srcOrd="0" destOrd="0" parTransId="{F5AAC3F9-5DD3-4DFB-9F3C-ABB1E5E32BC1}" sibTransId="{1FE67CCA-FFA6-4F40-BDFD-CBD08C7DADC3}"/>
    <dgm:cxn modelId="{37A31BE2-BD18-4C48-A239-ED60EF1BE708}" type="presParOf" srcId="{900A1504-E65E-44F9-A7B2-892276C6FD6F}" destId="{57DDC9FC-B980-4891-95DC-FA754D8FD369}" srcOrd="0" destOrd="0" presId="urn:microsoft.com/office/officeart/2005/8/layout/arrow4"/>
    <dgm:cxn modelId="{0FC3590F-FFE7-412E-9792-12D3D077A3A3}" type="presParOf" srcId="{900A1504-E65E-44F9-A7B2-892276C6FD6F}" destId="{0564F037-8DFC-45DD-A844-840B6B8737C2}" srcOrd="1" destOrd="0" presId="urn:microsoft.com/office/officeart/2005/8/layout/arrow4"/>
    <dgm:cxn modelId="{18A649C1-4FAE-43C2-9590-D90EA11ED6C2}" type="presParOf" srcId="{900A1504-E65E-44F9-A7B2-892276C6FD6F}" destId="{589B6567-0816-4093-BE4F-4EED13D16FEF}" srcOrd="2" destOrd="0" presId="urn:microsoft.com/office/officeart/2005/8/layout/arrow4"/>
    <dgm:cxn modelId="{AA673DC4-4EC9-4FC0-9884-4AF4B5AFD49A}" type="presParOf" srcId="{900A1504-E65E-44F9-A7B2-892276C6FD6F}" destId="{F89AEA9A-49CE-4DB1-9A26-2370093DBD09}" srcOrd="3" destOrd="0" presId="urn:microsoft.com/office/officeart/2005/8/layout/arrow4"/>
  </dgm:cxnLst>
  <dgm:bg>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DF1E2F-D273-45A1-8A24-00CCF290DDBB}" type="doc">
      <dgm:prSet loTypeId="urn:microsoft.com/office/officeart/2005/8/layout/bProcess4" loCatId="process" qsTypeId="urn:microsoft.com/office/officeart/2005/8/quickstyle/simple1" qsCatId="simple" csTypeId="urn:microsoft.com/office/officeart/2005/8/colors/colorful4" csCatId="colorful" phldr="1"/>
      <dgm:spPr/>
      <dgm:t>
        <a:bodyPr/>
        <a:lstStyle/>
        <a:p>
          <a:endParaRPr lang="en-IN"/>
        </a:p>
      </dgm:t>
    </dgm:pt>
    <dgm:pt modelId="{E17C712B-E5B5-44E9-9F9D-6AD64E257705}">
      <dgm:prSet phldrT="[Text]" custT="1"/>
      <dgm:spPr/>
      <dgm:t>
        <a:bodyPr/>
        <a:lstStyle/>
        <a:p>
          <a:r>
            <a:rPr lang="en-US" sz="1800" b="1" dirty="0"/>
            <a:t>Complete and accurate  history </a:t>
          </a:r>
          <a:endParaRPr lang="en-IN" sz="1800" b="1" dirty="0"/>
        </a:p>
      </dgm:t>
    </dgm:pt>
    <dgm:pt modelId="{F07D11A7-0DF3-4BFF-9A9C-E5B75D732C2B}" type="parTrans" cxnId="{ED478D4D-2FC0-4831-BA0E-50DB60836606}">
      <dgm:prSet/>
      <dgm:spPr/>
      <dgm:t>
        <a:bodyPr/>
        <a:lstStyle/>
        <a:p>
          <a:endParaRPr lang="en-IN"/>
        </a:p>
      </dgm:t>
    </dgm:pt>
    <dgm:pt modelId="{D2CCD4BF-F47C-4526-84C0-CF1807578DF2}" type="sibTrans" cxnId="{ED478D4D-2FC0-4831-BA0E-50DB60836606}">
      <dgm:prSet/>
      <dgm:spPr/>
      <dgm:t>
        <a:bodyPr/>
        <a:lstStyle/>
        <a:p>
          <a:endParaRPr lang="en-IN"/>
        </a:p>
      </dgm:t>
    </dgm:pt>
    <dgm:pt modelId="{B9BCCBE4-899B-4D95-887F-7C9897996BAC}">
      <dgm:prSet phldrT="[Text]" custT="1"/>
      <dgm:spPr/>
      <dgm:t>
        <a:bodyPr/>
        <a:lstStyle/>
        <a:p>
          <a:r>
            <a:rPr lang="en-US" sz="1800" b="1" dirty="0"/>
            <a:t>Any lesions on the skin and </a:t>
          </a:r>
          <a:r>
            <a:rPr lang="en-US" sz="1800" b="1" dirty="0" err="1"/>
            <a:t>perioral</a:t>
          </a:r>
          <a:r>
            <a:rPr lang="en-US" sz="1800" b="1" dirty="0"/>
            <a:t> skin </a:t>
          </a:r>
          <a:endParaRPr lang="en-IN" sz="1800" b="1" dirty="0"/>
        </a:p>
      </dgm:t>
    </dgm:pt>
    <dgm:pt modelId="{3846F1D9-ACCD-4D01-ACA7-E46DB3CF6B89}" type="parTrans" cxnId="{2451162A-4600-46A1-8575-8BF7FC6A8EF3}">
      <dgm:prSet/>
      <dgm:spPr/>
      <dgm:t>
        <a:bodyPr/>
        <a:lstStyle/>
        <a:p>
          <a:endParaRPr lang="en-IN"/>
        </a:p>
      </dgm:t>
    </dgm:pt>
    <dgm:pt modelId="{8E657048-7531-424A-8680-C7A33C19E0F1}" type="sibTrans" cxnId="{2451162A-4600-46A1-8575-8BF7FC6A8EF3}">
      <dgm:prSet/>
      <dgm:spPr/>
      <dgm:t>
        <a:bodyPr/>
        <a:lstStyle/>
        <a:p>
          <a:endParaRPr lang="en-IN"/>
        </a:p>
      </dgm:t>
    </dgm:pt>
    <dgm:pt modelId="{AB3EBA98-2D46-45C1-B310-EF3163D57DE1}">
      <dgm:prSet phldrT="[Text]" custT="1"/>
      <dgm:spPr/>
      <dgm:t>
        <a:bodyPr/>
        <a:lstStyle/>
        <a:p>
          <a:endParaRPr lang="en-US" sz="1400" b="1" dirty="0"/>
        </a:p>
        <a:p>
          <a:r>
            <a:rPr lang="en-US" sz="1400" b="1" dirty="0"/>
            <a:t>a review of systems symptoms of underlying endocrine , neurologic , CVS , GIT  , hematologic  </a:t>
          </a:r>
          <a:endParaRPr lang="en-IN" sz="1400" b="1" dirty="0"/>
        </a:p>
      </dgm:t>
    </dgm:pt>
    <dgm:pt modelId="{D2C74CC5-281C-4D6C-B621-BF31DA0544C5}" type="parTrans" cxnId="{B7C6163D-8F24-4D46-8790-C0F6A0884492}">
      <dgm:prSet/>
      <dgm:spPr/>
      <dgm:t>
        <a:bodyPr/>
        <a:lstStyle/>
        <a:p>
          <a:endParaRPr lang="en-IN"/>
        </a:p>
      </dgm:t>
    </dgm:pt>
    <dgm:pt modelId="{907ABE4E-AC7F-42C2-8104-2A66789100EF}" type="sibTrans" cxnId="{B7C6163D-8F24-4D46-8790-C0F6A0884492}">
      <dgm:prSet/>
      <dgm:spPr/>
      <dgm:t>
        <a:bodyPr/>
        <a:lstStyle/>
        <a:p>
          <a:endParaRPr lang="en-IN"/>
        </a:p>
      </dgm:t>
    </dgm:pt>
    <dgm:pt modelId="{9206E81C-BD20-4140-ABE9-13B4B11314D4}">
      <dgm:prSet phldrT="[Text]" custT="1"/>
      <dgm:spPr/>
      <dgm:t>
        <a:bodyPr/>
        <a:lstStyle/>
        <a:p>
          <a:r>
            <a:rPr lang="en-US" sz="1600" dirty="0"/>
            <a:t>The number , distribution , size and shape and color of intraoral pigmented lesions should be assessed </a:t>
          </a:r>
          <a:endParaRPr lang="en-IN" sz="1600" dirty="0"/>
        </a:p>
      </dgm:t>
    </dgm:pt>
    <dgm:pt modelId="{B3AF3B1E-8970-486B-96B4-BCB633C0C493}" type="parTrans" cxnId="{313B295D-0A24-420D-A485-9E85772DB0AF}">
      <dgm:prSet/>
      <dgm:spPr/>
      <dgm:t>
        <a:bodyPr/>
        <a:lstStyle/>
        <a:p>
          <a:endParaRPr lang="en-IN"/>
        </a:p>
      </dgm:t>
    </dgm:pt>
    <dgm:pt modelId="{7AE57C2E-6F1F-4326-B740-064CE89FF26D}" type="sibTrans" cxnId="{313B295D-0A24-420D-A485-9E85772DB0AF}">
      <dgm:prSet/>
      <dgm:spPr/>
      <dgm:t>
        <a:bodyPr/>
        <a:lstStyle/>
        <a:p>
          <a:endParaRPr lang="en-IN"/>
        </a:p>
      </dgm:t>
    </dgm:pt>
    <dgm:pt modelId="{328AC8D3-D28A-4D53-AD1F-2796AF86A7A2}">
      <dgm:prSet phldrT="[Text]" custT="1"/>
      <dgm:spPr/>
      <dgm:t>
        <a:bodyPr/>
        <a:lstStyle/>
        <a:p>
          <a:r>
            <a:rPr lang="en-US" sz="1800" dirty="0"/>
            <a:t> family history is to consider possible hereditary systemic disease</a:t>
          </a:r>
          <a:endParaRPr lang="en-IN" sz="1800" dirty="0"/>
        </a:p>
      </dgm:t>
    </dgm:pt>
    <dgm:pt modelId="{6E48E9DD-54D0-452D-899B-53BFEB255AAA}" type="parTrans" cxnId="{B13FC30A-422E-4291-B1E2-520D8B132265}">
      <dgm:prSet/>
      <dgm:spPr/>
      <dgm:t>
        <a:bodyPr/>
        <a:lstStyle/>
        <a:p>
          <a:endParaRPr lang="en-IN"/>
        </a:p>
      </dgm:t>
    </dgm:pt>
    <dgm:pt modelId="{3D41EE6D-CDD0-487B-826C-B1C3BA1DA90F}" type="sibTrans" cxnId="{B13FC30A-422E-4291-B1E2-520D8B132265}">
      <dgm:prSet/>
      <dgm:spPr/>
      <dgm:t>
        <a:bodyPr/>
        <a:lstStyle/>
        <a:p>
          <a:endParaRPr lang="en-IN"/>
        </a:p>
      </dgm:t>
    </dgm:pt>
    <dgm:pt modelId="{75FC34E9-348E-4ECE-AAD0-EFE48D799786}">
      <dgm:prSet phldrT="[Text]" custT="1"/>
      <dgm:spPr/>
      <dgm:t>
        <a:bodyPr/>
        <a:lstStyle/>
        <a:p>
          <a:r>
            <a:rPr lang="en-US" sz="1800" dirty="0"/>
            <a:t>Previous medical and surgical history of other lesions that may be atypical or malignant  </a:t>
          </a:r>
          <a:endParaRPr lang="en-IN" sz="1800" dirty="0"/>
        </a:p>
      </dgm:t>
    </dgm:pt>
    <dgm:pt modelId="{F36C2686-A201-418A-A828-E83101687BD3}" type="parTrans" cxnId="{A10D6F15-6FE6-41CD-B445-EECE2A405311}">
      <dgm:prSet/>
      <dgm:spPr/>
      <dgm:t>
        <a:bodyPr/>
        <a:lstStyle/>
        <a:p>
          <a:endParaRPr lang="en-IN"/>
        </a:p>
      </dgm:t>
    </dgm:pt>
    <dgm:pt modelId="{7424344A-58B6-4F63-9A37-8C10D71E631C}" type="sibTrans" cxnId="{A10D6F15-6FE6-41CD-B445-EECE2A405311}">
      <dgm:prSet/>
      <dgm:spPr/>
      <dgm:t>
        <a:bodyPr/>
        <a:lstStyle/>
        <a:p>
          <a:endParaRPr lang="en-IN"/>
        </a:p>
      </dgm:t>
    </dgm:pt>
    <dgm:pt modelId="{9D4265AE-56A6-4758-80A3-CDB041B20AE0}">
      <dgm:prSet phldrT="[Text]" custT="1"/>
      <dgm:spPr/>
      <dgm:t>
        <a:bodyPr/>
        <a:lstStyle/>
        <a:p>
          <a:r>
            <a:rPr lang="en-US" sz="1400" dirty="0"/>
            <a:t> drying the area with </a:t>
          </a:r>
          <a:r>
            <a:rPr lang="en-US" sz="1400" dirty="0" err="1"/>
            <a:t>guage</a:t>
          </a:r>
          <a:r>
            <a:rPr lang="en-US" sz="1400" dirty="0"/>
            <a:t> , applying digital palpation fixation to  the tissues  ,   applying pressure to  blanch  for vascular changes</a:t>
          </a:r>
          <a:endParaRPr lang="en-IN" sz="1400" dirty="0"/>
        </a:p>
      </dgm:t>
    </dgm:pt>
    <dgm:pt modelId="{72517FE7-EC5C-4D4D-9F49-A8DB030079C3}" type="parTrans" cxnId="{44A305AD-BA28-4C45-B880-453335E032C0}">
      <dgm:prSet/>
      <dgm:spPr/>
      <dgm:t>
        <a:bodyPr/>
        <a:lstStyle/>
        <a:p>
          <a:endParaRPr lang="en-IN"/>
        </a:p>
      </dgm:t>
    </dgm:pt>
    <dgm:pt modelId="{445A8974-CB7C-45A0-A45F-4CC15F9CDC87}" type="sibTrans" cxnId="{44A305AD-BA28-4C45-B880-453335E032C0}">
      <dgm:prSet/>
      <dgm:spPr/>
      <dgm:t>
        <a:bodyPr/>
        <a:lstStyle/>
        <a:p>
          <a:endParaRPr lang="en-IN"/>
        </a:p>
      </dgm:t>
    </dgm:pt>
    <dgm:pt modelId="{FE8D0067-7460-4721-B319-B885665D066F}">
      <dgm:prSet phldrT="[Text]"/>
      <dgm:spPr/>
      <dgm:t>
        <a:bodyPr/>
        <a:lstStyle/>
        <a:p>
          <a:r>
            <a:rPr lang="en-US" dirty="0"/>
            <a:t>Pain assessment , color change with stretching , site of lesion , association with amalgam restoration </a:t>
          </a:r>
          <a:endParaRPr lang="en-IN" dirty="0"/>
        </a:p>
      </dgm:t>
    </dgm:pt>
    <dgm:pt modelId="{E61CA3FA-5FA7-42F3-ADEB-DF4556C317CE}" type="parTrans" cxnId="{F774B95E-5006-4633-884E-D12BD9677519}">
      <dgm:prSet/>
      <dgm:spPr/>
      <dgm:t>
        <a:bodyPr/>
        <a:lstStyle/>
        <a:p>
          <a:endParaRPr lang="en-IN"/>
        </a:p>
      </dgm:t>
    </dgm:pt>
    <dgm:pt modelId="{CAFC0DBB-FBD3-4DE2-AF43-AB32FF5D85BD}" type="sibTrans" cxnId="{F774B95E-5006-4633-884E-D12BD9677519}">
      <dgm:prSet/>
      <dgm:spPr/>
      <dgm:t>
        <a:bodyPr/>
        <a:lstStyle/>
        <a:p>
          <a:endParaRPr lang="en-IN"/>
        </a:p>
      </dgm:t>
    </dgm:pt>
    <dgm:pt modelId="{10644145-2522-495A-901D-9CD2F1F8381F}">
      <dgm:prSet phldrT="[Text]"/>
      <dgm:spPr/>
      <dgm:t>
        <a:bodyPr/>
        <a:lstStyle/>
        <a:p>
          <a:r>
            <a:rPr lang="en-US" dirty="0"/>
            <a:t>Biopsy , digital records   </a:t>
          </a:r>
          <a:r>
            <a:rPr lang="en-US" dirty="0" err="1"/>
            <a:t>diascopy</a:t>
          </a:r>
          <a:r>
            <a:rPr lang="en-US" dirty="0"/>
            <a:t> , radiography and blood tests may be necessary for definitive diagnosis of oral pigmentation . </a:t>
          </a:r>
          <a:r>
            <a:rPr lang="en-US" dirty="0" err="1"/>
            <a:t>Dermascopy</a:t>
          </a:r>
          <a:r>
            <a:rPr lang="en-US" dirty="0"/>
            <a:t> </a:t>
          </a:r>
          <a:endParaRPr lang="en-IN" dirty="0"/>
        </a:p>
      </dgm:t>
    </dgm:pt>
    <dgm:pt modelId="{BEDBB628-6B0C-4C81-80AB-1101AF6765CD}" type="parTrans" cxnId="{9C8AE621-A03E-45B3-A0DF-0235F0B3ACB5}">
      <dgm:prSet/>
      <dgm:spPr/>
      <dgm:t>
        <a:bodyPr/>
        <a:lstStyle/>
        <a:p>
          <a:endParaRPr lang="en-IN"/>
        </a:p>
      </dgm:t>
    </dgm:pt>
    <dgm:pt modelId="{2914C810-AD2D-45B1-B423-D22008F04400}" type="sibTrans" cxnId="{9C8AE621-A03E-45B3-A0DF-0235F0B3ACB5}">
      <dgm:prSet/>
      <dgm:spPr/>
      <dgm:t>
        <a:bodyPr/>
        <a:lstStyle/>
        <a:p>
          <a:endParaRPr lang="en-IN"/>
        </a:p>
      </dgm:t>
    </dgm:pt>
    <dgm:pt modelId="{7B39365E-AFD5-433E-8D92-2B094480A771}" type="pres">
      <dgm:prSet presAssocID="{8CDF1E2F-D273-45A1-8A24-00CCF290DDBB}" presName="Name0" presStyleCnt="0">
        <dgm:presLayoutVars>
          <dgm:dir/>
          <dgm:resizeHandles/>
        </dgm:presLayoutVars>
      </dgm:prSet>
      <dgm:spPr/>
    </dgm:pt>
    <dgm:pt modelId="{D88D56CE-F77F-4C4D-B336-8DAEBA999B0A}" type="pres">
      <dgm:prSet presAssocID="{E17C712B-E5B5-44E9-9F9D-6AD64E257705}" presName="compNode" presStyleCnt="0"/>
      <dgm:spPr/>
    </dgm:pt>
    <dgm:pt modelId="{615AE4C8-457F-4E79-B8A0-AC01CC751EC0}" type="pres">
      <dgm:prSet presAssocID="{E17C712B-E5B5-44E9-9F9D-6AD64E257705}" presName="dummyConnPt" presStyleCnt="0"/>
      <dgm:spPr/>
    </dgm:pt>
    <dgm:pt modelId="{A5262CA5-F935-41E0-A3BF-F91EC2D4A2BA}" type="pres">
      <dgm:prSet presAssocID="{E17C712B-E5B5-44E9-9F9D-6AD64E257705}" presName="node" presStyleLbl="node1" presStyleIdx="0" presStyleCnt="9" custLinFactNeighborX="-184" custLinFactNeighborY="-3096">
        <dgm:presLayoutVars>
          <dgm:bulletEnabled val="1"/>
        </dgm:presLayoutVars>
      </dgm:prSet>
      <dgm:spPr/>
    </dgm:pt>
    <dgm:pt modelId="{12F1FB89-EBAE-4C39-9B48-CB4A12D34096}" type="pres">
      <dgm:prSet presAssocID="{D2CCD4BF-F47C-4526-84C0-CF1807578DF2}" presName="sibTrans" presStyleLbl="bgSibTrans2D1" presStyleIdx="0" presStyleCnt="8"/>
      <dgm:spPr/>
    </dgm:pt>
    <dgm:pt modelId="{3723F3C1-38CC-43CC-8295-0A64CF797231}" type="pres">
      <dgm:prSet presAssocID="{B9BCCBE4-899B-4D95-887F-7C9897996BAC}" presName="compNode" presStyleCnt="0"/>
      <dgm:spPr/>
    </dgm:pt>
    <dgm:pt modelId="{9C19176D-89DA-412F-8CB9-90CFB7EE2EDC}" type="pres">
      <dgm:prSet presAssocID="{B9BCCBE4-899B-4D95-887F-7C9897996BAC}" presName="dummyConnPt" presStyleCnt="0"/>
      <dgm:spPr/>
    </dgm:pt>
    <dgm:pt modelId="{721D6C21-8A42-442C-B77C-91770761B5FE}" type="pres">
      <dgm:prSet presAssocID="{B9BCCBE4-899B-4D95-887F-7C9897996BAC}" presName="node" presStyleLbl="node1" presStyleIdx="1" presStyleCnt="9">
        <dgm:presLayoutVars>
          <dgm:bulletEnabled val="1"/>
        </dgm:presLayoutVars>
      </dgm:prSet>
      <dgm:spPr/>
    </dgm:pt>
    <dgm:pt modelId="{79E19E18-F0E8-4386-A306-940CB41489DA}" type="pres">
      <dgm:prSet presAssocID="{8E657048-7531-424A-8680-C7A33C19E0F1}" presName="sibTrans" presStyleLbl="bgSibTrans2D1" presStyleIdx="1" presStyleCnt="8"/>
      <dgm:spPr/>
    </dgm:pt>
    <dgm:pt modelId="{1D6DAE26-38C2-4484-B8A3-6FC5B56A3483}" type="pres">
      <dgm:prSet presAssocID="{AB3EBA98-2D46-45C1-B310-EF3163D57DE1}" presName="compNode" presStyleCnt="0"/>
      <dgm:spPr/>
    </dgm:pt>
    <dgm:pt modelId="{3902E31E-2184-4A5A-A8B5-20500D944721}" type="pres">
      <dgm:prSet presAssocID="{AB3EBA98-2D46-45C1-B310-EF3163D57DE1}" presName="dummyConnPt" presStyleCnt="0"/>
      <dgm:spPr/>
    </dgm:pt>
    <dgm:pt modelId="{6B361EDE-D027-48EA-A8C6-73D7E9D1C6CB}" type="pres">
      <dgm:prSet presAssocID="{AB3EBA98-2D46-45C1-B310-EF3163D57DE1}" presName="node" presStyleLbl="node1" presStyleIdx="2" presStyleCnt="9">
        <dgm:presLayoutVars>
          <dgm:bulletEnabled val="1"/>
        </dgm:presLayoutVars>
      </dgm:prSet>
      <dgm:spPr/>
    </dgm:pt>
    <dgm:pt modelId="{5FB26480-8C75-4A3D-AA4B-2D794D4009DD}" type="pres">
      <dgm:prSet presAssocID="{907ABE4E-AC7F-42C2-8104-2A66789100EF}" presName="sibTrans" presStyleLbl="bgSibTrans2D1" presStyleIdx="2" presStyleCnt="8"/>
      <dgm:spPr/>
    </dgm:pt>
    <dgm:pt modelId="{02464D63-902E-494B-AE8A-64E4D9FD5F79}" type="pres">
      <dgm:prSet presAssocID="{9206E81C-BD20-4140-ABE9-13B4B11314D4}" presName="compNode" presStyleCnt="0"/>
      <dgm:spPr/>
    </dgm:pt>
    <dgm:pt modelId="{EE9CFDA6-AD65-4FE7-9F01-F4AAD832BDF6}" type="pres">
      <dgm:prSet presAssocID="{9206E81C-BD20-4140-ABE9-13B4B11314D4}" presName="dummyConnPt" presStyleCnt="0"/>
      <dgm:spPr/>
    </dgm:pt>
    <dgm:pt modelId="{AEBD5EBB-1BD7-4D2B-994E-6F6E8F4B32CC}" type="pres">
      <dgm:prSet presAssocID="{9206E81C-BD20-4140-ABE9-13B4B11314D4}" presName="node" presStyleLbl="node1" presStyleIdx="3" presStyleCnt="9">
        <dgm:presLayoutVars>
          <dgm:bulletEnabled val="1"/>
        </dgm:presLayoutVars>
      </dgm:prSet>
      <dgm:spPr/>
    </dgm:pt>
    <dgm:pt modelId="{C61F735B-91E8-4716-8781-0951E5F191B8}" type="pres">
      <dgm:prSet presAssocID="{7AE57C2E-6F1F-4326-B740-064CE89FF26D}" presName="sibTrans" presStyleLbl="bgSibTrans2D1" presStyleIdx="3" presStyleCnt="8"/>
      <dgm:spPr/>
    </dgm:pt>
    <dgm:pt modelId="{A1EFF2B1-C6E2-484B-80F8-E05A9BD65B0E}" type="pres">
      <dgm:prSet presAssocID="{328AC8D3-D28A-4D53-AD1F-2796AF86A7A2}" presName="compNode" presStyleCnt="0"/>
      <dgm:spPr/>
    </dgm:pt>
    <dgm:pt modelId="{164E2B44-0473-499C-A3BE-10C08C6D3AA3}" type="pres">
      <dgm:prSet presAssocID="{328AC8D3-D28A-4D53-AD1F-2796AF86A7A2}" presName="dummyConnPt" presStyleCnt="0"/>
      <dgm:spPr/>
    </dgm:pt>
    <dgm:pt modelId="{A011598E-3525-44AC-A454-D71FE6F55413}" type="pres">
      <dgm:prSet presAssocID="{328AC8D3-D28A-4D53-AD1F-2796AF86A7A2}" presName="node" presStyleLbl="node1" presStyleIdx="4" presStyleCnt="9">
        <dgm:presLayoutVars>
          <dgm:bulletEnabled val="1"/>
        </dgm:presLayoutVars>
      </dgm:prSet>
      <dgm:spPr/>
    </dgm:pt>
    <dgm:pt modelId="{7B78DE72-2FC8-4118-9E72-52D079B10022}" type="pres">
      <dgm:prSet presAssocID="{3D41EE6D-CDD0-487B-826C-B1C3BA1DA90F}" presName="sibTrans" presStyleLbl="bgSibTrans2D1" presStyleIdx="4" presStyleCnt="8"/>
      <dgm:spPr/>
    </dgm:pt>
    <dgm:pt modelId="{5D581951-B090-4AC0-AC48-98FE77F31CF3}" type="pres">
      <dgm:prSet presAssocID="{75FC34E9-348E-4ECE-AAD0-EFE48D799786}" presName="compNode" presStyleCnt="0"/>
      <dgm:spPr/>
    </dgm:pt>
    <dgm:pt modelId="{8C1C7065-0544-4F20-87E0-1FE3055458E7}" type="pres">
      <dgm:prSet presAssocID="{75FC34E9-348E-4ECE-AAD0-EFE48D799786}" presName="dummyConnPt" presStyleCnt="0"/>
      <dgm:spPr/>
    </dgm:pt>
    <dgm:pt modelId="{CC13E9E7-7FC5-4C31-9F7D-7AABB5BD97FD}" type="pres">
      <dgm:prSet presAssocID="{75FC34E9-348E-4ECE-AAD0-EFE48D799786}" presName="node" presStyleLbl="node1" presStyleIdx="5" presStyleCnt="9">
        <dgm:presLayoutVars>
          <dgm:bulletEnabled val="1"/>
        </dgm:presLayoutVars>
      </dgm:prSet>
      <dgm:spPr/>
    </dgm:pt>
    <dgm:pt modelId="{4208D6D4-DFC3-45A8-9025-4985CA59E5CB}" type="pres">
      <dgm:prSet presAssocID="{7424344A-58B6-4F63-9A37-8C10D71E631C}" presName="sibTrans" presStyleLbl="bgSibTrans2D1" presStyleIdx="5" presStyleCnt="8"/>
      <dgm:spPr/>
    </dgm:pt>
    <dgm:pt modelId="{D7C190BE-13F3-459B-91A4-6A60106A9455}" type="pres">
      <dgm:prSet presAssocID="{9D4265AE-56A6-4758-80A3-CDB041B20AE0}" presName="compNode" presStyleCnt="0"/>
      <dgm:spPr/>
    </dgm:pt>
    <dgm:pt modelId="{4396C058-CC5A-4E6D-8C07-2188AFF8C1B5}" type="pres">
      <dgm:prSet presAssocID="{9D4265AE-56A6-4758-80A3-CDB041B20AE0}" presName="dummyConnPt" presStyleCnt="0"/>
      <dgm:spPr/>
    </dgm:pt>
    <dgm:pt modelId="{84934E2B-3C17-4CA1-9502-A9513DF5059B}" type="pres">
      <dgm:prSet presAssocID="{9D4265AE-56A6-4758-80A3-CDB041B20AE0}" presName="node" presStyleLbl="node1" presStyleIdx="6" presStyleCnt="9">
        <dgm:presLayoutVars>
          <dgm:bulletEnabled val="1"/>
        </dgm:presLayoutVars>
      </dgm:prSet>
      <dgm:spPr/>
    </dgm:pt>
    <dgm:pt modelId="{71594FE9-38B1-45CD-AE26-E0BD9C6E8047}" type="pres">
      <dgm:prSet presAssocID="{445A8974-CB7C-45A0-A45F-4CC15F9CDC87}" presName="sibTrans" presStyleLbl="bgSibTrans2D1" presStyleIdx="6" presStyleCnt="8"/>
      <dgm:spPr/>
    </dgm:pt>
    <dgm:pt modelId="{E50CA4CB-CB50-4194-8F06-8BB188A499FB}" type="pres">
      <dgm:prSet presAssocID="{FE8D0067-7460-4721-B319-B885665D066F}" presName="compNode" presStyleCnt="0"/>
      <dgm:spPr/>
    </dgm:pt>
    <dgm:pt modelId="{3588AB82-19BD-44B3-9619-0B05755B6430}" type="pres">
      <dgm:prSet presAssocID="{FE8D0067-7460-4721-B319-B885665D066F}" presName="dummyConnPt" presStyleCnt="0"/>
      <dgm:spPr/>
    </dgm:pt>
    <dgm:pt modelId="{80341916-D30C-49E6-876D-95B0F2E5A6F3}" type="pres">
      <dgm:prSet presAssocID="{FE8D0067-7460-4721-B319-B885665D066F}" presName="node" presStyleLbl="node1" presStyleIdx="7" presStyleCnt="9">
        <dgm:presLayoutVars>
          <dgm:bulletEnabled val="1"/>
        </dgm:presLayoutVars>
      </dgm:prSet>
      <dgm:spPr/>
    </dgm:pt>
    <dgm:pt modelId="{230A2A35-9D21-4E79-9F60-1B44A77F76D0}" type="pres">
      <dgm:prSet presAssocID="{CAFC0DBB-FBD3-4DE2-AF43-AB32FF5D85BD}" presName="sibTrans" presStyleLbl="bgSibTrans2D1" presStyleIdx="7" presStyleCnt="8"/>
      <dgm:spPr/>
    </dgm:pt>
    <dgm:pt modelId="{42D49737-CF36-4029-8C4B-00E910BC82AE}" type="pres">
      <dgm:prSet presAssocID="{10644145-2522-495A-901D-9CD2F1F8381F}" presName="compNode" presStyleCnt="0"/>
      <dgm:spPr/>
    </dgm:pt>
    <dgm:pt modelId="{8AA0D70D-9AD8-46E0-9AB5-CBD13A347F92}" type="pres">
      <dgm:prSet presAssocID="{10644145-2522-495A-901D-9CD2F1F8381F}" presName="dummyConnPt" presStyleCnt="0"/>
      <dgm:spPr/>
    </dgm:pt>
    <dgm:pt modelId="{732A2ED6-9F61-4649-A57D-8B69253D4AFA}" type="pres">
      <dgm:prSet presAssocID="{10644145-2522-495A-901D-9CD2F1F8381F}" presName="node" presStyleLbl="node1" presStyleIdx="8" presStyleCnt="9">
        <dgm:presLayoutVars>
          <dgm:bulletEnabled val="1"/>
        </dgm:presLayoutVars>
      </dgm:prSet>
      <dgm:spPr/>
    </dgm:pt>
  </dgm:ptLst>
  <dgm:cxnLst>
    <dgm:cxn modelId="{B13FC30A-422E-4291-B1E2-520D8B132265}" srcId="{8CDF1E2F-D273-45A1-8A24-00CCF290DDBB}" destId="{328AC8D3-D28A-4D53-AD1F-2796AF86A7A2}" srcOrd="4" destOrd="0" parTransId="{6E48E9DD-54D0-452D-899B-53BFEB255AAA}" sibTransId="{3D41EE6D-CDD0-487B-826C-B1C3BA1DA90F}"/>
    <dgm:cxn modelId="{A10D6F15-6FE6-41CD-B445-EECE2A405311}" srcId="{8CDF1E2F-D273-45A1-8A24-00CCF290DDBB}" destId="{75FC34E9-348E-4ECE-AAD0-EFE48D799786}" srcOrd="5" destOrd="0" parTransId="{F36C2686-A201-418A-A828-E83101687BD3}" sibTransId="{7424344A-58B6-4F63-9A37-8C10D71E631C}"/>
    <dgm:cxn modelId="{5CDB1E17-7A15-449A-8474-B1FDF7906AD2}" type="presOf" srcId="{7AE57C2E-6F1F-4326-B740-064CE89FF26D}" destId="{C61F735B-91E8-4716-8781-0951E5F191B8}" srcOrd="0" destOrd="0" presId="urn:microsoft.com/office/officeart/2005/8/layout/bProcess4"/>
    <dgm:cxn modelId="{F7F94817-83DF-46A5-ABD2-B8F09CC915D4}" type="presOf" srcId="{FE8D0067-7460-4721-B319-B885665D066F}" destId="{80341916-D30C-49E6-876D-95B0F2E5A6F3}" srcOrd="0" destOrd="0" presId="urn:microsoft.com/office/officeart/2005/8/layout/bProcess4"/>
    <dgm:cxn modelId="{9C8AE621-A03E-45B3-A0DF-0235F0B3ACB5}" srcId="{8CDF1E2F-D273-45A1-8A24-00CCF290DDBB}" destId="{10644145-2522-495A-901D-9CD2F1F8381F}" srcOrd="8" destOrd="0" parTransId="{BEDBB628-6B0C-4C81-80AB-1101AF6765CD}" sibTransId="{2914C810-AD2D-45B1-B423-D22008F04400}"/>
    <dgm:cxn modelId="{64478226-626E-44E5-B360-3AB1FCEE958C}" type="presOf" srcId="{9206E81C-BD20-4140-ABE9-13B4B11314D4}" destId="{AEBD5EBB-1BD7-4D2B-994E-6F6E8F4B32CC}" srcOrd="0" destOrd="0" presId="urn:microsoft.com/office/officeart/2005/8/layout/bProcess4"/>
    <dgm:cxn modelId="{2451162A-4600-46A1-8575-8BF7FC6A8EF3}" srcId="{8CDF1E2F-D273-45A1-8A24-00CCF290DDBB}" destId="{B9BCCBE4-899B-4D95-887F-7C9897996BAC}" srcOrd="1" destOrd="0" parTransId="{3846F1D9-ACCD-4D01-ACA7-E46DB3CF6B89}" sibTransId="{8E657048-7531-424A-8680-C7A33C19E0F1}"/>
    <dgm:cxn modelId="{B7C6163D-8F24-4D46-8790-C0F6A0884492}" srcId="{8CDF1E2F-D273-45A1-8A24-00CCF290DDBB}" destId="{AB3EBA98-2D46-45C1-B310-EF3163D57DE1}" srcOrd="2" destOrd="0" parTransId="{D2C74CC5-281C-4D6C-B621-BF31DA0544C5}" sibTransId="{907ABE4E-AC7F-42C2-8104-2A66789100EF}"/>
    <dgm:cxn modelId="{38935F3F-47C9-435C-822B-4C0FB3C0145C}" type="presOf" srcId="{10644145-2522-495A-901D-9CD2F1F8381F}" destId="{732A2ED6-9F61-4649-A57D-8B69253D4AFA}" srcOrd="0" destOrd="0" presId="urn:microsoft.com/office/officeart/2005/8/layout/bProcess4"/>
    <dgm:cxn modelId="{59A8EF5B-4551-4542-99AA-85BB23BC723B}" type="presOf" srcId="{E17C712B-E5B5-44E9-9F9D-6AD64E257705}" destId="{A5262CA5-F935-41E0-A3BF-F91EC2D4A2BA}" srcOrd="0" destOrd="0" presId="urn:microsoft.com/office/officeart/2005/8/layout/bProcess4"/>
    <dgm:cxn modelId="{313B295D-0A24-420D-A485-9E85772DB0AF}" srcId="{8CDF1E2F-D273-45A1-8A24-00CCF290DDBB}" destId="{9206E81C-BD20-4140-ABE9-13B4B11314D4}" srcOrd="3" destOrd="0" parTransId="{B3AF3B1E-8970-486B-96B4-BCB633C0C493}" sibTransId="{7AE57C2E-6F1F-4326-B740-064CE89FF26D}"/>
    <dgm:cxn modelId="{F774B95E-5006-4633-884E-D12BD9677519}" srcId="{8CDF1E2F-D273-45A1-8A24-00CCF290DDBB}" destId="{FE8D0067-7460-4721-B319-B885665D066F}" srcOrd="7" destOrd="0" parTransId="{E61CA3FA-5FA7-42F3-ADEB-DF4556C317CE}" sibTransId="{CAFC0DBB-FBD3-4DE2-AF43-AB32FF5D85BD}"/>
    <dgm:cxn modelId="{25BD075F-D966-4121-A4CE-F2524CD4E540}" type="presOf" srcId="{B9BCCBE4-899B-4D95-887F-7C9897996BAC}" destId="{721D6C21-8A42-442C-B77C-91770761B5FE}" srcOrd="0" destOrd="0" presId="urn:microsoft.com/office/officeart/2005/8/layout/bProcess4"/>
    <dgm:cxn modelId="{B051E960-997C-47EB-B3B8-F14808BD33BD}" type="presOf" srcId="{8CDF1E2F-D273-45A1-8A24-00CCF290DDBB}" destId="{7B39365E-AFD5-433E-8D92-2B094480A771}" srcOrd="0" destOrd="0" presId="urn:microsoft.com/office/officeart/2005/8/layout/bProcess4"/>
    <dgm:cxn modelId="{BD958C46-1BBA-4D9D-8BD3-9A861385457E}" type="presOf" srcId="{9D4265AE-56A6-4758-80A3-CDB041B20AE0}" destId="{84934E2B-3C17-4CA1-9502-A9513DF5059B}" srcOrd="0" destOrd="0" presId="urn:microsoft.com/office/officeart/2005/8/layout/bProcess4"/>
    <dgm:cxn modelId="{0BB8E969-1B50-4DBE-AFE0-B52C3ABEEDAA}" type="presOf" srcId="{7424344A-58B6-4F63-9A37-8C10D71E631C}" destId="{4208D6D4-DFC3-45A8-9025-4985CA59E5CB}" srcOrd="0" destOrd="0" presId="urn:microsoft.com/office/officeart/2005/8/layout/bProcess4"/>
    <dgm:cxn modelId="{ED478D4D-2FC0-4831-BA0E-50DB60836606}" srcId="{8CDF1E2F-D273-45A1-8A24-00CCF290DDBB}" destId="{E17C712B-E5B5-44E9-9F9D-6AD64E257705}" srcOrd="0" destOrd="0" parTransId="{F07D11A7-0DF3-4BFF-9A9C-E5B75D732C2B}" sibTransId="{D2CCD4BF-F47C-4526-84C0-CF1807578DF2}"/>
    <dgm:cxn modelId="{63073579-68B0-406A-A137-EB963AA385FF}" type="presOf" srcId="{445A8974-CB7C-45A0-A45F-4CC15F9CDC87}" destId="{71594FE9-38B1-45CD-AE26-E0BD9C6E8047}" srcOrd="0" destOrd="0" presId="urn:microsoft.com/office/officeart/2005/8/layout/bProcess4"/>
    <dgm:cxn modelId="{A862877E-C293-4F45-9AB4-6C7F1F72DD0E}" type="presOf" srcId="{3D41EE6D-CDD0-487B-826C-B1C3BA1DA90F}" destId="{7B78DE72-2FC8-4118-9E72-52D079B10022}" srcOrd="0" destOrd="0" presId="urn:microsoft.com/office/officeart/2005/8/layout/bProcess4"/>
    <dgm:cxn modelId="{E78CB788-AD03-4A24-978A-FA1832063F50}" type="presOf" srcId="{75FC34E9-348E-4ECE-AAD0-EFE48D799786}" destId="{CC13E9E7-7FC5-4C31-9F7D-7AABB5BD97FD}" srcOrd="0" destOrd="0" presId="urn:microsoft.com/office/officeart/2005/8/layout/bProcess4"/>
    <dgm:cxn modelId="{0AAB3A8B-44A5-442A-957C-920578672850}" type="presOf" srcId="{907ABE4E-AC7F-42C2-8104-2A66789100EF}" destId="{5FB26480-8C75-4A3D-AA4B-2D794D4009DD}" srcOrd="0" destOrd="0" presId="urn:microsoft.com/office/officeart/2005/8/layout/bProcess4"/>
    <dgm:cxn modelId="{44A305AD-BA28-4C45-B880-453335E032C0}" srcId="{8CDF1E2F-D273-45A1-8A24-00CCF290DDBB}" destId="{9D4265AE-56A6-4758-80A3-CDB041B20AE0}" srcOrd="6" destOrd="0" parTransId="{72517FE7-EC5C-4D4D-9F49-A8DB030079C3}" sibTransId="{445A8974-CB7C-45A0-A45F-4CC15F9CDC87}"/>
    <dgm:cxn modelId="{F8D817CC-B10D-4FFB-BE69-44FA418605E0}" type="presOf" srcId="{8E657048-7531-424A-8680-C7A33C19E0F1}" destId="{79E19E18-F0E8-4386-A306-940CB41489DA}" srcOrd="0" destOrd="0" presId="urn:microsoft.com/office/officeart/2005/8/layout/bProcess4"/>
    <dgm:cxn modelId="{1CCA89CD-7F25-4E9E-B7E2-528A16C10911}" type="presOf" srcId="{CAFC0DBB-FBD3-4DE2-AF43-AB32FF5D85BD}" destId="{230A2A35-9D21-4E79-9F60-1B44A77F76D0}" srcOrd="0" destOrd="0" presId="urn:microsoft.com/office/officeart/2005/8/layout/bProcess4"/>
    <dgm:cxn modelId="{2DF5B6D2-FB1F-4BC8-B6DF-B19DD55BD97E}" type="presOf" srcId="{D2CCD4BF-F47C-4526-84C0-CF1807578DF2}" destId="{12F1FB89-EBAE-4C39-9B48-CB4A12D34096}" srcOrd="0" destOrd="0" presId="urn:microsoft.com/office/officeart/2005/8/layout/bProcess4"/>
    <dgm:cxn modelId="{3A03A0E2-1663-44AE-9A99-8A6874D6501B}" type="presOf" srcId="{328AC8D3-D28A-4D53-AD1F-2796AF86A7A2}" destId="{A011598E-3525-44AC-A454-D71FE6F55413}" srcOrd="0" destOrd="0" presId="urn:microsoft.com/office/officeart/2005/8/layout/bProcess4"/>
    <dgm:cxn modelId="{26A9D4FD-CA5D-404A-BF12-2B1F9670070B}" type="presOf" srcId="{AB3EBA98-2D46-45C1-B310-EF3163D57DE1}" destId="{6B361EDE-D027-48EA-A8C6-73D7E9D1C6CB}" srcOrd="0" destOrd="0" presId="urn:microsoft.com/office/officeart/2005/8/layout/bProcess4"/>
    <dgm:cxn modelId="{D206E1F8-1499-443A-85C5-E4A7B4B2BF58}" type="presParOf" srcId="{7B39365E-AFD5-433E-8D92-2B094480A771}" destId="{D88D56CE-F77F-4C4D-B336-8DAEBA999B0A}" srcOrd="0" destOrd="0" presId="urn:microsoft.com/office/officeart/2005/8/layout/bProcess4"/>
    <dgm:cxn modelId="{DD0905B7-A904-44E0-9028-EAA670C3BA11}" type="presParOf" srcId="{D88D56CE-F77F-4C4D-B336-8DAEBA999B0A}" destId="{615AE4C8-457F-4E79-B8A0-AC01CC751EC0}" srcOrd="0" destOrd="0" presId="urn:microsoft.com/office/officeart/2005/8/layout/bProcess4"/>
    <dgm:cxn modelId="{A8F8C4FB-8973-4932-888D-11ED4F840667}" type="presParOf" srcId="{D88D56CE-F77F-4C4D-B336-8DAEBA999B0A}" destId="{A5262CA5-F935-41E0-A3BF-F91EC2D4A2BA}" srcOrd="1" destOrd="0" presId="urn:microsoft.com/office/officeart/2005/8/layout/bProcess4"/>
    <dgm:cxn modelId="{21495FDF-7A61-4687-8663-BA96BDCB37C5}" type="presParOf" srcId="{7B39365E-AFD5-433E-8D92-2B094480A771}" destId="{12F1FB89-EBAE-4C39-9B48-CB4A12D34096}" srcOrd="1" destOrd="0" presId="urn:microsoft.com/office/officeart/2005/8/layout/bProcess4"/>
    <dgm:cxn modelId="{DEB9AE87-658A-4DC9-AB8B-B6F3DC48DDB2}" type="presParOf" srcId="{7B39365E-AFD5-433E-8D92-2B094480A771}" destId="{3723F3C1-38CC-43CC-8295-0A64CF797231}" srcOrd="2" destOrd="0" presId="urn:microsoft.com/office/officeart/2005/8/layout/bProcess4"/>
    <dgm:cxn modelId="{AE3683AE-CFAF-4983-B65C-774DD3C5EB0D}" type="presParOf" srcId="{3723F3C1-38CC-43CC-8295-0A64CF797231}" destId="{9C19176D-89DA-412F-8CB9-90CFB7EE2EDC}" srcOrd="0" destOrd="0" presId="urn:microsoft.com/office/officeart/2005/8/layout/bProcess4"/>
    <dgm:cxn modelId="{82048B2F-54A7-4C9E-BE93-A6CC46EC86DC}" type="presParOf" srcId="{3723F3C1-38CC-43CC-8295-0A64CF797231}" destId="{721D6C21-8A42-442C-B77C-91770761B5FE}" srcOrd="1" destOrd="0" presId="urn:microsoft.com/office/officeart/2005/8/layout/bProcess4"/>
    <dgm:cxn modelId="{667EBEC2-4709-4689-A548-03E5F4DE6F07}" type="presParOf" srcId="{7B39365E-AFD5-433E-8D92-2B094480A771}" destId="{79E19E18-F0E8-4386-A306-940CB41489DA}" srcOrd="3" destOrd="0" presId="urn:microsoft.com/office/officeart/2005/8/layout/bProcess4"/>
    <dgm:cxn modelId="{8F561DCF-6A1E-491C-95C9-AC8F603A4F6A}" type="presParOf" srcId="{7B39365E-AFD5-433E-8D92-2B094480A771}" destId="{1D6DAE26-38C2-4484-B8A3-6FC5B56A3483}" srcOrd="4" destOrd="0" presId="urn:microsoft.com/office/officeart/2005/8/layout/bProcess4"/>
    <dgm:cxn modelId="{B60F8FF1-CDB7-4D18-B72A-7F9E172DBA4C}" type="presParOf" srcId="{1D6DAE26-38C2-4484-B8A3-6FC5B56A3483}" destId="{3902E31E-2184-4A5A-A8B5-20500D944721}" srcOrd="0" destOrd="0" presId="urn:microsoft.com/office/officeart/2005/8/layout/bProcess4"/>
    <dgm:cxn modelId="{386C31E2-649E-4EA3-BECC-B4D0823434A5}" type="presParOf" srcId="{1D6DAE26-38C2-4484-B8A3-6FC5B56A3483}" destId="{6B361EDE-D027-48EA-A8C6-73D7E9D1C6CB}" srcOrd="1" destOrd="0" presId="urn:microsoft.com/office/officeart/2005/8/layout/bProcess4"/>
    <dgm:cxn modelId="{FC6CB456-724F-4EB9-AA4C-E42702DD4F4D}" type="presParOf" srcId="{7B39365E-AFD5-433E-8D92-2B094480A771}" destId="{5FB26480-8C75-4A3D-AA4B-2D794D4009DD}" srcOrd="5" destOrd="0" presId="urn:microsoft.com/office/officeart/2005/8/layout/bProcess4"/>
    <dgm:cxn modelId="{85743DFA-FA72-4B81-B94D-5D29CA113DCA}" type="presParOf" srcId="{7B39365E-AFD5-433E-8D92-2B094480A771}" destId="{02464D63-902E-494B-AE8A-64E4D9FD5F79}" srcOrd="6" destOrd="0" presId="urn:microsoft.com/office/officeart/2005/8/layout/bProcess4"/>
    <dgm:cxn modelId="{79A032C7-A727-40E1-A40D-239461031932}" type="presParOf" srcId="{02464D63-902E-494B-AE8A-64E4D9FD5F79}" destId="{EE9CFDA6-AD65-4FE7-9F01-F4AAD832BDF6}" srcOrd="0" destOrd="0" presId="urn:microsoft.com/office/officeart/2005/8/layout/bProcess4"/>
    <dgm:cxn modelId="{26A8005D-A626-41DD-98FD-615116C9CCEE}" type="presParOf" srcId="{02464D63-902E-494B-AE8A-64E4D9FD5F79}" destId="{AEBD5EBB-1BD7-4D2B-994E-6F6E8F4B32CC}" srcOrd="1" destOrd="0" presId="urn:microsoft.com/office/officeart/2005/8/layout/bProcess4"/>
    <dgm:cxn modelId="{90A3C44C-3B9C-4BF2-9E6B-89864EA91B1E}" type="presParOf" srcId="{7B39365E-AFD5-433E-8D92-2B094480A771}" destId="{C61F735B-91E8-4716-8781-0951E5F191B8}" srcOrd="7" destOrd="0" presId="urn:microsoft.com/office/officeart/2005/8/layout/bProcess4"/>
    <dgm:cxn modelId="{DFA2C195-3D5B-4F23-B082-2178C546694C}" type="presParOf" srcId="{7B39365E-AFD5-433E-8D92-2B094480A771}" destId="{A1EFF2B1-C6E2-484B-80F8-E05A9BD65B0E}" srcOrd="8" destOrd="0" presId="urn:microsoft.com/office/officeart/2005/8/layout/bProcess4"/>
    <dgm:cxn modelId="{7176F3C9-8126-42CF-90F0-1B68A5E26605}" type="presParOf" srcId="{A1EFF2B1-C6E2-484B-80F8-E05A9BD65B0E}" destId="{164E2B44-0473-499C-A3BE-10C08C6D3AA3}" srcOrd="0" destOrd="0" presId="urn:microsoft.com/office/officeart/2005/8/layout/bProcess4"/>
    <dgm:cxn modelId="{EF66F0C7-F3B6-4FBD-9713-AC6321743CD3}" type="presParOf" srcId="{A1EFF2B1-C6E2-484B-80F8-E05A9BD65B0E}" destId="{A011598E-3525-44AC-A454-D71FE6F55413}" srcOrd="1" destOrd="0" presId="urn:microsoft.com/office/officeart/2005/8/layout/bProcess4"/>
    <dgm:cxn modelId="{6CE62551-1918-42C9-B23A-2FBB558C4E4F}" type="presParOf" srcId="{7B39365E-AFD5-433E-8D92-2B094480A771}" destId="{7B78DE72-2FC8-4118-9E72-52D079B10022}" srcOrd="9" destOrd="0" presId="urn:microsoft.com/office/officeart/2005/8/layout/bProcess4"/>
    <dgm:cxn modelId="{C87DE128-1531-4369-9829-309C951D0FC1}" type="presParOf" srcId="{7B39365E-AFD5-433E-8D92-2B094480A771}" destId="{5D581951-B090-4AC0-AC48-98FE77F31CF3}" srcOrd="10" destOrd="0" presId="urn:microsoft.com/office/officeart/2005/8/layout/bProcess4"/>
    <dgm:cxn modelId="{F6146F2A-232D-46D8-A77B-F39BEAB2CC9C}" type="presParOf" srcId="{5D581951-B090-4AC0-AC48-98FE77F31CF3}" destId="{8C1C7065-0544-4F20-87E0-1FE3055458E7}" srcOrd="0" destOrd="0" presId="urn:microsoft.com/office/officeart/2005/8/layout/bProcess4"/>
    <dgm:cxn modelId="{AEC3D0E5-AA45-41BB-88AB-0F83B413FE40}" type="presParOf" srcId="{5D581951-B090-4AC0-AC48-98FE77F31CF3}" destId="{CC13E9E7-7FC5-4C31-9F7D-7AABB5BD97FD}" srcOrd="1" destOrd="0" presId="urn:microsoft.com/office/officeart/2005/8/layout/bProcess4"/>
    <dgm:cxn modelId="{599ADFEE-1BE1-4951-8064-1677B16CB9E0}" type="presParOf" srcId="{7B39365E-AFD5-433E-8D92-2B094480A771}" destId="{4208D6D4-DFC3-45A8-9025-4985CA59E5CB}" srcOrd="11" destOrd="0" presId="urn:microsoft.com/office/officeart/2005/8/layout/bProcess4"/>
    <dgm:cxn modelId="{C4D449D7-6245-488F-9059-3BF07957FBFD}" type="presParOf" srcId="{7B39365E-AFD5-433E-8D92-2B094480A771}" destId="{D7C190BE-13F3-459B-91A4-6A60106A9455}" srcOrd="12" destOrd="0" presId="urn:microsoft.com/office/officeart/2005/8/layout/bProcess4"/>
    <dgm:cxn modelId="{7A5CE1CF-D144-42CC-BB34-4A0420CC04C8}" type="presParOf" srcId="{D7C190BE-13F3-459B-91A4-6A60106A9455}" destId="{4396C058-CC5A-4E6D-8C07-2188AFF8C1B5}" srcOrd="0" destOrd="0" presId="urn:microsoft.com/office/officeart/2005/8/layout/bProcess4"/>
    <dgm:cxn modelId="{9D8714BD-DCF0-4BE8-9559-630BDFC8678E}" type="presParOf" srcId="{D7C190BE-13F3-459B-91A4-6A60106A9455}" destId="{84934E2B-3C17-4CA1-9502-A9513DF5059B}" srcOrd="1" destOrd="0" presId="urn:microsoft.com/office/officeart/2005/8/layout/bProcess4"/>
    <dgm:cxn modelId="{BA3C035F-4076-4373-9D83-50A4DF358DCF}" type="presParOf" srcId="{7B39365E-AFD5-433E-8D92-2B094480A771}" destId="{71594FE9-38B1-45CD-AE26-E0BD9C6E8047}" srcOrd="13" destOrd="0" presId="urn:microsoft.com/office/officeart/2005/8/layout/bProcess4"/>
    <dgm:cxn modelId="{D4EA3CC5-22FC-4906-A95B-3D500311A274}" type="presParOf" srcId="{7B39365E-AFD5-433E-8D92-2B094480A771}" destId="{E50CA4CB-CB50-4194-8F06-8BB188A499FB}" srcOrd="14" destOrd="0" presId="urn:microsoft.com/office/officeart/2005/8/layout/bProcess4"/>
    <dgm:cxn modelId="{36BC501F-0DA9-40B4-8C9C-398695EF8EC5}" type="presParOf" srcId="{E50CA4CB-CB50-4194-8F06-8BB188A499FB}" destId="{3588AB82-19BD-44B3-9619-0B05755B6430}" srcOrd="0" destOrd="0" presId="urn:microsoft.com/office/officeart/2005/8/layout/bProcess4"/>
    <dgm:cxn modelId="{7F35A152-193E-4C09-BC85-9952BB263F22}" type="presParOf" srcId="{E50CA4CB-CB50-4194-8F06-8BB188A499FB}" destId="{80341916-D30C-49E6-876D-95B0F2E5A6F3}" srcOrd="1" destOrd="0" presId="urn:microsoft.com/office/officeart/2005/8/layout/bProcess4"/>
    <dgm:cxn modelId="{CA9C8470-7141-4917-B779-837D61E469F6}" type="presParOf" srcId="{7B39365E-AFD5-433E-8D92-2B094480A771}" destId="{230A2A35-9D21-4E79-9F60-1B44A77F76D0}" srcOrd="15" destOrd="0" presId="urn:microsoft.com/office/officeart/2005/8/layout/bProcess4"/>
    <dgm:cxn modelId="{5D4FAE13-48DE-4FDC-B5E7-995450F539EF}" type="presParOf" srcId="{7B39365E-AFD5-433E-8D92-2B094480A771}" destId="{42D49737-CF36-4029-8C4B-00E910BC82AE}" srcOrd="16" destOrd="0" presId="urn:microsoft.com/office/officeart/2005/8/layout/bProcess4"/>
    <dgm:cxn modelId="{78D45382-279D-41DD-9E1A-AFF48EB5D79F}" type="presParOf" srcId="{42D49737-CF36-4029-8C4B-00E910BC82AE}" destId="{8AA0D70D-9AD8-46E0-9AB5-CBD13A347F92}" srcOrd="0" destOrd="0" presId="urn:microsoft.com/office/officeart/2005/8/layout/bProcess4"/>
    <dgm:cxn modelId="{F39773F2-7886-45A7-AAAC-728C8F9F7F18}" type="presParOf" srcId="{42D49737-CF36-4029-8C4B-00E910BC82AE}" destId="{732A2ED6-9F61-4649-A57D-8B69253D4AFA}"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743769-FA30-41A6-B024-618B2AFE043E}"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IN"/>
        </a:p>
      </dgm:t>
    </dgm:pt>
    <dgm:pt modelId="{62D5DB50-2D16-48EA-9C43-4FA511E0F6B9}">
      <dgm:prSet phldrT="[Text]" custT="1"/>
      <dgm:spPr>
        <a:solidFill>
          <a:srgbClr val="FF99CC"/>
        </a:solidFill>
      </dgm:spPr>
      <dgm:t>
        <a:bodyPr/>
        <a:lstStyle/>
        <a:p>
          <a:r>
            <a:rPr lang="en-IN" sz="2000" b="1" dirty="0" err="1">
              <a:solidFill>
                <a:schemeClr val="tx1">
                  <a:lumMod val="75000"/>
                  <a:lumOff val="25000"/>
                </a:schemeClr>
              </a:solidFill>
            </a:rPr>
            <a:t>Intial</a:t>
          </a:r>
          <a:r>
            <a:rPr lang="en-IN" sz="2000" b="1" dirty="0">
              <a:solidFill>
                <a:schemeClr val="tx1">
                  <a:lumMod val="75000"/>
                  <a:lumOff val="25000"/>
                </a:schemeClr>
              </a:solidFill>
            </a:rPr>
            <a:t> presentation</a:t>
          </a:r>
          <a:r>
            <a:rPr lang="en-IN" sz="2000" dirty="0">
              <a:solidFill>
                <a:schemeClr val="tx1">
                  <a:lumMod val="75000"/>
                  <a:lumOff val="25000"/>
                </a:schemeClr>
              </a:solidFill>
            </a:rPr>
            <a:t> </a:t>
          </a:r>
        </a:p>
        <a:p>
          <a:r>
            <a:rPr lang="en-IN" sz="2000" dirty="0">
              <a:solidFill>
                <a:schemeClr val="tx1">
                  <a:lumMod val="75000"/>
                  <a:lumOff val="25000"/>
                </a:schemeClr>
              </a:solidFill>
            </a:rPr>
            <a:t> </a:t>
          </a:r>
          <a:r>
            <a:rPr lang="en-IN" sz="2000" dirty="0" err="1">
              <a:solidFill>
                <a:schemeClr val="tx1">
                  <a:lumMod val="75000"/>
                  <a:lumOff val="25000"/>
                </a:schemeClr>
              </a:solidFill>
            </a:rPr>
            <a:t>J</a:t>
          </a:r>
          <a:r>
            <a:rPr lang="en-IN" sz="2200" b="1" dirty="0" err="1">
              <a:solidFill>
                <a:schemeClr val="tx1">
                  <a:lumMod val="75000"/>
                  <a:lumOff val="25000"/>
                </a:schemeClr>
              </a:solidFill>
            </a:rPr>
            <a:t>unctional</a:t>
          </a:r>
          <a:r>
            <a:rPr lang="en-IN" sz="2200" b="1" dirty="0">
              <a:solidFill>
                <a:schemeClr val="tx1">
                  <a:lumMod val="75000"/>
                  <a:lumOff val="25000"/>
                </a:schemeClr>
              </a:solidFill>
            </a:rPr>
            <a:t> nevus</a:t>
          </a:r>
          <a:r>
            <a:rPr lang="en-IN" sz="2200" dirty="0">
              <a:solidFill>
                <a:schemeClr val="tx1">
                  <a:lumMod val="75000"/>
                  <a:lumOff val="25000"/>
                </a:schemeClr>
              </a:solidFill>
            </a:rPr>
            <a:t> </a:t>
          </a:r>
        </a:p>
        <a:p>
          <a:r>
            <a:rPr lang="en-IN" sz="2200" dirty="0">
              <a:solidFill>
                <a:schemeClr val="tx1">
                  <a:lumMod val="75000"/>
                  <a:lumOff val="25000"/>
                </a:schemeClr>
              </a:solidFill>
            </a:rPr>
            <a:t> Sharply demarcated  brown or black </a:t>
          </a:r>
          <a:r>
            <a:rPr lang="en-IN" sz="2200" dirty="0" err="1">
              <a:solidFill>
                <a:schemeClr val="tx1">
                  <a:lumMod val="75000"/>
                  <a:lumOff val="25000"/>
                </a:schemeClr>
              </a:solidFill>
            </a:rPr>
            <a:t>macule</a:t>
          </a:r>
          <a:r>
            <a:rPr lang="en-IN" sz="2200" dirty="0">
              <a:solidFill>
                <a:schemeClr val="tx1">
                  <a:lumMod val="75000"/>
                  <a:lumOff val="25000"/>
                </a:schemeClr>
              </a:solidFill>
            </a:rPr>
            <a:t>&lt; 6mm </a:t>
          </a:r>
        </a:p>
      </dgm:t>
    </dgm:pt>
    <dgm:pt modelId="{9E0E0F2B-A5D3-4984-B58A-7D6046BF360B}" type="parTrans" cxnId="{E664261D-2E19-40B9-AAD4-478B56AAA744}">
      <dgm:prSet/>
      <dgm:spPr/>
      <dgm:t>
        <a:bodyPr/>
        <a:lstStyle/>
        <a:p>
          <a:endParaRPr lang="en-IN"/>
        </a:p>
      </dgm:t>
    </dgm:pt>
    <dgm:pt modelId="{C94D3E8B-A35E-47B7-907A-D033F2F381CB}" type="sibTrans" cxnId="{E664261D-2E19-40B9-AAD4-478B56AAA744}">
      <dgm:prSet/>
      <dgm:spPr/>
      <dgm:t>
        <a:bodyPr/>
        <a:lstStyle/>
        <a:p>
          <a:endParaRPr lang="en-IN"/>
        </a:p>
      </dgm:t>
    </dgm:pt>
    <dgm:pt modelId="{1975CC90-24EE-434F-9842-60F3FB8198AE}">
      <dgm:prSet phldrT="[Text]" custT="1"/>
      <dgm:spPr>
        <a:solidFill>
          <a:schemeClr val="accent5">
            <a:lumMod val="75000"/>
          </a:schemeClr>
        </a:solidFill>
      </dgm:spPr>
      <dgm:t>
        <a:bodyPr/>
        <a:lstStyle/>
        <a:p>
          <a:r>
            <a:rPr lang="en-IN" sz="2000" b="1" dirty="0"/>
            <a:t>Adulthood lesion</a:t>
          </a:r>
        </a:p>
        <a:p>
          <a:r>
            <a:rPr lang="en-IN" sz="2000" b="1" dirty="0"/>
            <a:t>compound nevus </a:t>
          </a:r>
        </a:p>
        <a:p>
          <a:r>
            <a:rPr lang="en-IN" sz="2000" b="1" dirty="0"/>
            <a:t> </a:t>
          </a:r>
          <a:r>
            <a:rPr lang="en-IN" sz="2000" b="0" dirty="0"/>
            <a:t>nevus cell proliferate and form elevated soft papule with smooth surface  </a:t>
          </a:r>
        </a:p>
      </dgm:t>
    </dgm:pt>
    <dgm:pt modelId="{24664AE9-E214-4E88-B878-CB776B0BC312}" type="parTrans" cxnId="{5624A481-2A7D-4F26-8B59-AA7A24FBD9CF}">
      <dgm:prSet/>
      <dgm:spPr/>
      <dgm:t>
        <a:bodyPr/>
        <a:lstStyle/>
        <a:p>
          <a:endParaRPr lang="en-IN"/>
        </a:p>
      </dgm:t>
    </dgm:pt>
    <dgm:pt modelId="{01BCA1EA-82F9-4D5A-AA53-9AA4603195DB}" type="sibTrans" cxnId="{5624A481-2A7D-4F26-8B59-AA7A24FBD9CF}">
      <dgm:prSet/>
      <dgm:spPr/>
      <dgm:t>
        <a:bodyPr/>
        <a:lstStyle/>
        <a:p>
          <a:endParaRPr lang="en-IN"/>
        </a:p>
      </dgm:t>
    </dgm:pt>
    <dgm:pt modelId="{6529787D-1149-448D-9898-72C5A2969AA1}">
      <dgm:prSet phldrT="[Text]" custT="1"/>
      <dgm:spPr>
        <a:solidFill>
          <a:schemeClr val="accent6">
            <a:lumMod val="40000"/>
            <a:lumOff val="60000"/>
          </a:schemeClr>
        </a:solidFill>
      </dgm:spPr>
      <dgm:t>
        <a:bodyPr/>
        <a:lstStyle/>
        <a:p>
          <a:pPr algn="ctr"/>
          <a:r>
            <a:rPr lang="en-IN" sz="2000" b="1" dirty="0">
              <a:solidFill>
                <a:schemeClr val="tx1">
                  <a:lumMod val="75000"/>
                  <a:lumOff val="25000"/>
                </a:schemeClr>
              </a:solidFill>
            </a:rPr>
            <a:t>Advanced stage</a:t>
          </a:r>
        </a:p>
        <a:p>
          <a:pPr algn="l"/>
          <a:r>
            <a:rPr lang="en-IN" sz="2000" dirty="0">
              <a:solidFill>
                <a:schemeClr val="tx1">
                  <a:lumMod val="75000"/>
                  <a:lumOff val="25000"/>
                </a:schemeClr>
              </a:solidFill>
            </a:rPr>
            <a:t> </a:t>
          </a:r>
          <a:r>
            <a:rPr lang="en-IN" sz="2000" b="1" dirty="0" err="1">
              <a:solidFill>
                <a:schemeClr val="tx1">
                  <a:lumMod val="75000"/>
                  <a:lumOff val="25000"/>
                </a:schemeClr>
              </a:solidFill>
            </a:rPr>
            <a:t>intradermal</a:t>
          </a:r>
          <a:r>
            <a:rPr lang="en-IN" sz="2000" b="1" dirty="0">
              <a:solidFill>
                <a:schemeClr val="tx1">
                  <a:lumMod val="75000"/>
                  <a:lumOff val="25000"/>
                </a:schemeClr>
              </a:solidFill>
            </a:rPr>
            <a:t> nevus</a:t>
          </a:r>
          <a:r>
            <a:rPr lang="en-IN" sz="2000" dirty="0">
              <a:solidFill>
                <a:schemeClr val="tx1">
                  <a:lumMod val="75000"/>
                  <a:lumOff val="25000"/>
                </a:schemeClr>
              </a:solidFill>
            </a:rPr>
            <a:t> </a:t>
          </a:r>
        </a:p>
        <a:p>
          <a:pPr algn="l"/>
          <a:endParaRPr lang="en-IN" sz="1800" dirty="0">
            <a:solidFill>
              <a:schemeClr val="tx1">
                <a:lumMod val="75000"/>
                <a:lumOff val="25000"/>
              </a:schemeClr>
            </a:solidFill>
          </a:endParaRPr>
        </a:p>
        <a:p>
          <a:pPr algn="l"/>
          <a:r>
            <a:rPr lang="en-IN" sz="1800" dirty="0">
              <a:solidFill>
                <a:schemeClr val="tx1">
                  <a:lumMod val="75000"/>
                  <a:lumOff val="25000"/>
                </a:schemeClr>
              </a:solidFill>
            </a:rPr>
            <a:t> </a:t>
          </a:r>
          <a:r>
            <a:rPr lang="en-IN" sz="1800" b="1" dirty="0">
              <a:solidFill>
                <a:schemeClr val="tx1">
                  <a:lumMod val="75000"/>
                  <a:lumOff val="25000"/>
                </a:schemeClr>
              </a:solidFill>
            </a:rPr>
            <a:t>nevus loses its pigmentation</a:t>
          </a:r>
        </a:p>
        <a:p>
          <a:pPr algn="l"/>
          <a:r>
            <a:rPr lang="en-IN" sz="1800" b="1" dirty="0">
              <a:solidFill>
                <a:schemeClr val="tx1">
                  <a:lumMod val="75000"/>
                  <a:lumOff val="25000"/>
                </a:schemeClr>
              </a:solidFill>
            </a:rPr>
            <a:t> surface  </a:t>
          </a:r>
          <a:r>
            <a:rPr lang="en-IN" sz="1800" b="1" dirty="0" err="1">
              <a:solidFill>
                <a:schemeClr val="tx1">
                  <a:lumMod val="75000"/>
                  <a:lumOff val="25000"/>
                </a:schemeClr>
              </a:solidFill>
            </a:rPr>
            <a:t>papillomatous</a:t>
          </a:r>
          <a:r>
            <a:rPr lang="en-IN" sz="1800" b="1" dirty="0">
              <a:solidFill>
                <a:schemeClr val="tx1">
                  <a:lumMod val="75000"/>
                  <a:lumOff val="25000"/>
                </a:schemeClr>
              </a:solidFill>
            </a:rPr>
            <a:t>  hair grows from the centre</a:t>
          </a:r>
        </a:p>
      </dgm:t>
    </dgm:pt>
    <dgm:pt modelId="{986395D4-4F56-43C9-AC84-D74D54714A49}" type="parTrans" cxnId="{12A7F8BE-88D1-43BB-BFDB-D39E9BCE85B0}">
      <dgm:prSet/>
      <dgm:spPr/>
      <dgm:t>
        <a:bodyPr/>
        <a:lstStyle/>
        <a:p>
          <a:endParaRPr lang="en-IN"/>
        </a:p>
      </dgm:t>
    </dgm:pt>
    <dgm:pt modelId="{B4F3257C-F618-43E5-90C6-74642366150C}" type="sibTrans" cxnId="{12A7F8BE-88D1-43BB-BFDB-D39E9BCE85B0}">
      <dgm:prSet/>
      <dgm:spPr/>
      <dgm:t>
        <a:bodyPr/>
        <a:lstStyle/>
        <a:p>
          <a:endParaRPr lang="en-IN"/>
        </a:p>
      </dgm:t>
    </dgm:pt>
    <dgm:pt modelId="{35682072-6769-4130-A9FB-0DE13D12EF8E}" type="pres">
      <dgm:prSet presAssocID="{2A743769-FA30-41A6-B024-618B2AFE043E}" presName="Name0" presStyleCnt="0">
        <dgm:presLayoutVars>
          <dgm:dir/>
          <dgm:resizeHandles val="exact"/>
        </dgm:presLayoutVars>
      </dgm:prSet>
      <dgm:spPr/>
    </dgm:pt>
    <dgm:pt modelId="{338DC2C3-C58F-4442-8BB9-084C7D470467}" type="pres">
      <dgm:prSet presAssocID="{2A743769-FA30-41A6-B024-618B2AFE043E}" presName="bkgdShp" presStyleLbl="alignAccFollowNode1" presStyleIdx="0" presStyleCnt="1"/>
      <dgm:spPr/>
    </dgm:pt>
    <dgm:pt modelId="{B2CCB8D3-1C59-4DAB-BDB2-BF671445EE9C}" type="pres">
      <dgm:prSet presAssocID="{2A743769-FA30-41A6-B024-618B2AFE043E}" presName="linComp" presStyleCnt="0"/>
      <dgm:spPr/>
    </dgm:pt>
    <dgm:pt modelId="{1F927A9A-9E30-49EE-BB48-35C9CC297CC1}" type="pres">
      <dgm:prSet presAssocID="{62D5DB50-2D16-48EA-9C43-4FA511E0F6B9}" presName="compNode" presStyleCnt="0"/>
      <dgm:spPr/>
    </dgm:pt>
    <dgm:pt modelId="{36CD7746-0D6E-4AEA-8B30-465B852196F5}" type="pres">
      <dgm:prSet presAssocID="{62D5DB50-2D16-48EA-9C43-4FA511E0F6B9}" presName="node" presStyleLbl="node1" presStyleIdx="0" presStyleCnt="3">
        <dgm:presLayoutVars>
          <dgm:bulletEnabled val="1"/>
        </dgm:presLayoutVars>
      </dgm:prSet>
      <dgm:spPr/>
    </dgm:pt>
    <dgm:pt modelId="{E192AF37-87BE-418D-BE48-D9DB11FD65FD}" type="pres">
      <dgm:prSet presAssocID="{62D5DB50-2D16-48EA-9C43-4FA511E0F6B9}" presName="invisiNode" presStyleLbl="node1" presStyleIdx="0" presStyleCnt="3"/>
      <dgm:spPr/>
    </dgm:pt>
    <dgm:pt modelId="{8F529E1E-AD82-45A2-81AF-7C11B404F81E}" type="pres">
      <dgm:prSet presAssocID="{62D5DB50-2D16-48EA-9C43-4FA511E0F6B9}" presName="imagNode" presStyleLbl="fgImgPlace1" presStyleIdx="0" presStyleCnt="3"/>
      <dgm:spPr>
        <a:blipFill rotWithShape="0">
          <a:blip xmlns:r="http://schemas.openxmlformats.org/officeDocument/2006/relationships" r:embed="rId1"/>
          <a:stretch>
            <a:fillRect/>
          </a:stretch>
        </a:blipFill>
      </dgm:spPr>
    </dgm:pt>
    <dgm:pt modelId="{F057C1AA-3A1C-417A-9462-6F1EE0F6ACEF}" type="pres">
      <dgm:prSet presAssocID="{C94D3E8B-A35E-47B7-907A-D033F2F381CB}" presName="sibTrans" presStyleLbl="sibTrans2D1" presStyleIdx="0" presStyleCnt="0"/>
      <dgm:spPr/>
    </dgm:pt>
    <dgm:pt modelId="{D2E90C5A-8F14-4484-BC83-728DA998DD5A}" type="pres">
      <dgm:prSet presAssocID="{1975CC90-24EE-434F-9842-60F3FB8198AE}" presName="compNode" presStyleCnt="0"/>
      <dgm:spPr/>
    </dgm:pt>
    <dgm:pt modelId="{40A7A10D-58D8-4756-B307-20232C3986FA}" type="pres">
      <dgm:prSet presAssocID="{1975CC90-24EE-434F-9842-60F3FB8198AE}" presName="node" presStyleLbl="node1" presStyleIdx="1" presStyleCnt="3">
        <dgm:presLayoutVars>
          <dgm:bulletEnabled val="1"/>
        </dgm:presLayoutVars>
      </dgm:prSet>
      <dgm:spPr/>
    </dgm:pt>
    <dgm:pt modelId="{DFB3268F-2231-49C3-8AF0-DAAA2FE26D62}" type="pres">
      <dgm:prSet presAssocID="{1975CC90-24EE-434F-9842-60F3FB8198AE}" presName="invisiNode" presStyleLbl="node1" presStyleIdx="1" presStyleCnt="3"/>
      <dgm:spPr/>
    </dgm:pt>
    <dgm:pt modelId="{671E4123-5F75-4648-95BE-03E26A779A61}" type="pres">
      <dgm:prSet presAssocID="{1975CC90-24EE-434F-9842-60F3FB8198AE}" presName="imagNode" presStyleLbl="fgImgPlace1" presStyleIdx="1" presStyleCnt="3"/>
      <dgm:spPr>
        <a:blipFill rotWithShape="0">
          <a:blip xmlns:r="http://schemas.openxmlformats.org/officeDocument/2006/relationships" r:embed="rId2"/>
          <a:stretch>
            <a:fillRect/>
          </a:stretch>
        </a:blipFill>
      </dgm:spPr>
    </dgm:pt>
    <dgm:pt modelId="{C92F7B09-0199-49AC-B584-7DA4C08A3EBE}" type="pres">
      <dgm:prSet presAssocID="{01BCA1EA-82F9-4D5A-AA53-9AA4603195DB}" presName="sibTrans" presStyleLbl="sibTrans2D1" presStyleIdx="0" presStyleCnt="0"/>
      <dgm:spPr/>
    </dgm:pt>
    <dgm:pt modelId="{705778E6-9BA1-4747-BCEC-E196E63940D5}" type="pres">
      <dgm:prSet presAssocID="{6529787D-1149-448D-9898-72C5A2969AA1}" presName="compNode" presStyleCnt="0"/>
      <dgm:spPr/>
    </dgm:pt>
    <dgm:pt modelId="{C591CE0B-DF1B-4629-A06B-BC6155077818}" type="pres">
      <dgm:prSet presAssocID="{6529787D-1149-448D-9898-72C5A2969AA1}" presName="node" presStyleLbl="node1" presStyleIdx="2" presStyleCnt="3" custScaleX="111642">
        <dgm:presLayoutVars>
          <dgm:bulletEnabled val="1"/>
        </dgm:presLayoutVars>
      </dgm:prSet>
      <dgm:spPr/>
    </dgm:pt>
    <dgm:pt modelId="{98E555F9-339B-4330-AE89-06BB992167AE}" type="pres">
      <dgm:prSet presAssocID="{6529787D-1149-448D-9898-72C5A2969AA1}" presName="invisiNode" presStyleLbl="node1" presStyleIdx="2" presStyleCnt="3"/>
      <dgm:spPr/>
    </dgm:pt>
    <dgm:pt modelId="{ADA044A6-4000-4D83-8CEF-86C42B11671D}" type="pres">
      <dgm:prSet presAssocID="{6529787D-1149-448D-9898-72C5A2969AA1}" presName="imagNode" presStyleLbl="fgImgPlace1" presStyleIdx="2" presStyleCnt="3"/>
      <dgm:spPr>
        <a:solidFill>
          <a:schemeClr val="bg2">
            <a:lumMod val="40000"/>
            <a:lumOff val="60000"/>
          </a:schemeClr>
        </a:solidFill>
      </dgm:spPr>
    </dgm:pt>
  </dgm:ptLst>
  <dgm:cxnLst>
    <dgm:cxn modelId="{C00F5E0D-B3D5-4185-8686-2CFAB474D01B}" type="presOf" srcId="{01BCA1EA-82F9-4D5A-AA53-9AA4603195DB}" destId="{C92F7B09-0199-49AC-B584-7DA4C08A3EBE}" srcOrd="0" destOrd="0" presId="urn:microsoft.com/office/officeart/2005/8/layout/pList2"/>
    <dgm:cxn modelId="{B23E770D-0A27-46DC-BE98-AF9B391D6959}" type="presOf" srcId="{6529787D-1149-448D-9898-72C5A2969AA1}" destId="{C591CE0B-DF1B-4629-A06B-BC6155077818}" srcOrd="0" destOrd="0" presId="urn:microsoft.com/office/officeart/2005/8/layout/pList2"/>
    <dgm:cxn modelId="{E664261D-2E19-40B9-AAD4-478B56AAA744}" srcId="{2A743769-FA30-41A6-B024-618B2AFE043E}" destId="{62D5DB50-2D16-48EA-9C43-4FA511E0F6B9}" srcOrd="0" destOrd="0" parTransId="{9E0E0F2B-A5D3-4984-B58A-7D6046BF360B}" sibTransId="{C94D3E8B-A35E-47B7-907A-D033F2F381CB}"/>
    <dgm:cxn modelId="{9610BC2F-EAC0-440C-9B1A-40FB54FF01D9}" type="presOf" srcId="{62D5DB50-2D16-48EA-9C43-4FA511E0F6B9}" destId="{36CD7746-0D6E-4AEA-8B30-465B852196F5}" srcOrd="0" destOrd="0" presId="urn:microsoft.com/office/officeart/2005/8/layout/pList2"/>
    <dgm:cxn modelId="{B2D7976E-4853-4761-91C3-48460F198412}" type="presOf" srcId="{1975CC90-24EE-434F-9842-60F3FB8198AE}" destId="{40A7A10D-58D8-4756-B307-20232C3986FA}" srcOrd="0" destOrd="0" presId="urn:microsoft.com/office/officeart/2005/8/layout/pList2"/>
    <dgm:cxn modelId="{5624A481-2A7D-4F26-8B59-AA7A24FBD9CF}" srcId="{2A743769-FA30-41A6-B024-618B2AFE043E}" destId="{1975CC90-24EE-434F-9842-60F3FB8198AE}" srcOrd="1" destOrd="0" parTransId="{24664AE9-E214-4E88-B878-CB776B0BC312}" sibTransId="{01BCA1EA-82F9-4D5A-AA53-9AA4603195DB}"/>
    <dgm:cxn modelId="{12A7F8BE-88D1-43BB-BFDB-D39E9BCE85B0}" srcId="{2A743769-FA30-41A6-B024-618B2AFE043E}" destId="{6529787D-1149-448D-9898-72C5A2969AA1}" srcOrd="2" destOrd="0" parTransId="{986395D4-4F56-43C9-AC84-D74D54714A49}" sibTransId="{B4F3257C-F618-43E5-90C6-74642366150C}"/>
    <dgm:cxn modelId="{2BD392F2-02EA-4F21-A779-6146758F72FB}" type="presOf" srcId="{C94D3E8B-A35E-47B7-907A-D033F2F381CB}" destId="{F057C1AA-3A1C-417A-9462-6F1EE0F6ACEF}" srcOrd="0" destOrd="0" presId="urn:microsoft.com/office/officeart/2005/8/layout/pList2"/>
    <dgm:cxn modelId="{BC0C32FB-4257-4750-B62B-41055DFE1492}" type="presOf" srcId="{2A743769-FA30-41A6-B024-618B2AFE043E}" destId="{35682072-6769-4130-A9FB-0DE13D12EF8E}" srcOrd="0" destOrd="0" presId="urn:microsoft.com/office/officeart/2005/8/layout/pList2"/>
    <dgm:cxn modelId="{50609F71-EA57-4911-87E7-74A6FE19320D}" type="presParOf" srcId="{35682072-6769-4130-A9FB-0DE13D12EF8E}" destId="{338DC2C3-C58F-4442-8BB9-084C7D470467}" srcOrd="0" destOrd="0" presId="urn:microsoft.com/office/officeart/2005/8/layout/pList2"/>
    <dgm:cxn modelId="{83D3ABF7-7A49-489F-BBCD-F1898943C8A7}" type="presParOf" srcId="{35682072-6769-4130-A9FB-0DE13D12EF8E}" destId="{B2CCB8D3-1C59-4DAB-BDB2-BF671445EE9C}" srcOrd="1" destOrd="0" presId="urn:microsoft.com/office/officeart/2005/8/layout/pList2"/>
    <dgm:cxn modelId="{3A413C7D-1D67-4877-94A0-C2C24BE48A6B}" type="presParOf" srcId="{B2CCB8D3-1C59-4DAB-BDB2-BF671445EE9C}" destId="{1F927A9A-9E30-49EE-BB48-35C9CC297CC1}" srcOrd="0" destOrd="0" presId="urn:microsoft.com/office/officeart/2005/8/layout/pList2"/>
    <dgm:cxn modelId="{E5FF0C21-9C9D-4CFA-B9B4-8FCBBD074D93}" type="presParOf" srcId="{1F927A9A-9E30-49EE-BB48-35C9CC297CC1}" destId="{36CD7746-0D6E-4AEA-8B30-465B852196F5}" srcOrd="0" destOrd="0" presId="urn:microsoft.com/office/officeart/2005/8/layout/pList2"/>
    <dgm:cxn modelId="{69C0FA66-5399-44D9-9111-E5CC7A001769}" type="presParOf" srcId="{1F927A9A-9E30-49EE-BB48-35C9CC297CC1}" destId="{E192AF37-87BE-418D-BE48-D9DB11FD65FD}" srcOrd="1" destOrd="0" presId="urn:microsoft.com/office/officeart/2005/8/layout/pList2"/>
    <dgm:cxn modelId="{4089FE92-A789-4C4A-921E-A6A599EF2F7F}" type="presParOf" srcId="{1F927A9A-9E30-49EE-BB48-35C9CC297CC1}" destId="{8F529E1E-AD82-45A2-81AF-7C11B404F81E}" srcOrd="2" destOrd="0" presId="urn:microsoft.com/office/officeart/2005/8/layout/pList2"/>
    <dgm:cxn modelId="{4D775CDB-A309-47BD-8DBB-77FA664F2CAE}" type="presParOf" srcId="{B2CCB8D3-1C59-4DAB-BDB2-BF671445EE9C}" destId="{F057C1AA-3A1C-417A-9462-6F1EE0F6ACEF}" srcOrd="1" destOrd="0" presId="urn:microsoft.com/office/officeart/2005/8/layout/pList2"/>
    <dgm:cxn modelId="{FFB87298-32DE-40F9-A56A-E1B5AE367EB6}" type="presParOf" srcId="{B2CCB8D3-1C59-4DAB-BDB2-BF671445EE9C}" destId="{D2E90C5A-8F14-4484-BC83-728DA998DD5A}" srcOrd="2" destOrd="0" presId="urn:microsoft.com/office/officeart/2005/8/layout/pList2"/>
    <dgm:cxn modelId="{894F5979-ACED-44F0-A83F-FDAEBDC2BC1A}" type="presParOf" srcId="{D2E90C5A-8F14-4484-BC83-728DA998DD5A}" destId="{40A7A10D-58D8-4756-B307-20232C3986FA}" srcOrd="0" destOrd="0" presId="urn:microsoft.com/office/officeart/2005/8/layout/pList2"/>
    <dgm:cxn modelId="{762543BD-E66C-45EE-B00C-2A587F940372}" type="presParOf" srcId="{D2E90C5A-8F14-4484-BC83-728DA998DD5A}" destId="{DFB3268F-2231-49C3-8AF0-DAAA2FE26D62}" srcOrd="1" destOrd="0" presId="urn:microsoft.com/office/officeart/2005/8/layout/pList2"/>
    <dgm:cxn modelId="{ECEE8AC5-F168-4A01-A712-F24DBDB09856}" type="presParOf" srcId="{D2E90C5A-8F14-4484-BC83-728DA998DD5A}" destId="{671E4123-5F75-4648-95BE-03E26A779A61}" srcOrd="2" destOrd="0" presId="urn:microsoft.com/office/officeart/2005/8/layout/pList2"/>
    <dgm:cxn modelId="{9ED2A667-7598-44D5-9251-E4C8B4766533}" type="presParOf" srcId="{B2CCB8D3-1C59-4DAB-BDB2-BF671445EE9C}" destId="{C92F7B09-0199-49AC-B584-7DA4C08A3EBE}" srcOrd="3" destOrd="0" presId="urn:microsoft.com/office/officeart/2005/8/layout/pList2"/>
    <dgm:cxn modelId="{D46F8E8E-1EA8-4C8B-BB5F-3D421D980C20}" type="presParOf" srcId="{B2CCB8D3-1C59-4DAB-BDB2-BF671445EE9C}" destId="{705778E6-9BA1-4747-BCEC-E196E63940D5}" srcOrd="4" destOrd="0" presId="urn:microsoft.com/office/officeart/2005/8/layout/pList2"/>
    <dgm:cxn modelId="{8E0466B8-4F09-4399-A208-6EFCF8B2260E}" type="presParOf" srcId="{705778E6-9BA1-4747-BCEC-E196E63940D5}" destId="{C591CE0B-DF1B-4629-A06B-BC6155077818}" srcOrd="0" destOrd="0" presId="urn:microsoft.com/office/officeart/2005/8/layout/pList2"/>
    <dgm:cxn modelId="{CF479807-0F46-4CE1-82A4-296A275C0CB9}" type="presParOf" srcId="{705778E6-9BA1-4747-BCEC-E196E63940D5}" destId="{98E555F9-339B-4330-AE89-06BB992167AE}" srcOrd="1" destOrd="0" presId="urn:microsoft.com/office/officeart/2005/8/layout/pList2"/>
    <dgm:cxn modelId="{C67E4945-3100-4EB3-AE3C-7E49C63407DF}" type="presParOf" srcId="{705778E6-9BA1-4747-BCEC-E196E63940D5}" destId="{ADA044A6-4000-4D83-8CEF-86C42B11671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53CBA-5EC9-42AE-9AA6-C232EA114CC1}">
      <dsp:nvSpPr>
        <dsp:cNvPr id="0" name=""/>
        <dsp:cNvSpPr/>
      </dsp:nvSpPr>
      <dsp:spPr>
        <a:xfrm>
          <a:off x="2133604" y="0"/>
          <a:ext cx="3762595" cy="1779139"/>
        </a:xfrm>
        <a:prstGeom prst="rightArrow">
          <a:avLst>
            <a:gd name="adj1" fmla="val 75000"/>
            <a:gd name="adj2" fmla="val 50000"/>
          </a:avLst>
        </a:prstGeom>
        <a:gradFill flip="none" rotWithShape="0">
          <a:gsLst>
            <a:gs pos="0">
              <a:schemeClr val="accent5">
                <a:tint val="40000"/>
                <a:hueOff val="0"/>
                <a:satOff val="0"/>
                <a:lumOff val="0"/>
                <a:shade val="30000"/>
                <a:satMod val="115000"/>
              </a:schemeClr>
            </a:gs>
            <a:gs pos="50000">
              <a:schemeClr val="accent5">
                <a:tint val="40000"/>
                <a:hueOff val="0"/>
                <a:satOff val="0"/>
                <a:lumOff val="0"/>
                <a:shade val="67500"/>
                <a:satMod val="115000"/>
              </a:schemeClr>
            </a:gs>
            <a:gs pos="100000">
              <a:schemeClr val="accent5">
                <a:tint val="40000"/>
                <a:hueOff val="0"/>
                <a:satOff val="0"/>
                <a:lumOff val="0"/>
                <a:shade val="100000"/>
                <a:satMod val="115000"/>
              </a:schemeClr>
            </a:gs>
          </a:gsLst>
          <a:path path="circle">
            <a:fillToRect l="100000" t="100000"/>
          </a:path>
          <a:tileRect r="-100000" b="-100000"/>
        </a:gradFill>
        <a:ln w="381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endParaRPr lang="en-IN" sz="1800" kern="1200" dirty="0"/>
        </a:p>
        <a:p>
          <a:pPr marL="171450" lvl="1" indent="-171450" algn="l" defTabSz="800100">
            <a:lnSpc>
              <a:spcPct val="90000"/>
            </a:lnSpc>
            <a:spcBef>
              <a:spcPct val="0"/>
            </a:spcBef>
            <a:spcAft>
              <a:spcPct val="15000"/>
            </a:spcAft>
            <a:buChar char="•"/>
          </a:pPr>
          <a:r>
            <a:rPr lang="en-US" sz="1800" kern="1200" dirty="0"/>
            <a:t> pigments melanin, hemoglobin,  </a:t>
          </a:r>
          <a:r>
            <a:rPr lang="en-US" sz="1800" kern="1200" dirty="0" err="1"/>
            <a:t>hemosiderin</a:t>
          </a:r>
          <a:r>
            <a:rPr lang="en-US" sz="1800" kern="1200" dirty="0"/>
            <a:t> </a:t>
          </a:r>
          <a:endParaRPr lang="en-IN" sz="1800" kern="1200" dirty="0"/>
        </a:p>
      </dsp:txBody>
      <dsp:txXfrm>
        <a:off x="2133604" y="0"/>
        <a:ext cx="3762595" cy="1779139"/>
      </dsp:txXfrm>
    </dsp:sp>
    <dsp:sp modelId="{5AD16CB4-A0E9-4E95-BD4A-90D3A6398B96}">
      <dsp:nvSpPr>
        <dsp:cNvPr id="0" name=""/>
        <dsp:cNvSpPr/>
      </dsp:nvSpPr>
      <dsp:spPr>
        <a:xfrm>
          <a:off x="304806" y="290896"/>
          <a:ext cx="1756763" cy="1195491"/>
        </a:xfrm>
        <a:prstGeom prst="round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Endogenous pigmentation </a:t>
          </a:r>
          <a:endParaRPr lang="en-IN" sz="1900" kern="1200" dirty="0"/>
        </a:p>
      </dsp:txBody>
      <dsp:txXfrm>
        <a:off x="304806" y="290896"/>
        <a:ext cx="1756763" cy="1195491"/>
      </dsp:txXfrm>
    </dsp:sp>
    <dsp:sp modelId="{F38424A8-997C-4D24-B944-DFC6AA5A332F}">
      <dsp:nvSpPr>
        <dsp:cNvPr id="0" name=""/>
        <dsp:cNvSpPr/>
      </dsp:nvSpPr>
      <dsp:spPr>
        <a:xfrm>
          <a:off x="1883000" y="2120081"/>
          <a:ext cx="4365396" cy="2069267"/>
        </a:xfrm>
        <a:prstGeom prst="rightArrow">
          <a:avLst>
            <a:gd name="adj1" fmla="val 75000"/>
            <a:gd name="adj2" fmla="val 50000"/>
          </a:avLst>
        </a:prstGeom>
        <a:solidFill>
          <a:schemeClr val="accent1">
            <a:lumMod val="60000"/>
            <a:lumOff val="40000"/>
            <a:alpha val="90000"/>
          </a:schemeClr>
        </a:solidFill>
        <a:ln w="38100" cap="flat" cmpd="sng" algn="ctr">
          <a:solidFill>
            <a:schemeClr val="accent5">
              <a:tint val="40000"/>
              <a:alpha val="90000"/>
              <a:hueOff val="-2687239"/>
              <a:satOff val="2559"/>
              <a:lumOff val="-8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endParaRPr lang="en-IN" sz="1600" kern="1200" dirty="0"/>
        </a:p>
        <a:p>
          <a:pPr marL="171450" lvl="1" indent="-171450" algn="l" defTabSz="711200">
            <a:lnSpc>
              <a:spcPct val="90000"/>
            </a:lnSpc>
            <a:spcBef>
              <a:spcPct val="0"/>
            </a:spcBef>
            <a:spcAft>
              <a:spcPct val="15000"/>
            </a:spcAft>
            <a:buChar char="•"/>
          </a:pPr>
          <a:r>
            <a:rPr lang="en-US" sz="1600" kern="1200" dirty="0"/>
            <a:t> foreign materials such as amalgam, graphite into the connective tissue, over growth of </a:t>
          </a:r>
          <a:r>
            <a:rPr lang="en-US" sz="1600" kern="1200" dirty="0" err="1"/>
            <a:t>chromogenic</a:t>
          </a:r>
          <a:r>
            <a:rPr lang="en-US" sz="1600" kern="1200" dirty="0"/>
            <a:t> bacteria, by ingestion of metals that gets deposited in oral tissues</a:t>
          </a:r>
          <a:r>
            <a:rPr lang="en-US" sz="1600" kern="1200" baseline="30000" dirty="0"/>
            <a:t>. </a:t>
          </a:r>
          <a:endParaRPr lang="en-IN" sz="1600" kern="1200" dirty="0"/>
        </a:p>
      </dsp:txBody>
      <dsp:txXfrm>
        <a:off x="1883000" y="2120081"/>
        <a:ext cx="4365396" cy="2069267"/>
      </dsp:txXfrm>
    </dsp:sp>
    <dsp:sp modelId="{7DF3AAF2-0F53-4DFC-AAB9-0A8596D84DF3}">
      <dsp:nvSpPr>
        <dsp:cNvPr id="0" name=""/>
        <dsp:cNvSpPr/>
      </dsp:nvSpPr>
      <dsp:spPr>
        <a:xfrm>
          <a:off x="152403" y="2433484"/>
          <a:ext cx="1730597" cy="1442461"/>
        </a:xfrm>
        <a:prstGeom prst="roundRect">
          <a:avLst/>
        </a:prstGeom>
        <a:solidFill>
          <a:schemeClr val="accent5">
            <a:hueOff val="-3039673"/>
            <a:satOff val="3213"/>
            <a:lumOff val="-589"/>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Exogenous pigmentation</a:t>
          </a:r>
          <a:endParaRPr lang="en-IN" sz="1900" kern="1200" dirty="0"/>
        </a:p>
      </dsp:txBody>
      <dsp:txXfrm>
        <a:off x="152403" y="2433484"/>
        <a:ext cx="1730597" cy="14424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DDC9FC-B980-4891-95DC-FA754D8FD369}">
      <dsp:nvSpPr>
        <dsp:cNvPr id="0" name=""/>
        <dsp:cNvSpPr/>
      </dsp:nvSpPr>
      <dsp:spPr>
        <a:xfrm>
          <a:off x="2724" y="0"/>
          <a:ext cx="1634490" cy="1536192"/>
        </a:xfrm>
        <a:prstGeom prst="upArrow">
          <a:avLst/>
        </a:prstGeom>
        <a:blipFill>
          <a:blip xmlns:r="http://schemas.openxmlformats.org/officeDocument/2006/relationships" r:embed="rId1">
            <a:duotone>
              <a:schemeClr val="accent4">
                <a:hueOff val="0"/>
                <a:satOff val="0"/>
                <a:lumOff val="0"/>
                <a:alphaOff val="0"/>
                <a:shade val="40000"/>
              </a:schemeClr>
              <a:schemeClr val="accent4">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564F037-8DFC-45DD-A844-840B6B8737C2}">
      <dsp:nvSpPr>
        <dsp:cNvPr id="0" name=""/>
        <dsp:cNvSpPr/>
      </dsp:nvSpPr>
      <dsp:spPr>
        <a:xfrm>
          <a:off x="1686248" y="0"/>
          <a:ext cx="2773680" cy="153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0" rIns="234696" bIns="234696" numCol="1" spcCol="1270" anchor="ctr" anchorCtr="0">
          <a:noAutofit/>
        </a:bodyPr>
        <a:lstStyle/>
        <a:p>
          <a:pPr marL="0" lvl="0" indent="0" algn="l" defTabSz="1466850">
            <a:lnSpc>
              <a:spcPct val="90000"/>
            </a:lnSpc>
            <a:spcBef>
              <a:spcPct val="0"/>
            </a:spcBef>
            <a:spcAft>
              <a:spcPct val="35000"/>
            </a:spcAft>
            <a:buNone/>
          </a:pPr>
          <a:r>
            <a:rPr lang="en-US" sz="3300" kern="1200" dirty="0"/>
            <a:t>Physiologic </a:t>
          </a:r>
          <a:endParaRPr lang="en-IN" sz="3300" kern="1200" dirty="0"/>
        </a:p>
      </dsp:txBody>
      <dsp:txXfrm>
        <a:off x="1686248" y="0"/>
        <a:ext cx="2773680" cy="1536192"/>
      </dsp:txXfrm>
    </dsp:sp>
    <dsp:sp modelId="{589B6567-0816-4093-BE4F-4EED13D16FEF}">
      <dsp:nvSpPr>
        <dsp:cNvPr id="0" name=""/>
        <dsp:cNvSpPr/>
      </dsp:nvSpPr>
      <dsp:spPr>
        <a:xfrm>
          <a:off x="493071" y="1664208"/>
          <a:ext cx="1634490" cy="1536192"/>
        </a:xfrm>
        <a:prstGeom prst="downArrow">
          <a:avLst/>
        </a:prstGeom>
        <a:blipFill>
          <a:blip xmlns:r="http://schemas.openxmlformats.org/officeDocument/2006/relationships" r:embed="rId1">
            <a:duotone>
              <a:schemeClr val="accent4">
                <a:hueOff val="-4577281"/>
                <a:satOff val="-7851"/>
                <a:lumOff val="-5686"/>
                <a:alphaOff val="0"/>
                <a:shade val="40000"/>
              </a:schemeClr>
              <a:schemeClr val="accent4">
                <a:hueOff val="-4577281"/>
                <a:satOff val="-7851"/>
                <a:lumOff val="-5686"/>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89AEA9A-49CE-4DB1-9A26-2370093DBD09}">
      <dsp:nvSpPr>
        <dsp:cNvPr id="0" name=""/>
        <dsp:cNvSpPr/>
      </dsp:nvSpPr>
      <dsp:spPr>
        <a:xfrm>
          <a:off x="2176595" y="1664208"/>
          <a:ext cx="2773680" cy="153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0" rIns="234696" bIns="234696" numCol="1" spcCol="1270" anchor="ctr" anchorCtr="0">
          <a:noAutofit/>
        </a:bodyPr>
        <a:lstStyle/>
        <a:p>
          <a:pPr marL="0" lvl="0" indent="0" algn="l" defTabSz="1466850">
            <a:lnSpc>
              <a:spcPct val="90000"/>
            </a:lnSpc>
            <a:spcBef>
              <a:spcPct val="0"/>
            </a:spcBef>
            <a:spcAft>
              <a:spcPct val="35000"/>
            </a:spcAft>
            <a:buNone/>
          </a:pPr>
          <a:r>
            <a:rPr lang="en-US" sz="3300" kern="1200" dirty="0"/>
            <a:t>Pathological </a:t>
          </a:r>
          <a:endParaRPr lang="en-IN" sz="3300" kern="1200" dirty="0"/>
        </a:p>
      </dsp:txBody>
      <dsp:txXfrm>
        <a:off x="2176595" y="1664208"/>
        <a:ext cx="2773680" cy="15361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F1FB89-EBAE-4C39-9B48-CB4A12D34096}">
      <dsp:nvSpPr>
        <dsp:cNvPr id="0" name=""/>
        <dsp:cNvSpPr/>
      </dsp:nvSpPr>
      <dsp:spPr>
        <a:xfrm rot="5391724">
          <a:off x="-413504" y="1437291"/>
          <a:ext cx="1764558" cy="207779"/>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5262CA5-F935-41E0-A3BF-F91EC2D4A2BA}">
      <dsp:nvSpPr>
        <dsp:cNvPr id="0" name=""/>
        <dsp:cNvSpPr/>
      </dsp:nvSpPr>
      <dsp:spPr>
        <a:xfrm>
          <a:off x="5" y="314322"/>
          <a:ext cx="2308659" cy="1385195"/>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Complete and accurate  history </a:t>
          </a:r>
          <a:endParaRPr lang="en-IN" sz="1800" b="1" kern="1200" dirty="0"/>
        </a:p>
      </dsp:txBody>
      <dsp:txXfrm>
        <a:off x="5" y="314322"/>
        <a:ext cx="2308659" cy="1385195"/>
      </dsp:txXfrm>
    </dsp:sp>
    <dsp:sp modelId="{79E19E18-F0E8-4386-A306-940CB41489DA}">
      <dsp:nvSpPr>
        <dsp:cNvPr id="0" name=""/>
        <dsp:cNvSpPr/>
      </dsp:nvSpPr>
      <dsp:spPr>
        <a:xfrm rot="5400000">
          <a:off x="-389935" y="3190228"/>
          <a:ext cx="1721668" cy="207779"/>
        </a:xfrm>
        <a:prstGeom prst="rect">
          <a:avLst/>
        </a:prstGeom>
        <a:solidFill>
          <a:schemeClr val="accent4">
            <a:hueOff val="-653897"/>
            <a:satOff val="-1122"/>
            <a:lumOff val="-81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21D6C21-8A42-442C-B77C-91770761B5FE}">
      <dsp:nvSpPr>
        <dsp:cNvPr id="0" name=""/>
        <dsp:cNvSpPr/>
      </dsp:nvSpPr>
      <dsp:spPr>
        <a:xfrm>
          <a:off x="4253" y="2088702"/>
          <a:ext cx="2308659" cy="1385195"/>
        </a:xfrm>
        <a:prstGeom prst="roundRect">
          <a:avLst>
            <a:gd name="adj" fmla="val 10000"/>
          </a:avLst>
        </a:prstGeom>
        <a:solidFill>
          <a:schemeClr val="accent4">
            <a:hueOff val="-572160"/>
            <a:satOff val="-981"/>
            <a:lumOff val="-711"/>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Any lesions on the skin and </a:t>
          </a:r>
          <a:r>
            <a:rPr lang="en-US" sz="1800" b="1" kern="1200" dirty="0" err="1"/>
            <a:t>perioral</a:t>
          </a:r>
          <a:r>
            <a:rPr lang="en-US" sz="1800" b="1" kern="1200" dirty="0"/>
            <a:t> skin </a:t>
          </a:r>
          <a:endParaRPr lang="en-IN" sz="1800" b="1" kern="1200" dirty="0"/>
        </a:p>
      </dsp:txBody>
      <dsp:txXfrm>
        <a:off x="4253" y="2088702"/>
        <a:ext cx="2308659" cy="1385195"/>
      </dsp:txXfrm>
    </dsp:sp>
    <dsp:sp modelId="{5FB26480-8C75-4A3D-AA4B-2D794D4009DD}">
      <dsp:nvSpPr>
        <dsp:cNvPr id="0" name=""/>
        <dsp:cNvSpPr/>
      </dsp:nvSpPr>
      <dsp:spPr>
        <a:xfrm>
          <a:off x="475811" y="4055975"/>
          <a:ext cx="3060690" cy="207779"/>
        </a:xfrm>
        <a:prstGeom prst="rect">
          <a:avLst/>
        </a:prstGeom>
        <a:solidFill>
          <a:schemeClr val="accent4">
            <a:hueOff val="-1307795"/>
            <a:satOff val="-2243"/>
            <a:lumOff val="-162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361EDE-D027-48EA-A8C6-73D7E9D1C6CB}">
      <dsp:nvSpPr>
        <dsp:cNvPr id="0" name=""/>
        <dsp:cNvSpPr/>
      </dsp:nvSpPr>
      <dsp:spPr>
        <a:xfrm>
          <a:off x="4253" y="3820196"/>
          <a:ext cx="2308659" cy="1385195"/>
        </a:xfrm>
        <a:prstGeom prst="roundRect">
          <a:avLst>
            <a:gd name="adj" fmla="val 10000"/>
          </a:avLst>
        </a:prstGeom>
        <a:solidFill>
          <a:schemeClr val="accent4">
            <a:hueOff val="-1144320"/>
            <a:satOff val="-1963"/>
            <a:lumOff val="-1421"/>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b="1" kern="1200" dirty="0"/>
        </a:p>
        <a:p>
          <a:pPr marL="0" lvl="0" indent="0" algn="ctr" defTabSz="622300">
            <a:lnSpc>
              <a:spcPct val="90000"/>
            </a:lnSpc>
            <a:spcBef>
              <a:spcPct val="0"/>
            </a:spcBef>
            <a:spcAft>
              <a:spcPct val="35000"/>
            </a:spcAft>
            <a:buNone/>
          </a:pPr>
          <a:r>
            <a:rPr lang="en-US" sz="1400" b="1" kern="1200" dirty="0"/>
            <a:t>a review of systems symptoms of underlying endocrine , neurologic , CVS , GIT  , hematologic  </a:t>
          </a:r>
          <a:endParaRPr lang="en-IN" sz="1400" b="1" kern="1200" dirty="0"/>
        </a:p>
      </dsp:txBody>
      <dsp:txXfrm>
        <a:off x="4253" y="3820196"/>
        <a:ext cx="2308659" cy="1385195"/>
      </dsp:txXfrm>
    </dsp:sp>
    <dsp:sp modelId="{C61F735B-91E8-4716-8781-0951E5F191B8}">
      <dsp:nvSpPr>
        <dsp:cNvPr id="0" name=""/>
        <dsp:cNvSpPr/>
      </dsp:nvSpPr>
      <dsp:spPr>
        <a:xfrm rot="16200000">
          <a:off x="2680581" y="3190228"/>
          <a:ext cx="1721668" cy="207779"/>
        </a:xfrm>
        <a:prstGeom prst="rect">
          <a:avLst/>
        </a:prstGeom>
        <a:solidFill>
          <a:schemeClr val="accent4">
            <a:hueOff val="-1961692"/>
            <a:satOff val="-3365"/>
            <a:lumOff val="-243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BD5EBB-1BD7-4D2B-994E-6F6E8F4B32CC}">
      <dsp:nvSpPr>
        <dsp:cNvPr id="0" name=""/>
        <dsp:cNvSpPr/>
      </dsp:nvSpPr>
      <dsp:spPr>
        <a:xfrm>
          <a:off x="3074770" y="3820196"/>
          <a:ext cx="2308659" cy="1385195"/>
        </a:xfrm>
        <a:prstGeom prst="roundRect">
          <a:avLst>
            <a:gd name="adj" fmla="val 10000"/>
          </a:avLst>
        </a:prstGeom>
        <a:solidFill>
          <a:schemeClr val="accent4">
            <a:hueOff val="-1716481"/>
            <a:satOff val="-2944"/>
            <a:lumOff val="-2132"/>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The number , distribution , size and shape and color of intraoral pigmented lesions should be assessed </a:t>
          </a:r>
          <a:endParaRPr lang="en-IN" sz="1600" kern="1200" dirty="0"/>
        </a:p>
      </dsp:txBody>
      <dsp:txXfrm>
        <a:off x="3074770" y="3820196"/>
        <a:ext cx="2308659" cy="1385195"/>
      </dsp:txXfrm>
    </dsp:sp>
    <dsp:sp modelId="{7B78DE72-2FC8-4118-9E72-52D079B10022}">
      <dsp:nvSpPr>
        <dsp:cNvPr id="0" name=""/>
        <dsp:cNvSpPr/>
      </dsp:nvSpPr>
      <dsp:spPr>
        <a:xfrm rot="16200000">
          <a:off x="2680581" y="1458734"/>
          <a:ext cx="1721668" cy="207779"/>
        </a:xfrm>
        <a:prstGeom prst="rect">
          <a:avLst/>
        </a:prstGeom>
        <a:solidFill>
          <a:schemeClr val="accent4">
            <a:hueOff val="-2615590"/>
            <a:satOff val="-4486"/>
            <a:lumOff val="-324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11598E-3525-44AC-A454-D71FE6F55413}">
      <dsp:nvSpPr>
        <dsp:cNvPr id="0" name=""/>
        <dsp:cNvSpPr/>
      </dsp:nvSpPr>
      <dsp:spPr>
        <a:xfrm>
          <a:off x="3074770" y="2088702"/>
          <a:ext cx="2308659" cy="1385195"/>
        </a:xfrm>
        <a:prstGeom prst="roundRect">
          <a:avLst>
            <a:gd name="adj" fmla="val 10000"/>
          </a:avLst>
        </a:prstGeom>
        <a:solidFill>
          <a:schemeClr val="accent4">
            <a:hueOff val="-2288641"/>
            <a:satOff val="-3925"/>
            <a:lumOff val="-2843"/>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 family history is to consider possible hereditary systemic disease</a:t>
          </a:r>
          <a:endParaRPr lang="en-IN" sz="1800" kern="1200" dirty="0"/>
        </a:p>
      </dsp:txBody>
      <dsp:txXfrm>
        <a:off x="3074770" y="2088702"/>
        <a:ext cx="2308659" cy="1385195"/>
      </dsp:txXfrm>
    </dsp:sp>
    <dsp:sp modelId="{4208D6D4-DFC3-45A8-9025-4985CA59E5CB}">
      <dsp:nvSpPr>
        <dsp:cNvPr id="0" name=""/>
        <dsp:cNvSpPr/>
      </dsp:nvSpPr>
      <dsp:spPr>
        <a:xfrm>
          <a:off x="3546328" y="592986"/>
          <a:ext cx="3060690" cy="207779"/>
        </a:xfrm>
        <a:prstGeom prst="rect">
          <a:avLst/>
        </a:prstGeom>
        <a:solidFill>
          <a:schemeClr val="accent4">
            <a:hueOff val="-3269487"/>
            <a:satOff val="-5608"/>
            <a:lumOff val="-40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13E9E7-7FC5-4C31-9F7D-7AABB5BD97FD}">
      <dsp:nvSpPr>
        <dsp:cNvPr id="0" name=""/>
        <dsp:cNvSpPr/>
      </dsp:nvSpPr>
      <dsp:spPr>
        <a:xfrm>
          <a:off x="3074770" y="357207"/>
          <a:ext cx="2308659" cy="1385195"/>
        </a:xfrm>
        <a:prstGeom prst="roundRect">
          <a:avLst>
            <a:gd name="adj" fmla="val 10000"/>
          </a:avLst>
        </a:prstGeom>
        <a:solidFill>
          <a:schemeClr val="accent4">
            <a:hueOff val="-2860801"/>
            <a:satOff val="-4907"/>
            <a:lumOff val="-3554"/>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Previous medical and surgical history of other lesions that may be atypical or malignant  </a:t>
          </a:r>
          <a:endParaRPr lang="en-IN" sz="1800" kern="1200" dirty="0"/>
        </a:p>
      </dsp:txBody>
      <dsp:txXfrm>
        <a:off x="3074770" y="357207"/>
        <a:ext cx="2308659" cy="1385195"/>
      </dsp:txXfrm>
    </dsp:sp>
    <dsp:sp modelId="{71594FE9-38B1-45CD-AE26-E0BD9C6E8047}">
      <dsp:nvSpPr>
        <dsp:cNvPr id="0" name=""/>
        <dsp:cNvSpPr/>
      </dsp:nvSpPr>
      <dsp:spPr>
        <a:xfrm rot="5400000">
          <a:off x="5751097" y="1458734"/>
          <a:ext cx="1721668" cy="207779"/>
        </a:xfrm>
        <a:prstGeom prst="rect">
          <a:avLst/>
        </a:prstGeom>
        <a:solidFill>
          <a:schemeClr val="accent4">
            <a:hueOff val="-3923384"/>
            <a:satOff val="-6729"/>
            <a:lumOff val="-487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4934E2B-3C17-4CA1-9502-A9513DF5059B}">
      <dsp:nvSpPr>
        <dsp:cNvPr id="0" name=""/>
        <dsp:cNvSpPr/>
      </dsp:nvSpPr>
      <dsp:spPr>
        <a:xfrm>
          <a:off x="6145287" y="357207"/>
          <a:ext cx="2308659" cy="1385195"/>
        </a:xfrm>
        <a:prstGeom prst="roundRect">
          <a:avLst>
            <a:gd name="adj" fmla="val 10000"/>
          </a:avLst>
        </a:prstGeom>
        <a:solidFill>
          <a:schemeClr val="accent4">
            <a:hueOff val="-3432961"/>
            <a:satOff val="-5888"/>
            <a:lumOff val="-4264"/>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 drying the area with </a:t>
          </a:r>
          <a:r>
            <a:rPr lang="en-US" sz="1400" kern="1200" dirty="0" err="1"/>
            <a:t>guage</a:t>
          </a:r>
          <a:r>
            <a:rPr lang="en-US" sz="1400" kern="1200" dirty="0"/>
            <a:t> , applying digital palpation fixation to  the tissues  ,   applying pressure to  blanch  for vascular changes</a:t>
          </a:r>
          <a:endParaRPr lang="en-IN" sz="1400" kern="1200" dirty="0"/>
        </a:p>
      </dsp:txBody>
      <dsp:txXfrm>
        <a:off x="6145287" y="357207"/>
        <a:ext cx="2308659" cy="1385195"/>
      </dsp:txXfrm>
    </dsp:sp>
    <dsp:sp modelId="{230A2A35-9D21-4E79-9F60-1B44A77F76D0}">
      <dsp:nvSpPr>
        <dsp:cNvPr id="0" name=""/>
        <dsp:cNvSpPr/>
      </dsp:nvSpPr>
      <dsp:spPr>
        <a:xfrm rot="5400000">
          <a:off x="5751097" y="3190228"/>
          <a:ext cx="1721668" cy="207779"/>
        </a:xfrm>
        <a:prstGeom prst="rect">
          <a:avLst/>
        </a:prstGeom>
        <a:solidFill>
          <a:schemeClr val="accent4">
            <a:hueOff val="-4577281"/>
            <a:satOff val="-7851"/>
            <a:lumOff val="-568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0341916-D30C-49E6-876D-95B0F2E5A6F3}">
      <dsp:nvSpPr>
        <dsp:cNvPr id="0" name=""/>
        <dsp:cNvSpPr/>
      </dsp:nvSpPr>
      <dsp:spPr>
        <a:xfrm>
          <a:off x="6145287" y="2088702"/>
          <a:ext cx="2308659" cy="1385195"/>
        </a:xfrm>
        <a:prstGeom prst="roundRect">
          <a:avLst>
            <a:gd name="adj" fmla="val 10000"/>
          </a:avLst>
        </a:prstGeom>
        <a:solidFill>
          <a:schemeClr val="accent4">
            <a:hueOff val="-4005121"/>
            <a:satOff val="-6870"/>
            <a:lumOff val="-4975"/>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Pain assessment , color change with stretching , site of lesion , association with amalgam restoration </a:t>
          </a:r>
          <a:endParaRPr lang="en-IN" sz="1300" kern="1200" dirty="0"/>
        </a:p>
      </dsp:txBody>
      <dsp:txXfrm>
        <a:off x="6145287" y="2088702"/>
        <a:ext cx="2308659" cy="1385195"/>
      </dsp:txXfrm>
    </dsp:sp>
    <dsp:sp modelId="{732A2ED6-9F61-4649-A57D-8B69253D4AFA}">
      <dsp:nvSpPr>
        <dsp:cNvPr id="0" name=""/>
        <dsp:cNvSpPr/>
      </dsp:nvSpPr>
      <dsp:spPr>
        <a:xfrm>
          <a:off x="6145287" y="3820196"/>
          <a:ext cx="2308659" cy="1385195"/>
        </a:xfrm>
        <a:prstGeom prst="roundRect">
          <a:avLst>
            <a:gd name="adj" fmla="val 10000"/>
          </a:avLst>
        </a:prstGeom>
        <a:solidFill>
          <a:schemeClr val="accent4">
            <a:hueOff val="-4577281"/>
            <a:satOff val="-7851"/>
            <a:lumOff val="-5686"/>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Biopsy , digital records   </a:t>
          </a:r>
          <a:r>
            <a:rPr lang="en-US" sz="1300" kern="1200" dirty="0" err="1"/>
            <a:t>diascopy</a:t>
          </a:r>
          <a:r>
            <a:rPr lang="en-US" sz="1300" kern="1200" dirty="0"/>
            <a:t> , radiography and blood tests may be necessary for definitive diagnosis of oral pigmentation . </a:t>
          </a:r>
          <a:r>
            <a:rPr lang="en-US" sz="1300" kern="1200" dirty="0" err="1"/>
            <a:t>Dermascopy</a:t>
          </a:r>
          <a:r>
            <a:rPr lang="en-US" sz="1300" kern="1200" dirty="0"/>
            <a:t> </a:t>
          </a:r>
          <a:endParaRPr lang="en-IN" sz="1300" kern="1200" dirty="0"/>
        </a:p>
      </dsp:txBody>
      <dsp:txXfrm>
        <a:off x="6145287" y="3820196"/>
        <a:ext cx="2308659" cy="13851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8DC2C3-C58F-4442-8BB9-084C7D470467}">
      <dsp:nvSpPr>
        <dsp:cNvPr id="0" name=""/>
        <dsp:cNvSpPr/>
      </dsp:nvSpPr>
      <dsp:spPr>
        <a:xfrm>
          <a:off x="0" y="0"/>
          <a:ext cx="8659812" cy="2494597"/>
        </a:xfrm>
        <a:prstGeom prst="roundRect">
          <a:avLst>
            <a:gd name="adj" fmla="val 10000"/>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529E1E-AD82-45A2-81AF-7C11B404F81E}">
      <dsp:nvSpPr>
        <dsp:cNvPr id="0" name=""/>
        <dsp:cNvSpPr/>
      </dsp:nvSpPr>
      <dsp:spPr>
        <a:xfrm>
          <a:off x="263309" y="332612"/>
          <a:ext cx="2452401" cy="1829371"/>
        </a:xfrm>
        <a:prstGeom prst="roundRect">
          <a:avLst>
            <a:gd name="adj" fmla="val 10000"/>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CD7746-0D6E-4AEA-8B30-465B852196F5}">
      <dsp:nvSpPr>
        <dsp:cNvPr id="0" name=""/>
        <dsp:cNvSpPr/>
      </dsp:nvSpPr>
      <dsp:spPr>
        <a:xfrm rot="10800000">
          <a:off x="263309" y="2494597"/>
          <a:ext cx="2452401" cy="3048952"/>
        </a:xfrm>
        <a:prstGeom prst="round2SameRect">
          <a:avLst>
            <a:gd name="adj1" fmla="val 10500"/>
            <a:gd name="adj2" fmla="val 0"/>
          </a:avLst>
        </a:prstGeom>
        <a:solidFill>
          <a:srgbClr val="FF99CC"/>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IN" sz="2000" b="1" kern="1200" dirty="0" err="1">
              <a:solidFill>
                <a:schemeClr val="tx1">
                  <a:lumMod val="75000"/>
                  <a:lumOff val="25000"/>
                </a:schemeClr>
              </a:solidFill>
            </a:rPr>
            <a:t>Intial</a:t>
          </a:r>
          <a:r>
            <a:rPr lang="en-IN" sz="2000" b="1" kern="1200" dirty="0">
              <a:solidFill>
                <a:schemeClr val="tx1">
                  <a:lumMod val="75000"/>
                  <a:lumOff val="25000"/>
                </a:schemeClr>
              </a:solidFill>
            </a:rPr>
            <a:t> presentation</a:t>
          </a:r>
          <a:r>
            <a:rPr lang="en-IN" sz="2000" kern="1200" dirty="0">
              <a:solidFill>
                <a:schemeClr val="tx1">
                  <a:lumMod val="75000"/>
                  <a:lumOff val="25000"/>
                </a:schemeClr>
              </a:solidFill>
            </a:rPr>
            <a:t> </a:t>
          </a:r>
        </a:p>
        <a:p>
          <a:pPr marL="0" lvl="0" indent="0" algn="ctr" defTabSz="889000">
            <a:lnSpc>
              <a:spcPct val="90000"/>
            </a:lnSpc>
            <a:spcBef>
              <a:spcPct val="0"/>
            </a:spcBef>
            <a:spcAft>
              <a:spcPct val="35000"/>
            </a:spcAft>
            <a:buNone/>
          </a:pPr>
          <a:r>
            <a:rPr lang="en-IN" sz="2000" kern="1200" dirty="0">
              <a:solidFill>
                <a:schemeClr val="tx1">
                  <a:lumMod val="75000"/>
                  <a:lumOff val="25000"/>
                </a:schemeClr>
              </a:solidFill>
            </a:rPr>
            <a:t> </a:t>
          </a:r>
          <a:r>
            <a:rPr lang="en-IN" sz="2000" kern="1200" dirty="0" err="1">
              <a:solidFill>
                <a:schemeClr val="tx1">
                  <a:lumMod val="75000"/>
                  <a:lumOff val="25000"/>
                </a:schemeClr>
              </a:solidFill>
            </a:rPr>
            <a:t>J</a:t>
          </a:r>
          <a:r>
            <a:rPr lang="en-IN" sz="2200" b="1" kern="1200" dirty="0" err="1">
              <a:solidFill>
                <a:schemeClr val="tx1">
                  <a:lumMod val="75000"/>
                  <a:lumOff val="25000"/>
                </a:schemeClr>
              </a:solidFill>
            </a:rPr>
            <a:t>unctional</a:t>
          </a:r>
          <a:r>
            <a:rPr lang="en-IN" sz="2200" b="1" kern="1200" dirty="0">
              <a:solidFill>
                <a:schemeClr val="tx1">
                  <a:lumMod val="75000"/>
                  <a:lumOff val="25000"/>
                </a:schemeClr>
              </a:solidFill>
            </a:rPr>
            <a:t> nevus</a:t>
          </a:r>
          <a:r>
            <a:rPr lang="en-IN" sz="2200" kern="1200" dirty="0">
              <a:solidFill>
                <a:schemeClr val="tx1">
                  <a:lumMod val="75000"/>
                  <a:lumOff val="25000"/>
                </a:schemeClr>
              </a:solidFill>
            </a:rPr>
            <a:t> </a:t>
          </a:r>
        </a:p>
        <a:p>
          <a:pPr marL="0" lvl="0" indent="0" algn="ctr" defTabSz="889000">
            <a:lnSpc>
              <a:spcPct val="90000"/>
            </a:lnSpc>
            <a:spcBef>
              <a:spcPct val="0"/>
            </a:spcBef>
            <a:spcAft>
              <a:spcPct val="35000"/>
            </a:spcAft>
            <a:buNone/>
          </a:pPr>
          <a:r>
            <a:rPr lang="en-IN" sz="2200" kern="1200" dirty="0">
              <a:solidFill>
                <a:schemeClr val="tx1">
                  <a:lumMod val="75000"/>
                  <a:lumOff val="25000"/>
                </a:schemeClr>
              </a:solidFill>
            </a:rPr>
            <a:t> Sharply demarcated  brown or black </a:t>
          </a:r>
          <a:r>
            <a:rPr lang="en-IN" sz="2200" kern="1200" dirty="0" err="1">
              <a:solidFill>
                <a:schemeClr val="tx1">
                  <a:lumMod val="75000"/>
                  <a:lumOff val="25000"/>
                </a:schemeClr>
              </a:solidFill>
            </a:rPr>
            <a:t>macule</a:t>
          </a:r>
          <a:r>
            <a:rPr lang="en-IN" sz="2200" kern="1200" dirty="0">
              <a:solidFill>
                <a:schemeClr val="tx1">
                  <a:lumMod val="75000"/>
                  <a:lumOff val="25000"/>
                </a:schemeClr>
              </a:solidFill>
            </a:rPr>
            <a:t>&lt; 6mm </a:t>
          </a:r>
        </a:p>
      </dsp:txBody>
      <dsp:txXfrm rot="10800000">
        <a:off x="338729" y="2494597"/>
        <a:ext cx="2301561" cy="2973532"/>
      </dsp:txXfrm>
    </dsp:sp>
    <dsp:sp modelId="{671E4123-5F75-4648-95BE-03E26A779A61}">
      <dsp:nvSpPr>
        <dsp:cNvPr id="0" name=""/>
        <dsp:cNvSpPr/>
      </dsp:nvSpPr>
      <dsp:spPr>
        <a:xfrm>
          <a:off x="2960951" y="332612"/>
          <a:ext cx="2452401" cy="1829371"/>
        </a:xfrm>
        <a:prstGeom prst="roundRect">
          <a:avLst>
            <a:gd name="adj" fmla="val 10000"/>
          </a:avLst>
        </a:prstGeom>
        <a:blipFill rotWithShape="0">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A7A10D-58D8-4756-B307-20232C3986FA}">
      <dsp:nvSpPr>
        <dsp:cNvPr id="0" name=""/>
        <dsp:cNvSpPr/>
      </dsp:nvSpPr>
      <dsp:spPr>
        <a:xfrm rot="10800000">
          <a:off x="2960951" y="2494597"/>
          <a:ext cx="2452401" cy="3048952"/>
        </a:xfrm>
        <a:prstGeom prst="round2SameRect">
          <a:avLst>
            <a:gd name="adj1" fmla="val 10500"/>
            <a:gd name="adj2" fmla="val 0"/>
          </a:avLst>
        </a:prstGeom>
        <a:solidFill>
          <a:schemeClr val="accent5">
            <a:lumMod val="7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IN" sz="2000" b="1" kern="1200" dirty="0"/>
            <a:t>Adulthood lesion</a:t>
          </a:r>
        </a:p>
        <a:p>
          <a:pPr marL="0" lvl="0" indent="0" algn="ctr" defTabSz="889000">
            <a:lnSpc>
              <a:spcPct val="90000"/>
            </a:lnSpc>
            <a:spcBef>
              <a:spcPct val="0"/>
            </a:spcBef>
            <a:spcAft>
              <a:spcPct val="35000"/>
            </a:spcAft>
            <a:buNone/>
          </a:pPr>
          <a:r>
            <a:rPr lang="en-IN" sz="2000" b="1" kern="1200" dirty="0"/>
            <a:t>compound nevus </a:t>
          </a:r>
        </a:p>
        <a:p>
          <a:pPr marL="0" lvl="0" indent="0" algn="ctr" defTabSz="889000">
            <a:lnSpc>
              <a:spcPct val="90000"/>
            </a:lnSpc>
            <a:spcBef>
              <a:spcPct val="0"/>
            </a:spcBef>
            <a:spcAft>
              <a:spcPct val="35000"/>
            </a:spcAft>
            <a:buNone/>
          </a:pPr>
          <a:r>
            <a:rPr lang="en-IN" sz="2000" b="1" kern="1200" dirty="0"/>
            <a:t> </a:t>
          </a:r>
          <a:r>
            <a:rPr lang="en-IN" sz="2000" b="0" kern="1200" dirty="0"/>
            <a:t>nevus cell proliferate and form elevated soft papule with smooth surface  </a:t>
          </a:r>
        </a:p>
      </dsp:txBody>
      <dsp:txXfrm rot="10800000">
        <a:off x="3036371" y="2494597"/>
        <a:ext cx="2301561" cy="2973532"/>
      </dsp:txXfrm>
    </dsp:sp>
    <dsp:sp modelId="{ADA044A6-4000-4D83-8CEF-86C42B11671D}">
      <dsp:nvSpPr>
        <dsp:cNvPr id="0" name=""/>
        <dsp:cNvSpPr/>
      </dsp:nvSpPr>
      <dsp:spPr>
        <a:xfrm>
          <a:off x="5801346" y="332612"/>
          <a:ext cx="2452401" cy="1829371"/>
        </a:xfrm>
        <a:prstGeom prst="roundRect">
          <a:avLst>
            <a:gd name="adj" fmla="val 10000"/>
          </a:avLst>
        </a:prstGeom>
        <a:solidFill>
          <a:schemeClr val="bg2">
            <a:lumMod val="40000"/>
            <a:lumOff val="60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91CE0B-DF1B-4629-A06B-BC6155077818}">
      <dsp:nvSpPr>
        <dsp:cNvPr id="0" name=""/>
        <dsp:cNvSpPr/>
      </dsp:nvSpPr>
      <dsp:spPr>
        <a:xfrm rot="10800000">
          <a:off x="5658592" y="2494597"/>
          <a:ext cx="2737909" cy="3048952"/>
        </a:xfrm>
        <a:prstGeom prst="round2SameRect">
          <a:avLst>
            <a:gd name="adj1" fmla="val 10500"/>
            <a:gd name="adj2" fmla="val 0"/>
          </a:avLst>
        </a:prstGeom>
        <a:solidFill>
          <a:schemeClr val="accent6">
            <a:lumMod val="40000"/>
            <a:lumOff val="60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chemeClr val="tx1">
                  <a:lumMod val="75000"/>
                  <a:lumOff val="25000"/>
                </a:schemeClr>
              </a:solidFill>
            </a:rPr>
            <a:t>Advanced stage</a:t>
          </a:r>
        </a:p>
        <a:p>
          <a:pPr marL="0" lvl="0" indent="0" algn="l" defTabSz="889000">
            <a:lnSpc>
              <a:spcPct val="90000"/>
            </a:lnSpc>
            <a:spcBef>
              <a:spcPct val="0"/>
            </a:spcBef>
            <a:spcAft>
              <a:spcPct val="35000"/>
            </a:spcAft>
            <a:buNone/>
          </a:pPr>
          <a:r>
            <a:rPr lang="en-IN" sz="2000" kern="1200" dirty="0">
              <a:solidFill>
                <a:schemeClr val="tx1">
                  <a:lumMod val="75000"/>
                  <a:lumOff val="25000"/>
                </a:schemeClr>
              </a:solidFill>
            </a:rPr>
            <a:t> </a:t>
          </a:r>
          <a:r>
            <a:rPr lang="en-IN" sz="2000" b="1" kern="1200" dirty="0" err="1">
              <a:solidFill>
                <a:schemeClr val="tx1">
                  <a:lumMod val="75000"/>
                  <a:lumOff val="25000"/>
                </a:schemeClr>
              </a:solidFill>
            </a:rPr>
            <a:t>intradermal</a:t>
          </a:r>
          <a:r>
            <a:rPr lang="en-IN" sz="2000" b="1" kern="1200" dirty="0">
              <a:solidFill>
                <a:schemeClr val="tx1">
                  <a:lumMod val="75000"/>
                  <a:lumOff val="25000"/>
                </a:schemeClr>
              </a:solidFill>
            </a:rPr>
            <a:t> nevus</a:t>
          </a:r>
          <a:r>
            <a:rPr lang="en-IN" sz="2000" kern="1200" dirty="0">
              <a:solidFill>
                <a:schemeClr val="tx1">
                  <a:lumMod val="75000"/>
                  <a:lumOff val="25000"/>
                </a:schemeClr>
              </a:solidFill>
            </a:rPr>
            <a:t> </a:t>
          </a:r>
        </a:p>
        <a:p>
          <a:pPr marL="0" lvl="0" indent="0" algn="l" defTabSz="889000">
            <a:lnSpc>
              <a:spcPct val="90000"/>
            </a:lnSpc>
            <a:spcBef>
              <a:spcPct val="0"/>
            </a:spcBef>
            <a:spcAft>
              <a:spcPct val="35000"/>
            </a:spcAft>
            <a:buNone/>
          </a:pPr>
          <a:endParaRPr lang="en-IN" sz="1800" kern="1200" dirty="0">
            <a:solidFill>
              <a:schemeClr val="tx1">
                <a:lumMod val="75000"/>
                <a:lumOff val="25000"/>
              </a:schemeClr>
            </a:solidFill>
          </a:endParaRPr>
        </a:p>
        <a:p>
          <a:pPr marL="0" lvl="0" indent="0" algn="l" defTabSz="889000">
            <a:lnSpc>
              <a:spcPct val="90000"/>
            </a:lnSpc>
            <a:spcBef>
              <a:spcPct val="0"/>
            </a:spcBef>
            <a:spcAft>
              <a:spcPct val="35000"/>
            </a:spcAft>
            <a:buNone/>
          </a:pPr>
          <a:r>
            <a:rPr lang="en-IN" sz="1800" kern="1200" dirty="0">
              <a:solidFill>
                <a:schemeClr val="tx1">
                  <a:lumMod val="75000"/>
                  <a:lumOff val="25000"/>
                </a:schemeClr>
              </a:solidFill>
            </a:rPr>
            <a:t> </a:t>
          </a:r>
          <a:r>
            <a:rPr lang="en-IN" sz="1800" b="1" kern="1200" dirty="0">
              <a:solidFill>
                <a:schemeClr val="tx1">
                  <a:lumMod val="75000"/>
                  <a:lumOff val="25000"/>
                </a:schemeClr>
              </a:solidFill>
            </a:rPr>
            <a:t>nevus loses its pigmentation</a:t>
          </a:r>
        </a:p>
        <a:p>
          <a:pPr marL="0" lvl="0" indent="0" algn="l" defTabSz="889000">
            <a:lnSpc>
              <a:spcPct val="90000"/>
            </a:lnSpc>
            <a:spcBef>
              <a:spcPct val="0"/>
            </a:spcBef>
            <a:spcAft>
              <a:spcPct val="35000"/>
            </a:spcAft>
            <a:buNone/>
          </a:pPr>
          <a:r>
            <a:rPr lang="en-IN" sz="1800" b="1" kern="1200" dirty="0">
              <a:solidFill>
                <a:schemeClr val="tx1">
                  <a:lumMod val="75000"/>
                  <a:lumOff val="25000"/>
                </a:schemeClr>
              </a:solidFill>
            </a:rPr>
            <a:t> surface  </a:t>
          </a:r>
          <a:r>
            <a:rPr lang="en-IN" sz="1800" b="1" kern="1200" dirty="0" err="1">
              <a:solidFill>
                <a:schemeClr val="tx1">
                  <a:lumMod val="75000"/>
                  <a:lumOff val="25000"/>
                </a:schemeClr>
              </a:solidFill>
            </a:rPr>
            <a:t>papillomatous</a:t>
          </a:r>
          <a:r>
            <a:rPr lang="en-IN" sz="1800" b="1" kern="1200" dirty="0">
              <a:solidFill>
                <a:schemeClr val="tx1">
                  <a:lumMod val="75000"/>
                  <a:lumOff val="25000"/>
                </a:schemeClr>
              </a:solidFill>
            </a:rPr>
            <a:t>  hair grows from the centre</a:t>
          </a:r>
        </a:p>
      </dsp:txBody>
      <dsp:txXfrm rot="10800000">
        <a:off x="5742792" y="2494597"/>
        <a:ext cx="2569509" cy="2964752"/>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5661EF-DB4E-4BB0-8BE2-AEC778A15F82}" type="datetimeFigureOut">
              <a:rPr lang="en-US" smtClean="0"/>
              <a:pPr/>
              <a:t>5/15/2025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8C9616-E39E-4009-9372-BBA50DC4085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It is the sensation on</a:t>
            </a:r>
            <a:r>
              <a:rPr lang="en-US" baseline="0" dirty="0"/>
              <a:t> the eye by rays of light when resolved as by a prism in to different wavelengths </a:t>
            </a:r>
            <a:endParaRPr lang="en-US" dirty="0"/>
          </a:p>
          <a:p>
            <a:r>
              <a:rPr lang="en-US" dirty="0"/>
              <a:t>Color</a:t>
            </a:r>
            <a:r>
              <a:rPr lang="en-US" baseline="0" dirty="0"/>
              <a:t> is used to describe many things . Some people use it in art for </a:t>
            </a:r>
            <a:r>
              <a:rPr lang="en-US" baseline="0" dirty="0" err="1"/>
              <a:t>facination</a:t>
            </a:r>
            <a:r>
              <a:rPr lang="en-US" baseline="0" dirty="0"/>
              <a:t> . It tries to discriminate people on racial basis . For us </a:t>
            </a:r>
            <a:r>
              <a:rPr lang="en-US" baseline="0" dirty="0" err="1"/>
              <a:t>i.e</a:t>
            </a:r>
            <a:r>
              <a:rPr lang="en-US" baseline="0" dirty="0"/>
              <a:t> people in medical </a:t>
            </a:r>
            <a:r>
              <a:rPr lang="en-US" baseline="0" dirty="0" err="1"/>
              <a:t>fratentrinity</a:t>
            </a:r>
            <a:r>
              <a:rPr lang="en-US" baseline="0" dirty="0"/>
              <a:t> it helps in diagnosis of certain conditions .</a:t>
            </a:r>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Generalized Brown ,Bluish or Black conditions</a:t>
            </a:r>
            <a:endParaRPr lang="en-IN" dirty="0"/>
          </a:p>
          <a:p>
            <a:pPr lvl="0"/>
            <a:endParaRPr lang="en-US" dirty="0"/>
          </a:p>
          <a:p>
            <a:pPr lvl="0"/>
            <a:endParaRPr lang="en-US" dirty="0"/>
          </a:p>
          <a:p>
            <a:pPr lvl="0"/>
            <a:endParaRPr lang="en-US" dirty="0"/>
          </a:p>
          <a:p>
            <a:pPr lvl="0"/>
            <a:r>
              <a:rPr lang="en-US" dirty="0" err="1"/>
              <a:t>Cynosis</a:t>
            </a:r>
            <a:r>
              <a:rPr lang="en-US" dirty="0"/>
              <a:t> </a:t>
            </a:r>
            <a:endParaRPr lang="en-IN" dirty="0"/>
          </a:p>
          <a:p>
            <a:pPr lvl="0"/>
            <a:r>
              <a:rPr lang="en-US" dirty="0" err="1"/>
              <a:t>Chloasma</a:t>
            </a:r>
            <a:r>
              <a:rPr lang="en-US" dirty="0"/>
              <a:t> </a:t>
            </a:r>
            <a:r>
              <a:rPr lang="en-US" dirty="0" err="1"/>
              <a:t>gravidarum</a:t>
            </a:r>
            <a:endParaRPr lang="en-IN" dirty="0"/>
          </a:p>
          <a:p>
            <a:pPr lvl="0"/>
            <a:r>
              <a:rPr lang="en-US" dirty="0"/>
              <a:t>Addison's disease </a:t>
            </a:r>
            <a:endParaRPr lang="en-IN" dirty="0"/>
          </a:p>
          <a:p>
            <a:pPr lvl="0"/>
            <a:r>
              <a:rPr lang="en-US" dirty="0" err="1"/>
              <a:t>Haemochromatosis</a:t>
            </a:r>
            <a:endParaRPr lang="en-IN" dirty="0"/>
          </a:p>
          <a:p>
            <a:pPr lvl="0"/>
            <a:r>
              <a:rPr lang="en-US" dirty="0" err="1"/>
              <a:t>Argyria</a:t>
            </a:r>
            <a:endParaRPr lang="en-IN" dirty="0"/>
          </a:p>
          <a:p>
            <a:r>
              <a:rPr lang="en-US" dirty="0"/>
              <a:t> </a:t>
            </a:r>
            <a:endParaRPr lang="en-IN" dirty="0"/>
          </a:p>
          <a:p>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dirty="0"/>
              <a:t>Marco </a:t>
            </a:r>
            <a:r>
              <a:rPr lang="en-IN" sz="1200" b="1" dirty="0" err="1"/>
              <a:t>Meleti</a:t>
            </a:r>
            <a:r>
              <a:rPr lang="en-IN" sz="1200" b="1" dirty="0"/>
              <a:t>.</a:t>
            </a:r>
            <a:r>
              <a:rPr lang="en-US" sz="1200" b="1" dirty="0"/>
              <a:t>.</a:t>
            </a:r>
            <a:r>
              <a:rPr lang="en-IN" sz="1200" b="1" dirty="0"/>
              <a:t> Pigmented lesions of the oral mucosa and </a:t>
            </a:r>
            <a:r>
              <a:rPr lang="en-IN" sz="1200" b="1" dirty="0" err="1"/>
              <a:t>perioral</a:t>
            </a:r>
            <a:r>
              <a:rPr lang="en-IN" sz="1200" b="1" dirty="0"/>
              <a:t> tissues: </a:t>
            </a:r>
            <a:r>
              <a:rPr lang="en-IN" sz="1200" b="1" dirty="0" err="1"/>
              <a:t>aflow</a:t>
            </a:r>
            <a:r>
              <a:rPr lang="en-IN" sz="1200" b="1" dirty="0"/>
              <a:t>-chart for the diagnosis and some recommendations for the management. Oral </a:t>
            </a:r>
            <a:r>
              <a:rPr lang="en-IN" sz="1200" b="1" dirty="0" err="1"/>
              <a:t>Surg</a:t>
            </a:r>
            <a:r>
              <a:rPr lang="en-IN" sz="1200" b="1" dirty="0"/>
              <a:t> Oral Med Oral </a:t>
            </a:r>
            <a:r>
              <a:rPr lang="en-IN" sz="1200" b="1" dirty="0" err="1"/>
              <a:t>Pathol</a:t>
            </a:r>
            <a:r>
              <a:rPr lang="en-IN" sz="1200" b="1" dirty="0"/>
              <a:t> Oral </a:t>
            </a:r>
            <a:r>
              <a:rPr lang="en-IN" sz="1200" b="1" dirty="0" err="1"/>
              <a:t>Radiol</a:t>
            </a:r>
            <a:r>
              <a:rPr lang="en-IN" sz="1200" b="1" dirty="0"/>
              <a:t> </a:t>
            </a:r>
            <a:r>
              <a:rPr lang="en-IN" sz="1200" b="1" dirty="0" err="1"/>
              <a:t>Endod</a:t>
            </a:r>
            <a:r>
              <a:rPr lang="en-IN" sz="1200" b="1" dirty="0"/>
              <a:t> 2008; 105: 606-16.</a:t>
            </a:r>
            <a:endParaRPr lang="en-IN" sz="1200" dirty="0"/>
          </a:p>
          <a:p>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18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40 years</a:t>
            </a:r>
            <a:r>
              <a:rPr lang="en-US" baseline="30000" dirty="0"/>
              <a:t>                                                            </a:t>
            </a:r>
            <a:endParaRPr lang="en-IN" dirty="0"/>
          </a:p>
          <a:p>
            <a:r>
              <a:rPr lang="en-US" dirty="0"/>
              <a:t>It occurs predominantly in females .</a:t>
            </a:r>
            <a:endParaRPr lang="en-IN" dirty="0"/>
          </a:p>
          <a:p>
            <a:r>
              <a:rPr lang="en-US" dirty="0"/>
              <a:t>The lesions are oval or round in shape with irregular outlines or may be demarcated and measures less than 6 to 7 mm in diameter.</a:t>
            </a:r>
            <a:endParaRPr lang="en-IN" dirty="0"/>
          </a:p>
          <a:p>
            <a:r>
              <a:rPr lang="en-US" dirty="0"/>
              <a:t>The </a:t>
            </a:r>
            <a:r>
              <a:rPr lang="en-US" dirty="0" err="1"/>
              <a:t>colour</a:t>
            </a:r>
            <a:r>
              <a:rPr lang="en-US" dirty="0"/>
              <a:t> of the lesions may be blue, black or brown in </a:t>
            </a:r>
            <a:r>
              <a:rPr lang="en-US" dirty="0" err="1"/>
              <a:t>colour</a:t>
            </a:r>
            <a:endParaRPr lang="en-IN" dirty="0"/>
          </a:p>
          <a:p>
            <a:r>
              <a:rPr lang="en-US" dirty="0"/>
              <a:t>The lesions are usually focal in nature but multiple lesions also occur</a:t>
            </a:r>
            <a:endParaRPr lang="en-IN" dirty="0"/>
          </a:p>
          <a:p>
            <a:r>
              <a:rPr lang="en-US" dirty="0"/>
              <a:t>They commonly occur in the lower lip and </a:t>
            </a:r>
            <a:r>
              <a:rPr lang="en-US" dirty="0" err="1"/>
              <a:t>Gingiva</a:t>
            </a:r>
            <a:r>
              <a:rPr lang="en-US" dirty="0"/>
              <a:t>. They also occur in hard palate, </a:t>
            </a:r>
            <a:r>
              <a:rPr lang="en-US" dirty="0" err="1"/>
              <a:t>buccal</a:t>
            </a:r>
            <a:r>
              <a:rPr lang="en-US" dirty="0"/>
              <a:t> mucosa, and occasionally in </a:t>
            </a:r>
            <a:r>
              <a:rPr lang="en-US" dirty="0" err="1"/>
              <a:t>muco</a:t>
            </a:r>
            <a:r>
              <a:rPr lang="en-US" dirty="0"/>
              <a:t> </a:t>
            </a:r>
            <a:r>
              <a:rPr lang="en-US" dirty="0" err="1"/>
              <a:t>buccal</a:t>
            </a:r>
            <a:r>
              <a:rPr lang="en-US" dirty="0"/>
              <a:t> fold</a:t>
            </a:r>
            <a:endParaRPr lang="en-IN" dirty="0"/>
          </a:p>
          <a:p>
            <a:r>
              <a:rPr lang="en-US" dirty="0"/>
              <a:t>Oral </a:t>
            </a:r>
            <a:r>
              <a:rPr lang="en-US" dirty="0" err="1"/>
              <a:t>melanotic</a:t>
            </a:r>
            <a:r>
              <a:rPr lang="en-US" dirty="0"/>
              <a:t> </a:t>
            </a:r>
            <a:r>
              <a:rPr lang="en-US" dirty="0" err="1"/>
              <a:t>macules</a:t>
            </a:r>
            <a:r>
              <a:rPr lang="en-US" dirty="0"/>
              <a:t> may occur as solitary lesions or they may be associated with other conditions.</a:t>
            </a:r>
            <a:endParaRPr lang="en-IN" dirty="0"/>
          </a:p>
          <a:p>
            <a:r>
              <a:rPr lang="en-US" dirty="0" err="1"/>
              <a:t>Melanotic</a:t>
            </a:r>
            <a:r>
              <a:rPr lang="en-US" dirty="0"/>
              <a:t> </a:t>
            </a:r>
            <a:r>
              <a:rPr lang="en-US" dirty="0" err="1"/>
              <a:t>macules</a:t>
            </a:r>
            <a:r>
              <a:rPr lang="en-US" dirty="0"/>
              <a:t> are completely innocuous and have no malignant potential</a:t>
            </a:r>
            <a:endParaRPr lang="en-IN" dirty="0"/>
          </a:p>
          <a:p>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20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dirty="0"/>
              <a:t>It occurs almost exclusively in Blacks, but also reported to occur in Whites</a:t>
            </a:r>
            <a:endParaRPr lang="en-IN" dirty="0"/>
          </a:p>
          <a:p>
            <a:pPr>
              <a:buNone/>
            </a:pPr>
            <a:r>
              <a:rPr lang="en-US" dirty="0"/>
              <a:t>It shows </a:t>
            </a:r>
            <a:r>
              <a:rPr lang="en-US" dirty="0" err="1"/>
              <a:t>prediliction</a:t>
            </a:r>
            <a:r>
              <a:rPr lang="en-US" dirty="0"/>
              <a:t> to occur in females and occurs commonly in the third and fourth decades of life.</a:t>
            </a:r>
            <a:endParaRPr lang="en-IN" dirty="0"/>
          </a:p>
          <a:p>
            <a:pPr>
              <a:buNone/>
            </a:pPr>
            <a:r>
              <a:rPr lang="en-US" dirty="0"/>
              <a:t>Most oral </a:t>
            </a:r>
            <a:r>
              <a:rPr lang="en-US" dirty="0" err="1"/>
              <a:t>melanoacanthomas</a:t>
            </a:r>
            <a:r>
              <a:rPr lang="en-US" dirty="0"/>
              <a:t> occur on stress bearing areas such as hard palate and alveolar ridge or in common sites of trauma such as </a:t>
            </a:r>
            <a:r>
              <a:rPr lang="en-US" dirty="0" err="1"/>
              <a:t>buccal</a:t>
            </a:r>
            <a:r>
              <a:rPr lang="en-US" dirty="0"/>
              <a:t> mucosa. It is also occurs on </a:t>
            </a:r>
            <a:r>
              <a:rPr lang="en-US" dirty="0" err="1"/>
              <a:t>gingiva</a:t>
            </a:r>
            <a:r>
              <a:rPr lang="en-US" dirty="0"/>
              <a:t>, lip, soft palate and </a:t>
            </a:r>
            <a:r>
              <a:rPr lang="en-US" dirty="0" err="1"/>
              <a:t>oropharynx</a:t>
            </a:r>
            <a:r>
              <a:rPr lang="en-US" dirty="0"/>
              <a:t> </a:t>
            </a:r>
            <a:endParaRPr lang="en-IN" dirty="0"/>
          </a:p>
          <a:p>
            <a:pPr>
              <a:buNone/>
            </a:pPr>
            <a:r>
              <a:rPr lang="en-US" dirty="0"/>
              <a:t>Clinically, it presents as smooth, well circumscribed flat or slightly raised lesion with varying degrees of pigmentation from dark brown to black in </a:t>
            </a:r>
            <a:r>
              <a:rPr lang="en-US" dirty="0" err="1"/>
              <a:t>colour</a:t>
            </a:r>
            <a:endParaRPr lang="en-IN" dirty="0"/>
          </a:p>
          <a:p>
            <a:pPr>
              <a:buNone/>
            </a:pPr>
            <a:r>
              <a:rPr lang="en-US" dirty="0"/>
              <a:t>The lesion often demonstrates a rapid increase in size and occasionally reach a diameter of several centimeters within a period of few weeks</a:t>
            </a:r>
            <a:endParaRPr lang="en-IN" dirty="0"/>
          </a:p>
          <a:p>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23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Clinical Features</a:t>
            </a:r>
            <a:endParaRPr lang="en-IN" dirty="0"/>
          </a:p>
          <a:p>
            <a:r>
              <a:rPr lang="en-US" dirty="0"/>
              <a:t>Unlike the skin lesion, it is more common in males than in females with a ratio of 1.7:1 and appears to affect blacks more frequently than Whites .</a:t>
            </a:r>
            <a:endParaRPr lang="en-IN" dirty="0"/>
          </a:p>
          <a:p>
            <a:r>
              <a:rPr lang="en-US" dirty="0"/>
              <a:t>Oral melanomas are common in Japanese than in Caucasians in whom skin melanomas are common</a:t>
            </a:r>
            <a:endParaRPr lang="en-IN" dirty="0"/>
          </a:p>
          <a:p>
            <a:r>
              <a:rPr lang="en-US" dirty="0"/>
              <a:t>This tumor occurs most commonly in individuals between the age of 40 and 70 years with a mean of 55 years. It also occurs as early as 7 years and as late as 95 years</a:t>
            </a:r>
            <a:endParaRPr lang="en-IN" dirty="0"/>
          </a:p>
          <a:p>
            <a:r>
              <a:rPr lang="en-US" dirty="0"/>
              <a:t>The more commonly affected sites are hard palate and </a:t>
            </a:r>
            <a:r>
              <a:rPr lang="en-US" dirty="0" err="1"/>
              <a:t>gingiva</a:t>
            </a:r>
            <a:r>
              <a:rPr lang="en-US" dirty="0"/>
              <a:t>, more often being maxillary </a:t>
            </a:r>
            <a:r>
              <a:rPr lang="en-US" dirty="0" err="1"/>
              <a:t>gingiva</a:t>
            </a:r>
            <a:r>
              <a:rPr lang="en-US" dirty="0"/>
              <a:t>. The other sites such as alveolus, </a:t>
            </a:r>
            <a:r>
              <a:rPr lang="en-US" dirty="0" err="1"/>
              <a:t>buccal</a:t>
            </a:r>
            <a:r>
              <a:rPr lang="en-US" dirty="0"/>
              <a:t> mucosa, tongue and floor of mouth are also </a:t>
            </a:r>
            <a:r>
              <a:rPr lang="en-US" dirty="0" err="1"/>
              <a:t>affected.Clinical</a:t>
            </a:r>
            <a:r>
              <a:rPr lang="en-US" dirty="0"/>
              <a:t> presentation of the lesion varies from a macular spot to a raised nodular mass. In the early stages, oral melanomas present as macular brown or black lesions with irregular outlines. In later stages, they become more diffused, nodular and </a:t>
            </a:r>
            <a:r>
              <a:rPr lang="en-US" dirty="0" err="1"/>
              <a:t>tumefactive</a:t>
            </a:r>
            <a:r>
              <a:rPr lang="en-US" dirty="0"/>
              <a:t> with foci or hyper and </a:t>
            </a:r>
            <a:r>
              <a:rPr lang="en-US" dirty="0" err="1"/>
              <a:t>hypopigmentation</a:t>
            </a:r>
            <a:r>
              <a:rPr lang="en-US" dirty="0"/>
              <a:t>.</a:t>
            </a:r>
            <a:endParaRPr lang="en-IN" dirty="0"/>
          </a:p>
          <a:p>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33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Oral </a:t>
            </a:r>
            <a:r>
              <a:rPr lang="en-US" b="1" dirty="0" err="1"/>
              <a:t>Melanotic</a:t>
            </a:r>
            <a:r>
              <a:rPr lang="en-US" b="1" dirty="0"/>
              <a:t> </a:t>
            </a:r>
            <a:r>
              <a:rPr lang="en-US" b="1" dirty="0" err="1"/>
              <a:t>Macule</a:t>
            </a:r>
            <a:r>
              <a:rPr lang="en-US" b="1" dirty="0"/>
              <a:t> :</a:t>
            </a:r>
            <a:r>
              <a:rPr lang="en-US" dirty="0"/>
              <a:t> tan to dark brown </a:t>
            </a:r>
            <a:r>
              <a:rPr lang="en-US" dirty="0" err="1"/>
              <a:t>macule</a:t>
            </a:r>
            <a:r>
              <a:rPr lang="en-US" dirty="0"/>
              <a:t> with irregular margins measuring less than 7cm</a:t>
            </a:r>
          </a:p>
          <a:p>
            <a:endParaRPr lang="en-IN" dirty="0"/>
          </a:p>
          <a:p>
            <a:r>
              <a:rPr lang="en-US" dirty="0"/>
              <a:t> </a:t>
            </a:r>
            <a:r>
              <a:rPr lang="en-US" b="1" dirty="0"/>
              <a:t>Amalgam Tattoo : </a:t>
            </a:r>
            <a:r>
              <a:rPr lang="en-US" dirty="0"/>
              <a:t>Amalgam tattoo presents as bluish or </a:t>
            </a:r>
            <a:r>
              <a:rPr lang="en-US" dirty="0" err="1"/>
              <a:t>greyish</a:t>
            </a:r>
            <a:r>
              <a:rPr lang="en-US" dirty="0"/>
              <a:t> flat lesion with well defined borders</a:t>
            </a:r>
            <a:endParaRPr lang="en-IN" dirty="0"/>
          </a:p>
          <a:p>
            <a:r>
              <a:rPr lang="en-US" b="1" dirty="0"/>
              <a:t> </a:t>
            </a:r>
          </a:p>
          <a:p>
            <a:r>
              <a:rPr lang="en-US" b="1" dirty="0"/>
              <a:t>Nevi: </a:t>
            </a:r>
            <a:r>
              <a:rPr lang="en-US" dirty="0"/>
              <a:t>Clinically, Nevus and melanoma are difficult to distinguish. Nevus exhibits smoother outlines whereas melanoma exhibits jagged, irregular margins. Often the surface of melanoma shows ulceration and its tendency to bleed suggests malignancy. Rapid growth also </a:t>
            </a:r>
            <a:r>
              <a:rPr lang="en-US" dirty="0" err="1"/>
              <a:t>favours</a:t>
            </a:r>
            <a:r>
              <a:rPr lang="en-US" dirty="0"/>
              <a:t>  melanoma</a:t>
            </a:r>
          </a:p>
          <a:p>
            <a:endParaRPr lang="en-US" dirty="0"/>
          </a:p>
          <a:p>
            <a:endParaRPr lang="en-IN" dirty="0"/>
          </a:p>
          <a:p>
            <a:r>
              <a:rPr lang="en-US" b="1" dirty="0" err="1"/>
              <a:t>Ecchymosis</a:t>
            </a:r>
            <a:r>
              <a:rPr lang="en-US" b="1" dirty="0"/>
              <a:t> : </a:t>
            </a:r>
            <a:r>
              <a:rPr lang="en-US" dirty="0"/>
              <a:t>The early lesion of melanoma presents as </a:t>
            </a:r>
            <a:r>
              <a:rPr lang="en-US" dirty="0" err="1"/>
              <a:t>macule</a:t>
            </a:r>
            <a:r>
              <a:rPr lang="en-US" dirty="0"/>
              <a:t>, which resembles </a:t>
            </a:r>
            <a:r>
              <a:rPr lang="en-US" dirty="0" err="1"/>
              <a:t>ecchymotic</a:t>
            </a:r>
            <a:r>
              <a:rPr lang="en-US" dirty="0"/>
              <a:t> patch. </a:t>
            </a:r>
          </a:p>
          <a:p>
            <a:endParaRPr lang="en-IN" dirty="0"/>
          </a:p>
          <a:p>
            <a:r>
              <a:rPr lang="en-US" dirty="0" err="1"/>
              <a:t>Melanoplakia</a:t>
            </a:r>
            <a:r>
              <a:rPr lang="en-US" dirty="0"/>
              <a:t> presents as flat, light brown to black lesions with irregular margins.</a:t>
            </a:r>
            <a:endParaRPr lang="en-IN" dirty="0"/>
          </a:p>
          <a:p>
            <a:r>
              <a:rPr lang="en-US" b="1" dirty="0" err="1"/>
              <a:t>Melanoacanthoma</a:t>
            </a:r>
            <a:r>
              <a:rPr lang="en-US" b="1" dirty="0"/>
              <a:t> </a:t>
            </a:r>
            <a:r>
              <a:rPr lang="en-US" dirty="0"/>
              <a:t>Clinically </a:t>
            </a:r>
            <a:r>
              <a:rPr lang="en-US" dirty="0" err="1"/>
              <a:t>melanoacanthoma</a:t>
            </a:r>
            <a:r>
              <a:rPr lang="en-US" dirty="0"/>
              <a:t> presents as flat </a:t>
            </a:r>
            <a:r>
              <a:rPr lang="en-US" dirty="0" err="1"/>
              <a:t>macules</a:t>
            </a:r>
            <a:r>
              <a:rPr lang="en-US" dirty="0"/>
              <a:t>, with </a:t>
            </a:r>
            <a:r>
              <a:rPr lang="en-US" dirty="0" err="1"/>
              <a:t>papillomatous</a:t>
            </a:r>
            <a:r>
              <a:rPr lang="en-US" dirty="0"/>
              <a:t> surface projections which are occasionally present,</a:t>
            </a:r>
            <a:endParaRPr lang="en-IN" dirty="0"/>
          </a:p>
          <a:p>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36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50000"/>
              </a:lnSpc>
              <a:buNone/>
            </a:pPr>
            <a:r>
              <a:rPr lang="en-US" sz="1200" dirty="0"/>
              <a:t> a)Drugs containing heavy metals - lead, bismuth, gold, mercury, arsenic and Bromides.</a:t>
            </a:r>
            <a:endParaRPr lang="en-IN" sz="1200" dirty="0"/>
          </a:p>
          <a:p>
            <a:pPr>
              <a:lnSpc>
                <a:spcPct val="150000"/>
              </a:lnSpc>
              <a:buNone/>
            </a:pPr>
            <a:r>
              <a:rPr lang="en-US" sz="1200" dirty="0"/>
              <a:t>b)   </a:t>
            </a:r>
            <a:r>
              <a:rPr lang="en-US" sz="1200" dirty="0" err="1"/>
              <a:t>Antimalarial</a:t>
            </a:r>
            <a:r>
              <a:rPr lang="en-US" sz="1200" dirty="0"/>
              <a:t>   drugs  -     </a:t>
            </a:r>
            <a:r>
              <a:rPr lang="en-US" sz="1200" dirty="0" err="1"/>
              <a:t>chloroquinine</a:t>
            </a:r>
            <a:r>
              <a:rPr lang="en-US" sz="1200" dirty="0"/>
              <a:t>,     </a:t>
            </a:r>
            <a:r>
              <a:rPr lang="en-US" sz="1200" dirty="0" err="1"/>
              <a:t>hydroxychloroquine</a:t>
            </a:r>
            <a:r>
              <a:rPr lang="en-US" sz="1200" dirty="0"/>
              <a:t>,  </a:t>
            </a:r>
            <a:r>
              <a:rPr lang="en-US" sz="1200" dirty="0" err="1"/>
              <a:t>Amadioquine</a:t>
            </a:r>
            <a:r>
              <a:rPr lang="en-US" sz="1200" dirty="0"/>
              <a:t>.</a:t>
            </a:r>
            <a:endParaRPr lang="en-IN" sz="1200" dirty="0"/>
          </a:p>
          <a:p>
            <a:pPr>
              <a:lnSpc>
                <a:spcPct val="150000"/>
              </a:lnSpc>
              <a:buNone/>
            </a:pPr>
            <a:r>
              <a:rPr lang="en-US" sz="1200" dirty="0"/>
              <a:t>c)   </a:t>
            </a:r>
            <a:r>
              <a:rPr lang="en-US" sz="1200" dirty="0" err="1"/>
              <a:t>Quinidine</a:t>
            </a:r>
            <a:r>
              <a:rPr lang="en-US" sz="1200" dirty="0"/>
              <a:t>, a </a:t>
            </a:r>
            <a:r>
              <a:rPr lang="en-US" sz="1200" dirty="0" err="1"/>
              <a:t>cincona</a:t>
            </a:r>
            <a:r>
              <a:rPr lang="en-US" sz="1200" dirty="0"/>
              <a:t> alkaloid  - treatment of cardiac arrhythmias.</a:t>
            </a:r>
            <a:endParaRPr lang="en-IN" sz="1200" dirty="0"/>
          </a:p>
          <a:p>
            <a:pPr>
              <a:lnSpc>
                <a:spcPct val="150000"/>
              </a:lnSpc>
              <a:buNone/>
            </a:pPr>
            <a:r>
              <a:rPr lang="en-US" sz="1200" dirty="0"/>
              <a:t>d)  </a:t>
            </a:r>
            <a:r>
              <a:rPr lang="en-US" sz="1200" dirty="0" err="1"/>
              <a:t>Minocycline</a:t>
            </a:r>
            <a:r>
              <a:rPr lang="en-US" sz="1200" dirty="0"/>
              <a:t>, a synthetic tetracycline which is used in treatment of Acne </a:t>
            </a:r>
            <a:r>
              <a:rPr lang="en-US" sz="1200" dirty="0" err="1"/>
              <a:t>vulgaris</a:t>
            </a:r>
            <a:r>
              <a:rPr lang="en-US" sz="1200" dirty="0"/>
              <a:t>.</a:t>
            </a:r>
            <a:endParaRPr lang="en-IN" sz="1200" dirty="0"/>
          </a:p>
          <a:p>
            <a:pPr>
              <a:lnSpc>
                <a:spcPct val="150000"/>
              </a:lnSpc>
              <a:buNone/>
            </a:pPr>
            <a:r>
              <a:rPr lang="en-US" sz="1200" dirty="0"/>
              <a:t>e)  Oral contraceptives and pregnancy are also occasionally associated with pigmentation of skin in the </a:t>
            </a:r>
            <a:r>
              <a:rPr lang="en-US" sz="1200" dirty="0" err="1"/>
              <a:t>periorbital</a:t>
            </a:r>
            <a:r>
              <a:rPr lang="en-US" sz="1200" dirty="0"/>
              <a:t> and </a:t>
            </a:r>
            <a:r>
              <a:rPr lang="en-US" sz="1200" dirty="0" err="1"/>
              <a:t>perioral</a:t>
            </a:r>
            <a:r>
              <a:rPr lang="en-US" sz="1200" dirty="0"/>
              <a:t> regions the conditions commonly referred as </a:t>
            </a:r>
            <a:r>
              <a:rPr lang="en-US" sz="1200" b="1" dirty="0" err="1"/>
              <a:t>Melasma</a:t>
            </a:r>
            <a:r>
              <a:rPr lang="en-US" sz="1200" b="1" dirty="0"/>
              <a:t> </a:t>
            </a:r>
            <a:r>
              <a:rPr lang="en-US" sz="1200" dirty="0"/>
              <a:t>or  </a:t>
            </a:r>
            <a:r>
              <a:rPr lang="en-US" sz="1200" dirty="0" err="1"/>
              <a:t>cholasma</a:t>
            </a:r>
            <a:r>
              <a:rPr lang="en-US" sz="1200" dirty="0"/>
              <a:t> </a:t>
            </a:r>
            <a:endParaRPr lang="en-IN" sz="1200" dirty="0"/>
          </a:p>
          <a:p>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42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err="1"/>
              <a:t>Meyerson</a:t>
            </a:r>
            <a:r>
              <a:rPr lang="en-US" b="1" dirty="0"/>
              <a:t> MA et al (1995) </a:t>
            </a:r>
            <a:r>
              <a:rPr lang="en-US" dirty="0"/>
              <a:t>reported two cases of </a:t>
            </a:r>
            <a:r>
              <a:rPr lang="en-US" dirty="0" err="1"/>
              <a:t>minocycline</a:t>
            </a:r>
            <a:r>
              <a:rPr lang="en-US" dirty="0"/>
              <a:t> induced pigmentation on the dorsal surface of tongue, </a:t>
            </a:r>
            <a:endParaRPr lang="en-IN" dirty="0"/>
          </a:p>
          <a:p>
            <a:r>
              <a:rPr lang="en-US" b="1" dirty="0"/>
              <a:t>Odell E.W. et al (1995)</a:t>
            </a:r>
            <a:r>
              <a:rPr lang="en-US" b="1" baseline="30000" dirty="0"/>
              <a:t>71</a:t>
            </a:r>
            <a:r>
              <a:rPr lang="en-US" b="1" dirty="0"/>
              <a:t> </a:t>
            </a:r>
            <a:r>
              <a:rPr lang="en-US" dirty="0"/>
              <a:t>reported a case of long term </a:t>
            </a:r>
            <a:r>
              <a:rPr lang="en-US" dirty="0" err="1"/>
              <a:t>minocycline</a:t>
            </a:r>
            <a:r>
              <a:rPr lang="en-US" dirty="0"/>
              <a:t> therapy which resulted in dark bone pigmentation i.e. black bone disease. The pigmentation was severe that it was visible through the alveolar and palatal mucosa. </a:t>
            </a:r>
            <a:endParaRPr lang="en-IN" dirty="0"/>
          </a:p>
          <a:p>
            <a:r>
              <a:rPr lang="en-US" b="1" dirty="0"/>
              <a:t>Anne E. </a:t>
            </a:r>
            <a:r>
              <a:rPr lang="en-US" b="1" dirty="0" err="1"/>
              <a:t>Cale</a:t>
            </a:r>
            <a:r>
              <a:rPr lang="en-US" b="1" dirty="0"/>
              <a:t>, Paul D . et.al.(1998)</a:t>
            </a:r>
            <a:r>
              <a:rPr lang="en-US" b="1" baseline="30000" dirty="0"/>
              <a:t>73</a:t>
            </a:r>
            <a:r>
              <a:rPr lang="en-US" dirty="0"/>
              <a:t> reported  oral pigmentation due to </a:t>
            </a:r>
            <a:r>
              <a:rPr lang="en-US" dirty="0" err="1"/>
              <a:t>minocycline</a:t>
            </a:r>
            <a:r>
              <a:rPr lang="en-US" dirty="0"/>
              <a:t> hydrochloride therapy is an unusual and infrequently reported side effect of the drug. This report describes a patient on long-term </a:t>
            </a:r>
            <a:r>
              <a:rPr lang="en-US" dirty="0" err="1"/>
              <a:t>minocycline</a:t>
            </a:r>
            <a:r>
              <a:rPr lang="en-US" dirty="0"/>
              <a:t> therapy who presented with gingival pigmentation. Upon surgical exploration, the </a:t>
            </a:r>
            <a:r>
              <a:rPr lang="en-US" dirty="0" err="1"/>
              <a:t>gingiva</a:t>
            </a:r>
            <a:r>
              <a:rPr lang="en-US" dirty="0"/>
              <a:t> was noted to be normal in color, but the underlying bone was deeply pigmented. Via fluorescent microscopy, </a:t>
            </a:r>
            <a:r>
              <a:rPr lang="en-US" dirty="0" err="1"/>
              <a:t>minocycline</a:t>
            </a:r>
            <a:r>
              <a:rPr lang="en-US" dirty="0"/>
              <a:t> deposition within the alveolar bone was demonstrated.</a:t>
            </a:r>
            <a:endParaRPr lang="en-IN" dirty="0"/>
          </a:p>
          <a:p>
            <a:r>
              <a:rPr lang="en-US" b="1" dirty="0"/>
              <a:t>Mc </a:t>
            </a:r>
            <a:r>
              <a:rPr lang="en-US" b="1" dirty="0" err="1"/>
              <a:t>Kenna</a:t>
            </a:r>
            <a:r>
              <a:rPr lang="en-US" b="1" dirty="0"/>
              <a:t> et al (1999)</a:t>
            </a:r>
            <a:r>
              <a:rPr lang="en-US" b="1" baseline="30000" dirty="0"/>
              <a:t>70</a:t>
            </a:r>
            <a:r>
              <a:rPr lang="en-US" b="1" dirty="0"/>
              <a:t> </a:t>
            </a:r>
            <a:r>
              <a:rPr lang="en-US" dirty="0"/>
              <a:t>in their review article reported a case of </a:t>
            </a:r>
            <a:r>
              <a:rPr lang="en-US" dirty="0" err="1"/>
              <a:t>minocycline</a:t>
            </a:r>
            <a:r>
              <a:rPr lang="en-US" dirty="0"/>
              <a:t> induced pigmentation of teeth and </a:t>
            </a:r>
            <a:r>
              <a:rPr lang="en-US" dirty="0" err="1"/>
              <a:t>gingiva</a:t>
            </a:r>
            <a:r>
              <a:rPr lang="en-US" dirty="0"/>
              <a:t>. The patient presented with a 4 year history of progressive </a:t>
            </a:r>
            <a:r>
              <a:rPr lang="en-US" dirty="0" err="1"/>
              <a:t>discolouration</a:t>
            </a:r>
            <a:r>
              <a:rPr lang="en-US" dirty="0"/>
              <a:t> of all her teeth and </a:t>
            </a:r>
            <a:r>
              <a:rPr lang="en-US" dirty="0" err="1"/>
              <a:t>gingiva</a:t>
            </a:r>
            <a:r>
              <a:rPr lang="en-US" dirty="0"/>
              <a:t>. Patient gave history of </a:t>
            </a:r>
            <a:r>
              <a:rPr lang="en-US" dirty="0" err="1"/>
              <a:t>minocycliine</a:t>
            </a:r>
            <a:r>
              <a:rPr lang="en-US" dirty="0"/>
              <a:t> therapy for acne </a:t>
            </a:r>
            <a:r>
              <a:rPr lang="en-US" dirty="0" err="1"/>
              <a:t>vulgaris</a:t>
            </a:r>
            <a:r>
              <a:rPr lang="en-US" dirty="0"/>
              <a:t> when she was about 16 years of age which was taken for a period of 6 years. They concluded that staining of teeth due to drug may be  on the tooth surface  rather than  in dentin  due to demineralization / </a:t>
            </a:r>
            <a:r>
              <a:rPr lang="en-US" dirty="0" err="1"/>
              <a:t>remineralization</a:t>
            </a:r>
            <a:r>
              <a:rPr lang="en-US" dirty="0"/>
              <a:t> phenomenon related to drug and also the ability  of </a:t>
            </a:r>
            <a:r>
              <a:rPr lang="en-US" dirty="0" err="1"/>
              <a:t>minocycline</a:t>
            </a:r>
            <a:r>
              <a:rPr lang="en-US" dirty="0"/>
              <a:t> to etch the tooth surface on long term contact after initially</a:t>
            </a:r>
            <a:r>
              <a:rPr lang="en-US" baseline="30000" dirty="0"/>
              <a:t> </a:t>
            </a:r>
            <a:r>
              <a:rPr lang="en-US" dirty="0"/>
              <a:t>attaching to the </a:t>
            </a:r>
            <a:r>
              <a:rPr lang="en-US" dirty="0" err="1"/>
              <a:t>glycoproteins</a:t>
            </a:r>
            <a:r>
              <a:rPr lang="en-US" dirty="0"/>
              <a:t> of acquired pellicle which gets oxidized on exposure to air and bacterial activity.</a:t>
            </a:r>
            <a:r>
              <a:rPr lang="en-US" b="1" dirty="0"/>
              <a:t> </a:t>
            </a:r>
          </a:p>
          <a:p>
            <a:r>
              <a:rPr lang="en-US" b="1" dirty="0"/>
              <a:t>Cynthia L. </a:t>
            </a:r>
            <a:r>
              <a:rPr lang="en-US" b="1" dirty="0" err="1"/>
              <a:t>Kleinegger</a:t>
            </a:r>
            <a:r>
              <a:rPr lang="en-US" b="1" dirty="0"/>
              <a:t> et.al. (2000)</a:t>
            </a:r>
            <a:r>
              <a:rPr lang="en-US" b="1" baseline="30000" dirty="0"/>
              <a:t>68</a:t>
            </a:r>
            <a:r>
              <a:rPr lang="en-US" b="1" dirty="0"/>
              <a:t>  </a:t>
            </a:r>
            <a:r>
              <a:rPr lang="en-US" dirty="0"/>
              <a:t>presented a case of oral mucosal </a:t>
            </a:r>
            <a:r>
              <a:rPr lang="en-US" dirty="0" err="1"/>
              <a:t>hyperpigmentation</a:t>
            </a:r>
            <a:r>
              <a:rPr lang="en-US" dirty="0"/>
              <a:t> resulting from </a:t>
            </a:r>
            <a:r>
              <a:rPr lang="en-US" dirty="0" err="1"/>
              <a:t>antimalarial</a:t>
            </a:r>
            <a:r>
              <a:rPr lang="en-US" dirty="0"/>
              <a:t> drug therapy </a:t>
            </a:r>
          </a:p>
          <a:p>
            <a:r>
              <a:rPr lang="en-US" b="1" dirty="0"/>
              <a:t>Mark A. </a:t>
            </a:r>
            <a:r>
              <a:rPr lang="en-US" b="1" dirty="0" err="1"/>
              <a:t>Lerman</a:t>
            </a:r>
            <a:r>
              <a:rPr lang="en-US" b="1" dirty="0"/>
              <a:t> et. al.(2009)</a:t>
            </a:r>
            <a:r>
              <a:rPr lang="en-US" b="1" baseline="30000" dirty="0"/>
              <a:t>66</a:t>
            </a:r>
            <a:r>
              <a:rPr lang="en-US" dirty="0"/>
              <a:t> presented  an example of </a:t>
            </a:r>
            <a:r>
              <a:rPr lang="en-US" dirty="0" err="1"/>
              <a:t>quinacrine</a:t>
            </a:r>
            <a:r>
              <a:rPr lang="en-US" dirty="0"/>
              <a:t> induced oral pigmentation. The characteristic finding of slate-black pigmentation of the hard palate extending to, but without involving, the soft palate should immediately alert the clinician to the possibility of a medication-related condition.</a:t>
            </a:r>
            <a:endParaRPr lang="en-IN" dirty="0"/>
          </a:p>
          <a:p>
            <a:endParaRPr lang="en-IN" dirty="0"/>
          </a:p>
          <a:p>
            <a:endParaRPr lang="en-IN" dirty="0"/>
          </a:p>
          <a:p>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44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t> </a:t>
            </a:r>
            <a:r>
              <a:rPr lang="en-US" sz="1200" b="1" dirty="0"/>
              <a:t>Tomita et al (1989 </a:t>
            </a:r>
            <a:r>
              <a:rPr lang="en-US" sz="1200" dirty="0"/>
              <a:t>and </a:t>
            </a:r>
            <a:r>
              <a:rPr lang="en-US" sz="1200" b="1" dirty="0"/>
              <a:t>1992)</a:t>
            </a:r>
            <a:r>
              <a:rPr lang="en-US" sz="1200" baseline="30000" dirty="0"/>
              <a:t>  </a:t>
            </a:r>
            <a:r>
              <a:rPr lang="en-US" sz="1200" dirty="0"/>
              <a:t>suggested that </a:t>
            </a:r>
            <a:r>
              <a:rPr lang="en-US" sz="1200" b="1" dirty="0" err="1"/>
              <a:t>arachidonate</a:t>
            </a:r>
            <a:r>
              <a:rPr lang="en-US" sz="1200" b="1" dirty="0"/>
              <a:t> </a:t>
            </a:r>
            <a:r>
              <a:rPr lang="en-US" sz="1200" dirty="0"/>
              <a:t>derived chemical mediators may be responsible for the  induction of post-inflammatory </a:t>
            </a:r>
            <a:r>
              <a:rPr lang="en-US" sz="1200" dirty="0" err="1"/>
              <a:t>hyperpigmentation</a:t>
            </a:r>
            <a:r>
              <a:rPr lang="en-US" sz="1200" dirty="0"/>
              <a:t> .  </a:t>
            </a:r>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49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F08C9616-E39E-4009-9372-BBA50DC40859}" type="slidenum">
              <a:rPr lang="en-US" smtClean="0"/>
              <a:pPr/>
              <a:t>63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2FAC5897-BA0C-4086-912F-14FEDB04C991}" type="datetimeFigureOut">
              <a:rPr lang="en-US" smtClean="0"/>
              <a:pPr/>
              <a:t>5/15/2025</a:t>
            </a:fld>
            <a:endParaRPr lang="en-US"/>
          </a:p>
        </p:txBody>
      </p:sp>
      <p:sp>
        <p:nvSpPr>
          <p:cNvPr id="16" name="Slide Number Placeholder 15"/>
          <p:cNvSpPr>
            <a:spLocks noGrp="1"/>
          </p:cNvSpPr>
          <p:nvPr>
            <p:ph type="sldNum" sz="quarter" idx="11"/>
          </p:nvPr>
        </p:nvSpPr>
        <p:spPr/>
        <p:txBody>
          <a:bodyPr/>
          <a:lstStyle/>
          <a:p>
            <a:fld id="{821057E9-2F88-4FE2-BF3F-9223569C9616}"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2FAC5897-BA0C-4086-912F-14FEDB04C991}" type="datetimeFigureOut">
              <a:rPr lang="en-US" smtClean="0"/>
              <a:pPr/>
              <a:t>5/15/2025</a:t>
            </a:fld>
            <a:endParaRPr lang="en-US"/>
          </a:p>
        </p:txBody>
      </p:sp>
      <p:sp>
        <p:nvSpPr>
          <p:cNvPr id="15" name="Slide Number Placeholder 14"/>
          <p:cNvSpPr>
            <a:spLocks noGrp="1"/>
          </p:cNvSpPr>
          <p:nvPr>
            <p:ph type="sldNum" sz="quarter" idx="15"/>
          </p:nvPr>
        </p:nvSpPr>
        <p:spPr/>
        <p:txBody>
          <a:bodyPr/>
          <a:lstStyle>
            <a:lvl1pPr algn="ctr">
              <a:defRPr/>
            </a:lvl1pPr>
          </a:lstStyle>
          <a:p>
            <a:fld id="{821057E9-2F88-4FE2-BF3F-9223569C9616}"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FAC5897-BA0C-4086-912F-14FEDB04C991}"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057E9-2F88-4FE2-BF3F-9223569C9616}"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FAC5897-BA0C-4086-912F-14FEDB04C991}" type="datetimeFigureOut">
              <a:rPr lang="en-US" smtClean="0"/>
              <a:pPr/>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1057E9-2F88-4FE2-BF3F-9223569C9616}"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821057E9-2F88-4FE2-BF3F-9223569C9616}"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2FAC5897-BA0C-4086-912F-14FEDB04C991}" type="datetimeFigureOut">
              <a:rPr lang="en-US" smtClean="0"/>
              <a:pPr/>
              <a:t>5/15/2025</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FAC5897-BA0C-4086-912F-14FEDB04C991}" type="datetimeFigureOut">
              <a:rPr lang="en-US" smtClean="0"/>
              <a:pPr/>
              <a:t>5/15/2025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1057E9-2F88-4FE2-BF3F-9223569C9616}"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AC5897-BA0C-4086-912F-14FEDB04C991}" type="datetimeFigureOut">
              <a:rPr lang="en-US" smtClean="0"/>
              <a:pPr/>
              <a:t>5/15/2025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1057E9-2F88-4FE2-BF3F-9223569C961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2FAC5897-BA0C-4086-912F-14FEDB04C991}" type="datetimeFigureOut">
              <a:rPr lang="en-US" smtClean="0"/>
              <a:pPr/>
              <a:t>5/15/2025</a:t>
            </a:fld>
            <a:endParaRPr lang="en-US"/>
          </a:p>
        </p:txBody>
      </p:sp>
      <p:sp>
        <p:nvSpPr>
          <p:cNvPr id="9" name="Slide Number Placeholder 8"/>
          <p:cNvSpPr>
            <a:spLocks noGrp="1"/>
          </p:cNvSpPr>
          <p:nvPr>
            <p:ph type="sldNum" sz="quarter" idx="15"/>
          </p:nvPr>
        </p:nvSpPr>
        <p:spPr/>
        <p:txBody>
          <a:bodyPr/>
          <a:lstStyle/>
          <a:p>
            <a:fld id="{821057E9-2F88-4FE2-BF3F-9223569C9616}"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2FAC5897-BA0C-4086-912F-14FEDB04C991}" type="datetimeFigureOut">
              <a:rPr lang="en-US" smtClean="0"/>
              <a:pPr/>
              <a:t>5/15/2025</a:t>
            </a:fld>
            <a:endParaRPr lang="en-US"/>
          </a:p>
        </p:txBody>
      </p:sp>
      <p:sp>
        <p:nvSpPr>
          <p:cNvPr id="9" name="Slide Number Placeholder 8"/>
          <p:cNvSpPr>
            <a:spLocks noGrp="1"/>
          </p:cNvSpPr>
          <p:nvPr>
            <p:ph type="sldNum" sz="quarter" idx="11"/>
          </p:nvPr>
        </p:nvSpPr>
        <p:spPr/>
        <p:txBody>
          <a:bodyPr/>
          <a:lstStyle/>
          <a:p>
            <a:fld id="{821057E9-2F88-4FE2-BF3F-9223569C9616}"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FAC5897-BA0C-4086-912F-14FEDB04C991}"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057E9-2F88-4FE2-BF3F-9223569C961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FAC5897-BA0C-4086-912F-14FEDB04C991}"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057E9-2F88-4FE2-BF3F-9223569C961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2FAC5897-BA0C-4086-912F-14FEDB04C991}" type="datetimeFigureOut">
              <a:rPr lang="en-US" smtClean="0"/>
              <a:pPr/>
              <a:t>5/15/2025</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821057E9-2F88-4FE2-BF3F-9223569C9616}"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Layout" Target="../diagrams/layout4.xml"/><Relationship Id="rId7" Type="http://schemas.openxmlformats.org/officeDocument/2006/relationships/image" Target="../media/image18.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2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tif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64.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chemeClr val="tx2">
                    <a:lumMod val="75000"/>
                  </a:schemeClr>
                </a:solidFill>
                <a:effectLst>
                  <a:outerShdw blurRad="38100" dist="38100" dir="2700000" algn="tl">
                    <a:srgbClr val="000000">
                      <a:alpha val="43137"/>
                    </a:srgbClr>
                  </a:outerShdw>
                </a:effectLst>
              </a:rPr>
              <a:t>DIFFERENTIAL DIAGNOSIS OF PIGMENTED LESIONS OF ORAL CAVITY </a:t>
            </a:r>
          </a:p>
        </p:txBody>
      </p:sp>
      <p:sp>
        <p:nvSpPr>
          <p:cNvPr id="3" name="TextBox 2">
            <a:extLst>
              <a:ext uri="{FF2B5EF4-FFF2-40B4-BE49-F238E27FC236}">
                <a16:creationId xmlns:a16="http://schemas.microsoft.com/office/drawing/2014/main" id="{55C768F7-E446-6065-E6DB-1FB1CF27D627}"/>
              </a:ext>
            </a:extLst>
          </p:cNvPr>
          <p:cNvSpPr txBox="1"/>
          <p:nvPr/>
        </p:nvSpPr>
        <p:spPr>
          <a:xfrm>
            <a:off x="3962400" y="5424268"/>
            <a:ext cx="4572000" cy="923330"/>
          </a:xfrm>
          <a:prstGeom prst="rect">
            <a:avLst/>
          </a:prstGeom>
          <a:noFill/>
        </p:spPr>
        <p:txBody>
          <a:bodyPr wrap="square" rtlCol="0">
            <a:spAutoFit/>
          </a:bodyPr>
          <a:lstStyle/>
          <a:p>
            <a:pPr algn="ctr"/>
            <a:r>
              <a:rPr lang="en-US" dirty="0">
                <a:solidFill>
                  <a:srgbClr val="FFFF00"/>
                </a:solidFill>
              </a:rPr>
              <a:t>Dr. B. MRUDULA</a:t>
            </a:r>
          </a:p>
          <a:p>
            <a:pPr algn="ctr"/>
            <a:r>
              <a:rPr lang="en-US" dirty="0">
                <a:solidFill>
                  <a:srgbClr val="FFFF00"/>
                </a:solidFill>
              </a:rPr>
              <a:t>READER </a:t>
            </a:r>
          </a:p>
          <a:p>
            <a:pPr algn="ctr"/>
            <a:r>
              <a:rPr lang="en-US" dirty="0">
                <a:solidFill>
                  <a:srgbClr val="FFFF00"/>
                </a:solidFill>
              </a:rPr>
              <a:t>DEPT OF ORAL MEDICINE &amp; RADIOLOGY</a:t>
            </a:r>
            <a:endParaRPr lang="en-IN"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6000" b="1" dirty="0">
                <a:solidFill>
                  <a:schemeClr val="tx2">
                    <a:lumMod val="75000"/>
                  </a:schemeClr>
                </a:solidFill>
              </a:rPr>
              <a:t>CONTENTS </a:t>
            </a:r>
            <a:endParaRPr lang="en-IN" sz="6000" b="1" dirty="0">
              <a:solidFill>
                <a:schemeClr val="tx2">
                  <a:lumMod val="75000"/>
                </a:schemeClr>
              </a:solidFill>
            </a:endParaRPr>
          </a:p>
        </p:txBody>
      </p:sp>
      <p:sp>
        <p:nvSpPr>
          <p:cNvPr id="2" name="Content Placeholder 1"/>
          <p:cNvSpPr>
            <a:spLocks noGrp="1"/>
          </p:cNvSpPr>
          <p:nvPr>
            <p:ph sz="half" idx="1"/>
          </p:nvPr>
        </p:nvSpPr>
        <p:spPr/>
        <p:txBody>
          <a:bodyPr>
            <a:normAutofit fontScale="85000" lnSpcReduction="20000"/>
          </a:bodyPr>
          <a:lstStyle/>
          <a:p>
            <a:r>
              <a:rPr lang="en-US" b="1" dirty="0">
                <a:solidFill>
                  <a:srgbClr val="7030A0"/>
                </a:solidFill>
              </a:rPr>
              <a:t>Introduction </a:t>
            </a:r>
          </a:p>
          <a:p>
            <a:pPr>
              <a:buNone/>
            </a:pPr>
            <a:r>
              <a:rPr lang="en-US" b="1" dirty="0">
                <a:solidFill>
                  <a:srgbClr val="7030A0"/>
                </a:solidFill>
              </a:rPr>
              <a:t>			</a:t>
            </a:r>
          </a:p>
          <a:p>
            <a:r>
              <a:rPr lang="en-US" b="1" dirty="0">
                <a:solidFill>
                  <a:srgbClr val="7030A0"/>
                </a:solidFill>
              </a:rPr>
              <a:t>Types  of pigmentation </a:t>
            </a:r>
          </a:p>
          <a:p>
            <a:endParaRPr lang="en-US" b="1" dirty="0">
              <a:solidFill>
                <a:srgbClr val="7030A0"/>
              </a:solidFill>
            </a:endParaRPr>
          </a:p>
          <a:p>
            <a:r>
              <a:rPr lang="en-US" b="1" dirty="0">
                <a:solidFill>
                  <a:srgbClr val="7030A0"/>
                </a:solidFill>
              </a:rPr>
              <a:t>Physiology  of  pigmentation </a:t>
            </a:r>
          </a:p>
          <a:p>
            <a:endParaRPr lang="en-US" b="1" dirty="0">
              <a:solidFill>
                <a:srgbClr val="7030A0"/>
              </a:solidFill>
            </a:endParaRPr>
          </a:p>
          <a:p>
            <a:r>
              <a:rPr lang="en-US" b="1" dirty="0">
                <a:solidFill>
                  <a:srgbClr val="7030A0"/>
                </a:solidFill>
              </a:rPr>
              <a:t>Classification systems </a:t>
            </a:r>
          </a:p>
          <a:p>
            <a:endParaRPr lang="en-US" b="1" dirty="0">
              <a:solidFill>
                <a:srgbClr val="7030A0"/>
              </a:solidFill>
            </a:endParaRPr>
          </a:p>
          <a:p>
            <a:r>
              <a:rPr lang="en-US" b="1" dirty="0">
                <a:solidFill>
                  <a:srgbClr val="7030A0"/>
                </a:solidFill>
              </a:rPr>
              <a:t>Diagnostic approach </a:t>
            </a:r>
          </a:p>
          <a:p>
            <a:endParaRPr lang="en-US" b="1" dirty="0">
              <a:solidFill>
                <a:srgbClr val="7030A0"/>
              </a:solidFill>
            </a:endParaRPr>
          </a:p>
          <a:p>
            <a:r>
              <a:rPr lang="en-US" b="1" dirty="0">
                <a:solidFill>
                  <a:srgbClr val="7030A0"/>
                </a:solidFill>
              </a:rPr>
              <a:t>Differential diagnosis </a:t>
            </a:r>
            <a:r>
              <a:rPr lang="en-US" b="1" dirty="0" err="1">
                <a:solidFill>
                  <a:srgbClr val="7030A0"/>
                </a:solidFill>
              </a:rPr>
              <a:t>algoritham</a:t>
            </a:r>
            <a:endParaRPr lang="en-US" b="1" dirty="0">
              <a:solidFill>
                <a:srgbClr val="7030A0"/>
              </a:solidFill>
            </a:endParaRPr>
          </a:p>
          <a:p>
            <a:endParaRPr lang="en-IN" b="1" dirty="0">
              <a:solidFill>
                <a:srgbClr val="7030A0"/>
              </a:solidFill>
            </a:endParaRPr>
          </a:p>
        </p:txBody>
      </p:sp>
      <p:sp>
        <p:nvSpPr>
          <p:cNvPr id="6" name="Content Placeholder 5"/>
          <p:cNvSpPr>
            <a:spLocks noGrp="1"/>
          </p:cNvSpPr>
          <p:nvPr>
            <p:ph sz="half" idx="2"/>
          </p:nvPr>
        </p:nvSpPr>
        <p:spPr/>
        <p:txBody>
          <a:bodyPr>
            <a:normAutofit fontScale="85000" lnSpcReduction="20000"/>
          </a:bodyPr>
          <a:lstStyle/>
          <a:p>
            <a:r>
              <a:rPr lang="en-US" b="1" dirty="0">
                <a:solidFill>
                  <a:srgbClr val="7030A0"/>
                </a:solidFill>
              </a:rPr>
              <a:t>Differential diagnosis of individuals lesions </a:t>
            </a:r>
          </a:p>
          <a:p>
            <a:endParaRPr lang="en-US" b="1" dirty="0">
              <a:solidFill>
                <a:srgbClr val="7030A0"/>
              </a:solidFill>
            </a:endParaRPr>
          </a:p>
          <a:p>
            <a:r>
              <a:rPr lang="en-US" b="1" dirty="0" err="1">
                <a:solidFill>
                  <a:srgbClr val="7030A0"/>
                </a:solidFill>
              </a:rPr>
              <a:t>Conculsion</a:t>
            </a:r>
            <a:r>
              <a:rPr lang="en-US" b="1" dirty="0">
                <a:solidFill>
                  <a:srgbClr val="7030A0"/>
                </a:solidFill>
              </a:rPr>
              <a:t> </a:t>
            </a:r>
          </a:p>
          <a:p>
            <a:endParaRPr lang="en-US" b="1" dirty="0">
              <a:solidFill>
                <a:srgbClr val="7030A0"/>
              </a:solidFill>
            </a:endParaRPr>
          </a:p>
          <a:p>
            <a:r>
              <a:rPr lang="en-US" b="1" dirty="0">
                <a:solidFill>
                  <a:srgbClr val="7030A0"/>
                </a:solidFill>
              </a:rPr>
              <a:t>References </a:t>
            </a:r>
            <a:endParaRPr lang="en-IN" b="1" dirty="0">
              <a:solidFill>
                <a:srgbClr val="7030A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1" y="1828800"/>
            <a:ext cx="8153400" cy="4267200"/>
          </a:xfrm>
        </p:spPr>
        <p:txBody>
          <a:bodyPr/>
          <a:lstStyle/>
          <a:p>
            <a:pPr algn="ctr">
              <a:buNone/>
            </a:pPr>
            <a:r>
              <a:rPr lang="en-US" dirty="0"/>
              <a:t>COLOUR</a:t>
            </a:r>
          </a:p>
          <a:p>
            <a:pPr>
              <a:buNone/>
            </a:pPr>
            <a:endParaRPr lang="en-US" dirty="0"/>
          </a:p>
          <a:p>
            <a:pPr>
              <a:buNone/>
            </a:pPr>
            <a:r>
              <a:rPr lang="en-US" dirty="0"/>
              <a:t>    FACINATION                              DISCRIMINATION</a:t>
            </a:r>
          </a:p>
          <a:p>
            <a:pPr>
              <a:buNone/>
            </a:pPr>
            <a:r>
              <a:rPr lang="en-US" dirty="0"/>
              <a:t>       </a:t>
            </a:r>
          </a:p>
          <a:p>
            <a:pPr>
              <a:buNone/>
            </a:pPr>
            <a:r>
              <a:rPr lang="en-US" dirty="0"/>
              <a:t>          ART                                                 RACIAL </a:t>
            </a:r>
          </a:p>
          <a:p>
            <a:pPr>
              <a:buNone/>
            </a:pPr>
            <a:endParaRPr lang="en-US" dirty="0"/>
          </a:p>
          <a:p>
            <a:pPr>
              <a:buNone/>
            </a:pPr>
            <a:r>
              <a:rPr lang="en-US" dirty="0"/>
              <a:t>                                      DIAGNOSIS</a:t>
            </a:r>
          </a:p>
          <a:p>
            <a:pPr>
              <a:buNone/>
            </a:pPr>
            <a:endParaRPr lang="en-US" dirty="0"/>
          </a:p>
          <a:p>
            <a:pPr>
              <a:buNone/>
            </a:pPr>
            <a:r>
              <a:rPr lang="en-US" dirty="0"/>
              <a:t>                                 MEDICAL SCIENCE</a:t>
            </a:r>
          </a:p>
          <a:p>
            <a:pPr>
              <a:buNone/>
            </a:pPr>
            <a:endParaRPr lang="en-US" dirty="0"/>
          </a:p>
        </p:txBody>
      </p:sp>
      <p:cxnSp>
        <p:nvCxnSpPr>
          <p:cNvPr id="5" name="Straight Arrow Connector 4"/>
          <p:cNvCxnSpPr/>
          <p:nvPr/>
        </p:nvCxnSpPr>
        <p:spPr>
          <a:xfrm rot="10800000" flipV="1">
            <a:off x="2362201" y="2057400"/>
            <a:ext cx="1295400" cy="6096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8" name="Straight Arrow Connector 7"/>
          <p:cNvCxnSpPr/>
          <p:nvPr/>
        </p:nvCxnSpPr>
        <p:spPr>
          <a:xfrm>
            <a:off x="5638800" y="2057400"/>
            <a:ext cx="1219200" cy="6858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1" name="Straight Arrow Connector 10"/>
          <p:cNvCxnSpPr/>
          <p:nvPr/>
        </p:nvCxnSpPr>
        <p:spPr>
          <a:xfrm rot="5400000">
            <a:off x="3505200" y="3504406"/>
            <a:ext cx="21336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5" name="Straight Arrow Connector 14"/>
          <p:cNvCxnSpPr/>
          <p:nvPr/>
        </p:nvCxnSpPr>
        <p:spPr>
          <a:xfrm rot="5400000">
            <a:off x="1447800" y="3504406"/>
            <a:ext cx="6096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7" name="Straight Arrow Connector 16"/>
          <p:cNvCxnSpPr/>
          <p:nvPr/>
        </p:nvCxnSpPr>
        <p:spPr>
          <a:xfrm rot="5400000">
            <a:off x="6476206" y="3504406"/>
            <a:ext cx="6096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p:nvPr/>
        </p:nvCxnSpPr>
        <p:spPr>
          <a:xfrm rot="5400000">
            <a:off x="4267994" y="5409406"/>
            <a:ext cx="6096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9" name="Rounded Rectangle 8"/>
          <p:cNvSpPr/>
          <p:nvPr/>
        </p:nvSpPr>
        <p:spPr>
          <a:xfrm>
            <a:off x="2209800" y="685800"/>
            <a:ext cx="4495800" cy="6096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800" b="1" dirty="0">
                <a:solidFill>
                  <a:srgbClr val="7030A0"/>
                </a:solidFill>
              </a:rPr>
              <a:t>INTRODUCTION </a:t>
            </a:r>
            <a:endParaRPr lang="en-IN" sz="2800" b="1" dirty="0">
              <a:solidFill>
                <a:srgbClr val="7030A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5791200"/>
          </a:xfrm>
        </p:spPr>
        <p:txBody>
          <a:bodyPr>
            <a:normAutofit fontScale="92500" lnSpcReduction="10000"/>
          </a:bodyPr>
          <a:lstStyle/>
          <a:p>
            <a:pPr algn="just">
              <a:lnSpc>
                <a:spcPct val="150000"/>
              </a:lnSpc>
            </a:pPr>
            <a:endParaRPr lang="en-US" sz="2400" u="sng" dirty="0"/>
          </a:p>
          <a:p>
            <a:pPr algn="just">
              <a:lnSpc>
                <a:spcPct val="150000"/>
              </a:lnSpc>
            </a:pPr>
            <a:r>
              <a:rPr lang="en-US" sz="2400" b="1" dirty="0">
                <a:solidFill>
                  <a:schemeClr val="tx2">
                    <a:lumMod val="75000"/>
                  </a:schemeClr>
                </a:solidFill>
              </a:rPr>
              <a:t>PIGMENT</a:t>
            </a:r>
            <a:r>
              <a:rPr lang="en-US" sz="2400" dirty="0">
                <a:solidFill>
                  <a:schemeClr val="tx2">
                    <a:lumMod val="75000"/>
                  </a:schemeClr>
                </a:solidFill>
              </a:rPr>
              <a:t>:</a:t>
            </a:r>
            <a:r>
              <a:rPr lang="en-US" sz="2400" dirty="0"/>
              <a:t> Pigment is an organic or inorganic substance that  possesses some </a:t>
            </a:r>
            <a:r>
              <a:rPr lang="en-US" sz="2400" dirty="0" err="1"/>
              <a:t>colour</a:t>
            </a:r>
            <a:r>
              <a:rPr lang="en-US" sz="2400" dirty="0"/>
              <a:t> of its own in its natural state. </a:t>
            </a:r>
          </a:p>
          <a:p>
            <a:pPr algn="just">
              <a:lnSpc>
                <a:spcPct val="150000"/>
              </a:lnSpc>
            </a:pPr>
            <a:endParaRPr lang="en-IN" sz="2400" dirty="0"/>
          </a:p>
          <a:p>
            <a:pPr algn="just">
              <a:lnSpc>
                <a:spcPct val="150000"/>
              </a:lnSpc>
            </a:pPr>
            <a:r>
              <a:rPr lang="en-US" sz="2400" b="1" dirty="0">
                <a:solidFill>
                  <a:schemeClr val="tx2">
                    <a:lumMod val="75000"/>
                  </a:schemeClr>
                </a:solidFill>
              </a:rPr>
              <a:t>A PIGMENTED LESION </a:t>
            </a:r>
            <a:r>
              <a:rPr lang="en-US" sz="2400" dirty="0"/>
              <a:t>: an area of altered coloration of oral mucosa either because of physiologic or pathologic process because of deposition of endogenous or exogenous pigments or embedded foreign materials in tissues </a:t>
            </a:r>
          </a:p>
          <a:p>
            <a:pPr algn="just">
              <a:lnSpc>
                <a:spcPct val="150000"/>
              </a:lnSpc>
            </a:pPr>
            <a:endParaRPr lang="en-IN" sz="2400" dirty="0"/>
          </a:p>
          <a:p>
            <a:pPr algn="just">
              <a:lnSpc>
                <a:spcPct val="150000"/>
              </a:lnSpc>
            </a:pPr>
            <a:r>
              <a:rPr lang="en-US" sz="2400" dirty="0"/>
              <a:t>Pigmentation is defined as the process of deposition of pigments in the tissue.</a:t>
            </a:r>
            <a:endParaRPr lang="en-IN" sz="2400" dirty="0"/>
          </a:p>
        </p:txBody>
      </p:sp>
      <p:sp>
        <p:nvSpPr>
          <p:cNvPr id="3" name="Rectangle 2"/>
          <p:cNvSpPr/>
          <p:nvPr/>
        </p:nvSpPr>
        <p:spPr>
          <a:xfrm>
            <a:off x="2819400" y="5791200"/>
            <a:ext cx="6324600" cy="9906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lvl="0" algn="ctr"/>
            <a:endParaRPr lang="en-US" sz="1600" b="1" dirty="0"/>
          </a:p>
          <a:p>
            <a:pPr lvl="0" algn="ctr"/>
            <a:r>
              <a:rPr lang="en-US" sz="1600" b="1" dirty="0" err="1"/>
              <a:t>Yasin</a:t>
            </a:r>
            <a:r>
              <a:rPr lang="en-US" sz="1600" b="1" dirty="0"/>
              <a:t> </a:t>
            </a:r>
            <a:r>
              <a:rPr lang="en-US" sz="1600" b="1" dirty="0" err="1"/>
              <a:t>Cicek</a:t>
            </a:r>
            <a:r>
              <a:rPr lang="en-US" sz="1600" b="1" dirty="0"/>
              <a:t>, Omit </a:t>
            </a:r>
            <a:r>
              <a:rPr lang="en-US" sz="1600" b="1" dirty="0" err="1"/>
              <a:t>Ertas</a:t>
            </a:r>
            <a:r>
              <a:rPr lang="en-US" sz="1600" b="1" dirty="0"/>
              <a:t>. The Normal and Pathological Pigmentation of Oral Mucous Membrane: A Review. The Journal of Contemporary Dental Practice, , 2003.</a:t>
            </a:r>
            <a:endParaRPr lang="en-IN" sz="1600" dirty="0"/>
          </a:p>
          <a:p>
            <a:pPr algn="ctr"/>
            <a:endParaRPr lang="en-IN"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686800" cy="6096000"/>
          </a:xfrm>
        </p:spPr>
        <p:txBody>
          <a:bodyPr>
            <a:normAutofit/>
          </a:bodyPr>
          <a:lstStyle/>
          <a:p>
            <a:pPr algn="ctr">
              <a:buNone/>
            </a:pPr>
            <a:endParaRPr lang="en-US" sz="2400" dirty="0"/>
          </a:p>
        </p:txBody>
      </p:sp>
      <p:cxnSp>
        <p:nvCxnSpPr>
          <p:cNvPr id="5" name="Straight Arrow Connector 4"/>
          <p:cNvCxnSpPr/>
          <p:nvPr/>
        </p:nvCxnSpPr>
        <p:spPr>
          <a:xfrm rot="5400000" flipH="1" flipV="1">
            <a:off x="4039791" y="1752203"/>
            <a:ext cx="1066006"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8" name="Straight Arrow Connector 7"/>
          <p:cNvCxnSpPr/>
          <p:nvPr/>
        </p:nvCxnSpPr>
        <p:spPr>
          <a:xfrm rot="10800000">
            <a:off x="2209800" y="2133599"/>
            <a:ext cx="1219200" cy="5334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1" name="Straight Arrow Connector 10"/>
          <p:cNvCxnSpPr/>
          <p:nvPr/>
        </p:nvCxnSpPr>
        <p:spPr>
          <a:xfrm flipV="1">
            <a:off x="5562600" y="2057400"/>
            <a:ext cx="990600" cy="6096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p:nvPr/>
        </p:nvCxnSpPr>
        <p:spPr>
          <a:xfrm rot="10800000" flipV="1">
            <a:off x="2667001" y="3200399"/>
            <a:ext cx="1143003" cy="5334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9" name="Straight Arrow Connector 18"/>
          <p:cNvCxnSpPr/>
          <p:nvPr/>
        </p:nvCxnSpPr>
        <p:spPr>
          <a:xfrm>
            <a:off x="5029200" y="3200400"/>
            <a:ext cx="762000" cy="5334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1" name="Straight Arrow Connector 20"/>
          <p:cNvCxnSpPr/>
          <p:nvPr/>
        </p:nvCxnSpPr>
        <p:spPr>
          <a:xfrm rot="5400000">
            <a:off x="3885406" y="3733800"/>
            <a:ext cx="13716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9" name="Rounded Rectangle 8"/>
          <p:cNvSpPr/>
          <p:nvPr/>
        </p:nvSpPr>
        <p:spPr>
          <a:xfrm>
            <a:off x="3505200" y="2286000"/>
            <a:ext cx="2362200" cy="106680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t>Normal oral mucosa </a:t>
            </a:r>
            <a:endParaRPr lang="en-IN" sz="2400" dirty="0"/>
          </a:p>
        </p:txBody>
      </p:sp>
      <p:sp>
        <p:nvSpPr>
          <p:cNvPr id="10" name="Rounded Rectangle 9"/>
          <p:cNvSpPr/>
          <p:nvPr/>
        </p:nvSpPr>
        <p:spPr>
          <a:xfrm>
            <a:off x="457200" y="1752600"/>
            <a:ext cx="1752600" cy="533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Anemia </a:t>
            </a:r>
            <a:endParaRPr lang="en-IN" dirty="0"/>
          </a:p>
        </p:txBody>
      </p:sp>
      <p:sp>
        <p:nvSpPr>
          <p:cNvPr id="12" name="Rounded Rectangle 11"/>
          <p:cNvSpPr/>
          <p:nvPr/>
        </p:nvSpPr>
        <p:spPr>
          <a:xfrm>
            <a:off x="838200" y="3505200"/>
            <a:ext cx="1752600" cy="7620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Inflammation and allergies </a:t>
            </a:r>
            <a:endParaRPr lang="en-IN" dirty="0"/>
          </a:p>
        </p:txBody>
      </p:sp>
      <p:sp>
        <p:nvSpPr>
          <p:cNvPr id="13" name="Rounded Rectangle 12"/>
          <p:cNvSpPr/>
          <p:nvPr/>
        </p:nvSpPr>
        <p:spPr>
          <a:xfrm>
            <a:off x="3810000" y="4495800"/>
            <a:ext cx="1752600" cy="7620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Oral </a:t>
            </a:r>
            <a:r>
              <a:rPr lang="en-US" dirty="0" err="1"/>
              <a:t>melanosis</a:t>
            </a:r>
            <a:r>
              <a:rPr lang="en-US" dirty="0"/>
              <a:t> </a:t>
            </a:r>
            <a:endParaRPr lang="en-IN" dirty="0"/>
          </a:p>
        </p:txBody>
      </p:sp>
      <p:sp>
        <p:nvSpPr>
          <p:cNvPr id="14" name="Rounded Rectangle 13"/>
          <p:cNvSpPr/>
          <p:nvPr/>
        </p:nvSpPr>
        <p:spPr>
          <a:xfrm>
            <a:off x="5943600" y="3581400"/>
            <a:ext cx="2133600" cy="7620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bg1"/>
                </a:solidFill>
              </a:rPr>
              <a:t>Leukoplakia</a:t>
            </a:r>
            <a:r>
              <a:rPr lang="en-US" dirty="0">
                <a:solidFill>
                  <a:schemeClr val="bg1"/>
                </a:solidFill>
              </a:rPr>
              <a:t> </a:t>
            </a:r>
            <a:endParaRPr lang="en-IN" dirty="0">
              <a:solidFill>
                <a:schemeClr val="bg1"/>
              </a:solidFill>
            </a:endParaRPr>
          </a:p>
        </p:txBody>
      </p:sp>
      <p:sp>
        <p:nvSpPr>
          <p:cNvPr id="15" name="Rounded Rectangle 14"/>
          <p:cNvSpPr/>
          <p:nvPr/>
        </p:nvSpPr>
        <p:spPr>
          <a:xfrm>
            <a:off x="6477000" y="1447800"/>
            <a:ext cx="2057400" cy="762000"/>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Jaundice </a:t>
            </a:r>
            <a:endParaRPr lang="en-IN" dirty="0"/>
          </a:p>
        </p:txBody>
      </p:sp>
      <p:sp>
        <p:nvSpPr>
          <p:cNvPr id="17" name="Rounded Rectangle 16"/>
          <p:cNvSpPr/>
          <p:nvPr/>
        </p:nvSpPr>
        <p:spPr>
          <a:xfrm>
            <a:off x="3657600" y="609600"/>
            <a:ext cx="1828800" cy="6858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Cyanosis </a:t>
            </a:r>
            <a:endParaRPr lang="en-IN" dirty="0"/>
          </a:p>
        </p:txBody>
      </p:sp>
      <p:sp>
        <p:nvSpPr>
          <p:cNvPr id="22" name="Rounded Rectangle 21"/>
          <p:cNvSpPr/>
          <p:nvPr/>
        </p:nvSpPr>
        <p:spPr>
          <a:xfrm>
            <a:off x="838200" y="5715000"/>
            <a:ext cx="7391400" cy="609600"/>
          </a:xfrm>
          <a:prstGeom prst="roundRect">
            <a:avLst>
              <a:gd name="adj" fmla="val 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a:t>Normal  color of oral mucosa – pale pink to deep bluish purple  in color </a:t>
            </a: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1371600" y="1752600"/>
          <a:ext cx="64008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endParaRPr lang="en-IN" dirty="0"/>
          </a:p>
        </p:txBody>
      </p:sp>
      <p:graphicFrame>
        <p:nvGraphicFramePr>
          <p:cNvPr id="6" name="Diagram 5"/>
          <p:cNvGraphicFramePr/>
          <p:nvPr/>
        </p:nvGraphicFramePr>
        <p:xfrm>
          <a:off x="2057400" y="533400"/>
          <a:ext cx="4953000" cy="3200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6"/>
                                        </p:tgtEl>
                                        <p:attrNameLst>
                                          <p:attrName>ppt_x</p:attrName>
                                        </p:attrNameLst>
                                      </p:cBhvr>
                                      <p:tavLst>
                                        <p:tav tm="0">
                                          <p:val>
                                            <p:strVal val="ppt_x"/>
                                          </p:val>
                                        </p:tav>
                                        <p:tav tm="100000">
                                          <p:val>
                                            <p:strVal val="ppt_x"/>
                                          </p:val>
                                        </p:tav>
                                      </p:tavLst>
                                    </p:anim>
                                    <p:anim calcmode="lin" valueType="num">
                                      <p:cBhvr additive="base">
                                        <p:cTn id="12" dur="500"/>
                                        <p:tgtEl>
                                          <p:spTgt spid="6"/>
                                        </p:tgtEl>
                                        <p:attrNameLst>
                                          <p:attrName>ppt_y</p:attrName>
                                        </p:attrNameLst>
                                      </p:cBhvr>
                                      <p:tavLst>
                                        <p:tav tm="0">
                                          <p:val>
                                            <p:strVal val="ppt_y"/>
                                          </p:val>
                                        </p:tav>
                                        <p:tav tm="100000">
                                          <p:val>
                                            <p:strVal val="1+ppt_h/2"/>
                                          </p:val>
                                        </p:tav>
                                      </p:tavLst>
                                    </p:anim>
                                    <p:set>
                                      <p:cBhvr>
                                        <p:cTn id="13" dur="1" fill="hold">
                                          <p:stCondLst>
                                            <p:cond delay="499"/>
                                          </p:stCondLst>
                                        </p:cTn>
                                        <p:tgtEl>
                                          <p:spTgt spid="6"/>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6" presetClass="entr" presetSubtype="2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Graphic spid="6" grpId="1">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229600" cy="5821363"/>
          </a:xfrm>
        </p:spPr>
        <p:txBody>
          <a:bodyPr>
            <a:normAutofit/>
          </a:bodyPr>
          <a:lstStyle/>
          <a:p>
            <a:pPr algn="ctr">
              <a:buNone/>
            </a:pPr>
            <a:endParaRPr lang="en-US" sz="2400" dirty="0"/>
          </a:p>
          <a:p>
            <a:pPr algn="ctr">
              <a:buNone/>
            </a:pPr>
            <a:endParaRPr lang="en-US" sz="2400" dirty="0"/>
          </a:p>
          <a:p>
            <a:pPr algn="ctr">
              <a:buNone/>
            </a:pPr>
            <a:endParaRPr lang="en-US" sz="2400" dirty="0"/>
          </a:p>
          <a:p>
            <a:pPr algn="ctr">
              <a:buNone/>
            </a:pPr>
            <a:r>
              <a:rPr lang="en-US" sz="2400" dirty="0"/>
              <a:t>MELANIN</a:t>
            </a:r>
          </a:p>
          <a:p>
            <a:pPr algn="ctr">
              <a:buNone/>
            </a:pPr>
            <a:endParaRPr lang="en-US" sz="2400" dirty="0"/>
          </a:p>
          <a:p>
            <a:pPr algn="ctr">
              <a:buNone/>
            </a:pPr>
            <a:r>
              <a:rPr lang="en-US" sz="2400" dirty="0"/>
              <a:t>MELANOBLASTS (identified by Becker in 1927  )</a:t>
            </a:r>
          </a:p>
          <a:p>
            <a:pPr algn="ctr">
              <a:buNone/>
            </a:pPr>
            <a:endParaRPr lang="en-US" sz="2400" dirty="0"/>
          </a:p>
          <a:p>
            <a:pPr algn="ctr">
              <a:buNone/>
            </a:pPr>
            <a:r>
              <a:rPr lang="en-US" sz="2400" dirty="0"/>
              <a:t>NEURAL CREST CELLS</a:t>
            </a:r>
          </a:p>
        </p:txBody>
      </p:sp>
      <p:cxnSp>
        <p:nvCxnSpPr>
          <p:cNvPr id="5" name="Straight Arrow Connector 4"/>
          <p:cNvCxnSpPr/>
          <p:nvPr/>
        </p:nvCxnSpPr>
        <p:spPr>
          <a:xfrm rot="5400000">
            <a:off x="4343400" y="1294606"/>
            <a:ext cx="4572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7" name="Straight Arrow Connector 6"/>
          <p:cNvCxnSpPr/>
          <p:nvPr/>
        </p:nvCxnSpPr>
        <p:spPr>
          <a:xfrm rot="5400000">
            <a:off x="4344194" y="2285206"/>
            <a:ext cx="4572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pic>
        <p:nvPicPr>
          <p:cNvPr id="1027" name="Picture 3" descr="C:\Documents and Settings\MANJUNATH\My Documents\MELANIN\DSCN3941.JPG"/>
          <p:cNvPicPr>
            <a:picLocks noChangeAspect="1" noChangeArrowheads="1"/>
          </p:cNvPicPr>
          <p:nvPr/>
        </p:nvPicPr>
        <p:blipFill>
          <a:blip r:embed="rId2" cstate="print"/>
          <a:srcRect b="23261"/>
          <a:stretch>
            <a:fillRect/>
          </a:stretch>
        </p:blipFill>
        <p:spPr bwMode="auto">
          <a:xfrm>
            <a:off x="238646" y="4047390"/>
            <a:ext cx="3799954" cy="2582010"/>
          </a:xfrm>
          <a:prstGeom prst="rect">
            <a:avLst/>
          </a:prstGeom>
          <a:noFill/>
          <a:ln>
            <a:solidFill>
              <a:schemeClr val="bg1"/>
            </a:solidFill>
          </a:ln>
        </p:spPr>
      </p:pic>
      <p:sp>
        <p:nvSpPr>
          <p:cNvPr id="6" name="Title 2"/>
          <p:cNvSpPr>
            <a:spLocks noGrp="1"/>
          </p:cNvSpPr>
          <p:nvPr>
            <p:ph type="title"/>
          </p:nvPr>
        </p:nvSpPr>
        <p:spPr>
          <a:xfrm>
            <a:off x="304800" y="228600"/>
            <a:ext cx="8763000" cy="685800"/>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en-US" sz="3600" b="1" dirty="0"/>
              <a:t>PHYSIOLOGY OF ORAL PIGMENTATION </a:t>
            </a:r>
            <a:endParaRPr lang="en-IN" sz="3600" b="1" dirty="0"/>
          </a:p>
        </p:txBody>
      </p:sp>
      <p:cxnSp>
        <p:nvCxnSpPr>
          <p:cNvPr id="8" name="Straight Arrow Connector 7"/>
          <p:cNvCxnSpPr/>
          <p:nvPr/>
        </p:nvCxnSpPr>
        <p:spPr>
          <a:xfrm rot="5400000">
            <a:off x="4344194" y="3199606"/>
            <a:ext cx="4572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pic>
        <p:nvPicPr>
          <p:cNvPr id="9" name="Picture 4" descr="Skin_tws_16_02"/>
          <p:cNvPicPr>
            <a:picLocks noChangeAspect="1" noChangeArrowheads="1"/>
          </p:cNvPicPr>
          <p:nvPr/>
        </p:nvPicPr>
        <p:blipFill>
          <a:blip r:embed="rId3" cstate="print"/>
          <a:srcRect/>
          <a:stretch>
            <a:fillRect/>
          </a:stretch>
        </p:blipFill>
        <p:spPr bwMode="auto">
          <a:xfrm>
            <a:off x="6324600" y="2971800"/>
            <a:ext cx="2590800" cy="3113003"/>
          </a:xfrm>
          <a:prstGeom prst="rect">
            <a:avLst/>
          </a:prstGeom>
          <a:noFill/>
          <a:ln w="38100">
            <a:solidFill>
              <a:srgbClr val="FF0000"/>
            </a:solidFill>
            <a:miter lim="800000"/>
            <a:headEnd/>
            <a:tailEnd/>
          </a:ln>
        </p:spPr>
      </p:pic>
      <p:sp>
        <p:nvSpPr>
          <p:cNvPr id="10" name="Rounded Rectangle 9"/>
          <p:cNvSpPr/>
          <p:nvPr/>
        </p:nvSpPr>
        <p:spPr>
          <a:xfrm>
            <a:off x="4038600" y="6172200"/>
            <a:ext cx="5181600" cy="685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IN" sz="1200" dirty="0"/>
              <a:t>Charles j. </a:t>
            </a:r>
            <a:r>
              <a:rPr lang="en-IN" sz="1200" dirty="0" err="1"/>
              <a:t>Mcdonald</a:t>
            </a:r>
            <a:r>
              <a:rPr lang="en-IN" sz="1200" dirty="0"/>
              <a:t>, clinical and laboratory diagnosis in disorders of pigmentation journal of the national medical association </a:t>
            </a:r>
            <a:r>
              <a:rPr lang="en-IN" sz="1200" dirty="0" err="1"/>
              <a:t>november</a:t>
            </a:r>
            <a:r>
              <a:rPr lang="en-IN" sz="1200" dirty="0"/>
              <a:t>, 1966</a:t>
            </a:r>
          </a:p>
          <a:p>
            <a:pPr algn="ctr"/>
            <a:endParaRPr lang="en-IN"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400800"/>
          </a:xfrm>
        </p:spPr>
        <p:txBody>
          <a:bodyPr>
            <a:normAutofit lnSpcReduction="10000"/>
          </a:bodyPr>
          <a:lstStyle/>
          <a:p>
            <a:pPr>
              <a:buNone/>
            </a:pPr>
            <a:r>
              <a:rPr lang="en-US" dirty="0"/>
              <a:t>               </a:t>
            </a:r>
            <a:r>
              <a:rPr lang="en-US" b="1" dirty="0">
                <a:solidFill>
                  <a:srgbClr val="C00000"/>
                </a:solidFill>
              </a:rPr>
              <a:t>MELANOBLSTS  &amp; MELANIN SYNTHESIS</a:t>
            </a:r>
          </a:p>
          <a:p>
            <a:pPr>
              <a:buNone/>
            </a:pPr>
            <a:endParaRPr lang="en-US" dirty="0"/>
          </a:p>
          <a:p>
            <a:pPr>
              <a:buNone/>
            </a:pPr>
            <a:endParaRPr lang="en-US" dirty="0"/>
          </a:p>
          <a:p>
            <a:pPr algn="ctr">
              <a:buNone/>
            </a:pPr>
            <a:endParaRPr lang="en-US" sz="1800" b="1" dirty="0"/>
          </a:p>
          <a:p>
            <a:pPr algn="ctr">
              <a:buNone/>
            </a:pPr>
            <a:endParaRPr lang="en-US" sz="1800" b="1" dirty="0"/>
          </a:p>
          <a:p>
            <a:pPr algn="ctr">
              <a:buNone/>
            </a:pPr>
            <a:r>
              <a:rPr lang="en-US" sz="1800" b="1" dirty="0"/>
              <a:t>AMINO ACIDS</a:t>
            </a:r>
          </a:p>
          <a:p>
            <a:pPr algn="ctr">
              <a:buNone/>
            </a:pPr>
            <a:endParaRPr lang="en-US" sz="1800" b="1" dirty="0"/>
          </a:p>
          <a:p>
            <a:pPr algn="ctr">
              <a:buNone/>
            </a:pPr>
            <a:r>
              <a:rPr lang="en-US" sz="1800" b="1" dirty="0"/>
              <a:t>TYROSINE    TYROSINASE</a:t>
            </a:r>
          </a:p>
          <a:p>
            <a:pPr algn="ctr">
              <a:buNone/>
            </a:pPr>
            <a:r>
              <a:rPr lang="en-US" sz="1800" b="1" dirty="0"/>
              <a:t>                        OXIDATION</a:t>
            </a:r>
          </a:p>
          <a:p>
            <a:pPr algn="ctr">
              <a:buNone/>
            </a:pPr>
            <a:r>
              <a:rPr lang="en-US" sz="1800" b="1" dirty="0"/>
              <a:t>DYHYDROXY PHENYL ALANINE (DOPA)</a:t>
            </a:r>
          </a:p>
          <a:p>
            <a:pPr algn="ctr">
              <a:buNone/>
            </a:pPr>
            <a:r>
              <a:rPr lang="en-US" sz="1800" b="1" dirty="0"/>
              <a:t>                        OXIDATION</a:t>
            </a:r>
          </a:p>
          <a:p>
            <a:pPr>
              <a:buNone/>
            </a:pPr>
            <a:r>
              <a:rPr lang="en-US" sz="1800" b="1" dirty="0"/>
              <a:t>       		                            QUINONE</a:t>
            </a:r>
          </a:p>
          <a:p>
            <a:pPr>
              <a:buNone/>
            </a:pPr>
            <a:endParaRPr lang="en-US" sz="1800" b="1" dirty="0"/>
          </a:p>
          <a:p>
            <a:pPr algn="ctr">
              <a:buNone/>
            </a:pPr>
            <a:r>
              <a:rPr lang="en-US" sz="1800" b="1" dirty="0"/>
              <a:t>INDOL-QUINONE</a:t>
            </a:r>
          </a:p>
          <a:p>
            <a:pPr algn="ctr">
              <a:buNone/>
            </a:pPr>
            <a:endParaRPr lang="en-US" sz="1800" b="1" dirty="0"/>
          </a:p>
          <a:p>
            <a:pPr algn="ctr">
              <a:buNone/>
            </a:pPr>
            <a:r>
              <a:rPr lang="en-US" sz="1800" b="1" dirty="0"/>
              <a:t>POLYMERISATION</a:t>
            </a:r>
          </a:p>
          <a:p>
            <a:pPr algn="ctr">
              <a:buNone/>
            </a:pPr>
            <a:endParaRPr lang="en-US" sz="1800" b="1" dirty="0"/>
          </a:p>
          <a:p>
            <a:pPr algn="ctr">
              <a:buNone/>
            </a:pPr>
            <a:r>
              <a:rPr lang="en-US" sz="1800" b="1" dirty="0"/>
              <a:t>MELANIN</a:t>
            </a:r>
          </a:p>
          <a:p>
            <a:pPr algn="ctr">
              <a:buNone/>
            </a:pPr>
            <a:endParaRPr lang="en-US" sz="1800" b="1" dirty="0"/>
          </a:p>
        </p:txBody>
      </p:sp>
      <p:cxnSp>
        <p:nvCxnSpPr>
          <p:cNvPr id="5" name="Straight Arrow Connector 4"/>
          <p:cNvCxnSpPr/>
          <p:nvPr/>
        </p:nvCxnSpPr>
        <p:spPr>
          <a:xfrm rot="5400000">
            <a:off x="4229894" y="2704306"/>
            <a:ext cx="3810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7" name="Straight Arrow Connector 6"/>
          <p:cNvCxnSpPr/>
          <p:nvPr/>
        </p:nvCxnSpPr>
        <p:spPr>
          <a:xfrm rot="5400000">
            <a:off x="4229894" y="3085306"/>
            <a:ext cx="3810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8" name="Straight Arrow Connector 7"/>
          <p:cNvCxnSpPr/>
          <p:nvPr/>
        </p:nvCxnSpPr>
        <p:spPr>
          <a:xfrm rot="5400000">
            <a:off x="4228306" y="3999706"/>
            <a:ext cx="3810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9" name="Straight Arrow Connector 8"/>
          <p:cNvCxnSpPr/>
          <p:nvPr/>
        </p:nvCxnSpPr>
        <p:spPr>
          <a:xfrm rot="5400000">
            <a:off x="4228306" y="4685506"/>
            <a:ext cx="3810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0" name="Straight Arrow Connector 9"/>
          <p:cNvCxnSpPr/>
          <p:nvPr/>
        </p:nvCxnSpPr>
        <p:spPr>
          <a:xfrm rot="5400000">
            <a:off x="4228306" y="5371306"/>
            <a:ext cx="3810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1" name="Straight Arrow Connector 10"/>
          <p:cNvCxnSpPr/>
          <p:nvPr/>
        </p:nvCxnSpPr>
        <p:spPr>
          <a:xfrm rot="5400000">
            <a:off x="4229894" y="5980906"/>
            <a:ext cx="3810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pic>
        <p:nvPicPr>
          <p:cNvPr id="2050" name="Picture 2" descr="C:\Documents and Settings\MANJUNATH\My Documents\MELANIN\DSCN3943.JPG"/>
          <p:cNvPicPr>
            <a:picLocks noChangeAspect="1" noChangeArrowheads="1"/>
          </p:cNvPicPr>
          <p:nvPr/>
        </p:nvPicPr>
        <p:blipFill>
          <a:blip r:embed="rId2" cstate="print"/>
          <a:srcRect/>
          <a:stretch>
            <a:fillRect/>
          </a:stretch>
        </p:blipFill>
        <p:spPr bwMode="auto">
          <a:xfrm>
            <a:off x="3124200" y="685800"/>
            <a:ext cx="2495384" cy="1371600"/>
          </a:xfrm>
          <a:prstGeom prst="rect">
            <a:avLst/>
          </a:prstGeom>
          <a:noFill/>
          <a:ln>
            <a:solidFill>
              <a:schemeClr val="bg1"/>
            </a:solidFill>
          </a:ln>
        </p:spPr>
      </p:pic>
      <p:pic>
        <p:nvPicPr>
          <p:cNvPr id="14" name="Picture 9" descr="SIII"/>
          <p:cNvPicPr>
            <a:picLocks noChangeAspect="1" noChangeArrowheads="1" noCrop="1"/>
          </p:cNvPicPr>
          <p:nvPr/>
        </p:nvPicPr>
        <p:blipFill>
          <a:blip r:embed="rId3" cstate="print"/>
          <a:srcRect/>
          <a:stretch>
            <a:fillRect/>
          </a:stretch>
        </p:blipFill>
        <p:spPr bwMode="auto">
          <a:xfrm>
            <a:off x="228600" y="4648200"/>
            <a:ext cx="2540000" cy="1905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219200"/>
          </a:xfrm>
        </p:spPr>
        <p:txBody>
          <a:bodyPr>
            <a:normAutofit/>
          </a:bodyPr>
          <a:lstStyle/>
          <a:p>
            <a:pPr algn="ctr"/>
            <a:r>
              <a:rPr lang="en-US" sz="2400" b="1" dirty="0">
                <a:solidFill>
                  <a:schemeClr val="tx2">
                    <a:lumMod val="75000"/>
                  </a:schemeClr>
                </a:solidFill>
              </a:rPr>
              <a:t>VARIOUS EXOGENOUS AND ENDOGENOUS PIGMENTS </a:t>
            </a:r>
            <a:endParaRPr lang="en-IN" sz="2400" b="1" dirty="0">
              <a:solidFill>
                <a:schemeClr val="tx2">
                  <a:lumMod val="75000"/>
                </a:schemeClr>
              </a:solidFill>
            </a:endParaRPr>
          </a:p>
        </p:txBody>
      </p:sp>
      <p:sp>
        <p:nvSpPr>
          <p:cNvPr id="2" name="Content Placeholder 1"/>
          <p:cNvSpPr>
            <a:spLocks noGrp="1"/>
          </p:cNvSpPr>
          <p:nvPr>
            <p:ph sz="half" idx="1"/>
          </p:nvPr>
        </p:nvSpPr>
        <p:spPr>
          <a:xfrm>
            <a:off x="0" y="914400"/>
            <a:ext cx="4517136" cy="5181600"/>
          </a:xfrm>
        </p:spPr>
        <p:txBody>
          <a:bodyPr>
            <a:normAutofit lnSpcReduction="10000"/>
          </a:bodyPr>
          <a:lstStyle/>
          <a:p>
            <a:pPr algn="ctr">
              <a:buNone/>
            </a:pPr>
            <a:r>
              <a:rPr lang="en-US" sz="2400" b="1" dirty="0">
                <a:solidFill>
                  <a:srgbClr val="00B0F0"/>
                </a:solidFill>
              </a:rPr>
              <a:t>ENDOGENOUS PIGMENTS </a:t>
            </a:r>
          </a:p>
          <a:p>
            <a:endParaRPr lang="en-US" sz="1800" dirty="0"/>
          </a:p>
          <a:p>
            <a:r>
              <a:rPr lang="en-US" sz="1800" dirty="0"/>
              <a:t>HEMOGLOBIN – </a:t>
            </a:r>
            <a:r>
              <a:rPr lang="en-US" sz="1800" dirty="0" err="1"/>
              <a:t>methhemoglobin</a:t>
            </a:r>
            <a:r>
              <a:rPr lang="en-US" sz="1800" dirty="0"/>
              <a:t> , </a:t>
            </a:r>
            <a:r>
              <a:rPr lang="en-US" sz="1800" dirty="0" err="1"/>
              <a:t>sulphahemoglobin</a:t>
            </a:r>
            <a:r>
              <a:rPr lang="en-US" sz="1800" dirty="0"/>
              <a:t> , </a:t>
            </a:r>
            <a:r>
              <a:rPr lang="en-US" sz="1800" dirty="0" err="1"/>
              <a:t>carboxy</a:t>
            </a:r>
            <a:r>
              <a:rPr lang="en-US" sz="1800" dirty="0"/>
              <a:t> hemoglobin .</a:t>
            </a:r>
          </a:p>
          <a:p>
            <a:endParaRPr lang="en-US" sz="1800" dirty="0"/>
          </a:p>
          <a:p>
            <a:r>
              <a:rPr lang="en-US" sz="1800" b="1" dirty="0"/>
              <a:t>HEMOSIDERIN:</a:t>
            </a:r>
          </a:p>
          <a:p>
            <a:endParaRPr lang="en-US" sz="1800" b="1" dirty="0"/>
          </a:p>
          <a:p>
            <a:endParaRPr lang="en-US" sz="1800" b="1" dirty="0"/>
          </a:p>
          <a:p>
            <a:r>
              <a:rPr lang="en-US" sz="1800" b="1" dirty="0"/>
              <a:t>HEMATIN </a:t>
            </a:r>
          </a:p>
          <a:p>
            <a:endParaRPr lang="en-US" sz="1800" b="1" dirty="0"/>
          </a:p>
          <a:p>
            <a:endParaRPr lang="en-US" sz="1800" b="1" dirty="0"/>
          </a:p>
          <a:p>
            <a:r>
              <a:rPr lang="en-US" sz="1800" b="1" dirty="0"/>
              <a:t>PORPHYRIN </a:t>
            </a:r>
          </a:p>
          <a:p>
            <a:endParaRPr lang="en-US" sz="1800" b="1" dirty="0"/>
          </a:p>
          <a:p>
            <a:endParaRPr lang="en-US" sz="1800" b="1" dirty="0"/>
          </a:p>
          <a:p>
            <a:r>
              <a:rPr lang="en-US" sz="1800" b="1" dirty="0"/>
              <a:t>BILURUBIN </a:t>
            </a:r>
          </a:p>
          <a:p>
            <a:endParaRPr lang="en-US" sz="1800" b="1" dirty="0"/>
          </a:p>
          <a:p>
            <a:endParaRPr lang="en-US" sz="1800" b="1" dirty="0"/>
          </a:p>
          <a:p>
            <a:endParaRPr lang="en-IN" sz="1800" dirty="0"/>
          </a:p>
        </p:txBody>
      </p:sp>
      <p:sp>
        <p:nvSpPr>
          <p:cNvPr id="5" name="Content Placeholder 4"/>
          <p:cNvSpPr>
            <a:spLocks noGrp="1"/>
          </p:cNvSpPr>
          <p:nvPr>
            <p:ph sz="half" idx="2"/>
          </p:nvPr>
        </p:nvSpPr>
        <p:spPr>
          <a:xfrm>
            <a:off x="5257800" y="914400"/>
            <a:ext cx="3450336" cy="5181600"/>
          </a:xfrm>
        </p:spPr>
        <p:txBody>
          <a:bodyPr>
            <a:normAutofit lnSpcReduction="10000"/>
          </a:bodyPr>
          <a:lstStyle/>
          <a:p>
            <a:pPr algn="ctr">
              <a:buNone/>
            </a:pPr>
            <a:r>
              <a:rPr lang="en-US" sz="2400" b="1" dirty="0">
                <a:solidFill>
                  <a:srgbClr val="002060"/>
                </a:solidFill>
              </a:rPr>
              <a:t>EXOGENOUS </a:t>
            </a:r>
            <a:r>
              <a:rPr lang="en-US" sz="2400" dirty="0">
                <a:solidFill>
                  <a:srgbClr val="002060"/>
                </a:solidFill>
              </a:rPr>
              <a:t>PIGMENTS </a:t>
            </a:r>
          </a:p>
          <a:p>
            <a:pPr algn="ctr">
              <a:buNone/>
            </a:pPr>
            <a:endParaRPr lang="en-US" sz="2000" dirty="0"/>
          </a:p>
          <a:p>
            <a:r>
              <a:rPr lang="en-US" sz="2000" dirty="0" err="1"/>
              <a:t>Chromogenic</a:t>
            </a:r>
            <a:r>
              <a:rPr lang="en-US" sz="2000" dirty="0"/>
              <a:t> bacteria </a:t>
            </a:r>
          </a:p>
          <a:p>
            <a:endParaRPr lang="en-US" sz="2000" dirty="0"/>
          </a:p>
          <a:p>
            <a:endParaRPr lang="en-US" sz="2000" dirty="0"/>
          </a:p>
          <a:p>
            <a:r>
              <a:rPr lang="en-US" sz="2000" dirty="0" err="1"/>
              <a:t>Caretinoids</a:t>
            </a:r>
            <a:r>
              <a:rPr lang="en-US" sz="2000" dirty="0"/>
              <a:t> </a:t>
            </a:r>
          </a:p>
          <a:p>
            <a:endParaRPr lang="en-US" sz="2000" dirty="0"/>
          </a:p>
          <a:p>
            <a:endParaRPr lang="en-US" sz="2000" dirty="0"/>
          </a:p>
          <a:p>
            <a:r>
              <a:rPr lang="en-US" sz="2000" dirty="0" err="1"/>
              <a:t>Tradiations</a:t>
            </a:r>
            <a:r>
              <a:rPr lang="en-US" sz="2000" dirty="0"/>
              <a:t> </a:t>
            </a:r>
          </a:p>
          <a:p>
            <a:endParaRPr lang="en-US" sz="2000" dirty="0"/>
          </a:p>
          <a:p>
            <a:endParaRPr lang="en-US" sz="2000" dirty="0"/>
          </a:p>
          <a:p>
            <a:r>
              <a:rPr lang="en-US" sz="2000" dirty="0"/>
              <a:t>Food stuffs </a:t>
            </a:r>
            <a:endParaRPr lang="en-IN" sz="2000" dirty="0"/>
          </a:p>
        </p:txBody>
      </p:sp>
      <p:sp>
        <p:nvSpPr>
          <p:cNvPr id="7" name="Rounded Rectangle 6"/>
          <p:cNvSpPr/>
          <p:nvPr/>
        </p:nvSpPr>
        <p:spPr>
          <a:xfrm>
            <a:off x="0" y="6019800"/>
            <a:ext cx="8915400" cy="6096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sz="1400" b="1" dirty="0"/>
          </a:p>
          <a:p>
            <a:pPr lvl="0" algn="ctr"/>
            <a:r>
              <a:rPr lang="en-US" sz="1400" b="1" dirty="0" err="1"/>
              <a:t>Yasin</a:t>
            </a:r>
            <a:r>
              <a:rPr lang="en-US" sz="1400" b="1" dirty="0"/>
              <a:t> </a:t>
            </a:r>
            <a:r>
              <a:rPr lang="en-US" sz="1400" b="1" dirty="0" err="1"/>
              <a:t>Cicek</a:t>
            </a:r>
            <a:r>
              <a:rPr lang="en-US" sz="1400" b="1" dirty="0"/>
              <a:t>, Omit </a:t>
            </a:r>
            <a:r>
              <a:rPr lang="en-US" sz="1400" b="1" dirty="0" err="1"/>
              <a:t>Ertas</a:t>
            </a:r>
            <a:r>
              <a:rPr lang="en-US" sz="1400" b="1" dirty="0"/>
              <a:t>. The Normal and Pathological Pigmentation of Oral Mucous Membrane: A Review. The Journal of Contemporary Dental Practice, , 2003.</a:t>
            </a:r>
            <a:endParaRPr lang="en-IN" sz="1400" dirty="0"/>
          </a:p>
          <a:p>
            <a:pPr algn="ctr"/>
            <a:endParaRPr lang="en-IN" sz="1400" dirty="0"/>
          </a:p>
        </p:txBody>
      </p:sp>
      <p:pic>
        <p:nvPicPr>
          <p:cNvPr id="38913" name="Picture 1"/>
          <p:cNvPicPr>
            <a:picLocks noChangeAspect="1" noChangeArrowheads="1"/>
          </p:cNvPicPr>
          <p:nvPr/>
        </p:nvPicPr>
        <p:blipFill>
          <a:blip r:embed="rId2" cstate="print"/>
          <a:srcRect l="11707" t="32316" r="14146"/>
          <a:stretch>
            <a:fillRect/>
          </a:stretch>
        </p:blipFill>
        <p:spPr bwMode="auto">
          <a:xfrm>
            <a:off x="2817009" y="2438400"/>
            <a:ext cx="1678791" cy="1295400"/>
          </a:xfrm>
          <a:prstGeom prst="rect">
            <a:avLst/>
          </a:prstGeom>
          <a:noFill/>
          <a:ln w="9525">
            <a:noFill/>
            <a:miter lim="800000"/>
            <a:headEnd/>
            <a:tailEnd/>
          </a:ln>
        </p:spPr>
      </p:pic>
      <p:pic>
        <p:nvPicPr>
          <p:cNvPr id="10" name="Picture 2"/>
          <p:cNvPicPr>
            <a:picLocks noChangeAspect="1" noChangeArrowheads="1"/>
          </p:cNvPicPr>
          <p:nvPr/>
        </p:nvPicPr>
        <p:blipFill>
          <a:blip r:embed="rId3" cstate="print"/>
          <a:srcRect/>
          <a:stretch>
            <a:fillRect/>
          </a:stretch>
        </p:blipFill>
        <p:spPr bwMode="auto">
          <a:xfrm>
            <a:off x="2743200" y="4191000"/>
            <a:ext cx="1834356" cy="1573765"/>
          </a:xfrm>
          <a:prstGeom prst="rect">
            <a:avLst/>
          </a:prstGeom>
          <a:noFill/>
          <a:ln w="9525">
            <a:noFill/>
            <a:miter lim="800000"/>
            <a:headEnd/>
            <a:tailEnd/>
          </a:ln>
        </p:spPr>
      </p:pic>
      <p:pic>
        <p:nvPicPr>
          <p:cNvPr id="38915" name="Picture 3"/>
          <p:cNvPicPr>
            <a:picLocks noChangeAspect="1" noChangeArrowheads="1"/>
          </p:cNvPicPr>
          <p:nvPr/>
        </p:nvPicPr>
        <p:blipFill>
          <a:blip r:embed="rId4" cstate="print"/>
          <a:srcRect/>
          <a:stretch>
            <a:fillRect/>
          </a:stretch>
        </p:blipFill>
        <p:spPr bwMode="auto">
          <a:xfrm>
            <a:off x="7239000" y="2590800"/>
            <a:ext cx="1501115" cy="129146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066800"/>
            <a:ext cx="8229600" cy="5029200"/>
          </a:xfrm>
        </p:spPr>
        <p:txBody>
          <a:bodyPr/>
          <a:lstStyle/>
          <a:p>
            <a:r>
              <a:rPr lang="en-US" b="1" dirty="0"/>
              <a:t> </a:t>
            </a:r>
            <a:r>
              <a:rPr lang="en-US" b="1" dirty="0" err="1"/>
              <a:t>Burket</a:t>
            </a:r>
            <a:r>
              <a:rPr lang="en-US" b="1" dirty="0"/>
              <a:t> (1994) </a:t>
            </a:r>
          </a:p>
          <a:p>
            <a:endParaRPr lang="en-US" b="1" dirty="0"/>
          </a:p>
          <a:p>
            <a:r>
              <a:rPr lang="en-US" b="1" dirty="0"/>
              <a:t> Wood and </a:t>
            </a:r>
            <a:r>
              <a:rPr lang="en-US" b="1" dirty="0" err="1"/>
              <a:t>goaz</a:t>
            </a:r>
            <a:r>
              <a:rPr lang="en-US" b="1" dirty="0"/>
              <a:t> ( 1997) </a:t>
            </a:r>
            <a:r>
              <a:rPr lang="en-US" dirty="0"/>
              <a:t>:</a:t>
            </a:r>
          </a:p>
          <a:p>
            <a:endParaRPr lang="en-US" dirty="0"/>
          </a:p>
          <a:p>
            <a:r>
              <a:rPr lang="en-US" b="1" dirty="0"/>
              <a:t> </a:t>
            </a:r>
            <a:r>
              <a:rPr lang="en-US" b="1" dirty="0" err="1"/>
              <a:t>Shalker</a:t>
            </a:r>
            <a:r>
              <a:rPr lang="en-US" b="1" dirty="0"/>
              <a:t> </a:t>
            </a:r>
            <a:r>
              <a:rPr lang="en-US" b="1" dirty="0" err="1"/>
              <a:t>gerald</a:t>
            </a:r>
            <a:r>
              <a:rPr lang="en-US" b="1" dirty="0"/>
              <a:t> (1980) (from mc </a:t>
            </a:r>
            <a:r>
              <a:rPr lang="en-US" b="1" dirty="0" err="1"/>
              <a:t>carthy</a:t>
            </a:r>
            <a:r>
              <a:rPr lang="en-US" b="1" dirty="0"/>
              <a:t> )</a:t>
            </a:r>
          </a:p>
          <a:p>
            <a:endParaRPr lang="en-US" sz="2400" b="1" dirty="0">
              <a:solidFill>
                <a:srgbClr val="002060"/>
              </a:solidFill>
            </a:endParaRPr>
          </a:p>
          <a:p>
            <a:r>
              <a:rPr lang="en-US" sz="2400" b="1" dirty="0"/>
              <a:t>NEVILLE, DAMM, ALLEN. 2004</a:t>
            </a:r>
            <a:br>
              <a:rPr lang="en-IN" sz="2400" b="1" dirty="0"/>
            </a:br>
            <a:endParaRPr lang="en-IN" sz="2400" b="1" dirty="0"/>
          </a:p>
          <a:p>
            <a:endParaRPr lang="en-IN" dirty="0"/>
          </a:p>
          <a:p>
            <a:endParaRPr lang="en-IN" dirty="0"/>
          </a:p>
          <a:p>
            <a:endParaRPr lang="en-IN" dirty="0"/>
          </a:p>
        </p:txBody>
      </p:sp>
      <p:sp>
        <p:nvSpPr>
          <p:cNvPr id="5" name="Title 4"/>
          <p:cNvSpPr>
            <a:spLocks noGrp="1"/>
          </p:cNvSpPr>
          <p:nvPr>
            <p:ph type="title"/>
          </p:nvPr>
        </p:nvSpPr>
        <p:spPr/>
        <p:txBody>
          <a:bodyPr>
            <a:noAutofit/>
          </a:bodyPr>
          <a:lstStyle/>
          <a:p>
            <a:r>
              <a:rPr lang="en-US" sz="3200" b="1" u="sng" dirty="0">
                <a:solidFill>
                  <a:srgbClr val="7030A0"/>
                </a:solidFill>
              </a:rPr>
              <a:t>CLASSIFICATION OF PIGMENTED LESIONS </a:t>
            </a:r>
            <a:br>
              <a:rPr lang="en-IN" sz="3200" dirty="0">
                <a:solidFill>
                  <a:srgbClr val="7030A0"/>
                </a:solidFill>
              </a:rPr>
            </a:br>
            <a:endParaRPr lang="en-IN" sz="3200" dirty="0">
              <a:solidFill>
                <a:srgbClr val="7030A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04800" y="685800"/>
          <a:ext cx="8610600" cy="5913120"/>
        </p:xfrm>
        <a:graphic>
          <a:graphicData uri="http://schemas.openxmlformats.org/drawingml/2006/table">
            <a:tbl>
              <a:tblPr firstRow="1" bandRow="1">
                <a:tableStyleId>{F5AB1C69-6EDB-4FF4-983F-18BD219EF322}</a:tableStyleId>
              </a:tblPr>
              <a:tblGrid>
                <a:gridCol w="2152650">
                  <a:extLst>
                    <a:ext uri="{9D8B030D-6E8A-4147-A177-3AD203B41FA5}">
                      <a16:colId xmlns:a16="http://schemas.microsoft.com/office/drawing/2014/main" val="20000"/>
                    </a:ext>
                  </a:extLst>
                </a:gridCol>
                <a:gridCol w="2152650">
                  <a:extLst>
                    <a:ext uri="{9D8B030D-6E8A-4147-A177-3AD203B41FA5}">
                      <a16:colId xmlns:a16="http://schemas.microsoft.com/office/drawing/2014/main" val="20001"/>
                    </a:ext>
                  </a:extLst>
                </a:gridCol>
                <a:gridCol w="2152650">
                  <a:extLst>
                    <a:ext uri="{9D8B030D-6E8A-4147-A177-3AD203B41FA5}">
                      <a16:colId xmlns:a16="http://schemas.microsoft.com/office/drawing/2014/main" val="20002"/>
                    </a:ext>
                  </a:extLst>
                </a:gridCol>
                <a:gridCol w="2152650">
                  <a:extLst>
                    <a:ext uri="{9D8B030D-6E8A-4147-A177-3AD203B41FA5}">
                      <a16:colId xmlns:a16="http://schemas.microsoft.com/office/drawing/2014/main" val="20003"/>
                    </a:ext>
                  </a:extLst>
                </a:gridCol>
              </a:tblGrid>
              <a:tr h="334955">
                <a:tc>
                  <a:txBody>
                    <a:bodyPr/>
                    <a:lstStyle/>
                    <a:p>
                      <a:pPr algn="just">
                        <a:lnSpc>
                          <a:spcPct val="150000"/>
                        </a:lnSpc>
                        <a:spcAft>
                          <a:spcPts val="1000"/>
                        </a:spcAft>
                      </a:pPr>
                      <a:r>
                        <a:rPr lang="en-US" sz="1200" dirty="0" err="1"/>
                        <a:t>Colour</a:t>
                      </a:r>
                      <a:endParaRPr lang="en-IN" sz="1100" dirty="0">
                        <a:latin typeface="Calibri"/>
                        <a:ea typeface="Times New Roman"/>
                        <a:cs typeface="Times New Roman"/>
                      </a:endParaRPr>
                    </a:p>
                  </a:txBody>
                  <a:tcPr marL="68580" marR="68580" marT="0" marB="0"/>
                </a:tc>
                <a:tc gridSpan="2">
                  <a:txBody>
                    <a:bodyPr/>
                    <a:lstStyle/>
                    <a:p>
                      <a:pPr algn="just">
                        <a:lnSpc>
                          <a:spcPct val="150000"/>
                        </a:lnSpc>
                        <a:spcAft>
                          <a:spcPts val="1000"/>
                        </a:spcAft>
                      </a:pPr>
                      <a:r>
                        <a:rPr lang="en-US" sz="1200" dirty="0"/>
                        <a:t>                                             Solitary</a:t>
                      </a:r>
                      <a:endParaRPr lang="en-IN" sz="1100" dirty="0"/>
                    </a:p>
                    <a:p>
                      <a:pPr algn="just">
                        <a:lnSpc>
                          <a:spcPct val="150000"/>
                        </a:lnSpc>
                        <a:spcAft>
                          <a:spcPts val="1000"/>
                        </a:spcAft>
                      </a:pPr>
                      <a:r>
                        <a:rPr lang="en-US" sz="1200" dirty="0"/>
                        <a:t>Focal                                                       Diffuse</a:t>
                      </a:r>
                      <a:endParaRPr lang="en-IN" sz="1100" dirty="0">
                        <a:latin typeface="Calibri"/>
                        <a:ea typeface="Times New Roman"/>
                        <a:cs typeface="Times New Roman"/>
                      </a:endParaRPr>
                    </a:p>
                  </a:txBody>
                  <a:tcPr marL="68580" marR="68580" marT="0" marB="0"/>
                </a:tc>
                <a:tc hMerge="1">
                  <a:txBody>
                    <a:bodyPr/>
                    <a:lstStyle/>
                    <a:p>
                      <a:endParaRPr lang="en-IN"/>
                    </a:p>
                  </a:txBody>
                  <a:tcPr/>
                </a:tc>
                <a:tc>
                  <a:txBody>
                    <a:bodyPr/>
                    <a:lstStyle/>
                    <a:p>
                      <a:pPr algn="just">
                        <a:lnSpc>
                          <a:spcPct val="150000"/>
                        </a:lnSpc>
                        <a:spcAft>
                          <a:spcPts val="1000"/>
                        </a:spcAft>
                      </a:pPr>
                      <a:r>
                        <a:rPr lang="en-US" sz="1200" dirty="0"/>
                        <a:t>Multifocal</a:t>
                      </a:r>
                      <a:endParaRPr lang="en-IN" sz="1100" dirty="0">
                        <a:latin typeface="Calibri"/>
                        <a:ea typeface="Times New Roman"/>
                        <a:cs typeface="Times New Roman"/>
                      </a:endParaRPr>
                    </a:p>
                  </a:txBody>
                  <a:tcPr marL="68580" marR="68580" marT="0" marB="0"/>
                </a:tc>
                <a:extLst>
                  <a:ext uri="{0D108BD9-81ED-4DB2-BD59-A6C34878D82A}">
                    <a16:rowId xmlns:a16="http://schemas.microsoft.com/office/drawing/2014/main" val="10000"/>
                  </a:ext>
                </a:extLst>
              </a:tr>
              <a:tr h="533913">
                <a:tc>
                  <a:txBody>
                    <a:bodyPr/>
                    <a:lstStyle/>
                    <a:p>
                      <a:pPr algn="just">
                        <a:lnSpc>
                          <a:spcPct val="150000"/>
                        </a:lnSpc>
                        <a:spcAft>
                          <a:spcPts val="1000"/>
                        </a:spcAft>
                      </a:pPr>
                      <a:r>
                        <a:rPr lang="en-US" sz="1200" dirty="0"/>
                        <a:t>Blue/Purple</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tabLst>
                          <a:tab pos="1370965" algn="r"/>
                        </a:tabLst>
                      </a:pPr>
                      <a:r>
                        <a:rPr lang="en-US" sz="1200" dirty="0" err="1"/>
                        <a:t>Varix</a:t>
                      </a:r>
                      <a:r>
                        <a:rPr lang="en-US" sz="1200" dirty="0"/>
                        <a:t>	</a:t>
                      </a:r>
                      <a:endParaRPr lang="en-IN" sz="1100" dirty="0"/>
                    </a:p>
                    <a:p>
                      <a:pPr algn="just">
                        <a:lnSpc>
                          <a:spcPct val="150000"/>
                        </a:lnSpc>
                        <a:spcAft>
                          <a:spcPts val="1000"/>
                        </a:spcAft>
                      </a:pPr>
                      <a:r>
                        <a:rPr lang="en-US" sz="1200" dirty="0" err="1"/>
                        <a:t>Hemangioma</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Hemangioma</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Kaposi’s sarcoma</a:t>
                      </a:r>
                      <a:endParaRPr lang="en-IN" sz="1100"/>
                    </a:p>
                    <a:p>
                      <a:pPr algn="just">
                        <a:lnSpc>
                          <a:spcPct val="150000"/>
                        </a:lnSpc>
                        <a:spcAft>
                          <a:spcPts val="1000"/>
                        </a:spcAft>
                      </a:pPr>
                      <a:r>
                        <a:rPr lang="en-US" sz="1200"/>
                        <a:t>Hereditary – hemorrhagic </a:t>
                      </a:r>
                      <a:endParaRPr lang="en-IN" sz="1100"/>
                    </a:p>
                    <a:p>
                      <a:pPr algn="just">
                        <a:lnSpc>
                          <a:spcPct val="150000"/>
                        </a:lnSpc>
                        <a:spcAft>
                          <a:spcPts val="1000"/>
                        </a:spcAft>
                      </a:pPr>
                      <a:r>
                        <a:rPr lang="en-US" sz="1200"/>
                        <a:t>telangiectasia</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1664701">
                <a:tc>
                  <a:txBody>
                    <a:bodyPr/>
                    <a:lstStyle/>
                    <a:p>
                      <a:pPr algn="just">
                        <a:lnSpc>
                          <a:spcPct val="150000"/>
                        </a:lnSpc>
                        <a:spcAft>
                          <a:spcPts val="1000"/>
                        </a:spcAft>
                      </a:pPr>
                      <a:r>
                        <a:rPr lang="en-US" sz="1200"/>
                        <a:t>Brown</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Melanotic macule</a:t>
                      </a:r>
                      <a:endParaRPr lang="en-IN" sz="1100"/>
                    </a:p>
                    <a:p>
                      <a:pPr algn="just">
                        <a:lnSpc>
                          <a:spcPct val="150000"/>
                        </a:lnSpc>
                        <a:spcAft>
                          <a:spcPts val="1000"/>
                        </a:spcAft>
                      </a:pPr>
                      <a:r>
                        <a:rPr lang="en-US" sz="1200"/>
                        <a:t>Nevus</a:t>
                      </a:r>
                      <a:endParaRPr lang="en-IN" sz="1100"/>
                    </a:p>
                    <a:p>
                      <a:pPr algn="just">
                        <a:lnSpc>
                          <a:spcPct val="150000"/>
                        </a:lnSpc>
                        <a:spcAft>
                          <a:spcPts val="1000"/>
                        </a:spcAft>
                      </a:pPr>
                      <a:r>
                        <a:rPr lang="en-US" sz="1200"/>
                        <a:t>Melanoma</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Ecchymosis</a:t>
                      </a:r>
                      <a:endParaRPr lang="en-IN" sz="1100"/>
                    </a:p>
                    <a:p>
                      <a:pPr algn="just">
                        <a:lnSpc>
                          <a:spcPct val="150000"/>
                        </a:lnSpc>
                        <a:spcAft>
                          <a:spcPts val="1000"/>
                        </a:spcAft>
                      </a:pPr>
                      <a:r>
                        <a:rPr lang="en-US" sz="1200"/>
                        <a:t>Melanoma</a:t>
                      </a:r>
                      <a:endParaRPr lang="en-IN" sz="1100"/>
                    </a:p>
                    <a:p>
                      <a:pPr algn="just">
                        <a:lnSpc>
                          <a:spcPct val="150000"/>
                        </a:lnSpc>
                        <a:spcAft>
                          <a:spcPts val="1000"/>
                        </a:spcAft>
                      </a:pPr>
                      <a:r>
                        <a:rPr lang="en-US" sz="1200"/>
                        <a:t>Drug induced pigmentation </a:t>
                      </a:r>
                      <a:endParaRPr lang="en-IN" sz="1100"/>
                    </a:p>
                    <a:p>
                      <a:pPr algn="just">
                        <a:lnSpc>
                          <a:spcPct val="150000"/>
                        </a:lnSpc>
                        <a:spcAft>
                          <a:spcPts val="1000"/>
                        </a:spcAft>
                      </a:pPr>
                      <a:r>
                        <a:rPr lang="en-US" sz="1200"/>
                        <a:t>Hairy tongue</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dirty="0"/>
                        <a:t>Physiologic pigment</a:t>
                      </a:r>
                      <a:endParaRPr lang="en-IN" sz="1100" dirty="0"/>
                    </a:p>
                    <a:p>
                      <a:pPr algn="just">
                        <a:lnSpc>
                          <a:spcPct val="150000"/>
                        </a:lnSpc>
                        <a:spcAft>
                          <a:spcPts val="1000"/>
                        </a:spcAft>
                      </a:pPr>
                      <a:r>
                        <a:rPr lang="en-US" sz="1200" dirty="0"/>
                        <a:t>Neurofibromatosis</a:t>
                      </a:r>
                      <a:endParaRPr lang="en-IN" sz="1100" dirty="0"/>
                    </a:p>
                    <a:p>
                      <a:pPr algn="just">
                        <a:lnSpc>
                          <a:spcPct val="150000"/>
                        </a:lnSpc>
                        <a:spcAft>
                          <a:spcPts val="1000"/>
                        </a:spcAft>
                      </a:pPr>
                      <a:r>
                        <a:rPr lang="en-US" sz="1200" dirty="0" err="1"/>
                        <a:t>Hemochromatosis</a:t>
                      </a:r>
                      <a:endParaRPr lang="en-IN" sz="1100" dirty="0"/>
                    </a:p>
                    <a:p>
                      <a:pPr algn="just">
                        <a:lnSpc>
                          <a:spcPct val="150000"/>
                        </a:lnSpc>
                        <a:spcAft>
                          <a:spcPts val="1000"/>
                        </a:spcAft>
                      </a:pPr>
                      <a:r>
                        <a:rPr lang="en-US" sz="1200" dirty="0"/>
                        <a:t>Lichen </a:t>
                      </a:r>
                      <a:r>
                        <a:rPr lang="en-US" sz="1200" dirty="0" err="1"/>
                        <a:t>Planus</a:t>
                      </a:r>
                      <a:endParaRPr lang="en-IN" sz="1100" dirty="0"/>
                    </a:p>
                    <a:p>
                      <a:pPr algn="just">
                        <a:lnSpc>
                          <a:spcPct val="150000"/>
                        </a:lnSpc>
                        <a:spcAft>
                          <a:spcPts val="1000"/>
                        </a:spcAft>
                      </a:pPr>
                      <a:r>
                        <a:rPr lang="en-US" sz="1200" dirty="0"/>
                        <a:t>Addison’s disease</a:t>
                      </a:r>
                      <a:endParaRPr lang="en-IN" sz="1100" dirty="0"/>
                    </a:p>
                    <a:p>
                      <a:pPr algn="just">
                        <a:lnSpc>
                          <a:spcPct val="150000"/>
                        </a:lnSpc>
                        <a:spcAft>
                          <a:spcPts val="1000"/>
                        </a:spcAft>
                      </a:pPr>
                      <a:r>
                        <a:rPr lang="en-US" sz="1200" dirty="0"/>
                        <a:t>Drug induced pigmentation </a:t>
                      </a:r>
                      <a:endParaRPr lang="en-IN" sz="1100" dirty="0"/>
                    </a:p>
                    <a:p>
                      <a:pPr algn="just">
                        <a:lnSpc>
                          <a:spcPct val="150000"/>
                        </a:lnSpc>
                        <a:spcAft>
                          <a:spcPts val="1000"/>
                        </a:spcAft>
                      </a:pPr>
                      <a:r>
                        <a:rPr lang="en-US" sz="1200" dirty="0" err="1"/>
                        <a:t>Peutz-Jeghers</a:t>
                      </a:r>
                      <a:r>
                        <a:rPr lang="en-US" sz="1200" dirty="0"/>
                        <a:t> syndrome</a:t>
                      </a:r>
                      <a:endParaRPr lang="en-IN" sz="1100" dirty="0"/>
                    </a:p>
                  </a:txBody>
                  <a:tcPr marL="68580" marR="68580" marT="0" marB="0"/>
                </a:tc>
                <a:extLst>
                  <a:ext uri="{0D108BD9-81ED-4DB2-BD59-A6C34878D82A}">
                    <a16:rowId xmlns:a16="http://schemas.microsoft.com/office/drawing/2014/main" val="10002"/>
                  </a:ext>
                </a:extLst>
              </a:tr>
              <a:tr h="732871">
                <a:tc>
                  <a:txBody>
                    <a:bodyPr/>
                    <a:lstStyle/>
                    <a:p>
                      <a:pPr algn="just">
                        <a:lnSpc>
                          <a:spcPct val="150000"/>
                        </a:lnSpc>
                        <a:spcAft>
                          <a:spcPts val="1000"/>
                        </a:spcAft>
                      </a:pPr>
                      <a:r>
                        <a:rPr lang="en-US" sz="1200"/>
                        <a:t>Gray/Black</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Amalgam tattoo</a:t>
                      </a:r>
                      <a:endParaRPr lang="en-IN" sz="1100"/>
                    </a:p>
                    <a:p>
                      <a:pPr algn="just">
                        <a:lnSpc>
                          <a:spcPct val="150000"/>
                        </a:lnSpc>
                        <a:spcAft>
                          <a:spcPts val="1000"/>
                        </a:spcAft>
                      </a:pPr>
                      <a:r>
                        <a:rPr lang="en-US" sz="1200"/>
                        <a:t>Graphite tattoo</a:t>
                      </a:r>
                      <a:endParaRPr lang="en-IN" sz="1100"/>
                    </a:p>
                    <a:p>
                      <a:pPr algn="just">
                        <a:lnSpc>
                          <a:spcPct val="150000"/>
                        </a:lnSpc>
                        <a:spcAft>
                          <a:spcPts val="1000"/>
                        </a:spcAft>
                      </a:pPr>
                      <a:r>
                        <a:rPr lang="en-US" sz="1200"/>
                        <a:t>Nevus</a:t>
                      </a:r>
                      <a:endParaRPr lang="en-IN" sz="1100"/>
                    </a:p>
                    <a:p>
                      <a:pPr algn="just">
                        <a:lnSpc>
                          <a:spcPct val="150000"/>
                        </a:lnSpc>
                        <a:spcAft>
                          <a:spcPts val="1000"/>
                        </a:spcAft>
                      </a:pPr>
                      <a:r>
                        <a:rPr lang="en-US" sz="1200"/>
                        <a:t>Melanoma</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Amalgam tattoo</a:t>
                      </a:r>
                      <a:endParaRPr lang="en-IN" sz="1100"/>
                    </a:p>
                    <a:p>
                      <a:pPr algn="just">
                        <a:lnSpc>
                          <a:spcPct val="150000"/>
                        </a:lnSpc>
                        <a:spcAft>
                          <a:spcPts val="1000"/>
                        </a:spcAft>
                      </a:pPr>
                      <a:r>
                        <a:rPr lang="en-US" sz="1200"/>
                        <a:t>Melanoma</a:t>
                      </a:r>
                      <a:endParaRPr lang="en-IN" sz="1100"/>
                    </a:p>
                    <a:p>
                      <a:pPr algn="just">
                        <a:lnSpc>
                          <a:spcPct val="150000"/>
                        </a:lnSpc>
                        <a:spcAft>
                          <a:spcPts val="1000"/>
                        </a:spcAft>
                      </a:pPr>
                      <a:r>
                        <a:rPr lang="en-US" sz="1200"/>
                        <a:t>Hairy Tongue</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dirty="0"/>
                        <a:t>Heavy metal ingestion pigmentation</a:t>
                      </a:r>
                      <a:endParaRPr lang="en-IN" sz="1100" dirty="0">
                        <a:latin typeface="Calibri"/>
                        <a:ea typeface="Times New Roman"/>
                        <a:cs typeface="Times New Roman"/>
                      </a:endParaRPr>
                    </a:p>
                  </a:txBody>
                  <a:tcPr marL="68580" marR="68580" marT="0" marB="0"/>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a:xfrm>
            <a:off x="685800" y="-609600"/>
            <a:ext cx="8229600" cy="1219200"/>
          </a:xfrm>
        </p:spPr>
        <p:txBody>
          <a:bodyPr>
            <a:normAutofit/>
          </a:bodyPr>
          <a:lstStyle/>
          <a:p>
            <a:pPr algn="ctr"/>
            <a:r>
              <a:rPr lang="en-US" sz="3200" b="1" dirty="0">
                <a:solidFill>
                  <a:srgbClr val="002060"/>
                </a:solidFill>
              </a:rPr>
              <a:t>BURKET’ S CLASSIFICATION </a:t>
            </a:r>
            <a:endParaRPr lang="en-IN" sz="3200" b="1" dirty="0">
              <a:solidFill>
                <a:srgbClr val="00206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09600" y="4876800"/>
          <a:ext cx="8229600" cy="1854200"/>
        </p:xfrm>
        <a:graphic>
          <a:graphicData uri="http://schemas.openxmlformats.org/drawingml/2006/table">
            <a:tbl>
              <a:tblPr firstRow="1" bandRow="1">
                <a:tableStyleId>{7DF18680-E054-41AD-8BC1-D1AEF772440D}</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pPr algn="just">
                        <a:lnSpc>
                          <a:spcPct val="150000"/>
                        </a:lnSpc>
                        <a:spcAft>
                          <a:spcPts val="1000"/>
                        </a:spcAft>
                      </a:pPr>
                      <a:r>
                        <a:rPr lang="en-US" sz="1200" dirty="0"/>
                        <a:t>Source</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Colour</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dirty="0"/>
                        <a:t>Disease Process</a:t>
                      </a:r>
                      <a:endParaRPr lang="en-IN" sz="1100" dirty="0">
                        <a:latin typeface="Calibri"/>
                        <a:ea typeface="Times New Roman"/>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algn="just">
                        <a:lnSpc>
                          <a:spcPct val="150000"/>
                        </a:lnSpc>
                        <a:spcAft>
                          <a:spcPts val="1000"/>
                        </a:spcAft>
                      </a:pPr>
                      <a:r>
                        <a:rPr lang="en-US" sz="1200" dirty="0"/>
                        <a:t>Silver amalgam</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Gray, black</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Tattoo, Iatrogenic trauma</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gn="just">
                        <a:lnSpc>
                          <a:spcPct val="150000"/>
                        </a:lnSpc>
                        <a:spcAft>
                          <a:spcPts val="1000"/>
                        </a:spcAft>
                      </a:pPr>
                      <a:r>
                        <a:rPr lang="en-US" sz="1200"/>
                        <a:t>Graphite </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Gray, black</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Tattoo, trauma</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algn="just">
                        <a:lnSpc>
                          <a:spcPct val="150000"/>
                        </a:lnSpc>
                        <a:spcAft>
                          <a:spcPts val="1000"/>
                        </a:spcAft>
                      </a:pPr>
                      <a:r>
                        <a:rPr lang="en-US" sz="1200"/>
                        <a:t>Lead, mercury bismuth</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Gray</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a:t>Ingestion of paint and medicinals.</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algn="just">
                        <a:lnSpc>
                          <a:spcPct val="150000"/>
                        </a:lnSpc>
                        <a:spcAft>
                          <a:spcPts val="1000"/>
                        </a:spcAft>
                      </a:pPr>
                      <a:r>
                        <a:rPr lang="en-US" sz="1200"/>
                        <a:t>Chromogenic bacteria</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dirty="0"/>
                        <a:t>Black, brown gray</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dirty="0"/>
                        <a:t>Superficial – colonization</a:t>
                      </a:r>
                      <a:endParaRPr lang="en-IN" sz="1100" dirty="0">
                        <a:latin typeface="Calibri"/>
                        <a:ea typeface="Times New Roman"/>
                        <a:cs typeface="Times New Roman"/>
                      </a:endParaRPr>
                    </a:p>
                  </a:txBody>
                  <a:tcPr marL="68580" marR="68580" marT="0" marB="0"/>
                </a:tc>
                <a:extLst>
                  <a:ext uri="{0D108BD9-81ED-4DB2-BD59-A6C34878D82A}">
                    <a16:rowId xmlns:a16="http://schemas.microsoft.com/office/drawing/2014/main" val="10004"/>
                  </a:ext>
                </a:extLst>
              </a:tr>
            </a:tbl>
          </a:graphicData>
        </a:graphic>
      </p:graphicFrame>
      <p:sp>
        <p:nvSpPr>
          <p:cNvPr id="6" name="Title 5"/>
          <p:cNvSpPr>
            <a:spLocks noGrp="1"/>
          </p:cNvSpPr>
          <p:nvPr>
            <p:ph type="title"/>
          </p:nvPr>
        </p:nvSpPr>
        <p:spPr/>
        <p:txBody>
          <a:bodyPr/>
          <a:lstStyle/>
          <a:p>
            <a:endParaRPr lang="en-IN" dirty="0"/>
          </a:p>
        </p:txBody>
      </p:sp>
      <p:graphicFrame>
        <p:nvGraphicFramePr>
          <p:cNvPr id="5" name="Table 4"/>
          <p:cNvGraphicFramePr>
            <a:graphicFrameLocks noGrp="1"/>
          </p:cNvGraphicFramePr>
          <p:nvPr/>
        </p:nvGraphicFramePr>
        <p:xfrm>
          <a:off x="1524000" y="609600"/>
          <a:ext cx="6781800" cy="4114800"/>
        </p:xfrm>
        <a:graphic>
          <a:graphicData uri="http://schemas.openxmlformats.org/drawingml/2006/table">
            <a:tbl>
              <a:tblPr firstRow="1" bandRow="1">
                <a:tableStyleId>{00A15C55-8517-42AA-B614-E9B94910E393}</a:tableStyleId>
              </a:tblPr>
              <a:tblGrid>
                <a:gridCol w="2260600">
                  <a:extLst>
                    <a:ext uri="{9D8B030D-6E8A-4147-A177-3AD203B41FA5}">
                      <a16:colId xmlns:a16="http://schemas.microsoft.com/office/drawing/2014/main" val="20000"/>
                    </a:ext>
                  </a:extLst>
                </a:gridCol>
                <a:gridCol w="2260600">
                  <a:extLst>
                    <a:ext uri="{9D8B030D-6E8A-4147-A177-3AD203B41FA5}">
                      <a16:colId xmlns:a16="http://schemas.microsoft.com/office/drawing/2014/main" val="20001"/>
                    </a:ext>
                  </a:extLst>
                </a:gridCol>
                <a:gridCol w="2260600">
                  <a:extLst>
                    <a:ext uri="{9D8B030D-6E8A-4147-A177-3AD203B41FA5}">
                      <a16:colId xmlns:a16="http://schemas.microsoft.com/office/drawing/2014/main" val="20002"/>
                    </a:ext>
                  </a:extLst>
                </a:gridCol>
              </a:tblGrid>
              <a:tr h="490017">
                <a:tc>
                  <a:txBody>
                    <a:bodyPr/>
                    <a:lstStyle/>
                    <a:p>
                      <a:pPr algn="just">
                        <a:lnSpc>
                          <a:spcPct val="150000"/>
                        </a:lnSpc>
                        <a:spcAft>
                          <a:spcPts val="1000"/>
                        </a:spcAft>
                      </a:pPr>
                      <a:r>
                        <a:rPr lang="en-US" sz="1200" b="1" dirty="0">
                          <a:latin typeface="Times New Roman"/>
                          <a:ea typeface="Times New Roman"/>
                          <a:cs typeface="Times New Roman"/>
                        </a:rPr>
                        <a:t>Pigment</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b="1" dirty="0" err="1">
                          <a:latin typeface="Times New Roman"/>
                          <a:ea typeface="Times New Roman"/>
                          <a:cs typeface="Times New Roman"/>
                        </a:rPr>
                        <a:t>Colour</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b="1" dirty="0">
                          <a:latin typeface="Times New Roman"/>
                          <a:ea typeface="Times New Roman"/>
                          <a:cs typeface="Times New Roman"/>
                        </a:rPr>
                        <a:t>Disease process</a:t>
                      </a:r>
                      <a:endParaRPr lang="en-IN" sz="1100" dirty="0">
                        <a:latin typeface="Calibri"/>
                        <a:ea typeface="Times New Roman"/>
                        <a:cs typeface="Times New Roman"/>
                      </a:endParaRPr>
                    </a:p>
                  </a:txBody>
                  <a:tcPr marL="68580" marR="68580" marT="0" marB="0"/>
                </a:tc>
                <a:extLst>
                  <a:ext uri="{0D108BD9-81ED-4DB2-BD59-A6C34878D82A}">
                    <a16:rowId xmlns:a16="http://schemas.microsoft.com/office/drawing/2014/main" val="10000"/>
                  </a:ext>
                </a:extLst>
              </a:tr>
              <a:tr h="1087435">
                <a:tc>
                  <a:txBody>
                    <a:bodyPr/>
                    <a:lstStyle/>
                    <a:p>
                      <a:pPr algn="just">
                        <a:lnSpc>
                          <a:spcPct val="150000"/>
                        </a:lnSpc>
                        <a:spcAft>
                          <a:spcPts val="1000"/>
                        </a:spcAft>
                      </a:pPr>
                      <a:r>
                        <a:rPr lang="en-US" sz="1200" dirty="0" err="1">
                          <a:latin typeface="Times New Roman"/>
                          <a:ea typeface="Times New Roman"/>
                          <a:cs typeface="Times New Roman"/>
                        </a:rPr>
                        <a:t>Haemoglobin</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dirty="0">
                          <a:latin typeface="Times New Roman"/>
                          <a:ea typeface="Times New Roman"/>
                          <a:cs typeface="Times New Roman"/>
                        </a:rPr>
                        <a:t>Blue, Red, Purple</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dirty="0" err="1">
                          <a:latin typeface="Times New Roman"/>
                          <a:ea typeface="Times New Roman"/>
                          <a:cs typeface="Times New Roman"/>
                        </a:rPr>
                        <a:t>Varix</a:t>
                      </a:r>
                      <a:r>
                        <a:rPr lang="en-US" sz="1200" dirty="0">
                          <a:latin typeface="Times New Roman"/>
                          <a:ea typeface="Times New Roman"/>
                          <a:cs typeface="Times New Roman"/>
                        </a:rPr>
                        <a:t>, </a:t>
                      </a:r>
                      <a:r>
                        <a:rPr lang="en-US" sz="1200" dirty="0" err="1">
                          <a:latin typeface="Times New Roman"/>
                          <a:ea typeface="Times New Roman"/>
                          <a:cs typeface="Times New Roman"/>
                        </a:rPr>
                        <a:t>hemangioma</a:t>
                      </a:r>
                      <a:r>
                        <a:rPr lang="en-US" sz="1200" dirty="0">
                          <a:latin typeface="Times New Roman"/>
                          <a:ea typeface="Times New Roman"/>
                          <a:cs typeface="Times New Roman"/>
                        </a:rPr>
                        <a:t>, </a:t>
                      </a:r>
                      <a:r>
                        <a:rPr lang="en-US" sz="1200" dirty="0" err="1">
                          <a:latin typeface="Times New Roman"/>
                          <a:ea typeface="Times New Roman"/>
                          <a:cs typeface="Times New Roman"/>
                        </a:rPr>
                        <a:t>kaposis’s</a:t>
                      </a:r>
                      <a:r>
                        <a:rPr lang="en-US" sz="1200" dirty="0">
                          <a:latin typeface="Times New Roman"/>
                          <a:ea typeface="Times New Roman"/>
                          <a:cs typeface="Times New Roman"/>
                        </a:rPr>
                        <a:t> sarcoma, hereditary  hemorrhagic </a:t>
                      </a:r>
                      <a:r>
                        <a:rPr lang="en-US" sz="1200" dirty="0" err="1">
                          <a:latin typeface="Times New Roman"/>
                          <a:ea typeface="Times New Roman"/>
                          <a:cs typeface="Times New Roman"/>
                        </a:rPr>
                        <a:t>telangiectasia</a:t>
                      </a:r>
                      <a:r>
                        <a:rPr lang="en-US" sz="1200" dirty="0">
                          <a:latin typeface="Times New Roman"/>
                          <a:ea typeface="Times New Roman"/>
                          <a:cs typeface="Times New Roman"/>
                        </a:rPr>
                        <a:t>.</a:t>
                      </a:r>
                      <a:endParaRPr lang="en-IN" sz="1100" dirty="0">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1449913">
                <a:tc>
                  <a:txBody>
                    <a:bodyPr/>
                    <a:lstStyle/>
                    <a:p>
                      <a:pPr algn="just">
                        <a:lnSpc>
                          <a:spcPct val="150000"/>
                        </a:lnSpc>
                        <a:spcAft>
                          <a:spcPts val="1000"/>
                        </a:spcAft>
                      </a:pPr>
                      <a:r>
                        <a:rPr lang="en-US" sz="1200" dirty="0" err="1">
                          <a:latin typeface="Times New Roman"/>
                          <a:ea typeface="Times New Roman"/>
                          <a:cs typeface="Times New Roman"/>
                        </a:rPr>
                        <a:t>Hemosiderin</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dirty="0">
                          <a:latin typeface="Times New Roman"/>
                          <a:ea typeface="Times New Roman"/>
                          <a:cs typeface="Times New Roman"/>
                        </a:rPr>
                        <a:t>Brown</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dirty="0" err="1">
                          <a:latin typeface="Times New Roman"/>
                          <a:ea typeface="Times New Roman"/>
                          <a:cs typeface="Times New Roman"/>
                        </a:rPr>
                        <a:t>Ecchymosis</a:t>
                      </a:r>
                      <a:r>
                        <a:rPr lang="en-US" sz="1200" dirty="0">
                          <a:latin typeface="Times New Roman"/>
                          <a:ea typeface="Times New Roman"/>
                          <a:cs typeface="Times New Roman"/>
                        </a:rPr>
                        <a:t>, </a:t>
                      </a:r>
                      <a:r>
                        <a:rPr lang="en-US" sz="1200" dirty="0" err="1">
                          <a:latin typeface="Times New Roman"/>
                          <a:ea typeface="Times New Roman"/>
                          <a:cs typeface="Times New Roman"/>
                        </a:rPr>
                        <a:t>petechiae</a:t>
                      </a:r>
                      <a:r>
                        <a:rPr lang="en-US" sz="1200" dirty="0">
                          <a:latin typeface="Times New Roman"/>
                          <a:ea typeface="Times New Roman"/>
                          <a:cs typeface="Times New Roman"/>
                        </a:rPr>
                        <a:t>  </a:t>
                      </a:r>
                      <a:r>
                        <a:rPr lang="en-US" sz="1200" dirty="0" err="1">
                          <a:latin typeface="Times New Roman"/>
                          <a:ea typeface="Times New Roman"/>
                          <a:cs typeface="Times New Roman"/>
                        </a:rPr>
                        <a:t>thrombosed</a:t>
                      </a:r>
                      <a:r>
                        <a:rPr lang="en-US" sz="1200" dirty="0">
                          <a:latin typeface="Times New Roman"/>
                          <a:ea typeface="Times New Roman"/>
                          <a:cs typeface="Times New Roman"/>
                        </a:rPr>
                        <a:t> </a:t>
                      </a:r>
                      <a:r>
                        <a:rPr lang="en-US" sz="1200" dirty="0" err="1">
                          <a:latin typeface="Times New Roman"/>
                          <a:ea typeface="Times New Roman"/>
                          <a:cs typeface="Times New Roman"/>
                        </a:rPr>
                        <a:t>varix</a:t>
                      </a:r>
                      <a:r>
                        <a:rPr lang="en-US" sz="1200" dirty="0">
                          <a:latin typeface="Times New Roman"/>
                          <a:ea typeface="Times New Roman"/>
                          <a:cs typeface="Times New Roman"/>
                        </a:rPr>
                        <a:t>.  hemorrhagic </a:t>
                      </a:r>
                      <a:r>
                        <a:rPr lang="en-US" sz="1200" dirty="0" err="1">
                          <a:latin typeface="Times New Roman"/>
                          <a:ea typeface="Times New Roman"/>
                          <a:cs typeface="Times New Roman"/>
                        </a:rPr>
                        <a:t>mucocele</a:t>
                      </a:r>
                      <a:r>
                        <a:rPr lang="en-US" sz="1200" dirty="0">
                          <a:latin typeface="Times New Roman"/>
                          <a:ea typeface="Times New Roman"/>
                          <a:cs typeface="Times New Roman"/>
                        </a:rPr>
                        <a:t>, </a:t>
                      </a:r>
                      <a:r>
                        <a:rPr lang="en-US" sz="1200" dirty="0" err="1">
                          <a:latin typeface="Times New Roman"/>
                          <a:ea typeface="Times New Roman"/>
                          <a:cs typeface="Times New Roman"/>
                        </a:rPr>
                        <a:t>hemochromatosis</a:t>
                      </a:r>
                      <a:r>
                        <a:rPr lang="en-US" sz="1200" dirty="0">
                          <a:latin typeface="Times New Roman"/>
                          <a:ea typeface="Times New Roman"/>
                          <a:cs typeface="Times New Roman"/>
                        </a:rPr>
                        <a:t>.</a:t>
                      </a:r>
                      <a:endParaRPr lang="en-IN" sz="1100" dirty="0">
                        <a:latin typeface="Calibri"/>
                        <a:ea typeface="Times New Roman"/>
                        <a:cs typeface="Times New Roman"/>
                      </a:endParaRPr>
                    </a:p>
                  </a:txBody>
                  <a:tcPr marL="68580" marR="68580" marT="0" marB="0"/>
                </a:tc>
                <a:extLst>
                  <a:ext uri="{0D108BD9-81ED-4DB2-BD59-A6C34878D82A}">
                    <a16:rowId xmlns:a16="http://schemas.microsoft.com/office/drawing/2014/main" val="10002"/>
                  </a:ext>
                </a:extLst>
              </a:tr>
              <a:tr h="1087435">
                <a:tc>
                  <a:txBody>
                    <a:bodyPr/>
                    <a:lstStyle/>
                    <a:p>
                      <a:pPr algn="just">
                        <a:lnSpc>
                          <a:spcPct val="150000"/>
                        </a:lnSpc>
                        <a:spcAft>
                          <a:spcPts val="1000"/>
                        </a:spcAft>
                      </a:pPr>
                      <a:r>
                        <a:rPr lang="en-US" sz="1200">
                          <a:latin typeface="Times New Roman"/>
                          <a:ea typeface="Times New Roman"/>
                          <a:cs typeface="Times New Roman"/>
                        </a:rPr>
                        <a:t>Melanin</a:t>
                      </a:r>
                      <a:endParaRPr lang="en-IN" sz="110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dirty="0">
                          <a:latin typeface="Times New Roman"/>
                          <a:ea typeface="Times New Roman"/>
                          <a:cs typeface="Times New Roman"/>
                        </a:rPr>
                        <a:t>Brown, Black or Gray</a:t>
                      </a:r>
                      <a:endParaRPr lang="en-IN" sz="1100" dirty="0">
                        <a:latin typeface="Calibri"/>
                        <a:ea typeface="Times New Roman"/>
                        <a:cs typeface="Times New Roman"/>
                      </a:endParaRPr>
                    </a:p>
                  </a:txBody>
                  <a:tcPr marL="68580" marR="68580" marT="0" marB="0"/>
                </a:tc>
                <a:tc>
                  <a:txBody>
                    <a:bodyPr/>
                    <a:lstStyle/>
                    <a:p>
                      <a:pPr algn="just">
                        <a:lnSpc>
                          <a:spcPct val="150000"/>
                        </a:lnSpc>
                        <a:spcAft>
                          <a:spcPts val="1000"/>
                        </a:spcAft>
                      </a:pPr>
                      <a:r>
                        <a:rPr lang="en-US" sz="1200" dirty="0" err="1">
                          <a:latin typeface="Times New Roman"/>
                          <a:ea typeface="Times New Roman"/>
                          <a:cs typeface="Times New Roman"/>
                        </a:rPr>
                        <a:t>Melanotic</a:t>
                      </a:r>
                      <a:r>
                        <a:rPr lang="en-US" sz="1200" dirty="0">
                          <a:latin typeface="Times New Roman"/>
                          <a:ea typeface="Times New Roman"/>
                          <a:cs typeface="Times New Roman"/>
                        </a:rPr>
                        <a:t> </a:t>
                      </a:r>
                      <a:r>
                        <a:rPr lang="en-US" sz="1200" dirty="0" err="1">
                          <a:latin typeface="Times New Roman"/>
                          <a:ea typeface="Times New Roman"/>
                          <a:cs typeface="Times New Roman"/>
                        </a:rPr>
                        <a:t>macule</a:t>
                      </a:r>
                      <a:r>
                        <a:rPr lang="en-US" sz="1200" dirty="0">
                          <a:latin typeface="Times New Roman"/>
                          <a:ea typeface="Times New Roman"/>
                          <a:cs typeface="Times New Roman"/>
                        </a:rPr>
                        <a:t>, nevus, melanoma, basilar </a:t>
                      </a:r>
                      <a:r>
                        <a:rPr lang="en-US" sz="1200" dirty="0" err="1">
                          <a:latin typeface="Times New Roman"/>
                          <a:ea typeface="Times New Roman"/>
                          <a:cs typeface="Times New Roman"/>
                        </a:rPr>
                        <a:t>melanosis</a:t>
                      </a:r>
                      <a:r>
                        <a:rPr lang="en-US" sz="1200" dirty="0">
                          <a:latin typeface="Times New Roman"/>
                          <a:ea typeface="Times New Roman"/>
                          <a:cs typeface="Times New Roman"/>
                        </a:rPr>
                        <a:t> with incontinence. </a:t>
                      </a:r>
                      <a:endParaRPr lang="en-IN" sz="1100" dirty="0">
                        <a:latin typeface="Calibri"/>
                        <a:ea typeface="Times New Roman"/>
                        <a:cs typeface="Times New Roman"/>
                      </a:endParaRPr>
                    </a:p>
                  </a:txBody>
                  <a:tcPr marL="68580" marR="68580" marT="0" marB="0"/>
                </a:tc>
                <a:extLst>
                  <a:ext uri="{0D108BD9-81ED-4DB2-BD59-A6C34878D82A}">
                    <a16:rowId xmlns:a16="http://schemas.microsoft.com/office/drawing/2014/main" val="10003"/>
                  </a:ext>
                </a:extLst>
              </a:tr>
            </a:tbl>
          </a:graphicData>
        </a:graphic>
      </p:graphicFrame>
      <p:sp>
        <p:nvSpPr>
          <p:cNvPr id="7" name="Rounded Rectangle 6"/>
          <p:cNvSpPr/>
          <p:nvPr/>
        </p:nvSpPr>
        <p:spPr>
          <a:xfrm>
            <a:off x="2743200" y="228600"/>
            <a:ext cx="4572000" cy="3048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dirty="0"/>
              <a:t>ENDOGENOUS PIGMENTATION </a:t>
            </a:r>
            <a:endParaRPr lang="en-IN" dirty="0"/>
          </a:p>
        </p:txBody>
      </p:sp>
      <p:sp>
        <p:nvSpPr>
          <p:cNvPr id="8" name="Rounded Rectangle 7"/>
          <p:cNvSpPr/>
          <p:nvPr/>
        </p:nvSpPr>
        <p:spPr>
          <a:xfrm>
            <a:off x="3124200" y="4419600"/>
            <a:ext cx="3124200" cy="30480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1400" dirty="0"/>
              <a:t>EXOGENOUS PIGMENTATION</a:t>
            </a:r>
            <a:endParaRPr lang="en-IN"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0"/>
            <a:ext cx="8915400" cy="6553200"/>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a:buNone/>
            </a:pPr>
            <a:r>
              <a:rPr lang="en-US" sz="2000" dirty="0"/>
              <a:t>GENERALISED BROWN , BLUISH AND  BLACK CONDITIONS </a:t>
            </a:r>
          </a:p>
          <a:p>
            <a:endParaRPr lang="en-US" dirty="0"/>
          </a:p>
          <a:p>
            <a:endParaRPr lang="en-US" dirty="0"/>
          </a:p>
          <a:p>
            <a:endParaRPr lang="en-US" dirty="0"/>
          </a:p>
          <a:p>
            <a:endParaRPr lang="en-US" dirty="0"/>
          </a:p>
          <a:p>
            <a:endParaRPr lang="en-US" dirty="0"/>
          </a:p>
          <a:p>
            <a:pPr>
              <a:buNone/>
            </a:pPr>
            <a:endParaRPr lang="en-US" dirty="0"/>
          </a:p>
          <a:p>
            <a:endParaRPr lang="en-IN" dirty="0"/>
          </a:p>
        </p:txBody>
      </p:sp>
      <p:sp>
        <p:nvSpPr>
          <p:cNvPr id="3" name="Title 2"/>
          <p:cNvSpPr>
            <a:spLocks noGrp="1"/>
          </p:cNvSpPr>
          <p:nvPr>
            <p:ph type="title"/>
          </p:nvPr>
        </p:nvSpPr>
        <p:spPr/>
        <p:txBody>
          <a:bodyPr>
            <a:noAutofit/>
          </a:bodyPr>
          <a:lstStyle/>
          <a:p>
            <a:pPr algn="ctr"/>
            <a:r>
              <a:rPr lang="en-US" sz="2800" b="1" dirty="0">
                <a:solidFill>
                  <a:schemeClr val="tx2">
                    <a:lumMod val="75000"/>
                  </a:schemeClr>
                </a:solidFill>
              </a:rPr>
              <a:t>WOOD AND GOAZ CLASSIFICATION (1997 </a:t>
            </a:r>
            <a:br>
              <a:rPr lang="en-US" sz="2800" b="1" dirty="0">
                <a:solidFill>
                  <a:schemeClr val="tx2">
                    <a:lumMod val="75000"/>
                  </a:schemeClr>
                </a:solidFill>
              </a:rPr>
            </a:br>
            <a:r>
              <a:rPr lang="en-US" sz="2000" b="1" dirty="0"/>
              <a:t>Distinct circumscribed types of Brownish, Bluish or Black conditions </a:t>
            </a:r>
            <a:br>
              <a:rPr lang="en-IN" sz="2000" dirty="0"/>
            </a:br>
            <a:endParaRPr lang="en-IN" sz="2000" dirty="0"/>
          </a:p>
        </p:txBody>
      </p:sp>
      <p:graphicFrame>
        <p:nvGraphicFramePr>
          <p:cNvPr id="5" name="Table 4"/>
          <p:cNvGraphicFramePr>
            <a:graphicFrameLocks noGrp="1"/>
          </p:cNvGraphicFramePr>
          <p:nvPr/>
        </p:nvGraphicFramePr>
        <p:xfrm>
          <a:off x="457200" y="1219200"/>
          <a:ext cx="6096000" cy="42367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marL="457200" algn="ctr">
                        <a:lnSpc>
                          <a:spcPct val="150000"/>
                        </a:lnSpc>
                        <a:spcAft>
                          <a:spcPts val="0"/>
                        </a:spcAft>
                      </a:pPr>
                      <a:r>
                        <a:rPr lang="en-US" sz="1100" b="1" dirty="0">
                          <a:latin typeface="Times New Roman"/>
                          <a:ea typeface="Times New Roman"/>
                          <a:cs typeface="Times New Roman"/>
                        </a:rPr>
                        <a:t>MACULES</a:t>
                      </a:r>
                      <a:r>
                        <a:rPr lang="en-US" sz="1100" b="1" baseline="0" dirty="0">
                          <a:latin typeface="Times New Roman"/>
                          <a:ea typeface="Times New Roman"/>
                          <a:cs typeface="Times New Roman"/>
                        </a:rPr>
                        <a:t>     </a:t>
                      </a:r>
                      <a:endParaRPr lang="en-US" sz="1100" b="1" dirty="0">
                        <a:latin typeface="Times New Roman"/>
                        <a:ea typeface="Times New Roman"/>
                        <a:cs typeface="Times New Roman"/>
                      </a:endParaRPr>
                    </a:p>
                  </a:txBody>
                  <a:tcPr marL="68580" marR="68580" marT="0" marB="0"/>
                </a:tc>
                <a:tc>
                  <a:txBody>
                    <a:bodyPr/>
                    <a:lstStyle/>
                    <a:p>
                      <a:pPr algn="just">
                        <a:lnSpc>
                          <a:spcPct val="150000"/>
                        </a:lnSpc>
                        <a:spcAft>
                          <a:spcPts val="0"/>
                        </a:spcAft>
                      </a:pPr>
                      <a:r>
                        <a:rPr lang="en-US" sz="1100" b="1">
                          <a:latin typeface="Times New Roman"/>
                          <a:ea typeface="Times New Roman"/>
                          <a:cs typeface="Times New Roman"/>
                        </a:rPr>
                        <a:t>Exophytlc lesions </a:t>
                      </a:r>
                      <a:endParaRPr lang="en-IN" sz="1100">
                        <a:latin typeface="Calibri"/>
                        <a:ea typeface="Times New Roman"/>
                        <a:cs typeface="Times New Roman"/>
                      </a:endParaRPr>
                    </a:p>
                    <a:p>
                      <a:pPr algn="just">
                        <a:lnSpc>
                          <a:spcPct val="150000"/>
                        </a:lnSpc>
                        <a:spcAft>
                          <a:spcPts val="0"/>
                        </a:spcAft>
                      </a:pPr>
                      <a:r>
                        <a:rPr lang="en-US" sz="1100" b="1">
                          <a:latin typeface="Times New Roman"/>
                          <a:ea typeface="Times New Roman"/>
                          <a:cs typeface="Times New Roman"/>
                        </a:rPr>
                        <a:t>soft consistency</a:t>
                      </a:r>
                      <a:endParaRPr lang="en-IN" sz="1100">
                        <a:latin typeface="Calibri"/>
                        <a:ea typeface="Times New Roman"/>
                        <a:cs typeface="Times New Roman"/>
                      </a:endParaRPr>
                    </a:p>
                  </a:txBody>
                  <a:tcPr marL="68580" marR="68580" marT="0" marB="0"/>
                </a:tc>
                <a:tc>
                  <a:txBody>
                    <a:bodyPr/>
                    <a:lstStyle/>
                    <a:p>
                      <a:pPr marL="228600" algn="just">
                        <a:lnSpc>
                          <a:spcPct val="150000"/>
                        </a:lnSpc>
                        <a:spcAft>
                          <a:spcPts val="0"/>
                        </a:spcAft>
                      </a:pPr>
                      <a:r>
                        <a:rPr lang="en-US" sz="1100">
                          <a:latin typeface="Times New Roman"/>
                          <a:ea typeface="Times New Roman"/>
                          <a:cs typeface="Times New Roman"/>
                        </a:rPr>
                        <a:t>Firm lesions</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a:lnSpc>
                          <a:spcPct val="150000"/>
                        </a:lnSpc>
                        <a:spcAft>
                          <a:spcPts val="0"/>
                        </a:spcAft>
                      </a:pPr>
                      <a:r>
                        <a:rPr lang="en-US" sz="1100">
                          <a:latin typeface="Times New Roman"/>
                          <a:ea typeface="Times New Roman"/>
                          <a:cs typeface="Times New Roman"/>
                        </a:rPr>
                        <a:t>1Melanoplakia</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Mucocele</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Amalgam fragment</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gn="just">
                        <a:lnSpc>
                          <a:spcPct val="150000"/>
                        </a:lnSpc>
                        <a:spcAft>
                          <a:spcPts val="0"/>
                        </a:spcAft>
                      </a:pPr>
                      <a:r>
                        <a:rPr lang="en-US" sz="1100" dirty="0">
                          <a:latin typeface="Times New Roman"/>
                          <a:ea typeface="Times New Roman"/>
                          <a:cs typeface="Times New Roman"/>
                        </a:rPr>
                        <a:t>2Amalgam tattoo </a:t>
                      </a:r>
                      <a:endParaRPr lang="en-IN" sz="1100" dirty="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Ranula</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Late hematoma</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algn="just">
                        <a:lnSpc>
                          <a:spcPct val="150000"/>
                        </a:lnSpc>
                        <a:spcAft>
                          <a:spcPts val="0"/>
                        </a:spcAft>
                      </a:pPr>
                      <a:r>
                        <a:rPr lang="en-US" sz="1100">
                          <a:latin typeface="Times New Roman"/>
                          <a:ea typeface="Times New Roman"/>
                          <a:cs typeface="Times New Roman"/>
                        </a:rPr>
                        <a:t>3Petechiae and ecchymosis</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dirty="0">
                          <a:latin typeface="Times New Roman"/>
                          <a:ea typeface="Times New Roman"/>
                          <a:cs typeface="Times New Roman"/>
                        </a:rPr>
                        <a:t>Cavernous </a:t>
                      </a:r>
                      <a:r>
                        <a:rPr lang="en-US" sz="1100" dirty="0" err="1">
                          <a:latin typeface="Times New Roman"/>
                          <a:ea typeface="Times New Roman"/>
                          <a:cs typeface="Times New Roman"/>
                        </a:rPr>
                        <a:t>hemangioma</a:t>
                      </a:r>
                      <a:endParaRPr lang="en-IN" sz="1100" dirty="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Gaint cell granuloma</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algn="just">
                        <a:lnSpc>
                          <a:spcPct val="150000"/>
                        </a:lnSpc>
                        <a:spcAft>
                          <a:spcPts val="0"/>
                        </a:spcAft>
                      </a:pPr>
                      <a:r>
                        <a:rPr lang="en-US" sz="1100">
                          <a:latin typeface="Times New Roman"/>
                          <a:ea typeface="Times New Roman"/>
                          <a:cs typeface="Times New Roman"/>
                        </a:rPr>
                        <a:t>4. Melanotic macule</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Early hematoma</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Pigmented fibroma</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4"/>
                  </a:ext>
                </a:extLst>
              </a:tr>
              <a:tr h="370840">
                <a:tc>
                  <a:txBody>
                    <a:bodyPr/>
                    <a:lstStyle/>
                    <a:p>
                      <a:pPr algn="just">
                        <a:lnSpc>
                          <a:spcPct val="150000"/>
                        </a:lnSpc>
                        <a:spcAft>
                          <a:spcPts val="0"/>
                        </a:spcAft>
                      </a:pPr>
                      <a:r>
                        <a:rPr lang="en-US" sz="1100" dirty="0">
                          <a:latin typeface="Times New Roman"/>
                          <a:ea typeface="Times New Roman"/>
                          <a:cs typeface="Times New Roman"/>
                        </a:rPr>
                        <a:t>5Superficialspreading melanoma </a:t>
                      </a:r>
                      <a:endParaRPr lang="en-IN" sz="1100" dirty="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Superficial cyst</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Intramucosal nevus</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5"/>
                  </a:ext>
                </a:extLst>
              </a:tr>
              <a:tr h="370840">
                <a:tc>
                  <a:txBody>
                    <a:bodyPr/>
                    <a:lstStyle/>
                    <a:p>
                      <a:pPr algn="just">
                        <a:lnSpc>
                          <a:spcPct val="150000"/>
                        </a:lnSpc>
                        <a:spcAft>
                          <a:spcPts val="0"/>
                        </a:spcAft>
                      </a:pPr>
                      <a:r>
                        <a:rPr lang="en-US" sz="1100" b="1" dirty="0">
                          <a:latin typeface="Times New Roman"/>
                          <a:ea typeface="Times New Roman"/>
                          <a:cs typeface="Times New Roman"/>
                        </a:rPr>
                        <a:t>6 </a:t>
                      </a:r>
                      <a:r>
                        <a:rPr lang="en-US" sz="1100" dirty="0" err="1">
                          <a:latin typeface="Times New Roman"/>
                          <a:ea typeface="Times New Roman"/>
                          <a:cs typeface="Times New Roman"/>
                        </a:rPr>
                        <a:t>Junctional</a:t>
                      </a:r>
                      <a:r>
                        <a:rPr lang="en-US" sz="1100" dirty="0">
                          <a:latin typeface="Times New Roman"/>
                          <a:ea typeface="Times New Roman"/>
                          <a:cs typeface="Times New Roman"/>
                        </a:rPr>
                        <a:t> nevus</a:t>
                      </a:r>
                      <a:endParaRPr lang="en-IN" sz="1100" dirty="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Lymphangioma</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Compound nevus</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6"/>
                  </a:ext>
                </a:extLst>
              </a:tr>
              <a:tr h="370840">
                <a:tc>
                  <a:txBody>
                    <a:bodyPr/>
                    <a:lstStyle/>
                    <a:p>
                      <a:pPr algn="just">
                        <a:lnSpc>
                          <a:spcPct val="150000"/>
                        </a:lnSpc>
                        <a:spcAft>
                          <a:spcPts val="0"/>
                        </a:spcAft>
                      </a:pPr>
                      <a:r>
                        <a:rPr lang="en-US" sz="1100">
                          <a:latin typeface="Times New Roman"/>
                          <a:ea typeface="Times New Roman"/>
                          <a:cs typeface="Times New Roman"/>
                        </a:rPr>
                        <a:t>7. Pigmentation caused by ingestion of heavy  metals</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Mucoepidermoid tumor</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Melanoma</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7"/>
                  </a:ext>
                </a:extLst>
              </a:tr>
              <a:tr h="370840">
                <a:tc>
                  <a:txBody>
                    <a:bodyPr/>
                    <a:lstStyle/>
                    <a:p>
                      <a:pPr algn="just">
                        <a:lnSpc>
                          <a:spcPct val="150000"/>
                        </a:lnSpc>
                        <a:spcAft>
                          <a:spcPts val="0"/>
                        </a:spcAft>
                      </a:pPr>
                      <a:r>
                        <a:rPr lang="en-US" sz="1100" b="1">
                          <a:latin typeface="Times New Roman"/>
                          <a:ea typeface="Times New Roman"/>
                          <a:cs typeface="Times New Roman"/>
                        </a:rPr>
                        <a:t>8 </a:t>
                      </a:r>
                      <a:r>
                        <a:rPr lang="en-US" sz="1100">
                          <a:latin typeface="Times New Roman"/>
                          <a:ea typeface="Times New Roman"/>
                          <a:cs typeface="Times New Roman"/>
                        </a:rPr>
                        <a:t>Peutz - Jegher's Syndrome </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Multiple neurofibromatosis</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Melanotic neurectodermal tumor of infancy</a:t>
                      </a:r>
                      <a:endParaRPr lang="en-IN" sz="1100">
                        <a:latin typeface="Calibri"/>
                        <a:ea typeface="Times New Roman"/>
                        <a:cs typeface="Times New Roman"/>
                      </a:endParaRPr>
                    </a:p>
                  </a:txBody>
                  <a:tcPr marL="68580" marR="68580" marT="0" marB="0"/>
                </a:tc>
                <a:extLst>
                  <a:ext uri="{0D108BD9-81ED-4DB2-BD59-A6C34878D82A}">
                    <a16:rowId xmlns:a16="http://schemas.microsoft.com/office/drawing/2014/main" val="10008"/>
                  </a:ext>
                </a:extLst>
              </a:tr>
              <a:tr h="370840">
                <a:tc>
                  <a:txBody>
                    <a:bodyPr/>
                    <a:lstStyle/>
                    <a:p>
                      <a:pPr algn="just">
                        <a:lnSpc>
                          <a:spcPct val="150000"/>
                        </a:lnSpc>
                        <a:spcAft>
                          <a:spcPts val="0"/>
                        </a:spcAft>
                      </a:pPr>
                      <a:r>
                        <a:rPr lang="en-US" sz="1100" b="1" dirty="0">
                          <a:latin typeface="Times New Roman"/>
                          <a:ea typeface="Times New Roman"/>
                          <a:cs typeface="Times New Roman"/>
                        </a:rPr>
                        <a:t>9</a:t>
                      </a:r>
                      <a:r>
                        <a:rPr lang="en-US" sz="1100" dirty="0">
                          <a:latin typeface="Times New Roman"/>
                          <a:ea typeface="Times New Roman"/>
                          <a:cs typeface="Times New Roman"/>
                        </a:rPr>
                        <a:t> Albright's Syndrome</a:t>
                      </a:r>
                      <a:endParaRPr lang="en-IN" sz="1100" dirty="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r>
                        <a:rPr lang="en-US" sz="1100">
                          <a:latin typeface="Times New Roman"/>
                          <a:ea typeface="Times New Roman"/>
                          <a:cs typeface="Times New Roman"/>
                        </a:rPr>
                        <a:t>Hereditary hemorrhagic telangectasia</a:t>
                      </a:r>
                      <a:endParaRPr lang="en-IN" sz="1100">
                        <a:latin typeface="Calibri"/>
                        <a:ea typeface="Times New Roman"/>
                        <a:cs typeface="Times New Roman"/>
                      </a:endParaRPr>
                    </a:p>
                  </a:txBody>
                  <a:tcPr marL="68580" marR="68580" marT="0" marB="0"/>
                </a:tc>
                <a:tc>
                  <a:txBody>
                    <a:bodyPr/>
                    <a:lstStyle/>
                    <a:p>
                      <a:pPr marL="342900" lvl="0" indent="-342900">
                        <a:lnSpc>
                          <a:spcPct val="150000"/>
                        </a:lnSpc>
                        <a:spcAft>
                          <a:spcPts val="0"/>
                        </a:spcAft>
                        <a:buFont typeface="Symbol"/>
                        <a:buChar char=""/>
                      </a:pPr>
                      <a:endParaRPr lang="en-IN" sz="1100" dirty="0">
                        <a:latin typeface="Calibri"/>
                        <a:ea typeface="Times New Roman"/>
                        <a:cs typeface="Times New Roman"/>
                      </a:endParaRPr>
                    </a:p>
                  </a:txBody>
                  <a:tcPr marL="68580" marR="68580" marT="0" marB="0"/>
                </a:tc>
                <a:extLst>
                  <a:ext uri="{0D108BD9-81ED-4DB2-BD59-A6C34878D82A}">
                    <a16:rowId xmlns:a16="http://schemas.microsoft.com/office/drawing/2014/main" val="10009"/>
                  </a:ext>
                </a:extLst>
              </a:tr>
            </a:tbl>
          </a:graphicData>
        </a:graphic>
      </p:graphicFrame>
      <p:sp>
        <p:nvSpPr>
          <p:cNvPr id="7" name="Vertical Scroll 6"/>
          <p:cNvSpPr/>
          <p:nvPr/>
        </p:nvSpPr>
        <p:spPr>
          <a:xfrm>
            <a:off x="6248400" y="1828800"/>
            <a:ext cx="2895600" cy="48768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Arial" pitchFamily="34" charset="0"/>
              <a:buChar char="•"/>
            </a:pPr>
            <a:r>
              <a:rPr lang="en-US" sz="2400" dirty="0"/>
              <a:t>Cyanosis </a:t>
            </a:r>
          </a:p>
          <a:p>
            <a:pPr algn="ctr">
              <a:buFont typeface="Arial" pitchFamily="34" charset="0"/>
              <a:buChar char="•"/>
            </a:pPr>
            <a:endParaRPr lang="en-US" sz="2400" dirty="0"/>
          </a:p>
          <a:p>
            <a:pPr algn="ctr">
              <a:buFont typeface="Arial" pitchFamily="34" charset="0"/>
              <a:buChar char="•"/>
            </a:pPr>
            <a:r>
              <a:rPr lang="en-US" sz="2400" dirty="0" err="1"/>
              <a:t>Chloasma</a:t>
            </a:r>
            <a:r>
              <a:rPr lang="en-US" sz="2400" dirty="0"/>
              <a:t> </a:t>
            </a:r>
            <a:r>
              <a:rPr lang="en-US" sz="2400" dirty="0" err="1"/>
              <a:t>gravidarium</a:t>
            </a:r>
            <a:r>
              <a:rPr lang="en-US" sz="2400" dirty="0"/>
              <a:t> </a:t>
            </a:r>
          </a:p>
          <a:p>
            <a:pPr algn="ctr">
              <a:buFont typeface="Arial" pitchFamily="34" charset="0"/>
              <a:buChar char="•"/>
            </a:pPr>
            <a:endParaRPr lang="en-US" sz="2400" dirty="0"/>
          </a:p>
          <a:p>
            <a:pPr algn="ctr">
              <a:buFont typeface="Arial" pitchFamily="34" charset="0"/>
              <a:buChar char="•"/>
            </a:pPr>
            <a:r>
              <a:rPr lang="en-US" sz="2400" dirty="0" err="1"/>
              <a:t>Addisons</a:t>
            </a:r>
            <a:r>
              <a:rPr lang="en-US" sz="2400" dirty="0"/>
              <a:t> disease </a:t>
            </a:r>
          </a:p>
          <a:p>
            <a:pPr algn="ctr">
              <a:buFont typeface="Arial" pitchFamily="34" charset="0"/>
              <a:buChar char="•"/>
            </a:pPr>
            <a:endParaRPr lang="en-US" sz="2400" dirty="0"/>
          </a:p>
          <a:p>
            <a:pPr algn="ctr">
              <a:buFont typeface="Arial" pitchFamily="34" charset="0"/>
              <a:buChar char="•"/>
            </a:pPr>
            <a:r>
              <a:rPr lang="en-US" sz="2400" dirty="0" err="1"/>
              <a:t>Hemochromatosis</a:t>
            </a:r>
            <a:r>
              <a:rPr lang="en-US" sz="2400" dirty="0"/>
              <a:t> </a:t>
            </a:r>
          </a:p>
          <a:p>
            <a:pPr algn="ctr">
              <a:buFont typeface="Arial" pitchFamily="34" charset="0"/>
              <a:buChar char="•"/>
            </a:pPr>
            <a:endParaRPr lang="en-US" sz="2400" dirty="0"/>
          </a:p>
          <a:p>
            <a:pPr algn="ctr">
              <a:buFont typeface="Arial" pitchFamily="34" charset="0"/>
              <a:buChar char="•"/>
            </a:pPr>
            <a:r>
              <a:rPr lang="en-US" sz="2400" dirty="0" err="1"/>
              <a:t>Argyria</a:t>
            </a:r>
            <a:r>
              <a:rPr lang="en-US" sz="2400" dirty="0"/>
              <a:t> </a:t>
            </a:r>
          </a:p>
          <a:p>
            <a:pPr algn="ctr">
              <a:buFont typeface="Arial" pitchFamily="34" charset="0"/>
              <a:buChar char="•"/>
            </a:pPr>
            <a:endParaRPr lang="en-IN"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143000"/>
          <a:ext cx="8229600" cy="5501640"/>
        </p:xfrm>
        <a:graphic>
          <a:graphicData uri="http://schemas.openxmlformats.org/drawingml/2006/table">
            <a:tbl>
              <a:tblPr firstRow="1" bandRow="1">
                <a:tableStyleId>{E269D01E-BC32-4049-B463-5C60D7B0CCD2}</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687705">
                <a:tc>
                  <a:txBody>
                    <a:bodyPr/>
                    <a:lstStyle/>
                    <a:p>
                      <a:pPr lvl="0"/>
                      <a:r>
                        <a:rPr kumimoji="0" lang="en-US" sz="1800" kern="1200" dirty="0"/>
                        <a:t>Brown, Gray or Black lesions </a:t>
                      </a:r>
                      <a:endParaRPr kumimoji="0" lang="en-IN" sz="1600" kern="1200" dirty="0"/>
                    </a:p>
                    <a:p>
                      <a:endParaRPr lang="en-IN" dirty="0"/>
                    </a:p>
                  </a:txBody>
                  <a:tcPr/>
                </a:tc>
                <a:tc>
                  <a:txBody>
                    <a:bodyPr/>
                    <a:lstStyle/>
                    <a:p>
                      <a:pPr lvl="0"/>
                      <a:r>
                        <a:rPr kumimoji="0" lang="en-US" sz="1800" kern="1200" dirty="0"/>
                        <a:t>Blue or purple lesions </a:t>
                      </a:r>
                      <a:endParaRPr kumimoji="0" lang="en-IN" sz="1600" kern="1200" dirty="0"/>
                    </a:p>
                    <a:p>
                      <a:endParaRPr lang="en-IN" dirty="0"/>
                    </a:p>
                  </a:txBody>
                  <a:tcPr/>
                </a:tc>
                <a:extLst>
                  <a:ext uri="{0D108BD9-81ED-4DB2-BD59-A6C34878D82A}">
                    <a16:rowId xmlns:a16="http://schemas.microsoft.com/office/drawing/2014/main" val="10000"/>
                  </a:ext>
                </a:extLst>
              </a:tr>
              <a:tr h="4813935">
                <a:tc>
                  <a:txBody>
                    <a:bodyPr/>
                    <a:lstStyle/>
                    <a:p>
                      <a:pPr lvl="1"/>
                      <a:r>
                        <a:rPr kumimoji="0" lang="en-US" sz="1800" kern="1200" dirty="0"/>
                        <a:t>Racial pigmentation </a:t>
                      </a:r>
                      <a:endParaRPr kumimoji="0" lang="en-IN" sz="1600" kern="1200" dirty="0"/>
                    </a:p>
                    <a:p>
                      <a:pPr lvl="1"/>
                      <a:r>
                        <a:rPr kumimoji="0" lang="en-US" sz="1800" kern="1200" dirty="0"/>
                        <a:t>Amalgam tattoo</a:t>
                      </a:r>
                      <a:endParaRPr kumimoji="0" lang="en-IN" sz="1600" kern="1200" dirty="0"/>
                    </a:p>
                    <a:p>
                      <a:pPr lvl="1"/>
                      <a:r>
                        <a:rPr kumimoji="0" lang="en-US" sz="1800" kern="1200" dirty="0"/>
                        <a:t>Black/brown hairy tongue</a:t>
                      </a:r>
                      <a:endParaRPr kumimoji="0" lang="en-IN" sz="1600" kern="1200" dirty="0"/>
                    </a:p>
                    <a:p>
                      <a:pPr lvl="1"/>
                      <a:r>
                        <a:rPr kumimoji="0" lang="en-US" sz="1800" kern="1200" dirty="0" err="1"/>
                        <a:t>Melanotic</a:t>
                      </a:r>
                      <a:r>
                        <a:rPr kumimoji="0" lang="en-US" sz="1800" kern="1200" dirty="0"/>
                        <a:t> </a:t>
                      </a:r>
                      <a:r>
                        <a:rPr kumimoji="0" lang="en-US" sz="1800" kern="1200" dirty="0" err="1"/>
                        <a:t>macule</a:t>
                      </a:r>
                      <a:endParaRPr kumimoji="0" lang="en-IN" sz="1600" kern="1200" dirty="0"/>
                    </a:p>
                    <a:p>
                      <a:pPr lvl="1"/>
                      <a:r>
                        <a:rPr kumimoji="0" lang="en-US" sz="1800" kern="1200" dirty="0"/>
                        <a:t>Smoker’s </a:t>
                      </a:r>
                      <a:r>
                        <a:rPr kumimoji="0" lang="en-US" sz="1800" kern="1200" dirty="0" err="1"/>
                        <a:t>melanosis</a:t>
                      </a:r>
                      <a:endParaRPr kumimoji="0" lang="en-IN" sz="1600" kern="1200" dirty="0"/>
                    </a:p>
                    <a:p>
                      <a:pPr lvl="1"/>
                      <a:r>
                        <a:rPr kumimoji="0" lang="en-US" sz="1800" kern="1200" dirty="0" err="1"/>
                        <a:t>Melanocytic</a:t>
                      </a:r>
                      <a:r>
                        <a:rPr kumimoji="0" lang="en-US" sz="1800" kern="1200" dirty="0"/>
                        <a:t> nevus</a:t>
                      </a:r>
                      <a:endParaRPr kumimoji="0" lang="en-IN" sz="1600" kern="1200" dirty="0"/>
                    </a:p>
                    <a:p>
                      <a:pPr lvl="1"/>
                      <a:r>
                        <a:rPr kumimoji="0" lang="en-US" sz="1800" kern="1200" dirty="0"/>
                        <a:t>Malignant melanoma</a:t>
                      </a:r>
                      <a:endParaRPr kumimoji="0" lang="en-IN" sz="1600" kern="1200" dirty="0"/>
                    </a:p>
                    <a:p>
                      <a:pPr lvl="1"/>
                      <a:r>
                        <a:rPr kumimoji="0" lang="en-US" sz="1800" kern="1200" dirty="0"/>
                        <a:t>Drug ingestion</a:t>
                      </a:r>
                      <a:endParaRPr kumimoji="0" lang="en-IN" sz="1600" kern="1200" dirty="0"/>
                    </a:p>
                    <a:p>
                      <a:pPr lvl="1"/>
                      <a:r>
                        <a:rPr kumimoji="0" lang="en-US" sz="1800" kern="1200" dirty="0" err="1"/>
                        <a:t>Peutz-Jeghers</a:t>
                      </a:r>
                      <a:r>
                        <a:rPr kumimoji="0" lang="en-US" sz="1800" kern="1200" dirty="0"/>
                        <a:t> syndrome</a:t>
                      </a:r>
                      <a:endParaRPr kumimoji="0" lang="en-IN" sz="1600" kern="1200" dirty="0"/>
                    </a:p>
                    <a:p>
                      <a:pPr lvl="1"/>
                      <a:r>
                        <a:rPr kumimoji="0" lang="en-US" sz="1800" kern="1200" dirty="0"/>
                        <a:t>Addison’s disease</a:t>
                      </a:r>
                      <a:endParaRPr kumimoji="0" lang="en-IN" sz="1600" kern="1200" dirty="0"/>
                    </a:p>
                    <a:p>
                      <a:pPr lvl="1"/>
                      <a:r>
                        <a:rPr kumimoji="0" lang="en-US" sz="1800" kern="1200" dirty="0"/>
                        <a:t>Neurofibromatosis</a:t>
                      </a:r>
                      <a:endParaRPr kumimoji="0" lang="en-IN" sz="1600" kern="1200" dirty="0"/>
                    </a:p>
                    <a:p>
                      <a:pPr lvl="1"/>
                      <a:r>
                        <a:rPr kumimoji="0" lang="en-US" sz="1800" kern="1200" dirty="0"/>
                        <a:t>McCune-Albright syndrome</a:t>
                      </a:r>
                      <a:endParaRPr kumimoji="0" lang="en-IN" sz="1600" kern="1200" dirty="0"/>
                    </a:p>
                    <a:p>
                      <a:pPr lvl="1"/>
                      <a:r>
                        <a:rPr kumimoji="0" lang="en-US" sz="1800" kern="1200" dirty="0"/>
                        <a:t>Heavy metal poisoning </a:t>
                      </a:r>
                      <a:endParaRPr kumimoji="0" lang="en-IN" sz="1600" kern="1200" dirty="0"/>
                    </a:p>
                    <a:p>
                      <a:pPr lvl="1"/>
                      <a:r>
                        <a:rPr kumimoji="0" lang="en-US" sz="1800" kern="1200" dirty="0" err="1"/>
                        <a:t>Melanotic</a:t>
                      </a:r>
                      <a:r>
                        <a:rPr kumimoji="0" lang="en-US" sz="1800" kern="1200" dirty="0"/>
                        <a:t> </a:t>
                      </a:r>
                      <a:r>
                        <a:rPr kumimoji="0" lang="en-US" sz="1800" kern="1200" dirty="0" err="1"/>
                        <a:t>neuroectodermal</a:t>
                      </a:r>
                      <a:r>
                        <a:rPr kumimoji="0" lang="en-US" sz="1800" kern="1200" dirty="0"/>
                        <a:t> tumor of infancy </a:t>
                      </a:r>
                      <a:endParaRPr kumimoji="0" lang="en-IN" sz="1600" kern="1200" dirty="0"/>
                    </a:p>
                    <a:p>
                      <a:endParaRPr lang="en-IN" dirty="0"/>
                    </a:p>
                  </a:txBody>
                  <a:tcPr/>
                </a:tc>
                <a:tc>
                  <a:txBody>
                    <a:bodyPr/>
                    <a:lstStyle/>
                    <a:p>
                      <a:pPr lvl="1"/>
                      <a:r>
                        <a:rPr kumimoji="0" lang="en-US" sz="1800" kern="1200" dirty="0"/>
                        <a:t>Varicosities </a:t>
                      </a:r>
                      <a:endParaRPr kumimoji="0" lang="en-IN" sz="1600" kern="1200" dirty="0"/>
                    </a:p>
                    <a:p>
                      <a:pPr lvl="1"/>
                      <a:r>
                        <a:rPr kumimoji="0" lang="en-US" sz="1800" kern="1200" dirty="0"/>
                        <a:t>Sub mucosal hemorrhage</a:t>
                      </a:r>
                      <a:endParaRPr kumimoji="0" lang="en-IN" sz="1600" kern="1200" dirty="0"/>
                    </a:p>
                    <a:p>
                      <a:pPr lvl="1"/>
                      <a:r>
                        <a:rPr kumimoji="0" lang="en-US" sz="1800" kern="1200" dirty="0"/>
                        <a:t>Amalgam tattoo</a:t>
                      </a:r>
                      <a:endParaRPr kumimoji="0" lang="en-IN" sz="1600" kern="1200" dirty="0"/>
                    </a:p>
                    <a:p>
                      <a:pPr lvl="1"/>
                      <a:r>
                        <a:rPr kumimoji="0" lang="en-US" sz="1800" kern="1200" dirty="0" err="1"/>
                        <a:t>Hemangioma</a:t>
                      </a:r>
                      <a:endParaRPr kumimoji="0" lang="en-IN" sz="1600" kern="1200" dirty="0"/>
                    </a:p>
                    <a:p>
                      <a:pPr lvl="1"/>
                      <a:r>
                        <a:rPr kumimoji="0" lang="en-US" sz="1800" kern="1200" dirty="0"/>
                        <a:t>Kaposi’s sarcoma</a:t>
                      </a:r>
                      <a:endParaRPr kumimoji="0" lang="en-IN" sz="1600" kern="1200" dirty="0"/>
                    </a:p>
                    <a:p>
                      <a:pPr lvl="1"/>
                      <a:r>
                        <a:rPr kumimoji="0" lang="en-US" sz="1800" kern="1200" dirty="0"/>
                        <a:t>Blue nevus</a:t>
                      </a:r>
                      <a:endParaRPr kumimoji="0" lang="en-IN" sz="1600" kern="1200" dirty="0"/>
                    </a:p>
                    <a:p>
                      <a:pPr lvl="1"/>
                      <a:r>
                        <a:rPr kumimoji="0" lang="en-US" sz="1800" kern="1200" dirty="0"/>
                        <a:t>Malignant melanoma</a:t>
                      </a:r>
                      <a:endParaRPr kumimoji="0" lang="en-IN" sz="1600" kern="1200" dirty="0"/>
                    </a:p>
                    <a:p>
                      <a:endParaRPr lang="en-IN" dirty="0"/>
                    </a:p>
                  </a:txBody>
                  <a:tcPr/>
                </a:tc>
                <a:extLst>
                  <a:ext uri="{0D108BD9-81ED-4DB2-BD59-A6C34878D82A}">
                    <a16:rowId xmlns:a16="http://schemas.microsoft.com/office/drawing/2014/main" val="10001"/>
                  </a:ext>
                </a:extLst>
              </a:tr>
            </a:tbl>
          </a:graphicData>
        </a:graphic>
      </p:graphicFrame>
      <p:sp>
        <p:nvSpPr>
          <p:cNvPr id="3" name="Title 2"/>
          <p:cNvSpPr>
            <a:spLocks noGrp="1"/>
          </p:cNvSpPr>
          <p:nvPr>
            <p:ph type="title"/>
          </p:nvPr>
        </p:nvSpPr>
        <p:spPr/>
        <p:txBody>
          <a:bodyPr>
            <a:noAutofit/>
          </a:bodyPr>
          <a:lstStyle/>
          <a:p>
            <a:pPr lvl="0" algn="ctr"/>
            <a:r>
              <a:rPr lang="en-US" sz="2800" b="1" dirty="0">
                <a:solidFill>
                  <a:srgbClr val="002060"/>
                </a:solidFill>
              </a:rPr>
              <a:t>NEVILLE, DAMM, ALLEN. 2004</a:t>
            </a:r>
            <a:br>
              <a:rPr lang="en-IN" sz="2800" b="1" dirty="0">
                <a:solidFill>
                  <a:srgbClr val="002060"/>
                </a:solidFill>
              </a:rPr>
            </a:br>
            <a:endParaRPr lang="en-IN" sz="2800" b="1" dirty="0">
              <a:solidFill>
                <a:srgbClr val="00206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794273"/>
          <a:ext cx="8229600" cy="5835127"/>
        </p:xfrm>
        <a:graphic>
          <a:graphicData uri="http://schemas.openxmlformats.org/drawingml/2006/table">
            <a:tbl>
              <a:tblPr firstRow="1" bandRow="1">
                <a:tableStyleId>{7DF18680-E054-41AD-8BC1-D1AEF772440D}</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96153">
                <a:tc>
                  <a:txBody>
                    <a:bodyPr/>
                    <a:lstStyle/>
                    <a:p>
                      <a:r>
                        <a:rPr kumimoji="0" lang="en-US" sz="1800" kern="1200" dirty="0"/>
                        <a:t>ENDOGENOUS PIGMENTATION:</a:t>
                      </a:r>
                      <a:endParaRPr kumimoji="0" lang="en-IN" sz="1800" kern="1200" dirty="0"/>
                    </a:p>
                    <a:p>
                      <a:r>
                        <a:rPr kumimoji="0" lang="en-US" sz="1800" kern="1200" dirty="0"/>
                        <a:t>	</a:t>
                      </a:r>
                      <a:endParaRPr lang="en-IN" dirty="0"/>
                    </a:p>
                  </a:txBody>
                  <a:tcPr/>
                </a:tc>
                <a:tc>
                  <a:txBody>
                    <a:bodyPr/>
                    <a:lstStyle/>
                    <a:p>
                      <a:r>
                        <a:rPr lang="en-US" dirty="0"/>
                        <a:t>EXOGENOUS PIGMENTS </a:t>
                      </a:r>
                      <a:endParaRPr lang="en-IN" dirty="0"/>
                    </a:p>
                  </a:txBody>
                  <a:tcPr/>
                </a:tc>
                <a:extLst>
                  <a:ext uri="{0D108BD9-81ED-4DB2-BD59-A6C34878D82A}">
                    <a16:rowId xmlns:a16="http://schemas.microsoft.com/office/drawing/2014/main" val="10000"/>
                  </a:ext>
                </a:extLst>
              </a:tr>
              <a:tr h="5195047">
                <a:tc>
                  <a:txBody>
                    <a:bodyPr/>
                    <a:lstStyle/>
                    <a:p>
                      <a:endParaRPr kumimoji="0" lang="en-US" sz="1800" kern="1200" dirty="0"/>
                    </a:p>
                    <a:p>
                      <a:r>
                        <a:rPr kumimoji="0" lang="en-US" sz="1800" kern="1200" dirty="0"/>
                        <a:t>1 . Melanin </a:t>
                      </a:r>
                      <a:endParaRPr kumimoji="0" lang="en-IN" sz="1800" kern="1200" dirty="0"/>
                    </a:p>
                    <a:p>
                      <a:r>
                        <a:rPr kumimoji="0" lang="en-US" sz="1800" kern="1200" dirty="0"/>
                        <a:t>a)Normal racial variations</a:t>
                      </a:r>
                      <a:endParaRPr kumimoji="0" lang="en-IN" sz="1800" kern="1200" dirty="0"/>
                    </a:p>
                    <a:p>
                      <a:r>
                        <a:rPr kumimoji="0" lang="en-US" sz="1800" kern="1200" dirty="0"/>
                        <a:t>b)Addison’s disease </a:t>
                      </a:r>
                      <a:endParaRPr kumimoji="0" lang="en-IN" sz="1800" kern="1200" dirty="0"/>
                    </a:p>
                    <a:p>
                      <a:r>
                        <a:rPr kumimoji="0" lang="en-US" sz="1800" kern="1200" dirty="0"/>
                        <a:t>c)</a:t>
                      </a:r>
                      <a:r>
                        <a:rPr kumimoji="0" lang="en-US" sz="1800" kern="1200" dirty="0" err="1"/>
                        <a:t>Peutz</a:t>
                      </a:r>
                      <a:r>
                        <a:rPr kumimoji="0" lang="en-US" sz="1800" kern="1200" dirty="0"/>
                        <a:t> – </a:t>
                      </a:r>
                      <a:r>
                        <a:rPr kumimoji="0" lang="en-US" sz="1800" kern="1200" dirty="0" err="1"/>
                        <a:t>Jeghers</a:t>
                      </a:r>
                      <a:r>
                        <a:rPr kumimoji="0" lang="en-US" sz="1800" kern="1200" dirty="0"/>
                        <a:t> syndrome </a:t>
                      </a:r>
                      <a:endParaRPr kumimoji="0" lang="en-IN" sz="1800" kern="1200" dirty="0"/>
                    </a:p>
                    <a:p>
                      <a:r>
                        <a:rPr kumimoji="0" lang="en-US" sz="1800" kern="1200" dirty="0"/>
                        <a:t>d)Albright’s syndrome</a:t>
                      </a:r>
                      <a:endParaRPr kumimoji="0" lang="en-IN" sz="1800" kern="1200" dirty="0"/>
                    </a:p>
                    <a:p>
                      <a:r>
                        <a:rPr kumimoji="0" lang="en-US" sz="1800" kern="1200" dirty="0"/>
                        <a:t>e)Von-</a:t>
                      </a:r>
                      <a:r>
                        <a:rPr kumimoji="0" lang="en-US" sz="1800" kern="1200" dirty="0" err="1"/>
                        <a:t>Reckling</a:t>
                      </a:r>
                      <a:r>
                        <a:rPr kumimoji="0" lang="en-US" sz="1800" kern="1200" dirty="0"/>
                        <a:t> </a:t>
                      </a:r>
                      <a:r>
                        <a:rPr kumimoji="0" lang="en-US" sz="1800" kern="1200" dirty="0" err="1"/>
                        <a:t>hausens</a:t>
                      </a:r>
                      <a:r>
                        <a:rPr kumimoji="0" lang="en-US" sz="1800" kern="1200" dirty="0"/>
                        <a:t> disease</a:t>
                      </a:r>
                      <a:endParaRPr kumimoji="0" lang="en-IN" sz="1800" kern="1200" dirty="0"/>
                    </a:p>
                    <a:p>
                      <a:r>
                        <a:rPr kumimoji="0" lang="en-US" sz="1800" kern="1200" dirty="0"/>
                        <a:t>f)Pigmented nevi</a:t>
                      </a:r>
                      <a:endParaRPr kumimoji="0" lang="en-IN" sz="1800" kern="1200" dirty="0"/>
                    </a:p>
                    <a:p>
                      <a:r>
                        <a:rPr kumimoji="0" lang="en-US" sz="1800" kern="1200" dirty="0"/>
                        <a:t>g)Malignant melanoma </a:t>
                      </a:r>
                    </a:p>
                    <a:p>
                      <a:endParaRPr kumimoji="0" lang="en-US" sz="1800" kern="1200" dirty="0"/>
                    </a:p>
                    <a:p>
                      <a:endParaRPr kumimoji="0" lang="en-IN" sz="1800" kern="1200" dirty="0"/>
                    </a:p>
                    <a:p>
                      <a:r>
                        <a:rPr kumimoji="0" lang="en-US" sz="1800" kern="1200" dirty="0"/>
                        <a:t>2.Bilirubin  :Jaundice </a:t>
                      </a:r>
                    </a:p>
                    <a:p>
                      <a:endParaRPr kumimoji="0" lang="en-IN" sz="1800" kern="1200" dirty="0"/>
                    </a:p>
                    <a:p>
                      <a:r>
                        <a:rPr kumimoji="0" lang="en-US" sz="1800" kern="1200" dirty="0"/>
                        <a:t>3.Iron  :	a)</a:t>
                      </a:r>
                      <a:r>
                        <a:rPr kumimoji="0" lang="en-US" sz="1800" kern="1200" dirty="0" err="1"/>
                        <a:t>Hemochromatosis</a:t>
                      </a:r>
                      <a:endParaRPr kumimoji="0" lang="en-IN" sz="1800" kern="1200" dirty="0"/>
                    </a:p>
                    <a:p>
                      <a:r>
                        <a:rPr kumimoji="0" lang="en-US" sz="1800" kern="1200" dirty="0"/>
                        <a:t>	b)</a:t>
                      </a:r>
                      <a:r>
                        <a:rPr kumimoji="0" lang="en-US" sz="1800" kern="1200" dirty="0" err="1"/>
                        <a:t>Ecchymosis</a:t>
                      </a:r>
                      <a:r>
                        <a:rPr kumimoji="0" lang="en-US" sz="1800" kern="1200" dirty="0"/>
                        <a:t> </a:t>
                      </a:r>
                      <a:endParaRPr kumimoji="0" lang="en-IN" sz="1800" kern="1200" dirty="0"/>
                    </a:p>
                    <a:p>
                      <a:r>
                        <a:rPr kumimoji="0" lang="en-US" sz="1800" kern="1200" dirty="0"/>
                        <a:t> </a:t>
                      </a:r>
                      <a:endParaRPr kumimoji="0" lang="en-IN" sz="1800" kern="1200" dirty="0"/>
                    </a:p>
                    <a:p>
                      <a:endParaRPr lang="en-IN" dirty="0"/>
                    </a:p>
                  </a:txBody>
                  <a:tcPr/>
                </a:tc>
                <a:tc>
                  <a:txBody>
                    <a:bodyPr/>
                    <a:lstStyle/>
                    <a:p>
                      <a:r>
                        <a:rPr kumimoji="0" lang="en-US" sz="1800" kern="1200" dirty="0">
                          <a:solidFill>
                            <a:schemeClr val="dk1"/>
                          </a:solidFill>
                          <a:latin typeface="+mn-lt"/>
                          <a:ea typeface="+mn-ea"/>
                          <a:cs typeface="+mn-cs"/>
                        </a:rPr>
                        <a:t>Pigments introduced into the body systemically </a:t>
                      </a:r>
                      <a:endParaRPr kumimoji="0" lang="en-IN" sz="1800" kern="1200" dirty="0">
                        <a:solidFill>
                          <a:schemeClr val="dk1"/>
                        </a:solidFill>
                        <a:latin typeface="+mn-lt"/>
                        <a:ea typeface="+mn-ea"/>
                        <a:cs typeface="+mn-cs"/>
                      </a:endParaRPr>
                    </a:p>
                    <a:p>
                      <a:pPr marL="342900" indent="-342900">
                        <a:buAutoNum type="alphaLcParenR"/>
                      </a:pPr>
                      <a:r>
                        <a:rPr kumimoji="0" lang="en-US" sz="1800" kern="1200" dirty="0">
                          <a:solidFill>
                            <a:schemeClr val="dk1"/>
                          </a:solidFill>
                          <a:latin typeface="+mn-lt"/>
                          <a:ea typeface="+mn-ea"/>
                          <a:cs typeface="+mn-cs"/>
                        </a:rPr>
                        <a:t>Bismuth 			       </a:t>
                      </a:r>
                      <a:endParaRPr kumimoji="0" lang="en-IN" sz="1800" kern="1200" dirty="0">
                        <a:solidFill>
                          <a:schemeClr val="dk1"/>
                        </a:solidFill>
                        <a:latin typeface="+mn-lt"/>
                        <a:ea typeface="+mn-ea"/>
                        <a:cs typeface="+mn-cs"/>
                      </a:endParaRPr>
                    </a:p>
                    <a:p>
                      <a:pPr marL="342900" indent="-342900">
                        <a:buAutoNum type="alphaLcParenR"/>
                      </a:pPr>
                      <a:r>
                        <a:rPr kumimoji="0" lang="en-US" sz="1800" kern="1200" dirty="0">
                          <a:solidFill>
                            <a:schemeClr val="dk1"/>
                          </a:solidFill>
                          <a:latin typeface="+mn-lt"/>
                          <a:ea typeface="+mn-ea"/>
                          <a:cs typeface="+mn-cs"/>
                        </a:rPr>
                        <a:t>  Lead</a:t>
                      </a:r>
                      <a:endParaRPr kumimoji="0" lang="en-IN" sz="1800" kern="1200" dirty="0">
                        <a:solidFill>
                          <a:schemeClr val="dk1"/>
                        </a:solidFill>
                        <a:latin typeface="+mn-lt"/>
                        <a:ea typeface="+mn-ea"/>
                        <a:cs typeface="+mn-cs"/>
                      </a:endParaRPr>
                    </a:p>
                    <a:p>
                      <a:pPr marL="342900" indent="-342900">
                        <a:buAutoNum type="alphaLcParenR" startAt="3"/>
                      </a:pPr>
                      <a:r>
                        <a:rPr kumimoji="0" lang="en-US" sz="1800" kern="1200" dirty="0">
                          <a:solidFill>
                            <a:schemeClr val="dk1"/>
                          </a:solidFill>
                          <a:latin typeface="+mn-lt"/>
                          <a:ea typeface="+mn-ea"/>
                          <a:cs typeface="+mn-cs"/>
                        </a:rPr>
                        <a:t>Silver				</a:t>
                      </a:r>
                      <a:endParaRPr kumimoji="0" lang="en-IN" sz="1800" kern="1200" dirty="0">
                        <a:solidFill>
                          <a:schemeClr val="dk1"/>
                        </a:solidFill>
                        <a:latin typeface="+mn-lt"/>
                        <a:ea typeface="+mn-ea"/>
                        <a:cs typeface="+mn-cs"/>
                      </a:endParaRPr>
                    </a:p>
                    <a:p>
                      <a:pPr marL="342900" indent="-342900">
                        <a:buAutoNum type="alphaLcParenR" startAt="3"/>
                      </a:pPr>
                      <a:r>
                        <a:rPr kumimoji="0" lang="en-US" sz="1800" kern="1200" dirty="0">
                          <a:solidFill>
                            <a:schemeClr val="dk1"/>
                          </a:solidFill>
                          <a:latin typeface="+mn-lt"/>
                          <a:ea typeface="+mn-ea"/>
                          <a:cs typeface="+mn-cs"/>
                        </a:rPr>
                        <a:t>  Mercury</a:t>
                      </a:r>
                      <a:endParaRPr kumimoji="0" lang="en-IN" sz="1800" kern="1200" dirty="0">
                        <a:solidFill>
                          <a:schemeClr val="dk1"/>
                        </a:solidFill>
                        <a:latin typeface="+mn-lt"/>
                        <a:ea typeface="+mn-ea"/>
                        <a:cs typeface="+mn-cs"/>
                      </a:endParaRPr>
                    </a:p>
                    <a:p>
                      <a:pPr marL="342900" indent="-342900">
                        <a:buAutoNum type="alphaLcParenR" startAt="5"/>
                      </a:pPr>
                      <a:r>
                        <a:rPr kumimoji="0" lang="en-US" sz="1800" kern="1200" dirty="0">
                          <a:solidFill>
                            <a:schemeClr val="dk1"/>
                          </a:solidFill>
                          <a:latin typeface="+mn-lt"/>
                          <a:ea typeface="+mn-ea"/>
                          <a:cs typeface="+mn-cs"/>
                        </a:rPr>
                        <a:t>Gold				</a:t>
                      </a:r>
                      <a:endParaRPr kumimoji="0" lang="en-IN" sz="1800" kern="1200" dirty="0">
                        <a:solidFill>
                          <a:schemeClr val="dk1"/>
                        </a:solidFill>
                        <a:latin typeface="+mn-lt"/>
                        <a:ea typeface="+mn-ea"/>
                        <a:cs typeface="+mn-cs"/>
                      </a:endParaRPr>
                    </a:p>
                    <a:p>
                      <a:pPr marL="342900" indent="-342900">
                        <a:buAutoNum type="alphaLcParenR" startAt="5"/>
                      </a:pPr>
                      <a:r>
                        <a:rPr kumimoji="0" lang="en-US" sz="1800" kern="1200" dirty="0">
                          <a:solidFill>
                            <a:schemeClr val="dk1"/>
                          </a:solidFill>
                          <a:latin typeface="+mn-lt"/>
                          <a:ea typeface="+mn-ea"/>
                          <a:cs typeface="+mn-cs"/>
                        </a:rPr>
                        <a:t>  Arsenic </a:t>
                      </a:r>
                      <a:endParaRPr kumimoji="0" lang="en-IN" sz="1800" kern="1200" dirty="0">
                        <a:solidFill>
                          <a:schemeClr val="dk1"/>
                        </a:solidFill>
                        <a:latin typeface="+mn-lt"/>
                        <a:ea typeface="+mn-ea"/>
                        <a:cs typeface="+mn-cs"/>
                      </a:endParaRPr>
                    </a:p>
                    <a:p>
                      <a:pPr marL="342900" indent="-342900">
                        <a:buAutoNum type="alphaLcParenR" startAt="7"/>
                      </a:pPr>
                      <a:r>
                        <a:rPr kumimoji="0" lang="en-US" sz="1800" kern="1200" dirty="0" err="1">
                          <a:solidFill>
                            <a:schemeClr val="dk1"/>
                          </a:solidFill>
                          <a:latin typeface="+mn-lt"/>
                          <a:ea typeface="+mn-ea"/>
                          <a:cs typeface="+mn-cs"/>
                        </a:rPr>
                        <a:t>Antimalarials</a:t>
                      </a:r>
                      <a:r>
                        <a:rPr kumimoji="0" lang="en-US" sz="1800" kern="1200" dirty="0">
                          <a:solidFill>
                            <a:schemeClr val="dk1"/>
                          </a:solidFill>
                          <a:latin typeface="+mn-lt"/>
                          <a:ea typeface="+mn-ea"/>
                          <a:cs typeface="+mn-cs"/>
                        </a:rPr>
                        <a:t>			</a:t>
                      </a:r>
                      <a:endParaRPr kumimoji="0" lang="en-IN" sz="1800" kern="1200" dirty="0">
                        <a:solidFill>
                          <a:schemeClr val="dk1"/>
                        </a:solidFill>
                        <a:latin typeface="+mn-lt"/>
                        <a:ea typeface="+mn-ea"/>
                        <a:cs typeface="+mn-cs"/>
                      </a:endParaRPr>
                    </a:p>
                    <a:p>
                      <a:pPr marL="342900" indent="-342900">
                        <a:buAutoNum type="alphaLcParenR" startAt="7"/>
                      </a:pPr>
                      <a:r>
                        <a:rPr kumimoji="0" lang="en-US" sz="1800" kern="1200" dirty="0">
                          <a:solidFill>
                            <a:schemeClr val="dk1"/>
                          </a:solidFill>
                          <a:latin typeface="+mn-lt"/>
                          <a:ea typeface="+mn-ea"/>
                          <a:cs typeface="+mn-cs"/>
                        </a:rPr>
                        <a:t> Chlorpromazine </a:t>
                      </a:r>
                    </a:p>
                    <a:p>
                      <a:pPr marL="342900" indent="-342900">
                        <a:buAutoNum type="alphaLcParenR" startAt="7"/>
                      </a:pPr>
                      <a:endParaRPr kumimoji="0" lang="en-IN" sz="1800" kern="1200" dirty="0">
                        <a:solidFill>
                          <a:schemeClr val="dk1"/>
                        </a:solidFill>
                        <a:latin typeface="+mn-lt"/>
                        <a:ea typeface="+mn-ea"/>
                        <a:cs typeface="+mn-cs"/>
                      </a:endParaRPr>
                    </a:p>
                    <a:p>
                      <a:r>
                        <a:rPr kumimoji="0" lang="en-US" sz="1800" kern="1200" dirty="0">
                          <a:solidFill>
                            <a:schemeClr val="dk1"/>
                          </a:solidFill>
                          <a:latin typeface="+mn-lt"/>
                          <a:ea typeface="+mn-ea"/>
                          <a:cs typeface="+mn-cs"/>
                        </a:rPr>
                        <a:t>2.Pigments introduced locally: </a:t>
                      </a:r>
                      <a:endParaRPr kumimoji="0" lang="en-IN" sz="1800" kern="1200" dirty="0">
                        <a:solidFill>
                          <a:schemeClr val="dk1"/>
                        </a:solidFill>
                        <a:latin typeface="+mn-lt"/>
                        <a:ea typeface="+mn-ea"/>
                        <a:cs typeface="+mn-cs"/>
                      </a:endParaRPr>
                    </a:p>
                    <a:p>
                      <a:pPr marL="342900" indent="-342900">
                        <a:buAutoNum type="alphaLcParenR"/>
                      </a:pPr>
                      <a:r>
                        <a:rPr kumimoji="0" lang="en-US" sz="1800" kern="1200" dirty="0">
                          <a:solidFill>
                            <a:schemeClr val="dk1"/>
                          </a:solidFill>
                          <a:latin typeface="+mn-lt"/>
                          <a:ea typeface="+mn-ea"/>
                          <a:cs typeface="+mn-cs"/>
                        </a:rPr>
                        <a:t>Amalgam tattoo</a:t>
                      </a:r>
                      <a:endParaRPr kumimoji="0" lang="en-IN" sz="1800" kern="1200" dirty="0">
                        <a:solidFill>
                          <a:schemeClr val="dk1"/>
                        </a:solidFill>
                        <a:latin typeface="+mn-lt"/>
                        <a:ea typeface="+mn-ea"/>
                        <a:cs typeface="+mn-cs"/>
                      </a:endParaRPr>
                    </a:p>
                    <a:p>
                      <a:pPr marL="342900" indent="-342900">
                        <a:buAutoNum type="alphaLcParenR"/>
                      </a:pPr>
                      <a:r>
                        <a:rPr kumimoji="0" lang="en-US" sz="1800" kern="1200" dirty="0">
                          <a:solidFill>
                            <a:schemeClr val="dk1"/>
                          </a:solidFill>
                          <a:latin typeface="+mn-lt"/>
                          <a:ea typeface="+mn-ea"/>
                          <a:cs typeface="+mn-cs"/>
                        </a:rPr>
                        <a:t>  Industrial accidents</a:t>
                      </a:r>
                    </a:p>
                    <a:p>
                      <a:pPr marL="342900" indent="-342900">
                        <a:buAutoNum type="alphaLcParenR"/>
                      </a:pPr>
                      <a:endParaRPr kumimoji="0" lang="en-IN" sz="1800" kern="1200" dirty="0">
                        <a:solidFill>
                          <a:schemeClr val="dk1"/>
                        </a:solidFill>
                        <a:latin typeface="+mn-lt"/>
                        <a:ea typeface="+mn-ea"/>
                        <a:cs typeface="+mn-cs"/>
                      </a:endParaRPr>
                    </a:p>
                    <a:p>
                      <a:r>
                        <a:rPr kumimoji="0" lang="en-US" sz="1800" kern="1200" dirty="0">
                          <a:solidFill>
                            <a:schemeClr val="dk1"/>
                          </a:solidFill>
                          <a:latin typeface="+mn-lt"/>
                          <a:ea typeface="+mn-ea"/>
                          <a:cs typeface="+mn-cs"/>
                        </a:rPr>
                        <a:t> </a:t>
                      </a:r>
                      <a:r>
                        <a:rPr kumimoji="0" lang="en-US" sz="1800" b="1" kern="1200" dirty="0">
                          <a:solidFill>
                            <a:schemeClr val="dk1"/>
                          </a:solidFill>
                          <a:latin typeface="+mn-lt"/>
                          <a:ea typeface="+mn-ea"/>
                          <a:cs typeface="+mn-cs"/>
                        </a:rPr>
                        <a:t> </a:t>
                      </a:r>
                      <a:r>
                        <a:rPr kumimoji="0" lang="en-US" sz="1800" b="1" kern="1200" dirty="0" err="1">
                          <a:solidFill>
                            <a:schemeClr val="dk1"/>
                          </a:solidFill>
                          <a:latin typeface="+mn-lt"/>
                          <a:ea typeface="+mn-ea"/>
                          <a:cs typeface="+mn-cs"/>
                        </a:rPr>
                        <a:t>C.Miscellaneous</a:t>
                      </a:r>
                      <a:r>
                        <a:rPr kumimoji="0" lang="en-US" sz="1800" b="1" kern="1200" dirty="0">
                          <a:solidFill>
                            <a:schemeClr val="dk1"/>
                          </a:solidFill>
                          <a:latin typeface="+mn-lt"/>
                          <a:ea typeface="+mn-ea"/>
                          <a:cs typeface="+mn-cs"/>
                        </a:rPr>
                        <a:t> </a:t>
                      </a:r>
                      <a:endParaRPr kumimoji="0" lang="en-IN" sz="1800" kern="1200" dirty="0">
                        <a:solidFill>
                          <a:schemeClr val="dk1"/>
                        </a:solidFill>
                        <a:latin typeface="+mn-lt"/>
                        <a:ea typeface="+mn-ea"/>
                        <a:cs typeface="+mn-cs"/>
                      </a:endParaRPr>
                    </a:p>
                    <a:p>
                      <a:pPr lvl="0"/>
                      <a:r>
                        <a:rPr kumimoji="0" lang="en-US" sz="1800" kern="1200" dirty="0">
                          <a:solidFill>
                            <a:schemeClr val="dk1"/>
                          </a:solidFill>
                          <a:latin typeface="+mn-lt"/>
                          <a:ea typeface="+mn-ea"/>
                          <a:cs typeface="+mn-cs"/>
                        </a:rPr>
                        <a:t>Black hairy tongue </a:t>
                      </a:r>
                      <a:endParaRPr kumimoji="0" lang="en-IN" sz="1800" kern="1200" dirty="0">
                        <a:solidFill>
                          <a:schemeClr val="dk1"/>
                        </a:solidFill>
                        <a:latin typeface="+mn-lt"/>
                        <a:ea typeface="+mn-ea"/>
                        <a:cs typeface="+mn-cs"/>
                      </a:endParaRPr>
                    </a:p>
                    <a:p>
                      <a:pPr lvl="0"/>
                      <a:r>
                        <a:rPr kumimoji="0" lang="en-US" sz="1800" kern="1200" dirty="0">
                          <a:solidFill>
                            <a:schemeClr val="dk1"/>
                          </a:solidFill>
                          <a:latin typeface="+mn-lt"/>
                          <a:ea typeface="+mn-ea"/>
                          <a:cs typeface="+mn-cs"/>
                        </a:rPr>
                        <a:t>Stains from tobacco etc.</a:t>
                      </a:r>
                      <a:endParaRPr lang="en-IN" dirty="0"/>
                    </a:p>
                  </a:txBody>
                  <a:tcPr/>
                </a:tc>
                <a:extLst>
                  <a:ext uri="{0D108BD9-81ED-4DB2-BD59-A6C34878D82A}">
                    <a16:rowId xmlns:a16="http://schemas.microsoft.com/office/drawing/2014/main" val="10001"/>
                  </a:ext>
                </a:extLst>
              </a:tr>
            </a:tbl>
          </a:graphicData>
        </a:graphic>
      </p:graphicFrame>
      <p:sp>
        <p:nvSpPr>
          <p:cNvPr id="3" name="Title 2"/>
          <p:cNvSpPr>
            <a:spLocks noGrp="1"/>
          </p:cNvSpPr>
          <p:nvPr>
            <p:ph type="title"/>
          </p:nvPr>
        </p:nvSpPr>
        <p:spPr/>
        <p:txBody>
          <a:bodyPr/>
          <a:lstStyle/>
          <a:p>
            <a:r>
              <a:rPr lang="en-US" dirty="0"/>
              <a:t>					</a:t>
            </a:r>
            <a:endParaRPr lang="en-IN" dirty="0"/>
          </a:p>
        </p:txBody>
      </p:sp>
      <p:sp>
        <p:nvSpPr>
          <p:cNvPr id="5" name="Rounded Rectangle 4"/>
          <p:cNvSpPr/>
          <p:nvPr/>
        </p:nvSpPr>
        <p:spPr>
          <a:xfrm>
            <a:off x="685800" y="152400"/>
            <a:ext cx="7848600" cy="68580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lvl="0" algn="ctr"/>
            <a:r>
              <a:rPr lang="en-US" b="1" dirty="0"/>
              <a:t>McCarthy P.L., </a:t>
            </a:r>
            <a:r>
              <a:rPr lang="en-US" b="1" dirty="0" err="1"/>
              <a:t>Shklar</a:t>
            </a:r>
            <a:r>
              <a:rPr lang="en-US" b="1" dirty="0"/>
              <a:t>. Disturbances in pigmentation.  Disease of Oral Mucosa; 1980.</a:t>
            </a:r>
            <a:endParaRPr lang="en-IN" dirty="0"/>
          </a:p>
          <a:p>
            <a:pPr algn="ctr"/>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04800" y="609600"/>
          <a:ext cx="84582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a:xfrm>
            <a:off x="457200" y="-304800"/>
            <a:ext cx="8229600" cy="1219200"/>
          </a:xfrm>
        </p:spPr>
        <p:txBody>
          <a:bodyPr>
            <a:normAutofit/>
          </a:bodyPr>
          <a:lstStyle/>
          <a:p>
            <a:pPr algn="ctr"/>
            <a:r>
              <a:rPr lang="en-US" sz="3600" b="1" dirty="0">
                <a:solidFill>
                  <a:srgbClr val="7030A0"/>
                </a:solidFill>
              </a:rPr>
              <a:t>DIAGNOSTIC APPROACH </a:t>
            </a:r>
            <a:endParaRPr lang="en-IN" sz="3600" b="1" dirty="0">
              <a:solidFill>
                <a:srgbClr val="7030A0"/>
              </a:solidFill>
            </a:endParaRPr>
          </a:p>
        </p:txBody>
      </p:sp>
      <p:sp>
        <p:nvSpPr>
          <p:cNvPr id="5" name="Rounded Rectangle 4"/>
          <p:cNvSpPr/>
          <p:nvPr/>
        </p:nvSpPr>
        <p:spPr>
          <a:xfrm>
            <a:off x="0" y="6019800"/>
            <a:ext cx="8915400" cy="762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lvl="0" algn="ctr"/>
            <a:endParaRPr lang="en-IN" sz="1600" b="1" dirty="0"/>
          </a:p>
          <a:p>
            <a:pPr algn="ctr"/>
            <a:r>
              <a:rPr lang="en-US" sz="1600" b="1" dirty="0"/>
              <a:t>Craig l. Hatch.</a:t>
            </a:r>
            <a:r>
              <a:rPr lang="en-US" sz="1600" dirty="0"/>
              <a:t> Pigmented lesions of the oral cavity. Dent </a:t>
            </a:r>
            <a:r>
              <a:rPr lang="en-US" sz="1600" dirty="0" err="1"/>
              <a:t>Clin</a:t>
            </a:r>
            <a:r>
              <a:rPr lang="en-US" sz="1600" dirty="0"/>
              <a:t> N Am 2005; 49: 185–201.</a:t>
            </a:r>
            <a:endParaRPr lang="en-IN" sz="1600" dirty="0"/>
          </a:p>
          <a:p>
            <a:pPr algn="ctr"/>
            <a:endParaRPr lang="en-IN"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IN"/>
          </a:p>
        </p:txBody>
      </p:sp>
      <p:sp>
        <p:nvSpPr>
          <p:cNvPr id="3" name="Title 2"/>
          <p:cNvSpPr>
            <a:spLocks noGrp="1"/>
          </p:cNvSpPr>
          <p:nvPr>
            <p:ph type="title"/>
          </p:nvPr>
        </p:nvSpPr>
        <p:spPr>
          <a:xfrm>
            <a:off x="457200" y="-228600"/>
            <a:ext cx="8229600" cy="1219200"/>
          </a:xfrm>
        </p:spPr>
        <p:txBody>
          <a:bodyPr/>
          <a:lstStyle/>
          <a:p>
            <a:pPr algn="ctr"/>
            <a:r>
              <a:rPr lang="en-US" b="1" dirty="0">
                <a:solidFill>
                  <a:schemeClr val="tx2">
                    <a:lumMod val="75000"/>
                  </a:schemeClr>
                </a:solidFill>
              </a:rPr>
              <a:t>DIFFERENTIAL DIAGNOSIS </a:t>
            </a:r>
            <a:endParaRPr lang="en-IN" b="1" dirty="0">
              <a:solidFill>
                <a:schemeClr val="tx2">
                  <a:lumMod val="75000"/>
                </a:schemeClr>
              </a:solidFill>
            </a:endParaRPr>
          </a:p>
        </p:txBody>
      </p:sp>
      <p:pic>
        <p:nvPicPr>
          <p:cNvPr id="4" name="Picture 3"/>
          <p:cNvPicPr/>
          <p:nvPr/>
        </p:nvPicPr>
        <p:blipFill>
          <a:blip r:embed="rId2" cstate="print"/>
          <a:srcRect/>
          <a:stretch>
            <a:fillRect/>
          </a:stretch>
        </p:blipFill>
        <p:spPr bwMode="auto">
          <a:xfrm>
            <a:off x="990600" y="1066800"/>
            <a:ext cx="7543800" cy="4953000"/>
          </a:xfrm>
          <a:prstGeom prst="rect">
            <a:avLst/>
          </a:prstGeom>
          <a:noFill/>
          <a:ln w="9525">
            <a:noFill/>
            <a:miter lim="800000"/>
            <a:headEnd/>
            <a:tailEnd/>
          </a:ln>
        </p:spPr>
      </p:pic>
      <p:sp>
        <p:nvSpPr>
          <p:cNvPr id="5" name="Rounded Rectangle 4"/>
          <p:cNvSpPr/>
          <p:nvPr/>
        </p:nvSpPr>
        <p:spPr>
          <a:xfrm>
            <a:off x="0" y="6096000"/>
            <a:ext cx="9144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sz="1600" b="1" dirty="0">
                <a:solidFill>
                  <a:srgbClr val="002060"/>
                </a:solidFill>
              </a:rPr>
              <a:t>Adel </a:t>
            </a:r>
            <a:r>
              <a:rPr lang="en-IN" sz="1600" b="1" dirty="0" err="1">
                <a:solidFill>
                  <a:srgbClr val="002060"/>
                </a:solidFill>
              </a:rPr>
              <a:t>Kauzman</a:t>
            </a:r>
            <a:r>
              <a:rPr lang="en-IN" sz="1600" b="1" dirty="0">
                <a:solidFill>
                  <a:srgbClr val="002060"/>
                </a:solidFill>
              </a:rPr>
              <a:t>, </a:t>
            </a:r>
            <a:r>
              <a:rPr lang="en-US" sz="1600" b="1" dirty="0">
                <a:solidFill>
                  <a:srgbClr val="002060"/>
                </a:solidFill>
              </a:rPr>
              <a:t>Marisa </a:t>
            </a:r>
            <a:r>
              <a:rPr lang="en-US" sz="1600" b="1" dirty="0" err="1">
                <a:solidFill>
                  <a:srgbClr val="002060"/>
                </a:solidFill>
              </a:rPr>
              <a:t>Pavone</a:t>
            </a:r>
            <a:r>
              <a:rPr lang="en-US" sz="1600" b="1" dirty="0">
                <a:solidFill>
                  <a:srgbClr val="002060"/>
                </a:solidFill>
              </a:rPr>
              <a:t>, Nick </a:t>
            </a:r>
            <a:r>
              <a:rPr lang="en-US" sz="1600" b="1" dirty="0" err="1">
                <a:solidFill>
                  <a:srgbClr val="002060"/>
                </a:solidFill>
              </a:rPr>
              <a:t>Blanas</a:t>
            </a:r>
            <a:r>
              <a:rPr lang="en-US" sz="1600" b="1" dirty="0">
                <a:solidFill>
                  <a:srgbClr val="002060"/>
                </a:solidFill>
              </a:rPr>
              <a:t>, Grace Bradley.</a:t>
            </a:r>
            <a:r>
              <a:rPr lang="en-IN" sz="1600" dirty="0">
                <a:solidFill>
                  <a:srgbClr val="002060"/>
                </a:solidFill>
              </a:rPr>
              <a:t> Pigmented Lesions of the Oral Cavity: Review, Differential Diagnosis, and Case Presentations. J Can Dent Assoc 2004; 70(10):682–3</a:t>
            </a:r>
          </a:p>
          <a:p>
            <a:pPr algn="ctr"/>
            <a:endParaRPr lang="en-IN" sz="1600" dirty="0">
              <a:solidFill>
                <a:srgbClr val="00206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IN" dirty="0"/>
          </a:p>
        </p:txBody>
      </p:sp>
      <p:sp>
        <p:nvSpPr>
          <p:cNvPr id="53250" name="Text Box 2"/>
          <p:cNvSpPr txBox="1">
            <a:spLocks noChangeArrowheads="1"/>
          </p:cNvSpPr>
          <p:nvPr/>
        </p:nvSpPr>
        <p:spPr bwMode="auto">
          <a:xfrm>
            <a:off x="3043238" y="152400"/>
            <a:ext cx="2366962" cy="523220"/>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a:ln>
                  <a:noFill/>
                </a:ln>
                <a:solidFill>
                  <a:srgbClr val="7030A0"/>
                </a:solidFill>
                <a:effectLst/>
                <a:latin typeface="Calibri" pitchFamily="34" charset="0"/>
                <a:cs typeface="Arial" pitchFamily="34" charset="0"/>
              </a:rPr>
              <a:t>PIGMENTED LESIONS OF ORAL CAVITY AND LIPS </a:t>
            </a: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sp>
        <p:nvSpPr>
          <p:cNvPr id="53251" name="Text Box 3"/>
          <p:cNvSpPr txBox="1">
            <a:spLocks noChangeArrowheads="1"/>
          </p:cNvSpPr>
          <p:nvPr/>
        </p:nvSpPr>
        <p:spPr bwMode="auto">
          <a:xfrm>
            <a:off x="381000" y="838200"/>
            <a:ext cx="3038475" cy="638175"/>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a:ln>
                  <a:noFill/>
                </a:ln>
                <a:solidFill>
                  <a:srgbClr val="7030A0"/>
                </a:solidFill>
                <a:effectLst/>
                <a:latin typeface="Calibri" pitchFamily="34" charset="0"/>
                <a:cs typeface="Arial" pitchFamily="34" charset="0"/>
              </a:rPr>
              <a:t>medical history allows to distinguish between   </a:t>
            </a:r>
            <a:r>
              <a:rPr kumimoji="0" lang="en-IN" sz="1400" b="1" i="0" u="none" strike="noStrike" cap="none" normalizeH="0" baseline="0" dirty="0" err="1">
                <a:ln>
                  <a:noFill/>
                </a:ln>
                <a:solidFill>
                  <a:srgbClr val="7030A0"/>
                </a:solidFill>
                <a:effectLst/>
                <a:latin typeface="Calibri" pitchFamily="34" charset="0"/>
                <a:cs typeface="Arial" pitchFamily="34" charset="0"/>
              </a:rPr>
              <a:t>melanocytic</a:t>
            </a:r>
            <a:r>
              <a:rPr kumimoji="0" lang="en-IN" sz="1400" b="1" i="0" u="none" strike="noStrike" cap="none" normalizeH="0" baseline="0" dirty="0">
                <a:ln>
                  <a:noFill/>
                </a:ln>
                <a:solidFill>
                  <a:srgbClr val="7030A0"/>
                </a:solidFill>
                <a:effectLst/>
                <a:latin typeface="Calibri" pitchFamily="34" charset="0"/>
                <a:cs typeface="Arial" pitchFamily="34" charset="0"/>
              </a:rPr>
              <a:t> and non </a:t>
            </a:r>
            <a:r>
              <a:rPr kumimoji="0" lang="en-IN" sz="1400" b="1" i="0" u="none" strike="noStrike" cap="none" normalizeH="0" baseline="0" dirty="0" err="1">
                <a:ln>
                  <a:noFill/>
                </a:ln>
                <a:solidFill>
                  <a:srgbClr val="7030A0"/>
                </a:solidFill>
                <a:effectLst/>
                <a:latin typeface="Calibri" pitchFamily="34" charset="0"/>
                <a:cs typeface="Arial" pitchFamily="34" charset="0"/>
              </a:rPr>
              <a:t>melanocytic</a:t>
            </a:r>
            <a:r>
              <a:rPr kumimoji="0" lang="en-IN" sz="1400" b="1" i="0" u="none" strike="noStrike" cap="none" normalizeH="0" baseline="0" dirty="0">
                <a:ln>
                  <a:noFill/>
                </a:ln>
                <a:solidFill>
                  <a:srgbClr val="7030A0"/>
                </a:solidFill>
                <a:effectLst/>
                <a:latin typeface="Calibri" pitchFamily="34" charset="0"/>
                <a:cs typeface="Arial" pitchFamily="34" charset="0"/>
              </a:rPr>
              <a:t> lesions </a:t>
            </a: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sp>
        <p:nvSpPr>
          <p:cNvPr id="53252" name="Text Box 4"/>
          <p:cNvSpPr txBox="1">
            <a:spLocks noChangeArrowheads="1"/>
          </p:cNvSpPr>
          <p:nvPr/>
        </p:nvSpPr>
        <p:spPr bwMode="auto">
          <a:xfrm>
            <a:off x="5629275" y="609600"/>
            <a:ext cx="2676525" cy="838200"/>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a:ln>
                  <a:noFill/>
                </a:ln>
                <a:solidFill>
                  <a:srgbClr val="7030A0"/>
                </a:solidFill>
                <a:effectLst/>
                <a:latin typeface="Calibri" pitchFamily="34" charset="0"/>
                <a:cs typeface="Arial" pitchFamily="34" charset="0"/>
              </a:rPr>
              <a:t>medical history  does not allow to distinguish between   </a:t>
            </a:r>
            <a:r>
              <a:rPr kumimoji="0" lang="en-IN" sz="1400" b="1" i="0" u="none" strike="noStrike" cap="none" normalizeH="0" baseline="0" dirty="0" err="1">
                <a:ln>
                  <a:noFill/>
                </a:ln>
                <a:solidFill>
                  <a:srgbClr val="7030A0"/>
                </a:solidFill>
                <a:effectLst/>
                <a:latin typeface="Calibri" pitchFamily="34" charset="0"/>
                <a:cs typeface="Arial" pitchFamily="34" charset="0"/>
              </a:rPr>
              <a:t>melanocytic</a:t>
            </a:r>
            <a:r>
              <a:rPr kumimoji="0" lang="en-IN" sz="1400" b="1" i="0" u="none" strike="noStrike" cap="none" normalizeH="0" baseline="0" dirty="0">
                <a:ln>
                  <a:noFill/>
                </a:ln>
                <a:solidFill>
                  <a:srgbClr val="7030A0"/>
                </a:solidFill>
                <a:effectLst/>
                <a:latin typeface="Calibri" pitchFamily="34" charset="0"/>
                <a:cs typeface="Arial" pitchFamily="34" charset="0"/>
              </a:rPr>
              <a:t> and non </a:t>
            </a:r>
            <a:r>
              <a:rPr kumimoji="0" lang="en-IN" sz="1400" b="1" i="0" u="none" strike="noStrike" cap="none" normalizeH="0" baseline="0" dirty="0" err="1">
                <a:ln>
                  <a:noFill/>
                </a:ln>
                <a:solidFill>
                  <a:srgbClr val="7030A0"/>
                </a:solidFill>
                <a:effectLst/>
                <a:latin typeface="Calibri" pitchFamily="34" charset="0"/>
                <a:cs typeface="Arial" pitchFamily="34" charset="0"/>
              </a:rPr>
              <a:t>melanocytic</a:t>
            </a:r>
            <a:r>
              <a:rPr kumimoji="0" lang="en-IN" sz="1400" b="1" i="0" u="none" strike="noStrike" cap="none" normalizeH="0" baseline="0" dirty="0">
                <a:ln>
                  <a:noFill/>
                </a:ln>
                <a:solidFill>
                  <a:srgbClr val="7030A0"/>
                </a:solidFill>
                <a:effectLst/>
                <a:latin typeface="Calibri" pitchFamily="34" charset="0"/>
                <a:cs typeface="Arial" pitchFamily="34" charset="0"/>
              </a:rPr>
              <a:t> lesions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sp>
        <p:nvSpPr>
          <p:cNvPr id="53253" name="Text Box 5"/>
          <p:cNvSpPr txBox="1">
            <a:spLocks noChangeArrowheads="1"/>
          </p:cNvSpPr>
          <p:nvPr/>
        </p:nvSpPr>
        <p:spPr bwMode="auto">
          <a:xfrm>
            <a:off x="304800" y="1905000"/>
            <a:ext cx="2314575" cy="361950"/>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err="1">
                <a:ln>
                  <a:noFill/>
                </a:ln>
                <a:solidFill>
                  <a:srgbClr val="7030A0"/>
                </a:solidFill>
                <a:effectLst/>
                <a:latin typeface="Calibri" pitchFamily="34" charset="0"/>
                <a:cs typeface="Arial" pitchFamily="34" charset="0"/>
              </a:rPr>
              <a:t>melanocytic</a:t>
            </a:r>
            <a:r>
              <a:rPr kumimoji="0" lang="en-IN" sz="1400" b="1" i="0" u="none" strike="noStrike" cap="none" normalizeH="0" baseline="0" dirty="0">
                <a:ln>
                  <a:noFill/>
                </a:ln>
                <a:solidFill>
                  <a:srgbClr val="7030A0"/>
                </a:solidFill>
                <a:effectLst/>
                <a:latin typeface="Calibri" pitchFamily="34" charset="0"/>
                <a:cs typeface="Arial" pitchFamily="34" charset="0"/>
              </a:rPr>
              <a:t> lesions </a:t>
            </a: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sp>
        <p:nvSpPr>
          <p:cNvPr id="53254" name="Text Box 6"/>
          <p:cNvSpPr txBox="1">
            <a:spLocks noChangeArrowheads="1"/>
          </p:cNvSpPr>
          <p:nvPr/>
        </p:nvSpPr>
        <p:spPr bwMode="auto">
          <a:xfrm>
            <a:off x="3276600" y="1857375"/>
            <a:ext cx="2343150" cy="428625"/>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a:ln>
                  <a:noFill/>
                </a:ln>
                <a:solidFill>
                  <a:srgbClr val="7030A0"/>
                </a:solidFill>
                <a:effectLst/>
                <a:latin typeface="Calibri" pitchFamily="34" charset="0"/>
                <a:cs typeface="Arial" pitchFamily="34" charset="0"/>
              </a:rPr>
              <a:t>non </a:t>
            </a:r>
            <a:r>
              <a:rPr kumimoji="0" lang="en-IN" sz="1400" b="1" i="0" u="none" strike="noStrike" cap="none" normalizeH="0" baseline="0" dirty="0" err="1">
                <a:ln>
                  <a:noFill/>
                </a:ln>
                <a:solidFill>
                  <a:srgbClr val="7030A0"/>
                </a:solidFill>
                <a:effectLst/>
                <a:latin typeface="Calibri" pitchFamily="34" charset="0"/>
                <a:cs typeface="Arial" pitchFamily="34" charset="0"/>
              </a:rPr>
              <a:t>melanocytic</a:t>
            </a:r>
            <a:r>
              <a:rPr kumimoji="0" lang="en-IN" sz="1400" b="1" i="0" u="none" strike="noStrike" cap="none" normalizeH="0" baseline="0" dirty="0">
                <a:ln>
                  <a:noFill/>
                </a:ln>
                <a:solidFill>
                  <a:srgbClr val="7030A0"/>
                </a:solidFill>
                <a:effectLst/>
                <a:latin typeface="Calibri" pitchFamily="34" charset="0"/>
                <a:cs typeface="Arial" pitchFamily="34" charset="0"/>
              </a:rPr>
              <a:t> lesions </a:t>
            </a: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sp>
        <p:nvSpPr>
          <p:cNvPr id="53255" name="Text Box 7"/>
          <p:cNvSpPr txBox="1">
            <a:spLocks noChangeArrowheads="1"/>
          </p:cNvSpPr>
          <p:nvPr/>
        </p:nvSpPr>
        <p:spPr bwMode="auto">
          <a:xfrm>
            <a:off x="152400" y="2819400"/>
            <a:ext cx="2281238" cy="954107"/>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a:ln>
                  <a:noFill/>
                </a:ln>
                <a:solidFill>
                  <a:srgbClr val="7030A0"/>
                </a:solidFill>
                <a:effectLst/>
                <a:latin typeface="Calibri" pitchFamily="34" charset="0"/>
                <a:cs typeface="Arial" pitchFamily="34" charset="0"/>
              </a:rPr>
              <a:t>clinical suspicion of malignancy ( ABCD  check list , recent </a:t>
            </a:r>
            <a:r>
              <a:rPr kumimoji="0" lang="en-IN" sz="1400" b="1" i="0" u="none" strike="noStrike" cap="none" normalizeH="0" baseline="0" dirty="0" err="1">
                <a:ln>
                  <a:noFill/>
                </a:ln>
                <a:solidFill>
                  <a:srgbClr val="7030A0"/>
                </a:solidFill>
                <a:effectLst/>
                <a:latin typeface="Calibri" pitchFamily="34" charset="0"/>
                <a:cs typeface="Arial" pitchFamily="34" charset="0"/>
              </a:rPr>
              <a:t>history,a</a:t>
            </a:r>
            <a:r>
              <a:rPr kumimoji="0" lang="en-IN" sz="1400" b="1" i="0" u="none" strike="noStrike" cap="none" normalizeH="0" baseline="0" dirty="0">
                <a:ln>
                  <a:noFill/>
                </a:ln>
                <a:solidFill>
                  <a:srgbClr val="7030A0"/>
                </a:solidFill>
                <a:effectLst/>
                <a:latin typeface="Calibri" pitchFamily="34" charset="0"/>
                <a:cs typeface="Arial" pitchFamily="34" charset="0"/>
              </a:rPr>
              <a:t> </a:t>
            </a:r>
            <a:r>
              <a:rPr kumimoji="0" lang="en-IN" sz="1400" b="1" i="0" u="none" strike="noStrike" cap="none" normalizeH="0" baseline="0" dirty="0" err="1">
                <a:ln>
                  <a:noFill/>
                </a:ln>
                <a:solidFill>
                  <a:srgbClr val="7030A0"/>
                </a:solidFill>
                <a:effectLst/>
                <a:latin typeface="Calibri" pitchFamily="34" charset="0"/>
                <a:cs typeface="Arial" pitchFamily="34" charset="0"/>
              </a:rPr>
              <a:t>ge</a:t>
            </a:r>
            <a:r>
              <a:rPr kumimoji="0" lang="en-IN" sz="1400" b="1" i="0" u="none" strike="noStrike" cap="none" normalizeH="0" baseline="0" dirty="0">
                <a:ln>
                  <a:noFill/>
                </a:ln>
                <a:solidFill>
                  <a:srgbClr val="7030A0"/>
                </a:solidFill>
                <a:effectLst/>
                <a:latin typeface="Calibri" pitchFamily="34" charset="0"/>
                <a:cs typeface="Arial" pitchFamily="34" charset="0"/>
              </a:rPr>
              <a:t> and </a:t>
            </a:r>
            <a:r>
              <a:rPr kumimoji="0" lang="en-IN" sz="1400" b="1" i="0" u="none" strike="noStrike" cap="none" normalizeH="0" baseline="0" dirty="0" err="1">
                <a:ln>
                  <a:noFill/>
                </a:ln>
                <a:solidFill>
                  <a:srgbClr val="7030A0"/>
                </a:solidFill>
                <a:effectLst/>
                <a:latin typeface="Calibri" pitchFamily="34" charset="0"/>
                <a:cs typeface="Arial" pitchFamily="34" charset="0"/>
              </a:rPr>
              <a:t>subsite</a:t>
            </a:r>
            <a:r>
              <a:rPr kumimoji="0" lang="en-IN" sz="1400" b="1" i="0" u="none" strike="noStrike" cap="none" normalizeH="0" baseline="0" dirty="0">
                <a:ln>
                  <a:noFill/>
                </a:ln>
                <a:solidFill>
                  <a:srgbClr val="7030A0"/>
                </a:solidFill>
                <a:effectLst/>
                <a:latin typeface="Calibri" pitchFamily="34" charset="0"/>
                <a:cs typeface="Arial" pitchFamily="34" charset="0"/>
              </a:rPr>
              <a:t> )</a:t>
            </a: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sp>
        <p:nvSpPr>
          <p:cNvPr id="53256" name="Text Box 8"/>
          <p:cNvSpPr txBox="1">
            <a:spLocks noChangeArrowheads="1"/>
          </p:cNvSpPr>
          <p:nvPr/>
        </p:nvSpPr>
        <p:spPr bwMode="auto">
          <a:xfrm>
            <a:off x="2971800" y="2819401"/>
            <a:ext cx="2362200" cy="838200"/>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a:ln>
                  <a:noFill/>
                </a:ln>
                <a:solidFill>
                  <a:srgbClr val="7030A0"/>
                </a:solidFill>
                <a:effectLst/>
                <a:latin typeface="Calibri" pitchFamily="34" charset="0"/>
                <a:cs typeface="Arial" pitchFamily="34" charset="0"/>
              </a:rPr>
              <a:t>no or low  clinical suspicion of malignancy ( ABCD  check list , recent history, age and </a:t>
            </a:r>
            <a:r>
              <a:rPr kumimoji="0" lang="en-IN" sz="1400" b="1" i="0" u="none" strike="noStrike" cap="none" normalizeH="0" baseline="0" dirty="0" err="1">
                <a:ln>
                  <a:noFill/>
                </a:ln>
                <a:solidFill>
                  <a:srgbClr val="7030A0"/>
                </a:solidFill>
                <a:effectLst/>
                <a:latin typeface="Calibri" pitchFamily="34" charset="0"/>
                <a:cs typeface="Arial" pitchFamily="34" charset="0"/>
              </a:rPr>
              <a:t>subsite</a:t>
            </a: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sp>
        <p:nvSpPr>
          <p:cNvPr id="53257" name="Text Box 9"/>
          <p:cNvSpPr txBox="1">
            <a:spLocks noChangeArrowheads="1"/>
          </p:cNvSpPr>
          <p:nvPr/>
        </p:nvSpPr>
        <p:spPr bwMode="auto">
          <a:xfrm>
            <a:off x="2209800" y="4075093"/>
            <a:ext cx="2374900" cy="954107"/>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a:ln>
                  <a:noFill/>
                </a:ln>
                <a:solidFill>
                  <a:srgbClr val="7030A0"/>
                </a:solidFill>
                <a:effectLst/>
                <a:latin typeface="Calibri" pitchFamily="34" charset="0"/>
                <a:cs typeface="Arial" pitchFamily="34" charset="0"/>
              </a:rPr>
              <a:t>diagnosis  justified on clinical grounds alone (usually no treatment follow up required )</a:t>
            </a: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sp>
        <p:nvSpPr>
          <p:cNvPr id="53258" name="Text Box 10"/>
          <p:cNvSpPr txBox="1">
            <a:spLocks noChangeArrowheads="1"/>
          </p:cNvSpPr>
          <p:nvPr/>
        </p:nvSpPr>
        <p:spPr bwMode="auto">
          <a:xfrm>
            <a:off x="5486400" y="4114800"/>
            <a:ext cx="2514600" cy="804862"/>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a:ln>
                  <a:noFill/>
                </a:ln>
                <a:solidFill>
                  <a:srgbClr val="7030A0"/>
                </a:solidFill>
                <a:effectLst/>
                <a:latin typeface="Calibri" pitchFamily="34" charset="0"/>
                <a:cs typeface="Arial" pitchFamily="34" charset="0"/>
              </a:rPr>
              <a:t>diagnosis not possible on clinical grounds alone provisional diagnosis </a:t>
            </a: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sp>
        <p:nvSpPr>
          <p:cNvPr id="53259" name="Text Box 11"/>
          <p:cNvSpPr txBox="1">
            <a:spLocks noChangeArrowheads="1"/>
          </p:cNvSpPr>
          <p:nvPr/>
        </p:nvSpPr>
        <p:spPr bwMode="auto">
          <a:xfrm>
            <a:off x="4953000" y="5334000"/>
            <a:ext cx="2366962" cy="523220"/>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a:ln>
                  <a:noFill/>
                </a:ln>
                <a:solidFill>
                  <a:srgbClr val="7030A0"/>
                </a:solidFill>
                <a:effectLst/>
                <a:latin typeface="Calibri" pitchFamily="34" charset="0"/>
                <a:cs typeface="Arial" pitchFamily="34" charset="0"/>
              </a:rPr>
              <a:t>biopsy or refer to specialist for further evaluation </a:t>
            </a: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sp>
        <p:nvSpPr>
          <p:cNvPr id="53260" name="Text Box 12"/>
          <p:cNvSpPr txBox="1">
            <a:spLocks noChangeArrowheads="1"/>
          </p:cNvSpPr>
          <p:nvPr/>
        </p:nvSpPr>
        <p:spPr bwMode="auto">
          <a:xfrm>
            <a:off x="3390900" y="6172200"/>
            <a:ext cx="1866900" cy="525462"/>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a:ln>
                  <a:noFill/>
                </a:ln>
                <a:solidFill>
                  <a:srgbClr val="7030A0"/>
                </a:solidFill>
                <a:effectLst/>
                <a:latin typeface="Calibri" pitchFamily="34" charset="0"/>
                <a:cs typeface="Arial" pitchFamily="34" charset="0"/>
              </a:rPr>
              <a:t>malignant melanoma </a:t>
            </a: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sp>
        <p:nvSpPr>
          <p:cNvPr id="53261" name="Text Box 13"/>
          <p:cNvSpPr txBox="1">
            <a:spLocks noChangeArrowheads="1"/>
          </p:cNvSpPr>
          <p:nvPr/>
        </p:nvSpPr>
        <p:spPr bwMode="auto">
          <a:xfrm>
            <a:off x="5962650" y="6240462"/>
            <a:ext cx="2952750" cy="465138"/>
          </a:xfrm>
          <a:prstGeom prst="rect">
            <a:avLst/>
          </a:prstGeom>
          <a:solidFill>
            <a:schemeClr val="accent3">
              <a:lumMod val="40000"/>
              <a:lumOff val="6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400" b="1" i="0" u="none" strike="noStrike" cap="none" normalizeH="0" baseline="0" dirty="0">
                <a:ln>
                  <a:noFill/>
                </a:ln>
                <a:solidFill>
                  <a:srgbClr val="7030A0"/>
                </a:solidFill>
                <a:effectLst/>
                <a:latin typeface="Calibri" pitchFamily="34" charset="0"/>
                <a:cs typeface="Arial" pitchFamily="34" charset="0"/>
              </a:rPr>
              <a:t>no malignancy (treatment usually not required and follow up </a:t>
            </a:r>
            <a:endParaRPr kumimoji="0" lang="en-US" sz="2400" b="1" i="0" u="none" strike="noStrike" cap="none" normalizeH="0" baseline="0" dirty="0">
              <a:ln>
                <a:noFill/>
              </a:ln>
              <a:solidFill>
                <a:srgbClr val="7030A0"/>
              </a:solidFill>
              <a:effectLst/>
              <a:latin typeface="Arial" pitchFamily="34" charset="0"/>
              <a:cs typeface="Arial" pitchFamily="34" charset="0"/>
            </a:endParaRPr>
          </a:p>
        </p:txBody>
      </p:sp>
      <p:cxnSp>
        <p:nvCxnSpPr>
          <p:cNvPr id="17" name="Straight Connector 16"/>
          <p:cNvCxnSpPr/>
          <p:nvPr/>
        </p:nvCxnSpPr>
        <p:spPr>
          <a:xfrm rot="5400000">
            <a:off x="4000500" y="952500"/>
            <a:ext cx="5334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267200" y="1219199"/>
            <a:ext cx="1295400"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0800000">
            <a:off x="3429000" y="1219200"/>
            <a:ext cx="8382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flipH="1" flipV="1">
            <a:off x="6400800" y="3505200"/>
            <a:ext cx="4572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0800000">
            <a:off x="7391400" y="5791198"/>
            <a:ext cx="1295400"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5334000" y="6172200"/>
            <a:ext cx="609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0800000">
            <a:off x="5181600" y="6476999"/>
            <a:ext cx="762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838200" y="5638800"/>
            <a:ext cx="41148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flipH="1" flipV="1">
            <a:off x="-76200" y="4724400"/>
            <a:ext cx="18288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2705100" y="1790700"/>
            <a:ext cx="5334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0800000">
            <a:off x="2590801" y="2057400"/>
            <a:ext cx="685797" cy="142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2019300" y="2857500"/>
            <a:ext cx="1143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4533900" y="4152900"/>
            <a:ext cx="990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0800000">
            <a:off x="2362202" y="3429000"/>
            <a:ext cx="609599"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10800000">
            <a:off x="4572001" y="4648200"/>
            <a:ext cx="9144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0800000" flipV="1">
            <a:off x="5638800" y="2133599"/>
            <a:ext cx="228600"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flipH="1" flipV="1">
            <a:off x="5067300" y="2933700"/>
            <a:ext cx="16002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0800000">
            <a:off x="5029200" y="3733800"/>
            <a:ext cx="8382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6972300" y="5143500"/>
            <a:ext cx="381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0800000">
            <a:off x="8229600" y="1143000"/>
            <a:ext cx="457200"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0" name="Rounded Rectangle 79"/>
          <p:cNvSpPr/>
          <p:nvPr/>
        </p:nvSpPr>
        <p:spPr>
          <a:xfrm>
            <a:off x="0" y="5943600"/>
            <a:ext cx="33528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t>Marco </a:t>
            </a:r>
            <a:r>
              <a:rPr lang="en-IN" sz="1200" b="1" dirty="0" err="1"/>
              <a:t>Meleti</a:t>
            </a:r>
            <a:r>
              <a:rPr lang="en-IN" sz="1200" b="1" dirty="0"/>
              <a:t>.</a:t>
            </a:r>
            <a:r>
              <a:rPr lang="en-US" sz="1200" b="1" dirty="0"/>
              <a:t>.</a:t>
            </a:r>
            <a:r>
              <a:rPr lang="en-IN" sz="1200" b="1" dirty="0"/>
              <a:t> Pigmented lesions of the oral mucosa and </a:t>
            </a:r>
            <a:r>
              <a:rPr lang="en-IN" sz="1200" b="1" dirty="0" err="1"/>
              <a:t>perioral</a:t>
            </a:r>
            <a:r>
              <a:rPr lang="en-IN" sz="1200" b="1" dirty="0"/>
              <a:t> tissues: </a:t>
            </a:r>
            <a:r>
              <a:rPr lang="en-IN" sz="1200" b="1" dirty="0" err="1"/>
              <a:t>aflow</a:t>
            </a:r>
            <a:r>
              <a:rPr lang="en-IN" sz="1200" b="1" dirty="0"/>
              <a:t>-chart for the diagnosis and some recommendations for the </a:t>
            </a:r>
            <a:r>
              <a:rPr lang="en-IN" sz="1200" b="1" dirty="0" err="1"/>
              <a:t>management.OOOE</a:t>
            </a:r>
            <a:r>
              <a:rPr lang="en-IN" sz="1200" b="1" dirty="0"/>
              <a:t> 2008  </a:t>
            </a:r>
            <a:endParaRPr lang="en-IN"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en-US" dirty="0"/>
              <a:t>FOCAL MELANOTIC PIGMENTATION </a:t>
            </a:r>
          </a:p>
          <a:p>
            <a:pPr algn="ctr"/>
            <a:r>
              <a:rPr lang="en-US" dirty="0"/>
              <a:t>MULTIFOCAL DIFFUSE PIGMENTATION</a:t>
            </a:r>
          </a:p>
          <a:p>
            <a:pPr algn="ctr"/>
            <a:r>
              <a:rPr lang="en-US" dirty="0"/>
              <a:t>MELANOSIS ASSOCIATED SYSTEMIC OR GENETIC DISEASE </a:t>
            </a:r>
          </a:p>
          <a:p>
            <a:pPr algn="ctr"/>
            <a:r>
              <a:rPr lang="en-US" dirty="0"/>
              <a:t>IDIOPATHIC PIGMENTATION </a:t>
            </a:r>
          </a:p>
          <a:p>
            <a:pPr algn="ctr"/>
            <a:r>
              <a:rPr lang="en-US" dirty="0"/>
              <a:t>HEMOGLOBIN AND IRON ASSOCIATED PIGMENT </a:t>
            </a:r>
          </a:p>
          <a:p>
            <a:pPr algn="ctr"/>
            <a:r>
              <a:rPr lang="en-US" dirty="0"/>
              <a:t>EXOGENOUS PIGMENTATION </a:t>
            </a:r>
            <a:endParaRPr lang="en-IN" dirty="0"/>
          </a:p>
        </p:txBody>
      </p:sp>
      <p:sp>
        <p:nvSpPr>
          <p:cNvPr id="3" name="Title 2"/>
          <p:cNvSpPr>
            <a:spLocks noGrp="1"/>
          </p:cNvSpPr>
          <p:nvPr>
            <p:ph type="title"/>
          </p:nvPr>
        </p:nvSpPr>
        <p:spPr/>
        <p:txBody>
          <a:bodyPr/>
          <a:lstStyle/>
          <a:p>
            <a:pPr algn="ctr"/>
            <a:r>
              <a:rPr lang="en-US" dirty="0">
                <a:solidFill>
                  <a:srgbClr val="002060"/>
                </a:solidFill>
              </a:rPr>
              <a:t>DIFFERENTIAL DIAGNOSIS </a:t>
            </a:r>
            <a:endParaRPr lang="en-IN" dirty="0">
              <a:solidFill>
                <a:srgbClr val="00206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990600"/>
            <a:ext cx="8991600" cy="5410200"/>
          </a:xfrm>
        </p:spPr>
        <p:txBody>
          <a:bodyPr>
            <a:normAutofit/>
          </a:bodyPr>
          <a:lstStyle/>
          <a:p>
            <a:pPr>
              <a:lnSpc>
                <a:spcPct val="150000"/>
              </a:lnSpc>
            </a:pPr>
            <a:r>
              <a:rPr lang="en-US" sz="2000" dirty="0"/>
              <a:t> focal pigmented lesion  with  no cutaneous counterpart. </a:t>
            </a:r>
            <a:r>
              <a:rPr lang="en-US" sz="2000" b="1" dirty="0"/>
              <a:t>Page &amp; Co-workers</a:t>
            </a:r>
            <a:r>
              <a:rPr lang="en-US" sz="2000" dirty="0"/>
              <a:t>                                                                  </a:t>
            </a:r>
            <a:endParaRPr lang="en-IN" sz="2000" dirty="0"/>
          </a:p>
          <a:p>
            <a:pPr>
              <a:lnSpc>
                <a:spcPct val="150000"/>
              </a:lnSpc>
            </a:pPr>
            <a:endParaRPr lang="en-US" sz="2000" dirty="0"/>
          </a:p>
          <a:p>
            <a:pPr>
              <a:lnSpc>
                <a:spcPct val="150000"/>
              </a:lnSpc>
            </a:pPr>
            <a:r>
              <a:rPr lang="en-US" sz="2000" dirty="0"/>
              <a:t>There is  increase in melanin synthesis  .</a:t>
            </a:r>
          </a:p>
          <a:p>
            <a:pPr>
              <a:lnSpc>
                <a:spcPct val="150000"/>
              </a:lnSpc>
            </a:pPr>
            <a:endParaRPr lang="en-US" sz="2000" dirty="0"/>
          </a:p>
          <a:p>
            <a:pPr>
              <a:lnSpc>
                <a:spcPct val="150000"/>
              </a:lnSpc>
            </a:pPr>
            <a:r>
              <a:rPr lang="en-US" sz="2000" dirty="0"/>
              <a:t>Etiology :  </a:t>
            </a:r>
          </a:p>
          <a:p>
            <a:pPr>
              <a:lnSpc>
                <a:spcPct val="150000"/>
              </a:lnSpc>
            </a:pPr>
            <a:endParaRPr lang="en-US" sz="2000" dirty="0"/>
          </a:p>
          <a:p>
            <a:pPr>
              <a:lnSpc>
                <a:spcPct val="150000"/>
              </a:lnSpc>
            </a:pPr>
            <a:endParaRPr lang="en-US" sz="2000" dirty="0"/>
          </a:p>
          <a:p>
            <a:pPr>
              <a:lnSpc>
                <a:spcPct val="150000"/>
              </a:lnSpc>
            </a:pPr>
            <a:r>
              <a:rPr lang="en-US" sz="2000" dirty="0"/>
              <a:t>Clinical features  :                                                     </a:t>
            </a:r>
            <a:endParaRPr lang="en-IN" sz="2000" dirty="0"/>
          </a:p>
          <a:p>
            <a:pPr>
              <a:lnSpc>
                <a:spcPct val="150000"/>
              </a:lnSpc>
            </a:pPr>
            <a:endParaRPr lang="en-IN" sz="2000" dirty="0"/>
          </a:p>
        </p:txBody>
      </p:sp>
      <p:sp>
        <p:nvSpPr>
          <p:cNvPr id="3" name="Title 2"/>
          <p:cNvSpPr>
            <a:spLocks noGrp="1"/>
          </p:cNvSpPr>
          <p:nvPr>
            <p:ph type="title"/>
          </p:nvPr>
        </p:nvSpPr>
        <p:spPr>
          <a:xfrm>
            <a:off x="762000" y="-304800"/>
            <a:ext cx="8229600" cy="1219200"/>
          </a:xfrm>
        </p:spPr>
        <p:txBody>
          <a:bodyPr>
            <a:normAutofit/>
          </a:bodyPr>
          <a:lstStyle/>
          <a:p>
            <a:pPr algn="ctr"/>
            <a:r>
              <a:rPr lang="en-US" sz="3200" b="1" dirty="0">
                <a:solidFill>
                  <a:srgbClr val="7030A0"/>
                </a:solidFill>
              </a:rPr>
              <a:t>ORAL MELANOTIC MACULE </a:t>
            </a:r>
            <a:endParaRPr lang="en-IN" sz="3200" b="1" dirty="0">
              <a:solidFill>
                <a:srgbClr val="7030A0"/>
              </a:solidFill>
            </a:endParaRPr>
          </a:p>
        </p:txBody>
      </p:sp>
      <p:sp>
        <p:nvSpPr>
          <p:cNvPr id="4" name="Rounded Rectangle 3"/>
          <p:cNvSpPr/>
          <p:nvPr/>
        </p:nvSpPr>
        <p:spPr>
          <a:xfrm>
            <a:off x="1752600" y="2209800"/>
            <a:ext cx="228600"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ounded Rectangle 4"/>
          <p:cNvSpPr/>
          <p:nvPr/>
        </p:nvSpPr>
        <p:spPr>
          <a:xfrm>
            <a:off x="1828800" y="3124200"/>
            <a:ext cx="2438400" cy="53340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7030A0"/>
                </a:solidFill>
              </a:rPr>
              <a:t>Post traumatic or inflammatory reaction</a:t>
            </a:r>
            <a:endParaRPr lang="en-IN" sz="1600" b="1" dirty="0">
              <a:solidFill>
                <a:srgbClr val="7030A0"/>
              </a:solidFill>
            </a:endParaRPr>
          </a:p>
        </p:txBody>
      </p:sp>
      <p:sp>
        <p:nvSpPr>
          <p:cNvPr id="6" name="Rounded Rectangle 5"/>
          <p:cNvSpPr/>
          <p:nvPr/>
        </p:nvSpPr>
        <p:spPr>
          <a:xfrm>
            <a:off x="4724400" y="3048000"/>
            <a:ext cx="3962400" cy="5334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7030A0"/>
                </a:solidFill>
              </a:rPr>
              <a:t>Local factors – chronic inflammation , heat , trauma , chemicals</a:t>
            </a:r>
            <a:endParaRPr lang="en-IN" dirty="0">
              <a:solidFill>
                <a:srgbClr val="7030A0"/>
              </a:solidFill>
            </a:endParaRPr>
          </a:p>
        </p:txBody>
      </p:sp>
      <p:sp>
        <p:nvSpPr>
          <p:cNvPr id="8" name="Flowchart: Punched Tape 7"/>
          <p:cNvSpPr/>
          <p:nvPr/>
        </p:nvSpPr>
        <p:spPr>
          <a:xfrm>
            <a:off x="2590800" y="3657600"/>
            <a:ext cx="6096000" cy="28956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endParaRPr lang="en-US" dirty="0">
              <a:solidFill>
                <a:schemeClr val="bg1"/>
              </a:solidFill>
            </a:endParaRPr>
          </a:p>
          <a:p>
            <a:pPr>
              <a:buFont typeface="Arial" pitchFamily="34" charset="0"/>
              <a:buChar char="•"/>
            </a:pPr>
            <a:endParaRPr lang="en-US" dirty="0">
              <a:solidFill>
                <a:schemeClr val="bg1"/>
              </a:solidFill>
            </a:endParaRPr>
          </a:p>
          <a:p>
            <a:pPr>
              <a:buFont typeface="Arial" pitchFamily="34" charset="0"/>
              <a:buChar char="•"/>
            </a:pPr>
            <a:endParaRPr lang="en-US" dirty="0">
              <a:solidFill>
                <a:schemeClr val="bg1"/>
              </a:solidFill>
            </a:endParaRPr>
          </a:p>
          <a:p>
            <a:pPr>
              <a:buFont typeface="Arial" pitchFamily="34" charset="0"/>
              <a:buChar char="•"/>
            </a:pPr>
            <a:endParaRPr lang="en-US" dirty="0">
              <a:solidFill>
                <a:schemeClr val="bg1"/>
              </a:solidFill>
            </a:endParaRPr>
          </a:p>
          <a:p>
            <a:pPr>
              <a:buFont typeface="Arial" pitchFamily="34" charset="0"/>
              <a:buChar char="•"/>
            </a:pPr>
            <a:r>
              <a:rPr lang="en-US" dirty="0">
                <a:solidFill>
                  <a:schemeClr val="bg1"/>
                </a:solidFill>
              </a:rPr>
              <a:t>40 yrs , females </a:t>
            </a:r>
          </a:p>
          <a:p>
            <a:pPr>
              <a:buFont typeface="Arial" pitchFamily="34" charset="0"/>
              <a:buChar char="•"/>
            </a:pPr>
            <a:endParaRPr lang="en-US" dirty="0">
              <a:solidFill>
                <a:schemeClr val="bg1"/>
              </a:solidFill>
            </a:endParaRPr>
          </a:p>
          <a:p>
            <a:pPr>
              <a:buFont typeface="Arial" pitchFamily="34" charset="0"/>
              <a:buChar char="•"/>
            </a:pPr>
            <a:r>
              <a:rPr lang="en-US" dirty="0">
                <a:solidFill>
                  <a:schemeClr val="bg1"/>
                </a:solidFill>
              </a:rPr>
              <a:t>Lesions – oval or  round  with  irregular  &lt; 5mm </a:t>
            </a:r>
          </a:p>
          <a:p>
            <a:pPr>
              <a:buFont typeface="Arial" pitchFamily="34" charset="0"/>
              <a:buChar char="•"/>
            </a:pPr>
            <a:endParaRPr lang="en-US" dirty="0">
              <a:solidFill>
                <a:schemeClr val="bg1"/>
              </a:solidFill>
            </a:endParaRPr>
          </a:p>
          <a:p>
            <a:pPr>
              <a:buFont typeface="Arial" pitchFamily="34" charset="0"/>
              <a:buChar char="•"/>
            </a:pPr>
            <a:r>
              <a:rPr lang="en-US" dirty="0">
                <a:solidFill>
                  <a:schemeClr val="bg1"/>
                </a:solidFill>
              </a:rPr>
              <a:t> </a:t>
            </a:r>
            <a:r>
              <a:rPr lang="en-US" dirty="0" err="1">
                <a:solidFill>
                  <a:schemeClr val="bg1"/>
                </a:solidFill>
              </a:rPr>
              <a:t>colour</a:t>
            </a:r>
            <a:r>
              <a:rPr lang="en-US" dirty="0">
                <a:solidFill>
                  <a:schemeClr val="bg1"/>
                </a:solidFill>
              </a:rPr>
              <a:t>  may be blue, black or brown in </a:t>
            </a:r>
            <a:r>
              <a:rPr lang="en-US" dirty="0" err="1">
                <a:solidFill>
                  <a:schemeClr val="bg1"/>
                </a:solidFill>
              </a:rPr>
              <a:t>colour</a:t>
            </a:r>
            <a:endParaRPr lang="en-US" dirty="0">
              <a:solidFill>
                <a:schemeClr val="bg1"/>
              </a:solidFill>
            </a:endParaRPr>
          </a:p>
          <a:p>
            <a:pPr>
              <a:buFont typeface="Arial" pitchFamily="34" charset="0"/>
              <a:buChar char="•"/>
            </a:pPr>
            <a:endParaRPr lang="en-IN" dirty="0">
              <a:solidFill>
                <a:schemeClr val="bg1"/>
              </a:solidFill>
            </a:endParaRPr>
          </a:p>
          <a:p>
            <a:pPr>
              <a:buFont typeface="Arial" pitchFamily="34" charset="0"/>
              <a:buChar char="•"/>
            </a:pPr>
            <a:r>
              <a:rPr lang="en-US" dirty="0">
                <a:solidFill>
                  <a:schemeClr val="bg1"/>
                </a:solidFill>
              </a:rPr>
              <a:t>lower lip and </a:t>
            </a:r>
            <a:r>
              <a:rPr lang="en-US" dirty="0" err="1">
                <a:solidFill>
                  <a:schemeClr val="bg1"/>
                </a:solidFill>
              </a:rPr>
              <a:t>Gingiva</a:t>
            </a:r>
            <a:r>
              <a:rPr lang="en-US" dirty="0">
                <a:solidFill>
                  <a:schemeClr val="bg1"/>
                </a:solidFill>
              </a:rPr>
              <a:t>. </a:t>
            </a:r>
            <a:endParaRPr lang="en-IN" dirty="0">
              <a:solidFill>
                <a:schemeClr val="bg1"/>
              </a:solidFill>
            </a:endParaRPr>
          </a:p>
          <a:p>
            <a:pPr>
              <a:buFont typeface="Arial" pitchFamily="34" charset="0"/>
              <a:buChar char="•"/>
            </a:pPr>
            <a:endParaRPr lang="en-US" dirty="0">
              <a:solidFill>
                <a:schemeClr val="bg1"/>
              </a:solidFill>
            </a:endParaRPr>
          </a:p>
          <a:p>
            <a:pPr>
              <a:buFont typeface="Arial" pitchFamily="34" charset="0"/>
              <a:buChar char="•"/>
            </a:pPr>
            <a:endParaRPr lang="en-US" dirty="0">
              <a:solidFill>
                <a:schemeClr val="bg1"/>
              </a:solidFill>
            </a:endParaRPr>
          </a:p>
          <a:p>
            <a:pPr>
              <a:buFont typeface="Arial" pitchFamily="34" charset="0"/>
              <a:buChar char="•"/>
            </a:pPr>
            <a:endParaRPr lang="en-IN"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524000"/>
            <a:ext cx="8686800" cy="5105400"/>
          </a:xfrm>
        </p:spPr>
        <p:txBody>
          <a:bodyPr>
            <a:normAutofit fontScale="92500" lnSpcReduction="10000"/>
          </a:bodyPr>
          <a:lstStyle/>
          <a:p>
            <a:endParaRPr lang="en-US" dirty="0"/>
          </a:p>
          <a:p>
            <a:pPr>
              <a:buNone/>
            </a:pPr>
            <a:r>
              <a:rPr lang="en-US" sz="2000" dirty="0"/>
              <a:t>	</a:t>
            </a:r>
            <a:r>
              <a:rPr lang="en-US" sz="2000" dirty="0" err="1"/>
              <a:t>Macule</a:t>
            </a:r>
            <a:r>
              <a:rPr lang="en-US" sz="2000" dirty="0"/>
              <a:t> on lower lip 			                 	 </a:t>
            </a:r>
            <a:r>
              <a:rPr lang="en-US" sz="2000" dirty="0" err="1"/>
              <a:t>buccal</a:t>
            </a:r>
            <a:r>
              <a:rPr lang="en-US" sz="2000" dirty="0"/>
              <a:t> mucosa </a:t>
            </a:r>
          </a:p>
          <a:p>
            <a:pPr>
              <a:buNone/>
            </a:pPr>
            <a:endParaRPr lang="en-US" dirty="0"/>
          </a:p>
          <a:p>
            <a:pPr>
              <a:lnSpc>
                <a:spcPct val="150000"/>
              </a:lnSpc>
            </a:pPr>
            <a:r>
              <a:rPr lang="en-US" sz="1900" b="1" dirty="0"/>
              <a:t>Chin-</a:t>
            </a:r>
            <a:r>
              <a:rPr lang="en-US" sz="1900" b="1" dirty="0" err="1"/>
              <a:t>Jyh</a:t>
            </a:r>
            <a:r>
              <a:rPr lang="en-US" sz="1900" b="1" dirty="0"/>
              <a:t> </a:t>
            </a:r>
            <a:r>
              <a:rPr lang="en-US" sz="1900" b="1" dirty="0" err="1"/>
              <a:t>Yeh</a:t>
            </a:r>
            <a:r>
              <a:rPr lang="en-US" sz="1900" b="1" dirty="0"/>
              <a:t>. et .al (2000)</a:t>
            </a:r>
            <a:r>
              <a:rPr lang="en-US" sz="1800" b="1" dirty="0"/>
              <a:t>j of oral and max </a:t>
            </a:r>
            <a:r>
              <a:rPr lang="en-US" sz="1800" b="1" dirty="0" err="1"/>
              <a:t>surg</a:t>
            </a:r>
            <a:r>
              <a:rPr lang="en-US" sz="1800" b="1" dirty="0"/>
              <a:t> </a:t>
            </a:r>
            <a:r>
              <a:rPr lang="en-US" sz="1900" dirty="0"/>
              <a:t>  described a simple and effective cryosurgical technique to treat oral </a:t>
            </a:r>
            <a:r>
              <a:rPr lang="en-US" sz="1900" dirty="0" err="1"/>
              <a:t>melanotic</a:t>
            </a:r>
            <a:r>
              <a:rPr lang="en-US" sz="1900" dirty="0"/>
              <a:t> </a:t>
            </a:r>
            <a:r>
              <a:rPr lang="en-US" sz="1900" dirty="0" err="1"/>
              <a:t>macules</a:t>
            </a:r>
            <a:r>
              <a:rPr lang="en-US" sz="1900" dirty="0"/>
              <a:t>. </a:t>
            </a:r>
          </a:p>
          <a:p>
            <a:pPr>
              <a:lnSpc>
                <a:spcPct val="150000"/>
              </a:lnSpc>
            </a:pPr>
            <a:endParaRPr lang="en-IN" sz="1900" dirty="0"/>
          </a:p>
          <a:p>
            <a:pPr>
              <a:lnSpc>
                <a:spcPct val="150000"/>
              </a:lnSpc>
            </a:pPr>
            <a:r>
              <a:rPr lang="en-US" sz="1900" b="1" dirty="0"/>
              <a:t>Michael A. Kahn et.al  OOOE (2005) </a:t>
            </a:r>
            <a:r>
              <a:rPr lang="en-US" sz="1900" dirty="0"/>
              <a:t>documented a case of primary oral melanoma arising from an apparent oral </a:t>
            </a:r>
            <a:r>
              <a:rPr lang="en-US" sz="1900" dirty="0" err="1"/>
              <a:t>melanotic</a:t>
            </a:r>
            <a:r>
              <a:rPr lang="en-US" sz="1900" dirty="0"/>
              <a:t> </a:t>
            </a:r>
            <a:r>
              <a:rPr lang="en-US" sz="1900" dirty="0" err="1"/>
              <a:t>macule</a:t>
            </a:r>
            <a:r>
              <a:rPr lang="en-US" sz="1900" dirty="0"/>
              <a:t>.</a:t>
            </a:r>
            <a:endParaRPr lang="en-IN" sz="1900" dirty="0"/>
          </a:p>
          <a:p>
            <a:pPr>
              <a:lnSpc>
                <a:spcPct val="150000"/>
              </a:lnSpc>
            </a:pPr>
            <a:endParaRPr lang="en-US" sz="1900" b="1" dirty="0"/>
          </a:p>
          <a:p>
            <a:pPr>
              <a:lnSpc>
                <a:spcPct val="150000"/>
              </a:lnSpc>
            </a:pPr>
            <a:r>
              <a:rPr lang="en-US" sz="1900" b="1" dirty="0" err="1"/>
              <a:t>Román</a:t>
            </a:r>
            <a:r>
              <a:rPr lang="en-US" sz="1900" b="1" dirty="0"/>
              <a:t> Carlos-</a:t>
            </a:r>
            <a:r>
              <a:rPr lang="en-US" sz="1900" b="1" dirty="0" err="1"/>
              <a:t>Bregni</a:t>
            </a:r>
            <a:r>
              <a:rPr lang="en-US" sz="1900" b="1" dirty="0"/>
              <a:t> et. al. (2006) </a:t>
            </a:r>
            <a:r>
              <a:rPr lang="en-US" sz="1900" dirty="0"/>
              <a:t>reported 4 cases of </a:t>
            </a:r>
            <a:r>
              <a:rPr lang="en-US" sz="1900" dirty="0" err="1"/>
              <a:t>melanoacanthoma</a:t>
            </a:r>
            <a:r>
              <a:rPr lang="en-US" sz="1900" dirty="0"/>
              <a:t> and 4 cases of </a:t>
            </a:r>
            <a:r>
              <a:rPr lang="en-US" sz="1900" dirty="0" err="1"/>
              <a:t>melanotic</a:t>
            </a:r>
            <a:r>
              <a:rPr lang="en-US" sz="1900" dirty="0"/>
              <a:t> </a:t>
            </a:r>
            <a:r>
              <a:rPr lang="en-US" sz="1900" dirty="0" err="1"/>
              <a:t>macule,with</a:t>
            </a:r>
            <a:r>
              <a:rPr lang="en-US" sz="1900" dirty="0"/>
              <a:t> review of literature and </a:t>
            </a:r>
            <a:r>
              <a:rPr lang="en-US" sz="1900" dirty="0" err="1"/>
              <a:t>immunohistochemical</a:t>
            </a:r>
            <a:r>
              <a:rPr lang="en-US" sz="1900" dirty="0"/>
              <a:t> analysis. </a:t>
            </a:r>
            <a:endParaRPr lang="en-IN" sz="1900" dirty="0"/>
          </a:p>
          <a:p>
            <a:endParaRPr lang="en-IN" dirty="0"/>
          </a:p>
        </p:txBody>
      </p:sp>
      <p:sp>
        <p:nvSpPr>
          <p:cNvPr id="3" name="Title 2"/>
          <p:cNvSpPr>
            <a:spLocks noGrp="1"/>
          </p:cNvSpPr>
          <p:nvPr>
            <p:ph type="title"/>
          </p:nvPr>
        </p:nvSpPr>
        <p:spPr/>
        <p:txBody>
          <a:bodyPr/>
          <a:lstStyle/>
          <a:p>
            <a:endParaRPr lang="en-IN" dirty="0"/>
          </a:p>
        </p:txBody>
      </p:sp>
      <p:pic>
        <p:nvPicPr>
          <p:cNvPr id="4" name="Picture 3" descr="C:\Users\bujjee\Pictures\macule 1.bmp"/>
          <p:cNvPicPr/>
          <p:nvPr/>
        </p:nvPicPr>
        <p:blipFill>
          <a:blip r:embed="rId2" cstate="print"/>
          <a:srcRect r="5922"/>
          <a:stretch>
            <a:fillRect/>
          </a:stretch>
        </p:blipFill>
        <p:spPr bwMode="auto">
          <a:xfrm>
            <a:off x="685800" y="152400"/>
            <a:ext cx="2000250" cy="1600800"/>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6553200" y="152400"/>
            <a:ext cx="1957094" cy="16002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0"/>
            <a:ext cx="8534400" cy="5791200"/>
          </a:xfrm>
        </p:spPr>
        <p:txBody>
          <a:bodyPr>
            <a:noAutofit/>
          </a:bodyPr>
          <a:lstStyle/>
          <a:p>
            <a:pPr lvl="0"/>
            <a:endParaRPr lang="en-US" sz="2000" b="1" dirty="0"/>
          </a:p>
          <a:p>
            <a:pPr lvl="0"/>
            <a:r>
              <a:rPr lang="en-US" sz="2000" b="1" dirty="0" err="1"/>
              <a:t>Melanoplakia</a:t>
            </a:r>
            <a:r>
              <a:rPr lang="en-US" sz="2000" b="1" dirty="0"/>
              <a:t> :</a:t>
            </a:r>
            <a:r>
              <a:rPr lang="en-US" sz="2000" dirty="0"/>
              <a:t> presents as flat brownish to black lesion  --- diffuse in nature </a:t>
            </a:r>
          </a:p>
          <a:p>
            <a:pPr lvl="0"/>
            <a:endParaRPr lang="en-US" sz="2000" b="1" dirty="0"/>
          </a:p>
          <a:p>
            <a:pPr lvl="0"/>
            <a:r>
              <a:rPr lang="en-US" sz="2000" b="1" dirty="0" err="1"/>
              <a:t>Amalgum</a:t>
            </a:r>
            <a:r>
              <a:rPr lang="en-US" sz="2000" b="1" dirty="0"/>
              <a:t> Tattoo :</a:t>
            </a:r>
            <a:r>
              <a:rPr lang="en-US" sz="2000" dirty="0"/>
              <a:t> </a:t>
            </a:r>
            <a:r>
              <a:rPr lang="en-US" sz="2000" dirty="0" err="1"/>
              <a:t>greyish</a:t>
            </a:r>
            <a:r>
              <a:rPr lang="en-US" sz="2000" dirty="0"/>
              <a:t> or bluish flat lesion with well circumscribed</a:t>
            </a:r>
            <a:r>
              <a:rPr lang="en-US" sz="2000" b="1" dirty="0"/>
              <a:t> </a:t>
            </a:r>
            <a:r>
              <a:rPr lang="en-US" sz="2000" dirty="0"/>
              <a:t>margins </a:t>
            </a:r>
          </a:p>
          <a:p>
            <a:pPr lvl="0"/>
            <a:endParaRPr lang="en-US" sz="2000" b="1" dirty="0"/>
          </a:p>
          <a:p>
            <a:pPr lvl="0"/>
            <a:endParaRPr lang="en-US" sz="2000" b="1" dirty="0"/>
          </a:p>
          <a:p>
            <a:pPr lvl="0"/>
            <a:r>
              <a:rPr lang="en-US" sz="2000" b="1" dirty="0" err="1"/>
              <a:t>Ecchymosis</a:t>
            </a:r>
            <a:r>
              <a:rPr lang="en-US" sz="2000" b="1" dirty="0"/>
              <a:t> : </a:t>
            </a:r>
            <a:r>
              <a:rPr lang="en-US" sz="2000" dirty="0"/>
              <a:t>It resembles </a:t>
            </a:r>
            <a:r>
              <a:rPr lang="en-US" sz="2000" dirty="0" err="1"/>
              <a:t>macule</a:t>
            </a:r>
            <a:r>
              <a:rPr lang="en-US" sz="2000" dirty="0"/>
              <a:t>. It usually disappears within a few days. </a:t>
            </a:r>
            <a:endParaRPr lang="en-IN" sz="2000" dirty="0"/>
          </a:p>
          <a:p>
            <a:pPr>
              <a:buNone/>
            </a:pPr>
            <a:r>
              <a:rPr lang="en-US" sz="2000" dirty="0"/>
              <a:t> </a:t>
            </a:r>
            <a:endParaRPr lang="en-IN" sz="2000" dirty="0"/>
          </a:p>
          <a:p>
            <a:pPr lvl="0"/>
            <a:r>
              <a:rPr lang="en-US" sz="2000" b="1" dirty="0"/>
              <a:t>Superficial spreading Melanoma</a:t>
            </a:r>
            <a:r>
              <a:rPr lang="en-US" sz="2000" dirty="0"/>
              <a:t> : macular lesion with variety of </a:t>
            </a:r>
            <a:r>
              <a:rPr lang="en-US" sz="2000" dirty="0" err="1"/>
              <a:t>colours</a:t>
            </a:r>
            <a:r>
              <a:rPr lang="en-US" sz="2000" dirty="0"/>
              <a:t> such as tan, brown, gray, black, blue, white or pink. The surface of lesion is </a:t>
            </a:r>
            <a:r>
              <a:rPr lang="en-US" sz="2000" dirty="0" err="1"/>
              <a:t>indurated</a:t>
            </a:r>
            <a:r>
              <a:rPr lang="en-US" sz="2000" dirty="0"/>
              <a:t> or invaded by surface nodules. Satellite </a:t>
            </a:r>
            <a:r>
              <a:rPr lang="en-US" sz="2000" dirty="0" err="1"/>
              <a:t>macules</a:t>
            </a:r>
            <a:r>
              <a:rPr lang="en-US" sz="2000" dirty="0"/>
              <a:t> or nodules of cells may develop peripherally</a:t>
            </a:r>
            <a:endParaRPr lang="en-IN" sz="2000" dirty="0"/>
          </a:p>
          <a:p>
            <a:pPr>
              <a:buNone/>
            </a:pPr>
            <a:r>
              <a:rPr lang="en-US" sz="2000" dirty="0"/>
              <a:t> </a:t>
            </a:r>
            <a:endParaRPr lang="en-IN" sz="2000" dirty="0"/>
          </a:p>
          <a:p>
            <a:pPr lvl="0"/>
            <a:r>
              <a:rPr lang="en-US" sz="2000" b="1" dirty="0"/>
              <a:t>Nevi :</a:t>
            </a:r>
            <a:r>
              <a:rPr lang="en-US" sz="2000" dirty="0"/>
              <a:t>Nevi presents as a brown raised lesions which is palpable, but they may be flat</a:t>
            </a:r>
            <a:endParaRPr lang="en-IN"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609600"/>
            <a:ext cx="8534400" cy="5562600"/>
          </a:xfrm>
        </p:spPr>
        <p:txBody>
          <a:bodyPr>
            <a:normAutofit/>
          </a:bodyPr>
          <a:lstStyle/>
          <a:p>
            <a:pPr>
              <a:lnSpc>
                <a:spcPct val="150000"/>
              </a:lnSpc>
              <a:buNone/>
            </a:pPr>
            <a:endParaRPr lang="en-US" sz="2000" b="1" u="sng" dirty="0"/>
          </a:p>
          <a:p>
            <a:pPr>
              <a:lnSpc>
                <a:spcPct val="150000"/>
              </a:lnSpc>
            </a:pPr>
            <a:r>
              <a:rPr lang="en-US" sz="2000" dirty="0"/>
              <a:t> Rare benign mixed lesion of </a:t>
            </a:r>
            <a:r>
              <a:rPr lang="en-US" sz="2000" dirty="0" err="1"/>
              <a:t>keratinocytes</a:t>
            </a:r>
            <a:r>
              <a:rPr lang="en-US" sz="2000" dirty="0"/>
              <a:t> and pigment laden </a:t>
            </a:r>
            <a:r>
              <a:rPr lang="en-US" sz="2000" dirty="0" err="1"/>
              <a:t>dendritic</a:t>
            </a:r>
            <a:r>
              <a:rPr lang="en-US" sz="2000" dirty="0"/>
              <a:t> </a:t>
            </a:r>
            <a:r>
              <a:rPr lang="en-US" sz="2000" dirty="0" err="1"/>
              <a:t>melanocytes</a:t>
            </a:r>
            <a:r>
              <a:rPr lang="en-US" sz="2000" dirty="0"/>
              <a:t>.</a:t>
            </a:r>
            <a:endParaRPr lang="en-IN" sz="2000" dirty="0"/>
          </a:p>
          <a:p>
            <a:pPr>
              <a:lnSpc>
                <a:spcPct val="150000"/>
              </a:lnSpc>
              <a:buNone/>
            </a:pPr>
            <a:r>
              <a:rPr lang="en-US" sz="2000" dirty="0"/>
              <a:t> </a:t>
            </a:r>
            <a:endParaRPr lang="en-IN" sz="2000" dirty="0"/>
          </a:p>
          <a:p>
            <a:pPr>
              <a:lnSpc>
                <a:spcPct val="150000"/>
              </a:lnSpc>
              <a:buNone/>
            </a:pPr>
            <a:r>
              <a:rPr lang="en-US" sz="2000" b="1" dirty="0"/>
              <a:t>Etiology : </a:t>
            </a:r>
            <a:r>
              <a:rPr lang="en-US" sz="2000" dirty="0"/>
              <a:t>It  rare condition and appears to be reactive in origin, often arising as a result of local trauma   - 40 cases reported </a:t>
            </a:r>
            <a:endParaRPr lang="en-IN" sz="2000" dirty="0"/>
          </a:p>
          <a:p>
            <a:pPr>
              <a:lnSpc>
                <a:spcPct val="150000"/>
              </a:lnSpc>
              <a:buNone/>
            </a:pPr>
            <a:r>
              <a:rPr lang="en-US" sz="2000" b="1" dirty="0"/>
              <a:t> </a:t>
            </a:r>
            <a:endParaRPr lang="en-IN" sz="2000" dirty="0"/>
          </a:p>
          <a:p>
            <a:pPr>
              <a:lnSpc>
                <a:spcPct val="150000"/>
              </a:lnSpc>
              <a:buNone/>
            </a:pPr>
            <a:r>
              <a:rPr lang="en-US" sz="2000" b="1" dirty="0"/>
              <a:t>Clinical Features : </a:t>
            </a:r>
            <a:endParaRPr lang="en-IN" sz="2000" dirty="0"/>
          </a:p>
          <a:p>
            <a:pPr>
              <a:lnSpc>
                <a:spcPct val="150000"/>
              </a:lnSpc>
              <a:buNone/>
            </a:pPr>
            <a:endParaRPr lang="en-IN" sz="2000" dirty="0"/>
          </a:p>
        </p:txBody>
      </p:sp>
      <p:sp>
        <p:nvSpPr>
          <p:cNvPr id="3" name="Title 2"/>
          <p:cNvSpPr>
            <a:spLocks noGrp="1"/>
          </p:cNvSpPr>
          <p:nvPr>
            <p:ph type="title"/>
          </p:nvPr>
        </p:nvSpPr>
        <p:spPr>
          <a:xfrm>
            <a:off x="2286000" y="-304800"/>
            <a:ext cx="8229600" cy="1219200"/>
          </a:xfrm>
        </p:spPr>
        <p:txBody>
          <a:bodyPr/>
          <a:lstStyle/>
          <a:p>
            <a:r>
              <a:rPr lang="en-US" dirty="0">
                <a:solidFill>
                  <a:srgbClr val="002060"/>
                </a:solidFill>
              </a:rPr>
              <a:t>MELANOACANTHOMA </a:t>
            </a:r>
            <a:endParaRPr lang="en-IN" dirty="0">
              <a:solidFill>
                <a:srgbClr val="002060"/>
              </a:solidFill>
            </a:endParaRPr>
          </a:p>
        </p:txBody>
      </p:sp>
      <p:sp>
        <p:nvSpPr>
          <p:cNvPr id="5" name="Rounded Rectangle 4"/>
          <p:cNvSpPr/>
          <p:nvPr/>
        </p:nvSpPr>
        <p:spPr>
          <a:xfrm>
            <a:off x="2743200" y="3962400"/>
            <a:ext cx="5867400" cy="2590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1600" dirty="0">
                <a:solidFill>
                  <a:schemeClr val="bg1"/>
                </a:solidFill>
              </a:rPr>
              <a:t> exclusively in Black – females – 3  to 4 decade</a:t>
            </a:r>
          </a:p>
          <a:p>
            <a:r>
              <a:rPr lang="en-US" sz="1600" dirty="0">
                <a:solidFill>
                  <a:schemeClr val="bg1"/>
                </a:solidFill>
              </a:rPr>
              <a:t> </a:t>
            </a:r>
            <a:endParaRPr lang="en-IN" sz="1600" dirty="0">
              <a:solidFill>
                <a:schemeClr val="bg1"/>
              </a:solidFill>
            </a:endParaRPr>
          </a:p>
          <a:p>
            <a:pPr>
              <a:buFont typeface="Arial" pitchFamily="34" charset="0"/>
              <a:buChar char="•"/>
            </a:pPr>
            <a:r>
              <a:rPr lang="en-US" sz="1600" dirty="0">
                <a:solidFill>
                  <a:schemeClr val="bg1"/>
                </a:solidFill>
              </a:rPr>
              <a:t>occur on stress bearing areas</a:t>
            </a:r>
          </a:p>
          <a:p>
            <a:pPr>
              <a:buFont typeface="Arial" pitchFamily="34" charset="0"/>
              <a:buChar char="•"/>
            </a:pPr>
            <a:endParaRPr lang="en-IN" sz="1600" dirty="0">
              <a:solidFill>
                <a:schemeClr val="bg1"/>
              </a:solidFill>
            </a:endParaRPr>
          </a:p>
          <a:p>
            <a:pPr>
              <a:buFont typeface="Arial" pitchFamily="34" charset="0"/>
              <a:buChar char="•"/>
            </a:pPr>
            <a:r>
              <a:rPr lang="en-US" sz="1600" dirty="0">
                <a:solidFill>
                  <a:schemeClr val="bg1"/>
                </a:solidFill>
              </a:rPr>
              <a:t> smooth, well circumscribed flat or slightly raised lesion with varying degrees of pigmentation from dark brown to black in </a:t>
            </a:r>
          </a:p>
          <a:p>
            <a:pPr>
              <a:buFont typeface="Arial" pitchFamily="34" charset="0"/>
              <a:buChar char="•"/>
            </a:pPr>
            <a:endParaRPr lang="en-US" sz="1600" dirty="0">
              <a:solidFill>
                <a:schemeClr val="bg1"/>
              </a:solidFill>
            </a:endParaRPr>
          </a:p>
          <a:p>
            <a:pPr>
              <a:buFont typeface="Arial" pitchFamily="34" charset="0"/>
              <a:buChar char="•"/>
            </a:pPr>
            <a:r>
              <a:rPr lang="en-US" sz="1600" dirty="0">
                <a:solidFill>
                  <a:schemeClr val="bg1"/>
                </a:solidFill>
              </a:rPr>
              <a:t> rapid increase in size and occasionally reach a diameter of several centimeters within a period of few weeks</a:t>
            </a:r>
            <a:endParaRPr lang="en-IN" sz="1600" dirty="0">
              <a:solidFill>
                <a:schemeClr val="bg1"/>
              </a:solidFill>
            </a:endParaRPr>
          </a:p>
          <a:p>
            <a:endParaRPr lang="en-IN"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304800"/>
            <a:ext cx="5181600" cy="6248400"/>
          </a:xfrm>
        </p:spPr>
        <p:txBody>
          <a:bodyPr>
            <a:normAutofit/>
          </a:bodyPr>
          <a:lstStyle/>
          <a:p>
            <a:pPr>
              <a:lnSpc>
                <a:spcPct val="150000"/>
              </a:lnSpc>
            </a:pPr>
            <a:r>
              <a:rPr lang="en-IN" sz="1800" dirty="0"/>
              <a:t>A diagnosis of oral MA can be performed solely on the basis of the histological features. Nevertheless, in order to emphasize the presence of melanin Fontana-Masson                         stain  can be used.</a:t>
            </a:r>
          </a:p>
          <a:p>
            <a:pPr>
              <a:lnSpc>
                <a:spcPct val="150000"/>
              </a:lnSpc>
            </a:pPr>
            <a:endParaRPr lang="en-IN" sz="1800" dirty="0"/>
          </a:p>
          <a:p>
            <a:pPr>
              <a:lnSpc>
                <a:spcPct val="150000"/>
              </a:lnSpc>
            </a:pPr>
            <a:r>
              <a:rPr lang="en-IN" sz="1800" dirty="0"/>
              <a:t> The IHC profile of oral MA is essentially limited to the </a:t>
            </a:r>
            <a:r>
              <a:rPr lang="en-IN" sz="1800" dirty="0" err="1"/>
              <a:t>melanocytic</a:t>
            </a:r>
            <a:r>
              <a:rPr lang="en-IN" sz="1800" dirty="0"/>
              <a:t> markers .                                 IHC studies generally reveal diffuse                                                nuclear and </a:t>
            </a:r>
            <a:r>
              <a:rPr lang="en-IN" sz="1800" dirty="0" err="1"/>
              <a:t>cytoplasmic</a:t>
            </a:r>
            <a:r>
              <a:rPr lang="en-IN" sz="1800" dirty="0"/>
              <a:t>                         </a:t>
            </a:r>
            <a:r>
              <a:rPr lang="en-IN" sz="1800" dirty="0" err="1"/>
              <a:t>immunoreactivity</a:t>
            </a:r>
            <a:r>
              <a:rPr lang="en-IN" sz="1800" dirty="0"/>
              <a:t> of the </a:t>
            </a:r>
            <a:r>
              <a:rPr lang="en-IN" sz="1800" dirty="0" err="1"/>
              <a:t>dendritic</a:t>
            </a:r>
            <a:r>
              <a:rPr lang="en-IN" sz="1800" dirty="0"/>
              <a:t> </a:t>
            </a:r>
            <a:r>
              <a:rPr lang="en-IN" sz="1800" dirty="0" err="1"/>
              <a:t>melanocytes</a:t>
            </a:r>
            <a:r>
              <a:rPr lang="en-IN" sz="1800" dirty="0"/>
              <a:t> with S-100 protein. These cells also exhibit moderate-to-diffuse </a:t>
            </a:r>
            <a:r>
              <a:rPr lang="en-IN" sz="1800" dirty="0" err="1"/>
              <a:t>cytoplasmic</a:t>
            </a:r>
            <a:r>
              <a:rPr lang="en-IN" sz="1800" dirty="0"/>
              <a:t> reactivity for HMB-45</a:t>
            </a:r>
          </a:p>
        </p:txBody>
      </p:sp>
      <p:pic>
        <p:nvPicPr>
          <p:cNvPr id="1026" name="Picture 2"/>
          <p:cNvPicPr>
            <a:picLocks noChangeAspect="1" noChangeArrowheads="1"/>
          </p:cNvPicPr>
          <p:nvPr/>
        </p:nvPicPr>
        <p:blipFill>
          <a:blip r:embed="rId2" cstate="print"/>
          <a:srcRect t="46667"/>
          <a:stretch>
            <a:fillRect/>
          </a:stretch>
        </p:blipFill>
        <p:spPr bwMode="auto">
          <a:xfrm>
            <a:off x="4572000" y="3295940"/>
            <a:ext cx="4343400" cy="1352260"/>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b="51305"/>
          <a:stretch>
            <a:fillRect/>
          </a:stretch>
        </p:blipFill>
        <p:spPr bwMode="auto">
          <a:xfrm>
            <a:off x="4495800" y="838200"/>
            <a:ext cx="4461782" cy="1268324"/>
          </a:xfrm>
          <a:prstGeom prst="rect">
            <a:avLst/>
          </a:prstGeom>
          <a:noFill/>
          <a:ln w="9525">
            <a:noFill/>
            <a:miter lim="800000"/>
            <a:headEnd/>
            <a:tailEnd/>
          </a:ln>
        </p:spPr>
      </p:pic>
      <p:sp>
        <p:nvSpPr>
          <p:cNvPr id="7" name="Rounded Rectangle 6"/>
          <p:cNvSpPr/>
          <p:nvPr/>
        </p:nvSpPr>
        <p:spPr>
          <a:xfrm>
            <a:off x="2514600" y="5867400"/>
            <a:ext cx="6400800" cy="6858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IN" sz="1400" b="1" dirty="0"/>
              <a:t>Oral </a:t>
            </a:r>
            <a:r>
              <a:rPr lang="en-IN" sz="1400" b="1" dirty="0" err="1"/>
              <a:t>melanoacanthoma</a:t>
            </a:r>
            <a:r>
              <a:rPr lang="en-IN" sz="1400" b="1" dirty="0"/>
              <a:t> and oral </a:t>
            </a:r>
            <a:r>
              <a:rPr lang="en-IN" sz="1400" b="1" dirty="0" err="1"/>
              <a:t>melanotic</a:t>
            </a:r>
            <a:r>
              <a:rPr lang="en-IN" sz="1400" b="1" dirty="0"/>
              <a:t> </a:t>
            </a:r>
            <a:r>
              <a:rPr lang="en-IN" sz="1400" b="1" dirty="0" err="1"/>
              <a:t>macule</a:t>
            </a:r>
            <a:r>
              <a:rPr lang="en-IN" sz="1400" b="1" dirty="0"/>
              <a:t>: a report of 8 cases,</a:t>
            </a:r>
          </a:p>
          <a:p>
            <a:r>
              <a:rPr lang="en-IN" sz="1400" b="1" dirty="0"/>
              <a:t>review of the literature, and </a:t>
            </a:r>
            <a:r>
              <a:rPr lang="en-IN" sz="1400" b="1" dirty="0" err="1"/>
              <a:t>immunohistochemical</a:t>
            </a:r>
            <a:r>
              <a:rPr lang="en-IN" sz="1400" b="1" dirty="0"/>
              <a:t> analysis</a:t>
            </a:r>
          </a:p>
          <a:p>
            <a:r>
              <a:rPr lang="en-IN" sz="1400" b="1" dirty="0" err="1"/>
              <a:t>Román</a:t>
            </a:r>
            <a:r>
              <a:rPr lang="en-IN" sz="1400" b="1" dirty="0"/>
              <a:t> Carlos-</a:t>
            </a:r>
            <a:r>
              <a:rPr lang="en-IN" sz="1400" b="1" dirty="0" err="1"/>
              <a:t>Bregni</a:t>
            </a:r>
            <a:r>
              <a:rPr lang="en-IN" sz="1400" b="1" dirty="0"/>
              <a:t> , </a:t>
            </a:r>
            <a:r>
              <a:rPr lang="en-IN" sz="1400" dirty="0"/>
              <a:t>Med Oral </a:t>
            </a:r>
            <a:r>
              <a:rPr lang="en-IN" sz="1400" dirty="0" err="1"/>
              <a:t>Patol</a:t>
            </a:r>
            <a:r>
              <a:rPr lang="en-IN" sz="1400" dirty="0"/>
              <a:t> Oral Cir </a:t>
            </a:r>
            <a:r>
              <a:rPr lang="en-IN" sz="1400" dirty="0" err="1"/>
              <a:t>Bucal</a:t>
            </a:r>
            <a:r>
              <a:rPr lang="en-IN" sz="1400" dirty="0"/>
              <a:t> 2007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28600"/>
            <a:ext cx="8305800" cy="6629400"/>
          </a:xfrm>
        </p:spPr>
        <p:txBody>
          <a:bodyPr>
            <a:normAutofit/>
          </a:bodyPr>
          <a:lstStyle/>
          <a:p>
            <a:pPr algn="just">
              <a:lnSpc>
                <a:spcPct val="150000"/>
              </a:lnSpc>
            </a:pPr>
            <a:r>
              <a:rPr lang="en-US" sz="2000" b="1" dirty="0" err="1"/>
              <a:t>Landuer</a:t>
            </a:r>
            <a:r>
              <a:rPr lang="en-US" sz="2000" b="1" dirty="0"/>
              <a:t> DJ. et. al. ( OOOE - 1997) </a:t>
            </a:r>
            <a:r>
              <a:rPr lang="en-US" sz="2000" dirty="0"/>
              <a:t>reported a dark brown plaque on right posterior </a:t>
            </a:r>
            <a:r>
              <a:rPr lang="en-US" sz="2000" dirty="0" err="1"/>
              <a:t>buccal</a:t>
            </a:r>
            <a:r>
              <a:rPr lang="en-US" sz="2000" dirty="0"/>
              <a:t> mucosa in a 30 year old Afro American woman..</a:t>
            </a:r>
          </a:p>
          <a:p>
            <a:pPr algn="just">
              <a:lnSpc>
                <a:spcPct val="150000"/>
              </a:lnSpc>
            </a:pPr>
            <a:endParaRPr lang="en-IN" sz="2000" dirty="0"/>
          </a:p>
          <a:p>
            <a:pPr algn="just">
              <a:lnSpc>
                <a:spcPct val="150000"/>
              </a:lnSpc>
            </a:pPr>
            <a:r>
              <a:rPr lang="en-US" sz="2000" b="1" dirty="0"/>
              <a:t>Elisa Contreras et.al. ( OOOE - 2005) </a:t>
            </a:r>
            <a:r>
              <a:rPr lang="en-US" sz="2000" dirty="0"/>
              <a:t>reported a case of </a:t>
            </a:r>
            <a:r>
              <a:rPr lang="en-US" sz="2000" dirty="0" err="1"/>
              <a:t>melanoacanthoma</a:t>
            </a:r>
            <a:r>
              <a:rPr lang="en-US" sz="2000" dirty="0"/>
              <a:t> on hard plate adjacent to prosthetic device, which indicating the prosthetic device which could be related in its pathogenesis.</a:t>
            </a:r>
          </a:p>
          <a:p>
            <a:pPr algn="just">
              <a:lnSpc>
                <a:spcPct val="150000"/>
              </a:lnSpc>
            </a:pPr>
            <a:endParaRPr lang="en-US" sz="2000" dirty="0"/>
          </a:p>
          <a:p>
            <a:pPr algn="just">
              <a:lnSpc>
                <a:spcPct val="150000"/>
              </a:lnSpc>
            </a:pPr>
            <a:r>
              <a:rPr lang="en-IN" sz="2000" dirty="0"/>
              <a:t> </a:t>
            </a:r>
            <a:r>
              <a:rPr lang="en-US" sz="2000" b="1" dirty="0" err="1"/>
              <a:t>narayanan</a:t>
            </a:r>
            <a:r>
              <a:rPr lang="en-US" sz="2000" b="1" dirty="0"/>
              <a:t> et.al. (2009 J of medical case reports )</a:t>
            </a:r>
            <a:r>
              <a:rPr lang="en-US" sz="2000" b="1" baseline="30000" dirty="0"/>
              <a:t> </a:t>
            </a:r>
            <a:r>
              <a:rPr lang="en-US" sz="2000" dirty="0"/>
              <a:t>present a case report of oral </a:t>
            </a:r>
            <a:r>
              <a:rPr lang="en-US" sz="2000" dirty="0" err="1"/>
              <a:t>melanoacanthoma</a:t>
            </a:r>
            <a:r>
              <a:rPr lang="en-US" sz="2000" dirty="0"/>
              <a:t> in a 24-year-old Asian Indian man. Who presented with an intra-oral brown macular lesion on the left </a:t>
            </a:r>
            <a:r>
              <a:rPr lang="en-US" sz="2000" dirty="0" err="1"/>
              <a:t>buccal</a:t>
            </a:r>
            <a:r>
              <a:rPr lang="en-US" sz="2000" dirty="0"/>
              <a:t> mucosa with duration of one and a half months.</a:t>
            </a:r>
            <a:endParaRPr lang="en-IN" sz="2000" dirty="0"/>
          </a:p>
          <a:p>
            <a:pPr algn="just">
              <a:lnSpc>
                <a:spcPct val="150000"/>
              </a:lnSpc>
            </a:pPr>
            <a:endParaRPr lang="en-IN"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lnSpc>
                <a:spcPct val="150000"/>
              </a:lnSpc>
              <a:buNone/>
            </a:pPr>
            <a:r>
              <a:rPr lang="en-US" sz="2000" b="1" dirty="0"/>
              <a:t>DIFFERENTIAL DIAGNOSIS : </a:t>
            </a:r>
          </a:p>
          <a:p>
            <a:pPr algn="just">
              <a:lnSpc>
                <a:spcPct val="150000"/>
              </a:lnSpc>
            </a:pPr>
            <a:endParaRPr lang="en-US" sz="2000" b="1" dirty="0"/>
          </a:p>
          <a:p>
            <a:pPr algn="just">
              <a:lnSpc>
                <a:spcPct val="150000"/>
              </a:lnSpc>
            </a:pPr>
            <a:r>
              <a:rPr lang="en-US" sz="2000" dirty="0"/>
              <a:t> </a:t>
            </a:r>
            <a:r>
              <a:rPr lang="en-US" sz="2000" b="1" dirty="0" err="1"/>
              <a:t>Melanotic</a:t>
            </a:r>
            <a:r>
              <a:rPr lang="en-US" sz="2000" b="1" dirty="0"/>
              <a:t> </a:t>
            </a:r>
            <a:r>
              <a:rPr lang="en-US" sz="2000" b="1" dirty="0" err="1"/>
              <a:t>Macule</a:t>
            </a:r>
            <a:r>
              <a:rPr lang="en-US" sz="2000" b="1" dirty="0"/>
              <a:t> : </a:t>
            </a:r>
            <a:r>
              <a:rPr lang="en-US" sz="2000" dirty="0" err="1"/>
              <a:t>Melanotic</a:t>
            </a:r>
            <a:r>
              <a:rPr lang="en-US" sz="2000" dirty="0"/>
              <a:t> </a:t>
            </a:r>
            <a:r>
              <a:rPr lang="en-US" sz="2000" dirty="0" err="1"/>
              <a:t>macule</a:t>
            </a:r>
            <a:r>
              <a:rPr lang="en-US" sz="2000" dirty="0"/>
              <a:t> appear brown or black lesion with irregular margins. </a:t>
            </a:r>
          </a:p>
          <a:p>
            <a:pPr algn="just">
              <a:lnSpc>
                <a:spcPct val="150000"/>
              </a:lnSpc>
              <a:buNone/>
            </a:pPr>
            <a:endParaRPr lang="en-IN" sz="2000" dirty="0"/>
          </a:p>
          <a:p>
            <a:pPr algn="just">
              <a:lnSpc>
                <a:spcPct val="150000"/>
              </a:lnSpc>
            </a:pPr>
            <a:r>
              <a:rPr lang="en-US" sz="2000" b="1" dirty="0"/>
              <a:t>Melanoma : </a:t>
            </a:r>
            <a:r>
              <a:rPr lang="en-US" sz="2000" dirty="0"/>
              <a:t>The early lesions of melanoma resemble </a:t>
            </a:r>
            <a:r>
              <a:rPr lang="en-US" sz="2000" dirty="0" err="1"/>
              <a:t>melanoaceanthoma</a:t>
            </a:r>
            <a:r>
              <a:rPr lang="en-US" sz="2000" dirty="0"/>
              <a:t>. Melanoma present as brown or black </a:t>
            </a:r>
            <a:r>
              <a:rPr lang="en-US" sz="2000" dirty="0" err="1"/>
              <a:t>macules</a:t>
            </a:r>
            <a:r>
              <a:rPr lang="en-US" sz="2000" dirty="0"/>
              <a:t> with irregular margins Both lesions demonstrate rapid growth should be confirmed by biopsy .</a:t>
            </a:r>
            <a:endParaRPr lang="en-IN" sz="2000" dirty="0"/>
          </a:p>
          <a:p>
            <a:pPr algn="just">
              <a:lnSpc>
                <a:spcPct val="150000"/>
              </a:lnSpc>
            </a:pPr>
            <a:endParaRPr lang="en-IN" sz="2000" dirty="0"/>
          </a:p>
        </p:txBody>
      </p:sp>
      <p:sp>
        <p:nvSpPr>
          <p:cNvPr id="3" name="Title 2"/>
          <p:cNvSpPr>
            <a:spLocks noGrp="1"/>
          </p:cNvSpPr>
          <p:nvPr>
            <p:ph type="title"/>
          </p:nvPr>
        </p:nvSpPr>
        <p:spPr/>
        <p:txBody>
          <a:bodyPr/>
          <a:lstStyle/>
          <a:p>
            <a:endParaRPr lang="en-I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219200"/>
          </a:xfrm>
        </p:spPr>
        <p:txBody>
          <a:bodyPr/>
          <a:lstStyle/>
          <a:p>
            <a:pPr algn="ctr"/>
            <a:r>
              <a:rPr lang="en-IN" sz="2800" b="1" dirty="0">
                <a:solidFill>
                  <a:srgbClr val="FFFF00"/>
                </a:solidFill>
              </a:rPr>
              <a:t>ACQUIRED MELANOCYTIC NEVUS</a:t>
            </a:r>
          </a:p>
        </p:txBody>
      </p:sp>
      <p:sp>
        <p:nvSpPr>
          <p:cNvPr id="3" name="Content Placeholder 2"/>
          <p:cNvSpPr>
            <a:spLocks noGrp="1"/>
          </p:cNvSpPr>
          <p:nvPr>
            <p:ph idx="1"/>
          </p:nvPr>
        </p:nvSpPr>
        <p:spPr>
          <a:xfrm>
            <a:off x="152400" y="762000"/>
            <a:ext cx="8991600" cy="5334000"/>
          </a:xfrm>
        </p:spPr>
        <p:txBody>
          <a:bodyPr>
            <a:normAutofit/>
          </a:bodyPr>
          <a:lstStyle/>
          <a:p>
            <a:r>
              <a:rPr lang="en-IN" sz="2000" dirty="0"/>
              <a:t>Benign , localised proliferation of cells from neural crest often called nevus cells . </a:t>
            </a:r>
          </a:p>
          <a:p>
            <a:r>
              <a:rPr lang="en-IN" sz="2000" dirty="0"/>
              <a:t>The acquired </a:t>
            </a:r>
            <a:r>
              <a:rPr lang="en-IN" sz="2000" dirty="0" err="1"/>
              <a:t>melanocytic</a:t>
            </a:r>
            <a:r>
              <a:rPr lang="en-IN" sz="2000" dirty="0"/>
              <a:t> nevus is the most common of all human </a:t>
            </a:r>
            <a:r>
              <a:rPr lang="en-IN" sz="2000" dirty="0" err="1"/>
              <a:t>tumors</a:t>
            </a:r>
            <a:endParaRPr lang="en-IN" sz="2000" dirty="0"/>
          </a:p>
          <a:p>
            <a:pPr>
              <a:buNone/>
            </a:pPr>
            <a:endParaRPr lang="en-IN" sz="1800" b="1" dirty="0"/>
          </a:p>
          <a:p>
            <a:pPr>
              <a:buNone/>
            </a:pPr>
            <a:r>
              <a:rPr lang="en-IN" sz="1800" b="1" dirty="0"/>
              <a:t>CLINICAL FEATURES :</a:t>
            </a:r>
            <a:endParaRPr lang="en-IN" sz="1800" dirty="0"/>
          </a:p>
        </p:txBody>
      </p:sp>
      <p:sp>
        <p:nvSpPr>
          <p:cNvPr id="4" name="Rounded Rectangle 3"/>
          <p:cNvSpPr/>
          <p:nvPr/>
        </p:nvSpPr>
        <p:spPr>
          <a:xfrm>
            <a:off x="107504" y="2743200"/>
            <a:ext cx="5074096" cy="35751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lvl="0">
              <a:buFont typeface="Arial" pitchFamily="34" charset="0"/>
              <a:buChar char="•"/>
            </a:pPr>
            <a:r>
              <a:rPr lang="en-IN" sz="1800" dirty="0"/>
              <a:t>Present during childhood occur before 35 yrs </a:t>
            </a:r>
          </a:p>
          <a:p>
            <a:pPr lvl="0">
              <a:buFont typeface="Arial" pitchFamily="34" charset="0"/>
              <a:buChar char="•"/>
            </a:pPr>
            <a:endParaRPr lang="en-IN" sz="1800" dirty="0"/>
          </a:p>
          <a:p>
            <a:pPr lvl="0">
              <a:buFont typeface="Arial" pitchFamily="34" charset="0"/>
              <a:buChar char="•"/>
            </a:pPr>
            <a:r>
              <a:rPr lang="en-IN" sz="1800" dirty="0"/>
              <a:t>Occur both in men and women .</a:t>
            </a:r>
          </a:p>
          <a:p>
            <a:pPr lvl="0">
              <a:buFont typeface="Arial" pitchFamily="34" charset="0"/>
              <a:buChar char="•"/>
            </a:pPr>
            <a:endParaRPr lang="en-IN" sz="1800" dirty="0"/>
          </a:p>
          <a:p>
            <a:pPr lvl="0">
              <a:buFont typeface="Arial" pitchFamily="34" charset="0"/>
              <a:buChar char="•"/>
            </a:pPr>
            <a:r>
              <a:rPr lang="en-IN" sz="1800" dirty="0"/>
              <a:t>Whites have more nevi </a:t>
            </a:r>
          </a:p>
          <a:p>
            <a:pPr lvl="0">
              <a:buFont typeface="Arial" pitchFamily="34" charset="0"/>
              <a:buChar char="•"/>
            </a:pPr>
            <a:endParaRPr lang="en-IN" sz="1800" dirty="0"/>
          </a:p>
          <a:p>
            <a:pPr lvl="0">
              <a:buFont typeface="Arial" pitchFamily="34" charset="0"/>
              <a:buChar char="•"/>
            </a:pPr>
            <a:r>
              <a:rPr lang="en-IN" sz="1800" dirty="0"/>
              <a:t>Most lesions are distributed above waist </a:t>
            </a:r>
          </a:p>
          <a:p>
            <a:pPr lvl="0">
              <a:buFont typeface="Arial" pitchFamily="34" charset="0"/>
              <a:buChar char="•"/>
            </a:pPr>
            <a:endParaRPr lang="en-IN" sz="1800" dirty="0"/>
          </a:p>
          <a:p>
            <a:pPr lvl="0">
              <a:buFont typeface="Arial" pitchFamily="34" charset="0"/>
              <a:buChar char="•"/>
            </a:pPr>
            <a:r>
              <a:rPr lang="en-IN" sz="1800" dirty="0"/>
              <a:t>Intraoral nevi – palate , </a:t>
            </a:r>
            <a:r>
              <a:rPr lang="en-IN" sz="1800" dirty="0" err="1"/>
              <a:t>mucobuccal</a:t>
            </a:r>
            <a:r>
              <a:rPr lang="en-IN" sz="1800" dirty="0"/>
              <a:t> fold or </a:t>
            </a:r>
            <a:r>
              <a:rPr lang="en-IN" sz="1800" dirty="0" err="1"/>
              <a:t>gingiva</a:t>
            </a:r>
            <a:r>
              <a:rPr lang="en-IN" sz="1800" dirty="0"/>
              <a:t> . some times they may lack pigmentation </a:t>
            </a:r>
          </a:p>
          <a:p>
            <a:pPr>
              <a:buFont typeface="Arial" pitchFamily="34" charset="0"/>
              <a:buChar char="•"/>
            </a:pPr>
            <a:endParaRPr lang="en-IN" sz="1800" dirty="0"/>
          </a:p>
        </p:txBody>
      </p:sp>
      <p:pic>
        <p:nvPicPr>
          <p:cNvPr id="25601" name="Picture 1"/>
          <p:cNvPicPr>
            <a:picLocks noChangeAspect="1" noChangeArrowheads="1"/>
          </p:cNvPicPr>
          <p:nvPr/>
        </p:nvPicPr>
        <p:blipFill>
          <a:blip r:embed="rId2" cstate="print"/>
          <a:srcRect/>
          <a:stretch>
            <a:fillRect/>
          </a:stretch>
        </p:blipFill>
        <p:spPr bwMode="auto">
          <a:xfrm>
            <a:off x="5292080" y="1966143"/>
            <a:ext cx="3423367" cy="2254945"/>
          </a:xfrm>
          <a:prstGeom prst="rect">
            <a:avLst/>
          </a:prstGeom>
          <a:noFill/>
          <a:ln w="9525">
            <a:noFill/>
            <a:miter lim="800000"/>
            <a:headEnd/>
            <a:tailEnd/>
          </a:ln>
        </p:spPr>
      </p:pic>
      <p:pic>
        <p:nvPicPr>
          <p:cNvPr id="25602" name="Picture 2"/>
          <p:cNvPicPr>
            <a:picLocks noChangeAspect="1" noChangeArrowheads="1"/>
          </p:cNvPicPr>
          <p:nvPr/>
        </p:nvPicPr>
        <p:blipFill>
          <a:blip r:embed="rId3" cstate="print"/>
          <a:srcRect/>
          <a:stretch>
            <a:fillRect/>
          </a:stretch>
        </p:blipFill>
        <p:spPr bwMode="auto">
          <a:xfrm>
            <a:off x="5220072" y="4365104"/>
            <a:ext cx="3696643" cy="2377681"/>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179388" y="1125538"/>
          <a:ext cx="8659812" cy="5543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4577" name="Picture 1" descr="C:\Users\1rayudu\Desktop\non odontogenic tumors\DIS59.jpg"/>
          <p:cNvPicPr>
            <a:picLocks noChangeAspect="1" noChangeArrowheads="1"/>
          </p:cNvPicPr>
          <p:nvPr/>
        </p:nvPicPr>
        <p:blipFill>
          <a:blip r:embed="rId7" cstate="print"/>
          <a:srcRect/>
          <a:stretch>
            <a:fillRect/>
          </a:stretch>
        </p:blipFill>
        <p:spPr bwMode="auto">
          <a:xfrm>
            <a:off x="899592" y="0"/>
            <a:ext cx="1610618" cy="1298190"/>
          </a:xfrm>
          <a:prstGeom prst="rect">
            <a:avLst/>
          </a:prstGeom>
          <a:noFill/>
        </p:spPr>
      </p:pic>
      <p:pic>
        <p:nvPicPr>
          <p:cNvPr id="24578" name="Picture 2" descr="C:\Users\1rayudu\Desktop\non odontogenic tumors\DIS57.jpg"/>
          <p:cNvPicPr>
            <a:picLocks noChangeAspect="1" noChangeArrowheads="1"/>
          </p:cNvPicPr>
          <p:nvPr/>
        </p:nvPicPr>
        <p:blipFill>
          <a:blip r:embed="rId8" cstate="print"/>
          <a:srcRect/>
          <a:stretch>
            <a:fillRect/>
          </a:stretch>
        </p:blipFill>
        <p:spPr bwMode="auto">
          <a:xfrm>
            <a:off x="5364088" y="0"/>
            <a:ext cx="1372413" cy="1454758"/>
          </a:xfrm>
          <a:prstGeom prst="rect">
            <a:avLst/>
          </a:prstGeom>
          <a:noFill/>
        </p:spPr>
      </p:pic>
      <p:pic>
        <p:nvPicPr>
          <p:cNvPr id="24579" name="Picture 3" descr="C:\Users\1rayudu\Desktop\non odontogenic tumors\en_a20fig02.jpg"/>
          <p:cNvPicPr>
            <a:picLocks noChangeAspect="1" noChangeArrowheads="1"/>
          </p:cNvPicPr>
          <p:nvPr/>
        </p:nvPicPr>
        <p:blipFill>
          <a:blip r:embed="rId9" cstate="print"/>
          <a:srcRect/>
          <a:stretch>
            <a:fillRect/>
          </a:stretch>
        </p:blipFill>
        <p:spPr bwMode="auto">
          <a:xfrm>
            <a:off x="6084168" y="1556792"/>
            <a:ext cx="2267744" cy="1825669"/>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179512" y="381000"/>
            <a:ext cx="8964488" cy="6288360"/>
          </a:xfrm>
        </p:spPr>
        <p:txBody>
          <a:bodyPr>
            <a:normAutofit lnSpcReduction="10000"/>
          </a:bodyPr>
          <a:lstStyle/>
          <a:p>
            <a:pPr>
              <a:buNone/>
            </a:pPr>
            <a:r>
              <a:rPr lang="en-IN" b="1" dirty="0">
                <a:solidFill>
                  <a:srgbClr val="FFFF00"/>
                </a:solidFill>
              </a:rPr>
              <a:t>HISTOPATHOLOGICAL FEATURES :</a:t>
            </a:r>
            <a:endParaRPr lang="en-IN" dirty="0">
              <a:solidFill>
                <a:srgbClr val="FFFF00"/>
              </a:solidFill>
            </a:endParaRPr>
          </a:p>
          <a:p>
            <a:pPr lvl="0"/>
            <a:r>
              <a:rPr lang="en-IN" dirty="0"/>
              <a:t>Benign , </a:t>
            </a:r>
            <a:r>
              <a:rPr lang="en-IN" dirty="0" err="1"/>
              <a:t>unencapsulated</a:t>
            </a:r>
            <a:r>
              <a:rPr lang="en-IN" dirty="0"/>
              <a:t> proliferation of small , ovoid cells (nevus cells )</a:t>
            </a:r>
          </a:p>
          <a:p>
            <a:pPr lvl="0"/>
            <a:r>
              <a:rPr lang="en-IN" dirty="0"/>
              <a:t>Nevus cells lack the </a:t>
            </a:r>
            <a:r>
              <a:rPr lang="en-IN" dirty="0" err="1"/>
              <a:t>dendritic</a:t>
            </a:r>
            <a:r>
              <a:rPr lang="en-IN" dirty="0"/>
              <a:t> processes that </a:t>
            </a:r>
            <a:r>
              <a:rPr lang="en-IN" dirty="0" err="1"/>
              <a:t>melanocytes</a:t>
            </a:r>
            <a:r>
              <a:rPr lang="en-IN" dirty="0"/>
              <a:t> posses </a:t>
            </a:r>
          </a:p>
          <a:p>
            <a:pPr lvl="0"/>
            <a:r>
              <a:rPr lang="en-IN" dirty="0"/>
              <a:t>Superficial nevus cells organise in to </a:t>
            </a:r>
            <a:r>
              <a:rPr lang="en-IN" dirty="0" err="1"/>
              <a:t>theques</a:t>
            </a:r>
            <a:r>
              <a:rPr lang="en-IN" dirty="0"/>
              <a:t> (small , round aggregates )</a:t>
            </a:r>
          </a:p>
          <a:p>
            <a:pPr>
              <a:buNone/>
            </a:pPr>
            <a:endParaRPr lang="en-US" dirty="0"/>
          </a:p>
          <a:p>
            <a:pPr>
              <a:buNone/>
            </a:pPr>
            <a:r>
              <a:rPr lang="en-IN" dirty="0" err="1"/>
              <a:t>Histopathologically</a:t>
            </a:r>
            <a:r>
              <a:rPr lang="en-IN" dirty="0"/>
              <a:t>  according to their stage of development - </a:t>
            </a:r>
            <a:r>
              <a:rPr lang="en-IN" dirty="0" err="1"/>
              <a:t>Melanocytic</a:t>
            </a:r>
            <a:r>
              <a:rPr lang="en-IN" dirty="0"/>
              <a:t> nevi are classified  as :	 </a:t>
            </a:r>
            <a:r>
              <a:rPr lang="en-IN" dirty="0" err="1"/>
              <a:t>Junctional</a:t>
            </a:r>
            <a:r>
              <a:rPr lang="en-IN" dirty="0"/>
              <a:t> nevus </a:t>
            </a:r>
          </a:p>
          <a:p>
            <a:pPr>
              <a:buNone/>
            </a:pPr>
            <a:r>
              <a:rPr lang="en-US" dirty="0"/>
              <a:t>			 </a:t>
            </a:r>
            <a:r>
              <a:rPr lang="en-US" dirty="0" err="1"/>
              <a:t>Intradermal</a:t>
            </a:r>
            <a:r>
              <a:rPr lang="en-US" dirty="0"/>
              <a:t> nevus </a:t>
            </a:r>
          </a:p>
          <a:p>
            <a:pPr>
              <a:buNone/>
            </a:pPr>
            <a:r>
              <a:rPr lang="en-US" dirty="0"/>
              <a:t>			 Compound nevus </a:t>
            </a:r>
          </a:p>
          <a:p>
            <a:pPr>
              <a:buNone/>
            </a:pPr>
            <a:endParaRPr lang="en-US" b="1" u="sng" dirty="0"/>
          </a:p>
          <a:p>
            <a:r>
              <a:rPr lang="en-US" b="1" u="sng" dirty="0"/>
              <a:t> VARIANTS : </a:t>
            </a:r>
            <a:r>
              <a:rPr lang="en-US" dirty="0"/>
              <a:t>Congenital nevus , Halo </a:t>
            </a:r>
            <a:r>
              <a:rPr lang="en-US" dirty="0" err="1"/>
              <a:t>nevus,Spitz</a:t>
            </a:r>
            <a:r>
              <a:rPr lang="en-US" dirty="0"/>
              <a:t> nevus, Blue nevus</a:t>
            </a:r>
            <a:endParaRPr lang="en-IN" dirty="0"/>
          </a:p>
        </p:txBody>
      </p:sp>
      <p:sp>
        <p:nvSpPr>
          <p:cNvPr id="4" name="Rounded Rectangle 3"/>
          <p:cNvSpPr/>
          <p:nvPr/>
        </p:nvSpPr>
        <p:spPr>
          <a:xfrm>
            <a:off x="179512" y="6381328"/>
            <a:ext cx="8712968" cy="4766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200" b="1" dirty="0"/>
              <a:t>ORAL MELANOTIC NEVI: A CASE REPORT AND REVIEW OF LITERATURE *V.T </a:t>
            </a:r>
            <a:r>
              <a:rPr lang="en-IN" sz="1200" b="1" dirty="0" err="1"/>
              <a:t>Beena</a:t>
            </a:r>
            <a:r>
              <a:rPr lang="en-IN" sz="1200" b="1" dirty="0"/>
              <a:t> **</a:t>
            </a:r>
            <a:r>
              <a:rPr lang="en-IN" sz="1200" b="1" dirty="0" err="1"/>
              <a:t>Isha</a:t>
            </a:r>
            <a:r>
              <a:rPr lang="en-IN" sz="1200" b="1" dirty="0"/>
              <a:t> </a:t>
            </a:r>
            <a:r>
              <a:rPr lang="en-IN" sz="1200" b="1" dirty="0" err="1"/>
              <a:t>Chauhan</a:t>
            </a:r>
            <a:r>
              <a:rPr lang="en-IN" sz="1200" b="1" dirty="0"/>
              <a:t> , </a:t>
            </a:r>
            <a:r>
              <a:rPr lang="en-IN" sz="1200" i="1" dirty="0"/>
              <a:t>Oral &amp; Maxillofacial Pathology Journal [ OMPJ ] </a:t>
            </a:r>
            <a:r>
              <a:rPr lang="en-IN" sz="1200" i="1" dirty="0" err="1"/>
              <a:t>Vol</a:t>
            </a:r>
            <a:r>
              <a:rPr lang="en-IN" sz="1200" i="1" dirty="0"/>
              <a:t> 1 No 1 Jan- Jun 2010</a:t>
            </a:r>
            <a:endParaRPr lang="en-IN"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381000"/>
            <a:ext cx="8915400" cy="6477000"/>
          </a:xfrm>
        </p:spPr>
        <p:txBody>
          <a:bodyPr>
            <a:noAutofit/>
          </a:bodyPr>
          <a:lstStyle/>
          <a:p>
            <a:pPr>
              <a:lnSpc>
                <a:spcPct val="170000"/>
              </a:lnSpc>
              <a:buNone/>
            </a:pPr>
            <a:r>
              <a:rPr lang="en-US" sz="2000" b="1" dirty="0"/>
              <a:t>Differential Diagnosis</a:t>
            </a:r>
            <a:r>
              <a:rPr lang="en-US" sz="2000" dirty="0"/>
              <a:t> : </a:t>
            </a:r>
          </a:p>
          <a:p>
            <a:pPr>
              <a:lnSpc>
                <a:spcPct val="170000"/>
              </a:lnSpc>
            </a:pPr>
            <a:r>
              <a:rPr lang="en-US" sz="2000" b="1" dirty="0"/>
              <a:t>Hematoma,</a:t>
            </a:r>
            <a:r>
              <a:rPr lang="en-US" sz="2000" dirty="0"/>
              <a:t> </a:t>
            </a:r>
            <a:r>
              <a:rPr lang="en-US" sz="2000" b="1" dirty="0" err="1"/>
              <a:t>Varix</a:t>
            </a:r>
            <a:r>
              <a:rPr lang="en-US" sz="2000" b="1" dirty="0"/>
              <a:t>, </a:t>
            </a:r>
            <a:r>
              <a:rPr lang="en-US" sz="2000" b="1" dirty="0" err="1"/>
              <a:t>Hemangioma:</a:t>
            </a:r>
            <a:r>
              <a:rPr lang="en-US" sz="2000" dirty="0" err="1"/>
              <a:t>The</a:t>
            </a:r>
            <a:r>
              <a:rPr lang="en-US" sz="2000" dirty="0"/>
              <a:t> firm nature of nevus to palpation </a:t>
            </a:r>
          </a:p>
          <a:p>
            <a:pPr>
              <a:lnSpc>
                <a:spcPct val="170000"/>
              </a:lnSpc>
            </a:pPr>
            <a:endParaRPr lang="en-IN" sz="2000" dirty="0"/>
          </a:p>
          <a:p>
            <a:pPr>
              <a:lnSpc>
                <a:spcPct val="170000"/>
              </a:lnSpc>
            </a:pPr>
            <a:r>
              <a:rPr lang="en-US" sz="2000" b="1" dirty="0"/>
              <a:t>Amalgam Tattoo :</a:t>
            </a:r>
          </a:p>
          <a:p>
            <a:pPr>
              <a:lnSpc>
                <a:spcPct val="170000"/>
              </a:lnSpc>
            </a:pPr>
            <a:endParaRPr lang="en-IN" sz="2000" dirty="0"/>
          </a:p>
          <a:p>
            <a:pPr>
              <a:lnSpc>
                <a:spcPct val="170000"/>
              </a:lnSpc>
            </a:pPr>
            <a:r>
              <a:rPr lang="en-US" sz="2000" b="1" dirty="0"/>
              <a:t>Foci of Hemorrhage :</a:t>
            </a:r>
            <a:r>
              <a:rPr lang="en-US" sz="2000" dirty="0"/>
              <a:t>.   </a:t>
            </a:r>
            <a:endParaRPr lang="en-IN" sz="2000" dirty="0"/>
          </a:p>
          <a:p>
            <a:pPr>
              <a:lnSpc>
                <a:spcPct val="170000"/>
              </a:lnSpc>
            </a:pPr>
            <a:endParaRPr lang="en-IN" sz="2000" dirty="0"/>
          </a:p>
          <a:p>
            <a:pPr>
              <a:lnSpc>
                <a:spcPct val="170000"/>
              </a:lnSpc>
            </a:pPr>
            <a:r>
              <a:rPr lang="en-US" sz="2000" b="1" dirty="0"/>
              <a:t>Oral </a:t>
            </a:r>
            <a:r>
              <a:rPr lang="en-US" sz="2000" b="1" dirty="0" err="1"/>
              <a:t>Melanotic</a:t>
            </a:r>
            <a:r>
              <a:rPr lang="en-US" sz="2000" b="1" dirty="0"/>
              <a:t> </a:t>
            </a:r>
            <a:r>
              <a:rPr lang="en-US" sz="2000" b="1" dirty="0" err="1"/>
              <a:t>Macule</a:t>
            </a:r>
            <a:r>
              <a:rPr lang="en-US" sz="2000" b="1" dirty="0"/>
              <a:t> :</a:t>
            </a:r>
            <a:r>
              <a:rPr lang="en-US" sz="2000" dirty="0" err="1"/>
              <a:t>Melanotic</a:t>
            </a:r>
            <a:r>
              <a:rPr lang="en-US" sz="2000" dirty="0"/>
              <a:t> </a:t>
            </a:r>
            <a:r>
              <a:rPr lang="en-US" sz="2000" dirty="0" err="1"/>
              <a:t>macule</a:t>
            </a:r>
            <a:r>
              <a:rPr lang="en-US" sz="2000" dirty="0"/>
              <a:t> presents as flat, brownish to black lesion with irregular margins where as nevus presents as brown, slightly raised lesion and is palpable</a:t>
            </a:r>
            <a:r>
              <a:rPr lang="en-US" sz="2000" baseline="30000" dirty="0"/>
              <a:t>18</a:t>
            </a:r>
            <a:r>
              <a:rPr lang="en-US" sz="2000" dirty="0"/>
              <a:t>. </a:t>
            </a:r>
            <a:endParaRPr lang="en-IN" sz="2000" dirty="0"/>
          </a:p>
          <a:p>
            <a:pPr>
              <a:lnSpc>
                <a:spcPct val="170000"/>
              </a:lnSpc>
            </a:pPr>
            <a:r>
              <a:rPr lang="en-US" sz="2000" dirty="0"/>
              <a:t> </a:t>
            </a:r>
            <a:endParaRPr lang="en-IN" sz="2000" dirty="0"/>
          </a:p>
          <a:p>
            <a:pPr>
              <a:lnSpc>
                <a:spcPct val="170000"/>
              </a:lnSpc>
            </a:pPr>
            <a:endParaRPr lang="en-IN"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685800"/>
            <a:ext cx="8652164" cy="5867399"/>
          </a:xfrm>
        </p:spPr>
        <p:txBody>
          <a:bodyPr>
            <a:normAutofit/>
          </a:bodyPr>
          <a:lstStyle/>
          <a:p>
            <a:pPr>
              <a:lnSpc>
                <a:spcPct val="150000"/>
              </a:lnSpc>
            </a:pPr>
            <a:r>
              <a:rPr lang="en-US" sz="2000" dirty="0"/>
              <a:t> neoplasm of epidermal </a:t>
            </a:r>
            <a:r>
              <a:rPr lang="en-US" sz="2000" dirty="0" err="1"/>
              <a:t>melanocytes</a:t>
            </a:r>
            <a:r>
              <a:rPr lang="en-US" sz="2000" dirty="0"/>
              <a:t>, </a:t>
            </a:r>
          </a:p>
          <a:p>
            <a:pPr>
              <a:lnSpc>
                <a:spcPct val="150000"/>
              </a:lnSpc>
            </a:pPr>
            <a:r>
              <a:rPr lang="en-US" sz="2000" dirty="0"/>
              <a:t> biologically unpredictable and deadly of all  human </a:t>
            </a:r>
            <a:r>
              <a:rPr lang="en-US" sz="2000" dirty="0" err="1"/>
              <a:t>neoplasms</a:t>
            </a:r>
            <a:r>
              <a:rPr lang="en-US" sz="2000" dirty="0"/>
              <a:t>.</a:t>
            </a:r>
          </a:p>
          <a:p>
            <a:pPr>
              <a:lnSpc>
                <a:spcPct val="150000"/>
              </a:lnSpc>
            </a:pPr>
            <a:r>
              <a:rPr lang="en-US" sz="2000" b="1" dirty="0"/>
              <a:t>Radical Growth Phase , </a:t>
            </a:r>
            <a:r>
              <a:rPr lang="en-US" sz="2000" dirty="0"/>
              <a:t> </a:t>
            </a:r>
            <a:r>
              <a:rPr lang="en-US" sz="2000" b="1" dirty="0"/>
              <a:t>Vertical Growth Phase</a:t>
            </a:r>
            <a:endParaRPr lang="en-IN" sz="2000" dirty="0"/>
          </a:p>
          <a:p>
            <a:pPr>
              <a:lnSpc>
                <a:spcPct val="150000"/>
              </a:lnSpc>
            </a:pPr>
            <a:endParaRPr lang="en-IN" sz="2000" dirty="0"/>
          </a:p>
          <a:p>
            <a:pPr>
              <a:lnSpc>
                <a:spcPct val="150000"/>
              </a:lnSpc>
            </a:pPr>
            <a:r>
              <a:rPr lang="en-US" sz="2000" b="1" dirty="0"/>
              <a:t>Predisposing Factors :</a:t>
            </a:r>
          </a:p>
          <a:p>
            <a:pPr>
              <a:lnSpc>
                <a:spcPct val="150000"/>
              </a:lnSpc>
            </a:pPr>
            <a:endParaRPr lang="en-US" sz="2000" b="1" dirty="0"/>
          </a:p>
          <a:p>
            <a:pPr>
              <a:lnSpc>
                <a:spcPct val="150000"/>
              </a:lnSpc>
            </a:pPr>
            <a:r>
              <a:rPr lang="en-US" sz="2000" dirty="0"/>
              <a:t> melanoma prone families have high incidence of germ line mutations in tumor suppressor genes CDKNA2 /p16 or less commonly CDK4 . Other recurrent molecular findings , including MCIR polymorphisms and alterations or loss of PTEN function </a:t>
            </a:r>
            <a:endParaRPr lang="en-IN" sz="2000" dirty="0"/>
          </a:p>
        </p:txBody>
      </p:sp>
      <p:sp>
        <p:nvSpPr>
          <p:cNvPr id="3" name="Title 2"/>
          <p:cNvSpPr>
            <a:spLocks noGrp="1"/>
          </p:cNvSpPr>
          <p:nvPr>
            <p:ph type="title"/>
          </p:nvPr>
        </p:nvSpPr>
        <p:spPr/>
        <p:txBody>
          <a:bodyPr>
            <a:normAutofit fontScale="90000"/>
          </a:bodyPr>
          <a:lstStyle/>
          <a:p>
            <a:pPr algn="ctr"/>
            <a:r>
              <a:rPr lang="en-US" b="1" u="sng" dirty="0">
                <a:solidFill>
                  <a:srgbClr val="FFFF00"/>
                </a:solidFill>
              </a:rPr>
              <a:t>MALIGNANT  MELANOMA</a:t>
            </a:r>
            <a:br>
              <a:rPr lang="en-IN" dirty="0">
                <a:solidFill>
                  <a:srgbClr val="FFFF00"/>
                </a:solidFill>
              </a:rPr>
            </a:br>
            <a:endParaRPr lang="en-IN" dirty="0">
              <a:solidFill>
                <a:srgbClr val="FFFF00"/>
              </a:solidFill>
            </a:endParaRPr>
          </a:p>
        </p:txBody>
      </p:sp>
      <p:sp>
        <p:nvSpPr>
          <p:cNvPr id="4" name="Rounded Rectangle 3"/>
          <p:cNvSpPr/>
          <p:nvPr/>
        </p:nvSpPr>
        <p:spPr>
          <a:xfrm>
            <a:off x="228600" y="6172200"/>
            <a:ext cx="8610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 MALIGNANT MELANOMA OF ORAL CAVITY : REVIEW  OF LITERATURE , </a:t>
            </a:r>
            <a:r>
              <a:rPr lang="en-US" b="1" dirty="0" err="1"/>
              <a:t>indian</a:t>
            </a:r>
            <a:r>
              <a:rPr lang="en-US" b="1" dirty="0"/>
              <a:t> journal of dental research , 2008 </a:t>
            </a:r>
            <a:endParaRPr lang="en-I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381000"/>
            <a:ext cx="8305800" cy="5715000"/>
          </a:xfrm>
        </p:spPr>
        <p:txBody>
          <a:bodyPr>
            <a:normAutofit/>
          </a:bodyPr>
          <a:lstStyle/>
          <a:p>
            <a:pPr algn="just">
              <a:lnSpc>
                <a:spcPct val="150000"/>
              </a:lnSpc>
            </a:pPr>
            <a:r>
              <a:rPr lang="en-US" sz="2000" b="1" dirty="0"/>
              <a:t>Clinical Features : </a:t>
            </a:r>
            <a:r>
              <a:rPr lang="en-US" sz="2000" dirty="0" err="1"/>
              <a:t>Cutaneous</a:t>
            </a:r>
            <a:r>
              <a:rPr lang="en-US" sz="2000" dirty="0"/>
              <a:t> melanomas  four types . Superficial spreading , nodular ,</a:t>
            </a:r>
            <a:r>
              <a:rPr lang="en-US" sz="2000" dirty="0" err="1"/>
              <a:t>lentigo</a:t>
            </a:r>
            <a:r>
              <a:rPr lang="en-US" sz="2000" dirty="0"/>
              <a:t> </a:t>
            </a:r>
            <a:r>
              <a:rPr lang="en-US" sz="2000" dirty="0" err="1"/>
              <a:t>maligna</a:t>
            </a:r>
            <a:r>
              <a:rPr lang="en-US" sz="2000" dirty="0"/>
              <a:t> , </a:t>
            </a:r>
            <a:r>
              <a:rPr lang="en-US" sz="2000" dirty="0" err="1"/>
              <a:t>acral</a:t>
            </a:r>
            <a:r>
              <a:rPr lang="en-US" sz="2000" dirty="0"/>
              <a:t> </a:t>
            </a:r>
            <a:r>
              <a:rPr lang="en-US" sz="2000" dirty="0" err="1"/>
              <a:t>lentigous</a:t>
            </a:r>
            <a:r>
              <a:rPr lang="en-US" sz="2000" dirty="0"/>
              <a:t> </a:t>
            </a:r>
            <a:endParaRPr lang="en-IN" sz="2000" dirty="0"/>
          </a:p>
          <a:p>
            <a:pPr algn="just">
              <a:lnSpc>
                <a:spcPct val="150000"/>
              </a:lnSpc>
            </a:pPr>
            <a:endParaRPr lang="en-US" sz="2000" dirty="0"/>
          </a:p>
          <a:p>
            <a:pPr algn="just">
              <a:lnSpc>
                <a:spcPct val="150000"/>
              </a:lnSpc>
            </a:pPr>
            <a:r>
              <a:rPr lang="en-US" sz="2000" dirty="0"/>
              <a:t>melanomas may develop either de novo or much less commonly existing from an existing </a:t>
            </a:r>
            <a:r>
              <a:rPr lang="en-US" sz="2000" dirty="0" err="1"/>
              <a:t>melanocytic</a:t>
            </a:r>
            <a:r>
              <a:rPr lang="en-US" sz="2000" dirty="0"/>
              <a:t> nevus . </a:t>
            </a:r>
          </a:p>
          <a:p>
            <a:pPr algn="just">
              <a:lnSpc>
                <a:spcPct val="150000"/>
              </a:lnSpc>
            </a:pPr>
            <a:endParaRPr lang="en-US" sz="2000" dirty="0"/>
          </a:p>
          <a:p>
            <a:pPr algn="just">
              <a:lnSpc>
                <a:spcPct val="150000"/>
              </a:lnSpc>
            </a:pPr>
            <a:r>
              <a:rPr lang="en-US" sz="2000" dirty="0"/>
              <a:t>In general the clinical characteristics of </a:t>
            </a:r>
            <a:r>
              <a:rPr lang="en-US" sz="2000" dirty="0" err="1"/>
              <a:t>cutaneous</a:t>
            </a:r>
            <a:r>
              <a:rPr lang="en-US" sz="2000" dirty="0"/>
              <a:t> melanoma are best described by ABCDE criteria : asymmetry , irregular borders , color variegation , diameter greater than 6 mm and evolution or surface elevation .  </a:t>
            </a:r>
            <a:endParaRPr lang="en-IN" sz="2000" dirty="0"/>
          </a:p>
          <a:p>
            <a:pPr algn="just">
              <a:lnSpc>
                <a:spcPct val="150000"/>
              </a:lnSpc>
            </a:pPr>
            <a:endParaRPr lang="en-IN" sz="2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609600"/>
            <a:ext cx="8382000" cy="5943600"/>
          </a:xfrm>
        </p:spPr>
        <p:txBody>
          <a:bodyPr>
            <a:noAutofit/>
          </a:bodyPr>
          <a:lstStyle/>
          <a:p>
            <a:pPr>
              <a:lnSpc>
                <a:spcPct val="150000"/>
              </a:lnSpc>
            </a:pPr>
            <a:endParaRPr lang="en-US" sz="2000" dirty="0"/>
          </a:p>
          <a:p>
            <a:pPr>
              <a:lnSpc>
                <a:spcPct val="150000"/>
              </a:lnSpc>
            </a:pPr>
            <a:r>
              <a:rPr lang="en-US" sz="2000" dirty="0"/>
              <a:t> it is an extremely rare condition with a poor prognosis   and accounts for 0.2%  to 1.8%  with an average of 1.6% </a:t>
            </a:r>
          </a:p>
          <a:p>
            <a:pPr>
              <a:lnSpc>
                <a:spcPct val="150000"/>
              </a:lnSpc>
            </a:pPr>
            <a:endParaRPr lang="en-IN" sz="2000" dirty="0"/>
          </a:p>
          <a:p>
            <a:pPr>
              <a:lnSpc>
                <a:spcPct val="150000"/>
              </a:lnSpc>
            </a:pPr>
            <a:r>
              <a:rPr lang="en-US" sz="2000" dirty="0"/>
              <a:t> malignant melanoma of oral cavity-criteria</a:t>
            </a:r>
          </a:p>
          <a:p>
            <a:pPr>
              <a:lnSpc>
                <a:spcPct val="150000"/>
              </a:lnSpc>
            </a:pPr>
            <a:endParaRPr lang="en-US" sz="2000" dirty="0"/>
          </a:p>
          <a:p>
            <a:pPr>
              <a:lnSpc>
                <a:spcPct val="150000"/>
              </a:lnSpc>
            </a:pPr>
            <a:r>
              <a:rPr lang="en-US" sz="2000" dirty="0"/>
              <a:t>Clinical features  :  common in males  - effects black  - mean age 55 yrs.</a:t>
            </a:r>
          </a:p>
          <a:p>
            <a:pPr>
              <a:lnSpc>
                <a:spcPct val="150000"/>
              </a:lnSpc>
            </a:pPr>
            <a:endParaRPr lang="en-US" sz="2000" dirty="0"/>
          </a:p>
          <a:p>
            <a:pPr>
              <a:lnSpc>
                <a:spcPct val="150000"/>
              </a:lnSpc>
            </a:pPr>
            <a:r>
              <a:rPr lang="en-US" sz="2000" dirty="0"/>
              <a:t>Common site  - hard palate , </a:t>
            </a:r>
            <a:r>
              <a:rPr lang="en-US" sz="2000" dirty="0" err="1"/>
              <a:t>gingiva</a:t>
            </a:r>
            <a:endParaRPr lang="en-US" sz="2000" dirty="0"/>
          </a:p>
          <a:p>
            <a:pPr>
              <a:lnSpc>
                <a:spcPct val="150000"/>
              </a:lnSpc>
            </a:pPr>
            <a:r>
              <a:rPr lang="en-US" sz="2000" dirty="0"/>
              <a:t> macular spot to a raised nodular mass.</a:t>
            </a:r>
          </a:p>
          <a:p>
            <a:pPr>
              <a:lnSpc>
                <a:spcPct val="150000"/>
              </a:lnSpc>
            </a:pPr>
            <a:r>
              <a:rPr lang="en-US" sz="2000" dirty="0"/>
              <a:t>  </a:t>
            </a:r>
          </a:p>
          <a:p>
            <a:pPr>
              <a:lnSpc>
                <a:spcPct val="150000"/>
              </a:lnSpc>
            </a:pPr>
            <a:endParaRPr lang="en-US" sz="2000" dirty="0"/>
          </a:p>
          <a:p>
            <a:pPr>
              <a:lnSpc>
                <a:spcPct val="150000"/>
              </a:lnSpc>
            </a:pPr>
            <a:endParaRPr lang="en-US" sz="2000" dirty="0"/>
          </a:p>
          <a:p>
            <a:pPr>
              <a:lnSpc>
                <a:spcPct val="150000"/>
              </a:lnSpc>
            </a:pPr>
            <a:endParaRPr lang="en-IN" sz="2000" dirty="0"/>
          </a:p>
          <a:p>
            <a:pPr lvl="1">
              <a:lnSpc>
                <a:spcPct val="150000"/>
              </a:lnSpc>
              <a:buNone/>
            </a:pPr>
            <a:r>
              <a:rPr lang="en-US" sz="1800" dirty="0"/>
              <a:t>  </a:t>
            </a:r>
            <a:endParaRPr lang="en-IN" sz="2000" dirty="0"/>
          </a:p>
        </p:txBody>
      </p:sp>
      <p:sp>
        <p:nvSpPr>
          <p:cNvPr id="3" name="Title 2"/>
          <p:cNvSpPr>
            <a:spLocks noGrp="1"/>
          </p:cNvSpPr>
          <p:nvPr>
            <p:ph type="title"/>
          </p:nvPr>
        </p:nvSpPr>
        <p:spPr/>
        <p:txBody>
          <a:bodyPr>
            <a:normAutofit fontScale="90000"/>
          </a:bodyPr>
          <a:lstStyle/>
          <a:p>
            <a:pPr algn="ctr"/>
            <a:r>
              <a:rPr lang="en-US" b="1" dirty="0"/>
              <a:t>Oral Malignant Melanoma</a:t>
            </a:r>
            <a:br>
              <a:rPr lang="en-IN" dirty="0"/>
            </a:br>
            <a:endParaRPr lang="en-IN" dirty="0"/>
          </a:p>
        </p:txBody>
      </p:sp>
      <p:sp>
        <p:nvSpPr>
          <p:cNvPr id="5" name="Rounded Rectangular Callout 4"/>
          <p:cNvSpPr/>
          <p:nvPr/>
        </p:nvSpPr>
        <p:spPr>
          <a:xfrm>
            <a:off x="5486400" y="1828800"/>
            <a:ext cx="3657600" cy="152400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50000"/>
              </a:lnSpc>
              <a:buNone/>
            </a:pPr>
            <a:r>
              <a:rPr lang="en-US" sz="1400" dirty="0"/>
              <a:t>A.   both clinically and </a:t>
            </a:r>
            <a:r>
              <a:rPr lang="en-US" sz="1400" dirty="0" err="1"/>
              <a:t>histologically</a:t>
            </a:r>
            <a:r>
              <a:rPr lang="en-US" sz="1400" dirty="0"/>
              <a:t>.</a:t>
            </a:r>
            <a:endParaRPr lang="en-IN" sz="1400" dirty="0"/>
          </a:p>
          <a:p>
            <a:pPr lvl="1">
              <a:lnSpc>
                <a:spcPct val="150000"/>
              </a:lnSpc>
              <a:buNone/>
            </a:pPr>
            <a:r>
              <a:rPr lang="en-US" sz="1400" dirty="0"/>
              <a:t>b.   presence of intra epidermal (</a:t>
            </a:r>
            <a:r>
              <a:rPr lang="en-US" sz="1400" dirty="0" err="1"/>
              <a:t>Junctional</a:t>
            </a:r>
            <a:r>
              <a:rPr lang="en-US" sz="1400" dirty="0"/>
              <a:t>) activity.</a:t>
            </a:r>
            <a:endParaRPr lang="en-IN" sz="1400" dirty="0"/>
          </a:p>
          <a:p>
            <a:pPr lvl="1">
              <a:lnSpc>
                <a:spcPct val="150000"/>
              </a:lnSpc>
              <a:buNone/>
            </a:pPr>
            <a:r>
              <a:rPr lang="en-US" sz="1400" dirty="0"/>
              <a:t>c.   Absence of any other primary site</a:t>
            </a:r>
            <a:endParaRPr lang="en-IN" sz="1400" dirty="0"/>
          </a:p>
        </p:txBody>
      </p:sp>
      <p:sp>
        <p:nvSpPr>
          <p:cNvPr id="8" name="Flowchart: Alternate Process 7"/>
          <p:cNvSpPr/>
          <p:nvPr/>
        </p:nvSpPr>
        <p:spPr>
          <a:xfrm>
            <a:off x="4800600" y="4572000"/>
            <a:ext cx="4343400" cy="19050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nSpc>
                <a:spcPct val="150000"/>
              </a:lnSpc>
              <a:buFont typeface="Arial" pitchFamily="34" charset="0"/>
              <a:buChar char="•"/>
            </a:pPr>
            <a:r>
              <a:rPr lang="en-US" sz="1600" dirty="0"/>
              <a:t> early stages -  macular brown or black lesions with irregular outlines.</a:t>
            </a:r>
          </a:p>
          <a:p>
            <a:pPr>
              <a:lnSpc>
                <a:spcPct val="150000"/>
              </a:lnSpc>
              <a:buFont typeface="Arial" pitchFamily="34" charset="0"/>
              <a:buChar char="•"/>
            </a:pPr>
            <a:r>
              <a:rPr lang="en-US" sz="1600" dirty="0"/>
              <a:t> In later stages,-  diffused, nodular and </a:t>
            </a:r>
            <a:r>
              <a:rPr lang="en-US" sz="1600" dirty="0" err="1"/>
              <a:t>tumefactive</a:t>
            </a:r>
            <a:r>
              <a:rPr lang="en-US" sz="1600" dirty="0"/>
              <a:t> with foci or hyper and </a:t>
            </a:r>
            <a:r>
              <a:rPr lang="en-US" sz="1600" dirty="0" err="1"/>
              <a:t>hypopigmentation</a:t>
            </a:r>
            <a:r>
              <a:rPr lang="en-US" sz="1600" dirty="0"/>
              <a:t>.</a:t>
            </a:r>
            <a:endParaRPr lang="en-IN" sz="1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304800"/>
            <a:ext cx="6400800" cy="6553200"/>
          </a:xfrm>
        </p:spPr>
        <p:txBody>
          <a:bodyPr>
            <a:noAutofit/>
          </a:bodyPr>
          <a:lstStyle/>
          <a:p>
            <a:pPr algn="just">
              <a:lnSpc>
                <a:spcPct val="160000"/>
              </a:lnSpc>
              <a:buNone/>
            </a:pPr>
            <a:r>
              <a:rPr lang="en-US" sz="2000" dirty="0"/>
              <a:t>    </a:t>
            </a:r>
            <a:r>
              <a:rPr lang="en-IN" sz="2000" dirty="0"/>
              <a:t> </a:t>
            </a:r>
          </a:p>
          <a:p>
            <a:pPr algn="just">
              <a:lnSpc>
                <a:spcPct val="160000"/>
              </a:lnSpc>
            </a:pPr>
            <a:r>
              <a:rPr lang="en-US" sz="2000" dirty="0"/>
              <a:t> satellite lesions and are indicative of malignancy.</a:t>
            </a:r>
          </a:p>
          <a:p>
            <a:pPr algn="just">
              <a:lnSpc>
                <a:spcPct val="160000"/>
              </a:lnSpc>
            </a:pPr>
            <a:endParaRPr lang="en-IN" sz="2000" dirty="0"/>
          </a:p>
          <a:p>
            <a:pPr algn="just">
              <a:lnSpc>
                <a:spcPct val="160000"/>
              </a:lnSpc>
            </a:pPr>
            <a:r>
              <a:rPr lang="en-US" sz="2000" dirty="0"/>
              <a:t>Foci of ulceration and  lesion may be hemorrhagic which tends to progressively increase in size.</a:t>
            </a:r>
          </a:p>
          <a:p>
            <a:pPr algn="just">
              <a:lnSpc>
                <a:spcPct val="160000"/>
              </a:lnSpc>
            </a:pPr>
            <a:endParaRPr lang="en-IN" sz="2000" dirty="0"/>
          </a:p>
          <a:p>
            <a:pPr algn="just">
              <a:lnSpc>
                <a:spcPct val="160000"/>
              </a:lnSpc>
            </a:pPr>
            <a:r>
              <a:rPr lang="en-US" sz="2000" dirty="0"/>
              <a:t>regional and distant metastasis through lymphatic and </a:t>
            </a:r>
            <a:r>
              <a:rPr lang="en-US" sz="2000" dirty="0" err="1"/>
              <a:t>hematogenous</a:t>
            </a:r>
            <a:r>
              <a:rPr lang="en-US" sz="2000" dirty="0"/>
              <a:t> routes to  lung, liver, brain and the bones.</a:t>
            </a:r>
          </a:p>
          <a:p>
            <a:pPr algn="just">
              <a:lnSpc>
                <a:spcPct val="160000"/>
              </a:lnSpc>
            </a:pPr>
            <a:endParaRPr lang="en-IN" sz="2000" dirty="0"/>
          </a:p>
          <a:p>
            <a:pPr algn="just">
              <a:lnSpc>
                <a:spcPct val="160000"/>
              </a:lnSpc>
            </a:pPr>
            <a:r>
              <a:rPr lang="en-US" sz="2000" dirty="0"/>
              <a:t>The histological </a:t>
            </a:r>
            <a:r>
              <a:rPr lang="en-US" sz="2000" dirty="0" err="1"/>
              <a:t>microstaging</a:t>
            </a:r>
            <a:r>
              <a:rPr lang="en-US" sz="2000" dirty="0"/>
              <a:t> system of Clark, used in </a:t>
            </a:r>
            <a:r>
              <a:rPr lang="en-US" sz="2000" dirty="0" err="1"/>
              <a:t>cutaneous</a:t>
            </a:r>
            <a:r>
              <a:rPr lang="en-US" sz="2000" dirty="0"/>
              <a:t> melanoma, cannot be applied to oral mucosa</a:t>
            </a:r>
            <a:endParaRPr lang="en-IN" sz="2000" dirty="0"/>
          </a:p>
        </p:txBody>
      </p:sp>
      <p:pic>
        <p:nvPicPr>
          <p:cNvPr id="2050" name="Picture 2"/>
          <p:cNvPicPr>
            <a:picLocks noChangeAspect="1" noChangeArrowheads="1"/>
          </p:cNvPicPr>
          <p:nvPr/>
        </p:nvPicPr>
        <p:blipFill>
          <a:blip r:embed="rId2" cstate="print"/>
          <a:srcRect/>
          <a:stretch>
            <a:fillRect/>
          </a:stretch>
        </p:blipFill>
        <p:spPr bwMode="auto">
          <a:xfrm>
            <a:off x="6172200" y="790353"/>
            <a:ext cx="2971800" cy="2000472"/>
          </a:xfrm>
          <a:prstGeom prst="rect">
            <a:avLst/>
          </a:prstGeom>
          <a:noFill/>
          <a:ln w="9525">
            <a:noFill/>
            <a:miter lim="800000"/>
            <a:headEnd/>
            <a:tailEnd/>
          </a:ln>
        </p:spPr>
      </p:pic>
      <p:pic>
        <p:nvPicPr>
          <p:cNvPr id="4" name="Picture 3" descr="C:\Users\bujjee\Desktop\shantan\malignant melanoma\Melanoma.jpg"/>
          <p:cNvPicPr/>
          <p:nvPr/>
        </p:nvPicPr>
        <p:blipFill>
          <a:blip r:embed="rId3" cstate="print"/>
          <a:srcRect/>
          <a:stretch>
            <a:fillRect/>
          </a:stretch>
        </p:blipFill>
        <p:spPr bwMode="auto">
          <a:xfrm>
            <a:off x="6629400" y="4191000"/>
            <a:ext cx="2205789" cy="164782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
            <a:ext cx="8839200" cy="6477000"/>
          </a:xfrm>
        </p:spPr>
        <p:txBody>
          <a:bodyPr>
            <a:normAutofit lnSpcReduction="10000"/>
          </a:bodyPr>
          <a:lstStyle/>
          <a:p>
            <a:pPr algn="just">
              <a:lnSpc>
                <a:spcPct val="150000"/>
              </a:lnSpc>
            </a:pPr>
            <a:r>
              <a:rPr lang="en-US" sz="2000" b="1" dirty="0" err="1"/>
              <a:t>Lambardi</a:t>
            </a:r>
            <a:r>
              <a:rPr lang="en-US" sz="2000" b="1" dirty="0"/>
              <a:t> T. et al (1995 OOOE )-</a:t>
            </a:r>
            <a:r>
              <a:rPr lang="en-US" sz="2000" dirty="0"/>
              <a:t> </a:t>
            </a:r>
            <a:r>
              <a:rPr lang="en-US" sz="2000" dirty="0" err="1"/>
              <a:t>occuring</a:t>
            </a:r>
            <a:r>
              <a:rPr lang="en-US" sz="2000" dirty="0"/>
              <a:t> intra - </a:t>
            </a:r>
            <a:r>
              <a:rPr lang="en-US" sz="2000" dirty="0" err="1"/>
              <a:t>osseously</a:t>
            </a:r>
            <a:r>
              <a:rPr lang="en-US" sz="2000" dirty="0"/>
              <a:t> in maxillary alveolus. firm, bluish expansion in maxillary right alveolus </a:t>
            </a:r>
            <a:r>
              <a:rPr lang="en-US" sz="2000" dirty="0" err="1"/>
              <a:t>betweeen</a:t>
            </a:r>
            <a:r>
              <a:rPr lang="en-US" sz="2000" dirty="0"/>
              <a:t> roots of incisor and canine. </a:t>
            </a:r>
          </a:p>
          <a:p>
            <a:pPr algn="just">
              <a:lnSpc>
                <a:spcPct val="150000"/>
              </a:lnSpc>
            </a:pPr>
            <a:endParaRPr lang="en-IN" sz="2000" dirty="0"/>
          </a:p>
          <a:p>
            <a:pPr algn="just">
              <a:lnSpc>
                <a:spcPct val="150000"/>
              </a:lnSpc>
            </a:pPr>
            <a:r>
              <a:rPr lang="en-US" sz="2000" b="1" dirty="0"/>
              <a:t>Brian D. </a:t>
            </a:r>
            <a:r>
              <a:rPr lang="en-US" sz="2000" b="1" dirty="0" err="1"/>
              <a:t>Kavanagh</a:t>
            </a:r>
            <a:r>
              <a:rPr lang="en-US" sz="2000" b="1" dirty="0"/>
              <a:t> . et. al (2000 OOOE )</a:t>
            </a:r>
            <a:r>
              <a:rPr lang="en-US" sz="2000" dirty="0"/>
              <a:t> reported a case of </a:t>
            </a:r>
            <a:r>
              <a:rPr lang="en-US" sz="2000" dirty="0" err="1"/>
              <a:t>desmoplastic</a:t>
            </a:r>
            <a:r>
              <a:rPr lang="en-US" sz="2000" dirty="0"/>
              <a:t> malignant melanoma of the palatal alveolar mucosa of a 53 year old women  </a:t>
            </a:r>
          </a:p>
          <a:p>
            <a:pPr algn="just">
              <a:lnSpc>
                <a:spcPct val="150000"/>
              </a:lnSpc>
            </a:pPr>
            <a:endParaRPr lang="en-IN" sz="2000" dirty="0"/>
          </a:p>
          <a:p>
            <a:pPr algn="just">
              <a:lnSpc>
                <a:spcPct val="150000"/>
              </a:lnSpc>
            </a:pPr>
            <a:r>
              <a:rPr lang="en-US" sz="2000" b="1" dirty="0"/>
              <a:t>You Chan Kim . et. al (2003)</a:t>
            </a:r>
            <a:r>
              <a:rPr lang="en-US" sz="2000" dirty="0" err="1"/>
              <a:t>immunohistochemical</a:t>
            </a:r>
            <a:r>
              <a:rPr lang="en-US" sz="2000" dirty="0"/>
              <a:t> study of 20 cases of </a:t>
            </a:r>
            <a:r>
              <a:rPr lang="en-US" sz="2000" dirty="0" err="1"/>
              <a:t>Acral</a:t>
            </a:r>
            <a:r>
              <a:rPr lang="en-US" sz="2000" dirty="0"/>
              <a:t> </a:t>
            </a:r>
            <a:r>
              <a:rPr lang="en-US" sz="2000" dirty="0" err="1"/>
              <a:t>lentiginous</a:t>
            </a:r>
            <a:r>
              <a:rPr lang="en-US" sz="2000" dirty="0"/>
              <a:t> melanoma and proposed that S-100 protein and HMB-45 were relatively sensitive markers for recognizing .</a:t>
            </a:r>
          </a:p>
          <a:p>
            <a:pPr algn="just">
              <a:lnSpc>
                <a:spcPct val="150000"/>
              </a:lnSpc>
            </a:pPr>
            <a:endParaRPr lang="en-IN" sz="2000" dirty="0"/>
          </a:p>
          <a:p>
            <a:pPr algn="just">
              <a:lnSpc>
                <a:spcPct val="150000"/>
              </a:lnSpc>
            </a:pPr>
            <a:r>
              <a:rPr lang="en-US" sz="2000" dirty="0"/>
              <a:t> pathology :exhibit radial or a vertical pattern of growth . the radial or superficial spreading pattern is often seen in macular lesions , </a:t>
            </a:r>
            <a:endParaRPr lang="en-IN" sz="2000" dirty="0"/>
          </a:p>
          <a:p>
            <a:pPr algn="just">
              <a:lnSpc>
                <a:spcPct val="150000"/>
              </a:lnSpc>
            </a:pPr>
            <a:endParaRPr lang="en-IN"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0"/>
            <a:ext cx="8926286" cy="6477000"/>
          </a:xfrm>
        </p:spPr>
        <p:txBody>
          <a:bodyPr>
            <a:normAutofit/>
          </a:bodyPr>
          <a:lstStyle/>
          <a:p>
            <a:pPr>
              <a:lnSpc>
                <a:spcPct val="150000"/>
              </a:lnSpc>
            </a:pPr>
            <a:r>
              <a:rPr lang="en-US" sz="1800" dirty="0"/>
              <a:t> Once vertical growth in to connective tissue is established the lesion may become clinically </a:t>
            </a:r>
            <a:r>
              <a:rPr lang="en-US" sz="1800" dirty="0" err="1"/>
              <a:t>tumefactive</a:t>
            </a:r>
            <a:r>
              <a:rPr lang="en-US" sz="1800" dirty="0"/>
              <a:t> .</a:t>
            </a:r>
            <a:endParaRPr lang="en-IN" sz="1800" dirty="0"/>
          </a:p>
          <a:p>
            <a:pPr>
              <a:lnSpc>
                <a:spcPct val="150000"/>
              </a:lnSpc>
            </a:pPr>
            <a:r>
              <a:rPr lang="en-US" sz="1800" b="1" dirty="0"/>
              <a:t>Differential Diagnosis</a:t>
            </a:r>
            <a:endParaRPr lang="en-IN" sz="1800" dirty="0"/>
          </a:p>
          <a:p>
            <a:pPr>
              <a:lnSpc>
                <a:spcPct val="150000"/>
              </a:lnSpc>
            </a:pPr>
            <a:endParaRPr lang="en-IN" sz="1800" dirty="0"/>
          </a:p>
        </p:txBody>
      </p:sp>
      <p:sp>
        <p:nvSpPr>
          <p:cNvPr id="4" name="Vertical Scroll 3"/>
          <p:cNvSpPr/>
          <p:nvPr/>
        </p:nvSpPr>
        <p:spPr>
          <a:xfrm>
            <a:off x="4191000" y="1524000"/>
            <a:ext cx="4953000" cy="5029200"/>
          </a:xfrm>
          <a:prstGeom prst="verticalScroll">
            <a:avLst/>
          </a:prstGeom>
          <a:ln>
            <a:solidFill>
              <a:schemeClr val="bg1"/>
            </a:solidFill>
          </a:ln>
        </p:spPr>
        <p:style>
          <a:lnRef idx="1">
            <a:schemeClr val="accent6"/>
          </a:lnRef>
          <a:fillRef idx="2">
            <a:schemeClr val="accent6"/>
          </a:fillRef>
          <a:effectRef idx="1">
            <a:schemeClr val="accent6"/>
          </a:effectRef>
          <a:fontRef idx="minor">
            <a:schemeClr val="dk1"/>
          </a:fontRef>
        </p:style>
        <p:txBody>
          <a:bodyPr rtlCol="0" anchor="ctr"/>
          <a:lstStyle/>
          <a:p>
            <a:r>
              <a:rPr lang="en-US" b="1" dirty="0" err="1"/>
              <a:t>Ecchymosis</a:t>
            </a:r>
            <a:r>
              <a:rPr lang="en-US" b="1" dirty="0"/>
              <a:t> : </a:t>
            </a:r>
            <a:r>
              <a:rPr lang="en-US" dirty="0"/>
              <a:t>The early lesion of melanoma presents as </a:t>
            </a:r>
            <a:r>
              <a:rPr lang="en-US" dirty="0" err="1"/>
              <a:t>macule</a:t>
            </a:r>
            <a:r>
              <a:rPr lang="en-US" dirty="0"/>
              <a:t>, which resembles </a:t>
            </a:r>
            <a:r>
              <a:rPr lang="en-US" dirty="0" err="1"/>
              <a:t>ecchymotic</a:t>
            </a:r>
            <a:r>
              <a:rPr lang="en-US" dirty="0"/>
              <a:t> patch. </a:t>
            </a:r>
          </a:p>
          <a:p>
            <a:endParaRPr lang="en-IN" dirty="0"/>
          </a:p>
          <a:p>
            <a:r>
              <a:rPr lang="en-US" dirty="0" err="1"/>
              <a:t>Melanoplakia</a:t>
            </a:r>
            <a:r>
              <a:rPr lang="en-US" dirty="0"/>
              <a:t> presents as flat, light brown to black lesions with irregular margins.</a:t>
            </a:r>
          </a:p>
          <a:p>
            <a:endParaRPr lang="en-IN" dirty="0"/>
          </a:p>
          <a:p>
            <a:r>
              <a:rPr lang="en-US" b="1" dirty="0" err="1"/>
              <a:t>Melanoacanthoma</a:t>
            </a:r>
            <a:r>
              <a:rPr lang="en-US" b="1" dirty="0"/>
              <a:t> </a:t>
            </a:r>
            <a:r>
              <a:rPr lang="en-US" dirty="0"/>
              <a:t>Clinically </a:t>
            </a:r>
            <a:r>
              <a:rPr lang="en-US" dirty="0" err="1"/>
              <a:t>melanoacanthoma</a:t>
            </a:r>
            <a:r>
              <a:rPr lang="en-US" dirty="0"/>
              <a:t> presents as flat </a:t>
            </a:r>
            <a:r>
              <a:rPr lang="en-US" dirty="0" err="1"/>
              <a:t>macules</a:t>
            </a:r>
            <a:r>
              <a:rPr lang="en-US" dirty="0"/>
              <a:t>, with </a:t>
            </a:r>
            <a:r>
              <a:rPr lang="en-US" dirty="0" err="1"/>
              <a:t>papillomatous</a:t>
            </a:r>
            <a:r>
              <a:rPr lang="en-US" dirty="0"/>
              <a:t> surface projections which are occasionally present,</a:t>
            </a:r>
            <a:endParaRPr lang="en-IN" dirty="0"/>
          </a:p>
        </p:txBody>
      </p:sp>
      <p:sp>
        <p:nvSpPr>
          <p:cNvPr id="5" name="Vertical Scroll 4"/>
          <p:cNvSpPr/>
          <p:nvPr/>
        </p:nvSpPr>
        <p:spPr>
          <a:xfrm>
            <a:off x="-228600" y="1600200"/>
            <a:ext cx="5029200" cy="4876800"/>
          </a:xfrm>
          <a:prstGeom prst="verticalScroll">
            <a:avLst/>
          </a:prstGeom>
        </p:spPr>
        <p:style>
          <a:lnRef idx="1">
            <a:schemeClr val="dk1"/>
          </a:lnRef>
          <a:fillRef idx="2">
            <a:schemeClr val="dk1"/>
          </a:fillRef>
          <a:effectRef idx="1">
            <a:schemeClr val="dk1"/>
          </a:effectRef>
          <a:fontRef idx="minor">
            <a:schemeClr val="dk1"/>
          </a:fontRef>
        </p:style>
        <p:txBody>
          <a:bodyPr rtlCol="0" anchor="ctr"/>
          <a:lstStyle/>
          <a:p>
            <a:endParaRPr lang="en-US" b="1" dirty="0"/>
          </a:p>
          <a:p>
            <a:r>
              <a:rPr lang="en-US" b="1" dirty="0"/>
              <a:t>Oral </a:t>
            </a:r>
            <a:r>
              <a:rPr lang="en-US" b="1" dirty="0" err="1"/>
              <a:t>Melanotic</a:t>
            </a:r>
            <a:r>
              <a:rPr lang="en-US" b="1" dirty="0"/>
              <a:t> </a:t>
            </a:r>
            <a:r>
              <a:rPr lang="en-US" b="1" dirty="0" err="1"/>
              <a:t>Macule</a:t>
            </a:r>
            <a:r>
              <a:rPr lang="en-US" b="1" dirty="0"/>
              <a:t> :</a:t>
            </a:r>
            <a:r>
              <a:rPr lang="en-US" dirty="0"/>
              <a:t> tan to dark brown </a:t>
            </a:r>
            <a:r>
              <a:rPr lang="en-US" dirty="0" err="1"/>
              <a:t>macule</a:t>
            </a:r>
            <a:r>
              <a:rPr lang="en-US" dirty="0"/>
              <a:t> with irregular margins measuring less than 7cm</a:t>
            </a:r>
          </a:p>
          <a:p>
            <a:endParaRPr lang="en-IN" dirty="0"/>
          </a:p>
          <a:p>
            <a:r>
              <a:rPr lang="en-US" dirty="0"/>
              <a:t> </a:t>
            </a:r>
            <a:r>
              <a:rPr lang="en-US" b="1" dirty="0"/>
              <a:t>Amalgam Tattoo : </a:t>
            </a:r>
            <a:r>
              <a:rPr lang="en-US" dirty="0"/>
              <a:t>bluish or </a:t>
            </a:r>
            <a:r>
              <a:rPr lang="en-US" dirty="0" err="1"/>
              <a:t>greyish</a:t>
            </a:r>
            <a:r>
              <a:rPr lang="en-US" dirty="0"/>
              <a:t> flat lesion with well defined borders</a:t>
            </a:r>
            <a:endParaRPr lang="en-IN" dirty="0"/>
          </a:p>
          <a:p>
            <a:r>
              <a:rPr lang="en-US" b="1" dirty="0"/>
              <a:t> </a:t>
            </a:r>
          </a:p>
          <a:p>
            <a:r>
              <a:rPr lang="en-US" b="1" dirty="0"/>
              <a:t>Nevi: </a:t>
            </a:r>
            <a:r>
              <a:rPr lang="en-US" dirty="0"/>
              <a:t>Clinically, both are difficult to distinguish. Nevus - smoother outlines, melanoma exhibits jagged, irregular margins. Often the surface of melanoma shows ulceration and its tendency to bleed suggests malignancy. Rapid growth also </a:t>
            </a:r>
            <a:r>
              <a:rPr lang="en-US" dirty="0" err="1"/>
              <a:t>favours</a:t>
            </a:r>
            <a:r>
              <a:rPr lang="en-US" dirty="0"/>
              <a:t>  melanoma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304800"/>
            <a:ext cx="8534400" cy="6248400"/>
          </a:xfrm>
        </p:spPr>
        <p:txBody>
          <a:bodyPr>
            <a:normAutofit/>
          </a:bodyPr>
          <a:lstStyle/>
          <a:p>
            <a:pPr algn="just"/>
            <a:r>
              <a:rPr lang="en-IN" sz="2000" dirty="0"/>
              <a:t>Practical and technically simple method for clinical diagnosis of oral melanomas  to differentiate this neoplasm from other pigmented lesions. </a:t>
            </a:r>
          </a:p>
          <a:p>
            <a:pPr algn="just"/>
            <a:endParaRPr lang="en-IN" sz="2000" dirty="0"/>
          </a:p>
          <a:p>
            <a:pPr algn="just"/>
            <a:r>
              <a:rPr lang="en-IN" sz="2000" dirty="0"/>
              <a:t> 13 lesions with suspected diagnosis of mucosal melanomas were submitted to a test named “rubbing with a gauze” the surface of the lesion. The test - positive when the gauze stained dark brown or black due to the presence of melanin-laden cells on the epithelial surface. In all cases definite diagnosis was confirmed by biopsy.</a:t>
            </a:r>
          </a:p>
          <a:p>
            <a:pPr algn="just"/>
            <a:endParaRPr lang="en-IN" sz="2000" dirty="0"/>
          </a:p>
          <a:p>
            <a:pPr algn="just"/>
            <a:r>
              <a:rPr lang="en-IN" sz="2000" dirty="0"/>
              <a:t> Positive results were obtained in 11 out of 13 cases (84.6%). In every case the final diagnosis must be established by </a:t>
            </a:r>
            <a:r>
              <a:rPr lang="en-IN" sz="2000" dirty="0" err="1"/>
              <a:t>histopathologic</a:t>
            </a:r>
            <a:r>
              <a:rPr lang="en-IN" sz="2000" dirty="0"/>
              <a:t> or </a:t>
            </a:r>
            <a:r>
              <a:rPr lang="en-IN" sz="2000" dirty="0" err="1"/>
              <a:t>immunohistochemical</a:t>
            </a:r>
            <a:r>
              <a:rPr lang="en-IN" sz="2000" dirty="0"/>
              <a:t> analysis. </a:t>
            </a:r>
          </a:p>
        </p:txBody>
      </p:sp>
      <p:sp>
        <p:nvSpPr>
          <p:cNvPr id="4" name="Rectangle 3"/>
          <p:cNvSpPr/>
          <p:nvPr/>
        </p:nvSpPr>
        <p:spPr>
          <a:xfrm>
            <a:off x="0" y="6096000"/>
            <a:ext cx="9144000" cy="762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IN" dirty="0"/>
              <a:t>DELGADO-AZAÑERO WA,  A PRACTICAL METHOD FOR CLINICAL DIAGNOSIS OF ORAL MUCOSAL MELANOMAS.MED ORAL 2003;8:348-52.</a:t>
            </a:r>
          </a:p>
        </p:txBody>
      </p:sp>
      <p:pic>
        <p:nvPicPr>
          <p:cNvPr id="5122" name="Picture 2"/>
          <p:cNvPicPr>
            <a:picLocks noChangeAspect="1" noChangeArrowheads="1"/>
          </p:cNvPicPr>
          <p:nvPr/>
        </p:nvPicPr>
        <p:blipFill>
          <a:blip r:embed="rId2" cstate="print"/>
          <a:srcRect/>
          <a:stretch>
            <a:fillRect/>
          </a:stretch>
        </p:blipFill>
        <p:spPr bwMode="auto">
          <a:xfrm>
            <a:off x="457200" y="4419600"/>
            <a:ext cx="2295525" cy="1545236"/>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3276601" y="4472605"/>
            <a:ext cx="2286000" cy="1490100"/>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6300787" y="4419600"/>
            <a:ext cx="2462213" cy="1538288"/>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62200"/>
            <a:ext cx="8229600" cy="762000"/>
          </a:xfrm>
        </p:spPr>
        <p:style>
          <a:lnRef idx="1">
            <a:schemeClr val="accent4"/>
          </a:lnRef>
          <a:fillRef idx="3">
            <a:schemeClr val="accent4"/>
          </a:fillRef>
          <a:effectRef idx="2">
            <a:schemeClr val="accent4"/>
          </a:effectRef>
          <a:fontRef idx="minor">
            <a:schemeClr val="lt1"/>
          </a:fontRef>
        </p:style>
        <p:txBody>
          <a:bodyPr>
            <a:normAutofit/>
          </a:bodyPr>
          <a:lstStyle/>
          <a:p>
            <a:pPr algn="ctr">
              <a:buNone/>
            </a:pPr>
            <a:r>
              <a:rPr lang="en-US" sz="3200" b="1" dirty="0">
                <a:solidFill>
                  <a:srgbClr val="FFFF00"/>
                </a:solidFill>
              </a:rPr>
              <a:t>MULTIFOCAL / DIFFUSE PIGMENTATION  </a:t>
            </a:r>
            <a:endParaRPr lang="en-IN" sz="3200" dirty="0">
              <a:solidFill>
                <a:srgbClr val="FFFF00"/>
              </a:solidFill>
            </a:endParaRPr>
          </a:p>
          <a:p>
            <a:pPr algn="ctr">
              <a:buNone/>
            </a:pPr>
            <a:endParaRPr lang="en-IN" sz="3200" dirty="0">
              <a:solidFill>
                <a:srgbClr val="FFFF00"/>
              </a:solidFill>
            </a:endParaRPr>
          </a:p>
        </p:txBody>
      </p:sp>
      <p:sp>
        <p:nvSpPr>
          <p:cNvPr id="3" name="Title 2"/>
          <p:cNvSpPr>
            <a:spLocks noGrp="1"/>
          </p:cNvSpPr>
          <p:nvPr>
            <p:ph type="title"/>
          </p:nvPr>
        </p:nvSpPr>
        <p:spPr/>
        <p:txBody>
          <a:bodyPr/>
          <a:lstStyle/>
          <a:p>
            <a:endParaRPr lang="en-I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066800"/>
            <a:ext cx="8686800" cy="5562600"/>
          </a:xfrm>
        </p:spPr>
        <p:txBody>
          <a:bodyPr>
            <a:normAutofit/>
          </a:bodyPr>
          <a:lstStyle/>
          <a:p>
            <a:pPr>
              <a:lnSpc>
                <a:spcPct val="150000"/>
              </a:lnSpc>
            </a:pPr>
            <a:r>
              <a:rPr lang="en-US" sz="2000" dirty="0"/>
              <a:t>Multifocal or diffuse melanin pigmentation with variable prevalence in different ethnic groups.</a:t>
            </a:r>
          </a:p>
          <a:p>
            <a:pPr>
              <a:lnSpc>
                <a:spcPct val="150000"/>
              </a:lnSpc>
            </a:pPr>
            <a:endParaRPr lang="en-US" sz="2000" dirty="0"/>
          </a:p>
          <a:p>
            <a:r>
              <a:rPr lang="en-US" sz="2000" dirty="0"/>
              <a:t>Physiologic pigmentation, which is common in African, Asian and Mediterranean populations, is due to greater </a:t>
            </a:r>
            <a:r>
              <a:rPr lang="en-US" sz="2000" dirty="0" err="1"/>
              <a:t>melanocyte</a:t>
            </a:r>
            <a:r>
              <a:rPr lang="en-US" sz="2000" dirty="0"/>
              <a:t> activity rather than a greater number of </a:t>
            </a:r>
            <a:r>
              <a:rPr lang="en-US" sz="2000" dirty="0" err="1"/>
              <a:t>melanocytes</a:t>
            </a:r>
            <a:r>
              <a:rPr lang="en-US" sz="2000" dirty="0"/>
              <a:t> </a:t>
            </a:r>
          </a:p>
          <a:p>
            <a:endParaRPr lang="en-IN" sz="2000" dirty="0"/>
          </a:p>
          <a:p>
            <a:r>
              <a:rPr lang="en-US" sz="2000" dirty="0" err="1"/>
              <a:t>Melanoplakia</a:t>
            </a:r>
            <a:r>
              <a:rPr lang="en-US" sz="2000" dirty="0"/>
              <a:t> is a benign variation of this melanin pigment and is not associated with aggressive change. </a:t>
            </a:r>
          </a:p>
          <a:p>
            <a:endParaRPr lang="en-US" sz="2000" dirty="0"/>
          </a:p>
          <a:p>
            <a:endParaRPr lang="en-US" sz="2000" dirty="0"/>
          </a:p>
          <a:p>
            <a:r>
              <a:rPr lang="en-US" sz="2000" dirty="0"/>
              <a:t>The pigmentation of </a:t>
            </a:r>
            <a:r>
              <a:rPr lang="en-US" sz="2000" dirty="0" err="1"/>
              <a:t>gingiva</a:t>
            </a:r>
            <a:r>
              <a:rPr lang="en-US" sz="2000" dirty="0"/>
              <a:t>  -  </a:t>
            </a:r>
            <a:r>
              <a:rPr lang="en-US" sz="2000" b="1" dirty="0"/>
              <a:t>Black gum.</a:t>
            </a:r>
            <a:r>
              <a:rPr lang="en-US" sz="2000" dirty="0"/>
              <a:t>  </a:t>
            </a:r>
            <a:endParaRPr lang="en-IN" sz="2000" dirty="0"/>
          </a:p>
          <a:p>
            <a:endParaRPr lang="en-IN" sz="2000" dirty="0"/>
          </a:p>
          <a:p>
            <a:pPr>
              <a:lnSpc>
                <a:spcPct val="150000"/>
              </a:lnSpc>
            </a:pPr>
            <a:endParaRPr lang="en-IN" sz="2000" dirty="0"/>
          </a:p>
        </p:txBody>
      </p:sp>
      <p:sp>
        <p:nvSpPr>
          <p:cNvPr id="3" name="Title 2"/>
          <p:cNvSpPr>
            <a:spLocks noGrp="1"/>
          </p:cNvSpPr>
          <p:nvPr>
            <p:ph type="title"/>
          </p:nvPr>
        </p:nvSpPr>
        <p:spPr>
          <a:xfrm>
            <a:off x="304800" y="304800"/>
            <a:ext cx="8458200" cy="838200"/>
          </a:xfrm>
        </p:spPr>
        <p:style>
          <a:lnRef idx="1">
            <a:schemeClr val="accent4"/>
          </a:lnRef>
          <a:fillRef idx="2">
            <a:schemeClr val="accent4"/>
          </a:fillRef>
          <a:effectRef idx="1">
            <a:schemeClr val="accent4"/>
          </a:effectRef>
          <a:fontRef idx="minor">
            <a:schemeClr val="dk1"/>
          </a:fontRef>
        </p:style>
        <p:txBody>
          <a:bodyPr>
            <a:noAutofit/>
          </a:bodyPr>
          <a:lstStyle/>
          <a:p>
            <a:r>
              <a:rPr lang="en-US" sz="2400" b="1" u="sng" dirty="0"/>
              <a:t>PHYSIOLOGIC PIGMENTATION ( RACIAL PIGMENTATION)</a:t>
            </a:r>
            <a:br>
              <a:rPr lang="en-IN" sz="2400" dirty="0"/>
            </a:br>
            <a:endParaRPr lang="en-IN" sz="2400" dirty="0"/>
          </a:p>
        </p:txBody>
      </p:sp>
      <p:pic>
        <p:nvPicPr>
          <p:cNvPr id="4" name="Picture 3"/>
          <p:cNvPicPr/>
          <p:nvPr/>
        </p:nvPicPr>
        <p:blipFill>
          <a:blip r:embed="rId2" cstate="print"/>
          <a:srcRect/>
          <a:stretch>
            <a:fillRect/>
          </a:stretch>
        </p:blipFill>
        <p:spPr bwMode="auto">
          <a:xfrm>
            <a:off x="5897999" y="4419600"/>
            <a:ext cx="2560201" cy="2057400"/>
          </a:xfrm>
          <a:prstGeom prst="rect">
            <a:avLst/>
          </a:prstGeom>
          <a:noFill/>
          <a:ln w="9525">
            <a:noFill/>
            <a:miter lim="800000"/>
            <a:headEnd/>
            <a:tailEnd/>
          </a:ln>
        </p:spPr>
      </p:pic>
      <p:sp>
        <p:nvSpPr>
          <p:cNvPr id="5" name="Rounded Rectangle 4"/>
          <p:cNvSpPr/>
          <p:nvPr/>
        </p:nvSpPr>
        <p:spPr>
          <a:xfrm>
            <a:off x="0" y="6096000"/>
            <a:ext cx="5867400" cy="7620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a:r>
              <a:rPr lang="en-US" sz="1100" b="1" dirty="0" err="1"/>
              <a:t>Yasin</a:t>
            </a:r>
            <a:r>
              <a:rPr lang="en-US" sz="1100" b="1" dirty="0"/>
              <a:t> </a:t>
            </a:r>
            <a:r>
              <a:rPr lang="en-US" sz="1100" b="1" dirty="0" err="1"/>
              <a:t>Cicek</a:t>
            </a:r>
            <a:r>
              <a:rPr lang="en-US" sz="1100" b="1" dirty="0"/>
              <a:t>, Omit </a:t>
            </a:r>
            <a:r>
              <a:rPr lang="en-US" sz="1100" b="1" dirty="0" err="1"/>
              <a:t>Ertas</a:t>
            </a:r>
            <a:r>
              <a:rPr lang="en-US" sz="1100" b="1" dirty="0"/>
              <a:t>. The Normal and Pathological Pigmentation of Oral Mucous Membrane: A Review. The Journal of Contemporary Dental Practice, , 2003.</a:t>
            </a:r>
            <a:endParaRPr lang="en-IN" sz="1100" dirty="0"/>
          </a:p>
          <a:p>
            <a:pPr algn="ctr"/>
            <a:endParaRPr lang="en-IN" sz="11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457200"/>
            <a:ext cx="8305800" cy="5638800"/>
          </a:xfrm>
        </p:spPr>
        <p:txBody>
          <a:bodyPr>
            <a:normAutofit/>
          </a:bodyPr>
          <a:lstStyle/>
          <a:p>
            <a:pPr>
              <a:lnSpc>
                <a:spcPct val="150000"/>
              </a:lnSpc>
            </a:pPr>
            <a:r>
              <a:rPr lang="en-US" sz="2000" b="1" dirty="0"/>
              <a:t>Smoker's </a:t>
            </a:r>
            <a:r>
              <a:rPr lang="en-US" sz="2000" b="1" dirty="0" err="1"/>
              <a:t>Melanosis</a:t>
            </a:r>
            <a:r>
              <a:rPr lang="en-US" sz="2000" b="1" dirty="0"/>
              <a:t> : </a:t>
            </a:r>
            <a:r>
              <a:rPr lang="en-US" sz="2000" dirty="0"/>
              <a:t> flat, brown lesion with irregular outlines and some of them present as geographic or map like configuration. </a:t>
            </a:r>
            <a:endParaRPr lang="en-IN" sz="2000" dirty="0"/>
          </a:p>
          <a:p>
            <a:pPr>
              <a:lnSpc>
                <a:spcPct val="150000"/>
              </a:lnSpc>
              <a:buNone/>
            </a:pPr>
            <a:r>
              <a:rPr lang="en-US" sz="2000" b="1" dirty="0"/>
              <a:t>                                  </a:t>
            </a:r>
            <a:endParaRPr lang="en-IN" sz="2000" dirty="0"/>
          </a:p>
          <a:p>
            <a:pPr>
              <a:lnSpc>
                <a:spcPct val="150000"/>
              </a:lnSpc>
            </a:pPr>
            <a:r>
              <a:rPr lang="en-US" sz="2000" b="1" dirty="0"/>
              <a:t>Addison's Disease: </a:t>
            </a:r>
            <a:r>
              <a:rPr lang="en-US" sz="2000" dirty="0"/>
              <a:t>, there will be deep tanning of skin and oral mucosa with deposits of melanin over pressure points.                                               </a:t>
            </a:r>
          </a:p>
          <a:p>
            <a:pPr>
              <a:lnSpc>
                <a:spcPct val="150000"/>
              </a:lnSpc>
            </a:pPr>
            <a:endParaRPr lang="en-IN" sz="2000" dirty="0"/>
          </a:p>
          <a:p>
            <a:pPr>
              <a:lnSpc>
                <a:spcPct val="150000"/>
              </a:lnSpc>
            </a:pPr>
            <a:r>
              <a:rPr lang="en-US" sz="2000" b="1" dirty="0"/>
              <a:t>Melanoma</a:t>
            </a:r>
            <a:r>
              <a:rPr lang="en-US" sz="2000" dirty="0"/>
              <a:t>   : early lesions of melanoma which present as flat brown or black lesions with  irregular out lines resembles the physiologic pigmentation</a:t>
            </a:r>
            <a:endParaRPr lang="en-IN" sz="2000" dirty="0"/>
          </a:p>
          <a:p>
            <a:pPr>
              <a:lnSpc>
                <a:spcPct val="150000"/>
              </a:lnSpc>
            </a:pPr>
            <a:endParaRPr lang="en-IN" sz="2000" dirty="0"/>
          </a:p>
        </p:txBody>
      </p:sp>
      <p:pic>
        <p:nvPicPr>
          <p:cNvPr id="5121" name="Picture 1"/>
          <p:cNvPicPr>
            <a:picLocks noChangeAspect="1" noChangeArrowheads="1"/>
          </p:cNvPicPr>
          <p:nvPr/>
        </p:nvPicPr>
        <p:blipFill>
          <a:blip r:embed="rId2" cstate="print"/>
          <a:srcRect/>
          <a:stretch>
            <a:fillRect/>
          </a:stretch>
        </p:blipFill>
        <p:spPr bwMode="auto">
          <a:xfrm>
            <a:off x="609600" y="5029200"/>
            <a:ext cx="2300177" cy="1676400"/>
          </a:xfrm>
          <a:prstGeom prst="rect">
            <a:avLst/>
          </a:prstGeom>
          <a:noFill/>
          <a:ln w="9525">
            <a:noFill/>
            <a:miter lim="800000"/>
            <a:headEnd/>
            <a:tailEnd/>
          </a:ln>
        </p:spPr>
      </p:pic>
      <p:pic>
        <p:nvPicPr>
          <p:cNvPr id="5122" name="Picture 2"/>
          <p:cNvPicPr>
            <a:picLocks noChangeAspect="1" noChangeArrowheads="1"/>
          </p:cNvPicPr>
          <p:nvPr/>
        </p:nvPicPr>
        <p:blipFill>
          <a:blip r:embed="rId3" cstate="print"/>
          <a:srcRect/>
          <a:stretch>
            <a:fillRect/>
          </a:stretch>
        </p:blipFill>
        <p:spPr bwMode="auto">
          <a:xfrm>
            <a:off x="6477000" y="4953000"/>
            <a:ext cx="2219324" cy="1681162"/>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838200"/>
            <a:ext cx="8763000" cy="6019800"/>
          </a:xfrm>
        </p:spPr>
        <p:txBody>
          <a:bodyPr>
            <a:normAutofit/>
          </a:bodyPr>
          <a:lstStyle/>
          <a:p>
            <a:pPr algn="just">
              <a:lnSpc>
                <a:spcPct val="150000"/>
              </a:lnSpc>
            </a:pPr>
            <a:r>
              <a:rPr lang="en-US" sz="2000" dirty="0"/>
              <a:t>The exact mechanism by which these drugs cause pigmentation is unknown.</a:t>
            </a:r>
          </a:p>
          <a:p>
            <a:pPr algn="just">
              <a:lnSpc>
                <a:spcPct val="150000"/>
              </a:lnSpc>
            </a:pPr>
            <a:endParaRPr lang="en-US" sz="2000" dirty="0"/>
          </a:p>
          <a:p>
            <a:pPr algn="just">
              <a:lnSpc>
                <a:spcPct val="150000"/>
              </a:lnSpc>
            </a:pPr>
            <a:r>
              <a:rPr lang="en-US" sz="2000" dirty="0"/>
              <a:t> The lesions are  usually diffuse , </a:t>
            </a:r>
            <a:r>
              <a:rPr lang="en-US" sz="2000" dirty="0" err="1"/>
              <a:t>mutlifocal</a:t>
            </a:r>
            <a:r>
              <a:rPr lang="en-US" sz="2000" dirty="0"/>
              <a:t>, homogenous, macular lesions with sharp delineated borders.</a:t>
            </a:r>
          </a:p>
          <a:p>
            <a:pPr algn="just">
              <a:lnSpc>
                <a:spcPct val="150000"/>
              </a:lnSpc>
            </a:pPr>
            <a:endParaRPr lang="en-IN" sz="2000" dirty="0"/>
          </a:p>
          <a:p>
            <a:pPr algn="just">
              <a:lnSpc>
                <a:spcPct val="150000"/>
              </a:lnSpc>
            </a:pPr>
            <a:r>
              <a:rPr lang="en-US" sz="2000" dirty="0"/>
              <a:t>The </a:t>
            </a:r>
            <a:r>
              <a:rPr lang="en-US" sz="2000" dirty="0" err="1"/>
              <a:t>colour</a:t>
            </a:r>
            <a:r>
              <a:rPr lang="en-US" sz="2000" dirty="0"/>
              <a:t>  produced by these lesions varies depending on drug used.</a:t>
            </a:r>
          </a:p>
          <a:p>
            <a:pPr algn="just">
              <a:lnSpc>
                <a:spcPct val="150000"/>
              </a:lnSpc>
            </a:pPr>
            <a:endParaRPr lang="en-IN" sz="2000" dirty="0"/>
          </a:p>
        </p:txBody>
      </p:sp>
      <p:sp>
        <p:nvSpPr>
          <p:cNvPr id="3" name="Title 2"/>
          <p:cNvSpPr>
            <a:spLocks noGrp="1"/>
          </p:cNvSpPr>
          <p:nvPr>
            <p:ph type="title"/>
          </p:nvPr>
        </p:nvSpPr>
        <p:spPr/>
        <p:txBody>
          <a:bodyPr>
            <a:normAutofit fontScale="90000"/>
          </a:bodyPr>
          <a:lstStyle/>
          <a:p>
            <a:pPr algn="ctr"/>
            <a:r>
              <a:rPr lang="en-US" b="1" u="sng" dirty="0"/>
              <a:t>DRUG INDUCED MELANOSIS</a:t>
            </a:r>
            <a:br>
              <a:rPr lang="en-IN" dirty="0"/>
            </a:br>
            <a:endParaRPr lang="en-IN" dirty="0"/>
          </a:p>
        </p:txBody>
      </p:sp>
      <p:pic>
        <p:nvPicPr>
          <p:cNvPr id="4" name="Picture 3"/>
          <p:cNvPicPr/>
          <p:nvPr/>
        </p:nvPicPr>
        <p:blipFill>
          <a:blip r:embed="rId2" cstate="print"/>
          <a:srcRect l="8653" t="14102" r="11539" b="14102"/>
          <a:stretch>
            <a:fillRect/>
          </a:stretch>
        </p:blipFill>
        <p:spPr bwMode="auto">
          <a:xfrm>
            <a:off x="942975" y="4495800"/>
            <a:ext cx="2105025" cy="1570038"/>
          </a:xfrm>
          <a:prstGeom prst="rect">
            <a:avLst/>
          </a:prstGeom>
          <a:noFill/>
          <a:ln w="9525">
            <a:noFill/>
            <a:miter lim="800000"/>
            <a:headEnd/>
            <a:tailEnd/>
          </a:ln>
          <a:effectLst/>
        </p:spPr>
      </p:pic>
      <p:pic>
        <p:nvPicPr>
          <p:cNvPr id="5" name="Picture 4"/>
          <p:cNvPicPr/>
          <p:nvPr/>
        </p:nvPicPr>
        <p:blipFill>
          <a:blip r:embed="rId3" cstate="print"/>
          <a:srcRect l="10892" t="17162" r="12871" b="14192"/>
          <a:stretch>
            <a:fillRect/>
          </a:stretch>
        </p:blipFill>
        <p:spPr bwMode="auto">
          <a:xfrm>
            <a:off x="5419725" y="4508500"/>
            <a:ext cx="2124075" cy="1511300"/>
          </a:xfrm>
          <a:prstGeom prst="rect">
            <a:avLst/>
          </a:prstGeom>
          <a:noFill/>
          <a:ln w="9525">
            <a:noFill/>
            <a:miter lim="800000"/>
            <a:headEnd/>
            <a:tailEnd/>
          </a:ln>
          <a:effectLst/>
        </p:spPr>
      </p:pic>
      <p:sp>
        <p:nvSpPr>
          <p:cNvPr id="6" name="Rounded Rectangle 5"/>
          <p:cNvSpPr/>
          <p:nvPr/>
        </p:nvSpPr>
        <p:spPr>
          <a:xfrm>
            <a:off x="0" y="5943600"/>
            <a:ext cx="9144000" cy="91440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lvl="0" algn="ctr"/>
            <a:r>
              <a:rPr lang="en-US" b="1" dirty="0"/>
              <a:t>Mohammad </a:t>
            </a:r>
            <a:r>
              <a:rPr lang="en-US" b="1" dirty="0" err="1"/>
              <a:t>Abdollahi</a:t>
            </a:r>
            <a:r>
              <a:rPr lang="en-US" b="1" dirty="0"/>
              <a:t>, </a:t>
            </a:r>
            <a:r>
              <a:rPr lang="en-US" b="1" dirty="0" err="1"/>
              <a:t>Roja</a:t>
            </a:r>
            <a:r>
              <a:rPr lang="en-US" b="1" dirty="0"/>
              <a:t> </a:t>
            </a:r>
            <a:r>
              <a:rPr lang="en-US" b="1" dirty="0" err="1"/>
              <a:t>Rahimi</a:t>
            </a:r>
            <a:r>
              <a:rPr lang="en-US" b="1" dirty="0"/>
              <a:t>, Mania </a:t>
            </a:r>
            <a:r>
              <a:rPr lang="en-US" b="1" dirty="0" err="1"/>
              <a:t>Rafar</a:t>
            </a:r>
            <a:r>
              <a:rPr lang="en-US" b="1" dirty="0"/>
              <a:t>.</a:t>
            </a:r>
            <a:r>
              <a:rPr lang="en-US" dirty="0"/>
              <a:t> Current Opinion on Drug – induced Oral reactions. A comprehensive review. J. of Contemporary Dental Practice 2000; </a:t>
            </a:r>
            <a:endParaRPr lang="en-IN" dirty="0"/>
          </a:p>
          <a:p>
            <a:pPr algn="ctr"/>
            <a:endParaRPr lang="en-IN"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304800"/>
            <a:ext cx="8458200" cy="6096000"/>
          </a:xfrm>
        </p:spPr>
        <p:txBody>
          <a:bodyPr>
            <a:normAutofit/>
          </a:bodyPr>
          <a:lstStyle/>
          <a:p>
            <a:pPr>
              <a:lnSpc>
                <a:spcPct val="150000"/>
              </a:lnSpc>
            </a:pPr>
            <a:r>
              <a:rPr lang="en-US" sz="1800" dirty="0"/>
              <a:t> Localized to  hard palate or multifocal occurring in different sites of oral cavity </a:t>
            </a:r>
            <a:r>
              <a:rPr lang="en-US" sz="1800" baseline="30000" dirty="0"/>
              <a:t>.</a:t>
            </a:r>
            <a:r>
              <a:rPr lang="en-US" sz="1800" dirty="0"/>
              <a:t>.</a:t>
            </a:r>
          </a:p>
          <a:p>
            <a:pPr>
              <a:lnSpc>
                <a:spcPct val="150000"/>
              </a:lnSpc>
            </a:pPr>
            <a:r>
              <a:rPr lang="en-US" sz="1800" dirty="0"/>
              <a:t>Lesions  progress for certain period of time and  disappear with discontinuity of drug </a:t>
            </a:r>
            <a:endParaRPr lang="en-IN" sz="1800" dirty="0"/>
          </a:p>
          <a:p>
            <a:pPr>
              <a:lnSpc>
                <a:spcPct val="150000"/>
              </a:lnSpc>
              <a:buNone/>
            </a:pPr>
            <a:r>
              <a:rPr lang="en-US" sz="1800" b="1" dirty="0"/>
              <a:t>Various drugs inducing pigmentation</a:t>
            </a:r>
            <a:endParaRPr lang="en-IN" sz="1800" dirty="0"/>
          </a:p>
          <a:p>
            <a:pPr>
              <a:lnSpc>
                <a:spcPct val="150000"/>
              </a:lnSpc>
              <a:buNone/>
            </a:pPr>
            <a:endParaRPr lang="en-IN" sz="1800" dirty="0"/>
          </a:p>
        </p:txBody>
      </p:sp>
      <p:sp>
        <p:nvSpPr>
          <p:cNvPr id="4" name="Horizontal Scroll 3"/>
          <p:cNvSpPr/>
          <p:nvPr/>
        </p:nvSpPr>
        <p:spPr>
          <a:xfrm>
            <a:off x="0" y="1676400"/>
            <a:ext cx="9144000" cy="5181600"/>
          </a:xfrm>
          <a:prstGeom prst="horizontalScroll">
            <a:avLst/>
          </a:prstGeom>
        </p:spPr>
        <p:style>
          <a:lnRef idx="1">
            <a:schemeClr val="accent4"/>
          </a:lnRef>
          <a:fillRef idx="3">
            <a:schemeClr val="accent4"/>
          </a:fillRef>
          <a:effectRef idx="2">
            <a:schemeClr val="accent4"/>
          </a:effectRef>
          <a:fontRef idx="minor">
            <a:schemeClr val="lt1"/>
          </a:fontRef>
        </p:style>
        <p:txBody>
          <a:bodyPr rtlCol="0" anchor="ctr"/>
          <a:lstStyle/>
          <a:p>
            <a:pPr>
              <a:lnSpc>
                <a:spcPct val="150000"/>
              </a:lnSpc>
              <a:buNone/>
            </a:pPr>
            <a:r>
              <a:rPr lang="en-US" dirty="0"/>
              <a:t>a)Drugs containing heavy metals - lead, bismuth, gold, mercury, arsenic </a:t>
            </a:r>
          </a:p>
          <a:p>
            <a:pPr>
              <a:lnSpc>
                <a:spcPct val="150000"/>
              </a:lnSpc>
              <a:buNone/>
            </a:pPr>
            <a:r>
              <a:rPr lang="en-US" dirty="0"/>
              <a:t>b)   </a:t>
            </a:r>
            <a:r>
              <a:rPr lang="en-US" dirty="0" err="1"/>
              <a:t>Antimalarial</a:t>
            </a:r>
            <a:r>
              <a:rPr lang="en-US" dirty="0"/>
              <a:t> drugs  </a:t>
            </a:r>
            <a:r>
              <a:rPr lang="en-US" dirty="0" err="1"/>
              <a:t>chloroquinine</a:t>
            </a:r>
            <a:r>
              <a:rPr lang="en-US" dirty="0"/>
              <a:t>, </a:t>
            </a:r>
            <a:r>
              <a:rPr lang="en-US" dirty="0" err="1"/>
              <a:t>hydroxychloroquine</a:t>
            </a:r>
            <a:r>
              <a:rPr lang="en-US" dirty="0"/>
              <a:t>,  </a:t>
            </a:r>
            <a:r>
              <a:rPr lang="en-US" dirty="0" err="1"/>
              <a:t>Amadioquine</a:t>
            </a:r>
            <a:r>
              <a:rPr lang="en-US" dirty="0"/>
              <a:t>.</a:t>
            </a:r>
            <a:endParaRPr lang="en-IN" dirty="0"/>
          </a:p>
          <a:p>
            <a:pPr>
              <a:lnSpc>
                <a:spcPct val="150000"/>
              </a:lnSpc>
              <a:buNone/>
            </a:pPr>
            <a:r>
              <a:rPr lang="en-US" dirty="0"/>
              <a:t>c)   </a:t>
            </a:r>
            <a:r>
              <a:rPr lang="en-US" dirty="0" err="1"/>
              <a:t>Quinidine</a:t>
            </a:r>
            <a:r>
              <a:rPr lang="en-US" dirty="0"/>
              <a:t>, a </a:t>
            </a:r>
            <a:r>
              <a:rPr lang="en-US" dirty="0" err="1"/>
              <a:t>cincona</a:t>
            </a:r>
            <a:r>
              <a:rPr lang="en-US" dirty="0"/>
              <a:t> alkaloid  - treatment of cardiac arrhythmias.</a:t>
            </a:r>
            <a:endParaRPr lang="en-IN" dirty="0"/>
          </a:p>
          <a:p>
            <a:pPr>
              <a:lnSpc>
                <a:spcPct val="150000"/>
              </a:lnSpc>
              <a:buNone/>
            </a:pPr>
            <a:r>
              <a:rPr lang="en-US" dirty="0"/>
              <a:t>d)  </a:t>
            </a:r>
            <a:r>
              <a:rPr lang="en-US" dirty="0" err="1"/>
              <a:t>Minocycline</a:t>
            </a:r>
            <a:r>
              <a:rPr lang="en-US" dirty="0"/>
              <a:t>, a synthetic tetracycline  treatment of Acne </a:t>
            </a:r>
            <a:r>
              <a:rPr lang="en-US" dirty="0" err="1"/>
              <a:t>vulgaris</a:t>
            </a:r>
            <a:r>
              <a:rPr lang="en-US" dirty="0"/>
              <a:t>.</a:t>
            </a:r>
            <a:endParaRPr lang="en-IN" dirty="0"/>
          </a:p>
          <a:p>
            <a:pPr>
              <a:lnSpc>
                <a:spcPct val="150000"/>
              </a:lnSpc>
              <a:buNone/>
            </a:pPr>
            <a:r>
              <a:rPr lang="en-US" dirty="0"/>
              <a:t>e)  Oral contraceptives and pregnancy are also occasionally associated with pigmentation of skin in the </a:t>
            </a:r>
            <a:r>
              <a:rPr lang="en-US" dirty="0" err="1"/>
              <a:t>periorbital</a:t>
            </a:r>
            <a:r>
              <a:rPr lang="en-US" dirty="0"/>
              <a:t> and </a:t>
            </a:r>
            <a:r>
              <a:rPr lang="en-US" dirty="0" err="1"/>
              <a:t>perioral</a:t>
            </a:r>
            <a:r>
              <a:rPr lang="en-US" dirty="0"/>
              <a:t> regions the conditions commonly referred as </a:t>
            </a:r>
            <a:r>
              <a:rPr lang="en-US" b="1" dirty="0" err="1"/>
              <a:t>Melasma</a:t>
            </a:r>
            <a:r>
              <a:rPr lang="en-US" b="1" dirty="0"/>
              <a:t> </a:t>
            </a:r>
            <a:r>
              <a:rPr lang="en-US" dirty="0"/>
              <a:t>or  </a:t>
            </a:r>
            <a:r>
              <a:rPr lang="en-US" dirty="0" err="1"/>
              <a:t>cholasma</a:t>
            </a:r>
            <a:r>
              <a:rPr lang="en-US" dirty="0"/>
              <a:t> </a:t>
            </a:r>
            <a:endParaRPr lang="en-IN" dirty="0"/>
          </a:p>
          <a:p>
            <a:endParaRPr lang="en-IN"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IN"/>
          </a:p>
        </p:txBody>
      </p:sp>
      <p:sp>
        <p:nvSpPr>
          <p:cNvPr id="3" name="Title 2"/>
          <p:cNvSpPr>
            <a:spLocks noGrp="1"/>
          </p:cNvSpPr>
          <p:nvPr>
            <p:ph type="title"/>
          </p:nvPr>
        </p:nvSpPr>
        <p:spPr/>
        <p:txBody>
          <a:bodyPr/>
          <a:lstStyle/>
          <a:p>
            <a:endParaRPr lang="en-IN"/>
          </a:p>
        </p:txBody>
      </p:sp>
      <p:sp>
        <p:nvSpPr>
          <p:cNvPr id="4" name="Horizontal Scroll 3"/>
          <p:cNvSpPr/>
          <p:nvPr/>
        </p:nvSpPr>
        <p:spPr>
          <a:xfrm>
            <a:off x="457200" y="-609600"/>
            <a:ext cx="8382000" cy="4800600"/>
          </a:xfrm>
          <a:prstGeom prst="horizontalScroll">
            <a:avLst/>
          </a:prstGeom>
        </p:spPr>
        <p:style>
          <a:lnRef idx="1">
            <a:schemeClr val="dk1"/>
          </a:lnRef>
          <a:fillRef idx="2">
            <a:schemeClr val="dk1"/>
          </a:fillRef>
          <a:effectRef idx="1">
            <a:schemeClr val="dk1"/>
          </a:effectRef>
          <a:fontRef idx="minor">
            <a:schemeClr val="dk1"/>
          </a:fontRef>
        </p:style>
        <p:txBody>
          <a:bodyPr rtlCol="0" anchor="ctr"/>
          <a:lstStyle/>
          <a:p>
            <a:pPr lvl="0" fontAlgn="base">
              <a:lnSpc>
                <a:spcPct val="150000"/>
              </a:lnSpc>
              <a:spcBef>
                <a:spcPct val="0"/>
              </a:spcBef>
              <a:spcAft>
                <a:spcPct val="0"/>
              </a:spcAft>
            </a:pPr>
            <a:r>
              <a:rPr lang="en-US" sz="2000" dirty="0" err="1">
                <a:solidFill>
                  <a:schemeClr val="tx1"/>
                </a:solidFill>
                <a:latin typeface="Calibri" pitchFamily="34" charset="0"/>
                <a:ea typeface="Times New Roman" pitchFamily="18" charset="0"/>
                <a:cs typeface="Times New Roman" pitchFamily="18" charset="0"/>
              </a:rPr>
              <a:t>eZidovudine</a:t>
            </a:r>
            <a:r>
              <a:rPr lang="en-US" sz="2000" dirty="0">
                <a:solidFill>
                  <a:schemeClr val="tx1"/>
                </a:solidFill>
                <a:latin typeface="Calibri" pitchFamily="34" charset="0"/>
                <a:ea typeface="Times New Roman" pitchFamily="18" charset="0"/>
                <a:cs typeface="Times New Roman" pitchFamily="18" charset="0"/>
              </a:rPr>
              <a:t>, an anti viral drug  - treat AIDS mucosal pigmentation.</a:t>
            </a:r>
            <a:endParaRPr lang="en-US" sz="1200" dirty="0">
              <a:solidFill>
                <a:schemeClr val="tx1"/>
              </a:solidFill>
              <a:latin typeface="Arial" pitchFamily="34" charset="0"/>
              <a:cs typeface="Arial" pitchFamily="34" charset="0"/>
            </a:endParaRPr>
          </a:p>
          <a:p>
            <a:pPr lvl="0" eaLnBrk="0" fontAlgn="base" hangingPunct="0">
              <a:lnSpc>
                <a:spcPct val="150000"/>
              </a:lnSpc>
              <a:spcBef>
                <a:spcPct val="0"/>
              </a:spcBef>
              <a:spcAft>
                <a:spcPct val="0"/>
              </a:spcAft>
            </a:pPr>
            <a:r>
              <a:rPr lang="en-US" sz="2000" dirty="0">
                <a:solidFill>
                  <a:schemeClr val="tx1"/>
                </a:solidFill>
                <a:latin typeface="Calibri" pitchFamily="34" charset="0"/>
                <a:ea typeface="Times New Roman" pitchFamily="18" charset="0"/>
                <a:cs typeface="Times New Roman" pitchFamily="18" charset="0"/>
              </a:rPr>
              <a:t>g)  Hormones such as ACTH, progesterone</a:t>
            </a:r>
            <a:endParaRPr lang="en-US" sz="1200" dirty="0">
              <a:solidFill>
                <a:schemeClr val="tx1"/>
              </a:solidFill>
              <a:latin typeface="Arial" pitchFamily="34" charset="0"/>
              <a:cs typeface="Arial" pitchFamily="34" charset="0"/>
            </a:endParaRPr>
          </a:p>
          <a:p>
            <a:pPr lvl="0" eaLnBrk="0" fontAlgn="base" hangingPunct="0">
              <a:lnSpc>
                <a:spcPct val="150000"/>
              </a:lnSpc>
              <a:spcBef>
                <a:spcPct val="0"/>
              </a:spcBef>
              <a:spcAft>
                <a:spcPct val="0"/>
              </a:spcAft>
            </a:pPr>
            <a:r>
              <a:rPr lang="en-US" sz="2000" dirty="0">
                <a:solidFill>
                  <a:schemeClr val="tx1"/>
                </a:solidFill>
                <a:latin typeface="Calibri" pitchFamily="34" charset="0"/>
                <a:ea typeface="Times New Roman" pitchFamily="18" charset="0"/>
                <a:cs typeface="Times New Roman" pitchFamily="18" charset="0"/>
              </a:rPr>
              <a:t>h)  Anticonvulsants such as </a:t>
            </a:r>
            <a:r>
              <a:rPr lang="en-US" sz="2000" dirty="0" err="1">
                <a:solidFill>
                  <a:schemeClr val="tx1"/>
                </a:solidFill>
                <a:latin typeface="Calibri" pitchFamily="34" charset="0"/>
                <a:ea typeface="Times New Roman" pitchFamily="18" charset="0"/>
                <a:cs typeface="Times New Roman" pitchFamily="18" charset="0"/>
              </a:rPr>
              <a:t>phenytoin</a:t>
            </a:r>
            <a:r>
              <a:rPr lang="en-US" sz="2000" dirty="0">
                <a:solidFill>
                  <a:schemeClr val="tx1"/>
                </a:solidFill>
                <a:latin typeface="Calibri" pitchFamily="34" charset="0"/>
                <a:ea typeface="Times New Roman" pitchFamily="18" charset="0"/>
                <a:cs typeface="Times New Roman" pitchFamily="18" charset="0"/>
              </a:rPr>
              <a:t> and their related compounds</a:t>
            </a:r>
            <a:endParaRPr lang="en-US" sz="1200" dirty="0">
              <a:solidFill>
                <a:schemeClr val="tx1"/>
              </a:solidFill>
              <a:latin typeface="Arial" pitchFamily="34" charset="0"/>
              <a:cs typeface="Arial" pitchFamily="34" charset="0"/>
            </a:endParaRPr>
          </a:p>
          <a:p>
            <a:pPr lvl="0" eaLnBrk="0" fontAlgn="base" hangingPunct="0">
              <a:lnSpc>
                <a:spcPct val="150000"/>
              </a:lnSpc>
              <a:spcBef>
                <a:spcPct val="0"/>
              </a:spcBef>
              <a:spcAft>
                <a:spcPct val="0"/>
              </a:spcAft>
            </a:pPr>
            <a:r>
              <a:rPr lang="en-US" sz="2000" dirty="0" err="1">
                <a:solidFill>
                  <a:schemeClr val="tx1"/>
                </a:solidFill>
                <a:latin typeface="Calibri" pitchFamily="34" charset="0"/>
                <a:ea typeface="Times New Roman" pitchFamily="18" charset="0"/>
                <a:cs typeface="Times New Roman" pitchFamily="18" charset="0"/>
              </a:rPr>
              <a:t>i</a:t>
            </a:r>
            <a:r>
              <a:rPr lang="en-US" sz="2000" dirty="0">
                <a:solidFill>
                  <a:schemeClr val="tx1"/>
                </a:solidFill>
                <a:latin typeface="Calibri" pitchFamily="34" charset="0"/>
                <a:ea typeface="Times New Roman" pitchFamily="18" charset="0"/>
                <a:cs typeface="Times New Roman" pitchFamily="18" charset="0"/>
              </a:rPr>
              <a:t>)  </a:t>
            </a:r>
            <a:r>
              <a:rPr lang="en-US" sz="2000" dirty="0" err="1">
                <a:solidFill>
                  <a:schemeClr val="tx1"/>
                </a:solidFill>
                <a:latin typeface="Calibri" pitchFamily="34" charset="0"/>
                <a:ea typeface="Times New Roman" pitchFamily="18" charset="0"/>
                <a:cs typeface="Times New Roman" pitchFamily="18" charset="0"/>
              </a:rPr>
              <a:t>Phenothiazines</a:t>
            </a:r>
            <a:r>
              <a:rPr lang="en-US" sz="2000" dirty="0">
                <a:solidFill>
                  <a:schemeClr val="tx1"/>
                </a:solidFill>
                <a:latin typeface="Calibri" pitchFamily="34" charset="0"/>
                <a:ea typeface="Times New Roman" pitchFamily="18" charset="0"/>
                <a:cs typeface="Times New Roman" pitchFamily="18" charset="0"/>
              </a:rPr>
              <a:t> such as chlorpromazine and related compounds</a:t>
            </a:r>
            <a:endParaRPr lang="en-US" sz="2000" dirty="0">
              <a:solidFill>
                <a:schemeClr val="tx1"/>
              </a:solidFill>
              <a:latin typeface="Arial" pitchFamily="34" charset="0"/>
              <a:ea typeface="Times New Roman" pitchFamily="18" charset="0"/>
              <a:cs typeface="Arial" pitchFamily="34" charset="0"/>
            </a:endParaRPr>
          </a:p>
          <a:p>
            <a:pPr lvl="0" eaLnBrk="0" fontAlgn="base" hangingPunct="0">
              <a:lnSpc>
                <a:spcPct val="150000"/>
              </a:lnSpc>
              <a:spcBef>
                <a:spcPct val="0"/>
              </a:spcBef>
              <a:spcAft>
                <a:spcPct val="0"/>
              </a:spcAft>
            </a:pPr>
            <a:r>
              <a:rPr lang="en-US" sz="2000" dirty="0">
                <a:solidFill>
                  <a:schemeClr val="tx1"/>
                </a:solidFill>
                <a:latin typeface="Arial" pitchFamily="34" charset="0"/>
                <a:ea typeface="Times New Roman" pitchFamily="18" charset="0"/>
                <a:cs typeface="Arial" pitchFamily="34" charset="0"/>
              </a:rPr>
              <a:t>j)  Others - </a:t>
            </a:r>
            <a:r>
              <a:rPr lang="en-US" sz="2000" dirty="0" err="1">
                <a:solidFill>
                  <a:schemeClr val="tx1"/>
                </a:solidFill>
                <a:latin typeface="Arial" pitchFamily="34" charset="0"/>
                <a:ea typeface="Times New Roman" pitchFamily="18" charset="0"/>
                <a:cs typeface="Arial" pitchFamily="34" charset="0"/>
              </a:rPr>
              <a:t>cisplastin</a:t>
            </a:r>
            <a:r>
              <a:rPr lang="en-US" sz="2000" dirty="0">
                <a:solidFill>
                  <a:schemeClr val="tx1"/>
                </a:solidFill>
                <a:latin typeface="Arial" pitchFamily="34" charset="0"/>
                <a:ea typeface="Times New Roman" pitchFamily="18" charset="0"/>
                <a:cs typeface="Arial" pitchFamily="34" charset="0"/>
              </a:rPr>
              <a:t>, </a:t>
            </a:r>
            <a:r>
              <a:rPr lang="en-US" sz="2000" dirty="0" err="1">
                <a:solidFill>
                  <a:schemeClr val="tx1"/>
                </a:solidFill>
                <a:latin typeface="Arial" pitchFamily="34" charset="0"/>
                <a:ea typeface="Times New Roman" pitchFamily="18" charset="0"/>
                <a:cs typeface="Arial" pitchFamily="34" charset="0"/>
              </a:rPr>
              <a:t>busulphan</a:t>
            </a:r>
            <a:r>
              <a:rPr lang="en-US" sz="2000" dirty="0">
                <a:solidFill>
                  <a:schemeClr val="tx1"/>
                </a:solidFill>
                <a:latin typeface="Arial" pitchFamily="34" charset="0"/>
                <a:ea typeface="Times New Roman" pitchFamily="18" charset="0"/>
                <a:cs typeface="Arial" pitchFamily="34" charset="0"/>
              </a:rPr>
              <a:t> </a:t>
            </a:r>
            <a:r>
              <a:rPr lang="en-US" sz="2000" dirty="0" err="1">
                <a:solidFill>
                  <a:schemeClr val="tx1"/>
                </a:solidFill>
                <a:latin typeface="Arial" pitchFamily="34" charset="0"/>
                <a:ea typeface="Times New Roman" pitchFamily="18" charset="0"/>
                <a:cs typeface="Arial" pitchFamily="34" charset="0"/>
              </a:rPr>
              <a:t>gravidum</a:t>
            </a:r>
            <a:r>
              <a:rPr lang="en-US" sz="2000" dirty="0">
                <a:solidFill>
                  <a:schemeClr val="tx1"/>
                </a:solidFill>
                <a:latin typeface="Arial" pitchFamily="34" charset="0"/>
                <a:ea typeface="Times New Roman" pitchFamily="18" charset="0"/>
                <a:cs typeface="Arial" pitchFamily="34" charset="0"/>
              </a:rPr>
              <a:t>, nitrogen mustard </a:t>
            </a:r>
            <a:r>
              <a:rPr lang="en-US" sz="2000" dirty="0" err="1">
                <a:solidFill>
                  <a:schemeClr val="tx1"/>
                </a:solidFill>
                <a:latin typeface="Arial" pitchFamily="34" charset="0"/>
                <a:ea typeface="Times New Roman" pitchFamily="18" charset="0"/>
                <a:cs typeface="Arial" pitchFamily="34" charset="0"/>
              </a:rPr>
              <a:t>cyclophosphamide</a:t>
            </a:r>
            <a:r>
              <a:rPr lang="en-US" sz="2000" dirty="0">
                <a:solidFill>
                  <a:schemeClr val="tx1"/>
                </a:solidFill>
                <a:latin typeface="Arial" pitchFamily="34" charset="0"/>
                <a:ea typeface="Times New Roman" pitchFamily="18" charset="0"/>
                <a:cs typeface="Arial" pitchFamily="34" charset="0"/>
              </a:rPr>
              <a:t>, heroin doxorubicin, </a:t>
            </a:r>
            <a:endParaRPr lang="en-US" sz="3200" dirty="0">
              <a:solidFill>
                <a:schemeClr val="tx1"/>
              </a:solidFill>
              <a:latin typeface="Arial" pitchFamily="34" charset="0"/>
              <a:cs typeface="Arial" pitchFamily="34" charset="0"/>
            </a:endParaRPr>
          </a:p>
        </p:txBody>
      </p:sp>
      <p:sp>
        <p:nvSpPr>
          <p:cNvPr id="1027" name="Rectangle 3"/>
          <p:cNvSpPr>
            <a:spLocks noChangeArrowheads="1"/>
          </p:cNvSpPr>
          <p:nvPr/>
        </p:nvSpPr>
        <p:spPr bwMode="auto">
          <a:xfrm>
            <a:off x="0" y="90100"/>
            <a:ext cx="219932"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8" name="Double Wave 7"/>
          <p:cNvSpPr/>
          <p:nvPr/>
        </p:nvSpPr>
        <p:spPr>
          <a:xfrm>
            <a:off x="381000" y="3124200"/>
            <a:ext cx="9067800" cy="3733800"/>
          </a:xfrm>
          <a:prstGeom prst="doubleWave">
            <a:avLst>
              <a:gd name="adj1" fmla="val 6250"/>
              <a:gd name="adj2" fmla="val 90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err="1">
                <a:solidFill>
                  <a:srgbClr val="FF0000"/>
                </a:solidFill>
              </a:rPr>
              <a:t>Etiopathogenisis</a:t>
            </a:r>
            <a:endParaRPr lang="en-IN" dirty="0">
              <a:solidFill>
                <a:srgbClr val="FF0000"/>
              </a:solidFill>
            </a:endParaRPr>
          </a:p>
          <a:p>
            <a:pPr>
              <a:lnSpc>
                <a:spcPct val="150000"/>
              </a:lnSpc>
              <a:buFont typeface="Arial" pitchFamily="34" charset="0"/>
              <a:buChar char="•"/>
            </a:pPr>
            <a:r>
              <a:rPr lang="en-US" dirty="0" err="1">
                <a:solidFill>
                  <a:schemeClr val="bg1"/>
                </a:solidFill>
              </a:rPr>
              <a:t>Minocycline</a:t>
            </a:r>
            <a:r>
              <a:rPr lang="en-US" dirty="0">
                <a:solidFill>
                  <a:schemeClr val="bg1"/>
                </a:solidFill>
              </a:rPr>
              <a:t> – Hyper production of melanin, complex with iron, or stained bone </a:t>
            </a:r>
            <a:endParaRPr lang="en-IN" dirty="0">
              <a:solidFill>
                <a:schemeClr val="bg1"/>
              </a:solidFill>
            </a:endParaRPr>
          </a:p>
          <a:p>
            <a:pPr>
              <a:lnSpc>
                <a:spcPct val="150000"/>
              </a:lnSpc>
              <a:buFont typeface="Arial" pitchFamily="34" charset="0"/>
              <a:buChar char="•"/>
            </a:pPr>
            <a:r>
              <a:rPr lang="en-US" dirty="0" err="1">
                <a:solidFill>
                  <a:schemeClr val="bg1"/>
                </a:solidFill>
              </a:rPr>
              <a:t>Antimalarials</a:t>
            </a:r>
            <a:r>
              <a:rPr lang="en-US" dirty="0">
                <a:solidFill>
                  <a:schemeClr val="bg1"/>
                </a:solidFill>
              </a:rPr>
              <a:t> – Hyper production of  melanin</a:t>
            </a:r>
            <a:endParaRPr lang="en-IN" dirty="0">
              <a:solidFill>
                <a:schemeClr val="bg1"/>
              </a:solidFill>
            </a:endParaRPr>
          </a:p>
          <a:p>
            <a:pPr>
              <a:lnSpc>
                <a:spcPct val="150000"/>
              </a:lnSpc>
              <a:buFont typeface="Arial" pitchFamily="34" charset="0"/>
              <a:buChar char="•"/>
            </a:pPr>
            <a:r>
              <a:rPr lang="en-US" dirty="0" err="1">
                <a:solidFill>
                  <a:schemeClr val="bg1"/>
                </a:solidFill>
              </a:rPr>
              <a:t>Clofazamine</a:t>
            </a:r>
            <a:r>
              <a:rPr lang="en-US" dirty="0">
                <a:solidFill>
                  <a:schemeClr val="bg1"/>
                </a:solidFill>
              </a:rPr>
              <a:t> - </a:t>
            </a:r>
            <a:r>
              <a:rPr lang="en-US" dirty="0" err="1">
                <a:solidFill>
                  <a:schemeClr val="bg1"/>
                </a:solidFill>
              </a:rPr>
              <a:t>Chelated</a:t>
            </a:r>
            <a:r>
              <a:rPr lang="en-US" dirty="0">
                <a:solidFill>
                  <a:schemeClr val="bg1"/>
                </a:solidFill>
              </a:rPr>
              <a:t> metabolites of medication</a:t>
            </a:r>
            <a:endParaRPr lang="en-IN" dirty="0">
              <a:solidFill>
                <a:schemeClr val="bg1"/>
              </a:solidFill>
            </a:endParaRPr>
          </a:p>
          <a:p>
            <a:pPr>
              <a:lnSpc>
                <a:spcPct val="150000"/>
              </a:lnSpc>
              <a:buFont typeface="Arial" pitchFamily="34" charset="0"/>
              <a:buChar char="•"/>
            </a:pPr>
            <a:r>
              <a:rPr lang="en-US" dirty="0">
                <a:solidFill>
                  <a:schemeClr val="bg1"/>
                </a:solidFill>
              </a:rPr>
              <a:t>Tranquilizers - Medication/metabolites and/or accumulation of melanin</a:t>
            </a:r>
            <a:endParaRPr lang="en-IN" dirty="0">
              <a:solidFill>
                <a:schemeClr val="bg1"/>
              </a:solidFill>
            </a:endParaRPr>
          </a:p>
          <a:p>
            <a:pPr>
              <a:lnSpc>
                <a:spcPct val="150000"/>
              </a:lnSpc>
              <a:buFont typeface="Arial" pitchFamily="34" charset="0"/>
              <a:buChar char="•"/>
            </a:pPr>
            <a:r>
              <a:rPr lang="en-US" dirty="0">
                <a:solidFill>
                  <a:schemeClr val="bg1"/>
                </a:solidFill>
              </a:rPr>
              <a:t>Hormones – Hyper production of melanin</a:t>
            </a:r>
            <a:endParaRPr lang="en-IN" dirty="0">
              <a:solidFill>
                <a:schemeClr val="bg1"/>
              </a:solidFill>
            </a:endParaRPr>
          </a:p>
          <a:p>
            <a:pPr>
              <a:lnSpc>
                <a:spcPct val="150000"/>
              </a:lnSpc>
              <a:buFont typeface="Arial" pitchFamily="34" charset="0"/>
              <a:buChar char="•"/>
            </a:pPr>
            <a:r>
              <a:rPr lang="en-US" dirty="0">
                <a:solidFill>
                  <a:schemeClr val="bg1"/>
                </a:solidFill>
              </a:rPr>
              <a:t>Heavy metals - Granules of the metal distributed throughout blood vessels</a:t>
            </a:r>
            <a:endParaRPr lang="en-IN" dirty="0">
              <a:solidFill>
                <a:schemeClr val="bg1"/>
              </a:solidFill>
            </a:endParaRPr>
          </a:p>
          <a:p>
            <a:pPr>
              <a:lnSpc>
                <a:spcPct val="150000"/>
              </a:lnSpc>
              <a:buFont typeface="Arial" pitchFamily="34" charset="0"/>
              <a:buChar char="•"/>
            </a:pPr>
            <a:r>
              <a:rPr lang="en-US" dirty="0" err="1">
                <a:solidFill>
                  <a:schemeClr val="bg1"/>
                </a:solidFill>
              </a:rPr>
              <a:t>Amiodorone</a:t>
            </a:r>
            <a:r>
              <a:rPr lang="en-US" dirty="0">
                <a:solidFill>
                  <a:schemeClr val="bg1"/>
                </a:solidFill>
              </a:rPr>
              <a:t> - Increased production of </a:t>
            </a:r>
            <a:r>
              <a:rPr lang="en-US" dirty="0" err="1">
                <a:solidFill>
                  <a:schemeClr val="bg1"/>
                </a:solidFill>
              </a:rPr>
              <a:t>lipofuscin</a:t>
            </a:r>
            <a:r>
              <a:rPr lang="en-US" dirty="0">
                <a:solidFill>
                  <a:schemeClr val="bg1"/>
                </a:solidFill>
              </a:rPr>
              <a:t> </a:t>
            </a:r>
            <a:endParaRPr lang="en-IN" dirty="0">
              <a:solidFill>
                <a:schemeClr val="bg1"/>
              </a:solidFill>
            </a:endParaRPr>
          </a:p>
          <a:p>
            <a:pPr algn="ctr"/>
            <a:endParaRPr lang="en-IN" dirty="0">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6858000"/>
          </a:xfrm>
        </p:spPr>
        <p:txBody>
          <a:bodyPr>
            <a:normAutofit/>
          </a:bodyPr>
          <a:lstStyle/>
          <a:p>
            <a:pPr algn="just">
              <a:lnSpc>
                <a:spcPct val="150000"/>
              </a:lnSpc>
            </a:pPr>
            <a:r>
              <a:rPr lang="en-US" sz="2000" b="1" dirty="0" err="1"/>
              <a:t>Meyerson</a:t>
            </a:r>
            <a:r>
              <a:rPr lang="en-US" sz="2000" b="1" dirty="0"/>
              <a:t> MA et al (1995)</a:t>
            </a:r>
            <a:r>
              <a:rPr lang="en-US" sz="2000" dirty="0"/>
              <a:t>, </a:t>
            </a:r>
            <a:r>
              <a:rPr lang="en-US" sz="2000" b="1" dirty="0"/>
              <a:t>Odell E.W. et al (1995)</a:t>
            </a:r>
            <a:r>
              <a:rPr lang="en-US" sz="2000" b="1" baseline="30000" dirty="0"/>
              <a:t>,</a:t>
            </a:r>
            <a:r>
              <a:rPr lang="en-US" sz="2000" b="1" dirty="0"/>
              <a:t> Anne E. </a:t>
            </a:r>
            <a:r>
              <a:rPr lang="en-US" sz="2000" b="1" dirty="0" err="1"/>
              <a:t>Cale</a:t>
            </a:r>
            <a:r>
              <a:rPr lang="en-US" sz="2000" b="1" dirty="0"/>
              <a:t>, Paul D . et.al.(1998), Mc </a:t>
            </a:r>
            <a:r>
              <a:rPr lang="en-US" sz="2000" b="1" dirty="0" err="1"/>
              <a:t>Kenna</a:t>
            </a:r>
            <a:r>
              <a:rPr lang="en-US" sz="2000" b="1" dirty="0"/>
              <a:t> et al reported </a:t>
            </a:r>
            <a:r>
              <a:rPr lang="en-US" sz="2000" b="1" dirty="0" err="1"/>
              <a:t>minocycline</a:t>
            </a:r>
            <a:r>
              <a:rPr lang="en-US" sz="2000" b="1" dirty="0"/>
              <a:t> induced discoloration of teeth and </a:t>
            </a:r>
            <a:r>
              <a:rPr lang="en-US" sz="2000" b="1" dirty="0" err="1"/>
              <a:t>gingiva</a:t>
            </a:r>
            <a:r>
              <a:rPr lang="en-US" sz="2000" b="1" dirty="0"/>
              <a:t> </a:t>
            </a:r>
          </a:p>
          <a:p>
            <a:pPr algn="just">
              <a:lnSpc>
                <a:spcPct val="150000"/>
              </a:lnSpc>
            </a:pPr>
            <a:endParaRPr lang="en-US" sz="2000" b="1" dirty="0"/>
          </a:p>
          <a:p>
            <a:pPr algn="just">
              <a:lnSpc>
                <a:spcPct val="150000"/>
              </a:lnSpc>
            </a:pPr>
            <a:r>
              <a:rPr lang="en-US" sz="2000" b="1" dirty="0"/>
              <a:t>Cynthia L. </a:t>
            </a:r>
            <a:r>
              <a:rPr lang="en-US" sz="2000" b="1" dirty="0" err="1"/>
              <a:t>Kleinegger</a:t>
            </a:r>
            <a:r>
              <a:rPr lang="en-US" sz="2000" b="1" dirty="0"/>
              <a:t> et.al. ( OOOE 2000)  </a:t>
            </a:r>
            <a:r>
              <a:rPr lang="en-US" sz="2000" dirty="0"/>
              <a:t>presented a case of oral mucosal </a:t>
            </a:r>
            <a:r>
              <a:rPr lang="en-US" sz="2000" dirty="0" err="1"/>
              <a:t>hyperpigmentation</a:t>
            </a:r>
            <a:r>
              <a:rPr lang="en-US" sz="2000" dirty="0"/>
              <a:t> resulting from </a:t>
            </a:r>
            <a:r>
              <a:rPr lang="en-US" sz="2000" dirty="0" err="1"/>
              <a:t>antimalarial</a:t>
            </a:r>
            <a:r>
              <a:rPr lang="en-US" sz="2000" dirty="0"/>
              <a:t> drug therapy</a:t>
            </a:r>
          </a:p>
          <a:p>
            <a:pPr algn="just">
              <a:lnSpc>
                <a:spcPct val="150000"/>
              </a:lnSpc>
              <a:buNone/>
            </a:pPr>
            <a:r>
              <a:rPr lang="en-US" sz="2000" dirty="0"/>
              <a:t> </a:t>
            </a:r>
          </a:p>
          <a:p>
            <a:pPr algn="just">
              <a:lnSpc>
                <a:spcPct val="150000"/>
              </a:lnSpc>
            </a:pPr>
            <a:r>
              <a:rPr lang="en-US" sz="2000" b="1" dirty="0"/>
              <a:t>Mark A. </a:t>
            </a:r>
            <a:r>
              <a:rPr lang="en-US" sz="2000" b="1" dirty="0" err="1"/>
              <a:t>Lerman</a:t>
            </a:r>
            <a:r>
              <a:rPr lang="en-US" sz="2000" b="1" dirty="0"/>
              <a:t> et. al.( OOOE 2009)</a:t>
            </a:r>
            <a:r>
              <a:rPr lang="en-US" sz="2000" dirty="0"/>
              <a:t> presented  an example of </a:t>
            </a:r>
            <a:r>
              <a:rPr lang="en-US" sz="2000" dirty="0" err="1"/>
              <a:t>quinacrine</a:t>
            </a:r>
            <a:r>
              <a:rPr lang="en-US" sz="2000" dirty="0"/>
              <a:t> induced oral pigmentation. </a:t>
            </a:r>
          </a:p>
          <a:p>
            <a:pPr algn="just">
              <a:lnSpc>
                <a:spcPct val="150000"/>
              </a:lnSpc>
            </a:pPr>
            <a:endParaRPr lang="en-US" sz="2000" dirty="0"/>
          </a:p>
          <a:p>
            <a:pPr algn="just">
              <a:lnSpc>
                <a:spcPct val="150000"/>
              </a:lnSpc>
            </a:pPr>
            <a:r>
              <a:rPr lang="en-US" sz="2000" dirty="0"/>
              <a:t>The characteristic finding of slate-black pigmentation of the hard palate extending to, but without involving, the soft palate should immediately alert the clinician to the possibility of a medication-related condition.</a:t>
            </a:r>
            <a:endParaRPr lang="en-IN" sz="2000" dirty="0"/>
          </a:p>
          <a:p>
            <a:pPr algn="just">
              <a:lnSpc>
                <a:spcPct val="150000"/>
              </a:lnSpc>
            </a:pPr>
            <a:endParaRPr lang="en-IN" sz="2000" dirty="0"/>
          </a:p>
          <a:p>
            <a:pPr algn="just">
              <a:lnSpc>
                <a:spcPct val="150000"/>
              </a:lnSpc>
            </a:pPr>
            <a:endParaRPr lang="en-IN"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lnSpc>
                <a:spcPct val="150000"/>
              </a:lnSpc>
              <a:buNone/>
            </a:pPr>
            <a:r>
              <a:rPr lang="en-US" b="1" dirty="0"/>
              <a:t>Differential Diagnosis</a:t>
            </a:r>
            <a:r>
              <a:rPr lang="en-US" dirty="0"/>
              <a:t> :</a:t>
            </a:r>
            <a:endParaRPr lang="en-IN" dirty="0"/>
          </a:p>
          <a:p>
            <a:pPr algn="just">
              <a:lnSpc>
                <a:spcPct val="150000"/>
              </a:lnSpc>
            </a:pPr>
            <a:r>
              <a:rPr lang="en-US" dirty="0"/>
              <a:t> When drug induced pigmentation presents as brownish </a:t>
            </a:r>
            <a:r>
              <a:rPr lang="en-US" dirty="0" err="1"/>
              <a:t>macules</a:t>
            </a:r>
            <a:r>
              <a:rPr lang="en-US" dirty="0"/>
              <a:t>. Addison's disease is considered.                                                                                                                  </a:t>
            </a:r>
            <a:endParaRPr lang="en-IN" dirty="0"/>
          </a:p>
          <a:p>
            <a:pPr algn="just">
              <a:lnSpc>
                <a:spcPct val="150000"/>
              </a:lnSpc>
            </a:pPr>
            <a:r>
              <a:rPr lang="en-US" b="1" dirty="0"/>
              <a:t>Addison's Disease : </a:t>
            </a:r>
            <a:r>
              <a:rPr lang="en-US" dirty="0"/>
              <a:t>Brown </a:t>
            </a:r>
            <a:r>
              <a:rPr lang="en-US" dirty="0" err="1"/>
              <a:t>macules</a:t>
            </a:r>
            <a:r>
              <a:rPr lang="en-US" dirty="0"/>
              <a:t> present in both conditions are indistinguishable. To arrive at a definite diagnosis proper history and serum laboratory studies may be required</a:t>
            </a:r>
            <a:endParaRPr lang="en-IN" dirty="0"/>
          </a:p>
          <a:p>
            <a:pPr algn="just">
              <a:lnSpc>
                <a:spcPct val="150000"/>
              </a:lnSpc>
            </a:pPr>
            <a:endParaRPr lang="en-IN" dirty="0"/>
          </a:p>
        </p:txBody>
      </p:sp>
      <p:sp>
        <p:nvSpPr>
          <p:cNvPr id="3" name="Title 2"/>
          <p:cNvSpPr>
            <a:spLocks noGrp="1"/>
          </p:cNvSpPr>
          <p:nvPr>
            <p:ph type="title"/>
          </p:nvPr>
        </p:nvSpPr>
        <p:spPr/>
        <p:txBody>
          <a:bodyPr/>
          <a:lstStyle/>
          <a:p>
            <a:endParaRPr lang="en-IN"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838200"/>
            <a:ext cx="8382000" cy="6019800"/>
          </a:xfrm>
        </p:spPr>
        <p:txBody>
          <a:bodyPr>
            <a:normAutofit fontScale="77500" lnSpcReduction="20000"/>
          </a:bodyPr>
          <a:lstStyle/>
          <a:p>
            <a:pPr algn="just">
              <a:lnSpc>
                <a:spcPct val="150000"/>
              </a:lnSpc>
            </a:pPr>
            <a:r>
              <a:rPr lang="en-US" sz="2400" dirty="0"/>
              <a:t>Smoker's </a:t>
            </a:r>
            <a:r>
              <a:rPr lang="en-US" sz="2400" dirty="0" err="1"/>
              <a:t>melanosis</a:t>
            </a:r>
            <a:r>
              <a:rPr lang="en-US" sz="2400" dirty="0"/>
              <a:t> is a benign focal pigmentation</a:t>
            </a:r>
          </a:p>
          <a:p>
            <a:pPr algn="just">
              <a:lnSpc>
                <a:spcPct val="150000"/>
              </a:lnSpc>
              <a:buNone/>
            </a:pPr>
            <a:r>
              <a:rPr lang="en-US" sz="2400" dirty="0"/>
              <a:t> of oral mucosa caused by exposure to tobacco smoke </a:t>
            </a:r>
            <a:r>
              <a:rPr lang="en-US" sz="2400" baseline="30000" dirty="0"/>
              <a:t> </a:t>
            </a:r>
            <a:r>
              <a:rPr lang="en-US" sz="2400" dirty="0"/>
              <a:t>.</a:t>
            </a:r>
          </a:p>
          <a:p>
            <a:pPr algn="just">
              <a:lnSpc>
                <a:spcPct val="150000"/>
              </a:lnSpc>
            </a:pPr>
            <a:endParaRPr lang="en-IN" sz="2400" dirty="0"/>
          </a:p>
          <a:p>
            <a:pPr algn="just">
              <a:lnSpc>
                <a:spcPct val="150000"/>
              </a:lnSpc>
            </a:pPr>
            <a:r>
              <a:rPr lang="en-US" sz="2400" dirty="0"/>
              <a:t> </a:t>
            </a:r>
            <a:r>
              <a:rPr lang="en-US" sz="2400" b="1" dirty="0" err="1"/>
              <a:t>Etiopathogenesis</a:t>
            </a:r>
            <a:r>
              <a:rPr lang="en-US" sz="2400" b="1" dirty="0"/>
              <a:t> : </a:t>
            </a:r>
            <a:r>
              <a:rPr lang="en-US" sz="2400" dirty="0"/>
              <a:t> poly cyclic amines such </a:t>
            </a:r>
          </a:p>
          <a:p>
            <a:pPr algn="just">
              <a:lnSpc>
                <a:spcPct val="150000"/>
              </a:lnSpc>
              <a:buNone/>
            </a:pPr>
            <a:r>
              <a:rPr lang="en-US" sz="2400" dirty="0"/>
              <a:t>as </a:t>
            </a:r>
            <a:r>
              <a:rPr lang="en-US" sz="2400" dirty="0" err="1"/>
              <a:t>Benzopyrine</a:t>
            </a:r>
            <a:r>
              <a:rPr lang="en-US" sz="2400" dirty="0"/>
              <a:t>, nicotine present in tobacco as well as</a:t>
            </a:r>
          </a:p>
          <a:p>
            <a:pPr algn="just">
              <a:lnSpc>
                <a:spcPct val="150000"/>
              </a:lnSpc>
              <a:buNone/>
            </a:pPr>
            <a:r>
              <a:rPr lang="en-US" sz="2400" dirty="0"/>
              <a:t> free radicals produced by use of tobacco  .</a:t>
            </a:r>
          </a:p>
          <a:p>
            <a:pPr algn="just">
              <a:lnSpc>
                <a:spcPct val="150000"/>
              </a:lnSpc>
            </a:pPr>
            <a:endParaRPr lang="en-US" sz="2400" dirty="0"/>
          </a:p>
          <a:p>
            <a:pPr algn="just">
              <a:lnSpc>
                <a:spcPct val="150000"/>
              </a:lnSpc>
            </a:pPr>
            <a:r>
              <a:rPr lang="en-US" sz="2400" dirty="0"/>
              <a:t> With melanin present in tissues, these agents may be bond to melanin, and the deleterious effect on these cells is prevented. The harmless melanin-toxic complex transported within the advancing cells up through epithelial layers and finally expelled with aging cells at the surface layer.</a:t>
            </a:r>
          </a:p>
          <a:p>
            <a:pPr algn="just">
              <a:lnSpc>
                <a:spcPct val="150000"/>
              </a:lnSpc>
            </a:pPr>
            <a:endParaRPr lang="en-US" sz="2400" dirty="0"/>
          </a:p>
          <a:p>
            <a:pPr algn="just">
              <a:lnSpc>
                <a:spcPct val="150000"/>
              </a:lnSpc>
            </a:pPr>
            <a:r>
              <a:rPr lang="en-US" sz="2400" dirty="0"/>
              <a:t> Heat of the smoke may stimulate </a:t>
            </a:r>
            <a:r>
              <a:rPr lang="en-US" sz="2400" dirty="0" err="1"/>
              <a:t>melanogenesis</a:t>
            </a:r>
            <a:r>
              <a:rPr lang="en-US" sz="2400" dirty="0"/>
              <a:t> </a:t>
            </a:r>
            <a:endParaRPr lang="en-IN" sz="2400" dirty="0"/>
          </a:p>
          <a:p>
            <a:pPr algn="just">
              <a:lnSpc>
                <a:spcPct val="150000"/>
              </a:lnSpc>
            </a:pPr>
            <a:endParaRPr lang="en-IN" sz="2400" dirty="0"/>
          </a:p>
        </p:txBody>
      </p:sp>
      <p:sp>
        <p:nvSpPr>
          <p:cNvPr id="3" name="Title 2"/>
          <p:cNvSpPr>
            <a:spLocks noGrp="1"/>
          </p:cNvSpPr>
          <p:nvPr>
            <p:ph type="title"/>
          </p:nvPr>
        </p:nvSpPr>
        <p:spPr>
          <a:xfrm>
            <a:off x="457200" y="152400"/>
            <a:ext cx="8229600" cy="1143000"/>
          </a:xfrm>
        </p:spPr>
        <p:txBody>
          <a:bodyPr>
            <a:normAutofit fontScale="90000"/>
          </a:bodyPr>
          <a:lstStyle/>
          <a:p>
            <a:pPr algn="ctr"/>
            <a:r>
              <a:rPr lang="en-US" b="1" u="sng" dirty="0">
                <a:solidFill>
                  <a:srgbClr val="00B0F0"/>
                </a:solidFill>
              </a:rPr>
              <a:t>SMOKER'S MELANOSIS</a:t>
            </a:r>
            <a:br>
              <a:rPr lang="en-IN" dirty="0">
                <a:solidFill>
                  <a:srgbClr val="00B0F0"/>
                </a:solidFill>
              </a:rPr>
            </a:br>
            <a:r>
              <a:rPr lang="en-IN" dirty="0">
                <a:solidFill>
                  <a:srgbClr val="00B0F0"/>
                </a:solidFill>
              </a:rPr>
              <a:t> </a:t>
            </a:r>
          </a:p>
        </p:txBody>
      </p:sp>
      <p:pic>
        <p:nvPicPr>
          <p:cNvPr id="1026" name="Picture 2"/>
          <p:cNvPicPr>
            <a:picLocks noChangeAspect="1" noChangeArrowheads="1"/>
          </p:cNvPicPr>
          <p:nvPr/>
        </p:nvPicPr>
        <p:blipFill>
          <a:blip r:embed="rId2" cstate="print"/>
          <a:srcRect/>
          <a:stretch>
            <a:fillRect/>
          </a:stretch>
        </p:blipFill>
        <p:spPr bwMode="auto">
          <a:xfrm>
            <a:off x="6019800" y="1295400"/>
            <a:ext cx="3165043" cy="25146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228600"/>
            <a:ext cx="8382000" cy="5867400"/>
          </a:xfrm>
        </p:spPr>
        <p:txBody>
          <a:bodyPr>
            <a:noAutofit/>
          </a:bodyPr>
          <a:lstStyle/>
          <a:p>
            <a:pPr algn="just"/>
            <a:r>
              <a:rPr lang="en-US" sz="2000" dirty="0"/>
              <a:t>Smokers </a:t>
            </a:r>
            <a:r>
              <a:rPr lang="en-US" sz="2000" dirty="0" err="1"/>
              <a:t>melanosis</a:t>
            </a:r>
            <a:r>
              <a:rPr lang="en-US" sz="2000" dirty="0"/>
              <a:t> is generally found in the populations of Sweden, Denmark, Germany, Japan, North America as well as in Thai, Chinese, Indian and Malaysian population.</a:t>
            </a:r>
          </a:p>
          <a:p>
            <a:pPr algn="just"/>
            <a:endParaRPr lang="en-IN" sz="2000" dirty="0"/>
          </a:p>
          <a:p>
            <a:pPr algn="just"/>
            <a:r>
              <a:rPr lang="en-US" sz="2000" dirty="0"/>
              <a:t>Smoking may cause oral pigmentation in light-skinned individuals and accentuate the pigmentation of dark skinned patients. </a:t>
            </a:r>
          </a:p>
          <a:p>
            <a:pPr algn="just"/>
            <a:endParaRPr lang="en-IN" sz="2000" dirty="0"/>
          </a:p>
          <a:p>
            <a:pPr algn="just"/>
            <a:r>
              <a:rPr lang="en-US" sz="2000" dirty="0"/>
              <a:t> </a:t>
            </a:r>
            <a:r>
              <a:rPr lang="en-US" sz="2000" b="1" dirty="0"/>
              <a:t>Hedin CA. et al ( J  of  Oral path med  1991) </a:t>
            </a:r>
            <a:r>
              <a:rPr lang="en-US" sz="2000" dirty="0"/>
              <a:t>conducted a study regarding smoker's </a:t>
            </a:r>
            <a:r>
              <a:rPr lang="en-US" sz="2000" dirty="0" err="1"/>
              <a:t>meianosis</a:t>
            </a:r>
            <a:r>
              <a:rPr lang="en-US" sz="2000" dirty="0"/>
              <a:t> in dark skinned inhabitants of South East Asia and they concluded that tobacco smoking stimulates oral </a:t>
            </a:r>
            <a:r>
              <a:rPr lang="en-US" sz="2000" dirty="0" err="1"/>
              <a:t>melanocytes</a:t>
            </a:r>
            <a:r>
              <a:rPr lang="en-US" sz="2000" dirty="0"/>
              <a:t> to a higher melanin production in dark skinned ethnic groups.</a:t>
            </a:r>
          </a:p>
          <a:p>
            <a:pPr algn="just"/>
            <a:endParaRPr lang="en-US" sz="2000" dirty="0"/>
          </a:p>
          <a:p>
            <a:pPr algn="just"/>
            <a:r>
              <a:rPr lang="en-US" sz="2000" b="1" dirty="0"/>
              <a:t>Hedin C and </a:t>
            </a:r>
            <a:r>
              <a:rPr lang="en-US" sz="2000" b="1" dirty="0" err="1"/>
              <a:t>Pinborg</a:t>
            </a:r>
            <a:r>
              <a:rPr lang="en-US" sz="2000" b="1" dirty="0"/>
              <a:t> J. (J  of  Oral path med(I992) </a:t>
            </a:r>
            <a:r>
              <a:rPr lang="en-US" sz="2000" dirty="0"/>
              <a:t>have conducted histological study regarding the melanin pigmentation in the palate of Indian reverse smokers. They found that the morphology of the epithelium containing melanin in its basal part was found to be normal in smokers and non smokers in contrast to areas of </a:t>
            </a:r>
            <a:r>
              <a:rPr lang="en-US" sz="2000" dirty="0" err="1"/>
              <a:t>depigmentation</a:t>
            </a:r>
            <a:r>
              <a:rPr lang="en-US" sz="2000" dirty="0"/>
              <a:t> of the epithelium found in some reverse smokers.</a:t>
            </a:r>
            <a:endParaRPr lang="en-IN" sz="2000" dirty="0"/>
          </a:p>
          <a:p>
            <a:pPr algn="just"/>
            <a:r>
              <a:rPr lang="en-US" sz="2000" dirty="0"/>
              <a:t> </a:t>
            </a:r>
            <a:endParaRPr lang="en-IN" sz="2000" dirty="0"/>
          </a:p>
          <a:p>
            <a:pPr algn="just"/>
            <a:endParaRPr lang="en-IN" sz="2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533400"/>
            <a:ext cx="8458200" cy="5562600"/>
          </a:xfrm>
        </p:spPr>
        <p:txBody>
          <a:bodyPr>
            <a:normAutofit fontScale="92500" lnSpcReduction="20000"/>
          </a:bodyPr>
          <a:lstStyle/>
          <a:p>
            <a:pPr algn="just">
              <a:lnSpc>
                <a:spcPct val="150000"/>
              </a:lnSpc>
              <a:buNone/>
            </a:pPr>
            <a:r>
              <a:rPr lang="en-US" sz="2400" b="1" dirty="0"/>
              <a:t>Differential Diagnosis: </a:t>
            </a:r>
            <a:endParaRPr lang="en-IN" sz="2400" dirty="0"/>
          </a:p>
          <a:p>
            <a:pPr algn="just">
              <a:lnSpc>
                <a:spcPct val="150000"/>
              </a:lnSpc>
            </a:pPr>
            <a:r>
              <a:rPr lang="en-US" sz="2400" b="1" dirty="0"/>
              <a:t>Physiologic Pigmentation  : </a:t>
            </a:r>
            <a:r>
              <a:rPr lang="en-US" sz="2400" dirty="0"/>
              <a:t>Physiologic pigmentation present as flat brown to black lesion which is diffuse and non palpable. Smoker's </a:t>
            </a:r>
            <a:r>
              <a:rPr lang="en-US" sz="2400" dirty="0" err="1"/>
              <a:t>Melanosis</a:t>
            </a:r>
            <a:r>
              <a:rPr lang="en-US" sz="2400" dirty="0"/>
              <a:t> also exhibit </a:t>
            </a:r>
            <a:r>
              <a:rPr lang="en-US" sz="2400" dirty="0" err="1"/>
              <a:t>simliar</a:t>
            </a:r>
            <a:r>
              <a:rPr lang="en-US" sz="2400" dirty="0"/>
              <a:t> appearance. History of smoking should be considered to rule out and smokers </a:t>
            </a:r>
            <a:r>
              <a:rPr lang="en-US" sz="2400" dirty="0" err="1"/>
              <a:t>melanosis</a:t>
            </a:r>
            <a:r>
              <a:rPr lang="en-US" sz="2400" dirty="0"/>
              <a:t> may disappear with the discontinuity of habit.</a:t>
            </a:r>
          </a:p>
          <a:p>
            <a:pPr algn="just">
              <a:lnSpc>
                <a:spcPct val="150000"/>
              </a:lnSpc>
            </a:pPr>
            <a:endParaRPr lang="en-IN" sz="2400" dirty="0"/>
          </a:p>
          <a:p>
            <a:pPr algn="just">
              <a:lnSpc>
                <a:spcPct val="150000"/>
              </a:lnSpc>
              <a:buNone/>
            </a:pPr>
            <a:r>
              <a:rPr lang="en-US" sz="2400" b="1" dirty="0"/>
              <a:t>Treatment</a:t>
            </a:r>
            <a:endParaRPr lang="en-IN" sz="2400" dirty="0"/>
          </a:p>
          <a:p>
            <a:pPr algn="just">
              <a:lnSpc>
                <a:spcPct val="150000"/>
              </a:lnSpc>
            </a:pPr>
            <a:r>
              <a:rPr lang="en-US" sz="2400" dirty="0"/>
              <a:t>These lesions are asymptomatic</a:t>
            </a:r>
            <a:endParaRPr lang="en-IN" sz="2400" dirty="0"/>
          </a:p>
          <a:p>
            <a:pPr algn="just">
              <a:lnSpc>
                <a:spcPct val="150000"/>
              </a:lnSpc>
            </a:pPr>
            <a:r>
              <a:rPr lang="en-US" sz="2400" dirty="0"/>
              <a:t>Patient is advised to discontinue the smoking habit and with this improvement will be present over course of months or years.</a:t>
            </a:r>
            <a:endParaRPr lang="en-IN" sz="2400" dirty="0"/>
          </a:p>
          <a:p>
            <a:pPr algn="just">
              <a:lnSpc>
                <a:spcPct val="150000"/>
              </a:lnSpc>
            </a:pPr>
            <a:endParaRPr lang="en-IN"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457200"/>
            <a:ext cx="8915400" cy="6172200"/>
          </a:xfrm>
        </p:spPr>
        <p:txBody>
          <a:bodyPr>
            <a:noAutofit/>
          </a:bodyPr>
          <a:lstStyle/>
          <a:p>
            <a:pPr algn="just">
              <a:lnSpc>
                <a:spcPct val="170000"/>
              </a:lnSpc>
            </a:pPr>
            <a:endParaRPr lang="en-US" sz="1800" dirty="0"/>
          </a:p>
          <a:p>
            <a:pPr algn="just">
              <a:lnSpc>
                <a:spcPct val="170000"/>
              </a:lnSpc>
            </a:pPr>
            <a:r>
              <a:rPr lang="en-US" sz="1800" dirty="0"/>
              <a:t>It is </a:t>
            </a:r>
            <a:r>
              <a:rPr lang="en-US" sz="1800" dirty="0" err="1"/>
              <a:t>discolouration</a:t>
            </a:r>
            <a:r>
              <a:rPr lang="en-US" sz="1800" dirty="0"/>
              <a:t> of the skin or mucosa at the site of a healed or healing inflamed lesion. The </a:t>
            </a:r>
            <a:r>
              <a:rPr lang="en-US" sz="1800" dirty="0" err="1"/>
              <a:t>colour</a:t>
            </a:r>
            <a:r>
              <a:rPr lang="en-US" sz="1800" dirty="0"/>
              <a:t> tends to be more intense and persists for a longer period in dark – skinned persons, but occasionally seen in people with white skin.</a:t>
            </a:r>
          </a:p>
          <a:p>
            <a:pPr algn="just">
              <a:lnSpc>
                <a:spcPct val="170000"/>
              </a:lnSpc>
            </a:pPr>
            <a:endParaRPr lang="en-US" sz="1800" dirty="0"/>
          </a:p>
          <a:p>
            <a:pPr algn="just">
              <a:lnSpc>
                <a:spcPct val="170000"/>
              </a:lnSpc>
            </a:pPr>
            <a:r>
              <a:rPr lang="en-US" sz="1800" dirty="0"/>
              <a:t>The pathogenesis unclear. </a:t>
            </a:r>
            <a:r>
              <a:rPr lang="en-US" sz="1800" dirty="0" err="1"/>
              <a:t>Histologically</a:t>
            </a:r>
            <a:r>
              <a:rPr lang="en-US" sz="1800" dirty="0"/>
              <a:t>, there is increased production of melanin by the </a:t>
            </a:r>
            <a:r>
              <a:rPr lang="en-US" sz="1800" dirty="0" err="1"/>
              <a:t>melanocytes</a:t>
            </a:r>
            <a:r>
              <a:rPr lang="en-US" sz="1800" dirty="0"/>
              <a:t> and accumulation of melanin laden macrophages in the superficial connective tissue. </a:t>
            </a:r>
          </a:p>
          <a:p>
            <a:pPr algn="just">
              <a:lnSpc>
                <a:spcPct val="170000"/>
              </a:lnSpc>
            </a:pPr>
            <a:endParaRPr lang="en-IN" sz="1800" dirty="0"/>
          </a:p>
          <a:p>
            <a:pPr algn="just">
              <a:lnSpc>
                <a:spcPct val="170000"/>
              </a:lnSpc>
            </a:pPr>
            <a:r>
              <a:rPr lang="en-US" sz="1800" b="1" dirty="0" err="1"/>
              <a:t>Patsakas</a:t>
            </a:r>
            <a:r>
              <a:rPr lang="en-US" sz="1800" b="1" dirty="0"/>
              <a:t> et al (1982)</a:t>
            </a:r>
            <a:r>
              <a:rPr lang="en-US" sz="1800" b="1" baseline="30000" dirty="0"/>
              <a:t> </a:t>
            </a:r>
            <a:r>
              <a:rPr lang="en-US" sz="1800" dirty="0"/>
              <a:t>observed  that the </a:t>
            </a:r>
            <a:r>
              <a:rPr lang="en-US" sz="1800" dirty="0" err="1"/>
              <a:t>melanophores</a:t>
            </a:r>
            <a:r>
              <a:rPr lang="en-US" sz="1800" dirty="0"/>
              <a:t> of the epithelium increased in density as the inflammation of adjacent connective tissue in the attached gingival increased in severity.</a:t>
            </a:r>
          </a:p>
          <a:p>
            <a:pPr algn="just">
              <a:lnSpc>
                <a:spcPct val="170000"/>
              </a:lnSpc>
            </a:pPr>
            <a:endParaRPr lang="en-US" sz="1800" dirty="0"/>
          </a:p>
          <a:p>
            <a:pPr algn="just">
              <a:lnSpc>
                <a:spcPct val="170000"/>
              </a:lnSpc>
            </a:pPr>
            <a:r>
              <a:rPr lang="en-US" sz="1800" dirty="0"/>
              <a:t> </a:t>
            </a:r>
            <a:endParaRPr lang="en-IN" sz="1800" dirty="0"/>
          </a:p>
          <a:p>
            <a:pPr algn="just">
              <a:lnSpc>
                <a:spcPct val="170000"/>
              </a:lnSpc>
            </a:pPr>
            <a:endParaRPr lang="en-IN" sz="1800" dirty="0"/>
          </a:p>
        </p:txBody>
      </p:sp>
      <p:sp>
        <p:nvSpPr>
          <p:cNvPr id="3" name="Title 2"/>
          <p:cNvSpPr>
            <a:spLocks noGrp="1"/>
          </p:cNvSpPr>
          <p:nvPr>
            <p:ph type="title"/>
          </p:nvPr>
        </p:nvSpPr>
        <p:spPr>
          <a:xfrm>
            <a:off x="457200" y="685800"/>
            <a:ext cx="8229600" cy="609600"/>
          </a:xfrm>
        </p:spPr>
        <p:txBody>
          <a:bodyPr>
            <a:noAutofit/>
          </a:bodyPr>
          <a:lstStyle/>
          <a:p>
            <a:pPr algn="ctr"/>
            <a:r>
              <a:rPr lang="en-US" sz="3200" b="1" u="sng" dirty="0">
                <a:solidFill>
                  <a:srgbClr val="FFFF00"/>
                </a:solidFill>
              </a:rPr>
              <a:t>POST INFLAMMATORY PIGMENTATION</a:t>
            </a:r>
            <a:r>
              <a:rPr lang="en-US" sz="3200" b="1" dirty="0">
                <a:solidFill>
                  <a:srgbClr val="FFFF00"/>
                </a:solidFill>
              </a:rPr>
              <a:t>  </a:t>
            </a:r>
            <a:br>
              <a:rPr lang="en-IN" sz="3200" dirty="0">
                <a:solidFill>
                  <a:srgbClr val="FFFF00"/>
                </a:solidFill>
              </a:rPr>
            </a:br>
            <a:endParaRPr lang="en-IN" sz="3200" dirty="0">
              <a:solidFill>
                <a:srgbClr val="FFFF00"/>
              </a:solidFill>
            </a:endParaRPr>
          </a:p>
        </p:txBody>
      </p:sp>
      <p:sp>
        <p:nvSpPr>
          <p:cNvPr id="33794" name="AutoShape 2" descr="data:image/jpeg;base64,/9j/4AAQSkZJRgABAQAAAQABAAD/2wCEAAkGBhQSERQTExQWFBUVFBgXFxgXGBQVGBcXHBgYFBoYFBgYHCYfGBojGhgWHy8gIycpLCwsGB8xNTAqNSYrLCkBCQoKDgwOGg8PGiwkHCQsLCwsLCwsLCwpLCwsLCwsLCwsLCwsLCwsLCwsLCwsLCwsLCwsLCwsLCwsLCwsLCwsLP/AABEIARAAuQMBIgACEQEDEQH/xAAbAAACAwEBAQAAAAAAAAAAAAAEBQIDBgEAB//EADUQAAEDAgQDBgUFAAMBAQAAAAEAAhEDIQQSMUEFUWEicYGRofATFLHB0QYyUuHxFRYjQpL/xAAZAQADAQEBAAAAAAAAAAAAAAABAgMEAAX/xAAkEQACAgICAQQDAQAAAAAAAAAAAQIRAyESMUEEEyJRMlJhQv/aAAwDAQACEQMRAD8A+RvN1FSqC6rKc4kCicJRLjAVVClJWr4PgMgBISTlxRow4XNksFhPhtuFJ9Qk2RuI7VlOhg7gQst3tnsRjxVIFo8NJun3D+FwAToArsJhALlRq4+JAQv7HUSzFADa6HONYGjSUvr8RzWHmgBJdGpKKOZp6nFGtYHHXYBXUuIPqN0hIadNrIJup1P1AGg5QmTsVtIZOxzmnWPcqjiHFLaiUsbiHVTJI5q99JkXElB6CthFLjDQ3qp4fjAJMoN2FpgTp4oetSGoK6zqof0uINNldWZTc22qzNLsySrqGLkWJ97JgWXYrgUtPNIK+D2IuFpmcUizvNC1qYcZ1RsWSsxtfDESq2O5rSY3h0DRIq+Hgp0zJPHxdoBxVHcIaPd04bTBELnyI5FHlRlnht2hPU1K7RpSV4i6bcK4cTHVO3SIwjyYZwbhBc4GNFp34UAaKeAwvwmfdFMol0LDObkz28ONRQLhcPMWTGkwNvCtbh8olC4nFAWXddli2vi2xA1Sqo0OcQPHqoEkmPNX4jGtpjIwAuO64IqxTosLKqjj8jpK9xGmWdonVJcdjpFhColZDJkUextjeOAkct0BX43TDSA2TzSmvTkNIdJMyI08d11nDH5c2UxMba/VWUEjBLPNv4oLp/qFzRACmzjbzsqqHCjq4QEXheH5j0XNRGh7r7ZD/sBAgoijx8aIPEYIyQQl76EHquUIs6WXJB7NPX4kwt7JglFYKsGtCx1Ope6Z4eubXslcaK483M0eMqBw1gqrByN7Kqi2QJNkdQwdpBkJLo1JBdVoc1JMXg7pvT7JjZcxOFkEoJnONmYywVZHT6ouvhCCqMo5j0/CfszONCDC4Mvdbmt3+m+HWkjRJeD8N3WwpPLG2EWS5p+CfpcPk5XeS7Lsi8O2BBVWGuJ3RdSN+SjE9EDxFcgJO8lzpNgjsQ8G06lU43EU8kAWG/NdYRY/GBoPoltTHwDHmqeJPk/ZJsTizoFaMLMmXMoBWM4mTq4lC06ZcbruF4c93ai0xO0rR0uB/Dbq3NmIvciI8IJVdRMkYzyu30LcJRb39yZU6zWm4XqlBzLZB1hVtB5ed1O7NSjxKcZVLjEQEzwIDG96BdU6C/JVueYi8LikWkT4lW7UhUik2oLi/OyHeCblXUs0WE8oRROVNlT+GNF17D2MFFYemHO7Zd4a+G0qvE4QtkgEtBsd42mLAo3Yqjx2kNcBRa4RNwjX1MhDdAUg4djy1wPLmtOXjENJAAj6qbNSaatEDTlWNdMILC1C0lrkVRpkOv4IBO43CSEB8n3+icOZLeqo+H0RtroRpeT3CeHSDGoTX5awBK9hS1rTzRFAZrqD2w448YnGUoiFViHQCUc6jlEnT/Uk4tjw0FUqiiE+LxQlx3OiVVscYibLmNxKUYvG2gapoxsjmzKKIY7HbC5VOFwpNz3qGGpyTOqfcMwRqvbTblbm/lpzk9bWCv8AiqPOinllyYZwGrQa5nxbhrsxEwCfGyfY3iFEgRDRcntZi465j17uSBxX6e+HNMOB56SSLkEjS+wlImYUl5aBcGCVJ70egviuhxV4pTNhJ6gWVNUjUFU1i2k2SZJ0G5P0S35Z1Q5nuN9th0XKIssj6La1b3KgcaqqmA5FQOEdt+E9Ig5SCadMkyft904w1MRO+3QpK3BvaLOhXYfEPuxxmRbQX5WQa+iuOVPaNHh2taZEfdUcZwTO05jyQSIsA4jkQLeSS1C5h/cQDpurW8RdEOEpaZo5RYrqOhyY8P4kW6GENiXBwMW6IakSCmasz3xkaov+I0HcImhW7Ek3FknwdYxZMjTBFuSn0aYuxiypLVKB19FCnSlrYUvgdCgFoNdhjMo2jhjExoo0KRc5H41/w2QLFJBeWc34FfEcYIjZYvjWLn9uid8YxAFli+JYmJTxVsTLNQiB4rFXTDhXA/iAucRpN/p3pNhnAulyff8AJhrYatdcUeM5PJICdhIqEDYJ9hmCj+ztucBtpv6Jdg8M5xvMu+mvgnDMCRG3d6qEmejghSBW4uq537p6Rp5L2IrtpNvdztBuTzV2KxjaYyM7T48B3/jqgsJh9a1SbXkpUVk/Bbh8IADVrQXddugVXzrieyyBeOZ8FVUxQqOBcdNBy/JR2GFs0T0/CIqX0QoYQkSY+nko4iiW6AfT3qmbR2Y9z9ENXcAR6RziULH4kMLiGOgOEHcHXrHOypxmCBkt9FzF05bmyHKCW5oMSBmiRvBlU0caWGHdtvmRr57phXXTLMK9riA79w25lFHh0nYdwQr6Tan7SP7+yLo4N4GpQZSP9JUeAsfLXVG07SC6YkaA8lnn0oMbg+4PJPX03czzQ1WhrMz79dEUxMkPIDhsRCZ0sWTACR5u10KKpGDIRaJ45+DZ4Aktg8kb8kPc/hKOD4jML6CE2+Y6hQZsHuFgHNsl3FcUXSZ0TPHVQ2ll3WU4pjMrSEZfqTj+wi4vjNTJ6LJ4x5JvodOu1kx4ri9UHwfAOrVBAm+mvgFpxRrZ5vq8tviih3D3ASRZO6HD8xpOm1RovyI7JCcYvA5GFrhBFr6jvS7hrv8Ayj+FS3cQfwumxPTxVjii1rB2GyecQPNU169R28DoPujcJhiQOWvorqrA3vhZmz1F0JDw0xmMBvftz/tAcSxgeQxlmgzPM9OiN41icxGuX+M3sLk9Eoo0ZdoT9uipH+kJvwhhhsCwt1HLr3joIRdDAwdTA2m3ko4doyxF/wAJjhqRgu52+miDZSMKIuom8d8X1127kNjaRyiCZzfYIh9QggaeV9Fa8tEZjAnaAY6HQX6HxS2PQkqsqUyZkS0gxIsbEG+huI9EHjC3MXU82XYGCRpMkAA77C2ydYrLJDCSNpIPqAJv0GyExGCDhyPP8+adMnOLYFgxmMg5TzFk1ZUqCLgxzS3C1MvYeLbOGyc4amTo4G3mukHH1o6zFE6tuqH04MnfXomHw+YVdRtrAGUmi/fZnOIYK8/4dFCkZHcnFWkYP016JHVOV3JWTtGGceMrQ24TVMhu0rTfLLIYKuQ6ydf8gVKSNUJWjT8RxcE8lkeK42ZPkmvF8ZaJuVkOKYuAhBWxcs1FCfH1ZdC0P6aqMpM+J8QBwNhMHvSujwR1RoeDM6ahU0sAWuDX9kz4Lamoni7nKx9xTjZqnskkkkk/kovg3DrQd9e/WFTheFBuoTfBnLpsVlnKz08OLh2MJAEBAYzEgDUK+oDN0px7CdNPcqS2aW6Qo4hiJNkXwxgyg7BA49kBG8AMgTpP1srVozKXzHdGk12mtzptufTylTLIaomn2gSdo8BpPgr2ixUbNiWgB7OhnmdtdFe7Cl0ANc8iXECSY0kx1IUsRczAaL2E21O8k3jU+SlmI/aYJEbi3X35QidsWPOsCAoF1vfmi8ThiCXCSyQA6BBMZosSM0XifLQCYqsIB6/0mA1qwR7bhXUKcRt3FV1MQ0xHkfsmWFYCEzJLsIw9Y6G457q11Py8FWGK0GFNl7AsRTsUgxmGl3qVpK+/L/ClGLEVD1uqQZlz/iL6Vj4pnlCEq1RaABG/PvU/nOnoUZEsc9BmLr3JJSGjS+LUjYIni+P7MIPgtUNdmJVMcfJn9Tlt8UfTMDw5rcNRECc1Qk7x2QAfI+aRfqLhQI0uBI70ZgeOtiCRPKRKA43xdps0z3bnuRm9E8Z3hj89GdSBf7K7D1ZnvUeDUctG/uP7lVUHX81lfZ6q6GcSB3ISvhzc+nv3dMMO2W+K5XbbwS3RRKzIcYw9kNwyvkEHYx9vofRNOJx6fdK8RSytkRsfstEHaoxZFUrRqsNjGVMjDLf5EnNcyJDQBlHib7otlMxvP438lk+GYvMJ3H9rWUXnKCdx4af4pTVGrDK0U1LeY+ihiGT68+XTyU3SXDl7/KqxWOaBzSGhHDTc0ljmkGBIIIIkZhY7xEdELi8NDHCNVylxIk9f8/pX1cUSBO5v3J92I9oTUMEZuDqmuHaW2V9Cs2BFyV6q2/ei3ZNRS6Cad10tVbNVNwSDguJp2I97pRxEdmeWhTrLJS7itIuIptu9xAA5/wBb+CpEhl6MxRxbi6+kx4phPu63PCP0Kym39uaoQSSe6bcks/4AfxCeT+jFC4rZ8+xVfM4nbYKTcK7YHraAvNpXnUAx7GuydOx4DAIi3itPSMG27YEatVlNuUtZMtOUDPaDLjEieh2V/BMM4v5gfXf/AFH8MJeXMLbPaADYkdoHUg2MbQdL7HSYXDfDaGgdfFQyTXRv9Ngf5MjW7LMo5XQuBpS7vRWKdKvwFC6zHosOpsACErN8oRz7IHEvglBjmd4kIkx5dbf2kWLeTA5A/T+074pJOljEeJVVLhJMSNie/YK8WktmLKnJ6B+E4PKZO/4n6rT4WpLBzCQ46mRp3z3H/FDgmMdnIMnTw5Du2XSXJWHHLg+I/wAU/ICeTf8AErZhi8EnUxfnefymXFDLSBu36LO/N1Aeg96+CSKNEp12H0cMWvjnH138LIjGM0A29+K5g2FwBPvkp8SqEQQOSF7G/wAlPDqJaQCPwmFanMIXDl2ruX9yj6JXMMS6iy3goVyiabAqsZSslDIDoGSTyVn6NwfxsVVquH7IY3xuT5QqKD4d3pv+gKobVqsOuee+QqIy5ejXVsIdvdkH8qP4/Ra0UgWoH5UJnoxqR8q4J+mGmmHltrX2nWPT0TQ/pymRBaPRF8IxAFINBgHKSOcCAfVEHFAHVUzdWiOJGWxvDflyOUmCJtdHUq+ds7+7hVfqTiAkNFzOg3VGBplrb+91l21s9XC/Byob++734Jlg9EnpEufPX390XUxMWHguKvsYVMQAUsxeJGovf6KmriCRY+9FXSw83J8FxxFrA4j2OQ+voiqrwJHQAHmT7CnSogDoFbRaNSNp39yl5DrGBVcLmbe2kSIPQ67iEPheFEPc7bbr1snmOxXxXZiIhoAAuLDW5JkmSe/VVUBqNLe76ck3LwhPa8tAPEXQOfZSOib5nTAIzEaSZju0K0+OwsxOmWPugMIG0y4Oa05hF4kEgiQft3ck0GqEnB3onSxjcsNVfEWlzYFt+mkr3yWU5mkOGwiCNbdyIrucwtMyNY7LgRb90WmdjyXeR6dULqeOB7PSR3eymGGdIHd79EHXoNgHQCw59x7l7A2tPW/X/UatAVo0FHRdxOiow1Vcq1pBHKyUMmL6mo7x+FfgcV8KuKg3gFUVDGmqhUonKet/fvdMiUlaPqWB4zmboQVf80eR9F8u4J+rXUnfDfLhsRcjoQtH/wBspfyd/wDkp6ZhdI+c4T9TVqbBYObJA0FxGm+/LuR+D41Vfd7Y5e9kKziZrlrdQ1uRsn9ouQB0zOJ8054bwfQu32i6plaJ4MUpO/BXhsC57jVeRGjRqY58hp5FF4ipAy8vfmmLaHJLcXS7XdzWVuz14QUSFAZdTqpufdCVXx/fvxXHO5HVcFolUqDbX7r2GqczEmFUG909FNoBPI7LhoqhjQjcwYJvJnk2w3Krp1Lxy9/jyVlChIc4kAC+okzoG8z070Mw3n196qbNEA+jStKKwTu20NzSXDQCddptPeh6YBtoNbHRSwWJDKrJFx2miYkjnY20nnOyEexJ9BWNpzdgJYGNJmCQDA7UAbmLf2l9TDtIvKektGeo7KwPY2GtBiMzc2WYiCx3ITok1Kqx0+NuXcUz0Sg7BvgtA3AnbwUalQ3nz0V1etHvwVQJ1t5jyidf65ri1UgX4QF7wVVmDTB81bX0tofYQIb2jKoiTQxp14ki8hEUHTE6lLsPTJPT3/aMa+CG8/FcI1ZS4f8Ap4yo8UrFrLcif6V+KFwVHFNzMnX8bo+Ra1QH+n+EB8vdqLflO/8AhGJX+ncaG52HVpT355vNM2eZNHzvhU06ojUu11ERMQtr8dzSJaO6Tvp6dVksQ3LGW1vUGQtR/wAn8SnSe7+ADjrcF0keYt0Ryb2bMEeL4hYxpG2yGqvkdVCnVv8A5/v+Kfw4JKgbqF9c3FtFEOE8/sia1LeFAMtPL34JrA0cawHYnuj3yVjKAJ6i/P3uo02EX2nQbfdE0aXW/uPf5StjJB1KqaTQaYOcA9vTKNB8MgzP7pnWY2S8AkxGnRMG1TlDCRGsw0kwI/dEx0BUqWHgHsuJkZcosQf5HUbdEt2PH49lVNmncj8Ph/8A1Y4XuJM3s4THWNuvRRovzHKGybGdY7kRhq4Y+XNDg2XGSNyGzzkEhBdiTdoo/WNN7yM5zDssc4EODoG5H7vFK8Phgxkck/4/Uc8hpP7WAGdnRe3SSBYflRUMEa+miaT3QuJfFAmIqjSLx9kXw57w1/8A5io1zMxsXZQHRm7Jll+fQnQFU18J/HqI3EWuPfouYTEPpPzCJLXAyJBBtBHuIC6JSdOOit1CYQWIpQbc/T39kTWeQPfJUVKonrytz/tMhGiODqdo/wBowNv770sNUA25+fv7o2hVBhMya7LKtOTrC82nZdcJ81PDkEoWM1oWYykGy5shx1jQjoNQR69IS75x38j5labF4a10r+Sb0VU7MOXDydieuTEfjZMOFVv/ACg//Lj5EA6RzkpbUcY70fwenLKnMNLh4R05Eoy6Gg6aGmA9/hGht9bb/juS/D1oHLqipEHe3NZ2jYmdxLRk5SbWOkETPf8ARBF0CAZ+veq8XiYEeZB0/wAQLq/00RSC2NmukW28uiIp1AGukS4gQZgC97b2jp5JHTx8dNenVWnGdmbm5HSYmCdz0XNHckaTA5c3aJgNmwH7tGzqA0nKJ2nTmVVxBBIc8lxpZhlh0jL2WnlLRAHULLcO4xlqBxglsEB92zMw8btsRG/JGVuJdsP7UnKdpggGREDc+AGmi7joTlcjScNx4pAllqj5aRAMNMaE2ki1rrjaUiB+wFreRLXS0m+0iO8gJc9rQ0PpOztIBGrZ5gTcEG3grOH8Yp/GYXEx8WnLbRlBLjJ6GPMoJb2dJ9tB+PqNOIqCNHuHX9xAHl7KX4iC6Y1sL6HkI8OfqiuIA9lr/wDzflqmSHCTnzAPM2JMiejdoKVYjES7MbbwBkaDGwGnd1XOOw45aCXVCzNAmLOEXBkiHctN0BWxRsTqPd7c1p8RwNrmVqjHnsUg/tPFQusHuDsoGUdtsE6iCJDrZaoBPfr0Mge/Fc40NjyRmtA9R+a+ndceHNQBHNdru7tOlvuhmDf78rhMc2RJ7WnuEVSdfuP4QbnmdAiKLgb++4pxE9jBwVlNkW0n3Pl9ULh65IhWvloDjrP2/wASUVCnPP7dSdgCTytGqj8k7kPIKzA4vITUmMoJnXpB2gzHilP/AGJnN3qikZptWZ2tXCLwFeACdzeeRn7JI+qiRitBsB+AtTjo86GXY/o1Y1jl6qeI4hAmb/0k3zosSYHnpaw9UJX4jJUuFmn31EOqYyd/v6qmpiZ396JccQSiKFIEEk++qbhRJ+ocughryZiTF+4deS98Q6TpePwNPFXMqR2bgAAESb3mY3ve6hTYCZBPXVdSB7kjku9926m3ExrLtIFiCdIN9IXSYJFz6LwIntCw2M3QpHe5L7L8PjQ2CHSWkHW0axBEzzTThmJY6rMZQGucQXZb85iGjtbbCLnXN4miP/m3S6ngaxpvaXAluYZgNSJBIG0xbxXcUH3n5Nv+oeKTUAs1wpsDsv8AM9p0DQEOJBjcFew+AcaBxDywtJLYL4eXEEh2XcHI8DnDuSRcR443F4hzyW0WS9zQ4khjC5z8jQAS5xc4m27joApO4h8F003ivTFu3S7EkOtkqSBYuynWJ0ulcCscr40h4MS5+H+G1oaaOYveXNzOaXSGCB2mthz8snRxEQEMQ34OZxvnLAC0/wAA5zh1aSBv+4WQFTF0iwkPp53dsgCuwgHWkGkfDhpi/TXZD/NAA7z7lK0XxzssrPkc+X9a6KgDmdNO5RrY0xlBOWZAm08/fRUPxIJMTtqZM2/vw9eSGnMvY6Wnnf0XaTXRayHo1oI9/wBIxlS5jwROi72FYM+iur1JaR9Z7v7QbX6xt/asc/1S0VbKOJ4kBjWDUkE3sBeQRGsxvseaW5hz9FOsS97jyt9vqpfLnn78lToxyuTszdTVeBIXHG6iStR41lkkjVSFK3NVtKm2oUo6f2dlF0a0aGEJmlTZUtyhBodOhmJ5XOshTabajmgqNaxn7qRqykospBjHgzJVbr9VS25RINgIQoPZ5jyAbCduipqPIESrXnyXSwHZcdQvqE67rjcWUS9sG2v1QuNkQ7dMtk5XHZZ8fkT5++iu+aLbGxtr6fX6IJmMeAQHEAgggWkHUGNQY0XcRinvcXPJc43LjJcbbk3NkeJyzNBvzI1URiYSxz1wVUOAz9QxuyvKuo4pKaOIhXfMJXEtDOOaOI2239+9FaMVGb3oEnZiF04ixS8SrzaD8K3rqjJ6n1QeD99wRGdBooukZNwUQpOF1FajxDwXQvBehcE6HdFPOohcLkA2XTKuplDU3cldSCFFIsKp1Loim0lVUKCNpgBTZoiiDaXREBoK6HyY0UK7RFkpY5UYPFKOI0wN5KPqV7JVXMkyniQzVRDDtldqUiLFXYfDmCQiMwdmzi4AjZOZ1HQqJXETiafJDlqKJs4CpNeoELqJ1lzK8KbKslDKyi+CChQ6mzQYcyJ7vf0U5HNB4R/9ovMeajR6KlozjhdRU3BRhaDyjgXYXoXiEDji6uQuhq4JNqJooVqta9KykWHNrIlldLRUUjVSNF1kGDai8+qEB8ZcdVsu4jPITfV1Qb3Lr3qBTpGec7C6NYxClU1VDSuly4N6OVBqhyrnOVRamRKRBwXFOFHKiKcXQV7KvQgcH0ayJ+MOfoErYVfKXiXjlp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33796" name="AutoShape 4" descr="data:image/jpeg;base64,/9j/4AAQSkZJRgABAQAAAQABAAD/2wCEAAkGBhQSERQTExQWFBUVFBgXFxgXGBQVGBcXHBgYFBoYFBgYHCYfGBojGhgWHy8gIycpLCwsGB8xNTAqNSYrLCkBCQoKDgwOGg8PGiwkHCQsLCwsLCwsLCwpLCwsLCwsLCwsLCwsLCwsLCwsLCwsLCwsLCwsLCwsLCwsLCwsLCwsLP/AABEIARAAuQMBIgACEQEDEQH/xAAbAAACAwEBAQAAAAAAAAAAAAAEBQIDBgEAB//EADUQAAEDAgQDBgUFAAMBAQAAAAEAAhEDIQQSMUEFUWEicYGRofATFLHB0QYyUuHxFRYjQpL/xAAZAQADAQEBAAAAAAAAAAAAAAABAgMEAAX/xAAkEQACAgICAQQDAQAAAAAAAAAAAQIRAyESMUEEEyJRMlJhQv/aAAwDAQACEQMRAD8A+RvN1FSqC6rKc4kCicJRLjAVVClJWr4PgMgBISTlxRow4XNksFhPhtuFJ9Qk2RuI7VlOhg7gQst3tnsRjxVIFo8NJun3D+FwAToArsJhALlRq4+JAQv7HUSzFADa6HONYGjSUvr8RzWHmgBJdGpKKOZp6nFGtYHHXYBXUuIPqN0hIadNrIJup1P1AGg5QmTsVtIZOxzmnWPcqjiHFLaiUsbiHVTJI5q99JkXElB6CthFLjDQ3qp4fjAJMoN2FpgTp4oetSGoK6zqof0uINNldWZTc22qzNLsySrqGLkWJ97JgWXYrgUtPNIK+D2IuFpmcUizvNC1qYcZ1RsWSsxtfDESq2O5rSY3h0DRIq+Hgp0zJPHxdoBxVHcIaPd04bTBELnyI5FHlRlnht2hPU1K7RpSV4i6bcK4cTHVO3SIwjyYZwbhBc4GNFp34UAaKeAwvwmfdFMol0LDObkz28ONRQLhcPMWTGkwNvCtbh8olC4nFAWXddli2vi2xA1Sqo0OcQPHqoEkmPNX4jGtpjIwAuO64IqxTosLKqjj8jpK9xGmWdonVJcdjpFhColZDJkUextjeOAkct0BX43TDSA2TzSmvTkNIdJMyI08d11nDH5c2UxMba/VWUEjBLPNv4oLp/qFzRACmzjbzsqqHCjq4QEXheH5j0XNRGh7r7ZD/sBAgoijx8aIPEYIyQQl76EHquUIs6WXJB7NPX4kwt7JglFYKsGtCx1Ope6Z4eubXslcaK483M0eMqBw1gqrByN7Kqi2QJNkdQwdpBkJLo1JBdVoc1JMXg7pvT7JjZcxOFkEoJnONmYywVZHT6ouvhCCqMo5j0/CfszONCDC4Mvdbmt3+m+HWkjRJeD8N3WwpPLG2EWS5p+CfpcPk5XeS7Lsi8O2BBVWGuJ3RdSN+SjE9EDxFcgJO8lzpNgjsQ8G06lU43EU8kAWG/NdYRY/GBoPoltTHwDHmqeJPk/ZJsTizoFaMLMmXMoBWM4mTq4lC06ZcbruF4c93ai0xO0rR0uB/Dbq3NmIvciI8IJVdRMkYzyu30LcJRb39yZU6zWm4XqlBzLZB1hVtB5ed1O7NSjxKcZVLjEQEzwIDG96BdU6C/JVueYi8LikWkT4lW7UhUik2oLi/OyHeCblXUs0WE8oRROVNlT+GNF17D2MFFYemHO7Zd4a+G0qvE4QtkgEtBsd42mLAo3Yqjx2kNcBRa4RNwjX1MhDdAUg4djy1wPLmtOXjENJAAj6qbNSaatEDTlWNdMILC1C0lrkVRpkOv4IBO43CSEB8n3+icOZLeqo+H0RtroRpeT3CeHSDGoTX5awBK9hS1rTzRFAZrqD2w448YnGUoiFViHQCUc6jlEnT/Uk4tjw0FUqiiE+LxQlx3OiVVscYibLmNxKUYvG2gapoxsjmzKKIY7HbC5VOFwpNz3qGGpyTOqfcMwRqvbTblbm/lpzk9bWCv8AiqPOinllyYZwGrQa5nxbhrsxEwCfGyfY3iFEgRDRcntZi465j17uSBxX6e+HNMOB56SSLkEjS+wlImYUl5aBcGCVJ70egviuhxV4pTNhJ6gWVNUjUFU1i2k2SZJ0G5P0S35Z1Q5nuN9th0XKIssj6La1b3KgcaqqmA5FQOEdt+E9Ig5SCadMkyft904w1MRO+3QpK3BvaLOhXYfEPuxxmRbQX5WQa+iuOVPaNHh2taZEfdUcZwTO05jyQSIsA4jkQLeSS1C5h/cQDpurW8RdEOEpaZo5RYrqOhyY8P4kW6GENiXBwMW6IakSCmasz3xkaov+I0HcImhW7Ek3FknwdYxZMjTBFuSn0aYuxiypLVKB19FCnSlrYUvgdCgFoNdhjMo2jhjExoo0KRc5H41/w2QLFJBeWc34FfEcYIjZYvjWLn9uid8YxAFli+JYmJTxVsTLNQiB4rFXTDhXA/iAucRpN/p3pNhnAulyff8AJhrYatdcUeM5PJICdhIqEDYJ9hmCj+ztucBtpv6Jdg8M5xvMu+mvgnDMCRG3d6qEmejghSBW4uq537p6Rp5L2IrtpNvdztBuTzV2KxjaYyM7T48B3/jqgsJh9a1SbXkpUVk/Bbh8IADVrQXddugVXzrieyyBeOZ8FVUxQqOBcdNBy/JR2GFs0T0/CIqX0QoYQkSY+nko4iiW6AfT3qmbR2Y9z9ENXcAR6RziULH4kMLiGOgOEHcHXrHOypxmCBkt9FzF05bmyHKCW5oMSBmiRvBlU0caWGHdtvmRr57phXXTLMK9riA79w25lFHh0nYdwQr6Tan7SP7+yLo4N4GpQZSP9JUeAsfLXVG07SC6YkaA8lnn0oMbg+4PJPX03czzQ1WhrMz79dEUxMkPIDhsRCZ0sWTACR5u10KKpGDIRaJ45+DZ4Aktg8kb8kPc/hKOD4jML6CE2+Y6hQZsHuFgHNsl3FcUXSZ0TPHVQ2ll3WU4pjMrSEZfqTj+wi4vjNTJ6LJ4x5JvodOu1kx4ri9UHwfAOrVBAm+mvgFpxRrZ5vq8tviih3D3ASRZO6HD8xpOm1RovyI7JCcYvA5GFrhBFr6jvS7hrv8Ayj+FS3cQfwumxPTxVjii1rB2GyecQPNU169R28DoPujcJhiQOWvorqrA3vhZmz1F0JDw0xmMBvftz/tAcSxgeQxlmgzPM9OiN41icxGuX+M3sLk9Eoo0ZdoT9uipH+kJvwhhhsCwt1HLr3joIRdDAwdTA2m3ko4doyxF/wAJjhqRgu52+miDZSMKIuom8d8X1127kNjaRyiCZzfYIh9QggaeV9Fa8tEZjAnaAY6HQX6HxS2PQkqsqUyZkS0gxIsbEG+huI9EHjC3MXU82XYGCRpMkAA77C2ydYrLJDCSNpIPqAJv0GyExGCDhyPP8+adMnOLYFgxmMg5TzFk1ZUqCLgxzS3C1MvYeLbOGyc4amTo4G3mukHH1o6zFE6tuqH04MnfXomHw+YVdRtrAGUmi/fZnOIYK8/4dFCkZHcnFWkYP016JHVOV3JWTtGGceMrQ24TVMhu0rTfLLIYKuQ6ydf8gVKSNUJWjT8RxcE8lkeK42ZPkmvF8ZaJuVkOKYuAhBWxcs1FCfH1ZdC0P6aqMpM+J8QBwNhMHvSujwR1RoeDM6ahU0sAWuDX9kz4Lamoni7nKx9xTjZqnskkkkk/kovg3DrQd9e/WFTheFBuoTfBnLpsVlnKz08OLh2MJAEBAYzEgDUK+oDN0px7CdNPcqS2aW6Qo4hiJNkXwxgyg7BA49kBG8AMgTpP1srVozKXzHdGk12mtzptufTylTLIaomn2gSdo8BpPgr2ixUbNiWgB7OhnmdtdFe7Cl0ANc8iXECSY0kx1IUsRczAaL2E21O8k3jU+SlmI/aYJEbi3X35QidsWPOsCAoF1vfmi8ThiCXCSyQA6BBMZosSM0XifLQCYqsIB6/0mA1qwR7bhXUKcRt3FV1MQ0xHkfsmWFYCEzJLsIw9Y6G457q11Py8FWGK0GFNl7AsRTsUgxmGl3qVpK+/L/ClGLEVD1uqQZlz/iL6Vj4pnlCEq1RaABG/PvU/nOnoUZEsc9BmLr3JJSGjS+LUjYIni+P7MIPgtUNdmJVMcfJn9Tlt8UfTMDw5rcNRECc1Qk7x2QAfI+aRfqLhQI0uBI70ZgeOtiCRPKRKA43xdps0z3bnuRm9E8Z3hj89GdSBf7K7D1ZnvUeDUctG/uP7lVUHX81lfZ6q6GcSB3ISvhzc+nv3dMMO2W+K5XbbwS3RRKzIcYw9kNwyvkEHYx9vofRNOJx6fdK8RSytkRsfstEHaoxZFUrRqsNjGVMjDLf5EnNcyJDQBlHib7otlMxvP438lk+GYvMJ3H9rWUXnKCdx4af4pTVGrDK0U1LeY+ihiGT68+XTyU3SXDl7/KqxWOaBzSGhHDTc0ljmkGBIIIIkZhY7xEdELi8NDHCNVylxIk9f8/pX1cUSBO5v3J92I9oTUMEZuDqmuHaW2V9Cs2BFyV6q2/ei3ZNRS6Cad10tVbNVNwSDguJp2I97pRxEdmeWhTrLJS7itIuIptu9xAA5/wBb+CpEhl6MxRxbi6+kx4phPu63PCP0Kym39uaoQSSe6bcks/4AfxCeT+jFC4rZ8+xVfM4nbYKTcK7YHraAvNpXnUAx7GuydOx4DAIi3itPSMG27YEatVlNuUtZMtOUDPaDLjEieh2V/BMM4v5gfXf/AFH8MJeXMLbPaADYkdoHUg2MbQdL7HSYXDfDaGgdfFQyTXRv9Ngf5MjW7LMo5XQuBpS7vRWKdKvwFC6zHosOpsACErN8oRz7IHEvglBjmd4kIkx5dbf2kWLeTA5A/T+074pJOljEeJVVLhJMSNie/YK8WktmLKnJ6B+E4PKZO/4n6rT4WpLBzCQ46mRp3z3H/FDgmMdnIMnTw5Du2XSXJWHHLg+I/wAU/ICeTf8AErZhi8EnUxfnefymXFDLSBu36LO/N1Aeg96+CSKNEp12H0cMWvjnH138LIjGM0A29+K5g2FwBPvkp8SqEQQOSF7G/wAlPDqJaQCPwmFanMIXDl2ruX9yj6JXMMS6iy3goVyiabAqsZSslDIDoGSTyVn6NwfxsVVquH7IY3xuT5QqKD4d3pv+gKobVqsOuee+QqIy5ejXVsIdvdkH8qP4/Ra0UgWoH5UJnoxqR8q4J+mGmmHltrX2nWPT0TQ/pymRBaPRF8IxAFINBgHKSOcCAfVEHFAHVUzdWiOJGWxvDflyOUmCJtdHUq+ds7+7hVfqTiAkNFzOg3VGBplrb+91l21s9XC/Byob++734Jlg9EnpEufPX390XUxMWHguKvsYVMQAUsxeJGovf6KmriCRY+9FXSw83J8FxxFrA4j2OQ+voiqrwJHQAHmT7CnSogDoFbRaNSNp39yl5DrGBVcLmbe2kSIPQ67iEPheFEPc7bbr1snmOxXxXZiIhoAAuLDW5JkmSe/VVUBqNLe76ck3LwhPa8tAPEXQOfZSOib5nTAIzEaSZju0K0+OwsxOmWPugMIG0y4Oa05hF4kEgiQft3ck0GqEnB3onSxjcsNVfEWlzYFt+mkr3yWU5mkOGwiCNbdyIrucwtMyNY7LgRb90WmdjyXeR6dULqeOB7PSR3eymGGdIHd79EHXoNgHQCw59x7l7A2tPW/X/UatAVo0FHRdxOiow1Vcq1pBHKyUMmL6mo7x+FfgcV8KuKg3gFUVDGmqhUonKet/fvdMiUlaPqWB4zmboQVf80eR9F8u4J+rXUnfDfLhsRcjoQtH/wBspfyd/wDkp6ZhdI+c4T9TVqbBYObJA0FxGm+/LuR+D41Vfd7Y5e9kKziZrlrdQ1uRsn9ouQB0zOJ8054bwfQu32i6plaJ4MUpO/BXhsC57jVeRGjRqY58hp5FF4ipAy8vfmmLaHJLcXS7XdzWVuz14QUSFAZdTqpufdCVXx/fvxXHO5HVcFolUqDbX7r2GqczEmFUG909FNoBPI7LhoqhjQjcwYJvJnk2w3Krp1Lxy9/jyVlChIc4kAC+okzoG8z070Mw3n196qbNEA+jStKKwTu20NzSXDQCddptPeh6YBtoNbHRSwWJDKrJFx2miYkjnY20nnOyEexJ9BWNpzdgJYGNJmCQDA7UAbmLf2l9TDtIvKektGeo7KwPY2GtBiMzc2WYiCx3ITok1Kqx0+NuXcUz0Sg7BvgtA3AnbwUalQ3nz0V1etHvwVQJ1t5jyidf65ri1UgX4QF7wVVmDTB81bX0tofYQIb2jKoiTQxp14ki8hEUHTE6lLsPTJPT3/aMa+CG8/FcI1ZS4f8Ap4yo8UrFrLcif6V+KFwVHFNzMnX8bo+Ra1QH+n+EB8vdqLflO/8AhGJX+ncaG52HVpT355vNM2eZNHzvhU06ojUu11ERMQtr8dzSJaO6Tvp6dVksQ3LGW1vUGQtR/wAn8SnSe7+ADjrcF0keYt0Ryb2bMEeL4hYxpG2yGqvkdVCnVv8A5/v+Kfw4JKgbqF9c3FtFEOE8/sia1LeFAMtPL34JrA0cawHYnuj3yVjKAJ6i/P3uo02EX2nQbfdE0aXW/uPf5StjJB1KqaTQaYOcA9vTKNB8MgzP7pnWY2S8AkxGnRMG1TlDCRGsw0kwI/dEx0BUqWHgHsuJkZcosQf5HUbdEt2PH49lVNmncj8Ph/8A1Y4XuJM3s4THWNuvRRovzHKGybGdY7kRhq4Y+XNDg2XGSNyGzzkEhBdiTdoo/WNN7yM5zDssc4EODoG5H7vFK8Phgxkck/4/Uc8hpP7WAGdnRe3SSBYflRUMEa+miaT3QuJfFAmIqjSLx9kXw57w1/8A5io1zMxsXZQHRm7Jll+fQnQFU18J/HqI3EWuPfouYTEPpPzCJLXAyJBBtBHuIC6JSdOOit1CYQWIpQbc/T39kTWeQPfJUVKonrytz/tMhGiODqdo/wBowNv770sNUA25+fv7o2hVBhMya7LKtOTrC82nZdcJ81PDkEoWM1oWYykGy5shx1jQjoNQR69IS75x38j5labF4a10r+Sb0VU7MOXDydieuTEfjZMOFVv/ACg//Lj5EA6RzkpbUcY70fwenLKnMNLh4R05Eoy6Gg6aGmA9/hGht9bb/juS/D1oHLqipEHe3NZ2jYmdxLRk5SbWOkETPf8ARBF0CAZ+veq8XiYEeZB0/wAQLq/00RSC2NmukW28uiIp1AGukS4gQZgC97b2jp5JHTx8dNenVWnGdmbm5HSYmCdz0XNHckaTA5c3aJgNmwH7tGzqA0nKJ2nTmVVxBBIc8lxpZhlh0jL2WnlLRAHULLcO4xlqBxglsEB92zMw8btsRG/JGVuJdsP7UnKdpggGREDc+AGmi7joTlcjScNx4pAllqj5aRAMNMaE2ki1rrjaUiB+wFreRLXS0m+0iO8gJc9rQ0PpOztIBGrZ5gTcEG3grOH8Yp/GYXEx8WnLbRlBLjJ6GPMoJb2dJ9tB+PqNOIqCNHuHX9xAHl7KX4iC6Y1sL6HkI8OfqiuIA9lr/wDzflqmSHCTnzAPM2JMiejdoKVYjES7MbbwBkaDGwGnd1XOOw45aCXVCzNAmLOEXBkiHctN0BWxRsTqPd7c1p8RwNrmVqjHnsUg/tPFQusHuDsoGUdtsE6iCJDrZaoBPfr0Mge/Fc40NjyRmtA9R+a+ndceHNQBHNdru7tOlvuhmDf78rhMc2RJ7WnuEVSdfuP4QbnmdAiKLgb++4pxE9jBwVlNkW0n3Pl9ULh65IhWvloDjrP2/wASUVCnPP7dSdgCTytGqj8k7kPIKzA4vITUmMoJnXpB2gzHilP/AGJnN3qikZptWZ2tXCLwFeACdzeeRn7JI+qiRitBsB+AtTjo86GXY/o1Y1jl6qeI4hAmb/0k3zosSYHnpaw9UJX4jJUuFmn31EOqYyd/v6qmpiZ396JccQSiKFIEEk++qbhRJ+ocughryZiTF+4deS98Q6TpePwNPFXMqR2bgAAESb3mY3ve6hTYCZBPXVdSB7kjku9926m3ExrLtIFiCdIN9IXSYJFz6LwIntCw2M3QpHe5L7L8PjQ2CHSWkHW0axBEzzTThmJY6rMZQGucQXZb85iGjtbbCLnXN4miP/m3S6ngaxpvaXAluYZgNSJBIG0xbxXcUH3n5Nv+oeKTUAs1wpsDsv8AM9p0DQEOJBjcFew+AcaBxDywtJLYL4eXEEh2XcHI8DnDuSRcR443F4hzyW0WS9zQ4khjC5z8jQAS5xc4m27joApO4h8F003ivTFu3S7EkOtkqSBYuynWJ0ulcCscr40h4MS5+H+G1oaaOYveXNzOaXSGCB2mthz8snRxEQEMQ34OZxvnLAC0/wAA5zh1aSBv+4WQFTF0iwkPp53dsgCuwgHWkGkfDhpi/TXZD/NAA7z7lK0XxzssrPkc+X9a6KgDmdNO5RrY0xlBOWZAm08/fRUPxIJMTtqZM2/vw9eSGnMvY6Wnnf0XaTXRayHo1oI9/wBIxlS5jwROi72FYM+iur1JaR9Z7v7QbX6xt/asc/1S0VbKOJ4kBjWDUkE3sBeQRGsxvseaW5hz9FOsS97jyt9vqpfLnn78lToxyuTszdTVeBIXHG6iStR41lkkjVSFK3NVtKm2oUo6f2dlF0a0aGEJmlTZUtyhBodOhmJ5XOshTabajmgqNaxn7qRqykospBjHgzJVbr9VS25RINgIQoPZ5jyAbCduipqPIESrXnyXSwHZcdQvqE67rjcWUS9sG2v1QuNkQ7dMtk5XHZZ8fkT5++iu+aLbGxtr6fX6IJmMeAQHEAgggWkHUGNQY0XcRinvcXPJc43LjJcbbk3NkeJyzNBvzI1URiYSxz1wVUOAz9QxuyvKuo4pKaOIhXfMJXEtDOOaOI2239+9FaMVGb3oEnZiF04ixS8SrzaD8K3rqjJ6n1QeD99wRGdBooukZNwUQpOF1FajxDwXQvBehcE6HdFPOohcLkA2XTKuplDU3cldSCFFIsKp1Loim0lVUKCNpgBTZoiiDaXREBoK6HyY0UK7RFkpY5UYPFKOI0wN5KPqV7JVXMkyniQzVRDDtldqUiLFXYfDmCQiMwdmzi4AjZOZ1HQqJXETiafJDlqKJs4CpNeoELqJ1lzK8KbKslDKyi+CChQ6mzQYcyJ7vf0U5HNB4R/9ovMeajR6KlozjhdRU3BRhaDyjgXYXoXiEDji6uQuhq4JNqJooVqta9KykWHNrIlldLRUUjVSNF1kGDai8+qEB8ZcdVsu4jPITfV1Qb3Lr3qBTpGec7C6NYxClU1VDSuly4N6OVBqhyrnOVRamRKRBwXFOFHKiKcXQV7KvQgcH0ayJ+MOfoErYVfKXiXjlp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4734" y="839449"/>
            <a:ext cx="8358266" cy="5637551"/>
          </a:xfrm>
        </p:spPr>
        <p:txBody>
          <a:bodyPr>
            <a:normAutofit fontScale="92500"/>
          </a:bodyPr>
          <a:lstStyle/>
          <a:p>
            <a:pPr algn="just"/>
            <a:r>
              <a:rPr lang="en-US" sz="2400" b="1" dirty="0"/>
              <a:t>WILSON </a:t>
            </a:r>
            <a:r>
              <a:rPr lang="en-US" sz="2400" dirty="0"/>
              <a:t> described lichen </a:t>
            </a:r>
            <a:r>
              <a:rPr lang="en-US" sz="2400" dirty="0" err="1"/>
              <a:t>planus</a:t>
            </a:r>
            <a:r>
              <a:rPr lang="en-US" sz="2400" dirty="0"/>
              <a:t> as "an eruption of </a:t>
            </a:r>
            <a:r>
              <a:rPr lang="en-US" sz="2400" dirty="0" err="1"/>
              <a:t>pimpies</a:t>
            </a:r>
            <a:r>
              <a:rPr lang="en-US" sz="2400" dirty="0"/>
              <a:t> remarkable for their </a:t>
            </a:r>
            <a:r>
              <a:rPr lang="en-US" sz="2400" dirty="0" err="1"/>
              <a:t>colour</a:t>
            </a:r>
            <a:r>
              <a:rPr lang="en-US" sz="2400" dirty="0"/>
              <a:t>, their figure, their structure, their habits of isolated and aggregated development, their habitat, their local and chronic character, and for the </a:t>
            </a:r>
            <a:r>
              <a:rPr lang="en-US" sz="2400" b="1" dirty="0" err="1"/>
              <a:t>Melasmic</a:t>
            </a:r>
            <a:r>
              <a:rPr lang="en-US" sz="2400" b="1" dirty="0"/>
              <a:t> stains </a:t>
            </a:r>
            <a:r>
              <a:rPr lang="en-US" sz="2400" dirty="0"/>
              <a:t>which they leave behind them when they disappear.    </a:t>
            </a:r>
          </a:p>
          <a:p>
            <a:pPr algn="just">
              <a:buNone/>
            </a:pPr>
            <a:r>
              <a:rPr lang="en-US" sz="2400" dirty="0"/>
              <a:t>                                                 </a:t>
            </a:r>
            <a:endParaRPr lang="en-IN" sz="2400" dirty="0"/>
          </a:p>
          <a:p>
            <a:pPr algn="just"/>
            <a:r>
              <a:rPr lang="en-US" sz="2400" b="1" dirty="0" err="1"/>
              <a:t>Etiopathogenesis</a:t>
            </a:r>
            <a:r>
              <a:rPr lang="en-US" sz="2400" b="1" dirty="0"/>
              <a:t>- </a:t>
            </a:r>
            <a:r>
              <a:rPr lang="en-US" sz="2400" dirty="0"/>
              <a:t> due to increased </a:t>
            </a:r>
            <a:r>
              <a:rPr lang="en-US" sz="2400" dirty="0" err="1"/>
              <a:t>melanogenesis</a:t>
            </a:r>
            <a:r>
              <a:rPr lang="en-US" sz="2400" dirty="0"/>
              <a:t> stimulated by infiltration of T lymphocytes into basal cell layers.</a:t>
            </a:r>
          </a:p>
          <a:p>
            <a:pPr algn="just"/>
            <a:endParaRPr lang="en-US" sz="2400" dirty="0"/>
          </a:p>
          <a:p>
            <a:pPr algn="just"/>
            <a:r>
              <a:rPr lang="en-US" sz="2400" dirty="0"/>
              <a:t>Pigmentation following oral lesions is rare. In only 11% of cases, these lesions are associated with pigmentation while the appearance of pigmentation in skin lesions is common and in these lesions it indicates resolution. Among oral lesions, erosive, reticular types are associated with pigmentation in which these may over lie or flanked by diffuse macular foci.</a:t>
            </a:r>
            <a:endParaRPr lang="en-IN" sz="2400" dirty="0"/>
          </a:p>
          <a:p>
            <a:pPr algn="just"/>
            <a:endParaRPr lang="en-IN" sz="2400" dirty="0"/>
          </a:p>
          <a:p>
            <a:pPr algn="just"/>
            <a:endParaRPr lang="en-IN" sz="2400" dirty="0"/>
          </a:p>
        </p:txBody>
      </p:sp>
      <p:sp>
        <p:nvSpPr>
          <p:cNvPr id="3" name="Title 2"/>
          <p:cNvSpPr>
            <a:spLocks noGrp="1"/>
          </p:cNvSpPr>
          <p:nvPr>
            <p:ph type="title"/>
          </p:nvPr>
        </p:nvSpPr>
        <p:spPr>
          <a:xfrm>
            <a:off x="457200" y="-152400"/>
            <a:ext cx="8229600" cy="1219200"/>
          </a:xfrm>
        </p:spPr>
        <p:txBody>
          <a:bodyPr>
            <a:noAutofit/>
          </a:bodyPr>
          <a:lstStyle/>
          <a:p>
            <a:pPr algn="ctr"/>
            <a:r>
              <a:rPr lang="en-US" sz="2400" b="1" u="sng" dirty="0"/>
              <a:t>PIGMENTATION ASSOCIATED WITH LICHEN PLANUS</a:t>
            </a:r>
            <a:br>
              <a:rPr lang="en-IN" sz="2400" dirty="0"/>
            </a:br>
            <a:endParaRPr lang="en-IN"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382000" cy="4876800"/>
          </a:xfrm>
        </p:spPr>
        <p:txBody>
          <a:bodyPr>
            <a:normAutofit fontScale="92500" lnSpcReduction="20000"/>
          </a:bodyPr>
          <a:lstStyle/>
          <a:p>
            <a:pPr algn="just">
              <a:lnSpc>
                <a:spcPct val="150000"/>
              </a:lnSpc>
            </a:pPr>
            <a:r>
              <a:rPr lang="en-IN" sz="2400" dirty="0"/>
              <a:t>Addison’s disease is a primary adrenal failure caused by infiltrative or autoimmune processes. </a:t>
            </a:r>
          </a:p>
          <a:p>
            <a:pPr algn="just">
              <a:lnSpc>
                <a:spcPct val="150000"/>
              </a:lnSpc>
              <a:buNone/>
            </a:pPr>
            <a:r>
              <a:rPr lang="en-US" sz="2400" dirty="0"/>
              <a:t> </a:t>
            </a:r>
            <a:endParaRPr lang="en-IN" sz="2400" dirty="0"/>
          </a:p>
          <a:p>
            <a:pPr algn="just">
              <a:lnSpc>
                <a:spcPct val="150000"/>
              </a:lnSpc>
              <a:buNone/>
            </a:pPr>
            <a:r>
              <a:rPr lang="en-US" sz="2400" dirty="0"/>
              <a:t>a. Anatomic destruction of the gland </a:t>
            </a:r>
          </a:p>
          <a:p>
            <a:pPr algn="just">
              <a:lnSpc>
                <a:spcPct val="150000"/>
              </a:lnSpc>
              <a:buNone/>
            </a:pPr>
            <a:r>
              <a:rPr lang="en-US" sz="2400" dirty="0"/>
              <a:t>b. Metabolic destruction in hormone failure </a:t>
            </a:r>
          </a:p>
          <a:p>
            <a:pPr algn="just">
              <a:lnSpc>
                <a:spcPct val="150000"/>
              </a:lnSpc>
              <a:buNone/>
            </a:pPr>
            <a:endParaRPr lang="en-US" sz="2400" dirty="0"/>
          </a:p>
          <a:p>
            <a:pPr algn="just">
              <a:lnSpc>
                <a:spcPct val="150000"/>
              </a:lnSpc>
            </a:pPr>
            <a:r>
              <a:rPr lang="en-US" sz="2400" dirty="0" err="1"/>
              <a:t>Pathophysiology</a:t>
            </a:r>
            <a:r>
              <a:rPr lang="en-US" sz="2400" dirty="0"/>
              <a:t> : </a:t>
            </a:r>
            <a:r>
              <a:rPr lang="en-IN" sz="2400" dirty="0"/>
              <a:t>Increasing ACTH and other </a:t>
            </a:r>
            <a:r>
              <a:rPr lang="en-IN" sz="2400" dirty="0" err="1"/>
              <a:t>proopiomelanocortin</a:t>
            </a:r>
            <a:r>
              <a:rPr lang="en-IN" sz="2400" dirty="0"/>
              <a:t>-derived peptides stimulate the </a:t>
            </a:r>
            <a:r>
              <a:rPr lang="en-IN" sz="2400" dirty="0" err="1"/>
              <a:t>melanocytes</a:t>
            </a:r>
            <a:r>
              <a:rPr lang="en-IN" sz="2400" dirty="0"/>
              <a:t> </a:t>
            </a:r>
            <a:r>
              <a:rPr lang="en-IN" sz="2400" i="1" dirty="0"/>
              <a:t>via </a:t>
            </a:r>
            <a:r>
              <a:rPr lang="en-IN" sz="2400" dirty="0"/>
              <a:t>the skin and mucosa-MSH receptor (MC1) causing skin and oral mucosa </a:t>
            </a:r>
            <a:r>
              <a:rPr lang="en-IN" sz="2400" dirty="0" err="1"/>
              <a:t>hyperpigmentation</a:t>
            </a:r>
            <a:r>
              <a:rPr lang="en-IN" sz="2400" dirty="0"/>
              <a:t> </a:t>
            </a:r>
          </a:p>
        </p:txBody>
      </p:sp>
      <p:sp>
        <p:nvSpPr>
          <p:cNvPr id="4" name="Title 3"/>
          <p:cNvSpPr>
            <a:spLocks noGrp="1"/>
          </p:cNvSpPr>
          <p:nvPr>
            <p:ph type="title"/>
          </p:nvPr>
        </p:nvSpPr>
        <p:spPr>
          <a:xfrm>
            <a:off x="2362200" y="304800"/>
            <a:ext cx="5029200" cy="1219200"/>
          </a:xfrm>
        </p:spPr>
        <p:style>
          <a:lnRef idx="3">
            <a:schemeClr val="lt1"/>
          </a:lnRef>
          <a:fillRef idx="1">
            <a:schemeClr val="accent4"/>
          </a:fillRef>
          <a:effectRef idx="1">
            <a:schemeClr val="accent4"/>
          </a:effectRef>
          <a:fontRef idx="minor">
            <a:schemeClr val="lt1"/>
          </a:fontRef>
        </p:style>
        <p:txBody>
          <a:bodyPr>
            <a:normAutofit fontScale="90000"/>
          </a:bodyPr>
          <a:lstStyle/>
          <a:p>
            <a:r>
              <a:rPr lang="en-US" b="1" dirty="0"/>
              <a:t>ADDISON'S DISEASE :</a:t>
            </a:r>
            <a:br>
              <a:rPr lang="en-IN" dirty="0"/>
            </a:br>
            <a:endParaRPr lang="en-IN" dirty="0"/>
          </a:p>
        </p:txBody>
      </p:sp>
      <p:pic>
        <p:nvPicPr>
          <p:cNvPr id="2051" name="Picture 3"/>
          <p:cNvPicPr>
            <a:picLocks noChangeAspect="1" noChangeArrowheads="1"/>
          </p:cNvPicPr>
          <p:nvPr/>
        </p:nvPicPr>
        <p:blipFill>
          <a:blip r:embed="rId2" cstate="print"/>
          <a:srcRect/>
          <a:stretch>
            <a:fillRect/>
          </a:stretch>
        </p:blipFill>
        <p:spPr bwMode="auto">
          <a:xfrm>
            <a:off x="5943600" y="3221920"/>
            <a:ext cx="3200400" cy="1185333"/>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5995255" y="2133600"/>
            <a:ext cx="3077308" cy="114300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105400"/>
          </a:xfrm>
        </p:spPr>
        <p:txBody>
          <a:bodyPr>
            <a:normAutofit/>
          </a:bodyPr>
          <a:lstStyle/>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r>
              <a:rPr lang="en-US" sz="2000" dirty="0"/>
              <a:t>Hyper pigmentation may be a striking feature characterized by diffuse brown, tan, or bronze darkening of both exposed and unexposed areas of skin such as elbows, knees, </a:t>
            </a:r>
            <a:r>
              <a:rPr lang="en-US" sz="2000" dirty="0" err="1"/>
              <a:t>palmar</a:t>
            </a:r>
            <a:r>
              <a:rPr lang="en-US" sz="2000" dirty="0"/>
              <a:t> creases.   Bluish   black   lesions   are   seen   over   the   mucous membranes. </a:t>
            </a:r>
          </a:p>
          <a:p>
            <a:endParaRPr lang="en-IN" sz="2000" dirty="0"/>
          </a:p>
        </p:txBody>
      </p:sp>
      <p:sp>
        <p:nvSpPr>
          <p:cNvPr id="3" name="Title 2"/>
          <p:cNvSpPr>
            <a:spLocks noGrp="1"/>
          </p:cNvSpPr>
          <p:nvPr>
            <p:ph type="title"/>
          </p:nvPr>
        </p:nvSpPr>
        <p:spPr/>
        <p:txBody>
          <a:bodyPr/>
          <a:lstStyle/>
          <a:p>
            <a:endParaRPr lang="en-IN"/>
          </a:p>
        </p:txBody>
      </p:sp>
      <p:pic>
        <p:nvPicPr>
          <p:cNvPr id="4" name="Picture 3"/>
          <p:cNvPicPr/>
          <p:nvPr/>
        </p:nvPicPr>
        <p:blipFill>
          <a:blip r:embed="rId2" cstate="print"/>
          <a:srcRect/>
          <a:stretch>
            <a:fillRect/>
          </a:stretch>
        </p:blipFill>
        <p:spPr bwMode="auto">
          <a:xfrm>
            <a:off x="1676400" y="76200"/>
            <a:ext cx="6370955" cy="4552904"/>
          </a:xfrm>
          <a:prstGeom prst="rect">
            <a:avLst/>
          </a:prstGeom>
          <a:noFill/>
          <a:ln w="9525">
            <a:noFill/>
            <a:miter lim="800000"/>
            <a:headEnd/>
            <a:tailEnd/>
          </a:ln>
        </p:spPr>
      </p:pic>
      <p:sp>
        <p:nvSpPr>
          <p:cNvPr id="5" name="Rounded Rectangle 4"/>
          <p:cNvSpPr/>
          <p:nvPr/>
        </p:nvSpPr>
        <p:spPr>
          <a:xfrm>
            <a:off x="0" y="6248400"/>
            <a:ext cx="9144000" cy="6858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r>
              <a:rPr lang="en-IN" dirty="0"/>
              <a:t>Alessandro </a:t>
            </a:r>
            <a:r>
              <a:rPr lang="en-IN" dirty="0" err="1"/>
              <a:t>Lanza</a:t>
            </a:r>
            <a:r>
              <a:rPr lang="en-IN" dirty="0"/>
              <a:t>, </a:t>
            </a:r>
            <a:r>
              <a:rPr lang="en-IN" b="1" dirty="0"/>
              <a:t>Oral Pigmentation as a Sign of Addison’s Disease: A Brief Reappraisal , </a:t>
            </a:r>
            <a:r>
              <a:rPr lang="en-IN" b="1" i="1" dirty="0"/>
              <a:t>The Open Dermatology Journal, 2009, 3, 3-6 3</a:t>
            </a:r>
            <a:endParaRPr lang="en-IN" b="1" dirty="0"/>
          </a:p>
          <a:p>
            <a:endParaRPr lang="en-IN"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8077200" cy="6858000"/>
          </a:xfrm>
        </p:spPr>
        <p:txBody>
          <a:bodyPr>
            <a:noAutofit/>
          </a:bodyPr>
          <a:lstStyle/>
          <a:p>
            <a:pPr>
              <a:lnSpc>
                <a:spcPct val="150000"/>
              </a:lnSpc>
            </a:pPr>
            <a:r>
              <a:rPr lang="en-IN" sz="2000" b="1" baseline="30000" dirty="0"/>
              <a:t> </a:t>
            </a:r>
            <a:r>
              <a:rPr lang="en-US" sz="2000" b="1" dirty="0"/>
              <a:t>Oral Features : </a:t>
            </a:r>
            <a:r>
              <a:rPr lang="en-US" sz="2000" dirty="0"/>
              <a:t>The </a:t>
            </a:r>
            <a:r>
              <a:rPr lang="en-US" sz="2000" dirty="0" err="1"/>
              <a:t>Hyperpigmentation</a:t>
            </a:r>
            <a:r>
              <a:rPr lang="en-US" sz="2000" dirty="0"/>
              <a:t> of oral mucosa is usually an early and prominent sign of Addison's disease. Pigmentation   commonly   occurs   on   </a:t>
            </a:r>
            <a:r>
              <a:rPr lang="en-US" sz="2000" dirty="0" err="1"/>
              <a:t>buccal</a:t>
            </a:r>
            <a:r>
              <a:rPr lang="en-US" sz="2000" dirty="0"/>
              <a:t>   mucosa, labial mucosa,  gingival   mucosa   and tongue.</a:t>
            </a:r>
          </a:p>
          <a:p>
            <a:pPr>
              <a:lnSpc>
                <a:spcPct val="150000"/>
              </a:lnSpc>
            </a:pPr>
            <a:endParaRPr lang="en-US" sz="2000" dirty="0"/>
          </a:p>
          <a:p>
            <a:pPr>
              <a:lnSpc>
                <a:spcPct val="150000"/>
              </a:lnSpc>
            </a:pPr>
            <a:r>
              <a:rPr lang="en-US" sz="2000" dirty="0"/>
              <a:t>The diffused  pigmentation ,varies from bluish –</a:t>
            </a:r>
          </a:p>
          <a:p>
            <a:pPr>
              <a:lnSpc>
                <a:spcPct val="150000"/>
              </a:lnSpc>
              <a:buNone/>
            </a:pPr>
            <a:r>
              <a:rPr lang="en-US" sz="2000" dirty="0"/>
              <a:t> black to dark brown in </a:t>
            </a:r>
            <a:r>
              <a:rPr lang="en-US" sz="2000" dirty="0" err="1"/>
              <a:t>colour</a:t>
            </a:r>
            <a:r>
              <a:rPr lang="en-US" sz="2000" dirty="0"/>
              <a:t> which occurs in </a:t>
            </a:r>
          </a:p>
          <a:p>
            <a:pPr>
              <a:lnSpc>
                <a:spcPct val="150000"/>
              </a:lnSpc>
              <a:buNone/>
            </a:pPr>
            <a:r>
              <a:rPr lang="en-US" sz="2000" dirty="0"/>
              <a:t>various configurations such as streaks, blotches or spots .</a:t>
            </a:r>
          </a:p>
          <a:p>
            <a:pPr>
              <a:lnSpc>
                <a:spcPct val="150000"/>
              </a:lnSpc>
            </a:pPr>
            <a:endParaRPr lang="en-US" sz="2000" dirty="0"/>
          </a:p>
          <a:p>
            <a:pPr>
              <a:lnSpc>
                <a:spcPct val="150000"/>
              </a:lnSpc>
            </a:pPr>
            <a:r>
              <a:rPr lang="en-US" sz="2000" b="1" dirty="0"/>
              <a:t>Diagnosis: </a:t>
            </a:r>
            <a:r>
              <a:rPr lang="en-IN" sz="2000" dirty="0"/>
              <a:t>A critical evaluation of the patient’s medical history, intraoral and </a:t>
            </a:r>
            <a:r>
              <a:rPr lang="en-IN" sz="2000" dirty="0" err="1"/>
              <a:t>extraoral</a:t>
            </a:r>
            <a:r>
              <a:rPr lang="en-IN" sz="2000" dirty="0"/>
              <a:t> examination and laboratory tests are necessary to make a differential diagnosis; in addition a biopsy should be performed in doubtful cases</a:t>
            </a:r>
          </a:p>
          <a:p>
            <a:r>
              <a:rPr lang="en-US" sz="2000" b="1" dirty="0"/>
              <a:t> </a:t>
            </a:r>
            <a:endParaRPr lang="en-IN" sz="2000" dirty="0"/>
          </a:p>
          <a:p>
            <a:pPr>
              <a:lnSpc>
                <a:spcPct val="150000"/>
              </a:lnSpc>
            </a:pPr>
            <a:endParaRPr lang="en-IN" sz="2000" dirty="0"/>
          </a:p>
        </p:txBody>
      </p:sp>
      <p:pic>
        <p:nvPicPr>
          <p:cNvPr id="3075" name="Picture 3"/>
          <p:cNvPicPr>
            <a:picLocks noChangeAspect="1" noChangeArrowheads="1"/>
          </p:cNvPicPr>
          <p:nvPr/>
        </p:nvPicPr>
        <p:blipFill>
          <a:blip r:embed="rId2" cstate="print"/>
          <a:srcRect/>
          <a:stretch>
            <a:fillRect/>
          </a:stretch>
        </p:blipFill>
        <p:spPr bwMode="auto">
          <a:xfrm>
            <a:off x="6019800" y="2840361"/>
            <a:ext cx="2971800" cy="1122039"/>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a:stretch>
            <a:fillRect/>
          </a:stretch>
        </p:blipFill>
        <p:spPr bwMode="auto">
          <a:xfrm>
            <a:off x="6019800" y="1772158"/>
            <a:ext cx="2967038" cy="1123442"/>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IN"/>
          </a:p>
        </p:txBody>
      </p:sp>
      <p:sp>
        <p:nvSpPr>
          <p:cNvPr id="5" name="Content Placeholder 4"/>
          <p:cNvSpPr>
            <a:spLocks noGrp="1"/>
          </p:cNvSpPr>
          <p:nvPr>
            <p:ph idx="1"/>
          </p:nvPr>
        </p:nvSpPr>
        <p:spPr/>
        <p:txBody>
          <a:bodyPr/>
          <a:lstStyle/>
          <a:p>
            <a:endParaRPr lang="en-IN" dirty="0"/>
          </a:p>
        </p:txBody>
      </p:sp>
      <p:pic>
        <p:nvPicPr>
          <p:cNvPr id="6" name="Content Placeholder 3"/>
          <p:cNvPicPr>
            <a:picLocks/>
          </p:cNvPicPr>
          <p:nvPr/>
        </p:nvPicPr>
        <p:blipFill>
          <a:blip r:embed="rId2" cstate="print"/>
          <a:srcRect/>
          <a:stretch>
            <a:fillRect/>
          </a:stretch>
        </p:blipFill>
        <p:spPr bwMode="auto">
          <a:xfrm>
            <a:off x="304800" y="609600"/>
            <a:ext cx="4267200" cy="5334000"/>
          </a:xfrm>
          <a:prstGeom prst="rect">
            <a:avLst/>
          </a:prstGeom>
          <a:noFill/>
          <a:ln w="9525">
            <a:noFill/>
            <a:miter lim="800000"/>
            <a:headEnd/>
            <a:tailEnd/>
          </a:ln>
        </p:spPr>
      </p:pic>
      <p:sp>
        <p:nvSpPr>
          <p:cNvPr id="7" name="Rounded Rectangle 6"/>
          <p:cNvSpPr/>
          <p:nvPr/>
        </p:nvSpPr>
        <p:spPr>
          <a:xfrm>
            <a:off x="4724400" y="304800"/>
            <a:ext cx="4038600" cy="60960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dirty="0"/>
          </a:p>
        </p:txBody>
      </p:sp>
      <p:sp>
        <p:nvSpPr>
          <p:cNvPr id="8" name="TextBox 7"/>
          <p:cNvSpPr txBox="1"/>
          <p:nvPr/>
        </p:nvSpPr>
        <p:spPr>
          <a:xfrm>
            <a:off x="5105400" y="762000"/>
            <a:ext cx="3429000" cy="4708981"/>
          </a:xfrm>
          <a:prstGeom prst="rect">
            <a:avLst/>
          </a:prstGeom>
          <a:noFill/>
        </p:spPr>
        <p:txBody>
          <a:bodyPr wrap="square" rtlCol="0">
            <a:spAutoFit/>
          </a:bodyPr>
          <a:lstStyle/>
          <a:p>
            <a:r>
              <a:rPr lang="en-US" sz="2000" dirty="0">
                <a:solidFill>
                  <a:srgbClr val="FF0000"/>
                </a:solidFill>
              </a:rPr>
              <a:t>Differential diagnosis :</a:t>
            </a:r>
          </a:p>
          <a:p>
            <a:endParaRPr lang="en-US" sz="2000" dirty="0">
              <a:solidFill>
                <a:schemeClr val="bg1"/>
              </a:solidFill>
            </a:endParaRPr>
          </a:p>
          <a:p>
            <a:r>
              <a:rPr lang="en-US" sz="2000" dirty="0">
                <a:solidFill>
                  <a:schemeClr val="bg1"/>
                </a:solidFill>
              </a:rPr>
              <a:t>Physiological pigmentation </a:t>
            </a:r>
          </a:p>
          <a:p>
            <a:endParaRPr lang="en-US" sz="2000" dirty="0">
              <a:solidFill>
                <a:schemeClr val="bg1"/>
              </a:solidFill>
            </a:endParaRPr>
          </a:p>
          <a:p>
            <a:r>
              <a:rPr lang="en-US" sz="2000" dirty="0">
                <a:solidFill>
                  <a:schemeClr val="bg1"/>
                </a:solidFill>
              </a:rPr>
              <a:t>Post  inflammatory healing </a:t>
            </a:r>
          </a:p>
          <a:p>
            <a:endParaRPr lang="en-US" sz="2000" dirty="0">
              <a:solidFill>
                <a:schemeClr val="bg1"/>
              </a:solidFill>
            </a:endParaRPr>
          </a:p>
          <a:p>
            <a:r>
              <a:rPr lang="en-US" sz="2000" dirty="0">
                <a:solidFill>
                  <a:schemeClr val="bg1"/>
                </a:solidFill>
              </a:rPr>
              <a:t>Smokers </a:t>
            </a:r>
            <a:r>
              <a:rPr lang="en-US" sz="2000" dirty="0" err="1">
                <a:solidFill>
                  <a:schemeClr val="bg1"/>
                </a:solidFill>
              </a:rPr>
              <a:t>melanosis</a:t>
            </a:r>
            <a:r>
              <a:rPr lang="en-US" sz="2000" dirty="0">
                <a:solidFill>
                  <a:schemeClr val="bg1"/>
                </a:solidFill>
              </a:rPr>
              <a:t> </a:t>
            </a:r>
          </a:p>
          <a:p>
            <a:endParaRPr lang="en-US" sz="2000" dirty="0">
              <a:solidFill>
                <a:schemeClr val="bg1"/>
              </a:solidFill>
            </a:endParaRPr>
          </a:p>
          <a:p>
            <a:r>
              <a:rPr lang="en-US" sz="2000" dirty="0" err="1">
                <a:solidFill>
                  <a:schemeClr val="bg1"/>
                </a:solidFill>
              </a:rPr>
              <a:t>Hemaochromatosis</a:t>
            </a:r>
            <a:r>
              <a:rPr lang="en-US" sz="2000" dirty="0">
                <a:solidFill>
                  <a:schemeClr val="bg1"/>
                </a:solidFill>
              </a:rPr>
              <a:t> </a:t>
            </a:r>
          </a:p>
          <a:p>
            <a:endParaRPr lang="en-US" sz="2000" dirty="0">
              <a:solidFill>
                <a:schemeClr val="bg1"/>
              </a:solidFill>
            </a:endParaRPr>
          </a:p>
          <a:p>
            <a:r>
              <a:rPr lang="en-US" sz="2000" dirty="0">
                <a:solidFill>
                  <a:schemeClr val="bg1"/>
                </a:solidFill>
              </a:rPr>
              <a:t>Albrights syndrome </a:t>
            </a:r>
          </a:p>
          <a:p>
            <a:endParaRPr lang="en-US" sz="2000" dirty="0">
              <a:solidFill>
                <a:schemeClr val="bg1"/>
              </a:solidFill>
            </a:endParaRPr>
          </a:p>
          <a:p>
            <a:r>
              <a:rPr lang="en-US" sz="2000" dirty="0">
                <a:solidFill>
                  <a:schemeClr val="bg1"/>
                </a:solidFill>
              </a:rPr>
              <a:t>Neurofibromatosis </a:t>
            </a:r>
          </a:p>
          <a:p>
            <a:endParaRPr lang="en-US" sz="2000" dirty="0">
              <a:solidFill>
                <a:schemeClr val="bg1"/>
              </a:solidFill>
            </a:endParaRPr>
          </a:p>
          <a:p>
            <a:r>
              <a:rPr lang="en-US" sz="2000" dirty="0" err="1">
                <a:solidFill>
                  <a:schemeClr val="bg1"/>
                </a:solidFill>
              </a:rPr>
              <a:t>Peutz</a:t>
            </a:r>
            <a:r>
              <a:rPr lang="en-US" sz="2000" dirty="0">
                <a:solidFill>
                  <a:schemeClr val="bg1"/>
                </a:solidFill>
              </a:rPr>
              <a:t> </a:t>
            </a:r>
            <a:r>
              <a:rPr lang="en-US" sz="2000" dirty="0" err="1">
                <a:solidFill>
                  <a:schemeClr val="bg1"/>
                </a:solidFill>
              </a:rPr>
              <a:t>jeghers</a:t>
            </a:r>
            <a:r>
              <a:rPr lang="en-US" sz="2000" dirty="0">
                <a:solidFill>
                  <a:schemeClr val="bg1"/>
                </a:solidFill>
              </a:rPr>
              <a:t> syndrome </a:t>
            </a:r>
            <a:endParaRPr lang="en-IN" sz="2000" dirty="0">
              <a:solidFill>
                <a:schemeClr val="bg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609600"/>
            <a:ext cx="8534400" cy="5867400"/>
          </a:xfrm>
        </p:spPr>
        <p:txBody>
          <a:bodyPr>
            <a:normAutofit/>
          </a:bodyPr>
          <a:lstStyle/>
          <a:p>
            <a:pPr algn="just">
              <a:lnSpc>
                <a:spcPct val="150000"/>
              </a:lnSpc>
            </a:pPr>
            <a:r>
              <a:rPr lang="en-US" sz="2000" dirty="0"/>
              <a:t>Cushing’s syndrome, is caused by excessive ingestion of </a:t>
            </a:r>
            <a:r>
              <a:rPr lang="en-US" sz="2000" dirty="0" err="1"/>
              <a:t>glucocorticoid</a:t>
            </a:r>
            <a:r>
              <a:rPr lang="en-US" sz="2000" dirty="0"/>
              <a:t> medication</a:t>
            </a:r>
          </a:p>
          <a:p>
            <a:pPr algn="just">
              <a:lnSpc>
                <a:spcPct val="150000"/>
              </a:lnSpc>
            </a:pPr>
            <a:r>
              <a:rPr lang="en-US" sz="2000" dirty="0"/>
              <a:t>Cushing's Syndrome is characterized by </a:t>
            </a:r>
            <a:r>
              <a:rPr lang="en-US" sz="2000" dirty="0" err="1"/>
              <a:t>truncal</a:t>
            </a:r>
            <a:r>
              <a:rPr lang="en-US" sz="2000" dirty="0"/>
              <a:t> obesity, hypertension, </a:t>
            </a:r>
            <a:r>
              <a:rPr lang="en-US" sz="2000" dirty="0" err="1"/>
              <a:t>fatiguibility</a:t>
            </a:r>
            <a:r>
              <a:rPr lang="en-US" sz="2000" dirty="0"/>
              <a:t>, weakness, </a:t>
            </a:r>
            <a:r>
              <a:rPr lang="en-US" sz="2000" dirty="0" err="1"/>
              <a:t>amenorrhoea</a:t>
            </a:r>
            <a:r>
              <a:rPr lang="en-US" sz="2000" dirty="0"/>
              <a:t>, </a:t>
            </a:r>
            <a:r>
              <a:rPr lang="en-US" sz="2000" dirty="0" err="1"/>
              <a:t>hirsutism</a:t>
            </a:r>
            <a:r>
              <a:rPr lang="en-US" sz="2000" dirty="0"/>
              <a:t>, purplish abnormal </a:t>
            </a:r>
            <a:r>
              <a:rPr lang="en-US" sz="2000" dirty="0" err="1"/>
              <a:t>striae</a:t>
            </a:r>
            <a:r>
              <a:rPr lang="en-US" sz="2000" dirty="0"/>
              <a:t>, edema, </a:t>
            </a:r>
            <a:r>
              <a:rPr lang="en-US" sz="2000" dirty="0" err="1"/>
              <a:t>glycosuria</a:t>
            </a:r>
            <a:r>
              <a:rPr lang="en-US" sz="2000" dirty="0"/>
              <a:t>, osteoporosis and a basophilic </a:t>
            </a:r>
            <a:r>
              <a:rPr lang="en-US" sz="2000" dirty="0" err="1"/>
              <a:t>tumour</a:t>
            </a:r>
            <a:r>
              <a:rPr lang="en-US" sz="2000" dirty="0"/>
              <a:t> of the pituitary gland</a:t>
            </a:r>
          </a:p>
          <a:p>
            <a:pPr algn="just">
              <a:lnSpc>
                <a:spcPct val="150000"/>
              </a:lnSpc>
            </a:pPr>
            <a:endParaRPr lang="en-US" sz="2000" dirty="0"/>
          </a:p>
          <a:p>
            <a:pPr algn="just">
              <a:lnSpc>
                <a:spcPct val="150000"/>
              </a:lnSpc>
            </a:pPr>
            <a:r>
              <a:rPr lang="en-US" sz="2000" b="1" dirty="0" err="1"/>
              <a:t>Pathophysiology</a:t>
            </a:r>
            <a:r>
              <a:rPr lang="en-US" sz="2000" b="1" dirty="0"/>
              <a:t> of pigmentation : </a:t>
            </a:r>
            <a:endParaRPr lang="en-IN" sz="2000" dirty="0"/>
          </a:p>
          <a:p>
            <a:pPr algn="just">
              <a:lnSpc>
                <a:spcPct val="150000"/>
              </a:lnSpc>
            </a:pPr>
            <a:endParaRPr lang="en-IN" sz="2000" dirty="0"/>
          </a:p>
          <a:p>
            <a:pPr algn="just">
              <a:lnSpc>
                <a:spcPct val="150000"/>
              </a:lnSpc>
            </a:pPr>
            <a:endParaRPr lang="en-IN" sz="2000" dirty="0"/>
          </a:p>
        </p:txBody>
      </p:sp>
      <p:sp>
        <p:nvSpPr>
          <p:cNvPr id="3" name="Title 2"/>
          <p:cNvSpPr>
            <a:spLocks noGrp="1"/>
          </p:cNvSpPr>
          <p:nvPr>
            <p:ph type="title"/>
          </p:nvPr>
        </p:nvSpPr>
        <p:spPr>
          <a:xfrm>
            <a:off x="457200" y="0"/>
            <a:ext cx="8229600" cy="1219200"/>
          </a:xfrm>
        </p:spPr>
        <p:txBody>
          <a:bodyPr>
            <a:normAutofit fontScale="90000"/>
          </a:bodyPr>
          <a:lstStyle/>
          <a:p>
            <a:pPr algn="ctr"/>
            <a:r>
              <a:rPr lang="en-US" b="1" u="sng" dirty="0"/>
              <a:t>CUSHING'S SYNDROME</a:t>
            </a:r>
            <a:br>
              <a:rPr lang="en-IN" dirty="0"/>
            </a:br>
            <a:endParaRPr lang="en-IN" dirty="0"/>
          </a:p>
        </p:txBody>
      </p:sp>
      <p:sp>
        <p:nvSpPr>
          <p:cNvPr id="26626" name="AutoShape 2" descr="data:image/jpeg;base64,/9j/4AAQSkZJRgABAQAAAQABAAD/2wCEAAkGBhQSERQTExQWFBUVFBgXFxgXGBQVGBcXHBgYFBoYFBgYHCYfGBojGhgWHy8gIycpLCwsGB8xNTAqNSYrLCkBCQoKDgwOGg8PGiwkHCQsLCwsLCwsLCwpLCwsLCwsLCwsLCwsLCwsLCwsLCwsLCwsLCwsLCwsLCwsLCwsLCwsLP/AABEIARAAuQMBIgACEQEDEQH/xAAbAAACAwEBAQAAAAAAAAAAAAAEBQIDBgEAB//EADUQAAEDAgQDBgUFAAMBAQAAAAEAAhEDIQQSMUEFUWEicYGRofATFLHB0QYyUuHxFRYjQpL/xAAZAQADAQEBAAAAAAAAAAAAAAABAgMEAAX/xAAkEQACAgICAQQDAQAAAAAAAAAAAQIRAyESMUEEEyJRMlJhQv/aAAwDAQACEQMRAD8A+RvN1FSqC6rKc4kCicJRLjAVVClJWr4PgMgBISTlxRow4XNksFhPhtuFJ9Qk2RuI7VlOhg7gQst3tnsRjxVIFo8NJun3D+FwAToArsJhALlRq4+JAQv7HUSzFADa6HONYGjSUvr8RzWHmgBJdGpKKOZp6nFGtYHHXYBXUuIPqN0hIadNrIJup1P1AGg5QmTsVtIZOxzmnWPcqjiHFLaiUsbiHVTJI5q99JkXElB6CthFLjDQ3qp4fjAJMoN2FpgTp4oetSGoK6zqof0uINNldWZTc22qzNLsySrqGLkWJ97JgWXYrgUtPNIK+D2IuFpmcUizvNC1qYcZ1RsWSsxtfDESq2O5rSY3h0DRIq+Hgp0zJPHxdoBxVHcIaPd04bTBELnyI5FHlRlnht2hPU1K7RpSV4i6bcK4cTHVO3SIwjyYZwbhBc4GNFp34UAaKeAwvwmfdFMol0LDObkz28ONRQLhcPMWTGkwNvCtbh8olC4nFAWXddli2vi2xA1Sqo0OcQPHqoEkmPNX4jGtpjIwAuO64IqxTosLKqjj8jpK9xGmWdonVJcdjpFhColZDJkUextjeOAkct0BX43TDSA2TzSmvTkNIdJMyI08d11nDH5c2UxMba/VWUEjBLPNv4oLp/qFzRACmzjbzsqqHCjq4QEXheH5j0XNRGh7r7ZD/sBAgoijx8aIPEYIyQQl76EHquUIs6WXJB7NPX4kwt7JglFYKsGtCx1Ope6Z4eubXslcaK483M0eMqBw1gqrByN7Kqi2QJNkdQwdpBkJLo1JBdVoc1JMXg7pvT7JjZcxOFkEoJnONmYywVZHT6ouvhCCqMo5j0/CfszONCDC4Mvdbmt3+m+HWkjRJeD8N3WwpPLG2EWS5p+CfpcPk5XeS7Lsi8O2BBVWGuJ3RdSN+SjE9EDxFcgJO8lzpNgjsQ8G06lU43EU8kAWG/NdYRY/GBoPoltTHwDHmqeJPk/ZJsTizoFaMLMmXMoBWM4mTq4lC06ZcbruF4c93ai0xO0rR0uB/Dbq3NmIvciI8IJVdRMkYzyu30LcJRb39yZU6zWm4XqlBzLZB1hVtB5ed1O7NSjxKcZVLjEQEzwIDG96BdU6C/JVueYi8LikWkT4lW7UhUik2oLi/OyHeCblXUs0WE8oRROVNlT+GNF17D2MFFYemHO7Zd4a+G0qvE4QtkgEtBsd42mLAo3Yqjx2kNcBRa4RNwjX1MhDdAUg4djy1wPLmtOXjENJAAj6qbNSaatEDTlWNdMILC1C0lrkVRpkOv4IBO43CSEB8n3+icOZLeqo+H0RtroRpeT3CeHSDGoTX5awBK9hS1rTzRFAZrqD2w448YnGUoiFViHQCUc6jlEnT/Uk4tjw0FUqiiE+LxQlx3OiVVscYibLmNxKUYvG2gapoxsjmzKKIY7HbC5VOFwpNz3qGGpyTOqfcMwRqvbTblbm/lpzk9bWCv8AiqPOinllyYZwGrQa5nxbhrsxEwCfGyfY3iFEgRDRcntZi465j17uSBxX6e+HNMOB56SSLkEjS+wlImYUl5aBcGCVJ70egviuhxV4pTNhJ6gWVNUjUFU1i2k2SZJ0G5P0S35Z1Q5nuN9th0XKIssj6La1b3KgcaqqmA5FQOEdt+E9Ig5SCadMkyft904w1MRO+3QpK3BvaLOhXYfEPuxxmRbQX5WQa+iuOVPaNHh2taZEfdUcZwTO05jyQSIsA4jkQLeSS1C5h/cQDpurW8RdEOEpaZo5RYrqOhyY8P4kW6GENiXBwMW6IakSCmasz3xkaov+I0HcImhW7Ek3FknwdYxZMjTBFuSn0aYuxiypLVKB19FCnSlrYUvgdCgFoNdhjMo2jhjExoo0KRc5H41/w2QLFJBeWc34FfEcYIjZYvjWLn9uid8YxAFli+JYmJTxVsTLNQiB4rFXTDhXA/iAucRpN/p3pNhnAulyff8AJhrYatdcUeM5PJICdhIqEDYJ9hmCj+ztucBtpv6Jdg8M5xvMu+mvgnDMCRG3d6qEmejghSBW4uq537p6Rp5L2IrtpNvdztBuTzV2KxjaYyM7T48B3/jqgsJh9a1SbXkpUVk/Bbh8IADVrQXddugVXzrieyyBeOZ8FVUxQqOBcdNBy/JR2GFs0T0/CIqX0QoYQkSY+nko4iiW6AfT3qmbR2Y9z9ENXcAR6RziULH4kMLiGOgOEHcHXrHOypxmCBkt9FzF05bmyHKCW5oMSBmiRvBlU0caWGHdtvmRr57phXXTLMK9riA79w25lFHh0nYdwQr6Tan7SP7+yLo4N4GpQZSP9JUeAsfLXVG07SC6YkaA8lnn0oMbg+4PJPX03czzQ1WhrMz79dEUxMkPIDhsRCZ0sWTACR5u10KKpGDIRaJ45+DZ4Aktg8kb8kPc/hKOD4jML6CE2+Y6hQZsHuFgHNsl3FcUXSZ0TPHVQ2ll3WU4pjMrSEZfqTj+wi4vjNTJ6LJ4x5JvodOu1kx4ri9UHwfAOrVBAm+mvgFpxRrZ5vq8tviih3D3ASRZO6HD8xpOm1RovyI7JCcYvA5GFrhBFr6jvS7hrv8Ayj+FS3cQfwumxPTxVjii1rB2GyecQPNU169R28DoPujcJhiQOWvorqrA3vhZmz1F0JDw0xmMBvftz/tAcSxgeQxlmgzPM9OiN41icxGuX+M3sLk9Eoo0ZdoT9uipH+kJvwhhhsCwt1HLr3joIRdDAwdTA2m3ko4doyxF/wAJjhqRgu52+miDZSMKIuom8d8X1127kNjaRyiCZzfYIh9QggaeV9Fa8tEZjAnaAY6HQX6HxS2PQkqsqUyZkS0gxIsbEG+huI9EHjC3MXU82XYGCRpMkAA77C2ydYrLJDCSNpIPqAJv0GyExGCDhyPP8+adMnOLYFgxmMg5TzFk1ZUqCLgxzS3C1MvYeLbOGyc4amTo4G3mukHH1o6zFE6tuqH04MnfXomHw+YVdRtrAGUmi/fZnOIYK8/4dFCkZHcnFWkYP016JHVOV3JWTtGGceMrQ24TVMhu0rTfLLIYKuQ6ydf8gVKSNUJWjT8RxcE8lkeK42ZPkmvF8ZaJuVkOKYuAhBWxcs1FCfH1ZdC0P6aqMpM+J8QBwNhMHvSujwR1RoeDM6ahU0sAWuDX9kz4Lamoni7nKx9xTjZqnskkkkk/kovg3DrQd9e/WFTheFBuoTfBnLpsVlnKz08OLh2MJAEBAYzEgDUK+oDN0px7CdNPcqS2aW6Qo4hiJNkXwxgyg7BA49kBG8AMgTpP1srVozKXzHdGk12mtzptufTylTLIaomn2gSdo8BpPgr2ixUbNiWgB7OhnmdtdFe7Cl0ANc8iXECSY0kx1IUsRczAaL2E21O8k3jU+SlmI/aYJEbi3X35QidsWPOsCAoF1vfmi8ThiCXCSyQA6BBMZosSM0XifLQCYqsIB6/0mA1qwR7bhXUKcRt3FV1MQ0xHkfsmWFYCEzJLsIw9Y6G457q11Py8FWGK0GFNl7AsRTsUgxmGl3qVpK+/L/ClGLEVD1uqQZlz/iL6Vj4pnlCEq1RaABG/PvU/nOnoUZEsc9BmLr3JJSGjS+LUjYIni+P7MIPgtUNdmJVMcfJn9Tlt8UfTMDw5rcNRECc1Qk7x2QAfI+aRfqLhQI0uBI70ZgeOtiCRPKRKA43xdps0z3bnuRm9E8Z3hj89GdSBf7K7D1ZnvUeDUctG/uP7lVUHX81lfZ6q6GcSB3ISvhzc+nv3dMMO2W+K5XbbwS3RRKzIcYw9kNwyvkEHYx9vofRNOJx6fdK8RSytkRsfstEHaoxZFUrRqsNjGVMjDLf5EnNcyJDQBlHib7otlMxvP438lk+GYvMJ3H9rWUXnKCdx4af4pTVGrDK0U1LeY+ihiGT68+XTyU3SXDl7/KqxWOaBzSGhHDTc0ljmkGBIIIIkZhY7xEdELi8NDHCNVylxIk9f8/pX1cUSBO5v3J92I9oTUMEZuDqmuHaW2V9Cs2BFyV6q2/ei3ZNRS6Cad10tVbNVNwSDguJp2I97pRxEdmeWhTrLJS7itIuIptu9xAA5/wBb+CpEhl6MxRxbi6+kx4phPu63PCP0Kym39uaoQSSe6bcks/4AfxCeT+jFC4rZ8+xVfM4nbYKTcK7YHraAvNpXnUAx7GuydOx4DAIi3itPSMG27YEatVlNuUtZMtOUDPaDLjEieh2V/BMM4v5gfXf/AFH8MJeXMLbPaADYkdoHUg2MbQdL7HSYXDfDaGgdfFQyTXRv9Ngf5MjW7LMo5XQuBpS7vRWKdKvwFC6zHosOpsACErN8oRz7IHEvglBjmd4kIkx5dbf2kWLeTA5A/T+074pJOljEeJVVLhJMSNie/YK8WktmLKnJ6B+E4PKZO/4n6rT4WpLBzCQ46mRp3z3H/FDgmMdnIMnTw5Du2XSXJWHHLg+I/wAU/ICeTf8AErZhi8EnUxfnefymXFDLSBu36LO/N1Aeg96+CSKNEp12H0cMWvjnH138LIjGM0A29+K5g2FwBPvkp8SqEQQOSF7G/wAlPDqJaQCPwmFanMIXDl2ruX9yj6JXMMS6iy3goVyiabAqsZSslDIDoGSTyVn6NwfxsVVquH7IY3xuT5QqKD4d3pv+gKobVqsOuee+QqIy5ejXVsIdvdkH8qP4/Ra0UgWoH5UJnoxqR8q4J+mGmmHltrX2nWPT0TQ/pymRBaPRF8IxAFINBgHKSOcCAfVEHFAHVUzdWiOJGWxvDflyOUmCJtdHUq+ds7+7hVfqTiAkNFzOg3VGBplrb+91l21s9XC/Byob++734Jlg9EnpEufPX390XUxMWHguKvsYVMQAUsxeJGovf6KmriCRY+9FXSw83J8FxxFrA4j2OQ+voiqrwJHQAHmT7CnSogDoFbRaNSNp39yl5DrGBVcLmbe2kSIPQ67iEPheFEPc7bbr1snmOxXxXZiIhoAAuLDW5JkmSe/VVUBqNLe76ck3LwhPa8tAPEXQOfZSOib5nTAIzEaSZju0K0+OwsxOmWPugMIG0y4Oa05hF4kEgiQft3ck0GqEnB3onSxjcsNVfEWlzYFt+mkr3yWU5mkOGwiCNbdyIrucwtMyNY7LgRb90WmdjyXeR6dULqeOB7PSR3eymGGdIHd79EHXoNgHQCw59x7l7A2tPW/X/UatAVo0FHRdxOiow1Vcq1pBHKyUMmL6mo7x+FfgcV8KuKg3gFUVDGmqhUonKet/fvdMiUlaPqWB4zmboQVf80eR9F8u4J+rXUnfDfLhsRcjoQtH/wBspfyd/wDkp6ZhdI+c4T9TVqbBYObJA0FxGm+/LuR+D41Vfd7Y5e9kKziZrlrdQ1uRsn9ouQB0zOJ8054bwfQu32i6plaJ4MUpO/BXhsC57jVeRGjRqY58hp5FF4ipAy8vfmmLaHJLcXS7XdzWVuz14QUSFAZdTqpufdCVXx/fvxXHO5HVcFolUqDbX7r2GqczEmFUG909FNoBPI7LhoqhjQjcwYJvJnk2w3Krp1Lxy9/jyVlChIc4kAC+okzoG8z070Mw3n196qbNEA+jStKKwTu20NzSXDQCddptPeh6YBtoNbHRSwWJDKrJFx2miYkjnY20nnOyEexJ9BWNpzdgJYGNJmCQDA7UAbmLf2l9TDtIvKektGeo7KwPY2GtBiMzc2WYiCx3ITok1Kqx0+NuXcUz0Sg7BvgtA3AnbwUalQ3nz0V1etHvwVQJ1t5jyidf65ri1UgX4QF7wVVmDTB81bX0tofYQIb2jKoiTQxp14ki8hEUHTE6lLsPTJPT3/aMa+CG8/FcI1ZS4f8Ap4yo8UrFrLcif6V+KFwVHFNzMnX8bo+Ra1QH+n+EB8vdqLflO/8AhGJX+ncaG52HVpT355vNM2eZNHzvhU06ojUu11ERMQtr8dzSJaO6Tvp6dVksQ3LGW1vUGQtR/wAn8SnSe7+ADjrcF0keYt0Ryb2bMEeL4hYxpG2yGqvkdVCnVv8A5/v+Kfw4JKgbqF9c3FtFEOE8/sia1LeFAMtPL34JrA0cawHYnuj3yVjKAJ6i/P3uo02EX2nQbfdE0aXW/uPf5StjJB1KqaTQaYOcA9vTKNB8MgzP7pnWY2S8AkxGnRMG1TlDCRGsw0kwI/dEx0BUqWHgHsuJkZcosQf5HUbdEt2PH49lVNmncj8Ph/8A1Y4XuJM3s4THWNuvRRovzHKGybGdY7kRhq4Y+XNDg2XGSNyGzzkEhBdiTdoo/WNN7yM5zDssc4EODoG5H7vFK8Phgxkck/4/Uc8hpP7WAGdnRe3SSBYflRUMEa+miaT3QuJfFAmIqjSLx9kXw57w1/8A5io1zMxsXZQHRm7Jll+fQnQFU18J/HqI3EWuPfouYTEPpPzCJLXAyJBBtBHuIC6JSdOOit1CYQWIpQbc/T39kTWeQPfJUVKonrytz/tMhGiODqdo/wBowNv770sNUA25+fv7o2hVBhMya7LKtOTrC82nZdcJ81PDkEoWM1oWYykGy5shx1jQjoNQR69IS75x38j5labF4a10r+Sb0VU7MOXDydieuTEfjZMOFVv/ACg//Lj5EA6RzkpbUcY70fwenLKnMNLh4R05Eoy6Gg6aGmA9/hGht9bb/juS/D1oHLqipEHe3NZ2jYmdxLRk5SbWOkETPf8ARBF0CAZ+veq8XiYEeZB0/wAQLq/00RSC2NmukW28uiIp1AGukS4gQZgC97b2jp5JHTx8dNenVWnGdmbm5HSYmCdz0XNHckaTA5c3aJgNmwH7tGzqA0nKJ2nTmVVxBBIc8lxpZhlh0jL2WnlLRAHULLcO4xlqBxglsEB92zMw8btsRG/JGVuJdsP7UnKdpggGREDc+AGmi7joTlcjScNx4pAllqj5aRAMNMaE2ki1rrjaUiB+wFreRLXS0m+0iO8gJc9rQ0PpOztIBGrZ5gTcEG3grOH8Yp/GYXEx8WnLbRlBLjJ6GPMoJb2dJ9tB+PqNOIqCNHuHX9xAHl7KX4iC6Y1sL6HkI8OfqiuIA9lr/wDzflqmSHCTnzAPM2JMiejdoKVYjES7MbbwBkaDGwGnd1XOOw45aCXVCzNAmLOEXBkiHctN0BWxRsTqPd7c1p8RwNrmVqjHnsUg/tPFQusHuDsoGUdtsE6iCJDrZaoBPfr0Mge/Fc40NjyRmtA9R+a+ndceHNQBHNdru7tOlvuhmDf78rhMc2RJ7WnuEVSdfuP4QbnmdAiKLgb++4pxE9jBwVlNkW0n3Pl9ULh65IhWvloDjrP2/wASUVCnPP7dSdgCTytGqj8k7kPIKzA4vITUmMoJnXpB2gzHilP/AGJnN3qikZptWZ2tXCLwFeACdzeeRn7JI+qiRitBsB+AtTjo86GXY/o1Y1jl6qeI4hAmb/0k3zosSYHnpaw9UJX4jJUuFmn31EOqYyd/v6qmpiZ396JccQSiKFIEEk++qbhRJ+ocughryZiTF+4deS98Q6TpePwNPFXMqR2bgAAESb3mY3ve6hTYCZBPXVdSB7kjku9926m3ExrLtIFiCdIN9IXSYJFz6LwIntCw2M3QpHe5L7L8PjQ2CHSWkHW0axBEzzTThmJY6rMZQGucQXZb85iGjtbbCLnXN4miP/m3S6ngaxpvaXAluYZgNSJBIG0xbxXcUH3n5Nv+oeKTUAs1wpsDsv8AM9p0DQEOJBjcFew+AcaBxDywtJLYL4eXEEh2XcHI8DnDuSRcR443F4hzyW0WS9zQ4khjC5z8jQAS5xc4m27joApO4h8F003ivTFu3S7EkOtkqSBYuynWJ0ulcCscr40h4MS5+H+G1oaaOYveXNzOaXSGCB2mthz8snRxEQEMQ34OZxvnLAC0/wAA5zh1aSBv+4WQFTF0iwkPp53dsgCuwgHWkGkfDhpi/TXZD/NAA7z7lK0XxzssrPkc+X9a6KgDmdNO5RrY0xlBOWZAm08/fRUPxIJMTtqZM2/vw9eSGnMvY6Wnnf0XaTXRayHo1oI9/wBIxlS5jwROi72FYM+iur1JaR9Z7v7QbX6xt/asc/1S0VbKOJ4kBjWDUkE3sBeQRGsxvseaW5hz9FOsS97jyt9vqpfLnn78lToxyuTszdTVeBIXHG6iStR41lkkjVSFK3NVtKm2oUo6f2dlF0a0aGEJmlTZUtyhBodOhmJ5XOshTabajmgqNaxn7qRqykospBjHgzJVbr9VS25RINgIQoPZ5jyAbCduipqPIESrXnyXSwHZcdQvqE67rjcWUS9sG2v1QuNkQ7dMtk5XHZZ8fkT5++iu+aLbGxtr6fX6IJmMeAQHEAgggWkHUGNQY0XcRinvcXPJc43LjJcbbk3NkeJyzNBvzI1URiYSxz1wVUOAz9QxuyvKuo4pKaOIhXfMJXEtDOOaOI2239+9FaMVGb3oEnZiF04ixS8SrzaD8K3rqjJ6n1QeD99wRGdBooukZNwUQpOF1FajxDwXQvBehcE6HdFPOohcLkA2XTKuplDU3cldSCFFIsKp1Loim0lVUKCNpgBTZoiiDaXREBoK6HyY0UK7RFkpY5UYPFKOI0wN5KPqV7JVXMkyniQzVRDDtldqUiLFXYfDmCQiMwdmzi4AjZOZ1HQqJXETiafJDlqKJs4CpNeoELqJ1lzK8KbKslDKyi+CChQ6mzQYcyJ7vf0U5HNB4R/9ovMeajR6KlozjhdRU3BRhaDyjgXYXoXiEDji6uQuhq4JNqJooVqta9KykWHNrIlldLRUUjVSNF1kGDai8+qEB8ZcdVsu4jPITfV1Qb3Lr3qBTpGec7C6NYxClU1VDSuly4N6OVBqhyrnOVRamRKRBwXFOFHKiKcXQV7KvQgcH0ayJ+MOfoErYVfKXiXjlp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26627" name="Picture 3" descr="C:\Users\1rayudu\Desktop\images.jpg"/>
          <p:cNvPicPr>
            <a:picLocks noChangeAspect="1" noChangeArrowheads="1"/>
          </p:cNvPicPr>
          <p:nvPr/>
        </p:nvPicPr>
        <p:blipFill>
          <a:blip r:embed="rId2" cstate="print"/>
          <a:srcRect/>
          <a:stretch>
            <a:fillRect/>
          </a:stretch>
        </p:blipFill>
        <p:spPr bwMode="auto">
          <a:xfrm>
            <a:off x="5638800" y="3240766"/>
            <a:ext cx="3200400" cy="3361038"/>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gn="just">
              <a:lnSpc>
                <a:spcPct val="150000"/>
              </a:lnSpc>
              <a:buNone/>
            </a:pPr>
            <a:r>
              <a:rPr lang="en-US" sz="2400" b="1" dirty="0"/>
              <a:t>Oral Features</a:t>
            </a:r>
            <a:endParaRPr lang="en-IN" sz="2400" dirty="0"/>
          </a:p>
          <a:p>
            <a:pPr algn="just">
              <a:lnSpc>
                <a:spcPct val="150000"/>
              </a:lnSpc>
            </a:pPr>
            <a:r>
              <a:rPr lang="en-US" sz="2400" dirty="0"/>
              <a:t>Pigmentation commonly occurs on </a:t>
            </a:r>
            <a:r>
              <a:rPr lang="en-US" sz="2400" dirty="0" err="1"/>
              <a:t>buccal</a:t>
            </a:r>
            <a:r>
              <a:rPr lang="en-US" sz="2400" dirty="0"/>
              <a:t> mucosa, palate and </a:t>
            </a:r>
            <a:r>
              <a:rPr lang="en-US" sz="2400" dirty="0" err="1"/>
              <a:t>gingiva</a:t>
            </a:r>
            <a:r>
              <a:rPr lang="en-US" sz="2400" dirty="0"/>
              <a:t>.</a:t>
            </a:r>
            <a:endParaRPr lang="en-IN" sz="2400" dirty="0"/>
          </a:p>
          <a:p>
            <a:pPr algn="just">
              <a:lnSpc>
                <a:spcPct val="150000"/>
              </a:lnSpc>
            </a:pPr>
            <a:r>
              <a:rPr lang="en-US" sz="2400" dirty="0"/>
              <a:t>The pigmented areas present as Blotchy brown or blackish areas.</a:t>
            </a:r>
            <a:endParaRPr lang="en-IN" sz="2400" dirty="0"/>
          </a:p>
          <a:p>
            <a:pPr algn="just">
              <a:lnSpc>
                <a:spcPct val="150000"/>
              </a:lnSpc>
            </a:pPr>
            <a:endParaRPr lang="en-IN" sz="2400" dirty="0"/>
          </a:p>
          <a:p>
            <a:pPr algn="just">
              <a:lnSpc>
                <a:spcPct val="150000"/>
              </a:lnSpc>
            </a:pPr>
            <a:r>
              <a:rPr lang="en-US" sz="2400" b="1" dirty="0"/>
              <a:t>Diagnosis</a:t>
            </a:r>
            <a:r>
              <a:rPr lang="en-US" sz="2400" dirty="0"/>
              <a:t> : Serum </a:t>
            </a:r>
            <a:r>
              <a:rPr lang="en-US" sz="2400" dirty="0" err="1"/>
              <a:t>steriod</a:t>
            </a:r>
            <a:r>
              <a:rPr lang="en-US" sz="2400" dirty="0"/>
              <a:t> and ACTH determination will aid in the diagnosis and pigment often </a:t>
            </a:r>
            <a:r>
              <a:rPr lang="en-US" sz="2400" dirty="0" err="1"/>
              <a:t>reslolves</a:t>
            </a:r>
            <a:r>
              <a:rPr lang="en-US" sz="2400" dirty="0"/>
              <a:t> following  appropriate surgical , radiation or medicinal therapy for the specific source of the </a:t>
            </a:r>
            <a:r>
              <a:rPr lang="en-US" sz="2400" dirty="0" err="1"/>
              <a:t>endocrinopathy</a:t>
            </a:r>
            <a:r>
              <a:rPr lang="en-US" sz="2400" dirty="0"/>
              <a:t> </a:t>
            </a:r>
            <a:endParaRPr lang="en-IN" sz="2400" dirty="0"/>
          </a:p>
          <a:p>
            <a:pPr algn="just">
              <a:lnSpc>
                <a:spcPct val="150000"/>
              </a:lnSpc>
            </a:pPr>
            <a:endParaRPr lang="en-IN" sz="2400" dirty="0"/>
          </a:p>
        </p:txBody>
      </p:sp>
      <p:sp>
        <p:nvSpPr>
          <p:cNvPr id="3" name="Title 2"/>
          <p:cNvSpPr>
            <a:spLocks noGrp="1"/>
          </p:cNvSpPr>
          <p:nvPr>
            <p:ph type="title"/>
          </p:nvPr>
        </p:nvSpPr>
        <p:spPr/>
        <p:txBody>
          <a:bodyPr/>
          <a:lstStyle/>
          <a:p>
            <a:endParaRPr lang="en-IN"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838200"/>
            <a:ext cx="8534400" cy="5562600"/>
          </a:xfrm>
        </p:spPr>
        <p:txBody>
          <a:bodyPr>
            <a:normAutofit/>
          </a:bodyPr>
          <a:lstStyle/>
          <a:p>
            <a:pPr algn="just">
              <a:lnSpc>
                <a:spcPct val="150000"/>
              </a:lnSpc>
            </a:pPr>
            <a:r>
              <a:rPr lang="en-US" sz="2000" dirty="0"/>
              <a:t>Known as </a:t>
            </a:r>
            <a:r>
              <a:rPr lang="en-US" sz="2000" dirty="0" err="1"/>
              <a:t>periorificial</a:t>
            </a:r>
            <a:r>
              <a:rPr lang="en-US" sz="2000" dirty="0"/>
              <a:t> </a:t>
            </a:r>
            <a:r>
              <a:rPr lang="en-US" sz="2000" dirty="0" err="1"/>
              <a:t>lentiginosis</a:t>
            </a:r>
            <a:r>
              <a:rPr lang="en-US" sz="2000" dirty="0"/>
              <a:t>.</a:t>
            </a:r>
            <a:endParaRPr lang="en-IN" sz="2000" dirty="0"/>
          </a:p>
          <a:p>
            <a:pPr algn="just">
              <a:lnSpc>
                <a:spcPct val="150000"/>
              </a:lnSpc>
            </a:pPr>
            <a:r>
              <a:rPr lang="en-US" sz="2000" dirty="0"/>
              <a:t>Rare, </a:t>
            </a:r>
            <a:r>
              <a:rPr lang="en-US" sz="2000" dirty="0" err="1"/>
              <a:t>autosomal</a:t>
            </a:r>
            <a:r>
              <a:rPr lang="en-US" sz="2000" dirty="0"/>
              <a:t> dominant genetic disorder - LKB1/ STK11</a:t>
            </a:r>
            <a:r>
              <a:rPr lang="en-US" sz="2000" i="1" dirty="0"/>
              <a:t> </a:t>
            </a:r>
            <a:r>
              <a:rPr lang="en-US" sz="2000" dirty="0"/>
              <a:t>gene on chromosome 19.  </a:t>
            </a:r>
            <a:endParaRPr lang="en-IN" sz="2000" dirty="0"/>
          </a:p>
          <a:p>
            <a:pPr algn="just">
              <a:lnSpc>
                <a:spcPct val="150000"/>
              </a:lnSpc>
            </a:pPr>
            <a:r>
              <a:rPr lang="en-US" sz="2000" dirty="0" err="1"/>
              <a:t>Asssociated</a:t>
            </a:r>
            <a:r>
              <a:rPr lang="en-US" sz="2000" dirty="0"/>
              <a:t> with </a:t>
            </a:r>
            <a:r>
              <a:rPr lang="en-US" sz="2000" dirty="0" err="1"/>
              <a:t>generalised</a:t>
            </a:r>
            <a:r>
              <a:rPr lang="en-US" sz="2000" dirty="0"/>
              <a:t> intestinal </a:t>
            </a:r>
            <a:r>
              <a:rPr lang="en-US" sz="2000" dirty="0" err="1"/>
              <a:t>polyposis</a:t>
            </a:r>
            <a:r>
              <a:rPr lang="en-US" sz="2000" dirty="0"/>
              <a:t> and pigmented </a:t>
            </a:r>
            <a:r>
              <a:rPr lang="en-US" sz="2000" dirty="0" err="1"/>
              <a:t>macules</a:t>
            </a:r>
            <a:r>
              <a:rPr lang="en-US" sz="2000" dirty="0"/>
              <a:t> on the face, oral cavity and  occasionally on hands and feet. </a:t>
            </a:r>
          </a:p>
          <a:p>
            <a:pPr algn="just">
              <a:lnSpc>
                <a:spcPct val="150000"/>
              </a:lnSpc>
            </a:pPr>
            <a:r>
              <a:rPr lang="en-US" sz="2000" dirty="0"/>
              <a:t>  </a:t>
            </a:r>
            <a:r>
              <a:rPr lang="en-US" sz="2000" dirty="0" err="1"/>
              <a:t>Peutz</a:t>
            </a:r>
            <a:r>
              <a:rPr lang="en-US" sz="2000" dirty="0"/>
              <a:t> - </a:t>
            </a:r>
            <a:r>
              <a:rPr lang="en-US" sz="2000" dirty="0" err="1"/>
              <a:t>Jegher's</a:t>
            </a:r>
            <a:r>
              <a:rPr lang="en-US" sz="2000" dirty="0"/>
              <a:t> Syndrome is characterized by multiple, focal, </a:t>
            </a:r>
            <a:r>
              <a:rPr lang="en-US" sz="2000" dirty="0" err="1"/>
              <a:t>melanotic</a:t>
            </a:r>
            <a:r>
              <a:rPr lang="en-US" sz="2000" dirty="0"/>
              <a:t> brown  </a:t>
            </a:r>
            <a:r>
              <a:rPr lang="en-US" sz="2000" dirty="0" err="1"/>
              <a:t>macules</a:t>
            </a:r>
            <a:r>
              <a:rPr lang="en-US" sz="2000" dirty="0"/>
              <a:t> concentrated around the </a:t>
            </a:r>
            <a:r>
              <a:rPr lang="en-US" sz="2000" dirty="0" err="1"/>
              <a:t>perioral</a:t>
            </a:r>
            <a:r>
              <a:rPr lang="en-US" sz="2000" dirty="0"/>
              <a:t> region.</a:t>
            </a:r>
          </a:p>
          <a:p>
            <a:endParaRPr lang="en-IN" sz="2000" dirty="0"/>
          </a:p>
          <a:p>
            <a:r>
              <a:rPr lang="en-US" sz="2000" dirty="0"/>
              <a:t>      </a:t>
            </a:r>
            <a:endParaRPr lang="en-IN" sz="2000" dirty="0"/>
          </a:p>
          <a:p>
            <a:pPr algn="just">
              <a:lnSpc>
                <a:spcPct val="150000"/>
              </a:lnSpc>
            </a:pPr>
            <a:endParaRPr lang="en-IN" sz="2000" dirty="0"/>
          </a:p>
        </p:txBody>
      </p:sp>
      <p:sp>
        <p:nvSpPr>
          <p:cNvPr id="3" name="Title 2"/>
          <p:cNvSpPr>
            <a:spLocks noGrp="1"/>
          </p:cNvSpPr>
          <p:nvPr>
            <p:ph type="title"/>
          </p:nvPr>
        </p:nvSpPr>
        <p:spPr>
          <a:xfrm>
            <a:off x="457200" y="228600"/>
            <a:ext cx="8229600" cy="1219200"/>
          </a:xfrm>
        </p:spPr>
        <p:txBody>
          <a:bodyPr>
            <a:normAutofit fontScale="90000"/>
          </a:bodyPr>
          <a:lstStyle/>
          <a:p>
            <a:pPr algn="ctr"/>
            <a:r>
              <a:rPr lang="en-US" b="1" u="sng" dirty="0"/>
              <a:t>PEUTZ - JEGHER'S SYNDROME</a:t>
            </a:r>
            <a:r>
              <a:rPr lang="en-US" u="sng" dirty="0"/>
              <a:t>                                                                               </a:t>
            </a:r>
            <a:br>
              <a:rPr lang="en-IN" dirty="0"/>
            </a:br>
            <a:endParaRPr lang="en-IN" dirty="0"/>
          </a:p>
        </p:txBody>
      </p:sp>
      <p:sp>
        <p:nvSpPr>
          <p:cNvPr id="645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64513" name="Picture 8" descr="fig.1"/>
          <p:cNvPicPr>
            <a:picLocks noChangeAspect="1" noChangeArrowheads="1"/>
          </p:cNvPicPr>
          <p:nvPr/>
        </p:nvPicPr>
        <p:blipFill>
          <a:blip r:embed="rId2" cstate="print"/>
          <a:srcRect/>
          <a:stretch>
            <a:fillRect/>
          </a:stretch>
        </p:blipFill>
        <p:spPr bwMode="auto">
          <a:xfrm>
            <a:off x="752475" y="4619625"/>
            <a:ext cx="2371725" cy="1781175"/>
          </a:xfrm>
          <a:prstGeom prst="rect">
            <a:avLst/>
          </a:prstGeom>
          <a:noFill/>
        </p:spPr>
      </p:pic>
      <p:sp>
        <p:nvSpPr>
          <p:cNvPr id="64515" name="Rectangle 3"/>
          <p:cNvSpPr>
            <a:spLocks noChangeArrowheads="1"/>
          </p:cNvSpPr>
          <p:nvPr/>
        </p:nvSpPr>
        <p:spPr bwMode="auto">
          <a:xfrm>
            <a:off x="0" y="1781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 </a:t>
            </a:r>
            <a:r>
              <a:rPr kumimoji="0" lang="en-US" sz="900" b="0" i="0" u="none" strike="noStrike" cap="none" normalizeH="0" baseline="0">
                <a:ln>
                  <a:noFill/>
                </a:ln>
                <a:solidFill>
                  <a:schemeClr val="tx1"/>
                </a:solidFill>
                <a:effectLst/>
                <a:latin typeface="Arial" pitchFamily="34"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7" name="Picture 6" descr="F:\Case Photos\Pj syndrome\fig.2.tif"/>
          <p:cNvPicPr/>
          <p:nvPr/>
        </p:nvPicPr>
        <p:blipFill>
          <a:blip r:embed="rId3" cstate="print"/>
          <a:srcRect/>
          <a:stretch>
            <a:fillRect/>
          </a:stretch>
        </p:blipFill>
        <p:spPr bwMode="auto">
          <a:xfrm>
            <a:off x="5791200" y="4572000"/>
            <a:ext cx="1907233" cy="1847850"/>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5791200"/>
          </a:xfrm>
        </p:spPr>
        <p:txBody>
          <a:bodyPr>
            <a:normAutofit lnSpcReduction="10000"/>
          </a:bodyPr>
          <a:lstStyle/>
          <a:p>
            <a:pPr>
              <a:lnSpc>
                <a:spcPct val="150000"/>
              </a:lnSpc>
            </a:pPr>
            <a:r>
              <a:rPr lang="en-US" sz="2400" dirty="0" err="1"/>
              <a:t>Intraorally</a:t>
            </a:r>
            <a:r>
              <a:rPr lang="en-US" sz="2400" dirty="0"/>
              <a:t>, -  </a:t>
            </a:r>
            <a:r>
              <a:rPr lang="en-US" sz="2400" dirty="0" err="1"/>
              <a:t>buccal</a:t>
            </a:r>
            <a:r>
              <a:rPr lang="en-US" sz="2400" dirty="0"/>
              <a:t> mucosa followed by </a:t>
            </a:r>
            <a:r>
              <a:rPr lang="en-US" sz="2400" dirty="0" err="1"/>
              <a:t>gingiva</a:t>
            </a:r>
            <a:r>
              <a:rPr lang="en-US" sz="2400" dirty="0"/>
              <a:t>, hard palate, lips and tongue.</a:t>
            </a:r>
            <a:endParaRPr lang="en-IN" sz="2400" dirty="0"/>
          </a:p>
          <a:p>
            <a:pPr>
              <a:lnSpc>
                <a:spcPct val="150000"/>
              </a:lnSpc>
            </a:pPr>
            <a:r>
              <a:rPr lang="en-US" sz="2400" dirty="0"/>
              <a:t>The </a:t>
            </a:r>
            <a:r>
              <a:rPr lang="en-US" sz="2400" dirty="0" err="1"/>
              <a:t>macule</a:t>
            </a:r>
            <a:r>
              <a:rPr lang="en-US" sz="2400" dirty="0"/>
              <a:t> appears as a </a:t>
            </a:r>
            <a:r>
              <a:rPr lang="en-US" sz="2400" dirty="0" err="1"/>
              <a:t>freckel</a:t>
            </a:r>
            <a:r>
              <a:rPr lang="en-US" sz="2400" dirty="0"/>
              <a:t> or an </a:t>
            </a:r>
            <a:r>
              <a:rPr lang="en-US" sz="2400" dirty="0" err="1"/>
              <a:t>ephelide</a:t>
            </a:r>
            <a:r>
              <a:rPr lang="en-US" sz="2400" dirty="0"/>
              <a:t> measuring less than 0.5cm in diameter.</a:t>
            </a:r>
          </a:p>
          <a:p>
            <a:pPr>
              <a:lnSpc>
                <a:spcPct val="150000"/>
              </a:lnSpc>
            </a:pPr>
            <a:endParaRPr lang="en-US" sz="2400" dirty="0"/>
          </a:p>
          <a:p>
            <a:pPr>
              <a:lnSpc>
                <a:spcPct val="150000"/>
              </a:lnSpc>
            </a:pPr>
            <a:endParaRPr lang="en-US" sz="2400" dirty="0"/>
          </a:p>
          <a:p>
            <a:pPr>
              <a:lnSpc>
                <a:spcPct val="150000"/>
              </a:lnSpc>
            </a:pPr>
            <a:endParaRPr lang="en-US" sz="2400" dirty="0"/>
          </a:p>
          <a:p>
            <a:pPr>
              <a:lnSpc>
                <a:spcPct val="150000"/>
              </a:lnSpc>
            </a:pPr>
            <a:endParaRPr lang="en-US" sz="2400" dirty="0"/>
          </a:p>
          <a:p>
            <a:pPr>
              <a:lnSpc>
                <a:spcPct val="150000"/>
              </a:lnSpc>
            </a:pPr>
            <a:r>
              <a:rPr lang="en-US" sz="2400" dirty="0"/>
              <a:t>Differential diagnosis – </a:t>
            </a:r>
            <a:r>
              <a:rPr lang="en-US" sz="2400" dirty="0" err="1"/>
              <a:t>albrights</a:t>
            </a:r>
            <a:r>
              <a:rPr lang="en-US" sz="2400" dirty="0"/>
              <a:t>  syndrome , </a:t>
            </a:r>
            <a:r>
              <a:rPr lang="en-US" sz="2400" dirty="0" err="1"/>
              <a:t>addisons</a:t>
            </a:r>
            <a:r>
              <a:rPr lang="en-US" sz="2400" dirty="0"/>
              <a:t>  , neurofibromatosis</a:t>
            </a:r>
            <a:endParaRPr lang="en-IN" sz="2400" dirty="0"/>
          </a:p>
          <a:p>
            <a:pPr>
              <a:lnSpc>
                <a:spcPct val="150000"/>
              </a:lnSpc>
            </a:pPr>
            <a:endParaRPr lang="en-IN" sz="2400" dirty="0"/>
          </a:p>
        </p:txBody>
      </p:sp>
      <p:sp>
        <p:nvSpPr>
          <p:cNvPr id="3" name="Title 2"/>
          <p:cNvSpPr>
            <a:spLocks noGrp="1"/>
          </p:cNvSpPr>
          <p:nvPr>
            <p:ph type="title"/>
          </p:nvPr>
        </p:nvSpPr>
        <p:spPr/>
        <p:txBody>
          <a:bodyPr/>
          <a:lstStyle/>
          <a:p>
            <a:endParaRPr lang="en-IN"/>
          </a:p>
        </p:txBody>
      </p:sp>
      <p:pic>
        <p:nvPicPr>
          <p:cNvPr id="4" name="Picture 3" descr="F:\Case Photos\Pj syndrome\fig.4.tif"/>
          <p:cNvPicPr/>
          <p:nvPr/>
        </p:nvPicPr>
        <p:blipFill>
          <a:blip r:embed="rId2" cstate="print"/>
          <a:srcRect/>
          <a:stretch>
            <a:fillRect/>
          </a:stretch>
        </p:blipFill>
        <p:spPr bwMode="auto">
          <a:xfrm>
            <a:off x="914400" y="2743200"/>
            <a:ext cx="2314575" cy="1735932"/>
          </a:xfrm>
          <a:prstGeom prst="rect">
            <a:avLst/>
          </a:prstGeom>
          <a:noFill/>
          <a:ln w="9525">
            <a:noFill/>
            <a:miter lim="800000"/>
            <a:headEnd/>
            <a:tailEnd/>
          </a:ln>
        </p:spPr>
      </p:pic>
      <p:pic>
        <p:nvPicPr>
          <p:cNvPr id="5" name="Picture 4" descr="F:\Case Photos\Pj syndrome\fig.6.tif"/>
          <p:cNvPicPr/>
          <p:nvPr/>
        </p:nvPicPr>
        <p:blipFill>
          <a:blip r:embed="rId3" cstate="print"/>
          <a:srcRect/>
          <a:stretch>
            <a:fillRect/>
          </a:stretch>
        </p:blipFill>
        <p:spPr bwMode="auto">
          <a:xfrm>
            <a:off x="5867400" y="2743200"/>
            <a:ext cx="2137520" cy="1651721"/>
          </a:xfrm>
          <a:prstGeom prst="rect">
            <a:avLst/>
          </a:prstGeom>
          <a:noFill/>
          <a:ln w="9525">
            <a:noFill/>
            <a:miter lim="800000"/>
            <a:headEnd/>
            <a:tailEnd/>
          </a:ln>
        </p:spPr>
      </p:pic>
      <p:sp>
        <p:nvSpPr>
          <p:cNvPr id="6" name="Rounded Rectangle 5"/>
          <p:cNvSpPr/>
          <p:nvPr/>
        </p:nvSpPr>
        <p:spPr>
          <a:xfrm>
            <a:off x="228600" y="6096000"/>
            <a:ext cx="86106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600" b="1" dirty="0" err="1"/>
              <a:t>Peutz–Jeghers</a:t>
            </a:r>
            <a:r>
              <a:rPr lang="en-IN" sz="1600" b="1" dirty="0"/>
              <a:t> syndrome: case report  and literature review </a:t>
            </a:r>
            <a:r>
              <a:rPr lang="en-IN" sz="1600" dirty="0"/>
              <a:t>E. F. GEORGESCU , </a:t>
            </a:r>
            <a:r>
              <a:rPr lang="en-IN" sz="1600" i="1" dirty="0"/>
              <a:t>Romanian Journal of Morphology and Embryology 2008, 49(2):241–245</a:t>
            </a:r>
            <a:endParaRPr lang="en-IN" sz="16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199"/>
            <a:ext cx="8674308" cy="5486401"/>
          </a:xfrm>
        </p:spPr>
        <p:txBody>
          <a:bodyPr>
            <a:normAutofit/>
          </a:bodyPr>
          <a:lstStyle/>
          <a:p>
            <a:pPr algn="just">
              <a:lnSpc>
                <a:spcPct val="150000"/>
              </a:lnSpc>
            </a:pPr>
            <a:r>
              <a:rPr lang="en-US" sz="2000" dirty="0"/>
              <a:t>Café-au-</a:t>
            </a:r>
            <a:r>
              <a:rPr lang="en-US" sz="2000" dirty="0" err="1"/>
              <a:t>Lait</a:t>
            </a:r>
            <a:r>
              <a:rPr lang="en-US" sz="2000" dirty="0"/>
              <a:t> spots typically presents as tan or brown – colored, irregularly shaped macular lesions which manifest as common </a:t>
            </a:r>
            <a:r>
              <a:rPr lang="en-US" sz="2000" dirty="0" err="1"/>
              <a:t>cutaneous</a:t>
            </a:r>
            <a:r>
              <a:rPr lang="en-US" sz="2000" dirty="0"/>
              <a:t> findings and could be markers for many multisystem disease. which appear soon after birth and has a tendency to disappear with age.</a:t>
            </a:r>
          </a:p>
          <a:p>
            <a:pPr algn="just">
              <a:lnSpc>
                <a:spcPct val="150000"/>
              </a:lnSpc>
            </a:pPr>
            <a:endParaRPr lang="en-IN" sz="2000" dirty="0"/>
          </a:p>
          <a:p>
            <a:pPr algn="just">
              <a:lnSpc>
                <a:spcPct val="150000"/>
              </a:lnSpc>
            </a:pPr>
            <a:r>
              <a:rPr lang="en-US" sz="2000" dirty="0"/>
              <a:t>They  - isolated or oval shaped </a:t>
            </a:r>
            <a:r>
              <a:rPr lang="en-US" sz="2000" dirty="0" err="1"/>
              <a:t>macules</a:t>
            </a:r>
            <a:r>
              <a:rPr lang="en-US" sz="2000" dirty="0"/>
              <a:t> with varying size (2-20 mm).</a:t>
            </a:r>
          </a:p>
          <a:p>
            <a:pPr algn="just">
              <a:lnSpc>
                <a:spcPct val="150000"/>
              </a:lnSpc>
            </a:pPr>
            <a:endParaRPr lang="en-US" sz="2000" dirty="0"/>
          </a:p>
          <a:p>
            <a:pPr algn="just">
              <a:lnSpc>
                <a:spcPct val="150000"/>
              </a:lnSpc>
            </a:pPr>
            <a:r>
              <a:rPr lang="en-US" sz="2000" dirty="0"/>
              <a:t>McCune Albright syndrome,  Neurofibromatosis type 1,2 ,  Familial cavernous malformation, </a:t>
            </a:r>
            <a:r>
              <a:rPr lang="en-US" sz="2000" dirty="0" err="1"/>
              <a:t>Fanconi’s</a:t>
            </a:r>
            <a:r>
              <a:rPr lang="en-US" sz="2000" dirty="0"/>
              <a:t> anemia, Tuberous sclerosis, </a:t>
            </a:r>
            <a:r>
              <a:rPr lang="en-US" sz="2000" dirty="0" err="1"/>
              <a:t>noonans</a:t>
            </a:r>
            <a:r>
              <a:rPr lang="en-US" sz="2000" dirty="0"/>
              <a:t> syndrome </a:t>
            </a:r>
          </a:p>
          <a:p>
            <a:pPr algn="just">
              <a:lnSpc>
                <a:spcPct val="150000"/>
              </a:lnSpc>
            </a:pPr>
            <a:endParaRPr lang="en-IN" sz="2000" dirty="0"/>
          </a:p>
          <a:p>
            <a:pPr algn="just">
              <a:lnSpc>
                <a:spcPct val="150000"/>
              </a:lnSpc>
            </a:pPr>
            <a:endParaRPr lang="en-IN" sz="2000" dirty="0"/>
          </a:p>
        </p:txBody>
      </p:sp>
      <p:sp>
        <p:nvSpPr>
          <p:cNvPr id="3" name="Title 2"/>
          <p:cNvSpPr>
            <a:spLocks noGrp="1"/>
          </p:cNvSpPr>
          <p:nvPr>
            <p:ph type="title"/>
          </p:nvPr>
        </p:nvSpPr>
        <p:spPr>
          <a:xfrm>
            <a:off x="457200" y="-304800"/>
            <a:ext cx="8229600" cy="1219200"/>
          </a:xfrm>
        </p:spPr>
        <p:txBody>
          <a:bodyPr>
            <a:normAutofit/>
          </a:bodyPr>
          <a:lstStyle/>
          <a:p>
            <a:pPr algn="ctr"/>
            <a:r>
              <a:rPr lang="en-US" sz="4000" b="1" dirty="0"/>
              <a:t>CAFÉ-AU-LAIT PIGMENTATION </a:t>
            </a:r>
            <a:endParaRPr lang="en-IN" sz="4000" b="1"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endParaRPr lang="en-US" dirty="0"/>
          </a:p>
          <a:p>
            <a:endParaRPr lang="en-US" dirty="0"/>
          </a:p>
          <a:p>
            <a:endParaRPr lang="en-US" dirty="0"/>
          </a:p>
          <a:p>
            <a:r>
              <a:rPr lang="en-US" dirty="0"/>
              <a:t>Neurofibromatosis  - regular </a:t>
            </a:r>
          </a:p>
          <a:p>
            <a:endParaRPr lang="en-US" dirty="0"/>
          </a:p>
          <a:p>
            <a:r>
              <a:rPr lang="en-US" dirty="0" err="1"/>
              <a:t>Mccune</a:t>
            </a:r>
            <a:r>
              <a:rPr lang="en-US" dirty="0"/>
              <a:t> </a:t>
            </a:r>
            <a:r>
              <a:rPr lang="en-US" dirty="0" err="1"/>
              <a:t>albright</a:t>
            </a:r>
            <a:r>
              <a:rPr lang="en-US" dirty="0"/>
              <a:t> – irregular </a:t>
            </a:r>
          </a:p>
          <a:p>
            <a:endParaRPr lang="en-US" dirty="0"/>
          </a:p>
          <a:p>
            <a:pPr algn="just">
              <a:lnSpc>
                <a:spcPct val="160000"/>
              </a:lnSpc>
            </a:pPr>
            <a:r>
              <a:rPr lang="en-US" sz="2400" dirty="0"/>
              <a:t>A recent study suggests that the </a:t>
            </a:r>
            <a:r>
              <a:rPr lang="en-US" sz="2400" dirty="0" err="1"/>
              <a:t>colocalization</a:t>
            </a:r>
            <a:r>
              <a:rPr lang="en-US" sz="2400" dirty="0"/>
              <a:t> of </a:t>
            </a:r>
            <a:r>
              <a:rPr lang="en-US" sz="2400" dirty="0" err="1"/>
              <a:t>neurofibromin</a:t>
            </a:r>
            <a:r>
              <a:rPr lang="en-US" sz="2400" dirty="0"/>
              <a:t> and </a:t>
            </a:r>
            <a:r>
              <a:rPr lang="en-US" sz="2400" dirty="0" err="1"/>
              <a:t>amyloid</a:t>
            </a:r>
            <a:r>
              <a:rPr lang="en-US" sz="2400" dirty="0"/>
              <a:t> precursor in </a:t>
            </a:r>
            <a:r>
              <a:rPr lang="en-US" sz="2400" dirty="0" err="1"/>
              <a:t>melanosomes</a:t>
            </a:r>
            <a:r>
              <a:rPr lang="en-US" sz="2400" dirty="0"/>
              <a:t> may be important for development of pigmented lesions in neurofibromatosis patients .</a:t>
            </a:r>
            <a:endParaRPr lang="en-IN" sz="2400" dirty="0"/>
          </a:p>
        </p:txBody>
      </p:sp>
      <p:sp>
        <p:nvSpPr>
          <p:cNvPr id="3" name="Title 2"/>
          <p:cNvSpPr>
            <a:spLocks noGrp="1"/>
          </p:cNvSpPr>
          <p:nvPr>
            <p:ph type="title"/>
          </p:nvPr>
        </p:nvSpPr>
        <p:spPr/>
        <p:txBody>
          <a:bodyPr/>
          <a:lstStyle/>
          <a:p>
            <a:endParaRPr lang="en-IN" dirty="0"/>
          </a:p>
        </p:txBody>
      </p:sp>
      <p:pic>
        <p:nvPicPr>
          <p:cNvPr id="4" name="Picture 3" descr="DSC02909"/>
          <p:cNvPicPr/>
          <p:nvPr/>
        </p:nvPicPr>
        <p:blipFill>
          <a:blip r:embed="rId2" cstate="print"/>
          <a:srcRect l="19312" t="6151" r="10846" b="17659"/>
          <a:stretch>
            <a:fillRect/>
          </a:stretch>
        </p:blipFill>
        <p:spPr bwMode="auto">
          <a:xfrm>
            <a:off x="609600" y="228600"/>
            <a:ext cx="2133600" cy="2209800"/>
          </a:xfrm>
          <a:prstGeom prst="rect">
            <a:avLst/>
          </a:prstGeom>
          <a:noFill/>
        </p:spPr>
      </p:pic>
      <p:pic>
        <p:nvPicPr>
          <p:cNvPr id="5" name="Picture 4"/>
          <p:cNvPicPr/>
          <p:nvPr/>
        </p:nvPicPr>
        <p:blipFill>
          <a:blip r:embed="rId3" cstate="print"/>
          <a:srcRect/>
          <a:stretch>
            <a:fillRect/>
          </a:stretch>
        </p:blipFill>
        <p:spPr bwMode="auto">
          <a:xfrm>
            <a:off x="5943600" y="381000"/>
            <a:ext cx="2509651" cy="2057400"/>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838200"/>
            <a:ext cx="8382000" cy="5638800"/>
          </a:xfrm>
        </p:spPr>
        <p:txBody>
          <a:bodyPr>
            <a:normAutofit fontScale="85000" lnSpcReduction="10000"/>
          </a:bodyPr>
          <a:lstStyle/>
          <a:p>
            <a:pPr algn="just">
              <a:lnSpc>
                <a:spcPct val="150000"/>
              </a:lnSpc>
            </a:pPr>
            <a:r>
              <a:rPr lang="en-US" sz="2400" dirty="0"/>
              <a:t>diffuse or multifocal </a:t>
            </a:r>
            <a:r>
              <a:rPr lang="en-US" sz="2400" dirty="0" err="1"/>
              <a:t>mucocutaneous</a:t>
            </a:r>
            <a:r>
              <a:rPr lang="en-US" sz="2400" dirty="0"/>
              <a:t> pigmentation has been frequently described  in human </a:t>
            </a:r>
            <a:r>
              <a:rPr lang="en-US" sz="2400" dirty="0" err="1"/>
              <a:t>immunodeficinecy</a:t>
            </a:r>
            <a:r>
              <a:rPr lang="en-US" sz="2400" dirty="0"/>
              <a:t> virus (HIV) </a:t>
            </a:r>
            <a:r>
              <a:rPr lang="en-US" sz="2400" dirty="0" err="1"/>
              <a:t>seropositive</a:t>
            </a:r>
            <a:r>
              <a:rPr lang="en-US" sz="2400" dirty="0"/>
              <a:t> patients .</a:t>
            </a:r>
          </a:p>
          <a:p>
            <a:pPr algn="just">
              <a:lnSpc>
                <a:spcPct val="150000"/>
              </a:lnSpc>
            </a:pPr>
            <a:endParaRPr lang="en-US" sz="2400" dirty="0"/>
          </a:p>
          <a:p>
            <a:pPr algn="just">
              <a:lnSpc>
                <a:spcPct val="150000"/>
              </a:lnSpc>
            </a:pPr>
            <a:r>
              <a:rPr lang="en-US" sz="2400" b="1" dirty="0"/>
              <a:t>Langford A. et al (1989) </a:t>
            </a:r>
            <a:r>
              <a:rPr lang="en-US" sz="2400" dirty="0"/>
              <a:t>reported that it may be related to;</a:t>
            </a:r>
            <a:endParaRPr lang="en-IN" sz="2400" dirty="0"/>
          </a:p>
          <a:p>
            <a:pPr algn="just">
              <a:lnSpc>
                <a:spcPct val="150000"/>
              </a:lnSpc>
              <a:buNone/>
            </a:pPr>
            <a:r>
              <a:rPr lang="en-US" sz="2400" dirty="0"/>
              <a:t>a. Primary </a:t>
            </a:r>
            <a:r>
              <a:rPr lang="en-US" sz="2400" dirty="0" err="1"/>
              <a:t>adrenocortical</a:t>
            </a:r>
            <a:r>
              <a:rPr lang="en-US" sz="2400" dirty="0"/>
              <a:t> insufficiency</a:t>
            </a:r>
            <a:endParaRPr lang="en-IN" sz="2400" dirty="0"/>
          </a:p>
          <a:p>
            <a:pPr algn="just">
              <a:lnSpc>
                <a:spcPct val="150000"/>
              </a:lnSpc>
              <a:buNone/>
            </a:pPr>
            <a:r>
              <a:rPr lang="en-US" sz="2400" dirty="0"/>
              <a:t>b. Due to drugs such as </a:t>
            </a:r>
            <a:r>
              <a:rPr lang="en-US" sz="2400" dirty="0" err="1"/>
              <a:t>clofazimine</a:t>
            </a:r>
            <a:r>
              <a:rPr lang="en-US" sz="2400" dirty="0"/>
              <a:t>, </a:t>
            </a:r>
            <a:r>
              <a:rPr lang="en-US" sz="2400" dirty="0" err="1"/>
              <a:t>zidovudine</a:t>
            </a:r>
            <a:r>
              <a:rPr lang="en-US" sz="2400" dirty="0"/>
              <a:t> and </a:t>
            </a:r>
            <a:r>
              <a:rPr lang="en-US" sz="2400" dirty="0" err="1"/>
              <a:t>ketaconazole</a:t>
            </a:r>
            <a:r>
              <a:rPr lang="en-US" sz="2400" dirty="0"/>
              <a:t>.</a:t>
            </a:r>
          </a:p>
          <a:p>
            <a:pPr algn="just">
              <a:lnSpc>
                <a:spcPct val="150000"/>
              </a:lnSpc>
            </a:pPr>
            <a:endParaRPr lang="en-US" sz="2400" dirty="0"/>
          </a:p>
          <a:p>
            <a:pPr algn="just">
              <a:lnSpc>
                <a:spcPct val="150000"/>
              </a:lnSpc>
            </a:pPr>
            <a:r>
              <a:rPr lang="en-US" sz="2400" dirty="0" err="1"/>
              <a:t>buccal</a:t>
            </a:r>
            <a:r>
              <a:rPr lang="en-US" sz="2400" dirty="0"/>
              <a:t> mucosa is the most frequently affected site. The other sites such as </a:t>
            </a:r>
            <a:r>
              <a:rPr lang="en-US" sz="2400" dirty="0" err="1"/>
              <a:t>gingiva</a:t>
            </a:r>
            <a:r>
              <a:rPr lang="en-US" sz="2400" dirty="0"/>
              <a:t>, palate, tongue, upper lip may also be involved. Lesions appear as diffuse, multifocal </a:t>
            </a:r>
            <a:r>
              <a:rPr lang="en-US" sz="2400" dirty="0" err="1"/>
              <a:t>macules</a:t>
            </a:r>
            <a:r>
              <a:rPr lang="en-US" sz="2400" dirty="0"/>
              <a:t> which are brown in </a:t>
            </a:r>
            <a:r>
              <a:rPr lang="en-US" sz="2400" dirty="0" err="1"/>
              <a:t>colour</a:t>
            </a:r>
            <a:r>
              <a:rPr lang="en-US" sz="2400" dirty="0"/>
              <a:t>.</a:t>
            </a:r>
            <a:endParaRPr lang="en-IN" sz="2400" dirty="0"/>
          </a:p>
          <a:p>
            <a:pPr algn="just">
              <a:lnSpc>
                <a:spcPct val="150000"/>
              </a:lnSpc>
            </a:pPr>
            <a:endParaRPr lang="en-IN" sz="2400" dirty="0"/>
          </a:p>
          <a:p>
            <a:pPr algn="just">
              <a:lnSpc>
                <a:spcPct val="150000"/>
              </a:lnSpc>
            </a:pPr>
            <a:endParaRPr lang="en-US" sz="2400" dirty="0"/>
          </a:p>
          <a:p>
            <a:pPr algn="just">
              <a:lnSpc>
                <a:spcPct val="150000"/>
              </a:lnSpc>
            </a:pPr>
            <a:endParaRPr lang="en-US" sz="2400" dirty="0"/>
          </a:p>
          <a:p>
            <a:pPr algn="just">
              <a:lnSpc>
                <a:spcPct val="150000"/>
              </a:lnSpc>
            </a:pPr>
            <a:endParaRPr lang="en-IN" sz="2400" dirty="0"/>
          </a:p>
        </p:txBody>
      </p:sp>
      <p:sp>
        <p:nvSpPr>
          <p:cNvPr id="3" name="Title 2"/>
          <p:cNvSpPr>
            <a:spLocks noGrp="1"/>
          </p:cNvSpPr>
          <p:nvPr>
            <p:ph type="title"/>
          </p:nvPr>
        </p:nvSpPr>
        <p:spPr/>
        <p:txBody>
          <a:bodyPr>
            <a:normAutofit/>
          </a:bodyPr>
          <a:lstStyle/>
          <a:p>
            <a:pPr algn="ctr"/>
            <a:r>
              <a:rPr lang="en-US" sz="3600" b="1" u="sng" dirty="0"/>
              <a:t>HIV ORAL MELANOSIS:</a:t>
            </a:r>
            <a:br>
              <a:rPr lang="en-IN" sz="3600" dirty="0"/>
            </a:br>
            <a:endParaRPr lang="en-IN" sz="36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715000"/>
          </a:xfrm>
        </p:spPr>
        <p:txBody>
          <a:bodyPr>
            <a:normAutofit/>
          </a:bodyPr>
          <a:lstStyle/>
          <a:p>
            <a:pPr algn="just">
              <a:lnSpc>
                <a:spcPct val="150000"/>
              </a:lnSpc>
            </a:pPr>
            <a:r>
              <a:rPr lang="en-US" sz="2000" dirty="0"/>
              <a:t> </a:t>
            </a:r>
            <a:r>
              <a:rPr lang="en-US" sz="2000" dirty="0" err="1"/>
              <a:t>Goldstien</a:t>
            </a:r>
            <a:r>
              <a:rPr lang="en-US" sz="2000" dirty="0"/>
              <a:t> and colleagues demonstrated a significant correlation between </a:t>
            </a:r>
            <a:r>
              <a:rPr lang="en-US" sz="2000" dirty="0" err="1"/>
              <a:t>mucocutaneous</a:t>
            </a:r>
            <a:r>
              <a:rPr lang="en-US" sz="2000" dirty="0"/>
              <a:t> pigment and CD 4 counts cell / micro </a:t>
            </a:r>
            <a:r>
              <a:rPr lang="en-US" sz="2000" dirty="0" err="1"/>
              <a:t>litre</a:t>
            </a:r>
            <a:r>
              <a:rPr lang="en-US" sz="2000" dirty="0"/>
              <a:t> &lt;= 200 . studies also showed that the </a:t>
            </a:r>
            <a:r>
              <a:rPr lang="en-US" sz="2000" dirty="0" err="1"/>
              <a:t>immne</a:t>
            </a:r>
            <a:r>
              <a:rPr lang="en-US" sz="2000" dirty="0"/>
              <a:t> </a:t>
            </a:r>
            <a:r>
              <a:rPr lang="en-US" sz="2000" dirty="0" err="1"/>
              <a:t>dysregulation</a:t>
            </a:r>
            <a:r>
              <a:rPr lang="en-US" sz="2000" dirty="0"/>
              <a:t> with HIV / AIDS  leads to increased secretion of alpha MSH form anterior pituitary gland which may also stimulate increased melanin synthesis </a:t>
            </a:r>
            <a:endParaRPr lang="en-IN" sz="2000" dirty="0"/>
          </a:p>
          <a:p>
            <a:pPr algn="just">
              <a:lnSpc>
                <a:spcPct val="150000"/>
              </a:lnSpc>
            </a:pPr>
            <a:r>
              <a:rPr lang="en-US" sz="2000" dirty="0"/>
              <a:t> </a:t>
            </a:r>
          </a:p>
          <a:p>
            <a:pPr algn="just">
              <a:lnSpc>
                <a:spcPct val="150000"/>
              </a:lnSpc>
            </a:pPr>
            <a:endParaRPr lang="en-US" sz="2000" dirty="0"/>
          </a:p>
          <a:p>
            <a:pPr algn="just">
              <a:lnSpc>
                <a:spcPct val="150000"/>
              </a:lnSpc>
            </a:pPr>
            <a:r>
              <a:rPr lang="en-US" sz="2000" dirty="0"/>
              <a:t>Differential diagnosis  : </a:t>
            </a:r>
            <a:r>
              <a:rPr lang="en-US" sz="2000" dirty="0" err="1"/>
              <a:t>addisons</a:t>
            </a:r>
            <a:r>
              <a:rPr lang="en-US" sz="2000" dirty="0"/>
              <a:t>  disease , </a:t>
            </a:r>
            <a:r>
              <a:rPr lang="en-US" sz="2000" dirty="0" err="1"/>
              <a:t>mac</a:t>
            </a:r>
            <a:r>
              <a:rPr lang="en-US" sz="2000" dirty="0"/>
              <a:t> </a:t>
            </a:r>
            <a:r>
              <a:rPr lang="en-US" sz="2000" dirty="0" err="1"/>
              <a:t>cune</a:t>
            </a:r>
            <a:r>
              <a:rPr lang="en-US" sz="2000" dirty="0"/>
              <a:t> </a:t>
            </a:r>
            <a:r>
              <a:rPr lang="en-US" sz="2000" dirty="0" err="1"/>
              <a:t>albright</a:t>
            </a:r>
            <a:r>
              <a:rPr lang="en-US" sz="2000" dirty="0"/>
              <a:t> , neurofibromatosis </a:t>
            </a:r>
            <a:endParaRPr lang="en-IN" sz="2000" dirty="0"/>
          </a:p>
          <a:p>
            <a:pPr algn="just">
              <a:lnSpc>
                <a:spcPct val="150000"/>
              </a:lnSpc>
            </a:pPr>
            <a:endParaRPr lang="en-IN" sz="2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685800"/>
            <a:ext cx="6553200" cy="5943600"/>
          </a:xfrm>
        </p:spPr>
        <p:txBody>
          <a:bodyPr>
            <a:noAutofit/>
          </a:bodyPr>
          <a:lstStyle/>
          <a:p>
            <a:pPr algn="just">
              <a:lnSpc>
                <a:spcPct val="150000"/>
              </a:lnSpc>
            </a:pPr>
            <a:r>
              <a:rPr lang="en-US" sz="1800" dirty="0"/>
              <a:t>It is an acquired , idiopathic macular </a:t>
            </a:r>
            <a:r>
              <a:rPr lang="en-US" sz="1800" dirty="0" err="1"/>
              <a:t>hyperpigmentation</a:t>
            </a:r>
            <a:r>
              <a:rPr lang="en-US" sz="1800" dirty="0"/>
              <a:t> of the oral mucosal tissues specifically involving lips and </a:t>
            </a:r>
            <a:r>
              <a:rPr lang="en-US" sz="1800" dirty="0" err="1"/>
              <a:t>buccal</a:t>
            </a:r>
            <a:r>
              <a:rPr lang="en-US" sz="1800" dirty="0"/>
              <a:t> </a:t>
            </a:r>
            <a:r>
              <a:rPr lang="en-US" sz="1800" dirty="0" err="1"/>
              <a:t>mucosae</a:t>
            </a:r>
            <a:r>
              <a:rPr lang="en-US" sz="1800" dirty="0"/>
              <a:t> . it also involves esophageal , genital and </a:t>
            </a:r>
            <a:r>
              <a:rPr lang="en-US" sz="1800" dirty="0" err="1"/>
              <a:t>conjuctival</a:t>
            </a:r>
            <a:r>
              <a:rPr lang="en-US" sz="1800" dirty="0"/>
              <a:t> mucosa and </a:t>
            </a:r>
            <a:r>
              <a:rPr lang="en-US" sz="1800" dirty="0" err="1"/>
              <a:t>acral</a:t>
            </a:r>
            <a:r>
              <a:rPr lang="en-US" sz="1800" dirty="0"/>
              <a:t> surfaces .</a:t>
            </a:r>
          </a:p>
          <a:p>
            <a:pPr algn="just">
              <a:lnSpc>
                <a:spcPct val="150000"/>
              </a:lnSpc>
            </a:pPr>
            <a:endParaRPr lang="en-US" sz="1800" dirty="0"/>
          </a:p>
          <a:p>
            <a:pPr algn="just">
              <a:lnSpc>
                <a:spcPct val="150000"/>
              </a:lnSpc>
            </a:pPr>
            <a:r>
              <a:rPr lang="en-US" sz="1800" dirty="0"/>
              <a:t>60% of cases have nail involvement-  longitudinal </a:t>
            </a:r>
            <a:r>
              <a:rPr lang="en-US" sz="1800" dirty="0" err="1"/>
              <a:t>melanotic</a:t>
            </a:r>
            <a:r>
              <a:rPr lang="en-US" sz="1800" dirty="0"/>
              <a:t> streaks and with out evidence of dystrophic changes . </a:t>
            </a:r>
          </a:p>
          <a:p>
            <a:pPr algn="just">
              <a:lnSpc>
                <a:spcPct val="150000"/>
              </a:lnSpc>
            </a:pPr>
            <a:endParaRPr lang="en-US" sz="1800" dirty="0"/>
          </a:p>
          <a:p>
            <a:pPr algn="just">
              <a:lnSpc>
                <a:spcPct val="150000"/>
              </a:lnSpc>
            </a:pPr>
            <a:r>
              <a:rPr lang="en-US" sz="1800" b="1" dirty="0"/>
              <a:t>clinical features </a:t>
            </a:r>
            <a:r>
              <a:rPr lang="en-US" sz="1800" dirty="0"/>
              <a:t>:  multiple discrete irregularly shaped brown or dark brown oral </a:t>
            </a:r>
            <a:r>
              <a:rPr lang="en-US" sz="1800" dirty="0" err="1"/>
              <a:t>macules</a:t>
            </a:r>
            <a:r>
              <a:rPr lang="en-US" sz="1800" dirty="0"/>
              <a:t> &lt; 5mm. </a:t>
            </a:r>
            <a:r>
              <a:rPr lang="en-US" sz="1800" dirty="0" err="1"/>
              <a:t>tances</a:t>
            </a:r>
            <a:r>
              <a:rPr lang="en-US" sz="1800" dirty="0"/>
              <a:t> , the lesions may coalesce to produce diffuse area of involvement </a:t>
            </a:r>
            <a:endParaRPr lang="en-IN" sz="1800" dirty="0"/>
          </a:p>
          <a:p>
            <a:pPr algn="just">
              <a:lnSpc>
                <a:spcPct val="150000"/>
              </a:lnSpc>
            </a:pPr>
            <a:endParaRPr lang="en-IN" sz="1800" dirty="0"/>
          </a:p>
        </p:txBody>
      </p:sp>
      <p:sp>
        <p:nvSpPr>
          <p:cNvPr id="3" name="Title 2"/>
          <p:cNvSpPr>
            <a:spLocks noGrp="1"/>
          </p:cNvSpPr>
          <p:nvPr>
            <p:ph type="title"/>
          </p:nvPr>
        </p:nvSpPr>
        <p:spPr>
          <a:xfrm>
            <a:off x="457200" y="0"/>
            <a:ext cx="8229600" cy="1219200"/>
          </a:xfrm>
        </p:spPr>
        <p:txBody>
          <a:bodyPr>
            <a:noAutofit/>
          </a:bodyPr>
          <a:lstStyle/>
          <a:p>
            <a:pPr algn="ctr"/>
            <a:r>
              <a:rPr lang="en-US" sz="3200" b="1" dirty="0"/>
              <a:t>LAUGIER – HUNZIKER PIGMENTATION :</a:t>
            </a:r>
            <a:br>
              <a:rPr lang="en-IN" sz="3200" b="1" dirty="0"/>
            </a:br>
            <a:endParaRPr lang="en-IN" sz="3200" b="1" dirty="0"/>
          </a:p>
        </p:txBody>
      </p:sp>
      <p:pic>
        <p:nvPicPr>
          <p:cNvPr id="4" name="Picture 3"/>
          <p:cNvPicPr/>
          <p:nvPr/>
        </p:nvPicPr>
        <p:blipFill>
          <a:blip r:embed="rId3" cstate="print"/>
          <a:srcRect/>
          <a:stretch>
            <a:fillRect/>
          </a:stretch>
        </p:blipFill>
        <p:spPr bwMode="auto">
          <a:xfrm>
            <a:off x="6832849" y="1143000"/>
            <a:ext cx="2311151" cy="1981200"/>
          </a:xfrm>
          <a:prstGeom prst="rect">
            <a:avLst/>
          </a:prstGeom>
          <a:noFill/>
          <a:ln w="9525">
            <a:noFill/>
            <a:miter lim="800000"/>
            <a:headEnd/>
            <a:tailEnd/>
          </a:ln>
        </p:spPr>
      </p:pic>
      <p:pic>
        <p:nvPicPr>
          <p:cNvPr id="5" name="Picture 4"/>
          <p:cNvPicPr/>
          <p:nvPr/>
        </p:nvPicPr>
        <p:blipFill>
          <a:blip r:embed="rId4" cstate="print"/>
          <a:srcRect t="9091"/>
          <a:stretch>
            <a:fillRect/>
          </a:stretch>
        </p:blipFill>
        <p:spPr bwMode="auto">
          <a:xfrm>
            <a:off x="7086600" y="4267200"/>
            <a:ext cx="1981200" cy="2247900"/>
          </a:xfrm>
          <a:prstGeom prst="rect">
            <a:avLst/>
          </a:prstGeom>
          <a:noFill/>
          <a:ln w="9525">
            <a:noFill/>
            <a:miter lim="800000"/>
            <a:headEnd/>
            <a:tailEnd/>
          </a:ln>
        </p:spPr>
      </p:pic>
      <p:sp>
        <p:nvSpPr>
          <p:cNvPr id="6" name="Rounded Rectangle 5"/>
          <p:cNvSpPr/>
          <p:nvPr/>
        </p:nvSpPr>
        <p:spPr>
          <a:xfrm>
            <a:off x="0" y="6096000"/>
            <a:ext cx="7162800" cy="7620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endParaRPr lang="en-IN" dirty="0"/>
          </a:p>
          <a:p>
            <a:endParaRPr lang="en-IN" dirty="0"/>
          </a:p>
          <a:p>
            <a:r>
              <a:rPr lang="en-IN" dirty="0"/>
              <a:t>A K Lampe , </a:t>
            </a:r>
            <a:r>
              <a:rPr lang="en-IN" dirty="0" err="1"/>
              <a:t>Laugier-Hunziker</a:t>
            </a:r>
            <a:r>
              <a:rPr lang="en-IN" dirty="0"/>
              <a:t> syndrome: an important  differential diagnosis for </a:t>
            </a:r>
            <a:r>
              <a:rPr lang="en-IN" dirty="0" err="1"/>
              <a:t>Peutz-Jeghers</a:t>
            </a:r>
            <a:r>
              <a:rPr lang="en-IN" dirty="0"/>
              <a:t> syndrome , J Med Genet 2003</a:t>
            </a:r>
          </a:p>
          <a:p>
            <a:endParaRPr lang="en-IN"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28600"/>
            <a:ext cx="6324600" cy="6629400"/>
          </a:xfrm>
        </p:spPr>
        <p:txBody>
          <a:bodyPr>
            <a:normAutofit/>
          </a:bodyPr>
          <a:lstStyle/>
          <a:p>
            <a:pPr algn="just">
              <a:lnSpc>
                <a:spcPct val="150000"/>
              </a:lnSpc>
            </a:pPr>
            <a:r>
              <a:rPr lang="en-US" sz="2000" b="1" dirty="0"/>
              <a:t>Diagnosis </a:t>
            </a:r>
            <a:r>
              <a:rPr lang="en-US" sz="2000" dirty="0"/>
              <a:t>: a differential diagnosis may include physiologic , drug or heavy metal  induced pigmentation ,</a:t>
            </a:r>
            <a:r>
              <a:rPr lang="en-US" sz="2000" dirty="0" err="1"/>
              <a:t>endocrinopathic</a:t>
            </a:r>
            <a:r>
              <a:rPr lang="en-US" sz="2000" dirty="0"/>
              <a:t> disease , </a:t>
            </a:r>
            <a:r>
              <a:rPr lang="en-US" sz="2000" dirty="0" err="1"/>
              <a:t>peutz</a:t>
            </a:r>
            <a:r>
              <a:rPr lang="en-US" sz="2000" dirty="0"/>
              <a:t> </a:t>
            </a:r>
            <a:r>
              <a:rPr lang="en-US" sz="2000" dirty="0" err="1"/>
              <a:t>jeghers</a:t>
            </a:r>
            <a:r>
              <a:rPr lang="en-US" sz="2000" dirty="0"/>
              <a:t> syndrome .</a:t>
            </a:r>
            <a:endParaRPr lang="en-US" sz="2000" b="1" dirty="0"/>
          </a:p>
          <a:p>
            <a:pPr algn="just">
              <a:lnSpc>
                <a:spcPct val="150000"/>
              </a:lnSpc>
            </a:pPr>
            <a:endParaRPr lang="en-US" sz="2000" b="1" dirty="0"/>
          </a:p>
          <a:p>
            <a:pPr algn="just">
              <a:lnSpc>
                <a:spcPct val="150000"/>
              </a:lnSpc>
            </a:pPr>
            <a:r>
              <a:rPr lang="en-US" sz="2000" b="1" dirty="0"/>
              <a:t>T. </a:t>
            </a:r>
            <a:r>
              <a:rPr lang="en-US" sz="2000" b="1" dirty="0" err="1"/>
              <a:t>Sabesan</a:t>
            </a:r>
            <a:r>
              <a:rPr lang="en-US" sz="2000" b="1" dirty="0"/>
              <a:t> .et. al. ( 2004)</a:t>
            </a:r>
            <a:r>
              <a:rPr lang="en-US" sz="2000" baseline="30000" dirty="0"/>
              <a:t> </a:t>
            </a:r>
            <a:r>
              <a:rPr lang="en-US" sz="2000" b="1" dirty="0"/>
              <a:t> </a:t>
            </a:r>
            <a:r>
              <a:rPr lang="en-US" sz="2000" dirty="0"/>
              <a:t>reported a case of  </a:t>
            </a:r>
            <a:r>
              <a:rPr lang="en-US" sz="2000" dirty="0" err="1"/>
              <a:t>Laugier-Hunziker</a:t>
            </a:r>
            <a:r>
              <a:rPr lang="en-US" sz="2000" dirty="0"/>
              <a:t> Syndrome in a</a:t>
            </a:r>
            <a:r>
              <a:rPr lang="en-US" sz="2000" b="1" dirty="0"/>
              <a:t>  </a:t>
            </a:r>
            <a:r>
              <a:rPr lang="en-US" sz="2000" dirty="0"/>
              <a:t>80-year-old white woman who presented with painless brown pigmentation of the lower lip and patchy freckling in her nails, of 7 years’ duration.</a:t>
            </a:r>
          </a:p>
          <a:p>
            <a:pPr algn="just">
              <a:lnSpc>
                <a:spcPct val="150000"/>
              </a:lnSpc>
            </a:pPr>
            <a:endParaRPr lang="en-IN" sz="2000" dirty="0"/>
          </a:p>
          <a:p>
            <a:pPr algn="just">
              <a:lnSpc>
                <a:spcPct val="150000"/>
              </a:lnSpc>
            </a:pPr>
            <a:r>
              <a:rPr lang="en-US" sz="2000" b="1" dirty="0"/>
              <a:t>Kaori </a:t>
            </a:r>
            <a:r>
              <a:rPr lang="en-US" sz="2000" b="1" dirty="0" err="1"/>
              <a:t>Yago</a:t>
            </a:r>
            <a:r>
              <a:rPr lang="en-US" sz="2000" b="1" dirty="0"/>
              <a:t>. et. al.(2008) </a:t>
            </a:r>
            <a:r>
              <a:rPr lang="en-US" sz="2000" dirty="0"/>
              <a:t>presented</a:t>
            </a:r>
            <a:r>
              <a:rPr lang="en-US" sz="2000" b="1" dirty="0"/>
              <a:t> </a:t>
            </a:r>
            <a:r>
              <a:rPr lang="en-US" sz="2000" dirty="0"/>
              <a:t>present a </a:t>
            </a:r>
            <a:r>
              <a:rPr lang="en-US" sz="2000" dirty="0" err="1"/>
              <a:t>histopathologic</a:t>
            </a:r>
            <a:r>
              <a:rPr lang="en-US" sz="2000" dirty="0"/>
              <a:t> analysis of the syndrome in 2 cases. </a:t>
            </a:r>
            <a:endParaRPr lang="en-IN" sz="2000" dirty="0"/>
          </a:p>
          <a:p>
            <a:pPr algn="just">
              <a:lnSpc>
                <a:spcPct val="150000"/>
              </a:lnSpc>
            </a:pPr>
            <a:endParaRPr lang="en-IN" sz="2000" dirty="0"/>
          </a:p>
        </p:txBody>
      </p:sp>
      <p:pic>
        <p:nvPicPr>
          <p:cNvPr id="4" name="Picture 3"/>
          <p:cNvPicPr/>
          <p:nvPr/>
        </p:nvPicPr>
        <p:blipFill>
          <a:blip r:embed="rId2" cstate="print"/>
          <a:srcRect/>
          <a:stretch>
            <a:fillRect/>
          </a:stretch>
        </p:blipFill>
        <p:spPr bwMode="auto">
          <a:xfrm>
            <a:off x="6553200" y="1600200"/>
            <a:ext cx="2276475" cy="1590675"/>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990600"/>
            <a:ext cx="6553200" cy="5410200"/>
          </a:xfrm>
        </p:spPr>
        <p:txBody>
          <a:bodyPr>
            <a:normAutofit lnSpcReduction="10000"/>
          </a:bodyPr>
          <a:lstStyle/>
          <a:p>
            <a:pPr algn="just">
              <a:lnSpc>
                <a:spcPct val="150000"/>
              </a:lnSpc>
            </a:pPr>
            <a:r>
              <a:rPr lang="en-US" sz="2000" dirty="0" err="1"/>
              <a:t>Echymosis</a:t>
            </a:r>
            <a:r>
              <a:rPr lang="en-US" sz="2000" dirty="0"/>
              <a:t> : traumatic </a:t>
            </a:r>
            <a:r>
              <a:rPr lang="en-US" sz="2000" dirty="0" err="1"/>
              <a:t>ecchymosis</a:t>
            </a:r>
            <a:r>
              <a:rPr lang="en-US" sz="2000" dirty="0"/>
              <a:t>  is common on lips</a:t>
            </a:r>
          </a:p>
          <a:p>
            <a:pPr algn="just">
              <a:lnSpc>
                <a:spcPct val="150000"/>
              </a:lnSpc>
            </a:pPr>
            <a:endParaRPr lang="en-US" sz="2000" dirty="0"/>
          </a:p>
          <a:p>
            <a:pPr algn="just">
              <a:lnSpc>
                <a:spcPct val="150000"/>
              </a:lnSpc>
            </a:pPr>
            <a:r>
              <a:rPr lang="en-IN" sz="2000" dirty="0" err="1"/>
              <a:t>ecchymosis</a:t>
            </a:r>
            <a:r>
              <a:rPr lang="en-IN" sz="2000" dirty="0"/>
              <a:t> of oral mucosa - with liver cirrhosis , </a:t>
            </a:r>
            <a:r>
              <a:rPr lang="en-IN" sz="2000" dirty="0" err="1"/>
              <a:t>leukemia</a:t>
            </a:r>
            <a:r>
              <a:rPr lang="en-IN" sz="2000" dirty="0"/>
              <a:t> , end stage renal disease - dialysis treatment . </a:t>
            </a:r>
          </a:p>
          <a:p>
            <a:pPr algn="just">
              <a:lnSpc>
                <a:spcPct val="150000"/>
              </a:lnSpc>
            </a:pPr>
            <a:endParaRPr lang="en-IN" sz="2000" dirty="0"/>
          </a:p>
          <a:p>
            <a:pPr algn="just">
              <a:lnSpc>
                <a:spcPct val="150000"/>
              </a:lnSpc>
            </a:pPr>
            <a:r>
              <a:rPr lang="en-IN" sz="2000" dirty="0"/>
              <a:t>laboratory tests including :BT , PTT and INR  should be obtained in instances of spontaneous </a:t>
            </a:r>
            <a:r>
              <a:rPr lang="en-IN" sz="2000" dirty="0" err="1"/>
              <a:t>ecchymoses</a:t>
            </a:r>
            <a:endParaRPr lang="en-IN" sz="2000" dirty="0"/>
          </a:p>
          <a:p>
            <a:pPr algn="just">
              <a:lnSpc>
                <a:spcPct val="150000"/>
              </a:lnSpc>
            </a:pPr>
            <a:endParaRPr lang="en-US" sz="2000" dirty="0"/>
          </a:p>
          <a:p>
            <a:pPr algn="just">
              <a:lnSpc>
                <a:spcPct val="150000"/>
              </a:lnSpc>
            </a:pPr>
            <a:r>
              <a:rPr lang="en-IN" sz="2000" b="1" dirty="0"/>
              <a:t>PURPURA / PETECHIAE :</a:t>
            </a:r>
            <a:r>
              <a:rPr lang="en-IN" sz="2000" dirty="0"/>
              <a:t> oral </a:t>
            </a:r>
            <a:r>
              <a:rPr lang="en-IN" sz="2000" dirty="0" err="1"/>
              <a:t>purpura</a:t>
            </a:r>
            <a:r>
              <a:rPr lang="en-IN" sz="2000" dirty="0"/>
              <a:t>/ </a:t>
            </a:r>
            <a:r>
              <a:rPr lang="en-IN" sz="2000" dirty="0" err="1"/>
              <a:t>petechiae</a:t>
            </a:r>
            <a:r>
              <a:rPr lang="en-IN" sz="2000" dirty="0"/>
              <a:t> may develop as a consequence of trauma / viral / systemic disease / platelet deficiencies  . </a:t>
            </a:r>
          </a:p>
          <a:p>
            <a:pPr algn="just">
              <a:lnSpc>
                <a:spcPct val="150000"/>
              </a:lnSpc>
            </a:pPr>
            <a:endParaRPr lang="en-IN" sz="2000" dirty="0"/>
          </a:p>
        </p:txBody>
      </p:sp>
      <p:sp>
        <p:nvSpPr>
          <p:cNvPr id="3" name="Title 2"/>
          <p:cNvSpPr>
            <a:spLocks noGrp="1"/>
          </p:cNvSpPr>
          <p:nvPr>
            <p:ph type="title"/>
          </p:nvPr>
        </p:nvSpPr>
        <p:spPr>
          <a:xfrm>
            <a:off x="457200" y="-304800"/>
            <a:ext cx="8229600" cy="1219200"/>
          </a:xfrm>
        </p:spPr>
        <p:txBody>
          <a:bodyPr>
            <a:noAutofit/>
          </a:bodyPr>
          <a:lstStyle/>
          <a:p>
            <a:pPr algn="just"/>
            <a:r>
              <a:rPr lang="en-IN" sz="2800" b="1" dirty="0"/>
              <a:t>HEMOGLOBIN AND IRON ASSOCIATED PIGMENT  </a:t>
            </a:r>
            <a:endParaRPr lang="en-IN" sz="2800" dirty="0"/>
          </a:p>
        </p:txBody>
      </p:sp>
      <p:pic>
        <p:nvPicPr>
          <p:cNvPr id="4" name="Picture 3" descr="DSC02187"/>
          <p:cNvPicPr/>
          <p:nvPr/>
        </p:nvPicPr>
        <p:blipFill>
          <a:blip r:embed="rId2" cstate="print"/>
          <a:srcRect l="5495" t="7326" r="6593" b="19414"/>
          <a:stretch>
            <a:fillRect/>
          </a:stretch>
        </p:blipFill>
        <p:spPr bwMode="auto">
          <a:xfrm>
            <a:off x="6705600" y="1143000"/>
            <a:ext cx="2143125" cy="1590675"/>
          </a:xfrm>
          <a:prstGeom prst="rect">
            <a:avLst/>
          </a:prstGeom>
          <a:noFill/>
        </p:spPr>
      </p:pic>
      <p:pic>
        <p:nvPicPr>
          <p:cNvPr id="5" name="Picture 4" descr="DSC02824"/>
          <p:cNvPicPr/>
          <p:nvPr/>
        </p:nvPicPr>
        <p:blipFill>
          <a:blip r:embed="rId3" cstate="print"/>
          <a:srcRect l="7954" t="13637" r="4546" b="9091"/>
          <a:stretch>
            <a:fillRect/>
          </a:stretch>
        </p:blipFill>
        <p:spPr bwMode="auto">
          <a:xfrm>
            <a:off x="6543675" y="4352925"/>
            <a:ext cx="2447925" cy="1971675"/>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8458200" cy="5638800"/>
          </a:xfrm>
        </p:spPr>
        <p:txBody>
          <a:bodyPr>
            <a:normAutofit fontScale="92500" lnSpcReduction="10000"/>
          </a:bodyPr>
          <a:lstStyle/>
          <a:p>
            <a:pPr>
              <a:lnSpc>
                <a:spcPct val="150000"/>
              </a:lnSpc>
            </a:pPr>
            <a:r>
              <a:rPr lang="en-US" sz="2000" dirty="0" err="1"/>
              <a:t>Haemochromatosis</a:t>
            </a:r>
            <a:r>
              <a:rPr lang="en-US" sz="2000" dirty="0"/>
              <a:t> is an iron storage disease in which excess amounts of iron deposited in body tissues and organs </a:t>
            </a:r>
          </a:p>
          <a:p>
            <a:pPr>
              <a:lnSpc>
                <a:spcPct val="150000"/>
              </a:lnSpc>
            </a:pPr>
            <a:endParaRPr lang="en-IN" sz="2000" dirty="0"/>
          </a:p>
          <a:p>
            <a:pPr>
              <a:lnSpc>
                <a:spcPct val="150000"/>
              </a:lnSpc>
            </a:pPr>
            <a:r>
              <a:rPr lang="en-US" sz="2000" b="1" dirty="0"/>
              <a:t>Etiology : </a:t>
            </a:r>
            <a:endParaRPr lang="en-IN" sz="2000" dirty="0"/>
          </a:p>
          <a:p>
            <a:pPr>
              <a:lnSpc>
                <a:spcPct val="150000"/>
              </a:lnSpc>
              <a:buNone/>
            </a:pPr>
            <a:r>
              <a:rPr lang="en-US" sz="2000" dirty="0"/>
              <a:t>a.    idiopathic </a:t>
            </a:r>
            <a:r>
              <a:rPr lang="en-US" sz="2000" dirty="0" err="1"/>
              <a:t>hemochromatiosis</a:t>
            </a:r>
            <a:r>
              <a:rPr lang="en-US" sz="2000" dirty="0"/>
              <a:t>. </a:t>
            </a:r>
            <a:endParaRPr lang="en-IN" sz="2000" dirty="0"/>
          </a:p>
          <a:p>
            <a:pPr>
              <a:lnSpc>
                <a:spcPct val="150000"/>
              </a:lnSpc>
              <a:buNone/>
            </a:pPr>
            <a:r>
              <a:rPr lang="en-US" sz="2000" dirty="0"/>
              <a:t>b.    </a:t>
            </a:r>
            <a:r>
              <a:rPr lang="en-US" sz="2000" dirty="0" err="1"/>
              <a:t>Erythropoietic</a:t>
            </a:r>
            <a:r>
              <a:rPr lang="en-US" sz="2000" dirty="0"/>
              <a:t> </a:t>
            </a:r>
            <a:r>
              <a:rPr lang="en-US" sz="2000" dirty="0" err="1"/>
              <a:t>hemochromatosis</a:t>
            </a:r>
            <a:r>
              <a:rPr lang="en-US" sz="2000" dirty="0"/>
              <a:t>. </a:t>
            </a:r>
            <a:endParaRPr lang="en-IN" sz="2000" dirty="0"/>
          </a:p>
          <a:p>
            <a:pPr>
              <a:lnSpc>
                <a:spcPct val="150000"/>
              </a:lnSpc>
              <a:buNone/>
            </a:pPr>
            <a:r>
              <a:rPr lang="en-US" sz="2000" dirty="0"/>
              <a:t>c.   In alcoholics with liver disease. </a:t>
            </a:r>
            <a:endParaRPr lang="en-IN" sz="2000" dirty="0"/>
          </a:p>
          <a:p>
            <a:pPr marL="457200" indent="-457200">
              <a:lnSpc>
                <a:spcPct val="150000"/>
              </a:lnSpc>
              <a:buAutoNum type="alphaLcPeriod" startAt="4"/>
            </a:pPr>
            <a:r>
              <a:rPr lang="en-US" sz="2000" dirty="0"/>
              <a:t>Due to</a:t>
            </a:r>
            <a:r>
              <a:rPr lang="en-US" sz="2000" i="1" dirty="0"/>
              <a:t> </a:t>
            </a:r>
            <a:r>
              <a:rPr lang="en-US" sz="2000" dirty="0"/>
              <a:t>excessive intake of</a:t>
            </a:r>
            <a:r>
              <a:rPr lang="en-US" sz="2000" i="1" dirty="0"/>
              <a:t> </a:t>
            </a:r>
            <a:r>
              <a:rPr lang="en-US" sz="2000" dirty="0"/>
              <a:t>iron.</a:t>
            </a:r>
          </a:p>
          <a:p>
            <a:pPr marL="457200" indent="-457200">
              <a:lnSpc>
                <a:spcPct val="150000"/>
              </a:lnSpc>
              <a:buAutoNum type="alphaLcPeriod" startAt="4"/>
            </a:pPr>
            <a:endParaRPr lang="en-US" sz="2000" dirty="0"/>
          </a:p>
          <a:p>
            <a:pPr marL="457200" indent="-457200">
              <a:lnSpc>
                <a:spcPct val="150000"/>
              </a:lnSpc>
            </a:pPr>
            <a:r>
              <a:rPr lang="en-US" sz="2000" dirty="0"/>
              <a:t>The pigmentation of skin and oral mucous membrane may be due to combining of melanin with iron pigmentation resulting in a characteristic bronze </a:t>
            </a:r>
            <a:r>
              <a:rPr lang="en-US" sz="2000" dirty="0" err="1"/>
              <a:t>colour</a:t>
            </a:r>
            <a:r>
              <a:rPr lang="en-US" sz="2000" dirty="0"/>
              <a:t> which is an important characteristic feature of the disease</a:t>
            </a:r>
            <a:r>
              <a:rPr lang="en-US" sz="2000" baseline="30000" dirty="0"/>
              <a:t>.</a:t>
            </a:r>
            <a:r>
              <a:rPr lang="en-US" sz="2000" dirty="0"/>
              <a:t> </a:t>
            </a:r>
            <a:endParaRPr lang="en-IN" sz="2000" dirty="0"/>
          </a:p>
          <a:p>
            <a:pPr marL="457200" indent="-457200">
              <a:lnSpc>
                <a:spcPct val="150000"/>
              </a:lnSpc>
              <a:buAutoNum type="alphaLcPeriod" startAt="4"/>
            </a:pPr>
            <a:endParaRPr lang="en-IN" sz="2000" dirty="0"/>
          </a:p>
          <a:p>
            <a:pPr>
              <a:lnSpc>
                <a:spcPct val="150000"/>
              </a:lnSpc>
            </a:pPr>
            <a:endParaRPr lang="en-IN" sz="2000" dirty="0"/>
          </a:p>
        </p:txBody>
      </p:sp>
      <p:sp>
        <p:nvSpPr>
          <p:cNvPr id="3" name="Title 2"/>
          <p:cNvSpPr>
            <a:spLocks noGrp="1"/>
          </p:cNvSpPr>
          <p:nvPr>
            <p:ph type="title"/>
          </p:nvPr>
        </p:nvSpPr>
        <p:spPr/>
        <p:txBody>
          <a:bodyPr>
            <a:noAutofit/>
          </a:bodyPr>
          <a:lstStyle/>
          <a:p>
            <a:pPr algn="ctr"/>
            <a:r>
              <a:rPr lang="en-US" sz="2800" b="1" u="sng" dirty="0"/>
              <a:t>HEMOCHROMATOSIS (BRONZE DIABETES)</a:t>
            </a:r>
            <a:br>
              <a:rPr lang="en-IN" sz="2800" dirty="0"/>
            </a:br>
            <a:endParaRPr lang="en-IN" sz="2800" dirty="0"/>
          </a:p>
        </p:txBody>
      </p:sp>
      <p:pic>
        <p:nvPicPr>
          <p:cNvPr id="14337" name="Picture 1" descr="C:\Users\1rayudu\Desktop\images (1).jpg"/>
          <p:cNvPicPr>
            <a:picLocks noChangeAspect="1" noChangeArrowheads="1"/>
          </p:cNvPicPr>
          <p:nvPr/>
        </p:nvPicPr>
        <p:blipFill>
          <a:blip r:embed="rId2" cstate="print"/>
          <a:srcRect/>
          <a:stretch>
            <a:fillRect/>
          </a:stretch>
        </p:blipFill>
        <p:spPr bwMode="auto">
          <a:xfrm>
            <a:off x="4930280" y="1600200"/>
            <a:ext cx="3875713" cy="3657600"/>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lnSpc>
                <a:spcPct val="150000"/>
              </a:lnSpc>
            </a:pPr>
            <a:r>
              <a:rPr lang="en-US" sz="2400" dirty="0"/>
              <a:t>Differential diagnosis  : </a:t>
            </a:r>
            <a:r>
              <a:rPr lang="en-US" sz="2400" dirty="0" err="1"/>
              <a:t>addisons</a:t>
            </a:r>
            <a:r>
              <a:rPr lang="en-US" sz="2400" dirty="0"/>
              <a:t> disease , </a:t>
            </a:r>
            <a:r>
              <a:rPr lang="en-US" sz="2400" dirty="0" err="1"/>
              <a:t>argyria</a:t>
            </a:r>
            <a:r>
              <a:rPr lang="en-US" sz="2400" dirty="0"/>
              <a:t> </a:t>
            </a:r>
          </a:p>
          <a:p>
            <a:pPr>
              <a:lnSpc>
                <a:spcPct val="150000"/>
              </a:lnSpc>
            </a:pPr>
            <a:endParaRPr lang="en-US" sz="2400" dirty="0"/>
          </a:p>
          <a:p>
            <a:pPr>
              <a:lnSpc>
                <a:spcPct val="150000"/>
              </a:lnSpc>
              <a:buNone/>
            </a:pPr>
            <a:r>
              <a:rPr lang="en-US" sz="2400" dirty="0"/>
              <a:t>To arrive at a definitive diagnosis   ;</a:t>
            </a:r>
            <a:endParaRPr lang="en-IN" sz="2400" dirty="0"/>
          </a:p>
          <a:p>
            <a:pPr>
              <a:lnSpc>
                <a:spcPct val="150000"/>
              </a:lnSpc>
            </a:pPr>
            <a:r>
              <a:rPr lang="en-US" sz="2400" dirty="0"/>
              <a:t>A careful examination and history should be taken</a:t>
            </a:r>
            <a:endParaRPr lang="en-IN" sz="2400" dirty="0"/>
          </a:p>
          <a:p>
            <a:pPr>
              <a:lnSpc>
                <a:spcPct val="150000"/>
              </a:lnSpc>
            </a:pPr>
            <a:r>
              <a:rPr lang="en-US" sz="2400" dirty="0"/>
              <a:t>Skin, </a:t>
            </a:r>
            <a:r>
              <a:rPr lang="en-US" sz="2400" dirty="0" err="1"/>
              <a:t>oral,bone</a:t>
            </a:r>
            <a:r>
              <a:rPr lang="en-US" sz="2400" dirty="0"/>
              <a:t> marrow and liver biopsies are also valuable</a:t>
            </a:r>
            <a:endParaRPr lang="en-IN" sz="2400" dirty="0"/>
          </a:p>
          <a:p>
            <a:pPr>
              <a:lnSpc>
                <a:spcPct val="150000"/>
              </a:lnSpc>
            </a:pPr>
            <a:r>
              <a:rPr lang="en-US" sz="2400" dirty="0"/>
              <a:t>The tissue can be stained for iron by using Prussian blue</a:t>
            </a:r>
            <a:endParaRPr lang="en-IN" sz="2400" dirty="0"/>
          </a:p>
          <a:p>
            <a:pPr>
              <a:lnSpc>
                <a:spcPct val="150000"/>
              </a:lnSpc>
            </a:pPr>
            <a:r>
              <a:rPr lang="en-US" sz="2400" dirty="0"/>
              <a:t>Determination of iron content and iron binding capacity are also helpful</a:t>
            </a:r>
            <a:r>
              <a:rPr lang="en-US" sz="2400" baseline="30000" dirty="0"/>
              <a:t>2</a:t>
            </a:r>
            <a:r>
              <a:rPr lang="en-US" sz="2400" dirty="0"/>
              <a:t> .</a:t>
            </a:r>
            <a:endParaRPr lang="en-IN" sz="2400" dirty="0"/>
          </a:p>
          <a:p>
            <a:pPr>
              <a:lnSpc>
                <a:spcPct val="150000"/>
              </a:lnSpc>
            </a:pPr>
            <a:endParaRPr lang="en-IN" sz="2400" dirty="0"/>
          </a:p>
        </p:txBody>
      </p:sp>
      <p:sp>
        <p:nvSpPr>
          <p:cNvPr id="3" name="Title 2"/>
          <p:cNvSpPr>
            <a:spLocks noGrp="1"/>
          </p:cNvSpPr>
          <p:nvPr>
            <p:ph type="title"/>
          </p:nvPr>
        </p:nvSpPr>
        <p:spPr/>
        <p:txBody>
          <a:bodyPr/>
          <a:lstStyle/>
          <a:p>
            <a:endParaRPr lang="en-IN"/>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762000"/>
            <a:ext cx="8839200" cy="5791200"/>
          </a:xfrm>
        </p:spPr>
        <p:txBody>
          <a:bodyPr>
            <a:normAutofit/>
          </a:bodyPr>
          <a:lstStyle/>
          <a:p>
            <a:pPr>
              <a:lnSpc>
                <a:spcPct val="150000"/>
              </a:lnSpc>
            </a:pPr>
            <a:endParaRPr lang="en-US" sz="2000" b="1" u="sng" dirty="0"/>
          </a:p>
          <a:p>
            <a:pPr>
              <a:lnSpc>
                <a:spcPct val="150000"/>
              </a:lnSpc>
            </a:pPr>
            <a:r>
              <a:rPr lang="en-US" sz="2000" b="1" u="sng" dirty="0"/>
              <a:t>TATTOO : </a:t>
            </a:r>
            <a:r>
              <a:rPr lang="en-US" sz="2000" dirty="0" err="1"/>
              <a:t>Tatto</a:t>
            </a:r>
            <a:r>
              <a:rPr lang="en-US" sz="2000" dirty="0"/>
              <a:t> is tissue stained by a pigmented foreign material.</a:t>
            </a:r>
          </a:p>
          <a:p>
            <a:pPr>
              <a:lnSpc>
                <a:spcPct val="150000"/>
              </a:lnSpc>
            </a:pPr>
            <a:endParaRPr lang="en-IN" sz="2000" dirty="0"/>
          </a:p>
          <a:p>
            <a:pPr>
              <a:lnSpc>
                <a:spcPct val="150000"/>
              </a:lnSpc>
            </a:pPr>
            <a:r>
              <a:rPr lang="en-US" sz="2000" dirty="0"/>
              <a:t>Common material  - amalgam , others – graphite from pencils , dyes , inks , charcoal </a:t>
            </a:r>
            <a:r>
              <a:rPr lang="en-US" sz="2000" dirty="0" err="1"/>
              <a:t>dentirifice</a:t>
            </a:r>
            <a:r>
              <a:rPr lang="en-US" sz="2000" dirty="0"/>
              <a:t> .</a:t>
            </a:r>
          </a:p>
          <a:p>
            <a:pPr>
              <a:lnSpc>
                <a:spcPct val="150000"/>
              </a:lnSpc>
            </a:pPr>
            <a:endParaRPr lang="en-US" sz="2000" dirty="0"/>
          </a:p>
          <a:p>
            <a:pPr>
              <a:lnSpc>
                <a:spcPct val="150000"/>
              </a:lnSpc>
            </a:pPr>
            <a:r>
              <a:rPr lang="en-US" sz="2000" dirty="0"/>
              <a:t>Pathogenesis of amalgam </a:t>
            </a:r>
            <a:r>
              <a:rPr lang="en-US" sz="2000" dirty="0" err="1"/>
              <a:t>tatoo</a:t>
            </a:r>
            <a:r>
              <a:rPr lang="en-US" sz="2000" dirty="0"/>
              <a:t> : </a:t>
            </a:r>
          </a:p>
          <a:p>
            <a:pPr>
              <a:lnSpc>
                <a:spcPct val="150000"/>
              </a:lnSpc>
            </a:pPr>
            <a:endParaRPr lang="en-US" sz="2000" dirty="0"/>
          </a:p>
          <a:p>
            <a:pPr>
              <a:lnSpc>
                <a:spcPct val="150000"/>
              </a:lnSpc>
            </a:pPr>
            <a:r>
              <a:rPr lang="en-US" sz="2000" dirty="0"/>
              <a:t>The lesions of amalgam tattoo are usually present as flat </a:t>
            </a:r>
            <a:r>
              <a:rPr lang="en-US" sz="2000" dirty="0" err="1"/>
              <a:t>macules</a:t>
            </a:r>
            <a:r>
              <a:rPr lang="en-US" sz="2000" dirty="0"/>
              <a:t> and occasionally it presents as a slightly raised lesion. The margins of these lesions may be well defined or irregular or diffuse in nature</a:t>
            </a:r>
            <a:endParaRPr lang="en-IN" sz="2000" dirty="0"/>
          </a:p>
          <a:p>
            <a:pPr>
              <a:lnSpc>
                <a:spcPct val="150000"/>
              </a:lnSpc>
            </a:pPr>
            <a:endParaRPr lang="en-IN" sz="2000" dirty="0"/>
          </a:p>
        </p:txBody>
      </p:sp>
      <p:sp>
        <p:nvSpPr>
          <p:cNvPr id="3" name="Title 2"/>
          <p:cNvSpPr>
            <a:spLocks noGrp="1"/>
          </p:cNvSpPr>
          <p:nvPr>
            <p:ph type="title"/>
          </p:nvPr>
        </p:nvSpPr>
        <p:spPr>
          <a:xfrm>
            <a:off x="457200" y="609600"/>
            <a:ext cx="8229600" cy="762000"/>
          </a:xfrm>
        </p:spPr>
        <p:txBody>
          <a:bodyPr>
            <a:normAutofit fontScale="90000"/>
          </a:bodyPr>
          <a:lstStyle/>
          <a:p>
            <a:pPr algn="ctr"/>
            <a:r>
              <a:rPr lang="en-US" b="1" dirty="0"/>
              <a:t>EXOGENOUS PIGMENTATION </a:t>
            </a:r>
            <a:br>
              <a:rPr lang="en-IN" dirty="0"/>
            </a:br>
            <a:endParaRPr lang="en-IN" dirty="0"/>
          </a:p>
        </p:txBody>
      </p:sp>
      <p:pic>
        <p:nvPicPr>
          <p:cNvPr id="4" name="Picture 3"/>
          <p:cNvPicPr/>
          <p:nvPr/>
        </p:nvPicPr>
        <p:blipFill>
          <a:blip r:embed="rId2" cstate="print"/>
          <a:srcRect/>
          <a:stretch>
            <a:fillRect/>
          </a:stretch>
        </p:blipFill>
        <p:spPr bwMode="auto">
          <a:xfrm>
            <a:off x="5867400" y="3048000"/>
            <a:ext cx="2508786" cy="1638300"/>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762000"/>
            <a:ext cx="8686800" cy="5867400"/>
          </a:xfrm>
        </p:spPr>
        <p:txBody>
          <a:bodyPr>
            <a:noAutofit/>
          </a:bodyPr>
          <a:lstStyle/>
          <a:p>
            <a:pPr>
              <a:lnSpc>
                <a:spcPct val="170000"/>
              </a:lnSpc>
            </a:pPr>
            <a:r>
              <a:rPr lang="en-US" sz="2000" dirty="0"/>
              <a:t>Heavy metal pigmentation is caused by ingestion or inhalation of materials containing lead, bismuth and mercury ,</a:t>
            </a:r>
            <a:r>
              <a:rPr lang="en-US" sz="2000" dirty="0" err="1"/>
              <a:t>arsenic,silver</a:t>
            </a:r>
            <a:r>
              <a:rPr lang="en-US" sz="2000" dirty="0"/>
              <a:t> and gold.</a:t>
            </a:r>
          </a:p>
          <a:p>
            <a:pPr>
              <a:lnSpc>
                <a:spcPct val="170000"/>
              </a:lnSpc>
            </a:pPr>
            <a:endParaRPr lang="en-US" sz="2000" dirty="0"/>
          </a:p>
          <a:p>
            <a:pPr>
              <a:lnSpc>
                <a:spcPct val="170000"/>
              </a:lnSpc>
            </a:pPr>
            <a:r>
              <a:rPr lang="en-US" sz="2000" dirty="0"/>
              <a:t> copper, zinc,  phosphorous, copper, manganese rarely cause pigmentation  </a:t>
            </a:r>
          </a:p>
          <a:p>
            <a:pPr>
              <a:lnSpc>
                <a:spcPct val="170000"/>
              </a:lnSpc>
            </a:pPr>
            <a:r>
              <a:rPr lang="en-US" sz="2000" dirty="0"/>
              <a:t>Identification and treatment of cause to avoid severe systemic side effects </a:t>
            </a:r>
            <a:endParaRPr lang="en-IN" sz="2000" dirty="0"/>
          </a:p>
          <a:p>
            <a:pPr>
              <a:lnSpc>
                <a:spcPct val="170000"/>
              </a:lnSpc>
            </a:pPr>
            <a:endParaRPr lang="en-US" sz="2000" b="1" dirty="0"/>
          </a:p>
          <a:p>
            <a:pPr>
              <a:lnSpc>
                <a:spcPct val="170000"/>
              </a:lnSpc>
            </a:pPr>
            <a:r>
              <a:rPr lang="en-US" sz="2000" b="1" dirty="0"/>
              <a:t>Etiology : </a:t>
            </a:r>
            <a:r>
              <a:rPr lang="en-US" sz="2000" dirty="0"/>
              <a:t>-  It may be an occupational hazard.</a:t>
            </a:r>
            <a:endParaRPr lang="en-IN" sz="2000" dirty="0"/>
          </a:p>
          <a:p>
            <a:pPr>
              <a:lnSpc>
                <a:spcPct val="170000"/>
              </a:lnSpc>
            </a:pPr>
            <a:r>
              <a:rPr lang="en-US" sz="2000" dirty="0"/>
              <a:t> By ingestion of medication containing </a:t>
            </a:r>
            <a:r>
              <a:rPr lang="en-US" sz="2000" dirty="0" err="1"/>
              <a:t>heayy</a:t>
            </a:r>
            <a:r>
              <a:rPr lang="en-US" sz="2000" dirty="0"/>
              <a:t> metals as their  components.</a:t>
            </a:r>
            <a:endParaRPr lang="en-IN" sz="2000" dirty="0"/>
          </a:p>
          <a:p>
            <a:pPr>
              <a:lnSpc>
                <a:spcPct val="170000"/>
              </a:lnSpc>
            </a:pPr>
            <a:r>
              <a:rPr lang="en-US" sz="2000" dirty="0"/>
              <a:t> </a:t>
            </a:r>
          </a:p>
          <a:p>
            <a:pPr>
              <a:lnSpc>
                <a:spcPct val="170000"/>
              </a:lnSpc>
            </a:pPr>
            <a:r>
              <a:rPr lang="en-US" sz="2000" dirty="0"/>
              <a:t>Pathogenesis : </a:t>
            </a:r>
            <a:endParaRPr lang="en-IN" sz="2000" dirty="0"/>
          </a:p>
        </p:txBody>
      </p:sp>
      <p:sp>
        <p:nvSpPr>
          <p:cNvPr id="3" name="Title 2"/>
          <p:cNvSpPr>
            <a:spLocks noGrp="1"/>
          </p:cNvSpPr>
          <p:nvPr>
            <p:ph type="title"/>
          </p:nvPr>
        </p:nvSpPr>
        <p:spPr/>
        <p:txBody>
          <a:bodyPr>
            <a:normAutofit fontScale="90000"/>
          </a:bodyPr>
          <a:lstStyle/>
          <a:p>
            <a:pPr algn="ctr"/>
            <a:r>
              <a:rPr lang="en-US" b="1" u="sng" dirty="0"/>
              <a:t>HEAVY METAL PIGMENTATION</a:t>
            </a:r>
            <a:br>
              <a:rPr lang="en-IN" dirty="0"/>
            </a:br>
            <a:endParaRPr lang="en-IN" dirty="0"/>
          </a:p>
        </p:txBody>
      </p:sp>
      <p:sp>
        <p:nvSpPr>
          <p:cNvPr id="4" name="Rounded Rectangle 3"/>
          <p:cNvSpPr/>
          <p:nvPr/>
        </p:nvSpPr>
        <p:spPr>
          <a:xfrm>
            <a:off x="3124200" y="5943600"/>
            <a:ext cx="6019800" cy="9144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lvl="0" algn="ctr"/>
            <a:r>
              <a:rPr lang="en-IN" sz="1400" b="1" dirty="0">
                <a:solidFill>
                  <a:srgbClr val="002060"/>
                </a:solidFill>
              </a:rPr>
              <a:t>Adel </a:t>
            </a:r>
            <a:r>
              <a:rPr lang="en-IN" sz="1400" b="1" dirty="0" err="1">
                <a:solidFill>
                  <a:srgbClr val="002060"/>
                </a:solidFill>
              </a:rPr>
              <a:t>Kauzman</a:t>
            </a:r>
            <a:r>
              <a:rPr lang="en-IN" sz="1400" b="1" dirty="0">
                <a:solidFill>
                  <a:srgbClr val="002060"/>
                </a:solidFill>
              </a:rPr>
              <a:t>, </a:t>
            </a:r>
            <a:r>
              <a:rPr lang="en-US" sz="1400" b="1" dirty="0">
                <a:solidFill>
                  <a:srgbClr val="002060"/>
                </a:solidFill>
              </a:rPr>
              <a:t>Marisa </a:t>
            </a:r>
            <a:r>
              <a:rPr lang="en-US" sz="1400" b="1" dirty="0" err="1">
                <a:solidFill>
                  <a:srgbClr val="002060"/>
                </a:solidFill>
              </a:rPr>
              <a:t>Pavone</a:t>
            </a:r>
            <a:r>
              <a:rPr lang="en-US" sz="1400" b="1" dirty="0">
                <a:solidFill>
                  <a:srgbClr val="002060"/>
                </a:solidFill>
              </a:rPr>
              <a:t>, Nick </a:t>
            </a:r>
            <a:r>
              <a:rPr lang="en-US" sz="1400" b="1" dirty="0" err="1">
                <a:solidFill>
                  <a:srgbClr val="002060"/>
                </a:solidFill>
              </a:rPr>
              <a:t>Blanas</a:t>
            </a:r>
            <a:r>
              <a:rPr lang="en-US" sz="1400" b="1" dirty="0">
                <a:solidFill>
                  <a:srgbClr val="002060"/>
                </a:solidFill>
              </a:rPr>
              <a:t>, Grace Bradley.</a:t>
            </a:r>
            <a:r>
              <a:rPr lang="en-IN" sz="1400" dirty="0">
                <a:solidFill>
                  <a:srgbClr val="002060"/>
                </a:solidFill>
              </a:rPr>
              <a:t> Pigmented Lesions of the Oral Cavity: Review, Differential Diagnosis, and Case Presentations. J Can Dent Assoc 2004; 70(10):682–3</a:t>
            </a:r>
          </a:p>
          <a:p>
            <a:pPr algn="ctr"/>
            <a:endParaRPr lang="en-IN" sz="1400" dirty="0">
              <a:solidFill>
                <a:srgbClr val="00206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28600"/>
            <a:ext cx="8305800" cy="6324600"/>
          </a:xfrm>
        </p:spPr>
        <p:txBody>
          <a:bodyPr>
            <a:normAutofit fontScale="85000" lnSpcReduction="20000"/>
          </a:bodyPr>
          <a:lstStyle/>
          <a:p>
            <a:pPr algn="just">
              <a:lnSpc>
                <a:spcPct val="150000"/>
              </a:lnSpc>
              <a:buNone/>
            </a:pPr>
            <a:r>
              <a:rPr lang="en-US" b="1" dirty="0"/>
              <a:t>Clinical Features</a:t>
            </a:r>
            <a:endParaRPr lang="en-IN" dirty="0"/>
          </a:p>
          <a:p>
            <a:pPr algn="just">
              <a:lnSpc>
                <a:spcPct val="150000"/>
              </a:lnSpc>
            </a:pPr>
            <a:r>
              <a:rPr lang="en-US" dirty="0"/>
              <a:t> free gingival margin which outlines the gingival cuff like a cylinder. </a:t>
            </a:r>
          </a:p>
          <a:p>
            <a:pPr algn="just">
              <a:lnSpc>
                <a:spcPct val="150000"/>
              </a:lnSpc>
            </a:pPr>
            <a:endParaRPr lang="en-US" dirty="0"/>
          </a:p>
          <a:p>
            <a:pPr algn="just">
              <a:lnSpc>
                <a:spcPct val="150000"/>
              </a:lnSpc>
            </a:pPr>
            <a:r>
              <a:rPr lang="en-US" dirty="0"/>
              <a:t> pigmentation is gray to black. </a:t>
            </a:r>
            <a:r>
              <a:rPr lang="en-US" dirty="0" err="1"/>
              <a:t>buccal</a:t>
            </a:r>
            <a:r>
              <a:rPr lang="en-US" dirty="0"/>
              <a:t> mucosa, lips, the ventral surface of tongue or in any localized areas of inflammation.</a:t>
            </a:r>
          </a:p>
          <a:p>
            <a:pPr algn="just">
              <a:lnSpc>
                <a:spcPct val="150000"/>
              </a:lnSpc>
            </a:pPr>
            <a:endParaRPr lang="en-IN" dirty="0"/>
          </a:p>
          <a:p>
            <a:pPr algn="just">
              <a:lnSpc>
                <a:spcPct val="150000"/>
              </a:lnSpc>
            </a:pPr>
            <a:r>
              <a:rPr lang="en-US" dirty="0"/>
              <a:t>Heavy  metal   pigmentation   may  </a:t>
            </a:r>
            <a:r>
              <a:rPr lang="en-US" dirty="0" err="1"/>
              <a:t>occassionally</a:t>
            </a:r>
            <a:r>
              <a:rPr lang="en-US" dirty="0"/>
              <a:t>  be   associated  with   systemic symptoms   such   as   burning   sensation,   metallic   taste,   increased  salivation, tremors .</a:t>
            </a:r>
          </a:p>
          <a:p>
            <a:pPr algn="just">
              <a:lnSpc>
                <a:spcPct val="150000"/>
              </a:lnSpc>
            </a:pPr>
            <a:endParaRPr lang="en-IN" dirty="0"/>
          </a:p>
          <a:p>
            <a:pPr algn="just">
              <a:lnSpc>
                <a:spcPct val="150000"/>
              </a:lnSpc>
            </a:pPr>
            <a:r>
              <a:rPr lang="en-US" dirty="0"/>
              <a:t>Symptoms of toxicity such as </a:t>
            </a:r>
            <a:r>
              <a:rPr lang="en-US" dirty="0" err="1"/>
              <a:t>behavioural</a:t>
            </a:r>
            <a:r>
              <a:rPr lang="en-US" dirty="0"/>
              <a:t> changes,  neurologic disorders and intestinal pain may occur which are rare.</a:t>
            </a:r>
            <a:endParaRPr lang="en-IN" dirty="0"/>
          </a:p>
          <a:p>
            <a:pPr algn="just">
              <a:lnSpc>
                <a:spcPct val="150000"/>
              </a:lnSpc>
            </a:pPr>
            <a:endParaRPr lang="en-IN"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Bismuth  - bismuth line – black line </a:t>
            </a:r>
          </a:p>
          <a:p>
            <a:endParaRPr lang="en-US" dirty="0"/>
          </a:p>
          <a:p>
            <a:r>
              <a:rPr lang="en-US" dirty="0"/>
              <a:t>Lead – </a:t>
            </a:r>
            <a:r>
              <a:rPr lang="en-US" dirty="0" err="1"/>
              <a:t>burtonians</a:t>
            </a:r>
            <a:r>
              <a:rPr lang="en-US" dirty="0"/>
              <a:t> line – bluish line</a:t>
            </a:r>
          </a:p>
          <a:p>
            <a:endParaRPr lang="en-US" dirty="0"/>
          </a:p>
          <a:p>
            <a:r>
              <a:rPr lang="en-US" dirty="0"/>
              <a:t>Mercury – blue –gray line </a:t>
            </a:r>
          </a:p>
          <a:p>
            <a:endParaRPr lang="en-US" dirty="0"/>
          </a:p>
          <a:p>
            <a:r>
              <a:rPr lang="en-US" dirty="0"/>
              <a:t>Silver – bluish green </a:t>
            </a:r>
          </a:p>
          <a:p>
            <a:endParaRPr lang="en-US" dirty="0"/>
          </a:p>
          <a:p>
            <a:r>
              <a:rPr lang="en-US" dirty="0" err="1"/>
              <a:t>Acrodynia</a:t>
            </a:r>
            <a:r>
              <a:rPr lang="en-US" dirty="0"/>
              <a:t> / swift disease </a:t>
            </a:r>
            <a:endParaRPr lang="en-IN" dirty="0"/>
          </a:p>
        </p:txBody>
      </p:sp>
      <p:sp>
        <p:nvSpPr>
          <p:cNvPr id="3" name="Title 2"/>
          <p:cNvSpPr>
            <a:spLocks noGrp="1"/>
          </p:cNvSpPr>
          <p:nvPr>
            <p:ph type="title"/>
          </p:nvPr>
        </p:nvSpPr>
        <p:spPr/>
        <p:txBody>
          <a:bodyPr/>
          <a:lstStyle/>
          <a:p>
            <a:endParaRPr lang="en-IN"/>
          </a:p>
        </p:txBody>
      </p:sp>
      <p:pic>
        <p:nvPicPr>
          <p:cNvPr id="9217" name="Picture 1" descr="C:\Users\1rayudu\Desktop\download (1).jpg"/>
          <p:cNvPicPr>
            <a:picLocks noChangeAspect="1" noChangeArrowheads="1"/>
          </p:cNvPicPr>
          <p:nvPr/>
        </p:nvPicPr>
        <p:blipFill>
          <a:blip r:embed="rId2" cstate="print"/>
          <a:srcRect/>
          <a:stretch>
            <a:fillRect/>
          </a:stretch>
        </p:blipFill>
        <p:spPr bwMode="auto">
          <a:xfrm>
            <a:off x="6248400" y="1828800"/>
            <a:ext cx="2438400" cy="1602377"/>
          </a:xfrm>
          <a:prstGeom prst="rect">
            <a:avLst/>
          </a:prstGeom>
          <a:noFill/>
        </p:spPr>
      </p:pic>
      <p:pic>
        <p:nvPicPr>
          <p:cNvPr id="9218" name="Picture 2" descr="C:\Users\1rayudu\Desktop\images (2).jpg"/>
          <p:cNvPicPr>
            <a:picLocks noChangeAspect="1" noChangeArrowheads="1"/>
          </p:cNvPicPr>
          <p:nvPr/>
        </p:nvPicPr>
        <p:blipFill>
          <a:blip r:embed="rId3" cstate="print"/>
          <a:srcRect/>
          <a:stretch>
            <a:fillRect/>
          </a:stretch>
        </p:blipFill>
        <p:spPr bwMode="auto">
          <a:xfrm>
            <a:off x="6248400" y="4038600"/>
            <a:ext cx="1885950" cy="2428875"/>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Proper and timely identification and diagnosis of any mucosal </a:t>
            </a:r>
            <a:r>
              <a:rPr lang="en-US" dirty="0" err="1"/>
              <a:t>colour</a:t>
            </a:r>
            <a:r>
              <a:rPr lang="en-US" dirty="0"/>
              <a:t> change is essential so that patient is not alarmed unnecessarily nor is something alarming missed out.   </a:t>
            </a:r>
          </a:p>
          <a:p>
            <a:endParaRPr lang="en-US" dirty="0"/>
          </a:p>
          <a:p>
            <a:r>
              <a:rPr lang="en-US" dirty="0"/>
              <a:t>As oral physicians we play a prime role in the early detection of </a:t>
            </a:r>
            <a:r>
              <a:rPr lang="en-US" dirty="0" err="1"/>
              <a:t>colour</a:t>
            </a:r>
            <a:r>
              <a:rPr lang="en-US" dirty="0"/>
              <a:t> changes and thus save more lives.</a:t>
            </a:r>
            <a:endParaRPr lang="en-IN" dirty="0"/>
          </a:p>
        </p:txBody>
      </p:sp>
      <p:sp>
        <p:nvSpPr>
          <p:cNvPr id="3" name="Title 2"/>
          <p:cNvSpPr>
            <a:spLocks noGrp="1"/>
          </p:cNvSpPr>
          <p:nvPr>
            <p:ph type="title"/>
          </p:nvPr>
        </p:nvSpPr>
        <p:spPr/>
        <p:txBody>
          <a:bodyPr/>
          <a:lstStyle/>
          <a:p>
            <a:pPr algn="ctr"/>
            <a:r>
              <a:rPr lang="en-US" b="1" dirty="0">
                <a:solidFill>
                  <a:srgbClr val="FFFF00"/>
                </a:solidFill>
              </a:rPr>
              <a:t>CONCLUSION</a:t>
            </a:r>
            <a:endParaRPr lang="en-IN" b="1" dirty="0">
              <a:solidFill>
                <a:srgbClr val="FFFF00"/>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66800"/>
            <a:ext cx="9144000" cy="5486400"/>
          </a:xfrm>
        </p:spPr>
        <p:txBody>
          <a:bodyPr>
            <a:normAutofit fontScale="92500" lnSpcReduction="20000"/>
          </a:bodyPr>
          <a:lstStyle/>
          <a:p>
            <a:pPr lvl="0">
              <a:lnSpc>
                <a:spcPct val="150000"/>
              </a:lnSpc>
            </a:pPr>
            <a:r>
              <a:rPr lang="en-US" sz="2000" b="1" dirty="0"/>
              <a:t>Martin S. Greenberg, Michael Glick. </a:t>
            </a:r>
            <a:r>
              <a:rPr lang="en-US" sz="2000" dirty="0" err="1"/>
              <a:t>Burkit’s</a:t>
            </a:r>
            <a:r>
              <a:rPr lang="en-US" sz="2000" dirty="0"/>
              <a:t> text book of Oral Medicine 2003. 10</a:t>
            </a:r>
            <a:r>
              <a:rPr lang="en-US" sz="2000" baseline="30000" dirty="0"/>
              <a:t>th</a:t>
            </a:r>
            <a:r>
              <a:rPr lang="en-US" sz="2000" dirty="0"/>
              <a:t> Edition. Elsevier India.</a:t>
            </a:r>
            <a:endParaRPr lang="en-IN" sz="2000" dirty="0"/>
          </a:p>
          <a:p>
            <a:pPr lvl="0">
              <a:lnSpc>
                <a:spcPct val="150000"/>
              </a:lnSpc>
            </a:pPr>
            <a:r>
              <a:rPr lang="en-US" sz="2000" b="1" dirty="0" err="1"/>
              <a:t>Cotran</a:t>
            </a:r>
            <a:r>
              <a:rPr lang="en-US" sz="2000" b="1" dirty="0"/>
              <a:t> R.S, Kumar V, </a:t>
            </a:r>
            <a:r>
              <a:rPr lang="en-US" sz="2000" b="1" dirty="0" err="1"/>
              <a:t>Robbin</a:t>
            </a:r>
            <a:r>
              <a:rPr lang="en-US" sz="2000" dirty="0"/>
              <a:t>.  Pathologic basis of disease 2003 ; 7</a:t>
            </a:r>
            <a:r>
              <a:rPr lang="en-US" sz="2000" baseline="30000" dirty="0"/>
              <a:t>th</a:t>
            </a:r>
            <a:r>
              <a:rPr lang="en-US" sz="2000" dirty="0"/>
              <a:t> Edition W.B. Saunders and Company : 22 – 26.</a:t>
            </a:r>
            <a:endParaRPr lang="en-IN" sz="2000" dirty="0"/>
          </a:p>
          <a:p>
            <a:pPr lvl="0">
              <a:lnSpc>
                <a:spcPct val="150000"/>
              </a:lnSpc>
            </a:pPr>
            <a:r>
              <a:rPr lang="en-US" sz="2000" dirty="0"/>
              <a:t> </a:t>
            </a:r>
            <a:r>
              <a:rPr lang="en-US" sz="2000" b="1" dirty="0" err="1"/>
              <a:t>Yasin</a:t>
            </a:r>
            <a:r>
              <a:rPr lang="en-US" sz="2000" b="1" dirty="0"/>
              <a:t> </a:t>
            </a:r>
            <a:r>
              <a:rPr lang="en-US" sz="2000" b="1" dirty="0" err="1"/>
              <a:t>Cicek</a:t>
            </a:r>
            <a:r>
              <a:rPr lang="en-US" sz="2000" b="1" dirty="0"/>
              <a:t>, Omit </a:t>
            </a:r>
            <a:r>
              <a:rPr lang="en-US" sz="2000" b="1" dirty="0" err="1"/>
              <a:t>Ertas</a:t>
            </a:r>
            <a:r>
              <a:rPr lang="en-US" sz="2000" b="1" dirty="0"/>
              <a:t>.</a:t>
            </a:r>
            <a:r>
              <a:rPr lang="en-US" sz="2000" dirty="0"/>
              <a:t> The Normal and Pathological Pigmentation of Oral Mucous Membrane: A Review. The Journal of Contemporary Dental Practice, Volume 4, No. 3, August 15, 2003.</a:t>
            </a:r>
            <a:endParaRPr lang="en-IN" sz="2000" dirty="0"/>
          </a:p>
          <a:p>
            <a:pPr lvl="0">
              <a:lnSpc>
                <a:spcPct val="150000"/>
              </a:lnSpc>
            </a:pPr>
            <a:r>
              <a:rPr lang="en-US" sz="2000" b="1" dirty="0"/>
              <a:t>McCarthy P.L., </a:t>
            </a:r>
            <a:r>
              <a:rPr lang="en-US" sz="2000" b="1" dirty="0" err="1"/>
              <a:t>Shklar</a:t>
            </a:r>
            <a:r>
              <a:rPr lang="en-US" sz="2000" b="1" dirty="0"/>
              <a:t>.</a:t>
            </a:r>
            <a:r>
              <a:rPr lang="en-US" sz="2000" dirty="0"/>
              <a:t> Disturbances in pigmentation.  Disease of Oral Mucosa; 1980 Lea ad </a:t>
            </a:r>
            <a:r>
              <a:rPr lang="en-US" sz="2000" dirty="0" err="1"/>
              <a:t>Febeger</a:t>
            </a:r>
            <a:r>
              <a:rPr lang="en-US" sz="2000" dirty="0"/>
              <a:t> : 365-375.</a:t>
            </a:r>
            <a:endParaRPr lang="en-IN" sz="2000" dirty="0"/>
          </a:p>
          <a:p>
            <a:pPr lvl="0">
              <a:lnSpc>
                <a:spcPct val="150000"/>
              </a:lnSpc>
            </a:pPr>
            <a:r>
              <a:rPr lang="en-US" sz="2000" b="1" dirty="0"/>
              <a:t>Wood and </a:t>
            </a:r>
            <a:r>
              <a:rPr lang="en-US" sz="2000" b="1" dirty="0" err="1"/>
              <a:t>Goaz</a:t>
            </a:r>
            <a:r>
              <a:rPr lang="en-US" sz="2000" b="1" dirty="0"/>
              <a:t>. </a:t>
            </a:r>
            <a:r>
              <a:rPr lang="en-US" sz="2000" dirty="0"/>
              <a:t>"Differential Diagnosis of Oral and Maxillofacial Lesions". 5</a:t>
            </a:r>
            <a:r>
              <a:rPr lang="en-US" sz="2000" baseline="30000" dirty="0"/>
              <a:t>th</a:t>
            </a:r>
            <a:r>
              <a:rPr lang="en-US" sz="2000" dirty="0"/>
              <a:t> Edition, Mosby Co.1997.</a:t>
            </a:r>
            <a:endParaRPr lang="en-IN" sz="2000" dirty="0"/>
          </a:p>
          <a:p>
            <a:pPr lvl="0">
              <a:lnSpc>
                <a:spcPct val="150000"/>
              </a:lnSpc>
            </a:pPr>
            <a:r>
              <a:rPr lang="en-US" sz="2000" b="1" dirty="0" err="1"/>
              <a:t>Regezi</a:t>
            </a:r>
            <a:r>
              <a:rPr lang="en-US" sz="2000" b="1" dirty="0"/>
              <a:t> </a:t>
            </a:r>
            <a:r>
              <a:rPr lang="en-US" sz="2000" b="1" dirty="0" err="1"/>
              <a:t>J.i</a:t>
            </a:r>
            <a:r>
              <a:rPr lang="en-US" sz="2000" b="1" dirty="0"/>
              <a:t>. and </a:t>
            </a:r>
            <a:r>
              <a:rPr lang="en-US" sz="2000" b="1" dirty="0" err="1"/>
              <a:t>Sculba</a:t>
            </a:r>
            <a:r>
              <a:rPr lang="en-US" sz="2000" b="1" dirty="0"/>
              <a:t>. </a:t>
            </a:r>
            <a:r>
              <a:rPr lang="en-US" sz="2000" dirty="0"/>
              <a:t>"Oral Pathology: Clinical - Pathologic correlations”.Chapter5, 3</a:t>
            </a:r>
            <a:r>
              <a:rPr lang="en-US" sz="2000" baseline="30000" dirty="0"/>
              <a:t>rd</a:t>
            </a:r>
            <a:r>
              <a:rPr lang="en-US" sz="2000" dirty="0"/>
              <a:t>  Edition, W.B. Saunders Co.</a:t>
            </a:r>
            <a:endParaRPr lang="en-IN" sz="2000" dirty="0"/>
          </a:p>
          <a:p>
            <a:pPr>
              <a:lnSpc>
                <a:spcPct val="150000"/>
              </a:lnSpc>
            </a:pPr>
            <a:endParaRPr lang="en-IN" sz="2000" dirty="0"/>
          </a:p>
        </p:txBody>
      </p:sp>
      <p:sp>
        <p:nvSpPr>
          <p:cNvPr id="3" name="Title 2"/>
          <p:cNvSpPr>
            <a:spLocks noGrp="1"/>
          </p:cNvSpPr>
          <p:nvPr>
            <p:ph type="title"/>
          </p:nvPr>
        </p:nvSpPr>
        <p:spPr>
          <a:xfrm>
            <a:off x="457200" y="-228600"/>
            <a:ext cx="8229600" cy="1219200"/>
          </a:xfrm>
        </p:spPr>
        <p:txBody>
          <a:bodyPr/>
          <a:lstStyle/>
          <a:p>
            <a:pPr algn="ctr"/>
            <a:r>
              <a:rPr lang="en-US" b="1" dirty="0">
                <a:solidFill>
                  <a:srgbClr val="FFFF00"/>
                </a:solidFill>
              </a:rPr>
              <a:t>REFERENCES </a:t>
            </a:r>
            <a:endParaRPr lang="en-IN" b="1" dirty="0">
              <a:solidFill>
                <a:srgbClr val="FFFF00"/>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304800"/>
            <a:ext cx="8458200" cy="6324600"/>
          </a:xfrm>
        </p:spPr>
        <p:txBody>
          <a:bodyPr>
            <a:normAutofit lnSpcReduction="10000"/>
          </a:bodyPr>
          <a:lstStyle/>
          <a:p>
            <a:pPr lvl="0">
              <a:lnSpc>
                <a:spcPct val="150000"/>
              </a:lnSpc>
            </a:pPr>
            <a:r>
              <a:rPr lang="en-US" sz="1600" b="1" dirty="0"/>
              <a:t>Neville, </a:t>
            </a:r>
            <a:r>
              <a:rPr lang="en-US" sz="1600" b="1" dirty="0" err="1"/>
              <a:t>Damm</a:t>
            </a:r>
            <a:r>
              <a:rPr lang="en-US" sz="1600" b="1" dirty="0"/>
              <a:t>, Allen.</a:t>
            </a:r>
            <a:r>
              <a:rPr lang="en-US" sz="1600" dirty="0"/>
              <a:t> Oral and Maxillofacial Pathology 2004; 2</a:t>
            </a:r>
            <a:r>
              <a:rPr lang="en-US" sz="1600" baseline="30000" dirty="0"/>
              <a:t>nd</a:t>
            </a:r>
            <a:r>
              <a:rPr lang="en-US" sz="1600" dirty="0"/>
              <a:t> Edition Elsevier; 269 – 275 and 791 – 793.</a:t>
            </a:r>
            <a:endParaRPr lang="en-IN" sz="1600" dirty="0"/>
          </a:p>
          <a:p>
            <a:pPr lvl="0">
              <a:lnSpc>
                <a:spcPct val="150000"/>
              </a:lnSpc>
            </a:pPr>
            <a:r>
              <a:rPr lang="en-IN" sz="1600" b="1" dirty="0"/>
              <a:t>Adel </a:t>
            </a:r>
            <a:r>
              <a:rPr lang="en-IN" sz="1600" b="1" dirty="0" err="1"/>
              <a:t>Kauzman</a:t>
            </a:r>
            <a:r>
              <a:rPr lang="en-IN" sz="1600" b="1" dirty="0"/>
              <a:t>, </a:t>
            </a:r>
            <a:r>
              <a:rPr lang="en-US" sz="1600" b="1" dirty="0"/>
              <a:t>Marisa </a:t>
            </a:r>
            <a:r>
              <a:rPr lang="en-US" sz="1600" b="1" dirty="0" err="1"/>
              <a:t>Pavone</a:t>
            </a:r>
            <a:r>
              <a:rPr lang="en-US" sz="1600" b="1" dirty="0"/>
              <a:t>, Nick </a:t>
            </a:r>
            <a:r>
              <a:rPr lang="en-US" sz="1600" b="1" dirty="0" err="1"/>
              <a:t>Blanas</a:t>
            </a:r>
            <a:r>
              <a:rPr lang="en-US" sz="1600" b="1" dirty="0"/>
              <a:t>, Grace Bradley.</a:t>
            </a:r>
            <a:r>
              <a:rPr lang="en-IN" sz="1600" dirty="0"/>
              <a:t> Pigmented Lesions of the Oral Cavity: Review, Differential Diagnosis, and Case Presentations. J Can Dent Assoc 2004; 70(10):682–3</a:t>
            </a:r>
          </a:p>
          <a:p>
            <a:pPr lvl="0">
              <a:lnSpc>
                <a:spcPct val="150000"/>
              </a:lnSpc>
            </a:pPr>
            <a:r>
              <a:rPr lang="en-US" sz="1600" b="1" dirty="0"/>
              <a:t>Shafer, Levy, Hine A.</a:t>
            </a:r>
            <a:r>
              <a:rPr lang="en-US" sz="1600" dirty="0"/>
              <a:t> “Textbook Of Oral Pathology”. 4</a:t>
            </a:r>
            <a:r>
              <a:rPr lang="en-US" sz="1600" baseline="30000" dirty="0"/>
              <a:t>th</a:t>
            </a:r>
            <a:r>
              <a:rPr lang="en-US" sz="1600" dirty="0"/>
              <a:t> Edition, </a:t>
            </a:r>
            <a:r>
              <a:rPr lang="en-US" sz="1600" dirty="0" err="1"/>
              <a:t>W.B.Saunders</a:t>
            </a:r>
            <a:r>
              <a:rPr lang="en-US" sz="1600" dirty="0"/>
              <a:t> Co., 2000.</a:t>
            </a:r>
            <a:endParaRPr lang="en-IN" sz="1600" dirty="0"/>
          </a:p>
          <a:p>
            <a:pPr lvl="0">
              <a:lnSpc>
                <a:spcPct val="150000"/>
              </a:lnSpc>
            </a:pPr>
            <a:r>
              <a:rPr lang="en-US" sz="1600" b="1" dirty="0"/>
              <a:t>Craig l. Hatch.</a:t>
            </a:r>
            <a:r>
              <a:rPr lang="en-US" sz="1600" dirty="0"/>
              <a:t> Pigmented lesions of the oral cavity. Dent </a:t>
            </a:r>
            <a:r>
              <a:rPr lang="en-US" sz="1600" dirty="0" err="1"/>
              <a:t>Clin</a:t>
            </a:r>
            <a:r>
              <a:rPr lang="en-US" sz="1600" dirty="0"/>
              <a:t> N Am 2005; 49: 185–201.</a:t>
            </a:r>
          </a:p>
          <a:p>
            <a:pPr lvl="0">
              <a:lnSpc>
                <a:spcPct val="160000"/>
              </a:lnSpc>
            </a:pPr>
            <a:r>
              <a:rPr lang="en-IN" sz="1600" b="1" dirty="0"/>
              <a:t>Marco </a:t>
            </a:r>
            <a:r>
              <a:rPr lang="en-IN" sz="1600" b="1" dirty="0" err="1"/>
              <a:t>Meleti</a:t>
            </a:r>
            <a:r>
              <a:rPr lang="en-IN" sz="1600" dirty="0"/>
              <a:t>. </a:t>
            </a:r>
            <a:r>
              <a:rPr lang="en-US" sz="1600" b="1" dirty="0"/>
              <a:t>Paolo </a:t>
            </a:r>
            <a:r>
              <a:rPr lang="en-US" sz="1600" b="1" dirty="0" err="1"/>
              <a:t>Vescovi</a:t>
            </a:r>
            <a:r>
              <a:rPr lang="en-US" sz="1600" b="1" dirty="0"/>
              <a:t>, A </a:t>
            </a:r>
            <a:r>
              <a:rPr lang="en-US" sz="1600" b="1" dirty="0" err="1"/>
              <a:t>wolter</a:t>
            </a:r>
            <a:r>
              <a:rPr lang="en-US" sz="1600" b="1" dirty="0"/>
              <a:t> J. </a:t>
            </a:r>
            <a:r>
              <a:rPr lang="en-US" sz="1600" b="1" dirty="0" err="1"/>
              <a:t>Mooiisaäc</a:t>
            </a:r>
            <a:r>
              <a:rPr lang="en-US" sz="1600" b="1" dirty="0"/>
              <a:t> Van</a:t>
            </a:r>
            <a:r>
              <a:rPr lang="en-US" sz="1600" dirty="0"/>
              <a:t> </a:t>
            </a:r>
            <a:r>
              <a:rPr lang="en-US" sz="1600" b="1" dirty="0" err="1"/>
              <a:t>der</a:t>
            </a:r>
            <a:r>
              <a:rPr lang="en-US" sz="1600" b="1" dirty="0"/>
              <a:t> Waal</a:t>
            </a:r>
            <a:r>
              <a:rPr lang="en-US" sz="1600" dirty="0"/>
              <a:t>.</a:t>
            </a:r>
            <a:r>
              <a:rPr lang="en-IN" sz="1600" dirty="0"/>
              <a:t> Pigmented lesions of the oral mucosa and </a:t>
            </a:r>
            <a:r>
              <a:rPr lang="en-IN" sz="1600" dirty="0" err="1"/>
              <a:t>perioral</a:t>
            </a:r>
            <a:r>
              <a:rPr lang="en-IN" sz="1600" dirty="0"/>
              <a:t> tissues: </a:t>
            </a:r>
            <a:r>
              <a:rPr lang="en-IN" sz="1600" dirty="0" err="1"/>
              <a:t>aflow</a:t>
            </a:r>
            <a:r>
              <a:rPr lang="en-IN" sz="1600" dirty="0"/>
              <a:t>-chart for the diagnosis and some recommendations for the management. Oral </a:t>
            </a:r>
            <a:r>
              <a:rPr lang="en-IN" sz="1600" dirty="0" err="1"/>
              <a:t>Surg</a:t>
            </a:r>
            <a:r>
              <a:rPr lang="en-IN" sz="1600" dirty="0"/>
              <a:t> Oral Med Oral </a:t>
            </a:r>
            <a:r>
              <a:rPr lang="en-IN" sz="1600" dirty="0" err="1"/>
              <a:t>Pathol</a:t>
            </a:r>
            <a:r>
              <a:rPr lang="en-IN" sz="1600" dirty="0"/>
              <a:t> Oral </a:t>
            </a:r>
            <a:r>
              <a:rPr lang="en-IN" sz="1600" dirty="0" err="1"/>
              <a:t>Radiol</a:t>
            </a:r>
            <a:r>
              <a:rPr lang="en-IN" sz="1600" dirty="0"/>
              <a:t> </a:t>
            </a:r>
            <a:r>
              <a:rPr lang="en-IN" sz="1600" dirty="0" err="1"/>
              <a:t>Endod</a:t>
            </a:r>
            <a:r>
              <a:rPr lang="en-IN" sz="1600" dirty="0"/>
              <a:t> 2008; 105: 606-16.</a:t>
            </a:r>
          </a:p>
          <a:p>
            <a:pPr lvl="0">
              <a:lnSpc>
                <a:spcPct val="160000"/>
              </a:lnSpc>
            </a:pPr>
            <a:r>
              <a:rPr lang="en-IN" sz="1600" b="1" dirty="0"/>
              <a:t>Masahiro </a:t>
            </a:r>
            <a:r>
              <a:rPr lang="en-IN" sz="1600" b="1" dirty="0" err="1"/>
              <a:t>Umeda</a:t>
            </a:r>
            <a:r>
              <a:rPr lang="en-IN" sz="1600" b="1" dirty="0"/>
              <a:t>,</a:t>
            </a:r>
            <a:r>
              <a:rPr lang="en-US" sz="1600" b="1" dirty="0"/>
              <a:t> Hideki </a:t>
            </a:r>
            <a:r>
              <a:rPr lang="en-US" sz="1600" b="1" dirty="0" err="1"/>
              <a:t>Komatsuba</a:t>
            </a:r>
            <a:r>
              <a:rPr lang="en-US" sz="1600" b="1" dirty="0"/>
              <a:t>, Takashi </a:t>
            </a:r>
            <a:r>
              <a:rPr lang="en-US" sz="1600" b="1" dirty="0" err="1"/>
              <a:t>Shigeta</a:t>
            </a:r>
            <a:r>
              <a:rPr lang="en-US" sz="1600" b="1" dirty="0"/>
              <a:t>, Yasutaka </a:t>
            </a:r>
            <a:r>
              <a:rPr lang="en-US" sz="1600" b="1" dirty="0" err="1"/>
              <a:t>Ojima</a:t>
            </a:r>
            <a:r>
              <a:rPr lang="en-US" sz="1600" b="1" dirty="0"/>
              <a:t>, Tsutomu </a:t>
            </a:r>
            <a:r>
              <a:rPr lang="en-US" sz="1600" b="1" dirty="0" err="1"/>
              <a:t>Minamikawa</a:t>
            </a:r>
            <a:r>
              <a:rPr lang="en-IN" sz="1600" dirty="0"/>
              <a:t>. Treatment and prognosis of malignant melanoma of the oral cavity: preoperative surgical procedure increases risk of distant metastasis.</a:t>
            </a:r>
            <a:r>
              <a:rPr lang="en-IN" sz="1600" b="1" dirty="0"/>
              <a:t> </a:t>
            </a:r>
            <a:r>
              <a:rPr lang="en-US" sz="1600" dirty="0"/>
              <a:t>Oral </a:t>
            </a:r>
            <a:r>
              <a:rPr lang="en-US" sz="1600" dirty="0" err="1"/>
              <a:t>Surg</a:t>
            </a:r>
            <a:r>
              <a:rPr lang="en-US" sz="1600" dirty="0"/>
              <a:t> Oral Med Oral </a:t>
            </a:r>
            <a:r>
              <a:rPr lang="en-US" sz="1600" dirty="0" err="1"/>
              <a:t>Pathol</a:t>
            </a:r>
            <a:r>
              <a:rPr lang="en-US" sz="1600" dirty="0"/>
              <a:t> Oral </a:t>
            </a:r>
            <a:r>
              <a:rPr lang="en-US" sz="1600" dirty="0" err="1"/>
              <a:t>Radiol</a:t>
            </a:r>
            <a:r>
              <a:rPr lang="en-US" sz="1600" dirty="0"/>
              <a:t> </a:t>
            </a:r>
            <a:r>
              <a:rPr lang="en-US" sz="1600" dirty="0" err="1"/>
              <a:t>Endod</a:t>
            </a:r>
            <a:r>
              <a:rPr lang="en-US" sz="1600" dirty="0"/>
              <a:t> 2008; 106: 51-7.</a:t>
            </a:r>
            <a:endParaRPr lang="en-IN" sz="1600" dirty="0"/>
          </a:p>
          <a:p>
            <a:pPr lvl="0">
              <a:lnSpc>
                <a:spcPct val="160000"/>
              </a:lnSpc>
            </a:pPr>
            <a:r>
              <a:rPr lang="en-US" sz="1600" b="1" dirty="0" err="1"/>
              <a:t>Mollaglu</a:t>
            </a:r>
            <a:r>
              <a:rPr lang="en-US" sz="1600" b="1" dirty="0"/>
              <a:t> N. </a:t>
            </a:r>
            <a:r>
              <a:rPr lang="en-US" sz="1600" dirty="0"/>
              <a:t>"Oral Lichen </a:t>
            </a:r>
            <a:r>
              <a:rPr lang="en-US" sz="1600" dirty="0" err="1"/>
              <a:t>Planus</a:t>
            </a:r>
            <a:r>
              <a:rPr lang="en-US" sz="1600" dirty="0"/>
              <a:t> - A review".  </a:t>
            </a:r>
            <a:r>
              <a:rPr lang="en-US" sz="1600" dirty="0" err="1"/>
              <a:t>Jr</a:t>
            </a:r>
            <a:r>
              <a:rPr lang="en-US" sz="1600" dirty="0"/>
              <a:t> Oral &amp; </a:t>
            </a:r>
            <a:r>
              <a:rPr lang="en-US" sz="1600" dirty="0" err="1"/>
              <a:t>Maxillofac</a:t>
            </a:r>
            <a:r>
              <a:rPr lang="en-US" sz="1600" dirty="0"/>
              <a:t> Surg., 2000; 38: 370-377.</a:t>
            </a:r>
            <a:endParaRPr lang="en-IN" sz="1600" dirty="0"/>
          </a:p>
          <a:p>
            <a:pPr lvl="0">
              <a:lnSpc>
                <a:spcPct val="150000"/>
              </a:lnSpc>
            </a:pPr>
            <a:endParaRPr lang="en-IN" sz="1600" dirty="0"/>
          </a:p>
          <a:p>
            <a:pPr>
              <a:lnSpc>
                <a:spcPct val="150000"/>
              </a:lnSpc>
            </a:pPr>
            <a:endParaRPr lang="en-IN" sz="16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76200"/>
            <a:ext cx="9144000" cy="6324600"/>
          </a:xfrm>
        </p:spPr>
        <p:txBody>
          <a:bodyPr>
            <a:noAutofit/>
          </a:bodyPr>
          <a:lstStyle/>
          <a:p>
            <a:pPr lvl="0">
              <a:lnSpc>
                <a:spcPct val="150000"/>
              </a:lnSpc>
            </a:pPr>
            <a:endParaRPr lang="en-US" sz="1600" b="1" dirty="0"/>
          </a:p>
          <a:p>
            <a:pPr lvl="0">
              <a:lnSpc>
                <a:spcPct val="150000"/>
              </a:lnSpc>
            </a:pPr>
            <a:endParaRPr lang="en-US" sz="1600" b="1" dirty="0"/>
          </a:p>
          <a:p>
            <a:pPr lvl="0">
              <a:lnSpc>
                <a:spcPct val="150000"/>
              </a:lnSpc>
            </a:pPr>
            <a:endParaRPr lang="en-US" sz="1600" b="1" dirty="0"/>
          </a:p>
          <a:p>
            <a:pPr lvl="0">
              <a:lnSpc>
                <a:spcPct val="150000"/>
              </a:lnSpc>
            </a:pPr>
            <a:r>
              <a:rPr lang="en-US" sz="1600" b="1" dirty="0"/>
              <a:t>Mark a. </a:t>
            </a:r>
            <a:r>
              <a:rPr lang="en-US" sz="1600" b="1" dirty="0" err="1"/>
              <a:t>Lerman</a:t>
            </a:r>
            <a:r>
              <a:rPr lang="en-US" sz="1600" b="1" dirty="0"/>
              <a:t>, </a:t>
            </a:r>
            <a:r>
              <a:rPr lang="en-US" sz="1600" b="1" dirty="0" err="1"/>
              <a:t>Nadeem</a:t>
            </a:r>
            <a:r>
              <a:rPr lang="en-US" sz="1600" b="1" dirty="0"/>
              <a:t> </a:t>
            </a:r>
            <a:r>
              <a:rPr lang="en-US" sz="1600" b="1" dirty="0" err="1"/>
              <a:t>Karimbux</a:t>
            </a:r>
            <a:r>
              <a:rPr lang="en-US" sz="1600" b="1" dirty="0"/>
              <a:t>, Kevin A. </a:t>
            </a:r>
            <a:r>
              <a:rPr lang="en-US" sz="1600" b="1" dirty="0" err="1"/>
              <a:t>Guze</a:t>
            </a:r>
            <a:r>
              <a:rPr lang="en-US" sz="1600" dirty="0"/>
              <a:t>, </a:t>
            </a:r>
            <a:r>
              <a:rPr lang="en-US" sz="1600" b="1" dirty="0" err="1"/>
              <a:t>Sook</a:t>
            </a:r>
            <a:r>
              <a:rPr lang="en-US" sz="1600" b="1" dirty="0"/>
              <a:t>-Bin Woo</a:t>
            </a:r>
            <a:r>
              <a:rPr lang="en-US" sz="1600" dirty="0"/>
              <a:t>. Pigmentation of the hard palate. Oral </a:t>
            </a:r>
            <a:r>
              <a:rPr lang="en-US" sz="1600" dirty="0" err="1"/>
              <a:t>Surg</a:t>
            </a:r>
            <a:r>
              <a:rPr lang="en-US" sz="1600" dirty="0"/>
              <a:t> Oral Med Oral </a:t>
            </a:r>
            <a:r>
              <a:rPr lang="en-US" sz="1600" dirty="0" err="1"/>
              <a:t>Pathol</a:t>
            </a:r>
            <a:r>
              <a:rPr lang="en-US" sz="1600" dirty="0"/>
              <a:t> Oral </a:t>
            </a:r>
            <a:r>
              <a:rPr lang="en-US" sz="1600" dirty="0" err="1"/>
              <a:t>Radiol</a:t>
            </a:r>
            <a:r>
              <a:rPr lang="en-US" sz="1600" dirty="0"/>
              <a:t> </a:t>
            </a:r>
            <a:r>
              <a:rPr lang="en-US" sz="1600" dirty="0" err="1"/>
              <a:t>Endod</a:t>
            </a:r>
            <a:r>
              <a:rPr lang="en-US" sz="1600" dirty="0"/>
              <a:t> 2009;107:8-12.</a:t>
            </a:r>
            <a:endParaRPr lang="en-IN" sz="1600" dirty="0"/>
          </a:p>
          <a:p>
            <a:pPr lvl="0">
              <a:lnSpc>
                <a:spcPct val="150000"/>
              </a:lnSpc>
            </a:pPr>
            <a:r>
              <a:rPr lang="en-US" sz="1600" dirty="0"/>
              <a:t> </a:t>
            </a:r>
            <a:r>
              <a:rPr lang="en-US" sz="1600" b="1" dirty="0"/>
              <a:t>Mohammad </a:t>
            </a:r>
            <a:r>
              <a:rPr lang="en-US" sz="1600" b="1" dirty="0" err="1"/>
              <a:t>Abdollahi</a:t>
            </a:r>
            <a:r>
              <a:rPr lang="en-US" sz="1600" b="1" dirty="0"/>
              <a:t>, </a:t>
            </a:r>
            <a:r>
              <a:rPr lang="en-US" sz="1600" b="1" dirty="0" err="1"/>
              <a:t>Roja</a:t>
            </a:r>
            <a:r>
              <a:rPr lang="en-US" sz="1600" b="1" dirty="0"/>
              <a:t> </a:t>
            </a:r>
            <a:r>
              <a:rPr lang="en-US" sz="1600" b="1" dirty="0" err="1"/>
              <a:t>Rahimi</a:t>
            </a:r>
            <a:r>
              <a:rPr lang="en-US" sz="1600" b="1" dirty="0"/>
              <a:t>, Mania </a:t>
            </a:r>
            <a:r>
              <a:rPr lang="en-US" sz="1600" b="1" dirty="0" err="1"/>
              <a:t>Rafar</a:t>
            </a:r>
            <a:r>
              <a:rPr lang="en-US" sz="1600" b="1" dirty="0"/>
              <a:t>.</a:t>
            </a:r>
            <a:r>
              <a:rPr lang="en-US" sz="1600" dirty="0"/>
              <a:t> Current Opinion on Drug – induced Oral reactions. A comprehensive review. J. of Contemporary Dental Practice 2000; 9(3): 1-32.</a:t>
            </a:r>
            <a:endParaRPr lang="en-IN" sz="1600" dirty="0"/>
          </a:p>
          <a:p>
            <a:pPr lvl="0">
              <a:lnSpc>
                <a:spcPct val="150000"/>
              </a:lnSpc>
            </a:pPr>
            <a:r>
              <a:rPr lang="en-IN" sz="1600" b="1" dirty="0"/>
              <a:t>Cynthia L. </a:t>
            </a:r>
            <a:r>
              <a:rPr lang="en-IN" sz="1600" b="1" dirty="0" err="1"/>
              <a:t>Kleinegger</a:t>
            </a:r>
            <a:r>
              <a:rPr lang="en-IN" sz="1600" b="1" dirty="0"/>
              <a:t>,</a:t>
            </a:r>
            <a:r>
              <a:rPr lang="en-US" sz="1600" b="1" dirty="0"/>
              <a:t> Harold L. Hammond, Michael W. Finkelstein</a:t>
            </a:r>
            <a:r>
              <a:rPr lang="en-IN" sz="1600" b="1" dirty="0"/>
              <a:t>. </a:t>
            </a:r>
            <a:r>
              <a:rPr lang="en-IN" sz="1600" dirty="0"/>
              <a:t>Oral mucosal </a:t>
            </a:r>
            <a:r>
              <a:rPr lang="en-IN" sz="1600" dirty="0" err="1"/>
              <a:t>hyperpigmentation</a:t>
            </a:r>
            <a:r>
              <a:rPr lang="en-IN" sz="1600" dirty="0"/>
              <a:t> secondary to </a:t>
            </a:r>
            <a:r>
              <a:rPr lang="en-IN" sz="1600" dirty="0" err="1"/>
              <a:t>antimalarial</a:t>
            </a:r>
            <a:r>
              <a:rPr lang="en-IN" sz="1600" dirty="0"/>
              <a:t> drug therapy Oral Surg. Oral Med. Oral </a:t>
            </a:r>
            <a:r>
              <a:rPr lang="en-IN" sz="1600" dirty="0" err="1"/>
              <a:t>Pathol</a:t>
            </a:r>
            <a:r>
              <a:rPr lang="en-IN" sz="1600" dirty="0"/>
              <a:t>. </a:t>
            </a:r>
            <a:r>
              <a:rPr lang="en-US" sz="1600" dirty="0"/>
              <a:t>Oral </a:t>
            </a:r>
            <a:r>
              <a:rPr lang="en-US" sz="1600" dirty="0" err="1"/>
              <a:t>Radiol</a:t>
            </a:r>
            <a:r>
              <a:rPr lang="en-US" sz="1600" dirty="0"/>
              <a:t> .</a:t>
            </a:r>
            <a:r>
              <a:rPr lang="en-US" sz="1600" dirty="0" err="1"/>
              <a:t>Endod</a:t>
            </a:r>
            <a:r>
              <a:rPr lang="en-US" sz="1600" dirty="0"/>
              <a:t> 2000; 90: 189-94.</a:t>
            </a:r>
            <a:endParaRPr lang="en-IN" sz="1600" dirty="0"/>
          </a:p>
          <a:p>
            <a:pPr lvl="0">
              <a:lnSpc>
                <a:spcPct val="150000"/>
              </a:lnSpc>
            </a:pPr>
            <a:r>
              <a:rPr lang="en-US" sz="1600" b="1" dirty="0"/>
              <a:t>Jones and Mason.</a:t>
            </a:r>
            <a:r>
              <a:rPr lang="en-US" sz="1600" dirty="0"/>
              <a:t>  Oral Manifestations of Systemic Disease". Pg 464 -468, W.B. Saunders Co., 1980.</a:t>
            </a:r>
            <a:endParaRPr lang="en-IN" sz="1600" dirty="0"/>
          </a:p>
          <a:p>
            <a:pPr lvl="0">
              <a:lnSpc>
                <a:spcPct val="150000"/>
              </a:lnSpc>
            </a:pPr>
            <a:r>
              <a:rPr lang="en-US" sz="1600" b="1" dirty="0" err="1"/>
              <a:t>Chuong</a:t>
            </a:r>
            <a:r>
              <a:rPr lang="en-US" sz="1600" b="1" dirty="0"/>
              <a:t> R. and Goldberg H.M. </a:t>
            </a:r>
            <a:r>
              <a:rPr lang="en-US" sz="1600" dirty="0"/>
              <a:t>"Oral hyper pigmentation associated with Addison's Disease". J. Oral &amp; </a:t>
            </a:r>
            <a:r>
              <a:rPr lang="en-US" sz="1600" dirty="0" err="1"/>
              <a:t>Maxillofac</a:t>
            </a:r>
            <a:r>
              <a:rPr lang="en-US" sz="1600" dirty="0"/>
              <a:t>. Surg., 1983; 41: 680 – 682.</a:t>
            </a:r>
            <a:endParaRPr lang="en-IN" sz="1600" dirty="0"/>
          </a:p>
          <a:p>
            <a:pPr lvl="0">
              <a:lnSpc>
                <a:spcPct val="150000"/>
              </a:lnSpc>
            </a:pPr>
            <a:r>
              <a:rPr lang="en-US" sz="1600" b="1" dirty="0"/>
              <a:t>Maria </a:t>
            </a:r>
            <a:r>
              <a:rPr lang="en-US" sz="1600" b="1" dirty="0" err="1"/>
              <a:t>Siponen</a:t>
            </a:r>
            <a:r>
              <a:rPr lang="en-US" sz="1600" b="1" dirty="0"/>
              <a:t>.</a:t>
            </a:r>
            <a:r>
              <a:rPr lang="en-US" sz="1600" dirty="0"/>
              <a:t>  </a:t>
            </a:r>
            <a:r>
              <a:rPr lang="en-US" sz="1600" dirty="0" err="1"/>
              <a:t>Laugier</a:t>
            </a:r>
            <a:r>
              <a:rPr lang="en-US" sz="1600" dirty="0"/>
              <a:t> – </a:t>
            </a:r>
            <a:r>
              <a:rPr lang="en-US" sz="1600" dirty="0" err="1"/>
              <a:t>Hunziker</a:t>
            </a:r>
            <a:r>
              <a:rPr lang="en-US" sz="1600" dirty="0"/>
              <a:t> Syndrome – A report of a case.  Oral </a:t>
            </a:r>
            <a:r>
              <a:rPr lang="en-US" sz="1600" dirty="0" err="1"/>
              <a:t>Surg</a:t>
            </a:r>
            <a:r>
              <a:rPr lang="en-US" sz="1600" dirty="0"/>
              <a:t> Oral Med Oral </a:t>
            </a:r>
            <a:r>
              <a:rPr lang="en-US" sz="1600" dirty="0" err="1"/>
              <a:t>Pathol</a:t>
            </a:r>
            <a:r>
              <a:rPr lang="en-US" sz="1600" dirty="0"/>
              <a:t> Oral </a:t>
            </a:r>
            <a:r>
              <a:rPr lang="en-US" sz="1600" dirty="0" err="1"/>
              <a:t>Radiol</a:t>
            </a:r>
            <a:r>
              <a:rPr lang="en-US" sz="1600" dirty="0"/>
              <a:t> </a:t>
            </a:r>
            <a:r>
              <a:rPr lang="en-US" sz="1600" dirty="0" err="1"/>
              <a:t>Endod</a:t>
            </a:r>
            <a:r>
              <a:rPr lang="en-US" sz="1600" dirty="0"/>
              <a:t> 2003; 96: 288 – 292.</a:t>
            </a:r>
            <a:endParaRPr lang="en-IN" sz="1600" dirty="0"/>
          </a:p>
          <a:p>
            <a:pPr>
              <a:lnSpc>
                <a:spcPct val="150000"/>
              </a:lnSpc>
            </a:pPr>
            <a:endParaRPr lang="en-IN" sz="1600" dirty="0"/>
          </a:p>
        </p:txBody>
      </p:sp>
      <p:sp>
        <p:nvSpPr>
          <p:cNvPr id="3" name="Title 2"/>
          <p:cNvSpPr>
            <a:spLocks noGrp="1"/>
          </p:cNvSpPr>
          <p:nvPr>
            <p:ph type="title"/>
          </p:nvPr>
        </p:nvSpPr>
        <p:spPr/>
        <p:txBody>
          <a:bodyPr/>
          <a:lstStyle/>
          <a:p>
            <a:endParaRPr lang="en-IN"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lvl="0">
              <a:lnSpc>
                <a:spcPct val="150000"/>
              </a:lnSpc>
            </a:pPr>
            <a:r>
              <a:rPr lang="en-IN" sz="2800" b="1" dirty="0"/>
              <a:t>Brian D. </a:t>
            </a:r>
            <a:r>
              <a:rPr lang="en-IN" sz="2800" b="1" dirty="0" err="1"/>
              <a:t>Kavanagh</a:t>
            </a:r>
            <a:r>
              <a:rPr lang="en-IN" sz="2800" b="1" dirty="0"/>
              <a:t>, Robert L. Campbell, </a:t>
            </a:r>
            <a:r>
              <a:rPr lang="en-IN" sz="2800" b="1" dirty="0" err="1"/>
              <a:t>Vjames</a:t>
            </a:r>
            <a:r>
              <a:rPr lang="en-IN" sz="2800" b="1" dirty="0"/>
              <a:t> W. Patterson</a:t>
            </a:r>
            <a:r>
              <a:rPr lang="en-IN" sz="2800" dirty="0"/>
              <a:t>. </a:t>
            </a:r>
            <a:r>
              <a:rPr lang="en-IN" sz="2800" b="1" dirty="0"/>
              <a:t>Roberts. </a:t>
            </a:r>
            <a:r>
              <a:rPr lang="en-IN" sz="2800" dirty="0" err="1"/>
              <a:t>Laugier</a:t>
            </a:r>
            <a:r>
              <a:rPr lang="en-IN" sz="2800" dirty="0"/>
              <a:t>- </a:t>
            </a:r>
            <a:r>
              <a:rPr lang="en-IN" sz="2800" dirty="0" err="1"/>
              <a:t>Hunziker</a:t>
            </a:r>
            <a:r>
              <a:rPr lang="en-IN" sz="2800" dirty="0"/>
              <a:t> syndrome: A rare cause of </a:t>
            </a:r>
            <a:r>
              <a:rPr lang="en-IN" sz="2800" dirty="0" err="1"/>
              <a:t>mucocutaneous</a:t>
            </a:r>
            <a:r>
              <a:rPr lang="en-IN" sz="2800" dirty="0"/>
              <a:t> pigmentation. British journal of oral and maxillofacial surgery 2006; 44(4): 320-321.</a:t>
            </a:r>
          </a:p>
          <a:p>
            <a:pPr lvl="0">
              <a:lnSpc>
                <a:spcPct val="150000"/>
              </a:lnSpc>
            </a:pPr>
            <a:r>
              <a:rPr lang="en-IN" sz="2800" b="1" dirty="0"/>
              <a:t>Kaori </a:t>
            </a:r>
            <a:r>
              <a:rPr lang="en-IN" sz="2800" b="1" dirty="0" err="1"/>
              <a:t>Yago</a:t>
            </a:r>
            <a:r>
              <a:rPr lang="en-US" sz="2800" b="1" dirty="0" err="1"/>
              <a:t>yoichi</a:t>
            </a:r>
            <a:r>
              <a:rPr lang="en-US" sz="2800" b="1" dirty="0"/>
              <a:t> Tanaka, </a:t>
            </a:r>
            <a:r>
              <a:rPr lang="en-US" sz="2800" b="1" dirty="0" err="1"/>
              <a:t>Soichiro</a:t>
            </a:r>
            <a:r>
              <a:rPr lang="en-US" sz="2800" b="1" dirty="0"/>
              <a:t> </a:t>
            </a:r>
            <a:r>
              <a:rPr lang="en-US" sz="2800" b="1" dirty="0" err="1"/>
              <a:t>Asanami</a:t>
            </a:r>
            <a:r>
              <a:rPr lang="en-US" sz="2800" b="1" dirty="0"/>
              <a:t>.</a:t>
            </a:r>
            <a:r>
              <a:rPr lang="en-IN" sz="2800" dirty="0"/>
              <a:t> </a:t>
            </a:r>
            <a:r>
              <a:rPr lang="en-IN" sz="2800" dirty="0" err="1"/>
              <a:t>Laugier</a:t>
            </a:r>
            <a:r>
              <a:rPr lang="en-IN" sz="2800" dirty="0"/>
              <a:t> </a:t>
            </a:r>
            <a:r>
              <a:rPr lang="en-IN" sz="2800" dirty="0" err="1"/>
              <a:t>Hunziker-Baran</a:t>
            </a:r>
            <a:r>
              <a:rPr lang="en-IN" sz="2800" dirty="0"/>
              <a:t> syndrome. Oral </a:t>
            </a:r>
            <a:r>
              <a:rPr lang="en-IN" sz="2800" dirty="0" err="1"/>
              <a:t>Surg</a:t>
            </a:r>
            <a:r>
              <a:rPr lang="en-IN" sz="2800" dirty="0"/>
              <a:t> Oral Med Oral </a:t>
            </a:r>
            <a:r>
              <a:rPr lang="en-IN" sz="2800" dirty="0" err="1"/>
              <a:t>Pathol</a:t>
            </a:r>
            <a:r>
              <a:rPr lang="en-IN" sz="2800" dirty="0"/>
              <a:t> Oral </a:t>
            </a:r>
            <a:r>
              <a:rPr lang="en-IN" sz="2800" dirty="0" err="1"/>
              <a:t>Radiol</a:t>
            </a:r>
            <a:r>
              <a:rPr lang="en-IN" sz="2800" dirty="0"/>
              <a:t> </a:t>
            </a:r>
            <a:r>
              <a:rPr lang="en-IN" sz="2800" dirty="0" err="1"/>
              <a:t>Endod</a:t>
            </a:r>
            <a:r>
              <a:rPr lang="en-IN" sz="2800" dirty="0"/>
              <a:t> 2008;106: e20-e25.</a:t>
            </a:r>
          </a:p>
          <a:p>
            <a:pPr>
              <a:lnSpc>
                <a:spcPct val="150000"/>
              </a:lnSpc>
            </a:pPr>
            <a:r>
              <a:rPr lang="en-US" sz="2800" dirty="0"/>
              <a:t> </a:t>
            </a:r>
            <a:endParaRPr lang="en-IN" sz="2800" dirty="0"/>
          </a:p>
          <a:p>
            <a:endParaRPr lang="en-IN" dirty="0"/>
          </a:p>
        </p:txBody>
      </p:sp>
      <p:sp>
        <p:nvSpPr>
          <p:cNvPr id="3" name="Title 2"/>
          <p:cNvSpPr>
            <a:spLocks noGrp="1"/>
          </p:cNvSpPr>
          <p:nvPr>
            <p:ph type="title"/>
          </p:nvPr>
        </p:nvSpPr>
        <p:spPr/>
        <p:txBody>
          <a:bodyPr/>
          <a:lstStyle/>
          <a:p>
            <a:endParaRPr lang="en-IN"/>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2068</TotalTime>
  <Words>7430</Words>
  <Application>Microsoft Office PowerPoint</Application>
  <PresentationFormat>On-screen Show (4:3)</PresentationFormat>
  <Paragraphs>889</Paragraphs>
  <Slides>76</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76</vt:i4>
      </vt:variant>
    </vt:vector>
  </HeadingPairs>
  <TitlesOfParts>
    <vt:vector size="83" baseType="lpstr">
      <vt:lpstr>Arial</vt:lpstr>
      <vt:lpstr>Calibri</vt:lpstr>
      <vt:lpstr>Constantia</vt:lpstr>
      <vt:lpstr>Symbol</vt:lpstr>
      <vt:lpstr>Times New Roman</vt:lpstr>
      <vt:lpstr>Wingdings 2</vt:lpstr>
      <vt:lpstr>Paper</vt:lpstr>
      <vt:lpstr>DIFFERENTIAL DIAGNOSIS OF PIGMENTED LESIONS OF ORAL CAVITY </vt:lpstr>
      <vt:lpstr>CONTENTS </vt:lpstr>
      <vt:lpstr>PowerPoint Presentation</vt:lpstr>
      <vt:lpstr>PowerPoint Presentation</vt:lpstr>
      <vt:lpstr>PowerPoint Presentation</vt:lpstr>
      <vt:lpstr>PowerPoint Presentation</vt:lpstr>
      <vt:lpstr>PHYSIOLOGY OF ORAL PIGMENTATION </vt:lpstr>
      <vt:lpstr>PowerPoint Presentation</vt:lpstr>
      <vt:lpstr>VARIOUS EXOGENOUS AND ENDOGENOUS PIGMENTS </vt:lpstr>
      <vt:lpstr>CLASSIFICATION OF PIGMENTED LESIONS  </vt:lpstr>
      <vt:lpstr>BURKET’ S CLASSIFICATION </vt:lpstr>
      <vt:lpstr>PowerPoint Presentation</vt:lpstr>
      <vt:lpstr>WOOD AND GOAZ CLASSIFICATION (1997  Distinct circumscribed types of Brownish, Bluish or Black conditions  </vt:lpstr>
      <vt:lpstr>NEVILLE, DAMM, ALLEN. 2004 </vt:lpstr>
      <vt:lpstr>     </vt:lpstr>
      <vt:lpstr>DIAGNOSTIC APPROACH </vt:lpstr>
      <vt:lpstr>DIFFERENTIAL DIAGNOSIS </vt:lpstr>
      <vt:lpstr>PowerPoint Presentation</vt:lpstr>
      <vt:lpstr>DIFFERENTIAL DIAGNOSIS </vt:lpstr>
      <vt:lpstr>ORAL MELANOTIC MACULE </vt:lpstr>
      <vt:lpstr>PowerPoint Presentation</vt:lpstr>
      <vt:lpstr>PowerPoint Presentation</vt:lpstr>
      <vt:lpstr>MELANOACANTHOMA </vt:lpstr>
      <vt:lpstr>PowerPoint Presentation</vt:lpstr>
      <vt:lpstr>PowerPoint Presentation</vt:lpstr>
      <vt:lpstr>PowerPoint Presentation</vt:lpstr>
      <vt:lpstr>ACQUIRED MELANOCYTIC NEVUS</vt:lpstr>
      <vt:lpstr>PowerPoint Presentation</vt:lpstr>
      <vt:lpstr>PowerPoint Presentation</vt:lpstr>
      <vt:lpstr>PowerPoint Presentation</vt:lpstr>
      <vt:lpstr>MALIGNANT  MELANOMA </vt:lpstr>
      <vt:lpstr>PowerPoint Presentation</vt:lpstr>
      <vt:lpstr>Oral Malignant Melanoma </vt:lpstr>
      <vt:lpstr>PowerPoint Presentation</vt:lpstr>
      <vt:lpstr>PowerPoint Presentation</vt:lpstr>
      <vt:lpstr>PowerPoint Presentation</vt:lpstr>
      <vt:lpstr>PowerPoint Presentation</vt:lpstr>
      <vt:lpstr>PowerPoint Presentation</vt:lpstr>
      <vt:lpstr>PHYSIOLOGIC PIGMENTATION ( RACIAL PIGMENTATION) </vt:lpstr>
      <vt:lpstr>PowerPoint Presentation</vt:lpstr>
      <vt:lpstr>DRUG INDUCED MELANOSIS </vt:lpstr>
      <vt:lpstr>PowerPoint Presentation</vt:lpstr>
      <vt:lpstr>PowerPoint Presentation</vt:lpstr>
      <vt:lpstr>PowerPoint Presentation</vt:lpstr>
      <vt:lpstr>PowerPoint Presentation</vt:lpstr>
      <vt:lpstr>SMOKER'S MELANOSIS  </vt:lpstr>
      <vt:lpstr>PowerPoint Presentation</vt:lpstr>
      <vt:lpstr>PowerPoint Presentation</vt:lpstr>
      <vt:lpstr>POST INFLAMMATORY PIGMENTATION   </vt:lpstr>
      <vt:lpstr>PIGMENTATION ASSOCIATED WITH LICHEN PLANUS </vt:lpstr>
      <vt:lpstr>ADDISON'S DISEASE : </vt:lpstr>
      <vt:lpstr>PowerPoint Presentation</vt:lpstr>
      <vt:lpstr>PowerPoint Presentation</vt:lpstr>
      <vt:lpstr>PowerPoint Presentation</vt:lpstr>
      <vt:lpstr>CUSHING'S SYNDROME </vt:lpstr>
      <vt:lpstr>PowerPoint Presentation</vt:lpstr>
      <vt:lpstr>PEUTZ - JEGHER'S SYNDROME                                                                                </vt:lpstr>
      <vt:lpstr>PowerPoint Presentation</vt:lpstr>
      <vt:lpstr>CAFÉ-AU-LAIT PIGMENTATION </vt:lpstr>
      <vt:lpstr>PowerPoint Presentation</vt:lpstr>
      <vt:lpstr>HIV ORAL MELANOSIS: </vt:lpstr>
      <vt:lpstr>PowerPoint Presentation</vt:lpstr>
      <vt:lpstr>LAUGIER – HUNZIKER PIGMENTATION : </vt:lpstr>
      <vt:lpstr>PowerPoint Presentation</vt:lpstr>
      <vt:lpstr>HEMOGLOBIN AND IRON ASSOCIATED PIGMENT  </vt:lpstr>
      <vt:lpstr>HEMOCHROMATOSIS (BRONZE DIABETES) </vt:lpstr>
      <vt:lpstr>PowerPoint Presentation</vt:lpstr>
      <vt:lpstr>EXOGENOUS PIGMENTATION  </vt:lpstr>
      <vt:lpstr>HEAVY METAL PIGMENTATION </vt:lpstr>
      <vt:lpstr>PowerPoint Presentation</vt:lpstr>
      <vt:lpstr>PowerPoint Presentation</vt:lpstr>
      <vt:lpstr>CONCLUSION</vt:lpstr>
      <vt:lpstr>REFERENCES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MANJUNATH</dc:creator>
  <cp:lastModifiedBy>Lakshmi sasi</cp:lastModifiedBy>
  <cp:revision>447</cp:revision>
  <dcterms:created xsi:type="dcterms:W3CDTF">2008-05-31T09:51:00Z</dcterms:created>
  <dcterms:modified xsi:type="dcterms:W3CDTF">2025-05-15T07:43:31Z</dcterms:modified>
</cp:coreProperties>
</file>