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80" r:id="rId2"/>
    <p:sldId id="281" r:id="rId3"/>
    <p:sldId id="258" r:id="rId4"/>
    <p:sldId id="259" r:id="rId5"/>
    <p:sldId id="283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84" r:id="rId14"/>
    <p:sldId id="285" r:id="rId15"/>
    <p:sldId id="268" r:id="rId16"/>
    <p:sldId id="270" r:id="rId17"/>
    <p:sldId id="271" r:id="rId18"/>
    <p:sldId id="272" r:id="rId19"/>
    <p:sldId id="273" r:id="rId20"/>
    <p:sldId id="286" r:id="rId21"/>
    <p:sldId id="277" r:id="rId22"/>
    <p:sldId id="278" r:id="rId23"/>
    <p:sldId id="279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93" y="-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31075" cy="55399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Black" pitchFamily="34" charset="0"/>
              </a:rPr>
              <a:t>PHYSIOLOGY OF TASTE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331075" cy="553998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509" cy="59436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Taste is a complex contact sensation involving various sensory stimuli which involves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chemo-receptors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gustation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&amp; olfaction it arises from the interactions of five basic tastes of food   SWEET, SOUR,SALTY, BITTER AND UMAMI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Oral fluids and contacts over the taste receptors in the taste buds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Olfactory receptors of the mucosa in the roof of nasal cavity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Taste sensation based on temperature touch texture pain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Bitter and sweet are better when they are warm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Sour and salty ___cold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381"/>
            <a:ext cx="4559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85" dirty="0">
                <a:solidFill>
                  <a:schemeClr val="accent1"/>
                </a:solidFill>
                <a:latin typeface="Consolas"/>
                <a:cs typeface="Consolas"/>
              </a:rPr>
              <a:t>Taste</a:t>
            </a:r>
            <a:r>
              <a:rPr sz="4000" b="1" spc="-254" dirty="0">
                <a:solidFill>
                  <a:schemeClr val="accent1"/>
                </a:solidFill>
                <a:latin typeface="Consolas"/>
                <a:cs typeface="Consolas"/>
              </a:rPr>
              <a:t> </a:t>
            </a:r>
            <a:r>
              <a:rPr sz="4000" b="1" spc="-105" dirty="0">
                <a:solidFill>
                  <a:schemeClr val="accent1"/>
                </a:solidFill>
                <a:latin typeface="Consolas"/>
                <a:cs typeface="Consolas"/>
              </a:rPr>
              <a:t>(Gustation)</a:t>
            </a:r>
            <a:endParaRPr sz="4000">
              <a:solidFill>
                <a:schemeClr val="accent1"/>
              </a:solidFill>
              <a:latin typeface="Consolas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2024" y="1703948"/>
            <a:ext cx="7059930" cy="4469172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7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5" smtClean="0">
                <a:latin typeface="Arial Black" pitchFamily="34" charset="0"/>
                <a:cs typeface="Corbel"/>
              </a:rPr>
              <a:t>Present </a:t>
            </a:r>
            <a:r>
              <a:rPr sz="2800" spc="-5" dirty="0">
                <a:latin typeface="Arial Black" pitchFamily="34" charset="0"/>
                <a:cs typeface="Corbel"/>
              </a:rPr>
              <a:t>in oral cavity and</a:t>
            </a:r>
            <a:r>
              <a:rPr sz="2800" spc="10" dirty="0">
                <a:latin typeface="Arial Black" pitchFamily="34" charset="0"/>
                <a:cs typeface="Corbel"/>
              </a:rPr>
              <a:t> </a:t>
            </a:r>
            <a:r>
              <a:rPr sz="2800" spc="-10" dirty="0">
                <a:latin typeface="Arial Black" pitchFamily="34" charset="0"/>
                <a:cs typeface="Corbel"/>
              </a:rPr>
              <a:t>throat</a:t>
            </a:r>
            <a:endParaRPr sz="2800">
              <a:latin typeface="Arial Black" pitchFamily="34" charset="0"/>
              <a:cs typeface="Corbel"/>
            </a:endParaRPr>
          </a:p>
          <a:p>
            <a:pPr marL="354965" indent="-342265">
              <a:lnSpc>
                <a:spcPct val="100000"/>
              </a:lnSpc>
              <a:spcBef>
                <a:spcPts val="36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45" dirty="0">
                <a:latin typeface="Arial Black" pitchFamily="34" charset="0"/>
                <a:cs typeface="Corbel"/>
              </a:rPr>
              <a:t>Taste </a:t>
            </a:r>
            <a:r>
              <a:rPr sz="2800" spc="-5" dirty="0">
                <a:latin typeface="Arial Black" pitchFamily="34" charset="0"/>
                <a:cs typeface="Corbel"/>
              </a:rPr>
              <a:t>bud </a:t>
            </a:r>
            <a:r>
              <a:rPr sz="2800" spc="-10" dirty="0">
                <a:latin typeface="Arial Black" pitchFamily="34" charset="0"/>
                <a:cs typeface="Corbel"/>
              </a:rPr>
              <a:t>consists</a:t>
            </a:r>
            <a:r>
              <a:rPr sz="2800" spc="85" dirty="0">
                <a:latin typeface="Arial Black" pitchFamily="34" charset="0"/>
                <a:cs typeface="Corbel"/>
              </a:rPr>
              <a:t> </a:t>
            </a:r>
            <a:r>
              <a:rPr sz="2800" spc="-10" dirty="0">
                <a:latin typeface="Arial Black" pitchFamily="34" charset="0"/>
                <a:cs typeface="Corbel"/>
              </a:rPr>
              <a:t>of</a:t>
            </a:r>
            <a:endParaRPr sz="2800">
              <a:latin typeface="Arial Black" pitchFamily="34" charset="0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315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40" dirty="0">
                <a:latin typeface="Arial Black" pitchFamily="34" charset="0"/>
                <a:cs typeface="Corbel"/>
              </a:rPr>
              <a:t>Taste</a:t>
            </a:r>
            <a:r>
              <a:rPr sz="2400" b="1" dirty="0">
                <a:latin typeface="Arial Black" pitchFamily="34" charset="0"/>
                <a:cs typeface="Corbel"/>
              </a:rPr>
              <a:t> pore</a:t>
            </a:r>
            <a:endParaRPr sz="2400">
              <a:latin typeface="Arial Black" pitchFamily="34" charset="0"/>
              <a:cs typeface="Corbel"/>
            </a:endParaRPr>
          </a:p>
          <a:p>
            <a:pPr marL="940435" lvl="2" indent="-228600">
              <a:lnSpc>
                <a:spcPts val="2510"/>
              </a:lnSpc>
              <a:spcBef>
                <a:spcPts val="270"/>
              </a:spcBef>
              <a:buClr>
                <a:srgbClr val="EA1579"/>
              </a:buClr>
              <a:buFont typeface="Wingdings 2"/>
              <a:buChar char=""/>
              <a:tabLst>
                <a:tab pos="940435" algn="l"/>
                <a:tab pos="941069" algn="l"/>
              </a:tabLst>
            </a:pPr>
            <a:r>
              <a:rPr sz="2200" spc="-5" dirty="0">
                <a:latin typeface="Arial Black" pitchFamily="34" charset="0"/>
                <a:cs typeface="Corbel"/>
              </a:rPr>
              <a:t>Opening </a:t>
            </a:r>
            <a:r>
              <a:rPr sz="2200" spc="-10" dirty="0">
                <a:latin typeface="Arial Black" pitchFamily="34" charset="0"/>
                <a:cs typeface="Corbel"/>
              </a:rPr>
              <a:t>through which </a:t>
            </a:r>
            <a:r>
              <a:rPr sz="2200" spc="-5" dirty="0">
                <a:latin typeface="Arial Black" pitchFamily="34" charset="0"/>
                <a:cs typeface="Corbel"/>
              </a:rPr>
              <a:t>fluids in mouth come</a:t>
            </a:r>
            <a:r>
              <a:rPr sz="2200" spc="80" dirty="0">
                <a:latin typeface="Arial Black" pitchFamily="34" charset="0"/>
                <a:cs typeface="Corbel"/>
              </a:rPr>
              <a:t> </a:t>
            </a:r>
            <a:r>
              <a:rPr sz="2200" spc="-5" dirty="0">
                <a:latin typeface="Arial Black" pitchFamily="34" charset="0"/>
                <a:cs typeface="Corbel"/>
              </a:rPr>
              <a:t>into</a:t>
            </a:r>
            <a:endParaRPr sz="2200">
              <a:latin typeface="Arial Black" pitchFamily="34" charset="0"/>
              <a:cs typeface="Corbel"/>
            </a:endParaRPr>
          </a:p>
          <a:p>
            <a:pPr marL="940435">
              <a:lnSpc>
                <a:spcPts val="2510"/>
              </a:lnSpc>
            </a:pPr>
            <a:r>
              <a:rPr sz="2200" spc="-5" dirty="0">
                <a:latin typeface="Arial Black" pitchFamily="34" charset="0"/>
                <a:cs typeface="Corbel"/>
              </a:rPr>
              <a:t>contact </a:t>
            </a:r>
            <a:r>
              <a:rPr sz="2200" spc="-10" dirty="0">
                <a:latin typeface="Arial Black" pitchFamily="34" charset="0"/>
                <a:cs typeface="Corbel"/>
              </a:rPr>
              <a:t>with surface </a:t>
            </a:r>
            <a:r>
              <a:rPr sz="2200" spc="-5" dirty="0">
                <a:latin typeface="Arial Black" pitchFamily="34" charset="0"/>
                <a:cs typeface="Corbel"/>
              </a:rPr>
              <a:t>of receptor</a:t>
            </a:r>
            <a:r>
              <a:rPr sz="2200" spc="40" dirty="0">
                <a:latin typeface="Arial Black" pitchFamily="34" charset="0"/>
                <a:cs typeface="Corbel"/>
              </a:rPr>
              <a:t> </a:t>
            </a:r>
            <a:r>
              <a:rPr sz="2200" spc="-10" dirty="0">
                <a:latin typeface="Arial Black" pitchFamily="34" charset="0"/>
                <a:cs typeface="Corbel"/>
              </a:rPr>
              <a:t>cells</a:t>
            </a:r>
            <a:endParaRPr sz="2200">
              <a:latin typeface="Arial Black" pitchFamily="34" charset="0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85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40" dirty="0">
                <a:latin typeface="Arial Black" pitchFamily="34" charset="0"/>
                <a:cs typeface="Corbel"/>
              </a:rPr>
              <a:t>Taste </a:t>
            </a:r>
            <a:r>
              <a:rPr sz="2400" b="1" dirty="0">
                <a:latin typeface="Arial Black" pitchFamily="34" charset="0"/>
                <a:cs typeface="Corbel"/>
              </a:rPr>
              <a:t>receptor</a:t>
            </a:r>
            <a:r>
              <a:rPr sz="2400" b="1" spc="25" dirty="0">
                <a:latin typeface="Arial Black" pitchFamily="34" charset="0"/>
                <a:cs typeface="Corbel"/>
              </a:rPr>
              <a:t> </a:t>
            </a:r>
            <a:r>
              <a:rPr sz="2400" b="1" spc="-5" dirty="0">
                <a:latin typeface="Arial Black" pitchFamily="34" charset="0"/>
                <a:cs typeface="Corbel"/>
              </a:rPr>
              <a:t>cells</a:t>
            </a:r>
            <a:endParaRPr sz="2400">
              <a:latin typeface="Arial Black" pitchFamily="34" charset="0"/>
              <a:cs typeface="Corbel"/>
            </a:endParaRPr>
          </a:p>
          <a:p>
            <a:pPr marL="940435" marR="579755" lvl="2" indent="-228600">
              <a:lnSpc>
                <a:spcPts val="2380"/>
              </a:lnSpc>
              <a:spcBef>
                <a:spcPts val="565"/>
              </a:spcBef>
              <a:buClr>
                <a:srgbClr val="EA1579"/>
              </a:buClr>
              <a:buFont typeface="Wingdings 2"/>
              <a:buChar char=""/>
              <a:tabLst>
                <a:tab pos="940435" algn="l"/>
                <a:tab pos="941069" algn="l"/>
              </a:tabLst>
            </a:pPr>
            <a:r>
              <a:rPr sz="2200" spc="-5" dirty="0">
                <a:latin typeface="Arial Black" pitchFamily="34" charset="0"/>
                <a:cs typeface="Corbel"/>
              </a:rPr>
              <a:t>Modified </a:t>
            </a:r>
            <a:r>
              <a:rPr sz="2200" spc="-10" dirty="0">
                <a:latin typeface="Arial Black" pitchFamily="34" charset="0"/>
                <a:cs typeface="Corbel"/>
              </a:rPr>
              <a:t>epithelial cells with surface </a:t>
            </a:r>
            <a:r>
              <a:rPr sz="2200" spc="-5" dirty="0">
                <a:latin typeface="Arial Black" pitchFamily="34" charset="0"/>
                <a:cs typeface="Corbel"/>
              </a:rPr>
              <a:t>folds </a:t>
            </a:r>
            <a:r>
              <a:rPr sz="2200" spc="-10" dirty="0">
                <a:latin typeface="Arial Black" pitchFamily="34" charset="0"/>
                <a:cs typeface="Corbel"/>
              </a:rPr>
              <a:t>called  </a:t>
            </a:r>
            <a:r>
              <a:rPr sz="2200" spc="-5" dirty="0">
                <a:latin typeface="Arial Black" pitchFamily="34" charset="0"/>
                <a:cs typeface="Corbel"/>
              </a:rPr>
              <a:t>microvilli</a:t>
            </a:r>
            <a:endParaRPr sz="2200">
              <a:latin typeface="Arial Black" pitchFamily="34" charset="0"/>
              <a:cs typeface="Corbel"/>
            </a:endParaRPr>
          </a:p>
          <a:p>
            <a:pPr marL="940435" lvl="2" indent="-228600">
              <a:lnSpc>
                <a:spcPts val="2510"/>
              </a:lnSpc>
              <a:spcBef>
                <a:spcPts val="225"/>
              </a:spcBef>
              <a:buClr>
                <a:srgbClr val="EA1579"/>
              </a:buClr>
              <a:buFont typeface="Wingdings 2"/>
              <a:buChar char=""/>
              <a:tabLst>
                <a:tab pos="940435" algn="l"/>
                <a:tab pos="941069" algn="l"/>
              </a:tabLst>
            </a:pPr>
            <a:r>
              <a:rPr sz="2200" spc="-5" dirty="0">
                <a:latin typeface="Arial Black" pitchFamily="34" charset="0"/>
                <a:cs typeface="Corbel"/>
              </a:rPr>
              <a:t>Plasma membrane of microvilli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contain receptor</a:t>
            </a:r>
            <a:r>
              <a:rPr sz="2200" spc="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sites</a:t>
            </a:r>
            <a:endParaRPr sz="2200">
              <a:latin typeface="Corbel"/>
              <a:cs typeface="Corbel"/>
            </a:endParaRPr>
          </a:p>
          <a:p>
            <a:pPr marL="940435">
              <a:lnSpc>
                <a:spcPts val="2510"/>
              </a:lnSpc>
            </a:pP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that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bind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selectively with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chemical</a:t>
            </a:r>
            <a:r>
              <a:rPr sz="2200" spc="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molecules</a:t>
            </a:r>
            <a:endParaRPr sz="2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9429"/>
            <a:ext cx="7416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95" dirty="0">
                <a:solidFill>
                  <a:srgbClr val="C1EDFF"/>
                </a:solidFill>
                <a:latin typeface="Consolas"/>
                <a:cs typeface="Consolas"/>
              </a:rPr>
              <a:t>Location </a:t>
            </a:r>
            <a:r>
              <a:rPr b="1" spc="-75" dirty="0">
                <a:solidFill>
                  <a:srgbClr val="C1EDFF"/>
                </a:solidFill>
                <a:latin typeface="Consolas"/>
                <a:cs typeface="Consolas"/>
              </a:rPr>
              <a:t>and </a:t>
            </a:r>
            <a:r>
              <a:rPr b="1" spc="-100" dirty="0">
                <a:solidFill>
                  <a:srgbClr val="C1EDFF"/>
                </a:solidFill>
                <a:latin typeface="Consolas"/>
                <a:cs typeface="Consolas"/>
              </a:rPr>
              <a:t>Structure </a:t>
            </a:r>
            <a:r>
              <a:rPr b="1" spc="-55" dirty="0">
                <a:solidFill>
                  <a:srgbClr val="C1EDFF"/>
                </a:solidFill>
                <a:latin typeface="Consolas"/>
                <a:cs typeface="Consolas"/>
              </a:rPr>
              <a:t>of</a:t>
            </a:r>
            <a:r>
              <a:rPr b="1" spc="-61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b="1" spc="-90" dirty="0">
                <a:solidFill>
                  <a:srgbClr val="C1EDFF"/>
                </a:solidFill>
                <a:latin typeface="Consolas"/>
                <a:cs typeface="Consolas"/>
              </a:rPr>
              <a:t>Taste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6144" y="1198418"/>
            <a:ext cx="966469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95"/>
              </a:lnSpc>
            </a:pPr>
            <a:r>
              <a:rPr sz="3600" b="1" spc="-110" dirty="0">
                <a:solidFill>
                  <a:srgbClr val="C1EDFF"/>
                </a:solidFill>
                <a:latin typeface="Consolas"/>
                <a:cs typeface="Consolas"/>
              </a:rPr>
              <a:t>B</a:t>
            </a:r>
            <a:r>
              <a:rPr sz="3600" b="1" spc="-100" dirty="0">
                <a:solidFill>
                  <a:srgbClr val="C1EDFF"/>
                </a:solidFill>
                <a:latin typeface="Consolas"/>
                <a:cs typeface="Consolas"/>
              </a:rPr>
              <a:t>u</a:t>
            </a:r>
            <a:r>
              <a:rPr sz="3600" b="1" spc="-110" dirty="0">
                <a:solidFill>
                  <a:srgbClr val="C1EDFF"/>
                </a:solidFill>
                <a:latin typeface="Consolas"/>
                <a:cs typeface="Consolas"/>
              </a:rPr>
              <a:t>d</a:t>
            </a:r>
            <a:r>
              <a:rPr sz="3600" b="1" dirty="0">
                <a:solidFill>
                  <a:srgbClr val="C1EDFF"/>
                </a:solidFill>
                <a:latin typeface="Consolas"/>
                <a:cs typeface="Consolas"/>
              </a:rPr>
              <a:t>s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5423" y="1143000"/>
            <a:ext cx="7808976" cy="5474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4400" y="12954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2k to 10k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8077200" cy="434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Anterior 2/3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dorsum of tongue ----taste buds are found 3 types of papillae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circumvallet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papillae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that form v line in the posterior part of anterior 2/3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dorsum.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Mushroom shaped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fungiform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papillae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anterior border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leaf like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foliate papillae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 in the lateral border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taste buds are also found in  soft palate,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tonsillar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pillars, epiglottis, pharynx, and initial segments of esophagus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1026" name="Picture 2" descr="C:\Users\acer\Desktop\Papillae-of-tongue-Histology-and-Anatom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1" y="3662798"/>
            <a:ext cx="5181600" cy="30722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14046"/>
            <a:ext cx="349757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80" dirty="0"/>
              <a:t>Taste</a:t>
            </a:r>
            <a:r>
              <a:rPr sz="5400" spc="-270" dirty="0"/>
              <a:t> </a:t>
            </a:r>
            <a:r>
              <a:rPr sz="5400" spc="-75" dirty="0"/>
              <a:t>Buds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1828800" y="1234440"/>
            <a:ext cx="5551932" cy="4785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7938" y="885189"/>
            <a:ext cx="3706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0" dirty="0">
                <a:solidFill>
                  <a:srgbClr val="00AF50"/>
                </a:solidFill>
                <a:latin typeface="Comic Sans MS"/>
                <a:cs typeface="Comic Sans MS"/>
              </a:rPr>
              <a:t>Sensation </a:t>
            </a:r>
            <a:r>
              <a:rPr sz="3200" spc="-55" dirty="0">
                <a:solidFill>
                  <a:srgbClr val="00AF50"/>
                </a:solidFill>
                <a:latin typeface="Comic Sans MS"/>
                <a:cs typeface="Comic Sans MS"/>
              </a:rPr>
              <a:t>of </a:t>
            </a:r>
            <a:r>
              <a:rPr sz="3200" spc="-80" dirty="0">
                <a:solidFill>
                  <a:srgbClr val="00AF50"/>
                </a:solidFill>
                <a:latin typeface="Comic Sans MS"/>
                <a:cs typeface="Comic Sans MS"/>
              </a:rPr>
              <a:t>Taste</a:t>
            </a:r>
            <a:r>
              <a:rPr sz="3200" spc="-515" dirty="0">
                <a:solidFill>
                  <a:srgbClr val="00AF50"/>
                </a:solidFill>
                <a:latin typeface="Comic Sans MS"/>
                <a:cs typeface="Comic Sans MS"/>
              </a:rPr>
              <a:t>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–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519" y="1143444"/>
            <a:ext cx="5039360" cy="320294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b="1" spc="-5" dirty="0">
                <a:solidFill>
                  <a:srgbClr val="FFFFFF"/>
                </a:solidFill>
                <a:latin typeface="Comic Sans MS"/>
                <a:cs typeface="Comic Sans MS"/>
              </a:rPr>
              <a:t>Located in taste buds</a:t>
            </a:r>
            <a:r>
              <a:rPr sz="3000" b="1" spc="-8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Comic Sans MS"/>
                <a:cs typeface="Comic Sans MS"/>
              </a:rPr>
              <a:t>in:</a:t>
            </a:r>
            <a:endParaRPr sz="3000">
              <a:latin typeface="Comic Sans MS"/>
              <a:cs typeface="Comic Sans MS"/>
            </a:endParaRPr>
          </a:p>
          <a:p>
            <a:pPr marL="684530" lvl="1" indent="-286385">
              <a:lnSpc>
                <a:spcPct val="100000"/>
              </a:lnSpc>
              <a:spcBef>
                <a:spcPts val="844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685165" algn="l"/>
              </a:tabLst>
            </a:pP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Tongue</a:t>
            </a:r>
            <a:endParaRPr sz="3600">
              <a:latin typeface="Comic Sans MS"/>
              <a:cs typeface="Comic Sans MS"/>
            </a:endParaRPr>
          </a:p>
          <a:p>
            <a:pPr marL="684530" lvl="1" indent="-286385">
              <a:lnSpc>
                <a:spcPct val="100000"/>
              </a:lnSpc>
              <a:spcBef>
                <a:spcPts val="865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685165" algn="l"/>
              </a:tabLst>
            </a:pPr>
            <a:r>
              <a:rPr sz="3600" spc="-10" dirty="0">
                <a:solidFill>
                  <a:srgbClr val="FFFFFF"/>
                </a:solidFill>
                <a:latin typeface="Comic Sans MS"/>
                <a:cs typeface="Comic Sans MS"/>
              </a:rPr>
              <a:t>Epiglottis</a:t>
            </a:r>
            <a:endParaRPr sz="3600">
              <a:latin typeface="Comic Sans MS"/>
              <a:cs typeface="Comic Sans MS"/>
            </a:endParaRPr>
          </a:p>
          <a:p>
            <a:pPr marL="684530" lvl="1" indent="-286385">
              <a:lnSpc>
                <a:spcPct val="100000"/>
              </a:lnSpc>
              <a:spcBef>
                <a:spcPts val="860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685165" algn="l"/>
              </a:tabLst>
            </a:pP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Soft</a:t>
            </a:r>
            <a:r>
              <a:rPr sz="36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Palate</a:t>
            </a:r>
            <a:endParaRPr sz="3600">
              <a:latin typeface="Comic Sans MS"/>
              <a:cs typeface="Comic Sans MS"/>
            </a:endParaRPr>
          </a:p>
          <a:p>
            <a:pPr marL="684530" lvl="1" indent="-286385">
              <a:lnSpc>
                <a:spcPct val="100000"/>
              </a:lnSpc>
              <a:spcBef>
                <a:spcPts val="870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685165" algn="l"/>
              </a:tabLst>
            </a:pP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Pharynx</a:t>
            </a:r>
            <a:endParaRPr sz="3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0005" y="154381"/>
            <a:ext cx="48063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Anatomy </a:t>
            </a:r>
            <a:r>
              <a:rPr spc="-50" dirty="0"/>
              <a:t>of </a:t>
            </a:r>
            <a:r>
              <a:rPr spc="-80" dirty="0"/>
              <a:t>Taste</a:t>
            </a:r>
            <a:r>
              <a:rPr spc="-605" dirty="0"/>
              <a:t> </a:t>
            </a:r>
            <a:r>
              <a:rPr spc="-80" dirty="0"/>
              <a:t>Buds</a:t>
            </a:r>
            <a:r>
              <a:rPr sz="1800" spc="-80" dirty="0">
                <a:solidFill>
                  <a:srgbClr val="FFFF00"/>
                </a:solidFill>
              </a:rPr>
              <a:t>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299720" y="814854"/>
            <a:ext cx="4912360" cy="4549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14629" indent="-342900" algn="just">
              <a:lnSpc>
                <a:spcPct val="120000"/>
              </a:lnSpc>
              <a:spcBef>
                <a:spcPts val="9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5600" algn="l"/>
              </a:tabLst>
            </a:pP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10,000 taste buds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found  on tongue, soft palate &amp;  </a:t>
            </a:r>
            <a:r>
              <a:rPr sz="2800" b="1" dirty="0">
                <a:solidFill>
                  <a:srgbClr val="FFFFFF"/>
                </a:solidFill>
                <a:latin typeface="Comic Sans MS"/>
                <a:cs typeface="Comic Sans MS"/>
              </a:rPr>
              <a:t>pharynx</a:t>
            </a:r>
            <a:endParaRPr sz="28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37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Taste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buds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consist</a:t>
            </a:r>
            <a:r>
              <a:rPr sz="2800" b="1" spc="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of:</a:t>
            </a:r>
            <a:endParaRPr sz="2800">
              <a:latin typeface="Comic Sans MS"/>
              <a:cs typeface="Comic Sans MS"/>
            </a:endParaRPr>
          </a:p>
          <a:p>
            <a:pPr marL="407034" lvl="1" indent="-237490">
              <a:lnSpc>
                <a:spcPct val="100000"/>
              </a:lnSpc>
              <a:spcBef>
                <a:spcPts val="1215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407034" algn="l"/>
                <a:tab pos="407670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~50 receptor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cells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(type</a:t>
            </a:r>
            <a:r>
              <a:rPr sz="1800" spc="-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3)</a:t>
            </a:r>
            <a:endParaRPr sz="1800">
              <a:latin typeface="Comic Sans MS"/>
              <a:cs typeface="Comic Sans MS"/>
            </a:endParaRPr>
          </a:p>
          <a:p>
            <a:pPr marL="407034">
              <a:lnSpc>
                <a:spcPct val="100000"/>
              </a:lnSpc>
              <a:spcBef>
                <a:spcPts val="58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surrounded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by supporting</a:t>
            </a:r>
            <a:r>
              <a:rPr sz="2400" b="1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cells</a:t>
            </a:r>
            <a:endParaRPr sz="2400">
              <a:latin typeface="Comic Sans MS"/>
              <a:cs typeface="Comic Sans MS"/>
            </a:endParaRPr>
          </a:p>
          <a:p>
            <a:pPr marL="407034" marR="449580" lvl="1" indent="-237490">
              <a:lnSpc>
                <a:spcPct val="120100"/>
              </a:lnSpc>
              <a:spcBef>
                <a:spcPts val="57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407034" algn="l"/>
                <a:tab pos="407670" algn="l"/>
                <a:tab pos="3380740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Basa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c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e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s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(typ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1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&amp;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2)	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develop  into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supporting cells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then  </a:t>
            </a:r>
            <a:r>
              <a:rPr sz="2400" b="1">
                <a:solidFill>
                  <a:srgbClr val="FFFFFF"/>
                </a:solidFill>
                <a:latin typeface="Comic Sans MS"/>
                <a:cs typeface="Comic Sans MS"/>
              </a:rPr>
              <a:t>receptor</a:t>
            </a:r>
            <a:r>
              <a:rPr sz="2400" b="1" spc="-25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mtClean="0">
                <a:solidFill>
                  <a:srgbClr val="FFFFFF"/>
                </a:solidFill>
                <a:latin typeface="Comic Sans MS"/>
                <a:cs typeface="Comic Sans MS"/>
              </a:rPr>
              <a:t>cells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0" y="2449067"/>
            <a:ext cx="3733800" cy="2884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295400"/>
            <a:ext cx="67056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051" y="44196"/>
            <a:ext cx="7772400" cy="692150"/>
          </a:xfrm>
          <a:custGeom>
            <a:avLst/>
            <a:gdLst/>
            <a:ahLst/>
            <a:cxnLst/>
            <a:rect l="l" t="t" r="r" b="b"/>
            <a:pathLst>
              <a:path w="7772400" h="692150">
                <a:moveTo>
                  <a:pt x="0" y="691895"/>
                </a:moveTo>
                <a:lnTo>
                  <a:pt x="7772400" y="691895"/>
                </a:lnTo>
                <a:lnTo>
                  <a:pt x="7772400" y="0"/>
                </a:lnTo>
                <a:lnTo>
                  <a:pt x="0" y="0"/>
                </a:lnTo>
                <a:lnTo>
                  <a:pt x="0" y="691895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5315" y="80898"/>
            <a:ext cx="5845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00"/>
                </a:solidFill>
              </a:rPr>
              <a:t>Anatomy </a:t>
            </a:r>
            <a:r>
              <a:rPr dirty="0">
                <a:solidFill>
                  <a:srgbClr val="FFFF00"/>
                </a:solidFill>
              </a:rPr>
              <a:t>of Taste </a:t>
            </a:r>
            <a:r>
              <a:rPr spc="-5" dirty="0">
                <a:solidFill>
                  <a:srgbClr val="FFFF00"/>
                </a:solidFill>
              </a:rPr>
              <a:t>Buds </a:t>
            </a:r>
            <a:r>
              <a:rPr sz="1800" dirty="0">
                <a:solidFill>
                  <a:srgbClr val="FFFF00"/>
                </a:solidFill>
              </a:rPr>
              <a:t>–</a:t>
            </a:r>
            <a:r>
              <a:rPr sz="1800" spc="-40" dirty="0">
                <a:solidFill>
                  <a:srgbClr val="FFFF00"/>
                </a:solidFill>
              </a:rPr>
              <a:t> </a:t>
            </a:r>
            <a:r>
              <a:rPr sz="1800" spc="-5" dirty="0">
                <a:solidFill>
                  <a:srgbClr val="FFFF00"/>
                </a:solidFill>
              </a:rPr>
              <a:t>cont.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55" y="1028700"/>
            <a:ext cx="8933688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" cy="6855459"/>
          </a:xfrm>
          <a:custGeom>
            <a:avLst/>
            <a:gdLst/>
            <a:ahLst/>
            <a:cxnLst/>
            <a:rect l="l" t="t" r="r" b="b"/>
            <a:pathLst>
              <a:path w="365760" h="6855459">
                <a:moveTo>
                  <a:pt x="0" y="6854952"/>
                </a:moveTo>
                <a:lnTo>
                  <a:pt x="365760" y="6854952"/>
                </a:lnTo>
                <a:lnTo>
                  <a:pt x="365760" y="0"/>
                </a:lnTo>
                <a:lnTo>
                  <a:pt x="0" y="0"/>
                </a:lnTo>
                <a:lnTo>
                  <a:pt x="0" y="6854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2608" y="5047488"/>
            <a:ext cx="0" cy="1691639"/>
          </a:xfrm>
          <a:custGeom>
            <a:avLst/>
            <a:gdLst/>
            <a:ahLst/>
            <a:cxnLst/>
            <a:rect l="l" t="t" r="r" b="b"/>
            <a:pathLst>
              <a:path h="1691640">
                <a:moveTo>
                  <a:pt x="0" y="0"/>
                </a:moveTo>
                <a:lnTo>
                  <a:pt x="0" y="1691639"/>
                </a:lnTo>
              </a:path>
            </a:pathLst>
          </a:custGeom>
          <a:ln w="73152">
            <a:solidFill>
              <a:srgbClr val="EA15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608" y="4797552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73152">
            <a:solidFill>
              <a:srgbClr val="FDB8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608" y="4637532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73152">
            <a:solidFill>
              <a:srgbClr val="4E5B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031" y="454304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2231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59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3463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59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59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7075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59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93444" y="522478"/>
            <a:ext cx="7494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5" dirty="0">
                <a:solidFill>
                  <a:srgbClr val="C1EDFF"/>
                </a:solidFill>
                <a:latin typeface="Consolas"/>
                <a:cs typeface="Consolas"/>
              </a:rPr>
              <a:t>Taste </a:t>
            </a:r>
            <a:r>
              <a:rPr sz="4000" spc="-95" dirty="0">
                <a:solidFill>
                  <a:srgbClr val="C1EDFF"/>
                </a:solidFill>
                <a:latin typeface="Consolas"/>
                <a:cs typeface="Consolas"/>
              </a:rPr>
              <a:t>modalities </a:t>
            </a:r>
            <a:r>
              <a:rPr sz="4000" spc="-80" dirty="0">
                <a:solidFill>
                  <a:srgbClr val="C1EDFF"/>
                </a:solidFill>
                <a:latin typeface="Consolas"/>
                <a:cs typeface="Consolas"/>
              </a:rPr>
              <a:t>over</a:t>
            </a:r>
            <a:r>
              <a:rPr sz="4000" spc="-450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4000" spc="-105" dirty="0">
                <a:solidFill>
                  <a:srgbClr val="C1EDFF"/>
                </a:solidFill>
                <a:latin typeface="Consolas"/>
                <a:cs typeface="Consolas"/>
              </a:rPr>
              <a:t>tongue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14600" y="1676400"/>
            <a:ext cx="5029200" cy="4108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3123" y="1484375"/>
            <a:ext cx="3709416" cy="439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742" y="1712468"/>
            <a:ext cx="4015104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05510" algn="l"/>
                <a:tab pos="2932430" algn="l"/>
              </a:tabLst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Taste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information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is  send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to the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CNS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by 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the	cranial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nerves</a:t>
            </a:r>
            <a:r>
              <a:rPr sz="3200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Comic Sans MS"/>
                <a:cs typeface="Comic Sans MS"/>
              </a:rPr>
              <a:t># 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7, 9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Comic Sans MS"/>
                <a:cs typeface="Comic Sans MS"/>
              </a:rPr>
              <a:t>and</a:t>
            </a:r>
            <a:r>
              <a:rPr sz="32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10	the  taste nucleus </a:t>
            </a:r>
            <a:r>
              <a:rPr sz="1600" spc="-5" dirty="0">
                <a:solidFill>
                  <a:srgbClr val="FFFFFF"/>
                </a:solidFill>
                <a:latin typeface="Comic Sans MS"/>
                <a:cs typeface="Comic Sans MS"/>
              </a:rPr>
              <a:t>(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n.</a:t>
            </a:r>
            <a:r>
              <a:rPr sz="2000" spc="-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tractus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742" y="4303521"/>
            <a:ext cx="1217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solitarius)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4466" y="4150817"/>
            <a:ext cx="17068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thalamus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742" y="4639183"/>
            <a:ext cx="430974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52270" algn="l"/>
              </a:tabLst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primary gustatory 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cortex	insular</a:t>
            </a:r>
            <a:r>
              <a:rPr sz="3200" spc="-7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cortex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8204" y="44196"/>
            <a:ext cx="4968240" cy="647700"/>
          </a:xfrm>
          <a:custGeom>
            <a:avLst/>
            <a:gdLst/>
            <a:ahLst/>
            <a:cxnLst/>
            <a:rect l="l" t="t" r="r" b="b"/>
            <a:pathLst>
              <a:path w="4968240" h="647700">
                <a:moveTo>
                  <a:pt x="0" y="647700"/>
                </a:moveTo>
                <a:lnTo>
                  <a:pt x="4968240" y="647700"/>
                </a:lnTo>
                <a:lnTo>
                  <a:pt x="4968240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204" y="44196"/>
            <a:ext cx="4968240" cy="647700"/>
          </a:xfrm>
          <a:custGeom>
            <a:avLst/>
            <a:gdLst/>
            <a:ahLst/>
            <a:cxnLst/>
            <a:rect l="l" t="t" r="r" b="b"/>
            <a:pathLst>
              <a:path w="4968240" h="647700">
                <a:moveTo>
                  <a:pt x="0" y="647700"/>
                </a:moveTo>
                <a:lnTo>
                  <a:pt x="4968240" y="647700"/>
                </a:lnTo>
                <a:lnTo>
                  <a:pt x="4968240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8163" y="25146"/>
            <a:ext cx="35369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Taste</a:t>
            </a:r>
            <a:r>
              <a:rPr sz="4000" spc="440" dirty="0">
                <a:solidFill>
                  <a:srgbClr val="FFFF00"/>
                </a:solidFill>
              </a:rPr>
              <a:t> </a:t>
            </a:r>
            <a:r>
              <a:rPr sz="4000" spc="-10" dirty="0">
                <a:solidFill>
                  <a:srgbClr val="FFFF00"/>
                </a:solidFill>
              </a:rPr>
              <a:t>Pathway</a:t>
            </a:r>
            <a:endParaRPr sz="4000"/>
          </a:p>
        </p:txBody>
      </p:sp>
      <p:sp>
        <p:nvSpPr>
          <p:cNvPr id="10" name="object 10"/>
          <p:cNvSpPr/>
          <p:nvPr/>
        </p:nvSpPr>
        <p:spPr>
          <a:xfrm>
            <a:off x="2628900" y="3284220"/>
            <a:ext cx="502920" cy="289560"/>
          </a:xfrm>
          <a:custGeom>
            <a:avLst/>
            <a:gdLst/>
            <a:ahLst/>
            <a:cxnLst/>
            <a:rect l="l" t="t" r="r" b="b"/>
            <a:pathLst>
              <a:path w="502919" h="289560">
                <a:moveTo>
                  <a:pt x="376808" y="0"/>
                </a:moveTo>
                <a:lnTo>
                  <a:pt x="376808" y="72389"/>
                </a:lnTo>
                <a:lnTo>
                  <a:pt x="0" y="72389"/>
                </a:lnTo>
                <a:lnTo>
                  <a:pt x="0" y="217169"/>
                </a:lnTo>
                <a:lnTo>
                  <a:pt x="376808" y="217169"/>
                </a:lnTo>
                <a:lnTo>
                  <a:pt x="376808" y="289559"/>
                </a:lnTo>
                <a:lnTo>
                  <a:pt x="502919" y="144779"/>
                </a:lnTo>
                <a:lnTo>
                  <a:pt x="376808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28900" y="3284220"/>
            <a:ext cx="502920" cy="289560"/>
          </a:xfrm>
          <a:custGeom>
            <a:avLst/>
            <a:gdLst/>
            <a:ahLst/>
            <a:cxnLst/>
            <a:rect l="l" t="t" r="r" b="b"/>
            <a:pathLst>
              <a:path w="502919" h="289560">
                <a:moveTo>
                  <a:pt x="0" y="72389"/>
                </a:moveTo>
                <a:lnTo>
                  <a:pt x="376808" y="72389"/>
                </a:lnTo>
                <a:lnTo>
                  <a:pt x="376808" y="0"/>
                </a:lnTo>
                <a:lnTo>
                  <a:pt x="502919" y="144779"/>
                </a:lnTo>
                <a:lnTo>
                  <a:pt x="376808" y="289559"/>
                </a:lnTo>
                <a:lnTo>
                  <a:pt x="376808" y="217169"/>
                </a:lnTo>
                <a:lnTo>
                  <a:pt x="0" y="217169"/>
                </a:lnTo>
                <a:lnTo>
                  <a:pt x="0" y="7238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6879" y="4293108"/>
            <a:ext cx="502920" cy="288290"/>
          </a:xfrm>
          <a:custGeom>
            <a:avLst/>
            <a:gdLst/>
            <a:ahLst/>
            <a:cxnLst/>
            <a:rect l="l" t="t" r="r" b="b"/>
            <a:pathLst>
              <a:path w="502919" h="288289">
                <a:moveTo>
                  <a:pt x="377444" y="0"/>
                </a:moveTo>
                <a:lnTo>
                  <a:pt x="377444" y="72009"/>
                </a:lnTo>
                <a:lnTo>
                  <a:pt x="0" y="72009"/>
                </a:lnTo>
                <a:lnTo>
                  <a:pt x="0" y="216027"/>
                </a:lnTo>
                <a:lnTo>
                  <a:pt x="377444" y="216027"/>
                </a:lnTo>
                <a:lnTo>
                  <a:pt x="377444" y="288036"/>
                </a:lnTo>
                <a:lnTo>
                  <a:pt x="502919" y="144018"/>
                </a:lnTo>
                <a:lnTo>
                  <a:pt x="377444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06879" y="4293108"/>
            <a:ext cx="502920" cy="288290"/>
          </a:xfrm>
          <a:custGeom>
            <a:avLst/>
            <a:gdLst/>
            <a:ahLst/>
            <a:cxnLst/>
            <a:rect l="l" t="t" r="r" b="b"/>
            <a:pathLst>
              <a:path w="502919" h="288289">
                <a:moveTo>
                  <a:pt x="0" y="72009"/>
                </a:moveTo>
                <a:lnTo>
                  <a:pt x="377444" y="72009"/>
                </a:lnTo>
                <a:lnTo>
                  <a:pt x="377444" y="0"/>
                </a:lnTo>
                <a:lnTo>
                  <a:pt x="502919" y="144018"/>
                </a:lnTo>
                <a:lnTo>
                  <a:pt x="377444" y="288036"/>
                </a:lnTo>
                <a:lnTo>
                  <a:pt x="377444" y="216027"/>
                </a:lnTo>
                <a:lnTo>
                  <a:pt x="0" y="216027"/>
                </a:lnTo>
                <a:lnTo>
                  <a:pt x="0" y="7200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92879" y="4293108"/>
            <a:ext cx="502920" cy="288290"/>
          </a:xfrm>
          <a:custGeom>
            <a:avLst/>
            <a:gdLst/>
            <a:ahLst/>
            <a:cxnLst/>
            <a:rect l="l" t="t" r="r" b="b"/>
            <a:pathLst>
              <a:path w="502920" h="288289">
                <a:moveTo>
                  <a:pt x="377444" y="0"/>
                </a:moveTo>
                <a:lnTo>
                  <a:pt x="377444" y="72009"/>
                </a:lnTo>
                <a:lnTo>
                  <a:pt x="0" y="72009"/>
                </a:lnTo>
                <a:lnTo>
                  <a:pt x="0" y="216027"/>
                </a:lnTo>
                <a:lnTo>
                  <a:pt x="377444" y="216027"/>
                </a:lnTo>
                <a:lnTo>
                  <a:pt x="377444" y="288036"/>
                </a:lnTo>
                <a:lnTo>
                  <a:pt x="502920" y="144018"/>
                </a:lnTo>
                <a:lnTo>
                  <a:pt x="377444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92879" y="4293108"/>
            <a:ext cx="502920" cy="288290"/>
          </a:xfrm>
          <a:custGeom>
            <a:avLst/>
            <a:gdLst/>
            <a:ahLst/>
            <a:cxnLst/>
            <a:rect l="l" t="t" r="r" b="b"/>
            <a:pathLst>
              <a:path w="502920" h="288289">
                <a:moveTo>
                  <a:pt x="0" y="72009"/>
                </a:moveTo>
                <a:lnTo>
                  <a:pt x="377444" y="72009"/>
                </a:lnTo>
                <a:lnTo>
                  <a:pt x="377444" y="0"/>
                </a:lnTo>
                <a:lnTo>
                  <a:pt x="502920" y="144018"/>
                </a:lnTo>
                <a:lnTo>
                  <a:pt x="377444" y="288036"/>
                </a:lnTo>
                <a:lnTo>
                  <a:pt x="377444" y="216027"/>
                </a:lnTo>
                <a:lnTo>
                  <a:pt x="0" y="216027"/>
                </a:lnTo>
                <a:lnTo>
                  <a:pt x="0" y="7200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4572000" cy="553998"/>
          </a:xfrm>
        </p:spPr>
        <p:txBody>
          <a:bodyPr>
            <a:normAutofit/>
          </a:bodyPr>
          <a:lstStyle/>
          <a:p>
            <a:r>
              <a:rPr lang="en-US" dirty="0" smtClean="0"/>
              <a:t>TASTE PATHWAY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3581909" cy="1338584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FIRST ORDER NEURONS: carrying taste sensation from the taste buds located in the anterior 2/3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tongue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733800" y="1371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24400" y="1143000"/>
            <a:ext cx="1447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Chorda</a:t>
            </a:r>
            <a:r>
              <a:rPr lang="en-US" dirty="0" smtClean="0"/>
              <a:t> tympani branches of facial nerve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6324600" y="15240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81800" y="381000"/>
            <a:ext cx="22098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Cell bodies in the </a:t>
            </a:r>
            <a:r>
              <a:rPr lang="en-US" dirty="0" err="1" smtClean="0"/>
              <a:t>geniculate</a:t>
            </a:r>
            <a:r>
              <a:rPr lang="en-US" dirty="0" smtClean="0"/>
              <a:t> ganglion</a:t>
            </a:r>
          </a:p>
          <a:p>
            <a:pPr algn="ctr"/>
            <a:r>
              <a:rPr lang="en-US" dirty="0" smtClean="0"/>
              <a:t>(sensory  ganglion of cranial nerve VII)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3429000"/>
            <a:ext cx="2438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Glossopharyngeal</a:t>
            </a:r>
            <a:r>
              <a:rPr lang="en-US" dirty="0" smtClean="0"/>
              <a:t> nerve (cranial nerve IX) carrying </a:t>
            </a:r>
            <a:r>
              <a:rPr lang="en-US" dirty="0" err="1" smtClean="0"/>
              <a:t>sensatioin</a:t>
            </a:r>
            <a:r>
              <a:rPr lang="en-US" dirty="0" smtClean="0"/>
              <a:t> from the posterior 1/3</a:t>
            </a:r>
            <a:r>
              <a:rPr lang="en-US" baseline="30000" dirty="0" smtClean="0"/>
              <a:t>rd</a:t>
            </a:r>
            <a:r>
              <a:rPr lang="en-US" dirty="0" smtClean="0"/>
              <a:t> of tongue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895600" y="38862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286000" cy="1066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circumvallate</a:t>
            </a:r>
            <a:r>
              <a:rPr lang="en-US" dirty="0" smtClean="0"/>
              <a:t> papilla and </a:t>
            </a:r>
            <a:r>
              <a:rPr lang="en-US" dirty="0" err="1" smtClean="0"/>
              <a:t>vallecula</a:t>
            </a:r>
            <a:r>
              <a:rPr lang="en-US" dirty="0" smtClean="0"/>
              <a:t> region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019800" y="3124200"/>
            <a:ext cx="25146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Cell bodies located in the inferior ganglion </a:t>
            </a:r>
          </a:p>
          <a:p>
            <a:pPr algn="ctr"/>
            <a:r>
              <a:rPr lang="en-US" dirty="0" smtClean="0"/>
              <a:t>(sensory ganglion cranial nerve IX)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>
          <a:xfrm>
            <a:off x="152400" y="381000"/>
            <a:ext cx="4078604" cy="1292662"/>
          </a:xfrm>
        </p:spPr>
        <p:txBody>
          <a:bodyPr>
            <a:normAutofit lnSpcReduction="10000"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Vagus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nerve carry taste sensation from epiglottis and pharynx has their cell bodies located in the inferior ganglion cranial nerve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7400" y="304800"/>
            <a:ext cx="1981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First order neurons end in the nucleus </a:t>
            </a:r>
            <a:r>
              <a:rPr lang="en-US" dirty="0" err="1" smtClean="0"/>
              <a:t>tractus</a:t>
            </a:r>
            <a:r>
              <a:rPr lang="en-US" dirty="0" smtClean="0"/>
              <a:t> </a:t>
            </a:r>
            <a:r>
              <a:rPr lang="en-US" dirty="0" err="1" smtClean="0"/>
              <a:t>solitarius</a:t>
            </a:r>
            <a:r>
              <a:rPr lang="en-US" dirty="0" smtClean="0"/>
              <a:t> (NTS) in the medulla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67200" y="9144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8600" y="1905000"/>
            <a:ext cx="3962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Second order neurons  arise from NTS cross the mid line and ascends in the medial </a:t>
            </a:r>
            <a:r>
              <a:rPr lang="en-US" dirty="0" err="1" smtClean="0"/>
              <a:t>lemnsicus</a:t>
            </a:r>
            <a:r>
              <a:rPr lang="en-US" dirty="0" smtClean="0"/>
              <a:t> to  end  in  the  ventral   posterior  medial    of  the   thalamus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3400" y="4191000"/>
            <a:ext cx="5029200" cy="1371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From the  VPM nucleus the third order neuron arises and terminates in the taste area of cerebral vortex the post central </a:t>
            </a:r>
            <a:r>
              <a:rPr lang="en-US" dirty="0" err="1" smtClean="0"/>
              <a:t>gyrus</a:t>
            </a:r>
            <a:r>
              <a:rPr lang="en-US" dirty="0" smtClean="0"/>
              <a:t> of the parietal lobe 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1051" y="2519299"/>
            <a:ext cx="305308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Dissolution in</a:t>
            </a:r>
            <a:r>
              <a:rPr sz="2000" spc="-4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Saliva</a:t>
            </a:r>
            <a:endParaRPr sz="2000">
              <a:latin typeface="Comic Sans MS"/>
              <a:cs typeface="Comic Sans MS"/>
            </a:endParaRPr>
          </a:p>
          <a:p>
            <a:pPr marL="12065" marR="5080" algn="ctr">
              <a:lnSpc>
                <a:spcPct val="300100"/>
              </a:lnSpc>
            </a:pP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Attachment to</a:t>
            </a:r>
            <a:r>
              <a:rPr sz="2000" spc="-7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Receptors  Generator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Potential  Action</a:t>
            </a:r>
            <a:r>
              <a:rPr sz="2000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Potential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86200" y="2929127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576072" y="432054"/>
                </a:moveTo>
                <a:lnTo>
                  <a:pt x="0" y="432054"/>
                </a:lnTo>
                <a:lnTo>
                  <a:pt x="288036" y="576072"/>
                </a:lnTo>
                <a:lnTo>
                  <a:pt x="576072" y="432054"/>
                </a:lnTo>
                <a:close/>
              </a:path>
              <a:path w="576579" h="576579">
                <a:moveTo>
                  <a:pt x="432053" y="0"/>
                </a:moveTo>
                <a:lnTo>
                  <a:pt x="144017" y="0"/>
                </a:lnTo>
                <a:lnTo>
                  <a:pt x="144017" y="432054"/>
                </a:lnTo>
                <a:lnTo>
                  <a:pt x="432053" y="432054"/>
                </a:lnTo>
                <a:lnTo>
                  <a:pt x="432053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6200" y="2929127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0" y="432054"/>
                </a:moveTo>
                <a:lnTo>
                  <a:pt x="144017" y="432054"/>
                </a:lnTo>
                <a:lnTo>
                  <a:pt x="144017" y="0"/>
                </a:lnTo>
                <a:lnTo>
                  <a:pt x="432053" y="0"/>
                </a:lnTo>
                <a:lnTo>
                  <a:pt x="432053" y="432054"/>
                </a:lnTo>
                <a:lnTo>
                  <a:pt x="576072" y="432054"/>
                </a:lnTo>
                <a:lnTo>
                  <a:pt x="288036" y="576072"/>
                </a:lnTo>
                <a:lnTo>
                  <a:pt x="0" y="43205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86200" y="3767328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576072" y="432054"/>
                </a:moveTo>
                <a:lnTo>
                  <a:pt x="0" y="432054"/>
                </a:lnTo>
                <a:lnTo>
                  <a:pt x="288036" y="576072"/>
                </a:lnTo>
                <a:lnTo>
                  <a:pt x="576072" y="432054"/>
                </a:lnTo>
                <a:close/>
              </a:path>
              <a:path w="576579" h="576579">
                <a:moveTo>
                  <a:pt x="432053" y="0"/>
                </a:moveTo>
                <a:lnTo>
                  <a:pt x="144017" y="0"/>
                </a:lnTo>
                <a:lnTo>
                  <a:pt x="144017" y="432054"/>
                </a:lnTo>
                <a:lnTo>
                  <a:pt x="432053" y="432054"/>
                </a:lnTo>
                <a:lnTo>
                  <a:pt x="432053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86200" y="3767328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0" y="432054"/>
                </a:moveTo>
                <a:lnTo>
                  <a:pt x="144017" y="432054"/>
                </a:lnTo>
                <a:lnTo>
                  <a:pt x="144017" y="0"/>
                </a:lnTo>
                <a:lnTo>
                  <a:pt x="432053" y="0"/>
                </a:lnTo>
                <a:lnTo>
                  <a:pt x="432053" y="432054"/>
                </a:lnTo>
                <a:lnTo>
                  <a:pt x="576072" y="432054"/>
                </a:lnTo>
                <a:lnTo>
                  <a:pt x="288036" y="576072"/>
                </a:lnTo>
                <a:lnTo>
                  <a:pt x="0" y="43205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86200" y="4681728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576072" y="432054"/>
                </a:moveTo>
                <a:lnTo>
                  <a:pt x="0" y="432054"/>
                </a:lnTo>
                <a:lnTo>
                  <a:pt x="288036" y="576072"/>
                </a:lnTo>
                <a:lnTo>
                  <a:pt x="576072" y="432054"/>
                </a:lnTo>
                <a:close/>
              </a:path>
              <a:path w="576579" h="576579">
                <a:moveTo>
                  <a:pt x="432053" y="0"/>
                </a:moveTo>
                <a:lnTo>
                  <a:pt x="144017" y="0"/>
                </a:lnTo>
                <a:lnTo>
                  <a:pt x="144017" y="432054"/>
                </a:lnTo>
                <a:lnTo>
                  <a:pt x="432053" y="432054"/>
                </a:lnTo>
                <a:lnTo>
                  <a:pt x="432053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6200" y="4681728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0" y="432054"/>
                </a:moveTo>
                <a:lnTo>
                  <a:pt x="144017" y="432054"/>
                </a:lnTo>
                <a:lnTo>
                  <a:pt x="144017" y="0"/>
                </a:lnTo>
                <a:lnTo>
                  <a:pt x="432053" y="0"/>
                </a:lnTo>
                <a:lnTo>
                  <a:pt x="432053" y="432054"/>
                </a:lnTo>
                <a:lnTo>
                  <a:pt x="576072" y="432054"/>
                </a:lnTo>
                <a:lnTo>
                  <a:pt x="288036" y="576072"/>
                </a:lnTo>
                <a:lnTo>
                  <a:pt x="0" y="43205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51861" y="467614"/>
            <a:ext cx="4372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AF50"/>
                </a:solidFill>
                <a:latin typeface="Comic Sans MS"/>
                <a:cs typeface="Comic Sans MS"/>
              </a:rPr>
              <a:t>Physiology of</a:t>
            </a:r>
            <a:r>
              <a:rPr b="1" spc="-130" dirty="0">
                <a:solidFill>
                  <a:srgbClr val="00AF50"/>
                </a:solidFill>
                <a:latin typeface="Comic Sans MS"/>
                <a:cs typeface="Comic Sans MS"/>
              </a:rPr>
              <a:t> </a:t>
            </a:r>
            <a:r>
              <a:rPr b="1" dirty="0">
                <a:solidFill>
                  <a:srgbClr val="00AF50"/>
                </a:solidFill>
                <a:latin typeface="Comic Sans MS"/>
                <a:cs typeface="Comic Sans MS"/>
              </a:rPr>
              <a:t>Taste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716" y="93090"/>
            <a:ext cx="52063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AF50"/>
                </a:solidFill>
              </a:rPr>
              <a:t>Primary </a:t>
            </a:r>
            <a:r>
              <a:rPr sz="3200" spc="-5" dirty="0">
                <a:solidFill>
                  <a:srgbClr val="00AF50"/>
                </a:solidFill>
              </a:rPr>
              <a:t>modalities </a:t>
            </a:r>
            <a:r>
              <a:rPr sz="3200" dirty="0">
                <a:solidFill>
                  <a:srgbClr val="00AF50"/>
                </a:solidFill>
              </a:rPr>
              <a:t>of</a:t>
            </a:r>
            <a:r>
              <a:rPr sz="3200" spc="-60" dirty="0">
                <a:solidFill>
                  <a:srgbClr val="00AF50"/>
                </a:solidFill>
              </a:rPr>
              <a:t> </a:t>
            </a:r>
            <a:r>
              <a:rPr sz="3200" dirty="0">
                <a:solidFill>
                  <a:srgbClr val="00AF50"/>
                </a:solidFill>
              </a:rPr>
              <a:t>taste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8163" y="583514"/>
            <a:ext cx="8314055" cy="2942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: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100">
              <a:latin typeface="Times New Roman"/>
              <a:cs typeface="Times New Roman"/>
            </a:endParaRPr>
          </a:p>
          <a:p>
            <a:pPr marL="428625">
              <a:lnSpc>
                <a:spcPct val="10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Responses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of Taste</a:t>
            </a:r>
            <a:r>
              <a:rPr sz="2800" b="1" spc="4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buds:</a:t>
            </a:r>
            <a:endParaRPr sz="2800">
              <a:latin typeface="Comic Sans MS"/>
              <a:cs typeface="Comic Sans MS"/>
            </a:endParaRPr>
          </a:p>
          <a:p>
            <a:pPr marL="772160" marR="5080" indent="-343535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772160" algn="l"/>
                <a:tab pos="772795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Each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 bud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responds strongly to one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type 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endParaRPr sz="2800">
              <a:latin typeface="Comic Sans MS"/>
              <a:cs typeface="Comic Sans MS"/>
            </a:endParaRPr>
          </a:p>
          <a:p>
            <a:pPr marL="772160" indent="-343535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772160" algn="l"/>
                <a:tab pos="772795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But they also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respond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to </a:t>
            </a:r>
            <a:r>
              <a:rPr sz="2800" dirty="0">
                <a:solidFill>
                  <a:srgbClr val="FFFFFF"/>
                </a:solidFill>
                <a:latin typeface="Comic Sans MS"/>
                <a:cs typeface="Comic Sans MS"/>
              </a:rPr>
              <a:t>other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tastes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as</a:t>
            </a:r>
            <a:r>
              <a:rPr sz="2800" spc="9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well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32917"/>
            <a:ext cx="1361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0" dirty="0">
                <a:solidFill>
                  <a:srgbClr val="C1EDFF"/>
                </a:solidFill>
                <a:latin typeface="Consolas"/>
                <a:cs typeface="Consolas"/>
              </a:rPr>
              <a:t>Taste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320" y="854710"/>
            <a:ext cx="8070850" cy="55130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85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5 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primary</a:t>
            </a:r>
            <a:r>
              <a:rPr sz="2400" b="1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tastes</a:t>
            </a:r>
            <a:endParaRPr sz="2400">
              <a:latin typeface="Corbel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10" dirty="0">
                <a:solidFill>
                  <a:srgbClr val="FFFFFF"/>
                </a:solidFill>
                <a:latin typeface="Corbel"/>
                <a:cs typeface="Corbel"/>
              </a:rPr>
              <a:t>Salty</a:t>
            </a:r>
            <a:endParaRPr sz="2400">
              <a:latin typeface="Corbel"/>
              <a:cs typeface="Corbel"/>
            </a:endParaRPr>
          </a:p>
          <a:p>
            <a:pPr marL="941069" lvl="2" indent="-228600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Stimulated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by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chemical salts,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especially</a:t>
            </a:r>
            <a:r>
              <a:rPr sz="2400" spc="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NaCl</a:t>
            </a:r>
            <a:endParaRPr sz="2400">
              <a:latin typeface="Corbel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Sour</a:t>
            </a:r>
            <a:endParaRPr sz="2400">
              <a:latin typeface="Corbel"/>
              <a:cs typeface="Corbel"/>
            </a:endParaRPr>
          </a:p>
          <a:p>
            <a:pPr marL="941069" lvl="2" indent="-228600">
              <a:lnSpc>
                <a:spcPct val="100000"/>
              </a:lnSpc>
              <a:spcBef>
                <a:spcPts val="285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Caused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by acids 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which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contain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 free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hydrogen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ion,</a:t>
            </a:r>
            <a:r>
              <a:rPr sz="24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H</a:t>
            </a:r>
            <a:r>
              <a:rPr sz="2400" spc="15" baseline="24305" dirty="0">
                <a:solidFill>
                  <a:srgbClr val="FFFFFF"/>
                </a:solidFill>
                <a:latin typeface="Corbel"/>
                <a:cs typeface="Corbel"/>
              </a:rPr>
              <a:t>+</a:t>
            </a:r>
            <a:endParaRPr sz="2400" baseline="24305">
              <a:latin typeface="Corbel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Sweet</a:t>
            </a:r>
            <a:endParaRPr sz="2400">
              <a:latin typeface="Corbel"/>
              <a:cs typeface="Corbel"/>
            </a:endParaRPr>
          </a:p>
          <a:p>
            <a:pPr marL="941069" lvl="2" indent="-228600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Evoked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by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configuration of</a:t>
            </a:r>
            <a:r>
              <a:rPr sz="24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glucose</a:t>
            </a:r>
            <a:endParaRPr sz="2400">
              <a:latin typeface="Corbel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9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Bitter</a:t>
            </a:r>
            <a:endParaRPr sz="2400">
              <a:latin typeface="Corbel"/>
              <a:cs typeface="Corbel"/>
            </a:endParaRPr>
          </a:p>
          <a:p>
            <a:pPr marL="941069" marR="5080" lvl="2" indent="-228600">
              <a:lnSpc>
                <a:spcPts val="2590"/>
              </a:lnSpc>
              <a:spcBef>
                <a:spcPts val="615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Brought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about by more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chemically diverse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group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of taste  substances</a:t>
            </a:r>
            <a:endParaRPr sz="2400">
              <a:latin typeface="Corbel"/>
              <a:cs typeface="Corbel"/>
            </a:endParaRPr>
          </a:p>
          <a:p>
            <a:pPr marL="941069" marR="199390" lvl="2" indent="-228600">
              <a:lnSpc>
                <a:spcPts val="2590"/>
              </a:lnSpc>
              <a:spcBef>
                <a:spcPts val="580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Examples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–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alkaloids, toxic plant derivatives,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poisonous 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substances</a:t>
            </a:r>
            <a:endParaRPr sz="2400">
              <a:latin typeface="Corbel"/>
              <a:cs typeface="Corbel"/>
            </a:endParaRPr>
          </a:p>
          <a:p>
            <a:pPr marL="684530" lvl="1" indent="-286385">
              <a:lnSpc>
                <a:spcPct val="100000"/>
              </a:lnSpc>
              <a:spcBef>
                <a:spcPts val="254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b="1" spc="-10" dirty="0">
                <a:solidFill>
                  <a:srgbClr val="FFFFFF"/>
                </a:solidFill>
                <a:latin typeface="Corbel"/>
                <a:cs typeface="Corbel"/>
              </a:rPr>
              <a:t>Umami</a:t>
            </a:r>
            <a:endParaRPr sz="2400">
              <a:latin typeface="Corbel"/>
              <a:cs typeface="Corbel"/>
            </a:endParaRPr>
          </a:p>
          <a:p>
            <a:pPr marL="941069" lvl="2" indent="-228600">
              <a:lnSpc>
                <a:spcPct val="100000"/>
              </a:lnSpc>
              <a:spcBef>
                <a:spcPts val="285"/>
              </a:spcBef>
              <a:buClr>
                <a:srgbClr val="EA1579"/>
              </a:buClr>
              <a:buFont typeface="Wingdings 2"/>
              <a:buChar char=""/>
              <a:tabLst>
                <a:tab pos="94170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Meaty or savory taste/ pleasant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taste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8547" y="239014"/>
            <a:ext cx="3855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>
                <a:solidFill>
                  <a:srgbClr val="00AF50"/>
                </a:solidFill>
              </a:rPr>
              <a:t>Physiology </a:t>
            </a:r>
            <a:r>
              <a:rPr spc="-50" dirty="0">
                <a:solidFill>
                  <a:srgbClr val="00AF50"/>
                </a:solidFill>
              </a:rPr>
              <a:t>of</a:t>
            </a:r>
            <a:r>
              <a:rPr spc="-459" dirty="0">
                <a:solidFill>
                  <a:srgbClr val="00AF50"/>
                </a:solidFill>
              </a:rPr>
              <a:t> </a:t>
            </a:r>
            <a:r>
              <a:rPr spc="-80" dirty="0">
                <a:solidFill>
                  <a:srgbClr val="00AF50"/>
                </a:solidFill>
              </a:rPr>
              <a:t>taste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0396" y="1352753"/>
            <a:ext cx="5357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299720" algn="l"/>
              </a:tabLst>
            </a:pPr>
            <a:r>
              <a:rPr sz="3600" b="1" spc="-5" dirty="0">
                <a:solidFill>
                  <a:srgbClr val="FFFFFF"/>
                </a:solidFill>
                <a:latin typeface="Comic Sans MS"/>
                <a:cs typeface="Comic Sans MS"/>
              </a:rPr>
              <a:t>Sour </a:t>
            </a:r>
            <a:r>
              <a:rPr sz="2600" b="1" dirty="0">
                <a:solidFill>
                  <a:srgbClr val="FFFFFF"/>
                </a:solidFill>
                <a:latin typeface="Comic Sans MS"/>
                <a:cs typeface="Comic Sans MS"/>
              </a:rPr>
              <a:t>... </a:t>
            </a: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Acidity </a:t>
            </a:r>
            <a:r>
              <a:rPr sz="2600" dirty="0">
                <a:solidFill>
                  <a:srgbClr val="FFFFFF"/>
                </a:solidFill>
                <a:latin typeface="Comic Sans MS"/>
                <a:cs typeface="Comic Sans MS"/>
              </a:rPr>
              <a:t>by {H</a:t>
            </a:r>
            <a:r>
              <a:rPr sz="2550" baseline="26143" dirty="0">
                <a:solidFill>
                  <a:srgbClr val="FFFFFF"/>
                </a:solidFill>
                <a:latin typeface="Comic Sans MS"/>
                <a:cs typeface="Comic Sans MS"/>
              </a:rPr>
              <a:t>+</a:t>
            </a:r>
            <a:r>
              <a:rPr sz="2600" dirty="0">
                <a:solidFill>
                  <a:srgbClr val="FFFFFF"/>
                </a:solidFill>
                <a:latin typeface="Comic Sans MS"/>
                <a:cs typeface="Comic Sans MS"/>
              </a:rPr>
              <a:t>} –</a:t>
            </a:r>
            <a:r>
              <a:rPr sz="2600" spc="-9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HCL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396" y="1902078"/>
            <a:ext cx="1731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299720" algn="l"/>
              </a:tabLst>
            </a:pPr>
            <a:r>
              <a:rPr sz="3600" b="1" spc="-5" dirty="0">
                <a:solidFill>
                  <a:srgbClr val="FFFFFF"/>
                </a:solidFill>
                <a:latin typeface="Comic Sans MS"/>
                <a:cs typeface="Comic Sans MS"/>
              </a:rPr>
              <a:t>Salt</a:t>
            </a:r>
            <a:r>
              <a:rPr sz="3600" b="1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omic Sans MS"/>
                <a:cs typeface="Comic Sans MS"/>
              </a:rPr>
              <a:t>…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3847" y="2028570"/>
            <a:ext cx="248920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Sodium</a:t>
            </a:r>
            <a:r>
              <a:rPr sz="2600" spc="-8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chloride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0396" y="2450719"/>
            <a:ext cx="6230620" cy="2287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299720" algn="l"/>
              </a:tabLst>
            </a:pPr>
            <a:r>
              <a:rPr sz="3600" b="1" spc="-5" dirty="0">
                <a:solidFill>
                  <a:srgbClr val="FFFFFF"/>
                </a:solidFill>
                <a:latin typeface="Comic Sans MS"/>
                <a:cs typeface="Comic Sans MS"/>
              </a:rPr>
              <a:t>Sweet</a:t>
            </a:r>
            <a:r>
              <a:rPr sz="3600" b="1" spc="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mic Sans MS"/>
                <a:cs typeface="Comic Sans MS"/>
              </a:rPr>
              <a:t>..</a:t>
            </a: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Sucrose</a:t>
            </a:r>
            <a:endParaRPr sz="2600">
              <a:latin typeface="Comic Sans MS"/>
              <a:cs typeface="Comic Sans MS"/>
            </a:endParaRPr>
          </a:p>
          <a:p>
            <a:pPr marL="1977389">
              <a:lnSpc>
                <a:spcPct val="100000"/>
              </a:lnSpc>
              <a:spcBef>
                <a:spcPts val="40"/>
              </a:spcBef>
            </a:pP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glucose</a:t>
            </a:r>
            <a:endParaRPr sz="2600">
              <a:latin typeface="Comic Sans MS"/>
              <a:cs typeface="Comic Sans MS"/>
            </a:endParaRPr>
          </a:p>
          <a:p>
            <a:pPr marL="40640" algn="ctr">
              <a:lnSpc>
                <a:spcPts val="3100"/>
              </a:lnSpc>
            </a:pP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Saccharin</a:t>
            </a:r>
            <a:endParaRPr sz="2600">
              <a:latin typeface="Comic Sans MS"/>
              <a:cs typeface="Comic Sans MS"/>
            </a:endParaRPr>
          </a:p>
          <a:p>
            <a:pPr marL="299085" indent="-286385">
              <a:lnSpc>
                <a:spcPts val="4300"/>
              </a:lnSpc>
              <a:buClr>
                <a:srgbClr val="EA1579"/>
              </a:buClr>
              <a:buSzPct val="90277"/>
              <a:buFont typeface="Wingdings"/>
              <a:buChar char=""/>
              <a:tabLst>
                <a:tab pos="299720" algn="l"/>
              </a:tabLst>
            </a:pPr>
            <a:r>
              <a:rPr sz="3600" b="1" spc="-5" dirty="0">
                <a:solidFill>
                  <a:srgbClr val="FFFFFF"/>
                </a:solidFill>
                <a:latin typeface="Comic Sans MS"/>
                <a:cs typeface="Comic Sans MS"/>
              </a:rPr>
              <a:t>Bitter </a:t>
            </a:r>
            <a:r>
              <a:rPr sz="3600" b="1" dirty="0">
                <a:solidFill>
                  <a:srgbClr val="FFFFFF"/>
                </a:solidFill>
                <a:latin typeface="Comic Sans MS"/>
                <a:cs typeface="Comic Sans MS"/>
              </a:rPr>
              <a:t>..</a:t>
            </a:r>
            <a:r>
              <a:rPr sz="3600" b="1" spc="-7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mic Sans MS"/>
                <a:cs typeface="Comic Sans MS"/>
              </a:rPr>
              <a:t>hydrochloride</a:t>
            </a:r>
            <a:endParaRPr sz="2600">
              <a:latin typeface="Comic Sans MS"/>
              <a:cs typeface="Comic Sans MS"/>
            </a:endParaRPr>
          </a:p>
          <a:p>
            <a:pPr marL="2455545">
              <a:lnSpc>
                <a:spcPct val="100000"/>
              </a:lnSpc>
              <a:spcBef>
                <a:spcPts val="50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Quinine sulphate,</a:t>
            </a:r>
            <a:r>
              <a:rPr sz="2400" spc="-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alkaloids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19786"/>
            <a:ext cx="5545455" cy="9378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</a:pPr>
            <a:r>
              <a:rPr sz="2800" b="1" spc="-95" dirty="0">
                <a:solidFill>
                  <a:srgbClr val="00AF50"/>
                </a:solidFill>
                <a:latin typeface="Comic Sans MS"/>
                <a:cs typeface="Comic Sans MS"/>
              </a:rPr>
              <a:t>Mechanism </a:t>
            </a:r>
            <a:r>
              <a:rPr sz="2800" b="1" spc="-50" dirty="0">
                <a:solidFill>
                  <a:srgbClr val="00AF50"/>
                </a:solidFill>
                <a:latin typeface="Comic Sans MS"/>
                <a:cs typeface="Comic Sans MS"/>
              </a:rPr>
              <a:t>of </a:t>
            </a:r>
            <a:r>
              <a:rPr sz="2800" b="1" spc="-95" dirty="0">
                <a:solidFill>
                  <a:srgbClr val="00AF50"/>
                </a:solidFill>
                <a:latin typeface="Comic Sans MS"/>
                <a:cs typeface="Comic Sans MS"/>
              </a:rPr>
              <a:t>stimulation </a:t>
            </a:r>
            <a:r>
              <a:rPr sz="2800" b="1" spc="-50" dirty="0">
                <a:solidFill>
                  <a:srgbClr val="00AF50"/>
                </a:solidFill>
                <a:latin typeface="Comic Sans MS"/>
                <a:cs typeface="Comic Sans MS"/>
              </a:rPr>
              <a:t>of</a:t>
            </a:r>
            <a:r>
              <a:rPr sz="2800" b="1" spc="-610" dirty="0">
                <a:solidFill>
                  <a:srgbClr val="00AF50"/>
                </a:solidFill>
                <a:latin typeface="Comic Sans MS"/>
                <a:cs typeface="Comic Sans MS"/>
              </a:rPr>
              <a:t> </a:t>
            </a:r>
            <a:r>
              <a:rPr sz="2800" b="1" spc="-85" dirty="0">
                <a:solidFill>
                  <a:srgbClr val="00AF50"/>
                </a:solidFill>
                <a:latin typeface="Comic Sans MS"/>
                <a:cs typeface="Comic Sans MS"/>
              </a:rPr>
              <a:t>taste  </a:t>
            </a:r>
            <a:r>
              <a:rPr sz="2800" b="1" spc="-95" dirty="0">
                <a:solidFill>
                  <a:srgbClr val="00AF50"/>
                </a:solidFill>
                <a:latin typeface="Comic Sans MS"/>
                <a:cs typeface="Comic Sans MS"/>
              </a:rPr>
              <a:t>sensations:</a:t>
            </a:r>
            <a:r>
              <a:rPr sz="3200" b="1" spc="-95" dirty="0">
                <a:solidFill>
                  <a:srgbClr val="00AF50"/>
                </a:solidFill>
                <a:latin typeface="Comic Sans MS"/>
                <a:cs typeface="Comic Sans MS"/>
              </a:rPr>
              <a:t>-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170" y="2423286"/>
            <a:ext cx="7676515" cy="1910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By sodium and hydrogen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ions</a:t>
            </a:r>
            <a:r>
              <a:rPr sz="2800" b="1" spc="6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respectively.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1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transduction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process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for sweetness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and 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bitterness </a:t>
            </a:r>
            <a:r>
              <a:rPr sz="2800" b="1" spc="-5" dirty="0">
                <a:solidFill>
                  <a:srgbClr val="FFFFFF"/>
                </a:solidFill>
                <a:latin typeface="Comic Sans MS"/>
                <a:cs typeface="Comic Sans MS"/>
              </a:rPr>
              <a:t>involve second</a:t>
            </a:r>
            <a:r>
              <a:rPr sz="2800" b="1" spc="7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mic Sans MS"/>
                <a:cs typeface="Comic Sans MS"/>
              </a:rPr>
              <a:t>messengers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.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" y="1001014"/>
            <a:ext cx="7331075" cy="553998"/>
          </a:xfrm>
        </p:spPr>
        <p:txBody>
          <a:bodyPr>
            <a:normAutofit/>
          </a:bodyPr>
          <a:lstStyle/>
          <a:p>
            <a:r>
              <a:rPr lang="en-US" smtClean="0"/>
              <a:t>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865" y="63753"/>
            <a:ext cx="81908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THE 4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“BASIC”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TASTES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ARE SALTY, SOUR, SWEET AND</a:t>
            </a:r>
            <a:r>
              <a:rPr sz="2000" spc="-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BITTER,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1205" y="549605"/>
            <a:ext cx="80854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Different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ions, different receptors for different</a:t>
            </a:r>
            <a:r>
              <a:rPr sz="2400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tastes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26693"/>
            <a:ext cx="7538720" cy="654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0" indent="-520700">
              <a:lnSpc>
                <a:spcPct val="100000"/>
              </a:lnSpc>
              <a:spcBef>
                <a:spcPts val="95"/>
              </a:spcBef>
              <a:buClr>
                <a:srgbClr val="D5EBFF"/>
              </a:buClr>
              <a:buSzPct val="113157"/>
              <a:buFont typeface="Wingdings"/>
              <a:buChar char=""/>
              <a:tabLst>
                <a:tab pos="533400" algn="l"/>
                <a:tab pos="534035" algn="l"/>
              </a:tabLst>
            </a:pPr>
            <a:r>
              <a:rPr sz="1900" spc="-5" dirty="0">
                <a:solidFill>
                  <a:srgbClr val="FFFFFF"/>
                </a:solidFill>
                <a:latin typeface="Comic Sans MS"/>
                <a:cs typeface="Comic Sans MS"/>
              </a:rPr>
              <a:t>Taste modifier </a:t>
            </a:r>
            <a:r>
              <a:rPr sz="2200" b="1" spc="-5" dirty="0">
                <a:solidFill>
                  <a:srgbClr val="FFFFFF"/>
                </a:solidFill>
                <a:latin typeface="Comic Sans MS"/>
                <a:cs typeface="Comic Sans MS"/>
              </a:rPr>
              <a:t>Miraculin 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(a 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glycoprotein extracxted 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from 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miracle</a:t>
            </a:r>
            <a:r>
              <a:rPr sz="1400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fruit):</a:t>
            </a:r>
            <a:endParaRPr sz="1400">
              <a:latin typeface="Comic Sans MS"/>
              <a:cs typeface="Comic Sans MS"/>
            </a:endParaRPr>
          </a:p>
          <a:p>
            <a:pPr marL="684530" lvl="1" indent="-286385">
              <a:lnSpc>
                <a:spcPct val="100000"/>
              </a:lnSpc>
              <a:spcBef>
                <a:spcPts val="35"/>
              </a:spcBef>
              <a:buClr>
                <a:srgbClr val="EA1579"/>
              </a:buClr>
              <a:buSzPct val="8947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1900" b="1" spc="-10" dirty="0">
                <a:solidFill>
                  <a:srgbClr val="FFFFFF"/>
                </a:solidFill>
                <a:latin typeface="Comic Sans MS"/>
                <a:cs typeface="Comic Sans MS"/>
              </a:rPr>
              <a:t>When applied </a:t>
            </a:r>
            <a:r>
              <a:rPr sz="1900" b="1" spc="-5" dirty="0">
                <a:solidFill>
                  <a:srgbClr val="FFFFFF"/>
                </a:solidFill>
                <a:latin typeface="Comic Sans MS"/>
                <a:cs typeface="Comic Sans MS"/>
              </a:rPr>
              <a:t>to </a:t>
            </a:r>
            <a:r>
              <a:rPr sz="1900" b="1" spc="-10" dirty="0">
                <a:solidFill>
                  <a:srgbClr val="FFFFFF"/>
                </a:solidFill>
                <a:latin typeface="Comic Sans MS"/>
                <a:cs typeface="Comic Sans MS"/>
              </a:rPr>
              <a:t>tongue </a:t>
            </a:r>
            <a:r>
              <a:rPr sz="1900" b="1" spc="-5" dirty="0">
                <a:solidFill>
                  <a:srgbClr val="FFFFFF"/>
                </a:solidFill>
                <a:latin typeface="Comic Sans MS"/>
                <a:cs typeface="Comic Sans MS"/>
              </a:rPr>
              <a:t>makes acids </a:t>
            </a:r>
            <a:r>
              <a:rPr sz="1900" b="1" spc="-10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r>
              <a:rPr sz="1900" b="1" spc="14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900" b="1" spc="-5" dirty="0">
                <a:solidFill>
                  <a:srgbClr val="FFFFFF"/>
                </a:solidFill>
                <a:latin typeface="Comic Sans MS"/>
                <a:cs typeface="Comic Sans MS"/>
              </a:rPr>
              <a:t>sweet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9875"/>
            <a:ext cx="26879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90" dirty="0">
                <a:latin typeface="Comic Sans MS"/>
                <a:cs typeface="Comic Sans MS"/>
              </a:rPr>
              <a:t>Sensation </a:t>
            </a:r>
            <a:r>
              <a:rPr sz="2400" b="1" spc="-50" dirty="0">
                <a:latin typeface="Comic Sans MS"/>
                <a:cs typeface="Comic Sans MS"/>
              </a:rPr>
              <a:t>of</a:t>
            </a:r>
            <a:r>
              <a:rPr sz="2400" b="1" spc="-415" dirty="0">
                <a:latin typeface="Comic Sans MS"/>
                <a:cs typeface="Comic Sans MS"/>
              </a:rPr>
              <a:t> </a:t>
            </a:r>
            <a:r>
              <a:rPr sz="2400" b="1" spc="-85" dirty="0">
                <a:latin typeface="Comic Sans MS"/>
                <a:cs typeface="Comic Sans MS"/>
              </a:rPr>
              <a:t>Taste</a:t>
            </a:r>
            <a:r>
              <a:rPr sz="1800" spc="-85" dirty="0">
                <a:solidFill>
                  <a:srgbClr val="FFFF00"/>
                </a:solidFill>
              </a:rPr>
              <a:t>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8400" y="5334000"/>
            <a:ext cx="4267200" cy="137160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R="91440" algn="ctr">
              <a:lnSpc>
                <a:spcPct val="100000"/>
              </a:lnSpc>
            </a:pPr>
            <a:r>
              <a:rPr sz="2000" b="1" spc="-5" dirty="0">
                <a:solidFill>
                  <a:srgbClr val="FFFF00"/>
                </a:solidFill>
                <a:latin typeface="Comic Sans MS"/>
                <a:cs typeface="Comic Sans MS"/>
              </a:rPr>
              <a:t>The </a:t>
            </a:r>
            <a:r>
              <a:rPr sz="2000" b="1" dirty="0">
                <a:solidFill>
                  <a:srgbClr val="FFFF00"/>
                </a:solidFill>
                <a:latin typeface="Comic Sans MS"/>
                <a:cs typeface="Comic Sans MS"/>
              </a:rPr>
              <a:t>Miracle</a:t>
            </a:r>
            <a:r>
              <a:rPr sz="2000" b="1" spc="-4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omic Sans MS"/>
                <a:cs typeface="Comic Sans MS"/>
              </a:rPr>
              <a:t>fruit-origin</a:t>
            </a:r>
            <a:endParaRPr sz="2000">
              <a:latin typeface="Comic Sans MS"/>
              <a:cs typeface="Comic Sans MS"/>
            </a:endParaRPr>
          </a:p>
          <a:p>
            <a:pPr marL="5080" algn="ctr">
              <a:lnSpc>
                <a:spcPct val="100000"/>
              </a:lnSpc>
            </a:pPr>
            <a:r>
              <a:rPr sz="2000" b="1" dirty="0">
                <a:solidFill>
                  <a:srgbClr val="FFFF00"/>
                </a:solidFill>
                <a:latin typeface="Comic Sans MS"/>
                <a:cs typeface="Comic Sans MS"/>
              </a:rPr>
              <a:t>of</a:t>
            </a:r>
            <a:r>
              <a:rPr sz="2000" b="1" spc="-25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FFFF00"/>
                </a:solidFill>
                <a:latin typeface="Comic Sans MS"/>
                <a:cs typeface="Comic Sans MS"/>
              </a:rPr>
              <a:t>miraculin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38400" y="2590800"/>
            <a:ext cx="4191000" cy="236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9429"/>
            <a:ext cx="4982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95" dirty="0"/>
              <a:t>Clinical</a:t>
            </a:r>
            <a:r>
              <a:rPr sz="4000" spc="-180" dirty="0"/>
              <a:t> </a:t>
            </a:r>
            <a:r>
              <a:rPr sz="4000" spc="-100" dirty="0"/>
              <a:t>considerations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04519" y="2028215"/>
            <a:ext cx="7153275" cy="211899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Ageusia: Absence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of sense of</a:t>
            </a:r>
            <a:r>
              <a:rPr sz="2800" spc="1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endParaRPr sz="28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Dysgeusia: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Disturbed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sense of</a:t>
            </a:r>
            <a:r>
              <a:rPr sz="2800" spc="1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endParaRPr sz="28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Hypogeusia: Diminshed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sense of</a:t>
            </a:r>
            <a:r>
              <a:rPr sz="2800" spc="1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endParaRPr sz="28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69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mic Sans MS"/>
                <a:cs typeface="Comic Sans MS"/>
              </a:rPr>
              <a:t>Hypergeusia: increased </a:t>
            </a:r>
            <a:r>
              <a:rPr sz="3000" dirty="0">
                <a:solidFill>
                  <a:srgbClr val="FFFFFF"/>
                </a:solidFill>
                <a:latin typeface="Comic Sans MS"/>
                <a:cs typeface="Comic Sans MS"/>
              </a:rPr>
              <a:t>sense </a:t>
            </a:r>
            <a:r>
              <a:rPr sz="3000" spc="-10" dirty="0">
                <a:solidFill>
                  <a:srgbClr val="FFFFFF"/>
                </a:solidFill>
                <a:latin typeface="Comic Sans MS"/>
                <a:cs typeface="Comic Sans MS"/>
              </a:rPr>
              <a:t>of</a:t>
            </a:r>
            <a:r>
              <a:rPr sz="3000" spc="-9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mic Sans MS"/>
                <a:cs typeface="Comic Sans MS"/>
              </a:rPr>
              <a:t>taste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275</TotalTime>
  <Words>645</Words>
  <Application>Microsoft Office PowerPoint</Application>
  <PresentationFormat>On-screen Show (4:3)</PresentationFormat>
  <Paragraphs>110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Oriel</vt:lpstr>
      <vt:lpstr>PHYSIOLOGY OF TASTE</vt:lpstr>
      <vt:lpstr>INTRODUCTION</vt:lpstr>
      <vt:lpstr>Taste (Gustation)</vt:lpstr>
      <vt:lpstr>Location and Structure of Taste</vt:lpstr>
      <vt:lpstr>Slide 5</vt:lpstr>
      <vt:lpstr>Taste Buds</vt:lpstr>
      <vt:lpstr>Slide 7</vt:lpstr>
      <vt:lpstr>Anatomy of Taste Buds.</vt:lpstr>
      <vt:lpstr>Anatomy of Taste Buds – cont.</vt:lpstr>
      <vt:lpstr>Slide 10</vt:lpstr>
      <vt:lpstr>Taste modalities over tongue</vt:lpstr>
      <vt:lpstr>Taste Pathway</vt:lpstr>
      <vt:lpstr>TASTE PATHWAY</vt:lpstr>
      <vt:lpstr>Slide 14</vt:lpstr>
      <vt:lpstr>Physiology of Taste</vt:lpstr>
      <vt:lpstr>Primary modalities of taste</vt:lpstr>
      <vt:lpstr>Taste</vt:lpstr>
      <vt:lpstr>Physiology of taste</vt:lpstr>
      <vt:lpstr>Mechanism of stimulation of taste  sensations:-</vt:lpstr>
      <vt:lpstr>s</vt:lpstr>
      <vt:lpstr>Slide 21</vt:lpstr>
      <vt:lpstr>Sensation of Taste.</vt:lpstr>
      <vt:lpstr>Clinical considerations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PHYSIOLOGY OF TASTE</dc:title>
  <dc:creator>acer</dc:creator>
  <cp:lastModifiedBy>acer</cp:lastModifiedBy>
  <cp:revision>10</cp:revision>
  <dcterms:created xsi:type="dcterms:W3CDTF">2018-12-27T05:39:31Z</dcterms:created>
  <dcterms:modified xsi:type="dcterms:W3CDTF">2025-02-12T10:20:56Z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2015-06-12T00:00:00Z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2018-12-27T00:00:00Z</vt:filetime>
  </property>
</Properties>
</file>