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73"/>
  </p:notesMasterIdLst>
  <p:sldIdLst>
    <p:sldId id="256" r:id="rId2"/>
    <p:sldId id="257" r:id="rId3"/>
    <p:sldId id="259" r:id="rId4"/>
    <p:sldId id="260" r:id="rId5"/>
    <p:sldId id="263" r:id="rId6"/>
    <p:sldId id="264" r:id="rId7"/>
    <p:sldId id="317" r:id="rId8"/>
    <p:sldId id="266" r:id="rId9"/>
    <p:sldId id="267" r:id="rId10"/>
    <p:sldId id="268" r:id="rId11"/>
    <p:sldId id="269" r:id="rId12"/>
    <p:sldId id="349" r:id="rId13"/>
    <p:sldId id="350" r:id="rId14"/>
    <p:sldId id="351" r:id="rId15"/>
    <p:sldId id="340" r:id="rId16"/>
    <p:sldId id="341" r:id="rId17"/>
    <p:sldId id="342" r:id="rId18"/>
    <p:sldId id="353" r:id="rId19"/>
    <p:sldId id="361" r:id="rId20"/>
    <p:sldId id="344" r:id="rId21"/>
    <p:sldId id="352" r:id="rId22"/>
    <p:sldId id="345" r:id="rId23"/>
    <p:sldId id="346" r:id="rId24"/>
    <p:sldId id="347" r:id="rId25"/>
    <p:sldId id="348" r:id="rId26"/>
    <p:sldId id="272" r:id="rId27"/>
    <p:sldId id="324" r:id="rId28"/>
    <p:sldId id="273" r:id="rId29"/>
    <p:sldId id="326" r:id="rId30"/>
    <p:sldId id="274" r:id="rId31"/>
    <p:sldId id="327" r:id="rId32"/>
    <p:sldId id="275" r:id="rId33"/>
    <p:sldId id="276" r:id="rId34"/>
    <p:sldId id="312" r:id="rId35"/>
    <p:sldId id="313" r:id="rId36"/>
    <p:sldId id="277" r:id="rId37"/>
    <p:sldId id="354" r:id="rId38"/>
    <p:sldId id="278" r:id="rId39"/>
    <p:sldId id="355" r:id="rId40"/>
    <p:sldId id="357" r:id="rId41"/>
    <p:sldId id="356" r:id="rId42"/>
    <p:sldId id="279" r:id="rId43"/>
    <p:sldId id="280" r:id="rId44"/>
    <p:sldId id="281" r:id="rId45"/>
    <p:sldId id="307" r:id="rId46"/>
    <p:sldId id="314" r:id="rId47"/>
    <p:sldId id="282" r:id="rId48"/>
    <p:sldId id="315" r:id="rId49"/>
    <p:sldId id="283" r:id="rId50"/>
    <p:sldId id="316" r:id="rId51"/>
    <p:sldId id="310" r:id="rId52"/>
    <p:sldId id="291" r:id="rId53"/>
    <p:sldId id="292" r:id="rId54"/>
    <p:sldId id="293" r:id="rId55"/>
    <p:sldId id="294" r:id="rId56"/>
    <p:sldId id="295" r:id="rId57"/>
    <p:sldId id="358" r:id="rId58"/>
    <p:sldId id="296" r:id="rId59"/>
    <p:sldId id="297" r:id="rId60"/>
    <p:sldId id="331" r:id="rId61"/>
    <p:sldId id="332" r:id="rId62"/>
    <p:sldId id="333" r:id="rId63"/>
    <p:sldId id="334" r:id="rId64"/>
    <p:sldId id="335" r:id="rId65"/>
    <p:sldId id="298" r:id="rId66"/>
    <p:sldId id="299" r:id="rId67"/>
    <p:sldId id="300" r:id="rId68"/>
    <p:sldId id="360" r:id="rId69"/>
    <p:sldId id="336" r:id="rId70"/>
    <p:sldId id="359" r:id="rId71"/>
    <p:sldId id="303" r:id="rId7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723" autoAdjust="0"/>
  </p:normalViewPr>
  <p:slideViewPr>
    <p:cSldViewPr>
      <p:cViewPr>
        <p:scale>
          <a:sx n="75" d="100"/>
          <a:sy n="75" d="100"/>
        </p:scale>
        <p:origin x="-1206"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F3265B-9B85-4FB5-A27D-BA679ED29B39}" type="datetimeFigureOut">
              <a:rPr lang="en-US" smtClean="0"/>
              <a:pPr/>
              <a:t>3/3/2017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2E95AB-5F80-4A99-9496-B8A93493E79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2E95AB-5F80-4A99-9496-B8A93493E799}" type="slidenum">
              <a:rPr lang="en-US" smtClean="0"/>
              <a:pPr/>
              <a:t>62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2E95AB-5F80-4A99-9496-B8A93493E799}" type="slidenum">
              <a:rPr lang="en-US" smtClean="0"/>
              <a:pPr/>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r>
              <a:rPr lang="en-US" smtClean="0"/>
              <a:t>Click to edit Master title style</a:t>
            </a:r>
            <a:endParaRPr lang="en-US"/>
          </a:p>
        </p:txBody>
      </p:sp>
      <p:sp>
        <p:nvSpPr>
          <p:cNvPr id="86019"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en-US" smtClean="0"/>
              <a:t>Click to edit Master subtitle style</a:t>
            </a:r>
            <a:endParaRPr lang="en-US"/>
          </a:p>
        </p:txBody>
      </p:sp>
      <p:sp>
        <p:nvSpPr>
          <p:cNvPr id="86020" name="Rectangle 4"/>
          <p:cNvSpPr>
            <a:spLocks noGrp="1" noChangeArrowheads="1"/>
          </p:cNvSpPr>
          <p:nvPr>
            <p:ph type="dt" sz="half" idx="2"/>
          </p:nvPr>
        </p:nvSpPr>
        <p:spPr/>
        <p:txBody>
          <a:bodyPr/>
          <a:lstStyle>
            <a:lvl1pPr>
              <a:defRPr/>
            </a:lvl1pPr>
          </a:lstStyle>
          <a:p>
            <a:endParaRPr lang="en-US"/>
          </a:p>
        </p:txBody>
      </p:sp>
      <p:sp>
        <p:nvSpPr>
          <p:cNvPr id="86021" name="Rectangle 5"/>
          <p:cNvSpPr>
            <a:spLocks noGrp="1" noChangeArrowheads="1"/>
          </p:cNvSpPr>
          <p:nvPr>
            <p:ph type="ftr" sz="quarter" idx="3"/>
          </p:nvPr>
        </p:nvSpPr>
        <p:spPr/>
        <p:txBody>
          <a:bodyPr/>
          <a:lstStyle>
            <a:lvl1pPr>
              <a:defRPr/>
            </a:lvl1pPr>
          </a:lstStyle>
          <a:p>
            <a:endParaRPr lang="en-US"/>
          </a:p>
        </p:txBody>
      </p:sp>
      <p:sp>
        <p:nvSpPr>
          <p:cNvPr id="86022" name="Rectangle 6"/>
          <p:cNvSpPr>
            <a:spLocks noGrp="1" noChangeArrowheads="1"/>
          </p:cNvSpPr>
          <p:nvPr>
            <p:ph type="sldNum" sz="quarter" idx="4"/>
          </p:nvPr>
        </p:nvSpPr>
        <p:spPr/>
        <p:txBody>
          <a:bodyPr/>
          <a:lstStyle>
            <a:lvl1pPr>
              <a:defRPr/>
            </a:lvl1pPr>
          </a:lstStyle>
          <a:p>
            <a:fld id="{D6BCF6B4-C6E7-4C40-9A99-6C7B515B012C}"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248C53-446B-4A37-A365-DEDF3A98C1D4}"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C49DDF-88C6-435D-A391-E584BBE5756C}"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F8ED3D-1361-4D3F-AD6C-586BAE58418C}"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7EDF5AD-FD11-4559-96FE-9592738B4395}"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41A8659-3D27-44BE-8B75-5A6811004A53}"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BC2F512-A167-4280-9F29-593D8E9F6222}"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AB18961-0B98-4C4D-BA77-7B900D14ADF5}"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68928F1-071E-4186-AF1D-B494D9B0C8A1}"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E0B0ED-6BA1-40E3-95AB-06BE7B029018}"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F444AE-0D69-4DE4-80FF-001474C0336B}"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4995"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49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849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849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13BCAB8-83FF-418C-9ECF-06F3957BC2D5}"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p:timing>
    <p:tnLst>
      <p:par>
        <p:cTn id="1" dur="indefinite" restart="never" nodeType="tmRoot"/>
      </p:par>
    </p:tnLst>
  </p:timing>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a:xfrm>
            <a:off x="1600200" y="1219200"/>
            <a:ext cx="6769332" cy="1470025"/>
          </a:xfrm>
        </p:spPr>
        <p:txBody>
          <a:bodyPr/>
          <a:lstStyle/>
          <a:p>
            <a:r>
              <a:rPr lang="en-US" sz="7200" dirty="0" smtClean="0">
                <a:solidFill>
                  <a:srgbClr val="FF0000"/>
                </a:solidFill>
                <a:latin typeface="Berlin Sans FB Demi" pitchFamily="34" charset="0"/>
              </a:rPr>
              <a:t>OSTEOMYELITIS</a:t>
            </a:r>
            <a:endParaRPr lang="en-US" sz="7200" dirty="0">
              <a:solidFill>
                <a:srgbClr val="FF0000"/>
              </a:solidFill>
              <a:latin typeface="Berlin Sans FB Demi"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8066"/>
                                        </p:tgtEl>
                                        <p:attrNameLst>
                                          <p:attrName>style.visibility</p:attrName>
                                        </p:attrNameLst>
                                      </p:cBhvr>
                                      <p:to>
                                        <p:strVal val="visible"/>
                                      </p:to>
                                    </p:set>
                                    <p:animEffect transition="in" filter="box(in)">
                                      <p:cBhvr>
                                        <p:cTn id="7" dur="500"/>
                                        <p:tgtEl>
                                          <p:spTgt spid="88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828800" y="274638"/>
            <a:ext cx="7191375" cy="1020762"/>
          </a:xfrm>
        </p:spPr>
        <p:txBody>
          <a:bodyPr/>
          <a:lstStyle/>
          <a:p>
            <a:r>
              <a:rPr lang="en-US" sz="4400" dirty="0" smtClean="0">
                <a:solidFill>
                  <a:srgbClr val="FF0000"/>
                </a:solidFill>
                <a:latin typeface="Algerian" pitchFamily="82" charset="0"/>
              </a:rPr>
              <a:t>CONTENTS</a:t>
            </a:r>
            <a:endParaRPr lang="en-US" sz="4400" dirty="0">
              <a:solidFill>
                <a:srgbClr val="FF0000"/>
              </a:solidFill>
              <a:latin typeface="Algerian" pitchFamily="82" charset="0"/>
            </a:endParaRPr>
          </a:p>
        </p:txBody>
      </p:sp>
      <p:sp>
        <p:nvSpPr>
          <p:cNvPr id="89091" name="Rectangle 3"/>
          <p:cNvSpPr>
            <a:spLocks noGrp="1" noChangeArrowheads="1"/>
          </p:cNvSpPr>
          <p:nvPr>
            <p:ph type="body" idx="1"/>
          </p:nvPr>
        </p:nvSpPr>
        <p:spPr>
          <a:xfrm>
            <a:off x="2693988" y="1371600"/>
            <a:ext cx="6326187" cy="4754563"/>
          </a:xfrm>
        </p:spPr>
        <p:txBody>
          <a:bodyPr/>
          <a:lstStyle/>
          <a:p>
            <a:pPr lvl="0"/>
            <a:r>
              <a:rPr lang="en-US" dirty="0" smtClean="0"/>
              <a:t>INTRODUCTION</a:t>
            </a:r>
          </a:p>
          <a:p>
            <a:pPr lvl="0"/>
            <a:r>
              <a:rPr lang="en-US" dirty="0" smtClean="0"/>
              <a:t>CLASSIFICATION</a:t>
            </a:r>
          </a:p>
          <a:p>
            <a:pPr lvl="0"/>
            <a:r>
              <a:rPr lang="en-US" dirty="0" smtClean="0"/>
              <a:t>PREDISPOSING FACTORS</a:t>
            </a:r>
          </a:p>
          <a:p>
            <a:pPr lvl="0"/>
            <a:r>
              <a:rPr lang="en-US" dirty="0" smtClean="0"/>
              <a:t>ETIOLOGY AND PATHOGENESIS</a:t>
            </a:r>
          </a:p>
          <a:p>
            <a:pPr lvl="0"/>
            <a:r>
              <a:rPr lang="en-US" dirty="0" smtClean="0"/>
              <a:t>PROCESS OF OSTEOMYELITIS</a:t>
            </a:r>
          </a:p>
          <a:p>
            <a:pPr lvl="0"/>
            <a:r>
              <a:rPr lang="en-US" dirty="0" smtClean="0"/>
              <a:t>MICROBIOLOGY OF OSTEMYELITIS</a:t>
            </a:r>
          </a:p>
          <a:p>
            <a:pPr lvl="0"/>
            <a:r>
              <a:rPr lang="en-US" dirty="0" smtClean="0"/>
              <a:t>CLINICAL FINDINGS</a:t>
            </a:r>
          </a:p>
          <a:p>
            <a:pPr lvl="0"/>
            <a:r>
              <a:rPr lang="en-US" dirty="0" smtClean="0"/>
              <a:t>RADIOGRAPHIC FINDINGS</a:t>
            </a:r>
          </a:p>
          <a:p>
            <a:pPr lvl="0"/>
            <a:r>
              <a:rPr lang="en-US" dirty="0" smtClean="0"/>
              <a:t>DIAGNOSTIC IMAGING</a:t>
            </a:r>
          </a:p>
          <a:p>
            <a:pPr lvl="0"/>
            <a:r>
              <a:rPr lang="en-US" dirty="0" smtClean="0"/>
              <a:t>TREATMENT</a:t>
            </a:r>
          </a:p>
          <a:p>
            <a:pPr>
              <a:buNone/>
            </a:pPr>
            <a:r>
              <a:rPr lang="en-US" dirty="0" smtClean="0"/>
              <a:t>           -ANTIBIOTIC THERAPY</a:t>
            </a:r>
          </a:p>
          <a:p>
            <a:pPr lvl="0">
              <a:buNone/>
            </a:pPr>
            <a:r>
              <a:rPr lang="en-US" dirty="0" smtClean="0"/>
              <a:t>           -SURGICAL MANAGEMENT</a:t>
            </a:r>
          </a:p>
          <a:p>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4400" dirty="0" smtClean="0">
                <a:solidFill>
                  <a:srgbClr val="FF0000"/>
                </a:solidFill>
                <a:latin typeface="Algerian" pitchFamily="82" charset="0"/>
              </a:rPr>
              <a:t>INTRODUCTION</a:t>
            </a:r>
            <a:r>
              <a:rPr lang="en-US" dirty="0" smtClean="0"/>
              <a:t/>
            </a:r>
            <a:br>
              <a:rPr lang="en-US" dirty="0" smtClean="0"/>
            </a:br>
            <a:endParaRPr lang="en-US" dirty="0"/>
          </a:p>
        </p:txBody>
      </p:sp>
      <p:sp>
        <p:nvSpPr>
          <p:cNvPr id="3" name="Content Placeholder 2"/>
          <p:cNvSpPr>
            <a:spLocks noGrp="1"/>
          </p:cNvSpPr>
          <p:nvPr>
            <p:ph idx="1"/>
          </p:nvPr>
        </p:nvSpPr>
        <p:spPr>
          <a:xfrm>
            <a:off x="2438400" y="990600"/>
            <a:ext cx="6581775" cy="5715000"/>
          </a:xfrm>
        </p:spPr>
        <p:txBody>
          <a:bodyPr/>
          <a:lstStyle/>
          <a:p>
            <a:r>
              <a:rPr lang="en-US" dirty="0" smtClean="0"/>
              <a:t>Word “osseous” in </a:t>
            </a:r>
            <a:r>
              <a:rPr lang="en-US" dirty="0" err="1" smtClean="0"/>
              <a:t>latin</a:t>
            </a:r>
            <a:r>
              <a:rPr lang="en-US" dirty="0" smtClean="0"/>
              <a:t> means bony</a:t>
            </a:r>
          </a:p>
          <a:p>
            <a:pPr>
              <a:buNone/>
            </a:pPr>
            <a:r>
              <a:rPr lang="en-US" dirty="0" smtClean="0"/>
              <a:t>          “</a:t>
            </a:r>
            <a:r>
              <a:rPr lang="en-US" dirty="0" err="1" smtClean="0"/>
              <a:t>osteon</a:t>
            </a:r>
            <a:r>
              <a:rPr lang="en-US" dirty="0" smtClean="0"/>
              <a:t>” in </a:t>
            </a:r>
            <a:r>
              <a:rPr lang="en-US" dirty="0" err="1" smtClean="0"/>
              <a:t>greek</a:t>
            </a:r>
            <a:r>
              <a:rPr lang="en-US" dirty="0" smtClean="0"/>
              <a:t> means bone</a:t>
            </a:r>
          </a:p>
          <a:p>
            <a:pPr>
              <a:buNone/>
            </a:pPr>
            <a:r>
              <a:rPr lang="en-US" dirty="0" smtClean="0"/>
              <a:t>          “</a:t>
            </a:r>
            <a:r>
              <a:rPr lang="en-US" dirty="0" err="1" smtClean="0"/>
              <a:t>myelos</a:t>
            </a:r>
            <a:r>
              <a:rPr lang="en-US" dirty="0" smtClean="0"/>
              <a:t>” means marrow</a:t>
            </a:r>
          </a:p>
          <a:p>
            <a:pPr>
              <a:buNone/>
            </a:pPr>
            <a:r>
              <a:rPr lang="en-US" dirty="0" smtClean="0"/>
              <a:t>          “</a:t>
            </a:r>
            <a:r>
              <a:rPr lang="en-US" dirty="0" err="1" smtClean="0"/>
              <a:t>itis</a:t>
            </a:r>
            <a:r>
              <a:rPr lang="en-US" dirty="0" smtClean="0"/>
              <a:t>”  means inflammation</a:t>
            </a:r>
          </a:p>
          <a:p>
            <a:pPr>
              <a:buNone/>
            </a:pPr>
            <a:endParaRPr lang="en-US" dirty="0" smtClean="0"/>
          </a:p>
          <a:p>
            <a:r>
              <a:rPr lang="en-US" dirty="0" smtClean="0"/>
              <a:t>Defined as an inflammatory condition of bone that usually begins as an infection of the </a:t>
            </a:r>
            <a:r>
              <a:rPr lang="en-US" dirty="0" err="1" smtClean="0"/>
              <a:t>medullary</a:t>
            </a:r>
            <a:r>
              <a:rPr lang="en-US" dirty="0" smtClean="0"/>
              <a:t> cavity, rapidly involves the </a:t>
            </a:r>
            <a:r>
              <a:rPr lang="en-US" dirty="0" err="1" smtClean="0"/>
              <a:t>haversian</a:t>
            </a:r>
            <a:r>
              <a:rPr lang="en-US" dirty="0" smtClean="0"/>
              <a:t> systems and quickly extends to the </a:t>
            </a:r>
            <a:r>
              <a:rPr lang="en-US" dirty="0" err="1" smtClean="0"/>
              <a:t>periosteum</a:t>
            </a:r>
            <a:r>
              <a:rPr lang="en-US" dirty="0" smtClean="0"/>
              <a:t> of the area.</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28601"/>
            <a:ext cx="5029200" cy="762000"/>
          </a:xfrm>
        </p:spPr>
        <p:txBody>
          <a:bodyPr/>
          <a:lstStyle/>
          <a:p>
            <a:r>
              <a:rPr lang="en-US" sz="4400" dirty="0" smtClean="0">
                <a:solidFill>
                  <a:srgbClr val="FF0000"/>
                </a:solidFill>
                <a:latin typeface="Algerian" pitchFamily="82" charset="0"/>
              </a:rPr>
              <a:t>CLASSIFICATION</a:t>
            </a:r>
            <a:endParaRPr lang="en-US" sz="4400" dirty="0">
              <a:solidFill>
                <a:srgbClr val="FF0000"/>
              </a:solidFill>
              <a:latin typeface="Algerian" pitchFamily="82" charset="0"/>
            </a:endParaRPr>
          </a:p>
        </p:txBody>
      </p:sp>
      <p:sp>
        <p:nvSpPr>
          <p:cNvPr id="3" name="Content Placeholder 2"/>
          <p:cNvSpPr>
            <a:spLocks noGrp="1"/>
          </p:cNvSpPr>
          <p:nvPr>
            <p:ph idx="1"/>
          </p:nvPr>
        </p:nvSpPr>
        <p:spPr>
          <a:xfrm>
            <a:off x="2057400" y="1219200"/>
            <a:ext cx="7315200" cy="5181600"/>
          </a:xfrm>
        </p:spPr>
        <p:txBody>
          <a:bodyPr/>
          <a:lstStyle/>
          <a:p>
            <a:r>
              <a:rPr lang="en-US" dirty="0" smtClean="0">
                <a:solidFill>
                  <a:srgbClr val="00B0F0"/>
                </a:solidFill>
              </a:rPr>
              <a:t>BASED ON CLINICAL PICTURE AND RADIOLOGY</a:t>
            </a:r>
          </a:p>
          <a:p>
            <a:pPr>
              <a:buNone/>
            </a:pPr>
            <a:r>
              <a:rPr lang="en-US" sz="1800" dirty="0" smtClean="0"/>
              <a:t> 1. Acute forms of </a:t>
            </a:r>
            <a:r>
              <a:rPr lang="en-US" sz="1800" dirty="0" err="1" smtClean="0"/>
              <a:t>osteomyelitis</a:t>
            </a:r>
            <a:r>
              <a:rPr lang="en-US" sz="1800" dirty="0" smtClean="0"/>
              <a:t> (</a:t>
            </a:r>
            <a:r>
              <a:rPr lang="en-US" sz="1800" dirty="0" err="1" smtClean="0"/>
              <a:t>suppurative</a:t>
            </a:r>
            <a:r>
              <a:rPr lang="en-US" sz="1800" dirty="0" smtClean="0"/>
              <a:t> or </a:t>
            </a:r>
            <a:r>
              <a:rPr lang="en-US" sz="1800" dirty="0" err="1" smtClean="0"/>
              <a:t>nonsuppurative</a:t>
            </a:r>
            <a:r>
              <a:rPr lang="en-US" sz="1800" dirty="0" smtClean="0"/>
              <a:t>)</a:t>
            </a:r>
          </a:p>
          <a:p>
            <a:pPr lvl="0">
              <a:buNone/>
            </a:pPr>
            <a:r>
              <a:rPr lang="en-US" sz="1800" dirty="0" smtClean="0"/>
              <a:t> </a:t>
            </a:r>
          </a:p>
          <a:p>
            <a:pPr lvl="0">
              <a:buNone/>
            </a:pPr>
            <a:r>
              <a:rPr lang="en-US" sz="1800" dirty="0" smtClean="0"/>
              <a:t>  2. Chronic forms of </a:t>
            </a:r>
            <a:r>
              <a:rPr lang="en-US" sz="1800" dirty="0" err="1" smtClean="0"/>
              <a:t>osteomyelitis</a:t>
            </a:r>
            <a:endParaRPr lang="en-US" sz="1800" dirty="0" smtClean="0"/>
          </a:p>
          <a:p>
            <a:pPr>
              <a:buNone/>
            </a:pPr>
            <a:r>
              <a:rPr lang="en-US" sz="1800" dirty="0" smtClean="0"/>
              <a:t>                                 A. Recurrent multifocal</a:t>
            </a:r>
          </a:p>
          <a:p>
            <a:pPr>
              <a:buNone/>
            </a:pPr>
            <a:r>
              <a:rPr lang="en-US" sz="1800" dirty="0" smtClean="0"/>
              <a:t>                                 </a:t>
            </a:r>
          </a:p>
          <a:p>
            <a:pPr>
              <a:buNone/>
            </a:pPr>
            <a:r>
              <a:rPr lang="en-US" sz="1800" dirty="0" smtClean="0"/>
              <a:t> 			    B. </a:t>
            </a:r>
            <a:r>
              <a:rPr lang="en-US" sz="1800" dirty="0" err="1" smtClean="0"/>
              <a:t>Garrè's</a:t>
            </a:r>
            <a:endParaRPr lang="en-US" sz="1800" dirty="0" smtClean="0"/>
          </a:p>
          <a:p>
            <a:pPr>
              <a:buNone/>
            </a:pPr>
            <a:r>
              <a:rPr lang="en-US" sz="1800" dirty="0" smtClean="0"/>
              <a:t>                                </a:t>
            </a:r>
          </a:p>
          <a:p>
            <a:pPr>
              <a:buNone/>
            </a:pPr>
            <a:r>
              <a:rPr lang="en-US" sz="1800" dirty="0" smtClean="0"/>
              <a:t>                                 C. </a:t>
            </a:r>
            <a:r>
              <a:rPr lang="en-US" sz="1800" dirty="0" err="1" smtClean="0"/>
              <a:t>Suppurative</a:t>
            </a:r>
            <a:r>
              <a:rPr lang="en-US" sz="1800" dirty="0" smtClean="0"/>
              <a:t> or </a:t>
            </a:r>
            <a:r>
              <a:rPr lang="en-US" sz="1800" dirty="0" err="1" smtClean="0"/>
              <a:t>nonsuppurative</a:t>
            </a:r>
            <a:r>
              <a:rPr lang="en-US" sz="1800" dirty="0" smtClean="0"/>
              <a:t>                      </a:t>
            </a:r>
          </a:p>
          <a:p>
            <a:pPr>
              <a:buNone/>
            </a:pPr>
            <a:r>
              <a:rPr lang="en-US" sz="1800" dirty="0" smtClean="0"/>
              <a:t> </a:t>
            </a:r>
          </a:p>
          <a:p>
            <a:pPr>
              <a:buNone/>
            </a:pPr>
            <a:r>
              <a:rPr lang="en-US" sz="1800" dirty="0" smtClean="0"/>
              <a:t>                                  D. Diffuse </a:t>
            </a:r>
            <a:r>
              <a:rPr lang="en-US" sz="1800" dirty="0" err="1" smtClean="0"/>
              <a:t>sclerosing</a:t>
            </a:r>
            <a:endParaRPr lang="en-US" sz="1800" dirty="0" smtClean="0"/>
          </a:p>
          <a:p>
            <a:pPr>
              <a:buNone/>
            </a:pPr>
            <a:r>
              <a:rPr lang="en-US" sz="1800" dirty="0" smtClean="0"/>
              <a:t>                            -</a:t>
            </a:r>
            <a:endParaRPr lang="en-US" sz="18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0"/>
            <a:ext cx="6353175" cy="5135563"/>
          </a:xfrm>
        </p:spPr>
        <p:txBody>
          <a:bodyPr/>
          <a:lstStyle/>
          <a:p>
            <a:pPr lvl="0">
              <a:buNone/>
            </a:pPr>
            <a:r>
              <a:rPr lang="en-US" dirty="0" smtClean="0">
                <a:solidFill>
                  <a:srgbClr val="00B0F0"/>
                </a:solidFill>
              </a:rPr>
              <a:t>    CLASSIFICATION BASED ON CLINICAL PICTURE, RADIOLOGY, PATHOLOGY, AND ETIOLOGY</a:t>
            </a:r>
          </a:p>
          <a:p>
            <a:pPr>
              <a:lnSpc>
                <a:spcPct val="150000"/>
              </a:lnSpc>
              <a:buNone/>
            </a:pPr>
            <a:r>
              <a:rPr lang="en-US" dirty="0" smtClean="0"/>
              <a:t>     1. </a:t>
            </a:r>
            <a:r>
              <a:rPr lang="en-US" sz="2000" dirty="0" smtClean="0"/>
              <a:t>Acute </a:t>
            </a:r>
            <a:r>
              <a:rPr lang="en-US" sz="2000" dirty="0" err="1" smtClean="0"/>
              <a:t>suppurative</a:t>
            </a:r>
            <a:r>
              <a:rPr lang="en-US" sz="2000" dirty="0" smtClean="0"/>
              <a:t> </a:t>
            </a:r>
            <a:r>
              <a:rPr lang="en-US" sz="2000" dirty="0" err="1" smtClean="0"/>
              <a:t>osteomyelitis</a:t>
            </a:r>
            <a:r>
              <a:rPr lang="en-US" sz="2000" dirty="0" smtClean="0"/>
              <a:t>         </a:t>
            </a:r>
          </a:p>
          <a:p>
            <a:pPr>
              <a:lnSpc>
                <a:spcPct val="150000"/>
              </a:lnSpc>
              <a:buNone/>
            </a:pPr>
            <a:r>
              <a:rPr lang="en-US" sz="2000" dirty="0" smtClean="0"/>
              <a:t>      2. Chronic </a:t>
            </a:r>
            <a:r>
              <a:rPr lang="en-US" sz="2000" dirty="0" err="1" smtClean="0"/>
              <a:t>suppurative</a:t>
            </a:r>
            <a:r>
              <a:rPr lang="en-US" sz="2000" dirty="0" smtClean="0"/>
              <a:t> </a:t>
            </a:r>
            <a:r>
              <a:rPr lang="en-US" sz="2000" dirty="0" err="1" smtClean="0"/>
              <a:t>osteomyelitis</a:t>
            </a:r>
            <a:endParaRPr lang="en-US" sz="2000" dirty="0" smtClean="0"/>
          </a:p>
          <a:p>
            <a:pPr>
              <a:buNone/>
            </a:pPr>
            <a:r>
              <a:rPr lang="en-US" sz="2000" dirty="0" smtClean="0"/>
              <a:t>      3. Chronic focal </a:t>
            </a:r>
            <a:r>
              <a:rPr lang="en-US" sz="2000" dirty="0" err="1" smtClean="0"/>
              <a:t>sclerosing</a:t>
            </a:r>
            <a:r>
              <a:rPr lang="en-US" sz="2000" dirty="0" smtClean="0"/>
              <a:t> </a:t>
            </a:r>
            <a:r>
              <a:rPr lang="en-US" sz="2000" dirty="0" err="1" smtClean="0"/>
              <a:t>osteomyelitis</a:t>
            </a:r>
            <a:r>
              <a:rPr lang="en-US" sz="2000" dirty="0" smtClean="0"/>
              <a:t> (pseudo-  	</a:t>
            </a:r>
            <a:r>
              <a:rPr lang="en-US" sz="2000" dirty="0" err="1" smtClean="0"/>
              <a:t>paget</a:t>
            </a:r>
            <a:r>
              <a:rPr lang="en-US" sz="2000" dirty="0" smtClean="0"/>
              <a:t>, condensing </a:t>
            </a:r>
            <a:r>
              <a:rPr lang="en-US" sz="2000" dirty="0" err="1" smtClean="0"/>
              <a:t>osteomyelitis</a:t>
            </a:r>
            <a:r>
              <a:rPr lang="en-US" sz="2000" dirty="0" smtClean="0"/>
              <a:t>)</a:t>
            </a:r>
          </a:p>
          <a:p>
            <a:pPr>
              <a:lnSpc>
                <a:spcPct val="150000"/>
              </a:lnSpc>
              <a:buNone/>
            </a:pPr>
            <a:r>
              <a:rPr lang="en-US" sz="2000" dirty="0" smtClean="0"/>
              <a:t>      4. Chronic diffuse </a:t>
            </a:r>
            <a:r>
              <a:rPr lang="en-US" sz="2000" dirty="0" err="1" smtClean="0"/>
              <a:t>sclerosing</a:t>
            </a:r>
            <a:r>
              <a:rPr lang="en-US" sz="2000" dirty="0" smtClean="0"/>
              <a:t> </a:t>
            </a:r>
            <a:r>
              <a:rPr lang="en-US" sz="2000" dirty="0" err="1" smtClean="0"/>
              <a:t>osteomyelitis</a:t>
            </a:r>
            <a:r>
              <a:rPr lang="en-US" sz="2000" dirty="0" smtClean="0"/>
              <a:t>                       5. Chronic </a:t>
            </a:r>
            <a:r>
              <a:rPr lang="en-US" sz="2000" dirty="0" err="1" smtClean="0"/>
              <a:t>osteomyelitis</a:t>
            </a:r>
            <a:r>
              <a:rPr lang="en-US" sz="2000" dirty="0" smtClean="0"/>
              <a:t> with proliferative </a:t>
            </a:r>
            <a:r>
              <a:rPr lang="en-US" sz="2000" dirty="0" err="1" smtClean="0"/>
              <a:t>periostitis</a:t>
            </a:r>
            <a:r>
              <a:rPr lang="en-US" sz="2000" dirty="0" smtClean="0"/>
              <a:t>  </a:t>
            </a:r>
          </a:p>
          <a:p>
            <a:pPr>
              <a:spcBef>
                <a:spcPts val="0"/>
              </a:spcBef>
              <a:buNone/>
            </a:pPr>
            <a:r>
              <a:rPr lang="en-US" sz="2000" dirty="0" smtClean="0"/>
              <a:t>      (</a:t>
            </a:r>
            <a:r>
              <a:rPr lang="en-US" sz="2000" dirty="0" err="1" smtClean="0"/>
              <a:t>Garre's</a:t>
            </a:r>
            <a:r>
              <a:rPr lang="en-US" sz="2000" dirty="0" smtClean="0"/>
              <a:t> chronic </a:t>
            </a:r>
            <a:r>
              <a:rPr lang="en-US" sz="2000" dirty="0" err="1" smtClean="0"/>
              <a:t>nonsuppurative</a:t>
            </a:r>
            <a:r>
              <a:rPr lang="en-US" sz="2000" dirty="0" smtClean="0"/>
              <a:t>  </a:t>
            </a:r>
            <a:r>
              <a:rPr lang="en-US" sz="2000" dirty="0" err="1" smtClean="0"/>
              <a:t>sclerosing</a:t>
            </a:r>
            <a:r>
              <a:rPr lang="en-US" sz="2000" dirty="0" smtClean="0"/>
              <a:t>      </a:t>
            </a:r>
          </a:p>
          <a:p>
            <a:pPr>
              <a:spcBef>
                <a:spcPts val="0"/>
              </a:spcBef>
              <a:buNone/>
            </a:pPr>
            <a:r>
              <a:rPr lang="en-US" sz="2000" dirty="0" smtClean="0"/>
              <a:t>       </a:t>
            </a:r>
            <a:r>
              <a:rPr lang="en-US" sz="2000" dirty="0" err="1" smtClean="0"/>
              <a:t>osteitis</a:t>
            </a:r>
            <a:r>
              <a:rPr lang="en-US" sz="2000" dirty="0" smtClean="0"/>
              <a:t>,  ossifying </a:t>
            </a:r>
            <a:r>
              <a:rPr lang="en-US" sz="2000" dirty="0" err="1" smtClean="0"/>
              <a:t>periostitis</a:t>
            </a:r>
            <a:r>
              <a:rPr lang="en-US" sz="2000" dirty="0" smtClean="0"/>
              <a:t>)</a:t>
            </a:r>
          </a:p>
          <a:p>
            <a:pPr>
              <a:lnSpc>
                <a:spcPct val="150000"/>
              </a:lnSpc>
              <a:buNone/>
            </a:pPr>
            <a:r>
              <a:rPr lang="en-US" sz="2000" dirty="0" smtClean="0"/>
              <a:t>     6. Specific </a:t>
            </a:r>
            <a:r>
              <a:rPr lang="en-US" sz="2000" dirty="0" err="1" smtClean="0"/>
              <a:t>osteomyelitis</a:t>
            </a:r>
            <a:endParaRPr lang="en-US" sz="2000" dirty="0" smtClean="0"/>
          </a:p>
          <a:p>
            <a:pPr>
              <a:buNone/>
            </a:pPr>
            <a:r>
              <a:rPr lang="en-US" sz="2000" dirty="0" smtClean="0"/>
              <a:t>                    A. </a:t>
            </a:r>
            <a:r>
              <a:rPr lang="en-US" sz="2000" dirty="0" err="1" smtClean="0"/>
              <a:t>Tuberculous</a:t>
            </a:r>
            <a:r>
              <a:rPr lang="en-US" sz="2000" dirty="0" smtClean="0"/>
              <a:t> </a:t>
            </a:r>
            <a:r>
              <a:rPr lang="en-US" sz="2000" dirty="0" err="1" smtClean="0"/>
              <a:t>osteomyelitis</a:t>
            </a:r>
            <a:endParaRPr lang="en-US" sz="2000" dirty="0" smtClean="0"/>
          </a:p>
          <a:p>
            <a:pPr>
              <a:buNone/>
            </a:pPr>
            <a:r>
              <a:rPr lang="en-US" sz="2000" dirty="0" smtClean="0"/>
              <a:t>                    B. Syphilitic </a:t>
            </a:r>
            <a:r>
              <a:rPr lang="en-US" sz="2000" dirty="0" err="1" smtClean="0"/>
              <a:t>osteomyelitis</a:t>
            </a:r>
            <a:endParaRPr lang="en-US" sz="2000" dirty="0" smtClean="0"/>
          </a:p>
          <a:p>
            <a:pPr>
              <a:buNone/>
            </a:pPr>
            <a:r>
              <a:rPr lang="en-US" sz="2000" dirty="0" smtClean="0"/>
              <a:t>                    C. </a:t>
            </a:r>
            <a:r>
              <a:rPr lang="en-US" sz="2000" dirty="0" err="1" smtClean="0"/>
              <a:t>Actinomycotic</a:t>
            </a:r>
            <a:r>
              <a:rPr lang="en-US" sz="2000" dirty="0" smtClean="0"/>
              <a:t> </a:t>
            </a:r>
            <a:r>
              <a:rPr lang="en-US" sz="2000" dirty="0" err="1" smtClean="0"/>
              <a:t>osteomyelitis</a:t>
            </a:r>
            <a:endParaRPr lang="en-US" sz="2000" dirty="0" smtClean="0"/>
          </a:p>
          <a:p>
            <a:endParaRPr lang="en-US" dirty="0"/>
          </a:p>
        </p:txBody>
      </p:sp>
      <p:sp>
        <p:nvSpPr>
          <p:cNvPr id="4" name="Title 1"/>
          <p:cNvSpPr txBox="1">
            <a:spLocks/>
          </p:cNvSpPr>
          <p:nvPr/>
        </p:nvSpPr>
        <p:spPr bwMode="auto">
          <a:xfrm rot="19177041">
            <a:off x="-306513" y="1766864"/>
            <a:ext cx="2896925" cy="35425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
                <a:schemeClr val="tx1"/>
              </a:buClr>
              <a:buSzTx/>
              <a:buFontTx/>
              <a:buNone/>
              <a:tabLst/>
              <a:defRPr/>
            </a:pPr>
            <a:r>
              <a:rPr kumimoji="0" lang="en-US" sz="2800" b="0" i="0" u="none" strike="noStrike" kern="0" cap="none" spc="0" normalizeH="0" baseline="0" noProof="0" smtClean="0">
                <a:ln>
                  <a:noFill/>
                </a:ln>
                <a:solidFill>
                  <a:srgbClr val="FF0000"/>
                </a:solidFill>
                <a:effectLst/>
                <a:uLnTx/>
                <a:uFillTx/>
                <a:latin typeface="Algerian" pitchFamily="82" charset="0"/>
                <a:ea typeface="+mj-ea"/>
                <a:cs typeface="+mj-cs"/>
              </a:rPr>
              <a:t>CLASSIFICATION</a:t>
            </a:r>
            <a:endParaRPr kumimoji="0" lang="en-US" sz="28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0" y="0"/>
            <a:ext cx="6705600" cy="6126163"/>
          </a:xfrm>
        </p:spPr>
        <p:txBody>
          <a:bodyPr/>
          <a:lstStyle/>
          <a:p>
            <a:pPr>
              <a:buNone/>
            </a:pPr>
            <a:endParaRPr lang="en-US" dirty="0" smtClean="0">
              <a:solidFill>
                <a:srgbClr val="00B0F0"/>
              </a:solidFill>
            </a:endParaRPr>
          </a:p>
          <a:p>
            <a:pPr>
              <a:buNone/>
            </a:pPr>
            <a:r>
              <a:rPr lang="en-US" dirty="0" smtClean="0">
                <a:solidFill>
                  <a:srgbClr val="00B0F0"/>
                </a:solidFill>
              </a:rPr>
              <a:t>CLASSIFICATION BASED ON CLINICAL PICTURE,RADIOLOGY, AND ETIOLOGY </a:t>
            </a:r>
          </a:p>
          <a:p>
            <a:pPr>
              <a:buNone/>
            </a:pPr>
            <a:r>
              <a:rPr lang="en-US" sz="2000" dirty="0" smtClean="0"/>
              <a:t>           1. </a:t>
            </a:r>
            <a:r>
              <a:rPr lang="en-US" sz="2000" dirty="0" err="1" smtClean="0"/>
              <a:t>Suppurative</a:t>
            </a:r>
            <a:r>
              <a:rPr lang="en-US" sz="2000" dirty="0" smtClean="0"/>
              <a:t> </a:t>
            </a:r>
            <a:r>
              <a:rPr lang="en-US" sz="2000" dirty="0" err="1" smtClean="0"/>
              <a:t>osteomyelitis</a:t>
            </a:r>
            <a:endParaRPr lang="en-US" sz="2000" dirty="0" smtClean="0"/>
          </a:p>
          <a:p>
            <a:pPr>
              <a:buNone/>
            </a:pPr>
            <a:r>
              <a:rPr lang="en-US" sz="2000" dirty="0" smtClean="0"/>
              <a:t>                 1. Acute </a:t>
            </a:r>
            <a:r>
              <a:rPr lang="en-US" sz="2000" dirty="0" err="1" smtClean="0"/>
              <a:t>suppurative</a:t>
            </a:r>
            <a:r>
              <a:rPr lang="en-US" sz="2000" dirty="0" smtClean="0"/>
              <a:t> </a:t>
            </a:r>
            <a:r>
              <a:rPr lang="en-US" sz="2000" dirty="0" err="1" smtClean="0"/>
              <a:t>osteomyelitis</a:t>
            </a:r>
            <a:endParaRPr lang="en-US" sz="2000" dirty="0" smtClean="0"/>
          </a:p>
          <a:p>
            <a:pPr>
              <a:buNone/>
            </a:pPr>
            <a:r>
              <a:rPr lang="en-US" sz="2000" dirty="0" smtClean="0"/>
              <a:t>                 2. Chronic </a:t>
            </a:r>
            <a:r>
              <a:rPr lang="en-US" sz="2000" dirty="0" err="1" smtClean="0"/>
              <a:t>suppurative</a:t>
            </a:r>
            <a:r>
              <a:rPr lang="en-US" sz="2000" dirty="0" smtClean="0"/>
              <a:t> </a:t>
            </a:r>
            <a:r>
              <a:rPr lang="en-US" sz="2000" dirty="0" err="1" smtClean="0"/>
              <a:t>osteomyelitis</a:t>
            </a:r>
            <a:endParaRPr lang="en-US" sz="2000" dirty="0" smtClean="0"/>
          </a:p>
          <a:p>
            <a:pPr>
              <a:buNone/>
            </a:pPr>
            <a:r>
              <a:rPr lang="en-US" sz="2000" dirty="0" smtClean="0"/>
              <a:t>                        – Primary chronic </a:t>
            </a:r>
            <a:r>
              <a:rPr lang="en-US" sz="2000" dirty="0" err="1" smtClean="0"/>
              <a:t>suppurative</a:t>
            </a:r>
            <a:endParaRPr lang="en-US" sz="2000" dirty="0" smtClean="0"/>
          </a:p>
          <a:p>
            <a:pPr>
              <a:buNone/>
            </a:pPr>
            <a:r>
              <a:rPr lang="en-US" sz="2000" dirty="0" smtClean="0"/>
              <a:t>                        – Secondary chronic </a:t>
            </a:r>
            <a:r>
              <a:rPr lang="en-US" sz="2000" dirty="0" err="1" smtClean="0"/>
              <a:t>suppurative</a:t>
            </a:r>
            <a:endParaRPr lang="en-US" sz="2000" dirty="0" smtClean="0"/>
          </a:p>
          <a:p>
            <a:pPr>
              <a:buNone/>
            </a:pPr>
            <a:r>
              <a:rPr lang="en-US" sz="2000" dirty="0" smtClean="0"/>
              <a:t>                 3. Infantile </a:t>
            </a:r>
            <a:r>
              <a:rPr lang="en-US" sz="2000" dirty="0" err="1" smtClean="0"/>
              <a:t>osteomyelitis</a:t>
            </a:r>
            <a:endParaRPr lang="en-US" sz="2000" dirty="0" smtClean="0"/>
          </a:p>
          <a:p>
            <a:pPr>
              <a:buNone/>
            </a:pPr>
            <a:r>
              <a:rPr lang="en-US" sz="2000" dirty="0" smtClean="0"/>
              <a:t> </a:t>
            </a:r>
          </a:p>
          <a:p>
            <a:pPr>
              <a:buNone/>
            </a:pPr>
            <a:r>
              <a:rPr lang="en-US" sz="2000" dirty="0" smtClean="0"/>
              <a:t>           2. </a:t>
            </a:r>
            <a:r>
              <a:rPr lang="en-US" sz="2000" dirty="0" err="1" smtClean="0"/>
              <a:t>Nonsuppurative</a:t>
            </a:r>
            <a:r>
              <a:rPr lang="en-US" sz="2000" dirty="0" smtClean="0"/>
              <a:t> </a:t>
            </a:r>
            <a:r>
              <a:rPr lang="en-US" sz="2000" dirty="0" err="1" smtClean="0"/>
              <a:t>osteomyelitis</a:t>
            </a:r>
            <a:endParaRPr lang="en-US" sz="2000" dirty="0" smtClean="0"/>
          </a:p>
          <a:p>
            <a:pPr>
              <a:buNone/>
            </a:pPr>
            <a:r>
              <a:rPr lang="en-US" sz="2000" dirty="0" smtClean="0"/>
              <a:t>                 A. Chronic </a:t>
            </a:r>
            <a:r>
              <a:rPr lang="en-US" sz="2000" dirty="0" err="1" smtClean="0"/>
              <a:t>sclerosing</a:t>
            </a:r>
            <a:r>
              <a:rPr lang="en-US" sz="2000" dirty="0" smtClean="0"/>
              <a:t> </a:t>
            </a:r>
            <a:r>
              <a:rPr lang="en-US" sz="2000" dirty="0" err="1" smtClean="0"/>
              <a:t>osteomyelitis</a:t>
            </a:r>
            <a:endParaRPr lang="en-US" sz="2000" dirty="0" smtClean="0"/>
          </a:p>
          <a:p>
            <a:pPr>
              <a:buNone/>
            </a:pPr>
            <a:r>
              <a:rPr lang="en-US" sz="2000" dirty="0" smtClean="0"/>
              <a:t>                       – Focal </a:t>
            </a:r>
            <a:r>
              <a:rPr lang="en-US" sz="2000" dirty="0" err="1" smtClean="0"/>
              <a:t>sclerosing</a:t>
            </a:r>
            <a:r>
              <a:rPr lang="en-US" sz="2000" dirty="0" smtClean="0"/>
              <a:t> </a:t>
            </a:r>
            <a:r>
              <a:rPr lang="en-US" sz="2000" dirty="0" err="1" smtClean="0"/>
              <a:t>osteomyelitis</a:t>
            </a:r>
            <a:endParaRPr lang="en-US" sz="2000" dirty="0" smtClean="0"/>
          </a:p>
          <a:p>
            <a:pPr>
              <a:buNone/>
            </a:pPr>
            <a:r>
              <a:rPr lang="en-US" sz="2000" dirty="0" smtClean="0"/>
              <a:t>                       – Diffuse </a:t>
            </a:r>
            <a:r>
              <a:rPr lang="en-US" sz="2000" dirty="0" err="1" smtClean="0"/>
              <a:t>sclerosing</a:t>
            </a:r>
            <a:r>
              <a:rPr lang="en-US" sz="2000" dirty="0" smtClean="0"/>
              <a:t> </a:t>
            </a:r>
            <a:r>
              <a:rPr lang="en-US" sz="2000" dirty="0" err="1" smtClean="0"/>
              <a:t>osteomyelitis</a:t>
            </a:r>
            <a:endParaRPr lang="en-US" sz="2000" dirty="0" smtClean="0"/>
          </a:p>
          <a:p>
            <a:pPr>
              <a:buNone/>
            </a:pPr>
            <a:r>
              <a:rPr lang="en-US" sz="2000" dirty="0" smtClean="0"/>
              <a:t>                       -  </a:t>
            </a:r>
            <a:r>
              <a:rPr lang="en-US" sz="2000" dirty="0" err="1" smtClean="0"/>
              <a:t>Garre`s</a:t>
            </a:r>
            <a:r>
              <a:rPr lang="en-US" sz="2000" dirty="0" smtClean="0"/>
              <a:t> </a:t>
            </a:r>
            <a:r>
              <a:rPr lang="en-US" sz="2000" dirty="0" err="1" smtClean="0"/>
              <a:t>osteomyelitis</a:t>
            </a:r>
            <a:r>
              <a:rPr lang="en-US" sz="2000" dirty="0" smtClean="0"/>
              <a:t>   </a:t>
            </a:r>
          </a:p>
          <a:p>
            <a:pPr>
              <a:buNone/>
            </a:pPr>
            <a:r>
              <a:rPr lang="en-US" sz="2000" dirty="0" smtClean="0"/>
              <a:t>          </a:t>
            </a:r>
          </a:p>
          <a:p>
            <a:pPr>
              <a:buNone/>
            </a:pPr>
            <a:r>
              <a:rPr lang="en-US" sz="2000" dirty="0" smtClean="0"/>
              <a:t>                 B. Radiation </a:t>
            </a:r>
            <a:r>
              <a:rPr lang="en-US" sz="2000" dirty="0" err="1" smtClean="0"/>
              <a:t>osteomyelitis</a:t>
            </a:r>
            <a:r>
              <a:rPr lang="en-US" sz="2000" dirty="0" smtClean="0"/>
              <a:t> and necrosis</a:t>
            </a:r>
          </a:p>
          <a:p>
            <a:endParaRPr lang="en-US" dirty="0"/>
          </a:p>
        </p:txBody>
      </p:sp>
      <p:sp>
        <p:nvSpPr>
          <p:cNvPr id="4" name="Title 1"/>
          <p:cNvSpPr txBox="1">
            <a:spLocks/>
          </p:cNvSpPr>
          <p:nvPr/>
        </p:nvSpPr>
        <p:spPr bwMode="auto">
          <a:xfrm rot="19177041">
            <a:off x="-306513" y="1766864"/>
            <a:ext cx="2896925" cy="35425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
                <a:schemeClr val="tx1"/>
              </a:buClr>
              <a:buSzTx/>
              <a:buFontTx/>
              <a:buNone/>
              <a:tabLst/>
              <a:defRPr/>
            </a:pPr>
            <a:r>
              <a:rPr kumimoji="0" lang="en-US" sz="2800" b="0" i="0" u="none" strike="noStrike" kern="0" cap="none" spc="0" normalizeH="0" baseline="0" noProof="0" smtClean="0">
                <a:ln>
                  <a:noFill/>
                </a:ln>
                <a:solidFill>
                  <a:srgbClr val="FF0000"/>
                </a:solidFill>
                <a:effectLst/>
                <a:uLnTx/>
                <a:uFillTx/>
                <a:latin typeface="Algerian" pitchFamily="82" charset="0"/>
                <a:ea typeface="+mj-ea"/>
                <a:cs typeface="+mj-cs"/>
              </a:rPr>
              <a:t>CLASSIFICATION</a:t>
            </a:r>
            <a:endParaRPr kumimoji="0" lang="en-US" sz="28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6629400" cy="792162"/>
          </a:xfrm>
        </p:spPr>
        <p:txBody>
          <a:bodyPr/>
          <a:lstStyle/>
          <a:p>
            <a:r>
              <a:rPr lang="en-US" sz="4000" dirty="0" smtClean="0">
                <a:solidFill>
                  <a:srgbClr val="FF0000"/>
                </a:solidFill>
                <a:latin typeface="Algerian" pitchFamily="82" charset="0"/>
              </a:rPr>
              <a:t>PREDISPOSING FACTORS</a:t>
            </a:r>
            <a:endParaRPr lang="en-US" sz="4000" dirty="0"/>
          </a:p>
        </p:txBody>
      </p:sp>
      <p:sp>
        <p:nvSpPr>
          <p:cNvPr id="3" name="Text Placeholder 2"/>
          <p:cNvSpPr>
            <a:spLocks noGrp="1"/>
          </p:cNvSpPr>
          <p:nvPr>
            <p:ph type="body" idx="1"/>
          </p:nvPr>
        </p:nvSpPr>
        <p:spPr>
          <a:xfrm>
            <a:off x="457200" y="1535112"/>
            <a:ext cx="4040188" cy="5018088"/>
          </a:xfrm>
        </p:spPr>
        <p:txBody>
          <a:bodyPr/>
          <a:lstStyle/>
          <a:p>
            <a:pPr algn="just">
              <a:spcBef>
                <a:spcPct val="50000"/>
              </a:spcBef>
            </a:pPr>
            <a:r>
              <a:rPr lang="en-US" dirty="0" smtClean="0">
                <a:solidFill>
                  <a:srgbClr val="FFFFFF"/>
                </a:solidFill>
                <a:cs typeface="Times New Roman" pitchFamily="18" charset="0"/>
              </a:rPr>
              <a:t> </a:t>
            </a:r>
          </a:p>
          <a:p>
            <a:endParaRPr lang="en-US" dirty="0"/>
          </a:p>
        </p:txBody>
      </p:sp>
      <p:sp>
        <p:nvSpPr>
          <p:cNvPr id="4" name="Content Placeholder 3"/>
          <p:cNvSpPr>
            <a:spLocks noGrp="1"/>
          </p:cNvSpPr>
          <p:nvPr>
            <p:ph sz="half" idx="2"/>
          </p:nvPr>
        </p:nvSpPr>
        <p:spPr>
          <a:xfrm>
            <a:off x="2362200" y="1219200"/>
            <a:ext cx="3352800" cy="4906963"/>
          </a:xfrm>
        </p:spPr>
        <p:txBody>
          <a:bodyPr/>
          <a:lstStyle/>
          <a:p>
            <a:pPr algn="just">
              <a:spcBef>
                <a:spcPct val="50000"/>
              </a:spcBef>
            </a:pPr>
            <a:r>
              <a:rPr lang="en-US" sz="2000" dirty="0" smtClean="0">
                <a:solidFill>
                  <a:srgbClr val="00B0F0"/>
                </a:solidFill>
                <a:cs typeface="Times New Roman" pitchFamily="18" charset="0"/>
              </a:rPr>
              <a:t>Condition affecting the Host resistance </a:t>
            </a:r>
          </a:p>
          <a:p>
            <a:pPr algn="just">
              <a:spcBef>
                <a:spcPct val="50000"/>
              </a:spcBef>
              <a:buNone/>
            </a:pPr>
            <a:r>
              <a:rPr lang="en-US" sz="2000" dirty="0" smtClean="0">
                <a:solidFill>
                  <a:srgbClr val="FFFFFF"/>
                </a:solidFill>
                <a:cs typeface="Times New Roman" pitchFamily="18" charset="0"/>
              </a:rPr>
              <a:t>1) Diabetes Mellitus </a:t>
            </a:r>
          </a:p>
          <a:p>
            <a:pPr algn="just">
              <a:spcBef>
                <a:spcPct val="50000"/>
              </a:spcBef>
              <a:buNone/>
            </a:pPr>
            <a:r>
              <a:rPr lang="en-US" sz="2000" dirty="0" smtClean="0">
                <a:solidFill>
                  <a:srgbClr val="FFFFFF"/>
                </a:solidFill>
                <a:cs typeface="Times New Roman" pitchFamily="18" charset="0"/>
              </a:rPr>
              <a:t>2) Tuberculosis </a:t>
            </a:r>
          </a:p>
          <a:p>
            <a:pPr algn="just">
              <a:spcBef>
                <a:spcPct val="50000"/>
              </a:spcBef>
              <a:buNone/>
            </a:pPr>
            <a:r>
              <a:rPr lang="en-US" sz="2000" dirty="0" smtClean="0">
                <a:solidFill>
                  <a:srgbClr val="FFFFFF"/>
                </a:solidFill>
                <a:cs typeface="Times New Roman" pitchFamily="18" charset="0"/>
              </a:rPr>
              <a:t>3) Severe anemia </a:t>
            </a:r>
          </a:p>
          <a:p>
            <a:pPr algn="just">
              <a:spcBef>
                <a:spcPct val="50000"/>
              </a:spcBef>
              <a:buNone/>
            </a:pPr>
            <a:r>
              <a:rPr lang="en-US" sz="2000" dirty="0" smtClean="0">
                <a:solidFill>
                  <a:srgbClr val="FFFFFF"/>
                </a:solidFill>
                <a:cs typeface="Times New Roman" pitchFamily="18" charset="0"/>
              </a:rPr>
              <a:t>4) </a:t>
            </a:r>
            <a:r>
              <a:rPr lang="en-US" sz="2000" dirty="0" err="1" smtClean="0">
                <a:solidFill>
                  <a:srgbClr val="FFFFFF"/>
                </a:solidFill>
                <a:cs typeface="Times New Roman" pitchFamily="18" charset="0"/>
              </a:rPr>
              <a:t>Leukeamia</a:t>
            </a:r>
            <a:endParaRPr lang="en-US" sz="2000" dirty="0" smtClean="0">
              <a:solidFill>
                <a:srgbClr val="FFFFFF"/>
              </a:solidFill>
              <a:cs typeface="Times New Roman" pitchFamily="18" charset="0"/>
            </a:endParaRPr>
          </a:p>
          <a:p>
            <a:pPr algn="just">
              <a:spcBef>
                <a:spcPct val="50000"/>
              </a:spcBef>
              <a:buNone/>
            </a:pPr>
            <a:r>
              <a:rPr lang="en-US" sz="2000" dirty="0" smtClean="0">
                <a:solidFill>
                  <a:srgbClr val="FFFFFF"/>
                </a:solidFill>
                <a:cs typeface="Times New Roman" pitchFamily="18" charset="0"/>
              </a:rPr>
              <a:t>5) </a:t>
            </a:r>
            <a:r>
              <a:rPr lang="en-US" sz="2000" dirty="0" err="1" smtClean="0">
                <a:solidFill>
                  <a:srgbClr val="FFFFFF"/>
                </a:solidFill>
                <a:cs typeface="Times New Roman" pitchFamily="18" charset="0"/>
              </a:rPr>
              <a:t>Agranulocytosis</a:t>
            </a:r>
            <a:r>
              <a:rPr lang="en-US" sz="2000" dirty="0" smtClean="0">
                <a:solidFill>
                  <a:srgbClr val="FFFFFF"/>
                </a:solidFill>
                <a:cs typeface="Times New Roman" pitchFamily="18" charset="0"/>
              </a:rPr>
              <a:t> </a:t>
            </a:r>
          </a:p>
          <a:p>
            <a:pPr algn="just">
              <a:spcBef>
                <a:spcPct val="50000"/>
              </a:spcBef>
              <a:buNone/>
            </a:pPr>
            <a:r>
              <a:rPr lang="en-US" sz="2000" dirty="0" smtClean="0">
                <a:solidFill>
                  <a:srgbClr val="FFFFFF"/>
                </a:solidFill>
                <a:cs typeface="Times New Roman" pitchFamily="18" charset="0"/>
              </a:rPr>
              <a:t>6)</a:t>
            </a:r>
            <a:r>
              <a:rPr lang="en-US" sz="2000" dirty="0" err="1" smtClean="0">
                <a:solidFill>
                  <a:srgbClr val="FFFFFF"/>
                </a:solidFill>
                <a:cs typeface="Times New Roman" pitchFamily="18" charset="0"/>
              </a:rPr>
              <a:t>Acuteinfection-Scarletfever,influenza</a:t>
            </a:r>
            <a:endParaRPr lang="en-US" sz="2000" dirty="0" smtClean="0">
              <a:solidFill>
                <a:srgbClr val="FFFFFF"/>
              </a:solidFill>
              <a:cs typeface="Times New Roman" pitchFamily="18" charset="0"/>
            </a:endParaRPr>
          </a:p>
          <a:p>
            <a:pPr algn="just">
              <a:spcBef>
                <a:spcPct val="50000"/>
              </a:spcBef>
              <a:buNone/>
            </a:pPr>
            <a:r>
              <a:rPr lang="en-US" sz="2000" dirty="0" smtClean="0">
                <a:solidFill>
                  <a:srgbClr val="FFFFFF"/>
                </a:solidFill>
                <a:cs typeface="Times New Roman" pitchFamily="18" charset="0"/>
              </a:rPr>
              <a:t>7) Typhoid </a:t>
            </a:r>
          </a:p>
          <a:p>
            <a:pPr algn="just">
              <a:spcBef>
                <a:spcPct val="50000"/>
              </a:spcBef>
              <a:buNone/>
            </a:pPr>
            <a:r>
              <a:rPr lang="en-US" sz="2000" dirty="0" smtClean="0">
                <a:solidFill>
                  <a:srgbClr val="FFFFFF"/>
                </a:solidFill>
                <a:cs typeface="Times New Roman" pitchFamily="18" charset="0"/>
              </a:rPr>
              <a:t>8) </a:t>
            </a:r>
            <a:r>
              <a:rPr lang="en-US" sz="2000" dirty="0" err="1" smtClean="0">
                <a:solidFill>
                  <a:srgbClr val="FFFFFF"/>
                </a:solidFill>
                <a:cs typeface="Times New Roman" pitchFamily="18" charset="0"/>
              </a:rPr>
              <a:t>Sickel</a:t>
            </a:r>
            <a:r>
              <a:rPr lang="en-US" sz="2000" dirty="0" smtClean="0">
                <a:solidFill>
                  <a:srgbClr val="FFFFFF"/>
                </a:solidFill>
                <a:cs typeface="Times New Roman" pitchFamily="18" charset="0"/>
              </a:rPr>
              <a:t> cell anemia </a:t>
            </a:r>
          </a:p>
          <a:p>
            <a:pPr algn="just">
              <a:spcBef>
                <a:spcPct val="50000"/>
              </a:spcBef>
              <a:buNone/>
            </a:pPr>
            <a:r>
              <a:rPr lang="en-US" sz="2000" dirty="0" smtClean="0">
                <a:solidFill>
                  <a:srgbClr val="FFFFFF"/>
                </a:solidFill>
                <a:cs typeface="Times New Roman" pitchFamily="18" charset="0"/>
              </a:rPr>
              <a:t>9) Malnutrition</a:t>
            </a:r>
          </a:p>
          <a:p>
            <a:pPr algn="just">
              <a:spcBef>
                <a:spcPct val="50000"/>
              </a:spcBef>
              <a:buNone/>
            </a:pPr>
            <a:r>
              <a:rPr lang="en-US" sz="2000" dirty="0" smtClean="0">
                <a:solidFill>
                  <a:srgbClr val="FFFFFF"/>
                </a:solidFill>
                <a:cs typeface="Times New Roman" pitchFamily="18" charset="0"/>
              </a:rPr>
              <a:t>10) Chronic </a:t>
            </a:r>
            <a:r>
              <a:rPr lang="en-US" sz="2000" dirty="0" err="1" smtClean="0">
                <a:solidFill>
                  <a:srgbClr val="FFFFFF"/>
                </a:solidFill>
                <a:cs typeface="Times New Roman" pitchFamily="18" charset="0"/>
              </a:rPr>
              <a:t>alcholism</a:t>
            </a:r>
            <a:endParaRPr lang="en-US" dirty="0"/>
          </a:p>
        </p:txBody>
      </p:sp>
      <p:sp>
        <p:nvSpPr>
          <p:cNvPr id="5" name="Text Placeholder 4"/>
          <p:cNvSpPr>
            <a:spLocks noGrp="1"/>
          </p:cNvSpPr>
          <p:nvPr>
            <p:ph type="body" sz="quarter" idx="3"/>
          </p:nvPr>
        </p:nvSpPr>
        <p:spPr>
          <a:xfrm>
            <a:off x="5181600" y="1524000"/>
            <a:ext cx="3962400" cy="4419600"/>
          </a:xfrm>
        </p:spPr>
        <p:txBody>
          <a:bodyPr/>
          <a:lstStyle/>
          <a:p>
            <a:pPr>
              <a:spcBef>
                <a:spcPct val="50000"/>
              </a:spcBef>
            </a:pPr>
            <a:endParaRPr lang="en-US" sz="2000" b="0" dirty="0"/>
          </a:p>
        </p:txBody>
      </p:sp>
      <p:sp>
        <p:nvSpPr>
          <p:cNvPr id="6" name="Content Placeholder 5"/>
          <p:cNvSpPr>
            <a:spLocks noGrp="1"/>
          </p:cNvSpPr>
          <p:nvPr>
            <p:ph sz="quarter" idx="4"/>
          </p:nvPr>
        </p:nvSpPr>
        <p:spPr>
          <a:xfrm>
            <a:off x="5715000" y="1219200"/>
            <a:ext cx="3429000" cy="4906963"/>
          </a:xfrm>
        </p:spPr>
        <p:txBody>
          <a:bodyPr/>
          <a:lstStyle/>
          <a:p>
            <a:pPr>
              <a:spcBef>
                <a:spcPct val="50000"/>
              </a:spcBef>
            </a:pPr>
            <a:r>
              <a:rPr lang="en-US" sz="2000" dirty="0" smtClean="0">
                <a:solidFill>
                  <a:srgbClr val="FFFF00"/>
                </a:solidFill>
                <a:cs typeface="Times New Roman" pitchFamily="18" charset="0"/>
              </a:rPr>
              <a:t>Condition affecting the Jaw </a:t>
            </a:r>
            <a:r>
              <a:rPr lang="en-US" sz="2000" dirty="0" err="1" smtClean="0">
                <a:solidFill>
                  <a:srgbClr val="FFFF00"/>
                </a:solidFill>
                <a:cs typeface="Times New Roman" pitchFamily="18" charset="0"/>
              </a:rPr>
              <a:t>vascularity</a:t>
            </a:r>
            <a:r>
              <a:rPr lang="en-US" sz="2000" dirty="0" smtClean="0">
                <a:solidFill>
                  <a:srgbClr val="FFFF00"/>
                </a:solidFill>
                <a:cs typeface="Times New Roman" pitchFamily="18" charset="0"/>
              </a:rPr>
              <a:t> </a:t>
            </a:r>
          </a:p>
          <a:p>
            <a:pPr algn="just">
              <a:spcBef>
                <a:spcPct val="50000"/>
              </a:spcBef>
              <a:buNone/>
            </a:pPr>
            <a:r>
              <a:rPr lang="en-US" sz="2000" dirty="0" smtClean="0">
                <a:solidFill>
                  <a:srgbClr val="FFFFFF"/>
                </a:solidFill>
                <a:cs typeface="Times New Roman" pitchFamily="18" charset="0"/>
              </a:rPr>
              <a:t>1) Metastasis from area of infection such as another bony site &amp; kidney</a:t>
            </a:r>
          </a:p>
          <a:p>
            <a:pPr algn="just">
              <a:spcBef>
                <a:spcPct val="50000"/>
              </a:spcBef>
              <a:buNone/>
            </a:pPr>
            <a:r>
              <a:rPr lang="en-US" sz="2000" dirty="0" smtClean="0">
                <a:solidFill>
                  <a:srgbClr val="FFFFFF"/>
                </a:solidFill>
                <a:cs typeface="Times New Roman" pitchFamily="18" charset="0"/>
              </a:rPr>
              <a:t>2) Radiation </a:t>
            </a:r>
          </a:p>
          <a:p>
            <a:pPr algn="just">
              <a:spcBef>
                <a:spcPct val="50000"/>
              </a:spcBef>
              <a:buNone/>
            </a:pPr>
            <a:r>
              <a:rPr lang="en-US" sz="2000" dirty="0" smtClean="0">
                <a:solidFill>
                  <a:srgbClr val="FFFFFF"/>
                </a:solidFill>
                <a:cs typeface="Times New Roman" pitchFamily="18" charset="0"/>
              </a:rPr>
              <a:t>3) Osteoporosis </a:t>
            </a:r>
          </a:p>
          <a:p>
            <a:pPr algn="just">
              <a:spcBef>
                <a:spcPct val="50000"/>
              </a:spcBef>
              <a:buNone/>
            </a:pPr>
            <a:r>
              <a:rPr lang="en-US" sz="2000" dirty="0" smtClean="0">
                <a:solidFill>
                  <a:srgbClr val="FFFFFF"/>
                </a:solidFill>
                <a:cs typeface="Times New Roman" pitchFamily="18" charset="0"/>
              </a:rPr>
              <a:t>4) </a:t>
            </a:r>
            <a:r>
              <a:rPr lang="en-US" sz="2000" dirty="0" err="1" smtClean="0">
                <a:solidFill>
                  <a:srgbClr val="FFFFFF"/>
                </a:solidFill>
                <a:cs typeface="Times New Roman" pitchFamily="18" charset="0"/>
              </a:rPr>
              <a:t>Osteopetrosis</a:t>
            </a:r>
            <a:r>
              <a:rPr lang="en-US" sz="2000" dirty="0" smtClean="0">
                <a:solidFill>
                  <a:srgbClr val="FFFFFF"/>
                </a:solidFill>
                <a:cs typeface="Times New Roman" pitchFamily="18" charset="0"/>
              </a:rPr>
              <a:t> </a:t>
            </a:r>
          </a:p>
          <a:p>
            <a:pPr algn="just">
              <a:spcBef>
                <a:spcPct val="50000"/>
              </a:spcBef>
              <a:buNone/>
            </a:pPr>
            <a:r>
              <a:rPr lang="en-US" sz="2000" dirty="0" smtClean="0">
                <a:solidFill>
                  <a:srgbClr val="FFFFFF"/>
                </a:solidFill>
                <a:cs typeface="Times New Roman" pitchFamily="18" charset="0"/>
              </a:rPr>
              <a:t>5) Fibrous dysplasia </a:t>
            </a:r>
          </a:p>
          <a:p>
            <a:pPr algn="just">
              <a:spcBef>
                <a:spcPct val="50000"/>
              </a:spcBef>
              <a:buNone/>
            </a:pPr>
            <a:r>
              <a:rPr lang="en-US" sz="2000" dirty="0" smtClean="0">
                <a:solidFill>
                  <a:srgbClr val="FFFFFF"/>
                </a:solidFill>
                <a:cs typeface="Times New Roman" pitchFamily="18" charset="0"/>
              </a:rPr>
              <a:t>6)</a:t>
            </a:r>
            <a:r>
              <a:rPr lang="en-US" sz="2000" dirty="0" err="1" smtClean="0">
                <a:solidFill>
                  <a:srgbClr val="FFFFFF"/>
                </a:solidFill>
                <a:cs typeface="Times New Roman" pitchFamily="18" charset="0"/>
              </a:rPr>
              <a:t>Peripheralvascular</a:t>
            </a:r>
            <a:r>
              <a:rPr lang="en-US" sz="2000" dirty="0" smtClean="0">
                <a:solidFill>
                  <a:srgbClr val="FFFFFF"/>
                </a:solidFill>
                <a:cs typeface="Times New Roman" pitchFamily="18" charset="0"/>
              </a:rPr>
              <a:t> disease</a:t>
            </a:r>
            <a:endParaRPr lang="en-US" sz="2000" dirty="0" smtClean="0"/>
          </a:p>
          <a:p>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 y="304800"/>
            <a:ext cx="9020175" cy="1143000"/>
          </a:xfrm>
        </p:spPr>
        <p:txBody>
          <a:bodyPr/>
          <a:lstStyle/>
          <a:p>
            <a:r>
              <a:rPr lang="en-US" sz="4400" dirty="0" smtClean="0">
                <a:solidFill>
                  <a:srgbClr val="FF0000"/>
                </a:solidFill>
                <a:latin typeface="Algerian" pitchFamily="82" charset="0"/>
              </a:rPr>
              <a:t>      </a:t>
            </a:r>
            <a:r>
              <a:rPr lang="en-US" sz="3600" dirty="0" smtClean="0">
                <a:solidFill>
                  <a:srgbClr val="FF0000"/>
                </a:solidFill>
                <a:latin typeface="Algerian" pitchFamily="82" charset="0"/>
              </a:rPr>
              <a:t>ETIOLOGY </a:t>
            </a:r>
            <a:r>
              <a:rPr lang="en-US" dirty="0" smtClean="0"/>
              <a:t/>
            </a:r>
            <a:br>
              <a:rPr lang="en-US" dirty="0" smtClean="0"/>
            </a:br>
            <a:endParaRPr lang="en-US" dirty="0"/>
          </a:p>
        </p:txBody>
      </p:sp>
      <p:sp>
        <p:nvSpPr>
          <p:cNvPr id="3" name="Content Placeholder 2"/>
          <p:cNvSpPr>
            <a:spLocks noGrp="1"/>
          </p:cNvSpPr>
          <p:nvPr>
            <p:ph idx="1"/>
          </p:nvPr>
        </p:nvSpPr>
        <p:spPr>
          <a:xfrm>
            <a:off x="2438400" y="990600"/>
            <a:ext cx="6581775" cy="5715000"/>
          </a:xfrm>
        </p:spPr>
        <p:txBody>
          <a:bodyPr/>
          <a:lstStyle/>
          <a:p>
            <a:pPr algn="just">
              <a:lnSpc>
                <a:spcPct val="200000"/>
              </a:lnSpc>
            </a:pPr>
            <a:r>
              <a:rPr lang="en-US" sz="2000" i="1" dirty="0" err="1" smtClean="0">
                <a:cs typeface="Times New Roman" pitchFamily="18" charset="0"/>
              </a:rPr>
              <a:t>Odontogenic</a:t>
            </a:r>
            <a:r>
              <a:rPr lang="en-US" sz="2000" i="1" dirty="0" smtClean="0">
                <a:cs typeface="Times New Roman" pitchFamily="18" charset="0"/>
              </a:rPr>
              <a:t> infection</a:t>
            </a:r>
          </a:p>
          <a:p>
            <a:pPr algn="just">
              <a:lnSpc>
                <a:spcPct val="200000"/>
              </a:lnSpc>
            </a:pPr>
            <a:r>
              <a:rPr lang="en-US" sz="2000" i="1" dirty="0" smtClean="0">
                <a:cs typeface="Times New Roman" pitchFamily="18" charset="0"/>
              </a:rPr>
              <a:t>Infection from infected dental cyst</a:t>
            </a:r>
          </a:p>
          <a:p>
            <a:pPr algn="just" eaLnBrk="0" hangingPunct="0">
              <a:lnSpc>
                <a:spcPct val="200000"/>
              </a:lnSpc>
            </a:pPr>
            <a:r>
              <a:rPr lang="en-US" sz="2000" i="1" dirty="0" smtClean="0">
                <a:cs typeface="Times New Roman" pitchFamily="18" charset="0"/>
              </a:rPr>
              <a:t>Compound fracture of Jaw. </a:t>
            </a:r>
          </a:p>
          <a:p>
            <a:pPr algn="just" eaLnBrk="0" hangingPunct="0">
              <a:lnSpc>
                <a:spcPct val="200000"/>
              </a:lnSpc>
            </a:pPr>
            <a:r>
              <a:rPr lang="en-US" sz="2000" i="1" dirty="0" smtClean="0">
                <a:cs typeface="Times New Roman" pitchFamily="18" charset="0"/>
              </a:rPr>
              <a:t>Traumatic injury</a:t>
            </a:r>
          </a:p>
          <a:p>
            <a:pPr algn="just" eaLnBrk="0" hangingPunct="0">
              <a:lnSpc>
                <a:spcPct val="200000"/>
              </a:lnSpc>
            </a:pPr>
            <a:r>
              <a:rPr lang="en-US" sz="2000" i="1" dirty="0" smtClean="0">
                <a:cs typeface="Times New Roman" pitchFamily="18" charset="0"/>
              </a:rPr>
              <a:t>Middle ear infection &amp; upper respiratory tract infection through </a:t>
            </a:r>
            <a:r>
              <a:rPr lang="en-US" sz="2000" i="1" dirty="0" err="1" smtClean="0">
                <a:cs typeface="Times New Roman" pitchFamily="18" charset="0"/>
              </a:rPr>
              <a:t>haematogenous</a:t>
            </a:r>
            <a:r>
              <a:rPr lang="en-US" sz="2000" i="1" dirty="0" smtClean="0">
                <a:cs typeface="Times New Roman" pitchFamily="18" charset="0"/>
              </a:rPr>
              <a:t> route. </a:t>
            </a:r>
          </a:p>
          <a:p>
            <a:pPr algn="just" eaLnBrk="0" hangingPunct="0">
              <a:lnSpc>
                <a:spcPct val="200000"/>
              </a:lnSpc>
            </a:pPr>
            <a:r>
              <a:rPr lang="en-US" sz="2000" i="1" dirty="0" smtClean="0">
                <a:cs typeface="Times New Roman" pitchFamily="18" charset="0"/>
              </a:rPr>
              <a:t>Furuncle of chin by lymphatic route </a:t>
            </a:r>
          </a:p>
          <a:p>
            <a:pPr algn="just" eaLnBrk="0" hangingPunct="0">
              <a:lnSpc>
                <a:spcPct val="200000"/>
              </a:lnSpc>
            </a:pPr>
            <a:r>
              <a:rPr lang="en-US" sz="2000" i="1" dirty="0" smtClean="0">
                <a:cs typeface="Times New Roman" pitchFamily="18" charset="0"/>
              </a:rPr>
              <a:t> </a:t>
            </a:r>
            <a:r>
              <a:rPr lang="en-US" sz="2000" i="1" dirty="0" err="1" smtClean="0">
                <a:cs typeface="Times New Roman" pitchFamily="18" charset="0"/>
              </a:rPr>
              <a:t>Peritonsillar</a:t>
            </a:r>
            <a:r>
              <a:rPr lang="en-US" sz="2000" i="1" dirty="0" smtClean="0">
                <a:cs typeface="Times New Roman" pitchFamily="18" charset="0"/>
              </a:rPr>
              <a:t> abscess </a:t>
            </a:r>
          </a:p>
          <a:p>
            <a:pPr lvl="0"/>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029575" cy="1020762"/>
          </a:xfrm>
        </p:spPr>
        <p:txBody>
          <a:bodyPr/>
          <a:lstStyle/>
          <a:p>
            <a:r>
              <a:rPr lang="en-US" sz="4400" dirty="0" smtClean="0">
                <a:solidFill>
                  <a:srgbClr val="FF0000"/>
                </a:solidFill>
                <a:latin typeface="Algerian" pitchFamily="82" charset="0"/>
              </a:rPr>
              <a:t>PROCESS OF OSTEOMYELITIS</a:t>
            </a:r>
            <a:r>
              <a:rPr lang="en-US" b="1" dirty="0" smtClean="0"/>
              <a:t/>
            </a:r>
            <a:br>
              <a:rPr lang="en-US" b="1" dirty="0" smtClean="0"/>
            </a:br>
            <a:endParaRPr lang="en-US" dirty="0"/>
          </a:p>
        </p:txBody>
      </p:sp>
      <p:sp>
        <p:nvSpPr>
          <p:cNvPr id="3" name="Content Placeholder 2"/>
          <p:cNvSpPr>
            <a:spLocks noGrp="1"/>
          </p:cNvSpPr>
          <p:nvPr>
            <p:ph idx="1"/>
          </p:nvPr>
        </p:nvSpPr>
        <p:spPr>
          <a:xfrm>
            <a:off x="2362200" y="762000"/>
            <a:ext cx="6657975" cy="6096000"/>
          </a:xfrm>
        </p:spPr>
        <p:txBody>
          <a:bodyPr/>
          <a:lstStyle/>
          <a:p>
            <a:pPr>
              <a:buNone/>
            </a:pPr>
            <a:r>
              <a:rPr lang="en-US" sz="2000" i="1" dirty="0" smtClean="0"/>
              <a:t>Acute inflammation following infection</a:t>
            </a:r>
          </a:p>
          <a:p>
            <a:pPr>
              <a:buNone/>
            </a:pPr>
            <a:r>
              <a:rPr lang="en-US" sz="2000" dirty="0" smtClean="0"/>
              <a:t>                                  ⇃</a:t>
            </a:r>
          </a:p>
          <a:p>
            <a:pPr>
              <a:buNone/>
            </a:pPr>
            <a:r>
              <a:rPr lang="en-US" sz="2000" i="1" dirty="0" smtClean="0"/>
              <a:t>                          Hyperemia</a:t>
            </a:r>
          </a:p>
          <a:p>
            <a:pPr>
              <a:buNone/>
            </a:pPr>
            <a:r>
              <a:rPr lang="en-US" sz="2000" dirty="0" smtClean="0"/>
              <a:t>                                  ⇃</a:t>
            </a:r>
          </a:p>
          <a:p>
            <a:pPr>
              <a:buNone/>
            </a:pPr>
            <a:r>
              <a:rPr lang="en-US" sz="2000" i="1" dirty="0" smtClean="0"/>
              <a:t>Capillary permeability</a:t>
            </a:r>
            <a:r>
              <a:rPr lang="en-US" sz="2000" dirty="0" smtClean="0"/>
              <a:t> ↑and </a:t>
            </a:r>
            <a:r>
              <a:rPr lang="en-US" sz="2000" i="1" dirty="0" smtClean="0"/>
              <a:t>infiltration</a:t>
            </a:r>
            <a:r>
              <a:rPr lang="en-US" sz="2000" dirty="0" smtClean="0"/>
              <a:t> of granulocytes</a:t>
            </a:r>
          </a:p>
          <a:p>
            <a:pPr>
              <a:buNone/>
            </a:pPr>
            <a:r>
              <a:rPr lang="en-US" sz="2000" dirty="0" smtClean="0"/>
              <a:t>                                 ⇃</a:t>
            </a:r>
          </a:p>
          <a:p>
            <a:pPr>
              <a:buNone/>
            </a:pPr>
            <a:r>
              <a:rPr lang="en-US" sz="2000" dirty="0" smtClean="0"/>
              <a:t>                    T</a:t>
            </a:r>
            <a:r>
              <a:rPr lang="en-US" sz="2000" i="1" dirty="0" smtClean="0"/>
              <a:t>issue necrosis</a:t>
            </a:r>
            <a:endParaRPr lang="en-US" sz="2000" dirty="0" smtClean="0"/>
          </a:p>
          <a:p>
            <a:pPr>
              <a:buNone/>
            </a:pPr>
            <a:r>
              <a:rPr lang="en-US" sz="2000" dirty="0" smtClean="0"/>
              <a:t>                                ⇃</a:t>
            </a:r>
          </a:p>
          <a:p>
            <a:pPr>
              <a:buNone/>
            </a:pPr>
            <a:r>
              <a:rPr lang="en-US" sz="2000" i="1" dirty="0" smtClean="0"/>
              <a:t>Destruction of bacteria</a:t>
            </a:r>
            <a:r>
              <a:rPr lang="en-US" sz="2000" dirty="0" smtClean="0"/>
              <a:t>, </a:t>
            </a:r>
            <a:r>
              <a:rPr lang="en-US" sz="2000" i="1" dirty="0" smtClean="0"/>
              <a:t>vascular thrombosis &amp; Pus</a:t>
            </a:r>
            <a:r>
              <a:rPr lang="en-US" sz="2000" dirty="0" smtClean="0"/>
              <a:t> forms</a:t>
            </a:r>
          </a:p>
          <a:p>
            <a:pPr>
              <a:buNone/>
            </a:pPr>
            <a:r>
              <a:rPr lang="en-US" sz="2000" dirty="0" smtClean="0"/>
              <a:t>                                ⇃</a:t>
            </a:r>
          </a:p>
          <a:p>
            <a:pPr>
              <a:buNone/>
            </a:pPr>
            <a:r>
              <a:rPr lang="en-US" sz="2000" i="1" dirty="0" err="1" smtClean="0"/>
              <a:t>Intramedullary</a:t>
            </a:r>
            <a:r>
              <a:rPr lang="en-US" sz="2000" i="1" dirty="0" smtClean="0"/>
              <a:t> pressure</a:t>
            </a:r>
            <a:r>
              <a:rPr lang="en-US" sz="2000" dirty="0" smtClean="0"/>
              <a:t> ↑ as pus accumulates -&gt; anesthesia compression</a:t>
            </a:r>
          </a:p>
          <a:p>
            <a:pPr>
              <a:buNone/>
            </a:pPr>
            <a:r>
              <a:rPr lang="en-US" sz="2000" dirty="0" smtClean="0"/>
              <a:t>                               ⇃</a:t>
            </a:r>
          </a:p>
          <a:p>
            <a:pPr>
              <a:buNone/>
            </a:pPr>
            <a:r>
              <a:rPr lang="en-US" sz="2000" i="1" dirty="0" smtClean="0"/>
              <a:t>Vascular collapse</a:t>
            </a:r>
            <a:r>
              <a:rPr lang="en-US" sz="2000" dirty="0" smtClean="0"/>
              <a:t>, </a:t>
            </a:r>
            <a:r>
              <a:rPr lang="en-US" sz="2000" i="1" dirty="0" smtClean="0"/>
              <a:t>venous stasis</a:t>
            </a:r>
            <a:r>
              <a:rPr lang="en-US" sz="2000" dirty="0" smtClean="0"/>
              <a:t> and </a:t>
            </a:r>
            <a:r>
              <a:rPr lang="en-US" sz="2000" i="1" dirty="0" smtClean="0"/>
              <a:t>ischemia</a:t>
            </a:r>
            <a:endParaRPr lang="en-US" sz="2000" dirty="0" smtClean="0"/>
          </a:p>
          <a:p>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linds(horizontal)">
                                      <p:cBhvr>
                                        <p:cTn id="28" dur="500"/>
                                        <p:tgtEl>
                                          <p:spTgt spid="3">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linds(horizontal)">
                                      <p:cBhvr>
                                        <p:cTn id="36" dur="500"/>
                                        <p:tgtEl>
                                          <p:spTgt spid="3">
                                            <p:txEl>
                                              <p:pRg st="7" end="7"/>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blinds(horizontal)">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blinds(horizontal)">
                                      <p:cBhvr>
                                        <p:cTn id="44" dur="500"/>
                                        <p:tgtEl>
                                          <p:spTgt spid="3">
                                            <p:txEl>
                                              <p:pRg st="9" end="9"/>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linds(horizont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blinds(horizontal)">
                                      <p:cBhvr>
                                        <p:cTn id="52" dur="500"/>
                                        <p:tgtEl>
                                          <p:spTgt spid="3">
                                            <p:txEl>
                                              <p:pRg st="11" end="11"/>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blinds(horizontal)">
                                      <p:cBhvr>
                                        <p:cTn id="5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438400" y="838200"/>
            <a:ext cx="6858000" cy="5287963"/>
          </a:xfrm>
        </p:spPr>
        <p:txBody>
          <a:bodyPr/>
          <a:lstStyle/>
          <a:p>
            <a:pPr>
              <a:buNone/>
            </a:pPr>
            <a:r>
              <a:rPr lang="en-US" sz="2000" dirty="0" smtClean="0"/>
              <a:t>                                       ⇃</a:t>
            </a:r>
          </a:p>
          <a:p>
            <a:pPr>
              <a:buNone/>
            </a:pPr>
            <a:r>
              <a:rPr lang="en-US" sz="2000" dirty="0" smtClean="0"/>
              <a:t>Pus accumulates with </a:t>
            </a:r>
            <a:r>
              <a:rPr lang="en-US" sz="2000" i="1" dirty="0" smtClean="0"/>
              <a:t>Stripping of </a:t>
            </a:r>
            <a:r>
              <a:rPr lang="en-US" sz="2000" i="1" dirty="0" err="1" smtClean="0"/>
              <a:t>periosteum</a:t>
            </a:r>
            <a:endParaRPr lang="en-US" sz="2000" dirty="0" smtClean="0"/>
          </a:p>
          <a:p>
            <a:pPr>
              <a:buNone/>
            </a:pPr>
            <a:r>
              <a:rPr lang="en-US" sz="2000" dirty="0" smtClean="0"/>
              <a:t>                                       ⇃</a:t>
            </a:r>
          </a:p>
          <a:p>
            <a:pPr>
              <a:buNone/>
            </a:pPr>
            <a:r>
              <a:rPr lang="en-US" sz="2000" dirty="0" smtClean="0"/>
              <a:t>                   Vascular supply reduced</a:t>
            </a:r>
          </a:p>
          <a:p>
            <a:pPr>
              <a:buNone/>
            </a:pPr>
            <a:r>
              <a:rPr lang="en-US" sz="2000" dirty="0" smtClean="0"/>
              <a:t>                                       ⇃</a:t>
            </a:r>
          </a:p>
          <a:p>
            <a:pPr>
              <a:buNone/>
            </a:pPr>
            <a:r>
              <a:rPr lang="en-US" sz="2000" dirty="0" err="1" smtClean="0"/>
              <a:t>Periosteum</a:t>
            </a:r>
            <a:r>
              <a:rPr lang="en-US" sz="2000" dirty="0" smtClean="0"/>
              <a:t> penetration and mucosal </a:t>
            </a:r>
            <a:r>
              <a:rPr lang="en-US" sz="2000" i="1" dirty="0" smtClean="0"/>
              <a:t>fistulas</a:t>
            </a:r>
            <a:endParaRPr lang="en-US" sz="2000" dirty="0" smtClean="0"/>
          </a:p>
          <a:p>
            <a:pPr>
              <a:buNone/>
            </a:pPr>
            <a:r>
              <a:rPr lang="en-US" sz="2000" dirty="0" smtClean="0"/>
              <a:t>                                       ⇃</a:t>
            </a:r>
          </a:p>
          <a:p>
            <a:pPr>
              <a:buNone/>
            </a:pPr>
            <a:r>
              <a:rPr lang="en-US" sz="2000" dirty="0" smtClean="0"/>
              <a:t>Chronic Inflammation - &gt;</a:t>
            </a:r>
            <a:r>
              <a:rPr lang="en-US" sz="2000" i="1" dirty="0" smtClean="0"/>
              <a:t>granulation tissue</a:t>
            </a:r>
            <a:r>
              <a:rPr lang="en-US" sz="2000" dirty="0" smtClean="0"/>
              <a:t> &amp; </a:t>
            </a:r>
            <a:r>
              <a:rPr lang="en-US" sz="2000" i="1" dirty="0" err="1" smtClean="0"/>
              <a:t>lysis</a:t>
            </a:r>
            <a:r>
              <a:rPr lang="en-US" sz="2000" i="1" dirty="0" smtClean="0"/>
              <a:t> of bone</a:t>
            </a:r>
            <a:endParaRPr lang="en-US" sz="2000" dirty="0" smtClean="0"/>
          </a:p>
          <a:p>
            <a:pPr>
              <a:buNone/>
            </a:pPr>
            <a:r>
              <a:rPr lang="en-US" sz="2000" dirty="0" smtClean="0"/>
              <a:t>                                       ⇃</a:t>
            </a:r>
          </a:p>
          <a:p>
            <a:pPr>
              <a:buNone/>
            </a:pPr>
            <a:r>
              <a:rPr lang="en-US" sz="2000" dirty="0" smtClean="0"/>
              <a:t>Separation of necrotic bone (</a:t>
            </a:r>
            <a:r>
              <a:rPr lang="en-US" sz="2000" i="1" dirty="0" err="1" smtClean="0"/>
              <a:t>sequestra</a:t>
            </a:r>
            <a:r>
              <a:rPr lang="en-US" sz="2000" dirty="0" smtClean="0"/>
              <a:t>)</a:t>
            </a:r>
          </a:p>
          <a:p>
            <a:pPr>
              <a:buNone/>
            </a:pPr>
            <a:r>
              <a:rPr lang="en-US" sz="2000" dirty="0" smtClean="0"/>
              <a:t>                                       ⇃</a:t>
            </a:r>
          </a:p>
          <a:p>
            <a:pPr>
              <a:buNone/>
            </a:pPr>
            <a:r>
              <a:rPr lang="en-US" sz="2000" dirty="0" smtClean="0"/>
              <a:t>Sheath of new bone (</a:t>
            </a:r>
            <a:r>
              <a:rPr lang="en-US" sz="2000" i="1" dirty="0" err="1" smtClean="0"/>
              <a:t>involucrum</a:t>
            </a:r>
            <a:r>
              <a:rPr lang="en-US" sz="2000" dirty="0" smtClean="0"/>
              <a:t>)</a:t>
            </a:r>
          </a:p>
          <a:p>
            <a:pPr>
              <a:buNone/>
            </a:pPr>
            <a:r>
              <a:rPr lang="en-US" sz="2000" dirty="0" smtClean="0"/>
              <a:t>                                       ⇃</a:t>
            </a:r>
          </a:p>
          <a:p>
            <a:pPr>
              <a:buNone/>
            </a:pPr>
            <a:r>
              <a:rPr lang="en-US" sz="2000" dirty="0" smtClean="0"/>
              <a:t>Penetrated through channels (cloacae)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linds(horizontal)">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blinds(horizontal)">
                                      <p:cBhvr>
                                        <p:cTn id="39" dur="500"/>
                                        <p:tgtEl>
                                          <p:spTgt spid="3">
                                            <p:txEl>
                                              <p:pRg st="8" end="8"/>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linds(horizont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linds(horizontal)">
                                      <p:cBhvr>
                                        <p:cTn id="47" dur="500"/>
                                        <p:tgtEl>
                                          <p:spTgt spid="3">
                                            <p:txEl>
                                              <p:pRg st="10" end="10"/>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blinds(horizontal)">
                                      <p:cBhvr>
                                        <p:cTn id="50" dur="500"/>
                                        <p:tgtEl>
                                          <p:spTgt spid="3">
                                            <p:txEl>
                                              <p:pRg st="11" end="11"/>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blinds(horizontal)">
                                      <p:cBhvr>
                                        <p:cTn id="53" dur="500"/>
                                        <p:tgtEl>
                                          <p:spTgt spid="3">
                                            <p:txEl>
                                              <p:pRg st="12" end="12"/>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blinds(horizontal)">
                                      <p:cBhvr>
                                        <p:cTn id="5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274638"/>
            <a:ext cx="6429375" cy="715962"/>
          </a:xfrm>
        </p:spPr>
        <p:txBody>
          <a:bodyPr/>
          <a:lstStyle/>
          <a:p>
            <a:r>
              <a:rPr lang="en-US" sz="4400" dirty="0" smtClean="0">
                <a:latin typeface="Algerian" pitchFamily="82" charset="0"/>
              </a:rPr>
              <a:t>       </a:t>
            </a:r>
            <a:r>
              <a:rPr lang="en-US" sz="4400" dirty="0" smtClean="0">
                <a:solidFill>
                  <a:srgbClr val="FF0000"/>
                </a:solidFill>
                <a:latin typeface="Algerian" pitchFamily="82" charset="0"/>
              </a:rPr>
              <a:t>MICROBIOLOGY</a:t>
            </a:r>
            <a:endParaRPr lang="en-US" sz="4400" dirty="0">
              <a:solidFill>
                <a:srgbClr val="FF0000"/>
              </a:solidFill>
              <a:latin typeface="Algerian" pitchFamily="82" charset="0"/>
            </a:endParaRPr>
          </a:p>
        </p:txBody>
      </p:sp>
      <p:graphicFrame>
        <p:nvGraphicFramePr>
          <p:cNvPr id="5" name="Content Placeholder 4"/>
          <p:cNvGraphicFramePr>
            <a:graphicFrameLocks noGrp="1"/>
          </p:cNvGraphicFramePr>
          <p:nvPr>
            <p:ph idx="1"/>
          </p:nvPr>
        </p:nvGraphicFramePr>
        <p:xfrm>
          <a:off x="2514600" y="990600"/>
          <a:ext cx="6553200" cy="5638799"/>
        </p:xfrm>
        <a:graphic>
          <a:graphicData uri="http://schemas.openxmlformats.org/drawingml/2006/table">
            <a:tbl>
              <a:tblPr firstRow="1" bandRow="1">
                <a:tableStyleId>{5C22544A-7EE6-4342-B048-85BDC9FD1C3A}</a:tableStyleId>
              </a:tblPr>
              <a:tblGrid>
                <a:gridCol w="2168525"/>
                <a:gridCol w="2168525"/>
                <a:gridCol w="2216150"/>
              </a:tblGrid>
              <a:tr h="734735">
                <a:tc>
                  <a:txBody>
                    <a:bodyPr/>
                    <a:lstStyle/>
                    <a:p>
                      <a:endParaRPr lang="en-US" dirty="0"/>
                    </a:p>
                  </a:txBody>
                  <a:tcPr/>
                </a:tc>
                <a:tc>
                  <a:txBody>
                    <a:bodyPr/>
                    <a:lstStyle/>
                    <a:p>
                      <a:r>
                        <a:rPr lang="en-US" sz="1800" b="1" kern="1200" dirty="0" smtClean="0">
                          <a:solidFill>
                            <a:schemeClr val="lt1"/>
                          </a:solidFill>
                          <a:latin typeface="+mn-lt"/>
                          <a:ea typeface="+mn-ea"/>
                          <a:cs typeface="+mn-cs"/>
                        </a:rPr>
                        <a:t>FACULTATIVE ANAEROBIC</a:t>
                      </a:r>
                      <a:endParaRPr lang="en-US" dirty="0"/>
                    </a:p>
                  </a:txBody>
                  <a:tcPr/>
                </a:tc>
                <a:tc>
                  <a:txBody>
                    <a:bodyPr/>
                    <a:lstStyle/>
                    <a:p>
                      <a:r>
                        <a:rPr lang="en-US" sz="1800" b="1" kern="1200" dirty="0" smtClean="0">
                          <a:solidFill>
                            <a:schemeClr val="lt1"/>
                          </a:solidFill>
                          <a:latin typeface="+mn-lt"/>
                          <a:ea typeface="+mn-ea"/>
                          <a:cs typeface="+mn-cs"/>
                        </a:rPr>
                        <a:t>ANAEROBIC</a:t>
                      </a:r>
                      <a:endParaRPr lang="en-US" dirty="0"/>
                    </a:p>
                  </a:txBody>
                  <a:tcPr/>
                </a:tc>
              </a:tr>
              <a:tr h="1574432">
                <a:tc>
                  <a:txBody>
                    <a:bodyPr/>
                    <a:lstStyle/>
                    <a:p>
                      <a:r>
                        <a:rPr lang="en-US" sz="1400" kern="1200" dirty="0" smtClean="0">
                          <a:solidFill>
                            <a:schemeClr val="dk1"/>
                          </a:solidFill>
                          <a:latin typeface="+mn-lt"/>
                          <a:ea typeface="+mn-ea"/>
                          <a:cs typeface="+mn-cs"/>
                        </a:rPr>
                        <a:t>Gram-positive </a:t>
                      </a:r>
                      <a:r>
                        <a:rPr lang="en-US" sz="1400" kern="1200" dirty="0" err="1" smtClean="0">
                          <a:solidFill>
                            <a:schemeClr val="dk1"/>
                          </a:solidFill>
                          <a:latin typeface="+mn-lt"/>
                          <a:ea typeface="+mn-ea"/>
                          <a:cs typeface="+mn-cs"/>
                        </a:rPr>
                        <a:t>cocci</a:t>
                      </a:r>
                      <a:endParaRPr lang="en-US" sz="1400" dirty="0"/>
                    </a:p>
                  </a:txBody>
                  <a:tcPr/>
                </a:tc>
                <a:tc>
                  <a:txBody>
                    <a:bodyPr/>
                    <a:lstStyle/>
                    <a:p>
                      <a:pPr>
                        <a:buFont typeface="Arial" pitchFamily="34" charset="0"/>
                        <a:buChar char="•"/>
                      </a:pPr>
                      <a:r>
                        <a:rPr lang="en-US" sz="1400" i="1" kern="1200" dirty="0" smtClean="0">
                          <a:solidFill>
                            <a:schemeClr val="dk1"/>
                          </a:solidFill>
                          <a:latin typeface="+mn-lt"/>
                          <a:ea typeface="+mn-ea"/>
                          <a:cs typeface="+mn-cs"/>
                        </a:rPr>
                        <a:t>Staphylococcus </a:t>
                      </a:r>
                      <a:r>
                        <a:rPr lang="en-US" sz="1400" i="1" kern="1200" dirty="0" err="1" smtClean="0">
                          <a:solidFill>
                            <a:schemeClr val="dk1"/>
                          </a:solidFill>
                          <a:latin typeface="+mn-lt"/>
                          <a:ea typeface="+mn-ea"/>
                          <a:cs typeface="+mn-cs"/>
                        </a:rPr>
                        <a:t>aureus</a:t>
                      </a:r>
                      <a:endParaRPr lang="en-US" sz="1400" kern="1200" dirty="0" smtClean="0">
                        <a:solidFill>
                          <a:schemeClr val="dk1"/>
                        </a:solidFill>
                        <a:latin typeface="+mn-lt"/>
                        <a:ea typeface="+mn-ea"/>
                        <a:cs typeface="+mn-cs"/>
                      </a:endParaRPr>
                    </a:p>
                    <a:p>
                      <a:pPr>
                        <a:buFont typeface="Arial" pitchFamily="34" charset="0"/>
                        <a:buChar char="•"/>
                      </a:pPr>
                      <a:r>
                        <a:rPr lang="en-US" sz="1400" kern="1200" dirty="0" err="1" smtClean="0">
                          <a:solidFill>
                            <a:schemeClr val="dk1"/>
                          </a:solidFill>
                          <a:latin typeface="+mn-lt"/>
                          <a:ea typeface="+mn-ea"/>
                          <a:cs typeface="+mn-cs"/>
                        </a:rPr>
                        <a:t>Coagulase</a:t>
                      </a:r>
                      <a:r>
                        <a:rPr lang="en-US" sz="1400" kern="1200" dirty="0" smtClean="0">
                          <a:solidFill>
                            <a:schemeClr val="dk1"/>
                          </a:solidFill>
                          <a:latin typeface="+mn-lt"/>
                          <a:ea typeface="+mn-ea"/>
                          <a:cs typeface="+mn-cs"/>
                        </a:rPr>
                        <a:t>-negative staphylococci</a:t>
                      </a:r>
                    </a:p>
                    <a:p>
                      <a:pPr>
                        <a:buFont typeface="Arial" pitchFamily="34" charset="0"/>
                        <a:buChar char="•"/>
                      </a:pPr>
                      <a:r>
                        <a:rPr lang="en-US" sz="1400" i="1" kern="1200" dirty="0" smtClean="0">
                          <a:solidFill>
                            <a:schemeClr val="dk1"/>
                          </a:solidFill>
                          <a:latin typeface="+mn-lt"/>
                          <a:ea typeface="+mn-ea"/>
                          <a:cs typeface="+mn-cs"/>
                        </a:rPr>
                        <a:t>Streptococcus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Abiotrophia</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Granulicatella</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Peptostreptococcus</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dirty="0"/>
                    </a:p>
                  </a:txBody>
                  <a:tcPr/>
                </a:tc>
              </a:tr>
              <a:tr h="1329520">
                <a:tc>
                  <a:txBody>
                    <a:bodyPr/>
                    <a:lstStyle/>
                    <a:p>
                      <a:r>
                        <a:rPr lang="en-US" sz="1400" kern="1200" dirty="0" smtClean="0">
                          <a:solidFill>
                            <a:schemeClr val="dk1"/>
                          </a:solidFill>
                          <a:latin typeface="+mn-lt"/>
                          <a:ea typeface="+mn-ea"/>
                          <a:cs typeface="+mn-cs"/>
                        </a:rPr>
                        <a:t>Gram-positive rods</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Actinomyces</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Corynebacterium</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smtClean="0">
                          <a:solidFill>
                            <a:schemeClr val="dk1"/>
                          </a:solidFill>
                          <a:latin typeface="+mn-lt"/>
                          <a:ea typeface="+mn-ea"/>
                          <a:cs typeface="+mn-cs"/>
                        </a:rPr>
                        <a:t>Lactobacillus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Propionibacterium</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Rothia</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dentocariosa</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Actinomyces</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israelii</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Eubacterium</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lentum</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Bifidobacterium</a:t>
                      </a:r>
                      <a:r>
                        <a:rPr lang="en-US" sz="1400" i="1" kern="1200" dirty="0" smtClean="0">
                          <a:solidFill>
                            <a:schemeClr val="dk1"/>
                          </a:solidFill>
                          <a:latin typeface="+mn-lt"/>
                          <a:ea typeface="+mn-ea"/>
                          <a:cs typeface="+mn-cs"/>
                        </a:rPr>
                        <a:t> </a:t>
                      </a:r>
                      <a:r>
                        <a:rPr lang="en-US" sz="1400" kern="1200" dirty="0" smtClean="0">
                          <a:solidFill>
                            <a:schemeClr val="dk1"/>
                          </a:solidFill>
                          <a:latin typeface="+mn-lt"/>
                          <a:ea typeface="+mn-ea"/>
                          <a:cs typeface="+mn-cs"/>
                        </a:rPr>
                        <a:t>spp.</a:t>
                      </a:r>
                      <a:endParaRPr lang="en-US" sz="1400" dirty="0"/>
                    </a:p>
                  </a:txBody>
                  <a:tcPr/>
                </a:tc>
              </a:tr>
              <a:tr h="425680">
                <a:tc>
                  <a:txBody>
                    <a:bodyPr/>
                    <a:lstStyle/>
                    <a:p>
                      <a:r>
                        <a:rPr lang="en-US" sz="1400" kern="1200" dirty="0" smtClean="0">
                          <a:solidFill>
                            <a:schemeClr val="dk1"/>
                          </a:solidFill>
                          <a:latin typeface="+mn-lt"/>
                          <a:ea typeface="+mn-ea"/>
                          <a:cs typeface="+mn-cs"/>
                        </a:rPr>
                        <a:t>Gram-negative </a:t>
                      </a:r>
                      <a:r>
                        <a:rPr lang="en-US" sz="1400" kern="1200" dirty="0" err="1" smtClean="0">
                          <a:solidFill>
                            <a:schemeClr val="dk1"/>
                          </a:solidFill>
                          <a:latin typeface="+mn-lt"/>
                          <a:ea typeface="+mn-ea"/>
                          <a:cs typeface="+mn-cs"/>
                        </a:rPr>
                        <a:t>cocci</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Neisseria</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Veillonella</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dirty="0"/>
                    </a:p>
                  </a:txBody>
                  <a:tcPr/>
                </a:tc>
              </a:tr>
              <a:tr h="1574432">
                <a:tc>
                  <a:txBody>
                    <a:bodyPr/>
                    <a:lstStyle/>
                    <a:p>
                      <a:r>
                        <a:rPr lang="en-US" sz="1400" kern="1200" dirty="0" smtClean="0">
                          <a:solidFill>
                            <a:schemeClr val="dk1"/>
                          </a:solidFill>
                          <a:latin typeface="+mn-lt"/>
                          <a:ea typeface="+mn-ea"/>
                          <a:cs typeface="+mn-cs"/>
                        </a:rPr>
                        <a:t>Gram-negative rods</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Actinobacillus</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actinomycetemcomitans</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Capnocytophaga</a:t>
                      </a:r>
                      <a:r>
                        <a:rPr lang="en-US" sz="1400" i="1" kern="1200" dirty="0" smtClean="0">
                          <a:solidFill>
                            <a:schemeClr val="dk1"/>
                          </a:solidFill>
                          <a:latin typeface="+mn-lt"/>
                          <a:ea typeface="+mn-ea"/>
                          <a:cs typeface="+mn-cs"/>
                        </a:rPr>
                        <a:t> </a:t>
                      </a:r>
                      <a:r>
                        <a:rPr lang="en-US" sz="1400" kern="1200" dirty="0" smtClean="0">
                          <a:solidFill>
                            <a:schemeClr val="dk1"/>
                          </a:solidFill>
                          <a:latin typeface="+mn-lt"/>
                          <a:ea typeface="+mn-ea"/>
                          <a:cs typeface="+mn-cs"/>
                        </a:rPr>
                        <a:t>spp</a:t>
                      </a:r>
                      <a:r>
                        <a:rPr lang="en-US" sz="1400" i="1" kern="1200" dirty="0" smtClean="0">
                          <a:solidFill>
                            <a:schemeClr val="dk1"/>
                          </a:solidFill>
                          <a:latin typeface="+mn-lt"/>
                          <a:ea typeface="+mn-ea"/>
                          <a:cs typeface="+mn-cs"/>
                        </a:rPr>
                        <a:t>.</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Haemophilus</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Eikenella</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corrodens</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Leptotrichia</a:t>
                      </a:r>
                      <a:r>
                        <a:rPr lang="en-US" sz="1400" i="1" kern="1200" dirty="0" smtClean="0">
                          <a:solidFill>
                            <a:schemeClr val="dk1"/>
                          </a:solidFill>
                          <a:latin typeface="+mn-lt"/>
                          <a:ea typeface="+mn-ea"/>
                          <a:cs typeface="+mn-cs"/>
                        </a:rPr>
                        <a:t> </a:t>
                      </a:r>
                      <a:r>
                        <a:rPr lang="en-US" sz="1400" i="1" kern="1200" dirty="0" err="1" smtClean="0">
                          <a:solidFill>
                            <a:schemeClr val="dk1"/>
                          </a:solidFill>
                          <a:latin typeface="+mn-lt"/>
                          <a:ea typeface="+mn-ea"/>
                          <a:cs typeface="+mn-cs"/>
                        </a:rPr>
                        <a:t>buccalis</a:t>
                      </a:r>
                      <a:endParaRPr lang="en-US" sz="1400" dirty="0"/>
                    </a:p>
                  </a:txBody>
                  <a:tcPr/>
                </a:tc>
                <a:tc>
                  <a:txBody>
                    <a:bodyPr/>
                    <a:lstStyle/>
                    <a:p>
                      <a:pPr>
                        <a:buFont typeface="Arial" pitchFamily="34" charset="0"/>
                        <a:buChar char="•"/>
                      </a:pPr>
                      <a:r>
                        <a:rPr lang="en-US" sz="1400" i="1" kern="1200" dirty="0" err="1" smtClean="0">
                          <a:solidFill>
                            <a:schemeClr val="dk1"/>
                          </a:solidFill>
                          <a:latin typeface="+mn-lt"/>
                          <a:ea typeface="+mn-ea"/>
                          <a:cs typeface="+mn-cs"/>
                        </a:rPr>
                        <a:t>Fusobacterium</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Porphyromonas</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kern="1200" dirty="0" smtClean="0">
                        <a:solidFill>
                          <a:schemeClr val="dk1"/>
                        </a:solidFill>
                        <a:latin typeface="+mn-lt"/>
                        <a:ea typeface="+mn-ea"/>
                        <a:cs typeface="+mn-cs"/>
                      </a:endParaRPr>
                    </a:p>
                    <a:p>
                      <a:pPr>
                        <a:buFont typeface="Arial" pitchFamily="34" charset="0"/>
                        <a:buChar char="•"/>
                      </a:pPr>
                      <a:r>
                        <a:rPr lang="en-US" sz="1400" i="1" kern="1200" dirty="0" err="1" smtClean="0">
                          <a:solidFill>
                            <a:schemeClr val="dk1"/>
                          </a:solidFill>
                          <a:latin typeface="+mn-lt"/>
                          <a:ea typeface="+mn-ea"/>
                          <a:cs typeface="+mn-cs"/>
                        </a:rPr>
                        <a:t>Prevotella</a:t>
                      </a:r>
                      <a:r>
                        <a:rPr lang="en-US" sz="1400" i="1" kern="1200" dirty="0" smtClean="0">
                          <a:solidFill>
                            <a:schemeClr val="dk1"/>
                          </a:solidFill>
                          <a:latin typeface="+mn-lt"/>
                          <a:ea typeface="+mn-ea"/>
                          <a:cs typeface="+mn-cs"/>
                        </a:rPr>
                        <a:t> </a:t>
                      </a:r>
                      <a:r>
                        <a:rPr lang="en-US" sz="1400" kern="1200" dirty="0" err="1" smtClean="0">
                          <a:solidFill>
                            <a:schemeClr val="dk1"/>
                          </a:solidFill>
                          <a:latin typeface="+mn-lt"/>
                          <a:ea typeface="+mn-ea"/>
                          <a:cs typeface="+mn-cs"/>
                        </a:rPr>
                        <a:t>spp</a:t>
                      </a:r>
                      <a:endParaRPr lang="en-US" sz="1400"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76200"/>
            <a:ext cx="4876800" cy="762000"/>
          </a:xfrm>
        </p:spPr>
        <p:txBody>
          <a:bodyPr/>
          <a:lstStyle/>
          <a:p>
            <a:r>
              <a:rPr lang="en-US" dirty="0" smtClean="0"/>
              <a:t>Clinical features</a:t>
            </a:r>
            <a:endParaRPr lang="en-US" dirty="0"/>
          </a:p>
        </p:txBody>
      </p:sp>
      <p:sp>
        <p:nvSpPr>
          <p:cNvPr id="3" name="Content Placeholder 2"/>
          <p:cNvSpPr>
            <a:spLocks noGrp="1"/>
          </p:cNvSpPr>
          <p:nvPr>
            <p:ph idx="1"/>
          </p:nvPr>
        </p:nvSpPr>
        <p:spPr>
          <a:xfrm>
            <a:off x="2362200" y="762000"/>
            <a:ext cx="6657975" cy="5562600"/>
          </a:xfrm>
        </p:spPr>
        <p:txBody>
          <a:bodyPr/>
          <a:lstStyle/>
          <a:p>
            <a:r>
              <a:rPr lang="en-US" dirty="0" smtClean="0"/>
              <a:t>Early: </a:t>
            </a:r>
          </a:p>
          <a:p>
            <a:pPr lvl="1"/>
            <a:r>
              <a:rPr lang="en-US" sz="2000" dirty="0" smtClean="0"/>
              <a:t>DEEP INTENSE PAIN</a:t>
            </a:r>
          </a:p>
          <a:p>
            <a:pPr lvl="1"/>
            <a:r>
              <a:rPr lang="en-US" sz="2000" dirty="0" smtClean="0"/>
              <a:t>HIGH INTERMITTENT FEVER</a:t>
            </a:r>
          </a:p>
          <a:p>
            <a:pPr lvl="1"/>
            <a:r>
              <a:rPr lang="en-US" sz="2000" dirty="0" smtClean="0"/>
              <a:t>PARESTHESIA OR ANESTHESIA OF </a:t>
            </a:r>
          </a:p>
          <a:p>
            <a:pPr lvl="1">
              <a:buNone/>
            </a:pPr>
            <a:r>
              <a:rPr lang="en-US" sz="2000" dirty="0" smtClean="0"/>
              <a:t>    LOWER LIP ( IAN)</a:t>
            </a:r>
          </a:p>
          <a:p>
            <a:pPr lvl="1"/>
            <a:r>
              <a:rPr lang="en-US" sz="2000" dirty="0" smtClean="0"/>
              <a:t>CLEARLY IDENTIFIABLE CAUSE,    </a:t>
            </a:r>
          </a:p>
          <a:p>
            <a:pPr>
              <a:buNone/>
            </a:pPr>
            <a:r>
              <a:rPr lang="en-US" sz="2000" dirty="0" smtClean="0"/>
              <a:t>          DEEP CARIOUS TOOTH </a:t>
            </a:r>
          </a:p>
          <a:p>
            <a:pPr>
              <a:buFont typeface="Arial" pitchFamily="34" charset="0"/>
              <a:buChar char="•"/>
            </a:pPr>
            <a:r>
              <a:rPr lang="en-US" dirty="0" smtClean="0"/>
              <a:t>Slight </a:t>
            </a:r>
            <a:r>
              <a:rPr lang="en-US" dirty="0" err="1" smtClean="0"/>
              <a:t>leucocytosis</a:t>
            </a:r>
            <a:r>
              <a:rPr lang="en-US" dirty="0" smtClean="0"/>
              <a:t> </a:t>
            </a:r>
          </a:p>
          <a:p>
            <a:r>
              <a:rPr lang="en-US" dirty="0" smtClean="0"/>
              <a:t> conventional radiographs doesn’t show changes</a:t>
            </a:r>
          </a:p>
          <a:p>
            <a:r>
              <a:rPr lang="en-US" dirty="0" smtClean="0"/>
              <a:t>Positive radionuclide scan with above </a:t>
            </a:r>
            <a:r>
              <a:rPr lang="en-US" dirty="0" err="1" smtClean="0"/>
              <a:t>c|f</a:t>
            </a:r>
            <a:r>
              <a:rPr lang="en-US" dirty="0" smtClean="0"/>
              <a:t> support the diagnosis </a:t>
            </a:r>
          </a:p>
          <a:p>
            <a:pPr>
              <a:buNone/>
            </a:pPr>
            <a:r>
              <a:rPr lang="en-US" dirty="0" smtClean="0"/>
              <a:t>                              </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1" y="228600"/>
            <a:ext cx="2362200" cy="533400"/>
          </a:xfrm>
        </p:spPr>
        <p:txBody>
          <a:bodyPr/>
          <a:lstStyle/>
          <a:p>
            <a:r>
              <a:rPr lang="en-US" dirty="0" smtClean="0"/>
              <a:t>Sub acute :</a:t>
            </a:r>
            <a:endParaRPr lang="en-US" dirty="0"/>
          </a:p>
        </p:txBody>
      </p:sp>
      <p:sp>
        <p:nvSpPr>
          <p:cNvPr id="3" name="Content Placeholder 2"/>
          <p:cNvSpPr>
            <a:spLocks noGrp="1"/>
          </p:cNvSpPr>
          <p:nvPr>
            <p:ph idx="1"/>
          </p:nvPr>
        </p:nvSpPr>
        <p:spPr>
          <a:xfrm>
            <a:off x="2362200" y="838200"/>
            <a:ext cx="6781800" cy="5562600"/>
          </a:xfrm>
        </p:spPr>
        <p:txBody>
          <a:bodyPr/>
          <a:lstStyle/>
          <a:p>
            <a:r>
              <a:rPr lang="en-US" dirty="0" smtClean="0"/>
              <a:t>If the disease is not controlled in 10-14 days, pus extends through the </a:t>
            </a:r>
            <a:r>
              <a:rPr lang="en-US" dirty="0" err="1" smtClean="0"/>
              <a:t>haversian</a:t>
            </a:r>
            <a:r>
              <a:rPr lang="en-US" dirty="0" smtClean="0"/>
              <a:t> canals to accumulate under the </a:t>
            </a:r>
            <a:r>
              <a:rPr lang="en-US" dirty="0" err="1" smtClean="0"/>
              <a:t>periosteum</a:t>
            </a:r>
            <a:r>
              <a:rPr lang="en-US" dirty="0" smtClean="0"/>
              <a:t> and then may penetrate and extend in to the soft tissues.</a:t>
            </a:r>
          </a:p>
          <a:p>
            <a:r>
              <a:rPr lang="en-US" sz="1800" dirty="0" smtClean="0"/>
              <a:t>DEEP PAIN</a:t>
            </a:r>
          </a:p>
          <a:p>
            <a:r>
              <a:rPr lang="en-US" sz="1800" dirty="0" smtClean="0"/>
              <a:t>MALAISE,FEVER, ANOREXIA, REG.LYMPHADENOPATHY.</a:t>
            </a:r>
          </a:p>
          <a:p>
            <a:r>
              <a:rPr lang="en-US" sz="1800" dirty="0" smtClean="0"/>
              <a:t>TEETH BEGIN TO LOOSE AND SENSITIVE TO PERCUSSION</a:t>
            </a:r>
          </a:p>
          <a:p>
            <a:r>
              <a:rPr lang="en-US" sz="1800" dirty="0" smtClean="0"/>
              <a:t>PUS EXUDES AROUND GINGIVAL SULCUS AND THROUGH MUCOSAL / CUTANEOUS FISTULAS</a:t>
            </a:r>
          </a:p>
          <a:p>
            <a:r>
              <a:rPr lang="en-US" sz="1800" dirty="0" smtClean="0"/>
              <a:t>FIRM CELLULITS OF THE CHEEK </a:t>
            </a:r>
          </a:p>
          <a:p>
            <a:r>
              <a:rPr lang="en-US" sz="1800" dirty="0" smtClean="0"/>
              <a:t>LEUCOCYTOSIS , INCREASED ESR</a:t>
            </a:r>
          </a:p>
          <a:p>
            <a:pPr>
              <a:buNone/>
            </a:pP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5221287" cy="639762"/>
          </a:xfrm>
        </p:spPr>
        <p:txBody>
          <a:bodyPr/>
          <a:lstStyle/>
          <a:p>
            <a:r>
              <a:rPr lang="en-US" dirty="0" smtClean="0"/>
              <a:t>Chronic :</a:t>
            </a:r>
            <a:endParaRPr lang="en-US" dirty="0"/>
          </a:p>
        </p:txBody>
      </p:sp>
      <p:sp>
        <p:nvSpPr>
          <p:cNvPr id="3" name="Content Placeholder 2"/>
          <p:cNvSpPr>
            <a:spLocks noGrp="1"/>
          </p:cNvSpPr>
          <p:nvPr>
            <p:ph idx="1"/>
          </p:nvPr>
        </p:nvSpPr>
        <p:spPr>
          <a:xfrm>
            <a:off x="2286000" y="1066800"/>
            <a:ext cx="6734175" cy="5059363"/>
          </a:xfrm>
        </p:spPr>
        <p:txBody>
          <a:bodyPr/>
          <a:lstStyle/>
          <a:p>
            <a:pPr>
              <a:buNone/>
            </a:pPr>
            <a:r>
              <a:rPr lang="en-US" dirty="0" smtClean="0"/>
              <a:t>PRIMARY–</a:t>
            </a:r>
          </a:p>
          <a:p>
            <a:pPr lvl="1"/>
            <a:r>
              <a:rPr lang="en-US" dirty="0" smtClean="0"/>
              <a:t> insidious in onset and is not preceded by </a:t>
            </a:r>
          </a:p>
          <a:p>
            <a:pPr>
              <a:buNone/>
            </a:pPr>
            <a:r>
              <a:rPr lang="en-US" dirty="0" smtClean="0"/>
              <a:t>         episode of acute symptoms</a:t>
            </a:r>
          </a:p>
          <a:p>
            <a:pPr lvl="1"/>
            <a:r>
              <a:rPr lang="en-US" dirty="0" smtClean="0"/>
              <a:t>slight pain, slow increase in jaw size, gradual development of </a:t>
            </a:r>
            <a:r>
              <a:rPr lang="en-US" dirty="0" err="1" smtClean="0"/>
              <a:t>sequestra</a:t>
            </a:r>
            <a:r>
              <a:rPr lang="en-US" dirty="0" smtClean="0"/>
              <a:t>, often with out fistulas.</a:t>
            </a:r>
          </a:p>
          <a:p>
            <a:pPr>
              <a:buNone/>
            </a:pPr>
            <a:r>
              <a:rPr lang="en-US" dirty="0" smtClean="0"/>
              <a:t>SECONDARY</a:t>
            </a:r>
          </a:p>
          <a:p>
            <a:pPr lvl="1"/>
            <a:r>
              <a:rPr lang="en-US" dirty="0" smtClean="0"/>
              <a:t> </a:t>
            </a:r>
            <a:r>
              <a:rPr lang="en-US" dirty="0" err="1" smtClean="0"/>
              <a:t>induration</a:t>
            </a:r>
            <a:r>
              <a:rPr lang="en-US" dirty="0" smtClean="0"/>
              <a:t> of soft tissues</a:t>
            </a:r>
          </a:p>
          <a:p>
            <a:pPr lvl="1"/>
            <a:r>
              <a:rPr lang="en-US" dirty="0" smtClean="0"/>
              <a:t>Thickened and wooden character of the  </a:t>
            </a:r>
          </a:p>
          <a:p>
            <a:pPr>
              <a:buNone/>
            </a:pPr>
            <a:r>
              <a:rPr lang="en-US" dirty="0" smtClean="0"/>
              <a:t>         affected area with pain and tenderness on </a:t>
            </a:r>
          </a:p>
          <a:p>
            <a:pPr>
              <a:buNone/>
            </a:pPr>
            <a:r>
              <a:rPr lang="en-US" dirty="0" smtClean="0"/>
              <a:t>          palpation</a:t>
            </a:r>
          </a:p>
          <a:p>
            <a:pPr lvl="1"/>
            <a:r>
              <a:rPr lang="en-US" dirty="0" smtClean="0"/>
              <a:t>Fistulas</a:t>
            </a:r>
          </a:p>
          <a:p>
            <a:pPr>
              <a:buNone/>
            </a:pP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274638"/>
            <a:ext cx="5895974" cy="563562"/>
          </a:xfrm>
        </p:spPr>
        <p:txBody>
          <a:bodyPr/>
          <a:lstStyle/>
          <a:p>
            <a:r>
              <a:rPr lang="en-US" sz="3600" dirty="0" smtClean="0">
                <a:solidFill>
                  <a:srgbClr val="FF0000"/>
                </a:solidFill>
                <a:latin typeface="Algerian" pitchFamily="82" charset="0"/>
              </a:rPr>
              <a:t>INFANTILE OSTEOMYELITIS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693988" y="914400"/>
            <a:ext cx="6326187" cy="5791200"/>
          </a:xfrm>
        </p:spPr>
        <p:txBody>
          <a:bodyPr/>
          <a:lstStyle/>
          <a:p>
            <a:r>
              <a:rPr lang="en-US" sz="2000" dirty="0" smtClean="0"/>
              <a:t>Few weeks after birth and usually involves maxilla</a:t>
            </a:r>
          </a:p>
          <a:p>
            <a:r>
              <a:rPr lang="en-US" sz="2000" dirty="0" smtClean="0"/>
              <a:t>Occur via </a:t>
            </a:r>
            <a:r>
              <a:rPr lang="en-US" sz="2000" dirty="0" err="1" smtClean="0"/>
              <a:t>hematogenous</a:t>
            </a:r>
            <a:r>
              <a:rPr lang="en-US" sz="2000" dirty="0" smtClean="0"/>
              <a:t> route or from </a:t>
            </a:r>
            <a:r>
              <a:rPr lang="en-US" sz="2000" dirty="0" err="1" smtClean="0"/>
              <a:t>perinatal</a:t>
            </a:r>
            <a:r>
              <a:rPr lang="en-US" sz="2000" dirty="0" smtClean="0"/>
              <a:t> trauma of the oral mucosa from the obstetrician’s finger or the mucosa suction bulb </a:t>
            </a:r>
          </a:p>
          <a:p>
            <a:pPr>
              <a:buNone/>
            </a:pPr>
            <a:endParaRPr lang="en-US" sz="2000" dirty="0" smtClean="0"/>
          </a:p>
          <a:p>
            <a:r>
              <a:rPr lang="en-US" sz="2000" dirty="0" smtClean="0"/>
              <a:t>SOURCES OF INFECTION</a:t>
            </a:r>
          </a:p>
          <a:p>
            <a:pPr>
              <a:buNone/>
            </a:pPr>
            <a:r>
              <a:rPr lang="en-US" sz="2000" dirty="0" smtClean="0"/>
              <a:t>         -Infections involving the maxillary sinus and infected human or artificial nipples </a:t>
            </a:r>
          </a:p>
          <a:p>
            <a:r>
              <a:rPr lang="en-US" sz="2000" dirty="0" smtClean="0"/>
              <a:t>CLINICAL FEATURES</a:t>
            </a:r>
          </a:p>
          <a:p>
            <a:pPr>
              <a:buNone/>
            </a:pPr>
            <a:r>
              <a:rPr lang="en-US" sz="2000" dirty="0" smtClean="0"/>
              <a:t>       - Facial </a:t>
            </a:r>
            <a:r>
              <a:rPr lang="en-US" sz="2000" dirty="0" err="1" smtClean="0"/>
              <a:t>cellulitis</a:t>
            </a:r>
            <a:r>
              <a:rPr lang="en-US" sz="2000" dirty="0" smtClean="0"/>
              <a:t> centered about the orbit</a:t>
            </a:r>
          </a:p>
          <a:p>
            <a:pPr>
              <a:buNone/>
            </a:pPr>
            <a:r>
              <a:rPr lang="en-US" sz="2000" dirty="0" smtClean="0"/>
              <a:t>       - Irritability and malaise </a:t>
            </a:r>
          </a:p>
          <a:p>
            <a:pPr>
              <a:buNone/>
            </a:pPr>
            <a:r>
              <a:rPr lang="en-US" sz="2000" dirty="0" smtClean="0"/>
              <a:t>       - Hyperpyrexia, anorexia and dehydration</a:t>
            </a:r>
          </a:p>
          <a:p>
            <a:pPr>
              <a:buNone/>
            </a:pPr>
            <a:r>
              <a:rPr lang="en-US" sz="2000" dirty="0" smtClean="0"/>
              <a:t>       - Intra-orally, the maxilla on the affected side is swollen both </a:t>
            </a:r>
            <a:r>
              <a:rPr lang="en-US" sz="2000" dirty="0" err="1" smtClean="0"/>
              <a:t>bucally</a:t>
            </a:r>
            <a:r>
              <a:rPr lang="en-US" sz="2000" dirty="0" smtClean="0"/>
              <a:t> and </a:t>
            </a:r>
            <a:r>
              <a:rPr lang="en-US" sz="2000" dirty="0" err="1" smtClean="0"/>
              <a:t>palatally</a:t>
            </a:r>
            <a:r>
              <a:rPr lang="en-US" sz="2000" dirty="0" smtClean="0"/>
              <a:t>, especially in the molar region</a:t>
            </a:r>
          </a:p>
          <a:p>
            <a:pPr>
              <a:buNone/>
            </a:pPr>
            <a:r>
              <a:rPr lang="en-US" sz="2000" dirty="0" smtClean="0"/>
              <a:t>       - Fistulas</a:t>
            </a:r>
            <a:endParaRPr lang="en-US" sz="2000" dirty="0"/>
          </a:p>
        </p:txBody>
      </p:sp>
      <p:sp>
        <p:nvSpPr>
          <p:cNvPr id="4" name="Rectangle 3"/>
          <p:cNvSpPr/>
          <p:nvPr/>
        </p:nvSpPr>
        <p:spPr>
          <a:xfrm rot="20017062">
            <a:off x="12379" y="1266504"/>
            <a:ext cx="3509874" cy="954107"/>
          </a:xfrm>
          <a:prstGeom prst="rect">
            <a:avLst/>
          </a:prstGeom>
        </p:spPr>
        <p:txBody>
          <a:bodyPr wrap="square">
            <a:spAutoFit/>
          </a:bodyPr>
          <a:lstStyle/>
          <a:p>
            <a:r>
              <a:rPr lang="en-US" sz="2800" dirty="0" smtClean="0">
                <a:solidFill>
                  <a:srgbClr val="FFFF00"/>
                </a:solidFill>
                <a:latin typeface="Algerian" pitchFamily="82" charset="0"/>
              </a:rPr>
              <a:t>TYPES OF OSTEOMYELITIS</a:t>
            </a:r>
            <a:endParaRPr lang="en-US" sz="2800" dirty="0">
              <a:solidFill>
                <a:srgbClr val="FFFF00"/>
              </a:solidFill>
              <a:latin typeface="Algerian" pitchFamily="82" charset="0"/>
            </a:endParaRPr>
          </a:p>
        </p:txBody>
      </p:sp>
      <p:pic>
        <p:nvPicPr>
          <p:cNvPr id="7170" name="Picture 2"/>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in)">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1" y="457200"/>
            <a:ext cx="6705599" cy="5715000"/>
          </a:xfrm>
        </p:spPr>
        <p:txBody>
          <a:bodyPr/>
          <a:lstStyle/>
          <a:p>
            <a:pPr lvl="0"/>
            <a:r>
              <a:rPr lang="en-US" sz="2000" dirty="0" smtClean="0"/>
              <a:t>In early acute phase, little radiographic changes and </a:t>
            </a:r>
            <a:r>
              <a:rPr lang="en-US" sz="2000" dirty="0" err="1" smtClean="0"/>
              <a:t>leucocytosis</a:t>
            </a:r>
            <a:r>
              <a:rPr lang="en-US" sz="2000" dirty="0" smtClean="0"/>
              <a:t> are noted.</a:t>
            </a:r>
          </a:p>
          <a:p>
            <a:pPr lvl="0"/>
            <a:r>
              <a:rPr lang="en-US" sz="2000" dirty="0" smtClean="0"/>
              <a:t>Antibiotic treatment is started after culture and sensitivity of samples taken.</a:t>
            </a:r>
          </a:p>
          <a:p>
            <a:pPr lvl="0"/>
            <a:r>
              <a:rPr lang="en-US" sz="2000" dirty="0" err="1" smtClean="0"/>
              <a:t>Cloxacillin</a:t>
            </a:r>
            <a:r>
              <a:rPr lang="en-US" sz="2000" dirty="0" smtClean="0"/>
              <a:t> 200mg/kg IV</a:t>
            </a:r>
          </a:p>
          <a:p>
            <a:pPr lvl="0"/>
            <a:r>
              <a:rPr lang="en-US" sz="2000" dirty="0" smtClean="0"/>
              <a:t> In S</a:t>
            </a:r>
            <a:r>
              <a:rPr lang="en-US" sz="2000" i="1" dirty="0" smtClean="0"/>
              <a:t>treptococcal</a:t>
            </a:r>
            <a:r>
              <a:rPr lang="en-US" sz="2000" dirty="0" smtClean="0"/>
              <a:t> or P</a:t>
            </a:r>
            <a:r>
              <a:rPr lang="en-US" sz="2000" i="1" dirty="0" smtClean="0"/>
              <a:t>neumococcal</a:t>
            </a:r>
            <a:r>
              <a:rPr lang="en-US" sz="2000" dirty="0" smtClean="0"/>
              <a:t> infections Benzyl penicillin can be given.</a:t>
            </a:r>
          </a:p>
          <a:p>
            <a:pPr lvl="0"/>
            <a:r>
              <a:rPr lang="en-US" sz="2000" dirty="0" smtClean="0"/>
              <a:t> For penicillin-hypersensitivity </a:t>
            </a:r>
            <a:r>
              <a:rPr lang="en-US" sz="2000" dirty="0" err="1" smtClean="0"/>
              <a:t>Cephalosporins</a:t>
            </a:r>
            <a:r>
              <a:rPr lang="en-US" sz="2000" dirty="0" smtClean="0"/>
              <a:t> or Erythromycin or </a:t>
            </a:r>
            <a:r>
              <a:rPr lang="en-US" sz="2000" dirty="0" err="1" smtClean="0"/>
              <a:t>Fusidic</a:t>
            </a:r>
            <a:r>
              <a:rPr lang="en-US" sz="2000" dirty="0" smtClean="0"/>
              <a:t> acid may be given.</a:t>
            </a:r>
          </a:p>
          <a:p>
            <a:pPr lvl="0"/>
            <a:r>
              <a:rPr lang="en-US" sz="2000" dirty="0" smtClean="0"/>
              <a:t> </a:t>
            </a:r>
            <a:r>
              <a:rPr lang="en-US" sz="2000" dirty="0" err="1" smtClean="0"/>
              <a:t>Ampicillin</a:t>
            </a:r>
            <a:r>
              <a:rPr lang="en-US" sz="2000" dirty="0" smtClean="0"/>
              <a:t> is effective against </a:t>
            </a:r>
            <a:r>
              <a:rPr lang="en-US" sz="2000" dirty="0" err="1" smtClean="0"/>
              <a:t>H</a:t>
            </a:r>
            <a:r>
              <a:rPr lang="en-US" sz="2000" i="1" dirty="0" err="1" smtClean="0"/>
              <a:t>emophilus</a:t>
            </a:r>
            <a:r>
              <a:rPr lang="en-US" sz="2000" dirty="0" smtClean="0"/>
              <a:t> </a:t>
            </a:r>
            <a:r>
              <a:rPr lang="en-US" sz="2000" i="1" dirty="0" smtClean="0"/>
              <a:t>influenza</a:t>
            </a:r>
            <a:r>
              <a:rPr lang="en-US" sz="2000" dirty="0" smtClean="0"/>
              <a:t> infection.</a:t>
            </a:r>
          </a:p>
          <a:p>
            <a:pPr lvl="0"/>
            <a:r>
              <a:rPr lang="en-US" sz="2000" dirty="0" smtClean="0"/>
              <a:t>Drainage</a:t>
            </a:r>
          </a:p>
          <a:p>
            <a:pPr lvl="0"/>
            <a:r>
              <a:rPr lang="en-US" sz="2000" dirty="0" smtClean="0"/>
              <a:t> </a:t>
            </a:r>
            <a:r>
              <a:rPr lang="en-US" sz="2000" dirty="0" err="1" smtClean="0"/>
              <a:t>Sequestrectomy</a:t>
            </a:r>
            <a:r>
              <a:rPr lang="en-US" sz="2000" dirty="0" smtClean="0"/>
              <a:t> delayed until the inflammation has subsided and must be as conservative as possible.</a:t>
            </a:r>
          </a:p>
          <a:p>
            <a:pPr lvl="0"/>
            <a:r>
              <a:rPr lang="en-US" sz="2000" dirty="0" smtClean="0"/>
              <a:t>Adequate fluid intake and nutrition are maintained by a fine </a:t>
            </a:r>
            <a:r>
              <a:rPr lang="en-US" sz="2000" dirty="0" err="1" smtClean="0"/>
              <a:t>nasogastric</a:t>
            </a:r>
            <a:r>
              <a:rPr lang="en-US" sz="2000" dirty="0" smtClean="0"/>
              <a:t> tube</a:t>
            </a:r>
          </a:p>
          <a:p>
            <a:endParaRPr lang="en-US" sz="20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381000"/>
            <a:ext cx="6316662" cy="2514600"/>
          </a:xfrm>
        </p:spPr>
        <p:txBody>
          <a:bodyPr/>
          <a:lstStyle/>
          <a:p>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dirty="0" smtClean="0">
                <a:solidFill>
                  <a:srgbClr val="FF0000"/>
                </a:solidFill>
                <a:latin typeface="Algerian" pitchFamily="82" charset="0"/>
              </a:rPr>
              <a:t/>
            </a:r>
            <a:br>
              <a:rPr lang="en-US" dirty="0" smtClean="0">
                <a:solidFill>
                  <a:srgbClr val="FF0000"/>
                </a:solidFill>
                <a:latin typeface="Algerian" pitchFamily="82" charset="0"/>
              </a:rPr>
            </a:br>
            <a:r>
              <a:rPr lang="en-US" b="1" dirty="0" smtClean="0"/>
              <a:t/>
            </a:r>
            <a:br>
              <a:rPr lang="en-US" b="1" dirty="0" smtClean="0"/>
            </a:br>
            <a:endParaRPr lang="en-US" dirty="0"/>
          </a:p>
        </p:txBody>
      </p:sp>
      <p:sp>
        <p:nvSpPr>
          <p:cNvPr id="3" name="Content Placeholder 2"/>
          <p:cNvSpPr>
            <a:spLocks noGrp="1"/>
          </p:cNvSpPr>
          <p:nvPr>
            <p:ph idx="1"/>
          </p:nvPr>
        </p:nvSpPr>
        <p:spPr>
          <a:xfrm>
            <a:off x="2514600" y="990600"/>
            <a:ext cx="6505575" cy="5562600"/>
          </a:xfrm>
        </p:spPr>
        <p:txBody>
          <a:bodyPr/>
          <a:lstStyle/>
          <a:p>
            <a:pPr>
              <a:buNone/>
            </a:pPr>
            <a:endParaRPr lang="en-US" sz="2000" dirty="0" smtClean="0"/>
          </a:p>
          <a:p>
            <a:pPr>
              <a:buNone/>
            </a:pPr>
            <a:r>
              <a:rPr lang="en-US" sz="2800" dirty="0" smtClean="0">
                <a:solidFill>
                  <a:srgbClr val="FF0000"/>
                </a:solidFill>
                <a:latin typeface="Algerian" pitchFamily="82" charset="0"/>
              </a:rPr>
              <a:t>FOCAL: condensing </a:t>
            </a:r>
            <a:r>
              <a:rPr lang="en-US" sz="2800" dirty="0" err="1" smtClean="0">
                <a:solidFill>
                  <a:srgbClr val="FF0000"/>
                </a:solidFill>
                <a:latin typeface="Algerian" pitchFamily="82" charset="0"/>
              </a:rPr>
              <a:t>osteitis</a:t>
            </a:r>
            <a:r>
              <a:rPr lang="en-US" sz="2800" dirty="0" smtClean="0">
                <a:solidFill>
                  <a:srgbClr val="FF0000"/>
                </a:solidFill>
                <a:latin typeface="Algerian" pitchFamily="82" charset="0"/>
              </a:rPr>
              <a:t> </a:t>
            </a:r>
          </a:p>
          <a:p>
            <a:pPr>
              <a:buFont typeface="Arial" pitchFamily="34" charset="0"/>
              <a:buChar char="•"/>
            </a:pPr>
            <a:r>
              <a:rPr lang="en-US" sz="2000" dirty="0" smtClean="0"/>
              <a:t>Occurs in cases of extremely high tissue resistance or in cases of low grade </a:t>
            </a:r>
            <a:r>
              <a:rPr lang="en-US" sz="2000" dirty="0" err="1" smtClean="0"/>
              <a:t>medullary</a:t>
            </a:r>
            <a:r>
              <a:rPr lang="en-US" sz="2000" dirty="0" smtClean="0"/>
              <a:t> infection</a:t>
            </a:r>
          </a:p>
          <a:p>
            <a:r>
              <a:rPr lang="en-US" sz="2000" dirty="0" smtClean="0"/>
              <a:t>Young persons below 20yrs.</a:t>
            </a:r>
          </a:p>
          <a:p>
            <a:r>
              <a:rPr lang="en-US" sz="2000" dirty="0" smtClean="0"/>
              <a:t>Tooth most commonly involved is lower first molar</a:t>
            </a:r>
          </a:p>
          <a:p>
            <a:r>
              <a:rPr lang="en-US" sz="2000" dirty="0" smtClean="0"/>
              <a:t>No signs or symptoms of the disease</a:t>
            </a:r>
          </a:p>
          <a:p>
            <a:r>
              <a:rPr lang="en-US" sz="2000" dirty="0" err="1" smtClean="0"/>
              <a:t>Periapical</a:t>
            </a:r>
            <a:r>
              <a:rPr lang="en-US" sz="2000" dirty="0" smtClean="0"/>
              <a:t> radiograph shows well-circumscribed radio-opaque mass of sclerotic bone surrounding and extending below the apex of involved tooth</a:t>
            </a:r>
          </a:p>
          <a:p>
            <a:pPr lvl="0"/>
            <a:r>
              <a:rPr lang="en-US" sz="2000" dirty="0" err="1" smtClean="0"/>
              <a:t>Histologically</a:t>
            </a:r>
            <a:r>
              <a:rPr lang="en-US" sz="2000" dirty="0" smtClean="0"/>
              <a:t> there is dense mass of bony </a:t>
            </a:r>
            <a:r>
              <a:rPr lang="en-US" sz="2000" dirty="0" err="1" smtClean="0"/>
              <a:t>trabeculation</a:t>
            </a:r>
            <a:r>
              <a:rPr lang="en-US" sz="2000" dirty="0" smtClean="0"/>
              <a:t> with little interstitial marrow tissue.</a:t>
            </a:r>
          </a:p>
          <a:p>
            <a:r>
              <a:rPr lang="en-US" sz="2000" dirty="0" smtClean="0"/>
              <a:t>Treatment consists of endodontic therapy or extraction of involved tooth</a:t>
            </a:r>
            <a:endParaRPr lang="en-US" sz="2000" dirty="0"/>
          </a:p>
        </p:txBody>
      </p:sp>
      <p:sp>
        <p:nvSpPr>
          <p:cNvPr id="4" name="Rectangle 3"/>
          <p:cNvSpPr/>
          <p:nvPr/>
        </p:nvSpPr>
        <p:spPr>
          <a:xfrm>
            <a:off x="0" y="152400"/>
            <a:ext cx="9144000" cy="954107"/>
          </a:xfrm>
          <a:prstGeom prst="rect">
            <a:avLst/>
          </a:prstGeom>
        </p:spPr>
        <p:txBody>
          <a:bodyPr wrap="square">
            <a:spAutoFit/>
          </a:bodyPr>
          <a:lstStyle/>
          <a:p>
            <a:r>
              <a:rPr lang="en-US" sz="2400" dirty="0" smtClean="0">
                <a:solidFill>
                  <a:srgbClr val="FF0000"/>
                </a:solidFill>
                <a:latin typeface="Algerian" pitchFamily="82" charset="0"/>
              </a:rPr>
              <a:t> </a:t>
            </a:r>
            <a:r>
              <a:rPr lang="en-US" sz="2800" dirty="0" smtClean="0">
                <a:solidFill>
                  <a:srgbClr val="FF0000"/>
                </a:solidFill>
                <a:latin typeface="Algerian" pitchFamily="82" charset="0"/>
              </a:rPr>
              <a:t>CHRONIC non </a:t>
            </a:r>
            <a:r>
              <a:rPr lang="en-US" sz="2800" dirty="0" err="1" smtClean="0">
                <a:solidFill>
                  <a:srgbClr val="FF0000"/>
                </a:solidFill>
                <a:latin typeface="Algerian" pitchFamily="82" charset="0"/>
              </a:rPr>
              <a:t>suppurative</a:t>
            </a:r>
            <a:r>
              <a:rPr lang="en-US" sz="2800" dirty="0" smtClean="0">
                <a:solidFill>
                  <a:srgbClr val="FF0000"/>
                </a:solidFill>
                <a:latin typeface="Algerian" pitchFamily="82" charset="0"/>
              </a:rPr>
              <a:t> SCLEROSING OSTEOMYELITIS- (FOCAL &amp; DIFFUSE)</a:t>
            </a:r>
            <a:endParaRPr lang="en-US"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382000" cy="1066800"/>
          </a:xfrm>
        </p:spPr>
        <p:txBody>
          <a:bodyPr/>
          <a:lstStyle/>
          <a:p>
            <a:r>
              <a:rPr lang="en-US" dirty="0" smtClean="0"/>
              <a:t>Diffuse : proliferative reaction of bone to low grade infection</a:t>
            </a:r>
            <a:endParaRPr lang="en-US" dirty="0"/>
          </a:p>
        </p:txBody>
      </p:sp>
      <p:sp>
        <p:nvSpPr>
          <p:cNvPr id="3" name="Content Placeholder 2"/>
          <p:cNvSpPr>
            <a:spLocks noGrp="1"/>
          </p:cNvSpPr>
          <p:nvPr>
            <p:ph idx="1"/>
          </p:nvPr>
        </p:nvSpPr>
        <p:spPr>
          <a:xfrm>
            <a:off x="2590800" y="1524000"/>
            <a:ext cx="6429375" cy="5181600"/>
          </a:xfrm>
        </p:spPr>
        <p:txBody>
          <a:bodyPr/>
          <a:lstStyle/>
          <a:p>
            <a:r>
              <a:rPr lang="en-US" dirty="0" smtClean="0"/>
              <a:t>Unilateral involvement of basal bone and alveolar process of the mandible.</a:t>
            </a:r>
          </a:p>
          <a:p>
            <a:r>
              <a:rPr lang="en-US" dirty="0" smtClean="0"/>
              <a:t>In addition to body, </a:t>
            </a:r>
            <a:r>
              <a:rPr lang="en-US" dirty="0" err="1" smtClean="0"/>
              <a:t>ramus</a:t>
            </a:r>
            <a:r>
              <a:rPr lang="en-US" dirty="0" smtClean="0"/>
              <a:t> and </a:t>
            </a:r>
            <a:r>
              <a:rPr lang="en-US" dirty="0" err="1" smtClean="0"/>
              <a:t>condyle</a:t>
            </a:r>
            <a:r>
              <a:rPr lang="en-US" dirty="0" smtClean="0"/>
              <a:t> may also be involved.</a:t>
            </a:r>
          </a:p>
          <a:p>
            <a:r>
              <a:rPr lang="en-US" dirty="0" smtClean="0"/>
              <a:t>Usually adults in 3</a:t>
            </a:r>
            <a:r>
              <a:rPr lang="en-US" baseline="30000" dirty="0" smtClean="0"/>
              <a:t>rd</a:t>
            </a:r>
            <a:r>
              <a:rPr lang="en-US" dirty="0" smtClean="0"/>
              <a:t> decade</a:t>
            </a:r>
          </a:p>
          <a:p>
            <a:r>
              <a:rPr lang="en-US" dirty="0" smtClean="0"/>
              <a:t>Episodes of </a:t>
            </a:r>
            <a:r>
              <a:rPr lang="en-US" dirty="0" err="1" smtClean="0"/>
              <a:t>reccurent</a:t>
            </a:r>
            <a:r>
              <a:rPr lang="en-US" dirty="0" smtClean="0"/>
              <a:t> swelling and pain.</a:t>
            </a:r>
          </a:p>
          <a:p>
            <a:r>
              <a:rPr lang="en-US" dirty="0" smtClean="0"/>
              <a:t>Fever and </a:t>
            </a:r>
            <a:r>
              <a:rPr lang="en-US" dirty="0" err="1" smtClean="0"/>
              <a:t>leucocytosis</a:t>
            </a:r>
            <a:r>
              <a:rPr lang="en-US" dirty="0" smtClean="0"/>
              <a:t> do not occur, ESR may raise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4078287" cy="182562"/>
          </a:xfrm>
        </p:spPr>
        <p:txBody>
          <a:bodyPr/>
          <a:lstStyle/>
          <a:p>
            <a:endParaRPr lang="en-US" dirty="0"/>
          </a:p>
        </p:txBody>
      </p:sp>
      <p:sp>
        <p:nvSpPr>
          <p:cNvPr id="3" name="Content Placeholder 2"/>
          <p:cNvSpPr>
            <a:spLocks noGrp="1"/>
          </p:cNvSpPr>
          <p:nvPr>
            <p:ph idx="1"/>
          </p:nvPr>
        </p:nvSpPr>
        <p:spPr/>
        <p:txBody>
          <a:bodyPr/>
          <a:lstStyle/>
          <a:p>
            <a:r>
              <a:rPr lang="en-US" dirty="0" smtClean="0"/>
              <a:t>Cause is controversial- </a:t>
            </a:r>
            <a:r>
              <a:rPr lang="en-US" dirty="0" err="1" smtClean="0"/>
              <a:t>infec</a:t>
            </a:r>
            <a:r>
              <a:rPr lang="en-US" dirty="0" smtClean="0"/>
              <a:t> or non </a:t>
            </a:r>
            <a:r>
              <a:rPr lang="en-US" dirty="0" err="1" smtClean="0"/>
              <a:t>infec</a:t>
            </a:r>
            <a:endParaRPr lang="en-US" dirty="0" smtClean="0"/>
          </a:p>
          <a:p>
            <a:r>
              <a:rPr lang="en-US" dirty="0" smtClean="0"/>
              <a:t>Extensive radio opaque lesion . May </a:t>
            </a:r>
            <a:r>
              <a:rPr lang="en-US" dirty="0" err="1" smtClean="0"/>
              <a:t>mimick</a:t>
            </a:r>
            <a:r>
              <a:rPr lang="en-US" dirty="0" smtClean="0"/>
              <a:t> </a:t>
            </a:r>
            <a:r>
              <a:rPr lang="en-US" dirty="0" err="1" smtClean="0"/>
              <a:t>paget`s</a:t>
            </a:r>
            <a:r>
              <a:rPr lang="en-US" dirty="0" smtClean="0"/>
              <a:t> disease when its bilateral</a:t>
            </a:r>
          </a:p>
          <a:p>
            <a:r>
              <a:rPr lang="en-US" dirty="0" smtClean="0"/>
              <a:t>High doses of  prolonged antibiotics,  </a:t>
            </a:r>
            <a:r>
              <a:rPr lang="en-US" dirty="0" err="1" smtClean="0"/>
              <a:t>decortication</a:t>
            </a:r>
            <a:r>
              <a:rPr lang="en-US" dirty="0" smtClean="0"/>
              <a:t>, resection and reconstruction, HBO therapy</a:t>
            </a:r>
          </a:p>
          <a:p>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0"/>
            <a:ext cx="8715375" cy="1752600"/>
          </a:xfrm>
        </p:spPr>
        <p:txBody>
          <a:bodyPr/>
          <a:lstStyle/>
          <a:p>
            <a:r>
              <a:rPr lang="en-US" sz="2800" dirty="0" smtClean="0">
                <a:solidFill>
                  <a:srgbClr val="FF0000"/>
                </a:solidFill>
                <a:latin typeface="Algerian" pitchFamily="82" charset="0"/>
              </a:rPr>
              <a:t>GARRE’S CHRONIC NONSUPPURATIVE SCLEROSING OSTEOMYELITIS / PERIOSTEITIS OSSIFICANS</a:t>
            </a:r>
            <a:r>
              <a:rPr lang="en-US" dirty="0" smtClean="0">
                <a:solidFill>
                  <a:srgbClr val="FF0000"/>
                </a:solidFill>
                <a:latin typeface="Algerian" pitchFamily="82" charset="0"/>
              </a:rPr>
              <a:t>:</a:t>
            </a:r>
            <a:r>
              <a:rPr lang="en-US" dirty="0" smtClean="0"/>
              <a:t/>
            </a:r>
            <a:br>
              <a:rPr lang="en-US" dirty="0" smtClean="0"/>
            </a:br>
            <a:endParaRPr lang="en-US" dirty="0"/>
          </a:p>
        </p:txBody>
      </p:sp>
      <p:sp>
        <p:nvSpPr>
          <p:cNvPr id="3" name="Content Placeholder 2"/>
          <p:cNvSpPr>
            <a:spLocks noGrp="1"/>
          </p:cNvSpPr>
          <p:nvPr>
            <p:ph idx="1"/>
          </p:nvPr>
        </p:nvSpPr>
        <p:spPr>
          <a:xfrm>
            <a:off x="2362200" y="1371600"/>
            <a:ext cx="6657975" cy="5486400"/>
          </a:xfrm>
        </p:spPr>
        <p:txBody>
          <a:bodyPr/>
          <a:lstStyle/>
          <a:p>
            <a:pPr>
              <a:lnSpc>
                <a:spcPct val="150000"/>
              </a:lnSpc>
            </a:pPr>
            <a:r>
              <a:rPr lang="en-US" sz="2000" dirty="0" smtClean="0"/>
              <a:t>Described by Carl </a:t>
            </a:r>
            <a:r>
              <a:rPr lang="en-US" sz="2000" dirty="0" err="1" smtClean="0"/>
              <a:t>Garre</a:t>
            </a:r>
            <a:r>
              <a:rPr lang="en-US" sz="2000" dirty="0" smtClean="0"/>
              <a:t> in 1893 in long bones</a:t>
            </a:r>
          </a:p>
          <a:p>
            <a:pPr>
              <a:lnSpc>
                <a:spcPct val="150000"/>
              </a:lnSpc>
            </a:pPr>
            <a:r>
              <a:rPr lang="en-US" sz="2000" dirty="0" smtClean="0"/>
              <a:t>In 1955 Pell reported the first case involving jaws</a:t>
            </a:r>
          </a:p>
          <a:p>
            <a:pPr lvl="0">
              <a:lnSpc>
                <a:spcPct val="150000"/>
              </a:lnSpc>
            </a:pPr>
            <a:r>
              <a:rPr lang="en-US" sz="2000" dirty="0" smtClean="0"/>
              <a:t>In children and young adults</a:t>
            </a:r>
          </a:p>
          <a:p>
            <a:pPr lvl="0">
              <a:lnSpc>
                <a:spcPct val="150000"/>
              </a:lnSpc>
            </a:pPr>
            <a:r>
              <a:rPr lang="en-US" sz="2000" dirty="0" smtClean="0"/>
              <a:t>Pt c/o tooth ache or jaw pain and hard swelling in the outer surface</a:t>
            </a:r>
          </a:p>
          <a:p>
            <a:pPr lvl="0"/>
            <a:r>
              <a:rPr lang="en-US" sz="2000" dirty="0" smtClean="0"/>
              <a:t>Clinically it is </a:t>
            </a:r>
            <a:r>
              <a:rPr lang="en-US" sz="2000" dirty="0" err="1" smtClean="0"/>
              <a:t>characterised</a:t>
            </a:r>
            <a:r>
              <a:rPr lang="en-US" sz="2000" dirty="0" smtClean="0"/>
              <a:t> by a localized, hard, non-tender swelling of lateral and inferior aspect of the mandible.</a:t>
            </a:r>
          </a:p>
          <a:p>
            <a:pPr lvl="0"/>
            <a:r>
              <a:rPr lang="en-US" sz="2000" dirty="0" smtClean="0"/>
              <a:t>Overlying skin appears normal</a:t>
            </a:r>
          </a:p>
          <a:p>
            <a:pPr lvl="0"/>
            <a:r>
              <a:rPr lang="en-US" sz="2000" dirty="0" err="1" smtClean="0"/>
              <a:t>Lymphadenopathy</a:t>
            </a:r>
            <a:r>
              <a:rPr lang="en-US" sz="2000" dirty="0" smtClean="0"/>
              <a:t>, fever and </a:t>
            </a:r>
            <a:r>
              <a:rPr lang="en-US" sz="2000" dirty="0" err="1" smtClean="0"/>
              <a:t>leucocytosis</a:t>
            </a:r>
            <a:r>
              <a:rPr lang="en-US" sz="2000" dirty="0" smtClean="0"/>
              <a:t> doesn’t occur</a:t>
            </a:r>
          </a:p>
          <a:p>
            <a:pPr lvl="0"/>
            <a:r>
              <a:rPr lang="en-US" sz="2000" dirty="0" smtClean="0"/>
              <a:t>Commonly associated with a carious lower </a:t>
            </a:r>
          </a:p>
          <a:p>
            <a:pPr lvl="0">
              <a:buNone/>
            </a:pPr>
            <a:r>
              <a:rPr lang="en-US" sz="2000" dirty="0" smtClean="0"/>
              <a:t>     first molar tooth. </a:t>
            </a:r>
          </a:p>
          <a:p>
            <a:pPr lvl="0"/>
            <a:endParaRPr lang="en-US" dirty="0" smtClean="0"/>
          </a:p>
          <a:p>
            <a:pPr lvl="0"/>
            <a:endParaRPr lang="en-US" dirty="0" smtClean="0"/>
          </a:p>
          <a:p>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Pictures\garres1.jpg"/>
          <p:cNvPicPr>
            <a:picLocks noGrp="1" noChangeAspect="1" noChangeArrowheads="1"/>
          </p:cNvPicPr>
          <p:nvPr>
            <p:ph idx="1"/>
          </p:nvPr>
        </p:nvPicPr>
        <p:blipFill>
          <a:blip r:embed="rId2" cstate="print"/>
          <a:srcRect/>
          <a:stretch>
            <a:fillRect/>
          </a:stretch>
        </p:blipFill>
        <p:spPr bwMode="auto">
          <a:xfrm>
            <a:off x="6065520" y="3429000"/>
            <a:ext cx="2164080" cy="2743200"/>
          </a:xfrm>
          <a:prstGeom prst="rect">
            <a:avLst/>
          </a:prstGeom>
          <a:noFill/>
        </p:spPr>
      </p:pic>
      <p:sp>
        <p:nvSpPr>
          <p:cNvPr id="5" name="Rectangle 4"/>
          <p:cNvSpPr/>
          <p:nvPr/>
        </p:nvSpPr>
        <p:spPr>
          <a:xfrm>
            <a:off x="2286000" y="304800"/>
            <a:ext cx="6096000" cy="4524315"/>
          </a:xfrm>
          <a:prstGeom prst="rect">
            <a:avLst/>
          </a:prstGeom>
        </p:spPr>
        <p:txBody>
          <a:bodyPr wrap="square">
            <a:spAutoFit/>
          </a:bodyPr>
          <a:lstStyle/>
          <a:p>
            <a:r>
              <a:rPr lang="en-US" b="1" dirty="0" smtClean="0"/>
              <a:t>IOPA</a:t>
            </a:r>
            <a:r>
              <a:rPr lang="en-US" dirty="0" smtClean="0"/>
              <a:t> will often reveal a carious tooth opposite the bony mass </a:t>
            </a:r>
          </a:p>
          <a:p>
            <a:endParaRPr lang="en-US" dirty="0" smtClean="0"/>
          </a:p>
          <a:p>
            <a:r>
              <a:rPr lang="en-US" b="1" dirty="0" err="1" smtClean="0"/>
              <a:t>Occlusal</a:t>
            </a:r>
            <a:r>
              <a:rPr lang="en-US" b="1" dirty="0" smtClean="0"/>
              <a:t> view</a:t>
            </a:r>
            <a:r>
              <a:rPr lang="en-US" dirty="0" smtClean="0"/>
              <a:t> shows a focal overgrowth of bone on the outer surface of the cortex, which may be described as a duplication of the cortical layer of bone ( laminated or </a:t>
            </a:r>
            <a:r>
              <a:rPr lang="en-US" dirty="0" err="1" smtClean="0"/>
              <a:t>onoin</a:t>
            </a:r>
            <a:r>
              <a:rPr lang="en-US" dirty="0" smtClean="0"/>
              <a:t> skin)</a:t>
            </a:r>
          </a:p>
          <a:p>
            <a:endParaRPr lang="en-US" dirty="0" smtClean="0"/>
          </a:p>
          <a:p>
            <a:r>
              <a:rPr lang="en-US" dirty="0" smtClean="0"/>
              <a:t>Treatment is by removal of the involved tooth or endodontic therapy</a:t>
            </a:r>
          </a:p>
          <a:p>
            <a:endParaRPr lang="en-US" dirty="0" smtClean="0"/>
          </a:p>
          <a:p>
            <a:r>
              <a:rPr lang="en-US" dirty="0" smtClean="0"/>
              <a:t>Biopsy – if the lesion is not subsided</a:t>
            </a:r>
          </a:p>
          <a:p>
            <a:endParaRPr lang="en-US" dirty="0" smtClean="0"/>
          </a:p>
          <a:p>
            <a:r>
              <a:rPr lang="en-US" dirty="0" smtClean="0"/>
              <a:t>If the deformity remains static – surgical</a:t>
            </a:r>
          </a:p>
          <a:p>
            <a:r>
              <a:rPr lang="en-US" dirty="0" smtClean="0"/>
              <a:t>        </a:t>
            </a:r>
            <a:r>
              <a:rPr lang="en-US" dirty="0" err="1" smtClean="0"/>
              <a:t>recontouring</a:t>
            </a:r>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7267575" cy="639762"/>
          </a:xfrm>
        </p:spPr>
        <p:txBody>
          <a:bodyPr/>
          <a:lstStyle/>
          <a:p>
            <a:r>
              <a:rPr lang="en-US" sz="3600" dirty="0" smtClean="0">
                <a:solidFill>
                  <a:srgbClr val="FF0000"/>
                </a:solidFill>
                <a:latin typeface="Algerian" pitchFamily="82" charset="0"/>
              </a:rPr>
              <a:t>ACTINOMYCOTIC OSTEOMYELITIS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1447800" y="685800"/>
            <a:ext cx="7572375" cy="6553200"/>
          </a:xfrm>
        </p:spPr>
        <p:txBody>
          <a:bodyPr/>
          <a:lstStyle/>
          <a:p>
            <a:pPr lvl="0"/>
            <a:r>
              <a:rPr lang="en-US" sz="2000" dirty="0" smtClean="0"/>
              <a:t>Rare but may present as a </a:t>
            </a:r>
            <a:r>
              <a:rPr lang="en-US" sz="2000" dirty="0" err="1" smtClean="0"/>
              <a:t>periosteitis</a:t>
            </a:r>
            <a:r>
              <a:rPr lang="en-US" sz="2000" dirty="0" smtClean="0"/>
              <a:t> as a result of the involvement of the adjacent soft tissues.</a:t>
            </a:r>
          </a:p>
          <a:p>
            <a:pPr lvl="0"/>
            <a:r>
              <a:rPr lang="en-US" sz="2000" dirty="0" smtClean="0"/>
              <a:t>Mandible is thickened and the micro-organisms are embedded in granulation tissue. Eventually sequestration of the bone occurs.</a:t>
            </a:r>
          </a:p>
          <a:p>
            <a:pPr lvl="0"/>
            <a:r>
              <a:rPr lang="en-US" sz="2000" dirty="0" smtClean="0"/>
              <a:t>Chronic cases fracture of the jaw bone and produce chronic facial sinus.</a:t>
            </a:r>
          </a:p>
          <a:p>
            <a:pPr lvl="0"/>
            <a:r>
              <a:rPr lang="en-US" sz="2000" dirty="0" smtClean="0"/>
              <a:t>Diagnosis is by microscopic examination of the pus. </a:t>
            </a:r>
            <a:r>
              <a:rPr lang="en-US" sz="2000" dirty="0" err="1" smtClean="0"/>
              <a:t>Sulphur</a:t>
            </a:r>
            <a:r>
              <a:rPr lang="en-US" sz="2000" dirty="0" smtClean="0"/>
              <a:t> granules are present</a:t>
            </a:r>
          </a:p>
          <a:p>
            <a:pPr lvl="0"/>
            <a:r>
              <a:rPr lang="en-US" sz="2000" dirty="0" smtClean="0"/>
              <a:t>Antibiotic therapy with penicillin 500mg 6</a:t>
            </a:r>
            <a:r>
              <a:rPr lang="en-US" sz="2000" baseline="30000" dirty="0" smtClean="0"/>
              <a:t>th</a:t>
            </a:r>
            <a:r>
              <a:rPr lang="en-US" sz="2000" dirty="0" smtClean="0"/>
              <a:t> hourly or </a:t>
            </a:r>
            <a:r>
              <a:rPr lang="en-US" sz="2000" dirty="0" err="1" smtClean="0"/>
              <a:t>amoxycillin</a:t>
            </a:r>
            <a:r>
              <a:rPr lang="en-US" sz="2000" dirty="0" smtClean="0"/>
              <a:t> 500mg 8</a:t>
            </a:r>
            <a:r>
              <a:rPr lang="en-US" sz="2000" baseline="30000" dirty="0" smtClean="0"/>
              <a:t>th</a:t>
            </a:r>
            <a:r>
              <a:rPr lang="en-US" sz="2000" dirty="0" smtClean="0"/>
              <a:t> hourly  for 6-8 weeks or for several months. </a:t>
            </a:r>
          </a:p>
          <a:p>
            <a:pPr lvl="0"/>
            <a:r>
              <a:rPr lang="en-US" sz="2000" dirty="0" smtClean="0"/>
              <a:t>Surgical intervention will be required to remove any </a:t>
            </a:r>
            <a:r>
              <a:rPr lang="en-US" sz="2000" dirty="0" err="1" smtClean="0"/>
              <a:t>sequestra</a:t>
            </a:r>
            <a:r>
              <a:rPr lang="en-US" sz="2000" dirty="0" smtClean="0"/>
              <a:t>, which have formed.</a:t>
            </a:r>
          </a:p>
          <a:p>
            <a:endParaRPr lang="en-US" dirty="0"/>
          </a:p>
        </p:txBody>
      </p:sp>
      <p:pic>
        <p:nvPicPr>
          <p:cNvPr id="25602" name="Picture 2" descr="http://wpcontent.answcdn.com/wikipedia/commons/thumb/9/98/Actinomycosis_PHIL_2856_lores.jpg/230px-Actinomycosis_PHIL_2856_lores.jpg"/>
          <p:cNvPicPr>
            <a:picLocks noChangeAspect="1" noChangeArrowheads="1"/>
          </p:cNvPicPr>
          <p:nvPr/>
        </p:nvPicPr>
        <p:blipFill>
          <a:blip r:embed="rId2" cstate="print"/>
          <a:srcRect/>
          <a:stretch>
            <a:fillRect/>
          </a:stretch>
        </p:blipFill>
        <p:spPr bwMode="auto">
          <a:xfrm>
            <a:off x="2133600" y="762000"/>
            <a:ext cx="6302188" cy="5638800"/>
          </a:xfrm>
          <a:prstGeom prst="rect">
            <a:avLst/>
          </a:prstGeom>
          <a:noFill/>
        </p:spPr>
      </p:pic>
      <p:pic>
        <p:nvPicPr>
          <p:cNvPr id="25604" name="Picture 4" descr="http://www.bmj.com/content/321/7260/559/F4.large.jpg"/>
          <p:cNvPicPr>
            <a:picLocks noChangeAspect="1" noChangeArrowheads="1"/>
          </p:cNvPicPr>
          <p:nvPr/>
        </p:nvPicPr>
        <p:blipFill>
          <a:blip r:embed="rId3" cstate="print"/>
          <a:srcRect/>
          <a:stretch>
            <a:fillRect/>
          </a:stretch>
        </p:blipFill>
        <p:spPr bwMode="auto">
          <a:xfrm>
            <a:off x="2133600" y="762000"/>
            <a:ext cx="6305550" cy="55626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ox(in)">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box(in)">
                                      <p:cBhvr>
                                        <p:cTn id="12"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411162"/>
          </a:xfrm>
        </p:spPr>
        <p:txBody>
          <a:bodyPr/>
          <a:lstStyle/>
          <a:p>
            <a:r>
              <a:rPr lang="en-US" sz="3600" dirty="0" smtClean="0">
                <a:solidFill>
                  <a:srgbClr val="FF0000"/>
                </a:solidFill>
                <a:latin typeface="Algerian" pitchFamily="82" charset="0"/>
              </a:rPr>
              <a:t>SYPHILITIC OSTEOMYELITIS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514600" y="685800"/>
            <a:ext cx="6505575" cy="6172200"/>
          </a:xfrm>
        </p:spPr>
        <p:txBody>
          <a:bodyPr/>
          <a:lstStyle/>
          <a:p>
            <a:pPr lvl="0"/>
            <a:r>
              <a:rPr lang="en-US" sz="2000" dirty="0" smtClean="0"/>
              <a:t>There is a chronic, inflammatory </a:t>
            </a:r>
            <a:r>
              <a:rPr lang="en-US" sz="2000" dirty="0" err="1" smtClean="0"/>
              <a:t>granulomatous</a:t>
            </a:r>
            <a:r>
              <a:rPr lang="en-US" sz="2000" dirty="0" smtClean="0"/>
              <a:t> and </a:t>
            </a:r>
            <a:r>
              <a:rPr lang="en-US" sz="2000" dirty="0" err="1" smtClean="0"/>
              <a:t>necrotising</a:t>
            </a:r>
            <a:r>
              <a:rPr lang="en-US" sz="2000" dirty="0" smtClean="0"/>
              <a:t> </a:t>
            </a:r>
            <a:r>
              <a:rPr lang="en-US" sz="2000" dirty="0" err="1" smtClean="0"/>
              <a:t>periarterial</a:t>
            </a:r>
            <a:r>
              <a:rPr lang="en-US" sz="2000" dirty="0" smtClean="0"/>
              <a:t> infiltrate accompanied by partial destruction of bone.</a:t>
            </a:r>
          </a:p>
          <a:p>
            <a:pPr lvl="0"/>
            <a:endParaRPr lang="en-US" sz="2000" dirty="0" smtClean="0"/>
          </a:p>
          <a:p>
            <a:pPr lvl="0"/>
            <a:r>
              <a:rPr lang="en-US" sz="2000" dirty="0" err="1" smtClean="0"/>
              <a:t>Vascularity</a:t>
            </a:r>
            <a:r>
              <a:rPr lang="en-US" sz="2000" dirty="0" smtClean="0"/>
              <a:t> of the area become diminished and the bone tends to become </a:t>
            </a:r>
            <a:r>
              <a:rPr lang="en-US" sz="2000" dirty="0" err="1" smtClean="0"/>
              <a:t>sclerosed</a:t>
            </a:r>
            <a:r>
              <a:rPr lang="en-US" sz="2000" dirty="0" smtClean="0"/>
              <a:t>.</a:t>
            </a:r>
          </a:p>
          <a:p>
            <a:pPr lvl="0"/>
            <a:endParaRPr lang="en-US" sz="2000" dirty="0" smtClean="0"/>
          </a:p>
          <a:p>
            <a:pPr lvl="0"/>
            <a:r>
              <a:rPr lang="en-US" sz="2000" dirty="0" smtClean="0"/>
              <a:t> </a:t>
            </a:r>
            <a:r>
              <a:rPr lang="en-US" sz="2000" dirty="0" err="1" smtClean="0"/>
              <a:t>Osteosclerosis</a:t>
            </a:r>
            <a:r>
              <a:rPr lang="en-US" sz="2000" dirty="0" smtClean="0"/>
              <a:t> with new bone formation is more common</a:t>
            </a:r>
          </a:p>
          <a:p>
            <a:pPr lvl="0"/>
            <a:endParaRPr lang="en-US" sz="2000" dirty="0" smtClean="0"/>
          </a:p>
          <a:p>
            <a:pPr lvl="0"/>
            <a:r>
              <a:rPr lang="en-US" sz="2000" dirty="0" err="1" smtClean="0"/>
              <a:t>Gummatous</a:t>
            </a:r>
            <a:r>
              <a:rPr lang="en-US" sz="2000" dirty="0" smtClean="0"/>
              <a:t> destruction of the nasal septum and hard palate are common. </a:t>
            </a:r>
          </a:p>
          <a:p>
            <a:pPr lvl="0"/>
            <a:endParaRPr lang="en-US" sz="2000" dirty="0" smtClean="0"/>
          </a:p>
          <a:p>
            <a:pPr lvl="0"/>
            <a:r>
              <a:rPr lang="en-US" sz="2000" dirty="0" smtClean="0"/>
              <a:t>This result in saddle shaped nose and perforations of the palate.</a:t>
            </a:r>
          </a:p>
          <a:p>
            <a:endParaRPr lang="en-US" dirty="0"/>
          </a:p>
        </p:txBody>
      </p:sp>
      <p:pic>
        <p:nvPicPr>
          <p:cNvPr id="1026" name="Picture 2" descr="C:\Users\User\Pictures\gummaTrachoma1.jpg"/>
          <p:cNvPicPr>
            <a:picLocks noChangeAspect="1" noChangeArrowheads="1"/>
          </p:cNvPicPr>
          <p:nvPr/>
        </p:nvPicPr>
        <p:blipFill>
          <a:blip r:embed="rId2" cstate="print"/>
          <a:srcRect/>
          <a:stretch>
            <a:fillRect/>
          </a:stretch>
        </p:blipFill>
        <p:spPr bwMode="auto">
          <a:xfrm>
            <a:off x="2590800" y="762000"/>
            <a:ext cx="6096000" cy="50292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74638"/>
            <a:ext cx="6734175" cy="563562"/>
          </a:xfrm>
        </p:spPr>
        <p:txBody>
          <a:bodyPr/>
          <a:lstStyle/>
          <a:p>
            <a:r>
              <a:rPr lang="en-US" sz="3600" dirty="0" smtClean="0">
                <a:solidFill>
                  <a:srgbClr val="FF0000"/>
                </a:solidFill>
                <a:latin typeface="Algerian" pitchFamily="82" charset="0"/>
              </a:rPr>
              <a:t>TUBERCULOUS OSTEOMYELITIS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286000" y="838200"/>
            <a:ext cx="6734175" cy="5867400"/>
          </a:xfrm>
        </p:spPr>
        <p:txBody>
          <a:bodyPr/>
          <a:lstStyle/>
          <a:p>
            <a:pPr lvl="0">
              <a:lnSpc>
                <a:spcPct val="150000"/>
              </a:lnSpc>
            </a:pPr>
            <a:r>
              <a:rPr lang="en-US" sz="2000" dirty="0" smtClean="0"/>
              <a:t>This condition of the jaws is rare. </a:t>
            </a:r>
          </a:p>
          <a:p>
            <a:pPr lvl="0">
              <a:lnSpc>
                <a:spcPct val="150000"/>
              </a:lnSpc>
            </a:pPr>
            <a:r>
              <a:rPr lang="en-US" sz="2000" dirty="0" smtClean="0"/>
              <a:t>It may follow tooth extraction in </a:t>
            </a:r>
            <a:r>
              <a:rPr lang="en-US" sz="2000" dirty="0" err="1" smtClean="0"/>
              <a:t>tuberculous</a:t>
            </a:r>
            <a:r>
              <a:rPr lang="en-US" sz="2000" dirty="0" smtClean="0"/>
              <a:t> patient. </a:t>
            </a:r>
          </a:p>
          <a:p>
            <a:pPr lvl="0">
              <a:spcBef>
                <a:spcPts val="0"/>
              </a:spcBef>
              <a:spcAft>
                <a:spcPts val="600"/>
              </a:spcAft>
            </a:pPr>
            <a:r>
              <a:rPr lang="en-US" sz="2000" dirty="0" smtClean="0"/>
              <a:t> The infected socket is painless, fails to heal and there is continuous discharge of pus. </a:t>
            </a:r>
          </a:p>
          <a:p>
            <a:pPr lvl="0"/>
            <a:r>
              <a:rPr lang="en-US" sz="2000" dirty="0" smtClean="0"/>
              <a:t>Later bone destruction occurs to produce a granulation tissue filled bone cavity </a:t>
            </a:r>
            <a:r>
              <a:rPr lang="en-US" sz="2000" dirty="0" err="1" smtClean="0"/>
              <a:t>submucosally</a:t>
            </a:r>
            <a:r>
              <a:rPr lang="en-US" sz="2000" dirty="0" smtClean="0"/>
              <a:t> at the site of the socket. </a:t>
            </a:r>
          </a:p>
          <a:p>
            <a:pPr lvl="0">
              <a:spcAft>
                <a:spcPts val="600"/>
              </a:spcAft>
            </a:pPr>
            <a:r>
              <a:rPr lang="en-US" sz="2000" dirty="0" smtClean="0"/>
              <a:t>The diagnosis is confirmed on biopsy. If the infection of mandible is left untreated it may spread into soft tissues and form chronic facial sinus.</a:t>
            </a:r>
          </a:p>
          <a:p>
            <a:pPr lvl="0"/>
            <a:r>
              <a:rPr lang="en-US" sz="2000" dirty="0" smtClean="0"/>
              <a:t>Treatment consists of local surgery and anti-</a:t>
            </a:r>
            <a:r>
              <a:rPr lang="en-US" sz="2000" dirty="0" err="1" smtClean="0"/>
              <a:t>tuberculous</a:t>
            </a:r>
            <a:r>
              <a:rPr lang="en-US" sz="2000" dirty="0" smtClean="0"/>
              <a:t> therapy.</a:t>
            </a:r>
          </a:p>
          <a:p>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524000" y="533400"/>
            <a:ext cx="7496175" cy="1143000"/>
          </a:xfrm>
        </p:spPr>
        <p:txBody>
          <a:bodyPr/>
          <a:lstStyle/>
          <a:p>
            <a:r>
              <a:rPr lang="en-US" sz="4400" dirty="0" smtClean="0">
                <a:solidFill>
                  <a:srgbClr val="FF0000"/>
                </a:solidFill>
                <a:latin typeface="Algerian" pitchFamily="82" charset="0"/>
              </a:rPr>
              <a:t>RADIOGRAPHIC FINDINGS</a:t>
            </a:r>
            <a:r>
              <a:rPr lang="en-US" i="1" dirty="0" smtClean="0"/>
              <a:t/>
            </a:r>
            <a:br>
              <a:rPr lang="en-US" i="1" dirty="0" smtClean="0"/>
            </a:br>
            <a:endParaRPr lang="en-US" dirty="0"/>
          </a:p>
        </p:txBody>
      </p:sp>
      <p:sp>
        <p:nvSpPr>
          <p:cNvPr id="3" name="Content Placeholder 2"/>
          <p:cNvSpPr>
            <a:spLocks noGrp="1"/>
          </p:cNvSpPr>
          <p:nvPr>
            <p:ph idx="1"/>
          </p:nvPr>
        </p:nvSpPr>
        <p:spPr>
          <a:xfrm>
            <a:off x="2693988" y="1676400"/>
            <a:ext cx="6326187" cy="4449763"/>
          </a:xfrm>
        </p:spPr>
        <p:txBody>
          <a:bodyPr/>
          <a:lstStyle/>
          <a:p>
            <a:r>
              <a:rPr lang="en-US" dirty="0" smtClean="0">
                <a:solidFill>
                  <a:schemeClr val="bg2"/>
                </a:solidFill>
              </a:rPr>
              <a:t>Bone destruction cannot be determined </a:t>
            </a:r>
            <a:r>
              <a:rPr lang="en-US" dirty="0" err="1" smtClean="0">
                <a:solidFill>
                  <a:schemeClr val="bg2"/>
                </a:solidFill>
              </a:rPr>
              <a:t>radiographically</a:t>
            </a:r>
            <a:r>
              <a:rPr lang="en-US" dirty="0" smtClean="0">
                <a:solidFill>
                  <a:schemeClr val="bg2"/>
                </a:solidFill>
              </a:rPr>
              <a:t> until 3 weeks after initiation of </a:t>
            </a:r>
            <a:r>
              <a:rPr lang="en-US" dirty="0" err="1" smtClean="0">
                <a:solidFill>
                  <a:schemeClr val="bg2"/>
                </a:solidFill>
              </a:rPr>
              <a:t>osteomyelitic</a:t>
            </a:r>
            <a:r>
              <a:rPr lang="en-US" dirty="0" smtClean="0">
                <a:solidFill>
                  <a:schemeClr val="bg2"/>
                </a:solidFill>
              </a:rPr>
              <a:t> process</a:t>
            </a:r>
          </a:p>
          <a:p>
            <a:r>
              <a:rPr lang="en-US" dirty="0" smtClean="0">
                <a:solidFill>
                  <a:schemeClr val="bg2"/>
                </a:solidFill>
              </a:rPr>
              <a:t>Scattered areas of bone destruction varied in size and number</a:t>
            </a:r>
          </a:p>
          <a:p>
            <a:r>
              <a:rPr lang="en-US" dirty="0" smtClean="0">
                <a:solidFill>
                  <a:schemeClr val="bg2"/>
                </a:solidFill>
              </a:rPr>
              <a:t>Moth-eaten appearance </a:t>
            </a:r>
          </a:p>
          <a:p>
            <a:r>
              <a:rPr lang="en-US" dirty="0" smtClean="0">
                <a:solidFill>
                  <a:schemeClr val="bg2"/>
                </a:solidFill>
              </a:rPr>
              <a:t>Widening of </a:t>
            </a:r>
            <a:r>
              <a:rPr lang="en-US" dirty="0" err="1" smtClean="0">
                <a:solidFill>
                  <a:schemeClr val="bg2"/>
                </a:solidFill>
              </a:rPr>
              <a:t>volkman`s</a:t>
            </a:r>
            <a:r>
              <a:rPr lang="en-US" dirty="0" smtClean="0">
                <a:solidFill>
                  <a:schemeClr val="bg2"/>
                </a:solidFill>
              </a:rPr>
              <a:t> canals  </a:t>
            </a:r>
          </a:p>
          <a:p>
            <a:r>
              <a:rPr lang="en-US" dirty="0" err="1" smtClean="0">
                <a:solidFill>
                  <a:schemeClr val="bg2"/>
                </a:solidFill>
              </a:rPr>
              <a:t>Sequestra</a:t>
            </a:r>
            <a:endParaRPr lang="en-US" dirty="0" smtClean="0">
              <a:solidFill>
                <a:schemeClr val="bg2"/>
              </a:solidFill>
            </a:endParaRPr>
          </a:p>
          <a:p>
            <a:r>
              <a:rPr lang="en-US" dirty="0" err="1" smtClean="0">
                <a:solidFill>
                  <a:schemeClr val="bg2"/>
                </a:solidFill>
              </a:rPr>
              <a:t>Involucrum</a:t>
            </a:r>
            <a:endParaRPr lang="en-US" dirty="0">
              <a:solidFill>
                <a:schemeClr val="bg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486775" cy="1143000"/>
          </a:xfrm>
        </p:spPr>
        <p:txBody>
          <a:bodyPr/>
          <a:lstStyle/>
          <a:p>
            <a:r>
              <a:rPr lang="en-US" sz="4400" dirty="0" smtClean="0">
                <a:solidFill>
                  <a:srgbClr val="FF0000"/>
                </a:solidFill>
                <a:latin typeface="Algerian" pitchFamily="82" charset="0"/>
              </a:rPr>
              <a:t>TYPES OF DIAGNOSTIC IMAGING</a:t>
            </a:r>
            <a:endParaRPr lang="en-US" sz="4400" dirty="0">
              <a:solidFill>
                <a:srgbClr val="FF0000"/>
              </a:solidFill>
              <a:latin typeface="Algerian" pitchFamily="82" charset="0"/>
            </a:endParaRPr>
          </a:p>
        </p:txBody>
      </p:sp>
      <p:pic>
        <p:nvPicPr>
          <p:cNvPr id="4" name="Content Placeholder 3"/>
          <p:cNvPicPr>
            <a:picLocks noGrp="1"/>
          </p:cNvPicPr>
          <p:nvPr>
            <p:ph idx="1"/>
          </p:nvPr>
        </p:nvPicPr>
        <p:blipFill>
          <a:blip r:embed="rId2" cstate="print"/>
          <a:srcRect/>
          <a:stretch>
            <a:fillRect/>
          </a:stretch>
        </p:blipFill>
        <p:spPr bwMode="auto">
          <a:xfrm>
            <a:off x="2514600" y="1676400"/>
            <a:ext cx="6402387" cy="495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792162"/>
          </a:xfrm>
        </p:spPr>
        <p:txBody>
          <a:bodyPr/>
          <a:lstStyle/>
          <a:p>
            <a:r>
              <a:rPr lang="en-US" sz="3600" dirty="0" smtClean="0">
                <a:solidFill>
                  <a:srgbClr val="FF0000"/>
                </a:solidFill>
                <a:latin typeface="Algerian" pitchFamily="82" charset="0"/>
              </a:rPr>
              <a:t>Conventional Radiology</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438400" y="1066800"/>
            <a:ext cx="6581775" cy="5059363"/>
          </a:xfrm>
        </p:spPr>
        <p:txBody>
          <a:bodyPr/>
          <a:lstStyle/>
          <a:p>
            <a:r>
              <a:rPr lang="en-US" sz="2200" dirty="0" err="1" smtClean="0"/>
              <a:t>Orthopanoramic</a:t>
            </a:r>
            <a:r>
              <a:rPr lang="en-US" sz="2200" dirty="0" smtClean="0"/>
              <a:t> view depicts the status of the dentition, displays the osseous confines and internal osseous structure of the jaws, and is the adequate basis for a follow-up examination. </a:t>
            </a:r>
          </a:p>
          <a:p>
            <a:r>
              <a:rPr lang="en-US" sz="2200" dirty="0" smtClean="0"/>
              <a:t>Occasionally supplemented by intraoral radiographs.</a:t>
            </a:r>
          </a:p>
          <a:p>
            <a:r>
              <a:rPr lang="en-US" sz="2200" dirty="0" smtClean="0"/>
              <a:t>Additional radiographs may be required to focus on certain anatomical areas: </a:t>
            </a:r>
          </a:p>
          <a:p>
            <a:r>
              <a:rPr lang="en-US" sz="2200" dirty="0" err="1" smtClean="0"/>
              <a:t>Mandibular</a:t>
            </a:r>
            <a:r>
              <a:rPr lang="en-US" sz="2200" dirty="0" smtClean="0"/>
              <a:t> oblique view for </a:t>
            </a:r>
            <a:r>
              <a:rPr lang="en-US" sz="2200" dirty="0" err="1" smtClean="0"/>
              <a:t>mandibular</a:t>
            </a:r>
            <a:r>
              <a:rPr lang="en-US" sz="2200" dirty="0" smtClean="0"/>
              <a:t> body, the </a:t>
            </a:r>
            <a:r>
              <a:rPr lang="en-US" sz="2200" dirty="0" err="1" smtClean="0"/>
              <a:t>occlusal</a:t>
            </a:r>
            <a:r>
              <a:rPr lang="en-US" sz="2200" dirty="0" smtClean="0"/>
              <a:t> view to depict the </a:t>
            </a:r>
            <a:r>
              <a:rPr lang="en-US" sz="2200" dirty="0" err="1" smtClean="0"/>
              <a:t>symphysis</a:t>
            </a:r>
            <a:r>
              <a:rPr lang="en-US" sz="2200" dirty="0" smtClean="0"/>
              <a:t> and maxilla area.</a:t>
            </a:r>
          </a:p>
          <a:p>
            <a:r>
              <a:rPr lang="en-US" sz="2200" dirty="0" smtClean="0"/>
              <a:t> The </a:t>
            </a:r>
            <a:r>
              <a:rPr lang="en-US" sz="2200" dirty="0" err="1" smtClean="0"/>
              <a:t>posteroanterior</a:t>
            </a:r>
            <a:r>
              <a:rPr lang="en-US" sz="2200" dirty="0" smtClean="0"/>
              <a:t> view of the mandible (</a:t>
            </a:r>
            <a:r>
              <a:rPr lang="en-US" sz="2200" dirty="0" err="1" smtClean="0"/>
              <a:t>Clementschitsch</a:t>
            </a:r>
            <a:r>
              <a:rPr lang="en-US" sz="2200" dirty="0" smtClean="0"/>
              <a:t>) for </a:t>
            </a:r>
            <a:r>
              <a:rPr lang="en-US" sz="2200" dirty="0" err="1" smtClean="0"/>
              <a:t>mandibular</a:t>
            </a:r>
            <a:r>
              <a:rPr lang="en-US" sz="2200" dirty="0" smtClean="0"/>
              <a:t> </a:t>
            </a:r>
            <a:r>
              <a:rPr lang="en-US" sz="2200" dirty="0" err="1" smtClean="0"/>
              <a:t>condyles</a:t>
            </a:r>
            <a:r>
              <a:rPr lang="en-US" sz="2200" dirty="0" smtClean="0"/>
              <a:t> and Waters view to assess the maxillary sinuses.</a:t>
            </a:r>
            <a:endParaRPr lang="en-US" sz="2200" dirty="0"/>
          </a:p>
        </p:txBody>
      </p:sp>
      <p:pic>
        <p:nvPicPr>
          <p:cNvPr id="2050" name="Picture 2"/>
          <p:cNvPicPr>
            <a:picLocks noChangeAspect="1" noChangeArrowheads="1"/>
          </p:cNvPicPr>
          <p:nvPr/>
        </p:nvPicPr>
        <p:blipFill>
          <a:blip r:embed="rId2" cstate="print"/>
          <a:srcRect/>
          <a:stretch>
            <a:fillRect/>
          </a:stretch>
        </p:blipFill>
        <p:spPr bwMode="auto">
          <a:xfrm>
            <a:off x="0" y="1143000"/>
            <a:ext cx="9144000" cy="5715000"/>
          </a:xfrm>
          <a:prstGeom prst="rect">
            <a:avLst/>
          </a:prstGeom>
          <a:noFill/>
          <a:ln w="9525">
            <a:noFill/>
            <a:miter lim="800000"/>
            <a:headEnd/>
            <a:tailEnd/>
          </a:ln>
        </p:spPr>
      </p:pic>
      <p:sp>
        <p:nvSpPr>
          <p:cNvPr id="5" name="Oval 4"/>
          <p:cNvSpPr/>
          <p:nvPr/>
        </p:nvSpPr>
        <p:spPr>
          <a:xfrm>
            <a:off x="1676400" y="4572000"/>
            <a:ext cx="1981200" cy="152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91575" cy="1401762"/>
          </a:xfrm>
        </p:spPr>
        <p:txBody>
          <a:bodyPr/>
          <a:lstStyle/>
          <a:p>
            <a:r>
              <a:rPr lang="en-US" sz="4400" dirty="0" smtClean="0">
                <a:latin typeface="Algerian" pitchFamily="82" charset="0"/>
              </a:rPr>
              <a:t>  </a:t>
            </a:r>
            <a:r>
              <a:rPr lang="en-US" sz="4400" dirty="0" smtClean="0">
                <a:solidFill>
                  <a:srgbClr val="FF0000"/>
                </a:solidFill>
                <a:latin typeface="Algerian" pitchFamily="82" charset="0"/>
              </a:rPr>
              <a:t>SCINTIGRAPHY / BONE IMAGING </a:t>
            </a:r>
            <a:r>
              <a:rPr lang="en-US" dirty="0" smtClean="0"/>
              <a:t/>
            </a:r>
            <a:br>
              <a:rPr lang="en-US" dirty="0" smtClean="0"/>
            </a:br>
            <a:endParaRPr lang="en-US" dirty="0"/>
          </a:p>
        </p:txBody>
      </p:sp>
      <p:sp>
        <p:nvSpPr>
          <p:cNvPr id="3" name="Content Placeholder 2"/>
          <p:cNvSpPr>
            <a:spLocks noGrp="1"/>
          </p:cNvSpPr>
          <p:nvPr>
            <p:ph idx="1"/>
          </p:nvPr>
        </p:nvSpPr>
        <p:spPr>
          <a:xfrm>
            <a:off x="2362200" y="1066800"/>
            <a:ext cx="6657975" cy="5059363"/>
          </a:xfrm>
        </p:spPr>
        <p:txBody>
          <a:bodyPr/>
          <a:lstStyle/>
          <a:p>
            <a:r>
              <a:rPr lang="en-US" sz="2000" dirty="0" smtClean="0"/>
              <a:t>Presence of reactive bone</a:t>
            </a:r>
          </a:p>
          <a:p>
            <a:r>
              <a:rPr lang="en-US" sz="2000" dirty="0" smtClean="0"/>
              <a:t>T</a:t>
            </a:r>
            <a:r>
              <a:rPr lang="en-US" sz="2000" i="1" dirty="0" smtClean="0"/>
              <a:t>echnetium (Tc</a:t>
            </a:r>
            <a:r>
              <a:rPr lang="en-US" sz="2000" i="1" baseline="30000" dirty="0" smtClean="0"/>
              <a:t>99m</a:t>
            </a:r>
            <a:r>
              <a:rPr lang="en-US" sz="2000" i="1" dirty="0" smtClean="0"/>
              <a:t>) labeled </a:t>
            </a:r>
            <a:r>
              <a:rPr lang="en-US" sz="2000" i="1" dirty="0" err="1" smtClean="0"/>
              <a:t>methylenediphosphonates</a:t>
            </a:r>
            <a:endParaRPr lang="en-US" sz="2000" i="1" dirty="0" smtClean="0"/>
          </a:p>
          <a:p>
            <a:r>
              <a:rPr lang="en-US" sz="2000" dirty="0" smtClean="0"/>
              <a:t> Rectilinear scanner or a scintillation camera</a:t>
            </a:r>
          </a:p>
          <a:p>
            <a:r>
              <a:rPr lang="en-US" sz="2000" dirty="0" smtClean="0"/>
              <a:t>basic principle consists of injecting a radioactive tracer into the circulation system.</a:t>
            </a:r>
          </a:p>
          <a:p>
            <a:r>
              <a:rPr lang="en-US" sz="2000" dirty="0" smtClean="0"/>
              <a:t>Radiopharmaceuticals that are absorbed by bone provide particularly useful information</a:t>
            </a:r>
          </a:p>
          <a:p>
            <a:r>
              <a:rPr lang="en-US" sz="2000" dirty="0" smtClean="0"/>
              <a:t>The complete 99mTc bone </a:t>
            </a:r>
            <a:r>
              <a:rPr lang="en-US" sz="2000" dirty="0" err="1" smtClean="0"/>
              <a:t>scanconsists</a:t>
            </a:r>
            <a:r>
              <a:rPr lang="en-US" sz="2000" dirty="0" smtClean="0"/>
              <a:t> of three phases. </a:t>
            </a:r>
          </a:p>
          <a:p>
            <a:r>
              <a:rPr lang="en-US" sz="2000" dirty="0" smtClean="0"/>
              <a:t>The first phase (flow study) consists of serial 3- to 4-s images taken during the first 1−2 min after injection of the radionuclide. </a:t>
            </a:r>
          </a:p>
          <a:p>
            <a:r>
              <a:rPr lang="en-US" sz="2000" dirty="0" smtClean="0"/>
              <a:t>The second phase (blood-pool study) consists of a single image obtained 5−10 min after injection. </a:t>
            </a:r>
          </a:p>
          <a:p>
            <a:r>
              <a:rPr lang="en-US" sz="2000" dirty="0" smtClean="0"/>
              <a:t>The third phase (delayed study or bone study) includes multiple views obtained 2−4 h after injection (Gold 1991)</a:t>
            </a:r>
            <a:r>
              <a:rPr lang="en-US" dirty="0" smtClean="0"/>
              <a:t>.</a:t>
            </a:r>
          </a:p>
          <a:p>
            <a:endParaRPr lang="en-US" dirty="0" smtClean="0"/>
          </a:p>
          <a:p>
            <a:endParaRPr lang="en-US" dirty="0"/>
          </a:p>
        </p:txBody>
      </p:sp>
      <p:pic>
        <p:nvPicPr>
          <p:cNvPr id="4" name="Picture 3"/>
          <p:cNvPicPr/>
          <p:nvPr/>
        </p:nvPicPr>
        <p:blipFill>
          <a:blip r:embed="rId2" cstate="print"/>
          <a:srcRect/>
          <a:stretch>
            <a:fillRect/>
          </a:stretch>
        </p:blipFill>
        <p:spPr bwMode="auto">
          <a:xfrm>
            <a:off x="2133600" y="1143000"/>
            <a:ext cx="6629400"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460469">
            <a:off x="-197208" y="830822"/>
            <a:ext cx="3875378" cy="1420925"/>
          </a:xfrm>
        </p:spPr>
        <p:txBody>
          <a:bodyPr/>
          <a:lstStyle/>
          <a:p>
            <a:r>
              <a:rPr lang="en-US" sz="2400" dirty="0" smtClean="0">
                <a:solidFill>
                  <a:srgbClr val="FF0000"/>
                </a:solidFill>
                <a:latin typeface="Algerian" pitchFamily="82" charset="0"/>
              </a:rPr>
              <a:t>SCINTIGRAPHY / BONE IMAGING</a:t>
            </a:r>
            <a:endParaRPr lang="en-US" sz="2400" dirty="0"/>
          </a:p>
        </p:txBody>
      </p:sp>
      <p:sp>
        <p:nvSpPr>
          <p:cNvPr id="3" name="Content Placeholder 2"/>
          <p:cNvSpPr>
            <a:spLocks noGrp="1"/>
          </p:cNvSpPr>
          <p:nvPr>
            <p:ph idx="1"/>
          </p:nvPr>
        </p:nvSpPr>
        <p:spPr>
          <a:xfrm>
            <a:off x="2817813" y="1447800"/>
            <a:ext cx="6326187" cy="4678363"/>
          </a:xfrm>
        </p:spPr>
        <p:txBody>
          <a:bodyPr/>
          <a:lstStyle/>
          <a:p>
            <a:r>
              <a:rPr lang="en-US" sz="2000" dirty="0" smtClean="0"/>
              <a:t>In the facial skeleton the uptake is slightly higher in the maxilla and mandible compared with the rest of the skull.</a:t>
            </a:r>
          </a:p>
          <a:p>
            <a:r>
              <a:rPr lang="en-US" sz="2000" dirty="0" smtClean="0"/>
              <a:t>The following criteria must always be addressed:</a:t>
            </a:r>
          </a:p>
          <a:p>
            <a:r>
              <a:rPr lang="en-US" sz="2000" dirty="0" smtClean="0"/>
              <a:t>Look for symmetrical uptake  within the corresponding skeletal regions</a:t>
            </a:r>
          </a:p>
          <a:p>
            <a:r>
              <a:rPr lang="en-US" sz="2000" dirty="0" smtClean="0"/>
              <a:t>Regions with increased or decreased uptake compared with surrounding and corresponding bones are suspicious and may need further radiological investigation</a:t>
            </a:r>
          </a:p>
          <a:p>
            <a:r>
              <a:rPr lang="en-US" sz="2000" dirty="0" smtClean="0"/>
              <a:t>Increased uptake is a sign of increased metabolic activity</a:t>
            </a:r>
          </a:p>
          <a:p>
            <a:r>
              <a:rPr lang="en-US" sz="2000" dirty="0" smtClean="0"/>
              <a:t>A physiological or decreased uptake indicates a normal </a:t>
            </a:r>
            <a:r>
              <a:rPr lang="en-US" sz="2000" dirty="0" err="1" smtClean="0"/>
              <a:t>osteoblastic</a:t>
            </a:r>
            <a:r>
              <a:rPr lang="en-US" sz="2000" dirty="0" smtClean="0"/>
              <a:t> bone activity or may be the result of a very aggressive lesion with failure of local bone repair</a:t>
            </a:r>
            <a:endParaRPr lang="en-US" sz="2000" dirty="0"/>
          </a:p>
        </p:txBody>
      </p:sp>
      <p:pic>
        <p:nvPicPr>
          <p:cNvPr id="2051" name="Picture 3"/>
          <p:cNvPicPr>
            <a:picLocks noChangeAspect="1" noChangeArrowheads="1"/>
          </p:cNvPicPr>
          <p:nvPr/>
        </p:nvPicPr>
        <p:blipFill>
          <a:blip r:embed="rId2" cstate="print"/>
          <a:srcRect/>
          <a:stretch>
            <a:fillRect/>
          </a:stretch>
        </p:blipFill>
        <p:spPr bwMode="auto">
          <a:xfrm>
            <a:off x="0" y="0"/>
            <a:ext cx="93726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heckerboard(across)">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7343775" cy="792162"/>
          </a:xfrm>
        </p:spPr>
        <p:txBody>
          <a:bodyPr/>
          <a:lstStyle/>
          <a:p>
            <a:r>
              <a:rPr lang="en-US" sz="4400" dirty="0" smtClean="0">
                <a:solidFill>
                  <a:srgbClr val="FF0000"/>
                </a:solidFill>
                <a:latin typeface="Algerian" pitchFamily="82" charset="0"/>
              </a:rPr>
              <a:t>COMPUTED TOMOGRAPHY</a:t>
            </a:r>
            <a:endParaRPr lang="en-US" sz="4400" dirty="0">
              <a:solidFill>
                <a:srgbClr val="FF0000"/>
              </a:solidFill>
              <a:latin typeface="Algerian" pitchFamily="82" charset="0"/>
            </a:endParaRPr>
          </a:p>
        </p:txBody>
      </p:sp>
      <p:sp>
        <p:nvSpPr>
          <p:cNvPr id="3" name="Content Placeholder 2"/>
          <p:cNvSpPr>
            <a:spLocks noGrp="1"/>
          </p:cNvSpPr>
          <p:nvPr>
            <p:ph idx="1"/>
          </p:nvPr>
        </p:nvSpPr>
        <p:spPr>
          <a:xfrm>
            <a:off x="2438400" y="1143000"/>
            <a:ext cx="6581775" cy="4983163"/>
          </a:xfrm>
        </p:spPr>
        <p:txBody>
          <a:bodyPr/>
          <a:lstStyle/>
          <a:p>
            <a:r>
              <a:rPr lang="en-US" sz="2000" dirty="0" smtClean="0"/>
              <a:t>Proper, well-aligned positioning of the head facilitates reconstruction of the axially acquired image data set into axial oblique and coronal planes.</a:t>
            </a:r>
          </a:p>
          <a:p>
            <a:r>
              <a:rPr lang="en-US" sz="2000" dirty="0" smtClean="0"/>
              <a:t> The reconstructions are performed with a slice thickness of 2 mm</a:t>
            </a:r>
          </a:p>
          <a:p>
            <a:r>
              <a:rPr lang="en-US" sz="2000" dirty="0" smtClean="0"/>
              <a:t> Curved or </a:t>
            </a:r>
            <a:r>
              <a:rPr lang="en-US" sz="2000" dirty="0" err="1" smtClean="0"/>
              <a:t>sagittal</a:t>
            </a:r>
            <a:r>
              <a:rPr lang="en-US" sz="2000" dirty="0" smtClean="0"/>
              <a:t> oblique reconstructions along the </a:t>
            </a:r>
            <a:r>
              <a:rPr lang="en-US" sz="2000" dirty="0" err="1" smtClean="0"/>
              <a:t>mandibular</a:t>
            </a:r>
            <a:r>
              <a:rPr lang="en-US" sz="2000" dirty="0" smtClean="0"/>
              <a:t> body provide information similar to an </a:t>
            </a:r>
            <a:r>
              <a:rPr lang="en-US" sz="2000" dirty="0" err="1" smtClean="0"/>
              <a:t>orthopanoramic</a:t>
            </a:r>
            <a:r>
              <a:rPr lang="en-US" sz="2000" dirty="0" smtClean="0"/>
              <a:t>  radiograph.</a:t>
            </a:r>
          </a:p>
          <a:p>
            <a:r>
              <a:rPr lang="en-US" sz="2000" dirty="0" smtClean="0"/>
              <a:t>Recognition and differentiation of facial and masticator </a:t>
            </a:r>
            <a:r>
              <a:rPr lang="fr-FR" sz="2000" dirty="0" err="1" smtClean="0"/>
              <a:t>space</a:t>
            </a:r>
            <a:r>
              <a:rPr lang="fr-FR" sz="2000" dirty="0" smtClean="0"/>
              <a:t> inflammation </a:t>
            </a:r>
            <a:r>
              <a:rPr lang="fr-FR" sz="2000" dirty="0" err="1" smtClean="0"/>
              <a:t>requires</a:t>
            </a:r>
            <a:r>
              <a:rPr lang="fr-FR" sz="2000" dirty="0" smtClean="0"/>
              <a:t> </a:t>
            </a:r>
            <a:r>
              <a:rPr lang="fr-FR" sz="2000" dirty="0" err="1" smtClean="0"/>
              <a:t>intravenous</a:t>
            </a:r>
            <a:r>
              <a:rPr lang="fr-FR" sz="2000" dirty="0" smtClean="0"/>
              <a:t> application </a:t>
            </a:r>
            <a:r>
              <a:rPr lang="en-US" sz="2000" dirty="0" smtClean="0"/>
              <a:t>of iodine-containing contrast material which is performed with 100 ml at a flow rate of 2 ml/s.</a:t>
            </a:r>
          </a:p>
          <a:p>
            <a:r>
              <a:rPr lang="en-US" sz="2000" dirty="0" smtClean="0"/>
              <a:t> The soft tissue images which are reconstructed from the axial data set are displayed as coronal and axial oblique 3-mm slices with a window/level setting of W/L 300/100.</a:t>
            </a:r>
            <a:endParaRPr lang="en-US" sz="20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0" y="0"/>
            <a:ext cx="10287000" cy="34290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0" y="3429000"/>
            <a:ext cx="9982200" cy="342900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8" name="Oval 7"/>
          <p:cNvSpPr/>
          <p:nvPr/>
        </p:nvSpPr>
        <p:spPr>
          <a:xfrm>
            <a:off x="3352800" y="1676400"/>
            <a:ext cx="685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382000" y="1143000"/>
            <a:ext cx="609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ox(in)">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checkerboard(across)">
                                      <p:cBhvr>
                                        <p:cTn id="12" dur="500"/>
                                        <p:tgtEl>
                                          <p:spTgt spid="307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ox(i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953375" cy="792162"/>
          </a:xfrm>
        </p:spPr>
        <p:txBody>
          <a:bodyPr/>
          <a:lstStyle/>
          <a:p>
            <a:r>
              <a:rPr lang="en-US" sz="4000" dirty="0" smtClean="0">
                <a:solidFill>
                  <a:srgbClr val="FF0000"/>
                </a:solidFill>
                <a:latin typeface="Algerian" pitchFamily="82" charset="0"/>
              </a:rPr>
              <a:t>MAGNETIC RESONANCE IMAGING</a:t>
            </a:r>
            <a:endParaRPr lang="en-US" sz="4000" dirty="0">
              <a:solidFill>
                <a:srgbClr val="FF0000"/>
              </a:solidFill>
              <a:latin typeface="Algerian" pitchFamily="82" charset="0"/>
            </a:endParaRPr>
          </a:p>
        </p:txBody>
      </p:sp>
      <p:sp>
        <p:nvSpPr>
          <p:cNvPr id="3" name="Content Placeholder 2"/>
          <p:cNvSpPr>
            <a:spLocks noGrp="1"/>
          </p:cNvSpPr>
          <p:nvPr>
            <p:ph idx="1"/>
          </p:nvPr>
        </p:nvSpPr>
        <p:spPr>
          <a:xfrm>
            <a:off x="2693988" y="1143000"/>
            <a:ext cx="6326187" cy="5486400"/>
          </a:xfrm>
        </p:spPr>
        <p:txBody>
          <a:bodyPr/>
          <a:lstStyle/>
          <a:p>
            <a:r>
              <a:rPr lang="en-US" sz="2000" dirty="0" smtClean="0"/>
              <a:t>The MRI examination protocol consists of a coronal and axial fast T2-weighted series that covers the upper and lower jaw, slice thickness is 3.5 mm.</a:t>
            </a:r>
          </a:p>
          <a:p>
            <a:r>
              <a:rPr lang="en-US" sz="2000" dirty="0" smtClean="0"/>
              <a:t> Axial and coronal T1-weighted series without and with gadolinium as contrast agent are additionally performed. </a:t>
            </a:r>
          </a:p>
          <a:p>
            <a:r>
              <a:rPr lang="en-US" sz="2000" dirty="0" smtClean="0"/>
              <a:t>The coronal T1-weighted series is replaced by a T1-weighted </a:t>
            </a:r>
            <a:r>
              <a:rPr lang="en-US" sz="2000" dirty="0" err="1" smtClean="0"/>
              <a:t>sagittal</a:t>
            </a:r>
            <a:r>
              <a:rPr lang="en-US" sz="2000" dirty="0" smtClean="0"/>
              <a:t> oblique series in case of positive findings within the </a:t>
            </a:r>
            <a:r>
              <a:rPr lang="en-US" sz="2000" dirty="0" err="1" smtClean="0"/>
              <a:t>mandibular</a:t>
            </a:r>
            <a:r>
              <a:rPr lang="en-US" sz="2000" dirty="0" smtClean="0"/>
              <a:t> body or </a:t>
            </a:r>
            <a:r>
              <a:rPr lang="en-US" sz="2000" dirty="0" err="1" smtClean="0"/>
              <a:t>ramus</a:t>
            </a:r>
            <a:r>
              <a:rPr lang="en-US" sz="2000" dirty="0" smtClean="0"/>
              <a:t> on axial </a:t>
            </a:r>
            <a:r>
              <a:rPr lang="en-US" sz="2000" dirty="0" err="1" smtClean="0"/>
              <a:t>noncontrast</a:t>
            </a:r>
            <a:r>
              <a:rPr lang="en-US" sz="2000" dirty="0" smtClean="0"/>
              <a:t> images.</a:t>
            </a:r>
          </a:p>
          <a:p>
            <a:r>
              <a:rPr lang="en-US" sz="2000" dirty="0" smtClean="0"/>
              <a:t>The contrast-enhanced series requires fat-suppression technique in order to facilitate recognition of pathological contrast enhancement within </a:t>
            </a:r>
            <a:r>
              <a:rPr lang="en-US" sz="2000" dirty="0" err="1" smtClean="0"/>
              <a:t>medullary</a:t>
            </a:r>
            <a:r>
              <a:rPr lang="en-US" sz="2000" dirty="0" smtClean="0"/>
              <a:t> bone  and soft tissue.</a:t>
            </a:r>
            <a:endParaRPr lang="en-US" sz="20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152400"/>
            <a:ext cx="6316662" cy="838200"/>
          </a:xfrm>
        </p:spPr>
        <p:txBody>
          <a:bodyPr/>
          <a:lstStyle/>
          <a:p>
            <a:r>
              <a:rPr lang="en-US" sz="4400" dirty="0" smtClean="0">
                <a:solidFill>
                  <a:srgbClr val="FF0000"/>
                </a:solidFill>
                <a:latin typeface="Algerian" pitchFamily="82" charset="0"/>
              </a:rPr>
              <a:t>         TREATMENT</a:t>
            </a:r>
            <a:endParaRPr lang="en-US" sz="4400" dirty="0">
              <a:solidFill>
                <a:srgbClr val="FF0000"/>
              </a:solidFill>
              <a:latin typeface="Algerian" pitchFamily="82" charset="0"/>
            </a:endParaRPr>
          </a:p>
        </p:txBody>
      </p:sp>
      <p:sp>
        <p:nvSpPr>
          <p:cNvPr id="3" name="Content Placeholder 2"/>
          <p:cNvSpPr>
            <a:spLocks noGrp="1"/>
          </p:cNvSpPr>
          <p:nvPr>
            <p:ph idx="1"/>
          </p:nvPr>
        </p:nvSpPr>
        <p:spPr>
          <a:xfrm>
            <a:off x="2693988" y="1295400"/>
            <a:ext cx="6326187" cy="5257800"/>
          </a:xfrm>
        </p:spPr>
        <p:txBody>
          <a:bodyPr/>
          <a:lstStyle/>
          <a:p>
            <a:pPr lvl="0">
              <a:buNone/>
            </a:pPr>
            <a:r>
              <a:rPr lang="en-US" sz="2800" dirty="0" smtClean="0"/>
              <a:t>Successful treatment for </a:t>
            </a:r>
            <a:r>
              <a:rPr lang="en-US" sz="2800" dirty="0" err="1" smtClean="0"/>
              <a:t>osteomyelitis</a:t>
            </a:r>
            <a:r>
              <a:rPr lang="en-US" sz="2800" dirty="0" smtClean="0"/>
              <a:t> is based on</a:t>
            </a:r>
          </a:p>
          <a:p>
            <a:pPr lvl="0"/>
            <a:r>
              <a:rPr lang="en-US" sz="2800" dirty="0" smtClean="0"/>
              <a:t>Early diagnosis</a:t>
            </a:r>
          </a:p>
          <a:p>
            <a:pPr lvl="0"/>
            <a:r>
              <a:rPr lang="en-US" sz="2800" dirty="0" smtClean="0"/>
              <a:t>Drainage of pus</a:t>
            </a:r>
          </a:p>
          <a:p>
            <a:pPr lvl="0"/>
            <a:r>
              <a:rPr lang="en-US" sz="2800" dirty="0" smtClean="0"/>
              <a:t>Bacteriological culture and sensitivity</a:t>
            </a:r>
          </a:p>
          <a:p>
            <a:pPr lvl="0"/>
            <a:r>
              <a:rPr lang="en-US" sz="2800" dirty="0" smtClean="0"/>
              <a:t>Appropriate antibiotic therapy</a:t>
            </a:r>
          </a:p>
          <a:p>
            <a:pPr lvl="0"/>
            <a:r>
              <a:rPr lang="en-US" sz="2800" dirty="0" smtClean="0"/>
              <a:t>Supportive therapy </a:t>
            </a:r>
          </a:p>
          <a:p>
            <a:pPr lvl="0"/>
            <a:r>
              <a:rPr lang="en-US" sz="2800" dirty="0" smtClean="0"/>
              <a:t>Surgical debridement</a:t>
            </a:r>
          </a:p>
          <a:p>
            <a:pPr lvl="0"/>
            <a:r>
              <a:rPr lang="en-US" sz="2800" dirty="0" smtClean="0"/>
              <a:t>Reconstruction when indicated</a:t>
            </a:r>
          </a:p>
          <a:p>
            <a:pPr lvl="0"/>
            <a:r>
              <a:rPr lang="en-US" sz="2800" dirty="0" smtClean="0"/>
              <a:t>Adjunct Hyper Baric Oxygen therapy</a:t>
            </a:r>
          </a:p>
          <a:p>
            <a:endParaRPr lang="en-US" dirty="0"/>
          </a:p>
        </p:txBody>
      </p:sp>
      <p:pic>
        <p:nvPicPr>
          <p:cNvPr id="4" name="Picture 3"/>
          <p:cNvPicPr/>
          <p:nvPr/>
        </p:nvPicPr>
        <p:blipFill>
          <a:blip r:embed="rId2" cstate="print"/>
          <a:srcRect r="504" b="12351"/>
          <a:stretch>
            <a:fillRect/>
          </a:stretch>
        </p:blipFill>
        <p:spPr bwMode="auto">
          <a:xfrm>
            <a:off x="2667000" y="1371600"/>
            <a:ext cx="6324600" cy="533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639762"/>
          </a:xfrm>
        </p:spPr>
        <p:txBody>
          <a:bodyPr/>
          <a:lstStyle/>
          <a:p>
            <a:r>
              <a:rPr lang="en-US" sz="4000" dirty="0" smtClean="0">
                <a:solidFill>
                  <a:srgbClr val="FF0000"/>
                </a:solidFill>
                <a:latin typeface="Algerian" pitchFamily="82" charset="0"/>
              </a:rPr>
              <a:t>ANTIBIOTIC THERAPY </a:t>
            </a:r>
            <a:endParaRPr lang="en-US" sz="4000" dirty="0">
              <a:solidFill>
                <a:srgbClr val="FF0000"/>
              </a:solidFill>
              <a:latin typeface="Algerian" pitchFamily="82" charset="0"/>
            </a:endParaRPr>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box(in)">
                                      <p:cBhvr>
                                        <p:cTn id="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4078287" cy="639762"/>
          </a:xfrm>
        </p:spPr>
        <p:txBody>
          <a:bodyPr/>
          <a:lstStyle/>
          <a:p>
            <a:r>
              <a:rPr lang="en-US" dirty="0" smtClean="0"/>
              <a:t>Antibiotic regimen</a:t>
            </a:r>
            <a:endParaRPr lang="en-US" dirty="0"/>
          </a:p>
        </p:txBody>
      </p:sp>
      <p:pic>
        <p:nvPicPr>
          <p:cNvPr id="1026" name="Picture 2" descr="G:\DCIM\100KM753\100_5747.JPG"/>
          <p:cNvPicPr>
            <a:picLocks noGrp="1" noChangeAspect="1" noChangeArrowheads="1"/>
          </p:cNvPicPr>
          <p:nvPr>
            <p:ph idx="1"/>
          </p:nvPr>
        </p:nvPicPr>
        <p:blipFill>
          <a:blip r:embed="rId2" cstate="print"/>
          <a:srcRect/>
          <a:stretch>
            <a:fillRect/>
          </a:stretch>
        </p:blipFill>
        <p:spPr bwMode="auto">
          <a:xfrm>
            <a:off x="2590800" y="457200"/>
            <a:ext cx="5943600" cy="6162676"/>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715962"/>
          </a:xfrm>
        </p:spPr>
        <p:txBody>
          <a:bodyPr/>
          <a:lstStyle/>
          <a:p>
            <a:r>
              <a:rPr lang="en-US" sz="4000" b="1" dirty="0" smtClean="0">
                <a:solidFill>
                  <a:srgbClr val="FF0000"/>
                </a:solidFill>
                <a:latin typeface="Algerian" pitchFamily="82" charset="0"/>
              </a:rPr>
              <a:t>LOCAL ANTIBIOTICS</a:t>
            </a:r>
            <a:endParaRPr lang="en-US" sz="4000" dirty="0">
              <a:solidFill>
                <a:srgbClr val="FF0000"/>
              </a:solidFill>
              <a:latin typeface="Algerian" pitchFamily="82" charset="0"/>
            </a:endParaRPr>
          </a:p>
        </p:txBody>
      </p:sp>
      <p:sp>
        <p:nvSpPr>
          <p:cNvPr id="3" name="Content Placeholder 2"/>
          <p:cNvSpPr>
            <a:spLocks noGrp="1"/>
          </p:cNvSpPr>
          <p:nvPr>
            <p:ph idx="1"/>
          </p:nvPr>
        </p:nvSpPr>
        <p:spPr>
          <a:xfrm>
            <a:off x="2693988" y="1219200"/>
            <a:ext cx="6326187" cy="5181600"/>
          </a:xfrm>
        </p:spPr>
        <p:txBody>
          <a:bodyPr/>
          <a:lstStyle/>
          <a:p>
            <a:pPr marL="347663" indent="-347663">
              <a:spcBef>
                <a:spcPct val="50000"/>
              </a:spcBef>
            </a:pPr>
            <a:r>
              <a:rPr lang="en-US" b="1" dirty="0" smtClean="0">
                <a:solidFill>
                  <a:srgbClr val="CCFF66"/>
                </a:solidFill>
              </a:rPr>
              <a:t>(</a:t>
            </a:r>
            <a:r>
              <a:rPr lang="en-US" b="1" dirty="0" err="1" smtClean="0">
                <a:solidFill>
                  <a:srgbClr val="CCFF66"/>
                </a:solidFill>
              </a:rPr>
              <a:t>i</a:t>
            </a:r>
            <a:r>
              <a:rPr lang="en-US" b="1" dirty="0" smtClean="0">
                <a:solidFill>
                  <a:srgbClr val="CCFF66"/>
                </a:solidFill>
              </a:rPr>
              <a:t>) Closed wound irrigation – suction</a:t>
            </a:r>
          </a:p>
          <a:p>
            <a:pPr marL="347663" indent="-347663">
              <a:spcBef>
                <a:spcPct val="50000"/>
              </a:spcBef>
              <a:buFont typeface="Wingdings" pitchFamily="2" charset="2"/>
              <a:buChar char="Ø"/>
            </a:pPr>
            <a:r>
              <a:rPr lang="en-US" sz="2000" dirty="0" smtClean="0">
                <a:solidFill>
                  <a:srgbClr val="CCFF66"/>
                </a:solidFill>
              </a:rPr>
              <a:t>To achieve the desired effect locally it may be required to give very high doses of antibiotic systematically which on other hand will produce unwanted side effects.</a:t>
            </a:r>
          </a:p>
          <a:p>
            <a:pPr marL="347663" indent="-347663">
              <a:spcBef>
                <a:spcPct val="50000"/>
              </a:spcBef>
              <a:buFont typeface="Wingdings" pitchFamily="2" charset="2"/>
              <a:buChar char="Ø"/>
            </a:pPr>
            <a:r>
              <a:rPr lang="en-US" sz="2000" dirty="0" smtClean="0">
                <a:solidFill>
                  <a:srgbClr val="CCFF66"/>
                </a:solidFill>
              </a:rPr>
              <a:t>To overcome this problem, local application of the antibiotic may be effective.</a:t>
            </a:r>
          </a:p>
          <a:p>
            <a:pPr marL="347663" indent="-347663">
              <a:spcBef>
                <a:spcPct val="50000"/>
              </a:spcBef>
              <a:buFont typeface="Wingdings" pitchFamily="2" charset="2"/>
              <a:buChar char="Ø"/>
            </a:pPr>
            <a:r>
              <a:rPr lang="en-US" sz="2000" dirty="0" smtClean="0">
                <a:solidFill>
                  <a:srgbClr val="CCFF66"/>
                </a:solidFill>
              </a:rPr>
              <a:t>After intra oral debridement, </a:t>
            </a:r>
            <a:r>
              <a:rPr lang="en-US" sz="2000" dirty="0" err="1" smtClean="0">
                <a:solidFill>
                  <a:srgbClr val="CCFF66"/>
                </a:solidFill>
              </a:rPr>
              <a:t>saucerization</a:t>
            </a:r>
            <a:r>
              <a:rPr lang="en-US" sz="2000" dirty="0" smtClean="0">
                <a:solidFill>
                  <a:srgbClr val="CCFF66"/>
                </a:solidFill>
              </a:rPr>
              <a:t> or </a:t>
            </a:r>
            <a:r>
              <a:rPr lang="en-US" sz="2000" dirty="0" err="1" smtClean="0">
                <a:solidFill>
                  <a:srgbClr val="CCFF66"/>
                </a:solidFill>
              </a:rPr>
              <a:t>decortication</a:t>
            </a:r>
            <a:r>
              <a:rPr lang="en-US" sz="2000" dirty="0" smtClean="0">
                <a:solidFill>
                  <a:srgbClr val="CCFF66"/>
                </a:solidFill>
              </a:rPr>
              <a:t> two small pediatric </a:t>
            </a:r>
            <a:r>
              <a:rPr lang="en-US" sz="2000" dirty="0" err="1" smtClean="0">
                <a:solidFill>
                  <a:srgbClr val="CCFF66"/>
                </a:solidFill>
              </a:rPr>
              <a:t>naso</a:t>
            </a:r>
            <a:r>
              <a:rPr lang="en-US" sz="2000" dirty="0" smtClean="0">
                <a:solidFill>
                  <a:srgbClr val="CCFF66"/>
                </a:solidFill>
              </a:rPr>
              <a:t> gastric are perforated along a distance of 3-4 cm from the tip and placed in the wound. Tight wound closure.</a:t>
            </a:r>
          </a:p>
          <a:p>
            <a:pPr marL="347663" indent="-347663">
              <a:spcBef>
                <a:spcPct val="50000"/>
              </a:spcBef>
              <a:buFont typeface="Wingdings" pitchFamily="2" charset="2"/>
              <a:buChar char="Ø"/>
            </a:pPr>
            <a:r>
              <a:rPr lang="en-US" sz="2000" dirty="0" smtClean="0">
                <a:solidFill>
                  <a:srgbClr val="CCFF66"/>
                </a:solidFill>
              </a:rPr>
              <a:t>One tube is connected to the </a:t>
            </a:r>
            <a:r>
              <a:rPr lang="en-US" sz="2000" dirty="0" err="1" smtClean="0">
                <a:solidFill>
                  <a:srgbClr val="CCFF66"/>
                </a:solidFill>
              </a:rPr>
              <a:t>i.v</a:t>
            </a:r>
            <a:r>
              <a:rPr lang="en-US" sz="2000" dirty="0" smtClean="0">
                <a:solidFill>
                  <a:srgbClr val="CCFF66"/>
                </a:solidFill>
              </a:rPr>
              <a:t> bottle ( afferent ) and other is connected to low pressure suction (efferent )</a:t>
            </a:r>
          </a:p>
          <a:p>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1411287" cy="258762"/>
          </a:xfrm>
        </p:spPr>
        <p:txBody>
          <a:bodyPr/>
          <a:lstStyle/>
          <a:p>
            <a:endParaRPr lang="en-US" dirty="0"/>
          </a:p>
        </p:txBody>
      </p:sp>
      <p:sp>
        <p:nvSpPr>
          <p:cNvPr id="3" name="Content Placeholder 2"/>
          <p:cNvSpPr>
            <a:spLocks noGrp="1"/>
          </p:cNvSpPr>
          <p:nvPr>
            <p:ph idx="1"/>
          </p:nvPr>
        </p:nvSpPr>
        <p:spPr>
          <a:xfrm>
            <a:off x="2209800" y="609600"/>
            <a:ext cx="6810375" cy="5516563"/>
          </a:xfrm>
        </p:spPr>
        <p:txBody>
          <a:bodyPr/>
          <a:lstStyle/>
          <a:p>
            <a:r>
              <a:rPr lang="en-US" dirty="0" smtClean="0"/>
              <a:t>Neosporin, </a:t>
            </a:r>
            <a:r>
              <a:rPr lang="en-US" dirty="0" err="1" smtClean="0"/>
              <a:t>clindamycin</a:t>
            </a:r>
            <a:r>
              <a:rPr lang="en-US" dirty="0" smtClean="0"/>
              <a:t> etc drug solutions are introduced thru afferent tube &amp; left in place for 3 hrs (1-2lit )</a:t>
            </a:r>
          </a:p>
          <a:p>
            <a:pPr>
              <a:buNone/>
            </a:pPr>
            <a:endParaRPr lang="en-US" dirty="0" smtClean="0"/>
          </a:p>
          <a:p>
            <a:r>
              <a:rPr lang="en-US" dirty="0" smtClean="0"/>
              <a:t>Evacuation is done thru efferent tube connected to low pressure suction for 9hrs and procedure is repeated </a:t>
            </a:r>
            <a:r>
              <a:rPr lang="en-US" dirty="0" err="1" smtClean="0"/>
              <a:t>untill</a:t>
            </a:r>
            <a:r>
              <a:rPr lang="en-US" dirty="0" smtClean="0"/>
              <a:t> sterile culture is obtained from efferent tube</a:t>
            </a:r>
          </a:p>
          <a:p>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Raj\Desktop\New folder\100_5752.JPG"/>
          <p:cNvPicPr>
            <a:picLocks noGrp="1" noChangeAspect="1" noChangeArrowheads="1"/>
          </p:cNvPicPr>
          <p:nvPr>
            <p:ph idx="1"/>
          </p:nvPr>
        </p:nvPicPr>
        <p:blipFill>
          <a:blip r:embed="rId2" cstate="print"/>
          <a:srcRect/>
          <a:stretch>
            <a:fillRect/>
          </a:stretch>
        </p:blipFill>
        <p:spPr bwMode="auto">
          <a:xfrm>
            <a:off x="2514600" y="2209801"/>
            <a:ext cx="2514600" cy="3352800"/>
          </a:xfrm>
          <a:prstGeom prst="rect">
            <a:avLst/>
          </a:prstGeom>
          <a:noFill/>
        </p:spPr>
      </p:pic>
      <p:pic>
        <p:nvPicPr>
          <p:cNvPr id="3075" name="Picture 3" descr="C:\Users\Raj\Desktop\New folder\100_5754.JPG"/>
          <p:cNvPicPr>
            <a:picLocks noChangeAspect="1" noChangeArrowheads="1"/>
          </p:cNvPicPr>
          <p:nvPr/>
        </p:nvPicPr>
        <p:blipFill>
          <a:blip r:embed="rId3" cstate="print"/>
          <a:srcRect/>
          <a:stretch>
            <a:fillRect/>
          </a:stretch>
        </p:blipFill>
        <p:spPr bwMode="auto">
          <a:xfrm>
            <a:off x="5241925" y="2617234"/>
            <a:ext cx="3521075" cy="2640566"/>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2935287" cy="715962"/>
          </a:xfrm>
        </p:spPr>
        <p:txBody>
          <a:bodyPr/>
          <a:lstStyle/>
          <a:p>
            <a:endParaRPr lang="en-US" dirty="0"/>
          </a:p>
        </p:txBody>
      </p:sp>
      <p:sp>
        <p:nvSpPr>
          <p:cNvPr id="3" name="Content Placeholder 2"/>
          <p:cNvSpPr>
            <a:spLocks noGrp="1"/>
          </p:cNvSpPr>
          <p:nvPr>
            <p:ph idx="1"/>
          </p:nvPr>
        </p:nvSpPr>
        <p:spPr>
          <a:xfrm>
            <a:off x="2286000" y="1295400"/>
            <a:ext cx="6734175" cy="4830763"/>
          </a:xfrm>
        </p:spPr>
        <p:txBody>
          <a:bodyPr/>
          <a:lstStyle/>
          <a:p>
            <a:pPr marL="347663" indent="-347663">
              <a:spcBef>
                <a:spcPct val="50000"/>
              </a:spcBef>
              <a:buNone/>
            </a:pPr>
            <a:r>
              <a:rPr lang="en-US" b="1" dirty="0" smtClean="0">
                <a:solidFill>
                  <a:srgbClr val="CCFF66"/>
                </a:solidFill>
              </a:rPr>
              <a:t>(ii) Antibiotic impregnated beads:</a:t>
            </a:r>
          </a:p>
          <a:p>
            <a:pPr marL="347663" indent="-347663">
              <a:spcBef>
                <a:spcPct val="50000"/>
              </a:spcBef>
              <a:buFont typeface="Wingdings" pitchFamily="2" charset="2"/>
              <a:buChar char="Ø"/>
            </a:pPr>
            <a:r>
              <a:rPr lang="en-US" dirty="0" smtClean="0">
                <a:solidFill>
                  <a:srgbClr val="CCFF66"/>
                </a:solidFill>
              </a:rPr>
              <a:t>PMMA (Poly methyl </a:t>
            </a:r>
            <a:r>
              <a:rPr lang="en-US" dirty="0" err="1" smtClean="0">
                <a:solidFill>
                  <a:srgbClr val="CCFF66"/>
                </a:solidFill>
              </a:rPr>
              <a:t>methacrylate</a:t>
            </a:r>
            <a:r>
              <a:rPr lang="en-US" dirty="0" smtClean="0">
                <a:solidFill>
                  <a:srgbClr val="CCFF66"/>
                </a:solidFill>
              </a:rPr>
              <a:t>) beads impregnated with antibiotics may be placed into the disease bone.</a:t>
            </a:r>
          </a:p>
          <a:p>
            <a:pPr marL="347663" indent="-347663">
              <a:spcBef>
                <a:spcPct val="50000"/>
              </a:spcBef>
              <a:buFont typeface="Wingdings" pitchFamily="2" charset="2"/>
              <a:buChar char="Ø"/>
            </a:pPr>
            <a:r>
              <a:rPr lang="en-US" dirty="0" smtClean="0">
                <a:solidFill>
                  <a:srgbClr val="CCFF66"/>
                </a:solidFill>
              </a:rPr>
              <a:t> leaching of antibiotics produce high local concentrations ( low systemic toxicity )</a:t>
            </a:r>
          </a:p>
          <a:p>
            <a:pPr marL="347663" indent="-347663">
              <a:spcBef>
                <a:spcPct val="50000"/>
              </a:spcBef>
              <a:buFont typeface="Wingdings" pitchFamily="2" charset="2"/>
              <a:buChar char="Ø"/>
            </a:pPr>
            <a:r>
              <a:rPr lang="en-US" dirty="0" smtClean="0">
                <a:solidFill>
                  <a:srgbClr val="CCFF66"/>
                </a:solidFill>
              </a:rPr>
              <a:t> </a:t>
            </a:r>
            <a:r>
              <a:rPr lang="en-US" dirty="0" err="1" smtClean="0">
                <a:solidFill>
                  <a:srgbClr val="CCFF66"/>
                </a:solidFill>
              </a:rPr>
              <a:t>clindamycin</a:t>
            </a:r>
            <a:r>
              <a:rPr lang="en-US" dirty="0" smtClean="0">
                <a:solidFill>
                  <a:srgbClr val="CCFF66"/>
                </a:solidFill>
              </a:rPr>
              <a:t>, </a:t>
            </a:r>
            <a:r>
              <a:rPr lang="en-US" dirty="0" err="1" smtClean="0">
                <a:solidFill>
                  <a:srgbClr val="CCFF66"/>
                </a:solidFill>
              </a:rPr>
              <a:t>tobramycin</a:t>
            </a:r>
            <a:r>
              <a:rPr lang="en-US" dirty="0" smtClean="0">
                <a:solidFill>
                  <a:srgbClr val="CCFF66"/>
                </a:solidFill>
              </a:rPr>
              <a:t> and </a:t>
            </a:r>
            <a:r>
              <a:rPr lang="en-US" dirty="0" err="1" smtClean="0">
                <a:solidFill>
                  <a:srgbClr val="CCFF66"/>
                </a:solidFill>
              </a:rPr>
              <a:t>gentamycin</a:t>
            </a:r>
            <a:endParaRPr lang="en-US" dirty="0" smtClean="0">
              <a:solidFill>
                <a:srgbClr val="CCFF66"/>
              </a:solidFill>
            </a:endParaRPr>
          </a:p>
          <a:p>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latin typeface="Algerian" pitchFamily="82" charset="0"/>
              </a:rPr>
              <a:t>SURGICAL  MANAGEMENT</a:t>
            </a:r>
            <a:r>
              <a:rPr lang="en-US" b="1" dirty="0" smtClean="0"/>
              <a:t/>
            </a:r>
            <a:br>
              <a:rPr lang="en-US" b="1" dirty="0" smtClean="0"/>
            </a:br>
            <a:endParaRPr lang="en-US" dirty="0"/>
          </a:p>
        </p:txBody>
      </p:sp>
      <p:pic>
        <p:nvPicPr>
          <p:cNvPr id="4" name="Content Placeholder 3"/>
          <p:cNvPicPr>
            <a:picLocks noGrp="1"/>
          </p:cNvPicPr>
          <p:nvPr>
            <p:ph idx="1"/>
          </p:nvPr>
        </p:nvPicPr>
        <p:blipFill>
          <a:blip r:embed="rId2" cstate="print"/>
          <a:srcRect/>
          <a:stretch>
            <a:fillRect/>
          </a:stretch>
        </p:blipFill>
        <p:spPr bwMode="auto">
          <a:xfrm>
            <a:off x="2514600" y="990600"/>
            <a:ext cx="6505575"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latin typeface="Algerian" pitchFamily="82" charset="0"/>
              </a:rPr>
              <a:t>        SEQUESTRECTOMY</a:t>
            </a:r>
            <a:r>
              <a:rPr lang="en-US" dirty="0" smtClean="0"/>
              <a:t/>
            </a:r>
            <a:br>
              <a:rPr lang="en-US" dirty="0" smtClean="0"/>
            </a:br>
            <a:endParaRPr lang="en-US" dirty="0"/>
          </a:p>
        </p:txBody>
      </p:sp>
      <p:sp>
        <p:nvSpPr>
          <p:cNvPr id="3" name="Content Placeholder 2"/>
          <p:cNvSpPr>
            <a:spLocks noGrp="1"/>
          </p:cNvSpPr>
          <p:nvPr>
            <p:ph idx="1"/>
          </p:nvPr>
        </p:nvSpPr>
        <p:spPr>
          <a:xfrm>
            <a:off x="2438400" y="838200"/>
            <a:ext cx="6581775" cy="6019800"/>
          </a:xfrm>
        </p:spPr>
        <p:txBody>
          <a:bodyPr/>
          <a:lstStyle/>
          <a:p>
            <a:pPr lvl="0"/>
            <a:r>
              <a:rPr lang="en-US" sz="2000" dirty="0" smtClean="0"/>
              <a:t>is the removal of </a:t>
            </a:r>
            <a:r>
              <a:rPr lang="en-US" sz="2000" dirty="0" err="1" smtClean="0"/>
              <a:t>sequestrum</a:t>
            </a:r>
            <a:r>
              <a:rPr lang="en-US" sz="2000" dirty="0" smtClean="0"/>
              <a:t>.</a:t>
            </a:r>
          </a:p>
          <a:p>
            <a:pPr lvl="0"/>
            <a:r>
              <a:rPr lang="en-US" sz="2000" dirty="0" err="1" smtClean="0"/>
              <a:t>Sequestra</a:t>
            </a:r>
            <a:r>
              <a:rPr lang="en-US" sz="2000" dirty="0" smtClean="0"/>
              <a:t> usually cortical  may be </a:t>
            </a:r>
            <a:r>
              <a:rPr lang="en-US" sz="2000" dirty="0" err="1" smtClean="0"/>
              <a:t>cancellous</a:t>
            </a:r>
            <a:endParaRPr lang="en-US" sz="2000" dirty="0" smtClean="0"/>
          </a:p>
          <a:p>
            <a:pPr lvl="0"/>
            <a:r>
              <a:rPr lang="en-US" sz="2000" dirty="0" smtClean="0"/>
              <a:t>Fully formed </a:t>
            </a:r>
            <a:r>
              <a:rPr lang="en-US" sz="2000" dirty="0" err="1" smtClean="0"/>
              <a:t>sequestra</a:t>
            </a:r>
            <a:r>
              <a:rPr lang="en-US" sz="2000" dirty="0" smtClean="0"/>
              <a:t> persist for several months before they are </a:t>
            </a:r>
            <a:r>
              <a:rPr lang="en-US" sz="2000" dirty="0" err="1" smtClean="0"/>
              <a:t>resorbed</a:t>
            </a:r>
            <a:r>
              <a:rPr lang="en-US" sz="2000" dirty="0" smtClean="0"/>
              <a:t> , removed or spontaneously expelled through the mucosa or skin.</a:t>
            </a:r>
          </a:p>
          <a:p>
            <a:pPr lvl="0"/>
            <a:r>
              <a:rPr lang="en-US" sz="2000" dirty="0" err="1" smtClean="0"/>
              <a:t>Resorption</a:t>
            </a:r>
            <a:r>
              <a:rPr lang="en-US" sz="2000" dirty="0" smtClean="0"/>
              <a:t> occurs by </a:t>
            </a:r>
            <a:r>
              <a:rPr lang="en-US" sz="2000" dirty="0" err="1" smtClean="0"/>
              <a:t>lytic</a:t>
            </a:r>
            <a:r>
              <a:rPr lang="en-US" sz="2000" dirty="0" smtClean="0"/>
              <a:t> activity of </a:t>
            </a:r>
            <a:r>
              <a:rPr lang="en-US" sz="2000" dirty="0" err="1" smtClean="0"/>
              <a:t>osteoclasts</a:t>
            </a:r>
            <a:r>
              <a:rPr lang="en-US" sz="2000" dirty="0" smtClean="0"/>
              <a:t> in granulation tissue </a:t>
            </a:r>
            <a:r>
              <a:rPr lang="en-US" sz="2000" dirty="0" err="1" smtClean="0"/>
              <a:t>ingrowing</a:t>
            </a:r>
            <a:r>
              <a:rPr lang="en-US" sz="2000" dirty="0" smtClean="0"/>
              <a:t> </a:t>
            </a:r>
            <a:r>
              <a:rPr lang="en-US" sz="2000" dirty="0" err="1" smtClean="0"/>
              <a:t>sequestra</a:t>
            </a:r>
            <a:r>
              <a:rPr lang="en-US" sz="2000" dirty="0" smtClean="0"/>
              <a:t>.</a:t>
            </a:r>
          </a:p>
          <a:p>
            <a:pPr lvl="0"/>
            <a:r>
              <a:rPr lang="en-US" sz="2000" dirty="0" smtClean="0"/>
              <a:t>In chronic state the </a:t>
            </a:r>
            <a:r>
              <a:rPr lang="en-US" sz="2000" dirty="0" err="1" smtClean="0"/>
              <a:t>involucrum</a:t>
            </a:r>
            <a:r>
              <a:rPr lang="en-US" sz="2000" dirty="0" smtClean="0"/>
              <a:t> or shell of bone produced by the </a:t>
            </a:r>
            <a:r>
              <a:rPr lang="en-US" sz="2000" dirty="0" err="1" smtClean="0"/>
              <a:t>periosteum</a:t>
            </a:r>
            <a:r>
              <a:rPr lang="en-US" sz="2000" dirty="0" smtClean="0"/>
              <a:t> may be perforated by tracts(cloacae) through which pus escapes to epithelial surfaces.</a:t>
            </a:r>
          </a:p>
          <a:p>
            <a:pPr lvl="0"/>
            <a:r>
              <a:rPr lang="en-US" sz="2000" dirty="0" err="1" smtClean="0"/>
              <a:t>Avascular</a:t>
            </a:r>
            <a:r>
              <a:rPr lang="en-US" sz="2000" dirty="0" smtClean="0"/>
              <a:t> and poorly penetrated by antibiotics.</a:t>
            </a:r>
          </a:p>
          <a:p>
            <a:pPr lvl="0"/>
            <a:r>
              <a:rPr lang="en-US" sz="2000" dirty="0" smtClean="0"/>
              <a:t>Sterile abscesses (</a:t>
            </a:r>
            <a:r>
              <a:rPr lang="en-US" sz="2000" dirty="0" err="1" smtClean="0"/>
              <a:t>brodie’s</a:t>
            </a:r>
            <a:r>
              <a:rPr lang="en-US" sz="2000" dirty="0" smtClean="0"/>
              <a:t> abscess) commonly to long bones occur in the jaws.</a:t>
            </a:r>
          </a:p>
          <a:p>
            <a:pPr lvl="0"/>
            <a:r>
              <a:rPr lang="en-US" sz="2000" dirty="0" smtClean="0"/>
              <a:t>Once the </a:t>
            </a:r>
            <a:r>
              <a:rPr lang="en-US" sz="2000" dirty="0" err="1" smtClean="0"/>
              <a:t>sequestra</a:t>
            </a:r>
            <a:r>
              <a:rPr lang="en-US" sz="2000" dirty="0" smtClean="0"/>
              <a:t> are completely formed it can be removed with minimal surgical trauma.</a:t>
            </a:r>
          </a:p>
          <a:p>
            <a:pPr lvl="0"/>
            <a:r>
              <a:rPr lang="en-US" sz="2000" dirty="0" smtClean="0"/>
              <a:t>This method prevents the spread of infection and minimizes tooth and bone loss</a:t>
            </a:r>
            <a:endParaRPr lang="en-US" sz="2000" dirty="0"/>
          </a:p>
        </p:txBody>
      </p:sp>
      <p:pic>
        <p:nvPicPr>
          <p:cNvPr id="4099" name="Picture 3"/>
          <p:cNvPicPr>
            <a:picLocks noChangeAspect="1" noChangeArrowheads="1"/>
          </p:cNvPicPr>
          <p:nvPr/>
        </p:nvPicPr>
        <p:blipFill>
          <a:blip r:embed="rId2" cstate="print"/>
          <a:srcRect/>
          <a:stretch>
            <a:fillRect/>
          </a:stretch>
        </p:blipFill>
        <p:spPr bwMode="auto">
          <a:xfrm>
            <a:off x="2590800" y="990599"/>
            <a:ext cx="6553200" cy="5867401"/>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2590800" y="990600"/>
            <a:ext cx="6553200" cy="5867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checkerboard(across)">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diamond(in)">
                                      <p:cBhvr>
                                        <p:cTn id="12"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rgbClr val="FF0000"/>
                </a:solidFill>
                <a:latin typeface="Algerian" pitchFamily="82" charset="0"/>
              </a:rPr>
              <a:t>      SAUCERIZATION</a:t>
            </a:r>
            <a:r>
              <a:rPr lang="en-US" dirty="0" smtClean="0"/>
              <a:t> </a:t>
            </a:r>
            <a:br>
              <a:rPr lang="en-US" dirty="0" smtClean="0"/>
            </a:br>
            <a:endParaRPr lang="en-US" dirty="0"/>
          </a:p>
        </p:txBody>
      </p:sp>
      <p:sp>
        <p:nvSpPr>
          <p:cNvPr id="3" name="Content Placeholder 2"/>
          <p:cNvSpPr>
            <a:spLocks noGrp="1"/>
          </p:cNvSpPr>
          <p:nvPr>
            <p:ph idx="1"/>
          </p:nvPr>
        </p:nvSpPr>
        <p:spPr>
          <a:xfrm>
            <a:off x="2362200" y="838200"/>
            <a:ext cx="6781800" cy="6400800"/>
          </a:xfrm>
        </p:spPr>
        <p:txBody>
          <a:bodyPr/>
          <a:lstStyle/>
          <a:p>
            <a:pPr>
              <a:buNone/>
            </a:pPr>
            <a:r>
              <a:rPr lang="en-US" sz="2000" dirty="0" smtClean="0"/>
              <a:t>Access to the bone by creating a </a:t>
            </a:r>
            <a:r>
              <a:rPr lang="en-US" sz="2000" dirty="0" err="1" smtClean="0"/>
              <a:t>muco</a:t>
            </a:r>
            <a:r>
              <a:rPr lang="en-US" sz="2000" dirty="0" smtClean="0"/>
              <a:t> </a:t>
            </a:r>
            <a:r>
              <a:rPr lang="en-US" sz="2000" dirty="0" err="1" smtClean="0"/>
              <a:t>periosteal</a:t>
            </a:r>
            <a:r>
              <a:rPr lang="en-US" sz="2000" dirty="0" smtClean="0"/>
              <a:t> flap  usually using a gingival crest incision</a:t>
            </a:r>
          </a:p>
          <a:p>
            <a:pPr>
              <a:buNone/>
            </a:pPr>
            <a:endParaRPr lang="en-US" dirty="0" smtClean="0"/>
          </a:p>
          <a:p>
            <a:pPr>
              <a:buNone/>
            </a:pPr>
            <a:r>
              <a:rPr lang="en-US" sz="2000" dirty="0" smtClean="0"/>
              <a:t>Reflection of flap should be as limited as possible to preserve local blood supply</a:t>
            </a:r>
          </a:p>
          <a:p>
            <a:pPr>
              <a:buNone/>
            </a:pPr>
            <a:endParaRPr lang="en-US" dirty="0" smtClean="0"/>
          </a:p>
          <a:p>
            <a:pPr>
              <a:buNone/>
            </a:pPr>
            <a:r>
              <a:rPr lang="en-US" sz="2000" dirty="0" smtClean="0"/>
              <a:t>Affected teeth (loosened and other dental foci within the affected area) are extracted</a:t>
            </a:r>
          </a:p>
          <a:p>
            <a:pPr>
              <a:buNone/>
            </a:pPr>
            <a:endParaRPr lang="en-US" sz="2000" dirty="0" smtClean="0"/>
          </a:p>
          <a:p>
            <a:pPr>
              <a:buNone/>
            </a:pPr>
            <a:r>
              <a:rPr lang="en-US" sz="2000" dirty="0" smtClean="0"/>
              <a:t>Lateral cortex of the mandible is reduced using burs or </a:t>
            </a:r>
            <a:r>
              <a:rPr lang="en-US" sz="2000" dirty="0" err="1" smtClean="0"/>
              <a:t>rongeurs</a:t>
            </a:r>
            <a:r>
              <a:rPr lang="en-US" sz="2000" dirty="0" smtClean="0"/>
              <a:t> until the sufficient bleeding bone is encountered at all margins, approximately to the level of the unattached mucosa, thus producing a </a:t>
            </a:r>
            <a:r>
              <a:rPr lang="en-US" sz="2000" dirty="0" err="1" smtClean="0"/>
              <a:t>saucerlike</a:t>
            </a:r>
            <a:r>
              <a:rPr lang="en-US" sz="2000" dirty="0" smtClean="0"/>
              <a:t> defect</a:t>
            </a:r>
          </a:p>
          <a:p>
            <a:pPr>
              <a:buNone/>
            </a:pPr>
            <a:endParaRPr lang="en-US" sz="2000" dirty="0" smtClean="0"/>
          </a:p>
          <a:p>
            <a:pPr>
              <a:buNone/>
            </a:pPr>
            <a:r>
              <a:rPr lang="en-US" sz="2000" dirty="0" smtClean="0"/>
              <a:t>Local debridement is performed by removing granulation tissue and loose bone fragments from the bone bed</a:t>
            </a:r>
          </a:p>
          <a:p>
            <a:pPr>
              <a:buNone/>
            </a:pPr>
            <a:endParaRPr lang="en-US" dirty="0" smtClean="0"/>
          </a:p>
          <a:p>
            <a:pPr>
              <a:buNone/>
            </a:pPr>
            <a:endParaRPr lang="en-US" dirty="0"/>
          </a:p>
        </p:txBody>
      </p:sp>
      <p:cxnSp>
        <p:nvCxnSpPr>
          <p:cNvPr id="5" name="Straight Arrow Connector 4"/>
          <p:cNvCxnSpPr/>
          <p:nvPr/>
        </p:nvCxnSpPr>
        <p:spPr>
          <a:xfrm rot="5400000">
            <a:off x="4762500" y="1790700"/>
            <a:ext cx="533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rot="5400000">
            <a:off x="4800997" y="2895203"/>
            <a:ext cx="4572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rot="5400000">
            <a:off x="4800997" y="3962003"/>
            <a:ext cx="4572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a:xfrm rot="5400000">
            <a:off x="4724400" y="5715000"/>
            <a:ext cx="609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0"/>
            <a:ext cx="6734175" cy="1219200"/>
          </a:xfrm>
        </p:spPr>
        <p:txBody>
          <a:bodyPr/>
          <a:lstStyle/>
          <a:p>
            <a:r>
              <a:rPr lang="en-US" sz="2000" dirty="0" err="1" smtClean="0"/>
              <a:t>Debrided</a:t>
            </a:r>
            <a:r>
              <a:rPr lang="en-US" sz="2000" dirty="0" smtClean="0"/>
              <a:t> area is thoroughly irrigated with sterile saline solution with or without additional antibiotic such as Neomycin</a:t>
            </a:r>
            <a:endParaRPr lang="en-US" sz="2000" dirty="0"/>
          </a:p>
        </p:txBody>
      </p:sp>
      <p:sp>
        <p:nvSpPr>
          <p:cNvPr id="3" name="Content Placeholder 2"/>
          <p:cNvSpPr>
            <a:spLocks noGrp="1"/>
          </p:cNvSpPr>
          <p:nvPr>
            <p:ph idx="1"/>
          </p:nvPr>
        </p:nvSpPr>
        <p:spPr>
          <a:xfrm>
            <a:off x="2362200" y="1600200"/>
            <a:ext cx="6657975" cy="4525963"/>
          </a:xfrm>
        </p:spPr>
        <p:txBody>
          <a:bodyPr/>
          <a:lstStyle/>
          <a:p>
            <a:pPr>
              <a:buNone/>
            </a:pPr>
            <a:r>
              <a:rPr lang="en-US" sz="2000" dirty="0" smtClean="0"/>
              <a:t>Local bleeding due to hyperemia caused by the inflammatory process, a medicated pack may be placed and serve as local compression device</a:t>
            </a:r>
          </a:p>
          <a:p>
            <a:pPr>
              <a:buNone/>
            </a:pPr>
            <a:endParaRPr lang="en-US" sz="2000" dirty="0" smtClean="0"/>
          </a:p>
          <a:p>
            <a:pPr>
              <a:buNone/>
            </a:pPr>
            <a:r>
              <a:rPr lang="en-US" sz="2000" dirty="0" err="1" smtClean="0"/>
              <a:t>Buccal</a:t>
            </a:r>
            <a:r>
              <a:rPr lang="en-US" sz="2000" dirty="0" smtClean="0"/>
              <a:t> flap is trimmed and a medicated pack such as </a:t>
            </a:r>
            <a:r>
              <a:rPr lang="en-US" sz="2000" dirty="0" err="1" smtClean="0"/>
              <a:t>iodoform</a:t>
            </a:r>
            <a:r>
              <a:rPr lang="en-US" sz="2000" dirty="0" smtClean="0"/>
              <a:t> gauze lightly covered with antibiotic and local steroid ointment is placed for </a:t>
            </a:r>
            <a:r>
              <a:rPr lang="en-US" sz="2000" dirty="0" err="1" smtClean="0"/>
              <a:t>hemostasis</a:t>
            </a:r>
            <a:r>
              <a:rPr lang="en-US" sz="2000" dirty="0" smtClean="0"/>
              <a:t>. pack is placed firmly without pressure and retained by</a:t>
            </a:r>
          </a:p>
          <a:p>
            <a:pPr>
              <a:buNone/>
            </a:pPr>
            <a:r>
              <a:rPr lang="en-US" sz="2000" dirty="0" smtClean="0"/>
              <a:t>Several </a:t>
            </a:r>
            <a:r>
              <a:rPr lang="en-US" sz="2000" dirty="0" err="1" smtClean="0"/>
              <a:t>nonresorbable</a:t>
            </a:r>
            <a:r>
              <a:rPr lang="en-US" sz="2000" dirty="0" smtClean="0"/>
              <a:t> sutures, extending over the pack from the lingual to the </a:t>
            </a:r>
            <a:r>
              <a:rPr lang="en-US" sz="2000" dirty="0" err="1" smtClean="0"/>
              <a:t>buccal</a:t>
            </a:r>
            <a:r>
              <a:rPr lang="en-US" sz="2000" dirty="0" smtClean="0"/>
              <a:t> flap</a:t>
            </a:r>
          </a:p>
          <a:p>
            <a:pPr>
              <a:buNone/>
            </a:pPr>
            <a:endParaRPr lang="en-US" sz="2000" dirty="0" smtClean="0"/>
          </a:p>
          <a:p>
            <a:pPr>
              <a:buNone/>
            </a:pPr>
            <a:r>
              <a:rPr lang="en-US" sz="2000" dirty="0" smtClean="0"/>
              <a:t>Pack is remained in situ for several days up to 2 weeks or even more in some instances and may be replaced several times until the surface of the bed of granulation tissue is </a:t>
            </a:r>
            <a:r>
              <a:rPr lang="en-US" sz="2000" dirty="0" err="1" smtClean="0"/>
              <a:t>epithelialized</a:t>
            </a:r>
            <a:r>
              <a:rPr lang="en-US" sz="2000" dirty="0" smtClean="0"/>
              <a:t> and healed margins</a:t>
            </a:r>
            <a:endParaRPr lang="en-US" sz="2000" dirty="0"/>
          </a:p>
        </p:txBody>
      </p:sp>
      <p:cxnSp>
        <p:nvCxnSpPr>
          <p:cNvPr id="8" name="Straight Arrow Connector 7"/>
          <p:cNvCxnSpPr/>
          <p:nvPr/>
        </p:nvCxnSpPr>
        <p:spPr>
          <a:xfrm rot="5400000">
            <a:off x="5334794" y="1218406"/>
            <a:ext cx="4564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Straight Arrow Connector 12"/>
          <p:cNvCxnSpPr/>
          <p:nvPr/>
        </p:nvCxnSpPr>
        <p:spPr>
          <a:xfrm rot="5400000">
            <a:off x="5258594" y="2818606"/>
            <a:ext cx="4564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rot="5400000">
            <a:off x="5258594" y="5104606"/>
            <a:ext cx="4564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a:stretch>
            <a:fillRect/>
          </a:stretch>
        </p:blipFill>
        <p:spPr bwMode="auto">
          <a:xfrm>
            <a:off x="0" y="0"/>
            <a:ext cx="8229600" cy="68580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0" y="0"/>
            <a:ext cx="8305800" cy="685800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0" y="0"/>
            <a:ext cx="8382000" cy="6858000"/>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0" y="0"/>
            <a:ext cx="8458200" cy="6858000"/>
          </a:xfrm>
          <a:prstGeom prst="rect">
            <a:avLst/>
          </a:prstGeom>
          <a:noFill/>
          <a:ln w="9525">
            <a:noFill/>
            <a:miter lim="800000"/>
            <a:headEnd/>
            <a:tailEnd/>
          </a:ln>
        </p:spPr>
      </p:pic>
      <p:pic>
        <p:nvPicPr>
          <p:cNvPr id="4102" name="Picture 6"/>
          <p:cNvPicPr>
            <a:picLocks noChangeAspect="1" noChangeArrowheads="1"/>
          </p:cNvPicPr>
          <p:nvPr/>
        </p:nvPicPr>
        <p:blipFill>
          <a:blip r:embed="rId6" cstate="print"/>
          <a:srcRect/>
          <a:stretch>
            <a:fillRect/>
          </a:stretch>
        </p:blipFill>
        <p:spPr bwMode="auto">
          <a:xfrm>
            <a:off x="0" y="0"/>
            <a:ext cx="8534400" cy="6858000"/>
          </a:xfrm>
          <a:prstGeom prst="rect">
            <a:avLst/>
          </a:prstGeom>
          <a:noFill/>
          <a:ln w="9525">
            <a:noFill/>
            <a:miter lim="800000"/>
            <a:headEnd/>
            <a:tailEnd/>
          </a:ln>
        </p:spPr>
      </p:pic>
      <p:pic>
        <p:nvPicPr>
          <p:cNvPr id="4103" name="Picture 7"/>
          <p:cNvPicPr>
            <a:picLocks noChangeAspect="1" noChangeArrowheads="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blinds(horizontal)">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blinds(horizontal)">
                                      <p:cBhvr>
                                        <p:cTn id="12" dur="500"/>
                                        <p:tgtEl>
                                          <p:spTgt spid="410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101"/>
                                        </p:tgtEl>
                                        <p:attrNameLst>
                                          <p:attrName>style.visibility</p:attrName>
                                        </p:attrNameLst>
                                      </p:cBhvr>
                                      <p:to>
                                        <p:strVal val="visible"/>
                                      </p:to>
                                    </p:set>
                                    <p:animEffect transition="in" filter="blinds(horizontal)">
                                      <p:cBhvr>
                                        <p:cTn id="17" dur="500"/>
                                        <p:tgtEl>
                                          <p:spTgt spid="410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102"/>
                                        </p:tgtEl>
                                        <p:attrNameLst>
                                          <p:attrName>style.visibility</p:attrName>
                                        </p:attrNameLst>
                                      </p:cBhvr>
                                      <p:to>
                                        <p:strVal val="visible"/>
                                      </p:to>
                                    </p:set>
                                    <p:animEffect transition="in" filter="blinds(horizontal)">
                                      <p:cBhvr>
                                        <p:cTn id="22" dur="500"/>
                                        <p:tgtEl>
                                          <p:spTgt spid="410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103"/>
                                        </p:tgtEl>
                                        <p:attrNameLst>
                                          <p:attrName>style.visibility</p:attrName>
                                        </p:attrNameLst>
                                      </p:cBhvr>
                                      <p:to>
                                        <p:strVal val="visible"/>
                                      </p:to>
                                    </p:set>
                                    <p:animEffect transition="in" filter="blinds(horizontal)">
                                      <p:cBhvr>
                                        <p:cTn id="27" dur="5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715962"/>
          </a:xfrm>
        </p:spPr>
        <p:txBody>
          <a:bodyPr/>
          <a:lstStyle/>
          <a:p>
            <a:r>
              <a:rPr lang="en-US" sz="4400" dirty="0" smtClean="0">
                <a:solidFill>
                  <a:srgbClr val="FF0000"/>
                </a:solidFill>
                <a:latin typeface="Algerian" pitchFamily="82" charset="0"/>
              </a:rPr>
              <a:t>       DECORTICATION</a:t>
            </a:r>
            <a:endParaRPr lang="en-US" sz="4400" dirty="0">
              <a:solidFill>
                <a:srgbClr val="FF0000"/>
              </a:solidFill>
              <a:latin typeface="Algerian" pitchFamily="82" charset="0"/>
            </a:endParaRPr>
          </a:p>
        </p:txBody>
      </p:sp>
      <p:sp>
        <p:nvSpPr>
          <p:cNvPr id="3" name="Content Placeholder 2"/>
          <p:cNvSpPr>
            <a:spLocks noGrp="1"/>
          </p:cNvSpPr>
          <p:nvPr>
            <p:ph idx="1"/>
          </p:nvPr>
        </p:nvSpPr>
        <p:spPr>
          <a:xfrm>
            <a:off x="2693988" y="990600"/>
            <a:ext cx="6326187" cy="5135563"/>
          </a:xfrm>
        </p:spPr>
        <p:txBody>
          <a:bodyPr/>
          <a:lstStyle/>
          <a:p>
            <a:pPr lvl="0"/>
            <a:r>
              <a:rPr lang="en-US" sz="2000" dirty="0" smtClean="0"/>
              <a:t>R</a:t>
            </a:r>
            <a:r>
              <a:rPr lang="en-US" sz="2000" i="1" dirty="0" smtClean="0"/>
              <a:t>ai</a:t>
            </a:r>
            <a:r>
              <a:rPr lang="en-US" sz="2000" dirty="0" smtClean="0"/>
              <a:t>sing the </a:t>
            </a:r>
            <a:r>
              <a:rPr lang="en-US" sz="2000" dirty="0" err="1" smtClean="0"/>
              <a:t>buccal</a:t>
            </a:r>
            <a:r>
              <a:rPr lang="en-US" sz="2000" dirty="0" smtClean="0"/>
              <a:t> flap with reflection of the </a:t>
            </a:r>
            <a:r>
              <a:rPr lang="en-US" sz="2000" dirty="0" err="1" smtClean="0"/>
              <a:t>mucoperiosteum</a:t>
            </a:r>
            <a:r>
              <a:rPr lang="en-US" sz="2000" dirty="0" smtClean="0"/>
              <a:t> </a:t>
            </a:r>
            <a:r>
              <a:rPr lang="en-US" sz="2000" dirty="0" err="1" smtClean="0"/>
              <a:t>upto</a:t>
            </a:r>
            <a:r>
              <a:rPr lang="en-US" sz="2000" dirty="0" smtClean="0"/>
              <a:t> the inferior border, removal of teeth in the involved area along with removal of the lateral cortical plate and the inferior border with the chisels preferably in one piece.</a:t>
            </a:r>
          </a:p>
          <a:p>
            <a:pPr lvl="0"/>
            <a:r>
              <a:rPr lang="en-US" sz="2000" dirty="0" smtClean="0"/>
              <a:t> Bone must be cut back to the uninvolved areas as evidenced by bleeding points in bone margins. </a:t>
            </a:r>
          </a:p>
          <a:p>
            <a:pPr lvl="0"/>
            <a:r>
              <a:rPr lang="en-US" sz="2000" dirty="0" smtClean="0"/>
              <a:t>The bony bed is thoroughly </a:t>
            </a:r>
            <a:r>
              <a:rPr lang="en-US" sz="2000" dirty="0" err="1" smtClean="0"/>
              <a:t>debrided</a:t>
            </a:r>
            <a:r>
              <a:rPr lang="en-US" sz="2000" dirty="0" smtClean="0"/>
              <a:t> and the flap is closed primarily and the dead space is eliminated by applying pressure bandage. Irrigation tubes may be placed. </a:t>
            </a:r>
          </a:p>
          <a:p>
            <a:pPr lvl="0"/>
            <a:r>
              <a:rPr lang="en-US" sz="2000" dirty="0" smtClean="0"/>
              <a:t>In secondary chronic </a:t>
            </a:r>
            <a:r>
              <a:rPr lang="en-US" sz="2000" dirty="0" err="1" smtClean="0"/>
              <a:t>osteomyelitis</a:t>
            </a:r>
            <a:r>
              <a:rPr lang="en-US" sz="2000" dirty="0" smtClean="0"/>
              <a:t>, removal of lateral cortical plate reveals a </a:t>
            </a:r>
            <a:r>
              <a:rPr lang="en-US" sz="2000" dirty="0" err="1" smtClean="0"/>
              <a:t>medullary</a:t>
            </a:r>
            <a:r>
              <a:rPr lang="en-US" sz="2000" dirty="0" smtClean="0"/>
              <a:t> cavity occupied by granulation tissue, pus and </a:t>
            </a:r>
            <a:r>
              <a:rPr lang="en-US" sz="2000" dirty="0" err="1" smtClean="0"/>
              <a:t>sequestra</a:t>
            </a:r>
            <a:r>
              <a:rPr lang="en-US" sz="2000" dirty="0" smtClean="0"/>
              <a:t>. </a:t>
            </a:r>
          </a:p>
          <a:p>
            <a:pPr lvl="0"/>
            <a:r>
              <a:rPr lang="en-US" sz="2000" dirty="0" smtClean="0"/>
              <a:t>In primary chronic </a:t>
            </a:r>
            <a:r>
              <a:rPr lang="en-US" sz="2000" dirty="0" err="1" smtClean="0"/>
              <a:t>osteomyelitis</a:t>
            </a:r>
            <a:r>
              <a:rPr lang="en-US" sz="2000" dirty="0" smtClean="0"/>
              <a:t>, cavities are not usually found instead areas of dense sclerotic bone are present with occasional small areas of granulation tissue.</a:t>
            </a:r>
          </a:p>
          <a:p>
            <a:endParaRPr 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0" y="0"/>
            <a:ext cx="7696200" cy="68580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0" y="0"/>
            <a:ext cx="7848600" cy="685800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0" y="0"/>
            <a:ext cx="8001000" cy="6858000"/>
          </a:xfrm>
          <a:prstGeom prst="rect">
            <a:avLst/>
          </a:prstGeom>
          <a:noFill/>
          <a:ln w="9525">
            <a:noFill/>
            <a:miter lim="800000"/>
            <a:headEnd/>
            <a:tailEnd/>
          </a:ln>
        </p:spPr>
      </p:pic>
      <p:pic>
        <p:nvPicPr>
          <p:cNvPr id="5125" name="Picture 5"/>
          <p:cNvPicPr>
            <a:picLocks noChangeAspect="1" noChangeArrowheads="1"/>
          </p:cNvPicPr>
          <p:nvPr/>
        </p:nvPicPr>
        <p:blipFill>
          <a:blip r:embed="rId5" cstate="print"/>
          <a:srcRect/>
          <a:stretch>
            <a:fillRect/>
          </a:stretch>
        </p:blipFill>
        <p:spPr bwMode="auto">
          <a:xfrm>
            <a:off x="0" y="0"/>
            <a:ext cx="8153400" cy="6858000"/>
          </a:xfrm>
          <a:prstGeom prst="rect">
            <a:avLst/>
          </a:prstGeom>
          <a:noFill/>
          <a:ln w="9525">
            <a:noFill/>
            <a:miter lim="800000"/>
            <a:headEnd/>
            <a:tailEnd/>
          </a:ln>
        </p:spPr>
      </p:pic>
      <p:pic>
        <p:nvPicPr>
          <p:cNvPr id="5126" name="Picture 6"/>
          <p:cNvPicPr>
            <a:picLocks noChangeAspect="1" noChangeArrowheads="1"/>
          </p:cNvPicPr>
          <p:nvPr/>
        </p:nvPicPr>
        <p:blipFill>
          <a:blip r:embed="rId6" cstate="print"/>
          <a:srcRect/>
          <a:stretch>
            <a:fillRect/>
          </a:stretch>
        </p:blipFill>
        <p:spPr bwMode="auto">
          <a:xfrm>
            <a:off x="0" y="0"/>
            <a:ext cx="8248650" cy="6858000"/>
          </a:xfrm>
          <a:prstGeom prst="rect">
            <a:avLst/>
          </a:prstGeom>
          <a:noFill/>
          <a:ln w="9525">
            <a:noFill/>
            <a:miter lim="800000"/>
            <a:headEnd/>
            <a:tailEnd/>
          </a:ln>
        </p:spPr>
      </p:pic>
      <p:pic>
        <p:nvPicPr>
          <p:cNvPr id="5127" name="Picture 7"/>
          <p:cNvPicPr>
            <a:picLocks noChangeAspect="1" noChangeArrowheads="1"/>
          </p:cNvPicPr>
          <p:nvPr/>
        </p:nvPicPr>
        <p:blipFill>
          <a:blip r:embed="rId7" cstate="print"/>
          <a:srcRect/>
          <a:stretch>
            <a:fillRect/>
          </a:stretch>
        </p:blipFill>
        <p:spPr bwMode="auto">
          <a:xfrm>
            <a:off x="0" y="0"/>
            <a:ext cx="8458200" cy="6858000"/>
          </a:xfrm>
          <a:prstGeom prst="rect">
            <a:avLst/>
          </a:prstGeom>
          <a:noFill/>
          <a:ln w="9525">
            <a:noFill/>
            <a:miter lim="800000"/>
            <a:headEnd/>
            <a:tailEnd/>
          </a:ln>
        </p:spPr>
      </p:pic>
      <p:pic>
        <p:nvPicPr>
          <p:cNvPr id="5128" name="Picture 8"/>
          <p:cNvPicPr>
            <a:picLocks noChangeAspect="1" noChangeArrowheads="1"/>
          </p:cNvPicPr>
          <p:nvPr/>
        </p:nvPicPr>
        <p:blipFill>
          <a:blip r:embed="rId8" cstate="print"/>
          <a:srcRect/>
          <a:stretch>
            <a:fillRect/>
          </a:stretch>
        </p:blipFill>
        <p:spPr bwMode="auto">
          <a:xfrm>
            <a:off x="0" y="0"/>
            <a:ext cx="8686800" cy="6858000"/>
          </a:xfrm>
          <a:prstGeom prst="rect">
            <a:avLst/>
          </a:prstGeom>
          <a:noFill/>
          <a:ln w="9525">
            <a:noFill/>
            <a:miter lim="800000"/>
            <a:headEnd/>
            <a:tailEnd/>
          </a:ln>
        </p:spPr>
      </p:pic>
      <p:pic>
        <p:nvPicPr>
          <p:cNvPr id="5129" name="Picture 9"/>
          <p:cNvPicPr>
            <a:picLocks noChangeAspect="1" noChangeArrowheads="1"/>
          </p:cNvPicPr>
          <p:nvPr/>
        </p:nvPicPr>
        <p:blipFill>
          <a:blip r:embed="rId9"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blinds(horizontal)">
                                      <p:cBhvr>
                                        <p:cTn id="7" dur="5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blinds(horizontal)">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blinds(horizontal)">
                                      <p:cBhvr>
                                        <p:cTn id="17" dur="500"/>
                                        <p:tgtEl>
                                          <p:spTgt spid="51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126"/>
                                        </p:tgtEl>
                                        <p:attrNameLst>
                                          <p:attrName>style.visibility</p:attrName>
                                        </p:attrNameLst>
                                      </p:cBhvr>
                                      <p:to>
                                        <p:strVal val="visible"/>
                                      </p:to>
                                    </p:set>
                                    <p:animEffect transition="in" filter="blinds(horizontal)">
                                      <p:cBhvr>
                                        <p:cTn id="22" dur="500"/>
                                        <p:tgtEl>
                                          <p:spTgt spid="51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127"/>
                                        </p:tgtEl>
                                        <p:attrNameLst>
                                          <p:attrName>style.visibility</p:attrName>
                                        </p:attrNameLst>
                                      </p:cBhvr>
                                      <p:to>
                                        <p:strVal val="visible"/>
                                      </p:to>
                                    </p:set>
                                    <p:animEffect transition="in" filter="blinds(horizontal)">
                                      <p:cBhvr>
                                        <p:cTn id="27" dur="500"/>
                                        <p:tgtEl>
                                          <p:spTgt spid="51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128"/>
                                        </p:tgtEl>
                                        <p:attrNameLst>
                                          <p:attrName>style.visibility</p:attrName>
                                        </p:attrNameLst>
                                      </p:cBhvr>
                                      <p:to>
                                        <p:strVal val="visible"/>
                                      </p:to>
                                    </p:set>
                                    <p:animEffect transition="in" filter="blinds(horizontal)">
                                      <p:cBhvr>
                                        <p:cTn id="32" dur="500"/>
                                        <p:tgtEl>
                                          <p:spTgt spid="51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129"/>
                                        </p:tgtEl>
                                        <p:attrNameLst>
                                          <p:attrName>style.visibility</p:attrName>
                                        </p:attrNameLst>
                                      </p:cBhvr>
                                      <p:to>
                                        <p:strVal val="visible"/>
                                      </p:to>
                                    </p:set>
                                    <p:animEffect transition="in" filter="blinds(horizontal)">
                                      <p:cBhvr>
                                        <p:cTn id="37" dur="5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br>
              <a:rPr lang="en-US" dirty="0" smtClean="0"/>
            </a:br>
            <a:r>
              <a:rPr lang="en-US" sz="3600" dirty="0" smtClean="0">
                <a:solidFill>
                  <a:srgbClr val="FF0000"/>
                </a:solidFill>
                <a:latin typeface="Algerian" pitchFamily="82" charset="0"/>
              </a:rPr>
              <a:t>RESECTION AND IMMEDIATE RECONSTRUCTION</a:t>
            </a:r>
            <a:endParaRPr lang="en-US" dirty="0">
              <a:solidFill>
                <a:srgbClr val="FF0000"/>
              </a:solidFill>
              <a:latin typeface="Algerian" pitchFamily="82" charset="0"/>
            </a:endParaRPr>
          </a:p>
        </p:txBody>
      </p:sp>
      <p:sp>
        <p:nvSpPr>
          <p:cNvPr id="3" name="Content Placeholder 2"/>
          <p:cNvSpPr>
            <a:spLocks noGrp="1"/>
          </p:cNvSpPr>
          <p:nvPr>
            <p:ph idx="1"/>
          </p:nvPr>
        </p:nvSpPr>
        <p:spPr/>
        <p:txBody>
          <a:bodyPr/>
          <a:lstStyle/>
          <a:p>
            <a:pPr lvl="0"/>
            <a:r>
              <a:rPr lang="en-US" sz="2000" dirty="0" err="1" smtClean="0"/>
              <a:t>Osteotomy</a:t>
            </a:r>
            <a:r>
              <a:rPr lang="en-US" sz="2000" dirty="0" smtClean="0"/>
              <a:t> is performed mostly through intra-oral approach. </a:t>
            </a:r>
          </a:p>
          <a:p>
            <a:pPr lvl="0"/>
            <a:r>
              <a:rPr lang="en-US" sz="2000" dirty="0" smtClean="0"/>
              <a:t>The wound is extensively and repeatedly irrigated. </a:t>
            </a:r>
          </a:p>
          <a:p>
            <a:pPr lvl="0"/>
            <a:r>
              <a:rPr lang="en-US" sz="2000" dirty="0" smtClean="0"/>
              <a:t>A block of </a:t>
            </a:r>
            <a:r>
              <a:rPr lang="en-US" sz="2000" dirty="0" err="1" smtClean="0"/>
              <a:t>cancellous</a:t>
            </a:r>
            <a:r>
              <a:rPr lang="en-US" sz="2000" dirty="0" smtClean="0"/>
              <a:t> iliac crest bone or </a:t>
            </a:r>
            <a:r>
              <a:rPr lang="en-US" sz="2000" dirty="0" err="1" smtClean="0"/>
              <a:t>cancellous</a:t>
            </a:r>
            <a:r>
              <a:rPr lang="en-US" sz="2000" dirty="0" smtClean="0"/>
              <a:t> marrow is the most desirable graft material. </a:t>
            </a:r>
          </a:p>
          <a:p>
            <a:pPr lvl="0"/>
            <a:r>
              <a:rPr lang="en-US" sz="2000" dirty="0" smtClean="0"/>
              <a:t>Stabilization may be achieved by </a:t>
            </a:r>
            <a:r>
              <a:rPr lang="en-US" sz="2000" dirty="0" err="1" smtClean="0"/>
              <a:t>vitalium</a:t>
            </a:r>
            <a:r>
              <a:rPr lang="en-US" sz="2000" dirty="0" smtClean="0"/>
              <a:t> or titanium mesh. </a:t>
            </a:r>
          </a:p>
          <a:p>
            <a:pPr lvl="0"/>
            <a:r>
              <a:rPr lang="en-US" sz="2000" dirty="0" smtClean="0"/>
              <a:t>Immediate reconstruction offers the obvious advantage of shortening the period of illness and speeding rehabilitation.</a:t>
            </a:r>
            <a:endParaRPr lang="en-US" sz="2000"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0" y="0"/>
            <a:ext cx="7620000" cy="6858000"/>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0" y="0"/>
            <a:ext cx="7848600" cy="6858000"/>
          </a:xfrm>
          <a:prstGeom prst="rect">
            <a:avLst/>
          </a:prstGeom>
          <a:noFill/>
          <a:ln w="9525">
            <a:noFill/>
            <a:miter lim="800000"/>
            <a:headEnd/>
            <a:tailEnd/>
          </a:ln>
        </p:spPr>
      </p:pic>
      <p:pic>
        <p:nvPicPr>
          <p:cNvPr id="6149" name="Picture 5"/>
          <p:cNvPicPr>
            <a:picLocks noChangeAspect="1" noChangeArrowheads="1"/>
          </p:cNvPicPr>
          <p:nvPr/>
        </p:nvPicPr>
        <p:blipFill>
          <a:blip r:embed="rId4" cstate="print"/>
          <a:srcRect/>
          <a:stretch>
            <a:fillRect/>
          </a:stretch>
        </p:blipFill>
        <p:spPr bwMode="auto">
          <a:xfrm>
            <a:off x="0" y="0"/>
            <a:ext cx="8001000" cy="6858000"/>
          </a:xfrm>
          <a:prstGeom prst="rect">
            <a:avLst/>
          </a:prstGeom>
          <a:noFill/>
          <a:ln w="9525">
            <a:noFill/>
            <a:miter lim="800000"/>
            <a:headEnd/>
            <a:tailEnd/>
          </a:ln>
        </p:spPr>
      </p:pic>
      <p:pic>
        <p:nvPicPr>
          <p:cNvPr id="6150" name="Picture 6"/>
          <p:cNvPicPr>
            <a:picLocks noChangeAspect="1" noChangeArrowheads="1"/>
          </p:cNvPicPr>
          <p:nvPr/>
        </p:nvPicPr>
        <p:blipFill>
          <a:blip r:embed="rId5" cstate="print"/>
          <a:srcRect/>
          <a:stretch>
            <a:fillRect/>
          </a:stretch>
        </p:blipFill>
        <p:spPr bwMode="auto">
          <a:xfrm>
            <a:off x="0" y="0"/>
            <a:ext cx="8229600" cy="8001000"/>
          </a:xfrm>
          <a:prstGeom prst="rect">
            <a:avLst/>
          </a:prstGeom>
          <a:noFill/>
          <a:ln w="9525">
            <a:noFill/>
            <a:miter lim="800000"/>
            <a:headEnd/>
            <a:tailEnd/>
          </a:ln>
        </p:spPr>
      </p:pic>
      <p:pic>
        <p:nvPicPr>
          <p:cNvPr id="6151" name="Picture 7"/>
          <p:cNvPicPr>
            <a:picLocks noChangeAspect="1" noChangeArrowheads="1"/>
          </p:cNvPicPr>
          <p:nvPr/>
        </p:nvPicPr>
        <p:blipFill>
          <a:blip r:embed="rId6" cstate="print"/>
          <a:srcRect/>
          <a:stretch>
            <a:fillRect/>
          </a:stretch>
        </p:blipFill>
        <p:spPr bwMode="auto">
          <a:xfrm>
            <a:off x="0" y="0"/>
            <a:ext cx="8639175" cy="6858000"/>
          </a:xfrm>
          <a:prstGeom prst="rect">
            <a:avLst/>
          </a:prstGeom>
          <a:noFill/>
          <a:ln w="9525">
            <a:noFill/>
            <a:miter lim="800000"/>
            <a:headEnd/>
            <a:tailEnd/>
          </a:ln>
        </p:spPr>
      </p:pic>
      <p:pic>
        <p:nvPicPr>
          <p:cNvPr id="6152" name="Picture 8"/>
          <p:cNvPicPr>
            <a:picLocks noChangeAspect="1" noChangeArrowheads="1"/>
          </p:cNvPicPr>
          <p:nvPr/>
        </p:nvPicPr>
        <p:blipFill>
          <a:blip r:embed="rId7" cstate="print"/>
          <a:srcRect/>
          <a:stretch>
            <a:fillRect/>
          </a:stretch>
        </p:blipFill>
        <p:spPr bwMode="auto">
          <a:xfrm>
            <a:off x="0" y="0"/>
            <a:ext cx="8763000" cy="6858000"/>
          </a:xfrm>
          <a:prstGeom prst="rect">
            <a:avLst/>
          </a:prstGeom>
          <a:noFill/>
          <a:ln w="9525">
            <a:noFill/>
            <a:miter lim="800000"/>
            <a:headEnd/>
            <a:tailEnd/>
          </a:ln>
        </p:spPr>
      </p:pic>
      <p:pic>
        <p:nvPicPr>
          <p:cNvPr id="6153" name="Picture 9"/>
          <p:cNvPicPr>
            <a:picLocks noChangeAspect="1" noChangeArrowheads="1"/>
          </p:cNvPicPr>
          <p:nvPr/>
        </p:nvPicPr>
        <p:blipFill>
          <a:blip r:embed="rId8"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blinds(horizontal)">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blinds(horizontal)">
                                      <p:cBhvr>
                                        <p:cTn id="12" dur="500"/>
                                        <p:tgtEl>
                                          <p:spTgt spid="61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150"/>
                                        </p:tgtEl>
                                        <p:attrNameLst>
                                          <p:attrName>style.visibility</p:attrName>
                                        </p:attrNameLst>
                                      </p:cBhvr>
                                      <p:to>
                                        <p:strVal val="visible"/>
                                      </p:to>
                                    </p:set>
                                    <p:animEffect transition="in" filter="blinds(horizontal)">
                                      <p:cBhvr>
                                        <p:cTn id="17" dur="500"/>
                                        <p:tgtEl>
                                          <p:spTgt spid="61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151"/>
                                        </p:tgtEl>
                                        <p:attrNameLst>
                                          <p:attrName>style.visibility</p:attrName>
                                        </p:attrNameLst>
                                      </p:cBhvr>
                                      <p:to>
                                        <p:strVal val="visible"/>
                                      </p:to>
                                    </p:set>
                                    <p:animEffect transition="in" filter="blinds(horizontal)">
                                      <p:cBhvr>
                                        <p:cTn id="22" dur="500"/>
                                        <p:tgtEl>
                                          <p:spTgt spid="615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152"/>
                                        </p:tgtEl>
                                        <p:attrNameLst>
                                          <p:attrName>style.visibility</p:attrName>
                                        </p:attrNameLst>
                                      </p:cBhvr>
                                      <p:to>
                                        <p:strVal val="visible"/>
                                      </p:to>
                                    </p:set>
                                    <p:animEffect transition="in" filter="box(in)">
                                      <p:cBhvr>
                                        <p:cTn id="27" dur="500"/>
                                        <p:tgtEl>
                                          <p:spTgt spid="615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153"/>
                                        </p:tgtEl>
                                        <p:attrNameLst>
                                          <p:attrName>style.visibility</p:attrName>
                                        </p:attrNameLst>
                                      </p:cBhvr>
                                      <p:to>
                                        <p:strVal val="visible"/>
                                      </p:to>
                                    </p:set>
                                    <p:animEffect transition="in" filter="box(in)">
                                      <p:cBhvr>
                                        <p:cTn id="32"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693988" y="152400"/>
            <a:ext cx="6326187" cy="6477000"/>
          </a:xfrm>
        </p:spPr>
        <p:txBody>
          <a:bodyPr/>
          <a:lstStyle/>
          <a:p>
            <a:pPr lvl="0"/>
            <a:r>
              <a:rPr lang="en-US" dirty="0" smtClean="0"/>
              <a:t> I</a:t>
            </a:r>
            <a:r>
              <a:rPr lang="en-US" sz="2000" dirty="0" smtClean="0"/>
              <a:t>n the cranium there may be a diffuse </a:t>
            </a:r>
            <a:r>
              <a:rPr lang="en-US" sz="2000" dirty="0" err="1" smtClean="0"/>
              <a:t>osteitis</a:t>
            </a:r>
            <a:r>
              <a:rPr lang="en-US" sz="2000" dirty="0" smtClean="0"/>
              <a:t> or multiple </a:t>
            </a:r>
            <a:r>
              <a:rPr lang="en-US" sz="2000" dirty="0" err="1" smtClean="0"/>
              <a:t>periosteal</a:t>
            </a:r>
            <a:r>
              <a:rPr lang="en-US" sz="2000" dirty="0" smtClean="0"/>
              <a:t> nodes, usually around the anterior fontanel. </a:t>
            </a:r>
          </a:p>
          <a:p>
            <a:pPr lvl="0"/>
            <a:r>
              <a:rPr lang="en-US" sz="2000" dirty="0" err="1" smtClean="0"/>
              <a:t>Radiologically</a:t>
            </a:r>
            <a:r>
              <a:rPr lang="en-US" sz="2000" dirty="0" smtClean="0"/>
              <a:t>, the cranium has a worm-eaten appearance due to </a:t>
            </a:r>
            <a:r>
              <a:rPr lang="en-US" sz="2000" dirty="0" err="1" smtClean="0"/>
              <a:t>subperiosteal</a:t>
            </a:r>
            <a:r>
              <a:rPr lang="en-US" sz="2000" dirty="0" smtClean="0"/>
              <a:t> </a:t>
            </a:r>
            <a:r>
              <a:rPr lang="en-US" sz="2000" dirty="0" err="1" smtClean="0"/>
              <a:t>gummas</a:t>
            </a:r>
            <a:r>
              <a:rPr lang="en-US" sz="2000" dirty="0" smtClean="0"/>
              <a:t>.</a:t>
            </a:r>
          </a:p>
          <a:p>
            <a:pPr lvl="0"/>
            <a:r>
              <a:rPr lang="en-US" sz="2000" dirty="0" smtClean="0"/>
              <a:t>In acquired syphilis bony changes are seldom seen before tertiary stage. The palate, nose, skull and tibia are the bone most commonly affected. </a:t>
            </a:r>
          </a:p>
          <a:p>
            <a:pPr lvl="0"/>
            <a:r>
              <a:rPr lang="en-US" sz="2000" dirty="0" smtClean="0"/>
              <a:t>The changes seen are in the form of </a:t>
            </a:r>
            <a:r>
              <a:rPr lang="en-US" sz="2000" dirty="0" err="1" smtClean="0"/>
              <a:t>periosteal</a:t>
            </a:r>
            <a:r>
              <a:rPr lang="en-US" sz="2000" dirty="0" smtClean="0"/>
              <a:t> or central </a:t>
            </a:r>
            <a:r>
              <a:rPr lang="en-US" sz="2000" dirty="0" err="1" smtClean="0"/>
              <a:t>gumma</a:t>
            </a:r>
            <a:r>
              <a:rPr lang="en-US" sz="2000" dirty="0" smtClean="0"/>
              <a:t>. Bone is </a:t>
            </a:r>
            <a:r>
              <a:rPr lang="en-US" sz="2000" dirty="0" err="1" smtClean="0"/>
              <a:t>resorbed</a:t>
            </a:r>
            <a:r>
              <a:rPr lang="en-US" sz="2000" dirty="0" smtClean="0"/>
              <a:t> at the site of the </a:t>
            </a:r>
            <a:r>
              <a:rPr lang="en-US" sz="2000" dirty="0" err="1" smtClean="0"/>
              <a:t>gumma</a:t>
            </a:r>
            <a:r>
              <a:rPr lang="en-US" sz="2000" dirty="0" smtClean="0"/>
              <a:t> producing </a:t>
            </a:r>
            <a:r>
              <a:rPr lang="en-US" sz="2000" dirty="0" err="1" smtClean="0"/>
              <a:t>radiolucency</a:t>
            </a:r>
            <a:r>
              <a:rPr lang="en-US" sz="2000" dirty="0" smtClean="0"/>
              <a:t> with a poorly defined margin. </a:t>
            </a:r>
          </a:p>
          <a:p>
            <a:pPr lvl="0"/>
            <a:r>
              <a:rPr lang="en-US" sz="2000" dirty="0" smtClean="0"/>
              <a:t>More extensive bone necrosis and </a:t>
            </a:r>
            <a:r>
              <a:rPr lang="en-US" sz="2000" dirty="0" err="1" smtClean="0"/>
              <a:t>sequestrum</a:t>
            </a:r>
            <a:r>
              <a:rPr lang="en-US" sz="2000" dirty="0" smtClean="0"/>
              <a:t> formation.</a:t>
            </a:r>
          </a:p>
          <a:p>
            <a:pPr lvl="0"/>
            <a:r>
              <a:rPr lang="en-US" sz="2000" dirty="0" smtClean="0"/>
              <a:t>Diagnosis may be missed, unless a </a:t>
            </a:r>
            <a:r>
              <a:rPr lang="en-US" sz="2000" dirty="0" err="1" smtClean="0"/>
              <a:t>gumma</a:t>
            </a:r>
            <a:r>
              <a:rPr lang="en-US" sz="2000" dirty="0" smtClean="0"/>
              <a:t> is seen or evidence of tertiary syphilis is found elsewhere in the body or a serological test to show presence of syphilis. </a:t>
            </a:r>
          </a:p>
          <a:p>
            <a:pPr lvl="0"/>
            <a:r>
              <a:rPr lang="en-US" sz="2000" dirty="0" smtClean="0"/>
              <a:t>The condition rapidly improves with use of penicillin or erythromycin. </a:t>
            </a:r>
          </a:p>
          <a:p>
            <a:endParaRPr lang="en-US" dirty="0"/>
          </a:p>
        </p:txBody>
      </p:sp>
      <p:sp>
        <p:nvSpPr>
          <p:cNvPr id="4" name="TextBox 3"/>
          <p:cNvSpPr txBox="1"/>
          <p:nvPr/>
        </p:nvSpPr>
        <p:spPr>
          <a:xfrm rot="19071108">
            <a:off x="-256194" y="1790740"/>
            <a:ext cx="3099864" cy="369332"/>
          </a:xfrm>
          <a:prstGeom prst="rect">
            <a:avLst/>
          </a:prstGeom>
          <a:noFill/>
        </p:spPr>
        <p:txBody>
          <a:bodyPr wrap="square" rtlCol="0">
            <a:spAutoFit/>
          </a:bodyPr>
          <a:lstStyle/>
          <a:p>
            <a:r>
              <a:rPr lang="en-US" dirty="0" smtClean="0">
                <a:solidFill>
                  <a:srgbClr val="FF0000"/>
                </a:solidFill>
                <a:latin typeface="Algerian" pitchFamily="82" charset="0"/>
              </a:rPr>
              <a:t>SYPHILITIC OSTEOMYELITIS</a:t>
            </a:r>
            <a:endParaRPr lang="en-US" dirty="0"/>
          </a:p>
        </p:txBody>
      </p:sp>
      <p:pic>
        <p:nvPicPr>
          <p:cNvPr id="2050" name="Picture 2" descr="C:\Users\User\Pictures\10768-0550x0475.jpg"/>
          <p:cNvPicPr>
            <a:picLocks noChangeAspect="1" noChangeArrowheads="1"/>
          </p:cNvPicPr>
          <p:nvPr/>
        </p:nvPicPr>
        <p:blipFill>
          <a:blip r:embed="rId2" cstate="print"/>
          <a:srcRect/>
          <a:stretch>
            <a:fillRect/>
          </a:stretch>
        </p:blipFill>
        <p:spPr bwMode="auto">
          <a:xfrm>
            <a:off x="2590800" y="0"/>
            <a:ext cx="6553200" cy="6858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heckerboard(across)">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6962775" cy="868362"/>
          </a:xfrm>
        </p:spPr>
        <p:txBody>
          <a:bodyPr/>
          <a:lstStyle/>
          <a:p>
            <a:r>
              <a:rPr lang="en-US" sz="3600" dirty="0" smtClean="0">
                <a:solidFill>
                  <a:srgbClr val="FF0000"/>
                </a:solidFill>
                <a:latin typeface="Algerian" pitchFamily="82" charset="0"/>
              </a:rPr>
              <a:t>        </a:t>
            </a:r>
            <a:r>
              <a:rPr lang="en-US" sz="4000" dirty="0" smtClean="0">
                <a:solidFill>
                  <a:srgbClr val="FF0000"/>
                </a:solidFill>
                <a:latin typeface="Algerian" pitchFamily="82" charset="0"/>
              </a:rPr>
              <a:t>OSTEORADIONECROSIS</a:t>
            </a:r>
            <a:endParaRPr lang="en-US" sz="3600" dirty="0">
              <a:solidFill>
                <a:srgbClr val="FF0000"/>
              </a:solidFill>
              <a:latin typeface="Algerian" pitchFamily="82" charset="0"/>
            </a:endParaRPr>
          </a:p>
        </p:txBody>
      </p:sp>
      <p:sp>
        <p:nvSpPr>
          <p:cNvPr id="3" name="Content Placeholder 2"/>
          <p:cNvSpPr>
            <a:spLocks noGrp="1"/>
          </p:cNvSpPr>
          <p:nvPr>
            <p:ph idx="1"/>
          </p:nvPr>
        </p:nvSpPr>
        <p:spPr/>
        <p:txBody>
          <a:bodyPr/>
          <a:lstStyle/>
          <a:p>
            <a:r>
              <a:rPr lang="en-US" dirty="0" smtClean="0"/>
              <a:t>Is an exposure of non viable, non healing, non septic  lesion in the irradiated bone which fails to heal without intervention</a:t>
            </a:r>
          </a:p>
          <a:p>
            <a:r>
              <a:rPr lang="en-US" dirty="0" smtClean="0"/>
              <a:t>It is a </a:t>
            </a:r>
            <a:r>
              <a:rPr lang="en-US" dirty="0" err="1" smtClean="0"/>
              <a:t>sequale</a:t>
            </a:r>
            <a:r>
              <a:rPr lang="en-US" dirty="0" smtClean="0"/>
              <a:t> of irradiation induced tissue injury due to hypo </a:t>
            </a:r>
            <a:r>
              <a:rPr lang="en-US" dirty="0" err="1" smtClean="0"/>
              <a:t>vascularity</a:t>
            </a:r>
            <a:r>
              <a:rPr lang="en-US" dirty="0" smtClean="0"/>
              <a:t>, hypo </a:t>
            </a:r>
            <a:r>
              <a:rPr lang="en-US" dirty="0" err="1" smtClean="0"/>
              <a:t>cellularity</a:t>
            </a:r>
            <a:r>
              <a:rPr lang="en-US" dirty="0" smtClean="0"/>
              <a:t> and hypoxia. ( Marx hypothesis )  </a:t>
            </a:r>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838200"/>
            <a:ext cx="6316662" cy="838200"/>
          </a:xfrm>
        </p:spPr>
        <p:txBody>
          <a:bodyPr/>
          <a:lstStyle/>
          <a:p>
            <a:r>
              <a:rPr lang="en-US" sz="3600" b="1" dirty="0" smtClean="0">
                <a:solidFill>
                  <a:srgbClr val="FF0000"/>
                </a:solidFill>
                <a:latin typeface="Algerian" pitchFamily="82" charset="0"/>
              </a:rPr>
              <a:t>PATHOPHYSIOLOGY</a:t>
            </a:r>
            <a:r>
              <a:rPr lang="en-US" b="1" dirty="0" smtClean="0"/>
              <a:t/>
            </a:r>
            <a:br>
              <a:rPr lang="en-US" b="1" dirty="0" smtClean="0"/>
            </a:br>
            <a:endParaRPr lang="en-US" dirty="0"/>
          </a:p>
        </p:txBody>
      </p:sp>
      <p:sp>
        <p:nvSpPr>
          <p:cNvPr id="3" name="Content Placeholder 2"/>
          <p:cNvSpPr>
            <a:spLocks noGrp="1"/>
          </p:cNvSpPr>
          <p:nvPr>
            <p:ph idx="1"/>
          </p:nvPr>
        </p:nvSpPr>
        <p:spPr>
          <a:xfrm>
            <a:off x="2514600" y="1447800"/>
            <a:ext cx="6505575" cy="4678363"/>
          </a:xfrm>
        </p:spPr>
        <p:txBody>
          <a:bodyPr/>
          <a:lstStyle/>
          <a:p>
            <a:pPr lvl="0">
              <a:buNone/>
            </a:pPr>
            <a:endParaRPr lang="en-US" sz="2000" dirty="0" smtClean="0"/>
          </a:p>
          <a:p>
            <a:pPr lvl="0"/>
            <a:r>
              <a:rPr lang="en-US" sz="2000" dirty="0" smtClean="0"/>
              <a:t>In the 1983, Marx presented the </a:t>
            </a:r>
            <a:r>
              <a:rPr lang="en-US" sz="2000" dirty="0" err="1" smtClean="0"/>
              <a:t>pathophysiology</a:t>
            </a:r>
            <a:r>
              <a:rPr lang="en-US" sz="2000" dirty="0" smtClean="0"/>
              <a:t>   for </a:t>
            </a:r>
            <a:r>
              <a:rPr lang="en-US" sz="2000" dirty="0" err="1" smtClean="0"/>
              <a:t>osteoradionecrosis</a:t>
            </a:r>
            <a:r>
              <a:rPr lang="en-US" sz="2000" dirty="0" smtClean="0"/>
              <a:t>, </a:t>
            </a:r>
          </a:p>
          <a:p>
            <a:pPr lvl="0"/>
            <a:r>
              <a:rPr lang="en-US" sz="2000" dirty="0" smtClean="0"/>
              <a:t>He stated the following sequence for development of ORN</a:t>
            </a:r>
          </a:p>
          <a:p>
            <a:pPr lvl="0"/>
            <a:r>
              <a:rPr lang="en-US" sz="2000" dirty="0" smtClean="0"/>
              <a:t>Irradiation.</a:t>
            </a:r>
          </a:p>
          <a:p>
            <a:pPr lvl="0"/>
            <a:r>
              <a:rPr lang="en-US" sz="2000" dirty="0" smtClean="0"/>
              <a:t>Development of </a:t>
            </a:r>
            <a:r>
              <a:rPr lang="en-US" sz="2000" dirty="0" err="1" smtClean="0"/>
              <a:t>hypocellular</a:t>
            </a:r>
            <a:r>
              <a:rPr lang="en-US" sz="2000" dirty="0" smtClean="0"/>
              <a:t>, </a:t>
            </a:r>
            <a:r>
              <a:rPr lang="en-US" sz="2000" dirty="0" err="1" smtClean="0"/>
              <a:t>hypovascular</a:t>
            </a:r>
            <a:r>
              <a:rPr lang="en-US" sz="2000" dirty="0" smtClean="0"/>
              <a:t> and hypoxic tissue.</a:t>
            </a:r>
          </a:p>
          <a:p>
            <a:pPr lvl="0"/>
            <a:r>
              <a:rPr lang="en-US" sz="2000" dirty="0" smtClean="0"/>
              <a:t>Tissue breakdown (Trauma induced or spontaneously)</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152400"/>
            <a:ext cx="6316662" cy="838200"/>
          </a:xfrm>
        </p:spPr>
        <p:txBody>
          <a:bodyPr/>
          <a:lstStyle/>
          <a:p>
            <a:r>
              <a:rPr lang="en-US" sz="3600" dirty="0" smtClean="0">
                <a:solidFill>
                  <a:srgbClr val="FF0000"/>
                </a:solidFill>
                <a:latin typeface="Algerian" pitchFamily="82" charset="0"/>
              </a:rPr>
              <a:t>Clinical features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514600" y="990600"/>
            <a:ext cx="6505575" cy="5638800"/>
          </a:xfrm>
        </p:spPr>
        <p:txBody>
          <a:bodyPr/>
          <a:lstStyle/>
          <a:p>
            <a:r>
              <a:rPr lang="en-US" sz="2000" dirty="0" smtClean="0"/>
              <a:t>Severe, deep, boring pain</a:t>
            </a:r>
          </a:p>
          <a:p>
            <a:r>
              <a:rPr lang="en-US" sz="2000" dirty="0" smtClean="0"/>
              <a:t>Swelling of face</a:t>
            </a:r>
          </a:p>
          <a:p>
            <a:r>
              <a:rPr lang="en-US" sz="2000" dirty="0" smtClean="0"/>
              <a:t>Soft tissue abscesses</a:t>
            </a:r>
          </a:p>
          <a:p>
            <a:r>
              <a:rPr lang="en-US" sz="2000" dirty="0" err="1" smtClean="0"/>
              <a:t>Trismus</a:t>
            </a:r>
            <a:endParaRPr lang="en-US" sz="2000" dirty="0" smtClean="0"/>
          </a:p>
          <a:p>
            <a:r>
              <a:rPr lang="en-US" sz="2000" dirty="0" smtClean="0"/>
              <a:t>Fetid </a:t>
            </a:r>
            <a:r>
              <a:rPr lang="en-US" sz="2000" dirty="0" err="1" smtClean="0"/>
              <a:t>odour</a:t>
            </a:r>
            <a:endParaRPr lang="en-US" sz="2000" dirty="0" smtClean="0"/>
          </a:p>
          <a:p>
            <a:r>
              <a:rPr lang="en-US" sz="2000" dirty="0" smtClean="0"/>
              <a:t>Pyrexia</a:t>
            </a:r>
          </a:p>
          <a:p>
            <a:r>
              <a:rPr lang="en-US" sz="2000" dirty="0" smtClean="0"/>
              <a:t>Pathological fracture</a:t>
            </a:r>
          </a:p>
          <a:p>
            <a:pPr lvl="0"/>
            <a:r>
              <a:rPr lang="en-US" sz="2000" dirty="0" smtClean="0"/>
              <a:t>Exposed bone with a gray to yellowish </a:t>
            </a:r>
            <a:r>
              <a:rPr lang="en-US" sz="2000" dirty="0" err="1" smtClean="0"/>
              <a:t>colour</a:t>
            </a:r>
            <a:r>
              <a:rPr lang="en-US" sz="2000" dirty="0" smtClean="0"/>
              <a:t> is seen </a:t>
            </a:r>
          </a:p>
          <a:p>
            <a:pPr lvl="0"/>
            <a:r>
              <a:rPr lang="en-US" sz="2000" dirty="0" smtClean="0"/>
              <a:t>Intra and extra-oral fistulas. </a:t>
            </a:r>
          </a:p>
          <a:p>
            <a:pPr lvl="0"/>
            <a:r>
              <a:rPr lang="en-US" sz="2000" dirty="0" smtClean="0"/>
              <a:t>The tissues surrounding the exposed bone may be </a:t>
            </a:r>
            <a:r>
              <a:rPr lang="en-US" sz="2000" dirty="0" err="1" smtClean="0"/>
              <a:t>indurated</a:t>
            </a:r>
            <a:r>
              <a:rPr lang="en-US" sz="2000" dirty="0" smtClean="0"/>
              <a:t> or ulcerated from infection or recurrent tumor. </a:t>
            </a:r>
          </a:p>
          <a:p>
            <a:pPr lvl="0"/>
            <a:r>
              <a:rPr lang="en-US" sz="2000" dirty="0" smtClean="0"/>
              <a:t>Formation of </a:t>
            </a:r>
            <a:r>
              <a:rPr lang="en-US" sz="2000" dirty="0" err="1" smtClean="0"/>
              <a:t>sequestra</a:t>
            </a:r>
            <a:r>
              <a:rPr lang="en-US" sz="2000" dirty="0" smtClean="0"/>
              <a:t> or </a:t>
            </a:r>
            <a:r>
              <a:rPr lang="en-US" sz="2000" dirty="0" err="1" smtClean="0"/>
              <a:t>involucrum</a:t>
            </a:r>
            <a:r>
              <a:rPr lang="en-US" sz="2000" dirty="0" smtClean="0"/>
              <a:t> occurs late or not at all seen in irradiated bone because of the severely compromised blood supply.</a:t>
            </a:r>
          </a:p>
          <a:p>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639762"/>
          </a:xfrm>
        </p:spPr>
        <p:txBody>
          <a:bodyPr/>
          <a:lstStyle/>
          <a:p>
            <a:r>
              <a:rPr lang="en-US" sz="3600" dirty="0" smtClean="0">
                <a:solidFill>
                  <a:srgbClr val="FF0000"/>
                </a:solidFill>
                <a:latin typeface="Algerian" pitchFamily="82" charset="0"/>
              </a:rPr>
              <a:t>TYPES</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514600" y="914400"/>
            <a:ext cx="6781800" cy="5211763"/>
          </a:xfrm>
        </p:spPr>
        <p:txBody>
          <a:bodyPr/>
          <a:lstStyle/>
          <a:p>
            <a:pPr lvl="0"/>
            <a:r>
              <a:rPr lang="en-US" sz="2000" dirty="0" smtClean="0"/>
              <a:t>Marx et al in 1983 defined three types of </a:t>
            </a:r>
            <a:r>
              <a:rPr lang="en-US" sz="2000" dirty="0" err="1" smtClean="0"/>
              <a:t>osteoradionecrosis</a:t>
            </a:r>
            <a:r>
              <a:rPr lang="en-US" sz="2000" dirty="0" smtClean="0"/>
              <a:t> based on the time of occurrence since radiation and also based on traumatic episodes.</a:t>
            </a:r>
          </a:p>
          <a:p>
            <a:r>
              <a:rPr lang="en-US" sz="2000" b="1" i="1" dirty="0" smtClean="0">
                <a:solidFill>
                  <a:srgbClr val="FF0000"/>
                </a:solidFill>
              </a:rPr>
              <a:t>Type I</a:t>
            </a:r>
            <a:r>
              <a:rPr lang="en-US" sz="2000" dirty="0" smtClean="0"/>
              <a:t> : Develops shortly after radiation; is due to synergistic effects of surgical trauma and radiation closely coupled in time.</a:t>
            </a:r>
          </a:p>
          <a:p>
            <a:r>
              <a:rPr lang="en-US" sz="2000" b="1" dirty="0" smtClean="0">
                <a:solidFill>
                  <a:srgbClr val="FF0000"/>
                </a:solidFill>
              </a:rPr>
              <a:t>Type II</a:t>
            </a:r>
            <a:r>
              <a:rPr lang="en-US" sz="2000" dirty="0" smtClean="0">
                <a:solidFill>
                  <a:srgbClr val="FF0000"/>
                </a:solidFill>
              </a:rPr>
              <a:t>: </a:t>
            </a:r>
            <a:r>
              <a:rPr lang="en-US" sz="2000" dirty="0" smtClean="0"/>
              <a:t>Develops years after radiation and follows a traumatic event; occurs 6 years after treatment; due to progressive endarteritis and vascular occlusion of the nutrient vessels in the bone. </a:t>
            </a:r>
          </a:p>
          <a:p>
            <a:r>
              <a:rPr lang="en-US" sz="2000" b="1" i="1" dirty="0" smtClean="0">
                <a:solidFill>
                  <a:srgbClr val="FF0000"/>
                </a:solidFill>
              </a:rPr>
              <a:t>Type III</a:t>
            </a:r>
            <a:r>
              <a:rPr lang="en-US" sz="2000" dirty="0" smtClean="0"/>
              <a:t>:(Spontaneous ORN) Occurs spontaneously without a preceding traumatic event; usually occurs between 6 months and 3 years after radiation. ; due to immediate cellular damage and death due to radiation treatment. This occurs when the radiation dose exceeds 7000 </a:t>
            </a:r>
            <a:r>
              <a:rPr lang="en-US" sz="2000" dirty="0" err="1" smtClean="0"/>
              <a:t>Rads</a:t>
            </a:r>
            <a:r>
              <a:rPr lang="en-US" sz="2000" dirty="0" smtClean="0"/>
              <a:t> or the fraction doses are greater than 200 </a:t>
            </a:r>
            <a:r>
              <a:rPr lang="en-US" sz="2000" dirty="0" err="1" smtClean="0"/>
              <a:t>Rads</a:t>
            </a:r>
            <a:r>
              <a:rPr lang="en-US" sz="2000" dirty="0" smtClean="0"/>
              <a:t> per day. </a:t>
            </a:r>
          </a:p>
          <a:p>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FF0000"/>
                </a:solidFill>
                <a:latin typeface="Algerian" pitchFamily="82" charset="0"/>
              </a:rPr>
              <a:t>PREVENTION</a:t>
            </a:r>
            <a:r>
              <a:rPr lang="en-US" b="1" dirty="0" smtClean="0"/>
              <a:t/>
            </a:r>
            <a:br>
              <a:rPr lang="en-US" b="1" dirty="0" smtClean="0"/>
            </a:br>
            <a:endParaRPr lang="en-US" dirty="0"/>
          </a:p>
        </p:txBody>
      </p:sp>
      <p:sp>
        <p:nvSpPr>
          <p:cNvPr id="3" name="Content Placeholder 2"/>
          <p:cNvSpPr>
            <a:spLocks noGrp="1"/>
          </p:cNvSpPr>
          <p:nvPr>
            <p:ph idx="1"/>
          </p:nvPr>
        </p:nvSpPr>
        <p:spPr>
          <a:xfrm>
            <a:off x="2693988" y="914400"/>
            <a:ext cx="6326187" cy="5211763"/>
          </a:xfrm>
        </p:spPr>
        <p:txBody>
          <a:bodyPr/>
          <a:lstStyle/>
          <a:p>
            <a:pPr lvl="0"/>
            <a:r>
              <a:rPr lang="en-US" sz="2000" dirty="0" smtClean="0"/>
              <a:t>Teeth in the line of primary radiation therapy are to be extracted.</a:t>
            </a:r>
          </a:p>
          <a:p>
            <a:pPr lvl="0">
              <a:buFont typeface="Wingdings" pitchFamily="2" charset="2"/>
              <a:buChar char="q"/>
            </a:pPr>
            <a:r>
              <a:rPr lang="en-US" sz="2000" dirty="0" smtClean="0"/>
              <a:t>Tooth requires extraction on a previously irradiated part of the jaws, the following precaution to be taken</a:t>
            </a:r>
          </a:p>
          <a:p>
            <a:pPr lvl="0"/>
            <a:r>
              <a:rPr lang="en-US" sz="2000" dirty="0" err="1" smtClean="0"/>
              <a:t>Metronidazole</a:t>
            </a:r>
            <a:r>
              <a:rPr lang="en-US" sz="2000" dirty="0" smtClean="0"/>
              <a:t> 400mg preoperatively.</a:t>
            </a:r>
          </a:p>
          <a:p>
            <a:pPr lvl="0"/>
            <a:r>
              <a:rPr lang="en-US" sz="2000" dirty="0" smtClean="0"/>
              <a:t>Prophylactic HBO therapy should be considered before dental procedures. The recommended protocol is 20 dives of pre surgical HBO treatments of 90minutes at 2.4 atmospheric  pressure. This is to be followed up with 10 dives of postsurgical HBO treatments.</a:t>
            </a:r>
          </a:p>
          <a:p>
            <a:pPr lvl="0"/>
            <a:r>
              <a:rPr lang="en-US" sz="2000" dirty="0" smtClean="0"/>
              <a:t>Local anesthetic without vasoconstrictor should be chosen.</a:t>
            </a:r>
          </a:p>
          <a:p>
            <a:pPr lvl="0"/>
            <a:r>
              <a:rPr lang="en-US" sz="2000" dirty="0" smtClean="0"/>
              <a:t>Extraction with least amount of trauma.</a:t>
            </a:r>
          </a:p>
          <a:p>
            <a:pPr lvl="0"/>
            <a:r>
              <a:rPr lang="en-US" sz="2000" dirty="0" smtClean="0"/>
              <a:t>Flaps aren’t to be raised. </a:t>
            </a:r>
          </a:p>
          <a:p>
            <a:pPr lvl="0"/>
            <a:r>
              <a:rPr lang="en-US" sz="2000" dirty="0" err="1" smtClean="0"/>
              <a:t>Metronidazole</a:t>
            </a:r>
            <a:r>
              <a:rPr lang="en-US" sz="2000" dirty="0" smtClean="0"/>
              <a:t> is continued for 10 days or until if the wound has healed.  </a:t>
            </a:r>
          </a:p>
          <a:p>
            <a:endParaRPr lang="en-US" sz="2000"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Topicail</a:t>
            </a:r>
            <a:r>
              <a:rPr lang="en-US" dirty="0" smtClean="0"/>
              <a:t> fluoride application</a:t>
            </a:r>
          </a:p>
          <a:p>
            <a:r>
              <a:rPr lang="en-US" dirty="0" smtClean="0"/>
              <a:t>Maintenance of good oral hygiene</a:t>
            </a:r>
          </a:p>
          <a:p>
            <a:r>
              <a:rPr lang="en-US" dirty="0" smtClean="0"/>
              <a:t>Daily use of fluoride mouth washes</a:t>
            </a:r>
            <a:endParaRPr lang="en-US"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609600"/>
            <a:ext cx="6316662" cy="1066800"/>
          </a:xfrm>
        </p:spPr>
        <p:txBody>
          <a:bodyPr/>
          <a:lstStyle/>
          <a:p>
            <a:r>
              <a:rPr lang="en-US" sz="4000" b="1" dirty="0" smtClean="0">
                <a:solidFill>
                  <a:srgbClr val="FF0000"/>
                </a:solidFill>
                <a:latin typeface="Algerian" pitchFamily="82" charset="0"/>
              </a:rPr>
              <a:t>MANAGEMENT</a:t>
            </a:r>
            <a:r>
              <a:rPr lang="en-US" b="1" dirty="0" smtClean="0"/>
              <a:t/>
            </a:r>
            <a:br>
              <a:rPr lang="en-US" b="1" dirty="0" smtClean="0"/>
            </a:br>
            <a:endParaRPr lang="en-US" dirty="0"/>
          </a:p>
        </p:txBody>
      </p:sp>
      <p:sp>
        <p:nvSpPr>
          <p:cNvPr id="3" name="Content Placeholder 2"/>
          <p:cNvSpPr>
            <a:spLocks noGrp="1"/>
          </p:cNvSpPr>
          <p:nvPr>
            <p:ph idx="1"/>
          </p:nvPr>
        </p:nvSpPr>
        <p:spPr>
          <a:xfrm>
            <a:off x="2693988" y="1295400"/>
            <a:ext cx="6326187" cy="4830763"/>
          </a:xfrm>
        </p:spPr>
        <p:txBody>
          <a:bodyPr/>
          <a:lstStyle/>
          <a:p>
            <a:pPr lvl="0"/>
            <a:r>
              <a:rPr lang="en-US" sz="2000" dirty="0" smtClean="0"/>
              <a:t>Require hospitalization for parental antibiotics and fluids.</a:t>
            </a:r>
          </a:p>
          <a:p>
            <a:pPr lvl="0"/>
            <a:r>
              <a:rPr lang="en-US" sz="2000" dirty="0" smtClean="0"/>
              <a:t> Penicillin+ </a:t>
            </a:r>
            <a:r>
              <a:rPr lang="en-US" sz="2000" dirty="0" err="1" smtClean="0"/>
              <a:t>metronidazole</a:t>
            </a:r>
            <a:r>
              <a:rPr lang="en-US" sz="2000" dirty="0" smtClean="0"/>
              <a:t> or </a:t>
            </a:r>
            <a:r>
              <a:rPr lang="en-US" sz="2000" dirty="0" err="1" smtClean="0"/>
              <a:t>clindamycin</a:t>
            </a:r>
            <a:r>
              <a:rPr lang="en-US" sz="2000" dirty="0" smtClean="0"/>
              <a:t> is the antibiotic of choice, </a:t>
            </a:r>
          </a:p>
          <a:p>
            <a:pPr lvl="0"/>
            <a:r>
              <a:rPr lang="en-US" sz="2000" dirty="0" smtClean="0"/>
              <a:t>Difficulty in obtaining cultures is due to contamination of the </a:t>
            </a:r>
            <a:r>
              <a:rPr lang="en-US" sz="2000" dirty="0" err="1" smtClean="0"/>
              <a:t>necrosed</a:t>
            </a:r>
            <a:r>
              <a:rPr lang="en-US" sz="2000" dirty="0" smtClean="0"/>
              <a:t> tissue by indigenous flora</a:t>
            </a:r>
          </a:p>
          <a:p>
            <a:pPr lvl="0"/>
            <a:r>
              <a:rPr lang="en-US" sz="2000" dirty="0" smtClean="0"/>
              <a:t> Aerobic and anaerobic cultures should be taken for sensitivity testing. </a:t>
            </a:r>
          </a:p>
          <a:p>
            <a:pPr lvl="0"/>
            <a:r>
              <a:rPr lang="en-US" sz="2000" dirty="0" smtClean="0"/>
              <a:t>Supportive treatment with fluids and liquid or semi-liquid diet rich in protein and vitamins are desirable. </a:t>
            </a:r>
          </a:p>
          <a:p>
            <a:pPr lvl="0"/>
            <a:r>
              <a:rPr lang="en-US" sz="2000" dirty="0" smtClean="0"/>
              <a:t>Exposing the patients to a pure oxygen environment (hyperbaric oxygen therapy) at 2.4 atmospheric pressure  for 90 min for 4-8 weeks will increase concentration of oxygen in the plasma and tissue fluids. </a:t>
            </a:r>
          </a:p>
          <a:p>
            <a:endParaRPr lang="en-US"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994734">
            <a:off x="-186456" y="1403381"/>
            <a:ext cx="3067537" cy="916740"/>
          </a:xfrm>
        </p:spPr>
        <p:txBody>
          <a:bodyPr/>
          <a:lstStyle/>
          <a:p>
            <a:r>
              <a:rPr lang="en-US" b="1" dirty="0" smtClean="0">
                <a:solidFill>
                  <a:srgbClr val="FF0000"/>
                </a:solidFill>
                <a:latin typeface="Algerian" pitchFamily="82" charset="0"/>
              </a:rPr>
              <a:t>MANAGEMENT</a:t>
            </a:r>
            <a:endParaRPr lang="en-US" dirty="0"/>
          </a:p>
        </p:txBody>
      </p:sp>
      <p:sp>
        <p:nvSpPr>
          <p:cNvPr id="3" name="Content Placeholder 2"/>
          <p:cNvSpPr>
            <a:spLocks noGrp="1"/>
          </p:cNvSpPr>
          <p:nvPr>
            <p:ph idx="1"/>
          </p:nvPr>
        </p:nvSpPr>
        <p:spPr>
          <a:xfrm>
            <a:off x="2667000" y="762000"/>
            <a:ext cx="6326187" cy="5791200"/>
          </a:xfrm>
        </p:spPr>
        <p:txBody>
          <a:bodyPr/>
          <a:lstStyle/>
          <a:p>
            <a:pPr lvl="0"/>
            <a:r>
              <a:rPr lang="en-US" sz="2000" dirty="0" smtClean="0"/>
              <a:t>Encourages granulation tissue and leukocytes to migrate into the zone of necrosis, facilitating the separation of </a:t>
            </a:r>
            <a:r>
              <a:rPr lang="en-US" sz="2000" dirty="0" err="1" smtClean="0"/>
              <a:t>sequestra</a:t>
            </a:r>
            <a:r>
              <a:rPr lang="en-US" sz="2000" dirty="0" smtClean="0"/>
              <a:t> and enhancing bone healing.</a:t>
            </a:r>
          </a:p>
          <a:p>
            <a:pPr lvl="0"/>
            <a:r>
              <a:rPr lang="en-US" sz="2000" dirty="0" smtClean="0"/>
              <a:t>conservative management is effective in small areas of </a:t>
            </a:r>
            <a:r>
              <a:rPr lang="en-US" sz="2000" dirty="0" err="1" smtClean="0"/>
              <a:t>osteoradionecrosis</a:t>
            </a:r>
            <a:r>
              <a:rPr lang="en-US" sz="2000" dirty="0" smtClean="0"/>
              <a:t> but not suitable for cases of extensive lesions. </a:t>
            </a:r>
          </a:p>
          <a:p>
            <a:pPr lvl="0">
              <a:buFont typeface="Wingdings" pitchFamily="2" charset="2"/>
              <a:buChar char="q"/>
            </a:pPr>
            <a:r>
              <a:rPr lang="en-US" sz="2000" dirty="0" smtClean="0"/>
              <a:t>Several alternative surgical treatments</a:t>
            </a:r>
          </a:p>
          <a:p>
            <a:pPr lvl="0"/>
            <a:r>
              <a:rPr lang="en-US" sz="2000" dirty="0" smtClean="0"/>
              <a:t>Surgical resection</a:t>
            </a:r>
          </a:p>
          <a:p>
            <a:pPr lvl="0"/>
            <a:r>
              <a:rPr lang="en-US" sz="2000" dirty="0" smtClean="0"/>
              <a:t>Trimming away exposed and necrotic bone until the line of attached soft tissues is reached and bringing a simple vascular flap to cover and </a:t>
            </a:r>
            <a:r>
              <a:rPr lang="en-US" sz="2000" dirty="0" err="1" smtClean="0"/>
              <a:t>revascularise</a:t>
            </a:r>
            <a:r>
              <a:rPr lang="en-US" sz="2000" dirty="0" smtClean="0"/>
              <a:t> the area.</a:t>
            </a:r>
          </a:p>
          <a:p>
            <a:pPr lvl="0"/>
            <a:r>
              <a:rPr lang="en-US" sz="2000" dirty="0" smtClean="0"/>
              <a:t>Resection of the segment and reconstruction with free bone grafting of the defect.</a:t>
            </a:r>
          </a:p>
          <a:p>
            <a:pPr lvl="0"/>
            <a:r>
              <a:rPr lang="en-US" sz="2000" dirty="0" smtClean="0"/>
              <a:t>Reconstruction with a composite flap. </a:t>
            </a:r>
          </a:p>
          <a:p>
            <a:endParaRPr lang="en-US"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953375" cy="715962"/>
          </a:xfrm>
        </p:spPr>
        <p:txBody>
          <a:bodyPr/>
          <a:lstStyle/>
          <a:p>
            <a:r>
              <a:rPr lang="en-US" sz="4000" dirty="0" smtClean="0">
                <a:solidFill>
                  <a:srgbClr val="FF0000"/>
                </a:solidFill>
                <a:latin typeface="Algerian" pitchFamily="82" charset="0"/>
              </a:rPr>
              <a:t>HYPERBARIC OXYGEN THERAPY</a:t>
            </a:r>
            <a:endParaRPr lang="en-US" sz="4000" dirty="0"/>
          </a:p>
        </p:txBody>
      </p:sp>
      <p:sp>
        <p:nvSpPr>
          <p:cNvPr id="3" name="Content Placeholder 2"/>
          <p:cNvSpPr>
            <a:spLocks noGrp="1"/>
          </p:cNvSpPr>
          <p:nvPr>
            <p:ph idx="1"/>
          </p:nvPr>
        </p:nvSpPr>
        <p:spPr>
          <a:xfrm>
            <a:off x="2693988" y="1066800"/>
            <a:ext cx="6326187" cy="5638800"/>
          </a:xfrm>
        </p:spPr>
        <p:txBody>
          <a:bodyPr/>
          <a:lstStyle/>
          <a:p>
            <a:r>
              <a:rPr lang="en-US" dirty="0" smtClean="0"/>
              <a:t>Hyperbaric oxygen(HBO is defined in the European Code of Good Practice  as the inhalation of pure oxygen  under a pressure above the ambient pressure. Pressure is indicated in kilo Pascal (</a:t>
            </a:r>
            <a:r>
              <a:rPr lang="en-US" dirty="0" err="1" smtClean="0"/>
              <a:t>kPa</a:t>
            </a:r>
            <a:r>
              <a:rPr lang="en-US" dirty="0" smtClean="0"/>
              <a:t>) or in atmosphere absolute (ATA).</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In a chamber oxygen is given by mask or hood</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Dive – 100% oxygen at 2.4 ATA for 90 min </a:t>
            </a:r>
          </a:p>
          <a:p>
            <a:pPr>
              <a:buNone/>
            </a:pPr>
            <a:endParaRPr lang="en-US" dirty="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639762"/>
          </a:xfrm>
        </p:spPr>
        <p:txBody>
          <a:bodyPr/>
          <a:lstStyle/>
          <a:p>
            <a:r>
              <a:rPr lang="en-US" b="1" dirty="0" smtClean="0">
                <a:solidFill>
                  <a:srgbClr val="FF0000"/>
                </a:solidFill>
                <a:latin typeface="Algerian" pitchFamily="82" charset="0"/>
              </a:rPr>
              <a:t>Hyperbaric Chambers</a:t>
            </a:r>
            <a:endParaRPr lang="en-US" dirty="0">
              <a:solidFill>
                <a:srgbClr val="FF0000"/>
              </a:solidFill>
              <a:latin typeface="Algerian" pitchFamily="82" charset="0"/>
            </a:endParaRPr>
          </a:p>
        </p:txBody>
      </p:sp>
      <p:sp>
        <p:nvSpPr>
          <p:cNvPr id="3" name="Content Placeholder 2"/>
          <p:cNvSpPr>
            <a:spLocks noGrp="1"/>
          </p:cNvSpPr>
          <p:nvPr>
            <p:ph idx="1"/>
          </p:nvPr>
        </p:nvSpPr>
        <p:spPr>
          <a:xfrm>
            <a:off x="2438400" y="914400"/>
            <a:ext cx="6705600" cy="5943600"/>
          </a:xfrm>
        </p:spPr>
        <p:txBody>
          <a:bodyPr/>
          <a:lstStyle/>
          <a:p>
            <a:pPr>
              <a:buNone/>
            </a:pPr>
            <a:r>
              <a:rPr lang="en-US" sz="2000" b="1" i="1" u="sng" dirty="0" smtClean="0"/>
              <a:t>MULTIPLACE, ICU COMPATIBLE HBO CHAMBER</a:t>
            </a:r>
          </a:p>
          <a:p>
            <a:pPr>
              <a:buFontTx/>
              <a:buChar char="-"/>
            </a:pPr>
            <a:r>
              <a:rPr lang="en-US" sz="2000" dirty="0" err="1" smtClean="0"/>
              <a:t>Multiplace</a:t>
            </a:r>
            <a:r>
              <a:rPr lang="en-US" sz="2000" dirty="0" smtClean="0"/>
              <a:t> HBO chambers have at least two </a:t>
            </a:r>
            <a:r>
              <a:rPr lang="en-US" sz="2000" dirty="0" err="1" smtClean="0"/>
              <a:t>compartments.Larger</a:t>
            </a:r>
            <a:r>
              <a:rPr lang="en-US" sz="2000" dirty="0" smtClean="0"/>
              <a:t> ones may harbor space for several patients</a:t>
            </a:r>
          </a:p>
          <a:p>
            <a:pPr>
              <a:buNone/>
            </a:pPr>
            <a:r>
              <a:rPr lang="en-US" sz="2000" b="1" i="1" u="sng" dirty="0" smtClean="0"/>
              <a:t>MONOPLACE HBO CHAMBER</a:t>
            </a:r>
          </a:p>
          <a:p>
            <a:pPr>
              <a:buFontTx/>
              <a:buChar char="-"/>
            </a:pPr>
            <a:r>
              <a:rPr lang="en-US" sz="2000" dirty="0" smtClean="0"/>
              <a:t>Single-compartment </a:t>
            </a:r>
            <a:r>
              <a:rPr lang="da-DK" sz="2000" dirty="0" smtClean="0"/>
              <a:t>vessels designed for a single patient</a:t>
            </a:r>
          </a:p>
          <a:p>
            <a:r>
              <a:rPr lang="en-US" sz="2000" dirty="0" smtClean="0"/>
              <a:t>Due to their limited space, they do not allow direct access to the patient during the treatment but can allow distance intensive care monitoring and respiratory assistance</a:t>
            </a:r>
            <a:endParaRPr lang="da-DK" sz="2000" dirty="0" smtClean="0"/>
          </a:p>
          <a:p>
            <a:pPr>
              <a:buNone/>
            </a:pPr>
            <a:r>
              <a:rPr lang="en-US" sz="2000" b="1" i="1" u="sng" dirty="0" smtClean="0"/>
              <a:t>BREATHING SYSTEMS</a:t>
            </a:r>
          </a:p>
          <a:p>
            <a:pPr>
              <a:buFontTx/>
              <a:buChar char="-"/>
            </a:pPr>
            <a:r>
              <a:rPr lang="en-US" sz="2000" dirty="0" smtClean="0"/>
              <a:t>To breathe the pure oxygen through a tight face mask</a:t>
            </a:r>
          </a:p>
          <a:p>
            <a:pPr>
              <a:buNone/>
            </a:pPr>
            <a:r>
              <a:rPr lang="en-US" sz="2000" dirty="0" smtClean="0"/>
              <a:t>-   In maxillofacial, ENT, and facial plastic surgery some patients are not able to wear such a mask specially designed and comfortable hoods have been created</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srcRect/>
          <a:stretch>
            <a:fillRect/>
          </a:stretch>
        </p:blipFill>
        <p:spPr bwMode="auto">
          <a:xfrm>
            <a:off x="0" y="0"/>
            <a:ext cx="9144000" cy="6857999"/>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0" y="0"/>
            <a:ext cx="4572000" cy="6857999"/>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4552950" y="0"/>
            <a:ext cx="4591050" cy="6858000"/>
          </a:xfrm>
          <a:prstGeom prst="rect">
            <a:avLst/>
          </a:prstGeom>
          <a:noFill/>
          <a:ln w="9525">
            <a:no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1676400" y="0"/>
            <a:ext cx="5867400" cy="6858000"/>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checkerboard(across)">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gtEl>
                                        <p:attrNameLst>
                                          <p:attrName>style.visibility</p:attrName>
                                        </p:attrNameLst>
                                      </p:cBhvr>
                                      <p:to>
                                        <p:strVal val="visible"/>
                                      </p:to>
                                    </p:set>
                                    <p:animEffect transition="in" filter="checkerboard(across)">
                                      <p:cBhvr>
                                        <p:cTn id="17" dur="500"/>
                                        <p:tgtEl>
                                          <p:spTgt spid="614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150"/>
                                        </p:tgtEl>
                                        <p:attrNameLst>
                                          <p:attrName>style.visibility</p:attrName>
                                        </p:attrNameLst>
                                      </p:cBhvr>
                                      <p:to>
                                        <p:strVal val="visible"/>
                                      </p:to>
                                    </p:set>
                                    <p:animEffect transition="in" filter="checkerboard(across)">
                                      <p:cBhvr>
                                        <p:cTn id="22"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274638"/>
            <a:ext cx="6316662" cy="944562"/>
          </a:xfrm>
        </p:spPr>
        <p:txBody>
          <a:bodyPr/>
          <a:lstStyle/>
          <a:p>
            <a:r>
              <a:rPr lang="en-US" sz="3600" dirty="0" smtClean="0">
                <a:solidFill>
                  <a:srgbClr val="FF0000"/>
                </a:solidFill>
                <a:latin typeface="Algerian" pitchFamily="82" charset="0"/>
              </a:rPr>
              <a:t>BENEFICIAL  ACTION OF HBO</a:t>
            </a:r>
            <a:endParaRPr lang="en-US" sz="3600" dirty="0">
              <a:solidFill>
                <a:srgbClr val="FF0000"/>
              </a:solidFill>
              <a:latin typeface="Algerian" pitchFamily="82" charset="0"/>
            </a:endParaRPr>
          </a:p>
        </p:txBody>
      </p:sp>
      <p:sp>
        <p:nvSpPr>
          <p:cNvPr id="3" name="Content Placeholder 2"/>
          <p:cNvSpPr>
            <a:spLocks noGrp="1"/>
          </p:cNvSpPr>
          <p:nvPr>
            <p:ph idx="1"/>
          </p:nvPr>
        </p:nvSpPr>
        <p:spPr>
          <a:xfrm>
            <a:off x="2693988" y="1600200"/>
            <a:ext cx="6326187" cy="5029200"/>
          </a:xfrm>
        </p:spPr>
        <p:txBody>
          <a:bodyPr/>
          <a:lstStyle/>
          <a:p>
            <a:r>
              <a:rPr lang="en-US" dirty="0" smtClean="0"/>
              <a:t>Enhancement of </a:t>
            </a:r>
            <a:r>
              <a:rPr lang="en-US" dirty="0" err="1" smtClean="0"/>
              <a:t>lysosomal</a:t>
            </a:r>
            <a:r>
              <a:rPr lang="en-US" dirty="0" smtClean="0"/>
              <a:t> degradation potential of </a:t>
            </a:r>
            <a:r>
              <a:rPr lang="en-US" dirty="0" err="1" smtClean="0"/>
              <a:t>polymorphonuclear</a:t>
            </a:r>
            <a:r>
              <a:rPr lang="en-US" dirty="0" smtClean="0"/>
              <a:t> leucocytes and oxygen radicals</a:t>
            </a:r>
          </a:p>
          <a:p>
            <a:r>
              <a:rPr lang="en-US" dirty="0" smtClean="0"/>
              <a:t>Free oxygen radicals are bactericidal</a:t>
            </a:r>
          </a:p>
          <a:p>
            <a:r>
              <a:rPr lang="en-US" dirty="0" err="1" smtClean="0"/>
              <a:t>Exotoxins</a:t>
            </a:r>
            <a:r>
              <a:rPr lang="en-US" dirty="0" smtClean="0"/>
              <a:t> liberated are rendered inert by exposure to elevated partial pressure of oxygen</a:t>
            </a:r>
          </a:p>
          <a:p>
            <a:r>
              <a:rPr lang="en-US" dirty="0" smtClean="0"/>
              <a:t>Tissue hypoxia is reversed by HBO therapy</a:t>
            </a:r>
          </a:p>
          <a:p>
            <a:r>
              <a:rPr lang="en-US" dirty="0" smtClean="0"/>
              <a:t>Positive enhancement of </a:t>
            </a:r>
            <a:r>
              <a:rPr lang="en-US" dirty="0" err="1" smtClean="0"/>
              <a:t>neoangiogenesis</a:t>
            </a:r>
            <a:endParaRPr lang="en-US"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latin typeface="Algerian" pitchFamily="82" charset="0"/>
              </a:rPr>
              <a:t>CLINICAL EFFECTS</a:t>
            </a:r>
            <a:endParaRPr lang="en-US" sz="4000" dirty="0">
              <a:solidFill>
                <a:srgbClr val="FF0000"/>
              </a:solidFill>
              <a:latin typeface="Algerian" pitchFamily="82" charset="0"/>
            </a:endParaRPr>
          </a:p>
        </p:txBody>
      </p:sp>
      <p:sp>
        <p:nvSpPr>
          <p:cNvPr id="3" name="Content Placeholder 2"/>
          <p:cNvSpPr>
            <a:spLocks noGrp="1"/>
          </p:cNvSpPr>
          <p:nvPr>
            <p:ph idx="1"/>
          </p:nvPr>
        </p:nvSpPr>
        <p:spPr>
          <a:xfrm>
            <a:off x="2693988" y="1905000"/>
            <a:ext cx="6326187" cy="4221163"/>
          </a:xfrm>
        </p:spPr>
        <p:txBody>
          <a:bodyPr/>
          <a:lstStyle/>
          <a:p>
            <a:r>
              <a:rPr lang="en-US" dirty="0" smtClean="0"/>
              <a:t>Healing of draining sinus</a:t>
            </a:r>
          </a:p>
          <a:p>
            <a:r>
              <a:rPr lang="en-US" dirty="0" smtClean="0"/>
              <a:t>Improves </a:t>
            </a:r>
            <a:r>
              <a:rPr lang="en-US" dirty="0" err="1" smtClean="0"/>
              <a:t>osteogenesis</a:t>
            </a:r>
            <a:r>
              <a:rPr lang="en-US" dirty="0" smtClean="0"/>
              <a:t> in </a:t>
            </a:r>
            <a:r>
              <a:rPr lang="en-US" dirty="0" err="1" smtClean="0"/>
              <a:t>lytic</a:t>
            </a:r>
            <a:r>
              <a:rPr lang="en-US" dirty="0" smtClean="0"/>
              <a:t> areas</a:t>
            </a:r>
          </a:p>
          <a:p>
            <a:r>
              <a:rPr lang="en-US" dirty="0" smtClean="0"/>
              <a:t>Reduces destruction of bone and soft tissues</a:t>
            </a:r>
          </a:p>
          <a:p>
            <a:r>
              <a:rPr lang="en-US" dirty="0" err="1" smtClean="0"/>
              <a:t>Sequestra</a:t>
            </a:r>
            <a:r>
              <a:rPr lang="en-US" dirty="0" smtClean="0"/>
              <a:t> undergo rapid dissolution without suppuration</a:t>
            </a:r>
          </a:p>
          <a:p>
            <a:r>
              <a:rPr lang="en-US" dirty="0" smtClean="0"/>
              <a:t>Healing frequently</a:t>
            </a:r>
            <a:endParaRPr lang="en-US"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563562"/>
          </a:xfrm>
        </p:spPr>
        <p:txBody>
          <a:bodyPr/>
          <a:lstStyle/>
          <a:p>
            <a:r>
              <a:rPr lang="en-US" b="1" i="1" dirty="0" smtClean="0">
                <a:solidFill>
                  <a:srgbClr val="FF0000"/>
                </a:solidFill>
                <a:latin typeface="Algerian" pitchFamily="82" charset="0"/>
              </a:rPr>
              <a:t>THE MARX-UNIVERSITY OF MIAMI PROTOCOL</a:t>
            </a:r>
            <a:endParaRPr lang="en-US" dirty="0">
              <a:solidFill>
                <a:srgbClr val="FF0000"/>
              </a:solidFill>
              <a:latin typeface="Algerian" pitchFamily="82" charset="0"/>
            </a:endParaRPr>
          </a:p>
        </p:txBody>
      </p:sp>
      <p:sp>
        <p:nvSpPr>
          <p:cNvPr id="3" name="Content Placeholder 2"/>
          <p:cNvSpPr>
            <a:spLocks noGrp="1"/>
          </p:cNvSpPr>
          <p:nvPr>
            <p:ph idx="1"/>
          </p:nvPr>
        </p:nvSpPr>
        <p:spPr>
          <a:xfrm>
            <a:off x="2693988" y="609600"/>
            <a:ext cx="6326187" cy="5516563"/>
          </a:xfrm>
        </p:spPr>
        <p:txBody>
          <a:bodyPr/>
          <a:lstStyle/>
          <a:p>
            <a:pPr>
              <a:buNone/>
            </a:pPr>
            <a:endParaRPr lang="en-US" b="1" i="1" dirty="0" smtClean="0"/>
          </a:p>
          <a:p>
            <a:pPr lvl="0"/>
            <a:r>
              <a:rPr lang="en-US" sz="2000" dirty="0" smtClean="0"/>
              <a:t>Marx et al in 1983 has proposed a protocol for the management of ORN based on surgical and HBO therapy. </a:t>
            </a:r>
          </a:p>
          <a:p>
            <a:pPr lvl="0"/>
            <a:r>
              <a:rPr lang="en-US" sz="2000" dirty="0" smtClean="0"/>
              <a:t>Three treatment stages</a:t>
            </a:r>
          </a:p>
          <a:p>
            <a:pPr lvl="0">
              <a:buNone/>
            </a:pPr>
            <a:r>
              <a:rPr lang="en-US" sz="2800" b="1" dirty="0" smtClean="0">
                <a:solidFill>
                  <a:srgbClr val="C00000"/>
                </a:solidFill>
              </a:rPr>
              <a:t>STAGE I TREATMENT</a:t>
            </a:r>
            <a:r>
              <a:rPr lang="en-US" sz="2800" dirty="0" smtClean="0">
                <a:solidFill>
                  <a:srgbClr val="C00000"/>
                </a:solidFill>
              </a:rPr>
              <a:t>:</a:t>
            </a:r>
          </a:p>
          <a:p>
            <a:pPr lvl="0"/>
            <a:r>
              <a:rPr lang="en-US" sz="2000" dirty="0" smtClean="0"/>
              <a:t> 30 dives of HBO treatment therapy at 2.4  atmospheric pressure for 90 minutes each.</a:t>
            </a:r>
          </a:p>
          <a:p>
            <a:pPr lvl="0"/>
            <a:r>
              <a:rPr lang="en-US" sz="2000" dirty="0" smtClean="0"/>
              <a:t> Wound care is maintained with irrigation and antibiotics are usually discontinued. After 30 treatments wound is re-evaluated.</a:t>
            </a:r>
          </a:p>
          <a:p>
            <a:pPr lvl="0"/>
            <a:r>
              <a:rPr lang="en-US" sz="2000" dirty="0" smtClean="0"/>
              <a:t> If there is clinical improvement such as decrease in exposed bone, </a:t>
            </a:r>
            <a:r>
              <a:rPr lang="en-US" sz="2000" dirty="0" err="1" smtClean="0"/>
              <a:t>resorption</a:t>
            </a:r>
            <a:r>
              <a:rPr lang="en-US" sz="2000" dirty="0" smtClean="0"/>
              <a:t>, spontaneous sequestration, or softening of exposed bone, the patients receive 10 more treatments of HBO. </a:t>
            </a:r>
          </a:p>
          <a:p>
            <a:pPr lvl="0"/>
            <a:r>
              <a:rPr lang="en-US" sz="2000" dirty="0" smtClean="0"/>
              <a:t>If there is no clinical improvement the treatment is advanced to stage II.</a:t>
            </a:r>
          </a:p>
          <a:p>
            <a:pPr lvl="0"/>
            <a:endParaRPr lang="en-US" sz="2000" dirty="0" smtClean="0"/>
          </a:p>
          <a:p>
            <a:pPr lvl="0">
              <a:buNone/>
            </a:pPr>
            <a:r>
              <a:rPr lang="en-US" sz="2000" dirty="0" smtClean="0"/>
              <a:t>. </a:t>
            </a:r>
          </a:p>
          <a:p>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20175" cy="639762"/>
          </a:xfrm>
        </p:spPr>
        <p:txBody>
          <a:bodyPr/>
          <a:lstStyle/>
          <a:p>
            <a:r>
              <a:rPr lang="en-US" b="1" i="1" dirty="0" smtClean="0">
                <a:solidFill>
                  <a:srgbClr val="FF0000"/>
                </a:solidFill>
                <a:latin typeface="Algerian" pitchFamily="82" charset="0"/>
              </a:rPr>
              <a:t>THE MARX-UNIVERSITY OF MIAMI PROTOCOL</a:t>
            </a:r>
            <a:endParaRPr lang="en-US" dirty="0"/>
          </a:p>
        </p:txBody>
      </p:sp>
      <p:sp>
        <p:nvSpPr>
          <p:cNvPr id="3" name="Content Placeholder 2"/>
          <p:cNvSpPr>
            <a:spLocks noGrp="1"/>
          </p:cNvSpPr>
          <p:nvPr>
            <p:ph idx="1"/>
          </p:nvPr>
        </p:nvSpPr>
        <p:spPr>
          <a:xfrm>
            <a:off x="2693988" y="1219200"/>
            <a:ext cx="6326187" cy="4906963"/>
          </a:xfrm>
        </p:spPr>
        <p:txBody>
          <a:bodyPr/>
          <a:lstStyle/>
          <a:p>
            <a:pPr>
              <a:buNone/>
            </a:pPr>
            <a:r>
              <a:rPr lang="en-US" sz="2800" b="1" dirty="0" smtClean="0">
                <a:solidFill>
                  <a:srgbClr val="C00000"/>
                </a:solidFill>
              </a:rPr>
              <a:t>STAGE II TREATMENT</a:t>
            </a:r>
            <a:r>
              <a:rPr lang="en-US" sz="2800" dirty="0" smtClean="0">
                <a:solidFill>
                  <a:srgbClr val="C00000"/>
                </a:solidFill>
              </a:rPr>
              <a:t>:  </a:t>
            </a:r>
          </a:p>
          <a:p>
            <a:r>
              <a:rPr lang="en-US" sz="2000" dirty="0" smtClean="0"/>
              <a:t>Here after 30 treatments of HBO exposure, a </a:t>
            </a:r>
            <a:r>
              <a:rPr lang="en-US" sz="2000" dirty="0" err="1" smtClean="0"/>
              <a:t>transoral</a:t>
            </a:r>
            <a:r>
              <a:rPr lang="en-US" sz="2000" dirty="0" smtClean="0"/>
              <a:t> alveolar </a:t>
            </a:r>
            <a:r>
              <a:rPr lang="en-US" sz="2000" dirty="0" err="1" smtClean="0"/>
              <a:t>sequestrectomy</a:t>
            </a:r>
            <a:r>
              <a:rPr lang="en-US" sz="2000" dirty="0" smtClean="0"/>
              <a:t> is accomplished by saw with minimal </a:t>
            </a:r>
            <a:r>
              <a:rPr lang="en-US" sz="2000" dirty="0" err="1" smtClean="0"/>
              <a:t>periosteal</a:t>
            </a:r>
            <a:r>
              <a:rPr lang="en-US" sz="2000" dirty="0" smtClean="0"/>
              <a:t> reflection. </a:t>
            </a:r>
          </a:p>
          <a:p>
            <a:r>
              <a:rPr lang="en-US" sz="2000" dirty="0" smtClean="0"/>
              <a:t>Only cases of cortical or superficial bone involvement and in those cases who do not require jaw resection. </a:t>
            </a:r>
          </a:p>
          <a:p>
            <a:r>
              <a:rPr lang="en-US" sz="2000" dirty="0" smtClean="0"/>
              <a:t>All necrotic bone is removed back to the bleeding bone with minimal </a:t>
            </a:r>
            <a:r>
              <a:rPr lang="en-US" sz="2000" dirty="0" err="1" smtClean="0"/>
              <a:t>periosteal</a:t>
            </a:r>
            <a:r>
              <a:rPr lang="en-US" sz="2000" dirty="0" smtClean="0"/>
              <a:t> reflection.</a:t>
            </a:r>
          </a:p>
          <a:p>
            <a:r>
              <a:rPr lang="en-US" sz="2000" dirty="0" smtClean="0"/>
              <a:t> The </a:t>
            </a:r>
            <a:r>
              <a:rPr lang="en-US" sz="2000" dirty="0" err="1" smtClean="0"/>
              <a:t>mucoperiosteum</a:t>
            </a:r>
            <a:r>
              <a:rPr lang="en-US" sz="2000" dirty="0" smtClean="0"/>
              <a:t> is closed in layered fashion. </a:t>
            </a:r>
          </a:p>
          <a:p>
            <a:r>
              <a:rPr lang="en-US" sz="2000" dirty="0" smtClean="0"/>
              <a:t>If healing progresses well 10 additional treatment of HBO are given. If the wound breakdown, leaving a larger area of exposed non-healing bone, the patient is identified as non-responder and is advanced to stage III</a:t>
            </a:r>
            <a:endParaRPr lang="en-US" sz="2000"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20175" cy="715962"/>
          </a:xfrm>
        </p:spPr>
        <p:txBody>
          <a:bodyPr/>
          <a:lstStyle/>
          <a:p>
            <a:r>
              <a:rPr lang="en-US" b="1" i="1" dirty="0" smtClean="0">
                <a:solidFill>
                  <a:srgbClr val="FF0000"/>
                </a:solidFill>
                <a:latin typeface="Algerian" pitchFamily="82" charset="0"/>
              </a:rPr>
              <a:t>THE MARX-UNIVERSITY OF MIAMI PROTOCOL</a:t>
            </a:r>
            <a:endParaRPr lang="en-US" dirty="0"/>
          </a:p>
        </p:txBody>
      </p:sp>
      <p:sp>
        <p:nvSpPr>
          <p:cNvPr id="3" name="Content Placeholder 2"/>
          <p:cNvSpPr>
            <a:spLocks noGrp="1"/>
          </p:cNvSpPr>
          <p:nvPr>
            <p:ph idx="1"/>
          </p:nvPr>
        </p:nvSpPr>
        <p:spPr>
          <a:xfrm>
            <a:off x="2693988" y="1371600"/>
            <a:ext cx="6326187" cy="4754563"/>
          </a:xfrm>
        </p:spPr>
        <p:txBody>
          <a:bodyPr/>
          <a:lstStyle/>
          <a:p>
            <a:pPr lvl="0">
              <a:buNone/>
            </a:pPr>
            <a:r>
              <a:rPr lang="en-US" sz="2800" b="1" dirty="0" smtClean="0">
                <a:solidFill>
                  <a:srgbClr val="C00000"/>
                </a:solidFill>
              </a:rPr>
              <a:t>STAGE III TREATMENT</a:t>
            </a:r>
            <a:r>
              <a:rPr lang="en-US" sz="2800" dirty="0" smtClean="0"/>
              <a:t>:</a:t>
            </a:r>
          </a:p>
          <a:p>
            <a:pPr lvl="0"/>
            <a:r>
              <a:rPr lang="en-US" sz="2000" dirty="0" smtClean="0"/>
              <a:t> This is indicated in non-responders to stage II treatment or in case where there is extensive dead bone, or pathologic fractures, fistulas. </a:t>
            </a:r>
          </a:p>
          <a:p>
            <a:pPr lvl="0"/>
            <a:r>
              <a:rPr lang="en-US" sz="2000" dirty="0" smtClean="0"/>
              <a:t>After 30 treatments of HBO, the patients undergo a </a:t>
            </a:r>
            <a:r>
              <a:rPr lang="en-US" sz="2000" dirty="0" err="1" smtClean="0"/>
              <a:t>transoral</a:t>
            </a:r>
            <a:r>
              <a:rPr lang="en-US" sz="2000" dirty="0" smtClean="0"/>
              <a:t> partial jaw resection, the margins of which are determined by the presence of bleeding bone.</a:t>
            </a:r>
          </a:p>
          <a:p>
            <a:pPr lvl="0"/>
            <a:r>
              <a:rPr lang="en-US" sz="2000" dirty="0" smtClean="0"/>
              <a:t> The segments of mandible are stabilized for later reconstruction. HBO is continued for 10 postoperative treatments. </a:t>
            </a:r>
          </a:p>
          <a:p>
            <a:r>
              <a:rPr lang="en-US" sz="2000" dirty="0" smtClean="0"/>
              <a:t>The reconstruction is usually done 10 to 12 weeks after resection. The patients are given 10 treatments of HBO after reconstruction.</a:t>
            </a:r>
          </a:p>
          <a:p>
            <a:pPr lvl="0"/>
            <a:endParaRPr lang="en-US" sz="2000" dirty="0" smtClean="0"/>
          </a:p>
          <a:p>
            <a:endParaRPr lang="en-US"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13" y="381000"/>
            <a:ext cx="3621087" cy="304800"/>
          </a:xfrm>
        </p:spPr>
        <p:txBody>
          <a:bodyPr/>
          <a:lstStyle/>
          <a:p>
            <a:endParaRPr lang="en-US" dirty="0"/>
          </a:p>
        </p:txBody>
      </p:sp>
      <p:pic>
        <p:nvPicPr>
          <p:cNvPr id="1026" name="Picture 2" descr="C:\Users\Raj\Desktop\New folder\100_5756.JPG"/>
          <p:cNvPicPr>
            <a:picLocks noGrp="1" noChangeAspect="1" noChangeArrowheads="1"/>
          </p:cNvPicPr>
          <p:nvPr>
            <p:ph idx="1"/>
          </p:nvPr>
        </p:nvPicPr>
        <p:blipFill>
          <a:blip r:embed="rId2" cstate="print"/>
          <a:srcRect/>
          <a:stretch>
            <a:fillRect/>
          </a:stretch>
        </p:blipFill>
        <p:spPr bwMode="auto">
          <a:xfrm>
            <a:off x="2667000" y="838200"/>
            <a:ext cx="6334548" cy="5334000"/>
          </a:xfrm>
          <a:prstGeom prst="rect">
            <a:avLst/>
          </a:prstGeom>
          <a:noFill/>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latin typeface="Algerian" pitchFamily="82" charset="0"/>
              </a:rPr>
              <a:t>contraindications</a:t>
            </a:r>
            <a:endParaRPr lang="en-US" sz="3600" dirty="0">
              <a:solidFill>
                <a:srgbClr val="FF0000"/>
              </a:solidFill>
              <a:latin typeface="Algerian" pitchFamily="82" charset="0"/>
            </a:endParaRPr>
          </a:p>
        </p:txBody>
      </p:sp>
      <p:sp>
        <p:nvSpPr>
          <p:cNvPr id="3" name="Content Placeholder 2"/>
          <p:cNvSpPr>
            <a:spLocks noGrp="1"/>
          </p:cNvSpPr>
          <p:nvPr>
            <p:ph idx="1"/>
          </p:nvPr>
        </p:nvSpPr>
        <p:spPr/>
        <p:txBody>
          <a:bodyPr/>
          <a:lstStyle/>
          <a:p>
            <a:r>
              <a:rPr lang="en-US" dirty="0" err="1" smtClean="0"/>
              <a:t>Pneumothorax</a:t>
            </a:r>
            <a:endParaRPr lang="en-US" dirty="0" smtClean="0"/>
          </a:p>
          <a:p>
            <a:r>
              <a:rPr lang="en-US" dirty="0" smtClean="0"/>
              <a:t>Severe COPD</a:t>
            </a:r>
          </a:p>
          <a:p>
            <a:r>
              <a:rPr lang="en-US" dirty="0" smtClean="0"/>
              <a:t>Optic neuritis</a:t>
            </a:r>
          </a:p>
          <a:p>
            <a:r>
              <a:rPr lang="en-US" dirty="0" smtClean="0"/>
              <a:t>Upper respiratory tract infection</a:t>
            </a:r>
          </a:p>
          <a:p>
            <a:r>
              <a:rPr lang="en-US" dirty="0" smtClean="0"/>
              <a:t>Malignant disease</a:t>
            </a:r>
          </a:p>
          <a:p>
            <a:r>
              <a:rPr lang="en-US" dirty="0" smtClean="0"/>
              <a:t>Psychiatric problems</a:t>
            </a:r>
          </a:p>
          <a:p>
            <a:r>
              <a:rPr lang="en-US" dirty="0" smtClean="0"/>
              <a:t>H/o prior thoracic or ear surgery</a:t>
            </a:r>
          </a:p>
          <a:p>
            <a:r>
              <a:rPr lang="en-US" dirty="0" smtClean="0"/>
              <a:t>Acute viral infection</a:t>
            </a:r>
          </a:p>
          <a:p>
            <a:pPr>
              <a:buNone/>
            </a:pPr>
            <a:endParaRPr lang="en-US"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idx="1"/>
          </p:nvPr>
        </p:nvSpPr>
        <p:spPr/>
        <p:txBody>
          <a:bodyPr/>
          <a:lstStyle/>
          <a:p>
            <a:r>
              <a:rPr lang="en-US" dirty="0" smtClean="0"/>
              <a:t>Eustachian tube dysfunction</a:t>
            </a:r>
          </a:p>
          <a:p>
            <a:r>
              <a:rPr lang="en-US" dirty="0" smtClean="0"/>
              <a:t>Tympanic membrane rupture</a:t>
            </a:r>
          </a:p>
          <a:p>
            <a:r>
              <a:rPr lang="en-US" dirty="0" smtClean="0"/>
              <a:t>Decompression sickness</a:t>
            </a:r>
          </a:p>
          <a:p>
            <a:r>
              <a:rPr lang="en-US" dirty="0" smtClean="0"/>
              <a:t>Changes in vision</a:t>
            </a:r>
          </a:p>
          <a:p>
            <a:r>
              <a:rPr lang="en-US" dirty="0" smtClean="0"/>
              <a:t>claustrophobia</a:t>
            </a:r>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User\Pictures\thank-you.jpg"/>
          <p:cNvPicPr>
            <a:picLocks noGrp="1" noChangeAspect="1" noChangeArrowheads="1"/>
          </p:cNvPicPr>
          <p:nvPr>
            <p:ph idx="1"/>
          </p:nvPr>
        </p:nvPicPr>
        <p:blipFill>
          <a:blip r:embed="rId3" cstate="print"/>
          <a:srcRect/>
          <a:stretch>
            <a:fillRect/>
          </a:stretch>
        </p:blipFill>
        <p:spPr bwMode="auto">
          <a:xfrm>
            <a:off x="0" y="-76200"/>
            <a:ext cx="9144000" cy="6858000"/>
          </a:xfrm>
          <a:prstGeom prst="rect">
            <a:avLst/>
          </a:prstGeom>
          <a:noFill/>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POWER3D TRANSITION" val="DemoShnroll.p3d 1"/>
  <p:tag name="POWER3D OPTIONS" val="Medium "/>
  <p:tag name="POWER3D IMAGE0" val="PWRTRANS.TGA"/>
  <p:tag name="POWER3D SOUND" val="Shrink to Corner and Roll"/>
</p:tagLst>
</file>

<file path=ppt/theme/theme1.xml><?xml version="1.0" encoding="utf-8"?>
<a:theme xmlns:a="http://schemas.openxmlformats.org/drawingml/2006/main" name="med_0463_slide">
  <a:themeElements>
    <a:clrScheme name="8e388e_142,056,142 2">
      <a:dk1>
        <a:srgbClr val="000000"/>
      </a:dk1>
      <a:lt1>
        <a:srgbClr val="FFFFFF"/>
      </a:lt1>
      <a:dk2>
        <a:srgbClr val="8E388E"/>
      </a:dk2>
      <a:lt2>
        <a:srgbClr val="FFFFFF"/>
      </a:lt2>
      <a:accent1>
        <a:srgbClr val="CCADEB"/>
      </a:accent1>
      <a:accent2>
        <a:srgbClr val="EAADBE"/>
      </a:accent2>
      <a:accent3>
        <a:srgbClr val="C6AEC6"/>
      </a:accent3>
      <a:accent4>
        <a:srgbClr val="DADADA"/>
      </a:accent4>
      <a:accent5>
        <a:srgbClr val="E2D3F3"/>
      </a:accent5>
      <a:accent6>
        <a:srgbClr val="D49CAC"/>
      </a:accent6>
      <a:hlink>
        <a:srgbClr val="D8D8F8"/>
      </a:hlink>
      <a:folHlink>
        <a:srgbClr val="F7D4F7"/>
      </a:folHlink>
    </a:clrScheme>
    <a:fontScheme name="8e388e_142,056,14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e388e_142,056,142 1">
        <a:dk1>
          <a:srgbClr val="000000"/>
        </a:dk1>
        <a:lt1>
          <a:srgbClr val="FFFFFF"/>
        </a:lt1>
        <a:dk2>
          <a:srgbClr val="8E388E"/>
        </a:dk2>
        <a:lt2>
          <a:srgbClr val="FFFFFF"/>
        </a:lt2>
        <a:accent1>
          <a:srgbClr val="EB9EEB"/>
        </a:accent1>
        <a:accent2>
          <a:srgbClr val="D6ADEB"/>
        </a:accent2>
        <a:accent3>
          <a:srgbClr val="C6AEC6"/>
        </a:accent3>
        <a:accent4>
          <a:srgbClr val="DADADA"/>
        </a:accent4>
        <a:accent5>
          <a:srgbClr val="F3CCF3"/>
        </a:accent5>
        <a:accent6>
          <a:srgbClr val="C29CD5"/>
        </a:accent6>
        <a:hlink>
          <a:srgbClr val="F7D4F7"/>
        </a:hlink>
        <a:folHlink>
          <a:srgbClr val="EACDFE"/>
        </a:folHlink>
      </a:clrScheme>
      <a:clrMap bg1="dk2" tx1="lt1" bg2="dk1" tx2="lt2" accent1="accent1" accent2="accent2" accent3="accent3" accent4="accent4" accent5="accent5" accent6="accent6" hlink="hlink" folHlink="folHlink"/>
    </a:extraClrScheme>
    <a:extraClrScheme>
      <a:clrScheme name="8e388e_142,056,142 2">
        <a:dk1>
          <a:srgbClr val="000000"/>
        </a:dk1>
        <a:lt1>
          <a:srgbClr val="FFFFFF"/>
        </a:lt1>
        <a:dk2>
          <a:srgbClr val="8E388E"/>
        </a:dk2>
        <a:lt2>
          <a:srgbClr val="FFFFFF"/>
        </a:lt2>
        <a:accent1>
          <a:srgbClr val="CCADEB"/>
        </a:accent1>
        <a:accent2>
          <a:srgbClr val="EAADBE"/>
        </a:accent2>
        <a:accent3>
          <a:srgbClr val="C6AEC6"/>
        </a:accent3>
        <a:accent4>
          <a:srgbClr val="DADADA"/>
        </a:accent4>
        <a:accent5>
          <a:srgbClr val="E2D3F3"/>
        </a:accent5>
        <a:accent6>
          <a:srgbClr val="D49CAC"/>
        </a:accent6>
        <a:hlink>
          <a:srgbClr val="D8D8F8"/>
        </a:hlink>
        <a:folHlink>
          <a:srgbClr val="F7D4F7"/>
        </a:folHlink>
      </a:clrScheme>
      <a:clrMap bg1="dk2" tx1="lt1" bg2="dk1" tx2="lt2" accent1="accent1" accent2="accent2" accent3="accent3" accent4="accent4" accent5="accent5" accent6="accent6" hlink="hlink" folHlink="folHlink"/>
    </a:extraClrScheme>
    <a:extraClrScheme>
      <a:clrScheme name="8e388e_142,056,142 3">
        <a:dk1>
          <a:srgbClr val="000000"/>
        </a:dk1>
        <a:lt1>
          <a:srgbClr val="FFFFFF"/>
        </a:lt1>
        <a:dk2>
          <a:srgbClr val="8E388E"/>
        </a:dk2>
        <a:lt2>
          <a:srgbClr val="FFFFFF"/>
        </a:lt2>
        <a:accent1>
          <a:srgbClr val="D7D775"/>
        </a:accent1>
        <a:accent2>
          <a:srgbClr val="EFB3EF"/>
        </a:accent2>
        <a:accent3>
          <a:srgbClr val="C6AEC6"/>
        </a:accent3>
        <a:accent4>
          <a:srgbClr val="DADADA"/>
        </a:accent4>
        <a:accent5>
          <a:srgbClr val="E8E8BD"/>
        </a:accent5>
        <a:accent6>
          <a:srgbClr val="D9A2D9"/>
        </a:accent6>
        <a:hlink>
          <a:srgbClr val="D9E8CA"/>
        </a:hlink>
        <a:folHlink>
          <a:srgbClr val="CDE4E4"/>
        </a:folHlink>
      </a:clrScheme>
      <a:clrMap bg1="dk2" tx1="lt1" bg2="dk1" tx2="lt2" accent1="accent1" accent2="accent2" accent3="accent3" accent4="accent4" accent5="accent5" accent6="accent6" hlink="hlink" folHlink="folHlink"/>
    </a:extraClrScheme>
    <a:extraClrScheme>
      <a:clrScheme name="8e388e_142,056,142 4">
        <a:dk1>
          <a:srgbClr val="000000"/>
        </a:dk1>
        <a:lt1>
          <a:srgbClr val="FFFFFF"/>
        </a:lt1>
        <a:dk2>
          <a:srgbClr val="8E388E"/>
        </a:dk2>
        <a:lt2>
          <a:srgbClr val="FFFFFF"/>
        </a:lt2>
        <a:accent1>
          <a:srgbClr val="E1BB84"/>
        </a:accent1>
        <a:accent2>
          <a:srgbClr val="C6D774"/>
        </a:accent2>
        <a:accent3>
          <a:srgbClr val="C6AEC6"/>
        </a:accent3>
        <a:accent4>
          <a:srgbClr val="DADADA"/>
        </a:accent4>
        <a:accent5>
          <a:srgbClr val="EEDAC2"/>
        </a:accent5>
        <a:accent6>
          <a:srgbClr val="B3C368"/>
        </a:accent6>
        <a:hlink>
          <a:srgbClr val="D6E2F5"/>
        </a:hlink>
        <a:folHlink>
          <a:srgbClr val="F7D4F7"/>
        </a:folHlink>
      </a:clrScheme>
      <a:clrMap bg1="dk2" tx1="lt1" bg2="dk1" tx2="lt2" accent1="accent1" accent2="accent2" accent3="accent3" accent4="accent4" accent5="accent5" accent6="accent6" hlink="hlink" folHlink="folHlink"/>
    </a:extraClrScheme>
    <a:extraClrScheme>
      <a:clrScheme name="8e388e_142,056,142 5">
        <a:dk1>
          <a:srgbClr val="000000"/>
        </a:dk1>
        <a:lt1>
          <a:srgbClr val="FFFFFF"/>
        </a:lt1>
        <a:dk2>
          <a:srgbClr val="000000"/>
        </a:dk2>
        <a:lt2>
          <a:srgbClr val="B2B2B2"/>
        </a:lt2>
        <a:accent1>
          <a:srgbClr val="EB9EEB"/>
        </a:accent1>
        <a:accent2>
          <a:srgbClr val="D6ADEB"/>
        </a:accent2>
        <a:accent3>
          <a:srgbClr val="FFFFFF"/>
        </a:accent3>
        <a:accent4>
          <a:srgbClr val="000000"/>
        </a:accent4>
        <a:accent5>
          <a:srgbClr val="F3CCF3"/>
        </a:accent5>
        <a:accent6>
          <a:srgbClr val="C29CD5"/>
        </a:accent6>
        <a:hlink>
          <a:srgbClr val="F7D4F7"/>
        </a:hlink>
        <a:folHlink>
          <a:srgbClr val="EACDFE"/>
        </a:folHlink>
      </a:clrScheme>
      <a:clrMap bg1="lt1" tx1="dk1" bg2="lt2" tx2="dk2" accent1="accent1" accent2="accent2" accent3="accent3" accent4="accent4" accent5="accent5" accent6="accent6" hlink="hlink" folHlink="folHlink"/>
    </a:extraClrScheme>
    <a:extraClrScheme>
      <a:clrScheme name="8e388e_142,056,142 6">
        <a:dk1>
          <a:srgbClr val="000000"/>
        </a:dk1>
        <a:lt1>
          <a:srgbClr val="FFFFFF"/>
        </a:lt1>
        <a:dk2>
          <a:srgbClr val="000000"/>
        </a:dk2>
        <a:lt2>
          <a:srgbClr val="B2B2B2"/>
        </a:lt2>
        <a:accent1>
          <a:srgbClr val="CCADEB"/>
        </a:accent1>
        <a:accent2>
          <a:srgbClr val="EAADBE"/>
        </a:accent2>
        <a:accent3>
          <a:srgbClr val="FFFFFF"/>
        </a:accent3>
        <a:accent4>
          <a:srgbClr val="000000"/>
        </a:accent4>
        <a:accent5>
          <a:srgbClr val="E2D3F3"/>
        </a:accent5>
        <a:accent6>
          <a:srgbClr val="D49CAC"/>
        </a:accent6>
        <a:hlink>
          <a:srgbClr val="D8D8F8"/>
        </a:hlink>
        <a:folHlink>
          <a:srgbClr val="F7D4F7"/>
        </a:folHlink>
      </a:clrScheme>
      <a:clrMap bg1="lt1" tx1="dk1" bg2="lt2" tx2="dk2" accent1="accent1" accent2="accent2" accent3="accent3" accent4="accent4" accent5="accent5" accent6="accent6" hlink="hlink" folHlink="folHlink"/>
    </a:extraClrScheme>
    <a:extraClrScheme>
      <a:clrScheme name="8e388e_142,056,142 7">
        <a:dk1>
          <a:srgbClr val="000000"/>
        </a:dk1>
        <a:lt1>
          <a:srgbClr val="FFFFFF"/>
        </a:lt1>
        <a:dk2>
          <a:srgbClr val="000000"/>
        </a:dk2>
        <a:lt2>
          <a:srgbClr val="B2B2B2"/>
        </a:lt2>
        <a:accent1>
          <a:srgbClr val="D7D775"/>
        </a:accent1>
        <a:accent2>
          <a:srgbClr val="EFB3EF"/>
        </a:accent2>
        <a:accent3>
          <a:srgbClr val="FFFFFF"/>
        </a:accent3>
        <a:accent4>
          <a:srgbClr val="000000"/>
        </a:accent4>
        <a:accent5>
          <a:srgbClr val="E8E8BD"/>
        </a:accent5>
        <a:accent6>
          <a:srgbClr val="D9A2D9"/>
        </a:accent6>
        <a:hlink>
          <a:srgbClr val="D9E8CA"/>
        </a:hlink>
        <a:folHlink>
          <a:srgbClr val="CDE4E4"/>
        </a:folHlink>
      </a:clrScheme>
      <a:clrMap bg1="lt1" tx1="dk1" bg2="lt2" tx2="dk2" accent1="accent1" accent2="accent2" accent3="accent3" accent4="accent4" accent5="accent5" accent6="accent6" hlink="hlink" folHlink="folHlink"/>
    </a:extraClrScheme>
    <a:extraClrScheme>
      <a:clrScheme name="8e388e_142,056,142 8">
        <a:dk1>
          <a:srgbClr val="000000"/>
        </a:dk1>
        <a:lt1>
          <a:srgbClr val="FFFFFF"/>
        </a:lt1>
        <a:dk2>
          <a:srgbClr val="000000"/>
        </a:dk2>
        <a:lt2>
          <a:srgbClr val="B2B2B2"/>
        </a:lt2>
        <a:accent1>
          <a:srgbClr val="E1BB84"/>
        </a:accent1>
        <a:accent2>
          <a:srgbClr val="C6D774"/>
        </a:accent2>
        <a:accent3>
          <a:srgbClr val="FFFFFF"/>
        </a:accent3>
        <a:accent4>
          <a:srgbClr val="000000"/>
        </a:accent4>
        <a:accent5>
          <a:srgbClr val="EEDAC2"/>
        </a:accent5>
        <a:accent6>
          <a:srgbClr val="B3C368"/>
        </a:accent6>
        <a:hlink>
          <a:srgbClr val="D6E2F5"/>
        </a:hlink>
        <a:folHlink>
          <a:srgbClr val="F7D4F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med_0463_slide</Template>
  <TotalTime>3104</TotalTime>
  <Words>4181</Words>
  <Application>Microsoft Office PowerPoint</Application>
  <PresentationFormat>On-screen Show (4:3)</PresentationFormat>
  <Paragraphs>505</Paragraphs>
  <Slides>71</Slides>
  <Notes>2</Notes>
  <HiddenSlides>1</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med_0463_slide</vt:lpstr>
      <vt:lpstr>OSTEOMYELITIS</vt:lpstr>
      <vt:lpstr>CONTENTS</vt:lpstr>
      <vt:lpstr>INTRODUCTION </vt:lpstr>
      <vt:lpstr>CLASSIFICATION</vt:lpstr>
      <vt:lpstr>Slide 5</vt:lpstr>
      <vt:lpstr>Slide 6</vt:lpstr>
      <vt:lpstr>PREDISPOSING FACTORS</vt:lpstr>
      <vt:lpstr>      ETIOLOGY  </vt:lpstr>
      <vt:lpstr>PROCESS OF OSTEOMYELITIS </vt:lpstr>
      <vt:lpstr>Slide 10</vt:lpstr>
      <vt:lpstr>       MICROBIOLOGY</vt:lpstr>
      <vt:lpstr>Clinical features</vt:lpstr>
      <vt:lpstr>Sub acute :</vt:lpstr>
      <vt:lpstr>Chronic :</vt:lpstr>
      <vt:lpstr>INFANTILE OSTEOMYELITIS</vt:lpstr>
      <vt:lpstr>Slide 16</vt:lpstr>
      <vt:lpstr>                                                     </vt:lpstr>
      <vt:lpstr>Diffuse : proliferative reaction of bone to low grade infection</vt:lpstr>
      <vt:lpstr>Slide 19</vt:lpstr>
      <vt:lpstr>GARRE’S CHRONIC NONSUPPURATIVE SCLEROSING OSTEOMYELITIS / PERIOSTEITIS OSSIFICANS: </vt:lpstr>
      <vt:lpstr>Slide 21</vt:lpstr>
      <vt:lpstr>ACTINOMYCOTIC OSTEOMYELITIS</vt:lpstr>
      <vt:lpstr>SYPHILITIC OSTEOMYELITIS</vt:lpstr>
      <vt:lpstr>TUBERCULOUS OSTEOMYELITIS</vt:lpstr>
      <vt:lpstr>RADIOGRAPHIC FINDINGS </vt:lpstr>
      <vt:lpstr>TYPES OF DIAGNOSTIC IMAGING</vt:lpstr>
      <vt:lpstr>Conventional Radiology</vt:lpstr>
      <vt:lpstr>  SCINTIGRAPHY / BONE IMAGING  </vt:lpstr>
      <vt:lpstr>SCINTIGRAPHY / BONE IMAGING</vt:lpstr>
      <vt:lpstr>COMPUTED TOMOGRAPHY</vt:lpstr>
      <vt:lpstr>Slide 31</vt:lpstr>
      <vt:lpstr>MAGNETIC RESONANCE IMAGING</vt:lpstr>
      <vt:lpstr>         TREATMENT</vt:lpstr>
      <vt:lpstr>Slide 34</vt:lpstr>
      <vt:lpstr>Slide 35</vt:lpstr>
      <vt:lpstr>ANTIBIOTIC THERAPY </vt:lpstr>
      <vt:lpstr>Antibiotic regimen</vt:lpstr>
      <vt:lpstr>LOCAL ANTIBIOTICS</vt:lpstr>
      <vt:lpstr>Slide 39</vt:lpstr>
      <vt:lpstr>Slide 40</vt:lpstr>
      <vt:lpstr>Slide 41</vt:lpstr>
      <vt:lpstr>SURGICAL  MANAGEMENT </vt:lpstr>
      <vt:lpstr>        SEQUESTRECTOMY </vt:lpstr>
      <vt:lpstr>      SAUCERIZATION  </vt:lpstr>
      <vt:lpstr>Debrided area is thoroughly irrigated with sterile saline solution with or without additional antibiotic such as Neomycin</vt:lpstr>
      <vt:lpstr>Slide 46</vt:lpstr>
      <vt:lpstr>       DECORTICATION</vt:lpstr>
      <vt:lpstr>Slide 48</vt:lpstr>
      <vt:lpstr>  RESECTION AND IMMEDIATE RECONSTRUCTION</vt:lpstr>
      <vt:lpstr>Slide 50</vt:lpstr>
      <vt:lpstr>Slide 51</vt:lpstr>
      <vt:lpstr>        OSTEORADIONECROSIS</vt:lpstr>
      <vt:lpstr>PATHOPHYSIOLOGY </vt:lpstr>
      <vt:lpstr>Clinical features</vt:lpstr>
      <vt:lpstr>TYPES</vt:lpstr>
      <vt:lpstr>PREVENTION </vt:lpstr>
      <vt:lpstr>Slide 57</vt:lpstr>
      <vt:lpstr>MANAGEMENT </vt:lpstr>
      <vt:lpstr>MANAGEMENT</vt:lpstr>
      <vt:lpstr>HYPERBARIC OXYGEN THERAPY</vt:lpstr>
      <vt:lpstr>Hyperbaric Chambers</vt:lpstr>
      <vt:lpstr>Slide 62</vt:lpstr>
      <vt:lpstr>BENEFICIAL  ACTION OF HBO</vt:lpstr>
      <vt:lpstr>CLINICAL EFFECTS</vt:lpstr>
      <vt:lpstr>THE MARX-UNIVERSITY OF MIAMI PROTOCOL</vt:lpstr>
      <vt:lpstr>THE MARX-UNIVERSITY OF MIAMI PROTOCOL</vt:lpstr>
      <vt:lpstr>THE MARX-UNIVERSITY OF MIAMI PROTOCOL</vt:lpstr>
      <vt:lpstr>Slide 68</vt:lpstr>
      <vt:lpstr>contraindications</vt:lpstr>
      <vt:lpstr>complications</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OSTEOMYELITIS</dc:title>
  <dc:creator>User</dc:creator>
  <cp:lastModifiedBy>admin</cp:lastModifiedBy>
  <cp:revision>210</cp:revision>
  <dcterms:created xsi:type="dcterms:W3CDTF">2010-10-03T16:20:18Z</dcterms:created>
  <dcterms:modified xsi:type="dcterms:W3CDTF">2017-03-03T10:26:33Z</dcterms:modified>
</cp:coreProperties>
</file>