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301" r:id="rId10"/>
    <p:sldId id="264" r:id="rId11"/>
    <p:sldId id="302" r:id="rId12"/>
    <p:sldId id="303" r:id="rId13"/>
    <p:sldId id="307" r:id="rId14"/>
    <p:sldId id="308" r:id="rId15"/>
    <p:sldId id="309" r:id="rId16"/>
    <p:sldId id="305" r:id="rId17"/>
    <p:sldId id="306" r:id="rId18"/>
    <p:sldId id="265" r:id="rId19"/>
    <p:sldId id="266" r:id="rId20"/>
    <p:sldId id="267" r:id="rId21"/>
    <p:sldId id="268" r:id="rId22"/>
    <p:sldId id="269" r:id="rId23"/>
    <p:sldId id="270" r:id="rId24"/>
    <p:sldId id="271" r:id="rId25"/>
    <p:sldId id="272" r:id="rId26"/>
    <p:sldId id="273" r:id="rId27"/>
    <p:sldId id="274" r:id="rId28"/>
    <p:sldId id="280" r:id="rId29"/>
    <p:sldId id="281" r:id="rId30"/>
    <p:sldId id="282" r:id="rId31"/>
    <p:sldId id="283" r:id="rId32"/>
    <p:sldId id="284" r:id="rId33"/>
    <p:sldId id="286" r:id="rId34"/>
    <p:sldId id="288" r:id="rId35"/>
    <p:sldId id="289" r:id="rId36"/>
    <p:sldId id="290" r:id="rId37"/>
    <p:sldId id="291" r:id="rId38"/>
    <p:sldId id="292" r:id="rId39"/>
    <p:sldId id="293" r:id="rId40"/>
    <p:sldId id="294" r:id="rId41"/>
    <p:sldId id="295" r:id="rId42"/>
    <p:sldId id="296" r:id="rId43"/>
    <p:sldId id="297"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5" d="100"/>
          <a:sy n="65" d="100"/>
        </p:scale>
        <p:origin x="-1524"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95A5946-F0A9-40EE-9DB6-80283DF0E424}" type="datetimeFigureOut">
              <a:rPr lang="en-US" smtClean="0"/>
              <a:pPr/>
              <a:t>2/10/2022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0B06D1-E186-4EC3-AB00-DB77275D57B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5A5946-F0A9-40EE-9DB6-80283DF0E424}" type="datetimeFigureOut">
              <a:rPr lang="en-US" smtClean="0"/>
              <a:pPr/>
              <a:t>2/10/2022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0B06D1-E186-4EC3-AB00-DB77275D57B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5A5946-F0A9-40EE-9DB6-80283DF0E424}" type="datetimeFigureOut">
              <a:rPr lang="en-US" smtClean="0"/>
              <a:pPr/>
              <a:t>2/10/2022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0B06D1-E186-4EC3-AB00-DB77275D57B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95A5946-F0A9-40EE-9DB6-80283DF0E424}" type="datetimeFigureOut">
              <a:rPr lang="en-US" smtClean="0"/>
              <a:pPr/>
              <a:t>2/10/2022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0B06D1-E186-4EC3-AB00-DB77275D57B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5A5946-F0A9-40EE-9DB6-80283DF0E424}" type="datetimeFigureOut">
              <a:rPr lang="en-US" smtClean="0"/>
              <a:pPr/>
              <a:t>2/10/2022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0B06D1-E186-4EC3-AB00-DB77275D57B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5A5946-F0A9-40EE-9DB6-80283DF0E424}" type="datetimeFigureOut">
              <a:rPr lang="en-US" smtClean="0"/>
              <a:pPr/>
              <a:t>2/10/2022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0B06D1-E186-4EC3-AB00-DB77275D57B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5A5946-F0A9-40EE-9DB6-80283DF0E424}" type="datetimeFigureOut">
              <a:rPr lang="en-US" smtClean="0"/>
              <a:pPr/>
              <a:t>2/10/2022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0B06D1-E186-4EC3-AB00-DB77275D57B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5A5946-F0A9-40EE-9DB6-80283DF0E424}" type="datetimeFigureOut">
              <a:rPr lang="en-US" smtClean="0"/>
              <a:pPr/>
              <a:t>2/10/2022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0B06D1-E186-4EC3-AB00-DB77275D57B3}"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195A5946-F0A9-40EE-9DB6-80283DF0E424}" type="datetimeFigureOut">
              <a:rPr lang="en-US" smtClean="0"/>
              <a:pPr/>
              <a:t>2/10/2022</a:t>
            </a:fld>
            <a:endParaRPr lang="en-US"/>
          </a:p>
        </p:txBody>
      </p:sp>
      <p:sp>
        <p:nvSpPr>
          <p:cNvPr id="9" name="Slide Number Placeholder 8"/>
          <p:cNvSpPr>
            <a:spLocks noGrp="1"/>
          </p:cNvSpPr>
          <p:nvPr>
            <p:ph type="sldNum" sz="quarter" idx="11"/>
          </p:nvPr>
        </p:nvSpPr>
        <p:spPr/>
        <p:txBody>
          <a:bodyPr/>
          <a:lstStyle/>
          <a:p>
            <a:fld id="{1A0B06D1-E186-4EC3-AB00-DB77275D57B3}"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5A5946-F0A9-40EE-9DB6-80283DF0E424}" type="datetimeFigureOut">
              <a:rPr lang="en-US" smtClean="0"/>
              <a:pPr/>
              <a:t>2/10/2022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0B06D1-E186-4EC3-AB00-DB77275D57B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5A5946-F0A9-40EE-9DB6-80283DF0E424}" type="datetimeFigureOut">
              <a:rPr lang="en-US" smtClean="0"/>
              <a:pPr/>
              <a:t>2/10/2022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0B06D1-E186-4EC3-AB00-DB77275D57B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1A0B06D1-E186-4EC3-AB00-DB77275D57B3}"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195A5946-F0A9-40EE-9DB6-80283DF0E424}" type="datetimeFigureOut">
              <a:rPr lang="en-US" smtClean="0"/>
              <a:pPr/>
              <a:t>2/10/2022</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file:///F:\ortho%20videos\orthodontic%20appliances.mp4"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ORTHODONTIC PRACTICALS CLASS</a:t>
            </a:r>
            <a:endParaRPr lang="en-US" b="1"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5761759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Basics</a:t>
            </a:r>
          </a:p>
          <a:p>
            <a:r>
              <a:rPr lang="en-US" dirty="0" smtClean="0"/>
              <a:t>Angles classification</a:t>
            </a:r>
          </a:p>
          <a:p>
            <a:r>
              <a:rPr lang="en-US" dirty="0" smtClean="0"/>
              <a:t>Wire </a:t>
            </a:r>
            <a:r>
              <a:rPr lang="en-US" dirty="0" err="1" smtClean="0"/>
              <a:t>bendings</a:t>
            </a:r>
            <a:r>
              <a:rPr lang="en-US" dirty="0" smtClean="0"/>
              <a:t> </a:t>
            </a:r>
          </a:p>
          <a:p>
            <a:r>
              <a:rPr lang="en-US" smtClean="0"/>
              <a:t>Case </a:t>
            </a:r>
            <a:r>
              <a:rPr lang="en-US" dirty="0" smtClean="0"/>
              <a:t>history discussion</a:t>
            </a:r>
          </a:p>
          <a:p>
            <a:endParaRPr lang="en-US" dirty="0" smtClean="0"/>
          </a:p>
          <a:p>
            <a:endParaRPr lang="en-US" dirty="0"/>
          </a:p>
        </p:txBody>
      </p:sp>
    </p:spTree>
    <p:extLst>
      <p:ext uri="{BB962C8B-B14F-4D97-AF65-F5344CB8AC3E}">
        <p14:creationId xmlns:p14="http://schemas.microsoft.com/office/powerpoint/2010/main" xmlns="" val="33427697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Basics </a:t>
            </a:r>
            <a:endParaRPr lang="en-US" dirty="0"/>
          </a:p>
        </p:txBody>
      </p:sp>
      <p:sp>
        <p:nvSpPr>
          <p:cNvPr id="3" name="Content Placeholder 2"/>
          <p:cNvSpPr>
            <a:spLocks noGrp="1"/>
          </p:cNvSpPr>
          <p:nvPr>
            <p:ph idx="1"/>
          </p:nvPr>
        </p:nvSpPr>
        <p:spPr/>
        <p:txBody>
          <a:bodyPr/>
          <a:lstStyle/>
          <a:p>
            <a:r>
              <a:rPr lang="en-US" dirty="0" smtClean="0"/>
              <a:t>Definition :</a:t>
            </a:r>
          </a:p>
          <a:p>
            <a:pPr marL="114300" indent="0">
              <a:buNone/>
            </a:pPr>
            <a:r>
              <a:rPr lang="en-US" dirty="0"/>
              <a:t>In </a:t>
            </a:r>
            <a:r>
              <a:rPr lang="en-US" b="1" dirty="0"/>
              <a:t>1922, </a:t>
            </a:r>
            <a:r>
              <a:rPr lang="en-US" b="1" dirty="0" err="1"/>
              <a:t>Th</a:t>
            </a:r>
            <a:r>
              <a:rPr lang="en-US" b="1" dirty="0"/>
              <a:t> e British Society of </a:t>
            </a:r>
            <a:r>
              <a:rPr lang="en-US" b="1" dirty="0" smtClean="0"/>
              <a:t>Orthodontists </a:t>
            </a:r>
            <a:r>
              <a:rPr lang="en-US" dirty="0" smtClean="0"/>
              <a:t>proposed </a:t>
            </a:r>
            <a:r>
              <a:rPr lang="en-US" dirty="0"/>
              <a:t>that “Orthodontics includes the study of </a:t>
            </a:r>
            <a:r>
              <a:rPr lang="en-US" dirty="0" smtClean="0"/>
              <a:t>growth and </a:t>
            </a:r>
            <a:r>
              <a:rPr lang="en-US" dirty="0"/>
              <a:t>development of jaws and face particularly and </a:t>
            </a:r>
            <a:r>
              <a:rPr lang="en-US" dirty="0" smtClean="0"/>
              <a:t>the body </a:t>
            </a:r>
            <a:r>
              <a:rPr lang="en-US" dirty="0"/>
              <a:t>generally, as </a:t>
            </a:r>
            <a:r>
              <a:rPr lang="en-US" dirty="0" err="1"/>
              <a:t>infl</a:t>
            </a:r>
            <a:r>
              <a:rPr lang="en-US" dirty="0"/>
              <a:t> </a:t>
            </a:r>
            <a:r>
              <a:rPr lang="en-US" dirty="0" err="1"/>
              <a:t>uencing</a:t>
            </a:r>
            <a:r>
              <a:rPr lang="en-US" dirty="0"/>
              <a:t> the position of the </a:t>
            </a:r>
            <a:r>
              <a:rPr lang="en-US" dirty="0" smtClean="0"/>
              <a:t>teeth; the </a:t>
            </a:r>
            <a:r>
              <a:rPr lang="en-US" dirty="0"/>
              <a:t>study of action and reaction of internal and </a:t>
            </a:r>
            <a:r>
              <a:rPr lang="en-US" dirty="0" smtClean="0"/>
              <a:t>external influences </a:t>
            </a:r>
            <a:r>
              <a:rPr lang="en-US" dirty="0"/>
              <a:t>on the development, and the prevention </a:t>
            </a:r>
            <a:r>
              <a:rPr lang="en-US" dirty="0" smtClean="0"/>
              <a:t>and correction </a:t>
            </a:r>
            <a:r>
              <a:rPr lang="en-US" dirty="0"/>
              <a:t>of arrested and perverted </a:t>
            </a:r>
            <a:r>
              <a:rPr lang="en-US" dirty="0" smtClean="0"/>
              <a:t>development”</a:t>
            </a:r>
            <a:endParaRPr lang="en-US" dirty="0"/>
          </a:p>
        </p:txBody>
      </p:sp>
    </p:spTree>
    <p:extLst>
      <p:ext uri="{BB962C8B-B14F-4D97-AF65-F5344CB8AC3E}">
        <p14:creationId xmlns:p14="http://schemas.microsoft.com/office/powerpoint/2010/main" xmlns="" val="16377444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Orthodontics is the branch of dentistry </a:t>
            </a:r>
            <a:r>
              <a:rPr lang="en-US" dirty="0" smtClean="0"/>
              <a:t>concerned with </a:t>
            </a:r>
            <a:r>
              <a:rPr lang="en-US" dirty="0"/>
              <a:t>the growth of the face, development of </a:t>
            </a:r>
            <a:r>
              <a:rPr lang="en-US" dirty="0" smtClean="0"/>
              <a:t>occlusion and </a:t>
            </a:r>
            <a:r>
              <a:rPr lang="en-US" dirty="0"/>
              <a:t>the prevention and correction of </a:t>
            </a:r>
            <a:r>
              <a:rPr lang="en-US" dirty="0" err="1"/>
              <a:t>occlusal</a:t>
            </a:r>
            <a:r>
              <a:rPr lang="en-US" dirty="0"/>
              <a:t> </a:t>
            </a:r>
            <a:r>
              <a:rPr lang="en-US" dirty="0" smtClean="0"/>
              <a:t>anomalies/ abnormalities</a:t>
            </a:r>
            <a:r>
              <a:rPr lang="en-US" dirty="0"/>
              <a:t>. </a:t>
            </a:r>
            <a:endParaRPr lang="en-US" dirty="0" smtClean="0"/>
          </a:p>
          <a:p>
            <a:r>
              <a:rPr lang="en-US" dirty="0" smtClean="0"/>
              <a:t>The </a:t>
            </a:r>
            <a:r>
              <a:rPr lang="en-US" dirty="0"/>
              <a:t>term “orthodontics” comes from Greek</a:t>
            </a:r>
            <a:r>
              <a:rPr lang="en-US" dirty="0" smtClean="0"/>
              <a:t>: “</a:t>
            </a:r>
            <a:r>
              <a:rPr lang="en-US" dirty="0" err="1"/>
              <a:t>orthos</a:t>
            </a:r>
            <a:r>
              <a:rPr lang="en-US" dirty="0"/>
              <a:t>” meaning right or correct and “</a:t>
            </a:r>
            <a:r>
              <a:rPr lang="en-US" dirty="0" err="1"/>
              <a:t>odontos</a:t>
            </a:r>
            <a:r>
              <a:rPr lang="en-US" dirty="0"/>
              <a:t>” </a:t>
            </a:r>
            <a:r>
              <a:rPr lang="en-US" dirty="0" smtClean="0"/>
              <a:t>meaning tooth.</a:t>
            </a:r>
          </a:p>
          <a:p>
            <a:r>
              <a:rPr lang="en-US" dirty="0" smtClean="0"/>
              <a:t>The </a:t>
            </a:r>
            <a:r>
              <a:rPr lang="en-US" dirty="0"/>
              <a:t>term ‘orthodontics’ was </a:t>
            </a:r>
            <a:r>
              <a:rPr lang="en-US" dirty="0" smtClean="0"/>
              <a:t>first coined </a:t>
            </a:r>
            <a:r>
              <a:rPr lang="en-US" dirty="0"/>
              <a:t>by Le Felon in 1839</a:t>
            </a:r>
          </a:p>
        </p:txBody>
      </p:sp>
    </p:spTree>
    <p:extLst>
      <p:ext uri="{BB962C8B-B14F-4D97-AF65-F5344CB8AC3E}">
        <p14:creationId xmlns:p14="http://schemas.microsoft.com/office/powerpoint/2010/main" xmlns="" val="27951741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1343" y="2057400"/>
            <a:ext cx="8104187" cy="20399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94443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WHAT IS </a:t>
            </a:r>
            <a:r>
              <a:rPr lang="en-US" b="1" dirty="0" smtClean="0"/>
              <a:t>MALOCCLUSION?</a:t>
            </a:r>
          </a:p>
          <a:p>
            <a:r>
              <a:rPr lang="en-US" dirty="0" smtClean="0"/>
              <a:t>The </a:t>
            </a:r>
            <a:r>
              <a:rPr lang="en-US" dirty="0"/>
              <a:t>term ‘malocclusion’ was </a:t>
            </a:r>
            <a:r>
              <a:rPr lang="en-US" dirty="0" smtClean="0"/>
              <a:t>first </a:t>
            </a:r>
            <a:r>
              <a:rPr lang="en-US" dirty="0"/>
              <a:t>coined by </a:t>
            </a:r>
            <a:r>
              <a:rPr lang="en-US" dirty="0" smtClean="0"/>
              <a:t>Guilford and </a:t>
            </a:r>
            <a:r>
              <a:rPr lang="en-US" dirty="0"/>
              <a:t>it refers to any irregularities in occlusion beyond </a:t>
            </a:r>
            <a:r>
              <a:rPr lang="en-US" dirty="0" smtClean="0"/>
              <a:t>the accepted </a:t>
            </a:r>
            <a:r>
              <a:rPr lang="en-US" dirty="0"/>
              <a:t>range of normal </a:t>
            </a:r>
            <a:r>
              <a:rPr lang="en-US" dirty="0" smtClean="0"/>
              <a:t>category.</a:t>
            </a:r>
          </a:p>
          <a:p>
            <a:r>
              <a:rPr lang="en-US" dirty="0"/>
              <a:t>Malocclusion can be presented in a number of ways.</a:t>
            </a:r>
          </a:p>
          <a:p>
            <a:r>
              <a:rPr lang="en-US" dirty="0"/>
              <a:t>Some of the common characteristics of malocclusion include:</a:t>
            </a:r>
          </a:p>
          <a:p>
            <a:r>
              <a:rPr lang="en-US" dirty="0"/>
              <a:t> Overcrowded teeth</a:t>
            </a:r>
          </a:p>
          <a:p>
            <a:r>
              <a:rPr lang="en-US" dirty="0"/>
              <a:t> Spacing between the teeth</a:t>
            </a:r>
          </a:p>
          <a:p>
            <a:r>
              <a:rPr lang="en-US" dirty="0"/>
              <a:t> Improper “bite” between maxillary and mandibular teeth</a:t>
            </a:r>
          </a:p>
          <a:p>
            <a:r>
              <a:rPr lang="en-US" dirty="0"/>
              <a:t> Disproportion in the size and the alignment </a:t>
            </a:r>
            <a:r>
              <a:rPr lang="en-US" dirty="0" smtClean="0"/>
              <a:t>between the </a:t>
            </a:r>
            <a:r>
              <a:rPr lang="en-US" dirty="0"/>
              <a:t>maxillary and the mandibular jaws</a:t>
            </a:r>
          </a:p>
        </p:txBody>
      </p:sp>
    </p:spTree>
    <p:extLst>
      <p:ext uri="{BB962C8B-B14F-4D97-AF65-F5344CB8AC3E}">
        <p14:creationId xmlns:p14="http://schemas.microsoft.com/office/powerpoint/2010/main" xmlns="" val="40080096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t>AIMS OF ORTHODONTIC TREATMENT</a:t>
            </a:r>
            <a:endParaRPr lang="en-US" sz="2800" dirty="0"/>
          </a:p>
        </p:txBody>
      </p:sp>
      <p:sp>
        <p:nvSpPr>
          <p:cNvPr id="3" name="Content Placeholder 2"/>
          <p:cNvSpPr>
            <a:spLocks noGrp="1"/>
          </p:cNvSpPr>
          <p:nvPr>
            <p:ph idx="1"/>
          </p:nvPr>
        </p:nvSpPr>
        <p:spPr/>
        <p:txBody>
          <a:bodyPr/>
          <a:lstStyle/>
          <a:p>
            <a:r>
              <a:rPr lang="en-US" dirty="0"/>
              <a:t>Although orthodontic treatment improves facial </a:t>
            </a:r>
            <a:r>
              <a:rPr lang="en-US" dirty="0" smtClean="0"/>
              <a:t>appearance and </a:t>
            </a:r>
            <a:r>
              <a:rPr lang="en-US" dirty="0"/>
              <a:t>is occasionally performed for cosmetic reasons, </a:t>
            </a:r>
            <a:r>
              <a:rPr lang="en-US" dirty="0" smtClean="0"/>
              <a:t>it should </a:t>
            </a:r>
            <a:r>
              <a:rPr lang="en-US" dirty="0"/>
              <a:t>be aimed at restoration of </a:t>
            </a:r>
            <a:r>
              <a:rPr lang="en-US" dirty="0" smtClean="0"/>
              <a:t>overall </a:t>
            </a:r>
            <a:r>
              <a:rPr lang="en-US" dirty="0"/>
              <a:t>dental health</a:t>
            </a:r>
            <a:r>
              <a:rPr lang="en-US" dirty="0" smtClean="0"/>
              <a:t>.</a:t>
            </a:r>
          </a:p>
          <a:p>
            <a:r>
              <a:rPr lang="en-US" b="1" dirty="0"/>
              <a:t>Jackson </a:t>
            </a:r>
            <a:r>
              <a:rPr lang="en-US" dirty="0"/>
              <a:t>has summarized the aims of </a:t>
            </a:r>
            <a:r>
              <a:rPr lang="en-US" dirty="0" smtClean="0"/>
              <a:t>orthodontic treatment.</a:t>
            </a:r>
          </a:p>
          <a:p>
            <a:r>
              <a:rPr lang="en-US" dirty="0"/>
              <a:t>Jackson’s Triad</a:t>
            </a:r>
            <a:endParaRPr lang="en-US" dirty="0" smtClean="0"/>
          </a:p>
          <a:p>
            <a:r>
              <a:rPr lang="en-US" dirty="0" smtClean="0"/>
              <a:t>i</a:t>
            </a:r>
            <a:r>
              <a:rPr lang="en-US" dirty="0"/>
              <a:t>. Functional efficiency</a:t>
            </a:r>
          </a:p>
          <a:p>
            <a:r>
              <a:rPr lang="en-US" dirty="0"/>
              <a:t>ii. Structural balance</a:t>
            </a:r>
          </a:p>
          <a:p>
            <a:r>
              <a:rPr lang="en-US" dirty="0"/>
              <a:t>iii. Esthetic </a:t>
            </a:r>
            <a:r>
              <a:rPr lang="en-US" dirty="0" smtClean="0"/>
              <a:t>harmony </a:t>
            </a:r>
            <a:endParaRPr lang="en-US" dirty="0"/>
          </a:p>
        </p:txBody>
      </p:sp>
    </p:spTree>
    <p:extLst>
      <p:ext uri="{BB962C8B-B14F-4D97-AF65-F5344CB8AC3E}">
        <p14:creationId xmlns:p14="http://schemas.microsoft.com/office/powerpoint/2010/main" xmlns="" val="8279469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None/>
            </a:pPr>
            <a:r>
              <a:rPr lang="en-US" b="1" dirty="0"/>
              <a:t>BRANCHES OF </a:t>
            </a:r>
            <a:r>
              <a:rPr lang="en-US" b="1" dirty="0" smtClean="0"/>
              <a:t>ORTHODONTICS</a:t>
            </a:r>
          </a:p>
          <a:p>
            <a:r>
              <a:rPr lang="en-US" dirty="0"/>
              <a:t>Preventive orthodontics</a:t>
            </a:r>
          </a:p>
          <a:p>
            <a:r>
              <a:rPr lang="en-US" dirty="0" smtClean="0"/>
              <a:t>Interceptive </a:t>
            </a:r>
            <a:r>
              <a:rPr lang="en-US" dirty="0"/>
              <a:t>orthodontics</a:t>
            </a:r>
          </a:p>
          <a:p>
            <a:r>
              <a:rPr lang="en-US" dirty="0" smtClean="0"/>
              <a:t>Corrective </a:t>
            </a:r>
            <a:r>
              <a:rPr lang="en-US" dirty="0"/>
              <a:t>orthodontics</a:t>
            </a:r>
          </a:p>
        </p:txBody>
      </p:sp>
    </p:spTree>
    <p:extLst>
      <p:ext uri="{BB962C8B-B14F-4D97-AF65-F5344CB8AC3E}">
        <p14:creationId xmlns:p14="http://schemas.microsoft.com/office/powerpoint/2010/main" xmlns="" val="28384077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smtClean="0"/>
              <a:t>ORTHODONTIC APPLIANCES</a:t>
            </a:r>
            <a:br>
              <a:rPr lang="en-US" sz="2400" b="1" dirty="0" smtClean="0"/>
            </a:br>
            <a:endParaRPr lang="en-IN" sz="2400" dirty="0"/>
          </a:p>
        </p:txBody>
      </p:sp>
      <p:sp>
        <p:nvSpPr>
          <p:cNvPr id="3" name="Content Placeholder 2"/>
          <p:cNvSpPr>
            <a:spLocks noGrp="1"/>
          </p:cNvSpPr>
          <p:nvPr>
            <p:ph idx="1"/>
          </p:nvPr>
        </p:nvSpPr>
        <p:spPr/>
        <p:txBody>
          <a:bodyPr/>
          <a:lstStyle/>
          <a:p>
            <a:r>
              <a:rPr lang="en-US" dirty="0" smtClean="0"/>
              <a:t>Orthodontic appliance </a:t>
            </a:r>
          </a:p>
          <a:p>
            <a:pPr>
              <a:buNone/>
            </a:pPr>
            <a:r>
              <a:rPr lang="en-US" dirty="0" smtClean="0"/>
              <a:t>    Orthodontic appliances are appliances by means of which pressure can be applied to a teeth or group of teeth in a predetermined direction.</a:t>
            </a:r>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There </a:t>
            </a:r>
            <a:r>
              <a:rPr lang="en-US" dirty="0"/>
              <a:t>are basically </a:t>
            </a:r>
            <a:r>
              <a:rPr lang="en-US" dirty="0" smtClean="0"/>
              <a:t>four types </a:t>
            </a:r>
            <a:r>
              <a:rPr lang="en-US" dirty="0"/>
              <a:t>of orthodontic appliances, which can either be </a:t>
            </a:r>
            <a:r>
              <a:rPr lang="en-US" dirty="0" smtClean="0"/>
              <a:t>used individually </a:t>
            </a:r>
            <a:r>
              <a:rPr lang="en-US" dirty="0"/>
              <a:t>or in combination to treat malocclusions.</a:t>
            </a:r>
          </a:p>
          <a:p>
            <a:r>
              <a:rPr lang="en-US" dirty="0"/>
              <a:t>i. Removable orthodontic appliances</a:t>
            </a:r>
          </a:p>
          <a:p>
            <a:r>
              <a:rPr lang="en-US" dirty="0"/>
              <a:t>ii. Fixed orthodontic appliances</a:t>
            </a:r>
          </a:p>
          <a:p>
            <a:r>
              <a:rPr lang="en-US" dirty="0"/>
              <a:t>iii. Functional appliances</a:t>
            </a:r>
          </a:p>
          <a:p>
            <a:r>
              <a:rPr lang="en-US" dirty="0"/>
              <a:t>iv. Orthopedic appliances/Extra-oral force appliances</a:t>
            </a:r>
          </a:p>
        </p:txBody>
      </p:sp>
    </p:spTree>
    <p:extLst>
      <p:ext uri="{BB962C8B-B14F-4D97-AF65-F5344CB8AC3E}">
        <p14:creationId xmlns:p14="http://schemas.microsoft.com/office/powerpoint/2010/main" xmlns="" val="34832313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 </a:t>
            </a:r>
            <a:endParaRPr lang="en-IN" dirty="0"/>
          </a:p>
        </p:txBody>
      </p:sp>
      <p:sp>
        <p:nvSpPr>
          <p:cNvPr id="3" name="Content Placeholder 2"/>
          <p:cNvSpPr>
            <a:spLocks noGrp="1"/>
          </p:cNvSpPr>
          <p:nvPr>
            <p:ph idx="1"/>
          </p:nvPr>
        </p:nvSpPr>
        <p:spPr/>
        <p:txBody>
          <a:bodyPr/>
          <a:lstStyle/>
          <a:p>
            <a:r>
              <a:rPr lang="en-US" b="1" dirty="0" smtClean="0"/>
              <a:t>Removable appliance </a:t>
            </a:r>
          </a:p>
          <a:p>
            <a:r>
              <a:rPr lang="en-US" dirty="0" smtClean="0"/>
              <a:t>The term removable appliance is used to indicate an appliance which can be removed for cleaning by patient or for adjustment by the orthodontist.</a:t>
            </a:r>
          </a:p>
          <a:p>
            <a:r>
              <a:rPr lang="en-US" b="1" dirty="0" smtClean="0"/>
              <a:t>Fixed appliance </a:t>
            </a:r>
          </a:p>
          <a:p>
            <a:pPr>
              <a:buNone/>
            </a:pPr>
            <a:r>
              <a:rPr lang="en-US" dirty="0" smtClean="0"/>
              <a:t>    Fixed appliance is rigidly attached to the teeth by means of bands or rings of metal which are closely adapted and cemented to the teeth or  bonded to the teeth. patient can’t remove the appliance by himself/herself.</a:t>
            </a:r>
            <a:endParaRPr lang="en-IN"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b="1" dirty="0" smtClean="0"/>
              <a:t>Functional appliance </a:t>
            </a:r>
            <a:r>
              <a:rPr lang="en-US" dirty="0" smtClean="0"/>
              <a:t>:a functional appliance is a harmless natural force and transmits them to the teeth and alveolar bone in a predetermined direction.</a:t>
            </a:r>
          </a:p>
          <a:p>
            <a:r>
              <a:rPr lang="en-US" b="1" dirty="0" err="1" smtClean="0"/>
              <a:t>Myofunctional</a:t>
            </a:r>
            <a:r>
              <a:rPr lang="en-US" b="1" dirty="0" smtClean="0"/>
              <a:t> appliances </a:t>
            </a:r>
            <a:r>
              <a:rPr lang="en-US" dirty="0" smtClean="0"/>
              <a:t>are loose fitting appliances generally removable and some times fixed which are designed to change the neuromuscular surroundings of </a:t>
            </a:r>
            <a:r>
              <a:rPr lang="en-US" dirty="0" err="1" smtClean="0"/>
              <a:t>orofacial</a:t>
            </a:r>
            <a:r>
              <a:rPr lang="en-US" dirty="0" smtClean="0"/>
              <a:t> </a:t>
            </a:r>
            <a:r>
              <a:rPr lang="en-US" dirty="0" err="1" smtClean="0"/>
              <a:t>area.they</a:t>
            </a:r>
            <a:r>
              <a:rPr lang="en-US" dirty="0" smtClean="0"/>
              <a:t> also improve the </a:t>
            </a:r>
            <a:r>
              <a:rPr lang="en-US" dirty="0" err="1" smtClean="0"/>
              <a:t>occlusal</a:t>
            </a:r>
            <a:r>
              <a:rPr lang="en-US" dirty="0" smtClean="0"/>
              <a:t> development and the </a:t>
            </a:r>
            <a:r>
              <a:rPr lang="en-US" dirty="0" err="1" smtClean="0"/>
              <a:t>relation,along</a:t>
            </a:r>
            <a:r>
              <a:rPr lang="en-US" dirty="0" smtClean="0"/>
              <a:t> with craniofacial growth.</a:t>
            </a:r>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orthodontic appliances.mp4">
            <a:hlinkClick r:id="" action="ppaction://media"/>
          </p:cNvPr>
          <p:cNvPicPr>
            <a:picLocks noGrp="1" noRot="1" noChangeAspect="1"/>
          </p:cNvPicPr>
          <p:nvPr>
            <p:ph idx="1"/>
            <a:videoFile r:link="rId1"/>
          </p:nvPr>
        </p:nvPicPr>
        <p:blipFill>
          <a:blip r:embed="rId3"/>
          <a:stretch>
            <a:fillRect/>
          </a:stretch>
        </p:blipFill>
        <p:spPr>
          <a:xfrm>
            <a:off x="1066800" y="609600"/>
            <a:ext cx="7061200" cy="52959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Removable Appliances</a:t>
            </a:r>
          </a:p>
        </p:txBody>
      </p:sp>
      <p:sp>
        <p:nvSpPr>
          <p:cNvPr id="3" name="Content Placeholder 2"/>
          <p:cNvSpPr>
            <a:spLocks noGrp="1"/>
          </p:cNvSpPr>
          <p:nvPr>
            <p:ph idx="1"/>
          </p:nvPr>
        </p:nvSpPr>
        <p:spPr/>
        <p:txBody>
          <a:bodyPr/>
          <a:lstStyle/>
          <a:p>
            <a:pPr marL="114300" indent="0">
              <a:buNone/>
            </a:pPr>
            <a:r>
              <a:rPr lang="en-US" b="1" dirty="0" smtClean="0"/>
              <a:t>INDICATIONS:</a:t>
            </a:r>
          </a:p>
          <a:p>
            <a:r>
              <a:rPr lang="en-US" dirty="0"/>
              <a:t>Use of removable orthodontic appliances requires </a:t>
            </a:r>
            <a:r>
              <a:rPr lang="en-US" dirty="0" smtClean="0"/>
              <a:t>careful selection</a:t>
            </a:r>
            <a:r>
              <a:rPr lang="en-US" dirty="0"/>
              <a:t>. </a:t>
            </a:r>
            <a:endParaRPr lang="en-US" dirty="0" smtClean="0"/>
          </a:p>
          <a:p>
            <a:r>
              <a:rPr lang="en-US" dirty="0" smtClean="0"/>
              <a:t>They </a:t>
            </a:r>
            <a:r>
              <a:rPr lang="en-US" dirty="0"/>
              <a:t>should not be used in </a:t>
            </a:r>
            <a:r>
              <a:rPr lang="en-US" dirty="0" smtClean="0"/>
              <a:t>circumstances where fixed </a:t>
            </a:r>
            <a:r>
              <a:rPr lang="en-US" dirty="0"/>
              <a:t>orthodontic appliance therapy would </a:t>
            </a:r>
            <a:r>
              <a:rPr lang="en-US" dirty="0" smtClean="0"/>
              <a:t>be more appropriate.</a:t>
            </a:r>
          </a:p>
          <a:p>
            <a:r>
              <a:rPr lang="en-US" dirty="0" smtClean="0"/>
              <a:t>May </a:t>
            </a:r>
            <a:r>
              <a:rPr lang="en-US" dirty="0"/>
              <a:t>be used as an adjunct to </a:t>
            </a:r>
            <a:r>
              <a:rPr lang="en-US" dirty="0" smtClean="0"/>
              <a:t>fixed orthodontic </a:t>
            </a:r>
            <a:r>
              <a:rPr lang="en-US" dirty="0"/>
              <a:t>appliance </a:t>
            </a:r>
            <a:r>
              <a:rPr lang="en-US" dirty="0" smtClean="0"/>
              <a:t>treatment.</a:t>
            </a:r>
            <a:endParaRPr lang="en-US" dirty="0"/>
          </a:p>
        </p:txBody>
      </p:sp>
    </p:spTree>
    <p:extLst>
      <p:ext uri="{BB962C8B-B14F-4D97-AF65-F5344CB8AC3E}">
        <p14:creationId xmlns:p14="http://schemas.microsoft.com/office/powerpoint/2010/main" xmlns="" val="29071900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114300" indent="0">
              <a:buNone/>
            </a:pPr>
            <a:r>
              <a:rPr lang="en-US" b="1" dirty="0" smtClean="0"/>
              <a:t>CONTRAINDICATIONS:</a:t>
            </a:r>
          </a:p>
          <a:p>
            <a:r>
              <a:rPr lang="en-US" dirty="0"/>
              <a:t>Removable orthodontic appliances are contraindicated </a:t>
            </a:r>
            <a:r>
              <a:rPr lang="en-US" dirty="0" smtClean="0"/>
              <a:t>in case </a:t>
            </a:r>
            <a:r>
              <a:rPr lang="en-US" dirty="0"/>
              <a:t>where bodily movements of the teeth are required.</a:t>
            </a:r>
          </a:p>
        </p:txBody>
      </p:sp>
    </p:spTree>
    <p:extLst>
      <p:ext uri="{BB962C8B-B14F-4D97-AF65-F5344CB8AC3E}">
        <p14:creationId xmlns:p14="http://schemas.microsoft.com/office/powerpoint/2010/main" xmlns="" val="31625758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Advantages of removable appliance </a:t>
            </a:r>
            <a:endParaRPr lang="en-IN" sz="2800" dirty="0"/>
          </a:p>
        </p:txBody>
      </p:sp>
      <p:sp>
        <p:nvSpPr>
          <p:cNvPr id="3" name="Content Placeholder 2"/>
          <p:cNvSpPr>
            <a:spLocks noGrp="1"/>
          </p:cNvSpPr>
          <p:nvPr>
            <p:ph idx="1"/>
          </p:nvPr>
        </p:nvSpPr>
        <p:spPr/>
        <p:txBody>
          <a:bodyPr>
            <a:normAutofit fontScale="92500" lnSpcReduction="20000"/>
          </a:bodyPr>
          <a:lstStyle/>
          <a:p>
            <a:r>
              <a:rPr lang="en-US" b="1" dirty="0" smtClean="0"/>
              <a:t>A</a:t>
            </a:r>
            <a:r>
              <a:rPr lang="en-US" dirty="0" smtClean="0"/>
              <a:t>llow growth guidance </a:t>
            </a:r>
          </a:p>
          <a:p>
            <a:r>
              <a:rPr lang="en-US" b="1" dirty="0" smtClean="0"/>
              <a:t>A</a:t>
            </a:r>
            <a:r>
              <a:rPr lang="en-US" dirty="0" smtClean="0"/>
              <a:t>esthetically better accepted than fixed appliance.</a:t>
            </a:r>
          </a:p>
          <a:p>
            <a:r>
              <a:rPr lang="en-US" b="1" dirty="0" smtClean="0"/>
              <a:t>B</a:t>
            </a:r>
            <a:r>
              <a:rPr lang="en-US" dirty="0" smtClean="0"/>
              <a:t>ite planes can be incorporated with removable appliance.</a:t>
            </a:r>
          </a:p>
          <a:p>
            <a:r>
              <a:rPr lang="en-US" b="1" dirty="0" smtClean="0"/>
              <a:t>C</a:t>
            </a:r>
            <a:r>
              <a:rPr lang="en-US" dirty="0" smtClean="0"/>
              <a:t>an be treated  for simple tipping /tilting</a:t>
            </a:r>
          </a:p>
          <a:p>
            <a:r>
              <a:rPr lang="en-US" b="1" dirty="0" smtClean="0"/>
              <a:t>C</a:t>
            </a:r>
            <a:r>
              <a:rPr lang="en-US" dirty="0" smtClean="0"/>
              <a:t>ontrol is less complex. Simple tooth movement. </a:t>
            </a:r>
          </a:p>
          <a:p>
            <a:r>
              <a:rPr lang="en-US" b="1" dirty="0" smtClean="0"/>
              <a:t>C</a:t>
            </a:r>
            <a:r>
              <a:rPr lang="en-US" dirty="0" smtClean="0"/>
              <a:t>an be removed on socially sensitive occasions for short period of time.</a:t>
            </a:r>
          </a:p>
          <a:p>
            <a:r>
              <a:rPr lang="en-US" b="1" dirty="0" smtClean="0"/>
              <a:t>C</a:t>
            </a:r>
            <a:r>
              <a:rPr lang="en-US" dirty="0" smtClean="0"/>
              <a:t>an be removed by patient. If there is any damage or problem, appliance.</a:t>
            </a:r>
          </a:p>
          <a:p>
            <a:r>
              <a:rPr lang="en-US" b="1" dirty="0" smtClean="0"/>
              <a:t>C</a:t>
            </a:r>
            <a:r>
              <a:rPr lang="en-US" dirty="0" smtClean="0"/>
              <a:t>an be used as muscle exerciser.</a:t>
            </a:r>
          </a:p>
          <a:p>
            <a:r>
              <a:rPr lang="en-US" b="1" dirty="0" smtClean="0"/>
              <a:t>D</a:t>
            </a:r>
            <a:r>
              <a:rPr lang="en-US" dirty="0" smtClean="0"/>
              <a:t>ental practitioner can handle these removable appliances.</a:t>
            </a:r>
          </a:p>
          <a:p>
            <a:r>
              <a:rPr lang="en-US" b="1" dirty="0" smtClean="0"/>
              <a:t>E</a:t>
            </a:r>
            <a:r>
              <a:rPr lang="en-US" dirty="0" smtClean="0"/>
              <a:t>asy to brush and clean the appliance.</a:t>
            </a:r>
          </a:p>
          <a:p>
            <a:r>
              <a:rPr lang="en-US" b="1" dirty="0" smtClean="0"/>
              <a:t>E</a:t>
            </a:r>
            <a:r>
              <a:rPr lang="en-US" dirty="0" smtClean="0"/>
              <a:t>xcessive force cant be applied as it leads to </a:t>
            </a:r>
            <a:r>
              <a:rPr lang="en-US" dirty="0" err="1" smtClean="0"/>
              <a:t>displaCement</a:t>
            </a:r>
            <a:r>
              <a:rPr lang="en-US" dirty="0" smtClean="0"/>
              <a:t> of appliance.</a:t>
            </a:r>
          </a:p>
          <a:p>
            <a:r>
              <a:rPr lang="en-US" b="1" dirty="0" smtClean="0"/>
              <a:t>L</a:t>
            </a:r>
            <a:r>
              <a:rPr lang="en-US" dirty="0" smtClean="0"/>
              <a:t>ess chair-side time.</a:t>
            </a:r>
          </a:p>
          <a:p>
            <a:r>
              <a:rPr lang="en-US" b="1" dirty="0" smtClean="0"/>
              <a:t>L</a:t>
            </a:r>
            <a:r>
              <a:rPr lang="en-US" dirty="0" smtClean="0"/>
              <a:t>ess expensive for doctor and the patient.</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IN"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Disadvantages </a:t>
            </a:r>
            <a:endParaRPr lang="en-IN" sz="2400" dirty="0"/>
          </a:p>
        </p:txBody>
      </p:sp>
      <p:sp>
        <p:nvSpPr>
          <p:cNvPr id="3" name="Content Placeholder 2"/>
          <p:cNvSpPr>
            <a:spLocks noGrp="1"/>
          </p:cNvSpPr>
          <p:nvPr>
            <p:ph idx="1"/>
          </p:nvPr>
        </p:nvSpPr>
        <p:spPr/>
        <p:txBody>
          <a:bodyPr>
            <a:normAutofit fontScale="92500" lnSpcReduction="20000"/>
          </a:bodyPr>
          <a:lstStyle/>
          <a:p>
            <a:r>
              <a:rPr lang="en-US" dirty="0" smtClean="0"/>
              <a:t>Only </a:t>
            </a:r>
            <a:r>
              <a:rPr lang="en-US" b="1" dirty="0" smtClean="0"/>
              <a:t>simple</a:t>
            </a:r>
            <a:r>
              <a:rPr lang="en-US" dirty="0" smtClean="0"/>
              <a:t> malocclusion can be corrected.</a:t>
            </a:r>
          </a:p>
          <a:p>
            <a:r>
              <a:rPr lang="en-US" dirty="0" smtClean="0"/>
              <a:t>Need </a:t>
            </a:r>
            <a:r>
              <a:rPr lang="en-US" b="1" dirty="0" smtClean="0"/>
              <a:t>more time </a:t>
            </a:r>
            <a:r>
              <a:rPr lang="en-US" dirty="0" smtClean="0"/>
              <a:t>for correcting multiple tooth movement ,only few movements can be treated at a time.</a:t>
            </a:r>
          </a:p>
          <a:p>
            <a:r>
              <a:rPr lang="en-US" dirty="0" smtClean="0"/>
              <a:t>Bodily movement </a:t>
            </a:r>
            <a:r>
              <a:rPr lang="en-US" b="1" dirty="0" smtClean="0"/>
              <a:t>can’t</a:t>
            </a:r>
            <a:r>
              <a:rPr lang="en-US" dirty="0" smtClean="0"/>
              <a:t> be done </a:t>
            </a:r>
          </a:p>
          <a:p>
            <a:r>
              <a:rPr lang="en-US" dirty="0" smtClean="0"/>
              <a:t>Multiple rotations </a:t>
            </a:r>
            <a:r>
              <a:rPr lang="en-US" b="1" dirty="0" smtClean="0"/>
              <a:t>can’t </a:t>
            </a:r>
            <a:r>
              <a:rPr lang="en-US" dirty="0" smtClean="0"/>
              <a:t>be corrected.</a:t>
            </a:r>
          </a:p>
          <a:p>
            <a:r>
              <a:rPr lang="en-US" dirty="0" smtClean="0"/>
              <a:t>Root movements </a:t>
            </a:r>
            <a:r>
              <a:rPr lang="en-US" b="1" dirty="0" smtClean="0"/>
              <a:t>can’t</a:t>
            </a:r>
            <a:r>
              <a:rPr lang="en-US" dirty="0" smtClean="0"/>
              <a:t> be corrected.</a:t>
            </a:r>
          </a:p>
          <a:p>
            <a:r>
              <a:rPr lang="en-US" dirty="0" smtClean="0"/>
              <a:t>Cases other than first premolar extraction </a:t>
            </a:r>
            <a:r>
              <a:rPr lang="en-US" b="1" dirty="0" smtClean="0"/>
              <a:t>can’t</a:t>
            </a:r>
            <a:r>
              <a:rPr lang="en-US" dirty="0" smtClean="0"/>
              <a:t> be treated.</a:t>
            </a:r>
          </a:p>
          <a:p>
            <a:r>
              <a:rPr lang="en-US" dirty="0" smtClean="0"/>
              <a:t>Posterior segment </a:t>
            </a:r>
            <a:r>
              <a:rPr lang="en-US" b="1" dirty="0" smtClean="0"/>
              <a:t>can’t</a:t>
            </a:r>
            <a:r>
              <a:rPr lang="en-US" dirty="0" smtClean="0"/>
              <a:t> bring forward  for closing extraction space.</a:t>
            </a:r>
          </a:p>
          <a:p>
            <a:r>
              <a:rPr lang="en-US" dirty="0" smtClean="0"/>
              <a:t>If not adjusted carefully, it brings about </a:t>
            </a:r>
            <a:r>
              <a:rPr lang="en-US" b="1" dirty="0" smtClean="0"/>
              <a:t>uncontrolled tipping.</a:t>
            </a:r>
          </a:p>
          <a:p>
            <a:r>
              <a:rPr lang="en-US" b="1" dirty="0" smtClean="0"/>
              <a:t>Final alignment </a:t>
            </a:r>
            <a:r>
              <a:rPr lang="en-US" dirty="0" smtClean="0"/>
              <a:t>of teeth is not possible.</a:t>
            </a:r>
          </a:p>
          <a:p>
            <a:r>
              <a:rPr lang="en-US" dirty="0" smtClean="0"/>
              <a:t>Difficulty of </a:t>
            </a:r>
            <a:r>
              <a:rPr lang="en-US" b="1" dirty="0" smtClean="0"/>
              <a:t>speech</a:t>
            </a:r>
            <a:r>
              <a:rPr lang="en-US" dirty="0" smtClean="0"/>
              <a:t> in initial stages.</a:t>
            </a:r>
          </a:p>
          <a:p>
            <a:r>
              <a:rPr lang="en-US" dirty="0" smtClean="0"/>
              <a:t>Patients can be </a:t>
            </a:r>
            <a:r>
              <a:rPr lang="en-US" b="1" dirty="0" smtClean="0"/>
              <a:t>uncooperative.</a:t>
            </a:r>
          </a:p>
          <a:p>
            <a:r>
              <a:rPr lang="en-US" b="1" dirty="0" smtClean="0"/>
              <a:t>Easily damaged </a:t>
            </a:r>
            <a:r>
              <a:rPr lang="en-US" dirty="0" smtClean="0"/>
              <a:t>or broken if care is not taken.</a:t>
            </a:r>
          </a:p>
          <a:p>
            <a:r>
              <a:rPr lang="en-US" dirty="0" smtClean="0"/>
              <a:t>Not well </a:t>
            </a:r>
            <a:r>
              <a:rPr lang="en-US" b="1" dirty="0" smtClean="0"/>
              <a:t>tolerated</a:t>
            </a:r>
            <a:r>
              <a:rPr lang="en-US" dirty="0" smtClean="0"/>
              <a:t>.</a:t>
            </a:r>
          </a:p>
          <a:p>
            <a:r>
              <a:rPr lang="en-US" dirty="0" smtClean="0"/>
              <a:t>Not useful in in </a:t>
            </a:r>
            <a:r>
              <a:rPr lang="en-US" b="1" dirty="0" smtClean="0"/>
              <a:t>class II and class III cases.</a:t>
            </a:r>
          </a:p>
          <a:p>
            <a:endParaRPr lang="en-US" dirty="0" smtClean="0"/>
          </a:p>
          <a:p>
            <a:pPr>
              <a:buNone/>
            </a:pPr>
            <a:endParaRPr lang="en-US" dirty="0" smtClean="0"/>
          </a:p>
          <a:p>
            <a:endParaRPr lang="en-IN"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257" y="1295400"/>
            <a:ext cx="8960127" cy="51598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913924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BASIC BENDS</a:t>
            </a:r>
            <a:endParaRPr lang="en-US" dirty="0"/>
          </a:p>
        </p:txBody>
      </p:sp>
      <p:sp>
        <p:nvSpPr>
          <p:cNvPr id="3" name="Content Placeholder 2"/>
          <p:cNvSpPr>
            <a:spLocks noGrp="1"/>
          </p:cNvSpPr>
          <p:nvPr>
            <p:ph idx="1"/>
          </p:nvPr>
        </p:nvSpPr>
        <p:spPr/>
        <p:txBody>
          <a:bodyPr/>
          <a:lstStyle/>
          <a:p>
            <a:r>
              <a:rPr lang="en-US" dirty="0" smtClean="0"/>
              <a:t>There </a:t>
            </a:r>
            <a:r>
              <a:rPr lang="en-US" dirty="0"/>
              <a:t>are four basic types of bends that are used to fabricate</a:t>
            </a:r>
          </a:p>
          <a:p>
            <a:r>
              <a:rPr lang="en-US" dirty="0"/>
              <a:t>orthodontic appliances. </a:t>
            </a:r>
          </a:p>
          <a:p>
            <a:r>
              <a:rPr lang="en-US" dirty="0"/>
              <a:t>I. Right-angled bend.</a:t>
            </a:r>
          </a:p>
          <a:p>
            <a:r>
              <a:rPr lang="en-US" dirty="0"/>
              <a:t>II. Loops and helices.</a:t>
            </a:r>
          </a:p>
          <a:p>
            <a:r>
              <a:rPr lang="en-US" dirty="0"/>
              <a:t>III. Curves.</a:t>
            </a:r>
          </a:p>
          <a:p>
            <a:r>
              <a:rPr lang="en-US" dirty="0"/>
              <a:t>IV. Control of plane in space</a:t>
            </a:r>
          </a:p>
        </p:txBody>
      </p:sp>
    </p:spTree>
    <p:extLst>
      <p:ext uri="{BB962C8B-B14F-4D97-AF65-F5344CB8AC3E}">
        <p14:creationId xmlns:p14="http://schemas.microsoft.com/office/powerpoint/2010/main" xmlns="" val="34607906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39485" y="838200"/>
            <a:ext cx="3831771" cy="2514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224337" y="838200"/>
            <a:ext cx="4200525" cy="27458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61030" y="3584068"/>
            <a:ext cx="3963307" cy="2590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298723" y="3584068"/>
            <a:ext cx="4313011" cy="2819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682296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234999"/>
            <a:ext cx="3886200" cy="28463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191000" y="2873830"/>
            <a:ext cx="4386682" cy="3200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836676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447800" y="1371600"/>
            <a:ext cx="4272742" cy="31172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396034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BASIC ARMAMENTARIUM</a:t>
            </a:r>
            <a:endParaRPr lang="en-US" dirty="0"/>
          </a:p>
        </p:txBody>
      </p:sp>
      <p:sp>
        <p:nvSpPr>
          <p:cNvPr id="3" name="Content Placeholder 2"/>
          <p:cNvSpPr>
            <a:spLocks noGrp="1"/>
          </p:cNvSpPr>
          <p:nvPr>
            <p:ph idx="1"/>
          </p:nvPr>
        </p:nvSpPr>
        <p:spPr/>
        <p:txBody>
          <a:bodyPr/>
          <a:lstStyle/>
          <a:p>
            <a:r>
              <a:rPr lang="en-US" dirty="0"/>
              <a:t>Universal pliers</a:t>
            </a:r>
          </a:p>
          <a:p>
            <a:r>
              <a:rPr lang="en-US" dirty="0"/>
              <a:t> Adam’s </a:t>
            </a:r>
            <a:r>
              <a:rPr lang="en-US" dirty="0" smtClean="0"/>
              <a:t>pliers</a:t>
            </a:r>
          </a:p>
          <a:p>
            <a:r>
              <a:rPr lang="en-US" dirty="0"/>
              <a:t>Hard wire cutter</a:t>
            </a:r>
          </a:p>
        </p:txBody>
      </p:sp>
    </p:spTree>
    <p:extLst>
      <p:ext uri="{BB962C8B-B14F-4D97-AF65-F5344CB8AC3E}">
        <p14:creationId xmlns:p14="http://schemas.microsoft.com/office/powerpoint/2010/main" xmlns="" val="14167537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UNIVERSAL PLIERS</a:t>
            </a:r>
            <a:endParaRPr lang="en-US" dirty="0"/>
          </a:p>
        </p:txBody>
      </p:sp>
      <p:sp>
        <p:nvSpPr>
          <p:cNvPr id="3" name="Content Placeholder 2"/>
          <p:cNvSpPr>
            <a:spLocks noGrp="1"/>
          </p:cNvSpPr>
          <p:nvPr>
            <p:ph idx="1"/>
          </p:nvPr>
        </p:nvSpPr>
        <p:spPr/>
        <p:txBody>
          <a:bodyPr/>
          <a:lstStyle/>
          <a:p>
            <a:r>
              <a:rPr lang="en-US" dirty="0"/>
              <a:t>so called, because it </a:t>
            </a:r>
            <a:r>
              <a:rPr lang="en-US" dirty="0" smtClean="0"/>
              <a:t>can be </a:t>
            </a:r>
            <a:r>
              <a:rPr lang="en-US" dirty="0"/>
              <a:t>used for fabricating many of the wire </a:t>
            </a:r>
            <a:r>
              <a:rPr lang="en-US" dirty="0" smtClean="0"/>
              <a:t>components.</a:t>
            </a:r>
          </a:p>
          <a:p>
            <a:r>
              <a:rPr lang="en-US" b="1" dirty="0" smtClean="0"/>
              <a:t>Parts</a:t>
            </a:r>
          </a:p>
          <a:p>
            <a:pPr marL="114300" indent="0">
              <a:buNone/>
            </a:pPr>
            <a:r>
              <a:rPr lang="en-US" dirty="0"/>
              <a:t>1. Working end</a:t>
            </a:r>
          </a:p>
          <a:p>
            <a:pPr marL="114300" indent="0">
              <a:buNone/>
            </a:pPr>
            <a:r>
              <a:rPr lang="en-US" dirty="0"/>
              <a:t>a. Looped beak portion</a:t>
            </a:r>
          </a:p>
          <a:p>
            <a:pPr marL="114300" indent="0">
              <a:buNone/>
            </a:pPr>
            <a:r>
              <a:rPr lang="en-US" dirty="0"/>
              <a:t>b. Non-looped beak portion</a:t>
            </a:r>
          </a:p>
          <a:p>
            <a:pPr marL="114300" indent="0">
              <a:buNone/>
            </a:pPr>
            <a:r>
              <a:rPr lang="en-US" dirty="0"/>
              <a:t>2. Hinge</a:t>
            </a:r>
          </a:p>
          <a:p>
            <a:pPr marL="114300" indent="0">
              <a:buNone/>
            </a:pPr>
            <a:r>
              <a:rPr lang="en-US" dirty="0"/>
              <a:t>3. Handle</a:t>
            </a:r>
            <a:r>
              <a:rPr lang="en-US" dirty="0" smtClean="0"/>
              <a:t>.</a:t>
            </a:r>
          </a:p>
          <a:p>
            <a:pPr marL="114300" indent="0">
              <a:buNone/>
            </a:pPr>
            <a:r>
              <a:rPr lang="en-US" b="1" i="1" dirty="0"/>
              <a:t>Looped Beak </a:t>
            </a:r>
            <a:r>
              <a:rPr lang="en-US" b="1" i="1" dirty="0" smtClean="0"/>
              <a:t>Portion</a:t>
            </a:r>
          </a:p>
          <a:p>
            <a:r>
              <a:rPr lang="en-US" dirty="0"/>
              <a:t>Small-sized loop</a:t>
            </a:r>
          </a:p>
          <a:p>
            <a:r>
              <a:rPr lang="en-US" dirty="0"/>
              <a:t> Medium-sized loop</a:t>
            </a:r>
          </a:p>
          <a:p>
            <a:r>
              <a:rPr lang="en-US" dirty="0"/>
              <a:t> Large-sized loop</a:t>
            </a:r>
          </a:p>
        </p:txBody>
      </p:sp>
    </p:spTree>
    <p:extLst>
      <p:ext uri="{BB962C8B-B14F-4D97-AF65-F5344CB8AC3E}">
        <p14:creationId xmlns:p14="http://schemas.microsoft.com/office/powerpoint/2010/main" xmlns="" val="21665532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457200"/>
            <a:ext cx="8944972" cy="3581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762000" y="4267200"/>
            <a:ext cx="7620000" cy="1815882"/>
          </a:xfrm>
          <a:prstGeom prst="rect">
            <a:avLst/>
          </a:prstGeom>
        </p:spPr>
        <p:txBody>
          <a:bodyPr wrap="square">
            <a:spAutoFit/>
          </a:bodyPr>
          <a:lstStyle/>
          <a:p>
            <a:pPr marL="514350" indent="-514350">
              <a:buAutoNum type="arabicParenBoth"/>
            </a:pPr>
            <a:r>
              <a:rPr lang="en-US" sz="2800" dirty="0" smtClean="0"/>
              <a:t>Working </a:t>
            </a:r>
            <a:r>
              <a:rPr lang="en-US" sz="2800" dirty="0"/>
              <a:t>end, a—Looped beak portion, </a:t>
            </a:r>
            <a:endParaRPr lang="en-US" sz="2800" dirty="0" smtClean="0"/>
          </a:p>
          <a:p>
            <a:pPr marL="514350" indent="-514350"/>
            <a:r>
              <a:rPr lang="en-US" sz="2800" dirty="0" smtClean="0"/>
              <a:t>                               b—Non-looped </a:t>
            </a:r>
            <a:r>
              <a:rPr lang="en-US" sz="2800" dirty="0"/>
              <a:t>beak </a:t>
            </a:r>
            <a:r>
              <a:rPr lang="en-US" sz="2800" dirty="0" smtClean="0"/>
              <a:t>portion</a:t>
            </a:r>
            <a:endParaRPr lang="en-US" sz="2800" dirty="0"/>
          </a:p>
          <a:p>
            <a:r>
              <a:rPr lang="en-US" sz="2800" dirty="0" smtClean="0"/>
              <a:t>(2</a:t>
            </a:r>
            <a:r>
              <a:rPr lang="en-US" sz="2800" dirty="0"/>
              <a:t>) Hinge, </a:t>
            </a:r>
            <a:endParaRPr lang="en-US" sz="2800" dirty="0" smtClean="0"/>
          </a:p>
          <a:p>
            <a:r>
              <a:rPr lang="en-US" sz="2800" dirty="0" smtClean="0"/>
              <a:t>(</a:t>
            </a:r>
            <a:r>
              <a:rPr lang="en-US" sz="2800" dirty="0"/>
              <a:t>3) Handle</a:t>
            </a:r>
          </a:p>
        </p:txBody>
      </p:sp>
    </p:spTree>
    <p:extLst>
      <p:ext uri="{BB962C8B-B14F-4D97-AF65-F5344CB8AC3E}">
        <p14:creationId xmlns:p14="http://schemas.microsoft.com/office/powerpoint/2010/main" xmlns="" val="11520933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ADAM’S PLIERS</a:t>
            </a:r>
            <a:endParaRPr lang="en-US" dirty="0"/>
          </a:p>
        </p:txBody>
      </p:sp>
      <p:sp>
        <p:nvSpPr>
          <p:cNvPr id="3" name="Content Placeholder 2"/>
          <p:cNvSpPr>
            <a:spLocks noGrp="1"/>
          </p:cNvSpPr>
          <p:nvPr>
            <p:ph idx="1"/>
          </p:nvPr>
        </p:nvSpPr>
        <p:spPr/>
        <p:txBody>
          <a:bodyPr/>
          <a:lstStyle/>
          <a:p>
            <a:r>
              <a:rPr lang="en-US" dirty="0"/>
              <a:t>Adam’s pliers was developed by Philip C Adam. </a:t>
            </a:r>
            <a:endParaRPr lang="en-US" dirty="0" smtClean="0"/>
          </a:p>
          <a:p>
            <a:r>
              <a:rPr lang="en-US" dirty="0" smtClean="0"/>
              <a:t>He also </a:t>
            </a:r>
            <a:r>
              <a:rPr lang="en-US" dirty="0"/>
              <a:t>designed one of the most versatile clasps used </a:t>
            </a:r>
            <a:r>
              <a:rPr lang="en-US" dirty="0" smtClean="0"/>
              <a:t>in orthodontic </a:t>
            </a:r>
            <a:r>
              <a:rPr lang="en-US" dirty="0"/>
              <a:t>appliance, the Adam’s </a:t>
            </a:r>
            <a:r>
              <a:rPr lang="en-US" dirty="0" smtClean="0"/>
              <a:t>clasp.</a:t>
            </a:r>
          </a:p>
          <a:p>
            <a:r>
              <a:rPr lang="en-US" dirty="0"/>
              <a:t>1. Working end.</a:t>
            </a:r>
          </a:p>
          <a:p>
            <a:r>
              <a:rPr lang="en-US" dirty="0"/>
              <a:t>a. Right half/right beak</a:t>
            </a:r>
          </a:p>
          <a:p>
            <a:r>
              <a:rPr lang="en-US" dirty="0"/>
              <a:t>b. Left half/left beak</a:t>
            </a:r>
          </a:p>
          <a:p>
            <a:r>
              <a:rPr lang="en-US" dirty="0"/>
              <a:t>2. Hinge</a:t>
            </a:r>
          </a:p>
          <a:p>
            <a:r>
              <a:rPr lang="en-US" dirty="0"/>
              <a:t>3. Handle</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24668" r="23633"/>
          <a:stretch/>
        </p:blipFill>
        <p:spPr bwMode="auto">
          <a:xfrm rot="5400000">
            <a:off x="4648655" y="3134630"/>
            <a:ext cx="2539998" cy="3600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79942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HARD WIRE CUTTER</a:t>
            </a:r>
            <a:endParaRPr lang="en-US" dirty="0"/>
          </a:p>
        </p:txBody>
      </p:sp>
      <p:sp>
        <p:nvSpPr>
          <p:cNvPr id="3" name="Content Placeholder 2"/>
          <p:cNvSpPr>
            <a:spLocks noGrp="1"/>
          </p:cNvSpPr>
          <p:nvPr>
            <p:ph idx="1"/>
          </p:nvPr>
        </p:nvSpPr>
        <p:spPr/>
        <p:txBody>
          <a:bodyPr/>
          <a:lstStyle/>
          <a:p>
            <a:r>
              <a:rPr lang="en-US" dirty="0"/>
              <a:t>1. Working end</a:t>
            </a:r>
          </a:p>
          <a:p>
            <a:r>
              <a:rPr lang="en-US" dirty="0"/>
              <a:t>2. Hinge</a:t>
            </a:r>
          </a:p>
          <a:p>
            <a:r>
              <a:rPr lang="en-US" dirty="0"/>
              <a:t>3. Handle</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124200" y="1999343"/>
            <a:ext cx="4933950" cy="3829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514680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‘C’ Clasp</a:t>
            </a:r>
            <a:endParaRPr lang="en-US" dirty="0"/>
          </a:p>
        </p:txBody>
      </p:sp>
      <p:sp>
        <p:nvSpPr>
          <p:cNvPr id="3" name="Content Placeholder 2"/>
          <p:cNvSpPr>
            <a:spLocks noGrp="1"/>
          </p:cNvSpPr>
          <p:nvPr>
            <p:ph idx="1"/>
          </p:nvPr>
        </p:nvSpPr>
        <p:spPr/>
        <p:txBody>
          <a:bodyPr/>
          <a:lstStyle/>
          <a:p>
            <a:r>
              <a:rPr lang="en-US" dirty="0"/>
              <a:t>Circumferential clasp, also known as “three-quarter </a:t>
            </a:r>
            <a:r>
              <a:rPr lang="en-US" dirty="0" smtClean="0"/>
              <a:t>clasp” or </a:t>
            </a:r>
            <a:r>
              <a:rPr lang="en-US" dirty="0"/>
              <a:t>‘C’ </a:t>
            </a:r>
            <a:r>
              <a:rPr lang="en-US" dirty="0" smtClean="0"/>
              <a:t>clasp</a:t>
            </a:r>
          </a:p>
          <a:p>
            <a:r>
              <a:rPr lang="en-US" dirty="0" smtClean="0"/>
              <a:t>1 mm wire</a:t>
            </a:r>
          </a:p>
          <a:p>
            <a:pPr marL="114300" indent="0">
              <a:buNone/>
            </a:pPr>
            <a:r>
              <a:rPr lang="en-US" b="1" i="1" dirty="0" smtClean="0"/>
              <a:t>Advantages:</a:t>
            </a:r>
          </a:p>
          <a:p>
            <a:pPr marL="114300" indent="0">
              <a:buNone/>
            </a:pPr>
            <a:r>
              <a:rPr lang="en-US" dirty="0"/>
              <a:t>1. Simplicity in design.</a:t>
            </a:r>
          </a:p>
          <a:p>
            <a:pPr marL="114300" indent="0">
              <a:buNone/>
            </a:pPr>
            <a:r>
              <a:rPr lang="en-US" dirty="0"/>
              <a:t>2. Easy to fabricate.</a:t>
            </a:r>
          </a:p>
          <a:p>
            <a:pPr marL="114300" indent="0">
              <a:buNone/>
            </a:pPr>
            <a:r>
              <a:rPr lang="en-US" dirty="0"/>
              <a:t>3. Less </a:t>
            </a:r>
            <a:r>
              <a:rPr lang="en-US" dirty="0" err="1"/>
              <a:t>occlusal</a:t>
            </a:r>
            <a:r>
              <a:rPr lang="en-US" dirty="0"/>
              <a:t> interference.</a:t>
            </a:r>
          </a:p>
          <a:p>
            <a:pPr marL="114300" indent="0">
              <a:buNone/>
            </a:pPr>
            <a:r>
              <a:rPr lang="en-US" dirty="0"/>
              <a:t>4. Provides adequate retention.</a:t>
            </a:r>
          </a:p>
          <a:p>
            <a:pPr marL="114300" indent="0">
              <a:buNone/>
            </a:pPr>
            <a:r>
              <a:rPr lang="en-US" dirty="0"/>
              <a:t>5. Having squash loop in the clasp helps in preventing </a:t>
            </a:r>
            <a:r>
              <a:rPr lang="en-US" dirty="0" smtClean="0"/>
              <a:t>soft tissue </a:t>
            </a:r>
            <a:r>
              <a:rPr lang="en-US" dirty="0"/>
              <a:t>trauma and injury while cleaning the </a:t>
            </a:r>
            <a:r>
              <a:rPr lang="en-US" dirty="0" smtClean="0"/>
              <a:t>appliance.</a:t>
            </a:r>
            <a:endParaRPr lang="en-US" dirty="0"/>
          </a:p>
        </p:txBody>
      </p:sp>
    </p:spTree>
    <p:extLst>
      <p:ext uri="{BB962C8B-B14F-4D97-AF65-F5344CB8AC3E}">
        <p14:creationId xmlns:p14="http://schemas.microsoft.com/office/powerpoint/2010/main" xmlns="" val="14160061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114300" indent="0">
              <a:buNone/>
            </a:pPr>
            <a:r>
              <a:rPr lang="en-US" b="1" i="1" dirty="0" smtClean="0"/>
              <a:t>Disadvantages:</a:t>
            </a:r>
          </a:p>
          <a:p>
            <a:pPr marL="114300" indent="0">
              <a:buNone/>
            </a:pPr>
            <a:r>
              <a:rPr lang="en-US" sz="2400" dirty="0"/>
              <a:t>1. It does not provide adequate retention when used </a:t>
            </a:r>
            <a:r>
              <a:rPr lang="en-US" sz="2400" dirty="0" smtClean="0"/>
              <a:t>for an </a:t>
            </a:r>
            <a:r>
              <a:rPr lang="en-US" sz="2400" dirty="0"/>
              <a:t>active removable orthodontic appliance.</a:t>
            </a:r>
          </a:p>
          <a:p>
            <a:pPr marL="114300" indent="0">
              <a:buNone/>
            </a:pPr>
            <a:r>
              <a:rPr lang="en-US" sz="2400" dirty="0"/>
              <a:t>2. It should be considered only as a supporting clasp.</a:t>
            </a:r>
          </a:p>
          <a:p>
            <a:pPr marL="114300" indent="0">
              <a:buNone/>
            </a:pPr>
            <a:r>
              <a:rPr lang="en-US" sz="2400" dirty="0"/>
              <a:t>3. It is not comparable to Adam’s clasp in retention </a:t>
            </a:r>
            <a:r>
              <a:rPr lang="en-US" sz="2400" dirty="0" smtClean="0"/>
              <a:t>ability, as </a:t>
            </a:r>
            <a:r>
              <a:rPr lang="en-US" sz="2400" dirty="0"/>
              <a:t>it engages only one undercut area of the </a:t>
            </a:r>
            <a:r>
              <a:rPr lang="en-US" sz="2400" dirty="0" smtClean="0"/>
              <a:t>clasped tooth</a:t>
            </a:r>
            <a:r>
              <a:rPr lang="en-US" sz="2400" dirty="0"/>
              <a:t>.</a:t>
            </a:r>
          </a:p>
          <a:p>
            <a:pPr marL="114300" indent="0">
              <a:buNone/>
            </a:pPr>
            <a:r>
              <a:rPr lang="en-US" sz="2400" dirty="0"/>
              <a:t>4. It cannot be used in teeth that are partially erupted, </a:t>
            </a:r>
            <a:r>
              <a:rPr lang="en-US" sz="2400" dirty="0" smtClean="0"/>
              <a:t>as the </a:t>
            </a:r>
            <a:r>
              <a:rPr lang="en-US" sz="2400" dirty="0"/>
              <a:t>cervical undercut cannot be seen.</a:t>
            </a:r>
          </a:p>
          <a:p>
            <a:pPr marL="114300" indent="0">
              <a:buNone/>
            </a:pPr>
            <a:r>
              <a:rPr lang="en-US" sz="2400" dirty="0"/>
              <a:t>5. It cannot be fabricated on deciduous molar.</a:t>
            </a:r>
          </a:p>
          <a:p>
            <a:pPr marL="114300" indent="0">
              <a:buNone/>
            </a:pPr>
            <a:r>
              <a:rPr lang="en-US" sz="2400" dirty="0"/>
              <a:t>6. It can be easily distorted during insertion or removal </a:t>
            </a:r>
            <a:r>
              <a:rPr lang="en-US" sz="2400" dirty="0" smtClean="0"/>
              <a:t>of the </a:t>
            </a:r>
            <a:r>
              <a:rPr lang="en-US" sz="2400" dirty="0"/>
              <a:t>appliance by the patient</a:t>
            </a:r>
            <a:r>
              <a:rPr lang="en-US" dirty="0"/>
              <a:t>.</a:t>
            </a:r>
          </a:p>
        </p:txBody>
      </p:sp>
    </p:spTree>
    <p:extLst>
      <p:ext uri="{BB962C8B-B14F-4D97-AF65-F5344CB8AC3E}">
        <p14:creationId xmlns:p14="http://schemas.microsoft.com/office/powerpoint/2010/main" xmlns="" val="15931415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Design</a:t>
            </a:r>
            <a:endParaRPr lang="en-US" dirty="0"/>
          </a:p>
        </p:txBody>
      </p:sp>
      <p:sp>
        <p:nvSpPr>
          <p:cNvPr id="3" name="Content Placeholder 2"/>
          <p:cNvSpPr>
            <a:spLocks noGrp="1"/>
          </p:cNvSpPr>
          <p:nvPr>
            <p:ph idx="1"/>
          </p:nvPr>
        </p:nvSpPr>
        <p:spPr/>
        <p:txBody>
          <a:bodyPr/>
          <a:lstStyle/>
          <a:p>
            <a:r>
              <a:rPr lang="en-US" dirty="0" smtClean="0"/>
              <a:t>Utilizes </a:t>
            </a:r>
            <a:r>
              <a:rPr lang="en-US" dirty="0" err="1" smtClean="0"/>
              <a:t>buccocervical</a:t>
            </a:r>
            <a:r>
              <a:rPr lang="en-US" dirty="0" smtClean="0"/>
              <a:t> undercut </a:t>
            </a:r>
            <a:r>
              <a:rPr lang="en-US" dirty="0"/>
              <a:t>of the </a:t>
            </a:r>
            <a:r>
              <a:rPr lang="en-US" dirty="0" smtClean="0"/>
              <a:t>teeth</a:t>
            </a:r>
          </a:p>
          <a:p>
            <a:r>
              <a:rPr lang="en-US" dirty="0"/>
              <a:t>The wire is extended </a:t>
            </a:r>
            <a:r>
              <a:rPr lang="en-US" dirty="0" smtClean="0"/>
              <a:t>circumferentially from </a:t>
            </a:r>
            <a:r>
              <a:rPr lang="en-US" dirty="0"/>
              <a:t>one proximal undercut along the cervical </a:t>
            </a:r>
            <a:r>
              <a:rPr lang="en-US" dirty="0" smtClean="0"/>
              <a:t>margin, to </a:t>
            </a:r>
            <a:r>
              <a:rPr lang="en-US" dirty="0"/>
              <a:t>reach the other proximal </a:t>
            </a:r>
            <a:r>
              <a:rPr lang="en-US" dirty="0" smtClean="0"/>
              <a:t>side</a:t>
            </a:r>
          </a:p>
          <a:p>
            <a:r>
              <a:rPr lang="en-US" dirty="0" smtClean="0"/>
              <a:t>Then brought </a:t>
            </a:r>
            <a:r>
              <a:rPr lang="en-US" dirty="0" err="1" smtClean="0"/>
              <a:t>occlusally</a:t>
            </a:r>
            <a:r>
              <a:rPr lang="en-US" dirty="0" smtClean="0"/>
              <a:t> </a:t>
            </a:r>
            <a:r>
              <a:rPr lang="en-US" dirty="0"/>
              <a:t>over the embrasure to end </a:t>
            </a:r>
            <a:r>
              <a:rPr lang="en-US" dirty="0" err="1"/>
              <a:t>lingually</a:t>
            </a:r>
            <a:r>
              <a:rPr lang="en-US" dirty="0"/>
              <a:t> as </a:t>
            </a:r>
            <a:r>
              <a:rPr lang="en-US" dirty="0" smtClean="0"/>
              <a:t>retentive arm </a:t>
            </a:r>
            <a:r>
              <a:rPr lang="en-US" dirty="0"/>
              <a:t>and </a:t>
            </a:r>
            <a:r>
              <a:rPr lang="en-US" dirty="0" smtClean="0"/>
              <a:t>tag.</a:t>
            </a:r>
          </a:p>
          <a:p>
            <a:r>
              <a:rPr lang="en-US" dirty="0"/>
              <a:t>The retentive arm and tag </a:t>
            </a:r>
            <a:r>
              <a:rPr lang="en-US" dirty="0" smtClean="0"/>
              <a:t>later </a:t>
            </a:r>
          </a:p>
          <a:p>
            <a:pPr marL="114300" indent="0">
              <a:buNone/>
            </a:pPr>
            <a:r>
              <a:rPr lang="en-US" dirty="0" smtClean="0"/>
              <a:t>get embedded </a:t>
            </a:r>
            <a:r>
              <a:rPr lang="en-US" dirty="0"/>
              <a:t>in the acrylic base </a:t>
            </a:r>
            <a:r>
              <a:rPr lang="en-US" dirty="0" smtClean="0"/>
              <a:t>material</a:t>
            </a:r>
          </a:p>
          <a:p>
            <a:r>
              <a:rPr lang="en-US" dirty="0"/>
              <a:t>Incorporation </a:t>
            </a:r>
            <a:r>
              <a:rPr lang="en-US" dirty="0" smtClean="0"/>
              <a:t>of a </a:t>
            </a:r>
            <a:r>
              <a:rPr lang="en-US" dirty="0"/>
              <a:t>squash loop </a:t>
            </a:r>
            <a:endParaRPr lang="en-US" dirty="0" smtClean="0"/>
          </a:p>
          <a:p>
            <a:pPr marL="114300" indent="0">
              <a:buNone/>
            </a:pPr>
            <a:r>
              <a:rPr lang="en-US" dirty="0" smtClean="0"/>
              <a:t>at </a:t>
            </a:r>
            <a:r>
              <a:rPr lang="en-US" dirty="0"/>
              <a:t>the beginning of ‘C’ prevents soft </a:t>
            </a:r>
            <a:r>
              <a:rPr lang="en-US" dirty="0" smtClean="0"/>
              <a:t>tissue </a:t>
            </a:r>
          </a:p>
          <a:p>
            <a:pPr marL="114300" indent="0">
              <a:buNone/>
            </a:pPr>
            <a:r>
              <a:rPr lang="en-US" dirty="0" smtClean="0"/>
              <a:t>trauma </a:t>
            </a:r>
            <a:r>
              <a:rPr lang="en-US" dirty="0"/>
              <a:t>and injury while cleaning the appliance</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828292" y="3839029"/>
            <a:ext cx="3315708" cy="2438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422966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905000" y="228600"/>
            <a:ext cx="4429125" cy="32572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609600" y="4038600"/>
            <a:ext cx="7924800" cy="1754326"/>
          </a:xfrm>
          <a:prstGeom prst="rect">
            <a:avLst/>
          </a:prstGeom>
        </p:spPr>
        <p:txBody>
          <a:bodyPr wrap="square">
            <a:spAutoFit/>
          </a:bodyPr>
          <a:lstStyle/>
          <a:p>
            <a:r>
              <a:rPr lang="en-US" dirty="0"/>
              <a:t>1—Squash loop; </a:t>
            </a:r>
            <a:endParaRPr lang="en-US" dirty="0" smtClean="0"/>
          </a:p>
          <a:p>
            <a:r>
              <a:rPr lang="en-US" dirty="0" smtClean="0"/>
              <a:t>2—Circumferential </a:t>
            </a:r>
            <a:r>
              <a:rPr lang="en-US" dirty="0"/>
              <a:t>arm;</a:t>
            </a:r>
          </a:p>
          <a:p>
            <a:r>
              <a:rPr lang="en-US" dirty="0"/>
              <a:t>3—</a:t>
            </a:r>
            <a:r>
              <a:rPr lang="en-US" dirty="0" err="1"/>
              <a:t>Buccal</a:t>
            </a:r>
            <a:r>
              <a:rPr lang="en-US" dirty="0"/>
              <a:t> interdental arm</a:t>
            </a:r>
            <a:r>
              <a:rPr lang="en-US" dirty="0" smtClean="0"/>
              <a:t>;</a:t>
            </a:r>
          </a:p>
          <a:p>
            <a:r>
              <a:rPr lang="en-US" dirty="0" smtClean="0"/>
              <a:t> </a:t>
            </a:r>
            <a:r>
              <a:rPr lang="en-US" dirty="0"/>
              <a:t>4—</a:t>
            </a:r>
            <a:r>
              <a:rPr lang="en-US" dirty="0" err="1"/>
              <a:t>Occlusal</a:t>
            </a:r>
            <a:r>
              <a:rPr lang="en-US" dirty="0"/>
              <a:t> interdental arm; </a:t>
            </a:r>
            <a:endParaRPr lang="en-US" dirty="0" smtClean="0"/>
          </a:p>
          <a:p>
            <a:r>
              <a:rPr lang="en-US" dirty="0" smtClean="0"/>
              <a:t>5—Retentive </a:t>
            </a:r>
            <a:r>
              <a:rPr lang="en-US" dirty="0"/>
              <a:t>arm</a:t>
            </a:r>
            <a:r>
              <a:rPr lang="en-US" dirty="0" smtClean="0"/>
              <a:t>;</a:t>
            </a:r>
          </a:p>
          <a:p>
            <a:r>
              <a:rPr lang="en-US" dirty="0" smtClean="0"/>
              <a:t> </a:t>
            </a:r>
            <a:r>
              <a:rPr lang="en-US" dirty="0"/>
              <a:t>6—Retentive tag</a:t>
            </a:r>
          </a:p>
        </p:txBody>
      </p:sp>
    </p:spTree>
    <p:extLst>
      <p:ext uri="{BB962C8B-B14F-4D97-AF65-F5344CB8AC3E}">
        <p14:creationId xmlns:p14="http://schemas.microsoft.com/office/powerpoint/2010/main" xmlns="" val="38082771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Uses</a:t>
            </a:r>
            <a:endParaRPr lang="en-US" dirty="0"/>
          </a:p>
        </p:txBody>
      </p:sp>
      <p:sp>
        <p:nvSpPr>
          <p:cNvPr id="3" name="Content Placeholder 2"/>
          <p:cNvSpPr>
            <a:spLocks noGrp="1"/>
          </p:cNvSpPr>
          <p:nvPr>
            <p:ph idx="1"/>
          </p:nvPr>
        </p:nvSpPr>
        <p:spPr/>
        <p:txBody>
          <a:bodyPr>
            <a:normAutofit/>
          </a:bodyPr>
          <a:lstStyle/>
          <a:p>
            <a:r>
              <a:rPr lang="en-US" sz="2400" dirty="0"/>
              <a:t>1. Circumferential clasp is often used on first </a:t>
            </a:r>
            <a:r>
              <a:rPr lang="en-US" sz="2400" dirty="0" smtClean="0"/>
              <a:t>permanent molar </a:t>
            </a:r>
            <a:r>
              <a:rPr lang="en-US" sz="2400" dirty="0"/>
              <a:t>or second permanent molars.</a:t>
            </a:r>
          </a:p>
          <a:p>
            <a:r>
              <a:rPr lang="en-US" sz="2400" dirty="0"/>
              <a:t>2. Circumferential clasp is occasionally used </a:t>
            </a:r>
            <a:r>
              <a:rPr lang="en-US" sz="2400" dirty="0" smtClean="0"/>
              <a:t>on permanent </a:t>
            </a:r>
            <a:r>
              <a:rPr lang="en-US" sz="2400" dirty="0"/>
              <a:t>canines</a:t>
            </a:r>
          </a:p>
        </p:txBody>
      </p:sp>
    </p:spTree>
    <p:extLst>
      <p:ext uri="{BB962C8B-B14F-4D97-AF65-F5344CB8AC3E}">
        <p14:creationId xmlns:p14="http://schemas.microsoft.com/office/powerpoint/2010/main" xmlns="" val="40771847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Jackson Clasp/Full Clasp</a:t>
            </a:r>
            <a:endParaRPr lang="en-US" dirty="0"/>
          </a:p>
        </p:txBody>
      </p:sp>
      <p:sp>
        <p:nvSpPr>
          <p:cNvPr id="3" name="Content Placeholder 2"/>
          <p:cNvSpPr>
            <a:spLocks noGrp="1"/>
          </p:cNvSpPr>
          <p:nvPr>
            <p:ph idx="1"/>
          </p:nvPr>
        </p:nvSpPr>
        <p:spPr/>
        <p:txBody>
          <a:bodyPr/>
          <a:lstStyle/>
          <a:p>
            <a:pPr marL="114300" indent="0">
              <a:buNone/>
            </a:pPr>
            <a:r>
              <a:rPr lang="en-US" dirty="0"/>
              <a:t>full clasp” or “U” </a:t>
            </a:r>
            <a:r>
              <a:rPr lang="en-US" dirty="0" smtClean="0"/>
              <a:t>clasp</a:t>
            </a:r>
          </a:p>
          <a:p>
            <a:r>
              <a:rPr lang="en-US" sz="2400" dirty="0"/>
              <a:t>This </a:t>
            </a:r>
            <a:r>
              <a:rPr lang="en-US" sz="2400" dirty="0" smtClean="0"/>
              <a:t>clasp is </a:t>
            </a:r>
            <a:r>
              <a:rPr lang="en-US" sz="2400" dirty="0"/>
              <a:t>adapted along the </a:t>
            </a:r>
            <a:r>
              <a:rPr lang="en-US" sz="2400" dirty="0" err="1"/>
              <a:t>buccal</a:t>
            </a:r>
            <a:r>
              <a:rPr lang="en-US" sz="2400" dirty="0"/>
              <a:t> cervical margin and </a:t>
            </a:r>
            <a:r>
              <a:rPr lang="en-US" sz="2400" dirty="0" smtClean="0"/>
              <a:t>extends along </a:t>
            </a:r>
            <a:r>
              <a:rPr lang="en-US" sz="2400" dirty="0"/>
              <a:t>the mesial and distal undercuts over the </a:t>
            </a:r>
            <a:r>
              <a:rPr lang="en-US" sz="2400" dirty="0" err="1" smtClean="0"/>
              <a:t>occlusal</a:t>
            </a:r>
            <a:r>
              <a:rPr lang="en-US" sz="2400" dirty="0" smtClean="0"/>
              <a:t> embrasure </a:t>
            </a:r>
            <a:r>
              <a:rPr lang="en-US" sz="2400" dirty="0"/>
              <a:t>to end in two retentive arms on either side </a:t>
            </a:r>
            <a:r>
              <a:rPr lang="en-US" sz="2400" dirty="0" smtClean="0"/>
              <a:t>of the </a:t>
            </a:r>
            <a:r>
              <a:rPr lang="en-US" sz="2400" dirty="0"/>
              <a:t>teeth</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3581400"/>
            <a:ext cx="3481387" cy="25561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343401" y="3619864"/>
            <a:ext cx="3429000" cy="2517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783862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Triangular Clasp</a:t>
            </a:r>
            <a:endParaRPr lang="en-US" dirty="0"/>
          </a:p>
        </p:txBody>
      </p:sp>
      <p:sp>
        <p:nvSpPr>
          <p:cNvPr id="3" name="Content Placeholder 2"/>
          <p:cNvSpPr>
            <a:spLocks noGrp="1"/>
          </p:cNvSpPr>
          <p:nvPr>
            <p:ph idx="1"/>
          </p:nvPr>
        </p:nvSpPr>
        <p:spPr/>
        <p:txBody>
          <a:bodyPr/>
          <a:lstStyle/>
          <a:p>
            <a:r>
              <a:rPr lang="en-US" dirty="0"/>
              <a:t>Triangular clasp is so called because it acquires the </a:t>
            </a:r>
            <a:r>
              <a:rPr lang="en-US" dirty="0" smtClean="0"/>
              <a:t>shape of </a:t>
            </a:r>
            <a:r>
              <a:rPr lang="en-US" dirty="0"/>
              <a:t>a </a:t>
            </a:r>
            <a:r>
              <a:rPr lang="en-US" dirty="0" smtClean="0"/>
              <a:t>triangle</a:t>
            </a:r>
          </a:p>
          <a:p>
            <a:r>
              <a:rPr lang="en-US" b="1" dirty="0"/>
              <a:t>Parts</a:t>
            </a:r>
          </a:p>
          <a:p>
            <a:r>
              <a:rPr lang="en-US" dirty="0"/>
              <a:t>Parts of triangular clasp are:</a:t>
            </a:r>
          </a:p>
          <a:p>
            <a:r>
              <a:rPr lang="en-US" dirty="0"/>
              <a:t>1. Base of triangle: Away from embrasure</a:t>
            </a:r>
          </a:p>
          <a:p>
            <a:r>
              <a:rPr lang="en-US" dirty="0"/>
              <a:t>2. Apex of triangle: Faces embrasure</a:t>
            </a:r>
          </a:p>
          <a:p>
            <a:r>
              <a:rPr lang="en-US" dirty="0"/>
              <a:t>3. Retentive arm: Long</a:t>
            </a:r>
          </a:p>
          <a:p>
            <a:r>
              <a:rPr lang="en-US" dirty="0"/>
              <a:t>4. Retentive tag.</a:t>
            </a:r>
          </a:p>
        </p:txBody>
      </p:sp>
    </p:spTree>
    <p:extLst>
      <p:ext uri="{BB962C8B-B14F-4D97-AF65-F5344CB8AC3E}">
        <p14:creationId xmlns:p14="http://schemas.microsoft.com/office/powerpoint/2010/main" xmlns="" val="21545511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95400" y="2286000"/>
            <a:ext cx="4857750" cy="3571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844788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Uses</a:t>
            </a:r>
          </a:p>
          <a:p>
            <a:r>
              <a:rPr lang="en-US" dirty="0"/>
              <a:t>1. Triangular clasps are used as accessory clasps.</a:t>
            </a:r>
          </a:p>
          <a:p>
            <a:r>
              <a:rPr lang="en-US" dirty="0"/>
              <a:t>2. They are used to provide additional retention.</a:t>
            </a:r>
          </a:p>
          <a:p>
            <a:r>
              <a:rPr lang="en-US" b="1" dirty="0"/>
              <a:t>Advantages</a:t>
            </a:r>
          </a:p>
          <a:p>
            <a:r>
              <a:rPr lang="en-US" dirty="0" smtClean="0"/>
              <a:t>1. </a:t>
            </a:r>
            <a:r>
              <a:rPr lang="en-US" dirty="0"/>
              <a:t>They are small-sized clasps thus do not interfere </a:t>
            </a:r>
            <a:r>
              <a:rPr lang="en-US" dirty="0" smtClean="0"/>
              <a:t>with the </a:t>
            </a:r>
            <a:r>
              <a:rPr lang="en-US" dirty="0"/>
              <a:t>maintenance of oral hygiene.</a:t>
            </a:r>
          </a:p>
          <a:p>
            <a:r>
              <a:rPr lang="en-US" dirty="0"/>
              <a:t>2. Easy to fabricate.</a:t>
            </a:r>
          </a:p>
          <a:p>
            <a:r>
              <a:rPr lang="en-US" dirty="0"/>
              <a:t>3. They can be fabricated between two adjacent </a:t>
            </a:r>
            <a:r>
              <a:rPr lang="en-US" dirty="0" smtClean="0"/>
              <a:t>teeth, mainly </a:t>
            </a:r>
            <a:r>
              <a:rPr lang="en-US" dirty="0"/>
              <a:t>between two adjacent posterior teeth.</a:t>
            </a:r>
          </a:p>
          <a:p>
            <a:r>
              <a:rPr lang="en-US" dirty="0"/>
              <a:t>4. They engage proximal undercuts between two </a:t>
            </a:r>
            <a:r>
              <a:rPr lang="en-US" dirty="0" smtClean="0"/>
              <a:t>adjacent teeth</a:t>
            </a:r>
            <a:r>
              <a:rPr lang="en-US" dirty="0"/>
              <a:t>.</a:t>
            </a:r>
          </a:p>
        </p:txBody>
      </p:sp>
    </p:spTree>
    <p:extLst>
      <p:ext uri="{BB962C8B-B14F-4D97-AF65-F5344CB8AC3E}">
        <p14:creationId xmlns:p14="http://schemas.microsoft.com/office/powerpoint/2010/main" xmlns="" val="4101312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114300" indent="0">
              <a:buNone/>
            </a:pPr>
            <a:r>
              <a:rPr lang="en-US" b="1" dirty="0"/>
              <a:t>Disadvantages</a:t>
            </a:r>
          </a:p>
          <a:p>
            <a:r>
              <a:rPr lang="en-US" dirty="0"/>
              <a:t>Triangular clasp cannot provide adequate retention </a:t>
            </a:r>
            <a:r>
              <a:rPr lang="en-US" dirty="0" smtClean="0"/>
              <a:t>when used </a:t>
            </a:r>
            <a:r>
              <a:rPr lang="en-US" dirty="0"/>
              <a:t>alone</a:t>
            </a:r>
          </a:p>
        </p:txBody>
      </p:sp>
    </p:spTree>
    <p:extLst>
      <p:ext uri="{BB962C8B-B14F-4D97-AF65-F5344CB8AC3E}">
        <p14:creationId xmlns:p14="http://schemas.microsoft.com/office/powerpoint/2010/main" xmlns="" val="134965956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ACTIVE COMPONENTS</a:t>
            </a:r>
            <a:endParaRPr lang="en-US" dirty="0"/>
          </a:p>
        </p:txBody>
      </p:sp>
      <p:sp>
        <p:nvSpPr>
          <p:cNvPr id="3" name="Content Placeholder 2"/>
          <p:cNvSpPr>
            <a:spLocks noGrp="1"/>
          </p:cNvSpPr>
          <p:nvPr>
            <p:ph idx="1"/>
          </p:nvPr>
        </p:nvSpPr>
        <p:spPr/>
        <p:txBody>
          <a:bodyPr>
            <a:normAutofit/>
          </a:bodyPr>
          <a:lstStyle/>
          <a:p>
            <a:pPr marL="114300" indent="0">
              <a:buNone/>
            </a:pPr>
            <a:r>
              <a:rPr lang="en-US" sz="3600" b="1" dirty="0" smtClean="0"/>
              <a:t>BOWS:</a:t>
            </a:r>
          </a:p>
          <a:p>
            <a:pPr marL="114300" indent="0">
              <a:buNone/>
            </a:pPr>
            <a:r>
              <a:rPr lang="en-US" sz="3600" b="1" i="1" dirty="0" smtClean="0"/>
              <a:t>Short </a:t>
            </a:r>
            <a:r>
              <a:rPr lang="en-US" sz="3600" b="1" i="1" dirty="0"/>
              <a:t>Labial </a:t>
            </a:r>
            <a:r>
              <a:rPr lang="en-US" sz="3600" b="1" i="1" dirty="0" smtClean="0"/>
              <a:t>Bow:</a:t>
            </a:r>
          </a:p>
          <a:p>
            <a:pPr marL="114300" indent="0">
              <a:buNone/>
            </a:pPr>
            <a:r>
              <a:rPr lang="en-US" sz="2400" dirty="0"/>
              <a:t>constructed from canine to </a:t>
            </a:r>
            <a:r>
              <a:rPr lang="en-US" sz="2400" dirty="0" smtClean="0"/>
              <a:t>canine</a:t>
            </a:r>
          </a:p>
          <a:p>
            <a:pPr marL="114300" indent="0">
              <a:buNone/>
            </a:pPr>
            <a:r>
              <a:rPr lang="en-US" sz="2400" dirty="0" smtClean="0"/>
              <a:t>Parts:</a:t>
            </a:r>
          </a:p>
          <a:p>
            <a:pPr marL="114300" indent="0">
              <a:buNone/>
            </a:pPr>
            <a:r>
              <a:rPr lang="en-US" sz="2400" dirty="0" smtClean="0"/>
              <a:t>a </a:t>
            </a:r>
            <a:r>
              <a:rPr lang="en-US" sz="2400" dirty="0"/>
              <a:t>bow, </a:t>
            </a:r>
            <a:endParaRPr lang="en-US" sz="2400" dirty="0" smtClean="0"/>
          </a:p>
          <a:p>
            <a:pPr marL="114300" indent="0">
              <a:buNone/>
            </a:pPr>
            <a:r>
              <a:rPr lang="en-US" sz="2400" dirty="0" smtClean="0"/>
              <a:t>two </a:t>
            </a:r>
            <a:r>
              <a:rPr lang="en-US" sz="2400" dirty="0"/>
              <a:t>“U” loops, </a:t>
            </a:r>
            <a:endParaRPr lang="en-US" sz="2400" dirty="0" smtClean="0"/>
          </a:p>
          <a:p>
            <a:pPr marL="114300" indent="0">
              <a:buNone/>
            </a:pPr>
            <a:r>
              <a:rPr lang="en-US" sz="2400" dirty="0" smtClean="0"/>
              <a:t>two </a:t>
            </a:r>
            <a:r>
              <a:rPr lang="en-US" sz="2400" dirty="0"/>
              <a:t>retentive arms</a:t>
            </a:r>
          </a:p>
        </p:txBody>
      </p:sp>
    </p:spTree>
    <p:extLst>
      <p:ext uri="{BB962C8B-B14F-4D97-AF65-F5344CB8AC3E}">
        <p14:creationId xmlns:p14="http://schemas.microsoft.com/office/powerpoint/2010/main" xmlns="" val="200536606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228600"/>
            <a:ext cx="3839964" cy="2819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343400" y="3048000"/>
            <a:ext cx="4313436" cy="31670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3887315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7696200" cy="5867400"/>
          </a:xfrm>
        </p:spPr>
        <p:txBody>
          <a:bodyPr>
            <a:normAutofit/>
          </a:bodyPr>
          <a:lstStyle/>
          <a:p>
            <a:pPr marL="114300" indent="0">
              <a:buNone/>
            </a:pPr>
            <a:r>
              <a:rPr lang="en-US" sz="2400" b="1" dirty="0" smtClean="0"/>
              <a:t>Bow:</a:t>
            </a:r>
          </a:p>
          <a:p>
            <a:pPr marL="114300" indent="0">
              <a:buNone/>
            </a:pPr>
            <a:r>
              <a:rPr lang="en-US" sz="2400" dirty="0"/>
              <a:t>1. It contacts with the most prominent labial surface of</a:t>
            </a:r>
          </a:p>
          <a:p>
            <a:pPr marL="114300" indent="0">
              <a:buNone/>
            </a:pPr>
            <a:r>
              <a:rPr lang="en-US" sz="2400" dirty="0"/>
              <a:t>the anterior teeth.</a:t>
            </a:r>
          </a:p>
          <a:p>
            <a:pPr marL="114300" indent="0">
              <a:buNone/>
            </a:pPr>
            <a:r>
              <a:rPr lang="en-US" sz="2400" dirty="0"/>
              <a:t>2. Bow should be exactly in the center of the crown on</a:t>
            </a:r>
          </a:p>
          <a:p>
            <a:pPr marL="114300" indent="0">
              <a:buNone/>
            </a:pPr>
            <a:r>
              <a:rPr lang="en-US" sz="2400" dirty="0"/>
              <a:t>labial surface of the anterior teeth.</a:t>
            </a:r>
          </a:p>
          <a:p>
            <a:pPr marL="114300" indent="0">
              <a:buNone/>
            </a:pPr>
            <a:r>
              <a:rPr lang="en-US" sz="2400" dirty="0"/>
              <a:t>3. There should not be any bends in the bow</a:t>
            </a:r>
            <a:r>
              <a:rPr lang="en-US" sz="2400" dirty="0" smtClean="0"/>
              <a:t>.</a:t>
            </a:r>
          </a:p>
          <a:p>
            <a:pPr marL="114300" indent="0">
              <a:buNone/>
            </a:pPr>
            <a:r>
              <a:rPr lang="en-US" sz="2400" dirty="0" smtClean="0"/>
              <a:t>.</a:t>
            </a:r>
            <a:endParaRPr lang="en-US" sz="2400" dirty="0"/>
          </a:p>
        </p:txBody>
      </p:sp>
    </p:spTree>
    <p:extLst>
      <p:ext uri="{BB962C8B-B14F-4D97-AF65-F5344CB8AC3E}">
        <p14:creationId xmlns:p14="http://schemas.microsoft.com/office/powerpoint/2010/main" xmlns="" val="277806127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114300" indent="0">
              <a:buNone/>
            </a:pPr>
            <a:r>
              <a:rPr lang="en-US" sz="2400" b="1" dirty="0"/>
              <a:t>“U” Loops:</a:t>
            </a:r>
          </a:p>
          <a:p>
            <a:pPr marL="114300" indent="0">
              <a:buNone/>
            </a:pPr>
            <a:r>
              <a:rPr lang="en-US" sz="2400" dirty="0"/>
              <a:t>1. There are two U-shaped loops, one on right canine another one on left canine.</a:t>
            </a:r>
          </a:p>
          <a:p>
            <a:pPr marL="114300" indent="0">
              <a:buNone/>
            </a:pPr>
            <a:r>
              <a:rPr lang="en-US" sz="2400" dirty="0"/>
              <a:t>2. The bow terminates just mesial to labial ridges of canines on either side, where the wire is bent to form “U” loops.</a:t>
            </a:r>
          </a:p>
          <a:p>
            <a:pPr marL="114300" indent="0">
              <a:buNone/>
            </a:pPr>
            <a:r>
              <a:rPr lang="en-US" sz="2400" dirty="0"/>
              <a:t>3. The distal leg of “U” loop passes interdentally between canine and first premolar to end </a:t>
            </a:r>
            <a:r>
              <a:rPr lang="en-US" sz="2400" dirty="0" err="1"/>
              <a:t>lingually</a:t>
            </a:r>
            <a:r>
              <a:rPr lang="en-US" sz="2400" dirty="0"/>
              <a:t> as retentive arm</a:t>
            </a:r>
          </a:p>
        </p:txBody>
      </p:sp>
    </p:spTree>
    <p:extLst>
      <p:ext uri="{BB962C8B-B14F-4D97-AF65-F5344CB8AC3E}">
        <p14:creationId xmlns:p14="http://schemas.microsoft.com/office/powerpoint/2010/main" xmlns="" val="29319618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114300" indent="0">
              <a:buNone/>
            </a:pPr>
            <a:r>
              <a:rPr lang="en-US" b="1" dirty="0"/>
              <a:t>Retentive Arms</a:t>
            </a:r>
          </a:p>
          <a:p>
            <a:pPr marL="114300" indent="0">
              <a:buNone/>
            </a:pPr>
            <a:r>
              <a:rPr lang="en-US" dirty="0"/>
              <a:t>1. Short labial bow has two retentive arms—mesial </a:t>
            </a:r>
            <a:r>
              <a:rPr lang="en-US" dirty="0" smtClean="0"/>
              <a:t>and distal</a:t>
            </a:r>
            <a:r>
              <a:rPr lang="en-US" dirty="0"/>
              <a:t>.</a:t>
            </a:r>
          </a:p>
          <a:p>
            <a:pPr marL="114300" indent="0">
              <a:buNone/>
            </a:pPr>
            <a:r>
              <a:rPr lang="en-US" dirty="0"/>
              <a:t>2. The retentive arms should follow the anatomy of </a:t>
            </a:r>
            <a:r>
              <a:rPr lang="en-US" dirty="0" smtClean="0"/>
              <a:t>palate and </a:t>
            </a:r>
            <a:r>
              <a:rPr lang="en-US" dirty="0"/>
              <a:t>lingual mandibular area in respective jaws.</a:t>
            </a:r>
          </a:p>
          <a:p>
            <a:pPr marL="114300" indent="0">
              <a:buNone/>
            </a:pPr>
            <a:r>
              <a:rPr lang="en-US" dirty="0" smtClean="0"/>
              <a:t>3</a:t>
            </a:r>
            <a:r>
              <a:rPr lang="en-US" dirty="0"/>
              <a:t>. A clearance of 0.5 mm between the tissue surface </a:t>
            </a:r>
            <a:r>
              <a:rPr lang="en-US" dirty="0" smtClean="0"/>
              <a:t>and retentive </a:t>
            </a:r>
            <a:r>
              <a:rPr lang="en-US" dirty="0"/>
              <a:t>arm is needed for </a:t>
            </a:r>
            <a:r>
              <a:rPr lang="en-US" dirty="0" err="1" smtClean="0"/>
              <a:t>acrylization</a:t>
            </a:r>
            <a:endParaRPr lang="en-US" dirty="0" smtClean="0"/>
          </a:p>
          <a:p>
            <a:pPr marL="114300" indent="0">
              <a:buNone/>
            </a:pPr>
            <a:r>
              <a:rPr lang="en-US" b="1" dirty="0"/>
              <a:t>Indications</a:t>
            </a:r>
          </a:p>
          <a:p>
            <a:pPr marL="114300" indent="0">
              <a:buNone/>
            </a:pPr>
            <a:r>
              <a:rPr lang="en-US" dirty="0"/>
              <a:t>1. Minor </a:t>
            </a:r>
            <a:r>
              <a:rPr lang="en-US" dirty="0" err="1"/>
              <a:t>overjet</a:t>
            </a:r>
            <a:r>
              <a:rPr lang="en-US" dirty="0"/>
              <a:t> reduction.</a:t>
            </a:r>
          </a:p>
          <a:p>
            <a:pPr marL="114300" indent="0">
              <a:buNone/>
            </a:pPr>
            <a:r>
              <a:rPr lang="en-US" dirty="0"/>
              <a:t>2. Anterior space closure.</a:t>
            </a:r>
          </a:p>
          <a:p>
            <a:pPr marL="114300" indent="0">
              <a:buNone/>
            </a:pPr>
            <a:r>
              <a:rPr lang="en-US" dirty="0"/>
              <a:t>3. For the purpose of retention at the termination of </a:t>
            </a:r>
            <a:r>
              <a:rPr lang="en-US" dirty="0" smtClean="0"/>
              <a:t>active orthodontic therapy.</a:t>
            </a:r>
            <a:endParaRPr lang="en-US" dirty="0"/>
          </a:p>
        </p:txBody>
      </p:sp>
    </p:spTree>
    <p:extLst>
      <p:ext uri="{BB962C8B-B14F-4D97-AF65-F5344CB8AC3E}">
        <p14:creationId xmlns:p14="http://schemas.microsoft.com/office/powerpoint/2010/main" xmlns="" val="32164876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114300" indent="0">
              <a:buNone/>
            </a:pPr>
            <a:r>
              <a:rPr lang="en-US" b="1" dirty="0"/>
              <a:t>Activation</a:t>
            </a:r>
          </a:p>
          <a:p>
            <a:pPr marL="114300" indent="0">
              <a:buNone/>
            </a:pPr>
            <a:r>
              <a:rPr lang="en-US" dirty="0"/>
              <a:t>It is activated by compressing the “U” loop by 1 to 2 mm.</a:t>
            </a:r>
          </a:p>
        </p:txBody>
      </p:sp>
    </p:spTree>
    <p:extLst>
      <p:ext uri="{BB962C8B-B14F-4D97-AF65-F5344CB8AC3E}">
        <p14:creationId xmlns:p14="http://schemas.microsoft.com/office/powerpoint/2010/main" xmlns="" val="119226408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560</TotalTime>
  <Words>1693</Words>
  <Application>Microsoft Office PowerPoint</Application>
  <PresentationFormat>On-screen Show (4:3)</PresentationFormat>
  <Paragraphs>211</Paragraphs>
  <Slides>43</Slides>
  <Notes>0</Notes>
  <HiddenSlides>0</HiddenSlides>
  <MMClips>1</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Adjacency</vt:lpstr>
      <vt:lpstr>ORTHODONTIC PRACTICALS CLASS</vt:lpstr>
      <vt:lpstr>Slide 2</vt:lpstr>
      <vt:lpstr>Basics </vt:lpstr>
      <vt:lpstr>Slide 4</vt:lpstr>
      <vt:lpstr>Slide 5</vt:lpstr>
      <vt:lpstr>Slide 6</vt:lpstr>
      <vt:lpstr>AIMS OF ORTHODONTIC TREATMENT</vt:lpstr>
      <vt:lpstr>Slide 8</vt:lpstr>
      <vt:lpstr>ORTHODONTIC APPLIANCES </vt:lpstr>
      <vt:lpstr>Slide 10</vt:lpstr>
      <vt:lpstr>Definitions </vt:lpstr>
      <vt:lpstr>Slide 12</vt:lpstr>
      <vt:lpstr>Slide 13</vt:lpstr>
      <vt:lpstr>Removable Appliances</vt:lpstr>
      <vt:lpstr>Slide 15</vt:lpstr>
      <vt:lpstr>Advantages of removable appliance </vt:lpstr>
      <vt:lpstr>Disadvantages </vt:lpstr>
      <vt:lpstr>Slide 18</vt:lpstr>
      <vt:lpstr>BASIC BENDS</vt:lpstr>
      <vt:lpstr>Slide 20</vt:lpstr>
      <vt:lpstr>Slide 21</vt:lpstr>
      <vt:lpstr>Slide 22</vt:lpstr>
      <vt:lpstr>BASIC ARMAMENTARIUM</vt:lpstr>
      <vt:lpstr>UNIVERSAL PLIERS</vt:lpstr>
      <vt:lpstr>Slide 25</vt:lpstr>
      <vt:lpstr>ADAM’S PLIERS</vt:lpstr>
      <vt:lpstr>HARD WIRE CUTTER</vt:lpstr>
      <vt:lpstr>‘C’ Clasp</vt:lpstr>
      <vt:lpstr>Slide 29</vt:lpstr>
      <vt:lpstr>Design</vt:lpstr>
      <vt:lpstr>Slide 31</vt:lpstr>
      <vt:lpstr>Uses</vt:lpstr>
      <vt:lpstr>Jackson Clasp/Full Clasp</vt:lpstr>
      <vt:lpstr>Triangular Clasp</vt:lpstr>
      <vt:lpstr>Slide 35</vt:lpstr>
      <vt:lpstr>Slide 36</vt:lpstr>
      <vt:lpstr>Slide 37</vt:lpstr>
      <vt:lpstr>ACTIVE COMPONENTS</vt:lpstr>
      <vt:lpstr>Slide 39</vt:lpstr>
      <vt:lpstr>Slide 40</vt:lpstr>
      <vt:lpstr>Slide 41</vt:lpstr>
      <vt:lpstr>Slide 42</vt:lpstr>
      <vt:lpstr>Slide 43</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ORTHODONTIC PRECLINICALS</dc:title>
  <dc:creator>ismail - [2010]</dc:creator>
  <cp:lastModifiedBy>madhu</cp:lastModifiedBy>
  <cp:revision>25</cp:revision>
  <dcterms:created xsi:type="dcterms:W3CDTF">2020-08-29T06:33:55Z</dcterms:created>
  <dcterms:modified xsi:type="dcterms:W3CDTF">2022-02-10T05:06:05Z</dcterms:modified>
</cp:coreProperties>
</file>