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257" r:id="rId2"/>
    <p:sldId id="315" r:id="rId3"/>
    <p:sldId id="316" r:id="rId4"/>
    <p:sldId id="317" r:id="rId5"/>
    <p:sldId id="318" r:id="rId6"/>
    <p:sldId id="319" r:id="rId7"/>
    <p:sldId id="320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321" r:id="rId17"/>
    <p:sldId id="322" r:id="rId18"/>
    <p:sldId id="323" r:id="rId19"/>
    <p:sldId id="325" r:id="rId20"/>
    <p:sldId id="327" r:id="rId21"/>
    <p:sldId id="328" r:id="rId22"/>
    <p:sldId id="324" r:id="rId23"/>
    <p:sldId id="326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338" r:id="rId33"/>
    <p:sldId id="274" r:id="rId34"/>
    <p:sldId id="275" r:id="rId35"/>
    <p:sldId id="276" r:id="rId36"/>
    <p:sldId id="329" r:id="rId37"/>
    <p:sldId id="277" r:id="rId38"/>
    <p:sldId id="278" r:id="rId39"/>
    <p:sldId id="279" r:id="rId40"/>
    <p:sldId id="331" r:id="rId41"/>
    <p:sldId id="280" r:id="rId42"/>
    <p:sldId id="281" r:id="rId43"/>
    <p:sldId id="282" r:id="rId44"/>
    <p:sldId id="283" r:id="rId45"/>
    <p:sldId id="284" r:id="rId46"/>
    <p:sldId id="332" r:id="rId47"/>
    <p:sldId id="285" r:id="rId48"/>
    <p:sldId id="337" r:id="rId49"/>
    <p:sldId id="286" r:id="rId50"/>
    <p:sldId id="287" r:id="rId51"/>
    <p:sldId id="288" r:id="rId52"/>
    <p:sldId id="289" r:id="rId53"/>
    <p:sldId id="290" r:id="rId54"/>
    <p:sldId id="291" r:id="rId55"/>
    <p:sldId id="300" r:id="rId56"/>
    <p:sldId id="302" r:id="rId57"/>
    <p:sldId id="333" r:id="rId58"/>
    <p:sldId id="301" r:id="rId59"/>
    <p:sldId id="303" r:id="rId60"/>
    <p:sldId id="304" r:id="rId61"/>
    <p:sldId id="306" r:id="rId62"/>
    <p:sldId id="307" r:id="rId63"/>
    <p:sldId id="308" r:id="rId64"/>
    <p:sldId id="309" r:id="rId65"/>
    <p:sldId id="310" r:id="rId66"/>
    <p:sldId id="311" r:id="rId67"/>
    <p:sldId id="313" r:id="rId68"/>
    <p:sldId id="314" r:id="rId69"/>
    <p:sldId id="292" r:id="rId70"/>
    <p:sldId id="293" r:id="rId71"/>
    <p:sldId id="334" r:id="rId72"/>
    <p:sldId id="294" r:id="rId73"/>
    <p:sldId id="335" r:id="rId74"/>
    <p:sldId id="295" r:id="rId75"/>
    <p:sldId id="296" r:id="rId76"/>
    <p:sldId id="336" r:id="rId77"/>
    <p:sldId id="297" r:id="rId78"/>
    <p:sldId id="298" r:id="rId79"/>
    <p:sldId id="330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D38BE-9318-483C-A99A-BA5F63EE4559}" type="datetimeFigureOut">
              <a:rPr lang="en-US" smtClean="0"/>
              <a:t>10/22/2020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9C8EB-F763-4DB8-8E87-5E6572D6B7BF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AE7DC-6B3B-459D-A814-7D20E3285AC4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DHU\Videos\4K%20Video%20Downloader\Buccal%20Object%20Rule.mp4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DHU\Videos\4K%20Video%20Downloader\Xerography%20%20(or%20electrophotography).mp4" TargetMode="External"/><Relationship Id="rId4" Type="http://schemas.openxmlformats.org/officeDocument/2006/relationships/image" Target="../media/image2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DHU\Videos\4K%20Video%20Downloader\3D%20craniofacial%20diagnosis%20and%20Orthodontics%20&#169;.mp4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DHU\Videos\4K%20Video%20Downloader\How%20Does%20an%20MRI%20Scan%20Work.mp4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3.png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DHU\Videos\4K%20Video%20Downloader\CBCT%20animation%20video.mp4" TargetMode="Externa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DHU\Videos\4K%20Video%20Downloader\iTero&#174;%20Scanner%20Tutorial%20Occlusogram.mp4" TargetMode="Externa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DHU\Videos\4K%20Video%20Downloader\Subtraction%20Imaging%20Explained.mp4" TargetMode="Externa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DHU\Videos\4K%20Video%20Downloader\How%203D%20holograms%20work.mp4" TargetMode="Externa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ORTHODONTIC DIAGNOSTIC AIDS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0898" name="Picture 2" descr="Case history in Orthodontics - YouTube"/>
          <p:cNvPicPr>
            <a:picLocks noChangeAspect="1" noChangeArrowheads="1"/>
          </p:cNvPicPr>
          <p:nvPr/>
        </p:nvPicPr>
        <p:blipFill>
          <a:blip r:embed="rId2"/>
          <a:srcRect t="11111" b="11111"/>
          <a:stretch>
            <a:fillRect/>
          </a:stretch>
        </p:blipFill>
        <p:spPr bwMode="auto">
          <a:xfrm>
            <a:off x="1981200" y="2362200"/>
            <a:ext cx="4572000" cy="26670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1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800" spc="-5" dirty="0" smtClean="0">
                <a:latin typeface="Times New Roman" pitchFamily="18" charset="0"/>
                <a:cs typeface="Times New Roman" pitchFamily="18" charset="0"/>
              </a:rPr>
              <a:t>Essential diagnostic</a:t>
            </a:r>
            <a:r>
              <a:rPr lang="en-IN" sz="28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spc="-5" dirty="0" smtClean="0">
                <a:latin typeface="Times New Roman" pitchFamily="18" charset="0"/>
                <a:cs typeface="Times New Roman" pitchFamily="18" charset="0"/>
              </a:rPr>
              <a:t>aids</a:t>
            </a:r>
            <a:endParaRPr lang="en-IN" sz="2800" spc="-5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800" spc="-5" dirty="0" smtClean="0">
                <a:latin typeface="Times New Roman" pitchFamily="18" charset="0"/>
                <a:cs typeface="Times New Roman" pitchFamily="18" charset="0"/>
              </a:rPr>
              <a:t>Supplemental diagnostic</a:t>
            </a:r>
            <a:r>
              <a:rPr lang="en-IN" sz="2800" spc="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spc="-5" dirty="0" smtClean="0">
                <a:latin typeface="Times New Roman" pitchFamily="18" charset="0"/>
                <a:cs typeface="Times New Roman" pitchFamily="18" charset="0"/>
              </a:rPr>
              <a:t>aids</a:t>
            </a:r>
          </a:p>
          <a:p>
            <a:pPr>
              <a:buFont typeface="Wingdings" pitchFamily="2" charset="2"/>
              <a:buChar char="v"/>
            </a:pPr>
            <a:r>
              <a:rPr lang="en-US" sz="2800" spc="-5" dirty="0" smtClean="0">
                <a:latin typeface="Times New Roman" pitchFamily="18" charset="0"/>
                <a:cs typeface="Times New Roman" pitchFamily="18" charset="0"/>
              </a:rPr>
              <a:t>Conclusion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INTRODUCTION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5080" algn="just">
              <a:spcBef>
                <a:spcPts val="745"/>
              </a:spcBef>
              <a:buNone/>
            </a:pPr>
            <a:r>
              <a:rPr lang="en-US" sz="2400" spc="380" dirty="0" smtClean="0">
                <a:latin typeface="Times New Roman" pitchFamily="18" charset="0"/>
                <a:cs typeface="Times New Roman" pitchFamily="18" charset="0"/>
              </a:rPr>
              <a:t>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Orthodontic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diagnosis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deals with </a:t>
            </a:r>
            <a:r>
              <a:rPr lang="en-US" sz="24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recognition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of the various  characteristics of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malocclusion.</a:t>
            </a:r>
          </a:p>
          <a:p>
            <a:pPr marL="355600" marR="5080" algn="just">
              <a:spcBef>
                <a:spcPts val="745"/>
              </a:spcBef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40640" algn="just">
              <a:spcBef>
                <a:spcPts val="1010"/>
              </a:spcBef>
              <a:buNone/>
              <a:tabLst>
                <a:tab pos="448309" algn="l"/>
              </a:tabLst>
            </a:pPr>
            <a:r>
              <a:rPr lang="en-US" sz="2400" spc="38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Diagnosis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include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case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history,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clinical examination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other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diagnostic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aids such as study casts,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radiographs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photographs.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5080">
              <a:spcBef>
                <a:spcPts val="95"/>
              </a:spcBef>
            </a:pP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Comprehensive orthodontic diagnosis</a:t>
            </a:r>
            <a:r>
              <a:rPr lang="en-IN" sz="2400" spc="-2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315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400" spc="-315" dirty="0" smtClean="0">
                <a:latin typeface="Times New Roman" pitchFamily="18" charset="0"/>
                <a:cs typeface="Times New Roman" pitchFamily="18" charset="0"/>
              </a:rPr>
              <a:t>s  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established by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clinical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implementation  called diagnostic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aids.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04139">
              <a:spcBef>
                <a:spcPts val="1010"/>
              </a:spcBef>
              <a:tabLst>
                <a:tab pos="2653665" algn="l"/>
              </a:tabLst>
            </a:pP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Orthodontic</a:t>
            </a:r>
            <a:r>
              <a:rPr lang="en-IN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diagnostic aids 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two  </a:t>
            </a:r>
            <a:r>
              <a:rPr lang="en-IN" sz="2400" spc="-80" dirty="0" smtClean="0">
                <a:latin typeface="Times New Roman" pitchFamily="18" charset="0"/>
                <a:cs typeface="Times New Roman" pitchFamily="18" charset="0"/>
              </a:rPr>
              <a:t>types</a:t>
            </a:r>
            <a:r>
              <a:rPr lang="en-IN" sz="2400" spc="-2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5" dirty="0" smtClean="0">
                <a:latin typeface="Times New Roman" pitchFamily="18" charset="0"/>
                <a:cs typeface="Times New Roman" pitchFamily="18" charset="0"/>
              </a:rPr>
              <a:t>namely.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37540" indent="-515620">
              <a:lnSpc>
                <a:spcPct val="100000"/>
              </a:lnSpc>
              <a:spcBef>
                <a:spcPts val="994"/>
              </a:spcBef>
              <a:buSzPct val="80357"/>
              <a:buAutoNum type="arabicPeriod"/>
              <a:tabLst>
                <a:tab pos="636905" algn="l"/>
                <a:tab pos="637540" algn="l"/>
              </a:tabLst>
            </a:pP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Essential diagnostic</a:t>
            </a:r>
            <a:r>
              <a:rPr lang="en-IN" sz="24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aids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37540" indent="-515620">
              <a:lnSpc>
                <a:spcPct val="100000"/>
              </a:lnSpc>
              <a:spcBef>
                <a:spcPts val="1000"/>
              </a:spcBef>
              <a:buSzPct val="80357"/>
              <a:buAutoNum type="arabicPeriod"/>
              <a:tabLst>
                <a:tab pos="636905" algn="l"/>
                <a:tab pos="637540" algn="l"/>
              </a:tabLst>
            </a:pP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Supplemental diagnostic</a:t>
            </a:r>
            <a:r>
              <a:rPr lang="en-IN" sz="2400" spc="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aids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800" b="1" spc="-5" dirty="0" smtClean="0">
                <a:latin typeface="Times New Roman" pitchFamily="18" charset="0"/>
                <a:cs typeface="Times New Roman" pitchFamily="18" charset="0"/>
              </a:rPr>
              <a:t>Essential diagnostic</a:t>
            </a:r>
            <a:r>
              <a:rPr lang="en-IN" sz="2800" b="1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-5" dirty="0" smtClean="0">
                <a:latin typeface="Times New Roman" pitchFamily="18" charset="0"/>
                <a:cs typeface="Times New Roman" pitchFamily="18" charset="0"/>
              </a:rPr>
              <a:t>aids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IN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37540" indent="-516255">
              <a:lnSpc>
                <a:spcPct val="100000"/>
              </a:lnSpc>
              <a:spcBef>
                <a:spcPts val="1005"/>
              </a:spcBef>
              <a:buClr>
                <a:srgbClr val="89D0D5"/>
              </a:buClr>
              <a:buSzPct val="80000"/>
              <a:buNone/>
              <a:tabLst>
                <a:tab pos="637540" algn="l"/>
                <a:tab pos="638175" algn="l"/>
              </a:tabLst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en-IN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history</a:t>
            </a:r>
          </a:p>
          <a:p>
            <a:pPr marL="637540" indent="-516255">
              <a:lnSpc>
                <a:spcPct val="100000"/>
              </a:lnSpc>
              <a:spcBef>
                <a:spcPts val="1000"/>
              </a:spcBef>
              <a:buClr>
                <a:srgbClr val="89D0D5"/>
              </a:buClr>
              <a:buSzPct val="80000"/>
              <a:buNone/>
              <a:tabLst>
                <a:tab pos="637540" algn="l"/>
                <a:tab pos="638175" algn="l"/>
              </a:tabLst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lang="en-IN" sz="24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examination</a:t>
            </a:r>
          </a:p>
          <a:p>
            <a:pPr marL="637540" indent="-516255">
              <a:lnSpc>
                <a:spcPct val="100000"/>
              </a:lnSpc>
              <a:spcBef>
                <a:spcPts val="994"/>
              </a:spcBef>
              <a:buClr>
                <a:srgbClr val="89D0D5"/>
              </a:buClr>
              <a:buSzPct val="80000"/>
              <a:buNone/>
              <a:tabLst>
                <a:tab pos="637540" algn="l"/>
                <a:tab pos="638175" algn="l"/>
              </a:tabLst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en-IN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models</a:t>
            </a:r>
          </a:p>
          <a:p>
            <a:pPr marL="637540" indent="-516255">
              <a:lnSpc>
                <a:spcPct val="100000"/>
              </a:lnSpc>
              <a:spcBef>
                <a:spcPts val="1010"/>
              </a:spcBef>
              <a:buClr>
                <a:srgbClr val="89D0D5"/>
              </a:buClr>
              <a:buSzPct val="80000"/>
              <a:buNone/>
              <a:tabLst>
                <a:tab pos="637540" algn="l"/>
                <a:tab pos="638175" algn="l"/>
              </a:tabLst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Certain</a:t>
            </a:r>
            <a:r>
              <a:rPr lang="en-IN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radiographs;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922020" lvl="2">
              <a:spcBef>
                <a:spcPts val="994"/>
              </a:spcBef>
              <a:buNone/>
              <a:tabLst>
                <a:tab pos="637540" algn="l"/>
              </a:tabLst>
            </a:pPr>
            <a:r>
              <a:rPr lang="en-IN" sz="18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IN" sz="1800" spc="-5" dirty="0" err="1" smtClean="0">
                <a:latin typeface="Times New Roman" pitchFamily="18" charset="0"/>
                <a:cs typeface="Times New Roman" pitchFamily="18" charset="0"/>
              </a:rPr>
              <a:t>Periapical</a:t>
            </a:r>
            <a:endParaRPr lang="en-IN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922020" lvl="2">
              <a:spcBef>
                <a:spcPts val="1000"/>
              </a:spcBef>
              <a:buNone/>
              <a:tabLst>
                <a:tab pos="637540" algn="l"/>
              </a:tabLst>
            </a:pPr>
            <a:r>
              <a:rPr lang="en-IN" sz="18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Bitewing</a:t>
            </a:r>
          </a:p>
          <a:p>
            <a:pPr marL="922020" lvl="2">
              <a:spcBef>
                <a:spcPts val="1005"/>
              </a:spcBef>
              <a:buNone/>
              <a:tabLst>
                <a:tab pos="637540" algn="l"/>
              </a:tabLst>
            </a:pPr>
            <a:r>
              <a:rPr lang="en-IN" sz="18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Panoramic</a:t>
            </a:r>
          </a:p>
          <a:p>
            <a:pPr marL="521970" lvl="1">
              <a:spcBef>
                <a:spcPts val="1005"/>
              </a:spcBef>
              <a:buNone/>
              <a:tabLst>
                <a:tab pos="637540" algn="l"/>
              </a:tabLst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Facial</a:t>
            </a:r>
            <a:r>
              <a:rPr lang="en-IN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photographs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spc="-5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spc="-5" dirty="0" smtClean="0">
                <a:latin typeface="Times New Roman" pitchFamily="18" charset="0"/>
                <a:cs typeface="Times New Roman" pitchFamily="18" charset="0"/>
              </a:rPr>
              <a:t>upplemental diagnostic aids</a:t>
            </a:r>
            <a:endParaRPr lang="en-IN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54965" marR="5080">
              <a:lnSpc>
                <a:spcPct val="150000"/>
              </a:lnSpc>
              <a:spcBef>
                <a:spcPts val="390"/>
              </a:spcBef>
              <a:buNone/>
              <a:tabLst>
                <a:tab pos="35496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   They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certain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aids that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essential in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all cases.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specialized  equipments that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average dentist may not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possess.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1920" marR="422275" indent="-109855">
              <a:lnSpc>
                <a:spcPct val="150000"/>
              </a:lnSpc>
              <a:spcBef>
                <a:spcPts val="204"/>
              </a:spcBef>
              <a:buNone/>
              <a:tabLst>
                <a:tab pos="354965" algn="l"/>
              </a:tabLst>
            </a:pPr>
            <a:r>
              <a:rPr lang="en-US" sz="2400" spc="315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1920" marR="422275" indent="-109855">
              <a:lnSpc>
                <a:spcPct val="150000"/>
              </a:lnSpc>
              <a:spcBef>
                <a:spcPts val="204"/>
              </a:spcBef>
              <a:buNone/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742315">
              <a:lnSpc>
                <a:spcPct val="150000"/>
              </a:lnSpc>
              <a:spcBef>
                <a:spcPts val="500"/>
              </a:spcBef>
              <a:buNone/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supplemental diagnostic aids include</a:t>
            </a:r>
          </a:p>
          <a:p>
            <a:pPr>
              <a:buNone/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1-Specialized radiographs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EMG</a:t>
            </a:r>
          </a:p>
          <a:p>
            <a:pPr marL="308610" marR="5080" indent="-308610">
              <a:lnSpc>
                <a:spcPct val="100000"/>
              </a:lnSpc>
              <a:spcBef>
                <a:spcPts val="95"/>
              </a:spcBef>
              <a:buSzPct val="96428"/>
              <a:buAutoNum type="arabicPeriod" startAt="3"/>
              <a:tabLst>
                <a:tab pos="30861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Hand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wrist radiographs to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assess bone  age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 maturation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age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07975" indent="-295910">
              <a:lnSpc>
                <a:spcPct val="100000"/>
              </a:lnSpc>
              <a:spcBef>
                <a:spcPts val="1010"/>
              </a:spcBef>
              <a:buSzPct val="96428"/>
              <a:buAutoNum type="arabicPeriod" startAt="3"/>
              <a:tabLst>
                <a:tab pos="30861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Endocrine tests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669290">
              <a:lnSpc>
                <a:spcPct val="129600"/>
              </a:lnSpc>
              <a:buSzPct val="96428"/>
              <a:buAutoNum type="arabicPeriod" startAt="3"/>
              <a:tabLst>
                <a:tab pos="30861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Estimation of basal metabolic rate  </a:t>
            </a:r>
          </a:p>
          <a:p>
            <a:pPr marL="12700" marR="669290">
              <a:lnSpc>
                <a:spcPct val="129600"/>
              </a:lnSpc>
              <a:buSzPct val="96428"/>
              <a:buAutoNum type="arabicPeriod" startAt="3"/>
              <a:tabLst>
                <a:tab pos="30861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Diagnostic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set-up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buNone/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7.Occlusograms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Orthodontic study models</a:t>
            </a:r>
            <a:r>
              <a:rPr lang="en-IN" sz="3200" dirty="0" smtClean="0"/>
              <a:t/>
            </a:r>
            <a:br>
              <a:rPr lang="en-IN" sz="3200" dirty="0" smtClean="0"/>
            </a:b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55600" marR="103505" algn="just">
              <a:lnSpc>
                <a:spcPct val="150000"/>
              </a:lnSpc>
              <a:spcBef>
                <a:spcPts val="540"/>
              </a:spcBef>
              <a:tabLst>
                <a:tab pos="3630929" algn="l"/>
                <a:tab pos="552767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Orthodontic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en-US" sz="2400" spc="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models</a:t>
            </a:r>
            <a:r>
              <a:rPr lang="en-US" sz="2400" spc="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accurate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plaster reproductions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teeth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their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surrounding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soft</a:t>
            </a:r>
            <a:r>
              <a:rPr lang="en-US" sz="2400" spc="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tissues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that are essential  diagnostic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aid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that make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possible to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study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arrangement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teeth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occlusion from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directions</a:t>
            </a:r>
            <a:r>
              <a:rPr lang="en-US" sz="2400" spc="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50000"/>
              </a:lnSpc>
              <a:spcBef>
                <a:spcPts val="570"/>
              </a:spcBef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Uses of study model</a:t>
            </a:r>
            <a:r>
              <a:rPr lang="en-US" sz="2400" spc="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include: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69950" lvl="1" indent="-457200" algn="just">
              <a:lnSpc>
                <a:spcPct val="150000"/>
              </a:lnSpc>
              <a:spcBef>
                <a:spcPts val="550"/>
              </a:spcBef>
              <a:buClr>
                <a:srgbClr val="89D0D5"/>
              </a:buClr>
              <a:buSzPct val="78947"/>
              <a:tabLst>
                <a:tab pos="469265" algn="l"/>
                <a:tab pos="46990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Study 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occlusion from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US" sz="2400" spc="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aspect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69950" marR="270510" lvl="1" indent="-457200" algn="just">
              <a:lnSpc>
                <a:spcPct val="150000"/>
              </a:lnSpc>
              <a:spcBef>
                <a:spcPts val="1000"/>
              </a:spcBef>
              <a:buClr>
                <a:srgbClr val="89D0D5"/>
              </a:buClr>
              <a:buSzPct val="78947"/>
              <a:tabLst>
                <a:tab pos="469265" algn="l"/>
                <a:tab pos="469900" algn="l"/>
                <a:tab pos="437261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Accurate</a:t>
            </a:r>
            <a:r>
              <a:rPr lang="en-US" sz="2400" spc="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measurements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made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dental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arch.</a:t>
            </a:r>
          </a:p>
          <a:p>
            <a:pPr marL="869950" marR="270510" lvl="1" indent="-457200" algn="just">
              <a:lnSpc>
                <a:spcPct val="150000"/>
              </a:lnSpc>
              <a:spcBef>
                <a:spcPts val="1000"/>
              </a:spcBef>
              <a:buClr>
                <a:srgbClr val="89D0D5"/>
              </a:buClr>
              <a:buSzPct val="78947"/>
              <a:buNone/>
              <a:tabLst>
                <a:tab pos="469265" algn="l"/>
                <a:tab pos="469900" algn="l"/>
                <a:tab pos="4372610" algn="l"/>
              </a:tabLst>
            </a:pP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arch length, arch</a:t>
            </a:r>
            <a:r>
              <a:rPr lang="en-US" sz="2400" spc="1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width</a:t>
            </a: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tooth</a:t>
            </a:r>
            <a:r>
              <a:rPr lang="en-US" sz="2400" spc="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size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69950" lvl="1" indent="-457200" algn="just">
              <a:lnSpc>
                <a:spcPct val="150000"/>
              </a:lnSpc>
              <a:spcBef>
                <a:spcPts val="540"/>
              </a:spcBef>
              <a:buClr>
                <a:srgbClr val="89D0D5"/>
              </a:buClr>
              <a:buSzPct val="78947"/>
              <a:buNone/>
              <a:tabLst>
                <a:tab pos="469265" algn="l"/>
                <a:tab pos="46990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sz="2400" spc="-5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69950" lvl="1" indent="-457200" algn="just">
              <a:lnSpc>
                <a:spcPct val="150000"/>
              </a:lnSpc>
              <a:spcBef>
                <a:spcPts val="540"/>
              </a:spcBef>
              <a:buClr>
                <a:srgbClr val="89D0D5"/>
              </a:buClr>
              <a:buSzPct val="78947"/>
              <a:tabLst>
                <a:tab pos="469265" algn="l"/>
                <a:tab pos="4699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Nature</a:t>
            </a:r>
            <a:r>
              <a:rPr lang="en-US" sz="2400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severity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malocclusion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69950" marR="443230" lvl="1" indent="-457200" algn="just">
              <a:lnSpc>
                <a:spcPct val="150000"/>
              </a:lnSpc>
              <a:spcBef>
                <a:spcPts val="985"/>
              </a:spcBef>
              <a:buClr>
                <a:srgbClr val="89D0D5"/>
              </a:buClr>
              <a:buSzPct val="78947"/>
              <a:tabLst>
                <a:tab pos="469265" algn="l"/>
                <a:tab pos="469900" algn="l"/>
                <a:tab pos="240665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Motivation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patient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to explain the treatment  </a:t>
            </a:r>
          </a:p>
          <a:p>
            <a:pPr marL="869950" marR="443230" lvl="1" indent="-457200" algn="just">
              <a:lnSpc>
                <a:spcPct val="150000"/>
              </a:lnSpc>
              <a:spcBef>
                <a:spcPts val="985"/>
              </a:spcBef>
              <a:buClr>
                <a:srgbClr val="89D0D5"/>
              </a:buClr>
              <a:buSzPct val="78947"/>
              <a:tabLst>
                <a:tab pos="469265" algn="l"/>
                <a:tab pos="469900" algn="l"/>
                <a:tab pos="240665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Progress to patient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parent</a:t>
            </a:r>
          </a:p>
          <a:p>
            <a:pPr marL="869950" marR="443230" lvl="1" indent="-457200" algn="just">
              <a:lnSpc>
                <a:spcPct val="150000"/>
              </a:lnSpc>
              <a:spcBef>
                <a:spcPts val="985"/>
              </a:spcBef>
              <a:buClr>
                <a:srgbClr val="89D0D5"/>
              </a:buClr>
              <a:buSzPct val="78947"/>
              <a:tabLst>
                <a:tab pos="469265" algn="l"/>
                <a:tab pos="469900" algn="l"/>
                <a:tab pos="240665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Mock</a:t>
            </a:r>
            <a:r>
              <a:rPr lang="en-US" sz="2400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surgery</a:t>
            </a:r>
            <a:endParaRPr lang="en-US" sz="2400" spc="-10" dirty="0">
              <a:latin typeface="Times New Roman" pitchFamily="18" charset="0"/>
              <a:cs typeface="Times New Roman" pitchFamily="18" charset="0"/>
            </a:endParaRPr>
          </a:p>
          <a:p>
            <a:pPr marL="869950" marR="443230" lvl="1" indent="-457200" algn="just">
              <a:lnSpc>
                <a:spcPct val="150000"/>
              </a:lnSpc>
              <a:spcBef>
                <a:spcPts val="985"/>
              </a:spcBef>
              <a:buClr>
                <a:srgbClr val="89D0D5"/>
              </a:buClr>
              <a:buSzPct val="78947"/>
              <a:tabLst>
                <a:tab pos="469265" algn="l"/>
                <a:tab pos="469900" algn="l"/>
                <a:tab pos="240665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Transfer records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50000"/>
              </a:lnSpc>
            </a:pPr>
            <a:endParaRPr lang="en-IN" sz="2400" dirty="0"/>
          </a:p>
        </p:txBody>
      </p:sp>
      <p:sp>
        <p:nvSpPr>
          <p:cNvPr id="4" name="object 2"/>
          <p:cNvSpPr/>
          <p:nvPr/>
        </p:nvSpPr>
        <p:spPr>
          <a:xfrm>
            <a:off x="4572000" y="4114800"/>
            <a:ext cx="3944328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9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Plaster and digital models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Plaster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Digital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Less expensive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More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Laboratory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Virtual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Large space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Negligible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Fast and efficient retrieval (single location)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Fast and efficient retrieval (multiple)</a:t>
                      </a:r>
                      <a:endParaRPr lang="en-IN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Physical damage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physical damage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Shipping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Digital file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Not integrated to Office management software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Integrated to Office management software</a:t>
                      </a:r>
                      <a:endParaRPr lang="en-IN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Patient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education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Patient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education </a:t>
                      </a:r>
                      <a:endParaRPr lang="en-IN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10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Gnathostatic models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0320" marR="170180" indent="-7620" algn="just">
              <a:spcBef>
                <a:spcPts val="6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orthodontic study models where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base</a:t>
            </a:r>
            <a:r>
              <a:rPr lang="en-US" sz="2400" spc="-1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maxillary cast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trimmed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correspond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the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Frankfort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horizontal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plane.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11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spc="-5" dirty="0" smtClean="0">
                <a:latin typeface="Times New Roman" pitchFamily="18" charset="0"/>
                <a:cs typeface="Times New Roman" pitchFamily="18" charset="0"/>
              </a:rPr>
              <a:t>Diagnostic set</a:t>
            </a:r>
            <a:r>
              <a:rPr lang="en-US" sz="28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spc="-5" dirty="0" smtClean="0"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554990">
              <a:lnSpc>
                <a:spcPct val="100000"/>
              </a:lnSpc>
              <a:spcBef>
                <a:spcPts val="2010"/>
              </a:spcBef>
              <a:buNone/>
            </a:pPr>
            <a:r>
              <a:rPr lang="en-US" sz="2200" spc="5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was first propose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200" spc="-10" dirty="0" smtClean="0">
                <a:latin typeface="Times New Roman" pitchFamily="18" charset="0"/>
                <a:cs typeface="Times New Roman" pitchFamily="18" charset="0"/>
              </a:rPr>
              <a:t>H.D.</a:t>
            </a:r>
            <a:r>
              <a:rPr lang="en-US" sz="22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kesling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20370" marR="5080" lvl="1" indent="4445" algn="just">
              <a:spcBef>
                <a:spcPts val="994"/>
              </a:spcBef>
              <a:buNone/>
            </a:pP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Diagnostic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set up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made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 extra set of</a:t>
            </a:r>
            <a:r>
              <a:rPr lang="en-US" sz="2200" spc="-1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trimmed 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and polished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study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models</a:t>
            </a:r>
            <a:r>
              <a:rPr lang="en-US" sz="2200" spc="-5" dirty="0" err="1" smtClean="0">
                <a:latin typeface="Times New Roman" pitchFamily="18" charset="0"/>
                <a:cs typeface="Times New Roman" pitchFamily="18" charset="0"/>
              </a:rPr>
              <a:t>.the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 individual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teeth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their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associated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alveolar processes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sectioned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off  and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replaced on </a:t>
            </a:r>
            <a:r>
              <a:rPr lang="en-US" sz="22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model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base in </a:t>
            </a:r>
            <a:r>
              <a:rPr lang="en-US" sz="22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desired  positions. the diagnostic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set up </a:t>
            </a:r>
            <a:r>
              <a:rPr lang="en-US" sz="2200" spc="5" dirty="0" smtClean="0">
                <a:latin typeface="Times New Roman" pitchFamily="18" charset="0"/>
                <a:cs typeface="Times New Roman" pitchFamily="18" charset="0"/>
              </a:rPr>
              <a:t>thus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help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in simulating  </a:t>
            </a:r>
            <a:r>
              <a:rPr lang="en-US" sz="22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various tooth </a:t>
            </a:r>
            <a:r>
              <a:rPr lang="en-US" sz="2200" spc="5" dirty="0" smtClean="0">
                <a:latin typeface="Times New Roman" pitchFamily="18" charset="0"/>
                <a:cs typeface="Times New Roman" pitchFamily="18" charset="0"/>
              </a:rPr>
              <a:t>movement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 that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planned </a:t>
            </a:r>
            <a:r>
              <a:rPr lang="en-US" sz="2200" spc="-5" dirty="0" smtClean="0">
                <a:latin typeface="Times New Roman" pitchFamily="18" charset="0"/>
                <a:cs typeface="Times New Roman" pitchFamily="18" charset="0"/>
              </a:rPr>
              <a:t>for  patients.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525963"/>
          </a:xfrm>
        </p:spPr>
        <p:txBody>
          <a:bodyPr>
            <a:noAutofit/>
          </a:bodyPr>
          <a:lstStyle/>
          <a:p>
            <a:pPr marL="527685" marR="93345" indent="-515620" algn="just">
              <a:spcBef>
                <a:spcPts val="345"/>
              </a:spcBef>
              <a:buClr>
                <a:srgbClr val="89D0D5"/>
              </a:buClr>
              <a:buSzPct val="80555"/>
              <a:tabLst>
                <a:tab pos="527685" algn="l"/>
                <a:tab pos="52832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Useful 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visualizing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testing 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effect of  complex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tooth </a:t>
            </a:r>
          </a:p>
          <a:p>
            <a:pPr marL="527685" marR="93345" indent="-515620" algn="just">
              <a:spcBef>
                <a:spcPts val="345"/>
              </a:spcBef>
              <a:buClr>
                <a:srgbClr val="89D0D5"/>
              </a:buClr>
              <a:buSzPct val="80555"/>
              <a:buNone/>
              <a:tabLst>
                <a:tab pos="527685" algn="l"/>
                <a:tab pos="52832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    movements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extractions on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occlusion</a:t>
            </a:r>
          </a:p>
          <a:p>
            <a:pPr marL="527685" indent="-515620" algn="just">
              <a:spcBef>
                <a:spcPts val="765"/>
              </a:spcBef>
              <a:buClr>
                <a:srgbClr val="89D0D5"/>
              </a:buClr>
              <a:buSzPct val="80555"/>
              <a:tabLst>
                <a:tab pos="527685" algn="l"/>
                <a:tab pos="52832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Patient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be motivated by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simulating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various corrective</a:t>
            </a:r>
          </a:p>
          <a:p>
            <a:pPr marL="527685" indent="-515620" algn="just">
              <a:spcBef>
                <a:spcPts val="765"/>
              </a:spcBef>
              <a:buClr>
                <a:srgbClr val="89D0D5"/>
              </a:buClr>
              <a:buSzPct val="80555"/>
              <a:buNone/>
              <a:tabLst>
                <a:tab pos="527685" algn="l"/>
                <a:tab pos="52832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      procedures 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cast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27685" marR="708025" indent="-515620" algn="just">
              <a:spcBef>
                <a:spcPts val="1040"/>
              </a:spcBef>
              <a:buClr>
                <a:srgbClr val="89D0D5"/>
              </a:buClr>
              <a:buSzPct val="80555"/>
              <a:tabLst>
                <a:tab pos="527685" algn="l"/>
                <a:tab pos="528320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Tooth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size-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arch length discrepancies can be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visualized</a:t>
            </a:r>
          </a:p>
        </p:txBody>
      </p:sp>
      <p:sp>
        <p:nvSpPr>
          <p:cNvPr id="4" name="object 2"/>
          <p:cNvSpPr/>
          <p:nvPr/>
        </p:nvSpPr>
        <p:spPr>
          <a:xfrm>
            <a:off x="2590800" y="3429000"/>
            <a:ext cx="3505200" cy="3203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13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Facial photographs 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55600" marR="5080">
              <a:spcBef>
                <a:spcPts val="105"/>
              </a:spcBef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Facial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photographs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offers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lot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soft tissue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morphology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facial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expression.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755650" lvl="1">
              <a:spcBef>
                <a:spcPts val="1010"/>
              </a:spcBef>
              <a:buClr>
                <a:srgbClr val="89D0D5"/>
              </a:buClr>
              <a:buSzPct val="80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Three extra-oral views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routinely</a:t>
            </a:r>
            <a:r>
              <a:rPr lang="en-US" sz="2400" spc="-1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taken:</a:t>
            </a:r>
          </a:p>
          <a:p>
            <a:pPr marL="869950" lvl="1" indent="-457200">
              <a:spcBef>
                <a:spcPts val="994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Frontal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</a:t>
            </a:r>
          </a:p>
          <a:p>
            <a:pPr marL="869950" lvl="1" indent="-457200">
              <a:spcBef>
                <a:spcPts val="994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Profile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</a:t>
            </a:r>
          </a:p>
          <a:p>
            <a:pPr marL="869950" lvl="1" indent="-457200">
              <a:spcBef>
                <a:spcPts val="1010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Oblique facial</a:t>
            </a:r>
            <a:r>
              <a:rPr lang="en-US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</a:t>
            </a:r>
          </a:p>
          <a:p>
            <a:pPr marL="469900" marR="522605" indent="-457200">
              <a:lnSpc>
                <a:spcPct val="100000"/>
              </a:lnSpc>
              <a:spcBef>
                <a:spcPts val="1000"/>
              </a:spcBef>
              <a:tabLst>
                <a:tab pos="302577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Extra-oral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photograph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taken by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positioning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patient</a:t>
            </a:r>
            <a:r>
              <a:rPr lang="en-US" sz="2400" spc="-2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such a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manner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F.H.plane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is parallel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the</a:t>
            </a:r>
            <a:r>
              <a:rPr lang="en-US" sz="2400" spc="-1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floor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9900" indent="-457200">
              <a:spcBef>
                <a:spcPts val="994"/>
              </a:spcBef>
              <a:buClr>
                <a:srgbClr val="89D0D5"/>
              </a:buClr>
              <a:buSzPct val="80000"/>
              <a:buNone/>
              <a:tabLst>
                <a:tab pos="469265" algn="l"/>
                <a:tab pos="4699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intra-oral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photograph taken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include: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69950" lvl="1" indent="-457200">
              <a:spcBef>
                <a:spcPts val="1010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Left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right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lateral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view.</a:t>
            </a:r>
          </a:p>
          <a:p>
            <a:pPr marL="869950" lvl="1" indent="-457200">
              <a:spcBef>
                <a:spcPts val="994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Frontal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view.</a:t>
            </a:r>
          </a:p>
          <a:p>
            <a:pPr marL="869950" lvl="1" indent="-457200">
              <a:spcBef>
                <a:spcPts val="994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Maxillary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occlusal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view.</a:t>
            </a:r>
          </a:p>
          <a:p>
            <a:pPr marL="12700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Uses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photographs</a:t>
            </a:r>
          </a:p>
          <a:p>
            <a:pPr marL="527685" marR="5080" indent="-515620">
              <a:lnSpc>
                <a:spcPct val="100000"/>
              </a:lnSpc>
              <a:spcBef>
                <a:spcPts val="994"/>
              </a:spcBef>
              <a:buClr>
                <a:srgbClr val="89D0D5"/>
              </a:buClr>
              <a:buSzPct val="80000"/>
              <a:buAutoNum type="arabicPeriod"/>
              <a:tabLst>
                <a:tab pos="527685" algn="l"/>
                <a:tab pos="52832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Useful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assessment 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facial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symmetry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,facial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profile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27685" indent="-515620">
              <a:lnSpc>
                <a:spcPct val="100000"/>
              </a:lnSpc>
              <a:spcBef>
                <a:spcPts val="1010"/>
              </a:spcBef>
              <a:buClr>
                <a:srgbClr val="89D0D5"/>
              </a:buClr>
              <a:buSzPct val="80000"/>
              <a:buAutoNum type="arabicPeriod"/>
              <a:tabLst>
                <a:tab pos="527685" algn="l"/>
                <a:tab pos="5283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Serve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diagnostic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records</a:t>
            </a:r>
          </a:p>
          <a:p>
            <a:pPr marL="527685" marR="1212215" indent="-515620">
              <a:lnSpc>
                <a:spcPct val="100000"/>
              </a:lnSpc>
              <a:spcBef>
                <a:spcPts val="994"/>
              </a:spcBef>
              <a:buClr>
                <a:srgbClr val="89D0D5"/>
              </a:buClr>
              <a:buSzPct val="80000"/>
              <a:buAutoNum type="arabicPeriod"/>
              <a:tabLst>
                <a:tab pos="527685" algn="l"/>
                <a:tab pos="5283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Help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assessing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progress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treatment</a:t>
            </a:r>
          </a:p>
          <a:p>
            <a:pPr marL="869950" lvl="1" indent="-457200">
              <a:spcBef>
                <a:spcPts val="994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</a:tabLst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Frontal </a:t>
            </a:r>
            <a:endParaRPr lang="en-IN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9912" t="8333" r="22694" b="14286"/>
          <a:stretch>
            <a:fillRect/>
          </a:stretch>
        </p:blipFill>
        <p:spPr bwMode="auto">
          <a:xfrm>
            <a:off x="1238250" y="1524000"/>
            <a:ext cx="65341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0081-3786-4944-B096-77255C47BD13}" type="slidenum">
              <a:rPr lang="en-IN" smtClean="0"/>
              <a:pPr/>
              <a:t>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Oblique </a:t>
            </a:r>
            <a:endParaRPr lang="en-IN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6354" t="8102" r="31479" b="12037"/>
          <a:stretch>
            <a:fillRect/>
          </a:stretch>
        </p:blipFill>
        <p:spPr bwMode="auto">
          <a:xfrm>
            <a:off x="2072640" y="1447800"/>
            <a:ext cx="493776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0081-3786-4944-B096-77255C47BD13}" type="slidenum">
              <a:rPr lang="en-IN" smtClean="0"/>
              <a:pPr/>
              <a:t>17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Profile </a:t>
            </a:r>
            <a:endParaRPr lang="en-IN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5769" t="18265" r="27965" b="20091"/>
          <a:stretch>
            <a:fillRect/>
          </a:stretch>
        </p:blipFill>
        <p:spPr bwMode="auto">
          <a:xfrm>
            <a:off x="2133600" y="1752600"/>
            <a:ext cx="549306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0081-3786-4944-B096-77255C47BD13}" type="slidenum">
              <a:rPr lang="en-IN" smtClean="0"/>
              <a:pPr/>
              <a:t>18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Intraoral </a:t>
            </a:r>
            <a:endParaRPr lang="en-IN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4597" t="9390" r="25622" b="6103"/>
          <a:stretch>
            <a:fillRect/>
          </a:stretch>
        </p:blipFill>
        <p:spPr bwMode="auto">
          <a:xfrm>
            <a:off x="1676400" y="1295400"/>
            <a:ext cx="574833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0081-3786-4944-B096-77255C47BD13}" type="slidenum">
              <a:rPr lang="en-IN" smtClean="0"/>
              <a:pPr/>
              <a:t>19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Closeup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image with black background</a:t>
            </a:r>
            <a:endParaRPr lang="en-IN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0" y="1833563"/>
            <a:ext cx="47625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0081-3786-4944-B096-77255C47BD13}" type="slidenum">
              <a:rPr lang="en-IN" smtClean="0"/>
              <a:pPr/>
              <a:t>20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r="66931" b="49978"/>
          <a:stretch>
            <a:fillRect/>
          </a:stretch>
        </p:blipFill>
        <p:spPr bwMode="auto">
          <a:xfrm>
            <a:off x="457200" y="304800"/>
            <a:ext cx="20007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39163" t="7042" r="41199" b="48795"/>
          <a:stretch>
            <a:fillRect/>
          </a:stretch>
        </p:blipFill>
        <p:spPr bwMode="auto">
          <a:xfrm>
            <a:off x="4648200" y="381000"/>
            <a:ext cx="1756059" cy="2220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381000"/>
            <a:ext cx="2135552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457200"/>
            <a:ext cx="1683122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 descr="10 commandments of smile esthetic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048000"/>
            <a:ext cx="7464488" cy="2857501"/>
          </a:xfrm>
          <a:prstGeom prst="rect">
            <a:avLst/>
          </a:prstGeom>
          <a:noFill/>
        </p:spPr>
      </p:pic>
      <p:pic>
        <p:nvPicPr>
          <p:cNvPr id="9" name="Picture 2" descr="The Well-Detailed Smile: Smile Arc | Advances in Orthodontics"/>
          <p:cNvPicPr>
            <a:picLocks noChangeAspect="1" noChangeArrowheads="1"/>
          </p:cNvPicPr>
          <p:nvPr/>
        </p:nvPicPr>
        <p:blipFill>
          <a:blip r:embed="rId7"/>
          <a:srcRect l="14285" r="11429"/>
          <a:stretch>
            <a:fillRect/>
          </a:stretch>
        </p:blipFill>
        <p:spPr bwMode="auto">
          <a:xfrm>
            <a:off x="609600" y="4389120"/>
            <a:ext cx="2256216" cy="1554480"/>
          </a:xfrm>
          <a:prstGeom prst="rect">
            <a:avLst/>
          </a:prstGeom>
          <a:noFill/>
        </p:spPr>
      </p:pic>
      <p:cxnSp>
        <p:nvCxnSpPr>
          <p:cNvPr id="10" name="Straight Connector 9"/>
          <p:cNvCxnSpPr/>
          <p:nvPr/>
        </p:nvCxnSpPr>
        <p:spPr>
          <a:xfrm>
            <a:off x="3581400" y="5105400"/>
            <a:ext cx="1600200" cy="1588"/>
          </a:xfrm>
          <a:prstGeom prst="line">
            <a:avLst/>
          </a:prstGeom>
          <a:ln>
            <a:solidFill>
              <a:srgbClr val="FFFF00"/>
            </a:solidFill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2" name="Picture 4" descr="The Well-Detailed Smile: Smile Arc | Advances in Orthodontics"/>
          <p:cNvPicPr>
            <a:picLocks noChangeAspect="1" noChangeArrowheads="1"/>
          </p:cNvPicPr>
          <p:nvPr/>
        </p:nvPicPr>
        <p:blipFill>
          <a:blip r:embed="rId8"/>
          <a:srcRect l="8824" r="14706"/>
          <a:stretch>
            <a:fillRect/>
          </a:stretch>
        </p:blipFill>
        <p:spPr bwMode="auto">
          <a:xfrm>
            <a:off x="5791200" y="4419600"/>
            <a:ext cx="2316477" cy="1554480"/>
          </a:xfrm>
          <a:prstGeom prst="rect">
            <a:avLst/>
          </a:prstGeom>
          <a:noFill/>
        </p:spPr>
      </p:pic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21</a:t>
            </a:fld>
            <a:endParaRPr lang="en-IN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Submental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5813" t="18382" r="55938" b="10539"/>
          <a:stretch>
            <a:fillRect/>
          </a:stretch>
        </p:blipFill>
        <p:spPr bwMode="auto">
          <a:xfrm>
            <a:off x="3200400" y="1676400"/>
            <a:ext cx="3124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0081-3786-4944-B096-77255C47BD13}" type="slidenum">
              <a:rPr lang="en-IN" smtClean="0"/>
              <a:pPr/>
              <a:t>22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Digital Video Technology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5227" t="9804" r="17423" b="11765"/>
          <a:stretch>
            <a:fillRect/>
          </a:stretch>
        </p:blipFill>
        <p:spPr bwMode="auto">
          <a:xfrm>
            <a:off x="781050" y="1447800"/>
            <a:ext cx="74485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0081-3786-4944-B096-77255C47BD13}" type="slidenum">
              <a:rPr lang="en-IN" smtClean="0"/>
              <a:pPr/>
              <a:t>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27685" marR="617220" indent="104775" algn="just">
              <a:lnSpc>
                <a:spcPct val="120000"/>
              </a:lnSpc>
              <a:spcBef>
                <a:spcPts val="565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Electromyography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procedure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for  recording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electrical activity of muscles</a:t>
            </a:r>
            <a:r>
              <a:rPr lang="en-US" sz="2400" spc="-1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resting potential of a muscle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fiber is</a:t>
            </a:r>
            <a:r>
              <a:rPr lang="en-US" sz="2400" spc="-1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85-90mV</a:t>
            </a:r>
          </a:p>
          <a:p>
            <a:pPr marL="927735" marR="66040" lvl="1" indent="-27940" algn="just">
              <a:lnSpc>
                <a:spcPct val="120000"/>
              </a:lnSpc>
              <a:spcBef>
                <a:spcPts val="1005"/>
              </a:spcBef>
              <a:tabLst>
                <a:tab pos="4969510" algn="l"/>
              </a:tabLst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Electromyograph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machine used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receive ,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amplify   </a:t>
            </a:r>
          </a:p>
          <a:p>
            <a:pPr marL="927735" marR="66040" lvl="1" indent="-27940" algn="just">
              <a:lnSpc>
                <a:spcPct val="120000"/>
              </a:lnSpc>
              <a:spcBef>
                <a:spcPts val="1005"/>
              </a:spcBef>
              <a:buNone/>
              <a:tabLst>
                <a:tab pos="496951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record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action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potential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during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muscle activity.</a:t>
            </a:r>
          </a:p>
          <a:p>
            <a:pPr marL="927735" marR="66040" lvl="1" indent="-27940" algn="just">
              <a:lnSpc>
                <a:spcPct val="120000"/>
              </a:lnSpc>
              <a:spcBef>
                <a:spcPts val="1005"/>
              </a:spcBef>
              <a:tabLst>
                <a:tab pos="4969510" algn="l"/>
              </a:tabLst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Electromyogram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record  </a:t>
            </a:r>
          </a:p>
          <a:p>
            <a:pPr marL="927735" marR="66040" lvl="1" indent="-27940" algn="just">
              <a:lnSpc>
                <a:spcPct val="120000"/>
              </a:lnSpc>
              <a:spcBef>
                <a:spcPts val="1005"/>
              </a:spcBef>
              <a:tabLst>
                <a:tab pos="496951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action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potential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picked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up by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electrodes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 </a:t>
            </a:r>
          </a:p>
          <a:p>
            <a:pPr marL="927735" marR="66040" lvl="1" indent="-27940" algn="just">
              <a:lnSpc>
                <a:spcPct val="120000"/>
              </a:lnSpc>
              <a:spcBef>
                <a:spcPts val="1005"/>
              </a:spcBef>
              <a:buNone/>
              <a:tabLst>
                <a:tab pos="496951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two</a:t>
            </a:r>
            <a:r>
              <a:rPr lang="en-US" sz="2400" spc="-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 algn="just">
              <a:lnSpc>
                <a:spcPct val="120000"/>
              </a:lnSpc>
              <a:spcBef>
                <a:spcPts val="515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Needle electrodes: used when muscles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sz="2400" spc="-1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placed</a:t>
            </a: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deep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inside   </a:t>
            </a:r>
          </a:p>
          <a:p>
            <a:pPr marL="12700" algn="just">
              <a:lnSpc>
                <a:spcPct val="120000"/>
              </a:lnSpc>
              <a:spcBef>
                <a:spcPts val="515"/>
              </a:spcBef>
              <a:buNone/>
            </a:pP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e.g.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pterygoid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muscle</a:t>
            </a:r>
          </a:p>
          <a:p>
            <a:pPr marL="12700" algn="just">
              <a:lnSpc>
                <a:spcPct val="120000"/>
              </a:lnSpc>
              <a:spcBef>
                <a:spcPts val="515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Surface electrodes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:used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when muscle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superficially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placed    </a:t>
            </a:r>
          </a:p>
          <a:p>
            <a:pPr marL="12700" algn="just">
              <a:lnSpc>
                <a:spcPct val="120000"/>
              </a:lnSpc>
              <a:spcBef>
                <a:spcPts val="515"/>
              </a:spcBef>
              <a:buNone/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 just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below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skin</a:t>
            </a:r>
            <a:endParaRPr lang="en-US" sz="2400" spc="-5" dirty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20000"/>
              </a:lnSpc>
              <a:spcBef>
                <a:spcPts val="515"/>
              </a:spcBef>
              <a:buNone/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action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potential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recorded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either with 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moving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pen in form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graph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recorded in form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sound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 help of a magnetic  tape</a:t>
            </a:r>
            <a:r>
              <a:rPr lang="en-US" sz="2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recorder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/>
          </a:p>
        </p:txBody>
      </p:sp>
      <p:pic>
        <p:nvPicPr>
          <p:cNvPr id="4" name="Picture 2" descr="Characteristics of a EMG sign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4876800"/>
            <a:ext cx="1192878" cy="1874520"/>
          </a:xfrm>
          <a:prstGeom prst="rect">
            <a:avLst/>
          </a:prstGeom>
          <a:noFill/>
        </p:spPr>
      </p:pic>
      <p:pic>
        <p:nvPicPr>
          <p:cNvPr id="5" name="Picture 2" descr="Image result for electromyograph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4937760"/>
            <a:ext cx="2819400" cy="169164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55600" marR="83820">
              <a:spcBef>
                <a:spcPts val="105"/>
              </a:spcBef>
              <a:tabLst>
                <a:tab pos="35496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Electromyography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detect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abnormal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muscle</a:t>
            </a:r>
            <a:r>
              <a:rPr lang="en-US" sz="2400" spc="-1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activity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associated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 certain forms of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malocclusion</a:t>
            </a:r>
          </a:p>
          <a:p>
            <a:pPr marL="469900" marR="151765" indent="-457200">
              <a:spcBef>
                <a:spcPts val="994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  <a:tab pos="4486910" algn="l"/>
              </a:tabLst>
            </a:pPr>
            <a:r>
              <a:rPr lang="en-US" sz="2000" spc="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severe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classII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,division1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malocclusion </a:t>
            </a:r>
            <a:r>
              <a:rPr lang="en-US" sz="20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upper lip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000" spc="-2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hypofunuctionl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strong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mentalis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activity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seen </a:t>
            </a:r>
            <a:r>
              <a:rPr lang="en-US" sz="2000" spc="-10" dirty="0" smtClean="0">
                <a:latin typeface="Times New Roman" pitchFamily="18" charset="0"/>
                <a:cs typeface="Times New Roman" pitchFamily="18" charset="0"/>
              </a:rPr>
              <a:t>.E.M.G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be used</a:t>
            </a:r>
            <a:r>
              <a:rPr lang="en-US" sz="2000" spc="-1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5" dirty="0" smtClean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study such a</a:t>
            </a:r>
            <a:r>
              <a:rPr lang="en-US" sz="20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condition.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69900" indent="-457200">
              <a:spcBef>
                <a:spcPts val="1010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</a:tabLst>
            </a:pP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Abnormal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buccinator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activity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classII</a:t>
            </a:r>
            <a:r>
              <a:rPr lang="en-US" sz="20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,division1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69900" marR="1216025" indent="-457200" algn="just">
              <a:spcBef>
                <a:spcPts val="1000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  <a:tab pos="3128645" algn="l"/>
              </a:tabLst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Over closure of</a:t>
            </a:r>
            <a:r>
              <a:rPr lang="en-US" sz="20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jaw</a:t>
            </a:r>
            <a:r>
              <a:rPr lang="en-US" sz="20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associated with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accentuated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temporalis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muscle</a:t>
            </a:r>
            <a:r>
              <a:rPr lang="en-US" sz="20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activity</a:t>
            </a:r>
          </a:p>
          <a:p>
            <a:pPr marL="469900" indent="-457200">
              <a:spcBef>
                <a:spcPts val="994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</a:tabLst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Children with cerebral</a:t>
            </a:r>
            <a:r>
              <a:rPr lang="en-US" sz="2000" spc="-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palsy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69900" marR="5080" indent="-457200">
              <a:spcBef>
                <a:spcPts val="1005"/>
              </a:spcBef>
              <a:buClr>
                <a:srgbClr val="89D0D5"/>
              </a:buClr>
              <a:buSzPct val="80000"/>
              <a:buAutoNum type="alphaLcPeriod"/>
              <a:tabLst>
                <a:tab pos="469265" algn="l"/>
                <a:tab pos="469900" algn="l"/>
              </a:tabLst>
            </a:pPr>
            <a:r>
              <a:rPr lang="en-US" sz="2000" spc="-10" dirty="0" smtClean="0">
                <a:latin typeface="Times New Roman" pitchFamily="18" charset="0"/>
                <a:cs typeface="Times New Roman" pitchFamily="18" charset="0"/>
              </a:rPr>
              <a:t>E.M.G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Can be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carried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out after orthodontic therapy </a:t>
            </a:r>
            <a:r>
              <a:rPr lang="en-US" sz="20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see</a:t>
            </a:r>
            <a:r>
              <a:rPr lang="en-US" sz="2000" spc="-2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if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muscle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balance is</a:t>
            </a:r>
            <a:r>
              <a:rPr lang="en-US" sz="20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achieved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RADIOGRAPHS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5080">
              <a:spcBef>
                <a:spcPts val="100"/>
              </a:spcBef>
              <a:tabLst>
                <a:tab pos="354965" algn="l"/>
                <a:tab pos="4413885" algn="l"/>
                <a:tab pos="641985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Rad</a:t>
            </a:r>
            <a:r>
              <a:rPr lang="en-US" sz="2400" spc="2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ogr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rout</a:t>
            </a:r>
            <a:r>
              <a:rPr lang="en-US" sz="2400" spc="2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nely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ed f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pc="2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nos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sz="2400" spc="1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orthodontics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classified into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groups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69900" indent="-457834">
              <a:lnSpc>
                <a:spcPct val="100000"/>
              </a:lnSpc>
              <a:spcBef>
                <a:spcPts val="994"/>
              </a:spcBef>
              <a:buClr>
                <a:srgbClr val="89D0D5"/>
              </a:buClr>
              <a:buSzPct val="79166"/>
              <a:buAutoNum type="arabicPeriod"/>
              <a:tabLst>
                <a:tab pos="469900" algn="l"/>
                <a:tab pos="470534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Intra-oral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radiograph</a:t>
            </a:r>
          </a:p>
          <a:p>
            <a:pPr marL="469900" indent="-457834">
              <a:lnSpc>
                <a:spcPct val="100000"/>
              </a:lnSpc>
              <a:spcBef>
                <a:spcPts val="994"/>
              </a:spcBef>
              <a:buClr>
                <a:srgbClr val="89D0D5"/>
              </a:buClr>
              <a:buSzPct val="79166"/>
              <a:buAutoNum type="arabicPeriod"/>
              <a:tabLst>
                <a:tab pos="469900" algn="l"/>
                <a:tab pos="470534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Extra-oral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radiograph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27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IOPA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47395" marR="5080" indent="-343535">
              <a:lnSpc>
                <a:spcPts val="2300"/>
              </a:lnSpc>
              <a:spcBef>
                <a:spcPts val="660"/>
              </a:spcBef>
              <a:buNone/>
              <a:tabLst>
                <a:tab pos="74739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are radiographs that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view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 teeth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their</a:t>
            </a:r>
          </a:p>
          <a:p>
            <a:pPr marL="747395" marR="5080" indent="-343535">
              <a:lnSpc>
                <a:spcPts val="2300"/>
              </a:lnSpc>
              <a:spcBef>
                <a:spcPts val="660"/>
              </a:spcBef>
              <a:buNone/>
              <a:tabLst>
                <a:tab pos="74739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supporting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structures.</a:t>
            </a:r>
            <a:endParaRPr lang="en-US" sz="2400" spc="-5" dirty="0">
              <a:latin typeface="Times New Roman" pitchFamily="18" charset="0"/>
              <a:cs typeface="Times New Roman" pitchFamily="18" charset="0"/>
            </a:endParaRPr>
          </a:p>
          <a:p>
            <a:pPr marL="747395" marR="5080" indent="-343535">
              <a:lnSpc>
                <a:spcPts val="2300"/>
              </a:lnSpc>
              <a:spcBef>
                <a:spcPts val="660"/>
              </a:spcBef>
              <a:buNone/>
              <a:tabLst>
                <a:tab pos="74739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intra oral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techniques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periapical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radiography.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04545" lvl="1">
              <a:spcBef>
                <a:spcPts val="434"/>
              </a:spcBef>
              <a:tabLst>
                <a:tab pos="74739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PARELLEING</a:t>
            </a:r>
            <a:r>
              <a:rPr lang="en-US" sz="2400" spc="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TECHNIQUE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04545" lvl="1">
              <a:spcBef>
                <a:spcPts val="430"/>
              </a:spcBef>
              <a:tabLst>
                <a:tab pos="74739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BISECTING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ANGLE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TECHNIQUE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04495">
              <a:lnSpc>
                <a:spcPct val="100000"/>
              </a:lnSpc>
              <a:spcBef>
                <a:spcPts val="630"/>
              </a:spcBef>
            </a:pP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USES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04545" lvl="1">
              <a:spcBef>
                <a:spcPts val="615"/>
              </a:spcBef>
              <a:buNone/>
              <a:tabLst>
                <a:tab pos="747395" algn="l"/>
              </a:tabLst>
            </a:pPr>
            <a:r>
              <a:rPr lang="en-US" sz="2000" spc="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2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confirm </a:t>
            </a:r>
            <a:r>
              <a:rPr lang="en-US" sz="240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presence </a:t>
            </a:r>
            <a:r>
              <a:rPr lang="en-US" sz="24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 absence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teeth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04545" lvl="1">
              <a:spcBef>
                <a:spcPts val="615"/>
              </a:spcBef>
              <a:buNone/>
              <a:tabLst>
                <a:tab pos="747395" algn="l"/>
              </a:tabLst>
            </a:pPr>
            <a:r>
              <a:rPr lang="en-US" sz="2400" spc="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2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establish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presence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absence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supernumerary</a:t>
            </a:r>
            <a:r>
              <a:rPr lang="en-US" sz="2400" spc="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teeth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04545" lvl="1">
              <a:spcBef>
                <a:spcPts val="620"/>
              </a:spcBef>
              <a:buNone/>
              <a:tabLst>
                <a:tab pos="747395" algn="l"/>
              </a:tabLst>
            </a:pPr>
            <a:r>
              <a:rPr lang="en-US" sz="2400" spc="254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Extend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calcification </a:t>
            </a:r>
            <a:r>
              <a:rPr lang="en-US" sz="240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root formation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of</a:t>
            </a:r>
            <a:r>
              <a:rPr lang="en-US" sz="2400" spc="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teeth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04545" lvl="1">
              <a:spcBef>
                <a:spcPts val="615"/>
              </a:spcBef>
              <a:buNone/>
              <a:tabLst>
                <a:tab pos="747395" algn="l"/>
              </a:tabLst>
            </a:pPr>
            <a:r>
              <a:rPr lang="en-US" sz="2400" spc="254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study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alveolar </a:t>
            </a:r>
            <a:r>
              <a:rPr lang="en-US" sz="240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bone </a:t>
            </a:r>
            <a:r>
              <a:rPr lang="en-US" sz="24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2400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PDL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04545" lvl="1">
              <a:spcBef>
                <a:spcPts val="610"/>
              </a:spcBef>
              <a:buNone/>
              <a:tabLst>
                <a:tab pos="747395" algn="l"/>
              </a:tabLst>
            </a:pPr>
            <a:r>
              <a:rPr lang="en-US" sz="2400" spc="254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determine </a:t>
            </a:r>
            <a:r>
              <a:rPr lang="en-US" sz="24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size </a:t>
            </a:r>
            <a:r>
              <a:rPr lang="en-US" sz="240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shape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unerupted</a:t>
            </a:r>
            <a:r>
              <a:rPr lang="en-US" sz="2400" spc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teeth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04545" lvl="1">
              <a:spcBef>
                <a:spcPts val="630"/>
              </a:spcBef>
              <a:buNone/>
              <a:tabLst>
                <a:tab pos="747395" algn="l"/>
              </a:tabLst>
            </a:pPr>
            <a:r>
              <a:rPr lang="en-US" sz="2400" spc="254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assess </a:t>
            </a:r>
            <a:r>
              <a:rPr lang="en-US" sz="24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axial inclination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roots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0" name="Picture 2" descr="File:Intraoral Periapical Radiograph (IOPA) showing Deciduous(Milky or  Primary) Tooth 75 and developing crown of Permanent or Secondary Teeth 35,  36 and 37.jpg - Wikimedia Comm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52400"/>
            <a:ext cx="1752600" cy="1310523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28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552450">
              <a:lnSpc>
                <a:spcPts val="2160"/>
              </a:lnSpc>
              <a:spcBef>
                <a:spcPts val="375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Disadvantages </a:t>
            </a:r>
          </a:p>
          <a:p>
            <a:pPr marL="355600" marR="552450">
              <a:lnSpc>
                <a:spcPts val="2160"/>
              </a:lnSpc>
              <a:spcBef>
                <a:spcPts val="375"/>
              </a:spcBef>
              <a:buNone/>
              <a:tabLst>
                <a:tab pos="354965" algn="l"/>
              </a:tabLst>
            </a:pPr>
            <a:endParaRPr lang="en-US" sz="2400" spc="27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52450">
              <a:lnSpc>
                <a:spcPts val="2160"/>
              </a:lnSpc>
              <a:spcBef>
                <a:spcPts val="375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Assessment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entire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dentition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requires</a:t>
            </a:r>
            <a:r>
              <a:rPr lang="en-US" sz="2400" spc="-1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too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>
              <a:lnSpc>
                <a:spcPts val="2160"/>
              </a:lnSpc>
              <a:spcBef>
                <a:spcPts val="994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cannot be used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patients with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en-US" sz="24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gag  reflex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trismus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Advantages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Low radiation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dose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205104">
              <a:lnSpc>
                <a:spcPts val="2160"/>
              </a:lnSpc>
              <a:spcBef>
                <a:spcPts val="1030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Excellent clarity of teeth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en-US" sz="2400" spc="-1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supporting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structure</a:t>
            </a:r>
          </a:p>
          <a:p>
            <a:pPr marL="12700">
              <a:lnSpc>
                <a:spcPts val="2280"/>
              </a:lnSpc>
              <a:spcBef>
                <a:spcPts val="740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Possible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obtain localized view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 area</a:t>
            </a:r>
            <a:r>
              <a:rPr lang="en-US" sz="2400" spc="-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interest.</a:t>
            </a: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29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spc="-5" dirty="0" smtClean="0"/>
              <a:t>BITEWING  RADIOGRAPHS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95250">
              <a:spcBef>
                <a:spcPts val="105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records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coronal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part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upper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-1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lower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dentition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along with their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supporting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structure.</a:t>
            </a:r>
          </a:p>
          <a:p>
            <a:pPr marL="755650" lvl="1">
              <a:spcBef>
                <a:spcPts val="994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detect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proximal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caries</a:t>
            </a:r>
          </a:p>
          <a:p>
            <a:pPr marL="755650" lvl="1">
              <a:spcBef>
                <a:spcPts val="1005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Height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contour of inter alveolar</a:t>
            </a:r>
            <a:r>
              <a:rPr lang="en-US" sz="2400" spc="-1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bone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755650" lvl="1">
              <a:spcBef>
                <a:spcPts val="1000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detect periodontal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changes</a:t>
            </a:r>
          </a:p>
          <a:p>
            <a:pPr marL="755650" lvl="1">
              <a:spcBef>
                <a:spcPts val="994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detect secondary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caries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below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restorations.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755650" lvl="1">
              <a:spcBef>
                <a:spcPts val="1010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determine inter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proximal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calculus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2" name="Picture 2" descr="LECTURE 4: Intraoral - Interproximal - Bitewing Technique - Intro Dental  Radiography 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4800600"/>
            <a:ext cx="3028950" cy="1733551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30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spc="-5" dirty="0" err="1" smtClean="0">
                <a:latin typeface="Times New Roman" pitchFamily="18" charset="0"/>
                <a:cs typeface="Times New Roman" pitchFamily="18" charset="0"/>
              </a:rPr>
              <a:t>Occlusal</a:t>
            </a:r>
            <a:r>
              <a:rPr lang="en-US" sz="2800" spc="-5" dirty="0" smtClean="0">
                <a:latin typeface="Times New Roman" pitchFamily="18" charset="0"/>
                <a:cs typeface="Times New Roman" pitchFamily="18" charset="0"/>
              </a:rPr>
              <a:t> radiographs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206375">
              <a:spcBef>
                <a:spcPts val="105"/>
              </a:spcBef>
              <a:tabLst>
                <a:tab pos="354965" algn="l"/>
              </a:tabLst>
            </a:pP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Occlusal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radiographs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who 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unable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open their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mouth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wide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enough</a:t>
            </a:r>
            <a:r>
              <a:rPr lang="en-US" sz="2400" spc="-2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periapical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radiographs.</a:t>
            </a:r>
          </a:p>
          <a:p>
            <a:pPr marL="355600" marR="206375">
              <a:spcBef>
                <a:spcPts val="105"/>
              </a:spcBef>
              <a:buNone/>
              <a:tabLst>
                <a:tab pos="354965" algn="l"/>
              </a:tabLst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Uses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>
              <a:spcBef>
                <a:spcPts val="1020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locate impacted or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unerupted</a:t>
            </a:r>
            <a:r>
              <a:rPr lang="en-US" sz="2400" spc="-1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teeth</a:t>
            </a:r>
          </a:p>
          <a:p>
            <a:pPr marL="355600">
              <a:spcBef>
                <a:spcPts val="994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locate supernumerary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teeth</a:t>
            </a:r>
          </a:p>
          <a:p>
            <a:pPr marL="355600">
              <a:spcBef>
                <a:spcPts val="994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locate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foreign bodies in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jaw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>
              <a:spcBef>
                <a:spcPts val="1010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diagnose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presence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extend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fractures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44234" y="2852927"/>
            <a:ext cx="2400681" cy="198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31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SLOB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32</a:t>
            </a:fld>
            <a:endParaRPr lang="en-IN"/>
          </a:p>
        </p:txBody>
      </p:sp>
      <p:pic>
        <p:nvPicPr>
          <p:cNvPr id="7" name="Buccal Object Rul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38400" y="2057400"/>
            <a:ext cx="4845051" cy="3633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Extraoral</a:t>
            </a:r>
            <a:r>
              <a:rPr lang="en-US" sz="2800" dirty="0" smtClean="0"/>
              <a:t> radiographs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55600" marR="132715">
              <a:lnSpc>
                <a:spcPts val="2050"/>
              </a:lnSpc>
              <a:spcBef>
                <a:spcPts val="355"/>
              </a:spcBef>
              <a:tabLst>
                <a:tab pos="35496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useful when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large areas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face and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skull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spc="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visualized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  <a:buNone/>
              <a:tabLst>
                <a:tab pos="354965" algn="l"/>
              </a:tabLst>
            </a:pPr>
            <a:r>
              <a:rPr lang="en-US" sz="2800" b="1" spc="-5" dirty="0" smtClean="0">
                <a:latin typeface="Times New Roman" pitchFamily="18" charset="0"/>
                <a:cs typeface="Times New Roman" pitchFamily="18" charset="0"/>
              </a:rPr>
              <a:t>Panoramic</a:t>
            </a:r>
            <a:r>
              <a:rPr lang="en-US" sz="2800" b="1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-5" dirty="0" smtClean="0">
                <a:latin typeface="Times New Roman" pitchFamily="18" charset="0"/>
                <a:cs typeface="Times New Roman" pitchFamily="18" charset="0"/>
              </a:rPr>
              <a:t>radiograph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02235">
              <a:lnSpc>
                <a:spcPts val="2050"/>
              </a:lnSpc>
              <a:spcBef>
                <a:spcPts val="1040"/>
              </a:spcBef>
              <a:tabLst>
                <a:tab pos="35496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enables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viewing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both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maxillary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arches with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their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supporting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structures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  <a:buNone/>
              <a:tabLst>
                <a:tab pos="35496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USES: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019810">
              <a:lnSpc>
                <a:spcPts val="2050"/>
              </a:lnSpc>
              <a:spcBef>
                <a:spcPts val="1030"/>
              </a:spcBef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Studying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deciduous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root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resorption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spc="-10" dirty="0">
              <a:latin typeface="Times New Roman" pitchFamily="18" charset="0"/>
              <a:cs typeface="Times New Roman" pitchFamily="18" charset="0"/>
            </a:endParaRPr>
          </a:p>
          <a:p>
            <a:pPr marL="355600" marR="1019810">
              <a:lnSpc>
                <a:spcPts val="2050"/>
              </a:lnSpc>
              <a:spcBef>
                <a:spcPts val="1030"/>
              </a:spcBef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Root development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permanent</a:t>
            </a:r>
            <a:r>
              <a:rPr lang="en-US" sz="2400" spc="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teeth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  <a:tabLst>
                <a:tab pos="354965" algn="l"/>
              </a:tabLst>
            </a:pP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study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path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eruption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teeth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ankylosed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impacted</a:t>
            </a:r>
            <a:r>
              <a:rPr lang="en-US" sz="2400" spc="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teeth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>
              <a:lnSpc>
                <a:spcPts val="2050"/>
              </a:lnSpc>
              <a:spcBef>
                <a:spcPts val="1025"/>
              </a:spcBef>
              <a:tabLst>
                <a:tab pos="354965" algn="l"/>
              </a:tabLst>
            </a:pP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diagnose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presence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extend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pathology and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fractures of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jaw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25963"/>
          </a:xfrm>
        </p:spPr>
        <p:txBody>
          <a:bodyPr>
            <a:noAutofit/>
          </a:bodyPr>
          <a:lstStyle/>
          <a:p>
            <a:pPr marL="12700" algn="just">
              <a:lnSpc>
                <a:spcPct val="100000"/>
              </a:lnSpc>
              <a:spcBef>
                <a:spcPts val="1095"/>
              </a:spcBef>
              <a:buNone/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ADVANTAGES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0"/>
              </a:spcBef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Broad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anatomic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 be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visualized</a:t>
            </a:r>
          </a:p>
          <a:p>
            <a:pPr marL="12700" algn="just">
              <a:lnSpc>
                <a:spcPct val="100000"/>
              </a:lnSpc>
              <a:spcBef>
                <a:spcPts val="1005"/>
              </a:spcBef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Radiation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exposure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low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 algn="just">
              <a:spcBef>
                <a:spcPts val="994"/>
              </a:spcBef>
              <a:tabLst>
                <a:tab pos="35496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 be used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patient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who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unable</a:t>
            </a:r>
            <a:r>
              <a:rPr lang="en-US" sz="2400" spc="-1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tolerate intra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oral films or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unable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open 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mouth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0"/>
              </a:spcBef>
              <a:buNone/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DISADVANTAGES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10"/>
              </a:spcBef>
              <a:tabLst>
                <a:tab pos="35496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Expensive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equipment</a:t>
            </a:r>
          </a:p>
          <a:p>
            <a:pPr marL="12700" algn="just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Inclination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anterior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teeth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cannot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visualized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0"/>
              </a:spcBef>
              <a:tabLst>
                <a:tab pos="35496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Less clear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images as in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periapical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films</a:t>
            </a:r>
          </a:p>
          <a:p>
            <a:pPr marL="12700" algn="just">
              <a:lnSpc>
                <a:spcPct val="100000"/>
              </a:lnSpc>
              <a:spcBef>
                <a:spcPts val="1005"/>
              </a:spcBef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Distortion, magnification and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overlapping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structures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2700" algn="just">
              <a:lnSpc>
                <a:spcPct val="100000"/>
              </a:lnSpc>
              <a:spcBef>
                <a:spcPts val="1005"/>
              </a:spcBef>
              <a:buNone/>
              <a:tabLst>
                <a:tab pos="354965" algn="l"/>
              </a:tabLst>
            </a:pP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occur</a:t>
            </a:r>
          </a:p>
          <a:p>
            <a:pPr algn="just"/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CEPHALO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IN" sz="2400" spc="-10" dirty="0" smtClean="0">
                <a:latin typeface="Times New Roman" pitchFamily="18" charset="0"/>
                <a:cs typeface="Times New Roman" pitchFamily="18" charset="0"/>
              </a:rPr>
              <a:t>ETRIC  </a:t>
            </a: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RADIOGRAPHS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4965" marR="5080">
              <a:spcBef>
                <a:spcPts val="105"/>
              </a:spcBef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Specialized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skull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head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 positioned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specially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designed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head holder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cephalostat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two</a:t>
            </a:r>
            <a:r>
              <a:rPr lang="en-US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types</a:t>
            </a:r>
          </a:p>
          <a:p>
            <a:pPr marL="869315" lvl="1" indent="-457200">
              <a:spcBef>
                <a:spcPts val="1010"/>
              </a:spcBef>
              <a:buClr>
                <a:srgbClr val="89D0D5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Lateral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cephalogram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69315" lvl="1" indent="-457200">
              <a:spcBef>
                <a:spcPts val="994"/>
              </a:spcBef>
              <a:buClr>
                <a:srgbClr val="89D0D5"/>
              </a:buClr>
              <a:buSzPct val="80000"/>
              <a:buAutoNum type="arabicPeriod"/>
              <a:tabLst>
                <a:tab pos="469265" algn="l"/>
                <a:tab pos="469900" algn="l"/>
              </a:tabLst>
            </a:pP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Postero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-anterior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cephalogram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7373619" cy="594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36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  <a:tabLst>
                <a:tab pos="35496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HAND-WRIST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>
              <a:spcBef>
                <a:spcPts val="994"/>
              </a:spcBef>
              <a:buNone/>
              <a:tabLst>
                <a:tab pos="382841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 Radiograph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hand</a:t>
            </a:r>
            <a:r>
              <a:rPr lang="en-US" sz="2400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wrist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useful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estimating</a:t>
            </a:r>
            <a:r>
              <a:rPr lang="en-US" sz="2400" spc="-1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skeletal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a person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5600" marR="5080">
              <a:spcBef>
                <a:spcPts val="994"/>
              </a:spcBef>
              <a:buNone/>
              <a:tabLst>
                <a:tab pos="3828415" algn="l"/>
              </a:tabLst>
            </a:pP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enables skeletal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age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person they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useful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assessing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growth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for planning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growth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modification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procedures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surgical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respective  procedures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 descr="A posteroanterior hand-wrist radiograph from a 10-year-old girl. Equal... |  Download Scientific Diagr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28600"/>
            <a:ext cx="1416404" cy="18288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37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advances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marL="12700" algn="just">
              <a:lnSpc>
                <a:spcPct val="100000"/>
              </a:lnSpc>
              <a:spcBef>
                <a:spcPts val="880"/>
              </a:spcBef>
              <a:buNone/>
              <a:tabLst>
                <a:tab pos="354965" algn="l"/>
                <a:tab pos="292036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Some of</a:t>
            </a:r>
            <a:r>
              <a:rPr lang="en-US" sz="2400" spc="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recently evolved diagnostic aids are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780"/>
              </a:spcBef>
              <a:buNone/>
              <a:tabLst>
                <a:tab pos="354965" algn="l"/>
              </a:tabLst>
            </a:pPr>
            <a:r>
              <a:rPr lang="en-US" sz="2400" b="1" spc="-10" dirty="0" smtClean="0">
                <a:latin typeface="Times New Roman" pitchFamily="18" charset="0"/>
                <a:cs typeface="Times New Roman" pitchFamily="18" charset="0"/>
              </a:rPr>
              <a:t>XERO</a:t>
            </a: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 RADIOGRAPHY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765"/>
              </a:spcBef>
              <a:tabLst>
                <a:tab pos="421005" algn="l"/>
              </a:tabLst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invented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by Chester f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Carlson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1937</a:t>
            </a:r>
          </a:p>
          <a:p>
            <a:pPr marL="355600" marR="157480" algn="just">
              <a:lnSpc>
                <a:spcPts val="2050"/>
              </a:lnSpc>
              <a:spcBef>
                <a:spcPts val="1030"/>
              </a:spcBef>
              <a:tabLst>
                <a:tab pos="354965" algn="l"/>
                <a:tab pos="1713864" algn="l"/>
                <a:tab pos="2081530" algn="l"/>
              </a:tabLst>
            </a:pPr>
            <a:r>
              <a:rPr lang="en-US" sz="2400" spc="-150" dirty="0" smtClean="0">
                <a:latin typeface="Times New Roman" pitchFamily="18" charset="0"/>
                <a:cs typeface="Times New Roman" pitchFamily="18" charset="0"/>
              </a:rPr>
              <a:t>It’s </a:t>
            </a:r>
            <a:r>
              <a:rPr lang="en-US" sz="2400" spc="15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completely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dry</a:t>
            </a:r>
            <a:r>
              <a:rPr lang="en-US" sz="24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en-US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40" dirty="0" smtClean="0">
                <a:latin typeface="Times New Roman" pitchFamily="18" charset="0"/>
                <a:cs typeface="Times New Roman" pitchFamily="18" charset="0"/>
              </a:rPr>
              <a:t>chemical</a:t>
            </a:r>
            <a:r>
              <a:rPr lang="en-US" sz="2400" spc="-1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35" dirty="0" smtClean="0">
                <a:latin typeface="Times New Roman" pitchFamily="18" charset="0"/>
                <a:cs typeface="Times New Roman" pitchFamily="18" charset="0"/>
              </a:rPr>
              <a:t>process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which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makes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use</a:t>
            </a:r>
          </a:p>
          <a:p>
            <a:pPr marL="355600" marR="157480" algn="just">
              <a:lnSpc>
                <a:spcPts val="2050"/>
              </a:lnSpc>
              <a:spcBef>
                <a:spcPts val="1030"/>
              </a:spcBef>
              <a:buNone/>
              <a:tabLst>
                <a:tab pos="354965" algn="l"/>
                <a:tab pos="1713864" algn="l"/>
                <a:tab pos="2081530" algn="l"/>
              </a:tabLst>
            </a:pP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of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electrostatic process as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Xerox  machines.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 algn="just">
              <a:lnSpc>
                <a:spcPts val="2050"/>
              </a:lnSpc>
              <a:spcBef>
                <a:spcPts val="1005"/>
              </a:spcBef>
              <a:tabLst>
                <a:tab pos="354965" algn="l"/>
              </a:tabLst>
            </a:pP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Xeroradiography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makes use of a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aluminium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plate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 marL="355600" marR="5080" algn="just">
              <a:lnSpc>
                <a:spcPts val="2050"/>
              </a:lnSpc>
              <a:spcBef>
                <a:spcPts val="1005"/>
              </a:spcBef>
              <a:buNone/>
              <a:tabLst>
                <a:tab pos="354965" algn="l"/>
              </a:tabLst>
            </a:pPr>
            <a:r>
              <a:rPr lang="en-US"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coated with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layer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vitreous</a:t>
            </a:r>
            <a:r>
              <a:rPr lang="en-US" sz="2400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selenium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049655" algn="just">
              <a:lnSpc>
                <a:spcPts val="2050"/>
              </a:lnSpc>
              <a:spcBef>
                <a:spcPts val="1015"/>
              </a:spcBef>
              <a:tabLst>
                <a:tab pos="35496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selenium particles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given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 uniform electrostatic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charge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59385" algn="just">
              <a:lnSpc>
                <a:spcPts val="2050"/>
              </a:lnSpc>
              <a:spcBef>
                <a:spcPts val="1000"/>
              </a:spcBef>
              <a:tabLst>
                <a:tab pos="354965" algn="l"/>
              </a:tabLst>
            </a:pP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charge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plate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placed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 light tight,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air tight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cassette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>
            <a:noAutofit/>
          </a:bodyPr>
          <a:lstStyle/>
          <a:p>
            <a:pPr marL="355600" marR="264160">
              <a:spcBef>
                <a:spcPts val="330"/>
              </a:spcBef>
              <a:buNone/>
              <a:tabLst>
                <a:tab pos="35496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film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exposed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causes a selective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discharge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selenium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depending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up on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amount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radiation used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relative density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objects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spcBef>
                <a:spcPts val="755"/>
              </a:spcBef>
              <a:buNone/>
              <a:tabLst>
                <a:tab pos="35496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pattern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electric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discharge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plate is</a:t>
            </a:r>
            <a:r>
              <a:rPr lang="en-US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called</a:t>
            </a:r>
            <a:r>
              <a:rPr lang="en-US"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latent</a:t>
            </a:r>
            <a:r>
              <a:rPr lang="en-US" sz="2400" b="1" spc="-35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12700">
              <a:spcBef>
                <a:spcPts val="755"/>
              </a:spcBef>
              <a:buNone/>
              <a:tabLst>
                <a:tab pos="354965" algn="l"/>
              </a:tabLst>
            </a:pPr>
            <a:r>
              <a:rPr lang="en-US" sz="2400" b="1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35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image</a:t>
            </a:r>
          </a:p>
          <a:p>
            <a:pPr marL="355600" marR="134620">
              <a:spcBef>
                <a:spcPts val="1025"/>
              </a:spcBef>
              <a:buNone/>
              <a:tabLst>
                <a:tab pos="35496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latent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converted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visible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 a  process called development in a unit called</a:t>
            </a:r>
            <a:r>
              <a:rPr lang="en-US" sz="24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processor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spcBef>
                <a:spcPts val="770"/>
              </a:spcBef>
              <a:buNone/>
              <a:tabLst>
                <a:tab pos="41465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plate 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exposed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charged particle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called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toner</a:t>
            </a:r>
            <a:endParaRPr lang="en-US" sz="2400" b="1" spc="-5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spcBef>
                <a:spcPts val="770"/>
              </a:spcBef>
              <a:buNone/>
              <a:tabLst>
                <a:tab pos="41465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particles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adhere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charged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areas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amount        </a:t>
            </a:r>
          </a:p>
          <a:p>
            <a:pPr marL="12700">
              <a:spcBef>
                <a:spcPts val="770"/>
              </a:spcBef>
              <a:buNone/>
              <a:tabLst>
                <a:tab pos="414655" algn="l"/>
              </a:tabLst>
            </a:pP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proportional  to the quantity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charge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present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402590">
              <a:spcBef>
                <a:spcPts val="1019"/>
              </a:spcBef>
              <a:buNone/>
              <a:tabLst>
                <a:tab pos="41465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image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now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transferred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special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kind of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called Xerox opaque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paper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39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Xero</a:t>
            </a:r>
            <a:r>
              <a:rPr lang="en-US" dirty="0" smtClean="0"/>
              <a:t> radiography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40</a:t>
            </a:fld>
            <a:endParaRPr lang="en-IN"/>
          </a:p>
        </p:txBody>
      </p:sp>
      <p:pic>
        <p:nvPicPr>
          <p:cNvPr id="8" name="Xerography  (or electrophotography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3400" y="2133600"/>
            <a:ext cx="4191000" cy="3143250"/>
          </a:xfrm>
          <a:prstGeom prst="rect">
            <a:avLst/>
          </a:prstGeom>
        </p:spPr>
      </p:pic>
      <p:pic>
        <p:nvPicPr>
          <p:cNvPr id="87044" name="Picture 4" descr="JaypeeDigital | eBook Read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2133600"/>
            <a:ext cx="3714750" cy="32168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481330">
              <a:spcBef>
                <a:spcPts val="1000"/>
              </a:spcBef>
              <a:buNone/>
              <a:tabLst>
                <a:tab pos="35496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unique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feature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xero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radiography 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that its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possible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have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both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positive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negative</a:t>
            </a:r>
            <a:r>
              <a:rPr lang="en-US" sz="2400" spc="-1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image</a:t>
            </a:r>
          </a:p>
          <a:p>
            <a:pPr marL="355600" marR="5080">
              <a:spcBef>
                <a:spcPts val="960"/>
              </a:spcBef>
              <a:buNone/>
              <a:tabLst>
                <a:tab pos="35496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Once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latent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converted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real image on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paper.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selenium plates can be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discharged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cleaned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used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again.</a:t>
            </a:r>
          </a:p>
          <a:p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3384" marR="681990" indent="-401320">
              <a:lnSpc>
                <a:spcPct val="100000"/>
              </a:lnSpc>
              <a:spcBef>
                <a:spcPts val="105"/>
              </a:spcBef>
              <a:buNone/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Difference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xero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radiographic image from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conventional </a:t>
            </a:r>
          </a:p>
          <a:p>
            <a:pPr marL="413384" marR="681990" indent="-401320">
              <a:lnSpc>
                <a:spcPct val="100000"/>
              </a:lnSpc>
              <a:spcBef>
                <a:spcPts val="105"/>
              </a:spcBef>
              <a:buNone/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radiographic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13384" marR="518159" indent="-401320">
              <a:lnSpc>
                <a:spcPct val="100000"/>
              </a:lnSpc>
              <a:spcBef>
                <a:spcPts val="994"/>
              </a:spcBef>
              <a:buClr>
                <a:srgbClr val="89D0D5"/>
              </a:buClr>
              <a:buSzPct val="80000"/>
              <a:buAutoNum type="romanUcPeriod"/>
              <a:tabLst>
                <a:tab pos="413384" algn="l"/>
                <a:tab pos="41402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Exhibit high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edge contrast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due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 phenomenon called edge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enhancement</a:t>
            </a:r>
          </a:p>
          <a:p>
            <a:pPr marL="413384" marR="213360" indent="-401320">
              <a:lnSpc>
                <a:spcPct val="100000"/>
              </a:lnSpc>
              <a:spcBef>
                <a:spcPts val="1010"/>
              </a:spcBef>
              <a:buClr>
                <a:srgbClr val="89D0D5"/>
              </a:buClr>
              <a:buSzPct val="80000"/>
              <a:buAutoNum type="romanUcPeriod"/>
              <a:tabLst>
                <a:tab pos="413384" algn="l"/>
                <a:tab pos="414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 special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illumination 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needed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viewing  of Xerox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radiographic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13384" marR="789940" indent="-401320">
              <a:lnSpc>
                <a:spcPct val="100000"/>
              </a:lnSpc>
              <a:spcBef>
                <a:spcPts val="994"/>
              </a:spcBef>
              <a:buClr>
                <a:srgbClr val="89D0D5"/>
              </a:buClr>
              <a:buSzPct val="80000"/>
              <a:buAutoNum type="romanUcPeriod"/>
              <a:tabLst>
                <a:tab pos="413384" algn="l"/>
                <a:tab pos="414020" algn="l"/>
                <a:tab pos="177673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Choice of	negative or positive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</a:t>
            </a:r>
            <a:r>
              <a:rPr lang="en-US" sz="2400" spc="-1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 possible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Advantages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Xerox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radiographic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are:</a:t>
            </a:r>
          </a:p>
          <a:p>
            <a:pPr marL="413384" indent="-401320">
              <a:lnSpc>
                <a:spcPct val="100000"/>
              </a:lnSpc>
              <a:spcBef>
                <a:spcPts val="1005"/>
              </a:spcBef>
              <a:buClr>
                <a:srgbClr val="89D0D5"/>
              </a:buClr>
              <a:buSzPct val="80000"/>
              <a:buAutoNum type="romanUcPeriod"/>
              <a:tabLst>
                <a:tab pos="413384" algn="l"/>
                <a:tab pos="414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Reduction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exposure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time</a:t>
            </a:r>
          </a:p>
          <a:p>
            <a:pPr marL="413384" indent="-401320">
              <a:lnSpc>
                <a:spcPct val="100000"/>
              </a:lnSpc>
              <a:spcBef>
                <a:spcPts val="1000"/>
              </a:spcBef>
              <a:buClr>
                <a:srgbClr val="89D0D5"/>
              </a:buClr>
              <a:buSzPct val="80000"/>
              <a:buAutoNum type="romanUcPeriod"/>
              <a:tabLst>
                <a:tab pos="413384" algn="l"/>
                <a:tab pos="414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Ease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manipulation</a:t>
            </a:r>
          </a:p>
          <a:p>
            <a:pPr marL="413384" indent="-401320">
              <a:lnSpc>
                <a:spcPct val="100000"/>
              </a:lnSpc>
              <a:spcBef>
                <a:spcPts val="994"/>
              </a:spcBef>
              <a:buClr>
                <a:srgbClr val="89D0D5"/>
              </a:buClr>
              <a:buSzPct val="80000"/>
              <a:buAutoNum type="romanUcPeriod"/>
              <a:tabLst>
                <a:tab pos="413384" algn="l"/>
                <a:tab pos="414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Ease of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viewing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81965" indent="-469900">
              <a:lnSpc>
                <a:spcPct val="100000"/>
              </a:lnSpc>
              <a:spcBef>
                <a:spcPts val="1010"/>
              </a:spcBef>
              <a:buClr>
                <a:srgbClr val="89D0D5"/>
              </a:buClr>
              <a:buSzPct val="80000"/>
              <a:buAutoNum type="romanUcPeriod"/>
              <a:tabLst>
                <a:tab pos="481965" algn="l"/>
                <a:tab pos="482600" algn="l"/>
              </a:tabLst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dge enhancement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effect</a:t>
            </a:r>
          </a:p>
          <a:p>
            <a:pPr marL="413384" indent="-401320">
              <a:lnSpc>
                <a:spcPct val="100000"/>
              </a:lnSpc>
              <a:spcBef>
                <a:spcPts val="994"/>
              </a:spcBef>
              <a:buClr>
                <a:srgbClr val="89D0D5"/>
              </a:buClr>
              <a:buSzPct val="80000"/>
              <a:buAutoNum type="romanUcPeriod"/>
              <a:tabLst>
                <a:tab pos="413384" algn="l"/>
                <a:tab pos="414020" algn="l"/>
              </a:tabLst>
            </a:pP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Cephalometric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landmarks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easily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identified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2700">
              <a:spcBef>
                <a:spcPts val="850"/>
              </a:spcBef>
              <a:buNone/>
              <a:tabLst>
                <a:tab pos="35496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DIGI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GRAPH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>
              <a:spcBef>
                <a:spcPts val="1030"/>
              </a:spcBef>
              <a:buNone/>
              <a:tabLst>
                <a:tab pos="354965" algn="l"/>
                <a:tab pos="4142104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enables clinician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perform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en-US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invasive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radiographic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cephalometric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analysis.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spcBef>
                <a:spcPts val="740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Features of </a:t>
            </a:r>
            <a:r>
              <a:rPr lang="en-US" sz="2400" spc="-10" dirty="0" err="1" smtClean="0">
                <a:latin typeface="Times New Roman" pitchFamily="18" charset="0"/>
                <a:cs typeface="Times New Roman" pitchFamily="18" charset="0"/>
              </a:rPr>
              <a:t>digi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graph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includes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13384" marR="83185" indent="-401320">
              <a:spcBef>
                <a:spcPts val="1025"/>
              </a:spcBef>
              <a:buClr>
                <a:srgbClr val="89D0D5"/>
              </a:buClr>
              <a:buSzPct val="80000"/>
              <a:buAutoNum type="romanUcPeriod"/>
              <a:tabLst>
                <a:tab pos="413384" algn="l"/>
                <a:tab pos="414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landmark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 be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identified as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point in 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3d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13384" marR="374650" indent="-401320">
              <a:spcBef>
                <a:spcPts val="1000"/>
              </a:spcBef>
              <a:buClr>
                <a:srgbClr val="89D0D5"/>
              </a:buClr>
              <a:buSzPct val="80000"/>
              <a:buAutoNum type="romanUcPeriod"/>
              <a:tabLst>
                <a:tab pos="413384" algn="l"/>
                <a:tab pos="4140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cephalometric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analysis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 be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made  independently of head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position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13384" marR="278765" indent="-401320">
              <a:spcBef>
                <a:spcPts val="975"/>
              </a:spcBef>
              <a:buClr>
                <a:srgbClr val="89D0D5"/>
              </a:buClr>
              <a:buSzPct val="80000"/>
              <a:buAutoNum type="romanUcPeriod"/>
              <a:tabLst>
                <a:tab pos="413384" algn="l"/>
                <a:tab pos="414020" algn="l"/>
                <a:tab pos="389382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Parallelism of x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ray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plane  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symme</a:t>
            </a:r>
            <a:r>
              <a:rPr lang="en-US" sz="2400" spc="1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ry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ana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mic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rph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between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left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right side is not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necessary.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Digi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graph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allows all patients model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radiographs,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photographs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cephalograms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and tracing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 stored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one small</a:t>
            </a:r>
            <a:r>
              <a:rPr lang="en-US" sz="2400" spc="-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disk-  reducing storage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requirements</a:t>
            </a:r>
          </a:p>
          <a:p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Digi</a:t>
            </a:r>
            <a:r>
              <a:rPr lang="en-US" dirty="0" smtClean="0"/>
              <a:t> graph 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46</a:t>
            </a:fld>
            <a:endParaRPr lang="en-IN"/>
          </a:p>
        </p:txBody>
      </p:sp>
      <p:pic>
        <p:nvPicPr>
          <p:cNvPr id="7" name="3D craniofacial diagnosis and Orthodontics ©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52600" y="1524000"/>
            <a:ext cx="5943600" cy="445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55600" marR="5080">
              <a:spcBef>
                <a:spcPts val="330"/>
              </a:spcBef>
              <a:buNone/>
              <a:tabLst>
                <a:tab pos="35496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MRI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makes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 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two fundamental properties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proton </a:t>
            </a:r>
            <a:r>
              <a:rPr lang="en-US" sz="2400" spc="5" dirty="0" err="1" smtClean="0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small magnetic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movement</a:t>
            </a:r>
          </a:p>
          <a:p>
            <a:pPr marL="355600" marR="259715">
              <a:spcBef>
                <a:spcPts val="990"/>
              </a:spcBef>
              <a:buNone/>
              <a:tabLst>
                <a:tab pos="35496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proton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hydrogen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ion which is 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water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utilized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MRI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16205" algn="just">
              <a:spcBef>
                <a:spcPts val="990"/>
              </a:spcBef>
              <a:buNone/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proton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behave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like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small spinning magnets and 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when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placed in 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magnetic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field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they tend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move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parallel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field.</a:t>
            </a:r>
          </a:p>
          <a:p>
            <a:pPr marL="355600" marR="215265" algn="just">
              <a:spcBef>
                <a:spcPts val="994"/>
              </a:spcBef>
              <a:buNone/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Because 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proton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differently within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their 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axis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progressing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about the direction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magnetic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field.</a:t>
            </a:r>
          </a:p>
          <a:p>
            <a:pPr marL="355600" marR="180340">
              <a:spcBef>
                <a:spcPts val="965"/>
              </a:spcBef>
              <a:buNone/>
              <a:tabLst>
                <a:tab pos="354965" algn="l"/>
              </a:tabLst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MRI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48</a:t>
            </a:fld>
            <a:endParaRPr lang="en-IN"/>
          </a:p>
        </p:txBody>
      </p:sp>
      <p:pic>
        <p:nvPicPr>
          <p:cNvPr id="7" name="How Does an MRI Scan Work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1600200"/>
            <a:ext cx="6064251" cy="4548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525963"/>
          </a:xfrm>
        </p:spPr>
        <p:txBody>
          <a:bodyPr>
            <a:noAutofit/>
          </a:bodyPr>
          <a:lstStyle/>
          <a:p>
            <a:pPr marL="355600" marR="580390">
              <a:lnSpc>
                <a:spcPct val="120000"/>
              </a:lnSpc>
              <a:spcBef>
                <a:spcPts val="105"/>
              </a:spcBef>
              <a:buClr>
                <a:srgbClr val="89D0D5"/>
              </a:buClr>
              <a:buSzPct val="80000"/>
              <a:buNone/>
              <a:tabLst>
                <a:tab pos="354965" algn="l"/>
                <a:tab pos="355600" algn="l"/>
              </a:tabLst>
            </a:pPr>
            <a:r>
              <a:rPr lang="en-US" sz="2400" b="1" spc="-5" dirty="0" smtClean="0">
                <a:latin typeface="Times New Roman" pitchFamily="18" charset="0"/>
                <a:cs typeface="Times New Roman" pitchFamily="18" charset="0"/>
              </a:rPr>
              <a:t>Advantages </a:t>
            </a:r>
            <a:endParaRPr lang="en-US" sz="24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80390">
              <a:lnSpc>
                <a:spcPct val="120000"/>
              </a:lnSpc>
              <a:spcBef>
                <a:spcPts val="105"/>
              </a:spcBef>
              <a:buClr>
                <a:srgbClr val="89D0D5"/>
              </a:buClr>
              <a:buSzPct val="80000"/>
              <a:tabLst>
                <a:tab pos="354965" algn="l"/>
                <a:tab pos="3556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MRI does not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have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hazards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 it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en-US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non 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ionising</a:t>
            </a:r>
            <a:endParaRPr lang="en-US" sz="2400" spc="-5" dirty="0">
              <a:latin typeface="Times New Roman" pitchFamily="18" charset="0"/>
              <a:cs typeface="Times New Roman" pitchFamily="18" charset="0"/>
            </a:endParaRPr>
          </a:p>
          <a:p>
            <a:pPr marL="355600" marR="580390">
              <a:lnSpc>
                <a:spcPct val="120000"/>
              </a:lnSpc>
              <a:spcBef>
                <a:spcPts val="105"/>
              </a:spcBef>
              <a:buClr>
                <a:srgbClr val="89D0D5"/>
              </a:buClr>
              <a:buSzPct val="80000"/>
              <a:buNone/>
              <a:tabLst>
                <a:tab pos="354965" algn="l"/>
                <a:tab pos="3556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electromagnetic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radiation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>
              <a:lnSpc>
                <a:spcPct val="120000"/>
              </a:lnSpc>
              <a:spcBef>
                <a:spcPts val="995"/>
              </a:spcBef>
              <a:buClr>
                <a:srgbClr val="89D0D5"/>
              </a:buClr>
              <a:buSzPct val="80000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Anatomical details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as good as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ct</a:t>
            </a:r>
            <a:r>
              <a:rPr lang="en-US" sz="2400" spc="-1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scan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>
              <a:lnSpc>
                <a:spcPct val="120000"/>
              </a:lnSpc>
              <a:spcBef>
                <a:spcPts val="1010"/>
              </a:spcBef>
              <a:buClr>
                <a:srgbClr val="89D0D5"/>
              </a:buClr>
              <a:buSzPct val="80000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Greater tissue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characterisation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possible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147445">
              <a:lnSpc>
                <a:spcPct val="120000"/>
              </a:lnSpc>
              <a:spcBef>
                <a:spcPts val="994"/>
              </a:spcBef>
              <a:buClr>
                <a:srgbClr val="89D0D5"/>
              </a:buClr>
              <a:buSzPct val="80000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Imaging 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vessel, blood</a:t>
            </a:r>
            <a:r>
              <a:rPr lang="en-US" sz="24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flow, 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visualisation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thrombus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spc="-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possible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37160">
              <a:lnSpc>
                <a:spcPct val="120000"/>
              </a:lnSpc>
              <a:spcBef>
                <a:spcPts val="969"/>
              </a:spcBef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Disadvantages of</a:t>
            </a:r>
            <a:r>
              <a:rPr lang="en-US" sz="2400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MRI</a:t>
            </a:r>
          </a:p>
          <a:p>
            <a:pPr marL="355600">
              <a:lnSpc>
                <a:spcPct val="120000"/>
              </a:lnSpc>
              <a:spcBef>
                <a:spcPts val="1035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Time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taken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more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>
              <a:lnSpc>
                <a:spcPct val="120000"/>
              </a:lnSpc>
              <a:spcBef>
                <a:spcPts val="994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Not used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patients with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cardiac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pacemaker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>
              <a:lnSpc>
                <a:spcPct val="120000"/>
              </a:lnSpc>
              <a:spcBef>
                <a:spcPts val="1000"/>
              </a:spcBef>
              <a:buClr>
                <a:srgbClr val="89D0D5"/>
              </a:buClr>
              <a:buSzPct val="80000"/>
              <a:buAutoNum type="arabicPeriod"/>
              <a:tabLst>
                <a:tab pos="354965" algn="l"/>
                <a:tab pos="355600" algn="l"/>
                <a:tab pos="3567429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Non </a:t>
            </a:r>
            <a:r>
              <a:rPr lang="en-US" sz="2400" spc="-5" dirty="0" err="1" smtClean="0">
                <a:latin typeface="Times New Roman" pitchFamily="18" charset="0"/>
                <a:cs typeface="Times New Roman" pitchFamily="18" charset="0"/>
              </a:rPr>
              <a:t>visualisation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bone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makes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useless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bony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lesions</a:t>
            </a:r>
          </a:p>
          <a:p>
            <a:pPr>
              <a:lnSpc>
                <a:spcPct val="120000"/>
              </a:lnSpc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49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Tomography</a:t>
            </a:r>
            <a:endParaRPr lang="en-IN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Autofit/>
          </a:bodyPr>
          <a:lstStyle/>
          <a:p>
            <a:pPr marL="355600" marR="82550">
              <a:spcBef>
                <a:spcPts val="515"/>
              </a:spcBef>
              <a:buNone/>
              <a:tabLst>
                <a:tab pos="354965" algn="l"/>
              </a:tabLst>
            </a:pPr>
            <a:r>
              <a:rPr lang="en-US" sz="2400" spc="24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Tomography can be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used 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visualize 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section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 a  slice 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object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there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 eliminate undesirable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overlap.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64515">
              <a:spcBef>
                <a:spcPts val="980"/>
              </a:spcBef>
              <a:buNone/>
              <a:tabLst>
                <a:tab pos="35496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Tomographic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can be conventional or</a:t>
            </a:r>
            <a:r>
              <a:rPr lang="en-US" sz="2400" spc="-1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computed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tomography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spcBef>
                <a:spcPts val="605"/>
              </a:spcBef>
              <a:buNone/>
              <a:tabLst>
                <a:tab pos="354965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Conventional tomography</a:t>
            </a:r>
            <a:r>
              <a:rPr lang="en-US" sz="2400" b="1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55600" marR="5080">
              <a:spcBef>
                <a:spcPts val="1010"/>
              </a:spcBef>
              <a:buNone/>
              <a:tabLst>
                <a:tab pos="41465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process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 which a layer of a image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 body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produced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while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images 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structure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above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below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layer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made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invisible by</a:t>
            </a:r>
            <a:r>
              <a:rPr lang="en-US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blurring.</a:t>
            </a:r>
          </a:p>
          <a:p>
            <a:pPr marL="355600" marR="359410" algn="just">
              <a:spcBef>
                <a:spcPts val="994"/>
              </a:spcBef>
              <a:buNone/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Blurring 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image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outside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plane of interest </a:t>
            </a:r>
            <a:r>
              <a:rPr lang="en-US" sz="2400" spc="-180" dirty="0" smtClean="0">
                <a:latin typeface="Times New Roman" pitchFamily="18" charset="0"/>
                <a:cs typeface="Times New Roman" pitchFamily="18" charset="0"/>
              </a:rPr>
              <a:t>is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accomplished by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simultaneous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movement of x ray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tube and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film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during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exposure.</a:t>
            </a: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50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359410" algn="just">
              <a:spcBef>
                <a:spcPts val="994"/>
              </a:spcBef>
              <a:buNone/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tube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film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are connected so</a:t>
            </a:r>
            <a:r>
              <a:rPr lang="en-US" sz="2400" spc="-1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movements occur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around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point or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fulcrum.</a:t>
            </a:r>
          </a:p>
          <a:p>
            <a:pPr marL="355600" marR="167005">
              <a:spcBef>
                <a:spcPts val="1005"/>
              </a:spcBef>
              <a:buNone/>
              <a:tabLst>
                <a:tab pos="354965" algn="l"/>
              </a:tabLst>
            </a:pPr>
            <a:r>
              <a:rPr lang="en-US" sz="2400" spc="23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15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distance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point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rotation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increases ,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amount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blurring also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increases . </a:t>
            </a:r>
          </a:p>
          <a:p>
            <a:pPr marL="355600" marR="167005">
              <a:spcBef>
                <a:spcPts val="1005"/>
              </a:spcBef>
              <a:buNone/>
              <a:tabLst>
                <a:tab pos="354965" algn="l"/>
              </a:tabLst>
            </a:pP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 the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angle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between the source/ film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tissue  increases thickness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image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spc="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reduced.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51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4965" marR="223520" algn="just">
              <a:lnSpc>
                <a:spcPct val="120000"/>
              </a:lnSpc>
              <a:spcBef>
                <a:spcPts val="1005"/>
              </a:spcBef>
              <a:buNone/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Principles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tomography can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mechanically  implemented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</a:p>
          <a:p>
            <a:pPr marL="354965" marR="223520" algn="just">
              <a:lnSpc>
                <a:spcPct val="120000"/>
              </a:lnSpc>
              <a:spcBef>
                <a:spcPts val="1005"/>
              </a:spcBef>
              <a:buNone/>
              <a:tabLst>
                <a:tab pos="354965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ways</a:t>
            </a:r>
            <a:r>
              <a:rPr lang="en-US" sz="2400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4965" marR="99695" algn="just">
              <a:lnSpc>
                <a:spcPct val="120000"/>
              </a:lnSpc>
              <a:spcBef>
                <a:spcPts val="994"/>
              </a:spcBef>
              <a:buNone/>
              <a:tabLst>
                <a:tab pos="354965" algn="l"/>
              </a:tabLst>
            </a:pPr>
            <a:r>
              <a:rPr lang="en-US" sz="2400" spc="28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x ray tube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film can move synchronously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opposite direction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planes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4965" marR="109220" indent="-10795" algn="just">
              <a:lnSpc>
                <a:spcPct val="120000"/>
              </a:lnSpc>
              <a:spcBef>
                <a:spcPts val="1010"/>
              </a:spcBef>
              <a:buNone/>
            </a:pP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x ray tube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film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can move synchronously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opposite direction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parallel planes but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with motions other than straight lines that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circular spiral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etc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52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>
              <a:spcBef>
                <a:spcPts val="570"/>
              </a:spcBef>
              <a:buNone/>
            </a:pPr>
            <a:r>
              <a:rPr lang="en-US" sz="2800" b="1" spc="-5" dirty="0" smtClean="0">
                <a:latin typeface="Times New Roman" pitchFamily="18" charset="0"/>
                <a:cs typeface="Times New Roman" pitchFamily="18" charset="0"/>
              </a:rPr>
              <a:t>Computed</a:t>
            </a:r>
            <a:r>
              <a:rPr lang="en-US" sz="28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-5" dirty="0" smtClean="0">
                <a:latin typeface="Times New Roman" pitchFamily="18" charset="0"/>
                <a:cs typeface="Times New Roman" pitchFamily="18" charset="0"/>
              </a:rPr>
              <a:t>tomography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54965" marR="170815">
              <a:spcBef>
                <a:spcPts val="1010"/>
              </a:spcBef>
              <a:buClr>
                <a:srgbClr val="89D0D5"/>
              </a:buClr>
              <a:buSzPct val="78947"/>
              <a:buFont typeface="Wingdings"/>
              <a:buChar char=""/>
              <a:tabLst>
                <a:tab pos="753110" algn="l"/>
                <a:tab pos="75374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is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also called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CAT (computed axial  tomography)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4965" marR="32384">
              <a:spcBef>
                <a:spcPts val="994"/>
              </a:spcBef>
              <a:buClr>
                <a:srgbClr val="89D0D5"/>
              </a:buClr>
              <a:buSzPct val="78947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systems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mainly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complex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imaging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systems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which use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beams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x ray that moves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asynchronous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manner with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array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detectors  which calculates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attenuate the x ray beam  at different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angles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different</a:t>
            </a:r>
            <a:r>
              <a:rPr lang="en-US" sz="2400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planes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4965" marR="28575">
              <a:spcBef>
                <a:spcPts val="1000"/>
              </a:spcBef>
              <a:buClr>
                <a:srgbClr val="89D0D5"/>
              </a:buClr>
              <a:buSzPct val="78947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spread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to computer which perform  numerous calculations as per the program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constructs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accurate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the coronal axial 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plane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53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>
              <a:spcBef>
                <a:spcPts val="1105"/>
              </a:spcBef>
              <a:buClr>
                <a:srgbClr val="89D0D5"/>
              </a:buClr>
              <a:buSzPct val="80000"/>
              <a:buNone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Advantages </a:t>
            </a:r>
          </a:p>
          <a:p>
            <a:pPr marL="355600">
              <a:spcBef>
                <a:spcPts val="1105"/>
              </a:spcBef>
              <a:buClr>
                <a:srgbClr val="89D0D5"/>
              </a:buClr>
              <a:buSzPct val="80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Accurate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visualization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808990">
              <a:spcBef>
                <a:spcPts val="1010"/>
              </a:spcBef>
              <a:buClr>
                <a:srgbClr val="89D0D5"/>
              </a:buClr>
              <a:buSzPct val="80000"/>
              <a:buFont typeface="Wingdings"/>
              <a:buChar char=""/>
              <a:tabLst>
                <a:tab pos="354965" algn="l"/>
                <a:tab pos="355600" algn="l"/>
                <a:tab pos="358838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Computer</a:t>
            </a:r>
            <a:r>
              <a:rPr lang="en-US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programming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makes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spc="-1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images in different shapes and</a:t>
            </a:r>
            <a:r>
              <a:rPr lang="en-US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densities.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3505200"/>
            <a:ext cx="4876800" cy="3212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54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15440"/>
            <a:ext cx="3231054" cy="448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2133600"/>
            <a:ext cx="5410200" cy="273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55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9788" y="1990725"/>
            <a:ext cx="492442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56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57</a:t>
            </a:fld>
            <a:endParaRPr lang="en-IN"/>
          </a:p>
        </p:txBody>
      </p:sp>
      <p:pic>
        <p:nvPicPr>
          <p:cNvPr id="7" name="CBCT animation video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304800"/>
            <a:ext cx="6165851" cy="4624388"/>
          </a:xfrm>
          <a:prstGeom prst="rect">
            <a:avLst/>
          </a:prstGeom>
        </p:spPr>
      </p:pic>
      <p:pic>
        <p:nvPicPr>
          <p:cNvPr id="8" name="Picture 2" descr="Image result for apple slic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5027001"/>
            <a:ext cx="2514600" cy="1297599"/>
          </a:xfrm>
          <a:prstGeom prst="rect">
            <a:avLst/>
          </a:prstGeom>
          <a:noFill/>
        </p:spPr>
      </p:pic>
      <p:pic>
        <p:nvPicPr>
          <p:cNvPr id="9" name="Picture 2" descr="Image result for apple slices"/>
          <p:cNvPicPr>
            <a:picLocks noChangeAspect="1" noChangeArrowheads="1"/>
          </p:cNvPicPr>
          <p:nvPr/>
        </p:nvPicPr>
        <p:blipFill>
          <a:blip r:embed="rId5" cstate="print"/>
          <a:srcRect l="22145" t="16667" r="20448"/>
          <a:stretch>
            <a:fillRect/>
          </a:stretch>
        </p:blipFill>
        <p:spPr bwMode="auto">
          <a:xfrm>
            <a:off x="2286000" y="5334000"/>
            <a:ext cx="1524000" cy="762000"/>
          </a:xfrm>
          <a:prstGeom prst="rect">
            <a:avLst/>
          </a:prstGeom>
          <a:noFill/>
        </p:spPr>
      </p:pic>
      <p:pic>
        <p:nvPicPr>
          <p:cNvPr id="10" name="Picture 4" descr="Image result for apple slic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6003" y="5105400"/>
            <a:ext cx="1653397" cy="1095376"/>
          </a:xfrm>
          <a:prstGeom prst="rect">
            <a:avLst/>
          </a:prstGeom>
          <a:noFill/>
        </p:spPr>
      </p:pic>
      <p:pic>
        <p:nvPicPr>
          <p:cNvPr id="11" name="Picture 2" descr="Related imag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0" y="5143501"/>
            <a:ext cx="1381123" cy="1104899"/>
          </a:xfrm>
          <a:prstGeom prst="rect">
            <a:avLst/>
          </a:prstGeom>
          <a:noFill/>
        </p:spPr>
      </p:pic>
      <p:pic>
        <p:nvPicPr>
          <p:cNvPr id="12" name="Picture 2" descr="Image result for apple slices"/>
          <p:cNvPicPr>
            <a:picLocks noChangeAspect="1" noChangeArrowheads="1"/>
          </p:cNvPicPr>
          <p:nvPr/>
        </p:nvPicPr>
        <p:blipFill>
          <a:blip r:embed="rId8" cstate="print"/>
          <a:srcRect l="8708" t="12411" r="21625" b="23759"/>
          <a:stretch>
            <a:fillRect/>
          </a:stretch>
        </p:blipFill>
        <p:spPr bwMode="auto">
          <a:xfrm>
            <a:off x="6400800" y="4953000"/>
            <a:ext cx="914400" cy="1371600"/>
          </a:xfrm>
          <a:prstGeom prst="rect">
            <a:avLst/>
          </a:prstGeom>
          <a:noFill/>
        </p:spPr>
      </p:pic>
      <p:pic>
        <p:nvPicPr>
          <p:cNvPr id="13" name="Picture 2" descr="Image result for apple slices"/>
          <p:cNvPicPr>
            <a:picLocks noChangeAspect="1" noChangeArrowheads="1"/>
          </p:cNvPicPr>
          <p:nvPr/>
        </p:nvPicPr>
        <p:blipFill>
          <a:blip r:embed="rId4">
            <a:lum bright="-40000" contrast="-20000"/>
          </a:blip>
          <a:srcRect l="27273" r="27273"/>
          <a:stretch>
            <a:fillRect/>
          </a:stretch>
        </p:blipFill>
        <p:spPr bwMode="auto">
          <a:xfrm>
            <a:off x="7543800" y="5027001"/>
            <a:ext cx="1143000" cy="1297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Advantages of CBCT over conventional CT</a:t>
            </a: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It is less expensive and involves a smaller system.</a:t>
            </a: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The X-ray beam is limited.</a:t>
            </a: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 Accurate images are obtained.</a:t>
            </a: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 The scan time is rapid.</a:t>
            </a: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5. A lower radiation dose is used.</a:t>
            </a: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6. The display modes are exclusive to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dento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facial imaging.</a:t>
            </a: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7. There are fewer imaging artifacts.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58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FOV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Small( 5x5)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Medium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single arch –(10x5)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inter arch –(10x 10/8x8)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Large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maxillofacial (17x11)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mandible and extending to nose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craniofacial (&gt;17)</a:t>
            </a:r>
          </a:p>
          <a:p>
            <a:pPr>
              <a:buNone/>
            </a:pP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6794" y="1493520"/>
            <a:ext cx="4098606" cy="292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25F1-2AE7-4535-9140-D10C1DBC98FE}" type="slidenum">
              <a:rPr lang="en-IN" smtClean="0"/>
              <a:pPr/>
              <a:t>59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APPLICATIONS  OF CBCT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 smtClean="0">
                <a:latin typeface="Times New Roman" pitchFamily="18" charset="0"/>
                <a:cs typeface="Times New Roman" pitchFamily="18" charset="0"/>
              </a:rPr>
              <a:t>According to </a:t>
            </a:r>
            <a:r>
              <a:rPr lang="nl-NL" sz="2400" b="1" dirty="0" smtClean="0">
                <a:latin typeface="Times New Roman" pitchFamily="18" charset="0"/>
                <a:cs typeface="Times New Roman" pitchFamily="18" charset="0"/>
              </a:rPr>
              <a:t>Van Vlijmen </a:t>
            </a:r>
            <a:r>
              <a:rPr lang="nl-NL" sz="2400" b="1" i="1" dirty="0" smtClean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nl-NL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CBCT scans gave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more accurate measurements than conventional ones </a:t>
            </a:r>
          </a:p>
          <a:p>
            <a:endParaRPr lang="en-IN" sz="2400" dirty="0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26080"/>
            <a:ext cx="4224803" cy="393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5550" y="2895600"/>
            <a:ext cx="4592250" cy="393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25F1-2AE7-4535-9140-D10C1DBC98FE}" type="slidenum">
              <a:rPr lang="en-IN" smtClean="0"/>
              <a:pPr/>
              <a:t>60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Impacted and transposed teeth</a:t>
            </a: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286000"/>
            <a:ext cx="6399402" cy="374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25F1-2AE7-4535-9140-D10C1DBC98FE}" type="slidenum">
              <a:rPr lang="en-IN" smtClean="0"/>
              <a:pPr/>
              <a:t>61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72994"/>
            <a:ext cx="8229600" cy="418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62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ORTHOGNATHIC SURGERY </a:t>
            </a:r>
            <a:endParaRPr lang="en-IN" sz="2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3799" y="1600200"/>
            <a:ext cx="593640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63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 descr="download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133600"/>
            <a:ext cx="5242560" cy="292608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64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ROOT RESORPTION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Image result for cbct root resorption"/>
          <p:cNvPicPr>
            <a:picLocks noChangeAspect="1" noChangeArrowheads="1"/>
          </p:cNvPicPr>
          <p:nvPr/>
        </p:nvPicPr>
        <p:blipFill>
          <a:blip r:embed="rId2"/>
          <a:srcRect l="50440" t="3922" b="50327"/>
          <a:stretch>
            <a:fillRect/>
          </a:stretch>
        </p:blipFill>
        <p:spPr bwMode="auto">
          <a:xfrm>
            <a:off x="2590800" y="1981200"/>
            <a:ext cx="4194482" cy="347472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65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ALVEOLAR BONE CHANGES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98320"/>
            <a:ext cx="2347298" cy="3383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1676400"/>
            <a:ext cx="5492656" cy="3919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66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TMJ degeneration, progressive bite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changes functional shifts, and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responses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to therapy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546035"/>
            <a:ext cx="7210425" cy="4083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25F1-2AE7-4535-9140-D10C1DBC98FE}" type="slidenum">
              <a:rPr lang="en-IN" smtClean="0"/>
              <a:pPr/>
              <a:t>67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Alginate impressions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Study models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Customized brackets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archwires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Aligners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Rapid prototype  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25F1-2AE7-4535-9140-D10C1DBC98FE}" type="slidenum">
              <a:rPr lang="en-IN" smtClean="0"/>
              <a:pPr/>
              <a:t>68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 algn="just">
              <a:lnSpc>
                <a:spcPct val="100000"/>
              </a:lnSpc>
              <a:spcBef>
                <a:spcPts val="975"/>
              </a:spcBef>
              <a:buNone/>
            </a:pPr>
            <a:r>
              <a:rPr lang="en-US" sz="2400" b="1" spc="-5" dirty="0" err="1" smtClean="0">
                <a:latin typeface="Times New Roman" pitchFamily="18" charset="0"/>
                <a:cs typeface="Times New Roman" pitchFamily="18" charset="0"/>
              </a:rPr>
              <a:t>Occlusograms</a:t>
            </a:r>
            <a:endParaRPr lang="en-US" sz="2400" b="1" spc="-5" dirty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975"/>
              </a:spcBef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tracing of photograph or a photocopy of  a dental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arch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marR="1929764" algn="just">
              <a:lnSpc>
                <a:spcPct val="141500"/>
              </a:lnSpc>
              <a:spcBef>
                <a:spcPts val="10"/>
              </a:spcBef>
            </a:pP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estimate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occlusal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relationships  </a:t>
            </a:r>
          </a:p>
          <a:p>
            <a:pPr marL="12700" marR="1929764" algn="just">
              <a:lnSpc>
                <a:spcPct val="141500"/>
              </a:lnSpc>
              <a:spcBef>
                <a:spcPts val="1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estimate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arch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length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-1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width</a:t>
            </a:r>
          </a:p>
          <a:p>
            <a:pPr marL="12700" algn="just">
              <a:lnSpc>
                <a:spcPct val="100000"/>
              </a:lnSpc>
              <a:spcBef>
                <a:spcPts val="1000"/>
              </a:spcBef>
              <a:tabLst>
                <a:tab pos="566864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estimate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tooth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movements</a:t>
            </a:r>
            <a:r>
              <a:rPr lang="en-US" sz="2400" spc="-1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required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US" sz="2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 planes of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12700" algn="just">
              <a:lnSpc>
                <a:spcPct val="100000"/>
              </a:lnSpc>
              <a:spcBef>
                <a:spcPts val="1000"/>
              </a:spcBef>
              <a:buNone/>
              <a:tabLst>
                <a:tab pos="5668645" algn="l"/>
              </a:tabLst>
            </a:pP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space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5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estimate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anchorage</a:t>
            </a:r>
            <a:r>
              <a:rPr lang="en-US" sz="24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requirements</a:t>
            </a:r>
          </a:p>
          <a:p>
            <a:pPr algn="just"/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69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b="1" spc="5" dirty="0" smtClean="0">
                <a:latin typeface="Times New Roman" pitchFamily="18" charset="0"/>
                <a:cs typeface="Times New Roman" pitchFamily="18" charset="0"/>
              </a:rPr>
              <a:t>Recording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occlusal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surfaces of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upper and</a:t>
            </a:r>
            <a:r>
              <a:rPr lang="en-US" sz="2400" spc="-1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lower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dental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casts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photographed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1:1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ratio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tracing of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photograph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spc="-1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made.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cast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photocopied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 a Xerox  machine and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occlusal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photocopy is</a:t>
            </a:r>
            <a:r>
              <a:rPr lang="en-US" sz="24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used  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obtain a</a:t>
            </a:r>
            <a:r>
              <a:rPr lang="en-US" sz="2400" spc="-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tracing.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71</a:t>
            </a:fld>
            <a:endParaRPr lang="en-IN"/>
          </a:p>
        </p:txBody>
      </p:sp>
      <p:pic>
        <p:nvPicPr>
          <p:cNvPr id="7" name="iTero® Scanner Tutorial Occlusogram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52600" y="1524000"/>
            <a:ext cx="5861051" cy="4395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 algn="just">
              <a:lnSpc>
                <a:spcPct val="100000"/>
              </a:lnSpc>
              <a:spcBef>
                <a:spcPts val="969"/>
              </a:spcBef>
              <a:buNone/>
            </a:pPr>
            <a:r>
              <a:rPr lang="en-US" sz="2800" b="1" spc="-5" dirty="0" smtClean="0">
                <a:latin typeface="Times New Roman" pitchFamily="18" charset="0"/>
                <a:cs typeface="Times New Roman" pitchFamily="18" charset="0"/>
              </a:rPr>
              <a:t>Digital subtraction</a:t>
            </a:r>
            <a:r>
              <a:rPr lang="en-US" sz="2800" b="1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radiography</a:t>
            </a:r>
          </a:p>
          <a:p>
            <a:pPr marL="354965" marR="163830" algn="just">
              <a:spcBef>
                <a:spcPts val="1019"/>
              </a:spcBef>
              <a:buClr>
                <a:srgbClr val="89D0D5"/>
              </a:buClr>
              <a:buSzPct val="80000"/>
              <a:buFont typeface="Wingdings"/>
              <a:buChar char=""/>
              <a:tabLst>
                <a:tab pos="494030" algn="l"/>
                <a:tab pos="494665" algn="l"/>
                <a:tab pos="1480185" algn="l"/>
                <a:tab pos="2428875" algn="l"/>
                <a:tab pos="2959735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Comparatively	this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decrease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amount</a:t>
            </a:r>
            <a:r>
              <a:rPr lang="en-US" sz="2400" spc="-1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 distracting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background information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by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allowing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eye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focus on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actual  change that has occurred between two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4965" marR="20955" algn="just">
              <a:spcBef>
                <a:spcPts val="1010"/>
              </a:spcBef>
              <a:buClr>
                <a:srgbClr val="89D0D5"/>
              </a:buClr>
              <a:buSzPct val="80000"/>
              <a:buFont typeface="Wingdings"/>
              <a:buChar char=""/>
              <a:tabLst>
                <a:tab pos="423545" algn="l"/>
                <a:tab pos="424180" algn="l"/>
                <a:tab pos="2049145" algn="l"/>
                <a:tab pos="3707129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Technically this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enhancement method that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remove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structured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noise</a:t>
            </a:r>
            <a:r>
              <a:rPr lang="en-US" sz="2400" spc="-1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from 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images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73</a:t>
            </a:fld>
            <a:endParaRPr lang="en-IN"/>
          </a:p>
        </p:txBody>
      </p:sp>
      <p:pic>
        <p:nvPicPr>
          <p:cNvPr id="7" name="Subtraction Imaging Explained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52600" y="1219200"/>
            <a:ext cx="5962651" cy="4471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spc="-10" dirty="0" smtClean="0">
                <a:latin typeface="Times New Roman" pitchFamily="18" charset="0"/>
                <a:cs typeface="Times New Roman" pitchFamily="18" charset="0"/>
              </a:rPr>
              <a:t>Holography</a:t>
            </a:r>
            <a:endParaRPr lang="en-IN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Autofit/>
          </a:bodyPr>
          <a:lstStyle/>
          <a:p>
            <a:pPr marL="355600" marR="422909" algn="just">
              <a:spcBef>
                <a:spcPts val="540"/>
              </a:spcBef>
              <a:buNone/>
              <a:tabLst>
                <a:tab pos="354965" algn="l"/>
                <a:tab pos="5099685" algn="l"/>
              </a:tabLst>
            </a:pPr>
            <a:r>
              <a:rPr lang="en-US" sz="2400" spc="28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Holography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photographic technique for  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uct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mages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such  way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3d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aspect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object can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obtain  recorded image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called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hologram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 algn="just">
              <a:spcBef>
                <a:spcPts val="1035"/>
              </a:spcBef>
              <a:buNone/>
              <a:tabLst>
                <a:tab pos="354965" algn="l"/>
                <a:tab pos="5088255" algn="l"/>
              </a:tabLst>
            </a:pPr>
            <a:r>
              <a:rPr lang="en-US" sz="2400" spc="28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amp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 st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mu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ted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radiation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1435" algn="just">
              <a:spcBef>
                <a:spcPts val="1000"/>
              </a:spcBef>
              <a:buNone/>
              <a:tabLst>
                <a:tab pos="354965" algn="l"/>
              </a:tabLst>
            </a:pPr>
            <a:r>
              <a:rPr lang="en-US" sz="2400" spc="28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Holography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 wave front reconstruction  process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which two coherent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beams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converge  to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produce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 constructive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distractive  interference pattern which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recorded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film</a:t>
            </a:r>
          </a:p>
          <a:p>
            <a:pPr marL="12700" algn="just">
              <a:spcBef>
                <a:spcPts val="540"/>
              </a:spcBef>
              <a:buNone/>
              <a:tabLst>
                <a:tab pos="421005" algn="l"/>
                <a:tab pos="3740150" algn="l"/>
              </a:tabLst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>
              <a:spcBef>
                <a:spcPts val="540"/>
              </a:spcBef>
              <a:buNone/>
              <a:tabLst>
                <a:tab pos="421005" algn="l"/>
                <a:tab pos="3740150" algn="l"/>
              </a:tabLst>
            </a:pPr>
            <a:r>
              <a:rPr lang="en-US" sz="2400" spc="285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Orthodontic</a:t>
            </a:r>
            <a:r>
              <a:rPr lang="en-US" sz="2400" spc="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applications</a:t>
            </a:r>
            <a:r>
              <a:rPr lang="en-US" sz="24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holography: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12750" lvl="1">
              <a:spcBef>
                <a:spcPts val="550"/>
              </a:spcBef>
              <a:buNone/>
              <a:tabLst>
                <a:tab pos="354965" algn="l"/>
              </a:tabLst>
            </a:pPr>
            <a:r>
              <a:rPr lang="en-US" sz="2400" spc="28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Storage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study model</a:t>
            </a:r>
            <a:r>
              <a:rPr lang="en-US" sz="2400" spc="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images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12750" lvl="1">
              <a:spcBef>
                <a:spcPts val="540"/>
              </a:spcBef>
              <a:buNone/>
              <a:tabLst>
                <a:tab pos="354965" algn="l"/>
              </a:tabLst>
            </a:pPr>
            <a:r>
              <a:rPr lang="en-US" sz="2400" spc="28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Measurement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incisor</a:t>
            </a:r>
            <a:r>
              <a:rPr lang="en-US" sz="2400" spc="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intrusion</a:t>
            </a:r>
          </a:p>
          <a:p>
            <a:pPr marL="412750" lvl="1">
              <a:spcBef>
                <a:spcPts val="540"/>
              </a:spcBef>
              <a:buNone/>
              <a:tabLst>
                <a:tab pos="354965" algn="l"/>
              </a:tabLst>
            </a:pPr>
            <a:r>
              <a:rPr lang="en-US" sz="2400" spc="285" dirty="0" smtClean="0">
                <a:latin typeface="Times New Roman" pitchFamily="18" charset="0"/>
                <a:cs typeface="Times New Roman" pitchFamily="18" charset="0"/>
              </a:rPr>
              <a:t></a:t>
            </a:r>
            <a:r>
              <a:rPr lang="en-US" sz="24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determine the</a:t>
            </a:r>
            <a:r>
              <a:rPr lang="en-US" sz="2400" spc="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centers</a:t>
            </a:r>
            <a:r>
              <a:rPr lang="en-US" sz="2400" spc="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rotation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produced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by orthodontic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412750" lvl="1">
              <a:spcBef>
                <a:spcPts val="540"/>
              </a:spcBef>
              <a:buNone/>
              <a:tabLst>
                <a:tab pos="354965" algn="l"/>
              </a:tabLst>
            </a:pPr>
            <a:r>
              <a:rPr lang="en-US"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process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12750" lvl="1">
              <a:spcBef>
                <a:spcPts val="550"/>
              </a:spcBef>
              <a:buNone/>
              <a:tabLst>
                <a:tab pos="354965" algn="l"/>
              </a:tabLst>
            </a:pPr>
            <a:r>
              <a:rPr lang="en-US" sz="2400" spc="28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Lower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incisor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space</a:t>
            </a:r>
            <a:r>
              <a:rPr lang="en-US" sz="2400" spc="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analysis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12750" lvl="1">
              <a:spcBef>
                <a:spcPts val="540"/>
              </a:spcBef>
              <a:buNone/>
              <a:tabLst>
                <a:tab pos="421005" algn="l"/>
              </a:tabLst>
            </a:pPr>
            <a:r>
              <a:rPr lang="en-US" sz="2400" spc="285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access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facial </a:t>
            </a:r>
            <a:r>
              <a:rPr lang="en-US" sz="2400" spc="-10" dirty="0" smtClean="0">
                <a:latin typeface="Times New Roman" pitchFamily="18" charset="0"/>
                <a:cs typeface="Times New Roman" pitchFamily="18" charset="0"/>
              </a:rPr>
              <a:t>and dental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arch</a:t>
            </a:r>
            <a:r>
              <a:rPr lang="en-US" sz="2400" spc="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symmetry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Holography 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76</a:t>
            </a:fld>
            <a:endParaRPr lang="en-IN"/>
          </a:p>
        </p:txBody>
      </p:sp>
      <p:pic>
        <p:nvPicPr>
          <p:cNvPr id="7" name="How 3D holograms work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76400" y="1447800"/>
            <a:ext cx="5861051" cy="4395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pc="-10" dirty="0" err="1" smtClean="0"/>
              <a:t>Photocephalometry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55600" marR="421640" indent="-343535">
              <a:lnSpc>
                <a:spcPct val="100000"/>
              </a:lnSpc>
              <a:spcBef>
                <a:spcPts val="105"/>
              </a:spcBef>
              <a:buNone/>
              <a:tabLst>
                <a:tab pos="355600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Thomas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1978 developed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photocephalometry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better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visualize</a:t>
            </a:r>
            <a:r>
              <a:rPr lang="en-US" sz="2400" spc="-2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soft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tissues of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patient</a:t>
            </a:r>
          </a:p>
          <a:p>
            <a:pPr marL="355600" marR="5080" indent="-343535">
              <a:lnSpc>
                <a:spcPct val="100000"/>
              </a:lnSpc>
              <a:spcBef>
                <a:spcPts val="994"/>
              </a:spcBef>
              <a:buNone/>
              <a:tabLst>
                <a:tab pos="424180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Three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radiopaque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metallic markers with</a:t>
            </a:r>
            <a:r>
              <a:rPr lang="en-US" sz="2400" spc="-1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holes 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placed on patients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skin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 adhesives  and standard lateral and anterior posterior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cephlograms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taken</a:t>
            </a:r>
          </a:p>
          <a:p>
            <a:pPr marL="355600" marR="467359" indent="-343535">
              <a:lnSpc>
                <a:spcPct val="100000"/>
              </a:lnSpc>
              <a:spcBef>
                <a:spcPts val="1010"/>
              </a:spcBef>
              <a:buNone/>
              <a:tabLst>
                <a:tab pos="355600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Using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same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position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lateral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frontal  photographs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sz="24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taken</a:t>
            </a:r>
          </a:p>
          <a:p>
            <a:pPr marL="355600" marR="148590" indent="-343535">
              <a:lnSpc>
                <a:spcPct val="100000"/>
              </a:lnSpc>
              <a:spcBef>
                <a:spcPts val="1000"/>
              </a:spcBef>
              <a:buNone/>
              <a:tabLst>
                <a:tab pos="424180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	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photographs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printed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same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size</a:t>
            </a:r>
            <a:r>
              <a:rPr lang="en-US" sz="2400" spc="-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 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radiographs and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superimposed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over  the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radiographic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tracing taking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metallic  markers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guide</a:t>
            </a: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pc="-5" dirty="0" smtClean="0"/>
              <a:t>Cineradiography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Basically radiographic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motion</a:t>
            </a:r>
            <a:r>
              <a:rPr lang="en-US" sz="24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picture</a:t>
            </a:r>
          </a:p>
          <a:p>
            <a:pPr marL="355600" marR="292735">
              <a:spcBef>
                <a:spcPts val="994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subject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oriented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properly and stabilized in  modified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cephalostat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77165">
              <a:spcBef>
                <a:spcPts val="1010"/>
              </a:spcBef>
              <a:buNone/>
              <a:tabLst>
                <a:tab pos="423545" algn="l"/>
                <a:tab pos="4845050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 x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motion picture</a:t>
            </a:r>
            <a:r>
              <a:rPr lang="en-US" sz="24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obtained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using a</a:t>
            </a:r>
            <a:r>
              <a:rPr lang="en-US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cine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camera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runs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240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frames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sec</a:t>
            </a:r>
          </a:p>
          <a:p>
            <a:pPr marL="12700">
              <a:lnSpc>
                <a:spcPct val="100000"/>
              </a:lnSpc>
              <a:spcBef>
                <a:spcPts val="994"/>
              </a:spcBef>
              <a:buNone/>
              <a:tabLst>
                <a:tab pos="42354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2400" spc="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visualize swallowing pattern of</a:t>
            </a:r>
            <a:r>
              <a:rPr lang="en-US" sz="2400" spc="-2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patient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buNone/>
              <a:tabLst>
                <a:tab pos="354965" algn="l"/>
              </a:tabLst>
            </a:pPr>
            <a:r>
              <a:rPr lang="en-US" sz="2400" spc="270" dirty="0" smtClean="0">
                <a:latin typeface="Times New Roman" pitchFamily="18" charset="0"/>
                <a:cs typeface="Times New Roman" pitchFamily="18" charset="0"/>
              </a:rPr>
              <a:t>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x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ray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motion picture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studied using a</a:t>
            </a:r>
            <a:r>
              <a:rPr lang="en-US" sz="2400" spc="-1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movie 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projector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development and rapid commercialization of  technology for  maxillofacial region will undoubtedly increase access to general and specialist practitioner for better  imaging . 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capable of providing accurate,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submillimeter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-resolution images in formats allowing 2D,3D visualization of the complexity of the maxillofacial region.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10/23/2020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AE7DC-6B3B-459D-A814-7D20E3285AC4}" type="slidenum">
              <a:rPr lang="en-IN" smtClean="0"/>
              <a:t>79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Dr.MADHUBHASKAR MDS ORTHODONTICS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</TotalTime>
  <Words>2131</Words>
  <Application>Microsoft Office PowerPoint</Application>
  <PresentationFormat>On-screen Show (4:3)</PresentationFormat>
  <Paragraphs>573</Paragraphs>
  <Slides>79</Slides>
  <Notes>0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Office Theme</vt:lpstr>
      <vt:lpstr>ORTHODONTIC DIAGNOSTIC AIDS</vt:lpstr>
      <vt:lpstr>CONTENTS </vt:lpstr>
      <vt:lpstr>INTRODUCTION </vt:lpstr>
      <vt:lpstr>Slide 4</vt:lpstr>
      <vt:lpstr>Essential diagnostic aids </vt:lpstr>
      <vt:lpstr>Supplemental diagnostic aids</vt:lpstr>
      <vt:lpstr>Slide 7</vt:lpstr>
      <vt:lpstr>Orthodontic study models </vt:lpstr>
      <vt:lpstr>Slide 9</vt:lpstr>
      <vt:lpstr>Plaster and digital models</vt:lpstr>
      <vt:lpstr>Gnathostatic models </vt:lpstr>
      <vt:lpstr>Diagnostic set up </vt:lpstr>
      <vt:lpstr>Slide 13</vt:lpstr>
      <vt:lpstr>Facial photographs </vt:lpstr>
      <vt:lpstr>Slide 15</vt:lpstr>
      <vt:lpstr>Frontal </vt:lpstr>
      <vt:lpstr>Oblique </vt:lpstr>
      <vt:lpstr>Profile </vt:lpstr>
      <vt:lpstr>Intraoral </vt:lpstr>
      <vt:lpstr>Closeup image with black background</vt:lpstr>
      <vt:lpstr>Slide 21</vt:lpstr>
      <vt:lpstr>Submental </vt:lpstr>
      <vt:lpstr>Digital Video Technology</vt:lpstr>
      <vt:lpstr>EMG</vt:lpstr>
      <vt:lpstr>Slide 25</vt:lpstr>
      <vt:lpstr>Slide 26</vt:lpstr>
      <vt:lpstr>RADIOGRAPHS</vt:lpstr>
      <vt:lpstr>IOPA</vt:lpstr>
      <vt:lpstr>Slide 29</vt:lpstr>
      <vt:lpstr>BITEWING  RADIOGRAPHS</vt:lpstr>
      <vt:lpstr>Occlusal radiographs</vt:lpstr>
      <vt:lpstr>SLOB</vt:lpstr>
      <vt:lpstr>Extraoral radiographs </vt:lpstr>
      <vt:lpstr>Slide 34</vt:lpstr>
      <vt:lpstr>CEPHALOMETRIC  RADIOGRAPHS</vt:lpstr>
      <vt:lpstr>Slide 36</vt:lpstr>
      <vt:lpstr>Slide 37</vt:lpstr>
      <vt:lpstr>Recent advances </vt:lpstr>
      <vt:lpstr>Slide 39</vt:lpstr>
      <vt:lpstr>Xero radiography</vt:lpstr>
      <vt:lpstr>Slide 41</vt:lpstr>
      <vt:lpstr>Slide 42</vt:lpstr>
      <vt:lpstr>Slide 43</vt:lpstr>
      <vt:lpstr>Slide 44</vt:lpstr>
      <vt:lpstr>Slide 45</vt:lpstr>
      <vt:lpstr>Digi graph </vt:lpstr>
      <vt:lpstr>MRI</vt:lpstr>
      <vt:lpstr>MRI</vt:lpstr>
      <vt:lpstr>Slide 49</vt:lpstr>
      <vt:lpstr>Tomography</vt:lpstr>
      <vt:lpstr>Slide 51</vt:lpstr>
      <vt:lpstr>Slide 52</vt:lpstr>
      <vt:lpstr>Slide 53</vt:lpstr>
      <vt:lpstr>Slide 54</vt:lpstr>
      <vt:lpstr>CBCT</vt:lpstr>
      <vt:lpstr>Slide 56</vt:lpstr>
      <vt:lpstr>Slide 57</vt:lpstr>
      <vt:lpstr>Slide 58</vt:lpstr>
      <vt:lpstr>FOV</vt:lpstr>
      <vt:lpstr>APPLICATIONS  OF CBCT</vt:lpstr>
      <vt:lpstr>Slide 61</vt:lpstr>
      <vt:lpstr>Slide 62</vt:lpstr>
      <vt:lpstr>ORTHOGNATHIC SURGERY </vt:lpstr>
      <vt:lpstr>RME</vt:lpstr>
      <vt:lpstr>ROOT RESORPTION </vt:lpstr>
      <vt:lpstr>ALVEOLAR BONE CHANGES </vt:lpstr>
      <vt:lpstr>Slide 67</vt:lpstr>
      <vt:lpstr>Future </vt:lpstr>
      <vt:lpstr>Slide 69</vt:lpstr>
      <vt:lpstr>Slide 70</vt:lpstr>
      <vt:lpstr>Slide 71</vt:lpstr>
      <vt:lpstr>Slide 72</vt:lpstr>
      <vt:lpstr>Slide 73</vt:lpstr>
      <vt:lpstr>Holography</vt:lpstr>
      <vt:lpstr>Slide 75</vt:lpstr>
      <vt:lpstr>Holography </vt:lpstr>
      <vt:lpstr>Photocephalometry</vt:lpstr>
      <vt:lpstr>Cineradiography</vt:lpstr>
      <vt:lpstr>Conclusion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ORTHODONTIC DIAGNOSTIC AIDS</dc:title>
  <dc:creator>madhu</dc:creator>
  <cp:lastModifiedBy>madhu</cp:lastModifiedBy>
  <cp:revision>14</cp:revision>
  <dcterms:created xsi:type="dcterms:W3CDTF">2020-10-22T05:54:14Z</dcterms:created>
  <dcterms:modified xsi:type="dcterms:W3CDTF">2020-10-22T17:27:33Z</dcterms:modified>
</cp:coreProperties>
</file>