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308" r:id="rId6"/>
    <p:sldId id="260" r:id="rId7"/>
    <p:sldId id="309" r:id="rId8"/>
    <p:sldId id="261" r:id="rId9"/>
    <p:sldId id="262" r:id="rId10"/>
    <p:sldId id="263" r:id="rId11"/>
    <p:sldId id="264" r:id="rId12"/>
    <p:sldId id="265" r:id="rId13"/>
    <p:sldId id="266" r:id="rId14"/>
    <p:sldId id="267" r:id="rId15"/>
    <p:sldId id="268" r:id="rId16"/>
    <p:sldId id="270" r:id="rId17"/>
    <p:sldId id="271" r:id="rId18"/>
    <p:sldId id="310" r:id="rId19"/>
    <p:sldId id="272" r:id="rId20"/>
    <p:sldId id="311"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312" r:id="rId36"/>
    <p:sldId id="287" r:id="rId37"/>
    <p:sldId id="288" r:id="rId38"/>
    <p:sldId id="289" r:id="rId39"/>
    <p:sldId id="290" r:id="rId40"/>
    <p:sldId id="291" r:id="rId41"/>
    <p:sldId id="292" r:id="rId42"/>
    <p:sldId id="293" r:id="rId43"/>
    <p:sldId id="294" r:id="rId44"/>
    <p:sldId id="298" r:id="rId45"/>
    <p:sldId id="295" r:id="rId46"/>
    <p:sldId id="313" r:id="rId47"/>
    <p:sldId id="296" r:id="rId48"/>
    <p:sldId id="297" r:id="rId49"/>
    <p:sldId id="300" r:id="rId50"/>
    <p:sldId id="299" r:id="rId51"/>
    <p:sldId id="301" r:id="rId52"/>
    <p:sldId id="302" r:id="rId53"/>
    <p:sldId id="303" r:id="rId54"/>
    <p:sldId id="304" r:id="rId55"/>
    <p:sldId id="305" r:id="rId56"/>
    <p:sldId id="306" r:id="rId57"/>
    <p:sldId id="307"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85"/>
    <p:restoredTop sz="94607"/>
  </p:normalViewPr>
  <p:slideViewPr>
    <p:cSldViewPr>
      <p:cViewPr varScale="1">
        <p:scale>
          <a:sx n="78" d="100"/>
          <a:sy n="78" d="100"/>
        </p:scale>
        <p:origin x="2011"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ORAL MANIFESTATIONS OF SYSTEMIC DISEASE</a:t>
            </a:r>
          </a:p>
        </p:txBody>
      </p:sp>
      <p:sp>
        <p:nvSpPr>
          <p:cNvPr id="4" name="TextBox 2">
            <a:extLst>
              <a:ext uri="{FF2B5EF4-FFF2-40B4-BE49-F238E27FC236}">
                <a16:creationId xmlns:a16="http://schemas.microsoft.com/office/drawing/2014/main" id="{55C768F7-E446-6065-E6DB-1FB1CF27D627}"/>
              </a:ext>
            </a:extLst>
          </p:cNvPr>
          <p:cNvSpPr txBox="1"/>
          <p:nvPr/>
        </p:nvSpPr>
        <p:spPr>
          <a:xfrm>
            <a:off x="3581400" y="4800600"/>
            <a:ext cx="45720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Dr. B. MRUDULA</a:t>
            </a:r>
          </a:p>
          <a:p>
            <a:pPr algn="ctr"/>
            <a:r>
              <a:rPr lang="en-US" dirty="0"/>
              <a:t>READER </a:t>
            </a:r>
          </a:p>
          <a:p>
            <a:pPr algn="ctr"/>
            <a:r>
              <a:rPr lang="en-US" dirty="0"/>
              <a:t>DEPT OF ORAL MEDICINE &amp; RADIOLOGY</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b="1" dirty="0">
                <a:latin typeface="Times New Roman" pitchFamily="18" charset="0"/>
                <a:cs typeface="Times New Roman" pitchFamily="18" charset="0"/>
              </a:rPr>
              <a:t>GASTROINTESTINAL SYSTEM</a:t>
            </a:r>
          </a:p>
        </p:txBody>
      </p:sp>
      <p:sp>
        <p:nvSpPr>
          <p:cNvPr id="3" name="Content Placeholder 2"/>
          <p:cNvSpPr>
            <a:spLocks noGrp="1"/>
          </p:cNvSpPr>
          <p:nvPr>
            <p:ph idx="1"/>
          </p:nvPr>
        </p:nvSpPr>
        <p:spPr>
          <a:xfrm>
            <a:off x="457200" y="1143000"/>
            <a:ext cx="8229600" cy="5181600"/>
          </a:xfrm>
        </p:spPr>
        <p:txBody>
          <a:bodyPr/>
          <a:lstStyle/>
          <a:p>
            <a:r>
              <a:rPr lang="en-US" b="1" dirty="0">
                <a:solidFill>
                  <a:srgbClr val="FF0000"/>
                </a:solidFill>
                <a:latin typeface="Times New Roman" pitchFamily="18" charset="0"/>
                <a:cs typeface="Times New Roman" pitchFamily="18" charset="0"/>
              </a:rPr>
              <a:t>GERD: gastro </a:t>
            </a:r>
            <a:r>
              <a:rPr lang="en-US" b="1" dirty="0" err="1">
                <a:solidFill>
                  <a:srgbClr val="FF0000"/>
                </a:solidFill>
                <a:latin typeface="Times New Roman" pitchFamily="18" charset="0"/>
                <a:cs typeface="Times New Roman" pitchFamily="18" charset="0"/>
              </a:rPr>
              <a:t>eosophageal</a:t>
            </a:r>
            <a:r>
              <a:rPr lang="en-US" b="1" dirty="0">
                <a:solidFill>
                  <a:srgbClr val="FF0000"/>
                </a:solidFill>
                <a:latin typeface="Times New Roman" pitchFamily="18" charset="0"/>
                <a:cs typeface="Times New Roman" pitchFamily="18" charset="0"/>
              </a:rPr>
              <a:t> reflux disease</a:t>
            </a:r>
          </a:p>
          <a:p>
            <a:pPr>
              <a:buFont typeface="Wingdings" pitchFamily="2" charset="2"/>
              <a:buChar char="ü"/>
            </a:pPr>
            <a:r>
              <a:rPr lang="en-US" sz="2400" dirty="0">
                <a:latin typeface="Times New Roman" pitchFamily="18" charset="0"/>
                <a:cs typeface="Times New Roman" pitchFamily="18" charset="0"/>
              </a:rPr>
              <a:t>Oral ulcerations</a:t>
            </a:r>
          </a:p>
          <a:p>
            <a:pPr>
              <a:buFont typeface="Wingdings" pitchFamily="2" charset="2"/>
              <a:buChar char="ü"/>
            </a:pPr>
            <a:r>
              <a:rPr lang="en-US" sz="2400" dirty="0">
                <a:latin typeface="Times New Roman" pitchFamily="18" charset="0"/>
                <a:cs typeface="Times New Roman" pitchFamily="18" charset="0"/>
              </a:rPr>
              <a:t>Erosions of teeth</a:t>
            </a:r>
          </a:p>
          <a:p>
            <a:pPr>
              <a:buFont typeface="Wingdings" pitchFamily="2" charset="2"/>
              <a:buChar char="ü"/>
            </a:pPr>
            <a:r>
              <a:rPr lang="en-US" sz="2400" dirty="0">
                <a:latin typeface="Times New Roman" pitchFamily="18" charset="0"/>
                <a:cs typeface="Times New Roman" pitchFamily="18" charset="0"/>
              </a:rPr>
              <a:t>Xerostomia</a:t>
            </a:r>
          </a:p>
          <a:p>
            <a:pPr>
              <a:buFont typeface="Wingdings" pitchFamily="2" charset="2"/>
              <a:buChar char="ü"/>
            </a:pPr>
            <a:r>
              <a:rPr lang="en-US" sz="2400" dirty="0">
                <a:latin typeface="Times New Roman" pitchFamily="18" charset="0"/>
                <a:cs typeface="Times New Roman" pitchFamily="18" charset="0"/>
              </a:rPr>
              <a:t>Halitosis</a:t>
            </a:r>
          </a:p>
          <a:p>
            <a:pPr>
              <a:buFont typeface="Wingdings" pitchFamily="2" charset="2"/>
              <a:buChar char="ü"/>
            </a:pPr>
            <a:r>
              <a:rPr lang="en-US" sz="2400" dirty="0" err="1">
                <a:latin typeface="Times New Roman" pitchFamily="18" charset="0"/>
                <a:cs typeface="Times New Roman" pitchFamily="18" charset="0"/>
              </a:rPr>
              <a:t>dysgeusia</a:t>
            </a:r>
            <a:r>
              <a:rPr lang="en-US" sz="2400" dirty="0">
                <a:latin typeface="Times New Roman" pitchFamily="18" charset="0"/>
                <a:cs typeface="Times New Roman" pitchFamily="18" charset="0"/>
              </a:rPr>
              <a:t>(foul taste),</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1752600"/>
            <a:ext cx="1981200" cy="192037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795128"/>
            <a:ext cx="2413000" cy="164119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4108438"/>
            <a:ext cx="3568700" cy="22733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a:solidFill>
                  <a:srgbClr val="FF0000"/>
                </a:solidFill>
                <a:latin typeface="Times New Roman" pitchFamily="18" charset="0"/>
                <a:cs typeface="Times New Roman" pitchFamily="18" charset="0"/>
              </a:rPr>
              <a:t>PEPTIC ULCERS AND DUODENAL ULCERS</a:t>
            </a:r>
          </a:p>
          <a:p>
            <a:pPr algn="just">
              <a:buFont typeface="Wingdings" pitchFamily="2" charset="2"/>
              <a:buChar char="ü"/>
            </a:pPr>
            <a:r>
              <a:rPr lang="en-US" sz="2400" dirty="0">
                <a:latin typeface="Times New Roman" pitchFamily="18" charset="0"/>
                <a:cs typeface="Times New Roman" pitchFamily="18" charset="0"/>
              </a:rPr>
              <a:t>Dental erosion, typically of the palatal aspect of the maxillary teeth.</a:t>
            </a:r>
          </a:p>
          <a:p>
            <a:pPr algn="just">
              <a:buFont typeface="Wingdings" pitchFamily="2" charset="2"/>
              <a:buChar char="ü"/>
            </a:pPr>
            <a:r>
              <a:rPr lang="en-US" sz="2400" dirty="0">
                <a:latin typeface="Times New Roman" pitchFamily="18" charset="0"/>
                <a:cs typeface="Times New Roman" pitchFamily="18" charset="0"/>
              </a:rPr>
              <a:t>Vascular malformations of the lip have been reported.</a:t>
            </a:r>
          </a:p>
          <a:p>
            <a:pPr algn="just">
              <a:buFont typeface="Wingdings" pitchFamily="2" charset="2"/>
              <a:buChar char="ü"/>
            </a:pPr>
            <a:r>
              <a:rPr lang="en-US" sz="2400" dirty="0">
                <a:latin typeface="Times New Roman" pitchFamily="18" charset="0"/>
                <a:cs typeface="Times New Roman" pitchFamily="18" charset="0"/>
              </a:rPr>
              <a:t>recurrent </a:t>
            </a:r>
            <a:r>
              <a:rPr lang="en-US" sz="2400" dirty="0" err="1">
                <a:latin typeface="Times New Roman" pitchFamily="18" charset="0"/>
                <a:cs typeface="Times New Roman" pitchFamily="18" charset="0"/>
              </a:rPr>
              <a:t>aphthous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stomatitis</a:t>
            </a:r>
            <a:r>
              <a:rPr lang="en-US" sz="2400" dirty="0">
                <a:latin typeface="Times New Roman" pitchFamily="18" charset="0"/>
                <a:cs typeface="Times New Roman" pitchFamily="18" charset="0"/>
              </a:rPr>
              <a:t> (RAS)</a:t>
            </a:r>
          </a:p>
          <a:p>
            <a:pPr algn="just">
              <a:buFont typeface="Wingdings" pitchFamily="2" charset="2"/>
              <a:buChar char="ü"/>
            </a:pPr>
            <a:r>
              <a:rPr lang="en-US" sz="2400" dirty="0">
                <a:latin typeface="Times New Roman" pitchFamily="18" charset="0"/>
                <a:cs typeface="Times New Roman" pitchFamily="18" charset="0"/>
              </a:rPr>
              <a:t>dry mouth (</a:t>
            </a:r>
            <a:r>
              <a:rPr lang="en-US" sz="2400" dirty="0" err="1">
                <a:latin typeface="Times New Roman" pitchFamily="18" charset="0"/>
                <a:cs typeface="Times New Roman" pitchFamily="18" charset="0"/>
              </a:rPr>
              <a:t>xerostomia</a:t>
            </a:r>
            <a:r>
              <a:rPr lang="en-US" sz="2400" dirty="0">
                <a:latin typeface="Times New Roman" pitchFamily="18" charset="0"/>
                <a:cs typeface="Times New Roman" pitchFamily="18" charset="0"/>
              </a:rPr>
              <a:t>)</a:t>
            </a:r>
          </a:p>
          <a:p>
            <a:pPr algn="just">
              <a:buFont typeface="Wingdings" pitchFamily="2" charset="2"/>
              <a:buChar char="ü"/>
            </a:pPr>
            <a:r>
              <a:rPr lang="en-US" sz="2400" dirty="0">
                <a:latin typeface="Times New Roman" pitchFamily="18" charset="0"/>
                <a:cs typeface="Times New Roman" pitchFamily="18" charset="0"/>
              </a:rPr>
              <a:t>thrombocytopenia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600" y="2895600"/>
            <a:ext cx="1879600" cy="182086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3352800"/>
            <a:ext cx="1752600" cy="169879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a:solidFill>
                  <a:srgbClr val="FF0000"/>
                </a:solidFill>
                <a:latin typeface="Times New Roman" pitchFamily="18" charset="0"/>
                <a:cs typeface="Times New Roman" pitchFamily="18" charset="0"/>
              </a:rPr>
              <a:t>INFLAMMATORY BOWEL DISEASE</a:t>
            </a:r>
          </a:p>
        </p:txBody>
      </p:sp>
      <p:sp>
        <p:nvSpPr>
          <p:cNvPr id="3" name="Content Placeholder 2"/>
          <p:cNvSpPr>
            <a:spLocks noGrp="1"/>
          </p:cNvSpPr>
          <p:nvPr>
            <p:ph idx="1"/>
          </p:nvPr>
        </p:nvSpPr>
        <p:spPr>
          <a:xfrm>
            <a:off x="457200" y="1219200"/>
            <a:ext cx="8229600" cy="5257800"/>
          </a:xfrm>
        </p:spPr>
        <p:txBody>
          <a:bodyPr>
            <a:normAutofit/>
          </a:bodyPr>
          <a:lstStyle/>
          <a:p>
            <a:r>
              <a:rPr lang="en-US" dirty="0">
                <a:solidFill>
                  <a:srgbClr val="FF0000"/>
                </a:solidFill>
                <a:latin typeface="Times New Roman" pitchFamily="18" charset="0"/>
                <a:cs typeface="Times New Roman" pitchFamily="18" charset="0"/>
              </a:rPr>
              <a:t>ULCERATIVE COLITIS</a:t>
            </a:r>
          </a:p>
          <a:p>
            <a:pPr algn="just">
              <a:buFont typeface="Wingdings" pitchFamily="2" charset="2"/>
              <a:buChar char="ü"/>
            </a:pPr>
            <a:r>
              <a:rPr lang="en-US" sz="2400" dirty="0">
                <a:latin typeface="Times New Roman" pitchFamily="18" charset="0"/>
                <a:cs typeface="Times New Roman" pitchFamily="18" charset="0"/>
              </a:rPr>
              <a:t>Anemia - delayed healing</a:t>
            </a:r>
          </a:p>
          <a:p>
            <a:pPr algn="just">
              <a:buFont typeface="Wingdings" pitchFamily="2" charset="2"/>
              <a:buChar char="ü"/>
            </a:pPr>
            <a:r>
              <a:rPr lang="en-US" sz="2400" dirty="0">
                <a:latin typeface="Times New Roman" pitchFamily="18" charset="0"/>
                <a:cs typeface="Times New Roman" pitchFamily="18" charset="0"/>
              </a:rPr>
              <a:t>Aphthous </a:t>
            </a:r>
            <a:r>
              <a:rPr lang="en-US" sz="2400" dirty="0" err="1">
                <a:latin typeface="Times New Roman" pitchFamily="18" charset="0"/>
                <a:cs typeface="Times New Roman" pitchFamily="18" charset="0"/>
              </a:rPr>
              <a:t>stomatitis</a:t>
            </a:r>
            <a:r>
              <a:rPr lang="en-US" sz="2400" dirty="0">
                <a:latin typeface="Times New Roman" pitchFamily="18" charset="0"/>
                <a:cs typeface="Times New Roman" pitchFamily="18" charset="0"/>
              </a:rPr>
              <a:t> of the major and minor</a:t>
            </a:r>
          </a:p>
          <a:p>
            <a:pPr algn="just">
              <a:buFont typeface="Wingdings" pitchFamily="2" charset="2"/>
              <a:buChar char="ü"/>
            </a:pPr>
            <a:r>
              <a:rPr lang="en-US" sz="2400" dirty="0">
                <a:latin typeface="Times New Roman" pitchFamily="18" charset="0"/>
                <a:cs typeface="Times New Roman" pitchFamily="18" charset="0"/>
              </a:rPr>
              <a:t>Pyoderma </a:t>
            </a:r>
            <a:r>
              <a:rPr lang="en-US" sz="2400" dirty="0" err="1">
                <a:latin typeface="Times New Roman" pitchFamily="18" charset="0"/>
                <a:cs typeface="Times New Roman" pitchFamily="18" charset="0"/>
              </a:rPr>
              <a:t>gangrenosum</a:t>
            </a:r>
            <a:r>
              <a:rPr lang="en-US" sz="2400" dirty="0">
                <a:latin typeface="Times New Roman" pitchFamily="18" charset="0"/>
                <a:cs typeface="Times New Roman" pitchFamily="18" charset="0"/>
              </a:rPr>
              <a:t> may occur in the form of deep ulcers that sometimes ulcerate through the tonsillar pillar.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965616"/>
            <a:ext cx="2374900" cy="169635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3848100"/>
            <a:ext cx="4191000" cy="19431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525963"/>
          </a:xfrm>
        </p:spPr>
        <p:txBody>
          <a:bodyPr/>
          <a:lstStyle/>
          <a:p>
            <a:pPr algn="just">
              <a:buFont typeface="Wingdings" pitchFamily="2" charset="2"/>
              <a:buChar char="ü"/>
            </a:pPr>
            <a:r>
              <a:rPr lang="en-US" dirty="0" err="1">
                <a:latin typeface="Times New Roman" pitchFamily="18" charset="0"/>
                <a:cs typeface="Times New Roman" pitchFamily="18" charset="0"/>
              </a:rPr>
              <a:t>Pyostomatitis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vegetans</a:t>
            </a:r>
            <a:r>
              <a:rPr lang="en-US" dirty="0">
                <a:latin typeface="Times New Roman" pitchFamily="18" charset="0"/>
                <a:cs typeface="Times New Roman" pitchFamily="18" charset="0"/>
              </a:rPr>
              <a:t>, a purulent inflammation of the mouth, may also occur. These oral lesions are characterized by deep tissue vegetating or proliferative lesions that undergo ulceration and then suppuration.</a:t>
            </a:r>
          </a:p>
          <a:p>
            <a:pPr algn="just">
              <a:buFont typeface="Wingdings" pitchFamily="2" charset="2"/>
              <a:buChar char="ü"/>
            </a:pPr>
            <a:r>
              <a:rPr lang="en-US" dirty="0">
                <a:latin typeface="Times New Roman" pitchFamily="18" charset="0"/>
                <a:cs typeface="Times New Roman" pitchFamily="18" charset="0"/>
              </a:rPr>
              <a:t>hairy leukoplakia.</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765" y="3886200"/>
            <a:ext cx="4181635" cy="26543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7" y="4241800"/>
            <a:ext cx="3530600" cy="2298700"/>
          </a:xfrm>
          <a:prstGeom prst="rect">
            <a:avLst/>
          </a:prstGeom>
        </p:spPr>
      </p:pic>
    </p:spTree>
    <p:extLst>
      <p:ext uri="{BB962C8B-B14F-4D97-AF65-F5344CB8AC3E}">
        <p14:creationId xmlns:p14="http://schemas.microsoft.com/office/powerpoint/2010/main" val="2092389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a:bodyPr>
          <a:lstStyle/>
          <a:p>
            <a:pPr marL="0" indent="0">
              <a:buNone/>
            </a:pPr>
            <a:r>
              <a:rPr lang="en-US" dirty="0">
                <a:solidFill>
                  <a:srgbClr val="FF0000"/>
                </a:solidFill>
                <a:latin typeface="Times New Roman" pitchFamily="18" charset="0"/>
                <a:cs typeface="Times New Roman" pitchFamily="18" charset="0"/>
              </a:rPr>
              <a:t>CHRON’S DISEASE</a:t>
            </a:r>
          </a:p>
          <a:p>
            <a:pPr algn="just">
              <a:buFont typeface="Wingdings" pitchFamily="2" charset="2"/>
              <a:buChar char="ü"/>
            </a:pPr>
            <a:r>
              <a:rPr lang="en-US" sz="2800" dirty="0">
                <a:latin typeface="Times New Roman" pitchFamily="18" charset="0"/>
                <a:cs typeface="Times New Roman" pitchFamily="18" charset="0"/>
              </a:rPr>
              <a:t>Recurrent </a:t>
            </a:r>
            <a:r>
              <a:rPr lang="en-US" sz="2800" dirty="0" err="1">
                <a:latin typeface="Times New Roman" pitchFamily="18" charset="0"/>
                <a:cs typeface="Times New Roman" pitchFamily="18" charset="0"/>
              </a:rPr>
              <a:t>aphthous</a:t>
            </a:r>
            <a:r>
              <a:rPr lang="en-US" sz="2800" dirty="0">
                <a:latin typeface="Times New Roman" pitchFamily="18" charset="0"/>
                <a:cs typeface="Times New Roman" pitchFamily="18" charset="0"/>
              </a:rPr>
              <a:t> ulcers. Biopsy specimens of these multiple small nonhealing aphthous ulcers reveal granulomatous inflammation.</a:t>
            </a:r>
          </a:p>
          <a:p>
            <a:pPr algn="just">
              <a:buFont typeface="Wingdings" pitchFamily="2" charset="2"/>
              <a:buChar char="ü"/>
            </a:pPr>
            <a:r>
              <a:rPr lang="en-US" sz="2800" dirty="0" err="1">
                <a:latin typeface="Times New Roman" pitchFamily="18" charset="0"/>
                <a:cs typeface="Times New Roman" pitchFamily="18" charset="0"/>
              </a:rPr>
              <a:t>Pyostomatitis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vegetans</a:t>
            </a:r>
            <a:r>
              <a:rPr lang="en-US" sz="2800" dirty="0">
                <a:latin typeface="Times New Roman" pitchFamily="18" charset="0"/>
                <a:cs typeface="Times New Roman" pitchFamily="18" charset="0"/>
              </a:rPr>
              <a:t>, cobblestone mucosal architecture, and minor salivary gland duct pathology represent granulomatous changes that constitute the hallmark of Crohn’s disease.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400" y="4279900"/>
            <a:ext cx="3581400" cy="22733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4525963"/>
          </a:xfrm>
        </p:spPr>
        <p:txBody>
          <a:bodyPr/>
          <a:lstStyle/>
          <a:p>
            <a:pPr algn="just">
              <a:buFont typeface="Wingdings" pitchFamily="2" charset="2"/>
              <a:buChar char="ü"/>
            </a:pPr>
            <a:r>
              <a:rPr lang="en-US" dirty="0">
                <a:latin typeface="Times New Roman" pitchFamily="18" charset="0"/>
                <a:cs typeface="Times New Roman" pitchFamily="18" charset="0"/>
              </a:rPr>
              <a:t>diffuse swelling of the lips and face, inflammatory </a:t>
            </a:r>
            <a:r>
              <a:rPr lang="en-US" dirty="0" err="1">
                <a:latin typeface="Times New Roman" pitchFamily="18" charset="0"/>
                <a:cs typeface="Times New Roman" pitchFamily="18" charset="0"/>
              </a:rPr>
              <a:t>hyperplasias</a:t>
            </a:r>
            <a:r>
              <a:rPr lang="en-US" dirty="0">
                <a:latin typeface="Times New Roman" pitchFamily="18" charset="0"/>
                <a:cs typeface="Times New Roman" pitchFamily="18" charset="0"/>
              </a:rPr>
              <a:t> of the oral mucosa.</a:t>
            </a:r>
          </a:p>
          <a:p>
            <a:pPr algn="just">
              <a:buFont typeface="Wingdings" pitchFamily="2" charset="2"/>
              <a:buChar char="ü"/>
            </a:pPr>
            <a:r>
              <a:rPr lang="en-US" dirty="0">
                <a:latin typeface="Times New Roman" pitchFamily="18" charset="0"/>
                <a:cs typeface="Times New Roman" pitchFamily="18" charset="0"/>
              </a:rPr>
              <a:t>indurated polypoid tag-like lesions in the vestibule and </a:t>
            </a:r>
            <a:r>
              <a:rPr lang="en-US" dirty="0" err="1">
                <a:latin typeface="Times New Roman" pitchFamily="18" charset="0"/>
                <a:cs typeface="Times New Roman" pitchFamily="18" charset="0"/>
              </a:rPr>
              <a:t>retromolar</a:t>
            </a:r>
            <a:r>
              <a:rPr lang="en-US" dirty="0">
                <a:latin typeface="Times New Roman" pitchFamily="18" charset="0"/>
                <a:cs typeface="Times New Roman" pitchFamily="18" charset="0"/>
              </a:rPr>
              <a:t> pad area, and persistent deep linear ulcerations with hyperplastic margins. </a:t>
            </a:r>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3552"/>
          <a:stretch/>
        </p:blipFill>
        <p:spPr>
          <a:xfrm>
            <a:off x="5334000" y="3907215"/>
            <a:ext cx="3454400" cy="2707898"/>
          </a:xfrm>
          <a:prstGeom prst="rect">
            <a:avLst/>
          </a:prstGeom>
        </p:spPr>
      </p:pic>
    </p:spTree>
    <p:extLst>
      <p:ext uri="{BB962C8B-B14F-4D97-AF65-F5344CB8AC3E}">
        <p14:creationId xmlns:p14="http://schemas.microsoft.com/office/powerpoint/2010/main" val="671406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r>
              <a:rPr lang="en-US" sz="3200" b="1" dirty="0">
                <a:solidFill>
                  <a:srgbClr val="FF0000"/>
                </a:solidFill>
                <a:latin typeface="Times New Roman" pitchFamily="18" charset="0"/>
                <a:cs typeface="Times New Roman" pitchFamily="18" charset="0"/>
              </a:rPr>
              <a:t>JAUNDICE</a:t>
            </a:r>
          </a:p>
        </p:txBody>
      </p:sp>
      <p:sp>
        <p:nvSpPr>
          <p:cNvPr id="3" name="Content Placeholder 2"/>
          <p:cNvSpPr>
            <a:spLocks noGrp="1"/>
          </p:cNvSpPr>
          <p:nvPr>
            <p:ph idx="1"/>
          </p:nvPr>
        </p:nvSpPr>
        <p:spPr>
          <a:xfrm>
            <a:off x="228600" y="914400"/>
            <a:ext cx="8686800" cy="5211763"/>
          </a:xfrm>
        </p:spPr>
        <p:txBody>
          <a:bodyPr>
            <a:noAutofit/>
          </a:bodyPr>
          <a:lstStyle/>
          <a:p>
            <a:pPr algn="just">
              <a:buFont typeface="Wingdings" pitchFamily="2" charset="2"/>
              <a:buChar char="ü"/>
            </a:pPr>
            <a:r>
              <a:rPr lang="en-US" sz="2400" dirty="0">
                <a:latin typeface="Times New Roman" pitchFamily="18" charset="0"/>
                <a:cs typeface="Times New Roman" pitchFamily="18" charset="0"/>
              </a:rPr>
              <a:t>Jaundice (yellow pigmentation) may be observed on the mucosa and may be accompanied by </a:t>
            </a:r>
            <a:r>
              <a:rPr lang="en-US" sz="2400" dirty="0" err="1">
                <a:latin typeface="Times New Roman" pitchFamily="18" charset="0"/>
                <a:cs typeface="Times New Roman" pitchFamily="18" charset="0"/>
              </a:rPr>
              <a:t>cutaneous</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scleral</a:t>
            </a:r>
            <a:r>
              <a:rPr lang="en-US" sz="2400" dirty="0">
                <a:latin typeface="Times New Roman" pitchFamily="18" charset="0"/>
                <a:cs typeface="Times New Roman" pitchFamily="18" charset="0"/>
              </a:rPr>
              <a:t> jaundice.</a:t>
            </a:r>
          </a:p>
          <a:p>
            <a:pPr algn="just">
              <a:buFont typeface="Wingdings" pitchFamily="2" charset="2"/>
              <a:buChar char="ü"/>
            </a:pPr>
            <a:r>
              <a:rPr lang="en-US" sz="2400" dirty="0">
                <a:latin typeface="Times New Roman" pitchFamily="18" charset="0"/>
                <a:cs typeface="Times New Roman" pitchFamily="18" charset="0"/>
              </a:rPr>
              <a:t>Jaundice usually occurs when total serum </a:t>
            </a:r>
            <a:r>
              <a:rPr lang="en-US" sz="2400" dirty="0" err="1">
                <a:latin typeface="Times New Roman" pitchFamily="18" charset="0"/>
                <a:cs typeface="Times New Roman" pitchFamily="18" charset="0"/>
              </a:rPr>
              <a:t>bilirubin</a:t>
            </a:r>
            <a:r>
              <a:rPr lang="en-US" sz="2400" dirty="0">
                <a:latin typeface="Times New Roman" pitchFamily="18" charset="0"/>
                <a:cs typeface="Times New Roman" pitchFamily="18" charset="0"/>
              </a:rPr>
              <a:t> reaches levels ≥3 mg/</a:t>
            </a:r>
            <a:r>
              <a:rPr lang="en-US" sz="2400" dirty="0" err="1">
                <a:latin typeface="Times New Roman" pitchFamily="18" charset="0"/>
                <a:cs typeface="Times New Roman" pitchFamily="18" charset="0"/>
              </a:rPr>
              <a:t>dL</a:t>
            </a:r>
            <a:r>
              <a:rPr lang="en-US" sz="2400" dirty="0">
                <a:latin typeface="Times New Roman" pitchFamily="18" charset="0"/>
                <a:cs typeface="Times New Roman" pitchFamily="18" charset="0"/>
              </a:rPr>
              <a:t>. </a:t>
            </a:r>
          </a:p>
          <a:p>
            <a:pPr algn="just">
              <a:buFont typeface="Wingdings" pitchFamily="2" charset="2"/>
              <a:buChar char="ü"/>
            </a:pPr>
            <a:r>
              <a:rPr lang="en-US" sz="2400" dirty="0">
                <a:latin typeface="Times New Roman" pitchFamily="18" charset="0"/>
                <a:cs typeface="Times New Roman" pitchFamily="18" charset="0"/>
              </a:rPr>
              <a:t>There may be </a:t>
            </a:r>
            <a:r>
              <a:rPr lang="en-US" sz="2400" dirty="0" err="1">
                <a:latin typeface="Times New Roman" pitchFamily="18" charset="0"/>
                <a:cs typeface="Times New Roman" pitchFamily="18" charset="0"/>
              </a:rPr>
              <a:t>extraoral</a:t>
            </a:r>
            <a:r>
              <a:rPr lang="en-US" sz="2400" dirty="0">
                <a:latin typeface="Times New Roman" pitchFamily="18" charset="0"/>
                <a:cs typeface="Times New Roman" pitchFamily="18" charset="0"/>
              </a:rPr>
              <a:t> and/or intraoral </a:t>
            </a:r>
            <a:r>
              <a:rPr lang="en-US" sz="2400" dirty="0" err="1">
                <a:latin typeface="Times New Roman" pitchFamily="18" charset="0"/>
                <a:cs typeface="Times New Roman" pitchFamily="18" charset="0"/>
              </a:rPr>
              <a:t>petechiae</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ecchymosis</a:t>
            </a:r>
            <a:r>
              <a:rPr lang="en-US" sz="2400" dirty="0">
                <a:latin typeface="Times New Roman" pitchFamily="18" charset="0"/>
                <a:cs typeface="Times New Roman" pitchFamily="18" charset="0"/>
              </a:rPr>
              <a:t>, gingival </a:t>
            </a:r>
            <a:r>
              <a:rPr lang="en-US" sz="2400" dirty="0" err="1">
                <a:latin typeface="Times New Roman" pitchFamily="18" charset="0"/>
                <a:cs typeface="Times New Roman" pitchFamily="18" charset="0"/>
              </a:rPr>
              <a:t>crevicular</a:t>
            </a:r>
            <a:r>
              <a:rPr lang="en-US" sz="2400" dirty="0">
                <a:latin typeface="Times New Roman" pitchFamily="18" charset="0"/>
                <a:cs typeface="Times New Roman" pitchFamily="18" charset="0"/>
              </a:rPr>
              <a:t> hemorrhage due to the deficient clotting factors associated with </a:t>
            </a:r>
            <a:r>
              <a:rPr lang="en-US" sz="2400" dirty="0" err="1">
                <a:latin typeface="Times New Roman" pitchFamily="18" charset="0"/>
                <a:cs typeface="Times New Roman" pitchFamily="18" charset="0"/>
              </a:rPr>
              <a:t>dysfunctioning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hepatocytes</a:t>
            </a:r>
            <a:r>
              <a:rPr lang="en-US" sz="2400" dirty="0">
                <a:latin typeface="Times New Roman" pitchFamily="18" charset="0"/>
                <a:cs typeface="Times New Roman" pitchFamily="18" charset="0"/>
              </a:rPr>
              <a:t>, and thrombocytopenia associated with alcohol. </a:t>
            </a:r>
          </a:p>
          <a:p>
            <a:pPr algn="just">
              <a:buFont typeface="Wingdings" pitchFamily="2" charset="2"/>
              <a:buChar char="ü"/>
            </a:pPr>
            <a:r>
              <a:rPr lang="en-US" sz="2400" dirty="0">
                <a:latin typeface="Times New Roman" pitchFamily="18" charset="0"/>
                <a:cs typeface="Times New Roman" pitchFamily="18" charset="0"/>
              </a:rPr>
              <a:t>Sweet ketone breath, indicative of liver gluconeogenesis, should raise the suspicion of hepatotoxicity.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799" y="4548631"/>
            <a:ext cx="2733207" cy="22981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4921250"/>
            <a:ext cx="2324100" cy="19367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FF0000"/>
                </a:solidFill>
                <a:latin typeface="Times New Roman" pitchFamily="18" charset="0"/>
                <a:cs typeface="Times New Roman" pitchFamily="18" charset="0"/>
              </a:rPr>
              <a:t>EATING DISORDERS: ANOREXIA AND BULIMIA</a:t>
            </a:r>
            <a:endParaRPr lang="en-US" sz="32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Font typeface="Wingdings" pitchFamily="2" charset="2"/>
              <a:buChar char="ü"/>
            </a:pPr>
            <a:r>
              <a:rPr lang="en-US" sz="2400" dirty="0">
                <a:latin typeface="Times New Roman" pitchFamily="18" charset="0"/>
                <a:cs typeface="Times New Roman" pitchFamily="18" charset="0"/>
              </a:rPr>
              <a:t>The cardinal oral manifestation of eating disorders is severe erosion of the enamel on the lingual surfaces of the maxillary teeth. Acids from chronic vomiting are the cause.</a:t>
            </a:r>
          </a:p>
          <a:p>
            <a:pPr algn="just">
              <a:buFont typeface="Wingdings" pitchFamily="2" charset="2"/>
              <a:buChar char="ü"/>
            </a:pPr>
            <a:r>
              <a:rPr lang="en-US" sz="2400" dirty="0">
                <a:latin typeface="Times New Roman" pitchFamily="18" charset="0"/>
                <a:cs typeface="Times New Roman" pitchFamily="18" charset="0"/>
              </a:rPr>
              <a:t>Examination of the patient’s fingernails may disclose abnormalities related to the use of fingers to initiate purging.</a:t>
            </a:r>
          </a:p>
          <a:p>
            <a:pPr algn="just">
              <a:buFont typeface="Wingdings" pitchFamily="2" charset="2"/>
              <a:buChar char="ü"/>
            </a:pPr>
            <a:r>
              <a:rPr lang="en-US" sz="2400" dirty="0" err="1">
                <a:latin typeface="Times New Roman" pitchFamily="18" charset="0"/>
                <a:cs typeface="Times New Roman" pitchFamily="18" charset="0"/>
              </a:rPr>
              <a:t>Mandibular</a:t>
            </a:r>
            <a:r>
              <a:rPr lang="en-US" sz="2400" dirty="0">
                <a:latin typeface="Times New Roman" pitchFamily="18" charset="0"/>
                <a:cs typeface="Times New Roman" pitchFamily="18" charset="0"/>
              </a:rPr>
              <a:t> teeth may be affected but not as severely as the maxillary teeth. </a:t>
            </a:r>
          </a:p>
          <a:p>
            <a:pPr algn="just">
              <a:buFont typeface="Wingdings" pitchFamily="2" charset="2"/>
              <a:buChar char="ü"/>
            </a:pPr>
            <a:r>
              <a:rPr lang="en-US" sz="2400" dirty="0">
                <a:latin typeface="Times New Roman" pitchFamily="18" charset="0"/>
                <a:cs typeface="Times New Roman" pitchFamily="18" charset="0"/>
              </a:rPr>
              <a:t>Parotid enlargement may develop as a sequela of starvation.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944" y="5029200"/>
            <a:ext cx="1854200" cy="174985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400" y="4988559"/>
            <a:ext cx="2667000" cy="177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b="1" dirty="0">
                <a:solidFill>
                  <a:srgbClr val="FF0000"/>
                </a:solidFill>
                <a:latin typeface="Times New Roman" pitchFamily="18" charset="0"/>
                <a:cs typeface="Times New Roman" pitchFamily="18" charset="0"/>
              </a:rPr>
              <a:t>HEMATOLOGIC DISORDERS-BLEEDING AND CLOTTING DISORDERS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6781800" cy="1600200"/>
          </a:xfrm>
        </p:spPr>
        <p:txBody>
          <a:bodyPr>
            <a:normAutofit/>
          </a:bodyPr>
          <a:lstStyle/>
          <a:p>
            <a:r>
              <a:rPr lang="en-US" sz="2800" dirty="0">
                <a:solidFill>
                  <a:srgbClr val="002060"/>
                </a:solidFill>
              </a:rPr>
              <a:t>Oral Manifestations</a:t>
            </a:r>
          </a:p>
        </p:txBody>
      </p:sp>
      <p:sp>
        <p:nvSpPr>
          <p:cNvPr id="3" name="Content Placeholder 2"/>
          <p:cNvSpPr>
            <a:spLocks noGrp="1"/>
          </p:cNvSpPr>
          <p:nvPr>
            <p:ph idx="1"/>
          </p:nvPr>
        </p:nvSpPr>
        <p:spPr>
          <a:xfrm>
            <a:off x="533400" y="685800"/>
            <a:ext cx="5791200" cy="4876800"/>
          </a:xfrm>
        </p:spPr>
        <p:txBody>
          <a:bodyPr>
            <a:normAutofit/>
          </a:bodyPr>
          <a:lstStyle/>
          <a:p>
            <a:pPr algn="just"/>
            <a:r>
              <a:rPr lang="en-US" sz="2400" dirty="0">
                <a:solidFill>
                  <a:schemeClr val="tx1"/>
                </a:solidFill>
                <a:latin typeface="Times New Roman" pitchFamily="18" charset="0"/>
                <a:cs typeface="Times New Roman" pitchFamily="18" charset="0"/>
              </a:rPr>
              <a:t>Angular </a:t>
            </a:r>
            <a:r>
              <a:rPr lang="en-US" sz="2400" dirty="0" err="1">
                <a:solidFill>
                  <a:schemeClr val="tx1"/>
                </a:solidFill>
                <a:latin typeface="Times New Roman" pitchFamily="18" charset="0"/>
                <a:cs typeface="Times New Roman" pitchFamily="18" charset="0"/>
              </a:rPr>
              <a:t>cheilitis</a:t>
            </a:r>
            <a:r>
              <a:rPr lang="en-US" sz="2400" dirty="0">
                <a:solidFill>
                  <a:schemeClr val="tx1"/>
                </a:solidFill>
                <a:latin typeface="Times New Roman" pitchFamily="18" charset="0"/>
                <a:cs typeface="Times New Roman" pitchFamily="18" charset="0"/>
              </a:rPr>
              <a:t>, </a:t>
            </a:r>
          </a:p>
          <a:p>
            <a:pPr algn="just"/>
            <a:r>
              <a:rPr lang="en-US" sz="2400" dirty="0" err="1">
                <a:solidFill>
                  <a:schemeClr val="tx1"/>
                </a:solidFill>
                <a:latin typeface="Times New Roman" pitchFamily="18" charset="0"/>
                <a:cs typeface="Times New Roman" pitchFamily="18" charset="0"/>
              </a:rPr>
              <a:t>Glossitis</a:t>
            </a:r>
            <a:r>
              <a:rPr lang="en-US" sz="2400" dirty="0">
                <a:solidFill>
                  <a:schemeClr val="tx1"/>
                </a:solidFill>
                <a:latin typeface="Times New Roman" pitchFamily="18" charset="0"/>
                <a:cs typeface="Times New Roman" pitchFamily="18" charset="0"/>
              </a:rPr>
              <a:t> with different degrees of atrophy of </a:t>
            </a:r>
            <a:r>
              <a:rPr lang="en-US" sz="2400" dirty="0" err="1">
                <a:solidFill>
                  <a:schemeClr val="tx1"/>
                </a:solidFill>
                <a:latin typeface="Times New Roman" pitchFamily="18" charset="0"/>
                <a:cs typeface="Times New Roman" pitchFamily="18" charset="0"/>
              </a:rPr>
              <a:t>fungiform</a:t>
            </a:r>
            <a:r>
              <a:rPr lang="en-US" sz="2400" dirty="0">
                <a:solidFill>
                  <a:schemeClr val="tx1"/>
                </a:solidFill>
                <a:latin typeface="Times New Roman" pitchFamily="18" charset="0"/>
                <a:cs typeface="Times New Roman" pitchFamily="18" charset="0"/>
              </a:rPr>
              <a:t> and </a:t>
            </a:r>
            <a:r>
              <a:rPr lang="en-US" sz="2400" dirty="0" err="1">
                <a:solidFill>
                  <a:schemeClr val="tx1"/>
                </a:solidFill>
                <a:latin typeface="Times New Roman" pitchFamily="18" charset="0"/>
                <a:cs typeface="Times New Roman" pitchFamily="18" charset="0"/>
              </a:rPr>
              <a:t>filliform</a:t>
            </a:r>
            <a:r>
              <a:rPr lang="en-US" sz="2400" dirty="0">
                <a:solidFill>
                  <a:schemeClr val="tx1"/>
                </a:solidFill>
                <a:latin typeface="Times New Roman" pitchFamily="18" charset="0"/>
                <a:cs typeface="Times New Roman" pitchFamily="18" charset="0"/>
              </a:rPr>
              <a:t> </a:t>
            </a:r>
            <a:r>
              <a:rPr lang="it-IT" sz="2400" dirty="0">
                <a:solidFill>
                  <a:schemeClr val="tx1"/>
                </a:solidFill>
                <a:latin typeface="Times New Roman" pitchFamily="18" charset="0"/>
                <a:cs typeface="Times New Roman" pitchFamily="18" charset="0"/>
              </a:rPr>
              <a:t>papillae </a:t>
            </a:r>
          </a:p>
          <a:p>
            <a:pPr algn="just"/>
            <a:r>
              <a:rPr lang="it-IT" sz="2400" dirty="0">
                <a:solidFill>
                  <a:schemeClr val="tx1"/>
                </a:solidFill>
                <a:latin typeface="Times New Roman" pitchFamily="18" charset="0"/>
                <a:cs typeface="Times New Roman" pitchFamily="18" charset="0"/>
              </a:rPr>
              <a:t>Pale oral mucosa </a:t>
            </a:r>
          </a:p>
          <a:p>
            <a:pPr algn="just"/>
            <a:r>
              <a:rPr lang="it-IT" sz="2400" dirty="0">
                <a:solidFill>
                  <a:schemeClr val="tx1"/>
                </a:solidFill>
                <a:latin typeface="Times New Roman" pitchFamily="18" charset="0"/>
                <a:cs typeface="Times New Roman" pitchFamily="18" charset="0"/>
              </a:rPr>
              <a:t>Oral candidiasis</a:t>
            </a:r>
          </a:p>
          <a:p>
            <a:pPr algn="just"/>
            <a:r>
              <a:rPr lang="en-US" sz="2400" dirty="0">
                <a:solidFill>
                  <a:schemeClr val="tx1"/>
                </a:solidFill>
                <a:latin typeface="Times New Roman" pitchFamily="18" charset="0"/>
                <a:cs typeface="Times New Roman" pitchFamily="18" charset="0"/>
              </a:rPr>
              <a:t>Recurrent </a:t>
            </a:r>
            <a:r>
              <a:rPr lang="en-US" sz="2400" dirty="0" err="1">
                <a:solidFill>
                  <a:schemeClr val="tx1"/>
                </a:solidFill>
                <a:latin typeface="Times New Roman" pitchFamily="18" charset="0"/>
                <a:cs typeface="Times New Roman" pitchFamily="18" charset="0"/>
              </a:rPr>
              <a:t>aphthous</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stomatitis</a:t>
            </a:r>
            <a:r>
              <a:rPr lang="en-US" sz="2400" dirty="0">
                <a:solidFill>
                  <a:schemeClr val="tx1"/>
                </a:solidFill>
                <a:latin typeface="Times New Roman" pitchFamily="18" charset="0"/>
                <a:cs typeface="Times New Roman" pitchFamily="18" charset="0"/>
              </a:rPr>
              <a:t> </a:t>
            </a:r>
          </a:p>
          <a:p>
            <a:pPr algn="just"/>
            <a:r>
              <a:rPr lang="en-US" sz="2400" dirty="0" err="1">
                <a:solidFill>
                  <a:schemeClr val="tx1"/>
                </a:solidFill>
                <a:latin typeface="Times New Roman" pitchFamily="18" charset="0"/>
                <a:cs typeface="Times New Roman" pitchFamily="18" charset="0"/>
              </a:rPr>
              <a:t>Erythematous</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mucositis</a:t>
            </a:r>
            <a:r>
              <a:rPr lang="en-US" sz="2400" dirty="0">
                <a:solidFill>
                  <a:schemeClr val="tx1"/>
                </a:solidFill>
                <a:latin typeface="Times New Roman" pitchFamily="18" charset="0"/>
                <a:cs typeface="Times New Roman" pitchFamily="18" charset="0"/>
              </a:rPr>
              <a:t> </a:t>
            </a:r>
          </a:p>
          <a:p>
            <a:pPr algn="just"/>
            <a:r>
              <a:rPr lang="en-US" sz="2400" dirty="0">
                <a:solidFill>
                  <a:schemeClr val="tx1"/>
                </a:solidFill>
                <a:latin typeface="Times New Roman" pitchFamily="18" charset="0"/>
                <a:cs typeface="Times New Roman" pitchFamily="18" charset="0"/>
              </a:rPr>
              <a:t>Burning mouth</a:t>
            </a:r>
          </a:p>
        </p:txBody>
      </p:sp>
      <p:pic>
        <p:nvPicPr>
          <p:cNvPr id="117762" name="Picture 2" descr="http://abchomeremedies.com/wp-content/uploads/2015/10/Angular-cheilitis.jpg"/>
          <p:cNvPicPr>
            <a:picLocks noChangeAspect="1" noChangeArrowheads="1"/>
          </p:cNvPicPr>
          <p:nvPr/>
        </p:nvPicPr>
        <p:blipFill>
          <a:blip r:embed="rId2"/>
          <a:srcRect/>
          <a:stretch>
            <a:fillRect/>
          </a:stretch>
        </p:blipFill>
        <p:spPr bwMode="auto">
          <a:xfrm>
            <a:off x="6553200" y="828675"/>
            <a:ext cx="2438400" cy="1914525"/>
          </a:xfrm>
          <a:prstGeom prst="rect">
            <a:avLst/>
          </a:prstGeom>
          <a:noFill/>
        </p:spPr>
      </p:pic>
      <p:pic>
        <p:nvPicPr>
          <p:cNvPr id="117764" name="Picture 4" descr="http://image.123tagged.com/images/g/glossitis-1278.jpg"/>
          <p:cNvPicPr>
            <a:picLocks noChangeAspect="1" noChangeArrowheads="1"/>
          </p:cNvPicPr>
          <p:nvPr/>
        </p:nvPicPr>
        <p:blipFill>
          <a:blip r:embed="rId3"/>
          <a:srcRect/>
          <a:stretch>
            <a:fillRect/>
          </a:stretch>
        </p:blipFill>
        <p:spPr bwMode="auto">
          <a:xfrm>
            <a:off x="6629400" y="2971800"/>
            <a:ext cx="2362199" cy="2209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6781800" cy="1600200"/>
          </a:xfrm>
        </p:spPr>
        <p:txBody>
          <a:bodyPr>
            <a:normAutofit/>
          </a:bodyPr>
          <a:lstStyle/>
          <a:p>
            <a:r>
              <a:rPr lang="en-US" sz="2800" dirty="0">
                <a:solidFill>
                  <a:srgbClr val="002060"/>
                </a:solidFill>
              </a:rPr>
              <a:t>Oral Manifestations of </a:t>
            </a:r>
            <a:r>
              <a:rPr lang="en-US" sz="2800" dirty="0" err="1">
                <a:solidFill>
                  <a:srgbClr val="002060"/>
                </a:solidFill>
              </a:rPr>
              <a:t>megaloblastic</a:t>
            </a:r>
            <a:r>
              <a:rPr lang="en-US" sz="2800" dirty="0">
                <a:solidFill>
                  <a:srgbClr val="002060"/>
                </a:solidFill>
              </a:rPr>
              <a:t> anemia</a:t>
            </a:r>
          </a:p>
        </p:txBody>
      </p:sp>
      <p:sp>
        <p:nvSpPr>
          <p:cNvPr id="3" name="Content Placeholder 2"/>
          <p:cNvSpPr>
            <a:spLocks noGrp="1"/>
          </p:cNvSpPr>
          <p:nvPr>
            <p:ph idx="1"/>
          </p:nvPr>
        </p:nvSpPr>
        <p:spPr>
          <a:xfrm>
            <a:off x="304800" y="990600"/>
            <a:ext cx="6629400" cy="3886200"/>
          </a:xfrm>
        </p:spPr>
        <p:txBody>
          <a:bodyPr>
            <a:noAutofit/>
          </a:bodyPr>
          <a:lstStyle/>
          <a:p>
            <a:pPr algn="just"/>
            <a:r>
              <a:rPr lang="en-US" sz="2400" dirty="0">
                <a:solidFill>
                  <a:schemeClr val="tx1"/>
                </a:solidFill>
                <a:latin typeface="Times New Roman" pitchFamily="18" charset="0"/>
                <a:cs typeface="Times New Roman" pitchFamily="18" charset="0"/>
              </a:rPr>
              <a:t>Burning sensation in the tongue, lips, </a:t>
            </a:r>
            <a:r>
              <a:rPr lang="en-US" sz="2400" dirty="0" err="1">
                <a:solidFill>
                  <a:schemeClr val="tx1"/>
                </a:solidFill>
                <a:latin typeface="Times New Roman" pitchFamily="18" charset="0"/>
                <a:cs typeface="Times New Roman" pitchFamily="18" charset="0"/>
              </a:rPr>
              <a:t>buccal</a:t>
            </a:r>
            <a:r>
              <a:rPr lang="en-US" sz="2400" dirty="0">
                <a:solidFill>
                  <a:schemeClr val="tx1"/>
                </a:solidFill>
                <a:latin typeface="Times New Roman" pitchFamily="18" charset="0"/>
                <a:cs typeface="Times New Roman" pitchFamily="18" charset="0"/>
              </a:rPr>
              <a:t> mucosa, and other mucosal sites. </a:t>
            </a:r>
          </a:p>
          <a:p>
            <a:pPr algn="just"/>
            <a:r>
              <a:rPr lang="en-US" sz="2400" dirty="0">
                <a:solidFill>
                  <a:schemeClr val="tx1"/>
                </a:solidFill>
                <a:latin typeface="Times New Roman" pitchFamily="18" charset="0"/>
                <a:cs typeface="Times New Roman" pitchFamily="18" charset="0"/>
              </a:rPr>
              <a:t>The tongue is generally </a:t>
            </a:r>
            <a:r>
              <a:rPr lang="en-US" sz="2400" dirty="0" err="1">
                <a:solidFill>
                  <a:schemeClr val="tx1"/>
                </a:solidFill>
                <a:latin typeface="Times New Roman" pitchFamily="18" charset="0"/>
                <a:cs typeface="Times New Roman" pitchFamily="18" charset="0"/>
              </a:rPr>
              <a:t>inflammed</a:t>
            </a:r>
            <a:r>
              <a:rPr lang="en-US" sz="2400" dirty="0">
                <a:solidFill>
                  <a:schemeClr val="tx1"/>
                </a:solidFill>
                <a:latin typeface="Times New Roman" pitchFamily="18" charset="0"/>
                <a:cs typeface="Times New Roman" pitchFamily="18" charset="0"/>
              </a:rPr>
              <a:t> often described as </a:t>
            </a:r>
            <a:r>
              <a:rPr lang="en-US" sz="2400" b="1" dirty="0">
                <a:solidFill>
                  <a:srgbClr val="C00000"/>
                </a:solidFill>
                <a:latin typeface="Times New Roman" pitchFamily="18" charset="0"/>
                <a:cs typeface="Times New Roman" pitchFamily="18" charset="0"/>
              </a:rPr>
              <a:t>‘beefy </a:t>
            </a:r>
            <a:r>
              <a:rPr lang="en-US" sz="2400" b="1" dirty="0" err="1">
                <a:solidFill>
                  <a:srgbClr val="C00000"/>
                </a:solidFill>
                <a:latin typeface="Times New Roman" pitchFamily="18" charset="0"/>
                <a:cs typeface="Times New Roman" pitchFamily="18" charset="0"/>
              </a:rPr>
              <a:t>red’</a:t>
            </a:r>
            <a:r>
              <a:rPr lang="en-US" sz="2400" dirty="0" err="1">
                <a:solidFill>
                  <a:schemeClr val="tx1"/>
                </a:solidFill>
                <a:latin typeface="Times New Roman" pitchFamily="18" charset="0"/>
                <a:cs typeface="Times New Roman" pitchFamily="18" charset="0"/>
              </a:rPr>
              <a:t>in</a:t>
            </a:r>
            <a:r>
              <a:rPr lang="en-US" sz="2400" dirty="0">
                <a:solidFill>
                  <a:schemeClr val="tx1"/>
                </a:solidFill>
                <a:latin typeface="Times New Roman" pitchFamily="18" charset="0"/>
                <a:cs typeface="Times New Roman" pitchFamily="18" charset="0"/>
              </a:rPr>
              <a:t> color.</a:t>
            </a:r>
          </a:p>
          <a:p>
            <a:pPr algn="just"/>
            <a:r>
              <a:rPr lang="en-US" sz="2400" dirty="0">
                <a:solidFill>
                  <a:schemeClr val="tx1"/>
                </a:solidFill>
                <a:latin typeface="Times New Roman" pitchFamily="18" charset="0"/>
                <a:cs typeface="Times New Roman" pitchFamily="18" charset="0"/>
              </a:rPr>
              <a:t>Characteristically with the </a:t>
            </a:r>
            <a:r>
              <a:rPr lang="en-US" sz="2400" dirty="0" err="1">
                <a:solidFill>
                  <a:srgbClr val="FF0000"/>
                </a:solidFill>
                <a:latin typeface="Times New Roman" pitchFamily="18" charset="0"/>
                <a:cs typeface="Times New Roman" pitchFamily="18" charset="0"/>
              </a:rPr>
              <a:t>glossitis</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glossodynia</a:t>
            </a:r>
            <a:r>
              <a:rPr lang="en-US" sz="2400" dirty="0">
                <a:solidFill>
                  <a:srgbClr val="FF0000"/>
                </a:solidFill>
                <a:latin typeface="Times New Roman" pitchFamily="18" charset="0"/>
                <a:cs typeface="Times New Roman" pitchFamily="18" charset="0"/>
              </a:rPr>
              <a:t> and </a:t>
            </a:r>
            <a:r>
              <a:rPr lang="en-US" sz="2400" dirty="0" err="1">
                <a:solidFill>
                  <a:srgbClr val="FF0000"/>
                </a:solidFill>
                <a:latin typeface="Times New Roman" pitchFamily="18" charset="0"/>
                <a:cs typeface="Times New Roman" pitchFamily="18" charset="0"/>
              </a:rPr>
              <a:t>glossopyrosis</a:t>
            </a:r>
            <a:r>
              <a:rPr lang="en-US" sz="2400" dirty="0">
                <a:solidFill>
                  <a:schemeClr val="tx1"/>
                </a:solidFill>
                <a:latin typeface="Times New Roman" pitchFamily="18" charset="0"/>
                <a:cs typeface="Times New Roman" pitchFamily="18" charset="0"/>
              </a:rPr>
              <a:t> there is gradual atrophy of the papillae tongue that eventuates in a smooth or bald tongue → </a:t>
            </a:r>
            <a:r>
              <a:rPr lang="en-US" sz="2400" b="1" dirty="0">
                <a:solidFill>
                  <a:srgbClr val="C00000"/>
                </a:solidFill>
                <a:latin typeface="Times New Roman" pitchFamily="18" charset="0"/>
                <a:cs typeface="Times New Roman" pitchFamily="18" charset="0"/>
              </a:rPr>
              <a:t>Hunter’s </a:t>
            </a:r>
            <a:r>
              <a:rPr lang="en-US" sz="2400" b="1" dirty="0" err="1">
                <a:solidFill>
                  <a:srgbClr val="C00000"/>
                </a:solidFill>
                <a:latin typeface="Times New Roman" pitchFamily="18" charset="0"/>
                <a:cs typeface="Times New Roman" pitchFamily="18" charset="0"/>
              </a:rPr>
              <a:t>glossitis</a:t>
            </a:r>
            <a:r>
              <a:rPr lang="en-US" sz="2400" b="1" dirty="0">
                <a:solidFill>
                  <a:srgbClr val="C00000"/>
                </a:solidFill>
                <a:latin typeface="Times New Roman" pitchFamily="18" charset="0"/>
                <a:cs typeface="Times New Roman" pitchFamily="18" charset="0"/>
              </a:rPr>
              <a:t> or Moeller’s </a:t>
            </a:r>
            <a:r>
              <a:rPr lang="en-US" sz="2400" b="1" dirty="0" err="1">
                <a:solidFill>
                  <a:srgbClr val="C00000"/>
                </a:solidFill>
                <a:latin typeface="Times New Roman" pitchFamily="18" charset="0"/>
                <a:cs typeface="Times New Roman" pitchFamily="18" charset="0"/>
              </a:rPr>
              <a:t>glossitis</a:t>
            </a:r>
            <a:r>
              <a:rPr lang="en-US" sz="2400" b="1" dirty="0">
                <a:solidFill>
                  <a:srgbClr val="C00000"/>
                </a:solidFill>
                <a:latin typeface="Times New Roman" pitchFamily="18" charset="0"/>
                <a:cs typeface="Times New Roman" pitchFamily="18" charset="0"/>
              </a:rPr>
              <a:t>.</a:t>
            </a:r>
          </a:p>
          <a:p>
            <a:pPr algn="just"/>
            <a:r>
              <a:rPr lang="en-US" sz="2400" dirty="0">
                <a:solidFill>
                  <a:schemeClr val="tx1"/>
                </a:solidFill>
                <a:latin typeface="Times New Roman" pitchFamily="18" charset="0"/>
                <a:cs typeface="Times New Roman" pitchFamily="18" charset="0"/>
              </a:rPr>
              <a:t>Fiery red appearance of the tongue may undergo periods of remission, recurrent attacks are common.</a:t>
            </a:r>
          </a:p>
          <a:p>
            <a:pPr algn="just"/>
            <a:r>
              <a:rPr lang="en-US" sz="2400" dirty="0" err="1">
                <a:solidFill>
                  <a:srgbClr val="FF0000"/>
                </a:solidFill>
                <a:latin typeface="Times New Roman" pitchFamily="18" charset="0"/>
                <a:cs typeface="Times New Roman" pitchFamily="18" charset="0"/>
              </a:rPr>
              <a:t>Dysphagia</a:t>
            </a:r>
            <a:r>
              <a:rPr lang="en-US" sz="2400" dirty="0">
                <a:solidFill>
                  <a:srgbClr val="FF0000"/>
                </a:solidFill>
                <a:latin typeface="Times New Roman" pitchFamily="18" charset="0"/>
                <a:cs typeface="Times New Roman" pitchFamily="18" charset="0"/>
              </a:rPr>
              <a:t> and taste alterations </a:t>
            </a:r>
            <a:r>
              <a:rPr lang="en-US" sz="2400" dirty="0">
                <a:solidFill>
                  <a:schemeClr val="tx1"/>
                </a:solidFill>
                <a:latin typeface="Times New Roman" pitchFamily="18" charset="0"/>
                <a:cs typeface="Times New Roman" pitchFamily="18" charset="0"/>
              </a:rPr>
              <a:t>have been reported.</a:t>
            </a:r>
          </a:p>
          <a:p>
            <a:pPr algn="just"/>
            <a:endParaRPr lang="en-US" sz="2300" dirty="0">
              <a:solidFill>
                <a:schemeClr val="tx1"/>
              </a:solidFill>
            </a:endParaRPr>
          </a:p>
        </p:txBody>
      </p:sp>
      <p:pic>
        <p:nvPicPr>
          <p:cNvPr id="91138" name="Picture 2" descr="http://stanfordmedicine25.stanford.edu/the25/tongue/_jcr_content/main/panel_builder_0/panel_0/panel_builder_3/panel_0/image.img.620.high.jpg"/>
          <p:cNvPicPr>
            <a:picLocks noChangeAspect="1" noChangeArrowheads="1"/>
          </p:cNvPicPr>
          <p:nvPr/>
        </p:nvPicPr>
        <p:blipFill>
          <a:blip r:embed="rId2"/>
          <a:srcRect/>
          <a:stretch>
            <a:fillRect/>
          </a:stretch>
        </p:blipFill>
        <p:spPr bwMode="auto">
          <a:xfrm>
            <a:off x="6934200" y="457200"/>
            <a:ext cx="2209800" cy="2514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6781800" cy="1600200"/>
          </a:xfrm>
        </p:spPr>
        <p:txBody>
          <a:bodyPr>
            <a:normAutofit/>
          </a:bodyPr>
          <a:lstStyle/>
          <a:p>
            <a:r>
              <a:rPr lang="en-US" sz="2800" dirty="0">
                <a:solidFill>
                  <a:srgbClr val="002060"/>
                </a:solidFill>
              </a:rPr>
              <a:t>Oral Manifestations of sickle cell anemia.</a:t>
            </a:r>
          </a:p>
        </p:txBody>
      </p:sp>
      <p:sp>
        <p:nvSpPr>
          <p:cNvPr id="3" name="Content Placeholder 2"/>
          <p:cNvSpPr>
            <a:spLocks noGrp="1"/>
          </p:cNvSpPr>
          <p:nvPr>
            <p:ph idx="1"/>
          </p:nvPr>
        </p:nvSpPr>
        <p:spPr>
          <a:xfrm>
            <a:off x="457200" y="1524000"/>
            <a:ext cx="7543800" cy="3886200"/>
          </a:xfrm>
        </p:spPr>
        <p:txBody>
          <a:bodyPr>
            <a:noAutofit/>
          </a:bodyPr>
          <a:lstStyle/>
          <a:p>
            <a:pPr algn="just"/>
            <a:r>
              <a:rPr lang="en-US" sz="2400" dirty="0">
                <a:solidFill>
                  <a:schemeClr val="tx1"/>
                </a:solidFill>
                <a:latin typeface="Times New Roman" pitchFamily="18" charset="0"/>
                <a:cs typeface="Times New Roman" pitchFamily="18" charset="0"/>
              </a:rPr>
              <a:t>Significant bone change in dental radiograph</a:t>
            </a:r>
          </a:p>
          <a:p>
            <a:pPr algn="just"/>
            <a:r>
              <a:rPr lang="en-US" sz="2400" dirty="0">
                <a:solidFill>
                  <a:schemeClr val="tx1"/>
                </a:solidFill>
                <a:latin typeface="Times New Roman" pitchFamily="18" charset="0"/>
                <a:cs typeface="Times New Roman" pitchFamily="18" charset="0"/>
              </a:rPr>
              <a:t>Mild to severe generalized osteoporosis </a:t>
            </a:r>
          </a:p>
          <a:p>
            <a:pPr algn="just"/>
            <a:r>
              <a:rPr lang="en-US" sz="2400" dirty="0">
                <a:solidFill>
                  <a:schemeClr val="tx1"/>
                </a:solidFill>
                <a:latin typeface="Times New Roman" pitchFamily="18" charset="0"/>
                <a:cs typeface="Times New Roman" pitchFamily="18" charset="0"/>
              </a:rPr>
              <a:t>Loss of </a:t>
            </a:r>
            <a:r>
              <a:rPr lang="en-US" sz="2400" dirty="0" err="1">
                <a:solidFill>
                  <a:schemeClr val="tx1"/>
                </a:solidFill>
                <a:latin typeface="Times New Roman" pitchFamily="18" charset="0"/>
                <a:cs typeface="Times New Roman" pitchFamily="18" charset="0"/>
              </a:rPr>
              <a:t>trabeculation</a:t>
            </a:r>
            <a:r>
              <a:rPr lang="en-US" sz="2400" dirty="0">
                <a:solidFill>
                  <a:schemeClr val="tx1"/>
                </a:solidFill>
                <a:latin typeface="Times New Roman" pitchFamily="18" charset="0"/>
                <a:cs typeface="Times New Roman" pitchFamily="18" charset="0"/>
              </a:rPr>
              <a:t> of the jaw bone</a:t>
            </a:r>
          </a:p>
          <a:p>
            <a:pPr algn="just"/>
            <a:r>
              <a:rPr lang="en-US" sz="2400" dirty="0">
                <a:solidFill>
                  <a:schemeClr val="tx1"/>
                </a:solidFill>
                <a:latin typeface="Times New Roman" pitchFamily="18" charset="0"/>
                <a:cs typeface="Times New Roman" pitchFamily="18" charset="0"/>
              </a:rPr>
              <a:t>Enamel </a:t>
            </a:r>
            <a:r>
              <a:rPr lang="en-US" sz="2400" dirty="0" err="1">
                <a:solidFill>
                  <a:schemeClr val="tx1"/>
                </a:solidFill>
                <a:latin typeface="Times New Roman" pitchFamily="18" charset="0"/>
                <a:cs typeface="Times New Roman" pitchFamily="18" charset="0"/>
              </a:rPr>
              <a:t>hypomineralization</a:t>
            </a:r>
            <a:endParaRPr lang="en-US" sz="2400" dirty="0">
              <a:solidFill>
                <a:schemeClr val="tx1"/>
              </a:solidFill>
              <a:latin typeface="Times New Roman" pitchFamily="18" charset="0"/>
              <a:cs typeface="Times New Roman" pitchFamily="18" charset="0"/>
            </a:endParaRPr>
          </a:p>
          <a:p>
            <a:pPr algn="just"/>
            <a:r>
              <a:rPr lang="en-US" sz="2400" dirty="0">
                <a:solidFill>
                  <a:schemeClr val="tx1"/>
                </a:solidFill>
                <a:latin typeface="Times New Roman" pitchFamily="18" charset="0"/>
                <a:cs typeface="Times New Roman" pitchFamily="18" charset="0"/>
              </a:rPr>
              <a:t>Increased </a:t>
            </a:r>
            <a:r>
              <a:rPr lang="en-US" sz="2400" dirty="0" err="1">
                <a:solidFill>
                  <a:schemeClr val="tx1"/>
                </a:solidFill>
                <a:latin typeface="Times New Roman" pitchFamily="18" charset="0"/>
                <a:cs typeface="Times New Roman" pitchFamily="18" charset="0"/>
              </a:rPr>
              <a:t>overjet</a:t>
            </a:r>
            <a:r>
              <a:rPr lang="en-US" sz="2400" dirty="0">
                <a:solidFill>
                  <a:schemeClr val="tx1"/>
                </a:solidFill>
                <a:latin typeface="Times New Roman" pitchFamily="18" charset="0"/>
                <a:cs typeface="Times New Roman" pitchFamily="18" charset="0"/>
              </a:rPr>
              <a:t> and overbite</a:t>
            </a:r>
          </a:p>
          <a:p>
            <a:pPr algn="just"/>
            <a:r>
              <a:rPr lang="en-US" sz="2400" dirty="0">
                <a:solidFill>
                  <a:schemeClr val="tx1"/>
                </a:solidFill>
                <a:latin typeface="Times New Roman" pitchFamily="18" charset="0"/>
                <a:cs typeface="Times New Roman" pitchFamily="18" charset="0"/>
              </a:rPr>
              <a:t>Pallor of the oral mucosa</a:t>
            </a:r>
          </a:p>
          <a:p>
            <a:pPr algn="just"/>
            <a:r>
              <a:rPr lang="en-US" sz="2400" dirty="0">
                <a:solidFill>
                  <a:schemeClr val="tx1"/>
                </a:solidFill>
                <a:latin typeface="Times New Roman" pitchFamily="18" charset="0"/>
                <a:cs typeface="Times New Roman" pitchFamily="18" charset="0"/>
              </a:rPr>
              <a:t>Delayed eruption of the teeth</a:t>
            </a:r>
          </a:p>
          <a:p>
            <a:pPr algn="just"/>
            <a:r>
              <a:rPr lang="en-US" sz="2400" dirty="0" err="1">
                <a:solidFill>
                  <a:schemeClr val="tx1"/>
                </a:solidFill>
                <a:latin typeface="Times New Roman" pitchFamily="18" charset="0"/>
                <a:cs typeface="Times New Roman" pitchFamily="18" charset="0"/>
              </a:rPr>
              <a:t>Pulpal</a:t>
            </a:r>
            <a:r>
              <a:rPr lang="en-US" sz="2400" dirty="0">
                <a:solidFill>
                  <a:schemeClr val="tx1"/>
                </a:solidFill>
                <a:latin typeface="Times New Roman" pitchFamily="18" charset="0"/>
                <a:cs typeface="Times New Roman" pitchFamily="18" charset="0"/>
              </a:rPr>
              <a:t> necrosis</a:t>
            </a:r>
          </a:p>
        </p:txBody>
      </p:sp>
      <p:pic>
        <p:nvPicPr>
          <p:cNvPr id="105473" name="Picture 1"/>
          <p:cNvPicPr>
            <a:picLocks noChangeAspect="1" noChangeArrowheads="1"/>
          </p:cNvPicPr>
          <p:nvPr/>
        </p:nvPicPr>
        <p:blipFill>
          <a:blip r:embed="rId2"/>
          <a:srcRect/>
          <a:stretch>
            <a:fillRect/>
          </a:stretch>
        </p:blipFill>
        <p:spPr bwMode="auto">
          <a:xfrm>
            <a:off x="6400800" y="762000"/>
            <a:ext cx="2476500" cy="2381250"/>
          </a:xfrm>
          <a:prstGeom prst="rect">
            <a:avLst/>
          </a:prstGeom>
          <a:noFill/>
          <a:ln w="9525">
            <a:noFill/>
            <a:miter lim="800000"/>
            <a:headEnd/>
            <a:tailEnd/>
          </a:ln>
          <a:effectLst/>
        </p:spPr>
      </p:pic>
      <p:sp>
        <p:nvSpPr>
          <p:cNvPr id="5" name="Rectangle 4"/>
          <p:cNvSpPr/>
          <p:nvPr/>
        </p:nvSpPr>
        <p:spPr>
          <a:xfrm>
            <a:off x="6716903" y="3124200"/>
            <a:ext cx="1588897" cy="369332"/>
          </a:xfrm>
          <a:prstGeom prst="rect">
            <a:avLst/>
          </a:prstGeom>
        </p:spPr>
        <p:txBody>
          <a:bodyPr wrap="none">
            <a:spAutoFit/>
          </a:bodyPr>
          <a:lstStyle/>
          <a:p>
            <a:r>
              <a:rPr lang="en-US" dirty="0"/>
              <a:t>Smooth tongue</a:t>
            </a:r>
          </a:p>
        </p:txBody>
      </p:sp>
      <p:pic>
        <p:nvPicPr>
          <p:cNvPr id="105474" name="Picture 2"/>
          <p:cNvPicPr>
            <a:picLocks noChangeAspect="1" noChangeArrowheads="1"/>
          </p:cNvPicPr>
          <p:nvPr/>
        </p:nvPicPr>
        <p:blipFill>
          <a:blip r:embed="rId3"/>
          <a:srcRect/>
          <a:stretch>
            <a:fillRect/>
          </a:stretch>
        </p:blipFill>
        <p:spPr bwMode="auto">
          <a:xfrm>
            <a:off x="6400800" y="3562350"/>
            <a:ext cx="2552700" cy="238125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6781800" cy="1600200"/>
          </a:xfrm>
        </p:spPr>
        <p:txBody>
          <a:bodyPr>
            <a:normAutofit/>
          </a:bodyPr>
          <a:lstStyle/>
          <a:p>
            <a:r>
              <a:rPr lang="en-US" sz="2800" dirty="0">
                <a:solidFill>
                  <a:srgbClr val="002060"/>
                </a:solidFill>
              </a:rPr>
              <a:t>Radiographic features</a:t>
            </a:r>
          </a:p>
        </p:txBody>
      </p:sp>
      <p:sp>
        <p:nvSpPr>
          <p:cNvPr id="3" name="Content Placeholder 2"/>
          <p:cNvSpPr>
            <a:spLocks noGrp="1"/>
          </p:cNvSpPr>
          <p:nvPr>
            <p:ph idx="1"/>
          </p:nvPr>
        </p:nvSpPr>
        <p:spPr>
          <a:xfrm>
            <a:off x="76200" y="914400"/>
            <a:ext cx="5486400" cy="3886200"/>
          </a:xfrm>
        </p:spPr>
        <p:txBody>
          <a:bodyPr>
            <a:normAutofit/>
          </a:bodyPr>
          <a:lstStyle/>
          <a:p>
            <a:pPr algn="just"/>
            <a:r>
              <a:rPr lang="en-US" sz="2400" b="1" dirty="0">
                <a:solidFill>
                  <a:srgbClr val="FF0000"/>
                </a:solidFill>
                <a:latin typeface="Times New Roman" pitchFamily="18" charset="0"/>
                <a:cs typeface="Times New Roman" pitchFamily="18" charset="0"/>
              </a:rPr>
              <a:t>HAIR – ON – END: </a:t>
            </a:r>
            <a:r>
              <a:rPr lang="en-US" sz="2400" dirty="0">
                <a:solidFill>
                  <a:schemeClr val="tx1"/>
                </a:solidFill>
                <a:latin typeface="Times New Roman" pitchFamily="18" charset="0"/>
                <a:cs typeface="Times New Roman" pitchFamily="18" charset="0"/>
              </a:rPr>
              <a:t>perpendicular </a:t>
            </a:r>
            <a:r>
              <a:rPr lang="en-US" sz="2400" dirty="0" err="1">
                <a:solidFill>
                  <a:schemeClr val="tx1"/>
                </a:solidFill>
                <a:latin typeface="Times New Roman" pitchFamily="18" charset="0"/>
                <a:cs typeface="Times New Roman" pitchFamily="18" charset="0"/>
              </a:rPr>
              <a:t>trabeculations</a:t>
            </a:r>
            <a:r>
              <a:rPr lang="en-US" sz="2400" dirty="0">
                <a:solidFill>
                  <a:schemeClr val="tx1"/>
                </a:solidFill>
                <a:latin typeface="Times New Roman" pitchFamily="18" charset="0"/>
                <a:cs typeface="Times New Roman" pitchFamily="18" charset="0"/>
              </a:rPr>
              <a:t> radiating outward from the inner table.</a:t>
            </a:r>
          </a:p>
          <a:p>
            <a:pPr algn="just"/>
            <a:r>
              <a:rPr lang="en-US" sz="2400" dirty="0">
                <a:solidFill>
                  <a:schemeClr val="tx1"/>
                </a:solidFill>
                <a:latin typeface="Times New Roman" pitchFamily="18" charset="0"/>
                <a:cs typeface="Times New Roman" pitchFamily="18" charset="0"/>
              </a:rPr>
              <a:t>Outer table of bone may appear absent and the dipole thickened.</a:t>
            </a:r>
          </a:p>
          <a:p>
            <a:pPr algn="just"/>
            <a:r>
              <a:rPr lang="en-US" sz="2400" dirty="0">
                <a:solidFill>
                  <a:schemeClr val="tx1"/>
                </a:solidFill>
                <a:latin typeface="Times New Roman" pitchFamily="18" charset="0"/>
                <a:cs typeface="Times New Roman" pitchFamily="18" charset="0"/>
              </a:rPr>
              <a:t>Generalized osteoporosis</a:t>
            </a:r>
          </a:p>
          <a:p>
            <a:pPr algn="just"/>
            <a:r>
              <a:rPr lang="en-US" sz="2400" dirty="0">
                <a:solidFill>
                  <a:schemeClr val="tx1"/>
                </a:solidFill>
                <a:latin typeface="Times New Roman" pitchFamily="18" charset="0"/>
                <a:cs typeface="Times New Roman" pitchFamily="18" charset="0"/>
              </a:rPr>
              <a:t>Enlarged </a:t>
            </a:r>
            <a:r>
              <a:rPr lang="en-US" sz="2400" dirty="0" err="1">
                <a:solidFill>
                  <a:schemeClr val="tx1"/>
                </a:solidFill>
                <a:latin typeface="Times New Roman" pitchFamily="18" charset="0"/>
                <a:cs typeface="Times New Roman" pitchFamily="18" charset="0"/>
              </a:rPr>
              <a:t>medullary</a:t>
            </a:r>
            <a:r>
              <a:rPr lang="en-US" sz="2400" dirty="0">
                <a:solidFill>
                  <a:schemeClr val="tx1"/>
                </a:solidFill>
                <a:latin typeface="Times New Roman" pitchFamily="18" charset="0"/>
                <a:cs typeface="Times New Roman" pitchFamily="18" charset="0"/>
              </a:rPr>
              <a:t> cavities with thin cortices</a:t>
            </a:r>
          </a:p>
        </p:txBody>
      </p:sp>
      <p:pic>
        <p:nvPicPr>
          <p:cNvPr id="20482" name="Picture 2" descr="http://www.isradiology.org/tropical_deseases/tmcr/chapter31/large31/31-02A.jpg"/>
          <p:cNvPicPr>
            <a:picLocks noChangeAspect="1" noChangeArrowheads="1"/>
          </p:cNvPicPr>
          <p:nvPr/>
        </p:nvPicPr>
        <p:blipFill>
          <a:blip r:embed="rId2"/>
          <a:srcRect/>
          <a:stretch>
            <a:fillRect/>
          </a:stretch>
        </p:blipFill>
        <p:spPr bwMode="auto">
          <a:xfrm>
            <a:off x="5753173" y="762000"/>
            <a:ext cx="3390828" cy="3733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6781800" cy="1600200"/>
          </a:xfrm>
        </p:spPr>
        <p:txBody>
          <a:bodyPr>
            <a:normAutofit/>
          </a:bodyPr>
          <a:lstStyle/>
          <a:p>
            <a:r>
              <a:rPr lang="en-US" sz="2800" dirty="0">
                <a:solidFill>
                  <a:srgbClr val="002060"/>
                </a:solidFill>
              </a:rPr>
              <a:t>Oral Manifestations of </a:t>
            </a:r>
            <a:r>
              <a:rPr lang="en-US" sz="2800" dirty="0" err="1">
                <a:solidFill>
                  <a:srgbClr val="002060"/>
                </a:solidFill>
              </a:rPr>
              <a:t>thalassemia</a:t>
            </a:r>
            <a:endParaRPr lang="en-US" sz="2800" dirty="0">
              <a:solidFill>
                <a:srgbClr val="002060"/>
              </a:solidFill>
            </a:endParaRPr>
          </a:p>
        </p:txBody>
      </p:sp>
      <p:sp>
        <p:nvSpPr>
          <p:cNvPr id="3" name="Content Placeholder 2"/>
          <p:cNvSpPr>
            <a:spLocks noGrp="1"/>
          </p:cNvSpPr>
          <p:nvPr>
            <p:ph idx="1"/>
          </p:nvPr>
        </p:nvSpPr>
        <p:spPr>
          <a:xfrm>
            <a:off x="762000" y="1447800"/>
            <a:ext cx="7543800" cy="3886200"/>
          </a:xfrm>
        </p:spPr>
        <p:txBody>
          <a:bodyPr>
            <a:noAutofit/>
          </a:bodyPr>
          <a:lstStyle/>
          <a:p>
            <a:pPr algn="just"/>
            <a:endParaRPr lang="en-US" sz="2400" dirty="0">
              <a:solidFill>
                <a:schemeClr val="tx1"/>
              </a:solidFill>
              <a:latin typeface="Times New Roman" pitchFamily="18" charset="0"/>
              <a:cs typeface="Times New Roman" pitchFamily="18" charset="0"/>
            </a:endParaRPr>
          </a:p>
          <a:p>
            <a:pPr algn="just"/>
            <a:r>
              <a:rPr lang="en-US" sz="2400" b="1" dirty="0">
                <a:solidFill>
                  <a:srgbClr val="002060"/>
                </a:solidFill>
                <a:latin typeface="Times New Roman" pitchFamily="18" charset="0"/>
                <a:cs typeface="Times New Roman" pitchFamily="18" charset="0"/>
              </a:rPr>
              <a:t>RODENT FACIES-  </a:t>
            </a:r>
            <a:r>
              <a:rPr lang="en-US" sz="2400" dirty="0">
                <a:solidFill>
                  <a:schemeClr val="tx1"/>
                </a:solidFill>
                <a:latin typeface="Times New Roman" pitchFamily="18" charset="0"/>
                <a:cs typeface="Times New Roman" pitchFamily="18" charset="0"/>
              </a:rPr>
              <a:t>develops mongoloid features due to prominence of the cheeks, protrusion of the maxillary anterior teeth, depression of the bridge of the nose.</a:t>
            </a:r>
          </a:p>
        </p:txBody>
      </p:sp>
      <p:sp>
        <p:nvSpPr>
          <p:cNvPr id="13314" name="AutoShape 2" descr="data:image/jpeg;base64,/9j/4AAQSkZJRgABAQAAAQABAAD/2wCEAAkGBxMTEhUSEhMWFRUXFRcVFhUVFRUVFxUXFxUWFhUVFRUYHSggGBolGxUVITEhJSkrLi4uFx8zODMtNygtLisBCgoKDg0OGhAQGi0dHR0tKy0rLSstLS0tLS0tLS0tLS0tLS0tLS0tLS0tLS0tLS0tNzctLS0tLS0tLTctLS0rK//AABEIAQMAwgMBIgACEQEDEQH/xAAcAAABBQEBAQAAAAAAAAAAAAADAQIEBQYABwj/xABAEAABAwMBBQQHBQYFBQAAAAABAAIDBBEhBQYSMUFRYXGBkRMiobHB0fAHIzJichRCUoKy4SRDc5PxM0RTY6L/xAAZAQADAQEBAAAAAAAAAAAAAAABAgMABAX/xAAjEQEBAAICAwACAgMAAAAAAAAAAQIRAyESMUEEMlFhE3GB/9oADAMBAAIRAxEAPwD2VgT2pjRhOQEo4+SVIEjigzkx8oaLuNhzJQK+ubCx0j+Az8gvHtqtupZHOAdusvhjen5jzWGTbZa39oMERLWXc4G3AgdubLKat9q7yC2KMNPUne9685r657znA6BVzpOnDr8ltn8YvdY2oqKgkySE+Q8rKklmPMpm7zKE85QY/wBIiRgkqO1xulfIbLMMZrIb6g8kAv7Uwk8boyNsU1DupXR6hI03D3DuKE0ojWo70F7i+0fbOqhcC2V3cSSD33XoGgfaXv8Aqzszbi0/BeQ+iCkxNIIIPBHyoXF9G6ZWB0rXROvG9pvngQN4Y7rq+cfevENi9pzHKwSO3RvXue0EEe32L2eGpa9ocHYIv9XTzslG+HySFy4HvXXRAl0iUpCsDvNKkFu1Kiy1anWSBOCiclvrxVfreosp4nSSOAAHn2Dqp0kwALibAXNzgBeP/aVtS2Y+iiF2g5cf3iOVuTUKMm2c2l2jmqXH1nbhJs3eO60fp5lZ50I58US5Ph0Qp34sFK3taTpW1Bz2e9BDc9g4I8oKcGYCbYaBc33IDhzUtw5dijObyRlCwluBTHJ7xj2KPNKAmlLoxzk0hIHEo8USFy0aTZI2I7QnsjRCxJ5G8egWNyjNcksmo+QWDROvgq/0DaaelP3b+wsdlp7uizcfFPfkJ5lolj6C2W2rZVNsW7j223m368x2dq0RcvnPZXW3QSteTcDBueXRe/aVqDZ4myNN2uF7+dx3qsy2jZpOt9dUhH17ktuHfdIEQDPePNcjFg6LkWWsZS73fhc1JPIGtLjgAXPgoqMB9pW0fo2+hYbOOSOduQK8gqJC65vx9/NWm0WouqKmSV3NxsM2A5D66qEIfVDiLc1LKrYzSPBGTZo/t33XVEABNs2GT1VrpkVwTbljxR30eci/P5BS2eRlBESeHb58EWYW5dyvhp9mnrf3KKyhv6xHcPijaMik9DbyUd8OSPELRijJN1BraWxBRxy22WKglOOCgSXureeIi/eosVKS/uVPLSfiSCDAUtkPNSY4FJbCoXNbHFEbEmmPKnejQ3tQ2NiJuIbmqVZCkTylsRrZTnlOsuLbp5U7AN/BW2+zza99PIInm8TjwPI9QViJ4LZCkaRI1r2l1yAcqsqVj6eimBAcOBCe1314LPbOVYdBG4G4LQrhkqtKil756rkATHsXIi0IVXtO8CnkucbpJ7rc1aXVJti29M8dcHxKiePAZiC48rn2XUx0Bcyw5XUOtZ99YdSPJaXTae7Abcc+WFDJfELTafFh2XVnHSXI+sBEp6bdF1NYyyU6oqqQE27LKO6nx3K8lp83UOoZyCGQxSOjsoNZEC0qxqWKvnOFKXVU9s7Vx28ElFDYXPE8VJlbvORCxNlkEnYVkpciBiY9qRQ0uQJCivKjyFGFobnJpXFNVInXBK4JAngJ4SmA4sVCjwbdeKsXNUKTBdjNrg3zjlZVxqWT1P7PKtwj9G43AsR3EXa73jwW5jnXmWwu8PRvOd+IA+DyR77LfNmynxqViyMg6lcoPpkqpsG/CjamwGN1xfBx9dykD+ySRt73UzPniSG87weIcQfMgrTaO37toPK4Kr9oKUx18zeA3wR/Nn4q4oGjdChm6MEksTSpBCBKUDuc/BUKVFc9RZnpa2kCs7FUTtVrUuVe8KVUxVYisSmOClytUZyWn0RAkKIXIEhWYJ5QHFFcUNyaFoBKQlOcmXVYlTgE9iaCnhaAJu3FufJR6cOdKwjjlhv1II8uKmQp2jw3nj/1LnyJVMUs262Tp92CHHBhGeuL+0K/D1X0rd1oH11UkPTxNK9IuQA9cm2z1UJBxPd9e5d/ynWTA8j+0uHdrmvAOWNuepz8ghUMl2hXn2qRevA79Q9yz2mt9W6hyOjj9LdhwhSJIyhyOSRSo0yhTPUmoeq2UpMhkClddRpEWQoTlM6JIorwpMqA9LTozyo8jkeRR3LAESmOTyhuTwtDcm2TyE0hPCWECIxMsnsRBJiVhszCP2gXzZrneOBf3qBGFa7N4qD+g+8J8Uc2xa5Fa9RmlEDk6UH3uxch7y5ML2L6+SWyRv14pWqhWN+0qiDoGyf+N4/+jZZSijtGF6DtrGHUcvYGnye0rExM9UdwUeR0cXoxjUyZiM5zRklQ5awXU8YrQZKclRZqaykS6gEB9Y0oWQJVfMxBIUmoqAob5VKxWIsyhyFS5XXUORJTASBCLUdyCVmBcEMtR8Ib3J5CWguampXvQTInmNTuUOLk9hUcpGuITaDaziVpoTf8QD+R3wVLSyXV/oH/AFL/AJD7wjE8mnaUkkxHBI1Pan9pwDff2rlKSoeF/k249nKVI0plRMGNLjwaCT4ZXQkq9rGE0soHT2DKw8jt1vgrHVdtCd6F8Ng8FocHXtfGRbKgzhRzyldPHjZ7Us28T9BQZmOGePjdXjgEGZoU4pYyFdM+6qnak4Yz4rSalGP+FnqpgSXIfEB+pOOSlbXqDK0JpYtZK27FrHVgp7iq+GIqc1pspZRSWhyOUOaVHncoMpujjAyoTpyhunKduXR4qK6rLpGzaM15SlhVh+ztCG8t6rXKt4IW4laxHLgnMattvF0DLFX+hvAffhgqoY1dVvIYd024Xt05hGFuLa0+oROduh4J6XU5pXnOigumY1vG4JPS2V6K1PKnljoS65IuTg9pakewFtjkEWPaErfknKybyHaSjdBVCJ+WucHRPPNt/wAJ7QrGfC2m0+jMqIs4dGQ9juhGSO4hY+eO4XLnjZXZx5+UVNVOGi5KzlTrLnm0Tb/mOB5q61bSpX+qAs/V6DKC1pf6lxvuaLBvYOvekmNPbpCragj8czQf4Wi5Wfrq2xLTvY/iYQfIr0DVtEEFK51MLyCzt6wcTbjlea6rXPqHmWQ+s43d2u6lUxxlRudNFVdGa9JpsN3Oc7hb2pGRgvLRwSZSfDY5WrnS27ytJ6bCHoFGd0Hqruqhs1Syx+qysZWBV0jlb6g3JVPOji2ZafJUsSkncbc9d3JUfTRlx6NJWg2Da3196287rjB42uqdRLK6in1ailiiimdGA2VpcwufckA2JI5ZVKKgkj1RnorHXqCWJ5Y4l0dyWHiMm/go2m0e84XwAbq1mMiNt2UttxBaiQzWPG6sdXmY4brRnqqplNZS60pNrJj11X/03EdEOFisKSAPcGHgTYpfRvSbsfpm6z0rvxO4d3XxWoaUGNgAAGLY8kRqpEbd3Yt1yRIm2D235JQE0n68Ut1dMkrbgjqFg3MsSOhW9KxFULSP/Ufeocvx0fj/AECfIzwUaaSMtLTjCkzqlrWhS8qvZEWaQsFmPAHTiFiNapIi4usLnpj2BX9fTH+JUNVQ9Sk8q0wxUsj2gWAwi0MVzfd7u881KFDfgFc6VpmR0C22s0vNGorRsBGbJ+sNs2ylQPt5KDqD95Uzs0GM7Y7UWqnmYtDqMSqnxKEqtm0OiO6Vaw1RA3QB5KAI0dgTeRPE6cl3yUb0Sk76QlbbXGAbiUNTyVy228SNU/TT94zvCggKZp/42/qCKdjXAp7SmBOCtHOIuSLkzPawU4H6+vBDDOCc3v8A7KxD7rEaqd2aQfmPzW1AWM2mbuzntAPst8FLm9LcH7Ib5LhVFa1TQ9CqGrnnbqsZyphcSoZoCVojBdBlaGhCyBtTx0IGApjHBoQZ6gBVNXqFkm+zatXRqUaCHeBKq9EgMmSbN6rRt3QA0J52W9emQ1lliVQveFqdqWAG46LKS07iLhT+qfDWnKkMaqxs26cq1p3h3BHKF2Y6NDLVNLEJzEko2I+4kLUcoL0wU1qnaa28jf1BQWBWeisvK3sufYqRLJprJwCRLZWjmOXJLrkR09qD/BEYPr4odvrxRArpnArK7ZResx/UEeWfitQFUbVwb0F+bSD4cD71Pkm8afiusmKjyjOtZQXPshSVC45lp32bFqZrBUdZUo1VMVS1k3FDLPbTFGrKlQqOnMzw3tTah11YaE7ceCUJByrXU+nCOIOcbNAwOvasvqWuEPweCFtlr8paGMPDHYFhIxKXbziVTHHc36Jb49abLUK/fah0lbGWlriAeRKpmucWqK/SnyG9/A8FpjPoXO/Isq6kByFApZyx1laUGmOiafSPBFsC97KqnbeQkLTrpretr6GbeC5yh0DSFLcFLL2eBPUd5R3lRnIwKdGFdbPMu8no1U7FpNmofVc7tA8lWIZ1bWXWTrJFVEi5OsuWZ7O0/XcnXQ4/iiBdBCtTaqIPaWnmCPYnBOS0HlFfGWOc08QbHwVbI5bDbag3ZPSAYeM/qCxsh5FcHJjqvRwy3Noc0qqKpys52qtnGUkOixxXUtsF0tOxT4GKpKq59P3slQpdOHJah8KjVEFmko+Ib2oYKTNkyeLdUunls7KDqVQL4yhBs0qpnknJToQOiFK8cV0ciYtTmFGLsKEJERr0lhtleUJOcuAWkC09gW40ul3IWjna57yszoVD6SUX/CMlbYgfXirYT65uS/EVwTSEfdTS1PogS5OslWZ68w/XgiNQmH3nyRWtPNVtkJo9pSSyhou42A5lI0+VuKwO2WvF8nomH1W4xzK5+b8iYY7inHx3O6Wmt6wyovBGwuucO6Hr3LDalCWkg4IwQtRp8XoQ1n+a8Av7L8G+HNG2x0ppa17cPAsfzf3XDOTLLvJ2TGY6kedThQJgrWpiIKhSxqsOBG6wUylk6qC4oE2pMj/EbKklJa0gqWNG889wUKp1cHg3HRVFFG6ou6M3ANs/JWVFoj333jax5eap5WdEtip1GYkYFiqV+8crY1ejNBBJOXAFdPpEYGAt/wAC5xiSCEqtxSxuYSHAEEixI5FVYcCTbNui2g26JyM1yHGOiMxqWmPaEUNSsagVM37o4c0I2xtP2kMRIZaxOe1X9FtU134gPBY6KJrXhxaCL5B6c1qJ9n4pAHMvGbfu8OzCpr+EbZvtpYKxjxdpBRiViIKeenO8fXbztxHgtPQ12+At569luP8ACauTd4JU/lA019LqLpa+oNzuQN3GNvjeJtcjnwK18Dvu79mV55snJerrh+c/1n5rcMk+73B4rkyz7rq5+PuSf0FrFf6KF7hyavN9nY/SzOlflkYLz2kfhHiVebeV+7EYweg7zhVVA30dG0fvTOv/ACtw323XNyd0+GOp0vNnmmWZ0ruAN/krLaV3jgm3sHvUjZqi3Im9uSo2tDeD39HRtHi9t0cYOFnmrNodJY+MyD1SOPQgG3wWGq6YgkFeh6u77h/hjvcV55USn9qmacts3HS44hU47sKrJYlEqtOEg7Vez0vNuQoBBBV5uFs2fpsLQAGkxutYkc7cLhKa6enc4XDw6xJOeXK3DCZ6Uc8HqlkkDhxVZn0XwiLqddLK2193IIte9wqx8s7hZ0rsjsHtspz5DvZ4XUKqPIHC0yN4xV/szW9p5qQyb1d0AAcz1QzGuutck9CMwnh6jOktxQXPJS6HaXLVXwEJpQ2hEaFgK/gtvpj/ALpvd/dYuy2mkNvGL9B7k+CXIkys9oVfTjccQOtwrRzceCrpR6xS836hx+0ze7VyCCuXHt0aaLZSe1dW9r3f1LdUEmOOTdeZ6dUbmoVX6yt5ss7fLnHp8Ucv2q3N72x227y+dsQ4ucB5m3xVk6IOnbG38LAGD+XHvuqyV/pdSe/92IOee8Yb7SFd7LQ70m8VLLut6jaRjdj7hYKq1hm7TX/9jHH/AHGlWtabNAVdtCy9HL2Mv5Z+Cee0cL3L/at1Efcv7vc4rz6tj/xUnaxh969HeN6Nw6h3kcj3rzrV37tRC88Hscw94IR4velc5qnwEhJVUwdkYPsUoMTXtXToqjmpSOKrqhllopSi6Vor6l+60Cw/E4jDR8+xad9Nbr2xbiepTJF7W3QqaCO3o2mwy5wBJPVef7W6xGCYoI2b3Mho9Xt71W8epupf5N+oxhbcproyrClpbZdknjfmnTxhTt0fW1IWJQ1SnxIZatKFhgCe1dZKFm0e1bzQI7wxm37owVhGBek7NxXpIncRwuOWThW4pvaHKSaLiOwqukjvnsWimi9a35VXTw2B8AEn5PU03ErRCuUvdXLi0uhzYr6m38a9F2UNoZDz3D8Ui5bL9lfyGM0T/u3c7sF+y5x7AtjseOK5cp1svTR6j+JqDqI/w0n+m73FcuVPqOPrH/am0jMYJzeNt/8AaYvO9r/8k9JrDxBuuXLcf7L5+1hFwHcuk4JVy6iIE3FepaVTMjgYGNDRuh2OZIySuXKnF7T5WS2zqXtjcQ4jHzXmdILi5yTknquXJuUvEM5AkXLlCrosgQCFy5YuRpCRcuRgCxr07ZXFFHb+I/1FcuXRwe6hzeljVi0g/SVXVHLvXLlH8r23D6IxosO5cuXLjX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6" name="AutoShape 4" descr="data:image/jpeg;base64,/9j/4AAQSkZJRgABAQAAAQABAAD/2wCEAAkGBxMTEhUSEhMWFRUXFRcVFhUVFRUVFxUXFxUWFhUVFRUYHSggGBolGxUVITEhJSkrLi4uFx8zODMtNygtLisBCgoKDg0OGhAQGi0dHR0tKy0rLSstLS0tLS0tLS0tLS0tLS0tLS0tLS0tLS0tLS0tNzctLS0tLS0tLTctLS0rK//AABEIAQMAwgMBIgACEQEDEQH/xAAcAAABBQEBAQAAAAAAAAAAAAADAQIEBQYABwj/xABAEAABAwMBBQQHBQYFBQAAAAABAAIDBBEhBQYSMUFRYXGBkRMiobHB0fAHIzJichRCUoKy4SRDc5PxM0RTY6L/xAAZAQADAQEBAAAAAAAAAAAAAAABAgMABAX/xAAjEQEBAAICAwACAgMAAAAAAAAAAQIRAyESMUEEMlFhE3GB/9oADAMBAAIRAxEAPwD2VgT2pjRhOQEo4+SVIEjigzkx8oaLuNhzJQK+ubCx0j+Az8gvHtqtupZHOAdusvhjen5jzWGTbZa39oMERLWXc4G3AgdubLKat9q7yC2KMNPUne9685r657znA6BVzpOnDr8ltn8YvdY2oqKgkySE+Q8rKklmPMpm7zKE85QY/wBIiRgkqO1xulfIbLMMZrIb6g8kAv7Uwk8boyNsU1DupXR6hI03D3DuKE0ojWo70F7i+0fbOqhcC2V3cSSD33XoGgfaXv8Aqzszbi0/BeQ+iCkxNIIIPBHyoXF9G6ZWB0rXROvG9pvngQN4Y7rq+cfevENi9pzHKwSO3RvXue0EEe32L2eGpa9ocHYIv9XTzslG+HySFy4HvXXRAl0iUpCsDvNKkFu1Kiy1anWSBOCiclvrxVfreosp4nSSOAAHn2Dqp0kwALibAXNzgBeP/aVtS2Y+iiF2g5cf3iOVuTUKMm2c2l2jmqXH1nbhJs3eO60fp5lZ50I58US5Ph0Qp34sFK3taTpW1Bz2e9BDc9g4I8oKcGYCbYaBc33IDhzUtw5dijObyRlCwluBTHJ7xj2KPNKAmlLoxzk0hIHEo8USFy0aTZI2I7QnsjRCxJ5G8egWNyjNcksmo+QWDROvgq/0DaaelP3b+wsdlp7uizcfFPfkJ5lolj6C2W2rZVNsW7j223m368x2dq0RcvnPZXW3QSteTcDBueXRe/aVqDZ4myNN2uF7+dx3qsy2jZpOt9dUhH17ktuHfdIEQDPePNcjFg6LkWWsZS73fhc1JPIGtLjgAXPgoqMB9pW0fo2+hYbOOSOduQK8gqJC65vx9/NWm0WouqKmSV3NxsM2A5D66qEIfVDiLc1LKrYzSPBGTZo/t33XVEABNs2GT1VrpkVwTbljxR30eci/P5BS2eRlBESeHb58EWYW5dyvhp9mnrf3KKyhv6xHcPijaMik9DbyUd8OSPELRijJN1BraWxBRxy22WKglOOCgSXureeIi/eosVKS/uVPLSfiSCDAUtkPNSY4FJbCoXNbHFEbEmmPKnejQ3tQ2NiJuIbmqVZCkTylsRrZTnlOsuLbp5U7AN/BW2+zza99PIInm8TjwPI9QViJ4LZCkaRI1r2l1yAcqsqVj6eimBAcOBCe1314LPbOVYdBG4G4LQrhkqtKil756rkATHsXIi0IVXtO8CnkucbpJ7rc1aXVJti29M8dcHxKiePAZiC48rn2XUx0Bcyw5XUOtZ99YdSPJaXTae7Abcc+WFDJfELTafFh2XVnHSXI+sBEp6bdF1NYyyU6oqqQE27LKO6nx3K8lp83UOoZyCGQxSOjsoNZEC0qxqWKvnOFKXVU9s7Vx28ElFDYXPE8VJlbvORCxNlkEnYVkpciBiY9qRQ0uQJCivKjyFGFobnJpXFNVInXBK4JAngJ4SmA4sVCjwbdeKsXNUKTBdjNrg3zjlZVxqWT1P7PKtwj9G43AsR3EXa73jwW5jnXmWwu8PRvOd+IA+DyR77LfNmynxqViyMg6lcoPpkqpsG/CjamwGN1xfBx9dykD+ySRt73UzPniSG87weIcQfMgrTaO37toPK4Kr9oKUx18zeA3wR/Nn4q4oGjdChm6MEksTSpBCBKUDuc/BUKVFc9RZnpa2kCs7FUTtVrUuVe8KVUxVYisSmOClytUZyWn0RAkKIXIEhWYJ5QHFFcUNyaFoBKQlOcmXVYlTgE9iaCnhaAJu3FufJR6cOdKwjjlhv1II8uKmQp2jw3nj/1LnyJVMUs262Tp92CHHBhGeuL+0K/D1X0rd1oH11UkPTxNK9IuQA9cm2z1UJBxPd9e5d/ynWTA8j+0uHdrmvAOWNuepz8ghUMl2hXn2qRevA79Q9yz2mt9W6hyOjj9LdhwhSJIyhyOSRSo0yhTPUmoeq2UpMhkClddRpEWQoTlM6JIorwpMqA9LTozyo8jkeRR3LAESmOTyhuTwtDcm2TyE0hPCWECIxMsnsRBJiVhszCP2gXzZrneOBf3qBGFa7N4qD+g+8J8Uc2xa5Fa9RmlEDk6UH3uxch7y5ML2L6+SWyRv14pWqhWN+0qiDoGyf+N4/+jZZSijtGF6DtrGHUcvYGnye0rExM9UdwUeR0cXoxjUyZiM5zRklQ5awXU8YrQZKclRZqaykS6gEB9Y0oWQJVfMxBIUmoqAob5VKxWIsyhyFS5XXUORJTASBCLUdyCVmBcEMtR8Ib3J5CWguampXvQTInmNTuUOLk9hUcpGuITaDaziVpoTf8QD+R3wVLSyXV/oH/AFL/AJD7wjE8mnaUkkxHBI1Pan9pwDff2rlKSoeF/k249nKVI0plRMGNLjwaCT4ZXQkq9rGE0soHT2DKw8jt1vgrHVdtCd6F8Ng8FocHXtfGRbKgzhRzyldPHjZ7Us28T9BQZmOGePjdXjgEGZoU4pYyFdM+6qnak4Yz4rSalGP+FnqpgSXIfEB+pOOSlbXqDK0JpYtZK27FrHVgp7iq+GIqc1pspZRSWhyOUOaVHncoMpujjAyoTpyhunKduXR4qK6rLpGzaM15SlhVh+ztCG8t6rXKt4IW4laxHLgnMattvF0DLFX+hvAffhgqoY1dVvIYd024Xt05hGFuLa0+oROduh4J6XU5pXnOigumY1vG4JPS2V6K1PKnljoS65IuTg9pakewFtjkEWPaErfknKybyHaSjdBVCJ+WucHRPPNt/wAJ7QrGfC2m0+jMqIs4dGQ9juhGSO4hY+eO4XLnjZXZx5+UVNVOGi5KzlTrLnm0Tb/mOB5q61bSpX+qAs/V6DKC1pf6lxvuaLBvYOvekmNPbpCragj8czQf4Wi5Wfrq2xLTvY/iYQfIr0DVtEEFK51MLyCzt6wcTbjlea6rXPqHmWQ+s43d2u6lUxxlRudNFVdGa9JpsN3Oc7hb2pGRgvLRwSZSfDY5WrnS27ytJ6bCHoFGd0Hqruqhs1Syx+qysZWBV0jlb6g3JVPOji2ZafJUsSkncbc9d3JUfTRlx6NJWg2Da3196287rjB42uqdRLK6in1ailiiimdGA2VpcwufckA2JI5ZVKKgkj1RnorHXqCWJ5Y4l0dyWHiMm/go2m0e84XwAbq1mMiNt2UttxBaiQzWPG6sdXmY4brRnqqplNZS60pNrJj11X/03EdEOFisKSAPcGHgTYpfRvSbsfpm6z0rvxO4d3XxWoaUGNgAAGLY8kRqpEbd3Yt1yRIm2D235JQE0n68Ut1dMkrbgjqFg3MsSOhW9KxFULSP/Ufeocvx0fj/AECfIzwUaaSMtLTjCkzqlrWhS8qvZEWaQsFmPAHTiFiNapIi4usLnpj2BX9fTH+JUNVQ9Sk8q0wxUsj2gWAwi0MVzfd7u881KFDfgFc6VpmR0C22s0vNGorRsBGbJ+sNs2ylQPt5KDqD95Uzs0GM7Y7UWqnmYtDqMSqnxKEqtm0OiO6Vaw1RA3QB5KAI0dgTeRPE6cl3yUb0Sk76QlbbXGAbiUNTyVy228SNU/TT94zvCggKZp/42/qCKdjXAp7SmBOCtHOIuSLkzPawU4H6+vBDDOCc3v8A7KxD7rEaqd2aQfmPzW1AWM2mbuzntAPst8FLm9LcH7Ib5LhVFa1TQ9CqGrnnbqsZyphcSoZoCVojBdBlaGhCyBtTx0IGApjHBoQZ6gBVNXqFkm+zatXRqUaCHeBKq9EgMmSbN6rRt3QA0J52W9emQ1lliVQveFqdqWAG46LKS07iLhT+qfDWnKkMaqxs26cq1p3h3BHKF2Y6NDLVNLEJzEko2I+4kLUcoL0wU1qnaa28jf1BQWBWeisvK3sufYqRLJprJwCRLZWjmOXJLrkR09qD/BEYPr4odvrxRArpnArK7ZResx/UEeWfitQFUbVwb0F+bSD4cD71Pkm8afiusmKjyjOtZQXPshSVC45lp32bFqZrBUdZUo1VMVS1k3FDLPbTFGrKlQqOnMzw3tTah11YaE7ceCUJByrXU+nCOIOcbNAwOvasvqWuEPweCFtlr8paGMPDHYFhIxKXbziVTHHc36Jb49abLUK/fah0lbGWlriAeRKpmucWqK/SnyG9/A8FpjPoXO/Isq6kByFApZyx1laUGmOiafSPBFsC97KqnbeQkLTrpretr6GbeC5yh0DSFLcFLL2eBPUd5R3lRnIwKdGFdbPMu8no1U7FpNmofVc7tA8lWIZ1bWXWTrJFVEi5OsuWZ7O0/XcnXQ4/iiBdBCtTaqIPaWnmCPYnBOS0HlFfGWOc08QbHwVbI5bDbag3ZPSAYeM/qCxsh5FcHJjqvRwy3Noc0qqKpys52qtnGUkOixxXUtsF0tOxT4GKpKq59P3slQpdOHJah8KjVEFmko+Ib2oYKTNkyeLdUunls7KDqVQL4yhBs0qpnknJToQOiFK8cV0ciYtTmFGLsKEJERr0lhtleUJOcuAWkC09gW40ul3IWjna57yszoVD6SUX/CMlbYgfXirYT65uS/EVwTSEfdTS1PogS5OslWZ68w/XgiNQmH3nyRWtPNVtkJo9pSSyhou42A5lI0+VuKwO2WvF8nomH1W4xzK5+b8iYY7inHx3O6Wmt6wyovBGwuucO6Hr3LDalCWkg4IwQtRp8XoQ1n+a8Av7L8G+HNG2x0ppa17cPAsfzf3XDOTLLvJ2TGY6kedThQJgrWpiIKhSxqsOBG6wUylk6qC4oE2pMj/EbKklJa0gqWNG889wUKp1cHg3HRVFFG6ou6M3ANs/JWVFoj333jax5eap5WdEtip1GYkYFiqV+8crY1ejNBBJOXAFdPpEYGAt/wAC5xiSCEqtxSxuYSHAEEixI5FVYcCTbNui2g26JyM1yHGOiMxqWmPaEUNSsagVM37o4c0I2xtP2kMRIZaxOe1X9FtU134gPBY6KJrXhxaCL5B6c1qJ9n4pAHMvGbfu8OzCpr+EbZvtpYKxjxdpBRiViIKeenO8fXbztxHgtPQ12+At569luP8ACauTd4JU/lA019LqLpa+oNzuQN3GNvjeJtcjnwK18Dvu79mV55snJerrh+c/1n5rcMk+73B4rkyz7rq5+PuSf0FrFf6KF7hyavN9nY/SzOlflkYLz2kfhHiVebeV+7EYweg7zhVVA30dG0fvTOv/ACtw323XNyd0+GOp0vNnmmWZ0ruAN/krLaV3jgm3sHvUjZqi3Im9uSo2tDeD39HRtHi9t0cYOFnmrNodJY+MyD1SOPQgG3wWGq6YgkFeh6u77h/hjvcV55USn9qmacts3HS44hU47sKrJYlEqtOEg7Vez0vNuQoBBBV5uFs2fpsLQAGkxutYkc7cLhKa6enc4XDw6xJOeXK3DCZ6Uc8HqlkkDhxVZn0XwiLqddLK2193IIte9wqx8s7hZ0rsjsHtspz5DvZ4XUKqPIHC0yN4xV/szW9p5qQyb1d0AAcz1QzGuutck9CMwnh6jOktxQXPJS6HaXLVXwEJpQ2hEaFgK/gtvpj/ALpvd/dYuy2mkNvGL9B7k+CXIkys9oVfTjccQOtwrRzceCrpR6xS836hx+0ze7VyCCuXHt0aaLZSe1dW9r3f1LdUEmOOTdeZ6dUbmoVX6yt5ss7fLnHp8Ucv2q3N72x227y+dsQ4ucB5m3xVk6IOnbG38LAGD+XHvuqyV/pdSe/92IOee8Yb7SFd7LQ70m8VLLut6jaRjdj7hYKq1hm7TX/9jHH/AHGlWtabNAVdtCy9HL2Mv5Z+Cee0cL3L/at1Efcv7vc4rz6tj/xUnaxh969HeN6Nw6h3kcj3rzrV37tRC88Hscw94IR4velc5qnwEhJVUwdkYPsUoMTXtXToqjmpSOKrqhllopSi6Vor6l+60Cw/E4jDR8+xad9Nbr2xbiepTJF7W3QqaCO3o2mwy5wBJPVef7W6xGCYoI2b3Mho9Xt71W8epupf5N+oxhbcproyrClpbZdknjfmnTxhTt0fW1IWJQ1SnxIZatKFhgCe1dZKFm0e1bzQI7wxm37owVhGBek7NxXpIncRwuOWThW4pvaHKSaLiOwqukjvnsWimi9a35VXTw2B8AEn5PU03ErRCuUvdXLi0uhzYr6m38a9F2UNoZDz3D8Ui5bL9lfyGM0T/u3c7sF+y5x7AtjseOK5cp1svTR6j+JqDqI/w0n+m73FcuVPqOPrH/am0jMYJzeNt/8AaYvO9r/8k9JrDxBuuXLcf7L5+1hFwHcuk4JVy6iIE3FepaVTMjgYGNDRuh2OZIySuXKnF7T5WS2zqXtjcQ4jHzXmdILi5yTknquXJuUvEM5AkXLlCrosgQCFy5YuRpCRcuRgCxr07ZXFFHb+I/1FcuXRwe6hzeljVi0g/SVXVHLvXLlH8r23D6IxosO5cuXLjX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8" name="AutoShape 6" descr="data:image/jpeg;base64,/9j/4AAQSkZJRgABAQAAAQABAAD/2wCEAAkGBxMTEhUSEhIVFRUXFhUVGBUVFRUVFRcWFRcWGBUVFRUYHSggGBolHRUVITEhJSkrLi4uFx8zODMtNygtLisBCgoKBQUFDgUFDisZExkrKysrKysrKysrKysrKysrKysrKysrKysrKysrKysrKysrKysrKysrKysrKysrKysrK//AABEIARMAtwMBIgACEQEDEQH/xAAbAAABBQEBAAAAAAAAAAAAAAAEAAECAwUGB//EADoQAAEDAgMFBwMDAwMFAQAAAAEAAhEDIQQxQQUSUWFxBiKBkaGx8BPB0TJy4UJSYgcj8RQVJDOyQ//EABQBAQAAAAAAAAAAAAAAAAAAAAD/xAAUEQEAAAAAAAAAAAAAAAAAAAAA/9oADAMBAAIRAxEAPwCndT7qnCeEEIShWbqW6ghupQpwhsZjWUhL3AckF8JFchtDtWcqQjmVz+K2tVd+qo7pMegQelVsUxl3OA6kIIbew0x9Ueq8zqYonU+JlVGoeKD1k7ToRP1mRzcFfQrsf+h7XftcD7Lx3eU6dUtuCQeIMHzQeyQn3V5PR23XaZFap4uJHkbLYw3bauI3gx45iD5goPQQ1Nurj6fb0T3qFtSH+wIWph+1+GcblzP3Nt5iUG5upFqowu06NS1Oqxx4A38iiyEFJaolqvIUSEFJCbdVxamLUFG6krd1JBbupQrN1KEEISNlKo4ASclxPaPtEXTTpGBqUGht7tG2nLaZBdx4LisXi3PO89xJ5qqpU1KFe6c0EqlXgqU6ZAkydMgSSSSBJSkkgeUgUySCxtQgyCQeIWxsvtPXokd7fb/a77OF/dYadB6nsPtPRxB3Z3Kn9jtf2u/q91uQvEAV2/ZrtiZbSxHQVfYPH3/5Qdvupi1WBItQUkJKwtSQThJThZ23MV9OmSDCDne122T/AOph6rjHu1KvxFQucSTMoOsZMIKyZPyyiQrniBHmqoQQTQpJ9EECEydMgZJPCSBkkkkCSSTtE2QKEykUyBAJJ2lKEHpHYbbn1WfRef8AcYBB/uZkD1FgfBdXC8X2XjXUarKrc2kGOI/qb4iQvZsLXbUY17DLXAOB5ESEDwnUoSQPC43tpiv6F2b8l5t2rr71UjggwiqKfHx+fNVZXNj8zTUmW6+3z2QVPumLbK91O/IfPnRO5omJv99UA4b/ACoOM6WRj8OJgGSoOw0CfD+AgEKRbaVc2iSeAGZ0CjXcCbZCw/KCmEoUi1OGoIEJgja+GhrTyv1+FCEIIq3DjvDxPkCVWpsdBB4IGA+eaYhTeyCmQQhOApBqfdQM0L0T/TnaW9Tdh3G7O839jsx4O/8AoLz0DIrX7M4z6OIpvyG9uu/a6x9wfBB65CSdJBXiTDT0Xle2nzVcea9Sx36D0XlW0/8A2O6oM+tp19rqk1IA+fNVZiRkhXlBN1YkqDXRdQCm5BMVTxRQxVg0iQL53PKUE4QOfsmaUGkQTT8chkShfpkXhXYapUMAAnQCCfIBdFQ2FULd5+6CdMz6WQcwygStbZuzrhxB5fkrXw2x2j9R6cPJb2GwrQIAy8+qDk8Vgi7LPhobX6rDxWCcw3Bhei1ME0m8R6zrktKp2a3mDeFiAbiUHkLqOokjjHuo7q7Xa/ZJ1OXUzLdQIkTwjMclhUsHY5OHW46jMIM6myRB8Pwo/QIRlOsxtiD7+SjUxgGgI8Z5HqgrFHuydPY/PVWuoAj1nQ/PsqnYyRBGkTy5qhtYi09EFjqfzopMCb/qJg6g35qbhBsg9g2XX36NN/8Acxp8YE+qSC7JOnCUuTY8ifvKSA/GiWnovLtrNio5eqYgSCvNO0TIqFBhYkWHVCPCMxWXiqNyYjWyCFGkTkJur8bS3SI1ARWCoWMcSZUqga5rd7OCLZyDkgzKNIvcGgSTkup2ZsNgiQHP1JEtbrDRx6/wgdi4XdJfEkQB1P8AyutwlOGgD1znUoLcHg2NyFzmdf8AjkiaoEQmpiyrcgH+yIoVMjPzkqinpi/3QaFNsETlfLqP5hdRQ2iAGgiY6AW4RfwXJh4V1PEkfPwg6zaBZUG9ABM62ztbjmvPu0XZ5pP1KThTqZyP0u/cOPMLXOOPFB4rEyg4bEUAXblZpp1TyBY/mCs3G7NewTm3iNOo0XeY7CNqN3XiRz0PEHMFYm6aTvp1TLDZlQ6f4P8Ayg5FroV1ajYPbkdOBSxtMNe5oyBKnhD3XcIlAMCiqT5HS3zyQivo5HqPug9Z7GD/AMSn0+5SRPZ2huYem3lPmSfunQHuC8+7X4fdqSu8xTgATMLzntDiC55lxI6QgwcSO6qGOgIiubIMFAXs+qZ+aqe0ARpA3iR4gT6hDYL9S3auEFRoGUILOz9feEagkn7H1PkumormNkbNdSqSHSCINvkLp6JQE0yp/TTMCJY1BnVWaqthM5rVOHzv6Kg4S/weKCpgUwyFfToKw0dCgBfdVPbdHPowhXBAPUKyNpu3mlggyNch/K1cQsba+K3RutBJPBBy2LbLjAA5D1Sp0juO5kDy/wCVaXxeO9EAcOZ5pnkwA7WTHBAFUZGvzktDYWE+rVp0/wC54HgLlZ7hddN2Db/5bOTXnx3UHqFNkADgI8klJJBCqwEXC5fb2xm7peB4Lqln7ZZNM9EHleIp5hZ72QYWtimw49Vn4gXQWYKneV0eEyXPl+6ApDaD9EHXYZ7eKKNdoEkgLiaT6juI6G8okYJ+ZaSM5OeXJB3GGxDXZEeYWjRI1K86YxzbgEFamD2w8Nhx6dNR6+iDt6dQSinMBbMfz8+ywMPjd7raUfTxZiyC/IqTHA/PwgcVii25iPusittQh9j3TGXpfmg6GqBHzzWbUasx+3CC4huuujQIHrJ8VS3tG0nvAi+cW8eCA2oEDXbeeSn/AN2pnI/OKrOIa6YzQZuLa0SYE8Vzlep3ifBb20TaywMQ1BS3Ndb/AKfMnEzwZUPh3APUlcm1d/8A6cYKN+qRYgMB8d532QduUkkkEUPjGAtMq9QqixQeW7VYBUdGUrLr5hbe32RVcsasLjqgnUbNoV+Fw4SLdUPVxJPdag3MMWNzI9FrYfEMzn3XNVcE6nS+o6pcxDW8eZVOH2hVYzeNMlpcQHlpDSWiXNDou64MTbhdB2zGsfoPBDY7ZjQLBZ1Cq5pBgtJEwf6hxnI5rZZid+mSgBwgcPOftC3cCwu8vkLIoOEra2ZkUFG06B3b3/BWCzCEnX5P5XT7SqWWTQfc8kAL9kcTHJVP2E3LfvyReK2gAYFz6DqhRjyOFhw6cUGXjdkFp7rp55LNq06jLgxwgyfBbdbaoMyBwsQhn1GvyQZrMcT3X58VTjBYK6rT72SWKbaEC2Jst2IqBjbCbnQZnzsV65svBNo0m025NHmTmfNcd2HY5lXczaQSbZECxnTUeK7xAkySSCCZJJB572tpxVXO1Dl1C6ntk3vhcxUFj4ICfobwVNOmGk280ZhclJ1CboNJtBlejuTBsR1QOz+yjt8Gq5jWTch1yOAUaVEjU9EfhnOERE5yblBp7bqU3NDGgnds0gCJH+U5dJ0WbgqjoLTx9NJVtSoTrJ4lW4WgguoNW9slkAknRZ1GhZatGNxABtvEA5Bc/wD9Ru708FuYttzbh8lYeNZDpQNgcEXm5hs3Iu49DksXbdAUsTuuNRrAQQW950EZtDiAT4hdFRpQQ5luY/BzVu0xSqtArMBI1YYI8z/CDlezuEbVe5rxLd3PItM2IKpxjDSqESXNBsdYXQjE0aTCymCJ5X8SsPFP3jcZnXPwQP8AqyUXC46hXYbD7vRTw+HL3gDj/A9Sg9H2HghSpC3ecA5x5nTwyWgmaITygZJMnQQTFJJBwfbJ5+qBpC51w7p8F1vbOiP1arkXIDMEbeCOptWdg8gtNiC9rQpAqmCiaVJA9FklalGkAJUcNRjRS2xXDWQEDNxQmAiW4mFn4Sj3ZVr3GEGo4bzZCx8bh81obJq2IKtxDAg5qlVLLHJXVWhwkK3F4W9slnupEXCCNTDjJDvwwRjHTmmqNQBVWwEb2coudUaALF4J6NO8UFi3LY7I1YqtB1DgOuf2QdsmSTIEUkxSQRSKSSDm+19PuSuEK9D7Usmmei88cgvwxWtTNlj0D7rYwhQF0Ka0KDEPQRtPigJA3Qsau81qm6Mgb+C1HM7rrlZeHqFlN5b+qDCDbw1JpbAN1ZicM0NsRK53BYx/9WehynnHFEYnGP3HOAnd9JQTw9U0yQRaVrUHhwHzwWUzEirRa8iHRfqEbgZ3eSCdejKy69PMfOfutqr7rPrMF+KDJ3YlRqGyIrsQeIfZAEWFzwwXJIA8V1WxNh1GVQ+oAA3ISDJiNNFzmyq4ZWFQiQ0zExPTmu7wW1KdQw096J3SIPhxQGpiUpTEoGJSTEpIFKUqMqutXDAXOIAGpQZvaUj6Rkrzrdla+29qvxD90fpBsB7lQq4SKZAzjz5oM6iRcBaGDqrHwju8Qj6boKDocM9H03Tx9lhYaqtSjU1zQaAqaISphwDvNPUHJSNVDuqoDiGv3ZAtfgk2kBMAEEZHIpqDhCi6pbxQVtwpJkANHAStKkABCBoVUU2pPkgsqmyDqlWVX6oOtUQUYkrIxr0diqqxsU+SgN2aAG7x1yzvcZQjTTvmQ7iLQh8FYDyA4uIn8+SIFjutz1drOoHNBtbL2uQRTqXmwfPlPLmtyVxZy3QJPM/OC29h46R9J57wmOnDqEGwSkoSkgeVyHbLaf8A+I6lH1+0bYO4wnm6w5WzXK45pe4ve6SfDwQT2PQ/qiZsFquaCN2J53txnwQ+EAAAFoRLnCRBvfpedbfCg5PHUvp1LZTIPJFMcjttYLfaXCzhfdz6wsXB1dOCDWoVIWnQxAGqxqZVzZCDWqV1UzEgGTE6BZ7i/QKeFoNkGoTncZCOqDapbQaRDhHMaJ62LbG6BI4ob/trHF2662Y7wsD1zQ7cNLZa+xgjeGnOMj5oDBUiIRdKuufrV3MMGCP8bj8q2hjJyKDcqVfJBV6yHOMQ1apKCvE1kJF1NypefHpZBrUKmUDiB+5wuR4R5K9jrAXAvp+ozfr91k7OqSSDNpzAkg/fRajDJjXKBEN5deiAim7UkATlrbj+Oak2ruOD2mCNOXDnZVmBoXGbmxHzmnq70aRqCY9PBB1bXyJSXKYbbL2ANhpAEa6dE6DOglV1m2z116okNCoqyREgoC8K0EC0+YMa3RLWAkmLCZj35oDC1bZeGS0nNgyJk6yCb+/igHeyL6aG0jkYXK7SomnUkZHyuutqboEix1BtMadVk7Zw4cy2kcLeWmaAKg9GU1kYZ0WK1aDggu+pCIZUDuqoLJVRoubcX5fhBq0tnbwkQndssNs4wOI5X+dVnsxxFiClUx5OU+qAlwY2RHHy/KrqBugCGDnEohjEFBZzhNUKueEJWcgre5RaE7WXVm7CBsEz/cMcAPG5tzWo0aOnTu5RzceOsIXZzIEwZJkRO94cOqOawjM7v+IufPRBZ3gOAGgI9cvbRJzwBneLXkX0zUgWjSebh6zn6qnF1RBgmb2k+GtwgA15eSZW0QMz5JIL2i3IZ8gVVWAyi178yph0WNuf8Dine62nWfnzRBRhXXjP3WjQ1Oc2JBy5X49dFmMbeDlyR9N0GRcdNeHFBJ7f7hraMwMwfJDbQp903BHtfJGNJvxNuETmPnkq8U3OfU+1kHP1sNIkZquhVgwc1pBibEYMOHPignQqI5hELBAezMEjiLoqljQg0alKU7aYyshRjQkcUOKAp7IVRdCodi0m0nvyEDifxqgjXrqptE5nyR1PChvM8T9uCTmoBRTSFMOO7PCYuTwACuqGArsJSIbJtOcZnjfggspgC2X+Lcz1d48ldSac2jd0uZM381BrY0gWvAJEjhp/CtfF83RN9PugjUO6CCbkybZ31kSs/EVN4jM9VZWqzlf1hQoMvfP5p/CC6nTMWmPL+Elc8ADjxJ+Sb+6SCNVt73kR49VV9EjLyuQeSvDgDFznPLUpr8406HT5wQDMbJzuD+k5eHNEYencwL8NdST89U76Y46G/qovcQIPUcR+EF1NuU5gTnloOo+WUq5mTHWPW3zJVYWrJk56fxf1Vxf+3oNerdEGaf1EBWtQ73/7kcR8gooBBEBEspNObQfAKndV9JyB3YRn9rfJQOAp/wBgVv1FEvQMygxuTQPBTqKEpyEFTyh6hRJaq6jYzyQCsZvPAOl+p0C0WsmzeHhfjP8AwhsG3+rjfw4fP5RIAAlzs8wMzfL4UDlonvEmcwGm3BVPJi4PLppY6JOqnJlhn/lfiVA05Odzn1t9igqe6De/tHioueT+myIOH3TNj84fPVOKQmxjSOnGfluaAZ1InPeIHHIckkXUMCJH3z4eXkkgYG0cYJ5yTKk3OOnqHSkkgtZp+4DwLrpt2TBy/CSSAKvYW5e0qym8wOedgkkgyqTyXn9w9ytdqSSB4UgkkgYpQkkgmwKRSSQOAh8ee54t9wkkgrmKVuMeCaqIytYH2/KZJAaaYayQIN7+DSomwIHH7kJJIHB7vV0eEpnNs48N33hOkgqe6WX+ZJJJ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319" name="Picture 7" descr="C:\Users\DR KALPAJYOTI\Desktop\BLOOD\download.jpg"/>
          <p:cNvPicPr>
            <a:picLocks noChangeAspect="1" noChangeArrowheads="1"/>
          </p:cNvPicPr>
          <p:nvPr/>
        </p:nvPicPr>
        <p:blipFill>
          <a:blip r:embed="rId2"/>
          <a:srcRect/>
          <a:stretch>
            <a:fillRect/>
          </a:stretch>
        </p:blipFill>
        <p:spPr bwMode="auto">
          <a:xfrm>
            <a:off x="4114800" y="3810000"/>
            <a:ext cx="1847850" cy="246697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781800" cy="1600200"/>
          </a:xfrm>
        </p:spPr>
        <p:txBody>
          <a:bodyPr>
            <a:normAutofit/>
          </a:bodyPr>
          <a:lstStyle/>
          <a:p>
            <a:r>
              <a:rPr lang="en-US" sz="2800" dirty="0">
                <a:solidFill>
                  <a:srgbClr val="002060"/>
                </a:solidFill>
              </a:rPr>
              <a:t>Radiographic findings</a:t>
            </a:r>
          </a:p>
        </p:txBody>
      </p:sp>
      <p:sp>
        <p:nvSpPr>
          <p:cNvPr id="3" name="Content Placeholder 2"/>
          <p:cNvSpPr>
            <a:spLocks noGrp="1"/>
          </p:cNvSpPr>
          <p:nvPr>
            <p:ph idx="1"/>
          </p:nvPr>
        </p:nvSpPr>
        <p:spPr>
          <a:xfrm>
            <a:off x="609600" y="685800"/>
            <a:ext cx="7543800" cy="3886200"/>
          </a:xfrm>
        </p:spPr>
        <p:txBody>
          <a:bodyPr>
            <a:normAutofit/>
          </a:bodyPr>
          <a:lstStyle/>
          <a:p>
            <a:pPr algn="just"/>
            <a:r>
              <a:rPr lang="en-US" sz="2400" dirty="0">
                <a:solidFill>
                  <a:srgbClr val="FF0000"/>
                </a:solidFill>
                <a:latin typeface="Times New Roman" pitchFamily="18" charset="0"/>
                <a:cs typeface="Times New Roman" pitchFamily="18" charset="0"/>
              </a:rPr>
              <a:t>RIB- WITHIN- A- RIB</a:t>
            </a:r>
            <a:r>
              <a:rPr lang="en-US" sz="2400" dirty="0">
                <a:solidFill>
                  <a:schemeClr val="tx1"/>
                </a:solidFill>
                <a:latin typeface="Times New Roman" pitchFamily="18" charset="0"/>
                <a:cs typeface="Times New Roman" pitchFamily="18" charset="0"/>
              </a:rPr>
              <a:t>: noted in middle and anterior portion of the ribs. Long linear density within or overlapping the </a:t>
            </a:r>
            <a:r>
              <a:rPr lang="en-US" sz="2400" dirty="0" err="1">
                <a:solidFill>
                  <a:schemeClr val="tx1"/>
                </a:solidFill>
                <a:latin typeface="Times New Roman" pitchFamily="18" charset="0"/>
                <a:cs typeface="Times New Roman" pitchFamily="18" charset="0"/>
              </a:rPr>
              <a:t>medullary</a:t>
            </a:r>
            <a:r>
              <a:rPr lang="en-US" sz="2400" dirty="0">
                <a:solidFill>
                  <a:schemeClr val="tx1"/>
                </a:solidFill>
                <a:latin typeface="Times New Roman" pitchFamily="18" charset="0"/>
                <a:cs typeface="Times New Roman" pitchFamily="18" charset="0"/>
              </a:rPr>
              <a:t> space of the rib and running parallel to its long axis.</a:t>
            </a:r>
          </a:p>
          <a:p>
            <a:pPr algn="just"/>
            <a:r>
              <a:rPr lang="en-US" sz="2400" dirty="0">
                <a:solidFill>
                  <a:srgbClr val="FF0000"/>
                </a:solidFill>
                <a:latin typeface="Times New Roman" pitchFamily="18" charset="0"/>
                <a:cs typeface="Times New Roman" pitchFamily="18" charset="0"/>
              </a:rPr>
              <a:t>HAIR- ON- END </a:t>
            </a:r>
            <a:r>
              <a:rPr lang="en-US" sz="2400" dirty="0">
                <a:solidFill>
                  <a:schemeClr val="tx1"/>
                </a:solidFill>
                <a:latin typeface="Times New Roman" pitchFamily="18" charset="0"/>
                <a:cs typeface="Times New Roman" pitchFamily="18" charset="0"/>
              </a:rPr>
              <a:t>appearance.</a:t>
            </a:r>
          </a:p>
          <a:p>
            <a:pPr algn="just"/>
            <a:r>
              <a:rPr lang="en-US" sz="2400" dirty="0">
                <a:solidFill>
                  <a:srgbClr val="FF0000"/>
                </a:solidFill>
                <a:latin typeface="Times New Roman" pitchFamily="18" charset="0"/>
                <a:cs typeface="Times New Roman" pitchFamily="18" charset="0"/>
              </a:rPr>
              <a:t>SALT AND PEPPER EFFECT: </a:t>
            </a:r>
            <a:r>
              <a:rPr lang="en-US" sz="2400" dirty="0">
                <a:solidFill>
                  <a:schemeClr val="tx1"/>
                </a:solidFill>
                <a:latin typeface="Times New Roman" pitchFamily="18" charset="0"/>
                <a:cs typeface="Times New Roman" pitchFamily="18" charset="0"/>
              </a:rPr>
              <a:t>peculiar </a:t>
            </a:r>
            <a:r>
              <a:rPr lang="en-US" sz="2400" dirty="0" err="1">
                <a:solidFill>
                  <a:schemeClr val="tx1"/>
                </a:solidFill>
                <a:latin typeface="Times New Roman" pitchFamily="18" charset="0"/>
                <a:cs typeface="Times New Roman" pitchFamily="18" charset="0"/>
              </a:rPr>
              <a:t>trabeculae</a:t>
            </a:r>
            <a:r>
              <a:rPr lang="en-US" sz="2400" dirty="0">
                <a:solidFill>
                  <a:schemeClr val="tx1"/>
                </a:solidFill>
                <a:latin typeface="Times New Roman" pitchFamily="18" charset="0"/>
                <a:cs typeface="Times New Roman" pitchFamily="18" charset="0"/>
              </a:rPr>
              <a:t> pattern of maxilla and mandible, apparent coarsening of some </a:t>
            </a:r>
            <a:r>
              <a:rPr lang="en-US" sz="2400" dirty="0" err="1">
                <a:solidFill>
                  <a:schemeClr val="tx1"/>
                </a:solidFill>
                <a:latin typeface="Times New Roman" pitchFamily="18" charset="0"/>
                <a:cs typeface="Times New Roman" pitchFamily="18" charset="0"/>
              </a:rPr>
              <a:t>trabeculae</a:t>
            </a:r>
            <a:r>
              <a:rPr lang="en-US" sz="2400" dirty="0">
                <a:solidFill>
                  <a:schemeClr val="tx1"/>
                </a:solidFill>
                <a:latin typeface="Times New Roman" pitchFamily="18" charset="0"/>
                <a:cs typeface="Times New Roman" pitchFamily="18" charset="0"/>
              </a:rPr>
              <a:t> and the blurring and disappearance of others.</a:t>
            </a:r>
          </a:p>
        </p:txBody>
      </p:sp>
      <p:pic>
        <p:nvPicPr>
          <p:cNvPr id="95234" name="Picture 2" descr="http://img.medscapestatic.com/pi/meds/ckb/64/44264tn.jpg"/>
          <p:cNvPicPr>
            <a:picLocks noChangeAspect="1" noChangeArrowheads="1"/>
          </p:cNvPicPr>
          <p:nvPr/>
        </p:nvPicPr>
        <p:blipFill>
          <a:blip r:embed="rId2"/>
          <a:srcRect/>
          <a:stretch>
            <a:fillRect/>
          </a:stretch>
        </p:blipFill>
        <p:spPr bwMode="auto">
          <a:xfrm>
            <a:off x="5867400" y="3962400"/>
            <a:ext cx="2990850" cy="2438400"/>
          </a:xfrm>
          <a:prstGeom prst="rect">
            <a:avLst/>
          </a:prstGeom>
          <a:noFill/>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4038600"/>
            <a:ext cx="3263900" cy="24479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Non </a:t>
            </a:r>
            <a:r>
              <a:rPr lang="en-US" dirty="0" err="1">
                <a:solidFill>
                  <a:srgbClr val="FF0000"/>
                </a:solidFill>
              </a:rPr>
              <a:t>hodgkins</a:t>
            </a:r>
            <a:r>
              <a:rPr lang="en-US" dirty="0">
                <a:solidFill>
                  <a:srgbClr val="FF0000"/>
                </a:solidFill>
              </a:rPr>
              <a:t> lymphoma IN THE ORAL CAVITY</a:t>
            </a:r>
          </a:p>
        </p:txBody>
      </p:sp>
      <p:sp>
        <p:nvSpPr>
          <p:cNvPr id="3" name="Content Placeholder 2"/>
          <p:cNvSpPr>
            <a:spLocks noGrp="1"/>
          </p:cNvSpPr>
          <p:nvPr>
            <p:ph idx="1"/>
          </p:nvPr>
        </p:nvSpPr>
        <p:spPr/>
        <p:txBody>
          <a:bodyPr>
            <a:normAutofit/>
          </a:bodyPr>
          <a:lstStyle/>
          <a:p>
            <a:pPr algn="just"/>
            <a:r>
              <a:rPr lang="en-US" sz="2400" dirty="0">
                <a:latin typeface="Times New Roman" pitchFamily="18" charset="0"/>
                <a:cs typeface="Times New Roman" pitchFamily="18" charset="0"/>
              </a:rPr>
              <a:t>Primary NHL of the oral region is rare and may present as a </a:t>
            </a:r>
            <a:r>
              <a:rPr lang="en-US" sz="2400" dirty="0">
                <a:solidFill>
                  <a:srgbClr val="FF0000"/>
                </a:solidFill>
                <a:latin typeface="Times New Roman" pitchFamily="18" charset="0"/>
                <a:cs typeface="Times New Roman" pitchFamily="18" charset="0"/>
              </a:rPr>
              <a:t>gingival or mucosal tissue swelling or mass.</a:t>
            </a:r>
          </a:p>
          <a:p>
            <a:pPr algn="just"/>
            <a:r>
              <a:rPr lang="en-US" sz="2400" dirty="0" err="1">
                <a:solidFill>
                  <a:srgbClr val="FF0000"/>
                </a:solidFill>
                <a:latin typeface="Times New Roman" pitchFamily="18" charset="0"/>
                <a:cs typeface="Times New Roman" pitchFamily="18" charset="0"/>
              </a:rPr>
              <a:t>Intrabony</a:t>
            </a:r>
            <a:r>
              <a:rPr lang="en-US" sz="2400" dirty="0">
                <a:solidFill>
                  <a:srgbClr val="FF0000"/>
                </a:solidFill>
                <a:latin typeface="Times New Roman" pitchFamily="18" charset="0"/>
                <a:cs typeface="Times New Roman" pitchFamily="18" charset="0"/>
              </a:rPr>
              <a:t> involvement </a:t>
            </a:r>
            <a:r>
              <a:rPr lang="en-US" sz="2400" dirty="0">
                <a:latin typeface="Times New Roman" pitchFamily="18" charset="0"/>
                <a:cs typeface="Times New Roman" pitchFamily="18" charset="0"/>
              </a:rPr>
              <a:t>characterized by osseous rarefaction around the roots of the symptomatic teeth, mimicking toothache. In such a case, extraction of the associated tooth is followed by rapid growth of the tumor from the </a:t>
            </a:r>
            <a:r>
              <a:rPr lang="en-US" sz="2400" dirty="0" err="1">
                <a:latin typeface="Times New Roman" pitchFamily="18" charset="0"/>
                <a:cs typeface="Times New Roman" pitchFamily="18" charset="0"/>
              </a:rPr>
              <a:t>nonhealing</a:t>
            </a:r>
            <a:r>
              <a:rPr lang="en-US" sz="2400" dirty="0">
                <a:latin typeface="Times New Roman" pitchFamily="18" charset="0"/>
                <a:cs typeface="Times New Roman" pitchFamily="18" charset="0"/>
              </a:rPr>
              <a:t> extraction site.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4369576"/>
            <a:ext cx="2324100" cy="1756587"/>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800" dirty="0">
                <a:solidFill>
                  <a:srgbClr val="FF0000"/>
                </a:solidFill>
                <a:latin typeface="Times New Roman" pitchFamily="18" charset="0"/>
                <a:cs typeface="Times New Roman" pitchFamily="18" charset="0"/>
              </a:rPr>
              <a:t>Nerve invasion </a:t>
            </a:r>
            <a:r>
              <a:rPr lang="en-US" sz="2800" dirty="0">
                <a:latin typeface="Times New Roman" pitchFamily="18" charset="0"/>
                <a:cs typeface="Times New Roman" pitchFamily="18" charset="0"/>
              </a:rPr>
              <a:t>can lead to paresthesia or anesthesia of related oral mucosal tissue. </a:t>
            </a:r>
          </a:p>
          <a:p>
            <a:pPr algn="just"/>
            <a:r>
              <a:rPr lang="en-US" sz="2800" dirty="0" err="1">
                <a:solidFill>
                  <a:srgbClr val="FF0000"/>
                </a:solidFill>
                <a:latin typeface="Times New Roman" pitchFamily="18" charset="0"/>
                <a:cs typeface="Times New Roman" pitchFamily="18" charset="0"/>
              </a:rPr>
              <a:t>Nonhealing</a:t>
            </a:r>
            <a:r>
              <a:rPr lang="en-US" sz="2800" dirty="0">
                <a:solidFill>
                  <a:srgbClr val="FF0000"/>
                </a:solidFill>
                <a:latin typeface="Times New Roman" pitchFamily="18" charset="0"/>
                <a:cs typeface="Times New Roman" pitchFamily="18" charset="0"/>
              </a:rPr>
              <a:t> mucosal ulceration </a:t>
            </a:r>
            <a:r>
              <a:rPr lang="en-US" sz="2800" dirty="0">
                <a:latin typeface="Times New Roman" pitchFamily="18" charset="0"/>
                <a:cs typeface="Times New Roman" pitchFamily="18" charset="0"/>
              </a:rPr>
              <a:t>with ill-defined borders, a benign-appearing gingival lesion, and a mucosal lesion resembling a </a:t>
            </a:r>
            <a:r>
              <a:rPr lang="en-US" sz="2800" dirty="0" err="1">
                <a:latin typeface="Times New Roman" pitchFamily="18" charset="0"/>
                <a:cs typeface="Times New Roman" pitchFamily="18" charset="0"/>
              </a:rPr>
              <a:t>vesiculobullous</a:t>
            </a:r>
            <a:r>
              <a:rPr lang="en-US" sz="2800" dirty="0">
                <a:latin typeface="Times New Roman" pitchFamily="18" charset="0"/>
                <a:cs typeface="Times New Roman" pitchFamily="18" charset="0"/>
              </a:rPr>
              <a:t> disease.</a:t>
            </a:r>
          </a:p>
          <a:p>
            <a:pPr algn="just"/>
            <a:r>
              <a:rPr lang="en-US" sz="2800" dirty="0">
                <a:latin typeface="Times New Roman" pitchFamily="18" charset="0"/>
                <a:cs typeface="Times New Roman" pitchFamily="18" charset="0"/>
              </a:rPr>
              <a:t>Involvement of the oral mucosa in cutaneous T-cell lymphoma (mycosis </a:t>
            </a:r>
            <a:r>
              <a:rPr lang="en-US" sz="2800" dirty="0" err="1">
                <a:latin typeface="Times New Roman" pitchFamily="18" charset="0"/>
                <a:cs typeface="Times New Roman" pitchFamily="18" charset="0"/>
              </a:rPr>
              <a:t>fungoides</a:t>
            </a:r>
            <a:r>
              <a:rPr lang="en-US" sz="2800" dirty="0">
                <a:latin typeface="Times New Roman" pitchFamily="18" charset="0"/>
                <a:cs typeface="Times New Roman" pitchFamily="18" charset="0"/>
              </a:rPr>
              <a:t>) is uncommon</a:t>
            </a:r>
          </a:p>
          <a:p>
            <a:endParaRPr lang="en-US" sz="2800" dirty="0"/>
          </a:p>
        </p:txBody>
      </p:sp>
    </p:spTree>
    <p:extLst>
      <p:ext uri="{BB962C8B-B14F-4D97-AF65-F5344CB8AC3E}">
        <p14:creationId xmlns:p14="http://schemas.microsoft.com/office/powerpoint/2010/main" val="1960429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Oral manifestations of </a:t>
            </a:r>
            <a:r>
              <a:rPr lang="en-US" dirty="0" err="1"/>
              <a:t>Burkits</a:t>
            </a:r>
            <a:r>
              <a:rPr lang="en-US" dirty="0"/>
              <a:t> Lymphoma</a:t>
            </a:r>
          </a:p>
        </p:txBody>
      </p:sp>
      <p:sp>
        <p:nvSpPr>
          <p:cNvPr id="3" name="Content Placeholder 2"/>
          <p:cNvSpPr>
            <a:spLocks noGrp="1"/>
          </p:cNvSpPr>
          <p:nvPr>
            <p:ph idx="1"/>
          </p:nvPr>
        </p:nvSpPr>
        <p:spPr>
          <a:xfrm>
            <a:off x="457200" y="1752600"/>
            <a:ext cx="8229600" cy="4525963"/>
          </a:xfrm>
        </p:spPr>
        <p:txBody>
          <a:bodyPr>
            <a:noAutofit/>
          </a:bodyPr>
          <a:lstStyle/>
          <a:p>
            <a:r>
              <a:rPr lang="en-US" sz="2400" dirty="0">
                <a:latin typeface="Times New Roman" pitchFamily="18" charset="0"/>
                <a:cs typeface="Times New Roman" pitchFamily="18" charset="0"/>
              </a:rPr>
              <a:t>clinically evident jaw tumors that may result in tooth mobility and pain, intraoral swelling of the mandible and maxilla, and anterior open bite.</a:t>
            </a:r>
          </a:p>
          <a:p>
            <a:r>
              <a:rPr lang="en-US" sz="2400" dirty="0">
                <a:latin typeface="Times New Roman" pitchFamily="18" charset="0"/>
                <a:cs typeface="Times New Roman" pitchFamily="18" charset="0"/>
              </a:rPr>
              <a:t>Mobile teeth may be present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3124199"/>
          </a:xfrm>
        </p:spPr>
        <p:txBody>
          <a:bodyPr>
            <a:normAutofit fontScale="55000" lnSpcReduction="20000"/>
          </a:bodyPr>
          <a:lstStyle/>
          <a:p>
            <a:pPr marL="0" indent="0">
              <a:buNone/>
            </a:pPr>
            <a:r>
              <a:rPr lang="en-US" dirty="0">
                <a:latin typeface="Times New Roman" pitchFamily="18" charset="0"/>
                <a:cs typeface="Times New Roman" pitchFamily="18" charset="0"/>
              </a:rPr>
              <a:t> Radiographic features on panoramic images include </a:t>
            </a:r>
          </a:p>
          <a:p>
            <a:pPr>
              <a:lnSpc>
                <a:spcPct val="160000"/>
              </a:lnSpc>
            </a:pPr>
            <a:r>
              <a:rPr lang="en-US" sz="2900" dirty="0">
                <a:solidFill>
                  <a:srgbClr val="FF0000"/>
                </a:solidFill>
                <a:latin typeface="Times New Roman" pitchFamily="18" charset="0"/>
                <a:cs typeface="Times New Roman" pitchFamily="18" charset="0"/>
              </a:rPr>
              <a:t>resorption of alveolar bone; </a:t>
            </a:r>
          </a:p>
          <a:p>
            <a:pPr>
              <a:lnSpc>
                <a:spcPct val="160000"/>
              </a:lnSpc>
            </a:pPr>
            <a:r>
              <a:rPr lang="en-US" sz="2900" dirty="0">
                <a:solidFill>
                  <a:srgbClr val="FF0000"/>
                </a:solidFill>
                <a:latin typeface="Times New Roman" pitchFamily="18" charset="0"/>
                <a:cs typeface="Times New Roman" pitchFamily="18" charset="0"/>
              </a:rPr>
              <a:t>loss of lamina dura; </a:t>
            </a:r>
          </a:p>
          <a:p>
            <a:pPr>
              <a:lnSpc>
                <a:spcPct val="160000"/>
              </a:lnSpc>
            </a:pPr>
            <a:r>
              <a:rPr lang="en-US" sz="2900" dirty="0">
                <a:solidFill>
                  <a:srgbClr val="FF0000"/>
                </a:solidFill>
                <a:latin typeface="Times New Roman" pitchFamily="18" charset="0"/>
                <a:cs typeface="Times New Roman" pitchFamily="18" charset="0"/>
              </a:rPr>
              <a:t>enlargement of tooth follicles; </a:t>
            </a:r>
          </a:p>
          <a:p>
            <a:pPr>
              <a:lnSpc>
                <a:spcPct val="160000"/>
              </a:lnSpc>
            </a:pPr>
            <a:r>
              <a:rPr lang="en-US" sz="2900" dirty="0">
                <a:solidFill>
                  <a:srgbClr val="FF0000"/>
                </a:solidFill>
                <a:latin typeface="Times New Roman" pitchFamily="18" charset="0"/>
                <a:cs typeface="Times New Roman" pitchFamily="18" charset="0"/>
              </a:rPr>
              <a:t>destruction of the cortex around tooth crypts;</a:t>
            </a:r>
          </a:p>
          <a:p>
            <a:pPr>
              <a:lnSpc>
                <a:spcPct val="160000"/>
              </a:lnSpc>
            </a:pPr>
            <a:r>
              <a:rPr lang="en-US" sz="2900" dirty="0">
                <a:solidFill>
                  <a:srgbClr val="FF0000"/>
                </a:solidFill>
                <a:latin typeface="Times New Roman" pitchFamily="18" charset="0"/>
                <a:cs typeface="Times New Roman" pitchFamily="18" charset="0"/>
              </a:rPr>
              <a:t>displacement of teeth and tooth buds by the enlarging tumor, resulting in the impression of “teeth floating in air;” and sun-ray spicules as bone forms perpendicular to the mandible from </a:t>
            </a:r>
            <a:r>
              <a:rPr lang="en-US" sz="2900" dirty="0" err="1">
                <a:solidFill>
                  <a:srgbClr val="FF0000"/>
                </a:solidFill>
                <a:latin typeface="Times New Roman" pitchFamily="18" charset="0"/>
                <a:cs typeface="Times New Roman" pitchFamily="18" charset="0"/>
              </a:rPr>
              <a:t>subperiosteal</a:t>
            </a:r>
            <a:r>
              <a:rPr lang="en-US" sz="2900" dirty="0">
                <a:solidFill>
                  <a:srgbClr val="FF0000"/>
                </a:solidFill>
                <a:latin typeface="Times New Roman" pitchFamily="18" charset="0"/>
                <a:cs typeface="Times New Roman" pitchFamily="18" charset="0"/>
              </a:rPr>
              <a:t> growth</a:t>
            </a:r>
            <a:r>
              <a:rPr lang="en-US" sz="2900" dirty="0">
                <a:solidFill>
                  <a:srgbClr val="FFFF00"/>
                </a:solidFill>
                <a:latin typeface="Times New Roman" pitchFamily="18" charset="0"/>
                <a:cs typeface="Times New Roman" pitchFamily="18" charset="0"/>
              </a:rPr>
              <a:t>.</a:t>
            </a:r>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720" t="2381" r="3505" b="11905"/>
          <a:stretch/>
        </p:blipFill>
        <p:spPr>
          <a:xfrm>
            <a:off x="2133600" y="4343400"/>
            <a:ext cx="5105400" cy="2241395"/>
          </a:xfrm>
          <a:prstGeom prst="rect">
            <a:avLst/>
          </a:prstGeom>
        </p:spPr>
      </p:pic>
    </p:spTree>
    <p:extLst>
      <p:ext uri="{BB962C8B-B14F-4D97-AF65-F5344CB8AC3E}">
        <p14:creationId xmlns:p14="http://schemas.microsoft.com/office/powerpoint/2010/main" val="990147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l eo.jpg"/>
          <p:cNvPicPr>
            <a:picLocks noGrp="1" noChangeAspect="1"/>
          </p:cNvPicPr>
          <p:nvPr>
            <p:ph idx="1"/>
          </p:nvPr>
        </p:nvPicPr>
        <p:blipFill>
          <a:blip r:embed="rId2"/>
          <a:stretch>
            <a:fillRect/>
          </a:stretch>
        </p:blipFill>
        <p:spPr>
          <a:xfrm>
            <a:off x="1143000" y="762000"/>
            <a:ext cx="1905000" cy="2400300"/>
          </a:xfrm>
        </p:spPr>
      </p:pic>
      <p:pic>
        <p:nvPicPr>
          <p:cNvPr id="5" name="Picture 4" descr="bl io.jpg"/>
          <p:cNvPicPr>
            <a:picLocks noChangeAspect="1"/>
          </p:cNvPicPr>
          <p:nvPr/>
        </p:nvPicPr>
        <p:blipFill>
          <a:blip r:embed="rId3"/>
          <a:stretch>
            <a:fillRect/>
          </a:stretch>
        </p:blipFill>
        <p:spPr>
          <a:xfrm>
            <a:off x="5638800" y="1219200"/>
            <a:ext cx="2667000" cy="1714500"/>
          </a:xfrm>
          <a:prstGeom prst="rect">
            <a:avLst/>
          </a:prstGeom>
        </p:spPr>
      </p:pic>
      <p:pic>
        <p:nvPicPr>
          <p:cNvPr id="6" name="Picture 5" descr="bl radio.jpg"/>
          <p:cNvPicPr>
            <a:picLocks noChangeAspect="1"/>
          </p:cNvPicPr>
          <p:nvPr/>
        </p:nvPicPr>
        <p:blipFill>
          <a:blip r:embed="rId4"/>
          <a:srcRect b="12727"/>
          <a:stretch>
            <a:fillRect/>
          </a:stretch>
        </p:blipFill>
        <p:spPr>
          <a:xfrm>
            <a:off x="3200400" y="3352800"/>
            <a:ext cx="3943350" cy="2743200"/>
          </a:xfrm>
          <a:prstGeom prst="rect">
            <a:avLst/>
          </a:prstGeom>
        </p:spPr>
      </p:pic>
      <p:cxnSp>
        <p:nvCxnSpPr>
          <p:cNvPr id="8" name="Straight Arrow Connector 7"/>
          <p:cNvCxnSpPr/>
          <p:nvPr/>
        </p:nvCxnSpPr>
        <p:spPr>
          <a:xfrm flipV="1">
            <a:off x="3200400" y="5791200"/>
            <a:ext cx="457200" cy="3048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0" name="Straight Arrow Connector 9"/>
          <p:cNvCxnSpPr/>
          <p:nvPr/>
        </p:nvCxnSpPr>
        <p:spPr>
          <a:xfrm rot="10800000">
            <a:off x="5410200" y="5257800"/>
            <a:ext cx="914400" cy="4572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2" name="Straight Arrow Connector 11"/>
          <p:cNvCxnSpPr/>
          <p:nvPr/>
        </p:nvCxnSpPr>
        <p:spPr>
          <a:xfrm rot="10800000" flipV="1">
            <a:off x="5486400" y="3886200"/>
            <a:ext cx="685800" cy="5334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52160"/>
          </a:xfrm>
        </p:spPr>
        <p:txBody>
          <a:bodyPr>
            <a:normAutofit/>
          </a:bodyPr>
          <a:lstStyle/>
          <a:p>
            <a:pPr algn="just">
              <a:buNone/>
            </a:pPr>
            <a:r>
              <a:rPr lang="en-US" sz="2400" dirty="0">
                <a:solidFill>
                  <a:srgbClr val="FF0000"/>
                </a:solidFill>
              </a:rPr>
              <a:t>MULTIPLE MYELOMA</a:t>
            </a:r>
            <a:r>
              <a:rPr lang="en-US" sz="2400" dirty="0"/>
              <a:t> </a:t>
            </a:r>
          </a:p>
          <a:p>
            <a:pPr algn="just">
              <a:buNone/>
            </a:pPr>
            <a:r>
              <a:rPr lang="en-US" sz="2400" dirty="0" err="1">
                <a:latin typeface="Times New Roman" pitchFamily="18" charset="0"/>
                <a:cs typeface="Times New Roman" pitchFamily="18" charset="0"/>
              </a:rPr>
              <a:t>oro</a:t>
            </a:r>
            <a:r>
              <a:rPr lang="en-US" sz="2400" dirty="0">
                <a:latin typeface="Times New Roman" pitchFamily="18" charset="0"/>
                <a:cs typeface="Times New Roman" pitchFamily="18" charset="0"/>
              </a:rPr>
              <a:t>-facial lesions can mimic common dental pathologies such</a:t>
            </a:r>
          </a:p>
          <a:p>
            <a:pPr algn="just">
              <a:buFont typeface="Wingdings" pitchFamily="2" charset="2"/>
              <a:buChar char="ü"/>
            </a:pPr>
            <a:r>
              <a:rPr lang="en-US" sz="2400" dirty="0">
                <a:latin typeface="Times New Roman" pitchFamily="18" charset="0"/>
                <a:cs typeface="Times New Roman" pitchFamily="18" charset="0"/>
              </a:rPr>
              <a:t>as </a:t>
            </a:r>
            <a:r>
              <a:rPr lang="en-US" sz="2400" dirty="0" err="1">
                <a:latin typeface="Times New Roman" pitchFamily="18" charset="0"/>
                <a:cs typeface="Times New Roman" pitchFamily="18" charset="0"/>
              </a:rPr>
              <a:t>periapical</a:t>
            </a:r>
            <a:r>
              <a:rPr lang="en-US" sz="2400" dirty="0">
                <a:latin typeface="Times New Roman" pitchFamily="18" charset="0"/>
                <a:cs typeface="Times New Roman" pitchFamily="18" charset="0"/>
              </a:rPr>
              <a:t> or periodontal abscess,</a:t>
            </a:r>
          </a:p>
          <a:p>
            <a:pPr algn="just">
              <a:buFont typeface="Wingdings" pitchFamily="2" charset="2"/>
              <a:buChar char="ü"/>
            </a:pPr>
            <a:r>
              <a:rPr lang="en-US" sz="2400" dirty="0">
                <a:latin typeface="Times New Roman" pitchFamily="18" charset="0"/>
                <a:cs typeface="Times New Roman" pitchFamily="18" charset="0"/>
              </a:rPr>
              <a:t> gingivitis, </a:t>
            </a:r>
            <a:r>
              <a:rPr lang="en-US" sz="2400" dirty="0" err="1">
                <a:latin typeface="Times New Roman" pitchFamily="18" charset="0"/>
                <a:cs typeface="Times New Roman" pitchFamily="18" charset="0"/>
              </a:rPr>
              <a:t>periodontitis</a:t>
            </a:r>
            <a:r>
              <a:rPr lang="en-US" sz="2400" dirty="0">
                <a:latin typeface="Times New Roman" pitchFamily="18" charset="0"/>
                <a:cs typeface="Times New Roman" pitchFamily="18" charset="0"/>
              </a:rPr>
              <a:t>, or other gingival enlargement or masses.</a:t>
            </a:r>
          </a:p>
          <a:p>
            <a:pPr algn="just">
              <a:buFont typeface="Wingdings" pitchFamily="2" charset="2"/>
              <a:buChar char="ü"/>
            </a:pPr>
            <a:r>
              <a:rPr lang="en-US" sz="2400" dirty="0">
                <a:latin typeface="Times New Roman" pitchFamily="18" charset="0"/>
                <a:cs typeface="Times New Roman" pitchFamily="18" charset="0"/>
              </a:rPr>
              <a:t>Initial signs and symptoms of MM may involve pain, </a:t>
            </a:r>
            <a:r>
              <a:rPr lang="en-US" sz="2400" dirty="0" err="1">
                <a:latin typeface="Times New Roman" pitchFamily="18" charset="0"/>
                <a:cs typeface="Times New Roman" pitchFamily="18" charset="0"/>
              </a:rPr>
              <a:t>paresthesia</a:t>
            </a:r>
            <a:r>
              <a:rPr lang="en-US" sz="2400" dirty="0">
                <a:latin typeface="Times New Roman" pitchFamily="18" charset="0"/>
                <a:cs typeface="Times New Roman" pitchFamily="18" charset="0"/>
              </a:rPr>
              <a:t> of the inferior alveolar and mental nerves, swelling, tooth mobility, and </a:t>
            </a:r>
            <a:r>
              <a:rPr lang="en-US" sz="2400" dirty="0" err="1">
                <a:latin typeface="Times New Roman" pitchFamily="18" charset="0"/>
                <a:cs typeface="Times New Roman" pitchFamily="18" charset="0"/>
              </a:rPr>
              <a:t>radiolucency</a:t>
            </a:r>
            <a:r>
              <a:rPr lang="en-US" sz="2400" dirty="0">
                <a:latin typeface="Times New Roman" pitchFamily="18" charset="0"/>
                <a:cs typeface="Times New Roman" pitchFamily="18" charset="0"/>
              </a:rPr>
              <a:t>.</a:t>
            </a:r>
          </a:p>
          <a:p>
            <a:pPr algn="just">
              <a:buFont typeface="Wingdings" pitchFamily="2" charset="2"/>
              <a:buChar char="ü"/>
            </a:pPr>
            <a:r>
              <a:rPr lang="en-US" sz="2400" dirty="0">
                <a:latin typeface="Times New Roman" pitchFamily="18" charset="0"/>
                <a:cs typeface="Times New Roman" pitchFamily="18" charset="0"/>
              </a:rPr>
              <a:t>Radiographic changes in patients with MM include typical “punched-out” lesions in the skull from the focal proliferation of plasma cells inside the bone marrow and jaw bone (mandible &gt; maxilla) involvement, ranging from asymptomatic </a:t>
            </a:r>
            <a:r>
              <a:rPr lang="en-US" sz="2400" dirty="0" err="1">
                <a:latin typeface="Times New Roman" pitchFamily="18" charset="0"/>
                <a:cs typeface="Times New Roman" pitchFamily="18" charset="0"/>
              </a:rPr>
              <a:t>osteolytic</a:t>
            </a:r>
            <a:r>
              <a:rPr lang="en-US" sz="2400" dirty="0">
                <a:latin typeface="Times New Roman" pitchFamily="18" charset="0"/>
                <a:cs typeface="Times New Roman" pitchFamily="18" charset="0"/>
              </a:rPr>
              <a:t> lesions to pathologic fracture.</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2060"/>
                </a:solidFill>
              </a:rPr>
              <a:t>Oral manifestations of platelet disorders</a:t>
            </a:r>
            <a:br>
              <a:rPr lang="en-US" dirty="0">
                <a:solidFill>
                  <a:srgbClr val="002060"/>
                </a:solidFill>
              </a:rPr>
            </a:br>
            <a:endParaRPr lang="en-US" dirty="0"/>
          </a:p>
        </p:txBody>
      </p:sp>
      <p:sp>
        <p:nvSpPr>
          <p:cNvPr id="3" name="Content Placeholder 2"/>
          <p:cNvSpPr>
            <a:spLocks noGrp="1"/>
          </p:cNvSpPr>
          <p:nvPr>
            <p:ph idx="1"/>
          </p:nvPr>
        </p:nvSpPr>
        <p:spPr/>
        <p:txBody>
          <a:bodyPr>
            <a:noAutofit/>
          </a:bodyPr>
          <a:lstStyle/>
          <a:p>
            <a:r>
              <a:rPr lang="en-US" sz="2400" dirty="0">
                <a:solidFill>
                  <a:schemeClr val="tx1"/>
                </a:solidFill>
              </a:rPr>
              <a:t>Severe and profuse gingival bleeding</a:t>
            </a:r>
          </a:p>
          <a:p>
            <a:r>
              <a:rPr lang="en-US" sz="2400" dirty="0">
                <a:solidFill>
                  <a:schemeClr val="tx1"/>
                </a:solidFill>
              </a:rPr>
              <a:t>Hemorrhage may be spontaneous</a:t>
            </a:r>
          </a:p>
          <a:p>
            <a:r>
              <a:rPr lang="en-US" sz="2400" dirty="0" err="1">
                <a:solidFill>
                  <a:schemeClr val="tx1"/>
                </a:solidFill>
              </a:rPr>
              <a:t>Petechiae</a:t>
            </a:r>
            <a:r>
              <a:rPr lang="en-US" sz="2400" dirty="0">
                <a:solidFill>
                  <a:schemeClr val="tx1"/>
                </a:solidFill>
              </a:rPr>
              <a:t>- palate</a:t>
            </a:r>
          </a:p>
          <a:p>
            <a:r>
              <a:rPr lang="en-US" sz="2400" dirty="0" err="1">
                <a:solidFill>
                  <a:schemeClr val="tx1"/>
                </a:solidFill>
              </a:rPr>
              <a:t>Ecchymosis</a:t>
            </a:r>
            <a:endParaRPr lang="en-US" sz="2400" dirty="0">
              <a:solidFill>
                <a:schemeClr val="tx1"/>
              </a:solidFill>
            </a:endParaRPr>
          </a:p>
          <a:p>
            <a:endParaRPr lang="en-US" sz="2400" dirty="0">
              <a:solidFill>
                <a:schemeClr val="tx1"/>
              </a:solidFill>
            </a:endParaRPr>
          </a:p>
        </p:txBody>
      </p:sp>
      <p:pic>
        <p:nvPicPr>
          <p:cNvPr id="1026" name="Picture 2"/>
          <p:cNvPicPr>
            <a:picLocks noChangeAspect="1" noChangeArrowheads="1"/>
          </p:cNvPicPr>
          <p:nvPr/>
        </p:nvPicPr>
        <p:blipFill>
          <a:blip r:embed="rId2"/>
          <a:srcRect/>
          <a:stretch>
            <a:fillRect/>
          </a:stretch>
        </p:blipFill>
        <p:spPr bwMode="auto">
          <a:xfrm>
            <a:off x="6477000" y="2209800"/>
            <a:ext cx="2524125" cy="2407549"/>
          </a:xfrm>
          <a:prstGeom prst="rect">
            <a:avLst/>
          </a:prstGeom>
          <a:noFill/>
          <a:ln w="9525">
            <a:noFill/>
            <a:miter lim="800000"/>
            <a:headEnd/>
            <a:tailEnd/>
          </a:ln>
          <a:effectLst/>
        </p:spPr>
      </p:pic>
      <p:pic>
        <p:nvPicPr>
          <p:cNvPr id="5" name="Picture 2" descr="http://pocketdentistry.com/wp-content/uploads/285/c03f00126.jpg"/>
          <p:cNvPicPr>
            <a:picLocks noChangeAspect="1" noChangeArrowheads="1"/>
          </p:cNvPicPr>
          <p:nvPr/>
        </p:nvPicPr>
        <p:blipFill>
          <a:blip r:embed="rId3"/>
          <a:srcRect/>
          <a:stretch>
            <a:fillRect/>
          </a:stretch>
        </p:blipFill>
        <p:spPr bwMode="auto">
          <a:xfrm>
            <a:off x="3124200" y="3657600"/>
            <a:ext cx="2286000" cy="17145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28596" y="0"/>
            <a:ext cx="8229600" cy="1143000"/>
          </a:xfrm>
          <a:solidFill>
            <a:srgbClr val="00B050"/>
          </a:solidFill>
        </p:spPr>
        <p:txBody>
          <a:bodyPr>
            <a:normAutofit fontScale="90000"/>
          </a:bodyPr>
          <a:lstStyle/>
          <a:p>
            <a:r>
              <a:rPr lang="en-US" b="1" dirty="0">
                <a:solidFill>
                  <a:schemeClr val="bg1"/>
                </a:solidFill>
                <a:latin typeface="Andalus" pitchFamily="18" charset="-78"/>
                <a:cs typeface="Andalus" pitchFamily="18" charset="-78"/>
              </a:rPr>
              <a:t>Oral manifestations of bleeding and clotting disorders </a:t>
            </a:r>
          </a:p>
        </p:txBody>
      </p:sp>
      <p:sp>
        <p:nvSpPr>
          <p:cNvPr id="25603" name="Content Placeholder 2"/>
          <p:cNvSpPr>
            <a:spLocks noGrp="1"/>
          </p:cNvSpPr>
          <p:nvPr>
            <p:ph idx="1"/>
          </p:nvPr>
        </p:nvSpPr>
        <p:spPr>
          <a:xfrm>
            <a:off x="0" y="1214422"/>
            <a:ext cx="8229600" cy="4525963"/>
          </a:xfrm>
        </p:spPr>
        <p:txBody>
          <a:bodyPr/>
          <a:lstStyle/>
          <a:p>
            <a:endParaRPr lang="en-US" b="1" dirty="0">
              <a:solidFill>
                <a:srgbClr val="FF0000"/>
              </a:solidFill>
            </a:endParaRPr>
          </a:p>
          <a:p>
            <a:endParaRPr lang="en-US" b="1" dirty="0">
              <a:solidFill>
                <a:schemeClr val="bg1"/>
              </a:solidFill>
            </a:endParaRPr>
          </a:p>
          <a:p>
            <a:endParaRPr lang="en-US" b="1" dirty="0">
              <a:solidFill>
                <a:schemeClr val="bg1"/>
              </a:solidFill>
            </a:endParaRPr>
          </a:p>
          <a:p>
            <a:r>
              <a:rPr lang="en-US" b="1" dirty="0" err="1">
                <a:solidFill>
                  <a:schemeClr val="bg1"/>
                </a:solidFill>
              </a:rPr>
              <a:t>Ecchymoses</a:t>
            </a:r>
            <a:r>
              <a:rPr lang="en-US" b="1" dirty="0">
                <a:solidFill>
                  <a:schemeClr val="bg1"/>
                </a:solidFill>
              </a:rPr>
              <a:t> </a:t>
            </a:r>
          </a:p>
          <a:p>
            <a:endParaRPr lang="en-US" b="1" dirty="0">
              <a:solidFill>
                <a:schemeClr val="bg1"/>
              </a:solidFill>
            </a:endParaRPr>
          </a:p>
          <a:p>
            <a:pPr>
              <a:buNone/>
            </a:pPr>
            <a:endParaRPr lang="en-US" b="1" dirty="0">
              <a:solidFill>
                <a:schemeClr val="bg1"/>
              </a:solidFill>
            </a:endParaRPr>
          </a:p>
          <a:p>
            <a:r>
              <a:rPr lang="en-US" b="1" dirty="0">
                <a:solidFill>
                  <a:schemeClr val="bg1"/>
                </a:solidFill>
              </a:rPr>
              <a:t>Spontaneous gingival bleeding</a:t>
            </a:r>
          </a:p>
        </p:txBody>
      </p:sp>
      <p:pic>
        <p:nvPicPr>
          <p:cNvPr id="1027" name="Picture 3" descr="C:\Users\Chiranjivi\Desktop\bcd\ecchymoses.jpg"/>
          <p:cNvPicPr>
            <a:picLocks noChangeAspect="1" noChangeArrowheads="1"/>
          </p:cNvPicPr>
          <p:nvPr/>
        </p:nvPicPr>
        <p:blipFill>
          <a:blip r:embed="rId2"/>
          <a:srcRect b="13630"/>
          <a:stretch>
            <a:fillRect/>
          </a:stretch>
        </p:blipFill>
        <p:spPr bwMode="auto">
          <a:xfrm>
            <a:off x="3733800" y="4114800"/>
            <a:ext cx="2786067" cy="1828800"/>
          </a:xfrm>
          <a:prstGeom prst="rect">
            <a:avLst/>
          </a:prstGeom>
          <a:noFill/>
        </p:spPr>
      </p:pic>
      <p:pic>
        <p:nvPicPr>
          <p:cNvPr id="1028" name="Picture 4" descr="C:\Users\Chiranjivi\Desktop\bcd\petechiae.jpg"/>
          <p:cNvPicPr>
            <a:picLocks noChangeAspect="1" noChangeArrowheads="1"/>
          </p:cNvPicPr>
          <p:nvPr/>
        </p:nvPicPr>
        <p:blipFill>
          <a:blip r:embed="rId3"/>
          <a:srcRect/>
          <a:stretch>
            <a:fillRect/>
          </a:stretch>
        </p:blipFill>
        <p:spPr bwMode="auto">
          <a:xfrm>
            <a:off x="6629400" y="2057400"/>
            <a:ext cx="1887948" cy="1390646"/>
          </a:xfrm>
          <a:prstGeom prst="rect">
            <a:avLst/>
          </a:prstGeom>
          <a:noFill/>
        </p:spPr>
      </p:pic>
      <p:pic>
        <p:nvPicPr>
          <p:cNvPr id="1030" name="Picture 6" descr="C:\Users\Chiranjivi\Desktop\bcd\spontaneous gingival bleeing.jpg"/>
          <p:cNvPicPr>
            <a:picLocks noChangeAspect="1" noChangeArrowheads="1"/>
          </p:cNvPicPr>
          <p:nvPr/>
        </p:nvPicPr>
        <p:blipFill>
          <a:blip r:embed="rId4"/>
          <a:srcRect/>
          <a:stretch>
            <a:fillRect/>
          </a:stretch>
        </p:blipFill>
        <p:spPr bwMode="auto">
          <a:xfrm>
            <a:off x="381000" y="2895600"/>
            <a:ext cx="2315979" cy="2071678"/>
          </a:xfrm>
          <a:prstGeom prst="rect">
            <a:avLst/>
          </a:prstGeom>
          <a:noFill/>
        </p:spPr>
      </p:pic>
      <p:sp>
        <p:nvSpPr>
          <p:cNvPr id="7" name="TextBox 6"/>
          <p:cNvSpPr txBox="1"/>
          <p:nvPr/>
        </p:nvSpPr>
        <p:spPr>
          <a:xfrm>
            <a:off x="7086600" y="1600200"/>
            <a:ext cx="1207895" cy="369332"/>
          </a:xfrm>
          <a:prstGeom prst="rect">
            <a:avLst/>
          </a:prstGeom>
          <a:noFill/>
        </p:spPr>
        <p:txBody>
          <a:bodyPr wrap="none" rtlCol="0">
            <a:spAutoFit/>
          </a:bodyPr>
          <a:lstStyle/>
          <a:p>
            <a:r>
              <a:rPr lang="en-US" dirty="0"/>
              <a:t>PETECHIAE</a:t>
            </a:r>
          </a:p>
        </p:txBody>
      </p:sp>
      <p:sp>
        <p:nvSpPr>
          <p:cNvPr id="8" name="TextBox 7"/>
          <p:cNvSpPr txBox="1"/>
          <p:nvPr/>
        </p:nvSpPr>
        <p:spPr>
          <a:xfrm>
            <a:off x="4495800" y="3581400"/>
            <a:ext cx="1416285" cy="369332"/>
          </a:xfrm>
          <a:prstGeom prst="rect">
            <a:avLst/>
          </a:prstGeom>
          <a:noFill/>
        </p:spPr>
        <p:txBody>
          <a:bodyPr wrap="none" rtlCol="0">
            <a:spAutoFit/>
          </a:bodyPr>
          <a:lstStyle/>
          <a:p>
            <a:r>
              <a:rPr lang="en-US" dirty="0"/>
              <a:t>ECCHYMOSIS</a:t>
            </a:r>
          </a:p>
        </p:txBody>
      </p:sp>
      <p:sp>
        <p:nvSpPr>
          <p:cNvPr id="9" name="TextBox 8"/>
          <p:cNvSpPr txBox="1"/>
          <p:nvPr/>
        </p:nvSpPr>
        <p:spPr>
          <a:xfrm>
            <a:off x="304800" y="2438400"/>
            <a:ext cx="3556999" cy="369332"/>
          </a:xfrm>
          <a:prstGeom prst="rect">
            <a:avLst/>
          </a:prstGeom>
          <a:noFill/>
        </p:spPr>
        <p:txBody>
          <a:bodyPr wrap="none" rtlCol="0">
            <a:spAutoFit/>
          </a:bodyPr>
          <a:lstStyle/>
          <a:p>
            <a:r>
              <a:rPr lang="en-US" dirty="0"/>
              <a:t>SPONTANEOUS GINGIVAL BLEEDING</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a:xfrm>
            <a:off x="457200" y="1447800"/>
            <a:ext cx="8382000" cy="5097462"/>
          </a:xfrm>
        </p:spPr>
        <p:txBody>
          <a:bodyPr/>
          <a:lstStyle/>
          <a:p>
            <a:r>
              <a:rPr lang="en-US" sz="2400" dirty="0">
                <a:latin typeface="Times New Roman" pitchFamily="18" charset="0"/>
                <a:cs typeface="Times New Roman" pitchFamily="18" charset="0"/>
              </a:rPr>
              <a:t>Brown colored teeth due to deposits of hemosiderin as a result of </a:t>
            </a:r>
            <a:r>
              <a:rPr lang="en-US" sz="2400" dirty="0" err="1">
                <a:latin typeface="Times New Roman" pitchFamily="18" charset="0"/>
                <a:cs typeface="Times New Roman" pitchFamily="18" charset="0"/>
              </a:rPr>
              <a:t>continous</a:t>
            </a:r>
            <a:r>
              <a:rPr lang="en-US" sz="2400" dirty="0">
                <a:latin typeface="Times New Roman" pitchFamily="18" charset="0"/>
                <a:cs typeface="Times New Roman" pitchFamily="18" charset="0"/>
              </a:rPr>
              <a:t> long term bleeding.</a:t>
            </a:r>
          </a:p>
          <a:p>
            <a:r>
              <a:rPr lang="en-US" sz="2400" dirty="0" err="1">
                <a:latin typeface="Times New Roman" pitchFamily="18" charset="0"/>
                <a:cs typeface="Times New Roman" pitchFamily="18" charset="0"/>
              </a:rPr>
              <a:t>Hemarthrosis</a:t>
            </a:r>
            <a:r>
              <a:rPr lang="en-US" sz="2400" dirty="0">
                <a:latin typeface="Times New Roman" pitchFamily="18" charset="0"/>
                <a:cs typeface="Times New Roman" pitchFamily="18" charset="0"/>
              </a:rPr>
              <a:t> (rarely) </a:t>
            </a:r>
          </a:p>
          <a:p>
            <a:endParaRPr lang="en-US" b="1" dirty="0">
              <a:solidFill>
                <a:schemeClr val="bg1"/>
              </a:solidFill>
            </a:endParaRPr>
          </a:p>
          <a:p>
            <a:endParaRPr lang="en-US" b="1" dirty="0">
              <a:solidFill>
                <a:schemeClr val="bg1"/>
              </a:solidFill>
            </a:endParaRPr>
          </a:p>
          <a:p>
            <a:endParaRPr lang="en-US" b="1" dirty="0">
              <a:solidFill>
                <a:schemeClr val="bg1"/>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a:bodyPr>
          <a:lstStyle/>
          <a:p>
            <a:r>
              <a:rPr lang="en-US" sz="3200" dirty="0">
                <a:latin typeface="Times New Roman" pitchFamily="18" charset="0"/>
                <a:cs typeface="Times New Roman" pitchFamily="18" charset="0"/>
              </a:rPr>
              <a:t>ORAL MANIFESTATIONS OF NEUROLOGICAL DISORDERS</a:t>
            </a:r>
          </a:p>
        </p:txBody>
      </p:sp>
      <p:sp>
        <p:nvSpPr>
          <p:cNvPr id="3" name="Content Placeholder 2"/>
          <p:cNvSpPr>
            <a:spLocks noGrp="1"/>
          </p:cNvSpPr>
          <p:nvPr>
            <p:ph idx="1"/>
          </p:nvPr>
        </p:nvSpPr>
        <p:spPr>
          <a:xfrm>
            <a:off x="457200" y="1600200"/>
            <a:ext cx="8229600" cy="4953000"/>
          </a:xfrm>
        </p:spPr>
        <p:txBody>
          <a:bodyPr>
            <a:normAutofit lnSpcReduction="10000"/>
          </a:bodyPr>
          <a:lstStyle/>
          <a:p>
            <a:pPr marL="0" indent="0" algn="just">
              <a:buNone/>
            </a:pPr>
            <a:r>
              <a:rPr lang="en-US" sz="2400" dirty="0">
                <a:solidFill>
                  <a:srgbClr val="FF0000"/>
                </a:solidFill>
                <a:latin typeface="Times New Roman" pitchFamily="18" charset="0"/>
                <a:cs typeface="Times New Roman" pitchFamily="18" charset="0"/>
              </a:rPr>
              <a:t>CARDIOVASCULAR ACCIDENT</a:t>
            </a:r>
          </a:p>
          <a:p>
            <a:pPr algn="just"/>
            <a:r>
              <a:rPr lang="en-US" sz="2400" dirty="0">
                <a:latin typeface="Times New Roman" pitchFamily="18" charset="0"/>
                <a:cs typeface="Times New Roman" pitchFamily="18" charset="0"/>
              </a:rPr>
              <a:t>Following stroke, patients may experience several oral problems, including masticatory and facial muscle paralysis, impaired or lost touch and taste sensation, diminished protective gag reflex, and </a:t>
            </a:r>
            <a:r>
              <a:rPr lang="en-US" sz="2400" dirty="0" err="1">
                <a:latin typeface="Times New Roman" pitchFamily="18" charset="0"/>
                <a:cs typeface="Times New Roman" pitchFamily="18" charset="0"/>
              </a:rPr>
              <a:t>dysphagia</a:t>
            </a:r>
            <a:r>
              <a:rPr lang="en-US" sz="2400" dirty="0">
                <a:latin typeface="Times New Roman" pitchFamily="18" charset="0"/>
                <a:cs typeface="Times New Roman" pitchFamily="18" charset="0"/>
              </a:rPr>
              <a:t>. </a:t>
            </a:r>
          </a:p>
          <a:p>
            <a:pPr algn="just"/>
            <a:r>
              <a:rPr lang="en-US" sz="2400" dirty="0">
                <a:latin typeface="Times New Roman" pitchFamily="18" charset="0"/>
                <a:cs typeface="Times New Roman" pitchFamily="18" charset="0"/>
              </a:rPr>
              <a:t>These problems can lead to impairment of food intake, poor nutrition, and weight loss due to diminished taste satisfaction, chewing capacity, and swallowing; choking; and gagging.</a:t>
            </a:r>
          </a:p>
          <a:p>
            <a:pPr algn="just"/>
            <a:r>
              <a:rPr lang="en-US" sz="2400" dirty="0">
                <a:latin typeface="Times New Roman" pitchFamily="18" charset="0"/>
                <a:cs typeface="Times New Roman" pitchFamily="18" charset="0"/>
              </a:rPr>
              <a:t>Diminished motor function of masticatory and facial muscles may also reduce food clearance from the mouth and teeth and alone or combined with the presence of diminished dexterity of the arms or hands may adversely affect oral hygiene and increase the risk for caries and periodontal disease.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77000"/>
          </a:xfrm>
        </p:spPr>
        <p:txBody>
          <a:bodyPr>
            <a:noAutofit/>
          </a:bodyPr>
          <a:lstStyle/>
          <a:p>
            <a:pPr marL="0" indent="0">
              <a:buNone/>
            </a:pPr>
            <a:r>
              <a:rPr lang="en-US" sz="2400" dirty="0">
                <a:solidFill>
                  <a:srgbClr val="FF0000"/>
                </a:solidFill>
                <a:latin typeface="Times New Roman" pitchFamily="18" charset="0"/>
                <a:cs typeface="Times New Roman" pitchFamily="18" charset="0"/>
              </a:rPr>
              <a:t>MULTIPLE SCLEROSIS</a:t>
            </a:r>
          </a:p>
          <a:p>
            <a:pPr algn="just"/>
            <a:r>
              <a:rPr lang="en-US" sz="2400" dirty="0">
                <a:latin typeface="Times New Roman" pitchFamily="18" charset="0"/>
                <a:cs typeface="Times New Roman" pitchFamily="18" charset="0"/>
              </a:rPr>
              <a:t>Bilateral Trigeminal neuralgia (TGN), which is characterized by electric shock–like pain, may be an initial manifestation of MS in up to 5% of cases. Features of MS-related TGN include possible absence of trigger zones and continuous pain with lower intensity.</a:t>
            </a:r>
          </a:p>
          <a:p>
            <a:pPr algn="just"/>
            <a:r>
              <a:rPr lang="en-US" sz="2400" dirty="0">
                <a:latin typeface="Times New Roman" pitchFamily="18" charset="0"/>
                <a:cs typeface="Times New Roman" pitchFamily="18" charset="0"/>
              </a:rPr>
              <a:t>Patients with MS may also demonstrate neuropathy of the maxillary (V2) and </a:t>
            </a:r>
            <a:r>
              <a:rPr lang="en-US" sz="2400" dirty="0" err="1">
                <a:latin typeface="Times New Roman" pitchFamily="18" charset="0"/>
                <a:cs typeface="Times New Roman" pitchFamily="18" charset="0"/>
              </a:rPr>
              <a:t>mandibular</a:t>
            </a:r>
            <a:r>
              <a:rPr lang="en-US" sz="2400" dirty="0">
                <a:latin typeface="Times New Roman" pitchFamily="18" charset="0"/>
                <a:cs typeface="Times New Roman" pitchFamily="18" charset="0"/>
              </a:rPr>
              <a:t> branches (V3) of the trigeminal nerve, which may include burning, tingling, and/ or reduced sensation. </a:t>
            </a:r>
          </a:p>
          <a:p>
            <a:pPr algn="just"/>
            <a:r>
              <a:rPr lang="en-US" sz="2400" dirty="0">
                <a:latin typeface="Times New Roman" pitchFamily="18" charset="0"/>
                <a:cs typeface="Times New Roman" pitchFamily="18" charset="0"/>
              </a:rPr>
              <a:t>Neuropathy of the mental nerve can cause numbness of the lower lip and chin.</a:t>
            </a:r>
          </a:p>
          <a:p>
            <a:pPr algn="just"/>
            <a:r>
              <a:rPr lang="en-US" sz="2400" dirty="0" err="1">
                <a:latin typeface="Times New Roman" pitchFamily="18" charset="0"/>
                <a:cs typeface="Times New Roman" pitchFamily="18" charset="0"/>
              </a:rPr>
              <a:t>Myokymia</a:t>
            </a:r>
            <a:r>
              <a:rPr lang="en-US" sz="2400" dirty="0">
                <a:latin typeface="Times New Roman" pitchFamily="18" charset="0"/>
                <a:cs typeface="Times New Roman" pitchFamily="18" charset="0"/>
              </a:rPr>
              <a:t> may be seen in patients with MS and consists of rapid, flickering contractions of the facial musculature secondary to MS lesions affecting the facial nerve.</a:t>
            </a:r>
          </a:p>
          <a:p>
            <a:pPr algn="just"/>
            <a:r>
              <a:rPr lang="en-US" sz="2400" dirty="0">
                <a:latin typeface="Times New Roman" pitchFamily="18" charset="0"/>
                <a:cs typeface="Times New Roman" pitchFamily="18" charset="0"/>
              </a:rPr>
              <a:t>Facial weakness and paralysis may also be evident in MS patients.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pPr marL="0" indent="0" algn="just">
              <a:buNone/>
            </a:pPr>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Other orofacial pain conditions that may be present at higher frequency in patients with MS compared to the general population include temporomandibular disorder and headache.</a:t>
            </a:r>
            <a:endParaRPr lang="en-US" sz="2400" dirty="0">
              <a:solidFill>
                <a:srgbClr val="FF0000"/>
              </a:solidFill>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b="1" dirty="0">
                <a:solidFill>
                  <a:srgbClr val="FF0000"/>
                </a:solidFill>
                <a:latin typeface="Times New Roman" pitchFamily="18" charset="0"/>
                <a:cs typeface="Times New Roman" pitchFamily="18" charset="0"/>
              </a:rPr>
              <a:t>SEIZURE DISORDERS</a:t>
            </a:r>
          </a:p>
        </p:txBody>
      </p:sp>
      <p:sp>
        <p:nvSpPr>
          <p:cNvPr id="3" name="Content Placeholder 2"/>
          <p:cNvSpPr>
            <a:spLocks noGrp="1"/>
          </p:cNvSpPr>
          <p:nvPr>
            <p:ph idx="1"/>
          </p:nvPr>
        </p:nvSpPr>
        <p:spPr>
          <a:xfrm>
            <a:off x="457200" y="1066800"/>
            <a:ext cx="8229600" cy="5410200"/>
          </a:xfrm>
        </p:spPr>
        <p:txBody>
          <a:bodyPr>
            <a:normAutofit/>
          </a:bodyPr>
          <a:lstStyle/>
          <a:p>
            <a:pPr algn="just"/>
            <a:r>
              <a:rPr lang="en-US" sz="2400" dirty="0">
                <a:latin typeface="Times New Roman" pitchFamily="18" charset="0"/>
                <a:cs typeface="Times New Roman" pitchFamily="18" charset="0"/>
              </a:rPr>
              <a:t>Important features for the clinician to assess include the </a:t>
            </a:r>
            <a:r>
              <a:rPr lang="en-US" sz="2400" dirty="0">
                <a:solidFill>
                  <a:srgbClr val="FF0000"/>
                </a:solidFill>
                <a:latin typeface="Times New Roman" pitchFamily="18" charset="0"/>
                <a:cs typeface="Times New Roman" pitchFamily="18" charset="0"/>
              </a:rPr>
              <a:t>type of seizures, etiology of seizures, frequency of seizures, known triggers of seizure activity, presence of aura prior to seizure activity, and history of injuries related to seizure activity.</a:t>
            </a:r>
          </a:p>
          <a:p>
            <a:pPr algn="just"/>
            <a:r>
              <a:rPr lang="en-US" sz="2400" dirty="0">
                <a:solidFill>
                  <a:srgbClr val="FF0000"/>
                </a:solidFill>
                <a:latin typeface="Times New Roman" pitchFamily="18" charset="0"/>
                <a:cs typeface="Times New Roman" pitchFamily="18" charset="0"/>
              </a:rPr>
              <a:t>Higher rate of physical injuries</a:t>
            </a:r>
            <a:r>
              <a:rPr lang="en-US" sz="2400" dirty="0">
                <a:latin typeface="Times New Roman" pitchFamily="18" charset="0"/>
                <a:cs typeface="Times New Roman" pitchFamily="18" charset="0"/>
              </a:rPr>
              <a:t>, including dental and facial trauma, compared to healthy subjects.</a:t>
            </a:r>
          </a:p>
          <a:p>
            <a:pPr algn="just"/>
            <a:r>
              <a:rPr lang="en-US" sz="2400" dirty="0">
                <a:latin typeface="Times New Roman" pitchFamily="18" charset="0"/>
                <a:cs typeface="Times New Roman" pitchFamily="18" charset="0"/>
              </a:rPr>
              <a:t>AEDs, including </a:t>
            </a:r>
            <a:r>
              <a:rPr lang="en-US" sz="2400" dirty="0" err="1">
                <a:latin typeface="Times New Roman" pitchFamily="18" charset="0"/>
                <a:cs typeface="Times New Roman" pitchFamily="18" charset="0"/>
              </a:rPr>
              <a:t>phenytoin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carbamazepine</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valproic</a:t>
            </a:r>
            <a:r>
              <a:rPr lang="en-US" sz="2400" dirty="0">
                <a:latin typeface="Times New Roman" pitchFamily="18" charset="0"/>
                <a:cs typeface="Times New Roman" pitchFamily="18" charset="0"/>
              </a:rPr>
              <a:t> acid can cause bone marrow suppression, </a:t>
            </a:r>
            <a:r>
              <a:rPr lang="en-US" sz="2400" dirty="0" err="1">
                <a:latin typeface="Times New Roman" pitchFamily="18" charset="0"/>
                <a:cs typeface="Times New Roman" pitchFamily="18" charset="0"/>
              </a:rPr>
              <a:t>leukopenia</a:t>
            </a:r>
            <a:r>
              <a:rPr lang="en-US" sz="2400" dirty="0">
                <a:latin typeface="Times New Roman" pitchFamily="18" charset="0"/>
                <a:cs typeface="Times New Roman" pitchFamily="18" charset="0"/>
              </a:rPr>
              <a:t>, thrombocytopenia, and secondary platelet dysfunction, possibly resulting in an increased incidence of microbial infection, delayed healing, and both gingival and postoperative bleeding.</a:t>
            </a:r>
          </a:p>
          <a:p>
            <a:endParaRPr lang="en-U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The </a:t>
            </a:r>
            <a:r>
              <a:rPr lang="en-US" sz="2400" dirty="0">
                <a:solidFill>
                  <a:srgbClr val="FF0000"/>
                </a:solidFill>
                <a:latin typeface="Times New Roman" pitchFamily="18" charset="0"/>
                <a:cs typeface="Times New Roman" pitchFamily="18" charset="0"/>
              </a:rPr>
              <a:t>anterior labial surfaces of the maxillary and mandibular </a:t>
            </a:r>
            <a:r>
              <a:rPr lang="en-US" sz="2400" dirty="0">
                <a:latin typeface="Times New Roman" pitchFamily="18" charset="0"/>
                <a:cs typeface="Times New Roman" pitchFamily="18" charset="0"/>
              </a:rPr>
              <a:t>gingiva are most commonly affected and may be seen </a:t>
            </a:r>
            <a:r>
              <a:rPr lang="en-US" sz="2400" dirty="0">
                <a:solidFill>
                  <a:srgbClr val="FF0000"/>
                </a:solidFill>
                <a:latin typeface="Times New Roman" pitchFamily="18" charset="0"/>
                <a:cs typeface="Times New Roman" pitchFamily="18" charset="0"/>
              </a:rPr>
              <a:t>within 2 to 18 months after starting the medication. </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sz="2400" dirty="0">
                <a:latin typeface="Times New Roman" pitchFamily="18" charset="0"/>
                <a:cs typeface="Times New Roman" pitchFamily="18" charset="0"/>
              </a:rPr>
              <a:t>Development of intraoral lesions that clinically </a:t>
            </a:r>
            <a:r>
              <a:rPr lang="fr-FR" sz="2400" dirty="0" err="1">
                <a:solidFill>
                  <a:srgbClr val="FF0000"/>
                </a:solidFill>
                <a:latin typeface="Times New Roman" pitchFamily="18" charset="0"/>
                <a:cs typeface="Times New Roman" pitchFamily="18" charset="0"/>
              </a:rPr>
              <a:t>resemble</a:t>
            </a:r>
            <a:r>
              <a:rPr lang="fr-FR" sz="2400" dirty="0">
                <a:solidFill>
                  <a:srgbClr val="FF0000"/>
                </a:solidFill>
                <a:latin typeface="Times New Roman" pitchFamily="18" charset="0"/>
                <a:cs typeface="Times New Roman" pitchFamily="18" charset="0"/>
              </a:rPr>
              <a:t> lupus </a:t>
            </a:r>
            <a:r>
              <a:rPr lang="fr-FR" sz="2400" dirty="0" err="1">
                <a:solidFill>
                  <a:srgbClr val="FF0000"/>
                </a:solidFill>
                <a:latin typeface="Times New Roman" pitchFamily="18" charset="0"/>
                <a:cs typeface="Times New Roman" pitchFamily="18" charset="0"/>
              </a:rPr>
              <a:t>lesions</a:t>
            </a:r>
            <a:r>
              <a:rPr lang="fr-FR" sz="2400" dirty="0">
                <a:solidFill>
                  <a:srgbClr val="FF0000"/>
                </a:solidFill>
                <a:latin typeface="Times New Roman" pitchFamily="18" charset="0"/>
                <a:cs typeface="Times New Roman" pitchFamily="18" charset="0"/>
              </a:rPr>
              <a:t> and </a:t>
            </a:r>
            <a:r>
              <a:rPr lang="fr-FR" sz="2400" dirty="0" err="1">
                <a:solidFill>
                  <a:srgbClr val="FF0000"/>
                </a:solidFill>
                <a:latin typeface="Times New Roman" pitchFamily="18" charset="0"/>
                <a:cs typeface="Times New Roman" pitchFamily="18" charset="0"/>
              </a:rPr>
              <a:t>lip</a:t>
            </a:r>
            <a:r>
              <a:rPr lang="fr-FR" sz="2400" dirty="0">
                <a:solidFill>
                  <a:srgbClr val="FF0000"/>
                </a:solidFill>
                <a:latin typeface="Times New Roman" pitchFamily="18" charset="0"/>
                <a:cs typeface="Times New Roman" pitchFamily="18" charset="0"/>
              </a:rPr>
              <a:t> </a:t>
            </a:r>
            <a:r>
              <a:rPr lang="fr-FR" sz="2400" dirty="0" err="1">
                <a:solidFill>
                  <a:srgbClr val="FF0000"/>
                </a:solidFill>
                <a:latin typeface="Times New Roman" pitchFamily="18" charset="0"/>
                <a:cs typeface="Times New Roman" pitchFamily="18" charset="0"/>
              </a:rPr>
              <a:t>enlargement</a:t>
            </a:r>
            <a:r>
              <a:rPr lang="fr-FR" sz="2400" dirty="0">
                <a:solidFill>
                  <a:srgbClr val="FF0000"/>
                </a:solidFill>
                <a:latin typeface="Times New Roman" pitchFamily="18" charset="0"/>
                <a:cs typeface="Times New Roman" pitchFamily="18" charset="0"/>
              </a:rPr>
              <a:t>.</a:t>
            </a:r>
          </a:p>
          <a:p>
            <a:r>
              <a:rPr lang="en-US" sz="2400" dirty="0">
                <a:solidFill>
                  <a:srgbClr val="FF0000"/>
                </a:solidFill>
                <a:latin typeface="Times New Roman" pitchFamily="18" charset="0"/>
                <a:cs typeface="Times New Roman" pitchFamily="18" charset="0"/>
              </a:rPr>
              <a:t>Reduced salivary flow </a:t>
            </a:r>
            <a:r>
              <a:rPr lang="en-US" sz="2400" dirty="0">
                <a:latin typeface="Times New Roman" pitchFamily="18" charset="0"/>
                <a:cs typeface="Times New Roman" pitchFamily="18" charset="0"/>
              </a:rPr>
              <a:t>may result from the use of AEDs and increased dental caries and </a:t>
            </a:r>
            <a:r>
              <a:rPr lang="en-US" sz="2400" dirty="0">
                <a:solidFill>
                  <a:srgbClr val="FF0000"/>
                </a:solidFill>
                <a:latin typeface="Times New Roman" pitchFamily="18" charset="0"/>
                <a:cs typeface="Times New Roman" pitchFamily="18" charset="0"/>
              </a:rPr>
              <a:t>oral </a:t>
            </a:r>
            <a:r>
              <a:rPr lang="en-US" sz="2400" dirty="0" err="1">
                <a:solidFill>
                  <a:srgbClr val="FF0000"/>
                </a:solidFill>
                <a:latin typeface="Times New Roman" pitchFamily="18" charset="0"/>
                <a:cs typeface="Times New Roman" pitchFamily="18" charset="0"/>
              </a:rPr>
              <a:t>candidiasis</a:t>
            </a:r>
            <a:r>
              <a:rPr lang="en-US" sz="2400" dirty="0">
                <a:solidFill>
                  <a:srgbClr val="FF0000"/>
                </a:solidFill>
                <a:latin typeface="Times New Roman" pitchFamily="18" charset="0"/>
                <a:cs typeface="Times New Roman" pitchFamily="18" charset="0"/>
              </a:rPr>
              <a:t> </a:t>
            </a:r>
            <a:r>
              <a:rPr lang="en-US" sz="2400" dirty="0">
                <a:latin typeface="Times New Roman" pitchFamily="18" charset="0"/>
                <a:cs typeface="Times New Roman" pitchFamily="18" charset="0"/>
              </a:rPr>
              <a:t>in patients using these agents are often seen.</a:t>
            </a:r>
            <a:endParaRPr lang="en-US" sz="2400" dirty="0">
              <a:solidFill>
                <a:srgbClr val="FF0000"/>
              </a:solidFill>
              <a:latin typeface="Times New Roman" pitchFamily="18" charset="0"/>
              <a:cs typeface="Times New Roman" pitchFamily="18" charset="0"/>
            </a:endParaRPr>
          </a:p>
          <a:p>
            <a:pPr marL="0" indent="0" algn="just">
              <a:buNone/>
            </a:pPr>
            <a:r>
              <a:rPr lang="en-US" sz="2400" dirty="0">
                <a:solidFill>
                  <a:srgbClr val="FF0000"/>
                </a:solidFill>
                <a:latin typeface="Times New Roman" pitchFamily="18" charset="0"/>
                <a:cs typeface="Times New Roman" pitchFamily="18" charset="0"/>
              </a:rPr>
              <a:t>PARKINSON DISEASE</a:t>
            </a:r>
          </a:p>
          <a:p>
            <a:pPr algn="just"/>
            <a:r>
              <a:rPr lang="en-US" sz="2400" dirty="0">
                <a:latin typeface="Times New Roman" pitchFamily="18" charset="0"/>
                <a:cs typeface="Times New Roman" pitchFamily="18" charset="0"/>
              </a:rPr>
              <a:t>Resting tremors and drug-related </a:t>
            </a:r>
            <a:r>
              <a:rPr lang="en-US" sz="2400" dirty="0" err="1">
                <a:latin typeface="Times New Roman" pitchFamily="18" charset="0"/>
                <a:cs typeface="Times New Roman" pitchFamily="18" charset="0"/>
              </a:rPr>
              <a:t>dyskinesia</a:t>
            </a:r>
            <a:r>
              <a:rPr lang="en-US" sz="2400" dirty="0">
                <a:latin typeface="Times New Roman" pitchFamily="18" charset="0"/>
                <a:cs typeface="Times New Roman" pitchFamily="18" charset="0"/>
              </a:rPr>
              <a:t>.</a:t>
            </a:r>
          </a:p>
          <a:p>
            <a:pPr algn="just"/>
            <a:r>
              <a:rPr lang="en-US" sz="2400" dirty="0" err="1">
                <a:latin typeface="Times New Roman" pitchFamily="18" charset="0"/>
                <a:cs typeface="Times New Roman" pitchFamily="18" charset="0"/>
              </a:rPr>
              <a:t>Dysphagia</a:t>
            </a:r>
            <a:r>
              <a:rPr lang="en-US" sz="2400" dirty="0">
                <a:latin typeface="Times New Roman" pitchFamily="18" charset="0"/>
                <a:cs typeface="Times New Roman" pitchFamily="18" charset="0"/>
              </a:rPr>
              <a:t> and impaired gag reflex increase the risk for aspiration of oral and irrigation fluids, and high-speed evacuation of fluids is important in reducing the risk for aspiration pneumonia.</a:t>
            </a:r>
          </a:p>
          <a:p>
            <a:pPr algn="just"/>
            <a:r>
              <a:rPr lang="en-US" sz="2400" dirty="0" err="1">
                <a:latin typeface="Times New Roman" pitchFamily="18" charset="0"/>
                <a:cs typeface="Times New Roman" pitchFamily="18" charset="0"/>
              </a:rPr>
              <a:t>Sialorrhea</a:t>
            </a:r>
            <a:r>
              <a:rPr lang="en-US" sz="2400" dirty="0">
                <a:latin typeface="Times New Roman" pitchFamily="18" charset="0"/>
                <a:cs typeface="Times New Roman" pitchFamily="18" charset="0"/>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a:bodyPr>
          <a:lstStyle/>
          <a:p>
            <a:r>
              <a:rPr lang="en-US" sz="3200" dirty="0">
                <a:latin typeface="Times New Roman" pitchFamily="18" charset="0"/>
                <a:cs typeface="Times New Roman" pitchFamily="18" charset="0"/>
              </a:rPr>
              <a:t>ORAL MANIFESTATIONS OF CARDIOVASCULAR DISEASES</a:t>
            </a:r>
          </a:p>
        </p:txBody>
      </p:sp>
      <p:sp>
        <p:nvSpPr>
          <p:cNvPr id="3" name="Content Placeholder 2"/>
          <p:cNvSpPr>
            <a:spLocks noGrp="1"/>
          </p:cNvSpPr>
          <p:nvPr>
            <p:ph idx="1"/>
          </p:nvPr>
        </p:nvSpPr>
        <p:spPr>
          <a:xfrm>
            <a:off x="457200" y="1600200"/>
            <a:ext cx="8229600" cy="4876800"/>
          </a:xfrm>
        </p:spPr>
        <p:txBody>
          <a:bodyPr>
            <a:normAutofit/>
          </a:bodyPr>
          <a:lstStyle/>
          <a:p>
            <a:pPr marL="0" indent="0" algn="just">
              <a:buNone/>
            </a:pPr>
            <a:r>
              <a:rPr lang="en-US" sz="2400" dirty="0">
                <a:solidFill>
                  <a:srgbClr val="FF0000"/>
                </a:solidFill>
                <a:latin typeface="Times New Roman" pitchFamily="18" charset="0"/>
                <a:cs typeface="Times New Roman" pitchFamily="18" charset="0"/>
              </a:rPr>
              <a:t>ARTERIAL HYPERTENSION </a:t>
            </a:r>
          </a:p>
          <a:p>
            <a:pPr algn="just"/>
            <a:r>
              <a:rPr lang="en-US" sz="2400" dirty="0">
                <a:latin typeface="Times New Roman" pitchFamily="18" charset="0"/>
                <a:cs typeface="Times New Roman" pitchFamily="18" charset="0"/>
              </a:rPr>
              <a:t>Antihypertensive drugs can cause </a:t>
            </a:r>
            <a:r>
              <a:rPr lang="en-US" sz="2400" dirty="0" err="1">
                <a:latin typeface="Times New Roman" pitchFamily="18" charset="0"/>
                <a:cs typeface="Times New Roman" pitchFamily="18" charset="0"/>
              </a:rPr>
              <a:t>xerostomia</a:t>
            </a:r>
            <a:r>
              <a:rPr lang="en-US" sz="2400" dirty="0">
                <a:latin typeface="Times New Roman" pitchFamily="18" charset="0"/>
                <a:cs typeface="Times New Roman" pitchFamily="18" charset="0"/>
              </a:rPr>
              <a:t>, lichenoid reactions, burning mouth sensation, loss of taste sensation or gingival hyperplasia, as well as </a:t>
            </a:r>
            <a:r>
              <a:rPr lang="en-US" sz="2400" dirty="0" err="1">
                <a:latin typeface="Times New Roman" pitchFamily="18" charset="0"/>
                <a:cs typeface="Times New Roman" pitchFamily="18" charset="0"/>
              </a:rPr>
              <a:t>extraoral</a:t>
            </a:r>
            <a:r>
              <a:rPr lang="en-US" sz="2400" dirty="0">
                <a:latin typeface="Times New Roman" pitchFamily="18" charset="0"/>
                <a:cs typeface="Times New Roman" pitchFamily="18" charset="0"/>
              </a:rPr>
              <a:t> manifestations such as </a:t>
            </a:r>
            <a:r>
              <a:rPr lang="en-US" sz="2400" dirty="0" err="1">
                <a:latin typeface="Times New Roman" pitchFamily="18" charset="0"/>
                <a:cs typeface="Times New Roman" pitchFamily="18" charset="0"/>
              </a:rPr>
              <a:t>sialadenosis</a:t>
            </a:r>
            <a:r>
              <a:rPr lang="en-US" sz="2400" dirty="0">
                <a:latin typeface="Times New Roman" pitchFamily="18" charset="0"/>
                <a:cs typeface="Times New Roman" pitchFamily="18" charset="0"/>
              </a:rPr>
              <a:t>.</a:t>
            </a:r>
          </a:p>
          <a:p>
            <a:pPr marL="0" indent="0" algn="just">
              <a:buNone/>
            </a:pPr>
            <a:r>
              <a:rPr lang="en-US" sz="2400" dirty="0">
                <a:solidFill>
                  <a:srgbClr val="FF0000"/>
                </a:solidFill>
                <a:latin typeface="Times New Roman" pitchFamily="18" charset="0"/>
                <a:cs typeface="Times New Roman" pitchFamily="18" charset="0"/>
              </a:rPr>
              <a:t>ISCHEMIC HEART DISEASE </a:t>
            </a:r>
          </a:p>
          <a:p>
            <a:pPr algn="just"/>
            <a:r>
              <a:rPr lang="en-US" sz="2400" dirty="0">
                <a:latin typeface="Times New Roman" pitchFamily="18" charset="0"/>
                <a:cs typeface="Times New Roman" pitchFamily="18" charset="0"/>
              </a:rPr>
              <a:t>If the patient is under anticoagulant or </a:t>
            </a:r>
            <a:r>
              <a:rPr lang="en-US" sz="2400" dirty="0" err="1">
                <a:latin typeface="Times New Roman" pitchFamily="18" charset="0"/>
                <a:cs typeface="Times New Roman" pitchFamily="18" charset="0"/>
              </a:rPr>
              <a:t>antiplatelet</a:t>
            </a:r>
            <a:r>
              <a:rPr lang="en-US" sz="2400" dirty="0">
                <a:latin typeface="Times New Roman" pitchFamily="18" charset="0"/>
                <a:cs typeface="Times New Roman" pitchFamily="18" charset="0"/>
              </a:rPr>
              <a:t> treatment, bleeding may occur, manifesting as hematomas, </a:t>
            </a:r>
            <a:r>
              <a:rPr lang="en-US" sz="2400" dirty="0" err="1">
                <a:latin typeface="Times New Roman" pitchFamily="18" charset="0"/>
                <a:cs typeface="Times New Roman" pitchFamily="18" charset="0"/>
              </a:rPr>
              <a:t>petechiae</a:t>
            </a:r>
            <a:r>
              <a:rPr lang="en-US" sz="2400" dirty="0">
                <a:latin typeface="Times New Roman" pitchFamily="18" charset="0"/>
                <a:cs typeface="Times New Roman" pitchFamily="18" charset="0"/>
              </a:rPr>
              <a:t> or gingival bleeding.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19800"/>
          </a:xfrm>
        </p:spPr>
        <p:txBody>
          <a:bodyPr>
            <a:normAutofit/>
          </a:bodyPr>
          <a:lstStyle/>
          <a:p>
            <a:pPr marL="0" indent="0" algn="just">
              <a:buNone/>
            </a:pPr>
            <a:r>
              <a:rPr lang="en-US" sz="2400" dirty="0">
                <a:solidFill>
                  <a:srgbClr val="FF0000"/>
                </a:solidFill>
                <a:latin typeface="Times New Roman" pitchFamily="18" charset="0"/>
                <a:cs typeface="Times New Roman" pitchFamily="18" charset="0"/>
              </a:rPr>
              <a:t>ARRHYTHMIAS </a:t>
            </a:r>
          </a:p>
          <a:p>
            <a:pPr algn="just"/>
            <a:r>
              <a:rPr lang="en-US" sz="2400" dirty="0">
                <a:latin typeface="Times New Roman" pitchFamily="18" charset="0"/>
                <a:cs typeface="Times New Roman" pitchFamily="18" charset="0"/>
              </a:rPr>
              <a:t>Many </a:t>
            </a:r>
            <a:r>
              <a:rPr lang="en-US" sz="2400" dirty="0" err="1">
                <a:latin typeface="Times New Roman" pitchFamily="18" charset="0"/>
                <a:cs typeface="Times New Roman" pitchFamily="18" charset="0"/>
              </a:rPr>
              <a:t>antiarrhythmic</a:t>
            </a:r>
            <a:r>
              <a:rPr lang="en-US" sz="2400" dirty="0">
                <a:latin typeface="Times New Roman" pitchFamily="18" charset="0"/>
                <a:cs typeface="Times New Roman" pitchFamily="18" charset="0"/>
              </a:rPr>
              <a:t> drugs have side effects such as gingival hyperplasia or </a:t>
            </a:r>
            <a:r>
              <a:rPr lang="en-US" sz="2400" dirty="0" err="1">
                <a:latin typeface="Times New Roman" pitchFamily="18" charset="0"/>
                <a:cs typeface="Times New Roman" pitchFamily="18" charset="0"/>
              </a:rPr>
              <a:t>xerostomia</a:t>
            </a:r>
            <a:r>
              <a:rPr lang="en-US" sz="2400" dirty="0">
                <a:latin typeface="Times New Roman" pitchFamily="18" charset="0"/>
                <a:cs typeface="Times New Roman" pitchFamily="18" charset="0"/>
              </a:rPr>
              <a:t>.</a:t>
            </a:r>
          </a:p>
          <a:p>
            <a:pPr marL="0" indent="0" algn="just">
              <a:buNone/>
            </a:pPr>
            <a:r>
              <a:rPr lang="en-US" sz="2400" dirty="0">
                <a:solidFill>
                  <a:srgbClr val="FF0000"/>
                </a:solidFill>
                <a:latin typeface="Times New Roman" pitchFamily="18" charset="0"/>
                <a:cs typeface="Times New Roman" pitchFamily="18" charset="0"/>
              </a:rPr>
              <a:t>HEART FAILURE </a:t>
            </a:r>
          </a:p>
          <a:p>
            <a:pPr algn="just"/>
            <a:r>
              <a:rPr lang="en-US" sz="2400" dirty="0">
                <a:latin typeface="Times New Roman" pitchFamily="18" charset="0"/>
                <a:cs typeface="Times New Roman" pitchFamily="18" charset="0"/>
              </a:rPr>
              <a:t>Due to the drug treatments used by patients with heart failure, a series of oral manifestations can be observed. </a:t>
            </a:r>
          </a:p>
          <a:p>
            <a:pPr algn="just"/>
            <a:r>
              <a:rPr lang="en-US" sz="2400" dirty="0">
                <a:latin typeface="Times New Roman" pitchFamily="18" charset="0"/>
                <a:cs typeface="Times New Roman" pitchFamily="18" charset="0"/>
              </a:rPr>
              <a:t>In this context, ACEIs (</a:t>
            </a:r>
            <a:r>
              <a:rPr lang="en-US" sz="2400" dirty="0" err="1">
                <a:latin typeface="Times New Roman" pitchFamily="18" charset="0"/>
                <a:cs typeface="Times New Roman" pitchFamily="18" charset="0"/>
              </a:rPr>
              <a:t>captopril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enalapril</a:t>
            </a:r>
            <a:r>
              <a:rPr lang="en-US" sz="2400" dirty="0">
                <a:latin typeface="Times New Roman" pitchFamily="18" charset="0"/>
                <a:cs typeface="Times New Roman" pitchFamily="18" charset="0"/>
              </a:rPr>
              <a:t>) can produce lichenoid reactions, burning mouth sensation and a loss of taste sensation, while diuretics (</a:t>
            </a:r>
            <a:r>
              <a:rPr lang="en-US" sz="2400" dirty="0" err="1">
                <a:latin typeface="Times New Roman" pitchFamily="18" charset="0"/>
                <a:cs typeface="Times New Roman" pitchFamily="18" charset="0"/>
              </a:rPr>
              <a:t>furosemide</a:t>
            </a:r>
            <a:r>
              <a:rPr lang="en-US" sz="2400" dirty="0">
                <a:latin typeface="Times New Roman" pitchFamily="18" charset="0"/>
                <a:cs typeface="Times New Roman" pitchFamily="18" charset="0"/>
              </a:rPr>
              <a:t>) can produce </a:t>
            </a:r>
            <a:r>
              <a:rPr lang="en-US" sz="2400" dirty="0" err="1">
                <a:latin typeface="Times New Roman" pitchFamily="18" charset="0"/>
                <a:cs typeface="Times New Roman" pitchFamily="18" charset="0"/>
              </a:rPr>
              <a:t>xerostomia</a:t>
            </a:r>
            <a:r>
              <a:rPr lang="en-US" sz="2400" dirty="0">
                <a:latin typeface="Times New Roman" pitchFamily="18" charset="0"/>
                <a:cs typeface="Times New Roman" pitchFamily="18" charset="0"/>
              </a:rPr>
              <a:t>.</a:t>
            </a:r>
          </a:p>
          <a:p>
            <a:pPr algn="just">
              <a:buNone/>
            </a:pPr>
            <a:endParaRPr lang="en-US" sz="2400"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563562"/>
          </a:xfrm>
        </p:spPr>
        <p:txBody>
          <a:bodyPr>
            <a:normAutofit fontScale="90000"/>
          </a:bodyPr>
          <a:lstStyle/>
          <a:p>
            <a:r>
              <a:rPr lang="en-US" sz="3200" dirty="0">
                <a:solidFill>
                  <a:srgbClr val="FF0000"/>
                </a:solidFill>
                <a:latin typeface="Times New Roman" pitchFamily="18" charset="0"/>
                <a:cs typeface="Times New Roman" pitchFamily="18" charset="0"/>
              </a:rPr>
              <a:t>ORAL MANIFESTATIONS OF RESPIRATORY DISEASES</a:t>
            </a:r>
          </a:p>
        </p:txBody>
      </p:sp>
      <p:sp>
        <p:nvSpPr>
          <p:cNvPr id="3" name="Content Placeholder 2"/>
          <p:cNvSpPr>
            <a:spLocks noGrp="1"/>
          </p:cNvSpPr>
          <p:nvPr>
            <p:ph idx="1"/>
          </p:nvPr>
        </p:nvSpPr>
        <p:spPr>
          <a:xfrm>
            <a:off x="228600" y="990600"/>
            <a:ext cx="8686800" cy="5135563"/>
          </a:xfrm>
        </p:spPr>
        <p:txBody>
          <a:bodyPr>
            <a:normAutofit/>
          </a:bodyPr>
          <a:lstStyle/>
          <a:p>
            <a:pPr marL="0" indent="0" algn="just">
              <a:buNone/>
            </a:pPr>
            <a:r>
              <a:rPr lang="en-US" sz="2400" dirty="0">
                <a:solidFill>
                  <a:srgbClr val="FF0000"/>
                </a:solidFill>
                <a:latin typeface="Times New Roman" pitchFamily="18" charset="0"/>
                <a:cs typeface="Times New Roman" pitchFamily="18" charset="0"/>
              </a:rPr>
              <a:t>VIRAL UPPER RESPIRATORY TRACT DISEASES</a:t>
            </a:r>
          </a:p>
          <a:p>
            <a:pPr algn="just"/>
            <a:r>
              <a:rPr lang="en-US" sz="2400" dirty="0">
                <a:latin typeface="Times New Roman" pitchFamily="18" charset="0"/>
                <a:cs typeface="Times New Roman" pitchFamily="18" charset="0"/>
              </a:rPr>
              <a:t>presence of small round erythematous macular lesions on the soft palate.</a:t>
            </a:r>
          </a:p>
          <a:p>
            <a:pPr algn="just"/>
            <a:r>
              <a:rPr lang="en-US" sz="2400" dirty="0">
                <a:latin typeface="Times New Roman" pitchFamily="18" charset="0"/>
                <a:cs typeface="Times New Roman" pitchFamily="18" charset="0"/>
              </a:rPr>
              <a:t>These lesions may be caused directly by the viral infection, or they may represent a response of lymphoid tissue. </a:t>
            </a:r>
          </a:p>
          <a:p>
            <a:pPr algn="just"/>
            <a:r>
              <a:rPr lang="en-US" sz="2400" dirty="0">
                <a:latin typeface="Times New Roman" pitchFamily="18" charset="0"/>
                <a:cs typeface="Times New Roman" pitchFamily="18" charset="0"/>
              </a:rPr>
              <a:t>Individuals with excessive lingual </a:t>
            </a:r>
            <a:r>
              <a:rPr lang="en-US" sz="2400" dirty="0" err="1">
                <a:latin typeface="Times New Roman" pitchFamily="18" charset="0"/>
                <a:cs typeface="Times New Roman" pitchFamily="18" charset="0"/>
              </a:rPr>
              <a:t>tonsillar</a:t>
            </a:r>
            <a:r>
              <a:rPr lang="en-US" sz="2400" dirty="0">
                <a:latin typeface="Times New Roman" pitchFamily="18" charset="0"/>
                <a:cs typeface="Times New Roman" pitchFamily="18" charset="0"/>
              </a:rPr>
              <a:t> tissue also experience enlargement of these foci of lymphoid tissue, particularly at the lateral borders at the base of the tongue.</a:t>
            </a:r>
          </a:p>
          <a:p>
            <a:pPr algn="just"/>
            <a:endParaRPr lang="en-US" sz="24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3400" y="4343400"/>
            <a:ext cx="3302000" cy="2286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just">
              <a:buNone/>
            </a:pPr>
            <a:r>
              <a:rPr lang="en-US" dirty="0">
                <a:solidFill>
                  <a:srgbClr val="FF0000"/>
                </a:solidFill>
                <a:latin typeface="Times New Roman" pitchFamily="18" charset="0"/>
                <a:cs typeface="Times New Roman" pitchFamily="18" charset="0"/>
              </a:rPr>
              <a:t>LARYNGITIS,BRONCHITIS,PHARYNGITIS, TONSILLITIS</a:t>
            </a:r>
          </a:p>
          <a:p>
            <a:pPr algn="just"/>
            <a:r>
              <a:rPr lang="en-US" dirty="0">
                <a:latin typeface="Times New Roman" pitchFamily="18" charset="0"/>
                <a:cs typeface="Times New Roman" pitchFamily="18" charset="0"/>
              </a:rPr>
              <a:t>Severe sore throat,</a:t>
            </a:r>
          </a:p>
          <a:p>
            <a:pPr algn="just"/>
            <a:r>
              <a:rPr lang="en-US" dirty="0">
                <a:latin typeface="Times New Roman" pitchFamily="18" charset="0"/>
                <a:cs typeface="Times New Roman" pitchFamily="18" charset="0"/>
              </a:rPr>
              <a:t>Orofacial lymphadenopathy.</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2941927"/>
            <a:ext cx="2603500" cy="3149600"/>
          </a:xfrm>
          <a:prstGeom prst="rect">
            <a:avLst/>
          </a:prstGeom>
        </p:spPr>
      </p:pic>
    </p:spTree>
    <p:extLst>
      <p:ext uri="{BB962C8B-B14F-4D97-AF65-F5344CB8AC3E}">
        <p14:creationId xmlns:p14="http://schemas.microsoft.com/office/powerpoint/2010/main" val="1202796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a:bodyPr>
          <a:lstStyle/>
          <a:p>
            <a:pPr marL="0" indent="0" algn="just">
              <a:buNone/>
            </a:pPr>
            <a:r>
              <a:rPr lang="en-US" sz="2400" dirty="0">
                <a:solidFill>
                  <a:srgbClr val="FF0000"/>
                </a:solidFill>
                <a:latin typeface="Times New Roman" pitchFamily="18" charset="0"/>
                <a:cs typeface="Times New Roman" pitchFamily="18" charset="0"/>
              </a:rPr>
              <a:t>ALLERGIC RHINITIS AND CONJUCTIVITIS</a:t>
            </a:r>
          </a:p>
          <a:p>
            <a:pPr algn="just"/>
            <a:r>
              <a:rPr lang="en-US" sz="2400" dirty="0">
                <a:latin typeface="Times New Roman" pitchFamily="18" charset="0"/>
                <a:cs typeface="Times New Roman" pitchFamily="18" charset="0"/>
              </a:rPr>
              <a:t>The use of decongestants and first-generation antihistamines may be associated with oral dryness. </a:t>
            </a:r>
          </a:p>
          <a:p>
            <a:pPr algn="just"/>
            <a:r>
              <a:rPr lang="en-US" sz="2400" dirty="0">
                <a:latin typeface="Times New Roman" pitchFamily="18" charset="0"/>
                <a:cs typeface="Times New Roman" pitchFamily="18" charset="0"/>
              </a:rPr>
              <a:t>An increased incidence of oral </a:t>
            </a:r>
            <a:r>
              <a:rPr lang="en-US" sz="2400" dirty="0" err="1">
                <a:latin typeface="Times New Roman" pitchFamily="18" charset="0"/>
                <a:cs typeface="Times New Roman" pitchFamily="18" charset="0"/>
              </a:rPr>
              <a:t>candidiasis</a:t>
            </a:r>
            <a:r>
              <a:rPr lang="en-US" sz="2400" dirty="0">
                <a:latin typeface="Times New Roman" pitchFamily="18" charset="0"/>
                <a:cs typeface="Times New Roman" pitchFamily="18" charset="0"/>
              </a:rPr>
              <a:t> in long-term users of topical corticosteroid-containing sprays.</a:t>
            </a:r>
          </a:p>
          <a:p>
            <a:pPr marL="0" indent="0" algn="just">
              <a:buNone/>
            </a:pPr>
            <a:r>
              <a:rPr lang="en-US" sz="2400" dirty="0">
                <a:solidFill>
                  <a:srgbClr val="FF0000"/>
                </a:solidFill>
                <a:latin typeface="Times New Roman" pitchFamily="18" charset="0"/>
                <a:cs typeface="Times New Roman" pitchFamily="18" charset="0"/>
              </a:rPr>
              <a:t>SINUSITIS </a:t>
            </a:r>
          </a:p>
          <a:p>
            <a:pPr algn="just"/>
            <a:r>
              <a:rPr lang="en-US" sz="2400" dirty="0">
                <a:latin typeface="Times New Roman" pitchFamily="18" charset="0"/>
                <a:cs typeface="Times New Roman" pitchFamily="18" charset="0"/>
              </a:rPr>
              <a:t>Patients with sinus infections who present with a complaint of a toothache are commonly encountered in a dental office.</a:t>
            </a:r>
          </a:p>
          <a:p>
            <a:pPr algn="just"/>
            <a:r>
              <a:rPr lang="en-US" sz="2400" dirty="0">
                <a:latin typeface="Times New Roman" pitchFamily="18" charset="0"/>
                <a:cs typeface="Times New Roman" pitchFamily="18" charset="0"/>
              </a:rPr>
              <a:t>On history, sinus infections usually present with pain involving more than one tooth in the same maxillary quadrant, whereas a toothache usually involves only a single tooth.</a:t>
            </a:r>
          </a:p>
          <a:p>
            <a:pPr algn="just"/>
            <a:r>
              <a:rPr lang="en-US" sz="2400" dirty="0">
                <a:latin typeface="Times New Roman" pitchFamily="18" charset="0"/>
                <a:cs typeface="Times New Roman" pitchFamily="18" charset="0"/>
              </a:rPr>
              <a:t>Chronic sinus infections are often accompanied by mouth breathing.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943600"/>
          </a:xfrm>
        </p:spPr>
        <p:txBody>
          <a:bodyPr>
            <a:normAutofit/>
          </a:bodyPr>
          <a:lstStyle/>
          <a:p>
            <a:pPr marL="0" indent="0" algn="just">
              <a:buNone/>
            </a:pPr>
            <a:r>
              <a:rPr lang="en-US" sz="2400" dirty="0">
                <a:latin typeface="Times New Roman" pitchFamily="18" charset="0"/>
                <a:cs typeface="Times New Roman" pitchFamily="18" charset="0"/>
              </a:rPr>
              <a:t>LOWER AIRWAY DISORDERS</a:t>
            </a:r>
          </a:p>
          <a:p>
            <a:pPr algn="just"/>
            <a:r>
              <a:rPr lang="en-US" sz="2400" dirty="0">
                <a:solidFill>
                  <a:srgbClr val="FF0000"/>
                </a:solidFill>
                <a:latin typeface="Times New Roman" pitchFamily="18" charset="0"/>
                <a:cs typeface="Times New Roman" pitchFamily="18" charset="0"/>
              </a:rPr>
              <a:t>Bronchitis, pneumonia</a:t>
            </a:r>
          </a:p>
          <a:p>
            <a:pPr algn="just"/>
            <a:r>
              <a:rPr lang="en-US" sz="2400" dirty="0">
                <a:solidFill>
                  <a:srgbClr val="FF0000"/>
                </a:solidFill>
                <a:latin typeface="Times New Roman" pitchFamily="18" charset="0"/>
                <a:cs typeface="Times New Roman" pitchFamily="18" charset="0"/>
              </a:rPr>
              <a:t>Aspiration </a:t>
            </a:r>
          </a:p>
          <a:p>
            <a:pPr algn="just"/>
            <a:r>
              <a:rPr lang="en-US" sz="2400" dirty="0">
                <a:solidFill>
                  <a:srgbClr val="FF0000"/>
                </a:solidFill>
                <a:latin typeface="Times New Roman" pitchFamily="18" charset="0"/>
                <a:cs typeface="Times New Roman" pitchFamily="18" charset="0"/>
              </a:rPr>
              <a:t>ASTHMA</a:t>
            </a:r>
          </a:p>
          <a:p>
            <a:pPr algn="just"/>
            <a:r>
              <a:rPr lang="en-US" sz="2400" dirty="0">
                <a:latin typeface="Times New Roman" pitchFamily="18" charset="0"/>
                <a:cs typeface="Times New Roman" pitchFamily="18" charset="0"/>
              </a:rPr>
              <a:t>Oral manifestations of asthma include </a:t>
            </a:r>
            <a:r>
              <a:rPr lang="en-US" sz="2400" dirty="0" err="1">
                <a:latin typeface="Times New Roman" pitchFamily="18" charset="0"/>
                <a:cs typeface="Times New Roman" pitchFamily="18" charset="0"/>
              </a:rPr>
              <a:t>candidiasis</a:t>
            </a:r>
            <a:r>
              <a:rPr lang="en-US" sz="2400" dirty="0">
                <a:latin typeface="Times New Roman" pitchFamily="18" charset="0"/>
                <a:cs typeface="Times New Roman" pitchFamily="18" charset="0"/>
              </a:rPr>
              <a:t>, decreased salivary flow, increased calculus, increased gingivitis, increased periodontal disease, increased incidence of caries, and adverse effects of orthodontic therapy.</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rgbClr val="FF0000"/>
                </a:solidFill>
                <a:latin typeface="Times New Roman" pitchFamily="18" charset="0"/>
                <a:cs typeface="Times New Roman" pitchFamily="18" charset="0"/>
              </a:rPr>
              <a:t>ORAL MANIFESTAIONS IN PATIENTS WITH TRANSPLANTS</a:t>
            </a:r>
          </a:p>
        </p:txBody>
      </p:sp>
      <p:sp>
        <p:nvSpPr>
          <p:cNvPr id="3" name="Content Placeholder 2"/>
          <p:cNvSpPr>
            <a:spLocks noGrp="1"/>
          </p:cNvSpPr>
          <p:nvPr>
            <p:ph idx="1"/>
          </p:nvPr>
        </p:nvSpPr>
        <p:spPr/>
        <p:txBody>
          <a:bodyPr/>
          <a:lstStyle/>
          <a:p>
            <a:pPr algn="just"/>
            <a:r>
              <a:rPr lang="en-US" sz="2400" dirty="0">
                <a:latin typeface="Times New Roman" pitchFamily="18" charset="0"/>
                <a:cs typeface="Times New Roman" pitchFamily="18" charset="0"/>
              </a:rPr>
              <a:t>Oral infections- </a:t>
            </a:r>
            <a:r>
              <a:rPr lang="en-US" sz="2400" dirty="0" err="1">
                <a:latin typeface="Times New Roman" pitchFamily="18" charset="0"/>
                <a:cs typeface="Times New Roman" pitchFamily="18" charset="0"/>
              </a:rPr>
              <a:t>oppurtinistic</a:t>
            </a:r>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Dental caries</a:t>
            </a:r>
          </a:p>
          <a:p>
            <a:pPr algn="just"/>
            <a:r>
              <a:rPr lang="en-US" sz="2400" dirty="0">
                <a:latin typeface="Times New Roman" pitchFamily="18" charset="0"/>
                <a:cs typeface="Times New Roman" pitchFamily="18" charset="0"/>
              </a:rPr>
              <a:t>Oral ulcerations</a:t>
            </a:r>
          </a:p>
          <a:p>
            <a:pPr algn="just"/>
            <a:r>
              <a:rPr lang="en-US" sz="2400" dirty="0">
                <a:latin typeface="Times New Roman" pitchFamily="18" charset="0"/>
                <a:cs typeface="Times New Roman" pitchFamily="18" charset="0"/>
              </a:rPr>
              <a:t>Medication induced gingival overgrowths.</a:t>
            </a:r>
          </a:p>
          <a:p>
            <a:pPr algn="just"/>
            <a:r>
              <a:rPr lang="en-US" sz="2400" dirty="0">
                <a:latin typeface="Times New Roman" pitchFamily="18" charset="0"/>
                <a:cs typeface="Times New Roman" pitchFamily="18" charset="0"/>
              </a:rPr>
              <a:t>GVHD</a:t>
            </a:r>
          </a:p>
          <a:p>
            <a:pPr algn="just"/>
            <a:r>
              <a:rPr lang="en-US" sz="2400" dirty="0">
                <a:latin typeface="Times New Roman" pitchFamily="18" charset="0"/>
                <a:cs typeface="Times New Roman" pitchFamily="18" charset="0"/>
              </a:rPr>
              <a:t>Mucositis</a:t>
            </a:r>
          </a:p>
          <a:p>
            <a:pPr algn="just"/>
            <a:r>
              <a:rPr lang="en-US" sz="2400" dirty="0">
                <a:latin typeface="Times New Roman" pitchFamily="18" charset="0"/>
                <a:cs typeface="Times New Roman" pitchFamily="18" charset="0"/>
              </a:rPr>
              <a:t>Xerostomia</a:t>
            </a:r>
          </a:p>
          <a:p>
            <a:pPr algn="just"/>
            <a:endParaRPr lang="en-US" sz="2400" dirty="0">
              <a:latin typeface="Times New Roman" pitchFamily="18" charset="0"/>
              <a:cs typeface="Times New Roman" pitchFamily="18" charset="0"/>
            </a:endParaRPr>
          </a:p>
          <a:p>
            <a:endParaRPr lang="en-US" dirty="0"/>
          </a:p>
        </p:txBody>
      </p:sp>
      <p:sp>
        <p:nvSpPr>
          <p:cNvPr id="4" name="Right Brace 3"/>
          <p:cNvSpPr/>
          <p:nvPr/>
        </p:nvSpPr>
        <p:spPr>
          <a:xfrm>
            <a:off x="4876800" y="1600200"/>
            <a:ext cx="381000" cy="1371600"/>
          </a:xfrm>
          <a:prstGeom prst="righ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a:p>
        </p:txBody>
      </p:sp>
      <p:sp>
        <p:nvSpPr>
          <p:cNvPr id="5" name="TextBox 4"/>
          <p:cNvSpPr txBox="1"/>
          <p:nvPr/>
        </p:nvSpPr>
        <p:spPr>
          <a:xfrm>
            <a:off x="5334000" y="2057400"/>
            <a:ext cx="3200401" cy="830997"/>
          </a:xfrm>
          <a:prstGeom prst="rect">
            <a:avLst/>
          </a:prstGeom>
          <a:noFill/>
        </p:spPr>
        <p:txBody>
          <a:bodyPr wrap="square" rtlCol="0">
            <a:spAutoFit/>
          </a:bodyPr>
          <a:lstStyle/>
          <a:p>
            <a:r>
              <a:rPr lang="en-US" sz="2400" dirty="0"/>
              <a:t>Decreased salivary pH and </a:t>
            </a:r>
            <a:r>
              <a:rPr lang="en-US" sz="2400" dirty="0" err="1"/>
              <a:t>Ig</a:t>
            </a:r>
            <a:r>
              <a:rPr lang="en-US" sz="2400" dirty="0"/>
              <a:t> A levels</a:t>
            </a:r>
            <a:r>
              <a:rPr lang="en-US" dirty="0"/>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228600" y="685800"/>
            <a:ext cx="2895600" cy="1763393"/>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3276600" y="609600"/>
            <a:ext cx="2819400" cy="20574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228600" y="3200400"/>
            <a:ext cx="3505200" cy="2943225"/>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4267200" y="3200400"/>
            <a:ext cx="4648200" cy="2886075"/>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685800" y="457200"/>
            <a:ext cx="3281117" cy="22098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267200" y="304800"/>
            <a:ext cx="3733800" cy="3062287"/>
          </a:xfrm>
          <a:prstGeom prst="rect">
            <a:avLst/>
          </a:prstGeom>
          <a:noFill/>
          <a:ln w="9525">
            <a:noFill/>
            <a:miter lim="800000"/>
            <a:headEnd/>
            <a:tailEnd/>
          </a:ln>
          <a:effectLst/>
        </p:spPr>
      </p:pic>
      <p:pic>
        <p:nvPicPr>
          <p:cNvPr id="2053" name="Picture 5"/>
          <p:cNvPicPr>
            <a:picLocks noChangeAspect="1" noChangeArrowheads="1"/>
          </p:cNvPicPr>
          <p:nvPr/>
        </p:nvPicPr>
        <p:blipFill>
          <a:blip r:embed="rId4"/>
          <a:srcRect/>
          <a:stretch>
            <a:fillRect/>
          </a:stretch>
        </p:blipFill>
        <p:spPr bwMode="auto">
          <a:xfrm>
            <a:off x="609600" y="3124200"/>
            <a:ext cx="3352800" cy="3038475"/>
          </a:xfrm>
          <a:prstGeom prst="rect">
            <a:avLst/>
          </a:prstGeom>
          <a:noFill/>
          <a:ln w="9525">
            <a:noFill/>
            <a:miter lim="800000"/>
            <a:headEnd/>
            <a:tailEnd/>
          </a:ln>
          <a:effectLst/>
        </p:spPr>
      </p:pic>
      <p:pic>
        <p:nvPicPr>
          <p:cNvPr id="2054" name="Picture 6"/>
          <p:cNvPicPr>
            <a:picLocks noChangeAspect="1" noChangeArrowheads="1"/>
          </p:cNvPicPr>
          <p:nvPr/>
        </p:nvPicPr>
        <p:blipFill>
          <a:blip r:embed="rId5"/>
          <a:srcRect/>
          <a:stretch>
            <a:fillRect/>
          </a:stretch>
        </p:blipFill>
        <p:spPr bwMode="auto">
          <a:xfrm>
            <a:off x="4419600" y="3581400"/>
            <a:ext cx="4191000" cy="2886075"/>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3785"/>
            <a:ext cx="8229600" cy="668215"/>
          </a:xfrm>
        </p:spPr>
        <p:txBody>
          <a:bodyPr>
            <a:normAutofit fontScale="90000"/>
          </a:bodyPr>
          <a:lstStyle/>
          <a:p>
            <a:r>
              <a:rPr lang="en-US" sz="3200" b="1" dirty="0">
                <a:solidFill>
                  <a:srgbClr val="FF0000"/>
                </a:solidFill>
                <a:latin typeface="Times New Roman" pitchFamily="18" charset="0"/>
                <a:cs typeface="Times New Roman" pitchFamily="18" charset="0"/>
              </a:rPr>
              <a:t>ORAL MANIFESTATIONS OF RENAL DISEASES</a:t>
            </a:r>
          </a:p>
        </p:txBody>
      </p:sp>
      <p:pic>
        <p:nvPicPr>
          <p:cNvPr id="4" name="Content Placeholder 3" descr="k.PNG"/>
          <p:cNvPicPr>
            <a:picLocks noGrp="1" noChangeAspect="1"/>
          </p:cNvPicPr>
          <p:nvPr>
            <p:ph idx="1"/>
          </p:nvPr>
        </p:nvPicPr>
        <p:blipFill>
          <a:blip r:embed="rId2"/>
          <a:stretch>
            <a:fillRect/>
          </a:stretch>
        </p:blipFill>
        <p:spPr>
          <a:xfrm>
            <a:off x="1905000" y="1143000"/>
            <a:ext cx="4953000" cy="5621215"/>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2.PNG"/>
          <p:cNvPicPr>
            <a:picLocks noGrp="1" noChangeAspect="1"/>
          </p:cNvPicPr>
          <p:nvPr>
            <p:ph idx="1"/>
          </p:nvPr>
        </p:nvPicPr>
        <p:blipFill>
          <a:blip r:embed="rId2"/>
          <a:stretch>
            <a:fillRect/>
          </a:stretch>
        </p:blipFill>
        <p:spPr>
          <a:xfrm>
            <a:off x="457200" y="990600"/>
            <a:ext cx="3048330" cy="5181600"/>
          </a:xfrm>
        </p:spPr>
      </p:pic>
      <p:pic>
        <p:nvPicPr>
          <p:cNvPr id="1026" name="Picture 2"/>
          <p:cNvPicPr>
            <a:picLocks noChangeAspect="1" noChangeArrowheads="1"/>
          </p:cNvPicPr>
          <p:nvPr/>
        </p:nvPicPr>
        <p:blipFill>
          <a:blip r:embed="rId3"/>
          <a:srcRect l="4563" b="4000"/>
          <a:stretch>
            <a:fillRect/>
          </a:stretch>
        </p:blipFill>
        <p:spPr bwMode="auto">
          <a:xfrm>
            <a:off x="4114800" y="1295400"/>
            <a:ext cx="4781550" cy="411480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CB5FB-A34A-4011-9135-AB214FDE0FA9}"/>
              </a:ext>
            </a:extLst>
          </p:cNvPr>
          <p:cNvSpPr>
            <a:spLocks noGrp="1"/>
          </p:cNvSpPr>
          <p:nvPr>
            <p:ph type="title"/>
          </p:nvPr>
        </p:nvSpPr>
        <p:spPr/>
        <p:txBody>
          <a:bodyPr>
            <a:normAutofit/>
          </a:bodyPr>
          <a:lstStyle/>
          <a:p>
            <a:r>
              <a:rPr lang="en-IN" sz="3200" b="1" dirty="0">
                <a:solidFill>
                  <a:srgbClr val="FF0000"/>
                </a:solidFill>
                <a:latin typeface="Times New Roman" panose="02020603050405020304" pitchFamily="18" charset="0"/>
                <a:cs typeface="Times New Roman" panose="02020603050405020304" pitchFamily="18" charset="0"/>
              </a:rPr>
              <a:t>ORAL MANIFESTATIONS OF ENDOCRINAL DISEASES</a:t>
            </a:r>
          </a:p>
        </p:txBody>
      </p:sp>
      <p:sp>
        <p:nvSpPr>
          <p:cNvPr id="3" name="Content Placeholder 2">
            <a:extLst>
              <a:ext uri="{FF2B5EF4-FFF2-40B4-BE49-F238E27FC236}">
                <a16:creationId xmlns:a16="http://schemas.microsoft.com/office/drawing/2014/main" id="{8146D64D-7715-4A39-92B7-4B6361466779}"/>
              </a:ext>
            </a:extLst>
          </p:cNvPr>
          <p:cNvSpPr>
            <a:spLocks noGrp="1"/>
          </p:cNvSpPr>
          <p:nvPr>
            <p:ph idx="1"/>
          </p:nvPr>
        </p:nvSpPr>
        <p:spPr>
          <a:xfrm>
            <a:off x="457200" y="1600200"/>
            <a:ext cx="8229600" cy="4800600"/>
          </a:xfrm>
        </p:spPr>
        <p:txBody>
          <a:bodyPr>
            <a:normAutofit fontScale="92500" lnSpcReduction="20000"/>
          </a:bodyPr>
          <a:lstStyle/>
          <a:p>
            <a:pPr marL="0" indent="0" algn="just">
              <a:buNone/>
            </a:pPr>
            <a:r>
              <a:rPr lang="en-IN" sz="2600" dirty="0">
                <a:solidFill>
                  <a:srgbClr val="FF0000"/>
                </a:solidFill>
                <a:latin typeface="Times New Roman" panose="02020603050405020304" pitchFamily="18" charset="0"/>
                <a:cs typeface="Times New Roman" panose="02020603050405020304" pitchFamily="18" charset="0"/>
              </a:rPr>
              <a:t>Diabetes</a:t>
            </a:r>
          </a:p>
          <a:p>
            <a:pPr algn="just"/>
            <a:r>
              <a:rPr lang="en-IN" sz="2600" dirty="0">
                <a:latin typeface="Times New Roman" panose="02020603050405020304" pitchFamily="18" charset="0"/>
                <a:cs typeface="Times New Roman" panose="02020603050405020304" pitchFamily="18" charset="0"/>
              </a:rPr>
              <a:t>Oral manifestations and complications of DM are related to the </a:t>
            </a:r>
            <a:r>
              <a:rPr lang="en-IN" sz="2600" dirty="0">
                <a:solidFill>
                  <a:srgbClr val="FF0000"/>
                </a:solidFill>
                <a:latin typeface="Times New Roman" panose="02020603050405020304" pitchFamily="18" charset="0"/>
                <a:cs typeface="Times New Roman" panose="02020603050405020304" pitchFamily="18" charset="0"/>
              </a:rPr>
              <a:t>impaired immune response. </a:t>
            </a:r>
          </a:p>
          <a:p>
            <a:pPr algn="just"/>
            <a:r>
              <a:rPr lang="en-IN" sz="2600" dirty="0">
                <a:latin typeface="Times New Roman" panose="02020603050405020304" pitchFamily="18" charset="0"/>
                <a:cs typeface="Times New Roman" panose="02020603050405020304" pitchFamily="18" charset="0"/>
              </a:rPr>
              <a:t>Mycotic (candidiasis) and bacterial </a:t>
            </a:r>
            <a:r>
              <a:rPr lang="en-IN" sz="2600" dirty="0">
                <a:solidFill>
                  <a:srgbClr val="FF0000"/>
                </a:solidFill>
                <a:latin typeface="Times New Roman" panose="02020603050405020304" pitchFamily="18" charset="0"/>
                <a:cs typeface="Times New Roman" panose="02020603050405020304" pitchFamily="18" charset="0"/>
              </a:rPr>
              <a:t>infections</a:t>
            </a:r>
            <a:r>
              <a:rPr lang="en-IN" sz="2600" dirty="0">
                <a:latin typeface="Times New Roman" panose="02020603050405020304" pitchFamily="18" charset="0"/>
                <a:cs typeface="Times New Roman" panose="02020603050405020304" pitchFamily="18" charset="0"/>
              </a:rPr>
              <a:t> (periodontal disease) are frequent and severe.</a:t>
            </a:r>
          </a:p>
          <a:p>
            <a:pPr algn="just"/>
            <a:r>
              <a:rPr lang="en-IN" sz="2600" dirty="0">
                <a:latin typeface="Times New Roman" panose="02020603050405020304" pitchFamily="18" charset="0"/>
                <a:cs typeface="Times New Roman" panose="02020603050405020304" pitchFamily="18" charset="0"/>
              </a:rPr>
              <a:t>The sensory and autonomic</a:t>
            </a:r>
            <a:r>
              <a:rPr lang="en-IN" sz="2600" dirty="0">
                <a:solidFill>
                  <a:srgbClr val="FF0000"/>
                </a:solidFill>
                <a:latin typeface="Times New Roman" panose="02020603050405020304" pitchFamily="18" charset="0"/>
                <a:cs typeface="Times New Roman" panose="02020603050405020304" pitchFamily="18" charset="0"/>
              </a:rPr>
              <a:t> neuropathies </a:t>
            </a:r>
            <a:r>
              <a:rPr lang="en-IN" sz="2600" dirty="0">
                <a:latin typeface="Times New Roman" panose="02020603050405020304" pitchFamily="18" charset="0"/>
                <a:cs typeface="Times New Roman" panose="02020603050405020304" pitchFamily="18" charset="0"/>
              </a:rPr>
              <a:t>characteristic of DM, together with associated impaired renal function, result in dehydration and hyposalivation. </a:t>
            </a:r>
          </a:p>
          <a:p>
            <a:pPr algn="just"/>
            <a:r>
              <a:rPr lang="en-IN" sz="2600" dirty="0">
                <a:latin typeface="Times New Roman" panose="02020603050405020304" pitchFamily="18" charset="0"/>
                <a:cs typeface="Times New Roman" panose="02020603050405020304" pitchFamily="18" charset="0"/>
              </a:rPr>
              <a:t>The </a:t>
            </a:r>
            <a:r>
              <a:rPr lang="en-IN" sz="2600" dirty="0">
                <a:solidFill>
                  <a:srgbClr val="FF0000"/>
                </a:solidFill>
                <a:latin typeface="Times New Roman" panose="02020603050405020304" pitchFamily="18" charset="0"/>
                <a:cs typeface="Times New Roman" panose="02020603050405020304" pitchFamily="18" charset="0"/>
              </a:rPr>
              <a:t>consequences of hyposalivation </a:t>
            </a:r>
            <a:r>
              <a:rPr lang="en-IN" sz="2600" dirty="0">
                <a:latin typeface="Times New Roman" panose="02020603050405020304" pitchFamily="18" charset="0"/>
                <a:cs typeface="Times New Roman" panose="02020603050405020304" pitchFamily="18" charset="0"/>
              </a:rPr>
              <a:t>are increased dental caries, particularly smooth surfaces caries, oral dryness, atrophy of the oral mucosa, and increased frequency and severity in all clinical forms of candida infection.</a:t>
            </a:r>
          </a:p>
          <a:p>
            <a:pPr algn="just"/>
            <a:r>
              <a:rPr lang="en-IN" sz="2600" dirty="0">
                <a:solidFill>
                  <a:srgbClr val="FF0000"/>
                </a:solidFill>
                <a:latin typeface="Times New Roman" panose="02020603050405020304" pitchFamily="18" charset="0"/>
                <a:cs typeface="Times New Roman" panose="02020603050405020304" pitchFamily="18" charset="0"/>
              </a:rPr>
              <a:t>The range of the oral manifestations secondary to DM directly correlates with the degree of </a:t>
            </a:r>
            <a:r>
              <a:rPr lang="en-IN" sz="2600" dirty="0" err="1">
                <a:solidFill>
                  <a:srgbClr val="FF0000"/>
                </a:solidFill>
                <a:latin typeface="Times New Roman" panose="02020603050405020304" pitchFamily="18" charset="0"/>
                <a:cs typeface="Times New Roman" panose="02020603050405020304" pitchFamily="18" charset="0"/>
              </a:rPr>
              <a:t>glycemic</a:t>
            </a:r>
            <a:r>
              <a:rPr lang="en-IN" sz="2600" dirty="0">
                <a:solidFill>
                  <a:srgbClr val="FF0000"/>
                </a:solidFill>
                <a:latin typeface="Times New Roman" panose="02020603050405020304" pitchFamily="18" charset="0"/>
                <a:cs typeface="Times New Roman" panose="02020603050405020304" pitchFamily="18" charset="0"/>
              </a:rPr>
              <a:t> control.</a:t>
            </a:r>
          </a:p>
          <a:p>
            <a:endParaRPr lang="en-IN" dirty="0"/>
          </a:p>
          <a:p>
            <a:endParaRPr lang="en-IN" dirty="0"/>
          </a:p>
        </p:txBody>
      </p:sp>
    </p:spTree>
    <p:extLst>
      <p:ext uri="{BB962C8B-B14F-4D97-AF65-F5344CB8AC3E}">
        <p14:creationId xmlns:p14="http://schemas.microsoft.com/office/powerpoint/2010/main" val="254605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60A2EF-A9A2-4D3A-A8B8-362B22000777}"/>
              </a:ext>
            </a:extLst>
          </p:cNvPr>
          <p:cNvSpPr>
            <a:spLocks noGrp="1"/>
          </p:cNvSpPr>
          <p:nvPr>
            <p:ph idx="1"/>
          </p:nvPr>
        </p:nvSpPr>
        <p:spPr>
          <a:xfrm>
            <a:off x="457200" y="381000"/>
            <a:ext cx="8229600" cy="6096000"/>
          </a:xfrm>
        </p:spPr>
        <p:txBody>
          <a:bodyPr>
            <a:normAutofit/>
          </a:bodyPr>
          <a:lstStyle/>
          <a:p>
            <a:pPr algn="just"/>
            <a:r>
              <a:rPr lang="en-IN" sz="2400" dirty="0">
                <a:latin typeface="Times New Roman" panose="02020603050405020304" pitchFamily="18" charset="0"/>
                <a:cs typeface="Times New Roman" panose="02020603050405020304" pitchFamily="18" charset="0"/>
              </a:rPr>
              <a:t>oral dysesthesia, such as burning mouth syndrome and </a:t>
            </a:r>
          </a:p>
          <a:p>
            <a:pPr algn="just"/>
            <a:r>
              <a:rPr lang="en-IN" sz="2400" dirty="0">
                <a:latin typeface="Times New Roman" panose="02020603050405020304" pitchFamily="18" charset="0"/>
                <a:cs typeface="Times New Roman" panose="02020603050405020304" pitchFamily="18" charset="0"/>
              </a:rPr>
              <a:t>bilateral </a:t>
            </a:r>
            <a:r>
              <a:rPr lang="en-IN" sz="2400" dirty="0" err="1">
                <a:latin typeface="Times New Roman" panose="02020603050405020304" pitchFamily="18" charset="0"/>
                <a:cs typeface="Times New Roman" panose="02020603050405020304" pitchFamily="18" charset="0"/>
              </a:rPr>
              <a:t>sialosis</a:t>
            </a:r>
            <a:r>
              <a:rPr lang="en-IN" sz="2400" dirty="0">
                <a:latin typeface="Times New Roman" panose="02020603050405020304" pitchFamily="18" charset="0"/>
                <a:cs typeface="Times New Roman" panose="02020603050405020304" pitchFamily="18" charset="0"/>
              </a:rPr>
              <a:t> (especially of the parotid glands)</a:t>
            </a:r>
          </a:p>
          <a:p>
            <a:pPr algn="just"/>
            <a:r>
              <a:rPr lang="en-IN" sz="2400" dirty="0">
                <a:latin typeface="Times New Roman" panose="02020603050405020304" pitchFamily="18" charset="0"/>
                <a:cs typeface="Times New Roman" panose="02020603050405020304" pitchFamily="18" charset="0"/>
              </a:rPr>
              <a:t>Drug induced lichenoid reactions of the oral mucosa.</a:t>
            </a:r>
          </a:p>
        </p:txBody>
      </p:sp>
    </p:spTree>
    <p:extLst>
      <p:ext uri="{BB962C8B-B14F-4D97-AF65-F5344CB8AC3E}">
        <p14:creationId xmlns:p14="http://schemas.microsoft.com/office/powerpoint/2010/main" val="15128741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407AE-54B2-457B-A96B-18A67564042C}"/>
              </a:ext>
            </a:extLst>
          </p:cNvPr>
          <p:cNvSpPr>
            <a:spLocks noGrp="1"/>
          </p:cNvSpPr>
          <p:nvPr>
            <p:ph type="title"/>
          </p:nvPr>
        </p:nvSpPr>
        <p:spPr>
          <a:xfrm>
            <a:off x="457200" y="274638"/>
            <a:ext cx="8229600" cy="639762"/>
          </a:xfrm>
        </p:spPr>
        <p:txBody>
          <a:bodyPr>
            <a:normAutofit/>
          </a:bodyPr>
          <a:lstStyle/>
          <a:p>
            <a:r>
              <a:rPr lang="en-IN" sz="3200" dirty="0">
                <a:solidFill>
                  <a:srgbClr val="FF0000"/>
                </a:solidFill>
                <a:latin typeface="Times New Roman" panose="02020603050405020304" pitchFamily="18" charset="0"/>
                <a:cs typeface="Times New Roman" panose="02020603050405020304" pitchFamily="18" charset="0"/>
              </a:rPr>
              <a:t>Growth hormone excess</a:t>
            </a:r>
          </a:p>
        </p:txBody>
      </p:sp>
      <p:sp>
        <p:nvSpPr>
          <p:cNvPr id="3" name="Content Placeholder 2">
            <a:extLst>
              <a:ext uri="{FF2B5EF4-FFF2-40B4-BE49-F238E27FC236}">
                <a16:creationId xmlns:a16="http://schemas.microsoft.com/office/drawing/2014/main" id="{2432C4FD-6A60-4100-AC20-3625BB168CD5}"/>
              </a:ext>
            </a:extLst>
          </p:cNvPr>
          <p:cNvSpPr>
            <a:spLocks noGrp="1"/>
          </p:cNvSpPr>
          <p:nvPr>
            <p:ph idx="1"/>
          </p:nvPr>
        </p:nvSpPr>
        <p:spPr>
          <a:xfrm>
            <a:off x="457200" y="1219200"/>
            <a:ext cx="8229600" cy="5257800"/>
          </a:xfrm>
        </p:spPr>
        <p:txBody>
          <a:bodyPr>
            <a:noAutofit/>
          </a:bodyPr>
          <a:lstStyle/>
          <a:p>
            <a:r>
              <a:rPr lang="en-IN" sz="2400" dirty="0">
                <a:latin typeface="Times New Roman" panose="02020603050405020304" pitchFamily="18" charset="0"/>
                <a:cs typeface="Times New Roman" panose="02020603050405020304" pitchFamily="18" charset="0"/>
              </a:rPr>
              <a:t>GH excess leads to gigantism if it occurs before the completion of linear growth.</a:t>
            </a:r>
          </a:p>
          <a:p>
            <a:r>
              <a:rPr lang="en-IN" sz="2400" dirty="0">
                <a:latin typeface="Times New Roman" panose="02020603050405020304" pitchFamily="18" charset="0"/>
                <a:cs typeface="Times New Roman" panose="02020603050405020304" pitchFamily="18" charset="0"/>
              </a:rPr>
              <a:t>GH excess results in acromegaly if it occurs after the growth plates have fused.</a:t>
            </a:r>
          </a:p>
          <a:p>
            <a:r>
              <a:rPr lang="en-IN" sz="2400" dirty="0">
                <a:latin typeface="Times New Roman" panose="02020603050405020304" pitchFamily="18" charset="0"/>
                <a:cs typeface="Times New Roman" panose="02020603050405020304" pitchFamily="18" charset="0"/>
              </a:rPr>
              <a:t>Acral overgrowth is manifested with a classic facial appearance of coarse facies, macrognathia, macroglossia, large diastemas and enlargement of the nose and frontal bones(frontal bossing). </a:t>
            </a:r>
          </a:p>
          <a:p>
            <a:r>
              <a:rPr lang="en-IN" sz="2400" dirty="0">
                <a:latin typeface="Times New Roman" panose="02020603050405020304" pitchFamily="18" charset="0"/>
                <a:cs typeface="Times New Roman" panose="02020603050405020304" pitchFamily="18" charset="0"/>
              </a:rPr>
              <a:t>Soft tissue </a:t>
            </a:r>
            <a:r>
              <a:rPr lang="en-IN" sz="2400" dirty="0" err="1">
                <a:latin typeface="Times New Roman" panose="02020603050405020304" pitchFamily="18" charset="0"/>
                <a:cs typeface="Times New Roman" panose="02020603050405020304" pitchFamily="18" charset="0"/>
              </a:rPr>
              <a:t>edema</a:t>
            </a:r>
            <a:r>
              <a:rPr lang="en-IN" sz="2400" dirty="0">
                <a:latin typeface="Times New Roman" panose="02020603050405020304" pitchFamily="18" charset="0"/>
                <a:cs typeface="Times New Roman" panose="02020603050405020304" pitchFamily="18" charset="0"/>
              </a:rPr>
              <a:t>, due to a direct effect of GH on sodium retention, leads to a “doughy” feel to the hands and feet, as well as an increase in shoe, hat, glove, and ring sizes. </a:t>
            </a:r>
          </a:p>
        </p:txBody>
      </p:sp>
    </p:spTree>
    <p:extLst>
      <p:ext uri="{BB962C8B-B14F-4D97-AF65-F5344CB8AC3E}">
        <p14:creationId xmlns:p14="http://schemas.microsoft.com/office/powerpoint/2010/main" val="23752085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a:lnSpc>
                <a:spcPct val="170000"/>
              </a:lnSpc>
            </a:pPr>
            <a:r>
              <a:rPr lang="en-IN" dirty="0">
                <a:latin typeface="Times New Roman" panose="02020603050405020304" pitchFamily="18" charset="0"/>
                <a:cs typeface="Times New Roman" panose="02020603050405020304" pitchFamily="18" charset="0"/>
              </a:rPr>
              <a:t>Acromegaly has many features, including increased sweating, deepening of the voice due to enlargement of the thyroid cartilage and vocal cords, enlargement of the synovium and cartilages with hypertrophic </a:t>
            </a:r>
            <a:r>
              <a:rPr lang="en-IN" dirty="0" err="1">
                <a:latin typeface="Times New Roman" panose="02020603050405020304" pitchFamily="18" charset="0"/>
                <a:cs typeface="Times New Roman" panose="02020603050405020304" pitchFamily="18" charset="0"/>
              </a:rPr>
              <a:t>arthropathy</a:t>
            </a:r>
            <a:r>
              <a:rPr lang="en-IN" dirty="0">
                <a:latin typeface="Times New Roman" panose="02020603050405020304" pitchFamily="18" charset="0"/>
                <a:cs typeface="Times New Roman" panose="02020603050405020304" pitchFamily="18" charset="0"/>
              </a:rPr>
              <a:t> (knees, ankles, hips, spine, and other joints), skin tags, nerve compression (causing </a:t>
            </a:r>
            <a:r>
              <a:rPr lang="en-IN" dirty="0" err="1">
                <a:latin typeface="Times New Roman" panose="02020603050405020304" pitchFamily="18" charset="0"/>
                <a:cs typeface="Times New Roman" panose="02020603050405020304" pitchFamily="18" charset="0"/>
              </a:rPr>
              <a:t>paresthesia</a:t>
            </a:r>
            <a:r>
              <a:rPr lang="en-IN" dirty="0">
                <a:latin typeface="Times New Roman" panose="02020603050405020304" pitchFamily="18" charset="0"/>
                <a:cs typeface="Times New Roman" panose="02020603050405020304" pitchFamily="18" charset="0"/>
              </a:rPr>
              <a:t> of the hands, as in carpal tunnel syndrome),</a:t>
            </a:r>
          </a:p>
          <a:p>
            <a:pPr>
              <a:lnSpc>
                <a:spcPct val="170000"/>
              </a:lnSpc>
            </a:pPr>
            <a:r>
              <a:rPr lang="en-IN" dirty="0">
                <a:latin typeface="Times New Roman" panose="02020603050405020304" pitchFamily="18" charset="0"/>
                <a:cs typeface="Times New Roman" panose="02020603050405020304" pitchFamily="18" charset="0"/>
              </a:rPr>
              <a:t>Enlargement of the soft tissues of the pharynx and larynx (which can lead to obstructive sleep </a:t>
            </a:r>
            <a:r>
              <a:rPr lang="en-IN" dirty="0" err="1">
                <a:latin typeface="Times New Roman" panose="02020603050405020304" pitchFamily="18" charset="0"/>
                <a:cs typeface="Times New Roman" panose="02020603050405020304" pitchFamily="18" charset="0"/>
              </a:rPr>
              <a:t>apnea</a:t>
            </a:r>
            <a:r>
              <a:rPr lang="en-IN" dirty="0">
                <a:latin typeface="Times New Roman" panose="02020603050405020304" pitchFamily="18" charset="0"/>
                <a:cs typeface="Times New Roman" panose="02020603050405020304" pitchFamily="18" charset="0"/>
              </a:rPr>
              <a:t>), increased risk of colonic polyps, and </a:t>
            </a:r>
            <a:r>
              <a:rPr lang="en-IN" dirty="0" err="1">
                <a:latin typeface="Times New Roman" panose="02020603050405020304" pitchFamily="18" charset="0"/>
                <a:cs typeface="Times New Roman" panose="02020603050405020304" pitchFamily="18" charset="0"/>
              </a:rPr>
              <a:t>organomegaly</a:t>
            </a:r>
            <a:r>
              <a:rPr lang="en-IN" dirty="0">
                <a:latin typeface="Times New Roman" panose="02020603050405020304" pitchFamily="18" charset="0"/>
                <a:cs typeface="Times New Roman" panose="02020603050405020304" pitchFamily="18" charset="0"/>
              </a:rPr>
              <a:t> (including the thyroid, heart, liver, kidneys, and prostate).</a:t>
            </a:r>
          </a:p>
          <a:p>
            <a:endParaRPr lang="en-US" dirty="0"/>
          </a:p>
        </p:txBody>
      </p:sp>
    </p:spTree>
    <p:extLst>
      <p:ext uri="{BB962C8B-B14F-4D97-AF65-F5344CB8AC3E}">
        <p14:creationId xmlns:p14="http://schemas.microsoft.com/office/powerpoint/2010/main" val="3524567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78FB951-1084-4D4A-A247-83C800CAF388}"/>
              </a:ext>
            </a:extLst>
          </p:cNvPr>
          <p:cNvPicPr>
            <a:picLocks noGrp="1" noChangeAspect="1"/>
          </p:cNvPicPr>
          <p:nvPr>
            <p:ph idx="1"/>
          </p:nvPr>
        </p:nvPicPr>
        <p:blipFill>
          <a:blip r:embed="rId2"/>
          <a:stretch>
            <a:fillRect/>
          </a:stretch>
        </p:blipFill>
        <p:spPr>
          <a:xfrm>
            <a:off x="304800" y="1576599"/>
            <a:ext cx="4027532" cy="4525963"/>
          </a:xfrm>
          <a:prstGeom prst="rect">
            <a:avLst/>
          </a:prstGeom>
        </p:spPr>
      </p:pic>
      <p:pic>
        <p:nvPicPr>
          <p:cNvPr id="5" name="Picture 4">
            <a:extLst>
              <a:ext uri="{FF2B5EF4-FFF2-40B4-BE49-F238E27FC236}">
                <a16:creationId xmlns:a16="http://schemas.microsoft.com/office/drawing/2014/main" id="{BAE4FADB-9A63-4083-A9D2-2FD7E06D90FC}"/>
              </a:ext>
            </a:extLst>
          </p:cNvPr>
          <p:cNvPicPr>
            <a:picLocks noChangeAspect="1"/>
          </p:cNvPicPr>
          <p:nvPr/>
        </p:nvPicPr>
        <p:blipFill>
          <a:blip r:embed="rId3"/>
          <a:stretch>
            <a:fillRect/>
          </a:stretch>
        </p:blipFill>
        <p:spPr>
          <a:xfrm>
            <a:off x="4683351" y="2312299"/>
            <a:ext cx="4155849" cy="3054562"/>
          </a:xfrm>
          <a:prstGeom prst="rect">
            <a:avLst/>
          </a:prstGeom>
        </p:spPr>
      </p:pic>
    </p:spTree>
    <p:extLst>
      <p:ext uri="{BB962C8B-B14F-4D97-AF65-F5344CB8AC3E}">
        <p14:creationId xmlns:p14="http://schemas.microsoft.com/office/powerpoint/2010/main" val="17805405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DDF8F-16FA-42A6-BCAC-A1ADB53640BD}"/>
              </a:ext>
            </a:extLst>
          </p:cNvPr>
          <p:cNvSpPr>
            <a:spLocks noGrp="1"/>
          </p:cNvSpPr>
          <p:nvPr>
            <p:ph type="title"/>
          </p:nvPr>
        </p:nvSpPr>
        <p:spPr/>
        <p:txBody>
          <a:bodyPr>
            <a:normAutofit/>
          </a:bodyPr>
          <a:lstStyle/>
          <a:p>
            <a:r>
              <a:rPr lang="en-IN" sz="3200" b="1" dirty="0">
                <a:solidFill>
                  <a:srgbClr val="FF0000"/>
                </a:solidFill>
                <a:latin typeface="Times New Roman" panose="02020603050405020304" pitchFamily="18" charset="0"/>
                <a:cs typeface="Times New Roman" panose="02020603050405020304" pitchFamily="18" charset="0"/>
              </a:rPr>
              <a:t>ORAL MANIFESTATIONS OF THYROID</a:t>
            </a:r>
            <a:br>
              <a:rPr lang="en-IN" sz="3200" b="1" dirty="0">
                <a:solidFill>
                  <a:srgbClr val="FF0000"/>
                </a:solidFill>
                <a:latin typeface="Times New Roman" panose="02020603050405020304" pitchFamily="18" charset="0"/>
                <a:cs typeface="Times New Roman" panose="02020603050405020304" pitchFamily="18" charset="0"/>
              </a:rPr>
            </a:br>
            <a:r>
              <a:rPr lang="en-IN" sz="3200" b="1" dirty="0">
                <a:solidFill>
                  <a:srgbClr val="FF0000"/>
                </a:solidFill>
                <a:latin typeface="Times New Roman" panose="02020603050405020304" pitchFamily="18" charset="0"/>
                <a:cs typeface="Times New Roman" panose="02020603050405020304" pitchFamily="18" charset="0"/>
              </a:rPr>
              <a:t>GLAND DISORDERS</a:t>
            </a:r>
            <a:endParaRPr lang="en-IN" sz="32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B56D144-D2BD-4CB3-B239-F77532E49AED}"/>
              </a:ext>
            </a:extLst>
          </p:cNvPr>
          <p:cNvSpPr>
            <a:spLocks noGrp="1"/>
          </p:cNvSpPr>
          <p:nvPr>
            <p:ph idx="1"/>
          </p:nvPr>
        </p:nvSpPr>
        <p:spPr/>
        <p:txBody>
          <a:bodyPr>
            <a:normAutofit/>
          </a:bodyPr>
          <a:lstStyle/>
          <a:p>
            <a:pPr algn="just"/>
            <a:r>
              <a:rPr lang="en-IN" sz="2400" dirty="0">
                <a:latin typeface="Times New Roman" panose="02020603050405020304" pitchFamily="18" charset="0"/>
                <a:cs typeface="Times New Roman" panose="02020603050405020304" pitchFamily="18" charset="0"/>
              </a:rPr>
              <a:t>GOITER/  THYROID ENLARGEMENT</a:t>
            </a:r>
          </a:p>
          <a:p>
            <a:pPr algn="just"/>
            <a:r>
              <a:rPr lang="en-IN" sz="2400" dirty="0">
                <a:latin typeface="Times New Roman" panose="02020603050405020304" pitchFamily="18" charset="0"/>
                <a:cs typeface="Times New Roman" panose="02020603050405020304" pitchFamily="18" charset="0"/>
              </a:rPr>
              <a:t>The majority are painless, but pain or discomfort can occur in acute varieties. </a:t>
            </a:r>
          </a:p>
          <a:p>
            <a:pPr algn="just"/>
            <a:r>
              <a:rPr lang="en-IN" sz="2400" dirty="0">
                <a:latin typeface="Times New Roman" panose="02020603050405020304" pitchFamily="18" charset="0"/>
                <a:cs typeface="Times New Roman" panose="02020603050405020304" pitchFamily="18" charset="0"/>
              </a:rPr>
              <a:t>Large </a:t>
            </a:r>
            <a:r>
              <a:rPr lang="en-IN" sz="2400" dirty="0" err="1">
                <a:latin typeface="Times New Roman" panose="02020603050405020304" pitchFamily="18" charset="0"/>
                <a:cs typeface="Times New Roman" panose="02020603050405020304" pitchFamily="18" charset="0"/>
              </a:rPr>
              <a:t>goiters</a:t>
            </a:r>
            <a:r>
              <a:rPr lang="en-IN" sz="2400" dirty="0">
                <a:latin typeface="Times New Roman" panose="02020603050405020304" pitchFamily="18" charset="0"/>
                <a:cs typeface="Times New Roman" panose="02020603050405020304" pitchFamily="18" charset="0"/>
              </a:rPr>
              <a:t> can produce dysphagia and difficulty in breathing, from </a:t>
            </a:r>
            <a:r>
              <a:rPr lang="en-IN" sz="2400" dirty="0" err="1">
                <a:latin typeface="Times New Roman" panose="02020603050405020304" pitchFamily="18" charset="0"/>
                <a:cs typeface="Times New Roman" panose="02020603050405020304" pitchFamily="18" charset="0"/>
              </a:rPr>
              <a:t>esophageal</a:t>
            </a:r>
            <a:r>
              <a:rPr lang="en-IN" sz="2400" dirty="0">
                <a:latin typeface="Times New Roman" panose="02020603050405020304" pitchFamily="18" charset="0"/>
                <a:cs typeface="Times New Roman" panose="02020603050405020304" pitchFamily="18" charset="0"/>
              </a:rPr>
              <a:t> or tracheal compression. </a:t>
            </a:r>
          </a:p>
          <a:p>
            <a:pPr algn="just"/>
            <a:r>
              <a:rPr lang="en-IN" sz="2400" dirty="0">
                <a:latin typeface="Times New Roman" panose="02020603050405020304" pitchFamily="18" charset="0"/>
                <a:cs typeface="Times New Roman" panose="02020603050405020304" pitchFamily="18" charset="0"/>
              </a:rPr>
              <a:t>Small </a:t>
            </a:r>
            <a:r>
              <a:rPr lang="en-IN" sz="2400" dirty="0" err="1">
                <a:latin typeface="Times New Roman" panose="02020603050405020304" pitchFamily="18" charset="0"/>
                <a:cs typeface="Times New Roman" panose="02020603050405020304" pitchFamily="18" charset="0"/>
              </a:rPr>
              <a:t>goiters</a:t>
            </a:r>
            <a:r>
              <a:rPr lang="en-IN" sz="2400" dirty="0">
                <a:latin typeface="Times New Roman" panose="02020603050405020304" pitchFamily="18" charset="0"/>
                <a:cs typeface="Times New Roman" panose="02020603050405020304" pitchFamily="18" charset="0"/>
              </a:rPr>
              <a:t> are more readily detected visibly (on swallowing) than by palpation.</a:t>
            </a:r>
          </a:p>
          <a:p>
            <a:r>
              <a:rPr lang="en-IN" sz="2400" dirty="0">
                <a:latin typeface="Times New Roman" panose="02020603050405020304" pitchFamily="18" charset="0"/>
                <a:cs typeface="Times New Roman" panose="02020603050405020304" pitchFamily="18" charset="0"/>
              </a:rPr>
              <a:t>There are two major aspects of any </a:t>
            </a:r>
            <a:r>
              <a:rPr lang="en-IN" sz="2400" dirty="0" err="1">
                <a:latin typeface="Times New Roman" panose="02020603050405020304" pitchFamily="18" charset="0"/>
                <a:cs typeface="Times New Roman" panose="02020603050405020304" pitchFamily="18" charset="0"/>
              </a:rPr>
              <a:t>goiter</a:t>
            </a:r>
            <a:r>
              <a:rPr lang="en-IN" sz="2400" dirty="0">
                <a:latin typeface="Times New Roman" panose="02020603050405020304" pitchFamily="18" charset="0"/>
                <a:cs typeface="Times New Roman" panose="02020603050405020304" pitchFamily="18" charset="0"/>
              </a:rPr>
              <a:t>: its pathological nature and the patient’s thyroid status.</a:t>
            </a:r>
          </a:p>
        </p:txBody>
      </p:sp>
    </p:spTree>
    <p:extLst>
      <p:ext uri="{BB962C8B-B14F-4D97-AF65-F5344CB8AC3E}">
        <p14:creationId xmlns:p14="http://schemas.microsoft.com/office/powerpoint/2010/main" val="3105647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07F12-9E80-4DBB-BE66-F7BC789B2C3D}"/>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09284112-E19D-4821-AC9E-1F326F7415E0}"/>
              </a:ext>
            </a:extLst>
          </p:cNvPr>
          <p:cNvPicPr>
            <a:picLocks noGrp="1" noChangeAspect="1"/>
          </p:cNvPicPr>
          <p:nvPr>
            <p:ph idx="1"/>
          </p:nvPr>
        </p:nvPicPr>
        <p:blipFill>
          <a:blip r:embed="rId2"/>
          <a:stretch>
            <a:fillRect/>
          </a:stretch>
        </p:blipFill>
        <p:spPr>
          <a:xfrm>
            <a:off x="1208192" y="1600200"/>
            <a:ext cx="6727615" cy="4525963"/>
          </a:xfrm>
          <a:prstGeom prst="rect">
            <a:avLst/>
          </a:prstGeom>
        </p:spPr>
      </p:pic>
    </p:spTree>
    <p:extLst>
      <p:ext uri="{BB962C8B-B14F-4D97-AF65-F5344CB8AC3E}">
        <p14:creationId xmlns:p14="http://schemas.microsoft.com/office/powerpoint/2010/main" val="2422281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1C1CEF-1BF1-4932-9DC2-83D14E639564}"/>
              </a:ext>
            </a:extLst>
          </p:cNvPr>
          <p:cNvSpPr>
            <a:spLocks noGrp="1"/>
          </p:cNvSpPr>
          <p:nvPr>
            <p:ph idx="1"/>
          </p:nvPr>
        </p:nvSpPr>
        <p:spPr>
          <a:xfrm>
            <a:off x="457200" y="533400"/>
            <a:ext cx="8229600" cy="5592763"/>
          </a:xfrm>
        </p:spPr>
        <p:txBody>
          <a:bodyPr>
            <a:normAutofit fontScale="77500" lnSpcReduction="20000"/>
          </a:bodyPr>
          <a:lstStyle/>
          <a:p>
            <a:pPr algn="just"/>
            <a:r>
              <a:rPr lang="en-IN" sz="3100" dirty="0">
                <a:latin typeface="Times New Roman" panose="02020603050405020304" pitchFamily="18" charset="0"/>
                <a:cs typeface="Times New Roman" panose="02020603050405020304" pitchFamily="18" charset="0"/>
              </a:rPr>
              <a:t>Diffuse </a:t>
            </a:r>
            <a:r>
              <a:rPr lang="en-IN" sz="3100" dirty="0" err="1">
                <a:latin typeface="Times New Roman" panose="02020603050405020304" pitchFamily="18" charset="0"/>
                <a:cs typeface="Times New Roman" panose="02020603050405020304" pitchFamily="18" charset="0"/>
              </a:rPr>
              <a:t>goiter</a:t>
            </a:r>
            <a:r>
              <a:rPr lang="en-IN" sz="3100"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ü"/>
            </a:pPr>
            <a:r>
              <a:rPr lang="en-IN" sz="3100" i="1" dirty="0">
                <a:latin typeface="Times New Roman" panose="02020603050405020304" pitchFamily="18" charset="0"/>
                <a:cs typeface="Times New Roman" panose="02020603050405020304" pitchFamily="18" charset="0"/>
              </a:rPr>
              <a:t>Simple </a:t>
            </a:r>
            <a:r>
              <a:rPr lang="en-IN" sz="3100" i="1" dirty="0" err="1">
                <a:latin typeface="Times New Roman" panose="02020603050405020304" pitchFamily="18" charset="0"/>
                <a:cs typeface="Times New Roman" panose="02020603050405020304" pitchFamily="18" charset="0"/>
              </a:rPr>
              <a:t>Goiter</a:t>
            </a:r>
            <a:r>
              <a:rPr lang="en-IN" sz="3100" i="1" dirty="0">
                <a:latin typeface="Times New Roman" panose="02020603050405020304" pitchFamily="18" charset="0"/>
                <a:cs typeface="Times New Roman" panose="02020603050405020304" pitchFamily="18" charset="0"/>
              </a:rPr>
              <a:t>: </a:t>
            </a:r>
            <a:r>
              <a:rPr lang="en-IN" sz="3100" dirty="0">
                <a:latin typeface="Times New Roman" panose="02020603050405020304" pitchFamily="18" charset="0"/>
                <a:cs typeface="Times New Roman" panose="02020603050405020304" pitchFamily="18" charset="0"/>
              </a:rPr>
              <a:t>no cause is found for the generalised enlargement of the thyroid, which is usually smooth and soft.</a:t>
            </a:r>
          </a:p>
          <a:p>
            <a:pPr algn="just">
              <a:buFont typeface="Wingdings" panose="05000000000000000000" pitchFamily="2" charset="2"/>
              <a:buChar char="ü"/>
            </a:pPr>
            <a:r>
              <a:rPr lang="en-IN" sz="3100" i="1" dirty="0">
                <a:latin typeface="Times New Roman" panose="02020603050405020304" pitchFamily="18" charset="0"/>
                <a:cs typeface="Times New Roman" panose="02020603050405020304" pitchFamily="18" charset="0"/>
              </a:rPr>
              <a:t>Firm diffuse </a:t>
            </a:r>
            <a:r>
              <a:rPr lang="en-IN" sz="3100" i="1" dirty="0" err="1">
                <a:latin typeface="Times New Roman" panose="02020603050405020304" pitchFamily="18" charset="0"/>
                <a:cs typeface="Times New Roman" panose="02020603050405020304" pitchFamily="18" charset="0"/>
              </a:rPr>
              <a:t>goiter</a:t>
            </a:r>
            <a:r>
              <a:rPr lang="en-IN" sz="3100" i="1" dirty="0">
                <a:latin typeface="Times New Roman" panose="02020603050405020304" pitchFamily="18" charset="0"/>
                <a:cs typeface="Times New Roman" panose="02020603050405020304" pitchFamily="18" charset="0"/>
              </a:rPr>
              <a:t> </a:t>
            </a:r>
            <a:r>
              <a:rPr lang="en-IN" sz="3100" dirty="0">
                <a:latin typeface="Times New Roman" panose="02020603050405020304" pitchFamily="18" charset="0"/>
                <a:cs typeface="Times New Roman" panose="02020603050405020304" pitchFamily="18" charset="0"/>
              </a:rPr>
              <a:t>of variable size is usually associated with Hashimoto’s thyroiditis and thyrotoxicosis.</a:t>
            </a:r>
          </a:p>
          <a:p>
            <a:pPr algn="just">
              <a:buFont typeface="Wingdings" panose="05000000000000000000" pitchFamily="2" charset="2"/>
              <a:buChar char="ü"/>
            </a:pPr>
            <a:r>
              <a:rPr lang="en-IN" sz="3100" i="1" dirty="0">
                <a:latin typeface="Times New Roman" panose="02020603050405020304" pitchFamily="18" charset="0"/>
                <a:cs typeface="Times New Roman" panose="02020603050405020304" pitchFamily="18" charset="0"/>
              </a:rPr>
              <a:t>Painful, tender </a:t>
            </a:r>
            <a:r>
              <a:rPr lang="en-IN" sz="3100" i="1" dirty="0" err="1">
                <a:latin typeface="Times New Roman" panose="02020603050405020304" pitchFamily="18" charset="0"/>
                <a:cs typeface="Times New Roman" panose="02020603050405020304" pitchFamily="18" charset="0"/>
              </a:rPr>
              <a:t>goiter</a:t>
            </a:r>
            <a:r>
              <a:rPr lang="en-IN" sz="3100" i="1" dirty="0">
                <a:latin typeface="Times New Roman" panose="02020603050405020304" pitchFamily="18" charset="0"/>
                <a:cs typeface="Times New Roman" panose="02020603050405020304" pitchFamily="18" charset="0"/>
              </a:rPr>
              <a:t> </a:t>
            </a:r>
            <a:r>
              <a:rPr lang="en-IN" sz="3100" dirty="0">
                <a:latin typeface="Times New Roman" panose="02020603050405020304" pitchFamily="18" charset="0"/>
                <a:cs typeface="Times New Roman" panose="02020603050405020304" pitchFamily="18" charset="0"/>
              </a:rPr>
              <a:t>with diffuse swelling of the thyroid gland, sometimes with severe pain, is suggestive of an acute viral thyroiditis (</a:t>
            </a:r>
            <a:r>
              <a:rPr lang="en-IN" sz="3100" i="1" dirty="0">
                <a:latin typeface="Times New Roman" panose="02020603050405020304" pitchFamily="18" charset="0"/>
                <a:cs typeface="Times New Roman" panose="02020603050405020304" pitchFamily="18" charset="0"/>
              </a:rPr>
              <a:t>de </a:t>
            </a:r>
            <a:r>
              <a:rPr lang="en-IN" sz="3100" i="1" dirty="0" err="1">
                <a:latin typeface="Times New Roman" panose="02020603050405020304" pitchFamily="18" charset="0"/>
                <a:cs typeface="Times New Roman" panose="02020603050405020304" pitchFamily="18" charset="0"/>
              </a:rPr>
              <a:t>Quervain’s</a:t>
            </a:r>
            <a:r>
              <a:rPr lang="en-IN" sz="3100" i="1" dirty="0">
                <a:latin typeface="Times New Roman" panose="02020603050405020304" pitchFamily="18" charset="0"/>
                <a:cs typeface="Times New Roman" panose="02020603050405020304" pitchFamily="18" charset="0"/>
              </a:rPr>
              <a:t> thyroiditis</a:t>
            </a:r>
            <a:r>
              <a:rPr lang="en-IN" sz="3100"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ü"/>
            </a:pPr>
            <a:r>
              <a:rPr lang="en-IN" sz="3100" dirty="0">
                <a:latin typeface="Times New Roman" panose="02020603050405020304" pitchFamily="18" charset="0"/>
                <a:cs typeface="Times New Roman" panose="02020603050405020304" pitchFamily="18" charset="0"/>
              </a:rPr>
              <a:t>It can produce transient clinical features of hyperthyroidism and serological changes, with an increase in the serum T4.</a:t>
            </a:r>
          </a:p>
          <a:p>
            <a:pPr marL="0" indent="0" algn="just">
              <a:buNone/>
            </a:pPr>
            <a:r>
              <a:rPr lang="en-IN" sz="3100" dirty="0">
                <a:latin typeface="Times New Roman" panose="02020603050405020304" pitchFamily="18" charset="0"/>
                <a:cs typeface="Times New Roman" panose="02020603050405020304" pitchFamily="18" charset="0"/>
              </a:rPr>
              <a:t>• Nodular </a:t>
            </a:r>
            <a:r>
              <a:rPr lang="en-IN" sz="3100" dirty="0" err="1">
                <a:latin typeface="Times New Roman" panose="02020603050405020304" pitchFamily="18" charset="0"/>
                <a:cs typeface="Times New Roman" panose="02020603050405020304" pitchFamily="18" charset="0"/>
              </a:rPr>
              <a:t>goiter</a:t>
            </a:r>
            <a:r>
              <a:rPr lang="en-IN" sz="3100"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ü"/>
            </a:pPr>
            <a:r>
              <a:rPr lang="en-IN" sz="3100" i="1" dirty="0">
                <a:latin typeface="Times New Roman" panose="02020603050405020304" pitchFamily="18" charset="0"/>
                <a:cs typeface="Times New Roman" panose="02020603050405020304" pitchFamily="18" charset="0"/>
              </a:rPr>
              <a:t>Multinodular </a:t>
            </a:r>
            <a:r>
              <a:rPr lang="en-IN" sz="3100" i="1" dirty="0" err="1">
                <a:latin typeface="Times New Roman" panose="02020603050405020304" pitchFamily="18" charset="0"/>
                <a:cs typeface="Times New Roman" panose="02020603050405020304" pitchFamily="18" charset="0"/>
              </a:rPr>
              <a:t>goiter</a:t>
            </a:r>
            <a:endParaRPr lang="en-IN" sz="3100" i="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en-IN" sz="3100" i="1" dirty="0">
                <a:latin typeface="Times New Roman" panose="02020603050405020304" pitchFamily="18" charset="0"/>
                <a:cs typeface="Times New Roman" panose="02020603050405020304" pitchFamily="18" charset="0"/>
              </a:rPr>
              <a:t>Solitary nodular </a:t>
            </a:r>
            <a:r>
              <a:rPr lang="en-IN" sz="3100" i="1" dirty="0" err="1">
                <a:latin typeface="Times New Roman" panose="02020603050405020304" pitchFamily="18" charset="0"/>
                <a:cs typeface="Times New Roman" panose="02020603050405020304" pitchFamily="18" charset="0"/>
              </a:rPr>
              <a:t>goiter</a:t>
            </a:r>
            <a:endParaRPr lang="en-IN" sz="3100" i="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en-IN" sz="3100" i="1" dirty="0">
                <a:latin typeface="Times New Roman" panose="02020603050405020304" pitchFamily="18" charset="0"/>
                <a:cs typeface="Times New Roman" panose="02020603050405020304" pitchFamily="18" charset="0"/>
              </a:rPr>
              <a:t>Fibrotic </a:t>
            </a:r>
            <a:r>
              <a:rPr lang="en-IN" sz="3100" i="1" dirty="0" err="1">
                <a:latin typeface="Times New Roman" panose="02020603050405020304" pitchFamily="18" charset="0"/>
                <a:cs typeface="Times New Roman" panose="02020603050405020304" pitchFamily="18" charset="0"/>
              </a:rPr>
              <a:t>goiter</a:t>
            </a:r>
            <a:r>
              <a:rPr lang="en-IN" sz="3100" i="1" dirty="0">
                <a:latin typeface="Times New Roman" panose="02020603050405020304" pitchFamily="18" charset="0"/>
                <a:cs typeface="Times New Roman" panose="02020603050405020304" pitchFamily="18" charset="0"/>
              </a:rPr>
              <a:t> (Riedel’s thyroiditis)</a:t>
            </a:r>
          </a:p>
          <a:p>
            <a:pPr marL="0" indent="0">
              <a:buNone/>
            </a:pPr>
            <a:endParaRPr lang="en-IN" dirty="0"/>
          </a:p>
        </p:txBody>
      </p:sp>
    </p:spTree>
    <p:extLst>
      <p:ext uri="{BB962C8B-B14F-4D97-AF65-F5344CB8AC3E}">
        <p14:creationId xmlns:p14="http://schemas.microsoft.com/office/powerpoint/2010/main" val="2919485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9EA195-239C-4298-B67A-AC300EE84F63}"/>
              </a:ext>
            </a:extLst>
          </p:cNvPr>
          <p:cNvSpPr>
            <a:spLocks noGrp="1"/>
          </p:cNvSpPr>
          <p:nvPr>
            <p:ph idx="1"/>
          </p:nvPr>
        </p:nvSpPr>
        <p:spPr>
          <a:xfrm>
            <a:off x="457200" y="457200"/>
            <a:ext cx="8229600" cy="6096000"/>
          </a:xfrm>
        </p:spPr>
        <p:txBody>
          <a:bodyPr>
            <a:normAutofit lnSpcReduction="10000"/>
          </a:bodyPr>
          <a:lstStyle/>
          <a:p>
            <a:r>
              <a:rPr lang="en-IN" sz="2400" b="1" i="1" dirty="0">
                <a:solidFill>
                  <a:srgbClr val="FF0000"/>
                </a:solidFill>
                <a:latin typeface="Times New Roman" panose="02020603050405020304" pitchFamily="18" charset="0"/>
                <a:cs typeface="Times New Roman" panose="02020603050405020304" pitchFamily="18" charset="0"/>
              </a:rPr>
              <a:t>Hypothyroidism</a:t>
            </a:r>
          </a:p>
          <a:p>
            <a:r>
              <a:rPr lang="en-IN" sz="2400" dirty="0" err="1">
                <a:latin typeface="Times New Roman" panose="02020603050405020304" pitchFamily="18" charset="0"/>
                <a:cs typeface="Times New Roman" panose="02020603050405020304" pitchFamily="18" charset="0"/>
              </a:rPr>
              <a:t>myxedema</a:t>
            </a:r>
            <a:r>
              <a:rPr lang="en-IN" sz="2400" dirty="0">
                <a:latin typeface="Times New Roman" panose="02020603050405020304" pitchFamily="18" charset="0"/>
                <a:cs typeface="Times New Roman" panose="02020603050405020304" pitchFamily="18" charset="0"/>
              </a:rPr>
              <a:t> of the skin, </a:t>
            </a:r>
          </a:p>
          <a:p>
            <a:r>
              <a:rPr lang="en-IN" sz="2400" dirty="0">
                <a:latin typeface="Times New Roman" panose="02020603050405020304" pitchFamily="18" charset="0"/>
                <a:cs typeface="Times New Roman" panose="02020603050405020304" pitchFamily="18" charset="0"/>
              </a:rPr>
              <a:t>an enlarged tongue (macroglossia),</a:t>
            </a:r>
          </a:p>
          <a:p>
            <a:r>
              <a:rPr lang="en-IN" sz="2400" dirty="0">
                <a:latin typeface="Times New Roman" panose="02020603050405020304" pitchFamily="18" charset="0"/>
                <a:cs typeface="Times New Roman" panose="02020603050405020304" pitchFamily="18" charset="0"/>
              </a:rPr>
              <a:t>compromised periodontal health, </a:t>
            </a:r>
          </a:p>
          <a:p>
            <a:r>
              <a:rPr lang="en-IN" sz="2400" dirty="0">
                <a:latin typeface="Times New Roman" panose="02020603050405020304" pitchFamily="18" charset="0"/>
                <a:cs typeface="Times New Roman" panose="02020603050405020304" pitchFamily="18" charset="0"/>
              </a:rPr>
              <a:t>delayed tooth eruption,</a:t>
            </a:r>
          </a:p>
          <a:p>
            <a:r>
              <a:rPr lang="en-IN" sz="2400" dirty="0">
                <a:latin typeface="Times New Roman" panose="02020603050405020304" pitchFamily="18" charset="0"/>
                <a:cs typeface="Times New Roman" panose="02020603050405020304" pitchFamily="18" charset="0"/>
              </a:rPr>
              <a:t>delayed wound healing, and a hoarse voice. </a:t>
            </a:r>
          </a:p>
          <a:p>
            <a:r>
              <a:rPr lang="en-IN" sz="2400" dirty="0">
                <a:latin typeface="Times New Roman" panose="02020603050405020304" pitchFamily="18" charset="0"/>
                <a:cs typeface="Times New Roman" panose="02020603050405020304" pitchFamily="18" charset="0"/>
              </a:rPr>
              <a:t>Salivary gland enlargement, </a:t>
            </a:r>
          </a:p>
          <a:p>
            <a:r>
              <a:rPr lang="en-IN" sz="2400" dirty="0">
                <a:latin typeface="Times New Roman" panose="02020603050405020304" pitchFamily="18" charset="0"/>
                <a:cs typeface="Times New Roman" panose="02020603050405020304" pitchFamily="18" charset="0"/>
              </a:rPr>
              <a:t>changes in taste, and burning mouth symptoms</a:t>
            </a:r>
          </a:p>
          <a:p>
            <a:r>
              <a:rPr lang="en-IN" sz="2400" b="1" dirty="0">
                <a:solidFill>
                  <a:srgbClr val="FF0000"/>
                </a:solidFill>
                <a:latin typeface="Times New Roman" panose="02020603050405020304" pitchFamily="18" charset="0"/>
                <a:cs typeface="Times New Roman" panose="02020603050405020304" pitchFamily="18" charset="0"/>
              </a:rPr>
              <a:t>Hyperthyroidism</a:t>
            </a:r>
          </a:p>
          <a:p>
            <a:r>
              <a:rPr lang="en-IN" sz="2400" dirty="0">
                <a:latin typeface="Times New Roman" panose="02020603050405020304" pitchFamily="18" charset="0"/>
                <a:cs typeface="Times New Roman" panose="02020603050405020304" pitchFamily="18" charset="0"/>
              </a:rPr>
              <a:t>oculomotor function, protrusion of the eyes,</a:t>
            </a:r>
          </a:p>
          <a:p>
            <a:r>
              <a:rPr lang="en-IN" sz="2400" dirty="0">
                <a:latin typeface="Times New Roman" panose="02020603050405020304" pitchFamily="18" charset="0"/>
                <a:cs typeface="Times New Roman" panose="02020603050405020304" pitchFamily="18" charset="0"/>
              </a:rPr>
              <a:t>excess sweating, </a:t>
            </a:r>
          </a:p>
          <a:p>
            <a:r>
              <a:rPr lang="en-IN" sz="2400" dirty="0">
                <a:latin typeface="Times New Roman" panose="02020603050405020304" pitchFamily="18" charset="0"/>
                <a:cs typeface="Times New Roman" panose="02020603050405020304" pitchFamily="18" charset="0"/>
              </a:rPr>
              <a:t>enlargement of the thyroid or the tongue,</a:t>
            </a:r>
          </a:p>
          <a:p>
            <a:r>
              <a:rPr lang="en-IN" sz="2400" dirty="0">
                <a:latin typeface="Times New Roman" panose="02020603050405020304" pitchFamily="18" charset="0"/>
                <a:cs typeface="Times New Roman" panose="02020603050405020304" pitchFamily="18" charset="0"/>
              </a:rPr>
              <a:t>lingual thyroid tissue, and </a:t>
            </a:r>
          </a:p>
          <a:p>
            <a:r>
              <a:rPr lang="en-IN" sz="2400" dirty="0">
                <a:latin typeface="Times New Roman" panose="02020603050405020304" pitchFamily="18" charset="0"/>
                <a:cs typeface="Times New Roman" panose="02020603050405020304" pitchFamily="18" charset="0"/>
              </a:rPr>
              <a:t>difficulty in swallowing.</a:t>
            </a:r>
          </a:p>
          <a:p>
            <a:endParaRPr lang="en-IN" sz="24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76813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AA7615-A972-437E-9F4C-811CBB999972}"/>
              </a:ext>
            </a:extLst>
          </p:cNvPr>
          <p:cNvSpPr>
            <a:spLocks noGrp="1"/>
          </p:cNvSpPr>
          <p:nvPr>
            <p:ph idx="1"/>
          </p:nvPr>
        </p:nvSpPr>
        <p:spPr>
          <a:xfrm>
            <a:off x="457200" y="304800"/>
            <a:ext cx="8229600" cy="6248400"/>
          </a:xfrm>
        </p:spPr>
        <p:txBody>
          <a:bodyPr>
            <a:normAutofit/>
          </a:bodyPr>
          <a:lstStyle/>
          <a:p>
            <a:pPr algn="just"/>
            <a:r>
              <a:rPr lang="en-IN" sz="2000" dirty="0">
                <a:solidFill>
                  <a:srgbClr val="FF0000"/>
                </a:solidFill>
                <a:latin typeface="Times New Roman" panose="02020603050405020304" pitchFamily="18" charset="0"/>
                <a:cs typeface="Times New Roman" panose="02020603050405020304" pitchFamily="18" charset="0"/>
              </a:rPr>
              <a:t>Oral manifestations of adrenal gland</a:t>
            </a:r>
          </a:p>
          <a:p>
            <a:pPr algn="just"/>
            <a:r>
              <a:rPr lang="en-IN" sz="2000" b="1" i="1" dirty="0" err="1">
                <a:latin typeface="Times New Roman" panose="02020603050405020304" pitchFamily="18" charset="0"/>
                <a:cs typeface="Times New Roman" panose="02020603050405020304" pitchFamily="18" charset="0"/>
              </a:rPr>
              <a:t>Hyperadrenocorticism</a:t>
            </a:r>
            <a:r>
              <a:rPr lang="en-IN" sz="2000" b="1" i="1" dirty="0">
                <a:latin typeface="Times New Roman" panose="02020603050405020304" pitchFamily="18" charset="0"/>
                <a:cs typeface="Times New Roman" panose="02020603050405020304" pitchFamily="18" charset="0"/>
              </a:rPr>
              <a:t> (Glucocorticoid Excess of Cushing’s Syndrome)</a:t>
            </a:r>
          </a:p>
          <a:p>
            <a:pPr algn="just"/>
            <a:r>
              <a:rPr lang="en-IN" sz="2000" dirty="0">
                <a:latin typeface="Times New Roman" panose="02020603050405020304" pitchFamily="18" charset="0"/>
                <a:cs typeface="Times New Roman" panose="02020603050405020304" pitchFamily="18" charset="0"/>
              </a:rPr>
              <a:t>round, moon face due to muscle wasting and accumulation of fat. </a:t>
            </a:r>
          </a:p>
          <a:p>
            <a:pPr algn="just"/>
            <a:r>
              <a:rPr lang="en-IN" sz="2000" dirty="0">
                <a:latin typeface="Times New Roman" panose="02020603050405020304" pitchFamily="18" charset="0"/>
                <a:cs typeface="Times New Roman" panose="02020603050405020304" pitchFamily="18" charset="0"/>
              </a:rPr>
              <a:t>Surface capillaries in the face and other skin regions become fragile, rendering them readily susceptible to hematomas after mild trauma. </a:t>
            </a:r>
          </a:p>
          <a:p>
            <a:pPr algn="just"/>
            <a:r>
              <a:rPr lang="en-IN" sz="2000" dirty="0">
                <a:latin typeface="Times New Roman" panose="02020603050405020304" pitchFamily="18" charset="0"/>
                <a:cs typeface="Times New Roman" panose="02020603050405020304" pitchFamily="18" charset="0"/>
              </a:rPr>
              <a:t>acne and excessive facial hair (hirsutism) are also commonly seen. </a:t>
            </a:r>
          </a:p>
          <a:p>
            <a:pPr algn="just"/>
            <a:r>
              <a:rPr lang="en-IN" sz="2000" dirty="0">
                <a:latin typeface="Times New Roman" panose="02020603050405020304" pitchFamily="18" charset="0"/>
                <a:cs typeface="Times New Roman" panose="02020603050405020304" pitchFamily="18" charset="0"/>
              </a:rPr>
              <a:t>Long-standing Cushing’s syndrome produces delayed growth and development, including of the skeletal and dental structures.</a:t>
            </a:r>
          </a:p>
          <a:p>
            <a:pPr algn="just"/>
            <a:r>
              <a:rPr lang="en-IN" sz="2000" dirty="0">
                <a:latin typeface="Times New Roman" panose="02020603050405020304" pitchFamily="18" charset="0"/>
                <a:cs typeface="Times New Roman" panose="02020603050405020304" pitchFamily="18" charset="0"/>
              </a:rPr>
              <a:t> </a:t>
            </a:r>
            <a:r>
              <a:rPr lang="en-IN" sz="2000" dirty="0">
                <a:solidFill>
                  <a:srgbClr val="FF0000"/>
                </a:solidFill>
                <a:latin typeface="Times New Roman" panose="02020603050405020304" pitchFamily="18" charset="0"/>
                <a:cs typeface="Times New Roman" panose="02020603050405020304" pitchFamily="18" charset="0"/>
              </a:rPr>
              <a:t>Many of the systemic findings of Cushing’s syndrome are similar to those seen in patients on moderate- to high-dose glucocorticoid therapy, and these patients are considered to be immunosuppressed. </a:t>
            </a:r>
          </a:p>
          <a:p>
            <a:pPr algn="just">
              <a:buFont typeface="Wingdings" panose="05000000000000000000" pitchFamily="2" charset="2"/>
              <a:buChar char="ü"/>
            </a:pPr>
            <a:r>
              <a:rPr lang="en-IN" sz="2000" dirty="0">
                <a:latin typeface="Times New Roman" panose="02020603050405020304" pitchFamily="18" charset="0"/>
                <a:cs typeface="Times New Roman" panose="02020603050405020304" pitchFamily="18" charset="0"/>
              </a:rPr>
              <a:t>oral candidiasis,</a:t>
            </a:r>
          </a:p>
          <a:p>
            <a:pPr algn="just">
              <a:buFont typeface="Wingdings" panose="05000000000000000000" pitchFamily="2" charset="2"/>
              <a:buChar char="ü"/>
            </a:pPr>
            <a:r>
              <a:rPr lang="en-IN" sz="2000" dirty="0">
                <a:latin typeface="Times New Roman" panose="02020603050405020304" pitchFamily="18" charset="0"/>
                <a:cs typeface="Times New Roman" panose="02020603050405020304" pitchFamily="18" charset="0"/>
              </a:rPr>
              <a:t>recurrent herpes labialis and herpes zoster infections, </a:t>
            </a:r>
          </a:p>
          <a:p>
            <a:pPr algn="just">
              <a:buFont typeface="Wingdings" panose="05000000000000000000" pitchFamily="2" charset="2"/>
              <a:buChar char="ü"/>
            </a:pPr>
            <a:r>
              <a:rPr lang="en-IN" sz="2000" dirty="0">
                <a:latin typeface="Times New Roman" panose="02020603050405020304" pitchFamily="18" charset="0"/>
                <a:cs typeface="Times New Roman" panose="02020603050405020304" pitchFamily="18" charset="0"/>
              </a:rPr>
              <a:t>Gingival and periodontal diseases, and </a:t>
            </a:r>
          </a:p>
          <a:p>
            <a:pPr algn="just">
              <a:buFont typeface="Wingdings" panose="05000000000000000000" pitchFamily="2" charset="2"/>
              <a:buChar char="ü"/>
            </a:pPr>
            <a:r>
              <a:rPr lang="en-IN" sz="2000" dirty="0">
                <a:latin typeface="Times New Roman" panose="02020603050405020304" pitchFamily="18" charset="0"/>
                <a:cs typeface="Times New Roman" panose="02020603050405020304" pitchFamily="18" charset="0"/>
              </a:rPr>
              <a:t>impaired wound healing.</a:t>
            </a:r>
          </a:p>
        </p:txBody>
      </p:sp>
    </p:spTree>
    <p:extLst>
      <p:ext uri="{BB962C8B-B14F-4D97-AF65-F5344CB8AC3E}">
        <p14:creationId xmlns:p14="http://schemas.microsoft.com/office/powerpoint/2010/main" val="25660531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F2C63-90FF-4959-8B56-FF04BA9166A8}"/>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08BADA41-E7DD-436C-9FB1-B7CF7D4466E8}"/>
              </a:ext>
            </a:extLst>
          </p:cNvPr>
          <p:cNvPicPr>
            <a:picLocks noGrp="1" noChangeAspect="1"/>
          </p:cNvPicPr>
          <p:nvPr>
            <p:ph idx="1"/>
          </p:nvPr>
        </p:nvPicPr>
        <p:blipFill>
          <a:blip r:embed="rId2"/>
          <a:stretch>
            <a:fillRect/>
          </a:stretch>
        </p:blipFill>
        <p:spPr>
          <a:xfrm>
            <a:off x="838200" y="1752600"/>
            <a:ext cx="2724695" cy="4525963"/>
          </a:xfrm>
          <a:prstGeom prst="rect">
            <a:avLst/>
          </a:prstGeom>
        </p:spPr>
      </p:pic>
      <p:pic>
        <p:nvPicPr>
          <p:cNvPr id="5" name="Picture 4">
            <a:extLst>
              <a:ext uri="{FF2B5EF4-FFF2-40B4-BE49-F238E27FC236}">
                <a16:creationId xmlns:a16="http://schemas.microsoft.com/office/drawing/2014/main" id="{5DA1575D-C6D7-4537-903A-0092FB89DB33}"/>
              </a:ext>
            </a:extLst>
          </p:cNvPr>
          <p:cNvPicPr>
            <a:picLocks noChangeAspect="1"/>
          </p:cNvPicPr>
          <p:nvPr/>
        </p:nvPicPr>
        <p:blipFill>
          <a:blip r:embed="rId3"/>
          <a:stretch>
            <a:fillRect/>
          </a:stretch>
        </p:blipFill>
        <p:spPr>
          <a:xfrm>
            <a:off x="4171989" y="2110281"/>
            <a:ext cx="4133811" cy="3810600"/>
          </a:xfrm>
          <a:prstGeom prst="rect">
            <a:avLst/>
          </a:prstGeom>
        </p:spPr>
      </p:pic>
    </p:spTree>
    <p:extLst>
      <p:ext uri="{BB962C8B-B14F-4D97-AF65-F5344CB8AC3E}">
        <p14:creationId xmlns:p14="http://schemas.microsoft.com/office/powerpoint/2010/main" val="41476490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AD62F5-E18C-43F7-BE6E-31E86ED98D32}"/>
              </a:ext>
            </a:extLst>
          </p:cNvPr>
          <p:cNvSpPr>
            <a:spLocks noGrp="1"/>
          </p:cNvSpPr>
          <p:nvPr>
            <p:ph idx="1"/>
          </p:nvPr>
        </p:nvSpPr>
        <p:spPr>
          <a:xfrm>
            <a:off x="457200" y="457200"/>
            <a:ext cx="8229600" cy="6096000"/>
          </a:xfrm>
        </p:spPr>
        <p:txBody>
          <a:bodyPr>
            <a:normAutofit/>
          </a:bodyPr>
          <a:lstStyle/>
          <a:p>
            <a:r>
              <a:rPr lang="en-IN" sz="2400" b="1" i="1" dirty="0">
                <a:latin typeface="Times New Roman" panose="02020603050405020304" pitchFamily="18" charset="0"/>
                <a:cs typeface="Times New Roman" panose="02020603050405020304" pitchFamily="18" charset="0"/>
              </a:rPr>
              <a:t>Hypoadrenocorticism (Glucocorticoid Deficiency or Addison’s Disease)</a:t>
            </a:r>
          </a:p>
          <a:p>
            <a:r>
              <a:rPr lang="en-IN" sz="2400" dirty="0">
                <a:latin typeface="Times New Roman" panose="02020603050405020304" pitchFamily="18" charset="0"/>
                <a:cs typeface="Times New Roman" panose="02020603050405020304" pitchFamily="18" charset="0"/>
              </a:rPr>
              <a:t>Unusual skin pigmentation, most intensely of the sun exposed areas.</a:t>
            </a:r>
          </a:p>
          <a:p>
            <a:r>
              <a:rPr lang="en-IN" sz="2400" dirty="0">
                <a:latin typeface="Times New Roman" panose="02020603050405020304" pitchFamily="18" charset="0"/>
                <a:cs typeface="Times New Roman" panose="02020603050405020304" pitchFamily="18" charset="0"/>
              </a:rPr>
              <a:t>On the face, freckles and moles become darker, as well as the appearance of a tan-like complexion (“bronzing” of the skin and sometimes of the oral mucosa), except that the increased pigmentation does not fade on cessation of sunlight exposure.</a:t>
            </a:r>
          </a:p>
          <a:p>
            <a:r>
              <a:rPr lang="en-IN" sz="2400" dirty="0">
                <a:latin typeface="Times New Roman" panose="02020603050405020304" pitchFamily="18" charset="0"/>
                <a:cs typeface="Times New Roman" panose="02020603050405020304" pitchFamily="18" charset="0"/>
              </a:rPr>
              <a:t>The mucocutaneous junctions undergo increased pigmentation, including the lips, but hyperpigmentation can also involve the intraoral mucosal surfaces, such as the gingival margins, buccal mucosa, palate, and lingual surface of the tongue. </a:t>
            </a:r>
          </a:p>
          <a:p>
            <a:r>
              <a:rPr lang="en-IN" sz="2400" dirty="0">
                <a:latin typeface="Times New Roman" panose="02020603050405020304" pitchFamily="18" charset="0"/>
                <a:cs typeface="Times New Roman" panose="02020603050405020304" pitchFamily="18" charset="0"/>
              </a:rPr>
              <a:t>The oral pigmentations appear as irregular spots that range from pale brown to </a:t>
            </a:r>
            <a:r>
              <a:rPr lang="en-IN" sz="2400" dirty="0" err="1">
                <a:latin typeface="Times New Roman" panose="02020603050405020304" pitchFamily="18" charset="0"/>
                <a:cs typeface="Times New Roman" panose="02020603050405020304" pitchFamily="18" charset="0"/>
              </a:rPr>
              <a:t>gray</a:t>
            </a:r>
            <a:r>
              <a:rPr lang="en-IN" sz="2400" dirty="0">
                <a:latin typeface="Times New Roman" panose="02020603050405020304" pitchFamily="18" charset="0"/>
                <a:cs typeface="Times New Roman" panose="02020603050405020304" pitchFamily="18" charset="0"/>
              </a:rPr>
              <a:t> or black. </a:t>
            </a:r>
          </a:p>
        </p:txBody>
      </p:sp>
    </p:spTree>
    <p:extLst>
      <p:ext uri="{BB962C8B-B14F-4D97-AF65-F5344CB8AC3E}">
        <p14:creationId xmlns:p14="http://schemas.microsoft.com/office/powerpoint/2010/main" val="1292848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56F9B-E58B-4ED8-9E1E-F841015C8E29}"/>
              </a:ext>
            </a:extLst>
          </p:cNvPr>
          <p:cNvSpPr>
            <a:spLocks noGrp="1"/>
          </p:cNvSpPr>
          <p:nvPr>
            <p:ph type="title"/>
          </p:nvPr>
        </p:nvSpPr>
        <p:spPr/>
        <p:txBody>
          <a:bodyPr>
            <a:noAutofit/>
          </a:bodyPr>
          <a:lstStyle/>
          <a:p>
            <a:r>
              <a:rPr lang="en-IN" sz="2800" b="1" dirty="0">
                <a:latin typeface="Times New Roman" panose="02020603050405020304" pitchFamily="18" charset="0"/>
                <a:cs typeface="Times New Roman" panose="02020603050405020304" pitchFamily="18" charset="0"/>
              </a:rPr>
              <a:t>ORAL MANIFESTATIONS OF PARATHYROID</a:t>
            </a:r>
            <a:br>
              <a:rPr lang="en-IN" sz="2800" b="1" dirty="0">
                <a:latin typeface="Times New Roman" panose="02020603050405020304" pitchFamily="18" charset="0"/>
                <a:cs typeface="Times New Roman" panose="02020603050405020304" pitchFamily="18" charset="0"/>
              </a:rPr>
            </a:br>
            <a:r>
              <a:rPr lang="en-IN" sz="2800" b="1" dirty="0">
                <a:latin typeface="Times New Roman" panose="02020603050405020304" pitchFamily="18" charset="0"/>
                <a:cs typeface="Times New Roman" panose="02020603050405020304" pitchFamily="18" charset="0"/>
              </a:rPr>
              <a:t>GLAND DISORDERS AND IMPAIRED CALCIUM</a:t>
            </a:r>
            <a:br>
              <a:rPr lang="en-IN" sz="2800" b="1" dirty="0">
                <a:latin typeface="Times New Roman" panose="02020603050405020304" pitchFamily="18" charset="0"/>
                <a:cs typeface="Times New Roman" panose="02020603050405020304" pitchFamily="18" charset="0"/>
              </a:rPr>
            </a:br>
            <a:r>
              <a:rPr lang="en-IN" sz="2800" b="1" dirty="0">
                <a:latin typeface="Times New Roman" panose="02020603050405020304" pitchFamily="18" charset="0"/>
                <a:cs typeface="Times New Roman" panose="02020603050405020304" pitchFamily="18" charset="0"/>
              </a:rPr>
              <a:t>HOMEOSTASIS</a:t>
            </a:r>
            <a:endParaRPr lang="en-IN"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3297F65-7A71-47C4-9505-791FD62049F7}"/>
              </a:ext>
            </a:extLst>
          </p:cNvPr>
          <p:cNvSpPr>
            <a:spLocks noGrp="1"/>
          </p:cNvSpPr>
          <p:nvPr>
            <p:ph idx="1"/>
          </p:nvPr>
        </p:nvSpPr>
        <p:spPr>
          <a:xfrm>
            <a:off x="457200" y="1600200"/>
            <a:ext cx="8229600" cy="5105400"/>
          </a:xfrm>
        </p:spPr>
        <p:txBody>
          <a:bodyPr>
            <a:normAutofit fontScale="70000" lnSpcReduction="20000"/>
          </a:bodyPr>
          <a:lstStyle/>
          <a:p>
            <a:pPr algn="just"/>
            <a:r>
              <a:rPr lang="en-IN" dirty="0">
                <a:latin typeface="Times New Roman" panose="02020603050405020304" pitchFamily="18" charset="0"/>
                <a:cs typeface="Times New Roman" panose="02020603050405020304" pitchFamily="18" charset="0"/>
              </a:rPr>
              <a:t>HYPERPARATHYROIDIDSM</a:t>
            </a:r>
          </a:p>
          <a:p>
            <a:pPr algn="just"/>
            <a:r>
              <a:rPr lang="en-IN" dirty="0">
                <a:latin typeface="Times New Roman" panose="02020603050405020304" pitchFamily="18" charset="0"/>
                <a:cs typeface="Times New Roman" panose="02020603050405020304" pitchFamily="18" charset="0"/>
              </a:rPr>
              <a:t>The primary clinical orofacial signs and symptoms of hyperparathyroidism are reflections of the systemic effects of hypercalcemia. </a:t>
            </a:r>
          </a:p>
          <a:p>
            <a:pPr algn="just"/>
            <a:r>
              <a:rPr lang="en-IN" dirty="0">
                <a:latin typeface="Times New Roman" panose="02020603050405020304" pitchFamily="18" charset="0"/>
                <a:cs typeface="Times New Roman" panose="02020603050405020304" pitchFamily="18" charset="0"/>
              </a:rPr>
              <a:t>Long-standing hypercalcemia causes generalized osteoporosis, which is visible on dental radiographs.</a:t>
            </a:r>
          </a:p>
          <a:p>
            <a:pPr algn="just"/>
            <a:r>
              <a:rPr lang="en-IN" dirty="0">
                <a:latin typeface="Times New Roman" panose="02020603050405020304" pitchFamily="18" charset="0"/>
                <a:cs typeface="Times New Roman" panose="02020603050405020304" pitchFamily="18" charset="0"/>
              </a:rPr>
              <a:t>Patients develop cortical resorption and rarefactions, loss of trabeculation presenting as “ground-glass” appearance, partial or total loss of lamina dura, lytic lesions, and metastatic calcifications. </a:t>
            </a:r>
          </a:p>
          <a:p>
            <a:pPr algn="just"/>
            <a:r>
              <a:rPr lang="en-IN" dirty="0">
                <a:latin typeface="Times New Roman" panose="02020603050405020304" pitchFamily="18" charset="0"/>
                <a:cs typeface="Times New Roman" panose="02020603050405020304" pitchFamily="18" charset="0"/>
              </a:rPr>
              <a:t>The rarefactions occur secondary to generalized osteoporosis when fine trabeculae disappear later in the disease process, leaving a coarse pattern. </a:t>
            </a:r>
          </a:p>
          <a:p>
            <a:pPr algn="just"/>
            <a:r>
              <a:rPr lang="en-IN" dirty="0">
                <a:latin typeface="Times New Roman" panose="02020603050405020304" pitchFamily="18" charset="0"/>
                <a:cs typeface="Times New Roman" panose="02020603050405020304" pitchFamily="18" charset="0"/>
              </a:rPr>
              <a:t>Alveolar bone is particularly sensitive to increased levels of PTH from either primary or secondary hyperparathyroidism.</a:t>
            </a:r>
          </a:p>
          <a:p>
            <a:pPr algn="just"/>
            <a:r>
              <a:rPr lang="en-IN" dirty="0">
                <a:latin typeface="Times New Roman" panose="02020603050405020304" pitchFamily="18" charset="0"/>
                <a:cs typeface="Times New Roman" panose="02020603050405020304" pitchFamily="18" charset="0"/>
              </a:rPr>
              <a:t>Thinning and eventual loss of the cortical bone of the maxilla and mandible may occur, especially on the lower border of the mandible. Severe cases may result in spontaneous mandibular fracture.</a:t>
            </a:r>
          </a:p>
        </p:txBody>
      </p:sp>
    </p:spTree>
    <p:extLst>
      <p:ext uri="{BB962C8B-B14F-4D97-AF65-F5344CB8AC3E}">
        <p14:creationId xmlns:p14="http://schemas.microsoft.com/office/powerpoint/2010/main" val="31809605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1ED7D8-DE74-4262-8D05-9CE8980A8386}"/>
              </a:ext>
            </a:extLst>
          </p:cNvPr>
          <p:cNvSpPr>
            <a:spLocks noGrp="1"/>
          </p:cNvSpPr>
          <p:nvPr>
            <p:ph idx="1"/>
          </p:nvPr>
        </p:nvSpPr>
        <p:spPr>
          <a:xfrm>
            <a:off x="457200" y="304800"/>
            <a:ext cx="8229600" cy="6248400"/>
          </a:xfrm>
        </p:spPr>
        <p:txBody>
          <a:bodyPr>
            <a:normAutofit/>
          </a:bodyPr>
          <a:lstStyle/>
          <a:p>
            <a:pPr algn="just"/>
            <a:r>
              <a:rPr lang="en-IN" sz="2400" dirty="0">
                <a:latin typeface="Times New Roman" panose="02020603050405020304" pitchFamily="18" charset="0"/>
                <a:cs typeface="Times New Roman" panose="02020603050405020304" pitchFamily="18" charset="0"/>
              </a:rPr>
              <a:t>The lytic jaw lesions or brown </a:t>
            </a:r>
            <a:r>
              <a:rPr lang="en-IN" sz="2400" dirty="0" err="1">
                <a:latin typeface="Times New Roman" panose="02020603050405020304" pitchFamily="18" charset="0"/>
                <a:cs typeface="Times New Roman" panose="02020603050405020304" pitchFamily="18" charset="0"/>
              </a:rPr>
              <a:t>tumors</a:t>
            </a:r>
            <a:r>
              <a:rPr lang="en-IN" sz="2400" dirty="0">
                <a:latin typeface="Times New Roman" panose="02020603050405020304" pitchFamily="18" charset="0"/>
                <a:cs typeface="Times New Roman" panose="02020603050405020304" pitchFamily="18" charset="0"/>
              </a:rPr>
              <a:t> can increase in size, causing the bony cortex to expand, ultimately becoming destroyed.</a:t>
            </a:r>
          </a:p>
          <a:p>
            <a:pPr algn="just"/>
            <a:r>
              <a:rPr lang="en-IN" sz="2400" dirty="0">
                <a:latin typeface="Times New Roman" panose="02020603050405020304" pitchFamily="18" charset="0"/>
                <a:cs typeface="Times New Roman" panose="02020603050405020304" pitchFamily="18" charset="0"/>
              </a:rPr>
              <a:t>These </a:t>
            </a:r>
            <a:r>
              <a:rPr lang="en-IN" sz="2400" dirty="0" err="1">
                <a:latin typeface="Times New Roman" panose="02020603050405020304" pitchFamily="18" charset="0"/>
                <a:cs typeface="Times New Roman" panose="02020603050405020304" pitchFamily="18" charset="0"/>
              </a:rPr>
              <a:t>tumors</a:t>
            </a:r>
            <a:r>
              <a:rPr lang="en-IN" sz="2400" dirty="0">
                <a:latin typeface="Times New Roman" panose="02020603050405020304" pitchFamily="18" charset="0"/>
                <a:cs typeface="Times New Roman" panose="02020603050405020304" pitchFamily="18" charset="0"/>
              </a:rPr>
              <a:t> rarely expand into the periosteum but can produce gingival swelling.</a:t>
            </a:r>
          </a:p>
          <a:p>
            <a:pPr algn="just"/>
            <a:r>
              <a:rPr lang="en-IN" sz="2400" dirty="0">
                <a:latin typeface="Times New Roman" panose="02020603050405020304" pitchFamily="18" charset="0"/>
                <a:cs typeface="Times New Roman" panose="02020603050405020304" pitchFamily="18" charset="0"/>
              </a:rPr>
              <a:t>Biopsy of the lytic lesion is necessary for definitive diagnosis; however, they are histologically similar to central giant cell </a:t>
            </a:r>
            <a:r>
              <a:rPr lang="en-IN" sz="2400" dirty="0" err="1">
                <a:latin typeface="Times New Roman" panose="02020603050405020304" pitchFamily="18" charset="0"/>
                <a:cs typeface="Times New Roman" panose="02020603050405020304" pitchFamily="18" charset="0"/>
              </a:rPr>
              <a:t>tumors</a:t>
            </a:r>
            <a:r>
              <a:rPr lang="en-IN" sz="2400" dirty="0">
                <a:latin typeface="Times New Roman" panose="02020603050405020304" pitchFamily="18" charset="0"/>
                <a:cs typeface="Times New Roman" panose="02020603050405020304" pitchFamily="18" charset="0"/>
              </a:rPr>
              <a:t> and giant cell reparative granulomas.</a:t>
            </a:r>
          </a:p>
          <a:p>
            <a:pPr algn="just"/>
            <a:r>
              <a:rPr lang="en-IN" sz="2400" dirty="0">
                <a:latin typeface="Times New Roman" panose="02020603050405020304" pitchFamily="18" charset="0"/>
                <a:cs typeface="Times New Roman" panose="02020603050405020304" pitchFamily="18" charset="0"/>
              </a:rPr>
              <a:t>Fully developed teeth are not affected except that they appear more radiopaque. </a:t>
            </a:r>
          </a:p>
          <a:p>
            <a:pPr algn="just"/>
            <a:r>
              <a:rPr lang="en-IN" sz="2400" dirty="0">
                <a:latin typeface="Times New Roman" panose="02020603050405020304" pitchFamily="18" charset="0"/>
                <a:cs typeface="Times New Roman" panose="02020603050405020304" pitchFamily="18" charset="0"/>
              </a:rPr>
              <a:t>Due to bony changes, the teeth become mobile, drift, and cause malocclusion. </a:t>
            </a:r>
          </a:p>
          <a:p>
            <a:pPr algn="just"/>
            <a:r>
              <a:rPr lang="en-IN" sz="2400" dirty="0">
                <a:latin typeface="Times New Roman" panose="02020603050405020304" pitchFamily="18" charset="0"/>
                <a:cs typeface="Times New Roman" panose="02020603050405020304" pitchFamily="18" charset="0"/>
              </a:rPr>
              <a:t>With gradual loosening of the dentition, </a:t>
            </a:r>
            <a:r>
              <a:rPr lang="en-IN" sz="2400" dirty="0" err="1">
                <a:latin typeface="Times New Roman" panose="02020603050405020304" pitchFamily="18" charset="0"/>
                <a:cs typeface="Times New Roman" panose="02020603050405020304" pitchFamily="18" charset="0"/>
              </a:rPr>
              <a:t>periradicular</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radiolucencies</a:t>
            </a:r>
            <a:r>
              <a:rPr lang="en-IN" sz="2400" dirty="0">
                <a:latin typeface="Times New Roman" panose="02020603050405020304" pitchFamily="18" charset="0"/>
                <a:cs typeface="Times New Roman" panose="02020603050405020304" pitchFamily="18" charset="0"/>
              </a:rPr>
              <a:t> develop, with increased periodontal pocketing, root resorption, and dental pain.</a:t>
            </a:r>
          </a:p>
        </p:txBody>
      </p:sp>
    </p:spTree>
    <p:extLst>
      <p:ext uri="{BB962C8B-B14F-4D97-AF65-F5344CB8AC3E}">
        <p14:creationId xmlns:p14="http://schemas.microsoft.com/office/powerpoint/2010/main" val="19064149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3F675D-B7A5-4907-8C42-D944B0AB3FB6}"/>
              </a:ext>
            </a:extLst>
          </p:cNvPr>
          <p:cNvSpPr>
            <a:spLocks noGrp="1"/>
          </p:cNvSpPr>
          <p:nvPr>
            <p:ph idx="1"/>
          </p:nvPr>
        </p:nvSpPr>
        <p:spPr>
          <a:xfrm>
            <a:off x="457200" y="457200"/>
            <a:ext cx="8229600" cy="6096000"/>
          </a:xfrm>
        </p:spPr>
        <p:txBody>
          <a:bodyPr>
            <a:normAutofit fontScale="70000" lnSpcReduction="20000"/>
          </a:bodyPr>
          <a:lstStyle/>
          <a:p>
            <a:pPr algn="just"/>
            <a:r>
              <a:rPr lang="en-IN" b="1" i="1" dirty="0">
                <a:latin typeface="Times New Roman" panose="02020603050405020304" pitchFamily="18" charset="0"/>
                <a:cs typeface="Times New Roman" panose="02020603050405020304" pitchFamily="18" charset="0"/>
              </a:rPr>
              <a:t>Hypoparathyroidism</a:t>
            </a:r>
          </a:p>
          <a:p>
            <a:pPr algn="just"/>
            <a:r>
              <a:rPr lang="en-IN" dirty="0">
                <a:latin typeface="Times New Roman" panose="02020603050405020304" pitchFamily="18" charset="0"/>
                <a:cs typeface="Times New Roman" panose="02020603050405020304" pitchFamily="18" charset="0"/>
              </a:rPr>
              <a:t>Painful muscular spasms affect oral and laryngeal muscles. </a:t>
            </a:r>
          </a:p>
          <a:p>
            <a:pPr algn="just"/>
            <a:r>
              <a:rPr lang="en-IN" dirty="0">
                <a:latin typeface="Times New Roman" panose="02020603050405020304" pitchFamily="18" charset="0"/>
                <a:cs typeface="Times New Roman" panose="02020603050405020304" pitchFamily="18" charset="0"/>
              </a:rPr>
              <a:t>Despite low serum calcium levels, the maxilla and mandible are abnormally dense, with well-calcified trabeculae. </a:t>
            </a:r>
          </a:p>
          <a:p>
            <a:pPr algn="just"/>
            <a:r>
              <a:rPr lang="en-IN" dirty="0">
                <a:latin typeface="Times New Roman" panose="02020603050405020304" pitchFamily="18" charset="0"/>
                <a:cs typeface="Times New Roman" panose="02020603050405020304" pitchFamily="18" charset="0"/>
              </a:rPr>
              <a:t>If the hypoparathyroidism is part of an autoimmune </a:t>
            </a:r>
            <a:r>
              <a:rPr lang="en-IN" dirty="0" err="1">
                <a:latin typeface="Times New Roman" panose="02020603050405020304" pitchFamily="18" charset="0"/>
                <a:cs typeface="Times New Roman" panose="02020603050405020304" pitchFamily="18" charset="0"/>
              </a:rPr>
              <a:t>polyendocrinopathy</a:t>
            </a:r>
            <a:r>
              <a:rPr lang="en-IN" dirty="0">
                <a:latin typeface="Times New Roman" panose="02020603050405020304" pitchFamily="18" charset="0"/>
                <a:cs typeface="Times New Roman" panose="02020603050405020304" pitchFamily="18" charset="0"/>
              </a:rPr>
              <a:t> syndrome, oral mucocutaneous candidiasis may be readily evident clinically.</a:t>
            </a:r>
          </a:p>
          <a:p>
            <a:pPr algn="just"/>
            <a:r>
              <a:rPr lang="en-IN" dirty="0">
                <a:latin typeface="Times New Roman" panose="02020603050405020304" pitchFamily="18" charset="0"/>
                <a:cs typeface="Times New Roman" panose="02020603050405020304" pitchFamily="18" charset="0"/>
              </a:rPr>
              <a:t>If hypoparathyroidism occurs when teeth are still developing, there will be abnormalities in the appearance and eruption pattern. </a:t>
            </a:r>
          </a:p>
          <a:p>
            <a:pPr algn="just"/>
            <a:r>
              <a:rPr lang="en-IN" dirty="0">
                <a:latin typeface="Times New Roman" panose="02020603050405020304" pitchFamily="18" charset="0"/>
                <a:cs typeface="Times New Roman" panose="02020603050405020304" pitchFamily="18" charset="0"/>
              </a:rPr>
              <a:t>There may be enamel hypoplasia, single or parallel horizontal bands on the enamel, and poorly mineralized dentin.</a:t>
            </a:r>
          </a:p>
          <a:p>
            <a:pPr algn="just"/>
            <a:r>
              <a:rPr lang="en-IN" dirty="0">
                <a:latin typeface="Times New Roman" panose="02020603050405020304" pitchFamily="18" charset="0"/>
                <a:cs typeface="Times New Roman" panose="02020603050405020304" pitchFamily="18" charset="0"/>
              </a:rPr>
              <a:t> Other dental findings include malformed teeth, anodontia, short blunt root apices, elongated pulp chambers (some occluded by pulp stones, even in the primary dentition), impacted teeth, and mandibular exostoses. </a:t>
            </a:r>
          </a:p>
          <a:p>
            <a:pPr algn="just"/>
            <a:r>
              <a:rPr lang="en-IN" dirty="0">
                <a:latin typeface="Times New Roman" panose="02020603050405020304" pitchFamily="18" charset="0"/>
                <a:cs typeface="Times New Roman" panose="02020603050405020304" pitchFamily="18" charset="0"/>
              </a:rPr>
              <a:t>If hypoparathyroidism occurs after dental development, there are no abnormalities seen in the erupted teeth.</a:t>
            </a:r>
          </a:p>
        </p:txBody>
      </p:sp>
    </p:spTree>
    <p:extLst>
      <p:ext uri="{BB962C8B-B14F-4D97-AF65-F5344CB8AC3E}">
        <p14:creationId xmlns:p14="http://schemas.microsoft.com/office/powerpoint/2010/main" val="18363980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706</TotalTime>
  <Words>3222</Words>
  <Application>Microsoft Office PowerPoint</Application>
  <PresentationFormat>On-screen Show (4:3)</PresentationFormat>
  <Paragraphs>265</Paragraphs>
  <Slides>57</Slides>
  <Notes>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Andalus</vt:lpstr>
      <vt:lpstr>Arial</vt:lpstr>
      <vt:lpstr>Calibri</vt:lpstr>
      <vt:lpstr>Times New Roman</vt:lpstr>
      <vt:lpstr>Wingdings</vt:lpstr>
      <vt:lpstr>Office Theme</vt:lpstr>
      <vt:lpstr>ORAL MANIFESTATIONS OF SYSTEMIC DISEASE</vt:lpstr>
      <vt:lpstr>GASTROINTESTINAL SYSTEM</vt:lpstr>
      <vt:lpstr>PowerPoint Presentation</vt:lpstr>
      <vt:lpstr>INFLAMMATORY BOWEL DISEASE</vt:lpstr>
      <vt:lpstr>PowerPoint Presentation</vt:lpstr>
      <vt:lpstr>PowerPoint Presentation</vt:lpstr>
      <vt:lpstr>PowerPoint Presentation</vt:lpstr>
      <vt:lpstr>JAUNDICE</vt:lpstr>
      <vt:lpstr>EATING DISORDERS: ANOREXIA AND BULIMIA</vt:lpstr>
      <vt:lpstr>PowerPoint Presentation</vt:lpstr>
      <vt:lpstr>Oral Manifestations</vt:lpstr>
      <vt:lpstr>Oral Manifestations of megaloblastic anemia</vt:lpstr>
      <vt:lpstr>Oral Manifestations of sickle cell anemia.</vt:lpstr>
      <vt:lpstr>Radiographic features</vt:lpstr>
      <vt:lpstr>Oral Manifestations of thalassemia</vt:lpstr>
      <vt:lpstr>Radiographic findings</vt:lpstr>
      <vt:lpstr>Non hodgkins lymphoma IN THE ORAL CAVITY</vt:lpstr>
      <vt:lpstr>PowerPoint Presentation</vt:lpstr>
      <vt:lpstr>Oral manifestations of Burkits Lymphoma</vt:lpstr>
      <vt:lpstr>PowerPoint Presentation</vt:lpstr>
      <vt:lpstr>PowerPoint Presentation</vt:lpstr>
      <vt:lpstr>PowerPoint Presentation</vt:lpstr>
      <vt:lpstr>Oral manifestations of platelet disorders </vt:lpstr>
      <vt:lpstr>Oral manifestations of bleeding and clotting disorders </vt:lpstr>
      <vt:lpstr>PowerPoint Presentation</vt:lpstr>
      <vt:lpstr>ORAL MANIFESTATIONS OF NEUROLOGICAL DISORDERS</vt:lpstr>
      <vt:lpstr>PowerPoint Presentation</vt:lpstr>
      <vt:lpstr>PowerPoint Presentation</vt:lpstr>
      <vt:lpstr>SEIZURE DISORDERS</vt:lpstr>
      <vt:lpstr>PowerPoint Presentation</vt:lpstr>
      <vt:lpstr>PowerPoint Presentation</vt:lpstr>
      <vt:lpstr>ORAL MANIFESTATIONS OF CARDIOVASCULAR DISEASES</vt:lpstr>
      <vt:lpstr>PowerPoint Presentation</vt:lpstr>
      <vt:lpstr>ORAL MANIFESTATIONS OF RESPIRATORY DISEASES</vt:lpstr>
      <vt:lpstr>PowerPoint Presentation</vt:lpstr>
      <vt:lpstr>PowerPoint Presentation</vt:lpstr>
      <vt:lpstr>PowerPoint Presentation</vt:lpstr>
      <vt:lpstr>ORAL MANIFESTAIONS IN PATIENTS WITH TRANSPLANTS</vt:lpstr>
      <vt:lpstr>PowerPoint Presentation</vt:lpstr>
      <vt:lpstr>PowerPoint Presentation</vt:lpstr>
      <vt:lpstr>ORAL MANIFESTATIONS OF RENAL DISEASES</vt:lpstr>
      <vt:lpstr>PowerPoint Presentation</vt:lpstr>
      <vt:lpstr>ORAL MANIFESTATIONS OF ENDOCRINAL DISEASES</vt:lpstr>
      <vt:lpstr>PowerPoint Presentation</vt:lpstr>
      <vt:lpstr>Growth hormone excess</vt:lpstr>
      <vt:lpstr>PowerPoint Presentation</vt:lpstr>
      <vt:lpstr>PowerPoint Presentation</vt:lpstr>
      <vt:lpstr>ORAL MANIFESTATIONS OF THYROID GLAND DISORDERS</vt:lpstr>
      <vt:lpstr>PowerPoint Presentation</vt:lpstr>
      <vt:lpstr>PowerPoint Presentation</vt:lpstr>
      <vt:lpstr>PowerPoint Presentation</vt:lpstr>
      <vt:lpstr>PowerPoint Presentation</vt:lpstr>
      <vt:lpstr>PowerPoint Presentation</vt:lpstr>
      <vt:lpstr>PowerPoint Presentation</vt:lpstr>
      <vt:lpstr>ORAL MANIFESTATIONS OF PARATHYROID GLAND DISORDERS AND IMPAIRED CALCIUM HOMEOSTASIS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ORALMANIFESTATIONS OF SYSTEMIC DISEASE</dc:title>
  <dc:creator>ics</dc:creator>
  <cp:lastModifiedBy>Lakshmi sasi</cp:lastModifiedBy>
  <cp:revision>80</cp:revision>
  <dcterms:created xsi:type="dcterms:W3CDTF">2006-08-16T00:00:00Z</dcterms:created>
  <dcterms:modified xsi:type="dcterms:W3CDTF">2025-05-15T07:45:04Z</dcterms:modified>
</cp:coreProperties>
</file>