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336" r:id="rId3"/>
    <p:sldId id="335" r:id="rId4"/>
    <p:sldId id="334" r:id="rId5"/>
    <p:sldId id="257" r:id="rId6"/>
    <p:sldId id="264" r:id="rId8"/>
    <p:sldId id="258" r:id="rId9"/>
    <p:sldId id="265" r:id="rId10"/>
    <p:sldId id="337" r:id="rId11"/>
    <p:sldId id="266" r:id="rId12"/>
    <p:sldId id="333" r:id="rId13"/>
    <p:sldId id="267" r:id="rId14"/>
    <p:sldId id="292" r:id="rId15"/>
    <p:sldId id="268" r:id="rId16"/>
    <p:sldId id="269" r:id="rId17"/>
    <p:sldId id="270" r:id="rId18"/>
    <p:sldId id="275" r:id="rId19"/>
    <p:sldId id="271" r:id="rId20"/>
    <p:sldId id="274" r:id="rId21"/>
    <p:sldId id="276" r:id="rId22"/>
    <p:sldId id="293" r:id="rId23"/>
    <p:sldId id="286" r:id="rId24"/>
    <p:sldId id="288" r:id="rId25"/>
    <p:sldId id="290" r:id="rId26"/>
    <p:sldId id="289" r:id="rId27"/>
    <p:sldId id="285" r:id="rId28"/>
    <p:sldId id="277" r:id="rId29"/>
    <p:sldId id="272" r:id="rId30"/>
    <p:sldId id="278" r:id="rId31"/>
    <p:sldId id="295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279" r:id="rId40"/>
    <p:sldId id="304" r:id="rId41"/>
    <p:sldId id="313" r:id="rId42"/>
    <p:sldId id="314" r:id="rId43"/>
    <p:sldId id="317" r:id="rId44"/>
    <p:sldId id="319" r:id="rId45"/>
    <p:sldId id="320" r:id="rId46"/>
    <p:sldId id="321" r:id="rId47"/>
    <p:sldId id="323" r:id="rId48"/>
    <p:sldId id="324" r:id="rId49"/>
    <p:sldId id="325" r:id="rId50"/>
    <p:sldId id="327" r:id="rId51"/>
    <p:sldId id="330" r:id="rId52"/>
    <p:sldId id="331" r:id="rId53"/>
    <p:sldId id="284" r:id="rId54"/>
    <p:sldId id="282" r:id="rId55"/>
    <p:sldId id="280" r:id="rId56"/>
    <p:sldId id="283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32" autoAdjust="0"/>
    <p:restoredTop sz="94660"/>
  </p:normalViewPr>
  <p:slideViewPr>
    <p:cSldViewPr>
      <p:cViewPr>
        <p:scale>
          <a:sx n="94" d="100"/>
          <a:sy n="94" d="100"/>
        </p:scale>
        <p:origin x="-970" y="-67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0" Type="http://schemas.openxmlformats.org/officeDocument/2006/relationships/tableStyles" Target="tableStyles.xml"/><Relationship Id="rId6" Type="http://schemas.openxmlformats.org/officeDocument/2006/relationships/slide" Target="slides/slide4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ECED1-621B-4EFD-A7A3-F89293D8CDC1}" type="datetimeFigureOut">
              <a:rPr lang="en-IN" smtClean="0"/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Dental professionals are predisposed to a number of </a:t>
            </a:r>
            <a:r>
              <a:rPr lang="en-I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occupational hazards. </a:t>
            </a:r>
            <a:endParaRPr lang="en-IN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These hazards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may be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mild, self curable like influenza , mental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stress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etc……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more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serious and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incurable like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AIDS.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Cross infection……….traumatized tissues</a:t>
            </a:r>
            <a:endParaRPr lang="en-US" dirty="0" smtClean="0"/>
          </a:p>
          <a:p>
            <a:pPr algn="just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Improper management of biomedical waste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Exposure to Infectious agents including virus, bacteria and fungi……..directly or indirectly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Through cut  wounds , needle stick injury [percutaneous exposure incidents], aerosols of saliva, gingival fluid etc….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Cross infection……….traumatized tissues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Pathogenic gram </a:t>
            </a:r>
            <a:r>
              <a:rPr lang="en-US" dirty="0" err="1" smtClean="0"/>
              <a:t>negetive</a:t>
            </a:r>
            <a:r>
              <a:rPr lang="en-US" dirty="0" smtClean="0"/>
              <a:t> bacterium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per OSHA maximum of 2 micro grams of beryllium per cubic </a:t>
            </a:r>
            <a:r>
              <a:rPr lang="en-US" dirty="0" err="1" smtClean="0"/>
              <a:t>metre</a:t>
            </a:r>
            <a:r>
              <a:rPr lang="en-US" dirty="0" smtClean="0"/>
              <a:t> of air for an 8 hour time is average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per OSHA maximum of 2 micro grams of beryllium per cubic </a:t>
            </a:r>
            <a:r>
              <a:rPr lang="en-US" dirty="0" err="1" smtClean="0"/>
              <a:t>metre</a:t>
            </a:r>
            <a:r>
              <a:rPr lang="en-US" dirty="0" smtClean="0"/>
              <a:t> of air for an 8 hour time is average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per OSHA maximum of 2 micro grams of beryllium per cubic </a:t>
            </a:r>
            <a:r>
              <a:rPr lang="en-US" dirty="0" err="1" smtClean="0"/>
              <a:t>metre</a:t>
            </a:r>
            <a:r>
              <a:rPr lang="en-US" dirty="0" smtClean="0"/>
              <a:t> of air for an 8 hour time is average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per OSHA maximum of 2 micro grams of beryllium per cubic </a:t>
            </a:r>
            <a:r>
              <a:rPr lang="en-US" dirty="0" err="1" smtClean="0"/>
              <a:t>metre</a:t>
            </a:r>
            <a:r>
              <a:rPr lang="en-US" dirty="0" smtClean="0"/>
              <a:t> of air for an 8 hour time is average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per OSHA maximum of 2 micro grams of beryllium per cubic </a:t>
            </a:r>
            <a:r>
              <a:rPr lang="en-US" dirty="0" err="1" smtClean="0"/>
              <a:t>metre</a:t>
            </a:r>
            <a:r>
              <a:rPr lang="en-US" dirty="0" smtClean="0"/>
              <a:t> of air for an 8 hour time is average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per OSHA maximum of 2 micro grams of beryllium per cubic </a:t>
            </a:r>
            <a:r>
              <a:rPr lang="en-US" dirty="0" err="1" smtClean="0"/>
              <a:t>metre</a:t>
            </a:r>
            <a:r>
              <a:rPr lang="en-US" dirty="0" smtClean="0"/>
              <a:t> of air for an 8 hour time is average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b="1" dirty="0" smtClean="0">
                <a:effectLst/>
              </a:rPr>
              <a:t>Tenosynovitis</a:t>
            </a:r>
            <a:r>
              <a:rPr lang="en-IN" dirty="0" smtClean="0">
                <a:effectLst/>
              </a:rPr>
              <a:t> is the inflammation of the fluid-filled sheath (called the </a:t>
            </a:r>
            <a:r>
              <a:rPr lang="en-IN" dirty="0" err="1" smtClean="0">
                <a:effectLst/>
              </a:rPr>
              <a:t>synovium</a:t>
            </a:r>
            <a:r>
              <a:rPr lang="en-IN" dirty="0" smtClean="0">
                <a:effectLst/>
              </a:rPr>
              <a:t>) that surrounds a tendon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3CAB4-C7B4-416A-903A-4BFA886C9F3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-1" fmla="*/ 0 w 9144000"/>
                <a:gd name="connsiteY0-2" fmla="*/ 1270659 h 1330035"/>
                <a:gd name="connsiteX1-3" fmla="*/ 1674420 w 9144000"/>
                <a:gd name="connsiteY1-4" fmla="*/ 1318160 h 1330035"/>
                <a:gd name="connsiteX2-5" fmla="*/ 4120737 w 9144000"/>
                <a:gd name="connsiteY2-6" fmla="*/ 1199407 h 1330035"/>
                <a:gd name="connsiteX3-7" fmla="*/ 7172696 w 9144000"/>
                <a:gd name="connsiteY3-8" fmla="*/ 760020 h 1330035"/>
                <a:gd name="connsiteX4-9" fmla="*/ 9144000 w 9144000"/>
                <a:gd name="connsiteY4-10" fmla="*/ 0 h 1330035"/>
                <a:gd name="connsiteX0-11" fmla="*/ 0 w 9144000"/>
                <a:gd name="connsiteY0-12" fmla="*/ 1270659 h 1330035"/>
                <a:gd name="connsiteX1-13" fmla="*/ 1674420 w 9144000"/>
                <a:gd name="connsiteY1-14" fmla="*/ 1318160 h 1330035"/>
                <a:gd name="connsiteX2-15" fmla="*/ 4120737 w 9144000"/>
                <a:gd name="connsiteY2-16" fmla="*/ 1199407 h 1330035"/>
                <a:gd name="connsiteX3-17" fmla="*/ 7172696 w 9144000"/>
                <a:gd name="connsiteY3-18" fmla="*/ 760020 h 1330035"/>
                <a:gd name="connsiteX4-19" fmla="*/ 9144000 w 9144000"/>
                <a:gd name="connsiteY4-20" fmla="*/ 0 h 1330035"/>
                <a:gd name="connsiteX0-21" fmla="*/ 0 w 9144000"/>
                <a:gd name="connsiteY0-22" fmla="*/ 1270659 h 1330035"/>
                <a:gd name="connsiteX1-23" fmla="*/ 1674420 w 9144000"/>
                <a:gd name="connsiteY1-24" fmla="*/ 1318160 h 1330035"/>
                <a:gd name="connsiteX2-25" fmla="*/ 4120737 w 9144000"/>
                <a:gd name="connsiteY2-26" fmla="*/ 1199407 h 1330035"/>
                <a:gd name="connsiteX3-27" fmla="*/ 7172696 w 9144000"/>
                <a:gd name="connsiteY3-28" fmla="*/ 760020 h 1330035"/>
                <a:gd name="connsiteX4-29" fmla="*/ 9144000 w 9144000"/>
                <a:gd name="connsiteY4-30" fmla="*/ 0 h 1330035"/>
                <a:gd name="connsiteX0-31" fmla="*/ 0 w 9144000"/>
                <a:gd name="connsiteY0-32" fmla="*/ 1116279 h 1175655"/>
                <a:gd name="connsiteX1-33" fmla="*/ 1674420 w 9144000"/>
                <a:gd name="connsiteY1-34" fmla="*/ 1163780 h 1175655"/>
                <a:gd name="connsiteX2-35" fmla="*/ 4120737 w 9144000"/>
                <a:gd name="connsiteY2-36" fmla="*/ 1045027 h 1175655"/>
                <a:gd name="connsiteX3-37" fmla="*/ 7172696 w 9144000"/>
                <a:gd name="connsiteY3-38" fmla="*/ 605640 h 1175655"/>
                <a:gd name="connsiteX4-39" fmla="*/ 9144000 w 9144000"/>
                <a:gd name="connsiteY4-40" fmla="*/ 0 h 11756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261499"/>
                <a:gd name="connsiteY0-2" fmla="*/ 105098 h 1388236"/>
                <a:gd name="connsiteX1-3" fmla="*/ 56357 w 1261499"/>
                <a:gd name="connsiteY1-4" fmla="*/ 0 h 1388236"/>
                <a:gd name="connsiteX2-5" fmla="*/ 865241 w 1261499"/>
                <a:gd name="connsiteY2-6" fmla="*/ 0 h 1388236"/>
                <a:gd name="connsiteX3-7" fmla="*/ 1261499 w 1261499"/>
                <a:gd name="connsiteY3-8" fmla="*/ 694118 h 1388236"/>
                <a:gd name="connsiteX4-9" fmla="*/ 865241 w 1261499"/>
                <a:gd name="connsiteY4-10" fmla="*/ 1388236 h 1388236"/>
                <a:gd name="connsiteX5-11" fmla="*/ 56357 w 1261499"/>
                <a:gd name="connsiteY5-12" fmla="*/ 1388236 h 1388236"/>
                <a:gd name="connsiteX6-13" fmla="*/ 0 w 1261499"/>
                <a:gd name="connsiteY6-14" fmla="*/ 105098 h 1388236"/>
                <a:gd name="connsiteX0-15" fmla="*/ 0 w 1261499"/>
                <a:gd name="connsiteY0-16" fmla="*/ 105098 h 1388236"/>
                <a:gd name="connsiteX1-17" fmla="*/ 56357 w 1261499"/>
                <a:gd name="connsiteY1-18" fmla="*/ 0 h 1388236"/>
                <a:gd name="connsiteX2-19" fmla="*/ 865241 w 1261499"/>
                <a:gd name="connsiteY2-20" fmla="*/ 0 h 1388236"/>
                <a:gd name="connsiteX3-21" fmla="*/ 1261499 w 1261499"/>
                <a:gd name="connsiteY3-22" fmla="*/ 694118 h 1388236"/>
                <a:gd name="connsiteX4-23" fmla="*/ 865241 w 1261499"/>
                <a:gd name="connsiteY4-24" fmla="*/ 1388236 h 1388236"/>
                <a:gd name="connsiteX5-25" fmla="*/ 744578 w 1261499"/>
                <a:gd name="connsiteY5-26" fmla="*/ 1387893 h 1388236"/>
                <a:gd name="connsiteX6-27" fmla="*/ 0 w 1261499"/>
                <a:gd name="connsiteY6-28" fmla="*/ 10509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118 h 1388236"/>
                <a:gd name="connsiteX1-3" fmla="*/ 396258 w 1601400"/>
                <a:gd name="connsiteY1-4" fmla="*/ 0 h 1388236"/>
                <a:gd name="connsiteX2-5" fmla="*/ 474029 w 1601400"/>
                <a:gd name="connsiteY2-6" fmla="*/ 4016 h 1388236"/>
                <a:gd name="connsiteX3-7" fmla="*/ 1601400 w 1601400"/>
                <a:gd name="connsiteY3-8" fmla="*/ 694118 h 1388236"/>
                <a:gd name="connsiteX4-9" fmla="*/ 1205142 w 1601400"/>
                <a:gd name="connsiteY4-10" fmla="*/ 1388236 h 1388236"/>
                <a:gd name="connsiteX5-11" fmla="*/ 396258 w 1601400"/>
                <a:gd name="connsiteY5-12" fmla="*/ 1388236 h 1388236"/>
                <a:gd name="connsiteX6-13" fmla="*/ 0 w 1601400"/>
                <a:gd name="connsiteY6-14" fmla="*/ 694118 h 1388236"/>
                <a:gd name="connsiteX0-15" fmla="*/ 0 w 1243407"/>
                <a:gd name="connsiteY0-16" fmla="*/ 694118 h 1388236"/>
                <a:gd name="connsiteX1-17" fmla="*/ 396258 w 1243407"/>
                <a:gd name="connsiteY1-18" fmla="*/ 0 h 1388236"/>
                <a:gd name="connsiteX2-19" fmla="*/ 474029 w 1243407"/>
                <a:gd name="connsiteY2-20" fmla="*/ 4016 h 1388236"/>
                <a:gd name="connsiteX3-21" fmla="*/ 1243407 w 1243407"/>
                <a:gd name="connsiteY3-22" fmla="*/ 1325983 h 1388236"/>
                <a:gd name="connsiteX4-23" fmla="*/ 1205142 w 1243407"/>
                <a:gd name="connsiteY4-24" fmla="*/ 1388236 h 1388236"/>
                <a:gd name="connsiteX5-25" fmla="*/ 396258 w 1243407"/>
                <a:gd name="connsiteY5-26" fmla="*/ 1388236 h 1388236"/>
                <a:gd name="connsiteX6-27" fmla="*/ 0 w 1243407"/>
                <a:gd name="connsiteY6-28" fmla="*/ 69411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704 h 1388822"/>
                <a:gd name="connsiteX1-3" fmla="*/ 396258 w 1601400"/>
                <a:gd name="connsiteY1-4" fmla="*/ 586 h 1388822"/>
                <a:gd name="connsiteX2-5" fmla="*/ 482002 w 1601400"/>
                <a:gd name="connsiteY2-6" fmla="*/ 0 h 1388822"/>
                <a:gd name="connsiteX3-7" fmla="*/ 1601400 w 1601400"/>
                <a:gd name="connsiteY3-8" fmla="*/ 694704 h 1388822"/>
                <a:gd name="connsiteX4-9" fmla="*/ 1205142 w 1601400"/>
                <a:gd name="connsiteY4-10" fmla="*/ 1388822 h 1388822"/>
                <a:gd name="connsiteX5-11" fmla="*/ 396258 w 1601400"/>
                <a:gd name="connsiteY5-12" fmla="*/ 1388822 h 1388822"/>
                <a:gd name="connsiteX6-13" fmla="*/ 0 w 1601400"/>
                <a:gd name="connsiteY6-14" fmla="*/ 694704 h 1388822"/>
                <a:gd name="connsiteX0-15" fmla="*/ 0 w 1241871"/>
                <a:gd name="connsiteY0-16" fmla="*/ 694704 h 1388822"/>
                <a:gd name="connsiteX1-17" fmla="*/ 396258 w 1241871"/>
                <a:gd name="connsiteY1-18" fmla="*/ 586 h 1388822"/>
                <a:gd name="connsiteX2-19" fmla="*/ 482002 w 1241871"/>
                <a:gd name="connsiteY2-20" fmla="*/ 0 h 1388822"/>
                <a:gd name="connsiteX3-21" fmla="*/ 1241871 w 1241871"/>
                <a:gd name="connsiteY3-22" fmla="*/ 1323912 h 1388822"/>
                <a:gd name="connsiteX4-23" fmla="*/ 1205142 w 1241871"/>
                <a:gd name="connsiteY4-24" fmla="*/ 1388822 h 1388822"/>
                <a:gd name="connsiteX5-25" fmla="*/ 396258 w 1241871"/>
                <a:gd name="connsiteY5-26" fmla="*/ 1388822 h 1388822"/>
                <a:gd name="connsiteX6-27" fmla="*/ 0 w 1241871"/>
                <a:gd name="connsiteY6-28" fmla="*/ 694704 h 13888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-1" fmla="*/ 0 w 9144000"/>
                <a:gd name="connsiteY0-2" fmla="*/ 1270659 h 1330035"/>
                <a:gd name="connsiteX1-3" fmla="*/ 1674420 w 9144000"/>
                <a:gd name="connsiteY1-4" fmla="*/ 1318160 h 1330035"/>
                <a:gd name="connsiteX2-5" fmla="*/ 4120737 w 9144000"/>
                <a:gd name="connsiteY2-6" fmla="*/ 1199407 h 1330035"/>
                <a:gd name="connsiteX3-7" fmla="*/ 7172696 w 9144000"/>
                <a:gd name="connsiteY3-8" fmla="*/ 760020 h 1330035"/>
                <a:gd name="connsiteX4-9" fmla="*/ 9144000 w 9144000"/>
                <a:gd name="connsiteY4-10" fmla="*/ 0 h 1330035"/>
                <a:gd name="connsiteX0-11" fmla="*/ 0 w 9144000"/>
                <a:gd name="connsiteY0-12" fmla="*/ 1270659 h 1330035"/>
                <a:gd name="connsiteX1-13" fmla="*/ 1674420 w 9144000"/>
                <a:gd name="connsiteY1-14" fmla="*/ 1318160 h 1330035"/>
                <a:gd name="connsiteX2-15" fmla="*/ 4120737 w 9144000"/>
                <a:gd name="connsiteY2-16" fmla="*/ 1199407 h 1330035"/>
                <a:gd name="connsiteX3-17" fmla="*/ 7172696 w 9144000"/>
                <a:gd name="connsiteY3-18" fmla="*/ 760020 h 1330035"/>
                <a:gd name="connsiteX4-19" fmla="*/ 9144000 w 9144000"/>
                <a:gd name="connsiteY4-20" fmla="*/ 0 h 1330035"/>
                <a:gd name="connsiteX0-21" fmla="*/ 0 w 9144000"/>
                <a:gd name="connsiteY0-22" fmla="*/ 1270659 h 1330035"/>
                <a:gd name="connsiteX1-23" fmla="*/ 1674420 w 9144000"/>
                <a:gd name="connsiteY1-24" fmla="*/ 1318160 h 1330035"/>
                <a:gd name="connsiteX2-25" fmla="*/ 4120737 w 9144000"/>
                <a:gd name="connsiteY2-26" fmla="*/ 1199407 h 1330035"/>
                <a:gd name="connsiteX3-27" fmla="*/ 7172696 w 9144000"/>
                <a:gd name="connsiteY3-28" fmla="*/ 760020 h 1330035"/>
                <a:gd name="connsiteX4-29" fmla="*/ 9144000 w 9144000"/>
                <a:gd name="connsiteY4-30" fmla="*/ 0 h 1330035"/>
                <a:gd name="connsiteX0-31" fmla="*/ 0 w 9144000"/>
                <a:gd name="connsiteY0-32" fmla="*/ 1116279 h 1175655"/>
                <a:gd name="connsiteX1-33" fmla="*/ 1674420 w 9144000"/>
                <a:gd name="connsiteY1-34" fmla="*/ 1163780 h 1175655"/>
                <a:gd name="connsiteX2-35" fmla="*/ 4120737 w 9144000"/>
                <a:gd name="connsiteY2-36" fmla="*/ 1045027 h 1175655"/>
                <a:gd name="connsiteX3-37" fmla="*/ 7172696 w 9144000"/>
                <a:gd name="connsiteY3-38" fmla="*/ 605640 h 1175655"/>
                <a:gd name="connsiteX4-39" fmla="*/ 9144000 w 9144000"/>
                <a:gd name="connsiteY4-40" fmla="*/ 0 h 11756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261499"/>
                <a:gd name="connsiteY0-2" fmla="*/ 105098 h 1388236"/>
                <a:gd name="connsiteX1-3" fmla="*/ 56357 w 1261499"/>
                <a:gd name="connsiteY1-4" fmla="*/ 0 h 1388236"/>
                <a:gd name="connsiteX2-5" fmla="*/ 865241 w 1261499"/>
                <a:gd name="connsiteY2-6" fmla="*/ 0 h 1388236"/>
                <a:gd name="connsiteX3-7" fmla="*/ 1261499 w 1261499"/>
                <a:gd name="connsiteY3-8" fmla="*/ 694118 h 1388236"/>
                <a:gd name="connsiteX4-9" fmla="*/ 865241 w 1261499"/>
                <a:gd name="connsiteY4-10" fmla="*/ 1388236 h 1388236"/>
                <a:gd name="connsiteX5-11" fmla="*/ 56357 w 1261499"/>
                <a:gd name="connsiteY5-12" fmla="*/ 1388236 h 1388236"/>
                <a:gd name="connsiteX6-13" fmla="*/ 0 w 1261499"/>
                <a:gd name="connsiteY6-14" fmla="*/ 105098 h 1388236"/>
                <a:gd name="connsiteX0-15" fmla="*/ 0 w 1261499"/>
                <a:gd name="connsiteY0-16" fmla="*/ 105098 h 1388236"/>
                <a:gd name="connsiteX1-17" fmla="*/ 56357 w 1261499"/>
                <a:gd name="connsiteY1-18" fmla="*/ 0 h 1388236"/>
                <a:gd name="connsiteX2-19" fmla="*/ 865241 w 1261499"/>
                <a:gd name="connsiteY2-20" fmla="*/ 0 h 1388236"/>
                <a:gd name="connsiteX3-21" fmla="*/ 1261499 w 1261499"/>
                <a:gd name="connsiteY3-22" fmla="*/ 694118 h 1388236"/>
                <a:gd name="connsiteX4-23" fmla="*/ 865241 w 1261499"/>
                <a:gd name="connsiteY4-24" fmla="*/ 1388236 h 1388236"/>
                <a:gd name="connsiteX5-25" fmla="*/ 744578 w 1261499"/>
                <a:gd name="connsiteY5-26" fmla="*/ 1387893 h 1388236"/>
                <a:gd name="connsiteX6-27" fmla="*/ 0 w 1261499"/>
                <a:gd name="connsiteY6-28" fmla="*/ 10509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118 h 1388236"/>
                <a:gd name="connsiteX1-3" fmla="*/ 396258 w 1601400"/>
                <a:gd name="connsiteY1-4" fmla="*/ 0 h 1388236"/>
                <a:gd name="connsiteX2-5" fmla="*/ 474029 w 1601400"/>
                <a:gd name="connsiteY2-6" fmla="*/ 4016 h 1388236"/>
                <a:gd name="connsiteX3-7" fmla="*/ 1601400 w 1601400"/>
                <a:gd name="connsiteY3-8" fmla="*/ 694118 h 1388236"/>
                <a:gd name="connsiteX4-9" fmla="*/ 1205142 w 1601400"/>
                <a:gd name="connsiteY4-10" fmla="*/ 1388236 h 1388236"/>
                <a:gd name="connsiteX5-11" fmla="*/ 396258 w 1601400"/>
                <a:gd name="connsiteY5-12" fmla="*/ 1388236 h 1388236"/>
                <a:gd name="connsiteX6-13" fmla="*/ 0 w 1601400"/>
                <a:gd name="connsiteY6-14" fmla="*/ 694118 h 1388236"/>
                <a:gd name="connsiteX0-15" fmla="*/ 0 w 1243407"/>
                <a:gd name="connsiteY0-16" fmla="*/ 694118 h 1388236"/>
                <a:gd name="connsiteX1-17" fmla="*/ 396258 w 1243407"/>
                <a:gd name="connsiteY1-18" fmla="*/ 0 h 1388236"/>
                <a:gd name="connsiteX2-19" fmla="*/ 474029 w 1243407"/>
                <a:gd name="connsiteY2-20" fmla="*/ 4016 h 1388236"/>
                <a:gd name="connsiteX3-21" fmla="*/ 1243407 w 1243407"/>
                <a:gd name="connsiteY3-22" fmla="*/ 1325983 h 1388236"/>
                <a:gd name="connsiteX4-23" fmla="*/ 1205142 w 1243407"/>
                <a:gd name="connsiteY4-24" fmla="*/ 1388236 h 1388236"/>
                <a:gd name="connsiteX5-25" fmla="*/ 396258 w 1243407"/>
                <a:gd name="connsiteY5-26" fmla="*/ 1388236 h 1388236"/>
                <a:gd name="connsiteX6-27" fmla="*/ 0 w 1243407"/>
                <a:gd name="connsiteY6-28" fmla="*/ 69411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704 h 1388822"/>
                <a:gd name="connsiteX1-3" fmla="*/ 396258 w 1601400"/>
                <a:gd name="connsiteY1-4" fmla="*/ 586 h 1388822"/>
                <a:gd name="connsiteX2-5" fmla="*/ 482002 w 1601400"/>
                <a:gd name="connsiteY2-6" fmla="*/ 0 h 1388822"/>
                <a:gd name="connsiteX3-7" fmla="*/ 1601400 w 1601400"/>
                <a:gd name="connsiteY3-8" fmla="*/ 694704 h 1388822"/>
                <a:gd name="connsiteX4-9" fmla="*/ 1205142 w 1601400"/>
                <a:gd name="connsiteY4-10" fmla="*/ 1388822 h 1388822"/>
                <a:gd name="connsiteX5-11" fmla="*/ 396258 w 1601400"/>
                <a:gd name="connsiteY5-12" fmla="*/ 1388822 h 1388822"/>
                <a:gd name="connsiteX6-13" fmla="*/ 0 w 1601400"/>
                <a:gd name="connsiteY6-14" fmla="*/ 694704 h 1388822"/>
                <a:gd name="connsiteX0-15" fmla="*/ 0 w 1241871"/>
                <a:gd name="connsiteY0-16" fmla="*/ 694704 h 1388822"/>
                <a:gd name="connsiteX1-17" fmla="*/ 396258 w 1241871"/>
                <a:gd name="connsiteY1-18" fmla="*/ 586 h 1388822"/>
                <a:gd name="connsiteX2-19" fmla="*/ 482002 w 1241871"/>
                <a:gd name="connsiteY2-20" fmla="*/ 0 h 1388822"/>
                <a:gd name="connsiteX3-21" fmla="*/ 1241871 w 1241871"/>
                <a:gd name="connsiteY3-22" fmla="*/ 1323912 h 1388822"/>
                <a:gd name="connsiteX4-23" fmla="*/ 1205142 w 1241871"/>
                <a:gd name="connsiteY4-24" fmla="*/ 1388822 h 1388822"/>
                <a:gd name="connsiteX5-25" fmla="*/ 396258 w 1241871"/>
                <a:gd name="connsiteY5-26" fmla="*/ 1388822 h 1388822"/>
                <a:gd name="connsiteX6-27" fmla="*/ 0 w 1241871"/>
                <a:gd name="connsiteY6-28" fmla="*/ 694704 h 13888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-1" fmla="*/ 0 w 9144000"/>
                <a:gd name="connsiteY0-2" fmla="*/ 1270659 h 1330035"/>
                <a:gd name="connsiteX1-3" fmla="*/ 1674420 w 9144000"/>
                <a:gd name="connsiteY1-4" fmla="*/ 1318160 h 1330035"/>
                <a:gd name="connsiteX2-5" fmla="*/ 4120737 w 9144000"/>
                <a:gd name="connsiteY2-6" fmla="*/ 1199407 h 1330035"/>
                <a:gd name="connsiteX3-7" fmla="*/ 7172696 w 9144000"/>
                <a:gd name="connsiteY3-8" fmla="*/ 760020 h 1330035"/>
                <a:gd name="connsiteX4-9" fmla="*/ 9144000 w 9144000"/>
                <a:gd name="connsiteY4-10" fmla="*/ 0 h 1330035"/>
                <a:gd name="connsiteX0-11" fmla="*/ 0 w 9144000"/>
                <a:gd name="connsiteY0-12" fmla="*/ 1270659 h 1330035"/>
                <a:gd name="connsiteX1-13" fmla="*/ 1674420 w 9144000"/>
                <a:gd name="connsiteY1-14" fmla="*/ 1318160 h 1330035"/>
                <a:gd name="connsiteX2-15" fmla="*/ 4120737 w 9144000"/>
                <a:gd name="connsiteY2-16" fmla="*/ 1199407 h 1330035"/>
                <a:gd name="connsiteX3-17" fmla="*/ 7172696 w 9144000"/>
                <a:gd name="connsiteY3-18" fmla="*/ 760020 h 1330035"/>
                <a:gd name="connsiteX4-19" fmla="*/ 9144000 w 9144000"/>
                <a:gd name="connsiteY4-20" fmla="*/ 0 h 1330035"/>
                <a:gd name="connsiteX0-21" fmla="*/ 0 w 9144000"/>
                <a:gd name="connsiteY0-22" fmla="*/ 1270659 h 1330035"/>
                <a:gd name="connsiteX1-23" fmla="*/ 1674420 w 9144000"/>
                <a:gd name="connsiteY1-24" fmla="*/ 1318160 h 1330035"/>
                <a:gd name="connsiteX2-25" fmla="*/ 4120737 w 9144000"/>
                <a:gd name="connsiteY2-26" fmla="*/ 1199407 h 1330035"/>
                <a:gd name="connsiteX3-27" fmla="*/ 7172696 w 9144000"/>
                <a:gd name="connsiteY3-28" fmla="*/ 760020 h 1330035"/>
                <a:gd name="connsiteX4-29" fmla="*/ 9144000 w 9144000"/>
                <a:gd name="connsiteY4-30" fmla="*/ 0 h 1330035"/>
                <a:gd name="connsiteX0-31" fmla="*/ 0 w 9144000"/>
                <a:gd name="connsiteY0-32" fmla="*/ 1116279 h 1175655"/>
                <a:gd name="connsiteX1-33" fmla="*/ 1674420 w 9144000"/>
                <a:gd name="connsiteY1-34" fmla="*/ 1163780 h 1175655"/>
                <a:gd name="connsiteX2-35" fmla="*/ 4120737 w 9144000"/>
                <a:gd name="connsiteY2-36" fmla="*/ 1045027 h 1175655"/>
                <a:gd name="connsiteX3-37" fmla="*/ 7172696 w 9144000"/>
                <a:gd name="connsiteY3-38" fmla="*/ 605640 h 1175655"/>
                <a:gd name="connsiteX4-39" fmla="*/ 9144000 w 9144000"/>
                <a:gd name="connsiteY4-40" fmla="*/ 0 h 11756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261499"/>
                <a:gd name="connsiteY0-2" fmla="*/ 105098 h 1388236"/>
                <a:gd name="connsiteX1-3" fmla="*/ 56357 w 1261499"/>
                <a:gd name="connsiteY1-4" fmla="*/ 0 h 1388236"/>
                <a:gd name="connsiteX2-5" fmla="*/ 865241 w 1261499"/>
                <a:gd name="connsiteY2-6" fmla="*/ 0 h 1388236"/>
                <a:gd name="connsiteX3-7" fmla="*/ 1261499 w 1261499"/>
                <a:gd name="connsiteY3-8" fmla="*/ 694118 h 1388236"/>
                <a:gd name="connsiteX4-9" fmla="*/ 865241 w 1261499"/>
                <a:gd name="connsiteY4-10" fmla="*/ 1388236 h 1388236"/>
                <a:gd name="connsiteX5-11" fmla="*/ 56357 w 1261499"/>
                <a:gd name="connsiteY5-12" fmla="*/ 1388236 h 1388236"/>
                <a:gd name="connsiteX6-13" fmla="*/ 0 w 1261499"/>
                <a:gd name="connsiteY6-14" fmla="*/ 105098 h 1388236"/>
                <a:gd name="connsiteX0-15" fmla="*/ 0 w 1261499"/>
                <a:gd name="connsiteY0-16" fmla="*/ 105098 h 1388236"/>
                <a:gd name="connsiteX1-17" fmla="*/ 56357 w 1261499"/>
                <a:gd name="connsiteY1-18" fmla="*/ 0 h 1388236"/>
                <a:gd name="connsiteX2-19" fmla="*/ 865241 w 1261499"/>
                <a:gd name="connsiteY2-20" fmla="*/ 0 h 1388236"/>
                <a:gd name="connsiteX3-21" fmla="*/ 1261499 w 1261499"/>
                <a:gd name="connsiteY3-22" fmla="*/ 694118 h 1388236"/>
                <a:gd name="connsiteX4-23" fmla="*/ 865241 w 1261499"/>
                <a:gd name="connsiteY4-24" fmla="*/ 1388236 h 1388236"/>
                <a:gd name="connsiteX5-25" fmla="*/ 744578 w 1261499"/>
                <a:gd name="connsiteY5-26" fmla="*/ 1387893 h 1388236"/>
                <a:gd name="connsiteX6-27" fmla="*/ 0 w 1261499"/>
                <a:gd name="connsiteY6-28" fmla="*/ 10509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118 h 1388236"/>
                <a:gd name="connsiteX1-3" fmla="*/ 396258 w 1601400"/>
                <a:gd name="connsiteY1-4" fmla="*/ 0 h 1388236"/>
                <a:gd name="connsiteX2-5" fmla="*/ 474029 w 1601400"/>
                <a:gd name="connsiteY2-6" fmla="*/ 4016 h 1388236"/>
                <a:gd name="connsiteX3-7" fmla="*/ 1601400 w 1601400"/>
                <a:gd name="connsiteY3-8" fmla="*/ 694118 h 1388236"/>
                <a:gd name="connsiteX4-9" fmla="*/ 1205142 w 1601400"/>
                <a:gd name="connsiteY4-10" fmla="*/ 1388236 h 1388236"/>
                <a:gd name="connsiteX5-11" fmla="*/ 396258 w 1601400"/>
                <a:gd name="connsiteY5-12" fmla="*/ 1388236 h 1388236"/>
                <a:gd name="connsiteX6-13" fmla="*/ 0 w 1601400"/>
                <a:gd name="connsiteY6-14" fmla="*/ 694118 h 1388236"/>
                <a:gd name="connsiteX0-15" fmla="*/ 0 w 1243407"/>
                <a:gd name="connsiteY0-16" fmla="*/ 694118 h 1388236"/>
                <a:gd name="connsiteX1-17" fmla="*/ 396258 w 1243407"/>
                <a:gd name="connsiteY1-18" fmla="*/ 0 h 1388236"/>
                <a:gd name="connsiteX2-19" fmla="*/ 474029 w 1243407"/>
                <a:gd name="connsiteY2-20" fmla="*/ 4016 h 1388236"/>
                <a:gd name="connsiteX3-21" fmla="*/ 1243407 w 1243407"/>
                <a:gd name="connsiteY3-22" fmla="*/ 1325983 h 1388236"/>
                <a:gd name="connsiteX4-23" fmla="*/ 1205142 w 1243407"/>
                <a:gd name="connsiteY4-24" fmla="*/ 1388236 h 1388236"/>
                <a:gd name="connsiteX5-25" fmla="*/ 396258 w 1243407"/>
                <a:gd name="connsiteY5-26" fmla="*/ 1388236 h 1388236"/>
                <a:gd name="connsiteX6-27" fmla="*/ 0 w 1243407"/>
                <a:gd name="connsiteY6-28" fmla="*/ 69411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704 h 1388822"/>
                <a:gd name="connsiteX1-3" fmla="*/ 396258 w 1601400"/>
                <a:gd name="connsiteY1-4" fmla="*/ 586 h 1388822"/>
                <a:gd name="connsiteX2-5" fmla="*/ 482002 w 1601400"/>
                <a:gd name="connsiteY2-6" fmla="*/ 0 h 1388822"/>
                <a:gd name="connsiteX3-7" fmla="*/ 1601400 w 1601400"/>
                <a:gd name="connsiteY3-8" fmla="*/ 694704 h 1388822"/>
                <a:gd name="connsiteX4-9" fmla="*/ 1205142 w 1601400"/>
                <a:gd name="connsiteY4-10" fmla="*/ 1388822 h 1388822"/>
                <a:gd name="connsiteX5-11" fmla="*/ 396258 w 1601400"/>
                <a:gd name="connsiteY5-12" fmla="*/ 1388822 h 1388822"/>
                <a:gd name="connsiteX6-13" fmla="*/ 0 w 1601400"/>
                <a:gd name="connsiteY6-14" fmla="*/ 694704 h 1388822"/>
                <a:gd name="connsiteX0-15" fmla="*/ 0 w 1241871"/>
                <a:gd name="connsiteY0-16" fmla="*/ 694704 h 1388822"/>
                <a:gd name="connsiteX1-17" fmla="*/ 396258 w 1241871"/>
                <a:gd name="connsiteY1-18" fmla="*/ 586 h 1388822"/>
                <a:gd name="connsiteX2-19" fmla="*/ 482002 w 1241871"/>
                <a:gd name="connsiteY2-20" fmla="*/ 0 h 1388822"/>
                <a:gd name="connsiteX3-21" fmla="*/ 1241871 w 1241871"/>
                <a:gd name="connsiteY3-22" fmla="*/ 1323912 h 1388822"/>
                <a:gd name="connsiteX4-23" fmla="*/ 1205142 w 1241871"/>
                <a:gd name="connsiteY4-24" fmla="*/ 1388822 h 1388822"/>
                <a:gd name="connsiteX5-25" fmla="*/ 396258 w 1241871"/>
                <a:gd name="connsiteY5-26" fmla="*/ 1388822 h 1388822"/>
                <a:gd name="connsiteX6-27" fmla="*/ 0 w 1241871"/>
                <a:gd name="connsiteY6-28" fmla="*/ 694704 h 13888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-1" fmla="*/ 0 w 9144000"/>
                <a:gd name="connsiteY0-2" fmla="*/ 1270659 h 1330035"/>
                <a:gd name="connsiteX1-3" fmla="*/ 1674420 w 9144000"/>
                <a:gd name="connsiteY1-4" fmla="*/ 1318160 h 1330035"/>
                <a:gd name="connsiteX2-5" fmla="*/ 4120737 w 9144000"/>
                <a:gd name="connsiteY2-6" fmla="*/ 1199407 h 1330035"/>
                <a:gd name="connsiteX3-7" fmla="*/ 7172696 w 9144000"/>
                <a:gd name="connsiteY3-8" fmla="*/ 760020 h 1330035"/>
                <a:gd name="connsiteX4-9" fmla="*/ 9144000 w 9144000"/>
                <a:gd name="connsiteY4-10" fmla="*/ 0 h 1330035"/>
                <a:gd name="connsiteX0-11" fmla="*/ 0 w 9144000"/>
                <a:gd name="connsiteY0-12" fmla="*/ 1270659 h 1330035"/>
                <a:gd name="connsiteX1-13" fmla="*/ 1674420 w 9144000"/>
                <a:gd name="connsiteY1-14" fmla="*/ 1318160 h 1330035"/>
                <a:gd name="connsiteX2-15" fmla="*/ 4120737 w 9144000"/>
                <a:gd name="connsiteY2-16" fmla="*/ 1199407 h 1330035"/>
                <a:gd name="connsiteX3-17" fmla="*/ 7172696 w 9144000"/>
                <a:gd name="connsiteY3-18" fmla="*/ 760020 h 1330035"/>
                <a:gd name="connsiteX4-19" fmla="*/ 9144000 w 9144000"/>
                <a:gd name="connsiteY4-20" fmla="*/ 0 h 1330035"/>
                <a:gd name="connsiteX0-21" fmla="*/ 0 w 9144000"/>
                <a:gd name="connsiteY0-22" fmla="*/ 1270659 h 1330035"/>
                <a:gd name="connsiteX1-23" fmla="*/ 1674420 w 9144000"/>
                <a:gd name="connsiteY1-24" fmla="*/ 1318160 h 1330035"/>
                <a:gd name="connsiteX2-25" fmla="*/ 4120737 w 9144000"/>
                <a:gd name="connsiteY2-26" fmla="*/ 1199407 h 1330035"/>
                <a:gd name="connsiteX3-27" fmla="*/ 7172696 w 9144000"/>
                <a:gd name="connsiteY3-28" fmla="*/ 760020 h 1330035"/>
                <a:gd name="connsiteX4-29" fmla="*/ 9144000 w 9144000"/>
                <a:gd name="connsiteY4-30" fmla="*/ 0 h 1330035"/>
                <a:gd name="connsiteX0-31" fmla="*/ 0 w 9144000"/>
                <a:gd name="connsiteY0-32" fmla="*/ 1116279 h 1175655"/>
                <a:gd name="connsiteX1-33" fmla="*/ 1674420 w 9144000"/>
                <a:gd name="connsiteY1-34" fmla="*/ 1163780 h 1175655"/>
                <a:gd name="connsiteX2-35" fmla="*/ 4120737 w 9144000"/>
                <a:gd name="connsiteY2-36" fmla="*/ 1045027 h 1175655"/>
                <a:gd name="connsiteX3-37" fmla="*/ 7172696 w 9144000"/>
                <a:gd name="connsiteY3-38" fmla="*/ 605640 h 1175655"/>
                <a:gd name="connsiteX4-39" fmla="*/ 9144000 w 9144000"/>
                <a:gd name="connsiteY4-40" fmla="*/ 0 h 11756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261499"/>
                <a:gd name="connsiteY0-2" fmla="*/ 105098 h 1388236"/>
                <a:gd name="connsiteX1-3" fmla="*/ 56357 w 1261499"/>
                <a:gd name="connsiteY1-4" fmla="*/ 0 h 1388236"/>
                <a:gd name="connsiteX2-5" fmla="*/ 865241 w 1261499"/>
                <a:gd name="connsiteY2-6" fmla="*/ 0 h 1388236"/>
                <a:gd name="connsiteX3-7" fmla="*/ 1261499 w 1261499"/>
                <a:gd name="connsiteY3-8" fmla="*/ 694118 h 1388236"/>
                <a:gd name="connsiteX4-9" fmla="*/ 865241 w 1261499"/>
                <a:gd name="connsiteY4-10" fmla="*/ 1388236 h 1388236"/>
                <a:gd name="connsiteX5-11" fmla="*/ 56357 w 1261499"/>
                <a:gd name="connsiteY5-12" fmla="*/ 1388236 h 1388236"/>
                <a:gd name="connsiteX6-13" fmla="*/ 0 w 1261499"/>
                <a:gd name="connsiteY6-14" fmla="*/ 105098 h 1388236"/>
                <a:gd name="connsiteX0-15" fmla="*/ 0 w 1261499"/>
                <a:gd name="connsiteY0-16" fmla="*/ 105098 h 1388236"/>
                <a:gd name="connsiteX1-17" fmla="*/ 56357 w 1261499"/>
                <a:gd name="connsiteY1-18" fmla="*/ 0 h 1388236"/>
                <a:gd name="connsiteX2-19" fmla="*/ 865241 w 1261499"/>
                <a:gd name="connsiteY2-20" fmla="*/ 0 h 1388236"/>
                <a:gd name="connsiteX3-21" fmla="*/ 1261499 w 1261499"/>
                <a:gd name="connsiteY3-22" fmla="*/ 694118 h 1388236"/>
                <a:gd name="connsiteX4-23" fmla="*/ 865241 w 1261499"/>
                <a:gd name="connsiteY4-24" fmla="*/ 1388236 h 1388236"/>
                <a:gd name="connsiteX5-25" fmla="*/ 744578 w 1261499"/>
                <a:gd name="connsiteY5-26" fmla="*/ 1387893 h 1388236"/>
                <a:gd name="connsiteX6-27" fmla="*/ 0 w 1261499"/>
                <a:gd name="connsiteY6-28" fmla="*/ 10509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118 h 1388236"/>
                <a:gd name="connsiteX1-3" fmla="*/ 396258 w 1601400"/>
                <a:gd name="connsiteY1-4" fmla="*/ 0 h 1388236"/>
                <a:gd name="connsiteX2-5" fmla="*/ 474029 w 1601400"/>
                <a:gd name="connsiteY2-6" fmla="*/ 4016 h 1388236"/>
                <a:gd name="connsiteX3-7" fmla="*/ 1601400 w 1601400"/>
                <a:gd name="connsiteY3-8" fmla="*/ 694118 h 1388236"/>
                <a:gd name="connsiteX4-9" fmla="*/ 1205142 w 1601400"/>
                <a:gd name="connsiteY4-10" fmla="*/ 1388236 h 1388236"/>
                <a:gd name="connsiteX5-11" fmla="*/ 396258 w 1601400"/>
                <a:gd name="connsiteY5-12" fmla="*/ 1388236 h 1388236"/>
                <a:gd name="connsiteX6-13" fmla="*/ 0 w 1601400"/>
                <a:gd name="connsiteY6-14" fmla="*/ 694118 h 1388236"/>
                <a:gd name="connsiteX0-15" fmla="*/ 0 w 1243407"/>
                <a:gd name="connsiteY0-16" fmla="*/ 694118 h 1388236"/>
                <a:gd name="connsiteX1-17" fmla="*/ 396258 w 1243407"/>
                <a:gd name="connsiteY1-18" fmla="*/ 0 h 1388236"/>
                <a:gd name="connsiteX2-19" fmla="*/ 474029 w 1243407"/>
                <a:gd name="connsiteY2-20" fmla="*/ 4016 h 1388236"/>
                <a:gd name="connsiteX3-21" fmla="*/ 1243407 w 1243407"/>
                <a:gd name="connsiteY3-22" fmla="*/ 1325983 h 1388236"/>
                <a:gd name="connsiteX4-23" fmla="*/ 1205142 w 1243407"/>
                <a:gd name="connsiteY4-24" fmla="*/ 1388236 h 1388236"/>
                <a:gd name="connsiteX5-25" fmla="*/ 396258 w 1243407"/>
                <a:gd name="connsiteY5-26" fmla="*/ 1388236 h 1388236"/>
                <a:gd name="connsiteX6-27" fmla="*/ 0 w 1243407"/>
                <a:gd name="connsiteY6-28" fmla="*/ 69411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704 h 1388822"/>
                <a:gd name="connsiteX1-3" fmla="*/ 396258 w 1601400"/>
                <a:gd name="connsiteY1-4" fmla="*/ 586 h 1388822"/>
                <a:gd name="connsiteX2-5" fmla="*/ 482002 w 1601400"/>
                <a:gd name="connsiteY2-6" fmla="*/ 0 h 1388822"/>
                <a:gd name="connsiteX3-7" fmla="*/ 1601400 w 1601400"/>
                <a:gd name="connsiteY3-8" fmla="*/ 694704 h 1388822"/>
                <a:gd name="connsiteX4-9" fmla="*/ 1205142 w 1601400"/>
                <a:gd name="connsiteY4-10" fmla="*/ 1388822 h 1388822"/>
                <a:gd name="connsiteX5-11" fmla="*/ 396258 w 1601400"/>
                <a:gd name="connsiteY5-12" fmla="*/ 1388822 h 1388822"/>
                <a:gd name="connsiteX6-13" fmla="*/ 0 w 1601400"/>
                <a:gd name="connsiteY6-14" fmla="*/ 694704 h 1388822"/>
                <a:gd name="connsiteX0-15" fmla="*/ 0 w 1241871"/>
                <a:gd name="connsiteY0-16" fmla="*/ 694704 h 1388822"/>
                <a:gd name="connsiteX1-17" fmla="*/ 396258 w 1241871"/>
                <a:gd name="connsiteY1-18" fmla="*/ 586 h 1388822"/>
                <a:gd name="connsiteX2-19" fmla="*/ 482002 w 1241871"/>
                <a:gd name="connsiteY2-20" fmla="*/ 0 h 1388822"/>
                <a:gd name="connsiteX3-21" fmla="*/ 1241871 w 1241871"/>
                <a:gd name="connsiteY3-22" fmla="*/ 1323912 h 1388822"/>
                <a:gd name="connsiteX4-23" fmla="*/ 1205142 w 1241871"/>
                <a:gd name="connsiteY4-24" fmla="*/ 1388822 h 1388822"/>
                <a:gd name="connsiteX5-25" fmla="*/ 396258 w 1241871"/>
                <a:gd name="connsiteY5-26" fmla="*/ 1388822 h 1388822"/>
                <a:gd name="connsiteX6-27" fmla="*/ 0 w 1241871"/>
                <a:gd name="connsiteY6-28" fmla="*/ 694704 h 13888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585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65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8945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535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0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4.wmf"/><Relationship Id="rId1" Type="http://schemas.openxmlformats.org/officeDocument/2006/relationships/image" Target="../media/image43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5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7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28600"/>
            <a:ext cx="8915400" cy="632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https://i.ytimg.com/vi/spNnghkJOoo/maxresdefault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" y="152400"/>
            <a:ext cx="8991600" cy="735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62000"/>
            <a:ext cx="8382000" cy="558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024744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OCCUPATIONAL HAZARD</a:t>
            </a:r>
            <a:endParaRPr lang="en-IN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4571"/>
            <a:ext cx="7924800" cy="392762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defined as a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to a person usually arising out of employment </a:t>
            </a:r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Accident or disease </a:t>
            </a:r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lnSpc>
                <a:spcPct val="200000"/>
              </a:lnSpc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caused at a work place due to mismanagement or mishandling or lack of awareness about the use of materials , substances , technical processes, etc.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699" y="838200"/>
            <a:ext cx="2773781" cy="80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" name="Picture 99"/>
          <p:cNvPicPr/>
          <p:nvPr/>
        </p:nvPicPr>
        <p:blipFill>
          <a:blip r:embed="rId2"/>
          <a:srcRect l="18221" t="19661"/>
          <a:stretch>
            <a:fillRect/>
          </a:stretch>
        </p:blipFill>
        <p:spPr>
          <a:xfrm>
            <a:off x="838200" y="1642745"/>
            <a:ext cx="6381115" cy="47015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HISTORY ………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001000" cy="438482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Awareness of occupational hazards can be traced back to the 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sz="32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BERNADINO RAMAZZINI-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--- father of occupational medicine recognized the role of occupation in the dynamics of health and disease.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-152400"/>
            <a:ext cx="1981200" cy="21178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 OCCUPATIONAL HAZARDS ARE</a:t>
            </a:r>
            <a:endParaRPr lang="en-IN" sz="32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6892" y="1676400"/>
            <a:ext cx="7567108" cy="4648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Biological health hazards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hazards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hazards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Musculoskeletal disorders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Psychosocial hazards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Legal hazards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lnSpc>
                <a:spcPct val="150000"/>
              </a:lnSpc>
              <a:buNone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ight Bracket 3"/>
          <p:cNvSpPr/>
          <p:nvPr/>
        </p:nvSpPr>
        <p:spPr>
          <a:xfrm flipH="1">
            <a:off x="1371600" y="2057400"/>
            <a:ext cx="362857" cy="762000"/>
          </a:xfrm>
          <a:prstGeom prst="righ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ight Bracket 4"/>
          <p:cNvSpPr/>
          <p:nvPr/>
        </p:nvSpPr>
        <p:spPr>
          <a:xfrm flipH="1">
            <a:off x="1386114" y="2819400"/>
            <a:ext cx="362857" cy="762000"/>
          </a:xfrm>
          <a:prstGeom prst="righ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Bracket 5"/>
          <p:cNvSpPr/>
          <p:nvPr/>
        </p:nvSpPr>
        <p:spPr>
          <a:xfrm flipH="1">
            <a:off x="1386114" y="4296229"/>
            <a:ext cx="362857" cy="762000"/>
          </a:xfrm>
          <a:prstGeom prst="righ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ight Bracket 6"/>
          <p:cNvSpPr/>
          <p:nvPr/>
        </p:nvSpPr>
        <p:spPr>
          <a:xfrm flipH="1">
            <a:off x="1378856" y="3566886"/>
            <a:ext cx="362858" cy="762000"/>
          </a:xfrm>
          <a:prstGeom prst="righ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ight Bracket 7"/>
          <p:cNvSpPr/>
          <p:nvPr/>
        </p:nvSpPr>
        <p:spPr>
          <a:xfrm flipH="1">
            <a:off x="1393370" y="5047343"/>
            <a:ext cx="362857" cy="762000"/>
          </a:xfrm>
          <a:prstGeom prst="righ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7200"/>
            <a:ext cx="7239000" cy="5429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63485"/>
            <a:ext cx="7024744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BIOLOGICAL HEALTH HAZARDS</a:t>
            </a:r>
            <a:endParaRPr lang="en-IN" sz="32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 descr="biological"/>
          <p:cNvPicPr>
            <a:picLocks noChangeAspect="1"/>
          </p:cNvPicPr>
          <p:nvPr>
            <p:ph idx="1"/>
          </p:nvPr>
        </p:nvPicPr>
        <p:blipFill>
          <a:blip r:embed="rId1"/>
          <a:srcRect l="8713" t="18808" r="8041" b="9761"/>
          <a:stretch>
            <a:fillRect/>
          </a:stretch>
        </p:blipFill>
        <p:spPr>
          <a:xfrm>
            <a:off x="685800" y="2057400"/>
            <a:ext cx="7115175" cy="343471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502956"/>
            <a:ext cx="1657350" cy="1568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 descr="E:\occu.hazards\occupationalhazards-dentalstaff-p3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472" y="5029200"/>
            <a:ext cx="1176528" cy="165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63485"/>
            <a:ext cx="7024744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BIOLOGICAL HEALTH HAZARDS</a:t>
            </a:r>
            <a:endParaRPr lang="en-IN" sz="32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808" y="1447800"/>
            <a:ext cx="7301192" cy="4384829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Entry of infection may be from epidermis of hands, oral epithelium , nasal epithelium 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conjunctival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epithelium.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502956"/>
            <a:ext cx="1657350" cy="1568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 descr="E:\occu.hazards\occupationalhazards-dentalstaff-p3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199888"/>
            <a:ext cx="1176528" cy="165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024744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TRANSMISSIBLE DISEASES</a:t>
            </a:r>
            <a:endParaRPr lang="en-IN" sz="32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7543800" cy="350897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Hepatitis B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Hepatitis C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Tuberculosis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HIV/AIDS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Lengionella [immunological reactions due to proliferation of microorganisms generated through aerosols within dental unit water lines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type of communicable infections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024744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PREVENTION </a:t>
            </a:r>
            <a:endParaRPr lang="en-IN" sz="32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077200" cy="4800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Wash hands with bactericidal soap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Wash hands before gloving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 gloves between patient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 waste disposal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eye glasses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Protective face masks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 proper sterilization of instruments  and equipments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657600"/>
            <a:ext cx="2132717" cy="141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613" y="0"/>
            <a:ext cx="2084387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 descr="E:\occu.hazards\occupationalhazards-dentalstaff-p1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085620"/>
            <a:ext cx="1426464" cy="168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76200"/>
            <a:ext cx="7024744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HAZARDS</a:t>
            </a:r>
            <a:endParaRPr lang="en-IN" sz="32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7848600" cy="4689629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HEAT ELECTRICAL HAZARDS</a:t>
            </a:r>
            <a:endParaRPr lang="en-IN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of maintenance of any electrical equipments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of understanding of the equipment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cause painful shocks, burns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Prevented by having sufficient knowledge about maintenance and the operation of the </a:t>
            </a:r>
            <a:r>
              <a:rPr lang="en-US" sz="2800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equipement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instrument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024744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HAZARDS</a:t>
            </a:r>
            <a:endParaRPr lang="en-IN" sz="36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696200" cy="4648200"/>
          </a:xfrm>
        </p:spPr>
        <p:txBody>
          <a:bodyPr>
            <a:normAutofit fontScale="77500" lnSpcReduction="20000"/>
          </a:bodyPr>
          <a:lstStyle/>
          <a:p>
            <a:pPr marL="68580" indent="0">
              <a:lnSpc>
                <a:spcPct val="200000"/>
              </a:lnSpc>
              <a:buNone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Poor illumination or excessive brightness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 fatigue , pain in eyes , headache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Discomfort , annoyance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3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sufficient and suitable lighting </a:t>
            </a:r>
            <a:endParaRPr lang="en-IN" sz="3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52400"/>
            <a:ext cx="7024744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HAZARDS</a:t>
            </a:r>
            <a:endParaRPr lang="en-IN" sz="32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848600" cy="4232429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NOISE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high speed ultrasonic scalar, rotary instruments, compressor, suction, any high speed electronics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 cause temporary or permanent hearing loss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 auditory problems like fatigue, interference in communication and decreased efficiency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7024744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HAZARDS</a:t>
            </a:r>
            <a:endParaRPr lang="en-IN" sz="32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5029200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 RADIATIONS, COMPUTERS , LASERS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Conjunctivitis and keratitis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Radiation effects are cumulative……they are painless yet life threatening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Erythema, dermatitis, skin cancer, bone marrow suppression , genetic effects leading congenital defects in the employee’s offspring's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commission for radiological protection the maximum permissible level of occupational exposure is 5 rem per year to the whole body.</a:t>
            </a:r>
            <a:endParaRPr lang="en-IN" sz="28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m.media-amazon.com/images/I/81cuaUAoN6L._AC_UY654_QL65_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57200"/>
            <a:ext cx="4810125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525"/>
            <a:ext cx="7024744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HAZARDS</a:t>
            </a:r>
            <a:endParaRPr lang="en-IN" sz="32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848600" cy="3508977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Glass wares, sharp needles , lancets , BP Blades , broken ampoules ,test tubes……lading to cut wounds , scratches , abrasions……..potential for infections.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Handle with care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 and dispose such items as per the biomedical waste management and handling rules 1998</a:t>
            </a:r>
            <a:endParaRPr lang="en-IN" sz="28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024744" cy="838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 HAZARDS</a:t>
            </a:r>
            <a:endParaRPr lang="en-IN" sz="36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0010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Exposure to various chemicals are hazardous while providing care.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Mercury, beryllium , silica, latex etc…….</a:t>
            </a:r>
            <a:endParaRPr lang="en-US" sz="2800" b="1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Irritation to skin , eyes , mucous membrane , allergic dermatitis, asthma and disturbances to central nervous system such as head ache , nausea , fatigue, loss of memory etc…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228600"/>
            <a:ext cx="7024744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 HAZARDS</a:t>
            </a:r>
            <a:endParaRPr lang="en-IN" sz="36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7848600" cy="4876800"/>
          </a:xfrm>
        </p:spPr>
        <p:txBody>
          <a:bodyPr>
            <a:noAutofit/>
          </a:bodyPr>
          <a:lstStyle/>
          <a:p>
            <a:pPr marL="68580" indent="0" algn="just">
              <a:lnSpc>
                <a:spcPct val="150000"/>
              </a:lnSpc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Mercury poisoning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429000"/>
            <a:ext cx="2971800" cy="2524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76600"/>
            <a:ext cx="4192524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7024744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 HAZARDS</a:t>
            </a:r>
            <a:endParaRPr lang="en-IN" sz="36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077200" cy="4876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the manufacturers instruction, components or contents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encapsulated alloys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ventilation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excess and spilled mercury should be collected in fixer containing break resistant bottles</a:t>
            </a:r>
            <a:endParaRPr lang="en-IN" sz="28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E:\occu.hazards\occupationalhazards-dentalstaff-p3-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63352"/>
            <a:ext cx="2943786" cy="260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7024744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 HAZARDS</a:t>
            </a:r>
            <a:endParaRPr lang="en-IN" sz="36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3276600" cy="4876800"/>
          </a:xfrm>
        </p:spPr>
        <p:txBody>
          <a:bodyPr>
            <a:noAutofit/>
          </a:bodyPr>
          <a:lstStyle/>
          <a:p>
            <a:pPr marL="68580" indent="0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Inhalation of dust of silica in ceramic laboratories leads to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Silicosis</a:t>
            </a:r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143000"/>
            <a:ext cx="5257800" cy="5486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3352800"/>
            <a:ext cx="36576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7024744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 HAZARDS</a:t>
            </a:r>
            <a:endParaRPr lang="en-IN" sz="36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81000"/>
            <a:ext cx="7848600" cy="4876800"/>
          </a:xfrm>
        </p:spPr>
        <p:txBody>
          <a:bodyPr>
            <a:noAutofit/>
          </a:bodyPr>
          <a:lstStyle/>
          <a:p>
            <a:pPr marL="68580" indent="0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Inhalation of beryllium dust in prosthodontics laboratories develop chronic beryllium disease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588895"/>
            <a:ext cx="4514850" cy="36118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3200"/>
            <a:ext cx="3886200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7024744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 HAZARDS</a:t>
            </a:r>
            <a:endParaRPr lang="en-IN" sz="36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7848600" cy="4876800"/>
          </a:xfrm>
        </p:spPr>
        <p:txBody>
          <a:bodyPr>
            <a:noAutofit/>
          </a:bodyPr>
          <a:lstStyle/>
          <a:p>
            <a:pPr marL="68580" indent="0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Commonly used disinfectant formaldehyde……..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Acute eye and respiratory irritation from the liquid and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vapour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form.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chronic like laryngitis , bronchitis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114800"/>
            <a:ext cx="3152775" cy="2276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743200"/>
            <a:ext cx="2543175" cy="381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7024744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 HAZARDS</a:t>
            </a:r>
            <a:endParaRPr lang="en-IN" sz="28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7848600" cy="48768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agent used for sterilization like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xylene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dizziness, head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ache , mental  confusion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also contains benzene as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impurity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repeated breathing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vapours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a long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period of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may cause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leukemia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t3.gstatic.com/images?q=tbn:ANd9GcRMKsnn_Po3XW7VKfEhM2JxAfaxqANSbO9CmcR3zTpnOGurNqhtRw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876800"/>
            <a:ext cx="3648075" cy="124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3581400"/>
            <a:ext cx="3429000" cy="2774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7024744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 HAZARDS</a:t>
            </a:r>
            <a:endParaRPr lang="en-IN" sz="36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848600" cy="48768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Latex gloves are often dusted with cornstarch powder are more commonly used……it forms an efficient barrier against most pathogens and a good barrier against viruses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Unfortunately few professionals are allergic to this product…….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urticaria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other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like abdominal pain , nausea,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vomiting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Vinyl or nitril gloves are of choice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7024744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PSYCHOSOCIAL  HAZARDS</a:t>
            </a:r>
            <a:endParaRPr lang="en-IN" sz="28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7543800" cy="4495800"/>
          </a:xfrm>
        </p:spPr>
        <p:txBody>
          <a:bodyPr>
            <a:normAutofit fontScale="92500" lnSpcReduction="10000"/>
          </a:bodyPr>
          <a:lstStyle/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 can lead to other problems like……...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tension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blood pressure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TirednessLeadin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Depression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Sleeplessness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busy schedule….will deprived of social interaction , spending less time with family leading to burn out syndrome.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7024744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 PSYCHOLOGICAL HAZARD</a:t>
            </a:r>
            <a:endParaRPr lang="en-IN" sz="28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7262308" cy="36961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 enough time for relaxation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 practice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Allot time for social interaction and family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over come the stress----yoga, art of living , meditation etc……..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024744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MUSCULOSKELETAL DISORDERS</a:t>
            </a:r>
            <a:endParaRPr lang="en-IN" sz="28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46102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Musculoskeletal disorders (MSDs) are described as disorders of the muscles, nerves, tendons, ligaments, joints, cartilage, or spinal discs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7600"/>
            <a:ext cx="1971675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87" y="4762500"/>
            <a:ext cx="2181225" cy="2095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581400"/>
            <a:ext cx="2895600" cy="1989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024744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MUSCULOSKELETAL DISORDERS</a:t>
            </a:r>
            <a:endParaRPr lang="en-IN" sz="28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153400" cy="4038600"/>
          </a:xfrm>
        </p:spPr>
        <p:txBody>
          <a:bodyPr>
            <a:noAutofit/>
          </a:bodyPr>
          <a:lstStyle/>
          <a:p>
            <a:pPr marL="68580" indent="0" algn="just">
              <a:lnSpc>
                <a:spcPct val="150000"/>
              </a:lnSpc>
              <a:buNone/>
            </a:pP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Dentists are among the workers who are more often susceptible to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MSDs.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 work may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pathologies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as tendinitis,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synovitis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tenosynovitis, and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bursitis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Tenosynovitis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inflammation of the fluid-filled sheath 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surrounds a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tendon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Bursitis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inflammation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small sacs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synovial fluid in the body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832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-457200"/>
            <a:ext cx="8229600" cy="1371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MSDS</a:t>
            </a:r>
            <a:endParaRPr lang="en-US" sz="2800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299" name="Rectangle 102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371600"/>
            <a:ext cx="4343400" cy="4114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Neck and Shoulder Disorders</a:t>
            </a:r>
            <a:endParaRPr lang="en-US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Myofascial Pain Disorder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Spondylolysis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Thoracic Outlet Syndrome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Rotator Cuff Tendinitis/Tears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 Disorders</a:t>
            </a:r>
            <a:endParaRPr lang="en-US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Herniated Spinal Disc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Lower Back Pain 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Sciatica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300" name="Rectangle 102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371600"/>
            <a:ext cx="38100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Hand and Wrist Disorders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Trigger Finger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Carpal Tunnel Syndrome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Cubital Tunnel Syndrome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Hand-Arm Vibration Syndrome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Raynaud’s Phenomenon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lvl="1" indent="0" eaLnBrk="1" hangingPunct="1">
              <a:lnSpc>
                <a:spcPct val="80000"/>
              </a:lnSpc>
              <a:buNone/>
              <a:defRPr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3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3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3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3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3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3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3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3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3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3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3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3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3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3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3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3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3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3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3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3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83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83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83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83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183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183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458200" cy="1219200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  <a:defRPr/>
            </a:pPr>
            <a:r>
              <a:rPr lang="en-US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MSDS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origins are complex with a broad range of symptoms</a:t>
            </a:r>
            <a:br>
              <a:rPr lang="en-US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Signs                                             Symptoms</a:t>
            </a:r>
            <a:b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981200"/>
            <a:ext cx="37338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range of motion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Deformity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grip strength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Loss of muscle function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791200" y="2057400"/>
            <a:ext cx="31242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Numbness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Tingling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Burning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Cramping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Stiffness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4" name="Picture 5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00200"/>
            <a:ext cx="22098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"/>
            <a:ext cx="8001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FACTORS CONTRIBUTE TO MSDS?</a:t>
            </a:r>
            <a:endParaRPr lang="en-US" sz="2800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686800" cy="2667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Forceful hand exertions</a:t>
            </a:r>
            <a:endParaRPr lang="en-US" sz="280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Grasping small instruments for prolonged periods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Forceful squeezing/release of instruments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Repetitive movements—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scaling, root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polishing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1" name="Picture 5" descr="npo00000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343400"/>
            <a:ext cx="32004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npo000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3" y="4387850"/>
            <a:ext cx="3170237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24744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Factors Contribute to MSDs?</a:t>
            </a:r>
            <a:endParaRPr lang="en-US" sz="2800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05000"/>
            <a:ext cx="82296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Fixed or awkward postures</a:t>
            </a:r>
            <a:endParaRPr lang="en-US" sz="280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Neck, back, shoulder posture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Hand/wrist positions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Standing/sitting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Operatory organization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 positioning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5" name="Picture 5" descr="npo00000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971800"/>
            <a:ext cx="3657600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93538" name="Rectangle 512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024744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Factors Contribute to MSDs?</a:t>
            </a:r>
            <a:endParaRPr lang="en-US" sz="2800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3539" name="Rectangle 5123"/>
          <p:cNvSpPr>
            <a:spLocks noGrp="1" noChangeArrowheads="1"/>
          </p:cNvSpPr>
          <p:nvPr>
            <p:ph type="body" idx="1"/>
          </p:nvPr>
        </p:nvSpPr>
        <p:spPr>
          <a:xfrm>
            <a:off x="1043492" y="1828800"/>
            <a:ext cx="6777317" cy="4003829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Prolonged use of vibrating hand tools—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</a:t>
            </a: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handpieces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laboratory equipment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9" name="Picture 5125" descr="C:\DOCUME~1\jaharte\LOCALS~1\Temp\npo000009.tmp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114800"/>
            <a:ext cx="3367088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5126" descr="C:\DOCUME~1\jaharte\LOCALS~1\Temp\npo00000b.t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114800"/>
            <a:ext cx="35941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024744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and Management of MSDs</a:t>
            </a:r>
            <a:endParaRPr lang="en-US" sz="28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001000" cy="4572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Obtain an accurate diagnosis from a qualified health-care provider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intervention is key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Self-diagnosis is not recommended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MSD origins are complex with a broad range of symptoms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69" name="Picture 4" descr="j018600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800600"/>
            <a:ext cx="177958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7024744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and Management of MSDs</a:t>
            </a:r>
            <a:endParaRPr lang="en-US" sz="28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651750" cy="45720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tests may include physical exams, provocative tests, and electromyography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may range from pain-relief medications and rest to surgery, and ergonomic interventions both at work and home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5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893" name="Picture 4" descr="j018600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8" y="5105400"/>
            <a:ext cx="17065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52400"/>
            <a:ext cx="7024744" cy="11430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ERGONOMICS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600200"/>
            <a:ext cx="7696200" cy="4648200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09800"/>
            <a:ext cx="3962400" cy="2374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969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Ergonomics?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001000" cy="4419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“Ergo” means work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“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Nomos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means natural laws or systems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of peoples efficiency in their working places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Ergonomics is the science of work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Ergonomics is much broader than preventing work-related musculoskeletal disorders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Ergonomics plays an important role in preventing injury and illness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9154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Applying Ergonomics to Dentistry</a:t>
            </a:r>
            <a:br>
              <a:rPr lang="en-US" sz="4000" dirty="0" smtClean="0"/>
            </a:b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 Sufficient Space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2286000"/>
            <a:ext cx="7924800" cy="2057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Awkward bending, twisting, and reaching places stress on the musculoskeletal system and can lead to discomfort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133" name="Picture 5" descr="npo00000d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10000"/>
            <a:ext cx="35814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915400" cy="1295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Ergonomics to Dentistry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 Sufficient Space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09800"/>
            <a:ext cx="7981950" cy="4267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Permanently place equipment used in every clinical procedure within comfortable reach (within 20 inches of the front of the body)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a clear line of sight to the oral cavity and all required equipment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96612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8839200" cy="1371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Ergonomics to Dentistry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 Physical Effort</a:t>
            </a:r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6613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Avoid bent or unnatural postures</a:t>
            </a:r>
            <a:endParaRPr lang="en-US" smtClean="0"/>
          </a:p>
          <a:p>
            <a:pPr eaLnBrk="1" hangingPunct="1">
              <a:defRPr/>
            </a:pPr>
            <a:endParaRPr lang="en-US" smtClean="0"/>
          </a:p>
        </p:txBody>
      </p:sp>
      <p:sp>
        <p:nvSpPr>
          <p:cNvPr id="19661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495800" y="1981200"/>
            <a:ext cx="44958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Ideally, equipment should allow work in a relaxed and well-balanced position</a:t>
            </a:r>
            <a:endParaRPr lang="en-US" sz="2600" dirty="0" smtClean="0"/>
          </a:p>
          <a:p>
            <a:pPr lvl="1" eaLnBrk="1" hangingPunct="1">
              <a:defRPr/>
            </a:pPr>
            <a:r>
              <a:rPr lang="en-US" sz="2600" dirty="0" smtClean="0"/>
              <a:t>Position the patient to allow easy access from the desired position</a:t>
            </a:r>
            <a:endParaRPr lang="en-US" sz="2200" dirty="0" smtClean="0"/>
          </a:p>
        </p:txBody>
      </p:sp>
      <p:pic>
        <p:nvPicPr>
          <p:cNvPr id="52230" name="Picture 8" descr="npo00000e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00400"/>
            <a:ext cx="1766888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9" descr="npo00000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343400"/>
            <a:ext cx="1778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6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6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66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66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1371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Ergonomics to Dentistry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Instrument Design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1676400"/>
            <a:ext cx="8534400" cy="4114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Goal: reduce force exertion; maintain hand/wrist in neutral position (no wrist bend)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Overall shape/size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Handle shape/size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Weight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Balance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Ease of operation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Ease of maintenance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277" name="Picture 7" descr="npo0000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429000"/>
            <a:ext cx="2819400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91440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Ergonomics to Dentistry</a:t>
            </a:r>
            <a:b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Hand Instruments</a:t>
            </a:r>
            <a:endParaRPr lang="en-US" sz="3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133600"/>
            <a:ext cx="8686800" cy="4267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selecting instruments, look for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Hollow or resin handles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Round, textured/grooves, or compressible handles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Carbon-steel construction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Color-coding may make instrument identification easier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763000" cy="1295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Ergonomics to Dentistry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</a:t>
            </a:r>
            <a:r>
              <a:rPr lang="en-US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Handpieces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267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selecting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handpieces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look for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Lightweight, balanced models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Sufficient power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Built-in light sources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Angled vs. straight-shank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Pliable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Easy activation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Easy maintenance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6325" name="Picture 6" descr="npo00001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713" y="2819400"/>
            <a:ext cx="2681287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839200" cy="1295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Ergonomics to Dentistry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Lighting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6324600" cy="4267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Goal: produce even, shadow-free, color-corrected illumination concentrated on operating field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Overhead light switch readily accessible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 mirrors can be used to provide light intraoral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373" name="Picture 4" descr="npo00001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022725"/>
            <a:ext cx="2771775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981200"/>
            <a:ext cx="2438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785" y="609834"/>
            <a:ext cx="7024744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Ergonomics to Dentistry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Magnification 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4867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533400" y="1676400"/>
            <a:ext cx="4281170" cy="3493135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Goal: improve neck posture; provide clearer vision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magnification systems considering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Working distance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Depth of field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Magnification factor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Lighting needs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7" name="Text Box 9"/>
          <p:cNvSpPr txBox="1">
            <a:spLocks noChangeArrowheads="1"/>
          </p:cNvSpPr>
          <p:nvPr/>
        </p:nvSpPr>
        <p:spPr bwMode="auto">
          <a:xfrm>
            <a:off x="8823325" y="60515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/>
          </a:p>
        </p:txBody>
      </p:sp>
      <p:pic>
        <p:nvPicPr>
          <p:cNvPr id="4" name="Content Placeholder 99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4724400" y="2438400"/>
            <a:ext cx="3419475" cy="28467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9144000" cy="1371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Ergonomics to Dentistry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Operator Chair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" y="1981200"/>
            <a:ext cx="79248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Goal: promote mobility and patient access; accommodate different body sizes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for: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Stability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Lumbar support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Hands-free seat height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adjustment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Fully adjustable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94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981200"/>
            <a:ext cx="42672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endParaRPr lang="en-US" smtClean="0"/>
          </a:p>
        </p:txBody>
      </p:sp>
      <p:pic>
        <p:nvPicPr>
          <p:cNvPr id="60422" name="Object 5" descr="C:\DOCUME~1\jaharte\LOCALS~1\Temp\npo000018.tmp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971800"/>
            <a:ext cx="2743200" cy="35052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991600" cy="1371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Ergonomics to Dentistry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Posture/Positioning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362200"/>
            <a:ext cx="80010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Goal: avoid static and/or awkward positions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strategies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Position patient so that operator’s elbows are elevated no more than 30 degrees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Adjust patient chair when accessing different quadrants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Alternate between standing and sitting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915400" cy="1371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Ergonomics to Dentistry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Protective Equipment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981200"/>
            <a:ext cx="80010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Glasses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Lightweight, clean, well-fitted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Magnifying lenses and head lamps are encouraged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Clothing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Fit loosely, lightweight, pliable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USAF Dental Evaluation &amp; Consultation Service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991600" cy="1371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Ergonomics to Dentistry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Protective Equipment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828800"/>
            <a:ext cx="80772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Gloves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defRPr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of proper size, lightweight, and pliable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defRPr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fit hands and fingers snugly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defRPr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not fit tightly across wrist/forearm 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eaLnBrk="1" hangingPunct="1">
              <a:lnSpc>
                <a:spcPct val="150000"/>
              </a:lnSpc>
              <a:defRPr/>
            </a:pP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6565" name="Object 4" descr="npo00001b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029200"/>
            <a:ext cx="3505200" cy="152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7024744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 HAZARDS</a:t>
            </a:r>
            <a:endParaRPr lang="en-IN" sz="32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7772400" cy="5257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 nation has its relevant rules and regulations which apply to the practice of dentistry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Contravention of any of these rule and regulations may warrant legal actions against the professional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Adopt a safe work environment, have awareness of possible hazards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Prevention of legal risk should be known to all workers in the clinic or hospital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E:\occu.hazards\occupationalhazards-dentalstaff-p3-2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-45719"/>
            <a:ext cx="838200" cy="2179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905000"/>
            <a:ext cx="76200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PREVENTION </a:t>
            </a:r>
            <a:br>
              <a:rPr lang="en-US" sz="36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br>
              <a:rPr lang="en-US" sz="36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OCCUPATIONAL HAZARDS</a:t>
            </a:r>
            <a:endParaRPr lang="en-IN" sz="36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7543800" cy="4842029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20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Awareness and protection from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occupational risks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important, 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Appropriate occupational health and safety measures need to be adopted and adhere to it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Focus mainly on infection control and proper handling of potentially infected materials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7772400" cy="4842029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proper barrier techniques……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just">
              <a:lnSpc>
                <a:spcPct val="20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 gloves , masks, protective eye wear, high power suction and good ventilation to reduce aerosols and vapor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 latex gloves, lead aprons, periodic maintenance of x-ray machine and radiation level sensors 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IN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 professional </a:t>
            </a:r>
            <a:r>
              <a:rPr lang="en-IN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essential for healthy patients.</a:t>
            </a:r>
            <a:endParaRPr lang="en-IN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0</TotalTime>
  <Words>11310</Words>
  <Application>WPS Presentation</Application>
  <PresentationFormat>On-screen Show (4:3)</PresentationFormat>
  <Paragraphs>448</Paragraphs>
  <Slides>54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6" baseType="lpstr">
      <vt:lpstr>Arial</vt:lpstr>
      <vt:lpstr>SimSun</vt:lpstr>
      <vt:lpstr>Wingdings</vt:lpstr>
      <vt:lpstr>Wingdings 2</vt:lpstr>
      <vt:lpstr>Times New Roman</vt:lpstr>
      <vt:lpstr>Century Gothic</vt:lpstr>
      <vt:lpstr>Microsoft YaHei</vt:lpstr>
      <vt:lpstr>Arial Unicode MS</vt:lpstr>
      <vt:lpstr>Calibri</vt:lpstr>
      <vt:lpstr>Symbol</vt:lpstr>
      <vt:lpstr>Tahoma</vt:lpstr>
      <vt:lpstr>Austin</vt:lpstr>
      <vt:lpstr>PowerPoint 演示文稿</vt:lpstr>
      <vt:lpstr>PowerPoint 演示文稿</vt:lpstr>
      <vt:lpstr>PowerPoint 演示文稿</vt:lpstr>
      <vt:lpstr>OCCUPATIONAL HAZARD</vt:lpstr>
      <vt:lpstr>PowerPoint 演示文稿</vt:lpstr>
      <vt:lpstr>HISTORY ………</vt:lpstr>
      <vt:lpstr>MAJOR OCCUPATIONAL HAZARDS ARE</vt:lpstr>
      <vt:lpstr>PowerPoint 演示文稿</vt:lpstr>
      <vt:lpstr>BIOLOGICAL HEALTH HAZARDS</vt:lpstr>
      <vt:lpstr>BIOLOGICAL HEALTH HAZARDS</vt:lpstr>
      <vt:lpstr>TRANSMISSIBLE DISEASES</vt:lpstr>
      <vt:lpstr>PREVENTION </vt:lpstr>
      <vt:lpstr>PHYSICAL HAZARDS</vt:lpstr>
      <vt:lpstr>PHYSICAL HAZARDS</vt:lpstr>
      <vt:lpstr>PHYSICAL HAZARDS</vt:lpstr>
      <vt:lpstr>PHYSICAL HAZARDS</vt:lpstr>
      <vt:lpstr>PHYSICAL HAZARDS</vt:lpstr>
      <vt:lpstr>CHEMICAL  HAZARDS</vt:lpstr>
      <vt:lpstr>CHEMICAL  HAZARDS</vt:lpstr>
      <vt:lpstr>CHEMICAL  HAZARDS</vt:lpstr>
      <vt:lpstr>CHEMICAL  HAZARDS</vt:lpstr>
      <vt:lpstr>CHEMICAL  HAZARDS</vt:lpstr>
      <vt:lpstr>CHEMICAL  HAZARDS</vt:lpstr>
      <vt:lpstr>CHEMICAL  HAZARDS</vt:lpstr>
      <vt:lpstr>CHEMICAL  HAZARDS</vt:lpstr>
      <vt:lpstr>PSYCHOSOCIAL  HAZARDS</vt:lpstr>
      <vt:lpstr>PREVENT PSYCHOLOGICAL HAZARD</vt:lpstr>
      <vt:lpstr>MUSCULOSKELETAL DISORDERS</vt:lpstr>
      <vt:lpstr>MUSCULOSKELETAL DISORDERS</vt:lpstr>
      <vt:lpstr>TYPES OF MSDS</vt:lpstr>
      <vt:lpstr>    MSDS origins are complex with a broad range of symptoms          Signs                                             Symptoms </vt:lpstr>
      <vt:lpstr>WHAT FACTORS CONTRIBUTE TO MSDS?</vt:lpstr>
      <vt:lpstr>What Factors Contribute to MSDs?</vt:lpstr>
      <vt:lpstr>What Factors Contribute to MSDs?</vt:lpstr>
      <vt:lpstr>Treatment and Management of MSDs</vt:lpstr>
      <vt:lpstr>Treatment and Management of MSDs</vt:lpstr>
      <vt:lpstr>ERGONOMICS</vt:lpstr>
      <vt:lpstr>What is Ergonomics?</vt:lpstr>
      <vt:lpstr>Applying Ergonomics to Dentistry Provide Sufficient Space</vt:lpstr>
      <vt:lpstr>Applying Ergonomics to Dentistry Provide Sufficient Space</vt:lpstr>
      <vt:lpstr>Applying Ergonomics to Dentistry Reduce Physical Effort</vt:lpstr>
      <vt:lpstr>Applying Ergonomics to Dentistry Instrument Design</vt:lpstr>
      <vt:lpstr>Applying Ergonomics to Dentistry Hand Instruments</vt:lpstr>
      <vt:lpstr>Applying Ergonomics to Dentistry Dental Handpieces</vt:lpstr>
      <vt:lpstr>Applying Ergonomics to Dentistry Lighting</vt:lpstr>
      <vt:lpstr>Applying Ergonomics to Dentistry Magnification </vt:lpstr>
      <vt:lpstr>Applying Ergonomics to Dentistry Operator Chair</vt:lpstr>
      <vt:lpstr>Applying Ergonomics to Dentistry Posture/Positioning</vt:lpstr>
      <vt:lpstr>Applying Ergonomics to Dentistry Personal Protective Equipment</vt:lpstr>
      <vt:lpstr>Applying Ergonomics to Dentistry Personal Protective Equipment</vt:lpstr>
      <vt:lpstr>LEGAL HAZARDS</vt:lpstr>
      <vt:lpstr>PREVENTION  OF  OCCUPATIONAL HAZARDS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sujith</dc:creator>
  <cp:lastModifiedBy>Prasanth</cp:lastModifiedBy>
  <cp:revision>134</cp:revision>
  <dcterms:created xsi:type="dcterms:W3CDTF">2006-08-16T00:00:00Z</dcterms:created>
  <dcterms:modified xsi:type="dcterms:W3CDTF">2023-08-09T02:25:29Z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4435B65C9BF54C5F96602FAEEFCC7553</vt:lpwstr>
  </property>
  <property fmtid="{D5CDD505-2E9C-101B-9397-08002B2CF9AE}" pid="3" name="KSOProductBuildVer">
    <vt:lpwstr>1033-11.2.0.11219</vt:lpwstr>
  </property>
</Properties>
</file>