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1"/>
  </p:notesMasterIdLst>
  <p:handoutMasterIdLst>
    <p:handoutMasterId r:id="rId22"/>
  </p:handoutMasterIdLst>
  <p:sldIdLst>
    <p:sldId id="257" r:id="rId2"/>
    <p:sldId id="258" r:id="rId3"/>
    <p:sldId id="260" r:id="rId4"/>
    <p:sldId id="261" r:id="rId5"/>
    <p:sldId id="262" r:id="rId6"/>
    <p:sldId id="267" r:id="rId7"/>
    <p:sldId id="268" r:id="rId8"/>
    <p:sldId id="269" r:id="rId9"/>
    <p:sldId id="270" r:id="rId10"/>
    <p:sldId id="271" r:id="rId11"/>
    <p:sldId id="263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66"/>
    <a:srgbClr val="003300"/>
    <a:srgbClr val="D6009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15" autoAdjust="0"/>
    <p:restoredTop sz="94660"/>
  </p:normalViewPr>
  <p:slideViewPr>
    <p:cSldViewPr snapToGrid="0">
      <p:cViewPr>
        <p:scale>
          <a:sx n="60" d="100"/>
          <a:sy n="60" d="100"/>
        </p:scale>
        <p:origin x="-540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A4FAF7-2B1B-440D-AB04-52061A8327A8}">
      <dsp:nvSpPr>
        <dsp:cNvPr id="0" name=""/>
        <dsp:cNvSpPr/>
      </dsp:nvSpPr>
      <dsp:spPr>
        <a:xfrm>
          <a:off x="277308" y="199"/>
          <a:ext cx="2093712" cy="1256227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1</a:t>
          </a:r>
        </a:p>
      </dsp:txBody>
      <dsp:txXfrm>
        <a:off x="277308" y="199"/>
        <a:ext cx="2093712" cy="1256227"/>
      </dsp:txXfrm>
    </dsp:sp>
    <dsp:sp modelId="{C593AB34-4B84-4F47-A09D-1663F9F71AFC}">
      <dsp:nvSpPr>
        <dsp:cNvPr id="0" name=""/>
        <dsp:cNvSpPr/>
      </dsp:nvSpPr>
      <dsp:spPr>
        <a:xfrm>
          <a:off x="2580392" y="199"/>
          <a:ext cx="2093712" cy="1256227"/>
        </a:xfrm>
        <a:prstGeom prst="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2</a:t>
          </a:r>
        </a:p>
      </dsp:txBody>
      <dsp:txXfrm>
        <a:off x="2580392" y="199"/>
        <a:ext cx="2093712" cy="1256227"/>
      </dsp:txXfrm>
    </dsp:sp>
    <dsp:sp modelId="{917D3CD9-BA5B-404E-931F-223BF970C99B}">
      <dsp:nvSpPr>
        <dsp:cNvPr id="0" name=""/>
        <dsp:cNvSpPr/>
      </dsp:nvSpPr>
      <dsp:spPr>
        <a:xfrm>
          <a:off x="277308" y="1465798"/>
          <a:ext cx="2093712" cy="125622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3</a:t>
          </a:r>
        </a:p>
      </dsp:txBody>
      <dsp:txXfrm>
        <a:off x="277308" y="1465798"/>
        <a:ext cx="2093712" cy="1256227"/>
      </dsp:txXfrm>
    </dsp:sp>
    <dsp:sp modelId="{4F7EBD7D-DFCF-42D9-919C-E6E65091B79C}">
      <dsp:nvSpPr>
        <dsp:cNvPr id="0" name=""/>
        <dsp:cNvSpPr/>
      </dsp:nvSpPr>
      <dsp:spPr>
        <a:xfrm>
          <a:off x="2580392" y="1465798"/>
          <a:ext cx="2093712" cy="1256227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4</a:t>
          </a:r>
        </a:p>
      </dsp:txBody>
      <dsp:txXfrm>
        <a:off x="2580392" y="1465798"/>
        <a:ext cx="2093712" cy="1256227"/>
      </dsp:txXfrm>
    </dsp:sp>
    <dsp:sp modelId="{CB52FD11-6E75-4074-AC8F-10E0FD59B7A0}">
      <dsp:nvSpPr>
        <dsp:cNvPr id="0" name=""/>
        <dsp:cNvSpPr/>
      </dsp:nvSpPr>
      <dsp:spPr>
        <a:xfrm>
          <a:off x="277308" y="2931397"/>
          <a:ext cx="2093712" cy="1256227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5</a:t>
          </a:r>
        </a:p>
      </dsp:txBody>
      <dsp:txXfrm>
        <a:off x="277308" y="2931397"/>
        <a:ext cx="2093712" cy="1256227"/>
      </dsp:txXfrm>
    </dsp:sp>
    <dsp:sp modelId="{76049CD1-75A7-4C80-9C4F-81F0D3E4B5DC}">
      <dsp:nvSpPr>
        <dsp:cNvPr id="0" name=""/>
        <dsp:cNvSpPr/>
      </dsp:nvSpPr>
      <dsp:spPr>
        <a:xfrm>
          <a:off x="2580392" y="2931397"/>
          <a:ext cx="2093712" cy="1256227"/>
        </a:xfrm>
        <a:prstGeom prst="rect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6</a:t>
          </a:r>
        </a:p>
      </dsp:txBody>
      <dsp:txXfrm>
        <a:off x="2580392" y="2931397"/>
        <a:ext cx="2093712" cy="1256227"/>
      </dsp:txXfrm>
    </dsp:sp>
  </dsp:spTree>
</dsp:drawing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pPr/>
              <a:t>12/3/2021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pPr/>
              <a:t>12/3/2021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3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4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3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4" name="Group 83"/>
          <p:cNvGrpSpPr>
            <a:grpSpLocks noChangeAspect="1"/>
          </p:cNvGrpSpPr>
          <p:nvPr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5" name="Group 96"/>
          <p:cNvGrpSpPr>
            <a:grpSpLocks noChangeAspect="1"/>
          </p:cNvGrpSpPr>
          <p:nvPr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  <p:grpSp>
        <p:nvGrpSpPr>
          <p:cNvPr id="51" name="Group 50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76" name="Group 75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77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=""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3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grpSp>
        <p:nvGrpSpPr>
          <p:cNvPr id="4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grpSp>
        <p:nvGrpSpPr>
          <p:cNvPr id="5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/>
          </a:p>
        </p:txBody>
      </p:sp>
    </p:spTree>
    <p:extLst>
      <p:ext uri="{BB962C8B-B14F-4D97-AF65-F5344CB8AC3E}">
        <p14:creationId xmlns=""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3 December 2021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60" r:id="rId15"/>
    <p:sldLayoutId id="2147483661" r:id="rId16"/>
    <p:sldLayoutId id="2147483662" r:id="rId17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6166" y="1213945"/>
            <a:ext cx="8975834" cy="2367455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Occlusion </a:t>
            </a:r>
            <a:br>
              <a:rPr lang="en-US" sz="6000" b="1" dirty="0" smtClean="0"/>
            </a:br>
            <a:r>
              <a:rPr lang="en-US" sz="6000" b="1" dirty="0" smtClean="0"/>
              <a:t>      – basic concepts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858" y="4569371"/>
            <a:ext cx="6858002" cy="914400"/>
          </a:xfrm>
        </p:spPr>
        <p:txBody>
          <a:bodyPr/>
          <a:lstStyle/>
          <a:p>
            <a:r>
              <a:rPr lang="en-US" dirty="0" smtClean="0"/>
              <a:t> Dr. Madhu bhaskar MDS</a:t>
            </a:r>
          </a:p>
          <a:p>
            <a:r>
              <a:rPr lang="en-US" dirty="0" smtClean="0"/>
              <a:t> Dept of orthodontics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4" y="1468821"/>
            <a:ext cx="10058400" cy="4229100"/>
          </a:xfrm>
        </p:spPr>
        <p:txBody>
          <a:bodyPr>
            <a:noAutofit/>
          </a:bodyPr>
          <a:lstStyle/>
          <a:p>
            <a:endParaRPr lang="en-US" sz="1200" b="1" dirty="0" smtClean="0"/>
          </a:p>
          <a:p>
            <a:r>
              <a:rPr lang="en-US" sz="1200" b="1" dirty="0" smtClean="0"/>
              <a:t>INTRODUCTION</a:t>
            </a:r>
          </a:p>
          <a:p>
            <a:r>
              <a:rPr lang="en-US" sz="1200" b="1" dirty="0" smtClean="0"/>
              <a:t>TERMINOLOGY</a:t>
            </a:r>
          </a:p>
          <a:p>
            <a:r>
              <a:rPr lang="en-US" sz="1200" b="1" dirty="0" smtClean="0"/>
              <a:t>TYPES OF CUSPS</a:t>
            </a:r>
          </a:p>
          <a:p>
            <a:r>
              <a:rPr lang="en-US" sz="1200" b="1" dirty="0" smtClean="0"/>
              <a:t>ARRANGEMENT OF TEETH IN HUMANS</a:t>
            </a:r>
          </a:p>
          <a:p>
            <a:r>
              <a:rPr lang="en-US" sz="1200" b="1" dirty="0" smtClean="0"/>
              <a:t>IMAGINARY OCCLUSAL PLANES &amp; CURVES</a:t>
            </a:r>
          </a:p>
          <a:p>
            <a:r>
              <a:rPr lang="en-US" sz="1200" b="1" dirty="0" smtClean="0"/>
              <a:t>CENTRIC RELATION &amp; CENTRIC OCCLUSION</a:t>
            </a:r>
          </a:p>
          <a:p>
            <a:r>
              <a:rPr lang="en-US" sz="1200" b="1" dirty="0" smtClean="0"/>
              <a:t>CENTRIC CONTACTS</a:t>
            </a:r>
          </a:p>
          <a:p>
            <a:r>
              <a:rPr lang="en-US" sz="1200" b="1" dirty="0" smtClean="0"/>
              <a:t>ECCENTRIC OCCLUSION</a:t>
            </a:r>
          </a:p>
          <a:p>
            <a:r>
              <a:rPr lang="en-US" sz="1200" b="1" dirty="0" smtClean="0"/>
              <a:t>DISCLUSION </a:t>
            </a:r>
          </a:p>
          <a:p>
            <a:r>
              <a:rPr lang="en-US" sz="1200" b="1" dirty="0" smtClean="0"/>
              <a:t>ANDREWS SIX KEYS TO NORMAL OCCLUSION</a:t>
            </a:r>
          </a:p>
          <a:p>
            <a:r>
              <a:rPr lang="en-US" sz="1200" b="1" dirty="0" smtClean="0"/>
              <a:t>CONCLUSION</a:t>
            </a:r>
            <a:endParaRPr sz="12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57568" y="5956739"/>
            <a:ext cx="2361161" cy="428296"/>
          </a:xfrm>
        </p:spPr>
        <p:txBody>
          <a:bodyPr/>
          <a:lstStyle/>
          <a:p>
            <a:r>
              <a:rPr lang="en-US" sz="1600" smtClean="0">
                <a:solidFill>
                  <a:srgbClr val="000066"/>
                </a:solidFill>
              </a:rPr>
              <a:t>3 December 2021</a:t>
            </a:r>
            <a:endParaRPr lang="en-US" sz="1600" dirty="0">
              <a:solidFill>
                <a:srgbClr val="00006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76772" y="501870"/>
            <a:ext cx="762000" cy="228600"/>
          </a:xfrm>
        </p:spPr>
        <p:txBody>
          <a:bodyPr/>
          <a:lstStyle/>
          <a:p>
            <a:fld id="{B5C1D70C-F85A-4B0B-B0D8-DA413830B52A}" type="slidenum">
              <a:rPr lang="en-IN" sz="1800" smtClean="0">
                <a:solidFill>
                  <a:srgbClr val="FF0000"/>
                </a:solidFill>
              </a:rPr>
              <a:pPr/>
              <a:t>2</a:t>
            </a:fld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INTRODUCTION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0" y="1825625"/>
            <a:ext cx="8677879" cy="418795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Need to study occlusion</a:t>
            </a:r>
          </a:p>
          <a:p>
            <a:r>
              <a:rPr lang="en-US" sz="2000" dirty="0" smtClean="0"/>
              <a:t>Static occlusion </a:t>
            </a:r>
          </a:p>
          <a:p>
            <a:pPr>
              <a:buNone/>
            </a:pPr>
            <a:r>
              <a:rPr lang="en-US" sz="2000" dirty="0" smtClean="0"/>
              <a:t> </a:t>
            </a:r>
            <a:r>
              <a:rPr lang="en-US" sz="2000" dirty="0" smtClean="0"/>
              <a:t>       </a:t>
            </a:r>
            <a:r>
              <a:rPr lang="en-US" sz="2000" dirty="0" smtClean="0"/>
              <a:t>(form, alignment, articulation)</a:t>
            </a:r>
          </a:p>
          <a:p>
            <a:r>
              <a:rPr lang="en-US" sz="2000" dirty="0" smtClean="0"/>
              <a:t>D</a:t>
            </a:r>
            <a:r>
              <a:rPr lang="en-US" sz="2000" dirty="0" smtClean="0"/>
              <a:t>ynamic occlusion</a:t>
            </a:r>
          </a:p>
          <a:p>
            <a:pPr>
              <a:buNone/>
            </a:pPr>
            <a:r>
              <a:rPr lang="en-US" sz="2000" dirty="0" smtClean="0"/>
              <a:t>        </a:t>
            </a:r>
            <a:r>
              <a:rPr lang="en-US" sz="2000" dirty="0" smtClean="0"/>
              <a:t>(</a:t>
            </a:r>
            <a:r>
              <a:rPr lang="en-US" sz="2000" dirty="0" err="1" smtClean="0"/>
              <a:t>stomatognathic</a:t>
            </a:r>
            <a:r>
              <a:rPr lang="en-US" sz="2000" dirty="0" smtClean="0"/>
              <a:t> system, </a:t>
            </a:r>
            <a:r>
              <a:rPr lang="en-US" sz="2000" dirty="0" err="1" smtClean="0"/>
              <a:t>tmj</a:t>
            </a:r>
            <a:r>
              <a:rPr lang="en-US" sz="2000" dirty="0" smtClean="0"/>
              <a:t>, neuromuscular and nutritive </a:t>
            </a:r>
          </a:p>
          <a:p>
            <a:pPr>
              <a:buNone/>
            </a:pPr>
            <a:r>
              <a:rPr lang="en-US" sz="2000" dirty="0" smtClean="0"/>
              <a:t> </a:t>
            </a:r>
            <a:r>
              <a:rPr lang="en-US" sz="2000" dirty="0" smtClean="0"/>
              <a:t>       </a:t>
            </a:r>
            <a:r>
              <a:rPr lang="en-US" sz="2000" dirty="0" smtClean="0"/>
              <a:t>system)</a:t>
            </a:r>
            <a:endParaRPr lang="en-US" sz="2000" dirty="0" smtClean="0"/>
          </a:p>
          <a:p>
            <a:r>
              <a:rPr lang="en-US" sz="2000" dirty="0" smtClean="0"/>
              <a:t>Angle defined </a:t>
            </a:r>
            <a:r>
              <a:rPr lang="en-US" sz="2000" dirty="0" smtClean="0"/>
              <a:t>occlusion: relation  of </a:t>
            </a:r>
            <a:r>
              <a:rPr lang="en-US" sz="2000" dirty="0" err="1" smtClean="0"/>
              <a:t>occlusal</a:t>
            </a:r>
            <a:r>
              <a:rPr lang="en-US" sz="2000" dirty="0" smtClean="0"/>
              <a:t> inclined planes </a:t>
            </a:r>
            <a:endParaRPr lang="en-US" sz="2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075610" y="6287815"/>
            <a:ext cx="2376927" cy="223344"/>
          </a:xfrm>
        </p:spPr>
        <p:txBody>
          <a:bodyPr/>
          <a:lstStyle/>
          <a:p>
            <a:r>
              <a:rPr lang="en-US" dirty="0" smtClean="0"/>
              <a:t>3 December 2021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3</a:t>
            </a:fld>
            <a:endParaRPr lang="en-IN"/>
          </a:p>
        </p:txBody>
      </p:sp>
      <p:pic>
        <p:nvPicPr>
          <p:cNvPr id="26626" name="Picture 2" descr="Neurological influences of the temporomandibular joint - ScienceDirect"/>
          <p:cNvPicPr>
            <a:picLocks noChangeAspect="1" noChangeArrowheads="1"/>
          </p:cNvPicPr>
          <p:nvPr/>
        </p:nvPicPr>
        <p:blipFill>
          <a:blip r:embed="rId2"/>
          <a:srcRect l="16208" r="26170"/>
          <a:stretch>
            <a:fillRect/>
          </a:stretch>
        </p:blipFill>
        <p:spPr bwMode="auto">
          <a:xfrm>
            <a:off x="7078717" y="844732"/>
            <a:ext cx="3090042" cy="2943225"/>
          </a:xfrm>
          <a:prstGeom prst="rect">
            <a:avLst/>
          </a:prstGeom>
          <a:noFill/>
        </p:spPr>
      </p:pic>
      <p:pic>
        <p:nvPicPr>
          <p:cNvPr id="9" name="Picture 2" descr="Related imag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01734" y="3736433"/>
            <a:ext cx="2377440" cy="2377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Terminology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65211" y="1825625"/>
            <a:ext cx="10459382" cy="418795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1800" dirty="0" smtClean="0"/>
              <a:t>Ideal </a:t>
            </a:r>
            <a:r>
              <a:rPr lang="en-US" sz="1800" dirty="0" smtClean="0"/>
              <a:t>occlusion </a:t>
            </a:r>
            <a:r>
              <a:rPr lang="en-US" sz="1800" dirty="0" smtClean="0"/>
              <a:t>:   </a:t>
            </a:r>
            <a:r>
              <a:rPr lang="en-US" sz="1800" dirty="0" smtClean="0">
                <a:solidFill>
                  <a:srgbClr val="0070C0"/>
                </a:solidFill>
              </a:rPr>
              <a:t>preconceived theoretical concept of </a:t>
            </a:r>
            <a:r>
              <a:rPr lang="en-US" sz="1800" dirty="0" err="1" smtClean="0">
                <a:solidFill>
                  <a:srgbClr val="0070C0"/>
                </a:solidFill>
              </a:rPr>
              <a:t>occlusal</a:t>
            </a:r>
            <a:r>
              <a:rPr lang="en-US" sz="1800" dirty="0" smtClean="0">
                <a:solidFill>
                  <a:srgbClr val="0070C0"/>
                </a:solidFill>
              </a:rPr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structural </a:t>
            </a:r>
            <a:r>
              <a:rPr lang="en-US" sz="1800" dirty="0" smtClean="0">
                <a:solidFill>
                  <a:srgbClr val="0070C0"/>
                </a:solidFill>
              </a:rPr>
              <a:t>&amp; functional </a:t>
            </a:r>
            <a:endParaRPr lang="en-US" sz="1800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en-US" sz="1800" dirty="0" smtClean="0">
                <a:solidFill>
                  <a:srgbClr val="0070C0"/>
                </a:solidFill>
              </a:rPr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                          relationships, principles and characteristics  </a:t>
            </a:r>
            <a:endParaRPr lang="en-US" sz="1800" dirty="0" smtClean="0">
              <a:solidFill>
                <a:srgbClr val="0070C0"/>
              </a:solidFill>
            </a:endParaRPr>
          </a:p>
          <a:p>
            <a:pPr algn="just"/>
            <a:r>
              <a:rPr lang="en-US" sz="1800" dirty="0" smtClean="0"/>
              <a:t>Physiologic occlusion </a:t>
            </a:r>
            <a:r>
              <a:rPr lang="en-US" sz="1800" dirty="0" smtClean="0"/>
              <a:t>:   </a:t>
            </a:r>
            <a:r>
              <a:rPr lang="en-US" sz="1800" dirty="0" smtClean="0">
                <a:solidFill>
                  <a:srgbClr val="0070C0"/>
                </a:solidFill>
                <a:latin typeface="+mj-lt"/>
              </a:rPr>
              <a:t>occlusion deviated in one or more ways from ideal occlusion </a:t>
            </a:r>
          </a:p>
          <a:p>
            <a:pPr algn="just">
              <a:buNone/>
            </a:pPr>
            <a:r>
              <a:rPr lang="en-US" sz="1800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1800" dirty="0" smtClean="0">
                <a:solidFill>
                  <a:srgbClr val="0070C0"/>
                </a:solidFill>
                <a:latin typeface="+mj-lt"/>
              </a:rPr>
              <a:t>                                  </a:t>
            </a:r>
            <a:r>
              <a:rPr lang="en-US" sz="1800" dirty="0" smtClean="0">
                <a:solidFill>
                  <a:srgbClr val="0070C0"/>
                </a:solidFill>
                <a:latin typeface="+mj-lt"/>
              </a:rPr>
              <a:t>but well adapted  to that particular environment.</a:t>
            </a:r>
            <a:endParaRPr lang="en-US" sz="1800" dirty="0" smtClean="0">
              <a:solidFill>
                <a:srgbClr val="0070C0"/>
              </a:solidFill>
              <a:latin typeface="+mj-lt"/>
            </a:endParaRPr>
          </a:p>
          <a:p>
            <a:pPr algn="just"/>
            <a:r>
              <a:rPr lang="en-US" sz="1800" dirty="0" smtClean="0"/>
              <a:t>Balanced </a:t>
            </a:r>
            <a:r>
              <a:rPr lang="en-US" sz="1800" dirty="0" smtClean="0"/>
              <a:t>occlusion:      </a:t>
            </a:r>
            <a:r>
              <a:rPr lang="en-US" sz="1800" dirty="0" smtClean="0">
                <a:solidFill>
                  <a:srgbClr val="0070C0"/>
                </a:solidFill>
              </a:rPr>
              <a:t>balanced and equal contacts are maintained during excursion of </a:t>
            </a:r>
          </a:p>
          <a:p>
            <a:pPr algn="just">
              <a:buNone/>
            </a:pPr>
            <a:r>
              <a:rPr lang="en-US" sz="1800" dirty="0" smtClean="0">
                <a:solidFill>
                  <a:srgbClr val="0070C0"/>
                </a:solidFill>
              </a:rPr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                                  </a:t>
            </a:r>
            <a:r>
              <a:rPr lang="en-US" sz="1800" dirty="0" smtClean="0">
                <a:solidFill>
                  <a:srgbClr val="0070C0"/>
                </a:solidFill>
              </a:rPr>
              <a:t>mandible </a:t>
            </a:r>
            <a:endParaRPr lang="en-US" sz="1800" dirty="0" smtClean="0">
              <a:solidFill>
                <a:srgbClr val="0070C0"/>
              </a:solidFill>
            </a:endParaRPr>
          </a:p>
          <a:p>
            <a:pPr algn="just"/>
            <a:r>
              <a:rPr lang="en-US" sz="1800" dirty="0" smtClean="0"/>
              <a:t>Functional </a:t>
            </a:r>
            <a:r>
              <a:rPr lang="en-US" sz="1800" dirty="0" smtClean="0"/>
              <a:t>occlusion:    </a:t>
            </a:r>
            <a:r>
              <a:rPr lang="en-US" sz="1800" dirty="0" smtClean="0">
                <a:solidFill>
                  <a:srgbClr val="0070C0"/>
                </a:solidFill>
              </a:rPr>
              <a:t>provides highest efficiency during all excursive movements</a:t>
            </a:r>
            <a:r>
              <a:rPr lang="en-US" sz="1800" dirty="0" smtClean="0"/>
              <a:t>.</a:t>
            </a:r>
            <a:endParaRPr lang="en-US" sz="1800" dirty="0" smtClean="0"/>
          </a:p>
          <a:p>
            <a:pPr algn="just"/>
            <a:r>
              <a:rPr lang="en-US" sz="1800" dirty="0" smtClean="0"/>
              <a:t>Therapeutic </a:t>
            </a:r>
            <a:r>
              <a:rPr lang="en-US" sz="1800" dirty="0" smtClean="0"/>
              <a:t>occlusion:  </a:t>
            </a:r>
            <a:r>
              <a:rPr lang="en-US" sz="1800" dirty="0" smtClean="0">
                <a:solidFill>
                  <a:srgbClr val="0070C0"/>
                </a:solidFill>
              </a:rPr>
              <a:t>modified by appropriate  therapeutic modalities</a:t>
            </a:r>
            <a:endParaRPr lang="en-US" sz="1800" dirty="0" smtClean="0">
              <a:solidFill>
                <a:srgbClr val="0070C0"/>
              </a:solidFill>
            </a:endParaRPr>
          </a:p>
          <a:p>
            <a:pPr algn="just"/>
            <a:r>
              <a:rPr lang="en-US" sz="1800" dirty="0" smtClean="0"/>
              <a:t>Trauma from </a:t>
            </a:r>
            <a:r>
              <a:rPr lang="en-US" sz="1800" dirty="0" smtClean="0"/>
              <a:t>occlusion: </a:t>
            </a:r>
            <a:r>
              <a:rPr lang="en-US" sz="1800" dirty="0" smtClean="0">
                <a:solidFill>
                  <a:srgbClr val="0070C0"/>
                </a:solidFill>
              </a:rPr>
              <a:t>periodontal tissue injury caused by </a:t>
            </a:r>
            <a:r>
              <a:rPr lang="en-US" sz="1800" dirty="0" err="1" smtClean="0">
                <a:solidFill>
                  <a:srgbClr val="0070C0"/>
                </a:solidFill>
              </a:rPr>
              <a:t>occlusal</a:t>
            </a:r>
            <a:r>
              <a:rPr lang="en-US" sz="1800" dirty="0" smtClean="0">
                <a:solidFill>
                  <a:srgbClr val="0070C0"/>
                </a:solidFill>
              </a:rPr>
              <a:t> forces</a:t>
            </a:r>
            <a:endParaRPr lang="en-US" sz="1800" dirty="0" smtClean="0">
              <a:solidFill>
                <a:srgbClr val="0070C0"/>
              </a:solidFill>
            </a:endParaRPr>
          </a:p>
          <a:p>
            <a:endParaRPr lang="en-US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70204" y="6306207"/>
            <a:ext cx="2077382" cy="273270"/>
          </a:xfrm>
        </p:spPr>
        <p:txBody>
          <a:bodyPr/>
          <a:lstStyle/>
          <a:p>
            <a:r>
              <a:rPr lang="en-US" dirty="0" smtClean="0"/>
              <a:t>3 December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24978" y="8802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0" y="1330347"/>
            <a:ext cx="4189357" cy="210312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Types of </a:t>
            </a:r>
            <a:r>
              <a:rPr lang="en-US" dirty="0" smtClean="0">
                <a:solidFill>
                  <a:srgbClr val="FF0000"/>
                </a:solidFill>
              </a:rPr>
              <a:t>cusps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sz="2400" dirty="0" smtClean="0">
                <a:solidFill>
                  <a:srgbClr val="7030A0"/>
                </a:solidFill>
              </a:rPr>
              <a:t>centric holding cusps</a:t>
            </a:r>
            <a:r>
              <a:rPr lang="en-US" sz="2400" smtClean="0">
                <a:solidFill>
                  <a:srgbClr val="7030A0"/>
                </a:solidFill>
              </a:rPr>
              <a:t/>
            </a:r>
            <a:br>
              <a:rPr lang="en-US" sz="2400" smtClean="0">
                <a:solidFill>
                  <a:srgbClr val="7030A0"/>
                </a:solidFill>
              </a:rPr>
            </a:br>
            <a:r>
              <a:rPr lang="en-US" sz="2400" smtClean="0">
                <a:solidFill>
                  <a:srgbClr val="7030A0"/>
                </a:solidFill>
              </a:rPr>
              <a:t>   non supporting cusps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3-Dec-21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5</a:t>
            </a:fld>
            <a:endParaRPr lang="en-IN"/>
          </a:p>
        </p:txBody>
      </p:sp>
      <p:pic>
        <p:nvPicPr>
          <p:cNvPr id="24578" name="Picture 2" descr="Annotation to the lesson №4 Topic: Orthognathic bite. Main and additional  features. Anatomy of mandibular canines. Orthognath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12201" y="3401686"/>
            <a:ext cx="3013294" cy="2422688"/>
          </a:xfrm>
          <a:prstGeom prst="rect">
            <a:avLst/>
          </a:prstGeom>
          <a:noFill/>
        </p:spPr>
      </p:pic>
      <p:pic>
        <p:nvPicPr>
          <p:cNvPr id="15" name="Picture 8" descr="http://what-when-how.com/wp-content/uploads/2012/05/tmp57205_thumb222.jpg"/>
          <p:cNvPicPr>
            <a:picLocks noChangeAspect="1" noChangeArrowheads="1"/>
          </p:cNvPicPr>
          <p:nvPr/>
        </p:nvPicPr>
        <p:blipFill>
          <a:blip r:embed="rId3"/>
          <a:srcRect l="49644" t="52239" b="3968"/>
          <a:stretch>
            <a:fillRect/>
          </a:stretch>
        </p:blipFill>
        <p:spPr bwMode="auto">
          <a:xfrm>
            <a:off x="1450351" y="1040524"/>
            <a:ext cx="4542404" cy="4461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Arrangement of teeth in humans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Picture Placeholder 7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0" name="Text Placeholder 9"/>
          <p:cNvSpPr>
            <a:spLocks noGrp="1"/>
          </p:cNvSpPr>
          <p:nvPr>
            <p:ph type="body" sz="half" idx="19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>
                <a:solidFill>
                  <a:srgbClr val="000066"/>
                </a:solidFill>
              </a:rPr>
              <a:t>1.Cusp-fossa occlusion</a:t>
            </a:r>
          </a:p>
          <a:p>
            <a:r>
              <a:rPr lang="en-US" sz="1800" b="1" dirty="0" smtClean="0">
                <a:solidFill>
                  <a:srgbClr val="000066"/>
                </a:solidFill>
              </a:rPr>
              <a:t>2.Cusp-embrasure occlusion</a:t>
            </a:r>
            <a:endParaRPr lang="en-US" sz="1800" b="1" dirty="0">
              <a:solidFill>
                <a:srgbClr val="000066"/>
              </a:solidFill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935492" cy="286406"/>
          </a:xfrm>
        </p:spPr>
        <p:txBody>
          <a:bodyPr/>
          <a:lstStyle/>
          <a:p>
            <a:r>
              <a:rPr lang="en-US" dirty="0" smtClean="0"/>
              <a:t>3 December 2021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0619117" y="454573"/>
            <a:ext cx="762000" cy="228600"/>
          </a:xfrm>
        </p:spPr>
        <p:txBody>
          <a:bodyPr/>
          <a:lstStyle/>
          <a:p>
            <a:fld id="{022B156B-59AE-415F-B24B-8756D48BB977}" type="slidenum">
              <a:rPr lang="en-IN" smtClean="0"/>
              <a:pPr/>
              <a:t>6</a:t>
            </a:fld>
            <a:endParaRPr lang="en-IN"/>
          </a:p>
        </p:txBody>
      </p:sp>
      <p:pic>
        <p:nvPicPr>
          <p:cNvPr id="13" name="Picture 8" descr="http://what-when-how.com/wp-content/uploads/2012/05/tmp57205_thumb2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4759" y="1495228"/>
            <a:ext cx="4524703" cy="4572000"/>
          </a:xfrm>
          <a:prstGeom prst="rect">
            <a:avLst/>
          </a:prstGeom>
          <a:noFill/>
        </p:spPr>
      </p:pic>
      <p:pic>
        <p:nvPicPr>
          <p:cNvPr id="23556" name="Picture 4" descr="http://what-when-how.com/wp-content/uploads/2012/05/tmp57204_thumb2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1042" y="1371600"/>
            <a:ext cx="6096000" cy="3429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616337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Compensating curves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     Curve </a:t>
            </a:r>
            <a:r>
              <a:rPr lang="en-US" dirty="0" smtClean="0"/>
              <a:t>of </a:t>
            </a:r>
            <a:r>
              <a:rPr lang="en-US" dirty="0" err="1" smtClean="0"/>
              <a:t>S</a:t>
            </a:r>
            <a:r>
              <a:rPr lang="en-US" dirty="0" err="1" smtClean="0"/>
              <a:t>pee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en-US" dirty="0" smtClean="0"/>
              <a:t>      Curve </a:t>
            </a:r>
            <a:r>
              <a:rPr lang="en-US" dirty="0" smtClean="0"/>
              <a:t>of </a:t>
            </a:r>
            <a:r>
              <a:rPr lang="en-US" dirty="0" smtClean="0"/>
              <a:t>Wilson</a:t>
            </a:r>
            <a:endParaRPr lang="en-US" dirty="0"/>
          </a:p>
        </p:txBody>
      </p:sp>
      <p:pic>
        <p:nvPicPr>
          <p:cNvPr id="17" name="Picture Placeholder 16" descr="Curves+of+occlusion+Curve+of+Spee+Curve+of+Wilson+Sphere+of+Monson (1).jpg"/>
          <p:cNvPicPr>
            <a:picLocks noGrp="1" noChangeAspect="1"/>
          </p:cNvPicPr>
          <p:nvPr>
            <p:ph type="pic" sz="quarter" idx="20"/>
          </p:nvPr>
        </p:nvPicPr>
        <p:blipFill>
          <a:blip r:embed="rId2"/>
          <a:srcRect l="13336" t="46727" r="53703" b="4437"/>
          <a:stretch>
            <a:fillRect/>
          </a:stretch>
        </p:blipFill>
        <p:spPr>
          <a:xfrm>
            <a:off x="8433069" y="1947025"/>
            <a:ext cx="2313742" cy="2569778"/>
          </a:xfrm>
        </p:spPr>
      </p:pic>
      <p:sp>
        <p:nvSpPr>
          <p:cNvPr id="14" name="Text Placeholder 13"/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en-US" dirty="0" smtClean="0"/>
              <a:t>    Curve </a:t>
            </a:r>
            <a:r>
              <a:rPr lang="en-US" dirty="0" smtClean="0"/>
              <a:t>of </a:t>
            </a:r>
            <a:r>
              <a:rPr lang="en-US" dirty="0" smtClean="0"/>
              <a:t>M</a:t>
            </a:r>
            <a:r>
              <a:rPr lang="en-US" dirty="0" smtClean="0"/>
              <a:t>onson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8075610" y="5959366"/>
            <a:ext cx="2171975" cy="289035"/>
          </a:xfrm>
        </p:spPr>
        <p:txBody>
          <a:bodyPr/>
          <a:lstStyle/>
          <a:p>
            <a:r>
              <a:rPr lang="en-US" dirty="0" smtClean="0"/>
              <a:t>3 December 2021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7</a:t>
            </a:fld>
            <a:endParaRPr lang="en-IN"/>
          </a:p>
        </p:txBody>
      </p:sp>
      <p:pic>
        <p:nvPicPr>
          <p:cNvPr id="8196" name="Picture 4" descr="Dental Anatomy: Arch Relationship and Occlusion; Teeth Stain Flashcards |  Quizlet"/>
          <p:cNvPicPr>
            <a:picLocks noChangeAspect="1" noChangeArrowheads="1"/>
          </p:cNvPicPr>
          <p:nvPr/>
        </p:nvPicPr>
        <p:blipFill>
          <a:blip r:embed="rId3"/>
          <a:srcRect l="6393"/>
          <a:stretch>
            <a:fillRect/>
          </a:stretch>
        </p:blipFill>
        <p:spPr bwMode="auto">
          <a:xfrm>
            <a:off x="4609213" y="2209800"/>
            <a:ext cx="2905256" cy="2110786"/>
          </a:xfrm>
          <a:prstGeom prst="rect">
            <a:avLst/>
          </a:prstGeom>
          <a:noFill/>
        </p:spPr>
      </p:pic>
      <p:pic>
        <p:nvPicPr>
          <p:cNvPr id="8198" name="Picture 6" descr="PERMANENT DENTIT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9161" y="2350525"/>
            <a:ext cx="2657475" cy="1943101"/>
          </a:xfrm>
          <a:prstGeom prst="rect">
            <a:avLst/>
          </a:prstGeom>
          <a:noFill/>
        </p:spPr>
      </p:pic>
      <p:sp>
        <p:nvSpPr>
          <p:cNvPr id="8200" name="AutoShape 8" descr="Dental Occlu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8202" name="AutoShape 10" descr="Dental Occlu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2423031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97063" y="488731"/>
            <a:ext cx="6794937" cy="57163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Centric relation &amp; centric occlusion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Picture Placeholder 6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 December 2021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8</a:t>
            </a:fld>
            <a:endParaRPr lang="en-IN"/>
          </a:p>
        </p:txBody>
      </p:sp>
      <p:pic>
        <p:nvPicPr>
          <p:cNvPr id="7170" name="Picture 2" descr="occlusion and posterior interference diagrams"/>
          <p:cNvPicPr>
            <a:picLocks noChangeAspect="1" noChangeArrowheads="1"/>
          </p:cNvPicPr>
          <p:nvPr/>
        </p:nvPicPr>
        <p:blipFill>
          <a:blip r:embed="rId2"/>
          <a:srcRect r="49302"/>
          <a:stretch>
            <a:fillRect/>
          </a:stretch>
        </p:blipFill>
        <p:spPr bwMode="auto">
          <a:xfrm>
            <a:off x="1527184" y="2863995"/>
            <a:ext cx="2524563" cy="2266355"/>
          </a:xfrm>
          <a:prstGeom prst="rect">
            <a:avLst/>
          </a:prstGeom>
          <a:noFill/>
        </p:spPr>
      </p:pic>
      <p:pic>
        <p:nvPicPr>
          <p:cNvPr id="7172" name="Picture 4" descr="Session 6 Occlusion Flashcards | Quizlet"/>
          <p:cNvPicPr>
            <a:picLocks noChangeAspect="1" noChangeArrowheads="1"/>
          </p:cNvPicPr>
          <p:nvPr/>
        </p:nvPicPr>
        <p:blipFill>
          <a:blip r:embed="rId3"/>
          <a:srcRect b="3551"/>
          <a:stretch>
            <a:fillRect/>
          </a:stretch>
        </p:blipFill>
        <p:spPr bwMode="auto">
          <a:xfrm>
            <a:off x="1069975" y="1076511"/>
            <a:ext cx="3517790" cy="1587862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5444358" y="1280424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66"/>
                </a:solidFill>
                <a:latin typeface="+mj-lt"/>
              </a:rPr>
              <a:t>Centric relation is the most </a:t>
            </a:r>
            <a:r>
              <a:rPr lang="en-US" b="1" dirty="0" err="1" smtClean="0">
                <a:solidFill>
                  <a:srgbClr val="000066"/>
                </a:solidFill>
                <a:latin typeface="+mj-lt"/>
              </a:rPr>
              <a:t>retruded</a:t>
            </a:r>
            <a:r>
              <a:rPr lang="en-US" b="1" dirty="0" smtClean="0">
                <a:solidFill>
                  <a:srgbClr val="000066"/>
                </a:solidFill>
                <a:latin typeface="+mj-lt"/>
              </a:rPr>
              <a:t>, unstrained position of the </a:t>
            </a:r>
            <a:r>
              <a:rPr lang="en-US" b="1" dirty="0" err="1" smtClean="0">
                <a:solidFill>
                  <a:srgbClr val="000066"/>
                </a:solidFill>
                <a:latin typeface="+mj-lt"/>
              </a:rPr>
              <a:t>mandibular</a:t>
            </a:r>
            <a:r>
              <a:rPr lang="en-US" b="1" dirty="0" smtClean="0">
                <a:solidFill>
                  <a:srgbClr val="000066"/>
                </a:solidFill>
                <a:latin typeface="+mj-lt"/>
              </a:rPr>
              <a:t> </a:t>
            </a:r>
            <a:r>
              <a:rPr lang="en-US" b="1" dirty="0" err="1" smtClean="0">
                <a:solidFill>
                  <a:srgbClr val="000066"/>
                </a:solidFill>
                <a:latin typeface="+mj-lt"/>
              </a:rPr>
              <a:t>condyle</a:t>
            </a:r>
            <a:r>
              <a:rPr lang="en-US" b="1" dirty="0" smtClean="0">
                <a:solidFill>
                  <a:srgbClr val="000066"/>
                </a:solidFill>
                <a:latin typeface="+mj-lt"/>
              </a:rPr>
              <a:t> within the </a:t>
            </a:r>
            <a:r>
              <a:rPr lang="en-US" b="1" dirty="0" err="1" smtClean="0">
                <a:solidFill>
                  <a:srgbClr val="000066"/>
                </a:solidFill>
                <a:latin typeface="+mj-lt"/>
              </a:rPr>
              <a:t>temporomandibular</a:t>
            </a:r>
            <a:r>
              <a:rPr lang="en-US" b="1" dirty="0" smtClean="0">
                <a:solidFill>
                  <a:srgbClr val="000066"/>
                </a:solidFill>
                <a:latin typeface="+mj-lt"/>
              </a:rPr>
              <a:t> joint (TMJ</a:t>
            </a:r>
            <a:r>
              <a:rPr lang="en-US" b="1" dirty="0" smtClean="0">
                <a:solidFill>
                  <a:srgbClr val="000066"/>
                </a:solidFill>
                <a:latin typeface="+mj-lt"/>
              </a:rPr>
              <a:t>).</a:t>
            </a:r>
            <a:endParaRPr lang="en-IN" b="1" dirty="0">
              <a:solidFill>
                <a:srgbClr val="000066"/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60124" y="3645253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66"/>
                </a:solidFill>
              </a:rPr>
              <a:t>Centric occlusion refers to a position of maximal, bilateral, balanced contact between the cusps of the maxillary and </a:t>
            </a:r>
            <a:r>
              <a:rPr lang="en-US" b="1" dirty="0" err="1" smtClean="0">
                <a:solidFill>
                  <a:srgbClr val="000066"/>
                </a:solidFill>
              </a:rPr>
              <a:t>mandibular</a:t>
            </a:r>
            <a:r>
              <a:rPr lang="en-US" b="1" dirty="0" smtClean="0">
                <a:solidFill>
                  <a:srgbClr val="000066"/>
                </a:solidFill>
              </a:rPr>
              <a:t> </a:t>
            </a:r>
            <a:r>
              <a:rPr lang="en-US" b="1" dirty="0" smtClean="0">
                <a:solidFill>
                  <a:srgbClr val="000066"/>
                </a:solidFill>
              </a:rPr>
              <a:t>arches.</a:t>
            </a:r>
            <a:endParaRPr lang="en-IN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04190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97063" y="488731"/>
            <a:ext cx="3210909" cy="57163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Centric contacts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8075610" y="6038193"/>
            <a:ext cx="1903961" cy="210208"/>
          </a:xfrm>
        </p:spPr>
        <p:txBody>
          <a:bodyPr/>
          <a:lstStyle/>
          <a:p>
            <a:r>
              <a:rPr lang="en-US" dirty="0" smtClean="0"/>
              <a:t>3 December 2021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IN" smtClean="0"/>
              <a:pPr/>
              <a:t>9</a:t>
            </a:fld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5444357" y="1091232"/>
            <a:ext cx="60960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66"/>
                </a:solidFill>
                <a:latin typeface="+mj-lt"/>
              </a:rPr>
              <a:t>They are areas of the teeth that contact the opposing teeth.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0066"/>
                </a:solidFill>
                <a:latin typeface="+mj-lt"/>
              </a:rPr>
              <a:t>Anterior centric contacts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0066"/>
                </a:solidFill>
                <a:latin typeface="+mj-lt"/>
              </a:rPr>
              <a:t>Posterior centric contacts</a:t>
            </a:r>
            <a:endParaRPr lang="en-IN" b="1" dirty="0">
              <a:solidFill>
                <a:srgbClr val="000066"/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91655" y="372408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66"/>
                </a:solidFill>
              </a:rPr>
              <a:t>Contact between inclines </a:t>
            </a:r>
          </a:p>
          <a:p>
            <a:pPr lvl="1">
              <a:lnSpc>
                <a:spcPct val="150000"/>
              </a:lnSpc>
            </a:pPr>
            <a:r>
              <a:rPr lang="en-US" b="1" dirty="0" err="1" smtClean="0">
                <a:solidFill>
                  <a:srgbClr val="000066"/>
                </a:solidFill>
              </a:rPr>
              <a:t>Bipode</a:t>
            </a:r>
            <a:r>
              <a:rPr lang="en-US" b="1" dirty="0" smtClean="0">
                <a:solidFill>
                  <a:srgbClr val="000066"/>
                </a:solidFill>
              </a:rPr>
              <a:t> contact</a:t>
            </a:r>
          </a:p>
          <a:p>
            <a:pPr lvl="1">
              <a:lnSpc>
                <a:spcPct val="150000"/>
              </a:lnSpc>
            </a:pPr>
            <a:r>
              <a:rPr lang="en-US" b="1" dirty="0" err="1" smtClean="0">
                <a:solidFill>
                  <a:srgbClr val="000066"/>
                </a:solidFill>
              </a:rPr>
              <a:t>Tripode</a:t>
            </a:r>
            <a:r>
              <a:rPr lang="en-US" b="1" dirty="0" smtClean="0">
                <a:solidFill>
                  <a:srgbClr val="000066"/>
                </a:solidFill>
              </a:rPr>
              <a:t> contact </a:t>
            </a:r>
          </a:p>
          <a:p>
            <a:pPr lvl="1">
              <a:lnSpc>
                <a:spcPct val="150000"/>
              </a:lnSpc>
            </a:pPr>
            <a:r>
              <a:rPr lang="en-US" b="1" dirty="0" err="1" smtClean="0">
                <a:solidFill>
                  <a:srgbClr val="000066"/>
                </a:solidFill>
              </a:rPr>
              <a:t>quadrapoded</a:t>
            </a:r>
            <a:endParaRPr lang="en-IN" b="1" dirty="0">
              <a:solidFill>
                <a:srgbClr val="000066"/>
              </a:solidFill>
            </a:endParaRPr>
          </a:p>
        </p:txBody>
      </p:sp>
      <p:pic>
        <p:nvPicPr>
          <p:cNvPr id="34820" name="Picture 4" descr="Occlusion (Dental Anatomy, Physiology and Occlusion) Part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5285" y="882869"/>
            <a:ext cx="2944552" cy="47429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604190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4346" y="204951"/>
            <a:ext cx="6794937" cy="57163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Eccentric occlusion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Picture Placeholder 6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8075610" y="5943600"/>
            <a:ext cx="2455755" cy="304801"/>
          </a:xfrm>
        </p:spPr>
        <p:txBody>
          <a:bodyPr/>
          <a:lstStyle/>
          <a:p>
            <a:r>
              <a:rPr lang="en-US" dirty="0" smtClean="0"/>
              <a:t>3 December 2021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9767778" y="438808"/>
            <a:ext cx="762000" cy="228600"/>
          </a:xfrm>
        </p:spPr>
        <p:txBody>
          <a:bodyPr/>
          <a:lstStyle/>
          <a:p>
            <a:fld id="{022B156B-59AE-415F-B24B-8756D48BB977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5444358" y="523675"/>
            <a:ext cx="60960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latin typeface="+mj-lt"/>
              </a:rPr>
              <a:t>Functional occlusion (working side)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0066"/>
                </a:solidFill>
                <a:latin typeface="+mj-lt"/>
              </a:rPr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lateral functional occlusion</a:t>
            </a:r>
          </a:p>
          <a:p>
            <a:pPr lvl="2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  <a:latin typeface="+mj-lt"/>
              </a:rPr>
              <a:t>Canine guided </a:t>
            </a:r>
          </a:p>
          <a:p>
            <a:pPr lvl="2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  <a:latin typeface="+mj-lt"/>
              </a:rPr>
              <a:t>Group lateral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Protrusive functional occlusion </a:t>
            </a:r>
          </a:p>
          <a:p>
            <a:pPr>
              <a:lnSpc>
                <a:spcPct val="150000"/>
              </a:lnSpc>
            </a:pPr>
            <a:endParaRPr lang="en-IN" b="1" dirty="0">
              <a:solidFill>
                <a:srgbClr val="000066"/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586244" y="282544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/>
              <a:t>Non functional occlusion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err="1" smtClean="0"/>
              <a:t>Disclusion</a:t>
            </a:r>
            <a:r>
              <a:rPr lang="en-US" sz="2400" b="1" dirty="0" smtClean="0"/>
              <a:t>  </a:t>
            </a:r>
            <a:endParaRPr lang="en-IN" sz="2400" b="1" dirty="0"/>
          </a:p>
        </p:txBody>
      </p:sp>
      <p:pic>
        <p:nvPicPr>
          <p:cNvPr id="35842" name="Picture 2" descr="Occlusion and malocclusion | Pocket Dentistry"/>
          <p:cNvPicPr>
            <a:picLocks noChangeAspect="1" noChangeArrowheads="1"/>
          </p:cNvPicPr>
          <p:nvPr/>
        </p:nvPicPr>
        <p:blipFill>
          <a:blip r:embed="rId2"/>
          <a:srcRect l="15029" t="45472" r="50369"/>
          <a:stretch>
            <a:fillRect/>
          </a:stretch>
        </p:blipFill>
        <p:spPr bwMode="auto">
          <a:xfrm>
            <a:off x="1308538" y="1055579"/>
            <a:ext cx="2885089" cy="2047923"/>
          </a:xfrm>
          <a:prstGeom prst="rect">
            <a:avLst/>
          </a:prstGeom>
          <a:noFill/>
        </p:spPr>
      </p:pic>
      <p:pic>
        <p:nvPicPr>
          <p:cNvPr id="13" name="Picture 2" descr="Occlusion and malocclusion | Pocket Dentistry"/>
          <p:cNvPicPr>
            <a:picLocks noChangeAspect="1" noChangeArrowheads="1"/>
          </p:cNvPicPr>
          <p:nvPr/>
        </p:nvPicPr>
        <p:blipFill>
          <a:blip r:embed="rId2"/>
          <a:srcRect l="50106" t="45472" r="14578"/>
          <a:stretch>
            <a:fillRect/>
          </a:stretch>
        </p:blipFill>
        <p:spPr bwMode="auto">
          <a:xfrm>
            <a:off x="1324302" y="3184638"/>
            <a:ext cx="2845318" cy="1978890"/>
          </a:xfrm>
          <a:prstGeom prst="rect">
            <a:avLst/>
          </a:prstGeom>
          <a:noFill/>
        </p:spPr>
      </p:pic>
      <p:pic>
        <p:nvPicPr>
          <p:cNvPr id="35846" name="Picture 6" descr="Prosthodontics and Occulsion - ppt video online download"/>
          <p:cNvPicPr>
            <a:picLocks noChangeAspect="1" noChangeArrowheads="1"/>
          </p:cNvPicPr>
          <p:nvPr/>
        </p:nvPicPr>
        <p:blipFill>
          <a:blip r:embed="rId3"/>
          <a:srcRect l="15885" t="39250" r="18081" b="26727"/>
          <a:stretch>
            <a:fillRect/>
          </a:stretch>
        </p:blipFill>
        <p:spPr bwMode="auto">
          <a:xfrm>
            <a:off x="5990897" y="4008803"/>
            <a:ext cx="4966138" cy="1919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604190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7697" y="898635"/>
            <a:ext cx="8639504" cy="70944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Andrews six keys of normal occlusion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2549" y="1999592"/>
            <a:ext cx="6858002" cy="315573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1600" dirty="0" smtClean="0"/>
              <a:t>1.Molar inter-arch relation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2.Mesiodistal crown </a:t>
            </a:r>
            <a:r>
              <a:rPr lang="en-US" sz="1600" dirty="0" err="1" smtClean="0"/>
              <a:t>angulation</a:t>
            </a:r>
            <a:endParaRPr lang="en-US" sz="1600" dirty="0" smtClean="0"/>
          </a:p>
          <a:p>
            <a:pPr>
              <a:lnSpc>
                <a:spcPct val="200000"/>
              </a:lnSpc>
            </a:pPr>
            <a:r>
              <a:rPr lang="en-US" sz="1600" dirty="0" smtClean="0"/>
              <a:t>3.Labiolingual crown inclination 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4.Absence of rotation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5.Tight contact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6.Curve of </a:t>
            </a:r>
            <a:r>
              <a:rPr lang="en-US" sz="1600" dirty="0" err="1" smtClean="0"/>
              <a:t>spee</a:t>
            </a:r>
            <a:endParaRPr lang="en-US" sz="1600" dirty="0"/>
          </a:p>
        </p:txBody>
      </p:sp>
      <p:sp>
        <p:nvSpPr>
          <p:cNvPr id="6146" name="AutoShape 2" descr="The 6-elements orthodontic philosophy: Treatment goals, classification, and  rules for treating - American Journal of Orthodontics and Dentofacial  Orthoped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148" name="AutoShape 4" descr="The 6-elements orthodontic philosophy: Treatment goals, classification, and  rules for treating - American Journal of Orthodontics and Dentofacial  Orthoped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150" name="AutoShape 6" descr="The 6-elements orthodontic philosophy: Treatment goals, classification, and  rules for treating - American Journal of Orthodontics and Dentofacial  Orthoped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0301" y="2100796"/>
            <a:ext cx="1958100" cy="2942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2648" y="1828800"/>
            <a:ext cx="8739351" cy="1828800"/>
          </a:xfrm>
        </p:spPr>
        <p:txBody>
          <a:bodyPr>
            <a:normAutofit/>
          </a:bodyPr>
          <a:lstStyle/>
          <a:p>
            <a:pPr marL="742950" indent="-742950"/>
            <a:r>
              <a:rPr lang="en-US" sz="3600" dirty="0" smtClean="0"/>
              <a:t>1.Molar </a:t>
            </a:r>
            <a:r>
              <a:rPr lang="en-US" sz="3600" dirty="0" err="1" smtClean="0"/>
              <a:t>interarch</a:t>
            </a:r>
            <a:r>
              <a:rPr lang="en-US" sz="3600" dirty="0" smtClean="0"/>
              <a:t> </a:t>
            </a:r>
            <a:r>
              <a:rPr lang="en-US" sz="3600" dirty="0" smtClean="0"/>
              <a:t>relation </a:t>
            </a:r>
            <a:br>
              <a:rPr lang="en-US" sz="3600" dirty="0" smtClean="0"/>
            </a:br>
            <a:endParaRPr lang="en-IN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09" y="3733799"/>
            <a:ext cx="7054031" cy="151611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 err="1" smtClean="0"/>
              <a:t>Mesiobuccal</a:t>
            </a:r>
            <a:r>
              <a:rPr lang="en-US" dirty="0" smtClean="0"/>
              <a:t> </a:t>
            </a:r>
            <a:r>
              <a:rPr lang="en-US" dirty="0" smtClean="0"/>
              <a:t>cusp-groove</a:t>
            </a:r>
            <a:br>
              <a:rPr lang="en-US" dirty="0" smtClean="0"/>
            </a:br>
            <a:r>
              <a:rPr lang="en-US" dirty="0" err="1" smtClean="0"/>
              <a:t>Mesiolingual</a:t>
            </a:r>
            <a:r>
              <a:rPr lang="en-US" dirty="0" smtClean="0"/>
              <a:t> cusp-</a:t>
            </a:r>
            <a:r>
              <a:rPr lang="en-US" dirty="0" err="1" smtClean="0"/>
              <a:t>fossa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Distal marginal </a:t>
            </a:r>
            <a:r>
              <a:rPr lang="en-US" dirty="0" smtClean="0"/>
              <a:t>ridge- </a:t>
            </a:r>
            <a:r>
              <a:rPr lang="en-US" dirty="0" err="1" smtClean="0"/>
              <a:t>mesial</a:t>
            </a:r>
            <a:r>
              <a:rPr lang="en-US" dirty="0" smtClean="0"/>
              <a:t> marginal </a:t>
            </a:r>
            <a:r>
              <a:rPr lang="en-US" dirty="0" smtClean="0"/>
              <a:t>ridge</a:t>
            </a:r>
            <a:endParaRPr lang="en-IN" dirty="0"/>
          </a:p>
        </p:txBody>
      </p:sp>
      <p:pic>
        <p:nvPicPr>
          <p:cNvPr id="41988" name="Picture 4" descr="https://www.pngall.com/wp-content/uploads/5/Key-Transpar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347791">
            <a:off x="6858119" y="356332"/>
            <a:ext cx="1957005" cy="2068834"/>
          </a:xfrm>
          <a:prstGeom prst="rect">
            <a:avLst/>
          </a:prstGeom>
          <a:noFill/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0469" y="1828800"/>
            <a:ext cx="579464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662" y="1828800"/>
            <a:ext cx="8471337" cy="1828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2.Mesio-distal crown </a:t>
            </a:r>
            <a:r>
              <a:rPr lang="en-US" sz="3600" dirty="0" err="1" smtClean="0"/>
              <a:t>angulation</a:t>
            </a:r>
            <a:r>
              <a:rPr lang="en-US" sz="3600" dirty="0" smtClean="0"/>
              <a:t> </a:t>
            </a:r>
            <a:endParaRPr lang="en-IN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Gingival part of long axis of the crown must be distal to </a:t>
            </a:r>
            <a:r>
              <a:rPr lang="en-US" sz="2000" dirty="0" err="1" smtClean="0"/>
              <a:t>occlusal</a:t>
            </a:r>
            <a:r>
              <a:rPr lang="en-US" sz="2000" dirty="0" smtClean="0"/>
              <a:t> part of line</a:t>
            </a:r>
            <a:endParaRPr lang="en-IN" sz="2000" dirty="0"/>
          </a:p>
        </p:txBody>
      </p:sp>
      <p:pic>
        <p:nvPicPr>
          <p:cNvPr id="4" name="Picture 4" descr="https://www.pngall.com/wp-content/uploads/5/Key-Transpar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074564">
            <a:off x="6448217" y="1020834"/>
            <a:ext cx="1957005" cy="2068834"/>
          </a:xfrm>
          <a:prstGeom prst="rect">
            <a:avLst/>
          </a:prstGeom>
          <a:noFill/>
        </p:spPr>
      </p:pic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8937" y="1529256"/>
            <a:ext cx="575570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>
            <a:stCxn id="4" idx="0"/>
          </p:cNvCxnSpPr>
          <p:nvPr/>
        </p:nvCxnSpPr>
        <p:spPr>
          <a:xfrm>
            <a:off x="8233363" y="1407683"/>
            <a:ext cx="12003" cy="3274676"/>
          </a:xfrm>
          <a:prstGeom prst="line">
            <a:avLst/>
          </a:prstGeom>
          <a:ln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095233" y="1339359"/>
            <a:ext cx="12003" cy="3274676"/>
          </a:xfrm>
          <a:prstGeom prst="line">
            <a:avLst/>
          </a:prstGeom>
          <a:ln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730333" y="1323593"/>
            <a:ext cx="12003" cy="3274676"/>
          </a:xfrm>
          <a:prstGeom prst="line">
            <a:avLst/>
          </a:prstGeom>
          <a:ln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529139" y="1255269"/>
            <a:ext cx="12003" cy="3274676"/>
          </a:xfrm>
          <a:prstGeom prst="line">
            <a:avLst/>
          </a:prstGeom>
          <a:ln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40963" name="Picture 3" descr="JaypeeDigital | eBook Read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75327" y="1292755"/>
            <a:ext cx="7056886" cy="477696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945" y="1828800"/>
            <a:ext cx="7623670" cy="1828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3.Labio-lingual crown inclination</a:t>
            </a:r>
            <a:endParaRPr lang="en-IN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1973317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3300"/>
                </a:solidFill>
              </a:rPr>
              <a:t> Determined from a </a:t>
            </a:r>
            <a:r>
              <a:rPr lang="en-US" dirty="0" err="1" smtClean="0">
                <a:solidFill>
                  <a:srgbClr val="003300"/>
                </a:solidFill>
              </a:rPr>
              <a:t>mesial</a:t>
            </a:r>
            <a:r>
              <a:rPr lang="en-US" dirty="0" smtClean="0">
                <a:solidFill>
                  <a:srgbClr val="003300"/>
                </a:solidFill>
              </a:rPr>
              <a:t> or distal view.</a:t>
            </a:r>
          </a:p>
          <a:p>
            <a:pPr lvl="1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accent2">
                    <a:lumMod val="50000"/>
                  </a:schemeClr>
                </a:solidFill>
              </a:rPr>
              <a:t>Positive crown inclination </a:t>
            </a:r>
          </a:p>
          <a:p>
            <a:pPr lvl="1">
              <a:buFont typeface="Arial" pitchFamily="34" charset="0"/>
              <a:buChar char="•"/>
            </a:pPr>
            <a:r>
              <a:rPr lang="en-US" sz="2500" dirty="0" smtClean="0">
                <a:solidFill>
                  <a:srgbClr val="D60093"/>
                </a:solidFill>
              </a:rPr>
              <a:t>Very mild negative crown inclination</a:t>
            </a:r>
            <a:r>
              <a:rPr lang="en-US" sz="2500" dirty="0" smtClean="0">
                <a:solidFill>
                  <a:srgbClr val="7030A0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500" dirty="0" smtClean="0">
                <a:solidFill>
                  <a:srgbClr val="7030A0"/>
                </a:solidFill>
              </a:rPr>
              <a:t>Negative crown inclination</a:t>
            </a:r>
            <a:endParaRPr lang="en-IN" sz="2500" dirty="0">
              <a:solidFill>
                <a:srgbClr val="7030A0"/>
              </a:solidFill>
            </a:endParaRPr>
          </a:p>
        </p:txBody>
      </p:sp>
      <p:pic>
        <p:nvPicPr>
          <p:cNvPr id="5" name="Picture 4" descr="https://www.pngall.com/wp-content/uploads/5/Key-Transpar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074564">
            <a:off x="6448217" y="1020834"/>
            <a:ext cx="1957005" cy="2068834"/>
          </a:xfrm>
          <a:prstGeom prst="rect">
            <a:avLst/>
          </a:prstGeom>
          <a:noFill/>
        </p:spPr>
      </p:pic>
      <p:pic>
        <p:nvPicPr>
          <p:cNvPr id="8" name="Picture 2" descr="Controlling incisor torque with completely customized lingual appliances |  SpringerLink"/>
          <p:cNvPicPr>
            <a:picLocks noChangeAspect="1" noChangeArrowheads="1"/>
          </p:cNvPicPr>
          <p:nvPr/>
        </p:nvPicPr>
        <p:blipFill>
          <a:blip r:embed="rId3"/>
          <a:srcRect l="40626" r="37627"/>
          <a:stretch>
            <a:fillRect/>
          </a:stretch>
        </p:blipFill>
        <p:spPr bwMode="auto">
          <a:xfrm rot="19881366">
            <a:off x="4939886" y="98025"/>
            <a:ext cx="1418897" cy="27622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 descr="Controlling incisor torque with completely customized lingual appliances |  SpringerLink"/>
          <p:cNvPicPr>
            <a:picLocks noChangeAspect="1" noChangeArrowheads="1"/>
          </p:cNvPicPr>
          <p:nvPr/>
        </p:nvPicPr>
        <p:blipFill>
          <a:blip r:embed="rId3"/>
          <a:srcRect l="40626" r="37627"/>
          <a:stretch>
            <a:fillRect/>
          </a:stretch>
        </p:blipFill>
        <p:spPr bwMode="auto">
          <a:xfrm rot="159824">
            <a:off x="8907660" y="78770"/>
            <a:ext cx="1418897" cy="27622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6" name="Straight Connector 15"/>
          <p:cNvCxnSpPr/>
          <p:nvPr/>
        </p:nvCxnSpPr>
        <p:spPr>
          <a:xfrm rot="5400000">
            <a:off x="4803223" y="1286718"/>
            <a:ext cx="26170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987904" y="2385842"/>
            <a:ext cx="2054023" cy="36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8529259" y="1370808"/>
            <a:ext cx="26170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713940" y="2469932"/>
            <a:ext cx="2054023" cy="36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3" descr="JaypeeDigital | eBook Read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75327" y="1292755"/>
            <a:ext cx="7056886" cy="4776969"/>
          </a:xfrm>
          <a:prstGeom prst="rect">
            <a:avLst/>
          </a:prstGeom>
          <a:noFill/>
        </p:spPr>
      </p:pic>
      <p:cxnSp>
        <p:nvCxnSpPr>
          <p:cNvPr id="22" name="Straight Connector 21"/>
          <p:cNvCxnSpPr/>
          <p:nvPr/>
        </p:nvCxnSpPr>
        <p:spPr>
          <a:xfrm rot="16200000" flipH="1">
            <a:off x="4233047" y="2640724"/>
            <a:ext cx="1639600" cy="299537"/>
          </a:xfrm>
          <a:prstGeom prst="line">
            <a:avLst/>
          </a:prstGeom>
          <a:ln w="38100">
            <a:solidFill>
              <a:srgbClr val="003300"/>
            </a:solidFill>
          </a:ln>
          <a:effectLst>
            <a:glow rad="139700">
              <a:srgbClr val="FFFF00">
                <a:alpha val="40000"/>
              </a:srgb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201512" y="4106918"/>
            <a:ext cx="1623849" cy="536030"/>
          </a:xfrm>
          <a:prstGeom prst="line">
            <a:avLst/>
          </a:prstGeom>
          <a:ln w="38100">
            <a:solidFill>
              <a:srgbClr val="003300"/>
            </a:solidFill>
          </a:ln>
          <a:effectLst>
            <a:glow rad="139700">
              <a:srgbClr val="FFFF00">
                <a:alpha val="40000"/>
              </a:srgb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10376449" y="4038713"/>
            <a:ext cx="1644823" cy="619935"/>
          </a:xfrm>
          <a:prstGeom prst="line">
            <a:avLst/>
          </a:prstGeom>
          <a:ln w="38100">
            <a:solidFill>
              <a:srgbClr val="003300"/>
            </a:solidFill>
          </a:ln>
          <a:effectLst>
            <a:glow rad="139700">
              <a:srgbClr val="FFFF00">
                <a:alpha val="40000"/>
              </a:srgb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10247608" y="2454146"/>
            <a:ext cx="1760443" cy="383627"/>
          </a:xfrm>
          <a:prstGeom prst="line">
            <a:avLst/>
          </a:prstGeom>
          <a:ln w="38100">
            <a:solidFill>
              <a:srgbClr val="003300"/>
            </a:solidFill>
          </a:ln>
          <a:effectLst>
            <a:glow rad="139700">
              <a:srgbClr val="FFFF00">
                <a:alpha val="40000"/>
              </a:srgb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9940" name="Picture 4" descr="Orthodontic | Paradigm Dental Model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5670" y="694973"/>
            <a:ext cx="2758966" cy="2758966"/>
          </a:xfrm>
          <a:prstGeom prst="rect">
            <a:avLst/>
          </a:prstGeom>
          <a:noFill/>
        </p:spPr>
      </p:pic>
      <p:sp>
        <p:nvSpPr>
          <p:cNvPr id="39942" name="AutoShape 6" descr="Mbt 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9944" name="AutoShape 8" descr="Mbt 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9946" name="AutoShape 10" descr="Mbt 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9947" name="Picture 11"/>
          <p:cNvPicPr>
            <a:picLocks noChangeAspect="1" noChangeArrowheads="1"/>
          </p:cNvPicPr>
          <p:nvPr/>
        </p:nvPicPr>
        <p:blipFill>
          <a:blip r:embed="rId6"/>
          <a:srcRect l="8907" t="28105" r="48546" b="17644"/>
          <a:stretch>
            <a:fillRect/>
          </a:stretch>
        </p:blipFill>
        <p:spPr bwMode="auto">
          <a:xfrm>
            <a:off x="551793" y="3799489"/>
            <a:ext cx="2585545" cy="2475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4.Absence of rotation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Rotated posterior teeth occupy more space in dental arch than </a:t>
            </a:r>
            <a:r>
              <a:rPr lang="en-US" dirty="0" err="1" smtClean="0">
                <a:solidFill>
                  <a:srgbClr val="0070C0"/>
                </a:solidFill>
              </a:rPr>
              <a:t>anteriors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  <p:pic>
        <p:nvPicPr>
          <p:cNvPr id="5" name="Picture 4" descr="https://www.pngall.com/wp-content/uploads/5/Key-Transpar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074564">
            <a:off x="6448217" y="1020834"/>
            <a:ext cx="1957005" cy="2068834"/>
          </a:xfrm>
          <a:prstGeom prst="rect">
            <a:avLst/>
          </a:prstGeom>
          <a:noFill/>
        </p:spPr>
      </p:pic>
      <p:pic>
        <p:nvPicPr>
          <p:cNvPr id="38914" name="Picture 2" descr="Orthodontic | Paradigm Dental Models"/>
          <p:cNvPicPr>
            <a:picLocks noChangeAspect="1" noChangeArrowheads="1"/>
          </p:cNvPicPr>
          <p:nvPr/>
        </p:nvPicPr>
        <p:blipFill>
          <a:blip r:embed="rId3"/>
          <a:srcRect t="28800" b="33131"/>
          <a:stretch>
            <a:fillRect/>
          </a:stretch>
        </p:blipFill>
        <p:spPr bwMode="auto">
          <a:xfrm>
            <a:off x="5486400" y="4713890"/>
            <a:ext cx="4762500" cy="181303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5.Tight contacts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   Tight contact between adjacent teeth</a:t>
            </a:r>
            <a:endParaRPr lang="en-IN" dirty="0"/>
          </a:p>
        </p:txBody>
      </p:sp>
      <p:pic>
        <p:nvPicPr>
          <p:cNvPr id="5" name="Picture 4" descr="https://www.pngall.com/wp-content/uploads/5/Key-Transpar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074564">
            <a:off x="6448217" y="1020834"/>
            <a:ext cx="1957005" cy="2068834"/>
          </a:xfrm>
          <a:prstGeom prst="rect">
            <a:avLst/>
          </a:prstGeom>
          <a:noFill/>
        </p:spPr>
      </p:pic>
      <p:pic>
        <p:nvPicPr>
          <p:cNvPr id="37890" name="Picture 2" descr="Making Contact: A Method for Restoring Adjacent Posterior Direct Resin -  Dentistry Toda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6351423" y="3096719"/>
            <a:ext cx="1905000" cy="4657725"/>
          </a:xfrm>
          <a:prstGeom prst="rect">
            <a:avLst/>
          </a:prstGeom>
          <a:noFill/>
        </p:spPr>
      </p:pic>
      <p:pic>
        <p:nvPicPr>
          <p:cNvPr id="37892" name="Picture 4" descr="Hollywood Smile Images, Stock Photos &amp;amp; Vectors | Shutterstock"/>
          <p:cNvPicPr>
            <a:picLocks noChangeAspect="1" noChangeArrowheads="1"/>
          </p:cNvPicPr>
          <p:nvPr/>
        </p:nvPicPr>
        <p:blipFill>
          <a:blip r:embed="rId4"/>
          <a:srcRect l="9720" r="7521" b="9557"/>
          <a:stretch>
            <a:fillRect/>
          </a:stretch>
        </p:blipFill>
        <p:spPr bwMode="auto">
          <a:xfrm>
            <a:off x="8550165" y="0"/>
            <a:ext cx="3641835" cy="24121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6.Curve of </a:t>
            </a:r>
            <a:r>
              <a:rPr lang="en-US" dirty="0" err="1" smtClean="0"/>
              <a:t>spee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          Not exceeding 1.5mm</a:t>
            </a:r>
            <a:endParaRPr lang="en-IN" dirty="0"/>
          </a:p>
        </p:txBody>
      </p:sp>
      <p:pic>
        <p:nvPicPr>
          <p:cNvPr id="5" name="Picture 4" descr="https://www.pngall.com/wp-content/uploads/5/Key-Transpar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074564">
            <a:off x="6448217" y="1020834"/>
            <a:ext cx="1957005" cy="2068834"/>
          </a:xfrm>
          <a:prstGeom prst="rect">
            <a:avLst/>
          </a:prstGeom>
          <a:noFill/>
        </p:spPr>
      </p:pic>
      <p:pic>
        <p:nvPicPr>
          <p:cNvPr id="36866" name="Picture 2" descr="JaypeeDigital | eBook Read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4320" y="4449927"/>
            <a:ext cx="4762500" cy="1638300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rot="16200000" flipH="1">
            <a:off x="6621516" y="5297215"/>
            <a:ext cx="220721" cy="31530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93554" y="3654972"/>
            <a:ext cx="9213907" cy="914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1.Orthodontics the art and science -7 edition </a:t>
            </a:r>
            <a:r>
              <a:rPr lang="en-US" sz="1800" dirty="0" smtClean="0"/>
              <a:t>S.I.BHALAJHI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/>
              <a:t>2.TEXTBOOK OF ORTHODONTICS -GURKEERAT SINGH</a:t>
            </a:r>
            <a:endParaRPr lang="en-IN" b="1" dirty="0"/>
          </a:p>
        </p:txBody>
      </p:sp>
      <p:pic>
        <p:nvPicPr>
          <p:cNvPr id="44034" name="Picture 2" descr="Thank you for your attention | Ruben Verborg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3299" y="1129862"/>
            <a:ext cx="9144000" cy="5486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625660" y="224135"/>
            <a:ext cx="46442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tf03431377_win32</Template>
  <TotalTime>425</TotalTime>
  <Words>408</Words>
  <PresentationFormat>Custom</PresentationFormat>
  <Paragraphs>106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Nature Illustration 16x9</vt:lpstr>
      <vt:lpstr>Occlusion        – basic concepts</vt:lpstr>
      <vt:lpstr>CONTENTS</vt:lpstr>
      <vt:lpstr>INTRODUCTION</vt:lpstr>
      <vt:lpstr>Terminology </vt:lpstr>
      <vt:lpstr>Types of cusps   centric holding cusps    non supporting cusps</vt:lpstr>
      <vt:lpstr>Arrangement of teeth in humans</vt:lpstr>
      <vt:lpstr>Compensating curves</vt:lpstr>
      <vt:lpstr>Centric relation &amp; centric occlusion</vt:lpstr>
      <vt:lpstr>Centric contacts</vt:lpstr>
      <vt:lpstr>Eccentric occlusion</vt:lpstr>
      <vt:lpstr>Andrews six keys of normal occlusion</vt:lpstr>
      <vt:lpstr>1.Molar interarch relation  </vt:lpstr>
      <vt:lpstr>2.Mesio-distal crown angulation </vt:lpstr>
      <vt:lpstr>3.Labio-lingual crown inclination</vt:lpstr>
      <vt:lpstr>4.Absence of rotation </vt:lpstr>
      <vt:lpstr>5.Tight contacts </vt:lpstr>
      <vt:lpstr>6.Curve of spee </vt:lpstr>
      <vt:lpstr>Conclusion </vt:lpstr>
      <vt:lpstr>Reference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Occlusion        – basic concepts</dc:title>
  <dc:creator>madhu</dc:creator>
  <cp:lastModifiedBy>madhu</cp:lastModifiedBy>
  <cp:revision>5</cp:revision>
  <dcterms:created xsi:type="dcterms:W3CDTF">2021-12-03T09:15:48Z</dcterms:created>
  <dcterms:modified xsi:type="dcterms:W3CDTF">2021-12-03T20:36:37Z</dcterms:modified>
</cp:coreProperties>
</file>