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9"/>
  </p:notesMasterIdLst>
  <p:sldIdLst>
    <p:sldId id="256" r:id="rId2"/>
    <p:sldId id="258" r:id="rId3"/>
    <p:sldId id="259" r:id="rId4"/>
    <p:sldId id="260" r:id="rId5"/>
    <p:sldId id="261" r:id="rId6"/>
    <p:sldId id="408" r:id="rId7"/>
    <p:sldId id="411" r:id="rId8"/>
    <p:sldId id="409" r:id="rId9"/>
    <p:sldId id="410" r:id="rId10"/>
    <p:sldId id="264" r:id="rId11"/>
    <p:sldId id="265" r:id="rId12"/>
    <p:sldId id="266" r:id="rId13"/>
    <p:sldId id="267" r:id="rId14"/>
    <p:sldId id="268" r:id="rId15"/>
    <p:sldId id="270" r:id="rId16"/>
    <p:sldId id="272" r:id="rId17"/>
    <p:sldId id="273" r:id="rId18"/>
    <p:sldId id="275" r:id="rId19"/>
    <p:sldId id="276" r:id="rId20"/>
    <p:sldId id="277" r:id="rId21"/>
    <p:sldId id="278" r:id="rId22"/>
    <p:sldId id="279" r:id="rId23"/>
    <p:sldId id="282" r:id="rId24"/>
    <p:sldId id="283" r:id="rId25"/>
    <p:sldId id="284" r:id="rId26"/>
    <p:sldId id="285" r:id="rId27"/>
    <p:sldId id="286" r:id="rId28"/>
    <p:sldId id="287" r:id="rId29"/>
    <p:sldId id="288" r:id="rId30"/>
    <p:sldId id="289" r:id="rId31"/>
    <p:sldId id="290" r:id="rId32"/>
    <p:sldId id="294" r:id="rId33"/>
    <p:sldId id="295" r:id="rId34"/>
    <p:sldId id="296" r:id="rId35"/>
    <p:sldId id="297" r:id="rId36"/>
    <p:sldId id="298" r:id="rId37"/>
    <p:sldId id="299" r:id="rId38"/>
    <p:sldId id="300" r:id="rId39"/>
    <p:sldId id="301" r:id="rId40"/>
    <p:sldId id="302" r:id="rId41"/>
    <p:sldId id="303" r:id="rId42"/>
    <p:sldId id="304" r:id="rId43"/>
    <p:sldId id="305" r:id="rId44"/>
    <p:sldId id="306" r:id="rId45"/>
    <p:sldId id="307" r:id="rId46"/>
    <p:sldId id="308" r:id="rId47"/>
    <p:sldId id="309" r:id="rId48"/>
    <p:sldId id="311" r:id="rId49"/>
    <p:sldId id="312" r:id="rId50"/>
    <p:sldId id="313" r:id="rId51"/>
    <p:sldId id="314" r:id="rId52"/>
    <p:sldId id="315" r:id="rId53"/>
    <p:sldId id="316" r:id="rId54"/>
    <p:sldId id="317" r:id="rId55"/>
    <p:sldId id="318" r:id="rId56"/>
    <p:sldId id="319" r:id="rId57"/>
    <p:sldId id="320" r:id="rId58"/>
    <p:sldId id="321" r:id="rId59"/>
    <p:sldId id="322" r:id="rId60"/>
    <p:sldId id="323" r:id="rId61"/>
    <p:sldId id="325" r:id="rId62"/>
    <p:sldId id="327" r:id="rId63"/>
    <p:sldId id="328" r:id="rId64"/>
    <p:sldId id="404" r:id="rId65"/>
    <p:sldId id="329" r:id="rId66"/>
    <p:sldId id="330" r:id="rId67"/>
    <p:sldId id="331" r:id="rId68"/>
    <p:sldId id="333" r:id="rId69"/>
    <p:sldId id="334" r:id="rId70"/>
    <p:sldId id="336" r:id="rId71"/>
    <p:sldId id="338" r:id="rId72"/>
    <p:sldId id="335" r:id="rId73"/>
    <p:sldId id="339" r:id="rId74"/>
    <p:sldId id="340" r:id="rId75"/>
    <p:sldId id="341" r:id="rId76"/>
    <p:sldId id="342" r:id="rId77"/>
    <p:sldId id="346" r:id="rId78"/>
    <p:sldId id="347" r:id="rId79"/>
    <p:sldId id="348" r:id="rId80"/>
    <p:sldId id="349" r:id="rId81"/>
    <p:sldId id="350" r:id="rId82"/>
    <p:sldId id="351" r:id="rId83"/>
    <p:sldId id="352" r:id="rId84"/>
    <p:sldId id="353" r:id="rId85"/>
    <p:sldId id="396" r:id="rId86"/>
    <p:sldId id="397" r:id="rId87"/>
    <p:sldId id="405" r:id="rId88"/>
    <p:sldId id="398" r:id="rId89"/>
    <p:sldId id="406" r:id="rId90"/>
    <p:sldId id="399" r:id="rId91"/>
    <p:sldId id="400" r:id="rId92"/>
    <p:sldId id="401" r:id="rId93"/>
    <p:sldId id="402" r:id="rId94"/>
    <p:sldId id="407" r:id="rId95"/>
    <p:sldId id="358" r:id="rId96"/>
    <p:sldId id="359" r:id="rId97"/>
    <p:sldId id="412" r:id="rId98"/>
    <p:sldId id="361" r:id="rId99"/>
    <p:sldId id="362" r:id="rId100"/>
    <p:sldId id="364" r:id="rId101"/>
    <p:sldId id="365" r:id="rId102"/>
    <p:sldId id="366" r:id="rId103"/>
    <p:sldId id="367" r:id="rId104"/>
    <p:sldId id="368" r:id="rId105"/>
    <p:sldId id="369" r:id="rId106"/>
    <p:sldId id="370" r:id="rId107"/>
    <p:sldId id="371" r:id="rId108"/>
    <p:sldId id="373" r:id="rId109"/>
    <p:sldId id="374" r:id="rId110"/>
    <p:sldId id="372" r:id="rId111"/>
    <p:sldId id="376" r:id="rId112"/>
    <p:sldId id="377" r:id="rId113"/>
    <p:sldId id="378" r:id="rId114"/>
    <p:sldId id="403" r:id="rId115"/>
    <p:sldId id="379" r:id="rId116"/>
    <p:sldId id="380" r:id="rId117"/>
    <p:sldId id="384" r:id="rId118"/>
    <p:sldId id="382" r:id="rId119"/>
    <p:sldId id="383" r:id="rId120"/>
    <p:sldId id="385" r:id="rId121"/>
    <p:sldId id="386" r:id="rId122"/>
    <p:sldId id="387" r:id="rId123"/>
    <p:sldId id="388" r:id="rId124"/>
    <p:sldId id="389" r:id="rId125"/>
    <p:sldId id="390" r:id="rId126"/>
    <p:sldId id="391" r:id="rId127"/>
    <p:sldId id="392" r:id="rId128"/>
    <p:sldId id="393" r:id="rId129"/>
    <p:sldId id="394" r:id="rId130"/>
    <p:sldId id="413" r:id="rId131"/>
    <p:sldId id="416" r:id="rId132"/>
    <p:sldId id="414" r:id="rId133"/>
    <p:sldId id="415" r:id="rId134"/>
    <p:sldId id="417" r:id="rId135"/>
    <p:sldId id="395" r:id="rId136"/>
    <p:sldId id="356" r:id="rId137"/>
    <p:sldId id="357" r:id="rId1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varScale="1">
        <p:scale>
          <a:sx n="81" d="100"/>
          <a:sy n="81" d="100"/>
        </p:scale>
        <p:origin x="75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AB171-B0C8-4B3A-B26F-487EFBA4B985}" type="datetimeFigureOut">
              <a:rPr lang="en-IN" smtClean="0"/>
              <a:t>15-05-2025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388855-CB9E-4718-AD72-C093036613C6}" type="slidenum">
              <a:rPr lang="en-IN" smtClean="0"/>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0388855-CB9E-4718-AD72-C093036613C6}" type="slidenum">
              <a:rPr lang="en-IN" smtClean="0"/>
              <a:t>32</a:t>
            </a:fld>
            <a:endParaRPr lang="en-IN"/>
          </a:p>
        </p:txBody>
      </p:sp>
    </p:spTree>
    <p:extLst>
      <p:ext uri="{BB962C8B-B14F-4D97-AF65-F5344CB8AC3E}">
        <p14:creationId xmlns:p14="http://schemas.microsoft.com/office/powerpoint/2010/main" val="3271900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IN" dirty="0"/>
              <a:t>More height more stability, large square broad ridges offer resistance to lateral forces, steep vault </a:t>
            </a:r>
            <a:r>
              <a:rPr lang="en-IN" dirty="0" err="1"/>
              <a:t>enchances</a:t>
            </a:r>
            <a:r>
              <a:rPr lang="en-IN" dirty="0"/>
              <a:t> stability by providing greater surface contact area , square tapered resist rotation better than ovoid.</a:t>
            </a:r>
          </a:p>
          <a:p>
            <a:endParaRPr lang="en-IN" dirty="0"/>
          </a:p>
        </p:txBody>
      </p:sp>
      <p:sp>
        <p:nvSpPr>
          <p:cNvPr id="4" name="Slide Number Placeholder 3"/>
          <p:cNvSpPr>
            <a:spLocks noGrp="1"/>
          </p:cNvSpPr>
          <p:nvPr>
            <p:ph type="sldNum" sz="quarter" idx="5"/>
          </p:nvPr>
        </p:nvSpPr>
        <p:spPr/>
        <p:txBody>
          <a:bodyPr/>
          <a:lstStyle/>
          <a:p>
            <a:fld id="{80388855-CB9E-4718-AD72-C093036613C6}" type="slidenum">
              <a:rPr lang="en-IN" smtClean="0"/>
              <a:t>63</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55B96FE-8120-45E5-B3CC-794AFFA416C1}" type="datetimeFigureOut">
              <a:rPr lang="en-IN" smtClean="0"/>
              <a:t>15-05-2025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CA90D1A-BA7D-4625-8CF5-D3D46D16BBC8}" type="slidenum">
              <a:rPr lang="en-IN" smtClean="0"/>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5B96FE-8120-45E5-B3CC-794AFFA416C1}" type="datetimeFigureOut">
              <a:rPr lang="en-IN" smtClean="0"/>
              <a:t>15-05-2025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CA90D1A-BA7D-4625-8CF5-D3D46D16BBC8}"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5B96FE-8120-45E5-B3CC-794AFFA416C1}" type="datetimeFigureOut">
              <a:rPr lang="en-IN" smtClean="0"/>
              <a:t>15-05-2025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CA90D1A-BA7D-4625-8CF5-D3D46D16BBC8}"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55B96FE-8120-45E5-B3CC-794AFFA416C1}" type="datetimeFigureOut">
              <a:rPr lang="en-IN" smtClean="0"/>
              <a:t>15-05-2025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CA90D1A-BA7D-4625-8CF5-D3D46D16BBC8}"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55B96FE-8120-45E5-B3CC-794AFFA416C1}" type="datetimeFigureOut">
              <a:rPr lang="en-IN" smtClean="0"/>
              <a:t>15-05-2025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CA90D1A-BA7D-4625-8CF5-D3D46D16BBC8}"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55B96FE-8120-45E5-B3CC-794AFFA416C1}" type="datetimeFigureOut">
              <a:rPr lang="en-IN" smtClean="0"/>
              <a:t>15-05-2025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CA90D1A-BA7D-4625-8CF5-D3D46D16BBC8}"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5B96FE-8120-45E5-B3CC-794AFFA416C1}" type="datetimeFigureOut">
              <a:rPr lang="en-IN" smtClean="0"/>
              <a:t>15-05-2025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CA90D1A-BA7D-4625-8CF5-D3D46D16BBC8}"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200" indent="0">
              <a:buNone/>
              <a:defRPr sz="1400"/>
            </a:lvl2pPr>
            <a:lvl3pPr marL="914400" indent="0">
              <a:buNone/>
              <a:defRPr sz="1200"/>
            </a:lvl3pPr>
            <a:lvl4pPr marL="1370965" indent="0">
              <a:buNone/>
              <a:defRPr sz="1000"/>
            </a:lvl4pPr>
            <a:lvl5pPr marL="1828165" indent="0">
              <a:buNone/>
              <a:defRPr sz="1000"/>
            </a:lvl5pPr>
            <a:lvl6pPr marL="2285365" indent="0">
              <a:buNone/>
              <a:defRPr sz="1000"/>
            </a:lvl6pPr>
            <a:lvl7pPr marL="2742565" indent="0">
              <a:buNone/>
              <a:defRPr sz="1000"/>
            </a:lvl7pPr>
            <a:lvl8pPr marL="3199130" indent="0">
              <a:buNone/>
              <a:defRPr sz="1000"/>
            </a:lvl8pPr>
            <a:lvl9pPr marL="365633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5B96FE-8120-45E5-B3CC-794AFFA416C1}" type="datetimeFigureOut">
              <a:rPr lang="en-IN" smtClean="0"/>
              <a:t>15-05-2025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CA90D1A-BA7D-4625-8CF5-D3D46D16BBC8}" type="slidenum">
              <a:rPr lang="en-IN" smtClean="0"/>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55B96FE-8120-45E5-B3CC-794AFFA416C1}" type="datetimeFigureOut">
              <a:rPr lang="en-IN" smtClean="0"/>
              <a:t>15-05-2025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CA90D1A-BA7D-4625-8CF5-D3D46D16BBC8}" type="slidenum">
              <a:rPr lang="en-IN" smtClean="0"/>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5B96FE-8120-45E5-B3CC-794AFFA416C1}" type="datetimeFigureOut">
              <a:rPr lang="en-IN" smtClean="0"/>
              <a:t>15-05-2025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CA90D1A-BA7D-4625-8CF5-D3D46D16BBC8}"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5B96FE-8120-45E5-B3CC-794AFFA416C1}" type="datetimeFigureOut">
              <a:rPr lang="en-IN" smtClean="0"/>
              <a:t>15-05-2025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CA90D1A-BA7D-4625-8CF5-D3D46D16BBC8}"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panose="020B0604020202020204"/>
              </a:rPr>
              <a:t>”</a:t>
            </a:r>
            <a:endParaRPr lang="en-US" dirty="0">
              <a:solidFill>
                <a:schemeClr val="accent1">
                  <a:lumMod val="60000"/>
                  <a:lumOff val="40000"/>
                </a:schemeClr>
              </a:solidFill>
              <a:latin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5B96FE-8120-45E5-B3CC-794AFFA416C1}" type="datetimeFigureOut">
              <a:rPr lang="en-IN" smtClean="0"/>
              <a:t>15-05-2025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CA90D1A-BA7D-4625-8CF5-D3D46D16BBC8}" type="slidenum">
              <a:rPr lang="en-IN" smtClean="0"/>
              <a:t>‹#›</a:t>
            </a:fld>
            <a:endParaRPr lang="en-I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5B96FE-8120-45E5-B3CC-794AFFA416C1}" type="datetimeFigureOut">
              <a:rPr lang="en-IN" smtClean="0"/>
              <a:t>15-05-2025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CA90D1A-BA7D-4625-8CF5-D3D46D16BBC8}"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5B96FE-8120-45E5-B3CC-794AFFA416C1}" type="datetimeFigureOut">
              <a:rPr lang="en-IN" smtClean="0"/>
              <a:t>15-05-2025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CA90D1A-BA7D-4625-8CF5-D3D46D16BBC8}" type="slidenum">
              <a:rPr lang="en-IN" smtClean="0"/>
              <a:t>‹#›</a:t>
            </a:fld>
            <a:endParaRPr lang="en-I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5B96FE-8120-45E5-B3CC-794AFFA416C1}" type="datetimeFigureOut">
              <a:rPr lang="en-IN" smtClean="0"/>
              <a:t>15-05-2025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CA90D1A-BA7D-4625-8CF5-D3D46D16BBC8}" type="slidenum">
              <a:rPr lang="en-IN" smtClean="0"/>
              <a:t>‹#›</a:t>
            </a:fld>
            <a:endParaRPr lang="en-I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5B96FE-8120-45E5-B3CC-794AFFA416C1}" type="datetimeFigureOut">
              <a:rPr lang="en-IN" smtClean="0"/>
              <a:t>15-05-2025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CA90D1A-BA7D-4625-8CF5-D3D46D16BBC8}"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55B96FE-8120-45E5-B3CC-794AFFA416C1}" type="datetimeFigureOut">
              <a:rPr lang="en-IN" smtClean="0"/>
              <a:t>15-05-2025</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CA90D1A-BA7D-4625-8CF5-D3D46D16BBC8}"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6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53.jp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9307" y="1779023"/>
            <a:ext cx="9353320" cy="2340568"/>
          </a:xfrm>
        </p:spPr>
        <p:txBody>
          <a:bodyPr>
            <a:normAutofit fontScale="90000"/>
          </a:bodyPr>
          <a:lstStyle/>
          <a:p>
            <a:pPr algn="l"/>
            <a:r>
              <a:rPr lang="en-IN" dirty="0">
                <a:latin typeface="Times New Roman" panose="02020603050405020304" pitchFamily="18" charset="0"/>
                <a:cs typeface="Times New Roman" panose="02020603050405020304" pitchFamily="18" charset="0"/>
              </a:rPr>
              <a:t>OBJECTIVES AND PRINCIPLES OF IMPRESSION MAKING, THEORIES AND TECHNIQUES. </a:t>
            </a:r>
          </a:p>
        </p:txBody>
      </p:sp>
      <p:sp>
        <p:nvSpPr>
          <p:cNvPr id="3" name="Subtitle 2"/>
          <p:cNvSpPr>
            <a:spLocks noGrp="1"/>
          </p:cNvSpPr>
          <p:nvPr>
            <p:ph type="subTitle" idx="1"/>
          </p:nvPr>
        </p:nvSpPr>
        <p:spPr>
          <a:xfrm>
            <a:off x="4969860" y="4544828"/>
            <a:ext cx="5052767" cy="1096645"/>
          </a:xfrm>
        </p:spPr>
        <p:txBody>
          <a:bodyPr>
            <a:noAutofit/>
          </a:bodyPr>
          <a:lstStyle/>
          <a:p>
            <a:r>
              <a:rPr lang="en-IN" sz="2400" dirty="0"/>
              <a:t>                                                                     </a:t>
            </a:r>
            <a:r>
              <a:rPr lang="en-IN" sz="2400" b="1" dirty="0">
                <a:latin typeface="Bradley Hand ITC" panose="03070402050302030203" pitchFamily="66" charset="0"/>
              </a:rPr>
              <a:t>Dr. Yarlagadda Siva Kiran Babu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IN" sz="4400" b="1" u="sng" dirty="0">
                <a:latin typeface="Times New Roman" panose="02020603050405020304" pitchFamily="18" charset="0"/>
                <a:cs typeface="Times New Roman" panose="02020603050405020304" pitchFamily="18" charset="0"/>
              </a:rPr>
              <a:t>C</a:t>
            </a:r>
            <a:r>
              <a:rPr lang="en-IN" sz="4400" b="1" u="sng" dirty="0">
                <a:latin typeface="Times New Roman" panose="02020603050405020304" pitchFamily="18" charset="0"/>
                <a:cs typeface="Times New Roman" panose="02020603050405020304" pitchFamily="18" charset="0"/>
              </a:rPr>
              <a:t>ontents</a:t>
            </a:r>
          </a:p>
        </p:txBody>
      </p:sp>
      <p:sp>
        <p:nvSpPr>
          <p:cNvPr id="3" name="Content Placeholder 2"/>
          <p:cNvSpPr>
            <a:spLocks noGrp="1"/>
          </p:cNvSpPr>
          <p:nvPr>
            <p:ph idx="1"/>
          </p:nvPr>
        </p:nvSpPr>
        <p:spPr>
          <a:xfrm>
            <a:off x="730674" y="1546544"/>
            <a:ext cx="8596668" cy="3880773"/>
          </a:xfrm>
        </p:spPr>
        <p:txBody>
          <a:bodyPr/>
          <a:lstStyle/>
          <a:p>
            <a:pPr>
              <a:lnSpc>
                <a:spcPct val="150000"/>
              </a:lnSpc>
            </a:pPr>
            <a:r>
              <a:rPr lang="en-IN" sz="2800" dirty="0">
                <a:latin typeface="Times New Roman" panose="02020603050405020304" pitchFamily="18" charset="0"/>
                <a:cs typeface="Times New Roman" panose="02020603050405020304" pitchFamily="18" charset="0"/>
              </a:rPr>
              <a:t>Introduction</a:t>
            </a:r>
          </a:p>
          <a:p>
            <a:pPr>
              <a:lnSpc>
                <a:spcPct val="150000"/>
              </a:lnSpc>
            </a:pPr>
            <a:r>
              <a:rPr lang="en-IN" sz="2800" dirty="0">
                <a:latin typeface="Times New Roman" panose="02020603050405020304" pitchFamily="18" charset="0"/>
                <a:cs typeface="Times New Roman" panose="02020603050405020304" pitchFamily="18" charset="0"/>
              </a:rPr>
              <a:t>Principles of impression making</a:t>
            </a:r>
          </a:p>
          <a:p>
            <a:pPr>
              <a:lnSpc>
                <a:spcPct val="150000"/>
              </a:lnSpc>
            </a:pPr>
            <a:r>
              <a:rPr lang="en-US" altLang="en-IN" sz="2800" dirty="0">
                <a:latin typeface="Times New Roman" panose="02020603050405020304" pitchFamily="18" charset="0"/>
                <a:cs typeface="Times New Roman" panose="02020603050405020304" pitchFamily="18" charset="0"/>
              </a:rPr>
              <a:t>O</a:t>
            </a:r>
            <a:r>
              <a:rPr lang="en-IN" sz="2800" dirty="0">
                <a:latin typeface="Times New Roman" panose="02020603050405020304" pitchFamily="18" charset="0"/>
                <a:cs typeface="Times New Roman" panose="02020603050405020304" pitchFamily="18" charset="0"/>
              </a:rPr>
              <a:t>bjectives</a:t>
            </a:r>
            <a:r>
              <a:rPr lang="en-US" altLang="en-IN" sz="2800" dirty="0">
                <a:latin typeface="Times New Roman" panose="02020603050405020304" pitchFamily="18" charset="0"/>
                <a:cs typeface="Times New Roman" panose="02020603050405020304" pitchFamily="18" charset="0"/>
              </a:rPr>
              <a:t> </a:t>
            </a:r>
            <a:r>
              <a:rPr lang="en-IN" sz="2800" dirty="0">
                <a:latin typeface="Times New Roman" panose="02020603050405020304" pitchFamily="18" charset="0"/>
                <a:cs typeface="Times New Roman" panose="02020603050405020304" pitchFamily="18" charset="0"/>
              </a:rPr>
              <a:t>of impression making</a:t>
            </a:r>
          </a:p>
          <a:p>
            <a:pPr>
              <a:lnSpc>
                <a:spcPct val="150000"/>
              </a:lnSpc>
            </a:pPr>
            <a:r>
              <a:rPr lang="en-IN" sz="2800" dirty="0">
                <a:latin typeface="Times New Roman" panose="02020603050405020304" pitchFamily="18" charset="0"/>
                <a:cs typeface="Times New Roman" panose="02020603050405020304" pitchFamily="18" charset="0"/>
              </a:rPr>
              <a:t>Theories of impression making</a:t>
            </a:r>
          </a:p>
          <a:p>
            <a:pPr>
              <a:lnSpc>
                <a:spcPct val="150000"/>
              </a:lnSpc>
            </a:pPr>
            <a:r>
              <a:rPr lang="en-US" altLang="en-IN" sz="2800" dirty="0">
                <a:latin typeface="Times New Roman" panose="02020603050405020304" pitchFamily="18" charset="0"/>
                <a:cs typeface="Times New Roman" panose="02020603050405020304" pitchFamily="18" charset="0"/>
              </a:rPr>
              <a:t>C</a:t>
            </a:r>
            <a:r>
              <a:rPr lang="en-IN" sz="2800" dirty="0">
                <a:latin typeface="Times New Roman" panose="02020603050405020304" pitchFamily="18" charset="0"/>
                <a:cs typeface="Times New Roman" panose="02020603050405020304" pitchFamily="18" charset="0"/>
              </a:rPr>
              <a:t>onclusion</a:t>
            </a:r>
          </a:p>
          <a:p>
            <a:pPr marL="0" indent="0">
              <a:lnSpc>
                <a:spcPct val="150000"/>
              </a:lnSpc>
              <a:buNone/>
            </a:pPr>
            <a:endParaRPr lang="en-IN" sz="2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4000" b="1" u="sng" dirty="0">
                <a:latin typeface="Times New Roman" panose="02020603050405020304" pitchFamily="18" charset="0"/>
                <a:cs typeface="Times New Roman" panose="02020603050405020304" pitchFamily="18" charset="0"/>
              </a:rPr>
              <a:t>Introduction</a:t>
            </a:r>
          </a:p>
        </p:txBody>
      </p:sp>
      <p:sp>
        <p:nvSpPr>
          <p:cNvPr id="3" name="Content Placeholder 2"/>
          <p:cNvSpPr>
            <a:spLocks noGrp="1"/>
          </p:cNvSpPr>
          <p:nvPr>
            <p:ph idx="1"/>
          </p:nvPr>
        </p:nvSpPr>
        <p:spPr>
          <a:xfrm>
            <a:off x="677334" y="1795464"/>
            <a:ext cx="8596668" cy="3880773"/>
          </a:xfrm>
        </p:spPr>
        <p:txBody>
          <a:bodyPr/>
          <a:lstStyle/>
          <a:p>
            <a:pPr marL="43815" marR="30480" indent="-6350" algn="just">
              <a:lnSpc>
                <a:spcPct val="150000"/>
              </a:lnSpc>
              <a:spcBef>
                <a:spcPts val="100"/>
              </a:spcBef>
            </a:pPr>
            <a:r>
              <a:rPr lang="en-US" sz="2800" spc="-10" dirty="0">
                <a:solidFill>
                  <a:srgbClr val="3D3D2D"/>
                </a:solidFill>
                <a:latin typeface="Times New Roman" panose="02020603050405020304" pitchFamily="18" charset="0"/>
                <a:cs typeface="Times New Roman" panose="02020603050405020304" pitchFamily="18" charset="0"/>
              </a:rPr>
              <a:t>“</a:t>
            </a:r>
            <a:r>
              <a:rPr lang="en-US" sz="2800" spc="-10" dirty="0">
                <a:latin typeface="Times New Roman" panose="02020603050405020304" pitchFamily="18" charset="0"/>
                <a:cs typeface="Times New Roman" panose="02020603050405020304" pitchFamily="18" charset="0"/>
              </a:rPr>
              <a:t>Ideal </a:t>
            </a:r>
            <a:r>
              <a:rPr lang="en-US" sz="2800" spc="-5" dirty="0">
                <a:latin typeface="Times New Roman" panose="02020603050405020304" pitchFamily="18" charset="0"/>
                <a:cs typeface="Times New Roman" panose="02020603050405020304" pitchFamily="18" charset="0"/>
              </a:rPr>
              <a:t>impression </a:t>
            </a:r>
            <a:r>
              <a:rPr lang="en-US" sz="2800" spc="-15" dirty="0">
                <a:latin typeface="Times New Roman" panose="02020603050405020304" pitchFamily="18" charset="0"/>
                <a:cs typeface="Times New Roman" panose="02020603050405020304" pitchFamily="18" charset="0"/>
              </a:rPr>
              <a:t>must </a:t>
            </a:r>
            <a:r>
              <a:rPr lang="en-US" sz="2800" spc="-5" dirty="0">
                <a:latin typeface="Times New Roman" panose="02020603050405020304" pitchFamily="18" charset="0"/>
                <a:cs typeface="Times New Roman" panose="02020603050405020304" pitchFamily="18" charset="0"/>
              </a:rPr>
              <a:t>be in </a:t>
            </a:r>
            <a:r>
              <a:rPr lang="en-US" sz="2800" spc="-15" dirty="0">
                <a:latin typeface="Times New Roman" panose="02020603050405020304" pitchFamily="18" charset="0"/>
                <a:cs typeface="Times New Roman" panose="02020603050405020304" pitchFamily="18" charset="0"/>
              </a:rPr>
              <a:t>the mind </a:t>
            </a:r>
            <a:r>
              <a:rPr lang="en-US" sz="2800" spc="-10" dirty="0">
                <a:latin typeface="Times New Roman" panose="02020603050405020304" pitchFamily="18" charset="0"/>
                <a:cs typeface="Times New Roman" panose="02020603050405020304" pitchFamily="18" charset="0"/>
              </a:rPr>
              <a:t>of the </a:t>
            </a:r>
            <a:r>
              <a:rPr lang="en-US" sz="2800" spc="-5" dirty="0">
                <a:latin typeface="Times New Roman" panose="02020603050405020304" pitchFamily="18" charset="0"/>
                <a:cs typeface="Times New Roman" panose="02020603050405020304" pitchFamily="18" charset="0"/>
              </a:rPr>
              <a:t>dentist before it is in </a:t>
            </a:r>
            <a:r>
              <a:rPr lang="en-US" sz="2800" spc="-10" dirty="0">
                <a:latin typeface="Times New Roman" panose="02020603050405020304" pitchFamily="18" charset="0"/>
                <a:cs typeface="Times New Roman" panose="02020603050405020304" pitchFamily="18" charset="0"/>
              </a:rPr>
              <a:t>his hand. </a:t>
            </a:r>
            <a:r>
              <a:rPr lang="en-US" sz="2800" spc="-5" dirty="0">
                <a:latin typeface="Times New Roman" panose="02020603050405020304" pitchFamily="18" charset="0"/>
                <a:cs typeface="Times New Roman" panose="02020603050405020304" pitchFamily="18" charset="0"/>
              </a:rPr>
              <a:t>He </a:t>
            </a:r>
            <a:r>
              <a:rPr lang="en-US" sz="2800" spc="-15" dirty="0">
                <a:latin typeface="Times New Roman" panose="02020603050405020304" pitchFamily="18" charset="0"/>
                <a:cs typeface="Times New Roman" panose="02020603050405020304" pitchFamily="18" charset="0"/>
              </a:rPr>
              <a:t>must </a:t>
            </a:r>
            <a:r>
              <a:rPr lang="en-US" sz="2800" spc="-5" dirty="0">
                <a:latin typeface="Times New Roman" panose="02020603050405020304" pitchFamily="18" charset="0"/>
                <a:cs typeface="Times New Roman" panose="02020603050405020304" pitchFamily="18" charset="0"/>
              </a:rPr>
              <a:t>literally </a:t>
            </a:r>
            <a:r>
              <a:rPr lang="en-US" sz="2800" spc="-15" dirty="0">
                <a:latin typeface="Times New Roman" panose="02020603050405020304" pitchFamily="18" charset="0"/>
                <a:cs typeface="Times New Roman" panose="02020603050405020304" pitchFamily="18" charset="0"/>
              </a:rPr>
              <a:t>make </a:t>
            </a:r>
            <a:r>
              <a:rPr lang="en-US" sz="2800" spc="-10" dirty="0">
                <a:latin typeface="Times New Roman" panose="02020603050405020304" pitchFamily="18" charset="0"/>
                <a:cs typeface="Times New Roman" panose="02020603050405020304" pitchFamily="18" charset="0"/>
              </a:rPr>
              <a:t>the </a:t>
            </a:r>
            <a:r>
              <a:rPr lang="en-US" sz="2800" spc="-5" dirty="0">
                <a:latin typeface="Times New Roman" panose="02020603050405020304" pitchFamily="18" charset="0"/>
                <a:cs typeface="Times New Roman" panose="02020603050405020304" pitchFamily="18" charset="0"/>
              </a:rPr>
              <a:t>impression </a:t>
            </a:r>
            <a:r>
              <a:rPr lang="en-US" sz="2800" spc="-10" dirty="0">
                <a:latin typeface="Times New Roman" panose="02020603050405020304" pitchFamily="18" charset="0"/>
                <a:cs typeface="Times New Roman" panose="02020603050405020304" pitchFamily="18" charset="0"/>
              </a:rPr>
              <a:t>rather than</a:t>
            </a:r>
            <a:r>
              <a:rPr lang="en-US" sz="2800" spc="-85" dirty="0">
                <a:latin typeface="Times New Roman" panose="02020603050405020304" pitchFamily="18" charset="0"/>
                <a:cs typeface="Times New Roman" panose="02020603050405020304" pitchFamily="18" charset="0"/>
              </a:rPr>
              <a:t> </a:t>
            </a:r>
            <a:r>
              <a:rPr lang="en-US" sz="2800" spc="-10" dirty="0">
                <a:latin typeface="Times New Roman" panose="02020603050405020304" pitchFamily="18" charset="0"/>
                <a:cs typeface="Times New Roman" panose="02020603050405020304" pitchFamily="18" charset="0"/>
              </a:rPr>
              <a:t>take it.” </a:t>
            </a:r>
          </a:p>
          <a:p>
            <a:pPr marL="37465" marR="30480" indent="0" algn="just">
              <a:lnSpc>
                <a:spcPct val="150000"/>
              </a:lnSpc>
              <a:spcBef>
                <a:spcPts val="100"/>
              </a:spcBef>
              <a:buNone/>
            </a:pPr>
            <a:r>
              <a:rPr lang="en-US" sz="2800" spc="-10" dirty="0">
                <a:latin typeface="Times New Roman" panose="02020603050405020304" pitchFamily="18" charset="0"/>
                <a:cs typeface="Times New Roman" panose="02020603050405020304" pitchFamily="18" charset="0"/>
              </a:rPr>
              <a:t>                                               -</a:t>
            </a:r>
            <a:r>
              <a:rPr lang="en-US" sz="2800" b="1" spc="-10" dirty="0">
                <a:latin typeface="Times New Roman" panose="02020603050405020304" pitchFamily="18" charset="0"/>
                <a:cs typeface="Times New Roman" panose="02020603050405020304" pitchFamily="18" charset="0"/>
                <a:sym typeface="+mn-ea"/>
              </a:rPr>
              <a:t> </a:t>
            </a:r>
            <a:r>
              <a:rPr lang="en-US" sz="2000" b="1" spc="-10" dirty="0">
                <a:latin typeface="Times New Roman" panose="02020603050405020304" pitchFamily="18" charset="0"/>
                <a:cs typeface="Times New Roman" panose="02020603050405020304" pitchFamily="18" charset="0"/>
                <a:sym typeface="+mn-ea"/>
              </a:rPr>
              <a:t>M.M.DEVAN</a:t>
            </a:r>
            <a:r>
              <a:rPr lang="en-US" sz="2800" spc="-10" dirty="0">
                <a:latin typeface="Times New Roman" panose="02020603050405020304" pitchFamily="18" charset="0"/>
                <a:cs typeface="Times New Roman" panose="02020603050405020304" pitchFamily="18" charset="0"/>
              </a:rPr>
              <a:t>                                                                             </a:t>
            </a:r>
            <a:r>
              <a:rPr lang="en-US" sz="2800" b="1" spc="-10" dirty="0">
                <a:latin typeface="Times New Roman" panose="02020603050405020304" pitchFamily="18" charset="0"/>
                <a:cs typeface="Times New Roman" panose="02020603050405020304" pitchFamily="18" charset="0"/>
              </a:rPr>
              <a:t>                                                                                                                                           </a:t>
            </a:r>
          </a:p>
          <a:p>
            <a:pPr marL="37465" marR="30480" indent="0" algn="just">
              <a:lnSpc>
                <a:spcPct val="150000"/>
              </a:lnSpc>
              <a:spcBef>
                <a:spcPts val="100"/>
              </a:spcBef>
              <a:buNone/>
            </a:pPr>
            <a:r>
              <a:rPr lang="en-US" sz="2800" b="1" spc="-10" dirty="0">
                <a:latin typeface="Times New Roman" panose="02020603050405020304" pitchFamily="18" charset="0"/>
                <a:cs typeface="Times New Roman" panose="02020603050405020304" pitchFamily="18" charset="0"/>
              </a:rPr>
              <a:t>                                                           </a:t>
            </a:r>
            <a:endParaRPr lang="en-US" sz="2800" b="1" dirty="0">
              <a:latin typeface="Times New Roman" panose="02020603050405020304" pitchFamily="18" charset="0"/>
              <a:cs typeface="Times New Roman" panose="02020603050405020304" pitchFamily="18" charset="0"/>
            </a:endParaRPr>
          </a:p>
          <a:p>
            <a:endParaRPr lang="en-US" sz="28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6425" y="567690"/>
            <a:ext cx="8596630" cy="5918200"/>
          </a:xfrm>
        </p:spPr>
        <p:txBody>
          <a:bodyPr>
            <a:noAutofit/>
          </a:bodyPr>
          <a:lstStyle/>
          <a:p>
            <a:r>
              <a:rPr lang="en-US" sz="2800" b="1" spc="-5" dirty="0">
                <a:latin typeface="Times New Roman" panose="02020603050405020304" pitchFamily="18" charset="0"/>
                <a:cs typeface="Times New Roman" panose="02020603050405020304" pitchFamily="18" charset="0"/>
              </a:rPr>
              <a:t>Impression </a:t>
            </a:r>
            <a:r>
              <a:rPr lang="en-US" sz="2800" spc="-5" dirty="0">
                <a:latin typeface="Times New Roman" panose="02020603050405020304" pitchFamily="18" charset="0"/>
                <a:cs typeface="Times New Roman" panose="02020603050405020304" pitchFamily="18" charset="0"/>
              </a:rPr>
              <a:t>-A </a:t>
            </a:r>
            <a:r>
              <a:rPr lang="en-US" sz="2800" spc="-10" dirty="0">
                <a:latin typeface="Times New Roman" panose="02020603050405020304" pitchFamily="18" charset="0"/>
                <a:cs typeface="Times New Roman" panose="02020603050405020304" pitchFamily="18" charset="0"/>
              </a:rPr>
              <a:t>negative </a:t>
            </a:r>
            <a:r>
              <a:rPr lang="en-US" sz="2800" spc="-5" dirty="0">
                <a:latin typeface="Times New Roman" panose="02020603050405020304" pitchFamily="18" charset="0"/>
                <a:cs typeface="Times New Roman" panose="02020603050405020304" pitchFamily="18" charset="0"/>
              </a:rPr>
              <a:t>likeness </a:t>
            </a:r>
            <a:r>
              <a:rPr lang="en-US" sz="2800" spc="-10" dirty="0">
                <a:latin typeface="Times New Roman" panose="02020603050405020304" pitchFamily="18" charset="0"/>
                <a:cs typeface="Times New Roman" panose="02020603050405020304" pitchFamily="18" charset="0"/>
              </a:rPr>
              <a:t>or copy </a:t>
            </a:r>
            <a:r>
              <a:rPr lang="en-US" sz="2800" spc="-5" dirty="0">
                <a:latin typeface="Times New Roman" panose="02020603050405020304" pitchFamily="18" charset="0"/>
                <a:cs typeface="Times New Roman" panose="02020603050405020304" pitchFamily="18" charset="0"/>
              </a:rPr>
              <a:t>in </a:t>
            </a:r>
            <a:r>
              <a:rPr lang="en-US" sz="2800" spc="-10" dirty="0">
                <a:latin typeface="Times New Roman" panose="02020603050405020304" pitchFamily="18" charset="0"/>
                <a:cs typeface="Times New Roman" panose="02020603050405020304" pitchFamily="18" charset="0"/>
              </a:rPr>
              <a:t>reverse  of the </a:t>
            </a:r>
            <a:r>
              <a:rPr lang="en-US" sz="2800" spc="-5" dirty="0">
                <a:latin typeface="Times New Roman" panose="02020603050405020304" pitchFamily="18" charset="0"/>
                <a:cs typeface="Times New Roman" panose="02020603050405020304" pitchFamily="18" charset="0"/>
              </a:rPr>
              <a:t>surface </a:t>
            </a:r>
            <a:r>
              <a:rPr lang="en-US" sz="2800" spc="-10" dirty="0">
                <a:latin typeface="Times New Roman" panose="02020603050405020304" pitchFamily="18" charset="0"/>
                <a:cs typeface="Times New Roman" panose="02020603050405020304" pitchFamily="18" charset="0"/>
              </a:rPr>
              <a:t>of </a:t>
            </a:r>
            <a:r>
              <a:rPr lang="en-US" sz="2800" spc="-5" dirty="0">
                <a:latin typeface="Times New Roman" panose="02020603050405020304" pitchFamily="18" charset="0"/>
                <a:cs typeface="Times New Roman" panose="02020603050405020304" pitchFamily="18" charset="0"/>
              </a:rPr>
              <a:t>an </a:t>
            </a:r>
            <a:r>
              <a:rPr lang="en-US" sz="2800" spc="-10" dirty="0">
                <a:latin typeface="Times New Roman" panose="02020603050405020304" pitchFamily="18" charset="0"/>
                <a:cs typeface="Times New Roman" panose="02020603050405020304" pitchFamily="18" charset="0"/>
              </a:rPr>
              <a:t>object; </a:t>
            </a:r>
            <a:r>
              <a:rPr lang="en-US" sz="2800" spc="-5" dirty="0">
                <a:latin typeface="Times New Roman" panose="02020603050405020304" pitchFamily="18" charset="0"/>
                <a:cs typeface="Times New Roman" panose="02020603050405020304" pitchFamily="18" charset="0"/>
              </a:rPr>
              <a:t>an imprint </a:t>
            </a:r>
            <a:r>
              <a:rPr lang="en-US" sz="2800" spc="-10" dirty="0">
                <a:latin typeface="Times New Roman" panose="02020603050405020304" pitchFamily="18" charset="0"/>
                <a:cs typeface="Times New Roman" panose="02020603050405020304" pitchFamily="18" charset="0"/>
              </a:rPr>
              <a:t>of </a:t>
            </a:r>
            <a:r>
              <a:rPr lang="en-US" sz="2800" spc="-15" dirty="0">
                <a:latin typeface="Times New Roman" panose="02020603050405020304" pitchFamily="18" charset="0"/>
                <a:cs typeface="Times New Roman" panose="02020603050405020304" pitchFamily="18" charset="0"/>
              </a:rPr>
              <a:t>the  </a:t>
            </a:r>
            <a:r>
              <a:rPr lang="en-US" sz="2800" spc="-10" dirty="0">
                <a:latin typeface="Times New Roman" panose="02020603050405020304" pitchFamily="18" charset="0"/>
                <a:cs typeface="Times New Roman" panose="02020603050405020304" pitchFamily="18" charset="0"/>
              </a:rPr>
              <a:t>teeth </a:t>
            </a:r>
            <a:r>
              <a:rPr lang="en-US" sz="2800" spc="-5" dirty="0">
                <a:latin typeface="Times New Roman" panose="02020603050405020304" pitchFamily="18" charset="0"/>
                <a:cs typeface="Times New Roman" panose="02020603050405020304" pitchFamily="18" charset="0"/>
              </a:rPr>
              <a:t>and adjacent structures </a:t>
            </a:r>
            <a:r>
              <a:rPr lang="en-US" sz="2800" spc="-10" dirty="0">
                <a:latin typeface="Times New Roman" panose="02020603050405020304" pitchFamily="18" charset="0"/>
                <a:cs typeface="Times New Roman" panose="02020603050405020304" pitchFamily="18" charset="0"/>
              </a:rPr>
              <a:t>for use </a:t>
            </a:r>
            <a:r>
              <a:rPr lang="en-US" sz="2800" spc="-5" dirty="0">
                <a:latin typeface="Times New Roman" panose="02020603050405020304" pitchFamily="18" charset="0"/>
                <a:cs typeface="Times New Roman" panose="02020603050405020304" pitchFamily="18" charset="0"/>
              </a:rPr>
              <a:t>in</a:t>
            </a:r>
            <a:r>
              <a:rPr lang="en-US" sz="2800" spc="-80" dirty="0">
                <a:latin typeface="Times New Roman" panose="02020603050405020304" pitchFamily="18" charset="0"/>
                <a:cs typeface="Times New Roman" panose="02020603050405020304" pitchFamily="18" charset="0"/>
              </a:rPr>
              <a:t> </a:t>
            </a:r>
            <a:r>
              <a:rPr lang="en-US" sz="2800" spc="-5" dirty="0">
                <a:latin typeface="Times New Roman" panose="02020603050405020304" pitchFamily="18" charset="0"/>
                <a:cs typeface="Times New Roman" panose="02020603050405020304" pitchFamily="18" charset="0"/>
              </a:rPr>
              <a:t>dentistry. </a:t>
            </a:r>
          </a:p>
          <a:p>
            <a:pPr marL="0" indent="0">
              <a:buNone/>
            </a:pPr>
            <a:r>
              <a:rPr lang="en-US" sz="2800" spc="-5" dirty="0">
                <a:latin typeface="Times New Roman" panose="02020603050405020304" pitchFamily="18" charset="0"/>
                <a:cs typeface="Times New Roman" panose="02020603050405020304" pitchFamily="18" charset="0"/>
              </a:rPr>
              <a:t>                                                                   – GPT 10</a:t>
            </a:r>
          </a:p>
          <a:p>
            <a:r>
              <a:rPr lang="en-US" sz="2800" b="1" spc="-5" dirty="0">
                <a:latin typeface="Times New Roman" panose="02020603050405020304" pitchFamily="18" charset="0"/>
                <a:cs typeface="Times New Roman" panose="02020603050405020304" pitchFamily="18" charset="0"/>
              </a:rPr>
              <a:t>Preliminary impression </a:t>
            </a:r>
            <a:r>
              <a:rPr lang="en-US" sz="2800" dirty="0">
                <a:latin typeface="Times New Roman" panose="02020603050405020304" pitchFamily="18" charset="0"/>
                <a:cs typeface="Times New Roman" panose="02020603050405020304" pitchFamily="18" charset="0"/>
              </a:rPr>
              <a:t>- a </a:t>
            </a:r>
            <a:r>
              <a:rPr lang="en-US" sz="2800" spc="-10" dirty="0">
                <a:latin typeface="Times New Roman" panose="02020603050405020304" pitchFamily="18" charset="0"/>
                <a:cs typeface="Times New Roman" panose="02020603050405020304" pitchFamily="18" charset="0"/>
              </a:rPr>
              <a:t>negative </a:t>
            </a:r>
            <a:r>
              <a:rPr lang="en-US" sz="2800" spc="-5" dirty="0">
                <a:latin typeface="Times New Roman" panose="02020603050405020304" pitchFamily="18" charset="0"/>
                <a:cs typeface="Times New Roman" panose="02020603050405020304" pitchFamily="18" charset="0"/>
              </a:rPr>
              <a:t>likeness  </a:t>
            </a:r>
            <a:r>
              <a:rPr lang="en-US" sz="2800" spc="-10" dirty="0">
                <a:latin typeface="Times New Roman" panose="02020603050405020304" pitchFamily="18" charset="0"/>
                <a:cs typeface="Times New Roman" panose="02020603050405020304" pitchFamily="18" charset="0"/>
              </a:rPr>
              <a:t>made for the </a:t>
            </a:r>
            <a:r>
              <a:rPr lang="en-US" sz="2800" spc="-5" dirty="0">
                <a:latin typeface="Times New Roman" panose="02020603050405020304" pitchFamily="18" charset="0"/>
                <a:cs typeface="Times New Roman" panose="02020603050405020304" pitchFamily="18" charset="0"/>
              </a:rPr>
              <a:t>purpose </a:t>
            </a:r>
            <a:r>
              <a:rPr lang="en-US" sz="2800" spc="-10" dirty="0">
                <a:latin typeface="Times New Roman" panose="02020603050405020304" pitchFamily="18" charset="0"/>
                <a:cs typeface="Times New Roman" panose="02020603050405020304" pitchFamily="18" charset="0"/>
              </a:rPr>
              <a:t>of </a:t>
            </a:r>
            <a:r>
              <a:rPr lang="en-US" sz="2800" spc="-5" dirty="0">
                <a:latin typeface="Times New Roman" panose="02020603050405020304" pitchFamily="18" charset="0"/>
                <a:cs typeface="Times New Roman" panose="02020603050405020304" pitchFamily="18" charset="0"/>
              </a:rPr>
              <a:t>diagnosis, </a:t>
            </a:r>
            <a:r>
              <a:rPr lang="en-US" sz="2800" spc="-15" dirty="0">
                <a:latin typeface="Times New Roman" panose="02020603050405020304" pitchFamily="18" charset="0"/>
                <a:cs typeface="Times New Roman" panose="02020603050405020304" pitchFamily="18" charset="0"/>
              </a:rPr>
              <a:t>treatment  </a:t>
            </a:r>
            <a:r>
              <a:rPr lang="en-US" sz="2800" spc="-5" dirty="0">
                <a:latin typeface="Times New Roman" panose="02020603050405020304" pitchFamily="18" charset="0"/>
                <a:cs typeface="Times New Roman" panose="02020603050405020304" pitchFamily="18" charset="0"/>
              </a:rPr>
              <a:t>planning, and/or </a:t>
            </a:r>
            <a:r>
              <a:rPr lang="en-US" sz="2800" spc="-10" dirty="0">
                <a:latin typeface="Times New Roman" panose="02020603050405020304" pitchFamily="18" charset="0"/>
                <a:cs typeface="Times New Roman" panose="02020603050405020304" pitchFamily="18" charset="0"/>
              </a:rPr>
              <a:t>the fabrication of </a:t>
            </a:r>
            <a:r>
              <a:rPr lang="en-US" sz="2800" dirty="0">
                <a:latin typeface="Times New Roman" panose="02020603050405020304" pitchFamily="18" charset="0"/>
                <a:cs typeface="Times New Roman" panose="02020603050405020304" pitchFamily="18" charset="0"/>
              </a:rPr>
              <a:t>a </a:t>
            </a:r>
            <a:r>
              <a:rPr lang="en-US" sz="2800" spc="-10" dirty="0">
                <a:latin typeface="Times New Roman" panose="02020603050405020304" pitchFamily="18" charset="0"/>
                <a:cs typeface="Times New Roman" panose="02020603050405020304" pitchFamily="18" charset="0"/>
              </a:rPr>
              <a:t>custom  </a:t>
            </a:r>
            <a:r>
              <a:rPr lang="en-US" sz="2800" spc="-5" dirty="0">
                <a:latin typeface="Times New Roman" panose="02020603050405020304" pitchFamily="18" charset="0"/>
                <a:cs typeface="Times New Roman" panose="02020603050405020304" pitchFamily="18" charset="0"/>
              </a:rPr>
              <a:t>impression</a:t>
            </a:r>
            <a:r>
              <a:rPr lang="en-US" sz="2800" spc="-15" dirty="0">
                <a:latin typeface="Times New Roman" panose="02020603050405020304" pitchFamily="18" charset="0"/>
                <a:cs typeface="Times New Roman" panose="02020603050405020304" pitchFamily="18" charset="0"/>
              </a:rPr>
              <a:t> </a:t>
            </a:r>
            <a:r>
              <a:rPr lang="en-US" sz="2800" spc="-10" dirty="0">
                <a:latin typeface="Times New Roman" panose="02020603050405020304" pitchFamily="18" charset="0"/>
                <a:cs typeface="Times New Roman" panose="02020603050405020304" pitchFamily="18" charset="0"/>
              </a:rPr>
              <a:t>tray. </a:t>
            </a:r>
          </a:p>
          <a:p>
            <a:pPr marL="0" indent="0">
              <a:buNone/>
            </a:pPr>
            <a:r>
              <a:rPr lang="en-US" sz="2800" spc="-10" dirty="0">
                <a:latin typeface="Times New Roman" panose="02020603050405020304" pitchFamily="18" charset="0"/>
                <a:cs typeface="Times New Roman" panose="02020603050405020304" pitchFamily="18" charset="0"/>
              </a:rPr>
              <a:t>                                                                    – GPT 10</a:t>
            </a:r>
          </a:p>
          <a:p>
            <a:r>
              <a:rPr lang="en-US" sz="2800" b="1" spc="-10" dirty="0">
                <a:latin typeface="Times New Roman" panose="02020603050405020304" pitchFamily="18" charset="0"/>
                <a:cs typeface="Times New Roman" panose="02020603050405020304" pitchFamily="18" charset="0"/>
              </a:rPr>
              <a:t>Final </a:t>
            </a:r>
            <a:r>
              <a:rPr lang="en-US" sz="2800" b="1" spc="-5" dirty="0">
                <a:latin typeface="Times New Roman" panose="02020603050405020304" pitchFamily="18" charset="0"/>
                <a:cs typeface="Times New Roman" panose="02020603050405020304" pitchFamily="18" charset="0"/>
              </a:rPr>
              <a:t>impression:</a:t>
            </a:r>
            <a:r>
              <a:rPr lang="en-US" sz="2800" dirty="0">
                <a:latin typeface="Times New Roman" panose="02020603050405020304" pitchFamily="18" charset="0"/>
                <a:cs typeface="Times New Roman" panose="02020603050405020304" pitchFamily="18" charset="0"/>
              </a:rPr>
              <a:t>- </a:t>
            </a:r>
            <a:r>
              <a:rPr lang="en-US" sz="2800" spc="-10" dirty="0">
                <a:latin typeface="Times New Roman" panose="02020603050405020304" pitchFamily="18" charset="0"/>
                <a:cs typeface="Times New Roman" panose="02020603050405020304" pitchFamily="18" charset="0"/>
              </a:rPr>
              <a:t>The </a:t>
            </a:r>
            <a:r>
              <a:rPr lang="en-US" sz="2800" spc="-5" dirty="0">
                <a:latin typeface="Times New Roman" panose="02020603050405020304" pitchFamily="18" charset="0"/>
                <a:cs typeface="Times New Roman" panose="02020603050405020304" pitchFamily="18" charset="0"/>
              </a:rPr>
              <a:t>impression </a:t>
            </a:r>
            <a:r>
              <a:rPr lang="en-US" sz="2800" spc="-10" dirty="0">
                <a:latin typeface="Times New Roman" panose="02020603050405020304" pitchFamily="18" charset="0"/>
                <a:cs typeface="Times New Roman" panose="02020603050405020304" pitchFamily="18" charset="0"/>
              </a:rPr>
              <a:t>that </a:t>
            </a:r>
            <a:r>
              <a:rPr lang="en-US" sz="2800" spc="-15" dirty="0">
                <a:latin typeface="Times New Roman" panose="02020603050405020304" pitchFamily="18" charset="0"/>
                <a:cs typeface="Times New Roman" panose="02020603050405020304" pitchFamily="18" charset="0"/>
              </a:rPr>
              <a:t>represents </a:t>
            </a:r>
            <a:r>
              <a:rPr lang="en-US" sz="2800" spc="-10" dirty="0">
                <a:latin typeface="Times New Roman" panose="02020603050405020304" pitchFamily="18" charset="0"/>
                <a:cs typeface="Times New Roman" panose="02020603050405020304" pitchFamily="18" charset="0"/>
              </a:rPr>
              <a:t>the completion of the registration of the </a:t>
            </a:r>
            <a:r>
              <a:rPr lang="en-US" sz="2800" spc="-5" dirty="0">
                <a:latin typeface="Times New Roman" panose="02020603050405020304" pitchFamily="18" charset="0"/>
                <a:cs typeface="Times New Roman" panose="02020603050405020304" pitchFamily="18" charset="0"/>
              </a:rPr>
              <a:t>surface </a:t>
            </a:r>
            <a:r>
              <a:rPr lang="en-US" sz="2800" spc="-10" dirty="0">
                <a:latin typeface="Times New Roman" panose="02020603050405020304" pitchFamily="18" charset="0"/>
                <a:cs typeface="Times New Roman" panose="02020603050405020304" pitchFamily="18" charset="0"/>
              </a:rPr>
              <a:t>or</a:t>
            </a:r>
            <a:r>
              <a:rPr lang="en-US" sz="2800" spc="-15" dirty="0">
                <a:latin typeface="Times New Roman" panose="02020603050405020304" pitchFamily="18" charset="0"/>
                <a:cs typeface="Times New Roman" panose="02020603050405020304" pitchFamily="18" charset="0"/>
              </a:rPr>
              <a:t> </a:t>
            </a:r>
            <a:r>
              <a:rPr lang="en-US" sz="2800" spc="-10" dirty="0">
                <a:latin typeface="Times New Roman" panose="02020603050405020304" pitchFamily="18" charset="0"/>
                <a:cs typeface="Times New Roman" panose="02020603050405020304" pitchFamily="18" charset="0"/>
              </a:rPr>
              <a:t>object.</a:t>
            </a:r>
            <a:endParaRPr lang="en-US" sz="2800" dirty="0">
              <a:latin typeface="Times New Roman" panose="02020603050405020304" pitchFamily="18" charset="0"/>
              <a:cs typeface="Times New Roman" panose="02020603050405020304" pitchFamily="18" charset="0"/>
            </a:endParaRPr>
          </a:p>
          <a:p>
            <a:pPr marL="0" indent="0">
              <a:buNone/>
            </a:pPr>
            <a:r>
              <a:rPr lang="en-IN" sz="2800" dirty="0">
                <a:latin typeface="Times New Roman" panose="02020603050405020304" pitchFamily="18" charset="0"/>
                <a:cs typeface="Times New Roman" panose="02020603050405020304" pitchFamily="18" charset="0"/>
              </a:rPr>
              <a:t> </a:t>
            </a:r>
            <a:r>
              <a:rPr lang="en-US" sz="2800" spc="-5" dirty="0">
                <a:latin typeface="Times New Roman" panose="02020603050405020304" pitchFamily="18" charset="0"/>
                <a:cs typeface="Times New Roman" panose="02020603050405020304" pitchFamily="18" charset="0"/>
              </a:rPr>
              <a:t>                                                                   – GPT 10</a:t>
            </a:r>
            <a:endParaRPr lang="en-IN" sz="2800" dirty="0">
              <a:latin typeface="Times New Roman" panose="02020603050405020304" pitchFamily="18" charset="0"/>
              <a:cs typeface="Times New Roman" panose="02020603050405020304" pitchFamily="18" charset="0"/>
            </a:endParaRPr>
          </a:p>
          <a:p>
            <a:pPr marL="0" indent="0">
              <a:buNone/>
            </a:pPr>
            <a:r>
              <a:rPr lang="en-IN" sz="2800" dirty="0">
                <a:latin typeface="Times New Roman" panose="02020603050405020304" pitchFamily="18" charset="0"/>
                <a:cs typeface="Times New Roman" panose="02020603050405020304" pitchFamily="18" charset="0"/>
              </a:rPr>
              <a:t>                                                                               </a:t>
            </a:r>
          </a:p>
          <a:p>
            <a:endParaRPr lang="en-US" sz="2800" dirty="0">
              <a:latin typeface="Times New Roman" panose="02020603050405020304" pitchFamily="18" charset="0"/>
              <a:cs typeface="Times New Roman" panose="02020603050405020304" pitchFamily="18" charset="0"/>
            </a:endParaRPr>
          </a:p>
          <a:p>
            <a:pPr marL="0" indent="0">
              <a:buNone/>
            </a:pP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4000" b="1" u="sng" spc="-5" dirty="0">
                <a:latin typeface="Times New Roman" panose="02020603050405020304" pitchFamily="18" charset="0"/>
                <a:cs typeface="Times New Roman" panose="02020603050405020304" pitchFamily="18" charset="0"/>
              </a:rPr>
              <a:t>Basic</a:t>
            </a:r>
            <a:r>
              <a:rPr lang="en-IN" sz="4000" b="1" u="sng" spc="-95" dirty="0">
                <a:latin typeface="Times New Roman" panose="02020603050405020304" pitchFamily="18" charset="0"/>
                <a:cs typeface="Times New Roman" panose="02020603050405020304" pitchFamily="18" charset="0"/>
              </a:rPr>
              <a:t> </a:t>
            </a:r>
            <a:r>
              <a:rPr lang="en-IN" sz="4000" b="1" u="sng" spc="-15" dirty="0">
                <a:latin typeface="Times New Roman" panose="02020603050405020304" pitchFamily="18" charset="0"/>
                <a:cs typeface="Times New Roman" panose="02020603050405020304" pitchFamily="18" charset="0"/>
              </a:rPr>
              <a:t>Requirements:</a:t>
            </a:r>
            <a:br>
              <a:rPr lang="en-IN" sz="4000" b="1" u="sng" dirty="0">
                <a:latin typeface="Times New Roman" panose="02020603050405020304" pitchFamily="18" charset="0"/>
                <a:cs typeface="Times New Roman" panose="02020603050405020304" pitchFamily="18" charset="0"/>
              </a:rPr>
            </a:br>
            <a:endParaRPr lang="en-IN" sz="4000" b="1" u="sng"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350964"/>
            <a:ext cx="8596668" cy="3880773"/>
          </a:xfrm>
        </p:spPr>
        <p:txBody>
          <a:bodyPr/>
          <a:lstStyle/>
          <a:p>
            <a:pPr>
              <a:buFont typeface="Wingdings" panose="05000000000000000000" charset="0"/>
              <a:buChar char="Ø"/>
            </a:pPr>
            <a:endParaRPr lang="en-IN" sz="2000" b="1" dirty="0">
              <a:latin typeface="Times New Roman" panose="02020603050405020304" pitchFamily="18" charset="0"/>
              <a:cs typeface="Times New Roman" panose="02020603050405020304" pitchFamily="18" charset="0"/>
            </a:endParaRPr>
          </a:p>
          <a:p>
            <a:pPr marL="482600" indent="-469900">
              <a:lnSpc>
                <a:spcPct val="150000"/>
              </a:lnSpc>
              <a:spcBef>
                <a:spcPts val="915"/>
              </a:spcBef>
              <a:buClr>
                <a:srgbClr val="93C600"/>
              </a:buClr>
              <a:buSzPct val="81000"/>
              <a:buFont typeface="Wingdings" panose="05000000000000000000" charset="0"/>
              <a:buChar char="Ø"/>
              <a:tabLst>
                <a:tab pos="481965" algn="l"/>
                <a:tab pos="482600" algn="l"/>
              </a:tabLst>
            </a:pPr>
            <a:r>
              <a:rPr lang="en-US" sz="2800" spc="-10" dirty="0">
                <a:latin typeface="Times New Roman" panose="02020603050405020304" pitchFamily="18" charset="0"/>
                <a:cs typeface="Times New Roman" panose="02020603050405020304" pitchFamily="18" charset="0"/>
              </a:rPr>
              <a:t>Knowledge of facial </a:t>
            </a:r>
            <a:r>
              <a:rPr lang="en-US" sz="2800" spc="-5" dirty="0">
                <a:latin typeface="Times New Roman" panose="02020603050405020304" pitchFamily="18" charset="0"/>
                <a:cs typeface="Times New Roman" panose="02020603050405020304" pitchFamily="18" charset="0"/>
              </a:rPr>
              <a:t>&amp; </a:t>
            </a:r>
            <a:r>
              <a:rPr lang="en-US" sz="2800" spc="-10" dirty="0">
                <a:latin typeface="Times New Roman" panose="02020603050405020304" pitchFamily="18" charset="0"/>
                <a:cs typeface="Times New Roman" panose="02020603050405020304" pitchFamily="18" charset="0"/>
              </a:rPr>
              <a:t>oral</a:t>
            </a:r>
            <a:r>
              <a:rPr lang="en-US" sz="2800" spc="-35" dirty="0">
                <a:latin typeface="Times New Roman" panose="02020603050405020304" pitchFamily="18" charset="0"/>
                <a:cs typeface="Times New Roman" panose="02020603050405020304" pitchFamily="18" charset="0"/>
              </a:rPr>
              <a:t> </a:t>
            </a:r>
            <a:r>
              <a:rPr lang="en-US" sz="2800" spc="-5" dirty="0">
                <a:latin typeface="Times New Roman" panose="02020603050405020304" pitchFamily="18" charset="0"/>
                <a:cs typeface="Times New Roman" panose="02020603050405020304" pitchFamily="18" charset="0"/>
              </a:rPr>
              <a:t>anatomy.</a:t>
            </a:r>
            <a:endParaRPr lang="en-US" sz="2800" dirty="0">
              <a:latin typeface="Times New Roman" panose="02020603050405020304" pitchFamily="18" charset="0"/>
              <a:cs typeface="Times New Roman" panose="02020603050405020304" pitchFamily="18" charset="0"/>
            </a:endParaRPr>
          </a:p>
          <a:p>
            <a:pPr marL="482600" indent="-469900">
              <a:lnSpc>
                <a:spcPct val="150000"/>
              </a:lnSpc>
              <a:spcBef>
                <a:spcPts val="815"/>
              </a:spcBef>
              <a:buClr>
                <a:srgbClr val="93C600"/>
              </a:buClr>
              <a:buSzPct val="81000"/>
              <a:buFont typeface="Wingdings" panose="05000000000000000000" charset="0"/>
              <a:buChar char="Ø"/>
              <a:tabLst>
                <a:tab pos="481965" algn="l"/>
                <a:tab pos="482600" algn="l"/>
              </a:tabLst>
            </a:pPr>
            <a:r>
              <a:rPr lang="en-US" sz="2800" spc="-10" dirty="0">
                <a:latin typeface="Times New Roman" panose="02020603050405020304" pitchFamily="18" charset="0"/>
                <a:cs typeface="Times New Roman" panose="02020603050405020304" pitchFamily="18" charset="0"/>
              </a:rPr>
              <a:t>Knowledge of </a:t>
            </a:r>
            <a:r>
              <a:rPr lang="en-US" sz="2800" spc="-5" dirty="0">
                <a:latin typeface="Times New Roman" panose="02020603050405020304" pitchFamily="18" charset="0"/>
                <a:cs typeface="Times New Roman" panose="02020603050405020304" pitchFamily="18" charset="0"/>
              </a:rPr>
              <a:t>basic and </a:t>
            </a:r>
            <a:r>
              <a:rPr lang="en-US" sz="2800" spc="-10" dirty="0">
                <a:latin typeface="Times New Roman" panose="02020603050405020304" pitchFamily="18" charset="0"/>
                <a:cs typeface="Times New Roman" panose="02020603050405020304" pitchFamily="18" charset="0"/>
              </a:rPr>
              <a:t>reliable</a:t>
            </a:r>
            <a:r>
              <a:rPr lang="en-US" sz="2800" spc="-70" dirty="0">
                <a:latin typeface="Times New Roman" panose="02020603050405020304" pitchFamily="18" charset="0"/>
                <a:cs typeface="Times New Roman" panose="02020603050405020304" pitchFamily="18" charset="0"/>
              </a:rPr>
              <a:t> </a:t>
            </a:r>
            <a:r>
              <a:rPr lang="en-US" sz="2800" spc="-5" dirty="0">
                <a:latin typeface="Times New Roman" panose="02020603050405020304" pitchFamily="18" charset="0"/>
                <a:cs typeface="Times New Roman" panose="02020603050405020304" pitchFamily="18" charset="0"/>
              </a:rPr>
              <a:t>technique.</a:t>
            </a:r>
            <a:endParaRPr lang="en-US" sz="2800" dirty="0">
              <a:latin typeface="Times New Roman" panose="02020603050405020304" pitchFamily="18" charset="0"/>
              <a:cs typeface="Times New Roman" panose="02020603050405020304" pitchFamily="18" charset="0"/>
            </a:endParaRPr>
          </a:p>
          <a:p>
            <a:pPr marL="482600" indent="-469900">
              <a:lnSpc>
                <a:spcPct val="150000"/>
              </a:lnSpc>
              <a:spcBef>
                <a:spcPts val="815"/>
              </a:spcBef>
              <a:buClr>
                <a:srgbClr val="93C600"/>
              </a:buClr>
              <a:buSzPct val="81000"/>
              <a:buFont typeface="Wingdings" panose="05000000000000000000" charset="0"/>
              <a:buChar char="Ø"/>
              <a:tabLst>
                <a:tab pos="481965" algn="l"/>
                <a:tab pos="482600" algn="l"/>
              </a:tabLst>
            </a:pPr>
            <a:r>
              <a:rPr lang="en-US" sz="2800" spc="-10" dirty="0">
                <a:latin typeface="Times New Roman" panose="02020603050405020304" pitchFamily="18" charset="0"/>
                <a:cs typeface="Times New Roman" panose="02020603050405020304" pitchFamily="18" charset="0"/>
              </a:rPr>
              <a:t>Knowledge </a:t>
            </a:r>
            <a:r>
              <a:rPr lang="en-US" sz="2800" spc="-5" dirty="0">
                <a:latin typeface="Times New Roman" panose="02020603050405020304" pitchFamily="18" charset="0"/>
                <a:cs typeface="Times New Roman" panose="02020603050405020304" pitchFamily="18" charset="0"/>
              </a:rPr>
              <a:t>and </a:t>
            </a:r>
            <a:r>
              <a:rPr lang="en-US" sz="2800" spc="-10" dirty="0">
                <a:latin typeface="Times New Roman" panose="02020603050405020304" pitchFamily="18" charset="0"/>
                <a:cs typeface="Times New Roman" panose="02020603050405020304" pitchFamily="18" charset="0"/>
              </a:rPr>
              <a:t>understanding of</a:t>
            </a:r>
            <a:r>
              <a:rPr lang="en-US" sz="2800" spc="-75" dirty="0">
                <a:latin typeface="Times New Roman" panose="02020603050405020304" pitchFamily="18" charset="0"/>
                <a:cs typeface="Times New Roman" panose="02020603050405020304" pitchFamily="18" charset="0"/>
              </a:rPr>
              <a:t> </a:t>
            </a:r>
            <a:r>
              <a:rPr lang="en-US" sz="2800" spc="-10" dirty="0">
                <a:latin typeface="Times New Roman" panose="02020603050405020304" pitchFamily="18" charset="0"/>
                <a:cs typeface="Times New Roman" panose="02020603050405020304" pitchFamily="18" charset="0"/>
              </a:rPr>
              <a:t>materials.</a:t>
            </a:r>
            <a:endParaRPr lang="en-US" sz="2800" dirty="0">
              <a:latin typeface="Times New Roman" panose="02020603050405020304" pitchFamily="18" charset="0"/>
              <a:cs typeface="Times New Roman" panose="02020603050405020304" pitchFamily="18" charset="0"/>
            </a:endParaRPr>
          </a:p>
          <a:p>
            <a:pPr marL="482600" indent="-469900">
              <a:lnSpc>
                <a:spcPct val="150000"/>
              </a:lnSpc>
              <a:spcBef>
                <a:spcPts val="820"/>
              </a:spcBef>
              <a:buClr>
                <a:srgbClr val="93C600"/>
              </a:buClr>
              <a:buSzPct val="81000"/>
              <a:buFont typeface="Wingdings" panose="05000000000000000000" charset="0"/>
              <a:buChar char="Ø"/>
              <a:tabLst>
                <a:tab pos="481965" algn="l"/>
                <a:tab pos="482600" algn="l"/>
              </a:tabLst>
            </a:pPr>
            <a:r>
              <a:rPr lang="en-US" sz="2800" spc="-5" dirty="0">
                <a:latin typeface="Times New Roman" panose="02020603050405020304" pitchFamily="18" charset="0"/>
                <a:cs typeface="Times New Roman" panose="02020603050405020304" pitchFamily="18" charset="0"/>
              </a:rPr>
              <a:t>Skill and </a:t>
            </a:r>
            <a:r>
              <a:rPr lang="en-US" sz="2800" spc="-10" dirty="0">
                <a:latin typeface="Times New Roman" panose="02020603050405020304" pitchFamily="18" charset="0"/>
                <a:cs typeface="Times New Roman" panose="02020603050405020304" pitchFamily="18" charset="0"/>
              </a:rPr>
              <a:t>Patient</a:t>
            </a:r>
            <a:r>
              <a:rPr lang="en-US" sz="2800" spc="-20" dirty="0">
                <a:latin typeface="Times New Roman" panose="02020603050405020304" pitchFamily="18" charset="0"/>
                <a:cs typeface="Times New Roman" panose="02020603050405020304" pitchFamily="18" charset="0"/>
              </a:rPr>
              <a:t> </a:t>
            </a:r>
            <a:r>
              <a:rPr lang="en-US" sz="2800" spc="-5" dirty="0">
                <a:latin typeface="Times New Roman" panose="02020603050405020304" pitchFamily="18" charset="0"/>
                <a:cs typeface="Times New Roman" panose="02020603050405020304" pitchFamily="18" charset="0"/>
              </a:rPr>
              <a:t>management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5AFDA-8A33-4B6D-E709-0D7A1FDDF285}"/>
              </a:ext>
            </a:extLst>
          </p:cNvPr>
          <p:cNvSpPr>
            <a:spLocks noGrp="1"/>
          </p:cNvSpPr>
          <p:nvPr>
            <p:ph type="title"/>
          </p:nvPr>
        </p:nvSpPr>
        <p:spPr/>
        <p:txBody>
          <a:bodyPr/>
          <a:lstStyle/>
          <a:p>
            <a:r>
              <a:rPr lang="en-US" sz="3600" b="1" u="sng" dirty="0">
                <a:latin typeface="Times New Roman" panose="02020603050405020304" pitchFamily="18" charset="0"/>
                <a:cs typeface="Times New Roman" panose="02020603050405020304" pitchFamily="18" charset="0"/>
              </a:rPr>
              <a:t>Principles of Impression Making:</a:t>
            </a:r>
            <a:endParaRPr lang="en-IN" dirty="0"/>
          </a:p>
        </p:txBody>
      </p:sp>
      <p:pic>
        <p:nvPicPr>
          <p:cNvPr id="5" name="Content Placeholder 4">
            <a:extLst>
              <a:ext uri="{FF2B5EF4-FFF2-40B4-BE49-F238E27FC236}">
                <a16:creationId xmlns:a16="http://schemas.microsoft.com/office/drawing/2014/main" id="{A5C6A6C1-85C0-6928-8D3B-A56368C9005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0569" y="1930400"/>
            <a:ext cx="3554858" cy="2486346"/>
          </a:xfrm>
        </p:spPr>
      </p:pic>
      <p:pic>
        <p:nvPicPr>
          <p:cNvPr id="6" name="Content Placeholder 4">
            <a:extLst>
              <a:ext uri="{FF2B5EF4-FFF2-40B4-BE49-F238E27FC236}">
                <a16:creationId xmlns:a16="http://schemas.microsoft.com/office/drawing/2014/main" id="{44E76DEA-C732-7C97-FDF1-FDD7CAB71D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2589" y="2043415"/>
            <a:ext cx="2887038" cy="2260315"/>
          </a:xfrm>
          <a:prstGeom prst="rect">
            <a:avLst/>
          </a:prstGeom>
        </p:spPr>
      </p:pic>
      <p:sp>
        <p:nvSpPr>
          <p:cNvPr id="7" name="TextBox 6">
            <a:extLst>
              <a:ext uri="{FF2B5EF4-FFF2-40B4-BE49-F238E27FC236}">
                <a16:creationId xmlns:a16="http://schemas.microsoft.com/office/drawing/2014/main" id="{B29567D1-26A9-B9FA-F44D-6C72BF2167A7}"/>
              </a:ext>
            </a:extLst>
          </p:cNvPr>
          <p:cNvSpPr txBox="1"/>
          <p:nvPr/>
        </p:nvSpPr>
        <p:spPr>
          <a:xfrm>
            <a:off x="1770889" y="5065160"/>
            <a:ext cx="2294218" cy="369332"/>
          </a:xfrm>
          <a:prstGeom prst="rect">
            <a:avLst/>
          </a:prstGeom>
          <a:noFill/>
        </p:spPr>
        <p:txBody>
          <a:bodyPr wrap="none" rtlCol="0">
            <a:spAutoFit/>
          </a:bodyPr>
          <a:lstStyle/>
          <a:p>
            <a:r>
              <a:rPr lang="en-IN" dirty="0"/>
              <a:t>Healthy oral mucosa</a:t>
            </a:r>
          </a:p>
        </p:txBody>
      </p:sp>
      <p:sp>
        <p:nvSpPr>
          <p:cNvPr id="8" name="TextBox 7">
            <a:extLst>
              <a:ext uri="{FF2B5EF4-FFF2-40B4-BE49-F238E27FC236}">
                <a16:creationId xmlns:a16="http://schemas.microsoft.com/office/drawing/2014/main" id="{B966D15A-FBC5-DF80-6E19-CE8439BBB359}"/>
              </a:ext>
            </a:extLst>
          </p:cNvPr>
          <p:cNvSpPr txBox="1"/>
          <p:nvPr/>
        </p:nvSpPr>
        <p:spPr>
          <a:xfrm>
            <a:off x="6236413" y="5065160"/>
            <a:ext cx="4541177" cy="646331"/>
          </a:xfrm>
          <a:prstGeom prst="rect">
            <a:avLst/>
          </a:prstGeom>
          <a:noFill/>
        </p:spPr>
        <p:txBody>
          <a:bodyPr wrap="square" rtlCol="0">
            <a:spAutoFit/>
          </a:bodyPr>
          <a:lstStyle/>
          <a:p>
            <a:r>
              <a:rPr lang="en-IN" dirty="0"/>
              <a:t>Include all basal seat area</a:t>
            </a:r>
          </a:p>
          <a:p>
            <a:r>
              <a:rPr lang="en-IN" dirty="0"/>
              <a:t>Borders are within anatomical limits</a:t>
            </a:r>
          </a:p>
        </p:txBody>
      </p:sp>
    </p:spTree>
    <p:extLst>
      <p:ext uri="{BB962C8B-B14F-4D97-AF65-F5344CB8AC3E}">
        <p14:creationId xmlns:p14="http://schemas.microsoft.com/office/powerpoint/2010/main" val="36969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8EA0086D-4A93-6FA8-BB80-5CE5F6C2A1F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27415" y="1561672"/>
            <a:ext cx="3321978" cy="2343328"/>
          </a:xfrm>
        </p:spPr>
      </p:pic>
      <p:sp>
        <p:nvSpPr>
          <p:cNvPr id="10" name="TextBox 9">
            <a:extLst>
              <a:ext uri="{FF2B5EF4-FFF2-40B4-BE49-F238E27FC236}">
                <a16:creationId xmlns:a16="http://schemas.microsoft.com/office/drawing/2014/main" id="{5230002E-567A-927C-6C7F-D499CC1835B7}"/>
              </a:ext>
            </a:extLst>
          </p:cNvPr>
          <p:cNvSpPr txBox="1"/>
          <p:nvPr/>
        </p:nvSpPr>
        <p:spPr>
          <a:xfrm rot="10800000" flipV="1">
            <a:off x="1670993" y="4008401"/>
            <a:ext cx="2183950" cy="646331"/>
          </a:xfrm>
          <a:prstGeom prst="rect">
            <a:avLst/>
          </a:prstGeom>
          <a:noFill/>
        </p:spPr>
        <p:txBody>
          <a:bodyPr wrap="square" rtlCol="0">
            <a:spAutoFit/>
          </a:bodyPr>
          <a:lstStyle/>
          <a:p>
            <a:r>
              <a:rPr lang="en-US" sz="1800" dirty="0">
                <a:solidFill>
                  <a:schemeClr val="tx1"/>
                </a:solidFill>
                <a:latin typeface="Times New Roman" panose="02020603050405020304" pitchFamily="18" charset="0"/>
                <a:cs typeface="Times New Roman" panose="02020603050405020304" pitchFamily="18" charset="0"/>
              </a:rPr>
              <a:t>.</a:t>
            </a:r>
            <a:r>
              <a:rPr lang="en-US" sz="1800" cap="none" dirty="0">
                <a:solidFill>
                  <a:schemeClr val="tx1"/>
                </a:solidFill>
                <a:latin typeface="Times New Roman" panose="02020603050405020304" pitchFamily="18" charset="0"/>
                <a:cs typeface="Times New Roman" panose="02020603050405020304" pitchFamily="18" charset="0"/>
              </a:rPr>
              <a:t>Physiological type of border moulding</a:t>
            </a:r>
            <a:endParaRPr lang="en-IN" dirty="0"/>
          </a:p>
        </p:txBody>
      </p:sp>
      <p:pic>
        <p:nvPicPr>
          <p:cNvPr id="12" name="Picture 11">
            <a:extLst>
              <a:ext uri="{FF2B5EF4-FFF2-40B4-BE49-F238E27FC236}">
                <a16:creationId xmlns:a16="http://schemas.microsoft.com/office/drawing/2014/main" id="{E5721668-AA06-DF2D-8735-8CE17EB5CF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6721" y="1861923"/>
            <a:ext cx="2771775" cy="1038225"/>
          </a:xfrm>
          <a:prstGeom prst="rect">
            <a:avLst/>
          </a:prstGeom>
        </p:spPr>
      </p:pic>
      <p:pic>
        <p:nvPicPr>
          <p:cNvPr id="14" name="Picture 13">
            <a:extLst>
              <a:ext uri="{FF2B5EF4-FFF2-40B4-BE49-F238E27FC236}">
                <a16:creationId xmlns:a16="http://schemas.microsoft.com/office/drawing/2014/main" id="{4347555E-F811-601B-8AF8-DBAF4958C8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56721" y="3223250"/>
            <a:ext cx="2771775" cy="1469205"/>
          </a:xfrm>
          <a:prstGeom prst="rect">
            <a:avLst/>
          </a:prstGeom>
        </p:spPr>
      </p:pic>
      <p:sp>
        <p:nvSpPr>
          <p:cNvPr id="16" name="TextBox 15">
            <a:extLst>
              <a:ext uri="{FF2B5EF4-FFF2-40B4-BE49-F238E27FC236}">
                <a16:creationId xmlns:a16="http://schemas.microsoft.com/office/drawing/2014/main" id="{7B51F8B1-F8DE-E6B9-0B8D-1717847D0C01}"/>
              </a:ext>
            </a:extLst>
          </p:cNvPr>
          <p:cNvSpPr txBox="1"/>
          <p:nvPr/>
        </p:nvSpPr>
        <p:spPr>
          <a:xfrm>
            <a:off x="6816902" y="4885361"/>
            <a:ext cx="2771775" cy="923330"/>
          </a:xfrm>
          <a:prstGeom prst="rect">
            <a:avLst/>
          </a:prstGeom>
          <a:noFill/>
        </p:spPr>
        <p:txBody>
          <a:bodyPr wrap="square" rtlCol="0">
            <a:spAutoFit/>
          </a:bodyPr>
          <a:lstStyle/>
          <a:p>
            <a:r>
              <a:rPr lang="en-US" sz="1800" cap="none" dirty="0">
                <a:solidFill>
                  <a:schemeClr val="tx1"/>
                </a:solidFill>
                <a:latin typeface="Times New Roman" panose="02020603050405020304" pitchFamily="18" charset="0"/>
                <a:cs typeface="Times New Roman" panose="02020603050405020304" pitchFamily="18" charset="0"/>
              </a:rPr>
              <a:t>Sufficient space for the selected impression material</a:t>
            </a:r>
            <a:endParaRPr lang="en-IN" dirty="0"/>
          </a:p>
        </p:txBody>
      </p:sp>
    </p:spTree>
    <p:extLst>
      <p:ext uri="{BB962C8B-B14F-4D97-AF65-F5344CB8AC3E}">
        <p14:creationId xmlns:p14="http://schemas.microsoft.com/office/powerpoint/2010/main" val="4251265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DD1A236-9842-6918-20B5-E78C97EF5CC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42459"/>
          <a:stretch/>
        </p:blipFill>
        <p:spPr>
          <a:xfrm>
            <a:off x="1333500" y="2321960"/>
            <a:ext cx="4762500" cy="2285028"/>
          </a:xfrm>
        </p:spPr>
      </p:pic>
      <p:pic>
        <p:nvPicPr>
          <p:cNvPr id="8" name="Picture 7">
            <a:extLst>
              <a:ext uri="{FF2B5EF4-FFF2-40B4-BE49-F238E27FC236}">
                <a16:creationId xmlns:a16="http://schemas.microsoft.com/office/drawing/2014/main" id="{9B553CE8-CF04-0D41-E62B-F7E726F143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7798" y="2321960"/>
            <a:ext cx="4315146" cy="2605641"/>
          </a:xfrm>
          <a:prstGeom prst="rect">
            <a:avLst/>
          </a:prstGeom>
        </p:spPr>
      </p:pic>
      <p:sp>
        <p:nvSpPr>
          <p:cNvPr id="9" name="TextBox 8">
            <a:extLst>
              <a:ext uri="{FF2B5EF4-FFF2-40B4-BE49-F238E27FC236}">
                <a16:creationId xmlns:a16="http://schemas.microsoft.com/office/drawing/2014/main" id="{D42570B0-6B2D-9CFD-0AD0-B8806421EBB8}"/>
              </a:ext>
            </a:extLst>
          </p:cNvPr>
          <p:cNvSpPr txBox="1"/>
          <p:nvPr/>
        </p:nvSpPr>
        <p:spPr>
          <a:xfrm>
            <a:off x="7638834" y="5070296"/>
            <a:ext cx="3066838" cy="923330"/>
          </a:xfrm>
          <a:prstGeom prst="rect">
            <a:avLst/>
          </a:prstGeom>
          <a:noFill/>
        </p:spPr>
        <p:txBody>
          <a:bodyPr wrap="square" rtlCol="0">
            <a:spAutoFit/>
          </a:bodyPr>
          <a:lstStyle/>
          <a:p>
            <a:r>
              <a:rPr lang="en-IN" dirty="0"/>
              <a:t>Dimensionally stable</a:t>
            </a:r>
          </a:p>
          <a:p>
            <a:r>
              <a:rPr lang="en-IN" dirty="0"/>
              <a:t>Correct positioning of tray</a:t>
            </a:r>
          </a:p>
          <a:p>
            <a:endParaRPr lang="en-IN" dirty="0"/>
          </a:p>
        </p:txBody>
      </p:sp>
    </p:spTree>
    <p:extLst>
      <p:ext uri="{BB962C8B-B14F-4D97-AF65-F5344CB8AC3E}">
        <p14:creationId xmlns:p14="http://schemas.microsoft.com/office/powerpoint/2010/main" val="1113715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2DDE49B-8DF9-BD22-6255-1BADA1A4BAF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5222" y="1643909"/>
            <a:ext cx="4643919" cy="2695575"/>
          </a:xfrm>
        </p:spPr>
      </p:pic>
      <p:pic>
        <p:nvPicPr>
          <p:cNvPr id="7" name="Picture 6">
            <a:extLst>
              <a:ext uri="{FF2B5EF4-FFF2-40B4-BE49-F238E27FC236}">
                <a16:creationId xmlns:a16="http://schemas.microsoft.com/office/drawing/2014/main" id="{E4D7FD61-AE69-6933-D16D-12B445E570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9226" y="1643909"/>
            <a:ext cx="4557552" cy="2619866"/>
          </a:xfrm>
          <a:prstGeom prst="rect">
            <a:avLst/>
          </a:prstGeom>
        </p:spPr>
      </p:pic>
      <p:sp>
        <p:nvSpPr>
          <p:cNvPr id="8" name="TextBox 7">
            <a:extLst>
              <a:ext uri="{FF2B5EF4-FFF2-40B4-BE49-F238E27FC236}">
                <a16:creationId xmlns:a16="http://schemas.microsoft.com/office/drawing/2014/main" id="{AFCECCBF-0ADC-C174-4C95-2EEAACBB7265}"/>
              </a:ext>
            </a:extLst>
          </p:cNvPr>
          <p:cNvSpPr txBox="1"/>
          <p:nvPr/>
        </p:nvSpPr>
        <p:spPr>
          <a:xfrm>
            <a:off x="1471952" y="4890925"/>
            <a:ext cx="3942105" cy="646331"/>
          </a:xfrm>
          <a:prstGeom prst="rect">
            <a:avLst/>
          </a:prstGeom>
          <a:noFill/>
        </p:spPr>
        <p:txBody>
          <a:bodyPr wrap="none" rtlCol="0">
            <a:spAutoFit/>
          </a:bodyPr>
          <a:lstStyle/>
          <a:p>
            <a:r>
              <a:rPr lang="en-US" sz="1800" cap="none" dirty="0">
                <a:solidFill>
                  <a:schemeClr val="tx1"/>
                </a:solidFill>
                <a:latin typeface="Times New Roman" panose="02020603050405020304" pitchFamily="18" charset="0"/>
                <a:cs typeface="Times New Roman" panose="02020603050405020304" pitchFamily="18" charset="0"/>
              </a:rPr>
              <a:t>removed without damaging the mucosa. </a:t>
            </a:r>
          </a:p>
          <a:p>
            <a:endParaRPr lang="en-IN" dirty="0"/>
          </a:p>
        </p:txBody>
      </p:sp>
      <p:sp>
        <p:nvSpPr>
          <p:cNvPr id="9" name="TextBox 8">
            <a:extLst>
              <a:ext uri="{FF2B5EF4-FFF2-40B4-BE49-F238E27FC236}">
                <a16:creationId xmlns:a16="http://schemas.microsoft.com/office/drawing/2014/main" id="{1D36866B-314D-FBDF-7776-2DA260114936}"/>
              </a:ext>
            </a:extLst>
          </p:cNvPr>
          <p:cNvSpPr txBox="1"/>
          <p:nvPr/>
        </p:nvSpPr>
        <p:spPr>
          <a:xfrm>
            <a:off x="1471952" y="5681609"/>
            <a:ext cx="8667757" cy="646331"/>
          </a:xfrm>
          <a:prstGeom prst="rect">
            <a:avLst/>
          </a:prstGeom>
          <a:noFill/>
        </p:spPr>
        <p:txBody>
          <a:bodyPr wrap="none" rtlCol="0">
            <a:spAutoFit/>
          </a:bodyPr>
          <a:lstStyle/>
          <a:p>
            <a:r>
              <a:rPr lang="en-US" sz="1800" cap="none" dirty="0">
                <a:solidFill>
                  <a:schemeClr val="tx1"/>
                </a:solidFill>
                <a:latin typeface="Times New Roman" panose="02020603050405020304" pitchFamily="18" charset="0"/>
                <a:cs typeface="Times New Roman" panose="02020603050405020304" pitchFamily="18" charset="0"/>
              </a:rPr>
              <a:t>external shape of the impression should be similar to the external form of complete denture.</a:t>
            </a:r>
          </a:p>
          <a:p>
            <a:endParaRPr lang="en-IN" dirty="0"/>
          </a:p>
        </p:txBody>
      </p:sp>
    </p:spTree>
    <p:extLst>
      <p:ext uri="{BB962C8B-B14F-4D97-AF65-F5344CB8AC3E}">
        <p14:creationId xmlns:p14="http://schemas.microsoft.com/office/powerpoint/2010/main" val="2411441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u="sng" spc="-5" dirty="0">
                <a:latin typeface="Times New Roman" panose="02020603050405020304" pitchFamily="18" charset="0"/>
                <a:cs typeface="Times New Roman" panose="02020603050405020304" pitchFamily="18" charset="0"/>
              </a:rPr>
              <a:t>OBJECTIVES </a:t>
            </a:r>
            <a:r>
              <a:rPr lang="en-US" sz="3600" b="1" u="sng" spc="-10" dirty="0">
                <a:latin typeface="Times New Roman" panose="02020603050405020304" pitchFamily="18" charset="0"/>
                <a:cs typeface="Times New Roman" panose="02020603050405020304" pitchFamily="18" charset="0"/>
              </a:rPr>
              <a:t>OF</a:t>
            </a:r>
            <a:r>
              <a:rPr lang="en-US" sz="3600" b="1" u="sng" spc="-95" dirty="0">
                <a:latin typeface="Times New Roman" panose="02020603050405020304" pitchFamily="18" charset="0"/>
                <a:cs typeface="Times New Roman" panose="02020603050405020304" pitchFamily="18" charset="0"/>
              </a:rPr>
              <a:t> </a:t>
            </a:r>
            <a:r>
              <a:rPr lang="en-US" sz="3600" b="1" u="sng" spc="-5" dirty="0">
                <a:latin typeface="Times New Roman" panose="02020603050405020304" pitchFamily="18" charset="0"/>
                <a:cs typeface="Times New Roman" panose="02020603050405020304" pitchFamily="18" charset="0"/>
              </a:rPr>
              <a:t>IM</a:t>
            </a:r>
            <a:r>
              <a:rPr lang="en-US" b="1" u="sng" spc="-5" dirty="0">
                <a:latin typeface="Times New Roman" panose="02020603050405020304" pitchFamily="18" charset="0"/>
                <a:cs typeface="Times New Roman" panose="02020603050405020304" pitchFamily="18" charset="0"/>
              </a:rPr>
              <a:t>PRESS</a:t>
            </a:r>
            <a:r>
              <a:rPr lang="en-US" sz="3600" b="1" u="sng" spc="-5" dirty="0">
                <a:latin typeface="Times New Roman" panose="02020603050405020304" pitchFamily="18" charset="0"/>
                <a:cs typeface="Times New Roman" panose="02020603050405020304" pitchFamily="18" charset="0"/>
              </a:rPr>
              <a:t>ION</a:t>
            </a:r>
            <a:r>
              <a:rPr lang="en-IN" sz="3600" b="1" u="sng" spc="-5" dirty="0">
                <a:latin typeface="Times New Roman" panose="02020603050405020304" pitchFamily="18" charset="0"/>
                <a:cs typeface="Times New Roman" panose="02020603050405020304" pitchFamily="18" charset="0"/>
              </a:rPr>
              <a:t> MAKING</a:t>
            </a:r>
            <a:br>
              <a:rPr lang="en-US" sz="3600" b="1" u="sng" dirty="0">
                <a:latin typeface="Times New Roman" panose="02020603050405020304" pitchFamily="18" charset="0"/>
                <a:cs typeface="Times New Roman" panose="02020603050405020304" pitchFamily="18" charset="0"/>
              </a:rPr>
            </a:br>
            <a:endParaRPr lang="en-IN" u="sng"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12065" algn="l">
              <a:lnSpc>
                <a:spcPct val="100000"/>
              </a:lnSpc>
              <a:spcBef>
                <a:spcPts val="100"/>
              </a:spcBef>
              <a:tabLst>
                <a:tab pos="260350" algn="l"/>
              </a:tabLst>
            </a:pPr>
            <a:r>
              <a:rPr lang="en-US" sz="2800" spc="-10" dirty="0">
                <a:solidFill>
                  <a:srgbClr val="FF0000"/>
                </a:solidFill>
                <a:latin typeface="Times New Roman" panose="02020603050405020304" pitchFamily="18" charset="0"/>
                <a:cs typeface="Times New Roman" panose="02020603050405020304" pitchFamily="18" charset="0"/>
              </a:rPr>
              <a:t>P</a:t>
            </a:r>
            <a:r>
              <a:rPr lang="en-US" sz="2800" spc="-10" dirty="0">
                <a:latin typeface="Times New Roman" panose="02020603050405020304" pitchFamily="18" charset="0"/>
                <a:cs typeface="Times New Roman" panose="02020603050405020304" pitchFamily="18" charset="0"/>
              </a:rPr>
              <a:t>reservation </a:t>
            </a:r>
            <a:r>
              <a:rPr lang="en-US" sz="2800" spc="-5" dirty="0">
                <a:latin typeface="Times New Roman" panose="02020603050405020304" pitchFamily="18" charset="0"/>
                <a:cs typeface="Times New Roman" panose="02020603050405020304" pitchFamily="18" charset="0"/>
              </a:rPr>
              <a:t>of </a:t>
            </a:r>
            <a:r>
              <a:rPr lang="en-US" sz="2800" spc="-10" dirty="0">
                <a:latin typeface="Times New Roman" panose="02020603050405020304" pitchFamily="18" charset="0"/>
                <a:cs typeface="Times New Roman" panose="02020603050405020304" pitchFamily="18" charset="0"/>
              </a:rPr>
              <a:t>the </a:t>
            </a:r>
            <a:r>
              <a:rPr lang="en-US" sz="2800" spc="-5" dirty="0">
                <a:latin typeface="Times New Roman" panose="02020603050405020304" pitchFamily="18" charset="0"/>
                <a:cs typeface="Times New Roman" panose="02020603050405020304" pitchFamily="18" charset="0"/>
              </a:rPr>
              <a:t>alveolar</a:t>
            </a:r>
            <a:r>
              <a:rPr lang="en-US" sz="2800" spc="-35" dirty="0">
                <a:latin typeface="Times New Roman" panose="02020603050405020304" pitchFamily="18" charset="0"/>
                <a:cs typeface="Times New Roman" panose="02020603050405020304" pitchFamily="18" charset="0"/>
              </a:rPr>
              <a:t> </a:t>
            </a:r>
            <a:r>
              <a:rPr lang="en-US" sz="2800" spc="-5" dirty="0">
                <a:latin typeface="Times New Roman" panose="02020603050405020304" pitchFamily="18" charset="0"/>
                <a:cs typeface="Times New Roman" panose="02020603050405020304" pitchFamily="18" charset="0"/>
              </a:rPr>
              <a:t>ridges</a:t>
            </a:r>
            <a:endParaRPr lang="en-US" sz="2800" dirty="0">
              <a:latin typeface="Times New Roman" panose="02020603050405020304" pitchFamily="18" charset="0"/>
              <a:cs typeface="Times New Roman" panose="02020603050405020304" pitchFamily="18" charset="0"/>
            </a:endParaRPr>
          </a:p>
          <a:p>
            <a:pPr marL="12065" algn="l">
              <a:lnSpc>
                <a:spcPct val="100000"/>
              </a:lnSpc>
              <a:spcBef>
                <a:spcPts val="3015"/>
              </a:spcBef>
              <a:tabLst>
                <a:tab pos="260350" algn="l"/>
              </a:tabLst>
            </a:pPr>
            <a:r>
              <a:rPr lang="en-US" sz="2800" spc="-15" dirty="0">
                <a:solidFill>
                  <a:srgbClr val="FF0000"/>
                </a:solidFill>
                <a:latin typeface="Times New Roman" panose="02020603050405020304" pitchFamily="18" charset="0"/>
                <a:cs typeface="Times New Roman" panose="02020603050405020304" pitchFamily="18" charset="0"/>
              </a:rPr>
              <a:t>R</a:t>
            </a:r>
            <a:r>
              <a:rPr lang="en-US" sz="2800" spc="-15" dirty="0">
                <a:latin typeface="Times New Roman" panose="02020603050405020304" pitchFamily="18" charset="0"/>
                <a:cs typeface="Times New Roman" panose="02020603050405020304" pitchFamily="18" charset="0"/>
              </a:rPr>
              <a:t>etention</a:t>
            </a:r>
            <a:endParaRPr lang="en-US" sz="2800" dirty="0">
              <a:latin typeface="Times New Roman" panose="02020603050405020304" pitchFamily="18" charset="0"/>
              <a:cs typeface="Times New Roman" panose="02020603050405020304" pitchFamily="18" charset="0"/>
            </a:endParaRPr>
          </a:p>
          <a:p>
            <a:pPr marL="12700" algn="l">
              <a:lnSpc>
                <a:spcPct val="100000"/>
              </a:lnSpc>
            </a:pPr>
            <a:r>
              <a:rPr lang="en-US" sz="2800" spc="-5" dirty="0">
                <a:solidFill>
                  <a:srgbClr val="FF0000"/>
                </a:solidFill>
                <a:latin typeface="Times New Roman" panose="02020603050405020304" pitchFamily="18" charset="0"/>
                <a:cs typeface="Times New Roman" panose="02020603050405020304" pitchFamily="18" charset="0"/>
              </a:rPr>
              <a:t>E</a:t>
            </a:r>
            <a:r>
              <a:rPr lang="en-US" sz="2800" spc="-5" dirty="0">
                <a:latin typeface="Times New Roman" panose="02020603050405020304" pitchFamily="18" charset="0"/>
                <a:cs typeface="Times New Roman" panose="02020603050405020304" pitchFamily="18" charset="0"/>
              </a:rPr>
              <a:t>sthetics</a:t>
            </a:r>
            <a:endParaRPr lang="en-US" sz="2800" dirty="0">
              <a:latin typeface="Times New Roman" panose="02020603050405020304" pitchFamily="18" charset="0"/>
              <a:cs typeface="Times New Roman" panose="02020603050405020304" pitchFamily="18" charset="0"/>
            </a:endParaRPr>
          </a:p>
          <a:p>
            <a:pPr marL="12065" algn="l">
              <a:lnSpc>
                <a:spcPct val="100000"/>
              </a:lnSpc>
              <a:spcBef>
                <a:spcPts val="2490"/>
              </a:spcBef>
              <a:tabLst>
                <a:tab pos="260350" algn="l"/>
              </a:tabLst>
            </a:pPr>
            <a:r>
              <a:rPr lang="en-US" sz="2800" spc="-10" dirty="0">
                <a:solidFill>
                  <a:srgbClr val="FF0000"/>
                </a:solidFill>
                <a:latin typeface="Times New Roman" panose="02020603050405020304" pitchFamily="18" charset="0"/>
                <a:cs typeface="Times New Roman" panose="02020603050405020304" pitchFamily="18" charset="0"/>
              </a:rPr>
              <a:t>S</a:t>
            </a:r>
            <a:r>
              <a:rPr lang="en-US" sz="2800" spc="-10" dirty="0">
                <a:latin typeface="Times New Roman" panose="02020603050405020304" pitchFamily="18" charset="0"/>
                <a:cs typeface="Times New Roman" panose="02020603050405020304" pitchFamily="18" charset="0"/>
              </a:rPr>
              <a:t>tability</a:t>
            </a:r>
          </a:p>
          <a:p>
            <a:pPr marL="12065" algn="l">
              <a:lnSpc>
                <a:spcPct val="100000"/>
              </a:lnSpc>
              <a:spcBef>
                <a:spcPts val="2490"/>
              </a:spcBef>
              <a:tabLst>
                <a:tab pos="260350" algn="l"/>
              </a:tabLst>
            </a:pPr>
            <a:r>
              <a:rPr lang="en-US" sz="2800" spc="-10" dirty="0">
                <a:solidFill>
                  <a:srgbClr val="FF0000"/>
                </a:solidFill>
                <a:latin typeface="Times New Roman" panose="02020603050405020304" pitchFamily="18" charset="0"/>
                <a:cs typeface="Times New Roman" panose="02020603050405020304" pitchFamily="18" charset="0"/>
              </a:rPr>
              <a:t>S</a:t>
            </a:r>
            <a:r>
              <a:rPr lang="en-US" sz="2800" spc="-10" dirty="0">
                <a:latin typeface="Times New Roman" panose="02020603050405020304" pitchFamily="18" charset="0"/>
                <a:cs typeface="Times New Roman" panose="02020603050405020304" pitchFamily="18" charset="0"/>
              </a:rPr>
              <a:t>upport</a:t>
            </a:r>
          </a:p>
          <a:p>
            <a:pPr algn="l">
              <a:lnSpc>
                <a:spcPct val="100000"/>
              </a:lnSpc>
            </a:pPr>
            <a:endParaRPr lang="en-US" sz="2800" spc="-1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47505" t="33430" r="28739" b="45313"/>
          <a:stretch>
            <a:fillRect/>
          </a:stretch>
        </p:blipFill>
        <p:spPr>
          <a:xfrm>
            <a:off x="3569335" y="2670810"/>
            <a:ext cx="4866005" cy="330581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 y="602615"/>
            <a:ext cx="10666730" cy="1558290"/>
          </a:xfrm>
        </p:spPr>
        <p:txBody>
          <a:bodyPr/>
          <a:lstStyle/>
          <a:p>
            <a:r>
              <a:rPr lang="en-IN" sz="3200" b="1" u="sng" spc="-10" dirty="0">
                <a:latin typeface="Times New Roman" panose="02020603050405020304" pitchFamily="18" charset="0"/>
                <a:cs typeface="Times New Roman" panose="02020603050405020304" pitchFamily="18" charset="0"/>
              </a:rPr>
              <a:t>PRESERVATION OF</a:t>
            </a:r>
            <a:r>
              <a:rPr lang="en-IN" sz="3200" b="1" u="sng" spc="-85" dirty="0">
                <a:latin typeface="Times New Roman" panose="02020603050405020304" pitchFamily="18" charset="0"/>
                <a:cs typeface="Times New Roman" panose="02020603050405020304" pitchFamily="18" charset="0"/>
              </a:rPr>
              <a:t> </a:t>
            </a:r>
            <a:r>
              <a:rPr lang="en-IN" sz="3200" b="1" u="sng" spc="-20" dirty="0">
                <a:latin typeface="Times New Roman" panose="02020603050405020304" pitchFamily="18" charset="0"/>
                <a:cs typeface="Times New Roman" panose="02020603050405020304" pitchFamily="18" charset="0"/>
              </a:rPr>
              <a:t>THE ALVEOLAR RIDGES</a:t>
            </a:r>
            <a:br>
              <a:rPr lang="en-IN" sz="3200" b="1" u="sng" dirty="0">
                <a:latin typeface="Times New Roman" panose="02020603050405020304" pitchFamily="18" charset="0"/>
                <a:cs typeface="Times New Roman" panose="02020603050405020304" pitchFamily="18" charset="0"/>
              </a:rPr>
            </a:br>
            <a:endParaRPr lang="en-IN" sz="3200" b="1" u="sng"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75590" y="1582420"/>
            <a:ext cx="9440545" cy="4271645"/>
          </a:xfrm>
        </p:spPr>
        <p:txBody>
          <a:bodyPr/>
          <a:lstStyle/>
          <a:p>
            <a:pPr marL="12700" marR="5080">
              <a:lnSpc>
                <a:spcPct val="150000"/>
              </a:lnSpc>
              <a:spcBef>
                <a:spcPts val="100"/>
              </a:spcBef>
              <a:buFont typeface="Wingdings" panose="05000000000000000000" charset="0"/>
              <a:buChar char="Ø"/>
            </a:pPr>
            <a:r>
              <a:rPr lang="en-US" sz="2400" spc="-10" dirty="0">
                <a:solidFill>
                  <a:srgbClr val="C00000"/>
                </a:solidFill>
                <a:latin typeface="Times New Roman" panose="02020603050405020304" pitchFamily="18" charset="0"/>
                <a:cs typeface="Times New Roman" panose="02020603050405020304" pitchFamily="18" charset="0"/>
              </a:rPr>
              <a:t>M.M. </a:t>
            </a:r>
            <a:r>
              <a:rPr lang="en-US" sz="2400" spc="-5" dirty="0">
                <a:solidFill>
                  <a:srgbClr val="C00000"/>
                </a:solidFill>
                <a:latin typeface="Times New Roman" panose="02020603050405020304" pitchFamily="18" charset="0"/>
                <a:cs typeface="Times New Roman" panose="02020603050405020304" pitchFamily="18" charset="0"/>
              </a:rPr>
              <a:t>De Van’s dictum</a:t>
            </a:r>
          </a:p>
          <a:p>
            <a:pPr marL="0" marR="5080" indent="0">
              <a:lnSpc>
                <a:spcPct val="150000"/>
              </a:lnSpc>
              <a:spcBef>
                <a:spcPts val="100"/>
              </a:spcBef>
              <a:buFont typeface="Wingdings" panose="05000000000000000000" charset="0"/>
              <a:buNone/>
            </a:pPr>
            <a:r>
              <a:rPr lang="en-US" sz="2400" spc="-5" dirty="0">
                <a:solidFill>
                  <a:srgbClr val="C00000"/>
                </a:solidFill>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“Perpetual preservation of what is remaining is  more important than     </a:t>
            </a:r>
          </a:p>
          <a:p>
            <a:pPr marL="0" marR="5080" indent="0">
              <a:lnSpc>
                <a:spcPct val="150000"/>
              </a:lnSpc>
              <a:spcBef>
                <a:spcPts val="100"/>
              </a:spcBef>
              <a:buFont typeface="Wingdings" panose="05000000000000000000" charset="0"/>
              <a:buNone/>
            </a:pPr>
            <a:r>
              <a:rPr lang="en-US" sz="2400" spc="-10" dirty="0">
                <a:latin typeface="Times New Roman" panose="02020603050405020304" pitchFamily="18" charset="0"/>
                <a:cs typeface="Times New Roman" panose="02020603050405020304" pitchFamily="18" charset="0"/>
              </a:rPr>
              <a:t>          meticulous replacement of what is lost” </a:t>
            </a:r>
          </a:p>
          <a:p>
            <a:pPr marL="469900" marR="5080" indent="-457200">
              <a:lnSpc>
                <a:spcPct val="150000"/>
              </a:lnSpc>
              <a:spcBef>
                <a:spcPts val="100"/>
              </a:spcBef>
              <a:buFont typeface="Wingdings" panose="05000000000000000000" charset="0"/>
              <a:buChar char="Ø"/>
            </a:pPr>
            <a:r>
              <a:rPr lang="en-US" sz="2400" spc="-10" dirty="0">
                <a:latin typeface="Times New Roman" panose="02020603050405020304" pitchFamily="18" charset="0"/>
                <a:cs typeface="Times New Roman" panose="02020603050405020304" pitchFamily="18" charset="0"/>
              </a:rPr>
              <a:t>Not to use heavy</a:t>
            </a:r>
            <a:r>
              <a:rPr lang="en-US" sz="2400" spc="-20"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pressure.</a:t>
            </a:r>
            <a:endParaRPr lang="en-US" sz="2400" dirty="0">
              <a:latin typeface="Times New Roman" panose="02020603050405020304" pitchFamily="18" charset="0"/>
              <a:cs typeface="Times New Roman" panose="02020603050405020304" pitchFamily="18" charset="0"/>
            </a:endParaRPr>
          </a:p>
          <a:p>
            <a:pPr marL="12700" marR="120650">
              <a:lnSpc>
                <a:spcPct val="150000"/>
              </a:lnSpc>
              <a:spcBef>
                <a:spcPts val="815"/>
              </a:spcBef>
              <a:buFont typeface="Wingdings" panose="05000000000000000000" charset="0"/>
              <a:buChar char="Ø"/>
              <a:tabLst>
                <a:tab pos="393065" algn="l"/>
              </a:tabLst>
            </a:pPr>
            <a:r>
              <a:rPr lang="en-US" sz="2400" spc="-10" dirty="0">
                <a:latin typeface="Times New Roman" panose="02020603050405020304" pitchFamily="18" charset="0"/>
                <a:cs typeface="Times New Roman" panose="02020603050405020304" pitchFamily="18" charset="0"/>
              </a:rPr>
              <a:t>   Covering </a:t>
            </a:r>
            <a:r>
              <a:rPr lang="en-US" sz="2400" spc="-5" dirty="0">
                <a:latin typeface="Times New Roman" panose="02020603050405020304" pitchFamily="18" charset="0"/>
                <a:cs typeface="Times New Roman" panose="02020603050405020304" pitchFamily="18" charset="0"/>
              </a:rPr>
              <a:t>as </a:t>
            </a:r>
            <a:r>
              <a:rPr lang="en-US" sz="2400" spc="-10" dirty="0">
                <a:latin typeface="Times New Roman" panose="02020603050405020304" pitchFamily="18" charset="0"/>
                <a:cs typeface="Times New Roman" panose="02020603050405020304" pitchFamily="18" charset="0"/>
              </a:rPr>
              <a:t>much of the </a:t>
            </a:r>
            <a:r>
              <a:rPr lang="en-US" sz="2400" spc="-5" dirty="0">
                <a:latin typeface="Times New Roman" panose="02020603050405020304" pitchFamily="18" charset="0"/>
                <a:cs typeface="Times New Roman" panose="02020603050405020304" pitchFamily="18" charset="0"/>
              </a:rPr>
              <a:t>supporting areas as possible </a:t>
            </a:r>
            <a:r>
              <a:rPr lang="en-US" sz="2400"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minimize the  </a:t>
            </a:r>
            <a:r>
              <a:rPr lang="en-US" sz="2400" spc="-5" dirty="0">
                <a:latin typeface="Times New Roman" panose="02020603050405020304" pitchFamily="18" charset="0"/>
                <a:cs typeface="Times New Roman" panose="02020603050405020304" pitchFamily="18" charset="0"/>
              </a:rPr>
              <a:t>possibility </a:t>
            </a:r>
            <a:r>
              <a:rPr lang="en-US" sz="2400" spc="-10" dirty="0">
                <a:latin typeface="Times New Roman" panose="02020603050405020304" pitchFamily="18" charset="0"/>
                <a:cs typeface="Times New Roman" panose="02020603050405020304" pitchFamily="18" charset="0"/>
              </a:rPr>
              <a:t>of </a:t>
            </a:r>
            <a:r>
              <a:rPr lang="en-US" sz="2400" spc="-5" dirty="0">
                <a:latin typeface="Times New Roman" panose="02020603050405020304" pitchFamily="18" charset="0"/>
                <a:cs typeface="Times New Roman" panose="02020603050405020304" pitchFamily="18" charset="0"/>
              </a:rPr>
              <a:t>soft </a:t>
            </a:r>
            <a:r>
              <a:rPr lang="en-US" sz="2400" spc="-10" dirty="0">
                <a:latin typeface="Times New Roman" panose="02020603050405020304" pitchFamily="18" charset="0"/>
                <a:cs typeface="Times New Roman" panose="02020603050405020304" pitchFamily="18" charset="0"/>
              </a:rPr>
              <a:t>tissue </a:t>
            </a:r>
            <a:r>
              <a:rPr lang="en-US" sz="2400" spc="-5" dirty="0">
                <a:latin typeface="Times New Roman" panose="02020603050405020304" pitchFamily="18" charset="0"/>
                <a:cs typeface="Times New Roman" panose="02020603050405020304" pitchFamily="18" charset="0"/>
              </a:rPr>
              <a:t>abuse and bone</a:t>
            </a:r>
            <a:r>
              <a:rPr lang="en-US" sz="2400" spc="-10" dirty="0">
                <a:latin typeface="Times New Roman" panose="02020603050405020304" pitchFamily="18" charset="0"/>
                <a:cs typeface="Times New Roman" panose="02020603050405020304" pitchFamily="18" charset="0"/>
              </a:rPr>
              <a:t> </a:t>
            </a:r>
            <a:r>
              <a:rPr lang="en-US" sz="2400" spc="-15" dirty="0">
                <a:latin typeface="Times New Roman" panose="02020603050405020304" pitchFamily="18" charset="0"/>
                <a:cs typeface="Times New Roman" panose="02020603050405020304" pitchFamily="18" charset="0"/>
              </a:rPr>
              <a:t>resorption</a:t>
            </a:r>
            <a:r>
              <a:rPr lang="en-US" sz="2400" spc="-15" dirty="0">
                <a:solidFill>
                  <a:srgbClr val="3D3D2D"/>
                </a:solidFill>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a:buFont typeface="Wingdings" panose="05000000000000000000" charset="0"/>
              <a:buChar char="Ø"/>
            </a:pPr>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824" y="476250"/>
            <a:ext cx="8596668" cy="1320800"/>
          </a:xfrm>
        </p:spPr>
        <p:txBody>
          <a:bodyPr>
            <a:normAutofit/>
          </a:bodyPr>
          <a:lstStyle/>
          <a:p>
            <a:r>
              <a:rPr lang="en-US" sz="3200" b="1" i="0" u="sng" dirty="0">
                <a:effectLst/>
                <a:latin typeface="Times New Roman" panose="02020603050405020304" pitchFamily="18" charset="0"/>
                <a:cs typeface="Times New Roman" panose="02020603050405020304" pitchFamily="18" charset="0"/>
              </a:rPr>
              <a:t>RETENTION</a:t>
            </a:r>
            <a:endParaRPr lang="en-IN" sz="3200" u="sng"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56870" y="1404620"/>
            <a:ext cx="9342120" cy="4787265"/>
          </a:xfrm>
        </p:spPr>
        <p:txBody>
          <a:bodyPr>
            <a:normAutofit/>
          </a:bodyPr>
          <a:lstStyle/>
          <a:p>
            <a:pPr algn="l">
              <a:lnSpc>
                <a:spcPct val="150000"/>
              </a:lnSpc>
              <a:buFont typeface="Wingdings" panose="05000000000000000000" charset="0"/>
              <a:buChar char="Ø"/>
            </a:pPr>
            <a:r>
              <a:rPr lang="en-US" sz="2400" b="0" i="0" dirty="0">
                <a:effectLst/>
                <a:latin typeface="Times New Roman" panose="02020603050405020304" pitchFamily="18" charset="0"/>
                <a:cs typeface="Times New Roman" panose="02020603050405020304" pitchFamily="18" charset="0"/>
              </a:rPr>
              <a:t>It is defined as “That quality inherent in the prosthesis which resists the force of gravity, adhesiveness of foods</a:t>
            </a:r>
            <a:r>
              <a:rPr lang="en-US" sz="2400" dirty="0">
                <a:latin typeface="Times New Roman" panose="02020603050405020304" pitchFamily="18" charset="0"/>
                <a:cs typeface="Times New Roman" panose="02020603050405020304" pitchFamily="18" charset="0"/>
              </a:rPr>
              <a:t> </a:t>
            </a:r>
            <a:r>
              <a:rPr lang="en-US" sz="2400" b="0" i="0" dirty="0">
                <a:effectLst/>
                <a:latin typeface="Times New Roman" panose="02020603050405020304" pitchFamily="18" charset="0"/>
                <a:cs typeface="Times New Roman" panose="02020603050405020304" pitchFamily="18" charset="0"/>
              </a:rPr>
              <a:t>and the forces associated with the opening of the jaws”- GPT 10</a:t>
            </a:r>
          </a:p>
          <a:p>
            <a:pPr algn="l">
              <a:lnSpc>
                <a:spcPct val="150000"/>
              </a:lnSpc>
              <a:buFont typeface="Wingdings" panose="05000000000000000000" charset="0"/>
              <a:buChar char="Ø"/>
            </a:pPr>
            <a:endParaRPr lang="en-US" sz="2400" b="0" i="0" dirty="0">
              <a:effectLst/>
              <a:latin typeface="Times New Roman" panose="02020603050405020304" pitchFamily="18" charset="0"/>
              <a:cs typeface="Times New Roman" panose="02020603050405020304" pitchFamily="18" charset="0"/>
            </a:endParaRPr>
          </a:p>
          <a:p>
            <a:pPr algn="l">
              <a:lnSpc>
                <a:spcPct val="150000"/>
              </a:lnSpc>
              <a:buFont typeface="Wingdings" panose="05000000000000000000" charset="0"/>
              <a:buChar char="Ø"/>
            </a:pPr>
            <a:r>
              <a:rPr lang="en-US" sz="2400" b="0" i="0" dirty="0">
                <a:effectLst/>
                <a:latin typeface="Times New Roman" panose="02020603050405020304" pitchFamily="18" charset="0"/>
                <a:cs typeface="Times New Roman" panose="02020603050405020304" pitchFamily="18" charset="0"/>
              </a:rPr>
              <a:t>Retention is the ability of the denture to withstand displacement against its path of insertion.</a:t>
            </a:r>
          </a:p>
          <a:p>
            <a:pPr>
              <a:buFont typeface="Wingdings" panose="05000000000000000000" charset="0"/>
              <a:buChar char="Ø"/>
            </a:pPr>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6786" y="493161"/>
            <a:ext cx="8596668" cy="5352836"/>
          </a:xfrm>
        </p:spPr>
        <p:txBody>
          <a:bodyPr/>
          <a:lstStyle/>
          <a:p>
            <a:pPr marL="0" indent="0">
              <a:buNone/>
            </a:pPr>
            <a:endParaRPr lang="en-US" sz="2400" dirty="0">
              <a:latin typeface="Times New Roman" panose="02020603050405020304" pitchFamily="18" charset="0"/>
              <a:cs typeface="Times New Roman" panose="02020603050405020304" pitchFamily="18" charset="0"/>
            </a:endParaRPr>
          </a:p>
          <a:p>
            <a:pPr>
              <a:buFont typeface="Wingdings" panose="05000000000000000000" charset="0"/>
              <a:buChar char="Ø"/>
            </a:pPr>
            <a:endParaRPr lang="en-US" sz="2400" dirty="0">
              <a:latin typeface="Times New Roman" panose="02020603050405020304" pitchFamily="18" charset="0"/>
              <a:cs typeface="Times New Roman" panose="02020603050405020304" pitchFamily="18" charset="0"/>
            </a:endParaRPr>
          </a:p>
          <a:p>
            <a:pPr>
              <a:buFont typeface="Wingdings" panose="05000000000000000000" charset="0"/>
              <a:buChar char="Ø"/>
            </a:pPr>
            <a:endParaRPr lang="en-US" sz="2400" dirty="0">
              <a:latin typeface="Times New Roman" panose="02020603050405020304" pitchFamily="18" charset="0"/>
              <a:cs typeface="Times New Roman" panose="02020603050405020304" pitchFamily="18" charset="0"/>
            </a:endParaRPr>
          </a:p>
          <a:p>
            <a:pPr>
              <a:buFont typeface="Wingdings" panose="05000000000000000000" charset="0"/>
              <a:buChar char="Ø"/>
            </a:pPr>
            <a:endParaRPr lang="en-IN" dirty="0">
              <a:latin typeface="Times New Roman" panose="02020603050405020304" pitchFamily="18" charset="0"/>
              <a:cs typeface="Times New Roman" panose="02020603050405020304" pitchFamily="18" charset="0"/>
            </a:endParaRPr>
          </a:p>
        </p:txBody>
      </p:sp>
      <p:sp>
        <p:nvSpPr>
          <p:cNvPr id="4" name="Rectangle 3"/>
          <p:cNvSpPr/>
          <p:nvPr/>
        </p:nvSpPr>
        <p:spPr>
          <a:xfrm>
            <a:off x="4955120" y="3361023"/>
            <a:ext cx="1900719" cy="59590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600" dirty="0">
                <a:latin typeface="Times New Roman" panose="02020603050405020304" pitchFamily="18" charset="0"/>
                <a:cs typeface="Times New Roman" panose="02020603050405020304" pitchFamily="18" charset="0"/>
              </a:rPr>
              <a:t>RETENTION</a:t>
            </a:r>
          </a:p>
        </p:txBody>
      </p:sp>
      <p:sp>
        <p:nvSpPr>
          <p:cNvPr id="5" name="Rectangle 4"/>
          <p:cNvSpPr/>
          <p:nvPr/>
        </p:nvSpPr>
        <p:spPr>
          <a:xfrm>
            <a:off x="169488" y="2891359"/>
            <a:ext cx="3565893" cy="15025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600" dirty="0">
                <a:solidFill>
                  <a:schemeClr val="tx1"/>
                </a:solidFill>
                <a:latin typeface="Times New Roman" panose="02020603050405020304" pitchFamily="18" charset="0"/>
                <a:cs typeface="Times New Roman" panose="02020603050405020304" pitchFamily="18" charset="0"/>
              </a:rPr>
              <a:t>ANATOMICAL</a:t>
            </a:r>
          </a:p>
          <a:p>
            <a:pPr algn="ctr"/>
            <a:r>
              <a:rPr lang="en-IN" sz="1600" dirty="0">
                <a:solidFill>
                  <a:schemeClr val="bg2"/>
                </a:solidFill>
                <a:latin typeface="Times New Roman" panose="02020603050405020304" pitchFamily="18" charset="0"/>
                <a:cs typeface="Times New Roman" panose="02020603050405020304" pitchFamily="18" charset="0"/>
              </a:rPr>
              <a:t>SIZE OF DENTURE BEARING AREA</a:t>
            </a:r>
          </a:p>
          <a:p>
            <a:pPr algn="ctr"/>
            <a:r>
              <a:rPr lang="en-IN" sz="1600" dirty="0">
                <a:solidFill>
                  <a:schemeClr val="bg2"/>
                </a:solidFill>
                <a:latin typeface="Times New Roman" panose="02020603050405020304" pitchFamily="18" charset="0"/>
                <a:cs typeface="Times New Roman" panose="02020603050405020304" pitchFamily="18" charset="0"/>
              </a:rPr>
              <a:t>QUALITY OF DENTURE BEARING AREA</a:t>
            </a:r>
          </a:p>
          <a:p>
            <a:pPr algn="ctr"/>
            <a:r>
              <a:rPr lang="en-IN" sz="1600" dirty="0">
                <a:solidFill>
                  <a:schemeClr val="bg2"/>
                </a:solidFill>
                <a:latin typeface="Times New Roman" panose="02020603050405020304" pitchFamily="18" charset="0"/>
                <a:cs typeface="Times New Roman" panose="02020603050405020304" pitchFamily="18" charset="0"/>
              </a:rPr>
              <a:t>PARALLEL RIDGE WALLS</a:t>
            </a:r>
          </a:p>
        </p:txBody>
      </p:sp>
      <p:sp>
        <p:nvSpPr>
          <p:cNvPr id="6" name="Rectangle 5"/>
          <p:cNvSpPr/>
          <p:nvPr/>
        </p:nvSpPr>
        <p:spPr>
          <a:xfrm>
            <a:off x="4795870" y="165539"/>
            <a:ext cx="2219218" cy="256340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latin typeface="Times New Roman" panose="02020603050405020304" pitchFamily="18" charset="0"/>
              <a:cs typeface="Times New Roman" panose="02020603050405020304" pitchFamily="18" charset="0"/>
            </a:endParaRPr>
          </a:p>
          <a:p>
            <a:pPr algn="ctr"/>
            <a:r>
              <a:rPr lang="en-IN" dirty="0">
                <a:solidFill>
                  <a:schemeClr val="tx1"/>
                </a:solidFill>
                <a:latin typeface="Times New Roman" panose="02020603050405020304" pitchFamily="18" charset="0"/>
                <a:cs typeface="Times New Roman" panose="02020603050405020304" pitchFamily="18" charset="0"/>
              </a:rPr>
              <a:t>PHYSICAL</a:t>
            </a:r>
          </a:p>
          <a:p>
            <a:pPr algn="ctr"/>
            <a:r>
              <a:rPr lang="en-IN" dirty="0">
                <a:latin typeface="Times New Roman" panose="02020603050405020304" pitchFamily="18" charset="0"/>
                <a:cs typeface="Times New Roman" panose="02020603050405020304" pitchFamily="18" charset="0"/>
              </a:rPr>
              <a:t>Adhesion</a:t>
            </a:r>
          </a:p>
          <a:p>
            <a:pPr algn="ctr"/>
            <a:r>
              <a:rPr lang="en-IN" dirty="0">
                <a:latin typeface="Times New Roman" panose="02020603050405020304" pitchFamily="18" charset="0"/>
                <a:cs typeface="Times New Roman" panose="02020603050405020304" pitchFamily="18" charset="0"/>
              </a:rPr>
              <a:t> cohesion </a:t>
            </a:r>
          </a:p>
          <a:p>
            <a:pPr algn="ctr"/>
            <a:r>
              <a:rPr lang="en-IN" dirty="0">
                <a:latin typeface="Times New Roman" panose="02020603050405020304" pitchFamily="18" charset="0"/>
                <a:cs typeface="Times New Roman" panose="02020603050405020304" pitchFamily="18" charset="0"/>
              </a:rPr>
              <a:t>interfacial surface tension</a:t>
            </a:r>
          </a:p>
          <a:p>
            <a:pPr algn="ctr"/>
            <a:r>
              <a:rPr lang="en-IN" dirty="0">
                <a:latin typeface="Times New Roman" panose="02020603050405020304" pitchFamily="18" charset="0"/>
                <a:cs typeface="Times New Roman" panose="02020603050405020304" pitchFamily="18" charset="0"/>
              </a:rPr>
              <a:t> capillarity </a:t>
            </a:r>
          </a:p>
          <a:p>
            <a:pPr algn="ctr"/>
            <a:r>
              <a:rPr lang="en-IN" dirty="0">
                <a:latin typeface="Times New Roman" panose="02020603050405020304" pitchFamily="18" charset="0"/>
                <a:cs typeface="Times New Roman" panose="02020603050405020304" pitchFamily="18" charset="0"/>
              </a:rPr>
              <a:t>atmospheric pressure</a:t>
            </a:r>
          </a:p>
          <a:p>
            <a:pPr algn="ctr"/>
            <a:r>
              <a:rPr lang="en-IN" dirty="0">
                <a:latin typeface="Times New Roman" panose="02020603050405020304" pitchFamily="18" charset="0"/>
                <a:cs typeface="Times New Roman" panose="02020603050405020304" pitchFamily="18" charset="0"/>
              </a:rPr>
              <a:t>gravity</a:t>
            </a:r>
          </a:p>
          <a:p>
            <a:pPr algn="ctr"/>
            <a:endParaRPr lang="en-IN" dirty="0">
              <a:latin typeface="Times New Roman" panose="02020603050405020304" pitchFamily="18" charset="0"/>
              <a:cs typeface="Times New Roman" panose="02020603050405020304" pitchFamily="18" charset="0"/>
            </a:endParaRPr>
          </a:p>
        </p:txBody>
      </p:sp>
      <p:sp>
        <p:nvSpPr>
          <p:cNvPr id="7" name="Rectangle 6"/>
          <p:cNvSpPr/>
          <p:nvPr/>
        </p:nvSpPr>
        <p:spPr>
          <a:xfrm>
            <a:off x="8435305" y="2242802"/>
            <a:ext cx="1900719" cy="13998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600" dirty="0">
                <a:solidFill>
                  <a:schemeClr val="tx1"/>
                </a:solidFill>
                <a:latin typeface="Times New Roman" panose="02020603050405020304" pitchFamily="18" charset="0"/>
                <a:cs typeface="Times New Roman" panose="02020603050405020304" pitchFamily="18" charset="0"/>
              </a:rPr>
              <a:t>PHYSIOLOGICAL</a:t>
            </a:r>
            <a:r>
              <a:rPr lang="en-IN" sz="1600" dirty="0">
                <a:solidFill>
                  <a:srgbClr val="92D050"/>
                </a:solidFill>
                <a:latin typeface="Times New Roman" panose="02020603050405020304" pitchFamily="18" charset="0"/>
                <a:cs typeface="Times New Roman" panose="02020603050405020304" pitchFamily="18" charset="0"/>
              </a:rPr>
              <a:t> </a:t>
            </a:r>
            <a:r>
              <a:rPr lang="en-IN" sz="1600" dirty="0">
                <a:latin typeface="Times New Roman" panose="02020603050405020304" pitchFamily="18" charset="0"/>
                <a:cs typeface="Times New Roman" panose="02020603050405020304" pitchFamily="18" charset="0"/>
              </a:rPr>
              <a:t>saliva</a:t>
            </a:r>
          </a:p>
          <a:p>
            <a:pPr algn="ctr"/>
            <a:endParaRPr lang="en-IN" sz="1600" dirty="0">
              <a:latin typeface="Times New Roman" panose="02020603050405020304" pitchFamily="18" charset="0"/>
              <a:cs typeface="Times New Roman" panose="02020603050405020304" pitchFamily="18" charset="0"/>
            </a:endParaRPr>
          </a:p>
        </p:txBody>
      </p:sp>
      <p:sp>
        <p:nvSpPr>
          <p:cNvPr id="9" name="Rectangle 8"/>
          <p:cNvSpPr/>
          <p:nvPr/>
        </p:nvSpPr>
        <p:spPr>
          <a:xfrm>
            <a:off x="3061363" y="4936849"/>
            <a:ext cx="2116477" cy="15000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600" dirty="0">
                <a:solidFill>
                  <a:schemeClr val="tx1"/>
                </a:solidFill>
                <a:latin typeface="Times New Roman" panose="02020603050405020304" pitchFamily="18" charset="0"/>
                <a:cs typeface="Times New Roman" panose="02020603050405020304" pitchFamily="18" charset="0"/>
              </a:rPr>
              <a:t>MUSCULAR</a:t>
            </a:r>
          </a:p>
          <a:p>
            <a:pPr algn="ctr"/>
            <a:r>
              <a:rPr lang="en-IN" sz="1600" dirty="0">
                <a:latin typeface="Times New Roman" panose="02020603050405020304" pitchFamily="18" charset="0"/>
                <a:cs typeface="Times New Roman" panose="02020603050405020304" pitchFamily="18" charset="0"/>
              </a:rPr>
              <a:t>Oral musculature</a:t>
            </a:r>
          </a:p>
          <a:p>
            <a:pPr algn="ctr"/>
            <a:r>
              <a:rPr lang="en-IN" sz="1600" dirty="0">
                <a:latin typeface="Times New Roman" panose="02020603050405020304" pitchFamily="18" charset="0"/>
                <a:cs typeface="Times New Roman" panose="02020603050405020304" pitchFamily="18" charset="0"/>
              </a:rPr>
              <a:t>Facial musculature</a:t>
            </a:r>
          </a:p>
          <a:p>
            <a:pPr algn="ctr"/>
            <a:endParaRPr lang="en-IN" sz="1600" dirty="0">
              <a:latin typeface="Times New Roman" panose="02020603050405020304" pitchFamily="18" charset="0"/>
              <a:cs typeface="Times New Roman" panose="02020603050405020304" pitchFamily="18" charset="0"/>
            </a:endParaRPr>
          </a:p>
        </p:txBody>
      </p:sp>
      <p:cxnSp>
        <p:nvCxnSpPr>
          <p:cNvPr id="13" name="Straight Arrow Connector 12"/>
          <p:cNvCxnSpPr>
            <a:stCxn id="7" idx="1"/>
            <a:endCxn id="4" idx="3"/>
          </p:cNvCxnSpPr>
          <p:nvPr/>
        </p:nvCxnSpPr>
        <p:spPr>
          <a:xfrm flipH="1">
            <a:off x="6855839" y="2942729"/>
            <a:ext cx="1579466" cy="7162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6" idx="2"/>
            <a:endCxn id="4" idx="0"/>
          </p:cNvCxnSpPr>
          <p:nvPr/>
        </p:nvCxnSpPr>
        <p:spPr>
          <a:xfrm>
            <a:off x="5905479" y="2728943"/>
            <a:ext cx="1" cy="6320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cxnSpLocks/>
          </p:cNvCxnSpPr>
          <p:nvPr/>
        </p:nvCxnSpPr>
        <p:spPr>
          <a:xfrm flipV="1">
            <a:off x="4098758" y="3963554"/>
            <a:ext cx="1785878" cy="9799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Content Placeholder 2"/>
          <p:cNvSpPr>
            <a:spLocks noGrp="1"/>
          </p:cNvSpPr>
          <p:nvPr/>
        </p:nvSpPr>
        <p:spPr>
          <a:xfrm>
            <a:off x="2372995" y="1325245"/>
            <a:ext cx="8596630" cy="196342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9pPr>
          </a:lstStyle>
          <a:p>
            <a:pPr marL="0" indent="0">
              <a:buNone/>
            </a:pPr>
            <a:endParaRPr lang="en-US" sz="2400" dirty="0">
              <a:latin typeface="Times New Roman" panose="02020603050405020304" pitchFamily="18" charset="0"/>
              <a:cs typeface="Times New Roman" panose="02020603050405020304" pitchFamily="18" charset="0"/>
            </a:endParaRPr>
          </a:p>
        </p:txBody>
      </p:sp>
      <p:sp>
        <p:nvSpPr>
          <p:cNvPr id="10" name="Rectangle 7"/>
          <p:cNvSpPr/>
          <p:nvPr/>
        </p:nvSpPr>
        <p:spPr>
          <a:xfrm>
            <a:off x="6463877" y="4453517"/>
            <a:ext cx="2301410" cy="214729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600" dirty="0">
                <a:solidFill>
                  <a:schemeClr val="tx1"/>
                </a:solidFill>
                <a:latin typeface="Times New Roman" panose="02020603050405020304" pitchFamily="18" charset="0"/>
                <a:cs typeface="Times New Roman" panose="02020603050405020304" pitchFamily="18" charset="0"/>
              </a:rPr>
              <a:t>MECHANICAL</a:t>
            </a:r>
          </a:p>
          <a:p>
            <a:pPr algn="ctr"/>
            <a:r>
              <a:rPr lang="en-IN" sz="1600" dirty="0">
                <a:latin typeface="Times New Roman" panose="02020603050405020304" pitchFamily="18" charset="0"/>
                <a:cs typeface="Times New Roman" panose="02020603050405020304" pitchFamily="18" charset="0"/>
              </a:rPr>
              <a:t>Undercuts</a:t>
            </a:r>
          </a:p>
          <a:p>
            <a:pPr algn="ctr"/>
            <a:r>
              <a:rPr lang="en-IN" sz="1600" dirty="0">
                <a:latin typeface="Times New Roman" panose="02020603050405020304" pitchFamily="18" charset="0"/>
                <a:cs typeface="Times New Roman" panose="02020603050405020304" pitchFamily="18" charset="0"/>
              </a:rPr>
              <a:t>Retentive springs</a:t>
            </a:r>
          </a:p>
          <a:p>
            <a:pPr algn="ctr"/>
            <a:r>
              <a:rPr lang="en-IN" sz="1600" dirty="0">
                <a:latin typeface="Times New Roman" panose="02020603050405020304" pitchFamily="18" charset="0"/>
                <a:cs typeface="Times New Roman" panose="02020603050405020304" pitchFamily="18" charset="0"/>
              </a:rPr>
              <a:t>Magnetic forces</a:t>
            </a:r>
          </a:p>
          <a:p>
            <a:pPr algn="ctr"/>
            <a:r>
              <a:rPr lang="en-IN" sz="1600" dirty="0">
                <a:latin typeface="Times New Roman" panose="02020603050405020304" pitchFamily="18" charset="0"/>
                <a:cs typeface="Times New Roman" panose="02020603050405020304" pitchFamily="18" charset="0"/>
              </a:rPr>
              <a:t>Denture adhesives</a:t>
            </a:r>
          </a:p>
          <a:p>
            <a:pPr algn="ctr"/>
            <a:r>
              <a:rPr lang="en-IN" sz="1600" dirty="0">
                <a:latin typeface="Times New Roman" panose="02020603050405020304" pitchFamily="18" charset="0"/>
                <a:cs typeface="Times New Roman" panose="02020603050405020304" pitchFamily="18" charset="0"/>
              </a:rPr>
              <a:t>Suction chambers</a:t>
            </a:r>
          </a:p>
          <a:p>
            <a:pPr algn="ctr"/>
            <a:r>
              <a:rPr lang="en-IN" sz="1600" dirty="0">
                <a:latin typeface="Times New Roman" panose="02020603050405020304" pitchFamily="18" charset="0"/>
                <a:cs typeface="Times New Roman" panose="02020603050405020304" pitchFamily="18" charset="0"/>
              </a:rPr>
              <a:t>Palatal implants</a:t>
            </a:r>
          </a:p>
        </p:txBody>
      </p:sp>
      <p:cxnSp>
        <p:nvCxnSpPr>
          <p:cNvPr id="12" name="Straight Arrow Connector 11"/>
          <p:cNvCxnSpPr>
            <a:stCxn id="5" idx="3"/>
            <a:endCxn id="4" idx="1"/>
          </p:cNvCxnSpPr>
          <p:nvPr/>
        </p:nvCxnSpPr>
        <p:spPr>
          <a:xfrm>
            <a:off x="3735381" y="3642657"/>
            <a:ext cx="1219739" cy="163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cxnSpLocks/>
            <a:stCxn id="10" idx="0"/>
          </p:cNvCxnSpPr>
          <p:nvPr/>
        </p:nvCxnSpPr>
        <p:spPr>
          <a:xfrm flipH="1" flipV="1">
            <a:off x="6142402" y="3983694"/>
            <a:ext cx="1472180" cy="4698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IN" b="1" u="sng" dirty="0"/>
              <a:t>H</a:t>
            </a:r>
            <a:r>
              <a:rPr lang="en-IN" b="1" u="sng" dirty="0"/>
              <a:t>istory</a:t>
            </a:r>
          </a:p>
        </p:txBody>
      </p:sp>
      <p:sp>
        <p:nvSpPr>
          <p:cNvPr id="3" name="Content Placeholder 2"/>
          <p:cNvSpPr>
            <a:spLocks noGrp="1"/>
          </p:cNvSpPr>
          <p:nvPr>
            <p:ph idx="1"/>
          </p:nvPr>
        </p:nvSpPr>
        <p:spPr>
          <a:xfrm>
            <a:off x="374650" y="1662430"/>
            <a:ext cx="8899525" cy="4645025"/>
          </a:xfrm>
        </p:spPr>
        <p:txBody>
          <a:bodyPr/>
          <a:lstStyle/>
          <a:p>
            <a:pPr>
              <a:buFont typeface="Wingdings" panose="05000000000000000000" charset="0"/>
              <a:buChar char="Ø"/>
            </a:pPr>
            <a:r>
              <a:rPr lang="en-US" sz="2400" dirty="0">
                <a:solidFill>
                  <a:srgbClr val="FF0000"/>
                </a:solidFill>
                <a:latin typeface="Times New Roman" panose="02020603050405020304" pitchFamily="18" charset="0"/>
                <a:cs typeface="Times New Roman" panose="02020603050405020304" pitchFamily="18" charset="0"/>
              </a:rPr>
              <a:t>Fish’ </a:t>
            </a:r>
            <a:r>
              <a:rPr lang="en-US" sz="2400" dirty="0">
                <a:solidFill>
                  <a:schemeClr val="tx1"/>
                </a:solidFill>
                <a:latin typeface="Times New Roman" panose="02020603050405020304" pitchFamily="18" charset="0"/>
                <a:cs typeface="Times New Roman" panose="02020603050405020304" pitchFamily="18" charset="0"/>
              </a:rPr>
              <a:t>was first to discuss the determinants of retention and differentiate between the tissue, polished, and occlusal surfaces of a complete denture. He emphasized that each of the three surfaces plays a role in retention.</a:t>
            </a:r>
          </a:p>
          <a:p>
            <a:pPr>
              <a:buFont typeface="Wingdings" panose="05000000000000000000" charset="0"/>
              <a:buChar char="Ø"/>
            </a:pPr>
            <a:endParaRPr lang="en-US" sz="2400"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charset="0"/>
              <a:buChar char="Ø"/>
            </a:pPr>
            <a:r>
              <a:rPr lang="en-US" sz="2400" dirty="0">
                <a:solidFill>
                  <a:srgbClr val="FF0000"/>
                </a:solidFill>
                <a:latin typeface="Times New Roman" panose="02020603050405020304" pitchFamily="18" charset="0"/>
                <a:cs typeface="Times New Roman" panose="02020603050405020304" pitchFamily="18" charset="0"/>
              </a:rPr>
              <a:t> Craddock</a:t>
            </a:r>
            <a:r>
              <a:rPr lang="en-US" sz="2400" dirty="0">
                <a:solidFill>
                  <a:schemeClr val="tx1"/>
                </a:solidFill>
                <a:latin typeface="Times New Roman" panose="02020603050405020304" pitchFamily="18" charset="0"/>
                <a:cs typeface="Times New Roman" panose="02020603050405020304" pitchFamily="18" charset="0"/>
              </a:rPr>
              <a:t>’ described the “gripping” action of the buccinator muscle on the buccal flange of a mandibular complete denture.. </a:t>
            </a:r>
          </a:p>
          <a:p>
            <a:pPr>
              <a:buFont typeface="Wingdings" panose="05000000000000000000" charset="0"/>
              <a:buChar char="Ø"/>
            </a:pPr>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0206" y="507653"/>
            <a:ext cx="8534043" cy="4732326"/>
          </a:xfrm>
        </p:spPr>
        <p:txBody>
          <a:bodyPr>
            <a:normAutofit/>
          </a:bodyPr>
          <a:lstStyle/>
          <a:p>
            <a:pPr marL="0" indent="0">
              <a:buNone/>
            </a:pPr>
            <a:r>
              <a:rPr lang="en-IN" sz="2400" b="1" u="sng" dirty="0">
                <a:latin typeface="Times New Roman" panose="02020603050405020304" pitchFamily="18" charset="0"/>
                <a:cs typeface="Times New Roman" panose="02020603050405020304" pitchFamily="18" charset="0"/>
              </a:rPr>
              <a:t>ANATOMIC INFLUENCES ON MAXILLARY DENTURE RETENTION</a:t>
            </a:r>
          </a:p>
          <a:p>
            <a:r>
              <a:rPr lang="en-US" sz="2400" dirty="0">
                <a:solidFill>
                  <a:schemeClr val="tx1"/>
                </a:solidFill>
                <a:latin typeface="Times New Roman" panose="02020603050405020304" pitchFamily="18" charset="0"/>
                <a:cs typeface="Times New Roman" panose="02020603050405020304" pitchFamily="18" charset="0"/>
              </a:rPr>
              <a:t>The </a:t>
            </a:r>
            <a:r>
              <a:rPr lang="en-US" sz="2400" dirty="0">
                <a:solidFill>
                  <a:srgbClr val="FF0000"/>
                </a:solidFill>
                <a:latin typeface="Times New Roman" panose="02020603050405020304" pitchFamily="18" charset="0"/>
                <a:cs typeface="Times New Roman" panose="02020603050405020304" pitchFamily="18" charset="0"/>
              </a:rPr>
              <a:t>posterior palatal seal </a:t>
            </a:r>
            <a:r>
              <a:rPr lang="en-US" sz="2400" dirty="0">
                <a:solidFill>
                  <a:schemeClr val="tx1"/>
                </a:solidFill>
                <a:latin typeface="Times New Roman" panose="02020603050405020304" pitchFamily="18" charset="0"/>
                <a:cs typeface="Times New Roman" panose="02020603050405020304" pitchFamily="18" charset="0"/>
              </a:rPr>
              <a:t>maintains tissue contact during base movement or soft palate function and compensates for processing changes.</a:t>
            </a:r>
          </a:p>
          <a:p>
            <a:r>
              <a:rPr lang="en-US" sz="2400" dirty="0">
                <a:solidFill>
                  <a:schemeClr val="tx1"/>
                </a:solidFill>
                <a:latin typeface="Times New Roman" panose="02020603050405020304" pitchFamily="18" charset="0"/>
                <a:cs typeface="Times New Roman" panose="02020603050405020304" pitchFamily="18" charset="0"/>
              </a:rPr>
              <a:t> This critical area extends between the hamular notches along the flexure line of the soft palate. </a:t>
            </a:r>
          </a:p>
          <a:p>
            <a:pPr marL="0" indent="0">
              <a:buNone/>
            </a:pPr>
            <a:endParaRPr lang="en-IN" sz="2400" dirty="0"/>
          </a:p>
        </p:txBody>
      </p:sp>
      <p:pic>
        <p:nvPicPr>
          <p:cNvPr id="6" name="Picture 2" descr="Defining the posterior palatal seal on a&amp;nbsp;definitive impression for a  maxillary complete denture by using a nonfluid wa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2653" y="3650245"/>
            <a:ext cx="2790061" cy="24005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3" y="1097281"/>
            <a:ext cx="8867359" cy="4944082"/>
          </a:xfrm>
        </p:spPr>
        <p:txBody>
          <a:bodyPr>
            <a:normAutofit/>
          </a:bodyPr>
          <a:lstStyle/>
          <a:p>
            <a:pPr marL="0" indent="0">
              <a:buNone/>
            </a:pPr>
            <a:r>
              <a:rPr lang="fr-FR" sz="2400" b="1" u="sng" dirty="0">
                <a:latin typeface="Times New Roman" panose="02020603050405020304" pitchFamily="18" charset="0"/>
                <a:cs typeface="Times New Roman" panose="02020603050405020304" pitchFamily="18" charset="0"/>
              </a:rPr>
              <a:t>ANATOMIC INFLUENCES ON MANDIBULAR DENTURE RETENTION</a:t>
            </a:r>
          </a:p>
          <a:p>
            <a:pPr>
              <a:lnSpc>
                <a:spcPct val="150000"/>
              </a:lnSpc>
            </a:pPr>
            <a:r>
              <a:rPr lang="en-US" sz="2400" dirty="0">
                <a:solidFill>
                  <a:schemeClr val="tx1"/>
                </a:solidFill>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Triangularis muscle </a:t>
            </a:r>
            <a:r>
              <a:rPr lang="en-US" sz="2400" dirty="0">
                <a:solidFill>
                  <a:schemeClr val="tx1"/>
                </a:solidFill>
                <a:latin typeface="Times New Roman" panose="02020603050405020304" pitchFamily="18" charset="0"/>
                <a:cs typeface="Times New Roman" panose="02020603050405020304" pitchFamily="18" charset="0"/>
              </a:rPr>
              <a:t>and the </a:t>
            </a:r>
            <a:r>
              <a:rPr lang="en-US" sz="2400" dirty="0">
                <a:solidFill>
                  <a:srgbClr val="FF0000"/>
                </a:solidFill>
                <a:latin typeface="Times New Roman" panose="02020603050405020304" pitchFamily="18" charset="0"/>
                <a:cs typeface="Times New Roman" panose="02020603050405020304" pitchFamily="18" charset="0"/>
              </a:rPr>
              <a:t>mentalis muscle</a:t>
            </a:r>
            <a:r>
              <a:rPr lang="en-US" sz="2400" dirty="0">
                <a:solidFill>
                  <a:schemeClr val="tx1"/>
                </a:solidFill>
                <a:latin typeface="Times New Roman" panose="02020603050405020304" pitchFamily="18" charset="0"/>
                <a:cs typeface="Times New Roman" panose="02020603050405020304" pitchFamily="18" charset="0"/>
              </a:rPr>
              <a:t>  should accompany any border-molding procedure. </a:t>
            </a:r>
          </a:p>
          <a:p>
            <a:pPr>
              <a:lnSpc>
                <a:spcPct val="150000"/>
              </a:lnSpc>
            </a:pPr>
            <a:r>
              <a:rPr lang="en-US" sz="2400" dirty="0">
                <a:solidFill>
                  <a:schemeClr val="tx1"/>
                </a:solidFill>
                <a:latin typeface="Times New Roman" panose="02020603050405020304" pitchFamily="18" charset="0"/>
                <a:cs typeface="Times New Roman" panose="02020603050405020304" pitchFamily="18" charset="0"/>
              </a:rPr>
              <a:t>The border seal of the entire facial flange of the denture depends on accurate border molding and is enhanced by the draping effect of the lips and cheek</a:t>
            </a:r>
            <a:endParaRPr lang="en-IN" sz="2400" dirty="0">
              <a:solidFill>
                <a:schemeClr val="tx1"/>
              </a:solidFill>
              <a:latin typeface="Times New Roman" panose="02020603050405020304" pitchFamily="18" charset="0"/>
              <a:cs typeface="Times New Roman" panose="02020603050405020304" pitchFamily="18" charset="0"/>
            </a:endParaRPr>
          </a:p>
          <a:p>
            <a:endParaRPr lang="en-IN"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6564" y="718051"/>
            <a:ext cx="9521013" cy="4809445"/>
          </a:xfrm>
        </p:spPr>
        <p:txBody>
          <a:bodyPr>
            <a:normAutofit/>
          </a:bodyPr>
          <a:lstStyle/>
          <a:p>
            <a:pPr>
              <a:lnSpc>
                <a:spcPct val="150000"/>
              </a:lnSpc>
            </a:pPr>
            <a:r>
              <a:rPr lang="en-US" sz="2400" dirty="0">
                <a:solidFill>
                  <a:schemeClr val="tx1"/>
                </a:solidFill>
                <a:latin typeface="Times New Roman" panose="02020603050405020304" pitchFamily="18" charset="0"/>
                <a:cs typeface="Times New Roman" panose="02020603050405020304" pitchFamily="18" charset="0"/>
              </a:rPr>
              <a:t>The denture base should cover the posterior extension of the firmly bound, keratinized tissue of the pear-shaped pad.</a:t>
            </a:r>
          </a:p>
          <a:p>
            <a:pPr>
              <a:lnSpc>
                <a:spcPct val="150000"/>
              </a:lnSpc>
            </a:pPr>
            <a:r>
              <a:rPr lang="en-US" sz="2400" dirty="0">
                <a:solidFill>
                  <a:schemeClr val="tx1"/>
                </a:solidFill>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Craddock</a:t>
            </a:r>
            <a:r>
              <a:rPr lang="en-US" sz="2400" dirty="0">
                <a:solidFill>
                  <a:schemeClr val="tx1"/>
                </a:solidFill>
                <a:latin typeface="Times New Roman" panose="02020603050405020304" pitchFamily="18" charset="0"/>
                <a:cs typeface="Times New Roman" panose="02020603050405020304" pitchFamily="18" charset="0"/>
              </a:rPr>
              <a:t> coined the term “pear shaped pad”. </a:t>
            </a:r>
          </a:p>
          <a:p>
            <a:endParaRPr lang="en-IN" dirty="0"/>
          </a:p>
        </p:txBody>
      </p:sp>
      <p:pic>
        <p:nvPicPr>
          <p:cNvPr id="4" name="Picture 2" descr="Anatomical Landmark of Mandible - Focus Dentist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3642" y="3058302"/>
            <a:ext cx="2624447" cy="308164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702645"/>
            <a:ext cx="8596668" cy="5338718"/>
          </a:xfrm>
        </p:spPr>
        <p:txBody>
          <a:bodyPr>
            <a:normAutofit/>
          </a:bodyPr>
          <a:lstStyle/>
          <a:p>
            <a:pPr marL="0" indent="0">
              <a:lnSpc>
                <a:spcPct val="150000"/>
              </a:lnSpc>
              <a:spcBef>
                <a:spcPts val="915"/>
              </a:spcBef>
              <a:buNone/>
            </a:pPr>
            <a:r>
              <a:rPr lang="en-US" sz="2400" b="1" spc="-5" dirty="0">
                <a:solidFill>
                  <a:srgbClr val="3D3D2D"/>
                </a:solidFill>
                <a:latin typeface="Arial" panose="020B0604020202020204" pitchFamily="34" charset="0"/>
                <a:cs typeface="Arial" panose="020B0604020202020204" pitchFamily="34" charset="0"/>
              </a:rPr>
              <a:t>1)Anatomical</a:t>
            </a:r>
            <a:r>
              <a:rPr lang="en-US" sz="2400" b="1" spc="-10" dirty="0">
                <a:solidFill>
                  <a:srgbClr val="3D3D2D"/>
                </a:solidFill>
                <a:latin typeface="Arial" panose="020B0604020202020204" pitchFamily="34" charset="0"/>
                <a:cs typeface="Arial" panose="020B0604020202020204" pitchFamily="34" charset="0"/>
              </a:rPr>
              <a:t> factors:</a:t>
            </a:r>
            <a:endParaRPr lang="en-US" sz="2400" b="1" dirty="0">
              <a:latin typeface="Arial" panose="020B0604020202020204" pitchFamily="34" charset="0"/>
              <a:cs typeface="Arial" panose="020B0604020202020204" pitchFamily="34" charset="0"/>
            </a:endParaRPr>
          </a:p>
          <a:p>
            <a:pPr marL="12700" marR="5080">
              <a:lnSpc>
                <a:spcPct val="150000"/>
              </a:lnSpc>
              <a:spcBef>
                <a:spcPts val="815"/>
              </a:spcBef>
              <a:buChar char="•"/>
              <a:tabLst>
                <a:tab pos="393065" algn="l"/>
              </a:tabLst>
            </a:pPr>
            <a:r>
              <a:rPr lang="en-US" sz="2400" spc="-5" dirty="0">
                <a:latin typeface="Arial" panose="020B0604020202020204" pitchFamily="34" charset="0"/>
                <a:cs typeface="Arial" panose="020B0604020202020204" pitchFamily="34" charset="0"/>
              </a:rPr>
              <a:t>Size </a:t>
            </a:r>
            <a:r>
              <a:rPr lang="en-US" sz="2400" spc="-10" dirty="0">
                <a:latin typeface="Arial" panose="020B0604020202020204" pitchFamily="34" charset="0"/>
                <a:cs typeface="Arial" panose="020B0604020202020204" pitchFamily="34" charset="0"/>
              </a:rPr>
              <a:t>of </a:t>
            </a:r>
            <a:r>
              <a:rPr lang="en-US" sz="2400" spc="-5" dirty="0">
                <a:latin typeface="Arial" panose="020B0604020202020204" pitchFamily="34" charset="0"/>
                <a:cs typeface="Arial" panose="020B0604020202020204" pitchFamily="34" charset="0"/>
              </a:rPr>
              <a:t>denture bearing area </a:t>
            </a:r>
            <a:r>
              <a:rPr lang="en-US" sz="2400" dirty="0">
                <a:solidFill>
                  <a:srgbClr val="3D3D2D"/>
                </a:solidFill>
                <a:latin typeface="Arial" panose="020B0604020202020204" pitchFamily="34" charset="0"/>
                <a:cs typeface="Arial" panose="020B0604020202020204" pitchFamily="34" charset="0"/>
              </a:rPr>
              <a:t>- </a:t>
            </a:r>
            <a:r>
              <a:rPr lang="en-US" sz="2400" spc="-10" dirty="0">
                <a:solidFill>
                  <a:srgbClr val="C00000"/>
                </a:solidFill>
                <a:latin typeface="Arial" panose="020B0604020202020204" pitchFamily="34" charset="0"/>
                <a:cs typeface="Arial" panose="020B0604020202020204" pitchFamily="34" charset="0"/>
              </a:rPr>
              <a:t>Retentive force </a:t>
            </a:r>
            <a:r>
              <a:rPr lang="en-US" sz="2400" spc="-5" dirty="0">
                <a:solidFill>
                  <a:srgbClr val="C00000"/>
                </a:solidFill>
                <a:latin typeface="Arial" panose="020B0604020202020204" pitchFamily="34" charset="0"/>
                <a:cs typeface="Arial" panose="020B0604020202020204" pitchFamily="34" charset="0"/>
              </a:rPr>
              <a:t>is directly proportional </a:t>
            </a:r>
            <a:r>
              <a:rPr lang="en-US" sz="2400" spc="-10" dirty="0">
                <a:solidFill>
                  <a:srgbClr val="C00000"/>
                </a:solidFill>
                <a:latin typeface="Arial" panose="020B0604020202020204" pitchFamily="34" charset="0"/>
                <a:cs typeface="Arial" panose="020B0604020202020204" pitchFamily="34" charset="0"/>
              </a:rPr>
              <a:t>to the </a:t>
            </a:r>
            <a:r>
              <a:rPr lang="en-US" sz="2400" spc="-5" dirty="0">
                <a:solidFill>
                  <a:srgbClr val="C00000"/>
                </a:solidFill>
                <a:latin typeface="Arial" panose="020B0604020202020204" pitchFamily="34" charset="0"/>
                <a:cs typeface="Arial" panose="020B0604020202020204" pitchFamily="34" charset="0"/>
              </a:rPr>
              <a:t>area </a:t>
            </a:r>
            <a:r>
              <a:rPr lang="en-US" sz="2400" spc="-15" dirty="0">
                <a:solidFill>
                  <a:srgbClr val="C00000"/>
                </a:solidFill>
                <a:latin typeface="Arial" panose="020B0604020202020204" pitchFamily="34" charset="0"/>
                <a:cs typeface="Arial" panose="020B0604020202020204" pitchFamily="34" charset="0"/>
              </a:rPr>
              <a:t>covered.</a:t>
            </a:r>
            <a:endParaRPr lang="en-US" sz="2400" dirty="0">
              <a:solidFill>
                <a:srgbClr val="C00000"/>
              </a:solidFill>
              <a:latin typeface="Arial" panose="020B0604020202020204" pitchFamily="34" charset="0"/>
              <a:cs typeface="Arial" panose="020B0604020202020204" pitchFamily="34" charset="0"/>
            </a:endParaRPr>
          </a:p>
          <a:p>
            <a:pPr marL="12700" marR="695960">
              <a:lnSpc>
                <a:spcPct val="150000"/>
              </a:lnSpc>
              <a:spcBef>
                <a:spcPts val="815"/>
              </a:spcBef>
              <a:buChar char="•"/>
              <a:tabLst>
                <a:tab pos="393065" algn="l"/>
              </a:tabLst>
            </a:pPr>
            <a:r>
              <a:rPr lang="en-US" sz="2400" spc="-5" dirty="0">
                <a:latin typeface="Arial" panose="020B0604020202020204" pitchFamily="34" charset="0"/>
                <a:cs typeface="Arial" panose="020B0604020202020204" pitchFamily="34" charset="0"/>
              </a:rPr>
              <a:t>Quality </a:t>
            </a:r>
            <a:r>
              <a:rPr lang="en-US" sz="2400" spc="-10" dirty="0">
                <a:latin typeface="Arial" panose="020B0604020202020204" pitchFamily="34" charset="0"/>
                <a:cs typeface="Arial" panose="020B0604020202020204" pitchFamily="34" charset="0"/>
              </a:rPr>
              <a:t>of the </a:t>
            </a:r>
            <a:r>
              <a:rPr lang="en-US" sz="2400" spc="-5" dirty="0">
                <a:latin typeface="Arial" panose="020B0604020202020204" pitchFamily="34" charset="0"/>
                <a:cs typeface="Arial" panose="020B0604020202020204" pitchFamily="34" charset="0"/>
              </a:rPr>
              <a:t>denture bearing area - Displaceability </a:t>
            </a:r>
            <a:r>
              <a:rPr lang="en-US" sz="2400" spc="-10" dirty="0">
                <a:latin typeface="Arial" panose="020B0604020202020204" pitchFamily="34" charset="0"/>
                <a:cs typeface="Arial" panose="020B0604020202020204" pitchFamily="34" charset="0"/>
              </a:rPr>
              <a:t>of</a:t>
            </a:r>
            <a:r>
              <a:rPr lang="en-US" sz="2400" spc="-20" dirty="0">
                <a:latin typeface="Arial" panose="020B0604020202020204" pitchFamily="34" charset="0"/>
                <a:cs typeface="Arial" panose="020B0604020202020204" pitchFamily="34" charset="0"/>
              </a:rPr>
              <a:t> </a:t>
            </a:r>
            <a:r>
              <a:rPr lang="en-US" sz="2400" spc="-5" dirty="0">
                <a:latin typeface="Arial" panose="020B0604020202020204" pitchFamily="34" charset="0"/>
                <a:cs typeface="Arial" panose="020B0604020202020204" pitchFamily="34" charset="0"/>
              </a:rPr>
              <a:t>tissues.</a:t>
            </a:r>
            <a:endParaRPr lang="en-US" sz="2400" dirty="0">
              <a:latin typeface="Arial" panose="020B0604020202020204" pitchFamily="34" charset="0"/>
              <a:cs typeface="Arial" panose="020B0604020202020204" pitchFamily="34" charset="0"/>
            </a:endParaRPr>
          </a:p>
          <a:p>
            <a:pPr marL="0" indent="0">
              <a:lnSpc>
                <a:spcPct val="150000"/>
              </a:lnSpc>
              <a:spcBef>
                <a:spcPts val="820"/>
              </a:spcBef>
              <a:buNone/>
            </a:pPr>
            <a:r>
              <a:rPr lang="en-US" sz="2400" b="1" spc="-5" dirty="0">
                <a:solidFill>
                  <a:srgbClr val="3D3D2D"/>
                </a:solidFill>
                <a:latin typeface="Arial" panose="020B0604020202020204" pitchFamily="34" charset="0"/>
                <a:cs typeface="Arial" panose="020B0604020202020204" pitchFamily="34" charset="0"/>
              </a:rPr>
              <a:t>2)Physiological</a:t>
            </a:r>
            <a:r>
              <a:rPr lang="en-US" sz="2400" b="1" spc="-10" dirty="0">
                <a:solidFill>
                  <a:srgbClr val="3D3D2D"/>
                </a:solidFill>
                <a:latin typeface="Arial" panose="020B0604020202020204" pitchFamily="34" charset="0"/>
                <a:cs typeface="Arial" panose="020B0604020202020204" pitchFamily="34" charset="0"/>
              </a:rPr>
              <a:t> </a:t>
            </a:r>
            <a:r>
              <a:rPr lang="en-US" sz="2400" b="1" spc="-15" dirty="0">
                <a:solidFill>
                  <a:srgbClr val="3D3D2D"/>
                </a:solidFill>
                <a:latin typeface="Arial" panose="020B0604020202020204" pitchFamily="34" charset="0"/>
                <a:cs typeface="Arial" panose="020B0604020202020204" pitchFamily="34" charset="0"/>
              </a:rPr>
              <a:t>factors:</a:t>
            </a:r>
            <a:endParaRPr lang="en-US" sz="2400" b="1" dirty="0">
              <a:latin typeface="Arial" panose="020B0604020202020204" pitchFamily="34" charset="0"/>
              <a:cs typeface="Arial" panose="020B0604020202020204" pitchFamily="34" charset="0"/>
            </a:endParaRPr>
          </a:p>
          <a:p>
            <a:pPr marL="392430" indent="-380365">
              <a:lnSpc>
                <a:spcPct val="150000"/>
              </a:lnSpc>
              <a:spcBef>
                <a:spcPts val="815"/>
              </a:spcBef>
              <a:buChar char="•"/>
              <a:tabLst>
                <a:tab pos="393065" algn="l"/>
              </a:tabLst>
            </a:pPr>
            <a:r>
              <a:rPr lang="en-US" sz="2400" spc="-5" dirty="0">
                <a:latin typeface="Arial" panose="020B0604020202020204" pitchFamily="34" charset="0"/>
                <a:cs typeface="Arial" panose="020B0604020202020204" pitchFamily="34" charset="0"/>
              </a:rPr>
              <a:t>Saliva and its</a:t>
            </a:r>
            <a:r>
              <a:rPr lang="en-US" sz="2400" spc="-15" dirty="0">
                <a:latin typeface="Arial" panose="020B0604020202020204" pitchFamily="34" charset="0"/>
                <a:cs typeface="Arial" panose="020B0604020202020204" pitchFamily="34" charset="0"/>
              </a:rPr>
              <a:t> </a:t>
            </a:r>
            <a:r>
              <a:rPr lang="en-US" sz="2400" spc="-5" dirty="0">
                <a:latin typeface="Arial" panose="020B0604020202020204" pitchFamily="34" charset="0"/>
                <a:cs typeface="Arial" panose="020B0604020202020204" pitchFamily="34" charset="0"/>
              </a:rPr>
              <a:t>quality</a:t>
            </a:r>
            <a:endParaRPr lang="en-IN" sz="24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217" y="3674905"/>
            <a:ext cx="5483905" cy="2601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366787"/>
            <a:ext cx="8596668" cy="4674575"/>
          </a:xfrm>
        </p:spPr>
        <p:txBody>
          <a:bodyPr>
            <a:normAutofit/>
          </a:bodyPr>
          <a:lstStyle/>
          <a:p>
            <a:pPr marL="12700">
              <a:lnSpc>
                <a:spcPct val="150000"/>
              </a:lnSpc>
              <a:spcBef>
                <a:spcPts val="915"/>
              </a:spcBef>
            </a:pPr>
            <a:r>
              <a:rPr lang="en-US" sz="2400" b="1" spc="-5" dirty="0">
                <a:solidFill>
                  <a:srgbClr val="3D3D2D"/>
                </a:solidFill>
                <a:latin typeface="Times New Roman" panose="02020603050405020304" pitchFamily="18" charset="0"/>
                <a:cs typeface="Times New Roman" panose="02020603050405020304" pitchFamily="18" charset="0"/>
              </a:rPr>
              <a:t>3)Physical</a:t>
            </a:r>
            <a:r>
              <a:rPr lang="en-US" sz="2400" b="1" spc="-10" dirty="0">
                <a:solidFill>
                  <a:srgbClr val="3D3D2D"/>
                </a:solidFill>
                <a:latin typeface="Times New Roman" panose="02020603050405020304" pitchFamily="18" charset="0"/>
                <a:cs typeface="Times New Roman" panose="02020603050405020304" pitchFamily="18" charset="0"/>
              </a:rPr>
              <a:t> </a:t>
            </a:r>
            <a:r>
              <a:rPr lang="en-US" sz="2400" b="1" spc="-15" dirty="0">
                <a:solidFill>
                  <a:srgbClr val="3D3D2D"/>
                </a:solidFill>
                <a:latin typeface="Times New Roman" panose="02020603050405020304" pitchFamily="18" charset="0"/>
                <a:cs typeface="Times New Roman" panose="02020603050405020304" pitchFamily="18" charset="0"/>
              </a:rPr>
              <a:t>factors</a:t>
            </a:r>
            <a:endParaRPr lang="en-US" sz="2400" b="1" dirty="0">
              <a:latin typeface="Times New Roman" panose="02020603050405020304" pitchFamily="18" charset="0"/>
              <a:cs typeface="Times New Roman" panose="02020603050405020304" pitchFamily="18" charset="0"/>
            </a:endParaRPr>
          </a:p>
          <a:p>
            <a:pPr marL="392430" indent="-380365">
              <a:lnSpc>
                <a:spcPct val="150000"/>
              </a:lnSpc>
              <a:spcBef>
                <a:spcPts val="815"/>
              </a:spcBef>
              <a:buChar char="•"/>
              <a:tabLst>
                <a:tab pos="393065" algn="l"/>
              </a:tabLst>
            </a:pPr>
            <a:r>
              <a:rPr lang="en-US" sz="2400" spc="-10" dirty="0">
                <a:latin typeface="Times New Roman" panose="02020603050405020304" pitchFamily="18" charset="0"/>
                <a:cs typeface="Times New Roman" panose="02020603050405020304" pitchFamily="18" charset="0"/>
              </a:rPr>
              <a:t>Adhesion</a:t>
            </a:r>
            <a:endParaRPr lang="en-US" sz="2400" dirty="0">
              <a:latin typeface="Times New Roman" panose="02020603050405020304" pitchFamily="18" charset="0"/>
              <a:cs typeface="Times New Roman" panose="02020603050405020304" pitchFamily="18" charset="0"/>
            </a:endParaRPr>
          </a:p>
          <a:p>
            <a:pPr marL="392430" indent="-380365">
              <a:lnSpc>
                <a:spcPct val="150000"/>
              </a:lnSpc>
              <a:buChar char="•"/>
              <a:tabLst>
                <a:tab pos="393065" algn="l"/>
              </a:tabLst>
            </a:pPr>
            <a:r>
              <a:rPr lang="en-US" sz="2400" spc="-10" dirty="0">
                <a:latin typeface="Times New Roman" panose="02020603050405020304" pitchFamily="18" charset="0"/>
                <a:cs typeface="Times New Roman" panose="02020603050405020304" pitchFamily="18" charset="0"/>
              </a:rPr>
              <a:t>Cohesion</a:t>
            </a:r>
            <a:endParaRPr lang="en-US" sz="2400" dirty="0">
              <a:latin typeface="Times New Roman" panose="02020603050405020304" pitchFamily="18" charset="0"/>
              <a:cs typeface="Times New Roman" panose="02020603050405020304" pitchFamily="18" charset="0"/>
            </a:endParaRPr>
          </a:p>
          <a:p>
            <a:pPr marL="392430" indent="-380365">
              <a:lnSpc>
                <a:spcPct val="150000"/>
              </a:lnSpc>
              <a:buChar char="•"/>
              <a:tabLst>
                <a:tab pos="393065" algn="l"/>
              </a:tabLst>
            </a:pPr>
            <a:r>
              <a:rPr lang="en-US" sz="2400" spc="-5" dirty="0">
                <a:latin typeface="Times New Roman" panose="02020603050405020304" pitchFamily="18" charset="0"/>
                <a:cs typeface="Times New Roman" panose="02020603050405020304" pitchFamily="18" charset="0"/>
              </a:rPr>
              <a:t>Interfacial surface</a:t>
            </a:r>
            <a:r>
              <a:rPr lang="en-US" sz="2400" spc="-10" dirty="0">
                <a:latin typeface="Times New Roman" panose="02020603050405020304" pitchFamily="18" charset="0"/>
                <a:cs typeface="Times New Roman" panose="02020603050405020304" pitchFamily="18" charset="0"/>
              </a:rPr>
              <a:t> tension</a:t>
            </a:r>
            <a:endParaRPr lang="en-US" sz="2400" dirty="0">
              <a:latin typeface="Times New Roman" panose="02020603050405020304" pitchFamily="18" charset="0"/>
              <a:cs typeface="Times New Roman" panose="02020603050405020304" pitchFamily="18" charset="0"/>
            </a:endParaRPr>
          </a:p>
          <a:p>
            <a:pPr marL="392430" indent="-380365">
              <a:lnSpc>
                <a:spcPct val="150000"/>
              </a:lnSpc>
              <a:buChar char="•"/>
              <a:tabLst>
                <a:tab pos="393065" algn="l"/>
              </a:tabLst>
            </a:pPr>
            <a:r>
              <a:rPr lang="en-US" sz="2400" spc="-10" dirty="0">
                <a:latin typeface="Times New Roman" panose="02020603050405020304" pitchFamily="18" charset="0"/>
                <a:cs typeface="Times New Roman" panose="02020603050405020304" pitchFamily="18" charset="0"/>
              </a:rPr>
              <a:t>Capillarity </a:t>
            </a:r>
            <a:r>
              <a:rPr lang="en-US" sz="2400" spc="-5" dirty="0">
                <a:latin typeface="Times New Roman" panose="02020603050405020304" pitchFamily="18" charset="0"/>
                <a:cs typeface="Times New Roman" panose="02020603050405020304" pitchFamily="18" charset="0"/>
              </a:rPr>
              <a:t>and </a:t>
            </a:r>
            <a:r>
              <a:rPr lang="en-US" sz="2400" spc="-10" dirty="0">
                <a:latin typeface="Times New Roman" panose="02020603050405020304" pitchFamily="18" charset="0"/>
                <a:cs typeface="Times New Roman" panose="02020603050405020304" pitchFamily="18" charset="0"/>
              </a:rPr>
              <a:t>capillary</a:t>
            </a:r>
            <a:r>
              <a:rPr lang="en-US" sz="2400" spc="-20"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attraction</a:t>
            </a:r>
            <a:endParaRPr lang="en-US" sz="2400" dirty="0">
              <a:latin typeface="Times New Roman" panose="02020603050405020304" pitchFamily="18" charset="0"/>
              <a:cs typeface="Times New Roman" panose="02020603050405020304" pitchFamily="18" charset="0"/>
            </a:endParaRPr>
          </a:p>
          <a:p>
            <a:pPr marL="392430" indent="-380365">
              <a:lnSpc>
                <a:spcPct val="150000"/>
              </a:lnSpc>
              <a:buChar char="•"/>
              <a:tabLst>
                <a:tab pos="393065" algn="l"/>
              </a:tabLst>
            </a:pPr>
            <a:r>
              <a:rPr lang="en-US" sz="2400" spc="-10" dirty="0">
                <a:latin typeface="Times New Roman" panose="02020603050405020304" pitchFamily="18" charset="0"/>
                <a:cs typeface="Times New Roman" panose="02020603050405020304" pitchFamily="18" charset="0"/>
              </a:rPr>
              <a:t>Atmospheric </a:t>
            </a:r>
            <a:r>
              <a:rPr lang="en-US" sz="2400" spc="-5" dirty="0">
                <a:latin typeface="Times New Roman" panose="02020603050405020304" pitchFamily="18" charset="0"/>
                <a:cs typeface="Times New Roman" panose="02020603050405020304" pitchFamily="18" charset="0"/>
              </a:rPr>
              <a:t>pressure and peripheral</a:t>
            </a:r>
            <a:r>
              <a:rPr lang="en-US" sz="2400" spc="-80"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seal</a:t>
            </a:r>
            <a:endParaRPr lang="en-US" sz="2400" dirty="0">
              <a:latin typeface="Times New Roman" panose="02020603050405020304" pitchFamily="18" charset="0"/>
              <a:cs typeface="Times New Roman" panose="02020603050405020304" pitchFamily="18" charset="0"/>
            </a:endParaRPr>
          </a:p>
          <a:p>
            <a:endParaRPr lang="en-IN"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866275"/>
            <a:ext cx="8596668" cy="5175088"/>
          </a:xfrm>
        </p:spPr>
        <p:txBody>
          <a:bodyPr>
            <a:normAutofit/>
          </a:bodyPr>
          <a:lstStyle/>
          <a:p>
            <a:pPr marL="0" indent="0" algn="just">
              <a:lnSpc>
                <a:spcPct val="150000"/>
              </a:lnSpc>
              <a:spcAft>
                <a:spcPts val="800"/>
              </a:spcAft>
              <a:buNone/>
            </a:pPr>
            <a:r>
              <a:rPr lang="en-IN" sz="2400" b="1" dirty="0">
                <a:effectLst/>
                <a:latin typeface="Times New Roman" panose="02020603050405020304" pitchFamily="18" charset="0"/>
                <a:ea typeface="Calibri" panose="020F0502020204030204" charset="0"/>
                <a:cs typeface="Times New Roman" panose="02020603050405020304" pitchFamily="18" charset="0"/>
              </a:rPr>
              <a:t>ADHESION: </a:t>
            </a:r>
            <a:endParaRPr lang="en-IN" sz="2400" dirty="0">
              <a:effectLst/>
              <a:latin typeface="Times New Roman" panose="02020603050405020304" pitchFamily="18" charset="0"/>
              <a:ea typeface="Calibri" panose="020F0502020204030204" charset="0"/>
              <a:cs typeface="Times New Roman" panose="02020603050405020304" pitchFamily="18" charset="0"/>
            </a:endParaRPr>
          </a:p>
          <a:p>
            <a:pPr marL="0" indent="0" algn="just">
              <a:lnSpc>
                <a:spcPct val="150000"/>
              </a:lnSpc>
              <a:spcAft>
                <a:spcPts val="800"/>
              </a:spcAft>
              <a:buNone/>
            </a:pPr>
            <a:r>
              <a:rPr lang="en-IN" sz="2400" dirty="0">
                <a:effectLst/>
                <a:latin typeface="Times New Roman" panose="02020603050405020304" pitchFamily="18" charset="0"/>
                <a:ea typeface="Calibri" panose="020F0502020204030204" charset="0"/>
                <a:cs typeface="Times New Roman" panose="02020603050405020304" pitchFamily="18" charset="0"/>
              </a:rPr>
              <a:t>             Adhesion is the force of </a:t>
            </a:r>
            <a:r>
              <a:rPr lang="en-IN" sz="2400" dirty="0">
                <a:solidFill>
                  <a:srgbClr val="C00000"/>
                </a:solidFill>
                <a:effectLst/>
                <a:latin typeface="Times New Roman" panose="02020603050405020304" pitchFamily="18" charset="0"/>
                <a:ea typeface="Calibri" panose="020F0502020204030204" charset="0"/>
                <a:cs typeface="Times New Roman" panose="02020603050405020304" pitchFamily="18" charset="0"/>
              </a:rPr>
              <a:t>attraction between dissimilar molecules </a:t>
            </a:r>
            <a:r>
              <a:rPr lang="en-IN" sz="2400" dirty="0">
                <a:effectLst/>
                <a:latin typeface="Times New Roman" panose="02020603050405020304" pitchFamily="18" charset="0"/>
                <a:ea typeface="Calibri" panose="020F0502020204030204" charset="0"/>
                <a:cs typeface="Times New Roman" panose="02020603050405020304" pitchFamily="18" charset="0"/>
              </a:rPr>
              <a:t>such as </a:t>
            </a:r>
            <a:r>
              <a:rPr lang="en-IN" sz="2400" dirty="0">
                <a:solidFill>
                  <a:srgbClr val="C00000"/>
                </a:solidFill>
                <a:effectLst/>
                <a:latin typeface="Times New Roman" panose="02020603050405020304" pitchFamily="18" charset="0"/>
                <a:ea typeface="Calibri" panose="020F0502020204030204" charset="0"/>
                <a:cs typeface="Times New Roman" panose="02020603050405020304" pitchFamily="18" charset="0"/>
              </a:rPr>
              <a:t>saliva and acrylic resin </a:t>
            </a:r>
            <a:r>
              <a:rPr lang="en-IN" sz="2400" dirty="0">
                <a:effectLst/>
                <a:latin typeface="Times New Roman" panose="02020603050405020304" pitchFamily="18" charset="0"/>
                <a:ea typeface="Calibri" panose="020F0502020204030204" charset="0"/>
                <a:cs typeface="Times New Roman" panose="02020603050405020304" pitchFamily="18" charset="0"/>
              </a:rPr>
              <a:t>or </a:t>
            </a:r>
            <a:r>
              <a:rPr lang="en-IN" sz="2400" dirty="0">
                <a:solidFill>
                  <a:srgbClr val="C00000"/>
                </a:solidFill>
                <a:effectLst/>
                <a:latin typeface="Times New Roman" panose="02020603050405020304" pitchFamily="18" charset="0"/>
                <a:ea typeface="Calibri" panose="020F0502020204030204" charset="0"/>
                <a:cs typeface="Times New Roman" panose="02020603050405020304" pitchFamily="18" charset="0"/>
              </a:rPr>
              <a:t>saliva and mucosa</a:t>
            </a:r>
            <a:r>
              <a:rPr lang="en-IN" sz="2400" dirty="0">
                <a:effectLst/>
                <a:latin typeface="Times New Roman" panose="02020603050405020304" pitchFamily="18" charset="0"/>
                <a:ea typeface="Calibri" panose="020F0502020204030204" charset="0"/>
                <a:cs typeface="Times New Roman" panose="02020603050405020304" pitchFamily="18" charset="0"/>
              </a:rPr>
              <a:t>, which promotes the wetting of the denture and mucosal surfaces</a:t>
            </a:r>
            <a:endParaRPr lang="en-IN"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3147244" y="3710265"/>
            <a:ext cx="4058127" cy="207424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1577" y="633646"/>
            <a:ext cx="8596668" cy="4924831"/>
          </a:xfrm>
        </p:spPr>
        <p:txBody>
          <a:bodyPr>
            <a:normAutofit/>
          </a:bodyPr>
          <a:lstStyle/>
          <a:p>
            <a:pPr marL="0" indent="0" algn="just">
              <a:lnSpc>
                <a:spcPct val="150000"/>
              </a:lnSpc>
              <a:spcAft>
                <a:spcPts val="800"/>
              </a:spcAft>
              <a:buNone/>
            </a:pPr>
            <a:r>
              <a:rPr lang="en-IN" sz="2400" b="1" dirty="0">
                <a:effectLst/>
                <a:latin typeface="Times New Roman" panose="02020603050405020304" pitchFamily="18" charset="0"/>
                <a:ea typeface="Calibri" panose="020F0502020204030204" charset="0"/>
                <a:cs typeface="Times New Roman" panose="02020603050405020304" pitchFamily="18" charset="0"/>
              </a:rPr>
              <a:t>COHESION:</a:t>
            </a:r>
            <a:endParaRPr lang="en-IN" sz="2400" dirty="0">
              <a:effectLst/>
              <a:latin typeface="Times New Roman" panose="02020603050405020304" pitchFamily="18" charset="0"/>
              <a:ea typeface="Calibri" panose="020F0502020204030204" charset="0"/>
              <a:cs typeface="Times New Roman" panose="02020603050405020304" pitchFamily="18" charset="0"/>
            </a:endParaRPr>
          </a:p>
          <a:p>
            <a:pPr marL="0" indent="0">
              <a:lnSpc>
                <a:spcPct val="150000"/>
              </a:lnSpc>
              <a:buNone/>
            </a:pPr>
            <a:r>
              <a:rPr lang="en-IN" sz="2400" dirty="0">
                <a:effectLst/>
                <a:latin typeface="Times New Roman" panose="02020603050405020304" pitchFamily="18" charset="0"/>
                <a:ea typeface="Calibri" panose="020F0502020204030204" charset="0"/>
                <a:cs typeface="Times New Roman" panose="02020603050405020304" pitchFamily="18" charset="0"/>
              </a:rPr>
              <a:t>           Cohesion is the force of </a:t>
            </a:r>
            <a:r>
              <a:rPr lang="en-IN" sz="2400" dirty="0">
                <a:solidFill>
                  <a:srgbClr val="C00000"/>
                </a:solidFill>
                <a:effectLst/>
                <a:latin typeface="Times New Roman" panose="02020603050405020304" pitchFamily="18" charset="0"/>
                <a:ea typeface="Calibri" panose="020F0502020204030204" charset="0"/>
                <a:cs typeface="Times New Roman" panose="02020603050405020304" pitchFamily="18" charset="0"/>
              </a:rPr>
              <a:t>attraction between like molecules</a:t>
            </a:r>
            <a:r>
              <a:rPr lang="en-IN" sz="2400" dirty="0">
                <a:effectLst/>
                <a:latin typeface="Times New Roman" panose="02020603050405020304" pitchFamily="18" charset="0"/>
                <a:ea typeface="Calibri" panose="020F0502020204030204" charset="0"/>
                <a:cs typeface="Times New Roman" panose="02020603050405020304" pitchFamily="18" charset="0"/>
              </a:rPr>
              <a:t>, which maintains the </a:t>
            </a:r>
            <a:r>
              <a:rPr lang="en-IN" sz="2400" dirty="0">
                <a:solidFill>
                  <a:srgbClr val="C00000"/>
                </a:solidFill>
                <a:effectLst/>
                <a:latin typeface="Times New Roman" panose="02020603050405020304" pitchFamily="18" charset="0"/>
                <a:ea typeface="Calibri" panose="020F0502020204030204" charset="0"/>
                <a:cs typeface="Times New Roman" panose="02020603050405020304" pitchFamily="18" charset="0"/>
              </a:rPr>
              <a:t>integrity of the saliva film</a:t>
            </a:r>
            <a:r>
              <a:rPr lang="en-IN" sz="2400" dirty="0">
                <a:effectLst/>
                <a:latin typeface="Times New Roman" panose="02020603050405020304" pitchFamily="18" charset="0"/>
                <a:ea typeface="Calibri" panose="020F0502020204030204" charset="0"/>
                <a:cs typeface="Times New Roman" panose="02020603050405020304" pitchFamily="18" charset="0"/>
              </a:rPr>
              <a:t>. These intermolecular forces of adhesion and cohesion may be thought of forming a chain between the denture and the mucosa</a:t>
            </a:r>
            <a:endParaRPr lang="en-IN"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2158506" y="3825447"/>
            <a:ext cx="5202809" cy="2151317"/>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3705" y="841929"/>
            <a:ext cx="9195374" cy="3596508"/>
          </a:xfrm>
        </p:spPr>
        <p:txBody>
          <a:bodyPr>
            <a:normAutofit fontScale="92500"/>
          </a:bodyPr>
          <a:lstStyle/>
          <a:p>
            <a:pPr marL="0" indent="0" algn="l">
              <a:lnSpc>
                <a:spcPct val="150000"/>
              </a:lnSpc>
              <a:buNone/>
            </a:pPr>
            <a:r>
              <a:rPr lang="en-US" sz="2600" b="1" i="0" dirty="0">
                <a:solidFill>
                  <a:srgbClr val="000000"/>
                </a:solidFill>
                <a:effectLst/>
                <a:latin typeface="Times New Roman" panose="02020603050405020304" pitchFamily="18" charset="0"/>
                <a:cs typeface="Times New Roman" panose="02020603050405020304" pitchFamily="18" charset="0"/>
              </a:rPr>
              <a:t>INTERFACIAL SURFACE TENSION:</a:t>
            </a:r>
          </a:p>
          <a:p>
            <a:pPr marL="0" indent="0" algn="l">
              <a:lnSpc>
                <a:spcPct val="150000"/>
              </a:lnSpc>
              <a:buNone/>
            </a:pPr>
            <a:r>
              <a:rPr lang="en-US" sz="2600" b="0" i="0" dirty="0">
                <a:solidFill>
                  <a:srgbClr val="000000"/>
                </a:solidFill>
                <a:effectLst/>
                <a:latin typeface="Times New Roman" panose="02020603050405020304" pitchFamily="18" charset="0"/>
                <a:cs typeface="Times New Roman" panose="02020603050405020304" pitchFamily="18" charset="0"/>
              </a:rPr>
              <a:t>       </a:t>
            </a:r>
            <a:r>
              <a:rPr lang="en-US" sz="2600" b="0" i="0" dirty="0">
                <a:effectLst/>
                <a:latin typeface="Times New Roman" panose="02020603050405020304" pitchFamily="18" charset="0"/>
                <a:cs typeface="Times New Roman" panose="02020603050405020304" pitchFamily="18" charset="0"/>
              </a:rPr>
              <a:t>It is defined as “The tension or resistance to separation possessed by </a:t>
            </a:r>
          </a:p>
          <a:p>
            <a:pPr marL="0" indent="0" algn="l">
              <a:lnSpc>
                <a:spcPct val="150000"/>
              </a:lnSpc>
              <a:buNone/>
            </a:pPr>
            <a:r>
              <a:rPr lang="en-US" sz="2600" b="0" i="0" dirty="0">
                <a:effectLst/>
                <a:latin typeface="Times New Roman" panose="02020603050405020304" pitchFamily="18" charset="0"/>
                <a:cs typeface="Times New Roman" panose="02020603050405020304" pitchFamily="18" charset="0"/>
              </a:rPr>
              <a:t>the film of liquid between two well-adapted surfaces”- GPT</a:t>
            </a:r>
            <a:r>
              <a:rPr lang="en-US" sz="2600" dirty="0">
                <a:latin typeface="Times New Roman" panose="02020603050405020304" pitchFamily="18" charset="0"/>
                <a:cs typeface="Times New Roman" panose="02020603050405020304" pitchFamily="18" charset="0"/>
              </a:rPr>
              <a:t> 10</a:t>
            </a:r>
            <a:endParaRPr lang="en-US" sz="2600" b="0" i="0" dirty="0">
              <a:effectLst/>
              <a:latin typeface="Times New Roman" panose="02020603050405020304" pitchFamily="18" charset="0"/>
              <a:cs typeface="Times New Roman" panose="02020603050405020304" pitchFamily="18" charset="0"/>
            </a:endParaRPr>
          </a:p>
          <a:p>
            <a:pPr algn="l">
              <a:lnSpc>
                <a:spcPct val="150000"/>
              </a:lnSpc>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It results from a </a:t>
            </a:r>
            <a:r>
              <a:rPr lang="en-US" sz="2600" dirty="0">
                <a:solidFill>
                  <a:srgbClr val="C00000"/>
                </a:solidFill>
                <a:latin typeface="Times New Roman" panose="02020603050405020304" pitchFamily="18" charset="0"/>
                <a:cs typeface="Times New Roman" panose="02020603050405020304" pitchFamily="18" charset="0"/>
              </a:rPr>
              <a:t>thin layer of fluid</a:t>
            </a:r>
            <a:r>
              <a:rPr lang="en-US" sz="2600" dirty="0">
                <a:latin typeface="Times New Roman" panose="02020603050405020304" pitchFamily="18" charset="0"/>
                <a:cs typeface="Times New Roman" panose="02020603050405020304" pitchFamily="18" charset="0"/>
              </a:rPr>
              <a:t> that is present between two parallel planes of rigid material.</a:t>
            </a:r>
          </a:p>
          <a:p>
            <a:endParaRPr lang="en-IN" dirty="0"/>
          </a:p>
        </p:txBody>
      </p:sp>
      <p:pic>
        <p:nvPicPr>
          <p:cNvPr id="4"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t="75963" r="1419" b="1766"/>
          <a:stretch>
            <a:fillRect/>
          </a:stretch>
        </p:blipFill>
        <p:spPr bwMode="auto">
          <a:xfrm>
            <a:off x="2482921" y="4111609"/>
            <a:ext cx="5504519" cy="201118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9889" y="1437242"/>
            <a:ext cx="9424914" cy="4408753"/>
          </a:xfrm>
        </p:spPr>
        <p:txBody>
          <a:bodyPr>
            <a:normAutofit fontScale="92500"/>
          </a:bodyPr>
          <a:lstStyle/>
          <a:p>
            <a:pPr marL="0" indent="0">
              <a:buNone/>
            </a:pPr>
            <a:r>
              <a:rPr lang="en-IN" sz="2600" b="1" i="0" dirty="0">
                <a:solidFill>
                  <a:srgbClr val="000000"/>
                </a:solidFill>
                <a:effectLst/>
                <a:latin typeface="Times New Roman" panose="02020603050405020304" pitchFamily="18" charset="0"/>
                <a:cs typeface="Times New Roman" panose="02020603050405020304" pitchFamily="18" charset="0"/>
              </a:rPr>
              <a:t>According to Stefan’s law</a:t>
            </a:r>
            <a:r>
              <a:rPr lang="en-IN" sz="2600" b="1" dirty="0">
                <a:solidFill>
                  <a:srgbClr val="000000"/>
                </a:solidFill>
                <a:latin typeface="Times New Roman" panose="02020603050405020304" pitchFamily="18" charset="0"/>
                <a:cs typeface="Times New Roman" panose="02020603050405020304" pitchFamily="18" charset="0"/>
              </a:rPr>
              <a:t>:</a:t>
            </a:r>
            <a:endParaRPr lang="en-IN" sz="2600" b="1" i="0" dirty="0">
              <a:solidFill>
                <a:srgbClr val="000000"/>
              </a:solidFill>
              <a:effectLst/>
              <a:latin typeface="Times New Roman" panose="02020603050405020304" pitchFamily="18" charset="0"/>
              <a:cs typeface="Times New Roman" panose="02020603050405020304" pitchFamily="18" charset="0"/>
            </a:endParaRPr>
          </a:p>
          <a:p>
            <a:pPr marL="0" indent="0">
              <a:buNone/>
            </a:pPr>
            <a:endParaRPr lang="en-IN" sz="2600" b="1" dirty="0">
              <a:latin typeface="Times New Roman" panose="02020603050405020304" pitchFamily="18" charset="0"/>
              <a:cs typeface="Times New Roman" panose="02020603050405020304" pitchFamily="18" charset="0"/>
            </a:endParaRPr>
          </a:p>
          <a:p>
            <a:pPr algn="l">
              <a:lnSpc>
                <a:spcPct val="150000"/>
              </a:lnSpc>
            </a:pPr>
            <a:r>
              <a:rPr lang="en-US" sz="2600" b="0" i="0" dirty="0">
                <a:effectLst/>
                <a:latin typeface="Times New Roman" panose="02020603050405020304" pitchFamily="18" charset="0"/>
                <a:cs typeface="Times New Roman" panose="02020603050405020304" pitchFamily="18" charset="0"/>
              </a:rPr>
              <a:t>F - interfacial surface tension.</a:t>
            </a:r>
          </a:p>
          <a:p>
            <a:pPr algn="l">
              <a:lnSpc>
                <a:spcPct val="150000"/>
              </a:lnSpc>
            </a:pPr>
            <a:r>
              <a:rPr lang="en-US" sz="2600" b="0" i="0" dirty="0">
                <a:effectLst/>
                <a:latin typeface="Times New Roman" panose="02020603050405020304" pitchFamily="18" charset="0"/>
                <a:cs typeface="Times New Roman" panose="02020603050405020304" pitchFamily="18" charset="0"/>
              </a:rPr>
              <a:t>k - viscosity of the interposed liquid (saliva).</a:t>
            </a:r>
          </a:p>
          <a:p>
            <a:pPr algn="l">
              <a:lnSpc>
                <a:spcPct val="150000"/>
              </a:lnSpc>
            </a:pPr>
            <a:r>
              <a:rPr lang="en-US" sz="2600" b="0" i="0" dirty="0">
                <a:effectLst/>
                <a:latin typeface="Times New Roman" panose="02020603050405020304" pitchFamily="18" charset="0"/>
                <a:cs typeface="Times New Roman" panose="02020603050405020304" pitchFamily="18" charset="0"/>
              </a:rPr>
              <a:t>r - denture surface area</a:t>
            </a:r>
          </a:p>
          <a:p>
            <a:pPr algn="l">
              <a:lnSpc>
                <a:spcPct val="150000"/>
              </a:lnSpc>
            </a:pPr>
            <a:r>
              <a:rPr lang="en-US" sz="2600" dirty="0">
                <a:latin typeface="Times New Roman" panose="02020603050405020304" pitchFamily="18" charset="0"/>
                <a:cs typeface="Times New Roman" panose="02020603050405020304" pitchFamily="18" charset="0"/>
              </a:rPr>
              <a:t>H-</a:t>
            </a:r>
            <a:r>
              <a:rPr lang="en-US" sz="2600" b="0" i="0" dirty="0">
                <a:effectLst/>
                <a:latin typeface="Times New Roman" panose="02020603050405020304" pitchFamily="18" charset="0"/>
                <a:cs typeface="Times New Roman" panose="02020603050405020304" pitchFamily="18" charset="0"/>
              </a:rPr>
              <a:t> the width of the space between the denture base and the mucosa. </a:t>
            </a:r>
          </a:p>
          <a:p>
            <a:pPr algn="l">
              <a:lnSpc>
                <a:spcPct val="150000"/>
              </a:lnSpc>
            </a:pPr>
            <a:r>
              <a:rPr lang="en-US" sz="2600" b="0" i="0" dirty="0">
                <a:effectLst/>
                <a:latin typeface="Times New Roman" panose="02020603050405020304" pitchFamily="18" charset="0"/>
                <a:cs typeface="Times New Roman" panose="02020603050405020304" pitchFamily="18" charset="0"/>
              </a:rPr>
              <a:t>V - the velocity of the displacing force</a:t>
            </a:r>
          </a:p>
          <a:p>
            <a:endParaRPr lang="en-IN" dirty="0"/>
          </a:p>
        </p:txBody>
      </p:sp>
      <p:pic>
        <p:nvPicPr>
          <p:cNvPr id="4" name="Picture 3"/>
          <p:cNvPicPr>
            <a:picLocks noChangeAspect="1"/>
          </p:cNvPicPr>
          <p:nvPr/>
        </p:nvPicPr>
        <p:blipFill rotWithShape="1">
          <a:blip r:embed="rId2"/>
          <a:srcRect r="47429" b="52310"/>
          <a:stretch>
            <a:fillRect/>
          </a:stretch>
        </p:blipFill>
        <p:spPr>
          <a:xfrm>
            <a:off x="5732734" y="1256964"/>
            <a:ext cx="3772748" cy="184346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692" y="1443789"/>
            <a:ext cx="9770724" cy="4597573"/>
          </a:xfrm>
        </p:spPr>
        <p:txBody>
          <a:bodyPr>
            <a:normAutofit/>
          </a:bodyPr>
          <a:lstStyle/>
          <a:p>
            <a:pPr algn="l">
              <a:lnSpc>
                <a:spcPct val="150000"/>
              </a:lnSpc>
            </a:pPr>
            <a:r>
              <a:rPr lang="en-US" sz="2400" b="0" i="0" dirty="0">
                <a:effectLst/>
                <a:latin typeface="Times New Roman" panose="02020603050405020304" pitchFamily="18" charset="0"/>
                <a:cs typeface="Times New Roman" panose="02020603050405020304" pitchFamily="18" charset="0"/>
              </a:rPr>
              <a:t>To obtain maximum interfacial surface tension:</a:t>
            </a:r>
          </a:p>
          <a:p>
            <a:pPr marL="0" indent="0" algn="l">
              <a:lnSpc>
                <a:spcPct val="150000"/>
              </a:lnSpc>
              <a:buNone/>
            </a:pPr>
            <a:r>
              <a:rPr lang="en-US" sz="2400" b="0" i="0" dirty="0">
                <a:effectLst/>
                <a:latin typeface="Times New Roman" panose="02020603050405020304" pitchFamily="18" charset="0"/>
                <a:cs typeface="Times New Roman" panose="02020603050405020304" pitchFamily="18" charset="0"/>
              </a:rPr>
              <a:t>         • Saliva should be thin and even.</a:t>
            </a:r>
          </a:p>
          <a:p>
            <a:pPr marL="0" indent="0" algn="l">
              <a:lnSpc>
                <a:spcPct val="150000"/>
              </a:lnSpc>
              <a:buNone/>
            </a:pPr>
            <a:r>
              <a:rPr lang="en-US" sz="2400" b="0" i="0" dirty="0">
                <a:effectLst/>
                <a:latin typeface="Times New Roman" panose="02020603050405020304" pitchFamily="18" charset="0"/>
                <a:cs typeface="Times New Roman" panose="02020603050405020304" pitchFamily="18" charset="0"/>
              </a:rPr>
              <a:t>         • Perfect adaptation should be present between the tissues and the                   denture base.</a:t>
            </a:r>
          </a:p>
          <a:p>
            <a:pPr marL="0" indent="0" algn="l">
              <a:lnSpc>
                <a:spcPct val="150000"/>
              </a:lnSpc>
              <a:buNone/>
            </a:pPr>
            <a:r>
              <a:rPr lang="en-US" sz="2400" b="0" i="0" dirty="0">
                <a:effectLst/>
                <a:latin typeface="Times New Roman" panose="02020603050405020304" pitchFamily="18" charset="0"/>
                <a:cs typeface="Times New Roman" panose="02020603050405020304" pitchFamily="18" charset="0"/>
              </a:rPr>
              <a:t>          • The denture base should cover a large area.</a:t>
            </a:r>
          </a:p>
          <a:p>
            <a:pPr marL="0" indent="0" algn="l">
              <a:lnSpc>
                <a:spcPct val="150000"/>
              </a:lnSpc>
              <a:buNone/>
            </a:pPr>
            <a:r>
              <a:rPr lang="en-US" sz="2400" b="0" i="0" dirty="0">
                <a:effectLst/>
                <a:latin typeface="Times New Roman" panose="02020603050405020304" pitchFamily="18" charset="0"/>
                <a:cs typeface="Times New Roman" panose="02020603050405020304" pitchFamily="18" charset="0"/>
              </a:rPr>
              <a:t>          • There should be good adhesive and cohesive forces, which aid to enhance interfacial surface tension</a:t>
            </a:r>
          </a:p>
          <a:p>
            <a:endParaRPr lang="en-IN"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2398" y="1081804"/>
            <a:ext cx="9422163" cy="4805288"/>
          </a:xfrm>
        </p:spPr>
        <p:txBody>
          <a:bodyPr/>
          <a:lstStyle/>
          <a:p>
            <a:pPr marL="0" indent="0" algn="l">
              <a:buNone/>
            </a:pPr>
            <a:r>
              <a:rPr lang="en-US" sz="2400" b="1" i="0" dirty="0">
                <a:solidFill>
                  <a:srgbClr val="000000"/>
                </a:solidFill>
                <a:effectLst/>
                <a:latin typeface="Times New Roman" panose="02020603050405020304" pitchFamily="18" charset="0"/>
                <a:cs typeface="Times New Roman" panose="02020603050405020304" pitchFamily="18" charset="0"/>
              </a:rPr>
              <a:t>Capillarity or capillary attraction:</a:t>
            </a:r>
            <a:endParaRPr lang="en-US" sz="2400" b="0" i="0" dirty="0">
              <a:solidFill>
                <a:srgbClr val="000000"/>
              </a:solidFill>
              <a:effectLst/>
              <a:latin typeface="Times New Roman" panose="02020603050405020304" pitchFamily="18" charset="0"/>
              <a:cs typeface="Times New Roman" panose="02020603050405020304" pitchFamily="18" charset="0"/>
            </a:endParaRPr>
          </a:p>
          <a:p>
            <a:pPr marL="0" indent="0" algn="l">
              <a:lnSpc>
                <a:spcPct val="150000"/>
              </a:lnSpc>
              <a:buNone/>
            </a:pPr>
            <a:r>
              <a:rPr lang="en-US" sz="2400" b="0" i="0" dirty="0">
                <a:effectLst/>
                <a:latin typeface="Times New Roman" panose="02020603050405020304" pitchFamily="18" charset="0"/>
                <a:cs typeface="Times New Roman" panose="02020603050405020304" pitchFamily="18" charset="0"/>
              </a:rPr>
              <a:t>       It is defined as, “That quality or state, because of surface tension causes elevation or depression of the surface of a liquid that is in contact with a solid” – GPT 10</a:t>
            </a:r>
          </a:p>
          <a:p>
            <a:endParaRPr lang="en-IN" dirty="0"/>
          </a:p>
        </p:txBody>
      </p:sp>
      <p:pic>
        <p:nvPicPr>
          <p:cNvPr id="4" name="Picture 3">
            <a:extLst>
              <a:ext uri="{FF2B5EF4-FFF2-40B4-BE49-F238E27FC236}">
                <a16:creationId xmlns:a16="http://schemas.microsoft.com/office/drawing/2014/main" id="{5DDDA3E1-E7D9-42EE-FD4F-9E069254AA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0957" y="3429000"/>
            <a:ext cx="2250041" cy="2797139"/>
          </a:xfrm>
          <a:prstGeom prst="rect">
            <a:avLst/>
          </a:prstGeom>
        </p:spPr>
      </p:pic>
      <p:pic>
        <p:nvPicPr>
          <p:cNvPr id="6" name="Picture 5">
            <a:extLst>
              <a:ext uri="{FF2B5EF4-FFF2-40B4-BE49-F238E27FC236}">
                <a16:creationId xmlns:a16="http://schemas.microsoft.com/office/drawing/2014/main" id="{3BEEE0C1-C293-D227-7C0B-532737AA65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1044" y="3354886"/>
            <a:ext cx="1685925" cy="320992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5963" y="1092076"/>
            <a:ext cx="8596668" cy="3880773"/>
          </a:xfrm>
        </p:spPr>
        <p:txBody>
          <a:bodyPr/>
          <a:lstStyle/>
          <a:p>
            <a:pPr algn="l">
              <a:lnSpc>
                <a:spcPct val="150000"/>
              </a:lnSpc>
            </a:pPr>
            <a:r>
              <a:rPr lang="en-US" sz="2400" b="0" i="0" dirty="0">
                <a:effectLst/>
                <a:latin typeface="Times New Roman" panose="02020603050405020304" pitchFamily="18" charset="0"/>
                <a:cs typeface="Times New Roman" panose="02020603050405020304" pitchFamily="18" charset="0"/>
              </a:rPr>
              <a:t>Factors that aid to improve capillary attraction:</a:t>
            </a:r>
          </a:p>
          <a:p>
            <a:pPr marL="0" indent="0" algn="l">
              <a:lnSpc>
                <a:spcPct val="150000"/>
              </a:lnSpc>
              <a:buNone/>
            </a:pPr>
            <a:r>
              <a:rPr lang="en-US" sz="2400" b="0" i="0" dirty="0">
                <a:effectLst/>
                <a:latin typeface="Times New Roman" panose="02020603050405020304" pitchFamily="18" charset="0"/>
                <a:cs typeface="Times New Roman" panose="02020603050405020304" pitchFamily="18" charset="0"/>
              </a:rPr>
              <a:t>     -  Closeness of adaptation of denture base to soft tissue.</a:t>
            </a:r>
          </a:p>
          <a:p>
            <a:pPr marL="0" indent="0" algn="l">
              <a:lnSpc>
                <a:spcPct val="150000"/>
              </a:lnSpc>
              <a:buNone/>
            </a:pPr>
            <a:r>
              <a:rPr lang="en-US" sz="2400" b="0" i="0" dirty="0">
                <a:effectLst/>
                <a:latin typeface="Times New Roman" panose="02020603050405020304" pitchFamily="18" charset="0"/>
                <a:cs typeface="Times New Roman" panose="02020603050405020304" pitchFamily="18" charset="0"/>
              </a:rPr>
              <a:t>     -  Greater surface of the denture-bearing area.</a:t>
            </a:r>
          </a:p>
          <a:p>
            <a:pPr marL="0" indent="0" algn="l">
              <a:lnSpc>
                <a:spcPct val="150000"/>
              </a:lnSpc>
              <a:buClr>
                <a:schemeClr val="tx1"/>
              </a:buClr>
              <a:buNone/>
            </a:pPr>
            <a:r>
              <a:rPr lang="en-US" sz="2400" b="0" i="0" dirty="0">
                <a:effectLst/>
                <a:latin typeface="Times New Roman" panose="02020603050405020304" pitchFamily="18" charset="0"/>
                <a:cs typeface="Times New Roman" panose="02020603050405020304" pitchFamily="18" charset="0"/>
              </a:rPr>
              <a:t>     -  Thin film of saliva should be present.</a:t>
            </a:r>
          </a:p>
          <a:p>
            <a:endParaRPr lang="en-IN"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480" y="414391"/>
            <a:ext cx="8596668" cy="890427"/>
          </a:xfrm>
        </p:spPr>
        <p:txBody>
          <a:bodyPr>
            <a:normAutofit/>
          </a:bodyPr>
          <a:lstStyle/>
          <a:p>
            <a:r>
              <a:rPr lang="en-IN" sz="4000" b="1" dirty="0">
                <a:solidFill>
                  <a:schemeClr val="tx1"/>
                </a:solidFill>
                <a:latin typeface="Times New Roman" panose="02020603050405020304" pitchFamily="18" charset="0"/>
                <a:cs typeface="Times New Roman" panose="02020603050405020304" pitchFamily="18" charset="0"/>
              </a:rPr>
              <a:t>ATMOSPHERIC PRESSURE</a:t>
            </a:r>
            <a:endParaRPr lang="en-IN" sz="40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39554" y="1304818"/>
            <a:ext cx="10122280" cy="3880773"/>
          </a:xfrm>
        </p:spPr>
        <p:txBody>
          <a:bodyPr/>
          <a:lstStyle/>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When displacing forces act on a denture, a partial vacuum is produced between the denture and soft tissues, which aid in retention.</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This is called natural suction of a denture.</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Hence it is referred to as emergency retentive force or temporary restraining force</a:t>
            </a:r>
            <a:r>
              <a:rPr lang="en-IN" sz="2400" dirty="0">
                <a:latin typeface="Times New Roman" panose="02020603050405020304" pitchFamily="18" charset="0"/>
                <a:cs typeface="Times New Roman" panose="02020603050405020304" pitchFamily="18" charset="0"/>
              </a:rPr>
              <a:t>.</a:t>
            </a:r>
          </a:p>
          <a:p>
            <a:endParaRPr lang="en-IN" dirty="0"/>
          </a:p>
        </p:txBody>
      </p:sp>
      <p:pic>
        <p:nvPicPr>
          <p:cNvPr id="4" name="Picture 3"/>
          <p:cNvPicPr>
            <a:picLocks noChangeAspect="1"/>
          </p:cNvPicPr>
          <p:nvPr/>
        </p:nvPicPr>
        <p:blipFill rotWithShape="1">
          <a:blip r:embed="rId2"/>
          <a:srcRect l="24535" t="52954" r="52249" b="28052"/>
          <a:stretch>
            <a:fillRect/>
          </a:stretch>
        </p:blipFill>
        <p:spPr>
          <a:xfrm>
            <a:off x="3483696" y="4148191"/>
            <a:ext cx="3686475" cy="1927827"/>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125" y="851093"/>
            <a:ext cx="8596668" cy="3880773"/>
          </a:xfrm>
        </p:spPr>
        <p:txBody>
          <a:bodyPr/>
          <a:lstStyle/>
          <a:p>
            <a:r>
              <a:rPr lang="en-IN" sz="2400" dirty="0">
                <a:solidFill>
                  <a:schemeClr val="tx1"/>
                </a:solidFill>
                <a:latin typeface="Times New Roman" panose="02020603050405020304" pitchFamily="18" charset="0"/>
                <a:cs typeface="Times New Roman" panose="02020603050405020304" pitchFamily="18" charset="0"/>
              </a:rPr>
              <a:t>Retention produced by an atmospheric pressure is directly proportional to denture base area.</a:t>
            </a:r>
          </a:p>
          <a:p>
            <a:endParaRPr lang="en-IN" dirty="0"/>
          </a:p>
        </p:txBody>
      </p:sp>
      <p:pic>
        <p:nvPicPr>
          <p:cNvPr id="4" name="Picture 3"/>
          <p:cNvPicPr>
            <a:picLocks noChangeAspect="1"/>
          </p:cNvPicPr>
          <p:nvPr/>
        </p:nvPicPr>
        <p:blipFill rotWithShape="1">
          <a:blip r:embed="rId2"/>
          <a:srcRect l="20153" t="42741" r="47310" b="36908"/>
          <a:stretch>
            <a:fillRect/>
          </a:stretch>
        </p:blipFill>
        <p:spPr>
          <a:xfrm>
            <a:off x="1313078" y="2023909"/>
            <a:ext cx="6647984" cy="303231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9109" y="452064"/>
            <a:ext cx="8596668" cy="4767366"/>
          </a:xfrm>
        </p:spPr>
        <p:txBody>
          <a:bodyPr>
            <a:normAutofit/>
          </a:bodyPr>
          <a:lstStyle/>
          <a:p>
            <a:pPr marL="0" indent="0">
              <a:buNone/>
            </a:pPr>
            <a:r>
              <a:rPr lang="en-IN" sz="2400" b="1" dirty="0">
                <a:latin typeface="Times New Roman" panose="02020603050405020304" pitchFamily="18" charset="0"/>
                <a:cs typeface="Times New Roman" panose="02020603050405020304" pitchFamily="18" charset="0"/>
              </a:rPr>
              <a:t>GRAVITY:</a:t>
            </a:r>
            <a:endParaRPr lang="en-IN" sz="24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369109" y="1149901"/>
            <a:ext cx="8322828" cy="2934458"/>
          </a:xfrm>
          <a:prstGeom prst="rect">
            <a:avLst/>
          </a:prstGeom>
          <a:noFill/>
        </p:spPr>
        <p:txBody>
          <a:bodyPr wrap="square">
            <a:spAutoFit/>
          </a:bodyPr>
          <a:lstStyle/>
          <a:p>
            <a:pPr marL="342900" indent="-342900">
              <a:lnSpc>
                <a:spcPct val="200000"/>
              </a:lnSpc>
              <a:buFont typeface="Wingdings" panose="05000000000000000000" pitchFamily="2" charset="2"/>
              <a:buChar char="Ø"/>
            </a:pPr>
            <a:r>
              <a:rPr lang="en-IN" sz="2400" dirty="0">
                <a:solidFill>
                  <a:schemeClr val="tx1"/>
                </a:solidFill>
                <a:latin typeface="Times New Roman" panose="02020603050405020304" pitchFamily="18" charset="0"/>
                <a:cs typeface="Times New Roman" panose="02020603050405020304" pitchFamily="18" charset="0"/>
              </a:rPr>
              <a:t>Weight of a denture acts as an important factor.</a:t>
            </a:r>
          </a:p>
          <a:p>
            <a:pPr marL="342900" indent="-342900">
              <a:lnSpc>
                <a:spcPct val="200000"/>
              </a:lnSpc>
              <a:buFont typeface="Wingdings" panose="05000000000000000000" pitchFamily="2" charset="2"/>
              <a:buChar char="Ø"/>
            </a:pPr>
            <a:r>
              <a:rPr lang="en-IN" sz="2400" dirty="0">
                <a:solidFill>
                  <a:schemeClr val="tx1"/>
                </a:solidFill>
                <a:latin typeface="Times New Roman" panose="02020603050405020304" pitchFamily="18" charset="0"/>
                <a:cs typeface="Times New Roman" panose="02020603050405020304" pitchFamily="18" charset="0"/>
              </a:rPr>
              <a:t>When a person is in upright posture, gravity acts as a </a:t>
            </a:r>
            <a:r>
              <a:rPr lang="en-IN" sz="2400" dirty="0">
                <a:solidFill>
                  <a:srgbClr val="C00000"/>
                </a:solidFill>
                <a:latin typeface="Times New Roman" panose="02020603050405020304" pitchFamily="18" charset="0"/>
                <a:cs typeface="Times New Roman" panose="02020603050405020304" pitchFamily="18" charset="0"/>
              </a:rPr>
              <a:t>retentive force for mandibular denture and a displacive force for maxillary denture</a:t>
            </a:r>
            <a:r>
              <a:rPr lang="en-IN" sz="1800" dirty="0">
                <a:solidFill>
                  <a:srgbClr val="C00000"/>
                </a:solidFill>
                <a:latin typeface="Arial" panose="020B0604020202020204" pitchFamily="34" charset="0"/>
                <a:cs typeface="Arial" panose="020B0604020202020204" pitchFamily="34" charset="0"/>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585627"/>
            <a:ext cx="8596668" cy="5455735"/>
          </a:xfrm>
        </p:spPr>
        <p:txBody>
          <a:bodyPr>
            <a:normAutofit/>
          </a:bodyPr>
          <a:lstStyle/>
          <a:p>
            <a:pPr marL="0" indent="0">
              <a:buNone/>
            </a:pPr>
            <a:r>
              <a:rPr lang="en-IN" sz="2400" b="1" dirty="0">
                <a:latin typeface="Times New Roman" panose="02020603050405020304" pitchFamily="18" charset="0"/>
                <a:cs typeface="Times New Roman" panose="02020603050405020304" pitchFamily="18" charset="0"/>
              </a:rPr>
              <a:t>INTIMATE TISSUE CONTACT:</a:t>
            </a:r>
          </a:p>
          <a:p>
            <a:pPr>
              <a:lnSpc>
                <a:spcPct val="200000"/>
              </a:lnSpc>
            </a:pPr>
            <a:r>
              <a:rPr lang="en-IN" sz="2400" dirty="0">
                <a:solidFill>
                  <a:schemeClr val="tx1"/>
                </a:solidFill>
                <a:latin typeface="Times New Roman" panose="02020603050405020304" pitchFamily="18" charset="0"/>
                <a:cs typeface="Times New Roman" panose="02020603050405020304" pitchFamily="18" charset="0"/>
              </a:rPr>
              <a:t>The</a:t>
            </a:r>
            <a:r>
              <a:rPr lang="en-IN" sz="2400" dirty="0">
                <a:latin typeface="Times New Roman" panose="02020603050405020304" pitchFamily="18" charset="0"/>
                <a:cs typeface="Times New Roman" panose="02020603050405020304" pitchFamily="18" charset="0"/>
              </a:rPr>
              <a:t> </a:t>
            </a:r>
            <a:r>
              <a:rPr lang="en-IN" sz="2400" dirty="0">
                <a:solidFill>
                  <a:srgbClr val="C00000"/>
                </a:solidFill>
                <a:latin typeface="Times New Roman" panose="02020603050405020304" pitchFamily="18" charset="0"/>
                <a:cs typeface="Times New Roman" panose="02020603050405020304" pitchFamily="18" charset="0"/>
              </a:rPr>
              <a:t>close adaptation </a:t>
            </a:r>
            <a:r>
              <a:rPr lang="en-IN" sz="2400" dirty="0">
                <a:solidFill>
                  <a:schemeClr val="tx1"/>
                </a:solidFill>
                <a:latin typeface="Times New Roman" panose="02020603050405020304" pitchFamily="18" charset="0"/>
                <a:cs typeface="Times New Roman" panose="02020603050405020304" pitchFamily="18" charset="0"/>
              </a:rPr>
              <a:t>of denture base to the underlying tissue.</a:t>
            </a:r>
          </a:p>
          <a:p>
            <a:pPr>
              <a:lnSpc>
                <a:spcPct val="200000"/>
              </a:lnSpc>
            </a:pPr>
            <a:r>
              <a:rPr lang="en-IN" sz="2400" dirty="0">
                <a:solidFill>
                  <a:srgbClr val="C00000"/>
                </a:solidFill>
                <a:latin typeface="Times New Roman" panose="02020603050405020304" pitchFamily="18" charset="0"/>
                <a:cs typeface="Times New Roman" panose="02020603050405020304" pitchFamily="18" charset="0"/>
              </a:rPr>
              <a:t>Impression technique</a:t>
            </a:r>
            <a:r>
              <a:rPr lang="en-IN" sz="2400" dirty="0">
                <a:latin typeface="Times New Roman" panose="02020603050405020304" pitchFamily="18" charset="0"/>
                <a:cs typeface="Times New Roman" panose="02020603050405020304" pitchFamily="18" charset="0"/>
              </a:rPr>
              <a:t> </a:t>
            </a:r>
            <a:r>
              <a:rPr lang="en-IN" sz="2400" dirty="0">
                <a:solidFill>
                  <a:schemeClr val="tx1"/>
                </a:solidFill>
                <a:latin typeface="Times New Roman" panose="02020603050405020304" pitchFamily="18" charset="0"/>
                <a:cs typeface="Times New Roman" panose="02020603050405020304" pitchFamily="18" charset="0"/>
              </a:rPr>
              <a:t>will determine the degree of intimate contact obtained with the tissues at rest and during function.</a:t>
            </a:r>
            <a:endParaRPr lang="en-IN"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0755" y="537272"/>
            <a:ext cx="8596668" cy="3880773"/>
          </a:xfrm>
        </p:spPr>
        <p:txBody>
          <a:bodyPr>
            <a:normAutofit fontScale="92500" lnSpcReduction="20000"/>
          </a:bodyPr>
          <a:lstStyle/>
          <a:p>
            <a:pPr marL="0" indent="0" algn="just">
              <a:lnSpc>
                <a:spcPct val="115000"/>
              </a:lnSpc>
              <a:spcAft>
                <a:spcPts val="800"/>
              </a:spcAft>
              <a:buNone/>
            </a:pPr>
            <a:r>
              <a:rPr lang="en-IN" sz="2600" b="1" dirty="0">
                <a:latin typeface="Times New Roman" panose="02020603050405020304" pitchFamily="18" charset="0"/>
                <a:ea typeface="Calibri" panose="020F0502020204030204" charset="0"/>
                <a:cs typeface="Times New Roman" panose="02020603050405020304" pitchFamily="18" charset="0"/>
              </a:rPr>
              <a:t>O</a:t>
            </a:r>
            <a:r>
              <a:rPr lang="en-IN" sz="2600" b="1" dirty="0">
                <a:effectLst/>
                <a:latin typeface="Times New Roman" panose="02020603050405020304" pitchFamily="18" charset="0"/>
                <a:ea typeface="Calibri" panose="020F0502020204030204" charset="0"/>
                <a:cs typeface="Times New Roman" panose="02020603050405020304" pitchFamily="18" charset="0"/>
              </a:rPr>
              <a:t>PTIMUM PHYSICAL RETENTION: </a:t>
            </a:r>
            <a:endParaRPr lang="en-IN" sz="2600" dirty="0">
              <a:effectLst/>
              <a:latin typeface="Times New Roman" panose="02020603050405020304" pitchFamily="18" charset="0"/>
              <a:ea typeface="Calibri" panose="020F0502020204030204" charset="0"/>
              <a:cs typeface="Times New Roman" panose="02020603050405020304" pitchFamily="18" charset="0"/>
            </a:endParaRPr>
          </a:p>
          <a:p>
            <a:pPr marL="0" indent="0" algn="just">
              <a:lnSpc>
                <a:spcPct val="150000"/>
              </a:lnSpc>
              <a:spcAft>
                <a:spcPts val="800"/>
              </a:spcAft>
              <a:buNone/>
            </a:pPr>
            <a:r>
              <a:rPr lang="en-IN" sz="2600" dirty="0">
                <a:effectLst/>
                <a:latin typeface="Times New Roman" panose="02020603050405020304" pitchFamily="18" charset="0"/>
                <a:ea typeface="Calibri" panose="020F0502020204030204" charset="0"/>
                <a:cs typeface="Times New Roman" panose="02020603050405020304" pitchFamily="18" charset="0"/>
              </a:rPr>
              <a:t>The aspects of complete dentures that influence the amount of physical retention obtained are: </a:t>
            </a:r>
          </a:p>
          <a:p>
            <a:pPr algn="just">
              <a:lnSpc>
                <a:spcPct val="150000"/>
              </a:lnSpc>
              <a:spcAft>
                <a:spcPts val="800"/>
              </a:spcAft>
            </a:pPr>
            <a:r>
              <a:rPr lang="en-IN" sz="2600" dirty="0">
                <a:effectLst/>
                <a:latin typeface="Times New Roman" panose="02020603050405020304" pitchFamily="18" charset="0"/>
                <a:ea typeface="Calibri" panose="020F0502020204030204" charset="0"/>
                <a:cs typeface="Times New Roman" panose="02020603050405020304" pitchFamily="18" charset="0"/>
              </a:rPr>
              <a:t> border seal </a:t>
            </a:r>
          </a:p>
          <a:p>
            <a:pPr algn="just">
              <a:lnSpc>
                <a:spcPct val="150000"/>
              </a:lnSpc>
              <a:spcAft>
                <a:spcPts val="800"/>
              </a:spcAft>
            </a:pPr>
            <a:r>
              <a:rPr lang="en-IN" sz="2600" dirty="0">
                <a:effectLst/>
                <a:latin typeface="Times New Roman" panose="02020603050405020304" pitchFamily="18" charset="0"/>
                <a:ea typeface="Calibri" panose="020F0502020204030204" charset="0"/>
                <a:cs typeface="Times New Roman" panose="02020603050405020304" pitchFamily="18" charset="0"/>
              </a:rPr>
              <a:t> area of impression surface </a:t>
            </a:r>
          </a:p>
          <a:p>
            <a:pPr algn="just">
              <a:lnSpc>
                <a:spcPct val="150000"/>
              </a:lnSpc>
              <a:spcAft>
                <a:spcPts val="800"/>
              </a:spcAft>
            </a:pPr>
            <a:r>
              <a:rPr lang="en-IN" sz="2600" dirty="0">
                <a:latin typeface="Times New Roman" panose="02020603050405020304" pitchFamily="18" charset="0"/>
                <a:ea typeface="Calibri" panose="020F0502020204030204" charset="0"/>
                <a:cs typeface="Times New Roman" panose="02020603050405020304" pitchFamily="18" charset="0"/>
              </a:rPr>
              <a:t> </a:t>
            </a:r>
            <a:r>
              <a:rPr lang="en-IN" sz="2600" dirty="0">
                <a:effectLst/>
                <a:latin typeface="Times New Roman" panose="02020603050405020304" pitchFamily="18" charset="0"/>
                <a:ea typeface="Calibri" panose="020F0502020204030204" charset="0"/>
                <a:cs typeface="Times New Roman" panose="02020603050405020304" pitchFamily="18" charset="0"/>
              </a:rPr>
              <a:t>accuracy of fit</a:t>
            </a:r>
          </a:p>
          <a:p>
            <a:endParaRPr lang="en-IN"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9657" y="609191"/>
            <a:ext cx="8596668" cy="3880773"/>
          </a:xfrm>
        </p:spPr>
        <p:txBody>
          <a:bodyPr/>
          <a:lstStyle/>
          <a:p>
            <a:pPr marL="0" indent="0" algn="just">
              <a:lnSpc>
                <a:spcPct val="150000"/>
              </a:lnSpc>
              <a:spcAft>
                <a:spcPts val="800"/>
              </a:spcAft>
              <a:buNone/>
            </a:pPr>
            <a:r>
              <a:rPr lang="en-IN" sz="2400" b="1" dirty="0">
                <a:effectLst/>
                <a:latin typeface="Times New Roman" panose="02020603050405020304" pitchFamily="18" charset="0"/>
                <a:ea typeface="Calibri" panose="020F0502020204030204" charset="0"/>
                <a:cs typeface="Times New Roman" panose="02020603050405020304" pitchFamily="18" charset="0"/>
              </a:rPr>
              <a:t>AREA OF IMPRESSION SURFACE:  </a:t>
            </a:r>
            <a:endParaRPr lang="en-IN" sz="2400" dirty="0">
              <a:effectLst/>
              <a:latin typeface="Times New Roman" panose="02020603050405020304" pitchFamily="18" charset="0"/>
              <a:ea typeface="Calibri" panose="020F0502020204030204" charset="0"/>
              <a:cs typeface="Times New Roman" panose="02020603050405020304" pitchFamily="18" charset="0"/>
            </a:endParaRPr>
          </a:p>
          <a:p>
            <a:pPr marL="0" indent="0" algn="just">
              <a:lnSpc>
                <a:spcPct val="150000"/>
              </a:lnSpc>
              <a:spcAft>
                <a:spcPts val="800"/>
              </a:spcAft>
              <a:buNone/>
            </a:pPr>
            <a:r>
              <a:rPr lang="en-IN" sz="2400" dirty="0">
                <a:solidFill>
                  <a:schemeClr val="tx1"/>
                </a:solidFill>
                <a:latin typeface="Times New Roman" panose="02020603050405020304" pitchFamily="18" charset="0"/>
                <a:ea typeface="Calibri" panose="020F0502020204030204" charset="0"/>
                <a:cs typeface="Times New Roman" panose="02020603050405020304" pitchFamily="18" charset="0"/>
              </a:rPr>
              <a:t>       P</a:t>
            </a:r>
            <a:r>
              <a:rPr lang="en-IN" sz="2400" dirty="0">
                <a:solidFill>
                  <a:schemeClr val="tx1"/>
                </a:solidFill>
                <a:effectLst/>
                <a:latin typeface="Times New Roman" panose="02020603050405020304" pitchFamily="18" charset="0"/>
                <a:ea typeface="Calibri" panose="020F0502020204030204" charset="0"/>
                <a:cs typeface="Times New Roman" panose="02020603050405020304" pitchFamily="18" charset="0"/>
              </a:rPr>
              <a:t>hysical retention is proportional to the area of the impression surface. </a:t>
            </a:r>
          </a:p>
          <a:p>
            <a:endParaRPr lang="en-IN" dirty="0"/>
          </a:p>
        </p:txBody>
      </p:sp>
      <p:pic>
        <p:nvPicPr>
          <p:cNvPr id="4" name="Picture 3">
            <a:extLst>
              <a:ext uri="{FF2B5EF4-FFF2-40B4-BE49-F238E27FC236}">
                <a16:creationId xmlns:a16="http://schemas.microsoft.com/office/drawing/2014/main" id="{3CB683B2-AD07-E3B0-9436-6DB828B00F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0198" y="3142176"/>
            <a:ext cx="8096250" cy="269557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8458" y="1101810"/>
            <a:ext cx="8596668" cy="4364042"/>
          </a:xfrm>
        </p:spPr>
        <p:txBody>
          <a:bodyPr/>
          <a:lstStyle/>
          <a:p>
            <a:pPr marL="0" indent="0">
              <a:buNone/>
            </a:pPr>
            <a:r>
              <a:rPr lang="en-IN" sz="2400" b="1" dirty="0">
                <a:effectLst/>
                <a:latin typeface="Times New Roman" panose="02020603050405020304" pitchFamily="18" charset="0"/>
                <a:ea typeface="Calibri" panose="020F0502020204030204" charset="0"/>
                <a:cs typeface="Times New Roman" panose="02020603050405020304" pitchFamily="18" charset="0"/>
              </a:rPr>
              <a:t>ACCURACY OF FIT:</a:t>
            </a:r>
          </a:p>
          <a:p>
            <a:pPr marL="0" indent="0">
              <a:buNone/>
            </a:pPr>
            <a:endParaRPr lang="en-IN" sz="2400" dirty="0">
              <a:effectLst/>
              <a:latin typeface="Times New Roman" panose="02020603050405020304" pitchFamily="18" charset="0"/>
              <a:ea typeface="Calibri" panose="020F0502020204030204" charset="0"/>
              <a:cs typeface="Times New Roman" panose="02020603050405020304" pitchFamily="18" charset="0"/>
            </a:endParaRPr>
          </a:p>
          <a:p>
            <a:r>
              <a:rPr lang="en-IN" sz="2400" dirty="0">
                <a:latin typeface="Times New Roman" panose="02020603050405020304" pitchFamily="18" charset="0"/>
                <a:ea typeface="Calibri" panose="020F0502020204030204" charset="0"/>
                <a:cs typeface="Times New Roman" panose="02020603050405020304" pitchFamily="18" charset="0"/>
              </a:rPr>
              <a:t>T</a:t>
            </a:r>
            <a:r>
              <a:rPr lang="en-IN" sz="2400" dirty="0">
                <a:effectLst/>
                <a:latin typeface="Times New Roman" panose="02020603050405020304" pitchFamily="18" charset="0"/>
                <a:ea typeface="Calibri" panose="020F0502020204030204" charset="0"/>
                <a:cs typeface="Times New Roman" panose="02020603050405020304" pitchFamily="18" charset="0"/>
              </a:rPr>
              <a:t>hinner the saliva film between the denture and underlying mucosa</a:t>
            </a:r>
            <a:endParaRPr lang="en-IN" sz="2400" dirty="0">
              <a:latin typeface="Times New Roman" panose="02020603050405020304" pitchFamily="18" charset="0"/>
              <a:ea typeface="Calibri" panose="020F0502020204030204" charset="0"/>
              <a:cs typeface="Times New Roman" panose="02020603050405020304" pitchFamily="18" charset="0"/>
            </a:endParaRPr>
          </a:p>
          <a:p>
            <a:endParaRPr lang="en-IN" sz="2400" dirty="0">
              <a:effectLst/>
              <a:latin typeface="Times New Roman" panose="02020603050405020304" pitchFamily="18" charset="0"/>
              <a:ea typeface="Calibri" panose="020F0502020204030204" charset="0"/>
              <a:cs typeface="Times New Roman" panose="02020603050405020304" pitchFamily="18" charset="0"/>
            </a:endParaRPr>
          </a:p>
          <a:p>
            <a:pPr marL="0" indent="0">
              <a:buNone/>
            </a:pPr>
            <a:endParaRPr lang="en-IN" dirty="0">
              <a:latin typeface="Arial" panose="020B0604020202020204" pitchFamily="34" charset="0"/>
              <a:ea typeface="Calibri" panose="020F0502020204030204" charset="0"/>
            </a:endParaRPr>
          </a:p>
          <a:p>
            <a:pPr marL="0" indent="0">
              <a:buNone/>
            </a:pPr>
            <a:endParaRPr lang="en-IN" dirty="0">
              <a:latin typeface="Arial" panose="020B0604020202020204" pitchFamily="34" charset="0"/>
              <a:ea typeface="Calibri" panose="020F0502020204030204" charset="0"/>
            </a:endParaRPr>
          </a:p>
          <a:p>
            <a:pPr marL="0" indent="0">
              <a:buNone/>
            </a:pPr>
            <a:r>
              <a:rPr lang="en-IN" sz="1800" dirty="0">
                <a:latin typeface="Arial" panose="020B0604020202020204" pitchFamily="34" charset="0"/>
                <a:ea typeface="Calibri" panose="020F0502020204030204" charset="0"/>
              </a:rPr>
              <a:t>                 </a:t>
            </a:r>
            <a:r>
              <a:rPr lang="en-IN" sz="2400" dirty="0">
                <a:latin typeface="Times New Roman" panose="02020603050405020304" pitchFamily="18" charset="0"/>
                <a:ea typeface="Calibri" panose="020F0502020204030204" charset="0"/>
                <a:cs typeface="Times New Roman" panose="02020603050405020304" pitchFamily="18" charset="0"/>
              </a:rPr>
              <a:t>Greater the</a:t>
            </a:r>
            <a:r>
              <a:rPr lang="en-IN" sz="2400" dirty="0">
                <a:effectLst/>
                <a:latin typeface="Times New Roman" panose="02020603050405020304" pitchFamily="18" charset="0"/>
                <a:ea typeface="Calibri" panose="020F0502020204030204" charset="0"/>
                <a:cs typeface="Times New Roman" panose="02020603050405020304" pitchFamily="18" charset="0"/>
              </a:rPr>
              <a:t> forces of retention</a:t>
            </a:r>
            <a:endParaRPr lang="en-IN" sz="2400" dirty="0">
              <a:latin typeface="Times New Roman" panose="02020603050405020304" pitchFamily="18" charset="0"/>
              <a:cs typeface="Times New Roman" panose="02020603050405020304" pitchFamily="18" charset="0"/>
            </a:endParaRPr>
          </a:p>
          <a:p>
            <a:endParaRPr lang="en-IN" dirty="0"/>
          </a:p>
        </p:txBody>
      </p:sp>
      <p:sp>
        <p:nvSpPr>
          <p:cNvPr id="4" name="Arrow: Down 3"/>
          <p:cNvSpPr/>
          <p:nvPr/>
        </p:nvSpPr>
        <p:spPr>
          <a:xfrm>
            <a:off x="3563187" y="2875360"/>
            <a:ext cx="484632" cy="139229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337913"/>
            <a:ext cx="8596668" cy="4703450"/>
          </a:xfrm>
        </p:spPr>
        <p:txBody>
          <a:bodyPr/>
          <a:lstStyle/>
          <a:p>
            <a:pPr marL="0" indent="0">
              <a:buNone/>
            </a:pPr>
            <a:r>
              <a:rPr lang="en-IN" sz="1800" dirty="0">
                <a:latin typeface="Times New Roman" panose="02020603050405020304" pitchFamily="18" charset="0"/>
                <a:ea typeface="Calibri" panose="020F0502020204030204" charset="0"/>
                <a:cs typeface="Times New Roman" panose="02020603050405020304" pitchFamily="18" charset="0"/>
              </a:rPr>
              <a:t>                                                           </a:t>
            </a:r>
            <a:r>
              <a:rPr lang="en-IN" sz="2400" dirty="0">
                <a:latin typeface="Times New Roman" panose="02020603050405020304" pitchFamily="18" charset="0"/>
                <a:ea typeface="Calibri" panose="020F0502020204030204" charset="0"/>
                <a:cs typeface="Times New Roman" panose="02020603050405020304" pitchFamily="18" charset="0"/>
              </a:rPr>
              <a:t>P</a:t>
            </a:r>
            <a:r>
              <a:rPr lang="en-IN" sz="2400" dirty="0">
                <a:effectLst/>
                <a:latin typeface="Times New Roman" panose="02020603050405020304" pitchFamily="18" charset="0"/>
                <a:ea typeface="Calibri" panose="020F0502020204030204" charset="0"/>
                <a:cs typeface="Times New Roman" panose="02020603050405020304" pitchFamily="18" charset="0"/>
              </a:rPr>
              <a:t>oor fit </a:t>
            </a:r>
          </a:p>
          <a:p>
            <a:endParaRPr lang="en-IN" dirty="0">
              <a:latin typeface="Arial" panose="020B0604020202020204" pitchFamily="34" charset="0"/>
              <a:ea typeface="Calibri" panose="020F0502020204030204" charset="0"/>
            </a:endParaRPr>
          </a:p>
          <a:p>
            <a:pPr marL="0" indent="0">
              <a:buNone/>
            </a:pPr>
            <a:r>
              <a:rPr lang="en-IN" sz="1200" dirty="0">
                <a:effectLst/>
                <a:latin typeface="Arial" panose="020B0604020202020204" pitchFamily="34" charset="0"/>
                <a:ea typeface="Calibri" panose="020F0502020204030204" charset="0"/>
              </a:rPr>
              <a:t>      </a:t>
            </a:r>
          </a:p>
          <a:p>
            <a:endParaRPr lang="en-IN" sz="1800" dirty="0">
              <a:latin typeface="Arial" panose="020B0604020202020204" pitchFamily="34" charset="0"/>
              <a:ea typeface="Calibri" panose="020F0502020204030204" charset="0"/>
            </a:endParaRPr>
          </a:p>
          <a:p>
            <a:pPr marL="0" indent="0">
              <a:buNone/>
            </a:pPr>
            <a:r>
              <a:rPr lang="en-IN" sz="2400" dirty="0">
                <a:latin typeface="Times New Roman" panose="02020603050405020304" pitchFamily="18" charset="0"/>
                <a:ea typeface="Calibri" panose="020F0502020204030204" charset="0"/>
                <a:cs typeface="Times New Roman" panose="02020603050405020304" pitchFamily="18" charset="0"/>
              </a:rPr>
              <a:t>I</a:t>
            </a:r>
            <a:r>
              <a:rPr lang="en-IN" sz="2400" dirty="0">
                <a:effectLst/>
                <a:latin typeface="Times New Roman" panose="02020603050405020304" pitchFamily="18" charset="0"/>
                <a:ea typeface="Calibri" panose="020F0502020204030204" charset="0"/>
                <a:cs typeface="Times New Roman" panose="02020603050405020304" pitchFamily="18" charset="0"/>
              </a:rPr>
              <a:t>ncrease the thickness of the saliva film and increase the likelihood of air bubbles</a:t>
            </a:r>
          </a:p>
          <a:p>
            <a:endParaRPr lang="en-IN" sz="1800" dirty="0">
              <a:latin typeface="Arial" panose="020B0604020202020204" pitchFamily="34" charset="0"/>
              <a:ea typeface="Calibri" panose="020F0502020204030204" charset="0"/>
            </a:endParaRPr>
          </a:p>
          <a:p>
            <a:endParaRPr lang="en-IN" sz="1800" dirty="0">
              <a:latin typeface="Arial" panose="020B0604020202020204" pitchFamily="34" charset="0"/>
              <a:ea typeface="Calibri" panose="020F0502020204030204" charset="0"/>
            </a:endParaRPr>
          </a:p>
          <a:p>
            <a:pPr marL="0" indent="0">
              <a:buNone/>
            </a:pPr>
            <a:endParaRPr lang="en-IN" dirty="0">
              <a:latin typeface="Arial" panose="020B0604020202020204" pitchFamily="34" charset="0"/>
              <a:ea typeface="Calibri" panose="020F0502020204030204" charset="0"/>
            </a:endParaRPr>
          </a:p>
          <a:p>
            <a:pPr marL="0" indent="0">
              <a:buNone/>
            </a:pPr>
            <a:r>
              <a:rPr lang="en-IN" sz="2400" dirty="0">
                <a:latin typeface="Times New Roman" panose="02020603050405020304" pitchFamily="18" charset="0"/>
                <a:ea typeface="Calibri" panose="020F0502020204030204" charset="0"/>
                <a:cs typeface="Times New Roman" panose="02020603050405020304" pitchFamily="18" charset="0"/>
              </a:rPr>
              <a:t>                          Reduce </a:t>
            </a:r>
            <a:r>
              <a:rPr lang="en-IN" sz="2400" dirty="0">
                <a:effectLst/>
                <a:latin typeface="Times New Roman" panose="02020603050405020304" pitchFamily="18" charset="0"/>
                <a:ea typeface="Calibri" panose="020F0502020204030204" charset="0"/>
                <a:cs typeface="Times New Roman" panose="02020603050405020304" pitchFamily="18" charset="0"/>
              </a:rPr>
              <a:t>retention of the denture</a:t>
            </a:r>
            <a:r>
              <a:rPr lang="en-IN" sz="1800" dirty="0">
                <a:effectLst/>
                <a:latin typeface="Arial" panose="020B0604020202020204" pitchFamily="34" charset="0"/>
                <a:ea typeface="Calibri" panose="020F0502020204030204" charset="0"/>
              </a:rPr>
              <a:t>. </a:t>
            </a:r>
            <a:endParaRPr lang="en-IN" sz="1800" dirty="0"/>
          </a:p>
          <a:p>
            <a:endParaRPr lang="en-IN" dirty="0"/>
          </a:p>
        </p:txBody>
      </p:sp>
      <p:sp>
        <p:nvSpPr>
          <p:cNvPr id="4" name="Arrow: Down 3"/>
          <p:cNvSpPr/>
          <p:nvPr/>
        </p:nvSpPr>
        <p:spPr>
          <a:xfrm>
            <a:off x="4491036" y="1904872"/>
            <a:ext cx="484632" cy="111316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Arrow: Down 4"/>
          <p:cNvSpPr/>
          <p:nvPr/>
        </p:nvSpPr>
        <p:spPr>
          <a:xfrm>
            <a:off x="4491036" y="3839966"/>
            <a:ext cx="484632" cy="9784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222409"/>
            <a:ext cx="8596668" cy="4818954"/>
          </a:xfrm>
        </p:spPr>
        <p:txBody>
          <a:bodyPr>
            <a:normAutofit/>
          </a:bodyPr>
          <a:lstStyle/>
          <a:p>
            <a:pPr marL="0" indent="0">
              <a:lnSpc>
                <a:spcPct val="100000"/>
              </a:lnSpc>
              <a:spcBef>
                <a:spcPts val="105"/>
              </a:spcBef>
              <a:buNone/>
            </a:pPr>
            <a:r>
              <a:rPr lang="en-US" sz="2400" b="1" dirty="0">
                <a:latin typeface="Times New Roman" panose="02020603050405020304" pitchFamily="18" charset="0"/>
                <a:cs typeface="Times New Roman" panose="02020603050405020304" pitchFamily="18" charset="0"/>
              </a:rPr>
              <a:t>MECHANICAL</a:t>
            </a:r>
            <a:r>
              <a:rPr lang="en-US" sz="2400" b="1" spc="-10" dirty="0">
                <a:latin typeface="Times New Roman" panose="02020603050405020304" pitchFamily="18" charset="0"/>
                <a:cs typeface="Times New Roman" panose="02020603050405020304" pitchFamily="18" charset="0"/>
              </a:rPr>
              <a:t> FACTORS:</a:t>
            </a:r>
            <a:endParaRPr lang="en-US" sz="2400" b="1" dirty="0">
              <a:latin typeface="Times New Roman" panose="02020603050405020304" pitchFamily="18" charset="0"/>
              <a:cs typeface="Times New Roman" panose="02020603050405020304" pitchFamily="18" charset="0"/>
            </a:endParaRPr>
          </a:p>
          <a:p>
            <a:pPr marL="297815" indent="-285750">
              <a:lnSpc>
                <a:spcPts val="4735"/>
              </a:lnSpc>
              <a:spcBef>
                <a:spcPts val="3610"/>
              </a:spcBef>
              <a:tabLst>
                <a:tab pos="477520" algn="l"/>
              </a:tabLst>
            </a:pPr>
            <a:r>
              <a:rPr lang="en-US" sz="2400" spc="-5" dirty="0">
                <a:latin typeface="Times New Roman" panose="02020603050405020304" pitchFamily="18" charset="0"/>
                <a:cs typeface="Times New Roman" panose="02020603050405020304" pitchFamily="18" charset="0"/>
              </a:rPr>
              <a:t> Retentive</a:t>
            </a:r>
            <a:r>
              <a:rPr lang="en-US" sz="2400" spc="-15"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springs</a:t>
            </a:r>
            <a:endParaRPr lang="en-US" sz="2400" dirty="0">
              <a:latin typeface="Times New Roman" panose="02020603050405020304" pitchFamily="18" charset="0"/>
              <a:cs typeface="Times New Roman" panose="02020603050405020304" pitchFamily="18" charset="0"/>
            </a:endParaRPr>
          </a:p>
          <a:p>
            <a:pPr marL="297815" indent="-285750">
              <a:lnSpc>
                <a:spcPts val="4490"/>
              </a:lnSpc>
              <a:tabLst>
                <a:tab pos="477520" algn="l"/>
              </a:tabLst>
            </a:pPr>
            <a:r>
              <a:rPr lang="en-US" sz="2400" spc="-5" dirty="0">
                <a:latin typeface="Times New Roman" panose="02020603050405020304" pitchFamily="18" charset="0"/>
                <a:cs typeface="Times New Roman" panose="02020603050405020304" pitchFamily="18" charset="0"/>
              </a:rPr>
              <a:t>Undercuts</a:t>
            </a:r>
            <a:endParaRPr lang="en-US" sz="2400" dirty="0">
              <a:latin typeface="Times New Roman" panose="02020603050405020304" pitchFamily="18" charset="0"/>
              <a:cs typeface="Times New Roman" panose="02020603050405020304" pitchFamily="18" charset="0"/>
            </a:endParaRPr>
          </a:p>
          <a:p>
            <a:pPr marL="297815" indent="-285750">
              <a:lnSpc>
                <a:spcPts val="4490"/>
              </a:lnSpc>
              <a:tabLst>
                <a:tab pos="477520" algn="l"/>
              </a:tabLst>
            </a:pPr>
            <a:r>
              <a:rPr lang="en-US" sz="2400" spc="-5" dirty="0">
                <a:latin typeface="Times New Roman" panose="02020603050405020304" pitchFamily="18" charset="0"/>
                <a:cs typeface="Times New Roman" panose="02020603050405020304" pitchFamily="18" charset="0"/>
              </a:rPr>
              <a:t>Magnetic</a:t>
            </a:r>
            <a:r>
              <a:rPr lang="en-US" sz="2400" spc="-15"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forces</a:t>
            </a:r>
            <a:endParaRPr lang="en-US" sz="2400" dirty="0">
              <a:latin typeface="Times New Roman" panose="02020603050405020304" pitchFamily="18" charset="0"/>
              <a:cs typeface="Times New Roman" panose="02020603050405020304" pitchFamily="18" charset="0"/>
            </a:endParaRPr>
          </a:p>
          <a:p>
            <a:pPr marL="297815" indent="-285750">
              <a:lnSpc>
                <a:spcPts val="4490"/>
              </a:lnSpc>
              <a:tabLst>
                <a:tab pos="477520" algn="l"/>
              </a:tabLst>
            </a:pPr>
            <a:r>
              <a:rPr lang="en-US" sz="2400" spc="-5" dirty="0">
                <a:latin typeface="Times New Roman" panose="02020603050405020304" pitchFamily="18" charset="0"/>
                <a:cs typeface="Times New Roman" panose="02020603050405020304" pitchFamily="18" charset="0"/>
              </a:rPr>
              <a:t>Denture</a:t>
            </a:r>
            <a:r>
              <a:rPr lang="en-US" sz="2400" spc="-10"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adhesive</a:t>
            </a:r>
            <a:endParaRPr lang="en-US" sz="2400" dirty="0">
              <a:latin typeface="Times New Roman" panose="02020603050405020304" pitchFamily="18" charset="0"/>
              <a:cs typeface="Times New Roman" panose="02020603050405020304" pitchFamily="18" charset="0"/>
            </a:endParaRPr>
          </a:p>
          <a:p>
            <a:pPr marR="887095">
              <a:lnSpc>
                <a:spcPts val="4490"/>
              </a:lnSpc>
              <a:spcBef>
                <a:spcPts val="315"/>
              </a:spcBef>
              <a:tabLst>
                <a:tab pos="477520" algn="l"/>
              </a:tabLst>
            </a:pPr>
            <a:r>
              <a:rPr lang="en-US" sz="2400" spc="-5" dirty="0">
                <a:latin typeface="Times New Roman" panose="02020603050405020304" pitchFamily="18" charset="0"/>
                <a:cs typeface="Times New Roman" panose="02020603050405020304" pitchFamily="18" charset="0"/>
              </a:rPr>
              <a:t> Suction chambers </a:t>
            </a:r>
            <a:r>
              <a:rPr lang="en-US" sz="2400" dirty="0">
                <a:latin typeface="Times New Roman" panose="02020603050405020304" pitchFamily="18" charset="0"/>
                <a:cs typeface="Times New Roman" panose="02020603050405020304" pitchFamily="18" charset="0"/>
              </a:rPr>
              <a:t>and </a:t>
            </a:r>
            <a:r>
              <a:rPr lang="en-US" sz="2400" spc="-5" dirty="0">
                <a:latin typeface="Times New Roman" panose="02020603050405020304" pitchFamily="18" charset="0"/>
                <a:cs typeface="Times New Roman" panose="02020603050405020304" pitchFamily="18" charset="0"/>
              </a:rPr>
              <a:t>suction discs</a:t>
            </a:r>
            <a:endParaRPr lang="en-US" sz="2400" spc="-10" dirty="0">
              <a:latin typeface="Times New Roman" panose="02020603050405020304" pitchFamily="18" charset="0"/>
              <a:cs typeface="Times New Roman" panose="02020603050405020304" pitchFamily="18" charset="0"/>
            </a:endParaRPr>
          </a:p>
          <a:p>
            <a:endParaRPr lang="en-IN"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020279"/>
            <a:ext cx="8596668" cy="5021084"/>
          </a:xfrm>
        </p:spPr>
        <p:txBody>
          <a:bodyPr>
            <a:normAutofit/>
          </a:bodyPr>
          <a:lstStyle/>
          <a:p>
            <a:pPr marL="0" indent="0">
              <a:lnSpc>
                <a:spcPct val="150000"/>
              </a:lnSpc>
              <a:buNone/>
            </a:pPr>
            <a:r>
              <a:rPr lang="en-IN" sz="2400" b="1" dirty="0">
                <a:solidFill>
                  <a:schemeClr val="tx1"/>
                </a:solidFill>
                <a:latin typeface="Times New Roman" panose="02020603050405020304" pitchFamily="18" charset="0"/>
                <a:cs typeface="Times New Roman" panose="02020603050405020304" pitchFamily="18" charset="0"/>
              </a:rPr>
              <a:t>UNDERCUTS : </a:t>
            </a:r>
          </a:p>
          <a:p>
            <a:pPr>
              <a:lnSpc>
                <a:spcPct val="150000"/>
              </a:lnSpc>
            </a:pPr>
            <a:r>
              <a:rPr lang="en-IN" sz="2400" dirty="0">
                <a:solidFill>
                  <a:schemeClr val="tx1"/>
                </a:solidFill>
                <a:latin typeface="Arial" panose="020B0604020202020204" pitchFamily="34" charset="0"/>
                <a:cs typeface="Arial" panose="020B0604020202020204" pitchFamily="34" charset="0"/>
              </a:rPr>
              <a:t>It is that portion of surface of an object that is beyond the height of contour in relationship to the path of placement.</a:t>
            </a:r>
          </a:p>
          <a:p>
            <a:pPr>
              <a:lnSpc>
                <a:spcPct val="150000"/>
              </a:lnSpc>
              <a:buFont typeface="Arial" panose="020B0604020202020204" pitchFamily="34" charset="0"/>
              <a:buChar char="•"/>
            </a:pPr>
            <a:r>
              <a:rPr lang="en-IN" sz="2400" dirty="0">
                <a:solidFill>
                  <a:schemeClr val="tx1"/>
                </a:solidFill>
                <a:latin typeface="Arial" panose="020B0604020202020204" pitchFamily="34" charset="0"/>
                <a:cs typeface="Arial" panose="020B0604020202020204" pitchFamily="34" charset="0"/>
              </a:rPr>
              <a:t>    maxillary-distobuccal vestibule area</a:t>
            </a:r>
          </a:p>
          <a:p>
            <a:pPr>
              <a:lnSpc>
                <a:spcPct val="150000"/>
              </a:lnSpc>
              <a:buFont typeface="Arial" panose="020B0604020202020204" pitchFamily="34" charset="0"/>
              <a:buChar char="•"/>
            </a:pPr>
            <a:r>
              <a:rPr lang="en-IN" sz="2400" dirty="0">
                <a:solidFill>
                  <a:schemeClr val="tx1"/>
                </a:solidFill>
                <a:latin typeface="Arial" panose="020B0604020202020204" pitchFamily="34" charset="0"/>
                <a:cs typeface="Arial" panose="020B0604020202020204" pitchFamily="34" charset="0"/>
              </a:rPr>
              <a:t>    premolar area anteriorly</a:t>
            </a:r>
          </a:p>
          <a:p>
            <a:pPr>
              <a:lnSpc>
                <a:spcPct val="150000"/>
              </a:lnSpc>
              <a:buFont typeface="Arial" panose="020B0604020202020204" pitchFamily="34" charset="0"/>
              <a:buChar char="•"/>
            </a:pPr>
            <a:r>
              <a:rPr lang="en-IN" sz="2400" dirty="0">
                <a:solidFill>
                  <a:schemeClr val="tx1"/>
                </a:solidFill>
                <a:latin typeface="Arial" panose="020B0604020202020204" pitchFamily="34" charset="0"/>
                <a:cs typeface="Arial" panose="020B0604020202020204" pitchFamily="34" charset="0"/>
              </a:rPr>
              <a:t>    mandibular-distolingual vestibule</a:t>
            </a:r>
          </a:p>
          <a:p>
            <a:pPr>
              <a:lnSpc>
                <a:spcPct val="150000"/>
              </a:lnSpc>
              <a:buFont typeface="Arial" panose="020B0604020202020204" pitchFamily="34" charset="0"/>
              <a:buChar char="•"/>
            </a:pPr>
            <a:r>
              <a:rPr lang="en-IN" sz="2400" dirty="0">
                <a:solidFill>
                  <a:schemeClr val="tx1"/>
                </a:solidFill>
                <a:latin typeface="Arial" panose="020B0604020202020204" pitchFamily="34" charset="0"/>
                <a:cs typeface="Arial" panose="020B0604020202020204" pitchFamily="34" charset="0"/>
              </a:rPr>
              <a:t>     lingual areas</a:t>
            </a:r>
            <a:endParaRPr lang="en-IN" sz="2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079" y="496176"/>
            <a:ext cx="8596668" cy="3880773"/>
          </a:xfrm>
        </p:spPr>
        <p:txBody>
          <a:bodyPr/>
          <a:lstStyle/>
          <a:p>
            <a:pPr marL="0" indent="0">
              <a:lnSpc>
                <a:spcPct val="150000"/>
              </a:lnSpc>
              <a:buNone/>
            </a:pPr>
            <a:r>
              <a:rPr lang="en-IN" sz="2400" dirty="0">
                <a:solidFill>
                  <a:schemeClr val="tx1"/>
                </a:solidFill>
                <a:latin typeface="Times New Roman" panose="02020603050405020304" pitchFamily="18" charset="0"/>
                <a:cs typeface="Times New Roman" panose="02020603050405020304" pitchFamily="18" charset="0"/>
              </a:rPr>
              <a:t>Types </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Unilateral undercuts</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Bilateral undercuts</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When present on both sides one side of undercut is surgically removed.</a:t>
            </a:r>
          </a:p>
          <a:p>
            <a:endParaRPr lang="en-IN" dirty="0"/>
          </a:p>
        </p:txBody>
      </p:sp>
      <p:pic>
        <p:nvPicPr>
          <p:cNvPr id="4" name="Picture 3"/>
          <p:cNvPicPr>
            <a:picLocks noChangeAspect="1"/>
          </p:cNvPicPr>
          <p:nvPr/>
        </p:nvPicPr>
        <p:blipFill rotWithShape="1">
          <a:blip r:embed="rId2"/>
          <a:srcRect l="59773" t="11558" r="4822" b="15534"/>
          <a:stretch>
            <a:fillRect/>
          </a:stretch>
        </p:blipFill>
        <p:spPr>
          <a:xfrm>
            <a:off x="3245088" y="3534310"/>
            <a:ext cx="3468634" cy="2619909"/>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3589" y="518671"/>
            <a:ext cx="8596668" cy="2910329"/>
          </a:xfrm>
        </p:spPr>
        <p:txBody>
          <a:bodyPr>
            <a:normAutofit/>
          </a:bodyPr>
          <a:lstStyle/>
          <a:p>
            <a:pPr marL="0" indent="0">
              <a:buNone/>
            </a:pPr>
            <a:r>
              <a:rPr lang="en-IN" sz="2400" b="1" dirty="0">
                <a:latin typeface="Times New Roman" panose="02020603050405020304" pitchFamily="18" charset="0"/>
                <a:cs typeface="Times New Roman" panose="02020603050405020304" pitchFamily="18" charset="0"/>
              </a:rPr>
              <a:t>RETENTIVE SPRINGS:</a:t>
            </a:r>
          </a:p>
          <a:p>
            <a:r>
              <a:rPr lang="en-IN" sz="2400" dirty="0">
                <a:solidFill>
                  <a:schemeClr val="tx1"/>
                </a:solidFill>
                <a:latin typeface="Times New Roman" panose="02020603050405020304" pitchFamily="18" charset="0"/>
                <a:cs typeface="Times New Roman" panose="02020603050405020304" pitchFamily="18" charset="0"/>
              </a:rPr>
              <a:t>Made of coiled stainless steel or gold plated base metal.</a:t>
            </a:r>
          </a:p>
          <a:p>
            <a:r>
              <a:rPr lang="en-IN" sz="2400" dirty="0">
                <a:solidFill>
                  <a:schemeClr val="tx1"/>
                </a:solidFill>
                <a:latin typeface="Times New Roman" panose="02020603050405020304" pitchFamily="18" charset="0"/>
                <a:cs typeface="Times New Roman" panose="02020603050405020304" pitchFamily="18" charset="0"/>
              </a:rPr>
              <a:t>Their ends attached to swivels in the premolar area on both sides of upper and lower dentures.</a:t>
            </a:r>
          </a:p>
          <a:p>
            <a:r>
              <a:rPr lang="en-IN" sz="2400" dirty="0">
                <a:solidFill>
                  <a:schemeClr val="tx1"/>
                </a:solidFill>
                <a:latin typeface="Times New Roman" panose="02020603050405020304" pitchFamily="18" charset="0"/>
                <a:cs typeface="Times New Roman" panose="02020603050405020304" pitchFamily="18" charset="0"/>
              </a:rPr>
              <a:t>As soon as they are released the dentures are forced apart by the action of springs and held in place.</a:t>
            </a:r>
          </a:p>
          <a:p>
            <a:endParaRPr lang="en-IN" sz="3200" dirty="0"/>
          </a:p>
        </p:txBody>
      </p:sp>
      <p:pic>
        <p:nvPicPr>
          <p:cNvPr id="4" name="Picture 3"/>
          <p:cNvPicPr>
            <a:picLocks noChangeAspect="1"/>
          </p:cNvPicPr>
          <p:nvPr/>
        </p:nvPicPr>
        <p:blipFill rotWithShape="1">
          <a:blip r:embed="rId2"/>
          <a:srcRect l="10220" t="15652" r="14733" b="16739"/>
          <a:stretch>
            <a:fillRect/>
          </a:stretch>
        </p:blipFill>
        <p:spPr>
          <a:xfrm>
            <a:off x="2760199" y="3269287"/>
            <a:ext cx="3823447" cy="2585258"/>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7077" y="909304"/>
            <a:ext cx="8596668" cy="4962107"/>
          </a:xfrm>
        </p:spPr>
        <p:txBody>
          <a:bodyPr/>
          <a:lstStyle/>
          <a:p>
            <a:pPr marL="0" indent="0">
              <a:buNone/>
            </a:pPr>
            <a:r>
              <a:rPr lang="en-IN" sz="2400" b="1" dirty="0">
                <a:latin typeface="Times New Roman" panose="02020603050405020304" pitchFamily="18" charset="0"/>
                <a:cs typeface="Times New Roman" panose="02020603050405020304" pitchFamily="18" charset="0"/>
              </a:rPr>
              <a:t>Disadvantages of springs:</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Mucous membrane cannot tolerate constant pressure.</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Constant pressure causes </a:t>
            </a:r>
            <a:r>
              <a:rPr lang="en-IN" sz="2400" dirty="0">
                <a:solidFill>
                  <a:srgbClr val="C00000"/>
                </a:solidFill>
                <a:latin typeface="Times New Roman" panose="02020603050405020304" pitchFamily="18" charset="0"/>
                <a:cs typeface="Times New Roman" panose="02020603050405020304" pitchFamily="18" charset="0"/>
              </a:rPr>
              <a:t>excessive resorption</a:t>
            </a:r>
            <a:r>
              <a:rPr lang="en-IN" sz="2400" dirty="0">
                <a:latin typeface="Times New Roman" panose="02020603050405020304" pitchFamily="18" charset="0"/>
                <a:cs typeface="Times New Roman" panose="02020603050405020304" pitchFamily="18" charset="0"/>
              </a:rPr>
              <a:t>.</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The </a:t>
            </a:r>
            <a:r>
              <a:rPr lang="en-IN" sz="2400" dirty="0">
                <a:solidFill>
                  <a:srgbClr val="C00000"/>
                </a:solidFill>
                <a:latin typeface="Times New Roman" panose="02020603050405020304" pitchFamily="18" charset="0"/>
                <a:cs typeface="Times New Roman" panose="02020603050405020304" pitchFamily="18" charset="0"/>
              </a:rPr>
              <a:t>inner surfaces of cheeks frequently become sore </a:t>
            </a:r>
            <a:r>
              <a:rPr lang="en-IN" sz="2400" dirty="0">
                <a:solidFill>
                  <a:schemeClr val="tx1"/>
                </a:solidFill>
                <a:latin typeface="Times New Roman" panose="02020603050405020304" pitchFamily="18" charset="0"/>
                <a:cs typeface="Times New Roman" panose="02020603050405020304" pitchFamily="18" charset="0"/>
              </a:rPr>
              <a:t>from friction with the springs</a:t>
            </a:r>
            <a:r>
              <a:rPr lang="en-IN" sz="2400" dirty="0">
                <a:latin typeface="Times New Roman" panose="02020603050405020304" pitchFamily="18" charset="0"/>
                <a:cs typeface="Times New Roman" panose="02020603050405020304" pitchFamily="18" charset="0"/>
              </a:rPr>
              <a:t>.</a:t>
            </a:r>
          </a:p>
          <a:p>
            <a:pPr>
              <a:lnSpc>
                <a:spcPct val="150000"/>
              </a:lnSpc>
            </a:pPr>
            <a:r>
              <a:rPr lang="en-IN" sz="2400" dirty="0">
                <a:solidFill>
                  <a:srgbClr val="C00000"/>
                </a:solidFill>
                <a:latin typeface="Times New Roman" panose="02020603050405020304" pitchFamily="18" charset="0"/>
                <a:cs typeface="Times New Roman" panose="02020603050405020304" pitchFamily="18" charset="0"/>
              </a:rPr>
              <a:t>Lateral movements of mandible restricted</a:t>
            </a:r>
            <a:r>
              <a:rPr lang="en-IN" sz="2400" dirty="0">
                <a:latin typeface="Times New Roman" panose="02020603050405020304" pitchFamily="18" charset="0"/>
                <a:cs typeface="Times New Roman" panose="02020603050405020304" pitchFamily="18" charset="0"/>
              </a:rPr>
              <a:t> </a:t>
            </a:r>
            <a:r>
              <a:rPr lang="en-IN" sz="2400" dirty="0">
                <a:solidFill>
                  <a:schemeClr val="tx1"/>
                </a:solidFill>
                <a:latin typeface="Times New Roman" panose="02020603050405020304" pitchFamily="18" charset="0"/>
                <a:cs typeface="Times New Roman" panose="02020603050405020304" pitchFamily="18" charset="0"/>
              </a:rPr>
              <a:t>hence efficiency of dentures is impaired</a:t>
            </a:r>
            <a:r>
              <a:rPr lang="en-IN" sz="2400" dirty="0">
                <a:latin typeface="Times New Roman" panose="02020603050405020304" pitchFamily="18" charset="0"/>
                <a:cs typeface="Times New Roman" panose="02020603050405020304" pitchFamily="18" charset="0"/>
              </a:rPr>
              <a:t>.</a:t>
            </a:r>
          </a:p>
          <a:p>
            <a:endParaRPr lang="en-IN"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1099" y="359596"/>
            <a:ext cx="9682366" cy="5464810"/>
          </a:xfrm>
        </p:spPr>
        <p:txBody>
          <a:bodyPr>
            <a:normAutofit/>
          </a:bodyPr>
          <a:lstStyle/>
          <a:p>
            <a:pPr marL="0" indent="0">
              <a:buNone/>
            </a:pPr>
            <a:r>
              <a:rPr lang="en-IN" sz="2800" b="1" dirty="0">
                <a:latin typeface="Times New Roman" panose="02020603050405020304" pitchFamily="18" charset="0"/>
                <a:cs typeface="Times New Roman" panose="02020603050405020304" pitchFamily="18" charset="0"/>
              </a:rPr>
              <a:t>RUBBER SUCTION DISCS:</a:t>
            </a:r>
          </a:p>
          <a:p>
            <a:pPr>
              <a:lnSpc>
                <a:spcPct val="150000"/>
              </a:lnSpc>
            </a:pPr>
            <a:r>
              <a:rPr lang="en-IN" sz="2600" dirty="0">
                <a:solidFill>
                  <a:schemeClr val="tx1"/>
                </a:solidFill>
                <a:latin typeface="Times New Roman" panose="02020603050405020304" pitchFamily="18" charset="0"/>
                <a:cs typeface="Times New Roman" panose="02020603050405020304" pitchFamily="18" charset="0"/>
              </a:rPr>
              <a:t>They consists of a rubber disc which is buttoned on to a stud sunk into the fitting surface of the denture.</a:t>
            </a:r>
          </a:p>
          <a:p>
            <a:pPr>
              <a:lnSpc>
                <a:spcPct val="150000"/>
              </a:lnSpc>
            </a:pPr>
            <a:r>
              <a:rPr lang="en-IN" sz="2600" dirty="0">
                <a:solidFill>
                  <a:schemeClr val="tx1"/>
                </a:solidFill>
                <a:latin typeface="Times New Roman" panose="02020603050405020304" pitchFamily="18" charset="0"/>
                <a:cs typeface="Times New Roman" panose="02020603050405020304" pitchFamily="18" charset="0"/>
              </a:rPr>
              <a:t>The partial vacuum created within the perimeter of this disc holds the upper denture suspended from the hard palate.</a:t>
            </a:r>
          </a:p>
          <a:p>
            <a:pPr marL="0" indent="0">
              <a:buNone/>
            </a:pPr>
            <a:endParaRPr lang="en-IN" sz="2800" b="1" dirty="0">
              <a:latin typeface="Times New Roman" panose="02020603050405020304" pitchFamily="18" charset="0"/>
              <a:cs typeface="Times New Roman" panose="02020603050405020304" pitchFamily="18" charset="0"/>
            </a:endParaRPr>
          </a:p>
          <a:p>
            <a:pPr marL="0" indent="0">
              <a:buNone/>
            </a:pPr>
            <a:endParaRPr lang="en-IN" sz="28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54654" t="50000" r="1353"/>
          <a:stretch>
            <a:fillRect/>
          </a:stretch>
        </p:blipFill>
        <p:spPr>
          <a:xfrm>
            <a:off x="3675445" y="3575081"/>
            <a:ext cx="3124494" cy="2640784"/>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0845" y="1463040"/>
            <a:ext cx="8863330" cy="4960620"/>
          </a:xfrm>
        </p:spPr>
        <p:txBody>
          <a:bodyPr>
            <a:normAutofit/>
          </a:bodyPr>
          <a:lstStyle/>
          <a:p>
            <a:pPr marL="0" indent="0">
              <a:buNone/>
            </a:pPr>
            <a:r>
              <a:rPr lang="en-IN" sz="2400" dirty="0">
                <a:latin typeface="Times New Roman" panose="02020603050405020304" pitchFamily="18" charset="0"/>
                <a:cs typeface="Times New Roman" panose="02020603050405020304" pitchFamily="18" charset="0"/>
              </a:rPr>
              <a:t>Disadvantages:</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Unhygienic - the soft tissue disc is porous and it swells and becomes very foul.</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It causes constant irritation and damage to soft tissue and even epithelioma.</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On prolonged use causes perforation of palate.</a:t>
            </a:r>
          </a:p>
          <a:p>
            <a:pPr marL="0" indent="0">
              <a:buNone/>
            </a:pPr>
            <a:endParaRPr lang="en-IN"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4710" y="476222"/>
            <a:ext cx="8881110" cy="5329555"/>
          </a:xfrm>
        </p:spPr>
        <p:txBody>
          <a:bodyPr>
            <a:normAutofit/>
          </a:bodyPr>
          <a:lstStyle/>
          <a:p>
            <a:pPr marL="0" indent="0">
              <a:buNone/>
            </a:pPr>
            <a:r>
              <a:rPr lang="en-IN" sz="2400" b="1" dirty="0">
                <a:latin typeface="Times New Roman" panose="02020603050405020304" pitchFamily="18" charset="0"/>
                <a:cs typeface="Times New Roman" panose="02020603050405020304" pitchFamily="18" charset="0"/>
              </a:rPr>
              <a:t>MAGNETS:</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Use of small steel magnets beneath the molar and premolar teeth have been advocated.</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They are arranged such that similar poles oppose each other.</a:t>
            </a:r>
            <a:endParaRPr lang="en-IN"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3292658" y="3052491"/>
            <a:ext cx="3601302" cy="2753286"/>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4148" y="339047"/>
            <a:ext cx="8872220" cy="5544820"/>
          </a:xfrm>
        </p:spPr>
        <p:txBody>
          <a:bodyPr>
            <a:normAutofit/>
          </a:bodyPr>
          <a:lstStyle/>
          <a:p>
            <a:pPr marL="0" indent="0">
              <a:buNone/>
            </a:pPr>
            <a:r>
              <a:rPr lang="en-IN" sz="2400" b="1" dirty="0">
                <a:latin typeface="Times New Roman" panose="02020603050405020304" pitchFamily="18" charset="0"/>
                <a:cs typeface="Times New Roman" panose="02020603050405020304" pitchFamily="18" charset="0"/>
              </a:rPr>
              <a:t>ADHESIVES:</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Denture adhesives refers to nontoxic, soluble material that is applied to the tissue surface of denture to enhance denture retention and stability.</a:t>
            </a:r>
          </a:p>
          <a:p>
            <a:pPr marL="0" indent="0">
              <a:lnSpc>
                <a:spcPct val="150000"/>
              </a:lnSpc>
              <a:buNone/>
            </a:pPr>
            <a:r>
              <a:rPr lang="en-IN" sz="2400" b="1" dirty="0">
                <a:solidFill>
                  <a:schemeClr val="tx1"/>
                </a:solidFill>
                <a:latin typeface="Times New Roman" panose="02020603050405020304" pitchFamily="18" charset="0"/>
                <a:cs typeface="Times New Roman" panose="02020603050405020304" pitchFamily="18" charset="0"/>
              </a:rPr>
              <a:t>Composition:</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Prior to early 1960s- based on vegetable gums-karaya, tragacanth, xanthan, acacia.</a:t>
            </a:r>
          </a:p>
          <a:p>
            <a:pPr marL="0" indent="0">
              <a:buNone/>
            </a:pPr>
            <a:endParaRPr lang="en-IN"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5717" t="19788" r="3647" b="7083"/>
          <a:stretch>
            <a:fillRect/>
          </a:stretch>
        </p:blipFill>
        <p:spPr>
          <a:xfrm>
            <a:off x="3639213" y="4184786"/>
            <a:ext cx="3157087" cy="1911538"/>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8615" y="817880"/>
            <a:ext cx="8925560" cy="5516880"/>
          </a:xfrm>
        </p:spPr>
        <p:txBody>
          <a:bodyPr/>
          <a:lstStyle/>
          <a:p>
            <a:pPr marL="0" indent="0">
              <a:lnSpc>
                <a:spcPct val="150000"/>
              </a:lnSpc>
              <a:buNone/>
            </a:pPr>
            <a:r>
              <a:rPr lang="en-IN" sz="2400" b="1" dirty="0">
                <a:solidFill>
                  <a:schemeClr val="tx1"/>
                </a:solidFill>
                <a:latin typeface="Times New Roman" panose="02020603050405020304" pitchFamily="18" charset="0"/>
                <a:cs typeface="Times New Roman" panose="02020603050405020304" pitchFamily="18" charset="0"/>
              </a:rPr>
              <a:t>Presently available synthetic adhesives:</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Carboxymethylcellulose (CMC)-short acting</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Poly (vinyl methyl ether maleate) or gantrez-long acting</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Polyvinylpyrrolidone (povidone)-short acting</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Binding agent- petrolatum, mineral oil, polyethylene oxide</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Anti clumping agents- silicon dioxide, calcium stearate</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Flavouring agent, </a:t>
            </a:r>
            <a:r>
              <a:rPr lang="en-IN" sz="2400" dirty="0" err="1">
                <a:solidFill>
                  <a:schemeClr val="tx1"/>
                </a:solidFill>
                <a:latin typeface="Times New Roman" panose="02020603050405020304" pitchFamily="18" charset="0"/>
                <a:cs typeface="Times New Roman" panose="02020603050405020304" pitchFamily="18" charset="0"/>
              </a:rPr>
              <a:t>color</a:t>
            </a:r>
            <a:r>
              <a:rPr lang="en-IN" sz="2400" dirty="0">
                <a:solidFill>
                  <a:schemeClr val="tx1"/>
                </a:solidFill>
                <a:latin typeface="Times New Roman" panose="02020603050405020304" pitchFamily="18" charset="0"/>
                <a:cs typeface="Times New Roman" panose="02020603050405020304" pitchFamily="18" charset="0"/>
              </a:rPr>
              <a:t>, preservatives.</a:t>
            </a:r>
          </a:p>
          <a:p>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3540" y="638175"/>
            <a:ext cx="8890635" cy="5838190"/>
          </a:xfrm>
        </p:spPr>
        <p:txBody>
          <a:bodyPr>
            <a:normAutofit/>
          </a:bodyPr>
          <a:lstStyle/>
          <a:p>
            <a:pPr marL="0" indent="0">
              <a:buNone/>
            </a:pPr>
            <a:r>
              <a:rPr lang="en-IN" sz="2400" b="1" dirty="0">
                <a:latin typeface="Times New Roman" panose="02020603050405020304" pitchFamily="18" charset="0"/>
                <a:cs typeface="Times New Roman" panose="02020603050405020304" pitchFamily="18" charset="0"/>
              </a:rPr>
              <a:t>Mechanism of action:</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Adhesives increase retention by optimizing interfacial forces by</a:t>
            </a:r>
          </a:p>
          <a:p>
            <a:pPr marL="0" indent="0">
              <a:lnSpc>
                <a:spcPct val="150000"/>
              </a:lnSpc>
              <a:buNone/>
            </a:pPr>
            <a:r>
              <a:rPr lang="en-IN" sz="2400" dirty="0">
                <a:solidFill>
                  <a:schemeClr val="tx1"/>
                </a:solidFill>
                <a:latin typeface="Times New Roman" panose="02020603050405020304" pitchFamily="18" charset="0"/>
                <a:cs typeface="Times New Roman" panose="02020603050405020304" pitchFamily="18" charset="0"/>
              </a:rPr>
              <a:t>   -Increasing the adhesive and cohesive properties and viscosity of </a:t>
            </a:r>
            <a:r>
              <a:rPr lang="en-US" altLang="en-IN" sz="2400" dirty="0">
                <a:solidFill>
                  <a:schemeClr val="tx1"/>
                </a:solidFill>
                <a:latin typeface="Times New Roman" panose="02020603050405020304" pitchFamily="18" charset="0"/>
                <a:cs typeface="Times New Roman" panose="02020603050405020304" pitchFamily="18" charset="0"/>
              </a:rPr>
              <a:t>                       t</a:t>
            </a:r>
            <a:r>
              <a:rPr lang="en-IN" sz="2400" dirty="0">
                <a:solidFill>
                  <a:schemeClr val="tx1"/>
                </a:solidFill>
                <a:latin typeface="Times New Roman" panose="02020603050405020304" pitchFamily="18" charset="0"/>
                <a:cs typeface="Times New Roman" panose="02020603050405020304" pitchFamily="18" charset="0"/>
              </a:rPr>
              <a:t>he saliva between denture base and underlying tissue.</a:t>
            </a:r>
          </a:p>
          <a:p>
            <a:pPr marL="0" indent="0">
              <a:lnSpc>
                <a:spcPct val="150000"/>
              </a:lnSpc>
              <a:buNone/>
            </a:pPr>
            <a:r>
              <a:rPr lang="en-IN" sz="2400" dirty="0">
                <a:solidFill>
                  <a:schemeClr val="tx1"/>
                </a:solidFill>
                <a:latin typeface="Times New Roman" panose="02020603050405020304" pitchFamily="18" charset="0"/>
                <a:cs typeface="Times New Roman" panose="02020603050405020304" pitchFamily="18" charset="0"/>
              </a:rPr>
              <a:t>   -Eliminating voids between the denture bases and its basal seat. </a:t>
            </a:r>
          </a:p>
          <a:p>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4683" y="707361"/>
            <a:ext cx="8863330" cy="5107940"/>
          </a:xfrm>
        </p:spPr>
        <p:txBody>
          <a:bodyPr>
            <a:normAutofit/>
          </a:bodyPr>
          <a:lstStyle/>
          <a:p>
            <a:pPr marL="0" indent="0">
              <a:buNone/>
            </a:pPr>
            <a:r>
              <a:rPr lang="en-IN" sz="2400" b="1" dirty="0">
                <a:latin typeface="Times New Roman" panose="02020603050405020304" pitchFamily="18" charset="0"/>
                <a:cs typeface="Times New Roman" panose="02020603050405020304" pitchFamily="18" charset="0"/>
              </a:rPr>
              <a:t>Indications:</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To enhance retention.</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Xerostomia</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Cerebrovascular accidents</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Resective surgeries</a:t>
            </a:r>
          </a:p>
          <a:p>
            <a:pPr marL="0" indent="0">
              <a:lnSpc>
                <a:spcPct val="150000"/>
              </a:lnSpc>
              <a:buNone/>
            </a:pPr>
            <a:r>
              <a:rPr lang="en-IN" sz="2400" b="1" dirty="0">
                <a:solidFill>
                  <a:schemeClr val="tx1"/>
                </a:solidFill>
                <a:latin typeface="Times New Roman" panose="02020603050405020304" pitchFamily="18" charset="0"/>
                <a:cs typeface="Times New Roman" panose="02020603050405020304" pitchFamily="18" charset="0"/>
              </a:rPr>
              <a:t>Contraindications:</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Improperly fabricated or poorly fitting prosthesis</a:t>
            </a:r>
            <a:r>
              <a:rPr lang="en-IN" sz="2800" dirty="0">
                <a:latin typeface="Times New Roman" panose="02020603050405020304" pitchFamily="18" charset="0"/>
                <a:cs typeface="Times New Roman" panose="02020603050405020304" pitchFamily="18" charset="0"/>
              </a:rPr>
              <a:t>.</a:t>
            </a:r>
          </a:p>
          <a:p>
            <a:endParaRPr lang="en-IN" sz="2400" b="1" dirty="0">
              <a:latin typeface="Times New Roman" panose="02020603050405020304" pitchFamily="18" charset="0"/>
              <a:cs typeface="Times New Roman" panose="02020603050405020304" pitchFamily="18" charset="0"/>
            </a:endParaRPr>
          </a:p>
          <a:p>
            <a:endParaRPr lang="en-IN" sz="2400" b="1" dirty="0">
              <a:latin typeface="Times New Roman" panose="02020603050405020304" pitchFamily="18" charset="0"/>
              <a:cs typeface="Times New Roman" panose="02020603050405020304" pitchFamily="18" charset="0"/>
            </a:endParaRPr>
          </a:p>
          <a:p>
            <a:endParaRPr lang="en-IN"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9582" y="1241659"/>
            <a:ext cx="8596668" cy="4597573"/>
          </a:xfrm>
        </p:spPr>
        <p:txBody>
          <a:bodyPr>
            <a:normAutofit/>
          </a:bodyPr>
          <a:lstStyle/>
          <a:p>
            <a:pPr marL="0" indent="0">
              <a:buNone/>
            </a:pPr>
            <a:r>
              <a:rPr lang="en-IN" sz="2400" b="1" dirty="0">
                <a:latin typeface="Times New Roman" panose="02020603050405020304" pitchFamily="18" charset="0"/>
                <a:cs typeface="Times New Roman" panose="02020603050405020304" pitchFamily="18" charset="0"/>
              </a:rPr>
              <a:t>PSYCHOLOGICAL FACTORS:</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The process whereby an edentulous patient can accept and use complete denture is complex.</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The patients ability and willingness to accept and learn to use the dentures ultimately determines the degree of success of clinical treatment.</a:t>
            </a:r>
          </a:p>
          <a:p>
            <a:pPr marL="0" indent="0">
              <a:buNone/>
            </a:pPr>
            <a:endParaRPr lang="en-IN" sz="2400" b="1" dirty="0">
              <a:latin typeface="Times New Roman" panose="02020603050405020304" pitchFamily="18" charset="0"/>
              <a:cs typeface="Times New Roman" panose="02020603050405020304" pitchFamily="18" charset="0"/>
            </a:endParaRPr>
          </a:p>
          <a:p>
            <a:endParaRPr lang="en-IN"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955" y="615950"/>
            <a:ext cx="8872220" cy="5932170"/>
          </a:xfrm>
        </p:spPr>
        <p:txBody>
          <a:bodyPr>
            <a:normAutofit/>
          </a:bodyPr>
          <a:lstStyle/>
          <a:p>
            <a:pPr marL="0" indent="0">
              <a:buNone/>
            </a:pPr>
            <a:r>
              <a:rPr lang="en-IN" sz="2400" b="1" dirty="0">
                <a:latin typeface="Times New Roman" panose="02020603050405020304" pitchFamily="18" charset="0"/>
                <a:cs typeface="Times New Roman" panose="02020603050405020304" pitchFamily="18" charset="0"/>
              </a:rPr>
              <a:t>Clinical evaluation for retention:</a:t>
            </a:r>
          </a:p>
          <a:p>
            <a:r>
              <a:rPr lang="en-IN" sz="2400" b="1" dirty="0">
                <a:solidFill>
                  <a:schemeClr val="tx1"/>
                </a:solidFill>
                <a:latin typeface="Times New Roman" panose="02020603050405020304" pitchFamily="18" charset="0"/>
                <a:cs typeface="Times New Roman" panose="02020603050405020304" pitchFamily="18" charset="0"/>
              </a:rPr>
              <a:t>Maxilla</a:t>
            </a:r>
          </a:p>
          <a:p>
            <a:pPr marL="0" indent="0">
              <a:buNone/>
            </a:pPr>
            <a:r>
              <a:rPr lang="en-IN" sz="2400" dirty="0">
                <a:solidFill>
                  <a:schemeClr val="tx1"/>
                </a:solidFill>
                <a:latin typeface="Times New Roman" panose="02020603050405020304" pitchFamily="18" charset="0"/>
                <a:cs typeface="Times New Roman" panose="02020603050405020304" pitchFamily="18" charset="0"/>
              </a:rPr>
              <a:t>     - Upward anterior force on palatal aspect of anterior teeth –posterior border seal.</a:t>
            </a:r>
          </a:p>
          <a:p>
            <a:pPr marL="0" indent="0">
              <a:buNone/>
            </a:pPr>
            <a:r>
              <a:rPr lang="en-IN" sz="2400" dirty="0">
                <a:solidFill>
                  <a:schemeClr val="tx1"/>
                </a:solidFill>
                <a:latin typeface="Times New Roman" panose="02020603050405020304" pitchFamily="18" charset="0"/>
                <a:cs typeface="Times New Roman" panose="02020603050405020304" pitchFamily="18" charset="0"/>
              </a:rPr>
              <a:t>     - Buccal force on palatal aspect on one side- opposite side.</a:t>
            </a:r>
          </a:p>
          <a:p>
            <a:endParaRPr lang="en-IN"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t="20279" b="38267"/>
          <a:stretch>
            <a:fillRect/>
          </a:stretch>
        </p:blipFill>
        <p:spPr>
          <a:xfrm>
            <a:off x="1436122" y="3198857"/>
            <a:ext cx="6574055" cy="2702969"/>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2758" y="588673"/>
            <a:ext cx="9522460" cy="5240020"/>
          </a:xfrm>
        </p:spPr>
        <p:txBody>
          <a:bodyPr/>
          <a:lstStyle/>
          <a:p>
            <a:pPr>
              <a:lnSpc>
                <a:spcPct val="150000"/>
              </a:lnSpc>
            </a:pPr>
            <a:r>
              <a:rPr lang="en-IN" sz="2400" b="1" dirty="0">
                <a:solidFill>
                  <a:schemeClr val="tx1"/>
                </a:solidFill>
                <a:latin typeface="Times New Roman" panose="02020603050405020304" pitchFamily="18" charset="0"/>
                <a:cs typeface="Times New Roman" panose="02020603050405020304" pitchFamily="18" charset="0"/>
              </a:rPr>
              <a:t>Mandible</a:t>
            </a:r>
          </a:p>
          <a:p>
            <a:pPr marL="0" indent="0">
              <a:buNone/>
            </a:pPr>
            <a:r>
              <a:rPr lang="en-IN" sz="2400" dirty="0">
                <a:solidFill>
                  <a:schemeClr val="tx1"/>
                </a:solidFill>
                <a:latin typeface="Times New Roman" panose="02020603050405020304" pitchFamily="18" charset="0"/>
                <a:cs typeface="Times New Roman" panose="02020603050405020304" pitchFamily="18" charset="0"/>
              </a:rPr>
              <a:t>      - Posterior- downward and anterior force on lingual aspect of </a:t>
            </a:r>
            <a:r>
              <a:rPr lang="en-US" altLang="en-IN" sz="2400" dirty="0">
                <a:solidFill>
                  <a:schemeClr val="tx1"/>
                </a:solidFill>
                <a:latin typeface="Times New Roman" panose="02020603050405020304" pitchFamily="18" charset="0"/>
                <a:cs typeface="Times New Roman" panose="02020603050405020304" pitchFamily="18" charset="0"/>
              </a:rPr>
              <a:t>a</a:t>
            </a:r>
            <a:r>
              <a:rPr lang="en-IN" sz="2400" dirty="0">
                <a:solidFill>
                  <a:schemeClr val="tx1"/>
                </a:solidFill>
                <a:latin typeface="Times New Roman" panose="02020603050405020304" pitchFamily="18" charset="0"/>
                <a:cs typeface="Times New Roman" panose="02020603050405020304" pitchFamily="18" charset="0"/>
              </a:rPr>
              <a:t>nterior teeth.</a:t>
            </a:r>
          </a:p>
          <a:p>
            <a:pPr marL="0" indent="0">
              <a:buNone/>
            </a:pPr>
            <a:r>
              <a:rPr lang="en-IN" sz="2400" dirty="0">
                <a:solidFill>
                  <a:schemeClr val="tx1"/>
                </a:solidFill>
                <a:latin typeface="Times New Roman" panose="02020603050405020304" pitchFamily="18" charset="0"/>
                <a:cs typeface="Times New Roman" panose="02020603050405020304" pitchFamily="18" charset="0"/>
              </a:rPr>
              <a:t>      - Anterior- superiorly direct force.</a:t>
            </a:r>
          </a:p>
          <a:p>
            <a:endParaRPr lang="en-IN"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44631" t="38657" r="44450" b="42209"/>
          <a:stretch>
            <a:fillRect/>
          </a:stretch>
        </p:blipFill>
        <p:spPr>
          <a:xfrm>
            <a:off x="2668437" y="2797465"/>
            <a:ext cx="3871912" cy="3471862"/>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3065" y="555111"/>
            <a:ext cx="8881110" cy="5445125"/>
          </a:xfrm>
        </p:spPr>
        <p:txBody>
          <a:bodyPr>
            <a:noAutofit/>
          </a:bodyPr>
          <a:lstStyle/>
          <a:p>
            <a:pPr marL="0" indent="0">
              <a:buNone/>
            </a:pPr>
            <a:r>
              <a:rPr lang="en-IN" sz="2400" b="1" dirty="0">
                <a:latin typeface="Times New Roman" panose="02020603050405020304" pitchFamily="18" charset="0"/>
                <a:cs typeface="Times New Roman" panose="02020603050405020304" pitchFamily="18" charset="0"/>
              </a:rPr>
              <a:t>Causes of poor retention:</a:t>
            </a:r>
          </a:p>
          <a:p>
            <a:r>
              <a:rPr lang="en-IN" sz="2400" dirty="0">
                <a:solidFill>
                  <a:schemeClr val="tx1"/>
                </a:solidFill>
                <a:latin typeface="Times New Roman" panose="02020603050405020304" pitchFamily="18" charset="0"/>
                <a:cs typeface="Times New Roman" panose="02020603050405020304" pitchFamily="18" charset="0"/>
              </a:rPr>
              <a:t>When opening mouth wide</a:t>
            </a:r>
          </a:p>
          <a:p>
            <a:pPr marL="0" indent="0">
              <a:buNone/>
            </a:pPr>
            <a:r>
              <a:rPr lang="en-IN" sz="2400" dirty="0">
                <a:solidFill>
                  <a:schemeClr val="tx1"/>
                </a:solidFill>
                <a:latin typeface="Times New Roman" panose="02020603050405020304" pitchFamily="18" charset="0"/>
                <a:cs typeface="Times New Roman" panose="02020603050405020304" pitchFamily="18" charset="0"/>
              </a:rPr>
              <a:t>        - over/under extension</a:t>
            </a:r>
          </a:p>
          <a:p>
            <a:pPr marL="0" indent="0">
              <a:buNone/>
            </a:pPr>
            <a:r>
              <a:rPr lang="en-IN" sz="2400" dirty="0">
                <a:solidFill>
                  <a:schemeClr val="tx1"/>
                </a:solidFill>
                <a:latin typeface="Times New Roman" panose="02020603050405020304" pitchFamily="18" charset="0"/>
                <a:cs typeface="Times New Roman" panose="02020603050405020304" pitchFamily="18" charset="0"/>
              </a:rPr>
              <a:t>        - tight lips</a:t>
            </a:r>
          </a:p>
          <a:p>
            <a:pPr marL="0" indent="0">
              <a:buNone/>
            </a:pPr>
            <a:r>
              <a:rPr lang="en-IN" sz="2400" dirty="0">
                <a:solidFill>
                  <a:schemeClr val="tx1"/>
                </a:solidFill>
                <a:latin typeface="Times New Roman" panose="02020603050405020304" pitchFamily="18" charset="0"/>
                <a:cs typeface="Times New Roman" panose="02020603050405020304" pitchFamily="18" charset="0"/>
              </a:rPr>
              <a:t>        - tongue cramp</a:t>
            </a:r>
          </a:p>
          <a:p>
            <a:pPr marL="0" indent="0">
              <a:buNone/>
            </a:pPr>
            <a:r>
              <a:rPr lang="en-IN" sz="2400" dirty="0">
                <a:solidFill>
                  <a:schemeClr val="tx1"/>
                </a:solidFill>
                <a:latin typeface="Times New Roman" panose="02020603050405020304" pitchFamily="18" charset="0"/>
                <a:cs typeface="Times New Roman" panose="02020603050405020304" pitchFamily="18" charset="0"/>
              </a:rPr>
              <a:t>        - lack of peripheral seal </a:t>
            </a:r>
          </a:p>
          <a:p>
            <a:pPr marL="0" indent="0">
              <a:buNone/>
            </a:pPr>
            <a:r>
              <a:rPr lang="en-IN" sz="2400" dirty="0">
                <a:solidFill>
                  <a:schemeClr val="tx1"/>
                </a:solidFill>
                <a:latin typeface="Times New Roman" panose="02020603050405020304" pitchFamily="18" charset="0"/>
                <a:cs typeface="Times New Roman" panose="02020603050405020304" pitchFamily="18" charset="0"/>
              </a:rPr>
              <a:t>        - lack of saliva</a:t>
            </a:r>
          </a:p>
          <a:p>
            <a:r>
              <a:rPr lang="en-IN" sz="2400" dirty="0">
                <a:solidFill>
                  <a:schemeClr val="tx1"/>
                </a:solidFill>
                <a:latin typeface="Times New Roman" panose="02020603050405020304" pitchFamily="18" charset="0"/>
                <a:cs typeface="Times New Roman" panose="02020603050405020304" pitchFamily="18" charset="0"/>
              </a:rPr>
              <a:t>When coughing or sneezing</a:t>
            </a:r>
          </a:p>
          <a:p>
            <a:pPr marL="0" indent="0">
              <a:buNone/>
            </a:pPr>
            <a:r>
              <a:rPr lang="en-IN" sz="2400" dirty="0">
                <a:solidFill>
                  <a:schemeClr val="tx1"/>
                </a:solidFill>
                <a:latin typeface="Times New Roman" panose="02020603050405020304" pitchFamily="18" charset="0"/>
                <a:cs typeface="Times New Roman" panose="02020603050405020304" pitchFamily="18" charset="0"/>
              </a:rPr>
              <a:t>        - normal due to sudden rise of soft palate</a:t>
            </a:r>
            <a:endParaRPr lang="en-IN"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95" y="1020158"/>
            <a:ext cx="8596668" cy="3880773"/>
          </a:xfrm>
        </p:spPr>
        <p:txBody>
          <a:bodyPr>
            <a:normAutofit/>
          </a:bodyPr>
          <a:lstStyle/>
          <a:p>
            <a:pPr marL="0" indent="0">
              <a:buNone/>
            </a:pPr>
            <a:r>
              <a:rPr lang="en-IN" sz="4000" b="1" u="sng" spc="-5" dirty="0">
                <a:solidFill>
                  <a:schemeClr val="accent1"/>
                </a:solidFill>
                <a:latin typeface="Times New Roman" panose="02020603050405020304" pitchFamily="18" charset="0"/>
                <a:cs typeface="Times New Roman" panose="02020603050405020304" pitchFamily="18" charset="0"/>
              </a:rPr>
              <a:t>STABILITY:</a:t>
            </a:r>
            <a:endParaRPr lang="en-IN" sz="4000" b="1" u="sng" dirty="0">
              <a:solidFill>
                <a:schemeClr val="accent1"/>
              </a:solidFill>
              <a:latin typeface="Times New Roman" panose="02020603050405020304" pitchFamily="18" charset="0"/>
              <a:cs typeface="Times New Roman" panose="02020603050405020304" pitchFamily="18" charset="0"/>
            </a:endParaRPr>
          </a:p>
          <a:p>
            <a:pPr marL="12700" marR="5080">
              <a:lnSpc>
                <a:spcPct val="200000"/>
              </a:lnSpc>
              <a:spcBef>
                <a:spcPts val="100"/>
              </a:spcBef>
            </a:pPr>
            <a:r>
              <a:rPr lang="en-US" sz="2400" spc="-10" dirty="0">
                <a:latin typeface="Times New Roman" panose="02020603050405020304" pitchFamily="18" charset="0"/>
                <a:cs typeface="Times New Roman" panose="02020603050405020304" pitchFamily="18" charset="0"/>
              </a:rPr>
              <a:t>The </a:t>
            </a:r>
            <a:r>
              <a:rPr lang="en-US" sz="2400" spc="-5" dirty="0">
                <a:latin typeface="Times New Roman" panose="02020603050405020304" pitchFamily="18" charset="0"/>
                <a:cs typeface="Times New Roman" panose="02020603050405020304" pitchFamily="18" charset="0"/>
              </a:rPr>
              <a:t>quality </a:t>
            </a:r>
            <a:r>
              <a:rPr lang="en-US" sz="2400" spc="-10" dirty="0">
                <a:latin typeface="Times New Roman" panose="02020603050405020304" pitchFamily="18" charset="0"/>
                <a:cs typeface="Times New Roman" panose="02020603050405020304" pitchFamily="18" charset="0"/>
              </a:rPr>
              <a:t>of </a:t>
            </a:r>
            <a:r>
              <a:rPr lang="en-US" sz="2400" dirty="0">
                <a:latin typeface="Times New Roman" panose="02020603050405020304" pitchFamily="18" charset="0"/>
                <a:cs typeface="Times New Roman" panose="02020603050405020304" pitchFamily="18" charset="0"/>
              </a:rPr>
              <a:t>a </a:t>
            </a:r>
            <a:r>
              <a:rPr lang="en-US" sz="2400" spc="-5" dirty="0">
                <a:latin typeface="Times New Roman" panose="02020603050405020304" pitchFamily="18" charset="0"/>
                <a:cs typeface="Times New Roman" panose="02020603050405020304" pitchFamily="18" charset="0"/>
              </a:rPr>
              <a:t>dental prosthesis </a:t>
            </a:r>
            <a:r>
              <a:rPr lang="en-US" sz="2400" spc="-10" dirty="0">
                <a:latin typeface="Times New Roman" panose="02020603050405020304" pitchFamily="18" charset="0"/>
                <a:cs typeface="Times New Roman" panose="02020603050405020304" pitchFamily="18" charset="0"/>
              </a:rPr>
              <a:t>to </a:t>
            </a:r>
            <a:r>
              <a:rPr lang="en-US" sz="2400" spc="-5" dirty="0">
                <a:latin typeface="Times New Roman" panose="02020603050405020304" pitchFamily="18" charset="0"/>
                <a:cs typeface="Times New Roman" panose="02020603050405020304" pitchFamily="18" charset="0"/>
              </a:rPr>
              <a:t>be </a:t>
            </a:r>
            <a:r>
              <a:rPr lang="en-US" sz="2400" spc="-15" dirty="0">
                <a:latin typeface="Times New Roman" panose="02020603050405020304" pitchFamily="18" charset="0"/>
                <a:cs typeface="Times New Roman" panose="02020603050405020304" pitchFamily="18" charset="0"/>
              </a:rPr>
              <a:t>firm, </a:t>
            </a:r>
            <a:r>
              <a:rPr lang="en-US" sz="2400" spc="-5" dirty="0">
                <a:latin typeface="Times New Roman" panose="02020603050405020304" pitchFamily="18" charset="0"/>
                <a:cs typeface="Times New Roman" panose="02020603050405020304" pitchFamily="18" charset="0"/>
              </a:rPr>
              <a:t>steady </a:t>
            </a:r>
            <a:r>
              <a:rPr lang="en-US" sz="2400" spc="-10" dirty="0">
                <a:latin typeface="Times New Roman" panose="02020603050405020304" pitchFamily="18" charset="0"/>
                <a:cs typeface="Times New Roman" panose="02020603050405020304" pitchFamily="18" charset="0"/>
              </a:rPr>
              <a:t>or constant, to resist </a:t>
            </a:r>
            <a:r>
              <a:rPr lang="en-US" sz="2400" spc="-5" dirty="0">
                <a:latin typeface="Times New Roman" panose="02020603050405020304" pitchFamily="18" charset="0"/>
                <a:cs typeface="Times New Roman" panose="02020603050405020304" pitchFamily="18" charset="0"/>
              </a:rPr>
              <a:t>displacement by </a:t>
            </a:r>
            <a:r>
              <a:rPr lang="en-US" sz="2400" spc="-10" dirty="0">
                <a:latin typeface="Times New Roman" panose="02020603050405020304" pitchFamily="18" charset="0"/>
                <a:cs typeface="Times New Roman" panose="02020603050405020304" pitchFamily="18" charset="0"/>
              </a:rPr>
              <a:t>functional horizontal or rotational </a:t>
            </a:r>
            <a:r>
              <a:rPr lang="en-US" sz="2400" spc="-5" dirty="0">
                <a:latin typeface="Times New Roman" panose="02020603050405020304" pitchFamily="18" charset="0"/>
                <a:cs typeface="Times New Roman" panose="02020603050405020304" pitchFamily="18" charset="0"/>
              </a:rPr>
              <a:t>stresses. (GPT-10)                                                                                     </a:t>
            </a:r>
            <a:endParaRPr lang="en-US" sz="2400" dirty="0">
              <a:latin typeface="Times New Roman" panose="02020603050405020304" pitchFamily="18" charset="0"/>
              <a:cs typeface="Times New Roman" panose="02020603050405020304" pitchFamily="18" charset="0"/>
            </a:endParaRPr>
          </a:p>
          <a:p>
            <a:pPr marL="469900" marR="5080" indent="-457200">
              <a:lnSpc>
                <a:spcPct val="200000"/>
              </a:lnSpc>
              <a:spcBef>
                <a:spcPts val="100"/>
              </a:spcBef>
              <a:buFont typeface="Arial" panose="020B0604020202020204" pitchFamily="34" charset="0"/>
              <a:buChar char="•"/>
            </a:pPr>
            <a:r>
              <a:rPr lang="en-US" sz="2400" spc="-10" dirty="0">
                <a:latin typeface="Times New Roman" panose="02020603050405020304" pitchFamily="18" charset="0"/>
                <a:cs typeface="Times New Roman" panose="02020603050405020304" pitchFamily="18" charset="0"/>
              </a:rPr>
              <a:t>Relationship of the </a:t>
            </a:r>
            <a:r>
              <a:rPr lang="en-US" sz="2400" spc="-5" dirty="0">
                <a:solidFill>
                  <a:srgbClr val="C00000"/>
                </a:solidFill>
                <a:latin typeface="Times New Roman" panose="02020603050405020304" pitchFamily="18" charset="0"/>
                <a:cs typeface="Times New Roman" panose="02020603050405020304" pitchFamily="18" charset="0"/>
              </a:rPr>
              <a:t>denture base </a:t>
            </a:r>
            <a:r>
              <a:rPr lang="en-US" sz="2400" spc="-10" dirty="0">
                <a:solidFill>
                  <a:srgbClr val="C00000"/>
                </a:solidFill>
                <a:latin typeface="Times New Roman" panose="02020603050405020304" pitchFamily="18" charset="0"/>
                <a:cs typeface="Times New Roman" panose="02020603050405020304" pitchFamily="18" charset="0"/>
              </a:rPr>
              <a:t>to </a:t>
            </a:r>
            <a:r>
              <a:rPr lang="en-US" sz="2400" spc="-15" dirty="0">
                <a:solidFill>
                  <a:srgbClr val="C00000"/>
                </a:solidFill>
                <a:latin typeface="Times New Roman" panose="02020603050405020304" pitchFamily="18" charset="0"/>
                <a:cs typeface="Times New Roman" panose="02020603050405020304" pitchFamily="18" charset="0"/>
              </a:rPr>
              <a:t>the </a:t>
            </a:r>
            <a:r>
              <a:rPr lang="en-US" sz="2400" spc="-10" dirty="0">
                <a:solidFill>
                  <a:srgbClr val="C00000"/>
                </a:solidFill>
                <a:latin typeface="Times New Roman" panose="02020603050405020304" pitchFamily="18" charset="0"/>
                <a:cs typeface="Times New Roman" panose="02020603050405020304" pitchFamily="18" charset="0"/>
              </a:rPr>
              <a:t>underlying</a:t>
            </a:r>
            <a:r>
              <a:rPr lang="en-US" sz="2400" spc="-20" dirty="0">
                <a:solidFill>
                  <a:srgbClr val="C00000"/>
                </a:solidFill>
                <a:latin typeface="Times New Roman" panose="02020603050405020304" pitchFamily="18" charset="0"/>
                <a:cs typeface="Times New Roman" panose="02020603050405020304" pitchFamily="18" charset="0"/>
              </a:rPr>
              <a:t> </a:t>
            </a:r>
            <a:r>
              <a:rPr lang="en-US" sz="2400" spc="-10" dirty="0">
                <a:solidFill>
                  <a:srgbClr val="C00000"/>
                </a:solidFill>
                <a:latin typeface="Times New Roman" panose="02020603050405020304" pitchFamily="18" charset="0"/>
                <a:cs typeface="Times New Roman" panose="02020603050405020304" pitchFamily="18" charset="0"/>
              </a:rPr>
              <a:t>bone</a:t>
            </a:r>
            <a:r>
              <a:rPr lang="en-US" sz="2400" spc="-1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1851" y="707294"/>
            <a:ext cx="8596668" cy="5446926"/>
          </a:xfrm>
        </p:spPr>
        <p:txBody>
          <a:bodyPr>
            <a:normAutofit/>
          </a:bodyPr>
          <a:lstStyle/>
          <a:p>
            <a:pPr marL="0" indent="0">
              <a:lnSpc>
                <a:spcPct val="150000"/>
              </a:lnSpc>
              <a:spcBef>
                <a:spcPts val="100"/>
              </a:spcBef>
              <a:buNone/>
            </a:pPr>
            <a:r>
              <a:rPr lang="en-US" sz="2400" b="1" spc="-90" dirty="0">
                <a:latin typeface="Times New Roman" panose="02020603050405020304" pitchFamily="18" charset="0"/>
                <a:cs typeface="Times New Roman" panose="02020603050405020304" pitchFamily="18" charset="0"/>
              </a:rPr>
              <a:t>Factors affecting stability:</a:t>
            </a:r>
          </a:p>
          <a:p>
            <a:pPr marL="469900" indent="-457200">
              <a:lnSpc>
                <a:spcPct val="150000"/>
              </a:lnSpc>
              <a:spcBef>
                <a:spcPts val="100"/>
              </a:spcBef>
              <a:buFont typeface="Arial" panose="020B0604020202020204" pitchFamily="34" charset="0"/>
              <a:buChar char="•"/>
            </a:pPr>
            <a:r>
              <a:rPr lang="en-US" sz="2400" spc="-90" dirty="0">
                <a:latin typeface="Times New Roman" panose="02020603050405020304" pitchFamily="18" charset="0"/>
                <a:cs typeface="Times New Roman" panose="02020603050405020304" pitchFamily="18" charset="0"/>
              </a:rPr>
              <a:t>Vertical </a:t>
            </a:r>
            <a:r>
              <a:rPr lang="en-US" sz="2400" spc="40" dirty="0">
                <a:latin typeface="Times New Roman" panose="02020603050405020304" pitchFamily="18" charset="0"/>
                <a:cs typeface="Times New Roman" panose="02020603050405020304" pitchFamily="18" charset="0"/>
              </a:rPr>
              <a:t>height </a:t>
            </a:r>
            <a:r>
              <a:rPr lang="en-US" sz="2400" spc="85" dirty="0">
                <a:latin typeface="Times New Roman" panose="02020603050405020304" pitchFamily="18" charset="0"/>
                <a:cs typeface="Times New Roman" panose="02020603050405020304" pitchFamily="18" charset="0"/>
              </a:rPr>
              <a:t>of </a:t>
            </a:r>
            <a:r>
              <a:rPr lang="en-US" sz="2400" spc="-75" dirty="0">
                <a:latin typeface="Times New Roman" panose="02020603050405020304" pitchFamily="18" charset="0"/>
                <a:cs typeface="Times New Roman" panose="02020603050405020304" pitchFamily="18" charset="0"/>
              </a:rPr>
              <a:t>residual </a:t>
            </a:r>
            <a:r>
              <a:rPr lang="en-US" sz="2400" spc="-110" dirty="0">
                <a:latin typeface="Times New Roman" panose="02020603050405020304" pitchFamily="18" charset="0"/>
                <a:cs typeface="Times New Roman" panose="02020603050405020304" pitchFamily="18" charset="0"/>
              </a:rPr>
              <a:t>alveolar</a:t>
            </a:r>
            <a:r>
              <a:rPr lang="en-US" sz="2400" spc="-135" dirty="0">
                <a:latin typeface="Times New Roman" panose="02020603050405020304" pitchFamily="18" charset="0"/>
                <a:cs typeface="Times New Roman" panose="02020603050405020304" pitchFamily="18" charset="0"/>
              </a:rPr>
              <a:t> </a:t>
            </a:r>
            <a:r>
              <a:rPr lang="en-US" sz="2400" spc="-35" dirty="0">
                <a:latin typeface="Times New Roman" panose="02020603050405020304" pitchFamily="18" charset="0"/>
                <a:cs typeface="Times New Roman" panose="02020603050405020304" pitchFamily="18" charset="0"/>
              </a:rPr>
              <a:t>ridge</a:t>
            </a:r>
            <a:r>
              <a:rPr lang="en-US" sz="2400" dirty="0">
                <a:latin typeface="Times New Roman" panose="02020603050405020304" pitchFamily="18" charset="0"/>
                <a:cs typeface="Times New Roman" panose="02020603050405020304" pitchFamily="18" charset="0"/>
              </a:rPr>
              <a:t>.</a:t>
            </a:r>
          </a:p>
          <a:p>
            <a:pPr marL="469900" indent="-457200">
              <a:lnSpc>
                <a:spcPct val="150000"/>
              </a:lnSpc>
              <a:spcBef>
                <a:spcPts val="100"/>
              </a:spcBef>
              <a:buFont typeface="Arial" panose="020B0604020202020204" pitchFamily="34" charset="0"/>
              <a:buChar char="•"/>
            </a:pPr>
            <a:r>
              <a:rPr lang="en-US" sz="2400" spc="-55" dirty="0">
                <a:latin typeface="Times New Roman" panose="02020603050405020304" pitchFamily="18" charset="0"/>
                <a:cs typeface="Times New Roman" panose="02020603050405020304" pitchFamily="18" charset="0"/>
              </a:rPr>
              <a:t>Quality </a:t>
            </a:r>
            <a:r>
              <a:rPr lang="en-US" sz="2400" spc="85" dirty="0">
                <a:latin typeface="Times New Roman" panose="02020603050405020304" pitchFamily="18" charset="0"/>
                <a:cs typeface="Times New Roman" panose="02020603050405020304" pitchFamily="18" charset="0"/>
              </a:rPr>
              <a:t>of </a:t>
            </a:r>
            <a:r>
              <a:rPr lang="en-US" sz="2400" spc="15" dirty="0">
                <a:latin typeface="Times New Roman" panose="02020603050405020304" pitchFamily="18" charset="0"/>
                <a:cs typeface="Times New Roman" panose="02020603050405020304" pitchFamily="18" charset="0"/>
              </a:rPr>
              <a:t>soft </a:t>
            </a:r>
            <a:r>
              <a:rPr lang="en-US" sz="2400" spc="-50" dirty="0">
                <a:latin typeface="Times New Roman" panose="02020603050405020304" pitchFamily="18" charset="0"/>
                <a:cs typeface="Times New Roman" panose="02020603050405020304" pitchFamily="18" charset="0"/>
              </a:rPr>
              <a:t>tissue </a:t>
            </a:r>
            <a:r>
              <a:rPr lang="en-US" sz="2400" spc="-40" dirty="0">
                <a:latin typeface="Times New Roman" panose="02020603050405020304" pitchFamily="18" charset="0"/>
                <a:cs typeface="Times New Roman" panose="02020603050405020304" pitchFamily="18" charset="0"/>
              </a:rPr>
              <a:t>covering </a:t>
            </a:r>
            <a:r>
              <a:rPr lang="en-US" sz="2400" spc="35" dirty="0">
                <a:latin typeface="Times New Roman" panose="02020603050405020304" pitchFamily="18" charset="0"/>
                <a:cs typeface="Times New Roman" panose="02020603050405020304" pitchFamily="18" charset="0"/>
              </a:rPr>
              <a:t>the</a:t>
            </a:r>
            <a:r>
              <a:rPr lang="en-US" sz="2400" spc="-175" dirty="0">
                <a:latin typeface="Times New Roman" panose="02020603050405020304" pitchFamily="18" charset="0"/>
                <a:cs typeface="Times New Roman" panose="02020603050405020304" pitchFamily="18" charset="0"/>
              </a:rPr>
              <a:t> </a:t>
            </a:r>
            <a:r>
              <a:rPr lang="en-US" sz="2400" spc="-35" dirty="0">
                <a:latin typeface="Times New Roman" panose="02020603050405020304" pitchFamily="18" charset="0"/>
                <a:cs typeface="Times New Roman" panose="02020603050405020304" pitchFamily="18" charset="0"/>
              </a:rPr>
              <a:t>ridge.</a:t>
            </a:r>
          </a:p>
          <a:p>
            <a:pPr marL="469900" indent="-457200">
              <a:lnSpc>
                <a:spcPct val="150000"/>
              </a:lnSpc>
              <a:spcBef>
                <a:spcPts val="100"/>
              </a:spcBef>
              <a:buFont typeface="Arial" panose="020B0604020202020204" pitchFamily="34" charset="0"/>
              <a:buChar char="•"/>
            </a:pPr>
            <a:r>
              <a:rPr lang="en-US" sz="2400" spc="-35" dirty="0">
                <a:latin typeface="Times New Roman" panose="02020603050405020304" pitchFamily="18" charset="0"/>
                <a:cs typeface="Times New Roman" panose="02020603050405020304" pitchFamily="18" charset="0"/>
              </a:rPr>
              <a:t>Adaptation of denture base to the tissues</a:t>
            </a:r>
            <a:r>
              <a:rPr lang="en-US" sz="2400" spc="-5" dirty="0">
                <a:latin typeface="Times New Roman" panose="02020603050405020304" pitchFamily="18" charset="0"/>
                <a:cs typeface="Times New Roman" panose="02020603050405020304" pitchFamily="18" charset="0"/>
              </a:rPr>
              <a:t>.</a:t>
            </a:r>
          </a:p>
          <a:p>
            <a:pPr marL="469900" indent="-457200">
              <a:lnSpc>
                <a:spcPct val="150000"/>
              </a:lnSpc>
              <a:spcBef>
                <a:spcPts val="100"/>
              </a:spcBef>
              <a:buFont typeface="Arial" panose="020B0604020202020204" pitchFamily="34" charset="0"/>
              <a:buChar char="•"/>
            </a:pPr>
            <a:r>
              <a:rPr lang="en-US" sz="2400" spc="-130" dirty="0">
                <a:latin typeface="Times New Roman" panose="02020603050405020304" pitchFamily="18" charset="0"/>
                <a:cs typeface="Times New Roman" panose="02020603050405020304" pitchFamily="18" charset="0"/>
              </a:rPr>
              <a:t>Occlusal plane</a:t>
            </a:r>
            <a:r>
              <a:rPr lang="en-US" sz="2400" dirty="0">
                <a:latin typeface="Times New Roman" panose="02020603050405020304" pitchFamily="18" charset="0"/>
                <a:cs typeface="Times New Roman" panose="02020603050405020304" pitchFamily="18" charset="0"/>
              </a:rPr>
              <a:t>.</a:t>
            </a:r>
          </a:p>
          <a:p>
            <a:pPr marL="469900" indent="-457200">
              <a:lnSpc>
                <a:spcPct val="150000"/>
              </a:lnSpc>
              <a:spcBef>
                <a:spcPts val="100"/>
              </a:spcBef>
              <a:buFont typeface="Arial" panose="020B0604020202020204" pitchFamily="34" charset="0"/>
              <a:buChar char="•"/>
            </a:pPr>
            <a:r>
              <a:rPr lang="en-US" sz="2400" spc="-45" dirty="0">
                <a:latin typeface="Times New Roman" panose="02020603050405020304" pitchFamily="18" charset="0"/>
                <a:cs typeface="Times New Roman" panose="02020603050405020304" pitchFamily="18" charset="0"/>
              </a:rPr>
              <a:t>Teeth arrangement</a:t>
            </a:r>
            <a:r>
              <a:rPr lang="en-US" sz="2400" dirty="0">
                <a:latin typeface="Times New Roman" panose="02020603050405020304" pitchFamily="18" charset="0"/>
                <a:cs typeface="Times New Roman" panose="02020603050405020304" pitchFamily="18" charset="0"/>
              </a:rPr>
              <a:t>.</a:t>
            </a:r>
          </a:p>
          <a:p>
            <a:pPr marL="469900" indent="-457200">
              <a:lnSpc>
                <a:spcPct val="150000"/>
              </a:lnSpc>
              <a:spcBef>
                <a:spcPts val="100"/>
              </a:spcBef>
              <a:buFont typeface="Arial" panose="020B0604020202020204" pitchFamily="34" charset="0"/>
              <a:buChar char="•"/>
            </a:pPr>
            <a:r>
              <a:rPr lang="en-US" sz="2400" spc="40" dirty="0">
                <a:latin typeface="Times New Roman" panose="02020603050405020304" pitchFamily="18" charset="0"/>
                <a:cs typeface="Times New Roman" panose="02020603050405020304" pitchFamily="18" charset="0"/>
              </a:rPr>
              <a:t>Contour </a:t>
            </a:r>
            <a:r>
              <a:rPr lang="en-US" sz="2400" spc="85" dirty="0">
                <a:latin typeface="Times New Roman" panose="02020603050405020304" pitchFamily="18" charset="0"/>
                <a:cs typeface="Times New Roman" panose="02020603050405020304" pitchFamily="18" charset="0"/>
              </a:rPr>
              <a:t>of </a:t>
            </a:r>
            <a:r>
              <a:rPr lang="en-US" sz="2400" spc="25" dirty="0">
                <a:latin typeface="Times New Roman" panose="02020603050405020304" pitchFamily="18" charset="0"/>
                <a:cs typeface="Times New Roman" panose="02020603050405020304" pitchFamily="18" charset="0"/>
              </a:rPr>
              <a:t>polished</a:t>
            </a:r>
            <a:r>
              <a:rPr lang="en-US" sz="2400" spc="-145" dirty="0">
                <a:latin typeface="Times New Roman" panose="02020603050405020304" pitchFamily="18" charset="0"/>
                <a:cs typeface="Times New Roman" panose="02020603050405020304" pitchFamily="18" charset="0"/>
              </a:rPr>
              <a:t> </a:t>
            </a:r>
            <a:r>
              <a:rPr lang="en-US" sz="2400" spc="-110" dirty="0">
                <a:latin typeface="Times New Roman" panose="02020603050405020304" pitchFamily="18" charset="0"/>
                <a:cs typeface="Times New Roman" panose="02020603050405020304" pitchFamily="18" charset="0"/>
              </a:rPr>
              <a:t>surfaces</a:t>
            </a:r>
            <a:endParaRPr lang="en-US" sz="2400"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377061"/>
            <a:ext cx="8596668" cy="4674575"/>
          </a:xfrm>
        </p:spPr>
        <p:txBody>
          <a:bodyPr/>
          <a:lstStyle/>
          <a:p>
            <a:pPr marL="0" indent="0">
              <a:buNone/>
            </a:pPr>
            <a:r>
              <a:rPr lang="en-IN" sz="2400" b="1" dirty="0">
                <a:latin typeface="Times New Roman" panose="02020603050405020304" pitchFamily="18" charset="0"/>
                <a:cs typeface="Times New Roman" panose="02020603050405020304" pitchFamily="18" charset="0"/>
              </a:rPr>
              <a:t>Vertical height of residual ridge</a:t>
            </a:r>
            <a:r>
              <a:rPr lang="en-IN" sz="1800" b="1" dirty="0">
                <a:latin typeface="Times New Roman" panose="02020603050405020304" pitchFamily="18" charset="0"/>
                <a:cs typeface="Times New Roman" panose="02020603050405020304" pitchFamily="18" charset="0"/>
              </a:rPr>
              <a:t>:</a:t>
            </a:r>
          </a:p>
          <a:p>
            <a:r>
              <a:rPr lang="en-IN" sz="2400" dirty="0">
                <a:solidFill>
                  <a:schemeClr val="tx1"/>
                </a:solidFill>
                <a:latin typeface="Times New Roman" panose="02020603050405020304" pitchFamily="18" charset="0"/>
                <a:cs typeface="Times New Roman" panose="02020603050405020304" pitchFamily="18" charset="0"/>
              </a:rPr>
              <a:t>Stability decreases with loss of vertical height. </a:t>
            </a:r>
          </a:p>
          <a:p>
            <a:endParaRPr lang="en-IN"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10080" t="45857" r="2255" b="2183"/>
          <a:stretch>
            <a:fillRect/>
          </a:stretch>
        </p:blipFill>
        <p:spPr>
          <a:xfrm>
            <a:off x="2002515" y="2762367"/>
            <a:ext cx="5584728" cy="2517775"/>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2226" y="800074"/>
            <a:ext cx="8596668" cy="3880773"/>
          </a:xfrm>
        </p:spPr>
        <p:txBody>
          <a:bodyPr/>
          <a:lstStyle/>
          <a:p>
            <a:pPr marL="0" indent="0">
              <a:buNone/>
            </a:pPr>
            <a:r>
              <a:rPr lang="en-IN" sz="2400" b="1" dirty="0">
                <a:latin typeface="Times New Roman" panose="02020603050405020304" pitchFamily="18" charset="0"/>
                <a:cs typeface="Times New Roman" panose="02020603050405020304" pitchFamily="18" charset="0"/>
              </a:rPr>
              <a:t>Quality of soft tissue covering ridge:</a:t>
            </a:r>
          </a:p>
          <a:p>
            <a:r>
              <a:rPr lang="en-IN" sz="2400" dirty="0">
                <a:solidFill>
                  <a:schemeClr val="tx1"/>
                </a:solidFill>
                <a:latin typeface="Times New Roman" panose="02020603050405020304" pitchFamily="18" charset="0"/>
                <a:cs typeface="Times New Roman" panose="02020603050405020304" pitchFamily="18" charset="0"/>
              </a:rPr>
              <a:t>Flabby ridge provide poor stability.</a:t>
            </a:r>
          </a:p>
          <a:p>
            <a:endParaRPr lang="en-IN"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10741" t="17708" r="12592" b="43021"/>
          <a:stretch>
            <a:fillRect/>
          </a:stretch>
        </p:blipFill>
        <p:spPr>
          <a:xfrm rot="10800000">
            <a:off x="2271561" y="2100686"/>
            <a:ext cx="4612431" cy="3181784"/>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1577" y="295896"/>
            <a:ext cx="8596668" cy="4944082"/>
          </a:xfrm>
        </p:spPr>
        <p:txBody>
          <a:bodyPr/>
          <a:lstStyle/>
          <a:p>
            <a:pPr marL="0" indent="0">
              <a:buNone/>
            </a:pPr>
            <a:r>
              <a:rPr lang="en-US" sz="2400" b="1" kern="1200" dirty="0">
                <a:solidFill>
                  <a:schemeClr val="tx1"/>
                </a:solidFill>
                <a:latin typeface="Times New Roman" panose="02020603050405020304" pitchFamily="18" charset="0"/>
                <a:ea typeface="+mj-ea"/>
                <a:cs typeface="Times New Roman" panose="02020603050405020304" pitchFamily="18" charset="0"/>
              </a:rPr>
              <a:t>Adaptation of denture base to the tissues:</a:t>
            </a:r>
          </a:p>
          <a:p>
            <a:pPr marL="457200" indent="-4572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Close adaptation of denture to the basal seat tissues ensure proper stability.</a:t>
            </a:r>
            <a:r>
              <a:rPr lang="en-US" sz="2400" spc="-10"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457200" indent="-4572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An accurate impression is essential to achieve this.</a:t>
            </a:r>
          </a:p>
          <a:p>
            <a:endParaRPr lang="en-IN" sz="2400" b="1"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22162" t="30313" r="10574" b="13229"/>
          <a:stretch>
            <a:fillRect/>
          </a:stretch>
        </p:blipFill>
        <p:spPr>
          <a:xfrm>
            <a:off x="2696696" y="2963146"/>
            <a:ext cx="4553878" cy="3072746"/>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1681" y="586925"/>
            <a:ext cx="8596668" cy="5126962"/>
          </a:xfrm>
        </p:spPr>
        <p:txBody>
          <a:bodyPr/>
          <a:lstStyle/>
          <a:p>
            <a:pPr marL="0" indent="0">
              <a:buNone/>
            </a:pPr>
            <a:r>
              <a:rPr lang="en-IN" sz="2400" b="1" dirty="0">
                <a:latin typeface="Times New Roman" panose="02020603050405020304" pitchFamily="18" charset="0"/>
                <a:cs typeface="Times New Roman" panose="02020603050405020304" pitchFamily="18" charset="0"/>
              </a:rPr>
              <a:t>Occlusal plane:</a:t>
            </a:r>
          </a:p>
          <a:p>
            <a:r>
              <a:rPr lang="en-IN" sz="2400" dirty="0">
                <a:solidFill>
                  <a:schemeClr val="tx1"/>
                </a:solidFill>
                <a:latin typeface="Times New Roman" panose="02020603050405020304" pitchFamily="18" charset="0"/>
                <a:cs typeface="Times New Roman" panose="02020603050405020304" pitchFamily="18" charset="0"/>
              </a:rPr>
              <a:t>Should be parallel to the ridges and </a:t>
            </a:r>
            <a:r>
              <a:rPr lang="en-IN" sz="2400" dirty="0" err="1">
                <a:solidFill>
                  <a:schemeClr val="tx1"/>
                </a:solidFill>
                <a:latin typeface="Times New Roman" panose="02020603050405020304" pitchFamily="18" charset="0"/>
                <a:cs typeface="Times New Roman" panose="02020603050405020304" pitchFamily="18" charset="0"/>
              </a:rPr>
              <a:t>interarch</a:t>
            </a:r>
            <a:r>
              <a:rPr lang="en-IN" sz="2400" dirty="0">
                <a:solidFill>
                  <a:schemeClr val="tx1"/>
                </a:solidFill>
                <a:latin typeface="Times New Roman" panose="02020603050405020304" pitchFamily="18" charset="0"/>
                <a:cs typeface="Times New Roman" panose="02020603050405020304" pitchFamily="18" charset="0"/>
              </a:rPr>
              <a:t> space should be divided equally.</a:t>
            </a:r>
          </a:p>
          <a:p>
            <a:endParaRPr lang="en-IN"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15912" t="45137" r="65503" b="26292"/>
          <a:stretch>
            <a:fillRect/>
          </a:stretch>
        </p:blipFill>
        <p:spPr>
          <a:xfrm>
            <a:off x="2182804" y="2628906"/>
            <a:ext cx="4814047" cy="2823883"/>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5269" y="587141"/>
            <a:ext cx="8596668" cy="3880773"/>
          </a:xfrm>
        </p:spPr>
        <p:txBody>
          <a:bodyPr/>
          <a:lstStyle/>
          <a:p>
            <a:pPr marL="0" indent="0">
              <a:buNone/>
            </a:pPr>
            <a:r>
              <a:rPr lang="en-IN" sz="2400" b="1" dirty="0">
                <a:latin typeface="Times New Roman" panose="02020603050405020304" pitchFamily="18" charset="0"/>
                <a:cs typeface="Times New Roman" panose="02020603050405020304" pitchFamily="18" charset="0"/>
              </a:rPr>
              <a:t>Teeth arrangement:</a:t>
            </a:r>
          </a:p>
          <a:p>
            <a:r>
              <a:rPr lang="en-IN" sz="2400" dirty="0">
                <a:solidFill>
                  <a:schemeClr val="tx1"/>
                </a:solidFill>
                <a:latin typeface="Times New Roman" panose="02020603050405020304" pitchFamily="18" charset="0"/>
                <a:cs typeface="Times New Roman" panose="02020603050405020304" pitchFamily="18" charset="0"/>
              </a:rPr>
              <a:t>Setting the teeth in balanced occlusion and in neutral zone promotes stability</a:t>
            </a:r>
            <a:r>
              <a:rPr lang="en-IN" sz="2400" dirty="0">
                <a:latin typeface="Times New Roman" panose="02020603050405020304" pitchFamily="18" charset="0"/>
                <a:cs typeface="Times New Roman" panose="02020603050405020304" pitchFamily="18" charset="0"/>
              </a:rPr>
              <a:t>.</a:t>
            </a:r>
          </a:p>
          <a:p>
            <a:endParaRPr lang="en-IN"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36342" t="32451" r="36852" b="48229"/>
          <a:stretch>
            <a:fillRect/>
          </a:stretch>
        </p:blipFill>
        <p:spPr>
          <a:xfrm>
            <a:off x="2553562" y="2326386"/>
            <a:ext cx="4650581" cy="3471862"/>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2399" y="845402"/>
            <a:ext cx="8596668" cy="4713076"/>
          </a:xfrm>
        </p:spPr>
        <p:txBody>
          <a:bodyPr>
            <a:normAutofit/>
          </a:bodyPr>
          <a:lstStyle/>
          <a:p>
            <a:pPr marL="0" indent="0">
              <a:buNone/>
            </a:pPr>
            <a:r>
              <a:rPr lang="en-IN" sz="2400" b="1" dirty="0">
                <a:latin typeface="Times New Roman" panose="02020603050405020304" pitchFamily="18" charset="0"/>
                <a:cs typeface="Times New Roman" panose="02020603050405020304" pitchFamily="18" charset="0"/>
              </a:rPr>
              <a:t>Contour of polished surface:</a:t>
            </a:r>
          </a:p>
          <a:p>
            <a:r>
              <a:rPr lang="en-IN" sz="2400" dirty="0">
                <a:solidFill>
                  <a:schemeClr val="tx1"/>
                </a:solidFill>
                <a:latin typeface="Times New Roman" panose="02020603050405020304" pitchFamily="18" charset="0"/>
                <a:cs typeface="Times New Roman" panose="02020603050405020304" pitchFamily="18" charset="0"/>
              </a:rPr>
              <a:t>Polished denture surface should be in harmony with the functioning of oral muscles to promote stability.</a:t>
            </a:r>
          </a:p>
          <a:p>
            <a:endParaRPr lang="en-IN"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18228" t="44168" r="45325" b="23742"/>
          <a:stretch>
            <a:fillRect/>
          </a:stretch>
        </p:blipFill>
        <p:spPr>
          <a:xfrm>
            <a:off x="2304952" y="2596517"/>
            <a:ext cx="5499846" cy="3328147"/>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4044" y="906074"/>
            <a:ext cx="8596668" cy="4241438"/>
          </a:xfrm>
        </p:spPr>
        <p:txBody>
          <a:bodyPr/>
          <a:lstStyle/>
          <a:p>
            <a:pPr marL="0" indent="0" algn="just">
              <a:lnSpc>
                <a:spcPct val="150000"/>
              </a:lnSpc>
              <a:spcAft>
                <a:spcPts val="800"/>
              </a:spcAft>
              <a:buNone/>
            </a:pPr>
            <a:r>
              <a:rPr lang="en-IN" sz="2400" b="1" dirty="0">
                <a:effectLst/>
                <a:latin typeface="Times New Roman" panose="02020603050405020304" pitchFamily="18" charset="0"/>
                <a:ea typeface="Calibri" panose="020F0502020204030204" charset="0"/>
                <a:cs typeface="Times New Roman" panose="02020603050405020304" pitchFamily="18" charset="0"/>
              </a:rPr>
              <a:t>Factors Contributing Stability</a:t>
            </a:r>
            <a:endParaRPr lang="en-IN" sz="2400" dirty="0">
              <a:effectLst/>
              <a:latin typeface="Times New Roman" panose="02020603050405020304" pitchFamily="18" charset="0"/>
              <a:ea typeface="Calibri" panose="020F0502020204030204" charset="0"/>
              <a:cs typeface="Times New Roman" panose="02020603050405020304" pitchFamily="18" charset="0"/>
            </a:endParaRPr>
          </a:p>
          <a:p>
            <a:pPr algn="just">
              <a:lnSpc>
                <a:spcPct val="150000"/>
              </a:lnSpc>
              <a:spcAft>
                <a:spcPts val="800"/>
              </a:spcAft>
            </a:pPr>
            <a:r>
              <a:rPr lang="en-IN" sz="2400" dirty="0">
                <a:effectLst/>
                <a:latin typeface="Times New Roman" panose="02020603050405020304" pitchFamily="18" charset="0"/>
                <a:ea typeface="Calibri" panose="020F0502020204030204" charset="0"/>
                <a:cs typeface="Times New Roman" panose="02020603050405020304" pitchFamily="18" charset="0"/>
              </a:rPr>
              <a:t>1. The Intaglio surface. </a:t>
            </a:r>
          </a:p>
          <a:p>
            <a:pPr algn="just">
              <a:lnSpc>
                <a:spcPct val="150000"/>
              </a:lnSpc>
              <a:spcAft>
                <a:spcPts val="800"/>
              </a:spcAft>
            </a:pPr>
            <a:r>
              <a:rPr lang="en-IN" sz="2400" dirty="0">
                <a:effectLst/>
                <a:latin typeface="Times New Roman" panose="02020603050405020304" pitchFamily="18" charset="0"/>
                <a:ea typeface="Calibri" panose="020F0502020204030204" charset="0"/>
                <a:cs typeface="Times New Roman" panose="02020603050405020304" pitchFamily="18" charset="0"/>
              </a:rPr>
              <a:t>2. The Cameo surface and surrounding musculature. </a:t>
            </a:r>
          </a:p>
          <a:p>
            <a:pPr>
              <a:lnSpc>
                <a:spcPct val="150000"/>
              </a:lnSpc>
            </a:pPr>
            <a:r>
              <a:rPr lang="en-IN" sz="2400" dirty="0">
                <a:effectLst/>
                <a:latin typeface="Times New Roman" panose="02020603050405020304" pitchFamily="18" charset="0"/>
                <a:ea typeface="Calibri" panose="020F0502020204030204" charset="0"/>
                <a:cs typeface="Times New Roman" panose="02020603050405020304" pitchFamily="18" charset="0"/>
              </a:rPr>
              <a:t>3. The Occlusal surfaces.</a:t>
            </a:r>
            <a:endParaRPr lang="en-IN" sz="2400"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0206" y="496138"/>
            <a:ext cx="8596668" cy="5107711"/>
          </a:xfrm>
        </p:spPr>
        <p:txBody>
          <a:bodyPr/>
          <a:lstStyle/>
          <a:p>
            <a:pPr marL="0" indent="0" algn="just">
              <a:lnSpc>
                <a:spcPct val="150000"/>
              </a:lnSpc>
              <a:spcAft>
                <a:spcPts val="800"/>
              </a:spcAft>
              <a:buNone/>
            </a:pPr>
            <a:r>
              <a:rPr lang="en-IN" sz="2000" b="1" dirty="0">
                <a:effectLst/>
                <a:latin typeface="Times New Roman" panose="02020603050405020304" pitchFamily="18" charset="0"/>
                <a:ea typeface="Calibri" panose="020F0502020204030204" charset="0"/>
                <a:cs typeface="Times New Roman" panose="02020603050405020304" pitchFamily="18" charset="0"/>
              </a:rPr>
              <a:t>1</a:t>
            </a:r>
            <a:r>
              <a:rPr lang="en-IN" sz="2400" b="1" dirty="0">
                <a:effectLst/>
                <a:latin typeface="Times New Roman" panose="02020603050405020304" pitchFamily="18" charset="0"/>
                <a:ea typeface="Calibri" panose="020F0502020204030204" charset="0"/>
                <a:cs typeface="Times New Roman" panose="02020603050405020304" pitchFamily="18" charset="0"/>
              </a:rPr>
              <a:t>.The Intaglio Surface: </a:t>
            </a:r>
          </a:p>
          <a:p>
            <a:pPr algn="just">
              <a:spcAft>
                <a:spcPts val="800"/>
              </a:spcAft>
            </a:pPr>
            <a:r>
              <a:rPr lang="en-IN" sz="2400" dirty="0">
                <a:effectLst/>
                <a:latin typeface="Times New Roman" panose="02020603050405020304" pitchFamily="18" charset="0"/>
                <a:ea typeface="Calibri" panose="020F0502020204030204" charset="0"/>
                <a:cs typeface="Times New Roman" panose="02020603050405020304" pitchFamily="18" charset="0"/>
              </a:rPr>
              <a:t> </a:t>
            </a:r>
            <a:r>
              <a:rPr lang="en-IN" sz="2400" b="1" dirty="0">
                <a:effectLst/>
                <a:latin typeface="Times New Roman" panose="02020603050405020304" pitchFamily="18" charset="0"/>
                <a:ea typeface="Calibri" panose="020F0502020204030204" charset="0"/>
                <a:cs typeface="Times New Roman" panose="02020603050405020304" pitchFamily="18" charset="0"/>
              </a:rPr>
              <a:t>Denture Base Adaptation</a:t>
            </a:r>
            <a:r>
              <a:rPr lang="en-IN" sz="2400" dirty="0">
                <a:effectLst/>
                <a:latin typeface="Times New Roman" panose="02020603050405020304" pitchFamily="18" charset="0"/>
                <a:ea typeface="Calibri" panose="020F0502020204030204" charset="0"/>
                <a:cs typeface="Times New Roman" panose="02020603050405020304" pitchFamily="18" charset="0"/>
              </a:rPr>
              <a:t>: </a:t>
            </a:r>
          </a:p>
          <a:p>
            <a:pPr marL="285750" indent="-285750" algn="just">
              <a:spcAft>
                <a:spcPts val="800"/>
              </a:spcAft>
              <a:buFont typeface="Wingdings" panose="05000000000000000000" pitchFamily="2" charset="2"/>
              <a:buChar char="Ø"/>
            </a:pPr>
            <a:r>
              <a:rPr lang="en-IN" sz="2400" dirty="0">
                <a:solidFill>
                  <a:srgbClr val="C00000"/>
                </a:solidFill>
                <a:effectLst/>
                <a:latin typeface="Times New Roman" panose="02020603050405020304" pitchFamily="18" charset="0"/>
                <a:ea typeface="Calibri" panose="020F0502020204030204" charset="0"/>
                <a:cs typeface="Times New Roman" panose="02020603050405020304" pitchFamily="18" charset="0"/>
              </a:rPr>
              <a:t>Contacting of the flanges with the ridge slopes </a:t>
            </a:r>
            <a:r>
              <a:rPr lang="en-IN" sz="2400" dirty="0">
                <a:effectLst/>
                <a:latin typeface="Times New Roman" panose="02020603050405020304" pitchFamily="18" charset="0"/>
                <a:ea typeface="Calibri" panose="020F0502020204030204" charset="0"/>
                <a:cs typeface="Times New Roman" panose="02020603050405020304" pitchFamily="18" charset="0"/>
              </a:rPr>
              <a:t>is a critical factor contributing to stability as given by Friedman. </a:t>
            </a:r>
          </a:p>
          <a:p>
            <a:pPr marL="285750" indent="-285750" algn="just">
              <a:spcAft>
                <a:spcPts val="800"/>
              </a:spcAft>
              <a:buFont typeface="Wingdings" panose="05000000000000000000" pitchFamily="2" charset="2"/>
              <a:buChar char="Ø"/>
            </a:pPr>
            <a:r>
              <a:rPr lang="en-IN" sz="2400" dirty="0">
                <a:solidFill>
                  <a:srgbClr val="C00000"/>
                </a:solidFill>
                <a:effectLst/>
                <a:latin typeface="Times New Roman" panose="02020603050405020304" pitchFamily="18" charset="0"/>
                <a:ea typeface="Calibri" panose="020F0502020204030204" charset="0"/>
                <a:cs typeface="Times New Roman" panose="02020603050405020304" pitchFamily="18" charset="0"/>
              </a:rPr>
              <a:t>Maximum contact </a:t>
            </a:r>
            <a:r>
              <a:rPr lang="en-IN" sz="2400" dirty="0">
                <a:effectLst/>
                <a:latin typeface="Times New Roman" panose="02020603050405020304" pitchFamily="18" charset="0"/>
                <a:ea typeface="Calibri" panose="020F0502020204030204" charset="0"/>
                <a:cs typeface="Times New Roman" panose="02020603050405020304" pitchFamily="18" charset="0"/>
              </a:rPr>
              <a:t>between the </a:t>
            </a:r>
            <a:r>
              <a:rPr lang="en-IN" sz="2400" dirty="0">
                <a:solidFill>
                  <a:srgbClr val="C00000"/>
                </a:solidFill>
                <a:effectLst/>
                <a:latin typeface="Times New Roman" panose="02020603050405020304" pitchFamily="18" charset="0"/>
                <a:ea typeface="Calibri" panose="020F0502020204030204" charset="0"/>
                <a:cs typeface="Times New Roman" panose="02020603050405020304" pitchFamily="18" charset="0"/>
              </a:rPr>
              <a:t>tissue and denture borders </a:t>
            </a:r>
            <a:r>
              <a:rPr lang="en-IN" sz="2400" dirty="0">
                <a:effectLst/>
                <a:latin typeface="Times New Roman" panose="02020603050405020304" pitchFamily="18" charset="0"/>
                <a:ea typeface="Calibri" panose="020F0502020204030204" charset="0"/>
                <a:cs typeface="Times New Roman" panose="02020603050405020304" pitchFamily="18" charset="0"/>
              </a:rPr>
              <a:t>must be </a:t>
            </a:r>
            <a:r>
              <a:rPr lang="en-IN" sz="2400" dirty="0">
                <a:solidFill>
                  <a:srgbClr val="C00000"/>
                </a:solidFill>
                <a:effectLst/>
                <a:latin typeface="Times New Roman" panose="02020603050405020304" pitchFamily="18" charset="0"/>
                <a:ea typeface="Calibri" panose="020F0502020204030204" charset="0"/>
                <a:cs typeface="Times New Roman" panose="02020603050405020304" pitchFamily="18" charset="0"/>
              </a:rPr>
              <a:t>limited by movable tissue</a:t>
            </a:r>
            <a:r>
              <a:rPr lang="en-IN" sz="2400" dirty="0">
                <a:effectLst/>
                <a:latin typeface="Times New Roman" panose="02020603050405020304" pitchFamily="18" charset="0"/>
                <a:ea typeface="Calibri" panose="020F0502020204030204" charset="0"/>
                <a:cs typeface="Times New Roman" panose="02020603050405020304" pitchFamily="18" charset="0"/>
              </a:rPr>
              <a:t>.</a:t>
            </a:r>
          </a:p>
          <a:p>
            <a:endParaRPr lang="en-IN"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17352" t="12800" r="20919" b="13403"/>
          <a:stretch>
            <a:fillRect/>
          </a:stretch>
        </p:blipFill>
        <p:spPr>
          <a:xfrm>
            <a:off x="2962941" y="3817316"/>
            <a:ext cx="3281082" cy="2439645"/>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285" y="594495"/>
            <a:ext cx="9463259" cy="4953707"/>
          </a:xfrm>
        </p:spPr>
        <p:txBody>
          <a:bodyPr/>
          <a:lstStyle/>
          <a:p>
            <a:pPr marL="0" indent="0" algn="just">
              <a:lnSpc>
                <a:spcPct val="150000"/>
              </a:lnSpc>
              <a:spcAft>
                <a:spcPts val="800"/>
              </a:spcAft>
              <a:buNone/>
            </a:pPr>
            <a:r>
              <a:rPr lang="en-IN" sz="2400" b="1" dirty="0">
                <a:effectLst/>
                <a:latin typeface="Times New Roman" panose="02020603050405020304" pitchFamily="18" charset="0"/>
                <a:ea typeface="Calibri" panose="020F0502020204030204" charset="0"/>
                <a:cs typeface="Times New Roman" panose="02020603050405020304" pitchFamily="18" charset="0"/>
              </a:rPr>
              <a:t>Importance of mandibular lingual flange:</a:t>
            </a:r>
            <a:endParaRPr lang="en-IN" sz="2400" dirty="0">
              <a:effectLst/>
              <a:latin typeface="Times New Roman" panose="02020603050405020304" pitchFamily="18" charset="0"/>
              <a:ea typeface="Calibri" panose="020F0502020204030204" charset="0"/>
              <a:cs typeface="Times New Roman" panose="02020603050405020304" pitchFamily="18" charset="0"/>
            </a:endParaRPr>
          </a:p>
          <a:p>
            <a:pPr marL="285750" indent="-285750">
              <a:lnSpc>
                <a:spcPct val="150000"/>
              </a:lnSpc>
              <a:buFont typeface="Wingdings" panose="05000000000000000000" pitchFamily="2" charset="2"/>
              <a:buChar char="Ø"/>
            </a:pPr>
            <a:r>
              <a:rPr lang="en-IN" sz="2400" dirty="0">
                <a:effectLst/>
                <a:latin typeface="Times New Roman" panose="02020603050405020304" pitchFamily="18" charset="0"/>
                <a:ea typeface="Calibri" panose="020F0502020204030204" charset="0"/>
                <a:cs typeface="Times New Roman" panose="02020603050405020304" pitchFamily="18" charset="0"/>
              </a:rPr>
              <a:t> Most desirable feature of </a:t>
            </a:r>
            <a:r>
              <a:rPr lang="en-IN" sz="2400" dirty="0">
                <a:solidFill>
                  <a:srgbClr val="C00000"/>
                </a:solidFill>
                <a:effectLst/>
                <a:latin typeface="Times New Roman" panose="02020603050405020304" pitchFamily="18" charset="0"/>
                <a:ea typeface="Calibri" panose="020F0502020204030204" charset="0"/>
                <a:cs typeface="Times New Roman" panose="02020603050405020304" pitchFamily="18" charset="0"/>
              </a:rPr>
              <a:t>mandibular lingual flange </a:t>
            </a:r>
            <a:r>
              <a:rPr lang="en-IN" sz="2400" dirty="0">
                <a:effectLst/>
                <a:latin typeface="Times New Roman" panose="02020603050405020304" pitchFamily="18" charset="0"/>
                <a:ea typeface="Calibri" panose="020F0502020204030204" charset="0"/>
                <a:cs typeface="Times New Roman" panose="02020603050405020304" pitchFamily="18" charset="0"/>
              </a:rPr>
              <a:t>is that it is </a:t>
            </a:r>
            <a:r>
              <a:rPr lang="en-IN" sz="2400" dirty="0">
                <a:solidFill>
                  <a:srgbClr val="C00000"/>
                </a:solidFill>
                <a:effectLst/>
                <a:latin typeface="Times New Roman" panose="02020603050405020304" pitchFamily="18" charset="0"/>
                <a:ea typeface="Calibri" panose="020F0502020204030204" charset="0"/>
                <a:cs typeface="Times New Roman" panose="02020603050405020304" pitchFamily="18" charset="0"/>
              </a:rPr>
              <a:t>perpendicular to the occlusal plane and it bears the horizontal forces well.</a:t>
            </a:r>
          </a:p>
          <a:p>
            <a:pPr marL="285750" indent="-285750">
              <a:lnSpc>
                <a:spcPct val="150000"/>
              </a:lnSpc>
              <a:buFont typeface="Wingdings" panose="05000000000000000000" pitchFamily="2" charset="2"/>
              <a:buChar char="Ø"/>
            </a:pPr>
            <a:r>
              <a:rPr lang="en-IN" sz="2400" dirty="0">
                <a:effectLst/>
                <a:latin typeface="Times New Roman" panose="02020603050405020304" pitchFamily="18" charset="0"/>
                <a:ea typeface="Calibri" panose="020F0502020204030204" charset="0"/>
                <a:cs typeface="Times New Roman" panose="02020603050405020304" pitchFamily="18" charset="0"/>
              </a:rPr>
              <a:t>The </a:t>
            </a:r>
            <a:r>
              <a:rPr lang="en-IN" sz="2400" dirty="0">
                <a:solidFill>
                  <a:srgbClr val="C00000"/>
                </a:solidFill>
                <a:effectLst/>
                <a:latin typeface="Times New Roman" panose="02020603050405020304" pitchFamily="18" charset="0"/>
                <a:ea typeface="Calibri" panose="020F0502020204030204" charset="0"/>
                <a:cs typeface="Times New Roman" panose="02020603050405020304" pitchFamily="18" charset="0"/>
              </a:rPr>
              <a:t>extension of the lingual flange </a:t>
            </a:r>
            <a:r>
              <a:rPr lang="en-IN" sz="2400" dirty="0">
                <a:effectLst/>
                <a:latin typeface="Times New Roman" panose="02020603050405020304" pitchFamily="18" charset="0"/>
                <a:ea typeface="Calibri" panose="020F0502020204030204" charset="0"/>
                <a:cs typeface="Times New Roman" panose="02020603050405020304" pitchFamily="18" charset="0"/>
              </a:rPr>
              <a:t>is dictated by the attachment of the </a:t>
            </a:r>
            <a:r>
              <a:rPr lang="en-IN" sz="2400" dirty="0">
                <a:solidFill>
                  <a:srgbClr val="C00000"/>
                </a:solidFill>
                <a:effectLst/>
                <a:latin typeface="Times New Roman" panose="02020603050405020304" pitchFamily="18" charset="0"/>
                <a:ea typeface="Calibri" panose="020F0502020204030204" charset="0"/>
                <a:cs typeface="Times New Roman" panose="02020603050405020304" pitchFamily="18" charset="0"/>
              </a:rPr>
              <a:t>mylohyoid muscle to the internal oblique ridge</a:t>
            </a:r>
            <a:r>
              <a:rPr lang="en-IN" sz="2400" dirty="0">
                <a:effectLst/>
                <a:latin typeface="Times New Roman" panose="02020603050405020304" pitchFamily="18" charset="0"/>
                <a:ea typeface="Calibri" panose="020F0502020204030204"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D75F071E-5046-7198-7FB2-5D24A040A5FC}"/>
              </a:ext>
            </a:extLst>
          </p:cNvPr>
          <p:cNvPicPr>
            <a:picLocks noChangeAspect="1"/>
          </p:cNvPicPr>
          <p:nvPr/>
        </p:nvPicPr>
        <p:blipFill rotWithShape="1">
          <a:blip r:embed="rId2"/>
          <a:srcRect l="5245" t="50000" r="51048" b="2168"/>
          <a:stretch>
            <a:fillRect/>
          </a:stretch>
        </p:blipFill>
        <p:spPr>
          <a:xfrm>
            <a:off x="3571406" y="4009184"/>
            <a:ext cx="3513221" cy="2391615"/>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9582" y="514669"/>
            <a:ext cx="8596668" cy="3880773"/>
          </a:xfrm>
        </p:spPr>
        <p:txBody>
          <a:bodyPr/>
          <a:lstStyle/>
          <a:p>
            <a:pPr marL="0" indent="0">
              <a:buNone/>
            </a:pPr>
            <a:r>
              <a:rPr lang="en-IN" sz="2400" b="1" dirty="0">
                <a:latin typeface="Times New Roman" panose="02020603050405020304" pitchFamily="18" charset="0"/>
                <a:cs typeface="Times New Roman" panose="02020603050405020304" pitchFamily="18" charset="0"/>
              </a:rPr>
              <a:t>Anatomical considerations:</a:t>
            </a:r>
            <a:endParaRPr lang="en-IN"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879977516"/>
              </p:ext>
            </p:extLst>
          </p:nvPr>
        </p:nvGraphicFramePr>
        <p:xfrm>
          <a:off x="1007807" y="1517331"/>
          <a:ext cx="7532541" cy="3999780"/>
        </p:xfrm>
        <a:graphic>
          <a:graphicData uri="http://schemas.openxmlformats.org/drawingml/2006/table">
            <a:tbl>
              <a:tblPr firstRow="1" bandRow="1">
                <a:tableStyleId>{5C22544A-7EE6-4342-B048-85BDC9FD1C3A}</a:tableStyleId>
              </a:tblPr>
              <a:tblGrid>
                <a:gridCol w="2510847">
                  <a:extLst>
                    <a:ext uri="{9D8B030D-6E8A-4147-A177-3AD203B41FA5}">
                      <a16:colId xmlns:a16="http://schemas.microsoft.com/office/drawing/2014/main" val="20000"/>
                    </a:ext>
                  </a:extLst>
                </a:gridCol>
                <a:gridCol w="2510847">
                  <a:extLst>
                    <a:ext uri="{9D8B030D-6E8A-4147-A177-3AD203B41FA5}">
                      <a16:colId xmlns:a16="http://schemas.microsoft.com/office/drawing/2014/main" val="20001"/>
                    </a:ext>
                  </a:extLst>
                </a:gridCol>
                <a:gridCol w="2510847">
                  <a:extLst>
                    <a:ext uri="{9D8B030D-6E8A-4147-A177-3AD203B41FA5}">
                      <a16:colId xmlns:a16="http://schemas.microsoft.com/office/drawing/2014/main" val="20002"/>
                    </a:ext>
                  </a:extLst>
                </a:gridCol>
              </a:tblGrid>
              <a:tr h="403778">
                <a:tc>
                  <a: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en-IN" sz="1800" dirty="0">
                          <a:latin typeface="Arial" panose="020B0604020202020204" pitchFamily="34" charset="0"/>
                          <a:cs typeface="Arial" panose="020B0604020202020204" pitchFamily="34" charset="0"/>
                        </a:rPr>
                        <a:t>Factors </a:t>
                      </a:r>
                    </a:p>
                    <a:p>
                      <a:endParaRPr lang="en-IN"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en-IN" sz="1800" dirty="0">
                          <a:latin typeface="Arial" panose="020B0604020202020204" pitchFamily="34" charset="0"/>
                          <a:cs typeface="Arial" panose="020B0604020202020204" pitchFamily="34" charset="0"/>
                        </a:rPr>
                        <a:t>Good stability </a:t>
                      </a:r>
                    </a:p>
                    <a:p>
                      <a:endParaRPr lang="en-IN"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en-IN" sz="1800" dirty="0">
                          <a:latin typeface="Arial" panose="020B0604020202020204" pitchFamily="34" charset="0"/>
                          <a:cs typeface="Arial" panose="020B0604020202020204" pitchFamily="34" charset="0"/>
                        </a:rPr>
                        <a:t>Poor stability</a:t>
                      </a:r>
                    </a:p>
                    <a:p>
                      <a:endParaRPr lang="en-IN" dirty="0"/>
                    </a:p>
                  </a:txBody>
                  <a:tcPr/>
                </a:tc>
                <a:extLst>
                  <a:ext uri="{0D108BD9-81ED-4DB2-BD59-A6C34878D82A}">
                    <a16:rowId xmlns:a16="http://schemas.microsoft.com/office/drawing/2014/main" val="10000"/>
                  </a:ext>
                </a:extLst>
              </a:tr>
              <a:tr h="839925">
                <a:tc>
                  <a: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en-IN" sz="1800" dirty="0">
                          <a:latin typeface="Arial" panose="020B0604020202020204" pitchFamily="34" charset="0"/>
                          <a:cs typeface="Arial" panose="020B0604020202020204" pitchFamily="34" charset="0"/>
                        </a:rPr>
                        <a:t>Height </a:t>
                      </a:r>
                    </a:p>
                    <a:p>
                      <a:endParaRPr lang="en-IN"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en-IN" sz="1800" dirty="0">
                          <a:latin typeface="Arial" panose="020B0604020202020204" pitchFamily="34" charset="0"/>
                          <a:cs typeface="Arial" panose="020B0604020202020204" pitchFamily="34" charset="0"/>
                        </a:rPr>
                        <a:t>More height </a:t>
                      </a:r>
                    </a:p>
                    <a:p>
                      <a:endParaRPr lang="en-IN"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en-IN" sz="1800" dirty="0">
                          <a:latin typeface="Arial" panose="020B0604020202020204" pitchFamily="34" charset="0"/>
                          <a:cs typeface="Arial" panose="020B0604020202020204" pitchFamily="34" charset="0"/>
                        </a:rPr>
                        <a:t>Less height</a:t>
                      </a:r>
                    </a:p>
                    <a:p>
                      <a:endParaRPr lang="en-IN" dirty="0"/>
                    </a:p>
                  </a:txBody>
                  <a:tcPr/>
                </a:tc>
                <a:extLst>
                  <a:ext uri="{0D108BD9-81ED-4DB2-BD59-A6C34878D82A}">
                    <a16:rowId xmlns:a16="http://schemas.microsoft.com/office/drawing/2014/main" val="10001"/>
                  </a:ext>
                </a:extLst>
              </a:tr>
              <a:tr h="839925">
                <a:tc>
                  <a: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en-IN" sz="1800" dirty="0">
                          <a:latin typeface="Arial" panose="020B0604020202020204" pitchFamily="34" charset="0"/>
                          <a:cs typeface="Arial" panose="020B0604020202020204" pitchFamily="34" charset="0"/>
                        </a:rPr>
                        <a:t>Conformation </a:t>
                      </a:r>
                    </a:p>
                    <a:p>
                      <a:endParaRPr lang="en-IN"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en-IN" sz="1800" dirty="0">
                          <a:latin typeface="Arial" panose="020B0604020202020204" pitchFamily="34" charset="0"/>
                          <a:cs typeface="Arial" panose="020B0604020202020204" pitchFamily="34" charset="0"/>
                        </a:rPr>
                        <a:t>Large, square, broad </a:t>
                      </a:r>
                    </a:p>
                    <a:p>
                      <a:endParaRPr lang="en-IN"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en-IN" sz="1800" dirty="0">
                          <a:latin typeface="Arial" panose="020B0604020202020204" pitchFamily="34" charset="0"/>
                          <a:cs typeface="Arial" panose="020B0604020202020204" pitchFamily="34" charset="0"/>
                        </a:rPr>
                        <a:t>Small, narrow, tapered</a:t>
                      </a:r>
                    </a:p>
                    <a:p>
                      <a:endParaRPr lang="en-IN" dirty="0"/>
                    </a:p>
                  </a:txBody>
                  <a:tcPr/>
                </a:tc>
                <a:extLst>
                  <a:ext uri="{0D108BD9-81ED-4DB2-BD59-A6C34878D82A}">
                    <a16:rowId xmlns:a16="http://schemas.microsoft.com/office/drawing/2014/main" val="10002"/>
                  </a:ext>
                </a:extLst>
              </a:tr>
              <a:tr h="839925">
                <a:tc>
                  <a: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en-IN" sz="1800" dirty="0">
                          <a:latin typeface="Arial" panose="020B0604020202020204" pitchFamily="34" charset="0"/>
                          <a:cs typeface="Arial" panose="020B0604020202020204" pitchFamily="34" charset="0"/>
                        </a:rPr>
                        <a:t>Arch form </a:t>
                      </a:r>
                    </a:p>
                    <a:p>
                      <a:endParaRPr lang="en-IN"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en-IN" sz="1800" dirty="0">
                          <a:latin typeface="Arial" panose="020B0604020202020204" pitchFamily="34" charset="0"/>
                          <a:cs typeface="Arial" panose="020B0604020202020204" pitchFamily="34" charset="0"/>
                        </a:rPr>
                        <a:t>Square and tapered</a:t>
                      </a:r>
                    </a:p>
                    <a:p>
                      <a:endParaRPr lang="en-IN"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en-IN" sz="1800" dirty="0">
                          <a:latin typeface="Arial" panose="020B0604020202020204" pitchFamily="34" charset="0"/>
                          <a:cs typeface="Arial" panose="020B0604020202020204" pitchFamily="34" charset="0"/>
                        </a:rPr>
                        <a:t>ovoid</a:t>
                      </a:r>
                    </a:p>
                    <a:p>
                      <a:endParaRPr lang="en-IN" dirty="0"/>
                    </a:p>
                  </a:txBody>
                  <a:tcPr/>
                </a:tc>
                <a:extLst>
                  <a:ext uri="{0D108BD9-81ED-4DB2-BD59-A6C34878D82A}">
                    <a16:rowId xmlns:a16="http://schemas.microsoft.com/office/drawing/2014/main" val="10003"/>
                  </a:ext>
                </a:extLst>
              </a:tr>
              <a:tr h="839925">
                <a:tc>
                  <a: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en-IN" sz="1800" dirty="0">
                          <a:latin typeface="Arial" panose="020B0604020202020204" pitchFamily="34" charset="0"/>
                          <a:cs typeface="Arial" panose="020B0604020202020204" pitchFamily="34" charset="0"/>
                        </a:rPr>
                        <a:t>Shape of palatal vault </a:t>
                      </a:r>
                    </a:p>
                    <a:p>
                      <a:endParaRPr lang="en-IN"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en-IN" sz="1800" dirty="0">
                          <a:latin typeface="Arial" panose="020B0604020202020204" pitchFamily="34" charset="0"/>
                          <a:cs typeface="Arial" panose="020B0604020202020204" pitchFamily="34" charset="0"/>
                        </a:rPr>
                        <a:t>Steep </a:t>
                      </a:r>
                    </a:p>
                    <a:p>
                      <a:endParaRPr lang="en-IN"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en-IN" sz="1800" dirty="0">
                          <a:latin typeface="Arial" panose="020B0604020202020204" pitchFamily="34" charset="0"/>
                          <a:cs typeface="Arial" panose="020B0604020202020204" pitchFamily="34" charset="0"/>
                        </a:rPr>
                        <a:t>Shallow </a:t>
                      </a:r>
                    </a:p>
                    <a:p>
                      <a:endParaRPr lang="en-IN" dirty="0"/>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srcRect l="18395" t="25575" r="17766" b="59273"/>
          <a:stretch>
            <a:fillRect/>
          </a:stretch>
        </p:blipFill>
        <p:spPr>
          <a:xfrm>
            <a:off x="507828" y="1582220"/>
            <a:ext cx="4058920" cy="2928135"/>
          </a:xfrm>
          <a:prstGeom prst="rect">
            <a:avLst/>
          </a:prstGeom>
        </p:spPr>
      </p:pic>
      <p:pic>
        <p:nvPicPr>
          <p:cNvPr id="6" name="Picture 5"/>
          <p:cNvPicPr>
            <a:picLocks noChangeAspect="1"/>
          </p:cNvPicPr>
          <p:nvPr/>
        </p:nvPicPr>
        <p:blipFill rotWithShape="1">
          <a:blip r:embed="rId4"/>
          <a:srcRect l="28564" t="42178" r="26925" b="41529"/>
          <a:stretch>
            <a:fillRect/>
          </a:stretch>
        </p:blipFill>
        <p:spPr>
          <a:xfrm>
            <a:off x="5533881" y="1582220"/>
            <a:ext cx="4182745" cy="2928135"/>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2"/>
          <a:srcRect l="17052" t="41458" r="22994" b="47188"/>
          <a:stretch>
            <a:fillRect/>
          </a:stretch>
        </p:blipFill>
        <p:spPr>
          <a:xfrm>
            <a:off x="629307" y="1810387"/>
            <a:ext cx="3500904" cy="3378062"/>
          </a:xfrm>
          <a:prstGeom prst="rect">
            <a:avLst/>
          </a:prstGeom>
        </p:spPr>
      </p:pic>
      <p:pic>
        <p:nvPicPr>
          <p:cNvPr id="7" name="Picture 6"/>
          <p:cNvPicPr>
            <a:picLocks noChangeAspect="1"/>
          </p:cNvPicPr>
          <p:nvPr/>
        </p:nvPicPr>
        <p:blipFill rotWithShape="1">
          <a:blip r:embed="rId3"/>
          <a:srcRect l="61445" t="11829" r="8187" b="5817"/>
          <a:stretch>
            <a:fillRect/>
          </a:stretch>
        </p:blipFill>
        <p:spPr>
          <a:xfrm>
            <a:off x="6040228" y="1810387"/>
            <a:ext cx="3500904" cy="3378062"/>
          </a:xfrm>
          <a:prstGeom prst="rect">
            <a:avLst/>
          </a:prstGeom>
        </p:spPr>
      </p:pic>
    </p:spTree>
    <p:extLst>
      <p:ext uri="{BB962C8B-B14F-4D97-AF65-F5344CB8AC3E}">
        <p14:creationId xmlns:p14="http://schemas.microsoft.com/office/powerpoint/2010/main" val="38226094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8561" y="616451"/>
            <a:ext cx="8596668" cy="4746818"/>
          </a:xfrm>
        </p:spPr>
        <p:txBody>
          <a:bodyPr>
            <a:normAutofit/>
          </a:bodyPr>
          <a:lstStyle/>
          <a:p>
            <a:pPr marL="0" indent="0">
              <a:lnSpc>
                <a:spcPct val="150000"/>
              </a:lnSpc>
              <a:spcBef>
                <a:spcPts val="100"/>
              </a:spcBef>
              <a:buNone/>
            </a:pPr>
            <a:r>
              <a:rPr lang="en-US" sz="2400" b="1" spc="-5" dirty="0">
                <a:latin typeface="Times New Roman" panose="02020603050405020304" pitchFamily="18" charset="0"/>
                <a:cs typeface="Times New Roman" panose="02020603050405020304" pitchFamily="18" charset="0"/>
              </a:rPr>
              <a:t>Cameo surface:</a:t>
            </a:r>
          </a:p>
          <a:p>
            <a:pPr marL="469900" indent="-457200">
              <a:lnSpc>
                <a:spcPct val="150000"/>
              </a:lnSpc>
              <a:spcBef>
                <a:spcPts val="100"/>
              </a:spcBef>
              <a:buFont typeface="Arial" panose="020B0604020202020204" pitchFamily="34" charset="0"/>
              <a:buChar char="•"/>
            </a:pPr>
            <a:r>
              <a:rPr lang="en-US" sz="2400" spc="-5" dirty="0">
                <a:latin typeface="Times New Roman" panose="02020603050405020304" pitchFamily="18" charset="0"/>
                <a:cs typeface="Times New Roman" panose="02020603050405020304" pitchFamily="18" charset="0"/>
              </a:rPr>
              <a:t>Determined by oro</a:t>
            </a:r>
            <a:r>
              <a:rPr lang="en-US" sz="2400" spc="-10" dirty="0">
                <a:latin typeface="Times New Roman" panose="02020603050405020304" pitchFamily="18" charset="0"/>
                <a:cs typeface="Times New Roman" panose="02020603050405020304" pitchFamily="18" charset="0"/>
              </a:rPr>
              <a:t>facial</a:t>
            </a:r>
            <a:r>
              <a:rPr lang="en-US" sz="2400" spc="-2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musculature.</a:t>
            </a:r>
            <a:endParaRPr lang="en-US" sz="2400" dirty="0">
              <a:latin typeface="Times New Roman" panose="02020603050405020304" pitchFamily="18" charset="0"/>
              <a:cs typeface="Times New Roman" panose="02020603050405020304" pitchFamily="18" charset="0"/>
            </a:endParaRPr>
          </a:p>
          <a:p>
            <a:pPr marL="469900" indent="-457200">
              <a:lnSpc>
                <a:spcPct val="150000"/>
              </a:lnSpc>
              <a:spcBef>
                <a:spcPts val="100"/>
              </a:spcBef>
              <a:buFont typeface="Arial" panose="020B0604020202020204" pitchFamily="34" charset="0"/>
              <a:buChar char="•"/>
            </a:pPr>
            <a:r>
              <a:rPr lang="en-US" sz="2400" spc="-5" dirty="0">
                <a:latin typeface="Times New Roman" panose="02020603050405020304" pitchFamily="18" charset="0"/>
                <a:cs typeface="Times New Roman" panose="02020603050405020304" pitchFamily="18" charset="0"/>
              </a:rPr>
              <a:t>Denture bases </a:t>
            </a:r>
            <a:r>
              <a:rPr lang="en-US" sz="2400" spc="-10" dirty="0">
                <a:latin typeface="Times New Roman" panose="02020603050405020304" pitchFamily="18" charset="0"/>
                <a:cs typeface="Times New Roman" panose="02020603050405020304" pitchFamily="18" charset="0"/>
              </a:rPr>
              <a:t>must </a:t>
            </a:r>
            <a:r>
              <a:rPr lang="en-US" sz="2400" spc="-5" dirty="0">
                <a:latin typeface="Times New Roman" panose="02020603050405020304" pitchFamily="18" charset="0"/>
                <a:cs typeface="Times New Roman" panose="02020603050405020304" pitchFamily="18" charset="0"/>
              </a:rPr>
              <a:t>be properly </a:t>
            </a:r>
            <a:r>
              <a:rPr lang="en-US" sz="2400" spc="-10" dirty="0">
                <a:latin typeface="Times New Roman" panose="02020603050405020304" pitchFamily="18" charset="0"/>
                <a:cs typeface="Times New Roman" panose="02020603050405020304" pitchFamily="18" charset="0"/>
              </a:rPr>
              <a:t>extended </a:t>
            </a:r>
            <a:r>
              <a:rPr lang="en-US" sz="2400" spc="-15" dirty="0">
                <a:latin typeface="Times New Roman" panose="02020603050405020304" pitchFamily="18" charset="0"/>
                <a:cs typeface="Times New Roman" panose="02020603050405020304" pitchFamily="18" charset="0"/>
              </a:rPr>
              <a:t>to  </a:t>
            </a:r>
            <a:r>
              <a:rPr lang="en-US" sz="2400" spc="-10" dirty="0">
                <a:latin typeface="Times New Roman" panose="02020603050405020304" pitchFamily="18" charset="0"/>
                <a:cs typeface="Times New Roman" panose="02020603050405020304" pitchFamily="18" charset="0"/>
              </a:rPr>
              <a:t>cover the maximum </a:t>
            </a:r>
            <a:r>
              <a:rPr lang="en-US" sz="2400" spc="-5" dirty="0">
                <a:latin typeface="Times New Roman" panose="02020603050405020304" pitchFamily="18" charset="0"/>
                <a:cs typeface="Times New Roman" panose="02020603050405020304" pitchFamily="18" charset="0"/>
              </a:rPr>
              <a:t>area</a:t>
            </a:r>
            <a:r>
              <a:rPr lang="en-US" sz="2400" spc="-30"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possible.</a:t>
            </a:r>
            <a:endParaRPr lang="en-US" sz="2400" dirty="0">
              <a:latin typeface="Times New Roman" panose="02020603050405020304" pitchFamily="18" charset="0"/>
              <a:cs typeface="Times New Roman" panose="02020603050405020304" pitchFamily="18" charset="0"/>
            </a:endParaRPr>
          </a:p>
          <a:p>
            <a:pPr marL="469900" indent="-457200">
              <a:lnSpc>
                <a:spcPct val="150000"/>
              </a:lnSpc>
              <a:spcBef>
                <a:spcPts val="100"/>
              </a:spcBef>
              <a:buFont typeface="Arial" panose="020B0604020202020204" pitchFamily="34" charset="0"/>
              <a:buChar char="•"/>
            </a:pPr>
            <a:r>
              <a:rPr lang="en-US" sz="2400" spc="-10" dirty="0">
                <a:latin typeface="Times New Roman" panose="02020603050405020304" pitchFamily="18" charset="0"/>
                <a:cs typeface="Times New Roman" panose="02020603050405020304" pitchFamily="18" charset="0"/>
              </a:rPr>
              <a:t>The occlusal </a:t>
            </a:r>
            <a:r>
              <a:rPr lang="en-US" sz="2400" spc="-5" dirty="0">
                <a:latin typeface="Times New Roman" panose="02020603050405020304" pitchFamily="18" charset="0"/>
                <a:cs typeface="Times New Roman" panose="02020603050405020304" pitchFamily="18" charset="0"/>
              </a:rPr>
              <a:t>plane </a:t>
            </a:r>
            <a:r>
              <a:rPr lang="en-US" sz="2400" spc="-10" dirty="0">
                <a:latin typeface="Times New Roman" panose="02020603050405020304" pitchFamily="18" charset="0"/>
                <a:cs typeface="Times New Roman" panose="02020603050405020304" pitchFamily="18" charset="0"/>
              </a:rPr>
              <a:t>must </a:t>
            </a:r>
            <a:r>
              <a:rPr lang="en-US" sz="2400" spc="-5" dirty="0">
                <a:latin typeface="Times New Roman" panose="02020603050405020304" pitchFamily="18" charset="0"/>
                <a:cs typeface="Times New Roman" panose="02020603050405020304" pitchFamily="18" charset="0"/>
              </a:rPr>
              <a:t>be at </a:t>
            </a:r>
            <a:r>
              <a:rPr lang="en-US" sz="2400" spc="-10" dirty="0">
                <a:latin typeface="Times New Roman" panose="02020603050405020304" pitchFamily="18" charset="0"/>
                <a:cs typeface="Times New Roman" panose="02020603050405020304" pitchFamily="18" charset="0"/>
              </a:rPr>
              <a:t>the correct</a:t>
            </a:r>
            <a:r>
              <a:rPr lang="en-US" sz="2400" spc="-50"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level.</a:t>
            </a:r>
            <a:endParaRPr lang="en-US" sz="2400" dirty="0">
              <a:latin typeface="Times New Roman" panose="02020603050405020304" pitchFamily="18" charset="0"/>
              <a:cs typeface="Times New Roman" panose="02020603050405020304" pitchFamily="18" charset="0"/>
            </a:endParaRPr>
          </a:p>
          <a:p>
            <a:pPr marL="469900" indent="-457200">
              <a:lnSpc>
                <a:spcPct val="150000"/>
              </a:lnSpc>
              <a:spcBef>
                <a:spcPts val="100"/>
              </a:spcBef>
              <a:buFont typeface="Arial" panose="020B0604020202020204" pitchFamily="34" charset="0"/>
              <a:buChar char="•"/>
            </a:pPr>
            <a:r>
              <a:rPr lang="en-US" sz="2400" spc="-10" dirty="0">
                <a:latin typeface="Times New Roman" panose="02020603050405020304" pitchFamily="18" charset="0"/>
                <a:cs typeface="Times New Roman" panose="02020603050405020304" pitchFamily="18" charset="0"/>
              </a:rPr>
              <a:t>The </a:t>
            </a:r>
            <a:r>
              <a:rPr lang="en-US" sz="2400" spc="-5" dirty="0">
                <a:latin typeface="Times New Roman" panose="02020603050405020304" pitchFamily="18" charset="0"/>
                <a:cs typeface="Times New Roman" panose="02020603050405020304" pitchFamily="18" charset="0"/>
              </a:rPr>
              <a:t>arch </a:t>
            </a:r>
            <a:r>
              <a:rPr lang="en-US" sz="2400" spc="-10" dirty="0">
                <a:latin typeface="Times New Roman" panose="02020603050405020304" pitchFamily="18" charset="0"/>
                <a:cs typeface="Times New Roman" panose="02020603050405020304" pitchFamily="18" charset="0"/>
              </a:rPr>
              <a:t>form of the teeth must </a:t>
            </a:r>
            <a:r>
              <a:rPr lang="en-US" sz="2400" spc="-5" dirty="0">
                <a:latin typeface="Times New Roman" panose="02020603050405020304" pitchFamily="18" charset="0"/>
                <a:cs typeface="Times New Roman" panose="02020603050405020304" pitchFamily="18" charset="0"/>
              </a:rPr>
              <a:t>be in </a:t>
            </a:r>
            <a:r>
              <a:rPr lang="en-US" sz="2400" spc="-10" dirty="0">
                <a:latin typeface="Times New Roman" panose="02020603050405020304" pitchFamily="18" charset="0"/>
                <a:cs typeface="Times New Roman" panose="02020603050405020304" pitchFamily="18" charset="0"/>
              </a:rPr>
              <a:t>the </a:t>
            </a:r>
            <a:r>
              <a:rPr lang="en-US" sz="2400" spc="-15" dirty="0">
                <a:latin typeface="Times New Roman" panose="02020603050405020304" pitchFamily="18" charset="0"/>
                <a:cs typeface="Times New Roman" panose="02020603050405020304" pitchFamily="18" charset="0"/>
              </a:rPr>
              <a:t>Neutral zone.</a:t>
            </a:r>
            <a:endParaRPr lang="en-US" sz="2400"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25209" t="35611" r="18854" b="30124"/>
          <a:stretch>
            <a:fillRect/>
          </a:stretch>
        </p:blipFill>
        <p:spPr>
          <a:xfrm>
            <a:off x="2761494" y="4114357"/>
            <a:ext cx="4744054" cy="2497823"/>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4295" y="732482"/>
            <a:ext cx="8596668" cy="3880773"/>
          </a:xfrm>
        </p:spPr>
        <p:txBody>
          <a:bodyPr/>
          <a:lstStyle/>
          <a:p>
            <a:pPr marL="0" indent="0">
              <a:buNone/>
            </a:pPr>
            <a:r>
              <a:rPr lang="en-IN" sz="2400" b="1" dirty="0">
                <a:latin typeface="Times New Roman" panose="02020603050405020304" pitchFamily="18" charset="0"/>
                <a:cs typeface="Times New Roman" panose="02020603050405020304" pitchFamily="18" charset="0"/>
              </a:rPr>
              <a:t>Influence of orofacial muscle:</a:t>
            </a:r>
          </a:p>
          <a:p>
            <a:pPr marL="0" indent="0">
              <a:lnSpc>
                <a:spcPct val="150000"/>
              </a:lnSpc>
              <a:buNone/>
            </a:pPr>
            <a:r>
              <a:rPr lang="en-US" altLang="en-IN" sz="2400" dirty="0">
                <a:solidFill>
                  <a:schemeClr val="tx1"/>
                </a:solidFill>
                <a:latin typeface="Times New Roman" panose="02020603050405020304" pitchFamily="18" charset="0"/>
                <a:cs typeface="Times New Roman" panose="02020603050405020304" pitchFamily="18" charset="0"/>
              </a:rPr>
              <a:t>-</a:t>
            </a:r>
            <a:r>
              <a:rPr lang="en-IN" sz="2400" dirty="0">
                <a:solidFill>
                  <a:schemeClr val="tx1"/>
                </a:solidFill>
                <a:latin typeface="Times New Roman" panose="02020603050405020304" pitchFamily="18" charset="0"/>
                <a:cs typeface="Times New Roman" panose="02020603050405020304" pitchFamily="18" charset="0"/>
              </a:rPr>
              <a:t>In frontal section maxillary and mandibular denture should appear as 2 triangles whose apex correspond to occlusal surface.</a:t>
            </a:r>
          </a:p>
          <a:p>
            <a:pPr marL="0" indent="0">
              <a:buNone/>
            </a:pPr>
            <a:endParaRPr lang="en-IN"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65264" t="38496" r="7531" b="47366"/>
          <a:stretch>
            <a:fillRect/>
          </a:stretch>
        </p:blipFill>
        <p:spPr>
          <a:xfrm>
            <a:off x="2776930" y="2579774"/>
            <a:ext cx="3891397" cy="3286125"/>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0480" y="660562"/>
            <a:ext cx="8596668" cy="3880773"/>
          </a:xfrm>
        </p:spPr>
        <p:txBody>
          <a:bodyPr>
            <a:normAutofit/>
          </a:bodyPr>
          <a:lstStyle/>
          <a:p>
            <a:pPr marL="0" indent="0">
              <a:buNone/>
            </a:pPr>
            <a:r>
              <a:rPr lang="en-IN" sz="2400" b="1" dirty="0">
                <a:latin typeface="Times New Roman" panose="02020603050405020304" pitchFamily="18" charset="0"/>
                <a:cs typeface="Times New Roman" panose="02020603050405020304" pitchFamily="18" charset="0"/>
              </a:rPr>
              <a:t>Occlusal surfaces:</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Opposing occlusal surfaces also contributes stability.</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Occlusion must be free of interferences which may produce unwanted forces resulting in lateral and torquing forces that adversely affect the stability</a:t>
            </a:r>
            <a:endParaRPr lang="en-IN"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1055" y="1163955"/>
            <a:ext cx="8925560" cy="5349875"/>
          </a:xfrm>
        </p:spPr>
        <p:txBody>
          <a:bodyPr>
            <a:noAutofit/>
          </a:bodyPr>
          <a:lstStyle/>
          <a:p>
            <a:pPr marL="0" indent="0">
              <a:buNone/>
            </a:pPr>
            <a:r>
              <a:rPr lang="en-IN" sz="2400" b="1" dirty="0">
                <a:latin typeface="Times New Roman" panose="02020603050405020304" pitchFamily="18" charset="0"/>
                <a:cs typeface="Times New Roman" panose="02020603050405020304" pitchFamily="18" charset="0"/>
              </a:rPr>
              <a:t>Tooth position and occlusal plane</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Teeth should be arranged as close as possible to the position once occupied by natural teeth.</a:t>
            </a:r>
          </a:p>
          <a:p>
            <a:pPr marL="0" indent="0">
              <a:lnSpc>
                <a:spcPct val="150000"/>
              </a:lnSpc>
              <a:buNone/>
            </a:pPr>
            <a:r>
              <a:rPr lang="en-IN" sz="2400" dirty="0">
                <a:solidFill>
                  <a:schemeClr val="tx1"/>
                </a:solidFill>
                <a:latin typeface="Times New Roman" panose="02020603050405020304" pitchFamily="18" charset="0"/>
                <a:cs typeface="Times New Roman" panose="02020603050405020304" pitchFamily="18" charset="0"/>
              </a:rPr>
              <a:t>                                  occlusal plane too high</a:t>
            </a:r>
          </a:p>
          <a:p>
            <a:pPr marL="0" indent="0">
              <a:lnSpc>
                <a:spcPct val="150000"/>
              </a:lnSpc>
              <a:buNone/>
            </a:pPr>
            <a:endParaRPr lang="en-IN" sz="2400" dirty="0">
              <a:solidFill>
                <a:schemeClr val="tx1"/>
              </a:solidFill>
              <a:latin typeface="Times New Roman" panose="02020603050405020304" pitchFamily="18" charset="0"/>
              <a:cs typeface="Times New Roman" panose="02020603050405020304" pitchFamily="18" charset="0"/>
            </a:endParaRPr>
          </a:p>
          <a:p>
            <a:pPr marL="0" indent="0">
              <a:lnSpc>
                <a:spcPct val="150000"/>
              </a:lnSpc>
              <a:buNone/>
            </a:pPr>
            <a:r>
              <a:rPr lang="en-IN" sz="2400" dirty="0">
                <a:solidFill>
                  <a:schemeClr val="tx1"/>
                </a:solidFill>
                <a:latin typeface="Times New Roman" panose="02020603050405020304" pitchFamily="18" charset="0"/>
                <a:cs typeface="Times New Roman" panose="02020603050405020304" pitchFamily="18" charset="0"/>
              </a:rPr>
              <a:t>                 force the tongue into new position </a:t>
            </a:r>
            <a:r>
              <a:rPr lang="en-IN" sz="2400" dirty="0" err="1">
                <a:solidFill>
                  <a:schemeClr val="tx1"/>
                </a:solidFill>
                <a:latin typeface="Times New Roman" panose="02020603050405020304" pitchFamily="18" charset="0"/>
                <a:cs typeface="Times New Roman" panose="02020603050405020304" pitchFamily="18" charset="0"/>
              </a:rPr>
              <a:t>i.e</a:t>
            </a:r>
            <a:r>
              <a:rPr lang="en-IN" sz="2400" dirty="0">
                <a:solidFill>
                  <a:schemeClr val="tx1"/>
                </a:solidFill>
                <a:latin typeface="Times New Roman" panose="02020603050405020304" pitchFamily="18" charset="0"/>
                <a:cs typeface="Times New Roman" panose="02020603050405020304" pitchFamily="18" charset="0"/>
              </a:rPr>
              <a:t> higher</a:t>
            </a:r>
            <a:r>
              <a:rPr lang="en-US" altLang="en-IN" sz="2400" dirty="0">
                <a:solidFill>
                  <a:schemeClr val="tx1"/>
                </a:solidFill>
                <a:latin typeface="Times New Roman" panose="02020603050405020304" pitchFamily="18" charset="0"/>
                <a:cs typeface="Times New Roman" panose="02020603050405020304" pitchFamily="18" charset="0"/>
              </a:rPr>
              <a:t> </a:t>
            </a:r>
            <a:r>
              <a:rPr lang="en-IN" sz="2400" dirty="0">
                <a:solidFill>
                  <a:schemeClr val="tx1"/>
                </a:solidFill>
                <a:latin typeface="Times New Roman" panose="02020603050405020304" pitchFamily="18" charset="0"/>
                <a:cs typeface="Times New Roman" panose="02020603050405020304" pitchFamily="18" charset="0"/>
              </a:rPr>
              <a:t>position</a:t>
            </a:r>
          </a:p>
          <a:p>
            <a:pPr marL="0" indent="0">
              <a:lnSpc>
                <a:spcPct val="150000"/>
              </a:lnSpc>
              <a:buNone/>
            </a:pPr>
            <a:endParaRPr lang="en-IN" sz="2400" dirty="0">
              <a:solidFill>
                <a:schemeClr val="tx1"/>
              </a:solidFill>
              <a:latin typeface="Times New Roman" panose="02020603050405020304" pitchFamily="18" charset="0"/>
              <a:cs typeface="Times New Roman" panose="02020603050405020304" pitchFamily="18" charset="0"/>
            </a:endParaRPr>
          </a:p>
          <a:p>
            <a:pPr marL="0" indent="0">
              <a:lnSpc>
                <a:spcPct val="150000"/>
              </a:lnSpc>
              <a:buNone/>
            </a:pPr>
            <a:r>
              <a:rPr lang="en-IN" sz="2400" dirty="0">
                <a:solidFill>
                  <a:schemeClr val="tx1"/>
                </a:solidFill>
                <a:latin typeface="Times New Roman" panose="02020603050405020304" pitchFamily="18" charset="0"/>
                <a:cs typeface="Times New Roman" panose="02020603050405020304" pitchFamily="18" charset="0"/>
              </a:rPr>
              <a:t>                                   loss of tongue accuracy</a:t>
            </a:r>
          </a:p>
          <a:p>
            <a:pPr marL="0" indent="0">
              <a:buNone/>
            </a:pPr>
            <a:endParaRPr lang="en-IN" sz="2400" dirty="0">
              <a:latin typeface="Times New Roman" panose="02020603050405020304" pitchFamily="18" charset="0"/>
              <a:cs typeface="Times New Roman" panose="02020603050405020304" pitchFamily="18" charset="0"/>
            </a:endParaRPr>
          </a:p>
        </p:txBody>
      </p:sp>
      <p:sp>
        <p:nvSpPr>
          <p:cNvPr id="4" name="Arrow: Down 3"/>
          <p:cNvSpPr/>
          <p:nvPr/>
        </p:nvSpPr>
        <p:spPr>
          <a:xfrm>
            <a:off x="4986020" y="3513455"/>
            <a:ext cx="342900" cy="89916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Arrow: Down 4"/>
          <p:cNvSpPr/>
          <p:nvPr/>
        </p:nvSpPr>
        <p:spPr>
          <a:xfrm>
            <a:off x="4986020" y="4875530"/>
            <a:ext cx="342900" cy="87249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8025" y="1063509"/>
            <a:ext cx="8596668" cy="3880773"/>
          </a:xfrm>
        </p:spPr>
        <p:txBody>
          <a:bodyPr/>
          <a:lstStyle/>
          <a:p>
            <a:pPr marL="0" indent="0">
              <a:buNone/>
            </a:pPr>
            <a:r>
              <a:rPr lang="en-IN" sz="2000" dirty="0">
                <a:solidFill>
                  <a:schemeClr val="tx1"/>
                </a:solidFill>
                <a:latin typeface="Times New Roman" panose="02020603050405020304" pitchFamily="18" charset="0"/>
                <a:cs typeface="Times New Roman" panose="02020603050405020304" pitchFamily="18" charset="0"/>
              </a:rPr>
              <a:t>                             causes raise of floor of mouth</a:t>
            </a:r>
          </a:p>
          <a:p>
            <a:pPr marL="0" indent="0">
              <a:buNone/>
            </a:pPr>
            <a:endParaRPr lang="en-IN" sz="2000" dirty="0">
              <a:solidFill>
                <a:schemeClr val="tx1"/>
              </a:solidFill>
              <a:latin typeface="Times New Roman" panose="02020603050405020304" pitchFamily="18" charset="0"/>
              <a:cs typeface="Times New Roman" panose="02020603050405020304" pitchFamily="18" charset="0"/>
            </a:endParaRPr>
          </a:p>
          <a:p>
            <a:pPr marL="0" indent="0">
              <a:buNone/>
            </a:pPr>
            <a:endParaRPr lang="en-IN" sz="2000" dirty="0">
              <a:solidFill>
                <a:schemeClr val="tx1"/>
              </a:solidFill>
              <a:latin typeface="Times New Roman" panose="02020603050405020304" pitchFamily="18" charset="0"/>
              <a:cs typeface="Times New Roman" panose="02020603050405020304" pitchFamily="18" charset="0"/>
            </a:endParaRPr>
          </a:p>
          <a:p>
            <a:pPr marL="0" indent="0">
              <a:buNone/>
            </a:pPr>
            <a:r>
              <a:rPr lang="en-IN" sz="2000" dirty="0">
                <a:solidFill>
                  <a:schemeClr val="tx1"/>
                </a:solidFill>
                <a:latin typeface="Times New Roman" panose="02020603050405020304" pitchFamily="18" charset="0"/>
                <a:cs typeface="Times New Roman" panose="02020603050405020304" pitchFamily="18" charset="0"/>
              </a:rPr>
              <a:t>                  undue pressure on the border of the lingual flange</a:t>
            </a:r>
          </a:p>
          <a:p>
            <a:pPr marL="0" indent="0">
              <a:buNone/>
            </a:pPr>
            <a:endParaRPr lang="en-IN" sz="2000" dirty="0">
              <a:solidFill>
                <a:schemeClr val="tx1"/>
              </a:solidFill>
              <a:latin typeface="Times New Roman" panose="02020603050405020304" pitchFamily="18" charset="0"/>
              <a:cs typeface="Times New Roman" panose="02020603050405020304" pitchFamily="18" charset="0"/>
            </a:endParaRPr>
          </a:p>
          <a:p>
            <a:pPr marL="0" indent="0">
              <a:buNone/>
            </a:pPr>
            <a:endParaRPr lang="en-IN" sz="2000" dirty="0">
              <a:solidFill>
                <a:schemeClr val="tx1"/>
              </a:solidFill>
              <a:latin typeface="Times New Roman" panose="02020603050405020304" pitchFamily="18" charset="0"/>
              <a:cs typeface="Times New Roman" panose="02020603050405020304" pitchFamily="18" charset="0"/>
            </a:endParaRPr>
          </a:p>
          <a:p>
            <a:pPr marL="0" indent="0">
              <a:buNone/>
            </a:pPr>
            <a:r>
              <a:rPr lang="en-IN" sz="2000" dirty="0">
                <a:solidFill>
                  <a:schemeClr val="tx1"/>
                </a:solidFill>
                <a:latin typeface="Times New Roman" panose="02020603050405020304" pitchFamily="18" charset="0"/>
                <a:cs typeface="Times New Roman" panose="02020603050405020304" pitchFamily="18" charset="0"/>
              </a:rPr>
              <a:t>                                partial loss of border seal</a:t>
            </a:r>
          </a:p>
          <a:p>
            <a:endParaRPr lang="en-IN" sz="2000" dirty="0">
              <a:solidFill>
                <a:schemeClr val="tx1"/>
              </a:solidFill>
              <a:latin typeface="Times New Roman" panose="02020603050405020304" pitchFamily="18" charset="0"/>
              <a:cs typeface="Times New Roman" panose="02020603050405020304" pitchFamily="18" charset="0"/>
            </a:endParaRPr>
          </a:p>
        </p:txBody>
      </p:sp>
      <p:sp>
        <p:nvSpPr>
          <p:cNvPr id="4" name="Arrow: Down 3"/>
          <p:cNvSpPr/>
          <p:nvPr/>
        </p:nvSpPr>
        <p:spPr>
          <a:xfrm>
            <a:off x="4095125" y="1491014"/>
            <a:ext cx="369870" cy="96320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Arrow: Down 4"/>
          <p:cNvSpPr/>
          <p:nvPr/>
        </p:nvSpPr>
        <p:spPr>
          <a:xfrm>
            <a:off x="4048018" y="2773998"/>
            <a:ext cx="497423" cy="963203"/>
          </a:xfrm>
          <a:prstGeom prst="downArrow">
            <a:avLst>
              <a:gd name="adj1" fmla="val 38888"/>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Arrow: Down 5"/>
          <p:cNvSpPr/>
          <p:nvPr/>
        </p:nvSpPr>
        <p:spPr>
          <a:xfrm>
            <a:off x="4048018" y="262125"/>
            <a:ext cx="416977" cy="80138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4736" y="1488613"/>
            <a:ext cx="8596668" cy="3880773"/>
          </a:xfrm>
        </p:spPr>
        <p:txBody>
          <a:bodyPr/>
          <a:lstStyle/>
          <a:p>
            <a:pPr marL="0" indent="0">
              <a:buNone/>
            </a:pPr>
            <a:r>
              <a:rPr lang="en-IN" sz="2400" dirty="0">
                <a:latin typeface="Times New Roman" panose="02020603050405020304" pitchFamily="18" charset="0"/>
                <a:cs typeface="Times New Roman" panose="02020603050405020304" pitchFamily="18" charset="0"/>
              </a:rPr>
              <a:t>                      </a:t>
            </a:r>
            <a:r>
              <a:rPr lang="en-IN" sz="2400" dirty="0">
                <a:solidFill>
                  <a:schemeClr val="tx1"/>
                </a:solidFill>
                <a:latin typeface="Times New Roman" panose="02020603050405020304" pitchFamily="18" charset="0"/>
                <a:cs typeface="Times New Roman" panose="02020603050405020304" pitchFamily="18" charset="0"/>
              </a:rPr>
              <a:t>occlusal plane is too low</a:t>
            </a:r>
          </a:p>
          <a:p>
            <a:pPr marL="0" indent="0">
              <a:buNone/>
            </a:pPr>
            <a:endParaRPr lang="en-IN" sz="2400" dirty="0">
              <a:solidFill>
                <a:schemeClr val="tx1"/>
              </a:solidFill>
              <a:latin typeface="Times New Roman" panose="02020603050405020304" pitchFamily="18" charset="0"/>
              <a:cs typeface="Times New Roman" panose="02020603050405020304" pitchFamily="18" charset="0"/>
            </a:endParaRPr>
          </a:p>
          <a:p>
            <a:pPr marL="0" indent="0">
              <a:buNone/>
            </a:pPr>
            <a:r>
              <a:rPr lang="en-IN" sz="2400" dirty="0">
                <a:solidFill>
                  <a:schemeClr val="tx1"/>
                </a:solidFill>
                <a:latin typeface="Times New Roman" panose="02020603050405020304" pitchFamily="18" charset="0"/>
                <a:cs typeface="Times New Roman" panose="02020603050405020304" pitchFamily="18" charset="0"/>
              </a:rPr>
              <a:t>              </a:t>
            </a:r>
            <a:r>
              <a:rPr lang="en-IN" sz="1800" dirty="0">
                <a:solidFill>
                  <a:schemeClr val="tx1"/>
                </a:solidFill>
                <a:latin typeface="Times New Roman" panose="02020603050405020304" pitchFamily="18" charset="0"/>
                <a:cs typeface="Times New Roman" panose="02020603050405020304" pitchFamily="18" charset="0"/>
              </a:rPr>
              <a:t>         </a:t>
            </a:r>
          </a:p>
          <a:p>
            <a:pPr marL="0" indent="0">
              <a:buNone/>
            </a:pPr>
            <a:r>
              <a:rPr lang="en-IN" sz="1800" dirty="0">
                <a:solidFill>
                  <a:schemeClr val="tx1"/>
                </a:solidFill>
                <a:latin typeface="Times New Roman" panose="02020603050405020304" pitchFamily="18" charset="0"/>
                <a:cs typeface="Times New Roman" panose="02020603050405020304" pitchFamily="18" charset="0"/>
              </a:rPr>
              <a:t>                              </a:t>
            </a:r>
            <a:r>
              <a:rPr lang="en-IN" sz="2400" dirty="0">
                <a:solidFill>
                  <a:schemeClr val="tx1"/>
                </a:solidFill>
                <a:latin typeface="Times New Roman" panose="02020603050405020304" pitchFamily="18" charset="0"/>
                <a:cs typeface="Times New Roman" panose="02020603050405020304" pitchFamily="18" charset="0"/>
              </a:rPr>
              <a:t>destabilizes the denture</a:t>
            </a:r>
            <a:endParaRPr lang="en-IN" sz="2400" dirty="0">
              <a:latin typeface="Times New Roman" panose="02020603050405020304" pitchFamily="18" charset="0"/>
              <a:cs typeface="Times New Roman" panose="02020603050405020304" pitchFamily="18" charset="0"/>
            </a:endParaRPr>
          </a:p>
        </p:txBody>
      </p:sp>
      <p:sp>
        <p:nvSpPr>
          <p:cNvPr id="4" name="Arrow: Down 3"/>
          <p:cNvSpPr/>
          <p:nvPr/>
        </p:nvSpPr>
        <p:spPr>
          <a:xfrm>
            <a:off x="4140486" y="2003461"/>
            <a:ext cx="484632" cy="9784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125" y="678096"/>
            <a:ext cx="8887906" cy="4489964"/>
          </a:xfrm>
        </p:spPr>
        <p:txBody>
          <a:bodyPr>
            <a:normAutofit/>
          </a:bodyPr>
          <a:lstStyle/>
          <a:p>
            <a:pPr marL="0" indent="0">
              <a:buNone/>
            </a:pPr>
            <a:r>
              <a:rPr lang="en-IN" sz="4000" b="1" u="sng" spc="-10" dirty="0">
                <a:solidFill>
                  <a:schemeClr val="accent1"/>
                </a:solidFill>
                <a:latin typeface="Times New Roman" panose="02020603050405020304" pitchFamily="18" charset="0"/>
                <a:cs typeface="Times New Roman" panose="02020603050405020304" pitchFamily="18" charset="0"/>
              </a:rPr>
              <a:t>SUPPORT</a:t>
            </a:r>
          </a:p>
          <a:p>
            <a:pPr marR="132715">
              <a:lnSpc>
                <a:spcPct val="150000"/>
              </a:lnSpc>
              <a:spcBef>
                <a:spcPts val="100"/>
              </a:spcBef>
              <a:tabLst>
                <a:tab pos="393065" algn="l"/>
              </a:tabLst>
            </a:pPr>
            <a:r>
              <a:rPr lang="en-US" sz="2400" spc="-10" dirty="0">
                <a:latin typeface="Times New Roman" panose="02020603050405020304" pitchFamily="18" charset="0"/>
                <a:cs typeface="Times New Roman" panose="02020603050405020304" pitchFamily="18" charset="0"/>
              </a:rPr>
              <a:t>The resistance to </a:t>
            </a:r>
            <a:r>
              <a:rPr lang="en-US" sz="2400" spc="-5" dirty="0">
                <a:latin typeface="Times New Roman" panose="02020603050405020304" pitchFamily="18" charset="0"/>
                <a:cs typeface="Times New Roman" panose="02020603050405020304" pitchFamily="18" charset="0"/>
              </a:rPr>
              <a:t>vertical </a:t>
            </a:r>
            <a:r>
              <a:rPr lang="en-US" sz="2400" spc="-10" dirty="0">
                <a:latin typeface="Times New Roman" panose="02020603050405020304" pitchFamily="18" charset="0"/>
                <a:cs typeface="Times New Roman" panose="02020603050405020304" pitchFamily="18" charset="0"/>
              </a:rPr>
              <a:t>forces of mastication </a:t>
            </a:r>
            <a:r>
              <a:rPr lang="en-US" sz="2400" spc="-5" dirty="0">
                <a:latin typeface="Times New Roman" panose="02020603050405020304" pitchFamily="18" charset="0"/>
                <a:cs typeface="Times New Roman" panose="02020603050405020304" pitchFamily="18" charset="0"/>
              </a:rPr>
              <a:t>and </a:t>
            </a:r>
            <a:r>
              <a:rPr lang="en-US" sz="2400" spc="-10" dirty="0">
                <a:latin typeface="Times New Roman" panose="02020603050405020304" pitchFamily="18" charset="0"/>
                <a:cs typeface="Times New Roman" panose="02020603050405020304" pitchFamily="18" charset="0"/>
              </a:rPr>
              <a:t>to occlusal or other forces </a:t>
            </a:r>
            <a:r>
              <a:rPr lang="en-US" sz="2400" spc="-5" dirty="0">
                <a:latin typeface="Times New Roman" panose="02020603050405020304" pitchFamily="18" charset="0"/>
                <a:cs typeface="Times New Roman" panose="02020603050405020304" pitchFamily="18" charset="0"/>
              </a:rPr>
              <a:t>applied in </a:t>
            </a:r>
            <a:r>
              <a:rPr lang="en-US" sz="2400" dirty="0">
                <a:latin typeface="Times New Roman" panose="02020603050405020304" pitchFamily="18" charset="0"/>
                <a:cs typeface="Times New Roman" panose="02020603050405020304" pitchFamily="18" charset="0"/>
              </a:rPr>
              <a:t>a </a:t>
            </a:r>
            <a:r>
              <a:rPr lang="en-US" sz="2400" spc="-5" dirty="0">
                <a:latin typeface="Times New Roman" panose="02020603050405020304" pitchFamily="18" charset="0"/>
                <a:cs typeface="Times New Roman" panose="02020603050405020304" pitchFamily="18" charset="0"/>
              </a:rPr>
              <a:t>direction  </a:t>
            </a:r>
            <a:r>
              <a:rPr lang="en-US" sz="2400" spc="-10" dirty="0">
                <a:latin typeface="Times New Roman" panose="02020603050405020304" pitchFamily="18" charset="0"/>
                <a:cs typeface="Times New Roman" panose="02020603050405020304" pitchFamily="18" charset="0"/>
              </a:rPr>
              <a:t>toward the </a:t>
            </a:r>
            <a:r>
              <a:rPr lang="en-US" sz="2400" spc="-5" dirty="0">
                <a:latin typeface="Times New Roman" panose="02020603050405020304" pitchFamily="18" charset="0"/>
                <a:cs typeface="Times New Roman" panose="02020603050405020304" pitchFamily="18" charset="0"/>
              </a:rPr>
              <a:t>basal</a:t>
            </a:r>
            <a:r>
              <a:rPr lang="en-US" sz="2400" spc="-10"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seat.</a:t>
            </a:r>
            <a:endParaRPr lang="en-US" sz="2400" dirty="0">
              <a:latin typeface="Times New Roman" panose="02020603050405020304" pitchFamily="18" charset="0"/>
              <a:cs typeface="Times New Roman" panose="02020603050405020304" pitchFamily="18" charset="0"/>
            </a:endParaRPr>
          </a:p>
          <a:p>
            <a:pPr marR="5080">
              <a:lnSpc>
                <a:spcPct val="150000"/>
              </a:lnSpc>
              <a:spcBef>
                <a:spcPts val="815"/>
              </a:spcBef>
              <a:tabLst>
                <a:tab pos="393065" algn="l"/>
              </a:tabLst>
            </a:pPr>
            <a:r>
              <a:rPr lang="en-US" sz="2400" spc="-5" dirty="0">
                <a:latin typeface="Times New Roman" panose="02020603050405020304" pitchFamily="18" charset="0"/>
                <a:cs typeface="Times New Roman" panose="02020603050405020304" pitchFamily="18" charset="0"/>
              </a:rPr>
              <a:t>Enhanced by selective placement </a:t>
            </a:r>
            <a:r>
              <a:rPr lang="en-US" sz="2400" spc="-10" dirty="0">
                <a:latin typeface="Times New Roman" panose="02020603050405020304" pitchFamily="18" charset="0"/>
                <a:cs typeface="Times New Roman" panose="02020603050405020304" pitchFamily="18" charset="0"/>
              </a:rPr>
              <a:t>of </a:t>
            </a:r>
            <a:r>
              <a:rPr lang="en-US" sz="2400" spc="-5" dirty="0">
                <a:latin typeface="Times New Roman" panose="02020603050405020304" pitchFamily="18" charset="0"/>
                <a:cs typeface="Times New Roman" panose="02020603050405020304" pitchFamily="18" charset="0"/>
              </a:rPr>
              <a:t>pressures </a:t>
            </a:r>
            <a:r>
              <a:rPr lang="en-US" sz="2400" spc="-15" dirty="0">
                <a:latin typeface="Times New Roman" panose="02020603050405020304" pitchFamily="18" charset="0"/>
                <a:cs typeface="Times New Roman" panose="02020603050405020304" pitchFamily="18" charset="0"/>
              </a:rPr>
              <a:t>that </a:t>
            </a:r>
            <a:r>
              <a:rPr lang="en-US" sz="2400" spc="-5" dirty="0">
                <a:latin typeface="Times New Roman" panose="02020603050405020304" pitchFamily="18" charset="0"/>
                <a:cs typeface="Times New Roman" panose="02020603050405020304" pitchFamily="18" charset="0"/>
              </a:rPr>
              <a:t>are in </a:t>
            </a:r>
            <a:r>
              <a:rPr lang="en-US" sz="2400" spc="-10" dirty="0">
                <a:latin typeface="Times New Roman" panose="02020603050405020304" pitchFamily="18" charset="0"/>
                <a:cs typeface="Times New Roman" panose="02020603050405020304" pitchFamily="18" charset="0"/>
              </a:rPr>
              <a:t>harmony </a:t>
            </a:r>
            <a:r>
              <a:rPr lang="en-US" sz="2400" spc="-5" dirty="0">
                <a:latin typeface="Times New Roman" panose="02020603050405020304" pitchFamily="18" charset="0"/>
                <a:cs typeface="Times New Roman" panose="02020603050405020304" pitchFamily="18" charset="0"/>
              </a:rPr>
              <a:t>with </a:t>
            </a:r>
            <a:r>
              <a:rPr lang="en-US" sz="2400" spc="-10" dirty="0">
                <a:latin typeface="Times New Roman" panose="02020603050405020304" pitchFamily="18" charset="0"/>
                <a:cs typeface="Times New Roman" panose="02020603050405020304" pitchFamily="18" charset="0"/>
              </a:rPr>
              <a:t>the resiliency of the tissues </a:t>
            </a:r>
            <a:r>
              <a:rPr lang="en-US" sz="2400" spc="-15" dirty="0">
                <a:latin typeface="Times New Roman" panose="02020603050405020304" pitchFamily="18" charset="0"/>
                <a:cs typeface="Times New Roman" panose="02020603050405020304" pitchFamily="18" charset="0"/>
              </a:rPr>
              <a:t>that  </a:t>
            </a:r>
            <a:r>
              <a:rPr lang="en-US" sz="2400" spc="-10" dirty="0">
                <a:latin typeface="Times New Roman" panose="02020603050405020304" pitchFamily="18" charset="0"/>
                <a:cs typeface="Times New Roman" panose="02020603050405020304" pitchFamily="18" charset="0"/>
              </a:rPr>
              <a:t>make </a:t>
            </a:r>
            <a:r>
              <a:rPr lang="en-US" sz="2400" spc="-5" dirty="0">
                <a:latin typeface="Times New Roman" panose="02020603050405020304" pitchFamily="18" charset="0"/>
                <a:cs typeface="Times New Roman" panose="02020603050405020304" pitchFamily="18" charset="0"/>
              </a:rPr>
              <a:t>up </a:t>
            </a:r>
            <a:r>
              <a:rPr lang="en-US" sz="2400" spc="-10" dirty="0">
                <a:latin typeface="Times New Roman" panose="02020603050405020304" pitchFamily="18" charset="0"/>
                <a:cs typeface="Times New Roman" panose="02020603050405020304" pitchFamily="18" charset="0"/>
              </a:rPr>
              <a:t>the </a:t>
            </a:r>
            <a:r>
              <a:rPr lang="en-US" sz="2400" spc="-5" dirty="0">
                <a:latin typeface="Times New Roman" panose="02020603050405020304" pitchFamily="18" charset="0"/>
                <a:cs typeface="Times New Roman" panose="02020603050405020304" pitchFamily="18" charset="0"/>
              </a:rPr>
              <a:t>basal</a:t>
            </a:r>
            <a:r>
              <a:rPr lang="en-US" sz="2400" spc="-25"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seat.</a:t>
            </a:r>
            <a:endParaRPr lang="en-US"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092077"/>
            <a:ext cx="8596668" cy="3880773"/>
          </a:xfrm>
        </p:spPr>
        <p:txBody>
          <a:bodyPr>
            <a:noAutofit/>
          </a:bodyPr>
          <a:lstStyle/>
          <a:p>
            <a:pPr marL="0" indent="0">
              <a:buNone/>
            </a:pPr>
            <a:r>
              <a:rPr lang="en-US" sz="2400" spc="-5" dirty="0">
                <a:latin typeface="Times New Roman" panose="02020603050405020304" pitchFamily="18" charset="0"/>
                <a:cs typeface="Times New Roman" panose="02020603050405020304" pitchFamily="18" charset="0"/>
              </a:rPr>
              <a:t>Denture </a:t>
            </a:r>
            <a:r>
              <a:rPr lang="en-US" sz="2400" spc="-100" dirty="0">
                <a:latin typeface="Times New Roman" panose="02020603050405020304" pitchFamily="18" charset="0"/>
                <a:cs typeface="Times New Roman" panose="02020603050405020304" pitchFamily="18" charset="0"/>
              </a:rPr>
              <a:t>base  </a:t>
            </a:r>
            <a:r>
              <a:rPr lang="en-US" sz="2400" spc="25" dirty="0">
                <a:latin typeface="Times New Roman" panose="02020603050405020304" pitchFamily="18" charset="0"/>
                <a:cs typeface="Times New Roman" panose="02020603050405020304" pitchFamily="18" charset="0"/>
              </a:rPr>
              <a:t>should</a:t>
            </a:r>
            <a:r>
              <a:rPr lang="en-US" sz="2400" spc="-50" dirty="0">
                <a:latin typeface="Times New Roman" panose="02020603050405020304" pitchFamily="18" charset="0"/>
                <a:cs typeface="Times New Roman" panose="02020603050405020304" pitchFamily="18" charset="0"/>
              </a:rPr>
              <a:t> cover  </a:t>
            </a:r>
            <a:r>
              <a:rPr lang="en-US" sz="2400" spc="-90" dirty="0">
                <a:latin typeface="Times New Roman" panose="02020603050405020304" pitchFamily="18" charset="0"/>
                <a:cs typeface="Times New Roman" panose="02020603050405020304" pitchFamily="18" charset="0"/>
              </a:rPr>
              <a:t>as </a:t>
            </a:r>
            <a:r>
              <a:rPr lang="en-US" sz="2400" spc="40" dirty="0">
                <a:latin typeface="Times New Roman" panose="02020603050405020304" pitchFamily="18" charset="0"/>
                <a:cs typeface="Times New Roman" panose="02020603050405020304" pitchFamily="18" charset="0"/>
              </a:rPr>
              <a:t>much  </a:t>
            </a:r>
            <a:r>
              <a:rPr lang="en-US" sz="2400" spc="-5" dirty="0">
                <a:latin typeface="Times New Roman" panose="02020603050405020304" pitchFamily="18" charset="0"/>
                <a:cs typeface="Times New Roman" panose="02020603050405020304" pitchFamily="18" charset="0"/>
              </a:rPr>
              <a:t>denture  </a:t>
            </a:r>
            <a:r>
              <a:rPr lang="en-US" sz="2400" spc="-45" dirty="0">
                <a:latin typeface="Times New Roman" panose="02020603050405020304" pitchFamily="18" charset="0"/>
                <a:cs typeface="Times New Roman" panose="02020603050405020304" pitchFamily="18" charset="0"/>
              </a:rPr>
              <a:t>bearing </a:t>
            </a:r>
            <a:r>
              <a:rPr lang="en-US" sz="2400" spc="-80" dirty="0">
                <a:latin typeface="Times New Roman" panose="02020603050405020304" pitchFamily="18" charset="0"/>
                <a:cs typeface="Times New Roman" panose="02020603050405020304" pitchFamily="18" charset="0"/>
              </a:rPr>
              <a:t>area  </a:t>
            </a:r>
            <a:r>
              <a:rPr lang="en-US" sz="2400" spc="-90" dirty="0">
                <a:latin typeface="Times New Roman" panose="02020603050405020304" pitchFamily="18" charset="0"/>
                <a:cs typeface="Times New Roman" panose="02020603050405020304" pitchFamily="18" charset="0"/>
              </a:rPr>
              <a:t>as</a:t>
            </a:r>
            <a:r>
              <a:rPr lang="en-US" sz="2400" spc="-25" dirty="0">
                <a:latin typeface="Times New Roman" panose="02020603050405020304" pitchFamily="18" charset="0"/>
                <a:cs typeface="Times New Roman" panose="02020603050405020304" pitchFamily="18" charset="0"/>
              </a:rPr>
              <a:t> </a:t>
            </a:r>
            <a:r>
              <a:rPr lang="en-US" sz="2400" spc="-35" dirty="0">
                <a:latin typeface="Times New Roman" panose="02020603050405020304" pitchFamily="18" charset="0"/>
                <a:cs typeface="Times New Roman" panose="02020603050405020304" pitchFamily="18" charset="0"/>
              </a:rPr>
              <a:t>possible</a:t>
            </a:r>
          </a:p>
          <a:p>
            <a:pPr marL="0" indent="0">
              <a:buNone/>
            </a:pPr>
            <a:endParaRPr lang="en-US" sz="2400" spc="-35" dirty="0">
              <a:latin typeface="Times New Roman" panose="02020603050405020304" pitchFamily="18" charset="0"/>
              <a:cs typeface="Times New Roman" panose="02020603050405020304" pitchFamily="18" charset="0"/>
            </a:endParaRPr>
          </a:p>
          <a:p>
            <a:pPr marL="0" indent="0">
              <a:buNone/>
            </a:pPr>
            <a:endParaRPr lang="en-US" sz="2400" spc="-35" dirty="0">
              <a:latin typeface="Times New Roman" panose="02020603050405020304" pitchFamily="18" charset="0"/>
              <a:cs typeface="Times New Roman" panose="02020603050405020304" pitchFamily="18" charset="0"/>
            </a:endParaRPr>
          </a:p>
          <a:p>
            <a:pPr marL="0" indent="0">
              <a:buNone/>
            </a:pPr>
            <a:endParaRPr lang="en-US" sz="2400" spc="-35"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                             Distribution  </a:t>
            </a:r>
            <a:r>
              <a:rPr lang="en-US" sz="2400" spc="55" dirty="0">
                <a:latin typeface="Times New Roman" panose="02020603050405020304" pitchFamily="18" charset="0"/>
                <a:cs typeface="Times New Roman" panose="02020603050405020304" pitchFamily="18" charset="0"/>
              </a:rPr>
              <a:t>of </a:t>
            </a:r>
            <a:r>
              <a:rPr lang="en-US" sz="2400" spc="-40" dirty="0">
                <a:latin typeface="Times New Roman" panose="02020603050405020304" pitchFamily="18" charset="0"/>
                <a:cs typeface="Times New Roman" panose="02020603050405020304" pitchFamily="18" charset="0"/>
              </a:rPr>
              <a:t>forces  </a:t>
            </a:r>
            <a:r>
              <a:rPr lang="en-US" sz="2400" spc="-35" dirty="0">
                <a:latin typeface="Times New Roman" panose="02020603050405020304" pitchFamily="18" charset="0"/>
                <a:cs typeface="Times New Roman" panose="02020603050405020304" pitchFamily="18" charset="0"/>
              </a:rPr>
              <a:t>over </a:t>
            </a:r>
            <a:r>
              <a:rPr lang="en-US" sz="2400" spc="-90" dirty="0">
                <a:latin typeface="Times New Roman" panose="02020603050405020304" pitchFamily="18" charset="0"/>
                <a:cs typeface="Times New Roman" panose="02020603050405020304" pitchFamily="18" charset="0"/>
              </a:rPr>
              <a:t>a </a:t>
            </a:r>
            <a:r>
              <a:rPr lang="en-US" sz="2400" spc="-75" dirty="0">
                <a:latin typeface="Times New Roman" panose="02020603050405020304" pitchFamily="18" charset="0"/>
                <a:cs typeface="Times New Roman" panose="02020603050405020304" pitchFamily="18" charset="0"/>
              </a:rPr>
              <a:t>larger  </a:t>
            </a:r>
            <a:r>
              <a:rPr lang="en-US" sz="2400" spc="-80" dirty="0">
                <a:latin typeface="Times New Roman" panose="02020603050405020304" pitchFamily="18" charset="0"/>
                <a:cs typeface="Times New Roman" panose="02020603050405020304" pitchFamily="18" charset="0"/>
              </a:rPr>
              <a:t>area.</a:t>
            </a:r>
            <a:endParaRPr lang="en-US" sz="2400" dirty="0">
              <a:latin typeface="Times New Roman" panose="02020603050405020304" pitchFamily="18" charset="0"/>
              <a:cs typeface="Times New Roman" panose="02020603050405020304" pitchFamily="18" charset="0"/>
            </a:endParaRPr>
          </a:p>
          <a:p>
            <a:pPr marL="0" indent="0">
              <a:buNone/>
            </a:pPr>
            <a:endParaRPr lang="en-US" sz="2400" spc="-35" dirty="0">
              <a:latin typeface="Times New Roman" panose="02020603050405020304" pitchFamily="18" charset="0"/>
              <a:cs typeface="Times New Roman" panose="02020603050405020304" pitchFamily="18" charset="0"/>
            </a:endParaRPr>
          </a:p>
          <a:p>
            <a:pPr marL="0" indent="0">
              <a:buNone/>
            </a:pPr>
            <a:endParaRPr lang="en-US" sz="2400" spc="-35" dirty="0">
              <a:latin typeface="Times New Roman" panose="02020603050405020304" pitchFamily="18" charset="0"/>
              <a:cs typeface="Times New Roman" panose="02020603050405020304" pitchFamily="18" charset="0"/>
            </a:endParaRPr>
          </a:p>
          <a:p>
            <a:pPr marL="0" indent="0">
              <a:buNone/>
            </a:pPr>
            <a:r>
              <a:rPr lang="en-IN" sz="2400" spc="-90" dirty="0">
                <a:latin typeface="Times New Roman" panose="02020603050405020304" pitchFamily="18" charset="0"/>
                <a:cs typeface="Times New Roman" panose="02020603050405020304" pitchFamily="18" charset="0"/>
              </a:rPr>
              <a:t>                                                     S</a:t>
            </a:r>
            <a:r>
              <a:rPr lang="en-IN" sz="2400" spc="95" dirty="0">
                <a:latin typeface="Times New Roman" panose="02020603050405020304" pitchFamily="18" charset="0"/>
                <a:cs typeface="Times New Roman" panose="02020603050405020304" pitchFamily="18" charset="0"/>
              </a:rPr>
              <a:t>n</a:t>
            </a:r>
            <a:r>
              <a:rPr lang="en-IN" sz="2400" spc="35" dirty="0">
                <a:latin typeface="Times New Roman" panose="02020603050405020304" pitchFamily="18" charset="0"/>
                <a:cs typeface="Times New Roman" panose="02020603050405020304" pitchFamily="18" charset="0"/>
              </a:rPr>
              <a:t>o</a:t>
            </a:r>
            <a:r>
              <a:rPr lang="en-IN" sz="2400" spc="130" dirty="0">
                <a:latin typeface="Times New Roman" panose="02020603050405020304" pitchFamily="18" charset="0"/>
                <a:cs typeface="Times New Roman" panose="02020603050405020304" pitchFamily="18" charset="0"/>
              </a:rPr>
              <a:t>w</a:t>
            </a:r>
            <a:r>
              <a:rPr lang="en-IN" sz="2400" spc="45" dirty="0">
                <a:latin typeface="Times New Roman" panose="02020603050405020304" pitchFamily="18" charset="0"/>
                <a:cs typeface="Times New Roman" panose="02020603050405020304" pitchFamily="18" charset="0"/>
              </a:rPr>
              <a:t>-</a:t>
            </a:r>
            <a:r>
              <a:rPr lang="en-IN" sz="2400" spc="-90" dirty="0">
                <a:latin typeface="Times New Roman" panose="02020603050405020304" pitchFamily="18" charset="0"/>
                <a:cs typeface="Times New Roman" panose="02020603050405020304" pitchFamily="18" charset="0"/>
              </a:rPr>
              <a:t>s</a:t>
            </a:r>
            <a:r>
              <a:rPr lang="en-IN" sz="2400" spc="135" dirty="0">
                <a:latin typeface="Times New Roman" panose="02020603050405020304" pitchFamily="18" charset="0"/>
                <a:cs typeface="Times New Roman" panose="02020603050405020304" pitchFamily="18" charset="0"/>
              </a:rPr>
              <a:t>h</a:t>
            </a:r>
            <a:r>
              <a:rPr lang="en-IN" sz="2400" spc="140" dirty="0">
                <a:latin typeface="Times New Roman" panose="02020603050405020304" pitchFamily="18" charset="0"/>
                <a:cs typeface="Times New Roman" panose="02020603050405020304" pitchFamily="18" charset="0"/>
              </a:rPr>
              <a:t>o</a:t>
            </a:r>
            <a:r>
              <a:rPr lang="en-IN" sz="2400" spc="-35" dirty="0">
                <a:latin typeface="Times New Roman" panose="02020603050405020304" pitchFamily="18" charset="0"/>
                <a:cs typeface="Times New Roman" panose="02020603050405020304" pitchFamily="18" charset="0"/>
              </a:rPr>
              <a:t>e  </a:t>
            </a:r>
            <a:r>
              <a:rPr lang="en-IN" sz="2400" spc="-45" dirty="0">
                <a:latin typeface="Times New Roman" panose="02020603050405020304" pitchFamily="18" charset="0"/>
                <a:cs typeface="Times New Roman" panose="02020603050405020304" pitchFamily="18" charset="0"/>
              </a:rPr>
              <a:t>effect</a:t>
            </a:r>
            <a:r>
              <a:rPr lang="en-US" sz="2400" spc="-35"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p:txBody>
      </p:sp>
      <p:sp>
        <p:nvSpPr>
          <p:cNvPr id="4" name="Arrow: Down 3"/>
          <p:cNvSpPr/>
          <p:nvPr/>
        </p:nvSpPr>
        <p:spPr>
          <a:xfrm>
            <a:off x="4831829" y="1620550"/>
            <a:ext cx="484632" cy="136923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Arrow: Down 4"/>
          <p:cNvSpPr/>
          <p:nvPr/>
        </p:nvSpPr>
        <p:spPr>
          <a:xfrm>
            <a:off x="4831829" y="3535104"/>
            <a:ext cx="484632" cy="102662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6500" y="519402"/>
            <a:ext cx="8596668" cy="4586522"/>
          </a:xfrm>
        </p:spPr>
        <p:txBody>
          <a:bodyPr/>
          <a:lstStyle/>
          <a:p>
            <a:pPr marL="0" indent="0">
              <a:buNone/>
            </a:pPr>
            <a:r>
              <a:rPr lang="en-IN" sz="2400" b="1" dirty="0">
                <a:latin typeface="Times New Roman" panose="02020603050405020304" pitchFamily="18" charset="0"/>
                <a:cs typeface="Times New Roman" panose="02020603050405020304" pitchFamily="18" charset="0"/>
              </a:rPr>
              <a:t>Snow shoe principle:</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The basic snow shoe principle of maximal extension is applied for support.</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It states that, at a given </a:t>
            </a:r>
            <a:r>
              <a:rPr lang="en-IN" sz="2400" dirty="0">
                <a:solidFill>
                  <a:srgbClr val="C00000"/>
                </a:solidFill>
                <a:latin typeface="Times New Roman" panose="02020603050405020304" pitchFamily="18" charset="0"/>
                <a:cs typeface="Times New Roman" panose="02020603050405020304" pitchFamily="18" charset="0"/>
              </a:rPr>
              <a:t>constant occlusal force, a broader denture-bearing area decreases the stress/unit area under the denture base</a:t>
            </a:r>
            <a:r>
              <a:rPr lang="en-IN" sz="2400" dirty="0">
                <a:latin typeface="Times New Roman" panose="02020603050405020304" pitchFamily="18" charset="0"/>
                <a:cs typeface="Times New Roman" panose="02020603050405020304" pitchFamily="18" charset="0"/>
              </a:rPr>
              <a:t>.</a:t>
            </a:r>
          </a:p>
          <a:p>
            <a:pPr marL="0" indent="0">
              <a:buNone/>
            </a:pPr>
            <a:endParaRPr lang="en-IN" dirty="0">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0412" y="3558217"/>
            <a:ext cx="5325035" cy="257489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3770" y="779696"/>
            <a:ext cx="8596668" cy="3880773"/>
          </a:xfrm>
        </p:spPr>
        <p:txBody>
          <a:bodyPr/>
          <a:lstStyle/>
          <a:p>
            <a:pPr marL="0" indent="0">
              <a:buNone/>
            </a:pPr>
            <a:r>
              <a:rPr lang="en-IN" sz="2400" b="1" dirty="0">
                <a:latin typeface="Times New Roman" panose="02020603050405020304" pitchFamily="18" charset="0"/>
                <a:cs typeface="Times New Roman" panose="02020603050405020304" pitchFamily="18" charset="0"/>
              </a:rPr>
              <a:t>Factors responsible for support:</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Size and consistency of tissues.</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Patients general health and resistance.</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Force developed by supporting muscles.</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Severity and location of past periodontal diseases.</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Length of edentulousness.</a:t>
            </a:r>
          </a:p>
          <a:p>
            <a:pPr marL="0" indent="0">
              <a:buNone/>
            </a:pPr>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4810" y="990600"/>
            <a:ext cx="8596630" cy="5342890"/>
          </a:xfrm>
        </p:spPr>
        <p:txBody>
          <a:bodyPr>
            <a:normAutofit fontScale="35000" lnSpcReduction="20000"/>
          </a:bodyPr>
          <a:lstStyle/>
          <a:p>
            <a:pPr marL="0" indent="0">
              <a:buNone/>
            </a:pPr>
            <a:r>
              <a:rPr lang="en-IN" sz="7400" b="1" dirty="0">
                <a:latin typeface="Times New Roman" panose="02020603050405020304" pitchFamily="18" charset="0"/>
                <a:cs typeface="Times New Roman" panose="02020603050405020304" pitchFamily="18" charset="0"/>
              </a:rPr>
              <a:t>Mechanism of complete denture support:</a:t>
            </a:r>
          </a:p>
          <a:p>
            <a:pPr>
              <a:lnSpc>
                <a:spcPct val="150000"/>
              </a:lnSpc>
            </a:pPr>
            <a:r>
              <a:rPr lang="en-IN" sz="7400" dirty="0">
                <a:solidFill>
                  <a:schemeClr val="tx1"/>
                </a:solidFill>
                <a:latin typeface="Times New Roman" panose="02020603050405020304" pitchFamily="18" charset="0"/>
                <a:cs typeface="Times New Roman" panose="02020603050405020304" pitchFamily="18" charset="0"/>
              </a:rPr>
              <a:t>Basic problem – edentulous – artificial replacements are attached to the supporting bone.</a:t>
            </a:r>
          </a:p>
          <a:p>
            <a:pPr>
              <a:lnSpc>
                <a:spcPct val="150000"/>
              </a:lnSpc>
            </a:pPr>
            <a:r>
              <a:rPr lang="en-IN" sz="7400" dirty="0">
                <a:solidFill>
                  <a:schemeClr val="tx1"/>
                </a:solidFill>
                <a:latin typeface="Times New Roman" panose="02020603050405020304" pitchFamily="18" charset="0"/>
                <a:cs typeface="Times New Roman" panose="02020603050405020304" pitchFamily="18" charset="0"/>
              </a:rPr>
              <a:t>Masticatory loads:</a:t>
            </a:r>
          </a:p>
          <a:p>
            <a:pPr marL="0" indent="0">
              <a:lnSpc>
                <a:spcPct val="150000"/>
              </a:lnSpc>
              <a:buNone/>
            </a:pPr>
            <a:r>
              <a:rPr lang="en-IN" sz="7400" dirty="0">
                <a:solidFill>
                  <a:schemeClr val="tx1"/>
                </a:solidFill>
                <a:latin typeface="Times New Roman" panose="02020603050405020304" pitchFamily="18" charset="0"/>
                <a:cs typeface="Times New Roman" panose="02020603050405020304" pitchFamily="18" charset="0"/>
              </a:rPr>
              <a:t>          Natural teeth – 44 lb(20kg)</a:t>
            </a:r>
          </a:p>
          <a:p>
            <a:pPr marL="0" indent="0">
              <a:lnSpc>
                <a:spcPct val="150000"/>
              </a:lnSpc>
              <a:buNone/>
            </a:pPr>
            <a:r>
              <a:rPr lang="en-IN" sz="7400" dirty="0">
                <a:solidFill>
                  <a:schemeClr val="tx1"/>
                </a:solidFill>
                <a:latin typeface="Times New Roman" panose="02020603050405020304" pitchFamily="18" charset="0"/>
                <a:cs typeface="Times New Roman" panose="02020603050405020304" pitchFamily="18" charset="0"/>
              </a:rPr>
              <a:t>          complete denture – 13-16 lb(6-8kg)</a:t>
            </a:r>
          </a:p>
          <a:p>
            <a:pPr>
              <a:lnSpc>
                <a:spcPct val="150000"/>
              </a:lnSpc>
            </a:pPr>
            <a:r>
              <a:rPr lang="en-IN" sz="7400" dirty="0">
                <a:solidFill>
                  <a:schemeClr val="tx1"/>
                </a:solidFill>
                <a:latin typeface="Times New Roman" panose="02020603050405020304" pitchFamily="18" charset="0"/>
                <a:cs typeface="Times New Roman" panose="02020603050405020304" pitchFamily="18" charset="0"/>
              </a:rPr>
              <a:t>Mucosa support</a:t>
            </a:r>
          </a:p>
          <a:p>
            <a:pPr marL="0" indent="0">
              <a:lnSpc>
                <a:spcPct val="150000"/>
              </a:lnSpc>
              <a:buNone/>
            </a:pPr>
            <a:r>
              <a:rPr lang="en-IN" sz="7400" dirty="0">
                <a:latin typeface="Times New Roman" panose="02020603050405020304" pitchFamily="18" charset="0"/>
                <a:cs typeface="Times New Roman" panose="02020603050405020304" pitchFamily="18" charset="0"/>
              </a:rPr>
              <a:t>          </a:t>
            </a:r>
          </a:p>
          <a:p>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8227" y="405301"/>
            <a:ext cx="8908415" cy="5647055"/>
          </a:xfrm>
        </p:spPr>
        <p:txBody>
          <a:bodyPr>
            <a:normAutofit/>
          </a:bodyPr>
          <a:lstStyle/>
          <a:p>
            <a:pPr>
              <a:lnSpc>
                <a:spcPct val="150000"/>
              </a:lnSpc>
              <a:buFont typeface="Wingdings" panose="05000000000000000000" pitchFamily="2" charset="2"/>
              <a:buChar char="Ø"/>
            </a:pPr>
            <a:r>
              <a:rPr lang="en-IN" sz="2600" dirty="0">
                <a:latin typeface="Times New Roman" panose="02020603050405020304" pitchFamily="18" charset="0"/>
                <a:cs typeface="Times New Roman" panose="02020603050405020304" pitchFamily="18" charset="0"/>
              </a:rPr>
              <a:t>Mean denture bearing area  </a:t>
            </a:r>
          </a:p>
          <a:p>
            <a:pPr marL="0" indent="0">
              <a:lnSpc>
                <a:spcPct val="150000"/>
              </a:lnSpc>
              <a:buNone/>
            </a:pPr>
            <a:r>
              <a:rPr lang="en-IN" sz="2600" dirty="0">
                <a:latin typeface="Times New Roman" panose="02020603050405020304" pitchFamily="18" charset="0"/>
                <a:cs typeface="Times New Roman" panose="02020603050405020304" pitchFamily="18" charset="0"/>
              </a:rPr>
              <a:t>         maxilla- 22.96 cm</a:t>
            </a:r>
            <a:r>
              <a:rPr lang="en-IN" sz="2600" baseline="30000" dirty="0">
                <a:latin typeface="Times New Roman" panose="02020603050405020304" pitchFamily="18" charset="0"/>
                <a:cs typeface="Times New Roman" panose="02020603050405020304" pitchFamily="18" charset="0"/>
              </a:rPr>
              <a:t>2</a:t>
            </a:r>
            <a:endParaRPr lang="en-IN" sz="2600" dirty="0">
              <a:latin typeface="Times New Roman" panose="02020603050405020304" pitchFamily="18" charset="0"/>
              <a:cs typeface="Times New Roman" panose="02020603050405020304" pitchFamily="18" charset="0"/>
            </a:endParaRPr>
          </a:p>
          <a:p>
            <a:pPr marL="0" indent="0">
              <a:lnSpc>
                <a:spcPct val="150000"/>
              </a:lnSpc>
              <a:buNone/>
            </a:pPr>
            <a:r>
              <a:rPr lang="en-IN" sz="2600" dirty="0">
                <a:latin typeface="Times New Roman" panose="02020603050405020304" pitchFamily="18" charset="0"/>
                <a:cs typeface="Times New Roman" panose="02020603050405020304" pitchFamily="18" charset="0"/>
              </a:rPr>
              <a:t>         mandible- 12.15cm</a:t>
            </a:r>
            <a:r>
              <a:rPr lang="en-IN" sz="2600" baseline="30000" dirty="0">
                <a:latin typeface="Times New Roman" panose="02020603050405020304" pitchFamily="18" charset="0"/>
                <a:cs typeface="Times New Roman" panose="02020603050405020304" pitchFamily="18" charset="0"/>
              </a:rPr>
              <a:t>2</a:t>
            </a:r>
            <a:r>
              <a:rPr lang="en-IN" sz="2600" dirty="0">
                <a:latin typeface="Times New Roman" panose="02020603050405020304" pitchFamily="18" charset="0"/>
                <a:cs typeface="Times New Roman" panose="02020603050405020304" pitchFamily="18" charset="0"/>
              </a:rPr>
              <a:t>  </a:t>
            </a:r>
          </a:p>
          <a:p>
            <a:pPr>
              <a:lnSpc>
                <a:spcPct val="150000"/>
              </a:lnSpc>
              <a:buFont typeface="Wingdings" panose="05000000000000000000" pitchFamily="2" charset="2"/>
              <a:buChar char="Ø"/>
            </a:pPr>
            <a:r>
              <a:rPr lang="en-IN" sz="2600" dirty="0">
                <a:latin typeface="Times New Roman" panose="02020603050405020304" pitchFamily="18" charset="0"/>
                <a:cs typeface="Times New Roman" panose="02020603050405020304" pitchFamily="18" charset="0"/>
              </a:rPr>
              <a:t>Periodontal ligament area – 45 cm</a:t>
            </a:r>
            <a:r>
              <a:rPr lang="en-IN" sz="2600" baseline="30000" dirty="0">
                <a:latin typeface="Times New Roman" panose="02020603050405020304" pitchFamily="18" charset="0"/>
                <a:cs typeface="Times New Roman" panose="02020603050405020304" pitchFamily="18" charset="0"/>
              </a:rPr>
              <a:t>2</a:t>
            </a:r>
          </a:p>
          <a:p>
            <a:pPr>
              <a:lnSpc>
                <a:spcPct val="150000"/>
              </a:lnSpc>
              <a:buFont typeface="Wingdings" panose="05000000000000000000" pitchFamily="2" charset="2"/>
              <a:buChar char="Ø"/>
            </a:pPr>
            <a:endParaRPr lang="en-IN" sz="2600" dirty="0">
              <a:latin typeface="Times New Roman" panose="02020603050405020304" pitchFamily="18" charset="0"/>
              <a:cs typeface="Times New Roman" panose="02020603050405020304" pitchFamily="18" charset="0"/>
            </a:endParaRPr>
          </a:p>
          <a:p>
            <a:pPr>
              <a:lnSpc>
                <a:spcPct val="150000"/>
              </a:lnSpc>
            </a:pPr>
            <a:r>
              <a:rPr lang="en-IN" sz="2600" b="1" dirty="0">
                <a:latin typeface="Times New Roman" panose="02020603050405020304" pitchFamily="18" charset="0"/>
                <a:cs typeface="Times New Roman" panose="02020603050405020304" pitchFamily="18" charset="0"/>
              </a:rPr>
              <a:t>Anatomy of supporting structure:</a:t>
            </a:r>
          </a:p>
          <a:p>
            <a:pPr marL="457200" indent="-457200">
              <a:lnSpc>
                <a:spcPct val="150000"/>
              </a:lnSpc>
              <a:buFont typeface="Arial" panose="020B0604020202020204" pitchFamily="34" charset="0"/>
              <a:buChar char="•"/>
            </a:pPr>
            <a:r>
              <a:rPr lang="en-IN" sz="2600" dirty="0">
                <a:latin typeface="Times New Roman" panose="02020603050405020304" pitchFamily="18" charset="0"/>
                <a:cs typeface="Times New Roman" panose="02020603050405020304" pitchFamily="18" charset="0"/>
              </a:rPr>
              <a:t>The foundation for dentures is made up of bone of the hard palate and residual ridge covered by mucous membrane.</a:t>
            </a:r>
          </a:p>
          <a:p>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303" y="575354"/>
            <a:ext cx="8596668" cy="4757092"/>
          </a:xfrm>
        </p:spPr>
        <p:txBody>
          <a:bodyPr>
            <a:noAutofit/>
          </a:bodyPr>
          <a:lstStyle/>
          <a:p>
            <a:pPr marL="0" indent="0">
              <a:lnSpc>
                <a:spcPct val="150000"/>
              </a:lnSpc>
              <a:buNone/>
            </a:pPr>
            <a:endParaRPr lang="en-IN" sz="2000" dirty="0">
              <a:solidFill>
                <a:schemeClr val="tx1"/>
              </a:solidFill>
              <a:latin typeface="Times New Roman" panose="02020603050405020304" pitchFamily="18" charset="0"/>
              <a:cs typeface="Times New Roman" panose="02020603050405020304" pitchFamily="18" charset="0"/>
            </a:endParaRP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Based on clinical and histologic impressions the denture bearing tissues categorize into:</a:t>
            </a:r>
          </a:p>
          <a:p>
            <a:pPr marL="0" indent="0">
              <a:lnSpc>
                <a:spcPct val="150000"/>
              </a:lnSpc>
              <a:buNone/>
            </a:pPr>
            <a:r>
              <a:rPr lang="en-IN" sz="2400" dirty="0">
                <a:solidFill>
                  <a:schemeClr val="tx1"/>
                </a:solidFill>
                <a:latin typeface="Times New Roman" panose="02020603050405020304" pitchFamily="18" charset="0"/>
                <a:cs typeface="Times New Roman" panose="02020603050405020304" pitchFamily="18" charset="0"/>
              </a:rPr>
              <a:t>           - Primary stress bearing area.</a:t>
            </a:r>
          </a:p>
          <a:p>
            <a:pPr marL="0" indent="0">
              <a:lnSpc>
                <a:spcPct val="150000"/>
              </a:lnSpc>
              <a:buNone/>
            </a:pPr>
            <a:r>
              <a:rPr lang="en-IN" sz="2400" dirty="0">
                <a:solidFill>
                  <a:schemeClr val="tx1"/>
                </a:solidFill>
                <a:latin typeface="Times New Roman" panose="02020603050405020304" pitchFamily="18" charset="0"/>
                <a:cs typeface="Times New Roman" panose="02020603050405020304" pitchFamily="18" charset="0"/>
              </a:rPr>
              <a:t>           - Secondary stress bearing area.</a:t>
            </a:r>
          </a:p>
          <a:p>
            <a:pPr marL="0" indent="0">
              <a:lnSpc>
                <a:spcPct val="150000"/>
              </a:lnSpc>
              <a:buNone/>
            </a:pPr>
            <a:r>
              <a:rPr lang="en-IN" sz="2400" dirty="0">
                <a:solidFill>
                  <a:schemeClr val="tx1"/>
                </a:solidFill>
                <a:latin typeface="Times New Roman" panose="02020603050405020304" pitchFamily="18" charset="0"/>
                <a:cs typeface="Times New Roman" panose="02020603050405020304" pitchFamily="18" charset="0"/>
              </a:rPr>
              <a:t>           - Valve producing areas.</a:t>
            </a:r>
          </a:p>
          <a:p>
            <a:pPr marL="0" indent="0">
              <a:lnSpc>
                <a:spcPct val="150000"/>
              </a:lnSpc>
              <a:buNone/>
            </a:pPr>
            <a:r>
              <a:rPr lang="en-IN" sz="2400" dirty="0">
                <a:solidFill>
                  <a:schemeClr val="tx1"/>
                </a:solidFill>
                <a:latin typeface="Times New Roman" panose="02020603050405020304" pitchFamily="18" charset="0"/>
                <a:cs typeface="Times New Roman" panose="02020603050405020304" pitchFamily="18" charset="0"/>
              </a:rPr>
              <a:t>           - Relief areas.</a:t>
            </a:r>
          </a:p>
          <a:p>
            <a:endParaRPr lang="en-IN" sz="20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0755" y="533116"/>
            <a:ext cx="8596668" cy="3880773"/>
          </a:xfrm>
        </p:spPr>
        <p:txBody>
          <a:bodyPr/>
          <a:lstStyle/>
          <a:p>
            <a:pPr marL="0" marR="5080" indent="0">
              <a:lnSpc>
                <a:spcPct val="150000"/>
              </a:lnSpc>
              <a:spcBef>
                <a:spcPts val="100"/>
              </a:spcBef>
              <a:buNone/>
            </a:pPr>
            <a:r>
              <a:rPr lang="en-US" sz="2400" b="1" spc="-10" dirty="0">
                <a:latin typeface="Times New Roman" panose="02020603050405020304" pitchFamily="18" charset="0"/>
                <a:cs typeface="Times New Roman" panose="02020603050405020304" pitchFamily="18" charset="0"/>
              </a:rPr>
              <a:t>Primary </a:t>
            </a:r>
            <a:r>
              <a:rPr lang="en-US" sz="2400" b="1" spc="-5" dirty="0">
                <a:latin typeface="Times New Roman" panose="02020603050405020304" pitchFamily="18" charset="0"/>
                <a:cs typeface="Times New Roman" panose="02020603050405020304" pitchFamily="18" charset="0"/>
              </a:rPr>
              <a:t>support area</a:t>
            </a:r>
            <a:r>
              <a:rPr lang="en-US" sz="2400" spc="-5" dirty="0">
                <a:latin typeface="Times New Roman" panose="02020603050405020304" pitchFamily="18" charset="0"/>
                <a:cs typeface="Times New Roman" panose="02020603050405020304" pitchFamily="18" charset="0"/>
              </a:rPr>
              <a:t>:- area </a:t>
            </a:r>
            <a:r>
              <a:rPr lang="en-US" sz="2400" spc="-10" dirty="0">
                <a:latin typeface="Times New Roman" panose="02020603050405020304" pitchFamily="18" charset="0"/>
                <a:cs typeface="Times New Roman" panose="02020603050405020304" pitchFamily="18" charset="0"/>
              </a:rPr>
              <a:t>of edentulous ridge that </a:t>
            </a:r>
            <a:r>
              <a:rPr lang="en-US" sz="2400" spc="-5" dirty="0">
                <a:latin typeface="Times New Roman" panose="02020603050405020304" pitchFamily="18" charset="0"/>
                <a:cs typeface="Times New Roman" panose="02020603050405020304" pitchFamily="18" charset="0"/>
              </a:rPr>
              <a:t>are at </a:t>
            </a:r>
            <a:r>
              <a:rPr lang="en-US" sz="2400" spc="-10" dirty="0">
                <a:latin typeface="Times New Roman" panose="02020603050405020304" pitchFamily="18" charset="0"/>
                <a:cs typeface="Times New Roman" panose="02020603050405020304" pitchFamily="18" charset="0"/>
              </a:rPr>
              <a:t>right </a:t>
            </a:r>
            <a:r>
              <a:rPr lang="en-US" sz="2400" spc="-5" dirty="0">
                <a:latin typeface="Times New Roman" panose="02020603050405020304" pitchFamily="18" charset="0"/>
                <a:cs typeface="Times New Roman" panose="02020603050405020304" pitchFamily="18" charset="0"/>
              </a:rPr>
              <a:t>angle </a:t>
            </a:r>
            <a:r>
              <a:rPr lang="en-US" sz="2400" spc="-10" dirty="0">
                <a:latin typeface="Times New Roman" panose="02020603050405020304" pitchFamily="18" charset="0"/>
                <a:cs typeface="Times New Roman" panose="02020603050405020304" pitchFamily="18" charset="0"/>
              </a:rPr>
              <a:t>to occlusal  forces </a:t>
            </a:r>
            <a:r>
              <a:rPr lang="en-US" sz="2400" spc="-5" dirty="0">
                <a:latin typeface="Times New Roman" panose="02020603050405020304" pitchFamily="18" charset="0"/>
                <a:cs typeface="Times New Roman" panose="02020603050405020304" pitchFamily="18" charset="0"/>
              </a:rPr>
              <a:t>&amp; </a:t>
            </a:r>
            <a:r>
              <a:rPr lang="en-US" sz="2400" spc="-10" dirty="0">
                <a:latin typeface="Times New Roman" panose="02020603050405020304" pitchFamily="18" charset="0"/>
                <a:cs typeface="Times New Roman" panose="02020603050405020304" pitchFamily="18" charset="0"/>
              </a:rPr>
              <a:t>usually </a:t>
            </a:r>
            <a:r>
              <a:rPr lang="en-US" sz="2400" spc="-5" dirty="0">
                <a:latin typeface="Times New Roman" panose="02020603050405020304" pitchFamily="18" charset="0"/>
                <a:cs typeface="Times New Roman" panose="02020603050405020304" pitchFamily="18" charset="0"/>
              </a:rPr>
              <a:t>do </a:t>
            </a:r>
            <a:r>
              <a:rPr lang="en-US" sz="2400" spc="-10" dirty="0">
                <a:latin typeface="Times New Roman" panose="02020603050405020304" pitchFamily="18" charset="0"/>
                <a:cs typeface="Times New Roman" panose="02020603050405020304" pitchFamily="18" charset="0"/>
              </a:rPr>
              <a:t>not resorb easily</a:t>
            </a:r>
            <a:r>
              <a:rPr lang="en-US" sz="2400" spc="-5"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12065" indent="0">
              <a:lnSpc>
                <a:spcPct val="150000"/>
              </a:lnSpc>
              <a:spcBef>
                <a:spcPts val="815"/>
              </a:spcBef>
              <a:buNone/>
              <a:tabLst>
                <a:tab pos="393065" algn="l"/>
              </a:tabLst>
            </a:pPr>
            <a:r>
              <a:rPr lang="en-US" sz="2400" spc="-10" dirty="0">
                <a:latin typeface="Times New Roman" panose="02020603050405020304" pitchFamily="18" charset="0"/>
                <a:cs typeface="Times New Roman" panose="02020603050405020304" pitchFamily="18" charset="0"/>
              </a:rPr>
              <a:t>Maxillary :- </a:t>
            </a:r>
          </a:p>
          <a:p>
            <a:pPr marL="12065">
              <a:lnSpc>
                <a:spcPct val="150000"/>
              </a:lnSpc>
              <a:spcBef>
                <a:spcPts val="815"/>
              </a:spcBef>
              <a:tabLst>
                <a:tab pos="393065" algn="l"/>
              </a:tabLst>
            </a:pPr>
            <a:r>
              <a:rPr lang="en-US" sz="2400" spc="-5" dirty="0">
                <a:latin typeface="Times New Roman" panose="02020603050405020304" pitchFamily="18" charset="0"/>
                <a:cs typeface="Times New Roman" panose="02020603050405020304" pitchFamily="18" charset="0"/>
              </a:rPr>
              <a:t>a) posterior</a:t>
            </a:r>
            <a:r>
              <a:rPr lang="en-US" sz="2400" spc="-1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ridge</a:t>
            </a:r>
            <a:endParaRPr lang="en-US" sz="2400" dirty="0">
              <a:latin typeface="Times New Roman" panose="02020603050405020304" pitchFamily="18" charset="0"/>
              <a:cs typeface="Times New Roman" panose="02020603050405020304" pitchFamily="18" charset="0"/>
            </a:endParaRPr>
          </a:p>
          <a:p>
            <a:pPr marL="12700">
              <a:lnSpc>
                <a:spcPct val="150000"/>
              </a:lnSpc>
              <a:spcBef>
                <a:spcPts val="815"/>
              </a:spcBef>
            </a:pPr>
            <a:r>
              <a:rPr lang="en-US" sz="2400" spc="-5" dirty="0">
                <a:latin typeface="Times New Roman" panose="02020603050405020304" pitchFamily="18" charset="0"/>
                <a:cs typeface="Times New Roman" panose="02020603050405020304" pitchFamily="18" charset="0"/>
              </a:rPr>
              <a:t>b) </a:t>
            </a:r>
            <a:r>
              <a:rPr lang="en-US" sz="2400" spc="-10" dirty="0">
                <a:latin typeface="Times New Roman" panose="02020603050405020304" pitchFamily="18" charset="0"/>
                <a:cs typeface="Times New Roman" panose="02020603050405020304" pitchFamily="18" charset="0"/>
              </a:rPr>
              <a:t>flat </a:t>
            </a:r>
            <a:r>
              <a:rPr lang="en-US" sz="2400" spc="-5" dirty="0">
                <a:latin typeface="Times New Roman" panose="02020603050405020304" pitchFamily="18" charset="0"/>
                <a:cs typeface="Times New Roman" panose="02020603050405020304" pitchFamily="18" charset="0"/>
              </a:rPr>
              <a:t>areas </a:t>
            </a:r>
            <a:r>
              <a:rPr lang="en-US" sz="2400" spc="-10" dirty="0">
                <a:latin typeface="Times New Roman" panose="02020603050405020304" pitchFamily="18" charset="0"/>
                <a:cs typeface="Times New Roman" panose="02020603050405020304" pitchFamily="18" charset="0"/>
              </a:rPr>
              <a:t>of the</a:t>
            </a:r>
            <a:r>
              <a:rPr lang="en-US" sz="2400" spc="-20"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palate</a:t>
            </a:r>
          </a:p>
          <a:p>
            <a:pPr marL="12700">
              <a:lnSpc>
                <a:spcPct val="150000"/>
              </a:lnSpc>
              <a:spcBef>
                <a:spcPts val="815"/>
              </a:spcBef>
            </a:pPr>
            <a:r>
              <a:rPr lang="en-US" sz="2400" spc="-5" dirty="0">
                <a:latin typeface="Times New Roman" panose="02020603050405020304" pitchFamily="18" charset="0"/>
                <a:cs typeface="Times New Roman" panose="02020603050405020304" pitchFamily="18" charset="0"/>
              </a:rPr>
              <a:t>c) Crest of residual alveolar ridge</a:t>
            </a:r>
            <a:endParaRPr lang="en-US" sz="2400"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51400" t="25706" r="9175" b="5201"/>
          <a:stretch>
            <a:fillRect/>
          </a:stretch>
        </p:blipFill>
        <p:spPr>
          <a:xfrm>
            <a:off x="5743252" y="2126752"/>
            <a:ext cx="3880207" cy="3575406"/>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marR="1021080" indent="0">
              <a:lnSpc>
                <a:spcPct val="150000"/>
              </a:lnSpc>
              <a:spcBef>
                <a:spcPts val="815"/>
              </a:spcBef>
              <a:buNone/>
              <a:tabLst>
                <a:tab pos="393065" algn="l"/>
              </a:tabLst>
            </a:pPr>
            <a:r>
              <a:rPr lang="en-US" sz="2400" spc="-10" dirty="0">
                <a:latin typeface="Times New Roman" panose="02020603050405020304" pitchFamily="18" charset="0"/>
                <a:cs typeface="Times New Roman" panose="02020603050405020304" pitchFamily="18" charset="0"/>
              </a:rPr>
              <a:t>Mandibular :- </a:t>
            </a:r>
          </a:p>
          <a:p>
            <a:pPr marL="12700" marR="1021080">
              <a:lnSpc>
                <a:spcPct val="150000"/>
              </a:lnSpc>
              <a:spcBef>
                <a:spcPts val="815"/>
              </a:spcBef>
              <a:tabLst>
                <a:tab pos="393065" algn="l"/>
              </a:tabLst>
            </a:pPr>
            <a:r>
              <a:rPr lang="en-US" sz="2400" spc="-5" dirty="0">
                <a:latin typeface="Times New Roman" panose="02020603050405020304" pitchFamily="18" charset="0"/>
                <a:cs typeface="Times New Roman" panose="02020603050405020304" pitchFamily="18" charset="0"/>
              </a:rPr>
              <a:t>a) Buccal shelf area  </a:t>
            </a:r>
          </a:p>
          <a:p>
            <a:pPr marL="12700" marR="1021080">
              <a:lnSpc>
                <a:spcPct val="150000"/>
              </a:lnSpc>
              <a:spcBef>
                <a:spcPts val="815"/>
              </a:spcBef>
              <a:tabLst>
                <a:tab pos="393065" algn="l"/>
              </a:tabLst>
            </a:pPr>
            <a:r>
              <a:rPr lang="en-US" sz="2400" spc="-5" dirty="0">
                <a:latin typeface="Times New Roman" panose="02020603050405020304" pitchFamily="18" charset="0"/>
                <a:cs typeface="Times New Roman" panose="02020603050405020304" pitchFamily="18" charset="0"/>
              </a:rPr>
              <a:t>b) Posterior </a:t>
            </a:r>
            <a:r>
              <a:rPr lang="en-US" sz="2400" spc="-10" dirty="0">
                <a:latin typeface="Times New Roman" panose="02020603050405020304" pitchFamily="18" charset="0"/>
                <a:cs typeface="Times New Roman" panose="02020603050405020304" pitchFamily="18" charset="0"/>
              </a:rPr>
              <a:t>ridge </a:t>
            </a:r>
          </a:p>
          <a:p>
            <a:pPr marL="12700" marR="1021080">
              <a:lnSpc>
                <a:spcPct val="150000"/>
              </a:lnSpc>
              <a:spcBef>
                <a:spcPts val="815"/>
              </a:spcBef>
              <a:tabLst>
                <a:tab pos="393065" algn="l"/>
              </a:tabLst>
            </a:pPr>
            <a:r>
              <a:rPr lang="en-US" sz="2400" spc="-10" dirty="0">
                <a:latin typeface="Times New Roman" panose="02020603050405020304" pitchFamily="18" charset="0"/>
                <a:cs typeface="Times New Roman" panose="02020603050405020304" pitchFamily="18" charset="0"/>
              </a:rPr>
              <a:t>c) Pear </a:t>
            </a:r>
            <a:r>
              <a:rPr lang="en-US" sz="2400" spc="-5" dirty="0">
                <a:latin typeface="Times New Roman" panose="02020603050405020304" pitchFamily="18" charset="0"/>
                <a:cs typeface="Times New Roman" panose="02020603050405020304" pitchFamily="18" charset="0"/>
              </a:rPr>
              <a:t>shaped</a:t>
            </a:r>
            <a:r>
              <a:rPr lang="en-US" sz="2400" spc="-75"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pad</a:t>
            </a:r>
            <a:endParaRPr lang="en-US" sz="2400"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058239"/>
            <a:ext cx="8596668" cy="4983124"/>
          </a:xfrm>
        </p:spPr>
        <p:txBody>
          <a:bodyPr>
            <a:normAutofit fontScale="95000"/>
          </a:bodyPr>
          <a:lstStyle/>
          <a:p>
            <a:pPr marL="12700" marR="605790">
              <a:lnSpc>
                <a:spcPct val="150000"/>
              </a:lnSpc>
              <a:spcBef>
                <a:spcPts val="100"/>
              </a:spcBef>
            </a:pPr>
            <a:r>
              <a:rPr lang="en-US" sz="2800" b="1" spc="-5" dirty="0">
                <a:latin typeface="Times New Roman" panose="02020603050405020304" pitchFamily="18" charset="0"/>
                <a:cs typeface="Times New Roman" panose="02020603050405020304" pitchFamily="18" charset="0"/>
              </a:rPr>
              <a:t>Secondary supporting area</a:t>
            </a:r>
            <a:r>
              <a:rPr lang="en-US" sz="2800" spc="-5" dirty="0">
                <a:latin typeface="Times New Roman" panose="02020603050405020304" pitchFamily="18" charset="0"/>
                <a:cs typeface="Times New Roman" panose="02020603050405020304" pitchFamily="18" charset="0"/>
              </a:rPr>
              <a:t>:-</a:t>
            </a:r>
          </a:p>
          <a:p>
            <a:pPr marL="469900" marR="605790" indent="-457200">
              <a:lnSpc>
                <a:spcPct val="150000"/>
              </a:lnSpc>
              <a:spcBef>
                <a:spcPts val="100"/>
              </a:spcBef>
              <a:buFont typeface="Arial" panose="020B0604020202020204" pitchFamily="34" charset="0"/>
              <a:buChar char="•"/>
            </a:pPr>
            <a:r>
              <a:rPr lang="en-US" sz="2800" spc="-5" dirty="0">
                <a:latin typeface="Times New Roman" panose="02020603050405020304" pitchFamily="18" charset="0"/>
                <a:cs typeface="Times New Roman" panose="02020603050405020304" pitchFamily="18" charset="0"/>
              </a:rPr>
              <a:t>Area </a:t>
            </a:r>
            <a:r>
              <a:rPr lang="en-US" sz="2800" spc="-15" dirty="0">
                <a:latin typeface="Times New Roman" panose="02020603050405020304" pitchFamily="18" charset="0"/>
                <a:cs typeface="Times New Roman" panose="02020603050405020304" pitchFamily="18" charset="0"/>
              </a:rPr>
              <a:t>of  </a:t>
            </a:r>
            <a:r>
              <a:rPr lang="en-US" sz="2800" spc="-10" dirty="0">
                <a:latin typeface="Times New Roman" panose="02020603050405020304" pitchFamily="18" charset="0"/>
                <a:cs typeface="Times New Roman" panose="02020603050405020304" pitchFamily="18" charset="0"/>
              </a:rPr>
              <a:t>edentulous ridge that </a:t>
            </a:r>
            <a:r>
              <a:rPr lang="en-US" sz="2800" spc="-5" dirty="0">
                <a:latin typeface="Times New Roman" panose="02020603050405020304" pitchFamily="18" charset="0"/>
                <a:cs typeface="Times New Roman" panose="02020603050405020304" pitchFamily="18" charset="0"/>
              </a:rPr>
              <a:t>are </a:t>
            </a:r>
            <a:r>
              <a:rPr lang="en-US" sz="2800" spc="-10" dirty="0">
                <a:latin typeface="Times New Roman" panose="02020603050405020304" pitchFamily="18" charset="0"/>
                <a:cs typeface="Times New Roman" panose="02020603050405020304" pitchFamily="18" charset="0"/>
              </a:rPr>
              <a:t>greater than </a:t>
            </a:r>
            <a:r>
              <a:rPr lang="en-US" sz="2800" spc="-5" dirty="0">
                <a:latin typeface="Times New Roman" panose="02020603050405020304" pitchFamily="18" charset="0"/>
                <a:cs typeface="Times New Roman" panose="02020603050405020304" pitchFamily="18" charset="0"/>
              </a:rPr>
              <a:t>at </a:t>
            </a:r>
            <a:r>
              <a:rPr lang="en-US" sz="2800" spc="-10" dirty="0">
                <a:latin typeface="Times New Roman" panose="02020603050405020304" pitchFamily="18" charset="0"/>
                <a:cs typeface="Times New Roman" panose="02020603050405020304" pitchFamily="18" charset="0"/>
              </a:rPr>
              <a:t>right </a:t>
            </a:r>
            <a:r>
              <a:rPr lang="en-US" sz="2800" spc="-5" dirty="0">
                <a:latin typeface="Times New Roman" panose="02020603050405020304" pitchFamily="18" charset="0"/>
                <a:cs typeface="Times New Roman" panose="02020603050405020304" pitchFamily="18" charset="0"/>
              </a:rPr>
              <a:t>angle </a:t>
            </a:r>
            <a:r>
              <a:rPr lang="en-US" sz="2800" spc="-10" dirty="0">
                <a:latin typeface="Times New Roman" panose="02020603050405020304" pitchFamily="18" charset="0"/>
                <a:cs typeface="Times New Roman" panose="02020603050405020304" pitchFamily="18" charset="0"/>
              </a:rPr>
              <a:t>to occlusal forces</a:t>
            </a:r>
            <a:r>
              <a:rPr lang="en-US" sz="2800" spc="-25" dirty="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pPr marL="469900" marR="194945" indent="-457200">
              <a:lnSpc>
                <a:spcPct val="150000"/>
              </a:lnSpc>
              <a:spcBef>
                <a:spcPts val="815"/>
              </a:spcBef>
              <a:buFont typeface="Arial" panose="020B0604020202020204" pitchFamily="34" charset="0"/>
              <a:buChar char="•"/>
            </a:pPr>
            <a:r>
              <a:rPr lang="en-US" sz="2800" spc="-10" dirty="0">
                <a:latin typeface="Times New Roman" panose="02020603050405020304" pitchFamily="18" charset="0"/>
                <a:cs typeface="Times New Roman" panose="02020603050405020304" pitchFamily="18" charset="0"/>
              </a:rPr>
              <a:t>Also, the </a:t>
            </a:r>
            <a:r>
              <a:rPr lang="en-US" sz="2800" spc="-5" dirty="0">
                <a:latin typeface="Times New Roman" panose="02020603050405020304" pitchFamily="18" charset="0"/>
                <a:cs typeface="Times New Roman" panose="02020603050405020304" pitchFamily="18" charset="0"/>
              </a:rPr>
              <a:t>area </a:t>
            </a:r>
            <a:r>
              <a:rPr lang="en-US" sz="2800" spc="-10" dirty="0">
                <a:latin typeface="Times New Roman" panose="02020603050405020304" pitchFamily="18" charset="0"/>
                <a:cs typeface="Times New Roman" panose="02020603050405020304" pitchFamily="18" charset="0"/>
              </a:rPr>
              <a:t>of e</a:t>
            </a:r>
            <a:r>
              <a:rPr lang="en-US" sz="2800" spc="-5" dirty="0">
                <a:latin typeface="Times New Roman" panose="02020603050405020304" pitchFamily="18" charset="0"/>
                <a:cs typeface="Times New Roman" panose="02020603050405020304" pitchFamily="18" charset="0"/>
              </a:rPr>
              <a:t>dentulous </a:t>
            </a:r>
            <a:r>
              <a:rPr lang="en-US" sz="2800" spc="-10" dirty="0">
                <a:latin typeface="Times New Roman" panose="02020603050405020304" pitchFamily="18" charset="0"/>
                <a:cs typeface="Times New Roman" panose="02020603050405020304" pitchFamily="18" charset="0"/>
              </a:rPr>
              <a:t>ridge that </a:t>
            </a:r>
            <a:r>
              <a:rPr lang="en-US" sz="2800" spc="-5" dirty="0">
                <a:latin typeface="Times New Roman" panose="02020603050405020304" pitchFamily="18" charset="0"/>
                <a:cs typeface="Times New Roman" panose="02020603050405020304" pitchFamily="18" charset="0"/>
              </a:rPr>
              <a:t>are at </a:t>
            </a:r>
            <a:r>
              <a:rPr lang="en-US" sz="2800" spc="-10" dirty="0">
                <a:latin typeface="Times New Roman" panose="02020603050405020304" pitchFamily="18" charset="0"/>
                <a:cs typeface="Times New Roman" panose="02020603050405020304" pitchFamily="18" charset="0"/>
              </a:rPr>
              <a:t>right </a:t>
            </a:r>
            <a:r>
              <a:rPr lang="en-US" sz="2800" spc="-5" dirty="0">
                <a:latin typeface="Times New Roman" panose="02020603050405020304" pitchFamily="18" charset="0"/>
                <a:cs typeface="Times New Roman" panose="02020603050405020304" pitchFamily="18" charset="0"/>
              </a:rPr>
              <a:t>angle </a:t>
            </a:r>
            <a:r>
              <a:rPr lang="en-US" sz="2800" spc="-10" dirty="0">
                <a:latin typeface="Times New Roman" panose="02020603050405020304" pitchFamily="18" charset="0"/>
                <a:cs typeface="Times New Roman" panose="02020603050405020304" pitchFamily="18" charset="0"/>
              </a:rPr>
              <a:t>to occlusal forces </a:t>
            </a:r>
            <a:r>
              <a:rPr lang="en-US" sz="2800" spc="-5" dirty="0">
                <a:latin typeface="Times New Roman" panose="02020603050405020304" pitchFamily="18" charset="0"/>
                <a:cs typeface="Times New Roman" panose="02020603050405020304" pitchFamily="18" charset="0"/>
              </a:rPr>
              <a:t>but </a:t>
            </a:r>
            <a:r>
              <a:rPr lang="en-US" sz="2800" spc="-10" dirty="0">
                <a:latin typeface="Times New Roman" panose="02020603050405020304" pitchFamily="18" charset="0"/>
                <a:cs typeface="Times New Roman" panose="02020603050405020304" pitchFamily="18" charset="0"/>
              </a:rPr>
              <a:t>tend </a:t>
            </a:r>
            <a:r>
              <a:rPr lang="en-US" sz="2800" spc="-15" dirty="0">
                <a:latin typeface="Times New Roman" panose="02020603050405020304" pitchFamily="18" charset="0"/>
                <a:cs typeface="Times New Roman" panose="02020603050405020304" pitchFamily="18" charset="0"/>
              </a:rPr>
              <a:t>to </a:t>
            </a:r>
            <a:r>
              <a:rPr lang="en-US" sz="2800" spc="-10" dirty="0">
                <a:latin typeface="Times New Roman" panose="02020603050405020304" pitchFamily="18" charset="0"/>
                <a:cs typeface="Times New Roman" panose="02020603050405020304" pitchFamily="18" charset="0"/>
              </a:rPr>
              <a:t>resorb under</a:t>
            </a:r>
            <a:r>
              <a:rPr lang="en-US" sz="2800" spc="-15" dirty="0">
                <a:latin typeface="Times New Roman" panose="02020603050405020304" pitchFamily="18" charset="0"/>
                <a:cs typeface="Times New Roman" panose="02020603050405020304" pitchFamily="18" charset="0"/>
              </a:rPr>
              <a:t> </a:t>
            </a:r>
            <a:r>
              <a:rPr lang="en-US" sz="2800" spc="-5" dirty="0">
                <a:latin typeface="Times New Roman" panose="02020603050405020304" pitchFamily="18" charset="0"/>
                <a:cs typeface="Times New Roman" panose="02020603050405020304" pitchFamily="18" charset="0"/>
              </a:rPr>
              <a:t>load.</a:t>
            </a:r>
            <a:endParaRPr lang="en-US" sz="2800" dirty="0">
              <a:latin typeface="Times New Roman" panose="02020603050405020304" pitchFamily="18" charset="0"/>
              <a:cs typeface="Times New Roman" panose="02020603050405020304" pitchFamily="18" charset="0"/>
            </a:endParaRPr>
          </a:p>
          <a:p>
            <a:pPr marL="12700" marR="5080">
              <a:lnSpc>
                <a:spcPct val="150000"/>
              </a:lnSpc>
              <a:spcBef>
                <a:spcPts val="815"/>
              </a:spcBef>
              <a:tabLst>
                <a:tab pos="393065" algn="l"/>
              </a:tabLst>
            </a:pPr>
            <a:r>
              <a:rPr lang="en-US" sz="2800" spc="-10" dirty="0">
                <a:latin typeface="Times New Roman" panose="02020603050405020304" pitchFamily="18" charset="0"/>
                <a:cs typeface="Times New Roman" panose="02020603050405020304" pitchFamily="18" charset="0"/>
              </a:rPr>
              <a:t>Maxillary :- </a:t>
            </a:r>
            <a:r>
              <a:rPr lang="en-US" sz="2800" spc="-5" dirty="0">
                <a:latin typeface="Times New Roman" panose="02020603050405020304" pitchFamily="18" charset="0"/>
                <a:cs typeface="Times New Roman" panose="02020603050405020304" pitchFamily="18" charset="0"/>
              </a:rPr>
              <a:t>anterior </a:t>
            </a:r>
            <a:r>
              <a:rPr lang="en-US" sz="2800" spc="-10" dirty="0">
                <a:latin typeface="Times New Roman" panose="02020603050405020304" pitchFamily="18" charset="0"/>
                <a:cs typeface="Times New Roman" panose="02020603050405020304" pitchFamily="18" charset="0"/>
              </a:rPr>
              <a:t>ridge, rugae,</a:t>
            </a:r>
            <a:r>
              <a:rPr lang="en-US" sz="2800" spc="-5" dirty="0">
                <a:latin typeface="Times New Roman" panose="02020603050405020304" pitchFamily="18" charset="0"/>
                <a:cs typeface="Times New Roman" panose="02020603050405020304" pitchFamily="18" charset="0"/>
              </a:rPr>
              <a:t> </a:t>
            </a:r>
            <a:r>
              <a:rPr lang="en-US" sz="2800" spc="-10" dirty="0">
                <a:latin typeface="Times New Roman" panose="02020603050405020304" pitchFamily="18" charset="0"/>
                <a:cs typeface="Times New Roman" panose="02020603050405020304" pitchFamily="18" charset="0"/>
              </a:rPr>
              <a:t>ridge </a:t>
            </a:r>
            <a:r>
              <a:rPr lang="en-US" sz="2800" spc="-5" dirty="0">
                <a:latin typeface="Times New Roman" panose="02020603050405020304" pitchFamily="18" charset="0"/>
                <a:cs typeface="Times New Roman" panose="02020603050405020304" pitchFamily="18" charset="0"/>
              </a:rPr>
              <a:t>slopes, tuberosity.</a:t>
            </a:r>
            <a:endParaRPr lang="en-US" sz="2800" dirty="0">
              <a:latin typeface="Times New Roman" panose="02020603050405020304" pitchFamily="18" charset="0"/>
              <a:cs typeface="Times New Roman" panose="02020603050405020304" pitchFamily="18" charset="0"/>
            </a:endParaRPr>
          </a:p>
          <a:p>
            <a:pPr marL="12700" marR="907415" lvl="1">
              <a:lnSpc>
                <a:spcPct val="150000"/>
              </a:lnSpc>
              <a:spcBef>
                <a:spcPts val="815"/>
              </a:spcBef>
              <a:tabLst>
                <a:tab pos="512445" algn="l"/>
              </a:tabLst>
            </a:pPr>
            <a:r>
              <a:rPr lang="en-US" sz="2800" spc="-10" dirty="0">
                <a:latin typeface="Times New Roman" panose="02020603050405020304" pitchFamily="18" charset="0"/>
                <a:cs typeface="Times New Roman" panose="02020603050405020304" pitchFamily="18" charset="0"/>
              </a:rPr>
              <a:t>Mandibular :- </a:t>
            </a:r>
            <a:r>
              <a:rPr lang="en-US" sz="2800" spc="-5" dirty="0">
                <a:latin typeface="Times New Roman" panose="02020603050405020304" pitchFamily="18" charset="0"/>
                <a:cs typeface="Times New Roman" panose="02020603050405020304" pitchFamily="18" charset="0"/>
              </a:rPr>
              <a:t>anterior </a:t>
            </a:r>
            <a:r>
              <a:rPr lang="en-US" sz="2800" spc="-10" dirty="0">
                <a:latin typeface="Times New Roman" panose="02020603050405020304" pitchFamily="18" charset="0"/>
                <a:cs typeface="Times New Roman" panose="02020603050405020304" pitchFamily="18" charset="0"/>
              </a:rPr>
              <a:t>ridge </a:t>
            </a:r>
            <a:r>
              <a:rPr lang="en-US" sz="2800" spc="-5" dirty="0">
                <a:latin typeface="Times New Roman" panose="02020603050405020304" pitchFamily="18" charset="0"/>
                <a:cs typeface="Times New Roman" panose="02020603050405020304" pitchFamily="18" charset="0"/>
              </a:rPr>
              <a:t>&amp;  </a:t>
            </a:r>
            <a:r>
              <a:rPr lang="en-US" sz="2800" spc="-10" dirty="0">
                <a:latin typeface="Times New Roman" panose="02020603050405020304" pitchFamily="18" charset="0"/>
                <a:cs typeface="Times New Roman" panose="02020603050405020304" pitchFamily="18" charset="0"/>
              </a:rPr>
              <a:t>ridge </a:t>
            </a:r>
            <a:r>
              <a:rPr lang="en-US" sz="2800" spc="-5" dirty="0">
                <a:latin typeface="Times New Roman" panose="02020603050405020304" pitchFamily="18" charset="0"/>
                <a:cs typeface="Times New Roman" panose="02020603050405020304" pitchFamily="18" charset="0"/>
              </a:rPr>
              <a:t>slopes.</a:t>
            </a:r>
            <a:endParaRPr lang="en-US" sz="2800"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4318" y="565080"/>
            <a:ext cx="8596668" cy="4489964"/>
          </a:xfrm>
        </p:spPr>
        <p:txBody>
          <a:bodyPr>
            <a:normAutofit/>
          </a:bodyPr>
          <a:lstStyle/>
          <a:p>
            <a:pPr marL="0" indent="0">
              <a:buNone/>
            </a:pPr>
            <a:r>
              <a:rPr lang="en-IN" sz="2400" b="1" dirty="0">
                <a:latin typeface="Times New Roman" panose="02020603050405020304" pitchFamily="18" charset="0"/>
                <a:cs typeface="Times New Roman" panose="02020603050405020304" pitchFamily="18" charset="0"/>
              </a:rPr>
              <a:t>Valve producing area:</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The mucosa of labial , buccal vestibule between residual alveolar ridge and the lips and cheeks is called valve producing area.</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The tissues of the oral vestibule and soft palate are ideally suited to provide a valve seal.</a:t>
            </a:r>
          </a:p>
          <a:p>
            <a:pPr>
              <a:lnSpc>
                <a:spcPct val="150000"/>
              </a:lnSpc>
            </a:pPr>
            <a:r>
              <a:rPr lang="en-IN" sz="2400" dirty="0">
                <a:solidFill>
                  <a:schemeClr val="tx1"/>
                </a:solidFill>
                <a:latin typeface="Times New Roman" panose="02020603050405020304" pitchFamily="18" charset="0"/>
                <a:cs typeface="Times New Roman" panose="02020603050405020304" pitchFamily="18" charset="0"/>
              </a:rPr>
              <a:t>The adaptation of posterior palatine border of maxillary denture does not differ from other peripheral contacts.</a:t>
            </a:r>
          </a:p>
          <a:p>
            <a:pPr marL="0" indent="0">
              <a:buNone/>
            </a:pPr>
            <a:endParaRPr lang="en-IN" sz="2400" b="1" dirty="0">
              <a:latin typeface="Times New Roman" panose="02020603050405020304" pitchFamily="18" charset="0"/>
              <a:cs typeface="Times New Roman" panose="02020603050405020304" pitchFamily="18" charset="0"/>
            </a:endParaRPr>
          </a:p>
          <a:p>
            <a:endParaRPr lang="en-IN"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4044" y="585629"/>
            <a:ext cx="8596668" cy="4767366"/>
          </a:xfrm>
        </p:spPr>
        <p:txBody>
          <a:bodyPr>
            <a:normAutofit fontScale="92500" lnSpcReduction="10000"/>
          </a:bodyPr>
          <a:lstStyle/>
          <a:p>
            <a:pPr marL="0" indent="0">
              <a:buNone/>
            </a:pPr>
            <a:r>
              <a:rPr lang="en-IN" sz="2400" b="1" dirty="0">
                <a:latin typeface="Times New Roman" panose="02020603050405020304" pitchFamily="18" charset="0"/>
                <a:cs typeface="Times New Roman" panose="02020603050405020304" pitchFamily="18" charset="0"/>
              </a:rPr>
              <a:t>Relief areas:</a:t>
            </a:r>
          </a:p>
          <a:p>
            <a:pPr>
              <a:lnSpc>
                <a:spcPct val="150000"/>
              </a:lnSpc>
            </a:pPr>
            <a:r>
              <a:rPr lang="en-US" sz="2400" dirty="0">
                <a:solidFill>
                  <a:schemeClr val="tx1"/>
                </a:solidFill>
                <a:latin typeface="Times New Roman" panose="02020603050405020304" pitchFamily="18" charset="0"/>
                <a:cs typeface="Times New Roman" panose="02020603050405020304" pitchFamily="18" charset="0"/>
              </a:rPr>
              <a:t>Relief regions fall into three categories.</a:t>
            </a:r>
          </a:p>
          <a:p>
            <a:pPr>
              <a:lnSpc>
                <a:spcPct val="150000"/>
              </a:lnSpc>
            </a:pPr>
            <a:r>
              <a:rPr lang="en-US" sz="2400" dirty="0">
                <a:solidFill>
                  <a:schemeClr val="tx1"/>
                </a:solidFill>
                <a:latin typeface="Times New Roman" panose="02020603050405020304" pitchFamily="18" charset="0"/>
                <a:cs typeface="Times New Roman" panose="02020603050405020304" pitchFamily="18" charset="0"/>
              </a:rPr>
              <a:t>Tissues that are susceptible to resorption should not be subjected to functional pressure - some maxillary and most mandibular ridge crests.</a:t>
            </a:r>
          </a:p>
          <a:p>
            <a:pPr>
              <a:lnSpc>
                <a:spcPct val="150000"/>
              </a:lnSpc>
            </a:pPr>
            <a:r>
              <a:rPr lang="en-US" sz="2400" dirty="0">
                <a:solidFill>
                  <a:schemeClr val="tx1"/>
                </a:solidFill>
                <a:latin typeface="Times New Roman" panose="02020603050405020304" pitchFamily="18" charset="0"/>
                <a:cs typeface="Times New Roman" panose="02020603050405020304" pitchFamily="18" charset="0"/>
              </a:rPr>
              <a:t> Those regions that have a thin mucosa directly over hard cortical bone-palatal midline raphe, tori and exostoses, and the lingual surface of the mandible, especially the mylohyoid ridge.</a:t>
            </a:r>
          </a:p>
          <a:p>
            <a:pPr>
              <a:lnSpc>
                <a:spcPct val="150000"/>
              </a:lnSpc>
            </a:pPr>
            <a:r>
              <a:rPr lang="en-US" sz="2400" dirty="0">
                <a:solidFill>
                  <a:schemeClr val="tx1"/>
                </a:solidFill>
                <a:latin typeface="Times New Roman" panose="02020603050405020304" pitchFamily="18" charset="0"/>
                <a:cs typeface="Times New Roman" panose="02020603050405020304" pitchFamily="18" charset="0"/>
              </a:rPr>
              <a:t>  Regions of mucosa overlying neurovascular bundles- incisive papilla , mental foramen</a:t>
            </a:r>
            <a:endParaRPr lang="en-IN" sz="2400" dirty="0">
              <a:solidFill>
                <a:schemeClr val="tx1"/>
              </a:solidFill>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130157" y="339047"/>
            <a:ext cx="8178229" cy="6102850"/>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397285"/>
            <a:ext cx="8596668" cy="4644077"/>
          </a:xfrm>
        </p:spPr>
        <p:txBody>
          <a:bodyPr>
            <a:normAutofit lnSpcReduction="10000"/>
          </a:bodyPr>
          <a:lstStyle/>
          <a:p>
            <a:pPr marL="0" indent="0">
              <a:buNone/>
            </a:pPr>
            <a:r>
              <a:rPr lang="en-IN" sz="2400" b="1" spc="-5" dirty="0">
                <a:latin typeface="Times New Roman" panose="02020603050405020304" pitchFamily="18" charset="0"/>
                <a:cs typeface="Times New Roman" panose="02020603050405020304" pitchFamily="18" charset="0"/>
              </a:rPr>
              <a:t>Aesthetics:</a:t>
            </a:r>
            <a:endParaRPr lang="en-IN" sz="2400" b="1" dirty="0">
              <a:latin typeface="Times New Roman" panose="02020603050405020304" pitchFamily="18" charset="0"/>
              <a:cs typeface="Times New Roman" panose="02020603050405020304" pitchFamily="18" charset="0"/>
            </a:endParaRPr>
          </a:p>
          <a:p>
            <a:pPr marL="469265" indent="-457200">
              <a:lnSpc>
                <a:spcPct val="150000"/>
              </a:lnSpc>
              <a:spcBef>
                <a:spcPts val="135"/>
              </a:spcBef>
              <a:buClr>
                <a:srgbClr val="3D3D2D"/>
              </a:buClr>
              <a:buFont typeface="Arial" panose="020B0604020202020204" pitchFamily="34" charset="0"/>
              <a:buChar char="•"/>
              <a:tabLst>
                <a:tab pos="739775" algn="l"/>
                <a:tab pos="741045" algn="l"/>
              </a:tabLst>
            </a:pPr>
            <a:r>
              <a:rPr lang="en-US" sz="2400" spc="10" dirty="0">
                <a:latin typeface="Times New Roman" panose="02020603050405020304" pitchFamily="18" charset="0"/>
                <a:cs typeface="Times New Roman" panose="02020603050405020304" pitchFamily="18" charset="0"/>
              </a:rPr>
              <a:t>Prime </a:t>
            </a:r>
            <a:r>
              <a:rPr lang="en-US" sz="2400" spc="15" dirty="0">
                <a:latin typeface="Times New Roman" panose="02020603050405020304" pitchFamily="18" charset="0"/>
                <a:cs typeface="Times New Roman" panose="02020603050405020304" pitchFamily="18" charset="0"/>
              </a:rPr>
              <a:t>concern </a:t>
            </a:r>
            <a:r>
              <a:rPr lang="en-US" sz="2400" spc="10" dirty="0">
                <a:latin typeface="Times New Roman" panose="02020603050405020304" pitchFamily="18" charset="0"/>
                <a:cs typeface="Times New Roman" panose="02020603050405020304" pitchFamily="18" charset="0"/>
              </a:rPr>
              <a:t>of</a:t>
            </a:r>
            <a:r>
              <a:rPr lang="en-US" sz="2400" spc="3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patients.</a:t>
            </a:r>
            <a:r>
              <a:rPr lang="en-US" sz="2400" spc="15" dirty="0">
                <a:latin typeface="Times New Roman" panose="02020603050405020304" pitchFamily="18" charset="0"/>
                <a:cs typeface="Times New Roman" panose="02020603050405020304" pitchFamily="18" charset="0"/>
              </a:rPr>
              <a:t> </a:t>
            </a:r>
          </a:p>
          <a:p>
            <a:pPr marL="469265" indent="-457200">
              <a:lnSpc>
                <a:spcPct val="150000"/>
              </a:lnSpc>
              <a:spcBef>
                <a:spcPts val="135"/>
              </a:spcBef>
              <a:buClr>
                <a:srgbClr val="3D3D2D"/>
              </a:buClr>
              <a:buFont typeface="Arial" panose="020B0604020202020204" pitchFamily="34" charset="0"/>
              <a:buChar char="•"/>
              <a:tabLst>
                <a:tab pos="739775" algn="l"/>
                <a:tab pos="741045" algn="l"/>
              </a:tabLst>
            </a:pPr>
            <a:r>
              <a:rPr lang="en-US" sz="2400" spc="15" dirty="0">
                <a:latin typeface="Times New Roman" panose="02020603050405020304" pitchFamily="18" charset="0"/>
                <a:cs typeface="Times New Roman" panose="02020603050405020304" pitchFamily="18" charset="0"/>
              </a:rPr>
              <a:t>Impression should </a:t>
            </a:r>
            <a:r>
              <a:rPr lang="en-US" sz="2400" spc="10" dirty="0">
                <a:latin typeface="Times New Roman" panose="02020603050405020304" pitchFamily="18" charset="0"/>
                <a:cs typeface="Times New Roman" panose="02020603050405020304" pitchFamily="18" charset="0"/>
              </a:rPr>
              <a:t>perfectly reproduce the </a:t>
            </a:r>
            <a:r>
              <a:rPr lang="en-US" sz="2400" spc="15" dirty="0">
                <a:latin typeface="Times New Roman" panose="02020603050405020304" pitchFamily="18" charset="0"/>
                <a:cs typeface="Times New Roman" panose="02020603050405020304" pitchFamily="18" charset="0"/>
              </a:rPr>
              <a:t>width</a:t>
            </a:r>
            <a:r>
              <a:rPr lang="en-US" sz="2400" spc="10" dirty="0">
                <a:latin typeface="Times New Roman" panose="02020603050405020304" pitchFamily="18" charset="0"/>
                <a:cs typeface="Times New Roman" panose="02020603050405020304" pitchFamily="18" charset="0"/>
              </a:rPr>
              <a:t> </a:t>
            </a:r>
            <a:r>
              <a:rPr lang="en-US" sz="2400" spc="20" dirty="0">
                <a:latin typeface="Times New Roman" panose="02020603050405020304" pitchFamily="18" charset="0"/>
                <a:cs typeface="Times New Roman" panose="02020603050405020304" pitchFamily="18" charset="0"/>
              </a:rPr>
              <a:t>and</a:t>
            </a:r>
            <a:r>
              <a:rPr lang="en-US" sz="2400" spc="1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height of the  </a:t>
            </a:r>
            <a:r>
              <a:rPr lang="en-US" sz="2400" spc="5" dirty="0">
                <a:latin typeface="Times New Roman" panose="02020603050405020304" pitchFamily="18" charset="0"/>
                <a:cs typeface="Times New Roman" panose="02020603050405020304" pitchFamily="18" charset="0"/>
              </a:rPr>
              <a:t>entire </a:t>
            </a:r>
            <a:r>
              <a:rPr lang="en-US" sz="2400" spc="10" dirty="0">
                <a:latin typeface="Times New Roman" panose="02020603050405020304" pitchFamily="18" charset="0"/>
                <a:cs typeface="Times New Roman" panose="02020603050405020304" pitchFamily="18" charset="0"/>
              </a:rPr>
              <a:t>sulcus </a:t>
            </a:r>
            <a:r>
              <a:rPr lang="en-US" sz="2400" spc="5" dirty="0">
                <a:latin typeface="Times New Roman" panose="02020603050405020304" pitchFamily="18" charset="0"/>
                <a:cs typeface="Times New Roman" panose="02020603050405020304" pitchFamily="18" charset="0"/>
              </a:rPr>
              <a:t>for </a:t>
            </a:r>
            <a:r>
              <a:rPr lang="en-US" sz="2400" spc="10" dirty="0">
                <a:latin typeface="Times New Roman" panose="02020603050405020304" pitchFamily="18" charset="0"/>
                <a:cs typeface="Times New Roman" panose="02020603050405020304" pitchFamily="18" charset="0"/>
              </a:rPr>
              <a:t>the </a:t>
            </a:r>
            <a:r>
              <a:rPr lang="en-US" sz="2400" spc="15" dirty="0">
                <a:latin typeface="Times New Roman" panose="02020603050405020304" pitchFamily="18" charset="0"/>
                <a:cs typeface="Times New Roman" panose="02020603050405020304" pitchFamily="18" charset="0"/>
              </a:rPr>
              <a:t>proper </a:t>
            </a:r>
            <a:r>
              <a:rPr lang="en-US" sz="2400" spc="5" dirty="0">
                <a:latin typeface="Times New Roman" panose="02020603050405020304" pitchFamily="18" charset="0"/>
                <a:cs typeface="Times New Roman" panose="02020603050405020304" pitchFamily="18" charset="0"/>
              </a:rPr>
              <a:t>fabrication</a:t>
            </a:r>
            <a:r>
              <a:rPr lang="en-US" sz="2400" spc="30"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of</a:t>
            </a:r>
            <a:r>
              <a:rPr lang="en-US" sz="2400" spc="2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the </a:t>
            </a:r>
            <a:r>
              <a:rPr lang="en-US" sz="2400" spc="5" dirty="0">
                <a:latin typeface="Times New Roman" panose="02020603050405020304" pitchFamily="18" charset="0"/>
                <a:cs typeface="Times New Roman" panose="02020603050405020304" pitchFamily="18" charset="0"/>
              </a:rPr>
              <a:t>flanges.</a:t>
            </a:r>
          </a:p>
          <a:p>
            <a:pPr marL="469265" indent="-457200">
              <a:lnSpc>
                <a:spcPct val="150000"/>
              </a:lnSpc>
              <a:spcBef>
                <a:spcPts val="135"/>
              </a:spcBef>
              <a:buClr>
                <a:srgbClr val="3D3D2D"/>
              </a:buClr>
              <a:buFont typeface="Arial" panose="020B0604020202020204" pitchFamily="34" charset="0"/>
              <a:buChar char="•"/>
              <a:tabLst>
                <a:tab pos="739775" algn="l"/>
                <a:tab pos="741045" algn="l"/>
              </a:tabLst>
            </a:pPr>
            <a:r>
              <a:rPr lang="en-IN" sz="2400" dirty="0">
                <a:latin typeface="Times New Roman" panose="02020603050405020304" pitchFamily="18" charset="0"/>
                <a:cs typeface="Times New Roman" panose="02020603050405020304" pitchFamily="18" charset="0"/>
              </a:rPr>
              <a:t>The role of aesthetics in impression making refers to the development of the labial and buccal borders so that they are not only retentive but also support the lips and cheeks properly.</a:t>
            </a:r>
          </a:p>
          <a:p>
            <a:pPr marL="469265" indent="-457200">
              <a:lnSpc>
                <a:spcPct val="150000"/>
              </a:lnSpc>
              <a:spcBef>
                <a:spcPts val="135"/>
              </a:spcBef>
              <a:buClr>
                <a:srgbClr val="3D3D2D"/>
              </a:buClr>
              <a:buFont typeface="Arial" panose="020B0604020202020204" pitchFamily="34" charset="0"/>
              <a:buChar char="•"/>
              <a:tabLst>
                <a:tab pos="739775" algn="l"/>
                <a:tab pos="741045" algn="l"/>
              </a:tabLst>
            </a:pPr>
            <a:r>
              <a:rPr lang="en-US" sz="2400" spc="5" dirty="0">
                <a:latin typeface="Times New Roman" panose="02020603050405020304" pitchFamily="18" charset="0"/>
                <a:cs typeface="Times New Roman" panose="02020603050405020304" pitchFamily="18" charset="0"/>
              </a:rPr>
              <a:t>Thicker </a:t>
            </a:r>
            <a:r>
              <a:rPr lang="en-US" sz="2400" spc="15" dirty="0">
                <a:latin typeface="Times New Roman" panose="02020603050405020304" pitchFamily="18" charset="0"/>
                <a:cs typeface="Times New Roman" panose="02020603050405020304" pitchFamily="18" charset="0"/>
              </a:rPr>
              <a:t>denture </a:t>
            </a:r>
            <a:r>
              <a:rPr lang="en-US" sz="2400" spc="10" dirty="0">
                <a:latin typeface="Times New Roman" panose="02020603050405020304" pitchFamily="18" charset="0"/>
                <a:cs typeface="Times New Roman" panose="02020603050405020304" pitchFamily="18" charset="0"/>
              </a:rPr>
              <a:t>flanges </a:t>
            </a:r>
            <a:r>
              <a:rPr lang="en-US" sz="2400" spc="15" dirty="0">
                <a:latin typeface="Times New Roman" panose="02020603050405020304" pitchFamily="18" charset="0"/>
                <a:cs typeface="Times New Roman" panose="02020603050405020304" pitchFamily="18" charset="0"/>
              </a:rPr>
              <a:t>are </a:t>
            </a:r>
            <a:r>
              <a:rPr lang="en-US" sz="2400" spc="10" dirty="0">
                <a:latin typeface="Times New Roman" panose="02020603050405020304" pitchFamily="18" charset="0"/>
                <a:cs typeface="Times New Roman" panose="02020603050405020304" pitchFamily="18" charset="0"/>
              </a:rPr>
              <a:t>preferred in  </a:t>
            </a:r>
            <a:r>
              <a:rPr lang="en-US" sz="2400" spc="15" dirty="0">
                <a:latin typeface="Times New Roman" panose="02020603050405020304" pitchFamily="18" charset="0"/>
                <a:cs typeface="Times New Roman" panose="02020603050405020304" pitchFamily="18" charset="0"/>
              </a:rPr>
              <a:t>long-</a:t>
            </a:r>
            <a:r>
              <a:rPr lang="en-US" sz="2400" spc="10" dirty="0">
                <a:latin typeface="Times New Roman" panose="02020603050405020304" pitchFamily="18" charset="0"/>
                <a:cs typeface="Times New Roman" panose="02020603050405020304" pitchFamily="18" charset="0"/>
              </a:rPr>
              <a:t> term edentulous patients - labial </a:t>
            </a:r>
            <a:r>
              <a:rPr lang="en-US" sz="2400" spc="5" dirty="0">
                <a:latin typeface="Times New Roman" panose="02020603050405020304" pitchFamily="18" charset="0"/>
                <a:cs typeface="Times New Roman" panose="02020603050405020304" pitchFamily="18" charset="0"/>
              </a:rPr>
              <a:t>fullness.</a:t>
            </a:r>
            <a:endParaRPr lang="en-US" sz="2400"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87676"/>
            <a:ext cx="8596668" cy="863030"/>
          </a:xfrm>
        </p:spPr>
        <p:txBody>
          <a:bodyPr/>
          <a:lstStyle/>
          <a:p>
            <a:r>
              <a:rPr lang="en-IN" dirty="0"/>
              <a:t>THEORIES OF IMPRESSION MAKING</a:t>
            </a:r>
          </a:p>
        </p:txBody>
      </p:sp>
      <p:sp>
        <p:nvSpPr>
          <p:cNvPr id="3" name="Content Placeholder 2"/>
          <p:cNvSpPr>
            <a:spLocks noGrp="1"/>
          </p:cNvSpPr>
          <p:nvPr>
            <p:ph idx="1"/>
          </p:nvPr>
        </p:nvSpPr>
        <p:spPr>
          <a:xfrm>
            <a:off x="677334" y="1027416"/>
            <a:ext cx="9381066" cy="5013946"/>
          </a:xfrm>
        </p:spPr>
        <p:txBody>
          <a:bodyPr>
            <a:normAutofit lnSpcReduction="10000"/>
          </a:bodyPr>
          <a:lstStyle/>
          <a:p>
            <a:pPr marL="0" indent="0">
              <a:buNone/>
            </a:pPr>
            <a:r>
              <a:rPr lang="en-US" sz="2400" b="1" u="sng" dirty="0"/>
              <a:t>HISTORY</a:t>
            </a:r>
          </a:p>
          <a:p>
            <a:r>
              <a:rPr lang="en-US" sz="2400" dirty="0"/>
              <a:t>1845-1900</a:t>
            </a:r>
          </a:p>
          <a:p>
            <a:pPr algn="just">
              <a:lnSpc>
                <a:spcPct val="160000"/>
              </a:lnSpc>
            </a:pPr>
            <a:r>
              <a:rPr lang="en-US" sz="2400" dirty="0">
                <a:latin typeface="Times New Roman" panose="02020603050405020304" pitchFamily="18" charset="0"/>
                <a:cs typeface="Times New Roman" panose="02020603050405020304" pitchFamily="18" charset="0"/>
              </a:rPr>
              <a:t>Basic principles of complete denture impression making were introduced in the middle of nineteenth century which were </a:t>
            </a:r>
          </a:p>
          <a:p>
            <a:pPr marL="0" indent="0">
              <a:lnSpc>
                <a:spcPct val="160000"/>
              </a:lnSpc>
              <a:buNone/>
            </a:pPr>
            <a:r>
              <a:rPr lang="en-US" sz="2400" dirty="0">
                <a:latin typeface="Times New Roman" panose="02020603050405020304" pitchFamily="18" charset="0"/>
                <a:cs typeface="Times New Roman" panose="02020603050405020304" pitchFamily="18" charset="0"/>
              </a:rPr>
              <a:t>    a. Concepts of atmospheric pressure.</a:t>
            </a:r>
          </a:p>
          <a:p>
            <a:pPr marL="0" indent="0">
              <a:lnSpc>
                <a:spcPct val="160000"/>
              </a:lnSpc>
              <a:buNone/>
            </a:pPr>
            <a:r>
              <a:rPr lang="en-US" sz="2400" dirty="0">
                <a:latin typeface="Times New Roman" panose="02020603050405020304" pitchFamily="18" charset="0"/>
                <a:cs typeface="Times New Roman" panose="02020603050405020304" pitchFamily="18" charset="0"/>
              </a:rPr>
              <a:t>    b. Maximum extension of denture bearing area.</a:t>
            </a:r>
          </a:p>
          <a:p>
            <a:pPr marL="0" indent="0">
              <a:lnSpc>
                <a:spcPct val="160000"/>
              </a:lnSpc>
              <a:buNone/>
            </a:pPr>
            <a:r>
              <a:rPr lang="en-US" sz="2400" dirty="0">
                <a:latin typeface="Times New Roman" panose="02020603050405020304" pitchFamily="18" charset="0"/>
                <a:cs typeface="Times New Roman" panose="02020603050405020304" pitchFamily="18" charset="0"/>
              </a:rPr>
              <a:t>    c. Equal distribution of pressure. </a:t>
            </a:r>
          </a:p>
          <a:p>
            <a:pPr marL="0" indent="0">
              <a:lnSpc>
                <a:spcPct val="160000"/>
              </a:lnSpc>
              <a:buNone/>
            </a:pPr>
            <a:r>
              <a:rPr lang="en-US" sz="2400" dirty="0">
                <a:latin typeface="Times New Roman" panose="02020603050405020304" pitchFamily="18" charset="0"/>
                <a:cs typeface="Times New Roman" panose="02020603050405020304" pitchFamily="18" charset="0"/>
              </a:rPr>
              <a:t>    d. Adaptation of denture bearing tissues</a:t>
            </a:r>
            <a:endParaRPr lang="en-IN" sz="24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8643" y="494089"/>
            <a:ext cx="8219326" cy="4396411"/>
          </a:xfrm>
        </p:spPr>
        <p:txBody>
          <a:bodyPr>
            <a:noAutofit/>
          </a:bodyPr>
          <a:lstStyle/>
          <a:p>
            <a:r>
              <a:rPr lang="en-US" sz="2400" dirty="0"/>
              <a:t>1900-1929</a:t>
            </a:r>
          </a:p>
          <a:p>
            <a:pPr>
              <a:lnSpc>
                <a:spcPct val="150000"/>
              </a:lnSpc>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Closed mouth impression technique was introduced .</a:t>
            </a:r>
          </a:p>
          <a:p>
            <a:pPr>
              <a:lnSpc>
                <a:spcPct val="150000"/>
              </a:lnSpc>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Proper denture extension through various methods of border molding to capture/record the anatomy of tissues contiguous to denture borders was introduced</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1F3C8A-44CF-93FA-BD72-E542C056445E}"/>
              </a:ext>
            </a:extLst>
          </p:cNvPr>
          <p:cNvSpPr>
            <a:spLocks noGrp="1"/>
          </p:cNvSpPr>
          <p:nvPr>
            <p:ph idx="1"/>
          </p:nvPr>
        </p:nvSpPr>
        <p:spPr>
          <a:xfrm>
            <a:off x="543770" y="691385"/>
            <a:ext cx="8596668" cy="5051869"/>
          </a:xfrm>
        </p:spPr>
        <p:txBody>
          <a:bodyPr>
            <a:normAutofit/>
          </a:bodyPr>
          <a:lstStyle/>
          <a:p>
            <a:r>
              <a:rPr lang="en-US" sz="2400" dirty="0"/>
              <a:t>1930-1950</a:t>
            </a:r>
          </a:p>
          <a:p>
            <a:pPr marL="0" indent="0" algn="just">
              <a:lnSpc>
                <a:spcPct val="170000"/>
              </a:lnSpc>
              <a:buNone/>
            </a:pPr>
            <a:r>
              <a:rPr lang="en-US" sz="2400" dirty="0">
                <a:latin typeface="Times New Roman" panose="02020603050405020304" pitchFamily="18" charset="0"/>
                <a:cs typeface="Times New Roman" panose="02020603050405020304" pitchFamily="18" charset="0"/>
              </a:rPr>
              <a:t>New impression materials were introduced like, </a:t>
            </a:r>
          </a:p>
          <a:p>
            <a:pPr marL="0" indent="0" algn="just">
              <a:lnSpc>
                <a:spcPct val="170000"/>
              </a:lnSpc>
              <a:buNone/>
            </a:pPr>
            <a:r>
              <a:rPr lang="en-US" sz="2400" dirty="0">
                <a:latin typeface="Times New Roman" panose="02020603050405020304" pitchFamily="18" charset="0"/>
                <a:cs typeface="Times New Roman" panose="02020603050405020304" pitchFamily="18" charset="0"/>
              </a:rPr>
              <a:t>a. Reversible hydrocolloid</a:t>
            </a:r>
          </a:p>
          <a:p>
            <a:pPr marL="0" indent="0" algn="just">
              <a:lnSpc>
                <a:spcPct val="170000"/>
              </a:lnSpc>
              <a:buNone/>
            </a:pPr>
            <a:r>
              <a:rPr lang="en-US" sz="2400" dirty="0">
                <a:latin typeface="Times New Roman" panose="02020603050405020304" pitchFamily="18" charset="0"/>
                <a:cs typeface="Times New Roman" panose="02020603050405020304" pitchFamily="18" charset="0"/>
              </a:rPr>
              <a:t>b. Zinc oxide–Eugenol</a:t>
            </a:r>
          </a:p>
          <a:p>
            <a:pPr marL="0" indent="0" algn="just">
              <a:lnSpc>
                <a:spcPct val="170000"/>
              </a:lnSpc>
              <a:buNone/>
            </a:pPr>
            <a:r>
              <a:rPr lang="en-US" sz="2400" dirty="0">
                <a:latin typeface="Times New Roman" panose="02020603050405020304" pitchFamily="18" charset="0"/>
                <a:cs typeface="Times New Roman" panose="02020603050405020304" pitchFamily="18" charset="0"/>
              </a:rPr>
              <a:t>c. Zinc oxide–oil of cloves.</a:t>
            </a:r>
          </a:p>
          <a:p>
            <a:pPr marL="0" indent="0" algn="just">
              <a:lnSpc>
                <a:spcPct val="170000"/>
              </a:lnSpc>
              <a:buNone/>
            </a:pPr>
            <a:r>
              <a:rPr lang="en-US" sz="2400" dirty="0">
                <a:latin typeface="Times New Roman" panose="02020603050405020304" pitchFamily="18" charset="0"/>
                <a:cs typeface="Times New Roman" panose="02020603050405020304" pitchFamily="18" charset="0"/>
              </a:rPr>
              <a:t> Modeling compound and plaster remained the two major impression materials for primary and final impression procedures</a:t>
            </a:r>
            <a:endParaRPr lang="en-IN" sz="2400" dirty="0"/>
          </a:p>
          <a:p>
            <a:endParaRPr lang="en-IN" sz="2400" dirty="0"/>
          </a:p>
        </p:txBody>
      </p:sp>
    </p:spTree>
    <p:extLst>
      <p:ext uri="{BB962C8B-B14F-4D97-AF65-F5344CB8AC3E}">
        <p14:creationId xmlns:p14="http://schemas.microsoft.com/office/powerpoint/2010/main" val="16592222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3" y="870334"/>
            <a:ext cx="8589957" cy="3701666"/>
          </a:xfrm>
        </p:spPr>
        <p:txBody>
          <a:bodyPr>
            <a:normAutofit/>
          </a:bodyPr>
          <a:lstStyle/>
          <a:p>
            <a:r>
              <a:rPr lang="en-US" sz="2400" dirty="0"/>
              <a:t>1946</a:t>
            </a:r>
          </a:p>
          <a:p>
            <a:pPr algn="just">
              <a:lnSpc>
                <a:spcPct val="150000"/>
              </a:lnSpc>
              <a:spcBef>
                <a:spcPts val="600"/>
              </a:spcBef>
              <a:spcAft>
                <a:spcPts val="1200"/>
              </a:spcAft>
              <a:buFont typeface="Wingdings" panose="05000000000000000000" pitchFamily="2" charset="2"/>
              <a:buChar char="§"/>
            </a:pPr>
            <a:r>
              <a:rPr lang="en-US" sz="2400" kern="0" dirty="0">
                <a:latin typeface="Times New Roman" panose="02020603050405020304" pitchFamily="18" charset="0"/>
                <a:cs typeface="Times New Roman" panose="02020603050405020304" pitchFamily="18" charset="0"/>
              </a:rPr>
              <a:t> </a:t>
            </a:r>
            <a:r>
              <a:rPr lang="en-US" sz="2400" b="1" kern="0" dirty="0">
                <a:effectLst/>
                <a:latin typeface="Times New Roman" panose="02020603050405020304" pitchFamily="18" charset="0"/>
                <a:cs typeface="Times New Roman" panose="02020603050405020304" pitchFamily="18" charset="0"/>
              </a:rPr>
              <a:t>Minimal pressure technique based on mucostatic principle</a:t>
            </a:r>
            <a:endParaRPr lang="en-IN" sz="2400" b="1" kern="0" dirty="0">
              <a:effectLst/>
              <a:latin typeface="Times New Roman" panose="02020603050405020304" pitchFamily="18" charset="0"/>
              <a:cs typeface="Times New Roman" panose="02020603050405020304" pitchFamily="18" charset="0"/>
            </a:endParaRPr>
          </a:p>
          <a:p>
            <a:pPr algn="just">
              <a:lnSpc>
                <a:spcPct val="150000"/>
              </a:lnSpc>
              <a:spcBef>
                <a:spcPts val="600"/>
              </a:spcBef>
              <a:spcAft>
                <a:spcPts val="1200"/>
              </a:spcAft>
              <a:buFont typeface="Wingdings" panose="05000000000000000000" pitchFamily="2" charset="2"/>
              <a:buChar char="§"/>
              <a:tabLst>
                <a:tab pos="22860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In a Brochure published by Hary L. Page in 1946 he stated that all soft tissues were chiefly fluid and 80% or more of the tissues are composed of water..</a:t>
            </a:r>
          </a:p>
          <a:p>
            <a:pPr marL="342900" lvl="0" indent="-342900" algn="just">
              <a:lnSpc>
                <a:spcPct val="150000"/>
              </a:lnSpc>
              <a:spcBef>
                <a:spcPts val="600"/>
              </a:spcBef>
              <a:spcAft>
                <a:spcPts val="1200"/>
              </a:spcAft>
              <a:buFont typeface="Symbol" panose="05050102010706020507" pitchFamily="18" charset="2"/>
              <a:buChar char=""/>
              <a:tabLst>
                <a:tab pos="228600" algn="l"/>
              </a:tabLst>
            </a:pP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IN" sz="24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A870FD-60C2-25A6-0ABD-CC7FFDCEB4D6}"/>
              </a:ext>
            </a:extLst>
          </p:cNvPr>
          <p:cNvSpPr>
            <a:spLocks noGrp="1"/>
          </p:cNvSpPr>
          <p:nvPr>
            <p:ph idx="1"/>
          </p:nvPr>
        </p:nvSpPr>
        <p:spPr>
          <a:xfrm>
            <a:off x="656786" y="753029"/>
            <a:ext cx="8596668" cy="3880773"/>
          </a:xfrm>
        </p:spPr>
        <p:txBody>
          <a:bodyPr>
            <a:normAutofit/>
          </a:bodyPr>
          <a:lstStyle/>
          <a:p>
            <a:pPr algn="just">
              <a:lnSpc>
                <a:spcPct val="150000"/>
              </a:lnSpc>
              <a:spcBef>
                <a:spcPts val="600"/>
              </a:spcBef>
              <a:spcAft>
                <a:spcPts val="1200"/>
              </a:spcAft>
              <a:tabLst>
                <a:tab pos="228600" algn="l"/>
              </a:tabLst>
            </a:pPr>
            <a:r>
              <a:rPr lang="en-US" sz="2400" dirty="0"/>
              <a:t>1948-1964</a:t>
            </a:r>
          </a:p>
          <a:p>
            <a:pPr algn="just">
              <a:lnSpc>
                <a:spcPct val="150000"/>
              </a:lnSpc>
              <a:spcBef>
                <a:spcPts val="600"/>
              </a:spcBef>
              <a:spcAft>
                <a:spcPts val="1200"/>
              </a:spcAft>
              <a:buFont typeface="Wingdings" panose="05000000000000000000" pitchFamily="2" charset="2"/>
              <a:buChar char="§"/>
              <a:tabLst>
                <a:tab pos="22860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More attention was given to esthetics in the impression techniques used greater emphasis was on flanges, border molding, posterior palatal seal and denture extension.</a:t>
            </a:r>
          </a:p>
          <a:p>
            <a:endParaRPr lang="en-IN" dirty="0"/>
          </a:p>
        </p:txBody>
      </p:sp>
    </p:spTree>
    <p:extLst>
      <p:ext uri="{BB962C8B-B14F-4D97-AF65-F5344CB8AC3E}">
        <p14:creationId xmlns:p14="http://schemas.microsoft.com/office/powerpoint/2010/main" val="184794693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3" y="936435"/>
            <a:ext cx="9392083" cy="5104928"/>
          </a:xfrm>
        </p:spPr>
        <p:txBody>
          <a:bodyPr>
            <a:normAutofit fontScale="92500" lnSpcReduction="20000"/>
          </a:bodyPr>
          <a:lstStyle/>
          <a:p>
            <a:r>
              <a:rPr lang="en-US" sz="2600" dirty="0"/>
              <a:t>1950</a:t>
            </a:r>
            <a:endParaRPr lang="en-IN" sz="2600" dirty="0"/>
          </a:p>
          <a:p>
            <a:pPr marL="0" indent="0" algn="just">
              <a:lnSpc>
                <a:spcPct val="170000"/>
              </a:lnSpc>
              <a:spcBef>
                <a:spcPts val="600"/>
              </a:spcBef>
              <a:spcAft>
                <a:spcPts val="1200"/>
              </a:spcAft>
              <a:buNone/>
            </a:pP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Selective pressure technique based on selective pressure theory</a:t>
            </a:r>
            <a:endParaRPr lang="en-IN" sz="2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70000"/>
              </a:lnSpc>
              <a:spcBef>
                <a:spcPts val="600"/>
              </a:spcBef>
              <a:spcAft>
                <a:spcPts val="1200"/>
              </a:spcAft>
              <a:buFont typeface="Symbol" panose="05050102010706020507" pitchFamily="18" charset="2"/>
              <a:buChar char=""/>
              <a:tabLst>
                <a:tab pos="228600" algn="l"/>
              </a:tabLst>
            </a:pP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Advocated by Boucher in 1950 it combines the principles of both pressure and minimal pressure techniques</a:t>
            </a:r>
          </a:p>
          <a:p>
            <a:pPr algn="just">
              <a:lnSpc>
                <a:spcPct val="170000"/>
              </a:lnSpc>
              <a:spcBef>
                <a:spcPts val="600"/>
              </a:spcBef>
              <a:spcAft>
                <a:spcPts val="1200"/>
              </a:spcAft>
              <a:buFont typeface="Symbol" panose="05050102010706020507" pitchFamily="18" charset="2"/>
              <a:buChar char=""/>
              <a:tabLst>
                <a:tab pos="228600" algn="l"/>
              </a:tabLst>
            </a:pPr>
            <a:r>
              <a:rPr lang="en-US" sz="2600" dirty="0">
                <a:latin typeface="Times New Roman" panose="02020603050405020304" pitchFamily="18" charset="0"/>
                <a:cs typeface="Times New Roman" panose="02020603050405020304" pitchFamily="18" charset="0"/>
              </a:rPr>
              <a:t>In 1952, alginate impression technique was described, a non pressure type of impression. Dentures made from this type of impression were compared with dentures made from impressions of impression compound. </a:t>
            </a:r>
          </a:p>
          <a:p>
            <a:pPr marL="342900" lvl="0" indent="-342900" algn="just">
              <a:lnSpc>
                <a:spcPct val="170000"/>
              </a:lnSpc>
              <a:spcBef>
                <a:spcPts val="600"/>
              </a:spcBef>
              <a:spcAft>
                <a:spcPts val="1200"/>
              </a:spcAft>
              <a:buFont typeface="Symbol" panose="05050102010706020507" pitchFamily="18" charset="2"/>
              <a:buChar char=""/>
              <a:tabLst>
                <a:tab pos="228600" algn="l"/>
              </a:tabLst>
            </a:pPr>
            <a:endParaRPr lang="en-IN" sz="24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3770" y="927690"/>
            <a:ext cx="8596668" cy="3880773"/>
          </a:xfrm>
        </p:spPr>
        <p:txBody>
          <a:bodyPr>
            <a:normAutofit/>
          </a:bodyPr>
          <a:lstStyle/>
          <a:p>
            <a:r>
              <a:rPr lang="en-US" sz="2400" dirty="0"/>
              <a:t>1966</a:t>
            </a:r>
          </a:p>
          <a:p>
            <a:pPr>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Impression by use of sub atmospheric pressure (also called as vacustatic technique) It obtains an accurate vertical and lateral record of the tissues through the application of controlled pressure. </a:t>
            </a:r>
          </a:p>
          <a:p>
            <a:pPr>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The difference between sub atmospheric pressure within the tray and sub atmospheric pressure outside the tray, seats the tray centrally over the basal seat which retains it in a static position</a:t>
            </a:r>
            <a:endParaRPr lang="en-IN" sz="240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285" y="650288"/>
            <a:ext cx="9298873" cy="4928579"/>
          </a:xfrm>
        </p:spPr>
        <p:txBody>
          <a:bodyPr/>
          <a:lstStyle/>
          <a:p>
            <a:pPr>
              <a:lnSpc>
                <a:spcPct val="150000"/>
              </a:lnSpc>
            </a:pPr>
            <a:r>
              <a:rPr lang="en-US" sz="2400" dirty="0">
                <a:latin typeface="Times New Roman" panose="02020603050405020304" pitchFamily="18" charset="0"/>
                <a:cs typeface="Times New Roman" panose="02020603050405020304" pitchFamily="18" charset="0"/>
              </a:rPr>
              <a:t>In 1971, a modified impression technique for hyperplastic alveolar ridges was described where surgical preparation was contraindicated. This was done in two steps where two cold cure acrylic trays were prepared on relieved primary casts.</a:t>
            </a:r>
          </a:p>
          <a:p>
            <a:pPr>
              <a:lnSpc>
                <a:spcPct val="150000"/>
              </a:lnSpc>
            </a:pPr>
            <a:r>
              <a:rPr lang="en-US" sz="2400" dirty="0">
                <a:latin typeface="Times New Roman" panose="02020603050405020304" pitchFamily="18" charset="0"/>
                <a:cs typeface="Times New Roman" panose="02020603050405020304" pitchFamily="18" charset="0"/>
              </a:rPr>
              <a:t>In 1972, applied plaster impression technique for maxillary complete denture was described. It is applicable in cases of combination syndrome wherein the soft tissue of anterior part of the maxillary ridge is soft and movable and should be recorded in undistorted state.</a:t>
            </a:r>
          </a:p>
          <a:p>
            <a:endParaRPr lang="en-IN"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6642" y="1022961"/>
            <a:ext cx="9689538" cy="3394928"/>
          </a:xfrm>
        </p:spPr>
        <p:txBody>
          <a:bodyPr/>
          <a:lstStyle/>
          <a:p>
            <a:pPr>
              <a:lnSpc>
                <a:spcPct val="150000"/>
              </a:lnSpc>
            </a:pPr>
            <a:r>
              <a:rPr lang="en-US" sz="2400" dirty="0">
                <a:latin typeface="Times New Roman" panose="02020603050405020304" pitchFamily="18" charset="0"/>
                <a:cs typeface="Times New Roman" panose="02020603050405020304" pitchFamily="18" charset="0"/>
              </a:rPr>
              <a:t>In 1979, dynamic impression technique was described which is based on the assumption that every patient has a steady and characteristic oral functional pattern. </a:t>
            </a:r>
          </a:p>
          <a:p>
            <a:pPr>
              <a:lnSpc>
                <a:spcPct val="150000"/>
              </a:lnSpc>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The anatomic functional reproduction of the ridge and the tissues requires the knowledge of the space to be occupied by the denture i.e. neutral zone.</a:t>
            </a:r>
          </a:p>
          <a:p>
            <a:endParaRPr lang="en-IN"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FC3ACE-B1A3-4AD0-AEC9-9ACB76C87C79}"/>
              </a:ext>
            </a:extLst>
          </p:cNvPr>
          <p:cNvSpPr>
            <a:spLocks noGrp="1"/>
          </p:cNvSpPr>
          <p:nvPr>
            <p:ph idx="1"/>
          </p:nvPr>
        </p:nvSpPr>
        <p:spPr>
          <a:xfrm>
            <a:off x="502673" y="824949"/>
            <a:ext cx="8596668" cy="3880773"/>
          </a:xfrm>
        </p:spPr>
        <p:txBody>
          <a:bodyPr/>
          <a:lstStyle/>
          <a:p>
            <a:pPr algn="just">
              <a:lnSpc>
                <a:spcPct val="150000"/>
              </a:lnSpc>
            </a:pPr>
            <a:r>
              <a:rPr lang="en-US" sz="2400" dirty="0">
                <a:latin typeface="Times New Roman" panose="02020603050405020304" pitchFamily="18" charset="0"/>
                <a:cs typeface="Times New Roman" panose="02020603050405020304" pitchFamily="18" charset="0"/>
              </a:rPr>
              <a:t>In 2004, a study was conducted to compare the swallowing and phonetic techniques for assessing the location and shape of the neutral zone.</a:t>
            </a:r>
          </a:p>
          <a:p>
            <a:pPr algn="just">
              <a:lnSpc>
                <a:spcPct val="150000"/>
              </a:lnSpc>
            </a:pPr>
            <a:r>
              <a:rPr lang="en-US" sz="2400" dirty="0">
                <a:latin typeface="Times New Roman" panose="02020603050405020304" pitchFamily="18" charset="0"/>
                <a:cs typeface="Times New Roman" panose="02020603050405020304" pitchFamily="18" charset="0"/>
              </a:rPr>
              <a:t> Study showed that the phonetic neutral zone appeared to be narrower posteriorly compared to the swallowing zone, thus limiting premolar and molar positioning .</a:t>
            </a:r>
            <a:endParaRPr lang="en-IN" sz="24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10556913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latin typeface="Times New Roman" panose="02020603050405020304" pitchFamily="18" charset="0"/>
                <a:cs typeface="Times New Roman" panose="02020603050405020304" pitchFamily="18" charset="0"/>
              </a:rPr>
              <a:t>CLASSIFICATION OF IMPRESSION TECHNIQUES</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839075"/>
            <a:ext cx="8596668" cy="4756934"/>
          </a:xfrm>
        </p:spPr>
        <p:txBody>
          <a:bodyPr>
            <a:normAutofit fontScale="55000" lnSpcReduction="20000"/>
          </a:bodyPr>
          <a:lstStyle/>
          <a:p>
            <a:pPr algn="just">
              <a:lnSpc>
                <a:spcPct val="150000"/>
              </a:lnSpc>
            </a:pPr>
            <a:r>
              <a:rPr lang="en-US" altLang="en-US" sz="4200" dirty="0">
                <a:solidFill>
                  <a:schemeClr val="tx2"/>
                </a:solidFill>
                <a:latin typeface="Times New Roman" panose="02020603050405020304" pitchFamily="18" charset="0"/>
                <a:cs typeface="Times New Roman" panose="02020603050405020304" pitchFamily="18" charset="0"/>
              </a:rPr>
              <a:t>Based on the theories of impression making</a:t>
            </a:r>
          </a:p>
          <a:p>
            <a:pPr lvl="3" algn="just">
              <a:lnSpc>
                <a:spcPct val="150000"/>
              </a:lnSpc>
              <a:buFont typeface="Wingdings" panose="05000000000000000000" pitchFamily="2" charset="2"/>
              <a:buChar char="Ø"/>
            </a:pPr>
            <a:r>
              <a:rPr lang="en-US" altLang="en-US" sz="4200" dirty="0">
                <a:latin typeface="Times New Roman" panose="02020603050405020304" pitchFamily="18" charset="0"/>
                <a:cs typeface="Times New Roman" panose="02020603050405020304" pitchFamily="18" charset="0"/>
              </a:rPr>
              <a:t>Definite pressure technique</a:t>
            </a:r>
          </a:p>
          <a:p>
            <a:pPr lvl="3" algn="just">
              <a:lnSpc>
                <a:spcPct val="150000"/>
              </a:lnSpc>
              <a:buFont typeface="Wingdings" panose="05000000000000000000" pitchFamily="2" charset="2"/>
              <a:buChar char="Ø"/>
            </a:pPr>
            <a:r>
              <a:rPr lang="en-US" altLang="en-US" sz="4200" dirty="0">
                <a:latin typeface="Times New Roman" panose="02020603050405020304" pitchFamily="18" charset="0"/>
                <a:cs typeface="Times New Roman" panose="02020603050405020304" pitchFamily="18" charset="0"/>
              </a:rPr>
              <a:t>Minimum pressure technique</a:t>
            </a:r>
          </a:p>
          <a:p>
            <a:pPr lvl="3" algn="just">
              <a:lnSpc>
                <a:spcPct val="150000"/>
              </a:lnSpc>
              <a:buFont typeface="Wingdings" panose="05000000000000000000" pitchFamily="2" charset="2"/>
              <a:buChar char="Ø"/>
            </a:pPr>
            <a:r>
              <a:rPr lang="en-US" altLang="en-US" sz="4200" dirty="0">
                <a:latin typeface="Times New Roman" panose="02020603050405020304" pitchFamily="18" charset="0"/>
                <a:cs typeface="Times New Roman" panose="02020603050405020304" pitchFamily="18" charset="0"/>
              </a:rPr>
              <a:t>Selective pressure technique</a:t>
            </a:r>
          </a:p>
          <a:p>
            <a:pPr lvl="3" algn="just">
              <a:lnSpc>
                <a:spcPct val="150000"/>
              </a:lnSpc>
              <a:buFont typeface="Wingdings" panose="05000000000000000000" pitchFamily="2" charset="2"/>
              <a:buChar char="Ø"/>
            </a:pPr>
            <a:endParaRPr lang="en-US" altLang="en-US" sz="4200" dirty="0">
              <a:latin typeface="Times New Roman" panose="02020603050405020304" pitchFamily="18" charset="0"/>
              <a:cs typeface="Times New Roman" panose="02020603050405020304" pitchFamily="18" charset="0"/>
            </a:endParaRPr>
          </a:p>
          <a:p>
            <a:pPr algn="just">
              <a:lnSpc>
                <a:spcPct val="150000"/>
              </a:lnSpc>
            </a:pPr>
            <a:r>
              <a:rPr lang="en-US" altLang="en-US" sz="4200" dirty="0">
                <a:solidFill>
                  <a:schemeClr val="tx2"/>
                </a:solidFill>
                <a:latin typeface="Times New Roman" panose="02020603050405020304" pitchFamily="18" charset="0"/>
                <a:cs typeface="Times New Roman" panose="02020603050405020304" pitchFamily="18" charset="0"/>
              </a:rPr>
              <a:t>Based on the mouth positioning</a:t>
            </a:r>
          </a:p>
          <a:p>
            <a:pPr lvl="3" algn="just">
              <a:lnSpc>
                <a:spcPct val="150000"/>
              </a:lnSpc>
              <a:buFont typeface="Wingdings" panose="05000000000000000000" pitchFamily="2" charset="2"/>
              <a:buChar char="Ø"/>
            </a:pPr>
            <a:r>
              <a:rPr lang="en-US" altLang="en-US" sz="4200" dirty="0">
                <a:latin typeface="Times New Roman" panose="02020603050405020304" pitchFamily="18" charset="0"/>
                <a:cs typeface="Times New Roman" panose="02020603050405020304" pitchFamily="18" charset="0"/>
              </a:rPr>
              <a:t>Open mouth technique</a:t>
            </a:r>
          </a:p>
          <a:p>
            <a:pPr lvl="3" algn="just">
              <a:lnSpc>
                <a:spcPct val="150000"/>
              </a:lnSpc>
              <a:buFont typeface="Wingdings" panose="05000000000000000000" pitchFamily="2" charset="2"/>
              <a:buChar char="Ø"/>
            </a:pPr>
            <a:r>
              <a:rPr lang="en-US" altLang="en-US" sz="4200" dirty="0">
                <a:latin typeface="Times New Roman" panose="02020603050405020304" pitchFamily="18" charset="0"/>
                <a:cs typeface="Times New Roman" panose="02020603050405020304" pitchFamily="18" charset="0"/>
              </a:rPr>
              <a:t>Closed mouth technique</a:t>
            </a:r>
          </a:p>
          <a:p>
            <a:endParaRPr lang="en-IN"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latin typeface="Times New Roman" panose="02020603050405020304" pitchFamily="18" charset="0"/>
                <a:cs typeface="Times New Roman" panose="02020603050405020304" pitchFamily="18" charset="0"/>
              </a:rPr>
              <a:t>Definite pressure technique</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01955" y="1488440"/>
            <a:ext cx="8872220" cy="4832350"/>
          </a:xfrm>
        </p:spPr>
        <p:txBody>
          <a:bodyPr>
            <a:normAutofit/>
          </a:bodyPr>
          <a:lstStyle/>
          <a:p>
            <a:pPr algn="just">
              <a:lnSpc>
                <a:spcPct val="170000"/>
              </a:lnSpc>
            </a:pPr>
            <a:r>
              <a:rPr lang="en-US" altLang="en-US" sz="2400" dirty="0">
                <a:latin typeface="Times New Roman" panose="02020603050405020304" pitchFamily="18" charset="0"/>
                <a:cs typeface="Times New Roman" panose="02020603050405020304" pitchFamily="18" charset="0"/>
              </a:rPr>
              <a:t>Introduced by Greene brothers.</a:t>
            </a:r>
          </a:p>
          <a:p>
            <a:pPr algn="just">
              <a:lnSpc>
                <a:spcPct val="170000"/>
              </a:lnSpc>
            </a:pPr>
            <a:r>
              <a:rPr lang="en-US" altLang="en-US" sz="2400" dirty="0">
                <a:latin typeface="Times New Roman" panose="02020603050405020304" pitchFamily="18" charset="0"/>
                <a:cs typeface="Times New Roman" panose="02020603050405020304" pitchFamily="18" charset="0"/>
              </a:rPr>
              <a:t>It is based on the theory of muco compression, assume that tissue recorded under functional pressure provide better support and retention for the denture.</a:t>
            </a:r>
          </a:p>
          <a:p>
            <a:pPr algn="just">
              <a:lnSpc>
                <a:spcPct val="170000"/>
              </a:lnSpc>
            </a:pPr>
            <a:r>
              <a:rPr lang="en-US" altLang="en-US" sz="2400" dirty="0">
                <a:latin typeface="Times New Roman" panose="02020603050405020304" pitchFamily="18" charset="0"/>
                <a:cs typeface="Times New Roman" panose="02020603050405020304" pitchFamily="18" charset="0"/>
              </a:rPr>
              <a:t>Advocates of this theory believe that occlusal loading during impression making is comparable to the occlusal loading during function.</a:t>
            </a:r>
          </a:p>
          <a:p>
            <a:endParaRPr lang="en-IN"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62CCF4-DDD3-0D16-0443-6E6AE6FAFACB}"/>
              </a:ext>
            </a:extLst>
          </p:cNvPr>
          <p:cNvSpPr>
            <a:spLocks noGrp="1"/>
          </p:cNvSpPr>
          <p:nvPr>
            <p:ph idx="1"/>
          </p:nvPr>
        </p:nvSpPr>
        <p:spPr>
          <a:xfrm>
            <a:off x="348561" y="650288"/>
            <a:ext cx="8596668" cy="3880773"/>
          </a:xfrm>
        </p:spPr>
        <p:txBody>
          <a:bodyPr/>
          <a:lstStyle/>
          <a:p>
            <a:r>
              <a:rPr lang="en-IN" sz="2400" dirty="0">
                <a:latin typeface="Times New Roman" panose="02020603050405020304" pitchFamily="18" charset="0"/>
                <a:cs typeface="Times New Roman" panose="02020603050405020304" pitchFamily="18" charset="0"/>
              </a:rPr>
              <a:t>TECHNIQUE</a:t>
            </a:r>
            <a:endParaRPr lang="en-IN" sz="2400" dirty="0"/>
          </a:p>
          <a:p>
            <a:r>
              <a:rPr lang="en-IN" sz="2400" dirty="0">
                <a:latin typeface="Times New Roman" panose="02020603050405020304" pitchFamily="18" charset="0"/>
                <a:cs typeface="Times New Roman" panose="02020603050405020304" pitchFamily="18" charset="0"/>
              </a:rPr>
              <a:t>Primary impression taken with impression compound</a:t>
            </a:r>
          </a:p>
          <a:p>
            <a:r>
              <a:rPr lang="en-IN" sz="2400" dirty="0">
                <a:latin typeface="Times New Roman" panose="02020603050405020304" pitchFamily="18" charset="0"/>
                <a:cs typeface="Times New Roman" panose="02020603050405020304" pitchFamily="18" charset="0"/>
              </a:rPr>
              <a:t>Custom tray made 1/8</a:t>
            </a:r>
            <a:r>
              <a:rPr lang="en-IN" sz="2400" baseline="30000" dirty="0">
                <a:latin typeface="Times New Roman" panose="02020603050405020304" pitchFamily="18" charset="0"/>
                <a:cs typeface="Times New Roman" panose="02020603050405020304" pitchFamily="18" charset="0"/>
              </a:rPr>
              <a:t>th</a:t>
            </a:r>
            <a:r>
              <a:rPr lang="en-IN" sz="2400" dirty="0">
                <a:latin typeface="Times New Roman" panose="02020603050405020304" pitchFamily="18" charset="0"/>
                <a:cs typeface="Times New Roman" panose="02020603050405020304" pitchFamily="18" charset="0"/>
              </a:rPr>
              <a:t> shorter to periphery</a:t>
            </a:r>
          </a:p>
          <a:p>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With this tray another impression with compound was taken</a:t>
            </a:r>
          </a:p>
          <a:p>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Well fitting rinse with uniform occlusal surface were made and the height of the bite adjusted against a similar bite rim on the mandibular ridge.</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79705273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3065" y="844550"/>
            <a:ext cx="8881110" cy="5480685"/>
          </a:xfrm>
        </p:spPr>
        <p:txBody>
          <a:bodyPr/>
          <a:lstStyle/>
          <a:p>
            <a:pPr marL="342900" lvl="0" indent="-342900" algn="just">
              <a:lnSpc>
                <a:spcPct val="150000"/>
              </a:lnSpc>
              <a:spcBef>
                <a:spcPts val="600"/>
              </a:spcBef>
              <a:spcAft>
                <a:spcPts val="1200"/>
              </a:spcAft>
              <a:buFont typeface="Symbol" panose="05050102010706020507" pitchFamily="18" charset="2"/>
              <a:buChar char=""/>
              <a:tabLst>
                <a:tab pos="22860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Areas to be relieved like median raphe was softened on the impression and was again inserted in the mouth and was held under biting pressure for one / two minutes.</a:t>
            </a:r>
          </a:p>
          <a:p>
            <a:pPr algn="just">
              <a:lnSpc>
                <a:spcPct val="150000"/>
              </a:lnSpc>
              <a:spcBef>
                <a:spcPts val="600"/>
              </a:spcBef>
              <a:spcAft>
                <a:spcPts val="1200"/>
              </a:spcAft>
              <a:buFont typeface="Symbol" panose="05050102010706020507" pitchFamily="18" charset="2"/>
              <a:buChar char=""/>
              <a:tabLst>
                <a:tab pos="22860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peripheral margins of the impression was then softened and border molding was done by asking the patient to give various cheek and lip movement as in whistling and smiling.</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600"/>
              </a:spcBef>
              <a:spcAft>
                <a:spcPts val="1200"/>
              </a:spcAft>
              <a:buFont typeface="Symbol" panose="05050102010706020507" pitchFamily="18" charset="2"/>
              <a:buChar char=""/>
              <a:tabLst>
                <a:tab pos="228600" algn="l"/>
              </a:tabLst>
            </a:pP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IN"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3540" y="494030"/>
            <a:ext cx="8890635" cy="5805170"/>
          </a:xfrm>
        </p:spPr>
        <p:txBody>
          <a:bodyPr/>
          <a:lstStyle/>
          <a:p>
            <a:pPr marL="342900" lvl="0" indent="-342900" algn="just">
              <a:lnSpc>
                <a:spcPct val="170000"/>
              </a:lnSpc>
              <a:spcBef>
                <a:spcPts val="600"/>
              </a:spcBef>
              <a:spcAft>
                <a:spcPts val="1200"/>
              </a:spcAft>
              <a:buFont typeface="Symbol" panose="05050102010706020507" pitchFamily="18" charset="2"/>
              <a:buChar char=""/>
              <a:tabLst>
                <a:tab pos="22860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posterior palatal seal was obtained by swallowing movements by the patient under biting pressure.</a:t>
            </a:r>
          </a:p>
          <a:p>
            <a:pPr algn="just">
              <a:lnSpc>
                <a:spcPct val="170000"/>
              </a:lnSpc>
              <a:spcBef>
                <a:spcPts val="600"/>
              </a:spcBef>
              <a:spcAft>
                <a:spcPts val="1200"/>
              </a:spcAft>
              <a:buFont typeface="Symbol" panose="05050102010706020507" pitchFamily="18" charset="2"/>
              <a:buChar char=""/>
              <a:tabLst>
                <a:tab pos="22860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claims made by the advocates of this technique was that since border molding was done in their functional positions, the final dentures would retain well and cannot be dislodged during functional movements of the jaw. </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70000"/>
              </a:lnSpc>
              <a:spcBef>
                <a:spcPts val="600"/>
              </a:spcBef>
              <a:spcAft>
                <a:spcPts val="1200"/>
              </a:spcAft>
              <a:buFont typeface="Symbol" panose="05050102010706020507" pitchFamily="18" charset="2"/>
              <a:buChar char=""/>
              <a:tabLst>
                <a:tab pos="228600" algn="l"/>
              </a:tabLst>
            </a:pP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IN"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5415" y="259423"/>
            <a:ext cx="9535178" cy="6339154"/>
          </a:xfrm>
        </p:spPr>
        <p:txBody>
          <a:bodyPr>
            <a:normAutofit/>
          </a:bodyPr>
          <a:lstStyle/>
          <a:p>
            <a:pPr marL="38100" algn="just">
              <a:lnSpc>
                <a:spcPct val="150000"/>
              </a:lnSpc>
              <a:spcBef>
                <a:spcPts val="600"/>
              </a:spcBef>
              <a:spcAft>
                <a:spcPts val="1200"/>
              </a:spcAft>
            </a:pPr>
            <a:r>
              <a:rPr lang="en-US" sz="2600" b="1" dirty="0">
                <a:effectLst/>
                <a:latin typeface="Times New Roman" panose="02020603050405020304" pitchFamily="18" charset="0"/>
                <a:cs typeface="Times New Roman" panose="02020603050405020304" pitchFamily="18" charset="0"/>
              </a:rPr>
              <a:t>Variations in this technique</a:t>
            </a:r>
            <a:endParaRPr lang="en-IN" sz="2600" b="1" dirty="0">
              <a:effectLst/>
              <a:latin typeface="Times New Roman" panose="02020603050405020304" pitchFamily="18" charset="0"/>
              <a:cs typeface="Times New Roman" panose="02020603050405020304" pitchFamily="18" charset="0"/>
            </a:endParaRPr>
          </a:p>
          <a:p>
            <a:pPr marL="342900" lvl="0" indent="-342900" algn="just">
              <a:lnSpc>
                <a:spcPct val="150000"/>
              </a:lnSpc>
              <a:spcBef>
                <a:spcPts val="600"/>
              </a:spcBef>
              <a:spcAft>
                <a:spcPts val="1200"/>
              </a:spcAft>
              <a:buFont typeface="Symbol" panose="05050102010706020507" pitchFamily="18" charset="2"/>
              <a:buChar char=""/>
              <a:tabLst>
                <a:tab pos="228600" algn="l"/>
              </a:tabLst>
            </a:pP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Some used the preliminary impression itself as the tray and impression to be improved by border molding.</a:t>
            </a:r>
            <a:endParaRPr lang="en-IN" sz="2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600"/>
              </a:spcBef>
              <a:spcAft>
                <a:spcPts val="1200"/>
              </a:spcAft>
              <a:buFont typeface="Symbol" panose="05050102010706020507" pitchFamily="18" charset="2"/>
              <a:buChar char=""/>
              <a:tabLst>
                <a:tab pos="228600" algn="l"/>
              </a:tabLst>
            </a:pP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Some preferred to make custom trays in a more stable and stronger material than compound for better results.</a:t>
            </a:r>
            <a:endParaRPr lang="en-IN" sz="2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600"/>
              </a:spcBef>
              <a:spcAft>
                <a:spcPts val="1200"/>
              </a:spcAft>
              <a:buFont typeface="Symbol" panose="05050102010706020507" pitchFamily="18" charset="2"/>
              <a:buChar char=""/>
              <a:tabLst>
                <a:tab pos="228600" algn="l"/>
              </a:tabLst>
            </a:pP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Relief in hard areas was obtained </a:t>
            </a:r>
            <a:r>
              <a:rPr lang="en-US" sz="2600" dirty="0">
                <a:latin typeface="Times New Roman" panose="02020603050405020304" pitchFamily="18" charset="0"/>
                <a:ea typeface="Times New Roman" panose="02020603050405020304" pitchFamily="18" charset="0"/>
                <a:cs typeface="Times New Roman" panose="02020603050405020304" pitchFamily="18" charset="0"/>
              </a:rPr>
              <a:t>by</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making escape holes in areas overlying the hard tissues and close adaptation provided in those areas covering the soft tissues.</a:t>
            </a:r>
            <a:endParaRPr lang="en-IN" sz="26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IN"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3" y="1222625"/>
            <a:ext cx="9165309" cy="4900773"/>
          </a:xfrm>
        </p:spPr>
        <p:txBody>
          <a:bodyPr>
            <a:normAutofit/>
          </a:bodyPr>
          <a:lstStyle/>
          <a:p>
            <a:pPr marL="342900" lvl="0" indent="-342900" algn="just">
              <a:lnSpc>
                <a:spcPct val="160000"/>
              </a:lnSpc>
              <a:spcBef>
                <a:spcPts val="600"/>
              </a:spcBef>
              <a:spcAft>
                <a:spcPts val="1200"/>
              </a:spcAft>
              <a:buFont typeface="Symbol" panose="05050102010706020507" pitchFamily="18" charset="2"/>
              <a:buChar char=""/>
              <a:tabLst>
                <a:tab pos="22860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Some use low fusing compound by softening and adapting it to the soft tissues.</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60000"/>
              </a:lnSpc>
              <a:spcBef>
                <a:spcPts val="600"/>
              </a:spcBef>
              <a:spcAft>
                <a:spcPts val="1200"/>
              </a:spcAft>
              <a:buFont typeface="Symbol" panose="05050102010706020507" pitchFamily="18" charset="2"/>
              <a:buChar char=""/>
              <a:tabLst>
                <a:tab pos="22860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Some advocate unnatural movement of the mouth along with massaging of the cheeks and lips from outside during border molding.</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IN"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780" y="693420"/>
            <a:ext cx="9316720" cy="5641340"/>
          </a:xfrm>
        </p:spPr>
        <p:txBody>
          <a:bodyPr>
            <a:normAutofit/>
          </a:bodyPr>
          <a:lstStyle/>
          <a:p>
            <a:pPr indent="457200" algn="just">
              <a:lnSpc>
                <a:spcPct val="150000"/>
              </a:lnSpc>
              <a:spcBef>
                <a:spcPts val="600"/>
              </a:spcBef>
              <a:spcAft>
                <a:spcPts val="120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amount of pressure applied to the tissues in the muco compressive technique was not only great but was applied to the Centre of the palate and the peripheral tissues which were not well suited to receive the maximum biting load this interferes with normal blood supply of the tissues resulting in their breakdown.</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lnSpc>
                <a:spcPct val="150000"/>
              </a:lnSpc>
              <a:spcBef>
                <a:spcPts val="600"/>
              </a:spcBef>
              <a:spcAft>
                <a:spcPts val="120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As soon as this change took place both the peripheral seal and excellent retention were lost. Hence the retention achieved by these means was transient and harmful to the health of tissues.</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IN"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0845" y="2480310"/>
            <a:ext cx="8863330" cy="3969385"/>
          </a:xfrm>
        </p:spPr>
        <p:txBody>
          <a:bodyPr/>
          <a:lstStyle/>
          <a:p>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As soon as this change took place both the peripheral seal and excellent retention were lost. Hence the retention achieved by these means was transient and harmful to the health of tissues</a:t>
            </a:r>
            <a:endParaRPr lang="en-IN" sz="2400" dirty="0"/>
          </a:p>
          <a:p>
            <a:endParaRPr lang="en-IN"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3065" y="1386840"/>
            <a:ext cx="8881110" cy="5036820"/>
          </a:xfrm>
        </p:spPr>
        <p:txBody>
          <a:bodyPr/>
          <a:lstStyle/>
          <a:p>
            <a:pPr indent="457200" algn="just">
              <a:lnSpc>
                <a:spcPct val="100000"/>
              </a:lnSpc>
              <a:spcBef>
                <a:spcPts val="600"/>
              </a:spcBef>
              <a:spcAft>
                <a:spcPts val="120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Dentures made by this technique would fit well during mastication i.e. only a short period each day, but would not be closely adapted to the tissue when the patient was at rest. This is because of the rebounding of tissues.</a:t>
            </a:r>
          </a:p>
          <a:p>
            <a:pPr indent="457200" algn="just">
              <a:lnSpc>
                <a:spcPct val="100000"/>
              </a:lnSpc>
              <a:spcBef>
                <a:spcPts val="600"/>
              </a:spcBef>
              <a:spcAft>
                <a:spcPts val="1200"/>
              </a:spcAft>
            </a:pP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lnSpc>
                <a:spcPct val="100000"/>
              </a:lnSpc>
              <a:spcBef>
                <a:spcPts val="600"/>
              </a:spcBef>
              <a:spcAft>
                <a:spcPts val="120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These disadvantages indicated a need for spacer in the custom tray fabrication.</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0000"/>
              </a:lnSpc>
            </a:pPr>
            <a:endParaRPr lang="en-IN"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170" y="808990"/>
            <a:ext cx="8801100" cy="5285740"/>
          </a:xfrm>
        </p:spPr>
        <p:txBody>
          <a:bodyPr/>
          <a:lstStyle/>
          <a:p>
            <a:pPr algn="just">
              <a:lnSpc>
                <a:spcPct val="150000"/>
              </a:lnSpc>
              <a:buFont typeface="Wingdings" panose="05000000000000000000" pitchFamily="2" charset="2"/>
              <a:buNone/>
            </a:pPr>
            <a:r>
              <a:rPr lang="en-US" altLang="en-US" sz="2400" b="1" dirty="0">
                <a:solidFill>
                  <a:schemeClr val="tx2"/>
                </a:solidFill>
                <a:latin typeface="Times New Roman" panose="02020603050405020304" pitchFamily="18" charset="0"/>
                <a:cs typeface="Times New Roman" panose="02020603050405020304" pitchFamily="18" charset="0"/>
              </a:rPr>
              <a:t>Advantages </a:t>
            </a:r>
          </a:p>
          <a:p>
            <a:pPr algn="just">
              <a:lnSpc>
                <a:spcPct val="150000"/>
              </a:lnSpc>
            </a:pPr>
            <a:r>
              <a:rPr lang="en-US" altLang="en-US" sz="2400" dirty="0">
                <a:latin typeface="Times New Roman" panose="02020603050405020304" pitchFamily="18" charset="0"/>
                <a:cs typeface="Times New Roman" panose="02020603050405020304" pitchFamily="18" charset="0"/>
              </a:rPr>
              <a:t>Better retention and support during functional movements</a:t>
            </a:r>
          </a:p>
          <a:p>
            <a:pPr algn="just">
              <a:lnSpc>
                <a:spcPct val="150000"/>
              </a:lnSpc>
            </a:pPr>
            <a:r>
              <a:rPr lang="en-US" altLang="en-US" sz="2400" dirty="0">
                <a:latin typeface="Times New Roman" panose="02020603050405020304" pitchFamily="18" charset="0"/>
                <a:cs typeface="Times New Roman" panose="02020603050405020304" pitchFamily="18" charset="0"/>
              </a:rPr>
              <a:t>Provide more tissue coverage</a:t>
            </a:r>
          </a:p>
          <a:p>
            <a:pPr marL="0" indent="0">
              <a:buNone/>
            </a:pPr>
            <a:endParaRPr lang="en-IN"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1795" y="738505"/>
            <a:ext cx="8676640" cy="5605780"/>
          </a:xfrm>
        </p:spPr>
        <p:txBody>
          <a:bodyPr>
            <a:normAutofit/>
          </a:bodyPr>
          <a:lstStyle/>
          <a:p>
            <a:pPr marL="0" indent="0" algn="just">
              <a:lnSpc>
                <a:spcPct val="150000"/>
              </a:lnSpc>
              <a:buNone/>
            </a:pPr>
            <a:r>
              <a:rPr lang="en-US" altLang="en-US" sz="2400" b="1" dirty="0">
                <a:solidFill>
                  <a:schemeClr val="tx2"/>
                </a:solidFill>
                <a:latin typeface="Times New Roman" panose="02020603050405020304" pitchFamily="18" charset="0"/>
                <a:cs typeface="Times New Roman" panose="02020603050405020304" pitchFamily="18" charset="0"/>
              </a:rPr>
              <a:t>Disadvantages</a:t>
            </a:r>
          </a:p>
          <a:p>
            <a:pPr algn="just">
              <a:lnSpc>
                <a:spcPct val="150000"/>
              </a:lnSpc>
            </a:pPr>
            <a:r>
              <a:rPr lang="en-US" altLang="en-US" sz="2400" dirty="0">
                <a:latin typeface="Times New Roman" panose="02020603050405020304" pitchFamily="18" charset="0"/>
                <a:cs typeface="Times New Roman" panose="02020603050405020304" pitchFamily="18" charset="0"/>
              </a:rPr>
              <a:t>Increased bone resorption</a:t>
            </a:r>
          </a:p>
          <a:p>
            <a:pPr algn="just">
              <a:lnSpc>
                <a:spcPct val="150000"/>
              </a:lnSpc>
            </a:pPr>
            <a:r>
              <a:rPr lang="en-US" altLang="en-US" sz="2400" dirty="0">
                <a:latin typeface="Times New Roman" panose="02020603050405020304" pitchFamily="18" charset="0"/>
                <a:cs typeface="Times New Roman" panose="02020603050405020304" pitchFamily="18" charset="0"/>
              </a:rPr>
              <a:t>Transient ischemia</a:t>
            </a:r>
          </a:p>
          <a:p>
            <a:pPr algn="just">
              <a:lnSpc>
                <a:spcPct val="150000"/>
              </a:lnSpc>
            </a:pPr>
            <a:r>
              <a:rPr lang="en-US" altLang="en-US" sz="2400" dirty="0">
                <a:latin typeface="Times New Roman" panose="02020603050405020304" pitchFamily="18" charset="0"/>
                <a:cs typeface="Times New Roman" panose="02020603050405020304" pitchFamily="18" charset="0"/>
              </a:rPr>
              <a:t>Loss of retention during rest due to tissue rebound</a:t>
            </a:r>
          </a:p>
          <a:p>
            <a:pPr algn="just">
              <a:lnSpc>
                <a:spcPct val="150000"/>
              </a:lnSpc>
            </a:pPr>
            <a:r>
              <a:rPr lang="en-US" altLang="en-US" sz="2400" dirty="0">
                <a:latin typeface="Times New Roman" panose="02020603050405020304" pitchFamily="18" charset="0"/>
                <a:cs typeface="Times New Roman" panose="02020603050405020304" pitchFamily="18" charset="0"/>
              </a:rPr>
              <a:t>Pain and soreness</a:t>
            </a:r>
          </a:p>
          <a:p>
            <a:pPr algn="just">
              <a:lnSpc>
                <a:spcPct val="150000"/>
              </a:lnSpc>
            </a:pPr>
            <a:r>
              <a:rPr lang="en-US" altLang="en-US" sz="2400" dirty="0">
                <a:latin typeface="Times New Roman" panose="02020603050405020304" pitchFamily="18" charset="0"/>
                <a:cs typeface="Times New Roman" panose="02020603050405020304" pitchFamily="18" charset="0"/>
              </a:rPr>
              <a:t>Denture is in function for a while through the day</a:t>
            </a:r>
          </a:p>
          <a:p>
            <a:endParaRPr lang="en-IN"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latin typeface="Times New Roman" panose="02020603050405020304" pitchFamily="18" charset="0"/>
                <a:cs typeface="Times New Roman" panose="02020603050405020304" pitchFamily="18" charset="0"/>
              </a:rPr>
              <a:t>Minimum pressure technique</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48615" y="1489075"/>
            <a:ext cx="8917305" cy="4850130"/>
          </a:xfrm>
        </p:spPr>
        <p:txBody>
          <a:bodyPr/>
          <a:lstStyle/>
          <a:p>
            <a:pPr algn="just">
              <a:lnSpc>
                <a:spcPct val="150000"/>
              </a:lnSpc>
            </a:pPr>
            <a:r>
              <a:rPr lang="en-US" altLang="en-US" sz="2400" dirty="0">
                <a:latin typeface="Times New Roman" panose="02020603050405020304" pitchFamily="18" charset="0"/>
                <a:cs typeface="Times New Roman" panose="02020603050405020304" pitchFamily="18" charset="0"/>
              </a:rPr>
              <a:t>Mucostatic principle was advocated by Dr. Carrol W. Jones.</a:t>
            </a:r>
          </a:p>
          <a:p>
            <a:pPr algn="just">
              <a:lnSpc>
                <a:spcPct val="150000"/>
              </a:lnSpc>
            </a:pPr>
            <a:r>
              <a:rPr lang="en-US" altLang="en-US" sz="2400" dirty="0">
                <a:latin typeface="Times New Roman" panose="02020603050405020304" pitchFamily="18" charset="0"/>
                <a:cs typeface="Times New Roman" panose="02020603050405020304" pitchFamily="18" charset="0"/>
              </a:rPr>
              <a:t>Addison (1944) described the mucostatic impressions and technique is attributed to Henry Page. (1946)</a:t>
            </a:r>
          </a:p>
          <a:p>
            <a:pPr algn="just">
              <a:lnSpc>
                <a:spcPct val="150000"/>
              </a:lnSpc>
            </a:pPr>
            <a:r>
              <a:rPr lang="en-US" altLang="en-US" sz="2400" dirty="0">
                <a:latin typeface="Times New Roman" panose="02020603050405020304" pitchFamily="18" charset="0"/>
                <a:cs typeface="Times New Roman" panose="02020603050405020304" pitchFamily="18" charset="0"/>
              </a:rPr>
              <a:t>According to this principle interfacial surface tension was the only significant way of retaining complete denture.</a:t>
            </a:r>
          </a:p>
          <a:p>
            <a:endParaRPr lang="en-IN"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4650" y="2036445"/>
            <a:ext cx="8899525" cy="4413250"/>
          </a:xfrm>
        </p:spPr>
        <p:txBody>
          <a:bodyPr/>
          <a:lstStyle/>
          <a:p>
            <a:r>
              <a:rPr lang="en-US" altLang="en-US" sz="2400" dirty="0">
                <a:latin typeface="Times New Roman" panose="02020603050405020304" pitchFamily="18" charset="0"/>
                <a:cs typeface="Times New Roman" panose="02020603050405020304" pitchFamily="18" charset="0"/>
              </a:rPr>
              <a:t>It is based on Pascal’s law,where the tissues are predominantly water, and liquid exert   pressure in all direction equally. Only great pressure will compress the tissue and any force exerted on mucosa will be widely distributed.</a:t>
            </a:r>
          </a:p>
          <a:p>
            <a:endParaRPr lang="en-IN"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955" y="826135"/>
            <a:ext cx="8712200" cy="5614035"/>
          </a:xfrm>
        </p:spPr>
        <p:txBody>
          <a:bodyPr>
            <a:normAutofit/>
          </a:bodyPr>
          <a:lstStyle/>
          <a:p>
            <a:r>
              <a:rPr lang="en-IN" sz="2400" dirty="0">
                <a:latin typeface="Times New Roman" panose="02020603050405020304" pitchFamily="18" charset="0"/>
                <a:cs typeface="Times New Roman" panose="02020603050405020304" pitchFamily="18" charset="0"/>
              </a:rPr>
              <a:t>TECHNIQUE</a:t>
            </a:r>
          </a:p>
          <a:p>
            <a:pPr marL="342900" lvl="0" indent="-342900" algn="just">
              <a:lnSpc>
                <a:spcPct val="150000"/>
              </a:lnSpc>
              <a:spcBef>
                <a:spcPts val="600"/>
              </a:spcBef>
              <a:spcAft>
                <a:spcPts val="1200"/>
              </a:spcAft>
              <a:buFont typeface="Symbol" panose="05050102010706020507" pitchFamily="18" charset="2"/>
              <a:buChar char=""/>
              <a:tabLst>
                <a:tab pos="22860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 compound impression was made in a suitable tray and a cast was made.</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600"/>
              </a:spcBef>
              <a:spcAft>
                <a:spcPts val="1200"/>
              </a:spcAft>
              <a:buFont typeface="Symbol" panose="05050102010706020507" pitchFamily="18" charset="2"/>
              <a:buChar char=""/>
              <a:tabLst>
                <a:tab pos="22860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On this base plate wax was adapted which acted as a spacer according to denture outline.</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Aft>
                <a:spcPts val="1200"/>
              </a:spcAft>
              <a:buFont typeface="Symbol" panose="05050102010706020507" pitchFamily="18" charset="2"/>
              <a:buChar char=""/>
              <a:tabLst>
                <a:tab pos="22860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Custom tray was fabricated over this spacer</a:t>
            </a:r>
            <a:endParaRPr lang="en-IN"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955" y="942975"/>
            <a:ext cx="8872220" cy="5382895"/>
          </a:xfrm>
        </p:spPr>
        <p:txBody>
          <a:bodyPr/>
          <a:lstStyle/>
          <a:p>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 soft ribbon of carding wax was applied at the posterior margin of the maxillary tray and it was placed in the mouth under light pressure and patient was asked to do swallowing movements in order to obtain a posterior palatal seal.</a:t>
            </a:r>
          </a:p>
          <a:p>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altLang="en-IN" sz="2400" dirty="0">
                <a:latin typeface="Times New Roman" panose="02020603050405020304" pitchFamily="18" charset="0"/>
                <a:cs typeface="Times New Roman" panose="02020603050405020304" pitchFamily="18" charset="0"/>
              </a:rPr>
              <a:t>A small amount of impression plaster mixed into a smooth consistency was placed in the tray, introduced in the mouth and was slowly raised to position and held with as little pressure as possible.</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3065" y="1572260"/>
            <a:ext cx="8881110" cy="4895850"/>
          </a:xfrm>
        </p:spPr>
        <p:txBody>
          <a:bodyPr>
            <a:normAutofit/>
          </a:bodyPr>
          <a:lstStyle/>
          <a:p>
            <a:pPr algn="just">
              <a:lnSpc>
                <a:spcPct val="150000"/>
              </a:lnSpc>
              <a:spcBef>
                <a:spcPts val="600"/>
              </a:spcBef>
              <a:spcAft>
                <a:spcPts val="1200"/>
              </a:spcAft>
              <a:tabLst>
                <a:tab pos="228600" algn="l"/>
              </a:tabLst>
            </a:pP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No border molding was advocated but the soft plaster was expected to mold itself to the relaxed vestibular tissues.</a:t>
            </a:r>
            <a:endParaRPr lang="en-IN" sz="2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Aft>
                <a:spcPts val="1200"/>
              </a:spcAft>
              <a:tabLst>
                <a:tab pos="228600" algn="l"/>
              </a:tabLst>
            </a:pP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The impression was held till the impression hardened and was then removed.</a:t>
            </a:r>
            <a:endParaRPr lang="en-IN" sz="26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IN" sz="26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IN"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4175" y="1283970"/>
            <a:ext cx="9438005" cy="5207635"/>
          </a:xfrm>
        </p:spPr>
        <p:txBody>
          <a:bodyPr>
            <a:normAutofit lnSpcReduction="10000"/>
          </a:bodyPr>
          <a:lstStyle/>
          <a:p>
            <a:r>
              <a:rPr lang="en-IN" sz="2400" dirty="0">
                <a:latin typeface="Times New Roman" panose="02020603050405020304" pitchFamily="18" charset="0"/>
                <a:cs typeface="Times New Roman" panose="02020603050405020304" pitchFamily="18" charset="0"/>
              </a:rPr>
              <a:t>VARIATION IN TECHNIQUES </a:t>
            </a:r>
          </a:p>
          <a:p>
            <a:pPr marL="342900" lvl="0" indent="-342900" algn="just">
              <a:lnSpc>
                <a:spcPct val="150000"/>
              </a:lnSpc>
              <a:spcBef>
                <a:spcPts val="600"/>
              </a:spcBef>
              <a:spcAft>
                <a:spcPts val="1200"/>
              </a:spcAft>
              <a:buFont typeface="Symbol" panose="05050102010706020507" pitchFamily="18" charset="2"/>
              <a:buChar char=""/>
              <a:tabLst>
                <a:tab pos="22860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Some techniques use compound instead of wax for obtaining post dam.</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600"/>
              </a:spcBef>
              <a:spcAft>
                <a:spcPts val="1200"/>
              </a:spcAft>
              <a:buFont typeface="Symbol" panose="05050102010706020507" pitchFamily="18" charset="2"/>
              <a:buChar char=""/>
              <a:tabLst>
                <a:tab pos="22860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Some techniques advocate post dam over the final impression.</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600"/>
              </a:spcBef>
              <a:spcAft>
                <a:spcPts val="1200"/>
              </a:spcAft>
              <a:buFont typeface="Symbol" panose="05050102010706020507" pitchFamily="18" charset="2"/>
              <a:buChar char=""/>
              <a:tabLst>
                <a:tab pos="22860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Zinc oxide eugenol and alginate had also been used for similar results.</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600"/>
              </a:spcBef>
              <a:spcAft>
                <a:spcPts val="1200"/>
              </a:spcAft>
              <a:buFont typeface="Symbol" panose="05050102010706020507" pitchFamily="18" charset="2"/>
              <a:buChar char=""/>
              <a:tabLst>
                <a:tab pos="22860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Page’s application of Pascal’s law to the field of denture impressions is only partly correct because the tissues involved are not wholly incompressible and fluids may escape through the borders of the denture.</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5285" y="1181735"/>
            <a:ext cx="9457055" cy="5234305"/>
          </a:xfrm>
        </p:spPr>
        <p:txBody>
          <a:bodyPr>
            <a:normAutofit/>
          </a:bodyPr>
          <a:lstStyle/>
          <a:p>
            <a:pPr marL="342900" lvl="0" indent="-342900" algn="just">
              <a:lnSpc>
                <a:spcPct val="170000"/>
              </a:lnSpc>
              <a:spcBef>
                <a:spcPts val="600"/>
              </a:spcBef>
              <a:spcAft>
                <a:spcPts val="1200"/>
              </a:spcAft>
              <a:buFont typeface="Symbol" panose="05050102010706020507" pitchFamily="18" charset="2"/>
              <a:buChar char=""/>
              <a:tabLst>
                <a:tab pos="22860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Page’s claim that retention is a function of surface tension alone is also objectionable because this tensile force itself is dependent upon adhesion and cohesion. </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70000"/>
              </a:lnSpc>
              <a:spcAft>
                <a:spcPts val="1200"/>
              </a:spcAft>
              <a:buFont typeface="Symbol" panose="05050102010706020507" pitchFamily="18" charset="2"/>
              <a:buChar char=""/>
              <a:tabLst>
                <a:tab pos="22860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elimination of use of separating media results in distortion of the cast.</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70000"/>
              </a:lnSpc>
              <a:spcAft>
                <a:spcPts val="1200"/>
              </a:spcAft>
              <a:buFont typeface="Symbol" panose="05050102010706020507" pitchFamily="18" charset="2"/>
              <a:buChar char=""/>
              <a:tabLst>
                <a:tab pos="22860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use of chrome cobalt as denture bases results in failure of accurate detail reproduction.</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IN"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2750" y="1269365"/>
            <a:ext cx="8861425" cy="5266055"/>
          </a:xfrm>
        </p:spPr>
        <p:txBody>
          <a:bodyPr/>
          <a:lstStyle/>
          <a:p>
            <a:pPr marL="342900" lvl="0" indent="-342900" algn="just">
              <a:lnSpc>
                <a:spcPct val="150000"/>
              </a:lnSpc>
              <a:spcAft>
                <a:spcPts val="1200"/>
              </a:spcAft>
              <a:buFont typeface="Symbol" panose="05050102010706020507" pitchFamily="18" charset="2"/>
              <a:buChar char=""/>
              <a:tabLst>
                <a:tab pos="22860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sym typeface="+mn-ea"/>
              </a:rPr>
              <a:t>The mucostatic principle ignores the value of dissipating masticatory forces over as largest possible basal seat area. Further the mucostatic denture minimized the retentive role of the musculature as described by Fish in 1948.</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lnSpc>
                <a:spcPct val="150000"/>
              </a:lnSpc>
              <a:spcBef>
                <a:spcPts val="600"/>
              </a:spcBef>
              <a:spcAft>
                <a:spcPts val="120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sym typeface="+mn-ea"/>
              </a:rPr>
              <a:t>The merit of this technique was its high regard for health and preservation of tissue.</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5760" y="1058545"/>
            <a:ext cx="8908415" cy="5356225"/>
          </a:xfrm>
        </p:spPr>
        <p:txBody>
          <a:bodyPr/>
          <a:lstStyle/>
          <a:p>
            <a:r>
              <a:rPr lang="en-US" altLang="en-US" sz="2400" b="1" dirty="0">
                <a:solidFill>
                  <a:schemeClr val="tx2"/>
                </a:solidFill>
                <a:latin typeface="Times New Roman" panose="02020603050405020304" pitchFamily="18" charset="0"/>
                <a:cs typeface="Times New Roman" panose="02020603050405020304" pitchFamily="18" charset="0"/>
              </a:rPr>
              <a:t>Advantages :</a:t>
            </a:r>
          </a:p>
          <a:p>
            <a:pPr lvl="2" algn="just">
              <a:lnSpc>
                <a:spcPct val="150000"/>
              </a:lnSpc>
              <a:buFont typeface="Wingdings" panose="05000000000000000000" pitchFamily="2" charset="2"/>
              <a:buChar char="Ø"/>
            </a:pPr>
            <a:r>
              <a:rPr lang="en-US" altLang="en-US" sz="2400" dirty="0">
                <a:latin typeface="Times New Roman" panose="02020603050405020304" pitchFamily="18" charset="0"/>
                <a:cs typeface="Times New Roman" panose="02020603050405020304" pitchFamily="18" charset="0"/>
              </a:rPr>
              <a:t>High regards for the tissue health and preservation</a:t>
            </a:r>
          </a:p>
          <a:p>
            <a:pPr lvl="2" algn="just">
              <a:lnSpc>
                <a:spcPct val="150000"/>
              </a:lnSpc>
              <a:buFont typeface="Wingdings" panose="05000000000000000000" pitchFamily="2" charset="2"/>
              <a:buChar char="Ø"/>
            </a:pPr>
            <a:r>
              <a:rPr lang="en-US" altLang="en-US" sz="2400" dirty="0">
                <a:latin typeface="Times New Roman" panose="02020603050405020304" pitchFamily="18" charset="0"/>
                <a:cs typeface="Times New Roman" panose="02020603050405020304" pitchFamily="18" charset="0"/>
              </a:rPr>
              <a:t>Good stability due to close adaptation of denture bases</a:t>
            </a:r>
          </a:p>
          <a:p>
            <a:pPr lvl="2" algn="just">
              <a:lnSpc>
                <a:spcPct val="150000"/>
              </a:lnSpc>
              <a:buFont typeface="Wingdings" panose="05000000000000000000" pitchFamily="2" charset="2"/>
              <a:buChar char="Ø"/>
            </a:pPr>
            <a:r>
              <a:rPr lang="en-US" altLang="en-US" sz="2400" dirty="0">
                <a:latin typeface="Times New Roman" panose="02020603050405020304" pitchFamily="18" charset="0"/>
                <a:cs typeface="Times New Roman" panose="02020603050405020304" pitchFamily="18" charset="0"/>
              </a:rPr>
              <a:t>Well suited for cases like </a:t>
            </a:r>
            <a:r>
              <a:rPr lang="en-US" altLang="en-US" sz="2400" dirty="0" err="1">
                <a:latin typeface="Times New Roman" panose="02020603050405020304" pitchFamily="18" charset="0"/>
                <a:cs typeface="Times New Roman" panose="02020603050405020304" pitchFamily="18" charset="0"/>
              </a:rPr>
              <a:t>sharp,thin,flat</a:t>
            </a:r>
            <a:r>
              <a:rPr lang="en-US" altLang="en-US" sz="2400" dirty="0">
                <a:latin typeface="Times New Roman" panose="02020603050405020304" pitchFamily="18" charset="0"/>
                <a:cs typeface="Times New Roman" panose="02020603050405020304" pitchFamily="18" charset="0"/>
              </a:rPr>
              <a:t>, and flabby ridges</a:t>
            </a:r>
          </a:p>
          <a:p>
            <a:endParaRPr lang="en-IN"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2430" y="184785"/>
            <a:ext cx="9355455" cy="6271260"/>
          </a:xfrm>
        </p:spPr>
        <p:txBody>
          <a:bodyPr>
            <a:normAutofit fontScale="52500" lnSpcReduction="20000"/>
          </a:bodyPr>
          <a:lstStyle/>
          <a:p>
            <a:pPr algn="just">
              <a:lnSpc>
                <a:spcPct val="150000"/>
              </a:lnSpc>
            </a:pPr>
            <a:r>
              <a:rPr lang="en-US" altLang="en-US" sz="4400" b="1" dirty="0">
                <a:solidFill>
                  <a:schemeClr val="tx2"/>
                </a:solidFill>
                <a:latin typeface="Times New Roman" panose="02020603050405020304" pitchFamily="18" charset="0"/>
                <a:cs typeface="Times New Roman" panose="02020603050405020304" pitchFamily="18" charset="0"/>
              </a:rPr>
              <a:t>Disadvantages:</a:t>
            </a:r>
          </a:p>
          <a:p>
            <a:pPr lvl="2" algn="just">
              <a:lnSpc>
                <a:spcPct val="150000"/>
              </a:lnSpc>
              <a:buFont typeface="Wingdings" panose="05000000000000000000" pitchFamily="2" charset="2"/>
              <a:buChar char="Ø"/>
            </a:pPr>
            <a:r>
              <a:rPr lang="en-US" altLang="en-US" sz="4400" dirty="0">
                <a:latin typeface="Times New Roman" panose="02020603050405020304" pitchFamily="18" charset="0"/>
                <a:cs typeface="Times New Roman" panose="02020603050405020304" pitchFamily="18" charset="0"/>
              </a:rPr>
              <a:t>Less tissue coverage</a:t>
            </a:r>
          </a:p>
          <a:p>
            <a:pPr lvl="2" algn="just">
              <a:lnSpc>
                <a:spcPct val="150000"/>
              </a:lnSpc>
              <a:buFont typeface="Wingdings" panose="05000000000000000000" pitchFamily="2" charset="2"/>
              <a:buChar char="Ø"/>
            </a:pPr>
            <a:r>
              <a:rPr lang="en-US" altLang="en-US" sz="4400" dirty="0">
                <a:latin typeface="Times New Roman" panose="02020603050405020304" pitchFamily="18" charset="0"/>
                <a:cs typeface="Times New Roman" panose="02020603050405020304" pitchFamily="18" charset="0"/>
              </a:rPr>
              <a:t>Reduced retention</a:t>
            </a:r>
          </a:p>
          <a:p>
            <a:pPr lvl="2" algn="just">
              <a:lnSpc>
                <a:spcPct val="150000"/>
              </a:lnSpc>
              <a:buFont typeface="Wingdings" panose="05000000000000000000" pitchFamily="2" charset="2"/>
              <a:buChar char="Ø"/>
            </a:pPr>
            <a:r>
              <a:rPr lang="en-US" altLang="en-US" sz="4400" dirty="0">
                <a:latin typeface="Times New Roman" panose="02020603050405020304" pitchFamily="18" charset="0"/>
                <a:cs typeface="Times New Roman" panose="02020603050405020304" pitchFamily="18" charset="0"/>
              </a:rPr>
              <a:t>Lack of border-</a:t>
            </a:r>
            <a:r>
              <a:rPr lang="en-US" altLang="en-US" sz="4400" dirty="0" err="1">
                <a:latin typeface="Times New Roman" panose="02020603050405020304" pitchFamily="18" charset="0"/>
                <a:cs typeface="Times New Roman" panose="02020603050405020304" pitchFamily="18" charset="0"/>
              </a:rPr>
              <a:t>moulding</a:t>
            </a:r>
            <a:r>
              <a:rPr lang="en-US" altLang="en-US" sz="4400" dirty="0">
                <a:latin typeface="Times New Roman" panose="02020603050405020304" pitchFamily="18" charset="0"/>
                <a:cs typeface="Times New Roman" panose="02020603050405020304" pitchFamily="18" charset="0"/>
              </a:rPr>
              <a:t> reduces effective border seal</a:t>
            </a:r>
          </a:p>
          <a:p>
            <a:pPr lvl="2" algn="just">
              <a:lnSpc>
                <a:spcPct val="150000"/>
              </a:lnSpc>
              <a:buFont typeface="Wingdings" panose="05000000000000000000" pitchFamily="2" charset="2"/>
              <a:buChar char="Ø"/>
            </a:pPr>
            <a:r>
              <a:rPr lang="en-US" altLang="en-US" sz="4400" dirty="0">
                <a:latin typeface="Times New Roman" panose="02020603050405020304" pitchFamily="18" charset="0"/>
                <a:cs typeface="Times New Roman" panose="02020603050405020304" pitchFamily="18" charset="0"/>
              </a:rPr>
              <a:t>Lack of border seal permits food lodgment</a:t>
            </a:r>
          </a:p>
          <a:p>
            <a:pPr lvl="2" algn="just">
              <a:lnSpc>
                <a:spcPct val="150000"/>
              </a:lnSpc>
              <a:buFont typeface="Wingdings" panose="05000000000000000000" pitchFamily="2" charset="2"/>
              <a:buChar char="Ø"/>
            </a:pPr>
            <a:r>
              <a:rPr lang="en-US" altLang="en-US" sz="4400" dirty="0">
                <a:latin typeface="Times New Roman" panose="02020603050405020304" pitchFamily="18" charset="0"/>
                <a:cs typeface="Times New Roman" panose="02020603050405020304" pitchFamily="18" charset="0"/>
              </a:rPr>
              <a:t>Compromised aesthetics due to short denture flanges</a:t>
            </a:r>
          </a:p>
          <a:p>
            <a:pPr lvl="2" algn="just">
              <a:lnSpc>
                <a:spcPct val="150000"/>
              </a:lnSpc>
              <a:buFont typeface="Wingdings" panose="05000000000000000000" pitchFamily="2" charset="2"/>
              <a:buChar char="Ø"/>
            </a:pPr>
            <a:r>
              <a:rPr lang="en-US" altLang="en-US" sz="4400" dirty="0">
                <a:latin typeface="Times New Roman" panose="02020603050405020304" pitchFamily="18" charset="0"/>
                <a:cs typeface="Times New Roman" panose="02020603050405020304" pitchFamily="18" charset="0"/>
              </a:rPr>
              <a:t>Patient with poor ridges or with deficient attached gingiva were difficult to treat.</a:t>
            </a:r>
          </a:p>
          <a:p>
            <a:pPr lvl="2" algn="just">
              <a:lnSpc>
                <a:spcPct val="150000"/>
              </a:lnSpc>
              <a:buFont typeface="Wingdings" panose="05000000000000000000" pitchFamily="2" charset="2"/>
              <a:buChar char="Ø"/>
            </a:pPr>
            <a:r>
              <a:rPr lang="en-US" altLang="en-US" sz="4400" dirty="0">
                <a:latin typeface="Times New Roman" panose="02020603050405020304" pitchFamily="18" charset="0"/>
                <a:cs typeface="Times New Roman" panose="02020603050405020304" pitchFamily="18" charset="0"/>
              </a:rPr>
              <a:t>Recommend use of metal bases for close adaptation</a:t>
            </a:r>
          </a:p>
          <a:p>
            <a:pPr lvl="2" algn="just">
              <a:lnSpc>
                <a:spcPct val="150000"/>
              </a:lnSpc>
              <a:buFont typeface="Wingdings" panose="05000000000000000000" pitchFamily="2" charset="2"/>
              <a:buChar char="Ø"/>
            </a:pPr>
            <a:r>
              <a:rPr lang="en-US" altLang="en-US" sz="4400" dirty="0">
                <a:latin typeface="Times New Roman" panose="02020603050405020304" pitchFamily="18" charset="0"/>
                <a:cs typeface="Times New Roman" panose="02020603050405020304" pitchFamily="18" charset="0"/>
              </a:rPr>
              <a:t>Tissue variations at the time of impression making and insertion may affect the results.</a:t>
            </a:r>
          </a:p>
          <a:p>
            <a:endParaRPr lang="en-IN"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latin typeface="Times New Roman" panose="02020603050405020304" pitchFamily="18" charset="0"/>
                <a:cs typeface="Times New Roman" panose="02020603050405020304" pitchFamily="18" charset="0"/>
              </a:rPr>
              <a:t>Selective pressure technique</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545" y="1397000"/>
            <a:ext cx="9085580" cy="5126990"/>
          </a:xfrm>
        </p:spPr>
        <p:txBody>
          <a:bodyPr>
            <a:normAutofit/>
          </a:bodyPr>
          <a:lstStyle/>
          <a:p>
            <a:pPr algn="just">
              <a:lnSpc>
                <a:spcPct val="160000"/>
              </a:lnSpc>
            </a:pPr>
            <a:r>
              <a:rPr lang="en-US" altLang="en-US" sz="2000" b="1" dirty="0">
                <a:latin typeface="Times New Roman" panose="02020603050405020304" pitchFamily="18" charset="0"/>
                <a:cs typeface="Times New Roman" panose="02020603050405020304" pitchFamily="18" charset="0"/>
              </a:rPr>
              <a:t>Advocated by Boucher.</a:t>
            </a:r>
          </a:p>
          <a:p>
            <a:pPr marL="0" indent="0" algn="just">
              <a:lnSpc>
                <a:spcPct val="160000"/>
              </a:lnSpc>
              <a:buNone/>
            </a:pPr>
            <a:r>
              <a:rPr lang="en-US" altLang="en-US" sz="2000" dirty="0">
                <a:latin typeface="Times New Roman" panose="02020603050405020304" pitchFamily="18" charset="0"/>
                <a:cs typeface="Times New Roman" panose="02020603050405020304" pitchFamily="18" charset="0"/>
              </a:rPr>
              <a:t>                   -The philosophy of the selective pressure technique is that certain areas of maxilla and mandible are by nature better adapted for with standing extra loads from forces of mastication. These tissues can be recorded under slight placement of pressure while other tissues must be recorded at rest or relieved with minimum pressure in a position that will record maximum coverage with the least possible interferences to health of surrounding tissues.</a:t>
            </a:r>
          </a:p>
          <a:p>
            <a:endParaRPr lang="en-US" altLang="en-US" sz="20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7B7CD76B-C281-B1E6-C630-B34F955EB1D7}"/>
              </a:ext>
            </a:extLst>
          </p:cNvPr>
          <p:cNvPicPr>
            <a:picLocks noChangeAspect="1"/>
          </p:cNvPicPr>
          <p:nvPr/>
        </p:nvPicPr>
        <p:blipFill>
          <a:blip r:embed="rId2">
            <a:extLst>
              <a:ext uri="{28A0092B-C50C-407E-A947-70E740481C1C}">
                <a14:useLocalDpi xmlns:a14="http://schemas.microsoft.com/office/drawing/2010/main" val="0"/>
              </a:ext>
            </a:extLst>
          </a:blip>
          <a:srcRect t="43532" b="6437"/>
          <a:stretch/>
        </p:blipFill>
        <p:spPr>
          <a:xfrm>
            <a:off x="6653158" y="4560334"/>
            <a:ext cx="4762500" cy="1801331"/>
          </a:xfrm>
          <a:prstGeom prst="rect">
            <a:avLst/>
          </a:prstGeom>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4175" y="1167765"/>
            <a:ext cx="9806940" cy="5113655"/>
          </a:xfrm>
        </p:spPr>
        <p:txBody>
          <a:bodyPr>
            <a:normAutofit/>
          </a:bodyPr>
          <a:lstStyle/>
          <a:p>
            <a:pPr algn="just">
              <a:lnSpc>
                <a:spcPct val="150000"/>
              </a:lnSpc>
            </a:pPr>
            <a:r>
              <a:rPr lang="en-US" altLang="en-US" sz="2595" dirty="0">
                <a:latin typeface="Times New Roman" panose="02020603050405020304" pitchFamily="18" charset="0"/>
                <a:cs typeface="Times New Roman" panose="02020603050405020304" pitchFamily="18" charset="0"/>
              </a:rPr>
              <a:t>Boucher divided the basal seat areas in to different zones according to their capacity to withstand masticatory loads.</a:t>
            </a:r>
          </a:p>
          <a:p>
            <a:pPr lvl="4" algn="just">
              <a:lnSpc>
                <a:spcPct val="150000"/>
              </a:lnSpc>
              <a:buFont typeface="Wingdings" panose="05000000000000000000" pitchFamily="2" charset="2"/>
              <a:buChar char="Ø"/>
            </a:pPr>
            <a:r>
              <a:rPr lang="en-US" altLang="en-US" sz="2595" dirty="0">
                <a:latin typeface="Times New Roman" panose="02020603050405020304" pitchFamily="18" charset="0"/>
                <a:cs typeface="Times New Roman" panose="02020603050405020304" pitchFamily="18" charset="0"/>
              </a:rPr>
              <a:t>Primary stress-bearing areas</a:t>
            </a:r>
          </a:p>
          <a:p>
            <a:pPr lvl="4" algn="just">
              <a:lnSpc>
                <a:spcPct val="150000"/>
              </a:lnSpc>
              <a:buFont typeface="Wingdings" panose="05000000000000000000" pitchFamily="2" charset="2"/>
              <a:buChar char="Ø"/>
            </a:pPr>
            <a:r>
              <a:rPr lang="en-US" altLang="en-US" sz="2595" dirty="0">
                <a:latin typeface="Times New Roman" panose="02020603050405020304" pitchFamily="18" charset="0"/>
                <a:cs typeface="Times New Roman" panose="02020603050405020304" pitchFamily="18" charset="0"/>
              </a:rPr>
              <a:t>Secondary stress-bearing areas</a:t>
            </a:r>
          </a:p>
          <a:p>
            <a:pPr lvl="4" algn="just">
              <a:lnSpc>
                <a:spcPct val="150000"/>
              </a:lnSpc>
              <a:buFont typeface="Wingdings" panose="05000000000000000000" pitchFamily="2" charset="2"/>
              <a:buChar char="Ø"/>
            </a:pPr>
            <a:r>
              <a:rPr lang="en-US" altLang="en-US" sz="2595" dirty="0">
                <a:latin typeface="Times New Roman" panose="02020603050405020304" pitchFamily="18" charset="0"/>
                <a:cs typeface="Times New Roman" panose="02020603050405020304" pitchFamily="18" charset="0"/>
              </a:rPr>
              <a:t>Non-stress-bearing areas</a:t>
            </a:r>
          </a:p>
          <a:p>
            <a:pPr algn="just">
              <a:lnSpc>
                <a:spcPct val="150000"/>
              </a:lnSpc>
            </a:pPr>
            <a:r>
              <a:rPr lang="en-US" altLang="en-US" sz="2595" dirty="0">
                <a:latin typeface="Times New Roman" panose="02020603050405020304" pitchFamily="18" charset="0"/>
                <a:cs typeface="Times New Roman" panose="02020603050405020304" pitchFamily="18" charset="0"/>
              </a:rPr>
              <a:t>He also advocated maximum extension with in the comfort and functional limits of the surrounding muscles and tissues.</a:t>
            </a:r>
          </a:p>
          <a:p>
            <a:endParaRPr lang="en-IN" sz="2595"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6870" y="716280"/>
            <a:ext cx="10054590" cy="5626735"/>
          </a:xfrm>
        </p:spPr>
        <p:txBody>
          <a:bodyPr>
            <a:normAutofit/>
          </a:bodyPr>
          <a:lstStyle/>
          <a:p>
            <a:r>
              <a:rPr lang="en-IN" sz="2400" dirty="0">
                <a:latin typeface="Times New Roman" panose="02020603050405020304" pitchFamily="18" charset="0"/>
                <a:cs typeface="Times New Roman" panose="02020603050405020304" pitchFamily="18" charset="0"/>
              </a:rPr>
              <a:t>TECHNIQUE</a:t>
            </a:r>
          </a:p>
          <a:p>
            <a:pPr marL="342900" lvl="0" indent="-342900" algn="just">
              <a:lnSpc>
                <a:spcPct val="170000"/>
              </a:lnSpc>
              <a:spcBef>
                <a:spcPts val="600"/>
              </a:spcBef>
              <a:spcAft>
                <a:spcPts val="1200"/>
              </a:spcAft>
              <a:buFont typeface="Wingdings" panose="05000000000000000000" pitchFamily="2" charset="2"/>
              <a:buChar cha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 well-fitting tray with a uniform clearance of about 5mm was selected and a compound impression was obtained with little border molding done on the peripheries. </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70000"/>
              </a:lnSpc>
              <a:spcBef>
                <a:spcPts val="600"/>
              </a:spcBef>
              <a:spcAft>
                <a:spcPts val="1200"/>
              </a:spcAft>
              <a:buFont typeface="Wingdings" panose="05000000000000000000" pitchFamily="2" charset="2"/>
              <a:buChar cha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This compound impression was separated from the metal tray and its peripheral borders were trimmed 1 – 2 mm short.</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70000"/>
              </a:lnSpc>
              <a:spcBef>
                <a:spcPts val="600"/>
              </a:spcBef>
              <a:spcAft>
                <a:spcPts val="1200"/>
              </a:spcAft>
              <a:buFont typeface="Wingdings" panose="05000000000000000000" pitchFamily="2" charset="2"/>
              <a:buChar cha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base portion of the impression was then scrapped evenly to a depth of about 2mm except in the posterior seal area where no scraping was done.</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320" y="780415"/>
            <a:ext cx="9486900" cy="5767705"/>
          </a:xfrm>
        </p:spPr>
        <p:txBody>
          <a:bodyPr>
            <a:normAutofit/>
          </a:bodyPr>
          <a:lstStyle/>
          <a:p>
            <a:r>
              <a:rPr lang="en-US" sz="2400" b="1" kern="0" dirty="0">
                <a:effectLst/>
                <a:latin typeface="Times New Roman" panose="02020603050405020304" pitchFamily="18" charset="0"/>
                <a:cs typeface="Times New Roman" panose="02020603050405020304" pitchFamily="18" charset="0"/>
              </a:rPr>
              <a:t>Variations in the technique</a:t>
            </a:r>
          </a:p>
          <a:p>
            <a:pPr marL="342900" lvl="0" indent="-342900" algn="just">
              <a:lnSpc>
                <a:spcPct val="170000"/>
              </a:lnSpc>
              <a:spcBef>
                <a:spcPts val="600"/>
              </a:spcBef>
              <a:spcAft>
                <a:spcPts val="1200"/>
              </a:spcAft>
              <a:buFont typeface="Wingdings" panose="05000000000000000000" pitchFamily="2" charset="2"/>
              <a:buChar cha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Most of the techniques prefer taking a preliminary impression and using a custom tray rather than use the initial compound impression for further improvement.</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70000"/>
              </a:lnSpc>
              <a:spcBef>
                <a:spcPts val="600"/>
              </a:spcBef>
              <a:spcAft>
                <a:spcPts val="1200"/>
              </a:spcAft>
              <a:buFont typeface="Wingdings" panose="05000000000000000000" pitchFamily="2" charset="2"/>
              <a:buChar cha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preliminary impressions are usually taken in compound but materials like alginate, elastomeric impression materials are also used.</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IN" sz="2400" b="1" kern="0" dirty="0">
              <a:effectLst/>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4650" y="981075"/>
            <a:ext cx="9141460" cy="5476875"/>
          </a:xfrm>
        </p:spPr>
        <p:txBody>
          <a:bodyPr>
            <a:normAutofit/>
          </a:bodyPr>
          <a:lstStyle/>
          <a:p>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amount of material, consistency of material, use of space or escape vents and the manual pressure with which the impression is made are all possible variable which have been used to advantage by different techniques </a:t>
            </a:r>
          </a:p>
          <a:p>
            <a:pPr marL="685800" algn="just">
              <a:lnSpc>
                <a:spcPct val="150000"/>
              </a:lnSpc>
              <a:spcBef>
                <a:spcPts val="600"/>
              </a:spcBef>
              <a:spcAft>
                <a:spcPts val="120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mucoseal technique was stated by Pryor in 1948 which was introduced as a variation to the mucostatic technique.</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600"/>
              </a:spcBef>
              <a:spcAft>
                <a:spcPts val="1200"/>
              </a:spcAft>
              <a:buFont typeface="Symbol" panose="05050102010706020507" pitchFamily="18" charset="2"/>
              <a:buChar char=""/>
              <a:tabLst>
                <a:tab pos="22860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anterior lingual border is molded by the floor of the mouth with the tongue in repose. </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IN"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3065" y="1351915"/>
            <a:ext cx="8881110" cy="5062855"/>
          </a:xfrm>
        </p:spPr>
        <p:txBody>
          <a:bodyPr/>
          <a:lstStyle/>
          <a:p>
            <a:pPr marL="342900" lvl="0" indent="-342900" algn="just">
              <a:lnSpc>
                <a:spcPct val="150000"/>
              </a:lnSpc>
              <a:spcBef>
                <a:spcPts val="600"/>
              </a:spcBef>
              <a:spcAft>
                <a:spcPts val="1200"/>
              </a:spcAft>
              <a:buFont typeface="Symbol" panose="05050102010706020507" pitchFamily="18" charset="2"/>
              <a:buChar char=""/>
              <a:tabLst>
                <a:tab pos="22860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tray is extended horizontally backward, over the sublingual glands towards the tongue to </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a</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ffect</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 border seal.</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600"/>
              </a:spcBef>
              <a:spcAft>
                <a:spcPts val="1200"/>
              </a:spcAft>
              <a:buFont typeface="Symbol" panose="05050102010706020507" pitchFamily="18" charset="2"/>
              <a:buChar char=""/>
              <a:tabLst>
                <a:tab pos="22860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Thus, this technique utilizes the benefit of minimal pressure and also provides maximum extension of denture borders and maximum coverage of denture bearing area.</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IN"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3065" y="1262380"/>
            <a:ext cx="8881110" cy="5196840"/>
          </a:xfrm>
        </p:spPr>
        <p:txBody>
          <a:bodyPr>
            <a:normAutofit/>
          </a:bodyPr>
          <a:lstStyle/>
          <a:p>
            <a:pPr algn="just">
              <a:lnSpc>
                <a:spcPct val="150000"/>
              </a:lnSpc>
            </a:pPr>
            <a:r>
              <a:rPr lang="en-US" altLang="en-US" sz="2800" dirty="0">
                <a:solidFill>
                  <a:schemeClr val="tx2"/>
                </a:solidFill>
                <a:latin typeface="Times New Roman" panose="02020603050405020304" pitchFamily="18" charset="0"/>
                <a:cs typeface="Times New Roman" panose="02020603050405020304" pitchFamily="18" charset="0"/>
              </a:rPr>
              <a:t>Advantages :</a:t>
            </a:r>
          </a:p>
          <a:p>
            <a:pPr lvl="2" algn="just">
              <a:lnSpc>
                <a:spcPct val="150000"/>
              </a:lnSpc>
              <a:buFont typeface="Wingdings" panose="05000000000000000000" pitchFamily="2" charset="2"/>
              <a:buChar char="Ø"/>
            </a:pPr>
            <a:r>
              <a:rPr lang="en-US" altLang="en-US" sz="2800" dirty="0">
                <a:latin typeface="Times New Roman" panose="02020603050405020304" pitchFamily="18" charset="0"/>
                <a:cs typeface="Times New Roman" panose="02020603050405020304" pitchFamily="18" charset="0"/>
              </a:rPr>
              <a:t>Technique provides maximum coverage with the least possible interferences with health of surrounding tissues.</a:t>
            </a:r>
          </a:p>
          <a:p>
            <a:pPr lvl="2" algn="just">
              <a:lnSpc>
                <a:spcPct val="150000"/>
              </a:lnSpc>
              <a:buFont typeface="Wingdings" panose="05000000000000000000" pitchFamily="2" charset="2"/>
              <a:buChar char="Ø"/>
            </a:pPr>
            <a:r>
              <a:rPr lang="en-US" altLang="en-US" sz="2800" dirty="0">
                <a:latin typeface="Times New Roman" panose="02020603050405020304" pitchFamily="18" charset="0"/>
                <a:cs typeface="Times New Roman" panose="02020603050405020304" pitchFamily="18" charset="0"/>
              </a:rPr>
              <a:t>Technique considers the physiologic functions of the tissues of the basal seat therefore appears more sound and appealing.</a:t>
            </a:r>
          </a:p>
          <a:p>
            <a:endParaRPr lang="en-IN"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955" y="854075"/>
            <a:ext cx="8872220" cy="5542915"/>
          </a:xfrm>
        </p:spPr>
        <p:txBody>
          <a:bodyPr>
            <a:normAutofit/>
          </a:bodyPr>
          <a:lstStyle/>
          <a:p>
            <a:pPr algn="just">
              <a:lnSpc>
                <a:spcPct val="150000"/>
              </a:lnSpc>
            </a:pPr>
            <a:r>
              <a:rPr lang="en-US" altLang="en-US" sz="3000" dirty="0">
                <a:solidFill>
                  <a:schemeClr val="tx2"/>
                </a:solidFill>
                <a:latin typeface="Times New Roman" panose="02020603050405020304" pitchFamily="18" charset="0"/>
                <a:cs typeface="Times New Roman" panose="02020603050405020304" pitchFamily="18" charset="0"/>
              </a:rPr>
              <a:t>Disadvantages:</a:t>
            </a:r>
          </a:p>
          <a:p>
            <a:pPr lvl="2" algn="just">
              <a:lnSpc>
                <a:spcPct val="150000"/>
              </a:lnSpc>
              <a:buFont typeface="Wingdings" panose="05000000000000000000" pitchFamily="2" charset="2"/>
              <a:buChar char="Ø"/>
            </a:pPr>
            <a:r>
              <a:rPr lang="en-US" altLang="en-US" sz="3000" dirty="0">
                <a:latin typeface="Times New Roman" panose="02020603050405020304" pitchFamily="18" charset="0"/>
                <a:cs typeface="Times New Roman" panose="02020603050405020304" pitchFamily="18" charset="0"/>
              </a:rPr>
              <a:t>Some consider that it is impossible to record areas with varying degree of pressure.</a:t>
            </a:r>
          </a:p>
          <a:p>
            <a:pPr lvl="2" algn="just">
              <a:lnSpc>
                <a:spcPct val="150000"/>
              </a:lnSpc>
              <a:buFont typeface="Wingdings" panose="05000000000000000000" pitchFamily="2" charset="2"/>
              <a:buChar char="Ø"/>
            </a:pPr>
            <a:r>
              <a:rPr lang="en-US" altLang="en-US" sz="3000" dirty="0">
                <a:latin typeface="Times New Roman" panose="02020603050405020304" pitchFamily="18" charset="0"/>
                <a:cs typeface="Times New Roman" panose="02020603050405020304" pitchFamily="18" charset="0"/>
              </a:rPr>
              <a:t>Since some areas are still recorded under functional load, the denture still faces the potential danger of rebounding and loosing retention.</a:t>
            </a:r>
          </a:p>
          <a:p>
            <a:endParaRPr lang="en-IN"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 y="1289050"/>
            <a:ext cx="9313545" cy="5072380"/>
          </a:xfrm>
        </p:spPr>
        <p:txBody>
          <a:bodyPr>
            <a:normAutofit fontScale="90000" lnSpcReduction="20000"/>
          </a:bodyPr>
          <a:lstStyle/>
          <a:p>
            <a:pPr algn="just">
              <a:lnSpc>
                <a:spcPct val="150000"/>
              </a:lnSpc>
              <a:spcBef>
                <a:spcPts val="600"/>
              </a:spcBef>
              <a:spcAft>
                <a:spcPts val="1200"/>
              </a:spcAft>
            </a:pPr>
            <a:r>
              <a:rPr lang="en-US" sz="2800" b="1" kern="0" dirty="0">
                <a:effectLst/>
                <a:latin typeface="Times New Roman" panose="02020603050405020304" pitchFamily="18" charset="0"/>
                <a:cs typeface="Times New Roman" panose="02020603050405020304" pitchFamily="18" charset="0"/>
              </a:rPr>
              <a:t>Sub-atmospheric pressure technique based on the concept of mucostatics</a:t>
            </a:r>
            <a:endParaRPr lang="en-IN" sz="2800" b="1" kern="0" dirty="0">
              <a:effectLst/>
              <a:latin typeface="Times New Roman" panose="02020603050405020304" pitchFamily="18" charset="0"/>
              <a:cs typeface="Times New Roman" panose="02020603050405020304" pitchFamily="18" charset="0"/>
            </a:endParaRPr>
          </a:p>
          <a:p>
            <a:pPr marL="1143000" lvl="2" indent="-228600" algn="just">
              <a:lnSpc>
                <a:spcPct val="150000"/>
              </a:lnSpc>
              <a:spcBef>
                <a:spcPts val="600"/>
              </a:spcBef>
              <a:spcAft>
                <a:spcPts val="1200"/>
              </a:spcAft>
              <a:buFont typeface="Wingdings" panose="05000000000000000000" pitchFamily="2" charset="2"/>
              <a:buChar char=""/>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Milo V. Kubalik and Bert C. Buffington developed this technique the objective of which was to reduce the stress on any given tissue by increasing load bearing area. the form of the tissue is recorded vertically and laterally, when a controlled partial vacuum is established in impression tray specially built for the patient. It is maintained in the mouth without direct mechanical support of any kind. </a:t>
            </a:r>
            <a:endParaRPr lang="en-IN" sz="2800" dirty="0">
              <a:latin typeface="Times New Roman" panose="02020603050405020304" pitchFamily="18" charset="0"/>
              <a:cs typeface="Times New Roman" panose="02020603050405020304" pitchFamily="18" charset="0"/>
            </a:endParaRPr>
          </a:p>
          <a:p>
            <a:endParaRPr lang="en-IN"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3065" y="1022350"/>
            <a:ext cx="8881110" cy="5410200"/>
          </a:xfrm>
        </p:spPr>
        <p:txBody>
          <a:bodyPr/>
          <a:lstStyle/>
          <a:p>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difference between the sub atmospheric pressure within the tray and the atmospheric pressure outside the tray is all that is needed to Centre the tray over the ridges in a static position. </a:t>
            </a:r>
          </a:p>
          <a:p>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IN" sz="2400" dirty="0"/>
          </a:p>
          <a:p>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 vacuum is developed between the soft tissues and the tray. A recording material in a fluid state flows from the border region into the evacuated space and develops the basal tissues. Border seal is determined by the readings remaining constant.</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IN"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4970" y="817880"/>
            <a:ext cx="9608185" cy="5619750"/>
          </a:xfrm>
        </p:spPr>
        <p:txBody>
          <a:bodyPr>
            <a:normAutofit fontScale="80000" lnSpcReduction="20000"/>
          </a:bodyPr>
          <a:lstStyle/>
          <a:p>
            <a:pPr algn="just">
              <a:lnSpc>
                <a:spcPct val="150000"/>
              </a:lnSpc>
              <a:buFont typeface="Wingdings" panose="05000000000000000000" pitchFamily="2" charset="2"/>
              <a:buNone/>
            </a:pPr>
            <a:r>
              <a:rPr lang="en-US" altLang="en-US" sz="3800" dirty="0">
                <a:solidFill>
                  <a:schemeClr val="tx2"/>
                </a:solidFill>
                <a:latin typeface="Times New Roman" panose="02020603050405020304" pitchFamily="18" charset="0"/>
                <a:cs typeface="Times New Roman" panose="02020603050405020304" pitchFamily="18" charset="0"/>
              </a:rPr>
              <a:t>Open mouth technique</a:t>
            </a:r>
          </a:p>
          <a:p>
            <a:pPr algn="just">
              <a:lnSpc>
                <a:spcPct val="150000"/>
              </a:lnSpc>
            </a:pPr>
            <a:r>
              <a:rPr lang="en-US" altLang="en-US" sz="3800" dirty="0">
                <a:latin typeface="Times New Roman" panose="02020603050405020304" pitchFamily="18" charset="0"/>
                <a:cs typeface="Times New Roman" panose="02020603050405020304" pitchFamily="18" charset="0"/>
              </a:rPr>
              <a:t>This technique is preferred over closed-mouth technique</a:t>
            </a:r>
          </a:p>
          <a:p>
            <a:pPr lvl="3" algn="just">
              <a:lnSpc>
                <a:spcPct val="150000"/>
              </a:lnSpc>
              <a:buFont typeface="Wingdings" panose="05000000000000000000" pitchFamily="2" charset="2"/>
              <a:buChar char="Ø"/>
            </a:pPr>
            <a:r>
              <a:rPr lang="en-US" altLang="en-US" sz="3800" dirty="0">
                <a:latin typeface="Times New Roman" panose="02020603050405020304" pitchFamily="18" charset="0"/>
                <a:cs typeface="Times New Roman" panose="02020603050405020304" pitchFamily="18" charset="0"/>
              </a:rPr>
              <a:t>Visualization of the muscle trimming</a:t>
            </a:r>
          </a:p>
          <a:p>
            <a:pPr lvl="3" algn="just">
              <a:lnSpc>
                <a:spcPct val="150000"/>
              </a:lnSpc>
              <a:buFont typeface="Wingdings" panose="05000000000000000000" pitchFamily="2" charset="2"/>
              <a:buChar char="Ø"/>
            </a:pPr>
            <a:r>
              <a:rPr lang="en-US" altLang="en-US" sz="3800" dirty="0">
                <a:latin typeface="Times New Roman" panose="02020603050405020304" pitchFamily="18" charset="0"/>
                <a:cs typeface="Times New Roman" panose="02020603050405020304" pitchFamily="18" charset="0"/>
              </a:rPr>
              <a:t>Various movements can be accomplished easily.</a:t>
            </a:r>
          </a:p>
          <a:p>
            <a:pPr lvl="3" algn="just">
              <a:lnSpc>
                <a:spcPct val="150000"/>
              </a:lnSpc>
              <a:buFont typeface="Wingdings" panose="05000000000000000000" pitchFamily="2" charset="2"/>
              <a:buChar char="Ø"/>
            </a:pPr>
            <a:r>
              <a:rPr lang="en-US" altLang="en-US" sz="3800" dirty="0">
                <a:latin typeface="Times New Roman" panose="02020603050405020304" pitchFamily="18" charset="0"/>
                <a:cs typeface="Times New Roman" panose="02020603050405020304" pitchFamily="18" charset="0"/>
              </a:rPr>
              <a:t>Denture retention can be predicted in open as well as in closed mouth movements.</a:t>
            </a:r>
          </a:p>
          <a:p>
            <a:pPr lvl="3" algn="just">
              <a:lnSpc>
                <a:spcPct val="150000"/>
              </a:lnSpc>
              <a:buFont typeface="Wingdings" panose="05000000000000000000" pitchFamily="2" charset="2"/>
              <a:buChar char="Ø"/>
            </a:pPr>
            <a:r>
              <a:rPr lang="en-US" altLang="en-US" sz="3800" dirty="0">
                <a:latin typeface="Times New Roman" panose="02020603050405020304" pitchFamily="18" charset="0"/>
                <a:cs typeface="Times New Roman" panose="02020603050405020304" pitchFamily="18" charset="0"/>
              </a:rPr>
              <a:t>Pressure or pressure-less technique can be employed by using this technique</a:t>
            </a:r>
            <a:endParaRPr lang="en-IN" sz="3800" dirty="0">
              <a:latin typeface="Times New Roman" panose="02020603050405020304" pitchFamily="18" charset="0"/>
              <a:cs typeface="Times New Roman" panose="02020603050405020304" pitchFamily="18" charset="0"/>
            </a:endParaRPr>
          </a:p>
          <a:p>
            <a:endParaRPr lang="en-IN"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9735" y="784860"/>
            <a:ext cx="9209405" cy="5712460"/>
          </a:xfrm>
        </p:spPr>
        <p:txBody>
          <a:bodyPr>
            <a:normAutofit/>
          </a:bodyPr>
          <a:lstStyle/>
          <a:p>
            <a:pPr algn="just">
              <a:lnSpc>
                <a:spcPct val="150000"/>
              </a:lnSpc>
              <a:buFont typeface="Wingdings" panose="05000000000000000000" pitchFamily="2" charset="2"/>
              <a:buNone/>
            </a:pPr>
            <a:r>
              <a:rPr lang="en-US" altLang="en-US" sz="2800" dirty="0">
                <a:solidFill>
                  <a:schemeClr val="tx2"/>
                </a:solidFill>
                <a:latin typeface="Times New Roman" panose="02020603050405020304" pitchFamily="18" charset="0"/>
                <a:cs typeface="Times New Roman" panose="02020603050405020304" pitchFamily="18" charset="0"/>
              </a:rPr>
              <a:t>Closed mouth technique</a:t>
            </a:r>
          </a:p>
          <a:p>
            <a:pPr algn="just">
              <a:lnSpc>
                <a:spcPct val="150000"/>
              </a:lnSpc>
              <a:buFont typeface="Wingdings" panose="05000000000000000000" pitchFamily="2" charset="2"/>
              <a:buNone/>
            </a:pPr>
            <a:endParaRPr lang="en-US" altLang="en-US" sz="2800" dirty="0">
              <a:solidFill>
                <a:schemeClr val="tx2"/>
              </a:solidFill>
              <a:latin typeface="Times New Roman" panose="02020603050405020304" pitchFamily="18" charset="0"/>
              <a:cs typeface="Times New Roman" panose="02020603050405020304" pitchFamily="18" charset="0"/>
            </a:endParaRPr>
          </a:p>
          <a:p>
            <a:pPr algn="just">
              <a:lnSpc>
                <a:spcPct val="150000"/>
              </a:lnSpc>
            </a:pPr>
            <a:r>
              <a:rPr lang="en-US" altLang="en-US" sz="3200" dirty="0">
                <a:latin typeface="Times New Roman" panose="02020603050405020304" pitchFamily="18" charset="0"/>
                <a:cs typeface="Times New Roman" panose="02020603050405020304" pitchFamily="18" charset="0"/>
              </a:rPr>
              <a:t>Supporting tissues are recorded in functional relationship.</a:t>
            </a:r>
            <a:endParaRPr lang="en-US" altLang="en-US" sz="3200" dirty="0">
              <a:solidFill>
                <a:schemeClr val="tx2"/>
              </a:solidFill>
              <a:latin typeface="Times New Roman" panose="02020603050405020304" pitchFamily="18" charset="0"/>
              <a:cs typeface="Times New Roman" panose="02020603050405020304" pitchFamily="18" charset="0"/>
            </a:endParaRPr>
          </a:p>
          <a:p>
            <a:pPr algn="just">
              <a:lnSpc>
                <a:spcPct val="150000"/>
              </a:lnSpc>
            </a:pPr>
            <a:r>
              <a:rPr lang="en-US" altLang="en-US" sz="3200" dirty="0">
                <a:solidFill>
                  <a:schemeClr val="tx2"/>
                </a:solidFill>
                <a:latin typeface="Times New Roman" panose="02020603050405020304" pitchFamily="18" charset="0"/>
                <a:cs typeface="Times New Roman" panose="02020603050405020304" pitchFamily="18" charset="0"/>
              </a:rPr>
              <a:t>Advantages :</a:t>
            </a:r>
          </a:p>
          <a:p>
            <a:pPr lvl="3" algn="just">
              <a:lnSpc>
                <a:spcPct val="150000"/>
              </a:lnSpc>
              <a:buFont typeface="Wingdings" panose="05000000000000000000" pitchFamily="2" charset="2"/>
              <a:buChar char="Ø"/>
            </a:pPr>
            <a:r>
              <a:rPr lang="en-US" altLang="en-US" sz="3200" dirty="0">
                <a:latin typeface="Times New Roman" panose="02020603050405020304" pitchFamily="18" charset="0"/>
                <a:cs typeface="Times New Roman" panose="02020603050405020304" pitchFamily="18" charset="0"/>
              </a:rPr>
              <a:t>Interferences of tray handles and operator’s finger is eliminated</a:t>
            </a:r>
            <a:endParaRPr lang="en-IN"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8615" y="737235"/>
            <a:ext cx="8801100" cy="5356225"/>
          </a:xfrm>
        </p:spPr>
        <p:txBody>
          <a:bodyPr>
            <a:normAutofit/>
          </a:bodyPr>
          <a:lstStyle/>
          <a:p>
            <a:pPr marL="0" indent="0" algn="l">
              <a:lnSpc>
                <a:spcPct val="90000"/>
              </a:lnSpc>
              <a:buFont typeface="Wingdings" panose="05000000000000000000" charset="0"/>
              <a:buNone/>
            </a:pPr>
            <a:r>
              <a:rPr lang="en-US" altLang="en-US" sz="3000" dirty="0">
                <a:solidFill>
                  <a:schemeClr val="tx2"/>
                </a:solidFill>
                <a:latin typeface="Times New Roman" panose="02020603050405020304" pitchFamily="18" charset="0"/>
                <a:cs typeface="Times New Roman" panose="02020603050405020304" pitchFamily="18" charset="0"/>
              </a:rPr>
              <a:t>Disadvantages:</a:t>
            </a:r>
          </a:p>
          <a:p>
            <a:pPr algn="l">
              <a:lnSpc>
                <a:spcPct val="90000"/>
              </a:lnSpc>
              <a:buFont typeface="Wingdings" panose="05000000000000000000" charset="0"/>
              <a:buChar char="Ø"/>
            </a:pPr>
            <a:r>
              <a:rPr lang="en-US" altLang="en-US" sz="3000" dirty="0">
                <a:latin typeface="Times New Roman" panose="02020603050405020304" pitchFamily="18" charset="0"/>
                <a:cs typeface="Times New Roman" panose="02020603050405020304" pitchFamily="18" charset="0"/>
              </a:rPr>
              <a:t>Rebound of the tissues during rest leads to denture displacement.</a:t>
            </a:r>
          </a:p>
          <a:p>
            <a:pPr algn="l">
              <a:lnSpc>
                <a:spcPct val="90000"/>
              </a:lnSpc>
              <a:buFont typeface="Wingdings" panose="05000000000000000000" charset="0"/>
              <a:buChar char="Ø"/>
            </a:pPr>
            <a:r>
              <a:rPr lang="en-US" altLang="en-US" sz="3000" dirty="0">
                <a:latin typeface="Times New Roman" panose="02020603050405020304" pitchFamily="18" charset="0"/>
                <a:cs typeface="Times New Roman" panose="02020603050405020304" pitchFamily="18" charset="0"/>
              </a:rPr>
              <a:t>Tendency for over-extension or under-extension</a:t>
            </a:r>
          </a:p>
          <a:p>
            <a:pPr algn="l">
              <a:lnSpc>
                <a:spcPct val="90000"/>
              </a:lnSpc>
              <a:buFont typeface="Wingdings" panose="05000000000000000000" charset="0"/>
              <a:buChar char="Ø"/>
            </a:pPr>
            <a:r>
              <a:rPr lang="en-US" altLang="en-US" sz="3000" dirty="0">
                <a:latin typeface="Times New Roman" panose="02020603050405020304" pitchFamily="18" charset="0"/>
                <a:cs typeface="Times New Roman" panose="02020603050405020304" pitchFamily="18" charset="0"/>
              </a:rPr>
              <a:t>Contraindicated in the presence of considerable amount of movable tissues.</a:t>
            </a:r>
          </a:p>
          <a:p>
            <a:pPr algn="l">
              <a:lnSpc>
                <a:spcPct val="90000"/>
              </a:lnSpc>
              <a:buFont typeface="Wingdings" panose="05000000000000000000" charset="0"/>
              <a:buChar char="Ø"/>
            </a:pPr>
            <a:r>
              <a:rPr lang="en-US" altLang="en-US" sz="3000" dirty="0">
                <a:latin typeface="Times New Roman" panose="02020603050405020304" pitchFamily="18" charset="0"/>
                <a:cs typeface="Times New Roman" panose="02020603050405020304" pitchFamily="18" charset="0"/>
              </a:rPr>
              <a:t>A constant pressure is exerted over tissues, hence blood supply is compromised leading to ridge resorption</a:t>
            </a:r>
            <a:endParaRPr lang="en-IN" sz="3000" dirty="0">
              <a:latin typeface="Times New Roman" panose="02020603050405020304" pitchFamily="18" charset="0"/>
              <a:cs typeface="Times New Roman" panose="02020603050405020304" pitchFamily="18" charset="0"/>
            </a:endParaRPr>
          </a:p>
          <a:p>
            <a:pPr algn="l">
              <a:buFont typeface="Wingdings" panose="05000000000000000000" charset="0"/>
              <a:buChar char="Ø"/>
            </a:pPr>
            <a:endParaRPr lang="en-IN"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95AFA-5926-5784-968C-BFD0150D541D}"/>
              </a:ext>
            </a:extLst>
          </p:cNvPr>
          <p:cNvSpPr>
            <a:spLocks noGrp="1"/>
          </p:cNvSpPr>
          <p:nvPr>
            <p:ph type="title"/>
          </p:nvPr>
        </p:nvSpPr>
        <p:spPr/>
        <p:txBody>
          <a:bodyPr/>
          <a:lstStyle/>
          <a:p>
            <a:r>
              <a:rPr lang="en-IN" dirty="0"/>
              <a:t>Special impression techniques</a:t>
            </a:r>
          </a:p>
        </p:txBody>
      </p:sp>
      <p:sp>
        <p:nvSpPr>
          <p:cNvPr id="3" name="Content Placeholder 2">
            <a:extLst>
              <a:ext uri="{FF2B5EF4-FFF2-40B4-BE49-F238E27FC236}">
                <a16:creationId xmlns:a16="http://schemas.microsoft.com/office/drawing/2014/main" id="{012CF464-24B6-7281-257B-30A52F1C91C9}"/>
              </a:ext>
            </a:extLst>
          </p:cNvPr>
          <p:cNvSpPr>
            <a:spLocks noGrp="1"/>
          </p:cNvSpPr>
          <p:nvPr>
            <p:ph idx="1"/>
          </p:nvPr>
        </p:nvSpPr>
        <p:spPr>
          <a:xfrm>
            <a:off x="800624" y="1790719"/>
            <a:ext cx="8596668" cy="3880773"/>
          </a:xfrm>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COMPLETE DENTURE IMPRESSION TECHNIQUES FOR RESORBED RIDGES</a:t>
            </a:r>
          </a:p>
          <a:p>
            <a:endParaRPr lang="en-IN" sz="24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1CB9F68F-D078-9F61-A340-6117FB826A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0431" y="2961277"/>
            <a:ext cx="2644738" cy="2812799"/>
          </a:xfrm>
          <a:prstGeom prst="rect">
            <a:avLst/>
          </a:prstGeom>
        </p:spPr>
      </p:pic>
      <p:pic>
        <p:nvPicPr>
          <p:cNvPr id="7" name="Picture 6">
            <a:extLst>
              <a:ext uri="{FF2B5EF4-FFF2-40B4-BE49-F238E27FC236}">
                <a16:creationId xmlns:a16="http://schemas.microsoft.com/office/drawing/2014/main" id="{7B18BB4E-4A74-73EE-5B58-621D36508A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5446" y="2914630"/>
            <a:ext cx="4671181" cy="3061857"/>
          </a:xfrm>
          <a:prstGeom prst="rect">
            <a:avLst/>
          </a:prstGeom>
        </p:spPr>
      </p:pic>
      <p:sp>
        <p:nvSpPr>
          <p:cNvPr id="8" name="TextBox 7">
            <a:extLst>
              <a:ext uri="{FF2B5EF4-FFF2-40B4-BE49-F238E27FC236}">
                <a16:creationId xmlns:a16="http://schemas.microsoft.com/office/drawing/2014/main" id="{EE5C5676-B336-AFA6-26B6-A6AA7D9F9E37}"/>
              </a:ext>
            </a:extLst>
          </p:cNvPr>
          <p:cNvSpPr txBox="1"/>
          <p:nvPr/>
        </p:nvSpPr>
        <p:spPr>
          <a:xfrm>
            <a:off x="1140431" y="5938144"/>
            <a:ext cx="3318553" cy="369332"/>
          </a:xfrm>
          <a:prstGeom prst="rect">
            <a:avLst/>
          </a:prstGeom>
          <a:noFill/>
        </p:spPr>
        <p:txBody>
          <a:bodyPr wrap="square" rtlCol="0">
            <a:spAutoFit/>
          </a:bodyPr>
          <a:lstStyle/>
          <a:p>
            <a:r>
              <a:rPr lang="en-IN" dirty="0"/>
              <a:t>All green technique</a:t>
            </a:r>
          </a:p>
        </p:txBody>
      </p:sp>
    </p:spTree>
    <p:extLst>
      <p:ext uri="{BB962C8B-B14F-4D97-AF65-F5344CB8AC3E}">
        <p14:creationId xmlns:p14="http://schemas.microsoft.com/office/powerpoint/2010/main" val="71972443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D91857D-FCA2-1524-0BD5-17AAB5EF6C4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4802" y="1271525"/>
            <a:ext cx="3695700" cy="2762250"/>
          </a:xfrm>
        </p:spPr>
      </p:pic>
      <p:pic>
        <p:nvPicPr>
          <p:cNvPr id="9" name="Picture 8">
            <a:extLst>
              <a:ext uri="{FF2B5EF4-FFF2-40B4-BE49-F238E27FC236}">
                <a16:creationId xmlns:a16="http://schemas.microsoft.com/office/drawing/2014/main" id="{C558ADDD-3206-956D-7F9B-FB9C90FE69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3313" y="893583"/>
            <a:ext cx="5424755" cy="3719245"/>
          </a:xfrm>
          <a:prstGeom prst="rect">
            <a:avLst/>
          </a:prstGeom>
        </p:spPr>
      </p:pic>
      <p:sp>
        <p:nvSpPr>
          <p:cNvPr id="10" name="TextBox 9">
            <a:extLst>
              <a:ext uri="{FF2B5EF4-FFF2-40B4-BE49-F238E27FC236}">
                <a16:creationId xmlns:a16="http://schemas.microsoft.com/office/drawing/2014/main" id="{45D55CC8-8AF6-E767-0595-7300C1B45952}"/>
              </a:ext>
            </a:extLst>
          </p:cNvPr>
          <p:cNvSpPr txBox="1"/>
          <p:nvPr/>
        </p:nvSpPr>
        <p:spPr>
          <a:xfrm>
            <a:off x="7233007" y="4885362"/>
            <a:ext cx="3375061" cy="369332"/>
          </a:xfrm>
          <a:prstGeom prst="rect">
            <a:avLst/>
          </a:prstGeom>
          <a:noFill/>
        </p:spPr>
        <p:txBody>
          <a:bodyPr wrap="square" rtlCol="0">
            <a:spAutoFit/>
          </a:bodyPr>
          <a:lstStyle/>
          <a:p>
            <a:r>
              <a:rPr lang="en-IN" dirty="0"/>
              <a:t>The neutral zone technique</a:t>
            </a:r>
          </a:p>
        </p:txBody>
      </p:sp>
      <p:sp>
        <p:nvSpPr>
          <p:cNvPr id="15" name="TextBox 14">
            <a:extLst>
              <a:ext uri="{FF2B5EF4-FFF2-40B4-BE49-F238E27FC236}">
                <a16:creationId xmlns:a16="http://schemas.microsoft.com/office/drawing/2014/main" id="{B37A7216-25D5-A059-20D7-411B2FEF5D72}"/>
              </a:ext>
            </a:extLst>
          </p:cNvPr>
          <p:cNvSpPr txBox="1"/>
          <p:nvPr/>
        </p:nvSpPr>
        <p:spPr>
          <a:xfrm>
            <a:off x="1160980" y="4428162"/>
            <a:ext cx="2859522" cy="369332"/>
          </a:xfrm>
          <a:prstGeom prst="rect">
            <a:avLst/>
          </a:prstGeom>
          <a:noFill/>
        </p:spPr>
        <p:txBody>
          <a:bodyPr wrap="square" rtlCol="0">
            <a:spAutoFit/>
          </a:bodyPr>
          <a:lstStyle/>
          <a:p>
            <a:r>
              <a:rPr lang="en-IN" dirty="0"/>
              <a:t>Cocktail technique</a:t>
            </a:r>
          </a:p>
        </p:txBody>
      </p:sp>
    </p:spTree>
    <p:extLst>
      <p:ext uri="{BB962C8B-B14F-4D97-AF65-F5344CB8AC3E}">
        <p14:creationId xmlns:p14="http://schemas.microsoft.com/office/powerpoint/2010/main" val="196526787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C80C98-FA92-FA54-14C5-BCB270729E41}"/>
              </a:ext>
            </a:extLst>
          </p:cNvPr>
          <p:cNvSpPr>
            <a:spLocks noGrp="1"/>
          </p:cNvSpPr>
          <p:nvPr>
            <p:ph idx="1"/>
          </p:nvPr>
        </p:nvSpPr>
        <p:spPr>
          <a:xfrm>
            <a:off x="718430" y="927690"/>
            <a:ext cx="8596668" cy="3880773"/>
          </a:xfrm>
        </p:spPr>
        <p:txBody>
          <a:bodyPr>
            <a:normAutofit/>
          </a:bodyPr>
          <a:lstStyle/>
          <a:p>
            <a:endParaRPr lang="en-IN" sz="2400" dirty="0">
              <a:latin typeface="Times New Roman" panose="02020603050405020304" pitchFamily="18" charset="0"/>
              <a:cs typeface="Times New Roman" panose="02020603050405020304" pitchFamily="18" charset="0"/>
            </a:endParaRPr>
          </a:p>
          <a:p>
            <a:r>
              <a:rPr lang="en-IN" sz="2400" dirty="0">
                <a:latin typeface="Times New Roman" panose="02020603050405020304" pitchFamily="18" charset="0"/>
                <a:cs typeface="Times New Roman" panose="02020603050405020304" pitchFamily="18" charset="0"/>
              </a:rPr>
              <a:t>Elastomeric technique</a:t>
            </a:r>
            <a:r>
              <a:rPr lang="en-US" sz="2400" dirty="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a:p>
            <a:r>
              <a:rPr lang="en-IN" sz="2400" dirty="0">
                <a:latin typeface="Times New Roman" panose="02020603050405020304" pitchFamily="18" charset="0"/>
                <a:cs typeface="Times New Roman" panose="02020603050405020304" pitchFamily="18" charset="0"/>
              </a:rPr>
              <a:t>Modified fluid wax impression technique</a:t>
            </a:r>
          </a:p>
          <a:p>
            <a:r>
              <a:rPr lang="en-IN" sz="2400" dirty="0">
                <a:latin typeface="Times New Roman" panose="02020603050405020304" pitchFamily="18" charset="0"/>
                <a:cs typeface="Times New Roman" panose="02020603050405020304" pitchFamily="18" charset="0"/>
              </a:rPr>
              <a:t>Flange Technique</a:t>
            </a:r>
          </a:p>
          <a:p>
            <a:r>
              <a:rPr lang="en-IN" sz="2400" dirty="0">
                <a:latin typeface="Times New Roman" panose="02020603050405020304" pitchFamily="18" charset="0"/>
                <a:cs typeface="Times New Roman" panose="02020603050405020304" pitchFamily="18" charset="0"/>
              </a:rPr>
              <a:t>Dynamic impression technique</a:t>
            </a:r>
          </a:p>
          <a:p>
            <a:r>
              <a:rPr lang="en-IN" sz="2400" dirty="0">
                <a:latin typeface="Times New Roman" panose="02020603050405020304" pitchFamily="18" charset="0"/>
                <a:cs typeface="Times New Roman" panose="02020603050405020304" pitchFamily="18" charset="0"/>
              </a:rPr>
              <a:t>Kleins technique</a:t>
            </a: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828534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22A1F6-7407-89C0-733D-223D331DF2B7}"/>
              </a:ext>
            </a:extLst>
          </p:cNvPr>
          <p:cNvSpPr>
            <a:spLocks noGrp="1"/>
          </p:cNvSpPr>
          <p:nvPr>
            <p:ph idx="1"/>
          </p:nvPr>
        </p:nvSpPr>
        <p:spPr>
          <a:xfrm>
            <a:off x="677334" y="1122899"/>
            <a:ext cx="8596668" cy="3880773"/>
          </a:xfrm>
        </p:spPr>
        <p:txBody>
          <a:bodyPr/>
          <a:lstStyle/>
          <a:p>
            <a:r>
              <a:rPr lang="en-US" sz="1800" dirty="0">
                <a:latin typeface="Times New Roman" panose="02020603050405020304" pitchFamily="18" charset="0"/>
                <a:cs typeface="Times New Roman" panose="02020603050405020304" pitchFamily="18" charset="0"/>
              </a:rPr>
              <a:t>COMPLETE DENTURE IMPRESSION TECHNIQUES FOR FLABBY RIDGES</a:t>
            </a:r>
          </a:p>
          <a:p>
            <a:pPr marL="0" indent="0">
              <a:buNone/>
            </a:pPr>
            <a:endParaRPr lang="en-IN" dirty="0"/>
          </a:p>
        </p:txBody>
      </p:sp>
      <p:pic>
        <p:nvPicPr>
          <p:cNvPr id="5" name="Picture 4">
            <a:extLst>
              <a:ext uri="{FF2B5EF4-FFF2-40B4-BE49-F238E27FC236}">
                <a16:creationId xmlns:a16="http://schemas.microsoft.com/office/drawing/2014/main" id="{CB09ED02-9D00-4371-EC35-2F230CDFE9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2082" y="2270587"/>
            <a:ext cx="3630844" cy="3574765"/>
          </a:xfrm>
          <a:prstGeom prst="rect">
            <a:avLst/>
          </a:prstGeom>
        </p:spPr>
      </p:pic>
      <p:pic>
        <p:nvPicPr>
          <p:cNvPr id="7" name="Picture 6">
            <a:extLst>
              <a:ext uri="{FF2B5EF4-FFF2-40B4-BE49-F238E27FC236}">
                <a16:creationId xmlns:a16="http://schemas.microsoft.com/office/drawing/2014/main" id="{B5B3C472-1B36-D272-9DCC-7E2107F6FF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8750" y="2270587"/>
            <a:ext cx="3048000" cy="3048000"/>
          </a:xfrm>
          <a:prstGeom prst="rect">
            <a:avLst/>
          </a:prstGeom>
        </p:spPr>
      </p:pic>
    </p:spTree>
    <p:extLst>
      <p:ext uri="{BB962C8B-B14F-4D97-AF65-F5344CB8AC3E}">
        <p14:creationId xmlns:p14="http://schemas.microsoft.com/office/powerpoint/2010/main" val="387926779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A979446-2F01-F6EA-3A76-260A85D0648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1101" y="308225"/>
            <a:ext cx="4311721" cy="2527443"/>
          </a:xfrm>
        </p:spPr>
      </p:pic>
      <p:sp>
        <p:nvSpPr>
          <p:cNvPr id="6" name="TextBox 5">
            <a:extLst>
              <a:ext uri="{FF2B5EF4-FFF2-40B4-BE49-F238E27FC236}">
                <a16:creationId xmlns:a16="http://schemas.microsoft.com/office/drawing/2014/main" id="{13626979-3727-FE3F-4EA1-3F762E16BA3A}"/>
              </a:ext>
            </a:extLst>
          </p:cNvPr>
          <p:cNvSpPr txBox="1"/>
          <p:nvPr/>
        </p:nvSpPr>
        <p:spPr>
          <a:xfrm>
            <a:off x="14051" y="3059668"/>
            <a:ext cx="4865819" cy="369332"/>
          </a:xfrm>
          <a:prstGeom prst="rect">
            <a:avLst/>
          </a:prstGeom>
          <a:noFill/>
        </p:spPr>
        <p:txBody>
          <a:bodyPr wrap="none" rtlCol="0">
            <a:spAutoFit/>
          </a:bodyPr>
          <a:lstStyle/>
          <a:p>
            <a:r>
              <a:rPr lang="en-US" dirty="0"/>
              <a:t>Palatal splinting using a two-part tray system</a:t>
            </a:r>
            <a:endParaRPr lang="en-IN" dirty="0"/>
          </a:p>
        </p:txBody>
      </p:sp>
      <p:pic>
        <p:nvPicPr>
          <p:cNvPr id="8" name="Picture 7">
            <a:extLst>
              <a:ext uri="{FF2B5EF4-FFF2-40B4-BE49-F238E27FC236}">
                <a16:creationId xmlns:a16="http://schemas.microsoft.com/office/drawing/2014/main" id="{582B1B44-3DD6-49A5-9F58-9F8DA35164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7366" y="308224"/>
            <a:ext cx="3571984" cy="2527443"/>
          </a:xfrm>
          <a:prstGeom prst="rect">
            <a:avLst/>
          </a:prstGeom>
        </p:spPr>
      </p:pic>
      <p:pic>
        <p:nvPicPr>
          <p:cNvPr id="10" name="Picture 9">
            <a:extLst>
              <a:ext uri="{FF2B5EF4-FFF2-40B4-BE49-F238E27FC236}">
                <a16:creationId xmlns:a16="http://schemas.microsoft.com/office/drawing/2014/main" id="{7F3DD686-9927-D386-7BB5-C50082B138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58265" y="3744057"/>
            <a:ext cx="4715837" cy="2453343"/>
          </a:xfrm>
          <a:prstGeom prst="rect">
            <a:avLst/>
          </a:prstGeom>
        </p:spPr>
      </p:pic>
      <p:sp>
        <p:nvSpPr>
          <p:cNvPr id="12" name="TextBox 11">
            <a:extLst>
              <a:ext uri="{FF2B5EF4-FFF2-40B4-BE49-F238E27FC236}">
                <a16:creationId xmlns:a16="http://schemas.microsoft.com/office/drawing/2014/main" id="{C099DC67-8885-E4BE-9074-38DD3E3C1799}"/>
              </a:ext>
            </a:extLst>
          </p:cNvPr>
          <p:cNvSpPr txBox="1"/>
          <p:nvPr/>
        </p:nvSpPr>
        <p:spPr>
          <a:xfrm>
            <a:off x="6850293" y="3059668"/>
            <a:ext cx="2143875" cy="369332"/>
          </a:xfrm>
          <a:prstGeom prst="rect">
            <a:avLst/>
          </a:prstGeom>
          <a:noFill/>
        </p:spPr>
        <p:txBody>
          <a:bodyPr wrap="square" rtlCol="0">
            <a:spAutoFit/>
          </a:bodyPr>
          <a:lstStyle/>
          <a:p>
            <a:r>
              <a:rPr lang="en-IN" dirty="0"/>
              <a:t>Hobkirk technique</a:t>
            </a:r>
          </a:p>
        </p:txBody>
      </p:sp>
      <p:sp>
        <p:nvSpPr>
          <p:cNvPr id="13" name="TextBox 12">
            <a:extLst>
              <a:ext uri="{FF2B5EF4-FFF2-40B4-BE49-F238E27FC236}">
                <a16:creationId xmlns:a16="http://schemas.microsoft.com/office/drawing/2014/main" id="{D3F03507-3B95-02C2-B3A8-4B1A09EBD327}"/>
              </a:ext>
            </a:extLst>
          </p:cNvPr>
          <p:cNvSpPr txBox="1"/>
          <p:nvPr/>
        </p:nvSpPr>
        <p:spPr>
          <a:xfrm>
            <a:off x="7449620" y="4647562"/>
            <a:ext cx="1854486" cy="646331"/>
          </a:xfrm>
          <a:prstGeom prst="rect">
            <a:avLst/>
          </a:prstGeom>
          <a:noFill/>
        </p:spPr>
        <p:txBody>
          <a:bodyPr wrap="square" rtlCol="0">
            <a:spAutoFit/>
          </a:bodyPr>
          <a:lstStyle/>
          <a:p>
            <a:r>
              <a:rPr lang="en-IN" dirty="0"/>
              <a:t>Custom double tray technique</a:t>
            </a:r>
          </a:p>
        </p:txBody>
      </p:sp>
    </p:spTree>
    <p:extLst>
      <p:ext uri="{BB962C8B-B14F-4D97-AF65-F5344CB8AC3E}">
        <p14:creationId xmlns:p14="http://schemas.microsoft.com/office/powerpoint/2010/main" val="322212509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504" y="671830"/>
            <a:ext cx="8596668" cy="1320800"/>
          </a:xfrm>
        </p:spPr>
        <p:txBody>
          <a:bodyPr/>
          <a:lstStyle/>
          <a:p>
            <a:r>
              <a:rPr lang="en-IN" b="1" u="sng" dirty="0">
                <a:latin typeface="Times New Roman" panose="02020603050405020304" pitchFamily="18" charset="0"/>
                <a:cs typeface="Times New Roman" panose="02020603050405020304" pitchFamily="18" charset="0"/>
              </a:rPr>
              <a:t>CONCLUSION</a:t>
            </a:r>
          </a:p>
        </p:txBody>
      </p:sp>
      <p:sp>
        <p:nvSpPr>
          <p:cNvPr id="3" name="Content Placeholder 2"/>
          <p:cNvSpPr>
            <a:spLocks noGrp="1"/>
          </p:cNvSpPr>
          <p:nvPr>
            <p:ph idx="1"/>
          </p:nvPr>
        </p:nvSpPr>
        <p:spPr>
          <a:xfrm>
            <a:off x="386715" y="1419225"/>
            <a:ext cx="8887460" cy="4984115"/>
          </a:xfrm>
        </p:spPr>
        <p:txBody>
          <a:bodyPr/>
          <a:lstStyle/>
          <a:p>
            <a:pPr>
              <a:buFont typeface="Wingdings" panose="05000000000000000000" charset="0"/>
              <a:buChar char="Ø"/>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Although there are many techniques with varied logic, the success of the prosthodontics treatment depends on the clinical diagnostic alumen, understanding of the theories of impression making and its application by the operator.</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buFont typeface="Wingdings" panose="05000000000000000000" charset="0"/>
              <a:buChar char="Ø"/>
            </a:pPr>
            <a:endParaRPr lang="en-IN"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4175" y="1120140"/>
            <a:ext cx="9828530" cy="5309870"/>
          </a:xfrm>
        </p:spPr>
        <p:txBody>
          <a:bodyPr>
            <a:normAutofit/>
          </a:bodyPr>
          <a:lstStyle/>
          <a:p>
            <a:pPr marL="0" indent="0" algn="l">
              <a:lnSpc>
                <a:spcPct val="150000"/>
              </a:lnSpc>
              <a:buNone/>
            </a:pPr>
            <a:r>
              <a:rPr lang="en-US" sz="2000" b="1" i="0" dirty="0">
                <a:effectLst/>
                <a:latin typeface="Times New Roman" panose="02020603050405020304" pitchFamily="18" charset="0"/>
                <a:cs typeface="Times New Roman" panose="02020603050405020304" pitchFamily="18" charset="0"/>
              </a:rPr>
              <a:t>REFERENCES:</a:t>
            </a:r>
          </a:p>
          <a:p>
            <a:pPr algn="l">
              <a:lnSpc>
                <a:spcPct val="150000"/>
              </a:lnSpc>
              <a:buFont typeface="Wingdings" panose="05000000000000000000" charset="0"/>
              <a:buChar char="Ø"/>
            </a:pPr>
            <a:r>
              <a:rPr lang="en-US" sz="2000" b="0" i="0" dirty="0">
                <a:effectLst/>
                <a:latin typeface="Times New Roman" panose="02020603050405020304" pitchFamily="18" charset="0"/>
                <a:cs typeface="Times New Roman" panose="02020603050405020304" pitchFamily="18" charset="0"/>
              </a:rPr>
              <a:t>Essentials of COMPLETE DENTURE PROSTHODONTICS by Sheldon Winkler , 3</a:t>
            </a:r>
            <a:r>
              <a:rPr lang="en-US" sz="2000" b="0" i="0" baseline="30000" dirty="0">
                <a:effectLst/>
                <a:latin typeface="Times New Roman" panose="02020603050405020304" pitchFamily="18" charset="0"/>
                <a:cs typeface="Times New Roman" panose="02020603050405020304" pitchFamily="18" charset="0"/>
              </a:rPr>
              <a:t>rd </a:t>
            </a:r>
            <a:r>
              <a:rPr lang="en-US" sz="2000" b="0" i="0" dirty="0">
                <a:effectLst/>
                <a:latin typeface="Times New Roman" panose="02020603050405020304" pitchFamily="18" charset="0"/>
                <a:cs typeface="Times New Roman" panose="02020603050405020304" pitchFamily="18" charset="0"/>
              </a:rPr>
              <a:t>edition</a:t>
            </a:r>
          </a:p>
          <a:p>
            <a:pPr algn="l">
              <a:lnSpc>
                <a:spcPct val="150000"/>
              </a:lnSpc>
              <a:buFont typeface="Wingdings" panose="05000000000000000000" charset="0"/>
              <a:buChar char="Ø"/>
            </a:pPr>
            <a:r>
              <a:rPr lang="en-US" sz="2000" b="0" i="0" dirty="0">
                <a:effectLst/>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Syllabus </a:t>
            </a:r>
            <a:r>
              <a:rPr lang="en-US" sz="2000" b="0" i="0" dirty="0">
                <a:effectLst/>
                <a:latin typeface="Times New Roman" panose="02020603050405020304" pitchFamily="18" charset="0"/>
                <a:cs typeface="Times New Roman" panose="02020603050405020304" pitchFamily="18" charset="0"/>
              </a:rPr>
              <a:t>of complete dentures – Arthur O Rahn, Charles </a:t>
            </a:r>
            <a:r>
              <a:rPr lang="en-US" sz="2000" dirty="0">
                <a:latin typeface="Times New Roman" panose="02020603050405020304" pitchFamily="18" charset="0"/>
                <a:cs typeface="Times New Roman" panose="02020603050405020304" pitchFamily="18" charset="0"/>
              </a:rPr>
              <a:t>M</a:t>
            </a:r>
            <a:r>
              <a:rPr lang="en-US" sz="2000" b="0" i="0" dirty="0">
                <a:effectLst/>
                <a:latin typeface="Times New Roman" panose="02020603050405020304" pitchFamily="18" charset="0"/>
                <a:cs typeface="Times New Roman" panose="02020603050405020304" pitchFamily="18" charset="0"/>
              </a:rPr>
              <a:t> Heartwell., 4</a:t>
            </a:r>
            <a:r>
              <a:rPr lang="en-US" sz="2000" baseline="30000" dirty="0">
                <a:latin typeface="Times New Roman" panose="02020603050405020304" pitchFamily="18" charset="0"/>
                <a:cs typeface="Times New Roman" panose="02020603050405020304" pitchFamily="18" charset="0"/>
              </a:rPr>
              <a:t>th  </a:t>
            </a:r>
            <a:r>
              <a:rPr lang="en-US" sz="2000" dirty="0">
                <a:latin typeface="Times New Roman" panose="02020603050405020304" pitchFamily="18" charset="0"/>
                <a:cs typeface="Times New Roman" panose="02020603050405020304" pitchFamily="18" charset="0"/>
              </a:rPr>
              <a:t>edition</a:t>
            </a:r>
            <a:endParaRPr lang="en-US" sz="2000" b="0" i="0" dirty="0">
              <a:effectLst/>
              <a:latin typeface="Times New Roman" panose="02020603050405020304" pitchFamily="18" charset="0"/>
              <a:cs typeface="Times New Roman" panose="02020603050405020304" pitchFamily="18" charset="0"/>
            </a:endParaRPr>
          </a:p>
          <a:p>
            <a:pPr algn="l">
              <a:lnSpc>
                <a:spcPct val="150000"/>
              </a:lnSpc>
              <a:buFont typeface="Wingdings" panose="05000000000000000000" charset="0"/>
              <a:buChar char="Ø"/>
            </a:pPr>
            <a:r>
              <a:rPr lang="en-US" sz="2000" dirty="0">
                <a:latin typeface="Times New Roman" panose="02020603050405020304" pitchFamily="18" charset="0"/>
                <a:cs typeface="Times New Roman" panose="02020603050405020304" pitchFamily="18" charset="0"/>
              </a:rPr>
              <a:t> Impressions for complete denture , Bernard and levin.</a:t>
            </a:r>
          </a:p>
          <a:p>
            <a:pPr algn="l">
              <a:lnSpc>
                <a:spcPct val="150000"/>
              </a:lnSpc>
              <a:buFont typeface="Wingdings" panose="05000000000000000000" charset="0"/>
              <a:buChar char="Ø"/>
            </a:pPr>
            <a:r>
              <a:rPr lang="en-US" sz="2000" b="0" i="0" dirty="0">
                <a:effectLst/>
                <a:latin typeface="Times New Roman" panose="02020603050405020304" pitchFamily="18" charset="0"/>
                <a:cs typeface="Times New Roman" panose="02020603050405020304" pitchFamily="18" charset="0"/>
              </a:rPr>
              <a:t> Bouchers prosthodontic treatment for edentulous patients-11</a:t>
            </a:r>
            <a:r>
              <a:rPr lang="en-US" sz="2000" b="0" i="0" baseline="30000" dirty="0">
                <a:effectLst/>
                <a:latin typeface="Times New Roman" panose="02020603050405020304" pitchFamily="18" charset="0"/>
                <a:cs typeface="Times New Roman" panose="02020603050405020304" pitchFamily="18" charset="0"/>
              </a:rPr>
              <a:t>th</a:t>
            </a:r>
            <a:r>
              <a:rPr lang="en-US" sz="2000" b="0" i="0" dirty="0">
                <a:effectLst/>
                <a:latin typeface="Times New Roman" panose="02020603050405020304" pitchFamily="18" charset="0"/>
                <a:cs typeface="Times New Roman" panose="02020603050405020304" pitchFamily="18" charset="0"/>
              </a:rPr>
              <a:t> edition.</a:t>
            </a:r>
          </a:p>
          <a:p>
            <a:pPr algn="l">
              <a:lnSpc>
                <a:spcPct val="150000"/>
              </a:lnSpc>
              <a:buFont typeface="Wingdings" panose="05000000000000000000" charset="0"/>
              <a:buChar char="Ø"/>
            </a:pPr>
            <a:r>
              <a:rPr lang="en-US" sz="2000" dirty="0">
                <a:latin typeface="Times New Roman" panose="02020603050405020304" pitchFamily="18" charset="0"/>
                <a:cs typeface="Times New Roman" panose="02020603050405020304" pitchFamily="18" charset="0"/>
              </a:rPr>
              <a:t>Prosthodontic treatment for edentulous patients, Zarb, Bolender, 12</a:t>
            </a:r>
            <a:r>
              <a:rPr lang="en-US" sz="2000" baseline="30000" dirty="0">
                <a:latin typeface="Times New Roman" panose="02020603050405020304" pitchFamily="18" charset="0"/>
                <a:cs typeface="Times New Roman" panose="02020603050405020304" pitchFamily="18" charset="0"/>
              </a:rPr>
              <a:t>th</a:t>
            </a:r>
            <a:r>
              <a:rPr lang="en-US" sz="2000" dirty="0">
                <a:latin typeface="Times New Roman" panose="02020603050405020304" pitchFamily="18" charset="0"/>
                <a:cs typeface="Times New Roman" panose="02020603050405020304" pitchFamily="18" charset="0"/>
              </a:rPr>
              <a:t> edition</a:t>
            </a:r>
            <a:endParaRPr lang="en-US" sz="2000" b="0" i="0" dirty="0">
              <a:effectLst/>
              <a:latin typeface="Times New Roman" panose="02020603050405020304" pitchFamily="18" charset="0"/>
              <a:cs typeface="Times New Roman" panose="02020603050405020304" pitchFamily="18" charset="0"/>
            </a:endParaRPr>
          </a:p>
          <a:p>
            <a:endParaRPr lang="en-US" sz="2000" b="0" i="0" dirty="0">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955" y="626745"/>
            <a:ext cx="8872220" cy="5814060"/>
          </a:xfrm>
        </p:spPr>
        <p:txBody>
          <a:bodyPr/>
          <a:lstStyle/>
          <a:p>
            <a:pPr>
              <a:lnSpc>
                <a:spcPct val="150000"/>
              </a:lnSpc>
              <a:buFont typeface="Wingdings" panose="05000000000000000000" charset="0"/>
              <a:buChar char="Ø"/>
            </a:pPr>
            <a:r>
              <a:rPr lang="en-IN" sz="2000" dirty="0">
                <a:solidFill>
                  <a:schemeClr val="tx1"/>
                </a:solidFill>
                <a:latin typeface="Times New Roman" panose="02020603050405020304" pitchFamily="18" charset="0"/>
                <a:cs typeface="Times New Roman" panose="02020603050405020304" pitchFamily="18" charset="0"/>
              </a:rPr>
              <a:t>T.E. JACOBSON and J.KROLL a contemporary review of factors that involved in complete denture retention, stability, support – retention</a:t>
            </a:r>
          </a:p>
          <a:p>
            <a:pPr>
              <a:lnSpc>
                <a:spcPct val="150000"/>
              </a:lnSpc>
              <a:buFont typeface="Wingdings" panose="05000000000000000000" charset="0"/>
              <a:buChar char="Ø"/>
            </a:pPr>
            <a:r>
              <a:rPr lang="en-IN" sz="2000" dirty="0">
                <a:solidFill>
                  <a:schemeClr val="tx1"/>
                </a:solidFill>
                <a:latin typeface="Times New Roman" panose="02020603050405020304" pitchFamily="18" charset="0"/>
                <a:cs typeface="Times New Roman" panose="02020603050405020304" pitchFamily="18" charset="0"/>
              </a:rPr>
              <a:t>T.E. JACOBSON and J.KROLL a contemporary review of factors that involved in complete denture- stability.</a:t>
            </a:r>
          </a:p>
          <a:p>
            <a:pPr>
              <a:lnSpc>
                <a:spcPct val="150000"/>
              </a:lnSpc>
              <a:buFont typeface="Wingdings" panose="05000000000000000000" charset="0"/>
              <a:buChar char="Ø"/>
            </a:pPr>
            <a:r>
              <a:rPr lang="en-IN" sz="2000" dirty="0">
                <a:solidFill>
                  <a:schemeClr val="tx1"/>
                </a:solidFill>
                <a:latin typeface="Times New Roman" panose="02020603050405020304" pitchFamily="18" charset="0"/>
                <a:cs typeface="Times New Roman" panose="02020603050405020304" pitchFamily="18" charset="0"/>
              </a:rPr>
              <a:t>T.E. JACOBSON and J.KROLL a contemporary review of factors that involved in complete denture- support.</a:t>
            </a:r>
          </a:p>
          <a:p>
            <a:pPr>
              <a:lnSpc>
                <a:spcPct val="150000"/>
              </a:lnSpc>
              <a:buFont typeface="Wingdings" panose="05000000000000000000" charset="0"/>
              <a:buChar char="Ø"/>
            </a:pPr>
            <a:r>
              <a:rPr lang="en-US" sz="2000" dirty="0">
                <a:solidFill>
                  <a:schemeClr val="tx1"/>
                </a:solidFill>
                <a:latin typeface="Times New Roman" panose="02020603050405020304" pitchFamily="18" charset="0"/>
                <a:cs typeface="Times New Roman" panose="02020603050405020304" pitchFamily="18" charset="0"/>
              </a:rPr>
              <a:t>Basic principles in impression making M. M. Devan, DDS</a:t>
            </a:r>
          </a:p>
          <a:p>
            <a:pPr>
              <a:lnSpc>
                <a:spcPct val="150000"/>
              </a:lnSpc>
              <a:buFont typeface="Wingdings" panose="05000000000000000000" charset="0"/>
              <a:buChar char="Ø"/>
            </a:pPr>
            <a:r>
              <a:rPr lang="en-IN" sz="2000" b="0" i="0" dirty="0">
                <a:effectLst/>
                <a:latin typeface="Times New Roman" panose="02020603050405020304" pitchFamily="18" charset="0"/>
                <a:cs typeface="Times New Roman" panose="02020603050405020304" pitchFamily="18" charset="0"/>
              </a:rPr>
              <a:t>Stability in Complete Dentures: An Overview </a:t>
            </a:r>
            <a:r>
              <a:rPr lang="en-IN" sz="2000" dirty="0">
                <a:latin typeface="Times New Roman" panose="02020603050405020304" pitchFamily="18" charset="0"/>
                <a:cs typeface="Times New Roman" panose="02020603050405020304" pitchFamily="18" charset="0"/>
              </a:rPr>
              <a:t>; </a:t>
            </a:r>
            <a:r>
              <a:rPr lang="en-IN" sz="2000" b="0" i="0" dirty="0">
                <a:effectLst/>
                <a:latin typeface="Times New Roman" panose="02020603050405020304" pitchFamily="18" charset="0"/>
                <a:cs typeface="Times New Roman" panose="02020603050405020304" pitchFamily="18" charset="0"/>
              </a:rPr>
              <a:t>Rohit Mistry1, Sweta Kale Pisulkar2,Anjali Bhoyar Borle3 Surekha Godbole3, Ruchika Mandhane</a:t>
            </a:r>
          </a:p>
          <a:p>
            <a:pPr>
              <a:lnSpc>
                <a:spcPct val="150000"/>
              </a:lnSpc>
              <a:buFont typeface="Wingdings" panose="05000000000000000000" charset="0"/>
              <a:buChar char="Ø"/>
            </a:pPr>
            <a:endParaRPr lang="en-IN" sz="2000" b="0" i="0" dirty="0">
              <a:solidFill>
                <a:schemeClr val="tx1"/>
              </a:solidFill>
              <a:effectLst/>
              <a:latin typeface="Times New Roman" panose="02020603050405020304" pitchFamily="18" charset="0"/>
              <a:cs typeface="Times New Roman" panose="02020603050405020304" pitchFamily="18" charset="0"/>
            </a:endParaRPr>
          </a:p>
          <a:p>
            <a:pPr>
              <a:lnSpc>
                <a:spcPct val="150000"/>
              </a:lnSpc>
              <a:buFont typeface="Wingdings" panose="05000000000000000000" charset="0"/>
              <a:buChar char="Ø"/>
            </a:pPr>
            <a:endParaRPr lang="en-IN" sz="2000"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charset="0"/>
              <a:buChar char="Ø"/>
            </a:pPr>
            <a:endParaRPr lang="en-IN" sz="2000" dirty="0">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450</TotalTime>
  <Words>5555</Words>
  <Application>Microsoft Office PowerPoint</Application>
  <PresentationFormat>Widescreen</PresentationFormat>
  <Paragraphs>579</Paragraphs>
  <Slides>137</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137</vt:i4>
      </vt:variant>
    </vt:vector>
  </HeadingPairs>
  <TitlesOfParts>
    <vt:vector size="146" baseType="lpstr">
      <vt:lpstr>Arial</vt:lpstr>
      <vt:lpstr>Bradley Hand ITC</vt:lpstr>
      <vt:lpstr>Calibri</vt:lpstr>
      <vt:lpstr>Symbol</vt:lpstr>
      <vt:lpstr>Times New Roman</vt:lpstr>
      <vt:lpstr>Trebuchet MS</vt:lpstr>
      <vt:lpstr>Wingdings</vt:lpstr>
      <vt:lpstr>Wingdings 3</vt:lpstr>
      <vt:lpstr>Facet</vt:lpstr>
      <vt:lpstr>OBJECTIVES AND PRINCIPLES OF IMPRESSION MAKING, THEORIES AND TECHNIQUES. </vt:lpstr>
      <vt:lpstr>Contents</vt:lpstr>
      <vt:lpstr>Introduction</vt:lpstr>
      <vt:lpstr>PowerPoint Presentation</vt:lpstr>
      <vt:lpstr>Basic Requirements: </vt:lpstr>
      <vt:lpstr>Principles of Impression Making:</vt:lpstr>
      <vt:lpstr>PowerPoint Presentation</vt:lpstr>
      <vt:lpstr>PowerPoint Presentation</vt:lpstr>
      <vt:lpstr>PowerPoint Presentation</vt:lpstr>
      <vt:lpstr>OBJECTIVES OF IMPRESSION MAKING </vt:lpstr>
      <vt:lpstr>PRESERVATION OF THE ALVEOLAR RIDGES </vt:lpstr>
      <vt:lpstr>RETENTION</vt:lpstr>
      <vt:lpstr>PowerPoint Presentation</vt:lpstr>
      <vt:lpstr>History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ATMOSPHERIC PRESSURE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THEORIES OF IMPRESSION MAKING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CLASSIFICATION OF IMPRESSION TECHNIQUES</vt:lpstr>
      <vt:lpstr>Definite pressure technique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Minimum pressure technique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Selective pressure technique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Special impression techniques</vt:lpstr>
      <vt:lpstr>PowerPoint Presentation</vt:lpstr>
      <vt:lpstr>PowerPoint Presentation</vt:lpstr>
      <vt:lpstr>PowerPoint Presentation</vt:lpstr>
      <vt:lpstr>PowerPoint Presentation</vt:lpstr>
      <vt:lpstr>CONCLUSION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Yatheeswar karnam</dc:creator>
  <cp:lastModifiedBy>sandeep manubolu</cp:lastModifiedBy>
  <cp:revision>38</cp:revision>
  <dcterms:created xsi:type="dcterms:W3CDTF">2025-04-19T04:49:00Z</dcterms:created>
  <dcterms:modified xsi:type="dcterms:W3CDTF">2025-05-15T09:22:29Z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88987ECDC81A4C049665F4FC44D47D7F_12</vt:lpwstr>
  </property>
  <property fmtid="{D5CDD505-2E9C-101B-9397-08002B2CF9AE}" pid="3" name="KSOProductBuildVer">
    <vt:lpwstr>1033-12.2.0.20326</vt:lpwstr>
  </property>
</Properties>
</file>