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2" r:id="rId1"/>
  </p:sldMasterIdLst>
  <p:notesMasterIdLst>
    <p:notesMasterId r:id="rId14"/>
  </p:notesMasterIdLst>
  <p:sldIdLst>
    <p:sldId id="264" r:id="rId2"/>
    <p:sldId id="265" r:id="rId3"/>
    <p:sldId id="275" r:id="rId4"/>
    <p:sldId id="266" r:id="rId5"/>
    <p:sldId id="276" r:id="rId6"/>
    <p:sldId id="277" r:id="rId7"/>
    <p:sldId id="267" r:id="rId8"/>
    <p:sldId id="278" r:id="rId9"/>
    <p:sldId id="268" r:id="rId10"/>
    <p:sldId id="274" r:id="rId11"/>
    <p:sldId id="269" r:id="rId12"/>
    <p:sldId id="273"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63" autoAdjust="0"/>
    <p:restoredTop sz="94660"/>
  </p:normalViewPr>
  <p:slideViewPr>
    <p:cSldViewPr snapToGrid="0">
      <p:cViewPr varScale="1">
        <p:scale>
          <a:sx n="82" d="100"/>
          <a:sy n="82" d="100"/>
        </p:scale>
        <p:origin x="75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713" name="Rectangle 2"/>
          <p:cNvSpPr>
            <a:spLocks noGrp="1" noChangeArrowheads="1"/>
          </p:cNvSpPr>
          <p:nvPr>
            <p:ph type="hdr" sz="quarter"/>
          </p:nvPr>
        </p:nvSpPr>
        <p:spPr bwMode="auto">
          <a:xfrm>
            <a:off x="2"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714" name="Rectangle 3"/>
          <p:cNvSpPr>
            <a:spLocks noGrp="1" noChangeArrowheads="1"/>
          </p:cNvSpPr>
          <p:nvPr>
            <p:ph type="dt" idx="1"/>
          </p:nvPr>
        </p:nvSpPr>
        <p:spPr bwMode="auto">
          <a:xfrm>
            <a:off x="4021139"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715"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ffectLst/>
        </p:spPr>
      </p:sp>
      <p:sp>
        <p:nvSpPr>
          <p:cNvPr id="1048716" name="Rectangle 5"/>
          <p:cNvSpPr>
            <a:spLocks noGrp="1" noChangeArrowheads="1"/>
          </p:cNvSpPr>
          <p:nvPr>
            <p:ph type="body" sz="quarter" idx="3"/>
          </p:nvPr>
        </p:nvSpPr>
        <p:spPr bwMode="auto">
          <a:xfrm>
            <a:off x="709614" y="4862514"/>
            <a:ext cx="5680075" cy="4605337"/>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17" name="Rectangle 6"/>
          <p:cNvSpPr>
            <a:spLocks noGrp="1" noChangeArrowheads="1"/>
          </p:cNvSpPr>
          <p:nvPr>
            <p:ph type="ftr" sz="quarter" idx="4"/>
          </p:nvPr>
        </p:nvSpPr>
        <p:spPr bwMode="auto">
          <a:xfrm>
            <a:off x="2"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718" name="Rectangle 7"/>
          <p:cNvSpPr>
            <a:spLocks noGrp="1" noChangeArrowheads="1"/>
          </p:cNvSpPr>
          <p:nvPr>
            <p:ph type="sldNum" sz="quarter" idx="5"/>
          </p:nvPr>
        </p:nvSpPr>
        <p:spPr bwMode="auto">
          <a:xfrm>
            <a:off x="4021139"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t>8/10/2023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t>‹#›</a:t>
            </a:fld>
            <a:endParaRPr lang="en-US" dirty="0"/>
          </a:p>
        </p:txBody>
      </p:sp>
    </p:spTree>
    <p:extLst>
      <p:ext uri="{BB962C8B-B14F-4D97-AF65-F5344CB8AC3E}">
        <p14:creationId xmlns:p14="http://schemas.microsoft.com/office/powerpoint/2010/main" val="1503393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t>8/10/2023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t>‹#›</a:t>
            </a:fld>
            <a:endParaRPr lang="en-US" dirty="0"/>
          </a:p>
        </p:txBody>
      </p:sp>
    </p:spTree>
    <p:extLst>
      <p:ext uri="{BB962C8B-B14F-4D97-AF65-F5344CB8AC3E}">
        <p14:creationId xmlns:p14="http://schemas.microsoft.com/office/powerpoint/2010/main" val="319701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t>8/10/2023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t>‹#›</a:t>
            </a:fld>
            <a:endParaRPr lang="en-US" dirty="0"/>
          </a:p>
        </p:txBody>
      </p:sp>
    </p:spTree>
    <p:extLst>
      <p:ext uri="{BB962C8B-B14F-4D97-AF65-F5344CB8AC3E}">
        <p14:creationId xmlns:p14="http://schemas.microsoft.com/office/powerpoint/2010/main" val="1135510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t>8/10/2023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t>‹#›</a:t>
            </a:fld>
            <a:endParaRPr lang="en-US" dirty="0"/>
          </a:p>
        </p:txBody>
      </p:sp>
    </p:spTree>
    <p:extLst>
      <p:ext uri="{BB962C8B-B14F-4D97-AF65-F5344CB8AC3E}">
        <p14:creationId xmlns:p14="http://schemas.microsoft.com/office/powerpoint/2010/main" val="3337340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t>8/10/2023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t>‹#›</a:t>
            </a:fld>
            <a:endParaRPr lang="en-US" dirty="0"/>
          </a:p>
        </p:txBody>
      </p:sp>
    </p:spTree>
    <p:extLst>
      <p:ext uri="{BB962C8B-B14F-4D97-AF65-F5344CB8AC3E}">
        <p14:creationId xmlns:p14="http://schemas.microsoft.com/office/powerpoint/2010/main" val="3406615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B61BEF0D-F0BB-DE4B-95CE-6DB70DBA9567}" type="datetimeFigureOut">
              <a:rPr lang="en-US" smtClean="0"/>
              <a:t>8/10/2023</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217C01CDF565}" type="slidenum">
              <a:rPr lang="en-US" smtClean="0"/>
              <a:t>‹#›</a:t>
            </a:fld>
            <a:endParaRPr lang="en-US" dirty="0"/>
          </a:p>
        </p:txBody>
      </p:sp>
    </p:spTree>
    <p:extLst>
      <p:ext uri="{BB962C8B-B14F-4D97-AF65-F5344CB8AC3E}">
        <p14:creationId xmlns:p14="http://schemas.microsoft.com/office/powerpoint/2010/main" val="2536825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61BEF0D-F0BB-DE4B-95CE-6DB70DBA9567}" type="datetimeFigureOut">
              <a:rPr lang="en-US" smtClean="0"/>
              <a:t>8/10/2023</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217C01CDF565}" type="slidenum">
              <a:rPr lang="en-US" smtClean="0"/>
              <a:t>‹#›</a:t>
            </a:fld>
            <a:endParaRPr lang="en-US" dirty="0"/>
          </a:p>
        </p:txBody>
      </p:sp>
    </p:spTree>
    <p:extLst>
      <p:ext uri="{BB962C8B-B14F-4D97-AF65-F5344CB8AC3E}">
        <p14:creationId xmlns:p14="http://schemas.microsoft.com/office/powerpoint/2010/main" val="29132062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3"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5" y="3129280"/>
            <a:ext cx="34010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B61BEF0D-F0BB-DE4B-95CE-6DB70DBA9567}" type="datetimeFigureOut">
              <a:rPr lang="en-US" smtClean="0"/>
              <a:t>8/10/2023</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217C01CDF565}" type="slidenum">
              <a:rPr lang="en-US" smtClean="0"/>
              <a:t>‹#›</a:t>
            </a:fld>
            <a:endParaRPr lang="en-US" dirty="0"/>
          </a:p>
        </p:txBody>
      </p:sp>
    </p:spTree>
    <p:extLst>
      <p:ext uri="{BB962C8B-B14F-4D97-AF65-F5344CB8AC3E}">
        <p14:creationId xmlns:p14="http://schemas.microsoft.com/office/powerpoint/2010/main" val="3232636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t>8/10/2023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t>‹#›</a:t>
            </a:fld>
            <a:endParaRPr lang="en-US" dirty="0"/>
          </a:p>
        </p:txBody>
      </p:sp>
    </p:spTree>
    <p:extLst>
      <p:ext uri="{BB962C8B-B14F-4D97-AF65-F5344CB8AC3E}">
        <p14:creationId xmlns:p14="http://schemas.microsoft.com/office/powerpoint/2010/main" val="18596886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799"/>
            <a:ext cx="8825658" cy="3640667"/>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t>8/10/2023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t>‹#›</a:t>
            </a:fld>
            <a:endParaRPr lang="en-US" dirty="0"/>
          </a:p>
        </p:txBody>
      </p:sp>
    </p:spTree>
    <p:extLst>
      <p:ext uri="{BB962C8B-B14F-4D97-AF65-F5344CB8AC3E}">
        <p14:creationId xmlns:p14="http://schemas.microsoft.com/office/powerpoint/2010/main" val="1601685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t>8/10/2023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t>‹#›</a:t>
            </a:fld>
            <a:endParaRPr lang="en-US" dirty="0"/>
          </a:p>
        </p:txBody>
      </p:sp>
    </p:spTree>
    <p:extLst>
      <p:ext uri="{BB962C8B-B14F-4D97-AF65-F5344CB8AC3E}">
        <p14:creationId xmlns:p14="http://schemas.microsoft.com/office/powerpoint/2010/main" val="1972356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0"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lumMod val="60000"/>
                    <a:lumOff val="4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t>8/10/2023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
        <p:nvSpPr>
          <p:cNvPr id="11" name="TextBox 10"/>
          <p:cNvSpPr txBox="1"/>
          <p:nvPr/>
        </p:nvSpPr>
        <p:spPr>
          <a:xfrm>
            <a:off x="9330490" y="2613787"/>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Tree>
    <p:extLst>
      <p:ext uri="{BB962C8B-B14F-4D97-AF65-F5344CB8AC3E}">
        <p14:creationId xmlns:p14="http://schemas.microsoft.com/office/powerpoint/2010/main" val="3182501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t>8/10/2023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t>‹#›</a:t>
            </a:fld>
            <a:endParaRPr lang="en-US" dirty="0"/>
          </a:p>
        </p:txBody>
      </p:sp>
    </p:spTree>
    <p:extLst>
      <p:ext uri="{BB962C8B-B14F-4D97-AF65-F5344CB8AC3E}">
        <p14:creationId xmlns:p14="http://schemas.microsoft.com/office/powerpoint/2010/main" val="38673962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61BEF0D-F0BB-DE4B-95CE-6DB70DBA9567}" type="datetimeFigureOut">
              <a:rPr lang="en-US" smtClean="0"/>
              <a:t>8/10/2023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t>‹#›</a:t>
            </a:fld>
            <a:endParaRPr lang="en-US" dirty="0"/>
          </a:p>
        </p:txBody>
      </p:sp>
    </p:spTree>
    <p:extLst>
      <p:ext uri="{BB962C8B-B14F-4D97-AF65-F5344CB8AC3E}">
        <p14:creationId xmlns:p14="http://schemas.microsoft.com/office/powerpoint/2010/main" val="29981885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61BEF0D-F0BB-DE4B-95CE-6DB70DBA9567}" type="datetimeFigureOut">
              <a:rPr lang="en-US" smtClean="0"/>
              <a:t>8/10/2023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t>‹#›</a:t>
            </a:fld>
            <a:endParaRPr lang="en-US" dirty="0"/>
          </a:p>
        </p:txBody>
      </p:sp>
    </p:spTree>
    <p:extLst>
      <p:ext uri="{BB962C8B-B14F-4D97-AF65-F5344CB8AC3E}">
        <p14:creationId xmlns:p14="http://schemas.microsoft.com/office/powerpoint/2010/main" val="30153771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t>8/10/2023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t>‹#›</a:t>
            </a:fld>
            <a:endParaRPr lang="en-US" dirty="0"/>
          </a:p>
        </p:txBody>
      </p:sp>
    </p:spTree>
    <p:extLst>
      <p:ext uri="{BB962C8B-B14F-4D97-AF65-F5344CB8AC3E}">
        <p14:creationId xmlns:p14="http://schemas.microsoft.com/office/powerpoint/2010/main" val="28680181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t>8/10/2023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t>‹#›</a:t>
            </a:fld>
            <a:endParaRPr lang="en-US" dirty="0"/>
          </a:p>
        </p:txBody>
      </p:sp>
    </p:spTree>
    <p:extLst>
      <p:ext uri="{BB962C8B-B14F-4D97-AF65-F5344CB8AC3E}">
        <p14:creationId xmlns:p14="http://schemas.microsoft.com/office/powerpoint/2010/main" val="4223140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61BEF0D-F0BB-DE4B-95CE-6DB70DBA9567}" type="datetimeFigureOut">
              <a:rPr lang="en-US" smtClean="0"/>
              <a:t>8/10/2023</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217C01CDF565}" type="slidenum">
              <a:rPr lang="en-US" smtClean="0"/>
              <a:t>‹#›</a:t>
            </a:fld>
            <a:endParaRPr lang="en-US" dirty="0"/>
          </a:p>
        </p:txBody>
      </p:sp>
    </p:spTree>
    <p:extLst>
      <p:ext uri="{BB962C8B-B14F-4D97-AF65-F5344CB8AC3E}">
        <p14:creationId xmlns:p14="http://schemas.microsoft.com/office/powerpoint/2010/main" val="491426037"/>
      </p:ext>
    </p:extLst>
  </p:cSld>
  <p:clrMap bg1="dk1" tx1="lt1" bg2="dk2" tx2="lt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2" name="Title 1"/>
          <p:cNvSpPr>
            <a:spLocks noGrp="1"/>
          </p:cNvSpPr>
          <p:nvPr>
            <p:ph type="title"/>
          </p:nvPr>
        </p:nvSpPr>
        <p:spPr>
          <a:xfrm>
            <a:off x="1318693" y="2390192"/>
            <a:ext cx="10091364" cy="2077616"/>
          </a:xfrm>
        </p:spPr>
        <p:txBody>
          <a:bodyPr/>
          <a:lstStyle/>
          <a:p>
            <a:pPr algn="ctr">
              <a:lnSpc>
                <a:spcPct val="150000"/>
              </a:lnSpc>
            </a:pPr>
            <a:r>
              <a:rPr lang="en-US" sz="4400" b="1" i="1" u="sng" dirty="0">
                <a:solidFill>
                  <a:srgbClr val="FFFF00"/>
                </a:solidFill>
                <a:effectLst>
                  <a:glow rad="38100">
                    <a:schemeClr val="bg1">
                      <a:lumMod val="65000"/>
                      <a:lumOff val="35000"/>
                      <a:alpha val="40000"/>
                    </a:schemeClr>
                  </a:glow>
                  <a:outerShdw blurRad="38100" dist="38100" dir="2700000" algn="tl">
                    <a:srgbClr val="000000">
                      <a:alpha val="43137"/>
                    </a:srgbClr>
                  </a:outerShdw>
                </a:effectLst>
              </a:rPr>
              <a:t>NORMAL CLINICAL FEATURES OF GINGIVA:</a:t>
            </a:r>
            <a:endParaRPr lang="en-IN" sz="4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3" name="Title 1"/>
          <p:cNvSpPr>
            <a:spLocks noGrp="1"/>
          </p:cNvSpPr>
          <p:nvPr>
            <p:ph type="title"/>
          </p:nvPr>
        </p:nvSpPr>
        <p:spPr>
          <a:xfrm>
            <a:off x="158620" y="2121528"/>
            <a:ext cx="6913984" cy="4258234"/>
          </a:xfrm>
        </p:spPr>
        <p:txBody>
          <a:bodyPr>
            <a:normAutofit fontScale="90000"/>
          </a:bodyPr>
          <a:lstStyle/>
          <a:p>
            <a:pPr marL="457200" indent="-457200">
              <a:buFont typeface="Arial" panose="020B0604020202020204" pitchFamily="34" charset="0"/>
              <a:buChar char="•"/>
            </a:pPr>
            <a:r>
              <a:rPr lang="en-US" sz="3100" b="1" dirty="0"/>
              <a:t>The color of the attached and marginal gingiva is generally described as “coral pink”; </a:t>
            </a:r>
            <a:r>
              <a:rPr lang="en-US" sz="3100" b="1" cap="none" dirty="0">
                <a:solidFill>
                  <a:schemeClr val="tx1"/>
                </a:solidFill>
                <a:effectLst>
                  <a:glow rad="38100">
                    <a:schemeClr val="bg1">
                      <a:lumMod val="65000"/>
                      <a:lumOff val="35000"/>
                      <a:alpha val="40000"/>
                    </a:schemeClr>
                  </a:glow>
                  <a:outerShdw blurRad="38100" dist="38100" dir="2700000" algn="tl">
                    <a:srgbClr val="000000">
                      <a:alpha val="43137"/>
                    </a:srgbClr>
                  </a:outerShdw>
                </a:effectLst>
              </a:rPr>
              <a:t>Influenced By Degree Of </a:t>
            </a:r>
            <a:r>
              <a:rPr lang="en-US" sz="3100" b="1" cap="none" dirty="0" err="1">
                <a:solidFill>
                  <a:schemeClr val="tx1"/>
                </a:solidFill>
                <a:effectLst>
                  <a:glow rad="38100">
                    <a:schemeClr val="bg1">
                      <a:lumMod val="65000"/>
                      <a:lumOff val="35000"/>
                      <a:alpha val="40000"/>
                    </a:schemeClr>
                  </a:glow>
                  <a:outerShdw blurRad="38100" dist="38100" dir="2700000" algn="tl">
                    <a:srgbClr val="000000">
                      <a:alpha val="43137"/>
                    </a:srgbClr>
                  </a:outerShdw>
                </a:effectLst>
              </a:rPr>
              <a:t>Keratinisation</a:t>
            </a:r>
            <a:r>
              <a:rPr lang="en-US" sz="3100" b="1" cap="none" dirty="0">
                <a:solidFill>
                  <a:schemeClr val="tx1"/>
                </a:solidFill>
                <a:effectLst>
                  <a:glow rad="38100">
                    <a:schemeClr val="bg1">
                      <a:lumMod val="65000"/>
                      <a:lumOff val="35000"/>
                      <a:alpha val="40000"/>
                    </a:schemeClr>
                  </a:glow>
                  <a:outerShdw blurRad="38100" dist="38100" dir="2700000" algn="tl">
                    <a:srgbClr val="000000">
                      <a:alpha val="43137"/>
                    </a:srgbClr>
                  </a:outerShdw>
                </a:effectLst>
              </a:rPr>
              <a:t>, Vasculature, Thickness, Presence Of Pigment </a:t>
            </a:r>
            <a:r>
              <a:rPr lang="en-US" sz="3100" b="1" cap="none" dirty="0" err="1">
                <a:solidFill>
                  <a:schemeClr val="tx1"/>
                </a:solidFill>
                <a:effectLst>
                  <a:glow rad="38100">
                    <a:schemeClr val="bg1">
                      <a:lumMod val="65000"/>
                      <a:lumOff val="35000"/>
                      <a:alpha val="40000"/>
                    </a:schemeClr>
                  </a:glow>
                  <a:outerShdw blurRad="38100" dist="38100" dir="2700000" algn="tl">
                    <a:srgbClr val="000000">
                      <a:alpha val="43137"/>
                    </a:srgbClr>
                  </a:outerShdw>
                </a:effectLst>
              </a:rPr>
              <a:t>Containg</a:t>
            </a:r>
            <a:r>
              <a:rPr lang="en-US" sz="3100" b="1" cap="none" dirty="0">
                <a:solidFill>
                  <a:schemeClr val="tx1"/>
                </a:solidFill>
                <a:effectLst>
                  <a:glow rad="38100">
                    <a:schemeClr val="bg1">
                      <a:lumMod val="65000"/>
                      <a:lumOff val="35000"/>
                      <a:alpha val="40000"/>
                    </a:schemeClr>
                  </a:glow>
                  <a:outerShdw blurRad="38100" dist="38100" dir="2700000" algn="tl">
                    <a:srgbClr val="000000">
                      <a:alpha val="43137"/>
                    </a:srgbClr>
                  </a:outerShdw>
                </a:effectLst>
              </a:rPr>
              <a:t> Cells, And Other Factors </a:t>
            </a:r>
            <a:r>
              <a:rPr lang="en-US" sz="3100" b="1" cap="none" dirty="0" err="1">
                <a:solidFill>
                  <a:schemeClr val="tx1"/>
                </a:solidFill>
                <a:effectLst>
                  <a:glow rad="38100">
                    <a:schemeClr val="bg1">
                      <a:lumMod val="65000"/>
                      <a:lumOff val="35000"/>
                      <a:alpha val="40000"/>
                    </a:schemeClr>
                  </a:glow>
                  <a:outerShdw blurRad="38100" dist="38100" dir="2700000" algn="tl">
                    <a:srgbClr val="000000">
                      <a:alpha val="43137"/>
                    </a:srgbClr>
                  </a:outerShdw>
                </a:effectLst>
              </a:rPr>
              <a:t>LikePhysical,chemical,thermal</a:t>
            </a:r>
            <a:r>
              <a:rPr lang="en-US" sz="3100" b="1" cap="none" dirty="0">
                <a:solidFill>
                  <a:schemeClr val="tx1"/>
                </a:solidFill>
                <a:effectLst>
                  <a:glow rad="38100">
                    <a:schemeClr val="bg1">
                      <a:lumMod val="65000"/>
                      <a:lumOff val="35000"/>
                      <a:alpha val="40000"/>
                    </a:schemeClr>
                  </a:glow>
                  <a:outerShdw blurRad="38100" dist="38100" dir="2700000" algn="tl">
                    <a:srgbClr val="000000">
                      <a:alpha val="43137"/>
                    </a:srgbClr>
                  </a:outerShdw>
                </a:effectLst>
              </a:rPr>
              <a:t>,</a:t>
            </a:r>
            <a:br>
              <a:rPr lang="en-US" sz="3100" b="1" cap="none" dirty="0">
                <a:solidFill>
                  <a:schemeClr val="tx1"/>
                </a:solidFill>
                <a:effectLst>
                  <a:glow rad="38100">
                    <a:schemeClr val="bg1">
                      <a:lumMod val="65000"/>
                      <a:lumOff val="35000"/>
                      <a:alpha val="40000"/>
                    </a:schemeClr>
                  </a:glow>
                  <a:outerShdw blurRad="38100" dist="38100" dir="2700000" algn="tl">
                    <a:srgbClr val="000000">
                      <a:alpha val="43137"/>
                    </a:srgbClr>
                  </a:outerShdw>
                </a:effectLst>
              </a:rPr>
            </a:br>
            <a:r>
              <a:rPr lang="en-US" sz="3100" b="1" cap="none" dirty="0">
                <a:solidFill>
                  <a:schemeClr val="tx1"/>
                </a:solidFill>
                <a:effectLst>
                  <a:glow rad="38100">
                    <a:schemeClr val="bg1">
                      <a:lumMod val="65000"/>
                      <a:lumOff val="35000"/>
                      <a:alpha val="40000"/>
                    </a:schemeClr>
                  </a:glow>
                  <a:outerShdw blurRad="38100" dist="38100" dir="2700000" algn="tl">
                    <a:srgbClr val="000000">
                      <a:alpha val="43137"/>
                    </a:srgbClr>
                  </a:outerShdw>
                </a:effectLst>
              </a:rPr>
              <a:t>pharmacologic Or Idiopathic Factors</a:t>
            </a:r>
            <a:r>
              <a:rPr lang="en-US" sz="2800" b="1" cap="none" dirty="0">
                <a:solidFill>
                  <a:schemeClr val="tx1"/>
                </a:solidFill>
                <a:effectLst>
                  <a:glow rad="38100">
                    <a:schemeClr val="bg1">
                      <a:lumMod val="65000"/>
                      <a:lumOff val="35000"/>
                      <a:alpha val="40000"/>
                    </a:schemeClr>
                  </a:glow>
                  <a:outerShdw blurRad="38100" dist="38100" dir="2700000" algn="tl">
                    <a:srgbClr val="000000">
                      <a:alpha val="43137"/>
                    </a:srgbClr>
                  </a:outerShdw>
                </a:effectLst>
              </a:rPr>
              <a:t>.</a:t>
            </a:r>
            <a:endParaRPr lang="en-IN" sz="2800" b="1" cap="none" dirty="0">
              <a:solidFill>
                <a:schemeClr val="tx1"/>
              </a:solidFill>
              <a:effectLst>
                <a:glow rad="38100">
                  <a:schemeClr val="bg1">
                    <a:lumMod val="65000"/>
                    <a:lumOff val="35000"/>
                    <a:alpha val="40000"/>
                  </a:schemeClr>
                </a:glow>
                <a:outerShdw blurRad="38100" dist="38100" dir="2700000" algn="tl">
                  <a:srgbClr val="000000">
                    <a:alpha val="43137"/>
                  </a:srgbClr>
                </a:outerShdw>
              </a:effectLst>
            </a:endParaRPr>
          </a:p>
        </p:txBody>
      </p:sp>
      <p:sp>
        <p:nvSpPr>
          <p:cNvPr id="1048624" name="TextBox 2"/>
          <p:cNvSpPr txBox="1"/>
          <p:nvPr/>
        </p:nvSpPr>
        <p:spPr>
          <a:xfrm flipH="1">
            <a:off x="3811229" y="1185974"/>
            <a:ext cx="3585883" cy="523220"/>
          </a:xfrm>
          <a:prstGeom prst="rect">
            <a:avLst/>
          </a:prstGeom>
          <a:solidFill>
            <a:schemeClr val="tx1"/>
          </a:solidFill>
        </p:spPr>
        <p:txBody>
          <a:bodyPr wrap="square" rtlCol="0">
            <a:spAutoFit/>
          </a:bodyPr>
          <a:lstStyle/>
          <a:p>
            <a:pPr algn="ctr"/>
            <a:r>
              <a:rPr lang="en-US" sz="2800" b="1" i="1" u="sng" dirty="0">
                <a:solidFill>
                  <a:srgbClr val="7030A0"/>
                </a:solidFill>
              </a:rPr>
              <a:t>COLOR</a:t>
            </a:r>
            <a:endParaRPr lang="en-IN" sz="2800" b="1" i="1" u="sng" dirty="0">
              <a:solidFill>
                <a:srgbClr val="7030A0"/>
              </a:solidFill>
            </a:endParaRPr>
          </a:p>
        </p:txBody>
      </p:sp>
      <p:pic>
        <p:nvPicPr>
          <p:cNvPr id="2097157" name="Picture 4"/>
          <p:cNvPicPr>
            <a:picLocks noChangeAspect="1"/>
          </p:cNvPicPr>
          <p:nvPr/>
        </p:nvPicPr>
        <p:blipFill>
          <a:blip r:embed="rId2"/>
          <a:stretch>
            <a:fillRect/>
          </a:stretch>
        </p:blipFill>
        <p:spPr>
          <a:xfrm>
            <a:off x="7397112" y="2225809"/>
            <a:ext cx="4343760" cy="425823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C7E5F-5FA9-70A1-53FB-89CA8E9B4A1D}"/>
              </a:ext>
            </a:extLst>
          </p:cNvPr>
          <p:cNvSpPr>
            <a:spLocks noGrp="1"/>
          </p:cNvSpPr>
          <p:nvPr>
            <p:ph type="title"/>
          </p:nvPr>
        </p:nvSpPr>
        <p:spPr>
          <a:xfrm>
            <a:off x="732719" y="909918"/>
            <a:ext cx="9353673" cy="853568"/>
          </a:xfrm>
          <a:solidFill>
            <a:schemeClr val="tx1"/>
          </a:solidFill>
        </p:spPr>
        <p:txBody>
          <a:bodyPr/>
          <a:lstStyle/>
          <a:p>
            <a:r>
              <a:rPr lang="en-IN" b="1" dirty="0">
                <a:solidFill>
                  <a:schemeClr val="bg1"/>
                </a:solidFill>
              </a:rPr>
              <a:t>Physiologic Pigmentation (Melanin)</a:t>
            </a:r>
          </a:p>
        </p:txBody>
      </p:sp>
      <p:sp>
        <p:nvSpPr>
          <p:cNvPr id="3" name="TextBox 2">
            <a:extLst>
              <a:ext uri="{FF2B5EF4-FFF2-40B4-BE49-F238E27FC236}">
                <a16:creationId xmlns:a16="http://schemas.microsoft.com/office/drawing/2014/main" id="{A8CEE16B-133D-634F-865E-F7C1114F304F}"/>
              </a:ext>
            </a:extLst>
          </p:cNvPr>
          <p:cNvSpPr txBox="1"/>
          <p:nvPr/>
        </p:nvSpPr>
        <p:spPr>
          <a:xfrm>
            <a:off x="401216" y="2351314"/>
            <a:ext cx="9787813" cy="2062103"/>
          </a:xfrm>
          <a:prstGeom prst="rect">
            <a:avLst/>
          </a:prstGeom>
          <a:noFill/>
        </p:spPr>
        <p:txBody>
          <a:bodyPr wrap="square" rtlCol="0">
            <a:spAutoFit/>
          </a:bodyPr>
          <a:lstStyle/>
          <a:p>
            <a:pPr marL="285750" indent="-285750">
              <a:buFont typeface="Arial" panose="020B0604020202020204" pitchFamily="34" charset="0"/>
              <a:buChar char="•"/>
            </a:pPr>
            <a:r>
              <a:rPr lang="en-US" sz="3200" b="1" dirty="0"/>
              <a:t>Melanin is a non–hemoglobin-derived brown pigment </a:t>
            </a:r>
          </a:p>
          <a:p>
            <a:pPr marL="285750" indent="-285750">
              <a:buFont typeface="Arial" panose="020B0604020202020204" pitchFamily="34" charset="0"/>
              <a:buChar char="•"/>
            </a:pPr>
            <a:r>
              <a:rPr lang="en-US" sz="3200" b="1" dirty="0"/>
              <a:t>Ascorbic acid directly down-regulates melanin pigmentation in gingival tissues</a:t>
            </a:r>
            <a:endParaRPr lang="en-IN" sz="3200" b="1" dirty="0"/>
          </a:p>
        </p:txBody>
      </p:sp>
    </p:spTree>
    <p:extLst>
      <p:ext uri="{BB962C8B-B14F-4D97-AF65-F5344CB8AC3E}">
        <p14:creationId xmlns:p14="http://schemas.microsoft.com/office/powerpoint/2010/main" val="34620402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5" name="Title 1"/>
          <p:cNvSpPr>
            <a:spLocks noGrp="1"/>
          </p:cNvSpPr>
          <p:nvPr>
            <p:ph type="title"/>
          </p:nvPr>
        </p:nvSpPr>
        <p:spPr>
          <a:xfrm>
            <a:off x="460096" y="1303531"/>
            <a:ext cx="9714845" cy="1607149"/>
          </a:xfrm>
        </p:spPr>
        <p:txBody>
          <a:bodyPr>
            <a:normAutofit/>
          </a:bodyPr>
          <a:lstStyle/>
          <a:p>
            <a:r>
              <a:rPr lang="en-US" sz="2800" b="1" cap="none" dirty="0">
                <a:solidFill>
                  <a:schemeClr val="tx1"/>
                </a:solidFill>
              </a:rPr>
              <a:t>Sum Total Of Cellular, acellular And Their Vascular Supply.</a:t>
            </a:r>
            <a:br>
              <a:rPr lang="en-US" sz="2800" b="1" cap="none" dirty="0">
                <a:solidFill>
                  <a:schemeClr val="tx1"/>
                </a:solidFill>
              </a:rPr>
            </a:br>
            <a:endParaRPr lang="en-IN" sz="2800" b="1" dirty="0">
              <a:solidFill>
                <a:schemeClr val="tx1"/>
              </a:solidFill>
            </a:endParaRPr>
          </a:p>
        </p:txBody>
      </p:sp>
      <p:sp>
        <p:nvSpPr>
          <p:cNvPr id="1048626" name="Rectangle: Rounded Corners 2"/>
          <p:cNvSpPr/>
          <p:nvPr/>
        </p:nvSpPr>
        <p:spPr>
          <a:xfrm>
            <a:off x="573740" y="349623"/>
            <a:ext cx="1990165" cy="519953"/>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u="sng" dirty="0">
                <a:solidFill>
                  <a:srgbClr val="7030A0"/>
                </a:solidFill>
              </a:rPr>
              <a:t>SIZE</a:t>
            </a:r>
            <a:r>
              <a:rPr lang="en-US" sz="2800" b="1" i="1" u="sng" dirty="0"/>
              <a:t>:C</a:t>
            </a:r>
            <a:endParaRPr lang="en-IN" sz="2800" b="1" i="1" u="sng" dirty="0"/>
          </a:p>
        </p:txBody>
      </p:sp>
      <p:sp>
        <p:nvSpPr>
          <p:cNvPr id="1048627" name="Rectangle: Rounded Corners 5"/>
          <p:cNvSpPr/>
          <p:nvPr/>
        </p:nvSpPr>
        <p:spPr>
          <a:xfrm>
            <a:off x="564776" y="2545976"/>
            <a:ext cx="2106706" cy="591671"/>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u="sng" dirty="0">
                <a:solidFill>
                  <a:srgbClr val="7030A0"/>
                </a:solidFill>
              </a:rPr>
              <a:t>CONTOUR</a:t>
            </a:r>
            <a:endParaRPr lang="en-IN" b="1" i="1" u="sng" dirty="0">
              <a:solidFill>
                <a:srgbClr val="7030A0"/>
              </a:solidFill>
            </a:endParaRPr>
          </a:p>
        </p:txBody>
      </p:sp>
      <p:sp>
        <p:nvSpPr>
          <p:cNvPr id="1048628" name="TextBox 6"/>
          <p:cNvSpPr txBox="1"/>
          <p:nvPr/>
        </p:nvSpPr>
        <p:spPr>
          <a:xfrm>
            <a:off x="460096" y="3576517"/>
            <a:ext cx="9087316" cy="2677656"/>
          </a:xfrm>
          <a:prstGeom prst="rect">
            <a:avLst/>
          </a:prstGeom>
          <a:noFill/>
        </p:spPr>
        <p:txBody>
          <a:bodyPr wrap="square" rtlCol="0">
            <a:spAutoFit/>
          </a:bodyPr>
          <a:lstStyle/>
          <a:p>
            <a:pPr marL="342900" indent="-342900">
              <a:buFont typeface="Wingdings" panose="05000000000000000000" pitchFamily="2" charset="2"/>
              <a:buChar char="q"/>
            </a:pPr>
            <a:r>
              <a:rPr lang="en-US" sz="2400" b="1" dirty="0"/>
              <a:t>Shape And Alignment Of Teeth,</a:t>
            </a:r>
          </a:p>
          <a:p>
            <a:r>
              <a:rPr lang="en-US" sz="2400" b="1" dirty="0"/>
              <a:t>Dimensions Of Proximal Contact Area And Gingival Embrasures.</a:t>
            </a:r>
          </a:p>
          <a:p>
            <a:r>
              <a:rPr lang="en-US" sz="2400" dirty="0"/>
              <a:t>The marginal gingiva envelops the teeth in collar-like fashion and follows a scalloped outline on the facial and lingual surfaces.</a:t>
            </a:r>
            <a:endParaRPr lang="en-US" sz="2400" b="1" dirty="0"/>
          </a:p>
          <a:p>
            <a:endParaRPr lang="en-US" sz="2400"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7563010-8B1F-4BA8-5196-B591E236D843}"/>
              </a:ext>
            </a:extLst>
          </p:cNvPr>
          <p:cNvSpPr txBox="1"/>
          <p:nvPr/>
        </p:nvSpPr>
        <p:spPr>
          <a:xfrm>
            <a:off x="468562" y="681134"/>
            <a:ext cx="11788753" cy="3046988"/>
          </a:xfrm>
          <a:prstGeom prst="rect">
            <a:avLst/>
          </a:prstGeom>
          <a:noFill/>
        </p:spPr>
        <p:txBody>
          <a:bodyPr wrap="square" rtlCol="0">
            <a:spAutoFit/>
          </a:bodyPr>
          <a:lstStyle/>
          <a:p>
            <a:pPr marL="457200" indent="-457200">
              <a:buFont typeface="Arial" panose="020B0604020202020204" pitchFamily="34" charset="0"/>
              <a:buChar char="•"/>
            </a:pPr>
            <a:r>
              <a:rPr lang="en-US" sz="3200" b="1" dirty="0"/>
              <a:t>On teeth with pronounced mesiodistal convexity (e.g., maxillary canines) or teeth in labial version, the normal arcuate contour is accentuated, and the gingiva is located farther apically. </a:t>
            </a:r>
          </a:p>
          <a:p>
            <a:pPr marL="457200" indent="-457200">
              <a:buFont typeface="Arial" panose="020B0604020202020204" pitchFamily="34" charset="0"/>
              <a:buChar char="•"/>
            </a:pPr>
            <a:r>
              <a:rPr lang="en-US" sz="3200" b="1" dirty="0"/>
              <a:t>On teeth in lingual version, the gingiva is horizontal and thickened</a:t>
            </a:r>
            <a:endParaRPr lang="en-IN" sz="3200" b="1" dirty="0"/>
          </a:p>
        </p:txBody>
      </p:sp>
      <p:pic>
        <p:nvPicPr>
          <p:cNvPr id="5" name="Picture 4">
            <a:extLst>
              <a:ext uri="{FF2B5EF4-FFF2-40B4-BE49-F238E27FC236}">
                <a16:creationId xmlns:a16="http://schemas.microsoft.com/office/drawing/2014/main" id="{56A46933-6577-4B9B-B17F-021E0410CFAA}"/>
              </a:ext>
            </a:extLst>
          </p:cNvPr>
          <p:cNvPicPr>
            <a:picLocks noChangeAspect="1"/>
          </p:cNvPicPr>
          <p:nvPr/>
        </p:nvPicPr>
        <p:blipFill>
          <a:blip r:embed="rId2"/>
          <a:stretch>
            <a:fillRect/>
          </a:stretch>
        </p:blipFill>
        <p:spPr>
          <a:xfrm>
            <a:off x="4973217" y="3429000"/>
            <a:ext cx="4061440" cy="3158267"/>
          </a:xfrm>
          <a:prstGeom prst="rect">
            <a:avLst/>
          </a:prstGeom>
        </p:spPr>
      </p:pic>
    </p:spTree>
    <p:extLst>
      <p:ext uri="{BB962C8B-B14F-4D97-AF65-F5344CB8AC3E}">
        <p14:creationId xmlns:p14="http://schemas.microsoft.com/office/powerpoint/2010/main" val="22979349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637B9-B7BF-1AFF-4CB8-5D1AC69B2583}"/>
              </a:ext>
            </a:extLst>
          </p:cNvPr>
          <p:cNvSpPr>
            <a:spLocks noGrp="1"/>
          </p:cNvSpPr>
          <p:nvPr>
            <p:ph type="title"/>
          </p:nvPr>
        </p:nvSpPr>
        <p:spPr>
          <a:xfrm>
            <a:off x="646111" y="424727"/>
            <a:ext cx="9404723" cy="1400530"/>
          </a:xfrm>
        </p:spPr>
        <p:txBody>
          <a:bodyPr/>
          <a:lstStyle/>
          <a:p>
            <a:endParaRPr lang="en-IN"/>
          </a:p>
        </p:txBody>
      </p:sp>
      <p:sp>
        <p:nvSpPr>
          <p:cNvPr id="3" name="TextBox 2">
            <a:extLst>
              <a:ext uri="{FF2B5EF4-FFF2-40B4-BE49-F238E27FC236}">
                <a16:creationId xmlns:a16="http://schemas.microsoft.com/office/drawing/2014/main" id="{FC19308D-438F-7E2F-66B2-B0CBB44D69A7}"/>
              </a:ext>
            </a:extLst>
          </p:cNvPr>
          <p:cNvSpPr txBox="1"/>
          <p:nvPr/>
        </p:nvSpPr>
        <p:spPr>
          <a:xfrm>
            <a:off x="363894" y="1825257"/>
            <a:ext cx="10758196" cy="4524315"/>
          </a:xfrm>
          <a:prstGeom prst="rect">
            <a:avLst/>
          </a:prstGeom>
          <a:noFill/>
        </p:spPr>
        <p:txBody>
          <a:bodyPr wrap="square" rtlCol="0">
            <a:spAutoFit/>
          </a:bodyPr>
          <a:lstStyle/>
          <a:p>
            <a:pPr marL="571500" indent="-571500">
              <a:buFont typeface="Arial" panose="020B0604020202020204" pitchFamily="34" charset="0"/>
              <a:buChar char="•"/>
            </a:pPr>
            <a:r>
              <a:rPr lang="en-US" sz="3600" b="1" dirty="0"/>
              <a:t>A thin and clear gingiva is found in one-third of the population and primarily in females with slender teeth with a narrow zone of keratinized tissue, </a:t>
            </a:r>
          </a:p>
          <a:p>
            <a:pPr marL="571500" indent="-571500">
              <a:buFont typeface="Arial" panose="020B0604020202020204" pitchFamily="34" charset="0"/>
              <a:buChar char="•"/>
            </a:pPr>
            <a:r>
              <a:rPr lang="en-US" sz="3600" b="1" dirty="0"/>
              <a:t>whereas a clear, thick gingiva with a broad zone of keratinized tissue is present in two-thirds of the population and primarily in males.</a:t>
            </a:r>
            <a:endParaRPr lang="en-IN" sz="3600" b="1" dirty="0"/>
          </a:p>
        </p:txBody>
      </p:sp>
    </p:spTree>
    <p:extLst>
      <p:ext uri="{BB962C8B-B14F-4D97-AF65-F5344CB8AC3E}">
        <p14:creationId xmlns:p14="http://schemas.microsoft.com/office/powerpoint/2010/main" val="22156379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0" name="Title 1"/>
          <p:cNvSpPr>
            <a:spLocks noGrp="1"/>
          </p:cNvSpPr>
          <p:nvPr>
            <p:ph type="title"/>
          </p:nvPr>
        </p:nvSpPr>
        <p:spPr>
          <a:xfrm>
            <a:off x="246712" y="1197427"/>
            <a:ext cx="11397891" cy="1685731"/>
          </a:xfrm>
        </p:spPr>
        <p:txBody>
          <a:bodyPr>
            <a:noAutofit/>
          </a:bodyPr>
          <a:lstStyle/>
          <a:p>
            <a:pPr marL="342900" indent="-342900">
              <a:buFont typeface="Arial" panose="020B0604020202020204" pitchFamily="34" charset="0"/>
              <a:buChar char="•"/>
            </a:pPr>
            <a:r>
              <a:rPr lang="en-US" sz="2400" b="1" dirty="0">
                <a:solidFill>
                  <a:srgbClr val="FFFF00"/>
                </a:solidFill>
              </a:rPr>
              <a:t>The shape of the interdental gingiva is governed by the contour of the proximal tooth surfaces and the location and shape of the gingival embrasures.</a:t>
            </a:r>
            <a:br>
              <a:rPr lang="en-US" sz="2400" b="1" dirty="0">
                <a:solidFill>
                  <a:srgbClr val="FFFF00"/>
                </a:solidFill>
              </a:rPr>
            </a:br>
            <a:r>
              <a:rPr lang="en-US" sz="2400" b="1" dirty="0">
                <a:solidFill>
                  <a:srgbClr val="FFFF00"/>
                </a:solidFill>
              </a:rPr>
              <a:t>The height of the interdental gingiva varies with the location of the proximal contact</a:t>
            </a:r>
            <a:br>
              <a:rPr lang="en-US" sz="2400" b="1" dirty="0">
                <a:solidFill>
                  <a:srgbClr val="FFFF00"/>
                </a:solidFill>
              </a:rPr>
            </a:br>
            <a:r>
              <a:rPr lang="en-US" sz="2400" b="1" cap="none" dirty="0">
                <a:solidFill>
                  <a:srgbClr val="FFFF00"/>
                </a:solidFill>
              </a:rPr>
              <a:t>Anterior – Pyramidal , Posterior – Broad And Flat.</a:t>
            </a:r>
            <a:endParaRPr lang="en-IN" sz="2400" b="1" cap="none" dirty="0">
              <a:solidFill>
                <a:srgbClr val="FFFF00"/>
              </a:solidFill>
            </a:endParaRPr>
          </a:p>
        </p:txBody>
      </p:sp>
      <p:sp>
        <p:nvSpPr>
          <p:cNvPr id="1048631" name="Rectangle: Rounded Corners 2"/>
          <p:cNvSpPr/>
          <p:nvPr/>
        </p:nvSpPr>
        <p:spPr>
          <a:xfrm>
            <a:off x="470647" y="207833"/>
            <a:ext cx="2250141" cy="869576"/>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200000"/>
              </a:lnSpc>
            </a:pPr>
            <a:r>
              <a:rPr lang="en-US" sz="3200" b="1" u="sng" dirty="0">
                <a:solidFill>
                  <a:srgbClr val="7030A0"/>
                </a:solidFill>
              </a:rPr>
              <a:t>Shape:</a:t>
            </a:r>
            <a:endParaRPr lang="en-IN" sz="3200" b="1" u="sng" dirty="0">
              <a:solidFill>
                <a:srgbClr val="7030A0"/>
              </a:solidFill>
            </a:endParaRPr>
          </a:p>
          <a:p>
            <a:pPr algn="ctr"/>
            <a:endParaRPr lang="en-IN" dirty="0"/>
          </a:p>
        </p:txBody>
      </p:sp>
      <p:pic>
        <p:nvPicPr>
          <p:cNvPr id="3" name="Picture 2">
            <a:extLst>
              <a:ext uri="{FF2B5EF4-FFF2-40B4-BE49-F238E27FC236}">
                <a16:creationId xmlns:a16="http://schemas.microsoft.com/office/drawing/2014/main" id="{863840FF-5B80-9325-3C89-FCBA96366800}"/>
              </a:ext>
            </a:extLst>
          </p:cNvPr>
          <p:cNvPicPr>
            <a:picLocks noChangeAspect="1"/>
          </p:cNvPicPr>
          <p:nvPr/>
        </p:nvPicPr>
        <p:blipFill>
          <a:blip r:embed="rId2"/>
          <a:stretch>
            <a:fillRect/>
          </a:stretch>
        </p:blipFill>
        <p:spPr>
          <a:xfrm>
            <a:off x="2790825" y="3665148"/>
            <a:ext cx="6610350" cy="291293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3">
            <a:extLst>
              <a:ext uri="{FF2B5EF4-FFF2-40B4-BE49-F238E27FC236}">
                <a16:creationId xmlns:a16="http://schemas.microsoft.com/office/drawing/2014/main" id="{65817B9E-CB1F-5837-6119-B7E10715060F}"/>
              </a:ext>
            </a:extLst>
          </p:cNvPr>
          <p:cNvSpPr/>
          <p:nvPr/>
        </p:nvSpPr>
        <p:spPr>
          <a:xfrm>
            <a:off x="368450" y="333798"/>
            <a:ext cx="2348753" cy="753035"/>
          </a:xfrm>
          <a:prstGeom prst="roundRect">
            <a:avLst/>
          </a:prstGeom>
          <a:solidFill>
            <a:schemeClr val="tx1"/>
          </a:solidFill>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u="sng" dirty="0">
                <a:solidFill>
                  <a:srgbClr val="7030A0"/>
                </a:solidFill>
              </a:rPr>
              <a:t>Consistency:</a:t>
            </a:r>
            <a:endParaRPr lang="en-IN" sz="2400" b="1" i="1" u="sng" dirty="0">
              <a:solidFill>
                <a:srgbClr val="7030A0"/>
              </a:solidFill>
            </a:endParaRPr>
          </a:p>
        </p:txBody>
      </p:sp>
      <p:sp>
        <p:nvSpPr>
          <p:cNvPr id="4" name="TextBox 5">
            <a:extLst>
              <a:ext uri="{FF2B5EF4-FFF2-40B4-BE49-F238E27FC236}">
                <a16:creationId xmlns:a16="http://schemas.microsoft.com/office/drawing/2014/main" id="{1728A2BD-300E-ADAC-56C9-BB003097D127}"/>
              </a:ext>
            </a:extLst>
          </p:cNvPr>
          <p:cNvSpPr txBox="1"/>
          <p:nvPr/>
        </p:nvSpPr>
        <p:spPr>
          <a:xfrm>
            <a:off x="368450" y="4192797"/>
            <a:ext cx="7714128" cy="1384995"/>
          </a:xfrm>
          <a:prstGeom prst="rect">
            <a:avLst/>
          </a:prstGeom>
          <a:noFill/>
        </p:spPr>
        <p:txBody>
          <a:bodyPr wrap="square" rtlCol="0">
            <a:spAutoFit/>
          </a:bodyPr>
          <a:lstStyle/>
          <a:p>
            <a:pPr marL="285750" indent="-285750">
              <a:buFont typeface="Wingdings" panose="05000000000000000000" pitchFamily="2" charset="2"/>
              <a:buChar char="q"/>
            </a:pPr>
            <a:r>
              <a:rPr lang="en-US" sz="2800" b="1" dirty="0">
                <a:solidFill>
                  <a:srgbClr val="FFFF00"/>
                </a:solidFill>
              </a:rPr>
              <a:t>Firm and resilient.</a:t>
            </a:r>
          </a:p>
          <a:p>
            <a:pPr marL="285750" indent="-285750">
              <a:buFont typeface="Wingdings" panose="05000000000000000000" pitchFamily="2" charset="2"/>
              <a:buChar char="q"/>
            </a:pPr>
            <a:r>
              <a:rPr lang="en-US" sz="2800" b="1" dirty="0">
                <a:solidFill>
                  <a:srgbClr val="FFFF00"/>
                </a:solidFill>
              </a:rPr>
              <a:t>Firmness of AG is due to collagen of GCT and that of MG is due to gingival fibers.</a:t>
            </a:r>
            <a:endParaRPr lang="en-IN" sz="2800" b="1" dirty="0">
              <a:solidFill>
                <a:srgbClr val="FFFF00"/>
              </a:solidFill>
            </a:endParaRPr>
          </a:p>
        </p:txBody>
      </p:sp>
    </p:spTree>
    <p:extLst>
      <p:ext uri="{BB962C8B-B14F-4D97-AF65-F5344CB8AC3E}">
        <p14:creationId xmlns:p14="http://schemas.microsoft.com/office/powerpoint/2010/main" val="1840081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9" name="Title 1"/>
          <p:cNvSpPr>
            <a:spLocks noGrp="1"/>
          </p:cNvSpPr>
          <p:nvPr>
            <p:ph type="title"/>
          </p:nvPr>
        </p:nvSpPr>
        <p:spPr>
          <a:xfrm>
            <a:off x="272201" y="1153988"/>
            <a:ext cx="8334281" cy="3397624"/>
          </a:xfrm>
        </p:spPr>
        <p:txBody>
          <a:bodyPr>
            <a:noAutofit/>
          </a:bodyPr>
          <a:lstStyle/>
          <a:p>
            <a:pPr marL="457200" indent="-457200">
              <a:buFont typeface="Arial" panose="020B0604020202020204" pitchFamily="34" charset="0"/>
              <a:buChar char="•"/>
            </a:pPr>
            <a:r>
              <a:rPr lang="en-US" sz="2800" b="1" cap="none" dirty="0">
                <a:solidFill>
                  <a:schemeClr val="tx1"/>
                </a:solidFill>
              </a:rPr>
              <a:t>Microscopically, Stippling Is Produced By Alternate Rounded Protuberances And Depressions In The Gingival Surface.</a:t>
            </a:r>
            <a:br>
              <a:rPr lang="en-US" sz="2800" b="1" cap="none" dirty="0">
                <a:solidFill>
                  <a:schemeClr val="tx1"/>
                </a:solidFill>
              </a:rPr>
            </a:br>
            <a:r>
              <a:rPr lang="en-US" sz="2800" b="1" cap="none" dirty="0">
                <a:solidFill>
                  <a:schemeClr val="tx1"/>
                </a:solidFill>
              </a:rPr>
              <a:t>The Papillary Layer Of The Connective Tissue Projects Into The Elevations, And </a:t>
            </a:r>
            <a:br>
              <a:rPr lang="en-US" sz="2800" b="1" cap="none" dirty="0">
                <a:solidFill>
                  <a:schemeClr val="tx1"/>
                </a:solidFill>
              </a:rPr>
            </a:br>
            <a:r>
              <a:rPr lang="en-US" sz="2800" b="1" cap="none" dirty="0">
                <a:solidFill>
                  <a:schemeClr val="tx1"/>
                </a:solidFill>
              </a:rPr>
              <a:t>The Elevated And Depressed Areas Are Covered By Stratified Squamous Epithelium.</a:t>
            </a:r>
            <a:endParaRPr lang="en-IN" sz="2800" b="1" cap="none" dirty="0">
              <a:solidFill>
                <a:schemeClr val="tx1"/>
              </a:solidFill>
            </a:endParaRPr>
          </a:p>
        </p:txBody>
      </p:sp>
      <p:sp>
        <p:nvSpPr>
          <p:cNvPr id="1048590" name="Rectangle: Rounded Corners 2"/>
          <p:cNvSpPr/>
          <p:nvPr/>
        </p:nvSpPr>
        <p:spPr>
          <a:xfrm>
            <a:off x="573739" y="264459"/>
            <a:ext cx="2841812" cy="690282"/>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u="sng" dirty="0">
                <a:solidFill>
                  <a:srgbClr val="7030A0"/>
                </a:solidFill>
              </a:rPr>
              <a:t>Surface texture:</a:t>
            </a:r>
            <a:endParaRPr lang="en-IN" sz="2400" b="1" i="1" u="sng" dirty="0">
              <a:solidFill>
                <a:srgbClr val="7030A0"/>
              </a:solidFill>
            </a:endParaRPr>
          </a:p>
        </p:txBody>
      </p:sp>
      <p:pic>
        <p:nvPicPr>
          <p:cNvPr id="2097152" name="Picture 5"/>
          <p:cNvPicPr>
            <a:picLocks noChangeAspect="1"/>
          </p:cNvPicPr>
          <p:nvPr/>
        </p:nvPicPr>
        <p:blipFill>
          <a:blip r:embed="rId2"/>
          <a:stretch>
            <a:fillRect/>
          </a:stretch>
        </p:blipFill>
        <p:spPr>
          <a:xfrm>
            <a:off x="8825431" y="2017059"/>
            <a:ext cx="2643602" cy="474976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D02CF-0150-8888-E579-A71568294CAF}"/>
              </a:ext>
            </a:extLst>
          </p:cNvPr>
          <p:cNvSpPr>
            <a:spLocks noGrp="1"/>
          </p:cNvSpPr>
          <p:nvPr>
            <p:ph type="title"/>
          </p:nvPr>
        </p:nvSpPr>
        <p:spPr/>
        <p:txBody>
          <a:bodyPr/>
          <a:lstStyle/>
          <a:p>
            <a:endParaRPr lang="en-IN"/>
          </a:p>
        </p:txBody>
      </p:sp>
      <p:pic>
        <p:nvPicPr>
          <p:cNvPr id="3" name="Picture 7">
            <a:extLst>
              <a:ext uri="{FF2B5EF4-FFF2-40B4-BE49-F238E27FC236}">
                <a16:creationId xmlns:a16="http://schemas.microsoft.com/office/drawing/2014/main" id="{9EEC3CCB-60F2-9D2A-652C-8D8506C90CD8}"/>
              </a:ext>
            </a:extLst>
          </p:cNvPr>
          <p:cNvPicPr>
            <a:picLocks noChangeAspect="1"/>
          </p:cNvPicPr>
          <p:nvPr/>
        </p:nvPicPr>
        <p:blipFill>
          <a:blip r:embed="rId2"/>
          <a:stretch>
            <a:fillRect/>
          </a:stretch>
        </p:blipFill>
        <p:spPr>
          <a:xfrm>
            <a:off x="3368350" y="2216219"/>
            <a:ext cx="4833377" cy="3593483"/>
          </a:xfrm>
          <a:prstGeom prst="rect">
            <a:avLst/>
          </a:prstGeom>
        </p:spPr>
      </p:pic>
      <p:sp>
        <p:nvSpPr>
          <p:cNvPr id="4" name="Rectangle: Rounded Corners 3">
            <a:extLst>
              <a:ext uri="{FF2B5EF4-FFF2-40B4-BE49-F238E27FC236}">
                <a16:creationId xmlns:a16="http://schemas.microsoft.com/office/drawing/2014/main" id="{416EC36B-50E9-2904-D9B6-71B0887A7B77}"/>
              </a:ext>
            </a:extLst>
          </p:cNvPr>
          <p:cNvSpPr/>
          <p:nvPr/>
        </p:nvSpPr>
        <p:spPr>
          <a:xfrm>
            <a:off x="3843804" y="1048298"/>
            <a:ext cx="3882470" cy="694673"/>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7030A0"/>
                </a:solidFill>
              </a:rPr>
              <a:t>stippling</a:t>
            </a:r>
            <a:endParaRPr lang="en-IN" sz="4000" b="1" dirty="0">
              <a:solidFill>
                <a:srgbClr val="7030A0"/>
              </a:solidFill>
            </a:endParaRPr>
          </a:p>
        </p:txBody>
      </p:sp>
    </p:spTree>
    <p:extLst>
      <p:ext uri="{BB962C8B-B14F-4D97-AF65-F5344CB8AC3E}">
        <p14:creationId xmlns:p14="http://schemas.microsoft.com/office/powerpoint/2010/main" val="1726874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7" name="Title 1"/>
          <p:cNvSpPr>
            <a:spLocks noGrp="1"/>
          </p:cNvSpPr>
          <p:nvPr>
            <p:ph type="title"/>
          </p:nvPr>
        </p:nvSpPr>
        <p:spPr>
          <a:xfrm>
            <a:off x="600636" y="1559857"/>
            <a:ext cx="11591364" cy="3415553"/>
          </a:xfrm>
        </p:spPr>
        <p:txBody>
          <a:bodyPr>
            <a:noAutofit/>
          </a:bodyPr>
          <a:lstStyle/>
          <a:p>
            <a:r>
              <a:rPr lang="en-US" sz="2800" b="1" cap="none" dirty="0">
                <a:solidFill>
                  <a:schemeClr val="tx1"/>
                </a:solidFill>
              </a:rPr>
              <a:t>Level At Which Gingival Margin Is Attached To The Tooth.</a:t>
            </a:r>
            <a:br>
              <a:rPr lang="en-US" sz="2800" b="1" cap="none" dirty="0">
                <a:solidFill>
                  <a:schemeClr val="tx1"/>
                </a:solidFill>
              </a:rPr>
            </a:br>
            <a:br>
              <a:rPr lang="en-US" sz="2800" b="1" cap="none" dirty="0">
                <a:solidFill>
                  <a:schemeClr val="tx1"/>
                </a:solidFill>
              </a:rPr>
            </a:br>
            <a:r>
              <a:rPr lang="en-US" sz="2800" b="1" cap="none" dirty="0">
                <a:solidFill>
                  <a:schemeClr val="tx1"/>
                </a:solidFill>
              </a:rPr>
              <a:t>During Eruption Stage- At The Tip Of The Crown</a:t>
            </a:r>
            <a:br>
              <a:rPr lang="en-US" sz="2800" b="1" cap="none" dirty="0">
                <a:solidFill>
                  <a:schemeClr val="tx1"/>
                </a:solidFill>
              </a:rPr>
            </a:br>
            <a:r>
              <a:rPr lang="en-US" sz="2800" b="1" cap="none" dirty="0">
                <a:solidFill>
                  <a:schemeClr val="tx1"/>
                </a:solidFill>
              </a:rPr>
              <a:t>As The Eruption Continuous- Gingival Margin Gets Closer To The Root.</a:t>
            </a:r>
            <a:br>
              <a:rPr lang="en-US" sz="2800" b="1" cap="none" dirty="0">
                <a:solidFill>
                  <a:schemeClr val="tx1"/>
                </a:solidFill>
              </a:rPr>
            </a:br>
            <a:endParaRPr lang="en-IN" sz="2800" b="1" cap="none" dirty="0">
              <a:solidFill>
                <a:schemeClr val="tx1"/>
              </a:solidFill>
            </a:endParaRPr>
          </a:p>
        </p:txBody>
      </p:sp>
      <p:sp>
        <p:nvSpPr>
          <p:cNvPr id="1048588" name="Rectangle: Rounded Corners 2"/>
          <p:cNvSpPr/>
          <p:nvPr/>
        </p:nvSpPr>
        <p:spPr>
          <a:xfrm>
            <a:off x="779930" y="784410"/>
            <a:ext cx="2501153" cy="654423"/>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u="sng" dirty="0">
                <a:solidFill>
                  <a:srgbClr val="7030A0"/>
                </a:solidFill>
              </a:rPr>
              <a:t>Position:</a:t>
            </a:r>
            <a:endParaRPr lang="en-IN" sz="2800" b="1" i="1" u="sng" dirty="0">
              <a:solidFill>
                <a:srgbClr val="7030A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9" name="Title 1048718"/>
          <p:cNvSpPr>
            <a:spLocks noGrp="1"/>
          </p:cNvSpPr>
          <p:nvPr>
            <p:ph type="title"/>
          </p:nvPr>
        </p:nvSpPr>
        <p:spPr>
          <a:xfrm>
            <a:off x="795704" y="529112"/>
            <a:ext cx="9038761" cy="926464"/>
          </a:xfrm>
          <a:solidFill>
            <a:srgbClr val="FFFFFF"/>
          </a:solidFill>
        </p:spPr>
        <p:txBody>
          <a:bodyPr/>
          <a:lstStyle/>
          <a:p>
            <a:pPr algn="ctr"/>
            <a:r>
              <a:rPr lang="en-US" b="1" i="1" u="sng" dirty="0">
                <a:solidFill>
                  <a:srgbClr val="9933FF"/>
                </a:solidFill>
              </a:rPr>
              <a:t>Continuous Tooth Eruption:</a:t>
            </a:r>
          </a:p>
        </p:txBody>
      </p:sp>
      <p:sp>
        <p:nvSpPr>
          <p:cNvPr id="1048720" name="TextBox 1048719"/>
          <p:cNvSpPr txBox="1"/>
          <p:nvPr/>
        </p:nvSpPr>
        <p:spPr>
          <a:xfrm>
            <a:off x="513472" y="2061231"/>
            <a:ext cx="5582527" cy="4031873"/>
          </a:xfrm>
          <a:prstGeom prst="rect">
            <a:avLst/>
          </a:prstGeom>
        </p:spPr>
        <p:txBody>
          <a:bodyPr wrap="square" rtlCol="0">
            <a:spAutoFit/>
          </a:bodyPr>
          <a:lstStyle/>
          <a:p>
            <a:r>
              <a:rPr lang="en-US" sz="3200" b="1" dirty="0"/>
              <a:t>Active eruption is the movement of the teeth in the direction of the occlusal plane, whereas passive eruption is </a:t>
            </a:r>
          </a:p>
          <a:p>
            <a:r>
              <a:rPr lang="en-US" sz="3200" b="1" dirty="0"/>
              <a:t>the exposure of the teeth via apical migration of the gingiva.</a:t>
            </a:r>
            <a:endParaRPr lang="en-US" sz="3600" b="1" dirty="0"/>
          </a:p>
        </p:txBody>
      </p:sp>
      <p:pic>
        <p:nvPicPr>
          <p:cNvPr id="2097158" name="Picture 2097157"/>
          <p:cNvPicPr>
            <a:picLocks/>
          </p:cNvPicPr>
          <p:nvPr/>
        </p:nvPicPr>
        <p:blipFill>
          <a:blip r:embed="rId2"/>
          <a:stretch>
            <a:fillRect/>
          </a:stretch>
        </p:blipFill>
        <p:spPr>
          <a:xfrm>
            <a:off x="6786008" y="1879451"/>
            <a:ext cx="4746523" cy="4247402"/>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EC76B5"/>
      </a:hlink>
      <a:folHlink>
        <a:srgbClr val="E8ACCD"/>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A207AED3-9ABC-4A18-9978-A59B65688B15}"/>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21</TotalTime>
  <Words>427</Words>
  <Application>Microsoft Office PowerPoint</Application>
  <PresentationFormat>Widescreen</PresentationFormat>
  <Paragraphs>29</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Century Gothic</vt:lpstr>
      <vt:lpstr>Wingdings</vt:lpstr>
      <vt:lpstr>Wingdings 3</vt:lpstr>
      <vt:lpstr>Ion</vt:lpstr>
      <vt:lpstr>NORMAL CLINICAL FEATURES OF GINGIVA:</vt:lpstr>
      <vt:lpstr>The color of the attached and marginal gingiva is generally described as “coral pink”; Influenced By Degree Of Keratinisation, Vasculature, Thickness, Presence Of Pigment Containg Cells, And Other Factors LikePhysical,chemical,thermal, pharmacologic Or Idiopathic Factors.</vt:lpstr>
      <vt:lpstr>Physiologic Pigmentation (Melanin)</vt:lpstr>
      <vt:lpstr>Sum Total Of Cellular, acellular And Their Vascular Supply. </vt:lpstr>
      <vt:lpstr>PowerPoint Presentation</vt:lpstr>
      <vt:lpstr>PowerPoint Presentation</vt:lpstr>
      <vt:lpstr>The shape of the interdental gingiva is governed by the contour of the proximal tooth surfaces and the location and shape of the gingival embrasures. The height of the interdental gingiva varies with the location of the proximal contact Anterior – Pyramidal , Posterior – Broad And Flat.</vt:lpstr>
      <vt:lpstr>PowerPoint Presentation</vt:lpstr>
      <vt:lpstr>Microscopically, Stippling Is Produced By Alternate Rounded Protuberances And Depressions In The Gingival Surface. The Papillary Layer Of The Connective Tissue Projects Into The Elevations, And  The Elevated And Depressed Areas Are Covered By Stratified Squamous Epithelium.</vt:lpstr>
      <vt:lpstr>PowerPoint Presentation</vt:lpstr>
      <vt:lpstr>Level At Which Gingival Margin Is Attached To The Tooth.  During Eruption Stage- At The Tip Of The Crown As The Eruption Continuous- Gingival Margin Gets Closer To The Root. </vt:lpstr>
      <vt:lpstr>Continuous Tooth Eruption: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GINGIVA</dc:title>
  <dc:creator>raghu u</dc:creator>
  <cp:lastModifiedBy>mounisha kondepati</cp:lastModifiedBy>
  <cp:revision>3</cp:revision>
  <dcterms:created xsi:type="dcterms:W3CDTF">2023-01-28T22:19:19Z</dcterms:created>
  <dcterms:modified xsi:type="dcterms:W3CDTF">2023-08-10T04:19:48Z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9d08c22898604d448716c6cc18d960e6</vt:lpwstr>
  </property>
</Properties>
</file>