
<file path=[Content_Types].xml><?xml version="1.0" encoding="utf-8"?>
<Types xmlns="http://schemas.openxmlformats.org/package/2006/content-types">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31"/>
  </p:notesMasterIdLst>
  <p:sldIdLst>
    <p:sldId id="337" r:id="rId2"/>
    <p:sldId id="385" r:id="rId3"/>
    <p:sldId id="257" r:id="rId4"/>
    <p:sldId id="258" r:id="rId5"/>
    <p:sldId id="259" r:id="rId6"/>
    <p:sldId id="260" r:id="rId7"/>
    <p:sldId id="261" r:id="rId8"/>
    <p:sldId id="262" r:id="rId9"/>
    <p:sldId id="272" r:id="rId10"/>
    <p:sldId id="274" r:id="rId11"/>
    <p:sldId id="275" r:id="rId12"/>
    <p:sldId id="277" r:id="rId13"/>
    <p:sldId id="281" r:id="rId14"/>
    <p:sldId id="284" r:id="rId15"/>
    <p:sldId id="285" r:id="rId16"/>
    <p:sldId id="288" r:id="rId17"/>
    <p:sldId id="290" r:id="rId18"/>
    <p:sldId id="291" r:id="rId19"/>
    <p:sldId id="292" r:id="rId20"/>
    <p:sldId id="293" r:id="rId21"/>
    <p:sldId id="294" r:id="rId22"/>
    <p:sldId id="386" r:id="rId23"/>
    <p:sldId id="298" r:id="rId24"/>
    <p:sldId id="300" r:id="rId25"/>
    <p:sldId id="303" r:id="rId26"/>
    <p:sldId id="323" r:id="rId27"/>
    <p:sldId id="330" r:id="rId28"/>
    <p:sldId id="384" r:id="rId29"/>
    <p:sldId id="336" r:id="rId3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87" d="100"/>
          <a:sy n="87" d="100"/>
        </p:scale>
        <p:origin x="-528" y="-86"/>
      </p:cViewPr>
      <p:guideLst>
        <p:guide orient="horz" pos="2184"/>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colorful5#1">
  <dgm:title val=""/>
  <dgm:desc val=""/>
  <dgm:catLst>
    <dgm:cat type="colorful" pri="10500"/>
  </dgm:catLst>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DA051799-05B1-4ED7-8550-5B9A167429C2}" type="doc">
      <dgm:prSet loTypeId="urn:microsoft.com/office/officeart/2005/8/layout/hList6" loCatId="list" qsTypeId="urn:microsoft.com/office/officeart/2005/8/quickstyle/simple3#1" qsCatId="simple" csTypeId="urn:microsoft.com/office/officeart/2005/8/colors/colorful5#1" csCatId="colorful" phldr="1"/>
      <dgm:spPr/>
      <dgm:t>
        <a:bodyPr/>
        <a:lstStyle/>
        <a:p>
          <a:endParaRPr lang="en-US"/>
        </a:p>
      </dgm:t>
    </dgm:pt>
    <dgm:pt modelId="{7F7DF731-6D5A-4064-982D-6DF17EB17416}">
      <dgm:prSet phldrT="[Text]" custT="1"/>
      <dgm:spPr/>
      <dgm:t>
        <a:bodyPr/>
        <a:lstStyle/>
        <a:p>
          <a:pPr marL="0" marR="0" indent="0" algn="just" defTabSz="914400" eaLnBrk="1" fontAlgn="auto" latinLnBrk="0" hangingPunct="1">
            <a:lnSpc>
              <a:spcPct val="100000"/>
            </a:lnSpc>
            <a:spcBef>
              <a:spcPts val="0"/>
            </a:spcBef>
            <a:spcAft>
              <a:spcPts val="0"/>
            </a:spcAft>
            <a:buClrTx/>
            <a:buSzTx/>
            <a:buFontTx/>
            <a:buNone/>
          </a:pPr>
          <a:r>
            <a:rPr lang="en-US" sz="2000" b="1" dirty="0"/>
            <a:t> </a:t>
          </a:r>
          <a:r>
            <a:rPr lang="en-US" sz="2000" b="1" dirty="0">
              <a:latin typeface="Calibri" panose="020F0502020204030204"/>
              <a:cs typeface="Calibri" panose="020F0502020204030204"/>
            </a:rPr>
            <a:t>∆</a:t>
          </a:r>
          <a:r>
            <a:rPr lang="en-US" sz="2400" b="1" dirty="0"/>
            <a:t>Four dental specialists with post graduate qualification in different specialties of dentistry.</a:t>
          </a:r>
        </a:p>
        <a:p>
          <a:pPr algn="just" defTabSz="889000">
            <a:lnSpc>
              <a:spcPct val="90000"/>
            </a:lnSpc>
            <a:spcBef>
              <a:spcPct val="0"/>
            </a:spcBef>
            <a:spcAft>
              <a:spcPct val="35000"/>
            </a:spcAft>
          </a:pPr>
          <a:endParaRPr lang="en-US" sz="2000" b="1" dirty="0"/>
        </a:p>
      </dgm:t>
    </dgm:pt>
    <dgm:pt modelId="{FE028EE2-3563-4A03-A8DD-518F32DCF030}" type="parTrans" cxnId="{075E5863-86E9-4E05-A492-2B4AEF75B939}">
      <dgm:prSet/>
      <dgm:spPr/>
      <dgm:t>
        <a:bodyPr/>
        <a:lstStyle/>
        <a:p>
          <a:endParaRPr lang="en-US"/>
        </a:p>
      </dgm:t>
    </dgm:pt>
    <dgm:pt modelId="{99B6B793-7937-40CD-B766-47DBAA278434}" type="sibTrans" cxnId="{075E5863-86E9-4E05-A492-2B4AEF75B939}">
      <dgm:prSet/>
      <dgm:spPr/>
      <dgm:t>
        <a:bodyPr/>
        <a:lstStyle/>
        <a:p>
          <a:endParaRPr lang="en-US"/>
        </a:p>
      </dgm:t>
    </dgm:pt>
    <dgm:pt modelId="{41580BBE-563D-4CEC-B4D3-6D7EB8C1EB15}">
      <dgm:prSet phldrT="[Text]" custT="1"/>
      <dgm:spPr/>
      <dgm:t>
        <a:bodyPr/>
        <a:lstStyle/>
        <a:p>
          <a:r>
            <a:rPr lang="en-US" sz="2400" dirty="0">
              <a:latin typeface="Calibri" panose="020F0502020204030204"/>
              <a:cs typeface="Calibri" panose="020F0502020204030204"/>
            </a:rPr>
            <a:t>∆</a:t>
          </a:r>
          <a:r>
            <a:rPr lang="en-US" sz="2400" b="1" dirty="0"/>
            <a:t>One chief dental officer &amp; one programme officer</a:t>
          </a:r>
          <a:endParaRPr lang="en-US" sz="2400" dirty="0"/>
        </a:p>
      </dgm:t>
    </dgm:pt>
    <dgm:pt modelId="{FB35189F-8B0F-456A-9573-994275D8028B}" type="parTrans" cxnId="{74A0808F-EA2C-46D4-B5A6-847B1DECF915}">
      <dgm:prSet/>
      <dgm:spPr/>
      <dgm:t>
        <a:bodyPr/>
        <a:lstStyle/>
        <a:p>
          <a:endParaRPr lang="en-US"/>
        </a:p>
      </dgm:t>
    </dgm:pt>
    <dgm:pt modelId="{DA16C2C2-75E0-479E-87C1-73AFEA1A9849}" type="sibTrans" cxnId="{74A0808F-EA2C-46D4-B5A6-847B1DECF915}">
      <dgm:prSet/>
      <dgm:spPr/>
      <dgm:t>
        <a:bodyPr/>
        <a:lstStyle/>
        <a:p>
          <a:endParaRPr lang="en-US"/>
        </a:p>
      </dgm:t>
    </dgm:pt>
    <dgm:pt modelId="{804AC99C-9AB9-4C73-A579-8676612D8AFC}">
      <dgm:prSet phldrT="[Text]" custT="1"/>
      <dgm:spPr/>
      <dgm:t>
        <a:bodyPr/>
        <a:lstStyle/>
        <a:p>
          <a:pPr marL="228600" indent="0" algn="l" defTabSz="889000">
            <a:lnSpc>
              <a:spcPct val="90000"/>
            </a:lnSpc>
            <a:spcBef>
              <a:spcPct val="0"/>
            </a:spcBef>
            <a:spcAft>
              <a:spcPct val="15000"/>
            </a:spcAft>
            <a:buNone/>
          </a:pPr>
          <a:endParaRPr lang="en-US" sz="2000" b="1" dirty="0">
            <a:solidFill>
              <a:srgbClr val="FF0000"/>
            </a:solidFill>
          </a:endParaRPr>
        </a:p>
      </dgm:t>
    </dgm:pt>
    <dgm:pt modelId="{542F4849-26E0-46D7-9480-27A6DD65EF4B}" type="parTrans" cxnId="{0C2FC4FB-37AE-4DC1-A041-AEC6F45C7EC0}">
      <dgm:prSet/>
      <dgm:spPr/>
      <dgm:t>
        <a:bodyPr/>
        <a:lstStyle/>
        <a:p>
          <a:endParaRPr lang="en-US"/>
        </a:p>
      </dgm:t>
    </dgm:pt>
    <dgm:pt modelId="{37977EDE-F1CF-4344-A7EE-E571E3753E09}" type="sibTrans" cxnId="{0C2FC4FB-37AE-4DC1-A041-AEC6F45C7EC0}">
      <dgm:prSet/>
      <dgm:spPr/>
      <dgm:t>
        <a:bodyPr/>
        <a:lstStyle/>
        <a:p>
          <a:endParaRPr lang="en-US"/>
        </a:p>
      </dgm:t>
    </dgm:pt>
    <dgm:pt modelId="{941DAD88-C1C9-4732-BD65-99F502D92B06}" type="pres">
      <dgm:prSet presAssocID="{DA051799-05B1-4ED7-8550-5B9A167429C2}" presName="Name0" presStyleCnt="0">
        <dgm:presLayoutVars>
          <dgm:dir/>
          <dgm:resizeHandles val="exact"/>
        </dgm:presLayoutVars>
      </dgm:prSet>
      <dgm:spPr/>
      <dgm:t>
        <a:bodyPr/>
        <a:lstStyle/>
        <a:p>
          <a:endParaRPr lang="en-IN"/>
        </a:p>
      </dgm:t>
    </dgm:pt>
    <dgm:pt modelId="{E58FD03E-97EF-4FA4-BF34-4A42300B9570}" type="pres">
      <dgm:prSet presAssocID="{7F7DF731-6D5A-4064-982D-6DF17EB17416}" presName="node" presStyleLbl="node1" presStyleIdx="0" presStyleCnt="2">
        <dgm:presLayoutVars>
          <dgm:bulletEnabled val="1"/>
        </dgm:presLayoutVars>
      </dgm:prSet>
      <dgm:spPr/>
      <dgm:t>
        <a:bodyPr/>
        <a:lstStyle/>
        <a:p>
          <a:endParaRPr lang="en-IN"/>
        </a:p>
      </dgm:t>
    </dgm:pt>
    <dgm:pt modelId="{3852ED04-1462-404A-885C-20FCBB6A517E}" type="pres">
      <dgm:prSet presAssocID="{99B6B793-7937-40CD-B766-47DBAA278434}" presName="sibTrans" presStyleCnt="0"/>
      <dgm:spPr/>
    </dgm:pt>
    <dgm:pt modelId="{5223F5AC-A9BB-4A86-AD18-3D659763E586}" type="pres">
      <dgm:prSet presAssocID="{41580BBE-563D-4CEC-B4D3-6D7EB8C1EB15}" presName="node" presStyleLbl="node1" presStyleIdx="1" presStyleCnt="2">
        <dgm:presLayoutVars>
          <dgm:bulletEnabled val="1"/>
        </dgm:presLayoutVars>
      </dgm:prSet>
      <dgm:spPr/>
      <dgm:t>
        <a:bodyPr/>
        <a:lstStyle/>
        <a:p>
          <a:endParaRPr lang="en-IN"/>
        </a:p>
      </dgm:t>
    </dgm:pt>
  </dgm:ptLst>
  <dgm:cxnLst>
    <dgm:cxn modelId="{2F7232C5-85F4-4308-984A-7956B295C84B}" type="presOf" srcId="{DA051799-05B1-4ED7-8550-5B9A167429C2}" destId="{941DAD88-C1C9-4732-BD65-99F502D92B06}" srcOrd="0" destOrd="0" presId="urn:microsoft.com/office/officeart/2005/8/layout/hList6"/>
    <dgm:cxn modelId="{0C2FC4FB-37AE-4DC1-A041-AEC6F45C7EC0}" srcId="{7F7DF731-6D5A-4064-982D-6DF17EB17416}" destId="{804AC99C-9AB9-4C73-A579-8676612D8AFC}" srcOrd="0" destOrd="0" parTransId="{542F4849-26E0-46D7-9480-27A6DD65EF4B}" sibTransId="{37977EDE-F1CF-4344-A7EE-E571E3753E09}"/>
    <dgm:cxn modelId="{075E5863-86E9-4E05-A492-2B4AEF75B939}" srcId="{DA051799-05B1-4ED7-8550-5B9A167429C2}" destId="{7F7DF731-6D5A-4064-982D-6DF17EB17416}" srcOrd="0" destOrd="0" parTransId="{FE028EE2-3563-4A03-A8DD-518F32DCF030}" sibTransId="{99B6B793-7937-40CD-B766-47DBAA278434}"/>
    <dgm:cxn modelId="{83375E0A-41DD-4EE8-A9C1-759E6C258461}" type="presOf" srcId="{7F7DF731-6D5A-4064-982D-6DF17EB17416}" destId="{E58FD03E-97EF-4FA4-BF34-4A42300B9570}" srcOrd="0" destOrd="0" presId="urn:microsoft.com/office/officeart/2005/8/layout/hList6"/>
    <dgm:cxn modelId="{D0A9F59E-DA88-4F41-92DD-B4BDAA92C7DA}" type="presOf" srcId="{804AC99C-9AB9-4C73-A579-8676612D8AFC}" destId="{E58FD03E-97EF-4FA4-BF34-4A42300B9570}" srcOrd="0" destOrd="1" presId="urn:microsoft.com/office/officeart/2005/8/layout/hList6"/>
    <dgm:cxn modelId="{1FBB6365-0E0B-46BC-8C0F-726C484FAC78}" type="presOf" srcId="{41580BBE-563D-4CEC-B4D3-6D7EB8C1EB15}" destId="{5223F5AC-A9BB-4A86-AD18-3D659763E586}" srcOrd="0" destOrd="0" presId="urn:microsoft.com/office/officeart/2005/8/layout/hList6"/>
    <dgm:cxn modelId="{74A0808F-EA2C-46D4-B5A6-847B1DECF915}" srcId="{DA051799-05B1-4ED7-8550-5B9A167429C2}" destId="{41580BBE-563D-4CEC-B4D3-6D7EB8C1EB15}" srcOrd="1" destOrd="0" parTransId="{FB35189F-8B0F-456A-9573-994275D8028B}" sibTransId="{DA16C2C2-75E0-479E-87C1-73AFEA1A9849}"/>
    <dgm:cxn modelId="{0D2A3BF8-F50E-4196-A56D-1BFD40B5E0FF}" type="presParOf" srcId="{941DAD88-C1C9-4732-BD65-99F502D92B06}" destId="{E58FD03E-97EF-4FA4-BF34-4A42300B9570}" srcOrd="0" destOrd="0" presId="urn:microsoft.com/office/officeart/2005/8/layout/hList6"/>
    <dgm:cxn modelId="{130BCF12-33AF-4E35-90B1-1841BC327983}" type="presParOf" srcId="{941DAD88-C1C9-4732-BD65-99F502D92B06}" destId="{3852ED04-1462-404A-885C-20FCBB6A517E}" srcOrd="1" destOrd="0" presId="urn:microsoft.com/office/officeart/2005/8/layout/hList6"/>
    <dgm:cxn modelId="{0C003202-1677-4B8A-B76C-3E99A21BB2D3}" type="presParOf" srcId="{941DAD88-C1C9-4732-BD65-99F502D92B06}" destId="{5223F5AC-A9BB-4A86-AD18-3D659763E586}" srcOrd="2" destOrd="0" presId="urn:microsoft.com/office/officeart/2005/8/layout/hList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7C7A7A4-1CB1-452A-8F09-13CB961C4602}" type="doc">
      <dgm:prSet loTypeId="urn:microsoft.com/office/officeart/2005/8/layout/venn2#1" loCatId="relationship" qsTypeId="urn:microsoft.com/office/officeart/2005/8/quickstyle/simple3#2" qsCatId="simple" csTypeId="urn:microsoft.com/office/officeart/2005/8/colors/colorful1#1" csCatId="colorful" phldr="1"/>
      <dgm:spPr/>
      <dgm:t>
        <a:bodyPr/>
        <a:lstStyle/>
        <a:p>
          <a:endParaRPr lang="en-US"/>
        </a:p>
      </dgm:t>
    </dgm:pt>
    <dgm:pt modelId="{3F785745-986C-4AD7-9358-9D88406800B3}">
      <dgm:prSet custT="1"/>
      <dgm:spPr/>
      <dgm:t>
        <a:bodyPr/>
        <a:lstStyle/>
        <a:p>
          <a:pPr rtl="0"/>
          <a:r>
            <a:rPr lang="en-US" sz="1800" b="1" dirty="0"/>
            <a:t>Sufficient number of dental colleges as per the requirement of the individual state.</a:t>
          </a:r>
        </a:p>
      </dgm:t>
    </dgm:pt>
    <dgm:pt modelId="{760947F6-5319-4079-B81C-A8768AA70F97}" type="parTrans" cxnId="{73D1CB21-AAD7-4676-BE8C-FC8BB7DBAE9D}">
      <dgm:prSet/>
      <dgm:spPr/>
      <dgm:t>
        <a:bodyPr/>
        <a:lstStyle/>
        <a:p>
          <a:endParaRPr lang="en-US"/>
        </a:p>
      </dgm:t>
    </dgm:pt>
    <dgm:pt modelId="{F7849A0A-1DA0-4EE6-9DC2-305AB9CC6A91}" type="sibTrans" cxnId="{73D1CB21-AAD7-4676-BE8C-FC8BB7DBAE9D}">
      <dgm:prSet/>
      <dgm:spPr/>
      <dgm:t>
        <a:bodyPr/>
        <a:lstStyle/>
        <a:p>
          <a:endParaRPr lang="en-US"/>
        </a:p>
      </dgm:t>
    </dgm:pt>
    <dgm:pt modelId="{9B3352A4-924D-48A0-ACD8-83AF10DC659B}">
      <dgm:prSet custT="1"/>
      <dgm:spPr/>
      <dgm:t>
        <a:bodyPr/>
        <a:lstStyle/>
        <a:p>
          <a:pPr algn="just" rtl="0"/>
          <a:r>
            <a:rPr lang="en-US" sz="1800" b="1" dirty="0"/>
            <a:t>1.At the directorate level, there should be a director of oral health services with an independent charge of Budget.</a:t>
          </a:r>
        </a:p>
      </dgm:t>
    </dgm:pt>
    <dgm:pt modelId="{B641F676-6FA5-4109-8107-1E6EFC87546A}" type="parTrans" cxnId="{3BBCC136-A019-419C-85FC-E73ADF6EB08A}">
      <dgm:prSet/>
      <dgm:spPr/>
      <dgm:t>
        <a:bodyPr/>
        <a:lstStyle/>
        <a:p>
          <a:endParaRPr lang="en-US"/>
        </a:p>
      </dgm:t>
    </dgm:pt>
    <dgm:pt modelId="{CD2E86C9-E66D-4899-98FC-6D42A4F081D8}" type="sibTrans" cxnId="{3BBCC136-A019-419C-85FC-E73ADF6EB08A}">
      <dgm:prSet/>
      <dgm:spPr/>
      <dgm:t>
        <a:bodyPr/>
        <a:lstStyle/>
        <a:p>
          <a:endParaRPr lang="en-US"/>
        </a:p>
      </dgm:t>
    </dgm:pt>
    <dgm:pt modelId="{7D3070DA-EE20-45D3-9CD3-5E798FC9A2FE}" type="pres">
      <dgm:prSet presAssocID="{C7C7A7A4-1CB1-452A-8F09-13CB961C4602}" presName="Name0" presStyleCnt="0">
        <dgm:presLayoutVars>
          <dgm:chMax val="7"/>
          <dgm:resizeHandles val="exact"/>
        </dgm:presLayoutVars>
      </dgm:prSet>
      <dgm:spPr/>
      <dgm:t>
        <a:bodyPr/>
        <a:lstStyle/>
        <a:p>
          <a:endParaRPr lang="en-IN"/>
        </a:p>
      </dgm:t>
    </dgm:pt>
    <dgm:pt modelId="{37B2E683-D1C3-4446-8F00-B01EA4760874}" type="pres">
      <dgm:prSet presAssocID="{C7C7A7A4-1CB1-452A-8F09-13CB961C4602}" presName="comp1" presStyleCnt="0"/>
      <dgm:spPr/>
    </dgm:pt>
    <dgm:pt modelId="{A2EDA920-53CA-41FA-B0E5-5E4B46CC36F1}" type="pres">
      <dgm:prSet presAssocID="{C7C7A7A4-1CB1-452A-8F09-13CB961C4602}" presName="circle1" presStyleLbl="node1" presStyleIdx="0" presStyleCnt="2" custScaleX="164995"/>
      <dgm:spPr/>
      <dgm:t>
        <a:bodyPr/>
        <a:lstStyle/>
        <a:p>
          <a:endParaRPr lang="en-IN"/>
        </a:p>
      </dgm:t>
    </dgm:pt>
    <dgm:pt modelId="{99BE8E3B-C683-4163-BE62-1F28F451DE56}" type="pres">
      <dgm:prSet presAssocID="{C7C7A7A4-1CB1-452A-8F09-13CB961C4602}" presName="c1text" presStyleLbl="node1" presStyleIdx="0" presStyleCnt="2">
        <dgm:presLayoutVars>
          <dgm:bulletEnabled val="1"/>
        </dgm:presLayoutVars>
      </dgm:prSet>
      <dgm:spPr/>
      <dgm:t>
        <a:bodyPr/>
        <a:lstStyle/>
        <a:p>
          <a:endParaRPr lang="en-IN"/>
        </a:p>
      </dgm:t>
    </dgm:pt>
    <dgm:pt modelId="{FC338F6C-D119-4572-9A62-EFE6E5E71A3C}" type="pres">
      <dgm:prSet presAssocID="{C7C7A7A4-1CB1-452A-8F09-13CB961C4602}" presName="comp2" presStyleCnt="0"/>
      <dgm:spPr/>
    </dgm:pt>
    <dgm:pt modelId="{FA3191B1-6614-4D25-9F34-6EB6433DAC56}" type="pres">
      <dgm:prSet presAssocID="{C7C7A7A4-1CB1-452A-8F09-13CB961C4602}" presName="circle2" presStyleLbl="node1" presStyleIdx="1" presStyleCnt="2" custScaleX="121221" custScaleY="85853"/>
      <dgm:spPr/>
      <dgm:t>
        <a:bodyPr/>
        <a:lstStyle/>
        <a:p>
          <a:endParaRPr lang="en-IN"/>
        </a:p>
      </dgm:t>
    </dgm:pt>
    <dgm:pt modelId="{90F9D0EB-C221-4B0C-88C1-BA9CEC341C0B}" type="pres">
      <dgm:prSet presAssocID="{C7C7A7A4-1CB1-452A-8F09-13CB961C4602}" presName="c2text" presStyleLbl="node1" presStyleIdx="1" presStyleCnt="2">
        <dgm:presLayoutVars>
          <dgm:bulletEnabled val="1"/>
        </dgm:presLayoutVars>
      </dgm:prSet>
      <dgm:spPr/>
      <dgm:t>
        <a:bodyPr/>
        <a:lstStyle/>
        <a:p>
          <a:endParaRPr lang="en-IN"/>
        </a:p>
      </dgm:t>
    </dgm:pt>
  </dgm:ptLst>
  <dgm:cxnLst>
    <dgm:cxn modelId="{C6DB6DBE-2715-4E42-B5FF-DD8A94F3C0D1}" type="presOf" srcId="{3F785745-986C-4AD7-9358-9D88406800B3}" destId="{99BE8E3B-C683-4163-BE62-1F28F451DE56}" srcOrd="1" destOrd="0" presId="urn:microsoft.com/office/officeart/2005/8/layout/venn2#1"/>
    <dgm:cxn modelId="{4F8544E5-D16D-4CD8-9A7B-1E8469A04733}" type="presOf" srcId="{9B3352A4-924D-48A0-ACD8-83AF10DC659B}" destId="{90F9D0EB-C221-4B0C-88C1-BA9CEC341C0B}" srcOrd="1" destOrd="0" presId="urn:microsoft.com/office/officeart/2005/8/layout/venn2#1"/>
    <dgm:cxn modelId="{3BBCC136-A019-419C-85FC-E73ADF6EB08A}" srcId="{C7C7A7A4-1CB1-452A-8F09-13CB961C4602}" destId="{9B3352A4-924D-48A0-ACD8-83AF10DC659B}" srcOrd="1" destOrd="0" parTransId="{B641F676-6FA5-4109-8107-1E6EFC87546A}" sibTransId="{CD2E86C9-E66D-4899-98FC-6D42A4F081D8}"/>
    <dgm:cxn modelId="{73D1CB21-AAD7-4676-BE8C-FC8BB7DBAE9D}" srcId="{C7C7A7A4-1CB1-452A-8F09-13CB961C4602}" destId="{3F785745-986C-4AD7-9358-9D88406800B3}" srcOrd="0" destOrd="0" parTransId="{760947F6-5319-4079-B81C-A8768AA70F97}" sibTransId="{F7849A0A-1DA0-4EE6-9DC2-305AB9CC6A91}"/>
    <dgm:cxn modelId="{372A1973-EB46-4700-BCB4-32C365A506DC}" type="presOf" srcId="{3F785745-986C-4AD7-9358-9D88406800B3}" destId="{A2EDA920-53CA-41FA-B0E5-5E4B46CC36F1}" srcOrd="0" destOrd="0" presId="urn:microsoft.com/office/officeart/2005/8/layout/venn2#1"/>
    <dgm:cxn modelId="{2540F93D-72E7-4319-BBA1-8EBA807E4B80}" type="presOf" srcId="{9B3352A4-924D-48A0-ACD8-83AF10DC659B}" destId="{FA3191B1-6614-4D25-9F34-6EB6433DAC56}" srcOrd="0" destOrd="0" presId="urn:microsoft.com/office/officeart/2005/8/layout/venn2#1"/>
    <dgm:cxn modelId="{9BADA6BE-523D-4005-9A54-A79C72948432}" type="presOf" srcId="{C7C7A7A4-1CB1-452A-8F09-13CB961C4602}" destId="{7D3070DA-EE20-45D3-9CD3-5E798FC9A2FE}" srcOrd="0" destOrd="0" presId="urn:microsoft.com/office/officeart/2005/8/layout/venn2#1"/>
    <dgm:cxn modelId="{D5CE6DAF-41BC-4435-AE3C-57A6A5C7357B}" type="presParOf" srcId="{7D3070DA-EE20-45D3-9CD3-5E798FC9A2FE}" destId="{37B2E683-D1C3-4446-8F00-B01EA4760874}" srcOrd="0" destOrd="0" presId="urn:microsoft.com/office/officeart/2005/8/layout/venn2#1"/>
    <dgm:cxn modelId="{E3CC27B2-CA16-48EA-9A46-F4657B4E3A08}" type="presParOf" srcId="{37B2E683-D1C3-4446-8F00-B01EA4760874}" destId="{A2EDA920-53CA-41FA-B0E5-5E4B46CC36F1}" srcOrd="0" destOrd="0" presId="urn:microsoft.com/office/officeart/2005/8/layout/venn2#1"/>
    <dgm:cxn modelId="{DA4494F3-CCC2-4389-B8C2-EDD605E9328A}" type="presParOf" srcId="{37B2E683-D1C3-4446-8F00-B01EA4760874}" destId="{99BE8E3B-C683-4163-BE62-1F28F451DE56}" srcOrd="1" destOrd="0" presId="urn:microsoft.com/office/officeart/2005/8/layout/venn2#1"/>
    <dgm:cxn modelId="{641652B5-E694-43A6-9771-90B514EABE79}" type="presParOf" srcId="{7D3070DA-EE20-45D3-9CD3-5E798FC9A2FE}" destId="{FC338F6C-D119-4572-9A62-EFE6E5E71A3C}" srcOrd="1" destOrd="0" presId="urn:microsoft.com/office/officeart/2005/8/layout/venn2#1"/>
    <dgm:cxn modelId="{8FDA77E2-26D3-4988-93D1-AA08E9911C56}" type="presParOf" srcId="{FC338F6C-D119-4572-9A62-EFE6E5E71A3C}" destId="{FA3191B1-6614-4D25-9F34-6EB6433DAC56}" srcOrd="0" destOrd="0" presId="urn:microsoft.com/office/officeart/2005/8/layout/venn2#1"/>
    <dgm:cxn modelId="{4A8C0EC8-FF8C-4B6B-81D0-C49503AA4352}" type="presParOf" srcId="{FC338F6C-D119-4572-9A62-EFE6E5E71A3C}" destId="{90F9D0EB-C221-4B0C-88C1-BA9CEC341C0B}" srcOrd="1" destOrd="0" presId="urn:microsoft.com/office/officeart/2005/8/layout/venn2#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58FD03E-97EF-4FA4-BF34-4A42300B9570}">
      <dsp:nvSpPr>
        <dsp:cNvPr id="0" name=""/>
        <dsp:cNvSpPr/>
      </dsp:nvSpPr>
      <dsp:spPr>
        <a:xfrm rot="16200000">
          <a:off x="118269" y="-114151"/>
          <a:ext cx="3733800" cy="3962102"/>
        </a:xfrm>
        <a:prstGeom prst="flowChartManualOperation">
          <a:avLst/>
        </a:prstGeom>
        <a:gradFill rotWithShape="0">
          <a:gsLst>
            <a:gs pos="0">
              <a:schemeClr val="accent5">
                <a:hueOff val="0"/>
                <a:satOff val="0"/>
                <a:lumOff val="0"/>
                <a:alphaOff val="0"/>
                <a:lumMod val="110000"/>
                <a:satMod val="105000"/>
                <a:tint val="67000"/>
              </a:schemeClr>
            </a:gs>
            <a:gs pos="50000">
              <a:schemeClr val="accent5">
                <a:hueOff val="0"/>
                <a:satOff val="0"/>
                <a:lumOff val="0"/>
                <a:alphaOff val="0"/>
                <a:lumMod val="105000"/>
                <a:satMod val="103000"/>
                <a:tint val="73000"/>
              </a:schemeClr>
            </a:gs>
            <a:gs pos="100000">
              <a:schemeClr val="accent5">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27000" tIns="0" rIns="127000" bIns="0" numCol="1" spcCol="1270" anchor="t" anchorCtr="0">
          <a:noAutofit/>
        </a:bodyPr>
        <a:lstStyle/>
        <a:p>
          <a:pPr marL="0" marR="0" lvl="0" indent="0" algn="just" defTabSz="914400" eaLnBrk="1" fontAlgn="auto" latinLnBrk="0" hangingPunct="1">
            <a:lnSpc>
              <a:spcPct val="100000"/>
            </a:lnSpc>
            <a:spcBef>
              <a:spcPct val="0"/>
            </a:spcBef>
            <a:spcAft>
              <a:spcPts val="0"/>
            </a:spcAft>
            <a:buClrTx/>
            <a:buSzTx/>
            <a:buFontTx/>
            <a:buNone/>
          </a:pPr>
          <a:r>
            <a:rPr lang="en-US" sz="2000" b="1" kern="1200" dirty="0"/>
            <a:t> </a:t>
          </a:r>
          <a:r>
            <a:rPr lang="en-US" sz="2000" b="1" kern="1200" dirty="0">
              <a:latin typeface="Calibri" panose="020F0502020204030204"/>
              <a:cs typeface="Calibri" panose="020F0502020204030204"/>
            </a:rPr>
            <a:t>∆</a:t>
          </a:r>
          <a:r>
            <a:rPr lang="en-US" sz="2400" b="1" kern="1200" dirty="0"/>
            <a:t>Four dental specialists with post graduate qualification in different specialties of dentistry.</a:t>
          </a:r>
        </a:p>
        <a:p>
          <a:pPr lvl="0" algn="just" defTabSz="889000">
            <a:lnSpc>
              <a:spcPct val="90000"/>
            </a:lnSpc>
            <a:spcBef>
              <a:spcPct val="0"/>
            </a:spcBef>
            <a:spcAft>
              <a:spcPct val="35000"/>
            </a:spcAft>
          </a:pPr>
          <a:endParaRPr lang="en-US" sz="2000" b="1" kern="1200" dirty="0"/>
        </a:p>
        <a:p>
          <a:pPr marL="228600" lvl="1" indent="0" algn="l" defTabSz="889000">
            <a:lnSpc>
              <a:spcPct val="90000"/>
            </a:lnSpc>
            <a:spcBef>
              <a:spcPct val="0"/>
            </a:spcBef>
            <a:spcAft>
              <a:spcPct val="15000"/>
            </a:spcAft>
            <a:buChar char="••"/>
          </a:pPr>
          <a:endParaRPr lang="en-US" sz="2000" b="1" kern="1200" dirty="0">
            <a:solidFill>
              <a:srgbClr val="FF0000"/>
            </a:solidFill>
          </a:endParaRPr>
        </a:p>
      </dsp:txBody>
      <dsp:txXfrm rot="5400000">
        <a:off x="4118" y="746760"/>
        <a:ext cx="3962102" cy="2240280"/>
      </dsp:txXfrm>
    </dsp:sp>
    <dsp:sp modelId="{5223F5AC-A9BB-4A86-AD18-3D659763E586}">
      <dsp:nvSpPr>
        <dsp:cNvPr id="0" name=""/>
        <dsp:cNvSpPr/>
      </dsp:nvSpPr>
      <dsp:spPr>
        <a:xfrm rot="16200000">
          <a:off x="4377530" y="-114151"/>
          <a:ext cx="3733800" cy="3962102"/>
        </a:xfrm>
        <a:prstGeom prst="flowChartManualOperation">
          <a:avLst/>
        </a:prstGeom>
        <a:gradFill rotWithShape="0">
          <a:gsLst>
            <a:gs pos="0">
              <a:schemeClr val="accent5">
                <a:hueOff val="-900018"/>
                <a:satOff val="30365"/>
                <a:lumOff val="-23530"/>
                <a:alphaOff val="0"/>
                <a:lumMod val="110000"/>
                <a:satMod val="105000"/>
                <a:tint val="67000"/>
              </a:schemeClr>
            </a:gs>
            <a:gs pos="50000">
              <a:schemeClr val="accent5">
                <a:hueOff val="-900018"/>
                <a:satOff val="30365"/>
                <a:lumOff val="-23530"/>
                <a:alphaOff val="0"/>
                <a:lumMod val="105000"/>
                <a:satMod val="103000"/>
                <a:tint val="73000"/>
              </a:schemeClr>
            </a:gs>
            <a:gs pos="100000">
              <a:schemeClr val="accent5">
                <a:hueOff val="-900018"/>
                <a:satOff val="30365"/>
                <a:lumOff val="-2353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52400" tIns="0" rIns="152400" bIns="0" numCol="1" spcCol="1270" anchor="ctr" anchorCtr="0">
          <a:noAutofit/>
        </a:bodyPr>
        <a:lstStyle/>
        <a:p>
          <a:pPr lvl="0" algn="ctr" defTabSz="1066800">
            <a:lnSpc>
              <a:spcPct val="90000"/>
            </a:lnSpc>
            <a:spcBef>
              <a:spcPct val="0"/>
            </a:spcBef>
            <a:spcAft>
              <a:spcPct val="35000"/>
            </a:spcAft>
          </a:pPr>
          <a:r>
            <a:rPr lang="en-US" sz="2400" kern="1200" dirty="0">
              <a:latin typeface="Calibri" panose="020F0502020204030204"/>
              <a:cs typeface="Calibri" panose="020F0502020204030204"/>
            </a:rPr>
            <a:t>∆</a:t>
          </a:r>
          <a:r>
            <a:rPr lang="en-US" sz="2400" b="1" kern="1200" dirty="0"/>
            <a:t>One chief dental officer &amp; one programme officer</a:t>
          </a:r>
          <a:endParaRPr lang="en-US" sz="2400" kern="1200" dirty="0"/>
        </a:p>
      </dsp:txBody>
      <dsp:txXfrm rot="5400000">
        <a:off x="4263379" y="746760"/>
        <a:ext cx="3962102" cy="224028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2EDA920-53CA-41FA-B0E5-5E4B46CC36F1}">
      <dsp:nvSpPr>
        <dsp:cNvPr id="0" name=""/>
        <dsp:cNvSpPr/>
      </dsp:nvSpPr>
      <dsp:spPr>
        <a:xfrm>
          <a:off x="-93884" y="0"/>
          <a:ext cx="8417368" cy="5101590"/>
        </a:xfrm>
        <a:prstGeom prst="ellipse">
          <a:avLst/>
        </a:prstGeom>
        <a:gradFill rotWithShape="0">
          <a:gsLst>
            <a:gs pos="0">
              <a:schemeClr val="accent2">
                <a:hueOff val="0"/>
                <a:satOff val="0"/>
                <a:lumOff val="0"/>
                <a:alphaOff val="0"/>
                <a:lumMod val="110000"/>
                <a:satMod val="105000"/>
                <a:tint val="67000"/>
              </a:schemeClr>
            </a:gs>
            <a:gs pos="50000">
              <a:schemeClr val="accent2">
                <a:hueOff val="0"/>
                <a:satOff val="0"/>
                <a:lumOff val="0"/>
                <a:alphaOff val="0"/>
                <a:lumMod val="105000"/>
                <a:satMod val="103000"/>
                <a:tint val="73000"/>
              </a:schemeClr>
            </a:gs>
            <a:gs pos="100000">
              <a:schemeClr val="accent2">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28016" tIns="128016" rIns="128016" bIns="128016" numCol="1" spcCol="1270" anchor="ctr" anchorCtr="0">
          <a:noAutofit/>
        </a:bodyPr>
        <a:lstStyle/>
        <a:p>
          <a:pPr lvl="0" algn="ctr" defTabSz="800100" rtl="0">
            <a:lnSpc>
              <a:spcPct val="90000"/>
            </a:lnSpc>
            <a:spcBef>
              <a:spcPct val="0"/>
            </a:spcBef>
            <a:spcAft>
              <a:spcPct val="35000"/>
            </a:spcAft>
          </a:pPr>
          <a:r>
            <a:rPr lang="en-US" sz="1800" b="1" kern="1200" dirty="0"/>
            <a:t>Sufficient number of dental colleges as per the requirement of the individual state.</a:t>
          </a:r>
        </a:p>
      </dsp:txBody>
      <dsp:txXfrm>
        <a:off x="1905240" y="382619"/>
        <a:ext cx="4419118" cy="867270"/>
      </dsp:txXfrm>
    </dsp:sp>
    <dsp:sp modelId="{FA3191B1-6614-4D25-9F34-6EB6433DAC56}">
      <dsp:nvSpPr>
        <dsp:cNvPr id="0" name=""/>
        <dsp:cNvSpPr/>
      </dsp:nvSpPr>
      <dsp:spPr>
        <a:xfrm>
          <a:off x="1795725" y="1546043"/>
          <a:ext cx="4638148" cy="3284901"/>
        </a:xfrm>
        <a:prstGeom prst="ellipse">
          <a:avLst/>
        </a:prstGeom>
        <a:gradFill rotWithShape="0">
          <a:gsLst>
            <a:gs pos="0">
              <a:schemeClr val="accent3">
                <a:hueOff val="0"/>
                <a:satOff val="0"/>
                <a:lumOff val="0"/>
                <a:alphaOff val="0"/>
                <a:lumMod val="110000"/>
                <a:satMod val="105000"/>
                <a:tint val="67000"/>
              </a:schemeClr>
            </a:gs>
            <a:gs pos="50000">
              <a:schemeClr val="accent3">
                <a:hueOff val="0"/>
                <a:satOff val="0"/>
                <a:lumOff val="0"/>
                <a:alphaOff val="0"/>
                <a:lumMod val="105000"/>
                <a:satMod val="103000"/>
                <a:tint val="73000"/>
              </a:schemeClr>
            </a:gs>
            <a:gs pos="100000">
              <a:schemeClr val="accent3">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28016" tIns="128016" rIns="128016" bIns="128016" numCol="1" spcCol="1270" anchor="ctr" anchorCtr="0">
          <a:noAutofit/>
        </a:bodyPr>
        <a:lstStyle/>
        <a:p>
          <a:pPr lvl="0" algn="just" defTabSz="800100" rtl="0">
            <a:lnSpc>
              <a:spcPct val="90000"/>
            </a:lnSpc>
            <a:spcBef>
              <a:spcPct val="0"/>
            </a:spcBef>
            <a:spcAft>
              <a:spcPct val="35000"/>
            </a:spcAft>
          </a:pPr>
          <a:r>
            <a:rPr lang="en-US" sz="1800" b="1" kern="1200" dirty="0"/>
            <a:t>1.At the directorate level, there should be a director of oral health services with an independent charge of Budget.</a:t>
          </a:r>
        </a:p>
      </dsp:txBody>
      <dsp:txXfrm>
        <a:off x="2474959" y="2367268"/>
        <a:ext cx="3279681" cy="1642450"/>
      </dsp:txXfrm>
    </dsp:sp>
  </dsp:spTree>
</dsp:drawing>
</file>

<file path=ppt/diagrams/layout1.xml><?xml version="1.0" encoding="utf-8"?>
<dgm:layoutDef xmlns:dgm="http://schemas.openxmlformats.org/drawingml/2006/diagram" xmlns:a="http://schemas.openxmlformats.org/drawingml/2006/main" uniqueId="urn:microsoft.com/office/officeart/2005/8/layout/hList6">
  <dgm:title val=""/>
  <dgm:desc val=""/>
  <dgm:catLst>
    <dgm:cat type="list" pri="1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ptType="node" refType="h"/>
      <dgm:constr type="w" for="ch" ptType="node" refType="w"/>
      <dgm:constr type="primFontSz" for="ch" ptType="node" op="equ"/>
      <dgm:constr type="w" for="ch" forName="sibTrans" refType="w" fact="0.075"/>
    </dgm:constrLst>
    <dgm:ruleLst/>
    <dgm:forEach name="nodesForEach" axis="ch" ptType="node">
      <dgm:layoutNode name="node">
        <dgm:varLst>
          <dgm:bulletEnabled val="1"/>
        </dgm:varLst>
        <dgm:alg type="tx"/>
        <dgm:choose name="Name4">
          <dgm:if name="Name5" func="var" arg="dir" op="equ" val="norm">
            <dgm:shape xmlns:r="http://schemas.openxmlformats.org/officeDocument/2006/relationships" rot="-90" type="flowChartManualOperation" r:blip="">
              <dgm:adjLst/>
            </dgm:shape>
          </dgm:if>
          <dgm:else name="Name6">
            <dgm:shape xmlns:r="http://schemas.openxmlformats.org/officeDocument/2006/relationships" rot="90" type="flowChartManualOperation" r:blip="">
              <dgm:adjLst/>
            </dgm:shape>
          </dgm:else>
        </dgm:choose>
        <dgm:presOf axis="desOrSelf" ptType="node"/>
        <dgm:constrLst>
          <dgm:constr type="primFontSz" val="65"/>
          <dgm:constr type="tMarg"/>
          <dgm:constr type="bMarg"/>
          <dgm:constr type="lMarg" refType="primFontSz" fact="0.5"/>
          <dgm:constr type="rMarg" refType="lMarg"/>
        </dgm:constrLst>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enn2#1">
  <dgm:title val=""/>
  <dgm:desc val=""/>
  <dgm:catLst>
    <dgm:cat type="relationship" pri="116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rSet qsTypeId="urn:microsoft.com/office/officeart/2005/8/quickstyle/simple5"/>
        </dgm:pt>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resizeHandles val="exact"/>
    </dgm:varLst>
    <dgm:alg type="composite">
      <dgm:param type="ar" val="1"/>
    </dgm:alg>
    <dgm:shape xmlns:r="http://schemas.openxmlformats.org/officeDocument/2006/relationships" r:blip="">
      <dgm:adjLst/>
    </dgm:shape>
    <dgm:presOf/>
    <dgm:choose name="Name1">
      <dgm:if name="Name2" axis="ch" ptType="node" func="cnt" op="lte" val="3">
        <dgm:constrLst>
          <dgm:constr type="w" for="ch" forName="comp1" refType="w"/>
          <dgm:constr type="h" for="ch" forName="comp1" refType="w" refFor="ch" refForName="comp1"/>
          <dgm:constr type="w" for="ch" forName="comp2" refType="w" fact="0.75"/>
          <dgm:constr type="h" for="ch" forName="comp2" refType="w" refFor="ch" refForName="comp2"/>
          <dgm:constr type="ctrX" for="ch" forName="comp2" refType="ctrX" refFor="ch" refForName="comp1"/>
          <dgm:constr type="b" for="ch" forName="comp2" refType="b" refFor="ch" refForName="comp1"/>
          <dgm:constr type="w" for="ch" forName="comp3" refType="w" fact="0.5"/>
          <dgm:constr type="h" for="ch" forName="comp3" refType="w" refFor="ch" refForName="comp3"/>
          <dgm:constr type="ctrX" for="ch" forName="comp3" refType="ctrX" refFor="ch" refForName="comp1"/>
          <dgm:constr type="b" for="ch" forName="comp3" refType="b" refFor="ch" refForName="comp1"/>
          <dgm:constr type="primFontSz" for="des" ptType="node" op="equ" val="65"/>
        </dgm:constrLst>
      </dgm:if>
      <dgm:if name="Name3" axis="ch" ptType="node" func="cnt" op="equ" val="4">
        <dgm:constrLst>
          <dgm:constr type="w" for="ch" forName="comp1" refType="w"/>
          <dgm:constr type="h" for="ch" forName="comp1" refType="w" refFor="ch" refForName="comp1"/>
          <dgm:constr type="w" for="ch" forName="comp2" refType="w" fact="0.8"/>
          <dgm:constr type="h" for="ch" forName="comp2" refType="w" refFor="ch" refForName="comp2"/>
          <dgm:constr type="ctrX" for="ch" forName="comp2" refType="ctrX" refFor="ch" refForName="comp1"/>
          <dgm:constr type="b" for="ch" forName="comp2" refType="b" refFor="ch" refForName="comp1"/>
          <dgm:constr type="w" for="ch" forName="comp3" refType="w" fact="0.6"/>
          <dgm:constr type="h" for="ch" forName="comp3" refType="w" refFor="ch" refForName="comp3"/>
          <dgm:constr type="ctrX" for="ch" forName="comp3" refType="ctrX" refFor="ch" refForName="comp1"/>
          <dgm:constr type="b" for="ch" forName="comp3" refType="b" refFor="ch" refForName="comp1"/>
          <dgm:constr type="w" for="ch" forName="comp4" refType="w" fact="0.4"/>
          <dgm:constr type="h" for="ch" forName="comp4" refType="w" refFor="ch" refForName="comp4"/>
          <dgm:constr type="ctrX" for="ch" forName="comp4" refType="ctrX" refFor="ch" refForName="comp1"/>
          <dgm:constr type="b" for="ch" forName="comp4" refType="b" refFor="ch" refForName="comp1"/>
          <dgm:constr type="primFontSz" for="des" ptType="node" op="equ" val="65"/>
        </dgm:constrLst>
      </dgm:if>
      <dgm:else name="Name4">
        <dgm:constrLst>
          <dgm:constr type="w" for="ch" forName="comp1" refType="w"/>
          <dgm:constr type="h" for="ch" forName="comp1" refType="w" refFor="ch" refForName="comp1"/>
          <dgm:constr type="w" for="ch" forName="comp2" refType="w" fact="0.85"/>
          <dgm:constr type="h" for="ch" forName="comp2" refType="w" refFor="ch" refForName="comp2"/>
          <dgm:constr type="ctrX" for="ch" forName="comp2" refType="ctrX" refFor="ch" refForName="comp1"/>
          <dgm:constr type="b" for="ch" forName="comp2" refType="b" refFor="ch" refForName="comp1"/>
          <dgm:constr type="w" for="ch" forName="comp3" refType="w" fact="0.7"/>
          <dgm:constr type="h" for="ch" forName="comp3" refType="w" refFor="ch" refForName="comp3"/>
          <dgm:constr type="ctrX" for="ch" forName="comp3" refType="ctrX" refFor="ch" refForName="comp1"/>
          <dgm:constr type="b" for="ch" forName="comp3" refType="b" refFor="ch" refForName="comp1"/>
          <dgm:constr type="w" for="ch" forName="comp4" refType="w" fact="0.55"/>
          <dgm:constr type="h" for="ch" forName="comp4" refType="w" refFor="ch" refForName="comp4"/>
          <dgm:constr type="ctrX" for="ch" forName="comp4" refType="ctrX" refFor="ch" refForName="comp1"/>
          <dgm:constr type="b" for="ch" forName="comp4" refType="b" refFor="ch" refForName="comp1"/>
          <dgm:constr type="w" for="ch" forName="comp5" refType="w" fact="0.4"/>
          <dgm:constr type="h" for="ch" forName="comp5" refType="w" refFor="ch" refForName="comp5"/>
          <dgm:constr type="ctrX" for="ch" forName="comp5" refType="ctrX" refFor="ch" refForName="comp1"/>
          <dgm:constr type="b" for="ch" forName="comp5" refType="b" refFor="ch" refForName="comp1"/>
          <dgm:constr type="w" for="ch" forName="comp6" refType="w" fact="0.25"/>
          <dgm:constr type="h" for="ch" forName="comp6" refType="w" refFor="ch" refForName="comp6"/>
          <dgm:constr type="ctrX" for="ch" forName="comp6" refType="ctrX" refFor="ch" refForName="comp1"/>
          <dgm:constr type="b" for="ch" forName="comp6" refType="b" refFor="ch" refForName="comp1"/>
          <dgm:constr type="w" for="ch" forName="comp7" refType="w" fact="0.15"/>
          <dgm:constr type="h" for="ch" forName="comp7" refType="w" refFor="ch" refForName="comp7"/>
          <dgm:constr type="ctrX" for="ch" forName="comp7" refType="ctrX" refFor="ch" refForName="comp1"/>
          <dgm:constr type="b" for="ch" forName="comp7" refType="b" refFor="ch" refForName="comp1"/>
          <dgm:constr type="primFontSz" for="des" ptType="node" op="equ" val="65"/>
        </dgm:constrLst>
      </dgm:else>
    </dgm:choose>
    <dgm:ruleLst/>
    <dgm:choose name="Name5">
      <dgm:if name="Name6" axis="ch" ptType="node" func="cnt" op="gte" val="1">
        <dgm:layoutNode name="comp1">
          <dgm:alg type="composite"/>
          <dgm:shape xmlns:r="http://schemas.openxmlformats.org/officeDocument/2006/relationships" r:blip="">
            <dgm:adjLst/>
          </dgm:shape>
          <dgm:presOf/>
          <dgm:choose name="Name7">
            <dgm:if name="Name8" axis="ch" ptType="node" func="cnt" op="equ" val="1">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5"/>
                <dgm:constr type="w" for="ch" forName="c1text" refType="w" refFor="ch" refForName="circle1" fact="0.70711"/>
                <dgm:constr type="h" for="ch" forName="c1text" refType="h" refFor="ch" refForName="circle1" fact="0.5"/>
              </dgm:constrLst>
            </dgm:if>
            <dgm:if name="Name9" axis="ch" ptType="node" func="cnt" op="equ" val="2">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6"/>
                <dgm:constr type="w" for="ch" forName="c1text" refType="w" refFor="ch" refForName="circle1" fact="0.525"/>
                <dgm:constr type="h" for="ch" forName="c1text" refType="h" refFor="ch" refForName="circle1" fact="0.17"/>
              </dgm:constrLst>
            </dgm:if>
            <dgm:if name="Name10" axis="ch" ptType="node" func="cnt" op="equ" val="3">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25"/>
                <dgm:constr type="w" for="ch" forName="c1text" refType="w" refFor="ch" refForName="circle1" fact="0.3495"/>
                <dgm:constr type="h" for="ch" forName="c1text" refType="h" refFor="ch" refForName="circle1" fact="0.15"/>
              </dgm:constrLst>
            </dgm:if>
            <dgm:if name="Name11" axis="ch" ptType="node" func="cnt" op="equ" val="4">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25"/>
                <dgm:constr type="w" for="ch" forName="c1text" refType="w" refFor="ch" refForName="circle1" fact="0.2796"/>
                <dgm:constr type="h" for="ch" forName="c1text" refType="h" refFor="ch" refForName="circle1" fact="0.15"/>
              </dgm:constrLst>
            </dgm:if>
            <dgm:if name="Name12" axis="ch" ptType="node" func="cnt" op="gte" val="5">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
                <dgm:constr type="w" for="ch" forName="c1text" refType="w" refFor="ch" refForName="circle1" fact="0.375"/>
                <dgm:constr type="h" for="ch" forName="c1text" refType="h" refFor="ch" refForName="circle1" fact="0.1"/>
              </dgm:constrLst>
            </dgm:if>
            <dgm:else name="Name13"/>
          </dgm:choose>
          <dgm:ruleLst/>
          <dgm:layoutNode name="circle1" styleLbl="node1">
            <dgm:alg type="sp"/>
            <dgm:shape xmlns:r="http://schemas.openxmlformats.org/officeDocument/2006/relationships" type="ellipse" r:blip="">
              <dgm:adjLst/>
            </dgm:shape>
            <dgm:presOf axis="ch desOrSelf" ptType="node node" st="1 1" cnt="1 0"/>
            <dgm:constrLst>
              <dgm:constr type="h" refType="w"/>
            </dgm:constrLst>
            <dgm:ruleLst/>
          </dgm:layoutNode>
          <dgm:layoutNode name="c1text">
            <dgm:varLst>
              <dgm:bulletEnabled val="1"/>
            </dgm:varLst>
            <dgm:alg type="tx"/>
            <dgm:shape xmlns:r="http://schemas.openxmlformats.org/officeDocument/2006/relationships" type="rect" r:blip="" hideGeom="1">
              <dgm:adjLst/>
            </dgm:shape>
            <dgm:presOf axis="ch desOrSelf" ptType="node node" st="1 1" cnt="1 0"/>
            <dgm:constrLst/>
            <dgm:ruleLst>
              <dgm:rule type="primFontSz" val="5" fact="NaN" max="NaN"/>
            </dgm:ruleLst>
          </dgm:layoutNode>
        </dgm:layoutNode>
      </dgm:if>
      <dgm:else name="Name14"/>
    </dgm:choose>
    <dgm:choose name="Name15">
      <dgm:if name="Name16" axis="ch" ptType="node" func="cnt" op="gte" val="2">
        <dgm:layoutNode name="comp2">
          <dgm:alg type="composite"/>
          <dgm:shape xmlns:r="http://schemas.openxmlformats.org/officeDocument/2006/relationships" r:blip="">
            <dgm:adjLst/>
          </dgm:shape>
          <dgm:presOf/>
          <dgm:choose name="Name17">
            <dgm:if name="Name18" axis="ch" ptType="node" func="cnt" op="equ" val="2">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5"/>
                <dgm:constr type="w" for="ch" forName="c2text" refType="w" refFor="ch" refForName="circle2" fact="0.70711"/>
                <dgm:constr type="h" for="ch" forName="c2text" refType="h" refFor="ch" refForName="circle2" fact="0.5"/>
              </dgm:constrLst>
            </dgm:if>
            <dgm:if name="Name19" axis="ch" ptType="node" func="cnt" op="equ" val="3">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5625"/>
                <dgm:constr type="w" for="ch" forName="c2text" refType="w" refFor="ch" refForName="circle2" fact="0.466"/>
                <dgm:constr type="h" for="ch" forName="c2text" refType="h" refFor="ch" refForName="circle2" fact="0.1875"/>
              </dgm:constrLst>
            </dgm:if>
            <dgm:if name="Name20" axis="ch" ptType="node" func="cnt" op="equ" val="4">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5"/>
                <dgm:constr type="w" for="ch" forName="c2text" refType="w" refFor="ch" refForName="circle2" fact="0.3495"/>
                <dgm:constr type="h" for="ch" forName="c2text" refType="h" refFor="ch" refForName="circle2" fact="0.18"/>
              </dgm:constrLst>
            </dgm:if>
            <dgm:if name="Name21" axis="ch" ptType="node" func="cnt" op="gte" val="5">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15"/>
                <dgm:constr type="w" for="ch" forName="c2text" refType="w" refFor="ch" refForName="circle2" fact="0.43125"/>
                <dgm:constr type="h" for="ch" forName="c2text" refType="h" refFor="ch" refForName="circle2" fact="0.115"/>
              </dgm:constrLst>
            </dgm:if>
            <dgm:else name="Name22"/>
          </dgm:choose>
          <dgm:ruleLst/>
          <dgm:layoutNode name="circle2" styleLbl="node1">
            <dgm:alg type="sp"/>
            <dgm:shape xmlns:r="http://schemas.openxmlformats.org/officeDocument/2006/relationships" type="ellipse" r:blip="">
              <dgm:adjLst/>
            </dgm:shape>
            <dgm:presOf axis="ch desOrSelf" ptType="node node" st="2 1" cnt="1 0"/>
            <dgm:constrLst>
              <dgm:constr type="h" refType="w"/>
            </dgm:constrLst>
            <dgm:ruleLst/>
          </dgm:layoutNode>
          <dgm:layoutNode name="c2text">
            <dgm:varLst>
              <dgm:bulletEnabled val="1"/>
            </dgm:varLst>
            <dgm:alg type="tx"/>
            <dgm:shape xmlns:r="http://schemas.openxmlformats.org/officeDocument/2006/relationships" type="rect" r:blip="" hideGeom="1">
              <dgm:adjLst/>
            </dgm:shape>
            <dgm:presOf axis="ch desOrSelf" ptType="node node" st="2 1" cnt="1 0"/>
            <dgm:constrLst/>
            <dgm:ruleLst>
              <dgm:rule type="primFontSz" val="5" fact="NaN" max="NaN"/>
            </dgm:ruleLst>
          </dgm:layoutNode>
        </dgm:layoutNode>
      </dgm:if>
      <dgm:else name="Name23"/>
    </dgm:choose>
    <dgm:choose name="Name24">
      <dgm:if name="Name25" axis="ch" ptType="node" func="cnt" op="gte" val="3">
        <dgm:layoutNode name="comp3">
          <dgm:alg type="composite"/>
          <dgm:shape xmlns:r="http://schemas.openxmlformats.org/officeDocument/2006/relationships" r:blip="">
            <dgm:adjLst/>
          </dgm:shape>
          <dgm:presOf/>
          <dgm:choose name="Name26">
            <dgm:if name="Name27" axis="ch" ptType="node" func="cnt" op="equ" val="3">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5"/>
                <dgm:constr type="w" for="ch" forName="c3text" refType="w" refFor="ch" refForName="circle3" fact="0.70711"/>
                <dgm:constr type="h" for="ch" forName="c3text" refType="h" refFor="ch" refForName="circle3" fact="0.5"/>
              </dgm:constrLst>
            </dgm:if>
            <dgm:if name="Name28" axis="ch" ptType="node" func="cnt" op="equ" val="4">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1875"/>
                <dgm:constr type="w" for="ch" forName="c3text" refType="w" refFor="ch" refForName="circle3" fact="0.466"/>
                <dgm:constr type="h" for="ch" forName="c3text" refType="h" refFor="ch" refForName="circle3" fact="0.225"/>
              </dgm:constrLst>
            </dgm:if>
            <dgm:if name="Name29" axis="ch" ptType="node" func="cnt" op="gte" val="5">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138"/>
                <dgm:constr type="w" for="ch" forName="c3text" refType="w" refFor="ch" refForName="circle3" fact="0.5175"/>
                <dgm:constr type="h" for="ch" forName="c3text" refType="h" refFor="ch" refForName="circle3" fact="0.138"/>
              </dgm:constrLst>
            </dgm:if>
            <dgm:else name="Name30"/>
          </dgm:choose>
          <dgm:ruleLst/>
          <dgm:layoutNode name="circle3" styleLbl="node1">
            <dgm:alg type="sp"/>
            <dgm:shape xmlns:r="http://schemas.openxmlformats.org/officeDocument/2006/relationships" type="ellipse" r:blip="">
              <dgm:adjLst/>
            </dgm:shape>
            <dgm:presOf axis="ch desOrSelf" ptType="node node" st="3 1" cnt="1 0"/>
            <dgm:constrLst>
              <dgm:constr type="h" refType="w"/>
            </dgm:constrLst>
            <dgm:ruleLst/>
          </dgm:layoutNode>
          <dgm:layoutNode name="c3text">
            <dgm:varLst>
              <dgm:bulletEnabled val="1"/>
            </dgm:varLst>
            <dgm:alg type="tx"/>
            <dgm:shape xmlns:r="http://schemas.openxmlformats.org/officeDocument/2006/relationships" type="rect" r:blip="" hideGeom="1">
              <dgm:adjLst/>
            </dgm:shape>
            <dgm:presOf axis="ch desOrSelf" ptType="node node" st="3 1" cnt="1 0"/>
            <dgm:constrLst/>
            <dgm:ruleLst>
              <dgm:rule type="primFontSz" val="5" fact="NaN" max="NaN"/>
            </dgm:ruleLst>
          </dgm:layoutNode>
        </dgm:layoutNode>
      </dgm:if>
      <dgm:else name="Name31"/>
    </dgm:choose>
    <dgm:choose name="Name32">
      <dgm:if name="Name33" axis="ch" ptType="node" func="cnt" op="gte" val="4">
        <dgm:layoutNode name="comp4">
          <dgm:alg type="composite"/>
          <dgm:shape xmlns:r="http://schemas.openxmlformats.org/officeDocument/2006/relationships" r:blip="">
            <dgm:adjLst/>
          </dgm:shape>
          <dgm:presOf/>
          <dgm:choose name="Name34">
            <dgm:if name="Name35" axis="ch" ptType="node" func="cnt" op="equ" val="4">
              <dgm:constrLst>
                <dgm:constr type="w" for="ch" forName="circle4" refType="w"/>
                <dgm:constr type="h" for="ch" forName="circle4" refType="h"/>
                <dgm:constr type="ctrX" for="ch" forName="circle4" refType="w" fact="0.5"/>
                <dgm:constr type="ctrY" for="ch" forName="circle4" refType="h" fact="0.5"/>
                <dgm:constr type="ctrX" for="ch" forName="c4text" refType="w" fact="0.5"/>
                <dgm:constr type="ctrY" for="ch" forName="c4text" refType="h" fact="0.5"/>
                <dgm:constr type="w" for="ch" forName="c4text" refType="w" refFor="ch" refForName="circle4" fact="0.70711"/>
                <dgm:constr type="h" for="ch" forName="c4text" refType="h" refFor="ch" refForName="circle4" fact="0.5"/>
              </dgm:constrLst>
            </dgm:if>
            <dgm:if name="Name36" axis="ch" ptType="node" func="cnt" op="gte" val="5">
              <dgm:constrLst>
                <dgm:constr type="w" for="ch" forName="circle4" refType="w"/>
                <dgm:constr type="h" for="ch" forName="circle4" refType="h"/>
                <dgm:constr type="ctrX" for="ch" forName="circle4" refType="w" fact="0.5"/>
                <dgm:constr type="ctrY" for="ch" forName="circle4" refType="h" fact="0.5"/>
                <dgm:constr type="ctrX" for="ch" forName="c4text" refType="w" fact="0.5"/>
                <dgm:constr type="ctrY" for="ch" forName="c4text" refType="h" fact="0.18"/>
                <dgm:constr type="w" for="ch" forName="c4text" refType="w" refFor="ch" refForName="circle4" fact="0.54"/>
                <dgm:constr type="h" for="ch" forName="c4text" refType="h" refFor="ch" refForName="circle4" fact="0.18"/>
              </dgm:constrLst>
            </dgm:if>
            <dgm:else name="Name37"/>
          </dgm:choose>
          <dgm:ruleLst/>
          <dgm:layoutNode name="circle4" styleLbl="node1">
            <dgm:alg type="sp"/>
            <dgm:shape xmlns:r="http://schemas.openxmlformats.org/officeDocument/2006/relationships" type="ellipse" r:blip="">
              <dgm:adjLst/>
            </dgm:shape>
            <dgm:presOf axis="ch desOrSelf" ptType="node node" st="4 1" cnt="1 0"/>
            <dgm:constrLst>
              <dgm:constr type="h" refType="w"/>
            </dgm:constrLst>
            <dgm:ruleLst/>
          </dgm:layoutNode>
          <dgm:layoutNode name="c4text">
            <dgm:varLst>
              <dgm:bulletEnabled val="1"/>
            </dgm:varLst>
            <dgm:alg type="tx"/>
            <dgm:shape xmlns:r="http://schemas.openxmlformats.org/officeDocument/2006/relationships" type="rect" r:blip="" hideGeom="1">
              <dgm:adjLst/>
            </dgm:shape>
            <dgm:presOf axis="ch desOrSelf" ptType="node node" st="4 1" cnt="1 0"/>
            <dgm:constrLst/>
            <dgm:ruleLst>
              <dgm:rule type="primFontSz" val="5" fact="NaN" max="NaN"/>
            </dgm:ruleLst>
          </dgm:layoutNode>
        </dgm:layoutNode>
      </dgm:if>
      <dgm:else name="Name38"/>
    </dgm:choose>
    <dgm:choose name="Name39">
      <dgm:if name="Name40" axis="ch" ptType="node" func="cnt" op="gte" val="5">
        <dgm:layoutNode name="comp5">
          <dgm:alg type="composite"/>
          <dgm:shape xmlns:r="http://schemas.openxmlformats.org/officeDocument/2006/relationships" r:blip="">
            <dgm:adjLst/>
          </dgm:shape>
          <dgm:presOf/>
          <dgm:choose name="Name41">
            <dgm:if name="Name42" axis="ch" ptType="node" func="cnt" op="equ" val="5">
              <dgm:constrLst>
                <dgm:constr type="w" for="ch" forName="circle5" refType="w"/>
                <dgm:constr type="h" for="ch" forName="circle5" refType="h"/>
                <dgm:constr type="ctrX" for="ch" forName="circle5" refType="w" fact="0.5"/>
                <dgm:constr type="ctrY" for="ch" forName="circle5" refType="h" fact="0.5"/>
                <dgm:constr type="ctrX" for="ch" forName="c5text" refType="w" fact="0.5"/>
                <dgm:constr type="ctrY" for="ch" forName="c5text" refType="h" fact="0.5"/>
                <dgm:constr type="w" for="ch" forName="c5text" refType="w" refFor="ch" refForName="circle5" fact="0.70711"/>
                <dgm:constr type="h" for="ch" forName="c5text" refType="h" refFor="ch" refForName="circle5" fact="0.5"/>
              </dgm:constrLst>
            </dgm:if>
            <dgm:if name="Name43" axis="ch" ptType="node" func="cnt" op="gte" val="6">
              <dgm:constrLst>
                <dgm:constr type="w" for="ch" forName="circle5" refType="w"/>
                <dgm:constr type="h" for="ch" forName="circle5" refType="h"/>
                <dgm:constr type="ctrX" for="ch" forName="circle5" refType="w" fact="0.5"/>
                <dgm:constr type="ctrY" for="ch" forName="circle5" refType="h" fact="0.5"/>
                <dgm:constr type="ctrX" for="ch" forName="c5text" refType="w" fact="0.5"/>
                <dgm:constr type="ctrY" for="ch" forName="c5text" refType="h" fact="0.25"/>
                <dgm:constr type="w" for="ch" forName="c5text" refType="w" refFor="ch" refForName="circle5" fact="0.65"/>
                <dgm:constr type="h" for="ch" forName="c5text" refType="h" refFor="ch" refForName="circle5" fact="0.25"/>
              </dgm:constrLst>
            </dgm:if>
            <dgm:else name="Name44"/>
          </dgm:choose>
          <dgm:ruleLst/>
          <dgm:layoutNode name="circle5" styleLbl="node1">
            <dgm:alg type="sp"/>
            <dgm:shape xmlns:r="http://schemas.openxmlformats.org/officeDocument/2006/relationships" type="ellipse" r:blip="">
              <dgm:adjLst/>
            </dgm:shape>
            <dgm:presOf axis="ch desOrSelf" ptType="node node" st="5 1" cnt="1 0"/>
            <dgm:constrLst>
              <dgm:constr type="h" refType="w"/>
            </dgm:constrLst>
            <dgm:ruleLst/>
          </dgm:layoutNode>
          <dgm:layoutNode name="c5text">
            <dgm:varLst>
              <dgm:bulletEnabled val="1"/>
            </dgm:varLst>
            <dgm:alg type="tx"/>
            <dgm:shape xmlns:r="http://schemas.openxmlformats.org/officeDocument/2006/relationships" type="rect" r:blip="" hideGeom="1">
              <dgm:adjLst/>
            </dgm:shape>
            <dgm:presOf axis="ch desOrSelf" ptType="node node" st="5 1" cnt="1 0"/>
            <dgm:constrLst/>
            <dgm:ruleLst>
              <dgm:rule type="primFontSz" val="5" fact="NaN" max="NaN"/>
            </dgm:ruleLst>
          </dgm:layoutNode>
        </dgm:layoutNode>
      </dgm:if>
      <dgm:else name="Name45"/>
    </dgm:choose>
    <dgm:choose name="Name46">
      <dgm:if name="Name47" axis="ch" ptType="node" func="cnt" op="gte" val="6">
        <dgm:layoutNode name="comp6">
          <dgm:alg type="composite"/>
          <dgm:shape xmlns:r="http://schemas.openxmlformats.org/officeDocument/2006/relationships" r:blip="">
            <dgm:adjLst/>
          </dgm:shape>
          <dgm:presOf/>
          <dgm:choose name="Name48">
            <dgm:if name="Name49" axis="ch" ptType="node" func="cnt" op="equ" val="6">
              <dgm:constrLst>
                <dgm:constr type="w" for="ch" forName="circle6" refType="w"/>
                <dgm:constr type="h" for="ch" forName="circle6" refType="h"/>
                <dgm:constr type="ctrX" for="ch" forName="circle6" refType="w" fact="0.5"/>
                <dgm:constr type="ctrY" for="ch" forName="circle6" refType="h" fact="0.5"/>
                <dgm:constr type="ctrX" for="ch" forName="c6text" refType="w" fact="0.5"/>
                <dgm:constr type="ctrY" for="ch" forName="c6text" refType="h" fact="0.5"/>
                <dgm:constr type="w" for="ch" forName="c6text" refType="w" refFor="ch" refForName="circle6" fact="0.70711"/>
                <dgm:constr type="h" for="ch" forName="c6text" refType="h" refFor="ch" refForName="circle6" fact="0.5"/>
              </dgm:constrLst>
            </dgm:if>
            <dgm:if name="Name50" axis="ch" ptType="node" func="cnt" op="gte" val="7">
              <dgm:constrLst>
                <dgm:constr type="w" for="ch" forName="circle6" refType="w"/>
                <dgm:constr type="h" for="ch" forName="circle6" refType="h"/>
                <dgm:constr type="ctrX" for="ch" forName="circle6" refType="w" fact="0.5"/>
                <dgm:constr type="ctrY" for="ch" forName="circle6" refType="h" fact="0.5"/>
                <dgm:constr type="ctrX" for="ch" forName="c6text" refType="w" fact="0.5"/>
                <dgm:constr type="ctrY" for="ch" forName="c6text" refType="h" fact="0.27"/>
                <dgm:constr type="w" for="ch" forName="c6text" refType="w" refFor="ch" refForName="circle6" fact="0.68"/>
                <dgm:constr type="h" for="ch" forName="c6text" refType="h" refFor="ch" refForName="circle6" fact="0.241"/>
              </dgm:constrLst>
            </dgm:if>
            <dgm:else name="Name51"/>
          </dgm:choose>
          <dgm:ruleLst/>
          <dgm:layoutNode name="circle6" styleLbl="node1">
            <dgm:alg type="sp"/>
            <dgm:shape xmlns:r="http://schemas.openxmlformats.org/officeDocument/2006/relationships" type="ellipse" r:blip="">
              <dgm:adjLst/>
            </dgm:shape>
            <dgm:presOf axis="ch desOrSelf" ptType="node node" st="6 1" cnt="1 0"/>
            <dgm:constrLst>
              <dgm:constr type="h" refType="w"/>
            </dgm:constrLst>
            <dgm:ruleLst/>
          </dgm:layoutNode>
          <dgm:layoutNode name="c6text">
            <dgm:varLst>
              <dgm:bulletEnabled val="1"/>
            </dgm:varLst>
            <dgm:alg type="tx"/>
            <dgm:shape xmlns:r="http://schemas.openxmlformats.org/officeDocument/2006/relationships" type="rect" r:blip="" hideGeom="1">
              <dgm:adjLst/>
            </dgm:shape>
            <dgm:presOf axis="ch desOrSelf" ptType="node node" st="6 1" cnt="1 0"/>
            <dgm:constrLst/>
            <dgm:ruleLst>
              <dgm:rule type="primFontSz" val="5" fact="NaN" max="NaN"/>
            </dgm:ruleLst>
          </dgm:layoutNode>
        </dgm:layoutNode>
      </dgm:if>
      <dgm:else name="Name52"/>
    </dgm:choose>
    <dgm:choose name="Name53">
      <dgm:if name="Name54" axis="ch" ptType="node" func="cnt" op="gte" val="7">
        <dgm:layoutNode name="comp7">
          <dgm:alg type="composite"/>
          <dgm:shape xmlns:r="http://schemas.openxmlformats.org/officeDocument/2006/relationships" r:blip="">
            <dgm:adjLst/>
          </dgm:shape>
          <dgm:presOf/>
          <dgm:constrLst>
            <dgm:constr type="w" for="ch" forName="circle7" refType="w"/>
            <dgm:constr type="h" for="ch" forName="circle7" refType="h"/>
            <dgm:constr type="ctrX" for="ch" forName="circle7" refType="w" fact="0.5"/>
            <dgm:constr type="ctrY" for="ch" forName="circle7" refType="h" fact="0.5"/>
            <dgm:constr type="ctrX" for="ch" forName="c7text" refType="w" fact="0.5"/>
            <dgm:constr type="ctrY" for="ch" forName="c7text" refType="h" fact="0.5"/>
            <dgm:constr type="w" for="ch" forName="c7text" refType="w" refFor="ch" refForName="circle7" fact="0.70711"/>
            <dgm:constr type="h" for="ch" forName="c7text" refType="h" refFor="ch" refForName="circle7" fact="0.5"/>
          </dgm:constrLst>
          <dgm:ruleLst/>
          <dgm:layoutNode name="circle7" styleLbl="node1">
            <dgm:alg type="sp"/>
            <dgm:shape xmlns:r="http://schemas.openxmlformats.org/officeDocument/2006/relationships" type="ellipse" r:blip="">
              <dgm:adjLst/>
            </dgm:shape>
            <dgm:presOf axis="ch desOrSelf" ptType="node node" st="7 1" cnt="1 0"/>
            <dgm:constrLst>
              <dgm:constr type="h" refType="w"/>
            </dgm:constrLst>
            <dgm:ruleLst/>
          </dgm:layoutNode>
          <dgm:layoutNode name="c7text">
            <dgm:varLst>
              <dgm:bulletEnabled val="1"/>
            </dgm:varLst>
            <dgm:alg type="tx"/>
            <dgm:shape xmlns:r="http://schemas.openxmlformats.org/officeDocument/2006/relationships" type="rect" r:blip="" hideGeom="1">
              <dgm:adjLst/>
            </dgm:shape>
            <dgm:presOf axis="ch desOrSelf" ptType="node node" st="7 1" cnt="1 0"/>
            <dgm:constrLst/>
            <dgm:ruleLst>
              <dgm:rule type="primFontSz" val="5" fact="NaN" max="NaN"/>
            </dgm:ruleLst>
          </dgm:layoutNode>
        </dgm:layoutNode>
      </dgm:if>
      <dgm:else name="Name55"/>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3#1">
  <dgm:title val=""/>
  <dgm:desc val=""/>
  <dgm:catLst>
    <dgm:cat type="simple" pri="10300"/>
  </dgm:catLst>
  <dgm:scene3d>
    <a:camera prst="orthographicFront"/>
    <a:lightRig rig="threePt" dir="t"/>
  </dgm:scene3d>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3#2">
  <dgm:title val=""/>
  <dgm:desc val=""/>
  <dgm:catLst>
    <dgm:cat type="simple" pri="10300"/>
  </dgm:catLst>
  <dgm:scene3d>
    <a:camera prst="orthographicFront"/>
    <a:lightRig rig="threePt" dir="t"/>
  </dgm:scene3d>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B3C97A4-99EC-440E-87A9-48CDCF659437}" type="datetimeFigureOut">
              <a:rPr lang="en-US" smtClean="0"/>
              <a:t>8/27/2024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8DFA49D-5BE9-4F87-9AB9-A34604C4FAD0}" type="slidenum">
              <a:rPr lang="en-US" smtClean="0"/>
              <a:t>‹#›</a:t>
            </a:fld>
            <a:endParaRPr lang="en-US"/>
          </a:p>
        </p:txBody>
      </p:sp>
    </p:spTree>
    <p:extLst>
      <p:ext uri="{BB962C8B-B14F-4D97-AF65-F5344CB8AC3E}">
        <p14:creationId xmlns:p14="http://schemas.microsoft.com/office/powerpoint/2010/main" val="40146787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Text Placeholder 2"/>
          <p:cNvSpPr>
            <a:spLocks noGrp="1"/>
          </p:cNvSpPr>
          <p:nvPr>
            <p:ph type="body" idx="3"/>
          </p:nvPr>
        </p:nvSpPr>
        <p:spPr/>
        <p:txBody>
          <a:bodyPr/>
          <a:lstStyle/>
          <a:p>
            <a:r>
              <a:rPr lang="en-US" dirty="0">
                <a:sym typeface="+mn-ea"/>
              </a:rPr>
              <a:t>Oral diseases affect both the young and the old. Some of the common diseases are dental caries, periodontal diseases, malocclusion, sub-mucosal fibrosis, oral cancer etc. Cleft lip and cleft palate also continue to affect the population. Oral lesions are also common with patients with HIV/AIDS and other debilitating systemic conditions.</a:t>
            </a:r>
            <a:endParaRPr lang="en-US" dirty="0"/>
          </a:p>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Text Placeholder 2"/>
          <p:cNvSpPr>
            <a:spLocks noGrp="1"/>
          </p:cNvSpPr>
          <p:nvPr>
            <p:ph type="body" idx="3"/>
          </p:nvPr>
        </p:nvSpPr>
        <p:spPr/>
        <p:txBody>
          <a:bodyPr/>
          <a:lstStyle/>
          <a:p>
            <a:r>
              <a:rPr lang="en-US" dirty="0">
                <a:sym typeface="+mn-ea"/>
              </a:rPr>
              <a:t>Taking into account the oral health situation in the country, Government of India has initiated a National Oral Health </a:t>
            </a:r>
            <a:r>
              <a:rPr lang="en-US" dirty="0" err="1">
                <a:sym typeface="+mn-ea"/>
              </a:rPr>
              <a:t>Programme</a:t>
            </a:r>
            <a:r>
              <a:rPr lang="en-US" dirty="0">
                <a:sym typeface="+mn-ea"/>
              </a:rPr>
              <a:t> to provide integrated, comprehensive oral health care in the existing health care facilities </a:t>
            </a:r>
          </a:p>
          <a:p>
            <a:endParaRPr lang="en-US"/>
          </a:p>
          <a:p>
            <a:r>
              <a:rPr lang="en-US" dirty="0">
                <a:sym typeface="+mn-ea"/>
              </a:rPr>
              <a:t>This dental unit equipped with necessary trained manpower, </a:t>
            </a:r>
            <a:r>
              <a:rPr lang="en-US" dirty="0" err="1">
                <a:sym typeface="+mn-ea"/>
              </a:rPr>
              <a:t>equipments</a:t>
            </a:r>
            <a:r>
              <a:rPr lang="en-US" dirty="0">
                <a:sym typeface="+mn-ea"/>
              </a:rPr>
              <a:t> including dental chair and support for consumables would be provided to the states through the NOHP. These units, according to the level of saturation of state’s own dental units, may be established at district hospitals or in the health facilities below the level of district hospitals.</a:t>
            </a:r>
            <a:endParaRPr lang="en-IN" dirty="0"/>
          </a:p>
          <a:p>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D29AA909-E618-4684-8AF6-99121D89F9A6}" type="slidenum">
              <a:rPr lang="en-US" smtClean="0"/>
              <a:t>10</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D29AA909-E618-4684-8AF6-99121D89F9A6}" type="slidenum">
              <a:rPr lang="en-US" smtClean="0"/>
              <a:t>21</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1"/>
        </a:solidFill>
        <a:effectLst/>
      </p:bgPr>
    </p:bg>
    <p:spTree>
      <p:nvGrpSpPr>
        <p:cNvPr id="1" name=""/>
        <p:cNvGrpSpPr/>
        <p:nvPr/>
      </p:nvGrpSpPr>
      <p:grpSpPr>
        <a:xfrm>
          <a:off x="0" y="0"/>
          <a:ext cx="0" cy="0"/>
          <a:chOff x="0" y="0"/>
          <a:chExt cx="0" cy="0"/>
        </a:xfrm>
      </p:grpSpPr>
      <p:pic>
        <p:nvPicPr>
          <p:cNvPr id="2050" name="Picture 2"/>
          <p:cNvPicPr>
            <a:picLocks noChangeAspect="1"/>
          </p:cNvPicPr>
          <p:nvPr/>
        </p:nvPicPr>
        <p:blipFill>
          <a:blip r:embed="rId2"/>
          <a:stretch>
            <a:fillRect/>
          </a:stretch>
        </p:blipFill>
        <p:spPr>
          <a:xfrm>
            <a:off x="0" y="0"/>
            <a:ext cx="12208933" cy="6858000"/>
          </a:xfrm>
          <a:prstGeom prst="rect">
            <a:avLst/>
          </a:prstGeom>
          <a:noFill/>
          <a:ln w="9525">
            <a:noFill/>
          </a:ln>
        </p:spPr>
      </p:pic>
      <p:sp>
        <p:nvSpPr>
          <p:cNvPr id="2051" name="Rectangle 3"/>
          <p:cNvSpPr>
            <a:spLocks noGrp="1" noChangeArrowheads="1"/>
          </p:cNvSpPr>
          <p:nvPr>
            <p:ph type="ctrTitle"/>
          </p:nvPr>
        </p:nvSpPr>
        <p:spPr>
          <a:xfrm>
            <a:off x="624417" y="1196975"/>
            <a:ext cx="10943167" cy="1082675"/>
          </a:xfrm>
        </p:spPr>
        <p:txBody>
          <a:bodyPr/>
          <a:lstStyle>
            <a:lvl1pPr algn="ctr">
              <a:defRPr>
                <a:solidFill>
                  <a:schemeClr val="bg1"/>
                </a:solidFill>
              </a:defRPr>
            </a:lvl1pPr>
          </a:lstStyle>
          <a:p>
            <a:pPr lvl="0"/>
            <a:r>
              <a:rPr lang="en-US" altLang="zh-CN" noProof="0" smtClean="0"/>
              <a:t>Click to edit Master title style</a:t>
            </a:r>
          </a:p>
        </p:txBody>
      </p:sp>
      <p:sp>
        <p:nvSpPr>
          <p:cNvPr id="2052" name="Rectangle 4"/>
          <p:cNvSpPr>
            <a:spLocks noGrp="1" noChangeArrowheads="1"/>
          </p:cNvSpPr>
          <p:nvPr>
            <p:ph type="subTitle" idx="1"/>
          </p:nvPr>
        </p:nvSpPr>
        <p:spPr>
          <a:xfrm>
            <a:off x="626533" y="2422525"/>
            <a:ext cx="10949517" cy="1752600"/>
          </a:xfrm>
        </p:spPr>
        <p:txBody>
          <a:bodyPr/>
          <a:lstStyle>
            <a:lvl1pPr marL="0" indent="0" algn="ctr">
              <a:buFontTx/>
              <a:buNone/>
              <a:defRPr>
                <a:solidFill>
                  <a:schemeClr val="bg1"/>
                </a:solidFill>
              </a:defRPr>
            </a:lvl1pPr>
          </a:lstStyle>
          <a:p>
            <a:pPr lvl="0"/>
            <a:r>
              <a:rPr lang="en-US" altLang="zh-CN" noProof="0" smtClean="0"/>
              <a:t>Click to edit Master subtitle style</a:t>
            </a:r>
          </a:p>
        </p:txBody>
      </p:sp>
      <p:sp>
        <p:nvSpPr>
          <p:cNvPr id="9" name="Rectangle 5"/>
          <p:cNvSpPr>
            <a:spLocks noGrp="1" noChangeArrowheads="1"/>
          </p:cNvSpPr>
          <p:nvPr>
            <p:ph type="dt" sz="half" idx="2"/>
          </p:nvPr>
        </p:nvSpPr>
        <p:spPr bwMode="auto">
          <a:xfrm>
            <a:off x="609600" y="6245225"/>
            <a:ext cx="2844800" cy="476250"/>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defRPr/>
            </a:lvl1pPr>
          </a:lstStyle>
          <a:p>
            <a:fld id="{81B8EF7F-92E8-4AA6-98AB-A1C7ACB7512D}" type="datetimeFigureOut">
              <a:rPr lang="en-IN" smtClean="0"/>
              <a:t>27-08-2024</a:t>
            </a:fld>
            <a:endParaRPr lang="en-IN"/>
          </a:p>
        </p:txBody>
      </p:sp>
      <p:sp>
        <p:nvSpPr>
          <p:cNvPr id="10" name="Rectangle 6"/>
          <p:cNvSpPr>
            <a:spLocks noGrp="1" noChangeArrowheads="1"/>
          </p:cNvSpPr>
          <p:nvPr>
            <p:ph type="ftr" sz="quarter" idx="3"/>
          </p:nvPr>
        </p:nvSpPr>
        <p:spPr bwMode="auto">
          <a:xfrm>
            <a:off x="4165600" y="6245225"/>
            <a:ext cx="3860800" cy="476250"/>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defRPr/>
            </a:lvl1pPr>
          </a:lstStyle>
          <a:p>
            <a:endParaRPr lang="en-IN"/>
          </a:p>
        </p:txBody>
      </p:sp>
      <p:sp>
        <p:nvSpPr>
          <p:cNvPr id="11" name="Rectangle 7"/>
          <p:cNvSpPr>
            <a:spLocks noGrp="1" noChangeArrowheads="1"/>
          </p:cNvSpPr>
          <p:nvPr>
            <p:ph type="sldNum" sz="quarter" idx="4"/>
          </p:nvPr>
        </p:nvSpPr>
        <p:spPr bwMode="auto">
          <a:xfrm>
            <a:off x="8737600" y="6245225"/>
            <a:ext cx="2844800" cy="476250"/>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defRPr/>
            </a:lvl1pPr>
          </a:lstStyle>
          <a:p>
            <a:fld id="{F3BA2246-F899-4351-B200-0784A83B7B12}" type="slidenum">
              <a:rPr lang="en-IN" smtClean="0"/>
              <a:t>‹#›</a:t>
            </a:fld>
            <a:endParaRPr lang="en-IN"/>
          </a:p>
        </p:txBody>
      </p:sp>
    </p:spTree>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1B8EF7F-92E8-4AA6-98AB-A1C7ACB7512D}" type="datetimeFigureOut">
              <a:rPr lang="en-IN" smtClean="0"/>
              <a:t>27-08-2024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F3BA2246-F899-4351-B200-0784A83B7B12}" type="slidenum">
              <a:rPr lang="en-IN" smtClean="0"/>
              <a:t>‹#›</a:t>
            </a:fld>
            <a:endParaRPr lang="en-IN"/>
          </a:p>
        </p:txBody>
      </p:sp>
    </p:spTree>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1" y="4589463"/>
            <a:ext cx="105156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1B8EF7F-92E8-4AA6-98AB-A1C7ACB7512D}" type="datetimeFigureOut">
              <a:rPr lang="en-IN" smtClean="0"/>
              <a:t>27-08-2024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F3BA2246-F899-4351-B200-0784A83B7B12}" type="slidenum">
              <a:rPr lang="en-IN" smtClean="0"/>
              <a:t>‹#›</a:t>
            </a:fld>
            <a:endParaRPr lang="en-IN"/>
          </a:p>
        </p:txBody>
      </p:sp>
    </p:spTree>
  </p:cSld>
  <p:clrMapOvr>
    <a:masterClrMapping/>
  </p:clrMapOvr>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09600" y="1174750"/>
            <a:ext cx="5384800" cy="4953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97600" y="1174750"/>
            <a:ext cx="5384800" cy="4953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81B8EF7F-92E8-4AA6-98AB-A1C7ACB7512D}" type="datetimeFigureOut">
              <a:rPr lang="en-IN" smtClean="0"/>
              <a:t>27-08-2024</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F3BA2246-F899-4351-B200-0784A83B7B12}" type="slidenum">
              <a:rPr lang="en-IN" smtClean="0"/>
              <a:t>‹#›</a:t>
            </a:fld>
            <a:endParaRPr lang="en-IN"/>
          </a:p>
        </p:txBody>
      </p:sp>
    </p:spTree>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40317"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40317" y="1681163"/>
            <a:ext cx="5158316"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40317" y="2505075"/>
            <a:ext cx="5158316"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71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71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81B8EF7F-92E8-4AA6-98AB-A1C7ACB7512D}" type="datetimeFigureOut">
              <a:rPr lang="en-IN" smtClean="0"/>
              <a:t>27-08-2024</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F3BA2246-F899-4351-B200-0784A83B7B12}" type="slidenum">
              <a:rPr lang="en-IN" smtClean="0"/>
              <a:t>‹#›</a:t>
            </a:fld>
            <a:endParaRPr lang="en-IN"/>
          </a:p>
        </p:txBody>
      </p:sp>
    </p:spTree>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1B8EF7F-92E8-4AA6-98AB-A1C7ACB7512D}" type="datetimeFigureOut">
              <a:rPr lang="en-IN" smtClean="0"/>
              <a:t>27-08-2024</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F3BA2246-F899-4351-B200-0784A83B7B12}" type="slidenum">
              <a:rPr lang="en-IN" smtClean="0"/>
              <a:t>‹#›</a:t>
            </a:fld>
            <a:endParaRPr lang="en-IN"/>
          </a:p>
        </p:txBody>
      </p:sp>
    </p:spTree>
  </p:cSld>
  <p:clrMapOvr>
    <a:masterClrMapping/>
  </p:clrMapOvr>
  <p:hf sldNum="0"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1B8EF7F-92E8-4AA6-98AB-A1C7ACB7512D}" type="datetimeFigureOut">
              <a:rPr lang="en-IN" smtClean="0"/>
              <a:t>27-08-2024</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F3BA2246-F899-4351-B200-0784A83B7B12}" type="slidenum">
              <a:rPr lang="en-IN" smtClean="0"/>
              <a:t>‹#›</a:t>
            </a:fld>
            <a:endParaRPr lang="en-IN"/>
          </a:p>
        </p:txBody>
      </p:sp>
    </p:spTree>
  </p:cSld>
  <p:clrMapOvr>
    <a:masterClrMapping/>
  </p:clrMapOvr>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0317" y="457200"/>
            <a:ext cx="393276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717"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40317"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1B8EF7F-92E8-4AA6-98AB-A1C7ACB7512D}" type="datetimeFigureOut">
              <a:rPr lang="en-IN" smtClean="0"/>
              <a:t>27-08-2024</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F3BA2246-F899-4351-B200-0784A83B7B12}" type="slidenum">
              <a:rPr lang="en-IN" smtClean="0"/>
              <a:t>‹#›</a:t>
            </a:fld>
            <a:endParaRPr lang="en-IN"/>
          </a:p>
        </p:txBody>
      </p:sp>
    </p:spTree>
  </p:cSld>
  <p:clrMapOvr>
    <a:masterClrMapping/>
  </p:clrMapOvr>
  <p:hf sldNum="0"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0317" y="457200"/>
            <a:ext cx="393276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717" y="987425"/>
            <a:ext cx="6172200" cy="4873625"/>
          </a:xfrm>
        </p:spPr>
        <p:txBody>
          <a:bodyPr vert="horz" wrap="square" lIns="91440" tIns="45720" rIns="91440" bIns="45720" numCol="1" anchor="t" anchorCtr="0" compatLnSpc="1"/>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914400" rtl="0" eaLnBrk="1" fontAlgn="base" latinLnBrk="0" hangingPunct="1">
              <a:lnSpc>
                <a:spcPct val="100000"/>
              </a:lnSpc>
              <a:spcBef>
                <a:spcPct val="20000"/>
              </a:spcBef>
              <a:spcAft>
                <a:spcPct val="0"/>
              </a:spcAft>
              <a:buClrTx/>
              <a:buSzTx/>
              <a:buFontTx/>
              <a:buNone/>
              <a:defRPr/>
            </a:pPr>
            <a:endParaRPr kumimoji="0" lang="en-US" sz="3200" b="0" i="0" u="none" strike="noStrike" kern="1200" cap="none" spc="0" normalizeH="0" baseline="0" noProof="0" smtClean="0">
              <a:ln>
                <a:noFill/>
              </a:ln>
              <a:solidFill>
                <a:schemeClr val="tx1"/>
              </a:solidFill>
              <a:effectLst/>
              <a:uLnTx/>
              <a:uFillTx/>
              <a:latin typeface="+mn-lt"/>
              <a:ea typeface="+mn-ea"/>
              <a:cs typeface="+mn-cs"/>
            </a:endParaRPr>
          </a:p>
        </p:txBody>
      </p:sp>
      <p:sp>
        <p:nvSpPr>
          <p:cNvPr id="4" name="Text Placeholder 3"/>
          <p:cNvSpPr>
            <a:spLocks noGrp="1"/>
          </p:cNvSpPr>
          <p:nvPr>
            <p:ph type="body" sz="half" idx="2"/>
          </p:nvPr>
        </p:nvSpPr>
        <p:spPr>
          <a:xfrm>
            <a:off x="840317"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1B8EF7F-92E8-4AA6-98AB-A1C7ACB7512D}" type="datetimeFigureOut">
              <a:rPr lang="en-IN" smtClean="0"/>
              <a:t>27-08-2024</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F3BA2246-F899-4351-B200-0784A83B7B12}" type="slidenum">
              <a:rPr lang="en-IN" smtClean="0"/>
              <a:t>‹#›</a:t>
            </a:fld>
            <a:endParaRPr lang="en-IN"/>
          </a:p>
        </p:txBody>
      </p:sp>
    </p:spTree>
  </p:cSld>
  <p:clrMapOvr>
    <a:masterClrMapping/>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1B8EF7F-92E8-4AA6-98AB-A1C7ACB7512D}" type="datetimeFigureOut">
              <a:rPr lang="en-IN" smtClean="0"/>
              <a:t>27-08-2024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F3BA2246-F899-4351-B200-0784A83B7B12}" type="slidenum">
              <a:rPr lang="en-IN" smtClean="0"/>
              <a:t>‹#›</a:t>
            </a:fld>
            <a:endParaRPr lang="en-IN"/>
          </a:p>
        </p:txBody>
      </p:sp>
    </p:spTree>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190500"/>
            <a:ext cx="2743200" cy="593725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09600" y="190500"/>
            <a:ext cx="8026400" cy="59372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1B8EF7F-92E8-4AA6-98AB-A1C7ACB7512D}" type="datetimeFigureOut">
              <a:rPr lang="en-IN" smtClean="0"/>
              <a:t>27-08-2024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F3BA2246-F899-4351-B200-0784A83B7B12}" type="slidenum">
              <a:rPr lang="en-IN" smtClean="0"/>
              <a:t>‹#›</a:t>
            </a:fld>
            <a:endParaRPr lang="en-IN"/>
          </a:p>
        </p:txBody>
      </p:sp>
    </p:spTree>
  </p:cSld>
  <p:clrMapOvr>
    <a:masterClrMapping/>
  </p:clrMapOvr>
  <p:hf sldNum="0"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9"/>
          <p:cNvPicPr>
            <a:picLocks noChangeAspect="1"/>
          </p:cNvPicPr>
          <p:nvPr/>
        </p:nvPicPr>
        <p:blipFill>
          <a:blip r:embed="rId13"/>
          <a:stretch>
            <a:fillRect/>
          </a:stretch>
        </p:blipFill>
        <p:spPr>
          <a:xfrm>
            <a:off x="0" y="0"/>
            <a:ext cx="12208933" cy="6858000"/>
          </a:xfrm>
          <a:prstGeom prst="rect">
            <a:avLst/>
          </a:prstGeom>
          <a:noFill/>
          <a:ln w="9525">
            <a:noFill/>
          </a:ln>
        </p:spPr>
      </p:pic>
      <p:sp>
        <p:nvSpPr>
          <p:cNvPr id="1027" name="Rectangle 3"/>
          <p:cNvSpPr>
            <a:spLocks noGrp="1"/>
          </p:cNvSpPr>
          <p:nvPr>
            <p:ph type="title"/>
          </p:nvPr>
        </p:nvSpPr>
        <p:spPr>
          <a:xfrm>
            <a:off x="609600" y="190500"/>
            <a:ext cx="10972800" cy="582613"/>
          </a:xfrm>
          <a:prstGeom prst="rect">
            <a:avLst/>
          </a:prstGeom>
          <a:noFill/>
          <a:ln w="9525">
            <a:noFill/>
          </a:ln>
        </p:spPr>
        <p:txBody>
          <a:bodyPr anchor="ctr" anchorCtr="0"/>
          <a:lstStyle/>
          <a:p>
            <a:pPr lvl="0"/>
            <a:r>
              <a:rPr lang="en-US" altLang="zh-CN" dirty="0"/>
              <a:t>Click to edit Master title style</a:t>
            </a:r>
          </a:p>
        </p:txBody>
      </p:sp>
      <p:sp>
        <p:nvSpPr>
          <p:cNvPr id="1028" name="Rectangle 4"/>
          <p:cNvSpPr>
            <a:spLocks noGrp="1"/>
          </p:cNvSpPr>
          <p:nvPr>
            <p:ph type="body" idx="1"/>
          </p:nvPr>
        </p:nvSpPr>
        <p:spPr>
          <a:xfrm>
            <a:off x="609600" y="1174750"/>
            <a:ext cx="10972800" cy="4953000"/>
          </a:xfrm>
          <a:prstGeom prst="rect">
            <a:avLst/>
          </a:prstGeom>
          <a:noFill/>
          <a:ln w="9525">
            <a:noFill/>
          </a:ln>
        </p:spPr>
        <p:txBody>
          <a:bodyPr/>
          <a:lstStyle/>
          <a:p>
            <a:pPr lvl="0"/>
            <a:r>
              <a:rPr lang="en-US" altLang="zh-CN" dirty="0"/>
              <a:t>Click to edit Master text styles</a:t>
            </a:r>
          </a:p>
          <a:p>
            <a:pPr lvl="1"/>
            <a:r>
              <a:rPr lang="en-US" altLang="zh-CN" dirty="0"/>
              <a:t>Second level</a:t>
            </a:r>
          </a:p>
          <a:p>
            <a:pPr lvl="2"/>
            <a:r>
              <a:rPr lang="en-US" altLang="zh-CN" dirty="0"/>
              <a:t>Third level</a:t>
            </a:r>
          </a:p>
          <a:p>
            <a:pPr lvl="3"/>
            <a:r>
              <a:rPr lang="en-US" altLang="zh-CN" dirty="0"/>
              <a:t>Fourth level</a:t>
            </a:r>
          </a:p>
          <a:p>
            <a:pPr lvl="4"/>
            <a:r>
              <a:rPr lang="en-US" altLang="zh-CN" dirty="0"/>
              <a:t>Fifth level</a:t>
            </a:r>
          </a:p>
        </p:txBody>
      </p:sp>
      <p:sp>
        <p:nvSpPr>
          <p:cNvPr id="1029" name="Rectangle 5"/>
          <p:cNvSpPr>
            <a:spLocks noGrp="1" noChangeArrowheads="1"/>
          </p:cNvSpPr>
          <p:nvPr>
            <p:ph type="dt" sz="half" idx="2"/>
          </p:nvPr>
        </p:nvSpPr>
        <p:spPr bwMode="auto">
          <a:xfrm>
            <a:off x="6096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defRPr sz="1400"/>
            </a:lvl1pPr>
          </a:lstStyle>
          <a:p>
            <a:fld id="{81B8EF7F-92E8-4AA6-98AB-A1C7ACB7512D}" type="datetimeFigureOut">
              <a:rPr lang="en-IN" smtClean="0"/>
              <a:t>27-08-2024</a:t>
            </a:fld>
            <a:endParaRPr lang="en-IN"/>
          </a:p>
        </p:txBody>
      </p:sp>
      <p:sp>
        <p:nvSpPr>
          <p:cNvPr id="1030" name="Rectangle 6"/>
          <p:cNvSpPr>
            <a:spLocks noGrp="1" noChangeArrowheads="1"/>
          </p:cNvSpPr>
          <p:nvPr>
            <p:ph type="ftr" sz="quarter" idx="3"/>
          </p:nvPr>
        </p:nvSpPr>
        <p:spPr bwMode="auto">
          <a:xfrm>
            <a:off x="4165600" y="6245225"/>
            <a:ext cx="3860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lgn="ctr">
              <a:defRPr sz="1400"/>
            </a:lvl1pPr>
          </a:lstStyle>
          <a:p>
            <a:endParaRPr lang="en-IN"/>
          </a:p>
        </p:txBody>
      </p:sp>
      <p:sp>
        <p:nvSpPr>
          <p:cNvPr id="1031" name="Rectangle 7"/>
          <p:cNvSpPr>
            <a:spLocks noGrp="1" noChangeArrowheads="1"/>
          </p:cNvSpPr>
          <p:nvPr>
            <p:ph type="sldNum" sz="quarter" idx="4"/>
          </p:nvPr>
        </p:nvSpPr>
        <p:spPr bwMode="auto">
          <a:xfrm>
            <a:off x="87376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lgn="r">
              <a:defRPr sz="1400"/>
            </a:lvl1pPr>
          </a:lstStyle>
          <a:p>
            <a:fld id="{F3BA2246-F899-4351-B200-0784A83B7B12}" type="slidenum">
              <a:rPr lang="en-IN" smtClean="0"/>
              <a:t>‹#›</a:t>
            </a:fld>
            <a:endParaRPr lang="en-IN"/>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l" rtl="0" fontAlgn="base">
        <a:spcBef>
          <a:spcPct val="0"/>
        </a:spcBef>
        <a:spcAft>
          <a:spcPct val="0"/>
        </a:spcAft>
        <a:defRPr sz="3600" kern="1200">
          <a:solidFill>
            <a:schemeClr val="tx1"/>
          </a:solidFill>
          <a:latin typeface="+mj-lt"/>
          <a:ea typeface="+mj-ea"/>
          <a:cs typeface="+mj-cs"/>
        </a:defRPr>
      </a:lvl1pPr>
      <a:lvl2pPr algn="l" rtl="0" fontAlgn="base">
        <a:spcBef>
          <a:spcPct val="0"/>
        </a:spcBef>
        <a:spcAft>
          <a:spcPct val="0"/>
        </a:spcAft>
        <a:defRPr sz="3600">
          <a:solidFill>
            <a:schemeClr val="tx1"/>
          </a:solidFill>
          <a:latin typeface="Arial" panose="020B0604020202020204" pitchFamily="34" charset="0"/>
          <a:ea typeface="SimSun" panose="02010600030101010101" pitchFamily="2" charset="-122"/>
        </a:defRPr>
      </a:lvl2pPr>
      <a:lvl3pPr algn="l" rtl="0" fontAlgn="base">
        <a:spcBef>
          <a:spcPct val="0"/>
        </a:spcBef>
        <a:spcAft>
          <a:spcPct val="0"/>
        </a:spcAft>
        <a:defRPr sz="3600">
          <a:solidFill>
            <a:schemeClr val="tx1"/>
          </a:solidFill>
          <a:latin typeface="Arial" panose="020B0604020202020204" pitchFamily="34" charset="0"/>
          <a:ea typeface="SimSun" panose="02010600030101010101" pitchFamily="2" charset="-122"/>
        </a:defRPr>
      </a:lvl3pPr>
      <a:lvl4pPr algn="l" rtl="0" fontAlgn="base">
        <a:spcBef>
          <a:spcPct val="0"/>
        </a:spcBef>
        <a:spcAft>
          <a:spcPct val="0"/>
        </a:spcAft>
        <a:defRPr sz="3600">
          <a:solidFill>
            <a:schemeClr val="tx1"/>
          </a:solidFill>
          <a:latin typeface="Arial" panose="020B0604020202020204" pitchFamily="34" charset="0"/>
          <a:ea typeface="SimSun" panose="02010600030101010101" pitchFamily="2" charset="-122"/>
        </a:defRPr>
      </a:lvl4pPr>
      <a:lvl5pPr algn="l" rtl="0" fontAlgn="base">
        <a:spcBef>
          <a:spcPct val="0"/>
        </a:spcBef>
        <a:spcAft>
          <a:spcPct val="0"/>
        </a:spcAft>
        <a:defRPr sz="3600">
          <a:solidFill>
            <a:schemeClr val="tx1"/>
          </a:solidFill>
          <a:latin typeface="Arial" panose="020B0604020202020204" pitchFamily="34" charset="0"/>
          <a:ea typeface="SimSun" panose="02010600030101010101" pitchFamily="2" charset="-122"/>
        </a:defRPr>
      </a:lvl5pPr>
      <a:lvl6pPr marL="457200" algn="l" rtl="0" fontAlgn="base">
        <a:spcBef>
          <a:spcPct val="0"/>
        </a:spcBef>
        <a:spcAft>
          <a:spcPct val="0"/>
        </a:spcAft>
        <a:defRPr sz="3600">
          <a:solidFill>
            <a:schemeClr val="tx1"/>
          </a:solidFill>
          <a:latin typeface="Arial" panose="020B0604020202020204" pitchFamily="34" charset="0"/>
          <a:ea typeface="SimSun" panose="02010600030101010101" pitchFamily="2" charset="-122"/>
        </a:defRPr>
      </a:lvl6pPr>
      <a:lvl7pPr marL="914400" algn="l" rtl="0" fontAlgn="base">
        <a:spcBef>
          <a:spcPct val="0"/>
        </a:spcBef>
        <a:spcAft>
          <a:spcPct val="0"/>
        </a:spcAft>
        <a:defRPr sz="3600">
          <a:solidFill>
            <a:schemeClr val="tx1"/>
          </a:solidFill>
          <a:latin typeface="Arial" panose="020B0604020202020204" pitchFamily="34" charset="0"/>
          <a:ea typeface="SimSun" panose="02010600030101010101" pitchFamily="2" charset="-122"/>
        </a:defRPr>
      </a:lvl7pPr>
      <a:lvl8pPr marL="1371600" algn="l" rtl="0" fontAlgn="base">
        <a:spcBef>
          <a:spcPct val="0"/>
        </a:spcBef>
        <a:spcAft>
          <a:spcPct val="0"/>
        </a:spcAft>
        <a:defRPr sz="3600">
          <a:solidFill>
            <a:schemeClr val="tx1"/>
          </a:solidFill>
          <a:latin typeface="Arial" panose="020B0604020202020204" pitchFamily="34" charset="0"/>
          <a:ea typeface="SimSun" panose="02010600030101010101" pitchFamily="2" charset="-122"/>
        </a:defRPr>
      </a:lvl8pPr>
      <a:lvl9pPr marL="1828800" algn="l" rtl="0" fontAlgn="base">
        <a:spcBef>
          <a:spcPct val="0"/>
        </a:spcBef>
        <a:spcAft>
          <a:spcPct val="0"/>
        </a:spcAft>
        <a:defRPr sz="3600">
          <a:solidFill>
            <a:schemeClr val="tx1"/>
          </a:solidFill>
          <a:latin typeface="Arial" panose="020B0604020202020204" pitchFamily="34" charset="0"/>
          <a:ea typeface="SimSun" panose="02010600030101010101" pitchFamily="2" charset="-122"/>
        </a:defRPr>
      </a:lvl9pPr>
    </p:titleStyle>
    <p:bodyStyle>
      <a:lvl1pPr marL="342900" indent="-342900" algn="l" rtl="0" fontAlgn="base">
        <a:spcBef>
          <a:spcPct val="20000"/>
        </a:spcBef>
        <a:spcAft>
          <a:spcPct val="0"/>
        </a:spcAft>
        <a:buChar char="•"/>
        <a:defRPr sz="3200" kern="1200">
          <a:solidFill>
            <a:schemeClr val="tx1"/>
          </a:solidFill>
          <a:latin typeface="+mn-lt"/>
          <a:ea typeface="+mn-ea"/>
          <a:cs typeface="+mn-cs"/>
        </a:defRPr>
      </a:lvl1pPr>
      <a:lvl2pPr marL="742950" indent="-285750" algn="l" rtl="0" fontAlgn="base">
        <a:spcBef>
          <a:spcPct val="20000"/>
        </a:spcBef>
        <a:spcAft>
          <a:spcPct val="0"/>
        </a:spcAft>
        <a:buChar char="–"/>
        <a:defRPr sz="2800" kern="1200">
          <a:solidFill>
            <a:schemeClr val="tx1"/>
          </a:solidFill>
          <a:latin typeface="+mn-lt"/>
          <a:ea typeface="+mn-ea"/>
          <a:cs typeface="+mn-cs"/>
        </a:defRPr>
      </a:lvl2pPr>
      <a:lvl3pPr marL="1143000" indent="-228600" algn="l" rtl="0" fontAlgn="base">
        <a:spcBef>
          <a:spcPct val="20000"/>
        </a:spcBef>
        <a:spcAft>
          <a:spcPct val="0"/>
        </a:spcAft>
        <a:buChar char="•"/>
        <a:defRPr sz="2400" kern="1200">
          <a:solidFill>
            <a:schemeClr val="tx1"/>
          </a:solidFill>
          <a:latin typeface="+mn-lt"/>
          <a:ea typeface="+mn-ea"/>
          <a:cs typeface="+mn-cs"/>
        </a:defRPr>
      </a:lvl3pPr>
      <a:lvl4pPr marL="1600200" indent="-228600" algn="l" rtl="0" fontAlgn="base">
        <a:spcBef>
          <a:spcPct val="20000"/>
        </a:spcBef>
        <a:spcAft>
          <a:spcPct val="0"/>
        </a:spcAft>
        <a:buChar char="–"/>
        <a:defRPr sz="2000" kern="1200">
          <a:solidFill>
            <a:schemeClr val="tx1"/>
          </a:solidFill>
          <a:latin typeface="+mn-lt"/>
          <a:ea typeface="+mn-ea"/>
          <a:cs typeface="+mn-cs"/>
        </a:defRPr>
      </a:lvl4pPr>
      <a:lvl5pPr marL="2057400" indent="-228600" algn="l" rtl="0" fontAlgn="base">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1.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6" name="Title 1"/>
          <p:cNvSpPr>
            <a:spLocks noGrp="1"/>
          </p:cNvSpPr>
          <p:nvPr/>
        </p:nvSpPr>
        <p:spPr>
          <a:xfrm>
            <a:off x="821055" y="1551940"/>
            <a:ext cx="10972800" cy="582613"/>
          </a:xfrm>
          <a:prstGeom prst="rect">
            <a:avLst/>
          </a:prstGeom>
          <a:noFill/>
          <a:ln w="9525">
            <a:noFill/>
          </a:ln>
        </p:spPr>
        <p:txBody>
          <a:bodyPr anchor="ctr" anchorCtr="0"/>
          <a:lstStyle>
            <a:lvl1pPr algn="l" rtl="0" fontAlgn="base">
              <a:spcBef>
                <a:spcPct val="0"/>
              </a:spcBef>
              <a:spcAft>
                <a:spcPct val="0"/>
              </a:spcAft>
              <a:defRPr sz="3600" kern="1200">
                <a:solidFill>
                  <a:schemeClr val="tx1"/>
                </a:solidFill>
                <a:latin typeface="+mj-lt"/>
                <a:ea typeface="+mj-ea"/>
                <a:cs typeface="+mj-cs"/>
              </a:defRPr>
            </a:lvl1pPr>
            <a:lvl2pPr algn="l" rtl="0" fontAlgn="base">
              <a:spcBef>
                <a:spcPct val="0"/>
              </a:spcBef>
              <a:spcAft>
                <a:spcPct val="0"/>
              </a:spcAft>
              <a:defRPr sz="3600">
                <a:solidFill>
                  <a:schemeClr val="tx1"/>
                </a:solidFill>
                <a:latin typeface="Arial" panose="020B0604020202020204" pitchFamily="34" charset="0"/>
                <a:ea typeface="SimSun" panose="02010600030101010101" pitchFamily="2" charset="-122"/>
              </a:defRPr>
            </a:lvl2pPr>
            <a:lvl3pPr algn="l" rtl="0" fontAlgn="base">
              <a:spcBef>
                <a:spcPct val="0"/>
              </a:spcBef>
              <a:spcAft>
                <a:spcPct val="0"/>
              </a:spcAft>
              <a:defRPr sz="3600">
                <a:solidFill>
                  <a:schemeClr val="tx1"/>
                </a:solidFill>
                <a:latin typeface="Arial" panose="020B0604020202020204" pitchFamily="34" charset="0"/>
                <a:ea typeface="SimSun" panose="02010600030101010101" pitchFamily="2" charset="-122"/>
              </a:defRPr>
            </a:lvl3pPr>
            <a:lvl4pPr algn="l" rtl="0" fontAlgn="base">
              <a:spcBef>
                <a:spcPct val="0"/>
              </a:spcBef>
              <a:spcAft>
                <a:spcPct val="0"/>
              </a:spcAft>
              <a:defRPr sz="3600">
                <a:solidFill>
                  <a:schemeClr val="tx1"/>
                </a:solidFill>
                <a:latin typeface="Arial" panose="020B0604020202020204" pitchFamily="34" charset="0"/>
                <a:ea typeface="SimSun" panose="02010600030101010101" pitchFamily="2" charset="-122"/>
              </a:defRPr>
            </a:lvl4pPr>
            <a:lvl5pPr algn="l" rtl="0" fontAlgn="base">
              <a:spcBef>
                <a:spcPct val="0"/>
              </a:spcBef>
              <a:spcAft>
                <a:spcPct val="0"/>
              </a:spcAft>
              <a:defRPr sz="3600">
                <a:solidFill>
                  <a:schemeClr val="tx1"/>
                </a:solidFill>
                <a:latin typeface="Arial" panose="020B0604020202020204" pitchFamily="34" charset="0"/>
                <a:ea typeface="SimSun" panose="02010600030101010101" pitchFamily="2" charset="-122"/>
              </a:defRPr>
            </a:lvl5pPr>
            <a:lvl6pPr marL="457200" algn="l" rtl="0" fontAlgn="base">
              <a:spcBef>
                <a:spcPct val="0"/>
              </a:spcBef>
              <a:spcAft>
                <a:spcPct val="0"/>
              </a:spcAft>
              <a:defRPr sz="3600">
                <a:solidFill>
                  <a:schemeClr val="tx1"/>
                </a:solidFill>
                <a:latin typeface="Arial" panose="020B0604020202020204" pitchFamily="34" charset="0"/>
                <a:ea typeface="SimSun" panose="02010600030101010101" pitchFamily="2" charset="-122"/>
              </a:defRPr>
            </a:lvl6pPr>
            <a:lvl7pPr marL="914400" algn="l" rtl="0" fontAlgn="base">
              <a:spcBef>
                <a:spcPct val="0"/>
              </a:spcBef>
              <a:spcAft>
                <a:spcPct val="0"/>
              </a:spcAft>
              <a:defRPr sz="3600">
                <a:solidFill>
                  <a:schemeClr val="tx1"/>
                </a:solidFill>
                <a:latin typeface="Arial" panose="020B0604020202020204" pitchFamily="34" charset="0"/>
                <a:ea typeface="SimSun" panose="02010600030101010101" pitchFamily="2" charset="-122"/>
              </a:defRPr>
            </a:lvl7pPr>
            <a:lvl8pPr marL="1371600" algn="l" rtl="0" fontAlgn="base">
              <a:spcBef>
                <a:spcPct val="0"/>
              </a:spcBef>
              <a:spcAft>
                <a:spcPct val="0"/>
              </a:spcAft>
              <a:defRPr sz="3600">
                <a:solidFill>
                  <a:schemeClr val="tx1"/>
                </a:solidFill>
                <a:latin typeface="Arial" panose="020B0604020202020204" pitchFamily="34" charset="0"/>
                <a:ea typeface="SimSun" panose="02010600030101010101" pitchFamily="2" charset="-122"/>
              </a:defRPr>
            </a:lvl8pPr>
            <a:lvl9pPr marL="1828800" algn="l" rtl="0" fontAlgn="base">
              <a:spcBef>
                <a:spcPct val="0"/>
              </a:spcBef>
              <a:spcAft>
                <a:spcPct val="0"/>
              </a:spcAft>
              <a:defRPr sz="3600">
                <a:solidFill>
                  <a:schemeClr val="tx1"/>
                </a:solidFill>
                <a:latin typeface="Arial" panose="020B0604020202020204" pitchFamily="34" charset="0"/>
                <a:ea typeface="SimSun" panose="02010600030101010101" pitchFamily="2" charset="-122"/>
              </a:defRPr>
            </a:lvl9pPr>
          </a:lstStyle>
          <a:p>
            <a:r>
              <a:rPr lang="en-US" sz="4400" b="1" dirty="0">
                <a:ln w="22225">
                  <a:solidFill>
                    <a:schemeClr val="accent2"/>
                  </a:solidFill>
                  <a:prstDash val="solid"/>
                </a:ln>
                <a:gradFill>
                  <a:gsLst>
                    <a:gs pos="0">
                      <a:srgbClr val="7B32B2"/>
                    </a:gs>
                    <a:gs pos="100000">
                      <a:srgbClr val="401A5D"/>
                    </a:gs>
                  </a:gsLst>
                  <a:lin scaled="0"/>
                </a:gradFill>
                <a:effectLst/>
              </a:rPr>
              <a:t>NATIONAL ORAL HEALTH POLICY</a:t>
            </a:r>
          </a:p>
        </p:txBody>
      </p:sp>
      <p:pic>
        <p:nvPicPr>
          <p:cNvPr id="7" name="Content Placeholder 6" descr="no3.jpg"/>
          <p:cNvPicPr>
            <a:picLocks noGrp="1" noChangeAspect="1"/>
          </p:cNvPicPr>
          <p:nvPr>
            <p:ph idx="1"/>
          </p:nvPr>
        </p:nvPicPr>
        <p:blipFill>
          <a:blip r:embed="rId2"/>
          <a:stretch>
            <a:fillRect/>
          </a:stretch>
        </p:blipFill>
        <p:spPr>
          <a:xfrm>
            <a:off x="1500505" y="2605405"/>
            <a:ext cx="9279890" cy="3989070"/>
          </a:xfrm>
          <a:prstGeom prst="rect">
            <a:avLst/>
          </a:prstGeom>
          <a:ln>
            <a:noFill/>
          </a:ln>
          <a:effectLst>
            <a:softEdge rad="112500"/>
          </a:effec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a:t>INTRODUCTION</a:t>
            </a:r>
          </a:p>
        </p:txBody>
      </p:sp>
      <p:sp>
        <p:nvSpPr>
          <p:cNvPr id="3" name="Content Placeholder 2"/>
          <p:cNvSpPr>
            <a:spLocks noGrp="1"/>
          </p:cNvSpPr>
          <p:nvPr>
            <p:ph idx="1"/>
          </p:nvPr>
        </p:nvSpPr>
        <p:spPr>
          <a:xfrm>
            <a:off x="280699" y="931079"/>
            <a:ext cx="11049605" cy="4839801"/>
          </a:xfrm>
        </p:spPr>
        <p:txBody>
          <a:bodyPr>
            <a:normAutofit/>
          </a:bodyPr>
          <a:lstStyle/>
          <a:p>
            <a:pPr algn="just">
              <a:lnSpc>
                <a:spcPct val="150000"/>
              </a:lnSpc>
            </a:pPr>
            <a:r>
              <a:rPr lang="en-US" sz="2400" dirty="0">
                <a:latin typeface="Times New Roman" panose="02020603050405020304" pitchFamily="18" charset="0"/>
                <a:cs typeface="Times New Roman" panose="02020603050405020304" pitchFamily="18" charset="0"/>
              </a:rPr>
              <a:t>According to the World Health </a:t>
            </a:r>
            <a:r>
              <a:rPr lang="en-US" sz="2400" dirty="0" err="1">
                <a:latin typeface="Times New Roman" panose="02020603050405020304" pitchFamily="18" charset="0"/>
                <a:cs typeface="Times New Roman" panose="02020603050405020304" pitchFamily="18" charset="0"/>
              </a:rPr>
              <a:t>Organisation</a:t>
            </a:r>
            <a:r>
              <a:rPr lang="en-US" sz="2400" dirty="0">
                <a:latin typeface="Times New Roman" panose="02020603050405020304" pitchFamily="18" charset="0"/>
                <a:cs typeface="Times New Roman" panose="02020603050405020304" pitchFamily="18" charset="0"/>
              </a:rPr>
              <a:t> (WHO), Oral health is a state of being free from chronic mouth and facial pain, oral and throat cancer, oral sores, birth defects such as cleft lip and palate, periodontal (gum) disease, tooth decay and tooth loss, and other diseases and disorders that affect the oral cavity. </a:t>
            </a:r>
          </a:p>
          <a:p>
            <a:pPr algn="just">
              <a:lnSpc>
                <a:spcPct val="150000"/>
              </a:lnSpc>
            </a:pPr>
            <a:endParaRPr lang="en-IN" sz="2400"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59465" y="301625"/>
            <a:ext cx="10353762" cy="5829299"/>
          </a:xfrm>
        </p:spPr>
        <p:txBody>
          <a:bodyPr>
            <a:normAutofit fontScale="77500" lnSpcReduction="10000"/>
          </a:bodyPr>
          <a:lstStyle/>
          <a:p>
            <a:pPr algn="just">
              <a:lnSpc>
                <a:spcPct val="150000"/>
              </a:lnSpc>
            </a:pPr>
            <a:r>
              <a:rPr lang="en-US" dirty="0">
                <a:latin typeface="Times New Roman" panose="02020603050405020304" pitchFamily="18" charset="0"/>
                <a:cs typeface="Times New Roman" panose="02020603050405020304" pitchFamily="18" charset="0"/>
              </a:rPr>
              <a:t>As per recent data from Dental Council of India, there are about 1.5 lakh registered dentists for a population of about 1.3 billion, out of which 72% live in villages which remain deprived from dental care.</a:t>
            </a:r>
          </a:p>
          <a:p>
            <a:pPr algn="just">
              <a:lnSpc>
                <a:spcPct val="150000"/>
              </a:lnSpc>
            </a:pPr>
            <a:r>
              <a:rPr lang="en-US" dirty="0">
                <a:latin typeface="Times New Roman" panose="02020603050405020304" pitchFamily="18" charset="0"/>
                <a:cs typeface="Times New Roman" panose="02020603050405020304" pitchFamily="18" charset="0"/>
              </a:rPr>
              <a:t>Some states have made progress in providing comprehensive oral health care through its primary care system [through the NHM umbrella]. Dental units are established even in the Primary Health Centre in some states. However, a lot still remains to be achieved in many of the other states.</a:t>
            </a:r>
          </a:p>
          <a:p>
            <a:pPr algn="just">
              <a:lnSpc>
                <a:spcPct val="150000"/>
              </a:lnSpc>
            </a:pPr>
            <a:r>
              <a:rPr lang="en-US" dirty="0">
                <a:latin typeface="Times New Roman" panose="02020603050405020304" pitchFamily="18" charset="0"/>
                <a:cs typeface="Times New Roman" panose="02020603050405020304" pitchFamily="18" charset="0"/>
              </a:rPr>
              <a:t>Govt. of India has envisaged the National Oral Health Program [NOHP] for an affordable, accessible and equitable oral health care delivery in a well coordinated manner.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Burden of Oral diseases in India:</a:t>
            </a:r>
            <a:endParaRPr lang="en-IN" dirty="0"/>
          </a:p>
        </p:txBody>
      </p:sp>
      <p:sp>
        <p:nvSpPr>
          <p:cNvPr id="3" name="Content Placeholder 2"/>
          <p:cNvSpPr>
            <a:spLocks noGrp="1"/>
          </p:cNvSpPr>
          <p:nvPr>
            <p:ph idx="1"/>
          </p:nvPr>
        </p:nvSpPr>
        <p:spPr>
          <a:xfrm>
            <a:off x="609630" y="773599"/>
            <a:ext cx="10353762" cy="4344501"/>
          </a:xfrm>
        </p:spPr>
        <p:txBody>
          <a:bodyPr>
            <a:normAutofit lnSpcReduction="10000"/>
          </a:bodyPr>
          <a:lstStyle/>
          <a:p>
            <a:pPr algn="just">
              <a:lnSpc>
                <a:spcPct val="150000"/>
              </a:lnSpc>
            </a:pPr>
            <a:r>
              <a:rPr lang="en-US" sz="2665" dirty="0">
                <a:latin typeface="Times New Roman" panose="02020603050405020304" pitchFamily="18" charset="0"/>
                <a:cs typeface="Times New Roman" panose="02020603050405020304" pitchFamily="18" charset="0"/>
              </a:rPr>
              <a:t>Two large scale Oral Health Surveys have been conducted in the past</a:t>
            </a:r>
          </a:p>
          <a:p>
            <a:pPr algn="just">
              <a:lnSpc>
                <a:spcPct val="150000"/>
              </a:lnSpc>
            </a:pPr>
            <a:r>
              <a:rPr lang="en-US" sz="2665" dirty="0">
                <a:latin typeface="Times New Roman" panose="02020603050405020304" pitchFamily="18" charset="0"/>
                <a:cs typeface="Times New Roman" panose="02020603050405020304" pitchFamily="18" charset="0"/>
              </a:rPr>
              <a:t> (</a:t>
            </a:r>
            <a:r>
              <a:rPr lang="en-US" sz="2665" dirty="0" err="1">
                <a:latin typeface="Times New Roman" panose="02020603050405020304" pitchFamily="18" charset="0"/>
                <a:cs typeface="Times New Roman" panose="02020603050405020304" pitchFamily="18" charset="0"/>
              </a:rPr>
              <a:t>i</a:t>
            </a:r>
            <a:r>
              <a:rPr lang="en-US" sz="2665" dirty="0">
                <a:latin typeface="Times New Roman" panose="02020603050405020304" pitchFamily="18" charset="0"/>
                <a:cs typeface="Times New Roman" panose="02020603050405020304" pitchFamily="18" charset="0"/>
              </a:rPr>
              <a:t>) National Oral Health Survey &amp; Fluoride Mapping by Dental Council of India in 2003 and</a:t>
            </a:r>
          </a:p>
          <a:p>
            <a:pPr algn="just">
              <a:lnSpc>
                <a:spcPct val="150000"/>
              </a:lnSpc>
            </a:pPr>
            <a:r>
              <a:rPr lang="en-US" sz="2665" dirty="0">
                <a:latin typeface="Times New Roman" panose="02020603050405020304" pitchFamily="18" charset="0"/>
                <a:cs typeface="Times New Roman" panose="02020603050405020304" pitchFamily="18" charset="0"/>
              </a:rPr>
              <a:t> (ii) Oral Health in India: Report of multi-centric oral health survey by </a:t>
            </a:r>
            <a:r>
              <a:rPr lang="en-US" sz="2665" dirty="0" err="1">
                <a:latin typeface="Times New Roman" panose="02020603050405020304" pitchFamily="18" charset="0"/>
                <a:cs typeface="Times New Roman" panose="02020603050405020304" pitchFamily="18" charset="0"/>
              </a:rPr>
              <a:t>MoHFW</a:t>
            </a:r>
            <a:r>
              <a:rPr lang="en-US" sz="2665" dirty="0">
                <a:latin typeface="Times New Roman" panose="02020603050405020304" pitchFamily="18" charset="0"/>
                <a:cs typeface="Times New Roman" panose="02020603050405020304" pitchFamily="18" charset="0"/>
              </a:rPr>
              <a:t> in collaboration with Dental Department AIIMS in 2007.These two surveys indicate the prevalence of some oral diseases and conditions in the country </a:t>
            </a:r>
            <a:r>
              <a:rPr lang="en-IN" sz="2665" dirty="0">
                <a:latin typeface="Times New Roman" panose="02020603050405020304" pitchFamily="18" charset="0"/>
                <a:cs typeface="Times New Roman" panose="02020603050405020304" pitchFamily="18" charset="0"/>
              </a:rPr>
              <a:t>[Table -1 &amp; 2].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71450" y="180976"/>
            <a:ext cx="11868150" cy="6572250"/>
          </a:xfrm>
        </p:spPr>
        <p:txBody>
          <a:bodyPr/>
          <a:lstStyle/>
          <a:p>
            <a:r>
              <a:rPr lang="en-US" dirty="0"/>
              <a:t>             Table 1: Burden of Oral Diseases (National Oral Health Survey &amp; Fluoride Mapping-2003)</a:t>
            </a:r>
            <a:endParaRPr lang="en-IN" dirty="0"/>
          </a:p>
        </p:txBody>
      </p:sp>
      <p:pic>
        <p:nvPicPr>
          <p:cNvPr id="4" name="Picture 3"/>
          <p:cNvPicPr>
            <a:picLocks noChangeAspect="1"/>
          </p:cNvPicPr>
          <p:nvPr/>
        </p:nvPicPr>
        <p:blipFill>
          <a:blip r:embed="rId2"/>
          <a:stretch>
            <a:fillRect/>
          </a:stretch>
        </p:blipFill>
        <p:spPr>
          <a:xfrm>
            <a:off x="1118870" y="1236981"/>
            <a:ext cx="9953625" cy="5781674"/>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Table 2: Burden of Oral Diseases (Multi-centric survey 2007)</a:t>
            </a:r>
            <a:endParaRPr lang="en-IN" dirty="0"/>
          </a:p>
        </p:txBody>
      </p:sp>
      <p:pic>
        <p:nvPicPr>
          <p:cNvPr id="4" name="Content Placeholder 3"/>
          <p:cNvPicPr>
            <a:picLocks noGrp="1" noChangeAspect="1"/>
          </p:cNvPicPr>
          <p:nvPr>
            <p:ph idx="1"/>
          </p:nvPr>
        </p:nvPicPr>
        <p:blipFill>
          <a:blip r:embed="rId2"/>
          <a:stretch>
            <a:fillRect/>
          </a:stretch>
        </p:blipFill>
        <p:spPr>
          <a:xfrm>
            <a:off x="544830" y="1386151"/>
            <a:ext cx="10181707" cy="4326944"/>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a:t>National Oral Health Programme</a:t>
            </a:r>
          </a:p>
        </p:txBody>
      </p:sp>
      <p:sp>
        <p:nvSpPr>
          <p:cNvPr id="3" name="Content Placeholder 2"/>
          <p:cNvSpPr>
            <a:spLocks noGrp="1"/>
          </p:cNvSpPr>
          <p:nvPr>
            <p:ph idx="1"/>
          </p:nvPr>
        </p:nvSpPr>
        <p:spPr/>
        <p:txBody>
          <a:bodyPr/>
          <a:lstStyle/>
          <a:p>
            <a:r>
              <a:rPr lang="en-IN" altLang="en-US" dirty="0"/>
              <a:t>H</a:t>
            </a:r>
            <a:r>
              <a:rPr lang="en-US" dirty="0"/>
              <a:t>ealth care facilities with the following objectives:</a:t>
            </a:r>
          </a:p>
          <a:p>
            <a:r>
              <a:rPr lang="en-US" dirty="0"/>
              <a:t>a. To improve the determinants of oral health</a:t>
            </a:r>
          </a:p>
          <a:p>
            <a:r>
              <a:rPr lang="en-US" dirty="0"/>
              <a:t>b. To reduce morbidity from oral diseases</a:t>
            </a:r>
          </a:p>
          <a:p>
            <a:r>
              <a:rPr lang="en-US" dirty="0"/>
              <a:t>c. To integrate oral health promotion and preventive services with general</a:t>
            </a:r>
            <a:r>
              <a:rPr lang="en-IN" altLang="en-US" dirty="0"/>
              <a:t> </a:t>
            </a:r>
            <a:r>
              <a:rPr lang="en-US" dirty="0"/>
              <a:t>health care system</a:t>
            </a:r>
          </a:p>
          <a:p>
            <a:r>
              <a:rPr lang="en-US" dirty="0"/>
              <a:t>d. To encourage Promotion of Public Private Partnerships (PPP) model for achieving better oral health</a:t>
            </a:r>
            <a:endParaRPr lang="en-IN"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FF0000"/>
                </a:solidFill>
              </a:rPr>
              <a:t>NATIONAL ORAL HEALTH POLICY</a:t>
            </a:r>
          </a:p>
        </p:txBody>
      </p:sp>
      <p:sp>
        <p:nvSpPr>
          <p:cNvPr id="3" name="Content Placeholder 2"/>
          <p:cNvSpPr>
            <a:spLocks noGrp="1"/>
          </p:cNvSpPr>
          <p:nvPr>
            <p:ph idx="1"/>
          </p:nvPr>
        </p:nvSpPr>
        <p:spPr/>
        <p:txBody>
          <a:bodyPr/>
          <a:lstStyle/>
          <a:p>
            <a:pPr algn="just"/>
            <a:r>
              <a:rPr lang="en-US" b="1" dirty="0">
                <a:solidFill>
                  <a:srgbClr val="0070C0"/>
                </a:solidFill>
              </a:rPr>
              <a:t>National oral health policy has been formulated  by the DCI through the input of two national workshops organized  way back in 1991 and 1994 at Delhi and Mysore respectively.</a:t>
            </a:r>
            <a:endParaRPr lang="en-IN" b="1" dirty="0">
              <a:solidFill>
                <a:srgbClr val="0070C0"/>
              </a:solidFill>
            </a:endParaRPr>
          </a:p>
          <a:p>
            <a:pPr algn="just"/>
            <a:endParaRPr lang="en-US" dirty="0"/>
          </a:p>
          <a:p>
            <a:endParaRPr lang="en-US" dirty="0"/>
          </a:p>
        </p:txBody>
      </p:sp>
      <p:sp>
        <p:nvSpPr>
          <p:cNvPr id="4" name="Slide Number Placeholder 3"/>
          <p:cNvSpPr>
            <a:spLocks noGrp="1"/>
          </p:cNvSpPr>
          <p:nvPr>
            <p:ph type="sldNum" sz="quarter" idx="12"/>
          </p:nvPr>
        </p:nvSpPr>
        <p:spPr/>
        <p:txBody>
          <a:bodyPr/>
          <a:lstStyle/>
          <a:p>
            <a:pPr>
              <a:defRPr/>
            </a:pPr>
            <a:fld id="{CBB234DD-3315-4244-8BFA-8B49759D1D5F}" type="slidenum">
              <a:rPr lang="en-US" smtClean="0"/>
              <a:t>9</a:t>
            </a:fld>
            <a:endParaRPr lang="en-US"/>
          </a:p>
        </p:txBody>
      </p:sp>
      <p:pic>
        <p:nvPicPr>
          <p:cNvPr id="5" name="Picture 4" descr="no1.jpg"/>
          <p:cNvPicPr>
            <a:picLocks noChangeAspect="1"/>
          </p:cNvPicPr>
          <p:nvPr/>
        </p:nvPicPr>
        <p:blipFill>
          <a:blip r:embed="rId2"/>
          <a:stretch>
            <a:fillRect/>
          </a:stretch>
        </p:blipFill>
        <p:spPr>
          <a:xfrm>
            <a:off x="7772400" y="4038600"/>
            <a:ext cx="2667000" cy="2819400"/>
          </a:xfrm>
          <a:prstGeom prst="ellipse">
            <a:avLst/>
          </a:prstGeom>
          <a:ln>
            <a:noFill/>
          </a:ln>
          <a:effectLst>
            <a:softEdge rad="112500"/>
          </a:effec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b="1" dirty="0">
                <a:solidFill>
                  <a:srgbClr val="FF0000"/>
                </a:solidFill>
                <a:effectLst>
                  <a:outerShdw blurRad="38100" dist="38100" dir="2700000" algn="tl">
                    <a:srgbClr val="000000">
                      <a:alpha val="43137"/>
                    </a:srgbClr>
                  </a:outerShdw>
                </a:effectLst>
              </a:rPr>
              <a:t>NEED FOR ORAL HEALTH POLICY </a:t>
            </a:r>
          </a:p>
        </p:txBody>
      </p:sp>
      <p:sp>
        <p:nvSpPr>
          <p:cNvPr id="3" name="Content Placeholder 2"/>
          <p:cNvSpPr>
            <a:spLocks noGrp="1"/>
          </p:cNvSpPr>
          <p:nvPr>
            <p:ph idx="1"/>
          </p:nvPr>
        </p:nvSpPr>
        <p:spPr/>
        <p:txBody>
          <a:bodyPr/>
          <a:lstStyle/>
          <a:p>
            <a:pPr algn="just"/>
            <a:r>
              <a:rPr lang="en-IN" sz="2800" b="1" i="1" dirty="0">
                <a:solidFill>
                  <a:srgbClr val="7030A0"/>
                </a:solidFill>
              </a:rPr>
              <a:t>1.Increasing prevalence and severity of dental diseases.</a:t>
            </a:r>
          </a:p>
          <a:p>
            <a:pPr algn="just"/>
            <a:r>
              <a:rPr lang="en-IN" sz="2800" b="1" i="1" dirty="0">
                <a:solidFill>
                  <a:srgbClr val="7030A0"/>
                </a:solidFill>
              </a:rPr>
              <a:t>2.Crippling  nature of oral diseases.</a:t>
            </a:r>
          </a:p>
          <a:p>
            <a:pPr algn="just"/>
            <a:r>
              <a:rPr lang="en-IN" sz="2800" b="1" i="1" dirty="0">
                <a:solidFill>
                  <a:srgbClr val="7030A0"/>
                </a:solidFill>
              </a:rPr>
              <a:t>3.Prevention of oral diseases; the only alternative</a:t>
            </a:r>
          </a:p>
          <a:p>
            <a:pPr algn="just"/>
            <a:r>
              <a:rPr lang="en-IN" sz="2800" b="1" i="1" dirty="0">
                <a:solidFill>
                  <a:srgbClr val="7030A0"/>
                </a:solidFill>
              </a:rPr>
              <a:t>4.Impelling economic reasons for early recognition and prevention of oral diseases.</a:t>
            </a:r>
          </a:p>
          <a:p>
            <a:pPr algn="just"/>
            <a:r>
              <a:rPr lang="en-IN" sz="2800" b="1" i="1" dirty="0">
                <a:solidFill>
                  <a:srgbClr val="7030A0"/>
                </a:solidFill>
              </a:rPr>
              <a:t>5.Dentist population ratio.</a:t>
            </a:r>
          </a:p>
          <a:p>
            <a:pPr algn="just">
              <a:buNone/>
            </a:pPr>
            <a:endParaRPr lang="en-US" dirty="0"/>
          </a:p>
        </p:txBody>
      </p:sp>
      <p:sp>
        <p:nvSpPr>
          <p:cNvPr id="4" name="Slide Number Placeholder 3"/>
          <p:cNvSpPr>
            <a:spLocks noGrp="1"/>
          </p:cNvSpPr>
          <p:nvPr>
            <p:ph type="sldNum" sz="quarter" idx="12"/>
          </p:nvPr>
        </p:nvSpPr>
        <p:spPr>
          <a:prstGeom prst="rect">
            <a:avLst/>
          </a:prstGeom>
        </p:spPr>
        <p:txBody>
          <a:bodyPr/>
          <a:lstStyle/>
          <a:p>
            <a:fld id="{BC78693A-0EB1-4DC2-94E4-58DCCC12B60D}" type="slidenum">
              <a:rPr lang="en-US" smtClean="0"/>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just"/>
            <a:r>
              <a:rPr lang="en-US" sz="3100" b="1" dirty="0">
                <a:solidFill>
                  <a:srgbClr val="FF0000"/>
                </a:solidFill>
              </a:rPr>
              <a:t>1.INCREASING PREVALENCE &amp; SEVERITY OF DENTAL DISEASES</a:t>
            </a:r>
          </a:p>
        </p:txBody>
      </p:sp>
      <p:sp>
        <p:nvSpPr>
          <p:cNvPr id="3" name="Content Placeholder 2"/>
          <p:cNvSpPr>
            <a:spLocks noGrp="1"/>
          </p:cNvSpPr>
          <p:nvPr>
            <p:ph idx="1"/>
          </p:nvPr>
        </p:nvSpPr>
        <p:spPr/>
        <p:txBody>
          <a:bodyPr>
            <a:normAutofit/>
          </a:bodyPr>
          <a:lstStyle/>
          <a:p>
            <a:pPr algn="just"/>
            <a:r>
              <a:rPr lang="en-US" sz="2400" dirty="0">
                <a:latin typeface="Times New Roman" panose="02020603050405020304" pitchFamily="18" charset="0"/>
                <a:cs typeface="Times New Roman" panose="02020603050405020304" pitchFamily="18" charset="0"/>
              </a:rPr>
              <a:t>In the four  decades a number of point prevalence studies  on dental caries , periodontal disease, oral cancer &amp; malocclusion have been conducted in India. </a:t>
            </a:r>
          </a:p>
          <a:p>
            <a:pPr algn="just"/>
            <a:endParaRPr lang="en-US" sz="2400" dirty="0">
              <a:latin typeface="Times New Roman" panose="02020603050405020304" pitchFamily="18" charset="0"/>
              <a:cs typeface="Times New Roman" panose="02020603050405020304" pitchFamily="18" charset="0"/>
            </a:endParaRPr>
          </a:p>
          <a:p>
            <a:pPr algn="just"/>
            <a:r>
              <a:rPr lang="en-US" sz="2400" dirty="0">
                <a:latin typeface="Times New Roman" panose="02020603050405020304" pitchFamily="18" charset="0"/>
                <a:cs typeface="Times New Roman" panose="02020603050405020304" pitchFamily="18" charset="0"/>
              </a:rPr>
              <a:t>In 1940-50’s,the prevalence  was 40-50% with an average  DMFT of 1.5. </a:t>
            </a:r>
          </a:p>
          <a:p>
            <a:pPr algn="just">
              <a:lnSpc>
                <a:spcPct val="150000"/>
              </a:lnSpc>
            </a:pPr>
            <a:r>
              <a:rPr lang="en-US" sz="2400" dirty="0">
                <a:latin typeface="Times New Roman" panose="02020603050405020304" pitchFamily="18" charset="0"/>
                <a:cs typeface="Times New Roman" panose="02020603050405020304" pitchFamily="18" charset="0"/>
                <a:sym typeface="+mn-ea"/>
              </a:rPr>
              <a:t>In 1980-90’s,the prevalence of dental caries was increased to 80% at the age </a:t>
            </a:r>
            <a:r>
              <a:rPr lang="en-US" sz="2400" dirty="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sym typeface="+mn-ea"/>
              </a:rPr>
              <a:t>of 16 years in  children with the average being 5 in urban areas &amp; 4 in rural areas.</a:t>
            </a:r>
            <a:endParaRPr lang="en-US" sz="2400" dirty="0">
              <a:latin typeface="Times New Roman" panose="02020603050405020304" pitchFamily="18" charset="0"/>
              <a:cs typeface="Times New Roman" panose="02020603050405020304" pitchFamily="18" charset="0"/>
            </a:endParaRPr>
          </a:p>
          <a:p>
            <a:pPr algn="just">
              <a:lnSpc>
                <a:spcPct val="150000"/>
              </a:lnSpc>
            </a:pPr>
            <a:r>
              <a:rPr lang="en-US" sz="2400" b="1" i="1" u="sng" dirty="0">
                <a:solidFill>
                  <a:srgbClr val="0070C0"/>
                </a:solidFill>
                <a:latin typeface="Times New Roman" panose="02020603050405020304" pitchFamily="18" charset="0"/>
                <a:cs typeface="Times New Roman" panose="02020603050405020304" pitchFamily="18" charset="0"/>
                <a:sym typeface="+mn-ea"/>
              </a:rPr>
              <a:t>Periodontal  disease</a:t>
            </a:r>
            <a:r>
              <a:rPr lang="en-US" sz="2400" b="1" i="1" dirty="0">
                <a:solidFill>
                  <a:srgbClr val="0070C0"/>
                </a:solidFill>
                <a:latin typeface="Times New Roman" panose="02020603050405020304" pitchFamily="18" charset="0"/>
                <a:cs typeface="Times New Roman" panose="02020603050405020304" pitchFamily="18" charset="0"/>
                <a:sym typeface="+mn-ea"/>
              </a:rPr>
              <a:t>  </a:t>
            </a:r>
            <a:r>
              <a:rPr lang="en-US" sz="2400" dirty="0">
                <a:latin typeface="Times New Roman" panose="02020603050405020304" pitchFamily="18" charset="0"/>
                <a:cs typeface="Times New Roman" panose="02020603050405020304" pitchFamily="18" charset="0"/>
                <a:sym typeface="+mn-ea"/>
              </a:rPr>
              <a:t>prevalence  was seen to be increased in the range of </a:t>
            </a:r>
            <a:r>
              <a:rPr lang="en-US" sz="2400" dirty="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sym typeface="+mn-ea"/>
              </a:rPr>
              <a:t>90-100%</a:t>
            </a:r>
            <a:r>
              <a:rPr lang="en-US" sz="2400" dirty="0">
                <a:latin typeface="Times New Roman" panose="02020603050405020304" pitchFamily="18" charset="0"/>
                <a:cs typeface="Times New Roman" panose="02020603050405020304" pitchFamily="18" charset="0"/>
                <a:sym typeface="+mn-ea"/>
              </a:rPr>
              <a:t> in the various age groups.</a:t>
            </a:r>
            <a:endParaRPr lang="en-US" sz="2400" dirty="0">
              <a:latin typeface="Times New Roman" panose="02020603050405020304" pitchFamily="18" charset="0"/>
              <a:cs typeface="Times New Roman" panose="02020603050405020304" pitchFamily="18" charset="0"/>
            </a:endParaRPr>
          </a:p>
          <a:p>
            <a:pPr algn="just"/>
            <a:endParaRPr lang="en-US" sz="2400" dirty="0">
              <a:latin typeface="Times New Roman" panose="02020603050405020304" pitchFamily="18" charset="0"/>
              <a:cs typeface="Times New Roman" panose="02020603050405020304" pitchFamily="18" charset="0"/>
            </a:endParaRPr>
          </a:p>
          <a:p>
            <a:pPr algn="just">
              <a:buNone/>
            </a:pPr>
            <a:endParaRPr lang="en-US" sz="2400"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2"/>
          </p:nvPr>
        </p:nvSpPr>
        <p:spPr>
          <a:prstGeom prst="rect">
            <a:avLst/>
          </a:prstGeom>
        </p:spPr>
        <p:txBody>
          <a:bodyPr/>
          <a:lstStyle/>
          <a:p>
            <a:fld id="{BC78693A-0EB1-4DC2-94E4-58DCCC12B60D}" type="slidenum">
              <a:rPr lang="en-US" smtClean="0"/>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3200" b="1" dirty="0">
                <a:solidFill>
                  <a:srgbClr val="FF0000"/>
                </a:solidFill>
              </a:rPr>
              <a:t>2.CRIPPLING NATURE OF ORAL DISEASES</a:t>
            </a:r>
          </a:p>
        </p:txBody>
      </p:sp>
      <p:sp>
        <p:nvSpPr>
          <p:cNvPr id="3" name="Content Placeholder 2"/>
          <p:cNvSpPr>
            <a:spLocks noGrp="1"/>
          </p:cNvSpPr>
          <p:nvPr>
            <p:ph idx="1"/>
          </p:nvPr>
        </p:nvSpPr>
        <p:spPr/>
        <p:txBody>
          <a:bodyPr>
            <a:normAutofit/>
          </a:bodyPr>
          <a:lstStyle/>
          <a:p>
            <a:pPr algn="just"/>
            <a:r>
              <a:rPr lang="en-US" sz="2665" dirty="0">
                <a:solidFill>
                  <a:srgbClr val="0070C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85% of children &amp; 95-100% </a:t>
            </a:r>
            <a:r>
              <a:rPr lang="en-US" sz="2665" dirty="0">
                <a:latin typeface="Times New Roman" panose="02020603050405020304" pitchFamily="18" charset="0"/>
                <a:cs typeface="Times New Roman" panose="02020603050405020304" pitchFamily="18" charset="0"/>
              </a:rPr>
              <a:t>of adult population is suffering from </a:t>
            </a:r>
            <a:r>
              <a:rPr lang="en-US" sz="2665" b="1" u="sng" dirty="0">
                <a:latin typeface="Times New Roman" panose="02020603050405020304" pitchFamily="18" charset="0"/>
                <a:cs typeface="Times New Roman" panose="02020603050405020304" pitchFamily="18" charset="0"/>
              </a:rPr>
              <a:t>periodontal disease</a:t>
            </a:r>
            <a:r>
              <a:rPr lang="en-US" sz="2665" dirty="0">
                <a:latin typeface="Times New Roman" panose="02020603050405020304" pitchFamily="18" charset="0"/>
                <a:cs typeface="Times New Roman" panose="02020603050405020304" pitchFamily="18" charset="0"/>
              </a:rPr>
              <a:t>.</a:t>
            </a:r>
          </a:p>
          <a:p>
            <a:pPr algn="just"/>
            <a:endParaRPr lang="en-US" sz="2665" dirty="0">
              <a:latin typeface="Times New Roman" panose="02020603050405020304" pitchFamily="18" charset="0"/>
              <a:cs typeface="Times New Roman" panose="02020603050405020304" pitchFamily="18" charset="0"/>
            </a:endParaRPr>
          </a:p>
          <a:p>
            <a:pPr algn="just">
              <a:lnSpc>
                <a:spcPct val="150000"/>
              </a:lnSpc>
            </a:pPr>
            <a:r>
              <a:rPr lang="en-US" sz="2400" dirty="0">
                <a:latin typeface="Times New Roman" panose="02020603050405020304" pitchFamily="18" charset="0"/>
                <a:cs typeface="Times New Roman" panose="02020603050405020304" pitchFamily="18" charset="0"/>
                <a:sym typeface="+mn-ea"/>
              </a:rPr>
              <a:t>The pus oozing pockets of periodontal disease of adults acts as a focus of infection for other vital organs : </a:t>
            </a:r>
            <a:r>
              <a:rPr lang="en-US" sz="2400" b="1" dirty="0">
                <a:solidFill>
                  <a:srgbClr val="7030A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sym typeface="+mn-ea"/>
              </a:rPr>
              <a:t>kidney, heart, lungs, brain. </a:t>
            </a:r>
            <a:endParaRPr lang="en-US" sz="2400" b="1" dirty="0">
              <a:solidFill>
                <a:srgbClr val="7030A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algn="just">
              <a:lnSpc>
                <a:spcPct val="150000"/>
              </a:lnSpc>
            </a:pPr>
            <a:r>
              <a:rPr lang="en-US" sz="2400" dirty="0">
                <a:latin typeface="Times New Roman" panose="02020603050405020304" pitchFamily="18" charset="0"/>
                <a:cs typeface="Times New Roman" panose="02020603050405020304" pitchFamily="18" charset="0"/>
                <a:sym typeface="+mn-ea"/>
              </a:rPr>
              <a:t>35% of all body cancers are oral cancers.</a:t>
            </a:r>
            <a:endParaRPr lang="en-US" sz="2400" b="1" dirty="0">
              <a:solidFill>
                <a:srgbClr val="0070C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algn="just"/>
            <a:endParaRPr lang="en-US" sz="2400"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2"/>
          </p:nvPr>
        </p:nvSpPr>
        <p:spPr>
          <a:prstGeom prst="rect">
            <a:avLst/>
          </a:prstGeom>
        </p:spPr>
        <p:txBody>
          <a:bodyPr/>
          <a:lstStyle/>
          <a:p>
            <a:fld id="{BC78693A-0EB1-4DC2-94E4-58DCCC12B60D}" type="slidenum">
              <a:rPr lang="en-US" smtClean="0"/>
              <a:t>12</a:t>
            </a:fld>
            <a:endParaRPr lang="en-US"/>
          </a:p>
        </p:txBody>
      </p:sp>
    </p:spTree>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IN" sz="3200" b="1" dirty="0">
                <a:solidFill>
                  <a:srgbClr val="FF0000"/>
                </a:solidFill>
              </a:rPr>
              <a:t>3.PREVENTION OF ORAL DISEASES</a:t>
            </a:r>
            <a:endParaRPr lang="en-US" sz="3200" b="1" dirty="0">
              <a:solidFill>
                <a:srgbClr val="FF0000"/>
              </a:solidFill>
            </a:endParaRPr>
          </a:p>
        </p:txBody>
      </p:sp>
      <p:sp>
        <p:nvSpPr>
          <p:cNvPr id="3" name="Content Placeholder 2"/>
          <p:cNvSpPr>
            <a:spLocks noGrp="1"/>
          </p:cNvSpPr>
          <p:nvPr>
            <p:ph idx="1"/>
          </p:nvPr>
        </p:nvSpPr>
        <p:spPr/>
        <p:txBody>
          <a:bodyPr>
            <a:normAutofit fontScale="92500"/>
          </a:bodyPr>
          <a:lstStyle/>
          <a:p>
            <a:pPr algn="just">
              <a:lnSpc>
                <a:spcPct val="150000"/>
              </a:lnSpc>
              <a:buFont typeface="Wingdings" panose="05000000000000000000" pitchFamily="2" charset="2"/>
              <a:buChar char="Ø"/>
              <a:defRPr/>
            </a:pPr>
            <a:r>
              <a:rPr lang="en-IN" dirty="0"/>
              <a:t>I</a:t>
            </a:r>
            <a:r>
              <a:rPr lang="en-IN" sz="2400" dirty="0">
                <a:latin typeface="Times New Roman" panose="02020603050405020304" pitchFamily="18" charset="0"/>
                <a:cs typeface="Times New Roman" panose="02020603050405020304" pitchFamily="18" charset="0"/>
              </a:rPr>
              <a:t>n India with limited resources and manpower once such a situation develops, there would be no going back. </a:t>
            </a:r>
          </a:p>
          <a:p>
            <a:pPr algn="just">
              <a:lnSpc>
                <a:spcPct val="150000"/>
              </a:lnSpc>
              <a:buFont typeface="Wingdings" panose="05000000000000000000" pitchFamily="2" charset="2"/>
              <a:buChar char="Ø"/>
              <a:defRPr/>
            </a:pPr>
            <a:r>
              <a:rPr lang="en-IN" sz="2400" dirty="0">
                <a:latin typeface="Times New Roman" panose="02020603050405020304" pitchFamily="18" charset="0"/>
                <a:cs typeface="Times New Roman" panose="02020603050405020304" pitchFamily="18" charset="0"/>
              </a:rPr>
              <a:t> There is no national oral health policy and the country is without any plan to provide even the minimum coverage to the rural masses.</a:t>
            </a:r>
          </a:p>
          <a:p>
            <a:pPr algn="just">
              <a:lnSpc>
                <a:spcPct val="150000"/>
              </a:lnSpc>
              <a:buFont typeface="Wingdings" panose="05000000000000000000" pitchFamily="2" charset="2"/>
              <a:buChar char="Ø"/>
              <a:defRPr/>
            </a:pPr>
            <a:r>
              <a:rPr lang="en-IN" sz="2400" dirty="0">
                <a:latin typeface="Times New Roman" panose="02020603050405020304" pitchFamily="18" charset="0"/>
                <a:cs typeface="Times New Roman" panose="02020603050405020304" pitchFamily="18" charset="0"/>
              </a:rPr>
              <a:t>There is an urgent need to prevent the rising of dental diseases in India. </a:t>
            </a:r>
          </a:p>
          <a:p>
            <a:pPr algn="just">
              <a:lnSpc>
                <a:spcPct val="150000"/>
              </a:lnSpc>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sym typeface="+mn-ea"/>
              </a:rPr>
              <a:t>Ministry of health and family welfare , Government of India accepted the principle National oral health policy in the year 1995 to be included in National health policy.</a:t>
            </a:r>
            <a:endParaRPr lang="en-US" sz="2400" dirty="0">
              <a:latin typeface="Times New Roman" panose="02020603050405020304" pitchFamily="18" charset="0"/>
              <a:cs typeface="Times New Roman" panose="02020603050405020304" pitchFamily="18" charset="0"/>
            </a:endParaRPr>
          </a:p>
          <a:p>
            <a:pPr algn="just">
              <a:lnSpc>
                <a:spcPct val="150000"/>
              </a:lnSpc>
              <a:buFont typeface="Wingdings" panose="05000000000000000000" pitchFamily="2" charset="2"/>
              <a:buChar char="Ø"/>
            </a:pPr>
            <a:endParaRPr lang="en-US" sz="2400" dirty="0">
              <a:latin typeface="Times New Roman" panose="02020603050405020304" pitchFamily="18" charset="0"/>
              <a:cs typeface="Times New Roman" panose="02020603050405020304" pitchFamily="18" charset="0"/>
            </a:endParaRPr>
          </a:p>
          <a:p>
            <a:pPr algn="just">
              <a:lnSpc>
                <a:spcPct val="150000"/>
              </a:lnSpc>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sym typeface="+mn-ea"/>
              </a:rPr>
              <a:t>Oral health has been recognized as an integral part of general health.</a:t>
            </a:r>
            <a:endParaRPr lang="en-IN" sz="2400" dirty="0">
              <a:latin typeface="Times New Roman" panose="02020603050405020304" pitchFamily="18" charset="0"/>
              <a:cs typeface="Times New Roman" panose="02020603050405020304" pitchFamily="18" charset="0"/>
            </a:endParaRPr>
          </a:p>
          <a:p>
            <a:pPr algn="just">
              <a:lnSpc>
                <a:spcPct val="150000"/>
              </a:lnSpc>
              <a:buFont typeface="Wingdings" panose="05000000000000000000" pitchFamily="2" charset="2"/>
              <a:buChar char="Ø"/>
              <a:defRPr/>
            </a:pPr>
            <a:endParaRPr lang="en-US" sz="2400" dirty="0"/>
          </a:p>
          <a:p>
            <a:pPr algn="just">
              <a:lnSpc>
                <a:spcPct val="150000"/>
              </a:lnSpc>
              <a:buFont typeface="Wingdings" panose="05000000000000000000" pitchFamily="2" charset="2"/>
              <a:buChar char="Ø"/>
              <a:defRPr/>
            </a:pPr>
            <a:endParaRPr lang="en-IN" sz="2400" dirty="0">
              <a:latin typeface="Times New Roman" panose="02020603050405020304" pitchFamily="18" charset="0"/>
              <a:cs typeface="Times New Roman" panose="02020603050405020304" pitchFamily="18" charset="0"/>
            </a:endParaRPr>
          </a:p>
          <a:p>
            <a:pPr algn="just">
              <a:buNone/>
            </a:pPr>
            <a:endParaRPr lang="en-US" sz="2400"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2"/>
          </p:nvPr>
        </p:nvSpPr>
        <p:spPr>
          <a:prstGeom prst="rect">
            <a:avLst/>
          </a:prstGeom>
        </p:spPr>
        <p:txBody>
          <a:bodyPr/>
          <a:lstStyle/>
          <a:p>
            <a:fld id="{BC78693A-0EB1-4DC2-94E4-58DCCC12B60D}" type="slidenum">
              <a:rPr lang="en-US" smtClean="0"/>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0975" y="0"/>
            <a:ext cx="11630025" cy="1371600"/>
          </a:xfrm>
        </p:spPr>
        <p:txBody>
          <a:bodyPr>
            <a:noAutofit/>
          </a:bodyPr>
          <a:lstStyle/>
          <a:p>
            <a:pPr algn="ctr"/>
            <a:r>
              <a:rPr lang="en-IN" sz="2800" b="1" dirty="0">
                <a:solidFill>
                  <a:srgbClr val="FF0000"/>
                </a:solidFill>
              </a:rPr>
              <a:t>4.IMPELLING ECONOMIC REASONS FOR EARLY RECOGNITION AND PREVENTION OF ORAL DISEASES.</a:t>
            </a:r>
            <a:r>
              <a:rPr lang="en-IN" sz="2800" b="1" dirty="0"/>
              <a:t/>
            </a:r>
            <a:br>
              <a:rPr lang="en-IN" sz="2800" b="1" dirty="0"/>
            </a:br>
            <a:endParaRPr lang="en-US" sz="2800" b="1" dirty="0"/>
          </a:p>
        </p:txBody>
      </p:sp>
      <p:sp>
        <p:nvSpPr>
          <p:cNvPr id="3" name="Content Placeholder 2"/>
          <p:cNvSpPr>
            <a:spLocks noGrp="1"/>
          </p:cNvSpPr>
          <p:nvPr>
            <p:ph idx="1"/>
          </p:nvPr>
        </p:nvSpPr>
        <p:spPr>
          <a:xfrm>
            <a:off x="267335" y="1295400"/>
            <a:ext cx="11388725" cy="5257800"/>
          </a:xfrm>
        </p:spPr>
        <p:txBody>
          <a:bodyPr>
            <a:normAutofit/>
          </a:bodyPr>
          <a:lstStyle/>
          <a:p>
            <a:pPr algn="just">
              <a:lnSpc>
                <a:spcPct val="150000"/>
              </a:lnSpc>
            </a:pPr>
            <a:r>
              <a:rPr lang="en-US" sz="2400" dirty="0">
                <a:latin typeface="Times New Roman" panose="02020603050405020304" pitchFamily="18" charset="0"/>
                <a:cs typeface="Times New Roman" panose="02020603050405020304" pitchFamily="18" charset="0"/>
              </a:rPr>
              <a:t>The early recognition of these diseases is in order to be able to prevent not only the diseases but also the pain. </a:t>
            </a:r>
          </a:p>
          <a:p>
            <a:pPr marL="0" indent="0" algn="just">
              <a:lnSpc>
                <a:spcPct val="150000"/>
              </a:lnSpc>
              <a:buNone/>
            </a:pPr>
            <a:endParaRPr lang="en-US" sz="2400" dirty="0">
              <a:latin typeface="Times New Roman" panose="02020603050405020304" pitchFamily="18" charset="0"/>
              <a:cs typeface="Times New Roman" panose="02020603050405020304" pitchFamily="18" charset="0"/>
            </a:endParaRPr>
          </a:p>
          <a:p>
            <a:pPr algn="just">
              <a:lnSpc>
                <a:spcPct val="150000"/>
              </a:lnSpc>
            </a:pPr>
            <a:r>
              <a:rPr lang="en-US" sz="2400" dirty="0">
                <a:latin typeface="Times New Roman" panose="02020603050405020304" pitchFamily="18" charset="0"/>
                <a:cs typeface="Times New Roman" panose="02020603050405020304" pitchFamily="18" charset="0"/>
              </a:rPr>
              <a:t>India is a developing country &amp; spends approximately </a:t>
            </a:r>
            <a:r>
              <a:rPr lang="en-US" sz="2400" b="1" dirty="0">
                <a:solidFill>
                  <a:srgbClr val="7030A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1-1.5% of the total national budget on health.</a:t>
            </a:r>
          </a:p>
          <a:p>
            <a:pPr algn="just">
              <a:lnSpc>
                <a:spcPct val="150000"/>
              </a:lnSpc>
            </a:pPr>
            <a:endParaRPr lang="en-US" sz="2400" dirty="0">
              <a:latin typeface="Times New Roman" panose="02020603050405020304" pitchFamily="18" charset="0"/>
              <a:cs typeface="Times New Roman" panose="02020603050405020304" pitchFamily="18" charset="0"/>
            </a:endParaRPr>
          </a:p>
          <a:p>
            <a:pPr algn="just">
              <a:lnSpc>
                <a:spcPct val="150000"/>
              </a:lnSpc>
            </a:pPr>
            <a:r>
              <a:rPr lang="en-US" sz="2400" dirty="0">
                <a:latin typeface="Times New Roman" panose="02020603050405020304" pitchFamily="18" charset="0"/>
                <a:cs typeface="Times New Roman" panose="02020603050405020304" pitchFamily="18" charset="0"/>
              </a:rPr>
              <a:t>There is no separate allocation for oral health, so we can’t afford to spend on the highly expensive dental restorative treatment.</a:t>
            </a:r>
          </a:p>
          <a:p>
            <a:pPr algn="just"/>
            <a:endParaRPr lang="en-US" sz="2400"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2"/>
          </p:nvPr>
        </p:nvSpPr>
        <p:spPr>
          <a:prstGeom prst="rect">
            <a:avLst/>
          </a:prstGeom>
        </p:spPr>
        <p:txBody>
          <a:bodyPr/>
          <a:lstStyle/>
          <a:p>
            <a:fld id="{BC78693A-0EB1-4DC2-94E4-58DCCC12B60D}" type="slidenum">
              <a:rPr lang="en-US" smtClean="0"/>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FF0000"/>
                </a:solidFill>
              </a:rPr>
              <a:t>5.Dentist population ratio</a:t>
            </a:r>
          </a:p>
        </p:txBody>
      </p:sp>
      <p:sp>
        <p:nvSpPr>
          <p:cNvPr id="3" name="Content Placeholder 2"/>
          <p:cNvSpPr>
            <a:spLocks noGrp="1"/>
          </p:cNvSpPr>
          <p:nvPr>
            <p:ph idx="1"/>
          </p:nvPr>
        </p:nvSpPr>
        <p:spPr/>
        <p:txBody>
          <a:bodyPr/>
          <a:lstStyle/>
          <a:p>
            <a:pPr algn="just">
              <a:lnSpc>
                <a:spcPct val="150000"/>
              </a:lnSpc>
            </a:pPr>
            <a:r>
              <a:rPr lang="en-US" sz="2400" dirty="0">
                <a:latin typeface="Times New Roman" panose="02020603050405020304" pitchFamily="18" charset="0"/>
                <a:cs typeface="Times New Roman" panose="02020603050405020304" pitchFamily="18" charset="0"/>
              </a:rPr>
              <a:t> Out of these 90% are clustered in cities while 10% are in rural areas with a population of over 75%.</a:t>
            </a:r>
          </a:p>
          <a:p>
            <a:pPr algn="just">
              <a:lnSpc>
                <a:spcPct val="150000"/>
              </a:lnSpc>
            </a:pPr>
            <a:r>
              <a:rPr lang="en-US" sz="2400" dirty="0">
                <a:latin typeface="Times New Roman" panose="02020603050405020304" pitchFamily="18" charset="0"/>
                <a:cs typeface="Times New Roman" panose="02020603050405020304" pitchFamily="18" charset="0"/>
              </a:rPr>
              <a:t>The dentist population ratio is </a:t>
            </a:r>
            <a:r>
              <a:rPr lang="en-US" sz="2400" b="1" u="sng" dirty="0" smtClean="0">
                <a:solidFill>
                  <a:srgbClr val="7030A0"/>
                </a:solidFill>
                <a:latin typeface="Times New Roman" panose="02020603050405020304" pitchFamily="18" charset="0"/>
                <a:cs typeface="Times New Roman" panose="02020603050405020304" pitchFamily="18" charset="0"/>
              </a:rPr>
              <a:t>1:2.5 lakh </a:t>
            </a:r>
            <a:r>
              <a:rPr lang="en-US" sz="2400" b="1" u="sng" dirty="0">
                <a:solidFill>
                  <a:srgbClr val="7030A0"/>
                </a:solidFill>
                <a:latin typeface="Times New Roman" panose="02020603050405020304" pitchFamily="18" charset="0"/>
                <a:cs typeface="Times New Roman" panose="02020603050405020304" pitchFamily="18" charset="0"/>
              </a:rPr>
              <a:t>for rural &amp; 1:10,000 for urban population</a:t>
            </a:r>
            <a:r>
              <a:rPr lang="en-US" sz="2400" dirty="0" smtClean="0">
                <a:latin typeface="Times New Roman" panose="02020603050405020304" pitchFamily="18" charset="0"/>
                <a:cs typeface="Times New Roman" panose="02020603050405020304" pitchFamily="18" charset="0"/>
              </a:rPr>
              <a:t>. In 2004.</a:t>
            </a:r>
            <a:endParaRPr lang="en-US" sz="2400" dirty="0">
              <a:latin typeface="Times New Roman" panose="02020603050405020304" pitchFamily="18" charset="0"/>
              <a:cs typeface="Times New Roman" panose="02020603050405020304" pitchFamily="18" charset="0"/>
            </a:endParaRPr>
          </a:p>
          <a:p>
            <a:pPr algn="just">
              <a:lnSpc>
                <a:spcPct val="150000"/>
              </a:lnSpc>
            </a:pPr>
            <a:r>
              <a:rPr lang="en-US" sz="2400" dirty="0">
                <a:latin typeface="Times New Roman" panose="02020603050405020304" pitchFamily="18" charset="0"/>
                <a:cs typeface="Times New Roman" panose="02020603050405020304" pitchFamily="18" charset="0"/>
                <a:sym typeface="+mn-ea"/>
              </a:rPr>
              <a:t>In order to bring down the disease prevalence &amp; severity, it is important to implement organized oral health preventive programmes at community level. </a:t>
            </a:r>
            <a:endParaRPr lang="en-US" sz="2400" dirty="0">
              <a:latin typeface="Times New Roman" panose="02020603050405020304" pitchFamily="18" charset="0"/>
              <a:cs typeface="Times New Roman" panose="02020603050405020304" pitchFamily="18" charset="0"/>
            </a:endParaRPr>
          </a:p>
          <a:p>
            <a:pPr algn="just">
              <a:lnSpc>
                <a:spcPct val="150000"/>
              </a:lnSpc>
              <a:buNone/>
            </a:pPr>
            <a:endParaRPr lang="en-US" sz="2400" dirty="0">
              <a:latin typeface="Times New Roman" panose="02020603050405020304" pitchFamily="18" charset="0"/>
              <a:cs typeface="Times New Roman" panose="02020603050405020304" pitchFamily="18" charset="0"/>
            </a:endParaRPr>
          </a:p>
          <a:p>
            <a:pPr algn="just">
              <a:lnSpc>
                <a:spcPct val="150000"/>
              </a:lnSpc>
            </a:pPr>
            <a:endParaRPr lang="en-US" sz="1050" b="1" u="sng" dirty="0">
              <a:solidFill>
                <a:srgbClr val="7030A0"/>
              </a:solidFill>
              <a:latin typeface="Times New Roman" panose="02020603050405020304" pitchFamily="18" charset="0"/>
              <a:cs typeface="Times New Roman" panose="02020603050405020304" pitchFamily="18" charset="0"/>
            </a:endParaRPr>
          </a:p>
          <a:p>
            <a:pPr algn="just">
              <a:lnSpc>
                <a:spcPct val="150000"/>
              </a:lnSpc>
            </a:pPr>
            <a:endParaRPr lang="en-US" sz="2400"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2"/>
          </p:nvPr>
        </p:nvSpPr>
        <p:spPr/>
        <p:txBody>
          <a:bodyPr/>
          <a:lstStyle/>
          <a:p>
            <a:pPr>
              <a:defRPr/>
            </a:pPr>
            <a:fld id="{CBB234DD-3315-4244-8BFA-8B49759D1D5F}" type="slidenum">
              <a:rPr lang="en-US" smtClean="0"/>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FF0000"/>
                </a:solidFill>
                <a:effectLst>
                  <a:outerShdw blurRad="38100" dist="38100" dir="2700000" algn="tl">
                    <a:srgbClr val="000000">
                      <a:alpha val="43137"/>
                    </a:srgbClr>
                  </a:outerShdw>
                </a:effectLst>
              </a:rPr>
              <a:t>CURRENT SCENARIO</a:t>
            </a:r>
          </a:p>
        </p:txBody>
      </p:sp>
      <p:sp>
        <p:nvSpPr>
          <p:cNvPr id="3" name="Content Placeholder 2"/>
          <p:cNvSpPr>
            <a:spLocks noGrp="1"/>
          </p:cNvSpPr>
          <p:nvPr>
            <p:ph idx="1"/>
          </p:nvPr>
        </p:nvSpPr>
        <p:spPr/>
        <p:txBody>
          <a:bodyPr/>
          <a:lstStyle/>
          <a:p>
            <a:pPr algn="just">
              <a:lnSpc>
                <a:spcPct val="150000"/>
              </a:lnSpc>
            </a:pPr>
            <a:r>
              <a:rPr lang="en-US" sz="2400" dirty="0">
                <a:latin typeface="Times New Roman" panose="02020603050405020304" pitchFamily="18" charset="0"/>
                <a:cs typeface="Times New Roman" panose="02020603050405020304" pitchFamily="18" charset="0"/>
              </a:rPr>
              <a:t>At present ,no oral health cover is being given to rural population.</a:t>
            </a:r>
          </a:p>
          <a:p>
            <a:pPr algn="just">
              <a:lnSpc>
                <a:spcPct val="150000"/>
              </a:lnSpc>
            </a:pPr>
            <a:r>
              <a:rPr lang="en-US" sz="2400" dirty="0">
                <a:latin typeface="Times New Roman" panose="02020603050405020304" pitchFamily="18" charset="0"/>
                <a:cs typeface="Times New Roman" panose="02020603050405020304" pitchFamily="18" charset="0"/>
              </a:rPr>
              <a:t>It is therefore intended to introduce preventive &amp; promotive oral health services from the village level onwards.</a:t>
            </a:r>
          </a:p>
          <a:p>
            <a:pPr algn="just">
              <a:lnSpc>
                <a:spcPct val="150000"/>
              </a:lnSpc>
            </a:pPr>
            <a:r>
              <a:rPr lang="en-US" sz="2400" dirty="0">
                <a:latin typeface="Times New Roman" panose="02020603050405020304" pitchFamily="18" charset="0"/>
                <a:cs typeface="Times New Roman" panose="02020603050405020304" pitchFamily="18" charset="0"/>
                <a:sym typeface="+mn-ea"/>
              </a:rPr>
              <a:t>At the village level it is intended to give special training in oral health to anganwadi workers &amp; village health guides </a:t>
            </a:r>
            <a:endParaRPr lang="en-US" sz="2400" dirty="0">
              <a:latin typeface="Times New Roman" panose="02020603050405020304" pitchFamily="18" charset="0"/>
              <a:cs typeface="Times New Roman" panose="02020603050405020304" pitchFamily="18" charset="0"/>
            </a:endParaRPr>
          </a:p>
          <a:p>
            <a:pPr algn="just">
              <a:lnSpc>
                <a:spcPct val="150000"/>
              </a:lnSpc>
            </a:pPr>
            <a:r>
              <a:rPr lang="en-US" sz="2400" dirty="0">
                <a:latin typeface="Times New Roman" panose="02020603050405020304" pitchFamily="18" charset="0"/>
                <a:cs typeface="Times New Roman" panose="02020603050405020304" pitchFamily="18" charset="0"/>
                <a:sym typeface="+mn-ea"/>
              </a:rPr>
              <a:t>The health guides should be related to preventive infant dental care &amp; promotion of oral health in mother and child.</a:t>
            </a:r>
            <a:endParaRPr lang="en-US" sz="2400" dirty="0">
              <a:latin typeface="Times New Roman" panose="02020603050405020304" pitchFamily="18" charset="0"/>
              <a:cs typeface="Times New Roman" panose="02020603050405020304" pitchFamily="18" charset="0"/>
            </a:endParaRPr>
          </a:p>
          <a:p>
            <a:pPr algn="just">
              <a:lnSpc>
                <a:spcPct val="150000"/>
              </a:lnSpc>
            </a:pPr>
            <a:endParaRPr lang="en-US" sz="2400"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2"/>
          </p:nvPr>
        </p:nvSpPr>
        <p:spPr/>
        <p:txBody>
          <a:bodyPr/>
          <a:lstStyle/>
          <a:p>
            <a:pPr>
              <a:defRPr/>
            </a:pPr>
            <a:fld id="{CBB234DD-3315-4244-8BFA-8B49759D1D5F}" type="slidenum">
              <a:rPr lang="en-US" smtClean="0"/>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algn="just"/>
            <a:r>
              <a:rPr lang="en-US" dirty="0">
                <a:solidFill>
                  <a:srgbClr val="FF0000"/>
                </a:solidFill>
              </a:rPr>
              <a:t>At the primary health centre.</a:t>
            </a:r>
          </a:p>
          <a:p>
            <a:pPr algn="just">
              <a:buFont typeface="Wingdings" panose="05000000000000000000" pitchFamily="2" charset="2"/>
              <a:buChar char="ü"/>
            </a:pPr>
            <a:r>
              <a:rPr lang="en-US" dirty="0"/>
              <a:t> There is a need </a:t>
            </a:r>
            <a:r>
              <a:rPr lang="en-US" i="1" dirty="0">
                <a:solidFill>
                  <a:srgbClr val="FF0000"/>
                </a:solidFill>
              </a:rPr>
              <a:t>for the appointment of one dental surgeon </a:t>
            </a:r>
            <a:r>
              <a:rPr lang="en-US" dirty="0"/>
              <a:t>to render curative aspects &amp; also look after referrals. </a:t>
            </a:r>
          </a:p>
          <a:p>
            <a:pPr algn="just"/>
            <a:endParaRPr lang="en-US" dirty="0"/>
          </a:p>
          <a:p>
            <a:pPr algn="just"/>
            <a:r>
              <a:rPr lang="en-US" dirty="0"/>
              <a:t>There is also a need for appointment of one health assistant (dental) who would supervise the oral health component of the male &amp; female health workers at the sub centre &amp; village level.</a:t>
            </a:r>
          </a:p>
        </p:txBody>
      </p:sp>
      <p:sp>
        <p:nvSpPr>
          <p:cNvPr id="4" name="Slide Number Placeholder 3"/>
          <p:cNvSpPr>
            <a:spLocks noGrp="1"/>
          </p:cNvSpPr>
          <p:nvPr>
            <p:ph type="sldNum" sz="quarter" idx="12"/>
          </p:nvPr>
        </p:nvSpPr>
        <p:spPr/>
        <p:txBody>
          <a:bodyPr/>
          <a:lstStyle/>
          <a:p>
            <a:pPr>
              <a:defRPr/>
            </a:pPr>
            <a:fld id="{CBB234DD-3315-4244-8BFA-8B49759D1D5F}" type="slidenum">
              <a:rPr lang="en-US" smtClean="0"/>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lgn="just"/>
            <a:r>
              <a:rPr lang="en-US" i="1" dirty="0">
                <a:solidFill>
                  <a:srgbClr val="FF0000"/>
                </a:solidFill>
              </a:rPr>
              <a:t>At the community health centre</a:t>
            </a:r>
          </a:p>
          <a:p>
            <a:pPr algn="just">
              <a:buFont typeface="Wingdings" panose="05000000000000000000" pitchFamily="2" charset="2"/>
              <a:buChar char="ü"/>
            </a:pPr>
            <a:r>
              <a:rPr lang="en-US" dirty="0"/>
              <a:t>there is a need to appoint two dental specialists to deal with the vast range of dental problems.</a:t>
            </a:r>
          </a:p>
          <a:p>
            <a:pPr algn="just">
              <a:buFont typeface="Wingdings" panose="05000000000000000000" pitchFamily="2" charset="2"/>
              <a:buChar char="§"/>
            </a:pPr>
            <a:r>
              <a:rPr lang="en-US" dirty="0"/>
              <a:t>One dental mechanic with requisite training &amp; adequate dental laboratory facilities.</a:t>
            </a:r>
          </a:p>
        </p:txBody>
      </p:sp>
      <p:sp>
        <p:nvSpPr>
          <p:cNvPr id="4" name="Slide Number Placeholder 3"/>
          <p:cNvSpPr>
            <a:spLocks noGrp="1"/>
          </p:cNvSpPr>
          <p:nvPr>
            <p:ph type="sldNum" sz="quarter" idx="12"/>
          </p:nvPr>
        </p:nvSpPr>
        <p:spPr/>
        <p:txBody>
          <a:bodyPr/>
          <a:lstStyle/>
          <a:p>
            <a:pPr>
              <a:defRPr/>
            </a:pPr>
            <a:fld id="{CBB234DD-3315-4244-8BFA-8B49759D1D5F}" type="slidenum">
              <a:rPr lang="en-US" smtClean="0"/>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3600" y="2209800"/>
            <a:ext cx="8229600" cy="1143000"/>
          </a:xfrm>
        </p:spPr>
        <p:txBody>
          <a:bodyPr>
            <a:normAutofit fontScale="90000"/>
          </a:bodyPr>
          <a:lstStyle/>
          <a:p>
            <a:r>
              <a:rPr lang="en-US" b="1" i="1" dirty="0">
                <a:solidFill>
                  <a:srgbClr val="0070C0"/>
                </a:solidFill>
                <a:effectLst>
                  <a:outerShdw blurRad="38100" dist="38100" dir="2700000" algn="tl">
                    <a:srgbClr val="000000">
                      <a:alpha val="43137"/>
                    </a:srgbClr>
                  </a:outerShdw>
                </a:effectLst>
              </a:rPr>
              <a:t>ORAL HEALTH SERVICES AT THE DISTRICT &amp; STATE LEVEL</a:t>
            </a:r>
          </a:p>
        </p:txBody>
      </p:sp>
      <p:sp>
        <p:nvSpPr>
          <p:cNvPr id="3" name="Slide Number Placeholder 2"/>
          <p:cNvSpPr>
            <a:spLocks noGrp="1"/>
          </p:cNvSpPr>
          <p:nvPr>
            <p:ph type="sldNum" sz="quarter" idx="12"/>
          </p:nvPr>
        </p:nvSpPr>
        <p:spPr/>
        <p:txBody>
          <a:bodyPr/>
          <a:lstStyle/>
          <a:p>
            <a:pPr>
              <a:defRPr/>
            </a:pPr>
            <a:fld id="{18657C46-7D96-4D3F-B340-35D2548FADEA}" type="slidenum">
              <a:rPr lang="en-US" smtClean="0"/>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solidFill>
                  <a:srgbClr val="FF0000"/>
                </a:solidFill>
                <a:effectLst>
                  <a:outerShdw blurRad="38100" dist="38100" dir="2700000" algn="tl">
                    <a:srgbClr val="000000">
                      <a:alpha val="43137"/>
                    </a:srgbClr>
                  </a:outerShdw>
                </a:effectLst>
              </a:rPr>
              <a:t>DISTRICT LEVEL</a:t>
            </a:r>
          </a:p>
        </p:txBody>
      </p:sp>
      <p:graphicFrame>
        <p:nvGraphicFramePr>
          <p:cNvPr id="5" name="Content Placeholder 4"/>
          <p:cNvGraphicFramePr>
            <a:graphicFrameLocks noGrp="1"/>
          </p:cNvGraphicFramePr>
          <p:nvPr>
            <p:ph idx="1"/>
          </p:nvPr>
        </p:nvGraphicFramePr>
        <p:xfrm>
          <a:off x="1981200" y="1676401"/>
          <a:ext cx="8229600" cy="3733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Slide Number Placeholder 3"/>
          <p:cNvSpPr>
            <a:spLocks noGrp="1"/>
          </p:cNvSpPr>
          <p:nvPr>
            <p:ph type="sldNum" sz="quarter" idx="12"/>
          </p:nvPr>
        </p:nvSpPr>
        <p:spPr/>
        <p:txBody>
          <a:bodyPr/>
          <a:lstStyle/>
          <a:p>
            <a:pPr>
              <a:defRPr/>
            </a:pPr>
            <a:fld id="{CBB234DD-3315-4244-8BFA-8B49759D1D5F}" type="slidenum">
              <a:rPr lang="en-US" smtClean="0"/>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FF0000"/>
                </a:solidFill>
                <a:effectLst>
                  <a:outerShdw blurRad="38100" dist="38100" dir="2700000" algn="tl">
                    <a:srgbClr val="000000">
                      <a:alpha val="43137"/>
                    </a:srgbClr>
                  </a:outerShdw>
                </a:effectLst>
              </a:rPr>
              <a:t>STATE LEVEL</a:t>
            </a:r>
          </a:p>
        </p:txBody>
      </p:sp>
      <p:graphicFrame>
        <p:nvGraphicFramePr>
          <p:cNvPr id="5" name="Content Placeholder 4"/>
          <p:cNvGraphicFramePr>
            <a:graphicFrameLocks noGrp="1"/>
          </p:cNvGraphicFramePr>
          <p:nvPr>
            <p:ph idx="1"/>
          </p:nvPr>
        </p:nvGraphicFramePr>
        <p:xfrm>
          <a:off x="1981200" y="1147445"/>
          <a:ext cx="8229600" cy="510159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Slide Number Placeholder 3"/>
          <p:cNvSpPr>
            <a:spLocks noGrp="1"/>
          </p:cNvSpPr>
          <p:nvPr>
            <p:ph type="sldNum" sz="quarter" idx="12"/>
          </p:nvPr>
        </p:nvSpPr>
        <p:spPr/>
        <p:txBody>
          <a:bodyPr/>
          <a:lstStyle/>
          <a:p>
            <a:pPr>
              <a:defRPr/>
            </a:pPr>
            <a:fld id="{CBB234DD-3315-4244-8BFA-8B49759D1D5F}" type="slidenum">
              <a:rPr lang="en-US" smtClean="0"/>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According to 2020 scenario</a:t>
            </a:r>
            <a:endParaRPr lang="en-IN" dirty="0"/>
          </a:p>
        </p:txBody>
      </p:sp>
      <p:sp>
        <p:nvSpPr>
          <p:cNvPr id="3" name="Content Placeholder 2"/>
          <p:cNvSpPr>
            <a:spLocks noGrp="1"/>
          </p:cNvSpPr>
          <p:nvPr>
            <p:ph idx="1"/>
          </p:nvPr>
        </p:nvSpPr>
        <p:spPr/>
        <p:txBody>
          <a:bodyPr/>
          <a:lstStyle/>
          <a:p>
            <a:pPr>
              <a:lnSpc>
                <a:spcPct val="150000"/>
              </a:lnSpc>
            </a:pPr>
            <a:r>
              <a:rPr lang="en-US" sz="2800" dirty="0">
                <a:latin typeface="Times New Roman" pitchFamily="18" charset="0"/>
                <a:cs typeface="Times New Roman" pitchFamily="18" charset="0"/>
              </a:rPr>
              <a:t>The dentist to population ratio in rural areas varies from </a:t>
            </a:r>
            <a:r>
              <a:rPr lang="en-US" sz="2800" dirty="0" smtClean="0">
                <a:latin typeface="Times New Roman" pitchFamily="18" charset="0"/>
                <a:cs typeface="Times New Roman" pitchFamily="18" charset="0"/>
              </a:rPr>
              <a:t>1:30,000-  </a:t>
            </a:r>
          </a:p>
          <a:p>
            <a:pPr marL="0" indent="0">
              <a:lnSpc>
                <a:spcPct val="150000"/>
              </a:lnSpc>
              <a:buNone/>
            </a:pPr>
            <a:r>
              <a:rPr lang="en-US" sz="2800" dirty="0" smtClean="0">
                <a:latin typeface="Times New Roman" pitchFamily="18" charset="0"/>
                <a:cs typeface="Times New Roman" pitchFamily="18" charset="0"/>
              </a:rPr>
              <a:t>1:1</a:t>
            </a:r>
            <a:r>
              <a:rPr lang="en-US" sz="2800" dirty="0">
                <a:latin typeface="Times New Roman" pitchFamily="18" charset="0"/>
                <a:cs typeface="Times New Roman" pitchFamily="18" charset="0"/>
              </a:rPr>
              <a:t>, 00,000 </a:t>
            </a:r>
            <a:endParaRPr lang="en-US" sz="2800" dirty="0" smtClean="0">
              <a:latin typeface="Times New Roman" pitchFamily="18" charset="0"/>
              <a:cs typeface="Times New Roman" pitchFamily="18" charset="0"/>
            </a:endParaRPr>
          </a:p>
          <a:p>
            <a:pPr>
              <a:lnSpc>
                <a:spcPct val="150000"/>
              </a:lnSpc>
            </a:pPr>
            <a:r>
              <a:rPr lang="en-US" sz="2800" dirty="0">
                <a:latin typeface="Times New Roman" pitchFamily="18" charset="0"/>
                <a:cs typeface="Times New Roman" pitchFamily="18" charset="0"/>
              </a:rPr>
              <a:t>T</a:t>
            </a:r>
            <a:r>
              <a:rPr lang="en-US" sz="2800" dirty="0" smtClean="0">
                <a:latin typeface="Times New Roman" pitchFamily="18" charset="0"/>
                <a:cs typeface="Times New Roman" pitchFamily="18" charset="0"/>
              </a:rPr>
              <a:t>he </a:t>
            </a:r>
            <a:r>
              <a:rPr lang="en-US" sz="2800" dirty="0">
                <a:latin typeface="Times New Roman" pitchFamily="18" charset="0"/>
                <a:cs typeface="Times New Roman" pitchFamily="18" charset="0"/>
              </a:rPr>
              <a:t>majority of developed urban areas, the average ratio is 1:4,000. </a:t>
            </a:r>
          </a:p>
          <a:p>
            <a:pPr>
              <a:lnSpc>
                <a:spcPct val="150000"/>
              </a:lnSpc>
            </a:pPr>
            <a:r>
              <a:rPr lang="en-US" sz="2800" dirty="0" smtClean="0">
                <a:latin typeface="Times New Roman" pitchFamily="18" charset="0"/>
                <a:cs typeface="Times New Roman" pitchFamily="18" charset="0"/>
              </a:rPr>
              <a:t>By </a:t>
            </a:r>
            <a:r>
              <a:rPr lang="en-US" sz="2800" dirty="0">
                <a:latin typeface="Times New Roman" pitchFamily="18" charset="0"/>
                <a:cs typeface="Times New Roman" pitchFamily="18" charset="0"/>
              </a:rPr>
              <a:t>incorporating dentists into the primary health care system may be one possible way to balance rural-urban </a:t>
            </a:r>
            <a:r>
              <a:rPr lang="en-US" sz="2800" dirty="0" smtClean="0">
                <a:latin typeface="Times New Roman" pitchFamily="18" charset="0"/>
                <a:cs typeface="Times New Roman" pitchFamily="18" charset="0"/>
              </a:rPr>
              <a:t>disparities.</a:t>
            </a:r>
          </a:p>
          <a:p>
            <a:pPr>
              <a:lnSpc>
                <a:spcPct val="150000"/>
              </a:lnSpc>
            </a:pPr>
            <a:endParaRPr lang="en-US" sz="2800" dirty="0">
              <a:latin typeface="Times New Roman" pitchFamily="18" charset="0"/>
              <a:cs typeface="Times New Roman" pitchFamily="18" charset="0"/>
            </a:endParaRPr>
          </a:p>
          <a:p>
            <a:pPr>
              <a:lnSpc>
                <a:spcPct val="150000"/>
              </a:lnSpc>
            </a:pPr>
            <a:r>
              <a:rPr lang="en-US" sz="900" b="1" u="sng" dirty="0">
                <a:solidFill>
                  <a:srgbClr val="7030A0"/>
                </a:solidFill>
                <a:latin typeface="Times New Roman" panose="02020603050405020304" pitchFamily="18" charset="0"/>
                <a:cs typeface="Times New Roman" panose="02020603050405020304" pitchFamily="18" charset="0"/>
              </a:rPr>
              <a:t>https://r.search.yahoo.com/_ylt=Awr1QaiR7s1mawQAgZS7HAx.;_ylu=Y29sbwNzZzMEcG9zAzEEdnRpZAMEc2VjA3Ny/RV=2/RE=1725981586/RO=10/RU=https%3a%2f%2fwww.researchgate.net%2fpublication%2f357420829_Dental_Manpower_in_India_changing_trends_upto_2020_Running_title_Dental_Manpower_in_India_Title_Dental_Manpower_in_India_changing_trends_upto_2020_Aim_To_analyse_the_developing_trends_in_the_productio/RK=2/RS=r1nlTLTub3cGl.6VziYxq.v7vTo-</a:t>
            </a:r>
          </a:p>
          <a:p>
            <a:pPr>
              <a:lnSpc>
                <a:spcPct val="150000"/>
              </a:lnSpc>
            </a:pPr>
            <a:endParaRPr lang="en-IN" sz="2800" dirty="0">
              <a:latin typeface="Times New Roman" pitchFamily="18" charset="0"/>
              <a:cs typeface="Times New Roman" pitchFamily="18" charset="0"/>
            </a:endParaRPr>
          </a:p>
        </p:txBody>
      </p:sp>
    </p:spTree>
    <p:extLst>
      <p:ext uri="{BB962C8B-B14F-4D97-AF65-F5344CB8AC3E}">
        <p14:creationId xmlns:p14="http://schemas.microsoft.com/office/powerpoint/2010/main" val="140797076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0000" lnSpcReduction="10000"/>
          </a:bodyPr>
          <a:lstStyle/>
          <a:p>
            <a:pPr algn="just">
              <a:lnSpc>
                <a:spcPct val="150000"/>
              </a:lnSpc>
            </a:pPr>
            <a:r>
              <a:rPr lang="en-US" sz="2400" dirty="0">
                <a:latin typeface="Times New Roman" panose="02020603050405020304" pitchFamily="18" charset="0"/>
                <a:cs typeface="Times New Roman" panose="02020603050405020304" pitchFamily="18" charset="0"/>
              </a:rPr>
              <a:t>Ministry of Health and Family Welfare, Govt. of India accepted in principle National Oral Health Policy in the year 1995 to be included in National Health Policy. </a:t>
            </a:r>
          </a:p>
          <a:p>
            <a:pPr algn="just">
              <a:lnSpc>
                <a:spcPct val="150000"/>
              </a:lnSpc>
            </a:pPr>
            <a:r>
              <a:rPr lang="en-US" sz="2400" dirty="0">
                <a:latin typeface="Times New Roman" panose="02020603050405020304" pitchFamily="18" charset="0"/>
                <a:cs typeface="Times New Roman" panose="02020603050405020304" pitchFamily="18" charset="0"/>
              </a:rPr>
              <a:t>In pursuance to National Oral Health Policy 'National Oral Health Care Programme' has been launched as "Pilot Project" </a:t>
            </a:r>
          </a:p>
          <a:p>
            <a:pPr algn="just">
              <a:lnSpc>
                <a:spcPct val="150000"/>
              </a:lnSpc>
            </a:pPr>
            <a:r>
              <a:rPr lang="en-US" sz="2400" i="1" dirty="0">
                <a:solidFill>
                  <a:srgbClr val="FF0000"/>
                </a:solidFill>
                <a:latin typeface="Times New Roman" panose="02020603050405020304" pitchFamily="18" charset="0"/>
                <a:cs typeface="Times New Roman" panose="02020603050405020304" pitchFamily="18" charset="0"/>
              </a:rPr>
              <a:t>It has covered five States </a:t>
            </a:r>
            <a:r>
              <a:rPr lang="en-US" sz="2400" i="1" u="sng" dirty="0">
                <a:solidFill>
                  <a:srgbClr val="FF0000"/>
                </a:solidFill>
                <a:latin typeface="Times New Roman" panose="02020603050405020304" pitchFamily="18" charset="0"/>
                <a:cs typeface="Times New Roman" panose="02020603050405020304" pitchFamily="18" charset="0"/>
              </a:rPr>
              <a:t>(Delhi, Punjab, Maharashtra, Kerala and North eastern States) </a:t>
            </a:r>
            <a:r>
              <a:rPr lang="en-US" sz="2400" i="1" dirty="0">
                <a:solidFill>
                  <a:srgbClr val="FF0000"/>
                </a:solidFill>
                <a:latin typeface="Times New Roman" panose="02020603050405020304" pitchFamily="18" charset="0"/>
                <a:cs typeface="Times New Roman" panose="02020603050405020304" pitchFamily="18" charset="0"/>
              </a:rPr>
              <a:t>for its implementation. </a:t>
            </a:r>
          </a:p>
          <a:p>
            <a:pPr algn="just">
              <a:lnSpc>
                <a:spcPct val="150000"/>
              </a:lnSpc>
            </a:pPr>
            <a:r>
              <a:rPr lang="en-US" sz="2665" dirty="0">
                <a:latin typeface="Times New Roman" panose="02020603050405020304" pitchFamily="18" charset="0"/>
                <a:cs typeface="Times New Roman" panose="02020603050405020304" pitchFamily="18" charset="0"/>
                <a:sym typeface="+mn-ea"/>
              </a:rPr>
              <a:t>To begin with, one district in each of these States has been chosen to test run the strategies evolved through 2 national and 4 regional workshops organized in the country, </a:t>
            </a:r>
            <a:r>
              <a:rPr lang="en-US" sz="2665" i="1" dirty="0">
                <a:solidFill>
                  <a:srgbClr val="FF0000"/>
                </a:solidFill>
                <a:latin typeface="Times New Roman" panose="02020603050405020304" pitchFamily="18" charset="0"/>
                <a:cs typeface="Times New Roman" panose="02020603050405020304" pitchFamily="18" charset="0"/>
                <a:sym typeface="+mn-ea"/>
              </a:rPr>
              <a:t>to achieve the following goals: </a:t>
            </a:r>
            <a:endParaRPr lang="en-US" sz="2665" i="1" dirty="0">
              <a:solidFill>
                <a:srgbClr val="FF0000"/>
              </a:solidFill>
              <a:latin typeface="Times New Roman" panose="02020603050405020304" pitchFamily="18" charset="0"/>
              <a:cs typeface="Times New Roman" panose="02020603050405020304" pitchFamily="18" charset="0"/>
            </a:endParaRPr>
          </a:p>
          <a:p>
            <a:pPr algn="just">
              <a:lnSpc>
                <a:spcPct val="150000"/>
              </a:lnSpc>
            </a:pPr>
            <a:endParaRPr lang="en-US" sz="2400" i="1" dirty="0">
              <a:solidFill>
                <a:srgbClr val="FF0000"/>
              </a:solidFill>
              <a:latin typeface="Times New Roman" panose="02020603050405020304" pitchFamily="18" charset="0"/>
              <a:cs typeface="Times New Roman" panose="02020603050405020304" pitchFamily="18" charset="0"/>
            </a:endParaRPr>
          </a:p>
          <a:p>
            <a:pPr algn="just">
              <a:lnSpc>
                <a:spcPct val="150000"/>
              </a:lnSpc>
            </a:pPr>
            <a:endParaRPr lang="en-US" sz="2400"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2"/>
          </p:nvPr>
        </p:nvSpPr>
        <p:spPr/>
        <p:txBody>
          <a:bodyPr/>
          <a:lstStyle/>
          <a:p>
            <a:pPr>
              <a:defRPr/>
            </a:pPr>
            <a:fld id="{CBB234DD-3315-4244-8BFA-8B49759D1D5F}" type="slidenum">
              <a:rPr lang="en-US" smtClean="0"/>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a:xfrm>
            <a:off x="609600" y="190500"/>
            <a:ext cx="10972800" cy="5937250"/>
          </a:xfrm>
        </p:spPr>
        <p:txBody>
          <a:bodyPr>
            <a:normAutofit/>
          </a:bodyPr>
          <a:lstStyle/>
          <a:p>
            <a:pPr algn="just">
              <a:lnSpc>
                <a:spcPct val="150000"/>
              </a:lnSpc>
              <a:buNone/>
            </a:pPr>
            <a:r>
              <a:rPr lang="en-US" sz="2400" b="1" i="1" u="sng" dirty="0">
                <a:solidFill>
                  <a:srgbClr val="FF0000"/>
                </a:solidFill>
                <a:latin typeface="Times New Roman" panose="02020603050405020304" pitchFamily="18" charset="0"/>
                <a:cs typeface="Times New Roman" panose="02020603050405020304" pitchFamily="18" charset="0"/>
              </a:rPr>
              <a:t>Goals</a:t>
            </a:r>
          </a:p>
          <a:p>
            <a:pPr algn="just">
              <a:lnSpc>
                <a:spcPct val="150000"/>
              </a:lnSpc>
              <a:buNone/>
            </a:pPr>
            <a:r>
              <a:rPr lang="en-US" sz="2400" dirty="0">
                <a:latin typeface="Times New Roman" panose="02020603050405020304" pitchFamily="18" charset="0"/>
                <a:cs typeface="Times New Roman" panose="02020603050405020304" pitchFamily="18" charset="0"/>
              </a:rPr>
              <a:t>1. Oral Health for all by the year 2020.</a:t>
            </a:r>
          </a:p>
          <a:p>
            <a:pPr algn="just">
              <a:lnSpc>
                <a:spcPct val="150000"/>
              </a:lnSpc>
              <a:buNone/>
            </a:pPr>
            <a:r>
              <a:rPr lang="en-US" sz="2400" dirty="0">
                <a:latin typeface="Times New Roman" panose="02020603050405020304" pitchFamily="18" charset="0"/>
                <a:cs typeface="Times New Roman" panose="02020603050405020304" pitchFamily="18" charset="0"/>
              </a:rPr>
              <a:t>2. To bring down the incidence of oral and dental diseases to less than 40% from the existing prevalence of 90%.</a:t>
            </a:r>
          </a:p>
          <a:p>
            <a:pPr algn="just">
              <a:lnSpc>
                <a:spcPct val="150000"/>
              </a:lnSpc>
              <a:buNone/>
            </a:pPr>
            <a:r>
              <a:rPr lang="en-US" sz="2400" dirty="0">
                <a:latin typeface="Times New Roman" panose="02020603050405020304" pitchFamily="18" charset="0"/>
                <a:cs typeface="Times New Roman" panose="02020603050405020304" pitchFamily="18" charset="0"/>
                <a:sym typeface="+mn-ea"/>
              </a:rPr>
              <a:t>3.To bring down the DMFT in school children between 6-12 years of age to less than 2 which is  approximately 4 at present.</a:t>
            </a:r>
            <a:endParaRPr lang="en-US" sz="2400" dirty="0">
              <a:latin typeface="Times New Roman" panose="02020603050405020304" pitchFamily="18" charset="0"/>
              <a:cs typeface="Times New Roman" panose="02020603050405020304" pitchFamily="18" charset="0"/>
            </a:endParaRPr>
          </a:p>
          <a:p>
            <a:pPr algn="just">
              <a:lnSpc>
                <a:spcPct val="150000"/>
              </a:lnSpc>
              <a:buNone/>
            </a:pPr>
            <a:r>
              <a:rPr lang="en-US" sz="2400" dirty="0">
                <a:latin typeface="Times New Roman" panose="02020603050405020304" pitchFamily="18" charset="0"/>
                <a:cs typeface="Times New Roman" panose="02020603050405020304" pitchFamily="18" charset="0"/>
                <a:sym typeface="+mn-ea"/>
              </a:rPr>
              <a:t>4.To reduce high prevalence of periodontal diseases to lower prevalence.</a:t>
            </a:r>
            <a:endParaRPr lang="en-US" sz="2400" dirty="0">
              <a:latin typeface="Times New Roman" panose="02020603050405020304" pitchFamily="18" charset="0"/>
              <a:cs typeface="Times New Roman" panose="02020603050405020304" pitchFamily="18" charset="0"/>
            </a:endParaRPr>
          </a:p>
          <a:p>
            <a:pPr algn="just">
              <a:buNone/>
            </a:pPr>
            <a:r>
              <a:rPr lang="en-US" sz="2400" dirty="0">
                <a:latin typeface="Times New Roman" panose="02020603050405020304" pitchFamily="18" charset="0"/>
                <a:cs typeface="Times New Roman" panose="02020603050405020304" pitchFamily="18" charset="0"/>
                <a:sym typeface="+mn-ea"/>
              </a:rPr>
              <a:t>5. At the age of 18 years, 85% should retain all their teeth.</a:t>
            </a:r>
            <a:endParaRPr lang="en-US" sz="2400" dirty="0">
              <a:latin typeface="Times New Roman" panose="02020603050405020304" pitchFamily="18" charset="0"/>
              <a:cs typeface="Times New Roman" panose="02020603050405020304" pitchFamily="18" charset="0"/>
            </a:endParaRPr>
          </a:p>
          <a:p>
            <a:pPr algn="just">
              <a:buNone/>
            </a:pPr>
            <a:r>
              <a:rPr lang="en-US" sz="2400" dirty="0">
                <a:latin typeface="Times New Roman" panose="02020603050405020304" pitchFamily="18" charset="0"/>
                <a:cs typeface="Times New Roman" panose="02020603050405020304" pitchFamily="18" charset="0"/>
                <a:sym typeface="+mn-ea"/>
              </a:rPr>
              <a:t>6. To achieve 50% reduction in edentulousness between the age of 35-44 years.</a:t>
            </a:r>
            <a:endParaRPr lang="en-US" sz="2400" dirty="0">
              <a:latin typeface="Times New Roman" panose="02020603050405020304" pitchFamily="18" charset="0"/>
              <a:cs typeface="Times New Roman" panose="02020603050405020304" pitchFamily="18" charset="0"/>
            </a:endParaRPr>
          </a:p>
          <a:p>
            <a:pPr algn="just">
              <a:buNone/>
            </a:pPr>
            <a:r>
              <a:rPr lang="en-US" sz="2400" dirty="0">
                <a:latin typeface="Times New Roman" panose="02020603050405020304" pitchFamily="18" charset="0"/>
                <a:cs typeface="Times New Roman" panose="02020603050405020304" pitchFamily="18" charset="0"/>
                <a:sym typeface="+mn-ea"/>
              </a:rPr>
              <a:t>7. To achieve 25% reduction in edentulousness at the age of 65 years and above.</a:t>
            </a:r>
            <a:endParaRPr lang="en-US" sz="2400" dirty="0">
              <a:latin typeface="Times New Roman" panose="02020603050405020304" pitchFamily="18" charset="0"/>
              <a:cs typeface="Times New Roman" panose="02020603050405020304" pitchFamily="18" charset="0"/>
            </a:endParaRPr>
          </a:p>
          <a:p>
            <a:pPr algn="just">
              <a:lnSpc>
                <a:spcPct val="150000"/>
              </a:lnSpc>
              <a:buNone/>
            </a:pPr>
            <a:endParaRPr lang="en-US" sz="2400"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2"/>
          </p:nvPr>
        </p:nvSpPr>
        <p:spPr/>
        <p:txBody>
          <a:bodyPr/>
          <a:lstStyle/>
          <a:p>
            <a:pPr>
              <a:defRPr/>
            </a:pPr>
            <a:fld id="{CBB234DD-3315-4244-8BFA-8B49759D1D5F}" type="slidenum">
              <a:rPr lang="en-US" smtClean="0"/>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lgn="just">
              <a:lnSpc>
                <a:spcPct val="150000"/>
              </a:lnSpc>
              <a:buNone/>
            </a:pPr>
            <a:r>
              <a:rPr lang="en-US" sz="2400" dirty="0">
                <a:latin typeface="Times New Roman" panose="02020603050405020304" pitchFamily="18" charset="0"/>
                <a:cs typeface="Times New Roman" panose="02020603050405020304" pitchFamily="18" charset="0"/>
              </a:rPr>
              <a:t>8. To achieve 50% reduction in the present level of malocclusion and dento-facial deformities.</a:t>
            </a:r>
          </a:p>
          <a:p>
            <a:pPr algn="just">
              <a:lnSpc>
                <a:spcPct val="150000"/>
              </a:lnSpc>
              <a:buNone/>
            </a:pPr>
            <a:r>
              <a:rPr lang="en-US" sz="2400" dirty="0">
                <a:latin typeface="Times New Roman" panose="02020603050405020304" pitchFamily="18" charset="0"/>
                <a:cs typeface="Times New Roman" panose="02020603050405020304" pitchFamily="18" charset="0"/>
              </a:rPr>
              <a:t>9. To reduce the number of new cases of Oral Cancers and precancerous lesions from the existing levels. </a:t>
            </a:r>
          </a:p>
          <a:p>
            <a:pPr algn="just">
              <a:lnSpc>
                <a:spcPct val="150000"/>
              </a:lnSpc>
            </a:pPr>
            <a:endParaRPr lang="en-US" sz="2400"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2"/>
          </p:nvPr>
        </p:nvSpPr>
        <p:spPr/>
        <p:txBody>
          <a:bodyPr/>
          <a:lstStyle/>
          <a:p>
            <a:pPr>
              <a:defRPr/>
            </a:pPr>
            <a:fld id="{CBB234DD-3315-4244-8BFA-8B49759D1D5F}" type="slidenum">
              <a:rPr lang="en-US" smtClean="0"/>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solidFill>
                  <a:srgbClr val="002060"/>
                </a:solidFill>
              </a:rPr>
              <a:t>ORAL HEALTH POLICY IMPLEMENTATION IN INDIA</a:t>
            </a:r>
          </a:p>
        </p:txBody>
      </p:sp>
      <p:sp>
        <p:nvSpPr>
          <p:cNvPr id="3" name="Content Placeholder 2"/>
          <p:cNvSpPr>
            <a:spLocks noGrp="1"/>
          </p:cNvSpPr>
          <p:nvPr>
            <p:ph idx="1"/>
          </p:nvPr>
        </p:nvSpPr>
        <p:spPr/>
        <p:txBody>
          <a:bodyPr>
            <a:normAutofit/>
          </a:bodyPr>
          <a:lstStyle/>
          <a:p>
            <a:pPr algn="just"/>
            <a:r>
              <a:rPr lang="en-US" dirty="0"/>
              <a:t>A state level symposium on oral Health Policy Phase-I for Karnataka was organized by the departments of Public Health Dentistry of </a:t>
            </a:r>
            <a:r>
              <a:rPr lang="en-US" dirty="0">
                <a:solidFill>
                  <a:srgbClr val="FF0000"/>
                </a:solidFill>
              </a:rPr>
              <a:t>Dakshina Kannada, Udupi and Coorg </a:t>
            </a:r>
            <a:r>
              <a:rPr lang="en-US" dirty="0"/>
              <a:t>districts of Karnataka on 17</a:t>
            </a:r>
            <a:r>
              <a:rPr lang="en-US" baseline="30000" dirty="0"/>
              <a:t>th</a:t>
            </a:r>
            <a:r>
              <a:rPr lang="en-US" dirty="0"/>
              <a:t> February 2014.</a:t>
            </a:r>
          </a:p>
          <a:p>
            <a:pPr algn="just"/>
            <a:r>
              <a:rPr lang="en-US" dirty="0"/>
              <a:t>A total of 301 delegates attended the symposium.  This resulted in formulation of recommendation. </a:t>
            </a:r>
          </a:p>
          <a:p>
            <a:pPr algn="just"/>
            <a:endParaRPr lang="en-US" dirty="0"/>
          </a:p>
        </p:txBody>
      </p:sp>
      <p:sp>
        <p:nvSpPr>
          <p:cNvPr id="4" name="Slide Number Placeholder 3"/>
          <p:cNvSpPr>
            <a:spLocks noGrp="1"/>
          </p:cNvSpPr>
          <p:nvPr>
            <p:ph type="sldNum" sz="quarter" idx="12"/>
          </p:nvPr>
        </p:nvSpPr>
        <p:spPr/>
        <p:txBody>
          <a:bodyPr/>
          <a:lstStyle/>
          <a:p>
            <a:pPr>
              <a:defRPr/>
            </a:pPr>
            <a:fld id="{CBB234DD-3315-4244-8BFA-8B49759D1D5F}" type="slidenum">
              <a:rPr lang="en-US" smtClean="0"/>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u="sng" dirty="0">
                <a:solidFill>
                  <a:srgbClr val="FF0000"/>
                </a:solidFill>
              </a:rPr>
              <a:t>BARRIERS TO ORAL HEALTH POLICY</a:t>
            </a:r>
          </a:p>
        </p:txBody>
      </p:sp>
      <p:sp>
        <p:nvSpPr>
          <p:cNvPr id="3" name="Content Placeholder 2"/>
          <p:cNvSpPr>
            <a:spLocks noGrp="1"/>
          </p:cNvSpPr>
          <p:nvPr>
            <p:ph idx="1"/>
          </p:nvPr>
        </p:nvSpPr>
        <p:spPr/>
        <p:txBody>
          <a:bodyPr/>
          <a:lstStyle/>
          <a:p>
            <a:pPr algn="just"/>
            <a:r>
              <a:rPr lang="en-US" dirty="0"/>
              <a:t>Policy makers give oral health low priority.</a:t>
            </a:r>
          </a:p>
          <a:p>
            <a:pPr algn="just"/>
            <a:r>
              <a:rPr lang="en-US" dirty="0"/>
              <a:t>Treatment cost high</a:t>
            </a:r>
          </a:p>
          <a:p>
            <a:pPr algn="just"/>
            <a:r>
              <a:rPr lang="en-US" dirty="0"/>
              <a:t>Lack of experts</a:t>
            </a:r>
          </a:p>
          <a:p>
            <a:pPr algn="just"/>
            <a:r>
              <a:rPr lang="en-US" dirty="0"/>
              <a:t>Lack of organized oral health education</a:t>
            </a:r>
          </a:p>
          <a:p>
            <a:pPr algn="just"/>
            <a:r>
              <a:rPr lang="en-US" dirty="0"/>
              <a:t>Rapidly growing population and lack of resources</a:t>
            </a:r>
          </a:p>
          <a:p>
            <a:pPr algn="just"/>
            <a:r>
              <a:rPr lang="en-US" dirty="0"/>
              <a:t>Early initiation of tobacco.</a:t>
            </a:r>
          </a:p>
        </p:txBody>
      </p:sp>
      <p:sp>
        <p:nvSpPr>
          <p:cNvPr id="4" name="Slide Number Placeholder 3"/>
          <p:cNvSpPr>
            <a:spLocks noGrp="1"/>
          </p:cNvSpPr>
          <p:nvPr>
            <p:ph type="sldNum" sz="quarter" idx="12"/>
          </p:nvPr>
        </p:nvSpPr>
        <p:spPr/>
        <p:txBody>
          <a:bodyPr/>
          <a:lstStyle/>
          <a:p>
            <a:pPr>
              <a:defRPr/>
            </a:pPr>
            <a:fld id="{CBB234DD-3315-4244-8BFA-8B49759D1D5F}" type="slidenum">
              <a:rPr lang="en-US" smtClean="0"/>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a:t>Health, Medical &amp; Family Welfare Department, Govt of AP, has been serving the people of Andhra Pradesh, through 7507 subcenters, 1147 PHC’s 191 CHC’s 34 Aera Hospitals, 8 District Hospitals and 11 Teaching Hospitals with bed strength of 33,217. </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CBB234DD-3315-4244-8BFA-8B49759D1D5F}" type="slidenum">
              <a:rPr lang="en-US" smtClean="0"/>
              <a:t>29</a:t>
            </a:fld>
            <a:endParaRPr lang="en-US"/>
          </a:p>
        </p:txBody>
      </p:sp>
      <p:pic>
        <p:nvPicPr>
          <p:cNvPr id="5" name="Content Placeholder 4" descr="24.jpg"/>
          <p:cNvPicPr>
            <a:picLocks noGrp="1" noChangeAspect="1"/>
          </p:cNvPicPr>
          <p:nvPr>
            <p:ph idx="4294967295"/>
          </p:nvPr>
        </p:nvPicPr>
        <p:blipFill>
          <a:blip r:embed="rId2"/>
          <a:stretch>
            <a:fillRect/>
          </a:stretch>
        </p:blipFill>
        <p:spPr>
          <a:xfrm>
            <a:off x="1524000" y="2819400"/>
            <a:ext cx="9144000" cy="2819400"/>
          </a:xfrm>
          <a:prstGeom prst="rect">
            <a:avLst/>
          </a:prstGeom>
          <a:ln>
            <a:noFill/>
          </a:ln>
          <a:effectLst>
            <a:softEdge rad="112500"/>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heel(4)">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Blue Waves">
  <a:themeElements>
    <a:clrScheme name="Blue Waves 13">
      <a:dk1>
        <a:srgbClr val="000000"/>
      </a:dk1>
      <a:lt1>
        <a:srgbClr val="FFFFFF"/>
      </a:lt1>
      <a:dk2>
        <a:srgbClr val="000000"/>
      </a:dk2>
      <a:lt2>
        <a:srgbClr val="969696"/>
      </a:lt2>
      <a:accent1>
        <a:srgbClr val="0066CC"/>
      </a:accent1>
      <a:accent2>
        <a:srgbClr val="3399FF"/>
      </a:accent2>
      <a:accent3>
        <a:srgbClr val="FFFFFF"/>
      </a:accent3>
      <a:accent4>
        <a:srgbClr val="000000"/>
      </a:accent4>
      <a:accent5>
        <a:srgbClr val="AAB8E2"/>
      </a:accent5>
      <a:accent6>
        <a:srgbClr val="2D8AE7"/>
      </a:accent6>
      <a:hlink>
        <a:srgbClr val="CC3300"/>
      </a:hlink>
      <a:folHlink>
        <a:srgbClr val="996600"/>
      </a:folHlink>
    </a:clrScheme>
    <a:fontScheme name="Blue Waves">
      <a:majorFont>
        <a:latin typeface="Arial"/>
        <a:ea typeface="SimSun"/>
        <a:cs typeface=""/>
      </a:majorFont>
      <a:minorFont>
        <a:latin typeface="Arial"/>
        <a:ea typeface="SimSun"/>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gradFill rotWithShape="0">
          <a:gsLst>
            <a:gs pos="0">
              <a:schemeClr val="accent1"/>
            </a:gs>
            <a:gs pos="100000">
              <a:schemeClr val="accent2"/>
            </a:gs>
          </a:gsLst>
          <a:lin ang="5400000" scaled="1"/>
        </a:gradFill>
        <a:ln w="9525" cap="flat" cmpd="sng" algn="ctr">
          <a:solidFill>
            <a:schemeClr val="accent1"/>
          </a:solidFill>
          <a:prstDash val="solid"/>
          <a:round/>
          <a:headEnd type="none" w="med" len="med"/>
          <a:tailEnd type="none" w="med" len="med"/>
        </a:ln>
      </a:spPr>
      <a:bodyPr vert="horz" wrap="none" lIns="91440" tIns="45720" rIns="91440" bIns="45720" numCol="1" anchor="ctr" anchorCtr="0" compatLnSpc="1"/>
      <a:lstStyle>
        <a:defPPr marL="0" marR="0" indent="0" algn="l" defTabSz="914400" rtl="0" eaLnBrk="1" fontAlgn="base" latinLnBrk="0" hangingPunct="1">
          <a:lnSpc>
            <a:spcPct val="100000"/>
          </a:lnSpc>
          <a:spcBef>
            <a:spcPct val="0"/>
          </a:spcBef>
          <a:spcAft>
            <a:spcPct val="0"/>
          </a:spcAft>
          <a:buClrTx/>
          <a:buSzTx/>
          <a:buFontTx/>
          <a:buNone/>
          <a:defRPr kumimoji="0" lang="zh-CN" altLang="en-US" sz="1800" b="0" i="0" u="none" strike="noStrike" cap="none" normalizeH="0" baseline="0" smtClean="0">
            <a:ln>
              <a:noFill/>
            </a:ln>
            <a:solidFill>
              <a:schemeClr val="tx1"/>
            </a:solidFill>
            <a:effectLst/>
            <a:latin typeface="Arial" panose="020B0604020202020204" pitchFamily="34" charset="0"/>
            <a:ea typeface="SimSun" panose="02010600030101010101" pitchFamily="2" charset="-122"/>
          </a:defRPr>
        </a:defPPr>
      </a:lstStyle>
    </a:spDef>
    <a:lnDef>
      <a:spPr bwMode="auto">
        <a:xfrm>
          <a:off x="0" y="0"/>
          <a:ext cx="1" cy="1"/>
        </a:xfrm>
        <a:custGeom>
          <a:avLst/>
          <a:gdLst/>
          <a:ahLst/>
          <a:cxnLst/>
          <a:rect l="0" t="0" r="0" b="0"/>
          <a:pathLst/>
        </a:custGeom>
        <a:gradFill rotWithShape="0">
          <a:gsLst>
            <a:gs pos="0">
              <a:schemeClr val="accent1"/>
            </a:gs>
            <a:gs pos="100000">
              <a:schemeClr val="accent2"/>
            </a:gs>
          </a:gsLst>
          <a:lin ang="5400000" scaled="1"/>
        </a:gradFill>
        <a:ln w="9525" cap="flat" cmpd="sng" algn="ctr">
          <a:solidFill>
            <a:schemeClr val="accent1"/>
          </a:solidFill>
          <a:prstDash val="solid"/>
          <a:round/>
          <a:headEnd type="none" w="med" len="med"/>
          <a:tailEnd type="none" w="med" len="med"/>
        </a:ln>
      </a:spPr>
      <a:bodyPr vert="horz" wrap="none" lIns="91440" tIns="45720" rIns="91440" bIns="45720" numCol="1" anchor="ctr" anchorCtr="0" compatLnSpc="1"/>
      <a:lstStyle>
        <a:defPPr marL="0" marR="0" indent="0" algn="l" defTabSz="914400" rtl="0" eaLnBrk="1" fontAlgn="base" latinLnBrk="0" hangingPunct="1">
          <a:lnSpc>
            <a:spcPct val="100000"/>
          </a:lnSpc>
          <a:spcBef>
            <a:spcPct val="0"/>
          </a:spcBef>
          <a:spcAft>
            <a:spcPct val="0"/>
          </a:spcAft>
          <a:buClrTx/>
          <a:buSzTx/>
          <a:buFontTx/>
          <a:buNone/>
          <a:defRPr kumimoji="0" lang="zh-CN" altLang="en-US" sz="1800" b="0" i="0" u="none" strike="noStrike" cap="none" normalizeH="0" baseline="0" smtClean="0">
            <a:ln>
              <a:noFill/>
            </a:ln>
            <a:solidFill>
              <a:schemeClr val="tx1"/>
            </a:solidFill>
            <a:effectLst/>
            <a:latin typeface="Arial" panose="020B0604020202020204" pitchFamily="34" charset="0"/>
            <a:ea typeface="SimSun" panose="02010600030101010101" pitchFamily="2" charset="-122"/>
          </a:defRPr>
        </a:defPPr>
      </a:lstStyle>
    </a:lnDef>
  </a:objectDefaults>
  <a:extraClrSchemeLst>
    <a:extraClrScheme>
      <a:clrScheme name="Blue Wave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ue Waves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ue Waves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ue Waves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ue Waves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ue Waves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ue Waves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ue Waves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ue Waves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ue Waves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ue Waves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ue Waves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Blue Waves 13">
        <a:dk1>
          <a:srgbClr val="000000"/>
        </a:dk1>
        <a:lt1>
          <a:srgbClr val="FFFFFF"/>
        </a:lt1>
        <a:dk2>
          <a:srgbClr val="000000"/>
        </a:dk2>
        <a:lt2>
          <a:srgbClr val="969696"/>
        </a:lt2>
        <a:accent1>
          <a:srgbClr val="0066CC"/>
        </a:accent1>
        <a:accent2>
          <a:srgbClr val="3399FF"/>
        </a:accent2>
        <a:accent3>
          <a:srgbClr val="FFFFFF"/>
        </a:accent3>
        <a:accent4>
          <a:srgbClr val="000000"/>
        </a:accent4>
        <a:accent5>
          <a:srgbClr val="AAB8E2"/>
        </a:accent5>
        <a:accent6>
          <a:srgbClr val="2D8AE7"/>
        </a:accent6>
        <a:hlink>
          <a:srgbClr val="CC3300"/>
        </a:hlink>
        <a:folHlink>
          <a:srgbClr val="99660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TM04033929[[fn=Slate]]</Template>
  <TotalTime>17</TotalTime>
  <Words>1739</Words>
  <Application>Microsoft Office PowerPoint</Application>
  <PresentationFormat>Custom</PresentationFormat>
  <Paragraphs>132</Paragraphs>
  <Slides>29</Slides>
  <Notes>4</Notes>
  <HiddenSlides>0</HiddenSlides>
  <MMClips>0</MMClips>
  <ScaleCrop>false</ScaleCrop>
  <HeadingPairs>
    <vt:vector size="4" baseType="variant">
      <vt:variant>
        <vt:lpstr>Theme</vt:lpstr>
      </vt:variant>
      <vt:variant>
        <vt:i4>1</vt:i4>
      </vt:variant>
      <vt:variant>
        <vt:lpstr>Slide Titles</vt:lpstr>
      </vt:variant>
      <vt:variant>
        <vt:i4>29</vt:i4>
      </vt:variant>
    </vt:vector>
  </HeadingPairs>
  <TitlesOfParts>
    <vt:vector size="30" baseType="lpstr">
      <vt:lpstr>Blue Waves</vt:lpstr>
      <vt:lpstr>PowerPoint Presentation</vt:lpstr>
      <vt:lpstr>PowerPoint Presentation</vt:lpstr>
      <vt:lpstr>INTRODUCTION</vt:lpstr>
      <vt:lpstr>PowerPoint Presentation</vt:lpstr>
      <vt:lpstr>Burden of Oral diseases in India:</vt:lpstr>
      <vt:lpstr>PowerPoint Presentation</vt:lpstr>
      <vt:lpstr>Table 2: Burden of Oral Diseases (Multi-centric survey 2007)</vt:lpstr>
      <vt:lpstr>National Oral Health Programme</vt:lpstr>
      <vt:lpstr>NATIONAL ORAL HEALTH POLICY</vt:lpstr>
      <vt:lpstr>NEED FOR ORAL HEALTH POLICY </vt:lpstr>
      <vt:lpstr>1.INCREASING PREVALENCE &amp; SEVERITY OF DENTAL DISEASES</vt:lpstr>
      <vt:lpstr>2.CRIPPLING NATURE OF ORAL DISEASES</vt:lpstr>
      <vt:lpstr>3.PREVENTION OF ORAL DISEASES</vt:lpstr>
      <vt:lpstr>4.IMPELLING ECONOMIC REASONS FOR EARLY RECOGNITION AND PREVENTION OF ORAL DISEASES. </vt:lpstr>
      <vt:lpstr>5.Dentist population ratio</vt:lpstr>
      <vt:lpstr>CURRENT SCENARIO</vt:lpstr>
      <vt:lpstr>PowerPoint Presentation</vt:lpstr>
      <vt:lpstr>PowerPoint Presentation</vt:lpstr>
      <vt:lpstr>ORAL HEALTH SERVICES AT THE DISTRICT &amp; STATE LEVEL</vt:lpstr>
      <vt:lpstr>DISTRICT LEVEL</vt:lpstr>
      <vt:lpstr>STATE LEVEL</vt:lpstr>
      <vt:lpstr>According to 2020 scenario</vt:lpstr>
      <vt:lpstr>PowerPoint Presentation</vt:lpstr>
      <vt:lpstr>PowerPoint Presentation</vt:lpstr>
      <vt:lpstr>PowerPoint Presentation</vt:lpstr>
      <vt:lpstr>ORAL HEALTH POLICY IMPLEMENTATION IN INDIA</vt:lpstr>
      <vt:lpstr>BARRIERS TO ORAL HEALTH POLICY</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DISCUSS IN DETAIL ABOUT THE NATIONAL ORAL HEALTH POLICY FOR INDIA</dc:title>
  <dc:creator>hp</dc:creator>
  <cp:lastModifiedBy>Prasanth</cp:lastModifiedBy>
  <cp:revision>18</cp:revision>
  <dcterms:created xsi:type="dcterms:W3CDTF">2019-12-03T09:46:00Z</dcterms:created>
  <dcterms:modified xsi:type="dcterms:W3CDTF">2024-08-27T15:34:17Z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661831426C564950A5050D7D3C84C212</vt:lpwstr>
  </property>
  <property fmtid="{D5CDD505-2E9C-101B-9397-08002B2CF9AE}" pid="3" name="KSOProductBuildVer">
    <vt:lpwstr>1033-11.2.0.11219</vt:lpwstr>
  </property>
</Properties>
</file>