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1" r:id="rId5"/>
    <p:sldId id="273" r:id="rId6"/>
    <p:sldId id="329" r:id="rId7"/>
    <p:sldId id="330" r:id="rId8"/>
    <p:sldId id="331" r:id="rId9"/>
    <p:sldId id="282" r:id="rId10"/>
    <p:sldId id="287" r:id="rId11"/>
    <p:sldId id="283" r:id="rId12"/>
    <p:sldId id="284" r:id="rId13"/>
    <p:sldId id="288" r:id="rId14"/>
    <p:sldId id="347" r:id="rId15"/>
    <p:sldId id="289" r:id="rId16"/>
    <p:sldId id="348" r:id="rId17"/>
    <p:sldId id="332" r:id="rId18"/>
    <p:sldId id="285" r:id="rId19"/>
    <p:sldId id="286" r:id="rId20"/>
    <p:sldId id="306" r:id="rId21"/>
    <p:sldId id="299" r:id="rId22"/>
    <p:sldId id="337" r:id="rId23"/>
    <p:sldId id="300" r:id="rId24"/>
    <p:sldId id="308" r:id="rId25"/>
    <p:sldId id="309" r:id="rId26"/>
    <p:sldId id="310" r:id="rId27"/>
    <p:sldId id="311" r:id="rId28"/>
    <p:sldId id="333" r:id="rId29"/>
    <p:sldId id="338" r:id="rId30"/>
    <p:sldId id="342" r:id="rId31"/>
    <p:sldId id="343" r:id="rId32"/>
    <p:sldId id="344" r:id="rId33"/>
    <p:sldId id="345" r:id="rId34"/>
    <p:sldId id="339" r:id="rId35"/>
    <p:sldId id="340" r:id="rId36"/>
    <p:sldId id="334" r:id="rId37"/>
    <p:sldId id="335" r:id="rId38"/>
    <p:sldId id="312" r:id="rId39"/>
    <p:sldId id="313" r:id="rId40"/>
    <p:sldId id="314" r:id="rId41"/>
    <p:sldId id="315" r:id="rId42"/>
    <p:sldId id="316" r:id="rId43"/>
    <p:sldId id="301" r:id="rId44"/>
    <p:sldId id="336" r:id="rId45"/>
    <p:sldId id="317" r:id="rId46"/>
    <p:sldId id="318" r:id="rId47"/>
    <p:sldId id="319" r:id="rId48"/>
    <p:sldId id="302" r:id="rId49"/>
    <p:sldId id="320" r:id="rId50"/>
    <p:sldId id="346" r:id="rId51"/>
    <p:sldId id="303" r:id="rId52"/>
    <p:sldId id="321" r:id="rId53"/>
    <p:sldId id="322" r:id="rId54"/>
    <p:sldId id="323" r:id="rId55"/>
    <p:sldId id="304" r:id="rId56"/>
    <p:sldId id="324" r:id="rId57"/>
    <p:sldId id="326" r:id="rId58"/>
    <p:sldId id="325" r:id="rId59"/>
    <p:sldId id="327" r:id="rId60"/>
    <p:sldId id="305" r:id="rId61"/>
    <p:sldId id="328" r:id="rId62"/>
    <p:sldId id="293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00000"/>
    <a:srgbClr val="993366"/>
    <a:srgbClr val="00CC00"/>
    <a:srgbClr val="00FF00"/>
    <a:srgbClr val="D60093"/>
    <a:srgbClr val="E9C0A1"/>
    <a:srgbClr val="ED954D"/>
    <a:srgbClr val="C98965"/>
    <a:srgbClr val="DB5329"/>
    <a:srgbClr val="C36F1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7" autoAdjust="0"/>
    <p:restoredTop sz="94660"/>
  </p:normalViewPr>
  <p:slideViewPr>
    <p:cSldViewPr>
      <p:cViewPr>
        <p:scale>
          <a:sx n="64" d="100"/>
          <a:sy n="64" d="100"/>
        </p:scale>
        <p:origin x="-155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7F5A3BA-20AD-4A00-B08D-0E379DA223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88881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96FE0-DC68-4F87-818A-D93EEA9CAF2A}" type="datetimeFigureOut">
              <a:rPr lang="en-US" smtClean="0"/>
              <a:pPr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5128B-2E9E-4578-B03C-3547EC2BC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>
    <p:wheel spokes="2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" y="0"/>
            <a:ext cx="9139825" cy="6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Contents</a:t>
            </a:r>
            <a:endParaRPr lang="en-US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686800" cy="5257800"/>
          </a:xfrm>
        </p:spPr>
        <p:txBody>
          <a:bodyPr numCol="2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Definition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Classification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Treatment principles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Action of functional appliances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Case selection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Visual treatment objective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Common appliances in use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Conclusion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08038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Definition</a:t>
            </a:r>
            <a:endParaRPr lang="en-US" b="1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“  Loose fitting or passive appliances which harness natural forces of 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oro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-facial musculature that are transmitted to the teeth &amp; alveolar bone through the medium of the appliance.”</a:t>
            </a: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Basic classification</a:t>
            </a:r>
          </a:p>
          <a:p>
            <a:pPr>
              <a:buNone/>
            </a:pPr>
            <a:endParaRPr lang="en-US" dirty="0" smtClean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(i)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Removable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Activator,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Bionator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Frankel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(ii)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Herbst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Jasper Jumper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(iii)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Semi Fixed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-Some components fixed, some </a:t>
            </a: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detachable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Den Holtz, Bass Appliance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Classification</a:t>
            </a:r>
            <a:endParaRPr lang="en-US" b="1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915400" cy="55927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rgbClr val="E9C0A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E9C0A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Classification By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Profitt</a:t>
            </a:r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(i)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Tooth borne passive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–no intrinsic force generating    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           components-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Activator,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Bionator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(ii)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Tooth borne active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– modifications of activator, 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bionator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(iii)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Tissue borne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Oral screen, lip bumper   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Frankel’s appliances</a:t>
            </a:r>
          </a:p>
          <a:p>
            <a:pPr>
              <a:lnSpc>
                <a:spcPct val="150000"/>
              </a:lnSpc>
              <a:buNone/>
            </a:pPr>
            <a:endParaRPr lang="en-US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10600" cy="574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Classification by Tom Graber</a:t>
            </a:r>
          </a:p>
          <a:p>
            <a:pPr marL="0" indent="0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AutoNum type="romanLcParenBoth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Group 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-Teeth supported 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catalan’s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appliance, inclined planes</a:t>
            </a:r>
          </a:p>
          <a:p>
            <a:pPr marL="571500" indent="-571500">
              <a:buAutoNum type="romanLcParenBoth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AutoNum type="romanLcParenBoth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Group B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-Teeth/Tissue supported-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activator,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bionator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(iii)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Group C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-Vestibular positioned appliances with isolated support from tooth/tissue-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Frankel’s appliance, lip bumpers, vestibular screen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680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915400" cy="5867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Classification based on transmission of force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Group 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Oral Screen, Inclined planes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Group II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Activator,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bionator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Group III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Frankel, vestibular screen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endParaRPr lang="en-US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Classification into myotonic and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myodynamic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appliances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Myotonic appliances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Myodynamic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appliances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236484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 on the type of force applied, 2 treatment principles can be differentiated:</a:t>
            </a:r>
          </a:p>
          <a:p>
            <a:pPr>
              <a:lnSpc>
                <a:spcPct val="200000"/>
              </a:lnSpc>
            </a:pP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Force application</a:t>
            </a:r>
          </a:p>
          <a:p>
            <a:pPr>
              <a:lnSpc>
                <a:spcPct val="200000"/>
              </a:lnSpc>
            </a:pP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Force elimination</a:t>
            </a:r>
          </a:p>
          <a:p>
            <a:pPr>
              <a:lnSpc>
                <a:spcPct val="20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Treatment Principles</a:t>
            </a:r>
            <a:endParaRPr lang="en-US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239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Action Of Functional Appliances</a:t>
            </a:r>
            <a:endParaRPr lang="en-US" sz="4000" b="1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Functional appliances can bring about the following changes: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(i) </a:t>
            </a:r>
            <a:r>
              <a:rPr lang="en-US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Orthopaedic</a:t>
            </a:r>
            <a: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Changes</a:t>
            </a:r>
            <a:b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(ii) </a:t>
            </a:r>
            <a:r>
              <a:rPr lang="en-US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Dento-aveolar</a:t>
            </a:r>
            <a: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changes</a:t>
            </a:r>
            <a:b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(iii) Muscular &amp; Soft Tissue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7391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b="1" dirty="0" err="1" smtClean="0">
                <a:solidFill>
                  <a:srgbClr val="993366"/>
                </a:solidFill>
                <a:effectLst/>
                <a:latin typeface="Times New Roman" pitchFamily="18" charset="0"/>
                <a:cs typeface="Times New Roman" pitchFamily="18" charset="0"/>
              </a:rPr>
              <a:t>Orthopaedic</a:t>
            </a:r>
            <a:r>
              <a:rPr lang="en-US" sz="3600" b="1" dirty="0" smtClean="0">
                <a:solidFill>
                  <a:srgbClr val="993366"/>
                </a:solidFill>
                <a:effectLst/>
                <a:latin typeface="Times New Roman" pitchFamily="18" charset="0"/>
                <a:cs typeface="Times New Roman" pitchFamily="18" charset="0"/>
              </a:rPr>
              <a:t> Changes: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Capable of accelerating the growth in the condylar region.</a:t>
            </a:r>
          </a:p>
          <a:p>
            <a:pPr>
              <a:lnSpc>
                <a:spcPct val="150000"/>
              </a:lnSpc>
            </a:pPr>
            <a:endParaRPr lang="en-US" sz="28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8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Can bring about remodeling of the glenoid fossa.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Can be designed to have a restrictive influence on the growth of jaws.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Can change the direction of growth in jaws.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7358"/>
            <a:ext cx="1868488" cy="167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903295"/>
            <a:ext cx="1712913" cy="167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95800"/>
            <a:ext cx="2295328" cy="168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5821363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3600" b="1" dirty="0" err="1" smtClean="0">
                <a:solidFill>
                  <a:srgbClr val="993366"/>
                </a:solidFill>
                <a:effectLst/>
                <a:latin typeface="Times New Roman" pitchFamily="18" charset="0"/>
                <a:cs typeface="Times New Roman" pitchFamily="18" charset="0"/>
              </a:rPr>
              <a:t>Dento</a:t>
            </a:r>
            <a:r>
              <a:rPr lang="en-US" sz="3600" b="1" dirty="0" smtClean="0">
                <a:solidFill>
                  <a:srgbClr val="993366"/>
                </a:solidFill>
                <a:effectLst/>
                <a:latin typeface="Times New Roman" pitchFamily="18" charset="0"/>
                <a:cs typeface="Times New Roman" pitchFamily="18" charset="0"/>
              </a:rPr>
              <a:t>-alveolar Changes:</a:t>
            </a:r>
          </a:p>
          <a:p>
            <a:pPr>
              <a:lnSpc>
                <a:spcPct val="170000"/>
              </a:lnSpc>
            </a:pP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an bring about changes in sagittal, transverse &amp; vertical directions.</a:t>
            </a:r>
          </a:p>
          <a:p>
            <a:pPr>
              <a:lnSpc>
                <a:spcPct val="170000"/>
              </a:lnSpc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Bring expansion of dental arches</a:t>
            </a:r>
          </a:p>
          <a:p>
            <a:pPr>
              <a:lnSpc>
                <a:spcPct val="170000"/>
              </a:lnSpc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Allow</a:t>
            </a:r>
          </a:p>
          <a:p>
            <a:pPr lvl="1">
              <a:lnSpc>
                <a:spcPct val="170000"/>
              </a:lnSpc>
            </a:pPr>
            <a:r>
              <a:rPr lang="en-US" dirty="0" err="1">
                <a:effectLst/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 err="1" smtClean="0">
                <a:effectLst/>
                <a:latin typeface="Times New Roman" pitchFamily="18" charset="0"/>
                <a:cs typeface="Times New Roman" pitchFamily="18" charset="0"/>
              </a:rPr>
              <a:t>etroclination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 of the upper incisors.</a:t>
            </a:r>
          </a:p>
          <a:p>
            <a:pPr lvl="1">
              <a:lnSpc>
                <a:spcPct val="170000"/>
              </a:lnSpc>
            </a:pPr>
            <a:r>
              <a:rPr lang="en-US" dirty="0" err="1" smtClean="0">
                <a:effectLst/>
                <a:latin typeface="Times New Roman" pitchFamily="18" charset="0"/>
                <a:cs typeface="Times New Roman" pitchFamily="18" charset="0"/>
              </a:rPr>
              <a:t>Proclination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 of the lower incisor.</a:t>
            </a:r>
          </a:p>
          <a:p>
            <a:pPr lvl="1">
              <a:lnSpc>
                <a:spcPct val="170000"/>
              </a:lnSpc>
            </a:pP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Lower labial segment intrusion.</a:t>
            </a:r>
          </a:p>
          <a:p>
            <a:pPr marL="457200" lvl="1" indent="0">
              <a:lnSpc>
                <a:spcPct val="170000"/>
              </a:lnSpc>
              <a:buNone/>
            </a:pPr>
            <a:endParaRPr lang="en-US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endParaRPr lang="en-US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839200" cy="5592763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b="1" dirty="0" smtClean="0">
                <a:solidFill>
                  <a:srgbClr val="993366"/>
                </a:solidFill>
                <a:effectLst/>
                <a:latin typeface="Times New Roman" pitchFamily="18" charset="0"/>
                <a:cs typeface="Times New Roman" pitchFamily="18" charset="0"/>
              </a:rPr>
              <a:t>Muscular &amp; Soft Tissues Changes:</a:t>
            </a:r>
            <a:r>
              <a:rPr lang="en-US" dirty="0" smtClean="0">
                <a:solidFill>
                  <a:srgbClr val="993366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Improve the tonicity of the orofacial musculature.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 Removal of the lip trap &amp; improved lip competence.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 Removal of soft tissue pressures from the cheeks &amp; lips.</a:t>
            </a:r>
            <a:endParaRPr lang="en-US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993366"/>
                </a:solidFill>
                <a:effectLst/>
                <a:latin typeface="Times New Roman" pitchFamily="18" charset="0"/>
                <a:cs typeface="Times New Roman" pitchFamily="18" charset="0"/>
              </a:rPr>
              <a:t>Case selection</a:t>
            </a:r>
            <a:endParaRPr lang="en-US" b="1" dirty="0">
              <a:solidFill>
                <a:srgbClr val="99336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912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A00000"/>
                </a:solidFill>
                <a:effectLst/>
              </a:rPr>
              <a:t>Age: </a:t>
            </a:r>
            <a:r>
              <a:rPr lang="en-US" sz="2800" dirty="0" smtClean="0">
                <a:effectLst/>
              </a:rPr>
              <a:t>only in growing patient. Opt. age for FA therapy </a:t>
            </a:r>
            <a:r>
              <a:rPr lang="en-US" sz="2800" dirty="0" smtClean="0">
                <a:effectLst/>
                <a:sym typeface="Wingdings" pitchFamily="2" charset="2"/>
              </a:rPr>
              <a:t> b/w 10 years &amp; pubertal growth phase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A00000"/>
                </a:solidFill>
                <a:effectLst/>
                <a:sym typeface="Wingdings" pitchFamily="2" charset="2"/>
              </a:rPr>
              <a:t>Social Considerations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effectLst/>
                <a:sym typeface="Wingdings" pitchFamily="2" charset="2"/>
              </a:rPr>
              <a:t>Keen patient </a:t>
            </a:r>
            <a:r>
              <a:rPr lang="en-US" sz="2800" dirty="0" err="1" smtClean="0">
                <a:effectLst/>
                <a:sym typeface="Wingdings" pitchFamily="2" charset="2"/>
              </a:rPr>
              <a:t>interest,</a:t>
            </a:r>
            <a:r>
              <a:rPr lang="en-US" sz="2800" dirty="0" err="1" smtClean="0">
                <a:sym typeface="Wingdings" pitchFamily="2" charset="2"/>
              </a:rPr>
              <a:t>Potential</a:t>
            </a:r>
            <a:r>
              <a:rPr lang="en-US" sz="2800" dirty="0" smtClean="0">
                <a:sym typeface="Wingdings" pitchFamily="2" charset="2"/>
              </a:rPr>
              <a:t> cooperation</a:t>
            </a:r>
            <a:endParaRPr lang="en-US" sz="2800" dirty="0" smtClean="0">
              <a:effectLst/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A00000"/>
                </a:solidFill>
                <a:effectLst/>
                <a:sym typeface="Wingdings" pitchFamily="2" charset="2"/>
              </a:rPr>
              <a:t>Dental Considerations</a:t>
            </a:r>
            <a:r>
              <a:rPr lang="en-US" sz="2800" dirty="0" smtClean="0">
                <a:effectLst/>
                <a:sym typeface="Wingdings" pitchFamily="2" charset="2"/>
              </a:rPr>
              <a:t>: </a:t>
            </a:r>
            <a:endParaRPr lang="en-US" sz="28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effectLst/>
                <a:sym typeface="Wingdings" pitchFamily="2" charset="2"/>
              </a:rPr>
              <a:t>one devoid of gross local irregularities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sym typeface="Wingdings" pitchFamily="2" charset="2"/>
              </a:rPr>
              <a:t>Good </a:t>
            </a:r>
            <a:r>
              <a:rPr lang="en-US" sz="2800" dirty="0" err="1" smtClean="0">
                <a:sym typeface="Wingdings" pitchFamily="2" charset="2"/>
              </a:rPr>
              <a:t>mandibular</a:t>
            </a:r>
            <a:r>
              <a:rPr lang="en-US" sz="2800" dirty="0" smtClean="0">
                <a:sym typeface="Wingdings" pitchFamily="2" charset="2"/>
              </a:rPr>
              <a:t> arch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effectLst/>
                <a:sym typeface="Wingdings" pitchFamily="2" charset="2"/>
              </a:rPr>
              <a:t>Flat mandible </a:t>
            </a:r>
            <a:r>
              <a:rPr lang="en-US" sz="2800" dirty="0" err="1" smtClean="0">
                <a:effectLst/>
                <a:sym typeface="Wingdings" pitchFamily="2" charset="2"/>
              </a:rPr>
              <a:t>occlusal</a:t>
            </a:r>
            <a:r>
              <a:rPr lang="en-US" sz="2800" dirty="0" smtClean="0">
                <a:effectLst/>
                <a:sym typeface="Wingdings" pitchFamily="2" charset="2"/>
              </a:rPr>
              <a:t> plane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sym typeface="Wingdings" pitchFamily="2" charset="2"/>
              </a:rPr>
              <a:t>No labial tipping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effectLst/>
                <a:sym typeface="Wingdings" pitchFamily="2" charset="2"/>
              </a:rPr>
              <a:t>Moderate deep bite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sym typeface="Wingdings" pitchFamily="2" charset="2"/>
              </a:rPr>
              <a:t>No </a:t>
            </a:r>
            <a:r>
              <a:rPr lang="en-US" sz="2800" dirty="0" err="1" smtClean="0">
                <a:sym typeface="Wingdings" pitchFamily="2" charset="2"/>
              </a:rPr>
              <a:t>latero</a:t>
            </a:r>
            <a:r>
              <a:rPr lang="en-US" sz="2800" dirty="0" smtClean="0">
                <a:sym typeface="Wingdings" pitchFamily="2" charset="2"/>
              </a:rPr>
              <a:t> occlusion</a:t>
            </a:r>
            <a:endParaRPr lang="en-US" sz="2800" dirty="0" smtClean="0">
              <a:effectLst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A00000"/>
                </a:solidFill>
                <a:sym typeface="Wingdings" pitchFamily="2" charset="2"/>
              </a:rPr>
              <a:t>Skeletal Considerations</a:t>
            </a:r>
            <a:r>
              <a:rPr lang="en-US" sz="2400" dirty="0" smtClean="0">
                <a:sym typeface="Wingdings" pitchFamily="2" charset="2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ym typeface="Wingdings" pitchFamily="2" charset="2"/>
              </a:rPr>
              <a:t>Moderate to severe Class II malocclusion cases are ideal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ym typeface="Wingdings" pitchFamily="2" charset="2"/>
              </a:rPr>
              <a:t> Mild Class III malocclusion with a reverse </a:t>
            </a:r>
            <a:r>
              <a:rPr lang="en-US" sz="2400" dirty="0" err="1" smtClean="0">
                <a:sym typeface="Wingdings" pitchFamily="2" charset="2"/>
              </a:rPr>
              <a:t>overjet</a:t>
            </a:r>
            <a:r>
              <a:rPr lang="en-US" sz="2400" dirty="0" smtClean="0">
                <a:sym typeface="Wingdings" pitchFamily="2" charset="2"/>
              </a:rPr>
              <a:t> &amp; an average overbite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ym typeface="Wingdings" pitchFamily="2" charset="2"/>
              </a:rPr>
              <a:t>Positive VTO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ym typeface="Wingdings" pitchFamily="2" charset="2"/>
              </a:rPr>
              <a:t>Low angle cases</a:t>
            </a:r>
            <a:endParaRPr lang="en-US" sz="2400" dirty="0" smtClean="0"/>
          </a:p>
          <a:p>
            <a:endParaRPr lang="en-IN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Visual Treatment Objective</a:t>
            </a:r>
            <a:endParaRPr lang="en-US" sz="4000" b="1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 imp. diagnostic test undertaken before making a decision to use a functional appliance.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Enables us to visualize how the patient’s profile would be after FA therapy.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Performed by asking the patient to bring the mandible forward.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An improvement in profile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positive indication.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Profile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worsens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negative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-other R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x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modalities considered.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Photographs taken with forward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posture.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 with complete mandible protrusion-</a:t>
            </a:r>
            <a:r>
              <a:rPr lang="en-US" dirty="0" err="1" smtClean="0"/>
              <a:t>mandibular</a:t>
            </a:r>
            <a:r>
              <a:rPr lang="en-US" dirty="0" smtClean="0"/>
              <a:t> deficiency.</a:t>
            </a:r>
          </a:p>
          <a:p>
            <a:r>
              <a:rPr lang="en-US" dirty="0" smtClean="0"/>
              <a:t>Positive with half advancement-</a:t>
            </a:r>
            <a:r>
              <a:rPr lang="en-US" dirty="0" err="1" smtClean="0"/>
              <a:t>maxilo</a:t>
            </a:r>
            <a:r>
              <a:rPr lang="en-US" dirty="0" smtClean="0"/>
              <a:t> </a:t>
            </a:r>
            <a:r>
              <a:rPr lang="en-US" dirty="0" err="1" smtClean="0"/>
              <a:t>mandibular</a:t>
            </a:r>
            <a:r>
              <a:rPr lang="en-US" dirty="0" smtClean="0"/>
              <a:t> deficiency.</a:t>
            </a:r>
          </a:p>
          <a:p>
            <a:r>
              <a:rPr lang="en-US" dirty="0" smtClean="0"/>
              <a:t>Negative –</a:t>
            </a:r>
            <a:r>
              <a:rPr lang="en-US" smtClean="0"/>
              <a:t>maxillary deficiency</a:t>
            </a:r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716565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317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914400"/>
            <a:ext cx="65532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COMMON APPLIANCES IN USE</a:t>
            </a:r>
            <a:endParaRPr lang="en-US" sz="9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391400" y="1295400"/>
            <a:ext cx="1371600" cy="388620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01600">
              <a:schemeClr val="tx2">
                <a:lumMod val="75000"/>
                <a:alpha val="6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D95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u="sng" cap="small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ESTIBULAR</a:t>
            </a:r>
            <a:r>
              <a:rPr lang="en-US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32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CREEN</a:t>
            </a:r>
            <a:endParaRPr lang="en-US" sz="32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3" descr="vestibular scre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962400"/>
            <a:ext cx="3962400" cy="26180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V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3581400"/>
            <a:ext cx="2143125" cy="3000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25146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Introduced by Newell in 1912.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Takes the form of a curved shield of acrylic placed in the labial vestibule.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Works on the principle of both force application &amp; elimination.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-228600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 smtClean="0">
                <a:solidFill>
                  <a:srgbClr val="0070C0"/>
                </a:solidFill>
                <a:uFill>
                  <a:solidFill>
                    <a:schemeClr val="tx1"/>
                  </a:solidFill>
                </a:uFill>
                <a:latin typeface="Times New Roman" pitchFamily="18" charset="0"/>
                <a:cs typeface="Times New Roman" pitchFamily="18" charset="0"/>
              </a:rPr>
              <a:t>Indications: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-To intercept mouth breathing, thumb sucking, tongue thrusting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lip biting &amp; cheek biting.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-To perform muscle exercises to help in correction of hypotonic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lip &amp; cheek muscles.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-Mild anterior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proclination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319593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Modifications</a:t>
            </a: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VS 2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745382"/>
            <a:ext cx="2438400" cy="2350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dgfewy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3741664"/>
            <a:ext cx="3048000" cy="22019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4800" y="6096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HOTz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MODIFICATION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59436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DOUBLE ORAL SCREEN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(With additional tongue shield)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090" t="56823" r="40180" b="7208"/>
          <a:stretch/>
        </p:blipFill>
        <p:spPr bwMode="auto">
          <a:xfrm>
            <a:off x="6430780" y="3852472"/>
            <a:ext cx="2578309" cy="19487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24600" y="5867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KRAUS MODIFICATION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en-US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UMPER</a:t>
            </a:r>
            <a:endParaRPr lang="en-US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229600" cy="55927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Combined removal-fixed appliance”</a:t>
            </a:r>
          </a:p>
          <a:p>
            <a:pPr>
              <a:lnSpc>
                <a:spcPct val="16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Used in both maxilla &amp; mandible to shield the lips away from the teeth.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Maxillary appliance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Denholtz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appliance.</a:t>
            </a:r>
          </a:p>
          <a:p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-in lip sucking patients.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-hyperactive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mentalis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activity.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-to augment anchorage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distalization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of first molars</a:t>
            </a:r>
          </a:p>
          <a:p>
            <a:pPr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dqwed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3505200"/>
            <a:ext cx="339852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CTIVATOR</a:t>
            </a:r>
            <a:endParaRPr lang="en-US" sz="3200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914400"/>
            <a:ext cx="82296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en-US" altLang="en-US" sz="2800" dirty="0" smtClean="0">
                <a:latin typeface="Garamond" pitchFamily="18" charset="0"/>
              </a:rPr>
              <a:t>Introduced By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Garamond" pitchFamily="18" charset="0"/>
              </a:rPr>
              <a:t>Andresen</a:t>
            </a:r>
            <a:r>
              <a:rPr lang="en-US" altLang="en-US" sz="2800" dirty="0" smtClean="0">
                <a:latin typeface="Garamond" pitchFamily="18" charset="0"/>
              </a:rPr>
              <a:t> In 1908</a:t>
            </a:r>
          </a:p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en-US" altLang="en-US" sz="2400" dirty="0" smtClean="0">
                <a:solidFill>
                  <a:srgbClr val="C00000"/>
                </a:solidFill>
                <a:latin typeface="Garamond" pitchFamily="18" charset="0"/>
              </a:rPr>
              <a:t>SYNONYMS: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Biomechanical </a:t>
            </a:r>
            <a:r>
              <a:rPr lang="en-US" altLang="en-US" sz="2400" dirty="0"/>
              <a:t>working retainer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Andersen </a:t>
            </a:r>
            <a:r>
              <a:rPr lang="en-US" altLang="en-US" sz="2400" dirty="0"/>
              <a:t>appliance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Nocturnal </a:t>
            </a:r>
            <a:r>
              <a:rPr lang="en-US" altLang="en-US" sz="2400" dirty="0"/>
              <a:t>airway patency appliance.                                             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Norwegian </a:t>
            </a:r>
            <a:r>
              <a:rPr lang="en-US" altLang="en-US" sz="2400" dirty="0"/>
              <a:t>appliance.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Monobloc</a:t>
            </a:r>
            <a:endParaRPr lang="en-US" altLang="en-US" sz="2400" dirty="0"/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en-US" sz="24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71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40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Indications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actively growing individuals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with favorable growth patterns.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-class II div I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-class II div II 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-class III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-class I open bite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-class I deep bite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As a preliminary T/t before major fixed appliance therapy to improve skeletal jaw relations.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 post treatment retention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Children with lack of vertical development in lower facial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height.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Harvold-300x199 (1).png"/>
          <p:cNvPicPr>
            <a:picLocks noChangeAspect="1"/>
          </p:cNvPicPr>
          <p:nvPr/>
        </p:nvPicPr>
        <p:blipFill rotWithShape="1">
          <a:blip r:embed="rId2" cstate="print"/>
          <a:srcRect r="6807"/>
          <a:stretch/>
        </p:blipFill>
        <p:spPr>
          <a:xfrm>
            <a:off x="5257800" y="1371600"/>
            <a:ext cx="3211643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610600" cy="57451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Contraindications: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orrection of class I cases with crowded teeth caused by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disharmony b/w tooth size &amp; jaw size.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-Children with excess lower facial height.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hildren whose lower incisors are severely procumbent.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hildren with nasal stenosis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-Non-growing individuals.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Harvold-300x19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4200" y="5376862"/>
            <a:ext cx="2232871" cy="1481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000"/>
            <a:ext cx="8382000" cy="5410200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36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Advantages</a:t>
            </a:r>
            <a:r>
              <a:rPr lang="en-US" sz="36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ses existing growth of the jaws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-Minimal oral hygiene problems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-Intervals b/w appointments is long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-Appointments are short, minimal adjustments required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ence, more economical</a:t>
            </a: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Harvold-300x19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5376862"/>
            <a:ext cx="2232871" cy="1481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54864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36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Disadvantages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-Requires very good patient cooperation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-Cannot produce a precise detailing &amp; finishing of occlusion.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-May produce moderate mandibular rotation(hence contraindicated in excess lower facial height cases)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Harvold-300x19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228600"/>
            <a:ext cx="2232871" cy="1481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rvold-300x19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5376862"/>
            <a:ext cx="2232871" cy="148113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"/>
            <a:ext cx="8305800" cy="6324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Mode Of Action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500" b="1" i="1" dirty="0" smtClean="0">
                <a:latin typeface="Times New Roman" pitchFamily="18" charset="0"/>
                <a:cs typeface="Times New Roman" pitchFamily="18" charset="0"/>
              </a:rPr>
              <a:t>Acc. To Andresen &amp; </a:t>
            </a:r>
            <a:r>
              <a:rPr lang="en-US" sz="2500" b="1" i="1" dirty="0" err="1" smtClean="0">
                <a:latin typeface="Times New Roman" pitchFamily="18" charset="0"/>
                <a:cs typeface="Times New Roman" pitchFamily="18" charset="0"/>
              </a:rPr>
              <a:t>Haupl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Activator induces musculoskeletal adaptation by introducing a new pattern of mandibular closure.</a:t>
            </a:r>
          </a:p>
          <a:p>
            <a:pPr marL="0" indent="0">
              <a:buNone/>
            </a:pPr>
            <a:endParaRPr lang="en-US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   The 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has to move the mandible forwards to engage the </a:t>
            </a:r>
          </a:p>
          <a:p>
            <a:pPr marL="0" indent="0" algn="ctr">
              <a:buNone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   appliance.</a:t>
            </a:r>
          </a:p>
          <a:p>
            <a:pPr algn="ctr"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5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stretching of elevator muscles of mastication</a:t>
            </a:r>
          </a:p>
          <a:p>
            <a:pPr algn="ctr"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</a:t>
            </a:r>
          </a:p>
          <a:p>
            <a:pPr algn="ctr"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contraction</a:t>
            </a:r>
          </a:p>
          <a:p>
            <a:pPr algn="ctr"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</a:t>
            </a:r>
          </a:p>
          <a:p>
            <a:pPr algn="ctr">
              <a:buNone/>
            </a:pPr>
            <a:r>
              <a:rPr lang="en-US" sz="25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myotactic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reflex set up</a:t>
            </a:r>
          </a:p>
          <a:p>
            <a:pPr algn="ctr">
              <a:buNone/>
            </a:pPr>
            <a:r>
              <a:rPr lang="en-US" sz="25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</a:t>
            </a:r>
          </a:p>
          <a:p>
            <a:pPr algn="ctr"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Generates kinetic energy</a:t>
            </a:r>
            <a:r>
              <a:rPr lang="en-US" sz="25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/>
            </a:r>
            <a:br>
              <a:rPr lang="en-US" sz="25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</a:br>
            <a: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/>
            </a:r>
            <a:b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</a:br>
            <a:r>
              <a:rPr lang="en-US" sz="25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 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4495800" y="274320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Down Arrow 4"/>
          <p:cNvSpPr/>
          <p:nvPr/>
        </p:nvSpPr>
        <p:spPr>
          <a:xfrm>
            <a:off x="4495800" y="358140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>
            <a:off x="4495800" y="449580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Down Arrow 6"/>
          <p:cNvSpPr/>
          <p:nvPr/>
        </p:nvSpPr>
        <p:spPr>
          <a:xfrm>
            <a:off x="4495800" y="548640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kinetic energy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causes: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   -prevention of growth of max.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dento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- </a:t>
            </a:r>
            <a:b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    alveolar process</a:t>
            </a:r>
            <a:b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   -movement of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max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dento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alveolar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       process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distally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   -reciprocal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forward growth of mandible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.</a:t>
            </a:r>
          </a:p>
          <a:p>
            <a:pPr>
              <a:lnSpc>
                <a:spcPct val="150000"/>
              </a:lnSpc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addition, a condylar adaptation by backward &amp; upward growth occurs.</a:t>
            </a:r>
          </a:p>
          <a:p>
            <a:pPr>
              <a:lnSpc>
                <a:spcPct val="150000"/>
              </a:lnSpc>
            </a:pP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377874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9CA2A2-3AA9-4FBC-87CC-94F9A0895C06}" type="slidenum">
              <a:rPr lang="en-US" altLang="en-US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381000" y="990600"/>
            <a:ext cx="8382000" cy="427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en-US" sz="2400" b="0" dirty="0"/>
              <a:t> In a forward position of 7 – 8 mm the  opening  must be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b="0" dirty="0"/>
              <a:t>    slight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en-US" sz="2400" b="0" dirty="0"/>
              <a:t> If forward position is not more than 3 – 5 mm the vertical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b="0" dirty="0"/>
              <a:t>    opening  should be 4 – 6 mm.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en-US" sz="2400" b="0" dirty="0"/>
              <a:t> If there is midline shift due to translation of mandible then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b="0" dirty="0"/>
              <a:t>    it can be corrected</a:t>
            </a:r>
          </a:p>
        </p:txBody>
      </p:sp>
      <p:sp>
        <p:nvSpPr>
          <p:cNvPr id="47108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915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dirty="0">
                <a:solidFill>
                  <a:srgbClr val="C00000"/>
                </a:solidFill>
                <a:latin typeface="Garamond" pitchFamily="18" charset="0"/>
              </a:rPr>
              <a:t>GENERAL RULES FOR CONSTRUCTION BITE:</a:t>
            </a:r>
            <a:endParaRPr lang="en-US" altLang="en-US" sz="2400" dirty="0">
              <a:solidFill>
                <a:srgbClr val="C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414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-304800"/>
            <a:ext cx="8458200" cy="12192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endParaRPr lang="en-US" altLang="en-US" b="1" dirty="0"/>
          </a:p>
          <a:p>
            <a:pPr>
              <a:lnSpc>
                <a:spcPct val="170000"/>
              </a:lnSpc>
              <a:buFontTx/>
              <a:buNone/>
            </a:pPr>
            <a:r>
              <a:rPr lang="en-US" altLang="en-US" b="1" dirty="0"/>
              <a:t>  </a:t>
            </a:r>
            <a:r>
              <a:rPr lang="en-US" altLang="en-US" b="1" dirty="0" smtClean="0"/>
              <a:t>  Technique </a:t>
            </a:r>
            <a:r>
              <a:rPr lang="en-US" altLang="en-US" b="1" dirty="0"/>
              <a:t>for a </a:t>
            </a:r>
            <a:r>
              <a:rPr lang="en-US" altLang="en-US" b="1" dirty="0">
                <a:solidFill>
                  <a:schemeClr val="accent5">
                    <a:lumMod val="75000"/>
                  </a:schemeClr>
                </a:solidFill>
              </a:rPr>
              <a:t>Low</a:t>
            </a:r>
            <a:r>
              <a:rPr lang="en-US" altLang="en-US" b="1" dirty="0"/>
              <a:t> Construction Bite with </a:t>
            </a:r>
            <a:r>
              <a:rPr lang="en-US" altLang="en-US" b="1" dirty="0">
                <a:solidFill>
                  <a:srgbClr val="00B050"/>
                </a:solidFill>
              </a:rPr>
              <a:t>Markedly Forward </a:t>
            </a:r>
            <a:r>
              <a:rPr lang="en-US" altLang="en-US" b="1" dirty="0"/>
              <a:t>Mandibular Positioning</a:t>
            </a:r>
          </a:p>
          <a:p>
            <a:pPr>
              <a:lnSpc>
                <a:spcPct val="170000"/>
              </a:lnSpc>
              <a:buFontTx/>
              <a:buNone/>
            </a:pPr>
            <a:endParaRPr lang="en-US" altLang="en-US" b="1" dirty="0"/>
          </a:p>
          <a:p>
            <a:pPr>
              <a:lnSpc>
                <a:spcPct val="170000"/>
              </a:lnSpc>
              <a:buFontTx/>
              <a:buNone/>
            </a:pPr>
            <a:endParaRPr lang="en-US" altLang="en-US" b="1" dirty="0"/>
          </a:p>
        </p:txBody>
      </p:sp>
      <p:pic>
        <p:nvPicPr>
          <p:cNvPr id="172039" name="Picture 7" descr="activ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2911853"/>
            <a:ext cx="4343400" cy="3031747"/>
          </a:xfr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21305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-76200"/>
            <a:ext cx="8610600" cy="3657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b="1" dirty="0"/>
              <a:t>Technique for a </a:t>
            </a:r>
            <a:r>
              <a:rPr lang="en-US" altLang="en-US" b="1" dirty="0">
                <a:solidFill>
                  <a:schemeClr val="accent5">
                    <a:lumMod val="75000"/>
                  </a:schemeClr>
                </a:solidFill>
              </a:rPr>
              <a:t>High</a:t>
            </a:r>
            <a:r>
              <a:rPr lang="en-US" altLang="en-US" b="1" dirty="0"/>
              <a:t> Construction Bite with </a:t>
            </a:r>
            <a:r>
              <a:rPr lang="en-US" altLang="en-US" b="1" dirty="0">
                <a:solidFill>
                  <a:srgbClr val="00B050"/>
                </a:solidFill>
              </a:rPr>
              <a:t>Slightly Anterior </a:t>
            </a:r>
            <a:r>
              <a:rPr lang="en-US" altLang="en-US" b="1" dirty="0"/>
              <a:t>Mandibular Positioning</a:t>
            </a:r>
          </a:p>
          <a:p>
            <a:pPr>
              <a:lnSpc>
                <a:spcPct val="150000"/>
              </a:lnSpc>
            </a:pPr>
            <a:endParaRPr lang="en-US" altLang="en-US" b="1" dirty="0"/>
          </a:p>
          <a:p>
            <a:pPr>
              <a:lnSpc>
                <a:spcPct val="150000"/>
              </a:lnSpc>
            </a:pPr>
            <a:endParaRPr lang="en-US" altLang="en-US" dirty="0"/>
          </a:p>
        </p:txBody>
      </p:sp>
      <p:pic>
        <p:nvPicPr>
          <p:cNvPr id="344070" name="Picture 6" descr="activ01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2895600"/>
            <a:ext cx="5924441" cy="2971800"/>
          </a:xfr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7078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0"/>
            <a:ext cx="7848600" cy="4953000"/>
          </a:xfrm>
        </p:spPr>
        <p:txBody>
          <a:bodyPr>
            <a:normAutofit/>
          </a:bodyPr>
          <a:lstStyle/>
          <a:p>
            <a:endParaRPr lang="en-US" alt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b="1" dirty="0"/>
              <a:t>Technique for a Construction Bite </a:t>
            </a:r>
            <a:r>
              <a:rPr lang="en-US" altLang="en-US" b="1" dirty="0">
                <a:solidFill>
                  <a:srgbClr val="00B050"/>
                </a:solidFill>
              </a:rPr>
              <a:t>without </a:t>
            </a:r>
            <a:r>
              <a:rPr lang="en-US" altLang="en-US" b="1" dirty="0"/>
              <a:t>Forward Mandibular Positioning</a:t>
            </a:r>
          </a:p>
          <a:p>
            <a:pPr>
              <a:buFontTx/>
              <a:buNone/>
            </a:pPr>
            <a:endParaRPr lang="en-US" altLang="en-US" b="1" dirty="0"/>
          </a:p>
          <a:p>
            <a:endParaRPr lang="en-US" altLang="en-US" dirty="0"/>
          </a:p>
        </p:txBody>
      </p:sp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2286000" y="2879725"/>
            <a:ext cx="457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en-US" sz="20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345095" name="Picture 7" descr="activ0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6320" y="2590800"/>
            <a:ext cx="6751359" cy="2667000"/>
          </a:xfr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001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-76200"/>
            <a:ext cx="7315200" cy="3657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b="1" dirty="0"/>
              <a:t>Construction Bite with </a:t>
            </a:r>
            <a:r>
              <a:rPr lang="en-US" altLang="en-US" b="1" dirty="0">
                <a:solidFill>
                  <a:schemeClr val="accent5">
                    <a:lumMod val="75000"/>
                  </a:schemeClr>
                </a:solidFill>
              </a:rPr>
              <a:t>Opening</a:t>
            </a:r>
            <a:r>
              <a:rPr lang="en-US" altLang="en-US" b="1" dirty="0"/>
              <a:t> and </a:t>
            </a:r>
            <a:r>
              <a:rPr lang="en-US" altLang="en-US" b="1" dirty="0">
                <a:solidFill>
                  <a:srgbClr val="00B050"/>
                </a:solidFill>
              </a:rPr>
              <a:t>Posterior</a:t>
            </a:r>
            <a:r>
              <a:rPr lang="en-US" altLang="en-US" b="1" dirty="0"/>
              <a:t> Positioning of the Mandible</a:t>
            </a:r>
          </a:p>
          <a:p>
            <a:pPr>
              <a:lnSpc>
                <a:spcPct val="150000"/>
              </a:lnSpc>
              <a:buFontTx/>
              <a:buNone/>
            </a:pPr>
            <a:endParaRPr lang="en-US" altLang="en-US" b="1" dirty="0"/>
          </a:p>
          <a:p>
            <a:pPr>
              <a:lnSpc>
                <a:spcPct val="150000"/>
              </a:lnSpc>
            </a:pPr>
            <a:endParaRPr lang="en-US" altLang="en-US" dirty="0"/>
          </a:p>
        </p:txBody>
      </p:sp>
      <p:pic>
        <p:nvPicPr>
          <p:cNvPr id="346122" name="Picture 10" descr="activ0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2667000"/>
            <a:ext cx="4267200" cy="3454104"/>
          </a:xfr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1496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026192-F5D4-4719-8579-362D4B710B4A}" type="slidenum">
              <a:rPr lang="en-US" altLang="en-US"/>
              <a:pPr>
                <a:defRPr/>
              </a:pPr>
              <a:t>34</a:t>
            </a:fld>
            <a:endParaRPr lang="en-US" altLang="en-US"/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7620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dirty="0">
                <a:solidFill>
                  <a:srgbClr val="FF0000"/>
                </a:solidFill>
              </a:rPr>
              <a:t>EXECUTION OF CONSTRUCTION BITE:</a:t>
            </a:r>
          </a:p>
        </p:txBody>
      </p:sp>
      <p:sp>
        <p:nvSpPr>
          <p:cNvPr id="48133" name="Text Box 6"/>
          <p:cNvSpPr txBox="1">
            <a:spLocks noChangeArrowheads="1"/>
          </p:cNvSpPr>
          <p:nvPr/>
        </p:nvSpPr>
        <p:spPr bwMode="auto">
          <a:xfrm>
            <a:off x="152400" y="762000"/>
            <a:ext cx="8991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00FFFF"/>
              </a:buClr>
              <a:buFont typeface="Wingdings" pitchFamily="2" charset="2"/>
              <a:buChar char="Ø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Horse shoe shaped wax rim </a:t>
            </a: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made in the proper </a:t>
            </a:r>
            <a:r>
              <a:rPr lang="en-US" alt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arch </a:t>
            </a: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form;  should be 2-3mm thicker than the </a:t>
            </a:r>
            <a:r>
              <a:rPr lang="en-US" alt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planned </a:t>
            </a: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 bite for  guiding the mandible. </a:t>
            </a:r>
            <a:endParaRPr lang="en-US" altLang="en-US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>
                <a:srgbClr val="00FFFF"/>
              </a:buClr>
              <a:buFont typeface="Wingdings" pitchFamily="2" charset="2"/>
              <a:buChar char="Ø"/>
            </a:pPr>
            <a:r>
              <a:rPr lang="en-US" alt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Wax </a:t>
            </a: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placed </a:t>
            </a: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placed in lower for  treatment of class II and in the </a:t>
            </a:r>
            <a:r>
              <a:rPr lang="en-US" alt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upper for </a:t>
            </a: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class III.</a:t>
            </a:r>
          </a:p>
          <a:p>
            <a:pPr>
              <a:spcBef>
                <a:spcPct val="50000"/>
              </a:spcBef>
              <a:buClr>
                <a:srgbClr val="00FFFF"/>
              </a:buClr>
              <a:buFont typeface="Wingdings" pitchFamily="2" charset="2"/>
              <a:buChar char="Ø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Make the patient sit upright in the relaxed posture, </a:t>
            </a:r>
            <a:r>
              <a:rPr lang="en-US" alt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 the    mandible </a:t>
            </a: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desired position without exerting force.</a:t>
            </a:r>
          </a:p>
          <a:p>
            <a:pPr>
              <a:spcBef>
                <a:spcPct val="50000"/>
              </a:spcBef>
              <a:buClr>
                <a:srgbClr val="00FFFF"/>
              </a:buClr>
              <a:buFont typeface="Wingdings" pitchFamily="2" charset="2"/>
              <a:buChar char="Ø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Wax is placed in mouth after the operator is sure </a:t>
            </a:r>
            <a:r>
              <a:rPr lang="en-US" alt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patient </a:t>
            </a: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replicate.</a:t>
            </a:r>
          </a:p>
          <a:p>
            <a:pPr>
              <a:spcBef>
                <a:spcPct val="50000"/>
              </a:spcBef>
              <a:buClr>
                <a:srgbClr val="00FFFF"/>
              </a:buClr>
              <a:buFont typeface="Wingdings" pitchFamily="2" charset="2"/>
              <a:buChar char="Ø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Edge to edge incisal relation </a:t>
            </a: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maintained.</a:t>
            </a:r>
          </a:p>
          <a:p>
            <a:pPr>
              <a:spcBef>
                <a:spcPct val="50000"/>
              </a:spcBef>
              <a:buClr>
                <a:srgbClr val="00FFFF"/>
              </a:buClr>
              <a:buFont typeface="Wingdings" pitchFamily="2" charset="2"/>
              <a:buChar char="Ø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Midline is observed for coincidence.</a:t>
            </a:r>
          </a:p>
          <a:p>
            <a:pPr>
              <a:spcBef>
                <a:spcPct val="50000"/>
              </a:spcBef>
              <a:buClr>
                <a:srgbClr val="00FFFF"/>
              </a:buClr>
              <a:buFont typeface="Wingdings" pitchFamily="2" charset="2"/>
              <a:buChar char="Ø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Wax bite is carefully removed.</a:t>
            </a:r>
          </a:p>
        </p:txBody>
      </p:sp>
    </p:spTree>
    <p:extLst>
      <p:ext uri="{BB962C8B-B14F-4D97-AF65-F5344CB8AC3E}">
        <p14:creationId xmlns="" xmlns:p14="http://schemas.microsoft.com/office/powerpoint/2010/main" val="77814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D025DD-998F-4AA9-A3CC-805CB55B8414}" type="slidenum">
              <a:rPr lang="en-US" altLang="en-US"/>
              <a:pPr>
                <a:defRPr/>
              </a:pPr>
              <a:t>35</a:t>
            </a:fld>
            <a:endParaRPr lang="en-US" altLang="en-US"/>
          </a:p>
        </p:txBody>
      </p:sp>
      <p:pic>
        <p:nvPicPr>
          <p:cNvPr id="4915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0"/>
            <a:ext cx="358140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7950"/>
            <a:ext cx="3605213" cy="248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54450"/>
            <a:ext cx="3471863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8" name="Text Box 9"/>
          <p:cNvSpPr txBox="1">
            <a:spLocks noChangeArrowheads="1"/>
          </p:cNvSpPr>
          <p:nvPr/>
        </p:nvSpPr>
        <p:spPr bwMode="auto">
          <a:xfrm>
            <a:off x="4343400" y="914400"/>
            <a:ext cx="441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Wax placed over the cast</a:t>
            </a:r>
          </a:p>
        </p:txBody>
      </p:sp>
      <p:sp>
        <p:nvSpPr>
          <p:cNvPr id="49159" name="Text Box 10"/>
          <p:cNvSpPr txBox="1">
            <a:spLocks noChangeArrowheads="1"/>
          </p:cNvSpPr>
          <p:nvPr/>
        </p:nvSpPr>
        <p:spPr bwMode="auto">
          <a:xfrm>
            <a:off x="609600" y="3124200"/>
            <a:ext cx="815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Casts mounted on wax after obtaining bite registration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72333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smtClean="0"/>
              <a:t>Trimming of activator</a:t>
            </a:r>
            <a:endParaRPr lang="en-US" b="1" i="1" dirty="0"/>
          </a:p>
        </p:txBody>
      </p:sp>
      <p:pic>
        <p:nvPicPr>
          <p:cNvPr id="66563" name="Picture 5" descr="trim 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73175"/>
            <a:ext cx="152400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6" descr="trim 3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343400"/>
            <a:ext cx="152400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7" descr="trim4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343400"/>
            <a:ext cx="1447800" cy="199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TextBox 8"/>
          <p:cNvSpPr txBox="1">
            <a:spLocks noChangeArrowheads="1"/>
          </p:cNvSpPr>
          <p:nvPr/>
        </p:nvSpPr>
        <p:spPr bwMode="auto">
          <a:xfrm>
            <a:off x="4876800" y="1752600"/>
            <a:ext cx="3657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en-US" altLang="en-US" sz="3600" b="1" i="1" dirty="0">
                <a:solidFill>
                  <a:srgbClr val="00B050"/>
                </a:solidFill>
              </a:rPr>
              <a:t>Intrusion of teeth </a:t>
            </a:r>
          </a:p>
        </p:txBody>
      </p:sp>
      <p:sp>
        <p:nvSpPr>
          <p:cNvPr id="66567" name="TextBox 9"/>
          <p:cNvSpPr txBox="1">
            <a:spLocks noChangeArrowheads="1"/>
          </p:cNvSpPr>
          <p:nvPr/>
        </p:nvSpPr>
        <p:spPr bwMode="auto">
          <a:xfrm>
            <a:off x="381000" y="4800600"/>
            <a:ext cx="3733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en-US" altLang="en-US" sz="3600" b="1" i="1" dirty="0">
                <a:solidFill>
                  <a:srgbClr val="FFFF00"/>
                </a:solidFill>
              </a:rPr>
              <a:t> Extrusion of teeth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70E85E-39DE-4357-A3C9-7CBD359E350C}" type="slidenum">
              <a:rPr lang="en-US"/>
              <a:pPr>
                <a:defRPr/>
              </a:pPr>
              <a:t>36</a:t>
            </a:fld>
            <a:endParaRPr lang="en-US"/>
          </a:p>
        </p:txBody>
      </p:sp>
      <p:pic>
        <p:nvPicPr>
          <p:cNvPr id="66569" name="Picture 11" descr="trim 6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1524000" cy="20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2067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smtClean="0"/>
              <a:t>Trimming of activator</a:t>
            </a:r>
            <a:endParaRPr lang="en-US" dirty="0"/>
          </a:p>
        </p:txBody>
      </p:sp>
      <p:pic>
        <p:nvPicPr>
          <p:cNvPr id="67587" name="Picture 3" descr="trim 5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19200"/>
            <a:ext cx="137160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5" descr="trim 7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3886200"/>
            <a:ext cx="19081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6" descr="trim 8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3886200"/>
            <a:ext cx="18669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TextBox 7"/>
          <p:cNvSpPr txBox="1">
            <a:spLocks noChangeArrowheads="1"/>
          </p:cNvSpPr>
          <p:nvPr/>
        </p:nvSpPr>
        <p:spPr bwMode="auto">
          <a:xfrm>
            <a:off x="1143000" y="3276600"/>
            <a:ext cx="274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en-US" altLang="en-US" sz="2000" b="1" i="1" dirty="0">
                <a:solidFill>
                  <a:srgbClr val="00B050"/>
                </a:solidFill>
              </a:rPr>
              <a:t>Incisor </a:t>
            </a:r>
            <a:r>
              <a:rPr lang="en-US" altLang="en-US" sz="2000" b="1" i="1" dirty="0" err="1">
                <a:solidFill>
                  <a:srgbClr val="00B050"/>
                </a:solidFill>
              </a:rPr>
              <a:t>proclination</a:t>
            </a:r>
            <a:endParaRPr lang="en-US" altLang="en-US" sz="2000" b="1" i="1" dirty="0">
              <a:solidFill>
                <a:srgbClr val="00B050"/>
              </a:solidFill>
            </a:endParaRPr>
          </a:p>
        </p:txBody>
      </p:sp>
      <p:sp>
        <p:nvSpPr>
          <p:cNvPr id="67591" name="TextBox 8"/>
          <p:cNvSpPr txBox="1">
            <a:spLocks noChangeArrowheads="1"/>
          </p:cNvSpPr>
          <p:nvPr/>
        </p:nvSpPr>
        <p:spPr bwMode="auto">
          <a:xfrm>
            <a:off x="5410200" y="3276600"/>
            <a:ext cx="2819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en-US" altLang="en-US" sz="2000" b="1" i="1" dirty="0">
                <a:solidFill>
                  <a:srgbClr val="00B050"/>
                </a:solidFill>
              </a:rPr>
              <a:t>Incisor  </a:t>
            </a:r>
            <a:r>
              <a:rPr lang="en-US" altLang="en-US" sz="2000" b="1" i="1" dirty="0" err="1">
                <a:solidFill>
                  <a:srgbClr val="00B050"/>
                </a:solidFill>
              </a:rPr>
              <a:t>retroclination</a:t>
            </a:r>
            <a:endParaRPr lang="en-US" altLang="en-US" sz="2000" b="1" i="1" dirty="0">
              <a:solidFill>
                <a:srgbClr val="00B050"/>
              </a:solidFill>
            </a:endParaRPr>
          </a:p>
        </p:txBody>
      </p:sp>
      <p:sp>
        <p:nvSpPr>
          <p:cNvPr id="67592" name="TextBox 11"/>
          <p:cNvSpPr txBox="1">
            <a:spLocks noChangeArrowheads="1"/>
          </p:cNvSpPr>
          <p:nvPr/>
        </p:nvSpPr>
        <p:spPr bwMode="auto">
          <a:xfrm>
            <a:off x="1219200" y="6248400"/>
            <a:ext cx="2286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en-US" altLang="en-US" sz="2000" b="1" i="1">
                <a:solidFill>
                  <a:srgbClr val="FFC000"/>
                </a:solidFill>
              </a:rPr>
              <a:t>Expansion of arch</a:t>
            </a:r>
          </a:p>
        </p:txBody>
      </p:sp>
      <p:sp>
        <p:nvSpPr>
          <p:cNvPr id="67593" name="TextBox 13"/>
          <p:cNvSpPr txBox="1">
            <a:spLocks noChangeArrowheads="1"/>
          </p:cNvSpPr>
          <p:nvPr/>
        </p:nvSpPr>
        <p:spPr bwMode="auto">
          <a:xfrm>
            <a:off x="5486400" y="6248400"/>
            <a:ext cx="2667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en-US" altLang="en-US" sz="2000" b="1" i="1">
                <a:solidFill>
                  <a:srgbClr val="FFC000"/>
                </a:solidFill>
              </a:rPr>
              <a:t>Contraction of arch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9BFBF-2CE1-42D9-AF89-09FD06851124}" type="slidenum">
              <a:rPr lang="en-US"/>
              <a:pPr>
                <a:defRPr/>
              </a:pPr>
              <a:t>37</a:t>
            </a:fld>
            <a:endParaRPr lang="en-US"/>
          </a:p>
        </p:txBody>
      </p:sp>
      <p:pic>
        <p:nvPicPr>
          <p:cNvPr id="67595" name="Picture 12" descr="trim 1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17613"/>
            <a:ext cx="1371600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490002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Modifications: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k5s7b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447800"/>
            <a:ext cx="3095625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k5s19b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4114800"/>
            <a:ext cx="3095625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" y="3581401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BOW ACTIVATOR By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A.M.Schwarz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61722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Wunderer’s</a:t>
            </a:r>
            <a:r>
              <a:rPr lang="en-US" dirty="0" smtClean="0"/>
              <a:t> </a:t>
            </a:r>
            <a:r>
              <a:rPr lang="en-US" dirty="0" err="1" smtClean="0"/>
              <a:t>modificaiton</a:t>
            </a:r>
            <a:r>
              <a:rPr lang="en-US" dirty="0" smtClean="0"/>
              <a:t> for Class III</a:t>
            </a:r>
            <a:endParaRPr lang="en-US" dirty="0"/>
          </a:p>
        </p:txBody>
      </p:sp>
      <p:pic>
        <p:nvPicPr>
          <p:cNvPr id="9" name="Picture 8" descr="20140120_1905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1752600"/>
            <a:ext cx="2921725" cy="4333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5s3b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762000"/>
            <a:ext cx="3124200" cy="1999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" y="28956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PROPULSOR by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Muhlemann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Hotz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k5s26b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3886200"/>
            <a:ext cx="2976563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k5s26b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6400" y="3886200"/>
            <a:ext cx="2976563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676400" y="6019800"/>
            <a:ext cx="6096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REDUCED ACTIVATOR/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YBERNATOR By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G.P.F.Schmuth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k5s2b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762000"/>
            <a:ext cx="3214688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105400" y="2895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Herren’s</a:t>
            </a:r>
            <a:r>
              <a:rPr lang="en-US" dirty="0" smtClean="0"/>
              <a:t> Modification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r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04800"/>
            <a:ext cx="3447290" cy="2209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kar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810001"/>
            <a:ext cx="3447288" cy="2209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karvet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3810000"/>
            <a:ext cx="3452813" cy="2209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 descr="Karwetzky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6800" y="304800"/>
            <a:ext cx="3505200" cy="22433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895600" y="2819400"/>
            <a:ext cx="3581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 I - Distal Activator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0" y="6248400"/>
            <a:ext cx="449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 II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Prognathism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Activator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228600"/>
            <a:ext cx="457200" cy="646330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at 3 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3581400"/>
            <a:ext cx="3276600" cy="2286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kat 3 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04800"/>
            <a:ext cx="3276600" cy="22987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Picture 1" descr="type 3 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304800"/>
            <a:ext cx="3571876" cy="2286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 descr="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9200" y="3581400"/>
            <a:ext cx="3581400" cy="22920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4800" y="228600"/>
            <a:ext cx="457200" cy="646330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2895600"/>
            <a:ext cx="3962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Type III a Pan Activator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67000" y="6019800"/>
            <a:ext cx="3962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Type III b Pan Activator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7030A0"/>
                </a:solidFill>
              </a:rPr>
              <a:t>Wear Time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>
                <a:sym typeface="Wingdings" pitchFamily="2" charset="2"/>
              </a:rPr>
              <a:t>1</a:t>
            </a:r>
            <a:r>
              <a:rPr lang="en-US" baseline="30000" dirty="0" smtClean="0">
                <a:sym typeface="Wingdings" pitchFamily="2" charset="2"/>
              </a:rPr>
              <a:t>st </a:t>
            </a:r>
            <a:r>
              <a:rPr lang="en-US" dirty="0" smtClean="0">
                <a:sym typeface="Wingdings" pitchFamily="2" charset="2"/>
              </a:rPr>
              <a:t>week 2-3 hrs a day during day time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2</a:t>
            </a:r>
            <a:r>
              <a:rPr lang="en-US" baseline="30000" dirty="0" smtClean="0">
                <a:sym typeface="Wingdings" pitchFamily="2" charset="2"/>
              </a:rPr>
              <a:t>nd</a:t>
            </a:r>
            <a:r>
              <a:rPr lang="en-US" dirty="0" smtClean="0">
                <a:sym typeface="Wingdings" pitchFamily="2" charset="2"/>
              </a:rPr>
              <a:t> week onwards 3 hrs during day &amp; while sleeping.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/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</a:t>
            </a:r>
            <a:br>
              <a:rPr lang="en-US" dirty="0" smtClean="0">
                <a:sym typeface="Wingdings" pitchFamily="2" charset="2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u="sng" dirty="0" smtClean="0">
                <a:solidFill>
                  <a:srgbClr val="993366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200" u="sng" dirty="0" smtClean="0">
                <a:solidFill>
                  <a:srgbClr val="993366"/>
                </a:solidFill>
                <a:latin typeface="Times New Roman" pitchFamily="18" charset="0"/>
                <a:cs typeface="Times New Roman" pitchFamily="18" charset="0"/>
              </a:rPr>
              <a:t>RANKEL’S</a:t>
            </a:r>
            <a:r>
              <a:rPr lang="en-US" u="sng" dirty="0" smtClean="0">
                <a:solidFill>
                  <a:srgbClr val="993366"/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US" sz="3200" u="sng" dirty="0" smtClean="0">
                <a:solidFill>
                  <a:srgbClr val="993366"/>
                </a:solidFill>
                <a:latin typeface="Times New Roman" pitchFamily="18" charset="0"/>
                <a:cs typeface="Times New Roman" pitchFamily="18" charset="0"/>
              </a:rPr>
              <a:t>UNCTION</a:t>
            </a:r>
            <a:r>
              <a:rPr lang="en-US" u="sng" dirty="0" smtClean="0">
                <a:solidFill>
                  <a:srgbClr val="993366"/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en-US" sz="3200" u="sng" dirty="0" smtClean="0">
                <a:solidFill>
                  <a:srgbClr val="993366"/>
                </a:solidFill>
                <a:latin typeface="Times New Roman" pitchFamily="18" charset="0"/>
                <a:cs typeface="Times New Roman" pitchFamily="18" charset="0"/>
              </a:rPr>
              <a:t>EGULATOR</a:t>
            </a:r>
            <a:endParaRPr lang="en-US" sz="3200" u="sng" dirty="0">
              <a:solidFill>
                <a:srgbClr val="99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276600"/>
            <a:ext cx="8915400" cy="4191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 main T/t effects: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1) Serves as a template against which craniofacial muscles function..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2) Removes the muscle forces in the labial &amp; buccal areas thereby providing an environment which enables skeletal growth.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81000" y="914401"/>
            <a:ext cx="83820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 b="1" dirty="0"/>
              <a:t> Frankel appliance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 b="1" dirty="0"/>
              <a:t> Vestibular appliance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 b="1" dirty="0"/>
              <a:t> Oral gymnastic appliance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 b="1" dirty="0"/>
              <a:t> Functional regulator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 b="1" dirty="0" smtClean="0">
                <a:solidFill>
                  <a:srgbClr val="0070C0"/>
                </a:solidFill>
                <a:latin typeface="Garamond" pitchFamily="18" charset="0"/>
              </a:rPr>
              <a:t>Frankel’s Philosophy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483076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Vestibular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arena of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Sagittal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 via tooth borne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maxillary anchorage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Differential  eruption guidance.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Minimum maxillary basal effect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Periosteal pull by buccal shields and lip pads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611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R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0"/>
            <a:ext cx="2743200" cy="2220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6934200" cy="2895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solidFill>
                  <a:srgbClr val="993366"/>
                </a:solidFill>
                <a:latin typeface="Times New Roman" pitchFamily="18" charset="0"/>
                <a:cs typeface="Times New Roman" pitchFamily="18" charset="0"/>
              </a:rPr>
              <a:t>Types: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u="sng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FR 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-Class I &amp; Class II Div I 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FR 1a-Class I with minor to moderate  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crowding.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FR 1b-Class II div I where overjet does not  </a:t>
            </a:r>
          </a:p>
          <a:p>
            <a:pPr marL="0" indent="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exceed 5mm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FR 1c-Class II div I ;overjet &gt;7mm</a:t>
            </a: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R 1 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3124200"/>
            <a:ext cx="4329113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fr 1 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3124200"/>
            <a:ext cx="3095625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1"/>
            <a:ext cx="8305800" cy="4572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FR II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Class II div I &amp; II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/>
          </a:p>
        </p:txBody>
      </p:sp>
      <p:pic>
        <p:nvPicPr>
          <p:cNvPr id="5" name="Picture 4" descr="FR 2 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1219200"/>
            <a:ext cx="3352799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FR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1219200"/>
            <a:ext cx="3214688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fw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62200" y="3352800"/>
            <a:ext cx="4818597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2667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FR III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-Class III</a:t>
            </a:r>
          </a:p>
          <a:p>
            <a:r>
              <a:rPr lang="en-US" sz="2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FR IV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-open bite &amp;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bimaxilliary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protrusion</a:t>
            </a:r>
          </a:p>
          <a:p>
            <a:r>
              <a:rPr lang="en-US" sz="2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FR 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incorporate head gear. Indicated in long face patients having high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plane angle&amp; vertical maxillary excess.</a:t>
            </a:r>
            <a:endParaRPr lang="en-US" sz="2800" dirty="0"/>
          </a:p>
        </p:txBody>
      </p:sp>
      <p:pic>
        <p:nvPicPr>
          <p:cNvPr id="4" name="Picture 3" descr="fr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352800"/>
            <a:ext cx="38100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fr 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352800"/>
            <a:ext cx="38100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600200" y="59436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 III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8800" y="60198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 IV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IONATOR</a:t>
            </a:r>
            <a:endParaRPr lang="en-US" sz="5400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467600" cy="46021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Developed by </a:t>
            </a:r>
            <a:r>
              <a:rPr lang="en-US" sz="2800" dirty="0" err="1" smtClean="0"/>
              <a:t>Balters</a:t>
            </a:r>
            <a:r>
              <a:rPr lang="en-US" sz="2800" dirty="0" smtClean="0"/>
              <a:t> in 1950’s.</a:t>
            </a:r>
          </a:p>
          <a:p>
            <a:r>
              <a:rPr lang="en-US" sz="2800" dirty="0" smtClean="0"/>
              <a:t>Modified activator </a:t>
            </a:r>
            <a:r>
              <a:rPr lang="en-US" sz="2800" dirty="0" smtClean="0">
                <a:sym typeface="Wingdings" pitchFamily="2" charset="2"/>
              </a:rPr>
              <a:t>less bulky &amp; more elastic</a:t>
            </a:r>
          </a:p>
          <a:p>
            <a:endParaRPr lang="en-US" sz="2800" dirty="0" smtClean="0">
              <a:sym typeface="Wingdings" pitchFamily="2" charset="2"/>
            </a:endParaRPr>
          </a:p>
          <a:p>
            <a:r>
              <a:rPr lang="en-US" sz="2800" dirty="0" smtClean="0">
                <a:sym typeface="Wingdings" pitchFamily="2" charset="2"/>
              </a:rPr>
              <a:t>3 types-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>
                <a:sym typeface="Wingdings" pitchFamily="2" charset="2"/>
              </a:rPr>
              <a:t>Standard type-class II div I having narrow dental arches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>
                <a:sym typeface="Wingdings" pitchFamily="2" charset="2"/>
              </a:rPr>
              <a:t>Class III Appliance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>
                <a:sym typeface="Wingdings" pitchFamily="2" charset="2"/>
              </a:rPr>
              <a:t>Open bite appliance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/>
            </a:r>
            <a:br>
              <a:rPr lang="en-US" dirty="0" smtClean="0">
                <a:sym typeface="Wingdings" pitchFamily="2" charset="2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5s25b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917060">
            <a:off x="5283822" y="3519987"/>
            <a:ext cx="3333750" cy="2466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k5s25b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3733800"/>
            <a:ext cx="333375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 descr="Bionator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90818">
            <a:off x="2565182" y="571804"/>
            <a:ext cx="3352800" cy="23351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5638800" y="2590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Standard type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7400" y="6172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Class III Appliance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24600" y="6096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Open Bite Appliance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IN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Indications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class II div I having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LcParenR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 aligned dental arches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LcParenR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etruded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mandible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LcParenR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 very severe skeletal discrepancy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LcParenR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Labial tipping of upper incisors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III malocclusion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Openbite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cases 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96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u="sng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u="sng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WIN</a:t>
            </a:r>
            <a:r>
              <a:rPr lang="en-US" u="sng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en-US" sz="3200" u="sng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LOCK</a:t>
            </a:r>
            <a:r>
              <a:rPr lang="en-US" u="sng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en-US" sz="3200" u="sng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PPLIANCE</a:t>
            </a:r>
            <a:endParaRPr lang="en-US" u="sng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Twin Block appliance is a removable, orthodontic functional appliance that is used to help correct jaw alignment, particularly an underdeveloped lower jaw. </a:t>
            </a:r>
          </a:p>
          <a:p>
            <a:pPr>
              <a:lnSpc>
                <a:spcPct val="150000"/>
              </a:lnSpc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by Dr. William J. Clark , 1977.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229600" cy="3276599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removable twin block is a tissue-borne functional appliance that is worn fulltime.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It helps in the advancement of the mandible. 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 is a two-piece appliance composed of an upper and lower bite block. 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Upper &amp; lower bite blocks interlock at 70</a:t>
            </a:r>
            <a:r>
              <a:rPr lang="en-US" sz="2600" baseline="54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6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angle.</a:t>
            </a: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733800"/>
            <a:ext cx="3352800" cy="24599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3733800"/>
            <a:ext cx="3126154" cy="2438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22097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fixed twin block is similar to the removable twin block, but can be used in non-compliant patients.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ixed-twin-blocks-in-pla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733800"/>
            <a:ext cx="7562952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458200" cy="58213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u="sng" dirty="0" smtClean="0">
                <a:solidFill>
                  <a:srgbClr val="00CC00"/>
                </a:solidFill>
              </a:rPr>
              <a:t>Advantages</a:t>
            </a:r>
            <a:r>
              <a:rPr lang="en-US" sz="2800" dirty="0" smtClean="0">
                <a:solidFill>
                  <a:srgbClr val="00CC00"/>
                </a:solidFill>
              </a:rPr>
              <a:t>: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-Very good patient acceptance.</a:t>
            </a:r>
            <a:br>
              <a:rPr lang="en-US" sz="2800" dirty="0" smtClean="0"/>
            </a:br>
            <a:r>
              <a:rPr lang="en-US" sz="2800" dirty="0" smtClean="0"/>
              <a:t>-Bite planes offer greater freedom of movement &amp; lateral excursion.</a:t>
            </a:r>
            <a:br>
              <a:rPr lang="en-US" sz="2800" dirty="0" smtClean="0"/>
            </a:br>
            <a:r>
              <a:rPr lang="en-US" sz="2800" dirty="0" smtClean="0"/>
              <a:t>-Less interference with normal function.</a:t>
            </a:r>
            <a:br>
              <a:rPr lang="en-US" sz="2800" dirty="0" smtClean="0"/>
            </a:br>
            <a:r>
              <a:rPr lang="en-US" sz="2800" dirty="0" smtClean="0"/>
              <a:t>-Significant changes in patient’s appearance within 2-3 months.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ERBST</a:t>
            </a:r>
            <a:r>
              <a:rPr lang="en-US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en-US" sz="3200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PPLIANCE</a:t>
            </a:r>
            <a:endParaRPr lang="en-US" u="sng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Fixed functional appliance developed by Emil </a:t>
            </a:r>
            <a:r>
              <a:rPr lang="en-US" sz="2800" dirty="0" err="1" smtClean="0"/>
              <a:t>Herbst</a:t>
            </a:r>
            <a:r>
              <a:rPr lang="en-US" sz="2800" dirty="0" smtClean="0"/>
              <a:t> in early 1900’s.</a:t>
            </a:r>
          </a:p>
          <a:p>
            <a:pPr>
              <a:lnSpc>
                <a:spcPct val="150000"/>
              </a:lnSpc>
            </a:pPr>
            <a:r>
              <a:rPr lang="en-US" sz="2800" u="sng" dirty="0" smtClean="0">
                <a:solidFill>
                  <a:srgbClr val="00B0F0"/>
                </a:solidFill>
              </a:rPr>
              <a:t>Indications</a:t>
            </a:r>
            <a:r>
              <a:rPr lang="en-US" sz="2800" dirty="0" smtClean="0"/>
              <a:t>:</a:t>
            </a:r>
            <a:br>
              <a:rPr lang="en-US" sz="2800" dirty="0" smtClean="0"/>
            </a:br>
            <a:r>
              <a:rPr lang="en-US" sz="2800" dirty="0" smtClean="0"/>
              <a:t>-Correction of class II MO due to </a:t>
            </a:r>
            <a:r>
              <a:rPr lang="en-US" sz="2800" dirty="0" err="1" smtClean="0"/>
              <a:t>retrognathic</a:t>
            </a:r>
            <a:r>
              <a:rPr lang="en-US" sz="2800" dirty="0" smtClean="0"/>
              <a:t> mandible.</a:t>
            </a:r>
            <a:br>
              <a:rPr lang="en-US" sz="2800" dirty="0" smtClean="0"/>
            </a:br>
            <a:r>
              <a:rPr lang="en-US" sz="2800" dirty="0" smtClean="0"/>
              <a:t>-Can be used as anterior repositioning splint in patients having TMJ disorders.</a:t>
            </a:r>
          </a:p>
          <a:p>
            <a:pPr>
              <a:lnSpc>
                <a:spcPct val="15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Specific indications</a:t>
            </a:r>
            <a:endParaRPr lang="en-US" sz="2800" dirty="0"/>
          </a:p>
          <a:p>
            <a:r>
              <a:rPr lang="en-US" sz="2800" dirty="0" smtClean="0"/>
              <a:t>Post adolescent patients: T/t completed w/in 6-8  </a:t>
            </a:r>
          </a:p>
          <a:p>
            <a:pPr marL="0" indent="0">
              <a:buNone/>
            </a:pPr>
            <a:r>
              <a:rPr lang="en-US" sz="2800" dirty="0" smtClean="0"/>
              <a:t>             </a:t>
            </a:r>
            <a:r>
              <a:rPr lang="en-US" sz="2800" dirty="0" err="1" smtClean="0"/>
              <a:t>months,hence</a:t>
            </a:r>
            <a:r>
              <a:rPr lang="en-US" sz="2800" dirty="0" smtClean="0"/>
              <a:t> possible to use the residual 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growth in these patients.</a:t>
            </a:r>
          </a:p>
          <a:p>
            <a:r>
              <a:rPr lang="en-US" sz="2800" dirty="0" smtClean="0"/>
              <a:t>Mouth breathers</a:t>
            </a:r>
          </a:p>
          <a:p>
            <a:r>
              <a:rPr lang="en-US" sz="2800" dirty="0" smtClean="0"/>
              <a:t>Uncooperative patients</a:t>
            </a:r>
          </a:p>
          <a:p>
            <a:endParaRPr lang="en-US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 smtClean="0"/>
              <a:t>2 types:</a:t>
            </a:r>
            <a:br>
              <a:rPr lang="en-US" sz="2800" dirty="0" smtClean="0"/>
            </a:br>
            <a:r>
              <a:rPr lang="en-US" sz="2800" dirty="0" smtClean="0"/>
              <a:t>-Banded </a:t>
            </a:r>
            <a:r>
              <a:rPr lang="en-US" sz="2800" dirty="0" err="1" smtClean="0"/>
              <a:t>Herbst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/>
              <a:t>-Bonded </a:t>
            </a:r>
            <a:r>
              <a:rPr lang="en-US" sz="2800" dirty="0" err="1" smtClean="0"/>
              <a:t>Herbst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3124200"/>
            <a:ext cx="3635644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Herbst Applianc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609600"/>
            <a:ext cx="3674619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191000" y="99060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Banded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Herbst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Appliance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579120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Bonded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Herbst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Appliance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09600"/>
            <a:ext cx="7924800" cy="52117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u="sng" dirty="0" smtClean="0">
                <a:solidFill>
                  <a:srgbClr val="00B0F0"/>
                </a:solidFill>
              </a:rPr>
              <a:t>Advantages: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-Continuous action</a:t>
            </a:r>
            <a:br>
              <a:rPr lang="en-US" sz="2800" dirty="0" smtClean="0"/>
            </a:br>
            <a:r>
              <a:rPr lang="en-US" sz="2800" dirty="0" smtClean="0"/>
              <a:t>-T/t duration is short</a:t>
            </a:r>
            <a:br>
              <a:rPr lang="en-US" sz="2800" dirty="0" smtClean="0"/>
            </a:br>
            <a:r>
              <a:rPr lang="en-US" sz="2800" dirty="0" smtClean="0"/>
              <a:t>-Less pt cooperation needed</a:t>
            </a:r>
            <a:br>
              <a:rPr lang="en-US" sz="2800" dirty="0" smtClean="0"/>
            </a:br>
            <a:r>
              <a:rPr lang="en-US" sz="2800" dirty="0" smtClean="0"/>
              <a:t>-Can be used in pts who are at the end of their growth</a:t>
            </a:r>
            <a:br>
              <a:rPr lang="en-US" sz="2800" dirty="0" smtClean="0"/>
            </a:br>
            <a:r>
              <a:rPr lang="en-US" sz="2800" dirty="0" smtClean="0"/>
              <a:t>-Can be used in pts with mouth breathing habit.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u="sng" dirty="0" smtClean="0">
                <a:solidFill>
                  <a:srgbClr val="00B0F0"/>
                </a:solidFill>
              </a:rPr>
              <a:t>Disadvantages</a:t>
            </a:r>
            <a:r>
              <a:rPr lang="en-US" dirty="0" smtClean="0">
                <a:solidFill>
                  <a:srgbClr val="00B0F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</a:t>
            </a:r>
            <a:r>
              <a:rPr lang="en-US" sz="2800" dirty="0" smtClean="0"/>
              <a:t>ause minor functional disturbances.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I</a:t>
            </a:r>
            <a:r>
              <a:rPr lang="en-US" sz="2800" dirty="0" smtClean="0"/>
              <a:t>ncreased risk of development of dual </a:t>
            </a:r>
            <a:r>
              <a:rPr lang="en-US" sz="2800" dirty="0" err="1" smtClean="0"/>
              <a:t>bite,with</a:t>
            </a:r>
            <a:r>
              <a:rPr lang="en-US" sz="2800" dirty="0" smtClean="0"/>
              <a:t> TMJ dysfunction symptoms as a possible consequence.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R</a:t>
            </a:r>
            <a:r>
              <a:rPr lang="en-US" sz="2800" dirty="0" smtClean="0"/>
              <a:t>epeated breakage &amp; loosening of appliance </a:t>
            </a:r>
            <a:r>
              <a:rPr lang="en-US" sz="2800" dirty="0" err="1" smtClean="0"/>
              <a:t>occurs,esp</a:t>
            </a:r>
            <a:r>
              <a:rPr lang="en-US" sz="2800" dirty="0" smtClean="0"/>
              <a:t>. in lower premolar area.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P</a:t>
            </a:r>
            <a:r>
              <a:rPr lang="en-US" sz="2800" dirty="0" smtClean="0"/>
              <a:t>laque accumulation &amp; enamel decalcification can occur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T</a:t>
            </a:r>
            <a:r>
              <a:rPr lang="en-US" sz="2800" dirty="0" smtClean="0"/>
              <a:t>endency for posterior open bite.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84238"/>
          </a:xfrm>
        </p:spPr>
        <p:txBody>
          <a:bodyPr/>
          <a:lstStyle/>
          <a:p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3200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ASPER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J</a:t>
            </a:r>
            <a:r>
              <a:rPr lang="en-US" sz="3200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UMPER</a:t>
            </a:r>
            <a:endParaRPr lang="en-US" u="sng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153400" cy="47545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A relatively new flexible fixed  tooth borne FA.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Introduced by </a:t>
            </a:r>
            <a:r>
              <a:rPr lang="en-US" sz="2800" dirty="0" err="1" smtClean="0"/>
              <a:t>J.J.Jasper</a:t>
            </a:r>
            <a:r>
              <a:rPr lang="en-US" sz="2800" dirty="0" smtClean="0"/>
              <a:t> ,1980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Actions similar to </a:t>
            </a:r>
            <a:r>
              <a:rPr lang="en-US" sz="2800" dirty="0" err="1" smtClean="0"/>
              <a:t>Herbst</a:t>
            </a:r>
            <a:r>
              <a:rPr lang="en-US" sz="2800" dirty="0" smtClean="0"/>
              <a:t> appliance but lack rigidity.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Basically indicated in skeletal class II malocclusion with maxillary excess &amp; mandibular deficiency.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153400" cy="3048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sz="2800" u="sng" dirty="0" smtClean="0">
                <a:solidFill>
                  <a:schemeClr val="accent6">
                    <a:lumMod val="75000"/>
                  </a:schemeClr>
                </a:solidFill>
              </a:rPr>
              <a:t>Advantages</a:t>
            </a:r>
            <a:r>
              <a:rPr lang="en-US" sz="2800" dirty="0" smtClean="0"/>
              <a:t>:</a:t>
            </a:r>
            <a:br>
              <a:rPr lang="en-US" sz="2800" dirty="0" smtClean="0"/>
            </a:br>
            <a:r>
              <a:rPr lang="en-US" sz="2800" dirty="0" smtClean="0"/>
              <a:t>-Produce continuous force</a:t>
            </a:r>
            <a:br>
              <a:rPr lang="en-US" sz="2800" dirty="0" smtClean="0"/>
            </a:br>
            <a:r>
              <a:rPr lang="en-US" sz="2800" dirty="0" smtClean="0"/>
              <a:t>-Does not require patient compliance</a:t>
            </a:r>
            <a:br>
              <a:rPr lang="en-US" sz="2800" dirty="0" smtClean="0"/>
            </a:br>
            <a:r>
              <a:rPr lang="en-US" sz="2800" dirty="0" smtClean="0"/>
              <a:t>-Allows greater degree of mandibular freedom than </a:t>
            </a:r>
            <a:r>
              <a:rPr lang="en-US" sz="2800" dirty="0" err="1" smtClean="0"/>
              <a:t>Herbst</a:t>
            </a:r>
            <a:r>
              <a:rPr lang="en-US" sz="2800" dirty="0" smtClean="0"/>
              <a:t> appliance</a:t>
            </a:r>
            <a:br>
              <a:rPr lang="en-US" sz="2800" dirty="0" smtClean="0"/>
            </a:br>
            <a:r>
              <a:rPr lang="en-US" sz="2800" dirty="0" smtClean="0"/>
              <a:t>-Oral hygiene is easier to maintain.</a:t>
            </a:r>
            <a:endParaRPr lang="en-US" sz="2800" dirty="0"/>
          </a:p>
        </p:txBody>
      </p:sp>
      <p:pic>
        <p:nvPicPr>
          <p:cNvPr id="4" name="Picture 3" descr="gal-jasp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04800"/>
            <a:ext cx="4267200" cy="2624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jasper-jumper-appli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322521"/>
            <a:ext cx="3352800" cy="25730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b="1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01000" cy="4267199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The global demand for orthodontics without braces continues to grow.  It's an option that many parents and patients would prefer.</a:t>
            </a:r>
          </a:p>
          <a:p>
            <a:pPr>
              <a:lnSpc>
                <a:spcPct val="200000"/>
              </a:lnSpc>
            </a:pPr>
            <a:r>
              <a:rPr lang="en-US" sz="2800" dirty="0" err="1" smtClean="0">
                <a:effectLst/>
                <a:latin typeface="Times New Roman" pitchFamily="18" charset="0"/>
                <a:cs typeface="Times New Roman" pitchFamily="18" charset="0"/>
              </a:rPr>
              <a:t>Myofunctional</a:t>
            </a: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 orthodontics offers a viable alternative to traditional orthodontic methods.</a:t>
            </a:r>
          </a:p>
          <a:p>
            <a:pPr>
              <a:lnSpc>
                <a:spcPct val="200000"/>
              </a:lnSpc>
              <a:buNone/>
            </a:pPr>
            <a:endParaRPr lang="en-US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6621</TotalTime>
  <Words>1480</Words>
  <Application>Microsoft Office PowerPoint</Application>
  <PresentationFormat>On-screen Show (4:3)</PresentationFormat>
  <Paragraphs>325</Paragraphs>
  <Slides>62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Slide 1</vt:lpstr>
      <vt:lpstr>Contents</vt:lpstr>
      <vt:lpstr>Definition</vt:lpstr>
      <vt:lpstr>Classification</vt:lpstr>
      <vt:lpstr>Slide 5</vt:lpstr>
      <vt:lpstr>Slide 6</vt:lpstr>
      <vt:lpstr>Slide 7</vt:lpstr>
      <vt:lpstr>Treatment Principles</vt:lpstr>
      <vt:lpstr>Action Of Functional Appliances</vt:lpstr>
      <vt:lpstr>Slide 10</vt:lpstr>
      <vt:lpstr>Slide 11</vt:lpstr>
      <vt:lpstr>Slide 12</vt:lpstr>
      <vt:lpstr>Case selection</vt:lpstr>
      <vt:lpstr>Slide 14</vt:lpstr>
      <vt:lpstr>Visual Treatment Objective</vt:lpstr>
      <vt:lpstr>Slide 16</vt:lpstr>
      <vt:lpstr>Slide 17</vt:lpstr>
      <vt:lpstr>Slide 18</vt:lpstr>
      <vt:lpstr>VESTIBULAR SCREEN</vt:lpstr>
      <vt:lpstr>Slide 20</vt:lpstr>
      <vt:lpstr>LIP BUMPER</vt:lpstr>
      <vt:lpstr>ACTIVATOR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Trimming of activator</vt:lpstr>
      <vt:lpstr>Trimming of activator</vt:lpstr>
      <vt:lpstr>Slide 38</vt:lpstr>
      <vt:lpstr>Slide 39</vt:lpstr>
      <vt:lpstr>Slide 40</vt:lpstr>
      <vt:lpstr>Slide 41</vt:lpstr>
      <vt:lpstr>Slide 42</vt:lpstr>
      <vt:lpstr>FRANKEL’S FUNCTION REGULATOR</vt:lpstr>
      <vt:lpstr>Frankel’s Philosophy</vt:lpstr>
      <vt:lpstr>Slide 45</vt:lpstr>
      <vt:lpstr>Slide 46</vt:lpstr>
      <vt:lpstr>Slide 47</vt:lpstr>
      <vt:lpstr>BIONATOR</vt:lpstr>
      <vt:lpstr>Slide 49</vt:lpstr>
      <vt:lpstr>Indications</vt:lpstr>
      <vt:lpstr>TWIN BLOCK APPLIANCE</vt:lpstr>
      <vt:lpstr>Slide 52</vt:lpstr>
      <vt:lpstr>Slide 53</vt:lpstr>
      <vt:lpstr>Slide 54</vt:lpstr>
      <vt:lpstr>HERBST APPLIANCE</vt:lpstr>
      <vt:lpstr>Slide 56</vt:lpstr>
      <vt:lpstr>Slide 57</vt:lpstr>
      <vt:lpstr>Slide 58</vt:lpstr>
      <vt:lpstr>Slide 59</vt:lpstr>
      <vt:lpstr>JASPER JUMPER</vt:lpstr>
      <vt:lpstr>Slide 61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madhu</cp:lastModifiedBy>
  <cp:revision>220</cp:revision>
  <dcterms:created xsi:type="dcterms:W3CDTF">2014-01-14T12:58:25Z</dcterms:created>
  <dcterms:modified xsi:type="dcterms:W3CDTF">2023-04-01T02:30:24Z</dcterms:modified>
</cp:coreProperties>
</file>