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2" r:id="rId9"/>
    <p:sldId id="277" r:id="rId10"/>
    <p:sldId id="263" r:id="rId11"/>
    <p:sldId id="275" r:id="rId12"/>
    <p:sldId id="264" r:id="rId13"/>
    <p:sldId id="265" r:id="rId14"/>
    <p:sldId id="276" r:id="rId15"/>
    <p:sldId id="266" r:id="rId16"/>
    <p:sldId id="267" r:id="rId17"/>
    <p:sldId id="268" r:id="rId18"/>
    <p:sldId id="273" r:id="rId19"/>
    <p:sldId id="269" r:id="rId20"/>
    <p:sldId id="283" r:id="rId21"/>
    <p:sldId id="296" r:id="rId22"/>
    <p:sldId id="298" r:id="rId23"/>
    <p:sldId id="299" r:id="rId24"/>
    <p:sldId id="300" r:id="rId25"/>
    <p:sldId id="272" r:id="rId26"/>
    <p:sldId id="278" r:id="rId27"/>
    <p:sldId id="279" r:id="rId28"/>
    <p:sldId id="280" r:id="rId29"/>
    <p:sldId id="281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69" y="-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090064-BE53-45A0-9E2C-A2B7F7AC2E7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FC3CDE-2565-43FB-A525-BA1DC302AAEB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D3B85132-2375-4BBA-8487-104A2B076350}" type="parTrans" cxnId="{A2810B58-DD6C-4C20-AB11-5830B5109E78}">
      <dgm:prSet/>
      <dgm:spPr/>
      <dgm:t>
        <a:bodyPr/>
        <a:lstStyle/>
        <a:p>
          <a:endParaRPr lang="en-US"/>
        </a:p>
      </dgm:t>
    </dgm:pt>
    <dgm:pt modelId="{FD33D453-41C4-4236-8048-9355BD712D4C}" type="sibTrans" cxnId="{A2810B58-DD6C-4C20-AB11-5830B5109E78}">
      <dgm:prSet/>
      <dgm:spPr/>
      <dgm:t>
        <a:bodyPr/>
        <a:lstStyle/>
        <a:p>
          <a:endParaRPr lang="en-US"/>
        </a:p>
      </dgm:t>
    </dgm:pt>
    <dgm:pt modelId="{D6717862-5830-4F85-8F0D-14EA563306FA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Jaw jerk reflex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BDA83F98-3778-4F6F-A294-DB7135DF81F2}" type="parTrans" cxnId="{EA7401A0-206E-4DE4-B22B-A9B7D3CF16DC}">
      <dgm:prSet/>
      <dgm:spPr/>
      <dgm:t>
        <a:bodyPr/>
        <a:lstStyle/>
        <a:p>
          <a:endParaRPr lang="en-US"/>
        </a:p>
      </dgm:t>
    </dgm:pt>
    <dgm:pt modelId="{8FF08F80-6B30-4A96-9379-79E4C4B99471}" type="sibTrans" cxnId="{EA7401A0-206E-4DE4-B22B-A9B7D3CF16DC}">
      <dgm:prSet/>
      <dgm:spPr/>
      <dgm:t>
        <a:bodyPr/>
        <a:lstStyle/>
        <a:p>
          <a:endParaRPr lang="en-US"/>
        </a:p>
      </dgm:t>
    </dgm:pt>
    <dgm:pt modelId="{43F3DA6E-C283-4793-AD43-CDBBB0A26FFE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7EEF0874-A86F-4799-9E13-75C4DC70C056}" type="parTrans" cxnId="{9B6EB182-360E-4087-8AAB-477DF8EB9DC1}">
      <dgm:prSet/>
      <dgm:spPr/>
      <dgm:t>
        <a:bodyPr/>
        <a:lstStyle/>
        <a:p>
          <a:endParaRPr lang="en-US"/>
        </a:p>
      </dgm:t>
    </dgm:pt>
    <dgm:pt modelId="{CA1F5510-6E61-4EAA-A20C-0C8BF5B3C887}" type="sibTrans" cxnId="{9B6EB182-360E-4087-8AAB-477DF8EB9DC1}">
      <dgm:prSet/>
      <dgm:spPr/>
      <dgm:t>
        <a:bodyPr/>
        <a:lstStyle/>
        <a:p>
          <a:endParaRPr lang="en-US"/>
        </a:p>
      </dgm:t>
    </dgm:pt>
    <dgm:pt modelId="{C3C5C6B8-153F-4D1B-B23B-644620F5560A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Unloading reflex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D39AD347-8FAA-4B01-B4F4-8451B38D89DC}" type="parTrans" cxnId="{16BB0857-5138-4677-A5D5-77BE66CEEF6F}">
      <dgm:prSet/>
      <dgm:spPr/>
      <dgm:t>
        <a:bodyPr/>
        <a:lstStyle/>
        <a:p>
          <a:endParaRPr lang="en-US"/>
        </a:p>
      </dgm:t>
    </dgm:pt>
    <dgm:pt modelId="{2D293D1B-723C-4B05-A069-767D17765DED}" type="sibTrans" cxnId="{16BB0857-5138-4677-A5D5-77BE66CEEF6F}">
      <dgm:prSet/>
      <dgm:spPr/>
      <dgm:t>
        <a:bodyPr/>
        <a:lstStyle/>
        <a:p>
          <a:endParaRPr lang="en-US"/>
        </a:p>
      </dgm:t>
    </dgm:pt>
    <dgm:pt modelId="{DD7ECDFA-6B71-4A12-B8AA-A5A5281C6346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9F1F2CCD-96D5-4748-89A7-18085D31CAB5}" type="parTrans" cxnId="{CE12FF64-D1A5-4685-A7F2-07E6B3695D0E}">
      <dgm:prSet/>
      <dgm:spPr/>
      <dgm:t>
        <a:bodyPr/>
        <a:lstStyle/>
        <a:p>
          <a:endParaRPr lang="en-US"/>
        </a:p>
      </dgm:t>
    </dgm:pt>
    <dgm:pt modelId="{DBE9232D-D49D-4EC1-A67C-058E3BF8D9E9}" type="sibTrans" cxnId="{CE12FF64-D1A5-4685-A7F2-07E6B3695D0E}">
      <dgm:prSet/>
      <dgm:spPr/>
      <dgm:t>
        <a:bodyPr/>
        <a:lstStyle/>
        <a:p>
          <a:endParaRPr lang="en-US"/>
        </a:p>
      </dgm:t>
    </dgm:pt>
    <dgm:pt modelId="{237C8426-2152-47B0-A6F7-93C27D3741D7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Jaw opening reflexes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D7290CF-915B-4FCC-BF52-06342DA3B0DE}" type="parTrans" cxnId="{1F96555B-1A3B-4543-8AE8-6AA9347F68DF}">
      <dgm:prSet/>
      <dgm:spPr/>
      <dgm:t>
        <a:bodyPr/>
        <a:lstStyle/>
        <a:p>
          <a:endParaRPr lang="en-US"/>
        </a:p>
      </dgm:t>
    </dgm:pt>
    <dgm:pt modelId="{8A291975-1773-42AC-BB76-44086ABDCCA4}" type="sibTrans" cxnId="{1F96555B-1A3B-4543-8AE8-6AA9347F68DF}">
      <dgm:prSet/>
      <dgm:spPr/>
      <dgm:t>
        <a:bodyPr/>
        <a:lstStyle/>
        <a:p>
          <a:endParaRPr lang="en-US"/>
        </a:p>
      </dgm:t>
    </dgm:pt>
    <dgm:pt modelId="{9AA9CB13-EA75-4A02-A340-D93F92B341E9}" type="pres">
      <dgm:prSet presAssocID="{AC090064-BE53-45A0-9E2C-A2B7F7AC2E7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250142-A333-4283-8F06-F364A1C368DC}" type="pres">
      <dgm:prSet presAssocID="{5EFC3CDE-2565-43FB-A525-BA1DC302AAEB}" presName="composite" presStyleCnt="0"/>
      <dgm:spPr/>
    </dgm:pt>
    <dgm:pt modelId="{CDBBEDB3-F885-4CDA-8FB1-6522671D5518}" type="pres">
      <dgm:prSet presAssocID="{5EFC3CDE-2565-43FB-A525-BA1DC302AAE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6384F-3940-4497-A660-AD77C40F0376}" type="pres">
      <dgm:prSet presAssocID="{5EFC3CDE-2565-43FB-A525-BA1DC302AAE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614AC8-640A-476B-9ADD-2D2D0F0F21F7}" type="pres">
      <dgm:prSet presAssocID="{FD33D453-41C4-4236-8048-9355BD712D4C}" presName="sp" presStyleCnt="0"/>
      <dgm:spPr/>
    </dgm:pt>
    <dgm:pt modelId="{F5A33936-8577-489A-A360-95843354D051}" type="pres">
      <dgm:prSet presAssocID="{43F3DA6E-C283-4793-AD43-CDBBB0A26FFE}" presName="composite" presStyleCnt="0"/>
      <dgm:spPr/>
    </dgm:pt>
    <dgm:pt modelId="{BDC99548-990F-4EA2-8BE5-8995E4985189}" type="pres">
      <dgm:prSet presAssocID="{43F3DA6E-C283-4793-AD43-CDBBB0A26FF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6D526-80B7-4FE4-9906-191ED391C3A0}" type="pres">
      <dgm:prSet presAssocID="{43F3DA6E-C283-4793-AD43-CDBBB0A26FF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AC881B-DD0E-4544-9900-2FCC0794A446}" type="pres">
      <dgm:prSet presAssocID="{CA1F5510-6E61-4EAA-A20C-0C8BF5B3C887}" presName="sp" presStyleCnt="0"/>
      <dgm:spPr/>
    </dgm:pt>
    <dgm:pt modelId="{9947704B-5616-4D9A-86C8-ABC6AA29693C}" type="pres">
      <dgm:prSet presAssocID="{DD7ECDFA-6B71-4A12-B8AA-A5A5281C6346}" presName="composite" presStyleCnt="0"/>
      <dgm:spPr/>
    </dgm:pt>
    <dgm:pt modelId="{0794FE23-AA88-4A97-9732-64EE81FDD72A}" type="pres">
      <dgm:prSet presAssocID="{DD7ECDFA-6B71-4A12-B8AA-A5A5281C634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5EF75C-4CAF-4FED-B45A-C434A8C5733C}" type="pres">
      <dgm:prSet presAssocID="{DD7ECDFA-6B71-4A12-B8AA-A5A5281C634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7324B7-CDF1-459E-9F88-E13F12E33973}" type="presOf" srcId="{43F3DA6E-C283-4793-AD43-CDBBB0A26FFE}" destId="{BDC99548-990F-4EA2-8BE5-8995E4985189}" srcOrd="0" destOrd="0" presId="urn:microsoft.com/office/officeart/2005/8/layout/chevron2"/>
    <dgm:cxn modelId="{1F96555B-1A3B-4543-8AE8-6AA9347F68DF}" srcId="{DD7ECDFA-6B71-4A12-B8AA-A5A5281C6346}" destId="{237C8426-2152-47B0-A6F7-93C27D3741D7}" srcOrd="0" destOrd="0" parTransId="{ED7290CF-915B-4FCC-BF52-06342DA3B0DE}" sibTransId="{8A291975-1773-42AC-BB76-44086ABDCCA4}"/>
    <dgm:cxn modelId="{EA7401A0-206E-4DE4-B22B-A9B7D3CF16DC}" srcId="{5EFC3CDE-2565-43FB-A525-BA1DC302AAEB}" destId="{D6717862-5830-4F85-8F0D-14EA563306FA}" srcOrd="0" destOrd="0" parTransId="{BDA83F98-3778-4F6F-A294-DB7135DF81F2}" sibTransId="{8FF08F80-6B30-4A96-9379-79E4C4B99471}"/>
    <dgm:cxn modelId="{CE12FF64-D1A5-4685-A7F2-07E6B3695D0E}" srcId="{AC090064-BE53-45A0-9E2C-A2B7F7AC2E7A}" destId="{DD7ECDFA-6B71-4A12-B8AA-A5A5281C6346}" srcOrd="2" destOrd="0" parTransId="{9F1F2CCD-96D5-4748-89A7-18085D31CAB5}" sibTransId="{DBE9232D-D49D-4EC1-A67C-058E3BF8D9E9}"/>
    <dgm:cxn modelId="{3FC16DE7-E4F0-4099-B3FE-BC66F8B73B4E}" type="presOf" srcId="{DD7ECDFA-6B71-4A12-B8AA-A5A5281C6346}" destId="{0794FE23-AA88-4A97-9732-64EE81FDD72A}" srcOrd="0" destOrd="0" presId="urn:microsoft.com/office/officeart/2005/8/layout/chevron2"/>
    <dgm:cxn modelId="{9B6EB182-360E-4087-8AAB-477DF8EB9DC1}" srcId="{AC090064-BE53-45A0-9E2C-A2B7F7AC2E7A}" destId="{43F3DA6E-C283-4793-AD43-CDBBB0A26FFE}" srcOrd="1" destOrd="0" parTransId="{7EEF0874-A86F-4799-9E13-75C4DC70C056}" sibTransId="{CA1F5510-6E61-4EAA-A20C-0C8BF5B3C887}"/>
    <dgm:cxn modelId="{33EC8BAB-EBA2-482D-B946-BD617FC769F5}" type="presOf" srcId="{237C8426-2152-47B0-A6F7-93C27D3741D7}" destId="{D85EF75C-4CAF-4FED-B45A-C434A8C5733C}" srcOrd="0" destOrd="0" presId="urn:microsoft.com/office/officeart/2005/8/layout/chevron2"/>
    <dgm:cxn modelId="{B6E4373F-3E90-40B7-B7EC-5CADBD7A7E27}" type="presOf" srcId="{C3C5C6B8-153F-4D1B-B23B-644620F5560A}" destId="{DC86D526-80B7-4FE4-9906-191ED391C3A0}" srcOrd="0" destOrd="0" presId="urn:microsoft.com/office/officeart/2005/8/layout/chevron2"/>
    <dgm:cxn modelId="{16BB0857-5138-4677-A5D5-77BE66CEEF6F}" srcId="{43F3DA6E-C283-4793-AD43-CDBBB0A26FFE}" destId="{C3C5C6B8-153F-4D1B-B23B-644620F5560A}" srcOrd="0" destOrd="0" parTransId="{D39AD347-8FAA-4B01-B4F4-8451B38D89DC}" sibTransId="{2D293D1B-723C-4B05-A069-767D17765DED}"/>
    <dgm:cxn modelId="{D565C341-A20B-483B-AAD4-79BD47F79D38}" type="presOf" srcId="{AC090064-BE53-45A0-9E2C-A2B7F7AC2E7A}" destId="{9AA9CB13-EA75-4A02-A340-D93F92B341E9}" srcOrd="0" destOrd="0" presId="urn:microsoft.com/office/officeart/2005/8/layout/chevron2"/>
    <dgm:cxn modelId="{B58AFE90-4E9F-4AE3-9ECE-5BFAFA343F21}" type="presOf" srcId="{5EFC3CDE-2565-43FB-A525-BA1DC302AAEB}" destId="{CDBBEDB3-F885-4CDA-8FB1-6522671D5518}" srcOrd="0" destOrd="0" presId="urn:microsoft.com/office/officeart/2005/8/layout/chevron2"/>
    <dgm:cxn modelId="{0313B8B7-F60D-4A0B-8765-6A54BCA74C99}" type="presOf" srcId="{D6717862-5830-4F85-8F0D-14EA563306FA}" destId="{68E6384F-3940-4497-A660-AD77C40F0376}" srcOrd="0" destOrd="0" presId="urn:microsoft.com/office/officeart/2005/8/layout/chevron2"/>
    <dgm:cxn modelId="{A2810B58-DD6C-4C20-AB11-5830B5109E78}" srcId="{AC090064-BE53-45A0-9E2C-A2B7F7AC2E7A}" destId="{5EFC3CDE-2565-43FB-A525-BA1DC302AAEB}" srcOrd="0" destOrd="0" parTransId="{D3B85132-2375-4BBA-8487-104A2B076350}" sibTransId="{FD33D453-41C4-4236-8048-9355BD712D4C}"/>
    <dgm:cxn modelId="{0C465D0D-EB0D-4415-820E-384AAFAE4F80}" type="presParOf" srcId="{9AA9CB13-EA75-4A02-A340-D93F92B341E9}" destId="{53250142-A333-4283-8F06-F364A1C368DC}" srcOrd="0" destOrd="0" presId="urn:microsoft.com/office/officeart/2005/8/layout/chevron2"/>
    <dgm:cxn modelId="{EC0FBBD2-801C-4BA7-8231-769CBAAF0C1F}" type="presParOf" srcId="{53250142-A333-4283-8F06-F364A1C368DC}" destId="{CDBBEDB3-F885-4CDA-8FB1-6522671D5518}" srcOrd="0" destOrd="0" presId="urn:microsoft.com/office/officeart/2005/8/layout/chevron2"/>
    <dgm:cxn modelId="{76A2CFC2-A589-4253-9C4B-8750A2187A24}" type="presParOf" srcId="{53250142-A333-4283-8F06-F364A1C368DC}" destId="{68E6384F-3940-4497-A660-AD77C40F0376}" srcOrd="1" destOrd="0" presId="urn:microsoft.com/office/officeart/2005/8/layout/chevron2"/>
    <dgm:cxn modelId="{1611B523-24D2-47F2-B1C3-E74B1C465354}" type="presParOf" srcId="{9AA9CB13-EA75-4A02-A340-D93F92B341E9}" destId="{03614AC8-640A-476B-9ADD-2D2D0F0F21F7}" srcOrd="1" destOrd="0" presId="urn:microsoft.com/office/officeart/2005/8/layout/chevron2"/>
    <dgm:cxn modelId="{B12BD616-D54F-448F-9831-191F0428B211}" type="presParOf" srcId="{9AA9CB13-EA75-4A02-A340-D93F92B341E9}" destId="{F5A33936-8577-489A-A360-95843354D051}" srcOrd="2" destOrd="0" presId="urn:microsoft.com/office/officeart/2005/8/layout/chevron2"/>
    <dgm:cxn modelId="{4135C59C-B8C1-43CE-A8E2-7CAC35D86F3B}" type="presParOf" srcId="{F5A33936-8577-489A-A360-95843354D051}" destId="{BDC99548-990F-4EA2-8BE5-8995E4985189}" srcOrd="0" destOrd="0" presId="urn:microsoft.com/office/officeart/2005/8/layout/chevron2"/>
    <dgm:cxn modelId="{5E8A36EF-BBFC-437C-9938-8073A45C53D3}" type="presParOf" srcId="{F5A33936-8577-489A-A360-95843354D051}" destId="{DC86D526-80B7-4FE4-9906-191ED391C3A0}" srcOrd="1" destOrd="0" presId="urn:microsoft.com/office/officeart/2005/8/layout/chevron2"/>
    <dgm:cxn modelId="{8E91ABCA-3DBA-4729-B875-3E15A47C7E72}" type="presParOf" srcId="{9AA9CB13-EA75-4A02-A340-D93F92B341E9}" destId="{13AC881B-DD0E-4544-9900-2FCC0794A446}" srcOrd="3" destOrd="0" presId="urn:microsoft.com/office/officeart/2005/8/layout/chevron2"/>
    <dgm:cxn modelId="{D1DA596E-1BAC-450A-9037-7A5CBF9FC13C}" type="presParOf" srcId="{9AA9CB13-EA75-4A02-A340-D93F92B341E9}" destId="{9947704B-5616-4D9A-86C8-ABC6AA29693C}" srcOrd="4" destOrd="0" presId="urn:microsoft.com/office/officeart/2005/8/layout/chevron2"/>
    <dgm:cxn modelId="{46DFAF30-BE56-4837-BC22-DADC5D66F829}" type="presParOf" srcId="{9947704B-5616-4D9A-86C8-ABC6AA29693C}" destId="{0794FE23-AA88-4A97-9732-64EE81FDD72A}" srcOrd="0" destOrd="0" presId="urn:microsoft.com/office/officeart/2005/8/layout/chevron2"/>
    <dgm:cxn modelId="{89D52702-E84A-42E0-95CC-B11AC2442B1E}" type="presParOf" srcId="{9947704B-5616-4D9A-86C8-ABC6AA29693C}" destId="{D85EF75C-4CAF-4FED-B45A-C434A8C5733C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C5AF2-2F84-4478-A60A-5C051C114F7A}" type="datetimeFigureOut">
              <a:rPr lang="en-IN" smtClean="0"/>
              <a:pPr/>
              <a:t>31-01-2025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5437D-0251-4BF8-9008-B2A10B8A90D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16776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M</a:t>
            </a:r>
            <a:r>
              <a:rPr lang="en-IN" baseline="0" dirty="0" smtClean="0"/>
              <a:t> of m movies the mandible  during    mastication  and speech</a:t>
            </a:r>
          </a:p>
          <a:p>
            <a:r>
              <a:rPr lang="en-IN" baseline="0" dirty="0" smtClean="0"/>
              <a:t>These </a:t>
            </a:r>
            <a:r>
              <a:rPr lang="en-IN" baseline="0" dirty="0" err="1" smtClean="0"/>
              <a:t>muscls</a:t>
            </a:r>
            <a:r>
              <a:rPr lang="en-IN" baseline="0" dirty="0" smtClean="0"/>
              <a:t> develop from first 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437D-0251-4BF8-9008-B2A10B8A90D0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234455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err="1" smtClean="0"/>
              <a:t>Supercifical</a:t>
            </a:r>
            <a:r>
              <a:rPr lang="en-IN" dirty="0" smtClean="0"/>
              <a:t> </a:t>
            </a:r>
            <a:r>
              <a:rPr lang="en-IN" dirty="0" err="1" smtClean="0"/>
              <a:t>fibers</a:t>
            </a:r>
            <a:r>
              <a:rPr lang="en-IN" dirty="0" smtClean="0"/>
              <a:t>  pass downwards and backwards at 45</a:t>
            </a:r>
            <a:r>
              <a:rPr lang="en-IN" baseline="0" dirty="0" smtClean="0"/>
              <a:t> </a:t>
            </a:r>
            <a:r>
              <a:rPr lang="en-IN" baseline="0" dirty="0" err="1" smtClean="0"/>
              <a:t>degres</a:t>
            </a:r>
            <a:endParaRPr lang="en-IN" baseline="0" dirty="0" smtClean="0"/>
          </a:p>
          <a:p>
            <a:r>
              <a:rPr lang="en-IN" baseline="0" dirty="0" smtClean="0"/>
              <a:t>Deep </a:t>
            </a:r>
            <a:r>
              <a:rPr lang="en-IN" baseline="0" dirty="0" err="1" smtClean="0"/>
              <a:t>fibers</a:t>
            </a:r>
            <a:r>
              <a:rPr lang="en-IN" baseline="0" dirty="0" smtClean="0"/>
              <a:t> pass vertically downward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437D-0251-4BF8-9008-B2A10B8A90D0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91561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Palpate the </a:t>
            </a:r>
            <a:r>
              <a:rPr lang="en-IN" dirty="0" err="1" smtClean="0"/>
              <a:t>origen</a:t>
            </a:r>
            <a:r>
              <a:rPr lang="en-IN" dirty="0" smtClean="0"/>
              <a:t> of </a:t>
            </a:r>
            <a:r>
              <a:rPr lang="en-IN" dirty="0" err="1" smtClean="0"/>
              <a:t>maseter</a:t>
            </a:r>
            <a:r>
              <a:rPr lang="en-IN" dirty="0" smtClean="0"/>
              <a:t> </a:t>
            </a:r>
            <a:r>
              <a:rPr lang="en-IN" dirty="0" err="1" smtClean="0"/>
              <a:t>biletrally</a:t>
            </a:r>
            <a:r>
              <a:rPr lang="en-IN" dirty="0" smtClean="0"/>
              <a:t> along the zygomatic arch  and continue to palpate down the body of the mandible </a:t>
            </a:r>
            <a:r>
              <a:rPr lang="en-IN" dirty="0" err="1" smtClean="0"/>
              <a:t>wher</a:t>
            </a:r>
            <a:r>
              <a:rPr lang="en-IN" dirty="0" smtClean="0"/>
              <a:t> the masseter Is</a:t>
            </a:r>
            <a:r>
              <a:rPr lang="en-IN" baseline="0" dirty="0" smtClean="0"/>
              <a:t> attached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437D-0251-4BF8-9008-B2A10B8A90D0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91347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Clinical importance : is bruxism </a:t>
            </a:r>
            <a:r>
              <a:rPr lang="en-IN" dirty="0" err="1" smtClean="0"/>
              <a:t>bcz</a:t>
            </a:r>
            <a:r>
              <a:rPr lang="en-IN" dirty="0" smtClean="0"/>
              <a:t> of hypertrophy of </a:t>
            </a:r>
            <a:r>
              <a:rPr lang="en-IN" dirty="0" err="1" smtClean="0"/>
              <a:t>musscles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437D-0251-4BF8-9008-B2A10B8A90D0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9907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Insertion seen on the medial</a:t>
            </a:r>
            <a:r>
              <a:rPr lang="en-IN" baseline="0" dirty="0" smtClean="0"/>
              <a:t> angle of the </a:t>
            </a:r>
            <a:r>
              <a:rPr lang="en-IN" baseline="0" dirty="0" err="1" smtClean="0"/>
              <a:t>mandb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437D-0251-4BF8-9008-B2A10B8A90D0}" type="slidenum">
              <a:rPr lang="en-IN" smtClean="0"/>
              <a:pPr/>
              <a:t>37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3551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6836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5003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7205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87394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18037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82906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7721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84019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3394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5850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280397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6510" y="475945"/>
            <a:ext cx="6570979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AAEA24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7838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5020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9794" y="741934"/>
            <a:ext cx="6588125" cy="305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1875" marR="1024890" algn="ctr">
              <a:lnSpc>
                <a:spcPct val="100000"/>
              </a:lnSpc>
              <a:spcBef>
                <a:spcPts val="100"/>
              </a:spcBef>
            </a:pPr>
            <a:r>
              <a:rPr sz="6600" b="0" dirty="0">
                <a:latin typeface="Arial Black"/>
                <a:cs typeface="Arial Black"/>
              </a:rPr>
              <a:t>M</a:t>
            </a:r>
            <a:r>
              <a:rPr sz="6600" b="0" spc="10" dirty="0">
                <a:latin typeface="Arial Black"/>
                <a:cs typeface="Arial Black"/>
              </a:rPr>
              <a:t>U</a:t>
            </a:r>
            <a:r>
              <a:rPr sz="6600" b="0" spc="-5" dirty="0">
                <a:latin typeface="Arial Black"/>
                <a:cs typeface="Arial Black"/>
              </a:rPr>
              <a:t>S</a:t>
            </a:r>
            <a:r>
              <a:rPr sz="6600" b="0" spc="15" dirty="0">
                <a:latin typeface="Arial Black"/>
                <a:cs typeface="Arial Black"/>
              </a:rPr>
              <a:t>C</a:t>
            </a:r>
            <a:r>
              <a:rPr sz="6600" b="0" dirty="0">
                <a:latin typeface="Arial Black"/>
                <a:cs typeface="Arial Black"/>
              </a:rPr>
              <a:t>L</a:t>
            </a:r>
            <a:r>
              <a:rPr sz="6600" b="0" spc="15" dirty="0">
                <a:latin typeface="Arial Black"/>
                <a:cs typeface="Arial Black"/>
              </a:rPr>
              <a:t>E</a:t>
            </a:r>
            <a:r>
              <a:rPr sz="6600" b="0" dirty="0">
                <a:latin typeface="Arial Black"/>
                <a:cs typeface="Arial Black"/>
              </a:rPr>
              <a:t>S  </a:t>
            </a:r>
            <a:r>
              <a:rPr sz="6600" b="0" spc="-5" dirty="0">
                <a:latin typeface="Arial Black"/>
                <a:cs typeface="Arial Black"/>
              </a:rPr>
              <a:t>OF</a:t>
            </a:r>
            <a:endParaRPr sz="660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6600" b="0" dirty="0">
                <a:latin typeface="Arial Black"/>
                <a:cs typeface="Arial Black"/>
              </a:rPr>
              <a:t>M</a:t>
            </a:r>
            <a:r>
              <a:rPr sz="6600" b="0" spc="10" dirty="0">
                <a:latin typeface="Arial Black"/>
                <a:cs typeface="Arial Black"/>
              </a:rPr>
              <a:t>A</a:t>
            </a:r>
            <a:r>
              <a:rPr sz="6600" b="0" spc="-5" dirty="0">
                <a:latin typeface="Arial Black"/>
                <a:cs typeface="Arial Black"/>
              </a:rPr>
              <a:t>S</a:t>
            </a:r>
            <a:r>
              <a:rPr sz="6600" b="0" spc="10" dirty="0">
                <a:latin typeface="Arial Black"/>
                <a:cs typeface="Arial Black"/>
              </a:rPr>
              <a:t>T</a:t>
            </a:r>
            <a:r>
              <a:rPr sz="6600" b="0" spc="-5" dirty="0">
                <a:latin typeface="Arial Black"/>
                <a:cs typeface="Arial Black"/>
              </a:rPr>
              <a:t>I</a:t>
            </a:r>
            <a:r>
              <a:rPr sz="6600" b="0" spc="15" dirty="0">
                <a:latin typeface="Arial Black"/>
                <a:cs typeface="Arial Black"/>
              </a:rPr>
              <a:t>C</a:t>
            </a:r>
            <a:r>
              <a:rPr sz="6600" b="0" spc="-445" dirty="0">
                <a:latin typeface="Arial Black"/>
                <a:cs typeface="Arial Black"/>
              </a:rPr>
              <a:t>A</a:t>
            </a:r>
            <a:r>
              <a:rPr sz="6600" b="0" spc="-5" dirty="0">
                <a:latin typeface="Arial Black"/>
                <a:cs typeface="Arial Black"/>
              </a:rPr>
              <a:t>TI</a:t>
            </a:r>
            <a:r>
              <a:rPr sz="6600" b="0" spc="10" dirty="0">
                <a:latin typeface="Arial Black"/>
                <a:cs typeface="Arial Black"/>
              </a:rPr>
              <a:t>O</a:t>
            </a:r>
            <a:r>
              <a:rPr sz="6600" b="0" dirty="0">
                <a:latin typeface="Arial Black"/>
                <a:cs typeface="Arial Black"/>
              </a:rPr>
              <a:t>N</a:t>
            </a:r>
            <a:endParaRPr sz="6600" dirty="0">
              <a:latin typeface="Arial Black"/>
              <a:cs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1000" y="5105400"/>
            <a:ext cx="37338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smtClean="0">
                <a:solidFill>
                  <a:srgbClr val="FF0000"/>
                </a:solidFill>
              </a:rPr>
              <a:t>Dr B.RAJASEKHARORAL </a:t>
            </a:r>
            <a:r>
              <a:rPr lang="en-IN" sz="2400" dirty="0" smtClean="0">
                <a:solidFill>
                  <a:srgbClr val="FF0000"/>
                </a:solidFill>
              </a:rPr>
              <a:t>PATHOLOGY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4" y="6985"/>
            <a:ext cx="9129980" cy="68369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3680" y="13115"/>
            <a:ext cx="1290320" cy="1887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8745" y="9398"/>
            <a:ext cx="2673350" cy="1900555"/>
          </a:xfrm>
          <a:custGeom>
            <a:avLst/>
            <a:gdLst/>
            <a:ahLst/>
            <a:cxnLst/>
            <a:rect l="l" t="t" r="r" b="b"/>
            <a:pathLst>
              <a:path w="2673350" h="1900555">
                <a:moveTo>
                  <a:pt x="2672969" y="1900174"/>
                </a:moveTo>
                <a:lnTo>
                  <a:pt x="0" y="0"/>
                </a:lnTo>
              </a:path>
            </a:pathLst>
          </a:custGeom>
          <a:ln w="12700">
            <a:solidFill>
              <a:srgbClr val="C0C0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985"/>
            <a:ext cx="9137015" cy="6844030"/>
          </a:xfrm>
          <a:custGeom>
            <a:avLst/>
            <a:gdLst/>
            <a:ahLst/>
            <a:cxnLst/>
            <a:rect l="l" t="t" r="r" b="b"/>
            <a:pathLst>
              <a:path w="9137015" h="6844030">
                <a:moveTo>
                  <a:pt x="0" y="6843981"/>
                </a:moveTo>
                <a:lnTo>
                  <a:pt x="9137015" y="0"/>
                </a:lnTo>
              </a:path>
            </a:pathLst>
          </a:custGeom>
          <a:ln w="12700">
            <a:solidFill>
              <a:srgbClr val="B8B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4963" y="0"/>
            <a:ext cx="768095" cy="6979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4963" y="521208"/>
            <a:ext cx="970788" cy="725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4963" y="1069847"/>
            <a:ext cx="920496" cy="725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4963" y="1618488"/>
            <a:ext cx="937260" cy="7254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4963" y="2167127"/>
            <a:ext cx="970788" cy="7254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4963" y="2715767"/>
            <a:ext cx="944880" cy="7254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4963" y="3264408"/>
            <a:ext cx="970788" cy="72542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4963" y="3813047"/>
            <a:ext cx="944880" cy="7254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4963" y="4361688"/>
            <a:ext cx="920496" cy="725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4963" y="4910328"/>
            <a:ext cx="768095" cy="7254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4963" y="5458967"/>
            <a:ext cx="970788" cy="7254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4963" y="6007606"/>
            <a:ext cx="970788" cy="725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95069" y="244817"/>
            <a:ext cx="108585" cy="330200"/>
          </a:xfrm>
          <a:custGeom>
            <a:avLst/>
            <a:gdLst/>
            <a:ahLst/>
            <a:cxnLst/>
            <a:rect l="l" t="t" r="r" b="b"/>
            <a:pathLst>
              <a:path w="108584" h="330200">
                <a:moveTo>
                  <a:pt x="0" y="329730"/>
                </a:moveTo>
                <a:lnTo>
                  <a:pt x="108496" y="329730"/>
                </a:lnTo>
                <a:lnTo>
                  <a:pt x="108496" y="0"/>
                </a:lnTo>
                <a:lnTo>
                  <a:pt x="0" y="0"/>
                </a:lnTo>
                <a:lnTo>
                  <a:pt x="0" y="32973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95069" y="244817"/>
            <a:ext cx="108585" cy="330200"/>
          </a:xfrm>
          <a:custGeom>
            <a:avLst/>
            <a:gdLst/>
            <a:ahLst/>
            <a:cxnLst/>
            <a:rect l="l" t="t" r="r" b="b"/>
            <a:pathLst>
              <a:path w="108584" h="330200">
                <a:moveTo>
                  <a:pt x="0" y="329730"/>
                </a:moveTo>
                <a:lnTo>
                  <a:pt x="108496" y="329730"/>
                </a:lnTo>
                <a:lnTo>
                  <a:pt x="108496" y="0"/>
                </a:lnTo>
                <a:lnTo>
                  <a:pt x="0" y="0"/>
                </a:lnTo>
                <a:lnTo>
                  <a:pt x="0" y="32973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91729" y="793495"/>
            <a:ext cx="316230" cy="330200"/>
          </a:xfrm>
          <a:custGeom>
            <a:avLst/>
            <a:gdLst/>
            <a:ahLst/>
            <a:cxnLst/>
            <a:rect l="l" t="t" r="r" b="b"/>
            <a:pathLst>
              <a:path w="316230" h="330200">
                <a:moveTo>
                  <a:pt x="99606" y="0"/>
                </a:moveTo>
                <a:lnTo>
                  <a:pt x="0" y="0"/>
                </a:lnTo>
                <a:lnTo>
                  <a:pt x="0" y="329691"/>
                </a:lnTo>
                <a:lnTo>
                  <a:pt x="102527" y="329691"/>
                </a:lnTo>
                <a:lnTo>
                  <a:pt x="102527" y="153162"/>
                </a:lnTo>
                <a:lnTo>
                  <a:pt x="197840" y="153162"/>
                </a:lnTo>
                <a:lnTo>
                  <a:pt x="99606" y="0"/>
                </a:lnTo>
                <a:close/>
              </a:path>
              <a:path w="316230" h="330200">
                <a:moveTo>
                  <a:pt x="197840" y="153162"/>
                </a:moveTo>
                <a:lnTo>
                  <a:pt x="102527" y="153162"/>
                </a:lnTo>
                <a:lnTo>
                  <a:pt x="215430" y="329691"/>
                </a:lnTo>
                <a:lnTo>
                  <a:pt x="316141" y="329691"/>
                </a:lnTo>
                <a:lnTo>
                  <a:pt x="316141" y="177418"/>
                </a:lnTo>
                <a:lnTo>
                  <a:pt x="213398" y="177418"/>
                </a:lnTo>
                <a:lnTo>
                  <a:pt x="197840" y="153162"/>
                </a:lnTo>
                <a:close/>
              </a:path>
              <a:path w="316230" h="330200">
                <a:moveTo>
                  <a:pt x="316141" y="0"/>
                </a:moveTo>
                <a:lnTo>
                  <a:pt x="213398" y="0"/>
                </a:lnTo>
                <a:lnTo>
                  <a:pt x="213398" y="177418"/>
                </a:lnTo>
                <a:lnTo>
                  <a:pt x="316141" y="177418"/>
                </a:lnTo>
                <a:lnTo>
                  <a:pt x="316141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91729" y="793495"/>
            <a:ext cx="316230" cy="330200"/>
          </a:xfrm>
          <a:custGeom>
            <a:avLst/>
            <a:gdLst/>
            <a:ahLst/>
            <a:cxnLst/>
            <a:rect l="l" t="t" r="r" b="b"/>
            <a:pathLst>
              <a:path w="316230" h="330200">
                <a:moveTo>
                  <a:pt x="0" y="0"/>
                </a:moveTo>
                <a:lnTo>
                  <a:pt x="99606" y="0"/>
                </a:lnTo>
                <a:lnTo>
                  <a:pt x="213398" y="177418"/>
                </a:lnTo>
                <a:lnTo>
                  <a:pt x="213398" y="0"/>
                </a:lnTo>
                <a:lnTo>
                  <a:pt x="316141" y="0"/>
                </a:lnTo>
                <a:lnTo>
                  <a:pt x="316141" y="329691"/>
                </a:lnTo>
                <a:lnTo>
                  <a:pt x="215430" y="329691"/>
                </a:lnTo>
                <a:lnTo>
                  <a:pt x="102527" y="153162"/>
                </a:lnTo>
                <a:lnTo>
                  <a:pt x="102527" y="329691"/>
                </a:lnTo>
                <a:lnTo>
                  <a:pt x="0" y="329691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69631" y="1430274"/>
            <a:ext cx="108585" cy="241935"/>
          </a:xfrm>
          <a:custGeom>
            <a:avLst/>
            <a:gdLst/>
            <a:ahLst/>
            <a:cxnLst/>
            <a:rect l="l" t="t" r="r" b="b"/>
            <a:pathLst>
              <a:path w="108584" h="241935">
                <a:moveTo>
                  <a:pt x="108318" y="0"/>
                </a:moveTo>
                <a:lnTo>
                  <a:pt x="0" y="0"/>
                </a:lnTo>
                <a:lnTo>
                  <a:pt x="0" y="241553"/>
                </a:lnTo>
                <a:lnTo>
                  <a:pt x="108318" y="241553"/>
                </a:lnTo>
                <a:lnTo>
                  <a:pt x="108318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8514" y="1342136"/>
            <a:ext cx="311150" cy="88265"/>
          </a:xfrm>
          <a:custGeom>
            <a:avLst/>
            <a:gdLst/>
            <a:ahLst/>
            <a:cxnLst/>
            <a:rect l="l" t="t" r="r" b="b"/>
            <a:pathLst>
              <a:path w="311150" h="88265">
                <a:moveTo>
                  <a:pt x="310527" y="0"/>
                </a:moveTo>
                <a:lnTo>
                  <a:pt x="0" y="0"/>
                </a:lnTo>
                <a:lnTo>
                  <a:pt x="0" y="88137"/>
                </a:lnTo>
                <a:lnTo>
                  <a:pt x="310527" y="88137"/>
                </a:lnTo>
                <a:lnTo>
                  <a:pt x="310527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68514" y="1342136"/>
            <a:ext cx="311150" cy="330200"/>
          </a:xfrm>
          <a:custGeom>
            <a:avLst/>
            <a:gdLst/>
            <a:ahLst/>
            <a:cxnLst/>
            <a:rect l="l" t="t" r="r" b="b"/>
            <a:pathLst>
              <a:path w="311150" h="330200">
                <a:moveTo>
                  <a:pt x="0" y="0"/>
                </a:moveTo>
                <a:lnTo>
                  <a:pt x="310527" y="0"/>
                </a:lnTo>
                <a:lnTo>
                  <a:pt x="310527" y="88137"/>
                </a:lnTo>
                <a:lnTo>
                  <a:pt x="209435" y="88137"/>
                </a:lnTo>
                <a:lnTo>
                  <a:pt x="209435" y="329691"/>
                </a:lnTo>
                <a:lnTo>
                  <a:pt x="101117" y="329691"/>
                </a:lnTo>
                <a:lnTo>
                  <a:pt x="101117" y="88137"/>
                </a:lnTo>
                <a:lnTo>
                  <a:pt x="0" y="88137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92390" y="1890776"/>
            <a:ext cx="325120" cy="330200"/>
          </a:xfrm>
          <a:custGeom>
            <a:avLst/>
            <a:gdLst/>
            <a:ahLst/>
            <a:cxnLst/>
            <a:rect l="l" t="t" r="r" b="b"/>
            <a:pathLst>
              <a:path w="325119" h="330200">
                <a:moveTo>
                  <a:pt x="169684" y="0"/>
                </a:moveTo>
                <a:lnTo>
                  <a:pt x="0" y="0"/>
                </a:lnTo>
                <a:lnTo>
                  <a:pt x="0" y="329691"/>
                </a:lnTo>
                <a:lnTo>
                  <a:pt x="108724" y="329691"/>
                </a:lnTo>
                <a:lnTo>
                  <a:pt x="108724" y="199516"/>
                </a:lnTo>
                <a:lnTo>
                  <a:pt x="253432" y="199516"/>
                </a:lnTo>
                <a:lnTo>
                  <a:pt x="221119" y="184531"/>
                </a:lnTo>
                <a:lnTo>
                  <a:pt x="230380" y="183288"/>
                </a:lnTo>
                <a:lnTo>
                  <a:pt x="272507" y="160194"/>
                </a:lnTo>
                <a:lnTo>
                  <a:pt x="292340" y="129921"/>
                </a:lnTo>
                <a:lnTo>
                  <a:pt x="108724" y="129921"/>
                </a:lnTo>
                <a:lnTo>
                  <a:pt x="108724" y="73660"/>
                </a:lnTo>
                <a:lnTo>
                  <a:pt x="296808" y="73660"/>
                </a:lnTo>
                <a:lnTo>
                  <a:pt x="294795" y="63960"/>
                </a:lnTo>
                <a:lnTo>
                  <a:pt x="274519" y="28686"/>
                </a:lnTo>
                <a:lnTo>
                  <a:pt x="241693" y="8254"/>
                </a:lnTo>
                <a:lnTo>
                  <a:pt x="191616" y="504"/>
                </a:lnTo>
                <a:lnTo>
                  <a:pt x="169684" y="0"/>
                </a:lnTo>
                <a:close/>
              </a:path>
              <a:path w="325119" h="330200">
                <a:moveTo>
                  <a:pt x="253432" y="199516"/>
                </a:moveTo>
                <a:lnTo>
                  <a:pt x="120916" y="199516"/>
                </a:lnTo>
                <a:lnTo>
                  <a:pt x="128409" y="201929"/>
                </a:lnTo>
                <a:lnTo>
                  <a:pt x="135267" y="206756"/>
                </a:lnTo>
                <a:lnTo>
                  <a:pt x="205371" y="329691"/>
                </a:lnTo>
                <a:lnTo>
                  <a:pt x="324878" y="329691"/>
                </a:lnTo>
                <a:lnTo>
                  <a:pt x="276618" y="232156"/>
                </a:lnTo>
                <a:lnTo>
                  <a:pt x="254647" y="200787"/>
                </a:lnTo>
                <a:lnTo>
                  <a:pt x="253432" y="199516"/>
                </a:lnTo>
                <a:close/>
              </a:path>
              <a:path w="325119" h="330200">
                <a:moveTo>
                  <a:pt x="296808" y="73660"/>
                </a:moveTo>
                <a:lnTo>
                  <a:pt x="147586" y="73660"/>
                </a:lnTo>
                <a:lnTo>
                  <a:pt x="159278" y="74092"/>
                </a:lnTo>
                <a:lnTo>
                  <a:pt x="168827" y="75406"/>
                </a:lnTo>
                <a:lnTo>
                  <a:pt x="176233" y="77624"/>
                </a:lnTo>
                <a:lnTo>
                  <a:pt x="181495" y="80772"/>
                </a:lnTo>
                <a:lnTo>
                  <a:pt x="187210" y="85471"/>
                </a:lnTo>
                <a:lnTo>
                  <a:pt x="190004" y="92328"/>
                </a:lnTo>
                <a:lnTo>
                  <a:pt x="190004" y="107314"/>
                </a:lnTo>
                <a:lnTo>
                  <a:pt x="188226" y="112522"/>
                </a:lnTo>
                <a:lnTo>
                  <a:pt x="181114" y="121665"/>
                </a:lnTo>
                <a:lnTo>
                  <a:pt x="176288" y="124587"/>
                </a:lnTo>
                <a:lnTo>
                  <a:pt x="169938" y="125857"/>
                </a:lnTo>
                <a:lnTo>
                  <a:pt x="158127" y="128524"/>
                </a:lnTo>
                <a:lnTo>
                  <a:pt x="150126" y="129921"/>
                </a:lnTo>
                <a:lnTo>
                  <a:pt x="292340" y="129921"/>
                </a:lnTo>
                <a:lnTo>
                  <a:pt x="295700" y="119506"/>
                </a:lnTo>
                <a:lnTo>
                  <a:pt x="297958" y="106977"/>
                </a:lnTo>
                <a:lnTo>
                  <a:pt x="298716" y="93472"/>
                </a:lnTo>
                <a:lnTo>
                  <a:pt x="297738" y="78138"/>
                </a:lnTo>
                <a:lnTo>
                  <a:pt x="296808" y="7366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01114" y="1964435"/>
            <a:ext cx="81280" cy="56515"/>
          </a:xfrm>
          <a:custGeom>
            <a:avLst/>
            <a:gdLst/>
            <a:ahLst/>
            <a:cxnLst/>
            <a:rect l="l" t="t" r="r" b="b"/>
            <a:pathLst>
              <a:path w="81280" h="56514">
                <a:moveTo>
                  <a:pt x="0" y="0"/>
                </a:moveTo>
                <a:lnTo>
                  <a:pt x="0" y="56261"/>
                </a:lnTo>
                <a:lnTo>
                  <a:pt x="37084" y="56261"/>
                </a:lnTo>
                <a:lnTo>
                  <a:pt x="41401" y="56261"/>
                </a:lnTo>
                <a:lnTo>
                  <a:pt x="49403" y="54863"/>
                </a:lnTo>
                <a:lnTo>
                  <a:pt x="61213" y="52197"/>
                </a:lnTo>
                <a:lnTo>
                  <a:pt x="67563" y="50926"/>
                </a:lnTo>
                <a:lnTo>
                  <a:pt x="72390" y="48005"/>
                </a:lnTo>
                <a:lnTo>
                  <a:pt x="75946" y="43434"/>
                </a:lnTo>
                <a:lnTo>
                  <a:pt x="79501" y="38862"/>
                </a:lnTo>
                <a:lnTo>
                  <a:pt x="81279" y="33654"/>
                </a:lnTo>
                <a:lnTo>
                  <a:pt x="81279" y="27686"/>
                </a:lnTo>
                <a:lnTo>
                  <a:pt x="81279" y="18668"/>
                </a:lnTo>
                <a:lnTo>
                  <a:pt x="38862" y="0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92390" y="1890776"/>
            <a:ext cx="325120" cy="330200"/>
          </a:xfrm>
          <a:custGeom>
            <a:avLst/>
            <a:gdLst/>
            <a:ahLst/>
            <a:cxnLst/>
            <a:rect l="l" t="t" r="r" b="b"/>
            <a:pathLst>
              <a:path w="325119" h="330200">
                <a:moveTo>
                  <a:pt x="0" y="0"/>
                </a:moveTo>
                <a:lnTo>
                  <a:pt x="169684" y="0"/>
                </a:lnTo>
                <a:lnTo>
                  <a:pt x="191616" y="504"/>
                </a:lnTo>
                <a:lnTo>
                  <a:pt x="241693" y="8254"/>
                </a:lnTo>
                <a:lnTo>
                  <a:pt x="274519" y="28686"/>
                </a:lnTo>
                <a:lnTo>
                  <a:pt x="294795" y="63960"/>
                </a:lnTo>
                <a:lnTo>
                  <a:pt x="298716" y="93472"/>
                </a:lnTo>
                <a:lnTo>
                  <a:pt x="297958" y="106977"/>
                </a:lnTo>
                <a:lnTo>
                  <a:pt x="280208" y="151445"/>
                </a:lnTo>
                <a:lnTo>
                  <a:pt x="246712" y="178423"/>
                </a:lnTo>
                <a:lnTo>
                  <a:pt x="221119" y="184531"/>
                </a:lnTo>
                <a:lnTo>
                  <a:pt x="231279" y="185293"/>
                </a:lnTo>
                <a:lnTo>
                  <a:pt x="261759" y="209803"/>
                </a:lnTo>
                <a:lnTo>
                  <a:pt x="324878" y="329691"/>
                </a:lnTo>
                <a:lnTo>
                  <a:pt x="205371" y="329691"/>
                </a:lnTo>
                <a:lnTo>
                  <a:pt x="152793" y="231648"/>
                </a:lnTo>
                <a:lnTo>
                  <a:pt x="147483" y="222436"/>
                </a:lnTo>
                <a:lnTo>
                  <a:pt x="120916" y="199516"/>
                </a:lnTo>
                <a:lnTo>
                  <a:pt x="112788" y="199516"/>
                </a:lnTo>
                <a:lnTo>
                  <a:pt x="108724" y="199516"/>
                </a:lnTo>
                <a:lnTo>
                  <a:pt x="108724" y="329691"/>
                </a:lnTo>
                <a:lnTo>
                  <a:pt x="0" y="329691"/>
                </a:lnTo>
                <a:lnTo>
                  <a:pt x="0" y="0"/>
                </a:lnTo>
                <a:close/>
              </a:path>
            </a:pathLst>
          </a:custGeom>
          <a:ln w="6095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78560" y="2433827"/>
            <a:ext cx="342265" cy="340995"/>
          </a:xfrm>
          <a:custGeom>
            <a:avLst/>
            <a:gdLst/>
            <a:ahLst/>
            <a:cxnLst/>
            <a:rect l="l" t="t" r="r" b="b"/>
            <a:pathLst>
              <a:path w="342265" h="340994">
                <a:moveTo>
                  <a:pt x="170180" y="0"/>
                </a:moveTo>
                <a:lnTo>
                  <a:pt x="98898" y="11255"/>
                </a:lnTo>
                <a:lnTo>
                  <a:pt x="45084" y="45085"/>
                </a:lnTo>
                <a:lnTo>
                  <a:pt x="11269" y="98964"/>
                </a:lnTo>
                <a:lnTo>
                  <a:pt x="0" y="170561"/>
                </a:lnTo>
                <a:lnTo>
                  <a:pt x="1419" y="198209"/>
                </a:lnTo>
                <a:lnTo>
                  <a:pt x="12778" y="246266"/>
                </a:lnTo>
                <a:lnTo>
                  <a:pt x="34954" y="284654"/>
                </a:lnTo>
                <a:lnTo>
                  <a:pt x="64648" y="312848"/>
                </a:lnTo>
                <a:lnTo>
                  <a:pt x="101616" y="330848"/>
                </a:lnTo>
                <a:lnTo>
                  <a:pt x="147640" y="339750"/>
                </a:lnTo>
                <a:lnTo>
                  <a:pt x="174117" y="340868"/>
                </a:lnTo>
                <a:lnTo>
                  <a:pt x="200409" y="339580"/>
                </a:lnTo>
                <a:lnTo>
                  <a:pt x="246233" y="329241"/>
                </a:lnTo>
                <a:lnTo>
                  <a:pt x="283194" y="308834"/>
                </a:lnTo>
                <a:lnTo>
                  <a:pt x="311388" y="279929"/>
                </a:lnTo>
                <a:lnTo>
                  <a:pt x="324175" y="257810"/>
                </a:lnTo>
                <a:lnTo>
                  <a:pt x="170942" y="257810"/>
                </a:lnTo>
                <a:lnTo>
                  <a:pt x="157152" y="256571"/>
                </a:lnTo>
                <a:lnTo>
                  <a:pt x="117740" y="226397"/>
                </a:lnTo>
                <a:lnTo>
                  <a:pt x="108203" y="171069"/>
                </a:lnTo>
                <a:lnTo>
                  <a:pt x="109273" y="149014"/>
                </a:lnTo>
                <a:lnTo>
                  <a:pt x="125222" y="103759"/>
                </a:lnTo>
                <a:lnTo>
                  <a:pt x="170053" y="83947"/>
                </a:lnTo>
                <a:lnTo>
                  <a:pt x="324033" y="83947"/>
                </a:lnTo>
                <a:lnTo>
                  <a:pt x="316628" y="68705"/>
                </a:lnTo>
                <a:lnTo>
                  <a:pt x="297053" y="44323"/>
                </a:lnTo>
                <a:lnTo>
                  <a:pt x="272335" y="24913"/>
                </a:lnTo>
                <a:lnTo>
                  <a:pt x="242951" y="11064"/>
                </a:lnTo>
                <a:lnTo>
                  <a:pt x="208899" y="2764"/>
                </a:lnTo>
                <a:lnTo>
                  <a:pt x="170180" y="0"/>
                </a:lnTo>
                <a:close/>
              </a:path>
              <a:path w="342265" h="340994">
                <a:moveTo>
                  <a:pt x="324033" y="83947"/>
                </a:moveTo>
                <a:lnTo>
                  <a:pt x="170053" y="83947"/>
                </a:lnTo>
                <a:lnTo>
                  <a:pt x="183886" y="85163"/>
                </a:lnTo>
                <a:lnTo>
                  <a:pt x="196230" y="88820"/>
                </a:lnTo>
                <a:lnTo>
                  <a:pt x="229266" y="129111"/>
                </a:lnTo>
                <a:lnTo>
                  <a:pt x="233553" y="166624"/>
                </a:lnTo>
                <a:lnTo>
                  <a:pt x="232529" y="190748"/>
                </a:lnTo>
                <a:lnTo>
                  <a:pt x="217170" y="238379"/>
                </a:lnTo>
                <a:lnTo>
                  <a:pt x="170942" y="257810"/>
                </a:lnTo>
                <a:lnTo>
                  <a:pt x="324175" y="257810"/>
                </a:lnTo>
                <a:lnTo>
                  <a:pt x="336883" y="220202"/>
                </a:lnTo>
                <a:lnTo>
                  <a:pt x="341643" y="170561"/>
                </a:lnTo>
                <a:lnTo>
                  <a:pt x="341653" y="166624"/>
                </a:lnTo>
                <a:lnTo>
                  <a:pt x="338968" y="130565"/>
                </a:lnTo>
                <a:lnTo>
                  <a:pt x="330596" y="97456"/>
                </a:lnTo>
                <a:lnTo>
                  <a:pt x="324033" y="83947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83716" y="2514726"/>
            <a:ext cx="131444" cy="1799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78560" y="2433827"/>
            <a:ext cx="342265" cy="340995"/>
          </a:xfrm>
          <a:custGeom>
            <a:avLst/>
            <a:gdLst/>
            <a:ahLst/>
            <a:cxnLst/>
            <a:rect l="l" t="t" r="r" b="b"/>
            <a:pathLst>
              <a:path w="342265" h="340994">
                <a:moveTo>
                  <a:pt x="170180" y="0"/>
                </a:moveTo>
                <a:lnTo>
                  <a:pt x="208899" y="2764"/>
                </a:lnTo>
                <a:lnTo>
                  <a:pt x="272335" y="24913"/>
                </a:lnTo>
                <a:lnTo>
                  <a:pt x="316628" y="68705"/>
                </a:lnTo>
                <a:lnTo>
                  <a:pt x="338968" y="130565"/>
                </a:lnTo>
                <a:lnTo>
                  <a:pt x="341756" y="168021"/>
                </a:lnTo>
                <a:lnTo>
                  <a:pt x="340540" y="195355"/>
                </a:lnTo>
                <a:lnTo>
                  <a:pt x="330773" y="242548"/>
                </a:lnTo>
                <a:lnTo>
                  <a:pt x="311388" y="279929"/>
                </a:lnTo>
                <a:lnTo>
                  <a:pt x="283194" y="308834"/>
                </a:lnTo>
                <a:lnTo>
                  <a:pt x="246233" y="329241"/>
                </a:lnTo>
                <a:lnTo>
                  <a:pt x="200409" y="339580"/>
                </a:lnTo>
                <a:lnTo>
                  <a:pt x="174117" y="340868"/>
                </a:lnTo>
                <a:lnTo>
                  <a:pt x="147640" y="339750"/>
                </a:lnTo>
                <a:lnTo>
                  <a:pt x="101616" y="330848"/>
                </a:lnTo>
                <a:lnTo>
                  <a:pt x="64648" y="312848"/>
                </a:lnTo>
                <a:lnTo>
                  <a:pt x="34954" y="284654"/>
                </a:lnTo>
                <a:lnTo>
                  <a:pt x="12778" y="246266"/>
                </a:lnTo>
                <a:lnTo>
                  <a:pt x="1419" y="198209"/>
                </a:lnTo>
                <a:lnTo>
                  <a:pt x="0" y="170561"/>
                </a:lnTo>
                <a:lnTo>
                  <a:pt x="2817" y="132560"/>
                </a:lnTo>
                <a:lnTo>
                  <a:pt x="25358" y="69798"/>
                </a:lnTo>
                <a:lnTo>
                  <a:pt x="69806" y="25342"/>
                </a:lnTo>
                <a:lnTo>
                  <a:pt x="132356" y="2811"/>
                </a:lnTo>
                <a:lnTo>
                  <a:pt x="17018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92390" y="2988055"/>
            <a:ext cx="304800" cy="330200"/>
          </a:xfrm>
          <a:custGeom>
            <a:avLst/>
            <a:gdLst/>
            <a:ahLst/>
            <a:cxnLst/>
            <a:rect l="l" t="t" r="r" b="b"/>
            <a:pathLst>
              <a:path w="304800" h="330200">
                <a:moveTo>
                  <a:pt x="151777" y="0"/>
                </a:moveTo>
                <a:lnTo>
                  <a:pt x="0" y="0"/>
                </a:lnTo>
                <a:lnTo>
                  <a:pt x="0" y="329692"/>
                </a:lnTo>
                <a:lnTo>
                  <a:pt x="151777" y="329692"/>
                </a:lnTo>
                <a:lnTo>
                  <a:pt x="165757" y="329142"/>
                </a:lnTo>
                <a:lnTo>
                  <a:pt x="212102" y="320802"/>
                </a:lnTo>
                <a:lnTo>
                  <a:pt x="247839" y="303353"/>
                </a:lnTo>
                <a:lnTo>
                  <a:pt x="277999" y="272081"/>
                </a:lnTo>
                <a:lnTo>
                  <a:pt x="291283" y="247777"/>
                </a:lnTo>
                <a:lnTo>
                  <a:pt x="108216" y="247777"/>
                </a:lnTo>
                <a:lnTo>
                  <a:pt x="108216" y="81661"/>
                </a:lnTo>
                <a:lnTo>
                  <a:pt x="289927" y="81661"/>
                </a:lnTo>
                <a:lnTo>
                  <a:pt x="285762" y="72056"/>
                </a:lnTo>
                <a:lnTo>
                  <a:pt x="260475" y="36605"/>
                </a:lnTo>
                <a:lnTo>
                  <a:pt x="224167" y="12192"/>
                </a:lnTo>
                <a:lnTo>
                  <a:pt x="173018" y="762"/>
                </a:lnTo>
                <a:lnTo>
                  <a:pt x="151777" y="0"/>
                </a:lnTo>
                <a:close/>
              </a:path>
              <a:path w="304800" h="330200">
                <a:moveTo>
                  <a:pt x="289927" y="81661"/>
                </a:moveTo>
                <a:lnTo>
                  <a:pt x="128409" y="81661"/>
                </a:lnTo>
                <a:lnTo>
                  <a:pt x="145312" y="82754"/>
                </a:lnTo>
                <a:lnTo>
                  <a:pt x="159619" y="86026"/>
                </a:lnTo>
                <a:lnTo>
                  <a:pt x="191957" y="124444"/>
                </a:lnTo>
                <a:lnTo>
                  <a:pt x="195846" y="165735"/>
                </a:lnTo>
                <a:lnTo>
                  <a:pt x="195398" y="183143"/>
                </a:lnTo>
                <a:lnTo>
                  <a:pt x="185047" y="226605"/>
                </a:lnTo>
                <a:lnTo>
                  <a:pt x="141810" y="247376"/>
                </a:lnTo>
                <a:lnTo>
                  <a:pt x="127901" y="247777"/>
                </a:lnTo>
                <a:lnTo>
                  <a:pt x="291283" y="247777"/>
                </a:lnTo>
                <a:lnTo>
                  <a:pt x="301526" y="210232"/>
                </a:lnTo>
                <a:lnTo>
                  <a:pt x="304558" y="163703"/>
                </a:lnTo>
                <a:lnTo>
                  <a:pt x="304038" y="147320"/>
                </a:lnTo>
                <a:lnTo>
                  <a:pt x="302494" y="131318"/>
                </a:lnTo>
                <a:lnTo>
                  <a:pt x="299950" y="115697"/>
                </a:lnTo>
                <a:lnTo>
                  <a:pt x="296430" y="100457"/>
                </a:lnTo>
                <a:lnTo>
                  <a:pt x="291715" y="85786"/>
                </a:lnTo>
                <a:lnTo>
                  <a:pt x="289927" y="81661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97558" y="3066669"/>
            <a:ext cx="93725" cy="1722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92390" y="2988055"/>
            <a:ext cx="304800" cy="330200"/>
          </a:xfrm>
          <a:custGeom>
            <a:avLst/>
            <a:gdLst/>
            <a:ahLst/>
            <a:cxnLst/>
            <a:rect l="l" t="t" r="r" b="b"/>
            <a:pathLst>
              <a:path w="304800" h="330200">
                <a:moveTo>
                  <a:pt x="0" y="0"/>
                </a:moveTo>
                <a:lnTo>
                  <a:pt x="151777" y="0"/>
                </a:lnTo>
                <a:lnTo>
                  <a:pt x="173018" y="762"/>
                </a:lnTo>
                <a:lnTo>
                  <a:pt x="224167" y="12192"/>
                </a:lnTo>
                <a:lnTo>
                  <a:pt x="260475" y="36605"/>
                </a:lnTo>
                <a:lnTo>
                  <a:pt x="285762" y="72056"/>
                </a:lnTo>
                <a:lnTo>
                  <a:pt x="299950" y="115697"/>
                </a:lnTo>
                <a:lnTo>
                  <a:pt x="304558" y="163703"/>
                </a:lnTo>
                <a:lnTo>
                  <a:pt x="303798" y="188426"/>
                </a:lnTo>
                <a:lnTo>
                  <a:pt x="297754" y="229157"/>
                </a:lnTo>
                <a:lnTo>
                  <a:pt x="277999" y="272081"/>
                </a:lnTo>
                <a:lnTo>
                  <a:pt x="247839" y="303353"/>
                </a:lnTo>
                <a:lnTo>
                  <a:pt x="212102" y="320802"/>
                </a:lnTo>
                <a:lnTo>
                  <a:pt x="165757" y="329142"/>
                </a:lnTo>
                <a:lnTo>
                  <a:pt x="151777" y="329692"/>
                </a:lnTo>
                <a:lnTo>
                  <a:pt x="0" y="32969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91285" y="3536696"/>
            <a:ext cx="316865" cy="335280"/>
          </a:xfrm>
          <a:custGeom>
            <a:avLst/>
            <a:gdLst/>
            <a:ahLst/>
            <a:cxnLst/>
            <a:rect l="l" t="t" r="r" b="b"/>
            <a:pathLst>
              <a:path w="316865" h="335279">
                <a:moveTo>
                  <a:pt x="108051" y="0"/>
                </a:moveTo>
                <a:lnTo>
                  <a:pt x="0" y="0"/>
                </a:lnTo>
                <a:lnTo>
                  <a:pt x="0" y="195579"/>
                </a:lnTo>
                <a:lnTo>
                  <a:pt x="5250" y="236085"/>
                </a:lnTo>
                <a:lnTo>
                  <a:pt x="23929" y="280281"/>
                </a:lnTo>
                <a:lnTo>
                  <a:pt x="57248" y="312868"/>
                </a:lnTo>
                <a:lnTo>
                  <a:pt x="100672" y="329856"/>
                </a:lnTo>
                <a:lnTo>
                  <a:pt x="141230" y="334438"/>
                </a:lnTo>
                <a:lnTo>
                  <a:pt x="166217" y="335279"/>
                </a:lnTo>
                <a:lnTo>
                  <a:pt x="186241" y="334591"/>
                </a:lnTo>
                <a:lnTo>
                  <a:pt x="237337" y="324357"/>
                </a:lnTo>
                <a:lnTo>
                  <a:pt x="278739" y="296671"/>
                </a:lnTo>
                <a:lnTo>
                  <a:pt x="302331" y="263542"/>
                </a:lnTo>
                <a:lnTo>
                  <a:pt x="307254" y="251586"/>
                </a:lnTo>
                <a:lnTo>
                  <a:pt x="158343" y="251586"/>
                </a:lnTo>
                <a:lnTo>
                  <a:pt x="147084" y="250751"/>
                </a:lnTo>
                <a:lnTo>
                  <a:pt x="111369" y="222011"/>
                </a:lnTo>
                <a:lnTo>
                  <a:pt x="108051" y="200278"/>
                </a:lnTo>
                <a:lnTo>
                  <a:pt x="108051" y="0"/>
                </a:lnTo>
                <a:close/>
              </a:path>
              <a:path w="316865" h="335279">
                <a:moveTo>
                  <a:pt x="316712" y="0"/>
                </a:moveTo>
                <a:lnTo>
                  <a:pt x="208762" y="0"/>
                </a:lnTo>
                <a:lnTo>
                  <a:pt x="208762" y="200278"/>
                </a:lnTo>
                <a:lnTo>
                  <a:pt x="207929" y="211945"/>
                </a:lnTo>
                <a:lnTo>
                  <a:pt x="179504" y="248253"/>
                </a:lnTo>
                <a:lnTo>
                  <a:pt x="158343" y="251586"/>
                </a:lnTo>
                <a:lnTo>
                  <a:pt x="307254" y="251586"/>
                </a:lnTo>
                <a:lnTo>
                  <a:pt x="316141" y="209962"/>
                </a:lnTo>
                <a:lnTo>
                  <a:pt x="316712" y="195579"/>
                </a:lnTo>
                <a:lnTo>
                  <a:pt x="316712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91285" y="3536696"/>
            <a:ext cx="316865" cy="335280"/>
          </a:xfrm>
          <a:custGeom>
            <a:avLst/>
            <a:gdLst/>
            <a:ahLst/>
            <a:cxnLst/>
            <a:rect l="l" t="t" r="r" b="b"/>
            <a:pathLst>
              <a:path w="316865" h="335279">
                <a:moveTo>
                  <a:pt x="0" y="0"/>
                </a:moveTo>
                <a:lnTo>
                  <a:pt x="108051" y="0"/>
                </a:lnTo>
                <a:lnTo>
                  <a:pt x="108051" y="200278"/>
                </a:lnTo>
                <a:lnTo>
                  <a:pt x="108883" y="211853"/>
                </a:lnTo>
                <a:lnTo>
                  <a:pt x="137134" y="248237"/>
                </a:lnTo>
                <a:lnTo>
                  <a:pt x="158343" y="251586"/>
                </a:lnTo>
                <a:lnTo>
                  <a:pt x="169585" y="250753"/>
                </a:lnTo>
                <a:lnTo>
                  <a:pt x="205428" y="222170"/>
                </a:lnTo>
                <a:lnTo>
                  <a:pt x="208762" y="200278"/>
                </a:lnTo>
                <a:lnTo>
                  <a:pt x="208762" y="0"/>
                </a:lnTo>
                <a:lnTo>
                  <a:pt x="316712" y="0"/>
                </a:lnTo>
                <a:lnTo>
                  <a:pt x="316712" y="195579"/>
                </a:lnTo>
                <a:lnTo>
                  <a:pt x="316141" y="209962"/>
                </a:lnTo>
                <a:lnTo>
                  <a:pt x="307568" y="250824"/>
                </a:lnTo>
                <a:lnTo>
                  <a:pt x="287905" y="286454"/>
                </a:lnTo>
                <a:lnTo>
                  <a:pt x="258562" y="313420"/>
                </a:lnTo>
                <a:lnTo>
                  <a:pt x="221813" y="329118"/>
                </a:lnTo>
                <a:lnTo>
                  <a:pt x="166217" y="335279"/>
                </a:lnTo>
                <a:lnTo>
                  <a:pt x="153974" y="335067"/>
                </a:lnTo>
                <a:lnTo>
                  <a:pt x="114147" y="331977"/>
                </a:lnTo>
                <a:lnTo>
                  <a:pt x="76942" y="323137"/>
                </a:lnTo>
                <a:lnTo>
                  <a:pt x="39545" y="298477"/>
                </a:lnTo>
                <a:lnTo>
                  <a:pt x="12937" y="261040"/>
                </a:lnTo>
                <a:lnTo>
                  <a:pt x="2333" y="221773"/>
                </a:lnTo>
                <a:lnTo>
                  <a:pt x="0" y="195579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79449" y="4079747"/>
            <a:ext cx="321310" cy="340995"/>
          </a:xfrm>
          <a:custGeom>
            <a:avLst/>
            <a:gdLst/>
            <a:ahLst/>
            <a:cxnLst/>
            <a:rect l="l" t="t" r="r" b="b"/>
            <a:pathLst>
              <a:path w="321309" h="340995">
                <a:moveTo>
                  <a:pt x="166623" y="0"/>
                </a:moveTo>
                <a:lnTo>
                  <a:pt x="96170" y="10985"/>
                </a:lnTo>
                <a:lnTo>
                  <a:pt x="43624" y="44068"/>
                </a:lnTo>
                <a:lnTo>
                  <a:pt x="10906" y="97488"/>
                </a:lnTo>
                <a:lnTo>
                  <a:pt x="0" y="169671"/>
                </a:lnTo>
                <a:lnTo>
                  <a:pt x="1545" y="198887"/>
                </a:lnTo>
                <a:lnTo>
                  <a:pt x="13944" y="249197"/>
                </a:lnTo>
                <a:lnTo>
                  <a:pt x="37688" y="288347"/>
                </a:lnTo>
                <a:lnTo>
                  <a:pt x="67139" y="315831"/>
                </a:lnTo>
                <a:lnTo>
                  <a:pt x="101928" y="332027"/>
                </a:lnTo>
                <a:lnTo>
                  <a:pt x="145717" y="339889"/>
                </a:lnTo>
                <a:lnTo>
                  <a:pt x="171195" y="340868"/>
                </a:lnTo>
                <a:lnTo>
                  <a:pt x="192395" y="340058"/>
                </a:lnTo>
                <a:lnTo>
                  <a:pt x="244347" y="327913"/>
                </a:lnTo>
                <a:lnTo>
                  <a:pt x="282299" y="301589"/>
                </a:lnTo>
                <a:lnTo>
                  <a:pt x="309562" y="260238"/>
                </a:lnTo>
                <a:lnTo>
                  <a:pt x="310545" y="257556"/>
                </a:lnTo>
                <a:lnTo>
                  <a:pt x="165607" y="257556"/>
                </a:lnTo>
                <a:lnTo>
                  <a:pt x="152769" y="256412"/>
                </a:lnTo>
                <a:lnTo>
                  <a:pt x="116923" y="228008"/>
                </a:lnTo>
                <a:lnTo>
                  <a:pt x="108457" y="169037"/>
                </a:lnTo>
                <a:lnTo>
                  <a:pt x="109265" y="149512"/>
                </a:lnTo>
                <a:lnTo>
                  <a:pt x="121284" y="108203"/>
                </a:lnTo>
                <a:lnTo>
                  <a:pt x="154396" y="84629"/>
                </a:lnTo>
                <a:lnTo>
                  <a:pt x="169037" y="83057"/>
                </a:lnTo>
                <a:lnTo>
                  <a:pt x="308970" y="83057"/>
                </a:lnTo>
                <a:lnTo>
                  <a:pt x="308209" y="81031"/>
                </a:lnTo>
                <a:lnTo>
                  <a:pt x="281451" y="40022"/>
                </a:lnTo>
                <a:lnTo>
                  <a:pt x="245044" y="14251"/>
                </a:lnTo>
                <a:lnTo>
                  <a:pt x="196034" y="1575"/>
                </a:lnTo>
                <a:lnTo>
                  <a:pt x="166623" y="0"/>
                </a:lnTo>
                <a:close/>
              </a:path>
              <a:path w="321309" h="340995">
                <a:moveTo>
                  <a:pt x="226313" y="195071"/>
                </a:moveTo>
                <a:lnTo>
                  <a:pt x="211865" y="234148"/>
                </a:lnTo>
                <a:lnTo>
                  <a:pt x="177964" y="256627"/>
                </a:lnTo>
                <a:lnTo>
                  <a:pt x="165607" y="257556"/>
                </a:lnTo>
                <a:lnTo>
                  <a:pt x="310545" y="257556"/>
                </a:lnTo>
                <a:lnTo>
                  <a:pt x="316039" y="242556"/>
                </a:lnTo>
                <a:lnTo>
                  <a:pt x="321182" y="222884"/>
                </a:lnTo>
                <a:lnTo>
                  <a:pt x="226313" y="195071"/>
                </a:lnTo>
                <a:close/>
              </a:path>
              <a:path w="321309" h="340995">
                <a:moveTo>
                  <a:pt x="308970" y="83057"/>
                </a:moveTo>
                <a:lnTo>
                  <a:pt x="169037" y="83057"/>
                </a:lnTo>
                <a:lnTo>
                  <a:pt x="175656" y="83415"/>
                </a:lnTo>
                <a:lnTo>
                  <a:pt x="181990" y="84486"/>
                </a:lnTo>
                <a:lnTo>
                  <a:pt x="216281" y="106679"/>
                </a:lnTo>
                <a:lnTo>
                  <a:pt x="216915" y="109600"/>
                </a:lnTo>
                <a:lnTo>
                  <a:pt x="219075" y="116712"/>
                </a:lnTo>
                <a:lnTo>
                  <a:pt x="222757" y="128143"/>
                </a:lnTo>
                <a:lnTo>
                  <a:pt x="318134" y="107441"/>
                </a:lnTo>
                <a:lnTo>
                  <a:pt x="308970" y="83057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79449" y="4079747"/>
            <a:ext cx="321310" cy="340995"/>
          </a:xfrm>
          <a:custGeom>
            <a:avLst/>
            <a:gdLst/>
            <a:ahLst/>
            <a:cxnLst/>
            <a:rect l="l" t="t" r="r" b="b"/>
            <a:pathLst>
              <a:path w="321309" h="340995">
                <a:moveTo>
                  <a:pt x="166623" y="0"/>
                </a:moveTo>
                <a:lnTo>
                  <a:pt x="222170" y="6318"/>
                </a:lnTo>
                <a:lnTo>
                  <a:pt x="264667" y="25400"/>
                </a:lnTo>
                <a:lnTo>
                  <a:pt x="295973" y="58562"/>
                </a:lnTo>
                <a:lnTo>
                  <a:pt x="318134" y="107441"/>
                </a:lnTo>
                <a:lnTo>
                  <a:pt x="222757" y="128143"/>
                </a:lnTo>
                <a:lnTo>
                  <a:pt x="219075" y="116712"/>
                </a:lnTo>
                <a:lnTo>
                  <a:pt x="216915" y="109600"/>
                </a:lnTo>
                <a:lnTo>
                  <a:pt x="216281" y="106679"/>
                </a:lnTo>
                <a:lnTo>
                  <a:pt x="210661" y="100988"/>
                </a:lnTo>
                <a:lnTo>
                  <a:pt x="175656" y="83415"/>
                </a:lnTo>
                <a:lnTo>
                  <a:pt x="169037" y="83057"/>
                </a:lnTo>
                <a:lnTo>
                  <a:pt x="154396" y="84629"/>
                </a:lnTo>
                <a:lnTo>
                  <a:pt x="121284" y="108203"/>
                </a:lnTo>
                <a:lnTo>
                  <a:pt x="109265" y="149512"/>
                </a:lnTo>
                <a:lnTo>
                  <a:pt x="108457" y="169037"/>
                </a:lnTo>
                <a:lnTo>
                  <a:pt x="109406" y="192869"/>
                </a:lnTo>
                <a:lnTo>
                  <a:pt x="123443" y="239268"/>
                </a:lnTo>
                <a:lnTo>
                  <a:pt x="165607" y="257556"/>
                </a:lnTo>
                <a:lnTo>
                  <a:pt x="177964" y="256627"/>
                </a:lnTo>
                <a:lnTo>
                  <a:pt x="211865" y="234148"/>
                </a:lnTo>
                <a:lnTo>
                  <a:pt x="226313" y="195071"/>
                </a:lnTo>
                <a:lnTo>
                  <a:pt x="321182" y="222884"/>
                </a:lnTo>
                <a:lnTo>
                  <a:pt x="309562" y="260238"/>
                </a:lnTo>
                <a:lnTo>
                  <a:pt x="282299" y="301589"/>
                </a:lnTo>
                <a:lnTo>
                  <a:pt x="244347" y="327913"/>
                </a:lnTo>
                <a:lnTo>
                  <a:pt x="192395" y="340058"/>
                </a:lnTo>
                <a:lnTo>
                  <a:pt x="171195" y="340868"/>
                </a:lnTo>
                <a:lnTo>
                  <a:pt x="145717" y="339889"/>
                </a:lnTo>
                <a:lnTo>
                  <a:pt x="101928" y="332027"/>
                </a:lnTo>
                <a:lnTo>
                  <a:pt x="67139" y="315831"/>
                </a:lnTo>
                <a:lnTo>
                  <a:pt x="37688" y="288347"/>
                </a:lnTo>
                <a:lnTo>
                  <a:pt x="13908" y="249128"/>
                </a:lnTo>
                <a:lnTo>
                  <a:pt x="1545" y="198887"/>
                </a:lnTo>
                <a:lnTo>
                  <a:pt x="0" y="169671"/>
                </a:lnTo>
                <a:lnTo>
                  <a:pt x="2726" y="131240"/>
                </a:lnTo>
                <a:lnTo>
                  <a:pt x="24538" y="68427"/>
                </a:lnTo>
                <a:lnTo>
                  <a:pt x="67665" y="24753"/>
                </a:lnTo>
                <a:lnTo>
                  <a:pt x="129153" y="2742"/>
                </a:lnTo>
                <a:lnTo>
                  <a:pt x="166623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69631" y="4722114"/>
            <a:ext cx="108585" cy="241935"/>
          </a:xfrm>
          <a:custGeom>
            <a:avLst/>
            <a:gdLst/>
            <a:ahLst/>
            <a:cxnLst/>
            <a:rect l="l" t="t" r="r" b="b"/>
            <a:pathLst>
              <a:path w="108584" h="241935">
                <a:moveTo>
                  <a:pt x="108318" y="0"/>
                </a:moveTo>
                <a:lnTo>
                  <a:pt x="0" y="0"/>
                </a:lnTo>
                <a:lnTo>
                  <a:pt x="0" y="241554"/>
                </a:lnTo>
                <a:lnTo>
                  <a:pt x="108318" y="241554"/>
                </a:lnTo>
                <a:lnTo>
                  <a:pt x="108318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8514" y="4633976"/>
            <a:ext cx="311150" cy="88265"/>
          </a:xfrm>
          <a:custGeom>
            <a:avLst/>
            <a:gdLst/>
            <a:ahLst/>
            <a:cxnLst/>
            <a:rect l="l" t="t" r="r" b="b"/>
            <a:pathLst>
              <a:path w="311150" h="88264">
                <a:moveTo>
                  <a:pt x="310527" y="0"/>
                </a:moveTo>
                <a:lnTo>
                  <a:pt x="0" y="0"/>
                </a:lnTo>
                <a:lnTo>
                  <a:pt x="0" y="88137"/>
                </a:lnTo>
                <a:lnTo>
                  <a:pt x="310527" y="88137"/>
                </a:lnTo>
                <a:lnTo>
                  <a:pt x="310527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68514" y="4633976"/>
            <a:ext cx="311150" cy="330200"/>
          </a:xfrm>
          <a:custGeom>
            <a:avLst/>
            <a:gdLst/>
            <a:ahLst/>
            <a:cxnLst/>
            <a:rect l="l" t="t" r="r" b="b"/>
            <a:pathLst>
              <a:path w="311150" h="330200">
                <a:moveTo>
                  <a:pt x="0" y="0"/>
                </a:moveTo>
                <a:lnTo>
                  <a:pt x="310527" y="0"/>
                </a:lnTo>
                <a:lnTo>
                  <a:pt x="310527" y="88137"/>
                </a:lnTo>
                <a:lnTo>
                  <a:pt x="209435" y="88137"/>
                </a:lnTo>
                <a:lnTo>
                  <a:pt x="209435" y="329692"/>
                </a:lnTo>
                <a:lnTo>
                  <a:pt x="101117" y="329692"/>
                </a:lnTo>
                <a:lnTo>
                  <a:pt x="101117" y="88137"/>
                </a:lnTo>
                <a:lnTo>
                  <a:pt x="0" y="88137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95069" y="5182577"/>
            <a:ext cx="108585" cy="330200"/>
          </a:xfrm>
          <a:custGeom>
            <a:avLst/>
            <a:gdLst/>
            <a:ahLst/>
            <a:cxnLst/>
            <a:rect l="l" t="t" r="r" b="b"/>
            <a:pathLst>
              <a:path w="108584" h="330200">
                <a:moveTo>
                  <a:pt x="0" y="329730"/>
                </a:moveTo>
                <a:lnTo>
                  <a:pt x="108496" y="329730"/>
                </a:lnTo>
                <a:lnTo>
                  <a:pt x="108496" y="0"/>
                </a:lnTo>
                <a:lnTo>
                  <a:pt x="0" y="0"/>
                </a:lnTo>
                <a:lnTo>
                  <a:pt x="0" y="32973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95069" y="5182577"/>
            <a:ext cx="108585" cy="330200"/>
          </a:xfrm>
          <a:custGeom>
            <a:avLst/>
            <a:gdLst/>
            <a:ahLst/>
            <a:cxnLst/>
            <a:rect l="l" t="t" r="r" b="b"/>
            <a:pathLst>
              <a:path w="108584" h="330200">
                <a:moveTo>
                  <a:pt x="0" y="329730"/>
                </a:moveTo>
                <a:lnTo>
                  <a:pt x="108496" y="329730"/>
                </a:lnTo>
                <a:lnTo>
                  <a:pt x="108496" y="0"/>
                </a:lnTo>
                <a:lnTo>
                  <a:pt x="0" y="0"/>
                </a:lnTo>
                <a:lnTo>
                  <a:pt x="0" y="32973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78560" y="5725629"/>
            <a:ext cx="342265" cy="340995"/>
          </a:xfrm>
          <a:custGeom>
            <a:avLst/>
            <a:gdLst/>
            <a:ahLst/>
            <a:cxnLst/>
            <a:rect l="l" t="t" r="r" b="b"/>
            <a:pathLst>
              <a:path w="342265" h="340995">
                <a:moveTo>
                  <a:pt x="170180" y="0"/>
                </a:moveTo>
                <a:lnTo>
                  <a:pt x="98898" y="11269"/>
                </a:lnTo>
                <a:lnTo>
                  <a:pt x="45084" y="45085"/>
                </a:lnTo>
                <a:lnTo>
                  <a:pt x="11269" y="99015"/>
                </a:lnTo>
                <a:lnTo>
                  <a:pt x="0" y="170662"/>
                </a:lnTo>
                <a:lnTo>
                  <a:pt x="1419" y="198279"/>
                </a:lnTo>
                <a:lnTo>
                  <a:pt x="12778" y="246332"/>
                </a:lnTo>
                <a:lnTo>
                  <a:pt x="34954" y="284713"/>
                </a:lnTo>
                <a:lnTo>
                  <a:pt x="64648" y="312863"/>
                </a:lnTo>
                <a:lnTo>
                  <a:pt x="101616" y="330861"/>
                </a:lnTo>
                <a:lnTo>
                  <a:pt x="147640" y="339768"/>
                </a:lnTo>
                <a:lnTo>
                  <a:pt x="174117" y="340880"/>
                </a:lnTo>
                <a:lnTo>
                  <a:pt x="200409" y="339589"/>
                </a:lnTo>
                <a:lnTo>
                  <a:pt x="246233" y="329259"/>
                </a:lnTo>
                <a:lnTo>
                  <a:pt x="283194" y="308861"/>
                </a:lnTo>
                <a:lnTo>
                  <a:pt x="311388" y="279962"/>
                </a:lnTo>
                <a:lnTo>
                  <a:pt x="324182" y="257835"/>
                </a:lnTo>
                <a:lnTo>
                  <a:pt x="170942" y="257835"/>
                </a:lnTo>
                <a:lnTo>
                  <a:pt x="157152" y="256599"/>
                </a:lnTo>
                <a:lnTo>
                  <a:pt x="117740" y="226462"/>
                </a:lnTo>
                <a:lnTo>
                  <a:pt x="108203" y="171107"/>
                </a:lnTo>
                <a:lnTo>
                  <a:pt x="109273" y="149066"/>
                </a:lnTo>
                <a:lnTo>
                  <a:pt x="125222" y="103746"/>
                </a:lnTo>
                <a:lnTo>
                  <a:pt x="170053" y="83934"/>
                </a:lnTo>
                <a:lnTo>
                  <a:pt x="324010" y="83934"/>
                </a:lnTo>
                <a:lnTo>
                  <a:pt x="316628" y="68748"/>
                </a:lnTo>
                <a:lnTo>
                  <a:pt x="297053" y="44373"/>
                </a:lnTo>
                <a:lnTo>
                  <a:pt x="272335" y="24962"/>
                </a:lnTo>
                <a:lnTo>
                  <a:pt x="242951" y="11095"/>
                </a:lnTo>
                <a:lnTo>
                  <a:pt x="208899" y="2773"/>
                </a:lnTo>
                <a:lnTo>
                  <a:pt x="170180" y="0"/>
                </a:lnTo>
                <a:close/>
              </a:path>
              <a:path w="342265" h="340995">
                <a:moveTo>
                  <a:pt x="324010" y="83934"/>
                </a:moveTo>
                <a:lnTo>
                  <a:pt x="170053" y="83934"/>
                </a:lnTo>
                <a:lnTo>
                  <a:pt x="183926" y="85172"/>
                </a:lnTo>
                <a:lnTo>
                  <a:pt x="196230" y="88838"/>
                </a:lnTo>
                <a:lnTo>
                  <a:pt x="229266" y="129138"/>
                </a:lnTo>
                <a:lnTo>
                  <a:pt x="233553" y="166725"/>
                </a:lnTo>
                <a:lnTo>
                  <a:pt x="232529" y="190824"/>
                </a:lnTo>
                <a:lnTo>
                  <a:pt x="217170" y="238442"/>
                </a:lnTo>
                <a:lnTo>
                  <a:pt x="170942" y="257835"/>
                </a:lnTo>
                <a:lnTo>
                  <a:pt x="324182" y="257835"/>
                </a:lnTo>
                <a:lnTo>
                  <a:pt x="336883" y="220256"/>
                </a:lnTo>
                <a:lnTo>
                  <a:pt x="341640" y="170662"/>
                </a:lnTo>
                <a:lnTo>
                  <a:pt x="341659" y="166725"/>
                </a:lnTo>
                <a:lnTo>
                  <a:pt x="338968" y="130579"/>
                </a:lnTo>
                <a:lnTo>
                  <a:pt x="330596" y="97483"/>
                </a:lnTo>
                <a:lnTo>
                  <a:pt x="324010" y="83934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83716" y="5806516"/>
            <a:ext cx="131444" cy="1799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78560" y="5725629"/>
            <a:ext cx="342265" cy="340995"/>
          </a:xfrm>
          <a:custGeom>
            <a:avLst/>
            <a:gdLst/>
            <a:ahLst/>
            <a:cxnLst/>
            <a:rect l="l" t="t" r="r" b="b"/>
            <a:pathLst>
              <a:path w="342265" h="340995">
                <a:moveTo>
                  <a:pt x="170180" y="0"/>
                </a:moveTo>
                <a:lnTo>
                  <a:pt x="208899" y="2773"/>
                </a:lnTo>
                <a:lnTo>
                  <a:pt x="272335" y="24962"/>
                </a:lnTo>
                <a:lnTo>
                  <a:pt x="316628" y="68748"/>
                </a:lnTo>
                <a:lnTo>
                  <a:pt x="338968" y="130579"/>
                </a:lnTo>
                <a:lnTo>
                  <a:pt x="341756" y="168033"/>
                </a:lnTo>
                <a:lnTo>
                  <a:pt x="340540" y="195401"/>
                </a:lnTo>
                <a:lnTo>
                  <a:pt x="330773" y="242596"/>
                </a:lnTo>
                <a:lnTo>
                  <a:pt x="311388" y="279962"/>
                </a:lnTo>
                <a:lnTo>
                  <a:pt x="283194" y="308861"/>
                </a:lnTo>
                <a:lnTo>
                  <a:pt x="246233" y="329259"/>
                </a:lnTo>
                <a:lnTo>
                  <a:pt x="200409" y="339589"/>
                </a:lnTo>
                <a:lnTo>
                  <a:pt x="174117" y="340880"/>
                </a:lnTo>
                <a:lnTo>
                  <a:pt x="147640" y="339768"/>
                </a:lnTo>
                <a:lnTo>
                  <a:pt x="101616" y="330861"/>
                </a:lnTo>
                <a:lnTo>
                  <a:pt x="64648" y="312863"/>
                </a:lnTo>
                <a:lnTo>
                  <a:pt x="34954" y="284713"/>
                </a:lnTo>
                <a:lnTo>
                  <a:pt x="12778" y="246332"/>
                </a:lnTo>
                <a:lnTo>
                  <a:pt x="1419" y="198279"/>
                </a:lnTo>
                <a:lnTo>
                  <a:pt x="0" y="170662"/>
                </a:lnTo>
                <a:lnTo>
                  <a:pt x="2817" y="132624"/>
                </a:lnTo>
                <a:lnTo>
                  <a:pt x="25358" y="69835"/>
                </a:lnTo>
                <a:lnTo>
                  <a:pt x="69806" y="25358"/>
                </a:lnTo>
                <a:lnTo>
                  <a:pt x="132356" y="2817"/>
                </a:lnTo>
                <a:lnTo>
                  <a:pt x="17018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91729" y="6279845"/>
            <a:ext cx="316230" cy="330200"/>
          </a:xfrm>
          <a:custGeom>
            <a:avLst/>
            <a:gdLst/>
            <a:ahLst/>
            <a:cxnLst/>
            <a:rect l="l" t="t" r="r" b="b"/>
            <a:pathLst>
              <a:path w="316230" h="330200">
                <a:moveTo>
                  <a:pt x="99606" y="0"/>
                </a:moveTo>
                <a:lnTo>
                  <a:pt x="0" y="0"/>
                </a:lnTo>
                <a:lnTo>
                  <a:pt x="0" y="329730"/>
                </a:lnTo>
                <a:lnTo>
                  <a:pt x="102527" y="329730"/>
                </a:lnTo>
                <a:lnTo>
                  <a:pt x="102527" y="153263"/>
                </a:lnTo>
                <a:lnTo>
                  <a:pt x="197898" y="153263"/>
                </a:lnTo>
                <a:lnTo>
                  <a:pt x="99606" y="0"/>
                </a:lnTo>
                <a:close/>
              </a:path>
              <a:path w="316230" h="330200">
                <a:moveTo>
                  <a:pt x="197898" y="153263"/>
                </a:moveTo>
                <a:lnTo>
                  <a:pt x="102527" y="153263"/>
                </a:lnTo>
                <a:lnTo>
                  <a:pt x="215430" y="329730"/>
                </a:lnTo>
                <a:lnTo>
                  <a:pt x="316141" y="329730"/>
                </a:lnTo>
                <a:lnTo>
                  <a:pt x="316141" y="177431"/>
                </a:lnTo>
                <a:lnTo>
                  <a:pt x="213398" y="177431"/>
                </a:lnTo>
                <a:lnTo>
                  <a:pt x="197898" y="153263"/>
                </a:lnTo>
                <a:close/>
              </a:path>
              <a:path w="316230" h="330200">
                <a:moveTo>
                  <a:pt x="316141" y="0"/>
                </a:moveTo>
                <a:lnTo>
                  <a:pt x="213398" y="0"/>
                </a:lnTo>
                <a:lnTo>
                  <a:pt x="213398" y="177431"/>
                </a:lnTo>
                <a:lnTo>
                  <a:pt x="316141" y="177431"/>
                </a:lnTo>
                <a:lnTo>
                  <a:pt x="316141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91729" y="6279845"/>
            <a:ext cx="316230" cy="330200"/>
          </a:xfrm>
          <a:custGeom>
            <a:avLst/>
            <a:gdLst/>
            <a:ahLst/>
            <a:cxnLst/>
            <a:rect l="l" t="t" r="r" b="b"/>
            <a:pathLst>
              <a:path w="316230" h="330200">
                <a:moveTo>
                  <a:pt x="0" y="0"/>
                </a:moveTo>
                <a:lnTo>
                  <a:pt x="99606" y="0"/>
                </a:lnTo>
                <a:lnTo>
                  <a:pt x="213398" y="177431"/>
                </a:lnTo>
                <a:lnTo>
                  <a:pt x="213398" y="0"/>
                </a:lnTo>
                <a:lnTo>
                  <a:pt x="316141" y="0"/>
                </a:lnTo>
                <a:lnTo>
                  <a:pt x="316141" y="329730"/>
                </a:lnTo>
                <a:lnTo>
                  <a:pt x="215430" y="329730"/>
                </a:lnTo>
                <a:lnTo>
                  <a:pt x="102527" y="153263"/>
                </a:lnTo>
                <a:lnTo>
                  <a:pt x="102527" y="329730"/>
                </a:lnTo>
                <a:lnTo>
                  <a:pt x="0" y="329730"/>
                </a:lnTo>
                <a:lnTo>
                  <a:pt x="0" y="0"/>
                </a:lnTo>
                <a:close/>
              </a:path>
            </a:pathLst>
          </a:custGeom>
          <a:ln w="6095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576067" y="0"/>
            <a:ext cx="6553200" cy="685799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8745" y="9398"/>
            <a:ext cx="2673350" cy="1900555"/>
          </a:xfrm>
          <a:custGeom>
            <a:avLst/>
            <a:gdLst/>
            <a:ahLst/>
            <a:cxnLst/>
            <a:rect l="l" t="t" r="r" b="b"/>
            <a:pathLst>
              <a:path w="2673350" h="1900555">
                <a:moveTo>
                  <a:pt x="2672969" y="1900174"/>
                </a:moveTo>
                <a:lnTo>
                  <a:pt x="0" y="0"/>
                </a:lnTo>
              </a:path>
            </a:pathLst>
          </a:custGeom>
          <a:ln w="12700">
            <a:solidFill>
              <a:srgbClr val="C0C0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985"/>
            <a:ext cx="9137015" cy="6844030"/>
          </a:xfrm>
          <a:custGeom>
            <a:avLst/>
            <a:gdLst/>
            <a:ahLst/>
            <a:cxnLst/>
            <a:rect l="l" t="t" r="r" b="b"/>
            <a:pathLst>
              <a:path w="9137015" h="6844030">
                <a:moveTo>
                  <a:pt x="0" y="6843981"/>
                </a:moveTo>
                <a:lnTo>
                  <a:pt x="9137015" y="0"/>
                </a:lnTo>
              </a:path>
            </a:pathLst>
          </a:custGeom>
          <a:ln w="12700">
            <a:solidFill>
              <a:srgbClr val="B8B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8704" y="1886711"/>
            <a:ext cx="8220456" cy="39959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5468" y="1847088"/>
            <a:ext cx="8203692" cy="3953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" y="1981136"/>
            <a:ext cx="8077200" cy="38529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000" y="1981136"/>
            <a:ext cx="8077200" cy="3853179"/>
          </a:xfrm>
          <a:custGeom>
            <a:avLst/>
            <a:gdLst/>
            <a:ahLst/>
            <a:cxnLst/>
            <a:rect l="l" t="t" r="r" b="b"/>
            <a:pathLst>
              <a:path w="8077200" h="3853179">
                <a:moveTo>
                  <a:pt x="0" y="3852926"/>
                </a:moveTo>
                <a:lnTo>
                  <a:pt x="8077200" y="3852926"/>
                </a:lnTo>
                <a:lnTo>
                  <a:pt x="8077200" y="0"/>
                </a:lnTo>
                <a:lnTo>
                  <a:pt x="0" y="0"/>
                </a:lnTo>
                <a:lnTo>
                  <a:pt x="0" y="3852926"/>
                </a:lnTo>
                <a:close/>
              </a:path>
            </a:pathLst>
          </a:custGeom>
          <a:ln w="12700">
            <a:solidFill>
              <a:srgbClr val="9399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4604" y="2008454"/>
            <a:ext cx="7693659" cy="3757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3C500"/>
              </a:buClr>
              <a:buSzPct val="79166"/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The process by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which food </a:t>
            </a:r>
            <a:r>
              <a:rPr sz="2400" spc="10" dirty="0">
                <a:solidFill>
                  <a:srgbClr val="496200"/>
                </a:solidFill>
                <a:latin typeface="Century Gothic"/>
                <a:cs typeface="Century Gothic"/>
              </a:rPr>
              <a:t>is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crushed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and</a:t>
            </a:r>
            <a:r>
              <a:rPr sz="2400" spc="-85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ground</a:t>
            </a:r>
            <a:endParaRPr sz="2400" dirty="0">
              <a:latin typeface="Century Gothic"/>
              <a:cs typeface="Century Gothic"/>
            </a:endParaRPr>
          </a:p>
          <a:p>
            <a:pPr marL="354965">
              <a:lnSpc>
                <a:spcPct val="100000"/>
              </a:lnSpc>
            </a:pP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by</a:t>
            </a:r>
            <a:r>
              <a:rPr sz="2400" spc="-2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teeth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93C500"/>
              </a:buClr>
              <a:buSzPct val="79166"/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The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first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step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of</a:t>
            </a:r>
            <a:r>
              <a:rPr sz="2400" spc="-3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digestion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C500"/>
              </a:buClr>
              <a:buFont typeface="Wingdings"/>
              <a:buChar char=""/>
            </a:pPr>
            <a:endParaRPr sz="3500" dirty="0">
              <a:latin typeface="Times New Roman"/>
              <a:cs typeface="Times New Roman"/>
            </a:endParaRPr>
          </a:p>
          <a:p>
            <a:pPr marL="355600" marR="121920" indent="-342900">
              <a:lnSpc>
                <a:spcPct val="100000"/>
              </a:lnSpc>
              <a:spcBef>
                <a:spcPts val="5"/>
              </a:spcBef>
              <a:buClr>
                <a:srgbClr val="93C500"/>
              </a:buClr>
              <a:buSzPct val="79166"/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Increases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the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surface area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of food to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allow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more  efficient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breakdown by</a:t>
            </a:r>
            <a:r>
              <a:rPr sz="2400" spc="-4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enzymes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C500"/>
              </a:buClr>
              <a:buFont typeface="Wingdings"/>
              <a:buChar char=""/>
            </a:pPr>
            <a:endParaRPr sz="3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93C500"/>
              </a:buClr>
              <a:buSzPct val="79166"/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Food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after swallowing </a:t>
            </a:r>
            <a:r>
              <a:rPr sz="2400" spc="10" dirty="0">
                <a:solidFill>
                  <a:srgbClr val="496200"/>
                </a:solidFill>
                <a:latin typeface="Century Gothic"/>
                <a:cs typeface="Century Gothic"/>
              </a:rPr>
              <a:t>is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called</a:t>
            </a:r>
            <a:r>
              <a:rPr sz="2400" spc="-105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496200"/>
                </a:solidFill>
                <a:latin typeface="Century Gothic"/>
                <a:cs typeface="Century Gothic"/>
              </a:rPr>
              <a:t>BOLUS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4860" y="493904"/>
            <a:ext cx="7734300" cy="12668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8745" y="9398"/>
            <a:ext cx="2673350" cy="1900555"/>
          </a:xfrm>
          <a:custGeom>
            <a:avLst/>
            <a:gdLst/>
            <a:ahLst/>
            <a:cxnLst/>
            <a:rect l="l" t="t" r="r" b="b"/>
            <a:pathLst>
              <a:path w="2673350" h="1900555">
                <a:moveTo>
                  <a:pt x="2672969" y="1900174"/>
                </a:moveTo>
                <a:lnTo>
                  <a:pt x="0" y="0"/>
                </a:lnTo>
              </a:path>
            </a:pathLst>
          </a:custGeom>
          <a:ln w="12700">
            <a:solidFill>
              <a:srgbClr val="C0C0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985"/>
            <a:ext cx="9137015" cy="6844030"/>
          </a:xfrm>
          <a:custGeom>
            <a:avLst/>
            <a:gdLst/>
            <a:ahLst/>
            <a:cxnLst/>
            <a:rect l="l" t="t" r="r" b="b"/>
            <a:pathLst>
              <a:path w="9137015" h="6844030">
                <a:moveTo>
                  <a:pt x="0" y="6843981"/>
                </a:moveTo>
                <a:lnTo>
                  <a:pt x="9137015" y="0"/>
                </a:lnTo>
              </a:path>
            </a:pathLst>
          </a:custGeom>
          <a:ln w="12700">
            <a:solidFill>
              <a:srgbClr val="B8B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8704" y="1539239"/>
            <a:ext cx="8296656" cy="1481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224" y="1499616"/>
            <a:ext cx="8034528" cy="13197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" y="1633473"/>
            <a:ext cx="8153400" cy="13383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1000" y="1633473"/>
            <a:ext cx="8153400" cy="133858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46050" marR="546100" indent="859790">
              <a:lnSpc>
                <a:spcPct val="100000"/>
              </a:lnSpc>
              <a:spcBef>
                <a:spcPts val="315"/>
              </a:spcBef>
            </a:pPr>
            <a:r>
              <a:rPr sz="2400" b="0" spc="-5" dirty="0">
                <a:solidFill>
                  <a:srgbClr val="496200"/>
                </a:solidFill>
                <a:latin typeface="Century Gothic"/>
                <a:cs typeface="Century Gothic"/>
              </a:rPr>
              <a:t>Mastication </a:t>
            </a:r>
            <a:r>
              <a:rPr sz="2400" b="0" spc="10" dirty="0">
                <a:solidFill>
                  <a:srgbClr val="496200"/>
                </a:solidFill>
                <a:latin typeface="Century Gothic"/>
                <a:cs typeface="Century Gothic"/>
              </a:rPr>
              <a:t>is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the repetitive </a:t>
            </a:r>
            <a:r>
              <a:rPr sz="2400" b="0" spc="-5" dirty="0">
                <a:solidFill>
                  <a:srgbClr val="496200"/>
                </a:solidFill>
                <a:latin typeface="Century Gothic"/>
                <a:cs typeface="Century Gothic"/>
              </a:rPr>
              <a:t>sequence</a:t>
            </a:r>
            <a:r>
              <a:rPr sz="2400" b="0" spc="-16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of</a:t>
            </a:r>
            <a:r>
              <a:rPr sz="2400" b="0" spc="-5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jaw </a:t>
            </a:r>
            <a:r>
              <a:rPr sz="2400" b="0" spc="-5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opening </a:t>
            </a:r>
            <a:r>
              <a:rPr sz="2400" b="0" spc="-5" dirty="0">
                <a:solidFill>
                  <a:srgbClr val="496200"/>
                </a:solidFill>
                <a:latin typeface="Century Gothic"/>
                <a:cs typeface="Century Gothic"/>
              </a:rPr>
              <a:t>and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closing with a profile </a:t>
            </a:r>
            <a:r>
              <a:rPr sz="2400" b="0" spc="10" dirty="0">
                <a:solidFill>
                  <a:srgbClr val="496200"/>
                </a:solidFill>
                <a:latin typeface="Century Gothic"/>
                <a:cs typeface="Century Gothic"/>
              </a:rPr>
              <a:t>in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the vertical  </a:t>
            </a:r>
            <a:r>
              <a:rPr sz="2400" b="0" spc="-5" dirty="0">
                <a:solidFill>
                  <a:srgbClr val="496200"/>
                </a:solidFill>
                <a:latin typeface="Century Gothic"/>
                <a:cs typeface="Century Gothic"/>
              </a:rPr>
              <a:t>plane </a:t>
            </a:r>
            <a:r>
              <a:rPr sz="2400" b="0" dirty="0">
                <a:solidFill>
                  <a:srgbClr val="496200"/>
                </a:solidFill>
                <a:latin typeface="Century Gothic"/>
                <a:cs typeface="Century Gothic"/>
              </a:rPr>
              <a:t>called </a:t>
            </a:r>
            <a:r>
              <a:rPr sz="2400" b="0" i="1" dirty="0">
                <a:solidFill>
                  <a:srgbClr val="496200"/>
                </a:solidFill>
                <a:latin typeface="Century Gothic"/>
                <a:cs typeface="Century Gothic"/>
              </a:rPr>
              <a:t>CHEWING</a:t>
            </a:r>
            <a:r>
              <a:rPr sz="2400" b="0" i="1" spc="-9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b="0" i="1" spc="-5" dirty="0">
                <a:solidFill>
                  <a:srgbClr val="496200"/>
                </a:solidFill>
                <a:latin typeface="Century Gothic"/>
                <a:cs typeface="Century Gothic"/>
              </a:rPr>
              <a:t>CYCLE.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0143" y="483108"/>
            <a:ext cx="6394704" cy="923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4433" y="792098"/>
            <a:ext cx="5606935" cy="4220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28114" y="953135"/>
            <a:ext cx="179959" cy="74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61947" y="899160"/>
            <a:ext cx="311785" cy="312420"/>
          </a:xfrm>
          <a:custGeom>
            <a:avLst/>
            <a:gdLst/>
            <a:ahLst/>
            <a:cxnLst/>
            <a:rect l="l" t="t" r="r" b="b"/>
            <a:pathLst>
              <a:path w="311785" h="312419">
                <a:moveTo>
                  <a:pt x="153670" y="0"/>
                </a:moveTo>
                <a:lnTo>
                  <a:pt x="217328" y="11239"/>
                </a:lnTo>
                <a:lnTo>
                  <a:pt x="267843" y="44957"/>
                </a:lnTo>
                <a:lnTo>
                  <a:pt x="300815" y="97075"/>
                </a:lnTo>
                <a:lnTo>
                  <a:pt x="311784" y="163575"/>
                </a:lnTo>
                <a:lnTo>
                  <a:pt x="311531" y="177800"/>
                </a:lnTo>
                <a:lnTo>
                  <a:pt x="72009" y="177800"/>
                </a:lnTo>
                <a:lnTo>
                  <a:pt x="75674" y="192821"/>
                </a:lnTo>
                <a:lnTo>
                  <a:pt x="99695" y="228218"/>
                </a:lnTo>
                <a:lnTo>
                  <a:pt x="140557" y="245721"/>
                </a:lnTo>
                <a:lnTo>
                  <a:pt x="157226" y="246887"/>
                </a:lnTo>
                <a:lnTo>
                  <a:pt x="177369" y="245056"/>
                </a:lnTo>
                <a:lnTo>
                  <a:pt x="196072" y="239569"/>
                </a:lnTo>
                <a:lnTo>
                  <a:pt x="213322" y="230439"/>
                </a:lnTo>
                <a:lnTo>
                  <a:pt x="229108" y="217677"/>
                </a:lnTo>
                <a:lnTo>
                  <a:pt x="291846" y="247141"/>
                </a:lnTo>
                <a:lnTo>
                  <a:pt x="266049" y="276161"/>
                </a:lnTo>
                <a:lnTo>
                  <a:pt x="218438" y="303418"/>
                </a:lnTo>
                <a:lnTo>
                  <a:pt x="179524" y="311419"/>
                </a:lnTo>
                <a:lnTo>
                  <a:pt x="157734" y="312419"/>
                </a:lnTo>
                <a:lnTo>
                  <a:pt x="124416" y="309659"/>
                </a:lnTo>
                <a:lnTo>
                  <a:pt x="67544" y="287613"/>
                </a:lnTo>
                <a:lnTo>
                  <a:pt x="24699" y="244871"/>
                </a:lnTo>
                <a:lnTo>
                  <a:pt x="2740" y="189626"/>
                </a:lnTo>
                <a:lnTo>
                  <a:pt x="0" y="157861"/>
                </a:lnTo>
                <a:lnTo>
                  <a:pt x="2738" y="125307"/>
                </a:lnTo>
                <a:lnTo>
                  <a:pt x="24645" y="68867"/>
                </a:lnTo>
                <a:lnTo>
                  <a:pt x="67105" y="25288"/>
                </a:lnTo>
                <a:lnTo>
                  <a:pt x="122021" y="2809"/>
                </a:lnTo>
                <a:lnTo>
                  <a:pt x="153670" y="0"/>
                </a:lnTo>
                <a:close/>
              </a:path>
            </a:pathLst>
          </a:custGeom>
          <a:ln w="18287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62040" y="802258"/>
            <a:ext cx="219710" cy="401955"/>
          </a:xfrm>
          <a:custGeom>
            <a:avLst/>
            <a:gdLst/>
            <a:ahLst/>
            <a:cxnLst/>
            <a:rect l="l" t="t" r="r" b="b"/>
            <a:pathLst>
              <a:path w="219710" h="401955">
                <a:moveTo>
                  <a:pt x="0" y="0"/>
                </a:moveTo>
                <a:lnTo>
                  <a:pt x="219329" y="0"/>
                </a:lnTo>
                <a:lnTo>
                  <a:pt x="219329" y="74802"/>
                </a:lnTo>
                <a:lnTo>
                  <a:pt x="75946" y="74802"/>
                </a:lnTo>
                <a:lnTo>
                  <a:pt x="75946" y="147446"/>
                </a:lnTo>
                <a:lnTo>
                  <a:pt x="219329" y="147446"/>
                </a:lnTo>
                <a:lnTo>
                  <a:pt x="219329" y="220852"/>
                </a:lnTo>
                <a:lnTo>
                  <a:pt x="75946" y="220852"/>
                </a:lnTo>
                <a:lnTo>
                  <a:pt x="75946" y="326643"/>
                </a:lnTo>
                <a:lnTo>
                  <a:pt x="219329" y="326643"/>
                </a:lnTo>
                <a:lnTo>
                  <a:pt x="219329" y="401700"/>
                </a:lnTo>
                <a:lnTo>
                  <a:pt x="0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16421" y="802258"/>
            <a:ext cx="187960" cy="401955"/>
          </a:xfrm>
          <a:custGeom>
            <a:avLst/>
            <a:gdLst/>
            <a:ahLst/>
            <a:cxnLst/>
            <a:rect l="l" t="t" r="r" b="b"/>
            <a:pathLst>
              <a:path w="187960" h="401955">
                <a:moveTo>
                  <a:pt x="0" y="0"/>
                </a:moveTo>
                <a:lnTo>
                  <a:pt x="76453" y="0"/>
                </a:lnTo>
                <a:lnTo>
                  <a:pt x="76453" y="328802"/>
                </a:lnTo>
                <a:lnTo>
                  <a:pt x="187832" y="328802"/>
                </a:lnTo>
                <a:lnTo>
                  <a:pt x="187832" y="401700"/>
                </a:lnTo>
                <a:lnTo>
                  <a:pt x="0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04510" y="802258"/>
            <a:ext cx="313055" cy="401955"/>
          </a:xfrm>
          <a:custGeom>
            <a:avLst/>
            <a:gdLst/>
            <a:ahLst/>
            <a:cxnLst/>
            <a:rect l="l" t="t" r="r" b="b"/>
            <a:pathLst>
              <a:path w="313054" h="401955">
                <a:moveTo>
                  <a:pt x="0" y="0"/>
                </a:moveTo>
                <a:lnTo>
                  <a:pt x="82041" y="0"/>
                </a:lnTo>
                <a:lnTo>
                  <a:pt x="157099" y="144525"/>
                </a:lnTo>
                <a:lnTo>
                  <a:pt x="231648" y="0"/>
                </a:lnTo>
                <a:lnTo>
                  <a:pt x="312674" y="0"/>
                </a:lnTo>
                <a:lnTo>
                  <a:pt x="195072" y="227711"/>
                </a:lnTo>
                <a:lnTo>
                  <a:pt x="195072" y="401700"/>
                </a:lnTo>
                <a:lnTo>
                  <a:pt x="118110" y="401700"/>
                </a:lnTo>
                <a:lnTo>
                  <a:pt x="118110" y="227711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62679" y="802258"/>
            <a:ext cx="321945" cy="401955"/>
          </a:xfrm>
          <a:custGeom>
            <a:avLst/>
            <a:gdLst/>
            <a:ahLst/>
            <a:cxnLst/>
            <a:rect l="l" t="t" r="r" b="b"/>
            <a:pathLst>
              <a:path w="321945" h="401955">
                <a:moveTo>
                  <a:pt x="0" y="0"/>
                </a:moveTo>
                <a:lnTo>
                  <a:pt x="73279" y="0"/>
                </a:lnTo>
                <a:lnTo>
                  <a:pt x="245237" y="264287"/>
                </a:lnTo>
                <a:lnTo>
                  <a:pt x="245237" y="0"/>
                </a:lnTo>
                <a:lnTo>
                  <a:pt x="321691" y="0"/>
                </a:lnTo>
                <a:lnTo>
                  <a:pt x="321691" y="401700"/>
                </a:lnTo>
                <a:lnTo>
                  <a:pt x="248158" y="401700"/>
                </a:lnTo>
                <a:lnTo>
                  <a:pt x="76454" y="138175"/>
                </a:lnTo>
                <a:lnTo>
                  <a:pt x="76454" y="401700"/>
                </a:lnTo>
                <a:lnTo>
                  <a:pt x="0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99992" y="802258"/>
            <a:ext cx="76200" cy="401955"/>
          </a:xfrm>
          <a:custGeom>
            <a:avLst/>
            <a:gdLst/>
            <a:ahLst/>
            <a:cxnLst/>
            <a:rect l="l" t="t" r="r" b="b"/>
            <a:pathLst>
              <a:path w="76200" h="401955">
                <a:moveTo>
                  <a:pt x="0" y="0"/>
                </a:moveTo>
                <a:lnTo>
                  <a:pt x="75819" y="0"/>
                </a:lnTo>
                <a:lnTo>
                  <a:pt x="75819" y="401700"/>
                </a:lnTo>
                <a:lnTo>
                  <a:pt x="0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72054" y="802258"/>
            <a:ext cx="474345" cy="401955"/>
          </a:xfrm>
          <a:custGeom>
            <a:avLst/>
            <a:gdLst/>
            <a:ahLst/>
            <a:cxnLst/>
            <a:rect l="l" t="t" r="r" b="b"/>
            <a:pathLst>
              <a:path w="474345" h="401955">
                <a:moveTo>
                  <a:pt x="0" y="0"/>
                </a:moveTo>
                <a:lnTo>
                  <a:pt x="75183" y="0"/>
                </a:lnTo>
                <a:lnTo>
                  <a:pt x="133222" y="256412"/>
                </a:lnTo>
                <a:lnTo>
                  <a:pt x="204977" y="0"/>
                </a:lnTo>
                <a:lnTo>
                  <a:pt x="268604" y="0"/>
                </a:lnTo>
                <a:lnTo>
                  <a:pt x="341375" y="256412"/>
                </a:lnTo>
                <a:lnTo>
                  <a:pt x="398906" y="0"/>
                </a:lnTo>
                <a:lnTo>
                  <a:pt x="474091" y="0"/>
                </a:lnTo>
                <a:lnTo>
                  <a:pt x="383540" y="401700"/>
                </a:lnTo>
                <a:lnTo>
                  <a:pt x="310260" y="401700"/>
                </a:lnTo>
                <a:lnTo>
                  <a:pt x="236219" y="141986"/>
                </a:lnTo>
                <a:lnTo>
                  <a:pt x="163575" y="401700"/>
                </a:lnTo>
                <a:lnTo>
                  <a:pt x="90931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11704" y="802258"/>
            <a:ext cx="219710" cy="401955"/>
          </a:xfrm>
          <a:custGeom>
            <a:avLst/>
            <a:gdLst/>
            <a:ahLst/>
            <a:cxnLst/>
            <a:rect l="l" t="t" r="r" b="b"/>
            <a:pathLst>
              <a:path w="219710" h="401955">
                <a:moveTo>
                  <a:pt x="0" y="0"/>
                </a:moveTo>
                <a:lnTo>
                  <a:pt x="219328" y="0"/>
                </a:lnTo>
                <a:lnTo>
                  <a:pt x="219328" y="74802"/>
                </a:lnTo>
                <a:lnTo>
                  <a:pt x="75945" y="74802"/>
                </a:lnTo>
                <a:lnTo>
                  <a:pt x="75945" y="147446"/>
                </a:lnTo>
                <a:lnTo>
                  <a:pt x="219328" y="147446"/>
                </a:lnTo>
                <a:lnTo>
                  <a:pt x="219328" y="220852"/>
                </a:lnTo>
                <a:lnTo>
                  <a:pt x="75945" y="220852"/>
                </a:lnTo>
                <a:lnTo>
                  <a:pt x="75945" y="326643"/>
                </a:lnTo>
                <a:lnTo>
                  <a:pt x="219328" y="326643"/>
                </a:lnTo>
                <a:lnTo>
                  <a:pt x="219328" y="401700"/>
                </a:lnTo>
                <a:lnTo>
                  <a:pt x="0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30195" y="802258"/>
            <a:ext cx="288925" cy="401955"/>
          </a:xfrm>
          <a:custGeom>
            <a:avLst/>
            <a:gdLst/>
            <a:ahLst/>
            <a:cxnLst/>
            <a:rect l="l" t="t" r="r" b="b"/>
            <a:pathLst>
              <a:path w="288925" h="401955">
                <a:moveTo>
                  <a:pt x="0" y="0"/>
                </a:moveTo>
                <a:lnTo>
                  <a:pt x="77470" y="0"/>
                </a:lnTo>
                <a:lnTo>
                  <a:pt x="77470" y="151511"/>
                </a:lnTo>
                <a:lnTo>
                  <a:pt x="211581" y="151511"/>
                </a:lnTo>
                <a:lnTo>
                  <a:pt x="211581" y="0"/>
                </a:lnTo>
                <a:lnTo>
                  <a:pt x="288925" y="0"/>
                </a:lnTo>
                <a:lnTo>
                  <a:pt x="288925" y="401700"/>
                </a:lnTo>
                <a:lnTo>
                  <a:pt x="211581" y="401700"/>
                </a:lnTo>
                <a:lnTo>
                  <a:pt x="211581" y="225551"/>
                </a:lnTo>
                <a:lnTo>
                  <a:pt x="77470" y="225551"/>
                </a:lnTo>
                <a:lnTo>
                  <a:pt x="77470" y="401700"/>
                </a:lnTo>
                <a:lnTo>
                  <a:pt x="0" y="401700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4433" y="802258"/>
            <a:ext cx="222250" cy="401955"/>
          </a:xfrm>
          <a:custGeom>
            <a:avLst/>
            <a:gdLst/>
            <a:ahLst/>
            <a:cxnLst/>
            <a:rect l="l" t="t" r="r" b="b"/>
            <a:pathLst>
              <a:path w="222250" h="401955">
                <a:moveTo>
                  <a:pt x="0" y="0"/>
                </a:moveTo>
                <a:lnTo>
                  <a:pt x="222034" y="0"/>
                </a:lnTo>
                <a:lnTo>
                  <a:pt x="222034" y="75311"/>
                </a:lnTo>
                <a:lnTo>
                  <a:pt x="148831" y="75311"/>
                </a:lnTo>
                <a:lnTo>
                  <a:pt x="148831" y="401700"/>
                </a:lnTo>
                <a:lnTo>
                  <a:pt x="71272" y="401700"/>
                </a:lnTo>
                <a:lnTo>
                  <a:pt x="71272" y="75311"/>
                </a:lnTo>
                <a:lnTo>
                  <a:pt x="0" y="75311"/>
                </a:lnTo>
                <a:lnTo>
                  <a:pt x="0" y="0"/>
                </a:lnTo>
                <a:close/>
              </a:path>
            </a:pathLst>
          </a:custGeom>
          <a:ln w="18287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60619" y="792098"/>
            <a:ext cx="389255" cy="422275"/>
          </a:xfrm>
          <a:custGeom>
            <a:avLst/>
            <a:gdLst/>
            <a:ahLst/>
            <a:cxnLst/>
            <a:rect l="l" t="t" r="r" b="b"/>
            <a:pathLst>
              <a:path w="389254" h="422275">
                <a:moveTo>
                  <a:pt x="214121" y="0"/>
                </a:moveTo>
                <a:lnTo>
                  <a:pt x="262889" y="5254"/>
                </a:lnTo>
                <a:lnTo>
                  <a:pt x="309752" y="21081"/>
                </a:lnTo>
                <a:lnTo>
                  <a:pt x="352631" y="46450"/>
                </a:lnTo>
                <a:lnTo>
                  <a:pt x="389127" y="80772"/>
                </a:lnTo>
                <a:lnTo>
                  <a:pt x="335660" y="131699"/>
                </a:lnTo>
                <a:lnTo>
                  <a:pt x="307488" y="106455"/>
                </a:lnTo>
                <a:lnTo>
                  <a:pt x="277637" y="88439"/>
                </a:lnTo>
                <a:lnTo>
                  <a:pt x="246096" y="77638"/>
                </a:lnTo>
                <a:lnTo>
                  <a:pt x="212851" y="74040"/>
                </a:lnTo>
                <a:lnTo>
                  <a:pt x="185207" y="76495"/>
                </a:lnTo>
                <a:lnTo>
                  <a:pt x="136681" y="96168"/>
                </a:lnTo>
                <a:lnTo>
                  <a:pt x="98581" y="134250"/>
                </a:lnTo>
                <a:lnTo>
                  <a:pt x="78908" y="182741"/>
                </a:lnTo>
                <a:lnTo>
                  <a:pt x="76453" y="210438"/>
                </a:lnTo>
                <a:lnTo>
                  <a:pt x="77547" y="229967"/>
                </a:lnTo>
                <a:lnTo>
                  <a:pt x="93852" y="281813"/>
                </a:lnTo>
                <a:lnTo>
                  <a:pt x="128232" y="320996"/>
                </a:lnTo>
                <a:lnTo>
                  <a:pt x="176990" y="344027"/>
                </a:lnTo>
                <a:lnTo>
                  <a:pt x="214248" y="348488"/>
                </a:lnTo>
                <a:lnTo>
                  <a:pt x="230540" y="347704"/>
                </a:lnTo>
                <a:lnTo>
                  <a:pt x="275081" y="336041"/>
                </a:lnTo>
                <a:lnTo>
                  <a:pt x="319516" y="305948"/>
                </a:lnTo>
                <a:lnTo>
                  <a:pt x="335660" y="290829"/>
                </a:lnTo>
                <a:lnTo>
                  <a:pt x="387476" y="344931"/>
                </a:lnTo>
                <a:lnTo>
                  <a:pt x="344201" y="381698"/>
                </a:lnTo>
                <a:lnTo>
                  <a:pt x="303402" y="405129"/>
                </a:lnTo>
                <a:lnTo>
                  <a:pt x="261000" y="417766"/>
                </a:lnTo>
                <a:lnTo>
                  <a:pt x="212978" y="422021"/>
                </a:lnTo>
                <a:lnTo>
                  <a:pt x="168257" y="418306"/>
                </a:lnTo>
                <a:lnTo>
                  <a:pt x="127809" y="407162"/>
                </a:lnTo>
                <a:lnTo>
                  <a:pt x="91624" y="388588"/>
                </a:lnTo>
                <a:lnTo>
                  <a:pt x="59689" y="362585"/>
                </a:lnTo>
                <a:lnTo>
                  <a:pt x="33539" y="330773"/>
                </a:lnTo>
                <a:lnTo>
                  <a:pt x="14890" y="294782"/>
                </a:lnTo>
                <a:lnTo>
                  <a:pt x="3718" y="254625"/>
                </a:lnTo>
                <a:lnTo>
                  <a:pt x="0" y="210312"/>
                </a:lnTo>
                <a:lnTo>
                  <a:pt x="1692" y="181121"/>
                </a:lnTo>
                <a:lnTo>
                  <a:pt x="15269" y="127694"/>
                </a:lnTo>
                <a:lnTo>
                  <a:pt x="42199" y="81311"/>
                </a:lnTo>
                <a:lnTo>
                  <a:pt x="81149" y="43783"/>
                </a:lnTo>
                <a:lnTo>
                  <a:pt x="130790" y="16019"/>
                </a:lnTo>
                <a:lnTo>
                  <a:pt x="185360" y="1783"/>
                </a:lnTo>
                <a:lnTo>
                  <a:pt x="214121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77283" y="792098"/>
            <a:ext cx="389255" cy="422275"/>
          </a:xfrm>
          <a:custGeom>
            <a:avLst/>
            <a:gdLst/>
            <a:ahLst/>
            <a:cxnLst/>
            <a:rect l="l" t="t" r="r" b="b"/>
            <a:pathLst>
              <a:path w="389254" h="422275">
                <a:moveTo>
                  <a:pt x="214121" y="0"/>
                </a:moveTo>
                <a:lnTo>
                  <a:pt x="262889" y="5254"/>
                </a:lnTo>
                <a:lnTo>
                  <a:pt x="309752" y="21081"/>
                </a:lnTo>
                <a:lnTo>
                  <a:pt x="352631" y="46450"/>
                </a:lnTo>
                <a:lnTo>
                  <a:pt x="389127" y="80772"/>
                </a:lnTo>
                <a:lnTo>
                  <a:pt x="335661" y="131699"/>
                </a:lnTo>
                <a:lnTo>
                  <a:pt x="307488" y="106455"/>
                </a:lnTo>
                <a:lnTo>
                  <a:pt x="277637" y="88439"/>
                </a:lnTo>
                <a:lnTo>
                  <a:pt x="246096" y="77638"/>
                </a:lnTo>
                <a:lnTo>
                  <a:pt x="212851" y="74040"/>
                </a:lnTo>
                <a:lnTo>
                  <a:pt x="185207" y="76495"/>
                </a:lnTo>
                <a:lnTo>
                  <a:pt x="136681" y="96168"/>
                </a:lnTo>
                <a:lnTo>
                  <a:pt x="98581" y="134250"/>
                </a:lnTo>
                <a:lnTo>
                  <a:pt x="78908" y="182741"/>
                </a:lnTo>
                <a:lnTo>
                  <a:pt x="76453" y="210438"/>
                </a:lnTo>
                <a:lnTo>
                  <a:pt x="77547" y="229967"/>
                </a:lnTo>
                <a:lnTo>
                  <a:pt x="93852" y="281813"/>
                </a:lnTo>
                <a:lnTo>
                  <a:pt x="128232" y="320996"/>
                </a:lnTo>
                <a:lnTo>
                  <a:pt x="176990" y="344027"/>
                </a:lnTo>
                <a:lnTo>
                  <a:pt x="214249" y="348488"/>
                </a:lnTo>
                <a:lnTo>
                  <a:pt x="230540" y="347704"/>
                </a:lnTo>
                <a:lnTo>
                  <a:pt x="275081" y="336041"/>
                </a:lnTo>
                <a:lnTo>
                  <a:pt x="319516" y="305948"/>
                </a:lnTo>
                <a:lnTo>
                  <a:pt x="335661" y="290829"/>
                </a:lnTo>
                <a:lnTo>
                  <a:pt x="387476" y="344931"/>
                </a:lnTo>
                <a:lnTo>
                  <a:pt x="344201" y="381698"/>
                </a:lnTo>
                <a:lnTo>
                  <a:pt x="303402" y="405129"/>
                </a:lnTo>
                <a:lnTo>
                  <a:pt x="261000" y="417766"/>
                </a:lnTo>
                <a:lnTo>
                  <a:pt x="212978" y="422021"/>
                </a:lnTo>
                <a:lnTo>
                  <a:pt x="168257" y="418306"/>
                </a:lnTo>
                <a:lnTo>
                  <a:pt x="127809" y="407162"/>
                </a:lnTo>
                <a:lnTo>
                  <a:pt x="91624" y="388588"/>
                </a:lnTo>
                <a:lnTo>
                  <a:pt x="59689" y="362585"/>
                </a:lnTo>
                <a:lnTo>
                  <a:pt x="33539" y="330773"/>
                </a:lnTo>
                <a:lnTo>
                  <a:pt x="14890" y="294782"/>
                </a:lnTo>
                <a:lnTo>
                  <a:pt x="3718" y="254625"/>
                </a:lnTo>
                <a:lnTo>
                  <a:pt x="0" y="210312"/>
                </a:lnTo>
                <a:lnTo>
                  <a:pt x="1692" y="181121"/>
                </a:lnTo>
                <a:lnTo>
                  <a:pt x="15269" y="127694"/>
                </a:lnTo>
                <a:lnTo>
                  <a:pt x="42199" y="81311"/>
                </a:lnTo>
                <a:lnTo>
                  <a:pt x="81149" y="43783"/>
                </a:lnTo>
                <a:lnTo>
                  <a:pt x="130790" y="16019"/>
                </a:lnTo>
                <a:lnTo>
                  <a:pt x="185360" y="1783"/>
                </a:lnTo>
                <a:lnTo>
                  <a:pt x="214121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57396" y="792098"/>
            <a:ext cx="417830" cy="422275"/>
          </a:xfrm>
          <a:custGeom>
            <a:avLst/>
            <a:gdLst/>
            <a:ahLst/>
            <a:cxnLst/>
            <a:rect l="l" t="t" r="r" b="b"/>
            <a:pathLst>
              <a:path w="417829" h="422275">
                <a:moveTo>
                  <a:pt x="215391" y="0"/>
                </a:moveTo>
                <a:lnTo>
                  <a:pt x="266176" y="4857"/>
                </a:lnTo>
                <a:lnTo>
                  <a:pt x="313436" y="19430"/>
                </a:lnTo>
                <a:lnTo>
                  <a:pt x="351583" y="41703"/>
                </a:lnTo>
                <a:lnTo>
                  <a:pt x="388874" y="75691"/>
                </a:lnTo>
                <a:lnTo>
                  <a:pt x="335025" y="128904"/>
                </a:lnTo>
                <a:lnTo>
                  <a:pt x="308429" y="105235"/>
                </a:lnTo>
                <a:lnTo>
                  <a:pt x="279701" y="88328"/>
                </a:lnTo>
                <a:lnTo>
                  <a:pt x="248854" y="78184"/>
                </a:lnTo>
                <a:lnTo>
                  <a:pt x="215900" y="74802"/>
                </a:lnTo>
                <a:lnTo>
                  <a:pt x="187396" y="77275"/>
                </a:lnTo>
                <a:lnTo>
                  <a:pt x="137675" y="96984"/>
                </a:lnTo>
                <a:lnTo>
                  <a:pt x="98956" y="134919"/>
                </a:lnTo>
                <a:lnTo>
                  <a:pt x="78954" y="182699"/>
                </a:lnTo>
                <a:lnTo>
                  <a:pt x="76453" y="209803"/>
                </a:lnTo>
                <a:lnTo>
                  <a:pt x="79049" y="237757"/>
                </a:lnTo>
                <a:lnTo>
                  <a:pt x="99814" y="287045"/>
                </a:lnTo>
                <a:lnTo>
                  <a:pt x="139961" y="326024"/>
                </a:lnTo>
                <a:lnTo>
                  <a:pt x="191206" y="346217"/>
                </a:lnTo>
                <a:lnTo>
                  <a:pt x="220471" y="348741"/>
                </a:lnTo>
                <a:lnTo>
                  <a:pt x="239520" y="347714"/>
                </a:lnTo>
                <a:lnTo>
                  <a:pt x="287400" y="332104"/>
                </a:lnTo>
                <a:lnTo>
                  <a:pt x="322244" y="296529"/>
                </a:lnTo>
                <a:lnTo>
                  <a:pt x="331215" y="279908"/>
                </a:lnTo>
                <a:lnTo>
                  <a:pt x="214883" y="279908"/>
                </a:lnTo>
                <a:lnTo>
                  <a:pt x="214883" y="208152"/>
                </a:lnTo>
                <a:lnTo>
                  <a:pt x="416940" y="208152"/>
                </a:lnTo>
                <a:lnTo>
                  <a:pt x="417575" y="225043"/>
                </a:lnTo>
                <a:lnTo>
                  <a:pt x="415863" y="251073"/>
                </a:lnTo>
                <a:lnTo>
                  <a:pt x="402199" y="301035"/>
                </a:lnTo>
                <a:lnTo>
                  <a:pt x="375574" y="347212"/>
                </a:lnTo>
                <a:lnTo>
                  <a:pt x="340229" y="383268"/>
                </a:lnTo>
                <a:lnTo>
                  <a:pt x="296866" y="407983"/>
                </a:lnTo>
                <a:lnTo>
                  <a:pt x="245915" y="420453"/>
                </a:lnTo>
                <a:lnTo>
                  <a:pt x="217677" y="422021"/>
                </a:lnTo>
                <a:lnTo>
                  <a:pt x="187215" y="420310"/>
                </a:lnTo>
                <a:lnTo>
                  <a:pt x="131435" y="406697"/>
                </a:lnTo>
                <a:lnTo>
                  <a:pt x="82829" y="379791"/>
                </a:lnTo>
                <a:lnTo>
                  <a:pt x="44019" y="341068"/>
                </a:lnTo>
                <a:lnTo>
                  <a:pt x="16019" y="291746"/>
                </a:lnTo>
                <a:lnTo>
                  <a:pt x="1783" y="237541"/>
                </a:lnTo>
                <a:lnTo>
                  <a:pt x="0" y="208914"/>
                </a:lnTo>
                <a:lnTo>
                  <a:pt x="3288" y="170386"/>
                </a:lnTo>
                <a:lnTo>
                  <a:pt x="29628" y="101044"/>
                </a:lnTo>
                <a:lnTo>
                  <a:pt x="52704" y="70230"/>
                </a:lnTo>
                <a:lnTo>
                  <a:pt x="86304" y="39487"/>
                </a:lnTo>
                <a:lnTo>
                  <a:pt x="124618" y="17541"/>
                </a:lnTo>
                <a:lnTo>
                  <a:pt x="167647" y="4383"/>
                </a:lnTo>
                <a:lnTo>
                  <a:pt x="215391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74647" y="792098"/>
            <a:ext cx="389255" cy="422275"/>
          </a:xfrm>
          <a:custGeom>
            <a:avLst/>
            <a:gdLst/>
            <a:ahLst/>
            <a:cxnLst/>
            <a:rect l="l" t="t" r="r" b="b"/>
            <a:pathLst>
              <a:path w="389255" h="422275">
                <a:moveTo>
                  <a:pt x="214121" y="0"/>
                </a:moveTo>
                <a:lnTo>
                  <a:pt x="262889" y="5254"/>
                </a:lnTo>
                <a:lnTo>
                  <a:pt x="309752" y="21081"/>
                </a:lnTo>
                <a:lnTo>
                  <a:pt x="352631" y="46450"/>
                </a:lnTo>
                <a:lnTo>
                  <a:pt x="389127" y="80772"/>
                </a:lnTo>
                <a:lnTo>
                  <a:pt x="335660" y="131699"/>
                </a:lnTo>
                <a:lnTo>
                  <a:pt x="307488" y="106455"/>
                </a:lnTo>
                <a:lnTo>
                  <a:pt x="277637" y="88439"/>
                </a:lnTo>
                <a:lnTo>
                  <a:pt x="246096" y="77638"/>
                </a:lnTo>
                <a:lnTo>
                  <a:pt x="212851" y="74040"/>
                </a:lnTo>
                <a:lnTo>
                  <a:pt x="185207" y="76495"/>
                </a:lnTo>
                <a:lnTo>
                  <a:pt x="136681" y="96168"/>
                </a:lnTo>
                <a:lnTo>
                  <a:pt x="98581" y="134250"/>
                </a:lnTo>
                <a:lnTo>
                  <a:pt x="78908" y="182741"/>
                </a:lnTo>
                <a:lnTo>
                  <a:pt x="76453" y="210438"/>
                </a:lnTo>
                <a:lnTo>
                  <a:pt x="77547" y="229967"/>
                </a:lnTo>
                <a:lnTo>
                  <a:pt x="93852" y="281813"/>
                </a:lnTo>
                <a:lnTo>
                  <a:pt x="128232" y="320996"/>
                </a:lnTo>
                <a:lnTo>
                  <a:pt x="176990" y="344027"/>
                </a:lnTo>
                <a:lnTo>
                  <a:pt x="214248" y="348488"/>
                </a:lnTo>
                <a:lnTo>
                  <a:pt x="230540" y="347704"/>
                </a:lnTo>
                <a:lnTo>
                  <a:pt x="275081" y="336041"/>
                </a:lnTo>
                <a:lnTo>
                  <a:pt x="319516" y="305948"/>
                </a:lnTo>
                <a:lnTo>
                  <a:pt x="335660" y="290829"/>
                </a:lnTo>
                <a:lnTo>
                  <a:pt x="387476" y="344931"/>
                </a:lnTo>
                <a:lnTo>
                  <a:pt x="344201" y="381698"/>
                </a:lnTo>
                <a:lnTo>
                  <a:pt x="303402" y="405129"/>
                </a:lnTo>
                <a:lnTo>
                  <a:pt x="261000" y="417766"/>
                </a:lnTo>
                <a:lnTo>
                  <a:pt x="212978" y="422021"/>
                </a:lnTo>
                <a:lnTo>
                  <a:pt x="168257" y="418306"/>
                </a:lnTo>
                <a:lnTo>
                  <a:pt x="127809" y="407162"/>
                </a:lnTo>
                <a:lnTo>
                  <a:pt x="91624" y="388588"/>
                </a:lnTo>
                <a:lnTo>
                  <a:pt x="59689" y="362585"/>
                </a:lnTo>
                <a:lnTo>
                  <a:pt x="33539" y="330773"/>
                </a:lnTo>
                <a:lnTo>
                  <a:pt x="14890" y="294782"/>
                </a:lnTo>
                <a:lnTo>
                  <a:pt x="3718" y="254625"/>
                </a:lnTo>
                <a:lnTo>
                  <a:pt x="0" y="210312"/>
                </a:lnTo>
                <a:lnTo>
                  <a:pt x="1692" y="181121"/>
                </a:lnTo>
                <a:lnTo>
                  <a:pt x="15269" y="127694"/>
                </a:lnTo>
                <a:lnTo>
                  <a:pt x="42199" y="81311"/>
                </a:lnTo>
                <a:lnTo>
                  <a:pt x="81149" y="43783"/>
                </a:lnTo>
                <a:lnTo>
                  <a:pt x="130790" y="16019"/>
                </a:lnTo>
                <a:lnTo>
                  <a:pt x="185360" y="1783"/>
                </a:lnTo>
                <a:lnTo>
                  <a:pt x="214121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40803" y="792098"/>
            <a:ext cx="263525" cy="412115"/>
          </a:xfrm>
          <a:custGeom>
            <a:avLst/>
            <a:gdLst/>
            <a:ahLst/>
            <a:cxnLst/>
            <a:rect l="l" t="t" r="r" b="b"/>
            <a:pathLst>
              <a:path w="263525" h="412115">
                <a:moveTo>
                  <a:pt x="0" y="0"/>
                </a:moveTo>
                <a:lnTo>
                  <a:pt x="74015" y="0"/>
                </a:lnTo>
                <a:lnTo>
                  <a:pt x="74015" y="144779"/>
                </a:lnTo>
                <a:lnTo>
                  <a:pt x="84957" y="135943"/>
                </a:lnTo>
                <a:lnTo>
                  <a:pt x="117982" y="116459"/>
                </a:lnTo>
                <a:lnTo>
                  <a:pt x="162775" y="107061"/>
                </a:lnTo>
                <a:lnTo>
                  <a:pt x="184023" y="108967"/>
                </a:lnTo>
                <a:lnTo>
                  <a:pt x="221299" y="124259"/>
                </a:lnTo>
                <a:lnTo>
                  <a:pt x="248659" y="152457"/>
                </a:lnTo>
                <a:lnTo>
                  <a:pt x="261613" y="191371"/>
                </a:lnTo>
                <a:lnTo>
                  <a:pt x="263232" y="215518"/>
                </a:lnTo>
                <a:lnTo>
                  <a:pt x="263232" y="411861"/>
                </a:lnTo>
                <a:lnTo>
                  <a:pt x="189814" y="411861"/>
                </a:lnTo>
                <a:lnTo>
                  <a:pt x="189814" y="281559"/>
                </a:lnTo>
                <a:lnTo>
                  <a:pt x="189505" y="257839"/>
                </a:lnTo>
                <a:lnTo>
                  <a:pt x="184886" y="211709"/>
                </a:lnTo>
                <a:lnTo>
                  <a:pt x="161805" y="180423"/>
                </a:lnTo>
                <a:lnTo>
                  <a:pt x="138734" y="175387"/>
                </a:lnTo>
                <a:lnTo>
                  <a:pt x="127802" y="176317"/>
                </a:lnTo>
                <a:lnTo>
                  <a:pt x="92320" y="198568"/>
                </a:lnTo>
                <a:lnTo>
                  <a:pt x="75858" y="240206"/>
                </a:lnTo>
                <a:lnTo>
                  <a:pt x="74015" y="292480"/>
                </a:lnTo>
                <a:lnTo>
                  <a:pt x="74015" y="411861"/>
                </a:lnTo>
                <a:lnTo>
                  <a:pt x="0" y="411861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CFD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12140" y="3462882"/>
            <a:ext cx="4246245" cy="258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50" b="1" i="1" u="heavy" spc="-114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Arial Black"/>
                <a:cs typeface="Arial Black"/>
              </a:rPr>
              <a:t>THREE</a:t>
            </a:r>
            <a:r>
              <a:rPr sz="2950" b="1" i="1" u="heavy" spc="-90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Arial Black"/>
                <a:cs typeface="Arial Black"/>
              </a:rPr>
              <a:t> </a:t>
            </a:r>
            <a:r>
              <a:rPr sz="2950" b="1" i="1" u="heavy" spc="-105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Arial Black"/>
                <a:cs typeface="Arial Black"/>
              </a:rPr>
              <a:t>PHASES:</a:t>
            </a:r>
            <a:endParaRPr sz="295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400" dirty="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5"/>
              </a:spcBef>
              <a:tabLst>
                <a:tab pos="698500" algn="l"/>
              </a:tabLst>
            </a:pPr>
            <a:r>
              <a:rPr sz="2400" b="1" dirty="0">
                <a:solidFill>
                  <a:srgbClr val="74A40F"/>
                </a:solidFill>
                <a:latin typeface="Century Gothic"/>
                <a:cs typeface="Century Gothic"/>
              </a:rPr>
              <a:t>1.	OPENING</a:t>
            </a:r>
            <a:r>
              <a:rPr sz="2400" b="1" spc="-20" dirty="0">
                <a:solidFill>
                  <a:srgbClr val="74A40F"/>
                </a:solidFill>
                <a:latin typeface="Century Gothic"/>
                <a:cs typeface="Century Gothic"/>
              </a:rPr>
              <a:t> </a:t>
            </a:r>
            <a:r>
              <a:rPr sz="2400" b="1" spc="-5" dirty="0">
                <a:solidFill>
                  <a:srgbClr val="74A40F"/>
                </a:solidFill>
                <a:latin typeface="Century Gothic"/>
                <a:cs typeface="Century Gothic"/>
              </a:rPr>
              <a:t>PHASE</a:t>
            </a:r>
            <a:endParaRPr sz="2400" dirty="0">
              <a:latin typeface="Century Gothic"/>
              <a:cs typeface="Century Gothic"/>
            </a:endParaRPr>
          </a:p>
          <a:p>
            <a:pPr marL="240665" marR="5080" indent="9144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the mouth </a:t>
            </a:r>
            <a:r>
              <a:rPr sz="2400" spc="10" dirty="0">
                <a:solidFill>
                  <a:srgbClr val="FFFFFF"/>
                </a:solidFill>
                <a:latin typeface="Century Gothic"/>
                <a:cs typeface="Century Gothic"/>
              </a:rPr>
              <a:t>is</a:t>
            </a:r>
            <a:r>
              <a:rPr sz="2400" spc="-1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opened  and the mandible </a:t>
            </a:r>
            <a:r>
              <a:rPr sz="2400" spc="10" dirty="0">
                <a:solidFill>
                  <a:srgbClr val="FFFFFF"/>
                </a:solidFill>
                <a:latin typeface="Century Gothic"/>
                <a:cs typeface="Century Gothic"/>
              </a:rPr>
              <a:t>is 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depressed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65876" y="3689603"/>
            <a:ext cx="2307335" cy="28788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8745" y="9398"/>
            <a:ext cx="2673350" cy="1900555"/>
          </a:xfrm>
          <a:custGeom>
            <a:avLst/>
            <a:gdLst/>
            <a:ahLst/>
            <a:cxnLst/>
            <a:rect l="l" t="t" r="r" b="b"/>
            <a:pathLst>
              <a:path w="2673350" h="1900555">
                <a:moveTo>
                  <a:pt x="2672969" y="1900174"/>
                </a:moveTo>
                <a:lnTo>
                  <a:pt x="0" y="0"/>
                </a:lnTo>
              </a:path>
            </a:pathLst>
          </a:custGeom>
          <a:ln w="12700">
            <a:solidFill>
              <a:srgbClr val="C0C0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985"/>
            <a:ext cx="9137015" cy="6844030"/>
          </a:xfrm>
          <a:custGeom>
            <a:avLst/>
            <a:gdLst/>
            <a:ahLst/>
            <a:cxnLst/>
            <a:rect l="l" t="t" r="r" b="b"/>
            <a:pathLst>
              <a:path w="9137015" h="6844030">
                <a:moveTo>
                  <a:pt x="0" y="6843981"/>
                </a:moveTo>
                <a:lnTo>
                  <a:pt x="9137015" y="0"/>
                </a:lnTo>
              </a:path>
            </a:pathLst>
          </a:custGeom>
          <a:ln w="12700">
            <a:solidFill>
              <a:srgbClr val="B8B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0804" y="627045"/>
            <a:ext cx="3238500" cy="17087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469265" algn="l"/>
              </a:tabLst>
            </a:pPr>
            <a:r>
              <a:rPr sz="2250" spc="-5" dirty="0">
                <a:solidFill>
                  <a:srgbClr val="93C500"/>
                </a:solidFill>
              </a:rPr>
              <a:t>2.	</a:t>
            </a:r>
            <a:r>
              <a:rPr sz="2800" spc="-5" dirty="0">
                <a:solidFill>
                  <a:srgbClr val="74A40F"/>
                </a:solidFill>
              </a:rPr>
              <a:t>CLOSING</a:t>
            </a:r>
            <a:r>
              <a:rPr sz="2800" spc="-60" dirty="0">
                <a:solidFill>
                  <a:srgbClr val="74A40F"/>
                </a:solidFill>
              </a:rPr>
              <a:t> </a:t>
            </a:r>
            <a:r>
              <a:rPr sz="2800" spc="-10" dirty="0">
                <a:solidFill>
                  <a:srgbClr val="74A40F"/>
                </a:solidFill>
              </a:rPr>
              <a:t>PHASE</a:t>
            </a:r>
            <a:endParaRPr sz="2800" dirty="0"/>
          </a:p>
          <a:p>
            <a:pPr marL="12700" marR="5080" indent="859790">
              <a:lnSpc>
                <a:spcPct val="100000"/>
              </a:lnSpc>
              <a:spcBef>
                <a:spcPts val="580"/>
              </a:spcBef>
            </a:pPr>
            <a:r>
              <a:rPr sz="24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-the </a:t>
            </a:r>
            <a:r>
              <a:rPr sz="2400" b="0" dirty="0">
                <a:solidFill>
                  <a:srgbClr val="FFFFFF"/>
                </a:solidFill>
                <a:latin typeface="Century Gothic"/>
                <a:cs typeface="Century Gothic"/>
              </a:rPr>
              <a:t>mandible</a:t>
            </a:r>
            <a:r>
              <a:rPr sz="2400" b="0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b="0" spc="10" dirty="0">
                <a:solidFill>
                  <a:srgbClr val="FFFFFF"/>
                </a:solidFill>
                <a:latin typeface="Century Gothic"/>
                <a:cs typeface="Century Gothic"/>
              </a:rPr>
              <a:t>is  </a:t>
            </a:r>
            <a:r>
              <a:rPr sz="2400" b="0" dirty="0">
                <a:solidFill>
                  <a:srgbClr val="FFFFFF"/>
                </a:solidFill>
                <a:latin typeface="Century Gothic"/>
                <a:cs typeface="Century Gothic"/>
              </a:rPr>
              <a:t>raised towards the  </a:t>
            </a:r>
            <a:r>
              <a:rPr sz="24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maxilla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03876" y="3773423"/>
            <a:ext cx="3247644" cy="2837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03876" y="480059"/>
            <a:ext cx="3211068" cy="25176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2204" y="3869512"/>
            <a:ext cx="4028440" cy="2611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407670" indent="-457200">
              <a:lnSpc>
                <a:spcPct val="100000"/>
              </a:lnSpc>
              <a:spcBef>
                <a:spcPts val="105"/>
              </a:spcBef>
              <a:tabLst>
                <a:tab pos="469265" algn="l"/>
              </a:tabLst>
            </a:pPr>
            <a:r>
              <a:rPr sz="2050" b="1" spc="10" dirty="0">
                <a:solidFill>
                  <a:srgbClr val="93C500"/>
                </a:solidFill>
                <a:latin typeface="Century Gothic"/>
                <a:cs typeface="Century Gothic"/>
              </a:rPr>
              <a:t>3.	</a:t>
            </a:r>
            <a:r>
              <a:rPr sz="2600" b="1" spc="-5" dirty="0">
                <a:solidFill>
                  <a:srgbClr val="74A40F"/>
                </a:solidFill>
                <a:latin typeface="Century Gothic"/>
                <a:cs typeface="Century Gothic"/>
              </a:rPr>
              <a:t>OCCLUSAL </a:t>
            </a:r>
            <a:r>
              <a:rPr sz="2600" b="1" dirty="0">
                <a:solidFill>
                  <a:srgbClr val="74A40F"/>
                </a:solidFill>
                <a:latin typeface="Century Gothic"/>
                <a:cs typeface="Century Gothic"/>
              </a:rPr>
              <a:t>OR  INTERCUSPAL</a:t>
            </a:r>
            <a:r>
              <a:rPr sz="2600" b="1" spc="-125" dirty="0">
                <a:solidFill>
                  <a:srgbClr val="74A40F"/>
                </a:solidFill>
                <a:latin typeface="Century Gothic"/>
                <a:cs typeface="Century Gothic"/>
              </a:rPr>
              <a:t> </a:t>
            </a:r>
            <a:r>
              <a:rPr sz="2600" b="1" dirty="0">
                <a:solidFill>
                  <a:srgbClr val="74A40F"/>
                </a:solidFill>
                <a:latin typeface="Century Gothic"/>
                <a:cs typeface="Century Gothic"/>
              </a:rPr>
              <a:t>PHASE</a:t>
            </a:r>
            <a:endParaRPr sz="2600" dirty="0">
              <a:latin typeface="Century Gothic"/>
              <a:cs typeface="Century Gothic"/>
            </a:endParaRPr>
          </a:p>
          <a:p>
            <a:pPr marL="12700" marR="5080" indent="859790">
              <a:lnSpc>
                <a:spcPct val="103600"/>
              </a:lnSpc>
              <a:spcBef>
                <a:spcPts val="2170"/>
              </a:spcBef>
            </a:pP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-the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mandible </a:t>
            </a:r>
            <a:r>
              <a:rPr sz="2400" spc="10" dirty="0">
                <a:solidFill>
                  <a:srgbClr val="FFFFFF"/>
                </a:solidFill>
                <a:latin typeface="Century Gothic"/>
                <a:cs typeface="Century Gothic"/>
              </a:rPr>
              <a:t>is 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stationary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the teeth  from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both upper and</a:t>
            </a:r>
            <a:r>
              <a:rPr sz="2400" spc="-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lower  arches</a:t>
            </a:r>
            <a:r>
              <a:rPr sz="24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approximate</a:t>
            </a:r>
            <a:endParaRPr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8745" y="9398"/>
            <a:ext cx="2673350" cy="1900555"/>
          </a:xfrm>
          <a:custGeom>
            <a:avLst/>
            <a:gdLst/>
            <a:ahLst/>
            <a:cxnLst/>
            <a:rect l="l" t="t" r="r" b="b"/>
            <a:pathLst>
              <a:path w="2673350" h="1900555">
                <a:moveTo>
                  <a:pt x="2672969" y="1900174"/>
                </a:moveTo>
                <a:lnTo>
                  <a:pt x="0" y="0"/>
                </a:lnTo>
              </a:path>
            </a:pathLst>
          </a:custGeom>
          <a:ln w="12700">
            <a:solidFill>
              <a:srgbClr val="C0C0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985"/>
            <a:ext cx="9137015" cy="6844030"/>
          </a:xfrm>
          <a:custGeom>
            <a:avLst/>
            <a:gdLst/>
            <a:ahLst/>
            <a:cxnLst/>
            <a:rect l="l" t="t" r="r" b="b"/>
            <a:pathLst>
              <a:path w="9137015" h="6844030">
                <a:moveTo>
                  <a:pt x="0" y="6843981"/>
                </a:moveTo>
                <a:lnTo>
                  <a:pt x="9137015" y="0"/>
                </a:lnTo>
              </a:path>
            </a:pathLst>
          </a:custGeom>
          <a:ln w="12700">
            <a:solidFill>
              <a:srgbClr val="B8B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8684" y="251459"/>
            <a:ext cx="7225283" cy="803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5094" y="555244"/>
            <a:ext cx="6544957" cy="3935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" y="1633473"/>
            <a:ext cx="8239759" cy="2286000"/>
          </a:xfrm>
          <a:custGeom>
            <a:avLst/>
            <a:gdLst/>
            <a:ahLst/>
            <a:cxnLst/>
            <a:rect l="l" t="t" r="r" b="b"/>
            <a:pathLst>
              <a:path w="8239759" h="2286000">
                <a:moveTo>
                  <a:pt x="0" y="2286000"/>
                </a:moveTo>
                <a:lnTo>
                  <a:pt x="8239379" y="2286000"/>
                </a:lnTo>
                <a:lnTo>
                  <a:pt x="8239379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000" y="1633473"/>
            <a:ext cx="8239759" cy="2286000"/>
          </a:xfrm>
          <a:custGeom>
            <a:avLst/>
            <a:gdLst/>
            <a:ahLst/>
            <a:cxnLst/>
            <a:rect l="l" t="t" r="r" b="b"/>
            <a:pathLst>
              <a:path w="8239759" h="2286000">
                <a:moveTo>
                  <a:pt x="0" y="2286000"/>
                </a:moveTo>
                <a:lnTo>
                  <a:pt x="8239379" y="2286000"/>
                </a:lnTo>
                <a:lnTo>
                  <a:pt x="8239379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ln w="25400">
            <a:solidFill>
              <a:srgbClr val="FF6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1000" y="4419600"/>
            <a:ext cx="8239759" cy="2286000"/>
          </a:xfrm>
          <a:custGeom>
            <a:avLst/>
            <a:gdLst/>
            <a:ahLst/>
            <a:cxnLst/>
            <a:rect l="l" t="t" r="r" b="b"/>
            <a:pathLst>
              <a:path w="8239759" h="2286000">
                <a:moveTo>
                  <a:pt x="0" y="2286000"/>
                </a:moveTo>
                <a:lnTo>
                  <a:pt x="8239379" y="2286000"/>
                </a:lnTo>
                <a:lnTo>
                  <a:pt x="8239379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1000" y="4419600"/>
            <a:ext cx="8239759" cy="2286000"/>
          </a:xfrm>
          <a:custGeom>
            <a:avLst/>
            <a:gdLst/>
            <a:ahLst/>
            <a:cxnLst/>
            <a:rect l="l" t="t" r="r" b="b"/>
            <a:pathLst>
              <a:path w="8239759" h="2286000">
                <a:moveTo>
                  <a:pt x="0" y="2286000"/>
                </a:moveTo>
                <a:lnTo>
                  <a:pt x="8239379" y="2286000"/>
                </a:lnTo>
                <a:lnTo>
                  <a:pt x="8239379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ln w="25400">
            <a:solidFill>
              <a:srgbClr val="FD9F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14604" y="1587437"/>
            <a:ext cx="7839075" cy="4931478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b="1" u="heavy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Century Gothic"/>
                <a:cs typeface="Century Gothic"/>
              </a:rPr>
              <a:t>COMMON</a:t>
            </a:r>
            <a:r>
              <a:rPr sz="2400" b="1" u="heavy" spc="-20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400" b="1" u="heavy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Century Gothic"/>
                <a:cs typeface="Century Gothic"/>
              </a:rPr>
              <a:t>CHARACTERISITICS:</a:t>
            </a:r>
            <a:endParaRPr sz="2400" dirty="0">
              <a:latin typeface="Century Gothic"/>
              <a:cs typeface="Century Gothic"/>
            </a:endParaRPr>
          </a:p>
          <a:p>
            <a:pPr marL="1238250" indent="-457200">
              <a:lnSpc>
                <a:spcPct val="100000"/>
              </a:lnSpc>
              <a:spcBef>
                <a:spcPts val="580"/>
              </a:spcBef>
              <a:buClr>
                <a:srgbClr val="93C500"/>
              </a:buClr>
              <a:buSzPct val="93750"/>
              <a:buAutoNum type="arabicPeriod"/>
              <a:tabLst>
                <a:tab pos="1237615" algn="l"/>
                <a:tab pos="1238250" algn="l"/>
              </a:tabLst>
            </a:pP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All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are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inserted to the</a:t>
            </a:r>
            <a:r>
              <a:rPr sz="2400" spc="-55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mandible</a:t>
            </a:r>
            <a:endParaRPr sz="2400" dirty="0">
              <a:latin typeface="Century Gothic"/>
              <a:cs typeface="Century Gothic"/>
            </a:endParaRPr>
          </a:p>
          <a:p>
            <a:pPr marL="1238250" marR="5080" indent="-457200">
              <a:lnSpc>
                <a:spcPct val="100000"/>
              </a:lnSpc>
              <a:spcBef>
                <a:spcPts val="575"/>
              </a:spcBef>
              <a:buClr>
                <a:srgbClr val="93C500"/>
              </a:buClr>
              <a:buSzPct val="93750"/>
              <a:buAutoNum type="arabicPeriod"/>
              <a:tabLst>
                <a:tab pos="1237615" algn="l"/>
                <a:tab pos="1238250" algn="l"/>
              </a:tabLst>
            </a:pP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All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are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innervated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by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the mandibular</a:t>
            </a:r>
            <a:r>
              <a:rPr sz="2400" spc="-16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division  of the trigeminal</a:t>
            </a:r>
            <a:r>
              <a:rPr sz="2400" spc="-8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nerve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</a:pPr>
            <a:r>
              <a:rPr sz="2400" b="1" u="heavy" dirty="0">
                <a:solidFill>
                  <a:srgbClr val="74A40F"/>
                </a:solidFill>
                <a:uFill>
                  <a:solidFill>
                    <a:srgbClr val="74A40F"/>
                  </a:solidFill>
                </a:uFill>
                <a:latin typeface="Century Gothic"/>
                <a:cs typeface="Century Gothic"/>
              </a:rPr>
              <a:t>FUNCTIONS</a:t>
            </a:r>
            <a:r>
              <a:rPr sz="2400" b="1" dirty="0">
                <a:solidFill>
                  <a:srgbClr val="74A40F"/>
                </a:solidFill>
                <a:latin typeface="Century Gothic"/>
                <a:cs typeface="Century Gothic"/>
              </a:rPr>
              <a:t>:</a:t>
            </a:r>
            <a:endParaRPr sz="2400" dirty="0">
              <a:latin typeface="Century Gothic"/>
              <a:cs typeface="Century Gothic"/>
            </a:endParaRPr>
          </a:p>
          <a:p>
            <a:pPr marL="1238250" indent="-457200">
              <a:lnSpc>
                <a:spcPct val="100000"/>
              </a:lnSpc>
              <a:spcBef>
                <a:spcPts val="575"/>
              </a:spcBef>
              <a:buClr>
                <a:srgbClr val="93C500"/>
              </a:buClr>
              <a:buSzPct val="93750"/>
              <a:buAutoNum type="arabicPeriod"/>
              <a:tabLst>
                <a:tab pos="1237615" algn="l"/>
                <a:tab pos="1238250" algn="l"/>
              </a:tabLst>
            </a:pPr>
            <a:r>
              <a:rPr sz="2400" spc="-10" dirty="0">
                <a:solidFill>
                  <a:srgbClr val="496200"/>
                </a:solidFill>
                <a:latin typeface="Century Gothic"/>
                <a:cs typeface="Century Gothic"/>
              </a:rPr>
              <a:t>To </a:t>
            </a:r>
            <a:r>
              <a:rPr sz="2400" spc="5" dirty="0">
                <a:solidFill>
                  <a:srgbClr val="496200"/>
                </a:solidFill>
                <a:latin typeface="Century Gothic"/>
                <a:cs typeface="Century Gothic"/>
              </a:rPr>
              <a:t>move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the</a:t>
            </a:r>
            <a:r>
              <a:rPr sz="2400" spc="-40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mandible</a:t>
            </a:r>
            <a:endParaRPr sz="2400" dirty="0">
              <a:latin typeface="Century Gothic"/>
              <a:cs typeface="Century Gothic"/>
            </a:endParaRPr>
          </a:p>
          <a:p>
            <a:pPr marL="1238250" indent="-457200">
              <a:lnSpc>
                <a:spcPct val="100000"/>
              </a:lnSpc>
              <a:spcBef>
                <a:spcPts val="580"/>
              </a:spcBef>
              <a:buClr>
                <a:srgbClr val="93C500"/>
              </a:buClr>
              <a:buSzPct val="93750"/>
              <a:buAutoNum type="arabicPeriod"/>
              <a:tabLst>
                <a:tab pos="1237615" algn="l"/>
                <a:tab pos="1238250" algn="l"/>
              </a:tabLst>
            </a:pPr>
            <a:r>
              <a:rPr sz="2400" spc="-10" dirty="0">
                <a:solidFill>
                  <a:srgbClr val="496200"/>
                </a:solidFill>
                <a:latin typeface="Century Gothic"/>
                <a:cs typeface="Century Gothic"/>
              </a:rPr>
              <a:t>To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secure then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stabilize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the</a:t>
            </a:r>
            <a:r>
              <a:rPr sz="2400" spc="-45" dirty="0">
                <a:solidFill>
                  <a:srgbClr val="496200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mandibular</a:t>
            </a:r>
            <a:endParaRPr sz="2400" dirty="0">
              <a:latin typeface="Century Gothic"/>
              <a:cs typeface="Century Gothic"/>
            </a:endParaRPr>
          </a:p>
          <a:p>
            <a:pPr marL="1238250">
              <a:lnSpc>
                <a:spcPct val="100000"/>
              </a:lnSpc>
            </a:pP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positions</a:t>
            </a:r>
            <a:endParaRPr sz="2400" dirty="0">
              <a:latin typeface="Century Gothic"/>
              <a:cs typeface="Century Gothic"/>
            </a:endParaRPr>
          </a:p>
          <a:p>
            <a:pPr marL="1238250" marR="514984" indent="-457200">
              <a:lnSpc>
                <a:spcPct val="100000"/>
              </a:lnSpc>
              <a:spcBef>
                <a:spcPts val="575"/>
              </a:spcBef>
              <a:buClr>
                <a:srgbClr val="93C500"/>
              </a:buClr>
              <a:buSzPct val="93750"/>
              <a:buAutoNum type="arabicPeriod" startAt="3"/>
              <a:tabLst>
                <a:tab pos="1237615" algn="l"/>
                <a:tab pos="1238250" algn="l"/>
              </a:tabLst>
            </a:pPr>
            <a:r>
              <a:rPr sz="2400" spc="-10" dirty="0">
                <a:solidFill>
                  <a:srgbClr val="496200"/>
                </a:solidFill>
                <a:latin typeface="Century Gothic"/>
                <a:cs typeface="Century Gothic"/>
              </a:rPr>
              <a:t>To </a:t>
            </a:r>
            <a:r>
              <a:rPr sz="2400" spc="-5" dirty="0">
                <a:solidFill>
                  <a:srgbClr val="496200"/>
                </a:solidFill>
                <a:latin typeface="Century Gothic"/>
                <a:cs typeface="Century Gothic"/>
              </a:rPr>
              <a:t>determine </a:t>
            </a:r>
            <a:r>
              <a:rPr sz="2400" dirty="0">
                <a:solidFill>
                  <a:srgbClr val="496200"/>
                </a:solidFill>
                <a:latin typeface="Century Gothic"/>
                <a:cs typeface="Century Gothic"/>
              </a:rPr>
              <a:t>the direction of mandibular  movements</a:t>
            </a:r>
            <a:endParaRPr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="" xmlns:a16="http://schemas.microsoft.com/office/drawing/2014/main" id="{197893F0-5690-4204-BCAF-419504A06842}"/>
              </a:ext>
            </a:extLst>
          </p:cNvPr>
          <p:cNvSpPr/>
          <p:nvPr/>
        </p:nvSpPr>
        <p:spPr>
          <a:xfrm>
            <a:off x="533400" y="1872732"/>
            <a:ext cx="3448050" cy="4019550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>
            <a:extLst>
              <a:ext uri="{FF2B5EF4-FFF2-40B4-BE49-F238E27FC236}">
                <a16:creationId xmlns="" xmlns:a16="http://schemas.microsoft.com/office/drawing/2014/main" id="{828131BF-D9D1-4B56-B329-A6F198953E05}"/>
              </a:ext>
            </a:extLst>
          </p:cNvPr>
          <p:cNvSpPr/>
          <p:nvPr/>
        </p:nvSpPr>
        <p:spPr>
          <a:xfrm>
            <a:off x="4800600" y="2133600"/>
            <a:ext cx="4000500" cy="381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4CCA512-EF6C-46AB-992F-B33E2AC57CF4}"/>
              </a:ext>
            </a:extLst>
          </p:cNvPr>
          <p:cNvSpPr txBox="1"/>
          <p:nvPr/>
        </p:nvSpPr>
        <p:spPr>
          <a:xfrm>
            <a:off x="1905000" y="2895600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TEMPORALIS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D37AFB2-BDE4-42B5-AFA3-4FF4F2FB2980}"/>
              </a:ext>
            </a:extLst>
          </p:cNvPr>
          <p:cNvSpPr txBox="1"/>
          <p:nvPr/>
        </p:nvSpPr>
        <p:spPr>
          <a:xfrm>
            <a:off x="1295400" y="381000"/>
            <a:ext cx="25222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MASSETER </a:t>
            </a:r>
          </a:p>
          <a:p>
            <a:r>
              <a:rPr lang="en-IN" dirty="0"/>
              <a:t>TEMPORALIS</a:t>
            </a:r>
          </a:p>
          <a:p>
            <a:r>
              <a:rPr lang="en-IN" dirty="0"/>
              <a:t>MEDIAL PTERYGOID</a:t>
            </a:r>
          </a:p>
          <a:p>
            <a:r>
              <a:rPr lang="en-IN" dirty="0"/>
              <a:t>LATERAL PTERYGOID</a:t>
            </a:r>
          </a:p>
        </p:txBody>
      </p:sp>
    </p:spTree>
    <p:extLst>
      <p:ext uri="{BB962C8B-B14F-4D97-AF65-F5344CB8AC3E}">
        <p14:creationId xmlns="" xmlns:p14="http://schemas.microsoft.com/office/powerpoint/2010/main" val="30717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53680" y="4957707"/>
            <a:ext cx="1290320" cy="188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81500" y="2572511"/>
            <a:ext cx="4463796" cy="24277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96155" y="2532888"/>
            <a:ext cx="4407408" cy="27584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7700" y="2667000"/>
            <a:ext cx="4245863" cy="2895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7700" y="2666999"/>
            <a:ext cx="4245863" cy="2895599"/>
          </a:xfrm>
          <a:custGeom>
            <a:avLst/>
            <a:gdLst/>
            <a:ahLst/>
            <a:cxnLst/>
            <a:rect l="l" t="t" r="r" b="b"/>
            <a:pathLst>
              <a:path w="4343400" h="2308860">
                <a:moveTo>
                  <a:pt x="0" y="2308352"/>
                </a:moveTo>
                <a:lnTo>
                  <a:pt x="4343400" y="2308352"/>
                </a:lnTo>
                <a:lnTo>
                  <a:pt x="4343400" y="0"/>
                </a:lnTo>
                <a:lnTo>
                  <a:pt x="0" y="0"/>
                </a:lnTo>
                <a:lnTo>
                  <a:pt x="0" y="2308352"/>
                </a:lnTo>
                <a:close/>
              </a:path>
            </a:pathLst>
          </a:custGeom>
          <a:ln w="12700">
            <a:solidFill>
              <a:srgbClr val="FF6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37075" y="2694559"/>
            <a:ext cx="3878579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64970" indent="9144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400" spc="5" dirty="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2400" spc="-1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flat 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quadrangular  muscle,</a:t>
            </a:r>
            <a:r>
              <a:rPr sz="2400" spc="-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partly</a:t>
            </a:r>
            <a:endParaRPr sz="24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tendinous,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partly</a:t>
            </a:r>
            <a:r>
              <a:rPr sz="2400" spc="-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fleshy.</a:t>
            </a:r>
            <a:endParaRPr sz="2400" dirty="0">
              <a:latin typeface="Century Gothic"/>
              <a:cs typeface="Century Gothic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overlies the</a:t>
            </a:r>
            <a:r>
              <a:rPr sz="2400" spc="-1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lateral 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surface of the mandibular  ramus.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43811" y="306324"/>
            <a:ext cx="6160008" cy="9784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819400" y="1144495"/>
            <a:ext cx="4091877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MASSETER</a:t>
            </a:r>
            <a:r>
              <a:rPr spc="-80" dirty="0"/>
              <a:t> </a:t>
            </a:r>
            <a:r>
              <a:rPr spc="-5" dirty="0"/>
              <a:t>MUSCLE</a:t>
            </a:r>
          </a:p>
        </p:txBody>
      </p:sp>
      <p:graphicFrame>
        <p:nvGraphicFramePr>
          <p:cNvPr id="11" name="Object 12">
            <a:extLst>
              <a:ext uri="{FF2B5EF4-FFF2-40B4-BE49-F238E27FC236}">
                <a16:creationId xmlns="" xmlns:a16="http://schemas.microsoft.com/office/drawing/2014/main" id="{6F1A5081-2B14-4569-8A28-A5A9DE7160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72935521"/>
              </p:ext>
            </p:extLst>
          </p:nvPr>
        </p:nvGraphicFramePr>
        <p:xfrm>
          <a:off x="416518" y="2122903"/>
          <a:ext cx="3716536" cy="4363906"/>
        </p:xfrm>
        <a:graphic>
          <a:graphicData uri="http://schemas.openxmlformats.org/presentationml/2006/ole">
            <p:oleObj spid="_x0000_s1036" name="Rastrový obrázek" r:id="rId8" imgW="3820058" imgH="390579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04684"/>
            <a:ext cx="6414085" cy="63533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151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103" y="134112"/>
            <a:ext cx="5248656" cy="3496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67" y="94488"/>
            <a:ext cx="5294376" cy="3294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228600"/>
            <a:ext cx="5105400" cy="3352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2400" y="228600"/>
            <a:ext cx="5105400" cy="3352800"/>
          </a:xfrm>
          <a:prstGeom prst="rect">
            <a:avLst/>
          </a:prstGeom>
          <a:ln w="12700">
            <a:solidFill>
              <a:srgbClr val="FF61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10"/>
              </a:spcBef>
            </a:pPr>
            <a:r>
              <a:rPr sz="2400" b="1" u="heavy" spc="-5" dirty="0">
                <a:solidFill>
                  <a:srgbClr val="DFF7AD"/>
                </a:solidFill>
                <a:uFill>
                  <a:solidFill>
                    <a:srgbClr val="DFF7AD"/>
                  </a:solidFill>
                </a:uFill>
                <a:latin typeface="Century Gothic"/>
                <a:cs typeface="Century Gothic"/>
              </a:rPr>
              <a:t>Superficial part</a:t>
            </a:r>
            <a:endParaRPr sz="2400" dirty="0">
              <a:latin typeface="Century Gothic"/>
              <a:cs typeface="Century Gothic"/>
            </a:endParaRPr>
          </a:p>
          <a:p>
            <a:pPr marL="530225" marR="225425">
              <a:lnSpc>
                <a:spcPct val="100000"/>
              </a:lnSpc>
              <a:spcBef>
                <a:spcPts val="580"/>
              </a:spcBef>
            </a:pPr>
            <a:r>
              <a:rPr sz="2400" i="1" spc="-5" dirty="0">
                <a:solidFill>
                  <a:srgbClr val="74A40F"/>
                </a:solidFill>
                <a:latin typeface="Century Gothic"/>
                <a:cs typeface="Century Gothic"/>
              </a:rPr>
              <a:t>ORIGIN: </a:t>
            </a:r>
            <a:r>
              <a:rPr sz="2400" dirty="0">
                <a:latin typeface="Century Gothic"/>
                <a:cs typeface="Century Gothic"/>
              </a:rPr>
              <a:t>maxillary </a:t>
            </a:r>
            <a:r>
              <a:rPr sz="2400" spc="-5" dirty="0">
                <a:latin typeface="Century Gothic"/>
                <a:cs typeface="Century Gothic"/>
              </a:rPr>
              <a:t>process </a:t>
            </a:r>
            <a:r>
              <a:rPr sz="2400" dirty="0">
                <a:latin typeface="Century Gothic"/>
                <a:cs typeface="Century Gothic"/>
              </a:rPr>
              <a:t>of  zygomatic </a:t>
            </a:r>
            <a:r>
              <a:rPr sz="2400" spc="-5" dirty="0">
                <a:latin typeface="Century Gothic"/>
                <a:cs typeface="Century Gothic"/>
              </a:rPr>
              <a:t>bone </a:t>
            </a:r>
            <a:r>
              <a:rPr sz="2400" dirty="0">
                <a:latin typeface="Century Gothic"/>
                <a:cs typeface="Century Gothic"/>
              </a:rPr>
              <a:t>and  </a:t>
            </a:r>
            <a:r>
              <a:rPr sz="2400" spc="-5" dirty="0">
                <a:latin typeface="Century Gothic"/>
                <a:cs typeface="Century Gothic"/>
              </a:rPr>
              <a:t>anterior 2/3 </a:t>
            </a:r>
            <a:r>
              <a:rPr sz="2400" dirty="0">
                <a:latin typeface="Century Gothic"/>
                <a:cs typeface="Century Gothic"/>
              </a:rPr>
              <a:t>of the zygomatic  </a:t>
            </a:r>
            <a:r>
              <a:rPr sz="2400" spc="-5" dirty="0">
                <a:latin typeface="Century Gothic"/>
                <a:cs typeface="Century Gothic"/>
              </a:rPr>
              <a:t>process </a:t>
            </a:r>
            <a:r>
              <a:rPr sz="2400" dirty="0">
                <a:latin typeface="Century Gothic"/>
                <a:cs typeface="Century Gothic"/>
              </a:rPr>
              <a:t>of the</a:t>
            </a:r>
            <a:r>
              <a:rPr sz="2400" spc="-2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maxilla</a:t>
            </a:r>
          </a:p>
          <a:p>
            <a:pPr marL="530225" marR="414020">
              <a:lnSpc>
                <a:spcPct val="100000"/>
              </a:lnSpc>
              <a:spcBef>
                <a:spcPts val="580"/>
              </a:spcBef>
            </a:pPr>
            <a:r>
              <a:rPr sz="2400" i="1" dirty="0">
                <a:solidFill>
                  <a:srgbClr val="74A40F"/>
                </a:solidFill>
                <a:latin typeface="Century Gothic"/>
                <a:cs typeface="Century Gothic"/>
              </a:rPr>
              <a:t>INSERTION: </a:t>
            </a:r>
            <a:r>
              <a:rPr sz="2400" spc="-5" dirty="0">
                <a:latin typeface="Century Gothic"/>
                <a:cs typeface="Century Gothic"/>
              </a:rPr>
              <a:t>angle </a:t>
            </a:r>
            <a:r>
              <a:rPr sz="2400" dirty="0">
                <a:latin typeface="Century Gothic"/>
                <a:cs typeface="Century Gothic"/>
              </a:rPr>
              <a:t>of the  mandible </a:t>
            </a:r>
            <a:r>
              <a:rPr sz="2400" spc="-5" dirty="0">
                <a:latin typeface="Century Gothic"/>
                <a:cs typeface="Century Gothic"/>
              </a:rPr>
              <a:t>and posterior  part </a:t>
            </a:r>
            <a:r>
              <a:rPr sz="2400" dirty="0">
                <a:latin typeface="Century Gothic"/>
                <a:cs typeface="Century Gothic"/>
              </a:rPr>
              <a:t>of</a:t>
            </a:r>
            <a:r>
              <a:rPr sz="2400" spc="-2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ramus</a:t>
            </a:r>
          </a:p>
        </p:txBody>
      </p:sp>
      <p:sp>
        <p:nvSpPr>
          <p:cNvPr id="6" name="object 6"/>
          <p:cNvSpPr/>
          <p:nvPr/>
        </p:nvSpPr>
        <p:spPr>
          <a:xfrm>
            <a:off x="146304" y="3581400"/>
            <a:ext cx="4258056" cy="32491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1827" y="3798175"/>
            <a:ext cx="4120957" cy="28418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599" y="3677880"/>
            <a:ext cx="4197157" cy="31039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800" y="3677880"/>
            <a:ext cx="4120957" cy="3149580"/>
          </a:xfrm>
          <a:prstGeom prst="rect">
            <a:avLst/>
          </a:prstGeom>
          <a:ln w="12700">
            <a:solidFill>
              <a:srgbClr val="FF61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20"/>
              </a:spcBef>
            </a:pPr>
            <a:r>
              <a:rPr sz="2400" b="1" u="heavy" spc="-5" dirty="0">
                <a:solidFill>
                  <a:srgbClr val="DFF7AD"/>
                </a:solidFill>
                <a:uFill>
                  <a:solidFill>
                    <a:srgbClr val="DFF7AD"/>
                  </a:solidFill>
                </a:uFill>
                <a:latin typeface="Century Gothic"/>
                <a:cs typeface="Century Gothic"/>
              </a:rPr>
              <a:t>Deep</a:t>
            </a:r>
            <a:r>
              <a:rPr sz="2400" b="1" u="heavy" spc="-20" dirty="0">
                <a:solidFill>
                  <a:srgbClr val="DFF7AD"/>
                </a:solidFill>
                <a:uFill>
                  <a:solidFill>
                    <a:srgbClr val="DFF7AD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400" b="1" u="heavy" spc="-5" dirty="0">
                <a:solidFill>
                  <a:srgbClr val="DFF7AD"/>
                </a:solidFill>
                <a:uFill>
                  <a:solidFill>
                    <a:srgbClr val="DFF7AD"/>
                  </a:solidFill>
                </a:uFill>
                <a:latin typeface="Century Gothic"/>
                <a:cs typeface="Century Gothic"/>
              </a:rPr>
              <a:t>part</a:t>
            </a:r>
            <a:endParaRPr sz="2400" dirty="0">
              <a:latin typeface="Century Gothic"/>
              <a:cs typeface="Century Gothic"/>
            </a:endParaRPr>
          </a:p>
          <a:p>
            <a:pPr marL="530225" marR="192405" algn="just">
              <a:lnSpc>
                <a:spcPct val="100000"/>
              </a:lnSpc>
              <a:spcBef>
                <a:spcPts val="575"/>
              </a:spcBef>
            </a:pPr>
            <a:r>
              <a:rPr sz="2400" i="1" spc="-5" dirty="0">
                <a:solidFill>
                  <a:srgbClr val="74A40F"/>
                </a:solidFill>
                <a:latin typeface="Century Gothic"/>
                <a:cs typeface="Century Gothic"/>
              </a:rPr>
              <a:t>ORIGIN: </a:t>
            </a:r>
            <a:r>
              <a:rPr sz="2400" dirty="0">
                <a:latin typeface="Century Gothic"/>
                <a:cs typeface="Century Gothic"/>
              </a:rPr>
              <a:t>medial  </a:t>
            </a:r>
            <a:r>
              <a:rPr sz="2400" spc="-5" dirty="0">
                <a:latin typeface="Century Gothic"/>
                <a:cs typeface="Century Gothic"/>
              </a:rPr>
              <a:t>aspect </a:t>
            </a:r>
            <a:r>
              <a:rPr sz="2400" dirty="0">
                <a:latin typeface="Century Gothic"/>
                <a:cs typeface="Century Gothic"/>
              </a:rPr>
              <a:t>of the  zygomatic</a:t>
            </a:r>
            <a:r>
              <a:rPr sz="2400" spc="-5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arch</a:t>
            </a:r>
            <a:endParaRPr sz="2400" dirty="0">
              <a:latin typeface="Century Gothic"/>
              <a:cs typeface="Century Gothic"/>
            </a:endParaRPr>
          </a:p>
          <a:p>
            <a:pPr marL="530225" marR="191770" algn="just">
              <a:lnSpc>
                <a:spcPct val="100000"/>
              </a:lnSpc>
              <a:spcBef>
                <a:spcPts val="575"/>
              </a:spcBef>
            </a:pPr>
            <a:r>
              <a:rPr sz="2400" i="1" dirty="0">
                <a:solidFill>
                  <a:srgbClr val="74A40F"/>
                </a:solidFill>
                <a:latin typeface="Century Gothic"/>
                <a:cs typeface="Century Gothic"/>
              </a:rPr>
              <a:t>INSERTION: </a:t>
            </a:r>
            <a:r>
              <a:rPr sz="2400" spc="-5" dirty="0">
                <a:latin typeface="Century Gothic"/>
                <a:cs typeface="Century Gothic"/>
              </a:rPr>
              <a:t>central  and </a:t>
            </a:r>
            <a:r>
              <a:rPr sz="2400" dirty="0">
                <a:latin typeface="Century Gothic"/>
                <a:cs typeface="Century Gothic"/>
              </a:rPr>
              <a:t>upper </a:t>
            </a:r>
            <a:r>
              <a:rPr sz="2400" spc="-5" dirty="0">
                <a:latin typeface="Century Gothic"/>
                <a:cs typeface="Century Gothic"/>
              </a:rPr>
              <a:t>part </a:t>
            </a:r>
            <a:r>
              <a:rPr sz="2400" dirty="0">
                <a:latin typeface="Century Gothic"/>
                <a:cs typeface="Century Gothic"/>
              </a:rPr>
              <a:t>of  ramus </a:t>
            </a:r>
            <a:r>
              <a:rPr sz="2400" spc="-5" dirty="0">
                <a:latin typeface="Century Gothic"/>
                <a:cs typeface="Century Gothic"/>
              </a:rPr>
              <a:t>as </a:t>
            </a:r>
            <a:r>
              <a:rPr sz="2400" spc="5" dirty="0">
                <a:latin typeface="Century Gothic"/>
                <a:cs typeface="Century Gothic"/>
              </a:rPr>
              <a:t>high </a:t>
            </a:r>
            <a:r>
              <a:rPr sz="2400" spc="-5" dirty="0">
                <a:latin typeface="Century Gothic"/>
                <a:cs typeface="Century Gothic"/>
              </a:rPr>
              <a:t>as </a:t>
            </a:r>
            <a:r>
              <a:rPr sz="2400" dirty="0">
                <a:latin typeface="Century Gothic"/>
                <a:cs typeface="Century Gothic"/>
              </a:rPr>
              <a:t>the  coronoid</a:t>
            </a:r>
          </a:p>
        </p:txBody>
      </p:sp>
      <p:sp>
        <p:nvSpPr>
          <p:cNvPr id="10" name="object 10"/>
          <p:cNvSpPr/>
          <p:nvPr/>
        </p:nvSpPr>
        <p:spPr>
          <a:xfrm>
            <a:off x="4794503" y="4896611"/>
            <a:ext cx="4258056" cy="17434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48071" y="4856988"/>
            <a:ext cx="3995928" cy="16855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76800" y="4991100"/>
            <a:ext cx="4114800" cy="1600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76800" y="4991100"/>
            <a:ext cx="4114800" cy="1600200"/>
          </a:xfrm>
          <a:prstGeom prst="rect">
            <a:avLst/>
          </a:prstGeom>
          <a:ln w="12700">
            <a:solidFill>
              <a:srgbClr val="FF61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530860" marR="133350">
              <a:lnSpc>
                <a:spcPct val="100000"/>
              </a:lnSpc>
              <a:spcBef>
                <a:spcPts val="320"/>
              </a:spcBef>
            </a:pPr>
            <a:r>
              <a:rPr sz="2400" i="1" dirty="0">
                <a:solidFill>
                  <a:srgbClr val="74A40F"/>
                </a:solidFill>
                <a:latin typeface="Century Gothic"/>
                <a:cs typeface="Century Gothic"/>
              </a:rPr>
              <a:t>ACTION: </a:t>
            </a:r>
            <a:r>
              <a:rPr sz="2400" dirty="0">
                <a:latin typeface="Century Gothic"/>
                <a:cs typeface="Century Gothic"/>
              </a:rPr>
              <a:t>elevate the  jaw, with the  superficial fibers  causing</a:t>
            </a:r>
            <a:r>
              <a:rPr sz="2400" spc="-5" dirty="0">
                <a:latin typeface="Century Gothic"/>
                <a:cs typeface="Century Gothic"/>
              </a:rPr>
              <a:t> protraction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91150" y="647700"/>
            <a:ext cx="3248025" cy="38671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7239000" cy="326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n-IN" dirty="0" smtClean="0">
              <a:solidFill>
                <a:srgbClr val="92D050"/>
              </a:solidFill>
            </a:endParaRPr>
          </a:p>
          <a:p>
            <a:endParaRPr lang="en-IN" dirty="0">
              <a:solidFill>
                <a:srgbClr val="92D050"/>
              </a:solidFill>
            </a:endParaRPr>
          </a:p>
          <a:p>
            <a:r>
              <a:rPr lang="en-IN" sz="2800" dirty="0" smtClean="0">
                <a:solidFill>
                  <a:srgbClr val="92D050"/>
                </a:solidFill>
              </a:rPr>
              <a:t>Nerve supply </a:t>
            </a:r>
          </a:p>
          <a:p>
            <a:endParaRPr lang="en-IN" sz="2800" dirty="0" smtClean="0">
              <a:solidFill>
                <a:srgbClr val="92D050"/>
              </a:solidFill>
            </a:endParaRPr>
          </a:p>
          <a:p>
            <a:r>
              <a:rPr lang="en-IN" sz="2400" dirty="0" smtClean="0">
                <a:solidFill>
                  <a:schemeClr val="tx1"/>
                </a:solidFill>
              </a:rPr>
              <a:t>A branch of anterior division of mandible</a:t>
            </a:r>
          </a:p>
          <a:p>
            <a:endParaRPr lang="en-IN" dirty="0">
              <a:solidFill>
                <a:schemeClr val="tx1"/>
              </a:solidFill>
            </a:endParaRPr>
          </a:p>
          <a:p>
            <a:endParaRPr lang="en-IN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endParaRPr lang="en-IN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301033"/>
            <a:ext cx="8686800" cy="35909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018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4670">
              <a:lnSpc>
                <a:spcPct val="100000"/>
              </a:lnSpc>
              <a:spcBef>
                <a:spcPts val="100"/>
              </a:spcBef>
            </a:pPr>
            <a:r>
              <a:rPr dirty="0"/>
              <a:t>TEMPORALIS</a:t>
            </a:r>
            <a:r>
              <a:rPr spc="-105" dirty="0"/>
              <a:t> </a:t>
            </a:r>
            <a:r>
              <a:rPr dirty="0"/>
              <a:t>MUSCLE</a:t>
            </a:r>
          </a:p>
        </p:txBody>
      </p:sp>
      <p:sp>
        <p:nvSpPr>
          <p:cNvPr id="5" name="object 5"/>
          <p:cNvSpPr/>
          <p:nvPr/>
        </p:nvSpPr>
        <p:spPr>
          <a:xfrm>
            <a:off x="228601" y="2024631"/>
            <a:ext cx="4800600" cy="21663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6428" y="2442249"/>
            <a:ext cx="4384946" cy="1331134"/>
          </a:xfrm>
          <a:prstGeom prst="rect">
            <a:avLst/>
          </a:prstGeom>
          <a:ln w="12700">
            <a:solidFill>
              <a:srgbClr val="93995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252095" indent="914400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a large, fan- 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shaped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muscle at  the sides of the</a:t>
            </a:r>
            <a:r>
              <a:rPr sz="28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head.</a:t>
            </a:r>
            <a:endParaRPr sz="2800" dirty="0">
              <a:latin typeface="Century Gothic"/>
              <a:cs typeface="Century Gothic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B4B7DB14-8706-45C3-B63B-31275A009D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02449893"/>
              </p:ext>
            </p:extLst>
          </p:nvPr>
        </p:nvGraphicFramePr>
        <p:xfrm>
          <a:off x="5169532" y="1600200"/>
          <a:ext cx="3783189" cy="3733800"/>
        </p:xfrm>
        <a:graphic>
          <a:graphicData uri="http://schemas.openxmlformats.org/presentationml/2006/ole">
            <p:oleObj spid="_x0000_s2060" name="Rastrový obrázek" r:id="rId4" imgW="5714286" imgH="566816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1684" y="4553711"/>
            <a:ext cx="3953256" cy="2124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45252" y="4512564"/>
            <a:ext cx="3564636" cy="20528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4234" y="4648200"/>
            <a:ext cx="3810000" cy="1981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8928" y="4648200"/>
            <a:ext cx="3953256" cy="1958338"/>
          </a:xfrm>
          <a:prstGeom prst="rect">
            <a:avLst/>
          </a:prstGeom>
          <a:ln w="12700">
            <a:solidFill>
              <a:srgbClr val="93995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530860" marR="201295">
              <a:lnSpc>
                <a:spcPct val="100000"/>
              </a:lnSpc>
              <a:spcBef>
                <a:spcPts val="320"/>
              </a:spcBef>
            </a:pPr>
            <a:r>
              <a:rPr sz="2400" b="1" i="1" spc="-5" dirty="0">
                <a:solidFill>
                  <a:srgbClr val="74A40F"/>
                </a:solidFill>
                <a:latin typeface="Century Gothic"/>
                <a:cs typeface="Century Gothic"/>
              </a:rPr>
              <a:t>ACTION</a:t>
            </a:r>
            <a:r>
              <a:rPr sz="2400" b="1" i="1" spc="-5" dirty="0">
                <a:solidFill>
                  <a:srgbClr val="496200"/>
                </a:solidFill>
                <a:latin typeface="Century Gothic"/>
                <a:cs typeface="Century Gothic"/>
              </a:rPr>
              <a:t>: </a:t>
            </a:r>
            <a:r>
              <a:rPr sz="2400" dirty="0">
                <a:latin typeface="Century Gothic"/>
                <a:cs typeface="Century Gothic"/>
              </a:rPr>
              <a:t>anterior  fibers elevate the  mandible, while the  </a:t>
            </a:r>
            <a:r>
              <a:rPr sz="2400" spc="-5" dirty="0">
                <a:latin typeface="Century Gothic"/>
                <a:cs typeface="Century Gothic"/>
              </a:rPr>
              <a:t>posterior </a:t>
            </a:r>
            <a:r>
              <a:rPr sz="2400" dirty="0">
                <a:latin typeface="Century Gothic"/>
                <a:cs typeface="Century Gothic"/>
              </a:rPr>
              <a:t>fibers  retract the  mandible</a:t>
            </a:r>
          </a:p>
        </p:txBody>
      </p:sp>
      <p:sp>
        <p:nvSpPr>
          <p:cNvPr id="6" name="object 6"/>
          <p:cNvSpPr/>
          <p:nvPr/>
        </p:nvSpPr>
        <p:spPr>
          <a:xfrm>
            <a:off x="5143500" y="885825"/>
            <a:ext cx="3552825" cy="3381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103" y="819911"/>
            <a:ext cx="4715256" cy="5036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3672" y="778763"/>
            <a:ext cx="4479036" cy="57104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2400" y="914349"/>
            <a:ext cx="4572000" cy="56159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914349"/>
            <a:ext cx="4572000" cy="5615990"/>
          </a:xfrm>
          <a:custGeom>
            <a:avLst/>
            <a:gdLst/>
            <a:ahLst/>
            <a:cxnLst/>
            <a:rect l="l" t="t" r="r" b="b"/>
            <a:pathLst>
              <a:path w="4572000" h="4893945">
                <a:moveTo>
                  <a:pt x="0" y="4893691"/>
                </a:moveTo>
                <a:lnTo>
                  <a:pt x="4572000" y="4893691"/>
                </a:lnTo>
                <a:lnTo>
                  <a:pt x="4572000" y="0"/>
                </a:lnTo>
                <a:lnTo>
                  <a:pt x="0" y="0"/>
                </a:lnTo>
                <a:lnTo>
                  <a:pt x="0" y="4893691"/>
                </a:lnTo>
                <a:close/>
              </a:path>
            </a:pathLst>
          </a:custGeom>
          <a:ln w="12700">
            <a:solidFill>
              <a:srgbClr val="9399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70051" y="941579"/>
            <a:ext cx="4054349" cy="335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36319" algn="just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ORIGIN: </a:t>
            </a:r>
            <a:r>
              <a:rPr sz="2400" dirty="0">
                <a:latin typeface="Century Gothic"/>
                <a:cs typeface="Century Gothic"/>
              </a:rPr>
              <a:t>the floor</a:t>
            </a:r>
            <a:r>
              <a:rPr sz="2400" spc="-11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of  temporal </a:t>
            </a:r>
            <a:r>
              <a:rPr sz="2400" spc="-5" dirty="0">
                <a:latin typeface="Century Gothic"/>
                <a:cs typeface="Century Gothic"/>
              </a:rPr>
              <a:t>fossa</a:t>
            </a:r>
            <a:r>
              <a:rPr sz="2400" spc="-10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and  </a:t>
            </a:r>
            <a:r>
              <a:rPr sz="2400" dirty="0">
                <a:latin typeface="Century Gothic"/>
                <a:cs typeface="Century Gothic"/>
              </a:rPr>
              <a:t>temporal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fascia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COURSE: </a:t>
            </a:r>
            <a:r>
              <a:rPr sz="2400" dirty="0">
                <a:latin typeface="Century Gothic"/>
                <a:cs typeface="Century Gothic"/>
              </a:rPr>
              <a:t>anterior fibers</a:t>
            </a:r>
            <a:r>
              <a:rPr sz="2400" spc="-15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run  </a:t>
            </a:r>
            <a:r>
              <a:rPr sz="2400" spc="-5" dirty="0">
                <a:latin typeface="Century Gothic"/>
                <a:cs typeface="Century Gothic"/>
              </a:rPr>
              <a:t>vertically downwards  </a:t>
            </a:r>
            <a:r>
              <a:rPr sz="2400" dirty="0">
                <a:latin typeface="Century Gothic"/>
                <a:cs typeface="Century Gothic"/>
              </a:rPr>
              <a:t>while the </a:t>
            </a:r>
            <a:r>
              <a:rPr sz="2400" spc="-5" dirty="0">
                <a:latin typeface="Century Gothic"/>
                <a:cs typeface="Century Gothic"/>
              </a:rPr>
              <a:t>posterior </a:t>
            </a:r>
            <a:r>
              <a:rPr sz="2400" dirty="0">
                <a:latin typeface="Century Gothic"/>
                <a:cs typeface="Century Gothic"/>
              </a:rPr>
              <a:t>fibers  </a:t>
            </a:r>
            <a:r>
              <a:rPr sz="2400" spc="-5" dirty="0">
                <a:latin typeface="Century Gothic"/>
                <a:cs typeface="Century Gothic"/>
              </a:rPr>
              <a:t>are almost </a:t>
            </a:r>
            <a:r>
              <a:rPr sz="2400" dirty="0">
                <a:latin typeface="Century Gothic"/>
                <a:cs typeface="Century Gothic"/>
              </a:rPr>
              <a:t>horizontal </a:t>
            </a:r>
            <a:r>
              <a:rPr sz="2400" spc="10" dirty="0">
                <a:latin typeface="Century Gothic"/>
                <a:cs typeface="Century Gothic"/>
              </a:rPr>
              <a:t>in  </a:t>
            </a:r>
            <a:r>
              <a:rPr sz="2400" dirty="0">
                <a:latin typeface="Century Gothic"/>
                <a:cs typeface="Century Gothic"/>
              </a:rPr>
              <a:t>position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70051" y="4599813"/>
            <a:ext cx="375856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INSERTION: </a:t>
            </a:r>
            <a:r>
              <a:rPr sz="2400" dirty="0">
                <a:latin typeface="Century Gothic"/>
                <a:cs typeface="Century Gothic"/>
              </a:rPr>
              <a:t>the </a:t>
            </a:r>
            <a:r>
              <a:rPr sz="2400" spc="-5" dirty="0">
                <a:latin typeface="Century Gothic"/>
                <a:cs typeface="Century Gothic"/>
              </a:rPr>
              <a:t>apex and  deep </a:t>
            </a:r>
            <a:r>
              <a:rPr sz="2400" dirty="0">
                <a:latin typeface="Century Gothic"/>
                <a:cs typeface="Century Gothic"/>
              </a:rPr>
              <a:t>surface of the  coronoid </a:t>
            </a:r>
            <a:r>
              <a:rPr sz="2400" spc="-5" dirty="0">
                <a:latin typeface="Century Gothic"/>
                <a:cs typeface="Century Gothic"/>
              </a:rPr>
              <a:t>process and  along </a:t>
            </a:r>
            <a:r>
              <a:rPr sz="2400" dirty="0">
                <a:latin typeface="Century Gothic"/>
                <a:cs typeface="Century Gothic"/>
              </a:rPr>
              <a:t>the </a:t>
            </a:r>
            <a:r>
              <a:rPr sz="2400" spc="-5" dirty="0">
                <a:latin typeface="Century Gothic"/>
                <a:cs typeface="Century Gothic"/>
              </a:rPr>
              <a:t>anterior</a:t>
            </a:r>
            <a:r>
              <a:rPr sz="2400" spc="-10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border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0051" y="6063183"/>
            <a:ext cx="18662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entury Gothic"/>
                <a:cs typeface="Century Gothic"/>
              </a:rPr>
              <a:t>of the</a:t>
            </a:r>
            <a:r>
              <a:rPr sz="2400" spc="-10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ramus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3400"/>
            <a:ext cx="7924800" cy="5410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88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53680" y="4957707"/>
            <a:ext cx="1290320" cy="1887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" y="2295525"/>
            <a:ext cx="4000500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650520"/>
            <a:ext cx="84582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4745" marR="5080" indent="-60388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LATERAL </a:t>
            </a:r>
            <a:r>
              <a:rPr dirty="0"/>
              <a:t>(or</a:t>
            </a:r>
            <a:r>
              <a:rPr spc="-90" dirty="0"/>
              <a:t> </a:t>
            </a:r>
            <a:r>
              <a:rPr spc="-5" dirty="0"/>
              <a:t>EXTERNAL)</a:t>
            </a:r>
            <a:r>
              <a:rPr lang="en-IN" spc="-5" dirty="0"/>
              <a:t> </a:t>
            </a:r>
            <a:r>
              <a:rPr spc="-5" dirty="0"/>
              <a:t>PTERGOID</a:t>
            </a:r>
            <a:r>
              <a:rPr lang="en-IN" spc="-25" dirty="0"/>
              <a:t> M</a:t>
            </a:r>
            <a:r>
              <a:rPr dirty="0"/>
              <a:t>USCLE</a:t>
            </a:r>
          </a:p>
        </p:txBody>
      </p:sp>
      <p:sp>
        <p:nvSpPr>
          <p:cNvPr id="7" name="object 7"/>
          <p:cNvSpPr/>
          <p:nvPr/>
        </p:nvSpPr>
        <p:spPr>
          <a:xfrm>
            <a:off x="4267200" y="2558795"/>
            <a:ext cx="4692396" cy="32278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51376" y="2503932"/>
            <a:ext cx="4895087" cy="3200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43400" y="2653118"/>
            <a:ext cx="4572000" cy="3108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43400" y="2653118"/>
            <a:ext cx="4572000" cy="3108960"/>
          </a:xfrm>
          <a:prstGeom prst="rect">
            <a:avLst/>
          </a:prstGeom>
          <a:ln w="12700">
            <a:solidFill>
              <a:srgbClr val="FFA20C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716280" indent="914400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thick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and 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triangular muscle 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with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two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 heads.</a:t>
            </a:r>
            <a:endParaRPr sz="2800" dirty="0">
              <a:latin typeface="Century Gothic"/>
              <a:cs typeface="Century Gothic"/>
            </a:endParaRPr>
          </a:p>
          <a:p>
            <a:pPr marL="92075" marR="210185" indent="9144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the muscle of 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mastication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that 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occupy primarily a 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horizontal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position.</a:t>
            </a:r>
            <a:endParaRPr sz="2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67512"/>
            <a:ext cx="4876800" cy="6028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7472" y="626363"/>
            <a:ext cx="4610100" cy="6003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" y="762000"/>
            <a:ext cx="4800600" cy="59344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76200" y="761999"/>
            <a:ext cx="4800600" cy="5961887"/>
          </a:xfrm>
          <a:custGeom>
            <a:avLst/>
            <a:gdLst/>
            <a:ahLst/>
            <a:cxnLst/>
            <a:rect l="l" t="t" r="r" b="b"/>
            <a:pathLst>
              <a:path w="4876800" h="5791200">
                <a:moveTo>
                  <a:pt x="0" y="5791200"/>
                </a:moveTo>
                <a:lnTo>
                  <a:pt x="4876800" y="5791200"/>
                </a:lnTo>
                <a:lnTo>
                  <a:pt x="4876800" y="0"/>
                </a:lnTo>
                <a:lnTo>
                  <a:pt x="0" y="0"/>
                </a:lnTo>
                <a:lnTo>
                  <a:pt x="0" y="5791200"/>
                </a:lnTo>
                <a:close/>
              </a:path>
            </a:pathLst>
          </a:custGeom>
          <a:ln w="12700">
            <a:solidFill>
              <a:srgbClr val="FFA2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3851" y="789178"/>
            <a:ext cx="4138929" cy="580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3505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ORIGIN: </a:t>
            </a:r>
            <a:r>
              <a:rPr sz="2400" dirty="0">
                <a:latin typeface="Century Gothic"/>
                <a:cs typeface="Century Gothic"/>
              </a:rPr>
              <a:t>Superior </a:t>
            </a:r>
            <a:r>
              <a:rPr sz="2400" spc="-5" dirty="0">
                <a:latin typeface="Century Gothic"/>
                <a:cs typeface="Century Gothic"/>
              </a:rPr>
              <a:t>portion </a:t>
            </a:r>
            <a:r>
              <a:rPr sz="2400" dirty="0">
                <a:latin typeface="Century Gothic"/>
                <a:cs typeface="Century Gothic"/>
              </a:rPr>
              <a:t>–  </a:t>
            </a:r>
            <a:r>
              <a:rPr sz="2400" spc="-5" dirty="0">
                <a:latin typeface="Century Gothic"/>
                <a:cs typeface="Century Gothic"/>
              </a:rPr>
              <a:t>infratemporal </a:t>
            </a:r>
            <a:r>
              <a:rPr sz="2400" dirty="0">
                <a:latin typeface="Century Gothic"/>
                <a:cs typeface="Century Gothic"/>
              </a:rPr>
              <a:t>surface of  greater wing of </a:t>
            </a:r>
            <a:r>
              <a:rPr sz="2400" spc="-5" dirty="0">
                <a:latin typeface="Century Gothic"/>
                <a:cs typeface="Century Gothic"/>
              </a:rPr>
              <a:t>sphenoid.  </a:t>
            </a:r>
            <a:r>
              <a:rPr sz="2400" dirty="0">
                <a:latin typeface="Century Gothic"/>
                <a:cs typeface="Century Gothic"/>
              </a:rPr>
              <a:t>Inferior </a:t>
            </a:r>
            <a:r>
              <a:rPr sz="2400" spc="-5" dirty="0">
                <a:latin typeface="Century Gothic"/>
                <a:cs typeface="Century Gothic"/>
              </a:rPr>
              <a:t>portion </a:t>
            </a:r>
            <a:r>
              <a:rPr sz="2400" dirty="0">
                <a:latin typeface="Century Gothic"/>
                <a:cs typeface="Century Gothic"/>
              </a:rPr>
              <a:t>– </a:t>
            </a:r>
            <a:r>
              <a:rPr sz="2400" spc="-5" dirty="0">
                <a:latin typeface="Century Gothic"/>
                <a:cs typeface="Century Gothic"/>
              </a:rPr>
              <a:t>lateral  </a:t>
            </a:r>
            <a:r>
              <a:rPr sz="2400" dirty="0">
                <a:latin typeface="Century Gothic"/>
                <a:cs typeface="Century Gothic"/>
              </a:rPr>
              <a:t>surface of </a:t>
            </a:r>
            <a:r>
              <a:rPr sz="2400" spc="-5" dirty="0">
                <a:latin typeface="Century Gothic"/>
                <a:cs typeface="Century Gothic"/>
              </a:rPr>
              <a:t>lateral</a:t>
            </a:r>
            <a:r>
              <a:rPr sz="2400" spc="-9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pterygoid  plate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 marR="126364">
              <a:lnSpc>
                <a:spcPct val="100000"/>
              </a:lnSpc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INSERTION: </a:t>
            </a:r>
            <a:r>
              <a:rPr sz="2400" dirty="0">
                <a:latin typeface="Century Gothic"/>
                <a:cs typeface="Century Gothic"/>
              </a:rPr>
              <a:t>fibers a re  directed </a:t>
            </a:r>
            <a:r>
              <a:rPr sz="2400" spc="-5" dirty="0">
                <a:latin typeface="Century Gothic"/>
                <a:cs typeface="Century Gothic"/>
              </a:rPr>
              <a:t>laterally and  backwards </a:t>
            </a:r>
            <a:r>
              <a:rPr sz="2400" spc="5" dirty="0">
                <a:latin typeface="Century Gothic"/>
                <a:cs typeface="Century Gothic"/>
              </a:rPr>
              <a:t>into </a:t>
            </a:r>
            <a:r>
              <a:rPr sz="2400" dirty="0">
                <a:latin typeface="Century Gothic"/>
                <a:cs typeface="Century Gothic"/>
              </a:rPr>
              <a:t>the front</a:t>
            </a:r>
            <a:r>
              <a:rPr sz="2400" spc="-1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of  the </a:t>
            </a:r>
            <a:r>
              <a:rPr sz="2400" spc="-5" dirty="0">
                <a:latin typeface="Century Gothic"/>
                <a:cs typeface="Century Gothic"/>
              </a:rPr>
              <a:t>pteygoi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plate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ACTION: </a:t>
            </a:r>
            <a:r>
              <a:rPr sz="2400" spc="-5" dirty="0">
                <a:latin typeface="Century Gothic"/>
                <a:cs typeface="Century Gothic"/>
              </a:rPr>
              <a:t>depress, proturude  and </a:t>
            </a:r>
            <a:r>
              <a:rPr sz="2400" spc="5" dirty="0">
                <a:latin typeface="Century Gothic"/>
                <a:cs typeface="Century Gothic"/>
              </a:rPr>
              <a:t>move </a:t>
            </a:r>
            <a:r>
              <a:rPr sz="2400" dirty="0">
                <a:latin typeface="Century Gothic"/>
                <a:cs typeface="Century Gothic"/>
              </a:rPr>
              <a:t>the mandible  from side to</a:t>
            </a:r>
            <a:r>
              <a:rPr sz="2400" spc="-5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side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="" xmlns:a16="http://schemas.microsoft.com/office/drawing/2014/main" id="{3F7A7EDF-4750-4A5E-BB2A-719C08B21F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25321053"/>
              </p:ext>
            </p:extLst>
          </p:nvPr>
        </p:nvGraphicFramePr>
        <p:xfrm>
          <a:off x="5009345" y="1078177"/>
          <a:ext cx="3796863" cy="4636824"/>
        </p:xfrm>
        <a:graphic>
          <a:graphicData uri="http://schemas.openxmlformats.org/presentationml/2006/ole">
            <p:oleObj spid="_x0000_s3084" name="Rastrový obrázek" r:id="rId6" imgW="3666667" imgH="4544059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53680" y="4957707"/>
            <a:ext cx="1290320" cy="188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6915" marR="5080" indent="-268605">
              <a:lnSpc>
                <a:spcPct val="100000"/>
              </a:lnSpc>
              <a:spcBef>
                <a:spcPts val="100"/>
              </a:spcBef>
            </a:pPr>
            <a:r>
              <a:rPr dirty="0"/>
              <a:t>MEDIAL (or</a:t>
            </a:r>
            <a:r>
              <a:rPr spc="-70" dirty="0"/>
              <a:t> </a:t>
            </a:r>
            <a:r>
              <a:rPr spc="-5" dirty="0"/>
              <a:t>INTERNAL)  PTERYGOID</a:t>
            </a:r>
            <a:r>
              <a:rPr spc="-40" dirty="0"/>
              <a:t> </a:t>
            </a:r>
            <a:r>
              <a:rPr dirty="0"/>
              <a:t>MUSCLE</a:t>
            </a:r>
          </a:p>
        </p:txBody>
      </p:sp>
      <p:sp>
        <p:nvSpPr>
          <p:cNvPr id="7" name="object 7"/>
          <p:cNvSpPr/>
          <p:nvPr/>
        </p:nvSpPr>
        <p:spPr>
          <a:xfrm>
            <a:off x="4544567" y="2342388"/>
            <a:ext cx="4157472" cy="3657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28744" y="2287523"/>
            <a:ext cx="4418076" cy="3627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20386" y="2436063"/>
            <a:ext cx="4038599" cy="3539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620386" y="2436063"/>
            <a:ext cx="4038600" cy="3539490"/>
          </a:xfrm>
          <a:prstGeom prst="rect">
            <a:avLst/>
          </a:prstGeom>
          <a:ln w="12700">
            <a:solidFill>
              <a:srgbClr val="9EDA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313055" indent="914400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almost a 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mirror-like image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of  the masseter  muscle.</a:t>
            </a:r>
            <a:endParaRPr sz="2800">
              <a:latin typeface="Century Gothic"/>
              <a:cs typeface="Century Gothic"/>
            </a:endParaRPr>
          </a:p>
          <a:p>
            <a:pPr marL="92075" marR="153670" indent="9144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It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rhomboidal 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runs practically  </a:t>
            </a:r>
            <a:r>
              <a:rPr sz="2800" spc="5" dirty="0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same 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direction 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on the inner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surface 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of the mandible</a:t>
            </a:r>
            <a:endParaRPr sz="2800">
              <a:latin typeface="Century Gothic"/>
              <a:cs typeface="Century Gothic"/>
            </a:endParaRPr>
          </a:p>
        </p:txBody>
      </p:sp>
      <p:graphicFrame>
        <p:nvGraphicFramePr>
          <p:cNvPr id="11" name="Object 7">
            <a:extLst>
              <a:ext uri="{FF2B5EF4-FFF2-40B4-BE49-F238E27FC236}">
                <a16:creationId xmlns="" xmlns:a16="http://schemas.microsoft.com/office/drawing/2014/main" id="{DB19D34C-6051-4235-B5EF-A9419701EE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55981954"/>
              </p:ext>
            </p:extLst>
          </p:nvPr>
        </p:nvGraphicFramePr>
        <p:xfrm>
          <a:off x="499491" y="2093976"/>
          <a:ext cx="3886200" cy="4543425"/>
        </p:xfrm>
        <a:graphic>
          <a:graphicData uri="http://schemas.openxmlformats.org/presentationml/2006/ole">
            <p:oleObj spid="_x0000_s4108" name="Rastrový obrázek" r:id="rId7" imgW="3885714" imgH="4544059" progId="PBrush">
              <p:embed/>
            </p:oleObj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303CE0-855A-4C6A-A22A-A7C8169B8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D4F5E7-2628-407E-9D05-95F6A5FB9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object 3">
            <a:extLst>
              <a:ext uri="{FF2B5EF4-FFF2-40B4-BE49-F238E27FC236}">
                <a16:creationId xmlns="" xmlns:a16="http://schemas.microsoft.com/office/drawing/2014/main" id="{5453D31B-3800-4358-B09D-5776743ABE82}"/>
              </a:ext>
            </a:extLst>
          </p:cNvPr>
          <p:cNvSpPr/>
          <p:nvPr/>
        </p:nvSpPr>
        <p:spPr>
          <a:xfrm>
            <a:off x="457200" y="838200"/>
            <a:ext cx="8305800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502918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33850" y="533400"/>
            <a:ext cx="4848225" cy="4333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925" y="714754"/>
            <a:ext cx="3876674" cy="4466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672" y="673607"/>
            <a:ext cx="3462528" cy="41936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1924" y="809116"/>
            <a:ext cx="3815207" cy="42628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1923" y="809115"/>
            <a:ext cx="3815209" cy="4236390"/>
          </a:xfrm>
          <a:prstGeom prst="rect">
            <a:avLst/>
          </a:prstGeom>
          <a:ln w="12700">
            <a:solidFill>
              <a:srgbClr val="9EDA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0225" marR="329565">
              <a:lnSpc>
                <a:spcPct val="100000"/>
              </a:lnSpc>
              <a:spcBef>
                <a:spcPts val="310"/>
              </a:spcBef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ORIGIN: </a:t>
            </a:r>
            <a:r>
              <a:rPr sz="2400" dirty="0">
                <a:latin typeface="Century Gothic"/>
                <a:cs typeface="Century Gothic"/>
              </a:rPr>
              <a:t>medial  surface of </a:t>
            </a:r>
            <a:r>
              <a:rPr sz="2400" spc="-5" dirty="0">
                <a:latin typeface="Century Gothic"/>
                <a:cs typeface="Century Gothic"/>
              </a:rPr>
              <a:t>lateral  pterygoid plate,  </a:t>
            </a:r>
            <a:r>
              <a:rPr sz="2400" dirty="0">
                <a:latin typeface="Century Gothic"/>
                <a:cs typeface="Century Gothic"/>
              </a:rPr>
              <a:t>the </a:t>
            </a:r>
            <a:r>
              <a:rPr sz="2400" spc="-5" dirty="0">
                <a:latin typeface="Century Gothic"/>
                <a:cs typeface="Century Gothic"/>
              </a:rPr>
              <a:t>posterior  </a:t>
            </a:r>
            <a:r>
              <a:rPr sz="2400" dirty="0">
                <a:latin typeface="Century Gothic"/>
                <a:cs typeface="Century Gothic"/>
              </a:rPr>
              <a:t>surface of the  </a:t>
            </a:r>
            <a:r>
              <a:rPr sz="2400" spc="-5" dirty="0">
                <a:latin typeface="Century Gothic"/>
                <a:cs typeface="Century Gothic"/>
              </a:rPr>
              <a:t>tubercle </a:t>
            </a:r>
            <a:r>
              <a:rPr sz="2400" dirty="0">
                <a:latin typeface="Century Gothic"/>
                <a:cs typeface="Century Gothic"/>
              </a:rPr>
              <a:t>of </a:t>
            </a:r>
            <a:r>
              <a:rPr sz="2400" spc="-5" dirty="0">
                <a:latin typeface="Century Gothic"/>
                <a:cs typeface="Century Gothic"/>
              </a:rPr>
              <a:t>palatine  bone </a:t>
            </a:r>
            <a:r>
              <a:rPr sz="2400" dirty="0">
                <a:latin typeface="Century Gothic"/>
                <a:cs typeface="Century Gothic"/>
              </a:rPr>
              <a:t>and  tuberosity of</a:t>
            </a:r>
            <a:r>
              <a:rPr sz="2400" spc="-10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maxilla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530225" marR="174625">
              <a:lnSpc>
                <a:spcPct val="100000"/>
              </a:lnSpc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INSERTION:  </a:t>
            </a:r>
            <a:r>
              <a:rPr sz="2400" spc="-5" dirty="0">
                <a:latin typeface="Century Gothic"/>
                <a:cs typeface="Century Gothic"/>
              </a:rPr>
              <a:t>pterygoid</a:t>
            </a:r>
            <a:r>
              <a:rPr sz="2400" spc="-2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tuberosity</a:t>
            </a:r>
          </a:p>
        </p:txBody>
      </p:sp>
      <p:sp>
        <p:nvSpPr>
          <p:cNvPr id="7" name="object 7"/>
          <p:cNvSpPr/>
          <p:nvPr/>
        </p:nvSpPr>
        <p:spPr>
          <a:xfrm>
            <a:off x="755904" y="5087111"/>
            <a:ext cx="7458456" cy="13441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09472" y="5045964"/>
            <a:ext cx="7141464" cy="1321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200" y="5181600"/>
            <a:ext cx="7315200" cy="12003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8200" y="5181600"/>
            <a:ext cx="7315200" cy="1149033"/>
          </a:xfrm>
          <a:prstGeom prst="rect">
            <a:avLst/>
          </a:prstGeom>
          <a:ln w="12700">
            <a:solidFill>
              <a:srgbClr val="9EDA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530225" marR="213995">
              <a:lnSpc>
                <a:spcPct val="100000"/>
              </a:lnSpc>
              <a:spcBef>
                <a:spcPts val="320"/>
              </a:spcBef>
              <a:tabLst>
                <a:tab pos="2199640" algn="l"/>
              </a:tabLst>
            </a:pPr>
            <a:r>
              <a:rPr sz="2400" b="1" i="1" dirty="0">
                <a:solidFill>
                  <a:srgbClr val="74A40F"/>
                </a:solidFill>
                <a:latin typeface="Century Gothic"/>
                <a:cs typeface="Century Gothic"/>
              </a:rPr>
              <a:t>ACTION: </a:t>
            </a:r>
            <a:r>
              <a:rPr sz="2400" dirty="0">
                <a:latin typeface="Century Gothic"/>
                <a:cs typeface="Century Gothic"/>
              </a:rPr>
              <a:t>elevates </a:t>
            </a:r>
            <a:r>
              <a:rPr sz="2400" spc="-5" dirty="0">
                <a:latin typeface="Century Gothic"/>
                <a:cs typeface="Century Gothic"/>
              </a:rPr>
              <a:t>and </a:t>
            </a:r>
            <a:r>
              <a:rPr sz="2400" dirty="0">
                <a:latin typeface="Century Gothic"/>
                <a:cs typeface="Century Gothic"/>
              </a:rPr>
              <a:t>protracts the  mandible.	</a:t>
            </a:r>
            <a:r>
              <a:rPr sz="2400" spc="-10" dirty="0">
                <a:latin typeface="Century Gothic"/>
                <a:cs typeface="Century Gothic"/>
              </a:rPr>
              <a:t>It </a:t>
            </a:r>
            <a:r>
              <a:rPr sz="2400" spc="-5" dirty="0">
                <a:latin typeface="Century Gothic"/>
                <a:cs typeface="Century Gothic"/>
              </a:rPr>
              <a:t>also </a:t>
            </a:r>
            <a:r>
              <a:rPr sz="2400" spc="5" dirty="0">
                <a:latin typeface="Century Gothic"/>
                <a:cs typeface="Century Gothic"/>
              </a:rPr>
              <a:t>moves </a:t>
            </a:r>
            <a:r>
              <a:rPr sz="2400" dirty="0">
                <a:latin typeface="Century Gothic"/>
                <a:cs typeface="Century Gothic"/>
              </a:rPr>
              <a:t>the jaw from side  </a:t>
            </a:r>
            <a:r>
              <a:rPr sz="2400">
                <a:latin typeface="Century Gothic"/>
                <a:cs typeface="Century Gothic"/>
              </a:rPr>
              <a:t>to </a:t>
            </a:r>
            <a:r>
              <a:rPr sz="2400" smtClean="0">
                <a:latin typeface="Century Gothic"/>
                <a:cs typeface="Century Gothic"/>
              </a:rPr>
              <a:t>side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9821057"/>
              </p:ext>
            </p:extLst>
          </p:nvPr>
        </p:nvGraphicFramePr>
        <p:xfrm>
          <a:off x="1143000" y="76200"/>
          <a:ext cx="7086600" cy="714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135">
                  <a:extLst>
                    <a:ext uri="{9D8B030D-6E8A-4147-A177-3AD203B41FA5}">
                      <a16:colId xmlns="" xmlns:a16="http://schemas.microsoft.com/office/drawing/2014/main" val="1001082503"/>
                    </a:ext>
                  </a:extLst>
                </a:gridCol>
                <a:gridCol w="3720465">
                  <a:extLst>
                    <a:ext uri="{9D8B030D-6E8A-4147-A177-3AD203B41FA5}">
                      <a16:colId xmlns="" xmlns:a16="http://schemas.microsoft.com/office/drawing/2014/main" val="800901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MOVEMENT</a:t>
                      </a:r>
                      <a:r>
                        <a:rPr lang="en-IN" sz="2400" baseline="0" dirty="0" smtClean="0"/>
                        <a:t> OF JAW</a:t>
                      </a:r>
                      <a:endParaRPr lang="en-IN" sz="2400" dirty="0" smtClean="0"/>
                    </a:p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MUSCLES INVOLVED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593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Depression</a:t>
                      </a:r>
                      <a:r>
                        <a:rPr lang="en-IN" sz="2400" baseline="0" dirty="0" smtClean="0"/>
                        <a:t> of mandible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Lateral pterygoid</a:t>
                      </a:r>
                    </a:p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9340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Elevation</a:t>
                      </a:r>
                      <a:r>
                        <a:rPr lang="en-IN" sz="2400" baseline="0" dirty="0" smtClean="0"/>
                        <a:t> of jaw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Masseter</a:t>
                      </a:r>
                    </a:p>
                    <a:p>
                      <a:r>
                        <a:rPr lang="en-IN" sz="2400" dirty="0" smtClean="0"/>
                        <a:t>Temporalis</a:t>
                      </a:r>
                    </a:p>
                    <a:p>
                      <a:r>
                        <a:rPr lang="en-IN" sz="2400" dirty="0" smtClean="0"/>
                        <a:t>Medial</a:t>
                      </a:r>
                      <a:r>
                        <a:rPr lang="en-IN" sz="2400" baseline="0" dirty="0" smtClean="0"/>
                        <a:t> pterygoid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851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Protrusion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Lateral pterygoid</a:t>
                      </a:r>
                    </a:p>
                    <a:p>
                      <a:r>
                        <a:rPr lang="en-IN" sz="2400" dirty="0" smtClean="0"/>
                        <a:t>Medial pterygoid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906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Retraction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Posterior fibres of Temporalis</a:t>
                      </a:r>
                    </a:p>
                    <a:p>
                      <a:r>
                        <a:rPr lang="en-IN" sz="2400" dirty="0" smtClean="0"/>
                        <a:t>Masseter</a:t>
                      </a:r>
                    </a:p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595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Lateral</a:t>
                      </a:r>
                      <a:r>
                        <a:rPr lang="en-IN" sz="2400" baseline="0" dirty="0" smtClean="0"/>
                        <a:t> movements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Medial and lateral pterygoid acting alternatively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508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22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3600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7322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42976" y="428604"/>
            <a:ext cx="4286280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 Black" pitchFamily="34" charset="0"/>
              </a:rPr>
              <a:t>Masticatory</a:t>
            </a:r>
            <a:r>
              <a:rPr lang="en-US" sz="2800" b="1" dirty="0" smtClean="0">
                <a:latin typeface="Arial Black" pitchFamily="34" charset="0"/>
              </a:rPr>
              <a:t> reflexes</a:t>
            </a:r>
            <a:endParaRPr lang="en-US" sz="2800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357166"/>
            <a:ext cx="8215370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                                                        Jaw jerk reflex: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Sitting or standing upright with his or her jaw in rest position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sharp downward tap </a:t>
            </a:r>
            <a:r>
              <a:rPr lang="en-US" dirty="0" smtClean="0"/>
              <a:t>on the chin results in the </a:t>
            </a:r>
            <a:r>
              <a:rPr lang="en-US" dirty="0" err="1" smtClean="0"/>
              <a:t>masseter</a:t>
            </a:r>
            <a:r>
              <a:rPr lang="en-US" dirty="0" smtClean="0"/>
              <a:t> to contract suddenly and the jaw closes immediately.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this is </a:t>
            </a:r>
            <a:r>
              <a:rPr lang="en-US" dirty="0" smtClean="0">
                <a:solidFill>
                  <a:srgbClr val="00B0F0"/>
                </a:solidFill>
              </a:rPr>
              <a:t>monosynaptic reflex </a:t>
            </a:r>
            <a:r>
              <a:rPr lang="en-US" dirty="0" smtClean="0"/>
              <a:t>due to </a:t>
            </a:r>
            <a:r>
              <a:rPr lang="en-US" dirty="0" smtClean="0">
                <a:solidFill>
                  <a:srgbClr val="FF0000"/>
                </a:solidFill>
              </a:rPr>
              <a:t>stretching</a:t>
            </a:r>
            <a:r>
              <a:rPr lang="en-US" dirty="0" smtClean="0"/>
              <a:t> of muscle spindles of the </a:t>
            </a:r>
            <a:r>
              <a:rPr lang="en-US" dirty="0" err="1" smtClean="0"/>
              <a:t>masseter</a:t>
            </a:r>
            <a:endParaRPr lang="en-US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A reverse jaw jerk is however not present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An upward tap on the chin has no effect on the </a:t>
            </a:r>
            <a:r>
              <a:rPr lang="en-US" dirty="0" smtClean="0">
                <a:solidFill>
                  <a:srgbClr val="FF0000"/>
                </a:solidFill>
              </a:rPr>
              <a:t>depressors </a:t>
            </a:r>
            <a:r>
              <a:rPr lang="en-US" dirty="0" smtClean="0"/>
              <a:t>of the mandible because these depressor muscles have very </a:t>
            </a:r>
            <a:r>
              <a:rPr lang="en-US" dirty="0" smtClean="0">
                <a:solidFill>
                  <a:srgbClr val="FF0000"/>
                </a:solidFill>
              </a:rPr>
              <a:t>few spindles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00042"/>
            <a:ext cx="85011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 Black" pitchFamily="34" charset="0"/>
              </a:rPr>
              <a:t>UNLOADING REFLEX: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a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protective reflex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During eating if a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hard particle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such as a stone or shell is suddenly encountered the closing movement of the mandible stops immediately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occurs because of sudden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inactivation of the muscles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spindles of </a:t>
            </a:r>
            <a:r>
              <a:rPr lang="en-US" sz="24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masseter</a:t>
            </a:r>
            <a:r>
              <a:rPr lang="en-US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jaw opens the hard particle is detected and thrown out of the mouth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85728"/>
            <a:ext cx="8715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Black" pitchFamily="34" charset="0"/>
              </a:rPr>
              <a:t>Jaw opening reflex</a:t>
            </a:r>
          </a:p>
          <a:p>
            <a:endParaRPr lang="en-US" dirty="0" smtClean="0"/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Jaw opens because of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mechanical or electrical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stimulation of the lips teeth etc 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reflex is commonly seen in children and is due to inhibition of the elevator activity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4" y="6985"/>
            <a:ext cx="9129980" cy="68369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3680" y="13115"/>
            <a:ext cx="1290320" cy="188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8745" y="9398"/>
            <a:ext cx="2673350" cy="1900555"/>
          </a:xfrm>
          <a:custGeom>
            <a:avLst/>
            <a:gdLst/>
            <a:ahLst/>
            <a:cxnLst/>
            <a:rect l="l" t="t" r="r" b="b"/>
            <a:pathLst>
              <a:path w="2673350" h="1900555">
                <a:moveTo>
                  <a:pt x="2672969" y="1900174"/>
                </a:moveTo>
                <a:lnTo>
                  <a:pt x="0" y="0"/>
                </a:lnTo>
              </a:path>
            </a:pathLst>
          </a:custGeom>
          <a:ln w="12700">
            <a:solidFill>
              <a:srgbClr val="C0C0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985"/>
            <a:ext cx="9137015" cy="6844030"/>
          </a:xfrm>
          <a:custGeom>
            <a:avLst/>
            <a:gdLst/>
            <a:ahLst/>
            <a:cxnLst/>
            <a:rect l="l" t="t" r="r" b="b"/>
            <a:pathLst>
              <a:path w="9137015" h="6844030">
                <a:moveTo>
                  <a:pt x="0" y="6843981"/>
                </a:moveTo>
                <a:lnTo>
                  <a:pt x="9137015" y="0"/>
                </a:lnTo>
              </a:path>
            </a:pathLst>
          </a:custGeom>
          <a:ln w="12700">
            <a:solidFill>
              <a:srgbClr val="B8B8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27647" y="559308"/>
            <a:ext cx="1484376" cy="725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68643" y="854075"/>
            <a:ext cx="836930" cy="328930"/>
          </a:xfrm>
          <a:custGeom>
            <a:avLst/>
            <a:gdLst/>
            <a:ahLst/>
            <a:cxnLst/>
            <a:rect l="l" t="t" r="r" b="b"/>
            <a:pathLst>
              <a:path w="836929" h="328930">
                <a:moveTo>
                  <a:pt x="650112" y="0"/>
                </a:moveTo>
                <a:lnTo>
                  <a:pt x="576072" y="0"/>
                </a:lnTo>
                <a:lnTo>
                  <a:pt x="576072" y="328422"/>
                </a:lnTo>
                <a:lnTo>
                  <a:pt x="651255" y="328422"/>
                </a:lnTo>
                <a:lnTo>
                  <a:pt x="680785" y="327921"/>
                </a:lnTo>
                <a:lnTo>
                  <a:pt x="725604" y="323921"/>
                </a:lnTo>
                <a:lnTo>
                  <a:pt x="765873" y="309165"/>
                </a:lnTo>
                <a:lnTo>
                  <a:pt x="799451" y="280191"/>
                </a:lnTo>
                <a:lnTo>
                  <a:pt x="808890" y="267462"/>
                </a:lnTo>
                <a:lnTo>
                  <a:pt x="638175" y="267462"/>
                </a:lnTo>
                <a:lnTo>
                  <a:pt x="638175" y="60325"/>
                </a:lnTo>
                <a:lnTo>
                  <a:pt x="803991" y="60325"/>
                </a:lnTo>
                <a:lnTo>
                  <a:pt x="801812" y="56945"/>
                </a:lnTo>
                <a:lnTo>
                  <a:pt x="773185" y="28041"/>
                </a:lnTo>
                <a:lnTo>
                  <a:pt x="736820" y="10019"/>
                </a:lnTo>
                <a:lnTo>
                  <a:pt x="683619" y="1117"/>
                </a:lnTo>
                <a:lnTo>
                  <a:pt x="650112" y="0"/>
                </a:lnTo>
                <a:close/>
              </a:path>
              <a:path w="836929" h="328930">
                <a:moveTo>
                  <a:pt x="803991" y="60325"/>
                </a:moveTo>
                <a:lnTo>
                  <a:pt x="659383" y="60325"/>
                </a:lnTo>
                <a:lnTo>
                  <a:pt x="686530" y="61944"/>
                </a:lnTo>
                <a:lnTo>
                  <a:pt x="709676" y="66802"/>
                </a:lnTo>
                <a:lnTo>
                  <a:pt x="743965" y="86233"/>
                </a:lnTo>
                <a:lnTo>
                  <a:pt x="765857" y="120951"/>
                </a:lnTo>
                <a:lnTo>
                  <a:pt x="773176" y="167386"/>
                </a:lnTo>
                <a:lnTo>
                  <a:pt x="772414" y="183675"/>
                </a:lnTo>
                <a:lnTo>
                  <a:pt x="760983" y="224662"/>
                </a:lnTo>
                <a:lnTo>
                  <a:pt x="729360" y="257683"/>
                </a:lnTo>
                <a:lnTo>
                  <a:pt x="687087" y="266862"/>
                </a:lnTo>
                <a:lnTo>
                  <a:pt x="667130" y="267462"/>
                </a:lnTo>
                <a:lnTo>
                  <a:pt x="808890" y="267462"/>
                </a:lnTo>
                <a:lnTo>
                  <a:pt x="829296" y="222343"/>
                </a:lnTo>
                <a:lnTo>
                  <a:pt x="836422" y="168783"/>
                </a:lnTo>
                <a:lnTo>
                  <a:pt x="835015" y="142948"/>
                </a:lnTo>
                <a:lnTo>
                  <a:pt x="830786" y="118792"/>
                </a:lnTo>
                <a:lnTo>
                  <a:pt x="823723" y="96327"/>
                </a:lnTo>
                <a:lnTo>
                  <a:pt x="813815" y="75564"/>
                </a:lnTo>
                <a:lnTo>
                  <a:pt x="803991" y="60325"/>
                </a:lnTo>
                <a:close/>
              </a:path>
              <a:path w="836929" h="328930">
                <a:moveTo>
                  <a:pt x="297687" y="0"/>
                </a:moveTo>
                <a:lnTo>
                  <a:pt x="237743" y="0"/>
                </a:lnTo>
                <a:lnTo>
                  <a:pt x="237743" y="328422"/>
                </a:lnTo>
                <a:lnTo>
                  <a:pt x="300227" y="328422"/>
                </a:lnTo>
                <a:lnTo>
                  <a:pt x="300227" y="113029"/>
                </a:lnTo>
                <a:lnTo>
                  <a:pt x="371203" y="113029"/>
                </a:lnTo>
                <a:lnTo>
                  <a:pt x="297687" y="0"/>
                </a:lnTo>
                <a:close/>
              </a:path>
              <a:path w="836929" h="328930">
                <a:moveTo>
                  <a:pt x="371203" y="113029"/>
                </a:moveTo>
                <a:lnTo>
                  <a:pt x="300227" y="113029"/>
                </a:lnTo>
                <a:lnTo>
                  <a:pt x="440562" y="328422"/>
                </a:lnTo>
                <a:lnTo>
                  <a:pt x="500760" y="328422"/>
                </a:lnTo>
                <a:lnTo>
                  <a:pt x="500760" y="216153"/>
                </a:lnTo>
                <a:lnTo>
                  <a:pt x="438276" y="216153"/>
                </a:lnTo>
                <a:lnTo>
                  <a:pt x="371203" y="113029"/>
                </a:lnTo>
                <a:close/>
              </a:path>
              <a:path w="836929" h="328930">
                <a:moveTo>
                  <a:pt x="500760" y="0"/>
                </a:moveTo>
                <a:lnTo>
                  <a:pt x="438276" y="0"/>
                </a:lnTo>
                <a:lnTo>
                  <a:pt x="438276" y="216153"/>
                </a:lnTo>
                <a:lnTo>
                  <a:pt x="500760" y="216153"/>
                </a:lnTo>
                <a:lnTo>
                  <a:pt x="500760" y="0"/>
                </a:lnTo>
                <a:close/>
              </a:path>
              <a:path w="836929" h="328930">
                <a:moveTo>
                  <a:pt x="179324" y="0"/>
                </a:moveTo>
                <a:lnTo>
                  <a:pt x="0" y="0"/>
                </a:lnTo>
                <a:lnTo>
                  <a:pt x="0" y="328422"/>
                </a:lnTo>
                <a:lnTo>
                  <a:pt x="179324" y="328422"/>
                </a:lnTo>
                <a:lnTo>
                  <a:pt x="179324" y="267080"/>
                </a:lnTo>
                <a:lnTo>
                  <a:pt x="62102" y="267080"/>
                </a:lnTo>
                <a:lnTo>
                  <a:pt x="62102" y="180721"/>
                </a:lnTo>
                <a:lnTo>
                  <a:pt x="179324" y="180721"/>
                </a:lnTo>
                <a:lnTo>
                  <a:pt x="179324" y="120650"/>
                </a:lnTo>
                <a:lnTo>
                  <a:pt x="62102" y="120650"/>
                </a:lnTo>
                <a:lnTo>
                  <a:pt x="62102" y="61213"/>
                </a:lnTo>
                <a:lnTo>
                  <a:pt x="179324" y="61213"/>
                </a:lnTo>
                <a:lnTo>
                  <a:pt x="179324" y="0"/>
                </a:lnTo>
                <a:close/>
              </a:path>
            </a:pathLst>
          </a:custGeom>
          <a:solidFill>
            <a:srgbClr val="B1E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03769" y="911352"/>
            <a:ext cx="141097" cy="2132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44715" y="854075"/>
            <a:ext cx="260350" cy="328930"/>
          </a:xfrm>
          <a:custGeom>
            <a:avLst/>
            <a:gdLst/>
            <a:ahLst/>
            <a:cxnLst/>
            <a:rect l="l" t="t" r="r" b="b"/>
            <a:pathLst>
              <a:path w="260350" h="328930">
                <a:moveTo>
                  <a:pt x="0" y="0"/>
                </a:moveTo>
                <a:lnTo>
                  <a:pt x="74040" y="0"/>
                </a:lnTo>
                <a:lnTo>
                  <a:pt x="107547" y="1117"/>
                </a:lnTo>
                <a:lnTo>
                  <a:pt x="160748" y="10019"/>
                </a:lnTo>
                <a:lnTo>
                  <a:pt x="197113" y="28041"/>
                </a:lnTo>
                <a:lnTo>
                  <a:pt x="225740" y="56945"/>
                </a:lnTo>
                <a:lnTo>
                  <a:pt x="247651" y="96327"/>
                </a:lnTo>
                <a:lnTo>
                  <a:pt x="258943" y="142948"/>
                </a:lnTo>
                <a:lnTo>
                  <a:pt x="260350" y="168783"/>
                </a:lnTo>
                <a:lnTo>
                  <a:pt x="259562" y="187430"/>
                </a:lnTo>
                <a:lnTo>
                  <a:pt x="247650" y="238633"/>
                </a:lnTo>
                <a:lnTo>
                  <a:pt x="223379" y="280191"/>
                </a:lnTo>
                <a:lnTo>
                  <a:pt x="189801" y="309165"/>
                </a:lnTo>
                <a:lnTo>
                  <a:pt x="149532" y="323921"/>
                </a:lnTo>
                <a:lnTo>
                  <a:pt x="104713" y="327921"/>
                </a:lnTo>
                <a:lnTo>
                  <a:pt x="75183" y="328422"/>
                </a:lnTo>
                <a:lnTo>
                  <a:pt x="0" y="328422"/>
                </a:lnTo>
                <a:lnTo>
                  <a:pt x="0" y="0"/>
                </a:lnTo>
                <a:close/>
              </a:path>
            </a:pathLst>
          </a:custGeom>
          <a:ln w="6095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06386" y="854075"/>
            <a:ext cx="263525" cy="328930"/>
          </a:xfrm>
          <a:custGeom>
            <a:avLst/>
            <a:gdLst/>
            <a:ahLst/>
            <a:cxnLst/>
            <a:rect l="l" t="t" r="r" b="b"/>
            <a:pathLst>
              <a:path w="263525" h="328930">
                <a:moveTo>
                  <a:pt x="0" y="0"/>
                </a:moveTo>
                <a:lnTo>
                  <a:pt x="59944" y="0"/>
                </a:lnTo>
                <a:lnTo>
                  <a:pt x="200533" y="216153"/>
                </a:lnTo>
                <a:lnTo>
                  <a:pt x="200533" y="0"/>
                </a:lnTo>
                <a:lnTo>
                  <a:pt x="263017" y="0"/>
                </a:lnTo>
                <a:lnTo>
                  <a:pt x="263017" y="328422"/>
                </a:lnTo>
                <a:lnTo>
                  <a:pt x="202819" y="328422"/>
                </a:lnTo>
                <a:lnTo>
                  <a:pt x="62484" y="113029"/>
                </a:lnTo>
                <a:lnTo>
                  <a:pt x="62484" y="328422"/>
                </a:lnTo>
                <a:lnTo>
                  <a:pt x="0" y="32842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68643" y="854075"/>
            <a:ext cx="179705" cy="328930"/>
          </a:xfrm>
          <a:custGeom>
            <a:avLst/>
            <a:gdLst/>
            <a:ahLst/>
            <a:cxnLst/>
            <a:rect l="l" t="t" r="r" b="b"/>
            <a:pathLst>
              <a:path w="179704" h="328930">
                <a:moveTo>
                  <a:pt x="0" y="0"/>
                </a:moveTo>
                <a:lnTo>
                  <a:pt x="179324" y="0"/>
                </a:lnTo>
                <a:lnTo>
                  <a:pt x="179324" y="61213"/>
                </a:lnTo>
                <a:lnTo>
                  <a:pt x="62102" y="61213"/>
                </a:lnTo>
                <a:lnTo>
                  <a:pt x="62102" y="120650"/>
                </a:lnTo>
                <a:lnTo>
                  <a:pt x="179324" y="120650"/>
                </a:lnTo>
                <a:lnTo>
                  <a:pt x="179324" y="180721"/>
                </a:lnTo>
                <a:lnTo>
                  <a:pt x="62102" y="180721"/>
                </a:lnTo>
                <a:lnTo>
                  <a:pt x="62102" y="267080"/>
                </a:lnTo>
                <a:lnTo>
                  <a:pt x="179324" y="267080"/>
                </a:lnTo>
                <a:lnTo>
                  <a:pt x="179324" y="328422"/>
                </a:lnTo>
                <a:lnTo>
                  <a:pt x="0" y="32842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638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57200"/>
            <a:ext cx="8763000" cy="609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854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57200"/>
            <a:ext cx="7924799" cy="5791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040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92242"/>
            <a:ext cx="8229599" cy="65371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54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458200" cy="609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803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09600"/>
            <a:ext cx="7619999" cy="586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789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33400"/>
            <a:ext cx="8000999" cy="5410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675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9600"/>
            <a:ext cx="8229600" cy="571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598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0600"/>
            <a:ext cx="7696200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38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1000"/>
            <a:ext cx="8001000" cy="586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582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57200"/>
            <a:ext cx="8077200" cy="6172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57201"/>
            <a:ext cx="8229600" cy="5943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647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5800725" cy="4143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780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5800"/>
            <a:ext cx="7543800" cy="533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1116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09600"/>
            <a:ext cx="7848600" cy="586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0696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04800"/>
            <a:ext cx="7848599" cy="59435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373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1000"/>
            <a:ext cx="8001000" cy="5333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22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930</TotalTime>
  <Words>748</Words>
  <Application>Microsoft Office PowerPoint</Application>
  <PresentationFormat>On-screen Show (4:3)</PresentationFormat>
  <Paragraphs>133</Paragraphs>
  <Slides>41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Wood Type</vt:lpstr>
      <vt:lpstr>Rastrový obrázek</vt:lpstr>
      <vt:lpstr>MUSCLES  OF MASTICATION</vt:lpstr>
      <vt:lpstr>Slide 2</vt:lpstr>
      <vt:lpstr>Slide 3</vt:lpstr>
      <vt:lpstr>Mastication is the repetitive sequence of jaw  opening and closing with a profile in the vertical  plane called CHEWING CYCLE.</vt:lpstr>
      <vt:lpstr>2. CLOSING PHASE -the mandible is  raised towards the  maxilla</vt:lpstr>
      <vt:lpstr>Slide 6</vt:lpstr>
      <vt:lpstr>Slide 7</vt:lpstr>
      <vt:lpstr>MASSETER MUSCLE</vt:lpstr>
      <vt:lpstr>Slide 9</vt:lpstr>
      <vt:lpstr>Slide 10</vt:lpstr>
      <vt:lpstr>Slide 11</vt:lpstr>
      <vt:lpstr>TEMPORALIS MUSCLE</vt:lpstr>
      <vt:lpstr>Slide 13</vt:lpstr>
      <vt:lpstr>Slide 14</vt:lpstr>
      <vt:lpstr>LATERAL (or EXTERNAL) PTERGOID MUSCLE</vt:lpstr>
      <vt:lpstr>Slide 16</vt:lpstr>
      <vt:lpstr>MEDIAL (or INTERNAL)  PTERYGOID MUSCLE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MUSCLES  OF MASTICATION</dc:title>
  <cp:lastModifiedBy>acer</cp:lastModifiedBy>
  <cp:revision>31</cp:revision>
  <dcterms:created xsi:type="dcterms:W3CDTF">2019-01-28T14:00:47Z</dcterms:created>
  <dcterms:modified xsi:type="dcterms:W3CDTF">2025-01-31T05:00:55Z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2012-01-24T00:00:00Z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2019-01-28T00:00:00Z</vt:filetime>
  </property>
</Properties>
</file>