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5"/>
  </p:notesMasterIdLst>
  <p:sldIdLst>
    <p:sldId id="256" r:id="rId2"/>
    <p:sldId id="310" r:id="rId3"/>
    <p:sldId id="268" r:id="rId4"/>
    <p:sldId id="269" r:id="rId5"/>
    <p:sldId id="311" r:id="rId6"/>
    <p:sldId id="266" r:id="rId7"/>
    <p:sldId id="263" r:id="rId8"/>
    <p:sldId id="264" r:id="rId9"/>
    <p:sldId id="309" r:id="rId10"/>
    <p:sldId id="271" r:id="rId11"/>
    <p:sldId id="272" r:id="rId12"/>
    <p:sldId id="297" r:id="rId13"/>
    <p:sldId id="273" r:id="rId14"/>
    <p:sldId id="312" r:id="rId15"/>
    <p:sldId id="267" r:id="rId16"/>
    <p:sldId id="259" r:id="rId17"/>
    <p:sldId id="313" r:id="rId18"/>
    <p:sldId id="261" r:id="rId19"/>
    <p:sldId id="314" r:id="rId20"/>
    <p:sldId id="315" r:id="rId21"/>
    <p:sldId id="262" r:id="rId22"/>
    <p:sldId id="274" r:id="rId23"/>
    <p:sldId id="302" r:id="rId24"/>
    <p:sldId id="316" r:id="rId25"/>
    <p:sldId id="317" r:id="rId26"/>
    <p:sldId id="275" r:id="rId27"/>
    <p:sldId id="305" r:id="rId28"/>
    <p:sldId id="373" r:id="rId29"/>
    <p:sldId id="352" r:id="rId30"/>
    <p:sldId id="365" r:id="rId31"/>
    <p:sldId id="353" r:id="rId32"/>
    <p:sldId id="360" r:id="rId33"/>
    <p:sldId id="361" r:id="rId34"/>
    <p:sldId id="362" r:id="rId35"/>
    <p:sldId id="363" r:id="rId36"/>
    <p:sldId id="354" r:id="rId37"/>
    <p:sldId id="355" r:id="rId38"/>
    <p:sldId id="357" r:id="rId39"/>
    <p:sldId id="359" r:id="rId40"/>
    <p:sldId id="351" r:id="rId41"/>
    <p:sldId id="366" r:id="rId42"/>
    <p:sldId id="367" r:id="rId43"/>
    <p:sldId id="369" r:id="rId44"/>
    <p:sldId id="343" r:id="rId45"/>
    <p:sldId id="370" r:id="rId46"/>
    <p:sldId id="371" r:id="rId47"/>
    <p:sldId id="372" r:id="rId48"/>
    <p:sldId id="318" r:id="rId49"/>
    <p:sldId id="374" r:id="rId50"/>
    <p:sldId id="320" r:id="rId51"/>
    <p:sldId id="319" r:id="rId52"/>
    <p:sldId id="323" r:id="rId53"/>
    <p:sldId id="324" r:id="rId54"/>
    <p:sldId id="325" r:id="rId55"/>
    <p:sldId id="326" r:id="rId56"/>
    <p:sldId id="327" r:id="rId57"/>
    <p:sldId id="328" r:id="rId58"/>
    <p:sldId id="329" r:id="rId59"/>
    <p:sldId id="338" r:id="rId60"/>
    <p:sldId id="339" r:id="rId61"/>
    <p:sldId id="331" r:id="rId62"/>
    <p:sldId id="332" r:id="rId63"/>
    <p:sldId id="340" r:id="rId64"/>
    <p:sldId id="341" r:id="rId65"/>
    <p:sldId id="342" r:id="rId66"/>
    <p:sldId id="347" r:id="rId67"/>
    <p:sldId id="344" r:id="rId68"/>
    <p:sldId id="345" r:id="rId69"/>
    <p:sldId id="346" r:id="rId70"/>
    <p:sldId id="334" r:id="rId71"/>
    <p:sldId id="335" r:id="rId72"/>
    <p:sldId id="336" r:id="rId73"/>
    <p:sldId id="337" r:id="rId7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752D30-FEA2-42C5-A7C7-2583CF8055EF}" type="datetimeFigureOut">
              <a:rPr lang="en-IN" smtClean="0"/>
              <a:t>03-07-2024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F44847-6051-4CB9-8F7B-673B41ADA891}" type="slidenum">
              <a:rPr lang="en-IN" smtClean="0"/>
              <a:t>‹#›</a:t>
            </a:fld>
            <a:endParaRPr lang="en-IN"/>
          </a:p>
        </p:txBody>
      </p:sp>
    </p:spTree>
    <p:extLst>
      <p:ext uri="{BB962C8B-B14F-4D97-AF65-F5344CB8AC3E}">
        <p14:creationId xmlns:p14="http://schemas.microsoft.com/office/powerpoint/2010/main" val="1521238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cs typeface="Arial" charset="0"/>
            </a:endParaRPr>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4FF16AB-762E-4A7A-B487-2949E979242B}" type="slidenum">
              <a:rPr lang="en-US"/>
              <a:pPr/>
              <a:t>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cs typeface="Arial" charset="0"/>
            </a:endParaRPr>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D457E21-1BD3-4558-A49D-8C67B05DEF33}" type="slidenum">
              <a:rPr lang="en-US"/>
              <a:pPr/>
              <a:t>11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cs typeface="Arial" charset="0"/>
            </a:endParaRP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BC232EF-0BB0-4656-9127-FEF92618A0C7}" type="slidenum">
              <a:rPr lang="en-US"/>
              <a:pPr/>
              <a:t>12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cs typeface="Arial" charset="0"/>
            </a:endParaRPr>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8FDC21A-60BF-48D8-871B-B2160C5D0BA4}" type="slidenum">
              <a:rPr lang="en-US"/>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Crest of curvature= widest are of crown of the tooth when viewed from facial/lingua or proximal( mesial or distal)</a:t>
            </a:r>
            <a:endParaRPr lang="en-IN" dirty="0"/>
          </a:p>
        </p:txBody>
      </p:sp>
      <p:sp>
        <p:nvSpPr>
          <p:cNvPr id="4" name="Slide Number Placeholder 3"/>
          <p:cNvSpPr>
            <a:spLocks noGrp="1"/>
          </p:cNvSpPr>
          <p:nvPr>
            <p:ph type="sldNum" sz="quarter" idx="5"/>
          </p:nvPr>
        </p:nvSpPr>
        <p:spPr/>
        <p:txBody>
          <a:bodyPr/>
          <a:lstStyle/>
          <a:p>
            <a:fld id="{B9F44847-6051-4CB9-8F7B-673B41ADA891}" type="slidenum">
              <a:rPr lang="en-IN" smtClean="0"/>
              <a:t>14</a:t>
            </a:fld>
            <a:endParaRPr lang="en-IN"/>
          </a:p>
        </p:txBody>
      </p:sp>
    </p:spTree>
    <p:extLst>
      <p:ext uri="{BB962C8B-B14F-4D97-AF65-F5344CB8AC3E}">
        <p14:creationId xmlns:p14="http://schemas.microsoft.com/office/powerpoint/2010/main" val="636425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C7F0D01-9EEC-4255-A6BC-483BE6F91D2C}" type="slidenum">
              <a:rPr lang="en-US" smtClean="0"/>
              <a:pPr/>
              <a:t>17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2AE5D34-5A9F-4A44-8E14-06548D997DB7}" type="slidenum">
              <a:rPr lang="en-US" smtClean="0"/>
              <a:pPr>
                <a:defRPr/>
              </a:pPr>
              <a:t>46</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2AE5D34-5A9F-4A44-8E14-06548D997DB7}" type="slidenum">
              <a:rPr lang="en-US" smtClean="0"/>
              <a:pPr>
                <a:defRPr/>
              </a:pPr>
              <a:t>47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30725"/>
          </a:xfrm>
        </p:spPr>
        <p:txBody>
          <a:bodyPr/>
          <a:lstStyle/>
          <a:p>
            <a:endParaRPr lang="en-US" dirty="0"/>
          </a:p>
        </p:txBody>
      </p:sp>
      <p:sp>
        <p:nvSpPr>
          <p:cNvPr id="4" name="Date Placeholder 3"/>
          <p:cNvSpPr>
            <a:spLocks noGrp="1"/>
          </p:cNvSpPr>
          <p:nvPr>
            <p:ph type="dt" sz="half" idx="10"/>
          </p:nvPr>
        </p:nvSpPr>
        <p:spPr>
          <a:xfrm>
            <a:off x="609600" y="6243638"/>
            <a:ext cx="2844800" cy="457200"/>
          </a:xfrm>
        </p:spPr>
        <p:txBody>
          <a:bodyPr/>
          <a:lstStyle>
            <a:lvl1pPr>
              <a:defRPr/>
            </a:lvl1pPr>
          </a:lstStyle>
          <a:p>
            <a:endParaRPr lang="en-US" dirty="0"/>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endParaRPr lang="en-US" dirty="0"/>
          </a:p>
        </p:txBody>
      </p:sp>
      <p:sp>
        <p:nvSpPr>
          <p:cNvPr id="6" name="Slide Number Placeholder 5"/>
          <p:cNvSpPr>
            <a:spLocks noGrp="1"/>
          </p:cNvSpPr>
          <p:nvPr>
            <p:ph type="sldNum" sz="quarter" idx="12"/>
          </p:nvPr>
        </p:nvSpPr>
        <p:spPr>
          <a:xfrm>
            <a:off x="8737600" y="6243638"/>
            <a:ext cx="2844800" cy="457200"/>
          </a:xfrm>
        </p:spPr>
        <p:txBody>
          <a:bodyPr/>
          <a:lstStyle>
            <a:lvl1pPr>
              <a:defRPr/>
            </a:lvl1pPr>
          </a:lstStyle>
          <a:p>
            <a:fld id="{5D745C97-4237-499F-AB0A-292E974B6B46}" type="slidenum">
              <a:rPr lang="ar-SA"/>
              <a:pPr/>
              <a:t>‹#›</a:t>
            </a:fld>
            <a:endParaRPr lang="en-US" dirty="0"/>
          </a:p>
        </p:txBody>
      </p:sp>
    </p:spTree>
    <p:extLst>
      <p:ext uri="{BB962C8B-B14F-4D97-AF65-F5344CB8AC3E}">
        <p14:creationId xmlns:p14="http://schemas.microsoft.com/office/powerpoint/2010/main" val="3556334107"/>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87400" y="266700"/>
            <a:ext cx="11099800" cy="1104900"/>
          </a:xfrm>
        </p:spPr>
        <p:txBody>
          <a:bodyPr/>
          <a:lstStyle/>
          <a:p>
            <a:r>
              <a:rPr lang="en-US"/>
              <a:t>Click to edit Master title style</a:t>
            </a:r>
          </a:p>
        </p:txBody>
      </p:sp>
      <p:sp>
        <p:nvSpPr>
          <p:cNvPr id="3" name="Content Placeholder 2"/>
          <p:cNvSpPr>
            <a:spLocks noGrp="1"/>
          </p:cNvSpPr>
          <p:nvPr>
            <p:ph sz="half" idx="1"/>
          </p:nvPr>
        </p:nvSpPr>
        <p:spPr>
          <a:xfrm>
            <a:off x="1524000" y="1790700"/>
            <a:ext cx="5080000" cy="4381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807200" y="1790700"/>
            <a:ext cx="5080000" cy="2114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07200" y="4057650"/>
            <a:ext cx="5080000" cy="2114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0"/>
          </p:nvPr>
        </p:nvSpPr>
        <p:spPr>
          <a:xfrm>
            <a:off x="4368800" y="6400800"/>
            <a:ext cx="3860800" cy="457200"/>
          </a:xfrm>
        </p:spPr>
        <p:txBody>
          <a:bodyPr/>
          <a:lstStyle>
            <a:lvl1pPr>
              <a:defRPr/>
            </a:lvl1pPr>
          </a:lstStyle>
          <a:p>
            <a:endParaRPr lang="en-US" dirty="0"/>
          </a:p>
        </p:txBody>
      </p:sp>
      <p:sp>
        <p:nvSpPr>
          <p:cNvPr id="7" name="Slide Number Placeholder 6"/>
          <p:cNvSpPr>
            <a:spLocks noGrp="1"/>
          </p:cNvSpPr>
          <p:nvPr>
            <p:ph type="sldNum" sz="quarter" idx="11"/>
          </p:nvPr>
        </p:nvSpPr>
        <p:spPr>
          <a:xfrm>
            <a:off x="9347200" y="6400800"/>
            <a:ext cx="2540000" cy="457200"/>
          </a:xfrm>
        </p:spPr>
        <p:txBody>
          <a:bodyPr/>
          <a:lstStyle>
            <a:lvl1pPr>
              <a:defRPr/>
            </a:lvl1pPr>
          </a:lstStyle>
          <a:p>
            <a:fld id="{9FA01366-67FD-4E5F-844D-89B2BD6EC1E9}" type="slidenum">
              <a:rPr lang="ar-SA"/>
              <a:pPr/>
              <a:t>‹#›</a:t>
            </a:fld>
            <a:endParaRPr lang="en-US" dirty="0"/>
          </a:p>
        </p:txBody>
      </p:sp>
      <p:sp>
        <p:nvSpPr>
          <p:cNvPr id="8" name="Date Placeholder 7"/>
          <p:cNvSpPr>
            <a:spLocks noGrp="1"/>
          </p:cNvSpPr>
          <p:nvPr>
            <p:ph type="dt" sz="half" idx="12"/>
          </p:nvPr>
        </p:nvSpPr>
        <p:spPr>
          <a:xfrm>
            <a:off x="0" y="6400800"/>
            <a:ext cx="2540000" cy="457200"/>
          </a:xfrm>
        </p:spPr>
        <p:txBody>
          <a:bodyPr/>
          <a:lstStyle>
            <a:lvl1pPr>
              <a:defRPr/>
            </a:lvl1pPr>
          </a:lstStyle>
          <a:p>
            <a:endParaRPr lang="en-US" dirty="0"/>
          </a:p>
        </p:txBody>
      </p:sp>
    </p:spTree>
    <p:extLst>
      <p:ext uri="{BB962C8B-B14F-4D97-AF65-F5344CB8AC3E}">
        <p14:creationId xmlns:p14="http://schemas.microsoft.com/office/powerpoint/2010/main" val="3779826762"/>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737600" y="6245225"/>
            <a:ext cx="2844800" cy="476250"/>
          </a:xfrm>
        </p:spPr>
        <p:txBody>
          <a:bodyPr/>
          <a:lstStyle>
            <a:lvl1pPr>
              <a:defRPr/>
            </a:lvl1pPr>
          </a:lstStyle>
          <a:p>
            <a:endParaRPr lang="en-US" dirty="0"/>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dirty="0"/>
          </a:p>
        </p:txBody>
      </p:sp>
      <p:sp>
        <p:nvSpPr>
          <p:cNvPr id="7" name="Slide Number Placeholder 6"/>
          <p:cNvSpPr>
            <a:spLocks noGrp="1"/>
          </p:cNvSpPr>
          <p:nvPr>
            <p:ph type="sldNum" sz="quarter" idx="12"/>
          </p:nvPr>
        </p:nvSpPr>
        <p:spPr>
          <a:xfrm>
            <a:off x="609600" y="6245225"/>
            <a:ext cx="2844800" cy="476250"/>
          </a:xfrm>
        </p:spPr>
        <p:txBody>
          <a:bodyPr/>
          <a:lstStyle>
            <a:lvl1pPr>
              <a:defRPr/>
            </a:lvl1pPr>
          </a:lstStyle>
          <a:p>
            <a:fld id="{587DA21A-F9FD-4864-9EF8-6107EA5AB144}" type="slidenum">
              <a:rPr lang="ar-SA"/>
              <a:pPr/>
              <a:t>‹#›</a:t>
            </a:fld>
            <a:endParaRPr lang="en-US" dirty="0"/>
          </a:p>
        </p:txBody>
      </p:sp>
    </p:spTree>
    <p:extLst>
      <p:ext uri="{BB962C8B-B14F-4D97-AF65-F5344CB8AC3E}">
        <p14:creationId xmlns:p14="http://schemas.microsoft.com/office/powerpoint/2010/main" val="1810234535"/>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8737600" y="6245225"/>
            <a:ext cx="2844800" cy="476250"/>
          </a:xfrm>
        </p:spPr>
        <p:txBody>
          <a:bodyPr/>
          <a:lstStyle>
            <a:lvl1pPr>
              <a:defRPr/>
            </a:lvl1pPr>
          </a:lstStyle>
          <a:p>
            <a:endParaRPr lang="en-US" dirty="0"/>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endParaRPr lang="en-US" dirty="0"/>
          </a:p>
        </p:txBody>
      </p:sp>
      <p:sp>
        <p:nvSpPr>
          <p:cNvPr id="8" name="Slide Number Placeholder 7"/>
          <p:cNvSpPr>
            <a:spLocks noGrp="1"/>
          </p:cNvSpPr>
          <p:nvPr>
            <p:ph type="sldNum" sz="quarter" idx="12"/>
          </p:nvPr>
        </p:nvSpPr>
        <p:spPr>
          <a:xfrm>
            <a:off x="609600" y="6245225"/>
            <a:ext cx="2844800" cy="476250"/>
          </a:xfrm>
        </p:spPr>
        <p:txBody>
          <a:bodyPr/>
          <a:lstStyle>
            <a:lvl1pPr>
              <a:defRPr/>
            </a:lvl1pPr>
          </a:lstStyle>
          <a:p>
            <a:fld id="{93872677-FB0A-4A15-ABDC-DC45C5A0F28B}" type="slidenum">
              <a:rPr lang="ar-SA"/>
              <a:pPr/>
              <a:t>‹#›</a:t>
            </a:fld>
            <a:endParaRPr lang="en-US" dirty="0"/>
          </a:p>
        </p:txBody>
      </p:sp>
    </p:spTree>
    <p:extLst>
      <p:ext uri="{BB962C8B-B14F-4D97-AF65-F5344CB8AC3E}">
        <p14:creationId xmlns:p14="http://schemas.microsoft.com/office/powerpoint/2010/main" val="2982405583"/>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737600" y="6245225"/>
            <a:ext cx="2844800" cy="476250"/>
          </a:xfrm>
        </p:spPr>
        <p:txBody>
          <a:bodyPr/>
          <a:lstStyle>
            <a:lvl1pPr>
              <a:defRPr/>
            </a:lvl1pPr>
          </a:lstStyle>
          <a:p>
            <a:endParaRPr lang="en-US" dirty="0"/>
          </a:p>
        </p:txBody>
      </p:sp>
      <p:sp>
        <p:nvSpPr>
          <p:cNvPr id="8" name="Footer Placeholder 7"/>
          <p:cNvSpPr>
            <a:spLocks noGrp="1"/>
          </p:cNvSpPr>
          <p:nvPr>
            <p:ph type="ftr" sz="quarter" idx="11"/>
          </p:nvPr>
        </p:nvSpPr>
        <p:spPr>
          <a:xfrm>
            <a:off x="4165600" y="6245225"/>
            <a:ext cx="3860800" cy="476250"/>
          </a:xfrm>
        </p:spPr>
        <p:txBody>
          <a:bodyPr/>
          <a:lstStyle>
            <a:lvl1pPr>
              <a:defRPr/>
            </a:lvl1pPr>
          </a:lstStyle>
          <a:p>
            <a:endParaRPr lang="en-US" dirty="0"/>
          </a:p>
        </p:txBody>
      </p:sp>
      <p:sp>
        <p:nvSpPr>
          <p:cNvPr id="9" name="Slide Number Placeholder 8"/>
          <p:cNvSpPr>
            <a:spLocks noGrp="1"/>
          </p:cNvSpPr>
          <p:nvPr>
            <p:ph type="sldNum" sz="quarter" idx="12"/>
          </p:nvPr>
        </p:nvSpPr>
        <p:spPr>
          <a:xfrm>
            <a:off x="609600" y="6245225"/>
            <a:ext cx="2844800" cy="476250"/>
          </a:xfrm>
        </p:spPr>
        <p:txBody>
          <a:bodyPr/>
          <a:lstStyle>
            <a:lvl1pPr>
              <a:defRPr/>
            </a:lvl1pPr>
          </a:lstStyle>
          <a:p>
            <a:fld id="{3B4DD842-8DB1-42AC-BC99-343D0BD01E2B}" type="slidenum">
              <a:rPr lang="ar-SA"/>
              <a:pPr/>
              <a:t>‹#›</a:t>
            </a:fld>
            <a:endParaRPr lang="en-US" dirty="0"/>
          </a:p>
        </p:txBody>
      </p:sp>
    </p:spTree>
    <p:extLst>
      <p:ext uri="{BB962C8B-B14F-4D97-AF65-F5344CB8AC3E}">
        <p14:creationId xmlns:p14="http://schemas.microsoft.com/office/powerpoint/2010/main" val="3226702490"/>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8737600" y="6245225"/>
            <a:ext cx="2844800" cy="476250"/>
          </a:xfrm>
        </p:spPr>
        <p:txBody>
          <a:bodyPr/>
          <a:lstStyle>
            <a:lvl1pPr>
              <a:defRPr/>
            </a:lvl1pPr>
          </a:lstStyle>
          <a:p>
            <a:endParaRPr lang="en-US" dirty="0"/>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endParaRPr lang="en-US" dirty="0"/>
          </a:p>
        </p:txBody>
      </p:sp>
      <p:sp>
        <p:nvSpPr>
          <p:cNvPr id="8" name="Slide Number Placeholder 7"/>
          <p:cNvSpPr>
            <a:spLocks noGrp="1"/>
          </p:cNvSpPr>
          <p:nvPr>
            <p:ph type="sldNum" sz="quarter" idx="12"/>
          </p:nvPr>
        </p:nvSpPr>
        <p:spPr>
          <a:xfrm>
            <a:off x="609600" y="6245225"/>
            <a:ext cx="2844800" cy="476250"/>
          </a:xfrm>
        </p:spPr>
        <p:txBody>
          <a:bodyPr/>
          <a:lstStyle>
            <a:lvl1pPr>
              <a:defRPr/>
            </a:lvl1pPr>
          </a:lstStyle>
          <a:p>
            <a:fld id="{49E7BED3-C858-4B5B-B9AF-03A2A8F21F0B}" type="slidenum">
              <a:rPr lang="ar-SA"/>
              <a:pPr/>
              <a:t>‹#›</a:t>
            </a:fld>
            <a:endParaRPr lang="en-US" dirty="0"/>
          </a:p>
        </p:txBody>
      </p:sp>
    </p:spTree>
    <p:extLst>
      <p:ext uri="{BB962C8B-B14F-4D97-AF65-F5344CB8AC3E}">
        <p14:creationId xmlns:p14="http://schemas.microsoft.com/office/powerpoint/2010/main" val="139444196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7/3/2024</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 id="2147483670" r:id="rId19"/>
    <p:sldLayoutId id="2147483671" r:id="rId20"/>
    <p:sldLayoutId id="2147483672" r:id="rId21"/>
    <p:sldLayoutId id="2147483673" r:id="rId22"/>
    <p:sldLayoutId id="2147483674" r:id="rId23"/>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oleObject" Target="../embeddings/oleObject1.bin"/><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oleObject" Target="../embeddings/oleObject2.bin"/></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oleObject" Target="../embeddings/oleObject3.bin"/><Relationship Id="rId1" Type="http://schemas.openxmlformats.org/officeDocument/2006/relationships/slideLayout" Target="../slideLayouts/slideLayout4.x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oleObject" Target="../embeddings/oleObject6.bin"/><Relationship Id="rId1" Type="http://schemas.openxmlformats.org/officeDocument/2006/relationships/slideLayout" Target="../slideLayouts/slideLayout19.x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45.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hyperlink" Target="http://en.wikipedia.org/wiki/Palmer_notation" TargetMode="External"/><Relationship Id="rId2" Type="http://schemas.openxmlformats.org/officeDocument/2006/relationships/hyperlink" Target="http://en.wikipedia.org/wiki/Universal_numbering_system_(dental)" TargetMode="External"/><Relationship Id="rId1" Type="http://schemas.openxmlformats.org/officeDocument/2006/relationships/slideLayout" Target="../slideLayouts/slideLayout2.xml"/><Relationship Id="rId4" Type="http://schemas.openxmlformats.org/officeDocument/2006/relationships/hyperlink" Target="http://en.wikipedia.org/wiki/Congenital"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en.wikipedia.org/wiki/Mandibular_first_premolar" TargetMode="External"/><Relationship Id="rId7" Type="http://schemas.openxmlformats.org/officeDocument/2006/relationships/image" Target="../media/image57.jpeg"/><Relationship Id="rId2" Type="http://schemas.openxmlformats.org/officeDocument/2006/relationships/hyperlink" Target="http://en.wikipedia.org/wiki/Face" TargetMode="External"/><Relationship Id="rId1" Type="http://schemas.openxmlformats.org/officeDocument/2006/relationships/slideLayout" Target="../slideLayouts/slideLayout20.xml"/><Relationship Id="rId6" Type="http://schemas.openxmlformats.org/officeDocument/2006/relationships/hyperlink" Target="http://en.wikipedia.org/wiki/Mastication" TargetMode="External"/><Relationship Id="rId5" Type="http://schemas.openxmlformats.org/officeDocument/2006/relationships/hyperlink" Target="http://en.wikipedia.org/wiki/Mandibular_first_molar" TargetMode="External"/><Relationship Id="rId4" Type="http://schemas.openxmlformats.org/officeDocument/2006/relationships/hyperlink" Target="http://en.wikipedia.org/wiki/Mouth"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5.png"/><Relationship Id="rId2" Type="http://schemas.openxmlformats.org/officeDocument/2006/relationships/image" Target="../media/image60.jpeg"/><Relationship Id="rId1" Type="http://schemas.openxmlformats.org/officeDocument/2006/relationships/slideLayout" Target="../slideLayouts/slideLayout7.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6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0.xml"/></Relationships>
</file>

<file path=ppt/slides/_rels/slide6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21.xml"/></Relationships>
</file>

<file path=ppt/slides/_rels/slide7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jpeg"/><Relationship Id="rId1" Type="http://schemas.openxmlformats.org/officeDocument/2006/relationships/slideLayout" Target="../slideLayouts/slideLayout21.xml"/></Relationships>
</file>

<file path=ppt/slides/_rels/slide7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2.xml"/><Relationship Id="rId5" Type="http://schemas.openxmlformats.org/officeDocument/2006/relationships/image" Target="../media/image83.jpeg"/><Relationship Id="rId4" Type="http://schemas.openxmlformats.org/officeDocument/2006/relationships/image" Target="../media/image82.jpeg"/></Relationships>
</file>

<file path=ppt/slides/_rels/slide7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1.xml"/></Relationships>
</file>

<file path=ppt/slides/_rels/slide7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310E4-DE35-F530-A9B6-BBA0F9C12162}"/>
              </a:ext>
            </a:extLst>
          </p:cNvPr>
          <p:cNvSpPr>
            <a:spLocks noGrp="1"/>
          </p:cNvSpPr>
          <p:nvPr>
            <p:ph type="ctrTitle"/>
          </p:nvPr>
        </p:nvSpPr>
        <p:spPr/>
        <p:txBody>
          <a:bodyPr/>
          <a:lstStyle/>
          <a:p>
            <a:r>
              <a:rPr lang="en-IN" dirty="0"/>
              <a:t>PREMOLARS</a:t>
            </a:r>
          </a:p>
        </p:txBody>
      </p:sp>
      <p:sp>
        <p:nvSpPr>
          <p:cNvPr id="3" name="Subtitle 2">
            <a:extLst>
              <a:ext uri="{FF2B5EF4-FFF2-40B4-BE49-F238E27FC236}">
                <a16:creationId xmlns:a16="http://schemas.microsoft.com/office/drawing/2014/main" id="{403302CC-EDB9-6229-8E9A-3F8BCBBFEDF9}"/>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1274993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4A230-B9C8-0078-7E77-ADBE1FF73811}"/>
              </a:ext>
            </a:extLst>
          </p:cNvPr>
          <p:cNvSpPr>
            <a:spLocks noGrp="1"/>
          </p:cNvSpPr>
          <p:nvPr>
            <p:ph type="title"/>
          </p:nvPr>
        </p:nvSpPr>
        <p:spPr/>
        <p:txBody>
          <a:bodyPr/>
          <a:lstStyle/>
          <a:p>
            <a:r>
              <a:rPr lang="en-IN" dirty="0"/>
              <a:t>CONTENTS</a:t>
            </a:r>
          </a:p>
        </p:txBody>
      </p:sp>
      <p:sp>
        <p:nvSpPr>
          <p:cNvPr id="3" name="Content Placeholder 2">
            <a:extLst>
              <a:ext uri="{FF2B5EF4-FFF2-40B4-BE49-F238E27FC236}">
                <a16:creationId xmlns:a16="http://schemas.microsoft.com/office/drawing/2014/main" id="{D5BD9F58-6320-7163-61AA-641D8C287A9F}"/>
              </a:ext>
            </a:extLst>
          </p:cNvPr>
          <p:cNvSpPr>
            <a:spLocks noGrp="1"/>
          </p:cNvSpPr>
          <p:nvPr>
            <p:ph idx="1"/>
          </p:nvPr>
        </p:nvSpPr>
        <p:spPr/>
        <p:txBody>
          <a:bodyPr/>
          <a:lstStyle/>
          <a:p>
            <a:r>
              <a:rPr lang="en-IN" dirty="0"/>
              <a:t>INTRODUCTION</a:t>
            </a:r>
          </a:p>
          <a:p>
            <a:r>
              <a:rPr lang="en-IN" dirty="0"/>
              <a:t>FUNCTIONS</a:t>
            </a:r>
          </a:p>
          <a:p>
            <a:r>
              <a:rPr lang="en-IN" dirty="0"/>
              <a:t>GENERAL FEATURES</a:t>
            </a:r>
          </a:p>
          <a:p>
            <a:r>
              <a:rPr lang="en-IN" dirty="0"/>
              <a:t>DEVELOPMENT</a:t>
            </a:r>
          </a:p>
          <a:p>
            <a:r>
              <a:rPr lang="en-IN" dirty="0"/>
              <a:t>CHARACTERISTICS</a:t>
            </a:r>
          </a:p>
          <a:p>
            <a:r>
              <a:rPr lang="en-IN" dirty="0"/>
              <a:t>ANATOMY </a:t>
            </a:r>
          </a:p>
          <a:p>
            <a:endParaRPr lang="en-IN" dirty="0"/>
          </a:p>
        </p:txBody>
      </p:sp>
    </p:spTree>
    <p:extLst>
      <p:ext uri="{BB962C8B-B14F-4D97-AF65-F5344CB8AC3E}">
        <p14:creationId xmlns:p14="http://schemas.microsoft.com/office/powerpoint/2010/main" val="3191706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cstate="print"/>
          <a:srcRect/>
          <a:stretch>
            <a:fillRect/>
          </a:stretch>
        </p:blipFill>
        <p:spPr bwMode="auto">
          <a:xfrm>
            <a:off x="1524000" y="108155"/>
            <a:ext cx="9212826" cy="6567948"/>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432619" y="658761"/>
            <a:ext cx="11316929" cy="5427407"/>
          </a:xfrm>
          <a:noFill/>
          <a:ln>
            <a:noFill/>
          </a:ln>
        </p:spPr>
        <p:txBody>
          <a:bodyPr>
            <a:noAutofit/>
          </a:bodyPr>
          <a:lstStyle/>
          <a:p>
            <a:pPr algn="l">
              <a:lnSpc>
                <a:spcPct val="80000"/>
              </a:lnSpc>
              <a:buFont typeface="Wingdings" pitchFamily="2" charset="2"/>
              <a:buChar char="q"/>
              <a:defRPr/>
            </a:pPr>
            <a:endParaRPr lang="en-US" b="1" dirty="0">
              <a:latin typeface="Californian FB" pitchFamily="18" charset="0"/>
            </a:endParaRPr>
          </a:p>
          <a:p>
            <a:pPr algn="l">
              <a:defRPr/>
            </a:pPr>
            <a:r>
              <a:rPr lang="en-US" b="1" dirty="0">
                <a:latin typeface="Californian FB" pitchFamily="18" charset="0"/>
              </a:rPr>
              <a:t>The premolar teeth or </a:t>
            </a:r>
            <a:r>
              <a:rPr lang="en-US" b="1" dirty="0">
                <a:solidFill>
                  <a:srgbClr val="FFFF00"/>
                </a:solidFill>
                <a:latin typeface="Californian FB" pitchFamily="18" charset="0"/>
              </a:rPr>
              <a:t>bicuspids </a:t>
            </a:r>
            <a:r>
              <a:rPr lang="en-US" b="1" dirty="0">
                <a:latin typeface="Californian FB" pitchFamily="18" charset="0"/>
              </a:rPr>
              <a:t>are transitional teeth located  between molar teeth and canines.</a:t>
            </a:r>
          </a:p>
          <a:p>
            <a:pPr algn="l">
              <a:defRPr/>
            </a:pPr>
            <a:endParaRPr lang="en-US" b="1" dirty="0">
              <a:latin typeface="Californian FB" pitchFamily="18" charset="0"/>
            </a:endParaRPr>
          </a:p>
          <a:p>
            <a:pPr algn="l">
              <a:defRPr/>
            </a:pPr>
            <a:r>
              <a:rPr lang="en-US" b="1" dirty="0">
                <a:latin typeface="Californian FB" pitchFamily="18" charset="0"/>
              </a:rPr>
              <a:t>In humans, there are </a:t>
            </a:r>
            <a:r>
              <a:rPr lang="en-US" b="1" dirty="0">
                <a:solidFill>
                  <a:srgbClr val="FFFF00"/>
                </a:solidFill>
                <a:latin typeface="Californian FB" pitchFamily="18" charset="0"/>
              </a:rPr>
              <a:t>two premolars per quadrant, </a:t>
            </a:r>
            <a:r>
              <a:rPr lang="en-US" b="1" dirty="0">
                <a:latin typeface="Californian FB" pitchFamily="18" charset="0"/>
              </a:rPr>
              <a:t>making eight premolars total in the mouth.</a:t>
            </a:r>
          </a:p>
          <a:p>
            <a:pPr algn="l">
              <a:defRPr/>
            </a:pPr>
            <a:endParaRPr lang="en-US" b="1" dirty="0">
              <a:latin typeface="Californian FB" pitchFamily="18" charset="0"/>
            </a:endParaRPr>
          </a:p>
          <a:p>
            <a:pPr algn="l">
              <a:defRPr/>
            </a:pPr>
            <a:r>
              <a:rPr lang="en-US" b="1" dirty="0">
                <a:latin typeface="Californian FB" pitchFamily="18" charset="0"/>
              </a:rPr>
              <a:t>Premolars can be considered as a </a:t>
            </a:r>
            <a:r>
              <a:rPr lang="en-US" b="1" dirty="0">
                <a:solidFill>
                  <a:srgbClr val="FFFF00"/>
                </a:solidFill>
                <a:latin typeface="Californian FB" pitchFamily="18" charset="0"/>
              </a:rPr>
              <a:t>'transitional tooth' </a:t>
            </a:r>
            <a:r>
              <a:rPr lang="en-US" b="1" dirty="0">
                <a:latin typeface="Californian FB" pitchFamily="18" charset="0"/>
              </a:rPr>
              <a:t>during chewing, or mastication.</a:t>
            </a:r>
          </a:p>
          <a:p>
            <a:pPr>
              <a:lnSpc>
                <a:spcPct val="120000"/>
              </a:lnSpc>
              <a:defRPr/>
            </a:pPr>
            <a:endParaRPr lang="en-US" b="1" dirty="0">
              <a:latin typeface="Californian FB" pitchFamily="18" charset="0"/>
            </a:endParaRPr>
          </a:p>
          <a:p>
            <a:pPr>
              <a:lnSpc>
                <a:spcPct val="120000"/>
              </a:lnSpc>
              <a:defRPr/>
            </a:pPr>
            <a:r>
              <a:rPr lang="en-US" b="1" dirty="0">
                <a:latin typeface="Californian FB" pitchFamily="18" charset="0"/>
              </a:rPr>
              <a:t>Premolars are </a:t>
            </a:r>
            <a:r>
              <a:rPr lang="en-US" b="1" dirty="0">
                <a:solidFill>
                  <a:srgbClr val="FFFF00"/>
                </a:solidFill>
                <a:latin typeface="Californian FB" pitchFamily="18" charset="0"/>
              </a:rPr>
              <a:t>found distal to canines and mesial to molars.</a:t>
            </a:r>
          </a:p>
          <a:p>
            <a:pPr algn="l">
              <a:defRPr/>
            </a:pPr>
            <a:endParaRPr lang="en-US" b="1" dirty="0">
              <a:solidFill>
                <a:srgbClr val="FFFF00"/>
              </a:solidFill>
              <a:latin typeface="Californian FB" pitchFamily="18" charset="0"/>
            </a:endParaRPr>
          </a:p>
          <a:p>
            <a:pPr algn="l">
              <a:lnSpc>
                <a:spcPct val="80000"/>
              </a:lnSpc>
              <a:defRPr/>
            </a:pPr>
            <a:endParaRPr lang="en-US" dirty="0">
              <a:solidFill>
                <a:schemeClr val="tx2"/>
              </a:solidFill>
              <a:latin typeface="Arial Unicode MS" pitchFamily="34" charset="-128"/>
              <a:ea typeface="Arial Unicode MS" pitchFamily="34" charset="-128"/>
              <a:cs typeface="Arial Unicode MS" pitchFamily="34" charset="-128"/>
            </a:endParaRPr>
          </a:p>
          <a:p>
            <a:pPr algn="l">
              <a:lnSpc>
                <a:spcPct val="80000"/>
              </a:lnSpc>
              <a:defRPr/>
            </a:pPr>
            <a:r>
              <a:rPr lang="en-US" dirty="0">
                <a:solidFill>
                  <a:schemeClr val="tx2"/>
                </a:solidFill>
                <a:latin typeface="Agency FB" pitchFamily="34" charset="0"/>
                <a:cs typeface="Arabic Transparent" pitchFamily="2" charset="0"/>
              </a:rPr>
              <a:t>.</a:t>
            </a:r>
          </a:p>
          <a:p>
            <a:pPr algn="l">
              <a:lnSpc>
                <a:spcPct val="80000"/>
              </a:lnSpc>
              <a:buFont typeface="Wingdings" pitchFamily="2" charset="2"/>
              <a:buChar char="q"/>
              <a:defRPr/>
            </a:pPr>
            <a:endParaRPr lang="en-US" dirty="0">
              <a:solidFill>
                <a:schemeClr val="tx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5EEB7E-6425-DFA4-C4F7-D9FAEAE10DD7}"/>
              </a:ext>
            </a:extLst>
          </p:cNvPr>
          <p:cNvSpPr>
            <a:spLocks noGrp="1"/>
          </p:cNvSpPr>
          <p:nvPr>
            <p:ph idx="1"/>
          </p:nvPr>
        </p:nvSpPr>
        <p:spPr>
          <a:xfrm>
            <a:off x="913795" y="1022555"/>
            <a:ext cx="10353762" cy="4768645"/>
          </a:xfrm>
        </p:spPr>
        <p:txBody>
          <a:bodyPr>
            <a:normAutofit/>
          </a:bodyPr>
          <a:lstStyle/>
          <a:p>
            <a:pPr marL="0" indent="0">
              <a:lnSpc>
                <a:spcPct val="120000"/>
              </a:lnSpc>
              <a:buNone/>
              <a:defRPr/>
            </a:pPr>
            <a:r>
              <a:rPr lang="en-US" sz="2000" b="1" dirty="0">
                <a:latin typeface="Californian FB" pitchFamily="18" charset="0"/>
              </a:rPr>
              <a:t>It has properties of </a:t>
            </a:r>
            <a:r>
              <a:rPr lang="en-US" sz="2000" b="1" dirty="0">
                <a:solidFill>
                  <a:srgbClr val="FFFF00"/>
                </a:solidFill>
                <a:latin typeface="Californian FB" pitchFamily="18" charset="0"/>
              </a:rPr>
              <a:t>both the anterior canines and posterior molars, </a:t>
            </a:r>
            <a:r>
              <a:rPr lang="en-US" sz="2000" b="1" dirty="0">
                <a:latin typeface="Californian FB" pitchFamily="18" charset="0"/>
              </a:rPr>
              <a:t>and so food can be transferred from the canines to the premolars and finally to the molars for grinding, instead of directly from the canines to the molars</a:t>
            </a:r>
          </a:p>
          <a:p>
            <a:pPr>
              <a:lnSpc>
                <a:spcPct val="120000"/>
              </a:lnSpc>
              <a:defRPr/>
            </a:pPr>
            <a:endParaRPr lang="en-US" sz="2000" b="1" dirty="0">
              <a:latin typeface="Californian FB" pitchFamily="18" charset="0"/>
            </a:endParaRPr>
          </a:p>
          <a:p>
            <a:pPr marL="0" indent="0" algn="l">
              <a:buNone/>
              <a:defRPr/>
            </a:pPr>
            <a:r>
              <a:rPr lang="en-US" sz="2000" b="1" dirty="0">
                <a:latin typeface="Californian FB" pitchFamily="18" charset="0"/>
              </a:rPr>
              <a:t>They are divided into first and second upper and lower premolars. The functions of premolars vary</a:t>
            </a:r>
          </a:p>
          <a:p>
            <a:pPr algn="l">
              <a:defRPr/>
            </a:pPr>
            <a:endParaRPr lang="en-US" sz="2000" b="1" dirty="0">
              <a:latin typeface="Californian FB" pitchFamily="18" charset="0"/>
            </a:endParaRPr>
          </a:p>
          <a:p>
            <a:pPr marL="0" indent="0" algn="l">
              <a:buNone/>
              <a:defRPr/>
            </a:pPr>
            <a:r>
              <a:rPr lang="en-US" sz="2000" b="1" dirty="0">
                <a:latin typeface="Californian FB" pitchFamily="18" charset="0"/>
              </a:rPr>
              <a:t>There are no deciduous premolars. </a:t>
            </a:r>
          </a:p>
          <a:p>
            <a:pPr algn="l">
              <a:defRPr/>
            </a:pPr>
            <a:r>
              <a:rPr lang="en-US" sz="2000" b="1" dirty="0">
                <a:latin typeface="Californian FB" pitchFamily="18" charset="0"/>
              </a:rPr>
              <a:t>Instead, the teeth that precede the permanent premolars are the deciduous molars.</a:t>
            </a:r>
          </a:p>
          <a:p>
            <a:endParaRPr lang="en-IN" dirty="0"/>
          </a:p>
        </p:txBody>
      </p:sp>
    </p:spTree>
    <p:extLst>
      <p:ext uri="{BB962C8B-B14F-4D97-AF65-F5344CB8AC3E}">
        <p14:creationId xmlns:p14="http://schemas.microsoft.com/office/powerpoint/2010/main" val="4087047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828800" y="462116"/>
            <a:ext cx="7620000" cy="5786284"/>
          </a:xfrm>
        </p:spPr>
        <p:txBody>
          <a:bodyPr/>
          <a:lstStyle/>
          <a:p>
            <a:pPr marL="0" indent="0">
              <a:buNone/>
            </a:pPr>
            <a:r>
              <a:rPr lang="en-US" sz="3200" dirty="0">
                <a:latin typeface="Arial" pitchFamily="34" charset="0"/>
                <a:cs typeface="Arial" pitchFamily="34" charset="0"/>
              </a:rPr>
              <a:t>     Premolars are </a:t>
            </a:r>
            <a:r>
              <a:rPr lang="en-US" sz="3200" dirty="0">
                <a:solidFill>
                  <a:srgbClr val="00B050"/>
                </a:solidFill>
                <a:latin typeface="Arial" pitchFamily="34" charset="0"/>
                <a:cs typeface="Arial" pitchFamily="34" charset="0"/>
              </a:rPr>
              <a:t>succedaneous</a:t>
            </a:r>
            <a:r>
              <a:rPr lang="en-US" sz="3200" dirty="0">
                <a:latin typeface="Arial" pitchFamily="34" charset="0"/>
                <a:cs typeface="Arial" pitchFamily="34" charset="0"/>
              </a:rPr>
              <a:t> teeth.</a:t>
            </a:r>
          </a:p>
          <a:p>
            <a:pPr>
              <a:buFont typeface="Wingdings" pitchFamily="2" charset="2"/>
              <a:buChar char="v"/>
            </a:pPr>
            <a:endParaRPr lang="en-US" dirty="0"/>
          </a:p>
          <a:p>
            <a:endParaRPr lang="en-US" dirty="0"/>
          </a:p>
        </p:txBody>
      </p:sp>
      <p:pic>
        <p:nvPicPr>
          <p:cNvPr id="4" name="Picture 2"/>
          <p:cNvPicPr>
            <a:picLocks noChangeAspect="1" noChangeArrowheads="1"/>
          </p:cNvPicPr>
          <p:nvPr/>
        </p:nvPicPr>
        <p:blipFill>
          <a:blip r:embed="rId2"/>
          <a:srcRect/>
          <a:stretch>
            <a:fillRect/>
          </a:stretch>
        </p:blipFill>
        <p:spPr bwMode="auto">
          <a:xfrm>
            <a:off x="1484671" y="1140541"/>
            <a:ext cx="8740877" cy="5447071"/>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919119" y="382127"/>
            <a:ext cx="10353761" cy="1326321"/>
          </a:xfrm>
        </p:spPr>
        <p:txBody>
          <a:bodyPr/>
          <a:lstStyle/>
          <a:p>
            <a:pPr marL="484632">
              <a:defRPr/>
            </a:pPr>
            <a:r>
              <a:rPr lang="en-US" dirty="0">
                <a:solidFill>
                  <a:srgbClr val="FFFF00"/>
                </a:solidFill>
              </a:rPr>
              <a:t>Functions of premolars: </a:t>
            </a:r>
          </a:p>
        </p:txBody>
      </p:sp>
      <p:sp>
        <p:nvSpPr>
          <p:cNvPr id="14339" name="Rectangle 3"/>
          <p:cNvSpPr>
            <a:spLocks noGrp="1" noChangeArrowheads="1"/>
          </p:cNvSpPr>
          <p:nvPr>
            <p:ph idx="1"/>
          </p:nvPr>
        </p:nvSpPr>
        <p:spPr>
          <a:xfrm>
            <a:off x="1720645" y="1708448"/>
            <a:ext cx="9242323" cy="4544868"/>
          </a:xfrm>
        </p:spPr>
        <p:txBody>
          <a:bodyPr/>
          <a:lstStyle/>
          <a:p>
            <a:pPr marL="596646" indent="-514350">
              <a:lnSpc>
                <a:spcPct val="150000"/>
              </a:lnSpc>
              <a:buNone/>
            </a:pPr>
            <a:r>
              <a:rPr lang="en-US" dirty="0">
                <a:solidFill>
                  <a:schemeClr val="hlink"/>
                </a:solidFill>
                <a:cs typeface="Tahoma" pitchFamily="34" charset="0"/>
              </a:rPr>
              <a:t> </a:t>
            </a:r>
            <a:r>
              <a:rPr lang="en-US" sz="2800" dirty="0">
                <a:solidFill>
                  <a:srgbClr val="FB9B53"/>
                </a:solidFill>
                <a:cs typeface="Tahoma" pitchFamily="34" charset="0"/>
              </a:rPr>
              <a:t>1) mastication of food .                                </a:t>
            </a:r>
          </a:p>
          <a:p>
            <a:pPr marL="596646" indent="-514350">
              <a:lnSpc>
                <a:spcPct val="150000"/>
              </a:lnSpc>
              <a:buNone/>
            </a:pPr>
            <a:r>
              <a:rPr lang="en-US" sz="2800" dirty="0">
                <a:solidFill>
                  <a:srgbClr val="FB9B53"/>
                </a:solidFill>
                <a:cs typeface="Tahoma" pitchFamily="34" charset="0"/>
              </a:rPr>
              <a:t>2) maintaining the vertical dimension of the face.</a:t>
            </a:r>
          </a:p>
          <a:p>
            <a:pPr marL="596646" indent="-514350">
              <a:lnSpc>
                <a:spcPct val="150000"/>
              </a:lnSpc>
              <a:buNone/>
            </a:pPr>
            <a:r>
              <a:rPr lang="en-US" sz="2800" dirty="0">
                <a:solidFill>
                  <a:srgbClr val="FB9B53"/>
                </a:solidFill>
                <a:cs typeface="Tahoma" pitchFamily="34" charset="0"/>
              </a:rPr>
              <a:t> 3) supporting the corners of the mouth   and cheeks to keep them from  sagging. </a:t>
            </a:r>
          </a:p>
          <a:p>
            <a:pPr marL="596646" indent="-514350">
              <a:lnSpc>
                <a:spcPct val="150000"/>
              </a:lnSpc>
              <a:buNone/>
            </a:pPr>
            <a:r>
              <a:rPr lang="en-US" sz="2800" dirty="0">
                <a:solidFill>
                  <a:srgbClr val="FB9B53"/>
                </a:solidFill>
                <a:cs typeface="Tahoma" pitchFamily="34" charset="0"/>
              </a:rPr>
              <a:t> 4) the first premolar assist the canines in sharing or cutting food particles.</a:t>
            </a:r>
          </a:p>
          <a:p>
            <a:pPr marL="596646" indent="-514350">
              <a:lnSpc>
                <a:spcPct val="150000"/>
              </a:lnSpc>
              <a:buNone/>
            </a:pPr>
            <a:endParaRPr lang="en-US" dirty="0">
              <a:solidFill>
                <a:schemeClr val="hlink"/>
              </a:solidFill>
              <a:cs typeface="Tahoma" pitchFamily="34" charset="0"/>
            </a:endParaRPr>
          </a:p>
        </p:txBody>
      </p:sp>
    </p:spTree>
  </p:cSld>
  <p:clrMapOvr>
    <a:masterClrMapping/>
  </p:clrMapOvr>
  <p:transition spd="med">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marL="484632">
              <a:defRPr/>
            </a:pPr>
            <a:r>
              <a:rPr lang="en-US" dirty="0">
                <a:solidFill>
                  <a:srgbClr val="FFFF00"/>
                </a:solidFill>
              </a:rPr>
              <a:t>General Features of Premolars:</a:t>
            </a:r>
          </a:p>
        </p:txBody>
      </p:sp>
      <p:sp>
        <p:nvSpPr>
          <p:cNvPr id="15363" name="Rectangle 3"/>
          <p:cNvSpPr>
            <a:spLocks noGrp="1" noChangeArrowheads="1"/>
          </p:cNvSpPr>
          <p:nvPr>
            <p:ph idx="1"/>
          </p:nvPr>
        </p:nvSpPr>
        <p:spPr>
          <a:xfrm>
            <a:off x="2505433" y="2425213"/>
            <a:ext cx="7458052" cy="3614738"/>
          </a:xfrm>
        </p:spPr>
        <p:txBody>
          <a:bodyPr>
            <a:normAutofit/>
          </a:bodyPr>
          <a:lstStyle/>
          <a:p>
            <a:pPr>
              <a:buClr>
                <a:srgbClr val="FF0000"/>
              </a:buClr>
              <a:buFont typeface="Wingdings" pitchFamily="2" charset="2"/>
              <a:buChar char="q"/>
            </a:pPr>
            <a:r>
              <a:rPr lang="en-US" b="1" dirty="0">
                <a:solidFill>
                  <a:schemeClr val="accent1">
                    <a:lumMod val="60000"/>
                    <a:lumOff val="40000"/>
                  </a:schemeClr>
                </a:solidFill>
                <a:cs typeface="Tahoma" pitchFamily="34" charset="0"/>
              </a:rPr>
              <a:t>They have at least </a:t>
            </a:r>
            <a:r>
              <a:rPr lang="en-US" b="1" dirty="0">
                <a:solidFill>
                  <a:schemeClr val="tx1">
                    <a:lumMod val="65000"/>
                    <a:lumOff val="35000"/>
                  </a:schemeClr>
                </a:solidFill>
                <a:cs typeface="Tahoma" pitchFamily="34" charset="0"/>
              </a:rPr>
              <a:t>two </a:t>
            </a:r>
            <a:r>
              <a:rPr lang="en-US" b="1" dirty="0">
                <a:solidFill>
                  <a:schemeClr val="accent1">
                    <a:lumMod val="60000"/>
                    <a:lumOff val="40000"/>
                  </a:schemeClr>
                </a:solidFill>
                <a:cs typeface="Tahoma" pitchFamily="34" charset="0"/>
              </a:rPr>
              <a:t>cusps. </a:t>
            </a:r>
          </a:p>
          <a:p>
            <a:pPr lvl="1">
              <a:buClr>
                <a:srgbClr val="FF0066"/>
              </a:buClr>
              <a:buFont typeface="Wingdings" pitchFamily="2" charset="2"/>
              <a:buChar char="§"/>
            </a:pPr>
            <a:r>
              <a:rPr lang="en-US" b="1" dirty="0">
                <a:solidFill>
                  <a:schemeClr val="accent1">
                    <a:lumMod val="60000"/>
                    <a:lumOff val="40000"/>
                  </a:schemeClr>
                </a:solidFill>
                <a:cs typeface="Tahoma" pitchFamily="34" charset="0"/>
              </a:rPr>
              <a:t>one large buccal cusp.</a:t>
            </a:r>
          </a:p>
          <a:p>
            <a:pPr lvl="1">
              <a:buClr>
                <a:srgbClr val="FF0066"/>
              </a:buClr>
              <a:buFont typeface="Wingdings" pitchFamily="2" charset="2"/>
              <a:buChar char="§"/>
            </a:pPr>
            <a:r>
              <a:rPr lang="en-US" b="1" dirty="0">
                <a:solidFill>
                  <a:schemeClr val="accent1">
                    <a:lumMod val="60000"/>
                    <a:lumOff val="40000"/>
                  </a:schemeClr>
                </a:solidFill>
                <a:cs typeface="Tahoma" pitchFamily="34" charset="0"/>
              </a:rPr>
              <a:t>Smaller lingual cusp.</a:t>
            </a:r>
          </a:p>
          <a:p>
            <a:pPr lvl="1">
              <a:buClr>
                <a:srgbClr val="FF0066"/>
              </a:buClr>
              <a:buFont typeface="Wingdings" pitchFamily="2" charset="2"/>
              <a:buNone/>
            </a:pPr>
            <a:endParaRPr lang="en-US" b="1" dirty="0">
              <a:solidFill>
                <a:schemeClr val="accent1">
                  <a:lumMod val="60000"/>
                  <a:lumOff val="40000"/>
                </a:schemeClr>
              </a:solidFill>
              <a:cs typeface="Tahoma" pitchFamily="34" charset="0"/>
            </a:endParaRPr>
          </a:p>
          <a:p>
            <a:pPr>
              <a:buClr>
                <a:srgbClr val="FF0066"/>
              </a:buClr>
              <a:buFont typeface="Wingdings" pitchFamily="2" charset="2"/>
              <a:buChar char="q"/>
            </a:pPr>
            <a:r>
              <a:rPr lang="en-US" b="1" dirty="0">
                <a:solidFill>
                  <a:schemeClr val="accent1">
                    <a:lumMod val="60000"/>
                    <a:lumOff val="40000"/>
                  </a:schemeClr>
                </a:solidFill>
                <a:cs typeface="Tahoma" pitchFamily="34" charset="0"/>
              </a:rPr>
              <a:t> The lower second premolar may- sometimes- </a:t>
            </a:r>
            <a:r>
              <a:rPr lang="en-US" b="1" dirty="0">
                <a:solidFill>
                  <a:schemeClr val="tx1">
                    <a:lumMod val="65000"/>
                    <a:lumOff val="35000"/>
                  </a:schemeClr>
                </a:solidFill>
                <a:cs typeface="Tahoma" pitchFamily="34" charset="0"/>
              </a:rPr>
              <a:t>have two lingual cusps. </a:t>
            </a:r>
          </a:p>
          <a:p>
            <a:endParaRPr lang="en-US" dirty="0">
              <a:cs typeface="Tahoma"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077" y="1474838"/>
            <a:ext cx="10461523" cy="4622438"/>
          </a:xfrm>
        </p:spPr>
        <p:txBody>
          <a:bodyPr>
            <a:noAutofit/>
          </a:bodyPr>
          <a:lstStyle/>
          <a:p>
            <a:pPr algn="l"/>
            <a:r>
              <a:rPr lang="en-US" sz="2400" b="0" cap="none" dirty="0">
                <a:solidFill>
                  <a:srgbClr val="FFFF00"/>
                </a:solidFill>
                <a:effectLst/>
              </a:rPr>
              <a:t>Maxillary </a:t>
            </a:r>
            <a:r>
              <a:rPr lang="en-US" sz="2400" b="0" cap="none" dirty="0">
                <a:solidFill>
                  <a:srgbClr val="FFFF00"/>
                </a:solidFill>
              </a:rPr>
              <a:t>premolars have </a:t>
            </a:r>
            <a:r>
              <a:rPr lang="en-US" sz="2400" b="0" cap="none" dirty="0">
                <a:solidFill>
                  <a:schemeClr val="tx2"/>
                </a:solidFill>
              </a:rPr>
              <a:t>four lobes: </a:t>
            </a:r>
            <a:r>
              <a:rPr lang="en-US" sz="2400" b="0" cap="none" dirty="0">
                <a:solidFill>
                  <a:srgbClr val="FFFF00"/>
                </a:solidFill>
              </a:rPr>
              <a:t>three on the buccal surface of a tooth one on the lingual surface of a tooth</a:t>
            </a:r>
            <a:br>
              <a:rPr lang="en-US" sz="2400" b="0" cap="none" dirty="0">
                <a:solidFill>
                  <a:srgbClr val="FFFF00"/>
                </a:solidFill>
              </a:rPr>
            </a:br>
            <a:br>
              <a:rPr lang="en-US" sz="2400" b="0" cap="none" dirty="0">
                <a:solidFill>
                  <a:srgbClr val="FFFF00"/>
                </a:solidFill>
              </a:rPr>
            </a:br>
            <a:br>
              <a:rPr lang="en-US" sz="2400" b="0" cap="none" dirty="0">
                <a:solidFill>
                  <a:srgbClr val="FFFF00"/>
                </a:solidFill>
              </a:rPr>
            </a:br>
            <a:br>
              <a:rPr lang="en-US" sz="2400" b="0" cap="none" dirty="0">
                <a:solidFill>
                  <a:srgbClr val="FFFF00"/>
                </a:solidFill>
              </a:rPr>
            </a:br>
            <a:r>
              <a:rPr lang="en-US" sz="2400" b="0" cap="none" dirty="0">
                <a:solidFill>
                  <a:srgbClr val="FFFF00"/>
                </a:solidFill>
                <a:effectLst/>
              </a:rPr>
              <a:t>Mandibular premolars have </a:t>
            </a:r>
            <a:r>
              <a:rPr lang="en-US" sz="2400" b="0" cap="none" dirty="0">
                <a:solidFill>
                  <a:schemeClr val="tx2"/>
                </a:solidFill>
                <a:effectLst/>
              </a:rPr>
              <a:t>four lobes</a:t>
            </a:r>
            <a:r>
              <a:rPr lang="en-US" sz="2400" b="0" cap="none" dirty="0">
                <a:solidFill>
                  <a:srgbClr val="FFFF00"/>
                </a:solidFill>
                <a:effectLst/>
              </a:rPr>
              <a:t>: </a:t>
            </a:r>
            <a:r>
              <a:rPr lang="en-US" sz="2400" b="0" cap="none" dirty="0">
                <a:solidFill>
                  <a:srgbClr val="FFFF00"/>
                </a:solidFill>
              </a:rPr>
              <a:t>three on the buccal surface of a tooth one on the lingual surface of a tooth</a:t>
            </a:r>
            <a:br>
              <a:rPr lang="en-US" sz="2400" b="0" cap="none" dirty="0">
                <a:solidFill>
                  <a:srgbClr val="FFFF00"/>
                </a:solidFill>
              </a:rPr>
            </a:br>
            <a:br>
              <a:rPr lang="en-US" sz="2400" b="0" cap="none" dirty="0">
                <a:solidFill>
                  <a:srgbClr val="FFFF00"/>
                </a:solidFill>
              </a:rPr>
            </a:br>
            <a:br>
              <a:rPr lang="en-US" sz="2400" b="0" cap="none" dirty="0">
                <a:solidFill>
                  <a:srgbClr val="FFFF00"/>
                </a:solidFill>
              </a:rPr>
            </a:br>
            <a:br>
              <a:rPr lang="en-US" sz="2400" b="0" cap="none" dirty="0">
                <a:solidFill>
                  <a:srgbClr val="FFFF00"/>
                </a:solidFill>
              </a:rPr>
            </a:br>
            <a:r>
              <a:rPr lang="en-US" sz="2400" b="0" u="sng" cap="none" dirty="0">
                <a:solidFill>
                  <a:srgbClr val="FFFF00"/>
                </a:solidFill>
                <a:effectLst/>
              </a:rPr>
              <a:t>exception: </a:t>
            </a:r>
            <a:r>
              <a:rPr lang="en-US" sz="2400" b="0" cap="none" dirty="0">
                <a:solidFill>
                  <a:srgbClr val="FFFF00"/>
                </a:solidFill>
              </a:rPr>
              <a:t>mandibular second premolar (three cusp form) has two lingual lobes, which results in </a:t>
            </a:r>
            <a:r>
              <a:rPr lang="en-US" sz="2400" b="0" cap="none" dirty="0">
                <a:solidFill>
                  <a:schemeClr val="tx2"/>
                </a:solidFill>
              </a:rPr>
              <a:t>two lingual cusps .</a:t>
            </a:r>
            <a:br>
              <a:rPr lang="en-US" sz="2400" b="0" cap="none" dirty="0">
                <a:solidFill>
                  <a:schemeClr val="tx2"/>
                </a:solidFill>
              </a:rPr>
            </a:br>
            <a:endParaRPr lang="en-US" sz="2400" b="0" cap="none" dirty="0">
              <a:solidFill>
                <a:schemeClr val="tx2"/>
              </a:solidFill>
            </a:endParaRPr>
          </a:p>
        </p:txBody>
      </p:sp>
      <p:sp>
        <p:nvSpPr>
          <p:cNvPr id="3" name="Title 1"/>
          <p:cNvSpPr txBox="1">
            <a:spLocks/>
          </p:cNvSpPr>
          <p:nvPr/>
        </p:nvSpPr>
        <p:spPr>
          <a:xfrm>
            <a:off x="1936955" y="394731"/>
            <a:ext cx="8229600" cy="1399032"/>
          </a:xfrm>
          <a:prstGeom prst="rect">
            <a:avLst/>
          </a:prstGeom>
        </p:spPr>
        <p:txBody>
          <a:bodyPr vert="horz" anchor="ctr">
            <a:normAutofit/>
          </a:bodyPr>
          <a:lstStyle/>
          <a:p>
            <a:pPr marL="484632" defTabSz="914400">
              <a:spcBef>
                <a:spcPct val="0"/>
              </a:spcBef>
              <a:defRPr/>
            </a:pPr>
            <a:r>
              <a:rPr lang="en-US" sz="3600" b="1" dirty="0">
                <a:ln w="6350">
                  <a:solidFill>
                    <a:schemeClr val="accent1">
                      <a:shade val="43000"/>
                    </a:schemeClr>
                  </a:solidFill>
                </a:ln>
                <a:solidFill>
                  <a:schemeClr val="tx2"/>
                </a:solidFill>
                <a:latin typeface="+mj-lt"/>
                <a:ea typeface="+mj-ea"/>
                <a:cs typeface="+mj-cs"/>
              </a:rPr>
              <a:t>Development of premolars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484632">
              <a:defRPr/>
            </a:pPr>
            <a:r>
              <a:rPr lang="en-US" u="sng" dirty="0">
                <a:solidFill>
                  <a:schemeClr val="accent1">
                    <a:tint val="83000"/>
                    <a:satMod val="150000"/>
                  </a:schemeClr>
                </a:solidFill>
              </a:rPr>
              <a:t>Maxillary Premolars </a:t>
            </a:r>
          </a:p>
        </p:txBody>
      </p:sp>
      <p:sp>
        <p:nvSpPr>
          <p:cNvPr id="21507" name="Content Placeholder 2"/>
          <p:cNvSpPr>
            <a:spLocks noGrp="1"/>
          </p:cNvSpPr>
          <p:nvPr>
            <p:ph idx="1"/>
          </p:nvPr>
        </p:nvSpPr>
        <p:spPr>
          <a:xfrm>
            <a:off x="923627" y="1799303"/>
            <a:ext cx="10353762" cy="3991897"/>
          </a:xfrm>
        </p:spPr>
        <p:txBody>
          <a:bodyPr/>
          <a:lstStyle/>
          <a:p>
            <a:r>
              <a:rPr lang="en-US" dirty="0">
                <a:cs typeface="Tahoma" pitchFamily="34" charset="0"/>
              </a:rPr>
              <a:t>Maxillary premolars have </a:t>
            </a:r>
            <a:r>
              <a:rPr lang="en-US" dirty="0">
                <a:solidFill>
                  <a:schemeClr val="tx2"/>
                </a:solidFill>
                <a:cs typeface="Tahoma" pitchFamily="34" charset="0"/>
              </a:rPr>
              <a:t>two cusps </a:t>
            </a:r>
            <a:r>
              <a:rPr lang="en-US" dirty="0">
                <a:cs typeface="Tahoma" pitchFamily="34" charset="0"/>
              </a:rPr>
              <a:t>and sometimes one or two roots .</a:t>
            </a:r>
          </a:p>
          <a:p>
            <a:r>
              <a:rPr lang="en-US" dirty="0">
                <a:cs typeface="Tahoma" pitchFamily="34" charset="0"/>
              </a:rPr>
              <a:t>They appear in the aesthetic zone</a:t>
            </a:r>
          </a:p>
          <a:p>
            <a:r>
              <a:rPr lang="en-US" dirty="0">
                <a:cs typeface="Tahoma" pitchFamily="34" charset="0"/>
              </a:rPr>
              <a:t> High </a:t>
            </a:r>
            <a:r>
              <a:rPr lang="en-US" dirty="0" err="1">
                <a:cs typeface="Tahoma" pitchFamily="34" charset="0"/>
              </a:rPr>
              <a:t>masticatory</a:t>
            </a:r>
            <a:r>
              <a:rPr lang="en-US" dirty="0">
                <a:cs typeface="Tahoma" pitchFamily="34" charset="0"/>
              </a:rPr>
              <a:t> efficiency.</a:t>
            </a:r>
          </a:p>
          <a:p>
            <a:r>
              <a:rPr lang="en-US" dirty="0">
                <a:cs typeface="Tahoma" pitchFamily="34" charset="0"/>
              </a:rPr>
              <a:t> used as abutments.</a:t>
            </a:r>
          </a:p>
          <a:p>
            <a:r>
              <a:rPr lang="en-US" dirty="0">
                <a:cs typeface="Tahoma" pitchFamily="34" charset="0"/>
              </a:rPr>
              <a:t> Contribute to occlusion.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914400"/>
          </a:xfrm>
        </p:spPr>
        <p:txBody>
          <a:bodyPr/>
          <a:lstStyle/>
          <a:p>
            <a:pPr marL="484632">
              <a:defRPr/>
            </a:pPr>
            <a:r>
              <a:rPr lang="en-US" dirty="0">
                <a:solidFill>
                  <a:schemeClr val="accent1">
                    <a:tint val="83000"/>
                    <a:satMod val="150000"/>
                  </a:schemeClr>
                </a:solidFill>
              </a:rPr>
              <a:t>Maxillary 1</a:t>
            </a:r>
            <a:r>
              <a:rPr lang="en-US" baseline="30000" dirty="0">
                <a:solidFill>
                  <a:schemeClr val="accent1">
                    <a:tint val="83000"/>
                    <a:satMod val="150000"/>
                  </a:schemeClr>
                </a:solidFill>
              </a:rPr>
              <a:t>st</a:t>
            </a:r>
            <a:r>
              <a:rPr lang="en-US" dirty="0">
                <a:solidFill>
                  <a:schemeClr val="accent1">
                    <a:tint val="83000"/>
                    <a:satMod val="150000"/>
                  </a:schemeClr>
                </a:solidFill>
              </a:rPr>
              <a:t> Premolar</a:t>
            </a:r>
          </a:p>
        </p:txBody>
      </p:sp>
      <p:sp>
        <p:nvSpPr>
          <p:cNvPr id="3" name="Content Placeholder 2"/>
          <p:cNvSpPr>
            <a:spLocks noGrp="1"/>
          </p:cNvSpPr>
          <p:nvPr>
            <p:ph idx="1"/>
          </p:nvPr>
        </p:nvSpPr>
        <p:spPr>
          <a:xfrm>
            <a:off x="2351584" y="1124745"/>
            <a:ext cx="4927476" cy="2359149"/>
          </a:xfrm>
        </p:spPr>
        <p:txBody>
          <a:bodyPr>
            <a:normAutofit fontScale="25000" lnSpcReduction="20000"/>
          </a:bodyPr>
          <a:lstStyle/>
          <a:p>
            <a:pPr marL="448056" indent="-384048">
              <a:buNone/>
              <a:defRPr/>
            </a:pPr>
            <a:endParaRPr lang="en-US" sz="7200" dirty="0"/>
          </a:p>
          <a:p>
            <a:pPr marL="448056" indent="-384048">
              <a:buNone/>
              <a:defRPr/>
            </a:pPr>
            <a:r>
              <a:rPr lang="en-US" sz="8000" b="1" dirty="0"/>
              <a:t>This tooth has some characteristics common to all posterior teeth and differ from those of the anterior teeth which are :</a:t>
            </a:r>
          </a:p>
          <a:p>
            <a:pPr marL="448056" indent="-384048">
              <a:buNone/>
              <a:defRPr/>
            </a:pPr>
            <a:r>
              <a:rPr lang="en-US" sz="8000" b="1" dirty="0"/>
              <a:t> </a:t>
            </a:r>
          </a:p>
        </p:txBody>
      </p:sp>
      <p:pic>
        <p:nvPicPr>
          <p:cNvPr id="23555" name="Picture 4" descr="tota4.PNG"/>
          <p:cNvPicPr>
            <a:picLocks noChangeAspect="1"/>
          </p:cNvPicPr>
          <p:nvPr/>
        </p:nvPicPr>
        <p:blipFill>
          <a:blip r:embed="rId3" cstate="print"/>
          <a:srcRect/>
          <a:stretch>
            <a:fillRect/>
          </a:stretch>
        </p:blipFill>
        <p:spPr bwMode="auto">
          <a:xfrm>
            <a:off x="7176120" y="1196752"/>
            <a:ext cx="3275856" cy="2200618"/>
          </a:xfrm>
          <a:prstGeom prst="rect">
            <a:avLst/>
          </a:prstGeom>
          <a:noFill/>
          <a:ln w="9525">
            <a:noFill/>
            <a:miter lim="800000"/>
            <a:headEnd/>
            <a:tailEnd/>
          </a:ln>
        </p:spPr>
      </p:pic>
      <p:sp>
        <p:nvSpPr>
          <p:cNvPr id="8" name="Content Placeholder 2"/>
          <p:cNvSpPr txBox="1">
            <a:spLocks/>
          </p:cNvSpPr>
          <p:nvPr/>
        </p:nvSpPr>
        <p:spPr>
          <a:xfrm>
            <a:off x="2423593" y="3429000"/>
            <a:ext cx="7601471" cy="2846264"/>
          </a:xfrm>
          <a:prstGeom prst="rect">
            <a:avLst/>
          </a:prstGeom>
        </p:spPr>
        <p:txBody>
          <a:bodyPr>
            <a:normAutofit fontScale="85000" lnSpcReduction="20000"/>
          </a:bodyPr>
          <a:lstStyle/>
          <a:p>
            <a:pPr marL="448056" indent="-384048">
              <a:spcBef>
                <a:spcPct val="20000"/>
              </a:spcBef>
              <a:buClr>
                <a:schemeClr val="accent1"/>
              </a:buClr>
              <a:buSzPct val="80000"/>
              <a:defRPr/>
            </a:pPr>
            <a:r>
              <a:rPr lang="en-US" sz="2200" b="1" dirty="0">
                <a:solidFill>
                  <a:srgbClr val="FFC000"/>
                </a:solidFill>
              </a:rPr>
              <a:t>1-Great buccolingual measurement as compared with the mesiodistal .</a:t>
            </a:r>
          </a:p>
          <a:p>
            <a:pPr marL="448056" indent="-384048">
              <a:spcBef>
                <a:spcPct val="20000"/>
              </a:spcBef>
              <a:buClr>
                <a:schemeClr val="accent1"/>
              </a:buClr>
              <a:buSzPct val="80000"/>
              <a:defRPr/>
            </a:pPr>
            <a:endParaRPr lang="en-US" sz="2200" b="1" dirty="0">
              <a:solidFill>
                <a:srgbClr val="FFC000"/>
              </a:solidFill>
            </a:endParaRPr>
          </a:p>
          <a:p>
            <a:pPr marL="448056" indent="-384048">
              <a:spcBef>
                <a:spcPct val="20000"/>
              </a:spcBef>
              <a:buClr>
                <a:schemeClr val="accent1"/>
              </a:buClr>
              <a:buSzPct val="80000"/>
              <a:defRPr/>
            </a:pPr>
            <a:r>
              <a:rPr lang="en-US" sz="2200" b="1" dirty="0">
                <a:solidFill>
                  <a:srgbClr val="FFC000"/>
                </a:solidFill>
              </a:rPr>
              <a:t>2-Broader contact areas  and they are nearly at the same level </a:t>
            </a:r>
          </a:p>
          <a:p>
            <a:pPr marL="448056" indent="-384048">
              <a:spcBef>
                <a:spcPct val="20000"/>
              </a:spcBef>
              <a:buClr>
                <a:schemeClr val="accent1"/>
              </a:buClr>
              <a:buSzPct val="80000"/>
              <a:defRPr/>
            </a:pPr>
            <a:endParaRPr lang="en-US" sz="2200" b="1" dirty="0">
              <a:solidFill>
                <a:srgbClr val="FFC000"/>
              </a:solidFill>
            </a:endParaRPr>
          </a:p>
          <a:p>
            <a:pPr marL="448056" indent="-384048">
              <a:spcBef>
                <a:spcPct val="20000"/>
              </a:spcBef>
              <a:buClr>
                <a:schemeClr val="accent1"/>
              </a:buClr>
              <a:buSzPct val="80000"/>
              <a:defRPr/>
            </a:pPr>
            <a:r>
              <a:rPr lang="en-US" sz="2200" b="1" dirty="0">
                <a:solidFill>
                  <a:srgbClr val="FFC000"/>
                </a:solidFill>
              </a:rPr>
              <a:t>3-The crown exhibits little cervical line curvature.</a:t>
            </a:r>
          </a:p>
          <a:p>
            <a:pPr marL="448056" indent="-384048">
              <a:spcBef>
                <a:spcPct val="20000"/>
              </a:spcBef>
              <a:buClr>
                <a:schemeClr val="accent1"/>
              </a:buClr>
              <a:buSzPct val="80000"/>
              <a:defRPr/>
            </a:pPr>
            <a:endParaRPr lang="en-US" sz="2200" b="1" dirty="0">
              <a:solidFill>
                <a:srgbClr val="FFC000"/>
              </a:solidFill>
            </a:endParaRPr>
          </a:p>
          <a:p>
            <a:pPr marL="448056" indent="-384048">
              <a:spcBef>
                <a:spcPct val="20000"/>
              </a:spcBef>
              <a:buClr>
                <a:schemeClr val="accent1"/>
              </a:buClr>
              <a:buSzPct val="80000"/>
              <a:defRPr/>
            </a:pPr>
            <a:r>
              <a:rPr lang="en-US" sz="2200" b="1" dirty="0">
                <a:solidFill>
                  <a:srgbClr val="FFC000"/>
                </a:solidFill>
              </a:rPr>
              <a:t>4-Shorter crown as compared to anterior teeth </a:t>
            </a:r>
          </a:p>
          <a:p>
            <a:pPr marL="448056" indent="-384048">
              <a:spcBef>
                <a:spcPct val="20000"/>
              </a:spcBef>
              <a:buClr>
                <a:schemeClr val="accent1"/>
              </a:buClr>
              <a:buSzPct val="80000"/>
              <a:defRPr/>
            </a:pPr>
            <a:r>
              <a:rPr lang="en-US" sz="3000" b="1" dirty="0">
                <a:solidFill>
                  <a:srgbClr val="FFC000"/>
                </a:solidFill>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484632">
              <a:defRPr/>
            </a:pPr>
            <a:r>
              <a:rPr lang="en-US" u="sng" dirty="0">
                <a:solidFill>
                  <a:schemeClr val="accent1">
                    <a:tint val="83000"/>
                    <a:satMod val="150000"/>
                  </a:schemeClr>
                </a:solidFill>
              </a:rPr>
              <a:t>Chronology </a:t>
            </a:r>
          </a:p>
        </p:txBody>
      </p:sp>
      <p:sp>
        <p:nvSpPr>
          <p:cNvPr id="22531" name="Content Placeholder 2"/>
          <p:cNvSpPr>
            <a:spLocks noGrp="1"/>
          </p:cNvSpPr>
          <p:nvPr>
            <p:ph idx="1"/>
          </p:nvPr>
        </p:nvSpPr>
        <p:spPr>
          <a:xfrm>
            <a:off x="1975875" y="1676400"/>
            <a:ext cx="8229600" cy="4572000"/>
          </a:xfrm>
        </p:spPr>
        <p:txBody>
          <a:bodyPr/>
          <a:lstStyle/>
          <a:p>
            <a:r>
              <a:rPr lang="en-US" dirty="0">
                <a:cs typeface="Tahoma" pitchFamily="34" charset="0"/>
              </a:rPr>
              <a:t>First evidence of calcification :    1 ½ - 1 ¾ Y</a:t>
            </a:r>
          </a:p>
          <a:p>
            <a:r>
              <a:rPr lang="en-US" dirty="0">
                <a:cs typeface="Tahoma" pitchFamily="34" charset="0"/>
              </a:rPr>
              <a:t>Enamel completed :                    5 -  6 Y</a:t>
            </a:r>
          </a:p>
          <a:p>
            <a:r>
              <a:rPr lang="en-US" dirty="0">
                <a:cs typeface="Tahoma" pitchFamily="34" charset="0"/>
              </a:rPr>
              <a:t>Eruption :                                 10 - 11Y</a:t>
            </a:r>
          </a:p>
          <a:p>
            <a:r>
              <a:rPr lang="en-US" dirty="0">
                <a:cs typeface="Tahoma" pitchFamily="34" charset="0"/>
              </a:rPr>
              <a:t>Root completed :                      12 - 13 Y</a:t>
            </a:r>
          </a:p>
          <a:p>
            <a:endParaRPr lang="en-US" dirty="0">
              <a:cs typeface="Tahoma"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608" y="1052736"/>
            <a:ext cx="7498080" cy="1143000"/>
          </a:xfrm>
        </p:spPr>
        <p:txBody>
          <a:bodyPr/>
          <a:lstStyle/>
          <a:p>
            <a:pPr marL="484632">
              <a:defRPr/>
            </a:pPr>
            <a:r>
              <a:rPr lang="en-US" dirty="0">
                <a:solidFill>
                  <a:schemeClr val="accent1">
                    <a:tint val="83000"/>
                    <a:satMod val="150000"/>
                  </a:schemeClr>
                </a:solidFill>
              </a:rPr>
              <a:t>Nerve supply </a:t>
            </a:r>
          </a:p>
        </p:txBody>
      </p:sp>
      <p:sp>
        <p:nvSpPr>
          <p:cNvPr id="24579" name="Content Placeholder 2"/>
          <p:cNvSpPr>
            <a:spLocks noGrp="1"/>
          </p:cNvSpPr>
          <p:nvPr>
            <p:ph idx="1"/>
          </p:nvPr>
        </p:nvSpPr>
        <p:spPr>
          <a:xfrm>
            <a:off x="2495600" y="1124744"/>
            <a:ext cx="7498080" cy="4800600"/>
          </a:xfrm>
        </p:spPr>
        <p:txBody>
          <a:bodyPr/>
          <a:lstStyle/>
          <a:p>
            <a:pPr>
              <a:buNone/>
            </a:pPr>
            <a:r>
              <a:rPr lang="en-US" dirty="0">
                <a:cs typeface="Tahoma" pitchFamily="34" charset="0"/>
              </a:rPr>
              <a:t> </a:t>
            </a:r>
          </a:p>
          <a:p>
            <a:pPr>
              <a:buNone/>
            </a:pPr>
            <a:endParaRPr lang="en-US" dirty="0">
              <a:cs typeface="Tahoma" pitchFamily="34" charset="0"/>
            </a:endParaRPr>
          </a:p>
          <a:p>
            <a:pPr algn="ctr"/>
            <a:endParaRPr lang="en-US" dirty="0">
              <a:cs typeface="Tahoma" pitchFamily="34" charset="0"/>
            </a:endParaRPr>
          </a:p>
          <a:p>
            <a:pPr>
              <a:buNone/>
            </a:pPr>
            <a:endParaRPr lang="en-US" dirty="0">
              <a:cs typeface="Tahoma" pitchFamily="34" charset="0"/>
            </a:endParaRPr>
          </a:p>
          <a:p>
            <a:endParaRPr lang="en-US" dirty="0">
              <a:cs typeface="Tahoma" pitchFamily="34" charset="0"/>
            </a:endParaRPr>
          </a:p>
          <a:p>
            <a:r>
              <a:rPr lang="en-US" dirty="0">
                <a:cs typeface="Tahoma" pitchFamily="34" charset="0"/>
              </a:rPr>
              <a:t>Anterior superior alveolar nerve.</a:t>
            </a:r>
          </a:p>
          <a:p>
            <a:r>
              <a:rPr lang="en-US" dirty="0">
                <a:cs typeface="Tahoma" pitchFamily="34" charset="0"/>
              </a:rPr>
              <a:t> Middle superior alveolar nerve.</a:t>
            </a:r>
          </a:p>
          <a:p>
            <a:r>
              <a:rPr lang="en-US" dirty="0">
                <a:cs typeface="Tahoma" pitchFamily="34" charset="0"/>
              </a:rPr>
              <a:t> Greater palatine nerve.</a:t>
            </a:r>
          </a:p>
        </p:txBody>
      </p:sp>
      <p:pic>
        <p:nvPicPr>
          <p:cNvPr id="24580" name="Picture 3" descr="nerve supply.jpg"/>
          <p:cNvPicPr>
            <a:picLocks noChangeAspect="1"/>
          </p:cNvPicPr>
          <p:nvPr/>
        </p:nvPicPr>
        <p:blipFill>
          <a:blip r:embed="rId3" cstate="print"/>
          <a:srcRect/>
          <a:stretch>
            <a:fillRect/>
          </a:stretch>
        </p:blipFill>
        <p:spPr bwMode="auto">
          <a:xfrm>
            <a:off x="8025448" y="2030170"/>
            <a:ext cx="3635896" cy="349745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sz="quarter" idx="1"/>
          </p:nvPr>
        </p:nvPicPr>
        <p:blipFill>
          <a:blip r:embed="rId3"/>
          <a:stretch>
            <a:fillRect/>
          </a:stretch>
        </p:blipFill>
        <p:spPr bwMode="auto">
          <a:xfrm>
            <a:off x="1570980" y="152400"/>
            <a:ext cx="2895600" cy="6553200"/>
          </a:xfrm>
          <a:prstGeom prst="rect">
            <a:avLst/>
          </a:prstGeom>
          <a:noFill/>
          <a:ln w="9525">
            <a:noFill/>
            <a:miter lim="800000"/>
            <a:headEnd/>
            <a:tailEnd/>
          </a:ln>
          <a:effectLst/>
        </p:spPr>
      </p:pic>
      <p:sp>
        <p:nvSpPr>
          <p:cNvPr id="6" name="Content Placeholder 5"/>
          <p:cNvSpPr>
            <a:spLocks noGrp="1"/>
          </p:cNvSpPr>
          <p:nvPr>
            <p:ph sz="quarter" idx="2"/>
          </p:nvPr>
        </p:nvSpPr>
        <p:spPr>
          <a:xfrm>
            <a:off x="5026742" y="238431"/>
            <a:ext cx="4346448" cy="6260691"/>
          </a:xfrm>
        </p:spPr>
        <p:txBody>
          <a:bodyPr/>
          <a:lstStyle/>
          <a:p>
            <a:r>
              <a:rPr lang="en-US" dirty="0">
                <a:latin typeface="Arial" pitchFamily="34" charset="0"/>
                <a:cs typeface="Arial" pitchFamily="34" charset="0"/>
              </a:rPr>
              <a:t>Crown is </a:t>
            </a:r>
            <a:r>
              <a:rPr lang="en-US" dirty="0">
                <a:solidFill>
                  <a:srgbClr val="FF3399"/>
                </a:solidFill>
                <a:latin typeface="Arial" pitchFamily="34" charset="0"/>
                <a:cs typeface="Arial" pitchFamily="34" charset="0"/>
              </a:rPr>
              <a:t>trapezoidal</a:t>
            </a:r>
            <a:r>
              <a:rPr lang="en-US" dirty="0">
                <a:latin typeface="Arial" pitchFamily="34" charset="0"/>
                <a:cs typeface="Arial" pitchFamily="34" charset="0"/>
              </a:rPr>
              <a:t> in shape.</a:t>
            </a:r>
          </a:p>
          <a:p>
            <a:r>
              <a:rPr lang="en-US" dirty="0">
                <a:latin typeface="Arial" pitchFamily="34" charset="0"/>
                <a:cs typeface="Arial" pitchFamily="34" charset="0"/>
              </a:rPr>
              <a:t>Crest of curvature.</a:t>
            </a:r>
          </a:p>
          <a:p>
            <a:r>
              <a:rPr lang="en-US" dirty="0">
                <a:latin typeface="Arial" pitchFamily="34" charset="0"/>
                <a:cs typeface="Arial" pitchFamily="34" charset="0"/>
              </a:rPr>
              <a:t>The </a:t>
            </a:r>
            <a:r>
              <a:rPr lang="en-US" dirty="0">
                <a:solidFill>
                  <a:srgbClr val="00B0F0"/>
                </a:solidFill>
                <a:latin typeface="Arial" pitchFamily="34" charset="0"/>
                <a:cs typeface="Arial" pitchFamily="34" charset="0"/>
              </a:rPr>
              <a:t>mesial slope </a:t>
            </a:r>
            <a:r>
              <a:rPr lang="en-US" dirty="0">
                <a:latin typeface="Arial" pitchFamily="34" charset="0"/>
                <a:cs typeface="Arial" pitchFamily="34" charset="0"/>
              </a:rPr>
              <a:t>of the </a:t>
            </a:r>
            <a:r>
              <a:rPr lang="en-US" dirty="0" err="1">
                <a:latin typeface="Arial" pitchFamily="34" charset="0"/>
                <a:cs typeface="Arial" pitchFamily="34" charset="0"/>
              </a:rPr>
              <a:t>buccal</a:t>
            </a:r>
            <a:r>
              <a:rPr lang="en-US" dirty="0">
                <a:latin typeface="Arial" pitchFamily="34" charset="0"/>
                <a:cs typeface="Arial" pitchFamily="34" charset="0"/>
              </a:rPr>
              <a:t> cusp is longer.</a:t>
            </a:r>
          </a:p>
          <a:p>
            <a:r>
              <a:rPr lang="en-US" dirty="0">
                <a:latin typeface="Arial" pitchFamily="34" charset="0"/>
                <a:cs typeface="Arial" pitchFamily="34" charset="0"/>
              </a:rPr>
              <a:t>The tip of the </a:t>
            </a:r>
            <a:r>
              <a:rPr lang="en-US" dirty="0" err="1">
                <a:latin typeface="Arial" pitchFamily="34" charset="0"/>
                <a:cs typeface="Arial" pitchFamily="34" charset="0"/>
              </a:rPr>
              <a:t>buccal</a:t>
            </a:r>
            <a:r>
              <a:rPr lang="en-US" dirty="0">
                <a:latin typeface="Arial" pitchFamily="34" charset="0"/>
                <a:cs typeface="Arial" pitchFamily="34" charset="0"/>
              </a:rPr>
              <a:t> cusp is </a:t>
            </a:r>
            <a:r>
              <a:rPr lang="en-US" dirty="0">
                <a:solidFill>
                  <a:srgbClr val="00B050"/>
                </a:solidFill>
                <a:latin typeface="Arial" pitchFamily="34" charset="0"/>
                <a:cs typeface="Arial" pitchFamily="34" charset="0"/>
              </a:rPr>
              <a:t>placed distally</a:t>
            </a:r>
            <a:r>
              <a:rPr lang="en-US" dirty="0">
                <a:latin typeface="Arial" pitchFamily="34" charset="0"/>
                <a:cs typeface="Arial" pitchFamily="34" charset="0"/>
              </a:rPr>
              <a:t>.</a:t>
            </a:r>
          </a:p>
          <a:p>
            <a:r>
              <a:rPr lang="en-US" dirty="0">
                <a:latin typeface="Arial" pitchFamily="34" charset="0"/>
                <a:cs typeface="Arial" pitchFamily="34" charset="0"/>
              </a:rPr>
              <a:t>The mesial slope may be notched.</a:t>
            </a:r>
          </a:p>
          <a:p>
            <a:r>
              <a:rPr lang="en-US" dirty="0">
                <a:latin typeface="Arial" pitchFamily="34" charset="0"/>
                <a:cs typeface="Arial" pitchFamily="34" charset="0"/>
              </a:rPr>
              <a:t>The distal contact area is broader</a:t>
            </a:r>
            <a:r>
              <a:rPr lang="en-US" dirty="0"/>
              <a:t>.</a:t>
            </a:r>
          </a:p>
          <a:p>
            <a:r>
              <a:rPr lang="en-US" dirty="0"/>
              <a:t> </a:t>
            </a:r>
            <a:r>
              <a:rPr lang="en-US" dirty="0">
                <a:latin typeface="Arial" pitchFamily="34" charset="0"/>
                <a:cs typeface="Arial" pitchFamily="34" charset="0"/>
              </a:rPr>
              <a:t>the </a:t>
            </a:r>
            <a:r>
              <a:rPr lang="en-US" dirty="0" err="1">
                <a:latin typeface="Arial" pitchFamily="34" charset="0"/>
                <a:cs typeface="Arial" pitchFamily="34" charset="0"/>
              </a:rPr>
              <a:t>buccal</a:t>
            </a:r>
            <a:r>
              <a:rPr lang="en-US" dirty="0">
                <a:latin typeface="Arial" pitchFamily="34" charset="0"/>
                <a:cs typeface="Arial" pitchFamily="34" charset="0"/>
              </a:rPr>
              <a:t> surface is </a:t>
            </a:r>
            <a:r>
              <a:rPr lang="en-US" dirty="0">
                <a:solidFill>
                  <a:schemeClr val="accent1">
                    <a:lumMod val="75000"/>
                  </a:schemeClr>
                </a:solidFill>
                <a:latin typeface="Arial" pitchFamily="34" charset="0"/>
                <a:cs typeface="Arial" pitchFamily="34" charset="0"/>
              </a:rPr>
              <a:t>convex</a:t>
            </a:r>
            <a:r>
              <a:rPr lang="en-US" dirty="0">
                <a:latin typeface="Arial" pitchFamily="34" charset="0"/>
                <a:cs typeface="Arial" pitchFamily="34" charset="0"/>
              </a:rPr>
              <a:t>.</a:t>
            </a:r>
          </a:p>
          <a:p>
            <a:r>
              <a:rPr lang="en-US" dirty="0" err="1">
                <a:solidFill>
                  <a:srgbClr val="00B0F0"/>
                </a:solidFill>
                <a:latin typeface="Arial" pitchFamily="34" charset="0"/>
                <a:cs typeface="Arial" pitchFamily="34" charset="0"/>
              </a:rPr>
              <a:t>Buccal</a:t>
            </a:r>
            <a:r>
              <a:rPr lang="en-US" dirty="0">
                <a:solidFill>
                  <a:srgbClr val="00B0F0"/>
                </a:solidFill>
                <a:latin typeface="Arial" pitchFamily="34" charset="0"/>
                <a:cs typeface="Arial" pitchFamily="34" charset="0"/>
              </a:rPr>
              <a:t> ridge</a:t>
            </a:r>
            <a:r>
              <a:rPr lang="en-US" dirty="0">
                <a:latin typeface="Arial" pitchFamily="34" charset="0"/>
                <a:cs typeface="Arial" pitchFamily="34" charset="0"/>
              </a:rPr>
              <a:t>.</a:t>
            </a:r>
            <a:endParaRPr lang="en-US" dirty="0"/>
          </a:p>
          <a:p>
            <a:endParaRPr lang="en-US" dirty="0"/>
          </a:p>
        </p:txBody>
      </p:sp>
      <p:sp>
        <p:nvSpPr>
          <p:cNvPr id="7" name="TextBox 6"/>
          <p:cNvSpPr txBox="1"/>
          <p:nvPr/>
        </p:nvSpPr>
        <p:spPr>
          <a:xfrm>
            <a:off x="3581401" y="5334000"/>
            <a:ext cx="885179" cy="369332"/>
          </a:xfrm>
          <a:prstGeom prst="rect">
            <a:avLst/>
          </a:prstGeom>
          <a:noFill/>
        </p:spPr>
        <p:txBody>
          <a:bodyPr wrap="none" rtlCol="0">
            <a:spAutoFit/>
          </a:bodyPr>
          <a:lstStyle/>
          <a:p>
            <a:r>
              <a:rPr lang="en-US" dirty="0">
                <a:solidFill>
                  <a:schemeClr val="bg1"/>
                </a:solidFill>
              </a:rPr>
              <a:t>mesial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noChangeArrowheads="1"/>
          </p:cNvPicPr>
          <p:nvPr>
            <p:ph sz="quarter" idx="1"/>
          </p:nvPr>
        </p:nvPicPr>
        <p:blipFill>
          <a:blip r:embed="rId2">
            <a:lum contrast="-12000"/>
          </a:blip>
          <a:stretch>
            <a:fillRect/>
          </a:stretch>
        </p:blipFill>
        <p:spPr bwMode="auto">
          <a:xfrm>
            <a:off x="1828800" y="457200"/>
            <a:ext cx="3276600" cy="5867400"/>
          </a:xfrm>
          <a:prstGeom prst="rect">
            <a:avLst/>
          </a:prstGeom>
          <a:noFill/>
          <a:ln w="9525">
            <a:noFill/>
            <a:miter lim="800000"/>
            <a:headEnd/>
            <a:tailEnd/>
          </a:ln>
        </p:spPr>
      </p:pic>
      <p:sp>
        <p:nvSpPr>
          <p:cNvPr id="4" name="Content Placeholder 3"/>
          <p:cNvSpPr>
            <a:spLocks noGrp="1"/>
          </p:cNvSpPr>
          <p:nvPr>
            <p:ph sz="quarter" idx="2"/>
          </p:nvPr>
        </p:nvSpPr>
        <p:spPr>
          <a:xfrm>
            <a:off x="5200220" y="1412869"/>
            <a:ext cx="5094154" cy="3702881"/>
          </a:xfrm>
        </p:spPr>
        <p:txBody>
          <a:bodyPr/>
          <a:lstStyle/>
          <a:p>
            <a:r>
              <a:rPr lang="en-US" dirty="0">
                <a:latin typeface="Arial" pitchFamily="34" charset="0"/>
                <a:cs typeface="Arial" pitchFamily="34" charset="0"/>
              </a:rPr>
              <a:t>The roots are </a:t>
            </a:r>
            <a:r>
              <a:rPr lang="en-US" dirty="0">
                <a:solidFill>
                  <a:srgbClr val="0070C0"/>
                </a:solidFill>
                <a:latin typeface="Arial" pitchFamily="34" charset="0"/>
                <a:cs typeface="Arial" pitchFamily="34" charset="0"/>
              </a:rPr>
              <a:t>shorter</a:t>
            </a:r>
            <a:r>
              <a:rPr lang="en-US" dirty="0">
                <a:latin typeface="Arial" pitchFamily="34" charset="0"/>
                <a:cs typeface="Arial" pitchFamily="34" charset="0"/>
              </a:rPr>
              <a:t> than those of maxillary canine.</a:t>
            </a:r>
          </a:p>
        </p:txBody>
      </p:sp>
      <p:sp>
        <p:nvSpPr>
          <p:cNvPr id="7" name="Oval 6"/>
          <p:cNvSpPr/>
          <p:nvPr/>
        </p:nvSpPr>
        <p:spPr>
          <a:xfrm>
            <a:off x="7239000" y="2362200"/>
            <a:ext cx="762000" cy="685800"/>
          </a:xfrm>
          <a:prstGeom prst="ellipse">
            <a:avLst/>
          </a:prstGeom>
          <a:solidFill>
            <a:srgbClr val="C08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14 mm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sz="quarter" idx="1"/>
          </p:nvPr>
        </p:nvPicPr>
        <p:blipFill>
          <a:blip r:embed="rId2"/>
          <a:stretch>
            <a:fillRect/>
          </a:stretch>
        </p:blipFill>
        <p:spPr bwMode="auto">
          <a:xfrm>
            <a:off x="1600202" y="304800"/>
            <a:ext cx="2819399" cy="6324600"/>
          </a:xfrm>
          <a:prstGeom prst="rect">
            <a:avLst/>
          </a:prstGeom>
          <a:noFill/>
          <a:ln w="9525">
            <a:noFill/>
            <a:miter lim="800000"/>
            <a:headEnd/>
            <a:tailEnd/>
          </a:ln>
          <a:effectLst/>
        </p:spPr>
      </p:pic>
      <p:sp>
        <p:nvSpPr>
          <p:cNvPr id="8" name="Content Placeholder 7"/>
          <p:cNvSpPr>
            <a:spLocks noGrp="1"/>
          </p:cNvSpPr>
          <p:nvPr>
            <p:ph sz="quarter" idx="2"/>
          </p:nvPr>
        </p:nvSpPr>
        <p:spPr>
          <a:xfrm>
            <a:off x="4724400" y="381000"/>
            <a:ext cx="5334000" cy="6248400"/>
          </a:xfrm>
        </p:spPr>
        <p:txBody>
          <a:bodyPr/>
          <a:lstStyle/>
          <a:p>
            <a:r>
              <a:rPr lang="en-US" dirty="0">
                <a:latin typeface="Arial" pitchFamily="34" charset="0"/>
                <a:cs typeface="Arial" pitchFamily="34" charset="0"/>
              </a:rPr>
              <a:t>The crown </a:t>
            </a:r>
            <a:r>
              <a:rPr lang="en-US" dirty="0">
                <a:solidFill>
                  <a:schemeClr val="accent1">
                    <a:lumMod val="75000"/>
                  </a:schemeClr>
                </a:solidFill>
                <a:latin typeface="Arial" pitchFamily="34" charset="0"/>
                <a:cs typeface="Arial" pitchFamily="34" charset="0"/>
              </a:rPr>
              <a:t>tapers</a:t>
            </a:r>
            <a:r>
              <a:rPr lang="en-US" dirty="0">
                <a:latin typeface="Arial" pitchFamily="34" charset="0"/>
                <a:cs typeface="Arial" pitchFamily="34" charset="0"/>
              </a:rPr>
              <a:t> toward the lingual.</a:t>
            </a:r>
          </a:p>
          <a:p>
            <a:r>
              <a:rPr lang="en-US" dirty="0">
                <a:latin typeface="Arial" pitchFamily="34" charset="0"/>
                <a:cs typeface="Arial" pitchFamily="34" charset="0"/>
              </a:rPr>
              <a:t>Lingual cusp is </a:t>
            </a:r>
            <a:r>
              <a:rPr lang="en-US" dirty="0">
                <a:solidFill>
                  <a:schemeClr val="accent2">
                    <a:lumMod val="75000"/>
                  </a:schemeClr>
                </a:solidFill>
                <a:latin typeface="Arial" pitchFamily="34" charset="0"/>
                <a:cs typeface="Arial" pitchFamily="34" charset="0"/>
              </a:rPr>
              <a:t>narrower </a:t>
            </a:r>
            <a:r>
              <a:rPr lang="en-US" dirty="0" err="1">
                <a:solidFill>
                  <a:schemeClr val="accent2">
                    <a:lumMod val="75000"/>
                  </a:schemeClr>
                </a:solidFill>
                <a:latin typeface="Arial" pitchFamily="34" charset="0"/>
                <a:cs typeface="Arial" pitchFamily="34" charset="0"/>
              </a:rPr>
              <a:t>mesiodistally</a:t>
            </a:r>
            <a:r>
              <a:rPr lang="en-US" dirty="0">
                <a:latin typeface="Arial" pitchFamily="34" charset="0"/>
                <a:cs typeface="Arial" pitchFamily="34" charset="0"/>
              </a:rPr>
              <a:t> than the </a:t>
            </a:r>
            <a:r>
              <a:rPr lang="en-US" dirty="0" err="1">
                <a:latin typeface="Arial" pitchFamily="34" charset="0"/>
                <a:cs typeface="Arial" pitchFamily="34" charset="0"/>
              </a:rPr>
              <a:t>buccal</a:t>
            </a:r>
            <a:r>
              <a:rPr lang="en-US" dirty="0">
                <a:latin typeface="Arial" pitchFamily="34" charset="0"/>
                <a:cs typeface="Arial" pitchFamily="34" charset="0"/>
              </a:rPr>
              <a:t> cusp.</a:t>
            </a:r>
          </a:p>
          <a:p>
            <a:r>
              <a:rPr lang="en-US" dirty="0">
                <a:latin typeface="Arial" pitchFamily="34" charset="0"/>
                <a:cs typeface="Arial" pitchFamily="34" charset="0"/>
              </a:rPr>
              <a:t>It is </a:t>
            </a:r>
            <a:r>
              <a:rPr lang="en-US" dirty="0">
                <a:solidFill>
                  <a:srgbClr val="92D050"/>
                </a:solidFill>
                <a:latin typeface="Arial" pitchFamily="34" charset="0"/>
                <a:cs typeface="Arial" pitchFamily="34" charset="0"/>
              </a:rPr>
              <a:t>smooth</a:t>
            </a:r>
            <a:r>
              <a:rPr lang="en-US" dirty="0">
                <a:latin typeface="Arial" pitchFamily="34" charset="0"/>
                <a:cs typeface="Arial" pitchFamily="34" charset="0"/>
              </a:rPr>
              <a:t> and </a:t>
            </a:r>
            <a:r>
              <a:rPr lang="en-US" dirty="0" err="1">
                <a:solidFill>
                  <a:srgbClr val="92D050"/>
                </a:solidFill>
                <a:latin typeface="Arial" pitchFamily="34" charset="0"/>
                <a:cs typeface="Arial" pitchFamily="34" charset="0"/>
              </a:rPr>
              <a:t>spheroidal</a:t>
            </a:r>
            <a:r>
              <a:rPr lang="en-US" dirty="0">
                <a:latin typeface="Arial" pitchFamily="34" charset="0"/>
                <a:cs typeface="Arial" pitchFamily="34" charset="0"/>
              </a:rPr>
              <a:t>.</a:t>
            </a:r>
          </a:p>
          <a:p>
            <a:r>
              <a:rPr lang="en-US" dirty="0">
                <a:latin typeface="Arial" pitchFamily="34" charset="0"/>
                <a:cs typeface="Arial" pitchFamily="34" charset="0"/>
              </a:rPr>
              <a:t>The cusp tip is </a:t>
            </a:r>
            <a:r>
              <a:rPr lang="en-US" dirty="0">
                <a:solidFill>
                  <a:srgbClr val="7030A0"/>
                </a:solidFill>
                <a:latin typeface="Arial" pitchFamily="34" charset="0"/>
                <a:cs typeface="Arial" pitchFamily="34" charset="0"/>
              </a:rPr>
              <a:t>pointed</a:t>
            </a:r>
            <a:r>
              <a:rPr lang="en-US" dirty="0">
                <a:latin typeface="Arial" pitchFamily="34" charset="0"/>
                <a:cs typeface="Arial" pitchFamily="34" charset="0"/>
              </a:rPr>
              <a:t>.</a:t>
            </a:r>
          </a:p>
          <a:p>
            <a:r>
              <a:rPr lang="en-US" dirty="0">
                <a:latin typeface="Arial" pitchFamily="34" charset="0"/>
                <a:cs typeface="Arial" pitchFamily="34" charset="0"/>
              </a:rPr>
              <a:t>The mesial and distal slopes meet at an angle of about </a:t>
            </a:r>
            <a:r>
              <a:rPr lang="en-US" dirty="0">
                <a:solidFill>
                  <a:srgbClr val="FF0000"/>
                </a:solidFill>
                <a:latin typeface="Arial" pitchFamily="34" charset="0"/>
                <a:cs typeface="Arial" pitchFamily="34" charset="0"/>
              </a:rPr>
              <a:t>90</a:t>
            </a:r>
            <a:r>
              <a:rPr lang="en-US" dirty="0">
                <a:latin typeface="Arial" pitchFamily="34" charset="0"/>
                <a:cs typeface="Arial" pitchFamily="34" charset="0"/>
              </a:rPr>
              <a:t> degree. </a:t>
            </a:r>
          </a:p>
          <a:p>
            <a:r>
              <a:rPr lang="en-US" dirty="0">
                <a:solidFill>
                  <a:srgbClr val="0070C0"/>
                </a:solidFill>
                <a:latin typeface="Arial" pitchFamily="34" charset="0"/>
                <a:cs typeface="Arial" pitchFamily="34" charset="0"/>
              </a:rPr>
              <a:t>Convex</a:t>
            </a:r>
            <a:r>
              <a:rPr lang="en-US" dirty="0">
                <a:latin typeface="Arial" pitchFamily="34" charset="0"/>
                <a:cs typeface="Arial" pitchFamily="34" charset="0"/>
              </a:rPr>
              <a:t> at all points.</a:t>
            </a:r>
          </a:p>
          <a:p>
            <a:r>
              <a:rPr lang="en-US" dirty="0">
                <a:latin typeface="Arial" pitchFamily="34" charset="0"/>
                <a:cs typeface="Arial" pitchFamily="34" charset="0"/>
              </a:rPr>
              <a:t>The crest of the smooth lingual portion terminates at the point of the lingual cusp.</a:t>
            </a:r>
          </a:p>
          <a:p>
            <a:pPr>
              <a:buNone/>
            </a:pPr>
            <a:endParaRPr lang="en-US" dirty="0">
              <a:latin typeface="Arial" pitchFamily="34" charset="0"/>
              <a:cs typeface="Arial" pitchFamily="34" charset="0"/>
            </a:endParaRPr>
          </a:p>
          <a:p>
            <a:r>
              <a:rPr lang="en-US" dirty="0">
                <a:latin typeface="Arial" pitchFamily="34" charset="0"/>
                <a:cs typeface="Arial" pitchFamily="34" charset="0"/>
              </a:rPr>
              <a:t>The cervical line is </a:t>
            </a:r>
            <a:r>
              <a:rPr lang="en-US" dirty="0">
                <a:solidFill>
                  <a:srgbClr val="C00000"/>
                </a:solidFill>
                <a:latin typeface="Arial" pitchFamily="34" charset="0"/>
                <a:cs typeface="Arial" pitchFamily="34" charset="0"/>
              </a:rPr>
              <a:t>regular</a:t>
            </a:r>
            <a:r>
              <a:rPr lang="en-US" dirty="0">
                <a:latin typeface="Arial" pitchFamily="34" charset="0"/>
                <a:cs typeface="Arial" pitchFamily="34" charset="0"/>
              </a:rPr>
              <a:t>.</a:t>
            </a:r>
          </a:p>
        </p:txBody>
      </p:sp>
      <p:sp>
        <p:nvSpPr>
          <p:cNvPr id="5" name="Oval 4"/>
          <p:cNvSpPr/>
          <p:nvPr/>
        </p:nvSpPr>
        <p:spPr>
          <a:xfrm>
            <a:off x="7315200" y="4876800"/>
            <a:ext cx="1447800" cy="609600"/>
          </a:xfrm>
          <a:prstGeom prst="ellipse">
            <a:avLst/>
          </a:prstGeom>
          <a:solidFill>
            <a:srgbClr val="FFFF0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Lingual ridge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2"/>
          </p:nvPr>
        </p:nvSpPr>
        <p:spPr/>
        <p:txBody>
          <a:bodyPr/>
          <a:lstStyle/>
          <a:p>
            <a:r>
              <a:rPr lang="en-US" dirty="0">
                <a:latin typeface="Arial" pitchFamily="34" charset="0"/>
                <a:cs typeface="Arial" pitchFamily="34" charset="0"/>
              </a:rPr>
              <a:t>The surface of the lingual root is smooth and convex at all points.</a:t>
            </a:r>
          </a:p>
          <a:p>
            <a:r>
              <a:rPr lang="en-US" dirty="0">
                <a:latin typeface="Arial" pitchFamily="34" charset="0"/>
                <a:cs typeface="Arial" pitchFamily="34" charset="0"/>
              </a:rPr>
              <a:t>The root apex is blunt.</a:t>
            </a:r>
          </a:p>
          <a:p>
            <a:endParaRPr lang="en-US" dirty="0"/>
          </a:p>
        </p:txBody>
      </p:sp>
      <p:pic>
        <p:nvPicPr>
          <p:cNvPr id="6" name="Picture 2"/>
          <p:cNvPicPr>
            <a:picLocks noGrp="1" noChangeAspect="1" noChangeArrowheads="1"/>
          </p:cNvPicPr>
          <p:nvPr>
            <p:ph sz="quarter" idx="1"/>
          </p:nvPr>
        </p:nvPicPr>
        <p:blipFill>
          <a:blip r:embed="rId3">
            <a:lum contrast="-12000"/>
          </a:blip>
          <a:srcRect/>
          <a:stretch>
            <a:fillRect/>
          </a:stretch>
        </p:blipFill>
        <p:spPr bwMode="auto">
          <a:xfrm>
            <a:off x="1828800" y="228600"/>
            <a:ext cx="2819400" cy="6096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sz="quarter" idx="1"/>
          </p:nvPr>
        </p:nvPicPr>
        <p:blipFill>
          <a:blip r:embed="rId2"/>
          <a:stretch>
            <a:fillRect/>
          </a:stretch>
        </p:blipFill>
        <p:spPr bwMode="auto">
          <a:xfrm>
            <a:off x="1676400" y="152400"/>
            <a:ext cx="2514600" cy="6248400"/>
          </a:xfrm>
          <a:prstGeom prst="rect">
            <a:avLst/>
          </a:prstGeom>
          <a:noFill/>
          <a:ln w="9525">
            <a:noFill/>
            <a:miter lim="800000"/>
            <a:headEnd/>
            <a:tailEnd/>
          </a:ln>
          <a:effectLst/>
        </p:spPr>
      </p:pic>
      <p:sp>
        <p:nvSpPr>
          <p:cNvPr id="4" name="Content Placeholder 3"/>
          <p:cNvSpPr>
            <a:spLocks noGrp="1"/>
          </p:cNvSpPr>
          <p:nvPr>
            <p:ph sz="quarter" idx="2"/>
          </p:nvPr>
        </p:nvSpPr>
        <p:spPr>
          <a:xfrm>
            <a:off x="4343400" y="845574"/>
            <a:ext cx="5108448" cy="5326626"/>
          </a:xfrm>
          <a:prstGeom prst="rect">
            <a:avLst/>
          </a:prstGeom>
          <a:ln>
            <a:noFill/>
          </a:ln>
        </p:spPr>
        <p:style>
          <a:lnRef idx="2">
            <a:schemeClr val="accent1"/>
          </a:lnRef>
          <a:fillRef idx="1">
            <a:schemeClr val="lt1"/>
          </a:fillRef>
          <a:effectRef idx="0">
            <a:schemeClr val="accent1"/>
          </a:effectRef>
          <a:fontRef idx="minor">
            <a:schemeClr val="dk1"/>
          </a:fontRef>
        </p:style>
        <p:txBody>
          <a:bodyPr>
            <a:normAutofit/>
          </a:bodyPr>
          <a:lstStyle/>
          <a:p>
            <a:r>
              <a:rPr lang="en-US" dirty="0">
                <a:latin typeface="Arial" pitchFamily="34" charset="0"/>
                <a:cs typeface="Arial" pitchFamily="34" charset="0"/>
              </a:rPr>
              <a:t>Roughly trapezoidal.</a:t>
            </a:r>
          </a:p>
          <a:p>
            <a:r>
              <a:rPr lang="en-US" dirty="0">
                <a:latin typeface="Arial" pitchFamily="34" charset="0"/>
                <a:cs typeface="Arial" pitchFamily="34" charset="0"/>
              </a:rPr>
              <a:t>The tips of the cusps are well within the confines of the root trunk.</a:t>
            </a:r>
          </a:p>
          <a:p>
            <a:r>
              <a:rPr lang="en-US" dirty="0">
                <a:latin typeface="Arial" pitchFamily="34" charset="0"/>
                <a:cs typeface="Arial" pitchFamily="34" charset="0"/>
              </a:rPr>
              <a:t>Two roots: 1 </a:t>
            </a:r>
            <a:r>
              <a:rPr lang="en-US" dirty="0" err="1">
                <a:latin typeface="Arial" pitchFamily="34" charset="0"/>
                <a:cs typeface="Arial" pitchFamily="34" charset="0"/>
              </a:rPr>
              <a:t>buccal</a:t>
            </a:r>
            <a:r>
              <a:rPr lang="en-US" dirty="0">
                <a:latin typeface="Arial" pitchFamily="34" charset="0"/>
                <a:cs typeface="Arial" pitchFamily="34" charset="0"/>
              </a:rPr>
              <a:t> and 1 lingual.</a:t>
            </a:r>
          </a:p>
          <a:p>
            <a:pPr>
              <a:buNone/>
            </a:pPr>
            <a:endParaRPr lang="en-US" dirty="0">
              <a:latin typeface="Arial" pitchFamily="34" charset="0"/>
              <a:cs typeface="Arial" pitchFamily="34" charset="0"/>
            </a:endParaRPr>
          </a:p>
          <a:p>
            <a:r>
              <a:rPr lang="en-US" dirty="0">
                <a:latin typeface="Arial" pitchFamily="34" charset="0"/>
                <a:cs typeface="Arial" pitchFamily="34" charset="0"/>
              </a:rPr>
              <a:t>                  : The crest of curvature is located at the junction between the middle and cervical third.</a:t>
            </a:r>
          </a:p>
          <a:p>
            <a:pPr>
              <a:buNone/>
            </a:pPr>
            <a:endParaRPr lang="en-US" dirty="0">
              <a:latin typeface="Arial" pitchFamily="34" charset="0"/>
              <a:cs typeface="Arial" pitchFamily="34" charset="0"/>
            </a:endParaRPr>
          </a:p>
          <a:p>
            <a:r>
              <a:rPr lang="en-US" dirty="0">
                <a:latin typeface="Arial" pitchFamily="34" charset="0"/>
                <a:cs typeface="Arial" pitchFamily="34" charset="0"/>
              </a:rPr>
              <a:t>                  : The crest of curvature is near the centre of the middle third.</a:t>
            </a:r>
          </a:p>
        </p:txBody>
      </p:sp>
      <p:sp>
        <p:nvSpPr>
          <p:cNvPr id="6" name="Rectangle 5"/>
          <p:cNvSpPr/>
          <p:nvPr/>
        </p:nvSpPr>
        <p:spPr>
          <a:xfrm>
            <a:off x="4645742" y="3092246"/>
            <a:ext cx="1295400" cy="533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a:t>Buccal</a:t>
            </a:r>
            <a:r>
              <a:rPr lang="en-US" dirty="0"/>
              <a:t> aspect</a:t>
            </a:r>
          </a:p>
        </p:txBody>
      </p:sp>
      <p:sp>
        <p:nvSpPr>
          <p:cNvPr id="9" name="Rectangle 8"/>
          <p:cNvSpPr/>
          <p:nvPr/>
        </p:nvSpPr>
        <p:spPr>
          <a:xfrm>
            <a:off x="4724400" y="4756356"/>
            <a:ext cx="1216742" cy="53339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Lingual aspect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2"/>
          </p:nvPr>
        </p:nvSpPr>
        <p:spPr>
          <a:xfrm>
            <a:off x="6096000" y="1326319"/>
            <a:ext cx="5094154" cy="3702881"/>
          </a:xfrm>
        </p:spPr>
        <p:txBody>
          <a:bodyPr>
            <a:normAutofit lnSpcReduction="10000"/>
          </a:bodyPr>
          <a:lstStyle/>
          <a:p>
            <a:r>
              <a:rPr lang="en-US" dirty="0">
                <a:solidFill>
                  <a:srgbClr val="FFFF00"/>
                </a:solidFill>
                <a:latin typeface="Arial" pitchFamily="34" charset="0"/>
                <a:cs typeface="Arial" pitchFamily="34" charset="0"/>
              </a:rPr>
              <a:t>Mesial developmental depression:           </a:t>
            </a:r>
            <a:r>
              <a:rPr lang="en-US" dirty="0">
                <a:latin typeface="Arial" pitchFamily="34" charset="0"/>
                <a:cs typeface="Arial" pitchFamily="34" charset="0"/>
              </a:rPr>
              <a:t>a marked depression present immediately cervical to the mesial contact area.</a:t>
            </a:r>
          </a:p>
          <a:p>
            <a:r>
              <a:rPr lang="en-US" dirty="0">
                <a:latin typeface="Arial" pitchFamily="34" charset="0"/>
                <a:cs typeface="Arial" pitchFamily="34" charset="0"/>
              </a:rPr>
              <a:t>Well defined </a:t>
            </a:r>
            <a:r>
              <a:rPr lang="en-US" dirty="0">
                <a:solidFill>
                  <a:srgbClr val="FF3399"/>
                </a:solidFill>
                <a:latin typeface="Arial" pitchFamily="34" charset="0"/>
                <a:cs typeface="Arial" pitchFamily="34" charset="0"/>
              </a:rPr>
              <a:t>developmental groove </a:t>
            </a:r>
            <a:r>
              <a:rPr lang="en-US" dirty="0">
                <a:latin typeface="Arial" pitchFamily="34" charset="0"/>
                <a:cs typeface="Arial" pitchFamily="34" charset="0"/>
              </a:rPr>
              <a:t>in the enamel of the </a:t>
            </a:r>
            <a:r>
              <a:rPr lang="en-US" dirty="0" err="1">
                <a:latin typeface="Arial" pitchFamily="34" charset="0"/>
                <a:cs typeface="Arial" pitchFamily="34" charset="0"/>
              </a:rPr>
              <a:t>mesial</a:t>
            </a:r>
            <a:r>
              <a:rPr lang="en-US" dirty="0">
                <a:latin typeface="Arial" pitchFamily="34" charset="0"/>
                <a:cs typeface="Arial" pitchFamily="34" charset="0"/>
              </a:rPr>
              <a:t> marginal ridge.</a:t>
            </a:r>
          </a:p>
          <a:p>
            <a:r>
              <a:rPr lang="en-US" dirty="0">
                <a:latin typeface="Arial" pitchFamily="34" charset="0"/>
                <a:cs typeface="Arial" pitchFamily="34" charset="0"/>
              </a:rPr>
              <a:t>This marginal groove </a:t>
            </a:r>
            <a:r>
              <a:rPr lang="en-US" dirty="0">
                <a:solidFill>
                  <a:srgbClr val="33CCFF"/>
                </a:solidFill>
                <a:latin typeface="Arial" pitchFamily="34" charset="0"/>
                <a:cs typeface="Arial" pitchFamily="34" charset="0"/>
              </a:rPr>
              <a:t>crosses</a:t>
            </a:r>
            <a:r>
              <a:rPr lang="en-US" dirty="0">
                <a:latin typeface="Arial" pitchFamily="34" charset="0"/>
                <a:cs typeface="Arial" pitchFamily="34" charset="0"/>
              </a:rPr>
              <a:t> the marginal ridge and is in continuous with the central groove of the occlusal surface of the crown</a:t>
            </a:r>
            <a:r>
              <a:rPr lang="en-US" dirty="0"/>
              <a:t>.</a:t>
            </a:r>
          </a:p>
          <a:p>
            <a:endParaRPr lang="en-US" dirty="0"/>
          </a:p>
        </p:txBody>
      </p:sp>
      <p:pic>
        <p:nvPicPr>
          <p:cNvPr id="6" name="Picture 2"/>
          <p:cNvPicPr>
            <a:picLocks noGrp="1" noChangeAspect="1" noChangeArrowheads="1"/>
          </p:cNvPicPr>
          <p:nvPr>
            <p:ph sz="quarter" idx="1"/>
          </p:nvPr>
        </p:nvPicPr>
        <p:blipFill>
          <a:blip r:embed="rId2">
            <a:lum contrast="-12000"/>
          </a:blip>
          <a:stretch>
            <a:fillRect/>
          </a:stretch>
        </p:blipFill>
        <p:spPr bwMode="auto">
          <a:xfrm>
            <a:off x="1981200" y="304800"/>
            <a:ext cx="3200400" cy="6172200"/>
          </a:xfrm>
          <a:prstGeom prst="rect">
            <a:avLst/>
          </a:prstGeom>
          <a:noFill/>
          <a:ln w="9525">
            <a:noFill/>
            <a:miter lim="800000"/>
            <a:headEnd/>
            <a:tailEnd/>
          </a:ln>
        </p:spPr>
      </p:pic>
      <p:sp>
        <p:nvSpPr>
          <p:cNvPr id="7" name="Left Arrow 6"/>
          <p:cNvSpPr/>
          <p:nvPr/>
        </p:nvSpPr>
        <p:spPr>
          <a:xfrm>
            <a:off x="3276600" y="4724400"/>
            <a:ext cx="685800" cy="304800"/>
          </a:xfrm>
          <a:prstGeom prst="lef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2"/>
          </p:nvPr>
        </p:nvSpPr>
        <p:spPr>
          <a:xfrm>
            <a:off x="5455647" y="578038"/>
            <a:ext cx="5556481" cy="5746562"/>
          </a:xfrm>
        </p:spPr>
        <p:txBody>
          <a:bodyPr/>
          <a:lstStyle/>
          <a:p>
            <a:endParaRPr lang="en-US" dirty="0">
              <a:latin typeface="Arial" pitchFamily="34" charset="0"/>
              <a:cs typeface="Arial" pitchFamily="34" charset="0"/>
            </a:endParaRPr>
          </a:p>
          <a:p>
            <a:endParaRPr lang="en-US" dirty="0">
              <a:latin typeface="Arial" pitchFamily="34" charset="0"/>
              <a:cs typeface="Arial" pitchFamily="34" charset="0"/>
            </a:endParaRPr>
          </a:p>
          <a:p>
            <a:pPr marL="0" indent="0">
              <a:buNone/>
            </a:pPr>
            <a:endParaRPr lang="en-US" dirty="0">
              <a:latin typeface="Arial" pitchFamily="34" charset="0"/>
              <a:cs typeface="Arial" pitchFamily="34" charset="0"/>
            </a:endParaRPr>
          </a:p>
          <a:p>
            <a:r>
              <a:rPr lang="en-US" dirty="0">
                <a:latin typeface="Arial" pitchFamily="34" charset="0"/>
                <a:cs typeface="Arial" pitchFamily="34" charset="0"/>
              </a:rPr>
              <a:t>Long root trunk.</a:t>
            </a:r>
          </a:p>
          <a:p>
            <a:r>
              <a:rPr lang="en-US" dirty="0">
                <a:latin typeface="Arial" pitchFamily="34" charset="0"/>
                <a:cs typeface="Arial" pitchFamily="34" charset="0"/>
              </a:rPr>
              <a:t>The bifurcation begins at a </a:t>
            </a:r>
            <a:r>
              <a:rPr lang="en-US" dirty="0">
                <a:solidFill>
                  <a:srgbClr val="00B050"/>
                </a:solidFill>
                <a:latin typeface="Arial" pitchFamily="34" charset="0"/>
                <a:cs typeface="Arial" pitchFamily="34" charset="0"/>
              </a:rPr>
              <a:t>more occlusal </a:t>
            </a:r>
            <a:r>
              <a:rPr lang="en-US" dirty="0">
                <a:latin typeface="Arial" pitchFamily="34" charset="0"/>
                <a:cs typeface="Arial" pitchFamily="34" charset="0"/>
              </a:rPr>
              <a:t>point </a:t>
            </a:r>
            <a:r>
              <a:rPr lang="en-US" dirty="0" err="1">
                <a:latin typeface="Arial" pitchFamily="34" charset="0"/>
                <a:cs typeface="Arial" pitchFamily="34" charset="0"/>
              </a:rPr>
              <a:t>mesially</a:t>
            </a:r>
            <a:r>
              <a:rPr lang="en-US" dirty="0">
                <a:latin typeface="Arial" pitchFamily="34" charset="0"/>
                <a:cs typeface="Arial" pitchFamily="34" charset="0"/>
              </a:rPr>
              <a:t> than distally.</a:t>
            </a:r>
          </a:p>
          <a:p>
            <a:r>
              <a:rPr lang="en-US" dirty="0">
                <a:latin typeface="Arial" pitchFamily="34" charset="0"/>
                <a:cs typeface="Arial" pitchFamily="34" charset="0"/>
              </a:rPr>
              <a:t>The root is bifurcated for half its total length.</a:t>
            </a:r>
          </a:p>
          <a:p>
            <a:r>
              <a:rPr lang="en-US" dirty="0">
                <a:latin typeface="Arial" pitchFamily="34" charset="0"/>
                <a:cs typeface="Arial" pitchFamily="34" charset="0"/>
              </a:rPr>
              <a:t>There is a deep developmental groove and </a:t>
            </a:r>
            <a:r>
              <a:rPr lang="en-US" dirty="0">
                <a:solidFill>
                  <a:srgbClr val="0070C0"/>
                </a:solidFill>
                <a:latin typeface="Arial" pitchFamily="34" charset="0"/>
                <a:cs typeface="Arial" pitchFamily="34" charset="0"/>
              </a:rPr>
              <a:t>depression</a:t>
            </a:r>
            <a:r>
              <a:rPr lang="en-US" dirty="0">
                <a:latin typeface="Arial" pitchFamily="34" charset="0"/>
                <a:cs typeface="Arial" pitchFamily="34" charset="0"/>
              </a:rPr>
              <a:t> at or below the bifurcation.</a:t>
            </a:r>
          </a:p>
          <a:p>
            <a:endParaRPr lang="en-US" dirty="0"/>
          </a:p>
        </p:txBody>
      </p:sp>
      <p:pic>
        <p:nvPicPr>
          <p:cNvPr id="8" name="Picture 2"/>
          <p:cNvPicPr>
            <a:picLocks noGrp="1" noChangeAspect="1" noChangeArrowheads="1"/>
          </p:cNvPicPr>
          <p:nvPr>
            <p:ph sz="quarter" idx="1"/>
          </p:nvPr>
        </p:nvPicPr>
        <p:blipFill>
          <a:blip r:embed="rId2">
            <a:lum contrast="-12000"/>
          </a:blip>
          <a:stretch>
            <a:fillRect/>
          </a:stretch>
        </p:blipFill>
        <p:spPr bwMode="auto">
          <a:xfrm>
            <a:off x="1981200" y="533400"/>
            <a:ext cx="2971800" cy="5791200"/>
          </a:xfrm>
          <a:prstGeom prst="rect">
            <a:avLst/>
          </a:prstGeom>
          <a:noFill/>
          <a:ln w="9525">
            <a:noFill/>
            <a:miter lim="800000"/>
            <a:headEnd/>
            <a:tailEnd/>
          </a:ln>
        </p:spPr>
      </p:pic>
      <p:sp>
        <p:nvSpPr>
          <p:cNvPr id="9" name="Left Arrow 8"/>
          <p:cNvSpPr/>
          <p:nvPr/>
        </p:nvSpPr>
        <p:spPr>
          <a:xfrm>
            <a:off x="3505200" y="2590800"/>
            <a:ext cx="978408" cy="484632"/>
          </a:xfrm>
          <a:prstGeom prst="lef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352800" y="1828800"/>
            <a:ext cx="152400" cy="381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sz="quarter" idx="1"/>
          </p:nvPr>
        </p:nvPicPr>
        <p:blipFill>
          <a:blip r:embed="rId2"/>
          <a:srcRect/>
          <a:stretch>
            <a:fillRect/>
          </a:stretch>
        </p:blipFill>
        <p:spPr bwMode="auto">
          <a:xfrm>
            <a:off x="1600200" y="457200"/>
            <a:ext cx="2667000" cy="6324600"/>
          </a:xfrm>
          <a:prstGeom prst="rect">
            <a:avLst/>
          </a:prstGeom>
          <a:noFill/>
          <a:ln w="9525">
            <a:noFill/>
            <a:miter lim="800000"/>
            <a:headEnd/>
            <a:tailEnd/>
          </a:ln>
          <a:effectLst/>
        </p:spPr>
      </p:pic>
      <p:sp>
        <p:nvSpPr>
          <p:cNvPr id="4" name="Content Placeholder 3"/>
          <p:cNvSpPr>
            <a:spLocks noGrp="1"/>
          </p:cNvSpPr>
          <p:nvPr>
            <p:ph sz="quarter" idx="2"/>
          </p:nvPr>
        </p:nvSpPr>
        <p:spPr>
          <a:xfrm>
            <a:off x="4724400" y="304800"/>
            <a:ext cx="5257800" cy="5867400"/>
          </a:xfrm>
        </p:spPr>
        <p:txBody>
          <a:bodyPr/>
          <a:lstStyle/>
          <a:p>
            <a:r>
              <a:rPr lang="en-US" dirty="0">
                <a:latin typeface="Arial" pitchFamily="34" charset="0"/>
                <a:cs typeface="Arial" pitchFamily="34" charset="0"/>
              </a:rPr>
              <a:t>The crown is convex at all points except for a small, </a:t>
            </a:r>
            <a:r>
              <a:rPr lang="en-US" dirty="0">
                <a:solidFill>
                  <a:srgbClr val="FF99CC"/>
                </a:solidFill>
                <a:latin typeface="Arial" pitchFamily="34" charset="0"/>
                <a:cs typeface="Arial" pitchFamily="34" charset="0"/>
              </a:rPr>
              <a:t>flattened</a:t>
            </a:r>
            <a:r>
              <a:rPr lang="en-US" dirty="0">
                <a:latin typeface="Arial" pitchFamily="34" charset="0"/>
                <a:cs typeface="Arial" pitchFamily="34" charset="0"/>
              </a:rPr>
              <a:t> arc just cervical to the contact area and </a:t>
            </a:r>
            <a:r>
              <a:rPr lang="en-US" dirty="0" err="1">
                <a:latin typeface="Arial" pitchFamily="34" charset="0"/>
                <a:cs typeface="Arial" pitchFamily="34" charset="0"/>
              </a:rPr>
              <a:t>buccal</a:t>
            </a:r>
            <a:r>
              <a:rPr lang="en-US" dirty="0">
                <a:latin typeface="Arial" pitchFamily="34" charset="0"/>
                <a:cs typeface="Arial" pitchFamily="34" charset="0"/>
              </a:rPr>
              <a:t> to the center of the distal surface. </a:t>
            </a:r>
          </a:p>
          <a:p>
            <a:r>
              <a:rPr lang="en-US" dirty="0">
                <a:latin typeface="Arial" pitchFamily="34" charset="0"/>
                <a:cs typeface="Arial" pitchFamily="34" charset="0"/>
              </a:rPr>
              <a:t>The curvature of the cervical line is </a:t>
            </a:r>
            <a:r>
              <a:rPr lang="en-US" dirty="0">
                <a:solidFill>
                  <a:srgbClr val="33CCFF"/>
                </a:solidFill>
                <a:latin typeface="Arial" pitchFamily="34" charset="0"/>
                <a:cs typeface="Arial" pitchFamily="34" charset="0"/>
              </a:rPr>
              <a:t>less</a:t>
            </a:r>
            <a:r>
              <a:rPr lang="en-US" dirty="0">
                <a:latin typeface="Arial" pitchFamily="34" charset="0"/>
                <a:cs typeface="Arial" pitchFamily="34" charset="0"/>
              </a:rPr>
              <a:t> on the distal surface.</a:t>
            </a:r>
          </a:p>
          <a:p>
            <a:r>
              <a:rPr lang="en-US" dirty="0">
                <a:solidFill>
                  <a:srgbClr val="FFFF00"/>
                </a:solidFill>
                <a:latin typeface="Arial" pitchFamily="34" charset="0"/>
                <a:cs typeface="Arial" pitchFamily="34" charset="0"/>
              </a:rPr>
              <a:t>No deep developmental groove </a:t>
            </a:r>
            <a:r>
              <a:rPr lang="en-US" dirty="0">
                <a:latin typeface="Arial" pitchFamily="34" charset="0"/>
                <a:cs typeface="Arial" pitchFamily="34" charset="0"/>
              </a:rPr>
              <a:t>crossing the distal marginal ridge of the crown.</a:t>
            </a:r>
          </a:p>
          <a:p>
            <a:r>
              <a:rPr lang="en-US" dirty="0">
                <a:latin typeface="Arial" pitchFamily="34" charset="0"/>
                <a:cs typeface="Arial" pitchFamily="34" charset="0"/>
              </a:rPr>
              <a:t>The root trunk is flat.</a:t>
            </a:r>
          </a:p>
          <a:p>
            <a:r>
              <a:rPr lang="en-US" dirty="0">
                <a:latin typeface="Arial" pitchFamily="34" charset="0"/>
                <a:cs typeface="Arial" pitchFamily="34" charset="0"/>
              </a:rPr>
              <a:t>The bifurcation of the roots is </a:t>
            </a:r>
            <a:r>
              <a:rPr lang="en-US" dirty="0">
                <a:solidFill>
                  <a:srgbClr val="0070C0"/>
                </a:solidFill>
                <a:latin typeface="Arial" pitchFamily="34" charset="0"/>
                <a:cs typeface="Arial" pitchFamily="34" charset="0"/>
              </a:rPr>
              <a:t>abrupt </a:t>
            </a:r>
            <a:r>
              <a:rPr lang="en-US" dirty="0">
                <a:latin typeface="Arial" pitchFamily="34" charset="0"/>
                <a:cs typeface="Arial" pitchFamily="34" charset="0"/>
              </a:rPr>
              <a:t>near the apical third.</a:t>
            </a:r>
          </a:p>
          <a:p>
            <a:r>
              <a:rPr lang="en-US" dirty="0">
                <a:latin typeface="Arial" pitchFamily="34" charset="0"/>
                <a:cs typeface="Arial" pitchFamily="34" charset="0"/>
              </a:rPr>
              <a:t> No developmental groove seen.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2"/>
          </p:nvPr>
        </p:nvSpPr>
        <p:spPr/>
        <p:txBody>
          <a:bodyPr/>
          <a:lstStyle/>
          <a:p>
            <a:r>
              <a:rPr lang="en-US" dirty="0"/>
              <a:t>Cervical line is straight from </a:t>
            </a:r>
            <a:r>
              <a:rPr lang="en-US" dirty="0" err="1"/>
              <a:t>buccal</a:t>
            </a:r>
            <a:r>
              <a:rPr lang="en-US" dirty="0"/>
              <a:t> to lingual.</a:t>
            </a:r>
          </a:p>
        </p:txBody>
      </p:sp>
      <p:pic>
        <p:nvPicPr>
          <p:cNvPr id="5" name="Picture 2"/>
          <p:cNvPicPr>
            <a:picLocks noGrp="1" noChangeAspect="1" noChangeArrowheads="1"/>
          </p:cNvPicPr>
          <p:nvPr>
            <p:ph sz="quarter" idx="1"/>
          </p:nvPr>
        </p:nvPicPr>
        <p:blipFill>
          <a:blip r:embed="rId2">
            <a:lum contrast="-12000"/>
          </a:blip>
          <a:srcRect/>
          <a:stretch>
            <a:fillRect/>
          </a:stretch>
        </p:blipFill>
        <p:spPr bwMode="auto">
          <a:xfrm>
            <a:off x="1905000" y="381000"/>
            <a:ext cx="3048000" cy="5867400"/>
          </a:xfrm>
          <a:prstGeom prst="rect">
            <a:avLst/>
          </a:prstGeom>
          <a:noFill/>
          <a:ln w="9525">
            <a:noFill/>
            <a:miter lim="800000"/>
            <a:headEnd/>
            <a:tailEnd/>
          </a:ln>
        </p:spPr>
      </p:pic>
      <p:sp>
        <p:nvSpPr>
          <p:cNvPr id="6" name="Oval 5"/>
          <p:cNvSpPr/>
          <p:nvPr/>
        </p:nvSpPr>
        <p:spPr>
          <a:xfrm>
            <a:off x="7696200" y="2438400"/>
            <a:ext cx="1143000" cy="5334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 mm</a:t>
            </a:r>
          </a:p>
        </p:txBody>
      </p:sp>
    </p:spTree>
  </p:cSld>
  <p:clrMapOvr>
    <a:masterClrMapping/>
  </p:clrMapOvr>
  <p:transition>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5520" y="404664"/>
            <a:ext cx="9144000" cy="6026150"/>
          </a:xfrm>
        </p:spPr>
        <p:txBody>
          <a:bodyPr>
            <a:normAutofit fontScale="92500" lnSpcReduction="10000"/>
          </a:bodyPr>
          <a:lstStyle/>
          <a:p>
            <a:pPr marL="448056" indent="-384048">
              <a:buNone/>
              <a:defRPr/>
            </a:pPr>
            <a:r>
              <a:rPr lang="en-US" u="sng" dirty="0"/>
              <a:t>Mesial aspect </a:t>
            </a:r>
            <a:r>
              <a:rPr lang="en-US" dirty="0"/>
              <a:t>                    </a:t>
            </a:r>
            <a:r>
              <a:rPr lang="en-US" u="sng" dirty="0"/>
              <a:t> Distal aspect</a:t>
            </a:r>
          </a:p>
          <a:p>
            <a:pPr marL="448056" indent="-384048">
              <a:buNone/>
              <a:defRPr/>
            </a:pPr>
            <a:endParaRPr lang="en-US" dirty="0"/>
          </a:p>
          <a:p>
            <a:pPr marL="448056" indent="-384048">
              <a:buNone/>
              <a:defRPr/>
            </a:pPr>
            <a:endParaRPr lang="en-US" dirty="0"/>
          </a:p>
          <a:p>
            <a:pPr marL="448056" indent="-384048">
              <a:buNone/>
              <a:defRPr/>
            </a:pPr>
            <a:endParaRPr lang="en-US"/>
          </a:p>
          <a:p>
            <a:pPr marL="448056" indent="-384048">
              <a:buNone/>
              <a:defRPr/>
            </a:pPr>
            <a:endParaRPr lang="en-US" dirty="0"/>
          </a:p>
          <a:p>
            <a:pPr marL="448056" indent="-384048">
              <a:buFont typeface="Wingdings 2"/>
              <a:buChar char=""/>
              <a:defRPr/>
            </a:pPr>
            <a:r>
              <a:rPr lang="en-US" sz="1800" b="1" u="sng" dirty="0">
                <a:solidFill>
                  <a:schemeClr val="accent2">
                    <a:lumMod val="75000"/>
                  </a:schemeClr>
                </a:solidFill>
              </a:rPr>
              <a:t>In case of two roots (more common): </a:t>
            </a:r>
          </a:p>
          <a:p>
            <a:pPr marL="448056" indent="-384048">
              <a:spcBef>
                <a:spcPct val="50000"/>
              </a:spcBef>
              <a:buFont typeface="Wingdings" pitchFamily="2" charset="2"/>
              <a:buChar char="v"/>
              <a:defRPr/>
            </a:pPr>
            <a:r>
              <a:rPr lang="en-US" sz="1800" dirty="0">
                <a:latin typeface="Arial" charset="0"/>
              </a:rPr>
              <a:t>Root trunk about half the root length. </a:t>
            </a:r>
          </a:p>
          <a:p>
            <a:pPr marL="448056" indent="-384048">
              <a:spcBef>
                <a:spcPct val="50000"/>
              </a:spcBef>
              <a:buFont typeface="Wingdings" pitchFamily="2" charset="2"/>
              <a:buChar char="v"/>
              <a:defRPr/>
            </a:pPr>
            <a:r>
              <a:rPr lang="en-US" sz="1800" dirty="0">
                <a:latin typeface="Arial" charset="0"/>
              </a:rPr>
              <a:t>Surface is smooth and convex except</a:t>
            </a:r>
          </a:p>
          <a:p>
            <a:pPr marL="448056" indent="-384048">
              <a:spcBef>
                <a:spcPct val="50000"/>
              </a:spcBef>
              <a:buNone/>
              <a:defRPr/>
            </a:pPr>
            <a:r>
              <a:rPr lang="en-US" sz="1800" dirty="0">
                <a:latin typeface="Arial" charset="0"/>
              </a:rPr>
              <a:t> deep developmental depression below</a:t>
            </a:r>
          </a:p>
          <a:p>
            <a:pPr marL="448056" indent="-384048">
              <a:spcBef>
                <a:spcPct val="50000"/>
              </a:spcBef>
              <a:buNone/>
              <a:defRPr/>
            </a:pPr>
            <a:r>
              <a:rPr lang="en-US" sz="1800" dirty="0">
                <a:latin typeface="Arial" charset="0"/>
              </a:rPr>
              <a:t> bifurcation. </a:t>
            </a:r>
          </a:p>
          <a:p>
            <a:pPr marL="448056" indent="-384048">
              <a:buNone/>
              <a:defRPr/>
            </a:pPr>
            <a:endParaRPr lang="en-US" sz="1800" dirty="0"/>
          </a:p>
          <a:p>
            <a:pPr marL="448056" indent="-384048">
              <a:buNone/>
              <a:defRPr/>
            </a:pPr>
            <a:endParaRPr lang="en-US" dirty="0"/>
          </a:p>
          <a:p>
            <a:pPr marL="448056" indent="-384048">
              <a:buNone/>
              <a:defRPr/>
            </a:pPr>
            <a:endParaRPr lang="en-US" dirty="0"/>
          </a:p>
          <a:p>
            <a:pPr marL="448056" indent="-384048">
              <a:buNone/>
              <a:defRPr/>
            </a:pPr>
            <a:r>
              <a:rPr lang="en-US" dirty="0"/>
              <a:t>             </a:t>
            </a:r>
          </a:p>
          <a:p>
            <a:pPr marL="448056" indent="-384048">
              <a:buNone/>
              <a:defRPr/>
            </a:pPr>
            <a:endParaRPr lang="en-US" dirty="0">
              <a:latin typeface="Arial Black" pitchFamily="34" charset="0"/>
            </a:endParaRPr>
          </a:p>
        </p:txBody>
      </p:sp>
      <p:cxnSp>
        <p:nvCxnSpPr>
          <p:cNvPr id="5" name="Straight Connector 4"/>
          <p:cNvCxnSpPr/>
          <p:nvPr/>
        </p:nvCxnSpPr>
        <p:spPr>
          <a:xfrm rot="5400000">
            <a:off x="3416301" y="3535363"/>
            <a:ext cx="5359400" cy="317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0964" name="Rectangle 5"/>
          <p:cNvSpPr>
            <a:spLocks noChangeArrowheads="1"/>
          </p:cNvSpPr>
          <p:nvPr/>
        </p:nvSpPr>
        <p:spPr bwMode="auto">
          <a:xfrm>
            <a:off x="6096000" y="2786064"/>
            <a:ext cx="4357688" cy="1754187"/>
          </a:xfrm>
          <a:prstGeom prst="rect">
            <a:avLst/>
          </a:prstGeom>
          <a:noFill/>
          <a:ln w="9525">
            <a:noFill/>
            <a:miter lim="800000"/>
            <a:headEnd/>
            <a:tailEnd/>
          </a:ln>
        </p:spPr>
        <p:txBody>
          <a:bodyPr>
            <a:spAutoFit/>
          </a:bodyPr>
          <a:lstStyle/>
          <a:p>
            <a:pPr algn="l" rtl="0">
              <a:spcBef>
                <a:spcPct val="50000"/>
              </a:spcBef>
              <a:buFont typeface="Wingdings" pitchFamily="2" charset="2"/>
              <a:buChar char="v"/>
            </a:pPr>
            <a:r>
              <a:rPr lang="en-US"/>
              <a:t>Root trunk is longer as bifurcation is near apical 1/3</a:t>
            </a:r>
          </a:p>
          <a:p>
            <a:pPr algn="l" rtl="0">
              <a:spcBef>
                <a:spcPct val="50000"/>
              </a:spcBef>
              <a:buFont typeface="Wingdings" pitchFamily="2" charset="2"/>
              <a:buChar char="v"/>
            </a:pPr>
            <a:r>
              <a:rPr lang="en-US"/>
              <a:t>Surface is smooth and convex except shallow DD on the root trunk</a:t>
            </a:r>
          </a:p>
          <a:p>
            <a:pPr algn="l" rtl="0">
              <a:spcBef>
                <a:spcPct val="50000"/>
              </a:spcBef>
              <a:buFont typeface="Wingdings" pitchFamily="2" charset="2"/>
              <a:buChar char="v"/>
            </a:pPr>
            <a:endParaRPr lang="en-US"/>
          </a:p>
        </p:txBody>
      </p:sp>
      <p:pic>
        <p:nvPicPr>
          <p:cNvPr id="40965" name="Picture 3"/>
          <p:cNvPicPr>
            <a:picLocks noChangeAspect="1" noChangeArrowheads="1"/>
          </p:cNvPicPr>
          <p:nvPr/>
        </p:nvPicPr>
        <p:blipFill>
          <a:blip r:embed="rId2" cstate="print"/>
          <a:srcRect/>
          <a:stretch>
            <a:fillRect/>
          </a:stretch>
        </p:blipFill>
        <p:spPr bwMode="auto">
          <a:xfrm>
            <a:off x="4871170" y="4324964"/>
            <a:ext cx="1114425" cy="1752600"/>
          </a:xfrm>
          <a:prstGeom prst="rect">
            <a:avLst/>
          </a:prstGeom>
          <a:noFill/>
          <a:ln w="9525">
            <a:noFill/>
            <a:miter lim="800000"/>
            <a:headEnd/>
            <a:tailEnd/>
          </a:ln>
        </p:spPr>
      </p:pic>
      <p:pic>
        <p:nvPicPr>
          <p:cNvPr id="40966" name="Picture 5"/>
          <p:cNvPicPr>
            <a:picLocks noChangeAspect="1" noChangeArrowheads="1"/>
          </p:cNvPicPr>
          <p:nvPr/>
        </p:nvPicPr>
        <p:blipFill>
          <a:blip r:embed="rId3" cstate="print"/>
          <a:srcRect/>
          <a:stretch>
            <a:fillRect/>
          </a:stretch>
        </p:blipFill>
        <p:spPr bwMode="auto">
          <a:xfrm>
            <a:off x="9192345" y="4005064"/>
            <a:ext cx="1152525" cy="16764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sz="quarter" idx="1"/>
          </p:nvPr>
        </p:nvPicPr>
        <p:blipFill>
          <a:blip r:embed="rId2"/>
          <a:srcRect/>
          <a:stretch>
            <a:fillRect/>
          </a:stretch>
        </p:blipFill>
        <p:spPr bwMode="auto">
          <a:xfrm>
            <a:off x="1600200" y="2362200"/>
            <a:ext cx="4343400" cy="3124200"/>
          </a:xfrm>
          <a:prstGeom prst="rect">
            <a:avLst/>
          </a:prstGeom>
          <a:noFill/>
          <a:ln w="9525">
            <a:noFill/>
            <a:miter lim="800000"/>
            <a:headEnd/>
            <a:tailEnd/>
          </a:ln>
          <a:effectLst/>
        </p:spPr>
      </p:pic>
      <p:sp>
        <p:nvSpPr>
          <p:cNvPr id="7" name="Content Placeholder 6"/>
          <p:cNvSpPr>
            <a:spLocks noGrp="1"/>
          </p:cNvSpPr>
          <p:nvPr>
            <p:ph sz="quarter" idx="2"/>
          </p:nvPr>
        </p:nvSpPr>
        <p:spPr>
          <a:xfrm>
            <a:off x="5946648" y="304800"/>
            <a:ext cx="5871726" cy="6019800"/>
          </a:xfrm>
        </p:spPr>
        <p:txBody>
          <a:bodyPr/>
          <a:lstStyle/>
          <a:p>
            <a:endParaRPr lang="en-US" dirty="0"/>
          </a:p>
          <a:p>
            <a:endParaRPr lang="en-US" dirty="0"/>
          </a:p>
          <a:p>
            <a:r>
              <a:rPr lang="en-US" dirty="0"/>
              <a:t>The crown </a:t>
            </a:r>
            <a:r>
              <a:rPr lang="en-US" dirty="0">
                <a:solidFill>
                  <a:schemeClr val="tx2"/>
                </a:solidFill>
              </a:rPr>
              <a:t>is wider on the </a:t>
            </a:r>
            <a:r>
              <a:rPr lang="en-US" dirty="0" err="1">
                <a:solidFill>
                  <a:schemeClr val="tx2"/>
                </a:solidFill>
              </a:rPr>
              <a:t>buccal</a:t>
            </a:r>
            <a:r>
              <a:rPr lang="en-US" dirty="0">
                <a:solidFill>
                  <a:schemeClr val="tx2"/>
                </a:solidFill>
              </a:rPr>
              <a:t> than </a:t>
            </a:r>
            <a:r>
              <a:rPr lang="en-US" dirty="0"/>
              <a:t>on the lingual.</a:t>
            </a:r>
          </a:p>
          <a:p>
            <a:r>
              <a:rPr lang="en-US" dirty="0"/>
              <a:t>The Bucco-Lingual dimension of the crown is </a:t>
            </a:r>
            <a:r>
              <a:rPr lang="en-US" dirty="0">
                <a:solidFill>
                  <a:srgbClr val="FFFF00"/>
                </a:solidFill>
              </a:rPr>
              <a:t>greater than </a:t>
            </a:r>
            <a:r>
              <a:rPr lang="en-US" dirty="0"/>
              <a:t>the </a:t>
            </a:r>
            <a:r>
              <a:rPr lang="en-US" dirty="0" err="1"/>
              <a:t>Mesio</a:t>
            </a:r>
            <a:r>
              <a:rPr lang="en-US" dirty="0"/>
              <a:t>-Distal dimension.</a:t>
            </a:r>
          </a:p>
          <a:p>
            <a:r>
              <a:rPr lang="en-US" dirty="0"/>
              <a:t>More of the Buccal surface is seen than is the Lingual surface.</a:t>
            </a:r>
          </a:p>
          <a:p>
            <a:r>
              <a:rPr lang="en-US" dirty="0"/>
              <a:t>The occlusal surface is circumscribed by the cusp ridges and the marginal ridges. </a:t>
            </a:r>
          </a:p>
        </p:txBody>
      </p:sp>
      <p:pic>
        <p:nvPicPr>
          <p:cNvPr id="7172" name="Picture 4"/>
          <p:cNvPicPr>
            <a:picLocks noChangeAspect="1" noChangeArrowheads="1"/>
          </p:cNvPicPr>
          <p:nvPr/>
        </p:nvPicPr>
        <p:blipFill>
          <a:blip r:embed="rId3"/>
          <a:srcRect/>
          <a:stretch>
            <a:fillRect/>
          </a:stretch>
        </p:blipFill>
        <p:spPr bwMode="auto">
          <a:xfrm>
            <a:off x="2743200" y="1676400"/>
            <a:ext cx="1809750" cy="533400"/>
          </a:xfrm>
          <a:prstGeom prst="rect">
            <a:avLst/>
          </a:prstGeom>
          <a:noFill/>
          <a:ln w="9525">
            <a:noFill/>
            <a:miter lim="800000"/>
            <a:headEnd/>
            <a:tailEnd/>
          </a:ln>
          <a:effectLst/>
        </p:spPr>
      </p:pic>
      <p:sp>
        <p:nvSpPr>
          <p:cNvPr id="8" name="Hexagon 7"/>
          <p:cNvSpPr/>
          <p:nvPr/>
        </p:nvSpPr>
        <p:spPr>
          <a:xfrm>
            <a:off x="3048000" y="457200"/>
            <a:ext cx="990600" cy="762000"/>
          </a:xfrm>
          <a:prstGeom prst="hexagon">
            <a:avLst/>
          </a:prstGeom>
          <a:solidFill>
            <a:schemeClr val="accent1">
              <a:lumMod val="60000"/>
              <a:lumOff val="40000"/>
              <a:alpha val="6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hexagonal</a:t>
            </a:r>
          </a:p>
        </p:txBody>
      </p:sp>
    </p:spTree>
  </p:cSld>
  <p:clrMapOvr>
    <a:masterClrMapping/>
  </p:clrMapOvr>
  <p:transition>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2"/>
          </p:nvPr>
        </p:nvSpPr>
        <p:spPr>
          <a:xfrm>
            <a:off x="5794248" y="533400"/>
            <a:ext cx="4187952" cy="5486400"/>
          </a:xfrm>
        </p:spPr>
        <p:txBody>
          <a:bodyPr>
            <a:normAutofit fontScale="92500" lnSpcReduction="10000"/>
          </a:bodyPr>
          <a:lstStyle/>
          <a:p>
            <a:r>
              <a:rPr lang="en-US" dirty="0">
                <a:latin typeface="Arial" pitchFamily="34" charset="0"/>
                <a:cs typeface="Arial" pitchFamily="34" charset="0"/>
              </a:rPr>
              <a:t>No supplemental grooves.</a:t>
            </a:r>
          </a:p>
          <a:p>
            <a:r>
              <a:rPr lang="en-US" dirty="0">
                <a:latin typeface="Arial" pitchFamily="34" charset="0"/>
                <a:cs typeface="Arial" pitchFamily="34" charset="0"/>
              </a:rPr>
              <a:t>A well-defined central developmental groove divides the occlusal surface evenly </a:t>
            </a:r>
            <a:r>
              <a:rPr lang="en-US" dirty="0" err="1">
                <a:latin typeface="Arial" pitchFamily="34" charset="0"/>
                <a:cs typeface="Arial" pitchFamily="34" charset="0"/>
              </a:rPr>
              <a:t>buccolingually</a:t>
            </a:r>
            <a:r>
              <a:rPr lang="en-US" dirty="0">
                <a:latin typeface="Arial" pitchFamily="34" charset="0"/>
                <a:cs typeface="Arial" pitchFamily="34" charset="0"/>
              </a:rPr>
              <a:t>.</a:t>
            </a:r>
          </a:p>
          <a:p>
            <a:r>
              <a:rPr lang="en-US" dirty="0">
                <a:latin typeface="Arial" pitchFamily="34" charset="0"/>
                <a:cs typeface="Arial" pitchFamily="34" charset="0"/>
              </a:rPr>
              <a:t>It is located at the bottom of the central </a:t>
            </a:r>
            <a:r>
              <a:rPr lang="en-US" dirty="0" err="1">
                <a:latin typeface="Arial" pitchFamily="34" charset="0"/>
                <a:cs typeface="Arial" pitchFamily="34" charset="0"/>
              </a:rPr>
              <a:t>sulcus</a:t>
            </a:r>
            <a:r>
              <a:rPr lang="en-US" dirty="0">
                <a:latin typeface="Arial" pitchFamily="34" charset="0"/>
                <a:cs typeface="Arial" pitchFamily="34" charset="0"/>
              </a:rPr>
              <a:t>.</a:t>
            </a:r>
          </a:p>
          <a:p>
            <a:r>
              <a:rPr lang="en-US" dirty="0">
                <a:latin typeface="Arial" pitchFamily="34" charset="0"/>
                <a:cs typeface="Arial" pitchFamily="34" charset="0"/>
              </a:rPr>
              <a:t>CDG joins the MMDG.</a:t>
            </a:r>
          </a:p>
          <a:p>
            <a:r>
              <a:rPr lang="en-US" dirty="0">
                <a:latin typeface="Arial" pitchFamily="34" charset="0"/>
                <a:cs typeface="Arial" pitchFamily="34" charset="0"/>
              </a:rPr>
              <a:t>The MMDG crosses the MMR and ends on the </a:t>
            </a:r>
            <a:r>
              <a:rPr lang="en-US" dirty="0" err="1">
                <a:latin typeface="Arial" pitchFamily="34" charset="0"/>
                <a:cs typeface="Arial" pitchFamily="34" charset="0"/>
              </a:rPr>
              <a:t>mesial</a:t>
            </a:r>
            <a:r>
              <a:rPr lang="en-US" dirty="0">
                <a:latin typeface="Arial" pitchFamily="34" charset="0"/>
                <a:cs typeface="Arial" pitchFamily="34" charset="0"/>
              </a:rPr>
              <a:t> surface of the crown.</a:t>
            </a:r>
          </a:p>
          <a:p>
            <a:r>
              <a:rPr lang="en-US" dirty="0">
                <a:latin typeface="Arial" pitchFamily="34" charset="0"/>
                <a:cs typeface="Arial" pitchFamily="34" charset="0"/>
              </a:rPr>
              <a:t>2 collateral DGs:</a:t>
            </a:r>
          </a:p>
          <a:p>
            <a:pPr>
              <a:buNone/>
            </a:pPr>
            <a:r>
              <a:rPr lang="en-US" dirty="0">
                <a:latin typeface="Arial" pitchFamily="34" charset="0"/>
                <a:cs typeface="Arial" pitchFamily="34" charset="0"/>
              </a:rPr>
              <a:t>   </a:t>
            </a:r>
            <a:r>
              <a:rPr lang="en-US" dirty="0" err="1">
                <a:latin typeface="Arial" pitchFamily="34" charset="0"/>
                <a:cs typeface="Arial" pitchFamily="34" charset="0"/>
              </a:rPr>
              <a:t>mbu</a:t>
            </a:r>
            <a:r>
              <a:rPr lang="en-US" dirty="0">
                <a:latin typeface="Arial" pitchFamily="34" charset="0"/>
                <a:cs typeface="Arial" pitchFamily="34" charset="0"/>
              </a:rPr>
              <a:t> DG and  </a:t>
            </a:r>
          </a:p>
          <a:p>
            <a:pPr>
              <a:buNone/>
            </a:pPr>
            <a:r>
              <a:rPr lang="en-US" dirty="0">
                <a:latin typeface="Arial" pitchFamily="34" charset="0"/>
                <a:cs typeface="Arial" pitchFamily="34" charset="0"/>
              </a:rPr>
              <a:t>   </a:t>
            </a:r>
            <a:r>
              <a:rPr lang="en-US" dirty="0" err="1">
                <a:latin typeface="Arial" pitchFamily="34" charset="0"/>
                <a:cs typeface="Arial" pitchFamily="34" charset="0"/>
              </a:rPr>
              <a:t>dbu</a:t>
            </a:r>
            <a:r>
              <a:rPr lang="en-US" dirty="0">
                <a:latin typeface="Arial" pitchFamily="34" charset="0"/>
                <a:cs typeface="Arial" pitchFamily="34" charset="0"/>
              </a:rPr>
              <a:t>  DG.</a:t>
            </a:r>
          </a:p>
        </p:txBody>
      </p:sp>
      <p:pic>
        <p:nvPicPr>
          <p:cNvPr id="5" name="Picture 2"/>
          <p:cNvPicPr>
            <a:picLocks noGrp="1" noChangeAspect="1" noChangeArrowheads="1"/>
          </p:cNvPicPr>
          <p:nvPr>
            <p:ph sz="quarter" idx="1"/>
          </p:nvPr>
        </p:nvPicPr>
        <p:blipFill>
          <a:blip r:embed="rId2">
            <a:lum contrast="-12000"/>
          </a:blip>
          <a:srcRect/>
          <a:stretch>
            <a:fillRect/>
          </a:stretch>
        </p:blipFill>
        <p:spPr bwMode="auto">
          <a:xfrm>
            <a:off x="1676400" y="533400"/>
            <a:ext cx="4038600" cy="5486400"/>
          </a:xfrm>
          <a:prstGeom prst="rect">
            <a:avLst/>
          </a:prstGeom>
          <a:noFill/>
          <a:ln w="9525">
            <a:noFill/>
            <a:miter lim="800000"/>
            <a:headEnd/>
            <a:tailEnd/>
          </a:ln>
        </p:spPr>
      </p:pic>
      <p:sp>
        <p:nvSpPr>
          <p:cNvPr id="6" name="Oval 5"/>
          <p:cNvSpPr/>
          <p:nvPr/>
        </p:nvSpPr>
        <p:spPr>
          <a:xfrm>
            <a:off x="8991600" y="685800"/>
            <a:ext cx="914400" cy="457200"/>
          </a:xfrm>
          <a:prstGeom prst="ellipse">
            <a:avLst/>
          </a:prstGeom>
          <a:solidFill>
            <a:srgbClr val="8DF3B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Arial" pitchFamily="34" charset="0"/>
                <a:cs typeface="Arial" pitchFamily="34" charset="0"/>
              </a:rPr>
              <a:t>CDG</a:t>
            </a:r>
          </a:p>
        </p:txBody>
      </p:sp>
      <p:sp>
        <p:nvSpPr>
          <p:cNvPr id="7" name="TextBox 6"/>
          <p:cNvSpPr txBox="1"/>
          <p:nvPr/>
        </p:nvSpPr>
        <p:spPr>
          <a:xfrm>
            <a:off x="1812279" y="1371600"/>
            <a:ext cx="886974" cy="369332"/>
          </a:xfrm>
          <a:prstGeom prst="rect">
            <a:avLst/>
          </a:prstGeom>
          <a:noFill/>
        </p:spPr>
        <p:txBody>
          <a:bodyPr wrap="none" rtlCol="0">
            <a:spAutoFit/>
          </a:bodyPr>
          <a:lstStyle/>
          <a:p>
            <a:r>
              <a:rPr lang="en-US" dirty="0">
                <a:solidFill>
                  <a:schemeClr val="bg1"/>
                </a:solidFill>
              </a:rPr>
              <a:t>longer</a:t>
            </a:r>
          </a:p>
        </p:txBody>
      </p:sp>
      <p:sp>
        <p:nvSpPr>
          <p:cNvPr id="8" name="TextBox 7"/>
          <p:cNvSpPr txBox="1"/>
          <p:nvPr/>
        </p:nvSpPr>
        <p:spPr>
          <a:xfrm>
            <a:off x="1676401" y="4648200"/>
            <a:ext cx="958917" cy="369332"/>
          </a:xfrm>
          <a:prstGeom prst="rect">
            <a:avLst/>
          </a:prstGeom>
          <a:noFill/>
        </p:spPr>
        <p:txBody>
          <a:bodyPr wrap="none" rtlCol="0">
            <a:spAutoFit/>
          </a:bodyPr>
          <a:lstStyle/>
          <a:p>
            <a:r>
              <a:rPr lang="en-US" dirty="0">
                <a:solidFill>
                  <a:schemeClr val="bg1"/>
                </a:solidFill>
              </a:rPr>
              <a:t>shorter</a:t>
            </a:r>
          </a:p>
        </p:txBody>
      </p:sp>
      <p:sp>
        <p:nvSpPr>
          <p:cNvPr id="10" name="TextBox 9"/>
          <p:cNvSpPr txBox="1"/>
          <p:nvPr/>
        </p:nvSpPr>
        <p:spPr>
          <a:xfrm>
            <a:off x="4800601" y="1447800"/>
            <a:ext cx="958917" cy="369332"/>
          </a:xfrm>
          <a:prstGeom prst="rect">
            <a:avLst/>
          </a:prstGeom>
          <a:noFill/>
        </p:spPr>
        <p:txBody>
          <a:bodyPr wrap="none" rtlCol="0">
            <a:spAutoFit/>
          </a:bodyPr>
          <a:lstStyle/>
          <a:p>
            <a:r>
              <a:rPr lang="en-US" dirty="0">
                <a:solidFill>
                  <a:schemeClr val="bg1"/>
                </a:solidFill>
              </a:rPr>
              <a:t>shorter</a:t>
            </a:r>
          </a:p>
        </p:txBody>
      </p:sp>
      <p:sp>
        <p:nvSpPr>
          <p:cNvPr id="11" name="TextBox 10"/>
          <p:cNvSpPr txBox="1"/>
          <p:nvPr/>
        </p:nvSpPr>
        <p:spPr>
          <a:xfrm>
            <a:off x="4648200" y="4419600"/>
            <a:ext cx="886974" cy="369332"/>
          </a:xfrm>
          <a:prstGeom prst="rect">
            <a:avLst/>
          </a:prstGeom>
          <a:noFill/>
        </p:spPr>
        <p:txBody>
          <a:bodyPr wrap="none" rtlCol="0">
            <a:spAutoFit/>
          </a:bodyPr>
          <a:lstStyle/>
          <a:p>
            <a:r>
              <a:rPr lang="en-US" dirty="0">
                <a:solidFill>
                  <a:schemeClr val="bg1"/>
                </a:solidFill>
              </a:rPr>
              <a:t>longer</a:t>
            </a:r>
          </a:p>
        </p:txBody>
      </p:sp>
      <p:sp>
        <p:nvSpPr>
          <p:cNvPr id="12" name="TextBox 11"/>
          <p:cNvSpPr txBox="1"/>
          <p:nvPr/>
        </p:nvSpPr>
        <p:spPr>
          <a:xfrm>
            <a:off x="3200401" y="838200"/>
            <a:ext cx="835485" cy="369332"/>
          </a:xfrm>
          <a:prstGeom prst="rect">
            <a:avLst/>
          </a:prstGeom>
          <a:solidFill>
            <a:srgbClr val="33CCFF"/>
          </a:solidFill>
        </p:spPr>
        <p:txBody>
          <a:bodyPr wrap="none" rtlCol="0">
            <a:spAutoFit/>
          </a:bodyPr>
          <a:lstStyle/>
          <a:p>
            <a:r>
              <a:rPr lang="en-US" b="1" dirty="0">
                <a:solidFill>
                  <a:schemeClr val="bg1"/>
                </a:solidFill>
              </a:rPr>
              <a:t>wider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010697" y="495300"/>
            <a:ext cx="7162800" cy="5867400"/>
          </a:xfrm>
        </p:spPr>
        <p:txBody>
          <a:bodyPr/>
          <a:lstStyle/>
          <a:p>
            <a:r>
              <a:rPr lang="en-US" dirty="0"/>
              <a:t>The junction of the </a:t>
            </a:r>
            <a:r>
              <a:rPr lang="en-US" dirty="0" err="1"/>
              <a:t>Mesio</a:t>
            </a:r>
            <a:r>
              <a:rPr lang="en-US" dirty="0"/>
              <a:t>-Buccal and </a:t>
            </a:r>
            <a:r>
              <a:rPr lang="en-US" dirty="0" err="1"/>
              <a:t>Disto</a:t>
            </a:r>
            <a:r>
              <a:rPr lang="en-US" dirty="0"/>
              <a:t>-Buccal grooves are deeply pointed. These are called the: </a:t>
            </a:r>
            <a:r>
              <a:rPr lang="en-US" dirty="0">
                <a:solidFill>
                  <a:srgbClr val="00B0F0"/>
                </a:solidFill>
              </a:rPr>
              <a:t>mesial and distal developmental pits</a:t>
            </a:r>
            <a:r>
              <a:rPr lang="en-US" dirty="0"/>
              <a:t>. </a:t>
            </a:r>
          </a:p>
          <a:p>
            <a:r>
              <a:rPr lang="en-US" dirty="0"/>
              <a:t>The Buccal triangular ridge is </a:t>
            </a:r>
            <a:r>
              <a:rPr lang="en-US" dirty="0">
                <a:solidFill>
                  <a:srgbClr val="FFFF00"/>
                </a:solidFill>
              </a:rPr>
              <a:t>prominent.</a:t>
            </a:r>
          </a:p>
          <a:p>
            <a:r>
              <a:rPr lang="en-US" dirty="0"/>
              <a:t>BTR arises near the central of the central groove and converges with the tip of the </a:t>
            </a:r>
            <a:r>
              <a:rPr lang="en-US" dirty="0" err="1"/>
              <a:t>buccal</a:t>
            </a:r>
            <a:r>
              <a:rPr lang="en-US" dirty="0"/>
              <a:t> cusp.</a:t>
            </a:r>
          </a:p>
          <a:p>
            <a:r>
              <a:rPr lang="en-US" dirty="0"/>
              <a:t>Li triangular ridge is </a:t>
            </a:r>
            <a:r>
              <a:rPr lang="en-US" dirty="0">
                <a:solidFill>
                  <a:srgbClr val="FFFF00"/>
                </a:solidFill>
              </a:rPr>
              <a:t>less prominent</a:t>
            </a:r>
            <a:r>
              <a:rPr lang="en-US" dirty="0"/>
              <a:t>.</a:t>
            </a:r>
          </a:p>
          <a:p>
            <a:r>
              <a:rPr lang="en-US" dirty="0"/>
              <a:t>The Li cusp is more sharply pointed than the Bu cusp.</a:t>
            </a:r>
          </a:p>
          <a:p>
            <a:r>
              <a:rPr lang="en-US" dirty="0" err="1"/>
              <a:t>Mesial</a:t>
            </a:r>
            <a:r>
              <a:rPr lang="en-US" dirty="0"/>
              <a:t> and distal triangular </a:t>
            </a:r>
            <a:r>
              <a:rPr lang="en-US" dirty="0" err="1"/>
              <a:t>fossae</a:t>
            </a:r>
            <a:r>
              <a:rPr lang="en-US" dirty="0"/>
              <a:t>.</a:t>
            </a:r>
          </a:p>
          <a:p>
            <a:r>
              <a:rPr lang="en-US" dirty="0"/>
              <a:t>Cusp ridges:  </a:t>
            </a:r>
            <a:r>
              <a:rPr lang="en-US" dirty="0" err="1"/>
              <a:t>mBu</a:t>
            </a:r>
            <a:r>
              <a:rPr lang="en-US" dirty="0"/>
              <a:t>, </a:t>
            </a:r>
            <a:r>
              <a:rPr lang="en-US" dirty="0" err="1"/>
              <a:t>mLi</a:t>
            </a:r>
            <a:r>
              <a:rPr lang="en-US" dirty="0"/>
              <a:t>, </a:t>
            </a:r>
            <a:r>
              <a:rPr lang="en-US" dirty="0" err="1"/>
              <a:t>dBu</a:t>
            </a:r>
            <a:r>
              <a:rPr lang="en-US" dirty="0"/>
              <a:t>, </a:t>
            </a:r>
            <a:r>
              <a:rPr lang="en-US" dirty="0" err="1"/>
              <a:t>dLi</a:t>
            </a:r>
            <a:r>
              <a:rPr lang="en-US" dirty="0"/>
              <a:t>.</a:t>
            </a:r>
          </a:p>
        </p:txBody>
      </p:sp>
      <p:sp>
        <p:nvSpPr>
          <p:cNvPr id="5" name="Oval 4"/>
          <p:cNvSpPr/>
          <p:nvPr/>
        </p:nvSpPr>
        <p:spPr>
          <a:xfrm>
            <a:off x="7696200" y="1447800"/>
            <a:ext cx="914400" cy="533400"/>
          </a:xfrm>
          <a:prstGeom prst="ellipse">
            <a:avLst/>
          </a:prstGeom>
          <a:solidFill>
            <a:srgbClr val="8DF3B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BTR</a:t>
            </a:r>
          </a:p>
        </p:txBody>
      </p:sp>
      <p:sp>
        <p:nvSpPr>
          <p:cNvPr id="6" name="Oval 5"/>
          <p:cNvSpPr/>
          <p:nvPr/>
        </p:nvSpPr>
        <p:spPr>
          <a:xfrm>
            <a:off x="7620000" y="3048000"/>
            <a:ext cx="914400" cy="533400"/>
          </a:xfrm>
          <a:prstGeom prst="ellipse">
            <a:avLst/>
          </a:prstGeom>
          <a:solidFill>
            <a:srgbClr val="8DF3B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LTR</a:t>
            </a:r>
          </a:p>
        </p:txBody>
      </p:sp>
    </p:spTree>
  </p:cSld>
  <p:clrMapOvr>
    <a:masterClrMapping/>
  </p:clrMapOvr>
  <p:transition>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1919288" y="806451"/>
          <a:ext cx="8458200" cy="3343275"/>
        </p:xfrm>
        <a:graphic>
          <a:graphicData uri="http://schemas.openxmlformats.org/presentationml/2006/ole">
            <mc:AlternateContent xmlns:mc="http://schemas.openxmlformats.org/markup-compatibility/2006">
              <mc:Choice xmlns:v="urn:schemas-microsoft-com:vml" Requires="v">
                <p:oleObj r:id="rId2" imgW="7904762" imgH="3123810" progId="">
                  <p:embed/>
                </p:oleObj>
              </mc:Choice>
              <mc:Fallback>
                <p:oleObj r:id="rId2" imgW="7904762" imgH="3123810" progId="">
                  <p:embed/>
                  <p:pic>
                    <p:nvPicPr>
                      <p:cNvPr id="102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288" y="806451"/>
                        <a:ext cx="8458200" cy="3343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7" name="Object 3"/>
          <p:cNvGraphicFramePr>
            <a:graphicFrameLocks noChangeAspect="1"/>
          </p:cNvGraphicFramePr>
          <p:nvPr/>
        </p:nvGraphicFramePr>
        <p:xfrm>
          <a:off x="3287713" y="4437063"/>
          <a:ext cx="5899150" cy="1916112"/>
        </p:xfrm>
        <a:graphic>
          <a:graphicData uri="http://schemas.openxmlformats.org/presentationml/2006/ole">
            <mc:AlternateContent xmlns:mc="http://schemas.openxmlformats.org/markup-compatibility/2006">
              <mc:Choice xmlns:v="urn:schemas-microsoft-com:vml" Requires="v">
                <p:oleObj r:id="rId4" imgW="4458322" imgH="1448002" progId="">
                  <p:embed/>
                </p:oleObj>
              </mc:Choice>
              <mc:Fallback>
                <p:oleObj r:id="rId4" imgW="4458322" imgH="1448002" progId="">
                  <p:embed/>
                  <p:pic>
                    <p:nvPicPr>
                      <p:cNvPr id="10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7713" y="4437063"/>
                        <a:ext cx="5899150" cy="1916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02146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hard pal"/>
          <p:cNvPicPr>
            <a:picLocks noChangeAspect="1" noChangeArrowheads="1"/>
          </p:cNvPicPr>
          <p:nvPr/>
        </p:nvPicPr>
        <p:blipFill>
          <a:blip r:embed="rId2" cstate="print">
            <a:lum bright="-18000"/>
          </a:blip>
          <a:srcRect l="2933" r="4187" b="10461"/>
          <a:stretch>
            <a:fillRect/>
          </a:stretch>
        </p:blipFill>
        <p:spPr bwMode="auto">
          <a:xfrm>
            <a:off x="2809852" y="1571613"/>
            <a:ext cx="6985000" cy="4379913"/>
          </a:xfrm>
          <a:prstGeom prst="rect">
            <a:avLst/>
          </a:prstGeom>
          <a:noFill/>
        </p:spPr>
      </p:pic>
      <p:sp>
        <p:nvSpPr>
          <p:cNvPr id="3" name="Rectangle 2"/>
          <p:cNvSpPr/>
          <p:nvPr/>
        </p:nvSpPr>
        <p:spPr>
          <a:xfrm>
            <a:off x="3738546" y="642919"/>
            <a:ext cx="5786478" cy="646331"/>
          </a:xfrm>
          <a:prstGeom prst="rect">
            <a:avLst/>
          </a:prstGeom>
        </p:spPr>
        <p:txBody>
          <a:bodyPr wrap="square">
            <a:spAutoFit/>
          </a:bodyPr>
          <a:lstStyle/>
          <a:p>
            <a:pPr marL="342900" indent="-342900" algn="ctr">
              <a:spcBef>
                <a:spcPct val="20000"/>
              </a:spcBef>
              <a:buClr>
                <a:schemeClr val="accent1"/>
              </a:buClr>
              <a:buSzPct val="65000"/>
              <a:defRPr/>
            </a:pPr>
            <a:r>
              <a:rPr lang="en-US" sz="3600" b="1" u="sng" kern="0" dirty="0">
                <a:solidFill>
                  <a:srgbClr val="FFC000"/>
                </a:solidFill>
                <a:latin typeface="Bookman Old Style" pitchFamily="18" charset="0"/>
              </a:rPr>
              <a:t>Maxillary 2</a:t>
            </a:r>
            <a:r>
              <a:rPr lang="en-US" sz="3600" b="1" u="sng" kern="0" baseline="30000" dirty="0">
                <a:solidFill>
                  <a:srgbClr val="FFC000"/>
                </a:solidFill>
                <a:latin typeface="Bookman Old Style" pitchFamily="18" charset="0"/>
              </a:rPr>
              <a:t>nd</a:t>
            </a:r>
            <a:r>
              <a:rPr lang="en-US" sz="3600" b="1" u="sng" kern="0" dirty="0">
                <a:solidFill>
                  <a:srgbClr val="FFC000"/>
                </a:solidFill>
                <a:latin typeface="Bookman Old Style" pitchFamily="18" charset="0"/>
              </a:rPr>
              <a:t> Premolar</a:t>
            </a:r>
          </a:p>
        </p:txBody>
      </p:sp>
      <p:sp>
        <p:nvSpPr>
          <p:cNvPr id="4" name="AutoShape 14"/>
          <p:cNvSpPr>
            <a:spLocks noChangeArrowheads="1"/>
          </p:cNvSpPr>
          <p:nvPr/>
        </p:nvSpPr>
        <p:spPr bwMode="auto">
          <a:xfrm rot="8676707">
            <a:off x="8975726" y="3357563"/>
            <a:ext cx="1223963" cy="576262"/>
          </a:xfrm>
          <a:prstGeom prst="rightArrow">
            <a:avLst>
              <a:gd name="adj1" fmla="val 50000"/>
              <a:gd name="adj2" fmla="val 53099"/>
            </a:avLst>
          </a:prstGeom>
          <a:solidFill>
            <a:srgbClr val="FF0066"/>
          </a:solidFill>
          <a:ln w="9525">
            <a:solidFill>
              <a:schemeClr val="tx1"/>
            </a:solidFill>
            <a:miter lim="800000"/>
            <a:headEnd/>
            <a:tailEnd/>
          </a:ln>
          <a:effectLst/>
        </p:spPr>
        <p:txBody>
          <a:bodyPr wrap="none" anchor="ctr"/>
          <a:lstStyle/>
          <a:p>
            <a:endParaRPr lang="en-US"/>
          </a:p>
        </p:txBody>
      </p:sp>
      <p:sp>
        <p:nvSpPr>
          <p:cNvPr id="5" name="AutoShape 13"/>
          <p:cNvSpPr>
            <a:spLocks noChangeArrowheads="1"/>
          </p:cNvSpPr>
          <p:nvPr/>
        </p:nvSpPr>
        <p:spPr bwMode="auto">
          <a:xfrm rot="1716637">
            <a:off x="2444471" y="3329677"/>
            <a:ext cx="1223962" cy="576262"/>
          </a:xfrm>
          <a:prstGeom prst="rightArrow">
            <a:avLst>
              <a:gd name="adj1" fmla="val 50000"/>
              <a:gd name="adj2" fmla="val 53099"/>
            </a:avLst>
          </a:prstGeom>
          <a:solidFill>
            <a:srgbClr val="FF0066"/>
          </a:solidFill>
          <a:ln w="9525" algn="ctr">
            <a:solidFill>
              <a:schemeClr val="tx1"/>
            </a:solidFill>
            <a:miter lim="800000"/>
            <a:headEnd/>
            <a:tailEnd/>
          </a:ln>
          <a:effectLst/>
        </p:spPr>
        <p:txBody>
          <a:bodyPr wrap="none" anchor="ctr"/>
          <a:lstStyle/>
          <a:p>
            <a:endParaRPr lang="en-US" dirty="0">
              <a:solidFill>
                <a:schemeClr val="bg2">
                  <a:lumMod val="50000"/>
                </a:schemeClr>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63552" y="1124745"/>
            <a:ext cx="7818662" cy="4216539"/>
          </a:xfrm>
          <a:prstGeom prst="rect">
            <a:avLst/>
          </a:prstGeom>
          <a:noFill/>
          <a:ln>
            <a:solidFill>
              <a:schemeClr val="accent1">
                <a:lumMod val="50000"/>
              </a:schemeClr>
            </a:solidFill>
          </a:ln>
        </p:spPr>
        <p:txBody>
          <a:bodyPr wrap="square" rtlCol="0">
            <a:spAutoFit/>
          </a:bodyPr>
          <a:lstStyle/>
          <a:p>
            <a:pPr algn="l"/>
            <a:r>
              <a:rPr lang="en-US" sz="4000" b="1" u="sng" dirty="0">
                <a:solidFill>
                  <a:schemeClr val="tx2"/>
                </a:solidFill>
              </a:rPr>
              <a:t>Chronology</a:t>
            </a:r>
            <a:r>
              <a:rPr lang="en-US" sz="2800" b="1" dirty="0">
                <a:solidFill>
                  <a:schemeClr val="tx2"/>
                </a:solidFill>
              </a:rPr>
              <a:t> </a:t>
            </a:r>
          </a:p>
          <a:p>
            <a:pPr algn="l"/>
            <a:endParaRPr lang="en-US" sz="2800" dirty="0">
              <a:solidFill>
                <a:schemeClr val="accent3">
                  <a:lumMod val="60000"/>
                  <a:lumOff val="40000"/>
                </a:schemeClr>
              </a:solidFill>
            </a:endParaRPr>
          </a:p>
          <a:p>
            <a:pPr algn="l">
              <a:buClr>
                <a:srgbClr val="002060"/>
              </a:buClr>
              <a:buSzPct val="104000"/>
            </a:pPr>
            <a:r>
              <a:rPr lang="en-US" sz="2800" b="1" dirty="0">
                <a:solidFill>
                  <a:schemeClr val="accent3">
                    <a:lumMod val="60000"/>
                    <a:lumOff val="40000"/>
                  </a:schemeClr>
                </a:solidFill>
              </a:rPr>
              <a:t>-First evidence of calcification     </a:t>
            </a:r>
            <a:r>
              <a:rPr lang="en-US" sz="2800" b="1" dirty="0">
                <a:solidFill>
                  <a:schemeClr val="tx2"/>
                </a:solidFill>
              </a:rPr>
              <a:t>1 </a:t>
            </a:r>
            <a:r>
              <a:rPr lang="en-US" sz="3200" b="1" dirty="0">
                <a:solidFill>
                  <a:schemeClr val="tx2"/>
                </a:solidFill>
              </a:rPr>
              <a:t>¾</a:t>
            </a:r>
            <a:r>
              <a:rPr lang="en-US" sz="1200" b="1" dirty="0">
                <a:solidFill>
                  <a:schemeClr val="tx2"/>
                </a:solidFill>
              </a:rPr>
              <a:t>  - </a:t>
            </a:r>
            <a:r>
              <a:rPr lang="en-US" sz="2800" b="1" dirty="0">
                <a:solidFill>
                  <a:schemeClr val="tx2"/>
                </a:solidFill>
              </a:rPr>
              <a:t>2 yrs</a:t>
            </a:r>
          </a:p>
          <a:p>
            <a:pPr algn="l">
              <a:buClr>
                <a:srgbClr val="002060"/>
              </a:buClr>
              <a:buSzPct val="104000"/>
              <a:buFont typeface="Arial" pitchFamily="34" charset="0"/>
              <a:buChar char="•"/>
            </a:pPr>
            <a:endParaRPr lang="en-US" sz="2800" b="1" dirty="0">
              <a:solidFill>
                <a:schemeClr val="accent3">
                  <a:lumMod val="60000"/>
                  <a:lumOff val="40000"/>
                </a:schemeClr>
              </a:solidFill>
            </a:endParaRPr>
          </a:p>
          <a:p>
            <a:pPr algn="l">
              <a:buClr>
                <a:srgbClr val="002060"/>
              </a:buClr>
              <a:buSzPct val="104000"/>
            </a:pPr>
            <a:r>
              <a:rPr lang="en-US" sz="2800" b="1" dirty="0">
                <a:solidFill>
                  <a:schemeClr val="accent3">
                    <a:lumMod val="60000"/>
                    <a:lumOff val="40000"/>
                  </a:schemeClr>
                </a:solidFill>
              </a:rPr>
              <a:t>-Enamel completed                       </a:t>
            </a:r>
            <a:r>
              <a:rPr lang="en-US" sz="2800" b="1" dirty="0">
                <a:solidFill>
                  <a:schemeClr val="tx2"/>
                </a:solidFill>
              </a:rPr>
              <a:t>6 – 7 yrs</a:t>
            </a:r>
          </a:p>
          <a:p>
            <a:pPr algn="l">
              <a:buClr>
                <a:srgbClr val="002060"/>
              </a:buClr>
              <a:buSzPct val="104000"/>
              <a:buFont typeface="Arial" pitchFamily="34" charset="0"/>
              <a:buChar char="•"/>
            </a:pPr>
            <a:endParaRPr lang="en-US" sz="2800" b="1" dirty="0">
              <a:solidFill>
                <a:schemeClr val="accent3">
                  <a:lumMod val="60000"/>
                  <a:lumOff val="40000"/>
                </a:schemeClr>
              </a:solidFill>
            </a:endParaRPr>
          </a:p>
          <a:p>
            <a:pPr algn="l">
              <a:buClr>
                <a:srgbClr val="002060"/>
              </a:buClr>
              <a:buSzPct val="104000"/>
            </a:pPr>
            <a:r>
              <a:rPr lang="en-US" sz="2800" b="1" dirty="0">
                <a:solidFill>
                  <a:schemeClr val="accent3">
                    <a:lumMod val="60000"/>
                    <a:lumOff val="40000"/>
                  </a:schemeClr>
                </a:solidFill>
              </a:rPr>
              <a:t>-Eruption                                        </a:t>
            </a:r>
            <a:r>
              <a:rPr lang="en-US" sz="2800" b="1" dirty="0">
                <a:solidFill>
                  <a:schemeClr val="tx2"/>
                </a:solidFill>
              </a:rPr>
              <a:t>10- 12 yrs</a:t>
            </a:r>
          </a:p>
          <a:p>
            <a:pPr algn="l">
              <a:buClr>
                <a:srgbClr val="002060"/>
              </a:buClr>
              <a:buSzPct val="104000"/>
              <a:buFont typeface="Arial" pitchFamily="34" charset="0"/>
              <a:buChar char="•"/>
            </a:pPr>
            <a:endParaRPr lang="en-US" sz="2800" b="1" dirty="0">
              <a:solidFill>
                <a:schemeClr val="accent3">
                  <a:lumMod val="60000"/>
                  <a:lumOff val="40000"/>
                </a:schemeClr>
              </a:solidFill>
            </a:endParaRPr>
          </a:p>
          <a:p>
            <a:pPr algn="l">
              <a:buClr>
                <a:srgbClr val="002060"/>
              </a:buClr>
              <a:buSzPct val="104000"/>
            </a:pPr>
            <a:r>
              <a:rPr lang="en-US" sz="2800" b="1" dirty="0">
                <a:solidFill>
                  <a:schemeClr val="accent3">
                    <a:lumMod val="60000"/>
                    <a:lumOff val="40000"/>
                  </a:schemeClr>
                </a:solidFill>
              </a:rPr>
              <a:t>-Root completed                            </a:t>
            </a:r>
            <a:r>
              <a:rPr lang="en-US" sz="2800" b="1" dirty="0">
                <a:solidFill>
                  <a:schemeClr val="tx2"/>
                </a:solidFill>
              </a:rPr>
              <a:t>12 – 14 yrs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2"/>
          <p:cNvGraphicFramePr>
            <a:graphicFrameLocks noGrp="1" noChangeAspect="1"/>
          </p:cNvGraphicFramePr>
          <p:nvPr>
            <p:ph type="title"/>
          </p:nvPr>
        </p:nvGraphicFramePr>
        <p:xfrm>
          <a:off x="5514975" y="5035551"/>
          <a:ext cx="1373188" cy="1192213"/>
        </p:xfrm>
        <a:graphic>
          <a:graphicData uri="http://schemas.openxmlformats.org/presentationml/2006/ole">
            <mc:AlternateContent xmlns:mc="http://schemas.openxmlformats.org/markup-compatibility/2006">
              <mc:Choice xmlns:v="urn:schemas-microsoft-com:vml" Requires="v">
                <p:oleObj name="Photo Editor Photo" r:id="rId2" imgW="2886478" imgH="2505425" progId="">
                  <p:embed/>
                </p:oleObj>
              </mc:Choice>
              <mc:Fallback>
                <p:oleObj name="Photo Editor Photo" r:id="rId2" imgW="2886478" imgH="2505425" progId="">
                  <p:embed/>
                  <p:pic>
                    <p:nvPicPr>
                      <p:cNvPr id="34818" name="Object 2"/>
                      <p:cNvPicPr>
                        <a:picLocks noChangeAspect="1" noChangeArrowheads="1"/>
                      </p:cNvPicPr>
                      <p:nvPr/>
                    </p:nvPicPr>
                    <p:blipFill>
                      <a:blip r:embed="rId3">
                        <a:extLst>
                          <a:ext uri="{28A0092B-C50C-407E-A947-70E740481C1C}">
                            <a14:useLocalDpi xmlns:a14="http://schemas.microsoft.com/office/drawing/2010/main" val="0"/>
                          </a:ext>
                        </a:extLst>
                      </a:blip>
                      <a:srcRect l="24863" t="9911" r="35876" b="39767"/>
                      <a:stretch>
                        <a:fillRect/>
                      </a:stretch>
                    </p:blipFill>
                    <p:spPr bwMode="auto">
                      <a:xfrm>
                        <a:off x="5514975" y="5035551"/>
                        <a:ext cx="1373188" cy="1192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0" name="Object 4"/>
          <p:cNvGraphicFramePr>
            <a:graphicFrameLocks noGrp="1" noChangeAspect="1"/>
          </p:cNvGraphicFramePr>
          <p:nvPr>
            <p:ph sz="half" idx="1"/>
          </p:nvPr>
        </p:nvGraphicFramePr>
        <p:xfrm>
          <a:off x="2557464" y="3213101"/>
          <a:ext cx="1620837" cy="1406525"/>
        </p:xfrm>
        <a:graphic>
          <a:graphicData uri="http://schemas.openxmlformats.org/presentationml/2006/ole">
            <mc:AlternateContent xmlns:mc="http://schemas.openxmlformats.org/markup-compatibility/2006">
              <mc:Choice xmlns:v="urn:schemas-microsoft-com:vml" Requires="v">
                <p:oleObj name="Photo Editor Photo" r:id="rId4" imgW="2886478" imgH="2505425" progId="">
                  <p:embed/>
                </p:oleObj>
              </mc:Choice>
              <mc:Fallback>
                <p:oleObj name="Photo Editor Photo" r:id="rId4" imgW="2886478" imgH="2505425" progId="">
                  <p:embed/>
                  <p:pic>
                    <p:nvPicPr>
                      <p:cNvPr id="34820" name="Object 4"/>
                      <p:cNvPicPr>
                        <a:picLocks noChangeAspect="1" noChangeArrowheads="1"/>
                      </p:cNvPicPr>
                      <p:nvPr/>
                    </p:nvPicPr>
                    <p:blipFill>
                      <a:blip r:embed="rId3">
                        <a:lum bright="-18000" contrast="18000"/>
                        <a:extLst>
                          <a:ext uri="{28A0092B-C50C-407E-A947-70E740481C1C}">
                            <a14:useLocalDpi xmlns:a14="http://schemas.microsoft.com/office/drawing/2010/main" val="0"/>
                          </a:ext>
                        </a:extLst>
                      </a:blip>
                      <a:srcRect t="2190" r="69691"/>
                      <a:stretch>
                        <a:fillRect/>
                      </a:stretch>
                    </p:blipFill>
                    <p:spPr bwMode="auto">
                      <a:xfrm>
                        <a:off x="2557464" y="3213101"/>
                        <a:ext cx="1620837"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2" name="Object 6"/>
          <p:cNvGraphicFramePr>
            <a:graphicFrameLocks noGrp="1" noChangeAspect="1"/>
          </p:cNvGraphicFramePr>
          <p:nvPr>
            <p:ph sz="half" idx="2"/>
          </p:nvPr>
        </p:nvGraphicFramePr>
        <p:xfrm>
          <a:off x="7186614" y="2603501"/>
          <a:ext cx="2886075" cy="2505075"/>
        </p:xfrm>
        <a:graphic>
          <a:graphicData uri="http://schemas.openxmlformats.org/presentationml/2006/ole">
            <mc:AlternateContent xmlns:mc="http://schemas.openxmlformats.org/markup-compatibility/2006">
              <mc:Choice xmlns:v="urn:schemas-microsoft-com:vml" Requires="v">
                <p:oleObj name="Photo Editor Photo" r:id="rId5" imgW="2886478" imgH="2505425" progId="">
                  <p:embed/>
                </p:oleObj>
              </mc:Choice>
              <mc:Fallback>
                <p:oleObj name="Photo Editor Photo" r:id="rId5" imgW="2886478" imgH="2505425" progId="">
                  <p:embed/>
                  <p:pic>
                    <p:nvPicPr>
                      <p:cNvPr id="34822" name="Object 6"/>
                      <p:cNvPicPr>
                        <a:picLocks noChangeAspect="1" noChangeArrowheads="1"/>
                      </p:cNvPicPr>
                      <p:nvPr/>
                    </p:nvPicPr>
                    <p:blipFill>
                      <a:blip r:embed="rId3">
                        <a:lum bright="-6000"/>
                        <a:extLst>
                          <a:ext uri="{28A0092B-C50C-407E-A947-70E740481C1C}">
                            <a14:useLocalDpi xmlns:a14="http://schemas.microsoft.com/office/drawing/2010/main" val="0"/>
                          </a:ext>
                        </a:extLst>
                      </a:blip>
                      <a:srcRect l="62624" t="-1901" b="4094"/>
                      <a:stretch>
                        <a:fillRect/>
                      </a:stretch>
                    </p:blipFill>
                    <p:spPr bwMode="auto">
                      <a:xfrm>
                        <a:off x="7186614" y="2603501"/>
                        <a:ext cx="2886075"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4824" name="Rectangle 8"/>
          <p:cNvSpPr>
            <a:spLocks noChangeArrowheads="1"/>
          </p:cNvSpPr>
          <p:nvPr/>
        </p:nvSpPr>
        <p:spPr bwMode="auto">
          <a:xfrm>
            <a:off x="1981200" y="125413"/>
            <a:ext cx="8229600" cy="1143000"/>
          </a:xfrm>
          <a:prstGeom prst="rect">
            <a:avLst/>
          </a:prstGeom>
          <a:noFill/>
          <a:ln w="9525">
            <a:noFill/>
            <a:miter lim="800000"/>
            <a:headEnd/>
            <a:tailEnd/>
          </a:ln>
          <a:effectLst/>
        </p:spPr>
        <p:txBody>
          <a:bodyPr anchor="ctr"/>
          <a:lstStyle/>
          <a:p>
            <a:pPr algn="ctr"/>
            <a:r>
              <a:rPr lang="en-US" sz="4400" b="1">
                <a:solidFill>
                  <a:schemeClr val="tx2"/>
                </a:solidFill>
                <a:effectLst>
                  <a:outerShdw blurRad="38100" dist="38100" dir="2700000" algn="tl">
                    <a:srgbClr val="000000"/>
                  </a:outerShdw>
                </a:effectLst>
              </a:rPr>
              <a:t>PULP CAVITY</a:t>
            </a:r>
            <a:br>
              <a:rPr lang="en-US" sz="4400" b="1">
                <a:solidFill>
                  <a:schemeClr val="tx2"/>
                </a:solidFill>
                <a:effectLst>
                  <a:outerShdw blurRad="38100" dist="38100" dir="2700000" algn="tl">
                    <a:srgbClr val="000000"/>
                  </a:outerShdw>
                </a:effectLst>
              </a:rPr>
            </a:br>
            <a:r>
              <a:rPr lang="en-US" sz="3600" b="1">
                <a:solidFill>
                  <a:schemeClr val="tx2"/>
                </a:solidFill>
                <a:effectLst>
                  <a:outerShdw blurRad="38100" dist="38100" dir="2700000" algn="tl">
                    <a:srgbClr val="000000"/>
                  </a:outerShdw>
                </a:effectLst>
              </a:rPr>
              <a:t>of maxillary second premolar</a:t>
            </a:r>
          </a:p>
        </p:txBody>
      </p:sp>
      <p:sp>
        <p:nvSpPr>
          <p:cNvPr id="34826" name="Text Box 10"/>
          <p:cNvSpPr txBox="1">
            <a:spLocks noChangeArrowheads="1"/>
          </p:cNvSpPr>
          <p:nvPr/>
        </p:nvSpPr>
        <p:spPr bwMode="auto">
          <a:xfrm>
            <a:off x="2135189" y="1196975"/>
            <a:ext cx="3240087" cy="579438"/>
          </a:xfrm>
          <a:prstGeom prst="rect">
            <a:avLst/>
          </a:prstGeom>
          <a:noFill/>
          <a:ln w="9525" algn="ctr">
            <a:noFill/>
            <a:miter lim="800000"/>
            <a:headEnd/>
            <a:tailEnd/>
          </a:ln>
          <a:effectLst/>
        </p:spPr>
        <p:txBody>
          <a:bodyPr>
            <a:spAutoFit/>
          </a:bodyPr>
          <a:lstStyle/>
          <a:p>
            <a:pPr algn="l" rtl="0">
              <a:spcBef>
                <a:spcPct val="50000"/>
              </a:spcBef>
            </a:pPr>
            <a:r>
              <a:rPr lang="en-US" sz="3200" b="1" dirty="0"/>
              <a:t>MD section</a:t>
            </a:r>
          </a:p>
        </p:txBody>
      </p:sp>
      <p:sp>
        <p:nvSpPr>
          <p:cNvPr id="34827" name="Text Box 11"/>
          <p:cNvSpPr txBox="1">
            <a:spLocks noChangeArrowheads="1"/>
          </p:cNvSpPr>
          <p:nvPr/>
        </p:nvSpPr>
        <p:spPr bwMode="auto">
          <a:xfrm>
            <a:off x="7824789" y="1268413"/>
            <a:ext cx="2268537" cy="1077218"/>
          </a:xfrm>
          <a:prstGeom prst="rect">
            <a:avLst/>
          </a:prstGeom>
          <a:noFill/>
          <a:ln w="9525">
            <a:noFill/>
            <a:miter lim="800000"/>
            <a:headEnd/>
            <a:tailEnd/>
          </a:ln>
          <a:effectLst/>
        </p:spPr>
        <p:txBody>
          <a:bodyPr>
            <a:spAutoFit/>
          </a:bodyPr>
          <a:lstStyle/>
          <a:p>
            <a:pPr algn="l" rtl="0">
              <a:spcBef>
                <a:spcPct val="50000"/>
              </a:spcBef>
            </a:pPr>
            <a:r>
              <a:rPr lang="en-US" sz="3200" b="1"/>
              <a:t>BL section</a:t>
            </a:r>
          </a:p>
        </p:txBody>
      </p:sp>
      <p:sp>
        <p:nvSpPr>
          <p:cNvPr id="34829" name="Text Box 13"/>
          <p:cNvSpPr txBox="1">
            <a:spLocks noChangeArrowheads="1"/>
          </p:cNvSpPr>
          <p:nvPr/>
        </p:nvSpPr>
        <p:spPr bwMode="auto">
          <a:xfrm>
            <a:off x="2568575" y="6165851"/>
            <a:ext cx="1727200" cy="519113"/>
          </a:xfrm>
          <a:prstGeom prst="rect">
            <a:avLst/>
          </a:prstGeom>
          <a:noFill/>
          <a:ln w="9525">
            <a:noFill/>
            <a:miter lim="800000"/>
            <a:headEnd/>
            <a:tailEnd/>
          </a:ln>
          <a:effectLst/>
        </p:spPr>
        <p:txBody>
          <a:bodyPr>
            <a:spAutoFit/>
          </a:bodyPr>
          <a:lstStyle/>
          <a:p>
            <a:pPr algn="l" rtl="0">
              <a:spcBef>
                <a:spcPct val="50000"/>
              </a:spcBef>
            </a:pPr>
            <a:r>
              <a:rPr lang="en-US" sz="2800" b="1"/>
              <a:t>Narrow </a:t>
            </a:r>
          </a:p>
        </p:txBody>
      </p:sp>
      <p:sp>
        <p:nvSpPr>
          <p:cNvPr id="34830" name="Text Box 14"/>
          <p:cNvSpPr txBox="1">
            <a:spLocks noChangeArrowheads="1"/>
          </p:cNvSpPr>
          <p:nvPr/>
        </p:nvSpPr>
        <p:spPr bwMode="auto">
          <a:xfrm>
            <a:off x="8328026" y="6165851"/>
            <a:ext cx="1584325" cy="519113"/>
          </a:xfrm>
          <a:prstGeom prst="rect">
            <a:avLst/>
          </a:prstGeom>
          <a:noFill/>
          <a:ln w="9525">
            <a:noFill/>
            <a:miter lim="800000"/>
            <a:headEnd/>
            <a:tailEnd/>
          </a:ln>
          <a:effectLst/>
        </p:spPr>
        <p:txBody>
          <a:bodyPr>
            <a:spAutoFit/>
          </a:bodyPr>
          <a:lstStyle/>
          <a:p>
            <a:pPr algn="l" rtl="0">
              <a:spcBef>
                <a:spcPct val="50000"/>
              </a:spcBef>
            </a:pPr>
            <a:r>
              <a:rPr lang="en-US" sz="2800" b="1"/>
              <a:t>Wide</a:t>
            </a:r>
          </a:p>
        </p:txBody>
      </p:sp>
      <p:sp>
        <p:nvSpPr>
          <p:cNvPr id="34831" name="Text Box 15"/>
          <p:cNvSpPr txBox="1">
            <a:spLocks noChangeArrowheads="1"/>
          </p:cNvSpPr>
          <p:nvPr/>
        </p:nvSpPr>
        <p:spPr bwMode="auto">
          <a:xfrm>
            <a:off x="4835526" y="1468438"/>
            <a:ext cx="3025775" cy="641350"/>
          </a:xfrm>
          <a:prstGeom prst="rect">
            <a:avLst/>
          </a:prstGeom>
          <a:noFill/>
          <a:ln w="9525">
            <a:noFill/>
            <a:miter lim="800000"/>
            <a:headEnd/>
            <a:tailEnd/>
          </a:ln>
          <a:effectLst/>
        </p:spPr>
        <p:txBody>
          <a:bodyPr>
            <a:spAutoFit/>
          </a:bodyPr>
          <a:lstStyle/>
          <a:p>
            <a:pPr algn="l" rtl="0">
              <a:spcBef>
                <a:spcPct val="50000"/>
              </a:spcBef>
            </a:pPr>
            <a:r>
              <a:rPr lang="en-US" sz="3600" b="1">
                <a:solidFill>
                  <a:srgbClr val="FF9999"/>
                </a:solidFill>
              </a:rPr>
              <a:t>Root canals:</a:t>
            </a:r>
          </a:p>
        </p:txBody>
      </p:sp>
      <p:sp>
        <p:nvSpPr>
          <p:cNvPr id="34832" name="Line 16"/>
          <p:cNvSpPr>
            <a:spLocks noChangeShapeType="1"/>
          </p:cNvSpPr>
          <p:nvPr/>
        </p:nvSpPr>
        <p:spPr bwMode="auto">
          <a:xfrm flipH="1">
            <a:off x="3503614" y="2044700"/>
            <a:ext cx="1296987" cy="736600"/>
          </a:xfrm>
          <a:prstGeom prst="line">
            <a:avLst/>
          </a:prstGeom>
          <a:noFill/>
          <a:ln w="57150">
            <a:solidFill>
              <a:srgbClr val="FF9999"/>
            </a:solidFill>
            <a:round/>
            <a:headEnd/>
            <a:tailEnd type="triangle" w="med" len="med"/>
          </a:ln>
          <a:effectLst/>
        </p:spPr>
        <p:txBody>
          <a:bodyPr/>
          <a:lstStyle/>
          <a:p>
            <a:endParaRPr lang="en-US"/>
          </a:p>
        </p:txBody>
      </p:sp>
      <p:sp>
        <p:nvSpPr>
          <p:cNvPr id="34833" name="Line 17"/>
          <p:cNvSpPr>
            <a:spLocks noChangeShapeType="1"/>
          </p:cNvSpPr>
          <p:nvPr/>
        </p:nvSpPr>
        <p:spPr bwMode="auto">
          <a:xfrm>
            <a:off x="7608889" y="1973264"/>
            <a:ext cx="1150937" cy="1239837"/>
          </a:xfrm>
          <a:prstGeom prst="line">
            <a:avLst/>
          </a:prstGeom>
          <a:noFill/>
          <a:ln w="57150">
            <a:solidFill>
              <a:srgbClr val="FF9999"/>
            </a:solidFill>
            <a:round/>
            <a:headEnd/>
            <a:tailEnd type="triangle" w="med" len="med"/>
          </a:ln>
          <a:effectLst/>
        </p:spPr>
        <p:txBody>
          <a:bodyPr/>
          <a:lstStyle/>
          <a:p>
            <a:endParaRPr lang="en-US"/>
          </a:p>
        </p:txBody>
      </p:sp>
      <p:sp>
        <p:nvSpPr>
          <p:cNvPr id="34834" name="Line 18"/>
          <p:cNvSpPr>
            <a:spLocks noChangeShapeType="1"/>
          </p:cNvSpPr>
          <p:nvPr/>
        </p:nvSpPr>
        <p:spPr bwMode="auto">
          <a:xfrm>
            <a:off x="7535864" y="1916114"/>
            <a:ext cx="1584325" cy="649287"/>
          </a:xfrm>
          <a:prstGeom prst="line">
            <a:avLst/>
          </a:prstGeom>
          <a:noFill/>
          <a:ln w="57150">
            <a:solidFill>
              <a:srgbClr val="FF9999"/>
            </a:solidFill>
            <a:round/>
            <a:headEnd/>
            <a:tailEnd type="triangle" w="med" len="med"/>
          </a:ln>
          <a:effectLst/>
        </p:spPr>
        <p:txBody>
          <a:bodyPr/>
          <a:lstStyle/>
          <a:p>
            <a:endParaRPr lang="en-US"/>
          </a:p>
        </p:txBody>
      </p:sp>
      <p:sp>
        <p:nvSpPr>
          <p:cNvPr id="34835" name="Text Box 19"/>
          <p:cNvSpPr txBox="1">
            <a:spLocks noChangeArrowheads="1"/>
          </p:cNvSpPr>
          <p:nvPr/>
        </p:nvSpPr>
        <p:spPr bwMode="auto">
          <a:xfrm>
            <a:off x="4945063" y="1989138"/>
            <a:ext cx="2951162" cy="946150"/>
          </a:xfrm>
          <a:prstGeom prst="rect">
            <a:avLst/>
          </a:prstGeom>
          <a:noFill/>
          <a:ln w="9525">
            <a:noFill/>
            <a:miter lim="800000"/>
            <a:headEnd/>
            <a:tailEnd/>
          </a:ln>
          <a:effectLst/>
        </p:spPr>
        <p:txBody>
          <a:bodyPr>
            <a:spAutoFit/>
          </a:bodyPr>
          <a:lstStyle/>
          <a:p>
            <a:pPr algn="l" rtl="0">
              <a:spcBef>
                <a:spcPct val="50000"/>
              </a:spcBef>
            </a:pPr>
            <a:r>
              <a:rPr lang="en-US" sz="2800" b="1"/>
              <a:t>2 root canals one B &amp; one L</a:t>
            </a:r>
          </a:p>
        </p:txBody>
      </p:sp>
      <p:sp>
        <p:nvSpPr>
          <p:cNvPr id="34836" name="Text Box 20"/>
          <p:cNvSpPr txBox="1">
            <a:spLocks noChangeArrowheads="1"/>
          </p:cNvSpPr>
          <p:nvPr/>
        </p:nvSpPr>
        <p:spPr bwMode="auto">
          <a:xfrm>
            <a:off x="4008438" y="6453188"/>
            <a:ext cx="4176712" cy="576262"/>
          </a:xfrm>
          <a:prstGeom prst="rect">
            <a:avLst/>
          </a:prstGeom>
          <a:noFill/>
          <a:ln w="9525">
            <a:noFill/>
            <a:miter lim="800000"/>
            <a:headEnd/>
            <a:tailEnd/>
          </a:ln>
          <a:effectLst/>
        </p:spPr>
        <p:txBody>
          <a:bodyPr/>
          <a:lstStyle/>
          <a:p>
            <a:pPr algn="ctr">
              <a:spcBef>
                <a:spcPct val="50000"/>
              </a:spcBef>
            </a:pPr>
            <a:r>
              <a:rPr lang="en-US" sz="2000" b="1" dirty="0"/>
              <a:t>oval</a:t>
            </a:r>
          </a:p>
        </p:txBody>
      </p:sp>
      <p:sp>
        <p:nvSpPr>
          <p:cNvPr id="34837" name="Text Box 21"/>
          <p:cNvSpPr txBox="1">
            <a:spLocks noChangeArrowheads="1"/>
          </p:cNvSpPr>
          <p:nvPr/>
        </p:nvSpPr>
        <p:spPr bwMode="auto">
          <a:xfrm>
            <a:off x="4438651" y="4349751"/>
            <a:ext cx="3529013" cy="954107"/>
          </a:xfrm>
          <a:prstGeom prst="rect">
            <a:avLst/>
          </a:prstGeom>
          <a:noFill/>
          <a:ln w="9525">
            <a:noFill/>
            <a:miter lim="800000"/>
            <a:headEnd/>
            <a:tailEnd/>
          </a:ln>
          <a:effectLst/>
        </p:spPr>
        <p:txBody>
          <a:bodyPr>
            <a:spAutoFit/>
          </a:bodyPr>
          <a:lstStyle/>
          <a:p>
            <a:pPr>
              <a:spcBef>
                <a:spcPct val="50000"/>
              </a:spcBef>
            </a:pPr>
            <a:r>
              <a:rPr lang="en-US" sz="2800" b="1" dirty="0"/>
              <a:t>Cervical cross  sec</a:t>
            </a:r>
            <a:r>
              <a:rPr lang="en-US" sz="2800" dirty="0"/>
              <a:t>.</a:t>
            </a:r>
          </a:p>
        </p:txBody>
      </p:sp>
      <p:sp>
        <p:nvSpPr>
          <p:cNvPr id="34839" name="Oval 23"/>
          <p:cNvSpPr>
            <a:spLocks noChangeArrowheads="1"/>
          </p:cNvSpPr>
          <p:nvPr/>
        </p:nvSpPr>
        <p:spPr bwMode="auto">
          <a:xfrm>
            <a:off x="5087938" y="3068639"/>
            <a:ext cx="2303462" cy="1081087"/>
          </a:xfrm>
          <a:prstGeom prst="ellipse">
            <a:avLst/>
          </a:prstGeom>
          <a:solidFill>
            <a:srgbClr val="FF93C9"/>
          </a:solidFill>
          <a:ln w="9525">
            <a:solidFill>
              <a:schemeClr val="tx1"/>
            </a:solidFill>
            <a:round/>
            <a:headEnd/>
            <a:tailEnd/>
          </a:ln>
          <a:effectLst/>
        </p:spPr>
        <p:txBody>
          <a:bodyPr wrap="none" anchor="ctr"/>
          <a:lstStyle/>
          <a:p>
            <a:pPr algn="ctr"/>
            <a:r>
              <a:rPr lang="en-US" sz="2800" b="1">
                <a:solidFill>
                  <a:schemeClr val="bg2"/>
                </a:solidFill>
              </a:rPr>
              <a:t>Dentin island</a:t>
            </a:r>
          </a:p>
        </p:txBody>
      </p:sp>
      <p:grpSp>
        <p:nvGrpSpPr>
          <p:cNvPr id="2" name="Group 26"/>
          <p:cNvGrpSpPr>
            <a:grpSpLocks/>
          </p:cNvGrpSpPr>
          <p:nvPr/>
        </p:nvGrpSpPr>
        <p:grpSpPr bwMode="auto">
          <a:xfrm>
            <a:off x="8832850" y="2636839"/>
            <a:ext cx="215900" cy="1584325"/>
            <a:chOff x="4604" y="1661"/>
            <a:chExt cx="136" cy="998"/>
          </a:xfrm>
        </p:grpSpPr>
        <p:sp>
          <p:nvSpPr>
            <p:cNvPr id="34838" name="Oval 22" descr="Small checker board"/>
            <p:cNvSpPr>
              <a:spLocks noChangeArrowheads="1"/>
            </p:cNvSpPr>
            <p:nvPr/>
          </p:nvSpPr>
          <p:spPr bwMode="auto">
            <a:xfrm>
              <a:off x="4649" y="1661"/>
              <a:ext cx="91" cy="908"/>
            </a:xfrm>
            <a:prstGeom prst="ellipse">
              <a:avLst/>
            </a:prstGeom>
            <a:pattFill prst="smCheck">
              <a:fgClr>
                <a:srgbClr val="CDCDCD"/>
              </a:fgClr>
              <a:bgClr>
                <a:schemeClr val="tx2"/>
              </a:bgClr>
            </a:pattFill>
            <a:ln w="9525">
              <a:solidFill>
                <a:schemeClr val="tx1"/>
              </a:solidFill>
              <a:round/>
              <a:headEnd/>
              <a:tailEnd/>
            </a:ln>
            <a:effectLst/>
          </p:spPr>
          <p:txBody>
            <a:bodyPr wrap="none" anchor="ctr"/>
            <a:lstStyle/>
            <a:p>
              <a:endParaRPr lang="en-US"/>
            </a:p>
          </p:txBody>
        </p:sp>
        <p:sp>
          <p:nvSpPr>
            <p:cNvPr id="34841" name="Oval 25" descr="Small checker board"/>
            <p:cNvSpPr>
              <a:spLocks noChangeArrowheads="1"/>
            </p:cNvSpPr>
            <p:nvPr/>
          </p:nvSpPr>
          <p:spPr bwMode="auto">
            <a:xfrm>
              <a:off x="4604" y="2205"/>
              <a:ext cx="136" cy="454"/>
            </a:xfrm>
            <a:prstGeom prst="ellipse">
              <a:avLst/>
            </a:prstGeom>
            <a:pattFill prst="smCheck">
              <a:fgClr>
                <a:srgbClr val="CDCDCD"/>
              </a:fgClr>
              <a:bgClr>
                <a:schemeClr val="tx2"/>
              </a:bgClr>
            </a:pattFill>
            <a:ln w="9525" algn="ctr">
              <a:solidFill>
                <a:schemeClr val="tx1"/>
              </a:solidFill>
              <a:round/>
              <a:headEnd/>
              <a:tailEnd/>
            </a:ln>
            <a:effectLst/>
          </p:spPr>
          <p:txBody>
            <a:bodyPr wrap="none" anchor="ctr"/>
            <a:lstStyle/>
            <a:p>
              <a:endParaRPr lang="en-US"/>
            </a:p>
          </p:txBody>
        </p:sp>
      </p:grpSp>
      <p:sp>
        <p:nvSpPr>
          <p:cNvPr id="34828" name="Line 12"/>
          <p:cNvSpPr>
            <a:spLocks noChangeShapeType="1"/>
          </p:cNvSpPr>
          <p:nvPr/>
        </p:nvSpPr>
        <p:spPr bwMode="auto">
          <a:xfrm flipV="1">
            <a:off x="7391400" y="3500439"/>
            <a:ext cx="1512888" cy="73025"/>
          </a:xfrm>
          <a:prstGeom prst="line">
            <a:avLst/>
          </a:prstGeom>
          <a:noFill/>
          <a:ln w="57150">
            <a:solidFill>
              <a:srgbClr val="FF9999"/>
            </a:solidFill>
            <a:round/>
            <a:headEnd/>
            <a:tailEnd type="triangle" w="med" len="med"/>
          </a:ln>
          <a:effectLst>
            <a:outerShdw dist="56796" dir="3806097" algn="ctr" rotWithShape="0">
              <a:schemeClr val="bg2">
                <a:alpha val="50000"/>
              </a:schemeClr>
            </a:outerShdw>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4829"/>
                                        </p:tgtEl>
                                        <p:attrNameLst>
                                          <p:attrName>style.visibility</p:attrName>
                                        </p:attrNameLst>
                                      </p:cBhvr>
                                      <p:to>
                                        <p:strVal val="visible"/>
                                      </p:to>
                                    </p:set>
                                    <p:animEffect transition="in" filter="diamond(in)">
                                      <p:cBhvr>
                                        <p:cTn id="7" dur="2000"/>
                                        <p:tgtEl>
                                          <p:spTgt spid="34829"/>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34830"/>
                                        </p:tgtEl>
                                        <p:attrNameLst>
                                          <p:attrName>style.visibility</p:attrName>
                                        </p:attrNameLst>
                                      </p:cBhvr>
                                      <p:to>
                                        <p:strVal val="visible"/>
                                      </p:to>
                                    </p:set>
                                    <p:animEffect transition="in" filter="diamond(in)">
                                      <p:cBhvr>
                                        <p:cTn id="10" dur="2000"/>
                                        <p:tgtEl>
                                          <p:spTgt spid="34830"/>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34831"/>
                                        </p:tgtEl>
                                        <p:attrNameLst>
                                          <p:attrName>style.visibility</p:attrName>
                                        </p:attrNameLst>
                                      </p:cBhvr>
                                      <p:to>
                                        <p:strVal val="visible"/>
                                      </p:to>
                                    </p:set>
                                    <p:anim calcmode="lin" valueType="num">
                                      <p:cBhvr>
                                        <p:cTn id="15" dur="500" fill="hold"/>
                                        <p:tgtEl>
                                          <p:spTgt spid="34831"/>
                                        </p:tgtEl>
                                        <p:attrNameLst>
                                          <p:attrName>ppt_w</p:attrName>
                                        </p:attrNameLst>
                                      </p:cBhvr>
                                      <p:tavLst>
                                        <p:tav tm="0">
                                          <p:val>
                                            <p:fltVal val="0"/>
                                          </p:val>
                                        </p:tav>
                                        <p:tav tm="100000">
                                          <p:val>
                                            <p:strVal val="#ppt_w"/>
                                          </p:val>
                                        </p:tav>
                                      </p:tavLst>
                                    </p:anim>
                                    <p:anim calcmode="lin" valueType="num">
                                      <p:cBhvr>
                                        <p:cTn id="16" dur="500" fill="hold"/>
                                        <p:tgtEl>
                                          <p:spTgt spid="34831"/>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34832"/>
                                        </p:tgtEl>
                                        <p:attrNameLst>
                                          <p:attrName>style.visibility</p:attrName>
                                        </p:attrNameLst>
                                      </p:cBhvr>
                                      <p:to>
                                        <p:strVal val="visible"/>
                                      </p:to>
                                    </p:set>
                                    <p:anim calcmode="lin" valueType="num">
                                      <p:cBhvr>
                                        <p:cTn id="19" dur="500" fill="hold"/>
                                        <p:tgtEl>
                                          <p:spTgt spid="34832"/>
                                        </p:tgtEl>
                                        <p:attrNameLst>
                                          <p:attrName>ppt_w</p:attrName>
                                        </p:attrNameLst>
                                      </p:cBhvr>
                                      <p:tavLst>
                                        <p:tav tm="0">
                                          <p:val>
                                            <p:fltVal val="0"/>
                                          </p:val>
                                        </p:tav>
                                        <p:tav tm="100000">
                                          <p:val>
                                            <p:strVal val="#ppt_w"/>
                                          </p:val>
                                        </p:tav>
                                      </p:tavLst>
                                    </p:anim>
                                    <p:anim calcmode="lin" valueType="num">
                                      <p:cBhvr>
                                        <p:cTn id="20" dur="500" fill="hold"/>
                                        <p:tgtEl>
                                          <p:spTgt spid="34832"/>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34834"/>
                                        </p:tgtEl>
                                        <p:attrNameLst>
                                          <p:attrName>style.visibility</p:attrName>
                                        </p:attrNameLst>
                                      </p:cBhvr>
                                      <p:to>
                                        <p:strVal val="visible"/>
                                      </p:to>
                                    </p:set>
                                    <p:anim calcmode="lin" valueType="num">
                                      <p:cBhvr>
                                        <p:cTn id="23" dur="500" fill="hold"/>
                                        <p:tgtEl>
                                          <p:spTgt spid="34834"/>
                                        </p:tgtEl>
                                        <p:attrNameLst>
                                          <p:attrName>ppt_w</p:attrName>
                                        </p:attrNameLst>
                                      </p:cBhvr>
                                      <p:tavLst>
                                        <p:tav tm="0">
                                          <p:val>
                                            <p:fltVal val="0"/>
                                          </p:val>
                                        </p:tav>
                                        <p:tav tm="100000">
                                          <p:val>
                                            <p:strVal val="#ppt_w"/>
                                          </p:val>
                                        </p:tav>
                                      </p:tavLst>
                                    </p:anim>
                                    <p:anim calcmode="lin" valueType="num">
                                      <p:cBhvr>
                                        <p:cTn id="24" dur="500" fill="hold"/>
                                        <p:tgtEl>
                                          <p:spTgt spid="3483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34833"/>
                                        </p:tgtEl>
                                        <p:attrNameLst>
                                          <p:attrName>style.visibility</p:attrName>
                                        </p:attrNameLst>
                                      </p:cBhvr>
                                      <p:to>
                                        <p:strVal val="visible"/>
                                      </p:to>
                                    </p:set>
                                    <p:anim calcmode="lin" valueType="num">
                                      <p:cBhvr>
                                        <p:cTn id="27" dur="500" fill="hold"/>
                                        <p:tgtEl>
                                          <p:spTgt spid="34833"/>
                                        </p:tgtEl>
                                        <p:attrNameLst>
                                          <p:attrName>ppt_w</p:attrName>
                                        </p:attrNameLst>
                                      </p:cBhvr>
                                      <p:tavLst>
                                        <p:tav tm="0">
                                          <p:val>
                                            <p:fltVal val="0"/>
                                          </p:val>
                                        </p:tav>
                                        <p:tav tm="100000">
                                          <p:val>
                                            <p:strVal val="#ppt_w"/>
                                          </p:val>
                                        </p:tav>
                                      </p:tavLst>
                                    </p:anim>
                                    <p:anim calcmode="lin" valueType="num">
                                      <p:cBhvr>
                                        <p:cTn id="28" dur="500" fill="hold"/>
                                        <p:tgtEl>
                                          <p:spTgt spid="34833"/>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34835"/>
                                        </p:tgtEl>
                                        <p:attrNameLst>
                                          <p:attrName>style.visibility</p:attrName>
                                        </p:attrNameLst>
                                      </p:cBhvr>
                                      <p:to>
                                        <p:strVal val="visible"/>
                                      </p:to>
                                    </p:set>
                                    <p:anim calcmode="lin" valueType="num">
                                      <p:cBhvr>
                                        <p:cTn id="33" dur="500" fill="hold"/>
                                        <p:tgtEl>
                                          <p:spTgt spid="34835"/>
                                        </p:tgtEl>
                                        <p:attrNameLst>
                                          <p:attrName>ppt_w</p:attrName>
                                        </p:attrNameLst>
                                      </p:cBhvr>
                                      <p:tavLst>
                                        <p:tav tm="0">
                                          <p:val>
                                            <p:fltVal val="0"/>
                                          </p:val>
                                        </p:tav>
                                        <p:tav tm="100000">
                                          <p:val>
                                            <p:strVal val="#ppt_w"/>
                                          </p:val>
                                        </p:tav>
                                      </p:tavLst>
                                    </p:anim>
                                    <p:anim calcmode="lin" valueType="num">
                                      <p:cBhvr>
                                        <p:cTn id="34" dur="500" fill="hold"/>
                                        <p:tgtEl>
                                          <p:spTgt spid="34835"/>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grpId="0" nodeType="clickEffect">
                                  <p:stCondLst>
                                    <p:cond delay="0"/>
                                  </p:stCondLst>
                                  <p:childTnLst>
                                    <p:set>
                                      <p:cBhvr>
                                        <p:cTn id="38" dur="1" fill="hold">
                                          <p:stCondLst>
                                            <p:cond delay="0"/>
                                          </p:stCondLst>
                                        </p:cTn>
                                        <p:tgtEl>
                                          <p:spTgt spid="34839"/>
                                        </p:tgtEl>
                                        <p:attrNameLst>
                                          <p:attrName>style.visibility</p:attrName>
                                        </p:attrNameLst>
                                      </p:cBhvr>
                                      <p:to>
                                        <p:strVal val="visible"/>
                                      </p:to>
                                    </p:set>
                                    <p:animEffect transition="in" filter="fade">
                                      <p:cBhvr>
                                        <p:cTn id="39" dur="800" decel="100000"/>
                                        <p:tgtEl>
                                          <p:spTgt spid="34839"/>
                                        </p:tgtEl>
                                      </p:cBhvr>
                                    </p:animEffect>
                                    <p:anim calcmode="lin" valueType="num">
                                      <p:cBhvr>
                                        <p:cTn id="40" dur="800" decel="100000" fill="hold"/>
                                        <p:tgtEl>
                                          <p:spTgt spid="34839"/>
                                        </p:tgtEl>
                                        <p:attrNameLst>
                                          <p:attrName>style.rotation</p:attrName>
                                        </p:attrNameLst>
                                      </p:cBhvr>
                                      <p:tavLst>
                                        <p:tav tm="0">
                                          <p:val>
                                            <p:fltVal val="-90"/>
                                          </p:val>
                                        </p:tav>
                                        <p:tav tm="100000">
                                          <p:val>
                                            <p:fltVal val="0"/>
                                          </p:val>
                                        </p:tav>
                                      </p:tavLst>
                                    </p:anim>
                                    <p:anim calcmode="lin" valueType="num">
                                      <p:cBhvr>
                                        <p:cTn id="41" dur="800" decel="100000" fill="hold"/>
                                        <p:tgtEl>
                                          <p:spTgt spid="34839"/>
                                        </p:tgtEl>
                                        <p:attrNameLst>
                                          <p:attrName>ppt_x</p:attrName>
                                        </p:attrNameLst>
                                      </p:cBhvr>
                                      <p:tavLst>
                                        <p:tav tm="0">
                                          <p:val>
                                            <p:strVal val="#ppt_x+0.4"/>
                                          </p:val>
                                        </p:tav>
                                        <p:tav tm="100000">
                                          <p:val>
                                            <p:strVal val="#ppt_x-0.05"/>
                                          </p:val>
                                        </p:tav>
                                      </p:tavLst>
                                    </p:anim>
                                    <p:anim calcmode="lin" valueType="num">
                                      <p:cBhvr>
                                        <p:cTn id="42" dur="800" decel="100000" fill="hold"/>
                                        <p:tgtEl>
                                          <p:spTgt spid="34839"/>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34839"/>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34839"/>
                                        </p:tgtEl>
                                        <p:attrNameLst>
                                          <p:attrName>ppt_y</p:attrName>
                                        </p:attrNameLst>
                                      </p:cBhvr>
                                      <p:tavLst>
                                        <p:tav tm="0">
                                          <p:val>
                                            <p:strVal val="#ppt_y+0.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2" presetClass="entr" presetSubtype="0" fill="hold" grpId="0" nodeType="clickEffect">
                                  <p:stCondLst>
                                    <p:cond delay="0"/>
                                  </p:stCondLst>
                                  <p:childTnLst>
                                    <p:set>
                                      <p:cBhvr>
                                        <p:cTn id="48" dur="1" fill="hold">
                                          <p:stCondLst>
                                            <p:cond delay="0"/>
                                          </p:stCondLst>
                                        </p:cTn>
                                        <p:tgtEl>
                                          <p:spTgt spid="34837"/>
                                        </p:tgtEl>
                                        <p:attrNameLst>
                                          <p:attrName>style.visibility</p:attrName>
                                        </p:attrNameLst>
                                      </p:cBhvr>
                                      <p:to>
                                        <p:strVal val="visible"/>
                                      </p:to>
                                    </p:set>
                                    <p:animScale>
                                      <p:cBhvr>
                                        <p:cTn id="49" dur="1000" decel="50000" fill="hold">
                                          <p:stCondLst>
                                            <p:cond delay="0"/>
                                          </p:stCondLst>
                                        </p:cTn>
                                        <p:tgtEl>
                                          <p:spTgt spid="348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34837"/>
                                        </p:tgtEl>
                                        <p:attrNameLst>
                                          <p:attrName>ppt_x</p:attrName>
                                          <p:attrName>ppt_y</p:attrName>
                                        </p:attrNameLst>
                                      </p:cBhvr>
                                    </p:animMotion>
                                    <p:animEffect transition="in" filter="fade">
                                      <p:cBhvr>
                                        <p:cTn id="51" dur="1000"/>
                                        <p:tgtEl>
                                          <p:spTgt spid="34837"/>
                                        </p:tgtEl>
                                      </p:cBhvr>
                                    </p:animEffect>
                                  </p:childTnLst>
                                </p:cTn>
                              </p:par>
                              <p:par>
                                <p:cTn id="52" presetID="2" presetClass="entr" presetSubtype="4" fill="hold" grpId="0" nodeType="withEffect">
                                  <p:stCondLst>
                                    <p:cond delay="0"/>
                                  </p:stCondLst>
                                  <p:childTnLst>
                                    <p:set>
                                      <p:cBhvr>
                                        <p:cTn id="53" dur="1" fill="hold">
                                          <p:stCondLst>
                                            <p:cond delay="0"/>
                                          </p:stCondLst>
                                        </p:cTn>
                                        <p:tgtEl>
                                          <p:spTgt spid="34828"/>
                                        </p:tgtEl>
                                        <p:attrNameLst>
                                          <p:attrName>style.visibility</p:attrName>
                                        </p:attrNameLst>
                                      </p:cBhvr>
                                      <p:to>
                                        <p:strVal val="visible"/>
                                      </p:to>
                                    </p:set>
                                    <p:anim calcmode="lin" valueType="num">
                                      <p:cBhvr additive="base">
                                        <p:cTn id="54" dur="500" fill="hold"/>
                                        <p:tgtEl>
                                          <p:spTgt spid="34828"/>
                                        </p:tgtEl>
                                        <p:attrNameLst>
                                          <p:attrName>ppt_x</p:attrName>
                                        </p:attrNameLst>
                                      </p:cBhvr>
                                      <p:tavLst>
                                        <p:tav tm="0">
                                          <p:val>
                                            <p:strVal val="#ppt_x"/>
                                          </p:val>
                                        </p:tav>
                                        <p:tav tm="100000">
                                          <p:val>
                                            <p:strVal val="#ppt_x"/>
                                          </p:val>
                                        </p:tav>
                                      </p:tavLst>
                                    </p:anim>
                                    <p:anim calcmode="lin" valueType="num">
                                      <p:cBhvr additive="base">
                                        <p:cTn id="55" dur="500" fill="hold"/>
                                        <p:tgtEl>
                                          <p:spTgt spid="34828"/>
                                        </p:tgtEl>
                                        <p:attrNameLst>
                                          <p:attrName>ppt_y</p:attrName>
                                        </p:attrNameLst>
                                      </p:cBhvr>
                                      <p:tavLst>
                                        <p:tav tm="0">
                                          <p:val>
                                            <p:strVal val="1+#ppt_h/2"/>
                                          </p:val>
                                        </p:tav>
                                        <p:tav tm="100000">
                                          <p:val>
                                            <p:strVal val="#ppt_y"/>
                                          </p:val>
                                        </p:tav>
                                      </p:tavLst>
                                    </p:anim>
                                  </p:childTnLst>
                                </p:cTn>
                              </p:par>
                              <p:par>
                                <p:cTn id="56" presetID="52" presetClass="entr" presetSubtype="0" fill="hold" grpId="0" nodeType="withEffect">
                                  <p:stCondLst>
                                    <p:cond delay="0"/>
                                  </p:stCondLst>
                                  <p:childTnLst>
                                    <p:set>
                                      <p:cBhvr>
                                        <p:cTn id="57" dur="1" fill="hold">
                                          <p:stCondLst>
                                            <p:cond delay="0"/>
                                          </p:stCondLst>
                                        </p:cTn>
                                        <p:tgtEl>
                                          <p:spTgt spid="34836"/>
                                        </p:tgtEl>
                                        <p:attrNameLst>
                                          <p:attrName>style.visibility</p:attrName>
                                        </p:attrNameLst>
                                      </p:cBhvr>
                                      <p:to>
                                        <p:strVal val="visible"/>
                                      </p:to>
                                    </p:set>
                                    <p:animScale>
                                      <p:cBhvr>
                                        <p:cTn id="58" dur="1000" decel="50000" fill="hold">
                                          <p:stCondLst>
                                            <p:cond delay="0"/>
                                          </p:stCondLst>
                                        </p:cTn>
                                        <p:tgtEl>
                                          <p:spTgt spid="348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34836"/>
                                        </p:tgtEl>
                                        <p:attrNameLst>
                                          <p:attrName>ppt_x</p:attrName>
                                          <p:attrName>ppt_y</p:attrName>
                                        </p:attrNameLst>
                                      </p:cBhvr>
                                    </p:animMotion>
                                    <p:animEffect transition="in" filter="fade">
                                      <p:cBhvr>
                                        <p:cTn id="60" dur="1000"/>
                                        <p:tgtEl>
                                          <p:spTgt spid="34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9" grpId="0"/>
      <p:bldP spid="34830" grpId="0"/>
      <p:bldP spid="34831" grpId="0"/>
      <p:bldP spid="34832" grpId="0" animBg="1"/>
      <p:bldP spid="34833" grpId="0" animBg="1"/>
      <p:bldP spid="34834" grpId="0" animBg="1"/>
      <p:bldP spid="34835" grpId="0"/>
      <p:bldP spid="34836" grpId="0"/>
      <p:bldP spid="34837" grpId="0"/>
      <p:bldP spid="34839" grpId="0" animBg="1"/>
      <p:bldP spid="3482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1524001" y="2133600"/>
            <a:ext cx="5122863" cy="1282700"/>
          </a:xfrm>
          <a:prstGeom prst="rect">
            <a:avLst/>
          </a:prstGeom>
          <a:noFill/>
          <a:ln w="9525">
            <a:noFill/>
            <a:miter lim="800000"/>
            <a:headEnd/>
            <a:tailEnd/>
          </a:ln>
          <a:effectLst/>
        </p:spPr>
        <p:txBody>
          <a:bodyPr anchor="ctr"/>
          <a:lstStyle/>
          <a:p>
            <a:pPr algn="ctr" rtl="0">
              <a:buFont typeface="Wingdings" pitchFamily="2" charset="2"/>
              <a:buChar char="q"/>
            </a:pPr>
            <a:r>
              <a:rPr lang="en-US" sz="3200" b="1" dirty="0">
                <a:effectLst>
                  <a:outerShdw blurRad="38100" dist="38100" dir="2700000" algn="tl">
                    <a:srgbClr val="000000"/>
                  </a:outerShdw>
                </a:effectLst>
              </a:rPr>
              <a:t> </a:t>
            </a:r>
            <a:r>
              <a:rPr lang="en-US" sz="2400" b="1" dirty="0"/>
              <a:t>Geometric Shape of the Crown</a:t>
            </a:r>
          </a:p>
        </p:txBody>
      </p:sp>
      <p:sp>
        <p:nvSpPr>
          <p:cNvPr id="90116" name="Rectangle 4"/>
          <p:cNvSpPr>
            <a:spLocks noChangeArrowheads="1"/>
          </p:cNvSpPr>
          <p:nvPr/>
        </p:nvSpPr>
        <p:spPr bwMode="auto">
          <a:xfrm>
            <a:off x="1524000" y="1357298"/>
            <a:ext cx="3600450" cy="1079500"/>
          </a:xfrm>
          <a:prstGeom prst="rect">
            <a:avLst/>
          </a:prstGeom>
          <a:solidFill>
            <a:schemeClr val="bg2">
              <a:lumMod val="75000"/>
            </a:schemeClr>
          </a:solidFill>
          <a:ln w="12700" cap="sq" algn="ctr">
            <a:solidFill>
              <a:srgbClr val="A50021"/>
            </a:solidFill>
            <a:miter lim="800000"/>
            <a:headEnd/>
            <a:tailEnd/>
          </a:ln>
          <a:effectLst/>
        </p:spPr>
        <p:txBody>
          <a:bodyPr>
            <a:spAutoFit/>
          </a:bodyPr>
          <a:lstStyle/>
          <a:p>
            <a:pPr algn="ctr" rtl="0"/>
            <a:r>
              <a:rPr kumimoji="1" lang="en-US" sz="3200" b="1" dirty="0">
                <a:solidFill>
                  <a:srgbClr val="FF0066"/>
                </a:solidFill>
                <a:effectLst>
                  <a:outerShdw blurRad="38100" dist="38100" dir="2700000" algn="tl">
                    <a:srgbClr val="000000"/>
                  </a:outerShdw>
                </a:effectLst>
              </a:rPr>
              <a:t>Facial &amp; Lingual Aspects :</a:t>
            </a:r>
          </a:p>
        </p:txBody>
      </p:sp>
      <p:pic>
        <p:nvPicPr>
          <p:cNvPr id="90117" name="Picture 5" descr="Upper 4 Photo 1"/>
          <p:cNvPicPr>
            <a:picLocks noChangeAspect="1" noChangeArrowheads="1"/>
          </p:cNvPicPr>
          <p:nvPr/>
        </p:nvPicPr>
        <p:blipFill>
          <a:blip r:embed="rId2" cstate="print"/>
          <a:srcRect b="32449"/>
          <a:stretch>
            <a:fillRect/>
          </a:stretch>
        </p:blipFill>
        <p:spPr bwMode="auto">
          <a:xfrm>
            <a:off x="8405814" y="3213101"/>
            <a:ext cx="2262187" cy="3313113"/>
          </a:xfrm>
          <a:prstGeom prst="rect">
            <a:avLst/>
          </a:prstGeom>
          <a:noFill/>
        </p:spPr>
      </p:pic>
      <p:pic>
        <p:nvPicPr>
          <p:cNvPr id="90118" name="Picture 6" descr="Upp 5 B"/>
          <p:cNvPicPr>
            <a:picLocks noChangeAspect="1" noChangeArrowheads="1"/>
          </p:cNvPicPr>
          <p:nvPr/>
        </p:nvPicPr>
        <p:blipFill>
          <a:blip r:embed="rId3" cstate="print"/>
          <a:srcRect b="32449"/>
          <a:stretch>
            <a:fillRect/>
          </a:stretch>
        </p:blipFill>
        <p:spPr bwMode="auto">
          <a:xfrm>
            <a:off x="6527800" y="3214689"/>
            <a:ext cx="2078038" cy="3311525"/>
          </a:xfrm>
          <a:prstGeom prst="rect">
            <a:avLst/>
          </a:prstGeom>
          <a:noFill/>
        </p:spPr>
      </p:pic>
      <p:sp>
        <p:nvSpPr>
          <p:cNvPr id="90119" name="Text Box 7"/>
          <p:cNvSpPr txBox="1">
            <a:spLocks noChangeArrowheads="1"/>
          </p:cNvSpPr>
          <p:nvPr/>
        </p:nvSpPr>
        <p:spPr bwMode="auto">
          <a:xfrm>
            <a:off x="2424113" y="5084763"/>
            <a:ext cx="3600450" cy="1569660"/>
          </a:xfrm>
          <a:prstGeom prst="rect">
            <a:avLst/>
          </a:prstGeom>
          <a:noFill/>
          <a:ln w="9525">
            <a:noFill/>
            <a:miter lim="800000"/>
            <a:headEnd/>
            <a:tailEnd/>
          </a:ln>
          <a:effectLst/>
        </p:spPr>
        <p:txBody>
          <a:bodyPr>
            <a:spAutoFit/>
          </a:bodyPr>
          <a:lstStyle/>
          <a:p>
            <a:pPr algn="ctr" rtl="0">
              <a:spcBef>
                <a:spcPct val="50000"/>
              </a:spcBef>
            </a:pPr>
            <a:r>
              <a:rPr lang="en-US" sz="3200" b="1" dirty="0">
                <a:solidFill>
                  <a:srgbClr val="FB9B53"/>
                </a:solidFill>
              </a:rPr>
              <a:t>The smallest of the uneven sides</a:t>
            </a:r>
            <a:r>
              <a:rPr lang="en-US" sz="3200" b="1" dirty="0">
                <a:solidFill>
                  <a:srgbClr val="FB9B53"/>
                </a:solidFill>
                <a:sym typeface="Wingdings 3" pitchFamily="18" charset="2"/>
              </a:rPr>
              <a:t> </a:t>
            </a:r>
            <a:r>
              <a:rPr lang="en-US" sz="3200" b="1" dirty="0">
                <a:solidFill>
                  <a:srgbClr val="FB9B53"/>
                </a:solidFill>
              </a:rPr>
              <a:t>cervically.</a:t>
            </a:r>
          </a:p>
        </p:txBody>
      </p:sp>
      <p:sp>
        <p:nvSpPr>
          <p:cNvPr id="90120" name="AutoShape 8"/>
          <p:cNvSpPr>
            <a:spLocks noChangeArrowheads="1"/>
          </p:cNvSpPr>
          <p:nvPr/>
        </p:nvSpPr>
        <p:spPr bwMode="auto">
          <a:xfrm rot="10800000">
            <a:off x="6959600" y="5373688"/>
            <a:ext cx="1296988" cy="10795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66">
              <a:alpha val="20000"/>
            </a:srgbClr>
          </a:solidFill>
          <a:ln w="9525">
            <a:solidFill>
              <a:schemeClr val="tx1"/>
            </a:solidFill>
            <a:miter lim="800000"/>
            <a:headEnd/>
            <a:tailEnd/>
          </a:ln>
          <a:effectLst/>
        </p:spPr>
        <p:txBody>
          <a:bodyPr wrap="none" anchor="ctr"/>
          <a:lstStyle/>
          <a:p>
            <a:endParaRPr lang="en-US"/>
          </a:p>
        </p:txBody>
      </p:sp>
      <p:sp>
        <p:nvSpPr>
          <p:cNvPr id="90121" name="AutoShape 9"/>
          <p:cNvSpPr>
            <a:spLocks noChangeArrowheads="1"/>
          </p:cNvSpPr>
          <p:nvPr/>
        </p:nvSpPr>
        <p:spPr bwMode="auto">
          <a:xfrm rot="10800000">
            <a:off x="8904288" y="5373688"/>
            <a:ext cx="1223962" cy="10795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66">
              <a:alpha val="20000"/>
            </a:srgbClr>
          </a:solidFill>
          <a:ln w="9525">
            <a:solidFill>
              <a:schemeClr val="tx1"/>
            </a:solidFill>
            <a:miter lim="800000"/>
            <a:headEnd/>
            <a:tailEnd/>
          </a:ln>
          <a:effectLst/>
        </p:spPr>
        <p:txBody>
          <a:bodyPr wrap="none" anchor="ctr"/>
          <a:lstStyle/>
          <a:p>
            <a:endParaRPr lang="en-US"/>
          </a:p>
        </p:txBody>
      </p:sp>
      <p:sp>
        <p:nvSpPr>
          <p:cNvPr id="90122" name="Line 10"/>
          <p:cNvSpPr>
            <a:spLocks noChangeShapeType="1"/>
          </p:cNvSpPr>
          <p:nvPr/>
        </p:nvSpPr>
        <p:spPr bwMode="auto">
          <a:xfrm flipH="1">
            <a:off x="7739063" y="4832351"/>
            <a:ext cx="590550" cy="468313"/>
          </a:xfrm>
          <a:prstGeom prst="line">
            <a:avLst/>
          </a:prstGeom>
          <a:noFill/>
          <a:ln w="76200">
            <a:solidFill>
              <a:srgbClr val="FF0000"/>
            </a:solidFill>
            <a:round/>
            <a:headEnd/>
            <a:tailEnd type="triangle" w="med" len="med"/>
          </a:ln>
          <a:effectLst/>
        </p:spPr>
        <p:txBody>
          <a:bodyPr/>
          <a:lstStyle/>
          <a:p>
            <a:endParaRPr lang="en-US"/>
          </a:p>
        </p:txBody>
      </p:sp>
      <p:sp>
        <p:nvSpPr>
          <p:cNvPr id="90123" name="Line 11"/>
          <p:cNvSpPr>
            <a:spLocks noChangeShapeType="1"/>
          </p:cNvSpPr>
          <p:nvPr/>
        </p:nvSpPr>
        <p:spPr bwMode="auto">
          <a:xfrm flipH="1">
            <a:off x="9696450" y="4854576"/>
            <a:ext cx="425450" cy="519113"/>
          </a:xfrm>
          <a:prstGeom prst="line">
            <a:avLst/>
          </a:prstGeom>
          <a:noFill/>
          <a:ln w="76200">
            <a:solidFill>
              <a:srgbClr val="FF0000"/>
            </a:solidFill>
            <a:round/>
            <a:headEnd/>
            <a:tailEnd type="triangle" w="med" len="med"/>
          </a:ln>
          <a:effectLst/>
        </p:spPr>
        <p:txBody>
          <a:bodyPr/>
          <a:lstStyle/>
          <a:p>
            <a:endParaRPr lang="en-US"/>
          </a:p>
        </p:txBody>
      </p:sp>
      <p:sp>
        <p:nvSpPr>
          <p:cNvPr id="90125" name="AutoShape 13"/>
          <p:cNvSpPr>
            <a:spLocks noChangeArrowheads="1"/>
          </p:cNvSpPr>
          <p:nvPr/>
        </p:nvSpPr>
        <p:spPr bwMode="auto">
          <a:xfrm rot="10800000">
            <a:off x="3216275" y="3500438"/>
            <a:ext cx="1943100" cy="12954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66FF"/>
          </a:solidFill>
          <a:ln w="19050">
            <a:solidFill>
              <a:schemeClr val="tx1"/>
            </a:solidFill>
            <a:miter lim="800000"/>
            <a:headEnd/>
            <a:tailEnd/>
          </a:ln>
          <a:effectLst/>
        </p:spPr>
        <p:txBody>
          <a:bodyPr wrap="none" anchor="ctr"/>
          <a:lstStyle/>
          <a:p>
            <a:endParaRPr lang="en-US"/>
          </a:p>
        </p:txBody>
      </p:sp>
      <p:sp>
        <p:nvSpPr>
          <p:cNvPr id="90124" name="Text Box 12"/>
          <p:cNvSpPr txBox="1">
            <a:spLocks noChangeArrowheads="1"/>
          </p:cNvSpPr>
          <p:nvPr/>
        </p:nvSpPr>
        <p:spPr bwMode="auto">
          <a:xfrm>
            <a:off x="2207569" y="2924944"/>
            <a:ext cx="3749675" cy="579438"/>
          </a:xfrm>
          <a:prstGeom prst="rect">
            <a:avLst/>
          </a:prstGeom>
          <a:noFill/>
          <a:ln w="12700" cap="sq" algn="ctr">
            <a:noFill/>
            <a:miter lim="800000"/>
            <a:headEnd/>
            <a:tailEnd/>
          </a:ln>
          <a:effectLst/>
        </p:spPr>
        <p:txBody>
          <a:bodyPr>
            <a:spAutoFit/>
          </a:bodyPr>
          <a:lstStyle/>
          <a:p>
            <a:r>
              <a:rPr kumimoji="1" lang="en-US" sz="3200" b="1" dirty="0">
                <a:solidFill>
                  <a:schemeClr val="bg2">
                    <a:lumMod val="50000"/>
                  </a:schemeClr>
                </a:solidFill>
                <a:effectLst>
                  <a:outerShdw blurRad="38100" dist="38100" dir="2700000" algn="tl">
                    <a:srgbClr val="000000">
                      <a:alpha val="43137"/>
                    </a:srgbClr>
                  </a:outerShdw>
                </a:effectLst>
              </a:rPr>
              <a:t> </a:t>
            </a:r>
            <a:r>
              <a:rPr kumimoji="1" lang="en-US" sz="2400" b="1" dirty="0">
                <a:solidFill>
                  <a:srgbClr val="FFFF00"/>
                </a:solidFill>
                <a:effectLst>
                  <a:outerShdw blurRad="38100" dist="38100" dir="2700000" algn="tl">
                    <a:srgbClr val="000000">
                      <a:alpha val="43137"/>
                    </a:srgbClr>
                  </a:outerShdw>
                </a:effectLst>
              </a:rPr>
              <a:t>Trapezoid shape</a:t>
            </a:r>
            <a:r>
              <a:rPr kumimoji="1" lang="en-US" sz="3200" b="1" dirty="0">
                <a:solidFill>
                  <a:srgbClr val="FFFF00"/>
                </a:solidFill>
                <a:effectLst>
                  <a:outerShdw blurRad="38100" dist="38100" dir="2700000" algn="tl">
                    <a:srgbClr val="000000">
                      <a:alpha val="43137"/>
                    </a:srgbClr>
                  </a:outerShdw>
                </a:effectLst>
              </a:rPr>
              <a:t>.</a:t>
            </a:r>
          </a:p>
        </p:txBody>
      </p:sp>
      <p:sp>
        <p:nvSpPr>
          <p:cNvPr id="90126" name="Text Box 14"/>
          <p:cNvSpPr txBox="1">
            <a:spLocks noChangeArrowheads="1"/>
          </p:cNvSpPr>
          <p:nvPr/>
        </p:nvSpPr>
        <p:spPr bwMode="auto">
          <a:xfrm>
            <a:off x="1524000" y="163514"/>
            <a:ext cx="9144000" cy="954107"/>
          </a:xfrm>
          <a:prstGeom prst="rect">
            <a:avLst/>
          </a:prstGeom>
          <a:solidFill>
            <a:schemeClr val="bg2">
              <a:lumMod val="75000"/>
            </a:schemeClr>
          </a:solidFill>
          <a:ln w="9525">
            <a:solidFill>
              <a:schemeClr val="bg2"/>
            </a:solidFill>
            <a:miter lim="800000"/>
            <a:headEnd/>
            <a:tailEnd/>
          </a:ln>
          <a:effectLst/>
        </p:spPr>
        <p:txBody>
          <a:bodyPr wrap="square">
            <a:spAutoFit/>
          </a:bodyPr>
          <a:lstStyle/>
          <a:p>
            <a:pPr algn="l" rtl="0">
              <a:spcBef>
                <a:spcPct val="50000"/>
              </a:spcBef>
            </a:pPr>
            <a:r>
              <a:rPr lang="en-US" sz="2800" b="1" dirty="0"/>
              <a:t>Comparison between Maxillary first and second Premolars: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73" name="Picture 37" descr="Upp 5 B"/>
          <p:cNvPicPr>
            <a:picLocks noChangeAspect="1" noChangeArrowheads="1"/>
          </p:cNvPicPr>
          <p:nvPr/>
        </p:nvPicPr>
        <p:blipFill>
          <a:blip r:embed="rId2" cstate="print"/>
          <a:srcRect t="1718" b="32449"/>
          <a:stretch>
            <a:fillRect/>
          </a:stretch>
        </p:blipFill>
        <p:spPr bwMode="auto">
          <a:xfrm>
            <a:off x="7608888" y="1268413"/>
            <a:ext cx="1655762" cy="2736850"/>
          </a:xfrm>
          <a:prstGeom prst="rect">
            <a:avLst/>
          </a:prstGeom>
          <a:noFill/>
        </p:spPr>
      </p:pic>
      <p:sp>
        <p:nvSpPr>
          <p:cNvPr id="91138" name="Rectangle 2"/>
          <p:cNvSpPr>
            <a:spLocks noGrp="1" noChangeArrowheads="1"/>
          </p:cNvSpPr>
          <p:nvPr>
            <p:ph type="title"/>
          </p:nvPr>
        </p:nvSpPr>
        <p:spPr>
          <a:xfrm>
            <a:off x="1524000" y="58144"/>
            <a:ext cx="9144000" cy="535531"/>
          </a:xfrm>
          <a:solidFill>
            <a:schemeClr val="bg2">
              <a:lumMod val="75000"/>
            </a:schemeClr>
          </a:solidFill>
          <a:ln/>
        </p:spPr>
        <p:txBody>
          <a:bodyPr wrap="square" anchor="t">
            <a:spAutoFit/>
          </a:bodyPr>
          <a:lstStyle/>
          <a:p>
            <a:r>
              <a:rPr lang="en-US" sz="3200" dirty="0">
                <a:effectLst/>
                <a:latin typeface="Comic Sans MS" pitchFamily="66" charset="0"/>
              </a:rPr>
              <a:t>Buccal Aspect:</a:t>
            </a:r>
          </a:p>
        </p:txBody>
      </p:sp>
      <p:pic>
        <p:nvPicPr>
          <p:cNvPr id="91159" name="Picture 23" descr="Upper 4 photo 11"/>
          <p:cNvPicPr>
            <a:picLocks noChangeAspect="1" noChangeArrowheads="1"/>
          </p:cNvPicPr>
          <p:nvPr/>
        </p:nvPicPr>
        <p:blipFill>
          <a:blip r:embed="rId3" cstate="print"/>
          <a:srcRect l="8014" r="7124" b="30492"/>
          <a:stretch>
            <a:fillRect/>
          </a:stretch>
        </p:blipFill>
        <p:spPr bwMode="auto">
          <a:xfrm>
            <a:off x="3359150" y="1268413"/>
            <a:ext cx="1512888" cy="2736850"/>
          </a:xfrm>
          <a:prstGeom prst="rect">
            <a:avLst/>
          </a:prstGeom>
          <a:noFill/>
          <a:ln w="9525">
            <a:noFill/>
            <a:miter lim="800000"/>
            <a:headEnd/>
            <a:tailEnd/>
          </a:ln>
        </p:spPr>
      </p:pic>
      <p:sp>
        <p:nvSpPr>
          <p:cNvPr id="91160" name="Line 24"/>
          <p:cNvSpPr>
            <a:spLocks noChangeShapeType="1"/>
          </p:cNvSpPr>
          <p:nvPr/>
        </p:nvSpPr>
        <p:spPr bwMode="auto">
          <a:xfrm flipH="1" flipV="1">
            <a:off x="4151313" y="4006851"/>
            <a:ext cx="431800" cy="142875"/>
          </a:xfrm>
          <a:prstGeom prst="line">
            <a:avLst/>
          </a:prstGeom>
          <a:noFill/>
          <a:ln w="57150">
            <a:solidFill>
              <a:schemeClr val="hlink"/>
            </a:solidFill>
            <a:round/>
            <a:headEnd/>
            <a:tailEnd type="triangle" w="med" len="med"/>
          </a:ln>
          <a:effectLst/>
        </p:spPr>
        <p:txBody>
          <a:bodyPr/>
          <a:lstStyle/>
          <a:p>
            <a:endParaRPr lang="en-US"/>
          </a:p>
        </p:txBody>
      </p:sp>
      <p:sp>
        <p:nvSpPr>
          <p:cNvPr id="91161" name="Line 25"/>
          <p:cNvSpPr>
            <a:spLocks noChangeShapeType="1"/>
          </p:cNvSpPr>
          <p:nvPr/>
        </p:nvSpPr>
        <p:spPr bwMode="auto">
          <a:xfrm flipH="1">
            <a:off x="4513263" y="3429000"/>
            <a:ext cx="430212" cy="215900"/>
          </a:xfrm>
          <a:prstGeom prst="line">
            <a:avLst/>
          </a:prstGeom>
          <a:noFill/>
          <a:ln w="57150">
            <a:solidFill>
              <a:srgbClr val="FF66FF"/>
            </a:solidFill>
            <a:round/>
            <a:headEnd/>
            <a:tailEnd type="triangle" w="med" len="med"/>
          </a:ln>
          <a:effectLst/>
        </p:spPr>
        <p:txBody>
          <a:bodyPr/>
          <a:lstStyle/>
          <a:p>
            <a:endParaRPr lang="en-US"/>
          </a:p>
        </p:txBody>
      </p:sp>
      <p:sp>
        <p:nvSpPr>
          <p:cNvPr id="91162" name="Line 26"/>
          <p:cNvSpPr>
            <a:spLocks noChangeShapeType="1"/>
          </p:cNvSpPr>
          <p:nvPr/>
        </p:nvSpPr>
        <p:spPr bwMode="auto">
          <a:xfrm>
            <a:off x="2927350" y="3716338"/>
            <a:ext cx="793750" cy="0"/>
          </a:xfrm>
          <a:prstGeom prst="line">
            <a:avLst/>
          </a:prstGeom>
          <a:noFill/>
          <a:ln w="57150">
            <a:solidFill>
              <a:srgbClr val="FF66FF"/>
            </a:solidFill>
            <a:round/>
            <a:headEnd/>
            <a:tailEnd type="triangle" w="med" len="med"/>
          </a:ln>
          <a:effectLst/>
        </p:spPr>
        <p:txBody>
          <a:bodyPr/>
          <a:lstStyle/>
          <a:p>
            <a:endParaRPr lang="en-US"/>
          </a:p>
        </p:txBody>
      </p:sp>
      <p:sp>
        <p:nvSpPr>
          <p:cNvPr id="91163" name="Text Box 27"/>
          <p:cNvSpPr txBox="1">
            <a:spLocks noChangeArrowheads="1"/>
          </p:cNvSpPr>
          <p:nvPr/>
        </p:nvSpPr>
        <p:spPr bwMode="auto">
          <a:xfrm>
            <a:off x="4440238" y="1557338"/>
            <a:ext cx="431800" cy="519112"/>
          </a:xfrm>
          <a:prstGeom prst="rect">
            <a:avLst/>
          </a:prstGeom>
          <a:noFill/>
          <a:ln w="9525">
            <a:noFill/>
            <a:miter lim="800000"/>
            <a:headEnd/>
            <a:tailEnd/>
          </a:ln>
          <a:effectLst/>
        </p:spPr>
        <p:txBody>
          <a:bodyPr>
            <a:spAutoFit/>
          </a:bodyPr>
          <a:lstStyle/>
          <a:p>
            <a:pPr algn="l" rtl="0">
              <a:spcBef>
                <a:spcPct val="50000"/>
              </a:spcBef>
            </a:pPr>
            <a:r>
              <a:rPr lang="en-US" sz="2800">
                <a:latin typeface="Arial" charset="0"/>
              </a:rPr>
              <a:t>M</a:t>
            </a:r>
          </a:p>
        </p:txBody>
      </p:sp>
      <p:sp>
        <p:nvSpPr>
          <p:cNvPr id="91164" name="Text Box 28"/>
          <p:cNvSpPr txBox="1">
            <a:spLocks noChangeArrowheads="1"/>
          </p:cNvSpPr>
          <p:nvPr/>
        </p:nvSpPr>
        <p:spPr bwMode="auto">
          <a:xfrm>
            <a:off x="3287714" y="1557338"/>
            <a:ext cx="504825" cy="519112"/>
          </a:xfrm>
          <a:prstGeom prst="rect">
            <a:avLst/>
          </a:prstGeom>
          <a:noFill/>
          <a:ln w="9525">
            <a:noFill/>
            <a:miter lim="800000"/>
            <a:headEnd/>
            <a:tailEnd/>
          </a:ln>
          <a:effectLst/>
        </p:spPr>
        <p:txBody>
          <a:bodyPr>
            <a:spAutoFit/>
          </a:bodyPr>
          <a:lstStyle/>
          <a:p>
            <a:pPr algn="l" rtl="0">
              <a:spcBef>
                <a:spcPct val="50000"/>
              </a:spcBef>
            </a:pPr>
            <a:r>
              <a:rPr lang="en-US" sz="2800">
                <a:latin typeface="Arial" charset="0"/>
              </a:rPr>
              <a:t>D</a:t>
            </a:r>
          </a:p>
        </p:txBody>
      </p:sp>
      <p:sp>
        <p:nvSpPr>
          <p:cNvPr id="91165" name="Arc 29"/>
          <p:cNvSpPr>
            <a:spLocks/>
          </p:cNvSpPr>
          <p:nvPr/>
        </p:nvSpPr>
        <p:spPr bwMode="auto">
          <a:xfrm rot="16076541">
            <a:off x="3912394" y="2948781"/>
            <a:ext cx="431800" cy="528638"/>
          </a:xfrm>
          <a:custGeom>
            <a:avLst/>
            <a:gdLst>
              <a:gd name="G0" fmla="+- 0 0 0"/>
              <a:gd name="G1" fmla="+- 11006 0 0"/>
              <a:gd name="G2" fmla="+- 21600 0 0"/>
              <a:gd name="T0" fmla="*/ 18586 w 21600"/>
              <a:gd name="T1" fmla="*/ 0 h 25781"/>
              <a:gd name="T2" fmla="*/ 15756 w 21600"/>
              <a:gd name="T3" fmla="*/ 25781 h 25781"/>
              <a:gd name="T4" fmla="*/ 0 w 21600"/>
              <a:gd name="T5" fmla="*/ 11006 h 25781"/>
            </a:gdLst>
            <a:ahLst/>
            <a:cxnLst>
              <a:cxn ang="0">
                <a:pos x="T0" y="T1"/>
              </a:cxn>
              <a:cxn ang="0">
                <a:pos x="T2" y="T3"/>
              </a:cxn>
              <a:cxn ang="0">
                <a:pos x="T4" y="T5"/>
              </a:cxn>
            </a:cxnLst>
            <a:rect l="0" t="0" r="r" b="b"/>
            <a:pathLst>
              <a:path w="21600" h="25781" fill="none" extrusionOk="0">
                <a:moveTo>
                  <a:pt x="18585" y="0"/>
                </a:moveTo>
                <a:cubicBezTo>
                  <a:pt x="20558" y="3332"/>
                  <a:pt x="21600" y="7133"/>
                  <a:pt x="21600" y="11006"/>
                </a:cubicBezTo>
                <a:cubicBezTo>
                  <a:pt x="21600" y="16494"/>
                  <a:pt x="19510" y="21777"/>
                  <a:pt x="15756" y="25781"/>
                </a:cubicBezTo>
              </a:path>
              <a:path w="21600" h="25781" stroke="0" extrusionOk="0">
                <a:moveTo>
                  <a:pt x="18585" y="0"/>
                </a:moveTo>
                <a:cubicBezTo>
                  <a:pt x="20558" y="3332"/>
                  <a:pt x="21600" y="7133"/>
                  <a:pt x="21600" y="11006"/>
                </a:cubicBezTo>
                <a:cubicBezTo>
                  <a:pt x="21600" y="16494"/>
                  <a:pt x="19510" y="21777"/>
                  <a:pt x="15756" y="25781"/>
                </a:cubicBezTo>
                <a:lnTo>
                  <a:pt x="0" y="11006"/>
                </a:lnTo>
                <a:close/>
              </a:path>
            </a:pathLst>
          </a:custGeom>
          <a:noFill/>
          <a:ln w="76200">
            <a:solidFill>
              <a:srgbClr val="FF0000"/>
            </a:solidFill>
            <a:round/>
            <a:headEnd/>
            <a:tailEnd/>
          </a:ln>
          <a:effectLst/>
        </p:spPr>
        <p:txBody>
          <a:bodyPr wrap="none" anchor="ctr"/>
          <a:lstStyle/>
          <a:p>
            <a:endParaRPr lang="en-US"/>
          </a:p>
        </p:txBody>
      </p:sp>
      <p:sp>
        <p:nvSpPr>
          <p:cNvPr id="91166" name="Line 30"/>
          <p:cNvSpPr>
            <a:spLocks noChangeShapeType="1"/>
          </p:cNvSpPr>
          <p:nvPr/>
        </p:nvSpPr>
        <p:spPr bwMode="auto">
          <a:xfrm flipV="1">
            <a:off x="8040688" y="3933825"/>
            <a:ext cx="360362" cy="215900"/>
          </a:xfrm>
          <a:prstGeom prst="line">
            <a:avLst/>
          </a:prstGeom>
          <a:noFill/>
          <a:ln w="57150">
            <a:solidFill>
              <a:schemeClr val="hlink"/>
            </a:solidFill>
            <a:round/>
            <a:headEnd/>
            <a:tailEnd type="triangle" w="med" len="med"/>
          </a:ln>
          <a:effectLst/>
        </p:spPr>
        <p:txBody>
          <a:bodyPr/>
          <a:lstStyle/>
          <a:p>
            <a:endParaRPr lang="en-US"/>
          </a:p>
        </p:txBody>
      </p:sp>
      <p:sp>
        <p:nvSpPr>
          <p:cNvPr id="91167" name="Line 31"/>
          <p:cNvSpPr>
            <a:spLocks noChangeShapeType="1"/>
          </p:cNvSpPr>
          <p:nvPr/>
        </p:nvSpPr>
        <p:spPr bwMode="auto">
          <a:xfrm flipH="1" flipV="1">
            <a:off x="8832850" y="3716339"/>
            <a:ext cx="503238" cy="1587"/>
          </a:xfrm>
          <a:prstGeom prst="line">
            <a:avLst/>
          </a:prstGeom>
          <a:noFill/>
          <a:ln w="57150">
            <a:solidFill>
              <a:srgbClr val="FF66FF"/>
            </a:solidFill>
            <a:round/>
            <a:headEnd/>
            <a:tailEnd type="triangle" w="med" len="med"/>
          </a:ln>
          <a:effectLst/>
        </p:spPr>
        <p:txBody>
          <a:bodyPr/>
          <a:lstStyle/>
          <a:p>
            <a:endParaRPr lang="en-US"/>
          </a:p>
        </p:txBody>
      </p:sp>
      <p:sp>
        <p:nvSpPr>
          <p:cNvPr id="91168" name="Line 32"/>
          <p:cNvSpPr>
            <a:spLocks noChangeShapeType="1"/>
          </p:cNvSpPr>
          <p:nvPr/>
        </p:nvSpPr>
        <p:spPr bwMode="auto">
          <a:xfrm>
            <a:off x="7608889" y="3429000"/>
            <a:ext cx="503237" cy="287338"/>
          </a:xfrm>
          <a:prstGeom prst="line">
            <a:avLst/>
          </a:prstGeom>
          <a:noFill/>
          <a:ln w="57150">
            <a:solidFill>
              <a:srgbClr val="FF66FF"/>
            </a:solidFill>
            <a:round/>
            <a:headEnd/>
            <a:tailEnd type="triangle" w="med" len="med"/>
          </a:ln>
          <a:effectLst/>
        </p:spPr>
        <p:txBody>
          <a:bodyPr/>
          <a:lstStyle/>
          <a:p>
            <a:endParaRPr lang="en-US"/>
          </a:p>
        </p:txBody>
      </p:sp>
      <p:sp>
        <p:nvSpPr>
          <p:cNvPr id="91169" name="Text Box 33"/>
          <p:cNvSpPr txBox="1">
            <a:spLocks noChangeArrowheads="1"/>
          </p:cNvSpPr>
          <p:nvPr/>
        </p:nvSpPr>
        <p:spPr bwMode="auto">
          <a:xfrm>
            <a:off x="7535864" y="1484313"/>
            <a:ext cx="287337" cy="519112"/>
          </a:xfrm>
          <a:prstGeom prst="rect">
            <a:avLst/>
          </a:prstGeom>
          <a:noFill/>
          <a:ln w="9525">
            <a:noFill/>
            <a:miter lim="800000"/>
            <a:headEnd/>
            <a:tailEnd/>
          </a:ln>
          <a:effectLst/>
        </p:spPr>
        <p:txBody>
          <a:bodyPr>
            <a:spAutoFit/>
          </a:bodyPr>
          <a:lstStyle/>
          <a:p>
            <a:pPr algn="l" rtl="0">
              <a:spcBef>
                <a:spcPct val="50000"/>
              </a:spcBef>
            </a:pPr>
            <a:r>
              <a:rPr lang="en-US" sz="2800">
                <a:latin typeface="Arial" charset="0"/>
              </a:rPr>
              <a:t>D</a:t>
            </a:r>
          </a:p>
        </p:txBody>
      </p:sp>
      <p:sp>
        <p:nvSpPr>
          <p:cNvPr id="91170" name="Text Box 34"/>
          <p:cNvSpPr txBox="1">
            <a:spLocks noChangeArrowheads="1"/>
          </p:cNvSpPr>
          <p:nvPr/>
        </p:nvSpPr>
        <p:spPr bwMode="auto">
          <a:xfrm>
            <a:off x="8759826" y="1484313"/>
            <a:ext cx="576263" cy="519112"/>
          </a:xfrm>
          <a:prstGeom prst="rect">
            <a:avLst/>
          </a:prstGeom>
          <a:noFill/>
          <a:ln w="9525">
            <a:noFill/>
            <a:miter lim="800000"/>
            <a:headEnd/>
            <a:tailEnd/>
          </a:ln>
          <a:effectLst/>
        </p:spPr>
        <p:txBody>
          <a:bodyPr>
            <a:spAutoFit/>
          </a:bodyPr>
          <a:lstStyle/>
          <a:p>
            <a:pPr algn="l" rtl="0">
              <a:spcBef>
                <a:spcPct val="50000"/>
              </a:spcBef>
            </a:pPr>
            <a:r>
              <a:rPr lang="en-US" sz="2800">
                <a:latin typeface="Arial" charset="0"/>
              </a:rPr>
              <a:t>M</a:t>
            </a:r>
          </a:p>
        </p:txBody>
      </p:sp>
      <p:sp>
        <p:nvSpPr>
          <p:cNvPr id="91171" name="Arc 35"/>
          <p:cNvSpPr>
            <a:spLocks/>
          </p:cNvSpPr>
          <p:nvPr/>
        </p:nvSpPr>
        <p:spPr bwMode="auto">
          <a:xfrm rot="-5565073">
            <a:off x="8246269" y="2975769"/>
            <a:ext cx="431800" cy="484188"/>
          </a:xfrm>
          <a:custGeom>
            <a:avLst/>
            <a:gdLst>
              <a:gd name="G0" fmla="+- 0 0 0"/>
              <a:gd name="G1" fmla="+- 6641 0 0"/>
              <a:gd name="G2" fmla="+- 21600 0 0"/>
              <a:gd name="T0" fmla="*/ 20554 w 21600"/>
              <a:gd name="T1" fmla="*/ 0 h 15644"/>
              <a:gd name="T2" fmla="*/ 19634 w 21600"/>
              <a:gd name="T3" fmla="*/ 15644 h 15644"/>
              <a:gd name="T4" fmla="*/ 0 w 21600"/>
              <a:gd name="T5" fmla="*/ 6641 h 15644"/>
            </a:gdLst>
            <a:ahLst/>
            <a:cxnLst>
              <a:cxn ang="0">
                <a:pos x="T0" y="T1"/>
              </a:cxn>
              <a:cxn ang="0">
                <a:pos x="T2" y="T3"/>
              </a:cxn>
              <a:cxn ang="0">
                <a:pos x="T4" y="T5"/>
              </a:cxn>
            </a:cxnLst>
            <a:rect l="0" t="0" r="r" b="b"/>
            <a:pathLst>
              <a:path w="21600" h="15644" fill="none" extrusionOk="0">
                <a:moveTo>
                  <a:pt x="20553" y="0"/>
                </a:moveTo>
                <a:cubicBezTo>
                  <a:pt x="21246" y="2145"/>
                  <a:pt x="21600" y="4386"/>
                  <a:pt x="21600" y="6641"/>
                </a:cubicBezTo>
                <a:cubicBezTo>
                  <a:pt x="21600" y="9748"/>
                  <a:pt x="20929" y="12819"/>
                  <a:pt x="19634" y="15644"/>
                </a:cubicBezTo>
              </a:path>
              <a:path w="21600" h="15644" stroke="0" extrusionOk="0">
                <a:moveTo>
                  <a:pt x="20553" y="0"/>
                </a:moveTo>
                <a:cubicBezTo>
                  <a:pt x="21246" y="2145"/>
                  <a:pt x="21600" y="4386"/>
                  <a:pt x="21600" y="6641"/>
                </a:cubicBezTo>
                <a:cubicBezTo>
                  <a:pt x="21600" y="9748"/>
                  <a:pt x="20929" y="12819"/>
                  <a:pt x="19634" y="15644"/>
                </a:cubicBezTo>
                <a:lnTo>
                  <a:pt x="0" y="6641"/>
                </a:lnTo>
                <a:close/>
              </a:path>
            </a:pathLst>
          </a:custGeom>
          <a:noFill/>
          <a:ln w="76200">
            <a:solidFill>
              <a:srgbClr val="FF0000"/>
            </a:solidFill>
            <a:round/>
            <a:headEnd/>
            <a:tailEnd/>
          </a:ln>
          <a:effectLst/>
        </p:spPr>
        <p:txBody>
          <a:bodyPr wrap="none" anchor="ctr"/>
          <a:lstStyle/>
          <a:p>
            <a:endParaRPr lang="en-US"/>
          </a:p>
        </p:txBody>
      </p:sp>
      <p:sp>
        <p:nvSpPr>
          <p:cNvPr id="91174" name="Text Box 38"/>
          <p:cNvSpPr txBox="1">
            <a:spLocks noChangeArrowheads="1"/>
          </p:cNvSpPr>
          <p:nvPr/>
        </p:nvSpPr>
        <p:spPr bwMode="auto">
          <a:xfrm>
            <a:off x="6024563" y="4149725"/>
            <a:ext cx="5111750" cy="369332"/>
          </a:xfrm>
          <a:prstGeom prst="rect">
            <a:avLst/>
          </a:prstGeom>
          <a:noFill/>
          <a:ln w="9525">
            <a:noFill/>
            <a:miter lim="800000"/>
            <a:headEnd/>
            <a:tailEnd/>
          </a:ln>
          <a:effectLst/>
        </p:spPr>
        <p:txBody>
          <a:bodyPr>
            <a:spAutoFit/>
          </a:bodyPr>
          <a:lstStyle/>
          <a:p>
            <a:pPr algn="l" rtl="0">
              <a:spcBef>
                <a:spcPct val="50000"/>
              </a:spcBef>
              <a:buFontTx/>
              <a:buChar char="•"/>
            </a:pPr>
            <a:r>
              <a:rPr lang="en-US" dirty="0">
                <a:solidFill>
                  <a:schemeClr val="tx2"/>
                </a:solidFill>
                <a:latin typeface="Arial" charset="0"/>
              </a:rPr>
              <a:t> B cusp is short and less pointed</a:t>
            </a:r>
          </a:p>
        </p:txBody>
      </p:sp>
      <p:sp>
        <p:nvSpPr>
          <p:cNvPr id="91175" name="Text Box 39"/>
          <p:cNvSpPr txBox="1">
            <a:spLocks noChangeArrowheads="1"/>
          </p:cNvSpPr>
          <p:nvPr/>
        </p:nvSpPr>
        <p:spPr bwMode="auto">
          <a:xfrm>
            <a:off x="6096001" y="4556125"/>
            <a:ext cx="4105275" cy="369332"/>
          </a:xfrm>
          <a:prstGeom prst="rect">
            <a:avLst/>
          </a:prstGeom>
          <a:noFill/>
          <a:ln w="9525">
            <a:noFill/>
            <a:miter lim="800000"/>
            <a:headEnd/>
            <a:tailEnd/>
          </a:ln>
          <a:effectLst/>
        </p:spPr>
        <p:txBody>
          <a:bodyPr>
            <a:spAutoFit/>
          </a:bodyPr>
          <a:lstStyle/>
          <a:p>
            <a:pPr algn="l" rtl="0">
              <a:spcBef>
                <a:spcPct val="50000"/>
              </a:spcBef>
              <a:buFontTx/>
              <a:buChar char="•"/>
            </a:pPr>
            <a:r>
              <a:rPr lang="en-US" dirty="0">
                <a:solidFill>
                  <a:schemeClr val="tx2"/>
                </a:solidFill>
                <a:latin typeface="Arial" charset="0"/>
              </a:rPr>
              <a:t> Shorter M slope than D</a:t>
            </a:r>
          </a:p>
        </p:txBody>
      </p:sp>
      <p:sp>
        <p:nvSpPr>
          <p:cNvPr id="91176" name="Text Box 40"/>
          <p:cNvSpPr txBox="1">
            <a:spLocks noChangeArrowheads="1"/>
          </p:cNvSpPr>
          <p:nvPr/>
        </p:nvSpPr>
        <p:spPr bwMode="auto">
          <a:xfrm>
            <a:off x="6167438" y="5013177"/>
            <a:ext cx="4500562" cy="800219"/>
          </a:xfrm>
          <a:prstGeom prst="rect">
            <a:avLst/>
          </a:prstGeom>
          <a:noFill/>
          <a:ln w="9525">
            <a:noFill/>
            <a:miter lim="800000"/>
            <a:headEnd/>
            <a:tailEnd/>
          </a:ln>
          <a:effectLst/>
        </p:spPr>
        <p:txBody>
          <a:bodyPr wrap="square">
            <a:spAutoFit/>
          </a:bodyPr>
          <a:lstStyle/>
          <a:p>
            <a:pPr algn="l" rtl="0">
              <a:spcBef>
                <a:spcPct val="50000"/>
              </a:spcBef>
            </a:pPr>
            <a:r>
              <a:rPr lang="en-US" b="1" dirty="0">
                <a:solidFill>
                  <a:srgbClr val="F9BE55"/>
                </a:solidFill>
                <a:latin typeface="Arial" charset="0"/>
              </a:rPr>
              <a:t>Mesial Contact area </a:t>
            </a:r>
            <a:r>
              <a:rPr lang="en-US" dirty="0">
                <a:solidFill>
                  <a:srgbClr val="FF66FF"/>
                </a:solidFill>
                <a:latin typeface="Arial" charset="0"/>
              </a:rPr>
              <a:t>: in occ.1/3 while distally more cervically</a:t>
            </a:r>
            <a:r>
              <a:rPr lang="en-US" sz="2800" dirty="0">
                <a:solidFill>
                  <a:srgbClr val="FF66FF"/>
                </a:solidFill>
                <a:latin typeface="Arial" charset="0"/>
              </a:rPr>
              <a:t>.</a:t>
            </a:r>
          </a:p>
        </p:txBody>
      </p:sp>
      <p:sp>
        <p:nvSpPr>
          <p:cNvPr id="91177" name="Text Box 41"/>
          <p:cNvSpPr txBox="1">
            <a:spLocks noChangeArrowheads="1"/>
          </p:cNvSpPr>
          <p:nvPr/>
        </p:nvSpPr>
        <p:spPr bwMode="auto">
          <a:xfrm>
            <a:off x="6238877" y="6072206"/>
            <a:ext cx="4284663" cy="369332"/>
          </a:xfrm>
          <a:prstGeom prst="rect">
            <a:avLst/>
          </a:prstGeom>
          <a:noFill/>
          <a:ln w="9525">
            <a:noFill/>
            <a:miter lim="800000"/>
            <a:headEnd/>
            <a:tailEnd/>
          </a:ln>
          <a:effectLst/>
        </p:spPr>
        <p:txBody>
          <a:bodyPr>
            <a:spAutoFit/>
          </a:bodyPr>
          <a:lstStyle/>
          <a:p>
            <a:pPr algn="l" rtl="0">
              <a:spcBef>
                <a:spcPct val="50000"/>
              </a:spcBef>
            </a:pPr>
            <a:r>
              <a:rPr lang="en-US" b="1" dirty="0">
                <a:solidFill>
                  <a:srgbClr val="F9BE55"/>
                </a:solidFill>
                <a:latin typeface="Arial" charset="0"/>
              </a:rPr>
              <a:t>Cervical line </a:t>
            </a:r>
            <a:r>
              <a:rPr lang="en-US" dirty="0">
                <a:solidFill>
                  <a:schemeClr val="tx2"/>
                </a:solidFill>
                <a:latin typeface="Arial" charset="0"/>
              </a:rPr>
              <a:t>less curved.</a:t>
            </a:r>
          </a:p>
        </p:txBody>
      </p:sp>
      <p:sp>
        <p:nvSpPr>
          <p:cNvPr id="91178" name="Text Box 42"/>
          <p:cNvSpPr txBox="1">
            <a:spLocks noChangeArrowheads="1"/>
          </p:cNvSpPr>
          <p:nvPr/>
        </p:nvSpPr>
        <p:spPr bwMode="auto">
          <a:xfrm>
            <a:off x="1704975" y="4149725"/>
            <a:ext cx="5111750" cy="369332"/>
          </a:xfrm>
          <a:prstGeom prst="rect">
            <a:avLst/>
          </a:prstGeom>
          <a:noFill/>
          <a:ln w="9525">
            <a:noFill/>
            <a:miter lim="800000"/>
            <a:headEnd/>
            <a:tailEnd/>
          </a:ln>
          <a:effectLst/>
        </p:spPr>
        <p:txBody>
          <a:bodyPr>
            <a:spAutoFit/>
          </a:bodyPr>
          <a:lstStyle/>
          <a:p>
            <a:pPr algn="l" rtl="0">
              <a:buFontTx/>
              <a:buChar char="•"/>
            </a:pPr>
            <a:r>
              <a:rPr lang="en-US" dirty="0">
                <a:solidFill>
                  <a:schemeClr val="tx2"/>
                </a:solidFill>
                <a:latin typeface="Arial" charset="0"/>
              </a:rPr>
              <a:t> B cusp is long and pointed</a:t>
            </a:r>
            <a:endParaRPr lang="en-US" sz="2800" dirty="0">
              <a:solidFill>
                <a:schemeClr val="tx2"/>
              </a:solidFill>
            </a:endParaRPr>
          </a:p>
        </p:txBody>
      </p:sp>
      <p:sp>
        <p:nvSpPr>
          <p:cNvPr id="91179" name="Text Box 43"/>
          <p:cNvSpPr txBox="1">
            <a:spLocks noChangeArrowheads="1"/>
          </p:cNvSpPr>
          <p:nvPr/>
        </p:nvSpPr>
        <p:spPr bwMode="auto">
          <a:xfrm>
            <a:off x="1703389" y="4581525"/>
            <a:ext cx="4105275" cy="369332"/>
          </a:xfrm>
          <a:prstGeom prst="rect">
            <a:avLst/>
          </a:prstGeom>
          <a:noFill/>
          <a:ln w="9525">
            <a:noFill/>
            <a:miter lim="800000"/>
            <a:headEnd/>
            <a:tailEnd/>
          </a:ln>
          <a:effectLst/>
        </p:spPr>
        <p:txBody>
          <a:bodyPr>
            <a:spAutoFit/>
          </a:bodyPr>
          <a:lstStyle/>
          <a:p>
            <a:pPr algn="l" rtl="0">
              <a:buFontTx/>
              <a:buChar char="•"/>
            </a:pPr>
            <a:r>
              <a:rPr lang="en-US" dirty="0">
                <a:solidFill>
                  <a:schemeClr val="tx2"/>
                </a:solidFill>
                <a:latin typeface="Arial" charset="0"/>
              </a:rPr>
              <a:t> Longer M slope than D</a:t>
            </a:r>
            <a:endParaRPr lang="en-US" sz="2800" dirty="0">
              <a:solidFill>
                <a:schemeClr val="tx2"/>
              </a:solidFill>
            </a:endParaRPr>
          </a:p>
        </p:txBody>
      </p:sp>
      <p:sp>
        <p:nvSpPr>
          <p:cNvPr id="91180" name="Text Box 44"/>
          <p:cNvSpPr txBox="1">
            <a:spLocks noChangeArrowheads="1"/>
          </p:cNvSpPr>
          <p:nvPr/>
        </p:nvSpPr>
        <p:spPr bwMode="auto">
          <a:xfrm>
            <a:off x="1631951" y="5084764"/>
            <a:ext cx="4392612" cy="800219"/>
          </a:xfrm>
          <a:prstGeom prst="rect">
            <a:avLst/>
          </a:prstGeom>
          <a:noFill/>
          <a:ln w="9525">
            <a:noFill/>
            <a:miter lim="800000"/>
            <a:headEnd/>
            <a:tailEnd/>
          </a:ln>
          <a:effectLst/>
        </p:spPr>
        <p:txBody>
          <a:bodyPr wrap="square">
            <a:spAutoFit/>
          </a:bodyPr>
          <a:lstStyle/>
          <a:p>
            <a:pPr algn="l" rtl="0">
              <a:buFontTx/>
              <a:buChar char="•"/>
            </a:pPr>
            <a:r>
              <a:rPr lang="en-US" b="1" dirty="0">
                <a:solidFill>
                  <a:srgbClr val="F9BE55"/>
                </a:solidFill>
                <a:latin typeface="Arial" charset="0"/>
              </a:rPr>
              <a:t>Mesial contact area</a:t>
            </a:r>
            <a:r>
              <a:rPr lang="en-US" dirty="0">
                <a:solidFill>
                  <a:srgbClr val="FF66FF"/>
                </a:solidFill>
                <a:latin typeface="Arial" charset="0"/>
              </a:rPr>
              <a:t>: in the middle1/3  distally more occlusal</a:t>
            </a:r>
            <a:r>
              <a:rPr lang="en-US" sz="2800" dirty="0">
                <a:solidFill>
                  <a:srgbClr val="FF66FF"/>
                </a:solidFill>
                <a:latin typeface="Arial" charset="0"/>
              </a:rPr>
              <a:t>.</a:t>
            </a:r>
          </a:p>
        </p:txBody>
      </p:sp>
      <p:sp>
        <p:nvSpPr>
          <p:cNvPr id="91181" name="Text Box 45"/>
          <p:cNvSpPr txBox="1">
            <a:spLocks noChangeArrowheads="1"/>
          </p:cNvSpPr>
          <p:nvPr/>
        </p:nvSpPr>
        <p:spPr bwMode="auto">
          <a:xfrm>
            <a:off x="1666876" y="6021388"/>
            <a:ext cx="4429125" cy="369332"/>
          </a:xfrm>
          <a:prstGeom prst="rect">
            <a:avLst/>
          </a:prstGeom>
          <a:noFill/>
          <a:ln w="9525">
            <a:noFill/>
            <a:miter lim="800000"/>
            <a:headEnd/>
            <a:tailEnd/>
          </a:ln>
          <a:effectLst/>
        </p:spPr>
        <p:txBody>
          <a:bodyPr>
            <a:spAutoFit/>
          </a:bodyPr>
          <a:lstStyle/>
          <a:p>
            <a:pPr algn="l" rtl="0">
              <a:buFontTx/>
              <a:buChar char="•"/>
            </a:pPr>
            <a:r>
              <a:rPr lang="en-US" b="1" dirty="0">
                <a:solidFill>
                  <a:schemeClr val="tx2"/>
                </a:solidFill>
                <a:latin typeface="Arial" charset="0"/>
              </a:rPr>
              <a:t> </a:t>
            </a:r>
            <a:r>
              <a:rPr lang="en-US" b="1" dirty="0">
                <a:solidFill>
                  <a:srgbClr val="F9BE55"/>
                </a:solidFill>
                <a:latin typeface="Arial" charset="0"/>
              </a:rPr>
              <a:t>Cervical line </a:t>
            </a:r>
            <a:r>
              <a:rPr lang="en-US" dirty="0">
                <a:solidFill>
                  <a:schemeClr val="tx2"/>
                </a:solidFill>
                <a:latin typeface="Arial" charset="0"/>
              </a:rPr>
              <a:t>curved root wise. </a:t>
            </a:r>
            <a:endParaRPr lang="en-US" sz="2800" dirty="0">
              <a:solidFill>
                <a:schemeClr val="tx2"/>
              </a:solidFill>
            </a:endParaRPr>
          </a:p>
        </p:txBody>
      </p:sp>
      <p:sp>
        <p:nvSpPr>
          <p:cNvPr id="91210" name="Rectangle 74"/>
          <p:cNvSpPr>
            <a:spLocks noChangeArrowheads="1"/>
          </p:cNvSpPr>
          <p:nvPr/>
        </p:nvSpPr>
        <p:spPr bwMode="auto">
          <a:xfrm>
            <a:off x="1524000" y="765176"/>
            <a:ext cx="9144000" cy="6092825"/>
          </a:xfrm>
          <a:prstGeom prst="rect">
            <a:avLst/>
          </a:prstGeom>
          <a:noFill/>
          <a:ln w="57150">
            <a:solidFill>
              <a:schemeClr val="tx1"/>
            </a:solidFill>
            <a:miter lim="800000"/>
            <a:headEnd/>
            <a:tailEnd/>
          </a:ln>
          <a:effectLst/>
        </p:spPr>
        <p:txBody>
          <a:bodyPr wrap="none" anchor="ctr"/>
          <a:lstStyle/>
          <a:p>
            <a:endParaRPr lang="en-US"/>
          </a:p>
        </p:txBody>
      </p:sp>
      <p:sp>
        <p:nvSpPr>
          <p:cNvPr id="91211" name="Line 75"/>
          <p:cNvSpPr>
            <a:spLocks noChangeShapeType="1"/>
          </p:cNvSpPr>
          <p:nvPr/>
        </p:nvSpPr>
        <p:spPr bwMode="auto">
          <a:xfrm>
            <a:off x="1524000" y="1223963"/>
            <a:ext cx="9144000" cy="0"/>
          </a:xfrm>
          <a:prstGeom prst="line">
            <a:avLst/>
          </a:prstGeom>
          <a:noFill/>
          <a:ln w="9525">
            <a:solidFill>
              <a:schemeClr val="tx1"/>
            </a:solidFill>
            <a:round/>
            <a:headEnd/>
            <a:tailEnd/>
          </a:ln>
          <a:effectLst/>
        </p:spPr>
        <p:txBody>
          <a:bodyPr/>
          <a:lstStyle/>
          <a:p>
            <a:endParaRPr lang="en-US"/>
          </a:p>
        </p:txBody>
      </p:sp>
      <p:sp>
        <p:nvSpPr>
          <p:cNvPr id="91212" name="Line 76"/>
          <p:cNvSpPr>
            <a:spLocks noChangeShapeType="1"/>
          </p:cNvSpPr>
          <p:nvPr/>
        </p:nvSpPr>
        <p:spPr bwMode="auto">
          <a:xfrm>
            <a:off x="6096000" y="692150"/>
            <a:ext cx="0" cy="6165850"/>
          </a:xfrm>
          <a:prstGeom prst="line">
            <a:avLst/>
          </a:prstGeom>
          <a:noFill/>
          <a:ln w="9525">
            <a:solidFill>
              <a:schemeClr val="tx1"/>
            </a:solidFill>
            <a:round/>
            <a:headEnd/>
            <a:tailEnd/>
          </a:ln>
          <a:effectLst/>
        </p:spPr>
        <p:txBody>
          <a:bodyPr/>
          <a:lstStyle/>
          <a:p>
            <a:endParaRPr lang="en-US"/>
          </a:p>
        </p:txBody>
      </p:sp>
      <p:sp>
        <p:nvSpPr>
          <p:cNvPr id="91213" name="Text Box 77"/>
          <p:cNvSpPr txBox="1">
            <a:spLocks noChangeArrowheads="1"/>
          </p:cNvSpPr>
          <p:nvPr/>
        </p:nvSpPr>
        <p:spPr bwMode="auto">
          <a:xfrm>
            <a:off x="1947864" y="812800"/>
            <a:ext cx="3047053" cy="369332"/>
          </a:xfrm>
          <a:prstGeom prst="rect">
            <a:avLst/>
          </a:prstGeom>
          <a:noFill/>
          <a:ln w="9525">
            <a:noFill/>
            <a:miter lim="800000"/>
            <a:headEnd/>
            <a:tailEnd/>
          </a:ln>
          <a:effectLst/>
        </p:spPr>
        <p:txBody>
          <a:bodyPr wrap="none">
            <a:spAutoFit/>
          </a:bodyPr>
          <a:lstStyle/>
          <a:p>
            <a:pPr algn="l" rtl="0"/>
            <a:r>
              <a:rPr lang="en-US" b="1"/>
              <a:t>Maxillary First Premolar</a:t>
            </a:r>
          </a:p>
        </p:txBody>
      </p:sp>
      <p:sp>
        <p:nvSpPr>
          <p:cNvPr id="91214" name="Text Box 78"/>
          <p:cNvSpPr txBox="1">
            <a:spLocks noChangeArrowheads="1"/>
          </p:cNvSpPr>
          <p:nvPr/>
        </p:nvSpPr>
        <p:spPr bwMode="auto">
          <a:xfrm>
            <a:off x="6550025" y="749300"/>
            <a:ext cx="3321166" cy="369332"/>
          </a:xfrm>
          <a:prstGeom prst="rect">
            <a:avLst/>
          </a:prstGeom>
          <a:noFill/>
          <a:ln w="9525">
            <a:noFill/>
            <a:miter lim="800000"/>
            <a:headEnd/>
            <a:tailEnd/>
          </a:ln>
          <a:effectLst/>
        </p:spPr>
        <p:txBody>
          <a:bodyPr wrap="none">
            <a:spAutoFit/>
          </a:bodyPr>
          <a:lstStyle/>
          <a:p>
            <a:pPr algn="l" rtl="0"/>
            <a:r>
              <a:rPr lang="en-US" b="1"/>
              <a:t>Maxillary Second Premolar</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4"/>
          <p:cNvSpPr>
            <a:spLocks noChangeArrowheads="1"/>
          </p:cNvSpPr>
          <p:nvPr/>
        </p:nvSpPr>
        <p:spPr bwMode="auto">
          <a:xfrm>
            <a:off x="1489075" y="728662"/>
            <a:ext cx="9144000" cy="6092825"/>
          </a:xfrm>
          <a:prstGeom prst="rect">
            <a:avLst/>
          </a:prstGeom>
          <a:noFill/>
          <a:ln w="57150">
            <a:solidFill>
              <a:schemeClr val="tx1"/>
            </a:solidFill>
            <a:miter lim="800000"/>
            <a:headEnd/>
            <a:tailEnd/>
          </a:ln>
          <a:effectLst/>
        </p:spPr>
        <p:txBody>
          <a:bodyPr wrap="none" anchor="ctr"/>
          <a:lstStyle/>
          <a:p>
            <a:endParaRPr lang="en-US"/>
          </a:p>
        </p:txBody>
      </p:sp>
      <p:sp>
        <p:nvSpPr>
          <p:cNvPr id="101381" name="Line 5"/>
          <p:cNvSpPr>
            <a:spLocks noChangeShapeType="1"/>
          </p:cNvSpPr>
          <p:nvPr/>
        </p:nvSpPr>
        <p:spPr bwMode="auto">
          <a:xfrm>
            <a:off x="1524000" y="1223963"/>
            <a:ext cx="9144000" cy="0"/>
          </a:xfrm>
          <a:prstGeom prst="line">
            <a:avLst/>
          </a:prstGeom>
          <a:noFill/>
          <a:ln w="9525">
            <a:solidFill>
              <a:schemeClr val="tx1"/>
            </a:solidFill>
            <a:round/>
            <a:headEnd/>
            <a:tailEnd/>
          </a:ln>
          <a:effectLst/>
        </p:spPr>
        <p:txBody>
          <a:bodyPr/>
          <a:lstStyle/>
          <a:p>
            <a:endParaRPr lang="en-US"/>
          </a:p>
        </p:txBody>
      </p:sp>
      <p:sp>
        <p:nvSpPr>
          <p:cNvPr id="101382" name="Line 6"/>
          <p:cNvSpPr>
            <a:spLocks noChangeShapeType="1"/>
          </p:cNvSpPr>
          <p:nvPr/>
        </p:nvSpPr>
        <p:spPr bwMode="auto">
          <a:xfrm>
            <a:off x="6096000" y="692150"/>
            <a:ext cx="0" cy="6165850"/>
          </a:xfrm>
          <a:prstGeom prst="line">
            <a:avLst/>
          </a:prstGeom>
          <a:noFill/>
          <a:ln w="9525">
            <a:solidFill>
              <a:schemeClr val="tx1"/>
            </a:solidFill>
            <a:round/>
            <a:headEnd/>
            <a:tailEnd/>
          </a:ln>
          <a:effectLst/>
        </p:spPr>
        <p:txBody>
          <a:bodyPr/>
          <a:lstStyle/>
          <a:p>
            <a:endParaRPr lang="en-US"/>
          </a:p>
        </p:txBody>
      </p:sp>
      <p:sp>
        <p:nvSpPr>
          <p:cNvPr id="101383" name="Text Box 7"/>
          <p:cNvSpPr txBox="1">
            <a:spLocks noChangeArrowheads="1"/>
          </p:cNvSpPr>
          <p:nvPr/>
        </p:nvSpPr>
        <p:spPr bwMode="auto">
          <a:xfrm>
            <a:off x="1947864" y="836613"/>
            <a:ext cx="3047053" cy="369332"/>
          </a:xfrm>
          <a:prstGeom prst="rect">
            <a:avLst/>
          </a:prstGeom>
          <a:noFill/>
          <a:ln w="9525">
            <a:noFill/>
            <a:miter lim="800000"/>
            <a:headEnd/>
            <a:tailEnd/>
          </a:ln>
          <a:effectLst/>
        </p:spPr>
        <p:txBody>
          <a:bodyPr wrap="none">
            <a:spAutoFit/>
          </a:bodyPr>
          <a:lstStyle/>
          <a:p>
            <a:pPr algn="l" rtl="0"/>
            <a:r>
              <a:rPr lang="en-US" b="1"/>
              <a:t>Maxillary First Premolar</a:t>
            </a:r>
            <a:endParaRPr lang="en-US"/>
          </a:p>
        </p:txBody>
      </p:sp>
      <p:sp>
        <p:nvSpPr>
          <p:cNvPr id="101384" name="Text Box 8"/>
          <p:cNvSpPr txBox="1">
            <a:spLocks noChangeArrowheads="1"/>
          </p:cNvSpPr>
          <p:nvPr/>
        </p:nvSpPr>
        <p:spPr bwMode="auto">
          <a:xfrm>
            <a:off x="6550025" y="773113"/>
            <a:ext cx="3321166" cy="369332"/>
          </a:xfrm>
          <a:prstGeom prst="rect">
            <a:avLst/>
          </a:prstGeom>
          <a:noFill/>
          <a:ln w="9525">
            <a:noFill/>
            <a:miter lim="800000"/>
            <a:headEnd/>
            <a:tailEnd/>
          </a:ln>
          <a:effectLst/>
        </p:spPr>
        <p:txBody>
          <a:bodyPr wrap="none">
            <a:spAutoFit/>
          </a:bodyPr>
          <a:lstStyle/>
          <a:p>
            <a:pPr algn="l" rtl="0"/>
            <a:r>
              <a:rPr lang="en-US" b="1"/>
              <a:t>Maxillary Second Premolar</a:t>
            </a:r>
            <a:endParaRPr lang="en-US"/>
          </a:p>
        </p:txBody>
      </p:sp>
      <p:pic>
        <p:nvPicPr>
          <p:cNvPr id="101386" name="Picture 10" descr="Upp 5 B"/>
          <p:cNvPicPr>
            <a:picLocks noChangeAspect="1" noChangeArrowheads="1"/>
          </p:cNvPicPr>
          <p:nvPr/>
        </p:nvPicPr>
        <p:blipFill>
          <a:blip r:embed="rId2" cstate="print"/>
          <a:srcRect b="32449"/>
          <a:stretch>
            <a:fillRect/>
          </a:stretch>
        </p:blipFill>
        <p:spPr bwMode="auto">
          <a:xfrm>
            <a:off x="7373938" y="1268414"/>
            <a:ext cx="1789112" cy="2879725"/>
          </a:xfrm>
          <a:prstGeom prst="rect">
            <a:avLst/>
          </a:prstGeom>
          <a:noFill/>
        </p:spPr>
      </p:pic>
      <p:pic>
        <p:nvPicPr>
          <p:cNvPr id="101387" name="Picture 11" descr="Upper 4 photo 11"/>
          <p:cNvPicPr>
            <a:picLocks noChangeAspect="1" noChangeArrowheads="1"/>
          </p:cNvPicPr>
          <p:nvPr/>
        </p:nvPicPr>
        <p:blipFill>
          <a:blip r:embed="rId3" cstate="print"/>
          <a:srcRect b="30492"/>
          <a:stretch>
            <a:fillRect/>
          </a:stretch>
        </p:blipFill>
        <p:spPr bwMode="auto">
          <a:xfrm>
            <a:off x="2998788" y="1341438"/>
            <a:ext cx="1782762" cy="2736850"/>
          </a:xfrm>
          <a:prstGeom prst="rect">
            <a:avLst/>
          </a:prstGeom>
          <a:noFill/>
          <a:ln w="9525">
            <a:noFill/>
            <a:miter lim="800000"/>
            <a:headEnd/>
            <a:tailEnd/>
          </a:ln>
        </p:spPr>
      </p:pic>
      <p:sp>
        <p:nvSpPr>
          <p:cNvPr id="101388" name="Rectangle 12"/>
          <p:cNvSpPr>
            <a:spLocks noChangeArrowheads="1"/>
          </p:cNvSpPr>
          <p:nvPr/>
        </p:nvSpPr>
        <p:spPr bwMode="auto">
          <a:xfrm>
            <a:off x="3792539" y="3141663"/>
            <a:ext cx="142875" cy="792162"/>
          </a:xfrm>
          <a:prstGeom prst="rect">
            <a:avLst/>
          </a:prstGeom>
          <a:solidFill>
            <a:srgbClr val="BBE0E3">
              <a:alpha val="39999"/>
            </a:srgbClr>
          </a:solidFill>
          <a:ln w="9525">
            <a:solidFill>
              <a:schemeClr val="tx1"/>
            </a:solidFill>
            <a:miter lim="800000"/>
            <a:headEnd/>
            <a:tailEnd/>
          </a:ln>
          <a:effectLst/>
        </p:spPr>
        <p:txBody>
          <a:bodyPr wrap="none" anchor="ctr"/>
          <a:lstStyle/>
          <a:p>
            <a:endParaRPr lang="en-US"/>
          </a:p>
        </p:txBody>
      </p:sp>
      <p:sp>
        <p:nvSpPr>
          <p:cNvPr id="101389" name="Rectangle 13"/>
          <p:cNvSpPr>
            <a:spLocks noChangeArrowheads="1"/>
          </p:cNvSpPr>
          <p:nvPr/>
        </p:nvSpPr>
        <p:spPr bwMode="auto">
          <a:xfrm>
            <a:off x="8256589" y="3213101"/>
            <a:ext cx="142875" cy="720725"/>
          </a:xfrm>
          <a:prstGeom prst="rect">
            <a:avLst/>
          </a:prstGeom>
          <a:solidFill>
            <a:srgbClr val="BBE0E3">
              <a:alpha val="39999"/>
            </a:srgbClr>
          </a:solidFill>
          <a:ln w="9525">
            <a:solidFill>
              <a:schemeClr val="tx1"/>
            </a:solidFill>
            <a:miter lim="800000"/>
            <a:headEnd/>
            <a:tailEnd/>
          </a:ln>
          <a:effectLst/>
        </p:spPr>
        <p:txBody>
          <a:bodyPr wrap="none" anchor="ctr"/>
          <a:lstStyle/>
          <a:p>
            <a:endParaRPr lang="en-US"/>
          </a:p>
        </p:txBody>
      </p:sp>
      <p:sp>
        <p:nvSpPr>
          <p:cNvPr id="101390" name="Text Box 14"/>
          <p:cNvSpPr txBox="1">
            <a:spLocks noChangeArrowheads="1"/>
          </p:cNvSpPr>
          <p:nvPr/>
        </p:nvSpPr>
        <p:spPr bwMode="auto">
          <a:xfrm>
            <a:off x="1703389" y="4292601"/>
            <a:ext cx="3887787" cy="461665"/>
          </a:xfrm>
          <a:prstGeom prst="rect">
            <a:avLst/>
          </a:prstGeom>
          <a:noFill/>
          <a:ln w="9525">
            <a:noFill/>
            <a:miter lim="800000"/>
            <a:headEnd/>
            <a:tailEnd/>
          </a:ln>
          <a:effectLst/>
        </p:spPr>
        <p:txBody>
          <a:bodyPr>
            <a:spAutoFit/>
          </a:bodyPr>
          <a:lstStyle/>
          <a:p>
            <a:pPr algn="l" rtl="0"/>
            <a:r>
              <a:rPr lang="en-US" sz="2400" b="1" dirty="0">
                <a:solidFill>
                  <a:schemeClr val="tx2"/>
                </a:solidFill>
              </a:rPr>
              <a:t>Prominent B ridge</a:t>
            </a:r>
          </a:p>
        </p:txBody>
      </p:sp>
      <p:sp>
        <p:nvSpPr>
          <p:cNvPr id="101391" name="Text Box 15"/>
          <p:cNvSpPr txBox="1">
            <a:spLocks noChangeArrowheads="1"/>
          </p:cNvSpPr>
          <p:nvPr/>
        </p:nvSpPr>
        <p:spPr bwMode="auto">
          <a:xfrm>
            <a:off x="6061075" y="4217989"/>
            <a:ext cx="4859338" cy="461665"/>
          </a:xfrm>
          <a:prstGeom prst="rect">
            <a:avLst/>
          </a:prstGeom>
          <a:noFill/>
          <a:ln w="9525" algn="ctr">
            <a:noFill/>
            <a:miter lim="800000"/>
            <a:headEnd/>
            <a:tailEnd/>
          </a:ln>
          <a:effectLst/>
        </p:spPr>
        <p:txBody>
          <a:bodyPr>
            <a:spAutoFit/>
          </a:bodyPr>
          <a:lstStyle/>
          <a:p>
            <a:pPr algn="l" rtl="0"/>
            <a:r>
              <a:rPr lang="en-US" sz="2400" b="1" dirty="0">
                <a:solidFill>
                  <a:schemeClr val="tx2"/>
                </a:solidFill>
              </a:rPr>
              <a:t>Less prominent B ridge</a:t>
            </a:r>
          </a:p>
        </p:txBody>
      </p:sp>
      <p:sp>
        <p:nvSpPr>
          <p:cNvPr id="101394" name="Line 18"/>
          <p:cNvSpPr>
            <a:spLocks noChangeShapeType="1"/>
          </p:cNvSpPr>
          <p:nvPr/>
        </p:nvSpPr>
        <p:spPr bwMode="auto">
          <a:xfrm flipH="1">
            <a:off x="4151314" y="2708276"/>
            <a:ext cx="503237" cy="504825"/>
          </a:xfrm>
          <a:prstGeom prst="line">
            <a:avLst/>
          </a:prstGeom>
          <a:noFill/>
          <a:ln w="38100">
            <a:solidFill>
              <a:srgbClr val="FF66FF"/>
            </a:solidFill>
            <a:round/>
            <a:headEnd/>
            <a:tailEnd type="triangle" w="med" len="med"/>
          </a:ln>
          <a:effectLst/>
        </p:spPr>
        <p:txBody>
          <a:bodyPr/>
          <a:lstStyle/>
          <a:p>
            <a:endParaRPr lang="en-US"/>
          </a:p>
        </p:txBody>
      </p:sp>
      <p:sp>
        <p:nvSpPr>
          <p:cNvPr id="101395" name="Line 19"/>
          <p:cNvSpPr>
            <a:spLocks noChangeShapeType="1"/>
          </p:cNvSpPr>
          <p:nvPr/>
        </p:nvSpPr>
        <p:spPr bwMode="auto">
          <a:xfrm>
            <a:off x="3071814" y="2708276"/>
            <a:ext cx="503237" cy="504825"/>
          </a:xfrm>
          <a:prstGeom prst="line">
            <a:avLst/>
          </a:prstGeom>
          <a:noFill/>
          <a:ln w="38100">
            <a:solidFill>
              <a:srgbClr val="FF66FF"/>
            </a:solidFill>
            <a:round/>
            <a:headEnd/>
            <a:tailEnd type="triangle" w="med" len="med"/>
          </a:ln>
          <a:effectLst/>
        </p:spPr>
        <p:txBody>
          <a:bodyPr/>
          <a:lstStyle/>
          <a:p>
            <a:endParaRPr lang="en-US"/>
          </a:p>
        </p:txBody>
      </p:sp>
      <p:sp>
        <p:nvSpPr>
          <p:cNvPr id="101396" name="Line 20"/>
          <p:cNvSpPr>
            <a:spLocks noChangeShapeType="1"/>
          </p:cNvSpPr>
          <p:nvPr/>
        </p:nvSpPr>
        <p:spPr bwMode="auto">
          <a:xfrm>
            <a:off x="7535864" y="2708276"/>
            <a:ext cx="504825" cy="504825"/>
          </a:xfrm>
          <a:prstGeom prst="line">
            <a:avLst/>
          </a:prstGeom>
          <a:noFill/>
          <a:ln w="38100">
            <a:solidFill>
              <a:srgbClr val="FF66FF"/>
            </a:solidFill>
            <a:round/>
            <a:headEnd/>
            <a:tailEnd type="triangle" w="med" len="med"/>
          </a:ln>
          <a:effectLst/>
        </p:spPr>
        <p:txBody>
          <a:bodyPr/>
          <a:lstStyle/>
          <a:p>
            <a:endParaRPr lang="en-US"/>
          </a:p>
        </p:txBody>
      </p:sp>
      <p:sp>
        <p:nvSpPr>
          <p:cNvPr id="101397" name="Line 21"/>
          <p:cNvSpPr>
            <a:spLocks noChangeShapeType="1"/>
          </p:cNvSpPr>
          <p:nvPr/>
        </p:nvSpPr>
        <p:spPr bwMode="auto">
          <a:xfrm flipH="1">
            <a:off x="8616951" y="2781300"/>
            <a:ext cx="504825" cy="433388"/>
          </a:xfrm>
          <a:prstGeom prst="line">
            <a:avLst/>
          </a:prstGeom>
          <a:noFill/>
          <a:ln w="38100">
            <a:solidFill>
              <a:srgbClr val="FF66FF"/>
            </a:solidFill>
            <a:round/>
            <a:headEnd/>
            <a:tailEnd type="triangle" w="med" len="med"/>
          </a:ln>
          <a:effectLst/>
        </p:spPr>
        <p:txBody>
          <a:bodyPr/>
          <a:lstStyle/>
          <a:p>
            <a:endParaRPr lang="en-US"/>
          </a:p>
        </p:txBody>
      </p:sp>
      <p:sp>
        <p:nvSpPr>
          <p:cNvPr id="101398" name="Text Box 22"/>
          <p:cNvSpPr txBox="1">
            <a:spLocks noChangeArrowheads="1"/>
          </p:cNvSpPr>
          <p:nvPr/>
        </p:nvSpPr>
        <p:spPr bwMode="auto">
          <a:xfrm>
            <a:off x="1738283" y="4786323"/>
            <a:ext cx="3889375" cy="461665"/>
          </a:xfrm>
          <a:prstGeom prst="rect">
            <a:avLst/>
          </a:prstGeom>
          <a:noFill/>
          <a:ln w="9525">
            <a:noFill/>
            <a:miter lim="800000"/>
            <a:headEnd/>
            <a:tailEnd/>
          </a:ln>
          <a:effectLst/>
        </p:spPr>
        <p:txBody>
          <a:bodyPr>
            <a:spAutoFit/>
          </a:bodyPr>
          <a:lstStyle/>
          <a:p>
            <a:pPr algn="l" rtl="0"/>
            <a:r>
              <a:rPr lang="en-US" sz="2400" b="1" dirty="0">
                <a:solidFill>
                  <a:schemeClr val="tx2"/>
                </a:solidFill>
              </a:rPr>
              <a:t>Shorter root.</a:t>
            </a:r>
          </a:p>
        </p:txBody>
      </p:sp>
      <p:sp>
        <p:nvSpPr>
          <p:cNvPr id="101399" name="Text Box 23"/>
          <p:cNvSpPr txBox="1">
            <a:spLocks noChangeArrowheads="1"/>
          </p:cNvSpPr>
          <p:nvPr/>
        </p:nvSpPr>
        <p:spPr bwMode="auto">
          <a:xfrm>
            <a:off x="6096001" y="4857761"/>
            <a:ext cx="3743325" cy="461665"/>
          </a:xfrm>
          <a:prstGeom prst="rect">
            <a:avLst/>
          </a:prstGeom>
          <a:noFill/>
          <a:ln w="9525" algn="ctr">
            <a:noFill/>
            <a:miter lim="800000"/>
            <a:headEnd/>
            <a:tailEnd/>
          </a:ln>
          <a:effectLst/>
        </p:spPr>
        <p:txBody>
          <a:bodyPr>
            <a:spAutoFit/>
          </a:bodyPr>
          <a:lstStyle/>
          <a:p>
            <a:pPr algn="l" rtl="0"/>
            <a:r>
              <a:rPr lang="en-US" sz="2400" b="1" dirty="0">
                <a:solidFill>
                  <a:schemeClr val="tx2"/>
                </a:solidFill>
              </a:rPr>
              <a:t>Longer root.</a:t>
            </a:r>
          </a:p>
        </p:txBody>
      </p:sp>
      <p:sp>
        <p:nvSpPr>
          <p:cNvPr id="101400" name="Line 24"/>
          <p:cNvSpPr>
            <a:spLocks noChangeShapeType="1"/>
          </p:cNvSpPr>
          <p:nvPr/>
        </p:nvSpPr>
        <p:spPr bwMode="auto">
          <a:xfrm flipV="1">
            <a:off x="4224338" y="1601789"/>
            <a:ext cx="0" cy="1584325"/>
          </a:xfrm>
          <a:prstGeom prst="line">
            <a:avLst/>
          </a:prstGeom>
          <a:noFill/>
          <a:ln w="57150">
            <a:solidFill>
              <a:schemeClr val="tx1"/>
            </a:solidFill>
            <a:round/>
            <a:headEnd/>
            <a:tailEnd type="triangle" w="med" len="med"/>
          </a:ln>
          <a:effectLst/>
        </p:spPr>
        <p:txBody>
          <a:bodyPr/>
          <a:lstStyle/>
          <a:p>
            <a:endParaRPr lang="en-US"/>
          </a:p>
        </p:txBody>
      </p:sp>
      <p:sp>
        <p:nvSpPr>
          <p:cNvPr id="101401" name="Line 25"/>
          <p:cNvSpPr>
            <a:spLocks noChangeShapeType="1"/>
          </p:cNvSpPr>
          <p:nvPr/>
        </p:nvSpPr>
        <p:spPr bwMode="auto">
          <a:xfrm flipV="1">
            <a:off x="8616950" y="1341438"/>
            <a:ext cx="0" cy="1727200"/>
          </a:xfrm>
          <a:prstGeom prst="line">
            <a:avLst/>
          </a:prstGeom>
          <a:noFill/>
          <a:ln w="57150">
            <a:solidFill>
              <a:schemeClr val="tx1"/>
            </a:solidFill>
            <a:round/>
            <a:headEnd/>
            <a:tailEnd type="triangle" w="med" len="med"/>
          </a:ln>
          <a:effectLst/>
        </p:spPr>
        <p:txBody>
          <a:bodyPr/>
          <a:lstStyle/>
          <a:p>
            <a:endParaRPr lang="en-US"/>
          </a:p>
        </p:txBody>
      </p:sp>
      <p:sp>
        <p:nvSpPr>
          <p:cNvPr id="101402" name="Oval 26"/>
          <p:cNvSpPr>
            <a:spLocks noChangeArrowheads="1"/>
          </p:cNvSpPr>
          <p:nvPr/>
        </p:nvSpPr>
        <p:spPr bwMode="auto">
          <a:xfrm>
            <a:off x="3719513" y="3068639"/>
            <a:ext cx="360362" cy="73025"/>
          </a:xfrm>
          <a:prstGeom prst="ellipse">
            <a:avLst/>
          </a:prstGeom>
          <a:solidFill>
            <a:srgbClr val="FF93C9"/>
          </a:solidFill>
          <a:ln w="9525">
            <a:solidFill>
              <a:schemeClr val="tx1"/>
            </a:solidFill>
            <a:round/>
            <a:headEnd/>
            <a:tailEnd/>
          </a:ln>
          <a:effectLst/>
        </p:spPr>
        <p:txBody>
          <a:bodyPr wrap="none" anchor="ctr"/>
          <a:lstStyle/>
          <a:p>
            <a:endParaRPr lang="en-US"/>
          </a:p>
        </p:txBody>
      </p:sp>
      <p:sp>
        <p:nvSpPr>
          <p:cNvPr id="101403" name="Oval 27"/>
          <p:cNvSpPr>
            <a:spLocks noChangeArrowheads="1"/>
          </p:cNvSpPr>
          <p:nvPr/>
        </p:nvSpPr>
        <p:spPr bwMode="auto">
          <a:xfrm>
            <a:off x="8183563" y="3213101"/>
            <a:ext cx="360362" cy="73025"/>
          </a:xfrm>
          <a:prstGeom prst="ellipse">
            <a:avLst/>
          </a:prstGeom>
          <a:solidFill>
            <a:srgbClr val="FF93C9"/>
          </a:solidFill>
          <a:ln w="9525">
            <a:solidFill>
              <a:schemeClr val="tx1"/>
            </a:solidFill>
            <a:round/>
            <a:headEnd/>
            <a:tailEnd/>
          </a:ln>
          <a:effectLst/>
        </p:spPr>
        <p:txBody>
          <a:bodyPr wrap="none" anchor="ct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4"/>
          <p:cNvSpPr>
            <a:spLocks noChangeArrowheads="1"/>
          </p:cNvSpPr>
          <p:nvPr/>
        </p:nvSpPr>
        <p:spPr bwMode="auto">
          <a:xfrm>
            <a:off x="1524000" y="692151"/>
            <a:ext cx="9144000" cy="6092825"/>
          </a:xfrm>
          <a:prstGeom prst="rect">
            <a:avLst/>
          </a:prstGeom>
          <a:noFill/>
          <a:ln w="57150">
            <a:solidFill>
              <a:schemeClr val="tx1"/>
            </a:solidFill>
            <a:miter lim="800000"/>
            <a:headEnd/>
            <a:tailEnd/>
          </a:ln>
          <a:effectLst/>
        </p:spPr>
        <p:txBody>
          <a:bodyPr wrap="none" anchor="ctr"/>
          <a:lstStyle/>
          <a:p>
            <a:endParaRPr lang="en-US"/>
          </a:p>
        </p:txBody>
      </p:sp>
      <p:sp>
        <p:nvSpPr>
          <p:cNvPr id="93189" name="Line 5"/>
          <p:cNvSpPr>
            <a:spLocks noChangeShapeType="1"/>
          </p:cNvSpPr>
          <p:nvPr/>
        </p:nvSpPr>
        <p:spPr bwMode="auto">
          <a:xfrm>
            <a:off x="6096000" y="692150"/>
            <a:ext cx="0" cy="6165850"/>
          </a:xfrm>
          <a:prstGeom prst="line">
            <a:avLst/>
          </a:prstGeom>
          <a:noFill/>
          <a:ln w="9525">
            <a:solidFill>
              <a:schemeClr val="tx1"/>
            </a:solidFill>
            <a:round/>
            <a:headEnd/>
            <a:tailEnd/>
          </a:ln>
          <a:effectLst/>
        </p:spPr>
        <p:txBody>
          <a:bodyPr/>
          <a:lstStyle/>
          <a:p>
            <a:endParaRPr lang="en-US"/>
          </a:p>
        </p:txBody>
      </p:sp>
      <p:sp>
        <p:nvSpPr>
          <p:cNvPr id="93190" name="Text Box 6"/>
          <p:cNvSpPr txBox="1">
            <a:spLocks noChangeArrowheads="1"/>
          </p:cNvSpPr>
          <p:nvPr/>
        </p:nvSpPr>
        <p:spPr bwMode="auto">
          <a:xfrm>
            <a:off x="1876426" y="765175"/>
            <a:ext cx="3047053" cy="369332"/>
          </a:xfrm>
          <a:prstGeom prst="rect">
            <a:avLst/>
          </a:prstGeom>
          <a:noFill/>
          <a:ln w="9525">
            <a:noFill/>
            <a:miter lim="800000"/>
            <a:headEnd/>
            <a:tailEnd/>
          </a:ln>
          <a:effectLst/>
        </p:spPr>
        <p:txBody>
          <a:bodyPr wrap="none">
            <a:spAutoFit/>
          </a:bodyPr>
          <a:lstStyle/>
          <a:p>
            <a:pPr algn="l" rtl="0"/>
            <a:r>
              <a:rPr lang="en-US" b="1"/>
              <a:t>Maxillary First Premolar</a:t>
            </a:r>
          </a:p>
        </p:txBody>
      </p:sp>
      <p:sp>
        <p:nvSpPr>
          <p:cNvPr id="93191" name="Text Box 7"/>
          <p:cNvSpPr txBox="1">
            <a:spLocks noChangeArrowheads="1"/>
          </p:cNvSpPr>
          <p:nvPr/>
        </p:nvSpPr>
        <p:spPr bwMode="auto">
          <a:xfrm>
            <a:off x="6299200" y="739775"/>
            <a:ext cx="3321166" cy="369332"/>
          </a:xfrm>
          <a:prstGeom prst="rect">
            <a:avLst/>
          </a:prstGeom>
          <a:noFill/>
          <a:ln w="9525">
            <a:noFill/>
            <a:miter lim="800000"/>
            <a:headEnd/>
            <a:tailEnd/>
          </a:ln>
          <a:effectLst/>
        </p:spPr>
        <p:txBody>
          <a:bodyPr wrap="none">
            <a:spAutoFit/>
          </a:bodyPr>
          <a:lstStyle/>
          <a:p>
            <a:pPr algn="l" rtl="0"/>
            <a:r>
              <a:rPr lang="en-US" b="1"/>
              <a:t>Maxillary Second Premolar</a:t>
            </a:r>
          </a:p>
        </p:txBody>
      </p:sp>
      <p:sp>
        <p:nvSpPr>
          <p:cNvPr id="93193" name="Line 9"/>
          <p:cNvSpPr>
            <a:spLocks noChangeShapeType="1"/>
          </p:cNvSpPr>
          <p:nvPr/>
        </p:nvSpPr>
        <p:spPr bwMode="auto">
          <a:xfrm>
            <a:off x="1524000" y="1223963"/>
            <a:ext cx="9144000" cy="0"/>
          </a:xfrm>
          <a:prstGeom prst="line">
            <a:avLst/>
          </a:prstGeom>
          <a:noFill/>
          <a:ln w="9525">
            <a:solidFill>
              <a:schemeClr val="tx1"/>
            </a:solidFill>
            <a:round/>
            <a:headEnd/>
            <a:tailEnd/>
          </a:ln>
          <a:effectLst/>
        </p:spPr>
        <p:txBody>
          <a:bodyPr/>
          <a:lstStyle/>
          <a:p>
            <a:endParaRPr lang="en-US"/>
          </a:p>
        </p:txBody>
      </p:sp>
      <p:pic>
        <p:nvPicPr>
          <p:cNvPr id="93195" name="Picture 11" descr="Upper 4 Photo 1"/>
          <p:cNvPicPr>
            <a:picLocks noChangeAspect="1" noChangeArrowheads="1"/>
          </p:cNvPicPr>
          <p:nvPr/>
        </p:nvPicPr>
        <p:blipFill>
          <a:blip r:embed="rId2" cstate="print"/>
          <a:srcRect l="8443" r="6473" b="32449"/>
          <a:stretch>
            <a:fillRect/>
          </a:stretch>
        </p:blipFill>
        <p:spPr bwMode="auto">
          <a:xfrm>
            <a:off x="7464425" y="1239838"/>
            <a:ext cx="1398588" cy="2405062"/>
          </a:xfrm>
          <a:prstGeom prst="rect">
            <a:avLst/>
          </a:prstGeom>
          <a:noFill/>
        </p:spPr>
      </p:pic>
      <p:sp>
        <p:nvSpPr>
          <p:cNvPr id="93196" name="Rectangle 12"/>
          <p:cNvSpPr>
            <a:spLocks noChangeArrowheads="1"/>
          </p:cNvSpPr>
          <p:nvPr/>
        </p:nvSpPr>
        <p:spPr bwMode="auto">
          <a:xfrm>
            <a:off x="6310314" y="3929067"/>
            <a:ext cx="3529012" cy="1015663"/>
          </a:xfrm>
          <a:prstGeom prst="rect">
            <a:avLst/>
          </a:prstGeom>
          <a:noFill/>
          <a:ln w="9525">
            <a:noFill/>
            <a:miter lim="800000"/>
            <a:headEnd/>
            <a:tailEnd/>
          </a:ln>
          <a:effectLst/>
        </p:spPr>
        <p:txBody>
          <a:bodyPr>
            <a:spAutoFit/>
          </a:bodyPr>
          <a:lstStyle/>
          <a:p>
            <a:pPr algn="l" rtl="0">
              <a:spcBef>
                <a:spcPct val="50000"/>
              </a:spcBef>
              <a:buFontTx/>
              <a:buChar char="•"/>
            </a:pPr>
            <a:r>
              <a:rPr lang="en-US" sz="2000" b="1" dirty="0">
                <a:solidFill>
                  <a:schemeClr val="tx2"/>
                </a:solidFill>
              </a:rPr>
              <a:t> The Lingual and Buccal cusps are nearly of same height.</a:t>
            </a:r>
            <a:endParaRPr lang="en-US" sz="2000" dirty="0">
              <a:solidFill>
                <a:schemeClr val="tx2"/>
              </a:solidFill>
            </a:endParaRPr>
          </a:p>
        </p:txBody>
      </p:sp>
      <p:sp>
        <p:nvSpPr>
          <p:cNvPr id="93197" name="Text Box 13"/>
          <p:cNvSpPr txBox="1">
            <a:spLocks noChangeArrowheads="1"/>
          </p:cNvSpPr>
          <p:nvPr/>
        </p:nvSpPr>
        <p:spPr bwMode="auto">
          <a:xfrm>
            <a:off x="6383339" y="4868863"/>
            <a:ext cx="3779837" cy="400110"/>
          </a:xfrm>
          <a:prstGeom prst="rect">
            <a:avLst/>
          </a:prstGeom>
          <a:noFill/>
          <a:ln w="9525">
            <a:noFill/>
            <a:miter lim="800000"/>
            <a:headEnd/>
            <a:tailEnd/>
          </a:ln>
          <a:effectLst/>
        </p:spPr>
        <p:txBody>
          <a:bodyPr>
            <a:spAutoFit/>
          </a:bodyPr>
          <a:lstStyle/>
          <a:p>
            <a:pPr algn="l" rtl="0">
              <a:spcBef>
                <a:spcPct val="50000"/>
              </a:spcBef>
              <a:buFontTx/>
              <a:buChar char="•"/>
            </a:pPr>
            <a:r>
              <a:rPr lang="en-US" sz="2000" dirty="0">
                <a:solidFill>
                  <a:schemeClr val="tx2"/>
                </a:solidFill>
              </a:rPr>
              <a:t> Rarely has 2 roots</a:t>
            </a:r>
          </a:p>
        </p:txBody>
      </p:sp>
      <p:sp>
        <p:nvSpPr>
          <p:cNvPr id="93199" name="Line 15"/>
          <p:cNvSpPr>
            <a:spLocks noChangeShapeType="1"/>
          </p:cNvSpPr>
          <p:nvPr/>
        </p:nvSpPr>
        <p:spPr bwMode="auto">
          <a:xfrm flipH="1">
            <a:off x="8183563" y="3429000"/>
            <a:ext cx="792162" cy="71438"/>
          </a:xfrm>
          <a:prstGeom prst="line">
            <a:avLst/>
          </a:prstGeom>
          <a:noFill/>
          <a:ln w="57150">
            <a:solidFill>
              <a:srgbClr val="FF66FF"/>
            </a:solidFill>
            <a:round/>
            <a:headEnd/>
            <a:tailEnd type="triangle" w="med" len="med"/>
          </a:ln>
          <a:effectLst/>
        </p:spPr>
        <p:txBody>
          <a:bodyPr/>
          <a:lstStyle/>
          <a:p>
            <a:endParaRPr lang="en-US"/>
          </a:p>
        </p:txBody>
      </p:sp>
      <p:sp>
        <p:nvSpPr>
          <p:cNvPr id="93200" name="Line 16"/>
          <p:cNvSpPr>
            <a:spLocks noChangeShapeType="1"/>
          </p:cNvSpPr>
          <p:nvPr/>
        </p:nvSpPr>
        <p:spPr bwMode="auto">
          <a:xfrm flipH="1" flipV="1">
            <a:off x="8256588" y="1412876"/>
            <a:ext cx="1008062" cy="358775"/>
          </a:xfrm>
          <a:prstGeom prst="line">
            <a:avLst/>
          </a:prstGeom>
          <a:noFill/>
          <a:ln w="57150">
            <a:solidFill>
              <a:schemeClr val="folHlink"/>
            </a:solidFill>
            <a:round/>
            <a:headEnd/>
            <a:tailEnd type="triangle" w="med" len="med"/>
          </a:ln>
          <a:effectLst/>
        </p:spPr>
        <p:txBody>
          <a:bodyPr/>
          <a:lstStyle/>
          <a:p>
            <a:endParaRPr lang="en-US"/>
          </a:p>
        </p:txBody>
      </p:sp>
      <p:pic>
        <p:nvPicPr>
          <p:cNvPr id="93201" name="Picture 17" descr="Upper 4 photo 33"/>
          <p:cNvPicPr>
            <a:picLocks noChangeAspect="1" noChangeArrowheads="1"/>
          </p:cNvPicPr>
          <p:nvPr/>
        </p:nvPicPr>
        <p:blipFill>
          <a:blip r:embed="rId3" cstate="print"/>
          <a:srcRect l="13391" t="145" r="13301" b="28287"/>
          <a:stretch>
            <a:fillRect/>
          </a:stretch>
        </p:blipFill>
        <p:spPr bwMode="auto">
          <a:xfrm>
            <a:off x="3000375" y="1270001"/>
            <a:ext cx="1295400" cy="2303463"/>
          </a:xfrm>
          <a:prstGeom prst="rect">
            <a:avLst/>
          </a:prstGeom>
          <a:noFill/>
        </p:spPr>
      </p:pic>
      <p:sp>
        <p:nvSpPr>
          <p:cNvPr id="93202" name="Text Box 18"/>
          <p:cNvSpPr txBox="1">
            <a:spLocks noChangeArrowheads="1"/>
          </p:cNvSpPr>
          <p:nvPr/>
        </p:nvSpPr>
        <p:spPr bwMode="auto">
          <a:xfrm>
            <a:off x="1881159" y="3857629"/>
            <a:ext cx="3851275" cy="1015663"/>
          </a:xfrm>
          <a:prstGeom prst="rect">
            <a:avLst/>
          </a:prstGeom>
          <a:noFill/>
          <a:ln w="9525">
            <a:noFill/>
            <a:miter lim="800000"/>
            <a:headEnd/>
            <a:tailEnd/>
          </a:ln>
          <a:effectLst/>
        </p:spPr>
        <p:txBody>
          <a:bodyPr>
            <a:spAutoFit/>
          </a:bodyPr>
          <a:lstStyle/>
          <a:p>
            <a:pPr algn="l" rtl="0">
              <a:buFontTx/>
              <a:buChar char="•"/>
            </a:pPr>
            <a:r>
              <a:rPr lang="en-US" sz="2000" b="1" dirty="0">
                <a:solidFill>
                  <a:schemeClr val="tx2"/>
                </a:solidFill>
              </a:rPr>
              <a:t>The Lingual cusp is shorter by 1 mm than the Buccal cusp.</a:t>
            </a:r>
            <a:endParaRPr lang="en-US" sz="2000" dirty="0">
              <a:solidFill>
                <a:schemeClr val="tx2"/>
              </a:solidFill>
            </a:endParaRPr>
          </a:p>
        </p:txBody>
      </p:sp>
      <p:sp>
        <p:nvSpPr>
          <p:cNvPr id="93203" name="Text Box 19"/>
          <p:cNvSpPr txBox="1">
            <a:spLocks noChangeArrowheads="1"/>
          </p:cNvSpPr>
          <p:nvPr/>
        </p:nvSpPr>
        <p:spPr bwMode="auto">
          <a:xfrm>
            <a:off x="1811338" y="4797426"/>
            <a:ext cx="4140200" cy="1015663"/>
          </a:xfrm>
          <a:prstGeom prst="rect">
            <a:avLst/>
          </a:prstGeom>
          <a:noFill/>
          <a:ln w="9525">
            <a:noFill/>
            <a:miter lim="800000"/>
            <a:headEnd/>
            <a:tailEnd/>
          </a:ln>
          <a:effectLst/>
        </p:spPr>
        <p:txBody>
          <a:bodyPr>
            <a:spAutoFit/>
          </a:bodyPr>
          <a:lstStyle/>
          <a:p>
            <a:pPr algn="l" rtl="0">
              <a:buFontTx/>
              <a:buChar char="•"/>
            </a:pPr>
            <a:r>
              <a:rPr lang="en-US" sz="2000" dirty="0">
                <a:solidFill>
                  <a:schemeClr val="tx2"/>
                </a:solidFill>
              </a:rPr>
              <a:t> 61% has 2 roots  with </a:t>
            </a:r>
            <a:r>
              <a:rPr lang="en-US" sz="2000" b="1" dirty="0">
                <a:solidFill>
                  <a:schemeClr val="tx2"/>
                </a:solidFill>
              </a:rPr>
              <a:t>L root is shorter than B root and its apex is pointed. </a:t>
            </a:r>
            <a:endParaRPr lang="en-US" sz="2000" dirty="0">
              <a:solidFill>
                <a:schemeClr val="tx2"/>
              </a:solidFill>
            </a:endParaRPr>
          </a:p>
        </p:txBody>
      </p:sp>
      <p:sp>
        <p:nvSpPr>
          <p:cNvPr id="93204" name="Line 20"/>
          <p:cNvSpPr>
            <a:spLocks noChangeShapeType="1"/>
          </p:cNvSpPr>
          <p:nvPr/>
        </p:nvSpPr>
        <p:spPr bwMode="auto">
          <a:xfrm flipH="1">
            <a:off x="3648075" y="3357563"/>
            <a:ext cx="863600" cy="0"/>
          </a:xfrm>
          <a:prstGeom prst="line">
            <a:avLst/>
          </a:prstGeom>
          <a:noFill/>
          <a:ln w="57150">
            <a:solidFill>
              <a:srgbClr val="FF66FF"/>
            </a:solidFill>
            <a:round/>
            <a:headEnd/>
            <a:tailEnd type="triangle" w="med" len="med"/>
          </a:ln>
          <a:effectLst/>
        </p:spPr>
        <p:txBody>
          <a:bodyPr/>
          <a:lstStyle/>
          <a:p>
            <a:endParaRPr lang="en-US"/>
          </a:p>
        </p:txBody>
      </p:sp>
      <p:sp>
        <p:nvSpPr>
          <p:cNvPr id="93205" name="Line 21"/>
          <p:cNvSpPr>
            <a:spLocks noChangeShapeType="1"/>
          </p:cNvSpPr>
          <p:nvPr/>
        </p:nvSpPr>
        <p:spPr bwMode="auto">
          <a:xfrm flipH="1" flipV="1">
            <a:off x="3719513" y="1341439"/>
            <a:ext cx="1008062" cy="358775"/>
          </a:xfrm>
          <a:prstGeom prst="line">
            <a:avLst/>
          </a:prstGeom>
          <a:noFill/>
          <a:ln w="57150">
            <a:solidFill>
              <a:schemeClr val="folHlink"/>
            </a:solidFill>
            <a:round/>
            <a:headEnd/>
            <a:tailEnd type="triangle" w="med" len="med"/>
          </a:ln>
          <a:effectLst/>
        </p:spPr>
        <p:txBody>
          <a:bodyPr/>
          <a:lstStyle/>
          <a:p>
            <a:endParaRPr lang="en-US"/>
          </a:p>
        </p:txBody>
      </p:sp>
      <p:sp>
        <p:nvSpPr>
          <p:cNvPr id="93206" name="Line 22"/>
          <p:cNvSpPr>
            <a:spLocks noChangeShapeType="1"/>
          </p:cNvSpPr>
          <p:nvPr/>
        </p:nvSpPr>
        <p:spPr bwMode="auto">
          <a:xfrm flipH="1" flipV="1">
            <a:off x="3792539" y="1557339"/>
            <a:ext cx="935037" cy="142875"/>
          </a:xfrm>
          <a:prstGeom prst="line">
            <a:avLst/>
          </a:prstGeom>
          <a:noFill/>
          <a:ln w="57150">
            <a:solidFill>
              <a:schemeClr val="folHlink"/>
            </a:solidFill>
            <a:round/>
            <a:headEnd/>
            <a:tailEnd type="triangle" w="med" len="med"/>
          </a:ln>
          <a:effectLst/>
        </p:spPr>
        <p:txBody>
          <a:bodyPr/>
          <a:lstStyle/>
          <a:p>
            <a:endParaRPr lang="en-US"/>
          </a:p>
        </p:txBody>
      </p:sp>
      <p:sp>
        <p:nvSpPr>
          <p:cNvPr id="20" name="Rectangle 33"/>
          <p:cNvSpPr>
            <a:spLocks noChangeArrowheads="1"/>
          </p:cNvSpPr>
          <p:nvPr/>
        </p:nvSpPr>
        <p:spPr bwMode="auto">
          <a:xfrm>
            <a:off x="1524000" y="142853"/>
            <a:ext cx="9144000" cy="584775"/>
          </a:xfrm>
          <a:prstGeom prst="rect">
            <a:avLst/>
          </a:prstGeom>
          <a:solidFill>
            <a:schemeClr val="bg2">
              <a:lumMod val="75000"/>
            </a:schemeClr>
          </a:solidFill>
          <a:ln w="9525" algn="ctr">
            <a:noFill/>
            <a:miter lim="800000"/>
            <a:headEnd/>
            <a:tailEnd/>
          </a:ln>
          <a:effectLst/>
        </p:spPr>
        <p:txBody>
          <a:bodyPr wrap="square">
            <a:spAutoFit/>
          </a:bodyPr>
          <a:lstStyle/>
          <a:p>
            <a:pPr algn="l"/>
            <a:r>
              <a:rPr lang="en-US" sz="3200" dirty="0"/>
              <a:t>Lingual Aspect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9" name="Picture 5" descr="Upp 444"/>
          <p:cNvPicPr>
            <a:picLocks noChangeAspect="1" noChangeArrowheads="1"/>
          </p:cNvPicPr>
          <p:nvPr/>
        </p:nvPicPr>
        <p:blipFill>
          <a:blip r:embed="rId2" cstate="print">
            <a:lum bright="6000" contrast="12000"/>
          </a:blip>
          <a:srcRect l="3574" b="27705"/>
          <a:stretch>
            <a:fillRect/>
          </a:stretch>
        </p:blipFill>
        <p:spPr bwMode="auto">
          <a:xfrm>
            <a:off x="5584825" y="2033588"/>
            <a:ext cx="2527300" cy="4419600"/>
          </a:xfrm>
          <a:prstGeom prst="rect">
            <a:avLst/>
          </a:prstGeom>
          <a:noFill/>
        </p:spPr>
      </p:pic>
      <p:sp>
        <p:nvSpPr>
          <p:cNvPr id="67600" name="AutoShape 16"/>
          <p:cNvSpPr>
            <a:spLocks noChangeArrowheads="1"/>
          </p:cNvSpPr>
          <p:nvPr/>
        </p:nvSpPr>
        <p:spPr bwMode="auto">
          <a:xfrm>
            <a:off x="2532063" y="2636838"/>
            <a:ext cx="1873250" cy="10795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66FF"/>
          </a:solidFill>
          <a:ln w="19050" algn="ctr">
            <a:solidFill>
              <a:schemeClr val="tx1"/>
            </a:solidFill>
            <a:miter lim="800000"/>
            <a:headEnd/>
            <a:tailEnd/>
          </a:ln>
          <a:effectLst/>
        </p:spPr>
        <p:txBody>
          <a:bodyPr wrap="none" anchor="ctr"/>
          <a:lstStyle/>
          <a:p>
            <a:endParaRPr lang="en-US"/>
          </a:p>
        </p:txBody>
      </p:sp>
      <p:sp>
        <p:nvSpPr>
          <p:cNvPr id="67586" name="Rectangle 2"/>
          <p:cNvSpPr>
            <a:spLocks noGrp="1" noChangeArrowheads="1"/>
          </p:cNvSpPr>
          <p:nvPr>
            <p:ph type="title"/>
          </p:nvPr>
        </p:nvSpPr>
        <p:spPr>
          <a:xfrm>
            <a:off x="1524000" y="115888"/>
            <a:ext cx="9144000" cy="536622"/>
          </a:xfrm>
          <a:solidFill>
            <a:schemeClr val="bg2">
              <a:lumMod val="75000"/>
            </a:schemeClr>
          </a:solidFill>
          <a:ln w="12700" cap="sq" algn="ctr">
            <a:solidFill>
              <a:srgbClr val="A50021"/>
            </a:solidFill>
          </a:ln>
        </p:spPr>
        <p:txBody>
          <a:bodyPr wrap="square" anchor="t">
            <a:spAutoFit/>
          </a:bodyPr>
          <a:lstStyle/>
          <a:p>
            <a:pPr rtl="0"/>
            <a:r>
              <a:rPr kumimoji="1" lang="en-US" sz="3200" dirty="0">
                <a:effectLst/>
                <a:latin typeface="Baskerville Old Face" pitchFamily="18" charset="0"/>
              </a:rPr>
              <a:t>Mesial and Distal Aspects</a:t>
            </a:r>
          </a:p>
        </p:txBody>
      </p:sp>
      <p:sp>
        <p:nvSpPr>
          <p:cNvPr id="67588" name="Text Box 4"/>
          <p:cNvSpPr txBox="1">
            <a:spLocks noChangeArrowheads="1"/>
          </p:cNvSpPr>
          <p:nvPr/>
        </p:nvSpPr>
        <p:spPr bwMode="auto">
          <a:xfrm>
            <a:off x="2135561" y="2204864"/>
            <a:ext cx="2578591" cy="400110"/>
          </a:xfrm>
          <a:prstGeom prst="rect">
            <a:avLst/>
          </a:prstGeom>
          <a:noFill/>
          <a:ln w="12700" cap="sq" algn="ctr">
            <a:noFill/>
            <a:miter lim="800000"/>
            <a:headEnd/>
            <a:tailEnd/>
          </a:ln>
          <a:effectLst/>
        </p:spPr>
        <p:txBody>
          <a:bodyPr wrap="none">
            <a:spAutoFit/>
          </a:bodyPr>
          <a:lstStyle/>
          <a:p>
            <a:r>
              <a:rPr kumimoji="1" lang="en-US" sz="2000" b="1" dirty="0">
                <a:solidFill>
                  <a:schemeClr val="tx2"/>
                </a:solidFill>
              </a:rPr>
              <a:t>Trapezoid in shape</a:t>
            </a:r>
          </a:p>
        </p:txBody>
      </p:sp>
      <p:pic>
        <p:nvPicPr>
          <p:cNvPr id="67590" name="Picture 6" descr="Upp 5 M"/>
          <p:cNvPicPr>
            <a:picLocks noChangeAspect="1" noChangeArrowheads="1"/>
          </p:cNvPicPr>
          <p:nvPr/>
        </p:nvPicPr>
        <p:blipFill>
          <a:blip r:embed="rId3" cstate="print">
            <a:lum bright="6000" contrast="12000"/>
          </a:blip>
          <a:srcRect t="3226" r="8664" b="31293"/>
          <a:stretch>
            <a:fillRect/>
          </a:stretch>
        </p:blipFill>
        <p:spPr bwMode="auto">
          <a:xfrm>
            <a:off x="8291514" y="2060575"/>
            <a:ext cx="2376487" cy="4383088"/>
          </a:xfrm>
          <a:prstGeom prst="rect">
            <a:avLst/>
          </a:prstGeom>
          <a:noFill/>
        </p:spPr>
      </p:pic>
      <p:sp>
        <p:nvSpPr>
          <p:cNvPr id="67591" name="AutoShape 7"/>
          <p:cNvSpPr>
            <a:spLocks noChangeArrowheads="1"/>
          </p:cNvSpPr>
          <p:nvPr/>
        </p:nvSpPr>
        <p:spPr bwMode="auto">
          <a:xfrm>
            <a:off x="8472489" y="4797425"/>
            <a:ext cx="2232025" cy="15113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0000FF">
              <a:alpha val="16000"/>
            </a:srgbClr>
          </a:solidFill>
          <a:ln w="19050">
            <a:solidFill>
              <a:srgbClr val="FFFF00"/>
            </a:solidFill>
            <a:miter lim="800000"/>
            <a:headEnd/>
            <a:tailEnd/>
          </a:ln>
          <a:effectLst/>
        </p:spPr>
        <p:txBody>
          <a:bodyPr wrap="none" anchor="ctr"/>
          <a:lstStyle/>
          <a:p>
            <a:endParaRPr lang="en-US"/>
          </a:p>
        </p:txBody>
      </p:sp>
      <p:sp>
        <p:nvSpPr>
          <p:cNvPr id="67592" name="AutoShape 8"/>
          <p:cNvSpPr>
            <a:spLocks noChangeArrowheads="1"/>
          </p:cNvSpPr>
          <p:nvPr/>
        </p:nvSpPr>
        <p:spPr bwMode="auto">
          <a:xfrm>
            <a:off x="5808663" y="4797425"/>
            <a:ext cx="2087562" cy="15113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0000FF">
              <a:alpha val="16000"/>
            </a:srgbClr>
          </a:solidFill>
          <a:ln w="19050">
            <a:solidFill>
              <a:srgbClr val="FFFF00"/>
            </a:solidFill>
            <a:miter lim="800000"/>
            <a:headEnd/>
            <a:tailEnd/>
          </a:ln>
          <a:effectLst/>
        </p:spPr>
        <p:txBody>
          <a:bodyPr wrap="none" anchor="ctr"/>
          <a:lstStyle/>
          <a:p>
            <a:endParaRPr lang="en-US"/>
          </a:p>
        </p:txBody>
      </p:sp>
      <p:sp>
        <p:nvSpPr>
          <p:cNvPr id="67593" name="Line 9"/>
          <p:cNvSpPr>
            <a:spLocks noChangeShapeType="1"/>
          </p:cNvSpPr>
          <p:nvPr/>
        </p:nvSpPr>
        <p:spPr bwMode="auto">
          <a:xfrm flipV="1">
            <a:off x="6096000" y="6337300"/>
            <a:ext cx="647700" cy="476250"/>
          </a:xfrm>
          <a:prstGeom prst="line">
            <a:avLst/>
          </a:prstGeom>
          <a:noFill/>
          <a:ln w="76200">
            <a:solidFill>
              <a:srgbClr val="FFFF00"/>
            </a:solidFill>
            <a:round/>
            <a:headEnd/>
            <a:tailEnd type="triangle" w="med" len="med"/>
          </a:ln>
          <a:effectLst/>
        </p:spPr>
        <p:txBody>
          <a:bodyPr/>
          <a:lstStyle/>
          <a:p>
            <a:endParaRPr lang="en-US"/>
          </a:p>
        </p:txBody>
      </p:sp>
      <p:sp>
        <p:nvSpPr>
          <p:cNvPr id="67594" name="Line 10"/>
          <p:cNvSpPr>
            <a:spLocks noChangeShapeType="1"/>
          </p:cNvSpPr>
          <p:nvPr/>
        </p:nvSpPr>
        <p:spPr bwMode="auto">
          <a:xfrm flipV="1">
            <a:off x="9263064" y="6381750"/>
            <a:ext cx="288925" cy="431800"/>
          </a:xfrm>
          <a:prstGeom prst="line">
            <a:avLst/>
          </a:prstGeom>
          <a:noFill/>
          <a:ln w="76200">
            <a:solidFill>
              <a:srgbClr val="FFFF00"/>
            </a:solidFill>
            <a:round/>
            <a:headEnd/>
            <a:tailEnd type="triangle" w="med" len="med"/>
          </a:ln>
          <a:effectLst/>
        </p:spPr>
        <p:txBody>
          <a:bodyPr/>
          <a:lstStyle/>
          <a:p>
            <a:endParaRPr lang="en-US"/>
          </a:p>
        </p:txBody>
      </p:sp>
      <p:sp>
        <p:nvSpPr>
          <p:cNvPr id="67595" name="Text Box 11"/>
          <p:cNvSpPr txBox="1">
            <a:spLocks noChangeArrowheads="1"/>
          </p:cNvSpPr>
          <p:nvPr/>
        </p:nvSpPr>
        <p:spPr bwMode="auto">
          <a:xfrm>
            <a:off x="1627188" y="4029076"/>
            <a:ext cx="2457724" cy="1323439"/>
          </a:xfrm>
          <a:prstGeom prst="rect">
            <a:avLst/>
          </a:prstGeom>
          <a:noFill/>
          <a:ln w="12700" cap="sq" algn="ctr">
            <a:noFill/>
            <a:miter lim="800000"/>
            <a:headEnd/>
            <a:tailEnd/>
          </a:ln>
          <a:effectLst/>
        </p:spPr>
        <p:txBody>
          <a:bodyPr wrap="none">
            <a:spAutoFit/>
          </a:bodyPr>
          <a:lstStyle/>
          <a:p>
            <a:pPr algn="ctr"/>
            <a:r>
              <a:rPr kumimoji="1" lang="en-US" sz="2400" b="1" dirty="0"/>
              <a:t>Smallest of the </a:t>
            </a:r>
          </a:p>
          <a:p>
            <a:pPr algn="ctr"/>
            <a:r>
              <a:rPr kumimoji="1" lang="en-US" sz="2400" b="1" dirty="0"/>
              <a:t>uneven sides:</a:t>
            </a:r>
          </a:p>
          <a:p>
            <a:pPr algn="ctr"/>
            <a:r>
              <a:rPr kumimoji="1" lang="en-US" sz="3200" b="1" dirty="0"/>
              <a:t> </a:t>
            </a:r>
            <a:r>
              <a:rPr kumimoji="1" lang="en-US" sz="3200" b="1" dirty="0">
                <a:sym typeface="Wingdings 3" pitchFamily="18" charset="2"/>
              </a:rPr>
              <a:t> </a:t>
            </a:r>
            <a:r>
              <a:rPr kumimoji="1" lang="en-US" sz="2800" b="1" dirty="0">
                <a:solidFill>
                  <a:schemeClr val="tx2"/>
                </a:solidFill>
              </a:rPr>
              <a:t>occlusaly</a:t>
            </a:r>
          </a:p>
        </p:txBody>
      </p:sp>
      <p:sp>
        <p:nvSpPr>
          <p:cNvPr id="67596" name="Text Box 12"/>
          <p:cNvSpPr txBox="1">
            <a:spLocks noChangeArrowheads="1"/>
          </p:cNvSpPr>
          <p:nvPr/>
        </p:nvSpPr>
        <p:spPr bwMode="auto">
          <a:xfrm>
            <a:off x="6381753" y="1357299"/>
            <a:ext cx="839787" cy="701675"/>
          </a:xfrm>
          <a:prstGeom prst="rect">
            <a:avLst/>
          </a:prstGeom>
          <a:noFill/>
          <a:ln w="9525">
            <a:noFill/>
            <a:miter lim="800000"/>
            <a:headEnd/>
            <a:tailEnd/>
          </a:ln>
          <a:effectLst/>
        </p:spPr>
        <p:txBody>
          <a:bodyPr>
            <a:spAutoFit/>
          </a:bodyPr>
          <a:lstStyle/>
          <a:p>
            <a:pPr algn="ctr">
              <a:spcBef>
                <a:spcPct val="50000"/>
              </a:spcBef>
            </a:pPr>
            <a:r>
              <a:rPr lang="en-US" sz="4000" b="1" dirty="0"/>
              <a:t>4</a:t>
            </a:r>
          </a:p>
        </p:txBody>
      </p:sp>
      <p:sp>
        <p:nvSpPr>
          <p:cNvPr id="67598" name="Text Box 14"/>
          <p:cNvSpPr txBox="1">
            <a:spLocks noChangeArrowheads="1"/>
          </p:cNvSpPr>
          <p:nvPr/>
        </p:nvSpPr>
        <p:spPr bwMode="auto">
          <a:xfrm>
            <a:off x="8934450" y="1268414"/>
            <a:ext cx="1049338" cy="701675"/>
          </a:xfrm>
          <a:prstGeom prst="rect">
            <a:avLst/>
          </a:prstGeom>
          <a:noFill/>
          <a:ln w="9525" algn="ctr">
            <a:noFill/>
            <a:miter lim="800000"/>
            <a:headEnd/>
            <a:tailEnd/>
          </a:ln>
          <a:effectLst/>
        </p:spPr>
        <p:txBody>
          <a:bodyPr>
            <a:spAutoFit/>
          </a:bodyPr>
          <a:lstStyle/>
          <a:p>
            <a:pPr algn="ctr">
              <a:spcBef>
                <a:spcPct val="50000"/>
              </a:spcBef>
            </a:pPr>
            <a:r>
              <a:rPr lang="en-US" sz="4000" b="1" dirty="0"/>
              <a:t>5</a:t>
            </a:r>
          </a:p>
        </p:txBody>
      </p:sp>
      <p:sp>
        <p:nvSpPr>
          <p:cNvPr id="67601" name="Rectangle 17"/>
          <p:cNvSpPr>
            <a:spLocks noChangeArrowheads="1"/>
          </p:cNvSpPr>
          <p:nvPr/>
        </p:nvSpPr>
        <p:spPr bwMode="auto">
          <a:xfrm>
            <a:off x="1524001" y="980728"/>
            <a:ext cx="5122863" cy="1282700"/>
          </a:xfrm>
          <a:prstGeom prst="rect">
            <a:avLst/>
          </a:prstGeom>
          <a:noFill/>
          <a:ln w="9525">
            <a:noFill/>
            <a:miter lim="800000"/>
            <a:headEnd/>
            <a:tailEnd/>
          </a:ln>
          <a:effectLst/>
        </p:spPr>
        <p:txBody>
          <a:bodyPr anchor="ctr"/>
          <a:lstStyle/>
          <a:p>
            <a:pPr algn="ctr" rtl="0">
              <a:buFont typeface="Wingdings" pitchFamily="2" charset="2"/>
              <a:buChar char="q"/>
            </a:pPr>
            <a:r>
              <a:rPr lang="en-US" sz="2400" b="1" dirty="0"/>
              <a:t> Geometric Shape of the Crown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4"/>
          <p:cNvSpPr>
            <a:spLocks noChangeArrowheads="1"/>
          </p:cNvSpPr>
          <p:nvPr/>
        </p:nvSpPr>
        <p:spPr bwMode="auto">
          <a:xfrm>
            <a:off x="1524000" y="692151"/>
            <a:ext cx="9144000" cy="6092825"/>
          </a:xfrm>
          <a:prstGeom prst="rect">
            <a:avLst/>
          </a:prstGeom>
          <a:noFill/>
          <a:ln w="57150">
            <a:solidFill>
              <a:schemeClr val="tx1"/>
            </a:solidFill>
            <a:miter lim="800000"/>
            <a:headEnd/>
            <a:tailEnd/>
          </a:ln>
          <a:effectLst/>
        </p:spPr>
        <p:txBody>
          <a:bodyPr wrap="none" anchor="ctr"/>
          <a:lstStyle/>
          <a:p>
            <a:endParaRPr lang="en-US"/>
          </a:p>
        </p:txBody>
      </p:sp>
      <p:sp>
        <p:nvSpPr>
          <p:cNvPr id="94213" name="Line 5"/>
          <p:cNvSpPr>
            <a:spLocks noChangeShapeType="1"/>
          </p:cNvSpPr>
          <p:nvPr/>
        </p:nvSpPr>
        <p:spPr bwMode="auto">
          <a:xfrm>
            <a:off x="6096000" y="692150"/>
            <a:ext cx="0" cy="6165850"/>
          </a:xfrm>
          <a:prstGeom prst="line">
            <a:avLst/>
          </a:prstGeom>
          <a:noFill/>
          <a:ln w="9525">
            <a:solidFill>
              <a:schemeClr val="tx1"/>
            </a:solidFill>
            <a:round/>
            <a:headEnd/>
            <a:tailEnd/>
          </a:ln>
          <a:effectLst/>
        </p:spPr>
        <p:txBody>
          <a:bodyPr/>
          <a:lstStyle/>
          <a:p>
            <a:endParaRPr lang="en-US"/>
          </a:p>
        </p:txBody>
      </p:sp>
      <p:sp>
        <p:nvSpPr>
          <p:cNvPr id="94214" name="Text Box 6"/>
          <p:cNvSpPr txBox="1">
            <a:spLocks noChangeArrowheads="1"/>
          </p:cNvSpPr>
          <p:nvPr/>
        </p:nvSpPr>
        <p:spPr bwMode="auto">
          <a:xfrm>
            <a:off x="1947864" y="765175"/>
            <a:ext cx="3047053" cy="369332"/>
          </a:xfrm>
          <a:prstGeom prst="rect">
            <a:avLst/>
          </a:prstGeom>
          <a:noFill/>
          <a:ln w="9525">
            <a:noFill/>
            <a:miter lim="800000"/>
            <a:headEnd/>
            <a:tailEnd/>
          </a:ln>
          <a:effectLst/>
        </p:spPr>
        <p:txBody>
          <a:bodyPr wrap="none">
            <a:spAutoFit/>
          </a:bodyPr>
          <a:lstStyle/>
          <a:p>
            <a:pPr algn="l" rtl="0"/>
            <a:r>
              <a:rPr lang="en-US" b="1"/>
              <a:t>Maxillary First Premolar</a:t>
            </a:r>
            <a:endParaRPr lang="en-US"/>
          </a:p>
        </p:txBody>
      </p:sp>
      <p:sp>
        <p:nvSpPr>
          <p:cNvPr id="94215" name="Text Box 7"/>
          <p:cNvSpPr txBox="1">
            <a:spLocks noChangeArrowheads="1"/>
          </p:cNvSpPr>
          <p:nvPr/>
        </p:nvSpPr>
        <p:spPr bwMode="auto">
          <a:xfrm>
            <a:off x="6226175" y="765175"/>
            <a:ext cx="3321166" cy="369332"/>
          </a:xfrm>
          <a:prstGeom prst="rect">
            <a:avLst/>
          </a:prstGeom>
          <a:noFill/>
          <a:ln w="9525">
            <a:noFill/>
            <a:miter lim="800000"/>
            <a:headEnd/>
            <a:tailEnd/>
          </a:ln>
          <a:effectLst/>
        </p:spPr>
        <p:txBody>
          <a:bodyPr wrap="none">
            <a:spAutoFit/>
          </a:bodyPr>
          <a:lstStyle/>
          <a:p>
            <a:pPr algn="l" rtl="0"/>
            <a:r>
              <a:rPr lang="en-US" b="1"/>
              <a:t>Maxillary Second Premolar</a:t>
            </a:r>
            <a:endParaRPr lang="en-US"/>
          </a:p>
        </p:txBody>
      </p:sp>
      <p:sp>
        <p:nvSpPr>
          <p:cNvPr id="94217" name="Line 9"/>
          <p:cNvSpPr>
            <a:spLocks noChangeShapeType="1"/>
          </p:cNvSpPr>
          <p:nvPr/>
        </p:nvSpPr>
        <p:spPr bwMode="auto">
          <a:xfrm>
            <a:off x="1524000" y="1223963"/>
            <a:ext cx="9144000" cy="0"/>
          </a:xfrm>
          <a:prstGeom prst="line">
            <a:avLst/>
          </a:prstGeom>
          <a:noFill/>
          <a:ln w="9525">
            <a:solidFill>
              <a:schemeClr val="tx1"/>
            </a:solidFill>
            <a:round/>
            <a:headEnd/>
            <a:tailEnd/>
          </a:ln>
          <a:effectLst/>
        </p:spPr>
        <p:txBody>
          <a:bodyPr/>
          <a:lstStyle/>
          <a:p>
            <a:endParaRPr lang="en-US"/>
          </a:p>
        </p:txBody>
      </p:sp>
      <p:pic>
        <p:nvPicPr>
          <p:cNvPr id="94219" name="Picture 11" descr="Upp 44"/>
          <p:cNvPicPr>
            <a:picLocks noChangeAspect="1" noChangeArrowheads="1"/>
          </p:cNvPicPr>
          <p:nvPr/>
        </p:nvPicPr>
        <p:blipFill>
          <a:blip r:embed="rId2" cstate="print"/>
          <a:srcRect r="4622" b="28572"/>
          <a:stretch>
            <a:fillRect/>
          </a:stretch>
        </p:blipFill>
        <p:spPr bwMode="auto">
          <a:xfrm>
            <a:off x="3241676" y="1258889"/>
            <a:ext cx="1312863" cy="2314575"/>
          </a:xfrm>
          <a:prstGeom prst="rect">
            <a:avLst/>
          </a:prstGeom>
          <a:noFill/>
        </p:spPr>
      </p:pic>
      <p:sp>
        <p:nvSpPr>
          <p:cNvPr id="94220" name="Line 12"/>
          <p:cNvSpPr>
            <a:spLocks noChangeShapeType="1"/>
          </p:cNvSpPr>
          <p:nvPr/>
        </p:nvSpPr>
        <p:spPr bwMode="auto">
          <a:xfrm flipH="1">
            <a:off x="4187825" y="3357563"/>
            <a:ext cx="647700" cy="0"/>
          </a:xfrm>
          <a:prstGeom prst="line">
            <a:avLst/>
          </a:prstGeom>
          <a:noFill/>
          <a:ln w="57150">
            <a:solidFill>
              <a:schemeClr val="tx1"/>
            </a:solidFill>
            <a:round/>
            <a:headEnd/>
            <a:tailEnd type="triangle" w="med" len="med"/>
          </a:ln>
          <a:effectLst/>
        </p:spPr>
        <p:txBody>
          <a:bodyPr/>
          <a:lstStyle/>
          <a:p>
            <a:endParaRPr lang="en-US"/>
          </a:p>
        </p:txBody>
      </p:sp>
      <p:sp>
        <p:nvSpPr>
          <p:cNvPr id="94221" name="Oval 13"/>
          <p:cNvSpPr>
            <a:spLocks noChangeArrowheads="1"/>
          </p:cNvSpPr>
          <p:nvPr/>
        </p:nvSpPr>
        <p:spPr bwMode="auto">
          <a:xfrm>
            <a:off x="3792538" y="1989139"/>
            <a:ext cx="323850" cy="998537"/>
          </a:xfrm>
          <a:prstGeom prst="ellipse">
            <a:avLst/>
          </a:prstGeom>
          <a:solidFill>
            <a:srgbClr val="003399">
              <a:alpha val="45000"/>
            </a:srgbClr>
          </a:solidFill>
          <a:ln w="9525">
            <a:solidFill>
              <a:schemeClr val="tx1"/>
            </a:solidFill>
            <a:round/>
            <a:headEnd/>
            <a:tailEnd/>
          </a:ln>
          <a:effectLst/>
        </p:spPr>
        <p:txBody>
          <a:bodyPr wrap="none" anchor="ctr"/>
          <a:lstStyle/>
          <a:p>
            <a:endParaRPr lang="en-US"/>
          </a:p>
        </p:txBody>
      </p:sp>
      <p:sp>
        <p:nvSpPr>
          <p:cNvPr id="94222" name="Text Box 14"/>
          <p:cNvSpPr txBox="1">
            <a:spLocks noChangeArrowheads="1"/>
          </p:cNvSpPr>
          <p:nvPr/>
        </p:nvSpPr>
        <p:spPr bwMode="auto">
          <a:xfrm>
            <a:off x="1668464" y="3774048"/>
            <a:ext cx="4643437" cy="369332"/>
          </a:xfrm>
          <a:prstGeom prst="rect">
            <a:avLst/>
          </a:prstGeom>
          <a:noFill/>
          <a:ln w="9525">
            <a:noFill/>
            <a:miter lim="800000"/>
            <a:headEnd/>
            <a:tailEnd/>
          </a:ln>
          <a:effectLst/>
        </p:spPr>
        <p:txBody>
          <a:bodyPr>
            <a:spAutoFit/>
          </a:bodyPr>
          <a:lstStyle/>
          <a:p>
            <a:pPr algn="l" rtl="0">
              <a:buFontTx/>
              <a:buChar char="•"/>
            </a:pPr>
            <a:r>
              <a:rPr lang="en-US" b="1" dirty="0">
                <a:solidFill>
                  <a:schemeClr val="tx2"/>
                </a:solidFill>
              </a:rPr>
              <a:t> </a:t>
            </a:r>
            <a:r>
              <a:rPr lang="en-US" dirty="0">
                <a:solidFill>
                  <a:schemeClr val="tx2"/>
                </a:solidFill>
              </a:rPr>
              <a:t>B cusp is longer than L cusp by 1mm </a:t>
            </a:r>
          </a:p>
        </p:txBody>
      </p:sp>
      <p:sp>
        <p:nvSpPr>
          <p:cNvPr id="94224" name="Line 16"/>
          <p:cNvSpPr>
            <a:spLocks noChangeShapeType="1"/>
          </p:cNvSpPr>
          <p:nvPr/>
        </p:nvSpPr>
        <p:spPr bwMode="auto">
          <a:xfrm flipV="1">
            <a:off x="2676526" y="3419476"/>
            <a:ext cx="936625" cy="73025"/>
          </a:xfrm>
          <a:prstGeom prst="line">
            <a:avLst/>
          </a:prstGeom>
          <a:noFill/>
          <a:ln w="57150">
            <a:solidFill>
              <a:schemeClr val="tx1"/>
            </a:solidFill>
            <a:round/>
            <a:headEnd/>
            <a:tailEnd type="triangle" w="med" len="med"/>
          </a:ln>
          <a:effectLst/>
        </p:spPr>
        <p:txBody>
          <a:bodyPr/>
          <a:lstStyle/>
          <a:p>
            <a:endParaRPr lang="en-US"/>
          </a:p>
        </p:txBody>
      </p:sp>
      <p:sp>
        <p:nvSpPr>
          <p:cNvPr id="94225" name="Line 17"/>
          <p:cNvSpPr>
            <a:spLocks noChangeShapeType="1"/>
          </p:cNvSpPr>
          <p:nvPr/>
        </p:nvSpPr>
        <p:spPr bwMode="auto">
          <a:xfrm>
            <a:off x="3613150" y="3563938"/>
            <a:ext cx="647700" cy="0"/>
          </a:xfrm>
          <a:prstGeom prst="line">
            <a:avLst/>
          </a:prstGeom>
          <a:noFill/>
          <a:ln w="57150">
            <a:solidFill>
              <a:srgbClr val="FF0000"/>
            </a:solidFill>
            <a:round/>
            <a:headEnd type="triangle" w="med" len="med"/>
            <a:tailEnd type="triangle" w="med" len="med"/>
          </a:ln>
          <a:effectLst/>
        </p:spPr>
        <p:txBody>
          <a:bodyPr/>
          <a:lstStyle/>
          <a:p>
            <a:endParaRPr lang="en-US"/>
          </a:p>
        </p:txBody>
      </p:sp>
      <p:sp>
        <p:nvSpPr>
          <p:cNvPr id="94226" name="Text Box 18"/>
          <p:cNvSpPr txBox="1">
            <a:spLocks noChangeArrowheads="1"/>
          </p:cNvSpPr>
          <p:nvPr/>
        </p:nvSpPr>
        <p:spPr bwMode="auto">
          <a:xfrm>
            <a:off x="1738283" y="4214818"/>
            <a:ext cx="4321175" cy="923330"/>
          </a:xfrm>
          <a:prstGeom prst="rect">
            <a:avLst/>
          </a:prstGeom>
          <a:noFill/>
          <a:ln w="9525">
            <a:noFill/>
            <a:miter lim="800000"/>
            <a:headEnd/>
            <a:tailEnd/>
          </a:ln>
          <a:effectLst/>
        </p:spPr>
        <p:txBody>
          <a:bodyPr>
            <a:spAutoFit/>
          </a:bodyPr>
          <a:lstStyle/>
          <a:p>
            <a:pPr algn="l" rtl="0">
              <a:buFontTx/>
              <a:buChar char="•"/>
            </a:pPr>
            <a:r>
              <a:rPr lang="en-GB" dirty="0">
                <a:solidFill>
                  <a:schemeClr val="tx2"/>
                </a:solidFill>
              </a:rPr>
              <a:t>Mesial marginal developmental groove in crown &amp; canine fossa extending on root surface.</a:t>
            </a:r>
            <a:endParaRPr lang="en-US" dirty="0">
              <a:solidFill>
                <a:schemeClr val="tx2"/>
              </a:solidFill>
            </a:endParaRPr>
          </a:p>
        </p:txBody>
      </p:sp>
      <p:pic>
        <p:nvPicPr>
          <p:cNvPr id="94228" name="Picture 20" descr="Upp 5 M"/>
          <p:cNvPicPr>
            <a:picLocks noChangeAspect="1" noChangeArrowheads="1"/>
          </p:cNvPicPr>
          <p:nvPr/>
        </p:nvPicPr>
        <p:blipFill>
          <a:blip r:embed="rId3" cstate="print"/>
          <a:srcRect b="31293"/>
          <a:stretch>
            <a:fillRect/>
          </a:stretch>
        </p:blipFill>
        <p:spPr bwMode="auto">
          <a:xfrm>
            <a:off x="7540625" y="1268414"/>
            <a:ext cx="1365250" cy="2397125"/>
          </a:xfrm>
          <a:prstGeom prst="rect">
            <a:avLst/>
          </a:prstGeom>
          <a:noFill/>
        </p:spPr>
      </p:pic>
      <p:sp>
        <p:nvSpPr>
          <p:cNvPr id="94229" name="Text Box 21"/>
          <p:cNvSpPr txBox="1">
            <a:spLocks noChangeArrowheads="1"/>
          </p:cNvSpPr>
          <p:nvPr/>
        </p:nvSpPr>
        <p:spPr bwMode="auto">
          <a:xfrm>
            <a:off x="6024564" y="3845486"/>
            <a:ext cx="4643437" cy="369332"/>
          </a:xfrm>
          <a:prstGeom prst="rect">
            <a:avLst/>
          </a:prstGeom>
          <a:noFill/>
          <a:ln w="9525" algn="ctr">
            <a:noFill/>
            <a:miter lim="800000"/>
            <a:headEnd/>
            <a:tailEnd/>
          </a:ln>
          <a:effectLst/>
        </p:spPr>
        <p:txBody>
          <a:bodyPr>
            <a:spAutoFit/>
          </a:bodyPr>
          <a:lstStyle/>
          <a:p>
            <a:pPr algn="l" rtl="0">
              <a:buFontTx/>
              <a:buChar char="•"/>
            </a:pPr>
            <a:r>
              <a:rPr lang="en-GB" dirty="0">
                <a:solidFill>
                  <a:schemeClr val="tx2"/>
                </a:solidFill>
              </a:rPr>
              <a:t>T</a:t>
            </a:r>
            <a:r>
              <a:rPr lang="en-US" dirty="0">
                <a:solidFill>
                  <a:schemeClr val="tx2"/>
                </a:solidFill>
              </a:rPr>
              <a:t>he cusps are nearly at the same level. </a:t>
            </a:r>
          </a:p>
        </p:txBody>
      </p:sp>
      <p:sp>
        <p:nvSpPr>
          <p:cNvPr id="94230" name="Line 22"/>
          <p:cNvSpPr>
            <a:spLocks noChangeShapeType="1"/>
          </p:cNvSpPr>
          <p:nvPr/>
        </p:nvSpPr>
        <p:spPr bwMode="auto">
          <a:xfrm>
            <a:off x="7969251" y="3644900"/>
            <a:ext cx="504825" cy="0"/>
          </a:xfrm>
          <a:prstGeom prst="line">
            <a:avLst/>
          </a:prstGeom>
          <a:noFill/>
          <a:ln w="57150">
            <a:solidFill>
              <a:srgbClr val="FF0000"/>
            </a:solidFill>
            <a:round/>
            <a:headEnd type="triangle" w="med" len="med"/>
            <a:tailEnd type="triangle" w="med" len="med"/>
          </a:ln>
          <a:effectLst/>
        </p:spPr>
        <p:txBody>
          <a:bodyPr/>
          <a:lstStyle/>
          <a:p>
            <a:endParaRPr lang="en-US" dirty="0"/>
          </a:p>
        </p:txBody>
      </p:sp>
      <p:sp>
        <p:nvSpPr>
          <p:cNvPr id="94231" name="Line 23"/>
          <p:cNvSpPr>
            <a:spLocks noChangeShapeType="1"/>
          </p:cNvSpPr>
          <p:nvPr/>
        </p:nvSpPr>
        <p:spPr bwMode="auto">
          <a:xfrm flipH="1">
            <a:off x="8545513" y="3500438"/>
            <a:ext cx="647700" cy="0"/>
          </a:xfrm>
          <a:prstGeom prst="line">
            <a:avLst/>
          </a:prstGeom>
          <a:noFill/>
          <a:ln w="57150">
            <a:solidFill>
              <a:schemeClr val="tx1"/>
            </a:solidFill>
            <a:round/>
            <a:headEnd/>
            <a:tailEnd type="triangle" w="med" len="med"/>
          </a:ln>
          <a:effectLst/>
        </p:spPr>
        <p:txBody>
          <a:bodyPr/>
          <a:lstStyle/>
          <a:p>
            <a:endParaRPr lang="en-US" dirty="0"/>
          </a:p>
        </p:txBody>
      </p:sp>
      <p:sp>
        <p:nvSpPr>
          <p:cNvPr id="94232" name="Line 24"/>
          <p:cNvSpPr>
            <a:spLocks noChangeShapeType="1"/>
          </p:cNvSpPr>
          <p:nvPr/>
        </p:nvSpPr>
        <p:spPr bwMode="auto">
          <a:xfrm flipV="1">
            <a:off x="6961189" y="3500439"/>
            <a:ext cx="936625" cy="73025"/>
          </a:xfrm>
          <a:prstGeom prst="line">
            <a:avLst/>
          </a:prstGeom>
          <a:noFill/>
          <a:ln w="57150">
            <a:solidFill>
              <a:schemeClr val="tx1"/>
            </a:solidFill>
            <a:round/>
            <a:headEnd/>
            <a:tailEnd type="triangle" w="med" len="med"/>
          </a:ln>
          <a:effectLst/>
        </p:spPr>
        <p:txBody>
          <a:bodyPr/>
          <a:lstStyle/>
          <a:p>
            <a:endParaRPr lang="en-US" dirty="0"/>
          </a:p>
        </p:txBody>
      </p:sp>
      <p:sp>
        <p:nvSpPr>
          <p:cNvPr id="94233" name="Text Box 25"/>
          <p:cNvSpPr txBox="1">
            <a:spLocks noChangeArrowheads="1"/>
          </p:cNvSpPr>
          <p:nvPr/>
        </p:nvSpPr>
        <p:spPr bwMode="auto">
          <a:xfrm>
            <a:off x="6024563" y="4286256"/>
            <a:ext cx="4427537" cy="923330"/>
          </a:xfrm>
          <a:prstGeom prst="rect">
            <a:avLst/>
          </a:prstGeom>
          <a:noFill/>
          <a:ln w="9525" algn="ctr">
            <a:noFill/>
            <a:miter lim="800000"/>
            <a:headEnd/>
            <a:tailEnd/>
          </a:ln>
          <a:effectLst/>
        </p:spPr>
        <p:txBody>
          <a:bodyPr>
            <a:spAutoFit/>
          </a:bodyPr>
          <a:lstStyle/>
          <a:p>
            <a:pPr algn="l" rtl="0">
              <a:buFontTx/>
              <a:buChar char="•"/>
            </a:pPr>
            <a:r>
              <a:rPr lang="en-GB" dirty="0">
                <a:solidFill>
                  <a:schemeClr val="tx2"/>
                </a:solidFill>
              </a:rPr>
              <a:t>The crown surface is smooth &amp; convex. The root has shallow developmental depression.</a:t>
            </a:r>
            <a:endParaRPr lang="en-US" dirty="0">
              <a:solidFill>
                <a:schemeClr val="tx2"/>
              </a:solidFill>
            </a:endParaRPr>
          </a:p>
        </p:txBody>
      </p:sp>
      <p:sp>
        <p:nvSpPr>
          <p:cNvPr id="94234" name="Oval 26"/>
          <p:cNvSpPr>
            <a:spLocks noChangeArrowheads="1"/>
          </p:cNvSpPr>
          <p:nvPr/>
        </p:nvSpPr>
        <p:spPr bwMode="auto">
          <a:xfrm>
            <a:off x="8113714" y="1844676"/>
            <a:ext cx="142875" cy="1008063"/>
          </a:xfrm>
          <a:prstGeom prst="ellipse">
            <a:avLst/>
          </a:prstGeom>
          <a:solidFill>
            <a:srgbClr val="003399">
              <a:alpha val="31000"/>
            </a:srgbClr>
          </a:solidFill>
          <a:ln w="9525">
            <a:solidFill>
              <a:schemeClr val="tx1"/>
            </a:solidFill>
            <a:round/>
            <a:headEnd/>
            <a:tailEnd/>
          </a:ln>
          <a:effectLst/>
        </p:spPr>
        <p:txBody>
          <a:bodyPr wrap="none" anchor="ctr"/>
          <a:lstStyle/>
          <a:p>
            <a:endParaRPr lang="en-US" dirty="0"/>
          </a:p>
        </p:txBody>
      </p:sp>
      <p:sp>
        <p:nvSpPr>
          <p:cNvPr id="25" name="Rectangle 33"/>
          <p:cNvSpPr>
            <a:spLocks noChangeArrowheads="1"/>
          </p:cNvSpPr>
          <p:nvPr/>
        </p:nvSpPr>
        <p:spPr bwMode="auto">
          <a:xfrm>
            <a:off x="1524000" y="142853"/>
            <a:ext cx="9144000" cy="584775"/>
          </a:xfrm>
          <a:prstGeom prst="rect">
            <a:avLst/>
          </a:prstGeom>
          <a:solidFill>
            <a:schemeClr val="bg2">
              <a:lumMod val="75000"/>
            </a:schemeClr>
          </a:solidFill>
          <a:ln w="9525" algn="ctr">
            <a:noFill/>
            <a:miter lim="800000"/>
            <a:headEnd/>
            <a:tailEnd/>
          </a:ln>
          <a:effectLst/>
        </p:spPr>
        <p:txBody>
          <a:bodyPr wrap="square">
            <a:spAutoFit/>
          </a:bodyPr>
          <a:lstStyle/>
          <a:p>
            <a:pPr algn="l"/>
            <a:r>
              <a:rPr lang="en-US" sz="3200" dirty="0"/>
              <a:t>Mesial Aspect :</a:t>
            </a:r>
          </a:p>
        </p:txBody>
      </p:sp>
      <p:sp>
        <p:nvSpPr>
          <p:cNvPr id="26" name="Rectangle 19"/>
          <p:cNvSpPr>
            <a:spLocks noChangeArrowheads="1"/>
          </p:cNvSpPr>
          <p:nvPr/>
        </p:nvSpPr>
        <p:spPr bwMode="auto">
          <a:xfrm>
            <a:off x="1738282" y="5786454"/>
            <a:ext cx="4251324" cy="923330"/>
          </a:xfrm>
          <a:prstGeom prst="rect">
            <a:avLst/>
          </a:prstGeom>
          <a:noFill/>
          <a:ln w="9525">
            <a:noFill/>
            <a:miter lim="800000"/>
            <a:headEnd/>
            <a:tailEnd/>
          </a:ln>
          <a:effectLst/>
        </p:spPr>
        <p:txBody>
          <a:bodyPr wrap="square">
            <a:spAutoFit/>
          </a:bodyPr>
          <a:lstStyle/>
          <a:p>
            <a:pPr algn="l" rtl="0"/>
            <a:r>
              <a:rPr lang="en-US" b="1" dirty="0">
                <a:solidFill>
                  <a:schemeClr val="accent6">
                    <a:lumMod val="60000"/>
                    <a:lumOff val="40000"/>
                  </a:schemeClr>
                </a:solidFill>
                <a:latin typeface="Arial" charset="0"/>
              </a:rPr>
              <a:t> -</a:t>
            </a:r>
            <a:r>
              <a:rPr lang="en-US" b="1" dirty="0">
                <a:solidFill>
                  <a:schemeClr val="accent6">
                    <a:lumMod val="60000"/>
                    <a:lumOff val="40000"/>
                  </a:schemeClr>
                </a:solidFill>
              </a:rPr>
              <a:t>Contact area: </a:t>
            </a:r>
          </a:p>
          <a:p>
            <a:pPr algn="l" rtl="0"/>
            <a:r>
              <a:rPr lang="en-US" dirty="0">
                <a:solidFill>
                  <a:schemeClr val="tx2"/>
                </a:solidFill>
                <a:latin typeface="Arial" charset="0"/>
              </a:rPr>
              <a:t>At the middle third and slightly </a:t>
            </a:r>
          </a:p>
          <a:p>
            <a:pPr algn="l" rtl="0"/>
            <a:r>
              <a:rPr lang="en-US" dirty="0">
                <a:solidFill>
                  <a:schemeClr val="tx2"/>
                </a:solidFill>
                <a:latin typeface="Arial" charset="0"/>
              </a:rPr>
              <a:t>buccal to midline</a:t>
            </a:r>
            <a:endParaRPr lang="en-US" dirty="0">
              <a:solidFill>
                <a:schemeClr val="tx2"/>
              </a:solidFill>
            </a:endParaRPr>
          </a:p>
        </p:txBody>
      </p:sp>
      <p:sp>
        <p:nvSpPr>
          <p:cNvPr id="27" name="Text Box 21"/>
          <p:cNvSpPr txBox="1">
            <a:spLocks noChangeArrowheads="1"/>
          </p:cNvSpPr>
          <p:nvPr/>
        </p:nvSpPr>
        <p:spPr bwMode="auto">
          <a:xfrm>
            <a:off x="1738282" y="5211562"/>
            <a:ext cx="4214842" cy="646331"/>
          </a:xfrm>
          <a:prstGeom prst="rect">
            <a:avLst/>
          </a:prstGeom>
          <a:noFill/>
          <a:ln w="9525">
            <a:noFill/>
            <a:miter lim="800000"/>
            <a:headEnd/>
            <a:tailEnd/>
          </a:ln>
          <a:effectLst/>
        </p:spPr>
        <p:txBody>
          <a:bodyPr wrap="square">
            <a:spAutoFit/>
          </a:bodyPr>
          <a:lstStyle/>
          <a:p>
            <a:pPr algn="l" rtl="0"/>
            <a:r>
              <a:rPr lang="en-US" dirty="0">
                <a:solidFill>
                  <a:schemeClr val="tx2"/>
                </a:solidFill>
                <a:latin typeface="Arial" charset="0"/>
              </a:rPr>
              <a:t>-MMR at the junction of Middle1/3 &amp;Occlusal 1/3</a:t>
            </a:r>
            <a:endParaRPr lang="en-US" dirty="0">
              <a:solidFill>
                <a:schemeClr val="tx2"/>
              </a:solidFill>
            </a:endParaRPr>
          </a:p>
        </p:txBody>
      </p:sp>
      <p:sp>
        <p:nvSpPr>
          <p:cNvPr id="28" name="Rectangle 13"/>
          <p:cNvSpPr>
            <a:spLocks noChangeArrowheads="1"/>
          </p:cNvSpPr>
          <p:nvPr/>
        </p:nvSpPr>
        <p:spPr bwMode="auto">
          <a:xfrm>
            <a:off x="6203982" y="5715016"/>
            <a:ext cx="4249737" cy="923330"/>
          </a:xfrm>
          <a:prstGeom prst="rect">
            <a:avLst/>
          </a:prstGeom>
          <a:noFill/>
          <a:ln w="9525">
            <a:noFill/>
            <a:miter lim="800000"/>
            <a:headEnd/>
            <a:tailEnd/>
          </a:ln>
          <a:effectLst/>
        </p:spPr>
        <p:txBody>
          <a:bodyPr>
            <a:spAutoFit/>
          </a:bodyPr>
          <a:lstStyle/>
          <a:p>
            <a:pPr algn="l" rtl="0"/>
            <a:r>
              <a:rPr lang="en-US" b="1" dirty="0">
                <a:solidFill>
                  <a:schemeClr val="accent6">
                    <a:lumMod val="60000"/>
                    <a:lumOff val="40000"/>
                  </a:schemeClr>
                </a:solidFill>
              </a:rPr>
              <a:t>-Contact area: </a:t>
            </a:r>
            <a:endParaRPr lang="en-US" b="1" dirty="0">
              <a:solidFill>
                <a:schemeClr val="accent6">
                  <a:lumMod val="60000"/>
                  <a:lumOff val="40000"/>
                </a:schemeClr>
              </a:solidFill>
              <a:latin typeface="Arial" charset="0"/>
            </a:endParaRPr>
          </a:p>
          <a:p>
            <a:pPr algn="l" rtl="0"/>
            <a:r>
              <a:rPr lang="en-US" dirty="0">
                <a:solidFill>
                  <a:schemeClr val="tx2"/>
                </a:solidFill>
                <a:latin typeface="Arial" charset="0"/>
              </a:rPr>
              <a:t>At the occlusal third and slightly buccal to midline</a:t>
            </a:r>
            <a:endParaRPr lang="en-US" dirty="0">
              <a:solidFill>
                <a:schemeClr val="tx2"/>
              </a:solidFill>
            </a:endParaRPr>
          </a:p>
        </p:txBody>
      </p:sp>
      <p:sp>
        <p:nvSpPr>
          <p:cNvPr id="29" name="Text Box 15"/>
          <p:cNvSpPr txBox="1">
            <a:spLocks noChangeArrowheads="1"/>
          </p:cNvSpPr>
          <p:nvPr/>
        </p:nvSpPr>
        <p:spPr bwMode="auto">
          <a:xfrm>
            <a:off x="6059488" y="5286388"/>
            <a:ext cx="4608512" cy="369332"/>
          </a:xfrm>
          <a:prstGeom prst="rect">
            <a:avLst/>
          </a:prstGeom>
          <a:noFill/>
          <a:ln w="9525">
            <a:noFill/>
            <a:miter lim="800000"/>
            <a:headEnd/>
            <a:tailEnd/>
          </a:ln>
          <a:effectLst/>
        </p:spPr>
        <p:txBody>
          <a:bodyPr>
            <a:spAutoFit/>
          </a:bodyPr>
          <a:lstStyle/>
          <a:p>
            <a:pPr algn="l" rtl="0"/>
            <a:r>
              <a:rPr lang="en-US" dirty="0">
                <a:solidFill>
                  <a:schemeClr val="tx2"/>
                </a:solidFill>
                <a:latin typeface="Arial" charset="0"/>
              </a:rPr>
              <a:t>-MMR positioned more occlusally.</a:t>
            </a:r>
            <a:endParaRPr lang="en-US" dirty="0">
              <a:solidFill>
                <a:schemeClr val="tx2"/>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60" name="Picture 4" descr="Upper 4 Photo"/>
          <p:cNvPicPr>
            <a:picLocks noChangeAspect="1" noChangeArrowheads="1"/>
          </p:cNvPicPr>
          <p:nvPr/>
        </p:nvPicPr>
        <p:blipFill>
          <a:blip r:embed="rId2" cstate="print"/>
          <a:srcRect b="28619"/>
          <a:stretch>
            <a:fillRect/>
          </a:stretch>
        </p:blipFill>
        <p:spPr bwMode="auto">
          <a:xfrm>
            <a:off x="7485063" y="1241425"/>
            <a:ext cx="1598612" cy="2692400"/>
          </a:xfrm>
          <a:prstGeom prst="rect">
            <a:avLst/>
          </a:prstGeom>
          <a:noFill/>
        </p:spPr>
      </p:pic>
      <p:sp>
        <p:nvSpPr>
          <p:cNvPr id="96261" name="AutoShape 5"/>
          <p:cNvSpPr>
            <a:spLocks/>
          </p:cNvSpPr>
          <p:nvPr/>
        </p:nvSpPr>
        <p:spPr bwMode="auto">
          <a:xfrm rot="5193007">
            <a:off x="8147051" y="3246439"/>
            <a:ext cx="214313" cy="433387"/>
          </a:xfrm>
          <a:prstGeom prst="leftBrace">
            <a:avLst>
              <a:gd name="adj1" fmla="val 49338"/>
              <a:gd name="adj2" fmla="val 51204"/>
            </a:avLst>
          </a:prstGeom>
          <a:noFill/>
          <a:ln w="76200">
            <a:solidFill>
              <a:srgbClr val="66CCFF"/>
            </a:solidFill>
            <a:round/>
            <a:headEnd/>
            <a:tailEnd/>
          </a:ln>
          <a:effectLst/>
        </p:spPr>
        <p:txBody>
          <a:bodyPr wrap="none" anchor="ctr"/>
          <a:lstStyle/>
          <a:p>
            <a:endParaRPr lang="en-US" dirty="0"/>
          </a:p>
        </p:txBody>
      </p:sp>
      <p:sp>
        <p:nvSpPr>
          <p:cNvPr id="96262" name="Text Box 6"/>
          <p:cNvSpPr txBox="1">
            <a:spLocks noChangeArrowheads="1"/>
          </p:cNvSpPr>
          <p:nvPr/>
        </p:nvSpPr>
        <p:spPr bwMode="auto">
          <a:xfrm>
            <a:off x="6202364" y="3933056"/>
            <a:ext cx="4465637" cy="369332"/>
          </a:xfrm>
          <a:prstGeom prst="rect">
            <a:avLst/>
          </a:prstGeom>
          <a:noFill/>
          <a:ln w="9525">
            <a:noFill/>
            <a:miter lim="800000"/>
            <a:headEnd/>
            <a:tailEnd/>
          </a:ln>
          <a:effectLst/>
        </p:spPr>
        <p:txBody>
          <a:bodyPr>
            <a:spAutoFit/>
          </a:bodyPr>
          <a:lstStyle/>
          <a:p>
            <a:pPr algn="l" rtl="0">
              <a:spcBef>
                <a:spcPct val="50000"/>
              </a:spcBef>
              <a:buFont typeface="Wingdings" pitchFamily="2" charset="2"/>
              <a:buChar char="Ø"/>
            </a:pPr>
            <a:r>
              <a:rPr lang="en-US" b="1" dirty="0">
                <a:solidFill>
                  <a:schemeClr val="tx2"/>
                </a:solidFill>
                <a:latin typeface="Arial" charset="0"/>
              </a:rPr>
              <a:t>DMR more cervical than MMR</a:t>
            </a:r>
          </a:p>
        </p:txBody>
      </p:sp>
      <p:sp>
        <p:nvSpPr>
          <p:cNvPr id="96264" name="Oval 8"/>
          <p:cNvSpPr>
            <a:spLocks noChangeArrowheads="1"/>
          </p:cNvSpPr>
          <p:nvPr/>
        </p:nvSpPr>
        <p:spPr bwMode="auto">
          <a:xfrm>
            <a:off x="8328025" y="3284538"/>
            <a:ext cx="215900" cy="144462"/>
          </a:xfrm>
          <a:prstGeom prst="ellipse">
            <a:avLst/>
          </a:prstGeom>
          <a:solidFill>
            <a:srgbClr val="FF0000">
              <a:alpha val="49001"/>
            </a:srgbClr>
          </a:solidFill>
          <a:ln w="9525">
            <a:solidFill>
              <a:schemeClr val="tx1"/>
            </a:solidFill>
            <a:round/>
            <a:headEnd/>
            <a:tailEnd/>
          </a:ln>
          <a:effectLst/>
        </p:spPr>
        <p:txBody>
          <a:bodyPr wrap="none" anchor="ctr"/>
          <a:lstStyle/>
          <a:p>
            <a:endParaRPr lang="en-US" dirty="0"/>
          </a:p>
        </p:txBody>
      </p:sp>
      <p:sp>
        <p:nvSpPr>
          <p:cNvPr id="96265" name="Text Box 9"/>
          <p:cNvSpPr txBox="1">
            <a:spLocks noChangeArrowheads="1"/>
          </p:cNvSpPr>
          <p:nvPr/>
        </p:nvSpPr>
        <p:spPr bwMode="auto">
          <a:xfrm>
            <a:off x="6096001" y="4653136"/>
            <a:ext cx="4824413" cy="369332"/>
          </a:xfrm>
          <a:prstGeom prst="rect">
            <a:avLst/>
          </a:prstGeom>
          <a:noFill/>
          <a:ln w="9525">
            <a:noFill/>
            <a:miter lim="800000"/>
            <a:headEnd/>
            <a:tailEnd/>
          </a:ln>
          <a:effectLst/>
        </p:spPr>
        <p:txBody>
          <a:bodyPr>
            <a:spAutoFit/>
          </a:bodyPr>
          <a:lstStyle/>
          <a:p>
            <a:pPr algn="l" rtl="0">
              <a:spcBef>
                <a:spcPct val="50000"/>
              </a:spcBef>
              <a:buFont typeface="Wingdings" pitchFamily="2" charset="2"/>
              <a:buChar char="v"/>
            </a:pPr>
            <a:r>
              <a:rPr lang="en-US" b="1" dirty="0">
                <a:solidFill>
                  <a:schemeClr val="tx2"/>
                </a:solidFill>
                <a:latin typeface="Arial" charset="0"/>
              </a:rPr>
              <a:t>Smooth and convex surface.</a:t>
            </a:r>
          </a:p>
        </p:txBody>
      </p:sp>
      <p:pic>
        <p:nvPicPr>
          <p:cNvPr id="96266" name="Picture 10" descr="Upper 4 photo 22"/>
          <p:cNvPicPr>
            <a:picLocks noChangeAspect="1" noChangeArrowheads="1"/>
          </p:cNvPicPr>
          <p:nvPr/>
        </p:nvPicPr>
        <p:blipFill>
          <a:blip r:embed="rId3" cstate="print"/>
          <a:srcRect b="27483"/>
          <a:stretch>
            <a:fillRect/>
          </a:stretch>
        </p:blipFill>
        <p:spPr bwMode="auto">
          <a:xfrm>
            <a:off x="3216275" y="1271588"/>
            <a:ext cx="1511300" cy="2589212"/>
          </a:xfrm>
          <a:prstGeom prst="rect">
            <a:avLst/>
          </a:prstGeom>
          <a:noFill/>
        </p:spPr>
      </p:pic>
      <p:sp>
        <p:nvSpPr>
          <p:cNvPr id="96267" name="AutoShape 11"/>
          <p:cNvSpPr>
            <a:spLocks/>
          </p:cNvSpPr>
          <p:nvPr/>
        </p:nvSpPr>
        <p:spPr bwMode="auto">
          <a:xfrm rot="5193007">
            <a:off x="3822701" y="3246439"/>
            <a:ext cx="220663" cy="433387"/>
          </a:xfrm>
          <a:prstGeom prst="leftBrace">
            <a:avLst>
              <a:gd name="adj1" fmla="val 36653"/>
              <a:gd name="adj2" fmla="val 51319"/>
            </a:avLst>
          </a:prstGeom>
          <a:noFill/>
          <a:ln w="76200">
            <a:solidFill>
              <a:srgbClr val="66CCFF"/>
            </a:solidFill>
            <a:round/>
            <a:headEnd/>
            <a:tailEnd/>
          </a:ln>
          <a:effectLst/>
        </p:spPr>
        <p:txBody>
          <a:bodyPr wrap="none" anchor="ctr"/>
          <a:lstStyle/>
          <a:p>
            <a:endParaRPr lang="en-US" dirty="0"/>
          </a:p>
        </p:txBody>
      </p:sp>
      <p:sp>
        <p:nvSpPr>
          <p:cNvPr id="96268" name="Text Box 12"/>
          <p:cNvSpPr txBox="1">
            <a:spLocks noChangeArrowheads="1"/>
          </p:cNvSpPr>
          <p:nvPr/>
        </p:nvSpPr>
        <p:spPr bwMode="auto">
          <a:xfrm>
            <a:off x="1738283" y="3929066"/>
            <a:ext cx="4465637" cy="369332"/>
          </a:xfrm>
          <a:prstGeom prst="rect">
            <a:avLst/>
          </a:prstGeom>
          <a:noFill/>
          <a:ln w="9525">
            <a:noFill/>
            <a:miter lim="800000"/>
            <a:headEnd/>
            <a:tailEnd/>
          </a:ln>
          <a:effectLst/>
        </p:spPr>
        <p:txBody>
          <a:bodyPr>
            <a:spAutoFit/>
          </a:bodyPr>
          <a:lstStyle/>
          <a:p>
            <a:pPr algn="l" rtl="0">
              <a:buFont typeface="Wingdings" pitchFamily="2" charset="2"/>
              <a:buChar char="Ø"/>
            </a:pPr>
            <a:r>
              <a:rPr lang="en-US" b="1" dirty="0">
                <a:solidFill>
                  <a:schemeClr val="tx2"/>
                </a:solidFill>
                <a:latin typeface="Arial" charset="0"/>
              </a:rPr>
              <a:t>DMR more occlusal than MMR</a:t>
            </a:r>
            <a:endParaRPr lang="en-US" b="1" dirty="0">
              <a:solidFill>
                <a:schemeClr val="tx2"/>
              </a:solidFill>
            </a:endParaRPr>
          </a:p>
        </p:txBody>
      </p:sp>
      <p:sp>
        <p:nvSpPr>
          <p:cNvPr id="96270" name="Oval 14"/>
          <p:cNvSpPr>
            <a:spLocks noChangeArrowheads="1"/>
          </p:cNvSpPr>
          <p:nvPr/>
        </p:nvSpPr>
        <p:spPr bwMode="auto">
          <a:xfrm>
            <a:off x="4008438" y="3284538"/>
            <a:ext cx="215900" cy="144462"/>
          </a:xfrm>
          <a:prstGeom prst="ellipse">
            <a:avLst/>
          </a:prstGeom>
          <a:solidFill>
            <a:srgbClr val="FF0000">
              <a:alpha val="49001"/>
            </a:srgbClr>
          </a:solidFill>
          <a:ln w="9525">
            <a:solidFill>
              <a:schemeClr val="tx1"/>
            </a:solidFill>
            <a:round/>
            <a:headEnd/>
            <a:tailEnd/>
          </a:ln>
          <a:effectLst/>
        </p:spPr>
        <p:txBody>
          <a:bodyPr wrap="none" anchor="ctr"/>
          <a:lstStyle/>
          <a:p>
            <a:endParaRPr lang="en-US" dirty="0"/>
          </a:p>
        </p:txBody>
      </p:sp>
      <p:sp>
        <p:nvSpPr>
          <p:cNvPr id="96271" name="Text Box 15"/>
          <p:cNvSpPr txBox="1">
            <a:spLocks noChangeArrowheads="1"/>
          </p:cNvSpPr>
          <p:nvPr/>
        </p:nvSpPr>
        <p:spPr bwMode="auto">
          <a:xfrm>
            <a:off x="1524000" y="4437113"/>
            <a:ext cx="4824412" cy="646331"/>
          </a:xfrm>
          <a:prstGeom prst="rect">
            <a:avLst/>
          </a:prstGeom>
          <a:noFill/>
          <a:ln w="9525">
            <a:noFill/>
            <a:miter lim="800000"/>
            <a:headEnd/>
            <a:tailEnd/>
          </a:ln>
          <a:effectLst/>
        </p:spPr>
        <p:txBody>
          <a:bodyPr wrap="square">
            <a:spAutoFit/>
          </a:bodyPr>
          <a:lstStyle/>
          <a:p>
            <a:pPr algn="l" rtl="0">
              <a:buFont typeface="Wingdings" pitchFamily="2" charset="2"/>
              <a:buChar char="v"/>
            </a:pPr>
            <a:r>
              <a:rPr lang="en-US" b="1" dirty="0">
                <a:solidFill>
                  <a:schemeClr val="tx2"/>
                </a:solidFill>
                <a:latin typeface="Arial" charset="0"/>
              </a:rPr>
              <a:t>Smooth and convex surface except for a small flat area cervical to contact area.</a:t>
            </a:r>
            <a:endParaRPr lang="en-US" b="1" dirty="0">
              <a:solidFill>
                <a:schemeClr val="tx2"/>
              </a:solidFill>
            </a:endParaRPr>
          </a:p>
        </p:txBody>
      </p:sp>
      <p:sp>
        <p:nvSpPr>
          <p:cNvPr id="96287" name="Rectangle 31"/>
          <p:cNvSpPr>
            <a:spLocks noChangeArrowheads="1"/>
          </p:cNvSpPr>
          <p:nvPr/>
        </p:nvSpPr>
        <p:spPr bwMode="auto">
          <a:xfrm>
            <a:off x="1524000" y="692151"/>
            <a:ext cx="9144000" cy="6092825"/>
          </a:xfrm>
          <a:prstGeom prst="rect">
            <a:avLst/>
          </a:prstGeom>
          <a:noFill/>
          <a:ln w="57150">
            <a:solidFill>
              <a:schemeClr val="tx1"/>
            </a:solidFill>
            <a:miter lim="800000"/>
            <a:headEnd/>
            <a:tailEnd/>
          </a:ln>
          <a:effectLst/>
        </p:spPr>
        <p:txBody>
          <a:bodyPr wrap="none" anchor="ctr"/>
          <a:lstStyle/>
          <a:p>
            <a:endParaRPr lang="en-US" dirty="0"/>
          </a:p>
        </p:txBody>
      </p:sp>
      <p:sp>
        <p:nvSpPr>
          <p:cNvPr id="96288" name="Line 32"/>
          <p:cNvSpPr>
            <a:spLocks noChangeShapeType="1"/>
          </p:cNvSpPr>
          <p:nvPr/>
        </p:nvSpPr>
        <p:spPr bwMode="auto">
          <a:xfrm>
            <a:off x="6096000" y="692150"/>
            <a:ext cx="0" cy="6165850"/>
          </a:xfrm>
          <a:prstGeom prst="line">
            <a:avLst/>
          </a:prstGeom>
          <a:noFill/>
          <a:ln w="9525">
            <a:solidFill>
              <a:schemeClr val="tx1"/>
            </a:solidFill>
            <a:round/>
            <a:headEnd/>
            <a:tailEnd/>
          </a:ln>
          <a:effectLst/>
        </p:spPr>
        <p:txBody>
          <a:bodyPr/>
          <a:lstStyle/>
          <a:p>
            <a:endParaRPr lang="en-US" dirty="0"/>
          </a:p>
        </p:txBody>
      </p:sp>
      <p:sp>
        <p:nvSpPr>
          <p:cNvPr id="96289" name="Text Box 33"/>
          <p:cNvSpPr txBox="1">
            <a:spLocks noChangeArrowheads="1"/>
          </p:cNvSpPr>
          <p:nvPr/>
        </p:nvSpPr>
        <p:spPr bwMode="auto">
          <a:xfrm>
            <a:off x="1947864" y="838200"/>
            <a:ext cx="3047053" cy="369332"/>
          </a:xfrm>
          <a:prstGeom prst="rect">
            <a:avLst/>
          </a:prstGeom>
          <a:noFill/>
          <a:ln w="9525">
            <a:noFill/>
            <a:miter lim="800000"/>
            <a:headEnd/>
            <a:tailEnd/>
          </a:ln>
          <a:effectLst/>
        </p:spPr>
        <p:txBody>
          <a:bodyPr wrap="none">
            <a:spAutoFit/>
          </a:bodyPr>
          <a:lstStyle/>
          <a:p>
            <a:pPr algn="l" rtl="0"/>
            <a:r>
              <a:rPr lang="en-US" b="1" dirty="0"/>
              <a:t>Maxillary First Premolar</a:t>
            </a:r>
            <a:endParaRPr lang="en-US" dirty="0"/>
          </a:p>
        </p:txBody>
      </p:sp>
      <p:sp>
        <p:nvSpPr>
          <p:cNvPr id="96290" name="Text Box 34"/>
          <p:cNvSpPr txBox="1">
            <a:spLocks noChangeArrowheads="1"/>
          </p:cNvSpPr>
          <p:nvPr/>
        </p:nvSpPr>
        <p:spPr bwMode="auto">
          <a:xfrm>
            <a:off x="6226175" y="838200"/>
            <a:ext cx="3321166" cy="369332"/>
          </a:xfrm>
          <a:prstGeom prst="rect">
            <a:avLst/>
          </a:prstGeom>
          <a:noFill/>
          <a:ln w="9525">
            <a:noFill/>
            <a:miter lim="800000"/>
            <a:headEnd/>
            <a:tailEnd/>
          </a:ln>
          <a:effectLst/>
        </p:spPr>
        <p:txBody>
          <a:bodyPr wrap="none">
            <a:spAutoFit/>
          </a:bodyPr>
          <a:lstStyle/>
          <a:p>
            <a:pPr algn="l" rtl="0"/>
            <a:r>
              <a:rPr lang="en-US" b="1" dirty="0"/>
              <a:t>Maxillary Second Premolar</a:t>
            </a:r>
            <a:endParaRPr lang="en-US" dirty="0"/>
          </a:p>
        </p:txBody>
      </p:sp>
      <p:sp>
        <p:nvSpPr>
          <p:cNvPr id="96292" name="Line 36"/>
          <p:cNvSpPr>
            <a:spLocks noChangeShapeType="1"/>
          </p:cNvSpPr>
          <p:nvPr/>
        </p:nvSpPr>
        <p:spPr bwMode="auto">
          <a:xfrm>
            <a:off x="1524000" y="1223963"/>
            <a:ext cx="9144000" cy="0"/>
          </a:xfrm>
          <a:prstGeom prst="line">
            <a:avLst/>
          </a:prstGeom>
          <a:noFill/>
          <a:ln w="9525">
            <a:solidFill>
              <a:schemeClr val="tx1"/>
            </a:solidFill>
            <a:round/>
            <a:headEnd/>
            <a:tailEnd/>
          </a:ln>
          <a:effectLst/>
        </p:spPr>
        <p:txBody>
          <a:bodyPr/>
          <a:lstStyle/>
          <a:p>
            <a:endParaRPr lang="en-US" dirty="0"/>
          </a:p>
        </p:txBody>
      </p:sp>
      <p:sp>
        <p:nvSpPr>
          <p:cNvPr id="20" name="Text Box 35"/>
          <p:cNvSpPr txBox="1">
            <a:spLocks noChangeArrowheads="1"/>
          </p:cNvSpPr>
          <p:nvPr/>
        </p:nvSpPr>
        <p:spPr bwMode="auto">
          <a:xfrm>
            <a:off x="1775520" y="5157193"/>
            <a:ext cx="4249738" cy="646331"/>
          </a:xfrm>
          <a:prstGeom prst="rect">
            <a:avLst/>
          </a:prstGeom>
          <a:noFill/>
          <a:ln w="9525" algn="ctr">
            <a:noFill/>
            <a:miter lim="800000"/>
            <a:headEnd/>
            <a:tailEnd/>
          </a:ln>
          <a:effectLst/>
        </p:spPr>
        <p:txBody>
          <a:bodyPr>
            <a:spAutoFit/>
          </a:bodyPr>
          <a:lstStyle/>
          <a:p>
            <a:pPr algn="l" rtl="0">
              <a:buFont typeface="Wingdings" pitchFamily="2" charset="2"/>
              <a:buChar char="q"/>
            </a:pPr>
            <a:r>
              <a:rPr lang="en-US" b="1" dirty="0">
                <a:solidFill>
                  <a:schemeClr val="tx2"/>
                </a:solidFill>
              </a:rPr>
              <a:t>Root trunk is long as the bifurcation is near apical 1/3</a:t>
            </a:r>
          </a:p>
        </p:txBody>
      </p:sp>
      <p:sp>
        <p:nvSpPr>
          <p:cNvPr id="21" name="Text Box 41"/>
          <p:cNvSpPr txBox="1">
            <a:spLocks noChangeArrowheads="1"/>
          </p:cNvSpPr>
          <p:nvPr/>
        </p:nvSpPr>
        <p:spPr bwMode="auto">
          <a:xfrm>
            <a:off x="6096001" y="5143513"/>
            <a:ext cx="4105275" cy="646331"/>
          </a:xfrm>
          <a:prstGeom prst="rect">
            <a:avLst/>
          </a:prstGeom>
          <a:noFill/>
          <a:ln w="9525">
            <a:noFill/>
            <a:miter lim="800000"/>
            <a:headEnd/>
            <a:tailEnd/>
          </a:ln>
          <a:effectLst/>
        </p:spPr>
        <p:txBody>
          <a:bodyPr>
            <a:spAutoFit/>
          </a:bodyPr>
          <a:lstStyle/>
          <a:p>
            <a:pPr algn="l" rtl="0">
              <a:buFont typeface="Wingdings" pitchFamily="2" charset="2"/>
              <a:buChar char="q"/>
            </a:pPr>
            <a:r>
              <a:rPr lang="en-US" b="1" dirty="0">
                <a:solidFill>
                  <a:schemeClr val="tx2"/>
                </a:solidFill>
              </a:rPr>
              <a:t>One root and if 2 the bifurcation will be more apically.</a:t>
            </a:r>
          </a:p>
        </p:txBody>
      </p:sp>
      <p:sp>
        <p:nvSpPr>
          <p:cNvPr id="22" name="Oval 39"/>
          <p:cNvSpPr>
            <a:spLocks noChangeArrowheads="1"/>
          </p:cNvSpPr>
          <p:nvPr/>
        </p:nvSpPr>
        <p:spPr bwMode="auto">
          <a:xfrm>
            <a:off x="3952860" y="2143116"/>
            <a:ext cx="69850" cy="646112"/>
          </a:xfrm>
          <a:prstGeom prst="ellipse">
            <a:avLst/>
          </a:prstGeom>
          <a:solidFill>
            <a:srgbClr val="003399">
              <a:alpha val="38000"/>
            </a:srgbClr>
          </a:solidFill>
          <a:ln w="9525">
            <a:solidFill>
              <a:schemeClr val="tx1"/>
            </a:solidFill>
            <a:round/>
            <a:headEnd/>
            <a:tailEnd/>
          </a:ln>
          <a:effectLst/>
        </p:spPr>
        <p:txBody>
          <a:bodyPr wrap="none" anchor="ctr"/>
          <a:lstStyle/>
          <a:p>
            <a:endParaRPr lang="en-US" dirty="0"/>
          </a:p>
        </p:txBody>
      </p:sp>
      <p:sp>
        <p:nvSpPr>
          <p:cNvPr id="25" name="Oval 43"/>
          <p:cNvSpPr>
            <a:spLocks noChangeArrowheads="1"/>
          </p:cNvSpPr>
          <p:nvPr/>
        </p:nvSpPr>
        <p:spPr bwMode="auto">
          <a:xfrm>
            <a:off x="8239140" y="1714488"/>
            <a:ext cx="71438" cy="1079500"/>
          </a:xfrm>
          <a:prstGeom prst="ellipse">
            <a:avLst/>
          </a:prstGeom>
          <a:solidFill>
            <a:srgbClr val="003399">
              <a:alpha val="38000"/>
            </a:srgbClr>
          </a:solidFill>
          <a:ln w="9525">
            <a:solidFill>
              <a:schemeClr val="tx1"/>
            </a:solidFill>
            <a:round/>
            <a:headEnd/>
            <a:tailEnd/>
          </a:ln>
          <a:effectLst/>
        </p:spPr>
        <p:txBody>
          <a:bodyPr wrap="none" anchor="ctr"/>
          <a:lstStyle/>
          <a:p>
            <a:endParaRPr lang="en-US" dirty="0"/>
          </a:p>
        </p:txBody>
      </p:sp>
      <p:sp>
        <p:nvSpPr>
          <p:cNvPr id="26" name="Rectangle 33"/>
          <p:cNvSpPr>
            <a:spLocks noChangeArrowheads="1"/>
          </p:cNvSpPr>
          <p:nvPr/>
        </p:nvSpPr>
        <p:spPr bwMode="auto">
          <a:xfrm>
            <a:off x="1524001" y="1"/>
            <a:ext cx="9144000" cy="584775"/>
          </a:xfrm>
          <a:prstGeom prst="rect">
            <a:avLst/>
          </a:prstGeom>
          <a:solidFill>
            <a:schemeClr val="bg2">
              <a:lumMod val="75000"/>
            </a:schemeClr>
          </a:solidFill>
          <a:ln w="9525" algn="ctr">
            <a:noFill/>
            <a:miter lim="800000"/>
            <a:headEnd/>
            <a:tailEnd/>
          </a:ln>
          <a:effectLst/>
        </p:spPr>
        <p:txBody>
          <a:bodyPr wrap="square">
            <a:spAutoFit/>
          </a:bodyPr>
          <a:lstStyle/>
          <a:p>
            <a:pPr algn="l"/>
            <a:r>
              <a:rPr lang="en-US" sz="3200" dirty="0"/>
              <a:t>Distal Aspect :</a:t>
            </a:r>
          </a:p>
        </p:txBody>
      </p:sp>
      <p:sp>
        <p:nvSpPr>
          <p:cNvPr id="27" name="Rectangle 26"/>
          <p:cNvSpPr/>
          <p:nvPr/>
        </p:nvSpPr>
        <p:spPr>
          <a:xfrm>
            <a:off x="1524000" y="5934670"/>
            <a:ext cx="4572000" cy="861774"/>
          </a:xfrm>
          <a:prstGeom prst="rect">
            <a:avLst/>
          </a:prstGeom>
        </p:spPr>
        <p:txBody>
          <a:bodyPr>
            <a:spAutoFit/>
          </a:bodyPr>
          <a:lstStyle/>
          <a:p>
            <a:pPr marL="495300" indent="-495300">
              <a:spcBef>
                <a:spcPct val="20000"/>
              </a:spcBef>
              <a:buClr>
                <a:srgbClr val="CC9900"/>
              </a:buClr>
              <a:buSzPct val="65000"/>
              <a:defRPr/>
            </a:pPr>
            <a:r>
              <a:rPr lang="en-US" b="1" dirty="0">
                <a:latin typeface="Andalus" pitchFamily="2" charset="-78"/>
                <a:cs typeface="Andalus" pitchFamily="2" charset="-78"/>
              </a:rPr>
              <a:t>-</a:t>
            </a:r>
            <a:r>
              <a:rPr lang="en-US" sz="1600" b="1" dirty="0">
                <a:solidFill>
                  <a:schemeClr val="tx2"/>
                </a:solidFill>
                <a:latin typeface="Arial" pitchFamily="34" charset="0"/>
                <a:cs typeface="Arial" pitchFamily="34" charset="0"/>
              </a:rPr>
              <a:t>There is a developmental depression which is deeper than the depression on the mesial surface of maxillary 1</a:t>
            </a:r>
            <a:r>
              <a:rPr lang="en-US" sz="1600" b="1" baseline="30000" dirty="0">
                <a:solidFill>
                  <a:schemeClr val="tx2"/>
                </a:solidFill>
                <a:latin typeface="Arial" pitchFamily="34" charset="0"/>
                <a:cs typeface="Arial" pitchFamily="34" charset="0"/>
              </a:rPr>
              <a:t>st</a:t>
            </a:r>
            <a:r>
              <a:rPr lang="en-US" sz="1600" b="1" dirty="0">
                <a:solidFill>
                  <a:schemeClr val="tx2"/>
                </a:solidFill>
                <a:latin typeface="Arial" pitchFamily="34" charset="0"/>
                <a:cs typeface="Arial" pitchFamily="34" charset="0"/>
              </a:rPr>
              <a:t> premolar</a:t>
            </a:r>
            <a:endParaRPr lang="en-US" sz="1600" b="1" kern="0" dirty="0">
              <a:solidFill>
                <a:schemeClr val="tx2"/>
              </a:solidFill>
              <a:latin typeface="Arial" pitchFamily="34" charset="0"/>
              <a:cs typeface="Arial"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41" name="Picture 13" descr="Upp 55"/>
          <p:cNvPicPr>
            <a:picLocks noChangeAspect="1" noChangeArrowheads="1"/>
          </p:cNvPicPr>
          <p:nvPr/>
        </p:nvPicPr>
        <p:blipFill>
          <a:blip r:embed="rId2" cstate="print"/>
          <a:srcRect l="68535" t="9737" r="4208" b="12157"/>
          <a:stretch>
            <a:fillRect/>
          </a:stretch>
        </p:blipFill>
        <p:spPr bwMode="auto">
          <a:xfrm>
            <a:off x="7231064" y="1268413"/>
            <a:ext cx="1889125" cy="2520950"/>
          </a:xfrm>
          <a:prstGeom prst="rect">
            <a:avLst/>
          </a:prstGeom>
          <a:noFill/>
        </p:spPr>
      </p:pic>
      <p:pic>
        <p:nvPicPr>
          <p:cNvPr id="99340" name="Picture 12" descr="Upp 4 and Low 4"/>
          <p:cNvPicPr>
            <a:picLocks noChangeAspect="1" noChangeArrowheads="1"/>
          </p:cNvPicPr>
          <p:nvPr/>
        </p:nvPicPr>
        <p:blipFill>
          <a:blip r:embed="rId3" cstate="print"/>
          <a:srcRect l="59724" t="11916" r="11188" b="19055"/>
          <a:stretch>
            <a:fillRect/>
          </a:stretch>
        </p:blipFill>
        <p:spPr bwMode="auto">
          <a:xfrm>
            <a:off x="2927351" y="1412875"/>
            <a:ext cx="2049463" cy="2376488"/>
          </a:xfrm>
          <a:prstGeom prst="rect">
            <a:avLst/>
          </a:prstGeom>
          <a:noFill/>
        </p:spPr>
      </p:pic>
      <p:sp>
        <p:nvSpPr>
          <p:cNvPr id="99332" name="Rectangle 4"/>
          <p:cNvSpPr>
            <a:spLocks noChangeArrowheads="1"/>
          </p:cNvSpPr>
          <p:nvPr/>
        </p:nvSpPr>
        <p:spPr bwMode="auto">
          <a:xfrm>
            <a:off x="1524000" y="692151"/>
            <a:ext cx="9144000" cy="6092825"/>
          </a:xfrm>
          <a:prstGeom prst="rect">
            <a:avLst/>
          </a:prstGeom>
          <a:noFill/>
          <a:ln w="57150">
            <a:solidFill>
              <a:schemeClr val="tx1"/>
            </a:solidFill>
            <a:miter lim="800000"/>
            <a:headEnd/>
            <a:tailEnd/>
          </a:ln>
          <a:effectLst/>
        </p:spPr>
        <p:txBody>
          <a:bodyPr wrap="none" anchor="ctr"/>
          <a:lstStyle/>
          <a:p>
            <a:endParaRPr lang="en-US" dirty="0"/>
          </a:p>
        </p:txBody>
      </p:sp>
      <p:sp>
        <p:nvSpPr>
          <p:cNvPr id="99333" name="Line 5"/>
          <p:cNvSpPr>
            <a:spLocks noChangeShapeType="1"/>
          </p:cNvSpPr>
          <p:nvPr/>
        </p:nvSpPr>
        <p:spPr bwMode="auto">
          <a:xfrm>
            <a:off x="6096000" y="692150"/>
            <a:ext cx="0" cy="6165850"/>
          </a:xfrm>
          <a:prstGeom prst="line">
            <a:avLst/>
          </a:prstGeom>
          <a:noFill/>
          <a:ln w="9525">
            <a:solidFill>
              <a:schemeClr val="tx1"/>
            </a:solidFill>
            <a:round/>
            <a:headEnd/>
            <a:tailEnd/>
          </a:ln>
          <a:effectLst/>
        </p:spPr>
        <p:txBody>
          <a:bodyPr/>
          <a:lstStyle/>
          <a:p>
            <a:endParaRPr lang="en-US" dirty="0"/>
          </a:p>
        </p:txBody>
      </p:sp>
      <p:sp>
        <p:nvSpPr>
          <p:cNvPr id="99334" name="Text Box 6"/>
          <p:cNvSpPr txBox="1">
            <a:spLocks noChangeArrowheads="1"/>
          </p:cNvSpPr>
          <p:nvPr/>
        </p:nvSpPr>
        <p:spPr bwMode="auto">
          <a:xfrm>
            <a:off x="1947864" y="838200"/>
            <a:ext cx="3047053" cy="369332"/>
          </a:xfrm>
          <a:prstGeom prst="rect">
            <a:avLst/>
          </a:prstGeom>
          <a:noFill/>
          <a:ln w="9525">
            <a:noFill/>
            <a:miter lim="800000"/>
            <a:headEnd/>
            <a:tailEnd/>
          </a:ln>
          <a:effectLst/>
        </p:spPr>
        <p:txBody>
          <a:bodyPr wrap="none">
            <a:spAutoFit/>
          </a:bodyPr>
          <a:lstStyle/>
          <a:p>
            <a:pPr algn="l" rtl="0"/>
            <a:r>
              <a:rPr lang="en-US" b="1" dirty="0"/>
              <a:t>Maxillary First Premolar</a:t>
            </a:r>
            <a:endParaRPr lang="en-US" dirty="0"/>
          </a:p>
        </p:txBody>
      </p:sp>
      <p:sp>
        <p:nvSpPr>
          <p:cNvPr id="99335" name="Text Box 7"/>
          <p:cNvSpPr txBox="1">
            <a:spLocks noChangeArrowheads="1"/>
          </p:cNvSpPr>
          <p:nvPr/>
        </p:nvSpPr>
        <p:spPr bwMode="auto">
          <a:xfrm>
            <a:off x="6226175" y="838200"/>
            <a:ext cx="3321166" cy="369332"/>
          </a:xfrm>
          <a:prstGeom prst="rect">
            <a:avLst/>
          </a:prstGeom>
          <a:noFill/>
          <a:ln w="9525">
            <a:noFill/>
            <a:miter lim="800000"/>
            <a:headEnd/>
            <a:tailEnd/>
          </a:ln>
          <a:effectLst/>
        </p:spPr>
        <p:txBody>
          <a:bodyPr wrap="none">
            <a:spAutoFit/>
          </a:bodyPr>
          <a:lstStyle/>
          <a:p>
            <a:pPr algn="l" rtl="0"/>
            <a:r>
              <a:rPr lang="en-US" b="1" dirty="0"/>
              <a:t>Maxillary Second Premolar</a:t>
            </a:r>
            <a:endParaRPr lang="en-US" dirty="0"/>
          </a:p>
        </p:txBody>
      </p:sp>
      <p:sp>
        <p:nvSpPr>
          <p:cNvPr id="99336" name="Line 8"/>
          <p:cNvSpPr>
            <a:spLocks noChangeShapeType="1"/>
          </p:cNvSpPr>
          <p:nvPr/>
        </p:nvSpPr>
        <p:spPr bwMode="auto">
          <a:xfrm>
            <a:off x="1524000" y="1223963"/>
            <a:ext cx="9144000" cy="0"/>
          </a:xfrm>
          <a:prstGeom prst="line">
            <a:avLst/>
          </a:prstGeom>
          <a:noFill/>
          <a:ln w="9525">
            <a:solidFill>
              <a:schemeClr val="tx1"/>
            </a:solidFill>
            <a:round/>
            <a:headEnd/>
            <a:tailEnd/>
          </a:ln>
          <a:effectLst/>
        </p:spPr>
        <p:txBody>
          <a:bodyPr/>
          <a:lstStyle/>
          <a:p>
            <a:endParaRPr lang="en-US" dirty="0"/>
          </a:p>
        </p:txBody>
      </p:sp>
      <p:sp>
        <p:nvSpPr>
          <p:cNvPr id="99337" name="Rectangle 9"/>
          <p:cNvSpPr>
            <a:spLocks noChangeArrowheads="1"/>
          </p:cNvSpPr>
          <p:nvPr/>
        </p:nvSpPr>
        <p:spPr bwMode="auto">
          <a:xfrm>
            <a:off x="1524000" y="1"/>
            <a:ext cx="9144000" cy="584775"/>
          </a:xfrm>
          <a:prstGeom prst="rect">
            <a:avLst/>
          </a:prstGeom>
          <a:solidFill>
            <a:schemeClr val="bg2">
              <a:lumMod val="75000"/>
            </a:schemeClr>
          </a:solidFill>
          <a:ln w="9525" algn="ctr">
            <a:noFill/>
            <a:miter lim="800000"/>
            <a:headEnd/>
            <a:tailEnd/>
          </a:ln>
          <a:effectLst/>
        </p:spPr>
        <p:txBody>
          <a:bodyPr wrap="square">
            <a:spAutoFit/>
          </a:bodyPr>
          <a:lstStyle/>
          <a:p>
            <a:pPr algn="l"/>
            <a:r>
              <a:rPr lang="en-US" sz="3200" b="1" dirty="0">
                <a:effectLst>
                  <a:outerShdw blurRad="38100" dist="38100" dir="2700000" algn="tl">
                    <a:srgbClr val="000000"/>
                  </a:outerShdw>
                </a:effectLst>
              </a:rPr>
              <a:t>Occlusal Aspect</a:t>
            </a:r>
            <a:endParaRPr lang="en-US" sz="3200" dirty="0"/>
          </a:p>
        </p:txBody>
      </p:sp>
      <p:sp>
        <p:nvSpPr>
          <p:cNvPr id="99338" name="AutoShape 10"/>
          <p:cNvSpPr>
            <a:spLocks noChangeArrowheads="1"/>
          </p:cNvSpPr>
          <p:nvPr/>
        </p:nvSpPr>
        <p:spPr bwMode="auto">
          <a:xfrm rot="16200000">
            <a:off x="2855913" y="1844676"/>
            <a:ext cx="2305050" cy="1584325"/>
          </a:xfrm>
          <a:prstGeom prst="hexagon">
            <a:avLst>
              <a:gd name="adj" fmla="val 36703"/>
              <a:gd name="vf" fmla="val 115470"/>
            </a:avLst>
          </a:prstGeom>
          <a:solidFill>
            <a:srgbClr val="009999">
              <a:alpha val="28000"/>
            </a:srgbClr>
          </a:solidFill>
          <a:ln w="9525">
            <a:solidFill>
              <a:schemeClr val="tx1"/>
            </a:solidFill>
            <a:miter lim="800000"/>
            <a:headEnd/>
            <a:tailEnd/>
          </a:ln>
          <a:effectLst/>
        </p:spPr>
        <p:txBody>
          <a:bodyPr wrap="none" anchor="ctr"/>
          <a:lstStyle/>
          <a:p>
            <a:endParaRPr lang="en-US" dirty="0"/>
          </a:p>
        </p:txBody>
      </p:sp>
      <p:sp>
        <p:nvSpPr>
          <p:cNvPr id="99339" name="Oval 11"/>
          <p:cNvSpPr>
            <a:spLocks noChangeArrowheads="1"/>
          </p:cNvSpPr>
          <p:nvPr/>
        </p:nvSpPr>
        <p:spPr bwMode="auto">
          <a:xfrm>
            <a:off x="7464425" y="1485900"/>
            <a:ext cx="1582738" cy="2159000"/>
          </a:xfrm>
          <a:prstGeom prst="ellipse">
            <a:avLst/>
          </a:prstGeom>
          <a:solidFill>
            <a:srgbClr val="009999">
              <a:alpha val="37000"/>
            </a:srgbClr>
          </a:solidFill>
          <a:ln w="9525">
            <a:solidFill>
              <a:schemeClr val="tx1"/>
            </a:solidFill>
            <a:round/>
            <a:headEnd/>
            <a:tailEnd/>
          </a:ln>
          <a:effectLst/>
        </p:spPr>
        <p:txBody>
          <a:bodyPr wrap="none" anchor="ctr"/>
          <a:lstStyle/>
          <a:p>
            <a:endParaRPr lang="en-US" dirty="0"/>
          </a:p>
        </p:txBody>
      </p:sp>
      <p:sp>
        <p:nvSpPr>
          <p:cNvPr id="99342" name="Rectangle 14"/>
          <p:cNvSpPr>
            <a:spLocks noChangeArrowheads="1"/>
          </p:cNvSpPr>
          <p:nvPr/>
        </p:nvSpPr>
        <p:spPr bwMode="auto">
          <a:xfrm>
            <a:off x="1661340" y="4071942"/>
            <a:ext cx="3488647" cy="369332"/>
          </a:xfrm>
          <a:prstGeom prst="rect">
            <a:avLst/>
          </a:prstGeom>
          <a:noFill/>
          <a:ln w="9525">
            <a:noFill/>
            <a:miter lim="800000"/>
            <a:headEnd/>
            <a:tailEnd/>
          </a:ln>
          <a:effectLst/>
        </p:spPr>
        <p:txBody>
          <a:bodyPr wrap="none">
            <a:spAutoFit/>
          </a:bodyPr>
          <a:lstStyle/>
          <a:p>
            <a:r>
              <a:rPr lang="en-US" b="1" dirty="0">
                <a:solidFill>
                  <a:schemeClr val="tx2"/>
                </a:solidFill>
              </a:rPr>
              <a:t>-Occlusal outline : hexagonal</a:t>
            </a:r>
            <a:endParaRPr lang="en-US" dirty="0">
              <a:solidFill>
                <a:schemeClr val="tx2"/>
              </a:solidFill>
            </a:endParaRPr>
          </a:p>
        </p:txBody>
      </p:sp>
      <p:sp>
        <p:nvSpPr>
          <p:cNvPr id="99343" name="Text Box 15"/>
          <p:cNvSpPr txBox="1">
            <a:spLocks noChangeArrowheads="1"/>
          </p:cNvSpPr>
          <p:nvPr/>
        </p:nvSpPr>
        <p:spPr bwMode="auto">
          <a:xfrm>
            <a:off x="6381753" y="4000504"/>
            <a:ext cx="2789033" cy="369332"/>
          </a:xfrm>
          <a:prstGeom prst="rect">
            <a:avLst/>
          </a:prstGeom>
          <a:noFill/>
          <a:ln w="9525" algn="ctr">
            <a:noFill/>
            <a:miter lim="800000"/>
            <a:headEnd/>
            <a:tailEnd/>
          </a:ln>
          <a:effectLst/>
        </p:spPr>
        <p:txBody>
          <a:bodyPr wrap="none">
            <a:spAutoFit/>
          </a:bodyPr>
          <a:lstStyle/>
          <a:p>
            <a:pPr algn="l"/>
            <a:r>
              <a:rPr lang="en-US" b="1" dirty="0">
                <a:solidFill>
                  <a:schemeClr val="tx2"/>
                </a:solidFill>
              </a:rPr>
              <a:t>-Occlusal outline : oval</a:t>
            </a:r>
          </a:p>
        </p:txBody>
      </p:sp>
      <p:sp>
        <p:nvSpPr>
          <p:cNvPr id="99345" name="Text Box 17"/>
          <p:cNvSpPr txBox="1">
            <a:spLocks noChangeArrowheads="1"/>
          </p:cNvSpPr>
          <p:nvPr/>
        </p:nvSpPr>
        <p:spPr bwMode="auto">
          <a:xfrm>
            <a:off x="1738283" y="4786322"/>
            <a:ext cx="4535487" cy="369332"/>
          </a:xfrm>
          <a:prstGeom prst="rect">
            <a:avLst/>
          </a:prstGeom>
          <a:noFill/>
          <a:ln w="9525">
            <a:noFill/>
            <a:miter lim="800000"/>
            <a:headEnd/>
            <a:tailEnd/>
          </a:ln>
          <a:effectLst/>
        </p:spPr>
        <p:txBody>
          <a:bodyPr>
            <a:spAutoFit/>
          </a:bodyPr>
          <a:lstStyle/>
          <a:p>
            <a:pPr algn="l" rtl="0"/>
            <a:r>
              <a:rPr lang="en-US" b="1" dirty="0">
                <a:solidFill>
                  <a:schemeClr val="tx2"/>
                </a:solidFill>
              </a:rPr>
              <a:t>-Thinner M &amp; D marginal ridges</a:t>
            </a:r>
            <a:endParaRPr lang="en-US" dirty="0">
              <a:solidFill>
                <a:schemeClr val="tx2"/>
              </a:solidFill>
            </a:endParaRPr>
          </a:p>
        </p:txBody>
      </p:sp>
      <p:sp>
        <p:nvSpPr>
          <p:cNvPr id="99347" name="Text Box 19"/>
          <p:cNvSpPr txBox="1">
            <a:spLocks noChangeArrowheads="1"/>
          </p:cNvSpPr>
          <p:nvPr/>
        </p:nvSpPr>
        <p:spPr bwMode="auto">
          <a:xfrm>
            <a:off x="6096000" y="4504264"/>
            <a:ext cx="4248150" cy="646331"/>
          </a:xfrm>
          <a:prstGeom prst="rect">
            <a:avLst/>
          </a:prstGeom>
          <a:noFill/>
          <a:ln w="9525" algn="ctr">
            <a:noFill/>
            <a:miter lim="800000"/>
            <a:headEnd/>
            <a:tailEnd/>
          </a:ln>
          <a:effectLst/>
        </p:spPr>
        <p:txBody>
          <a:bodyPr>
            <a:spAutoFit/>
          </a:bodyPr>
          <a:lstStyle/>
          <a:p>
            <a:pPr algn="l" rtl="0"/>
            <a:r>
              <a:rPr lang="en-US" b="1" dirty="0">
                <a:solidFill>
                  <a:schemeClr val="tx2"/>
                </a:solidFill>
              </a:rPr>
              <a:t>-Thicker M &amp; D marginal ridges</a:t>
            </a:r>
            <a:endParaRPr lang="en-US" dirty="0">
              <a:solidFill>
                <a:schemeClr val="tx2"/>
              </a:solidFill>
            </a:endParaRPr>
          </a:p>
          <a:p>
            <a:pPr algn="l" rtl="0"/>
            <a:endParaRPr lang="en-US" b="1" dirty="0">
              <a:solidFill>
                <a:schemeClr val="tx2"/>
              </a:solidFill>
            </a:endParaRPr>
          </a:p>
        </p:txBody>
      </p:sp>
      <p:sp>
        <p:nvSpPr>
          <p:cNvPr id="18" name="Rectangle 17"/>
          <p:cNvSpPr/>
          <p:nvPr/>
        </p:nvSpPr>
        <p:spPr>
          <a:xfrm>
            <a:off x="6068221" y="4942024"/>
            <a:ext cx="4214810" cy="707886"/>
          </a:xfrm>
          <a:prstGeom prst="rect">
            <a:avLst/>
          </a:prstGeom>
        </p:spPr>
        <p:txBody>
          <a:bodyPr wrap="square">
            <a:spAutoFit/>
          </a:bodyPr>
          <a:lstStyle/>
          <a:p>
            <a:pPr marL="571500" indent="-571500">
              <a:spcBef>
                <a:spcPct val="20000"/>
              </a:spcBef>
              <a:buClr>
                <a:srgbClr val="CC9900"/>
              </a:buClr>
              <a:buSzPct val="65000"/>
              <a:defRPr/>
            </a:pPr>
            <a:r>
              <a:rPr lang="en-US" sz="2000" b="1" kern="0" dirty="0">
                <a:solidFill>
                  <a:schemeClr val="tx2"/>
                </a:solidFill>
                <a:latin typeface="Andalus" pitchFamily="2" charset="-78"/>
                <a:cs typeface="Andalus" pitchFamily="2" charset="-78"/>
              </a:rPr>
              <a:t>-The central developmental groove is shorter</a:t>
            </a:r>
          </a:p>
        </p:txBody>
      </p:sp>
      <p:sp>
        <p:nvSpPr>
          <p:cNvPr id="19" name="Rectangle 18"/>
          <p:cNvSpPr/>
          <p:nvPr/>
        </p:nvSpPr>
        <p:spPr>
          <a:xfrm>
            <a:off x="6224986" y="5675824"/>
            <a:ext cx="4357686" cy="978729"/>
          </a:xfrm>
          <a:prstGeom prst="rect">
            <a:avLst/>
          </a:prstGeom>
        </p:spPr>
        <p:txBody>
          <a:bodyPr wrap="square">
            <a:spAutoFit/>
          </a:bodyPr>
          <a:lstStyle/>
          <a:p>
            <a:pPr marL="571500" indent="-571500">
              <a:spcBef>
                <a:spcPct val="20000"/>
              </a:spcBef>
              <a:buClr>
                <a:srgbClr val="CC9900"/>
              </a:buClr>
              <a:buSzPct val="65000"/>
              <a:defRPr/>
            </a:pPr>
            <a:r>
              <a:rPr lang="en-US" b="1" kern="0" dirty="0">
                <a:solidFill>
                  <a:schemeClr val="tx2"/>
                </a:solidFill>
                <a:latin typeface="Andalus" pitchFamily="2" charset="-78"/>
                <a:cs typeface="Andalus" pitchFamily="2" charset="-78"/>
              </a:rPr>
              <a:t>-There are multiple supplementary grooves</a:t>
            </a:r>
          </a:p>
          <a:p>
            <a:pPr marL="571500" indent="-571500">
              <a:spcBef>
                <a:spcPct val="20000"/>
              </a:spcBef>
              <a:buClr>
                <a:srgbClr val="CC9900"/>
              </a:buClr>
              <a:buSzPct val="65000"/>
              <a:defRPr/>
            </a:pPr>
            <a:r>
              <a:rPr lang="en-US" b="1" kern="0" dirty="0">
                <a:solidFill>
                  <a:schemeClr val="tx2"/>
                </a:solidFill>
                <a:latin typeface="Andalus" pitchFamily="2" charset="-78"/>
                <a:cs typeface="Andalus" pitchFamily="2" charset="-78"/>
              </a:rPr>
              <a:t>radiating from the central groove</a:t>
            </a:r>
          </a:p>
        </p:txBody>
      </p:sp>
      <p:sp>
        <p:nvSpPr>
          <p:cNvPr id="20" name="Rectangle 19"/>
          <p:cNvSpPr/>
          <p:nvPr/>
        </p:nvSpPr>
        <p:spPr>
          <a:xfrm>
            <a:off x="1524000" y="6021288"/>
            <a:ext cx="4572000" cy="400110"/>
          </a:xfrm>
          <a:prstGeom prst="rect">
            <a:avLst/>
          </a:prstGeom>
        </p:spPr>
        <p:txBody>
          <a:bodyPr>
            <a:spAutoFit/>
          </a:bodyPr>
          <a:lstStyle/>
          <a:p>
            <a:pPr marL="571500" indent="-571500">
              <a:spcBef>
                <a:spcPct val="20000"/>
              </a:spcBef>
              <a:buClr>
                <a:srgbClr val="CC9900"/>
              </a:buClr>
              <a:buSzPct val="65000"/>
              <a:defRPr/>
            </a:pPr>
            <a:r>
              <a:rPr lang="en-US" sz="2000" b="1" kern="0" dirty="0">
                <a:solidFill>
                  <a:schemeClr val="tx2"/>
                </a:solidFill>
                <a:latin typeface="Andalus" pitchFamily="2" charset="-78"/>
                <a:cs typeface="Andalus" pitchFamily="2" charset="-78"/>
              </a:rPr>
              <a:t>-No supplemental grooves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a:grpSpLocks/>
          </p:cNvGrpSpPr>
          <p:nvPr/>
        </p:nvGrpSpPr>
        <p:grpSpPr bwMode="auto">
          <a:xfrm>
            <a:off x="3733800" y="457200"/>
            <a:ext cx="4953000" cy="5638800"/>
            <a:chOff x="2209800" y="457200"/>
            <a:chExt cx="4953000" cy="5638800"/>
          </a:xfrm>
        </p:grpSpPr>
        <p:grpSp>
          <p:nvGrpSpPr>
            <p:cNvPr id="3" name="Group 4"/>
            <p:cNvGrpSpPr>
              <a:grpSpLocks/>
            </p:cNvGrpSpPr>
            <p:nvPr/>
          </p:nvGrpSpPr>
          <p:grpSpPr bwMode="auto">
            <a:xfrm>
              <a:off x="2209800" y="457200"/>
              <a:ext cx="1143000" cy="2867799"/>
              <a:chOff x="2209800" y="838200"/>
              <a:chExt cx="1143000" cy="2867799"/>
            </a:xfrm>
          </p:grpSpPr>
          <p:pic>
            <p:nvPicPr>
              <p:cNvPr id="26640" name="Picture 8" descr="buccal"/>
              <p:cNvPicPr>
                <a:picLocks noChangeAspect="1" noChangeArrowheads="1"/>
              </p:cNvPicPr>
              <p:nvPr/>
            </p:nvPicPr>
            <p:blipFill>
              <a:blip r:embed="rId2" cstate="print"/>
              <a:srcRect/>
              <a:stretch>
                <a:fillRect/>
              </a:stretch>
            </p:blipFill>
            <p:spPr bwMode="auto">
              <a:xfrm>
                <a:off x="2286000" y="838200"/>
                <a:ext cx="990600" cy="2542466"/>
              </a:xfrm>
              <a:prstGeom prst="rect">
                <a:avLst/>
              </a:prstGeom>
              <a:noFill/>
              <a:ln w="9525">
                <a:noFill/>
                <a:miter lim="800000"/>
                <a:headEnd/>
                <a:tailEnd/>
              </a:ln>
            </p:spPr>
          </p:pic>
          <p:sp>
            <p:nvSpPr>
              <p:cNvPr id="26641" name="TextBox 3"/>
              <p:cNvSpPr txBox="1">
                <a:spLocks noChangeArrowheads="1"/>
              </p:cNvSpPr>
              <p:nvPr/>
            </p:nvSpPr>
            <p:spPr bwMode="auto">
              <a:xfrm>
                <a:off x="2209800" y="3429000"/>
                <a:ext cx="1143000" cy="276999"/>
              </a:xfrm>
              <a:prstGeom prst="rect">
                <a:avLst/>
              </a:prstGeom>
              <a:noFill/>
              <a:ln w="9525">
                <a:noFill/>
                <a:miter lim="800000"/>
                <a:headEnd/>
                <a:tailEnd/>
              </a:ln>
            </p:spPr>
            <p:txBody>
              <a:bodyPr>
                <a:spAutoFit/>
              </a:bodyPr>
              <a:lstStyle/>
              <a:p>
                <a:pPr algn="l"/>
                <a:r>
                  <a:rPr lang="en-US" sz="1200" dirty="0"/>
                  <a:t>Buccal aspect</a:t>
                </a:r>
                <a:endParaRPr lang="en-IN" sz="1200" dirty="0"/>
              </a:p>
            </p:txBody>
          </p:sp>
        </p:grpSp>
        <p:grpSp>
          <p:nvGrpSpPr>
            <p:cNvPr id="4" name="Group 8"/>
            <p:cNvGrpSpPr>
              <a:grpSpLocks/>
            </p:cNvGrpSpPr>
            <p:nvPr/>
          </p:nvGrpSpPr>
          <p:grpSpPr bwMode="auto">
            <a:xfrm>
              <a:off x="5562600" y="533400"/>
              <a:ext cx="1524000" cy="2791599"/>
              <a:chOff x="5562600" y="838200"/>
              <a:chExt cx="1524000" cy="2791599"/>
            </a:xfrm>
          </p:grpSpPr>
          <p:pic>
            <p:nvPicPr>
              <p:cNvPr id="26638" name="Picture 4" descr="lingual"/>
              <p:cNvPicPr>
                <a:picLocks noChangeAspect="1" noChangeArrowheads="1"/>
              </p:cNvPicPr>
              <p:nvPr/>
            </p:nvPicPr>
            <p:blipFill>
              <a:blip r:embed="rId3" cstate="print"/>
              <a:srcRect/>
              <a:stretch>
                <a:fillRect/>
              </a:stretch>
            </p:blipFill>
            <p:spPr bwMode="auto">
              <a:xfrm>
                <a:off x="5747385" y="838200"/>
                <a:ext cx="1034415" cy="2514600"/>
              </a:xfrm>
              <a:prstGeom prst="rect">
                <a:avLst/>
              </a:prstGeom>
              <a:noFill/>
              <a:ln w="9525">
                <a:noFill/>
                <a:miter lim="800000"/>
                <a:headEnd/>
                <a:tailEnd/>
              </a:ln>
            </p:spPr>
          </p:pic>
          <p:sp>
            <p:nvSpPr>
              <p:cNvPr id="26639" name="Text Box 5"/>
              <p:cNvSpPr txBox="1">
                <a:spLocks noChangeArrowheads="1"/>
              </p:cNvSpPr>
              <p:nvPr/>
            </p:nvSpPr>
            <p:spPr bwMode="auto">
              <a:xfrm>
                <a:off x="5562600" y="3352800"/>
                <a:ext cx="1524000" cy="276999"/>
              </a:xfrm>
              <a:prstGeom prst="rect">
                <a:avLst/>
              </a:prstGeom>
              <a:noFill/>
              <a:ln w="9525">
                <a:noFill/>
                <a:miter lim="800000"/>
                <a:headEnd/>
                <a:tailEnd/>
              </a:ln>
            </p:spPr>
            <p:txBody>
              <a:bodyPr>
                <a:spAutoFit/>
              </a:bodyPr>
              <a:lstStyle/>
              <a:p>
                <a:pPr algn="ctr" rtl="0">
                  <a:spcBef>
                    <a:spcPct val="50000"/>
                  </a:spcBef>
                </a:pPr>
                <a:r>
                  <a:rPr lang="en-US" sz="1200" dirty="0"/>
                  <a:t>Lingual aspect</a:t>
                </a:r>
              </a:p>
            </p:txBody>
          </p:sp>
        </p:grpSp>
        <p:grpSp>
          <p:nvGrpSpPr>
            <p:cNvPr id="5" name="Group 12"/>
            <p:cNvGrpSpPr>
              <a:grpSpLocks/>
            </p:cNvGrpSpPr>
            <p:nvPr/>
          </p:nvGrpSpPr>
          <p:grpSpPr bwMode="auto">
            <a:xfrm>
              <a:off x="2209800" y="3352800"/>
              <a:ext cx="1295400" cy="2743200"/>
              <a:chOff x="2209800" y="3352800"/>
              <a:chExt cx="1295400" cy="2743200"/>
            </a:xfrm>
          </p:grpSpPr>
          <p:pic>
            <p:nvPicPr>
              <p:cNvPr id="26636" name="Picture 11" descr="mesial"/>
              <p:cNvPicPr>
                <a:picLocks noChangeAspect="1" noChangeArrowheads="1"/>
              </p:cNvPicPr>
              <p:nvPr/>
            </p:nvPicPr>
            <p:blipFill>
              <a:blip r:embed="rId4" cstate="print"/>
              <a:srcRect/>
              <a:stretch>
                <a:fillRect/>
              </a:stretch>
            </p:blipFill>
            <p:spPr bwMode="auto">
              <a:xfrm>
                <a:off x="2209800" y="3352800"/>
                <a:ext cx="1123753" cy="2514600"/>
              </a:xfrm>
              <a:prstGeom prst="rect">
                <a:avLst/>
              </a:prstGeom>
              <a:noFill/>
              <a:ln w="9525">
                <a:noFill/>
                <a:miter lim="800000"/>
                <a:headEnd/>
                <a:tailEnd/>
              </a:ln>
            </p:spPr>
          </p:pic>
          <p:sp>
            <p:nvSpPr>
              <p:cNvPr id="26637" name="Text Box 12"/>
              <p:cNvSpPr txBox="1">
                <a:spLocks noChangeArrowheads="1"/>
              </p:cNvSpPr>
              <p:nvPr/>
            </p:nvSpPr>
            <p:spPr bwMode="auto">
              <a:xfrm>
                <a:off x="2209800" y="5819001"/>
                <a:ext cx="1295400" cy="276999"/>
              </a:xfrm>
              <a:prstGeom prst="rect">
                <a:avLst/>
              </a:prstGeom>
              <a:noFill/>
              <a:ln w="9525">
                <a:noFill/>
                <a:miter lim="800000"/>
                <a:headEnd/>
                <a:tailEnd/>
              </a:ln>
            </p:spPr>
            <p:txBody>
              <a:bodyPr>
                <a:spAutoFit/>
              </a:bodyPr>
              <a:lstStyle/>
              <a:p>
                <a:pPr algn="l" rtl="0">
                  <a:spcBef>
                    <a:spcPct val="50000"/>
                  </a:spcBef>
                </a:pPr>
                <a:r>
                  <a:rPr lang="en-US" sz="1200" dirty="0">
                    <a:cs typeface="Tahoma" pitchFamily="34" charset="0"/>
                  </a:rPr>
                  <a:t>Mesial aspect</a:t>
                </a:r>
              </a:p>
            </p:txBody>
          </p:sp>
        </p:grpSp>
        <p:grpSp>
          <p:nvGrpSpPr>
            <p:cNvPr id="6" name="Group 15"/>
            <p:cNvGrpSpPr>
              <a:grpSpLocks/>
            </p:cNvGrpSpPr>
            <p:nvPr/>
          </p:nvGrpSpPr>
          <p:grpSpPr bwMode="auto">
            <a:xfrm>
              <a:off x="5747095" y="3352800"/>
              <a:ext cx="1415705" cy="2743200"/>
              <a:chOff x="5747095" y="3352800"/>
              <a:chExt cx="1415705" cy="2743200"/>
            </a:xfrm>
          </p:grpSpPr>
          <p:pic>
            <p:nvPicPr>
              <p:cNvPr id="26634" name="Picture 16" descr="distal"/>
              <p:cNvPicPr>
                <a:picLocks noChangeAspect="1" noChangeArrowheads="1"/>
              </p:cNvPicPr>
              <p:nvPr/>
            </p:nvPicPr>
            <p:blipFill>
              <a:blip r:embed="rId5" cstate="print"/>
              <a:srcRect/>
              <a:stretch>
                <a:fillRect/>
              </a:stretch>
            </p:blipFill>
            <p:spPr bwMode="auto">
              <a:xfrm>
                <a:off x="5747095" y="3352800"/>
                <a:ext cx="1110905" cy="2514600"/>
              </a:xfrm>
              <a:prstGeom prst="rect">
                <a:avLst/>
              </a:prstGeom>
              <a:noFill/>
              <a:ln w="9525">
                <a:noFill/>
                <a:miter lim="800000"/>
                <a:headEnd/>
                <a:tailEnd/>
              </a:ln>
            </p:spPr>
          </p:pic>
          <p:sp>
            <p:nvSpPr>
              <p:cNvPr id="26635" name="Text Box 5"/>
              <p:cNvSpPr txBox="1">
                <a:spLocks noChangeArrowheads="1"/>
              </p:cNvSpPr>
              <p:nvPr/>
            </p:nvSpPr>
            <p:spPr bwMode="auto">
              <a:xfrm>
                <a:off x="5791200" y="5819001"/>
                <a:ext cx="1371600" cy="276999"/>
              </a:xfrm>
              <a:prstGeom prst="rect">
                <a:avLst/>
              </a:prstGeom>
              <a:noFill/>
              <a:ln w="9525">
                <a:noFill/>
                <a:miter lim="800000"/>
                <a:headEnd/>
                <a:tailEnd/>
              </a:ln>
            </p:spPr>
            <p:txBody>
              <a:bodyPr>
                <a:spAutoFit/>
              </a:bodyPr>
              <a:lstStyle/>
              <a:p>
                <a:pPr algn="l" rtl="0">
                  <a:spcBef>
                    <a:spcPct val="50000"/>
                  </a:spcBef>
                </a:pPr>
                <a:r>
                  <a:rPr lang="en-US" sz="1200" dirty="0">
                    <a:cs typeface="Tahoma" pitchFamily="34" charset="0"/>
                  </a:rPr>
                  <a:t>Distal aspect</a:t>
                </a:r>
              </a:p>
            </p:txBody>
          </p:sp>
        </p:grpSp>
        <p:grpSp>
          <p:nvGrpSpPr>
            <p:cNvPr id="7" name="Group 18"/>
            <p:cNvGrpSpPr>
              <a:grpSpLocks/>
            </p:cNvGrpSpPr>
            <p:nvPr/>
          </p:nvGrpSpPr>
          <p:grpSpPr bwMode="auto">
            <a:xfrm>
              <a:off x="3688182" y="2743201"/>
              <a:ext cx="1798218" cy="1419998"/>
              <a:chOff x="3688182" y="2743201"/>
              <a:chExt cx="1798218" cy="1419998"/>
            </a:xfrm>
          </p:grpSpPr>
          <p:pic>
            <p:nvPicPr>
              <p:cNvPr id="26632" name="Picture 18" descr="occulsal"/>
              <p:cNvPicPr>
                <a:picLocks noChangeAspect="1" noChangeArrowheads="1"/>
              </p:cNvPicPr>
              <p:nvPr/>
            </p:nvPicPr>
            <p:blipFill>
              <a:blip r:embed="rId6" cstate="print"/>
              <a:srcRect/>
              <a:stretch>
                <a:fillRect/>
              </a:stretch>
            </p:blipFill>
            <p:spPr bwMode="auto">
              <a:xfrm>
                <a:off x="3688182" y="2743201"/>
                <a:ext cx="1798218" cy="1143000"/>
              </a:xfrm>
              <a:prstGeom prst="rect">
                <a:avLst/>
              </a:prstGeom>
              <a:noFill/>
              <a:ln w="9525">
                <a:noFill/>
                <a:miter lim="800000"/>
                <a:headEnd/>
                <a:tailEnd/>
              </a:ln>
            </p:spPr>
          </p:pic>
          <p:sp>
            <p:nvSpPr>
              <p:cNvPr id="26633" name="Text Box 19"/>
              <p:cNvSpPr txBox="1">
                <a:spLocks noChangeArrowheads="1"/>
              </p:cNvSpPr>
              <p:nvPr/>
            </p:nvSpPr>
            <p:spPr bwMode="auto">
              <a:xfrm>
                <a:off x="3962400" y="3886200"/>
                <a:ext cx="1447800" cy="276999"/>
              </a:xfrm>
              <a:prstGeom prst="rect">
                <a:avLst/>
              </a:prstGeom>
              <a:noFill/>
              <a:ln w="9525">
                <a:noFill/>
                <a:miter lim="800000"/>
                <a:headEnd/>
                <a:tailEnd/>
              </a:ln>
            </p:spPr>
            <p:txBody>
              <a:bodyPr>
                <a:spAutoFit/>
              </a:bodyPr>
              <a:lstStyle/>
              <a:p>
                <a:pPr algn="l" rtl="0">
                  <a:spcBef>
                    <a:spcPct val="50000"/>
                  </a:spcBef>
                </a:pPr>
                <a:r>
                  <a:rPr lang="en-US" sz="1200" dirty="0"/>
                  <a:t>Occlusal aspect</a:t>
                </a:r>
              </a:p>
            </p:txBody>
          </p:sp>
        </p:gr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1808" y="158857"/>
            <a:ext cx="7628384" cy="864096"/>
          </a:xfrm>
        </p:spPr>
        <p:txBody>
          <a:bodyPr>
            <a:normAutofit fontScale="90000"/>
          </a:bodyPr>
          <a:lstStyle/>
          <a:p>
            <a:pPr algn="ctr"/>
            <a:r>
              <a:rPr lang="en-US" sz="3600" u="sng" dirty="0"/>
              <a:t>Mandibular First Premolar</a:t>
            </a:r>
          </a:p>
        </p:txBody>
      </p:sp>
      <p:sp>
        <p:nvSpPr>
          <p:cNvPr id="3" name="Subtitle 2"/>
          <p:cNvSpPr>
            <a:spLocks noGrp="1"/>
          </p:cNvSpPr>
          <p:nvPr>
            <p:ph type="subTitle" idx="1"/>
          </p:nvPr>
        </p:nvSpPr>
        <p:spPr>
          <a:xfrm>
            <a:off x="1524000" y="1556793"/>
            <a:ext cx="9144000" cy="5301208"/>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255639" y="1350196"/>
            <a:ext cx="7118555" cy="4093428"/>
          </a:xfrm>
          <a:prstGeom prst="rect">
            <a:avLst/>
          </a:prstGeom>
        </p:spPr>
        <p:txBody>
          <a:bodyPr wrap="square">
            <a:spAutoFit/>
          </a:bodyPr>
          <a:lstStyle/>
          <a:p>
            <a:pPr algn="l"/>
            <a:r>
              <a:rPr lang="en-US" sz="2400" dirty="0">
                <a:solidFill>
                  <a:srgbClr val="FB9B53"/>
                </a:solidFill>
                <a:latin typeface="AR CENA" pitchFamily="2" charset="0"/>
              </a:rPr>
              <a:t>  -The mandibular first premolar is the tooth located </a:t>
            </a:r>
            <a:r>
              <a:rPr lang="en-US" sz="2400" dirty="0">
                <a:solidFill>
                  <a:srgbClr val="FFFF00"/>
                </a:solidFill>
                <a:latin typeface="AR CENA" pitchFamily="2" charset="0"/>
              </a:rPr>
              <a:t>laterally</a:t>
            </a:r>
            <a:r>
              <a:rPr lang="en-US" sz="2400" dirty="0">
                <a:solidFill>
                  <a:srgbClr val="FB9B53"/>
                </a:solidFill>
                <a:latin typeface="AR CENA" pitchFamily="2" charset="0"/>
              </a:rPr>
              <a:t> (</a:t>
            </a:r>
            <a:r>
              <a:rPr lang="en-US" sz="2400" dirty="0">
                <a:solidFill>
                  <a:srgbClr val="FFFF00"/>
                </a:solidFill>
                <a:latin typeface="AR CENA" pitchFamily="2" charset="0"/>
              </a:rPr>
              <a:t>away from the midline of the face)</a:t>
            </a:r>
            <a:r>
              <a:rPr lang="en-US" sz="2400" dirty="0">
                <a:solidFill>
                  <a:srgbClr val="FB9B53"/>
                </a:solidFill>
                <a:latin typeface="AR CENA" pitchFamily="2" charset="0"/>
              </a:rPr>
              <a:t> from both the mandibular canines  of the mouth and mesial (toward the midline of the face) from both mandibular  second premolars . </a:t>
            </a:r>
          </a:p>
          <a:p>
            <a:pPr algn="l"/>
            <a:endParaRPr lang="en-US" sz="2400" dirty="0">
              <a:solidFill>
                <a:srgbClr val="FB9B53"/>
              </a:solidFill>
              <a:latin typeface="AR CENA" pitchFamily="2" charset="0"/>
            </a:endParaRPr>
          </a:p>
          <a:p>
            <a:pPr algn="l"/>
            <a:r>
              <a:rPr lang="en-US" sz="2400" dirty="0">
                <a:solidFill>
                  <a:srgbClr val="FB9B53"/>
                </a:solidFill>
                <a:latin typeface="AR CENA" pitchFamily="2" charset="0"/>
              </a:rPr>
              <a:t>-There are no deciduous (baby) mandibular premolars. Instead, the teeth that precede the permanent mandibular premolars are the deciduous mandibular molars.</a:t>
            </a:r>
          </a:p>
          <a:p>
            <a:pPr algn="l"/>
            <a:endParaRPr lang="en-US" sz="2000" dirty="0">
              <a:solidFill>
                <a:srgbClr val="FB9B53"/>
              </a:solidFill>
            </a:endParaRPr>
          </a:p>
        </p:txBody>
      </p:sp>
      <p:pic>
        <p:nvPicPr>
          <p:cNvPr id="5" name="Picture 4" descr="Mandibular_first_premolars.png"/>
          <p:cNvPicPr>
            <a:picLocks noChangeAspect="1"/>
          </p:cNvPicPr>
          <p:nvPr/>
        </p:nvPicPr>
        <p:blipFill>
          <a:blip r:embed="rId2" cstate="print"/>
          <a:stretch>
            <a:fillRect/>
          </a:stretch>
        </p:blipFill>
        <p:spPr>
          <a:xfrm>
            <a:off x="7520222" y="2428868"/>
            <a:ext cx="3147779" cy="2736304"/>
          </a:xfrm>
          <a:prstGeom prst="rect">
            <a:avLst/>
          </a:prstGeom>
          <a:ln cmpd="sng">
            <a:solidFill>
              <a:schemeClr val="tx1"/>
            </a:solidFill>
          </a:ln>
          <a:effectLst>
            <a:outerShdw blurRad="50800" dist="50800" dir="5400000" algn="ctr" rotWithShape="0">
              <a:schemeClr val="accent3">
                <a:lumMod val="60000"/>
                <a:lumOff val="40000"/>
              </a:schemeClr>
            </a:outerShdw>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63552" y="1124745"/>
            <a:ext cx="7818662" cy="4216539"/>
          </a:xfrm>
          <a:prstGeom prst="rect">
            <a:avLst/>
          </a:prstGeom>
          <a:noFill/>
          <a:ln>
            <a:solidFill>
              <a:schemeClr val="accent1">
                <a:lumMod val="50000"/>
              </a:schemeClr>
            </a:solidFill>
          </a:ln>
        </p:spPr>
        <p:txBody>
          <a:bodyPr wrap="square" rtlCol="0">
            <a:spAutoFit/>
          </a:bodyPr>
          <a:lstStyle/>
          <a:p>
            <a:pPr algn="l"/>
            <a:r>
              <a:rPr lang="en-US" sz="4000" b="1" u="sng" dirty="0">
                <a:solidFill>
                  <a:schemeClr val="tx2"/>
                </a:solidFill>
              </a:rPr>
              <a:t>Chronology</a:t>
            </a:r>
            <a:r>
              <a:rPr lang="en-US" sz="2800" b="1" dirty="0">
                <a:solidFill>
                  <a:schemeClr val="tx2"/>
                </a:solidFill>
              </a:rPr>
              <a:t> </a:t>
            </a:r>
          </a:p>
          <a:p>
            <a:pPr algn="l"/>
            <a:endParaRPr lang="en-US" sz="2800" dirty="0">
              <a:solidFill>
                <a:schemeClr val="accent3">
                  <a:lumMod val="60000"/>
                  <a:lumOff val="40000"/>
                </a:schemeClr>
              </a:solidFill>
            </a:endParaRPr>
          </a:p>
          <a:p>
            <a:pPr algn="l">
              <a:buClr>
                <a:srgbClr val="002060"/>
              </a:buClr>
              <a:buSzPct val="104000"/>
            </a:pPr>
            <a:r>
              <a:rPr lang="en-US" sz="2800" b="1" dirty="0">
                <a:solidFill>
                  <a:schemeClr val="accent3">
                    <a:lumMod val="60000"/>
                    <a:lumOff val="40000"/>
                  </a:schemeClr>
                </a:solidFill>
              </a:rPr>
              <a:t>-First evidence of calcification     </a:t>
            </a:r>
            <a:r>
              <a:rPr lang="en-US" sz="2800" b="1" dirty="0">
                <a:solidFill>
                  <a:schemeClr val="tx2"/>
                </a:solidFill>
              </a:rPr>
              <a:t>1 </a:t>
            </a:r>
            <a:r>
              <a:rPr lang="en-US" sz="3200" b="1" dirty="0">
                <a:solidFill>
                  <a:schemeClr val="tx2"/>
                </a:solidFill>
              </a:rPr>
              <a:t>¾</a:t>
            </a:r>
            <a:r>
              <a:rPr lang="en-US" sz="1200" b="1" dirty="0">
                <a:solidFill>
                  <a:schemeClr val="tx2"/>
                </a:solidFill>
              </a:rPr>
              <a:t>  - </a:t>
            </a:r>
            <a:r>
              <a:rPr lang="en-US" sz="2800" b="1" dirty="0">
                <a:solidFill>
                  <a:schemeClr val="tx2"/>
                </a:solidFill>
              </a:rPr>
              <a:t>2y</a:t>
            </a:r>
          </a:p>
          <a:p>
            <a:pPr algn="l">
              <a:buClr>
                <a:srgbClr val="002060"/>
              </a:buClr>
              <a:buSzPct val="104000"/>
              <a:buFont typeface="Arial" pitchFamily="34" charset="0"/>
              <a:buChar char="•"/>
            </a:pPr>
            <a:endParaRPr lang="en-US" sz="2800" b="1" dirty="0">
              <a:solidFill>
                <a:schemeClr val="accent3">
                  <a:lumMod val="60000"/>
                  <a:lumOff val="40000"/>
                </a:schemeClr>
              </a:solidFill>
            </a:endParaRPr>
          </a:p>
          <a:p>
            <a:pPr algn="l">
              <a:buClr>
                <a:srgbClr val="002060"/>
              </a:buClr>
              <a:buSzPct val="104000"/>
            </a:pPr>
            <a:r>
              <a:rPr lang="en-US" sz="2800" b="1" dirty="0">
                <a:solidFill>
                  <a:schemeClr val="accent3">
                    <a:lumMod val="60000"/>
                    <a:lumOff val="40000"/>
                  </a:schemeClr>
                </a:solidFill>
              </a:rPr>
              <a:t>-Enamel completed                        </a:t>
            </a:r>
            <a:r>
              <a:rPr lang="en-US" sz="2800" b="1" dirty="0">
                <a:solidFill>
                  <a:schemeClr val="tx2"/>
                </a:solidFill>
              </a:rPr>
              <a:t>5 – 6 y</a:t>
            </a:r>
          </a:p>
          <a:p>
            <a:pPr algn="l">
              <a:buClr>
                <a:srgbClr val="002060"/>
              </a:buClr>
              <a:buSzPct val="104000"/>
              <a:buFont typeface="Arial" pitchFamily="34" charset="0"/>
              <a:buChar char="•"/>
            </a:pPr>
            <a:endParaRPr lang="en-US" sz="2800" b="1" dirty="0">
              <a:solidFill>
                <a:schemeClr val="accent3">
                  <a:lumMod val="60000"/>
                  <a:lumOff val="40000"/>
                </a:schemeClr>
              </a:solidFill>
            </a:endParaRPr>
          </a:p>
          <a:p>
            <a:pPr algn="l">
              <a:buClr>
                <a:srgbClr val="002060"/>
              </a:buClr>
              <a:buSzPct val="104000"/>
            </a:pPr>
            <a:r>
              <a:rPr lang="en-US" sz="2800" b="1" dirty="0">
                <a:solidFill>
                  <a:schemeClr val="accent3">
                    <a:lumMod val="60000"/>
                    <a:lumOff val="40000"/>
                  </a:schemeClr>
                </a:solidFill>
              </a:rPr>
              <a:t>-Eruption                                         </a:t>
            </a:r>
            <a:r>
              <a:rPr lang="en-US" sz="2800" b="1" dirty="0">
                <a:solidFill>
                  <a:schemeClr val="tx2"/>
                </a:solidFill>
              </a:rPr>
              <a:t>10- 12 y</a:t>
            </a:r>
          </a:p>
          <a:p>
            <a:pPr algn="l">
              <a:buClr>
                <a:srgbClr val="002060"/>
              </a:buClr>
              <a:buSzPct val="104000"/>
              <a:buFont typeface="Arial" pitchFamily="34" charset="0"/>
              <a:buChar char="•"/>
            </a:pPr>
            <a:endParaRPr lang="en-US" sz="2800" b="1" dirty="0">
              <a:solidFill>
                <a:schemeClr val="accent3">
                  <a:lumMod val="60000"/>
                  <a:lumOff val="40000"/>
                </a:schemeClr>
              </a:solidFill>
            </a:endParaRPr>
          </a:p>
          <a:p>
            <a:pPr algn="l">
              <a:buClr>
                <a:srgbClr val="002060"/>
              </a:buClr>
              <a:buSzPct val="104000"/>
            </a:pPr>
            <a:r>
              <a:rPr lang="en-US" sz="2800" b="1" dirty="0">
                <a:solidFill>
                  <a:schemeClr val="accent3">
                    <a:lumMod val="60000"/>
                    <a:lumOff val="40000"/>
                  </a:schemeClr>
                </a:solidFill>
              </a:rPr>
              <a:t>-Root completed                             </a:t>
            </a:r>
            <a:r>
              <a:rPr lang="en-US" sz="2800" b="1" dirty="0">
                <a:solidFill>
                  <a:schemeClr val="tx2"/>
                </a:solidFill>
              </a:rPr>
              <a:t>12 – 13y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0444" y="117693"/>
            <a:ext cx="5857884" cy="6740307"/>
          </a:xfrm>
          <a:prstGeom prst="rect">
            <a:avLst/>
          </a:prstGeom>
        </p:spPr>
        <p:txBody>
          <a:bodyPr wrap="square">
            <a:spAutoFit/>
          </a:bodyPr>
          <a:lstStyle/>
          <a:p>
            <a:pPr algn="l"/>
            <a:r>
              <a:rPr lang="en-US" sz="2400" dirty="0"/>
              <a:t>-</a:t>
            </a:r>
            <a:r>
              <a:rPr lang="en-US" sz="2400" b="1" dirty="0">
                <a:solidFill>
                  <a:srgbClr val="FFC000"/>
                </a:solidFill>
                <a:latin typeface="+mj-lt"/>
              </a:rPr>
              <a:t>The function of this premolar  </a:t>
            </a:r>
            <a:r>
              <a:rPr lang="en-US" sz="2400" dirty="0"/>
              <a:t>is similar to that of canines in regard to </a:t>
            </a:r>
            <a:r>
              <a:rPr lang="en-US" sz="2400" dirty="0">
                <a:solidFill>
                  <a:srgbClr val="FFFF00"/>
                </a:solidFill>
              </a:rPr>
              <a:t>tearing</a:t>
            </a:r>
            <a:r>
              <a:rPr lang="en-US" sz="2400" dirty="0"/>
              <a:t> being the principal action during mastication, commonly known as chewing.</a:t>
            </a:r>
          </a:p>
          <a:p>
            <a:pPr algn="l"/>
            <a:endParaRPr lang="en-US" sz="2400" dirty="0"/>
          </a:p>
          <a:p>
            <a:pPr algn="l"/>
            <a:r>
              <a:rPr lang="en-US" sz="2400" dirty="0"/>
              <a:t> -Mandibular first premolars have </a:t>
            </a:r>
            <a:r>
              <a:rPr lang="en-US" sz="2400" dirty="0">
                <a:solidFill>
                  <a:srgbClr val="FFFF00"/>
                </a:solidFill>
              </a:rPr>
              <a:t>two</a:t>
            </a:r>
            <a:r>
              <a:rPr lang="en-US" sz="2400" dirty="0"/>
              <a:t> </a:t>
            </a:r>
            <a:r>
              <a:rPr lang="en-US" sz="2400" dirty="0">
                <a:solidFill>
                  <a:srgbClr val="FFFF00"/>
                </a:solidFill>
              </a:rPr>
              <a:t>cusps.</a:t>
            </a:r>
          </a:p>
          <a:p>
            <a:pPr algn="l"/>
            <a:endParaRPr lang="en-US" sz="2400" dirty="0"/>
          </a:p>
          <a:p>
            <a:pPr algn="l"/>
            <a:r>
              <a:rPr lang="en-US" sz="2400" dirty="0"/>
              <a:t> -The </a:t>
            </a:r>
            <a:r>
              <a:rPr lang="en-US" sz="2400" dirty="0">
                <a:solidFill>
                  <a:srgbClr val="FFFF00"/>
                </a:solidFill>
              </a:rPr>
              <a:t>one large and sharp </a:t>
            </a:r>
            <a:r>
              <a:rPr lang="en-US" sz="2400" dirty="0"/>
              <a:t>is located on </a:t>
            </a:r>
            <a:r>
              <a:rPr lang="en-US" sz="2400" dirty="0">
                <a:solidFill>
                  <a:srgbClr val="FFFF00"/>
                </a:solidFill>
              </a:rPr>
              <a:t>the buccal side </a:t>
            </a:r>
            <a:r>
              <a:rPr lang="en-US" sz="2400" dirty="0"/>
              <a:t>(closest to the cheek) of the tooth. </a:t>
            </a:r>
          </a:p>
          <a:p>
            <a:pPr algn="l"/>
            <a:r>
              <a:rPr lang="en-US" sz="2400" dirty="0"/>
              <a:t>Since the lingual cusp (located nearer the tongue) is </a:t>
            </a:r>
            <a:r>
              <a:rPr lang="en-US" sz="2400" dirty="0">
                <a:solidFill>
                  <a:srgbClr val="FFFF00"/>
                </a:solidFill>
              </a:rPr>
              <a:t>small and nonfunctional </a:t>
            </a:r>
            <a:r>
              <a:rPr lang="en-US" sz="2400" dirty="0"/>
              <a:t>(which refers to a cusp not active in chewing), </a:t>
            </a:r>
          </a:p>
          <a:p>
            <a:pPr algn="l"/>
            <a:r>
              <a:rPr lang="en-US" sz="2400" dirty="0"/>
              <a:t>the mandibular first premolar resembles a </a:t>
            </a:r>
            <a:r>
              <a:rPr lang="en-US" sz="2400" dirty="0">
                <a:solidFill>
                  <a:srgbClr val="FFFF00"/>
                </a:solidFill>
              </a:rPr>
              <a:t>small canine. </a:t>
            </a:r>
          </a:p>
        </p:txBody>
      </p:sp>
      <p:pic>
        <p:nvPicPr>
          <p:cNvPr id="3" name="Picture 2" descr="lower four.jpg"/>
          <p:cNvPicPr>
            <a:picLocks noChangeAspect="1"/>
          </p:cNvPicPr>
          <p:nvPr/>
        </p:nvPicPr>
        <p:blipFill>
          <a:blip r:embed="rId2" cstate="print"/>
          <a:stretch>
            <a:fillRect/>
          </a:stretch>
        </p:blipFill>
        <p:spPr>
          <a:xfrm rot="286420">
            <a:off x="7367728" y="1395278"/>
            <a:ext cx="3173278" cy="3184277"/>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107" name="Object 3"/>
          <p:cNvGraphicFramePr>
            <a:graphicFrameLocks noGrp="1" noChangeAspect="1"/>
          </p:cNvGraphicFramePr>
          <p:nvPr>
            <p:ph sz="half" idx="1"/>
          </p:nvPr>
        </p:nvGraphicFramePr>
        <p:xfrm>
          <a:off x="2566988" y="2943226"/>
          <a:ext cx="1763712" cy="1616075"/>
        </p:xfrm>
        <a:graphic>
          <a:graphicData uri="http://schemas.openxmlformats.org/presentationml/2006/ole">
            <mc:AlternateContent xmlns:mc="http://schemas.openxmlformats.org/markup-compatibility/2006">
              <mc:Choice xmlns:v="urn:schemas-microsoft-com:vml" Requires="v">
                <p:oleObj name="Photo Editor Photo" r:id="rId2" imgW="2847619" imgH="2610214" progId="">
                  <p:embed/>
                </p:oleObj>
              </mc:Choice>
              <mc:Fallback>
                <p:oleObj name="Photo Editor Photo" r:id="rId2" imgW="2847619" imgH="2610214" progId="">
                  <p:embed/>
                  <p:pic>
                    <p:nvPicPr>
                      <p:cNvPr id="47107" name="Object 3"/>
                      <p:cNvPicPr>
                        <a:picLocks noChangeAspect="1" noChangeArrowheads="1"/>
                      </p:cNvPicPr>
                      <p:nvPr/>
                    </p:nvPicPr>
                    <p:blipFill>
                      <a:blip r:embed="rId3">
                        <a:extLst>
                          <a:ext uri="{28A0092B-C50C-407E-A947-70E740481C1C}">
                            <a14:useLocalDpi xmlns:a14="http://schemas.microsoft.com/office/drawing/2010/main" val="0"/>
                          </a:ext>
                        </a:extLst>
                      </a:blip>
                      <a:srcRect r="67281" b="-548"/>
                      <a:stretch>
                        <a:fillRect/>
                      </a:stretch>
                    </p:blipFill>
                    <p:spPr bwMode="auto">
                      <a:xfrm>
                        <a:off x="2566988" y="2943226"/>
                        <a:ext cx="1763712" cy="1616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110" name="Object 6"/>
          <p:cNvGraphicFramePr>
            <a:graphicFrameLocks noGrp="1" noChangeAspect="1"/>
          </p:cNvGraphicFramePr>
          <p:nvPr>
            <p:ph sz="quarter" idx="2"/>
          </p:nvPr>
        </p:nvGraphicFramePr>
        <p:xfrm>
          <a:off x="5664201" y="2697163"/>
          <a:ext cx="1439863" cy="1319212"/>
        </p:xfrm>
        <a:graphic>
          <a:graphicData uri="http://schemas.openxmlformats.org/presentationml/2006/ole">
            <mc:AlternateContent xmlns:mc="http://schemas.openxmlformats.org/markup-compatibility/2006">
              <mc:Choice xmlns:v="urn:schemas-microsoft-com:vml" Requires="v">
                <p:oleObj name="Photo Editor Photo" r:id="rId4" imgW="2847619" imgH="2610214" progId="">
                  <p:embed/>
                </p:oleObj>
              </mc:Choice>
              <mc:Fallback>
                <p:oleObj name="Photo Editor Photo" r:id="rId4" imgW="2847619" imgH="2610214" progId="">
                  <p:embed/>
                  <p:pic>
                    <p:nvPicPr>
                      <p:cNvPr id="47110" name="Object 6"/>
                      <p:cNvPicPr>
                        <a:picLocks noChangeAspect="1" noChangeArrowheads="1"/>
                      </p:cNvPicPr>
                      <p:nvPr/>
                    </p:nvPicPr>
                    <p:blipFill>
                      <a:blip r:embed="rId3">
                        <a:extLst>
                          <a:ext uri="{28A0092B-C50C-407E-A947-70E740481C1C}">
                            <a14:useLocalDpi xmlns:a14="http://schemas.microsoft.com/office/drawing/2010/main" val="0"/>
                          </a:ext>
                        </a:extLst>
                      </a:blip>
                      <a:srcRect l="35239" t="26427" r="40234" b="36111"/>
                      <a:stretch>
                        <a:fillRect/>
                      </a:stretch>
                    </p:blipFill>
                    <p:spPr bwMode="auto">
                      <a:xfrm>
                        <a:off x="5664201" y="2697163"/>
                        <a:ext cx="1439863" cy="1319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7113" name="Object 9"/>
          <p:cNvGraphicFramePr>
            <a:graphicFrameLocks noGrp="1" noChangeAspect="1"/>
          </p:cNvGraphicFramePr>
          <p:nvPr>
            <p:ph sz="quarter" idx="3"/>
          </p:nvPr>
        </p:nvGraphicFramePr>
        <p:xfrm>
          <a:off x="8264526" y="2973389"/>
          <a:ext cx="1935163" cy="1773237"/>
        </p:xfrm>
        <a:graphic>
          <a:graphicData uri="http://schemas.openxmlformats.org/presentationml/2006/ole">
            <mc:AlternateContent xmlns:mc="http://schemas.openxmlformats.org/markup-compatibility/2006">
              <mc:Choice xmlns:v="urn:schemas-microsoft-com:vml" Requires="v">
                <p:oleObj name="Photo Editor Photo" r:id="rId5" imgW="2847619" imgH="2610214" progId="">
                  <p:embed/>
                </p:oleObj>
              </mc:Choice>
              <mc:Fallback>
                <p:oleObj name="Photo Editor Photo" r:id="rId5" imgW="2847619" imgH="2610214" progId="">
                  <p:embed/>
                  <p:pic>
                    <p:nvPicPr>
                      <p:cNvPr id="47113" name="Object 9"/>
                      <p:cNvPicPr>
                        <a:picLocks noChangeAspect="1" noChangeArrowheads="1"/>
                      </p:cNvPicPr>
                      <p:nvPr/>
                    </p:nvPicPr>
                    <p:blipFill>
                      <a:blip r:embed="rId3">
                        <a:extLst>
                          <a:ext uri="{28A0092B-C50C-407E-A947-70E740481C1C}">
                            <a14:useLocalDpi xmlns:a14="http://schemas.microsoft.com/office/drawing/2010/main" val="0"/>
                          </a:ext>
                        </a:extLst>
                      </a:blip>
                      <a:srcRect l="62930" t="-2478"/>
                      <a:stretch>
                        <a:fillRect/>
                      </a:stretch>
                    </p:blipFill>
                    <p:spPr bwMode="auto">
                      <a:xfrm>
                        <a:off x="8264526" y="2973389"/>
                        <a:ext cx="1935163" cy="177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116" name="Rectangle 12"/>
          <p:cNvSpPr>
            <a:spLocks noChangeArrowheads="1"/>
          </p:cNvSpPr>
          <p:nvPr/>
        </p:nvSpPr>
        <p:spPr bwMode="auto">
          <a:xfrm>
            <a:off x="4140201" y="277813"/>
            <a:ext cx="4043363" cy="1143000"/>
          </a:xfrm>
          <a:prstGeom prst="rect">
            <a:avLst/>
          </a:prstGeom>
          <a:noFill/>
          <a:ln w="9525">
            <a:noFill/>
            <a:miter lim="800000"/>
            <a:headEnd/>
            <a:tailEnd/>
          </a:ln>
          <a:effectLst/>
        </p:spPr>
        <p:txBody>
          <a:bodyPr anchor="ctr"/>
          <a:lstStyle/>
          <a:p>
            <a:pPr algn="l">
              <a:lnSpc>
                <a:spcPct val="80000"/>
              </a:lnSpc>
            </a:pPr>
            <a:r>
              <a:rPr lang="en-US" sz="4400" b="1" u="sng" dirty="0">
                <a:solidFill>
                  <a:schemeClr val="tx2"/>
                </a:solidFill>
              </a:rPr>
              <a:t>PULP CAVITY</a:t>
            </a:r>
          </a:p>
        </p:txBody>
      </p:sp>
      <p:sp>
        <p:nvSpPr>
          <p:cNvPr id="6" name="TextBox 5"/>
          <p:cNvSpPr txBox="1"/>
          <p:nvPr/>
        </p:nvSpPr>
        <p:spPr>
          <a:xfrm>
            <a:off x="2783632" y="6309320"/>
            <a:ext cx="1584176" cy="400110"/>
          </a:xfrm>
          <a:prstGeom prst="rect">
            <a:avLst/>
          </a:prstGeom>
          <a:noFill/>
        </p:spPr>
        <p:txBody>
          <a:bodyPr wrap="square" rtlCol="0">
            <a:spAutoFit/>
          </a:bodyPr>
          <a:lstStyle/>
          <a:p>
            <a:r>
              <a:rPr lang="en-US" sz="2000" b="1" dirty="0">
                <a:solidFill>
                  <a:schemeClr val="bg2">
                    <a:lumMod val="50000"/>
                  </a:schemeClr>
                </a:solidFill>
              </a:rPr>
              <a:t>Md section</a:t>
            </a:r>
          </a:p>
        </p:txBody>
      </p:sp>
      <p:sp>
        <p:nvSpPr>
          <p:cNvPr id="7" name="TextBox 6"/>
          <p:cNvSpPr txBox="1"/>
          <p:nvPr/>
        </p:nvSpPr>
        <p:spPr>
          <a:xfrm>
            <a:off x="8400256" y="6381328"/>
            <a:ext cx="1656184" cy="400110"/>
          </a:xfrm>
          <a:prstGeom prst="rect">
            <a:avLst/>
          </a:prstGeom>
          <a:noFill/>
        </p:spPr>
        <p:txBody>
          <a:bodyPr wrap="square" rtlCol="0">
            <a:spAutoFit/>
          </a:bodyPr>
          <a:lstStyle/>
          <a:p>
            <a:r>
              <a:rPr lang="en-US" sz="2000" b="1" dirty="0">
                <a:solidFill>
                  <a:schemeClr val="bg2">
                    <a:lumMod val="50000"/>
                  </a:schemeClr>
                </a:solidFill>
              </a:rPr>
              <a:t>BL section</a:t>
            </a:r>
          </a:p>
        </p:txBody>
      </p:sp>
      <p:sp>
        <p:nvSpPr>
          <p:cNvPr id="8" name="TextBox 7"/>
          <p:cNvSpPr txBox="1"/>
          <p:nvPr/>
        </p:nvSpPr>
        <p:spPr>
          <a:xfrm>
            <a:off x="4655840" y="4293096"/>
            <a:ext cx="2736304" cy="677108"/>
          </a:xfrm>
          <a:prstGeom prst="rect">
            <a:avLst/>
          </a:prstGeom>
          <a:noFill/>
        </p:spPr>
        <p:txBody>
          <a:bodyPr wrap="square" rtlCol="0">
            <a:spAutoFit/>
          </a:bodyPr>
          <a:lstStyle/>
          <a:p>
            <a:r>
              <a:rPr lang="en-US" sz="2000" b="1" dirty="0">
                <a:solidFill>
                  <a:schemeClr val="bg2">
                    <a:lumMod val="50000"/>
                  </a:schemeClr>
                </a:solidFill>
              </a:rPr>
              <a:t>Cervical section</a:t>
            </a:r>
          </a:p>
          <a:p>
            <a:endParaRPr lang="en-US" dirty="0"/>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eMandOne.gif"/>
          <p:cNvPicPr>
            <a:picLocks noChangeAspect="1"/>
          </p:cNvPicPr>
          <p:nvPr/>
        </p:nvPicPr>
        <p:blipFill>
          <a:blip r:embed="rId2" cstate="print">
            <a:duotone>
              <a:prstClr val="black"/>
              <a:schemeClr val="accent3">
                <a:tint val="45000"/>
                <a:satMod val="400000"/>
              </a:schemeClr>
            </a:duotone>
          </a:blip>
          <a:stretch>
            <a:fillRect/>
          </a:stretch>
        </p:blipFill>
        <p:spPr>
          <a:xfrm>
            <a:off x="2783633" y="836712"/>
            <a:ext cx="6264695" cy="3604418"/>
          </a:xfrm>
          <a:prstGeom prst="rect">
            <a:avLst/>
          </a:prstGeom>
          <a:scene3d>
            <a:camera prst="orthographicFront"/>
            <a:lightRig rig="threePt" dir="t"/>
          </a:scene3d>
          <a:sp3d contourW="12700">
            <a:contourClr>
              <a:schemeClr val="bg1">
                <a:lumMod val="95000"/>
                <a:lumOff val="5000"/>
              </a:schemeClr>
            </a:contourClr>
          </a:sp3d>
        </p:spPr>
      </p:pic>
      <p:sp>
        <p:nvSpPr>
          <p:cNvPr id="3" name="TextBox 2"/>
          <p:cNvSpPr txBox="1"/>
          <p:nvPr/>
        </p:nvSpPr>
        <p:spPr>
          <a:xfrm>
            <a:off x="2783632" y="4725144"/>
            <a:ext cx="6264696"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b="1" u="sng" dirty="0">
                <a:ln>
                  <a:solidFill>
                    <a:schemeClr val="bg1">
                      <a:lumMod val="95000"/>
                      <a:lumOff val="5000"/>
                    </a:schemeClr>
                  </a:solidFill>
                </a:ln>
                <a:solidFill>
                  <a:schemeClr val="bg2">
                    <a:lumMod val="50000"/>
                  </a:schemeClr>
                </a:solidFill>
              </a:rPr>
              <a:t>Mandibular First Premolar </a:t>
            </a:r>
          </a:p>
        </p:txBody>
      </p:sp>
      <p:sp>
        <p:nvSpPr>
          <p:cNvPr id="4" name="Down Arrow 3"/>
          <p:cNvSpPr/>
          <p:nvPr/>
        </p:nvSpPr>
        <p:spPr>
          <a:xfrm>
            <a:off x="5591944" y="5445224"/>
            <a:ext cx="648072"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4151784" y="5949280"/>
            <a:ext cx="3528392" cy="369332"/>
          </a:xfrm>
          <a:prstGeom prst="rect">
            <a:avLst/>
          </a:prstGeom>
          <a:noFill/>
        </p:spPr>
        <p:txBody>
          <a:bodyPr wrap="square" rtlCol="0">
            <a:spAutoFit/>
          </a:bodyPr>
          <a:lstStyle/>
          <a:p>
            <a:r>
              <a:rPr lang="en-US" b="1" dirty="0">
                <a:solidFill>
                  <a:schemeClr val="bg1"/>
                </a:solidFill>
              </a:rPr>
              <a:t>Description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0" y="2"/>
            <a:ext cx="5072066" cy="830997"/>
          </a:xfrm>
          <a:prstGeom prst="rect">
            <a:avLst/>
          </a:prstGeom>
          <a:noFill/>
        </p:spPr>
        <p:txBody>
          <a:bodyPr wrap="square" rtlCol="0">
            <a:spAutoFit/>
          </a:bodyPr>
          <a:lstStyle/>
          <a:p>
            <a:pPr algn="l"/>
            <a:endParaRPr lang="en-US" sz="2400" b="1" u="sng" dirty="0">
              <a:solidFill>
                <a:srgbClr val="FEF200"/>
              </a:solidFill>
            </a:endParaRPr>
          </a:p>
          <a:p>
            <a:pPr algn="l"/>
            <a:endParaRPr lang="en-US" sz="2400" b="1" u="sng" dirty="0">
              <a:solidFill>
                <a:srgbClr val="FEF200"/>
              </a:solidFill>
            </a:endParaRPr>
          </a:p>
        </p:txBody>
      </p:sp>
      <p:sp>
        <p:nvSpPr>
          <p:cNvPr id="1025" name="Rectangle 1"/>
          <p:cNvSpPr>
            <a:spLocks noChangeArrowheads="1"/>
          </p:cNvSpPr>
          <p:nvPr/>
        </p:nvSpPr>
        <p:spPr bwMode="auto">
          <a:xfrm>
            <a:off x="1524000" y="-1269921"/>
            <a:ext cx="7786710" cy="89106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defTabSz="914400" fontAlgn="base">
              <a:lnSpc>
                <a:spcPct val="150000"/>
              </a:lnSpc>
              <a:spcBef>
                <a:spcPct val="0"/>
              </a:spcBef>
              <a:spcAft>
                <a:spcPct val="0"/>
              </a:spcAft>
            </a:pPr>
            <a:endParaRPr lang="en-US" sz="1600" dirty="0">
              <a:latin typeface="Calibri" pitchFamily="34" charset="0"/>
              <a:ea typeface="Times New Roman" pitchFamily="18" charset="0"/>
              <a:cs typeface="Arial" pitchFamily="34" charset="0"/>
            </a:endParaRPr>
          </a:p>
          <a:p>
            <a:pPr defTabSz="914400" fontAlgn="base">
              <a:lnSpc>
                <a:spcPct val="150000"/>
              </a:lnSpc>
              <a:spcBef>
                <a:spcPct val="0"/>
              </a:spcBef>
              <a:spcAft>
                <a:spcPct val="0"/>
              </a:spcAft>
            </a:pPr>
            <a:endParaRPr lang="en-US" sz="1600" dirty="0">
              <a:latin typeface="Calibri" pitchFamily="34" charset="0"/>
              <a:ea typeface="Times New Roman" pitchFamily="18" charset="0"/>
              <a:cs typeface="Arial" pitchFamily="34" charset="0"/>
            </a:endParaRPr>
          </a:p>
          <a:p>
            <a:pPr defTabSz="914400" fontAlgn="base">
              <a:lnSpc>
                <a:spcPct val="150000"/>
              </a:lnSpc>
              <a:spcBef>
                <a:spcPct val="0"/>
              </a:spcBef>
              <a:spcAft>
                <a:spcPct val="0"/>
              </a:spcAft>
            </a:pPr>
            <a:endParaRPr lang="en-US" sz="1600" dirty="0">
              <a:solidFill>
                <a:schemeClr val="accent3">
                  <a:lumMod val="60000"/>
                  <a:lumOff val="40000"/>
                </a:schemeClr>
              </a:solidFill>
              <a:latin typeface="Calibri" pitchFamily="34" charset="0"/>
              <a:ea typeface="Times New Roman" pitchFamily="18" charset="0"/>
              <a:cs typeface="Arial" pitchFamily="34" charset="0"/>
            </a:endParaRPr>
          </a:p>
          <a:p>
            <a:pPr defTabSz="914400" fontAlgn="base">
              <a:lnSpc>
                <a:spcPct val="150000"/>
              </a:lnSpc>
              <a:spcBef>
                <a:spcPct val="0"/>
              </a:spcBef>
              <a:spcAft>
                <a:spcPct val="0"/>
              </a:spcAft>
            </a:pPr>
            <a:endParaRPr lang="en-US" sz="1600" dirty="0">
              <a:solidFill>
                <a:schemeClr val="accent3">
                  <a:lumMod val="60000"/>
                  <a:lumOff val="40000"/>
                </a:schemeClr>
              </a:solidFill>
              <a:latin typeface="Calibri" pitchFamily="34" charset="0"/>
              <a:ea typeface="Times New Roman" pitchFamily="18" charset="0"/>
              <a:cs typeface="Arial" pitchFamily="34" charset="0"/>
            </a:endParaRPr>
          </a:p>
          <a:p>
            <a:pPr lvl="0" algn="l" fontAlgn="base">
              <a:lnSpc>
                <a:spcPct val="150000"/>
              </a:lnSpc>
              <a:spcBef>
                <a:spcPct val="0"/>
              </a:spcBef>
              <a:spcAft>
                <a:spcPct val="0"/>
              </a:spcAft>
            </a:pPr>
            <a:endParaRPr lang="en-US" sz="1600" u="sng" dirty="0">
              <a:solidFill>
                <a:schemeClr val="bg2">
                  <a:lumMod val="50000"/>
                </a:schemeClr>
              </a:solidFill>
              <a:latin typeface="Calibri" pitchFamily="34" charset="0"/>
              <a:cs typeface="Arial" pitchFamily="34" charset="0"/>
            </a:endParaRPr>
          </a:p>
          <a:p>
            <a:pPr lvl="0" algn="l" fontAlgn="base">
              <a:lnSpc>
                <a:spcPct val="150000"/>
              </a:lnSpc>
              <a:spcBef>
                <a:spcPct val="0"/>
              </a:spcBef>
              <a:spcAft>
                <a:spcPct val="0"/>
              </a:spcAft>
            </a:pPr>
            <a:r>
              <a:rPr lang="en-US" sz="1600" u="sng" dirty="0">
                <a:solidFill>
                  <a:srgbClr val="FFC000"/>
                </a:solidFill>
                <a:latin typeface="Calibri" pitchFamily="34" charset="0"/>
                <a:cs typeface="Arial" pitchFamily="34" charset="0"/>
              </a:rPr>
              <a:t>-crown Shape</a:t>
            </a:r>
            <a:r>
              <a:rPr lang="en-US" sz="1600" u="sng" dirty="0">
                <a:solidFill>
                  <a:schemeClr val="accent5">
                    <a:lumMod val="40000"/>
                    <a:lumOff val="60000"/>
                  </a:schemeClr>
                </a:solidFill>
                <a:latin typeface="Calibri" pitchFamily="34" charset="0"/>
                <a:cs typeface="Arial" pitchFamily="34" charset="0"/>
              </a:rPr>
              <a:t>: </a:t>
            </a:r>
            <a:r>
              <a:rPr lang="en-US" sz="1600" dirty="0">
                <a:latin typeface="Calibri" pitchFamily="34" charset="0"/>
                <a:cs typeface="Arial" pitchFamily="34" charset="0"/>
              </a:rPr>
              <a:t>roughly trapezoidal with slight distal tip.</a:t>
            </a:r>
          </a:p>
          <a:p>
            <a:pPr lvl="0" algn="l" fontAlgn="base">
              <a:lnSpc>
                <a:spcPct val="150000"/>
              </a:lnSpc>
              <a:spcBef>
                <a:spcPct val="0"/>
              </a:spcBef>
              <a:spcAft>
                <a:spcPct val="0"/>
              </a:spcAft>
            </a:pPr>
            <a:r>
              <a:rPr lang="en-US" sz="1600" u="sng" dirty="0">
                <a:solidFill>
                  <a:srgbClr val="FFC000"/>
                </a:solidFill>
                <a:latin typeface="Calibri" pitchFamily="34" charset="0"/>
                <a:cs typeface="Arial" pitchFamily="34" charset="0"/>
              </a:rPr>
              <a:t>-Mesial outline </a:t>
            </a:r>
            <a:r>
              <a:rPr lang="en-US" sz="1600" u="sng" dirty="0">
                <a:solidFill>
                  <a:schemeClr val="bg2">
                    <a:lumMod val="50000"/>
                  </a:schemeClr>
                </a:solidFill>
                <a:latin typeface="Calibri" pitchFamily="34" charset="0"/>
                <a:cs typeface="Arial" pitchFamily="34" charset="0"/>
              </a:rPr>
              <a:t>: </a:t>
            </a:r>
            <a:r>
              <a:rPr lang="en-US" sz="1600" dirty="0">
                <a:solidFill>
                  <a:srgbClr val="FFFF00"/>
                </a:solidFill>
                <a:latin typeface="Calibri" pitchFamily="34" charset="0"/>
                <a:cs typeface="Arial" pitchFamily="34" charset="0"/>
              </a:rPr>
              <a:t>straight or slightly concave </a:t>
            </a:r>
            <a:r>
              <a:rPr lang="en-US" sz="1600" dirty="0">
                <a:latin typeface="Calibri" pitchFamily="34" charset="0"/>
                <a:cs typeface="Arial" pitchFamily="34" charset="0"/>
              </a:rPr>
              <a:t>above the cervical line till the contact areas</a:t>
            </a:r>
          </a:p>
          <a:p>
            <a:pPr lvl="0" algn="l" fontAlgn="base">
              <a:lnSpc>
                <a:spcPct val="150000"/>
              </a:lnSpc>
              <a:spcBef>
                <a:spcPct val="0"/>
              </a:spcBef>
              <a:spcAft>
                <a:spcPct val="0"/>
              </a:spcAft>
            </a:pPr>
            <a:r>
              <a:rPr lang="en-US" sz="1600" dirty="0">
                <a:latin typeface="Calibri" pitchFamily="34" charset="0"/>
                <a:cs typeface="Arial" pitchFamily="34" charset="0"/>
              </a:rPr>
              <a:t>-</a:t>
            </a:r>
            <a:r>
              <a:rPr lang="en-US" sz="1600" u="sng" dirty="0">
                <a:solidFill>
                  <a:srgbClr val="FFC000"/>
                </a:solidFill>
                <a:latin typeface="Calibri" pitchFamily="34" charset="0"/>
                <a:cs typeface="Arial" pitchFamily="34" charset="0"/>
              </a:rPr>
              <a:t>Distal outline </a:t>
            </a:r>
            <a:r>
              <a:rPr lang="en-US" sz="1600" dirty="0">
                <a:solidFill>
                  <a:srgbClr val="FFC000"/>
                </a:solidFill>
                <a:latin typeface="Calibri" pitchFamily="34" charset="0"/>
                <a:cs typeface="Arial" pitchFamily="34" charset="0"/>
              </a:rPr>
              <a:t>: </a:t>
            </a:r>
            <a:r>
              <a:rPr lang="en-US" sz="1600" dirty="0">
                <a:latin typeface="Calibri" pitchFamily="34" charset="0"/>
                <a:cs typeface="Arial" pitchFamily="34" charset="0"/>
              </a:rPr>
              <a:t>slightly concave.</a:t>
            </a:r>
          </a:p>
          <a:p>
            <a:pPr lvl="0" algn="l" fontAlgn="base">
              <a:lnSpc>
                <a:spcPct val="150000"/>
              </a:lnSpc>
              <a:spcBef>
                <a:spcPct val="0"/>
              </a:spcBef>
              <a:spcAft>
                <a:spcPct val="0"/>
              </a:spcAft>
            </a:pPr>
            <a:endParaRPr lang="en-US" sz="1600" dirty="0">
              <a:solidFill>
                <a:schemeClr val="bg2">
                  <a:lumMod val="50000"/>
                </a:schemeClr>
              </a:solidFill>
              <a:latin typeface="Calibri" pitchFamily="34" charset="0"/>
              <a:cs typeface="Arial" pitchFamily="34" charset="0"/>
            </a:endParaRPr>
          </a:p>
          <a:p>
            <a:pPr lvl="0" algn="l" fontAlgn="base">
              <a:lnSpc>
                <a:spcPct val="150000"/>
              </a:lnSpc>
              <a:spcBef>
                <a:spcPct val="0"/>
              </a:spcBef>
              <a:spcAft>
                <a:spcPct val="0"/>
              </a:spcAft>
            </a:pPr>
            <a:r>
              <a:rPr lang="en-US" sz="1600" dirty="0">
                <a:solidFill>
                  <a:schemeClr val="bg2">
                    <a:lumMod val="50000"/>
                  </a:schemeClr>
                </a:solidFill>
                <a:latin typeface="Calibri" pitchFamily="34" charset="0"/>
                <a:cs typeface="Arial" pitchFamily="34" charset="0"/>
              </a:rPr>
              <a:t>-</a:t>
            </a:r>
            <a:r>
              <a:rPr lang="en-US" sz="1600" u="sng" dirty="0">
                <a:solidFill>
                  <a:srgbClr val="FFC000"/>
                </a:solidFill>
                <a:latin typeface="Calibri" pitchFamily="34" charset="0"/>
                <a:cs typeface="Arial" pitchFamily="34" charset="0"/>
              </a:rPr>
              <a:t>Contact areas </a:t>
            </a:r>
            <a:r>
              <a:rPr lang="en-US" sz="1600" dirty="0">
                <a:latin typeface="Calibri" pitchFamily="34" charset="0"/>
                <a:cs typeface="Arial" pitchFamily="34" charset="0"/>
              </a:rPr>
              <a:t>: broad nearly </a:t>
            </a:r>
            <a:r>
              <a:rPr lang="en-US" sz="1600" dirty="0">
                <a:solidFill>
                  <a:schemeClr val="accent3">
                    <a:lumMod val="20000"/>
                    <a:lumOff val="80000"/>
                  </a:schemeClr>
                </a:solidFill>
                <a:latin typeface="Calibri" pitchFamily="34" charset="0"/>
                <a:cs typeface="Arial" pitchFamily="34" charset="0"/>
              </a:rPr>
              <a:t>at the </a:t>
            </a:r>
            <a:r>
              <a:rPr lang="en-US" sz="1600" dirty="0">
                <a:solidFill>
                  <a:srgbClr val="FFFF00"/>
                </a:solidFill>
                <a:latin typeface="Calibri" pitchFamily="34" charset="0"/>
                <a:cs typeface="Arial" pitchFamily="34" charset="0"/>
              </a:rPr>
              <a:t>same level </a:t>
            </a:r>
            <a:r>
              <a:rPr lang="en-US" sz="1600" dirty="0">
                <a:latin typeface="Calibri" pitchFamily="34" charset="0"/>
                <a:cs typeface="Arial" pitchFamily="34" charset="0"/>
              </a:rPr>
              <a:t>mesially and distally  </a:t>
            </a:r>
          </a:p>
          <a:p>
            <a:pPr lvl="0" algn="l" fontAlgn="base">
              <a:lnSpc>
                <a:spcPct val="150000"/>
              </a:lnSpc>
              <a:spcBef>
                <a:spcPct val="0"/>
              </a:spcBef>
              <a:spcAft>
                <a:spcPct val="0"/>
              </a:spcAft>
            </a:pPr>
            <a:r>
              <a:rPr lang="en-US" sz="1600" dirty="0">
                <a:latin typeface="Calibri" pitchFamily="34" charset="0"/>
                <a:cs typeface="Arial" pitchFamily="34" charset="0"/>
              </a:rPr>
              <a:t>-The </a:t>
            </a:r>
            <a:r>
              <a:rPr lang="en-US" sz="1600" dirty="0">
                <a:solidFill>
                  <a:srgbClr val="FFFF00"/>
                </a:solidFill>
                <a:latin typeface="Calibri" pitchFamily="34" charset="0"/>
                <a:cs typeface="Arial" pitchFamily="34" charset="0"/>
              </a:rPr>
              <a:t>middle buccal lobe is well developed.</a:t>
            </a:r>
          </a:p>
          <a:p>
            <a:pPr algn="l" fontAlgn="base">
              <a:lnSpc>
                <a:spcPct val="150000"/>
              </a:lnSpc>
              <a:spcBef>
                <a:spcPct val="0"/>
              </a:spcBef>
              <a:spcAft>
                <a:spcPct val="0"/>
              </a:spcAft>
            </a:pPr>
            <a:r>
              <a:rPr lang="en-US" sz="1600" dirty="0">
                <a:latin typeface="Calibri" pitchFamily="34" charset="0"/>
                <a:ea typeface="Times New Roman" pitchFamily="18" charset="0"/>
                <a:cs typeface="Arial" pitchFamily="34" charset="0"/>
              </a:rPr>
              <a:t>-The outline is very nearly symmetrical bilaterally, displaying a large, pointed buccal cusp.</a:t>
            </a:r>
          </a:p>
          <a:p>
            <a:pPr defTabSz="914400" fontAlgn="base">
              <a:lnSpc>
                <a:spcPct val="150000"/>
              </a:lnSpc>
              <a:spcBef>
                <a:spcPct val="0"/>
              </a:spcBef>
              <a:spcAft>
                <a:spcPct val="0"/>
              </a:spcAft>
            </a:pPr>
            <a:r>
              <a:rPr lang="en-US" sz="1600" dirty="0">
                <a:latin typeface="Calibri" pitchFamily="34" charset="0"/>
                <a:ea typeface="Times New Roman" pitchFamily="18" charset="0"/>
                <a:cs typeface="Arial" pitchFamily="34" charset="0"/>
              </a:rPr>
              <a:t> -From it descends a large, well developed buccal ridge. </a:t>
            </a:r>
          </a:p>
          <a:p>
            <a:pPr defTabSz="914400" fontAlgn="base">
              <a:lnSpc>
                <a:spcPct val="150000"/>
              </a:lnSpc>
              <a:spcBef>
                <a:spcPct val="0"/>
              </a:spcBef>
              <a:spcAft>
                <a:spcPct val="0"/>
              </a:spcAft>
            </a:pPr>
            <a:endParaRPr lang="en-US" sz="1600" dirty="0">
              <a:solidFill>
                <a:schemeClr val="bg2">
                  <a:lumMod val="50000"/>
                </a:schemeClr>
              </a:solidFill>
              <a:latin typeface="Calibri" pitchFamily="34" charset="0"/>
              <a:ea typeface="Times New Roman" pitchFamily="18" charset="0"/>
              <a:cs typeface="Arial" pitchFamily="34" charset="0"/>
            </a:endParaRPr>
          </a:p>
          <a:p>
            <a:pPr defTabSz="914400" fontAlgn="base">
              <a:lnSpc>
                <a:spcPct val="150000"/>
              </a:lnSpc>
              <a:spcBef>
                <a:spcPct val="0"/>
              </a:spcBef>
              <a:spcAft>
                <a:spcPct val="0"/>
              </a:spcAft>
              <a:buFont typeface="Arial" pitchFamily="34" charset="0"/>
              <a:buChar char="•"/>
            </a:pPr>
            <a:r>
              <a:rPr lang="en-US" sz="1600" u="sng" dirty="0">
                <a:solidFill>
                  <a:srgbClr val="FFC000"/>
                </a:solidFill>
                <a:latin typeface="Calibri" pitchFamily="34" charset="0"/>
                <a:cs typeface="Arial" pitchFamily="34" charset="0"/>
              </a:rPr>
              <a:t>Mesial contact area </a:t>
            </a:r>
            <a:r>
              <a:rPr lang="en-US" sz="1600" dirty="0">
                <a:latin typeface="Calibri" pitchFamily="34" charset="0"/>
                <a:cs typeface="Arial" pitchFamily="34" charset="0"/>
              </a:rPr>
              <a:t>is near the junction of the occlusal and middle thirds .</a:t>
            </a:r>
          </a:p>
          <a:p>
            <a:pPr defTabSz="914400" fontAlgn="base">
              <a:lnSpc>
                <a:spcPct val="150000"/>
              </a:lnSpc>
              <a:spcBef>
                <a:spcPct val="0"/>
              </a:spcBef>
              <a:spcAft>
                <a:spcPct val="0"/>
              </a:spcAft>
              <a:buFont typeface="Arial" pitchFamily="34" charset="0"/>
              <a:buChar char="•"/>
            </a:pPr>
            <a:r>
              <a:rPr lang="en-US" sz="1600" u="sng" dirty="0">
                <a:solidFill>
                  <a:srgbClr val="FFC000"/>
                </a:solidFill>
                <a:latin typeface="Calibri" pitchFamily="34" charset="0"/>
                <a:cs typeface="Arial" pitchFamily="34" charset="0"/>
              </a:rPr>
              <a:t>Distal contact area </a:t>
            </a:r>
            <a:r>
              <a:rPr lang="en-US" sz="1600" dirty="0">
                <a:latin typeface="Calibri" pitchFamily="34" charset="0"/>
                <a:cs typeface="Arial" pitchFamily="34" charset="0"/>
              </a:rPr>
              <a:t>is slightly occlusal to the mesial contact area.</a:t>
            </a:r>
          </a:p>
          <a:p>
            <a:pPr defTabSz="914400" fontAlgn="base">
              <a:lnSpc>
                <a:spcPct val="150000"/>
              </a:lnSpc>
              <a:spcBef>
                <a:spcPct val="0"/>
              </a:spcBef>
              <a:spcAft>
                <a:spcPct val="0"/>
              </a:spcAft>
              <a:buFont typeface="Arial" pitchFamily="34" charset="0"/>
              <a:buChar char="•"/>
            </a:pPr>
            <a:endParaRPr lang="en-US" sz="1600" dirty="0">
              <a:latin typeface="Calibri" pitchFamily="34" charset="0"/>
              <a:cs typeface="Arial" pitchFamily="34" charset="0"/>
            </a:endParaRPr>
          </a:p>
          <a:p>
            <a:pPr defTabSz="914400" fontAlgn="base">
              <a:lnSpc>
                <a:spcPct val="150000"/>
              </a:lnSpc>
              <a:spcBef>
                <a:spcPct val="0"/>
              </a:spcBef>
              <a:spcAft>
                <a:spcPct val="0"/>
              </a:spcAft>
              <a:buFont typeface="Arial" pitchFamily="34" charset="0"/>
              <a:buChar char="•"/>
            </a:pPr>
            <a:r>
              <a:rPr lang="en-US" sz="1600" u="sng" dirty="0">
                <a:solidFill>
                  <a:srgbClr val="FFC000"/>
                </a:solidFill>
                <a:latin typeface="Calibri" pitchFamily="34" charset="0"/>
                <a:cs typeface="Arial" pitchFamily="34" charset="0"/>
              </a:rPr>
              <a:t>Cervical line </a:t>
            </a:r>
            <a:r>
              <a:rPr lang="en-US" sz="1600" dirty="0">
                <a:latin typeface="Calibri" pitchFamily="34" charset="0"/>
                <a:cs typeface="Arial" pitchFamily="34" charset="0"/>
              </a:rPr>
              <a:t>: the cervix is narrow Mesiodistally cervical line is convex buccally with convexity directed apically.</a:t>
            </a:r>
          </a:p>
          <a:p>
            <a:pPr defTabSz="914400" fontAlgn="base">
              <a:lnSpc>
                <a:spcPct val="150000"/>
              </a:lnSpc>
              <a:spcBef>
                <a:spcPct val="0"/>
              </a:spcBef>
              <a:spcAft>
                <a:spcPct val="0"/>
              </a:spcAft>
              <a:buFont typeface="Arial" pitchFamily="34" charset="0"/>
              <a:buChar char="•"/>
            </a:pPr>
            <a:endParaRPr lang="en-US" sz="1600" dirty="0">
              <a:latin typeface="Calibri" pitchFamily="34" charset="0"/>
              <a:cs typeface="Arial" pitchFamily="34" charset="0"/>
            </a:endParaRPr>
          </a:p>
          <a:p>
            <a:pPr defTabSz="914400" fontAlgn="base">
              <a:lnSpc>
                <a:spcPct val="150000"/>
              </a:lnSpc>
              <a:spcBef>
                <a:spcPct val="0"/>
              </a:spcBef>
              <a:spcAft>
                <a:spcPct val="0"/>
              </a:spcAft>
              <a:buFont typeface="Arial" pitchFamily="34" charset="0"/>
              <a:buChar char="•"/>
            </a:pPr>
            <a:r>
              <a:rPr lang="en-US" sz="1600" dirty="0">
                <a:latin typeface="Calibri" pitchFamily="34" charset="0"/>
                <a:cs typeface="Arial" pitchFamily="34" charset="0"/>
              </a:rPr>
              <a:t>The mesial cusp ridge is shorter than the distal cusp ridge. </a:t>
            </a:r>
          </a:p>
          <a:p>
            <a:pPr defTabSz="914400" fontAlgn="base">
              <a:lnSpc>
                <a:spcPct val="150000"/>
              </a:lnSpc>
              <a:spcBef>
                <a:spcPct val="0"/>
              </a:spcBef>
              <a:spcAft>
                <a:spcPct val="0"/>
              </a:spcAft>
            </a:pPr>
            <a:endParaRPr lang="en-US" sz="1600" dirty="0">
              <a:solidFill>
                <a:schemeClr val="accent3">
                  <a:lumMod val="60000"/>
                  <a:lumOff val="40000"/>
                </a:schemeClr>
              </a:solidFill>
              <a:latin typeface="Calibri" pitchFamily="34" charset="0"/>
              <a:cs typeface="Arial" pitchFamily="34" charset="0"/>
            </a:endParaRPr>
          </a:p>
          <a:p>
            <a:pPr defTabSz="914400" fontAlgn="base">
              <a:lnSpc>
                <a:spcPct val="150000"/>
              </a:lnSpc>
              <a:spcBef>
                <a:spcPct val="0"/>
              </a:spcBef>
              <a:spcAft>
                <a:spcPct val="0"/>
              </a:spcAft>
            </a:pPr>
            <a:endParaRPr lang="en-US" sz="1600" dirty="0">
              <a:solidFill>
                <a:schemeClr val="accent3">
                  <a:lumMod val="60000"/>
                  <a:lumOff val="40000"/>
                </a:schemeClr>
              </a:solidFill>
              <a:latin typeface="Calibri" pitchFamily="34" charset="0"/>
              <a:cs typeface="Arial" pitchFamily="34" charset="0"/>
            </a:endParaRPr>
          </a:p>
          <a:p>
            <a:pPr defTabSz="914400" fontAlgn="base">
              <a:lnSpc>
                <a:spcPct val="150000"/>
              </a:lnSpc>
              <a:spcBef>
                <a:spcPct val="0"/>
              </a:spcBef>
              <a:spcAft>
                <a:spcPct val="0"/>
              </a:spcAft>
            </a:pPr>
            <a:endParaRPr lang="en-US" sz="1600" dirty="0">
              <a:solidFill>
                <a:schemeClr val="accent3">
                  <a:lumMod val="60000"/>
                  <a:lumOff val="40000"/>
                </a:schemeClr>
              </a:solidFill>
              <a:latin typeface="Arial" pitchFamily="34" charset="0"/>
              <a:cs typeface="Arial" pitchFamily="34" charset="0"/>
            </a:endParaRPr>
          </a:p>
        </p:txBody>
      </p:sp>
      <p:pic>
        <p:nvPicPr>
          <p:cNvPr id="7169" name="Picture 1"/>
          <p:cNvPicPr>
            <a:picLocks noChangeAspect="1" noChangeArrowheads="1"/>
          </p:cNvPicPr>
          <p:nvPr/>
        </p:nvPicPr>
        <p:blipFill>
          <a:blip r:embed="rId3" cstate="print"/>
          <a:srcRect/>
          <a:stretch>
            <a:fillRect/>
          </a:stretch>
        </p:blipFill>
        <p:spPr bwMode="auto">
          <a:xfrm>
            <a:off x="9594860" y="4411172"/>
            <a:ext cx="930296" cy="2195731"/>
          </a:xfrm>
          <a:prstGeom prst="rect">
            <a:avLst/>
          </a:prstGeom>
          <a:noFill/>
          <a:ln w="9525">
            <a:noFill/>
            <a:miter lim="800000"/>
            <a:headEnd/>
            <a:tailEnd/>
          </a:ln>
        </p:spPr>
      </p:pic>
      <p:sp>
        <p:nvSpPr>
          <p:cNvPr id="8" name="TextBox 7"/>
          <p:cNvSpPr txBox="1"/>
          <p:nvPr/>
        </p:nvSpPr>
        <p:spPr>
          <a:xfrm>
            <a:off x="9155294" y="3789040"/>
            <a:ext cx="1584176" cy="369332"/>
          </a:xfrm>
          <a:prstGeom prst="rect">
            <a:avLst/>
          </a:prstGeom>
          <a:solidFill>
            <a:schemeClr val="bg2">
              <a:lumMod val="60000"/>
              <a:lumOff val="40000"/>
            </a:schemeClr>
          </a:solidFill>
        </p:spPr>
        <p:txBody>
          <a:bodyPr wrap="square" rtlCol="0">
            <a:spAutoFit/>
          </a:bodyPr>
          <a:lstStyle/>
          <a:p>
            <a:pPr algn="ctr"/>
            <a:r>
              <a:rPr lang="en-US" b="1" dirty="0">
                <a:solidFill>
                  <a:schemeClr val="accent3">
                    <a:lumMod val="50000"/>
                  </a:schemeClr>
                </a:solidFill>
              </a:rPr>
              <a:t>Buccal</a:t>
            </a:r>
            <a:r>
              <a:rPr lang="en-US" b="1" dirty="0">
                <a:solidFill>
                  <a:schemeClr val="bg1"/>
                </a:solidFill>
              </a:rPr>
              <a:t> </a:t>
            </a:r>
          </a:p>
        </p:txBody>
      </p:sp>
      <p:sp>
        <p:nvSpPr>
          <p:cNvPr id="7" name="Rectangle 18"/>
          <p:cNvSpPr>
            <a:spLocks noChangeArrowheads="1"/>
          </p:cNvSpPr>
          <p:nvPr/>
        </p:nvSpPr>
        <p:spPr bwMode="auto">
          <a:xfrm>
            <a:off x="1524000" y="142852"/>
            <a:ext cx="9144001" cy="523220"/>
          </a:xfrm>
          <a:prstGeom prst="rect">
            <a:avLst/>
          </a:prstGeom>
          <a:gradFill>
            <a:gsLst>
              <a:gs pos="70000">
                <a:schemeClr val="accent2">
                  <a:lumMod val="60000"/>
                  <a:lumOff val="40000"/>
                </a:schemeClr>
              </a:gs>
              <a:gs pos="100000">
                <a:srgbClr val="FFEBFA"/>
              </a:gs>
            </a:gsLst>
            <a:path path="circle">
              <a:fillToRect l="100000" t="100000"/>
            </a:path>
          </a:gradFill>
          <a:ln w="9525">
            <a:noFill/>
            <a:miter lim="800000"/>
            <a:headEnd/>
            <a:tailEnd/>
          </a:ln>
          <a:effectLst/>
        </p:spPr>
        <p:txBody>
          <a:bodyPr wrap="square">
            <a:spAutoFit/>
          </a:bodyPr>
          <a:lstStyle/>
          <a:p>
            <a:pPr algn="l">
              <a:defRPr/>
            </a:pPr>
            <a:r>
              <a:rPr lang="en-US" sz="2800" dirty="0">
                <a:effectLst>
                  <a:outerShdw blurRad="38100" dist="38100" dir="2700000" algn="tl">
                    <a:srgbClr val="000000"/>
                  </a:outerShdw>
                </a:effectLst>
              </a:rPr>
              <a:t>B</a:t>
            </a:r>
            <a:r>
              <a:rPr lang="en-US" sz="2800" dirty="0"/>
              <a:t>uccal (facial)</a:t>
            </a:r>
            <a:r>
              <a:rPr lang="en-US" sz="2800" dirty="0">
                <a:effectLst>
                  <a:outerShdw blurRad="38100" dist="38100" dir="2700000" algn="tl">
                    <a:srgbClr val="000000"/>
                  </a:outerShdw>
                </a:effectLst>
              </a:rPr>
              <a:t>Aspect</a:t>
            </a:r>
          </a:p>
        </p:txBody>
      </p:sp>
      <p:pic>
        <p:nvPicPr>
          <p:cNvPr id="7170" name="Picture 2"/>
          <p:cNvPicPr>
            <a:picLocks noChangeAspect="1" noChangeArrowheads="1"/>
          </p:cNvPicPr>
          <p:nvPr/>
        </p:nvPicPr>
        <p:blipFill>
          <a:blip r:embed="rId4" cstate="print"/>
          <a:srcRect/>
          <a:stretch>
            <a:fillRect/>
          </a:stretch>
        </p:blipFill>
        <p:spPr bwMode="auto">
          <a:xfrm>
            <a:off x="9376830" y="142852"/>
            <a:ext cx="1219765" cy="3528392"/>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0"/>
            <a:ext cx="7816645" cy="6643710"/>
          </a:xfrm>
          <a:noFill/>
          <a:ln>
            <a:noFill/>
          </a:ln>
        </p:spPr>
        <p:txBody>
          <a:bodyPr>
            <a:noAutofit/>
          </a:bodyPr>
          <a:lstStyle/>
          <a:p>
            <a:pPr>
              <a:buFont typeface="Arial" pitchFamily="34" charset="0"/>
              <a:buChar char="•"/>
            </a:pPr>
            <a:br>
              <a:rPr lang="en-US" sz="2400" dirty="0">
                <a:solidFill>
                  <a:schemeClr val="accent3">
                    <a:lumMod val="60000"/>
                    <a:lumOff val="40000"/>
                  </a:schemeClr>
                </a:solidFill>
              </a:rPr>
            </a:br>
            <a:br>
              <a:rPr lang="en-US" sz="2400" dirty="0">
                <a:solidFill>
                  <a:schemeClr val="accent3">
                    <a:lumMod val="60000"/>
                    <a:lumOff val="40000"/>
                  </a:schemeClr>
                </a:solidFill>
              </a:rPr>
            </a:br>
            <a:br>
              <a:rPr lang="en-US" sz="2400" dirty="0">
                <a:solidFill>
                  <a:schemeClr val="accent3">
                    <a:lumMod val="60000"/>
                    <a:lumOff val="40000"/>
                  </a:schemeClr>
                </a:solidFill>
              </a:rPr>
            </a:br>
            <a:br>
              <a:rPr lang="en-US" sz="2400" dirty="0">
                <a:solidFill>
                  <a:schemeClr val="accent3">
                    <a:lumMod val="60000"/>
                    <a:lumOff val="40000"/>
                  </a:schemeClr>
                </a:solidFill>
              </a:rPr>
            </a:br>
            <a:br>
              <a:rPr lang="en-US" sz="2400" dirty="0">
                <a:solidFill>
                  <a:schemeClr val="tx1">
                    <a:lumMod val="95000"/>
                  </a:schemeClr>
                </a:solidFill>
              </a:rPr>
            </a:br>
            <a:br>
              <a:rPr lang="en-US" sz="2400" dirty="0">
                <a:solidFill>
                  <a:schemeClr val="tx1">
                    <a:lumMod val="95000"/>
                  </a:schemeClr>
                </a:solidFill>
              </a:rPr>
            </a:br>
            <a:br>
              <a:rPr lang="en-US" sz="3600" u="sng" dirty="0">
                <a:solidFill>
                  <a:schemeClr val="tx1">
                    <a:lumMod val="95000"/>
                  </a:schemeClr>
                </a:solidFill>
              </a:rPr>
            </a:br>
            <a:br>
              <a:rPr lang="en-US" sz="3600" u="sng" dirty="0">
                <a:solidFill>
                  <a:schemeClr val="tx1">
                    <a:lumMod val="95000"/>
                  </a:schemeClr>
                </a:solidFill>
              </a:rPr>
            </a:br>
            <a:r>
              <a:rPr lang="en-US" sz="2000" b="0" cap="none" dirty="0">
                <a:solidFill>
                  <a:schemeClr val="tx1">
                    <a:lumMod val="95000"/>
                  </a:schemeClr>
                </a:solidFill>
                <a:effectLst/>
              </a:rPr>
              <a:t>-The crown is much narrower mesiodistally on the lingual half than on the buccal half.</a:t>
            </a:r>
            <a:br>
              <a:rPr lang="en-US" sz="2000" b="0" cap="none" dirty="0">
                <a:solidFill>
                  <a:schemeClr val="tx1">
                    <a:lumMod val="95000"/>
                  </a:schemeClr>
                </a:solidFill>
                <a:effectLst/>
              </a:rPr>
            </a:br>
            <a:br>
              <a:rPr lang="en-US" sz="2000" b="0" cap="none" dirty="0">
                <a:solidFill>
                  <a:schemeClr val="tx1">
                    <a:lumMod val="95000"/>
                  </a:schemeClr>
                </a:solidFill>
                <a:effectLst/>
              </a:rPr>
            </a:br>
            <a:r>
              <a:rPr lang="en-US" sz="2000" b="0" cap="none" dirty="0">
                <a:solidFill>
                  <a:schemeClr val="tx1">
                    <a:lumMod val="95000"/>
                  </a:schemeClr>
                </a:solidFill>
                <a:effectLst/>
              </a:rPr>
              <a:t>-This tooth has the smallest and most </a:t>
            </a:r>
            <a:r>
              <a:rPr lang="en-US" sz="2000" b="0" cap="none" dirty="0">
                <a:solidFill>
                  <a:srgbClr val="FFFF00"/>
                </a:solidFill>
                <a:effectLst/>
              </a:rPr>
              <a:t>ill-defined lingual </a:t>
            </a:r>
            <a:r>
              <a:rPr lang="en-US" sz="2000" b="0" cap="none" dirty="0">
                <a:solidFill>
                  <a:schemeClr val="tx1">
                    <a:lumMod val="95000"/>
                  </a:schemeClr>
                </a:solidFill>
                <a:effectLst/>
              </a:rPr>
              <a:t>cusp of any of the premolars.</a:t>
            </a:r>
            <a:br>
              <a:rPr lang="en-US" sz="2000" b="0" cap="none" dirty="0">
                <a:solidFill>
                  <a:schemeClr val="tx1">
                    <a:lumMod val="95000"/>
                  </a:schemeClr>
                </a:solidFill>
                <a:effectLst/>
              </a:rPr>
            </a:br>
            <a:br>
              <a:rPr lang="en-US" sz="2000" b="0" cap="none" dirty="0">
                <a:solidFill>
                  <a:schemeClr val="tx1">
                    <a:lumMod val="95000"/>
                  </a:schemeClr>
                </a:solidFill>
                <a:effectLst/>
              </a:rPr>
            </a:br>
            <a:r>
              <a:rPr lang="en-US" sz="2000" b="0" cap="none" dirty="0">
                <a:solidFill>
                  <a:schemeClr val="tx1">
                    <a:lumMod val="95000"/>
                  </a:schemeClr>
                </a:solidFill>
                <a:effectLst/>
              </a:rPr>
              <a:t>-The lingual cusp is quite small and short and pointed at the tip. It’s </a:t>
            </a:r>
            <a:r>
              <a:rPr lang="en-US" sz="2000" b="0" cap="none" dirty="0">
                <a:solidFill>
                  <a:srgbClr val="FFFF00"/>
                </a:solidFill>
                <a:effectLst/>
              </a:rPr>
              <a:t>non functional . </a:t>
            </a:r>
            <a:br>
              <a:rPr lang="en-US" sz="2000" b="0" cap="none" dirty="0">
                <a:solidFill>
                  <a:schemeClr val="tx1">
                    <a:lumMod val="95000"/>
                  </a:schemeClr>
                </a:solidFill>
                <a:effectLst/>
              </a:rPr>
            </a:br>
            <a:br>
              <a:rPr lang="en-US" sz="2000" b="0" cap="none" dirty="0">
                <a:solidFill>
                  <a:schemeClr val="tx1">
                    <a:lumMod val="95000"/>
                  </a:schemeClr>
                </a:solidFill>
                <a:effectLst/>
              </a:rPr>
            </a:br>
            <a:r>
              <a:rPr lang="en-US" sz="2000" b="0" cap="none" dirty="0">
                <a:solidFill>
                  <a:schemeClr val="tx1">
                    <a:lumMod val="95000"/>
                  </a:schemeClr>
                </a:solidFill>
                <a:effectLst/>
              </a:rPr>
              <a:t>-much of the occlusal surface of this tooth can be seen from the lingual aspect because of the most obvious shortness of lingual cusp .</a:t>
            </a:r>
            <a:br>
              <a:rPr lang="en-US" sz="2000" b="0" cap="none" dirty="0">
                <a:solidFill>
                  <a:schemeClr val="tx1">
                    <a:lumMod val="95000"/>
                  </a:schemeClr>
                </a:solidFill>
                <a:effectLst/>
              </a:rPr>
            </a:br>
            <a:br>
              <a:rPr lang="en-US" sz="2000" b="0" cap="none" dirty="0">
                <a:solidFill>
                  <a:schemeClr val="tx1">
                    <a:lumMod val="95000"/>
                  </a:schemeClr>
                </a:solidFill>
                <a:effectLst/>
              </a:rPr>
            </a:br>
            <a:r>
              <a:rPr lang="en-US" sz="2000" b="0" cap="none" dirty="0">
                <a:solidFill>
                  <a:schemeClr val="tx1">
                    <a:lumMod val="95000"/>
                  </a:schemeClr>
                </a:solidFill>
                <a:effectLst/>
              </a:rPr>
              <a:t>-A characteristic feature of lower four is   </a:t>
            </a:r>
            <a:r>
              <a:rPr lang="en-US" sz="2000" b="0" u="sng" cap="none" dirty="0" err="1">
                <a:solidFill>
                  <a:schemeClr val="tx1">
                    <a:lumMod val="95000"/>
                  </a:schemeClr>
                </a:solidFill>
                <a:effectLst/>
              </a:rPr>
              <a:t>mesiolingual</a:t>
            </a:r>
            <a:r>
              <a:rPr lang="en-US" sz="2000" b="0" u="sng" cap="none" dirty="0">
                <a:solidFill>
                  <a:schemeClr val="tx1">
                    <a:lumMod val="95000"/>
                  </a:schemeClr>
                </a:solidFill>
                <a:effectLst/>
              </a:rPr>
              <a:t> developmental groove </a:t>
            </a:r>
            <a:r>
              <a:rPr lang="en-US" sz="2000" b="0" cap="none" dirty="0">
                <a:solidFill>
                  <a:schemeClr val="tx1">
                    <a:lumMod val="95000"/>
                  </a:schemeClr>
                </a:solidFill>
                <a:effectLst/>
              </a:rPr>
              <a:t>separating the mesial marginal ridge from the lingual cusp </a:t>
            </a:r>
            <a:r>
              <a:rPr lang="en-US" sz="1800" dirty="0">
                <a:solidFill>
                  <a:schemeClr val="tx1">
                    <a:lumMod val="95000"/>
                  </a:schemeClr>
                </a:solidFill>
                <a:effectLst/>
              </a:rPr>
              <a:t>.</a:t>
            </a:r>
            <a:br>
              <a:rPr lang="en-US" sz="1800" dirty="0">
                <a:solidFill>
                  <a:schemeClr val="tx1">
                    <a:lumMod val="95000"/>
                  </a:schemeClr>
                </a:solidFill>
                <a:effectLst/>
              </a:rPr>
            </a:br>
            <a:br>
              <a:rPr lang="en-US" sz="1800" dirty="0">
                <a:solidFill>
                  <a:schemeClr val="accent3">
                    <a:lumMod val="60000"/>
                    <a:lumOff val="40000"/>
                  </a:schemeClr>
                </a:solidFill>
              </a:rPr>
            </a:br>
            <a:br>
              <a:rPr lang="en-US" sz="1800" dirty="0">
                <a:solidFill>
                  <a:schemeClr val="accent3">
                    <a:lumMod val="60000"/>
                    <a:lumOff val="40000"/>
                  </a:schemeClr>
                </a:solidFill>
              </a:rPr>
            </a:br>
            <a:br>
              <a:rPr lang="en-US" sz="1800" dirty="0">
                <a:solidFill>
                  <a:schemeClr val="accent3">
                    <a:lumMod val="60000"/>
                    <a:lumOff val="40000"/>
                  </a:schemeClr>
                </a:solidFill>
              </a:rPr>
            </a:br>
            <a:br>
              <a:rPr lang="en-US" sz="1800" dirty="0"/>
            </a:br>
            <a:br>
              <a:rPr lang="en-US" sz="1800" dirty="0"/>
            </a:br>
            <a:br>
              <a:rPr lang="en-US" sz="1800" dirty="0"/>
            </a:br>
            <a:br>
              <a:rPr lang="en-US" sz="1800" dirty="0"/>
            </a:br>
            <a:endParaRPr lang="en-US" sz="1800" dirty="0"/>
          </a:p>
        </p:txBody>
      </p:sp>
      <p:pic>
        <p:nvPicPr>
          <p:cNvPr id="6146" name="Picture 2"/>
          <p:cNvPicPr>
            <a:picLocks noGrp="1" noChangeAspect="1" noChangeArrowheads="1"/>
          </p:cNvPicPr>
          <p:nvPr>
            <p:ph idx="1"/>
          </p:nvPr>
        </p:nvPicPr>
        <p:blipFill>
          <a:blip r:embed="rId3" cstate="print"/>
          <a:srcRect/>
          <a:stretch>
            <a:fillRect/>
          </a:stretch>
        </p:blipFill>
        <p:spPr bwMode="auto">
          <a:xfrm>
            <a:off x="8698068" y="71415"/>
            <a:ext cx="1255585" cy="3168351"/>
          </a:xfrm>
          <a:prstGeom prst="rect">
            <a:avLst/>
          </a:prstGeom>
          <a:noFill/>
          <a:ln w="9525">
            <a:noFill/>
            <a:miter lim="800000"/>
            <a:headEnd/>
            <a:tailEnd/>
          </a:ln>
        </p:spPr>
      </p:pic>
      <p:sp>
        <p:nvSpPr>
          <p:cNvPr id="5" name="TextBox 4"/>
          <p:cNvSpPr txBox="1"/>
          <p:nvPr/>
        </p:nvSpPr>
        <p:spPr>
          <a:xfrm>
            <a:off x="8688288" y="3429000"/>
            <a:ext cx="1368152" cy="369332"/>
          </a:xfrm>
          <a:prstGeom prst="rect">
            <a:avLst/>
          </a:prstGeom>
          <a:solidFill>
            <a:schemeClr val="bg2">
              <a:lumMod val="60000"/>
              <a:lumOff val="40000"/>
            </a:schemeClr>
          </a:solidFill>
        </p:spPr>
        <p:txBody>
          <a:bodyPr wrap="square" rtlCol="0">
            <a:spAutoFit/>
          </a:bodyPr>
          <a:lstStyle/>
          <a:p>
            <a:pPr algn="ctr"/>
            <a:r>
              <a:rPr lang="en-US" b="1" dirty="0">
                <a:solidFill>
                  <a:schemeClr val="bg2">
                    <a:lumMod val="25000"/>
                  </a:schemeClr>
                </a:solidFill>
              </a:rPr>
              <a:t>Lingual</a:t>
            </a:r>
            <a:r>
              <a:rPr lang="en-US" dirty="0"/>
              <a:t> </a:t>
            </a:r>
          </a:p>
        </p:txBody>
      </p:sp>
      <p:pic>
        <p:nvPicPr>
          <p:cNvPr id="6145" name="Picture 1"/>
          <p:cNvPicPr>
            <a:picLocks noChangeAspect="1" noChangeArrowheads="1"/>
          </p:cNvPicPr>
          <p:nvPr/>
        </p:nvPicPr>
        <p:blipFill>
          <a:blip r:embed="rId4" cstate="print"/>
          <a:srcRect/>
          <a:stretch>
            <a:fillRect/>
          </a:stretch>
        </p:blipFill>
        <p:spPr bwMode="auto">
          <a:xfrm>
            <a:off x="8810644" y="4149081"/>
            <a:ext cx="1008112" cy="2381665"/>
          </a:xfrm>
          <a:prstGeom prst="rect">
            <a:avLst/>
          </a:prstGeom>
          <a:noFill/>
          <a:ln w="9525">
            <a:noFill/>
            <a:miter lim="800000"/>
            <a:headEnd/>
            <a:tailEnd/>
          </a:ln>
        </p:spPr>
      </p:pic>
      <p:sp>
        <p:nvSpPr>
          <p:cNvPr id="6" name="Rectangle 18"/>
          <p:cNvSpPr>
            <a:spLocks noChangeArrowheads="1"/>
          </p:cNvSpPr>
          <p:nvPr/>
        </p:nvSpPr>
        <p:spPr bwMode="auto">
          <a:xfrm>
            <a:off x="1524000" y="428604"/>
            <a:ext cx="6990735" cy="523220"/>
          </a:xfrm>
          <a:prstGeom prst="rect">
            <a:avLst/>
          </a:prstGeom>
          <a:gradFill>
            <a:gsLst>
              <a:gs pos="70000">
                <a:schemeClr val="accent2">
                  <a:lumMod val="60000"/>
                  <a:lumOff val="40000"/>
                </a:schemeClr>
              </a:gs>
              <a:gs pos="100000">
                <a:srgbClr val="FFEBFA"/>
              </a:gs>
            </a:gsLst>
            <a:path path="circle">
              <a:fillToRect l="100000" t="100000"/>
            </a:path>
          </a:gradFill>
          <a:ln w="9525">
            <a:noFill/>
            <a:miter lim="800000"/>
            <a:headEnd/>
            <a:tailEnd/>
          </a:ln>
          <a:effectLst/>
        </p:spPr>
        <p:txBody>
          <a:bodyPr wrap="square">
            <a:spAutoFit/>
          </a:bodyPr>
          <a:lstStyle/>
          <a:p>
            <a:pPr algn="l" rtl="0">
              <a:defRPr/>
            </a:pPr>
            <a:r>
              <a:rPr lang="en-US" sz="2800" b="1" dirty="0">
                <a:effectLst>
                  <a:outerShdw blurRad="38100" dist="38100" dir="2700000" algn="tl">
                    <a:srgbClr val="000000"/>
                  </a:outerShdw>
                </a:effectLst>
              </a:rPr>
              <a:t>Lingual Aspect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6728" y="1268760"/>
            <a:ext cx="7851648" cy="1828800"/>
          </a:xfrm>
        </p:spPr>
        <p:txBody>
          <a:bodyPr>
            <a:normAutofit/>
          </a:bodyPr>
          <a:lstStyle/>
          <a:p>
            <a:r>
              <a:rPr lang="en-US" sz="1000" dirty="0"/>
              <a:t>. </a:t>
            </a:r>
            <a:br>
              <a:rPr lang="en-US" sz="1000" dirty="0"/>
            </a:br>
            <a:r>
              <a:rPr lang="en-US" sz="6000" dirty="0"/>
              <a:t>. </a:t>
            </a:r>
            <a:br>
              <a:rPr lang="en-US" sz="6000" dirty="0"/>
            </a:br>
            <a:endParaRPr lang="en-US" dirty="0"/>
          </a:p>
        </p:txBody>
      </p:sp>
      <p:sp>
        <p:nvSpPr>
          <p:cNvPr id="3" name="Subtitle 2"/>
          <p:cNvSpPr>
            <a:spLocks noGrp="1"/>
          </p:cNvSpPr>
          <p:nvPr>
            <p:ph type="subTitle" idx="1"/>
          </p:nvPr>
        </p:nvSpPr>
        <p:spPr>
          <a:xfrm>
            <a:off x="1160207" y="165461"/>
            <a:ext cx="7655662" cy="5320939"/>
          </a:xfrm>
        </p:spPr>
        <p:txBody>
          <a:bodyPr>
            <a:noAutofit/>
          </a:bodyPr>
          <a:lstStyle/>
          <a:p>
            <a:pPr algn="l">
              <a:buFont typeface="Arial" pitchFamily="34" charset="0"/>
              <a:buChar char="•"/>
            </a:pPr>
            <a:endParaRPr lang="en-US" sz="2000" b="1" u="sng" dirty="0">
              <a:solidFill>
                <a:schemeClr val="accent3">
                  <a:lumMod val="60000"/>
                  <a:lumOff val="40000"/>
                </a:schemeClr>
              </a:solidFill>
            </a:endParaRPr>
          </a:p>
          <a:p>
            <a:pPr algn="l">
              <a:buFont typeface="Arial" pitchFamily="34" charset="0"/>
              <a:buChar char="•"/>
            </a:pPr>
            <a:endParaRPr lang="en-US" sz="2000" b="1" u="sng" dirty="0">
              <a:solidFill>
                <a:schemeClr val="accent3">
                  <a:lumMod val="60000"/>
                  <a:lumOff val="40000"/>
                </a:schemeClr>
              </a:solidFill>
            </a:endParaRPr>
          </a:p>
          <a:p>
            <a:pPr algn="l">
              <a:buFont typeface="Arial" pitchFamily="34" charset="0"/>
              <a:buChar char="•"/>
            </a:pPr>
            <a:r>
              <a:rPr lang="en-US" sz="2000" b="1" u="sng" dirty="0">
                <a:solidFill>
                  <a:srgbClr val="FFC000"/>
                </a:solidFill>
              </a:rPr>
              <a:t>Crown shape </a:t>
            </a:r>
            <a:r>
              <a:rPr lang="en-US" sz="2000" dirty="0">
                <a:solidFill>
                  <a:schemeClr val="accent3">
                    <a:lumMod val="50000"/>
                  </a:schemeClr>
                </a:solidFill>
              </a:rPr>
              <a:t>: </a:t>
            </a:r>
            <a:r>
              <a:rPr lang="en-US" sz="2000" dirty="0"/>
              <a:t>Rhomboidal from the proximal view .</a:t>
            </a:r>
          </a:p>
          <a:p>
            <a:pPr algn="l">
              <a:buFont typeface="Arial" pitchFamily="34" charset="0"/>
              <a:buChar char="•"/>
            </a:pPr>
            <a:r>
              <a:rPr lang="en-US" sz="2000" b="1" u="sng" dirty="0">
                <a:solidFill>
                  <a:srgbClr val="FFC000"/>
                </a:solidFill>
              </a:rPr>
              <a:t>lingual outline </a:t>
            </a:r>
            <a:r>
              <a:rPr lang="en-US" sz="2000" dirty="0"/>
              <a:t>is less convex than the buccal outline .</a:t>
            </a:r>
          </a:p>
          <a:p>
            <a:pPr algn="l">
              <a:buFont typeface="Arial" pitchFamily="34" charset="0"/>
              <a:buChar char="•"/>
            </a:pPr>
            <a:r>
              <a:rPr lang="en-US" sz="2000" b="1" u="sng" dirty="0">
                <a:solidFill>
                  <a:srgbClr val="FFC000"/>
                </a:solidFill>
              </a:rPr>
              <a:t>The crest of curvature  </a:t>
            </a:r>
            <a:r>
              <a:rPr lang="en-US" sz="2000" b="1" dirty="0">
                <a:solidFill>
                  <a:srgbClr val="FFC000"/>
                </a:solidFill>
              </a:rPr>
              <a:t>buccally</a:t>
            </a:r>
            <a:r>
              <a:rPr lang="en-US" sz="2000" dirty="0">
                <a:solidFill>
                  <a:srgbClr val="FFC000"/>
                </a:solidFill>
              </a:rPr>
              <a:t> </a:t>
            </a:r>
            <a:r>
              <a:rPr lang="en-US" sz="2000" dirty="0"/>
              <a:t>is near the middle third</a:t>
            </a:r>
          </a:p>
          <a:p>
            <a:pPr algn="l"/>
            <a:r>
              <a:rPr lang="en-US" sz="2000" dirty="0"/>
              <a:t>While </a:t>
            </a:r>
            <a:r>
              <a:rPr lang="en-US" sz="2000" b="1" dirty="0">
                <a:solidFill>
                  <a:srgbClr val="FFC000"/>
                </a:solidFill>
              </a:rPr>
              <a:t>lingually</a:t>
            </a:r>
            <a:r>
              <a:rPr lang="en-US" sz="2000" dirty="0">
                <a:solidFill>
                  <a:srgbClr val="FFC000"/>
                </a:solidFill>
              </a:rPr>
              <a:t> </a:t>
            </a:r>
            <a:r>
              <a:rPr lang="en-US" sz="2000" dirty="0"/>
              <a:t>, it is located near the middle third of the crown . </a:t>
            </a:r>
          </a:p>
          <a:p>
            <a:pPr algn="l">
              <a:buFont typeface="Arial" pitchFamily="34" charset="0"/>
              <a:buChar char="•"/>
            </a:pPr>
            <a:r>
              <a:rPr lang="en-US" sz="2000" dirty="0"/>
              <a:t>The crown</a:t>
            </a:r>
            <a:r>
              <a:rPr lang="en-US" sz="2000" dirty="0">
                <a:solidFill>
                  <a:schemeClr val="bg2">
                    <a:lumMod val="75000"/>
                  </a:schemeClr>
                </a:solidFill>
              </a:rPr>
              <a:t> </a:t>
            </a:r>
            <a:r>
              <a:rPr lang="en-US" sz="2000" b="1" dirty="0">
                <a:solidFill>
                  <a:srgbClr val="FFC000"/>
                </a:solidFill>
              </a:rPr>
              <a:t>tilts</a:t>
            </a:r>
            <a:r>
              <a:rPr lang="en-US" sz="2000" b="1" dirty="0">
                <a:solidFill>
                  <a:schemeClr val="bg2">
                    <a:lumMod val="75000"/>
                  </a:schemeClr>
                </a:solidFill>
              </a:rPr>
              <a:t> </a:t>
            </a:r>
            <a:r>
              <a:rPr lang="en-US" sz="2000" dirty="0"/>
              <a:t>towards the lingual surface at the cervix.</a:t>
            </a:r>
          </a:p>
          <a:p>
            <a:pPr algn="l">
              <a:buFont typeface="Arial" pitchFamily="34" charset="0"/>
              <a:buChar char="•"/>
            </a:pPr>
            <a:r>
              <a:rPr lang="en-US" sz="2000" dirty="0"/>
              <a:t>This  tilt places the  bucal cusp tip almost over the mid root axis line.</a:t>
            </a:r>
          </a:p>
          <a:p>
            <a:pPr algn="l">
              <a:buFont typeface="Arial" pitchFamily="34" charset="0"/>
              <a:buChar char="•"/>
            </a:pPr>
            <a:r>
              <a:rPr lang="en-US" sz="2000" dirty="0"/>
              <a:t>The lingual cusp is </a:t>
            </a:r>
            <a:r>
              <a:rPr lang="en-US" sz="2000" b="1" dirty="0">
                <a:solidFill>
                  <a:srgbClr val="FFC000"/>
                </a:solidFill>
              </a:rPr>
              <a:t>shorter</a:t>
            </a:r>
            <a:r>
              <a:rPr lang="en-US" sz="2000" dirty="0"/>
              <a:t> than the buccal cusp by one third of total crown length .</a:t>
            </a:r>
          </a:p>
          <a:p>
            <a:pPr algn="l">
              <a:buFont typeface="Arial" pitchFamily="34" charset="0"/>
              <a:buChar char="•"/>
            </a:pPr>
            <a:r>
              <a:rPr lang="en-US" sz="2000" dirty="0"/>
              <a:t>half .</a:t>
            </a:r>
            <a:br>
              <a:rPr lang="en-US" sz="2000" dirty="0"/>
            </a:br>
            <a:endParaRPr lang="en-US" sz="2000" dirty="0"/>
          </a:p>
        </p:txBody>
      </p:sp>
      <p:sp>
        <p:nvSpPr>
          <p:cNvPr id="6" name="Rectangle 5"/>
          <p:cNvSpPr/>
          <p:nvPr/>
        </p:nvSpPr>
        <p:spPr>
          <a:xfrm>
            <a:off x="1847528" y="1"/>
            <a:ext cx="5904656" cy="646331"/>
          </a:xfrm>
          <a:prstGeom prst="rect">
            <a:avLst/>
          </a:prstGeom>
        </p:spPr>
        <p:txBody>
          <a:bodyPr wrap="square">
            <a:spAutoFit/>
          </a:bodyPr>
          <a:lstStyle/>
          <a:p>
            <a:r>
              <a:rPr lang="en-US" sz="3600" b="1" dirty="0">
                <a:solidFill>
                  <a:srgbClr val="FFFF00"/>
                </a:solidFill>
              </a:rPr>
              <a:t> </a:t>
            </a:r>
          </a:p>
        </p:txBody>
      </p:sp>
      <p:sp>
        <p:nvSpPr>
          <p:cNvPr id="7" name="Minus 6"/>
          <p:cNvSpPr/>
          <p:nvPr/>
        </p:nvSpPr>
        <p:spPr>
          <a:xfrm>
            <a:off x="9596462" y="0"/>
            <a:ext cx="72008" cy="2996952"/>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Minus 7"/>
          <p:cNvSpPr/>
          <p:nvPr/>
        </p:nvSpPr>
        <p:spPr>
          <a:xfrm>
            <a:off x="9595892" y="-531440"/>
            <a:ext cx="72008" cy="2304256"/>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inus 8"/>
          <p:cNvSpPr/>
          <p:nvPr/>
        </p:nvSpPr>
        <p:spPr>
          <a:xfrm>
            <a:off x="9595892" y="1340768"/>
            <a:ext cx="72008" cy="2376264"/>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Minus 9"/>
          <p:cNvSpPr/>
          <p:nvPr/>
        </p:nvSpPr>
        <p:spPr>
          <a:xfrm>
            <a:off x="9595892" y="2132856"/>
            <a:ext cx="72008" cy="2448272"/>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Minus 10"/>
          <p:cNvSpPr/>
          <p:nvPr/>
        </p:nvSpPr>
        <p:spPr>
          <a:xfrm>
            <a:off x="8976320" y="3212976"/>
            <a:ext cx="72008" cy="1728192"/>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9014128" y="3857628"/>
            <a:ext cx="1368152" cy="369332"/>
          </a:xfrm>
          <a:prstGeom prst="rect">
            <a:avLst/>
          </a:prstGeom>
          <a:solidFill>
            <a:schemeClr val="tx2">
              <a:lumMod val="50000"/>
            </a:schemeClr>
          </a:solidFill>
          <a:ln cmpd="sng">
            <a:solidFill>
              <a:schemeClr val="tx1"/>
            </a:solidFill>
          </a:ln>
        </p:spPr>
        <p:txBody>
          <a:bodyPr wrap="square" rtlCol="0">
            <a:spAutoFit/>
          </a:bodyPr>
          <a:lstStyle/>
          <a:p>
            <a:pPr algn="ctr"/>
            <a:r>
              <a:rPr lang="en-US" b="1" dirty="0">
                <a:solidFill>
                  <a:schemeClr val="bg1"/>
                </a:solidFill>
              </a:rPr>
              <a:t>Mesial </a:t>
            </a:r>
          </a:p>
        </p:txBody>
      </p:sp>
      <p:pic>
        <p:nvPicPr>
          <p:cNvPr id="5123" name="Picture 3"/>
          <p:cNvPicPr>
            <a:picLocks noChangeAspect="1" noChangeArrowheads="1"/>
          </p:cNvPicPr>
          <p:nvPr/>
        </p:nvPicPr>
        <p:blipFill>
          <a:blip r:embed="rId2" cstate="print"/>
          <a:srcRect/>
          <a:stretch>
            <a:fillRect/>
          </a:stretch>
        </p:blipFill>
        <p:spPr bwMode="auto">
          <a:xfrm>
            <a:off x="9137054" y="4401424"/>
            <a:ext cx="959474" cy="2268352"/>
          </a:xfrm>
          <a:prstGeom prst="rect">
            <a:avLst/>
          </a:prstGeom>
          <a:noFill/>
          <a:ln w="9525">
            <a:noFill/>
            <a:miter lim="800000"/>
            <a:headEnd/>
            <a:tailEnd/>
          </a:ln>
        </p:spPr>
      </p:pic>
      <p:sp>
        <p:nvSpPr>
          <p:cNvPr id="15" name="Rectangle 18"/>
          <p:cNvSpPr>
            <a:spLocks noChangeArrowheads="1"/>
          </p:cNvSpPr>
          <p:nvPr/>
        </p:nvSpPr>
        <p:spPr bwMode="auto">
          <a:xfrm>
            <a:off x="1524000" y="142852"/>
            <a:ext cx="9144000" cy="523220"/>
          </a:xfrm>
          <a:prstGeom prst="rect">
            <a:avLst/>
          </a:prstGeom>
          <a:gradFill>
            <a:gsLst>
              <a:gs pos="70000">
                <a:schemeClr val="accent2">
                  <a:lumMod val="60000"/>
                  <a:lumOff val="40000"/>
                </a:schemeClr>
              </a:gs>
              <a:gs pos="100000">
                <a:srgbClr val="FFEBFA"/>
              </a:gs>
            </a:gsLst>
            <a:path path="circle">
              <a:fillToRect l="100000" t="100000"/>
            </a:path>
          </a:gradFill>
          <a:ln w="9525">
            <a:noFill/>
            <a:miter lim="800000"/>
            <a:headEnd/>
            <a:tailEnd/>
          </a:ln>
          <a:effectLst/>
        </p:spPr>
        <p:txBody>
          <a:bodyPr wrap="square">
            <a:spAutoFit/>
          </a:bodyPr>
          <a:lstStyle/>
          <a:p>
            <a:pPr algn="l">
              <a:defRPr/>
            </a:pPr>
            <a:r>
              <a:rPr lang="en-US" sz="2800" b="1" dirty="0">
                <a:effectLst>
                  <a:outerShdw blurRad="38100" dist="38100" dir="2700000" algn="tl">
                    <a:srgbClr val="000000"/>
                  </a:outerShdw>
                </a:effectLst>
              </a:rPr>
              <a:t>Mesial Aspect</a:t>
            </a:r>
          </a:p>
        </p:txBody>
      </p:sp>
      <p:pic>
        <p:nvPicPr>
          <p:cNvPr id="5121" name="Picture 1"/>
          <p:cNvPicPr>
            <a:picLocks noChangeAspect="1" noChangeArrowheads="1"/>
          </p:cNvPicPr>
          <p:nvPr/>
        </p:nvPicPr>
        <p:blipFill>
          <a:blip r:embed="rId3" cstate="print"/>
          <a:srcRect/>
          <a:stretch>
            <a:fillRect/>
          </a:stretch>
        </p:blipFill>
        <p:spPr bwMode="auto">
          <a:xfrm>
            <a:off x="8953521" y="357166"/>
            <a:ext cx="1416571" cy="3349302"/>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F552E2-CECB-C997-A654-A99E015D06F1}"/>
              </a:ext>
            </a:extLst>
          </p:cNvPr>
          <p:cNvSpPr>
            <a:spLocks noGrp="1"/>
          </p:cNvSpPr>
          <p:nvPr>
            <p:ph idx="1"/>
          </p:nvPr>
        </p:nvSpPr>
        <p:spPr>
          <a:xfrm>
            <a:off x="919119" y="139444"/>
            <a:ext cx="10353762" cy="3695136"/>
          </a:xfrm>
        </p:spPr>
        <p:txBody>
          <a:bodyPr>
            <a:noAutofit/>
          </a:bodyPr>
          <a:lstStyle/>
          <a:p>
            <a:pPr algn="l">
              <a:buFont typeface="Arial" pitchFamily="34" charset="0"/>
              <a:buChar char="•"/>
            </a:pPr>
            <a:r>
              <a:rPr lang="en-US" sz="2800" dirty="0"/>
              <a:t>The large buccal cusp tip is centered over the root tip, about at the long axis of this tooth.</a:t>
            </a:r>
          </a:p>
          <a:p>
            <a:pPr algn="l"/>
            <a:r>
              <a:rPr lang="en-US" sz="2800" dirty="0"/>
              <a:t>The lingual cusp tip is with line with the lingual boarder of the lingual root  </a:t>
            </a:r>
          </a:p>
          <a:p>
            <a:pPr algn="l">
              <a:buFont typeface="Arial" pitchFamily="34" charset="0"/>
              <a:buChar char="•"/>
            </a:pPr>
            <a:r>
              <a:rPr lang="en-US" sz="2800" dirty="0"/>
              <a:t>The very large buccal cusp and much reduced lingual cusp are very evident</a:t>
            </a:r>
          </a:p>
          <a:p>
            <a:pPr algn="l">
              <a:buFont typeface="Arial" pitchFamily="34" charset="0"/>
              <a:buChar char="•"/>
            </a:pPr>
            <a:r>
              <a:rPr lang="en-US" sz="2800" b="1" dirty="0">
                <a:solidFill>
                  <a:srgbClr val="FFC000"/>
                </a:solidFill>
              </a:rPr>
              <a:t>Mesial marginal ridge </a:t>
            </a:r>
            <a:r>
              <a:rPr lang="en-US" sz="2800" dirty="0"/>
              <a:t>is more cervical than the distal contact ridge; each anticipate the shape of their respective adjacent teeth.   </a:t>
            </a:r>
          </a:p>
          <a:p>
            <a:pPr algn="l">
              <a:buFont typeface="Arial" pitchFamily="34" charset="0"/>
              <a:buChar char="•"/>
            </a:pPr>
            <a:r>
              <a:rPr lang="en-US" sz="2800" b="1" u="sng" dirty="0">
                <a:solidFill>
                  <a:srgbClr val="FFC000"/>
                </a:solidFill>
              </a:rPr>
              <a:t>The cervical line </a:t>
            </a:r>
            <a:r>
              <a:rPr lang="en-US" sz="2800" dirty="0"/>
              <a:t>is slightly concave root wise</a:t>
            </a:r>
          </a:p>
          <a:p>
            <a:pPr algn="l">
              <a:buFont typeface="Arial" pitchFamily="34" charset="0"/>
              <a:buChar char="•"/>
            </a:pPr>
            <a:r>
              <a:rPr lang="en-US" sz="2800" b="1" u="sng" dirty="0">
                <a:solidFill>
                  <a:srgbClr val="FFC000"/>
                </a:solidFill>
              </a:rPr>
              <a:t>Root</a:t>
            </a:r>
            <a:r>
              <a:rPr lang="en-US" sz="2800" b="1" dirty="0">
                <a:solidFill>
                  <a:srgbClr val="FFC000"/>
                </a:solidFill>
              </a:rPr>
              <a:t> </a:t>
            </a:r>
            <a:r>
              <a:rPr lang="en-US" sz="2800" dirty="0">
                <a:solidFill>
                  <a:srgbClr val="FFC000"/>
                </a:solidFill>
              </a:rPr>
              <a:t>:  </a:t>
            </a:r>
            <a:r>
              <a:rPr lang="en-US" sz="2800" dirty="0"/>
              <a:t>conical with pointed apex and an apical developmental groove in the apical</a:t>
            </a:r>
            <a:endParaRPr lang="en-IN" sz="2800" dirty="0"/>
          </a:p>
        </p:txBody>
      </p:sp>
    </p:spTree>
    <p:extLst>
      <p:ext uri="{BB962C8B-B14F-4D97-AF65-F5344CB8AC3E}">
        <p14:creationId xmlns:p14="http://schemas.microsoft.com/office/powerpoint/2010/main" val="1953115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63552" y="980729"/>
            <a:ext cx="6318448" cy="4893647"/>
          </a:xfrm>
          <a:prstGeom prst="rect">
            <a:avLst/>
          </a:prstGeom>
        </p:spPr>
        <p:txBody>
          <a:bodyPr wrap="square">
            <a:spAutoFit/>
          </a:bodyPr>
          <a:lstStyle/>
          <a:p>
            <a:pPr marL="0" lvl="8"/>
            <a:r>
              <a:rPr lang="en-US" sz="2400" b="1" u="sng" dirty="0">
                <a:solidFill>
                  <a:srgbClr val="FFC000"/>
                </a:solidFill>
              </a:rPr>
              <a:t>The distal marginal ridge </a:t>
            </a:r>
            <a:r>
              <a:rPr lang="en-US" sz="2400" b="1" dirty="0"/>
              <a:t>is more occluslay located than the mesial marginal ridge, this is relative to the location of the mesial proximal contact areas ( more cervical ) and the distal  proximal contact ( more occlusal ).</a:t>
            </a:r>
          </a:p>
          <a:p>
            <a:pPr algn="ctr"/>
            <a:endParaRPr lang="en-US" sz="2400" b="1" dirty="0"/>
          </a:p>
          <a:p>
            <a:pPr algn="ctr"/>
            <a:r>
              <a:rPr lang="en-US" sz="2400" b="1" u="sng" dirty="0">
                <a:solidFill>
                  <a:srgbClr val="FFC000"/>
                </a:solidFill>
              </a:rPr>
              <a:t>The  cervical line </a:t>
            </a:r>
            <a:r>
              <a:rPr lang="en-US" sz="2400" b="1" dirty="0"/>
              <a:t>is less concave rootwise than in the  mesial aspect .</a:t>
            </a:r>
          </a:p>
          <a:p>
            <a:pPr algn="ctr">
              <a:buFont typeface="Arial" pitchFamily="34" charset="0"/>
              <a:buChar char="•"/>
            </a:pPr>
            <a:endParaRPr lang="en-US" sz="2400" b="1" dirty="0"/>
          </a:p>
          <a:p>
            <a:pPr algn="ctr"/>
            <a:r>
              <a:rPr lang="en-US" sz="2400" b="1" u="sng" dirty="0">
                <a:solidFill>
                  <a:schemeClr val="bg2">
                    <a:lumMod val="25000"/>
                  </a:schemeClr>
                </a:solidFill>
              </a:rPr>
              <a:t>Root :</a:t>
            </a:r>
            <a:r>
              <a:rPr lang="en-US" sz="2400" b="1" dirty="0">
                <a:solidFill>
                  <a:schemeClr val="bg2">
                    <a:lumMod val="25000"/>
                  </a:schemeClr>
                </a:solidFill>
              </a:rPr>
              <a:t> </a:t>
            </a:r>
            <a:r>
              <a:rPr lang="en-US" sz="2400" b="1" dirty="0"/>
              <a:t>shows a deep developmental depression with no developmental groove</a:t>
            </a:r>
            <a:endParaRPr lang="en-US" sz="2400" b="1" dirty="0">
              <a:solidFill>
                <a:schemeClr val="accent3">
                  <a:lumMod val="60000"/>
                  <a:lumOff val="40000"/>
                </a:schemeClr>
              </a:solidFill>
            </a:endParaRPr>
          </a:p>
        </p:txBody>
      </p:sp>
      <p:pic>
        <p:nvPicPr>
          <p:cNvPr id="29698" name="Picture 2"/>
          <p:cNvPicPr>
            <a:picLocks noChangeAspect="1" noChangeArrowheads="1"/>
          </p:cNvPicPr>
          <p:nvPr/>
        </p:nvPicPr>
        <p:blipFill>
          <a:blip r:embed="rId2" cstate="print"/>
          <a:srcRect/>
          <a:stretch>
            <a:fillRect/>
          </a:stretch>
        </p:blipFill>
        <p:spPr bwMode="auto">
          <a:xfrm>
            <a:off x="8832305" y="188640"/>
            <a:ext cx="1541711" cy="3682792"/>
          </a:xfrm>
          <a:prstGeom prst="rect">
            <a:avLst/>
          </a:prstGeom>
          <a:noFill/>
          <a:ln w="9525">
            <a:noFill/>
            <a:miter lim="800000"/>
            <a:headEnd/>
            <a:tailEnd/>
          </a:ln>
        </p:spPr>
      </p:pic>
      <p:pic>
        <p:nvPicPr>
          <p:cNvPr id="29699" name="Picture 3"/>
          <p:cNvPicPr>
            <a:picLocks noChangeAspect="1" noChangeArrowheads="1"/>
          </p:cNvPicPr>
          <p:nvPr/>
        </p:nvPicPr>
        <p:blipFill>
          <a:blip r:embed="rId3" cstate="print"/>
          <a:srcRect/>
          <a:stretch>
            <a:fillRect/>
          </a:stretch>
        </p:blipFill>
        <p:spPr bwMode="auto">
          <a:xfrm>
            <a:off x="9408369" y="4509120"/>
            <a:ext cx="918507" cy="2157180"/>
          </a:xfrm>
          <a:prstGeom prst="rect">
            <a:avLst/>
          </a:prstGeom>
          <a:noFill/>
          <a:ln w="9525">
            <a:noFill/>
            <a:miter lim="800000"/>
            <a:headEnd/>
            <a:tailEnd/>
          </a:ln>
        </p:spPr>
      </p:pic>
      <p:sp>
        <p:nvSpPr>
          <p:cNvPr id="8" name="TextBox 7"/>
          <p:cNvSpPr txBox="1"/>
          <p:nvPr/>
        </p:nvSpPr>
        <p:spPr>
          <a:xfrm>
            <a:off x="9083824" y="3861048"/>
            <a:ext cx="1584176" cy="369332"/>
          </a:xfrm>
          <a:prstGeom prst="rect">
            <a:avLst/>
          </a:prstGeom>
          <a:solidFill>
            <a:schemeClr val="bg2">
              <a:lumMod val="60000"/>
              <a:lumOff val="40000"/>
            </a:schemeClr>
          </a:solidFill>
        </p:spPr>
        <p:txBody>
          <a:bodyPr wrap="square" rtlCol="0">
            <a:spAutoFit/>
          </a:bodyPr>
          <a:lstStyle/>
          <a:p>
            <a:pPr algn="ctr"/>
            <a:r>
              <a:rPr lang="en-US" b="1" dirty="0">
                <a:solidFill>
                  <a:schemeClr val="bg2">
                    <a:lumMod val="25000"/>
                  </a:schemeClr>
                </a:solidFill>
              </a:rPr>
              <a:t>Dista</a:t>
            </a:r>
            <a:r>
              <a:rPr lang="en-US" dirty="0">
                <a:solidFill>
                  <a:schemeClr val="bg2">
                    <a:lumMod val="25000"/>
                  </a:schemeClr>
                </a:solidFill>
              </a:rPr>
              <a:t>l</a:t>
            </a:r>
            <a:r>
              <a:rPr lang="en-US" dirty="0"/>
              <a:t> </a:t>
            </a:r>
          </a:p>
        </p:txBody>
      </p:sp>
      <p:sp>
        <p:nvSpPr>
          <p:cNvPr id="7" name="Rectangle 18"/>
          <p:cNvSpPr>
            <a:spLocks noGrp="1" noChangeArrowheads="1"/>
          </p:cNvSpPr>
          <p:nvPr>
            <p:ph type="title"/>
          </p:nvPr>
        </p:nvSpPr>
        <p:spPr bwMode="auto">
          <a:xfrm>
            <a:off x="1524000" y="154947"/>
            <a:ext cx="7164288" cy="535531"/>
          </a:xfrm>
          <a:prstGeom prst="rect">
            <a:avLst/>
          </a:prstGeom>
          <a:gradFill>
            <a:gsLst>
              <a:gs pos="70000">
                <a:schemeClr val="accent2">
                  <a:lumMod val="60000"/>
                  <a:lumOff val="40000"/>
                </a:schemeClr>
              </a:gs>
              <a:gs pos="100000">
                <a:srgbClr val="FFEBFA"/>
              </a:gs>
            </a:gsLst>
            <a:path path="circle">
              <a:fillToRect l="100000" t="100000"/>
            </a:path>
          </a:gradFill>
          <a:ln w="9525">
            <a:noFill/>
            <a:miter lim="800000"/>
            <a:headEnd/>
            <a:tailEnd/>
          </a:ln>
          <a:effectLst/>
        </p:spPr>
        <p:txBody>
          <a:bodyPr wrap="square">
            <a:spAutoFit/>
          </a:bodyPr>
          <a:lstStyle/>
          <a:p>
            <a:pPr>
              <a:defRPr/>
            </a:pPr>
            <a:r>
              <a:rPr lang="en-US" sz="3200" dirty="0">
                <a:effectLst>
                  <a:outerShdw blurRad="38100" dist="38100" dir="2700000" algn="tl">
                    <a:srgbClr val="000000"/>
                  </a:outerShdw>
                </a:effectLst>
              </a:rPr>
              <a:t>Distal aspect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6844" y="1357298"/>
            <a:ext cx="6035024" cy="4643470"/>
          </a:xfrm>
        </p:spPr>
        <p:txBody>
          <a:bodyPr>
            <a:noAutofit/>
          </a:bodyPr>
          <a:lstStyle/>
          <a:p>
            <a:r>
              <a:rPr lang="en-US" sz="2400" b="0" cap="none" dirty="0">
                <a:solidFill>
                  <a:srgbClr val="FFC000"/>
                </a:solidFill>
              </a:rPr>
              <a:t>-The occlusal outline is diamond-shaped. </a:t>
            </a:r>
            <a:br>
              <a:rPr lang="en-US" sz="2400" b="0" cap="none" dirty="0">
                <a:solidFill>
                  <a:srgbClr val="FFC000"/>
                </a:solidFill>
              </a:rPr>
            </a:br>
            <a:br>
              <a:rPr lang="en-US" sz="2400" b="0" cap="none" dirty="0">
                <a:solidFill>
                  <a:srgbClr val="FFC000"/>
                </a:solidFill>
              </a:rPr>
            </a:br>
            <a:r>
              <a:rPr lang="en-US" sz="2400" b="0" cap="none" dirty="0">
                <a:solidFill>
                  <a:srgbClr val="FFC000"/>
                </a:solidFill>
              </a:rPr>
              <a:t>- The large buccal cusp dominates the occlusal surface.</a:t>
            </a:r>
            <a:br>
              <a:rPr lang="en-US" sz="2400" b="0" cap="none" dirty="0">
                <a:solidFill>
                  <a:srgbClr val="FFC000"/>
                </a:solidFill>
              </a:rPr>
            </a:br>
            <a:r>
              <a:rPr lang="en-US" sz="2400" b="0" cap="none" dirty="0">
                <a:solidFill>
                  <a:srgbClr val="FFC000"/>
                </a:solidFill>
              </a:rPr>
              <a:t> -Marginal ridges are well developed </a:t>
            </a:r>
            <a:br>
              <a:rPr lang="en-US" sz="2400" b="0" cap="none" dirty="0">
                <a:solidFill>
                  <a:srgbClr val="FFC000"/>
                </a:solidFill>
              </a:rPr>
            </a:br>
            <a:r>
              <a:rPr lang="en-US" sz="2400" b="0" cap="none" dirty="0">
                <a:solidFill>
                  <a:srgbClr val="FFC000"/>
                </a:solidFill>
              </a:rPr>
              <a:t>-</a:t>
            </a:r>
            <a:r>
              <a:rPr lang="en-US" sz="2400" b="0" cap="none" dirty="0" err="1">
                <a:solidFill>
                  <a:srgbClr val="FFC000"/>
                </a:solidFill>
              </a:rPr>
              <a:t>mesiolingual</a:t>
            </a:r>
            <a:r>
              <a:rPr lang="en-US" sz="2400" b="0" cap="none" dirty="0">
                <a:solidFill>
                  <a:srgbClr val="FFC000"/>
                </a:solidFill>
              </a:rPr>
              <a:t> developmental groove is consistently present.</a:t>
            </a:r>
            <a:br>
              <a:rPr lang="en-US" sz="2400" b="0" cap="none" dirty="0">
                <a:solidFill>
                  <a:srgbClr val="FFC000"/>
                </a:solidFill>
              </a:rPr>
            </a:br>
            <a:r>
              <a:rPr lang="en-US" sz="2400" b="0" cap="none" dirty="0">
                <a:solidFill>
                  <a:srgbClr val="FFC000"/>
                </a:solidFill>
              </a:rPr>
              <a:t>-Central developmental groove is not always present </a:t>
            </a:r>
            <a:br>
              <a:rPr lang="en-US" sz="2400" b="0" cap="none" dirty="0">
                <a:solidFill>
                  <a:srgbClr val="FFC000"/>
                </a:solidFill>
              </a:rPr>
            </a:br>
            <a:r>
              <a:rPr lang="en-US" sz="2400" b="0" cap="none" dirty="0">
                <a:solidFill>
                  <a:srgbClr val="FFC000"/>
                </a:solidFill>
              </a:rPr>
              <a:t> -there are mesial and distal fossae with pits, affectionately known as 'snake eyes' when they are restored</a:t>
            </a:r>
          </a:p>
        </p:txBody>
      </p:sp>
      <p:pic>
        <p:nvPicPr>
          <p:cNvPr id="3073" name="Picture 1"/>
          <p:cNvPicPr>
            <a:picLocks noChangeAspect="1" noChangeArrowheads="1"/>
          </p:cNvPicPr>
          <p:nvPr/>
        </p:nvPicPr>
        <p:blipFill>
          <a:blip r:embed="rId2" cstate="print"/>
          <a:srcRect/>
          <a:stretch>
            <a:fillRect/>
          </a:stretch>
        </p:blipFill>
        <p:spPr bwMode="auto">
          <a:xfrm>
            <a:off x="8167703" y="1142984"/>
            <a:ext cx="2101531" cy="2232248"/>
          </a:xfrm>
          <a:prstGeom prst="rect">
            <a:avLst/>
          </a:prstGeom>
          <a:noFill/>
          <a:ln w="9525">
            <a:noFill/>
            <a:miter lim="800000"/>
            <a:headEnd/>
            <a:tailEnd/>
          </a:ln>
        </p:spPr>
      </p:pic>
      <p:pic>
        <p:nvPicPr>
          <p:cNvPr id="3074" name="Picture 2"/>
          <p:cNvPicPr>
            <a:picLocks noChangeAspect="1" noChangeArrowheads="1"/>
          </p:cNvPicPr>
          <p:nvPr/>
        </p:nvPicPr>
        <p:blipFill>
          <a:blip r:embed="rId3" cstate="print"/>
          <a:srcRect/>
          <a:stretch>
            <a:fillRect/>
          </a:stretch>
        </p:blipFill>
        <p:spPr bwMode="auto">
          <a:xfrm>
            <a:off x="8169996" y="3789040"/>
            <a:ext cx="2355161" cy="2622170"/>
          </a:xfrm>
          <a:prstGeom prst="rect">
            <a:avLst/>
          </a:prstGeom>
          <a:noFill/>
          <a:ln w="9525">
            <a:noFill/>
            <a:miter lim="800000"/>
            <a:headEnd/>
            <a:tailEnd/>
          </a:ln>
        </p:spPr>
      </p:pic>
      <p:sp>
        <p:nvSpPr>
          <p:cNvPr id="7" name="TextBox 6"/>
          <p:cNvSpPr txBox="1"/>
          <p:nvPr/>
        </p:nvSpPr>
        <p:spPr>
          <a:xfrm>
            <a:off x="8310578" y="3429000"/>
            <a:ext cx="1728192" cy="369332"/>
          </a:xfrm>
          <a:prstGeom prst="rect">
            <a:avLst/>
          </a:prstGeom>
          <a:solidFill>
            <a:schemeClr val="bg2">
              <a:lumMod val="60000"/>
              <a:lumOff val="40000"/>
            </a:schemeClr>
          </a:solidFill>
        </p:spPr>
        <p:txBody>
          <a:bodyPr wrap="square" rtlCol="0">
            <a:spAutoFit/>
          </a:bodyPr>
          <a:lstStyle/>
          <a:p>
            <a:pPr algn="ctr"/>
            <a:r>
              <a:rPr lang="en-US" b="1" dirty="0"/>
              <a:t>Occlusal</a:t>
            </a:r>
            <a:r>
              <a:rPr lang="en-US" dirty="0"/>
              <a:t> </a:t>
            </a:r>
          </a:p>
        </p:txBody>
      </p:sp>
      <p:sp>
        <p:nvSpPr>
          <p:cNvPr id="6" name="Rectangle 18"/>
          <p:cNvSpPr>
            <a:spLocks noChangeArrowheads="1"/>
          </p:cNvSpPr>
          <p:nvPr/>
        </p:nvSpPr>
        <p:spPr bwMode="auto">
          <a:xfrm>
            <a:off x="1524000" y="357167"/>
            <a:ext cx="9144000" cy="584775"/>
          </a:xfrm>
          <a:prstGeom prst="rect">
            <a:avLst/>
          </a:prstGeom>
          <a:gradFill>
            <a:gsLst>
              <a:gs pos="70000">
                <a:schemeClr val="accent2">
                  <a:lumMod val="60000"/>
                  <a:lumOff val="40000"/>
                </a:schemeClr>
              </a:gs>
              <a:gs pos="100000">
                <a:srgbClr val="FFEBFA"/>
              </a:gs>
            </a:gsLst>
            <a:path path="circle">
              <a:fillToRect l="100000" t="100000"/>
            </a:path>
          </a:gradFill>
          <a:ln w="9525">
            <a:noFill/>
            <a:miter lim="800000"/>
            <a:headEnd/>
            <a:tailEnd/>
          </a:ln>
          <a:effectLst/>
        </p:spPr>
        <p:txBody>
          <a:bodyPr wrap="square">
            <a:spAutoFit/>
          </a:bodyPr>
          <a:lstStyle/>
          <a:p>
            <a:pPr algn="l">
              <a:defRPr/>
            </a:pPr>
            <a:r>
              <a:rPr lang="en-US" sz="3200" dirty="0"/>
              <a:t>occlusal aspect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692696"/>
            <a:ext cx="8233792" cy="5517232"/>
          </a:xfrm>
        </p:spPr>
        <p:txBody>
          <a:bodyPr>
            <a:normAutofit fontScale="90000"/>
          </a:bodyPr>
          <a:lstStyle/>
          <a:p>
            <a:br>
              <a:rPr lang="en-US" sz="1400" dirty="0"/>
            </a:br>
            <a:r>
              <a:rPr lang="en-US" sz="1400" dirty="0"/>
              <a:t> </a:t>
            </a:r>
            <a:br>
              <a:rPr lang="en-US" sz="1400" dirty="0"/>
            </a:br>
            <a:br>
              <a:rPr lang="en-US" sz="1400" dirty="0"/>
            </a:br>
            <a:r>
              <a:rPr lang="en-US" sz="3600" u="sng" dirty="0"/>
              <a:t>variations of the mandibular first premolar</a:t>
            </a:r>
            <a:br>
              <a:rPr lang="en-US" sz="3600" u="sng" dirty="0">
                <a:solidFill>
                  <a:schemeClr val="bg1"/>
                </a:solidFill>
              </a:rPr>
            </a:br>
            <a:r>
              <a:rPr lang="en-US" sz="3600" dirty="0">
                <a:solidFill>
                  <a:schemeClr val="bg1"/>
                </a:solidFill>
              </a:rPr>
              <a:t> </a:t>
            </a:r>
            <a:br>
              <a:rPr lang="en-US" sz="1400" dirty="0">
                <a:solidFill>
                  <a:schemeClr val="bg1"/>
                </a:solidFill>
              </a:rPr>
            </a:br>
            <a:r>
              <a:rPr lang="en-US" sz="2700" dirty="0"/>
              <a:t>1.  </a:t>
            </a:r>
            <a:r>
              <a:rPr lang="en-US" sz="2700" dirty="0">
                <a:solidFill>
                  <a:schemeClr val="tx2"/>
                </a:solidFill>
                <a:effectLst/>
              </a:rPr>
              <a:t>Although most mandibular first premolars have a single root,</a:t>
            </a:r>
            <a:br>
              <a:rPr lang="en-US" sz="2700" dirty="0">
                <a:solidFill>
                  <a:schemeClr val="tx2"/>
                </a:solidFill>
                <a:effectLst/>
              </a:rPr>
            </a:br>
            <a:r>
              <a:rPr lang="en-US" sz="2700" dirty="0">
                <a:solidFill>
                  <a:schemeClr val="tx2"/>
                </a:solidFill>
                <a:effectLst/>
              </a:rPr>
              <a:t>two, three-, and even four-rooted forms have been reported as 2.1% incidence when grouped together.</a:t>
            </a:r>
            <a:br>
              <a:rPr lang="en-US" sz="2000" dirty="0">
                <a:solidFill>
                  <a:srgbClr val="FFFF00"/>
                </a:solidFill>
              </a:rPr>
            </a:br>
            <a:br>
              <a:rPr lang="en-US" sz="2000" dirty="0">
                <a:solidFill>
                  <a:srgbClr val="FFFF00"/>
                </a:solidFill>
              </a:rPr>
            </a:br>
            <a:br>
              <a:rPr lang="en-US" sz="2000" dirty="0">
                <a:solidFill>
                  <a:srgbClr val="FFFF00"/>
                </a:solidFill>
              </a:rPr>
            </a:br>
            <a:br>
              <a:rPr lang="en-US" sz="2000" dirty="0">
                <a:solidFill>
                  <a:srgbClr val="FFFF00"/>
                </a:solidFill>
              </a:rPr>
            </a:br>
            <a:br>
              <a:rPr lang="en-US" sz="2000" dirty="0">
                <a:solidFill>
                  <a:srgbClr val="FFFF00"/>
                </a:solidFill>
              </a:rPr>
            </a:br>
            <a:br>
              <a:rPr lang="en-US" sz="2000" dirty="0">
                <a:solidFill>
                  <a:srgbClr val="FFFF00"/>
                </a:solidFill>
              </a:rPr>
            </a:br>
            <a:br>
              <a:rPr lang="en-US" sz="2000" dirty="0">
                <a:solidFill>
                  <a:srgbClr val="FFFF00"/>
                </a:solidFill>
              </a:rPr>
            </a:br>
            <a:br>
              <a:rPr lang="en-US" sz="2000" dirty="0">
                <a:solidFill>
                  <a:srgbClr val="FFFF00"/>
                </a:solidFill>
              </a:rPr>
            </a:br>
            <a:br>
              <a:rPr lang="en-US" sz="2000" dirty="0">
                <a:solidFill>
                  <a:srgbClr val="FFFF00"/>
                </a:solidFill>
              </a:rPr>
            </a:br>
            <a:br>
              <a:rPr lang="en-US" sz="2000" dirty="0">
                <a:solidFill>
                  <a:srgbClr val="FFFF00"/>
                </a:solidFill>
              </a:rPr>
            </a:br>
            <a:br>
              <a:rPr lang="en-US" sz="2700" dirty="0">
                <a:solidFill>
                  <a:srgbClr val="FFFF00"/>
                </a:solidFill>
              </a:rPr>
            </a:br>
            <a:br>
              <a:rPr lang="en-US" sz="2000" dirty="0">
                <a:solidFill>
                  <a:srgbClr val="FFFF00"/>
                </a:solidFill>
              </a:rPr>
            </a:br>
            <a:endParaRPr lang="en-US" sz="2000" dirty="0">
              <a:solidFill>
                <a:srgbClr val="FFFF00"/>
              </a:solidFill>
            </a:endParaRPr>
          </a:p>
        </p:txBody>
      </p:sp>
      <p:pic>
        <p:nvPicPr>
          <p:cNvPr id="3" name="Picture 2"/>
          <p:cNvPicPr>
            <a:picLocks noChangeAspect="1" noChangeArrowheads="1"/>
          </p:cNvPicPr>
          <p:nvPr/>
        </p:nvPicPr>
        <p:blipFill>
          <a:blip r:embed="rId2" cstate="print"/>
          <a:srcRect/>
          <a:stretch>
            <a:fillRect/>
          </a:stretch>
        </p:blipFill>
        <p:spPr bwMode="auto">
          <a:xfrm>
            <a:off x="2951620" y="3929067"/>
            <a:ext cx="5001769" cy="2375233"/>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512" y="-675456"/>
            <a:ext cx="8583488" cy="7344816"/>
          </a:xfrm>
        </p:spPr>
        <p:txBody>
          <a:bodyPr>
            <a:noAutofit/>
          </a:bodyPr>
          <a:lstStyle/>
          <a:p>
            <a:br>
              <a:rPr lang="en-US" sz="1800" dirty="0">
                <a:solidFill>
                  <a:srgbClr val="FFC000"/>
                </a:solidFill>
              </a:rPr>
            </a:br>
            <a:br>
              <a:rPr lang="en-US" sz="1800" dirty="0">
                <a:solidFill>
                  <a:srgbClr val="FFC000"/>
                </a:solidFill>
              </a:rPr>
            </a:br>
            <a:br>
              <a:rPr lang="en-US" sz="1800" dirty="0">
                <a:solidFill>
                  <a:srgbClr val="FFC000"/>
                </a:solidFill>
              </a:rPr>
            </a:br>
            <a:r>
              <a:rPr lang="en-US" sz="1800" dirty="0">
                <a:solidFill>
                  <a:srgbClr val="FFC000"/>
                </a:solidFill>
                <a:effectLst/>
              </a:rPr>
              <a:t>2. The majority of mandibular first premolar teeth have a single</a:t>
            </a:r>
            <a:br>
              <a:rPr lang="en-US" sz="1800" dirty="0">
                <a:solidFill>
                  <a:srgbClr val="FFC000"/>
                </a:solidFill>
                <a:effectLst/>
              </a:rPr>
            </a:br>
            <a:r>
              <a:rPr lang="en-US" sz="1800" dirty="0">
                <a:solidFill>
                  <a:srgbClr val="FFC000"/>
                </a:solidFill>
                <a:effectLst/>
              </a:rPr>
              <a:t>canal but there is a relatively high incidence, or one-quarter of</a:t>
            </a:r>
            <a:br>
              <a:rPr lang="en-US" sz="1800" dirty="0">
                <a:solidFill>
                  <a:srgbClr val="FFC000"/>
                </a:solidFill>
                <a:effectLst/>
              </a:rPr>
            </a:br>
            <a:r>
              <a:rPr lang="en-US" sz="1800" dirty="0">
                <a:solidFill>
                  <a:srgbClr val="FFC000"/>
                </a:solidFill>
                <a:effectLst/>
              </a:rPr>
              <a:t>mandibular premolars, that have two or more canals (24.2%).</a:t>
            </a:r>
            <a:br>
              <a:rPr lang="en-US" sz="1800" dirty="0">
                <a:solidFill>
                  <a:srgbClr val="FFC000"/>
                </a:solidFill>
              </a:rPr>
            </a:br>
            <a:br>
              <a:rPr lang="en-US" sz="1800" dirty="0">
                <a:solidFill>
                  <a:srgbClr val="FFC000"/>
                </a:solidFill>
              </a:rPr>
            </a:br>
            <a:br>
              <a:rPr lang="en-US" sz="1800" dirty="0">
                <a:solidFill>
                  <a:srgbClr val="FFC000"/>
                </a:solidFill>
              </a:rPr>
            </a:br>
            <a:br>
              <a:rPr lang="en-US" sz="1800" dirty="0">
                <a:solidFill>
                  <a:srgbClr val="FFC000"/>
                </a:solidFill>
              </a:rPr>
            </a:br>
            <a:br>
              <a:rPr lang="en-US" sz="1800" dirty="0">
                <a:solidFill>
                  <a:srgbClr val="FFC000"/>
                </a:solidFill>
              </a:rPr>
            </a:br>
            <a:br>
              <a:rPr lang="en-US" sz="1800" dirty="0">
                <a:solidFill>
                  <a:srgbClr val="FFC000"/>
                </a:solidFill>
              </a:rPr>
            </a:br>
            <a:br>
              <a:rPr lang="en-US" sz="1800" dirty="0">
                <a:solidFill>
                  <a:srgbClr val="FFC000"/>
                </a:solidFill>
              </a:rPr>
            </a:br>
            <a:br>
              <a:rPr lang="en-US" sz="1800" dirty="0">
                <a:solidFill>
                  <a:srgbClr val="FFC000"/>
                </a:solidFill>
              </a:rPr>
            </a:br>
            <a:r>
              <a:rPr lang="en-US" sz="1800" dirty="0">
                <a:solidFill>
                  <a:srgbClr val="FFC000"/>
                </a:solidFill>
              </a:rPr>
              <a:t>3</a:t>
            </a:r>
            <a:r>
              <a:rPr lang="en-US" sz="1800" dirty="0">
                <a:solidFill>
                  <a:srgbClr val="FFC000"/>
                </a:solidFill>
                <a:effectLst/>
              </a:rPr>
              <a:t>. A single apical foramen may be found in mandibular first premolar</a:t>
            </a:r>
            <a:br>
              <a:rPr lang="en-US" sz="1800" dirty="0">
                <a:solidFill>
                  <a:srgbClr val="FFC000"/>
                </a:solidFill>
                <a:effectLst/>
              </a:rPr>
            </a:br>
            <a:r>
              <a:rPr lang="en-US" sz="1800" dirty="0">
                <a:solidFill>
                  <a:srgbClr val="FFC000"/>
                </a:solidFill>
                <a:effectLst/>
              </a:rPr>
              <a:t>teeth in 4 of 5 cases, but two or more foramina may occur over</a:t>
            </a:r>
            <a:br>
              <a:rPr lang="en-US" sz="1800" dirty="0">
                <a:solidFill>
                  <a:srgbClr val="FFC000"/>
                </a:solidFill>
                <a:effectLst/>
              </a:rPr>
            </a:br>
            <a:r>
              <a:rPr lang="en-US" sz="1800" dirty="0">
                <a:solidFill>
                  <a:srgbClr val="FFC000"/>
                </a:solidFill>
                <a:effectLst/>
              </a:rPr>
              <a:t>20% of the time.</a:t>
            </a:r>
            <a:br>
              <a:rPr lang="en-US" sz="1800" dirty="0">
                <a:solidFill>
                  <a:srgbClr val="FFC000"/>
                </a:solidFill>
                <a:effectLst/>
              </a:rPr>
            </a:br>
            <a:br>
              <a:rPr lang="en-US" sz="1800" dirty="0">
                <a:solidFill>
                  <a:srgbClr val="FFC000"/>
                </a:solidFill>
                <a:effectLst/>
              </a:rPr>
            </a:br>
            <a:r>
              <a:rPr lang="en-US" sz="1800" dirty="0">
                <a:solidFill>
                  <a:srgbClr val="FFC000"/>
                </a:solidFill>
                <a:effectLst/>
              </a:rPr>
              <a:t>4. Although only reported in a few studies, variations in incidence of</a:t>
            </a:r>
            <a:br>
              <a:rPr lang="en-US" sz="1800" dirty="0">
                <a:solidFill>
                  <a:srgbClr val="FFC000"/>
                </a:solidFill>
                <a:effectLst/>
              </a:rPr>
            </a:br>
            <a:r>
              <a:rPr lang="en-US" sz="1800" dirty="0">
                <a:solidFill>
                  <a:srgbClr val="FFC000"/>
                </a:solidFill>
                <a:effectLst/>
              </a:rPr>
              <a:t>single canals versus two or more canals may occur because of</a:t>
            </a:r>
            <a:br>
              <a:rPr lang="en-US" sz="1800" dirty="0">
                <a:solidFill>
                  <a:srgbClr val="FFC000"/>
                </a:solidFill>
                <a:effectLst/>
              </a:rPr>
            </a:br>
            <a:r>
              <a:rPr lang="en-US" sz="1800" dirty="0">
                <a:solidFill>
                  <a:srgbClr val="FFC000"/>
                </a:solidFill>
                <a:effectLst/>
              </a:rPr>
              <a:t>race or gender. </a:t>
            </a:r>
            <a:br>
              <a:rPr lang="en-US" sz="1800" dirty="0">
                <a:solidFill>
                  <a:srgbClr val="FFC000"/>
                </a:solidFill>
              </a:rPr>
            </a:br>
            <a:endParaRPr lang="en-US" sz="1800" dirty="0">
              <a:solidFill>
                <a:srgbClr val="FFC000"/>
              </a:solidFill>
            </a:endParaRPr>
          </a:p>
        </p:txBody>
      </p:sp>
      <p:pic>
        <p:nvPicPr>
          <p:cNvPr id="3" name="Picture 2"/>
          <p:cNvPicPr>
            <a:picLocks noChangeAspect="1" noChangeArrowheads="1"/>
          </p:cNvPicPr>
          <p:nvPr/>
        </p:nvPicPr>
        <p:blipFill>
          <a:blip r:embed="rId2" cstate="print"/>
          <a:srcRect/>
          <a:stretch>
            <a:fillRect/>
          </a:stretch>
        </p:blipFill>
        <p:spPr bwMode="auto">
          <a:xfrm>
            <a:off x="3323303" y="1785853"/>
            <a:ext cx="5194525" cy="1643147"/>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189703" y="836614"/>
            <a:ext cx="9586452" cy="1368425"/>
          </a:xfrm>
        </p:spPr>
        <p:txBody>
          <a:bodyPr/>
          <a:lstStyle/>
          <a:p>
            <a:r>
              <a:rPr lang="en-US" sz="4000" b="0" dirty="0">
                <a:solidFill>
                  <a:srgbClr val="FFFF00"/>
                </a:solidFill>
                <a:effectLst/>
                <a:latin typeface="Impact" pitchFamily="34" charset="0"/>
              </a:rPr>
              <a:t>mandibular second premolar</a:t>
            </a:r>
          </a:p>
        </p:txBody>
      </p:sp>
      <p:pic>
        <p:nvPicPr>
          <p:cNvPr id="2053" name="Picture 5" descr="tooth-ache-cavity_300[1]"/>
          <p:cNvPicPr>
            <a:picLocks noChangeAspect="1" noChangeArrowheads="1"/>
          </p:cNvPicPr>
          <p:nvPr/>
        </p:nvPicPr>
        <p:blipFill>
          <a:blip r:embed="rId2" cstate="print"/>
          <a:srcRect/>
          <a:stretch>
            <a:fillRect/>
          </a:stretch>
        </p:blipFill>
        <p:spPr bwMode="auto">
          <a:xfrm>
            <a:off x="3143250" y="2276476"/>
            <a:ext cx="6408738" cy="3756025"/>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z="4000" dirty="0">
                <a:solidFill>
                  <a:srgbClr val="CC0066"/>
                </a:solidFill>
                <a:latin typeface="Impact" pitchFamily="34" charset="0"/>
              </a:rPr>
              <a:t>chronology</a:t>
            </a:r>
          </a:p>
        </p:txBody>
      </p:sp>
      <p:graphicFrame>
        <p:nvGraphicFramePr>
          <p:cNvPr id="30749" name="Group 29"/>
          <p:cNvGraphicFramePr>
            <a:graphicFrameLocks noGrp="1"/>
          </p:cNvGraphicFramePr>
          <p:nvPr>
            <p:ph sz="half" idx="1"/>
          </p:nvPr>
        </p:nvGraphicFramePr>
        <p:xfrm>
          <a:off x="1981200" y="1600200"/>
          <a:ext cx="4038600" cy="4548188"/>
        </p:xfrm>
        <a:graphic>
          <a:graphicData uri="http://schemas.openxmlformats.org/drawingml/2006/table">
            <a:tbl>
              <a:tblPr rtl="1"/>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tblGrid>
              <a:tr h="1109663">
                <a:tc>
                  <a:txBody>
                    <a:bodyPr/>
                    <a:lstStyle/>
                    <a:p>
                      <a:pPr marL="0" marR="0" lvl="0" indent="0" algn="l"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CC0066"/>
                          </a:solidFill>
                          <a:effectLst/>
                          <a:latin typeface="Impact" pitchFamily="34" charset="0"/>
                          <a:cs typeface="Arial" charset="0"/>
                        </a:rPr>
                        <a:t>2</a:t>
                      </a:r>
                      <a:r>
                        <a:rPr kumimoji="0" lang="en-US" sz="2000" b="0" i="0" u="none" strike="noStrike" cap="none" normalizeH="0" baseline="0" dirty="0">
                          <a:ln>
                            <a:noFill/>
                          </a:ln>
                          <a:solidFill>
                            <a:srgbClr val="CC0066"/>
                          </a:solidFill>
                          <a:effectLst/>
                          <a:latin typeface="Impact" pitchFamily="34" charset="0"/>
                          <a:cs typeface="Arial" charset="0"/>
                        </a:rPr>
                        <a:t>1/4 </a:t>
                      </a:r>
                      <a:r>
                        <a:rPr kumimoji="0" lang="en-US" sz="2800" b="0" i="0" u="none" strike="noStrike" cap="none" normalizeH="0" baseline="0" dirty="0">
                          <a:ln>
                            <a:noFill/>
                          </a:ln>
                          <a:solidFill>
                            <a:srgbClr val="CC0066"/>
                          </a:solidFill>
                          <a:effectLst/>
                          <a:latin typeface="Impact" pitchFamily="34" charset="0"/>
                          <a:cs typeface="Arial" charset="0"/>
                        </a:rPr>
                        <a:t>: 2</a:t>
                      </a:r>
                      <a:r>
                        <a:rPr kumimoji="0" lang="en-US" sz="2000" b="0" i="0" u="none" strike="noStrike" cap="none" normalizeH="0" baseline="0" dirty="0">
                          <a:ln>
                            <a:noFill/>
                          </a:ln>
                          <a:solidFill>
                            <a:srgbClr val="CC0066"/>
                          </a:solidFill>
                          <a:effectLst/>
                          <a:latin typeface="Impact" pitchFamily="34" charset="0"/>
                          <a:cs typeface="Arial" charset="0"/>
                        </a:rPr>
                        <a:t>1/2 </a:t>
                      </a:r>
                      <a:r>
                        <a:rPr kumimoji="0" lang="en-US" sz="2800" b="0" i="0" u="none" strike="noStrike" cap="none" normalizeH="0" baseline="0" dirty="0">
                          <a:ln>
                            <a:noFill/>
                          </a:ln>
                          <a:solidFill>
                            <a:srgbClr val="CC0066"/>
                          </a:solidFill>
                          <a:effectLst/>
                          <a:latin typeface="Impact" pitchFamily="34" charset="0"/>
                          <a:cs typeface="Arial" charset="0"/>
                        </a:rPr>
                        <a: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Impact" pitchFamily="34" charset="0"/>
                          <a:cs typeface="Arial" charset="0"/>
                        </a:rPr>
                        <a:t>evidence of calcification First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58863">
                <a:tc>
                  <a:txBody>
                    <a:bodyPr/>
                    <a:lstStyle/>
                    <a:p>
                      <a:pPr marL="0" marR="0" lvl="0" indent="0" algn="l"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CC0066"/>
                          </a:solidFill>
                          <a:effectLst/>
                          <a:latin typeface="Impact" pitchFamily="34" charset="0"/>
                          <a:cs typeface="Arial" charset="0"/>
                        </a:rPr>
                        <a:t>6 : 7 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Impact" pitchFamily="34" charset="0"/>
                          <a:cs typeface="Arial" charset="0"/>
                        </a:rPr>
                        <a:t>Enamel completed</a:t>
                      </a:r>
                      <a:r>
                        <a:rPr kumimoji="0" lang="en-US" sz="2800" b="0" i="0" u="none" strike="noStrike" cap="none" normalizeH="0" baseline="0" dirty="0">
                          <a:ln>
                            <a:noFill/>
                          </a:ln>
                          <a:solidFill>
                            <a:srgbClr val="CC0066"/>
                          </a:solidFill>
                          <a:effectLst/>
                          <a:latin typeface="Impact" pitchFamily="34" charset="0"/>
                          <a:cs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57275">
                <a:tc>
                  <a:txBody>
                    <a:bodyPr/>
                    <a:lstStyle/>
                    <a:p>
                      <a:pPr marL="0" marR="0" lvl="0" indent="0" algn="l"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CC0066"/>
                          </a:solidFill>
                          <a:effectLst/>
                          <a:latin typeface="Impact" pitchFamily="34" charset="0"/>
                          <a:cs typeface="Arial" charset="0"/>
                        </a:rPr>
                        <a:t>11 : 12 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Impact" pitchFamily="34" charset="0"/>
                          <a:cs typeface="Arial" charset="0"/>
                        </a:rPr>
                        <a:t>Eruption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60450">
                <a:tc>
                  <a:txBody>
                    <a:bodyPr/>
                    <a:lstStyle/>
                    <a:p>
                      <a:pPr marL="0" marR="0" lvl="0" indent="0" algn="l"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CC0066"/>
                          </a:solidFill>
                          <a:effectLst/>
                          <a:latin typeface="Impact" pitchFamily="34" charset="0"/>
                          <a:cs typeface="Arial" charset="0"/>
                        </a:rPr>
                        <a:t>13 : 14 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Impact" pitchFamily="34" charset="0"/>
                          <a:cs typeface="Arial" charset="0"/>
                        </a:rPr>
                        <a:t>Root completed</a:t>
                      </a:r>
                      <a:r>
                        <a:rPr kumimoji="0" lang="en-US" sz="2800" b="0" i="0" u="none" strike="noStrike" cap="none" normalizeH="0" baseline="0" dirty="0">
                          <a:ln>
                            <a:noFill/>
                          </a:ln>
                          <a:solidFill>
                            <a:srgbClr val="CC0066"/>
                          </a:solidFill>
                          <a:effectLst/>
                          <a:latin typeface="Impact" pitchFamily="34" charset="0"/>
                          <a:cs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pic>
        <p:nvPicPr>
          <p:cNvPr id="30750" name="Picture 30" descr="Mandibular_second_premolars01-01-06[1]"/>
          <p:cNvPicPr>
            <a:picLocks noGrp="1" noChangeAspect="1" noChangeArrowheads="1"/>
          </p:cNvPicPr>
          <p:nvPr>
            <p:ph sz="half" idx="2"/>
          </p:nvPr>
        </p:nvPicPr>
        <p:blipFill>
          <a:blip r:embed="rId2" cstate="print"/>
          <a:srcRect/>
          <a:stretch>
            <a:fillRect/>
          </a:stretch>
        </p:blipFill>
        <p:spPr>
          <a:xfrm>
            <a:off x="6816726" y="1773238"/>
            <a:ext cx="3167063" cy="3816350"/>
          </a:xfrm>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z="4000" dirty="0">
                <a:solidFill>
                  <a:srgbClr val="CC0066"/>
                </a:solidFill>
                <a:latin typeface="Impact" pitchFamily="34" charset="0"/>
              </a:rPr>
              <a:t>Numbering</a:t>
            </a:r>
          </a:p>
        </p:txBody>
      </p:sp>
      <p:sp>
        <p:nvSpPr>
          <p:cNvPr id="31747" name="Rectangle 3"/>
          <p:cNvSpPr>
            <a:spLocks noGrp="1" noChangeArrowheads="1"/>
          </p:cNvSpPr>
          <p:nvPr>
            <p:ph idx="1"/>
          </p:nvPr>
        </p:nvSpPr>
        <p:spPr/>
        <p:txBody>
          <a:bodyPr/>
          <a:lstStyle/>
          <a:p>
            <a:pPr algn="l">
              <a:lnSpc>
                <a:spcPct val="80000"/>
              </a:lnSpc>
              <a:buFontTx/>
              <a:buNone/>
            </a:pPr>
            <a:r>
              <a:rPr lang="en-US" dirty="0"/>
              <a:t>-In the </a:t>
            </a:r>
            <a:r>
              <a:rPr lang="en-US" dirty="0">
                <a:hlinkClick r:id="rId2" tooltip="Universal numbering system (dental)"/>
              </a:rPr>
              <a:t>universal system of notation</a:t>
            </a:r>
            <a:r>
              <a:rPr lang="en-US" dirty="0"/>
              <a:t>, the permanent mandibular premolars are designated by a number. The right permanent mandibular second premolar is known as "29", and the left one is known as "20".</a:t>
            </a:r>
          </a:p>
          <a:p>
            <a:pPr algn="l">
              <a:lnSpc>
                <a:spcPct val="80000"/>
              </a:lnSpc>
              <a:buFontTx/>
              <a:buNone/>
            </a:pPr>
            <a:r>
              <a:rPr lang="en-US" dirty="0"/>
              <a:t>-In the </a:t>
            </a:r>
            <a:r>
              <a:rPr lang="en-US" b="1" dirty="0">
                <a:solidFill>
                  <a:schemeClr val="accent6">
                    <a:lumMod val="60000"/>
                    <a:lumOff val="40000"/>
                  </a:schemeClr>
                </a:solidFill>
                <a:hlinkClick r:id="rId3"/>
              </a:rPr>
              <a:t>Palmer notation</a:t>
            </a:r>
            <a:r>
              <a:rPr lang="en-US" dirty="0"/>
              <a:t>, a number is used in conjunction with a symbol designating in which quadrant the tooth is found. For this tooth, the left and right second premolars would have the same number, "5", but the right one would have the symbol, "┐", over it, while the left one would have, "┌". </a:t>
            </a:r>
          </a:p>
          <a:p>
            <a:pPr algn="l">
              <a:lnSpc>
                <a:spcPct val="80000"/>
              </a:lnSpc>
              <a:buFontTx/>
              <a:buNone/>
            </a:pPr>
            <a:r>
              <a:rPr lang="en-US" b="1" dirty="0"/>
              <a:t>-</a:t>
            </a:r>
            <a:r>
              <a:rPr lang="en-US" b="1" dirty="0">
                <a:solidFill>
                  <a:srgbClr val="F9BE55"/>
                </a:solidFill>
              </a:rPr>
              <a:t>The international notation </a:t>
            </a:r>
            <a:r>
              <a:rPr lang="en-US" dirty="0"/>
              <a:t>has a different numbering system than the previous two, and the right permanent mandibular second premolar is known as "45", and the left one is known as "35".</a:t>
            </a:r>
          </a:p>
          <a:p>
            <a:pPr algn="l">
              <a:lnSpc>
                <a:spcPct val="80000"/>
              </a:lnSpc>
              <a:buFontTx/>
              <a:buNone/>
            </a:pPr>
            <a:r>
              <a:rPr lang="en-US" dirty="0"/>
              <a:t>It is a very common condition in orthodontics for a patient to have one or both mandibular second premolars </a:t>
            </a:r>
            <a:r>
              <a:rPr lang="en-US" dirty="0">
                <a:hlinkClick r:id="rId4" tooltip="Congenital"/>
              </a:rPr>
              <a:t>congenitally</a:t>
            </a:r>
            <a:r>
              <a:rPr lang="en-US" dirty="0"/>
              <a:t> absent.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sz="4000" dirty="0">
                <a:solidFill>
                  <a:srgbClr val="CC0066"/>
                </a:solidFill>
                <a:latin typeface="Impact" pitchFamily="34" charset="0"/>
              </a:rPr>
              <a:t>Definition and Function</a:t>
            </a:r>
          </a:p>
        </p:txBody>
      </p:sp>
      <p:sp>
        <p:nvSpPr>
          <p:cNvPr id="3075" name="Rectangle 3"/>
          <p:cNvSpPr>
            <a:spLocks noGrp="1" noChangeArrowheads="1"/>
          </p:cNvSpPr>
          <p:nvPr>
            <p:ph type="body" sz="half" idx="1"/>
          </p:nvPr>
        </p:nvSpPr>
        <p:spPr>
          <a:xfrm>
            <a:off x="1981200" y="1600201"/>
            <a:ext cx="5043494" cy="4525963"/>
          </a:xfrm>
        </p:spPr>
        <p:txBody>
          <a:bodyPr>
            <a:normAutofit fontScale="92500"/>
          </a:bodyPr>
          <a:lstStyle/>
          <a:p>
            <a:pPr algn="l">
              <a:buFontTx/>
              <a:buNone/>
            </a:pPr>
            <a:r>
              <a:rPr lang="en-US" sz="2400" dirty="0"/>
              <a:t>       - It is located distally (away from the midline of the </a:t>
            </a:r>
            <a:r>
              <a:rPr lang="en-US" sz="2400" dirty="0">
                <a:hlinkClick r:id="rId2"/>
              </a:rPr>
              <a:t>face</a:t>
            </a:r>
            <a:r>
              <a:rPr lang="en-US" sz="2400" dirty="0"/>
              <a:t>) from both the </a:t>
            </a:r>
            <a:r>
              <a:rPr lang="en-US" sz="2400" dirty="0">
                <a:hlinkClick r:id="rId3" tooltip="Mandibular first premolar"/>
              </a:rPr>
              <a:t>mandibular first premolars</a:t>
            </a:r>
            <a:r>
              <a:rPr lang="en-US" sz="2400" dirty="0"/>
              <a:t> of the </a:t>
            </a:r>
            <a:r>
              <a:rPr lang="en-US" sz="2400" dirty="0">
                <a:hlinkClick r:id="rId4"/>
              </a:rPr>
              <a:t>mouth</a:t>
            </a:r>
            <a:r>
              <a:rPr lang="en-US" sz="2400" dirty="0"/>
              <a:t> but mesial (toward the midline of the face) from both </a:t>
            </a:r>
            <a:r>
              <a:rPr lang="en-US" sz="2400" dirty="0">
                <a:hlinkClick r:id="rId5" tooltip="Mandibular first molar"/>
              </a:rPr>
              <a:t>mandibular first molars</a:t>
            </a:r>
            <a:r>
              <a:rPr lang="en-US" sz="2400" dirty="0"/>
              <a:t>.</a:t>
            </a:r>
          </a:p>
          <a:p>
            <a:pPr algn="l">
              <a:buFontTx/>
              <a:buNone/>
            </a:pPr>
            <a:r>
              <a:rPr lang="en-US" sz="2400" dirty="0"/>
              <a:t>      -The function of this premolar is assisting the mandibular first molar during </a:t>
            </a:r>
            <a:r>
              <a:rPr lang="en-US" sz="2400" dirty="0">
                <a:hlinkClick r:id="rId6"/>
              </a:rPr>
              <a:t>mastication</a:t>
            </a:r>
            <a:r>
              <a:rPr lang="en-US" sz="2400" dirty="0"/>
              <a:t>, commonly known as chewing.</a:t>
            </a:r>
          </a:p>
        </p:txBody>
      </p:sp>
      <p:pic>
        <p:nvPicPr>
          <p:cNvPr id="3078" name="Picture 6" descr="5888ba40f72fcf3a[1]"/>
          <p:cNvPicPr>
            <a:picLocks noGrp="1" noChangeAspect="1" noChangeArrowheads="1"/>
          </p:cNvPicPr>
          <p:nvPr>
            <p:ph sz="half" idx="2"/>
          </p:nvPr>
        </p:nvPicPr>
        <p:blipFill>
          <a:blip r:embed="rId7" cstate="print"/>
          <a:srcRect/>
          <a:stretch>
            <a:fillRect/>
          </a:stretch>
        </p:blipFill>
        <p:spPr>
          <a:xfrm>
            <a:off x="6999316" y="1700214"/>
            <a:ext cx="3168650" cy="3889375"/>
          </a:xfrm>
          <a:noFill/>
          <a:ln/>
        </p:spPr>
      </p:pic>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r>
              <a:rPr lang="en-US" sz="4000" dirty="0">
                <a:solidFill>
                  <a:srgbClr val="CC0066"/>
                </a:solidFill>
                <a:latin typeface="Impact" pitchFamily="34" charset="0"/>
              </a:rPr>
              <a:t>Anatomy</a:t>
            </a:r>
            <a:br>
              <a:rPr lang="en-US" sz="4000" dirty="0"/>
            </a:br>
            <a:endParaRPr lang="en-US" sz="4000" dirty="0"/>
          </a:p>
        </p:txBody>
      </p:sp>
      <p:sp>
        <p:nvSpPr>
          <p:cNvPr id="4099" name="Rectangle 3"/>
          <p:cNvSpPr>
            <a:spLocks noGrp="1" noChangeArrowheads="1"/>
          </p:cNvSpPr>
          <p:nvPr>
            <p:ph type="body" sz="half" idx="1"/>
          </p:nvPr>
        </p:nvSpPr>
        <p:spPr>
          <a:xfrm>
            <a:off x="1981200" y="1142985"/>
            <a:ext cx="4972056" cy="4983179"/>
          </a:xfrm>
        </p:spPr>
        <p:txBody>
          <a:bodyPr>
            <a:noAutofit/>
          </a:bodyPr>
          <a:lstStyle/>
          <a:p>
            <a:pPr algn="l">
              <a:lnSpc>
                <a:spcPct val="90000"/>
              </a:lnSpc>
              <a:buFontTx/>
              <a:buNone/>
            </a:pPr>
            <a:r>
              <a:rPr lang="en-US" dirty="0">
                <a:solidFill>
                  <a:schemeClr val="tx2"/>
                </a:solidFill>
              </a:rPr>
              <a:t>   _The mandibular second premolar most commonly has three cusps but can have two as well.  </a:t>
            </a:r>
          </a:p>
          <a:p>
            <a:pPr algn="l">
              <a:lnSpc>
                <a:spcPct val="90000"/>
              </a:lnSpc>
              <a:buFontTx/>
              <a:buNone/>
            </a:pPr>
            <a:endParaRPr lang="en-US" dirty="0">
              <a:solidFill>
                <a:schemeClr val="tx2"/>
              </a:solidFill>
            </a:endParaRPr>
          </a:p>
          <a:p>
            <a:pPr algn="l">
              <a:lnSpc>
                <a:spcPct val="90000"/>
              </a:lnSpc>
              <a:buFontTx/>
              <a:buNone/>
            </a:pPr>
            <a:r>
              <a:rPr lang="en-US" dirty="0">
                <a:solidFill>
                  <a:schemeClr val="tx2"/>
                </a:solidFill>
              </a:rPr>
              <a:t>   _The three cusp variety has one large cusp on the buccal with two smaller lingual cusps. </a:t>
            </a:r>
          </a:p>
          <a:p>
            <a:pPr algn="l">
              <a:lnSpc>
                <a:spcPct val="90000"/>
              </a:lnSpc>
              <a:buFontTx/>
              <a:buNone/>
            </a:pPr>
            <a:r>
              <a:rPr lang="en-US" dirty="0">
                <a:solidFill>
                  <a:schemeClr val="tx2"/>
                </a:solidFill>
              </a:rPr>
              <a:t> </a:t>
            </a:r>
          </a:p>
          <a:p>
            <a:pPr algn="l">
              <a:lnSpc>
                <a:spcPct val="90000"/>
              </a:lnSpc>
              <a:buFontTx/>
              <a:buNone/>
            </a:pPr>
            <a:r>
              <a:rPr lang="en-US" dirty="0">
                <a:solidFill>
                  <a:schemeClr val="tx2"/>
                </a:solidFill>
              </a:rPr>
              <a:t>   _The mesiolingual cusp is twice the size of the disolingual cusp.              _Viewed from the occlusal (looking down onto the biting surface of the tooth) the tooth is rather square in outline, particularly on the lingual. The occlusal table (the area bounded by the cusps, cusp ridges, and marginal ridges) is rectangular.</a:t>
            </a:r>
          </a:p>
        </p:txBody>
      </p:sp>
      <p:pic>
        <p:nvPicPr>
          <p:cNvPr id="4109" name="Picture 13" descr="images[2] (2)"/>
          <p:cNvPicPr>
            <a:picLocks noGrp="1" noChangeAspect="1" noChangeArrowheads="1"/>
          </p:cNvPicPr>
          <p:nvPr>
            <p:ph sz="quarter" idx="2"/>
          </p:nvPr>
        </p:nvPicPr>
        <p:blipFill>
          <a:blip r:embed="rId2" cstate="print"/>
          <a:srcRect/>
          <a:stretch>
            <a:fillRect/>
          </a:stretch>
        </p:blipFill>
        <p:spPr>
          <a:xfrm>
            <a:off x="7356506" y="260648"/>
            <a:ext cx="3168650" cy="3401700"/>
          </a:xfrm>
          <a:noFill/>
          <a:ln/>
        </p:spPr>
      </p:pic>
      <p:pic>
        <p:nvPicPr>
          <p:cNvPr id="4110" name="Picture 14" descr="mandocclu[1]"/>
          <p:cNvPicPr>
            <a:picLocks noGrp="1" noChangeAspect="1" noChangeArrowheads="1"/>
          </p:cNvPicPr>
          <p:nvPr>
            <p:ph sz="quarter" idx="3"/>
          </p:nvPr>
        </p:nvPicPr>
        <p:blipFill>
          <a:blip r:embed="rId3" cstate="print"/>
          <a:stretch>
            <a:fillRect/>
          </a:stretch>
        </p:blipFill>
        <p:spPr>
          <a:xfrm>
            <a:off x="6643255" y="3939253"/>
            <a:ext cx="3096491" cy="2186247"/>
          </a:xfrm>
          <a:noFill/>
          <a:ln/>
        </p:spPr>
      </p:pic>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Text Box 4"/>
          <p:cNvSpPr txBox="1">
            <a:spLocks noChangeArrowheads="1"/>
          </p:cNvSpPr>
          <p:nvPr/>
        </p:nvSpPr>
        <p:spPr bwMode="auto">
          <a:xfrm>
            <a:off x="2205038" y="63500"/>
            <a:ext cx="7923212" cy="1066800"/>
          </a:xfrm>
          <a:prstGeom prst="rect">
            <a:avLst/>
          </a:prstGeom>
          <a:gradFill rotWithShape="1">
            <a:gsLst>
              <a:gs pos="0">
                <a:srgbClr val="DDDDDD">
                  <a:gamma/>
                  <a:shade val="76078"/>
                  <a:invGamma/>
                </a:srgbClr>
              </a:gs>
              <a:gs pos="50000">
                <a:srgbClr val="DDDDDD"/>
              </a:gs>
              <a:gs pos="100000">
                <a:srgbClr val="DDDDDD">
                  <a:gamma/>
                  <a:shade val="76078"/>
                  <a:invGamma/>
                </a:srgbClr>
              </a:gs>
            </a:gsLst>
            <a:lin ang="5400000" scaled="1"/>
          </a:gradFill>
          <a:ln w="9525" algn="ctr">
            <a:noFill/>
            <a:miter lim="800000"/>
            <a:headEnd/>
            <a:tailEnd/>
          </a:ln>
          <a:effectLst/>
        </p:spPr>
        <p:txBody>
          <a:bodyPr>
            <a:spAutoFit/>
          </a:bodyPr>
          <a:lstStyle/>
          <a:p>
            <a:pPr algn="ctr"/>
            <a:r>
              <a:rPr lang="en-US" sz="3200" b="1" dirty="0">
                <a:solidFill>
                  <a:srgbClr val="FF0066"/>
                </a:solidFill>
                <a:effectLst>
                  <a:outerShdw blurRad="38100" dist="38100" dir="2700000" algn="tl">
                    <a:srgbClr val="000000"/>
                  </a:outerShdw>
                </a:effectLst>
              </a:rPr>
              <a:t>Mandibular Second Premolar: </a:t>
            </a:r>
          </a:p>
          <a:p>
            <a:pPr algn="ctr"/>
            <a:r>
              <a:rPr lang="en-US" sz="3200" b="1" dirty="0">
                <a:solidFill>
                  <a:srgbClr val="FF0066"/>
                </a:solidFill>
                <a:effectLst>
                  <a:outerShdw blurRad="38100" dist="38100" dir="2700000" algn="tl">
                    <a:srgbClr val="000000"/>
                  </a:outerShdw>
                </a:effectLst>
              </a:rPr>
              <a:t>Two Cusp Type</a:t>
            </a:r>
          </a:p>
        </p:txBody>
      </p:sp>
      <p:sp>
        <p:nvSpPr>
          <p:cNvPr id="122885" name="Text Box 5"/>
          <p:cNvSpPr txBox="1">
            <a:spLocks noChangeArrowheads="1"/>
          </p:cNvSpPr>
          <p:nvPr/>
        </p:nvSpPr>
        <p:spPr bwMode="auto">
          <a:xfrm>
            <a:off x="1775520" y="4633913"/>
            <a:ext cx="1731268" cy="519112"/>
          </a:xfrm>
          <a:prstGeom prst="rect">
            <a:avLst/>
          </a:prstGeom>
          <a:gradFill rotWithShape="1">
            <a:gsLst>
              <a:gs pos="0">
                <a:srgbClr val="FF0066">
                  <a:gamma/>
                  <a:shade val="72941"/>
                  <a:invGamma/>
                </a:srgbClr>
              </a:gs>
              <a:gs pos="50000">
                <a:srgbClr val="FF0066"/>
              </a:gs>
              <a:gs pos="100000">
                <a:srgbClr val="FF0066">
                  <a:gamma/>
                  <a:shade val="72941"/>
                  <a:invGamma/>
                </a:srgbClr>
              </a:gs>
            </a:gsLst>
            <a:lin ang="5400000" scaled="1"/>
          </a:gradFill>
          <a:ln w="9525" algn="ctr">
            <a:noFill/>
            <a:miter lim="800000"/>
            <a:headEnd/>
            <a:tailEnd/>
          </a:ln>
          <a:effectLst/>
        </p:spPr>
        <p:txBody>
          <a:bodyPr wrap="square">
            <a:spAutoFit/>
          </a:bodyPr>
          <a:lstStyle/>
          <a:p>
            <a:pPr algn="ctr"/>
            <a:r>
              <a:rPr lang="en-US" sz="2800" b="1" dirty="0">
                <a:effectLst>
                  <a:outerShdw blurRad="38100" dist="38100" dir="2700000" algn="tl">
                    <a:srgbClr val="000000"/>
                  </a:outerShdw>
                </a:effectLst>
              </a:rPr>
              <a:t>Buccal </a:t>
            </a:r>
          </a:p>
        </p:txBody>
      </p:sp>
      <p:sp>
        <p:nvSpPr>
          <p:cNvPr id="122886" name="Text Box 6"/>
          <p:cNvSpPr txBox="1">
            <a:spLocks noChangeArrowheads="1"/>
          </p:cNvSpPr>
          <p:nvPr/>
        </p:nvSpPr>
        <p:spPr bwMode="auto">
          <a:xfrm>
            <a:off x="4079777" y="4633913"/>
            <a:ext cx="1657449" cy="519112"/>
          </a:xfrm>
          <a:prstGeom prst="rect">
            <a:avLst/>
          </a:prstGeom>
          <a:gradFill rotWithShape="1">
            <a:gsLst>
              <a:gs pos="0">
                <a:srgbClr val="FF0066">
                  <a:gamma/>
                  <a:shade val="72941"/>
                  <a:invGamma/>
                </a:srgbClr>
              </a:gs>
              <a:gs pos="50000">
                <a:srgbClr val="FF0066"/>
              </a:gs>
              <a:gs pos="100000">
                <a:srgbClr val="FF0066">
                  <a:gamma/>
                  <a:shade val="72941"/>
                  <a:invGamma/>
                </a:srgbClr>
              </a:gs>
            </a:gsLst>
            <a:lin ang="5400000" scaled="1"/>
          </a:gradFill>
          <a:ln w="9525" algn="ctr">
            <a:noFill/>
            <a:miter lim="800000"/>
            <a:headEnd/>
            <a:tailEnd/>
          </a:ln>
          <a:effectLst/>
        </p:spPr>
        <p:txBody>
          <a:bodyPr wrap="square">
            <a:spAutoFit/>
          </a:bodyPr>
          <a:lstStyle/>
          <a:p>
            <a:pPr algn="ctr"/>
            <a:r>
              <a:rPr lang="en-US" sz="2800" b="1" dirty="0">
                <a:effectLst>
                  <a:outerShdw blurRad="38100" dist="38100" dir="2700000" algn="tl">
                    <a:srgbClr val="000000"/>
                  </a:outerShdw>
                </a:effectLst>
              </a:rPr>
              <a:t>Lingual</a:t>
            </a:r>
          </a:p>
        </p:txBody>
      </p:sp>
      <p:sp>
        <p:nvSpPr>
          <p:cNvPr id="122887" name="Text Box 7"/>
          <p:cNvSpPr txBox="1">
            <a:spLocks noChangeArrowheads="1"/>
          </p:cNvSpPr>
          <p:nvPr/>
        </p:nvSpPr>
        <p:spPr bwMode="auto">
          <a:xfrm>
            <a:off x="6527800" y="4643439"/>
            <a:ext cx="1296988" cy="954107"/>
          </a:xfrm>
          <a:prstGeom prst="rect">
            <a:avLst/>
          </a:prstGeom>
          <a:gradFill rotWithShape="1">
            <a:gsLst>
              <a:gs pos="0">
                <a:srgbClr val="FF0066">
                  <a:gamma/>
                  <a:shade val="72941"/>
                  <a:invGamma/>
                </a:srgbClr>
              </a:gs>
              <a:gs pos="50000">
                <a:srgbClr val="FF0066"/>
              </a:gs>
              <a:gs pos="100000">
                <a:srgbClr val="FF0066">
                  <a:gamma/>
                  <a:shade val="72941"/>
                  <a:invGamma/>
                </a:srgbClr>
              </a:gs>
            </a:gsLst>
            <a:lin ang="5400000" scaled="1"/>
          </a:gradFill>
          <a:ln w="9525" algn="ctr">
            <a:noFill/>
            <a:miter lim="800000"/>
            <a:headEnd/>
            <a:tailEnd/>
          </a:ln>
          <a:effectLst/>
        </p:spPr>
        <p:txBody>
          <a:bodyPr>
            <a:spAutoFit/>
          </a:bodyPr>
          <a:lstStyle/>
          <a:p>
            <a:pPr algn="ctr"/>
            <a:r>
              <a:rPr lang="en-US" sz="2800" b="1" dirty="0">
                <a:effectLst>
                  <a:outerShdw blurRad="38100" dist="38100" dir="2700000" algn="tl">
                    <a:srgbClr val="000000"/>
                  </a:outerShdw>
                </a:effectLst>
              </a:rPr>
              <a:t>Mesial</a:t>
            </a:r>
          </a:p>
        </p:txBody>
      </p:sp>
      <p:sp>
        <p:nvSpPr>
          <p:cNvPr id="122888" name="Text Box 8"/>
          <p:cNvSpPr txBox="1">
            <a:spLocks noChangeArrowheads="1"/>
          </p:cNvSpPr>
          <p:nvPr/>
        </p:nvSpPr>
        <p:spPr bwMode="auto">
          <a:xfrm>
            <a:off x="3648076" y="5876926"/>
            <a:ext cx="1654175" cy="519113"/>
          </a:xfrm>
          <a:prstGeom prst="rect">
            <a:avLst/>
          </a:prstGeom>
          <a:gradFill rotWithShape="1">
            <a:gsLst>
              <a:gs pos="0">
                <a:srgbClr val="FF0066">
                  <a:gamma/>
                  <a:shade val="72941"/>
                  <a:invGamma/>
                </a:srgbClr>
              </a:gs>
              <a:gs pos="50000">
                <a:srgbClr val="FF0066"/>
              </a:gs>
              <a:gs pos="100000">
                <a:srgbClr val="FF0066">
                  <a:gamma/>
                  <a:shade val="72941"/>
                  <a:invGamma/>
                </a:srgbClr>
              </a:gs>
            </a:gsLst>
            <a:lin ang="5400000" scaled="1"/>
          </a:gradFill>
          <a:ln w="9525" algn="ctr">
            <a:noFill/>
            <a:miter lim="800000"/>
            <a:headEnd/>
            <a:tailEnd/>
          </a:ln>
          <a:effectLst/>
        </p:spPr>
        <p:txBody>
          <a:bodyPr>
            <a:spAutoFit/>
          </a:bodyPr>
          <a:lstStyle/>
          <a:p>
            <a:pPr algn="ctr"/>
            <a:r>
              <a:rPr lang="en-US" sz="2800" b="1" dirty="0">
                <a:effectLst>
                  <a:outerShdw blurRad="38100" dist="38100" dir="2700000" algn="tl">
                    <a:srgbClr val="000000"/>
                  </a:outerShdw>
                </a:effectLst>
              </a:rPr>
              <a:t>occlusal</a:t>
            </a:r>
          </a:p>
        </p:txBody>
      </p:sp>
      <p:sp>
        <p:nvSpPr>
          <p:cNvPr id="122890" name="Text Box 10"/>
          <p:cNvSpPr txBox="1">
            <a:spLocks noChangeArrowheads="1"/>
          </p:cNvSpPr>
          <p:nvPr/>
        </p:nvSpPr>
        <p:spPr bwMode="auto">
          <a:xfrm>
            <a:off x="8688388" y="4643438"/>
            <a:ext cx="1295400" cy="519112"/>
          </a:xfrm>
          <a:prstGeom prst="rect">
            <a:avLst/>
          </a:prstGeom>
          <a:gradFill rotWithShape="1">
            <a:gsLst>
              <a:gs pos="0">
                <a:srgbClr val="FF0066">
                  <a:gamma/>
                  <a:shade val="72941"/>
                  <a:invGamma/>
                </a:srgbClr>
              </a:gs>
              <a:gs pos="50000">
                <a:srgbClr val="FF0066"/>
              </a:gs>
              <a:gs pos="100000">
                <a:srgbClr val="FF0066">
                  <a:gamma/>
                  <a:shade val="72941"/>
                  <a:invGamma/>
                </a:srgbClr>
              </a:gs>
            </a:gsLst>
            <a:lin ang="5400000" scaled="1"/>
          </a:gradFill>
          <a:ln w="9525" algn="ctr">
            <a:noFill/>
            <a:miter lim="800000"/>
            <a:headEnd/>
            <a:tailEnd/>
          </a:ln>
          <a:effectLst/>
        </p:spPr>
        <p:txBody>
          <a:bodyPr>
            <a:spAutoFit/>
          </a:bodyPr>
          <a:lstStyle/>
          <a:p>
            <a:pPr algn="ctr"/>
            <a:r>
              <a:rPr lang="en-US" sz="2800" b="1" dirty="0">
                <a:effectLst>
                  <a:outerShdw blurRad="38100" dist="38100" dir="2700000" algn="tl">
                    <a:srgbClr val="000000"/>
                  </a:outerShdw>
                </a:effectLst>
              </a:rPr>
              <a:t>Distal</a:t>
            </a:r>
          </a:p>
        </p:txBody>
      </p:sp>
      <p:pic>
        <p:nvPicPr>
          <p:cNvPr id="122891" name="Picture 11" descr="Lower 5 photo"/>
          <p:cNvPicPr>
            <a:picLocks noChangeAspect="1" noChangeArrowheads="1"/>
          </p:cNvPicPr>
          <p:nvPr/>
        </p:nvPicPr>
        <p:blipFill>
          <a:blip r:embed="rId2" cstate="print"/>
          <a:srcRect t="31369"/>
          <a:stretch>
            <a:fillRect/>
          </a:stretch>
        </p:blipFill>
        <p:spPr bwMode="auto">
          <a:xfrm>
            <a:off x="8228013" y="1125539"/>
            <a:ext cx="1947862" cy="3455987"/>
          </a:xfrm>
          <a:prstGeom prst="rect">
            <a:avLst/>
          </a:prstGeom>
          <a:noFill/>
        </p:spPr>
      </p:pic>
      <p:pic>
        <p:nvPicPr>
          <p:cNvPr id="122892" name="Picture 12" descr="Lower 5 photo 1"/>
          <p:cNvPicPr>
            <a:picLocks noChangeAspect="1" noChangeArrowheads="1"/>
          </p:cNvPicPr>
          <p:nvPr/>
        </p:nvPicPr>
        <p:blipFill>
          <a:blip r:embed="rId3" cstate="print"/>
          <a:srcRect t="33514"/>
          <a:stretch>
            <a:fillRect/>
          </a:stretch>
        </p:blipFill>
        <p:spPr bwMode="auto">
          <a:xfrm>
            <a:off x="3919539" y="1125539"/>
            <a:ext cx="2047875" cy="3455987"/>
          </a:xfrm>
          <a:prstGeom prst="rect">
            <a:avLst/>
          </a:prstGeom>
          <a:noFill/>
        </p:spPr>
      </p:pic>
      <p:pic>
        <p:nvPicPr>
          <p:cNvPr id="122893" name="Picture 13" descr="Lower 5 photo 2"/>
          <p:cNvPicPr>
            <a:picLocks noChangeAspect="1" noChangeArrowheads="1"/>
          </p:cNvPicPr>
          <p:nvPr/>
        </p:nvPicPr>
        <p:blipFill>
          <a:blip r:embed="rId4" cstate="print"/>
          <a:srcRect l="-5444" t="30139" r="7639"/>
          <a:stretch>
            <a:fillRect/>
          </a:stretch>
        </p:blipFill>
        <p:spPr bwMode="auto">
          <a:xfrm>
            <a:off x="6065838" y="1123951"/>
            <a:ext cx="1949450" cy="3457575"/>
          </a:xfrm>
          <a:prstGeom prst="rect">
            <a:avLst/>
          </a:prstGeom>
          <a:noFill/>
        </p:spPr>
      </p:pic>
      <p:pic>
        <p:nvPicPr>
          <p:cNvPr id="122894" name="Picture 14" descr="Lower 5 photro 3"/>
          <p:cNvPicPr>
            <a:picLocks noChangeAspect="1" noChangeArrowheads="1"/>
          </p:cNvPicPr>
          <p:nvPr/>
        </p:nvPicPr>
        <p:blipFill>
          <a:blip r:embed="rId5" cstate="print"/>
          <a:srcRect t="30243"/>
          <a:stretch>
            <a:fillRect/>
          </a:stretch>
        </p:blipFill>
        <p:spPr bwMode="auto">
          <a:xfrm>
            <a:off x="1847851" y="1127125"/>
            <a:ext cx="1814513" cy="3494088"/>
          </a:xfrm>
          <a:prstGeom prst="rect">
            <a:avLst/>
          </a:prstGeom>
          <a:gradFill rotWithShape="1">
            <a:gsLst>
              <a:gs pos="0">
                <a:srgbClr val="FF0066">
                  <a:gamma/>
                  <a:shade val="72941"/>
                  <a:invGamma/>
                </a:srgbClr>
              </a:gs>
              <a:gs pos="50000">
                <a:srgbClr val="FF0066"/>
              </a:gs>
              <a:gs pos="100000">
                <a:srgbClr val="FF0066">
                  <a:gamma/>
                  <a:shade val="72941"/>
                  <a:invGamma/>
                </a:srgbClr>
              </a:gs>
            </a:gsLst>
            <a:lin ang="5400000" scaled="1"/>
          </a:gradFill>
          <a:ln w="9525" algn="ctr">
            <a:noFill/>
            <a:miter lim="800000"/>
            <a:headEnd/>
            <a:tailEnd/>
          </a:ln>
          <a:effectLst/>
        </p:spPr>
      </p:pic>
      <p:pic>
        <p:nvPicPr>
          <p:cNvPr id="122895" name="Picture 15" descr="Lower 5 photo"/>
          <p:cNvPicPr>
            <a:picLocks noChangeAspect="1" noChangeArrowheads="1"/>
          </p:cNvPicPr>
          <p:nvPr/>
        </p:nvPicPr>
        <p:blipFill>
          <a:blip r:embed="rId6" cstate="print"/>
          <a:srcRect t="16606" r="66396" b="10066"/>
          <a:stretch>
            <a:fillRect/>
          </a:stretch>
        </p:blipFill>
        <p:spPr bwMode="auto">
          <a:xfrm>
            <a:off x="5664201" y="5300664"/>
            <a:ext cx="1439863" cy="1584325"/>
          </a:xfrm>
          <a:prstGeom prst="rect">
            <a:avLst/>
          </a:prstGeom>
          <a:noFill/>
        </p:spPr>
      </p:pic>
      <p:pic>
        <p:nvPicPr>
          <p:cNvPr id="122896" name="Picture 16"/>
          <p:cNvPicPr>
            <a:picLocks noChangeAspect="1" noChangeArrowheads="1"/>
          </p:cNvPicPr>
          <p:nvPr/>
        </p:nvPicPr>
        <p:blipFill>
          <a:blip r:embed="rId7" cstate="print">
            <a:lum bright="-12000" contrast="12000"/>
          </a:blip>
          <a:srcRect l="25060" t="38142" r="62175" b="32608"/>
          <a:stretch>
            <a:fillRect/>
          </a:stretch>
        </p:blipFill>
        <p:spPr bwMode="auto">
          <a:xfrm>
            <a:off x="3935413" y="1123951"/>
            <a:ext cx="1966912" cy="3457575"/>
          </a:xfrm>
          <a:prstGeom prst="rect">
            <a:avLst/>
          </a:prstGeom>
          <a:noFill/>
          <a:ln w="9525">
            <a:noFill/>
            <a:miter lim="800000"/>
            <a:headEnd/>
            <a:tailEnd/>
          </a:ln>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4" name="Picture 4"/>
          <p:cNvPicPr>
            <a:picLocks noChangeAspect="1" noChangeArrowheads="1"/>
          </p:cNvPicPr>
          <p:nvPr/>
        </p:nvPicPr>
        <p:blipFill>
          <a:blip r:embed="rId2" cstate="print"/>
          <a:srcRect l="60156" t="26042" r="19173" b="31618"/>
          <a:stretch>
            <a:fillRect/>
          </a:stretch>
        </p:blipFill>
        <p:spPr bwMode="auto">
          <a:xfrm>
            <a:off x="1774825" y="692150"/>
            <a:ext cx="2298700" cy="3530600"/>
          </a:xfrm>
          <a:prstGeom prst="rect">
            <a:avLst/>
          </a:prstGeom>
          <a:noFill/>
          <a:ln w="9525">
            <a:noFill/>
            <a:miter lim="800000"/>
            <a:headEnd/>
            <a:tailEnd/>
          </a:ln>
          <a:effectLst/>
        </p:spPr>
      </p:pic>
      <p:pic>
        <p:nvPicPr>
          <p:cNvPr id="143365" name="Picture 5"/>
          <p:cNvPicPr>
            <a:picLocks noChangeAspect="1" noChangeArrowheads="1"/>
          </p:cNvPicPr>
          <p:nvPr/>
        </p:nvPicPr>
        <p:blipFill>
          <a:blip r:embed="rId3" cstate="print"/>
          <a:srcRect l="57388" t="26367" r="20476" b="31293"/>
          <a:stretch>
            <a:fillRect/>
          </a:stretch>
        </p:blipFill>
        <p:spPr bwMode="auto">
          <a:xfrm>
            <a:off x="3865564" y="693738"/>
            <a:ext cx="2460625" cy="3530600"/>
          </a:xfrm>
          <a:prstGeom prst="rect">
            <a:avLst/>
          </a:prstGeom>
          <a:noFill/>
          <a:ln w="9525">
            <a:noFill/>
            <a:miter lim="800000"/>
            <a:headEnd/>
            <a:tailEnd/>
          </a:ln>
          <a:effectLst/>
        </p:spPr>
      </p:pic>
      <p:pic>
        <p:nvPicPr>
          <p:cNvPr id="143366" name="Picture 6"/>
          <p:cNvPicPr>
            <a:picLocks noChangeAspect="1" noChangeArrowheads="1"/>
          </p:cNvPicPr>
          <p:nvPr/>
        </p:nvPicPr>
        <p:blipFill>
          <a:blip r:embed="rId4" cstate="print"/>
          <a:srcRect l="58406" t="25391" r="20442" b="31314"/>
          <a:stretch>
            <a:fillRect/>
          </a:stretch>
        </p:blipFill>
        <p:spPr bwMode="auto">
          <a:xfrm>
            <a:off x="6096000" y="693738"/>
            <a:ext cx="2298700" cy="3529012"/>
          </a:xfrm>
          <a:prstGeom prst="rect">
            <a:avLst/>
          </a:prstGeom>
          <a:noFill/>
          <a:ln w="9525">
            <a:noFill/>
            <a:miter lim="800000"/>
            <a:headEnd/>
            <a:tailEnd/>
          </a:ln>
          <a:effectLst/>
        </p:spPr>
      </p:pic>
      <p:pic>
        <p:nvPicPr>
          <p:cNvPr id="143367" name="Picture 7"/>
          <p:cNvPicPr>
            <a:picLocks noChangeAspect="1" noChangeArrowheads="1"/>
          </p:cNvPicPr>
          <p:nvPr/>
        </p:nvPicPr>
        <p:blipFill>
          <a:blip r:embed="rId5" cstate="print"/>
          <a:srcRect l="58105" t="25391" r="21208" b="32291"/>
          <a:stretch>
            <a:fillRect/>
          </a:stretch>
        </p:blipFill>
        <p:spPr bwMode="auto">
          <a:xfrm>
            <a:off x="8183564" y="693738"/>
            <a:ext cx="2300287" cy="3529012"/>
          </a:xfrm>
          <a:prstGeom prst="rect">
            <a:avLst/>
          </a:prstGeom>
          <a:noFill/>
          <a:ln w="9525">
            <a:noFill/>
            <a:miter lim="800000"/>
            <a:headEnd/>
            <a:tailEnd/>
          </a:ln>
          <a:effectLst/>
        </p:spPr>
      </p:pic>
      <p:pic>
        <p:nvPicPr>
          <p:cNvPr id="143368" name="Picture 8"/>
          <p:cNvPicPr>
            <a:picLocks noChangeAspect="1" noChangeArrowheads="1"/>
          </p:cNvPicPr>
          <p:nvPr/>
        </p:nvPicPr>
        <p:blipFill>
          <a:blip r:embed="rId6" cstate="print"/>
          <a:srcRect l="59602" t="34245" r="21208" b="39171"/>
          <a:stretch>
            <a:fillRect/>
          </a:stretch>
        </p:blipFill>
        <p:spPr bwMode="auto">
          <a:xfrm>
            <a:off x="5232401" y="4868863"/>
            <a:ext cx="2087563" cy="1916112"/>
          </a:xfrm>
          <a:prstGeom prst="rect">
            <a:avLst/>
          </a:prstGeom>
          <a:noFill/>
          <a:ln w="9525">
            <a:noFill/>
            <a:miter lim="800000"/>
            <a:headEnd/>
            <a:tailEnd/>
          </a:ln>
          <a:effectLst/>
        </p:spPr>
      </p:pic>
      <p:sp>
        <p:nvSpPr>
          <p:cNvPr id="143369" name="Text Box 9"/>
          <p:cNvSpPr txBox="1">
            <a:spLocks noChangeArrowheads="1"/>
          </p:cNvSpPr>
          <p:nvPr/>
        </p:nvSpPr>
        <p:spPr bwMode="auto">
          <a:xfrm>
            <a:off x="1919536" y="4292601"/>
            <a:ext cx="1587252" cy="519113"/>
          </a:xfrm>
          <a:prstGeom prst="rect">
            <a:avLst/>
          </a:prstGeom>
          <a:gradFill rotWithShape="1">
            <a:gsLst>
              <a:gs pos="0">
                <a:srgbClr val="FF0066">
                  <a:gamma/>
                  <a:shade val="72941"/>
                  <a:invGamma/>
                </a:srgbClr>
              </a:gs>
              <a:gs pos="50000">
                <a:srgbClr val="FF0066"/>
              </a:gs>
              <a:gs pos="100000">
                <a:srgbClr val="FF0066">
                  <a:gamma/>
                  <a:shade val="72941"/>
                  <a:invGamma/>
                </a:srgbClr>
              </a:gs>
            </a:gsLst>
            <a:lin ang="5400000" scaled="1"/>
          </a:gradFill>
          <a:ln w="9525" algn="ctr">
            <a:noFill/>
            <a:miter lim="800000"/>
            <a:headEnd/>
            <a:tailEnd/>
          </a:ln>
          <a:effectLst/>
        </p:spPr>
        <p:txBody>
          <a:bodyPr wrap="square">
            <a:spAutoFit/>
          </a:bodyPr>
          <a:lstStyle/>
          <a:p>
            <a:pPr algn="ctr"/>
            <a:r>
              <a:rPr lang="en-US" sz="2800" b="1" dirty="0">
                <a:effectLst>
                  <a:outerShdw blurRad="38100" dist="38100" dir="2700000" algn="tl">
                    <a:srgbClr val="000000"/>
                  </a:outerShdw>
                </a:effectLst>
              </a:rPr>
              <a:t>Buccal </a:t>
            </a:r>
          </a:p>
        </p:txBody>
      </p:sp>
      <p:sp>
        <p:nvSpPr>
          <p:cNvPr id="143370" name="Text Box 10"/>
          <p:cNvSpPr txBox="1">
            <a:spLocks noChangeArrowheads="1"/>
          </p:cNvSpPr>
          <p:nvPr/>
        </p:nvSpPr>
        <p:spPr bwMode="auto">
          <a:xfrm>
            <a:off x="4079777" y="4292601"/>
            <a:ext cx="1657449" cy="519113"/>
          </a:xfrm>
          <a:prstGeom prst="rect">
            <a:avLst/>
          </a:prstGeom>
          <a:gradFill rotWithShape="1">
            <a:gsLst>
              <a:gs pos="0">
                <a:srgbClr val="FF0066">
                  <a:gamma/>
                  <a:shade val="72941"/>
                  <a:invGamma/>
                </a:srgbClr>
              </a:gs>
              <a:gs pos="50000">
                <a:srgbClr val="FF0066"/>
              </a:gs>
              <a:gs pos="100000">
                <a:srgbClr val="FF0066">
                  <a:gamma/>
                  <a:shade val="72941"/>
                  <a:invGamma/>
                </a:srgbClr>
              </a:gs>
            </a:gsLst>
            <a:lin ang="5400000" scaled="1"/>
          </a:gradFill>
          <a:ln w="9525" algn="ctr">
            <a:noFill/>
            <a:miter lim="800000"/>
            <a:headEnd/>
            <a:tailEnd/>
          </a:ln>
          <a:effectLst/>
        </p:spPr>
        <p:txBody>
          <a:bodyPr wrap="square">
            <a:spAutoFit/>
          </a:bodyPr>
          <a:lstStyle/>
          <a:p>
            <a:pPr algn="ctr"/>
            <a:r>
              <a:rPr lang="en-US" sz="2800" b="1" dirty="0">
                <a:effectLst>
                  <a:outerShdw blurRad="38100" dist="38100" dir="2700000" algn="tl">
                    <a:srgbClr val="000000"/>
                  </a:outerShdw>
                </a:effectLst>
              </a:rPr>
              <a:t>Lingual</a:t>
            </a:r>
          </a:p>
        </p:txBody>
      </p:sp>
      <p:sp>
        <p:nvSpPr>
          <p:cNvPr id="143371" name="Text Box 11"/>
          <p:cNvSpPr txBox="1">
            <a:spLocks noChangeArrowheads="1"/>
          </p:cNvSpPr>
          <p:nvPr/>
        </p:nvSpPr>
        <p:spPr bwMode="auto">
          <a:xfrm>
            <a:off x="6743700" y="4302126"/>
            <a:ext cx="1296988" cy="954107"/>
          </a:xfrm>
          <a:prstGeom prst="rect">
            <a:avLst/>
          </a:prstGeom>
          <a:gradFill rotWithShape="1">
            <a:gsLst>
              <a:gs pos="0">
                <a:srgbClr val="FF0066">
                  <a:gamma/>
                  <a:shade val="72941"/>
                  <a:invGamma/>
                </a:srgbClr>
              </a:gs>
              <a:gs pos="50000">
                <a:srgbClr val="FF0066"/>
              </a:gs>
              <a:gs pos="100000">
                <a:srgbClr val="FF0066">
                  <a:gamma/>
                  <a:shade val="72941"/>
                  <a:invGamma/>
                </a:srgbClr>
              </a:gs>
            </a:gsLst>
            <a:lin ang="5400000" scaled="1"/>
          </a:gradFill>
          <a:ln w="9525" algn="ctr">
            <a:noFill/>
            <a:miter lim="800000"/>
            <a:headEnd/>
            <a:tailEnd/>
          </a:ln>
          <a:effectLst/>
        </p:spPr>
        <p:txBody>
          <a:bodyPr>
            <a:spAutoFit/>
          </a:bodyPr>
          <a:lstStyle/>
          <a:p>
            <a:pPr algn="ctr"/>
            <a:r>
              <a:rPr lang="en-US" sz="2800" b="1" dirty="0">
                <a:effectLst>
                  <a:outerShdw blurRad="38100" dist="38100" dir="2700000" algn="tl">
                    <a:srgbClr val="000000"/>
                  </a:outerShdw>
                </a:effectLst>
              </a:rPr>
              <a:t>Mesial</a:t>
            </a:r>
          </a:p>
        </p:txBody>
      </p:sp>
      <p:sp>
        <p:nvSpPr>
          <p:cNvPr id="143372" name="Text Box 12"/>
          <p:cNvSpPr txBox="1">
            <a:spLocks noChangeArrowheads="1"/>
          </p:cNvSpPr>
          <p:nvPr/>
        </p:nvSpPr>
        <p:spPr bwMode="auto">
          <a:xfrm>
            <a:off x="3505201" y="5661026"/>
            <a:ext cx="1654175" cy="519113"/>
          </a:xfrm>
          <a:prstGeom prst="rect">
            <a:avLst/>
          </a:prstGeom>
          <a:gradFill rotWithShape="1">
            <a:gsLst>
              <a:gs pos="0">
                <a:srgbClr val="FF0066">
                  <a:gamma/>
                  <a:shade val="72941"/>
                  <a:invGamma/>
                </a:srgbClr>
              </a:gs>
              <a:gs pos="50000">
                <a:srgbClr val="FF0066"/>
              </a:gs>
              <a:gs pos="100000">
                <a:srgbClr val="FF0066">
                  <a:gamma/>
                  <a:shade val="72941"/>
                  <a:invGamma/>
                </a:srgbClr>
              </a:gs>
            </a:gsLst>
            <a:lin ang="5400000" scaled="1"/>
          </a:gradFill>
          <a:ln w="9525" algn="ctr">
            <a:noFill/>
            <a:miter lim="800000"/>
            <a:headEnd/>
            <a:tailEnd/>
          </a:ln>
          <a:effectLst/>
        </p:spPr>
        <p:txBody>
          <a:bodyPr>
            <a:spAutoFit/>
          </a:bodyPr>
          <a:lstStyle/>
          <a:p>
            <a:pPr algn="ctr"/>
            <a:r>
              <a:rPr lang="en-US" sz="2800" b="1" dirty="0">
                <a:effectLst>
                  <a:outerShdw blurRad="38100" dist="38100" dir="2700000" algn="tl">
                    <a:srgbClr val="000000"/>
                  </a:outerShdw>
                </a:effectLst>
              </a:rPr>
              <a:t>occlusal</a:t>
            </a:r>
          </a:p>
        </p:txBody>
      </p:sp>
      <p:sp>
        <p:nvSpPr>
          <p:cNvPr id="143373" name="Text Box 13"/>
          <p:cNvSpPr txBox="1">
            <a:spLocks noChangeArrowheads="1"/>
          </p:cNvSpPr>
          <p:nvPr/>
        </p:nvSpPr>
        <p:spPr bwMode="auto">
          <a:xfrm>
            <a:off x="8904288" y="4302126"/>
            <a:ext cx="1295400" cy="519113"/>
          </a:xfrm>
          <a:prstGeom prst="rect">
            <a:avLst/>
          </a:prstGeom>
          <a:gradFill rotWithShape="1">
            <a:gsLst>
              <a:gs pos="0">
                <a:srgbClr val="FF0066">
                  <a:gamma/>
                  <a:shade val="72941"/>
                  <a:invGamma/>
                </a:srgbClr>
              </a:gs>
              <a:gs pos="50000">
                <a:srgbClr val="FF0066"/>
              </a:gs>
              <a:gs pos="100000">
                <a:srgbClr val="FF0066">
                  <a:gamma/>
                  <a:shade val="72941"/>
                  <a:invGamma/>
                </a:srgbClr>
              </a:gs>
            </a:gsLst>
            <a:lin ang="5400000" scaled="1"/>
          </a:gradFill>
          <a:ln w="9525" algn="ctr">
            <a:noFill/>
            <a:miter lim="800000"/>
            <a:headEnd/>
            <a:tailEnd/>
          </a:ln>
          <a:effectLst/>
        </p:spPr>
        <p:txBody>
          <a:bodyPr>
            <a:spAutoFit/>
          </a:bodyPr>
          <a:lstStyle/>
          <a:p>
            <a:pPr algn="ctr"/>
            <a:r>
              <a:rPr lang="en-US" sz="2800" b="1" dirty="0">
                <a:effectLst>
                  <a:outerShdw blurRad="38100" dist="38100" dir="2700000" algn="tl">
                    <a:srgbClr val="000000"/>
                  </a:outerShdw>
                </a:effectLst>
              </a:rPr>
              <a:t>Distal</a:t>
            </a:r>
          </a:p>
        </p:txBody>
      </p:sp>
      <p:sp>
        <p:nvSpPr>
          <p:cNvPr id="13" name="TextBox 12"/>
          <p:cNvSpPr txBox="1"/>
          <p:nvPr/>
        </p:nvSpPr>
        <p:spPr>
          <a:xfrm>
            <a:off x="4295800" y="0"/>
            <a:ext cx="3024336" cy="523220"/>
          </a:xfrm>
          <a:prstGeom prst="rect">
            <a:avLst/>
          </a:prstGeom>
          <a:noFill/>
        </p:spPr>
        <p:txBody>
          <a:bodyPr wrap="square" rtlCol="0">
            <a:spAutoFit/>
          </a:bodyPr>
          <a:lstStyle/>
          <a:p>
            <a:r>
              <a:rPr lang="en-US" sz="2800" b="1" u="sng" dirty="0">
                <a:solidFill>
                  <a:srgbClr val="D60093"/>
                </a:solidFill>
              </a:rPr>
              <a:t>Three cusp type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9" name="Rectangle 11"/>
          <p:cNvSpPr>
            <a:spLocks noGrp="1" noChangeArrowheads="1"/>
          </p:cNvSpPr>
          <p:nvPr>
            <p:ph type="title" idx="4294967295"/>
          </p:nvPr>
        </p:nvSpPr>
        <p:spPr>
          <a:xfrm>
            <a:off x="1524000" y="274638"/>
            <a:ext cx="8229600" cy="1143000"/>
          </a:xfrm>
        </p:spPr>
        <p:txBody>
          <a:bodyPr/>
          <a:lstStyle/>
          <a:p>
            <a:r>
              <a:rPr lang="en-US" dirty="0">
                <a:solidFill>
                  <a:srgbClr val="CC0066"/>
                </a:solidFill>
                <a:latin typeface="Impact" pitchFamily="34" charset="0"/>
              </a:rPr>
              <a:t>Buccal aspect</a:t>
            </a:r>
            <a:r>
              <a:rPr lang="en-US" dirty="0"/>
              <a:t> </a:t>
            </a:r>
          </a:p>
        </p:txBody>
      </p:sp>
      <p:sp>
        <p:nvSpPr>
          <p:cNvPr id="7180" name="Rectangle 12"/>
          <p:cNvSpPr>
            <a:spLocks noGrp="1" noChangeArrowheads="1"/>
          </p:cNvSpPr>
          <p:nvPr>
            <p:ph type="body" sz="half" idx="4294967295"/>
          </p:nvPr>
        </p:nvSpPr>
        <p:spPr>
          <a:xfrm>
            <a:off x="1524000" y="1628776"/>
            <a:ext cx="4319588" cy="5040313"/>
          </a:xfrm>
        </p:spPr>
        <p:txBody>
          <a:bodyPr>
            <a:normAutofit fontScale="92500" lnSpcReduction="20000"/>
          </a:bodyPr>
          <a:lstStyle/>
          <a:p>
            <a:pPr algn="l">
              <a:lnSpc>
                <a:spcPct val="80000"/>
              </a:lnSpc>
              <a:buFont typeface="Arial" pitchFamily="34" charset="0"/>
              <a:buChar char="•"/>
            </a:pPr>
            <a:r>
              <a:rPr lang="en-US" dirty="0"/>
              <a:t> </a:t>
            </a:r>
            <a:r>
              <a:rPr lang="en-US" b="1" dirty="0"/>
              <a:t>- from the buccal the buccal cusp tip is centered mesiodistally. </a:t>
            </a:r>
          </a:p>
          <a:p>
            <a:pPr algn="l">
              <a:lnSpc>
                <a:spcPct val="80000"/>
              </a:lnSpc>
              <a:buFont typeface="Arial" pitchFamily="34" charset="0"/>
              <a:buChar char="•"/>
            </a:pPr>
            <a:endParaRPr lang="en-US" b="1" dirty="0"/>
          </a:p>
          <a:p>
            <a:pPr algn="l">
              <a:lnSpc>
                <a:spcPct val="80000"/>
              </a:lnSpc>
              <a:buFont typeface="Arial" pitchFamily="34" charset="0"/>
              <a:buChar char="•"/>
            </a:pPr>
            <a:r>
              <a:rPr lang="en-US" b="1" dirty="0"/>
              <a:t>- The buccal cusp ridges exhi The contacts with the adjacent teeth are positioned buccal to the midpoint. </a:t>
            </a:r>
          </a:p>
          <a:p>
            <a:pPr algn="l">
              <a:lnSpc>
                <a:spcPct val="80000"/>
              </a:lnSpc>
              <a:buFont typeface="Arial" pitchFamily="34" charset="0"/>
              <a:buChar char="•"/>
            </a:pPr>
            <a:endParaRPr lang="en-US" b="1" dirty="0"/>
          </a:p>
          <a:p>
            <a:pPr algn="l">
              <a:lnSpc>
                <a:spcPct val="80000"/>
              </a:lnSpc>
              <a:buFont typeface="Arial" pitchFamily="34" charset="0"/>
              <a:buChar char="•"/>
            </a:pPr>
            <a:r>
              <a:rPr lang="en-US" b="1" dirty="0"/>
              <a:t>-Viewed bit slight concavities that extend over the buccal surfaces as developmental grooves into the gingival embrasure. </a:t>
            </a:r>
          </a:p>
          <a:p>
            <a:pPr algn="l">
              <a:lnSpc>
                <a:spcPct val="80000"/>
              </a:lnSpc>
              <a:buFont typeface="Arial" pitchFamily="34" charset="0"/>
              <a:buChar char="•"/>
            </a:pPr>
            <a:endParaRPr lang="en-US" b="1" dirty="0"/>
          </a:p>
          <a:p>
            <a:pPr algn="l">
              <a:lnSpc>
                <a:spcPct val="80000"/>
              </a:lnSpc>
              <a:buFont typeface="Arial" pitchFamily="34" charset="0"/>
              <a:buChar char="•"/>
            </a:pPr>
            <a:r>
              <a:rPr lang="en-US" b="1" dirty="0"/>
              <a:t>-The contacts with adjacent teeth are in the occlusal third of the tooth with the distal height of contour slightly closer to the gingival than the mesial height of contour.</a:t>
            </a:r>
          </a:p>
        </p:txBody>
      </p:sp>
      <p:pic>
        <p:nvPicPr>
          <p:cNvPr id="5" name="Picture 14" descr="Lower 5 photro 3"/>
          <p:cNvPicPr>
            <a:picLocks noChangeAspect="1" noChangeArrowheads="1"/>
          </p:cNvPicPr>
          <p:nvPr/>
        </p:nvPicPr>
        <p:blipFill>
          <a:blip r:embed="rId2" cstate="print"/>
          <a:srcRect t="30243"/>
          <a:stretch>
            <a:fillRect/>
          </a:stretch>
        </p:blipFill>
        <p:spPr bwMode="auto">
          <a:xfrm>
            <a:off x="7881951" y="1857364"/>
            <a:ext cx="1814513" cy="3494088"/>
          </a:xfrm>
          <a:prstGeom prst="rect">
            <a:avLst/>
          </a:prstGeom>
          <a:gradFill rotWithShape="1">
            <a:gsLst>
              <a:gs pos="0">
                <a:srgbClr val="FF0066">
                  <a:gamma/>
                  <a:shade val="72941"/>
                  <a:invGamma/>
                </a:srgbClr>
              </a:gs>
              <a:gs pos="50000">
                <a:srgbClr val="FF0066"/>
              </a:gs>
              <a:gs pos="100000">
                <a:srgbClr val="FF0066">
                  <a:gamma/>
                  <a:shade val="72941"/>
                  <a:invGamma/>
                </a:srgbClr>
              </a:gs>
            </a:gsLst>
            <a:lin ang="5400000" scaled="1"/>
          </a:gradFill>
          <a:ln w="9525" algn="ctr">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p:txBody>
          <a:bodyPr/>
          <a:lstStyle/>
          <a:p>
            <a:r>
              <a:rPr lang="en-US" dirty="0">
                <a:solidFill>
                  <a:srgbClr val="CC0066"/>
                </a:solidFill>
                <a:latin typeface="Impact" pitchFamily="34" charset="0"/>
              </a:rPr>
              <a:t>Discription of the root</a:t>
            </a:r>
            <a:r>
              <a:rPr lang="en-US" dirty="0"/>
              <a:t> </a:t>
            </a:r>
          </a:p>
        </p:txBody>
      </p:sp>
      <p:sp>
        <p:nvSpPr>
          <p:cNvPr id="13317" name="Rectangle 5"/>
          <p:cNvSpPr>
            <a:spLocks noGrp="1" noChangeArrowheads="1"/>
          </p:cNvSpPr>
          <p:nvPr>
            <p:ph type="body" sz="half" idx="1"/>
          </p:nvPr>
        </p:nvSpPr>
        <p:spPr>
          <a:xfrm>
            <a:off x="1981200" y="1600200"/>
            <a:ext cx="4038600" cy="5257800"/>
          </a:xfrm>
        </p:spPr>
        <p:txBody>
          <a:bodyPr>
            <a:normAutofit lnSpcReduction="10000"/>
          </a:bodyPr>
          <a:lstStyle/>
          <a:p>
            <a:pPr>
              <a:lnSpc>
                <a:spcPct val="80000"/>
              </a:lnSpc>
            </a:pPr>
            <a:r>
              <a:rPr lang="en-US" sz="1800" dirty="0"/>
              <a:t>  _</a:t>
            </a:r>
            <a:r>
              <a:rPr lang="en-US" sz="1800" b="1" dirty="0"/>
              <a:t>The root is generally straight with slight curvature to the distal in the apical third. </a:t>
            </a:r>
          </a:p>
          <a:p>
            <a:pPr>
              <a:lnSpc>
                <a:spcPct val="80000"/>
              </a:lnSpc>
            </a:pPr>
            <a:endParaRPr lang="en-US" sz="1800" b="1" dirty="0"/>
          </a:p>
          <a:p>
            <a:pPr>
              <a:lnSpc>
                <a:spcPct val="80000"/>
              </a:lnSpc>
            </a:pPr>
            <a:r>
              <a:rPr lang="en-US" sz="1800" b="1" dirty="0"/>
              <a:t>  _Viewed from the mesial or distal the buccal height of contour is in the gingival third of the tooth.</a:t>
            </a:r>
          </a:p>
          <a:p>
            <a:pPr>
              <a:lnSpc>
                <a:spcPct val="80000"/>
              </a:lnSpc>
            </a:pPr>
            <a:endParaRPr lang="en-US" sz="1800" b="1" dirty="0"/>
          </a:p>
          <a:p>
            <a:pPr>
              <a:lnSpc>
                <a:spcPct val="80000"/>
              </a:lnSpc>
            </a:pPr>
            <a:r>
              <a:rPr lang="en-US" sz="1800" b="1" dirty="0"/>
              <a:t>   _The lingual height of contour is in the middle third of the tooth (not the middle third of the lingual cusp). </a:t>
            </a:r>
          </a:p>
          <a:p>
            <a:pPr>
              <a:lnSpc>
                <a:spcPct val="80000"/>
              </a:lnSpc>
            </a:pPr>
            <a:endParaRPr lang="en-US" sz="1800" b="1" dirty="0"/>
          </a:p>
          <a:p>
            <a:pPr>
              <a:lnSpc>
                <a:spcPct val="80000"/>
              </a:lnSpc>
            </a:pPr>
            <a:r>
              <a:rPr lang="en-US" sz="1800" b="1" dirty="0"/>
              <a:t>  _When divided into thirds from the buccal height of contour to the lingual height of contour, the buccal cusp is at the contact between the buccal and middle thirds and the central groove is at the contact of the middle and lingual thirds.</a:t>
            </a:r>
          </a:p>
        </p:txBody>
      </p:sp>
      <p:pic>
        <p:nvPicPr>
          <p:cNvPr id="13319" name="Picture 7" descr="EI6X8ACALP29IWCA2288GICABU3YDECA2V6W9CCAPLPEX9CAZNG892CAYUL47DCAZGJRUOCA9TNZZXCACX1FVSCAYIQ77NCAKIWHIZCAWHNLC8CA3BP2TMCAPYR52VCANKHREMCAGPM76PCAKXGXJ0"/>
          <p:cNvPicPr>
            <a:picLocks noGrp="1" noChangeAspect="1" noChangeArrowheads="1"/>
          </p:cNvPicPr>
          <p:nvPr>
            <p:ph sz="half" idx="2"/>
          </p:nvPr>
        </p:nvPicPr>
        <p:blipFill>
          <a:blip r:embed="rId2" cstate="print"/>
          <a:srcRect/>
          <a:stretch>
            <a:fillRect/>
          </a:stretch>
        </p:blipFill>
        <p:spPr>
          <a:xfrm>
            <a:off x="6311900" y="2060575"/>
            <a:ext cx="3455988" cy="3384550"/>
          </a:xfrm>
          <a:noFill/>
          <a:ln/>
        </p:spPr>
      </p:pic>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Rectangle 4"/>
          <p:cNvSpPr>
            <a:spLocks noChangeArrowheads="1"/>
          </p:cNvSpPr>
          <p:nvPr/>
        </p:nvSpPr>
        <p:spPr bwMode="auto">
          <a:xfrm>
            <a:off x="1524000" y="206356"/>
            <a:ext cx="9144000" cy="579438"/>
          </a:xfrm>
          <a:prstGeom prst="rect">
            <a:avLst/>
          </a:prstGeom>
          <a:solidFill>
            <a:schemeClr val="bg2">
              <a:lumMod val="75000"/>
            </a:schemeClr>
          </a:solidFill>
          <a:ln w="9525">
            <a:solidFill>
              <a:schemeClr val="tx2"/>
            </a:solidFill>
            <a:miter lim="800000"/>
            <a:headEnd/>
            <a:tailEnd/>
          </a:ln>
          <a:effectLst/>
        </p:spPr>
        <p:txBody>
          <a:bodyPr wrap="square">
            <a:spAutoFit/>
          </a:bodyPr>
          <a:lstStyle/>
          <a:p>
            <a:pPr algn="l" rtl="0">
              <a:spcBef>
                <a:spcPct val="50000"/>
              </a:spcBef>
            </a:pPr>
            <a:r>
              <a:rPr lang="en-US" sz="3200" b="1" i="1" dirty="0">
                <a:latin typeface="Arial" charset="0"/>
              </a:rPr>
              <a:t>Proximal outlines</a:t>
            </a:r>
            <a:r>
              <a:rPr lang="en-US" sz="3200" b="1" i="1" u="sng" dirty="0">
                <a:latin typeface="Arial" charset="0"/>
              </a:rPr>
              <a:t> </a:t>
            </a:r>
          </a:p>
        </p:txBody>
      </p:sp>
      <p:pic>
        <p:nvPicPr>
          <p:cNvPr id="128005" name="Picture 5" descr="Lower 5 photo"/>
          <p:cNvPicPr>
            <a:picLocks noChangeAspect="1" noChangeArrowheads="1"/>
          </p:cNvPicPr>
          <p:nvPr/>
        </p:nvPicPr>
        <p:blipFill>
          <a:blip r:embed="rId2" cstate="print"/>
          <a:srcRect t="30676"/>
          <a:stretch>
            <a:fillRect/>
          </a:stretch>
        </p:blipFill>
        <p:spPr bwMode="auto">
          <a:xfrm>
            <a:off x="7319963" y="1152525"/>
            <a:ext cx="1871662" cy="2997200"/>
          </a:xfrm>
          <a:prstGeom prst="rect">
            <a:avLst/>
          </a:prstGeom>
          <a:noFill/>
        </p:spPr>
      </p:pic>
      <p:pic>
        <p:nvPicPr>
          <p:cNvPr id="128006" name="Picture 6" descr="Lower 4 photo 3"/>
          <p:cNvPicPr>
            <a:picLocks noChangeAspect="1" noChangeArrowheads="1"/>
          </p:cNvPicPr>
          <p:nvPr/>
        </p:nvPicPr>
        <p:blipFill>
          <a:blip r:embed="rId3" cstate="print"/>
          <a:srcRect t="29248"/>
          <a:stretch>
            <a:fillRect/>
          </a:stretch>
        </p:blipFill>
        <p:spPr bwMode="auto">
          <a:xfrm>
            <a:off x="2711450" y="1341438"/>
            <a:ext cx="1728788" cy="2997200"/>
          </a:xfrm>
          <a:prstGeom prst="rect">
            <a:avLst/>
          </a:prstGeom>
          <a:noFill/>
        </p:spPr>
      </p:pic>
      <p:sp>
        <p:nvSpPr>
          <p:cNvPr id="128007" name="AutoShape 7"/>
          <p:cNvSpPr>
            <a:spLocks noChangeArrowheads="1"/>
          </p:cNvSpPr>
          <p:nvPr/>
        </p:nvSpPr>
        <p:spPr bwMode="auto">
          <a:xfrm rot="36672506">
            <a:off x="2713832" y="1381919"/>
            <a:ext cx="1511300" cy="1008063"/>
          </a:xfrm>
          <a:prstGeom prst="parallelogram">
            <a:avLst>
              <a:gd name="adj" fmla="val 37480"/>
            </a:avLst>
          </a:prstGeom>
          <a:solidFill>
            <a:srgbClr val="FF0000">
              <a:alpha val="30000"/>
            </a:srgbClr>
          </a:solidFill>
          <a:ln w="9525">
            <a:solidFill>
              <a:srgbClr val="0000FF"/>
            </a:solidFill>
            <a:miter lim="800000"/>
            <a:headEnd/>
            <a:tailEnd/>
          </a:ln>
          <a:effectLst/>
        </p:spPr>
        <p:txBody>
          <a:bodyPr wrap="none" anchor="ctr"/>
          <a:lstStyle/>
          <a:p>
            <a:endParaRPr lang="en-US" dirty="0"/>
          </a:p>
        </p:txBody>
      </p:sp>
      <p:sp>
        <p:nvSpPr>
          <p:cNvPr id="128008" name="AutoShape 8"/>
          <p:cNvSpPr>
            <a:spLocks noChangeArrowheads="1"/>
          </p:cNvSpPr>
          <p:nvPr/>
        </p:nvSpPr>
        <p:spPr bwMode="auto">
          <a:xfrm rot="58078821">
            <a:off x="7417595" y="1293020"/>
            <a:ext cx="1547813" cy="1019175"/>
          </a:xfrm>
          <a:prstGeom prst="parallelogram">
            <a:avLst>
              <a:gd name="adj" fmla="val 40280"/>
            </a:avLst>
          </a:prstGeom>
          <a:solidFill>
            <a:srgbClr val="FF0000">
              <a:alpha val="30000"/>
            </a:srgbClr>
          </a:solidFill>
          <a:ln w="9525">
            <a:solidFill>
              <a:srgbClr val="0000FF"/>
            </a:solidFill>
            <a:miter lim="800000"/>
            <a:headEnd/>
            <a:tailEnd/>
          </a:ln>
          <a:effectLst/>
        </p:spPr>
        <p:txBody>
          <a:bodyPr wrap="none" anchor="ctr"/>
          <a:lstStyle/>
          <a:p>
            <a:endParaRPr lang="en-US" dirty="0"/>
          </a:p>
        </p:txBody>
      </p:sp>
      <p:sp>
        <p:nvSpPr>
          <p:cNvPr id="128009" name="Line 9"/>
          <p:cNvSpPr>
            <a:spLocks noChangeShapeType="1"/>
          </p:cNvSpPr>
          <p:nvPr/>
        </p:nvSpPr>
        <p:spPr bwMode="auto">
          <a:xfrm>
            <a:off x="7535863" y="1125538"/>
            <a:ext cx="431800" cy="215900"/>
          </a:xfrm>
          <a:prstGeom prst="line">
            <a:avLst/>
          </a:prstGeom>
          <a:noFill/>
          <a:ln w="76200">
            <a:solidFill>
              <a:srgbClr val="0000FF"/>
            </a:solidFill>
            <a:round/>
            <a:headEnd/>
            <a:tailEnd type="triangle" w="med" len="med"/>
          </a:ln>
          <a:effectLst/>
        </p:spPr>
        <p:txBody>
          <a:bodyPr/>
          <a:lstStyle/>
          <a:p>
            <a:endParaRPr lang="en-US" dirty="0"/>
          </a:p>
        </p:txBody>
      </p:sp>
      <p:sp>
        <p:nvSpPr>
          <p:cNvPr id="128010" name="Line 10"/>
          <p:cNvSpPr>
            <a:spLocks noChangeShapeType="1"/>
          </p:cNvSpPr>
          <p:nvPr/>
        </p:nvSpPr>
        <p:spPr bwMode="auto">
          <a:xfrm>
            <a:off x="2855913" y="1414463"/>
            <a:ext cx="431800" cy="215900"/>
          </a:xfrm>
          <a:prstGeom prst="line">
            <a:avLst/>
          </a:prstGeom>
          <a:noFill/>
          <a:ln w="76200">
            <a:solidFill>
              <a:srgbClr val="0000FF"/>
            </a:solidFill>
            <a:round/>
            <a:headEnd/>
            <a:tailEnd type="triangle" w="med" len="med"/>
          </a:ln>
          <a:effectLst/>
        </p:spPr>
        <p:txBody>
          <a:bodyPr/>
          <a:lstStyle/>
          <a:p>
            <a:endParaRPr lang="en-US" dirty="0"/>
          </a:p>
        </p:txBody>
      </p:sp>
      <p:sp>
        <p:nvSpPr>
          <p:cNvPr id="128011" name="Text Box 11"/>
          <p:cNvSpPr txBox="1">
            <a:spLocks noChangeArrowheads="1"/>
          </p:cNvSpPr>
          <p:nvPr/>
        </p:nvSpPr>
        <p:spPr bwMode="auto">
          <a:xfrm>
            <a:off x="1738282" y="4758650"/>
            <a:ext cx="5040312" cy="1384995"/>
          </a:xfrm>
          <a:prstGeom prst="rect">
            <a:avLst/>
          </a:prstGeom>
          <a:noFill/>
          <a:ln w="9525">
            <a:noFill/>
            <a:miter lim="800000"/>
            <a:headEnd/>
            <a:tailEnd/>
          </a:ln>
          <a:effectLst/>
        </p:spPr>
        <p:txBody>
          <a:bodyPr>
            <a:spAutoFit/>
          </a:bodyPr>
          <a:lstStyle/>
          <a:p>
            <a:pPr algn="l" rtl="0">
              <a:spcBef>
                <a:spcPct val="50000"/>
              </a:spcBef>
            </a:pPr>
            <a:r>
              <a:rPr lang="en-US" sz="2400" dirty="0">
                <a:solidFill>
                  <a:schemeClr val="tx2"/>
                </a:solidFill>
                <a:latin typeface="Arial" charset="0"/>
              </a:rPr>
              <a:t>-Rhomboid in shape </a:t>
            </a:r>
            <a:r>
              <a:rPr lang="en-US" sz="2400" dirty="0">
                <a:solidFill>
                  <a:schemeClr val="tx2"/>
                </a:solidFill>
              </a:rPr>
              <a:t>narrower occlusaly </a:t>
            </a:r>
          </a:p>
          <a:p>
            <a:pPr algn="l" rtl="0">
              <a:spcBef>
                <a:spcPct val="50000"/>
              </a:spcBef>
            </a:pPr>
            <a:r>
              <a:rPr lang="en-US" sz="2400" dirty="0">
                <a:solidFill>
                  <a:schemeClr val="tx2"/>
                </a:solidFill>
              </a:rPr>
              <a:t>-Lingual tilt</a:t>
            </a:r>
            <a:endParaRPr lang="en-US" sz="2400" dirty="0">
              <a:solidFill>
                <a:srgbClr val="FF0000"/>
              </a:solidFill>
            </a:endParaRPr>
          </a:p>
        </p:txBody>
      </p:sp>
      <p:sp>
        <p:nvSpPr>
          <p:cNvPr id="128012" name="Rectangle 12"/>
          <p:cNvSpPr>
            <a:spLocks noChangeArrowheads="1"/>
          </p:cNvSpPr>
          <p:nvPr/>
        </p:nvSpPr>
        <p:spPr bwMode="auto">
          <a:xfrm>
            <a:off x="6240463" y="4741144"/>
            <a:ext cx="4427537" cy="830997"/>
          </a:xfrm>
          <a:prstGeom prst="rect">
            <a:avLst/>
          </a:prstGeom>
          <a:noFill/>
          <a:ln w="9525">
            <a:noFill/>
            <a:miter lim="800000"/>
            <a:headEnd/>
            <a:tailEnd/>
          </a:ln>
          <a:effectLst/>
        </p:spPr>
        <p:txBody>
          <a:bodyPr wrap="square">
            <a:spAutoFit/>
          </a:bodyPr>
          <a:lstStyle/>
          <a:p>
            <a:pPr algn="l" rtl="0">
              <a:spcBef>
                <a:spcPct val="50000"/>
              </a:spcBef>
            </a:pPr>
            <a:r>
              <a:rPr lang="en-US" sz="2400" dirty="0">
                <a:solidFill>
                  <a:schemeClr val="tx2"/>
                </a:solidFill>
              </a:rPr>
              <a:t>Rhomboid in shape narrower occlusaly</a:t>
            </a:r>
            <a:endParaRPr lang="en-US" sz="2400" dirty="0">
              <a:solidFill>
                <a:srgbClr val="0000FF"/>
              </a:solidFill>
              <a:latin typeface="Arial" charset="0"/>
            </a:endParaRPr>
          </a:p>
        </p:txBody>
      </p:sp>
      <p:sp>
        <p:nvSpPr>
          <p:cNvPr id="128013" name="Line 13"/>
          <p:cNvSpPr>
            <a:spLocks noChangeShapeType="1"/>
          </p:cNvSpPr>
          <p:nvPr/>
        </p:nvSpPr>
        <p:spPr bwMode="auto">
          <a:xfrm>
            <a:off x="3648076" y="1268413"/>
            <a:ext cx="576263" cy="1079500"/>
          </a:xfrm>
          <a:prstGeom prst="line">
            <a:avLst/>
          </a:prstGeom>
          <a:noFill/>
          <a:ln w="38100">
            <a:solidFill>
              <a:srgbClr val="FF0000"/>
            </a:solidFill>
            <a:round/>
            <a:headEnd type="arrow" w="med" len="med"/>
            <a:tailEnd/>
          </a:ln>
          <a:effectLst/>
        </p:spPr>
        <p:txBody>
          <a:bodyPr/>
          <a:lstStyle/>
          <a:p>
            <a:endParaRPr lang="en-US" dirty="0"/>
          </a:p>
        </p:txBody>
      </p:sp>
      <p:sp>
        <p:nvSpPr>
          <p:cNvPr id="128014" name="Line 14"/>
          <p:cNvSpPr>
            <a:spLocks noChangeShapeType="1"/>
          </p:cNvSpPr>
          <p:nvPr/>
        </p:nvSpPr>
        <p:spPr bwMode="auto">
          <a:xfrm>
            <a:off x="8399463" y="1052513"/>
            <a:ext cx="576262" cy="1079500"/>
          </a:xfrm>
          <a:prstGeom prst="line">
            <a:avLst/>
          </a:prstGeom>
          <a:noFill/>
          <a:ln w="38100">
            <a:solidFill>
              <a:srgbClr val="FF0000"/>
            </a:solidFill>
            <a:round/>
            <a:headEnd type="arrow" w="med" len="med"/>
            <a:tailEnd/>
          </a:ln>
          <a:effectLst/>
        </p:spPr>
        <p:txBody>
          <a:bodyPr/>
          <a:lstStyle/>
          <a:p>
            <a:endParaRPr lang="en-US" dirty="0"/>
          </a:p>
        </p:txBody>
      </p:sp>
      <p:sp>
        <p:nvSpPr>
          <p:cNvPr id="128015" name="Rectangle 15"/>
          <p:cNvSpPr>
            <a:spLocks noChangeArrowheads="1"/>
          </p:cNvSpPr>
          <p:nvPr/>
        </p:nvSpPr>
        <p:spPr bwMode="auto">
          <a:xfrm>
            <a:off x="6240464" y="5610542"/>
            <a:ext cx="4284693" cy="461665"/>
          </a:xfrm>
          <a:prstGeom prst="rect">
            <a:avLst/>
          </a:prstGeom>
          <a:noFill/>
          <a:ln w="9525">
            <a:noFill/>
            <a:miter lim="800000"/>
            <a:headEnd/>
            <a:tailEnd/>
          </a:ln>
          <a:effectLst/>
        </p:spPr>
        <p:txBody>
          <a:bodyPr wrap="square">
            <a:spAutoFit/>
          </a:bodyPr>
          <a:lstStyle/>
          <a:p>
            <a:pPr algn="l" rtl="0">
              <a:spcBef>
                <a:spcPct val="50000"/>
              </a:spcBef>
            </a:pPr>
            <a:r>
              <a:rPr lang="en-US" sz="2400" dirty="0">
                <a:solidFill>
                  <a:schemeClr val="tx2"/>
                </a:solidFill>
              </a:rPr>
              <a:t>Lingual tilt is less prominent.</a:t>
            </a:r>
            <a:endParaRPr lang="en-US" sz="2400" i="1" dirty="0">
              <a:solidFill>
                <a:srgbClr val="FF0000"/>
              </a:solidFill>
              <a:latin typeface="Arial" charset="0"/>
            </a:endParaRPr>
          </a:p>
        </p:txBody>
      </p:sp>
      <p:sp>
        <p:nvSpPr>
          <p:cNvPr id="16" name="Rectangle 4"/>
          <p:cNvSpPr>
            <a:spLocks noChangeArrowheads="1"/>
          </p:cNvSpPr>
          <p:nvPr/>
        </p:nvSpPr>
        <p:spPr bwMode="auto">
          <a:xfrm>
            <a:off x="6960096" y="4221089"/>
            <a:ext cx="2214578" cy="461665"/>
          </a:xfrm>
          <a:prstGeom prst="rect">
            <a:avLst/>
          </a:prstGeom>
          <a:solidFill>
            <a:schemeClr val="bg2">
              <a:lumMod val="75000"/>
            </a:schemeClr>
          </a:solidFill>
          <a:ln w="9525">
            <a:solidFill>
              <a:schemeClr val="tx2"/>
            </a:solidFill>
            <a:miter lim="800000"/>
            <a:headEnd/>
            <a:tailEnd/>
          </a:ln>
          <a:effectLst/>
        </p:spPr>
        <p:txBody>
          <a:bodyPr wrap="square">
            <a:spAutoFit/>
          </a:bodyPr>
          <a:lstStyle/>
          <a:p>
            <a:pPr algn="l" rtl="0">
              <a:spcBef>
                <a:spcPct val="50000"/>
              </a:spcBef>
            </a:pPr>
            <a:r>
              <a:rPr lang="en-US" sz="2400" b="1" i="1" u="sng" dirty="0"/>
              <a:t>Distal aspect</a:t>
            </a:r>
            <a:endParaRPr lang="en-US" sz="2400" b="1" i="1" u="sng" dirty="0">
              <a:latin typeface="Arial" charset="0"/>
            </a:endParaRPr>
          </a:p>
        </p:txBody>
      </p:sp>
      <p:sp>
        <p:nvSpPr>
          <p:cNvPr id="17" name="Rectangle 4"/>
          <p:cNvSpPr>
            <a:spLocks noChangeArrowheads="1"/>
          </p:cNvSpPr>
          <p:nvPr/>
        </p:nvSpPr>
        <p:spPr bwMode="auto">
          <a:xfrm>
            <a:off x="2595538" y="4357695"/>
            <a:ext cx="2214578" cy="461665"/>
          </a:xfrm>
          <a:prstGeom prst="rect">
            <a:avLst/>
          </a:prstGeom>
          <a:solidFill>
            <a:schemeClr val="bg2">
              <a:lumMod val="75000"/>
            </a:schemeClr>
          </a:solidFill>
          <a:ln w="9525">
            <a:solidFill>
              <a:schemeClr val="tx2"/>
            </a:solidFill>
            <a:miter lim="800000"/>
            <a:headEnd/>
            <a:tailEnd/>
          </a:ln>
          <a:effectLst/>
        </p:spPr>
        <p:txBody>
          <a:bodyPr wrap="square">
            <a:spAutoFit/>
          </a:bodyPr>
          <a:lstStyle/>
          <a:p>
            <a:pPr algn="l" rtl="0">
              <a:spcBef>
                <a:spcPct val="50000"/>
              </a:spcBef>
            </a:pPr>
            <a:r>
              <a:rPr lang="en-US" sz="2400" b="1" i="1" u="sng" dirty="0"/>
              <a:t>Mesial aspect</a:t>
            </a:r>
            <a:endParaRPr lang="en-US" sz="2400" b="1" i="1" u="sng" dirty="0">
              <a:latin typeface="Arial"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8" name="Picture 4" descr="Lower 5 photo"/>
          <p:cNvPicPr>
            <a:picLocks noChangeAspect="1" noChangeArrowheads="1"/>
          </p:cNvPicPr>
          <p:nvPr/>
        </p:nvPicPr>
        <p:blipFill>
          <a:blip r:embed="rId2" cstate="print"/>
          <a:srcRect t="30676"/>
          <a:stretch>
            <a:fillRect/>
          </a:stretch>
        </p:blipFill>
        <p:spPr bwMode="auto">
          <a:xfrm>
            <a:off x="7464152" y="188641"/>
            <a:ext cx="1582738" cy="2663825"/>
          </a:xfrm>
          <a:prstGeom prst="rect">
            <a:avLst/>
          </a:prstGeom>
          <a:noFill/>
        </p:spPr>
      </p:pic>
      <p:sp>
        <p:nvSpPr>
          <p:cNvPr id="129030" name="Text Box 6"/>
          <p:cNvSpPr txBox="1">
            <a:spLocks noChangeArrowheads="1"/>
          </p:cNvSpPr>
          <p:nvPr/>
        </p:nvSpPr>
        <p:spPr bwMode="auto">
          <a:xfrm>
            <a:off x="1524001" y="2857496"/>
            <a:ext cx="4537075" cy="369332"/>
          </a:xfrm>
          <a:prstGeom prst="rect">
            <a:avLst/>
          </a:prstGeom>
          <a:noFill/>
          <a:ln w="9525">
            <a:noFill/>
            <a:miter lim="800000"/>
            <a:headEnd/>
            <a:tailEnd/>
          </a:ln>
          <a:effectLst/>
        </p:spPr>
        <p:txBody>
          <a:bodyPr>
            <a:spAutoFit/>
          </a:bodyPr>
          <a:lstStyle/>
          <a:p>
            <a:pPr algn="l" rtl="0">
              <a:spcBef>
                <a:spcPct val="50000"/>
              </a:spcBef>
            </a:pPr>
            <a:r>
              <a:rPr lang="en-US" b="1" dirty="0">
                <a:solidFill>
                  <a:schemeClr val="tx2"/>
                </a:solidFill>
                <a:latin typeface="Arial" charset="0"/>
              </a:rPr>
              <a:t>-Maximum convexity at Middle 1/3</a:t>
            </a:r>
          </a:p>
        </p:txBody>
      </p:sp>
      <p:sp>
        <p:nvSpPr>
          <p:cNvPr id="129031" name="Text Box 7"/>
          <p:cNvSpPr txBox="1">
            <a:spLocks noChangeArrowheads="1"/>
          </p:cNvSpPr>
          <p:nvPr/>
        </p:nvSpPr>
        <p:spPr bwMode="auto">
          <a:xfrm>
            <a:off x="6167438" y="2857496"/>
            <a:ext cx="4967288" cy="369332"/>
          </a:xfrm>
          <a:prstGeom prst="rect">
            <a:avLst/>
          </a:prstGeom>
          <a:noFill/>
          <a:ln w="9525">
            <a:noFill/>
            <a:miter lim="800000"/>
            <a:headEnd/>
            <a:tailEnd/>
          </a:ln>
          <a:effectLst/>
        </p:spPr>
        <p:txBody>
          <a:bodyPr>
            <a:spAutoFit/>
          </a:bodyPr>
          <a:lstStyle/>
          <a:p>
            <a:pPr algn="l" rtl="0">
              <a:spcBef>
                <a:spcPct val="50000"/>
              </a:spcBef>
            </a:pPr>
            <a:r>
              <a:rPr lang="en-US" b="1" dirty="0">
                <a:solidFill>
                  <a:schemeClr val="tx2"/>
                </a:solidFill>
                <a:latin typeface="Arial" charset="0"/>
              </a:rPr>
              <a:t>-Maximum convexity at Occlusal 1/3</a:t>
            </a:r>
          </a:p>
        </p:txBody>
      </p:sp>
      <p:sp>
        <p:nvSpPr>
          <p:cNvPr id="129032" name="Rectangle 8"/>
          <p:cNvSpPr>
            <a:spLocks noChangeArrowheads="1"/>
          </p:cNvSpPr>
          <p:nvPr/>
        </p:nvSpPr>
        <p:spPr bwMode="auto">
          <a:xfrm>
            <a:off x="6024562" y="3929066"/>
            <a:ext cx="5040312" cy="784830"/>
          </a:xfrm>
          <a:prstGeom prst="rect">
            <a:avLst/>
          </a:prstGeom>
          <a:noFill/>
          <a:ln w="9525">
            <a:noFill/>
            <a:miter lim="800000"/>
            <a:headEnd/>
            <a:tailEnd/>
          </a:ln>
          <a:effectLst/>
        </p:spPr>
        <p:txBody>
          <a:bodyPr>
            <a:spAutoFit/>
          </a:bodyPr>
          <a:lstStyle/>
          <a:p>
            <a:pPr algn="l" rtl="0">
              <a:spcBef>
                <a:spcPct val="50000"/>
              </a:spcBef>
            </a:pPr>
            <a:r>
              <a:rPr lang="en-US" b="1" dirty="0">
                <a:solidFill>
                  <a:schemeClr val="tx2"/>
                </a:solidFill>
                <a:latin typeface="Arial" charset="0"/>
              </a:rPr>
              <a:t>-B cusp tip on line with junction </a:t>
            </a:r>
          </a:p>
          <a:p>
            <a:pPr algn="l" rtl="0">
              <a:spcBef>
                <a:spcPct val="50000"/>
              </a:spcBef>
            </a:pPr>
            <a:r>
              <a:rPr lang="en-US" b="1" dirty="0">
                <a:solidFill>
                  <a:schemeClr val="tx2"/>
                </a:solidFill>
                <a:latin typeface="Arial" charset="0"/>
              </a:rPr>
              <a:t>of Buccal &amp; Middle 1/3 of the root.</a:t>
            </a:r>
          </a:p>
        </p:txBody>
      </p:sp>
      <p:sp>
        <p:nvSpPr>
          <p:cNvPr id="129033" name="Rectangle 9"/>
          <p:cNvSpPr>
            <a:spLocks noChangeArrowheads="1"/>
          </p:cNvSpPr>
          <p:nvPr/>
        </p:nvSpPr>
        <p:spPr bwMode="auto">
          <a:xfrm>
            <a:off x="6096000" y="4786323"/>
            <a:ext cx="4572000" cy="646331"/>
          </a:xfrm>
          <a:prstGeom prst="rect">
            <a:avLst/>
          </a:prstGeom>
          <a:noFill/>
          <a:ln w="9525">
            <a:noFill/>
            <a:miter lim="800000"/>
            <a:headEnd/>
            <a:tailEnd/>
          </a:ln>
          <a:effectLst/>
        </p:spPr>
        <p:txBody>
          <a:bodyPr>
            <a:spAutoFit/>
          </a:bodyPr>
          <a:lstStyle/>
          <a:p>
            <a:pPr algn="l" rtl="0"/>
            <a:r>
              <a:rPr lang="en-US" b="1" dirty="0">
                <a:solidFill>
                  <a:schemeClr val="tx2"/>
                </a:solidFill>
                <a:latin typeface="Arial" charset="0"/>
              </a:rPr>
              <a:t>-The mesial and distal marginal ridges are straight</a:t>
            </a:r>
          </a:p>
        </p:txBody>
      </p:sp>
      <p:sp>
        <p:nvSpPr>
          <p:cNvPr id="129034" name="Text Box 10"/>
          <p:cNvSpPr txBox="1">
            <a:spLocks noChangeArrowheads="1"/>
          </p:cNvSpPr>
          <p:nvPr/>
        </p:nvSpPr>
        <p:spPr bwMode="auto">
          <a:xfrm>
            <a:off x="6310314" y="3214687"/>
            <a:ext cx="4070350" cy="646331"/>
          </a:xfrm>
          <a:prstGeom prst="rect">
            <a:avLst/>
          </a:prstGeom>
          <a:noFill/>
          <a:ln w="9525">
            <a:noFill/>
            <a:miter lim="800000"/>
            <a:headEnd/>
            <a:tailEnd/>
          </a:ln>
          <a:effectLst/>
        </p:spPr>
        <p:txBody>
          <a:bodyPr>
            <a:spAutoFit/>
          </a:bodyPr>
          <a:lstStyle/>
          <a:p>
            <a:pPr algn="l" rtl="0">
              <a:spcBef>
                <a:spcPct val="50000"/>
              </a:spcBef>
            </a:pPr>
            <a:r>
              <a:rPr lang="en-US" b="1" dirty="0">
                <a:solidFill>
                  <a:schemeClr val="tx2"/>
                </a:solidFill>
                <a:latin typeface="Arial" charset="0"/>
              </a:rPr>
              <a:t>-L cusp is shorter and smaller than B cusp but larger than of 4 </a:t>
            </a:r>
          </a:p>
        </p:txBody>
      </p:sp>
      <p:sp>
        <p:nvSpPr>
          <p:cNvPr id="129035" name="Rectangle 11"/>
          <p:cNvSpPr>
            <a:spLocks noChangeArrowheads="1"/>
          </p:cNvSpPr>
          <p:nvPr/>
        </p:nvSpPr>
        <p:spPr bwMode="auto">
          <a:xfrm>
            <a:off x="1524001" y="4000504"/>
            <a:ext cx="4537075" cy="369332"/>
          </a:xfrm>
          <a:prstGeom prst="rect">
            <a:avLst/>
          </a:prstGeom>
          <a:noFill/>
          <a:ln w="9525">
            <a:noFill/>
            <a:miter lim="800000"/>
            <a:headEnd/>
            <a:tailEnd/>
          </a:ln>
          <a:effectLst/>
        </p:spPr>
        <p:txBody>
          <a:bodyPr>
            <a:spAutoFit/>
          </a:bodyPr>
          <a:lstStyle/>
          <a:p>
            <a:pPr algn="l" rtl="0">
              <a:spcBef>
                <a:spcPct val="50000"/>
              </a:spcBef>
            </a:pPr>
            <a:r>
              <a:rPr lang="en-US" b="1" dirty="0">
                <a:solidFill>
                  <a:schemeClr val="tx2"/>
                </a:solidFill>
                <a:latin typeface="Arial" charset="0"/>
              </a:rPr>
              <a:t>-The B cusp centered over the root.</a:t>
            </a:r>
          </a:p>
        </p:txBody>
      </p:sp>
      <p:sp>
        <p:nvSpPr>
          <p:cNvPr id="129036" name="Rectangle 12"/>
          <p:cNvSpPr>
            <a:spLocks noChangeArrowheads="1"/>
          </p:cNvSpPr>
          <p:nvPr/>
        </p:nvSpPr>
        <p:spPr bwMode="auto">
          <a:xfrm>
            <a:off x="1524001" y="3286125"/>
            <a:ext cx="5184775" cy="646331"/>
          </a:xfrm>
          <a:prstGeom prst="rect">
            <a:avLst/>
          </a:prstGeom>
          <a:noFill/>
          <a:ln w="9525">
            <a:noFill/>
            <a:miter lim="800000"/>
            <a:headEnd/>
            <a:tailEnd/>
          </a:ln>
          <a:effectLst/>
        </p:spPr>
        <p:txBody>
          <a:bodyPr>
            <a:spAutoFit/>
          </a:bodyPr>
          <a:lstStyle/>
          <a:p>
            <a:pPr algn="l" rtl="0"/>
            <a:r>
              <a:rPr lang="en-US" b="1" dirty="0">
                <a:solidFill>
                  <a:schemeClr val="tx2"/>
                </a:solidFill>
                <a:latin typeface="Arial" charset="0"/>
              </a:rPr>
              <a:t>-The L cusp is short and small reaching 2/3 the crown length</a:t>
            </a:r>
          </a:p>
        </p:txBody>
      </p:sp>
      <p:sp>
        <p:nvSpPr>
          <p:cNvPr id="129038" name="Rectangle 14"/>
          <p:cNvSpPr>
            <a:spLocks noChangeArrowheads="1"/>
          </p:cNvSpPr>
          <p:nvPr/>
        </p:nvSpPr>
        <p:spPr bwMode="auto">
          <a:xfrm>
            <a:off x="1524001" y="4714885"/>
            <a:ext cx="4321175" cy="646331"/>
          </a:xfrm>
          <a:prstGeom prst="rect">
            <a:avLst/>
          </a:prstGeom>
          <a:noFill/>
          <a:ln w="9525">
            <a:noFill/>
            <a:miter lim="800000"/>
            <a:headEnd/>
            <a:tailEnd/>
          </a:ln>
          <a:effectLst/>
        </p:spPr>
        <p:txBody>
          <a:bodyPr>
            <a:spAutoFit/>
          </a:bodyPr>
          <a:lstStyle/>
          <a:p>
            <a:pPr algn="l" rtl="0"/>
            <a:r>
              <a:rPr lang="en-US" b="1" dirty="0">
                <a:solidFill>
                  <a:schemeClr val="tx2"/>
                </a:solidFill>
                <a:latin typeface="Arial" charset="0"/>
              </a:rPr>
              <a:t>-The mesial MR is oblique while distally it is straight.</a:t>
            </a:r>
          </a:p>
        </p:txBody>
      </p:sp>
      <p:sp>
        <p:nvSpPr>
          <p:cNvPr id="129039" name="Line 15"/>
          <p:cNvSpPr>
            <a:spLocks noChangeShapeType="1"/>
          </p:cNvSpPr>
          <p:nvPr/>
        </p:nvSpPr>
        <p:spPr bwMode="auto">
          <a:xfrm>
            <a:off x="8256241" y="260648"/>
            <a:ext cx="73025" cy="2519362"/>
          </a:xfrm>
          <a:prstGeom prst="line">
            <a:avLst/>
          </a:prstGeom>
          <a:noFill/>
          <a:ln w="57150">
            <a:solidFill>
              <a:schemeClr val="folHlink"/>
            </a:solidFill>
            <a:round/>
            <a:headEnd/>
            <a:tailEnd/>
          </a:ln>
          <a:effectLst/>
        </p:spPr>
        <p:txBody>
          <a:bodyPr/>
          <a:lstStyle/>
          <a:p>
            <a:endParaRPr lang="en-US" dirty="0"/>
          </a:p>
        </p:txBody>
      </p:sp>
      <p:pic>
        <p:nvPicPr>
          <p:cNvPr id="129041" name="Picture 17" descr="Mand 4 M"/>
          <p:cNvPicPr>
            <a:picLocks noChangeAspect="1" noChangeArrowheads="1"/>
          </p:cNvPicPr>
          <p:nvPr/>
        </p:nvPicPr>
        <p:blipFill>
          <a:blip r:embed="rId3" cstate="print"/>
          <a:srcRect/>
          <a:stretch>
            <a:fillRect/>
          </a:stretch>
        </p:blipFill>
        <p:spPr bwMode="auto">
          <a:xfrm>
            <a:off x="3432175" y="285751"/>
            <a:ext cx="935038" cy="2422525"/>
          </a:xfrm>
          <a:prstGeom prst="rect">
            <a:avLst/>
          </a:prstGeom>
          <a:noFill/>
          <a:ln w="9525">
            <a:noFill/>
            <a:miter lim="800000"/>
            <a:headEnd/>
            <a:tailEnd/>
          </a:ln>
        </p:spPr>
      </p:pic>
      <p:sp>
        <p:nvSpPr>
          <p:cNvPr id="129043" name="Line 19"/>
          <p:cNvSpPr>
            <a:spLocks noChangeShapeType="1"/>
          </p:cNvSpPr>
          <p:nvPr/>
        </p:nvSpPr>
        <p:spPr bwMode="auto">
          <a:xfrm>
            <a:off x="3863975" y="44450"/>
            <a:ext cx="71438" cy="2736850"/>
          </a:xfrm>
          <a:prstGeom prst="line">
            <a:avLst/>
          </a:prstGeom>
          <a:noFill/>
          <a:ln w="57150">
            <a:solidFill>
              <a:schemeClr val="folHlink"/>
            </a:solidFill>
            <a:round/>
            <a:headEnd/>
            <a:tailEnd/>
          </a:ln>
          <a:effectLst/>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29038"/>
                                        </p:tgtEl>
                                        <p:attrNameLst>
                                          <p:attrName>style.visibility</p:attrName>
                                        </p:attrNameLst>
                                      </p:cBhvr>
                                      <p:to>
                                        <p:strVal val="visible"/>
                                      </p:to>
                                    </p:set>
                                    <p:anim calcmode="lin" valueType="num">
                                      <p:cBhvr>
                                        <p:cTn id="7" dur="500" fill="hold"/>
                                        <p:tgtEl>
                                          <p:spTgt spid="129038"/>
                                        </p:tgtEl>
                                        <p:attrNameLst>
                                          <p:attrName>ppt_w</p:attrName>
                                        </p:attrNameLst>
                                      </p:cBhvr>
                                      <p:tavLst>
                                        <p:tav tm="0">
                                          <p:val>
                                            <p:fltVal val="0"/>
                                          </p:val>
                                        </p:tav>
                                        <p:tav tm="100000">
                                          <p:val>
                                            <p:strVal val="#ppt_w"/>
                                          </p:val>
                                        </p:tav>
                                      </p:tavLst>
                                    </p:anim>
                                    <p:anim calcmode="lin" valueType="num">
                                      <p:cBhvr>
                                        <p:cTn id="8" dur="500" fill="hold"/>
                                        <p:tgtEl>
                                          <p:spTgt spid="12903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29033"/>
                                        </p:tgtEl>
                                        <p:attrNameLst>
                                          <p:attrName>style.visibility</p:attrName>
                                        </p:attrNameLst>
                                      </p:cBhvr>
                                      <p:to>
                                        <p:strVal val="visible"/>
                                      </p:to>
                                    </p:set>
                                    <p:anim calcmode="lin" valueType="num">
                                      <p:cBhvr>
                                        <p:cTn id="13" dur="500" fill="hold"/>
                                        <p:tgtEl>
                                          <p:spTgt spid="129033"/>
                                        </p:tgtEl>
                                        <p:attrNameLst>
                                          <p:attrName>ppt_w</p:attrName>
                                        </p:attrNameLst>
                                      </p:cBhvr>
                                      <p:tavLst>
                                        <p:tav tm="0">
                                          <p:val>
                                            <p:fltVal val="0"/>
                                          </p:val>
                                        </p:tav>
                                        <p:tav tm="100000">
                                          <p:val>
                                            <p:strVal val="#ppt_w"/>
                                          </p:val>
                                        </p:tav>
                                      </p:tavLst>
                                    </p:anim>
                                    <p:anim calcmode="lin" valueType="num">
                                      <p:cBhvr>
                                        <p:cTn id="14" dur="500" fill="hold"/>
                                        <p:tgtEl>
                                          <p:spTgt spid="1290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33" grpId="0"/>
      <p:bldP spid="12903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Text Box 4"/>
          <p:cNvSpPr txBox="1">
            <a:spLocks noChangeArrowheads="1"/>
          </p:cNvSpPr>
          <p:nvPr/>
        </p:nvSpPr>
        <p:spPr bwMode="auto">
          <a:xfrm>
            <a:off x="4524365" y="357166"/>
            <a:ext cx="3714775" cy="523220"/>
          </a:xfrm>
          <a:prstGeom prst="rect">
            <a:avLst/>
          </a:prstGeom>
          <a:noFill/>
          <a:ln w="9525">
            <a:noFill/>
            <a:miter lim="800000"/>
            <a:headEnd/>
            <a:tailEnd/>
          </a:ln>
          <a:effectLst/>
        </p:spPr>
        <p:txBody>
          <a:bodyPr wrap="square">
            <a:spAutoFit/>
          </a:bodyPr>
          <a:lstStyle/>
          <a:p>
            <a:pPr algn="l" rtl="0">
              <a:spcBef>
                <a:spcPct val="50000"/>
              </a:spcBef>
            </a:pPr>
            <a:r>
              <a:rPr lang="en-US" sz="2800" b="1" dirty="0">
                <a:solidFill>
                  <a:schemeClr val="tx2"/>
                </a:solidFill>
                <a:latin typeface="Arial" charset="0"/>
              </a:rPr>
              <a:t>The three cusp type:</a:t>
            </a:r>
            <a:r>
              <a:rPr lang="en-US" b="1" dirty="0">
                <a:solidFill>
                  <a:schemeClr val="tx2"/>
                </a:solidFill>
                <a:latin typeface="Arial" charset="0"/>
              </a:rPr>
              <a:t> </a:t>
            </a:r>
            <a:endParaRPr lang="en-US" dirty="0">
              <a:solidFill>
                <a:schemeClr val="tx2"/>
              </a:solidFill>
              <a:latin typeface="Arial" charset="0"/>
            </a:endParaRPr>
          </a:p>
        </p:txBody>
      </p:sp>
      <p:sp>
        <p:nvSpPr>
          <p:cNvPr id="130053" name="Text Box 5"/>
          <p:cNvSpPr txBox="1">
            <a:spLocks noChangeArrowheads="1"/>
          </p:cNvSpPr>
          <p:nvPr/>
        </p:nvSpPr>
        <p:spPr bwMode="auto">
          <a:xfrm>
            <a:off x="1774825" y="3597276"/>
            <a:ext cx="4032250" cy="646331"/>
          </a:xfrm>
          <a:prstGeom prst="rect">
            <a:avLst/>
          </a:prstGeom>
          <a:noFill/>
          <a:ln w="9525">
            <a:noFill/>
            <a:miter lim="800000"/>
            <a:headEnd/>
            <a:tailEnd/>
          </a:ln>
          <a:effectLst/>
        </p:spPr>
        <p:txBody>
          <a:bodyPr>
            <a:spAutoFit/>
          </a:bodyPr>
          <a:lstStyle/>
          <a:p>
            <a:pPr algn="l" rtl="0">
              <a:spcBef>
                <a:spcPct val="50000"/>
              </a:spcBef>
            </a:pPr>
            <a:r>
              <a:rPr lang="en-US" b="1" dirty="0">
                <a:solidFill>
                  <a:schemeClr val="bg2">
                    <a:lumMod val="50000"/>
                  </a:schemeClr>
                </a:solidFill>
              </a:rPr>
              <a:t>Mesil lingual</a:t>
            </a:r>
            <a:r>
              <a:rPr lang="en-US" b="1" dirty="0">
                <a:solidFill>
                  <a:schemeClr val="bg2">
                    <a:lumMod val="50000"/>
                  </a:schemeClr>
                </a:solidFill>
                <a:latin typeface="Arial" charset="0"/>
              </a:rPr>
              <a:t> cusp is longer and larger than DL cusp. </a:t>
            </a:r>
            <a:endParaRPr lang="en-US" dirty="0">
              <a:solidFill>
                <a:schemeClr val="bg2">
                  <a:lumMod val="50000"/>
                </a:schemeClr>
              </a:solidFill>
              <a:latin typeface="Arial" charset="0"/>
            </a:endParaRPr>
          </a:p>
        </p:txBody>
      </p:sp>
      <p:pic>
        <p:nvPicPr>
          <p:cNvPr id="130054" name="Picture 6" descr="Lower 5 photo"/>
          <p:cNvPicPr>
            <a:picLocks noChangeAspect="1" noChangeArrowheads="1"/>
          </p:cNvPicPr>
          <p:nvPr/>
        </p:nvPicPr>
        <p:blipFill>
          <a:blip r:embed="rId2" cstate="print"/>
          <a:srcRect t="34430"/>
          <a:stretch>
            <a:fillRect/>
          </a:stretch>
        </p:blipFill>
        <p:spPr bwMode="auto">
          <a:xfrm>
            <a:off x="8439178" y="187325"/>
            <a:ext cx="1657350" cy="2808288"/>
          </a:xfrm>
          <a:prstGeom prst="rect">
            <a:avLst/>
          </a:prstGeom>
          <a:noFill/>
        </p:spPr>
      </p:pic>
      <p:pic>
        <p:nvPicPr>
          <p:cNvPr id="130055" name="Picture 7" descr="Lower 5 photo 2"/>
          <p:cNvPicPr>
            <a:picLocks noChangeAspect="1" noChangeArrowheads="1"/>
          </p:cNvPicPr>
          <p:nvPr/>
        </p:nvPicPr>
        <p:blipFill>
          <a:blip r:embed="rId3" cstate="print"/>
          <a:srcRect l="-5444" t="30139" r="7639"/>
          <a:stretch>
            <a:fillRect/>
          </a:stretch>
        </p:blipFill>
        <p:spPr bwMode="auto">
          <a:xfrm>
            <a:off x="2749551" y="192084"/>
            <a:ext cx="1584325" cy="2808288"/>
          </a:xfrm>
          <a:prstGeom prst="rect">
            <a:avLst/>
          </a:prstGeom>
          <a:noFill/>
        </p:spPr>
      </p:pic>
      <p:sp>
        <p:nvSpPr>
          <p:cNvPr id="130056" name="Line 8"/>
          <p:cNvSpPr>
            <a:spLocks noChangeShapeType="1"/>
          </p:cNvSpPr>
          <p:nvPr/>
        </p:nvSpPr>
        <p:spPr bwMode="auto">
          <a:xfrm flipH="1">
            <a:off x="3809985" y="284142"/>
            <a:ext cx="792163" cy="144462"/>
          </a:xfrm>
          <a:prstGeom prst="line">
            <a:avLst/>
          </a:prstGeom>
          <a:noFill/>
          <a:ln w="57150">
            <a:solidFill>
              <a:schemeClr val="hlink"/>
            </a:solidFill>
            <a:round/>
            <a:headEnd/>
            <a:tailEnd type="triangle" w="med" len="med"/>
          </a:ln>
          <a:effectLst/>
        </p:spPr>
        <p:txBody>
          <a:bodyPr/>
          <a:lstStyle/>
          <a:p>
            <a:endParaRPr lang="en-US" dirty="0"/>
          </a:p>
        </p:txBody>
      </p:sp>
      <p:sp>
        <p:nvSpPr>
          <p:cNvPr id="130057" name="Text Box 9"/>
          <p:cNvSpPr txBox="1">
            <a:spLocks noChangeArrowheads="1"/>
          </p:cNvSpPr>
          <p:nvPr/>
        </p:nvSpPr>
        <p:spPr bwMode="auto">
          <a:xfrm>
            <a:off x="6240463" y="3597276"/>
            <a:ext cx="4032250" cy="646331"/>
          </a:xfrm>
          <a:prstGeom prst="rect">
            <a:avLst/>
          </a:prstGeom>
          <a:noFill/>
          <a:ln w="9525">
            <a:noFill/>
            <a:miter lim="800000"/>
            <a:headEnd/>
            <a:tailEnd/>
          </a:ln>
          <a:effectLst/>
        </p:spPr>
        <p:txBody>
          <a:bodyPr>
            <a:spAutoFit/>
          </a:bodyPr>
          <a:lstStyle/>
          <a:p>
            <a:pPr algn="l" rtl="0">
              <a:spcBef>
                <a:spcPct val="50000"/>
              </a:spcBef>
            </a:pPr>
            <a:r>
              <a:rPr lang="en-US" b="1" dirty="0">
                <a:solidFill>
                  <a:schemeClr val="bg2">
                    <a:lumMod val="50000"/>
                  </a:schemeClr>
                </a:solidFill>
                <a:latin typeface="Arial" charset="0"/>
              </a:rPr>
              <a:t>Disto lingual cusp is shorter and smaller than mesiolingual cusp. </a:t>
            </a:r>
          </a:p>
        </p:txBody>
      </p:sp>
      <p:sp>
        <p:nvSpPr>
          <p:cNvPr id="130058" name="Line 10"/>
          <p:cNvSpPr>
            <a:spLocks noChangeShapeType="1"/>
          </p:cNvSpPr>
          <p:nvPr/>
        </p:nvSpPr>
        <p:spPr bwMode="auto">
          <a:xfrm>
            <a:off x="8161358" y="474663"/>
            <a:ext cx="720725" cy="0"/>
          </a:xfrm>
          <a:prstGeom prst="line">
            <a:avLst/>
          </a:prstGeom>
          <a:noFill/>
          <a:ln w="57150">
            <a:solidFill>
              <a:schemeClr val="hlink"/>
            </a:solidFill>
            <a:round/>
            <a:headEnd/>
            <a:tailEnd type="triangle" w="med" len="med"/>
          </a:ln>
          <a:effectLst/>
        </p:spPr>
        <p:txBody>
          <a:bodyPr/>
          <a:lstStyle/>
          <a:p>
            <a:endParaRPr lang="en-US" dirty="0"/>
          </a:p>
        </p:txBody>
      </p:sp>
      <p:sp>
        <p:nvSpPr>
          <p:cNvPr id="130059" name="Text Box 11"/>
          <p:cNvSpPr txBox="1">
            <a:spLocks noChangeArrowheads="1"/>
          </p:cNvSpPr>
          <p:nvPr/>
        </p:nvSpPr>
        <p:spPr bwMode="auto">
          <a:xfrm>
            <a:off x="2809852" y="3214687"/>
            <a:ext cx="1944688" cy="396875"/>
          </a:xfrm>
          <a:prstGeom prst="rect">
            <a:avLst/>
          </a:prstGeom>
          <a:noFill/>
          <a:ln w="9525">
            <a:noFill/>
            <a:miter lim="800000"/>
            <a:headEnd/>
            <a:tailEnd/>
          </a:ln>
          <a:effectLst/>
        </p:spPr>
        <p:txBody>
          <a:bodyPr>
            <a:spAutoFit/>
          </a:bodyPr>
          <a:lstStyle/>
          <a:p>
            <a:pPr algn="l" rtl="0">
              <a:spcBef>
                <a:spcPct val="50000"/>
              </a:spcBef>
            </a:pPr>
            <a:r>
              <a:rPr lang="en-US" sz="2000" dirty="0">
                <a:latin typeface="Arial" charset="0"/>
              </a:rPr>
              <a:t>Mesial aspect</a:t>
            </a:r>
          </a:p>
        </p:txBody>
      </p:sp>
      <p:sp>
        <p:nvSpPr>
          <p:cNvPr id="130060" name="Text Box 12"/>
          <p:cNvSpPr txBox="1">
            <a:spLocks noChangeArrowheads="1"/>
          </p:cNvSpPr>
          <p:nvPr/>
        </p:nvSpPr>
        <p:spPr bwMode="auto">
          <a:xfrm>
            <a:off x="8310579" y="3143249"/>
            <a:ext cx="1944687" cy="396875"/>
          </a:xfrm>
          <a:prstGeom prst="rect">
            <a:avLst/>
          </a:prstGeom>
          <a:noFill/>
          <a:ln w="9525">
            <a:noFill/>
            <a:miter lim="800000"/>
            <a:headEnd/>
            <a:tailEnd/>
          </a:ln>
          <a:effectLst/>
        </p:spPr>
        <p:txBody>
          <a:bodyPr>
            <a:spAutoFit/>
          </a:bodyPr>
          <a:lstStyle/>
          <a:p>
            <a:pPr algn="l" rtl="0">
              <a:spcBef>
                <a:spcPct val="50000"/>
              </a:spcBef>
            </a:pPr>
            <a:r>
              <a:rPr lang="en-US" sz="2000" dirty="0">
                <a:latin typeface="Arial" charset="0"/>
              </a:rPr>
              <a:t>Distal aspect</a:t>
            </a:r>
          </a:p>
        </p:txBody>
      </p:sp>
      <p:sp>
        <p:nvSpPr>
          <p:cNvPr id="130061" name="Text Box 13"/>
          <p:cNvSpPr txBox="1">
            <a:spLocks noChangeArrowheads="1"/>
          </p:cNvSpPr>
          <p:nvPr/>
        </p:nvSpPr>
        <p:spPr bwMode="auto">
          <a:xfrm>
            <a:off x="1865314" y="4533901"/>
            <a:ext cx="8441735" cy="954107"/>
          </a:xfrm>
          <a:prstGeom prst="rect">
            <a:avLst/>
          </a:prstGeom>
          <a:noFill/>
          <a:ln w="9525">
            <a:noFill/>
            <a:miter lim="800000"/>
            <a:headEnd/>
            <a:tailEnd/>
          </a:ln>
          <a:effectLst/>
        </p:spPr>
        <p:txBody>
          <a:bodyPr wrap="none">
            <a:spAutoFit/>
          </a:bodyPr>
          <a:lstStyle/>
          <a:p>
            <a:pPr algn="l"/>
            <a:r>
              <a:rPr lang="en-GB" sz="2800" dirty="0">
                <a:solidFill>
                  <a:schemeClr val="bg2">
                    <a:lumMod val="50000"/>
                  </a:schemeClr>
                </a:solidFill>
                <a:latin typeface="Arial" charset="0"/>
              </a:rPr>
              <a:t>Both lingual cusps are shorter than the buccal cusp</a:t>
            </a:r>
          </a:p>
          <a:p>
            <a:pPr algn="l" rtl="0"/>
            <a:r>
              <a:rPr lang="en-GB" sz="2800" dirty="0">
                <a:solidFill>
                  <a:schemeClr val="bg2">
                    <a:lumMod val="50000"/>
                  </a:schemeClr>
                </a:solidFill>
                <a:latin typeface="Arial" charset="0"/>
              </a:rPr>
              <a:t>                           and less pointed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30052"/>
                                        </p:tgtEl>
                                        <p:attrNameLst>
                                          <p:attrName>style.visibility</p:attrName>
                                        </p:attrNameLst>
                                      </p:cBhvr>
                                      <p:to>
                                        <p:strVal val="visible"/>
                                      </p:to>
                                    </p:set>
                                    <p:anim calcmode="lin" valueType="num">
                                      <p:cBhvr>
                                        <p:cTn id="7" dur="500" fill="hold"/>
                                        <p:tgtEl>
                                          <p:spTgt spid="130052"/>
                                        </p:tgtEl>
                                        <p:attrNameLst>
                                          <p:attrName>ppt_w</p:attrName>
                                        </p:attrNameLst>
                                      </p:cBhvr>
                                      <p:tavLst>
                                        <p:tav tm="0">
                                          <p:val>
                                            <p:fltVal val="0"/>
                                          </p:val>
                                        </p:tav>
                                        <p:tav tm="100000">
                                          <p:val>
                                            <p:strVal val="#ppt_w"/>
                                          </p:val>
                                        </p:tav>
                                      </p:tavLst>
                                    </p:anim>
                                    <p:anim calcmode="lin" valueType="num">
                                      <p:cBhvr>
                                        <p:cTn id="8" dur="500" fill="hold"/>
                                        <p:tgtEl>
                                          <p:spTgt spid="13005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30053"/>
                                        </p:tgtEl>
                                        <p:attrNameLst>
                                          <p:attrName>style.visibility</p:attrName>
                                        </p:attrNameLst>
                                      </p:cBhvr>
                                      <p:to>
                                        <p:strVal val="visible"/>
                                      </p:to>
                                    </p:set>
                                    <p:anim calcmode="lin" valueType="num">
                                      <p:cBhvr>
                                        <p:cTn id="13" dur="500" fill="hold"/>
                                        <p:tgtEl>
                                          <p:spTgt spid="130053"/>
                                        </p:tgtEl>
                                        <p:attrNameLst>
                                          <p:attrName>ppt_w</p:attrName>
                                        </p:attrNameLst>
                                      </p:cBhvr>
                                      <p:tavLst>
                                        <p:tav tm="0">
                                          <p:val>
                                            <p:fltVal val="0"/>
                                          </p:val>
                                        </p:tav>
                                        <p:tav tm="100000">
                                          <p:val>
                                            <p:strVal val="#ppt_w"/>
                                          </p:val>
                                        </p:tav>
                                      </p:tavLst>
                                    </p:anim>
                                    <p:anim calcmode="lin" valueType="num">
                                      <p:cBhvr>
                                        <p:cTn id="14" dur="500" fill="hold"/>
                                        <p:tgtEl>
                                          <p:spTgt spid="130053"/>
                                        </p:tgtEl>
                                        <p:attrNameLst>
                                          <p:attrName>ppt_h</p:attrName>
                                        </p:attrNameLst>
                                      </p:cBhvr>
                                      <p:tavLst>
                                        <p:tav tm="0">
                                          <p:val>
                                            <p:fltVal val="0"/>
                                          </p:val>
                                        </p:tav>
                                        <p:tav tm="100000">
                                          <p:val>
                                            <p:strVal val="#ppt_h"/>
                                          </p:val>
                                        </p:tav>
                                      </p:tavLst>
                                    </p:anim>
                                  </p:childTnLst>
                                </p:cTn>
                              </p:par>
                            </p:childTnLst>
                          </p:cTn>
                        </p:par>
                        <p:par>
                          <p:cTn id="15" fill="hold">
                            <p:stCondLst>
                              <p:cond delay="500"/>
                            </p:stCondLst>
                            <p:childTnLst>
                              <p:par>
                                <p:cTn id="16" presetID="52" presetClass="entr" presetSubtype="0" fill="hold" grpId="0" nodeType="afterEffect">
                                  <p:stCondLst>
                                    <p:cond delay="0"/>
                                  </p:stCondLst>
                                  <p:childTnLst>
                                    <p:set>
                                      <p:cBhvr>
                                        <p:cTn id="17" dur="1" fill="hold">
                                          <p:stCondLst>
                                            <p:cond delay="0"/>
                                          </p:stCondLst>
                                        </p:cTn>
                                        <p:tgtEl>
                                          <p:spTgt spid="130056"/>
                                        </p:tgtEl>
                                        <p:attrNameLst>
                                          <p:attrName>style.visibility</p:attrName>
                                        </p:attrNameLst>
                                      </p:cBhvr>
                                      <p:to>
                                        <p:strVal val="visible"/>
                                      </p:to>
                                    </p:set>
                                    <p:animScale>
                                      <p:cBhvr>
                                        <p:cTn id="18" dur="1000" decel="50000" fill="hold">
                                          <p:stCondLst>
                                            <p:cond delay="0"/>
                                          </p:stCondLst>
                                        </p:cTn>
                                        <p:tgtEl>
                                          <p:spTgt spid="1300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30056"/>
                                        </p:tgtEl>
                                        <p:attrNameLst>
                                          <p:attrName>ppt_x</p:attrName>
                                          <p:attrName>ppt_y</p:attrName>
                                        </p:attrNameLst>
                                      </p:cBhvr>
                                    </p:animMotion>
                                    <p:animEffect transition="in" filter="fade">
                                      <p:cBhvr>
                                        <p:cTn id="20" dur="1000"/>
                                        <p:tgtEl>
                                          <p:spTgt spid="130056"/>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30057"/>
                                        </p:tgtEl>
                                        <p:attrNameLst>
                                          <p:attrName>style.visibility</p:attrName>
                                        </p:attrNameLst>
                                      </p:cBhvr>
                                      <p:to>
                                        <p:strVal val="visible"/>
                                      </p:to>
                                    </p:set>
                                    <p:anim calcmode="lin" valueType="num">
                                      <p:cBhvr>
                                        <p:cTn id="25" dur="500" fill="hold"/>
                                        <p:tgtEl>
                                          <p:spTgt spid="130057"/>
                                        </p:tgtEl>
                                        <p:attrNameLst>
                                          <p:attrName>ppt_w</p:attrName>
                                        </p:attrNameLst>
                                      </p:cBhvr>
                                      <p:tavLst>
                                        <p:tav tm="0">
                                          <p:val>
                                            <p:fltVal val="0"/>
                                          </p:val>
                                        </p:tav>
                                        <p:tav tm="100000">
                                          <p:val>
                                            <p:strVal val="#ppt_w"/>
                                          </p:val>
                                        </p:tav>
                                      </p:tavLst>
                                    </p:anim>
                                    <p:anim calcmode="lin" valueType="num">
                                      <p:cBhvr>
                                        <p:cTn id="26" dur="500" fill="hold"/>
                                        <p:tgtEl>
                                          <p:spTgt spid="130057"/>
                                        </p:tgtEl>
                                        <p:attrNameLst>
                                          <p:attrName>ppt_h</p:attrName>
                                        </p:attrNameLst>
                                      </p:cBhvr>
                                      <p:tavLst>
                                        <p:tav tm="0">
                                          <p:val>
                                            <p:fltVal val="0"/>
                                          </p:val>
                                        </p:tav>
                                        <p:tav tm="100000">
                                          <p:val>
                                            <p:strVal val="#ppt_h"/>
                                          </p:val>
                                        </p:tav>
                                      </p:tavLst>
                                    </p:anim>
                                  </p:childTnLst>
                                </p:cTn>
                              </p:par>
                            </p:childTnLst>
                          </p:cTn>
                        </p:par>
                        <p:par>
                          <p:cTn id="27" fill="hold">
                            <p:stCondLst>
                              <p:cond delay="500"/>
                            </p:stCondLst>
                            <p:childTnLst>
                              <p:par>
                                <p:cTn id="28" presetID="52" presetClass="entr" presetSubtype="0" fill="hold" grpId="0" nodeType="afterEffect">
                                  <p:stCondLst>
                                    <p:cond delay="0"/>
                                  </p:stCondLst>
                                  <p:childTnLst>
                                    <p:set>
                                      <p:cBhvr>
                                        <p:cTn id="29" dur="1" fill="hold">
                                          <p:stCondLst>
                                            <p:cond delay="0"/>
                                          </p:stCondLst>
                                        </p:cTn>
                                        <p:tgtEl>
                                          <p:spTgt spid="130058"/>
                                        </p:tgtEl>
                                        <p:attrNameLst>
                                          <p:attrName>style.visibility</p:attrName>
                                        </p:attrNameLst>
                                      </p:cBhvr>
                                      <p:to>
                                        <p:strVal val="visible"/>
                                      </p:to>
                                    </p:set>
                                    <p:animScale>
                                      <p:cBhvr>
                                        <p:cTn id="30" dur="1000" decel="50000" fill="hold">
                                          <p:stCondLst>
                                            <p:cond delay="0"/>
                                          </p:stCondLst>
                                        </p:cTn>
                                        <p:tgtEl>
                                          <p:spTgt spid="1300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30058"/>
                                        </p:tgtEl>
                                        <p:attrNameLst>
                                          <p:attrName>ppt_x</p:attrName>
                                          <p:attrName>ppt_y</p:attrName>
                                        </p:attrNameLst>
                                      </p:cBhvr>
                                    </p:animMotion>
                                    <p:animEffect transition="in" filter="fade">
                                      <p:cBhvr>
                                        <p:cTn id="32" dur="1000"/>
                                        <p:tgtEl>
                                          <p:spTgt spid="130058"/>
                                        </p:tgtEl>
                                      </p:cBhvr>
                                    </p:animEffect>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130061"/>
                                        </p:tgtEl>
                                        <p:attrNameLst>
                                          <p:attrName>style.visibility</p:attrName>
                                        </p:attrNameLst>
                                      </p:cBhvr>
                                      <p:to>
                                        <p:strVal val="visible"/>
                                      </p:to>
                                    </p:set>
                                    <p:anim calcmode="lin" valueType="num">
                                      <p:cBhvr>
                                        <p:cTn id="37" dur="500" fill="hold"/>
                                        <p:tgtEl>
                                          <p:spTgt spid="130061"/>
                                        </p:tgtEl>
                                        <p:attrNameLst>
                                          <p:attrName>ppt_w</p:attrName>
                                        </p:attrNameLst>
                                      </p:cBhvr>
                                      <p:tavLst>
                                        <p:tav tm="0">
                                          <p:val>
                                            <p:fltVal val="0"/>
                                          </p:val>
                                        </p:tav>
                                        <p:tav tm="100000">
                                          <p:val>
                                            <p:strVal val="#ppt_w"/>
                                          </p:val>
                                        </p:tav>
                                      </p:tavLst>
                                    </p:anim>
                                    <p:anim calcmode="lin" valueType="num">
                                      <p:cBhvr>
                                        <p:cTn id="38" dur="500" fill="hold"/>
                                        <p:tgtEl>
                                          <p:spTgt spid="13006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2" grpId="0"/>
      <p:bldP spid="130053" grpId="0"/>
      <p:bldP spid="130056" grpId="0" animBg="1"/>
      <p:bldP spid="130057" grpId="0"/>
      <p:bldP spid="130058" grpId="0" animBg="1"/>
      <p:bldP spid="13006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92" name="Picture 20" descr="Lower 4 photo 3"/>
          <p:cNvPicPr>
            <a:picLocks noChangeAspect="1" noChangeArrowheads="1"/>
          </p:cNvPicPr>
          <p:nvPr/>
        </p:nvPicPr>
        <p:blipFill>
          <a:blip r:embed="rId2" cstate="print"/>
          <a:srcRect t="19991" r="69081" b="17786"/>
          <a:stretch>
            <a:fillRect/>
          </a:stretch>
        </p:blipFill>
        <p:spPr bwMode="auto">
          <a:xfrm>
            <a:off x="2927351" y="1125539"/>
            <a:ext cx="1978025" cy="2232025"/>
          </a:xfrm>
          <a:prstGeom prst="rect">
            <a:avLst/>
          </a:prstGeom>
          <a:noFill/>
          <a:ln w="9525">
            <a:noFill/>
            <a:miter lim="800000"/>
            <a:headEnd/>
            <a:tailEnd/>
          </a:ln>
        </p:spPr>
      </p:pic>
      <p:pic>
        <p:nvPicPr>
          <p:cNvPr id="131091" name="Picture 19" descr="Mand 5 occ"/>
          <p:cNvPicPr>
            <a:picLocks noChangeAspect="1" noChangeArrowheads="1"/>
          </p:cNvPicPr>
          <p:nvPr/>
        </p:nvPicPr>
        <p:blipFill>
          <a:blip r:embed="rId3" cstate="print"/>
          <a:srcRect/>
          <a:stretch>
            <a:fillRect/>
          </a:stretch>
        </p:blipFill>
        <p:spPr bwMode="auto">
          <a:xfrm>
            <a:off x="7524761" y="1357298"/>
            <a:ext cx="1939089" cy="2071702"/>
          </a:xfrm>
          <a:prstGeom prst="rect">
            <a:avLst/>
          </a:prstGeom>
          <a:noFill/>
        </p:spPr>
      </p:pic>
      <p:sp>
        <p:nvSpPr>
          <p:cNvPr id="131076" name="Rectangle 4"/>
          <p:cNvSpPr>
            <a:spLocks noChangeArrowheads="1"/>
          </p:cNvSpPr>
          <p:nvPr/>
        </p:nvSpPr>
        <p:spPr bwMode="auto">
          <a:xfrm>
            <a:off x="1524001" y="0"/>
            <a:ext cx="9109075" cy="1143000"/>
          </a:xfrm>
          <a:prstGeom prst="rect">
            <a:avLst/>
          </a:prstGeom>
          <a:noFill/>
          <a:ln w="9525">
            <a:noFill/>
            <a:miter lim="800000"/>
            <a:headEnd/>
            <a:tailEnd/>
          </a:ln>
          <a:effectLst/>
        </p:spPr>
        <p:txBody>
          <a:bodyPr anchor="ctr"/>
          <a:lstStyle/>
          <a:p>
            <a:pPr algn="l" rtl="0"/>
            <a:r>
              <a:rPr lang="en-US" sz="3600" dirty="0">
                <a:solidFill>
                  <a:srgbClr val="BBE0E3"/>
                </a:solidFill>
                <a:effectLst>
                  <a:outerShdw blurRad="38100" dist="38100" dir="2700000" algn="tl">
                    <a:srgbClr val="000000"/>
                  </a:outerShdw>
                </a:effectLst>
                <a:latin typeface="Arial" charset="0"/>
              </a:rPr>
              <a:t>Geometric outline of the occlusal aspect</a:t>
            </a:r>
          </a:p>
        </p:txBody>
      </p:sp>
      <p:sp>
        <p:nvSpPr>
          <p:cNvPr id="131080" name="Text Box 8"/>
          <p:cNvSpPr txBox="1">
            <a:spLocks noChangeArrowheads="1"/>
          </p:cNvSpPr>
          <p:nvPr/>
        </p:nvSpPr>
        <p:spPr bwMode="auto">
          <a:xfrm>
            <a:off x="2809852" y="3429000"/>
            <a:ext cx="2143140" cy="400110"/>
          </a:xfrm>
          <a:prstGeom prst="rect">
            <a:avLst/>
          </a:prstGeom>
          <a:solidFill>
            <a:schemeClr val="bg2">
              <a:lumMod val="75000"/>
            </a:schemeClr>
          </a:solidFill>
          <a:ln w="9525">
            <a:noFill/>
            <a:miter lim="800000"/>
            <a:headEnd/>
            <a:tailEnd/>
          </a:ln>
          <a:effectLst/>
        </p:spPr>
        <p:txBody>
          <a:bodyPr wrap="square">
            <a:spAutoFit/>
          </a:bodyPr>
          <a:lstStyle/>
          <a:p>
            <a:pPr algn="l" rtl="0">
              <a:spcBef>
                <a:spcPct val="50000"/>
              </a:spcBef>
            </a:pPr>
            <a:r>
              <a:rPr lang="en-US" sz="2000" b="1" dirty="0">
                <a:latin typeface="Arial" charset="0"/>
              </a:rPr>
              <a:t>Two cusp type: </a:t>
            </a:r>
            <a:endParaRPr lang="en-US" sz="2000" dirty="0">
              <a:latin typeface="Arial" charset="0"/>
            </a:endParaRPr>
          </a:p>
        </p:txBody>
      </p:sp>
      <p:sp>
        <p:nvSpPr>
          <p:cNvPr id="131081" name="Text Box 9"/>
          <p:cNvSpPr txBox="1">
            <a:spLocks noChangeArrowheads="1"/>
          </p:cNvSpPr>
          <p:nvPr/>
        </p:nvSpPr>
        <p:spPr bwMode="auto">
          <a:xfrm>
            <a:off x="2381224" y="4214818"/>
            <a:ext cx="3240088" cy="784830"/>
          </a:xfrm>
          <a:prstGeom prst="rect">
            <a:avLst/>
          </a:prstGeom>
          <a:noFill/>
          <a:ln w="9525">
            <a:noFill/>
            <a:miter lim="800000"/>
            <a:headEnd/>
            <a:tailEnd/>
          </a:ln>
          <a:effectLst/>
        </p:spPr>
        <p:txBody>
          <a:bodyPr>
            <a:spAutoFit/>
          </a:bodyPr>
          <a:lstStyle/>
          <a:p>
            <a:pPr algn="l" rtl="0">
              <a:spcBef>
                <a:spcPct val="50000"/>
              </a:spcBef>
            </a:pPr>
            <a:r>
              <a:rPr lang="en-US" b="1" dirty="0">
                <a:latin typeface="Arial" charset="0"/>
              </a:rPr>
              <a:t>It’s diamond-shaped </a:t>
            </a:r>
          </a:p>
          <a:p>
            <a:pPr algn="l" rtl="0">
              <a:spcBef>
                <a:spcPct val="50000"/>
              </a:spcBef>
            </a:pPr>
            <a:r>
              <a:rPr lang="en-US" b="1" dirty="0"/>
              <a:t>1</a:t>
            </a:r>
            <a:r>
              <a:rPr lang="en-US" b="1" dirty="0">
                <a:latin typeface="Arial" charset="0"/>
              </a:rPr>
              <a:t> lingual cusp and 1 buccal</a:t>
            </a:r>
            <a:endParaRPr lang="en-US" dirty="0">
              <a:solidFill>
                <a:srgbClr val="FF0000"/>
              </a:solidFill>
              <a:latin typeface="Arial" charset="0"/>
            </a:endParaRPr>
          </a:p>
        </p:txBody>
      </p:sp>
      <p:sp>
        <p:nvSpPr>
          <p:cNvPr id="131085" name="Text Box 13"/>
          <p:cNvSpPr txBox="1">
            <a:spLocks noChangeArrowheads="1"/>
          </p:cNvSpPr>
          <p:nvPr/>
        </p:nvSpPr>
        <p:spPr bwMode="auto">
          <a:xfrm>
            <a:off x="7239008" y="3571876"/>
            <a:ext cx="2286016" cy="400110"/>
          </a:xfrm>
          <a:prstGeom prst="rect">
            <a:avLst/>
          </a:prstGeom>
          <a:solidFill>
            <a:schemeClr val="bg2">
              <a:lumMod val="75000"/>
            </a:schemeClr>
          </a:solidFill>
          <a:ln w="9525">
            <a:noFill/>
            <a:miter lim="800000"/>
            <a:headEnd/>
            <a:tailEnd/>
          </a:ln>
          <a:effectLst/>
        </p:spPr>
        <p:txBody>
          <a:bodyPr wrap="square">
            <a:spAutoFit/>
          </a:bodyPr>
          <a:lstStyle/>
          <a:p>
            <a:pPr algn="l" rtl="0">
              <a:spcBef>
                <a:spcPct val="50000"/>
              </a:spcBef>
            </a:pPr>
            <a:r>
              <a:rPr lang="en-US" sz="2000" b="1" dirty="0">
                <a:latin typeface="Arial" charset="0"/>
              </a:rPr>
              <a:t>Three cusp type: </a:t>
            </a:r>
            <a:endParaRPr lang="en-US" sz="2000" dirty="0">
              <a:latin typeface="Arial" charset="0"/>
            </a:endParaRPr>
          </a:p>
        </p:txBody>
      </p:sp>
      <p:sp>
        <p:nvSpPr>
          <p:cNvPr id="131086" name="Text Box 14"/>
          <p:cNvSpPr txBox="1">
            <a:spLocks noChangeArrowheads="1"/>
          </p:cNvSpPr>
          <p:nvPr/>
        </p:nvSpPr>
        <p:spPr bwMode="auto">
          <a:xfrm>
            <a:off x="6453191" y="4214818"/>
            <a:ext cx="3889375" cy="784830"/>
          </a:xfrm>
          <a:prstGeom prst="rect">
            <a:avLst/>
          </a:prstGeom>
          <a:noFill/>
          <a:ln w="9525">
            <a:noFill/>
            <a:miter lim="800000"/>
            <a:headEnd/>
            <a:tailEnd/>
          </a:ln>
          <a:effectLst/>
        </p:spPr>
        <p:txBody>
          <a:bodyPr>
            <a:spAutoFit/>
          </a:bodyPr>
          <a:lstStyle/>
          <a:p>
            <a:pPr algn="l" rtl="0">
              <a:spcBef>
                <a:spcPct val="50000"/>
              </a:spcBef>
            </a:pPr>
            <a:r>
              <a:rPr lang="en-US" b="1" dirty="0">
                <a:latin typeface="Arial" charset="0"/>
              </a:rPr>
              <a:t>The outline is square</a:t>
            </a:r>
          </a:p>
          <a:p>
            <a:pPr algn="l" rtl="0">
              <a:spcBef>
                <a:spcPct val="50000"/>
              </a:spcBef>
            </a:pPr>
            <a:r>
              <a:rPr lang="en-US" b="1" dirty="0">
                <a:latin typeface="Arial" charset="0"/>
              </a:rPr>
              <a:t>2 lingual cusp and 1 buccal</a:t>
            </a:r>
          </a:p>
        </p:txBody>
      </p:sp>
      <p:sp>
        <p:nvSpPr>
          <p:cNvPr id="131087" name="Rectangle 15"/>
          <p:cNvSpPr>
            <a:spLocks noChangeArrowheads="1"/>
          </p:cNvSpPr>
          <p:nvPr/>
        </p:nvSpPr>
        <p:spPr bwMode="auto">
          <a:xfrm>
            <a:off x="7381885" y="1142984"/>
            <a:ext cx="2159001" cy="2214578"/>
          </a:xfrm>
          <a:prstGeom prst="rect">
            <a:avLst/>
          </a:prstGeom>
          <a:solidFill>
            <a:srgbClr val="FF0000">
              <a:alpha val="25000"/>
            </a:srgbClr>
          </a:solidFill>
          <a:ln w="9525">
            <a:solidFill>
              <a:schemeClr val="tx1"/>
            </a:solidFill>
            <a:miter lim="800000"/>
            <a:headEnd/>
            <a:tailEnd/>
          </a:ln>
          <a:effectLst/>
        </p:spPr>
        <p:txBody>
          <a:bodyPr wrap="none" anchor="ctr"/>
          <a:lstStyle/>
          <a:p>
            <a:endParaRPr lang="en-US" dirty="0"/>
          </a:p>
        </p:txBody>
      </p:sp>
      <p:sp>
        <p:nvSpPr>
          <p:cNvPr id="20" name="Text Box 4"/>
          <p:cNvSpPr txBox="1">
            <a:spLocks noChangeArrowheads="1"/>
          </p:cNvSpPr>
          <p:nvPr/>
        </p:nvSpPr>
        <p:spPr bwMode="auto">
          <a:xfrm>
            <a:off x="1524000" y="206356"/>
            <a:ext cx="9144000" cy="579438"/>
          </a:xfrm>
          <a:prstGeom prst="rect">
            <a:avLst/>
          </a:prstGeom>
          <a:solidFill>
            <a:schemeClr val="bg2">
              <a:lumMod val="75000"/>
            </a:schemeClr>
          </a:solidFill>
          <a:ln w="9525">
            <a:noFill/>
            <a:miter lim="800000"/>
            <a:headEnd/>
            <a:tailEnd/>
          </a:ln>
          <a:effectLst/>
        </p:spPr>
        <p:txBody>
          <a:bodyPr wrap="square">
            <a:spAutoFit/>
          </a:bodyPr>
          <a:lstStyle/>
          <a:p>
            <a:pPr algn="l" rtl="0">
              <a:spcBef>
                <a:spcPct val="50000"/>
              </a:spcBef>
            </a:pPr>
            <a:r>
              <a:rPr lang="en-US" sz="3200" b="1" dirty="0">
                <a:latin typeface="Arial" charset="0"/>
              </a:rPr>
              <a:t>Occlusal aspect</a:t>
            </a:r>
          </a:p>
        </p:txBody>
      </p:sp>
      <p:sp>
        <p:nvSpPr>
          <p:cNvPr id="22" name="Text Box 14"/>
          <p:cNvSpPr txBox="1">
            <a:spLocks noChangeArrowheads="1"/>
          </p:cNvSpPr>
          <p:nvPr/>
        </p:nvSpPr>
        <p:spPr bwMode="auto">
          <a:xfrm>
            <a:off x="3024166" y="5715016"/>
            <a:ext cx="7358114" cy="523220"/>
          </a:xfrm>
          <a:prstGeom prst="rect">
            <a:avLst/>
          </a:prstGeom>
          <a:noFill/>
          <a:ln w="9525">
            <a:noFill/>
            <a:miter lim="800000"/>
            <a:headEnd/>
            <a:tailEnd/>
          </a:ln>
          <a:effectLst/>
        </p:spPr>
        <p:txBody>
          <a:bodyPr wrap="square">
            <a:spAutoFit/>
          </a:bodyPr>
          <a:lstStyle/>
          <a:p>
            <a:pPr algn="l" rtl="0">
              <a:spcBef>
                <a:spcPct val="50000"/>
              </a:spcBef>
            </a:pPr>
            <a:r>
              <a:rPr lang="en-US" sz="2800" b="1" dirty="0">
                <a:latin typeface="Arial" charset="0"/>
              </a:rPr>
              <a:t>The three cusp type is more common.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31080"/>
                                        </p:tgtEl>
                                        <p:attrNameLst>
                                          <p:attrName>style.visibility</p:attrName>
                                        </p:attrNameLst>
                                      </p:cBhvr>
                                      <p:to>
                                        <p:strVal val="visible"/>
                                      </p:to>
                                    </p:set>
                                    <p:anim calcmode="lin" valueType="num">
                                      <p:cBhvr>
                                        <p:cTn id="7" dur="500" fill="hold"/>
                                        <p:tgtEl>
                                          <p:spTgt spid="131080"/>
                                        </p:tgtEl>
                                        <p:attrNameLst>
                                          <p:attrName>ppt_w</p:attrName>
                                        </p:attrNameLst>
                                      </p:cBhvr>
                                      <p:tavLst>
                                        <p:tav tm="0">
                                          <p:val>
                                            <p:fltVal val="0"/>
                                          </p:val>
                                        </p:tav>
                                        <p:tav tm="100000">
                                          <p:val>
                                            <p:strVal val="#ppt_w"/>
                                          </p:val>
                                        </p:tav>
                                      </p:tavLst>
                                    </p:anim>
                                    <p:anim calcmode="lin" valueType="num">
                                      <p:cBhvr>
                                        <p:cTn id="8" dur="500" fill="hold"/>
                                        <p:tgtEl>
                                          <p:spTgt spid="13108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31081"/>
                                        </p:tgtEl>
                                        <p:attrNameLst>
                                          <p:attrName>style.visibility</p:attrName>
                                        </p:attrNameLst>
                                      </p:cBhvr>
                                      <p:to>
                                        <p:strVal val="visible"/>
                                      </p:to>
                                    </p:set>
                                    <p:anim calcmode="lin" valueType="num">
                                      <p:cBhvr>
                                        <p:cTn id="13" dur="500" fill="hold"/>
                                        <p:tgtEl>
                                          <p:spTgt spid="131081"/>
                                        </p:tgtEl>
                                        <p:attrNameLst>
                                          <p:attrName>ppt_w</p:attrName>
                                        </p:attrNameLst>
                                      </p:cBhvr>
                                      <p:tavLst>
                                        <p:tav tm="0">
                                          <p:val>
                                            <p:fltVal val="0"/>
                                          </p:val>
                                        </p:tav>
                                        <p:tav tm="100000">
                                          <p:val>
                                            <p:strVal val="#ppt_w"/>
                                          </p:val>
                                        </p:tav>
                                      </p:tavLst>
                                    </p:anim>
                                    <p:anim calcmode="lin" valueType="num">
                                      <p:cBhvr>
                                        <p:cTn id="14" dur="500" fill="hold"/>
                                        <p:tgtEl>
                                          <p:spTgt spid="131081"/>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31085"/>
                                        </p:tgtEl>
                                        <p:attrNameLst>
                                          <p:attrName>style.visibility</p:attrName>
                                        </p:attrNameLst>
                                      </p:cBhvr>
                                      <p:to>
                                        <p:strVal val="visible"/>
                                      </p:to>
                                    </p:set>
                                    <p:anim calcmode="lin" valueType="num">
                                      <p:cBhvr>
                                        <p:cTn id="19" dur="500" fill="hold"/>
                                        <p:tgtEl>
                                          <p:spTgt spid="131085"/>
                                        </p:tgtEl>
                                        <p:attrNameLst>
                                          <p:attrName>ppt_w</p:attrName>
                                        </p:attrNameLst>
                                      </p:cBhvr>
                                      <p:tavLst>
                                        <p:tav tm="0">
                                          <p:val>
                                            <p:fltVal val="0"/>
                                          </p:val>
                                        </p:tav>
                                        <p:tav tm="100000">
                                          <p:val>
                                            <p:strVal val="#ppt_w"/>
                                          </p:val>
                                        </p:tav>
                                      </p:tavLst>
                                    </p:anim>
                                    <p:anim calcmode="lin" valueType="num">
                                      <p:cBhvr>
                                        <p:cTn id="20" dur="500" fill="hold"/>
                                        <p:tgtEl>
                                          <p:spTgt spid="131085"/>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31086"/>
                                        </p:tgtEl>
                                        <p:attrNameLst>
                                          <p:attrName>style.visibility</p:attrName>
                                        </p:attrNameLst>
                                      </p:cBhvr>
                                      <p:to>
                                        <p:strVal val="visible"/>
                                      </p:to>
                                    </p:set>
                                    <p:anim calcmode="lin" valueType="num">
                                      <p:cBhvr>
                                        <p:cTn id="25" dur="500" fill="hold"/>
                                        <p:tgtEl>
                                          <p:spTgt spid="131086"/>
                                        </p:tgtEl>
                                        <p:attrNameLst>
                                          <p:attrName>ppt_w</p:attrName>
                                        </p:attrNameLst>
                                      </p:cBhvr>
                                      <p:tavLst>
                                        <p:tav tm="0">
                                          <p:val>
                                            <p:fltVal val="0"/>
                                          </p:val>
                                        </p:tav>
                                        <p:tav tm="100000">
                                          <p:val>
                                            <p:strVal val="#ppt_w"/>
                                          </p:val>
                                        </p:tav>
                                      </p:tavLst>
                                    </p:anim>
                                    <p:anim calcmode="lin" valueType="num">
                                      <p:cBhvr>
                                        <p:cTn id="26" dur="500" fill="hold"/>
                                        <p:tgtEl>
                                          <p:spTgt spid="131086"/>
                                        </p:tgtEl>
                                        <p:attrNameLst>
                                          <p:attrName>ppt_h</p:attrName>
                                        </p:attrNameLst>
                                      </p:cBhvr>
                                      <p:tavLst>
                                        <p:tav tm="0">
                                          <p:val>
                                            <p:fltVal val="0"/>
                                          </p:val>
                                        </p:tav>
                                        <p:tav tm="100000">
                                          <p:val>
                                            <p:strVal val="#ppt_h"/>
                                          </p:val>
                                        </p:tav>
                                      </p:tavLst>
                                    </p:anim>
                                  </p:childTnLst>
                                </p:cTn>
                              </p:par>
                            </p:childTnLst>
                          </p:cTn>
                        </p:par>
                        <p:par>
                          <p:cTn id="27" fill="hold">
                            <p:stCondLst>
                              <p:cond delay="500"/>
                            </p:stCondLst>
                            <p:childTnLst>
                              <p:par>
                                <p:cTn id="28" presetID="48" presetClass="entr" presetSubtype="0" accel="50000" fill="hold" grpId="0" nodeType="afterEffect">
                                  <p:stCondLst>
                                    <p:cond delay="0"/>
                                  </p:stCondLst>
                                  <p:childTnLst>
                                    <p:set>
                                      <p:cBhvr>
                                        <p:cTn id="29" dur="1" fill="hold">
                                          <p:stCondLst>
                                            <p:cond delay="0"/>
                                          </p:stCondLst>
                                        </p:cTn>
                                        <p:tgtEl>
                                          <p:spTgt spid="131087"/>
                                        </p:tgtEl>
                                        <p:attrNameLst>
                                          <p:attrName>style.visibility</p:attrName>
                                        </p:attrNameLst>
                                      </p:cBhvr>
                                      <p:to>
                                        <p:strVal val="visible"/>
                                      </p:to>
                                    </p:set>
                                    <p:anim calcmode="lin" valueType="num">
                                      <p:cBhvr>
                                        <p:cTn id="30" dur="1000" fill="hold"/>
                                        <p:tgtEl>
                                          <p:spTgt spid="13108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1" dur="1000" fill="hold"/>
                                        <p:tgtEl>
                                          <p:spTgt spid="131087"/>
                                        </p:tgtEl>
                                        <p:attrNameLst>
                                          <p:attrName>ppt_x</p:attrName>
                                        </p:attrNameLst>
                                      </p:cBhvr>
                                      <p:tavLst>
                                        <p:tav tm="0">
                                          <p:val>
                                            <p:fltVal val="-1"/>
                                          </p:val>
                                        </p:tav>
                                        <p:tav tm="50000">
                                          <p:val>
                                            <p:fltVal val="0.95"/>
                                          </p:val>
                                        </p:tav>
                                        <p:tav tm="100000">
                                          <p:val>
                                            <p:strVal val="#ppt_x"/>
                                          </p:val>
                                        </p:tav>
                                      </p:tavLst>
                                    </p:anim>
                                    <p:anim calcmode="lin" valueType="num">
                                      <p:cBhvr>
                                        <p:cTn id="32" dur="1000" fill="hold"/>
                                        <p:tgtEl>
                                          <p:spTgt spid="131087"/>
                                        </p:tgtEl>
                                        <p:attrNameLst>
                                          <p:attrName>ppt_y</p:attrName>
                                        </p:attrNameLst>
                                      </p:cBhvr>
                                      <p:tavLst>
                                        <p:tav tm="0">
                                          <p:val>
                                            <p:strVal val="#ppt_y"/>
                                          </p:val>
                                        </p:tav>
                                        <p:tav tm="100000">
                                          <p:val>
                                            <p:strVal val="#ppt_y"/>
                                          </p:val>
                                        </p:tav>
                                      </p:tavLst>
                                    </p:anim>
                                    <p:animEffect transition="in" filter="fade">
                                      <p:cBhvr>
                                        <p:cTn id="33" dur="1000"/>
                                        <p:tgtEl>
                                          <p:spTgt spid="131087"/>
                                        </p:tgtEl>
                                      </p:cBhvr>
                                    </p:animEffect>
                                  </p:childTnLst>
                                </p:cTn>
                              </p:par>
                            </p:childTnLst>
                          </p:cTn>
                        </p:par>
                      </p:childTnLst>
                    </p:cTn>
                  </p:par>
                  <p:par>
                    <p:cTn id="34" fill="hold">
                      <p:stCondLst>
                        <p:cond delay="indefinite"/>
                      </p:stCondLst>
                      <p:childTnLst>
                        <p:par>
                          <p:cTn id="35" fill="hold">
                            <p:stCondLst>
                              <p:cond delay="0"/>
                            </p:stCondLst>
                            <p:childTnLst>
                              <p:par>
                                <p:cTn id="36" presetID="23" presetClass="entr" presetSubtype="16"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80" grpId="0" animBg="1"/>
      <p:bldP spid="131081" grpId="0"/>
      <p:bldP spid="131086" grpId="0"/>
      <p:bldP spid="131087" grpId="0" animBg="1"/>
      <p:bldP spid="2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101" name="Picture 5" descr="Lower 4 photo 3"/>
          <p:cNvPicPr>
            <a:picLocks noChangeAspect="1" noChangeArrowheads="1"/>
          </p:cNvPicPr>
          <p:nvPr/>
        </p:nvPicPr>
        <p:blipFill>
          <a:blip r:embed="rId2" cstate="print"/>
          <a:srcRect t="19991" r="69081" b="17786"/>
          <a:stretch>
            <a:fillRect/>
          </a:stretch>
        </p:blipFill>
        <p:spPr bwMode="auto">
          <a:xfrm>
            <a:off x="1919289" y="863601"/>
            <a:ext cx="2593975" cy="3090863"/>
          </a:xfrm>
          <a:prstGeom prst="rect">
            <a:avLst/>
          </a:prstGeom>
          <a:noFill/>
          <a:ln w="9525">
            <a:noFill/>
            <a:miter lim="800000"/>
            <a:headEnd/>
            <a:tailEnd/>
          </a:ln>
        </p:spPr>
      </p:pic>
      <p:sp>
        <p:nvSpPr>
          <p:cNvPr id="132102" name="Text Box 6"/>
          <p:cNvSpPr txBox="1">
            <a:spLocks noChangeArrowheads="1"/>
          </p:cNvSpPr>
          <p:nvPr/>
        </p:nvSpPr>
        <p:spPr bwMode="auto">
          <a:xfrm>
            <a:off x="1738282" y="4286256"/>
            <a:ext cx="2501900" cy="579438"/>
          </a:xfrm>
          <a:prstGeom prst="rect">
            <a:avLst/>
          </a:prstGeom>
          <a:noFill/>
          <a:ln w="9525">
            <a:noFill/>
            <a:miter lim="800000"/>
            <a:headEnd/>
            <a:tailEnd/>
          </a:ln>
          <a:effectLst/>
        </p:spPr>
        <p:txBody>
          <a:bodyPr>
            <a:spAutoFit/>
          </a:bodyPr>
          <a:lstStyle/>
          <a:p>
            <a:pPr algn="l" rtl="0">
              <a:spcBef>
                <a:spcPct val="50000"/>
              </a:spcBef>
            </a:pPr>
            <a:r>
              <a:rPr lang="en-US" sz="3200" b="1" u="sng" dirty="0">
                <a:solidFill>
                  <a:schemeClr val="accent6">
                    <a:lumMod val="60000"/>
                    <a:lumOff val="40000"/>
                  </a:schemeClr>
                </a:solidFill>
                <a:latin typeface="Arial" charset="0"/>
              </a:rPr>
              <a:t>Elevations</a:t>
            </a:r>
            <a:r>
              <a:rPr lang="en-US" sz="3200" b="1" dirty="0">
                <a:solidFill>
                  <a:schemeClr val="accent6">
                    <a:lumMod val="60000"/>
                    <a:lumOff val="40000"/>
                  </a:schemeClr>
                </a:solidFill>
                <a:latin typeface="Arial" charset="0"/>
              </a:rPr>
              <a:t>:</a:t>
            </a:r>
          </a:p>
        </p:txBody>
      </p:sp>
      <p:pic>
        <p:nvPicPr>
          <p:cNvPr id="132103" name="Picture 7" descr="Lower 5 photo"/>
          <p:cNvPicPr>
            <a:picLocks noChangeAspect="1" noChangeArrowheads="1"/>
          </p:cNvPicPr>
          <p:nvPr/>
        </p:nvPicPr>
        <p:blipFill>
          <a:blip r:embed="rId3" cstate="print"/>
          <a:srcRect r="66396"/>
          <a:stretch>
            <a:fillRect/>
          </a:stretch>
        </p:blipFill>
        <p:spPr bwMode="auto">
          <a:xfrm>
            <a:off x="7024694" y="857232"/>
            <a:ext cx="2357454" cy="3175110"/>
          </a:xfrm>
          <a:prstGeom prst="rect">
            <a:avLst/>
          </a:prstGeom>
          <a:noFill/>
        </p:spPr>
      </p:pic>
      <p:sp>
        <p:nvSpPr>
          <p:cNvPr id="132112" name="Text Box 16"/>
          <p:cNvSpPr txBox="1">
            <a:spLocks noChangeArrowheads="1"/>
          </p:cNvSpPr>
          <p:nvPr/>
        </p:nvSpPr>
        <p:spPr bwMode="auto">
          <a:xfrm>
            <a:off x="4381488" y="5000637"/>
            <a:ext cx="5572164" cy="2431435"/>
          </a:xfrm>
          <a:prstGeom prst="rect">
            <a:avLst/>
          </a:prstGeom>
          <a:noFill/>
          <a:ln w="9525">
            <a:noFill/>
            <a:miter lim="800000"/>
            <a:headEnd/>
            <a:tailEnd/>
          </a:ln>
          <a:effectLst/>
        </p:spPr>
        <p:txBody>
          <a:bodyPr wrap="square">
            <a:spAutoFit/>
          </a:bodyPr>
          <a:lstStyle/>
          <a:p>
            <a:pPr algn="l" rtl="0">
              <a:spcBef>
                <a:spcPct val="50000"/>
              </a:spcBef>
              <a:buFont typeface="Arial" pitchFamily="34" charset="0"/>
              <a:buChar char="•"/>
            </a:pPr>
            <a:r>
              <a:rPr lang="en-US" sz="2000" b="1" dirty="0">
                <a:solidFill>
                  <a:schemeClr val="accent2"/>
                </a:solidFill>
                <a:latin typeface="Arial" charset="0"/>
              </a:rPr>
              <a:t>Lingual triangular ridge.</a:t>
            </a:r>
          </a:p>
          <a:p>
            <a:pPr algn="l" rtl="0">
              <a:spcBef>
                <a:spcPct val="50000"/>
              </a:spcBef>
              <a:buFont typeface="Arial" pitchFamily="34" charset="0"/>
              <a:buChar char="•"/>
            </a:pPr>
            <a:r>
              <a:rPr lang="en-US" sz="2000" b="1" dirty="0">
                <a:solidFill>
                  <a:schemeClr val="accent2"/>
                </a:solidFill>
              </a:rPr>
              <a:t>Transverse ridge</a:t>
            </a:r>
          </a:p>
          <a:p>
            <a:pPr algn="l" rtl="0">
              <a:spcBef>
                <a:spcPct val="50000"/>
              </a:spcBef>
              <a:buFont typeface="Arial" pitchFamily="34" charset="0"/>
              <a:buChar char="•"/>
            </a:pPr>
            <a:r>
              <a:rPr lang="en-US" sz="2000" b="1" dirty="0">
                <a:solidFill>
                  <a:schemeClr val="accent2"/>
                </a:solidFill>
              </a:rPr>
              <a:t>Mesial &amp; Distal marginal ridges</a:t>
            </a:r>
          </a:p>
          <a:p>
            <a:pPr algn="l" rtl="0">
              <a:spcBef>
                <a:spcPct val="50000"/>
              </a:spcBef>
            </a:pPr>
            <a:endParaRPr lang="en-US" sz="2400" b="1" dirty="0">
              <a:solidFill>
                <a:schemeClr val="accent2"/>
              </a:solidFill>
            </a:endParaRPr>
          </a:p>
          <a:p>
            <a:pPr algn="l" rtl="0">
              <a:spcBef>
                <a:spcPct val="50000"/>
              </a:spcBef>
            </a:pPr>
            <a:endParaRPr lang="en-US" sz="2400" b="1" dirty="0">
              <a:solidFill>
                <a:schemeClr val="hlink"/>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32112"/>
                                        </p:tgtEl>
                                        <p:attrNameLst>
                                          <p:attrName>style.visibility</p:attrName>
                                        </p:attrNameLst>
                                      </p:cBhvr>
                                      <p:to>
                                        <p:strVal val="visible"/>
                                      </p:to>
                                    </p:set>
                                    <p:anim calcmode="lin" valueType="num">
                                      <p:cBhvr>
                                        <p:cTn id="7" dur="500" fill="hold"/>
                                        <p:tgtEl>
                                          <p:spTgt spid="132112"/>
                                        </p:tgtEl>
                                        <p:attrNameLst>
                                          <p:attrName>ppt_w</p:attrName>
                                        </p:attrNameLst>
                                      </p:cBhvr>
                                      <p:tavLst>
                                        <p:tav tm="0">
                                          <p:val>
                                            <p:fltVal val="0"/>
                                          </p:val>
                                        </p:tav>
                                        <p:tav tm="100000">
                                          <p:val>
                                            <p:strVal val="#ppt_w"/>
                                          </p:val>
                                        </p:tav>
                                      </p:tavLst>
                                    </p:anim>
                                    <p:anim calcmode="lin" valueType="num">
                                      <p:cBhvr>
                                        <p:cTn id="8" dur="500" fill="hold"/>
                                        <p:tgtEl>
                                          <p:spTgt spid="1321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1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Text Box 4"/>
          <p:cNvSpPr txBox="1">
            <a:spLocks noChangeArrowheads="1"/>
          </p:cNvSpPr>
          <p:nvPr/>
        </p:nvSpPr>
        <p:spPr bwMode="auto">
          <a:xfrm>
            <a:off x="1524000" y="3786190"/>
            <a:ext cx="3455988" cy="519112"/>
          </a:xfrm>
          <a:prstGeom prst="rect">
            <a:avLst/>
          </a:prstGeom>
          <a:noFill/>
          <a:ln w="9525">
            <a:noFill/>
            <a:miter lim="800000"/>
            <a:headEnd/>
            <a:tailEnd/>
          </a:ln>
          <a:effectLst/>
        </p:spPr>
        <p:txBody>
          <a:bodyPr>
            <a:spAutoFit/>
          </a:bodyPr>
          <a:lstStyle/>
          <a:p>
            <a:pPr algn="l" rtl="0">
              <a:spcBef>
                <a:spcPct val="50000"/>
              </a:spcBef>
            </a:pPr>
            <a:r>
              <a:rPr lang="en-US" sz="2800" b="1" u="sng" dirty="0">
                <a:solidFill>
                  <a:schemeClr val="accent6">
                    <a:lumMod val="60000"/>
                    <a:lumOff val="40000"/>
                  </a:schemeClr>
                </a:solidFill>
                <a:latin typeface="Arial" charset="0"/>
              </a:rPr>
              <a:t>Depressions:</a:t>
            </a:r>
          </a:p>
        </p:txBody>
      </p:sp>
      <p:sp>
        <p:nvSpPr>
          <p:cNvPr id="133125" name="Text Box 5"/>
          <p:cNvSpPr txBox="1">
            <a:spLocks noChangeArrowheads="1"/>
          </p:cNvSpPr>
          <p:nvPr/>
        </p:nvSpPr>
        <p:spPr bwMode="auto">
          <a:xfrm>
            <a:off x="1524001" y="4500571"/>
            <a:ext cx="4714875" cy="396875"/>
          </a:xfrm>
          <a:prstGeom prst="rect">
            <a:avLst/>
          </a:prstGeom>
          <a:noFill/>
          <a:ln w="9525">
            <a:noFill/>
            <a:miter lim="800000"/>
            <a:headEnd/>
            <a:tailEnd/>
          </a:ln>
          <a:effectLst/>
        </p:spPr>
        <p:txBody>
          <a:bodyPr>
            <a:spAutoFit/>
          </a:bodyPr>
          <a:lstStyle/>
          <a:p>
            <a:pPr algn="l" rtl="0">
              <a:spcBef>
                <a:spcPct val="50000"/>
              </a:spcBef>
            </a:pPr>
            <a:r>
              <a:rPr lang="en-US" sz="2000" b="1" dirty="0">
                <a:solidFill>
                  <a:schemeClr val="tx2"/>
                </a:solidFill>
                <a:latin typeface="Arial" charset="0"/>
              </a:rPr>
              <a:t>-Central developmental groove</a:t>
            </a:r>
          </a:p>
        </p:txBody>
      </p:sp>
      <p:sp>
        <p:nvSpPr>
          <p:cNvPr id="133126" name="Text Box 6"/>
          <p:cNvSpPr txBox="1">
            <a:spLocks noChangeArrowheads="1"/>
          </p:cNvSpPr>
          <p:nvPr/>
        </p:nvSpPr>
        <p:spPr bwMode="auto">
          <a:xfrm>
            <a:off x="1524001" y="5143513"/>
            <a:ext cx="4537075" cy="396875"/>
          </a:xfrm>
          <a:prstGeom prst="rect">
            <a:avLst/>
          </a:prstGeom>
          <a:noFill/>
          <a:ln w="9525">
            <a:noFill/>
            <a:miter lim="800000"/>
            <a:headEnd/>
            <a:tailEnd/>
          </a:ln>
          <a:effectLst/>
        </p:spPr>
        <p:txBody>
          <a:bodyPr>
            <a:spAutoFit/>
          </a:bodyPr>
          <a:lstStyle/>
          <a:p>
            <a:pPr algn="l" rtl="0">
              <a:spcBef>
                <a:spcPct val="50000"/>
              </a:spcBef>
            </a:pPr>
            <a:r>
              <a:rPr lang="en-US" sz="2000" b="1" dirty="0">
                <a:solidFill>
                  <a:schemeClr val="tx2"/>
                </a:solidFill>
                <a:latin typeface="Arial" charset="0"/>
              </a:rPr>
              <a:t>-M and D triangular fossae.</a:t>
            </a:r>
          </a:p>
        </p:txBody>
      </p:sp>
      <p:sp>
        <p:nvSpPr>
          <p:cNvPr id="133127" name="Text Box 7"/>
          <p:cNvSpPr txBox="1">
            <a:spLocks noChangeArrowheads="1"/>
          </p:cNvSpPr>
          <p:nvPr/>
        </p:nvSpPr>
        <p:spPr bwMode="auto">
          <a:xfrm>
            <a:off x="1631951" y="5746770"/>
            <a:ext cx="4608513" cy="396875"/>
          </a:xfrm>
          <a:prstGeom prst="rect">
            <a:avLst/>
          </a:prstGeom>
          <a:noFill/>
          <a:ln w="9525">
            <a:noFill/>
            <a:miter lim="800000"/>
            <a:headEnd/>
            <a:tailEnd/>
          </a:ln>
          <a:effectLst/>
        </p:spPr>
        <p:txBody>
          <a:bodyPr>
            <a:spAutoFit/>
          </a:bodyPr>
          <a:lstStyle/>
          <a:p>
            <a:pPr algn="l" rtl="0">
              <a:spcBef>
                <a:spcPct val="50000"/>
              </a:spcBef>
            </a:pPr>
            <a:r>
              <a:rPr lang="en-US" sz="2000" b="1" dirty="0">
                <a:solidFill>
                  <a:schemeClr val="tx2"/>
                </a:solidFill>
                <a:latin typeface="Arial" charset="0"/>
              </a:rPr>
              <a:t>-Mesiolingual developmental groove</a:t>
            </a:r>
          </a:p>
        </p:txBody>
      </p:sp>
      <p:pic>
        <p:nvPicPr>
          <p:cNvPr id="133128" name="Picture 8" descr="Lower 4 photo 3"/>
          <p:cNvPicPr>
            <a:picLocks noChangeAspect="1" noChangeArrowheads="1"/>
          </p:cNvPicPr>
          <p:nvPr/>
        </p:nvPicPr>
        <p:blipFill>
          <a:blip r:embed="rId2" cstate="print"/>
          <a:srcRect t="19991" r="69081" b="17786"/>
          <a:stretch>
            <a:fillRect/>
          </a:stretch>
        </p:blipFill>
        <p:spPr bwMode="auto">
          <a:xfrm>
            <a:off x="2101851" y="360364"/>
            <a:ext cx="2538413" cy="3024187"/>
          </a:xfrm>
          <a:prstGeom prst="rect">
            <a:avLst/>
          </a:prstGeom>
          <a:noFill/>
          <a:ln w="9525">
            <a:noFill/>
            <a:miter lim="800000"/>
            <a:headEnd/>
            <a:tailEnd/>
          </a:ln>
        </p:spPr>
      </p:pic>
      <p:pic>
        <p:nvPicPr>
          <p:cNvPr id="133129" name="Picture 9" descr="Lower 5 photo"/>
          <p:cNvPicPr>
            <a:picLocks noChangeAspect="1" noChangeArrowheads="1"/>
          </p:cNvPicPr>
          <p:nvPr/>
        </p:nvPicPr>
        <p:blipFill>
          <a:blip r:embed="rId3" cstate="print"/>
          <a:srcRect r="66396"/>
          <a:stretch>
            <a:fillRect/>
          </a:stretch>
        </p:blipFill>
        <p:spPr bwMode="auto">
          <a:xfrm>
            <a:off x="7524760" y="285729"/>
            <a:ext cx="2378102" cy="3286148"/>
          </a:xfrm>
          <a:prstGeom prst="rect">
            <a:avLst/>
          </a:prstGeom>
          <a:noFill/>
        </p:spPr>
      </p:pic>
      <p:sp>
        <p:nvSpPr>
          <p:cNvPr id="133130" name="Text Box 10"/>
          <p:cNvSpPr txBox="1">
            <a:spLocks noChangeArrowheads="1"/>
          </p:cNvSpPr>
          <p:nvPr/>
        </p:nvSpPr>
        <p:spPr bwMode="auto">
          <a:xfrm>
            <a:off x="6456364" y="4432314"/>
            <a:ext cx="4714875" cy="854075"/>
          </a:xfrm>
          <a:prstGeom prst="rect">
            <a:avLst/>
          </a:prstGeom>
          <a:noFill/>
          <a:ln w="9525">
            <a:noFill/>
            <a:miter lim="800000"/>
            <a:headEnd/>
            <a:tailEnd/>
          </a:ln>
          <a:effectLst/>
        </p:spPr>
        <p:txBody>
          <a:bodyPr>
            <a:spAutoFit/>
          </a:bodyPr>
          <a:lstStyle/>
          <a:p>
            <a:pPr algn="l" rtl="0">
              <a:spcBef>
                <a:spcPct val="50000"/>
              </a:spcBef>
            </a:pPr>
            <a:r>
              <a:rPr lang="en-US" sz="2000" b="1" dirty="0">
                <a:solidFill>
                  <a:schemeClr val="tx2"/>
                </a:solidFill>
                <a:latin typeface="Arial" charset="0"/>
              </a:rPr>
              <a:t>-Central developmental groove</a:t>
            </a:r>
          </a:p>
          <a:p>
            <a:pPr algn="l" rtl="0">
              <a:spcBef>
                <a:spcPct val="50000"/>
              </a:spcBef>
            </a:pPr>
            <a:r>
              <a:rPr lang="en-US" sz="2000" b="1" dirty="0">
                <a:solidFill>
                  <a:schemeClr val="tx2"/>
                </a:solidFill>
                <a:latin typeface="Arial" charset="0"/>
              </a:rPr>
              <a:t>H or U shaped. </a:t>
            </a:r>
          </a:p>
        </p:txBody>
      </p:sp>
      <p:sp>
        <p:nvSpPr>
          <p:cNvPr id="133131" name="Text Box 11"/>
          <p:cNvSpPr txBox="1">
            <a:spLocks noChangeArrowheads="1"/>
          </p:cNvSpPr>
          <p:nvPr/>
        </p:nvSpPr>
        <p:spPr bwMode="auto">
          <a:xfrm>
            <a:off x="6524629" y="5715017"/>
            <a:ext cx="4537075" cy="396875"/>
          </a:xfrm>
          <a:prstGeom prst="rect">
            <a:avLst/>
          </a:prstGeom>
          <a:noFill/>
          <a:ln w="9525">
            <a:noFill/>
            <a:miter lim="800000"/>
            <a:headEnd/>
            <a:tailEnd/>
          </a:ln>
          <a:effectLst/>
        </p:spPr>
        <p:txBody>
          <a:bodyPr>
            <a:spAutoFit/>
          </a:bodyPr>
          <a:lstStyle/>
          <a:p>
            <a:pPr algn="l" rtl="0">
              <a:spcBef>
                <a:spcPct val="50000"/>
              </a:spcBef>
            </a:pPr>
            <a:r>
              <a:rPr lang="en-US" sz="2000" b="1" dirty="0">
                <a:solidFill>
                  <a:schemeClr val="tx2"/>
                </a:solidFill>
                <a:latin typeface="Arial" charset="0"/>
              </a:rPr>
              <a:t>-M and D triangular fossae.</a:t>
            </a:r>
          </a:p>
        </p:txBody>
      </p:sp>
      <p:sp>
        <p:nvSpPr>
          <p:cNvPr id="133132" name="Freeform 12"/>
          <p:cNvSpPr>
            <a:spLocks/>
          </p:cNvSpPr>
          <p:nvPr/>
        </p:nvSpPr>
        <p:spPr bwMode="auto">
          <a:xfrm>
            <a:off x="3095604" y="2571744"/>
            <a:ext cx="431800" cy="11112"/>
          </a:xfrm>
          <a:custGeom>
            <a:avLst/>
            <a:gdLst/>
            <a:ahLst/>
            <a:cxnLst>
              <a:cxn ang="0">
                <a:pos x="0" y="0"/>
              </a:cxn>
              <a:cxn ang="0">
                <a:pos x="272" y="0"/>
              </a:cxn>
            </a:cxnLst>
            <a:rect l="0" t="0" r="r" b="b"/>
            <a:pathLst>
              <a:path w="272" h="7">
                <a:moveTo>
                  <a:pt x="0" y="0"/>
                </a:moveTo>
                <a:cubicBezTo>
                  <a:pt x="113" y="3"/>
                  <a:pt x="227" y="7"/>
                  <a:pt x="272" y="0"/>
                </a:cubicBezTo>
              </a:path>
            </a:pathLst>
          </a:custGeom>
          <a:noFill/>
          <a:ln w="76200" cmpd="sng">
            <a:solidFill>
              <a:schemeClr val="hlink"/>
            </a:solidFill>
            <a:round/>
            <a:headEnd/>
            <a:tailEnd/>
          </a:ln>
          <a:effectLst/>
        </p:spPr>
        <p:txBody>
          <a:bodyPr/>
          <a:lstStyle/>
          <a:p>
            <a:endParaRPr lang="en-US" dirty="0"/>
          </a:p>
        </p:txBody>
      </p:sp>
      <p:sp>
        <p:nvSpPr>
          <p:cNvPr id="133133" name="Freeform 13"/>
          <p:cNvSpPr>
            <a:spLocks/>
          </p:cNvSpPr>
          <p:nvPr/>
        </p:nvSpPr>
        <p:spPr bwMode="auto">
          <a:xfrm>
            <a:off x="8367714" y="2276476"/>
            <a:ext cx="790575" cy="73025"/>
          </a:xfrm>
          <a:custGeom>
            <a:avLst/>
            <a:gdLst/>
            <a:ahLst/>
            <a:cxnLst>
              <a:cxn ang="0">
                <a:pos x="0" y="0"/>
              </a:cxn>
              <a:cxn ang="0">
                <a:pos x="498" y="46"/>
              </a:cxn>
            </a:cxnLst>
            <a:rect l="0" t="0" r="r" b="b"/>
            <a:pathLst>
              <a:path w="498" h="46">
                <a:moveTo>
                  <a:pt x="0" y="0"/>
                </a:moveTo>
                <a:cubicBezTo>
                  <a:pt x="207" y="19"/>
                  <a:pt x="415" y="38"/>
                  <a:pt x="498" y="46"/>
                </a:cubicBezTo>
              </a:path>
            </a:pathLst>
          </a:custGeom>
          <a:noFill/>
          <a:ln w="76200" cmpd="sng">
            <a:solidFill>
              <a:schemeClr val="hlink"/>
            </a:solidFill>
            <a:round/>
            <a:headEnd/>
            <a:tailEnd/>
          </a:ln>
          <a:effectLst/>
        </p:spPr>
        <p:txBody>
          <a:bodyPr/>
          <a:lstStyle/>
          <a:p>
            <a:endParaRPr lang="en-US" dirty="0"/>
          </a:p>
        </p:txBody>
      </p:sp>
      <p:sp>
        <p:nvSpPr>
          <p:cNvPr id="133134" name="AutoShape 14"/>
          <p:cNvSpPr>
            <a:spLocks noChangeArrowheads="1"/>
          </p:cNvSpPr>
          <p:nvPr/>
        </p:nvSpPr>
        <p:spPr bwMode="auto">
          <a:xfrm rot="2978633">
            <a:off x="2676526" y="2420938"/>
            <a:ext cx="576262" cy="144463"/>
          </a:xfrm>
          <a:prstGeom prst="flowChartExtract">
            <a:avLst/>
          </a:prstGeom>
          <a:solidFill>
            <a:srgbClr val="003399">
              <a:alpha val="23000"/>
            </a:srgbClr>
          </a:solidFill>
          <a:ln w="9525">
            <a:solidFill>
              <a:schemeClr val="tx1"/>
            </a:solidFill>
            <a:miter lim="800000"/>
            <a:headEnd/>
            <a:tailEnd/>
          </a:ln>
          <a:effectLst/>
        </p:spPr>
        <p:txBody>
          <a:bodyPr wrap="none" anchor="ctr"/>
          <a:lstStyle/>
          <a:p>
            <a:endParaRPr lang="en-US" dirty="0"/>
          </a:p>
        </p:txBody>
      </p:sp>
      <p:sp>
        <p:nvSpPr>
          <p:cNvPr id="133135" name="AutoShape 15"/>
          <p:cNvSpPr>
            <a:spLocks noChangeArrowheads="1"/>
          </p:cNvSpPr>
          <p:nvPr/>
        </p:nvSpPr>
        <p:spPr bwMode="auto">
          <a:xfrm rot="18277079">
            <a:off x="3362326" y="2384426"/>
            <a:ext cx="576262" cy="217487"/>
          </a:xfrm>
          <a:prstGeom prst="flowChartExtract">
            <a:avLst/>
          </a:prstGeom>
          <a:solidFill>
            <a:srgbClr val="003399">
              <a:alpha val="22000"/>
            </a:srgbClr>
          </a:solidFill>
          <a:ln w="9525">
            <a:solidFill>
              <a:schemeClr val="tx1"/>
            </a:solidFill>
            <a:miter lim="800000"/>
            <a:headEnd/>
            <a:tailEnd/>
          </a:ln>
          <a:effectLst/>
        </p:spPr>
        <p:txBody>
          <a:bodyPr wrap="none" anchor="ctr"/>
          <a:lstStyle/>
          <a:p>
            <a:endParaRPr lang="en-US" dirty="0"/>
          </a:p>
        </p:txBody>
      </p:sp>
      <p:sp>
        <p:nvSpPr>
          <p:cNvPr id="133136" name="AutoShape 16"/>
          <p:cNvSpPr>
            <a:spLocks noChangeArrowheads="1"/>
          </p:cNvSpPr>
          <p:nvPr/>
        </p:nvSpPr>
        <p:spPr bwMode="auto">
          <a:xfrm rot="5400000">
            <a:off x="8015288" y="2151063"/>
            <a:ext cx="514350" cy="190500"/>
          </a:xfrm>
          <a:prstGeom prst="flowChartExtract">
            <a:avLst/>
          </a:prstGeom>
          <a:solidFill>
            <a:srgbClr val="003399">
              <a:alpha val="23000"/>
            </a:srgbClr>
          </a:solidFill>
          <a:ln w="9525">
            <a:solidFill>
              <a:schemeClr val="tx1"/>
            </a:solidFill>
            <a:miter lim="800000"/>
            <a:headEnd/>
            <a:tailEnd/>
          </a:ln>
          <a:effectLst/>
        </p:spPr>
        <p:txBody>
          <a:bodyPr wrap="none" anchor="ctr"/>
          <a:lstStyle/>
          <a:p>
            <a:endParaRPr lang="en-US" dirty="0"/>
          </a:p>
        </p:txBody>
      </p:sp>
      <p:sp>
        <p:nvSpPr>
          <p:cNvPr id="133137" name="AutoShape 17"/>
          <p:cNvSpPr>
            <a:spLocks noChangeArrowheads="1"/>
          </p:cNvSpPr>
          <p:nvPr/>
        </p:nvSpPr>
        <p:spPr bwMode="auto">
          <a:xfrm rot="18351383">
            <a:off x="8808374" y="2173925"/>
            <a:ext cx="576263" cy="288925"/>
          </a:xfrm>
          <a:prstGeom prst="flowChartExtract">
            <a:avLst/>
          </a:prstGeom>
          <a:solidFill>
            <a:srgbClr val="003399">
              <a:alpha val="22000"/>
            </a:srgbClr>
          </a:solidFill>
          <a:ln w="9525">
            <a:solidFill>
              <a:schemeClr val="tx1"/>
            </a:solidFill>
            <a:miter lim="800000"/>
            <a:headEnd/>
            <a:tailEnd/>
          </a:ln>
          <a:effectLst/>
        </p:spPr>
        <p:txBody>
          <a:bodyPr wrap="none" anchor="ct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33125"/>
                                        </p:tgtEl>
                                        <p:attrNameLst>
                                          <p:attrName>style.visibility</p:attrName>
                                        </p:attrNameLst>
                                      </p:cBhvr>
                                      <p:to>
                                        <p:strVal val="visible"/>
                                      </p:to>
                                    </p:set>
                                    <p:anim calcmode="lin" valueType="num">
                                      <p:cBhvr>
                                        <p:cTn id="7" dur="500" fill="hold"/>
                                        <p:tgtEl>
                                          <p:spTgt spid="133125"/>
                                        </p:tgtEl>
                                        <p:attrNameLst>
                                          <p:attrName>ppt_w</p:attrName>
                                        </p:attrNameLst>
                                      </p:cBhvr>
                                      <p:tavLst>
                                        <p:tav tm="0">
                                          <p:val>
                                            <p:fltVal val="0"/>
                                          </p:val>
                                        </p:tav>
                                        <p:tav tm="100000">
                                          <p:val>
                                            <p:strVal val="#ppt_w"/>
                                          </p:val>
                                        </p:tav>
                                      </p:tavLst>
                                    </p:anim>
                                    <p:anim calcmode="lin" valueType="num">
                                      <p:cBhvr>
                                        <p:cTn id="8" dur="500" fill="hold"/>
                                        <p:tgtEl>
                                          <p:spTgt spid="13312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2" presetClass="entr" presetSubtype="0" fill="hold" grpId="0" nodeType="afterEffect">
                                  <p:stCondLst>
                                    <p:cond delay="0"/>
                                  </p:stCondLst>
                                  <p:childTnLst>
                                    <p:set>
                                      <p:cBhvr>
                                        <p:cTn id="11" dur="1" fill="hold">
                                          <p:stCondLst>
                                            <p:cond delay="0"/>
                                          </p:stCondLst>
                                        </p:cTn>
                                        <p:tgtEl>
                                          <p:spTgt spid="133132"/>
                                        </p:tgtEl>
                                        <p:attrNameLst>
                                          <p:attrName>style.visibility</p:attrName>
                                        </p:attrNameLst>
                                      </p:cBhvr>
                                      <p:to>
                                        <p:strVal val="visible"/>
                                      </p:to>
                                    </p:set>
                                    <p:animScale>
                                      <p:cBhvr>
                                        <p:cTn id="12" dur="1000" decel="50000" fill="hold">
                                          <p:stCondLst>
                                            <p:cond delay="0"/>
                                          </p:stCondLst>
                                        </p:cTn>
                                        <p:tgtEl>
                                          <p:spTgt spid="1331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33132"/>
                                        </p:tgtEl>
                                        <p:attrNameLst>
                                          <p:attrName>ppt_x</p:attrName>
                                          <p:attrName>ppt_y</p:attrName>
                                        </p:attrNameLst>
                                      </p:cBhvr>
                                    </p:animMotion>
                                    <p:animEffect transition="in" filter="fade">
                                      <p:cBhvr>
                                        <p:cTn id="14" dur="1000"/>
                                        <p:tgtEl>
                                          <p:spTgt spid="133132"/>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33130"/>
                                        </p:tgtEl>
                                        <p:attrNameLst>
                                          <p:attrName>style.visibility</p:attrName>
                                        </p:attrNameLst>
                                      </p:cBhvr>
                                      <p:to>
                                        <p:strVal val="visible"/>
                                      </p:to>
                                    </p:set>
                                    <p:anim calcmode="lin" valueType="num">
                                      <p:cBhvr>
                                        <p:cTn id="19" dur="500" fill="hold"/>
                                        <p:tgtEl>
                                          <p:spTgt spid="133130"/>
                                        </p:tgtEl>
                                        <p:attrNameLst>
                                          <p:attrName>ppt_w</p:attrName>
                                        </p:attrNameLst>
                                      </p:cBhvr>
                                      <p:tavLst>
                                        <p:tav tm="0">
                                          <p:val>
                                            <p:fltVal val="0"/>
                                          </p:val>
                                        </p:tav>
                                        <p:tav tm="100000">
                                          <p:val>
                                            <p:strVal val="#ppt_w"/>
                                          </p:val>
                                        </p:tav>
                                      </p:tavLst>
                                    </p:anim>
                                    <p:anim calcmode="lin" valueType="num">
                                      <p:cBhvr>
                                        <p:cTn id="20" dur="500" fill="hold"/>
                                        <p:tgtEl>
                                          <p:spTgt spid="133130"/>
                                        </p:tgtEl>
                                        <p:attrNameLst>
                                          <p:attrName>ppt_h</p:attrName>
                                        </p:attrNameLst>
                                      </p:cBhvr>
                                      <p:tavLst>
                                        <p:tav tm="0">
                                          <p:val>
                                            <p:fltVal val="0"/>
                                          </p:val>
                                        </p:tav>
                                        <p:tav tm="100000">
                                          <p:val>
                                            <p:strVal val="#ppt_h"/>
                                          </p:val>
                                        </p:tav>
                                      </p:tavLst>
                                    </p:anim>
                                  </p:childTnLst>
                                </p:cTn>
                              </p:par>
                            </p:childTnLst>
                          </p:cTn>
                        </p:par>
                        <p:par>
                          <p:cTn id="21" fill="hold">
                            <p:stCondLst>
                              <p:cond delay="500"/>
                            </p:stCondLst>
                            <p:childTnLst>
                              <p:par>
                                <p:cTn id="22" presetID="52" presetClass="entr" presetSubtype="0" fill="hold" grpId="0" nodeType="afterEffect">
                                  <p:stCondLst>
                                    <p:cond delay="0"/>
                                  </p:stCondLst>
                                  <p:childTnLst>
                                    <p:set>
                                      <p:cBhvr>
                                        <p:cTn id="23" dur="1" fill="hold">
                                          <p:stCondLst>
                                            <p:cond delay="0"/>
                                          </p:stCondLst>
                                        </p:cTn>
                                        <p:tgtEl>
                                          <p:spTgt spid="133133"/>
                                        </p:tgtEl>
                                        <p:attrNameLst>
                                          <p:attrName>style.visibility</p:attrName>
                                        </p:attrNameLst>
                                      </p:cBhvr>
                                      <p:to>
                                        <p:strVal val="visible"/>
                                      </p:to>
                                    </p:set>
                                    <p:animScale>
                                      <p:cBhvr>
                                        <p:cTn id="24" dur="1000" decel="50000" fill="hold">
                                          <p:stCondLst>
                                            <p:cond delay="0"/>
                                          </p:stCondLst>
                                        </p:cTn>
                                        <p:tgtEl>
                                          <p:spTgt spid="1331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33133"/>
                                        </p:tgtEl>
                                        <p:attrNameLst>
                                          <p:attrName>ppt_x</p:attrName>
                                          <p:attrName>ppt_y</p:attrName>
                                        </p:attrNameLst>
                                      </p:cBhvr>
                                    </p:animMotion>
                                    <p:animEffect transition="in" filter="fade">
                                      <p:cBhvr>
                                        <p:cTn id="26" dur="1000"/>
                                        <p:tgtEl>
                                          <p:spTgt spid="133133"/>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33126"/>
                                        </p:tgtEl>
                                        <p:attrNameLst>
                                          <p:attrName>style.visibility</p:attrName>
                                        </p:attrNameLst>
                                      </p:cBhvr>
                                      <p:to>
                                        <p:strVal val="visible"/>
                                      </p:to>
                                    </p:set>
                                    <p:anim calcmode="lin" valueType="num">
                                      <p:cBhvr>
                                        <p:cTn id="31" dur="500" fill="hold"/>
                                        <p:tgtEl>
                                          <p:spTgt spid="133126"/>
                                        </p:tgtEl>
                                        <p:attrNameLst>
                                          <p:attrName>ppt_w</p:attrName>
                                        </p:attrNameLst>
                                      </p:cBhvr>
                                      <p:tavLst>
                                        <p:tav tm="0">
                                          <p:val>
                                            <p:fltVal val="0"/>
                                          </p:val>
                                        </p:tav>
                                        <p:tav tm="100000">
                                          <p:val>
                                            <p:strVal val="#ppt_w"/>
                                          </p:val>
                                        </p:tav>
                                      </p:tavLst>
                                    </p:anim>
                                    <p:anim calcmode="lin" valueType="num">
                                      <p:cBhvr>
                                        <p:cTn id="32" dur="500" fill="hold"/>
                                        <p:tgtEl>
                                          <p:spTgt spid="133126"/>
                                        </p:tgtEl>
                                        <p:attrNameLst>
                                          <p:attrName>ppt_h</p:attrName>
                                        </p:attrNameLst>
                                      </p:cBhvr>
                                      <p:tavLst>
                                        <p:tav tm="0">
                                          <p:val>
                                            <p:fltVal val="0"/>
                                          </p:val>
                                        </p:tav>
                                        <p:tav tm="100000">
                                          <p:val>
                                            <p:strVal val="#ppt_h"/>
                                          </p:val>
                                        </p:tav>
                                      </p:tavLst>
                                    </p:anim>
                                  </p:childTnLst>
                                </p:cTn>
                              </p:par>
                            </p:childTnLst>
                          </p:cTn>
                        </p:par>
                        <p:par>
                          <p:cTn id="33" fill="hold">
                            <p:stCondLst>
                              <p:cond delay="500"/>
                            </p:stCondLst>
                            <p:childTnLst>
                              <p:par>
                                <p:cTn id="34" presetID="52" presetClass="entr" presetSubtype="0" fill="hold" grpId="0" nodeType="afterEffect">
                                  <p:stCondLst>
                                    <p:cond delay="0"/>
                                  </p:stCondLst>
                                  <p:childTnLst>
                                    <p:set>
                                      <p:cBhvr>
                                        <p:cTn id="35" dur="1" fill="hold">
                                          <p:stCondLst>
                                            <p:cond delay="0"/>
                                          </p:stCondLst>
                                        </p:cTn>
                                        <p:tgtEl>
                                          <p:spTgt spid="133134"/>
                                        </p:tgtEl>
                                        <p:attrNameLst>
                                          <p:attrName>style.visibility</p:attrName>
                                        </p:attrNameLst>
                                      </p:cBhvr>
                                      <p:to>
                                        <p:strVal val="visible"/>
                                      </p:to>
                                    </p:set>
                                    <p:animScale>
                                      <p:cBhvr>
                                        <p:cTn id="36" dur="1000" decel="50000" fill="hold">
                                          <p:stCondLst>
                                            <p:cond delay="0"/>
                                          </p:stCondLst>
                                        </p:cTn>
                                        <p:tgtEl>
                                          <p:spTgt spid="1331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33134"/>
                                        </p:tgtEl>
                                        <p:attrNameLst>
                                          <p:attrName>ppt_x</p:attrName>
                                          <p:attrName>ppt_y</p:attrName>
                                        </p:attrNameLst>
                                      </p:cBhvr>
                                    </p:animMotion>
                                    <p:animEffect transition="in" filter="fade">
                                      <p:cBhvr>
                                        <p:cTn id="38" dur="1000"/>
                                        <p:tgtEl>
                                          <p:spTgt spid="133134"/>
                                        </p:tgtEl>
                                      </p:cBhvr>
                                    </p:animEffect>
                                  </p:childTnLst>
                                </p:cTn>
                              </p:par>
                              <p:par>
                                <p:cTn id="39" presetID="52" presetClass="entr" presetSubtype="0" fill="hold" grpId="0" nodeType="withEffect">
                                  <p:stCondLst>
                                    <p:cond delay="0"/>
                                  </p:stCondLst>
                                  <p:childTnLst>
                                    <p:set>
                                      <p:cBhvr>
                                        <p:cTn id="40" dur="1" fill="hold">
                                          <p:stCondLst>
                                            <p:cond delay="0"/>
                                          </p:stCondLst>
                                        </p:cTn>
                                        <p:tgtEl>
                                          <p:spTgt spid="133135"/>
                                        </p:tgtEl>
                                        <p:attrNameLst>
                                          <p:attrName>style.visibility</p:attrName>
                                        </p:attrNameLst>
                                      </p:cBhvr>
                                      <p:to>
                                        <p:strVal val="visible"/>
                                      </p:to>
                                    </p:set>
                                    <p:animScale>
                                      <p:cBhvr>
                                        <p:cTn id="41" dur="1000" decel="50000" fill="hold">
                                          <p:stCondLst>
                                            <p:cond delay="0"/>
                                          </p:stCondLst>
                                        </p:cTn>
                                        <p:tgtEl>
                                          <p:spTgt spid="1331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33135"/>
                                        </p:tgtEl>
                                        <p:attrNameLst>
                                          <p:attrName>ppt_x</p:attrName>
                                          <p:attrName>ppt_y</p:attrName>
                                        </p:attrNameLst>
                                      </p:cBhvr>
                                    </p:animMotion>
                                    <p:animEffect transition="in" filter="fade">
                                      <p:cBhvr>
                                        <p:cTn id="43" dur="1000"/>
                                        <p:tgtEl>
                                          <p:spTgt spid="133135"/>
                                        </p:tgtEl>
                                      </p:cBhvr>
                                    </p:animEffect>
                                  </p:childTnLst>
                                </p:cTn>
                              </p:par>
                            </p:childTnLst>
                          </p:cTn>
                        </p:par>
                      </p:childTnLst>
                    </p:cTn>
                  </p:par>
                  <p:par>
                    <p:cTn id="44" fill="hold">
                      <p:stCondLst>
                        <p:cond delay="indefinite"/>
                      </p:stCondLst>
                      <p:childTnLst>
                        <p:par>
                          <p:cTn id="45" fill="hold">
                            <p:stCondLst>
                              <p:cond delay="0"/>
                            </p:stCondLst>
                            <p:childTnLst>
                              <p:par>
                                <p:cTn id="46" presetID="23" presetClass="entr" presetSubtype="16" fill="hold" grpId="0" nodeType="clickEffect">
                                  <p:stCondLst>
                                    <p:cond delay="0"/>
                                  </p:stCondLst>
                                  <p:childTnLst>
                                    <p:set>
                                      <p:cBhvr>
                                        <p:cTn id="47" dur="1" fill="hold">
                                          <p:stCondLst>
                                            <p:cond delay="0"/>
                                          </p:stCondLst>
                                        </p:cTn>
                                        <p:tgtEl>
                                          <p:spTgt spid="133131"/>
                                        </p:tgtEl>
                                        <p:attrNameLst>
                                          <p:attrName>style.visibility</p:attrName>
                                        </p:attrNameLst>
                                      </p:cBhvr>
                                      <p:to>
                                        <p:strVal val="visible"/>
                                      </p:to>
                                    </p:set>
                                    <p:anim calcmode="lin" valueType="num">
                                      <p:cBhvr>
                                        <p:cTn id="48" dur="500" fill="hold"/>
                                        <p:tgtEl>
                                          <p:spTgt spid="133131"/>
                                        </p:tgtEl>
                                        <p:attrNameLst>
                                          <p:attrName>ppt_w</p:attrName>
                                        </p:attrNameLst>
                                      </p:cBhvr>
                                      <p:tavLst>
                                        <p:tav tm="0">
                                          <p:val>
                                            <p:fltVal val="0"/>
                                          </p:val>
                                        </p:tav>
                                        <p:tav tm="100000">
                                          <p:val>
                                            <p:strVal val="#ppt_w"/>
                                          </p:val>
                                        </p:tav>
                                      </p:tavLst>
                                    </p:anim>
                                    <p:anim calcmode="lin" valueType="num">
                                      <p:cBhvr>
                                        <p:cTn id="49" dur="500" fill="hold"/>
                                        <p:tgtEl>
                                          <p:spTgt spid="133131"/>
                                        </p:tgtEl>
                                        <p:attrNameLst>
                                          <p:attrName>ppt_h</p:attrName>
                                        </p:attrNameLst>
                                      </p:cBhvr>
                                      <p:tavLst>
                                        <p:tav tm="0">
                                          <p:val>
                                            <p:fltVal val="0"/>
                                          </p:val>
                                        </p:tav>
                                        <p:tav tm="100000">
                                          <p:val>
                                            <p:strVal val="#ppt_h"/>
                                          </p:val>
                                        </p:tav>
                                      </p:tavLst>
                                    </p:anim>
                                  </p:childTnLst>
                                </p:cTn>
                              </p:par>
                            </p:childTnLst>
                          </p:cTn>
                        </p:par>
                        <p:par>
                          <p:cTn id="50" fill="hold">
                            <p:stCondLst>
                              <p:cond delay="500"/>
                            </p:stCondLst>
                            <p:childTnLst>
                              <p:par>
                                <p:cTn id="51" presetID="52" presetClass="entr" presetSubtype="0" fill="hold" grpId="0" nodeType="afterEffect">
                                  <p:stCondLst>
                                    <p:cond delay="0"/>
                                  </p:stCondLst>
                                  <p:childTnLst>
                                    <p:set>
                                      <p:cBhvr>
                                        <p:cTn id="52" dur="1" fill="hold">
                                          <p:stCondLst>
                                            <p:cond delay="0"/>
                                          </p:stCondLst>
                                        </p:cTn>
                                        <p:tgtEl>
                                          <p:spTgt spid="133136"/>
                                        </p:tgtEl>
                                        <p:attrNameLst>
                                          <p:attrName>style.visibility</p:attrName>
                                        </p:attrNameLst>
                                      </p:cBhvr>
                                      <p:to>
                                        <p:strVal val="visible"/>
                                      </p:to>
                                    </p:set>
                                    <p:animScale>
                                      <p:cBhvr>
                                        <p:cTn id="53" dur="1000" decel="50000" fill="hold">
                                          <p:stCondLst>
                                            <p:cond delay="0"/>
                                          </p:stCondLst>
                                        </p:cTn>
                                        <p:tgtEl>
                                          <p:spTgt spid="1331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133136"/>
                                        </p:tgtEl>
                                        <p:attrNameLst>
                                          <p:attrName>ppt_x</p:attrName>
                                          <p:attrName>ppt_y</p:attrName>
                                        </p:attrNameLst>
                                      </p:cBhvr>
                                    </p:animMotion>
                                    <p:animEffect transition="in" filter="fade">
                                      <p:cBhvr>
                                        <p:cTn id="55" dur="1000"/>
                                        <p:tgtEl>
                                          <p:spTgt spid="133136"/>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133137"/>
                                        </p:tgtEl>
                                        <p:attrNameLst>
                                          <p:attrName>style.visibility</p:attrName>
                                        </p:attrNameLst>
                                      </p:cBhvr>
                                      <p:to>
                                        <p:strVal val="visible"/>
                                      </p:to>
                                    </p:set>
                                    <p:animScale>
                                      <p:cBhvr>
                                        <p:cTn id="58" dur="1000" decel="50000" fill="hold">
                                          <p:stCondLst>
                                            <p:cond delay="0"/>
                                          </p:stCondLst>
                                        </p:cTn>
                                        <p:tgtEl>
                                          <p:spTgt spid="1331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133137"/>
                                        </p:tgtEl>
                                        <p:attrNameLst>
                                          <p:attrName>ppt_x</p:attrName>
                                          <p:attrName>ppt_y</p:attrName>
                                        </p:attrNameLst>
                                      </p:cBhvr>
                                    </p:animMotion>
                                    <p:animEffect transition="in" filter="fade">
                                      <p:cBhvr>
                                        <p:cTn id="60" dur="1000"/>
                                        <p:tgtEl>
                                          <p:spTgt spid="133137"/>
                                        </p:tgtEl>
                                      </p:cBhvr>
                                    </p:animEffect>
                                  </p:childTnLst>
                                </p:cTn>
                              </p:par>
                            </p:childTnLst>
                          </p:cTn>
                        </p:par>
                      </p:childTnLst>
                    </p:cTn>
                  </p:par>
                  <p:par>
                    <p:cTn id="61" fill="hold">
                      <p:stCondLst>
                        <p:cond delay="indefinite"/>
                      </p:stCondLst>
                      <p:childTnLst>
                        <p:par>
                          <p:cTn id="62" fill="hold">
                            <p:stCondLst>
                              <p:cond delay="0"/>
                            </p:stCondLst>
                            <p:childTnLst>
                              <p:par>
                                <p:cTn id="63" presetID="23" presetClass="entr" presetSubtype="16" fill="hold" grpId="0" nodeType="clickEffect">
                                  <p:stCondLst>
                                    <p:cond delay="0"/>
                                  </p:stCondLst>
                                  <p:childTnLst>
                                    <p:set>
                                      <p:cBhvr>
                                        <p:cTn id="64" dur="1" fill="hold">
                                          <p:stCondLst>
                                            <p:cond delay="0"/>
                                          </p:stCondLst>
                                        </p:cTn>
                                        <p:tgtEl>
                                          <p:spTgt spid="133127"/>
                                        </p:tgtEl>
                                        <p:attrNameLst>
                                          <p:attrName>style.visibility</p:attrName>
                                        </p:attrNameLst>
                                      </p:cBhvr>
                                      <p:to>
                                        <p:strVal val="visible"/>
                                      </p:to>
                                    </p:set>
                                    <p:anim calcmode="lin" valueType="num">
                                      <p:cBhvr>
                                        <p:cTn id="65" dur="500" fill="hold"/>
                                        <p:tgtEl>
                                          <p:spTgt spid="133127"/>
                                        </p:tgtEl>
                                        <p:attrNameLst>
                                          <p:attrName>ppt_w</p:attrName>
                                        </p:attrNameLst>
                                      </p:cBhvr>
                                      <p:tavLst>
                                        <p:tav tm="0">
                                          <p:val>
                                            <p:fltVal val="0"/>
                                          </p:val>
                                        </p:tav>
                                        <p:tav tm="100000">
                                          <p:val>
                                            <p:strVal val="#ppt_w"/>
                                          </p:val>
                                        </p:tav>
                                      </p:tavLst>
                                    </p:anim>
                                    <p:anim calcmode="lin" valueType="num">
                                      <p:cBhvr>
                                        <p:cTn id="66" dur="500" fill="hold"/>
                                        <p:tgtEl>
                                          <p:spTgt spid="1331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5" grpId="0"/>
      <p:bldP spid="133126" grpId="0"/>
      <p:bldP spid="133127" grpId="0"/>
      <p:bldP spid="133130" grpId="0"/>
      <p:bldP spid="133131" grpId="0"/>
      <p:bldP spid="133132" grpId="0" animBg="1"/>
      <p:bldP spid="133133" grpId="0" animBg="1"/>
      <p:bldP spid="133134" grpId="0" animBg="1"/>
      <p:bldP spid="133135" grpId="0" animBg="1"/>
      <p:bldP spid="133136" grpId="0" animBg="1"/>
      <p:bldP spid="13313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title"/>
          </p:nvPr>
        </p:nvSpPr>
        <p:spPr/>
        <p:txBody>
          <a:bodyPr>
            <a:normAutofit/>
          </a:bodyPr>
          <a:lstStyle/>
          <a:p>
            <a:r>
              <a:rPr lang="en-US" sz="2400" dirty="0">
                <a:solidFill>
                  <a:srgbClr val="CC0066"/>
                </a:solidFill>
                <a:latin typeface="Impact" pitchFamily="34" charset="0"/>
              </a:rPr>
              <a:t>Occlusal surface of 2 cusp type:</a:t>
            </a:r>
          </a:p>
        </p:txBody>
      </p:sp>
      <p:sp>
        <p:nvSpPr>
          <p:cNvPr id="15363" name="Rectangle 3"/>
          <p:cNvSpPr>
            <a:spLocks noGrp="1" noChangeArrowheads="1"/>
          </p:cNvSpPr>
          <p:nvPr>
            <p:ph type="body" sz="half" idx="1"/>
          </p:nvPr>
        </p:nvSpPr>
        <p:spPr>
          <a:xfrm>
            <a:off x="1981200" y="1600201"/>
            <a:ext cx="4686304" cy="4525963"/>
          </a:xfrm>
        </p:spPr>
        <p:txBody>
          <a:bodyPr/>
          <a:lstStyle/>
          <a:p>
            <a:pPr algn="l">
              <a:lnSpc>
                <a:spcPct val="80000"/>
              </a:lnSpc>
              <a:buFontTx/>
              <a:buNone/>
            </a:pPr>
            <a:r>
              <a:rPr lang="en-US" dirty="0"/>
              <a:t>   - </a:t>
            </a:r>
            <a:r>
              <a:rPr lang="en-US" dirty="0">
                <a:solidFill>
                  <a:schemeClr val="tx2"/>
                </a:solidFill>
              </a:rPr>
              <a:t>The two cusp variety generally has a groove pattern shaped like a “U” or “H”.</a:t>
            </a:r>
          </a:p>
          <a:p>
            <a:pPr algn="l">
              <a:lnSpc>
                <a:spcPct val="80000"/>
              </a:lnSpc>
              <a:buFontTx/>
              <a:buNone/>
            </a:pPr>
            <a:r>
              <a:rPr lang="en-US" dirty="0"/>
              <a:t>-</a:t>
            </a:r>
            <a:r>
              <a:rPr lang="en-US" dirty="0">
                <a:solidFill>
                  <a:schemeClr val="tx2"/>
                </a:solidFill>
              </a:rPr>
              <a:t>Viewed from the occlusal it is more rounded in general and its lingual cusp is positioned slightly to the mesial.</a:t>
            </a:r>
          </a:p>
          <a:p>
            <a:pPr algn="l">
              <a:lnSpc>
                <a:spcPct val="80000"/>
              </a:lnSpc>
              <a:buFontTx/>
              <a:buNone/>
            </a:pPr>
            <a:r>
              <a:rPr lang="en-US" dirty="0">
                <a:solidFill>
                  <a:schemeClr val="tx2"/>
                </a:solidFill>
              </a:rPr>
              <a:t>-Viewed from the buccal aspect, the buccal cusp is centered over the root as in the three cusp variety.</a:t>
            </a:r>
          </a:p>
          <a:p>
            <a:pPr algn="l">
              <a:lnSpc>
                <a:spcPct val="80000"/>
              </a:lnSpc>
              <a:buFontTx/>
              <a:buNone/>
            </a:pPr>
            <a:r>
              <a:rPr lang="en-US" dirty="0">
                <a:solidFill>
                  <a:schemeClr val="tx2"/>
                </a:solidFill>
              </a:rPr>
              <a:t>-Viewed from the mesial or distal aspects,  its heights of contour are similar to the three cusp variety.</a:t>
            </a:r>
          </a:p>
        </p:txBody>
      </p:sp>
      <p:pic>
        <p:nvPicPr>
          <p:cNvPr id="15366" name="Picture 6" descr="oc%20max%202%20t[1]"/>
          <p:cNvPicPr>
            <a:picLocks noGrp="1" noChangeAspect="1" noChangeArrowheads="1"/>
          </p:cNvPicPr>
          <p:nvPr>
            <p:ph sz="quarter" idx="2"/>
          </p:nvPr>
        </p:nvPicPr>
        <p:blipFill>
          <a:blip r:embed="rId2" cstate="print"/>
          <a:srcRect/>
          <a:stretch>
            <a:fillRect/>
          </a:stretch>
        </p:blipFill>
        <p:spPr>
          <a:xfrm>
            <a:off x="7032626" y="1628776"/>
            <a:ext cx="2447925" cy="2016125"/>
          </a:xfrm>
          <a:noFill/>
          <a:ln/>
        </p:spPr>
      </p:pic>
      <p:pic>
        <p:nvPicPr>
          <p:cNvPr id="15368" name="Picture 8" descr="EX98PIX002[1]"/>
          <p:cNvPicPr>
            <a:picLocks noGrp="1" noChangeAspect="1" noChangeArrowheads="1"/>
          </p:cNvPicPr>
          <p:nvPr>
            <p:ph sz="quarter" idx="3"/>
          </p:nvPr>
        </p:nvPicPr>
        <p:blipFill>
          <a:blip r:embed="rId3" cstate="print"/>
          <a:stretch>
            <a:fillRect/>
          </a:stretch>
        </p:blipFill>
        <p:spPr>
          <a:xfrm>
            <a:off x="7781925" y="4560889"/>
            <a:ext cx="819150" cy="942975"/>
          </a:xfrm>
          <a:noFill/>
          <a:ln/>
        </p:spPr>
      </p:pic>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Grp="1" noChangeArrowheads="1"/>
          </p:cNvSpPr>
          <p:nvPr>
            <p:ph type="title"/>
          </p:nvPr>
        </p:nvSpPr>
        <p:spPr/>
        <p:txBody>
          <a:bodyPr/>
          <a:lstStyle/>
          <a:p>
            <a:r>
              <a:rPr lang="en-US" sz="4000" dirty="0">
                <a:solidFill>
                  <a:srgbClr val="CC0066"/>
                </a:solidFill>
                <a:latin typeface="Impact" pitchFamily="34" charset="0"/>
              </a:rPr>
              <a:t>A tricuspid premolar</a:t>
            </a:r>
            <a:r>
              <a:rPr lang="en-US" dirty="0"/>
              <a:t> </a:t>
            </a:r>
          </a:p>
        </p:txBody>
      </p:sp>
      <p:sp>
        <p:nvSpPr>
          <p:cNvPr id="24581" name="Rectangle 5"/>
          <p:cNvSpPr>
            <a:spLocks noGrp="1" noChangeArrowheads="1"/>
          </p:cNvSpPr>
          <p:nvPr>
            <p:ph type="body" sz="half" idx="1"/>
          </p:nvPr>
        </p:nvSpPr>
        <p:spPr>
          <a:xfrm>
            <a:off x="1981200" y="1600201"/>
            <a:ext cx="4614866" cy="4525963"/>
          </a:xfrm>
        </p:spPr>
        <p:txBody>
          <a:bodyPr/>
          <a:lstStyle/>
          <a:p>
            <a:pPr algn="l">
              <a:lnSpc>
                <a:spcPct val="80000"/>
              </a:lnSpc>
              <a:buFontTx/>
              <a:buNone/>
            </a:pPr>
            <a:r>
              <a:rPr lang="en-US" sz="2400" dirty="0"/>
              <a:t>Sometimes, premolars are referred to as </a:t>
            </a:r>
            <a:r>
              <a:rPr lang="en-US" sz="2400" b="1" dirty="0"/>
              <a:t>bicuspids</a:t>
            </a:r>
            <a:r>
              <a:rPr lang="en-US" sz="2400" dirty="0"/>
              <a:t>. Even though the terms are synonymous, "bicuspid" refers to having two functional cusps, and the mandibular second premolar is an example of a premolar with three functional cusps. Thus, "biscupid" is technically not as accurate as "premolar".</a:t>
            </a:r>
          </a:p>
          <a:p>
            <a:pPr>
              <a:lnSpc>
                <a:spcPct val="80000"/>
              </a:lnSpc>
            </a:pPr>
            <a:endParaRPr lang="en-US" sz="2400" dirty="0"/>
          </a:p>
        </p:txBody>
      </p:sp>
      <p:pic>
        <p:nvPicPr>
          <p:cNvPr id="24583" name="Picture 7" descr="QYVKIJCAYCSC8MCATU4GFPCAJIMF6VCAKJC27YCAZCQBIRCAMVJ02UCAYPBXR8CAMZQ9XPCAPYUGQ5CA2Y591OCAX799L4CATI42JVCA0256K1CAR2QT8TCAF1POAXCAF84TCACAKRMPTPCABW2MC2"/>
          <p:cNvPicPr>
            <a:picLocks noGrp="1" noChangeAspect="1" noChangeArrowheads="1"/>
          </p:cNvPicPr>
          <p:nvPr>
            <p:ph sz="quarter" idx="2"/>
          </p:nvPr>
        </p:nvPicPr>
        <p:blipFill>
          <a:blip r:embed="rId2" cstate="print"/>
          <a:srcRect/>
          <a:stretch>
            <a:fillRect/>
          </a:stretch>
        </p:blipFill>
        <p:spPr>
          <a:xfrm>
            <a:off x="6743701" y="1773238"/>
            <a:ext cx="2881313" cy="2087562"/>
          </a:xfrm>
          <a:noFill/>
          <a:ln/>
        </p:spPr>
      </p:pic>
      <p:pic>
        <p:nvPicPr>
          <p:cNvPr id="24586" name="Picture 10" descr="F6"/>
          <p:cNvPicPr>
            <a:picLocks noChangeAspect="1" noChangeArrowheads="1"/>
          </p:cNvPicPr>
          <p:nvPr/>
        </p:nvPicPr>
        <p:blipFill>
          <a:blip r:embed="rId3" cstate="print"/>
          <a:srcRect/>
          <a:stretch>
            <a:fillRect/>
          </a:stretch>
        </p:blipFill>
        <p:spPr bwMode="auto">
          <a:xfrm>
            <a:off x="6888164" y="4221164"/>
            <a:ext cx="2592387" cy="2160587"/>
          </a:xfrm>
          <a:prstGeom prst="rect">
            <a:avLst/>
          </a:prstGeom>
          <a:noFill/>
        </p:spPr>
      </p:pic>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sz="quarter"/>
          </p:nvPr>
        </p:nvSpPr>
        <p:spPr/>
        <p:txBody>
          <a:bodyPr/>
          <a:lstStyle/>
          <a:p>
            <a:r>
              <a:rPr lang="en-US" dirty="0">
                <a:solidFill>
                  <a:srgbClr val="CC0066"/>
                </a:solidFill>
                <a:latin typeface="Impact" pitchFamily="34" charset="0"/>
              </a:rPr>
              <a:t>Abnormalities</a:t>
            </a:r>
          </a:p>
        </p:txBody>
      </p:sp>
      <p:pic>
        <p:nvPicPr>
          <p:cNvPr id="18440" name="Picture 8" descr="NKTTMYCADKG26VCAB3KZ5KCA4RB5DWCA2E6KNZCAMILBCBCA9PR45GCAU2BSQWCAP3396JCAPLWX67CATTU20JCACA5BJDCA2AMKXZCA2P93E6CAIQX7EYCA0E6A0HCAT3K83ICAB1OFAJCANM6NO7"/>
          <p:cNvPicPr>
            <a:picLocks noGrp="1" noChangeAspect="1" noChangeArrowheads="1"/>
          </p:cNvPicPr>
          <p:nvPr>
            <p:ph sz="quarter" idx="1"/>
          </p:nvPr>
        </p:nvPicPr>
        <p:blipFill>
          <a:blip r:embed="rId2" cstate="print"/>
          <a:srcRect/>
          <a:stretch>
            <a:fillRect/>
          </a:stretch>
        </p:blipFill>
        <p:spPr>
          <a:xfrm>
            <a:off x="2782888" y="1557338"/>
            <a:ext cx="2881312" cy="2063750"/>
          </a:xfrm>
          <a:noFill/>
          <a:ln/>
        </p:spPr>
      </p:pic>
      <p:pic>
        <p:nvPicPr>
          <p:cNvPr id="18441" name="Picture 9" descr="Q03W0VCAQH80LWCA5WMD9RCA9UVZD5CABZJW9UCAEGTXM9CAV5YQRPCA241S4MCA7JGL53CA3TDNWQCANXTD5ZCAN980UACAJ4XCCZCA660NZECAEMPRLSCA1YOQ07CAAC83MQCAE0GCY7CAJJSHUK"/>
          <p:cNvPicPr>
            <a:picLocks noGrp="1" noChangeAspect="1" noChangeArrowheads="1"/>
          </p:cNvPicPr>
          <p:nvPr>
            <p:ph sz="quarter" idx="2"/>
          </p:nvPr>
        </p:nvPicPr>
        <p:blipFill>
          <a:blip r:embed="rId3" cstate="print"/>
          <a:srcRect/>
          <a:stretch>
            <a:fillRect/>
          </a:stretch>
        </p:blipFill>
        <p:spPr>
          <a:xfrm>
            <a:off x="6743700" y="1700213"/>
            <a:ext cx="2952750" cy="1643062"/>
          </a:xfrm>
          <a:noFill/>
          <a:ln/>
        </p:spPr>
      </p:pic>
      <p:pic>
        <p:nvPicPr>
          <p:cNvPr id="18442" name="Picture 10" descr="QZUSEZCA1NX2DECAHC1CEGCAQK714RCAE7B8MICA2AKA4SCAO60OFUCAEZIEA4CAUHRMIKCA3UAENICA8ZA9HNCAPY7P1UCA3M0V7CCAJ0K9R1CA5JZ1ZBCAAGG3RUCAHBKBT6CAMPMBYQCAO92JV2"/>
          <p:cNvPicPr>
            <a:picLocks noGrp="1" noChangeAspect="1" noChangeArrowheads="1"/>
          </p:cNvPicPr>
          <p:nvPr>
            <p:ph sz="quarter" idx="3"/>
          </p:nvPr>
        </p:nvPicPr>
        <p:blipFill>
          <a:blip r:embed="rId4" cstate="print"/>
          <a:stretch>
            <a:fillRect/>
          </a:stretch>
        </p:blipFill>
        <p:spPr>
          <a:xfrm>
            <a:off x="2738438" y="4127500"/>
            <a:ext cx="2524125" cy="1809750"/>
          </a:xfrm>
          <a:noFill/>
          <a:ln/>
        </p:spPr>
      </p:pic>
      <p:pic>
        <p:nvPicPr>
          <p:cNvPr id="18443" name="Picture 11" descr="TOTOJ7CA2E4JLXCAY9EUULCAH4JO96CAR858FCCAGOVWW2CALAKOPFCA695B01CAI83AIBCAHHBEDDCA2BXWLICAHAOZ9MCA8VV95OCAOXXHSYCAFLHLZBCADMSKMTCAEKI26CCADOXPRNCARM70TU"/>
          <p:cNvPicPr>
            <a:picLocks noGrp="1" noChangeAspect="1" noChangeArrowheads="1"/>
          </p:cNvPicPr>
          <p:nvPr>
            <p:ph sz="quarter" idx="4"/>
          </p:nvPr>
        </p:nvPicPr>
        <p:blipFill>
          <a:blip r:embed="rId5" cstate="print"/>
          <a:srcRect/>
          <a:stretch>
            <a:fillRect/>
          </a:stretch>
        </p:blipFill>
        <p:spPr>
          <a:xfrm>
            <a:off x="6743700" y="3862389"/>
            <a:ext cx="2808288" cy="1989137"/>
          </a:xfrm>
          <a:noFill/>
          <a:ln/>
        </p:spPr>
      </p:pic>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5"/>
          <p:cNvSpPr>
            <a:spLocks noGrp="1" noChangeArrowheads="1"/>
          </p:cNvSpPr>
          <p:nvPr>
            <p:ph type="title"/>
          </p:nvPr>
        </p:nvSpPr>
        <p:spPr>
          <a:xfrm>
            <a:off x="1992313" y="260350"/>
            <a:ext cx="8229600" cy="1143000"/>
          </a:xfrm>
        </p:spPr>
        <p:txBody>
          <a:bodyPr/>
          <a:lstStyle/>
          <a:p>
            <a:r>
              <a:rPr lang="en-US" sz="4000" dirty="0">
                <a:solidFill>
                  <a:srgbClr val="CC0066"/>
                </a:solidFill>
                <a:latin typeface="Impact" pitchFamily="34" charset="0"/>
              </a:rPr>
              <a:t>Abnormalities </a:t>
            </a:r>
          </a:p>
        </p:txBody>
      </p:sp>
      <p:pic>
        <p:nvPicPr>
          <p:cNvPr id="20489" name="Picture 9"/>
          <p:cNvPicPr>
            <a:picLocks noGrp="1" noChangeAspect="1" noChangeArrowheads="1"/>
          </p:cNvPicPr>
          <p:nvPr>
            <p:ph sz="quarter" idx="2"/>
          </p:nvPr>
        </p:nvPicPr>
        <p:blipFill>
          <a:blip r:embed="rId2" cstate="print"/>
          <a:stretch>
            <a:fillRect/>
          </a:stretch>
        </p:blipFill>
        <p:spPr>
          <a:xfrm>
            <a:off x="6724650" y="1812132"/>
            <a:ext cx="2933700" cy="1762125"/>
          </a:xfrm>
          <a:noFill/>
          <a:ln/>
        </p:spPr>
      </p:pic>
      <p:sp>
        <p:nvSpPr>
          <p:cNvPr id="20492" name="Rectangle 12"/>
          <p:cNvSpPr>
            <a:spLocks noChangeArrowheads="1"/>
          </p:cNvSpPr>
          <p:nvPr/>
        </p:nvSpPr>
        <p:spPr bwMode="auto">
          <a:xfrm flipV="1">
            <a:off x="6311900" y="4076701"/>
            <a:ext cx="3811588" cy="1368425"/>
          </a:xfrm>
          <a:prstGeom prst="rect">
            <a:avLst/>
          </a:prstGeom>
          <a:noFill/>
          <a:ln w="9525">
            <a:noFill/>
            <a:miter lim="800000"/>
            <a:headEnd/>
            <a:tailEnd/>
          </a:ln>
          <a:effectLst/>
        </p:spPr>
        <p:txBody>
          <a:bodyPr/>
          <a:lstStyle/>
          <a:p>
            <a:pPr marL="342900" indent="-342900">
              <a:spcBef>
                <a:spcPct val="20000"/>
              </a:spcBef>
            </a:pPr>
            <a:r>
              <a:rPr lang="en-US" sz="2400" dirty="0"/>
              <a:t> </a:t>
            </a:r>
          </a:p>
        </p:txBody>
      </p:sp>
      <p:sp>
        <p:nvSpPr>
          <p:cNvPr id="20493" name="Rectangle 13"/>
          <p:cNvSpPr>
            <a:spLocks noChangeArrowheads="1"/>
          </p:cNvSpPr>
          <p:nvPr/>
        </p:nvSpPr>
        <p:spPr bwMode="auto">
          <a:xfrm>
            <a:off x="6265117" y="4316710"/>
            <a:ext cx="4152804" cy="923330"/>
          </a:xfrm>
          <a:prstGeom prst="rect">
            <a:avLst/>
          </a:prstGeom>
          <a:noFill/>
          <a:ln w="9525">
            <a:noFill/>
            <a:miter lim="800000"/>
            <a:headEnd/>
            <a:tailEnd/>
          </a:ln>
          <a:effectLst/>
        </p:spPr>
        <p:txBody>
          <a:bodyPr wrap="none" anchor="ctr">
            <a:spAutoFit/>
          </a:bodyPr>
          <a:lstStyle/>
          <a:p>
            <a:pPr algn="ctr"/>
            <a:r>
              <a:rPr lang="en-US" dirty="0"/>
              <a:t> Patient at the age of 23:</a:t>
            </a:r>
          </a:p>
          <a:p>
            <a:pPr algn="ctr"/>
            <a:r>
              <a:rPr lang="en-US" dirty="0"/>
              <a:t>mandibular left 2nd premolar located</a:t>
            </a:r>
          </a:p>
          <a:p>
            <a:pPr algn="ctr"/>
            <a:r>
              <a:rPr lang="en-US" dirty="0"/>
              <a:t>in the mandibular notch</a:t>
            </a:r>
          </a:p>
        </p:txBody>
      </p:sp>
      <p:pic>
        <p:nvPicPr>
          <p:cNvPr id="20494" name="Picture 14"/>
          <p:cNvPicPr>
            <a:picLocks noChangeAspect="1" noChangeArrowheads="1"/>
          </p:cNvPicPr>
          <p:nvPr/>
        </p:nvPicPr>
        <p:blipFill>
          <a:blip r:embed="rId3" cstate="print"/>
          <a:srcRect/>
          <a:stretch>
            <a:fillRect/>
          </a:stretch>
        </p:blipFill>
        <p:spPr bwMode="auto">
          <a:xfrm>
            <a:off x="2208213" y="1773238"/>
            <a:ext cx="3816350" cy="1866900"/>
          </a:xfrm>
          <a:prstGeom prst="rect">
            <a:avLst/>
          </a:prstGeom>
          <a:noFill/>
          <a:ln w="9525">
            <a:noFill/>
            <a:miter lim="800000"/>
            <a:headEnd/>
            <a:tailEnd/>
          </a:ln>
        </p:spPr>
      </p:pic>
      <p:sp>
        <p:nvSpPr>
          <p:cNvPr id="20495" name="Rectangle 15"/>
          <p:cNvSpPr>
            <a:spLocks noChangeArrowheads="1"/>
          </p:cNvSpPr>
          <p:nvPr/>
        </p:nvSpPr>
        <p:spPr bwMode="auto">
          <a:xfrm>
            <a:off x="1706158" y="4227424"/>
            <a:ext cx="4410887" cy="1200329"/>
          </a:xfrm>
          <a:prstGeom prst="rect">
            <a:avLst/>
          </a:prstGeom>
          <a:noFill/>
          <a:ln w="9525">
            <a:noFill/>
            <a:miter lim="800000"/>
            <a:headEnd/>
            <a:tailEnd/>
          </a:ln>
          <a:effectLst/>
        </p:spPr>
        <p:txBody>
          <a:bodyPr wrap="none" anchor="ctr">
            <a:spAutoFit/>
          </a:bodyPr>
          <a:lstStyle/>
          <a:p>
            <a:pPr algn="ctr"/>
            <a:r>
              <a:rPr lang="en-US" dirty="0"/>
              <a:t> Patient at the age of 30:</a:t>
            </a:r>
          </a:p>
          <a:p>
            <a:pPr algn="ctr"/>
            <a:r>
              <a:rPr lang="en-US" dirty="0"/>
              <a:t>mandibular left 2nd premolar located in</a:t>
            </a:r>
          </a:p>
          <a:p>
            <a:pPr algn="ctr"/>
            <a:r>
              <a:rPr lang="en-US" dirty="0"/>
              <a:t>mandibular notch area, without</a:t>
            </a:r>
          </a:p>
          <a:p>
            <a:pPr algn="ctr"/>
            <a:r>
              <a:rPr lang="en-US" dirty="0"/>
              <a:t>significant alteration </a:t>
            </a:r>
          </a:p>
        </p:txBody>
      </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Grp="1" noChangeArrowheads="1"/>
          </p:cNvSpPr>
          <p:nvPr>
            <p:ph type="title"/>
          </p:nvPr>
        </p:nvSpPr>
        <p:spPr/>
        <p:txBody>
          <a:bodyPr/>
          <a:lstStyle/>
          <a:p>
            <a:r>
              <a:rPr lang="en-US" sz="4000" dirty="0">
                <a:solidFill>
                  <a:srgbClr val="CC0066"/>
                </a:solidFill>
                <a:latin typeface="Impact" pitchFamily="34" charset="0"/>
              </a:rPr>
              <a:t>Abnormalities</a:t>
            </a:r>
            <a:r>
              <a:rPr lang="en-US" dirty="0"/>
              <a:t> </a:t>
            </a:r>
          </a:p>
        </p:txBody>
      </p:sp>
      <p:pic>
        <p:nvPicPr>
          <p:cNvPr id="49164" name="Picture 12"/>
          <p:cNvPicPr>
            <a:picLocks noGrp="1" noChangeAspect="1" noChangeArrowheads="1"/>
          </p:cNvPicPr>
          <p:nvPr>
            <p:ph sz="quarter" idx="1"/>
          </p:nvPr>
        </p:nvPicPr>
        <p:blipFill>
          <a:blip r:embed="rId2" cstate="print"/>
          <a:stretch>
            <a:fillRect/>
          </a:stretch>
        </p:blipFill>
        <p:spPr>
          <a:xfrm>
            <a:off x="2352675" y="1845469"/>
            <a:ext cx="3295650" cy="1695450"/>
          </a:xfrm>
          <a:noFill/>
          <a:ln/>
        </p:spPr>
      </p:pic>
      <p:pic>
        <p:nvPicPr>
          <p:cNvPr id="49165" name="Picture 13"/>
          <p:cNvPicPr>
            <a:picLocks noGrp="1" noChangeAspect="1" noChangeArrowheads="1"/>
          </p:cNvPicPr>
          <p:nvPr>
            <p:ph sz="quarter" idx="2"/>
          </p:nvPr>
        </p:nvPicPr>
        <p:blipFill>
          <a:blip r:embed="rId3" cstate="print"/>
          <a:srcRect/>
          <a:stretch>
            <a:fillRect/>
          </a:stretch>
        </p:blipFill>
        <p:spPr>
          <a:xfrm>
            <a:off x="6456363" y="1844675"/>
            <a:ext cx="3600450" cy="2160588"/>
          </a:xfrm>
          <a:noFill/>
          <a:ln/>
        </p:spPr>
      </p:pic>
      <p:sp>
        <p:nvSpPr>
          <p:cNvPr id="49166" name="Rectangle 14"/>
          <p:cNvSpPr>
            <a:spLocks noChangeArrowheads="1"/>
          </p:cNvSpPr>
          <p:nvPr/>
        </p:nvSpPr>
        <p:spPr bwMode="auto">
          <a:xfrm>
            <a:off x="1811203" y="4371887"/>
            <a:ext cx="4354782" cy="1200329"/>
          </a:xfrm>
          <a:prstGeom prst="rect">
            <a:avLst/>
          </a:prstGeom>
          <a:noFill/>
          <a:ln w="9525">
            <a:noFill/>
            <a:miter lim="800000"/>
            <a:headEnd/>
            <a:tailEnd/>
          </a:ln>
          <a:effectLst/>
        </p:spPr>
        <p:txBody>
          <a:bodyPr wrap="none" anchor="ctr">
            <a:spAutoFit/>
          </a:bodyPr>
          <a:lstStyle/>
          <a:p>
            <a:pPr algn="ctr"/>
            <a:r>
              <a:rPr lang="en-US" dirty="0"/>
              <a:t>- Mandibular left 2nd premolar </a:t>
            </a:r>
          </a:p>
          <a:p>
            <a:pPr algn="ctr"/>
            <a:r>
              <a:rPr lang="en-US" dirty="0"/>
              <a:t>presenting crown impaction against the</a:t>
            </a:r>
          </a:p>
          <a:p>
            <a:pPr algn="ctr"/>
            <a:r>
              <a:rPr lang="en-US" dirty="0"/>
              <a:t>mesial root of the mandibular left 1st</a:t>
            </a:r>
          </a:p>
          <a:p>
            <a:pPr algn="ctr"/>
            <a:r>
              <a:rPr lang="en-US" dirty="0"/>
              <a:t>molar at the age of 12</a:t>
            </a:r>
          </a:p>
        </p:txBody>
      </p:sp>
      <p:sp>
        <p:nvSpPr>
          <p:cNvPr id="49167" name="Rectangle 15"/>
          <p:cNvSpPr>
            <a:spLocks noChangeArrowheads="1"/>
          </p:cNvSpPr>
          <p:nvPr/>
        </p:nvSpPr>
        <p:spPr bwMode="auto">
          <a:xfrm>
            <a:off x="6025746" y="4459585"/>
            <a:ext cx="4410887" cy="923330"/>
          </a:xfrm>
          <a:prstGeom prst="rect">
            <a:avLst/>
          </a:prstGeom>
          <a:noFill/>
          <a:ln w="9525">
            <a:noFill/>
            <a:miter lim="800000"/>
            <a:headEnd/>
            <a:tailEnd/>
          </a:ln>
          <a:effectLst/>
        </p:spPr>
        <p:txBody>
          <a:bodyPr wrap="none" anchor="ctr">
            <a:spAutoFit/>
          </a:bodyPr>
          <a:lstStyle/>
          <a:p>
            <a:pPr algn="ctr"/>
            <a:r>
              <a:rPr lang="en-US" dirty="0"/>
              <a:t> Patient at the age of 17:</a:t>
            </a:r>
          </a:p>
          <a:p>
            <a:pPr algn="ctr"/>
            <a:r>
              <a:rPr lang="en-US" dirty="0"/>
              <a:t>mandibular left 2nd premolar located in</a:t>
            </a:r>
          </a:p>
          <a:p>
            <a:pPr algn="ctr"/>
            <a:r>
              <a:rPr lang="en-US" dirty="0"/>
              <a:t>the mandibular notch area</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42332"/>
      </a:dk2>
      <a:lt2>
        <a:srgbClr val="EE91A0"/>
      </a:lt2>
      <a:accent1>
        <a:srgbClr val="E03754"/>
      </a:accent1>
      <a:accent2>
        <a:srgbClr val="E86C2E"/>
      </a:accent2>
      <a:accent3>
        <a:srgbClr val="DAB250"/>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Damask</Template>
  <TotalTime>242</TotalTime>
  <Words>3741</Words>
  <Application>Microsoft Office PowerPoint</Application>
  <PresentationFormat>Widescreen</PresentationFormat>
  <Paragraphs>488</Paragraphs>
  <Slides>73</Slides>
  <Notes>8</Notes>
  <HiddenSlides>0</HiddenSlides>
  <MMClips>0</MMClips>
  <ScaleCrop>false</ScaleCrop>
  <HeadingPairs>
    <vt:vector size="8" baseType="variant">
      <vt:variant>
        <vt:lpstr>Fonts Used</vt:lpstr>
      </vt:variant>
      <vt:variant>
        <vt:i4>17</vt:i4>
      </vt:variant>
      <vt:variant>
        <vt:lpstr>Theme</vt:lpstr>
      </vt:variant>
      <vt:variant>
        <vt:i4>1</vt:i4>
      </vt:variant>
      <vt:variant>
        <vt:lpstr>Embedded OLE Servers</vt:lpstr>
      </vt:variant>
      <vt:variant>
        <vt:i4>1</vt:i4>
      </vt:variant>
      <vt:variant>
        <vt:lpstr>Slide Titles</vt:lpstr>
      </vt:variant>
      <vt:variant>
        <vt:i4>73</vt:i4>
      </vt:variant>
    </vt:vector>
  </HeadingPairs>
  <TitlesOfParts>
    <vt:vector size="92" baseType="lpstr">
      <vt:lpstr>Agency FB</vt:lpstr>
      <vt:lpstr>Andalus</vt:lpstr>
      <vt:lpstr>AR CENA</vt:lpstr>
      <vt:lpstr>Arial</vt:lpstr>
      <vt:lpstr>Arial Black</vt:lpstr>
      <vt:lpstr>Arial Unicode MS</vt:lpstr>
      <vt:lpstr>Baskerville Old Face</vt:lpstr>
      <vt:lpstr>Bookman Old Style</vt:lpstr>
      <vt:lpstr>Calibri</vt:lpstr>
      <vt:lpstr>Californian FB</vt:lpstr>
      <vt:lpstr>Comic Sans MS</vt:lpstr>
      <vt:lpstr>Impact</vt:lpstr>
      <vt:lpstr>Rockwell</vt:lpstr>
      <vt:lpstr>Tahoma</vt:lpstr>
      <vt:lpstr>Wingdings</vt:lpstr>
      <vt:lpstr>Wingdings 2</vt:lpstr>
      <vt:lpstr>Wingdings 3</vt:lpstr>
      <vt:lpstr>Damask</vt:lpstr>
      <vt:lpstr>Photo Editor Photo</vt:lpstr>
      <vt:lpstr>PREMOLARS</vt:lpstr>
      <vt:lpstr>CONTENTS</vt:lpstr>
      <vt:lpstr>PowerPoint Presentation</vt:lpstr>
      <vt:lpstr>PowerPoint Presentation</vt:lpstr>
      <vt:lpstr>PowerPoint Presentation</vt:lpstr>
      <vt:lpstr>PowerPoint Presentation</vt:lpstr>
      <vt:lpstr>Functions of premolars: </vt:lpstr>
      <vt:lpstr>General Features of Premolars:</vt:lpstr>
      <vt:lpstr>Maxillary premolars have four lobes: three on the buccal surface of a tooth one on the lingual surface of a tooth    Mandibular premolars have four lobes: three on the buccal surface of a tooth one on the lingual surface of a tooth    exception: mandibular second premolar (three cusp form) has two lingual lobes, which results in two lingual cusps . </vt:lpstr>
      <vt:lpstr>Maxillary Premolars </vt:lpstr>
      <vt:lpstr>Maxillary 1st Premolar</vt:lpstr>
      <vt:lpstr>Chronology </vt:lpstr>
      <vt:lpstr>Nerve supply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Buccal Aspect:</vt:lpstr>
      <vt:lpstr>PowerPoint Presentation</vt:lpstr>
      <vt:lpstr>PowerPoint Presentation</vt:lpstr>
      <vt:lpstr>Mesial and Distal Aspects</vt:lpstr>
      <vt:lpstr>PowerPoint Presentation</vt:lpstr>
      <vt:lpstr>PowerPoint Presentation</vt:lpstr>
      <vt:lpstr>PowerPoint Presentation</vt:lpstr>
      <vt:lpstr>PowerPoint Presentation</vt:lpstr>
      <vt:lpstr>Mandibular First Premolar</vt:lpstr>
      <vt:lpstr>PowerPoint Presentation</vt:lpstr>
      <vt:lpstr>PowerPoint Presentation</vt:lpstr>
      <vt:lpstr>PowerPoint Presentation</vt:lpstr>
      <vt:lpstr>PowerPoint Presentation</vt:lpstr>
      <vt:lpstr>PowerPoint Presentation</vt:lpstr>
      <vt:lpstr>        -The crown is much narrower mesiodistally on the lingual half than on the buccal half.  -This tooth has the smallest and most ill-defined lingual cusp of any of the premolars.  -The lingual cusp is quite small and short and pointed at the tip. It’s non functional .   -much of the occlusal surface of this tooth can be seen from the lingual aspect because of the most obvious shortness of lingual cusp .  -A characteristic feature of lower four is   mesiolingual developmental groove separating the mesial marginal ridge from the lingual cusp .        </vt:lpstr>
      <vt:lpstr>.  .  </vt:lpstr>
      <vt:lpstr>PowerPoint Presentation</vt:lpstr>
      <vt:lpstr>Distal aspect</vt:lpstr>
      <vt:lpstr>-The occlusal outline is diamond-shaped.   - The large buccal cusp dominates the occlusal surface.  -Marginal ridges are well developed  -mesiolingual developmental groove is consistently present. -Central developmental groove is not always present   -there are mesial and distal fossae with pits, affectionately known as 'snake eyes' when they are restored</vt:lpstr>
      <vt:lpstr>    variations of the mandibular first premolar   1.  Although most mandibular first premolars have a single root, two, three-, and even four-rooted forms have been reported as 2.1% incidence when grouped together.            </vt:lpstr>
      <vt:lpstr>   2. The majority of mandibular first premolar teeth have a single canal but there is a relatively high incidence, or one-quarter of mandibular premolars, that have two or more canals (24.2%).        3. A single apical foramen may be found in mandibular first premolar teeth in 4 of 5 cases, but two or more foramina may occur over 20% of the time.  4. Although only reported in a few studies, variations in incidence of single canals versus two or more canals may occur because of race or gender.  </vt:lpstr>
      <vt:lpstr>mandibular second premolar</vt:lpstr>
      <vt:lpstr>chronology</vt:lpstr>
      <vt:lpstr>Numbering</vt:lpstr>
      <vt:lpstr>Definition and Function</vt:lpstr>
      <vt:lpstr>Anatomy </vt:lpstr>
      <vt:lpstr>PowerPoint Presentation</vt:lpstr>
      <vt:lpstr>PowerPoint Presentation</vt:lpstr>
      <vt:lpstr>Buccal aspect </vt:lpstr>
      <vt:lpstr>Discription of the root </vt:lpstr>
      <vt:lpstr>PowerPoint Presentation</vt:lpstr>
      <vt:lpstr>PowerPoint Presentation</vt:lpstr>
      <vt:lpstr>PowerPoint Presentation</vt:lpstr>
      <vt:lpstr>PowerPoint Presentation</vt:lpstr>
      <vt:lpstr>PowerPoint Presentation</vt:lpstr>
      <vt:lpstr>PowerPoint Presentation</vt:lpstr>
      <vt:lpstr>Occlusal surface of 2 cusp type:</vt:lpstr>
      <vt:lpstr>A tricuspid premolar </vt:lpstr>
      <vt:lpstr>Abnormalities</vt:lpstr>
      <vt:lpstr>Abnormalities </vt:lpstr>
      <vt:lpstr>Abnormalities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Praveen Nanda</dc:creator>
  <cp:lastModifiedBy>Praveen Nanda</cp:lastModifiedBy>
  <cp:revision>22</cp:revision>
  <dcterms:created xsi:type="dcterms:W3CDTF">2024-07-01T04:59:09Z</dcterms:created>
  <dcterms:modified xsi:type="dcterms:W3CDTF">2024-07-03T08:52:16Z</dcterms:modified>
</cp:coreProperties>
</file>