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handoutMasterIdLst>
    <p:handoutMasterId r:id="rId38"/>
  </p:handoutMasterIdLst>
  <p:sldIdLst>
    <p:sldId id="353" r:id="rId5"/>
    <p:sldId id="329" r:id="rId6"/>
    <p:sldId id="354" r:id="rId7"/>
    <p:sldId id="331" r:id="rId8"/>
    <p:sldId id="384" r:id="rId9"/>
    <p:sldId id="425" r:id="rId10"/>
    <p:sldId id="357" r:id="rId11"/>
    <p:sldId id="385" r:id="rId12"/>
    <p:sldId id="345" r:id="rId13"/>
    <p:sldId id="355" r:id="rId14"/>
    <p:sldId id="386" r:id="rId15"/>
    <p:sldId id="387" r:id="rId16"/>
    <p:sldId id="388" r:id="rId17"/>
    <p:sldId id="426" r:id="rId18"/>
    <p:sldId id="389" r:id="rId19"/>
    <p:sldId id="390" r:id="rId20"/>
    <p:sldId id="414" r:id="rId21"/>
    <p:sldId id="415" r:id="rId22"/>
    <p:sldId id="416" r:id="rId23"/>
    <p:sldId id="417" r:id="rId24"/>
    <p:sldId id="418" r:id="rId25"/>
    <p:sldId id="419" r:id="rId26"/>
    <p:sldId id="391" r:id="rId27"/>
    <p:sldId id="392" r:id="rId28"/>
    <p:sldId id="411" r:id="rId29"/>
    <p:sldId id="413" r:id="rId30"/>
    <p:sldId id="420" r:id="rId31"/>
    <p:sldId id="356" r:id="rId32"/>
    <p:sldId id="421" r:id="rId33"/>
    <p:sldId id="422" r:id="rId34"/>
    <p:sldId id="423" r:id="rId35"/>
    <p:sldId id="34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3F00"/>
    <a:srgbClr val="787800"/>
    <a:srgbClr val="007BB8"/>
    <a:srgbClr val="ED0000"/>
    <a:srgbClr val="003400"/>
    <a:srgbClr val="C88800"/>
    <a:srgbClr val="A9D7D9"/>
    <a:srgbClr val="93D3D9"/>
    <a:srgbClr val="AAD6FF"/>
    <a:srgbClr val="B2C8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760" autoAdjust="0"/>
  </p:normalViewPr>
  <p:slideViewPr>
    <p:cSldViewPr snapToGrid="0">
      <p:cViewPr varScale="1">
        <p:scale>
          <a:sx n="79" d="100"/>
          <a:sy n="79" d="100"/>
        </p:scale>
        <p:origin x="850" y="8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2" d="100"/>
          <a:sy n="82" d="100"/>
        </p:scale>
        <p:origin x="278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41547F-8D5D-494A-8ADD-AA9C0EBAEEBB}" type="doc">
      <dgm:prSet loTypeId="urn:microsoft.com/office/officeart/2005/8/layout/hProcess9" loCatId="process" qsTypeId="urn:microsoft.com/office/officeart/2005/8/quickstyle/3d3" qsCatId="3D" csTypeId="urn:microsoft.com/office/officeart/2005/8/colors/colorful2" csCatId="colorful" phldr="1"/>
      <dgm:spPr/>
      <dgm:t>
        <a:bodyPr/>
        <a:lstStyle/>
        <a:p>
          <a:endParaRPr lang="en-IN"/>
        </a:p>
      </dgm:t>
    </dgm:pt>
    <dgm:pt modelId="{BD002121-3D79-4CE0-B7D8-ECD9805E26B5}">
      <dgm:prSet custT="1"/>
      <dgm:spPr/>
      <dgm:t>
        <a:bodyPr/>
        <a:lstStyle/>
        <a:p>
          <a:r>
            <a:rPr lang="en-GB" sz="1600" b="0" i="0" baseline="0">
              <a:latin typeface="Times New Roman" panose="02020603050405020304" pitchFamily="18" charset="0"/>
              <a:cs typeface="Times New Roman" panose="02020603050405020304" pitchFamily="18" charset="0"/>
            </a:rPr>
            <a:t>The muscles of mastication consist principally of two groups:</a:t>
          </a:r>
          <a:endParaRPr lang="en-IN" sz="1600">
            <a:latin typeface="Times New Roman" panose="02020603050405020304" pitchFamily="18" charset="0"/>
            <a:cs typeface="Times New Roman" panose="02020603050405020304" pitchFamily="18" charset="0"/>
          </a:endParaRPr>
        </a:p>
      </dgm:t>
    </dgm:pt>
    <dgm:pt modelId="{A091F758-E617-42CC-A25E-35BF2C12C0C0}" type="parTrans" cxnId="{01872E5E-182F-4F07-8DEE-A8574E86BAE4}">
      <dgm:prSet/>
      <dgm:spPr/>
      <dgm:t>
        <a:bodyPr/>
        <a:lstStyle/>
        <a:p>
          <a:endParaRPr lang="en-IN"/>
        </a:p>
      </dgm:t>
    </dgm:pt>
    <dgm:pt modelId="{9059048F-50C7-4969-A94A-E402302118AD}" type="sibTrans" cxnId="{01872E5E-182F-4F07-8DEE-A8574E86BAE4}">
      <dgm:prSet/>
      <dgm:spPr/>
      <dgm:t>
        <a:bodyPr/>
        <a:lstStyle/>
        <a:p>
          <a:endParaRPr lang="en-IN"/>
        </a:p>
      </dgm:t>
    </dgm:pt>
    <dgm:pt modelId="{7286A2A6-6478-4BF4-BE7D-3872C1749332}">
      <dgm:prSet custT="1"/>
      <dgm:spPr/>
      <dgm:t>
        <a:bodyPr/>
        <a:lstStyle/>
        <a:p>
          <a:r>
            <a:rPr lang="en-GB" sz="1600" b="0" i="0" baseline="0" dirty="0">
              <a:latin typeface="Times New Roman" panose="02020603050405020304" pitchFamily="18" charset="0"/>
              <a:cs typeface="Times New Roman" panose="02020603050405020304" pitchFamily="18" charset="0"/>
            </a:rPr>
            <a:t>the </a:t>
          </a:r>
          <a:r>
            <a:rPr lang="en-GB" sz="1600" b="0" i="1" baseline="0" dirty="0">
              <a:latin typeface="Times New Roman" panose="02020603050405020304" pitchFamily="18" charset="0"/>
              <a:cs typeface="Times New Roman" panose="02020603050405020304" pitchFamily="18" charset="0"/>
            </a:rPr>
            <a:t>elevator muscles </a:t>
          </a:r>
          <a:r>
            <a:rPr lang="en-GB" sz="1600" b="0" i="0" baseline="0" dirty="0">
              <a:latin typeface="Times New Roman" panose="02020603050405020304" pitchFamily="18" charset="0"/>
              <a:cs typeface="Times New Roman" panose="02020603050405020304" pitchFamily="18" charset="0"/>
            </a:rPr>
            <a:t>and the </a:t>
          </a:r>
          <a:r>
            <a:rPr lang="en-GB" sz="1600" b="0" i="1" baseline="0" dirty="0">
              <a:latin typeface="Times New Roman" panose="02020603050405020304" pitchFamily="18" charset="0"/>
              <a:cs typeface="Times New Roman" panose="02020603050405020304" pitchFamily="18" charset="0"/>
            </a:rPr>
            <a:t>depressor muscles. </a:t>
          </a:r>
          <a:endParaRPr lang="en-IN" sz="1600" dirty="0">
            <a:latin typeface="Times New Roman" panose="02020603050405020304" pitchFamily="18" charset="0"/>
            <a:cs typeface="Times New Roman" panose="02020603050405020304" pitchFamily="18" charset="0"/>
          </a:endParaRPr>
        </a:p>
      </dgm:t>
    </dgm:pt>
    <dgm:pt modelId="{9EB4DC8E-C3A9-49F0-91D2-2F7D648EAD2F}" type="parTrans" cxnId="{31FB1362-DD14-41F7-9718-7910F15BED5D}">
      <dgm:prSet/>
      <dgm:spPr/>
      <dgm:t>
        <a:bodyPr/>
        <a:lstStyle/>
        <a:p>
          <a:endParaRPr lang="en-IN"/>
        </a:p>
      </dgm:t>
    </dgm:pt>
    <dgm:pt modelId="{0C223E0B-2CF2-4998-8E3D-1C6DE5338AE8}" type="sibTrans" cxnId="{31FB1362-DD14-41F7-9718-7910F15BED5D}">
      <dgm:prSet/>
      <dgm:spPr/>
      <dgm:t>
        <a:bodyPr/>
        <a:lstStyle/>
        <a:p>
          <a:endParaRPr lang="en-IN"/>
        </a:p>
      </dgm:t>
    </dgm:pt>
    <dgm:pt modelId="{60C87AD5-63E6-459E-9922-1C6464D0F50A}">
      <dgm:prSet custT="1"/>
      <dgm:spPr/>
      <dgm:t>
        <a:bodyPr/>
        <a:lstStyle/>
        <a:p>
          <a:r>
            <a:rPr lang="en-GB" sz="1600" b="0" i="0" baseline="0" dirty="0">
              <a:latin typeface="Times New Roman" panose="02020603050405020304" pitchFamily="18" charset="0"/>
              <a:cs typeface="Times New Roman" panose="02020603050405020304" pitchFamily="18" charset="0"/>
            </a:rPr>
            <a:t> The muscles responsible for elevating the mandible are the masseter, the internal  pterygoid, and much of the temporal muscle</a:t>
          </a:r>
          <a:endParaRPr lang="en-IN" sz="1600" dirty="0">
            <a:latin typeface="Times New Roman" panose="02020603050405020304" pitchFamily="18" charset="0"/>
            <a:cs typeface="Times New Roman" panose="02020603050405020304" pitchFamily="18" charset="0"/>
          </a:endParaRPr>
        </a:p>
      </dgm:t>
    </dgm:pt>
    <dgm:pt modelId="{FD75F352-5CC0-48EA-9F37-7CA7F1890C81}" type="parTrans" cxnId="{B9669DD0-F69A-48D1-916D-1A433E322B6F}">
      <dgm:prSet/>
      <dgm:spPr/>
      <dgm:t>
        <a:bodyPr/>
        <a:lstStyle/>
        <a:p>
          <a:endParaRPr lang="en-IN"/>
        </a:p>
      </dgm:t>
    </dgm:pt>
    <dgm:pt modelId="{70161EDE-080A-4DA7-BDA7-CE0042B2BF62}" type="sibTrans" cxnId="{B9669DD0-F69A-48D1-916D-1A433E322B6F}">
      <dgm:prSet/>
      <dgm:spPr/>
      <dgm:t>
        <a:bodyPr/>
        <a:lstStyle/>
        <a:p>
          <a:endParaRPr lang="en-IN"/>
        </a:p>
      </dgm:t>
    </dgm:pt>
    <dgm:pt modelId="{EE80EDE5-7EF8-48FE-A4AF-07B9D134DD9C}">
      <dgm:prSet custT="1"/>
      <dgm:spPr/>
      <dgm:t>
        <a:bodyPr/>
        <a:lstStyle/>
        <a:p>
          <a:r>
            <a:rPr lang="en-GB" sz="1600" b="0" i="0" baseline="0" dirty="0">
              <a:latin typeface="Times New Roman" panose="02020603050405020304" pitchFamily="18" charset="0"/>
              <a:cs typeface="Times New Roman" panose="02020603050405020304" pitchFamily="18" charset="0"/>
            </a:rPr>
            <a:t>The posteriorly oriented </a:t>
          </a:r>
          <a:r>
            <a:rPr lang="en-GB" sz="1600" b="0" i="0" baseline="0" dirty="0" err="1">
              <a:latin typeface="Times New Roman" panose="02020603050405020304" pitchFamily="18" charset="0"/>
              <a:cs typeface="Times New Roman" panose="02020603050405020304" pitchFamily="18" charset="0"/>
            </a:rPr>
            <a:t>fibers</a:t>
          </a:r>
          <a:r>
            <a:rPr lang="en-GB" sz="1600" b="0" i="0" baseline="0" dirty="0">
              <a:latin typeface="Times New Roman" panose="02020603050405020304" pitchFamily="18" charset="0"/>
              <a:cs typeface="Times New Roman" panose="02020603050405020304" pitchFamily="18" charset="0"/>
            </a:rPr>
            <a:t> of the temporal muscle also </a:t>
          </a:r>
          <a:r>
            <a:rPr lang="en-GB" sz="1600" b="0" i="0" baseline="0" dirty="0" err="1">
              <a:latin typeface="Times New Roman" panose="02020603050405020304" pitchFamily="18" charset="0"/>
              <a:cs typeface="Times New Roman" panose="02020603050405020304" pitchFamily="18" charset="0"/>
            </a:rPr>
            <a:t>retrude</a:t>
          </a:r>
          <a:r>
            <a:rPr lang="en-GB" sz="1600" b="0" i="0" baseline="0" dirty="0">
              <a:latin typeface="Times New Roman" panose="02020603050405020304" pitchFamily="18" charset="0"/>
              <a:cs typeface="Times New Roman" panose="02020603050405020304" pitchFamily="18" charset="0"/>
            </a:rPr>
            <a:t> the mandible  </a:t>
          </a:r>
          <a:endParaRPr lang="en-IN" sz="1600" dirty="0">
            <a:latin typeface="Times New Roman" panose="02020603050405020304" pitchFamily="18" charset="0"/>
            <a:cs typeface="Times New Roman" panose="02020603050405020304" pitchFamily="18" charset="0"/>
          </a:endParaRPr>
        </a:p>
      </dgm:t>
    </dgm:pt>
    <dgm:pt modelId="{9A0EFB46-BCF5-4E56-9A13-9884E20A0810}" type="parTrans" cxnId="{3FA45A83-86BE-4BA4-8613-78192F006669}">
      <dgm:prSet/>
      <dgm:spPr/>
      <dgm:t>
        <a:bodyPr/>
        <a:lstStyle/>
        <a:p>
          <a:endParaRPr lang="en-IN"/>
        </a:p>
      </dgm:t>
    </dgm:pt>
    <dgm:pt modelId="{03F0A4EF-FC64-44C0-9882-4B750213A005}" type="sibTrans" cxnId="{3FA45A83-86BE-4BA4-8613-78192F006669}">
      <dgm:prSet/>
      <dgm:spPr/>
      <dgm:t>
        <a:bodyPr/>
        <a:lstStyle/>
        <a:p>
          <a:endParaRPr lang="en-IN"/>
        </a:p>
      </dgm:t>
    </dgm:pt>
    <dgm:pt modelId="{248CDF00-66A1-4408-A722-7F626294A4AE}">
      <dgm:prSet custT="1"/>
      <dgm:spPr/>
      <dgm:t>
        <a:bodyPr/>
        <a:lstStyle/>
        <a:p>
          <a:r>
            <a:rPr lang="en-GB" sz="1600" b="0" i="0" baseline="0" dirty="0">
              <a:latin typeface="Times New Roman" panose="02020603050405020304" pitchFamily="18" charset="0"/>
              <a:cs typeface="Times New Roman" panose="02020603050405020304" pitchFamily="18" charset="0"/>
            </a:rPr>
            <a:t>The superficial muscle bundle of the masseter muscle may also assist with protruding  the mandible whereas the deeper bundle stabilizes the condylar head against the articular eminence </a:t>
          </a:r>
          <a:endParaRPr lang="en-IN" sz="1600" dirty="0">
            <a:latin typeface="Times New Roman" panose="02020603050405020304" pitchFamily="18" charset="0"/>
            <a:cs typeface="Times New Roman" panose="02020603050405020304" pitchFamily="18" charset="0"/>
          </a:endParaRPr>
        </a:p>
      </dgm:t>
    </dgm:pt>
    <dgm:pt modelId="{C7036AB6-153B-4CC5-AE4B-AA0A23C88368}" type="parTrans" cxnId="{493B580E-3C74-4724-A502-40373BBEBDBF}">
      <dgm:prSet/>
      <dgm:spPr/>
      <dgm:t>
        <a:bodyPr/>
        <a:lstStyle/>
        <a:p>
          <a:endParaRPr lang="en-IN"/>
        </a:p>
      </dgm:t>
    </dgm:pt>
    <dgm:pt modelId="{FB8663CD-F682-4475-9829-8C0F4B0FDE85}" type="sibTrans" cxnId="{493B580E-3C74-4724-A502-40373BBEBDBF}">
      <dgm:prSet/>
      <dgm:spPr/>
      <dgm:t>
        <a:bodyPr/>
        <a:lstStyle/>
        <a:p>
          <a:endParaRPr lang="en-IN"/>
        </a:p>
      </dgm:t>
    </dgm:pt>
    <dgm:pt modelId="{F55279DB-D069-4927-AF70-9EB5C7098456}">
      <dgm:prSet custT="1"/>
      <dgm:spPr/>
      <dgm:t>
        <a:bodyPr/>
        <a:lstStyle/>
        <a:p>
          <a:r>
            <a:rPr lang="en-GB" sz="1600" b="0" i="0" baseline="0" dirty="0">
              <a:latin typeface="Times New Roman" panose="02020603050405020304" pitchFamily="18" charset="0"/>
              <a:cs typeface="Times New Roman" panose="02020603050405020304" pitchFamily="18" charset="0"/>
            </a:rPr>
            <a:t>Juxtaposed with the masseter muscle, the medial pterygoid forms a muscular support for the mandible at its angle.   </a:t>
          </a:r>
          <a:endParaRPr lang="en-IN" sz="1600" dirty="0">
            <a:latin typeface="Times New Roman" panose="02020603050405020304" pitchFamily="18" charset="0"/>
            <a:cs typeface="Times New Roman" panose="02020603050405020304" pitchFamily="18" charset="0"/>
          </a:endParaRPr>
        </a:p>
      </dgm:t>
    </dgm:pt>
    <dgm:pt modelId="{7940AE21-892E-42FC-8C6A-8B11ECEF3FBF}" type="parTrans" cxnId="{B0ACC8B8-DED6-41A8-BFE8-3D9FA1640320}">
      <dgm:prSet/>
      <dgm:spPr/>
      <dgm:t>
        <a:bodyPr/>
        <a:lstStyle/>
        <a:p>
          <a:endParaRPr lang="en-IN"/>
        </a:p>
      </dgm:t>
    </dgm:pt>
    <dgm:pt modelId="{3B649D17-4A09-4397-8580-A9F4A8103C58}" type="sibTrans" cxnId="{B0ACC8B8-DED6-41A8-BFE8-3D9FA1640320}">
      <dgm:prSet/>
      <dgm:spPr/>
      <dgm:t>
        <a:bodyPr/>
        <a:lstStyle/>
        <a:p>
          <a:endParaRPr lang="en-IN"/>
        </a:p>
      </dgm:t>
    </dgm:pt>
    <dgm:pt modelId="{77A0F143-FABF-497D-AB6A-7AD8688840A8}" type="pres">
      <dgm:prSet presAssocID="{E441547F-8D5D-494A-8ADD-AA9C0EBAEEBB}" presName="CompostProcess" presStyleCnt="0">
        <dgm:presLayoutVars>
          <dgm:dir/>
          <dgm:resizeHandles val="exact"/>
        </dgm:presLayoutVars>
      </dgm:prSet>
      <dgm:spPr/>
    </dgm:pt>
    <dgm:pt modelId="{8782E4AE-CB6D-4EF3-83E0-036EA1D37F5B}" type="pres">
      <dgm:prSet presAssocID="{E441547F-8D5D-494A-8ADD-AA9C0EBAEEBB}" presName="arrow" presStyleLbl="bgShp" presStyleIdx="0" presStyleCnt="1" custScaleX="117647"/>
      <dgm:spPr/>
    </dgm:pt>
    <dgm:pt modelId="{536C6A9A-782A-4CE8-B463-85BE47C22C9E}" type="pres">
      <dgm:prSet presAssocID="{E441547F-8D5D-494A-8ADD-AA9C0EBAEEBB}" presName="linearProcess" presStyleCnt="0"/>
      <dgm:spPr/>
    </dgm:pt>
    <dgm:pt modelId="{0A5E449D-12A1-4B11-9504-B826FD8F66A3}" type="pres">
      <dgm:prSet presAssocID="{BD002121-3D79-4CE0-B7D8-ECD9805E26B5}" presName="textNode" presStyleLbl="node1" presStyleIdx="0" presStyleCnt="6" custScaleX="1630398" custScaleY="121711" custLinFactNeighborX="21268">
        <dgm:presLayoutVars>
          <dgm:bulletEnabled val="1"/>
        </dgm:presLayoutVars>
      </dgm:prSet>
      <dgm:spPr/>
    </dgm:pt>
    <dgm:pt modelId="{32E9128A-1BCA-45FA-9C8F-A9BB246246DE}" type="pres">
      <dgm:prSet presAssocID="{9059048F-50C7-4969-A94A-E402302118AD}" presName="sibTrans" presStyleCnt="0"/>
      <dgm:spPr/>
    </dgm:pt>
    <dgm:pt modelId="{A4D6C75D-D83D-4908-B960-315047C2C0E7}" type="pres">
      <dgm:prSet presAssocID="{7286A2A6-6478-4BF4-BE7D-3872C1749332}" presName="textNode" presStyleLbl="node1" presStyleIdx="1" presStyleCnt="6" custScaleX="1453880" custScaleY="121711">
        <dgm:presLayoutVars>
          <dgm:bulletEnabled val="1"/>
        </dgm:presLayoutVars>
      </dgm:prSet>
      <dgm:spPr/>
    </dgm:pt>
    <dgm:pt modelId="{81A03552-3873-442D-B634-FA8F71048251}" type="pres">
      <dgm:prSet presAssocID="{0C223E0B-2CF2-4998-8E3D-1C6DE5338AE8}" presName="sibTrans" presStyleCnt="0"/>
      <dgm:spPr/>
    </dgm:pt>
    <dgm:pt modelId="{1CE7E483-EB01-4EF6-9A88-B5D3E9939C4C}" type="pres">
      <dgm:prSet presAssocID="{60C87AD5-63E6-459E-9922-1C6464D0F50A}" presName="textNode" presStyleLbl="node1" presStyleIdx="2" presStyleCnt="6" custScaleX="1842784" custScaleY="216304">
        <dgm:presLayoutVars>
          <dgm:bulletEnabled val="1"/>
        </dgm:presLayoutVars>
      </dgm:prSet>
      <dgm:spPr/>
    </dgm:pt>
    <dgm:pt modelId="{1828B9B2-B9FF-4E5C-8E79-230E424978A7}" type="pres">
      <dgm:prSet presAssocID="{70161EDE-080A-4DA7-BDA7-CE0042B2BF62}" presName="sibTrans" presStyleCnt="0"/>
      <dgm:spPr/>
    </dgm:pt>
    <dgm:pt modelId="{039A04E9-2099-4FBA-B18B-FB239B51FA4E}" type="pres">
      <dgm:prSet presAssocID="{EE80EDE5-7EF8-48FE-A4AF-07B9D134DD9C}" presName="textNode" presStyleLbl="node1" presStyleIdx="3" presStyleCnt="6" custScaleX="1724740" custScaleY="195781">
        <dgm:presLayoutVars>
          <dgm:bulletEnabled val="1"/>
        </dgm:presLayoutVars>
      </dgm:prSet>
      <dgm:spPr/>
    </dgm:pt>
    <dgm:pt modelId="{20FD0330-AD76-4ED3-83B1-D381DD878B16}" type="pres">
      <dgm:prSet presAssocID="{03F0A4EF-FC64-44C0-9882-4B750213A005}" presName="sibTrans" presStyleCnt="0"/>
      <dgm:spPr/>
    </dgm:pt>
    <dgm:pt modelId="{77949A84-607E-4FB0-84A3-E2F573259FA3}" type="pres">
      <dgm:prSet presAssocID="{248CDF00-66A1-4408-A722-7F626294A4AE}" presName="textNode" presStyleLbl="node1" presStyleIdx="4" presStyleCnt="6" custScaleX="1950812" custScaleY="197588">
        <dgm:presLayoutVars>
          <dgm:bulletEnabled val="1"/>
        </dgm:presLayoutVars>
      </dgm:prSet>
      <dgm:spPr/>
    </dgm:pt>
    <dgm:pt modelId="{7462BC4E-A810-415F-9E9A-0F115C7C7393}" type="pres">
      <dgm:prSet presAssocID="{FB8663CD-F682-4475-9829-8C0F4B0FDE85}" presName="sibTrans" presStyleCnt="0"/>
      <dgm:spPr/>
    </dgm:pt>
    <dgm:pt modelId="{95CE4EB3-4C1C-4A45-9BD3-24789303CF8D}" type="pres">
      <dgm:prSet presAssocID="{F55279DB-D069-4927-AF70-9EB5C7098456}" presName="textNode" presStyleLbl="node1" presStyleIdx="5" presStyleCnt="6" custScaleX="1807627" custScaleY="165055">
        <dgm:presLayoutVars>
          <dgm:bulletEnabled val="1"/>
        </dgm:presLayoutVars>
      </dgm:prSet>
      <dgm:spPr/>
    </dgm:pt>
  </dgm:ptLst>
  <dgm:cxnLst>
    <dgm:cxn modelId="{493B580E-3C74-4724-A502-40373BBEBDBF}" srcId="{E441547F-8D5D-494A-8ADD-AA9C0EBAEEBB}" destId="{248CDF00-66A1-4408-A722-7F626294A4AE}" srcOrd="4" destOrd="0" parTransId="{C7036AB6-153B-4CC5-AE4B-AA0A23C88368}" sibTransId="{FB8663CD-F682-4475-9829-8C0F4B0FDE85}"/>
    <dgm:cxn modelId="{CB29B119-A37D-4395-901F-C837E87F5699}" type="presOf" srcId="{60C87AD5-63E6-459E-9922-1C6464D0F50A}" destId="{1CE7E483-EB01-4EF6-9A88-B5D3E9939C4C}" srcOrd="0" destOrd="0" presId="urn:microsoft.com/office/officeart/2005/8/layout/hProcess9"/>
    <dgm:cxn modelId="{01872E5E-182F-4F07-8DEE-A8574E86BAE4}" srcId="{E441547F-8D5D-494A-8ADD-AA9C0EBAEEBB}" destId="{BD002121-3D79-4CE0-B7D8-ECD9805E26B5}" srcOrd="0" destOrd="0" parTransId="{A091F758-E617-42CC-A25E-35BF2C12C0C0}" sibTransId="{9059048F-50C7-4969-A94A-E402302118AD}"/>
    <dgm:cxn modelId="{31FB1362-DD14-41F7-9718-7910F15BED5D}" srcId="{E441547F-8D5D-494A-8ADD-AA9C0EBAEEBB}" destId="{7286A2A6-6478-4BF4-BE7D-3872C1749332}" srcOrd="1" destOrd="0" parTransId="{9EB4DC8E-C3A9-49F0-91D2-2F7D648EAD2F}" sibTransId="{0C223E0B-2CF2-4998-8E3D-1C6DE5338AE8}"/>
    <dgm:cxn modelId="{5C064663-B507-4E5D-AF65-3EEF1A90698D}" type="presOf" srcId="{E441547F-8D5D-494A-8ADD-AA9C0EBAEEBB}" destId="{77A0F143-FABF-497D-AB6A-7AD8688840A8}" srcOrd="0" destOrd="0" presId="urn:microsoft.com/office/officeart/2005/8/layout/hProcess9"/>
    <dgm:cxn modelId="{DC768463-C0BF-41CC-AA3D-347551F058B9}" type="presOf" srcId="{EE80EDE5-7EF8-48FE-A4AF-07B9D134DD9C}" destId="{039A04E9-2099-4FBA-B18B-FB239B51FA4E}" srcOrd="0" destOrd="0" presId="urn:microsoft.com/office/officeart/2005/8/layout/hProcess9"/>
    <dgm:cxn modelId="{0D5FBC64-9A38-43AB-8BCA-0CA36DCC827F}" type="presOf" srcId="{248CDF00-66A1-4408-A722-7F626294A4AE}" destId="{77949A84-607E-4FB0-84A3-E2F573259FA3}" srcOrd="0" destOrd="0" presId="urn:microsoft.com/office/officeart/2005/8/layout/hProcess9"/>
    <dgm:cxn modelId="{3FA45A83-86BE-4BA4-8613-78192F006669}" srcId="{E441547F-8D5D-494A-8ADD-AA9C0EBAEEBB}" destId="{EE80EDE5-7EF8-48FE-A4AF-07B9D134DD9C}" srcOrd="3" destOrd="0" parTransId="{9A0EFB46-BCF5-4E56-9A13-9884E20A0810}" sibTransId="{03F0A4EF-FC64-44C0-9882-4B750213A005}"/>
    <dgm:cxn modelId="{6ED216A9-FC8D-417C-B8A9-06EDDBE142F0}" type="presOf" srcId="{F55279DB-D069-4927-AF70-9EB5C7098456}" destId="{95CE4EB3-4C1C-4A45-9BD3-24789303CF8D}" srcOrd="0" destOrd="0" presId="urn:microsoft.com/office/officeart/2005/8/layout/hProcess9"/>
    <dgm:cxn modelId="{B0ACC8B8-DED6-41A8-BFE8-3D9FA1640320}" srcId="{E441547F-8D5D-494A-8ADD-AA9C0EBAEEBB}" destId="{F55279DB-D069-4927-AF70-9EB5C7098456}" srcOrd="5" destOrd="0" parTransId="{7940AE21-892E-42FC-8C6A-8B11ECEF3FBF}" sibTransId="{3B649D17-4A09-4397-8580-A9F4A8103C58}"/>
    <dgm:cxn modelId="{B9669DD0-F69A-48D1-916D-1A433E322B6F}" srcId="{E441547F-8D5D-494A-8ADD-AA9C0EBAEEBB}" destId="{60C87AD5-63E6-459E-9922-1C6464D0F50A}" srcOrd="2" destOrd="0" parTransId="{FD75F352-5CC0-48EA-9F37-7CA7F1890C81}" sibTransId="{70161EDE-080A-4DA7-BDA7-CE0042B2BF62}"/>
    <dgm:cxn modelId="{278E08D3-1EB5-4975-8724-F001404BF769}" type="presOf" srcId="{BD002121-3D79-4CE0-B7D8-ECD9805E26B5}" destId="{0A5E449D-12A1-4B11-9504-B826FD8F66A3}" srcOrd="0" destOrd="0" presId="urn:microsoft.com/office/officeart/2005/8/layout/hProcess9"/>
    <dgm:cxn modelId="{45F218EE-3158-4E92-99E3-FCE86621C83D}" type="presOf" srcId="{7286A2A6-6478-4BF4-BE7D-3872C1749332}" destId="{A4D6C75D-D83D-4908-B960-315047C2C0E7}" srcOrd="0" destOrd="0" presId="urn:microsoft.com/office/officeart/2005/8/layout/hProcess9"/>
    <dgm:cxn modelId="{2B10912E-588E-42EE-AE66-C86379914A51}" type="presParOf" srcId="{77A0F143-FABF-497D-AB6A-7AD8688840A8}" destId="{8782E4AE-CB6D-4EF3-83E0-036EA1D37F5B}" srcOrd="0" destOrd="0" presId="urn:microsoft.com/office/officeart/2005/8/layout/hProcess9"/>
    <dgm:cxn modelId="{0BDB1D00-45DD-4B23-AC33-F8545073D63F}" type="presParOf" srcId="{77A0F143-FABF-497D-AB6A-7AD8688840A8}" destId="{536C6A9A-782A-4CE8-B463-85BE47C22C9E}" srcOrd="1" destOrd="0" presId="urn:microsoft.com/office/officeart/2005/8/layout/hProcess9"/>
    <dgm:cxn modelId="{32A7B201-1723-4430-8050-BD8CFD09B71E}" type="presParOf" srcId="{536C6A9A-782A-4CE8-B463-85BE47C22C9E}" destId="{0A5E449D-12A1-4B11-9504-B826FD8F66A3}" srcOrd="0" destOrd="0" presId="urn:microsoft.com/office/officeart/2005/8/layout/hProcess9"/>
    <dgm:cxn modelId="{8432D972-0D9A-4C8A-B205-16872CCEC57F}" type="presParOf" srcId="{536C6A9A-782A-4CE8-B463-85BE47C22C9E}" destId="{32E9128A-1BCA-45FA-9C8F-A9BB246246DE}" srcOrd="1" destOrd="0" presId="urn:microsoft.com/office/officeart/2005/8/layout/hProcess9"/>
    <dgm:cxn modelId="{F5C0EA8C-DE87-48F7-AE72-4E050EFD1323}" type="presParOf" srcId="{536C6A9A-782A-4CE8-B463-85BE47C22C9E}" destId="{A4D6C75D-D83D-4908-B960-315047C2C0E7}" srcOrd="2" destOrd="0" presId="urn:microsoft.com/office/officeart/2005/8/layout/hProcess9"/>
    <dgm:cxn modelId="{6E15621F-83EA-421F-924A-72AD3FF3AB9B}" type="presParOf" srcId="{536C6A9A-782A-4CE8-B463-85BE47C22C9E}" destId="{81A03552-3873-442D-B634-FA8F71048251}" srcOrd="3" destOrd="0" presId="urn:microsoft.com/office/officeart/2005/8/layout/hProcess9"/>
    <dgm:cxn modelId="{0724151E-2DAA-48C2-9B04-DF1469A55093}" type="presParOf" srcId="{536C6A9A-782A-4CE8-B463-85BE47C22C9E}" destId="{1CE7E483-EB01-4EF6-9A88-B5D3E9939C4C}" srcOrd="4" destOrd="0" presId="urn:microsoft.com/office/officeart/2005/8/layout/hProcess9"/>
    <dgm:cxn modelId="{85DFEF81-474C-4FF7-A94E-C437A0E40618}" type="presParOf" srcId="{536C6A9A-782A-4CE8-B463-85BE47C22C9E}" destId="{1828B9B2-B9FF-4E5C-8E79-230E424978A7}" srcOrd="5" destOrd="0" presId="urn:microsoft.com/office/officeart/2005/8/layout/hProcess9"/>
    <dgm:cxn modelId="{752A86E5-54FA-4EA2-9D5F-AD5F72DC4341}" type="presParOf" srcId="{536C6A9A-782A-4CE8-B463-85BE47C22C9E}" destId="{039A04E9-2099-4FBA-B18B-FB239B51FA4E}" srcOrd="6" destOrd="0" presId="urn:microsoft.com/office/officeart/2005/8/layout/hProcess9"/>
    <dgm:cxn modelId="{512142A9-DBB6-441D-B3D3-C4A096F68F08}" type="presParOf" srcId="{536C6A9A-782A-4CE8-B463-85BE47C22C9E}" destId="{20FD0330-AD76-4ED3-83B1-D381DD878B16}" srcOrd="7" destOrd="0" presId="urn:microsoft.com/office/officeart/2005/8/layout/hProcess9"/>
    <dgm:cxn modelId="{82BED0FF-46E1-4A36-89E3-B42DFDBAA85A}" type="presParOf" srcId="{536C6A9A-782A-4CE8-B463-85BE47C22C9E}" destId="{77949A84-607E-4FB0-84A3-E2F573259FA3}" srcOrd="8" destOrd="0" presId="urn:microsoft.com/office/officeart/2005/8/layout/hProcess9"/>
    <dgm:cxn modelId="{EEE69A4F-28E9-426A-8279-4B0BD519A729}" type="presParOf" srcId="{536C6A9A-782A-4CE8-B463-85BE47C22C9E}" destId="{7462BC4E-A810-415F-9E9A-0F115C7C7393}" srcOrd="9" destOrd="0" presId="urn:microsoft.com/office/officeart/2005/8/layout/hProcess9"/>
    <dgm:cxn modelId="{5B6A0078-81CD-4DDA-AE44-664AAD806A74}" type="presParOf" srcId="{536C6A9A-782A-4CE8-B463-85BE47C22C9E}" destId="{95CE4EB3-4C1C-4A45-9BD3-24789303CF8D}" srcOrd="10"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A11120-413A-429F-AA33-B76028D3E547}"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IN"/>
        </a:p>
      </dgm:t>
    </dgm:pt>
    <dgm:pt modelId="{7786BAE1-4F94-4BA9-A321-3E6CC2CAF379}">
      <dgm:prSet custT="1"/>
      <dgm:spPr/>
      <dgm:t>
        <a:bodyPr/>
        <a:lstStyle/>
        <a:p>
          <a:r>
            <a:rPr lang="en-GB" sz="1600" b="0" i="0" baseline="0" dirty="0">
              <a:latin typeface="Times New Roman" panose="02020603050405020304" pitchFamily="18" charset="0"/>
              <a:cs typeface="Times New Roman" panose="02020603050405020304" pitchFamily="18" charset="0"/>
            </a:rPr>
            <a:t>Although its primary function is elevation of the mandible, it is also active during protrusion</a:t>
          </a:r>
          <a:endParaRPr lang="en-IN" sz="1600" dirty="0">
            <a:latin typeface="Times New Roman" panose="02020603050405020304" pitchFamily="18" charset="0"/>
            <a:cs typeface="Times New Roman" panose="02020603050405020304" pitchFamily="18" charset="0"/>
          </a:endParaRPr>
        </a:p>
      </dgm:t>
    </dgm:pt>
    <dgm:pt modelId="{72221E09-392B-46B2-BACD-C045DC3077C5}" type="parTrans" cxnId="{CF1260DA-D519-40CE-BB62-431854CF4C25}">
      <dgm:prSet/>
      <dgm:spPr/>
      <dgm:t>
        <a:bodyPr/>
        <a:lstStyle/>
        <a:p>
          <a:endParaRPr lang="en-IN"/>
        </a:p>
      </dgm:t>
    </dgm:pt>
    <dgm:pt modelId="{7DE5F2D5-25EF-4DD0-895E-BB6E8408E4F4}" type="sibTrans" cxnId="{CF1260DA-D519-40CE-BB62-431854CF4C25}">
      <dgm:prSet/>
      <dgm:spPr/>
      <dgm:t>
        <a:bodyPr/>
        <a:lstStyle/>
        <a:p>
          <a:endParaRPr lang="en-IN"/>
        </a:p>
      </dgm:t>
    </dgm:pt>
    <dgm:pt modelId="{B5DAB46A-004F-4D58-986E-ACEA5B9C4756}">
      <dgm:prSet custT="1"/>
      <dgm:spPr/>
      <dgm:t>
        <a:bodyPr/>
        <a:lstStyle/>
        <a:p>
          <a:r>
            <a:rPr lang="en-GB" sz="1600" b="0" i="0" baseline="0" dirty="0">
              <a:latin typeface="Times New Roman" panose="02020603050405020304" pitchFamily="18" charset="0"/>
              <a:cs typeface="Times New Roman" panose="02020603050405020304" pitchFamily="18" charset="0"/>
            </a:rPr>
            <a:t>The lateral pterygoid muscle is now known to function as two distinct muscles, </a:t>
          </a:r>
          <a:endParaRPr lang="en-IN" sz="1600" dirty="0">
            <a:latin typeface="Times New Roman" panose="02020603050405020304" pitchFamily="18" charset="0"/>
            <a:cs typeface="Times New Roman" panose="02020603050405020304" pitchFamily="18" charset="0"/>
          </a:endParaRPr>
        </a:p>
      </dgm:t>
    </dgm:pt>
    <dgm:pt modelId="{DD44FB5A-21A1-4BAD-BAA7-D8F6EDC73112}" type="parTrans" cxnId="{41805F25-C887-4DB2-9448-5C48CEED53AA}">
      <dgm:prSet/>
      <dgm:spPr/>
      <dgm:t>
        <a:bodyPr/>
        <a:lstStyle/>
        <a:p>
          <a:endParaRPr lang="en-IN"/>
        </a:p>
      </dgm:t>
    </dgm:pt>
    <dgm:pt modelId="{187B477C-609E-4C1C-97CC-087D8ABB59B1}" type="sibTrans" cxnId="{41805F25-C887-4DB2-9448-5C48CEED53AA}">
      <dgm:prSet/>
      <dgm:spPr/>
      <dgm:t>
        <a:bodyPr/>
        <a:lstStyle/>
        <a:p>
          <a:endParaRPr lang="en-IN"/>
        </a:p>
      </dgm:t>
    </dgm:pt>
    <dgm:pt modelId="{E3802C8E-5B7F-4175-9129-F73FE9CB3F46}">
      <dgm:prSet custT="1"/>
      <dgm:spPr/>
      <dgm:t>
        <a:bodyPr/>
        <a:lstStyle/>
        <a:p>
          <a:r>
            <a:rPr lang="en-GB" sz="1600" b="0" i="0" baseline="0" dirty="0">
              <a:latin typeface="Times New Roman" panose="02020603050405020304" pitchFamily="18" charset="0"/>
              <a:cs typeface="Times New Roman" panose="02020603050405020304" pitchFamily="18" charset="0"/>
            </a:rPr>
            <a:t>the inferior and superior lateral pterygoid muscles, with independent and almost opposite functions. </a:t>
          </a:r>
          <a:endParaRPr lang="en-IN" sz="1600" dirty="0">
            <a:latin typeface="Times New Roman" panose="02020603050405020304" pitchFamily="18" charset="0"/>
            <a:cs typeface="Times New Roman" panose="02020603050405020304" pitchFamily="18" charset="0"/>
          </a:endParaRPr>
        </a:p>
      </dgm:t>
    </dgm:pt>
    <dgm:pt modelId="{23BE3E5B-17B1-4A95-8DEC-E22BDE59EDEA}" type="parTrans" cxnId="{0A14604D-B3FA-4CEF-9796-A352A8C19B62}">
      <dgm:prSet/>
      <dgm:spPr/>
      <dgm:t>
        <a:bodyPr/>
        <a:lstStyle/>
        <a:p>
          <a:endParaRPr lang="en-IN"/>
        </a:p>
      </dgm:t>
    </dgm:pt>
    <dgm:pt modelId="{BFCD93F0-3D09-430B-AF26-D821C312B11B}" type="sibTrans" cxnId="{0A14604D-B3FA-4CEF-9796-A352A8C19B62}">
      <dgm:prSet/>
      <dgm:spPr/>
      <dgm:t>
        <a:bodyPr/>
        <a:lstStyle/>
        <a:p>
          <a:endParaRPr lang="en-IN"/>
        </a:p>
      </dgm:t>
    </dgm:pt>
    <dgm:pt modelId="{33C44C3A-A06D-4333-868F-F6A05C8C83FD}">
      <dgm:prSet custT="1"/>
      <dgm:spPr/>
      <dgm:t>
        <a:bodyPr/>
        <a:lstStyle/>
        <a:p>
          <a:r>
            <a:rPr lang="en-GB" sz="1600" b="0" i="0" baseline="0" dirty="0">
              <a:latin typeface="Times New Roman" panose="02020603050405020304" pitchFamily="18" charset="0"/>
              <a:cs typeface="Times New Roman" panose="02020603050405020304" pitchFamily="18" charset="0"/>
            </a:rPr>
            <a:t>The inferior lateral pterygoid muscle depresses and protrudes the mandible.  </a:t>
          </a:r>
          <a:endParaRPr lang="en-IN" sz="1600" dirty="0">
            <a:latin typeface="Times New Roman" panose="02020603050405020304" pitchFamily="18" charset="0"/>
            <a:cs typeface="Times New Roman" panose="02020603050405020304" pitchFamily="18" charset="0"/>
          </a:endParaRPr>
        </a:p>
      </dgm:t>
    </dgm:pt>
    <dgm:pt modelId="{EA25E80B-B908-4511-8ACD-97A58E655336}" type="parTrans" cxnId="{BB2ECEC9-D30D-448E-ADBD-729D903D0B2D}">
      <dgm:prSet/>
      <dgm:spPr/>
      <dgm:t>
        <a:bodyPr/>
        <a:lstStyle/>
        <a:p>
          <a:endParaRPr lang="en-IN"/>
        </a:p>
      </dgm:t>
    </dgm:pt>
    <dgm:pt modelId="{2663B5D9-EE53-4256-9D8F-2BFB847A204B}" type="sibTrans" cxnId="{BB2ECEC9-D30D-448E-ADBD-729D903D0B2D}">
      <dgm:prSet/>
      <dgm:spPr/>
      <dgm:t>
        <a:bodyPr/>
        <a:lstStyle/>
        <a:p>
          <a:endParaRPr lang="en-IN"/>
        </a:p>
      </dgm:t>
    </dgm:pt>
    <dgm:pt modelId="{18FA508D-1D16-43CD-BF47-F877CCB2B727}">
      <dgm:prSet custT="1"/>
      <dgm:spPr/>
      <dgm:t>
        <a:bodyPr/>
        <a:lstStyle/>
        <a:p>
          <a:r>
            <a:rPr lang="en-GB" sz="1600" b="0" i="0" baseline="0" dirty="0">
              <a:latin typeface="Times New Roman" panose="02020603050405020304" pitchFamily="18" charset="0"/>
              <a:cs typeface="Times New Roman" panose="02020603050405020304" pitchFamily="18" charset="0"/>
            </a:rPr>
            <a:t>The superior lateral pterygoid muscle does not contract during depression of the mandible but rather contracts along with the elevator muscles, thereby bracing </a:t>
          </a:r>
          <a:r>
            <a:rPr lang="en-IN" sz="1600" b="0" i="0" baseline="0" dirty="0">
              <a:latin typeface="Times New Roman" panose="02020603050405020304" pitchFamily="18" charset="0"/>
              <a:cs typeface="Times New Roman" panose="02020603050405020304" pitchFamily="18" charset="0"/>
            </a:rPr>
            <a:t>the condyle anteromedially.</a:t>
          </a:r>
          <a:endParaRPr lang="en-IN" sz="1600" dirty="0">
            <a:latin typeface="Times New Roman" panose="02020603050405020304" pitchFamily="18" charset="0"/>
            <a:cs typeface="Times New Roman" panose="02020603050405020304" pitchFamily="18" charset="0"/>
          </a:endParaRPr>
        </a:p>
      </dgm:t>
    </dgm:pt>
    <dgm:pt modelId="{5BA22F43-724C-417A-AC85-3E72B23D47D0}" type="parTrans" cxnId="{2C8EBA36-57DA-4C3C-87A5-96E5DBF7D8B3}">
      <dgm:prSet/>
      <dgm:spPr/>
      <dgm:t>
        <a:bodyPr/>
        <a:lstStyle/>
        <a:p>
          <a:endParaRPr lang="en-IN"/>
        </a:p>
      </dgm:t>
    </dgm:pt>
    <dgm:pt modelId="{7419FBDB-DB29-4243-9952-1AE179A27706}" type="sibTrans" cxnId="{2C8EBA36-57DA-4C3C-87A5-96E5DBF7D8B3}">
      <dgm:prSet/>
      <dgm:spPr/>
      <dgm:t>
        <a:bodyPr/>
        <a:lstStyle/>
        <a:p>
          <a:endParaRPr lang="en-IN"/>
        </a:p>
      </dgm:t>
    </dgm:pt>
    <dgm:pt modelId="{6ECCC4D7-7253-46A6-9B94-5F7AEB2E10A2}" type="pres">
      <dgm:prSet presAssocID="{AFA11120-413A-429F-AA33-B76028D3E547}" presName="CompostProcess" presStyleCnt="0">
        <dgm:presLayoutVars>
          <dgm:dir/>
          <dgm:resizeHandles val="exact"/>
        </dgm:presLayoutVars>
      </dgm:prSet>
      <dgm:spPr/>
    </dgm:pt>
    <dgm:pt modelId="{5DA1F287-3627-4FB9-9EE2-A2591518038E}" type="pres">
      <dgm:prSet presAssocID="{AFA11120-413A-429F-AA33-B76028D3E547}" presName="arrow" presStyleLbl="bgShp" presStyleIdx="0" presStyleCnt="1" custScaleX="117647" custLinFactNeighborX="-7129" custLinFactNeighborY="-4692"/>
      <dgm:spPr/>
    </dgm:pt>
    <dgm:pt modelId="{A823DF3B-26E3-4D86-B172-DFA33C7FD496}" type="pres">
      <dgm:prSet presAssocID="{AFA11120-413A-429F-AA33-B76028D3E547}" presName="linearProcess" presStyleCnt="0"/>
      <dgm:spPr/>
    </dgm:pt>
    <dgm:pt modelId="{AFE03FA0-303D-4454-BE79-12A06D4FD900}" type="pres">
      <dgm:prSet presAssocID="{7786BAE1-4F94-4BA9-A321-3E6CC2CAF379}" presName="textNode" presStyleLbl="node1" presStyleIdx="0" presStyleCnt="5" custScaleX="142024" custScaleY="146394">
        <dgm:presLayoutVars>
          <dgm:bulletEnabled val="1"/>
        </dgm:presLayoutVars>
      </dgm:prSet>
      <dgm:spPr/>
    </dgm:pt>
    <dgm:pt modelId="{FF41CD4A-6AA8-477E-A5DE-A72DF7065018}" type="pres">
      <dgm:prSet presAssocID="{7DE5F2D5-25EF-4DD0-895E-BB6E8408E4F4}" presName="sibTrans" presStyleCnt="0"/>
      <dgm:spPr/>
    </dgm:pt>
    <dgm:pt modelId="{E1361DDD-F576-45B3-9F72-2943D6AD8D22}" type="pres">
      <dgm:prSet presAssocID="{B5DAB46A-004F-4D58-986E-ACEA5B9C4756}" presName="textNode" presStyleLbl="node1" presStyleIdx="1" presStyleCnt="5" custScaleX="138280" custScaleY="146394">
        <dgm:presLayoutVars>
          <dgm:bulletEnabled val="1"/>
        </dgm:presLayoutVars>
      </dgm:prSet>
      <dgm:spPr/>
    </dgm:pt>
    <dgm:pt modelId="{A0C1F3F7-3664-4527-830A-18C16555DE02}" type="pres">
      <dgm:prSet presAssocID="{187B477C-609E-4C1C-97CC-087D8ABB59B1}" presName="sibTrans" presStyleCnt="0"/>
      <dgm:spPr/>
    </dgm:pt>
    <dgm:pt modelId="{265A1842-D32C-4AAA-87FD-FF475F7EBCB7}" type="pres">
      <dgm:prSet presAssocID="{E3802C8E-5B7F-4175-9129-F73FE9CB3F46}" presName="textNode" presStyleLbl="node1" presStyleIdx="2" presStyleCnt="5" custScaleX="142486" custScaleY="189703">
        <dgm:presLayoutVars>
          <dgm:bulletEnabled val="1"/>
        </dgm:presLayoutVars>
      </dgm:prSet>
      <dgm:spPr/>
    </dgm:pt>
    <dgm:pt modelId="{6C15BE57-4C3E-4FC4-B72C-93470BB3FB5B}" type="pres">
      <dgm:prSet presAssocID="{BFCD93F0-3D09-430B-AF26-D821C312B11B}" presName="sibTrans" presStyleCnt="0"/>
      <dgm:spPr/>
    </dgm:pt>
    <dgm:pt modelId="{6FCD95C3-886D-43AF-8FAC-ED653A41368C}" type="pres">
      <dgm:prSet presAssocID="{33C44C3A-A06D-4333-868F-F6A05C8C83FD}" presName="textNode" presStyleLbl="node1" presStyleIdx="3" presStyleCnt="5" custScaleX="153747" custScaleY="122935">
        <dgm:presLayoutVars>
          <dgm:bulletEnabled val="1"/>
        </dgm:presLayoutVars>
      </dgm:prSet>
      <dgm:spPr/>
    </dgm:pt>
    <dgm:pt modelId="{9F3250D2-63E7-4EFA-B5D8-38757B212CB9}" type="pres">
      <dgm:prSet presAssocID="{2663B5D9-EE53-4256-9D8F-2BFB847A204B}" presName="sibTrans" presStyleCnt="0"/>
      <dgm:spPr/>
    </dgm:pt>
    <dgm:pt modelId="{68441D92-9496-45F2-87A5-13998478DAD7}" type="pres">
      <dgm:prSet presAssocID="{18FA508D-1D16-43CD-BF47-F877CCB2B727}" presName="textNode" presStyleLbl="node1" presStyleIdx="4" presStyleCnt="5" custScaleX="149589" custScaleY="200801">
        <dgm:presLayoutVars>
          <dgm:bulletEnabled val="1"/>
        </dgm:presLayoutVars>
      </dgm:prSet>
      <dgm:spPr/>
    </dgm:pt>
  </dgm:ptLst>
  <dgm:cxnLst>
    <dgm:cxn modelId="{E58F1B04-D694-4C3D-8CA1-6D20BC3EAC55}" type="presOf" srcId="{B5DAB46A-004F-4D58-986E-ACEA5B9C4756}" destId="{E1361DDD-F576-45B3-9F72-2943D6AD8D22}" srcOrd="0" destOrd="0" presId="urn:microsoft.com/office/officeart/2005/8/layout/hProcess9"/>
    <dgm:cxn modelId="{41805F25-C887-4DB2-9448-5C48CEED53AA}" srcId="{AFA11120-413A-429F-AA33-B76028D3E547}" destId="{B5DAB46A-004F-4D58-986E-ACEA5B9C4756}" srcOrd="1" destOrd="0" parTransId="{DD44FB5A-21A1-4BAD-BAA7-D8F6EDC73112}" sibTransId="{187B477C-609E-4C1C-97CC-087D8ABB59B1}"/>
    <dgm:cxn modelId="{2C8EBA36-57DA-4C3C-87A5-96E5DBF7D8B3}" srcId="{AFA11120-413A-429F-AA33-B76028D3E547}" destId="{18FA508D-1D16-43CD-BF47-F877CCB2B727}" srcOrd="4" destOrd="0" parTransId="{5BA22F43-724C-417A-AC85-3E72B23D47D0}" sibTransId="{7419FBDB-DB29-4243-9952-1AE179A27706}"/>
    <dgm:cxn modelId="{9CAFC443-A5A2-44D6-B83F-0372783A296A}" type="presOf" srcId="{E3802C8E-5B7F-4175-9129-F73FE9CB3F46}" destId="{265A1842-D32C-4AAA-87FD-FF475F7EBCB7}" srcOrd="0" destOrd="0" presId="urn:microsoft.com/office/officeart/2005/8/layout/hProcess9"/>
    <dgm:cxn modelId="{0A14604D-B3FA-4CEF-9796-A352A8C19B62}" srcId="{AFA11120-413A-429F-AA33-B76028D3E547}" destId="{E3802C8E-5B7F-4175-9129-F73FE9CB3F46}" srcOrd="2" destOrd="0" parTransId="{23BE3E5B-17B1-4A95-8DEC-E22BDE59EDEA}" sibTransId="{BFCD93F0-3D09-430B-AF26-D821C312B11B}"/>
    <dgm:cxn modelId="{2F3A5C9D-8D47-4AD9-8A5C-E502F81579C9}" type="presOf" srcId="{33C44C3A-A06D-4333-868F-F6A05C8C83FD}" destId="{6FCD95C3-886D-43AF-8FAC-ED653A41368C}" srcOrd="0" destOrd="0" presId="urn:microsoft.com/office/officeart/2005/8/layout/hProcess9"/>
    <dgm:cxn modelId="{08691DAD-F058-4BAD-B0F2-A559590EDB0B}" type="presOf" srcId="{7786BAE1-4F94-4BA9-A321-3E6CC2CAF379}" destId="{AFE03FA0-303D-4454-BE79-12A06D4FD900}" srcOrd="0" destOrd="0" presId="urn:microsoft.com/office/officeart/2005/8/layout/hProcess9"/>
    <dgm:cxn modelId="{638EC7BA-D80A-42CB-B462-0B5C8E74E02F}" type="presOf" srcId="{AFA11120-413A-429F-AA33-B76028D3E547}" destId="{6ECCC4D7-7253-46A6-9B94-5F7AEB2E10A2}" srcOrd="0" destOrd="0" presId="urn:microsoft.com/office/officeart/2005/8/layout/hProcess9"/>
    <dgm:cxn modelId="{C1C931BB-672A-4881-BCF2-B4FDE2CEB320}" type="presOf" srcId="{18FA508D-1D16-43CD-BF47-F877CCB2B727}" destId="{68441D92-9496-45F2-87A5-13998478DAD7}" srcOrd="0" destOrd="0" presId="urn:microsoft.com/office/officeart/2005/8/layout/hProcess9"/>
    <dgm:cxn modelId="{BB2ECEC9-D30D-448E-ADBD-729D903D0B2D}" srcId="{AFA11120-413A-429F-AA33-B76028D3E547}" destId="{33C44C3A-A06D-4333-868F-F6A05C8C83FD}" srcOrd="3" destOrd="0" parTransId="{EA25E80B-B908-4511-8ACD-97A58E655336}" sibTransId="{2663B5D9-EE53-4256-9D8F-2BFB847A204B}"/>
    <dgm:cxn modelId="{CF1260DA-D519-40CE-BB62-431854CF4C25}" srcId="{AFA11120-413A-429F-AA33-B76028D3E547}" destId="{7786BAE1-4F94-4BA9-A321-3E6CC2CAF379}" srcOrd="0" destOrd="0" parTransId="{72221E09-392B-46B2-BACD-C045DC3077C5}" sibTransId="{7DE5F2D5-25EF-4DD0-895E-BB6E8408E4F4}"/>
    <dgm:cxn modelId="{70D87916-3A5A-43F3-8FA2-6FEC5ACACA0B}" type="presParOf" srcId="{6ECCC4D7-7253-46A6-9B94-5F7AEB2E10A2}" destId="{5DA1F287-3627-4FB9-9EE2-A2591518038E}" srcOrd="0" destOrd="0" presId="urn:microsoft.com/office/officeart/2005/8/layout/hProcess9"/>
    <dgm:cxn modelId="{9E707DAD-6681-47F8-AB1D-4C243D7B1F0A}" type="presParOf" srcId="{6ECCC4D7-7253-46A6-9B94-5F7AEB2E10A2}" destId="{A823DF3B-26E3-4D86-B172-DFA33C7FD496}" srcOrd="1" destOrd="0" presId="urn:microsoft.com/office/officeart/2005/8/layout/hProcess9"/>
    <dgm:cxn modelId="{B9F38F7D-D699-4BB3-AA56-3E7A910DE013}" type="presParOf" srcId="{A823DF3B-26E3-4D86-B172-DFA33C7FD496}" destId="{AFE03FA0-303D-4454-BE79-12A06D4FD900}" srcOrd="0" destOrd="0" presId="urn:microsoft.com/office/officeart/2005/8/layout/hProcess9"/>
    <dgm:cxn modelId="{5E58BA63-E9A2-4527-8C86-914144E6EA96}" type="presParOf" srcId="{A823DF3B-26E3-4D86-B172-DFA33C7FD496}" destId="{FF41CD4A-6AA8-477E-A5DE-A72DF7065018}" srcOrd="1" destOrd="0" presId="urn:microsoft.com/office/officeart/2005/8/layout/hProcess9"/>
    <dgm:cxn modelId="{A5443567-F134-459D-A057-85278E9953AE}" type="presParOf" srcId="{A823DF3B-26E3-4D86-B172-DFA33C7FD496}" destId="{E1361DDD-F576-45B3-9F72-2943D6AD8D22}" srcOrd="2" destOrd="0" presId="urn:microsoft.com/office/officeart/2005/8/layout/hProcess9"/>
    <dgm:cxn modelId="{3D433ED3-3BDA-40BE-BD1B-D09C6E13847A}" type="presParOf" srcId="{A823DF3B-26E3-4D86-B172-DFA33C7FD496}" destId="{A0C1F3F7-3664-4527-830A-18C16555DE02}" srcOrd="3" destOrd="0" presId="urn:microsoft.com/office/officeart/2005/8/layout/hProcess9"/>
    <dgm:cxn modelId="{2E362D7C-63A5-4A2C-8CB2-7837D5FB9DC1}" type="presParOf" srcId="{A823DF3B-26E3-4D86-B172-DFA33C7FD496}" destId="{265A1842-D32C-4AAA-87FD-FF475F7EBCB7}" srcOrd="4" destOrd="0" presId="urn:microsoft.com/office/officeart/2005/8/layout/hProcess9"/>
    <dgm:cxn modelId="{B549E368-C453-4D29-B37F-296E967154AB}" type="presParOf" srcId="{A823DF3B-26E3-4D86-B172-DFA33C7FD496}" destId="{6C15BE57-4C3E-4FC4-B72C-93470BB3FB5B}" srcOrd="5" destOrd="0" presId="urn:microsoft.com/office/officeart/2005/8/layout/hProcess9"/>
    <dgm:cxn modelId="{554D848F-783F-41F7-9A5C-68613F18B0E8}" type="presParOf" srcId="{A823DF3B-26E3-4D86-B172-DFA33C7FD496}" destId="{6FCD95C3-886D-43AF-8FAC-ED653A41368C}" srcOrd="6" destOrd="0" presId="urn:microsoft.com/office/officeart/2005/8/layout/hProcess9"/>
    <dgm:cxn modelId="{3487685D-5F60-49FF-B287-E0461CF77899}" type="presParOf" srcId="{A823DF3B-26E3-4D86-B172-DFA33C7FD496}" destId="{9F3250D2-63E7-4EFA-B5D8-38757B212CB9}" srcOrd="7" destOrd="0" presId="urn:microsoft.com/office/officeart/2005/8/layout/hProcess9"/>
    <dgm:cxn modelId="{D2045DE2-3AF5-47F3-9B6B-F17353B58B2E}" type="presParOf" srcId="{A823DF3B-26E3-4D86-B172-DFA33C7FD496}" destId="{68441D92-9496-45F2-87A5-13998478DAD7}" srcOrd="8" destOrd="0" presId="urn:microsoft.com/office/officeart/2005/8/layout/hProcess9"/>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085274-B112-4FF3-9663-15D02CADDE8E}" type="doc">
      <dgm:prSet loTypeId="urn:microsoft.com/office/officeart/2005/8/layout/vList2" loCatId="list" qsTypeId="urn:microsoft.com/office/officeart/2005/8/quickstyle/3d3" qsCatId="3D" csTypeId="urn:microsoft.com/office/officeart/2005/8/colors/colorful1" csCatId="colorful" phldr="1"/>
      <dgm:spPr/>
      <dgm:t>
        <a:bodyPr/>
        <a:lstStyle/>
        <a:p>
          <a:endParaRPr lang="en-IN"/>
        </a:p>
      </dgm:t>
    </dgm:pt>
    <dgm:pt modelId="{81D7D3F6-46F9-4450-BF1E-88E45788B1BD}">
      <dgm:prSet custT="1"/>
      <dgm:spPr/>
      <dgm:t>
        <a:bodyPr/>
        <a:lstStyle/>
        <a:p>
          <a:r>
            <a:rPr lang="en-GB" sz="1800" b="0" i="0" baseline="0" dirty="0">
              <a:latin typeface="Times New Roman" panose="02020603050405020304" pitchFamily="18" charset="0"/>
              <a:cs typeface="Times New Roman" panose="02020603050405020304" pitchFamily="18" charset="0"/>
            </a:rPr>
            <a:t>Progressive disc displacement most often begins on its lateral aspect and occurs in an anterior and medial direction as a result of the insertion of muscle </a:t>
          </a:r>
          <a:r>
            <a:rPr lang="en-GB" sz="1800" b="0" i="0" baseline="0" dirty="0" err="1">
              <a:latin typeface="Times New Roman" panose="02020603050405020304" pitchFamily="18" charset="0"/>
              <a:cs typeface="Times New Roman" panose="02020603050405020304" pitchFamily="18" charset="0"/>
            </a:rPr>
            <a:t>fibers</a:t>
          </a:r>
          <a:r>
            <a:rPr lang="en-GB" sz="1800" b="0" i="0" baseline="0" dirty="0">
              <a:latin typeface="Times New Roman" panose="02020603050405020304" pitchFamily="18" charset="0"/>
              <a:cs typeface="Times New Roman" panose="02020603050405020304" pitchFamily="18" charset="0"/>
            </a:rPr>
            <a:t> into the anteromedial aspect of the disc.  </a:t>
          </a:r>
          <a:endParaRPr lang="en-IN" sz="1800" dirty="0">
            <a:latin typeface="Times New Roman" panose="02020603050405020304" pitchFamily="18" charset="0"/>
            <a:cs typeface="Times New Roman" panose="02020603050405020304" pitchFamily="18" charset="0"/>
          </a:endParaRPr>
        </a:p>
      </dgm:t>
    </dgm:pt>
    <dgm:pt modelId="{4ACEEEE8-6B1D-4922-B74B-0BD1F7D82BE8}" type="parTrans" cxnId="{78E349F4-BABA-49E9-8339-775E4F421270}">
      <dgm:prSet/>
      <dgm:spPr/>
      <dgm:t>
        <a:bodyPr/>
        <a:lstStyle/>
        <a:p>
          <a:endParaRPr lang="en-IN"/>
        </a:p>
      </dgm:t>
    </dgm:pt>
    <dgm:pt modelId="{CA8988B8-96B8-4F5F-9FE6-8EE9F26D5ED1}" type="sibTrans" cxnId="{78E349F4-BABA-49E9-8339-775E4F421270}">
      <dgm:prSet/>
      <dgm:spPr/>
      <dgm:t>
        <a:bodyPr/>
        <a:lstStyle/>
        <a:p>
          <a:endParaRPr lang="en-IN"/>
        </a:p>
      </dgm:t>
    </dgm:pt>
    <dgm:pt modelId="{10A2F5A1-AFC5-4056-9D8D-A974E8E8BBA3}">
      <dgm:prSet custT="1"/>
      <dgm:spPr>
        <a:solidFill>
          <a:schemeClr val="tx1">
            <a:lumMod val="50000"/>
            <a:lumOff val="50000"/>
          </a:schemeClr>
        </a:solidFill>
      </dgm:spPr>
      <dgm:t>
        <a:bodyPr/>
        <a:lstStyle/>
        <a:p>
          <a:r>
            <a:rPr lang="en-GB" sz="1800" b="0" i="0" baseline="0" dirty="0">
              <a:latin typeface="Times New Roman" panose="02020603050405020304" pitchFamily="18" charset="0"/>
              <a:cs typeface="Times New Roman" panose="02020603050405020304" pitchFamily="18" charset="0"/>
            </a:rPr>
            <a:t>Stretching of the </a:t>
          </a:r>
          <a:r>
            <a:rPr lang="en-GB" sz="1800" b="0" i="0" baseline="0" dirty="0" err="1">
              <a:latin typeface="Times New Roman" panose="02020603050405020304" pitchFamily="18" charset="0"/>
              <a:cs typeface="Times New Roman" panose="02020603050405020304" pitchFamily="18" charset="0"/>
            </a:rPr>
            <a:t>retrodiscal</a:t>
          </a:r>
          <a:r>
            <a:rPr lang="en-GB" sz="1800" b="0" i="0" baseline="0" dirty="0">
              <a:latin typeface="Times New Roman" panose="02020603050405020304" pitchFamily="18" charset="0"/>
              <a:cs typeface="Times New Roman" panose="02020603050405020304" pitchFamily="18" charset="0"/>
            </a:rPr>
            <a:t> tissues and collateral ligaments permits the disc to be displaced and function to be limited in response to pain that results from compressive forces on the </a:t>
          </a:r>
          <a:r>
            <a:rPr lang="en-GB" sz="1800" b="0" i="0" baseline="0" dirty="0" err="1">
              <a:latin typeface="Times New Roman" panose="02020603050405020304" pitchFamily="18" charset="0"/>
              <a:cs typeface="Times New Roman" panose="02020603050405020304" pitchFamily="18" charset="0"/>
            </a:rPr>
            <a:t>retrodiscal</a:t>
          </a:r>
          <a:r>
            <a:rPr lang="en-GB" sz="1800" b="0" i="0" baseline="0" dirty="0">
              <a:latin typeface="Times New Roman" panose="02020603050405020304" pitchFamily="18" charset="0"/>
              <a:cs typeface="Times New Roman" panose="02020603050405020304" pitchFamily="18" charset="0"/>
            </a:rPr>
            <a:t> tissues </a:t>
          </a:r>
          <a:endParaRPr lang="en-IN" sz="1800" dirty="0">
            <a:latin typeface="Times New Roman" panose="02020603050405020304" pitchFamily="18" charset="0"/>
            <a:cs typeface="Times New Roman" panose="02020603050405020304" pitchFamily="18" charset="0"/>
          </a:endParaRPr>
        </a:p>
      </dgm:t>
    </dgm:pt>
    <dgm:pt modelId="{ADCA8DDB-A231-4625-836E-A108C45FE81A}" type="parTrans" cxnId="{BA0BE306-6A2A-472C-B70D-AAFFA987DA8A}">
      <dgm:prSet/>
      <dgm:spPr/>
      <dgm:t>
        <a:bodyPr/>
        <a:lstStyle/>
        <a:p>
          <a:endParaRPr lang="en-IN"/>
        </a:p>
      </dgm:t>
    </dgm:pt>
    <dgm:pt modelId="{7AD84864-ACE3-4255-BB22-8DD4F952AA26}" type="sibTrans" cxnId="{BA0BE306-6A2A-472C-B70D-AAFFA987DA8A}">
      <dgm:prSet/>
      <dgm:spPr/>
      <dgm:t>
        <a:bodyPr/>
        <a:lstStyle/>
        <a:p>
          <a:endParaRPr lang="en-IN"/>
        </a:p>
      </dgm:t>
    </dgm:pt>
    <dgm:pt modelId="{8E8A2866-EB94-4EC7-B83F-A3EF86707AD5}">
      <dgm:prSet custT="1"/>
      <dgm:spPr/>
      <dgm:t>
        <a:bodyPr/>
        <a:lstStyle/>
        <a:p>
          <a:r>
            <a:rPr lang="en-GB" sz="1800" b="0" i="0" baseline="0" dirty="0">
              <a:latin typeface="Times New Roman" panose="02020603050405020304" pitchFamily="18" charset="0"/>
              <a:cs typeface="Times New Roman" panose="02020603050405020304" pitchFamily="18" charset="0"/>
            </a:rPr>
            <a:t>At some stage of opening, the remaining elasticity of the </a:t>
          </a:r>
          <a:r>
            <a:rPr lang="en-GB" sz="1800" b="0" i="0" baseline="0" dirty="0" err="1">
              <a:latin typeface="Times New Roman" panose="02020603050405020304" pitchFamily="18" charset="0"/>
              <a:cs typeface="Times New Roman" panose="02020603050405020304" pitchFamily="18" charset="0"/>
            </a:rPr>
            <a:t>retrodiscal</a:t>
          </a:r>
          <a:r>
            <a:rPr lang="en-GB" sz="1800" b="0" i="0" baseline="0" dirty="0">
              <a:latin typeface="Times New Roman" panose="02020603050405020304" pitchFamily="18" charset="0"/>
              <a:cs typeface="Times New Roman" panose="02020603050405020304" pitchFamily="18" charset="0"/>
            </a:rPr>
            <a:t> tissues and the tension of the capsular ligaments can pull the disc onto the head of the condyle, often with a discernible sound. </a:t>
          </a:r>
          <a:endParaRPr lang="en-IN" sz="1800" dirty="0">
            <a:latin typeface="Times New Roman" panose="02020603050405020304" pitchFamily="18" charset="0"/>
            <a:cs typeface="Times New Roman" panose="02020603050405020304" pitchFamily="18" charset="0"/>
          </a:endParaRPr>
        </a:p>
      </dgm:t>
    </dgm:pt>
    <dgm:pt modelId="{60822B7F-C189-4712-907B-56188EAAC046}" type="parTrans" cxnId="{A92F15CA-D3F4-48E0-A3C2-A362410CCDB0}">
      <dgm:prSet/>
      <dgm:spPr/>
      <dgm:t>
        <a:bodyPr/>
        <a:lstStyle/>
        <a:p>
          <a:endParaRPr lang="en-IN"/>
        </a:p>
      </dgm:t>
    </dgm:pt>
    <dgm:pt modelId="{EBBF9873-5DBD-422A-9A31-508EB11D444F}" type="sibTrans" cxnId="{A92F15CA-D3F4-48E0-A3C2-A362410CCDB0}">
      <dgm:prSet/>
      <dgm:spPr/>
      <dgm:t>
        <a:bodyPr/>
        <a:lstStyle/>
        <a:p>
          <a:endParaRPr lang="en-IN"/>
        </a:p>
      </dgm:t>
    </dgm:pt>
    <dgm:pt modelId="{582F5F9D-F478-4A88-8B70-730A274F320B}">
      <dgm:prSet custT="1"/>
      <dgm:spPr>
        <a:solidFill>
          <a:srgbClr val="C88800"/>
        </a:solidFill>
      </dgm:spPr>
      <dgm:t>
        <a:bodyPr/>
        <a:lstStyle/>
        <a:p>
          <a:r>
            <a:rPr lang="en-GB" sz="1800" b="0" i="0" baseline="0" dirty="0">
              <a:latin typeface="Times New Roman" panose="02020603050405020304" pitchFamily="18" charset="0"/>
              <a:cs typeface="Times New Roman" panose="02020603050405020304" pitchFamily="18" charset="0"/>
            </a:rPr>
            <a:t>Closing then results in the disc again becoming dislocated anteriorly, which results in a common joint sound that is often referred to as a </a:t>
          </a:r>
          <a:r>
            <a:rPr lang="en-GB" sz="1800" b="0" i="1" baseline="0" dirty="0">
              <a:latin typeface="Times New Roman" panose="02020603050405020304" pitchFamily="18" charset="0"/>
              <a:cs typeface="Times New Roman" panose="02020603050405020304" pitchFamily="18" charset="0"/>
            </a:rPr>
            <a:t>reciprocal click</a:t>
          </a:r>
          <a:endParaRPr lang="en-IN" sz="1800" dirty="0">
            <a:latin typeface="Times New Roman" panose="02020603050405020304" pitchFamily="18" charset="0"/>
            <a:cs typeface="Times New Roman" panose="02020603050405020304" pitchFamily="18" charset="0"/>
          </a:endParaRPr>
        </a:p>
      </dgm:t>
    </dgm:pt>
    <dgm:pt modelId="{9AA32405-4442-4D98-B7F1-EC7D7E333025}" type="parTrans" cxnId="{05309909-A840-4173-9FD8-3A0C52D81495}">
      <dgm:prSet/>
      <dgm:spPr/>
      <dgm:t>
        <a:bodyPr/>
        <a:lstStyle/>
        <a:p>
          <a:endParaRPr lang="en-IN"/>
        </a:p>
      </dgm:t>
    </dgm:pt>
    <dgm:pt modelId="{4EA6CDFB-1A89-464E-9AF8-F28D8862FD59}" type="sibTrans" cxnId="{05309909-A840-4173-9FD8-3A0C52D81495}">
      <dgm:prSet/>
      <dgm:spPr/>
      <dgm:t>
        <a:bodyPr/>
        <a:lstStyle/>
        <a:p>
          <a:endParaRPr lang="en-IN"/>
        </a:p>
      </dgm:t>
    </dgm:pt>
    <dgm:pt modelId="{F5A519E8-25E1-469F-ACB4-8DC354CE50B0}" type="pres">
      <dgm:prSet presAssocID="{5D085274-B112-4FF3-9663-15D02CADDE8E}" presName="linear" presStyleCnt="0">
        <dgm:presLayoutVars>
          <dgm:animLvl val="lvl"/>
          <dgm:resizeHandles val="exact"/>
        </dgm:presLayoutVars>
      </dgm:prSet>
      <dgm:spPr/>
    </dgm:pt>
    <dgm:pt modelId="{F34DAED8-D452-4B40-ABC0-639B6B9D4929}" type="pres">
      <dgm:prSet presAssocID="{81D7D3F6-46F9-4450-BF1E-88E45788B1BD}" presName="parentText" presStyleLbl="node1" presStyleIdx="0" presStyleCnt="4">
        <dgm:presLayoutVars>
          <dgm:chMax val="0"/>
          <dgm:bulletEnabled val="1"/>
        </dgm:presLayoutVars>
      </dgm:prSet>
      <dgm:spPr/>
    </dgm:pt>
    <dgm:pt modelId="{C4470F6A-28E0-458E-80DE-0E8998A3306E}" type="pres">
      <dgm:prSet presAssocID="{CA8988B8-96B8-4F5F-9FE6-8EE9F26D5ED1}" presName="spacer" presStyleCnt="0"/>
      <dgm:spPr/>
    </dgm:pt>
    <dgm:pt modelId="{0CD98651-4A32-4A7B-8DC5-227F7B9E9F6D}" type="pres">
      <dgm:prSet presAssocID="{10A2F5A1-AFC5-4056-9D8D-A974E8E8BBA3}" presName="parentText" presStyleLbl="node1" presStyleIdx="1" presStyleCnt="4">
        <dgm:presLayoutVars>
          <dgm:chMax val="0"/>
          <dgm:bulletEnabled val="1"/>
        </dgm:presLayoutVars>
      </dgm:prSet>
      <dgm:spPr/>
    </dgm:pt>
    <dgm:pt modelId="{29D84997-4F69-4C48-B3F2-001C4DD8C3CE}" type="pres">
      <dgm:prSet presAssocID="{7AD84864-ACE3-4255-BB22-8DD4F952AA26}" presName="spacer" presStyleCnt="0"/>
      <dgm:spPr/>
    </dgm:pt>
    <dgm:pt modelId="{78A55FE0-B4C6-4DAA-9AF3-5B83C05B922A}" type="pres">
      <dgm:prSet presAssocID="{8E8A2866-EB94-4EC7-B83F-A3EF86707AD5}" presName="parentText" presStyleLbl="node1" presStyleIdx="2" presStyleCnt="4">
        <dgm:presLayoutVars>
          <dgm:chMax val="0"/>
          <dgm:bulletEnabled val="1"/>
        </dgm:presLayoutVars>
      </dgm:prSet>
      <dgm:spPr/>
    </dgm:pt>
    <dgm:pt modelId="{4671BC61-1EF3-458A-8502-494A7E4DCB87}" type="pres">
      <dgm:prSet presAssocID="{EBBF9873-5DBD-422A-9A31-508EB11D444F}" presName="spacer" presStyleCnt="0"/>
      <dgm:spPr/>
    </dgm:pt>
    <dgm:pt modelId="{511CEDAF-489E-4B08-A7D0-A18AFC622DF9}" type="pres">
      <dgm:prSet presAssocID="{582F5F9D-F478-4A88-8B70-730A274F320B}" presName="parentText" presStyleLbl="node1" presStyleIdx="3" presStyleCnt="4">
        <dgm:presLayoutVars>
          <dgm:chMax val="0"/>
          <dgm:bulletEnabled val="1"/>
        </dgm:presLayoutVars>
      </dgm:prSet>
      <dgm:spPr/>
    </dgm:pt>
  </dgm:ptLst>
  <dgm:cxnLst>
    <dgm:cxn modelId="{BA0BE306-6A2A-472C-B70D-AAFFA987DA8A}" srcId="{5D085274-B112-4FF3-9663-15D02CADDE8E}" destId="{10A2F5A1-AFC5-4056-9D8D-A974E8E8BBA3}" srcOrd="1" destOrd="0" parTransId="{ADCA8DDB-A231-4625-836E-A108C45FE81A}" sibTransId="{7AD84864-ACE3-4255-BB22-8DD4F952AA26}"/>
    <dgm:cxn modelId="{05309909-A840-4173-9FD8-3A0C52D81495}" srcId="{5D085274-B112-4FF3-9663-15D02CADDE8E}" destId="{582F5F9D-F478-4A88-8B70-730A274F320B}" srcOrd="3" destOrd="0" parTransId="{9AA32405-4442-4D98-B7F1-EC7D7E333025}" sibTransId="{4EA6CDFB-1A89-464E-9AF8-F28D8862FD59}"/>
    <dgm:cxn modelId="{131AE527-59A3-4535-BF74-B2E5ACB7F1CE}" type="presOf" srcId="{10A2F5A1-AFC5-4056-9D8D-A974E8E8BBA3}" destId="{0CD98651-4A32-4A7B-8DC5-227F7B9E9F6D}" srcOrd="0" destOrd="0" presId="urn:microsoft.com/office/officeart/2005/8/layout/vList2"/>
    <dgm:cxn modelId="{6FD34649-F473-4651-AD9C-C063496687B4}" type="presOf" srcId="{81D7D3F6-46F9-4450-BF1E-88E45788B1BD}" destId="{F34DAED8-D452-4B40-ABC0-639B6B9D4929}" srcOrd="0" destOrd="0" presId="urn:microsoft.com/office/officeart/2005/8/layout/vList2"/>
    <dgm:cxn modelId="{6354C455-BA69-4A29-9AB6-E34524E4239C}" type="presOf" srcId="{5D085274-B112-4FF3-9663-15D02CADDE8E}" destId="{F5A519E8-25E1-469F-ACB4-8DC354CE50B0}" srcOrd="0" destOrd="0" presId="urn:microsoft.com/office/officeart/2005/8/layout/vList2"/>
    <dgm:cxn modelId="{D0260F79-6930-45B8-9437-4CC529B9A772}" type="presOf" srcId="{8E8A2866-EB94-4EC7-B83F-A3EF86707AD5}" destId="{78A55FE0-B4C6-4DAA-9AF3-5B83C05B922A}" srcOrd="0" destOrd="0" presId="urn:microsoft.com/office/officeart/2005/8/layout/vList2"/>
    <dgm:cxn modelId="{82BFA894-AFCF-4B1E-9ADE-A8C01611F4EC}" type="presOf" srcId="{582F5F9D-F478-4A88-8B70-730A274F320B}" destId="{511CEDAF-489E-4B08-A7D0-A18AFC622DF9}" srcOrd="0" destOrd="0" presId="urn:microsoft.com/office/officeart/2005/8/layout/vList2"/>
    <dgm:cxn modelId="{A92F15CA-D3F4-48E0-A3C2-A362410CCDB0}" srcId="{5D085274-B112-4FF3-9663-15D02CADDE8E}" destId="{8E8A2866-EB94-4EC7-B83F-A3EF86707AD5}" srcOrd="2" destOrd="0" parTransId="{60822B7F-C189-4712-907B-56188EAAC046}" sibTransId="{EBBF9873-5DBD-422A-9A31-508EB11D444F}"/>
    <dgm:cxn modelId="{78E349F4-BABA-49E9-8339-775E4F421270}" srcId="{5D085274-B112-4FF3-9663-15D02CADDE8E}" destId="{81D7D3F6-46F9-4450-BF1E-88E45788B1BD}" srcOrd="0" destOrd="0" parTransId="{4ACEEEE8-6B1D-4922-B74B-0BD1F7D82BE8}" sibTransId="{CA8988B8-96B8-4F5F-9FE6-8EE9F26D5ED1}"/>
    <dgm:cxn modelId="{3EB5B9B4-CB25-4103-9E85-F0F2E65CA701}" type="presParOf" srcId="{F5A519E8-25E1-469F-ACB4-8DC354CE50B0}" destId="{F34DAED8-D452-4B40-ABC0-639B6B9D4929}" srcOrd="0" destOrd="0" presId="urn:microsoft.com/office/officeart/2005/8/layout/vList2"/>
    <dgm:cxn modelId="{A9AC0531-3A56-4C65-9B95-189F45BFA7BD}" type="presParOf" srcId="{F5A519E8-25E1-469F-ACB4-8DC354CE50B0}" destId="{C4470F6A-28E0-458E-80DE-0E8998A3306E}" srcOrd="1" destOrd="0" presId="urn:microsoft.com/office/officeart/2005/8/layout/vList2"/>
    <dgm:cxn modelId="{EB0466F5-F4AE-4752-8E64-85EB87C73079}" type="presParOf" srcId="{F5A519E8-25E1-469F-ACB4-8DC354CE50B0}" destId="{0CD98651-4A32-4A7B-8DC5-227F7B9E9F6D}" srcOrd="2" destOrd="0" presId="urn:microsoft.com/office/officeart/2005/8/layout/vList2"/>
    <dgm:cxn modelId="{AF15E334-0451-4C8A-B177-6DC77B013338}" type="presParOf" srcId="{F5A519E8-25E1-469F-ACB4-8DC354CE50B0}" destId="{29D84997-4F69-4C48-B3F2-001C4DD8C3CE}" srcOrd="3" destOrd="0" presId="urn:microsoft.com/office/officeart/2005/8/layout/vList2"/>
    <dgm:cxn modelId="{373FFC7B-7D07-437C-A971-8723BEFE7963}" type="presParOf" srcId="{F5A519E8-25E1-469F-ACB4-8DC354CE50B0}" destId="{78A55FE0-B4C6-4DAA-9AF3-5B83C05B922A}" srcOrd="4" destOrd="0" presId="urn:microsoft.com/office/officeart/2005/8/layout/vList2"/>
    <dgm:cxn modelId="{72649E0E-FB88-47E8-8BE0-EDD225E9AA1E}" type="presParOf" srcId="{F5A519E8-25E1-469F-ACB4-8DC354CE50B0}" destId="{4671BC61-1EF3-458A-8502-494A7E4DCB87}" srcOrd="5" destOrd="0" presId="urn:microsoft.com/office/officeart/2005/8/layout/vList2"/>
    <dgm:cxn modelId="{410A08A8-2D2B-4038-88D1-D3F6611F34CF}" type="presParOf" srcId="{F5A519E8-25E1-469F-ACB4-8DC354CE50B0}" destId="{511CEDAF-489E-4B08-A7D0-A18AFC622DF9}"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E1B951-66BA-4EAE-BF07-A3FB5B0006AA}" type="doc">
      <dgm:prSet loTypeId="urn:microsoft.com/office/officeart/2005/8/layout/bProcess3" loCatId="process" qsTypeId="urn:microsoft.com/office/officeart/2005/8/quickstyle/3d3" qsCatId="3D" csTypeId="urn:microsoft.com/office/officeart/2005/8/colors/colorful2" csCatId="colorful" phldr="1"/>
      <dgm:spPr/>
      <dgm:t>
        <a:bodyPr/>
        <a:lstStyle/>
        <a:p>
          <a:endParaRPr lang="en-IN"/>
        </a:p>
      </dgm:t>
    </dgm:pt>
    <dgm:pt modelId="{C209DDDE-F2A9-464F-AC5C-629AE70C2BCB}">
      <dgm:prSet custT="1"/>
      <dgm:spPr/>
      <dgm:t>
        <a:bodyPr/>
        <a:lstStyle/>
        <a:p>
          <a:r>
            <a:rPr lang="en-GB" sz="1800" b="0" i="0" baseline="0" dirty="0">
              <a:latin typeface="Times New Roman" panose="02020603050405020304" pitchFamily="18" charset="0"/>
              <a:cs typeface="Times New Roman" panose="02020603050405020304" pitchFamily="18" charset="0"/>
            </a:rPr>
            <a:t>Hypermobility (subluxation) of the TMJ can permit the condyle to translate beyond the </a:t>
          </a:r>
          <a:r>
            <a:rPr lang="en-GB" sz="1800" b="0" i="0" baseline="0" dirty="0" err="1">
              <a:latin typeface="Times New Roman" panose="02020603050405020304" pitchFamily="18" charset="0"/>
              <a:cs typeface="Times New Roman" panose="02020603050405020304" pitchFamily="18" charset="0"/>
            </a:rPr>
            <a:t>eminentia</a:t>
          </a:r>
          <a:r>
            <a:rPr lang="en-GB" sz="1800" b="0" i="0" baseline="0" dirty="0">
              <a:latin typeface="Times New Roman" panose="02020603050405020304" pitchFamily="18" charset="0"/>
              <a:cs typeface="Times New Roman" panose="02020603050405020304" pitchFamily="18" charset="0"/>
            </a:rPr>
            <a:t>, with both the disc and the condyle located beyond its prominence. </a:t>
          </a:r>
          <a:endParaRPr lang="en-IN" sz="1800" dirty="0">
            <a:latin typeface="Times New Roman" panose="02020603050405020304" pitchFamily="18" charset="0"/>
            <a:cs typeface="Times New Roman" panose="02020603050405020304" pitchFamily="18" charset="0"/>
          </a:endParaRPr>
        </a:p>
      </dgm:t>
    </dgm:pt>
    <dgm:pt modelId="{59CF4C2D-5EC5-4A65-8FCF-979881ED7D76}" type="parTrans" cxnId="{064727FD-C3CE-4D72-976D-4F463DE3EDCE}">
      <dgm:prSet/>
      <dgm:spPr/>
      <dgm:t>
        <a:bodyPr/>
        <a:lstStyle/>
        <a:p>
          <a:endParaRPr lang="en-IN"/>
        </a:p>
      </dgm:t>
    </dgm:pt>
    <dgm:pt modelId="{F1A1DBE1-8B87-490A-ACF3-63A689640C6C}" type="sibTrans" cxnId="{064727FD-C3CE-4D72-976D-4F463DE3EDCE}">
      <dgm:prSet/>
      <dgm:spPr/>
      <dgm:t>
        <a:bodyPr/>
        <a:lstStyle/>
        <a:p>
          <a:endParaRPr lang="en-IN"/>
        </a:p>
      </dgm:t>
    </dgm:pt>
    <dgm:pt modelId="{1A847B8E-6747-4C09-BFD7-E1DE02C96868}">
      <dgm:prSet custT="1"/>
      <dgm:spPr>
        <a:solidFill>
          <a:schemeClr val="accent2">
            <a:lumMod val="60000"/>
            <a:lumOff val="40000"/>
          </a:schemeClr>
        </a:solidFill>
      </dgm:spPr>
      <dgm:t>
        <a:bodyPr/>
        <a:lstStyle/>
        <a:p>
          <a:r>
            <a:rPr lang="en-GB" sz="1800" b="0" i="0" baseline="0" dirty="0">
              <a:latin typeface="Times New Roman" panose="02020603050405020304" pitchFamily="18" charset="0"/>
              <a:cs typeface="Times New Roman" panose="02020603050405020304" pitchFamily="18" charset="0"/>
            </a:rPr>
            <a:t>When the condyles translate beyond the </a:t>
          </a:r>
          <a:r>
            <a:rPr lang="en-GB" sz="1800" b="0" i="0" baseline="0" dirty="0" err="1">
              <a:latin typeface="Times New Roman" panose="02020603050405020304" pitchFamily="18" charset="0"/>
              <a:cs typeface="Times New Roman" panose="02020603050405020304" pitchFamily="18" charset="0"/>
            </a:rPr>
            <a:t>eminentia</a:t>
          </a:r>
          <a:r>
            <a:rPr lang="en-GB" sz="1800" b="0" i="0" baseline="0" dirty="0">
              <a:latin typeface="Times New Roman" panose="02020603050405020304" pitchFamily="18" charset="0"/>
              <a:cs typeface="Times New Roman" panose="02020603050405020304" pitchFamily="18" charset="0"/>
            </a:rPr>
            <a:t> but the discs are trapped posteriorly, the combined steepness of the disc and the </a:t>
          </a:r>
          <a:r>
            <a:rPr lang="en-GB" sz="1800" b="0" i="0" baseline="0" dirty="0" err="1">
              <a:latin typeface="Times New Roman" panose="02020603050405020304" pitchFamily="18" charset="0"/>
              <a:cs typeface="Times New Roman" panose="02020603050405020304" pitchFamily="18" charset="0"/>
            </a:rPr>
            <a:t>eminentia</a:t>
          </a:r>
          <a:r>
            <a:rPr lang="en-GB" sz="1800" b="0" i="0" baseline="0" dirty="0">
              <a:latin typeface="Times New Roman" panose="02020603050405020304" pitchFamily="18" charset="0"/>
              <a:cs typeface="Times New Roman" panose="02020603050405020304" pitchFamily="18" charset="0"/>
            </a:rPr>
            <a:t> prevents the reduction of each condyle, and the mandible is locked open</a:t>
          </a:r>
          <a:endParaRPr lang="en-IN" sz="1800" dirty="0">
            <a:latin typeface="Times New Roman" panose="02020603050405020304" pitchFamily="18" charset="0"/>
            <a:cs typeface="Times New Roman" panose="02020603050405020304" pitchFamily="18" charset="0"/>
          </a:endParaRPr>
        </a:p>
      </dgm:t>
    </dgm:pt>
    <dgm:pt modelId="{9D06FB03-AC91-474A-B8C2-CDE6F145E798}" type="parTrans" cxnId="{8E882837-0ABF-4B91-9903-EE789FFC79CE}">
      <dgm:prSet/>
      <dgm:spPr/>
      <dgm:t>
        <a:bodyPr/>
        <a:lstStyle/>
        <a:p>
          <a:endParaRPr lang="en-IN"/>
        </a:p>
      </dgm:t>
    </dgm:pt>
    <dgm:pt modelId="{AE7745EA-5DB3-4253-AD42-5BFC19D567C5}" type="sibTrans" cxnId="{8E882837-0ABF-4B91-9903-EE789FFC79CE}">
      <dgm:prSet/>
      <dgm:spPr/>
      <dgm:t>
        <a:bodyPr/>
        <a:lstStyle/>
        <a:p>
          <a:endParaRPr lang="en-IN"/>
        </a:p>
      </dgm:t>
    </dgm:pt>
    <dgm:pt modelId="{C0D44158-4482-4396-8A05-BE17BB450A7D}" type="pres">
      <dgm:prSet presAssocID="{98E1B951-66BA-4EAE-BF07-A3FB5B0006AA}" presName="Name0" presStyleCnt="0">
        <dgm:presLayoutVars>
          <dgm:dir/>
          <dgm:resizeHandles val="exact"/>
        </dgm:presLayoutVars>
      </dgm:prSet>
      <dgm:spPr/>
    </dgm:pt>
    <dgm:pt modelId="{E855A954-6AF4-48C2-A90E-CF1AEC2DD774}" type="pres">
      <dgm:prSet presAssocID="{C209DDDE-F2A9-464F-AC5C-629AE70C2BCB}" presName="node" presStyleLbl="node1" presStyleIdx="0" presStyleCnt="2">
        <dgm:presLayoutVars>
          <dgm:bulletEnabled val="1"/>
        </dgm:presLayoutVars>
      </dgm:prSet>
      <dgm:spPr/>
    </dgm:pt>
    <dgm:pt modelId="{F0B4F05C-A175-4E4F-9390-5D9C07A69401}" type="pres">
      <dgm:prSet presAssocID="{F1A1DBE1-8B87-490A-ACF3-63A689640C6C}" presName="sibTrans" presStyleLbl="sibTrans1D1" presStyleIdx="0" presStyleCnt="1"/>
      <dgm:spPr/>
    </dgm:pt>
    <dgm:pt modelId="{AF0F5420-3E2F-4481-8D80-32A233D36511}" type="pres">
      <dgm:prSet presAssocID="{F1A1DBE1-8B87-490A-ACF3-63A689640C6C}" presName="connectorText" presStyleLbl="sibTrans1D1" presStyleIdx="0" presStyleCnt="1"/>
      <dgm:spPr/>
    </dgm:pt>
    <dgm:pt modelId="{9ADC7543-0240-4DEF-BC67-762FD8C22496}" type="pres">
      <dgm:prSet presAssocID="{1A847B8E-6747-4C09-BFD7-E1DE02C96868}" presName="node" presStyleLbl="node1" presStyleIdx="1" presStyleCnt="2">
        <dgm:presLayoutVars>
          <dgm:bulletEnabled val="1"/>
        </dgm:presLayoutVars>
      </dgm:prSet>
      <dgm:spPr/>
    </dgm:pt>
  </dgm:ptLst>
  <dgm:cxnLst>
    <dgm:cxn modelId="{4478020E-1648-4CE2-AD01-633DE02E8C98}" type="presOf" srcId="{F1A1DBE1-8B87-490A-ACF3-63A689640C6C}" destId="{F0B4F05C-A175-4E4F-9390-5D9C07A69401}" srcOrd="0" destOrd="0" presId="urn:microsoft.com/office/officeart/2005/8/layout/bProcess3"/>
    <dgm:cxn modelId="{8E882837-0ABF-4B91-9903-EE789FFC79CE}" srcId="{98E1B951-66BA-4EAE-BF07-A3FB5B0006AA}" destId="{1A847B8E-6747-4C09-BFD7-E1DE02C96868}" srcOrd="1" destOrd="0" parTransId="{9D06FB03-AC91-474A-B8C2-CDE6F145E798}" sibTransId="{AE7745EA-5DB3-4253-AD42-5BFC19D567C5}"/>
    <dgm:cxn modelId="{81DA1163-3965-463A-A4D2-C1009FE0ACE7}" type="presOf" srcId="{F1A1DBE1-8B87-490A-ACF3-63A689640C6C}" destId="{AF0F5420-3E2F-4481-8D80-32A233D36511}" srcOrd="1" destOrd="0" presId="urn:microsoft.com/office/officeart/2005/8/layout/bProcess3"/>
    <dgm:cxn modelId="{E9072484-B1EA-4767-AF89-5398FC696CA3}" type="presOf" srcId="{C209DDDE-F2A9-464F-AC5C-629AE70C2BCB}" destId="{E855A954-6AF4-48C2-A90E-CF1AEC2DD774}" srcOrd="0" destOrd="0" presId="urn:microsoft.com/office/officeart/2005/8/layout/bProcess3"/>
    <dgm:cxn modelId="{204C338E-1A9C-4300-BA0D-06036957C144}" type="presOf" srcId="{98E1B951-66BA-4EAE-BF07-A3FB5B0006AA}" destId="{C0D44158-4482-4396-8A05-BE17BB450A7D}" srcOrd="0" destOrd="0" presId="urn:microsoft.com/office/officeart/2005/8/layout/bProcess3"/>
    <dgm:cxn modelId="{47ECC3ED-BF4A-4F9D-8DF8-D72F35D711EF}" type="presOf" srcId="{1A847B8E-6747-4C09-BFD7-E1DE02C96868}" destId="{9ADC7543-0240-4DEF-BC67-762FD8C22496}" srcOrd="0" destOrd="0" presId="urn:microsoft.com/office/officeart/2005/8/layout/bProcess3"/>
    <dgm:cxn modelId="{064727FD-C3CE-4D72-976D-4F463DE3EDCE}" srcId="{98E1B951-66BA-4EAE-BF07-A3FB5B0006AA}" destId="{C209DDDE-F2A9-464F-AC5C-629AE70C2BCB}" srcOrd="0" destOrd="0" parTransId="{59CF4C2D-5EC5-4A65-8FCF-979881ED7D76}" sibTransId="{F1A1DBE1-8B87-490A-ACF3-63A689640C6C}"/>
    <dgm:cxn modelId="{1E2EF08F-84EF-4AD0-BF6E-263B980C5CBE}" type="presParOf" srcId="{C0D44158-4482-4396-8A05-BE17BB450A7D}" destId="{E855A954-6AF4-48C2-A90E-CF1AEC2DD774}" srcOrd="0" destOrd="0" presId="urn:microsoft.com/office/officeart/2005/8/layout/bProcess3"/>
    <dgm:cxn modelId="{D3AEA162-3B4E-4851-988F-C90A06A2B8B5}" type="presParOf" srcId="{C0D44158-4482-4396-8A05-BE17BB450A7D}" destId="{F0B4F05C-A175-4E4F-9390-5D9C07A69401}" srcOrd="1" destOrd="0" presId="urn:microsoft.com/office/officeart/2005/8/layout/bProcess3"/>
    <dgm:cxn modelId="{8169A554-3BBA-4D60-AB3D-CE8791499522}" type="presParOf" srcId="{F0B4F05C-A175-4E4F-9390-5D9C07A69401}" destId="{AF0F5420-3E2F-4481-8D80-32A233D36511}" srcOrd="0" destOrd="0" presId="urn:microsoft.com/office/officeart/2005/8/layout/bProcess3"/>
    <dgm:cxn modelId="{33F23986-421F-4AB5-8A39-662F63428481}" type="presParOf" srcId="{C0D44158-4482-4396-8A05-BE17BB450A7D}" destId="{9ADC7543-0240-4DEF-BC67-762FD8C22496}" srcOrd="2" destOrd="0" presId="urn:microsoft.com/office/officeart/2005/8/layout/b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3C412D-5466-467C-9C82-5446A4DB1097}" type="doc">
      <dgm:prSet loTypeId="urn:microsoft.com/office/officeart/2005/8/layout/bProcess3" loCatId="process" qsTypeId="urn:microsoft.com/office/officeart/2005/8/quickstyle/simple1" qsCatId="simple" csTypeId="urn:microsoft.com/office/officeart/2005/8/colors/colorful2" csCatId="colorful" phldr="1"/>
      <dgm:spPr/>
      <dgm:t>
        <a:bodyPr/>
        <a:lstStyle/>
        <a:p>
          <a:endParaRPr lang="en-IN"/>
        </a:p>
      </dgm:t>
    </dgm:pt>
    <dgm:pt modelId="{9164BB90-C3BD-426D-94E5-37076E6A9D0E}">
      <dgm:prSet custT="1"/>
      <dgm:spPr>
        <a:solidFill>
          <a:srgbClr val="ED0000"/>
        </a:solidFill>
      </dgm:spPr>
      <dgm:t>
        <a:bodyPr/>
        <a:lstStyle/>
        <a:p>
          <a:r>
            <a:rPr lang="en-GB" sz="1800" b="0" i="0" baseline="0" dirty="0">
              <a:latin typeface="Times New Roman" panose="02020603050405020304" pitchFamily="18" charset="0"/>
              <a:cs typeface="Times New Roman" panose="02020603050405020304" pitchFamily="18" charset="0"/>
            </a:rPr>
            <a:t>Myositis of the masticatory muscles arises from direct trauma or infection close to the muscle. </a:t>
          </a:r>
          <a:endParaRPr lang="en-IN" sz="1800" dirty="0">
            <a:latin typeface="Times New Roman" panose="02020603050405020304" pitchFamily="18" charset="0"/>
            <a:cs typeface="Times New Roman" panose="02020603050405020304" pitchFamily="18" charset="0"/>
          </a:endParaRPr>
        </a:p>
      </dgm:t>
    </dgm:pt>
    <dgm:pt modelId="{07D99B19-6223-41AF-A4D3-A3436841F834}" type="parTrans" cxnId="{2088B7CA-15FF-4003-9CD0-3780DF6BAB99}">
      <dgm:prSet/>
      <dgm:spPr/>
      <dgm:t>
        <a:bodyPr/>
        <a:lstStyle/>
        <a:p>
          <a:endParaRPr lang="en-IN" sz="1600"/>
        </a:p>
      </dgm:t>
    </dgm:pt>
    <dgm:pt modelId="{28829A51-C743-4637-BCBC-1F3CB26637B0}" type="sibTrans" cxnId="{2088B7CA-15FF-4003-9CD0-3780DF6BAB99}">
      <dgm:prSet custT="1"/>
      <dgm:spPr/>
      <dgm:t>
        <a:bodyPr/>
        <a:lstStyle/>
        <a:p>
          <a:endParaRPr lang="en-IN" sz="2000">
            <a:latin typeface="Times New Roman" panose="02020603050405020304" pitchFamily="18" charset="0"/>
            <a:cs typeface="Times New Roman" panose="02020603050405020304" pitchFamily="18" charset="0"/>
          </a:endParaRPr>
        </a:p>
      </dgm:t>
    </dgm:pt>
    <dgm:pt modelId="{0D4F5BF8-E7B5-41C1-95F1-20CEE9E393F7}">
      <dgm:prSet custT="1"/>
      <dgm:spPr/>
      <dgm:t>
        <a:bodyPr/>
        <a:lstStyle/>
        <a:p>
          <a:r>
            <a:rPr lang="en-GB" sz="1800" b="0" i="0" baseline="0" dirty="0">
              <a:latin typeface="Times New Roman" panose="02020603050405020304" pitchFamily="18" charset="0"/>
              <a:cs typeface="Times New Roman" panose="02020603050405020304" pitchFamily="18" charset="0"/>
            </a:rPr>
            <a:t>Associated</a:t>
          </a:r>
          <a:r>
            <a:rPr lang="en-GB" sz="1800" dirty="0">
              <a:latin typeface="Times New Roman" panose="02020603050405020304" pitchFamily="18" charset="0"/>
              <a:cs typeface="Times New Roman" panose="02020603050405020304" pitchFamily="18" charset="0"/>
            </a:rPr>
            <a:t> </a:t>
          </a:r>
          <a:r>
            <a:rPr lang="en-GB" sz="1800" b="0" i="0" baseline="0" dirty="0">
              <a:latin typeface="Times New Roman" panose="02020603050405020304" pitchFamily="18" charset="0"/>
              <a:cs typeface="Times New Roman" panose="02020603050405020304" pitchFamily="18" charset="0"/>
            </a:rPr>
            <a:t>pain increases with mandibular movement, thereby limiting the range of motion. </a:t>
          </a:r>
          <a:endParaRPr lang="en-IN" sz="1800" dirty="0">
            <a:latin typeface="Times New Roman" panose="02020603050405020304" pitchFamily="18" charset="0"/>
            <a:cs typeface="Times New Roman" panose="02020603050405020304" pitchFamily="18" charset="0"/>
          </a:endParaRPr>
        </a:p>
      </dgm:t>
    </dgm:pt>
    <dgm:pt modelId="{89ACA19C-A82B-4599-8307-0887419F2833}" type="parTrans" cxnId="{A20F011E-75E9-4E8B-AFC1-EB63737865DE}">
      <dgm:prSet/>
      <dgm:spPr/>
      <dgm:t>
        <a:bodyPr/>
        <a:lstStyle/>
        <a:p>
          <a:endParaRPr lang="en-IN" sz="1600"/>
        </a:p>
      </dgm:t>
    </dgm:pt>
    <dgm:pt modelId="{8A83DB62-3F23-4274-A178-BC69C4B6D4B9}" type="sibTrans" cxnId="{A20F011E-75E9-4E8B-AFC1-EB63737865DE}">
      <dgm:prSet custT="1"/>
      <dgm:spPr/>
      <dgm:t>
        <a:bodyPr/>
        <a:lstStyle/>
        <a:p>
          <a:endParaRPr lang="en-IN" sz="2000">
            <a:latin typeface="Times New Roman" panose="02020603050405020304" pitchFamily="18" charset="0"/>
            <a:cs typeface="Times New Roman" panose="02020603050405020304" pitchFamily="18" charset="0"/>
          </a:endParaRPr>
        </a:p>
      </dgm:t>
    </dgm:pt>
    <dgm:pt modelId="{3D7D6629-B97B-46CE-83DB-D0C0E9EB3DEA}">
      <dgm:prSet custT="1"/>
      <dgm:spPr>
        <a:solidFill>
          <a:schemeClr val="accent1">
            <a:lumMod val="50000"/>
          </a:schemeClr>
        </a:solidFill>
      </dgm:spPr>
      <dgm:t>
        <a:bodyPr/>
        <a:lstStyle/>
        <a:p>
          <a:r>
            <a:rPr lang="en-GB" sz="1800" b="0" i="0" baseline="0" dirty="0">
              <a:latin typeface="Times New Roman" panose="02020603050405020304" pitchFamily="18" charset="0"/>
              <a:cs typeface="Times New Roman" panose="02020603050405020304" pitchFamily="18" charset="0"/>
            </a:rPr>
            <a:t>Muscle spasm is the sustained involuntary contraction that results in the pain and dramatic shortening of the affected muscle.</a:t>
          </a:r>
          <a:endParaRPr lang="en-IN" sz="1800" dirty="0">
            <a:latin typeface="Times New Roman" panose="02020603050405020304" pitchFamily="18" charset="0"/>
            <a:cs typeface="Times New Roman" panose="02020603050405020304" pitchFamily="18" charset="0"/>
          </a:endParaRPr>
        </a:p>
      </dgm:t>
    </dgm:pt>
    <dgm:pt modelId="{18AE2BD8-3E80-491E-A1A6-65E966ACA33B}" type="parTrans" cxnId="{42AD2083-FC58-4B93-949A-8E7FAC573BF8}">
      <dgm:prSet/>
      <dgm:spPr/>
      <dgm:t>
        <a:bodyPr/>
        <a:lstStyle/>
        <a:p>
          <a:endParaRPr lang="en-IN" sz="1600"/>
        </a:p>
      </dgm:t>
    </dgm:pt>
    <dgm:pt modelId="{B770EFDA-714B-4389-8909-F36ECA0F5B7C}" type="sibTrans" cxnId="{42AD2083-FC58-4B93-949A-8E7FAC573BF8}">
      <dgm:prSet custT="1"/>
      <dgm:spPr/>
      <dgm:t>
        <a:bodyPr/>
        <a:lstStyle/>
        <a:p>
          <a:endParaRPr lang="en-IN" sz="2000">
            <a:latin typeface="Times New Roman" panose="02020603050405020304" pitchFamily="18" charset="0"/>
            <a:cs typeface="Times New Roman" panose="02020603050405020304" pitchFamily="18" charset="0"/>
          </a:endParaRPr>
        </a:p>
      </dgm:t>
    </dgm:pt>
    <dgm:pt modelId="{4713EAAB-0C8A-4E5F-82C1-68B69E4C724B}">
      <dgm:prSet custT="1"/>
      <dgm:spPr>
        <a:solidFill>
          <a:srgbClr val="787800"/>
        </a:solidFill>
      </dgm:spPr>
      <dgm:t>
        <a:bodyPr/>
        <a:lstStyle/>
        <a:p>
          <a:r>
            <a:rPr lang="en-GB" sz="1800" b="0" i="0" baseline="0" dirty="0" err="1">
              <a:latin typeface="Times New Roman" panose="02020603050405020304" pitchFamily="18" charset="0"/>
              <a:cs typeface="Times New Roman" panose="02020603050405020304" pitchFamily="18" charset="0"/>
            </a:rPr>
            <a:t>Myospasms</a:t>
          </a:r>
          <a:r>
            <a:rPr lang="en-GB" sz="1800" b="0" i="0" baseline="0" dirty="0">
              <a:latin typeface="Times New Roman" panose="02020603050405020304" pitchFamily="18" charset="0"/>
              <a:cs typeface="Times New Roman" panose="02020603050405020304" pitchFamily="18" charset="0"/>
            </a:rPr>
            <a:t> of the masticatory muscles greatly limits mandibular movement, and it can change that occlusion suddenly as a result of its rapid onset.  </a:t>
          </a:r>
          <a:endParaRPr lang="en-IN" sz="1800" dirty="0">
            <a:latin typeface="Times New Roman" panose="02020603050405020304" pitchFamily="18" charset="0"/>
            <a:cs typeface="Times New Roman" panose="02020603050405020304" pitchFamily="18" charset="0"/>
          </a:endParaRPr>
        </a:p>
      </dgm:t>
    </dgm:pt>
    <dgm:pt modelId="{7E91598D-A8FF-4C5F-BEB4-8416C9947176}" type="parTrans" cxnId="{256C12DF-68BC-4116-A628-983F08EE36B7}">
      <dgm:prSet/>
      <dgm:spPr/>
      <dgm:t>
        <a:bodyPr/>
        <a:lstStyle/>
        <a:p>
          <a:endParaRPr lang="en-IN" sz="1600"/>
        </a:p>
      </dgm:t>
    </dgm:pt>
    <dgm:pt modelId="{C1041F5A-74A5-43F9-A198-FA203D2810F0}" type="sibTrans" cxnId="{256C12DF-68BC-4116-A628-983F08EE36B7}">
      <dgm:prSet custT="1"/>
      <dgm:spPr/>
      <dgm:t>
        <a:bodyPr/>
        <a:lstStyle/>
        <a:p>
          <a:endParaRPr lang="en-IN" sz="2000">
            <a:latin typeface="Times New Roman" panose="02020603050405020304" pitchFamily="18" charset="0"/>
            <a:cs typeface="Times New Roman" panose="02020603050405020304" pitchFamily="18" charset="0"/>
          </a:endParaRPr>
        </a:p>
      </dgm:t>
    </dgm:pt>
    <dgm:pt modelId="{6BFA25C9-C675-48D3-B808-A2F10FBA0A1E}">
      <dgm:prSet custT="1"/>
      <dgm:spPr>
        <a:solidFill>
          <a:srgbClr val="007BB8"/>
        </a:solidFill>
      </dgm:spPr>
      <dgm:t>
        <a:bodyPr/>
        <a:lstStyle/>
        <a:p>
          <a:r>
            <a:rPr lang="en-GB" sz="1800" b="0" i="0" baseline="0" dirty="0">
              <a:latin typeface="Times New Roman" panose="02020603050405020304" pitchFamily="18" charset="0"/>
              <a:cs typeface="Times New Roman" panose="02020603050405020304" pitchFamily="18" charset="0"/>
            </a:rPr>
            <a:t>Local myalgia, which is pain that is specific to individual muscles, may result from ischemia or fatigue, and it may present as delayed-onset muscle soreness and protective co-contraction.</a:t>
          </a:r>
          <a:endParaRPr lang="en-IN" sz="1800" dirty="0">
            <a:latin typeface="Times New Roman" panose="02020603050405020304" pitchFamily="18" charset="0"/>
            <a:cs typeface="Times New Roman" panose="02020603050405020304" pitchFamily="18" charset="0"/>
          </a:endParaRPr>
        </a:p>
      </dgm:t>
    </dgm:pt>
    <dgm:pt modelId="{9A216242-097A-4970-9229-AE25A7A7B3B9}" type="parTrans" cxnId="{F7CEB642-20D2-4059-BE61-5F8A09235074}">
      <dgm:prSet/>
      <dgm:spPr/>
      <dgm:t>
        <a:bodyPr/>
        <a:lstStyle/>
        <a:p>
          <a:endParaRPr lang="en-IN" sz="1600"/>
        </a:p>
      </dgm:t>
    </dgm:pt>
    <dgm:pt modelId="{AB7AF223-58F4-4EAC-960D-9613BFCF43CE}" type="sibTrans" cxnId="{F7CEB642-20D2-4059-BE61-5F8A09235074}">
      <dgm:prSet/>
      <dgm:spPr/>
      <dgm:t>
        <a:bodyPr/>
        <a:lstStyle/>
        <a:p>
          <a:endParaRPr lang="en-IN" sz="1600"/>
        </a:p>
      </dgm:t>
    </dgm:pt>
    <dgm:pt modelId="{E12D018F-9BC3-4C2F-B73A-AFBE2576D802}" type="pres">
      <dgm:prSet presAssocID="{673C412D-5466-467C-9C82-5446A4DB1097}" presName="Name0" presStyleCnt="0">
        <dgm:presLayoutVars>
          <dgm:dir/>
          <dgm:resizeHandles val="exact"/>
        </dgm:presLayoutVars>
      </dgm:prSet>
      <dgm:spPr/>
    </dgm:pt>
    <dgm:pt modelId="{F1D4C78F-BC57-40E6-8383-2AE546489BB2}" type="pres">
      <dgm:prSet presAssocID="{9164BB90-C3BD-426D-94E5-37076E6A9D0E}" presName="node" presStyleLbl="node1" presStyleIdx="0" presStyleCnt="5">
        <dgm:presLayoutVars>
          <dgm:bulletEnabled val="1"/>
        </dgm:presLayoutVars>
      </dgm:prSet>
      <dgm:spPr/>
    </dgm:pt>
    <dgm:pt modelId="{DD174C5B-6ABA-45F8-AD79-BBA0115F7D5B}" type="pres">
      <dgm:prSet presAssocID="{28829A51-C743-4637-BCBC-1F3CB26637B0}" presName="sibTrans" presStyleLbl="sibTrans1D1" presStyleIdx="0" presStyleCnt="4"/>
      <dgm:spPr/>
    </dgm:pt>
    <dgm:pt modelId="{C14DAB9D-0500-4C36-A0BD-3723A1D87A8E}" type="pres">
      <dgm:prSet presAssocID="{28829A51-C743-4637-BCBC-1F3CB26637B0}" presName="connectorText" presStyleLbl="sibTrans1D1" presStyleIdx="0" presStyleCnt="4"/>
      <dgm:spPr/>
    </dgm:pt>
    <dgm:pt modelId="{B73A1EF0-3330-460A-85F9-568FEBC58239}" type="pres">
      <dgm:prSet presAssocID="{0D4F5BF8-E7B5-41C1-95F1-20CEE9E393F7}" presName="node" presStyleLbl="node1" presStyleIdx="1" presStyleCnt="5">
        <dgm:presLayoutVars>
          <dgm:bulletEnabled val="1"/>
        </dgm:presLayoutVars>
      </dgm:prSet>
      <dgm:spPr/>
    </dgm:pt>
    <dgm:pt modelId="{64DD7F4A-8D4E-4535-A117-16F2E965B411}" type="pres">
      <dgm:prSet presAssocID="{8A83DB62-3F23-4274-A178-BC69C4B6D4B9}" presName="sibTrans" presStyleLbl="sibTrans1D1" presStyleIdx="1" presStyleCnt="4"/>
      <dgm:spPr/>
    </dgm:pt>
    <dgm:pt modelId="{507FEC5C-03CE-4431-9EB0-48CA9502C399}" type="pres">
      <dgm:prSet presAssocID="{8A83DB62-3F23-4274-A178-BC69C4B6D4B9}" presName="connectorText" presStyleLbl="sibTrans1D1" presStyleIdx="1" presStyleCnt="4"/>
      <dgm:spPr/>
    </dgm:pt>
    <dgm:pt modelId="{82F70364-F6F6-4C8E-BB25-12D3C7930372}" type="pres">
      <dgm:prSet presAssocID="{3D7D6629-B97B-46CE-83DB-D0C0E9EB3DEA}" presName="node" presStyleLbl="node1" presStyleIdx="2" presStyleCnt="5">
        <dgm:presLayoutVars>
          <dgm:bulletEnabled val="1"/>
        </dgm:presLayoutVars>
      </dgm:prSet>
      <dgm:spPr/>
    </dgm:pt>
    <dgm:pt modelId="{3B47D14F-670E-4BFD-B51A-F1B61037B105}" type="pres">
      <dgm:prSet presAssocID="{B770EFDA-714B-4389-8909-F36ECA0F5B7C}" presName="sibTrans" presStyleLbl="sibTrans1D1" presStyleIdx="2" presStyleCnt="4"/>
      <dgm:spPr/>
    </dgm:pt>
    <dgm:pt modelId="{A53B1792-ED51-4B2B-B491-A3DF44BDE6EB}" type="pres">
      <dgm:prSet presAssocID="{B770EFDA-714B-4389-8909-F36ECA0F5B7C}" presName="connectorText" presStyleLbl="sibTrans1D1" presStyleIdx="2" presStyleCnt="4"/>
      <dgm:spPr/>
    </dgm:pt>
    <dgm:pt modelId="{0C7513E7-E4B0-4DA6-976C-E6CC9F3B3291}" type="pres">
      <dgm:prSet presAssocID="{4713EAAB-0C8A-4E5F-82C1-68B69E4C724B}" presName="node" presStyleLbl="node1" presStyleIdx="3" presStyleCnt="5">
        <dgm:presLayoutVars>
          <dgm:bulletEnabled val="1"/>
        </dgm:presLayoutVars>
      </dgm:prSet>
      <dgm:spPr/>
    </dgm:pt>
    <dgm:pt modelId="{B95ECAE2-DBFB-4D1D-B2EC-B9969B48DC49}" type="pres">
      <dgm:prSet presAssocID="{C1041F5A-74A5-43F9-A198-FA203D2810F0}" presName="sibTrans" presStyleLbl="sibTrans1D1" presStyleIdx="3" presStyleCnt="4"/>
      <dgm:spPr/>
    </dgm:pt>
    <dgm:pt modelId="{6CA5605E-91B7-4EE3-A02A-49A64BE44ABA}" type="pres">
      <dgm:prSet presAssocID="{C1041F5A-74A5-43F9-A198-FA203D2810F0}" presName="connectorText" presStyleLbl="sibTrans1D1" presStyleIdx="3" presStyleCnt="4"/>
      <dgm:spPr/>
    </dgm:pt>
    <dgm:pt modelId="{506446A6-A3BD-44F3-8D97-DF2E704B4EDC}" type="pres">
      <dgm:prSet presAssocID="{6BFA25C9-C675-48D3-B808-A2F10FBA0A1E}" presName="node" presStyleLbl="node1" presStyleIdx="4" presStyleCnt="5">
        <dgm:presLayoutVars>
          <dgm:bulletEnabled val="1"/>
        </dgm:presLayoutVars>
      </dgm:prSet>
      <dgm:spPr/>
    </dgm:pt>
  </dgm:ptLst>
  <dgm:cxnLst>
    <dgm:cxn modelId="{A20F011E-75E9-4E8B-AFC1-EB63737865DE}" srcId="{673C412D-5466-467C-9C82-5446A4DB1097}" destId="{0D4F5BF8-E7B5-41C1-95F1-20CEE9E393F7}" srcOrd="1" destOrd="0" parTransId="{89ACA19C-A82B-4599-8307-0887419F2833}" sibTransId="{8A83DB62-3F23-4274-A178-BC69C4B6D4B9}"/>
    <dgm:cxn modelId="{D30DDB1F-4ECE-487F-B084-5F78C1DF6D1A}" type="presOf" srcId="{673C412D-5466-467C-9C82-5446A4DB1097}" destId="{E12D018F-9BC3-4C2F-B73A-AFBE2576D802}" srcOrd="0" destOrd="0" presId="urn:microsoft.com/office/officeart/2005/8/layout/bProcess3"/>
    <dgm:cxn modelId="{60AE5922-AB1B-4165-92D5-ED3F5B935FD4}" type="presOf" srcId="{28829A51-C743-4637-BCBC-1F3CB26637B0}" destId="{C14DAB9D-0500-4C36-A0BD-3723A1D87A8E}" srcOrd="1" destOrd="0" presId="urn:microsoft.com/office/officeart/2005/8/layout/bProcess3"/>
    <dgm:cxn modelId="{F9DACC41-7A1B-49A9-B49A-8B511E2CB324}" type="presOf" srcId="{3D7D6629-B97B-46CE-83DB-D0C0E9EB3DEA}" destId="{82F70364-F6F6-4C8E-BB25-12D3C7930372}" srcOrd="0" destOrd="0" presId="urn:microsoft.com/office/officeart/2005/8/layout/bProcess3"/>
    <dgm:cxn modelId="{F7CEB642-20D2-4059-BE61-5F8A09235074}" srcId="{673C412D-5466-467C-9C82-5446A4DB1097}" destId="{6BFA25C9-C675-48D3-B808-A2F10FBA0A1E}" srcOrd="4" destOrd="0" parTransId="{9A216242-097A-4970-9229-AE25A7A7B3B9}" sibTransId="{AB7AF223-58F4-4EAC-960D-9613BFCF43CE}"/>
    <dgm:cxn modelId="{F69F144B-7243-466F-B4A2-103DE1987E04}" type="presOf" srcId="{28829A51-C743-4637-BCBC-1F3CB26637B0}" destId="{DD174C5B-6ABA-45F8-AD79-BBA0115F7D5B}" srcOrd="0" destOrd="0" presId="urn:microsoft.com/office/officeart/2005/8/layout/bProcess3"/>
    <dgm:cxn modelId="{F304DE77-1AA0-4A5E-BA0E-9AE307A6BBD1}" type="presOf" srcId="{9164BB90-C3BD-426D-94E5-37076E6A9D0E}" destId="{F1D4C78F-BC57-40E6-8383-2AE546489BB2}" srcOrd="0" destOrd="0" presId="urn:microsoft.com/office/officeart/2005/8/layout/bProcess3"/>
    <dgm:cxn modelId="{42AD2083-FC58-4B93-949A-8E7FAC573BF8}" srcId="{673C412D-5466-467C-9C82-5446A4DB1097}" destId="{3D7D6629-B97B-46CE-83DB-D0C0E9EB3DEA}" srcOrd="2" destOrd="0" parTransId="{18AE2BD8-3E80-491E-A1A6-65E966ACA33B}" sibTransId="{B770EFDA-714B-4389-8909-F36ECA0F5B7C}"/>
    <dgm:cxn modelId="{4E0C8698-FAB2-4AAD-B40B-D78041F1104E}" type="presOf" srcId="{C1041F5A-74A5-43F9-A198-FA203D2810F0}" destId="{6CA5605E-91B7-4EE3-A02A-49A64BE44ABA}" srcOrd="1" destOrd="0" presId="urn:microsoft.com/office/officeart/2005/8/layout/bProcess3"/>
    <dgm:cxn modelId="{90439C98-EAF3-444D-A24F-861455B71530}" type="presOf" srcId="{4713EAAB-0C8A-4E5F-82C1-68B69E4C724B}" destId="{0C7513E7-E4B0-4DA6-976C-E6CC9F3B3291}" srcOrd="0" destOrd="0" presId="urn:microsoft.com/office/officeart/2005/8/layout/bProcess3"/>
    <dgm:cxn modelId="{F1A429AC-C7CB-4F6D-978F-F40BAF6B5B5F}" type="presOf" srcId="{C1041F5A-74A5-43F9-A198-FA203D2810F0}" destId="{B95ECAE2-DBFB-4D1D-B2EC-B9969B48DC49}" srcOrd="0" destOrd="0" presId="urn:microsoft.com/office/officeart/2005/8/layout/bProcess3"/>
    <dgm:cxn modelId="{99C7E1AE-98D9-460F-B282-E86CA1A52D45}" type="presOf" srcId="{8A83DB62-3F23-4274-A178-BC69C4B6D4B9}" destId="{64DD7F4A-8D4E-4535-A117-16F2E965B411}" srcOrd="0" destOrd="0" presId="urn:microsoft.com/office/officeart/2005/8/layout/bProcess3"/>
    <dgm:cxn modelId="{FE82F0BC-6811-4964-ACE0-0F0138707252}" type="presOf" srcId="{6BFA25C9-C675-48D3-B808-A2F10FBA0A1E}" destId="{506446A6-A3BD-44F3-8D97-DF2E704B4EDC}" srcOrd="0" destOrd="0" presId="urn:microsoft.com/office/officeart/2005/8/layout/bProcess3"/>
    <dgm:cxn modelId="{ED5D12C9-54E8-463D-83D4-AC759A4043C5}" type="presOf" srcId="{8A83DB62-3F23-4274-A178-BC69C4B6D4B9}" destId="{507FEC5C-03CE-4431-9EB0-48CA9502C399}" srcOrd="1" destOrd="0" presId="urn:microsoft.com/office/officeart/2005/8/layout/bProcess3"/>
    <dgm:cxn modelId="{772F8FCA-2885-44E9-BF24-5C462430FCD8}" type="presOf" srcId="{B770EFDA-714B-4389-8909-F36ECA0F5B7C}" destId="{3B47D14F-670E-4BFD-B51A-F1B61037B105}" srcOrd="0" destOrd="0" presId="urn:microsoft.com/office/officeart/2005/8/layout/bProcess3"/>
    <dgm:cxn modelId="{2088B7CA-15FF-4003-9CD0-3780DF6BAB99}" srcId="{673C412D-5466-467C-9C82-5446A4DB1097}" destId="{9164BB90-C3BD-426D-94E5-37076E6A9D0E}" srcOrd="0" destOrd="0" parTransId="{07D99B19-6223-41AF-A4D3-A3436841F834}" sibTransId="{28829A51-C743-4637-BCBC-1F3CB26637B0}"/>
    <dgm:cxn modelId="{E5FB50CF-B23A-4546-8C86-6F0EB7758E44}" type="presOf" srcId="{B770EFDA-714B-4389-8909-F36ECA0F5B7C}" destId="{A53B1792-ED51-4B2B-B491-A3DF44BDE6EB}" srcOrd="1" destOrd="0" presId="urn:microsoft.com/office/officeart/2005/8/layout/bProcess3"/>
    <dgm:cxn modelId="{256C12DF-68BC-4116-A628-983F08EE36B7}" srcId="{673C412D-5466-467C-9C82-5446A4DB1097}" destId="{4713EAAB-0C8A-4E5F-82C1-68B69E4C724B}" srcOrd="3" destOrd="0" parTransId="{7E91598D-A8FF-4C5F-BEB4-8416C9947176}" sibTransId="{C1041F5A-74A5-43F9-A198-FA203D2810F0}"/>
    <dgm:cxn modelId="{59B7A1F0-65D1-4D86-930E-67F08A18B5A6}" type="presOf" srcId="{0D4F5BF8-E7B5-41C1-95F1-20CEE9E393F7}" destId="{B73A1EF0-3330-460A-85F9-568FEBC58239}" srcOrd="0" destOrd="0" presId="urn:microsoft.com/office/officeart/2005/8/layout/bProcess3"/>
    <dgm:cxn modelId="{FF755EF2-7280-4E07-8313-5C84AC62F59E}" type="presParOf" srcId="{E12D018F-9BC3-4C2F-B73A-AFBE2576D802}" destId="{F1D4C78F-BC57-40E6-8383-2AE546489BB2}" srcOrd="0" destOrd="0" presId="urn:microsoft.com/office/officeart/2005/8/layout/bProcess3"/>
    <dgm:cxn modelId="{5DCC133A-0764-4825-8B03-9EF6C197E257}" type="presParOf" srcId="{E12D018F-9BC3-4C2F-B73A-AFBE2576D802}" destId="{DD174C5B-6ABA-45F8-AD79-BBA0115F7D5B}" srcOrd="1" destOrd="0" presId="urn:microsoft.com/office/officeart/2005/8/layout/bProcess3"/>
    <dgm:cxn modelId="{7E290FF9-D3C9-43E6-B6A4-69EB6D808762}" type="presParOf" srcId="{DD174C5B-6ABA-45F8-AD79-BBA0115F7D5B}" destId="{C14DAB9D-0500-4C36-A0BD-3723A1D87A8E}" srcOrd="0" destOrd="0" presId="urn:microsoft.com/office/officeart/2005/8/layout/bProcess3"/>
    <dgm:cxn modelId="{0E46E71B-DEF4-42B6-8365-D89C88405B28}" type="presParOf" srcId="{E12D018F-9BC3-4C2F-B73A-AFBE2576D802}" destId="{B73A1EF0-3330-460A-85F9-568FEBC58239}" srcOrd="2" destOrd="0" presId="urn:microsoft.com/office/officeart/2005/8/layout/bProcess3"/>
    <dgm:cxn modelId="{4D2EF132-4913-40C4-A418-4CE9F6AD4C32}" type="presParOf" srcId="{E12D018F-9BC3-4C2F-B73A-AFBE2576D802}" destId="{64DD7F4A-8D4E-4535-A117-16F2E965B411}" srcOrd="3" destOrd="0" presId="urn:microsoft.com/office/officeart/2005/8/layout/bProcess3"/>
    <dgm:cxn modelId="{F2A20316-3B7B-4947-8E0A-E72AAB3602D0}" type="presParOf" srcId="{64DD7F4A-8D4E-4535-A117-16F2E965B411}" destId="{507FEC5C-03CE-4431-9EB0-48CA9502C399}" srcOrd="0" destOrd="0" presId="urn:microsoft.com/office/officeart/2005/8/layout/bProcess3"/>
    <dgm:cxn modelId="{C27D285D-6D88-4137-8FD8-7AB14271CD2B}" type="presParOf" srcId="{E12D018F-9BC3-4C2F-B73A-AFBE2576D802}" destId="{82F70364-F6F6-4C8E-BB25-12D3C7930372}" srcOrd="4" destOrd="0" presId="urn:microsoft.com/office/officeart/2005/8/layout/bProcess3"/>
    <dgm:cxn modelId="{5F2ECAA2-0D75-4411-9956-527CCB6E53BB}" type="presParOf" srcId="{E12D018F-9BC3-4C2F-B73A-AFBE2576D802}" destId="{3B47D14F-670E-4BFD-B51A-F1B61037B105}" srcOrd="5" destOrd="0" presId="urn:microsoft.com/office/officeart/2005/8/layout/bProcess3"/>
    <dgm:cxn modelId="{468BB0B1-D0C0-466B-958F-F5D202A3CFA1}" type="presParOf" srcId="{3B47D14F-670E-4BFD-B51A-F1B61037B105}" destId="{A53B1792-ED51-4B2B-B491-A3DF44BDE6EB}" srcOrd="0" destOrd="0" presId="urn:microsoft.com/office/officeart/2005/8/layout/bProcess3"/>
    <dgm:cxn modelId="{6CFCAA62-74C3-465E-A1CC-11AC605C2796}" type="presParOf" srcId="{E12D018F-9BC3-4C2F-B73A-AFBE2576D802}" destId="{0C7513E7-E4B0-4DA6-976C-E6CC9F3B3291}" srcOrd="6" destOrd="0" presId="urn:microsoft.com/office/officeart/2005/8/layout/bProcess3"/>
    <dgm:cxn modelId="{AC134FF5-1B11-4458-BE02-AA521A130591}" type="presParOf" srcId="{E12D018F-9BC3-4C2F-B73A-AFBE2576D802}" destId="{B95ECAE2-DBFB-4D1D-B2EC-B9969B48DC49}" srcOrd="7" destOrd="0" presId="urn:microsoft.com/office/officeart/2005/8/layout/bProcess3"/>
    <dgm:cxn modelId="{E4A3897D-54D4-45A6-8848-B727CD7930D9}" type="presParOf" srcId="{B95ECAE2-DBFB-4D1D-B2EC-B9969B48DC49}" destId="{6CA5605E-91B7-4EE3-A02A-49A64BE44ABA}" srcOrd="0" destOrd="0" presId="urn:microsoft.com/office/officeart/2005/8/layout/bProcess3"/>
    <dgm:cxn modelId="{03203A05-375C-4054-B413-756CE2530F13}" type="presParOf" srcId="{E12D018F-9BC3-4C2F-B73A-AFBE2576D802}" destId="{506446A6-A3BD-44F3-8D97-DF2E704B4EDC}" srcOrd="8" destOrd="0" presId="urn:microsoft.com/office/officeart/2005/8/layout/b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0714CED-09C2-4C23-952D-5C1B8F980221}" type="doc">
      <dgm:prSet loTypeId="urn:microsoft.com/office/officeart/2005/8/layout/vList2" loCatId="list" qsTypeId="urn:microsoft.com/office/officeart/2005/8/quickstyle/3d3" qsCatId="3D" csTypeId="urn:microsoft.com/office/officeart/2005/8/colors/colorful4" csCatId="colorful" phldr="1"/>
      <dgm:spPr/>
      <dgm:t>
        <a:bodyPr/>
        <a:lstStyle/>
        <a:p>
          <a:endParaRPr lang="en-IN"/>
        </a:p>
      </dgm:t>
    </dgm:pt>
    <dgm:pt modelId="{7CACD6F9-17D6-4CD2-A09A-1BA6519904A0}">
      <dgm:prSet custT="1"/>
      <dgm:spPr>
        <a:solidFill>
          <a:schemeClr val="accent5">
            <a:lumMod val="50000"/>
          </a:schemeClr>
        </a:solidFill>
      </dgm:spPr>
      <dgm:t>
        <a:bodyPr/>
        <a:lstStyle/>
        <a:p>
          <a:r>
            <a:rPr lang="en-GB" sz="1600" b="0" i="0" baseline="0" dirty="0">
              <a:latin typeface="Times New Roman" panose="02020603050405020304" pitchFamily="18" charset="0"/>
              <a:cs typeface="Times New Roman" panose="02020603050405020304" pitchFamily="18" charset="0"/>
            </a:rPr>
            <a:t>Load testing of the TMJ is essentially a means to palpate the head of the condyle, the surface of the glenoid fossa, and the tissue interposed between them, except in the case of bone-to-bone contact.</a:t>
          </a:r>
          <a:endParaRPr lang="en-IN" sz="1600" dirty="0">
            <a:latin typeface="Times New Roman" panose="02020603050405020304" pitchFamily="18" charset="0"/>
            <a:cs typeface="Times New Roman" panose="02020603050405020304" pitchFamily="18" charset="0"/>
          </a:endParaRPr>
        </a:p>
      </dgm:t>
    </dgm:pt>
    <dgm:pt modelId="{02FBC75D-73EA-43C8-943C-032BC79B1DC3}" type="parTrans" cxnId="{8BE59A5F-BCA6-4F3D-AB97-51A3ADFA97C4}">
      <dgm:prSet/>
      <dgm:spPr/>
      <dgm:t>
        <a:bodyPr/>
        <a:lstStyle/>
        <a:p>
          <a:endParaRPr lang="en-IN"/>
        </a:p>
      </dgm:t>
    </dgm:pt>
    <dgm:pt modelId="{F44B4311-A397-43E3-81AB-760DF47B32E6}" type="sibTrans" cxnId="{8BE59A5F-BCA6-4F3D-AB97-51A3ADFA97C4}">
      <dgm:prSet/>
      <dgm:spPr/>
      <dgm:t>
        <a:bodyPr/>
        <a:lstStyle/>
        <a:p>
          <a:endParaRPr lang="en-IN"/>
        </a:p>
      </dgm:t>
    </dgm:pt>
    <dgm:pt modelId="{C4B5F252-7B01-4FE5-99EA-95E470F9D457}">
      <dgm:prSet custT="1"/>
      <dgm:spPr/>
      <dgm:t>
        <a:bodyPr/>
        <a:lstStyle/>
        <a:p>
          <a:r>
            <a:rPr lang="en-GB" sz="1600" b="0" i="0" baseline="0">
              <a:latin typeface="Times New Roman" panose="02020603050405020304" pitchFamily="18" charset="0"/>
              <a:cs typeface="Times New Roman" panose="02020603050405020304" pitchFamily="18" charset="0"/>
            </a:rPr>
            <a:t>With bimanual mandibular manipulation, the dentist loads the joints equally and may detect resistance or tension on either side. </a:t>
          </a:r>
          <a:endParaRPr lang="en-IN" sz="1600">
            <a:latin typeface="Times New Roman" panose="02020603050405020304" pitchFamily="18" charset="0"/>
            <a:cs typeface="Times New Roman" panose="02020603050405020304" pitchFamily="18" charset="0"/>
          </a:endParaRPr>
        </a:p>
      </dgm:t>
    </dgm:pt>
    <dgm:pt modelId="{3D8BF306-0DAA-4045-BF22-7A84049ADBB0}" type="parTrans" cxnId="{4010ACD8-2862-4628-AFA9-695792185B18}">
      <dgm:prSet/>
      <dgm:spPr/>
      <dgm:t>
        <a:bodyPr/>
        <a:lstStyle/>
        <a:p>
          <a:endParaRPr lang="en-IN"/>
        </a:p>
      </dgm:t>
    </dgm:pt>
    <dgm:pt modelId="{306B5304-F76C-43D0-84B0-024D3D5EFB71}" type="sibTrans" cxnId="{4010ACD8-2862-4628-AFA9-695792185B18}">
      <dgm:prSet/>
      <dgm:spPr/>
      <dgm:t>
        <a:bodyPr/>
        <a:lstStyle/>
        <a:p>
          <a:endParaRPr lang="en-IN"/>
        </a:p>
      </dgm:t>
    </dgm:pt>
    <dgm:pt modelId="{5E1B00D5-60F9-4242-8B22-65CE0FF061A4}">
      <dgm:prSet custT="1"/>
      <dgm:spPr>
        <a:solidFill>
          <a:srgbClr val="002060"/>
        </a:solidFill>
      </dgm:spPr>
      <dgm:t>
        <a:bodyPr/>
        <a:lstStyle/>
        <a:p>
          <a:r>
            <a:rPr lang="en-GB" sz="1600" b="0" i="0" baseline="0" dirty="0">
              <a:latin typeface="Times New Roman" panose="02020603050405020304" pitchFamily="18" charset="0"/>
              <a:cs typeface="Times New Roman" panose="02020603050405020304" pitchFamily="18" charset="0"/>
            </a:rPr>
            <a:t>patient is in a supine position in the dental chair to minimize postural influence on muscle activity. The patient’s head is braced by the support of the chair and by being cradled against the dentist’s arm or abdomen. </a:t>
          </a:r>
          <a:endParaRPr lang="en-IN" sz="1600" dirty="0">
            <a:latin typeface="Times New Roman" panose="02020603050405020304" pitchFamily="18" charset="0"/>
            <a:cs typeface="Times New Roman" panose="02020603050405020304" pitchFamily="18" charset="0"/>
          </a:endParaRPr>
        </a:p>
      </dgm:t>
    </dgm:pt>
    <dgm:pt modelId="{DB167353-F1CD-4A07-A67C-DADD78CBB576}" type="parTrans" cxnId="{46A24595-FC5C-4ABC-86D7-FBDA7BE317DC}">
      <dgm:prSet/>
      <dgm:spPr/>
      <dgm:t>
        <a:bodyPr/>
        <a:lstStyle/>
        <a:p>
          <a:endParaRPr lang="en-IN"/>
        </a:p>
      </dgm:t>
    </dgm:pt>
    <dgm:pt modelId="{C183AC6C-1732-4549-9DFA-FFB4692151D9}" type="sibTrans" cxnId="{46A24595-FC5C-4ABC-86D7-FBDA7BE317DC}">
      <dgm:prSet/>
      <dgm:spPr/>
      <dgm:t>
        <a:bodyPr/>
        <a:lstStyle/>
        <a:p>
          <a:endParaRPr lang="en-IN"/>
        </a:p>
      </dgm:t>
    </dgm:pt>
    <dgm:pt modelId="{87999E4C-DA6D-43E5-B482-C93363D62589}">
      <dgm:prSet custT="1"/>
      <dgm:spPr>
        <a:solidFill>
          <a:srgbClr val="787800"/>
        </a:solidFill>
      </dgm:spPr>
      <dgm:t>
        <a:bodyPr/>
        <a:lstStyle/>
        <a:p>
          <a:r>
            <a:rPr lang="en-GB" sz="1600" b="0" i="0" baseline="0" dirty="0">
              <a:latin typeface="Times New Roman" panose="02020603050405020304" pitchFamily="18" charset="0"/>
              <a:cs typeface="Times New Roman" panose="02020603050405020304" pitchFamily="18" charset="0"/>
            </a:rPr>
            <a:t>The dentist’s middle fingers locate the notch in the mandible just anterior to the angle, and the thumbs are placed near the midline in the mental region of the mandible. </a:t>
          </a:r>
          <a:endParaRPr lang="en-IN" sz="1600" dirty="0">
            <a:latin typeface="Times New Roman" panose="02020603050405020304" pitchFamily="18" charset="0"/>
            <a:cs typeface="Times New Roman" panose="02020603050405020304" pitchFamily="18" charset="0"/>
          </a:endParaRPr>
        </a:p>
      </dgm:t>
    </dgm:pt>
    <dgm:pt modelId="{0DF20869-93DF-4F19-928C-00778CF260CE}" type="parTrans" cxnId="{F23D8D0F-A32E-4EF6-8E54-C1126750551A}">
      <dgm:prSet/>
      <dgm:spPr/>
      <dgm:t>
        <a:bodyPr/>
        <a:lstStyle/>
        <a:p>
          <a:endParaRPr lang="en-IN"/>
        </a:p>
      </dgm:t>
    </dgm:pt>
    <dgm:pt modelId="{2B1D67A2-BB86-4936-9A52-A045DDA00A65}" type="sibTrans" cxnId="{F23D8D0F-A32E-4EF6-8E54-C1126750551A}">
      <dgm:prSet/>
      <dgm:spPr/>
      <dgm:t>
        <a:bodyPr/>
        <a:lstStyle/>
        <a:p>
          <a:endParaRPr lang="en-IN"/>
        </a:p>
      </dgm:t>
    </dgm:pt>
    <dgm:pt modelId="{8E7E0AF3-A882-443F-86A9-2457D6EB20B2}">
      <dgm:prSet custT="1"/>
      <dgm:spPr>
        <a:solidFill>
          <a:srgbClr val="7F3F00"/>
        </a:solidFill>
      </dgm:spPr>
      <dgm:t>
        <a:bodyPr/>
        <a:lstStyle/>
        <a:p>
          <a:r>
            <a:rPr lang="en-GB" sz="1600" b="0" i="0" baseline="0" dirty="0">
              <a:latin typeface="Times New Roman" panose="02020603050405020304" pitchFamily="18" charset="0"/>
              <a:cs typeface="Times New Roman" panose="02020603050405020304" pitchFamily="18" charset="0"/>
            </a:rPr>
            <a:t>Initially, the dentist provides gentle guidance to the hinging action of the mandible, with a slight lifting force applied with the fingers and a slight depressing force applied with the thumbs.</a:t>
          </a:r>
          <a:endParaRPr lang="en-IN" sz="1600" dirty="0">
            <a:latin typeface="Times New Roman" panose="02020603050405020304" pitchFamily="18" charset="0"/>
            <a:cs typeface="Times New Roman" panose="02020603050405020304" pitchFamily="18" charset="0"/>
          </a:endParaRPr>
        </a:p>
      </dgm:t>
    </dgm:pt>
    <dgm:pt modelId="{B7F633AF-1DA8-4A0C-BCEE-428E8790D651}" type="parTrans" cxnId="{994CEA98-AA7C-4C29-A528-BCCD7DEA397F}">
      <dgm:prSet/>
      <dgm:spPr/>
      <dgm:t>
        <a:bodyPr/>
        <a:lstStyle/>
        <a:p>
          <a:endParaRPr lang="en-IN"/>
        </a:p>
      </dgm:t>
    </dgm:pt>
    <dgm:pt modelId="{30EFBD56-B8BA-46DF-9F6F-2F1C372EB4A4}" type="sibTrans" cxnId="{994CEA98-AA7C-4C29-A528-BCCD7DEA397F}">
      <dgm:prSet/>
      <dgm:spPr/>
      <dgm:t>
        <a:bodyPr/>
        <a:lstStyle/>
        <a:p>
          <a:endParaRPr lang="en-IN"/>
        </a:p>
      </dgm:t>
    </dgm:pt>
    <dgm:pt modelId="{7C05CF2A-751F-4185-9B86-5777C8E1EC78}">
      <dgm:prSet custT="1"/>
      <dgm:spPr>
        <a:solidFill>
          <a:schemeClr val="accent6">
            <a:lumMod val="10000"/>
          </a:schemeClr>
        </a:solidFill>
      </dgm:spPr>
      <dgm:t>
        <a:bodyPr/>
        <a:lstStyle/>
        <a:p>
          <a:r>
            <a:rPr lang="en-GB" sz="1600" b="0" i="0" baseline="0" dirty="0">
              <a:latin typeface="Times New Roman" panose="02020603050405020304" pitchFamily="18" charset="0"/>
              <a:cs typeface="Times New Roman" panose="02020603050405020304" pitchFamily="18" charset="0"/>
            </a:rPr>
            <a:t>If the patient remains comfortable, increasing force can be applied at both points, ultimately with enough pressure to load test the joints. With the avascular fibrous discs interposed, the condyles are in centric relation, and the loading of both joints is comfortable.</a:t>
          </a:r>
          <a:endParaRPr lang="en-IN" sz="1600" dirty="0">
            <a:latin typeface="Times New Roman" panose="02020603050405020304" pitchFamily="18" charset="0"/>
            <a:cs typeface="Times New Roman" panose="02020603050405020304" pitchFamily="18" charset="0"/>
          </a:endParaRPr>
        </a:p>
      </dgm:t>
    </dgm:pt>
    <dgm:pt modelId="{025EB9E9-9947-4471-B833-833DC0139D0B}" type="parTrans" cxnId="{30347013-E203-4A4A-B639-C8C28D16132E}">
      <dgm:prSet/>
      <dgm:spPr/>
      <dgm:t>
        <a:bodyPr/>
        <a:lstStyle/>
        <a:p>
          <a:endParaRPr lang="en-IN"/>
        </a:p>
      </dgm:t>
    </dgm:pt>
    <dgm:pt modelId="{38EF5F96-2D31-4D49-B80F-E23DB407B5FA}" type="sibTrans" cxnId="{30347013-E203-4A4A-B639-C8C28D16132E}">
      <dgm:prSet/>
      <dgm:spPr/>
      <dgm:t>
        <a:bodyPr/>
        <a:lstStyle/>
        <a:p>
          <a:endParaRPr lang="en-IN"/>
        </a:p>
      </dgm:t>
    </dgm:pt>
    <dgm:pt modelId="{B6447387-B95E-4B38-AC37-F21837074FF0}" type="pres">
      <dgm:prSet presAssocID="{00714CED-09C2-4C23-952D-5C1B8F980221}" presName="linear" presStyleCnt="0">
        <dgm:presLayoutVars>
          <dgm:animLvl val="lvl"/>
          <dgm:resizeHandles val="exact"/>
        </dgm:presLayoutVars>
      </dgm:prSet>
      <dgm:spPr/>
    </dgm:pt>
    <dgm:pt modelId="{0174345E-A617-426B-9700-70A37FD48B31}" type="pres">
      <dgm:prSet presAssocID="{7CACD6F9-17D6-4CD2-A09A-1BA6519904A0}" presName="parentText" presStyleLbl="node1" presStyleIdx="0" presStyleCnt="6">
        <dgm:presLayoutVars>
          <dgm:chMax val="0"/>
          <dgm:bulletEnabled val="1"/>
        </dgm:presLayoutVars>
      </dgm:prSet>
      <dgm:spPr/>
    </dgm:pt>
    <dgm:pt modelId="{B8083191-C123-4AE0-BBF5-71F507BA278D}" type="pres">
      <dgm:prSet presAssocID="{F44B4311-A397-43E3-81AB-760DF47B32E6}" presName="spacer" presStyleCnt="0"/>
      <dgm:spPr/>
    </dgm:pt>
    <dgm:pt modelId="{F9D8FB64-545B-4C9F-9FEC-AB68ECA65F0E}" type="pres">
      <dgm:prSet presAssocID="{C4B5F252-7B01-4FE5-99EA-95E470F9D457}" presName="parentText" presStyleLbl="node1" presStyleIdx="1" presStyleCnt="6">
        <dgm:presLayoutVars>
          <dgm:chMax val="0"/>
          <dgm:bulletEnabled val="1"/>
        </dgm:presLayoutVars>
      </dgm:prSet>
      <dgm:spPr/>
    </dgm:pt>
    <dgm:pt modelId="{70B270C0-CA3F-4EC6-BFBA-82C276CF885A}" type="pres">
      <dgm:prSet presAssocID="{306B5304-F76C-43D0-84B0-024D3D5EFB71}" presName="spacer" presStyleCnt="0"/>
      <dgm:spPr/>
    </dgm:pt>
    <dgm:pt modelId="{677658DA-8657-4892-B6E9-9FD5A1DB32D6}" type="pres">
      <dgm:prSet presAssocID="{5E1B00D5-60F9-4242-8B22-65CE0FF061A4}" presName="parentText" presStyleLbl="node1" presStyleIdx="2" presStyleCnt="6">
        <dgm:presLayoutVars>
          <dgm:chMax val="0"/>
          <dgm:bulletEnabled val="1"/>
        </dgm:presLayoutVars>
      </dgm:prSet>
      <dgm:spPr/>
    </dgm:pt>
    <dgm:pt modelId="{F2059274-5C92-4F3F-9936-4D9043692AF2}" type="pres">
      <dgm:prSet presAssocID="{C183AC6C-1732-4549-9DFA-FFB4692151D9}" presName="spacer" presStyleCnt="0"/>
      <dgm:spPr/>
    </dgm:pt>
    <dgm:pt modelId="{5337CC97-95C4-4EE6-B6C8-80EE3634189E}" type="pres">
      <dgm:prSet presAssocID="{87999E4C-DA6D-43E5-B482-C93363D62589}" presName="parentText" presStyleLbl="node1" presStyleIdx="3" presStyleCnt="6">
        <dgm:presLayoutVars>
          <dgm:chMax val="0"/>
          <dgm:bulletEnabled val="1"/>
        </dgm:presLayoutVars>
      </dgm:prSet>
      <dgm:spPr/>
    </dgm:pt>
    <dgm:pt modelId="{411202BF-6863-4BA3-B453-CD1ED8672893}" type="pres">
      <dgm:prSet presAssocID="{2B1D67A2-BB86-4936-9A52-A045DDA00A65}" presName="spacer" presStyleCnt="0"/>
      <dgm:spPr/>
    </dgm:pt>
    <dgm:pt modelId="{174333FC-AC7B-440F-B204-E75DA4DE2B33}" type="pres">
      <dgm:prSet presAssocID="{8E7E0AF3-A882-443F-86A9-2457D6EB20B2}" presName="parentText" presStyleLbl="node1" presStyleIdx="4" presStyleCnt="6">
        <dgm:presLayoutVars>
          <dgm:chMax val="0"/>
          <dgm:bulletEnabled val="1"/>
        </dgm:presLayoutVars>
      </dgm:prSet>
      <dgm:spPr/>
    </dgm:pt>
    <dgm:pt modelId="{F3BF88C5-56CB-404B-BC8C-227538CF24A6}" type="pres">
      <dgm:prSet presAssocID="{30EFBD56-B8BA-46DF-9F6F-2F1C372EB4A4}" presName="spacer" presStyleCnt="0"/>
      <dgm:spPr/>
    </dgm:pt>
    <dgm:pt modelId="{69A65D29-7575-4902-8256-23CB6B4DDA95}" type="pres">
      <dgm:prSet presAssocID="{7C05CF2A-751F-4185-9B86-5777C8E1EC78}" presName="parentText" presStyleLbl="node1" presStyleIdx="5" presStyleCnt="6">
        <dgm:presLayoutVars>
          <dgm:chMax val="0"/>
          <dgm:bulletEnabled val="1"/>
        </dgm:presLayoutVars>
      </dgm:prSet>
      <dgm:spPr/>
    </dgm:pt>
  </dgm:ptLst>
  <dgm:cxnLst>
    <dgm:cxn modelId="{F23D8D0F-A32E-4EF6-8E54-C1126750551A}" srcId="{00714CED-09C2-4C23-952D-5C1B8F980221}" destId="{87999E4C-DA6D-43E5-B482-C93363D62589}" srcOrd="3" destOrd="0" parTransId="{0DF20869-93DF-4F19-928C-00778CF260CE}" sibTransId="{2B1D67A2-BB86-4936-9A52-A045DDA00A65}"/>
    <dgm:cxn modelId="{30347013-E203-4A4A-B639-C8C28D16132E}" srcId="{00714CED-09C2-4C23-952D-5C1B8F980221}" destId="{7C05CF2A-751F-4185-9B86-5777C8E1EC78}" srcOrd="5" destOrd="0" parTransId="{025EB9E9-9947-4471-B833-833DC0139D0B}" sibTransId="{38EF5F96-2D31-4D49-B80F-E23DB407B5FA}"/>
    <dgm:cxn modelId="{C232742B-8E1A-4D16-9759-73A24CF4D1E4}" type="presOf" srcId="{C4B5F252-7B01-4FE5-99EA-95E470F9D457}" destId="{F9D8FB64-545B-4C9F-9FEC-AB68ECA65F0E}" srcOrd="0" destOrd="0" presId="urn:microsoft.com/office/officeart/2005/8/layout/vList2"/>
    <dgm:cxn modelId="{8BE59A5F-BCA6-4F3D-AB97-51A3ADFA97C4}" srcId="{00714CED-09C2-4C23-952D-5C1B8F980221}" destId="{7CACD6F9-17D6-4CD2-A09A-1BA6519904A0}" srcOrd="0" destOrd="0" parTransId="{02FBC75D-73EA-43C8-943C-032BC79B1DC3}" sibTransId="{F44B4311-A397-43E3-81AB-760DF47B32E6}"/>
    <dgm:cxn modelId="{04A91F6B-4AE9-4880-9B39-DB021837E175}" type="presOf" srcId="{7C05CF2A-751F-4185-9B86-5777C8E1EC78}" destId="{69A65D29-7575-4902-8256-23CB6B4DDA95}" srcOrd="0" destOrd="0" presId="urn:microsoft.com/office/officeart/2005/8/layout/vList2"/>
    <dgm:cxn modelId="{E286A971-E0EC-4BC3-93B0-B514B0FCAAA2}" type="presOf" srcId="{8E7E0AF3-A882-443F-86A9-2457D6EB20B2}" destId="{174333FC-AC7B-440F-B204-E75DA4DE2B33}" srcOrd="0" destOrd="0" presId="urn:microsoft.com/office/officeart/2005/8/layout/vList2"/>
    <dgm:cxn modelId="{6174138B-20F2-4133-BA45-8B641BA4015D}" type="presOf" srcId="{00714CED-09C2-4C23-952D-5C1B8F980221}" destId="{B6447387-B95E-4B38-AC37-F21837074FF0}" srcOrd="0" destOrd="0" presId="urn:microsoft.com/office/officeart/2005/8/layout/vList2"/>
    <dgm:cxn modelId="{46A24595-FC5C-4ABC-86D7-FBDA7BE317DC}" srcId="{00714CED-09C2-4C23-952D-5C1B8F980221}" destId="{5E1B00D5-60F9-4242-8B22-65CE0FF061A4}" srcOrd="2" destOrd="0" parTransId="{DB167353-F1CD-4A07-A67C-DADD78CBB576}" sibTransId="{C183AC6C-1732-4549-9DFA-FFB4692151D9}"/>
    <dgm:cxn modelId="{994CEA98-AA7C-4C29-A528-BCCD7DEA397F}" srcId="{00714CED-09C2-4C23-952D-5C1B8F980221}" destId="{8E7E0AF3-A882-443F-86A9-2457D6EB20B2}" srcOrd="4" destOrd="0" parTransId="{B7F633AF-1DA8-4A0C-BCEE-428E8790D651}" sibTransId="{30EFBD56-B8BA-46DF-9F6F-2F1C372EB4A4}"/>
    <dgm:cxn modelId="{32B094AA-276F-498C-AFEF-2F6C2667A55D}" type="presOf" srcId="{87999E4C-DA6D-43E5-B482-C93363D62589}" destId="{5337CC97-95C4-4EE6-B6C8-80EE3634189E}" srcOrd="0" destOrd="0" presId="urn:microsoft.com/office/officeart/2005/8/layout/vList2"/>
    <dgm:cxn modelId="{AA3C61D5-D28A-4549-9D4C-DEECBD0EC355}" type="presOf" srcId="{5E1B00D5-60F9-4242-8B22-65CE0FF061A4}" destId="{677658DA-8657-4892-B6E9-9FD5A1DB32D6}" srcOrd="0" destOrd="0" presId="urn:microsoft.com/office/officeart/2005/8/layout/vList2"/>
    <dgm:cxn modelId="{4010ACD8-2862-4628-AFA9-695792185B18}" srcId="{00714CED-09C2-4C23-952D-5C1B8F980221}" destId="{C4B5F252-7B01-4FE5-99EA-95E470F9D457}" srcOrd="1" destOrd="0" parTransId="{3D8BF306-0DAA-4045-BF22-7A84049ADBB0}" sibTransId="{306B5304-F76C-43D0-84B0-024D3D5EFB71}"/>
    <dgm:cxn modelId="{46085CE8-64B6-4DBC-9F6B-53DB284A3392}" type="presOf" srcId="{7CACD6F9-17D6-4CD2-A09A-1BA6519904A0}" destId="{0174345E-A617-426B-9700-70A37FD48B31}" srcOrd="0" destOrd="0" presId="urn:microsoft.com/office/officeart/2005/8/layout/vList2"/>
    <dgm:cxn modelId="{4D7FF6DB-B5C6-4363-8428-0C551710437C}" type="presParOf" srcId="{B6447387-B95E-4B38-AC37-F21837074FF0}" destId="{0174345E-A617-426B-9700-70A37FD48B31}" srcOrd="0" destOrd="0" presId="urn:microsoft.com/office/officeart/2005/8/layout/vList2"/>
    <dgm:cxn modelId="{FF8D103D-7159-43C9-90FD-486A9467BAA0}" type="presParOf" srcId="{B6447387-B95E-4B38-AC37-F21837074FF0}" destId="{B8083191-C123-4AE0-BBF5-71F507BA278D}" srcOrd="1" destOrd="0" presId="urn:microsoft.com/office/officeart/2005/8/layout/vList2"/>
    <dgm:cxn modelId="{C4ABB99E-D565-4622-9849-E502C492172E}" type="presParOf" srcId="{B6447387-B95E-4B38-AC37-F21837074FF0}" destId="{F9D8FB64-545B-4C9F-9FEC-AB68ECA65F0E}" srcOrd="2" destOrd="0" presId="urn:microsoft.com/office/officeart/2005/8/layout/vList2"/>
    <dgm:cxn modelId="{26C83B9B-A38B-440E-87D6-A2D7AB7226E0}" type="presParOf" srcId="{B6447387-B95E-4B38-AC37-F21837074FF0}" destId="{70B270C0-CA3F-4EC6-BFBA-82C276CF885A}" srcOrd="3" destOrd="0" presId="urn:microsoft.com/office/officeart/2005/8/layout/vList2"/>
    <dgm:cxn modelId="{E735E21F-EB1F-465C-8AE1-B2D0463A2BA0}" type="presParOf" srcId="{B6447387-B95E-4B38-AC37-F21837074FF0}" destId="{677658DA-8657-4892-B6E9-9FD5A1DB32D6}" srcOrd="4" destOrd="0" presId="urn:microsoft.com/office/officeart/2005/8/layout/vList2"/>
    <dgm:cxn modelId="{4D189093-7907-45BA-BE63-3A7D0E9F1F79}" type="presParOf" srcId="{B6447387-B95E-4B38-AC37-F21837074FF0}" destId="{F2059274-5C92-4F3F-9936-4D9043692AF2}" srcOrd="5" destOrd="0" presId="urn:microsoft.com/office/officeart/2005/8/layout/vList2"/>
    <dgm:cxn modelId="{771CA229-EDB3-4DB8-B627-A45625394CE3}" type="presParOf" srcId="{B6447387-B95E-4B38-AC37-F21837074FF0}" destId="{5337CC97-95C4-4EE6-B6C8-80EE3634189E}" srcOrd="6" destOrd="0" presId="urn:microsoft.com/office/officeart/2005/8/layout/vList2"/>
    <dgm:cxn modelId="{DDCFB609-957E-49B4-A445-9121544EB8DA}" type="presParOf" srcId="{B6447387-B95E-4B38-AC37-F21837074FF0}" destId="{411202BF-6863-4BA3-B453-CD1ED8672893}" srcOrd="7" destOrd="0" presId="urn:microsoft.com/office/officeart/2005/8/layout/vList2"/>
    <dgm:cxn modelId="{A8E21143-0C52-48A8-8440-DA83332F7475}" type="presParOf" srcId="{B6447387-B95E-4B38-AC37-F21837074FF0}" destId="{174333FC-AC7B-440F-B204-E75DA4DE2B33}" srcOrd="8" destOrd="0" presId="urn:microsoft.com/office/officeart/2005/8/layout/vList2"/>
    <dgm:cxn modelId="{654EB723-387D-4F66-AF8F-66B013F6005E}" type="presParOf" srcId="{B6447387-B95E-4B38-AC37-F21837074FF0}" destId="{F3BF88C5-56CB-404B-BC8C-227538CF24A6}" srcOrd="9" destOrd="0" presId="urn:microsoft.com/office/officeart/2005/8/layout/vList2"/>
    <dgm:cxn modelId="{D8072426-665D-4A75-87F4-BC81F53B9F2F}" type="presParOf" srcId="{B6447387-B95E-4B38-AC37-F21837074FF0}" destId="{69A65D29-7575-4902-8256-23CB6B4DDA95}" srcOrd="10"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82E4AE-CB6D-4EF3-83E0-036EA1D37F5B}">
      <dsp:nvSpPr>
        <dsp:cNvPr id="0" name=""/>
        <dsp:cNvSpPr/>
      </dsp:nvSpPr>
      <dsp:spPr>
        <a:xfrm>
          <a:off x="3" y="0"/>
          <a:ext cx="12191993" cy="2581235"/>
        </a:xfrm>
        <a:prstGeom prst="rightArrow">
          <a:avLst/>
        </a:prstGeom>
        <a:solidFill>
          <a:schemeClr val="accent2">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0A5E449D-12A1-4B11-9504-B826FD8F66A3}">
      <dsp:nvSpPr>
        <dsp:cNvPr id="0" name=""/>
        <dsp:cNvSpPr/>
      </dsp:nvSpPr>
      <dsp:spPr>
        <a:xfrm>
          <a:off x="4489" y="662288"/>
          <a:ext cx="1895899" cy="1256659"/>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a:latin typeface="Times New Roman" panose="02020603050405020304" pitchFamily="18" charset="0"/>
              <a:cs typeface="Times New Roman" panose="02020603050405020304" pitchFamily="18" charset="0"/>
            </a:rPr>
            <a:t>The muscles of mastication consist principally of two groups:</a:t>
          </a:r>
          <a:endParaRPr lang="en-IN" sz="1600" kern="1200">
            <a:latin typeface="Times New Roman" panose="02020603050405020304" pitchFamily="18" charset="0"/>
            <a:cs typeface="Times New Roman" panose="02020603050405020304" pitchFamily="18" charset="0"/>
          </a:endParaRPr>
        </a:p>
      </dsp:txBody>
      <dsp:txXfrm>
        <a:off x="65834" y="723633"/>
        <a:ext cx="1773209" cy="1133969"/>
      </dsp:txXfrm>
    </dsp:sp>
    <dsp:sp modelId="{A4D6C75D-D83D-4908-B960-315047C2C0E7}">
      <dsp:nvSpPr>
        <dsp:cNvPr id="0" name=""/>
        <dsp:cNvSpPr/>
      </dsp:nvSpPr>
      <dsp:spPr>
        <a:xfrm>
          <a:off x="1913732" y="662288"/>
          <a:ext cx="1690636" cy="1256659"/>
        </a:xfrm>
        <a:prstGeom prst="roundRect">
          <a:avLst/>
        </a:prstGeom>
        <a:solidFill>
          <a:schemeClr val="accent2">
            <a:hueOff val="-3840574"/>
            <a:satOff val="-400"/>
            <a:lumOff val="-207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a:t>
          </a:r>
          <a:r>
            <a:rPr lang="en-GB" sz="1600" b="0" i="1" kern="1200" baseline="0" dirty="0">
              <a:latin typeface="Times New Roman" panose="02020603050405020304" pitchFamily="18" charset="0"/>
              <a:cs typeface="Times New Roman" panose="02020603050405020304" pitchFamily="18" charset="0"/>
            </a:rPr>
            <a:t>elevator muscles </a:t>
          </a:r>
          <a:r>
            <a:rPr lang="en-GB" sz="1600" b="0" i="0" kern="1200" baseline="0" dirty="0">
              <a:latin typeface="Times New Roman" panose="02020603050405020304" pitchFamily="18" charset="0"/>
              <a:cs typeface="Times New Roman" panose="02020603050405020304" pitchFamily="18" charset="0"/>
            </a:rPr>
            <a:t>and the </a:t>
          </a:r>
          <a:r>
            <a:rPr lang="en-GB" sz="1600" b="0" i="1" kern="1200" baseline="0" dirty="0">
              <a:latin typeface="Times New Roman" panose="02020603050405020304" pitchFamily="18" charset="0"/>
              <a:cs typeface="Times New Roman" panose="02020603050405020304" pitchFamily="18" charset="0"/>
            </a:rPr>
            <a:t>depressor muscles. </a:t>
          </a:r>
          <a:endParaRPr lang="en-IN" sz="1600" kern="1200" dirty="0">
            <a:latin typeface="Times New Roman" panose="02020603050405020304" pitchFamily="18" charset="0"/>
            <a:cs typeface="Times New Roman" panose="02020603050405020304" pitchFamily="18" charset="0"/>
          </a:endParaRPr>
        </a:p>
      </dsp:txBody>
      <dsp:txXfrm>
        <a:off x="1975077" y="723633"/>
        <a:ext cx="1567946" cy="1133969"/>
      </dsp:txXfrm>
    </dsp:sp>
    <dsp:sp modelId="{1CE7E483-EB01-4EF6-9A88-B5D3E9939C4C}">
      <dsp:nvSpPr>
        <dsp:cNvPr id="0" name=""/>
        <dsp:cNvSpPr/>
      </dsp:nvSpPr>
      <dsp:spPr>
        <a:xfrm>
          <a:off x="3621316" y="173954"/>
          <a:ext cx="2142870" cy="2233326"/>
        </a:xfrm>
        <a:prstGeom prst="roundRect">
          <a:avLst/>
        </a:prstGeom>
        <a:solidFill>
          <a:schemeClr val="accent2">
            <a:hueOff val="-7681147"/>
            <a:satOff val="-799"/>
            <a:lumOff val="-415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 The muscles responsible for elevating the mandible are the masseter, the internal  pterygoid, and much of the temporal muscle</a:t>
          </a:r>
          <a:endParaRPr lang="en-IN" sz="1600" kern="1200" dirty="0">
            <a:latin typeface="Times New Roman" panose="02020603050405020304" pitchFamily="18" charset="0"/>
            <a:cs typeface="Times New Roman" panose="02020603050405020304" pitchFamily="18" charset="0"/>
          </a:endParaRPr>
        </a:p>
      </dsp:txBody>
      <dsp:txXfrm>
        <a:off x="3725922" y="278560"/>
        <a:ext cx="1933658" cy="2024114"/>
      </dsp:txXfrm>
    </dsp:sp>
    <dsp:sp modelId="{039A04E9-2099-4FBA-B18B-FB239B51FA4E}">
      <dsp:nvSpPr>
        <dsp:cNvPr id="0" name=""/>
        <dsp:cNvSpPr/>
      </dsp:nvSpPr>
      <dsp:spPr>
        <a:xfrm>
          <a:off x="5781135" y="279904"/>
          <a:ext cx="2005604" cy="2021427"/>
        </a:xfrm>
        <a:prstGeom prst="roundRect">
          <a:avLst/>
        </a:prstGeom>
        <a:solidFill>
          <a:schemeClr val="accent2">
            <a:hueOff val="-11521721"/>
            <a:satOff val="-1199"/>
            <a:lumOff val="-623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posteriorly oriented </a:t>
          </a:r>
          <a:r>
            <a:rPr lang="en-GB" sz="1600" b="0" i="0" kern="1200" baseline="0" dirty="0" err="1">
              <a:latin typeface="Times New Roman" panose="02020603050405020304" pitchFamily="18" charset="0"/>
              <a:cs typeface="Times New Roman" panose="02020603050405020304" pitchFamily="18" charset="0"/>
            </a:rPr>
            <a:t>fibers</a:t>
          </a:r>
          <a:r>
            <a:rPr lang="en-GB" sz="1600" b="0" i="0" kern="1200" baseline="0" dirty="0">
              <a:latin typeface="Times New Roman" panose="02020603050405020304" pitchFamily="18" charset="0"/>
              <a:cs typeface="Times New Roman" panose="02020603050405020304" pitchFamily="18" charset="0"/>
            </a:rPr>
            <a:t> of the temporal muscle also </a:t>
          </a:r>
          <a:r>
            <a:rPr lang="en-GB" sz="1600" b="0" i="0" kern="1200" baseline="0" dirty="0" err="1">
              <a:latin typeface="Times New Roman" panose="02020603050405020304" pitchFamily="18" charset="0"/>
              <a:cs typeface="Times New Roman" panose="02020603050405020304" pitchFamily="18" charset="0"/>
            </a:rPr>
            <a:t>retrude</a:t>
          </a:r>
          <a:r>
            <a:rPr lang="en-GB" sz="1600" b="0" i="0" kern="1200" baseline="0" dirty="0">
              <a:latin typeface="Times New Roman" panose="02020603050405020304" pitchFamily="18" charset="0"/>
              <a:cs typeface="Times New Roman" panose="02020603050405020304" pitchFamily="18" charset="0"/>
            </a:rPr>
            <a:t> the mandible  </a:t>
          </a:r>
          <a:endParaRPr lang="en-IN" sz="1600" kern="1200" dirty="0">
            <a:latin typeface="Times New Roman" panose="02020603050405020304" pitchFamily="18" charset="0"/>
            <a:cs typeface="Times New Roman" panose="02020603050405020304" pitchFamily="18" charset="0"/>
          </a:endParaRPr>
        </a:p>
      </dsp:txBody>
      <dsp:txXfrm>
        <a:off x="5879041" y="377810"/>
        <a:ext cx="1809792" cy="1825615"/>
      </dsp:txXfrm>
    </dsp:sp>
    <dsp:sp modelId="{77949A84-607E-4FB0-84A3-E2F573259FA3}">
      <dsp:nvSpPr>
        <dsp:cNvPr id="0" name=""/>
        <dsp:cNvSpPr/>
      </dsp:nvSpPr>
      <dsp:spPr>
        <a:xfrm>
          <a:off x="7803687" y="270575"/>
          <a:ext cx="2268490" cy="2040085"/>
        </a:xfrm>
        <a:prstGeom prst="roundRect">
          <a:avLst/>
        </a:prstGeom>
        <a:solidFill>
          <a:schemeClr val="accent2">
            <a:hueOff val="-15362294"/>
            <a:satOff val="-1598"/>
            <a:lumOff val="-831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superficial muscle bundle of the masseter muscle may also assist with protruding  the mandible whereas the deeper bundle stabilizes the condylar head against the articular eminence </a:t>
          </a:r>
          <a:endParaRPr lang="en-IN" sz="1600" kern="1200" dirty="0">
            <a:latin typeface="Times New Roman" panose="02020603050405020304" pitchFamily="18" charset="0"/>
            <a:cs typeface="Times New Roman" panose="02020603050405020304" pitchFamily="18" charset="0"/>
          </a:endParaRPr>
        </a:p>
      </dsp:txBody>
      <dsp:txXfrm>
        <a:off x="7903276" y="370164"/>
        <a:ext cx="2069312" cy="1840907"/>
      </dsp:txXfrm>
    </dsp:sp>
    <dsp:sp modelId="{95CE4EB3-4C1C-4A45-9BD3-24789303CF8D}">
      <dsp:nvSpPr>
        <dsp:cNvPr id="0" name=""/>
        <dsp:cNvSpPr/>
      </dsp:nvSpPr>
      <dsp:spPr>
        <a:xfrm>
          <a:off x="10089125" y="438526"/>
          <a:ext cx="2101988" cy="1704183"/>
        </a:xfrm>
        <a:prstGeom prst="roundRect">
          <a:avLst/>
        </a:prstGeom>
        <a:solidFill>
          <a:schemeClr val="accent2">
            <a:hueOff val="-19202867"/>
            <a:satOff val="-1998"/>
            <a:lumOff val="-1039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Juxtaposed with the masseter muscle, the medial pterygoid forms a muscular support for the mandible at its angle.   </a:t>
          </a:r>
          <a:endParaRPr lang="en-IN" sz="1600" kern="1200" dirty="0">
            <a:latin typeface="Times New Roman" panose="02020603050405020304" pitchFamily="18" charset="0"/>
            <a:cs typeface="Times New Roman" panose="02020603050405020304" pitchFamily="18" charset="0"/>
          </a:endParaRPr>
        </a:p>
      </dsp:txBody>
      <dsp:txXfrm>
        <a:off x="10172316" y="521717"/>
        <a:ext cx="1935606" cy="15378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1F287-3627-4FB9-9EE2-A2591518038E}">
      <dsp:nvSpPr>
        <dsp:cNvPr id="0" name=""/>
        <dsp:cNvSpPr/>
      </dsp:nvSpPr>
      <dsp:spPr>
        <a:xfrm>
          <a:off x="0" y="0"/>
          <a:ext cx="12160395" cy="258532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E03FA0-303D-4454-BE79-12A06D4FD900}">
      <dsp:nvSpPr>
        <dsp:cNvPr id="0" name=""/>
        <dsp:cNvSpPr/>
      </dsp:nvSpPr>
      <dsp:spPr>
        <a:xfrm>
          <a:off x="1380" y="535709"/>
          <a:ext cx="2190486" cy="15139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Although its primary function is elevation of the mandible, it is also active during protrusion</a:t>
          </a:r>
          <a:endParaRPr lang="en-IN" sz="1600" kern="1200" dirty="0">
            <a:latin typeface="Times New Roman" panose="02020603050405020304" pitchFamily="18" charset="0"/>
            <a:cs typeface="Times New Roman" panose="02020603050405020304" pitchFamily="18" charset="0"/>
          </a:endParaRPr>
        </a:p>
      </dsp:txBody>
      <dsp:txXfrm>
        <a:off x="75283" y="609612"/>
        <a:ext cx="2042680" cy="1366097"/>
      </dsp:txXfrm>
    </dsp:sp>
    <dsp:sp modelId="{E1361DDD-F576-45B3-9F72-2943D6AD8D22}">
      <dsp:nvSpPr>
        <dsp:cNvPr id="0" name=""/>
        <dsp:cNvSpPr/>
      </dsp:nvSpPr>
      <dsp:spPr>
        <a:xfrm>
          <a:off x="2431452" y="535709"/>
          <a:ext cx="2132741" cy="1513903"/>
        </a:xfrm>
        <a:prstGeom prst="roundRect">
          <a:avLst/>
        </a:prstGeom>
        <a:solidFill>
          <a:schemeClr val="accent2">
            <a:hueOff val="-4800717"/>
            <a:satOff val="-500"/>
            <a:lumOff val="-25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lateral pterygoid muscle is now known to function as two distinct muscles, </a:t>
          </a:r>
          <a:endParaRPr lang="en-IN" sz="1600" kern="1200" dirty="0">
            <a:latin typeface="Times New Roman" panose="02020603050405020304" pitchFamily="18" charset="0"/>
            <a:cs typeface="Times New Roman" panose="02020603050405020304" pitchFamily="18" charset="0"/>
          </a:endParaRPr>
        </a:p>
      </dsp:txBody>
      <dsp:txXfrm>
        <a:off x="2505355" y="609612"/>
        <a:ext cx="1984935" cy="1366097"/>
      </dsp:txXfrm>
    </dsp:sp>
    <dsp:sp modelId="{265A1842-D32C-4AAA-87FD-FF475F7EBCB7}">
      <dsp:nvSpPr>
        <dsp:cNvPr id="0" name=""/>
        <dsp:cNvSpPr/>
      </dsp:nvSpPr>
      <dsp:spPr>
        <a:xfrm>
          <a:off x="4803779" y="311774"/>
          <a:ext cx="2197611" cy="1961774"/>
        </a:xfrm>
        <a:prstGeom prst="roundRect">
          <a:avLst/>
        </a:prstGeom>
        <a:solidFill>
          <a:schemeClr val="accent2">
            <a:hueOff val="-9601434"/>
            <a:satOff val="-999"/>
            <a:lumOff val="-51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inferior and superior lateral pterygoid muscles, with independent and almost opposite functions. </a:t>
          </a:r>
          <a:endParaRPr lang="en-IN" sz="1600" kern="1200" dirty="0">
            <a:latin typeface="Times New Roman" panose="02020603050405020304" pitchFamily="18" charset="0"/>
            <a:cs typeface="Times New Roman" panose="02020603050405020304" pitchFamily="18" charset="0"/>
          </a:endParaRPr>
        </a:p>
      </dsp:txBody>
      <dsp:txXfrm>
        <a:off x="4899545" y="407540"/>
        <a:ext cx="2006079" cy="1770242"/>
      </dsp:txXfrm>
    </dsp:sp>
    <dsp:sp modelId="{6FCD95C3-886D-43AF-8FAC-ED653A41368C}">
      <dsp:nvSpPr>
        <dsp:cNvPr id="0" name=""/>
        <dsp:cNvSpPr/>
      </dsp:nvSpPr>
      <dsp:spPr>
        <a:xfrm>
          <a:off x="7240977" y="657008"/>
          <a:ext cx="2371294" cy="1271306"/>
        </a:xfrm>
        <a:prstGeom prst="roundRect">
          <a:avLst/>
        </a:prstGeom>
        <a:solidFill>
          <a:schemeClr val="accent2">
            <a:hueOff val="-14402151"/>
            <a:satOff val="-1499"/>
            <a:lumOff val="-77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inferior lateral pterygoid muscle depresses and protrudes the mandible.  </a:t>
          </a:r>
          <a:endParaRPr lang="en-IN" sz="1600" kern="1200" dirty="0">
            <a:latin typeface="Times New Roman" panose="02020603050405020304" pitchFamily="18" charset="0"/>
            <a:cs typeface="Times New Roman" panose="02020603050405020304" pitchFamily="18" charset="0"/>
          </a:endParaRPr>
        </a:p>
      </dsp:txBody>
      <dsp:txXfrm>
        <a:off x="7303037" y="719068"/>
        <a:ext cx="2247174" cy="1147186"/>
      </dsp:txXfrm>
    </dsp:sp>
    <dsp:sp modelId="{68441D92-9496-45F2-87A5-13998478DAD7}">
      <dsp:nvSpPr>
        <dsp:cNvPr id="0" name=""/>
        <dsp:cNvSpPr/>
      </dsp:nvSpPr>
      <dsp:spPr>
        <a:xfrm>
          <a:off x="9851857" y="254390"/>
          <a:ext cx="2307163" cy="2076541"/>
        </a:xfrm>
        <a:prstGeom prst="roundRect">
          <a:avLst/>
        </a:prstGeom>
        <a:solidFill>
          <a:schemeClr val="accent2">
            <a:hueOff val="-19202867"/>
            <a:satOff val="-1998"/>
            <a:lumOff val="-103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superior lateral pterygoid muscle does not contract during depression of the mandible but rather contracts along with the elevator muscles, thereby bracing </a:t>
          </a:r>
          <a:r>
            <a:rPr lang="en-IN" sz="1600" b="0" i="0" kern="1200" baseline="0" dirty="0">
              <a:latin typeface="Times New Roman" panose="02020603050405020304" pitchFamily="18" charset="0"/>
              <a:cs typeface="Times New Roman" panose="02020603050405020304" pitchFamily="18" charset="0"/>
            </a:rPr>
            <a:t>the condyle anteromedially.</a:t>
          </a:r>
          <a:endParaRPr lang="en-IN" sz="1600" kern="1200" dirty="0">
            <a:latin typeface="Times New Roman" panose="02020603050405020304" pitchFamily="18" charset="0"/>
            <a:cs typeface="Times New Roman" panose="02020603050405020304" pitchFamily="18" charset="0"/>
          </a:endParaRPr>
        </a:p>
      </dsp:txBody>
      <dsp:txXfrm>
        <a:off x="9953225" y="355758"/>
        <a:ext cx="2104427" cy="18738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4DAED8-D452-4B40-ABC0-639B6B9D4929}">
      <dsp:nvSpPr>
        <dsp:cNvPr id="0" name=""/>
        <dsp:cNvSpPr/>
      </dsp:nvSpPr>
      <dsp:spPr>
        <a:xfrm>
          <a:off x="0" y="7732"/>
          <a:ext cx="6172199" cy="1212120"/>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Progressive disc displacement most often begins on its lateral aspect and occurs in an anterior and medial direction as a result of the insertion of muscle </a:t>
          </a:r>
          <a:r>
            <a:rPr lang="en-GB" sz="1800" b="0" i="0" kern="1200" baseline="0" dirty="0" err="1">
              <a:latin typeface="Times New Roman" panose="02020603050405020304" pitchFamily="18" charset="0"/>
              <a:cs typeface="Times New Roman" panose="02020603050405020304" pitchFamily="18" charset="0"/>
            </a:rPr>
            <a:t>fibers</a:t>
          </a:r>
          <a:r>
            <a:rPr lang="en-GB" sz="1800" b="0" i="0" kern="1200" baseline="0" dirty="0">
              <a:latin typeface="Times New Roman" panose="02020603050405020304" pitchFamily="18" charset="0"/>
              <a:cs typeface="Times New Roman" panose="02020603050405020304" pitchFamily="18" charset="0"/>
            </a:rPr>
            <a:t> into the anteromedial aspect of the disc.  </a:t>
          </a:r>
          <a:endParaRPr lang="en-IN" sz="1800" kern="1200" dirty="0">
            <a:latin typeface="Times New Roman" panose="02020603050405020304" pitchFamily="18" charset="0"/>
            <a:cs typeface="Times New Roman" panose="02020603050405020304" pitchFamily="18" charset="0"/>
          </a:endParaRPr>
        </a:p>
      </dsp:txBody>
      <dsp:txXfrm>
        <a:off x="59171" y="66903"/>
        <a:ext cx="6053857" cy="1093778"/>
      </dsp:txXfrm>
    </dsp:sp>
    <dsp:sp modelId="{0CD98651-4A32-4A7B-8DC5-227F7B9E9F6D}">
      <dsp:nvSpPr>
        <dsp:cNvPr id="0" name=""/>
        <dsp:cNvSpPr/>
      </dsp:nvSpPr>
      <dsp:spPr>
        <a:xfrm>
          <a:off x="0" y="1240012"/>
          <a:ext cx="6172199" cy="1212120"/>
        </a:xfrm>
        <a:prstGeom prst="roundRect">
          <a:avLst/>
        </a:prstGeom>
        <a:solidFill>
          <a:schemeClr val="tx1">
            <a:lumMod val="50000"/>
            <a:lumOff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Stretching of the </a:t>
          </a:r>
          <a:r>
            <a:rPr lang="en-GB" sz="1800" b="0" i="0" kern="1200" baseline="0" dirty="0" err="1">
              <a:latin typeface="Times New Roman" panose="02020603050405020304" pitchFamily="18" charset="0"/>
              <a:cs typeface="Times New Roman" panose="02020603050405020304" pitchFamily="18" charset="0"/>
            </a:rPr>
            <a:t>retrodiscal</a:t>
          </a:r>
          <a:r>
            <a:rPr lang="en-GB" sz="1800" b="0" i="0" kern="1200" baseline="0" dirty="0">
              <a:latin typeface="Times New Roman" panose="02020603050405020304" pitchFamily="18" charset="0"/>
              <a:cs typeface="Times New Roman" panose="02020603050405020304" pitchFamily="18" charset="0"/>
            </a:rPr>
            <a:t> tissues and collateral ligaments permits the disc to be displaced and function to be limited in response to pain that results from compressive forces on the </a:t>
          </a:r>
          <a:r>
            <a:rPr lang="en-GB" sz="1800" b="0" i="0" kern="1200" baseline="0" dirty="0" err="1">
              <a:latin typeface="Times New Roman" panose="02020603050405020304" pitchFamily="18" charset="0"/>
              <a:cs typeface="Times New Roman" panose="02020603050405020304" pitchFamily="18" charset="0"/>
            </a:rPr>
            <a:t>retrodiscal</a:t>
          </a:r>
          <a:r>
            <a:rPr lang="en-GB" sz="1800" b="0" i="0" kern="1200" baseline="0" dirty="0">
              <a:latin typeface="Times New Roman" panose="02020603050405020304" pitchFamily="18" charset="0"/>
              <a:cs typeface="Times New Roman" panose="02020603050405020304" pitchFamily="18" charset="0"/>
            </a:rPr>
            <a:t> tissues </a:t>
          </a:r>
          <a:endParaRPr lang="en-IN" sz="1800" kern="1200" dirty="0">
            <a:latin typeface="Times New Roman" panose="02020603050405020304" pitchFamily="18" charset="0"/>
            <a:cs typeface="Times New Roman" panose="02020603050405020304" pitchFamily="18" charset="0"/>
          </a:endParaRPr>
        </a:p>
      </dsp:txBody>
      <dsp:txXfrm>
        <a:off x="59171" y="1299183"/>
        <a:ext cx="6053857" cy="1093778"/>
      </dsp:txXfrm>
    </dsp:sp>
    <dsp:sp modelId="{78A55FE0-B4C6-4DAA-9AF3-5B83C05B922A}">
      <dsp:nvSpPr>
        <dsp:cNvPr id="0" name=""/>
        <dsp:cNvSpPr/>
      </dsp:nvSpPr>
      <dsp:spPr>
        <a:xfrm>
          <a:off x="0" y="2472292"/>
          <a:ext cx="6172199" cy="1212120"/>
        </a:xfrm>
        <a:prstGeom prst="round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At some stage of opening, the remaining elasticity of the </a:t>
          </a:r>
          <a:r>
            <a:rPr lang="en-GB" sz="1800" b="0" i="0" kern="1200" baseline="0" dirty="0" err="1">
              <a:latin typeface="Times New Roman" panose="02020603050405020304" pitchFamily="18" charset="0"/>
              <a:cs typeface="Times New Roman" panose="02020603050405020304" pitchFamily="18" charset="0"/>
            </a:rPr>
            <a:t>retrodiscal</a:t>
          </a:r>
          <a:r>
            <a:rPr lang="en-GB" sz="1800" b="0" i="0" kern="1200" baseline="0" dirty="0">
              <a:latin typeface="Times New Roman" panose="02020603050405020304" pitchFamily="18" charset="0"/>
              <a:cs typeface="Times New Roman" panose="02020603050405020304" pitchFamily="18" charset="0"/>
            </a:rPr>
            <a:t> tissues and the tension of the capsular ligaments can pull the disc onto the head of the condyle, often with a discernible sound. </a:t>
          </a:r>
          <a:endParaRPr lang="en-IN" sz="1800" kern="1200" dirty="0">
            <a:latin typeface="Times New Roman" panose="02020603050405020304" pitchFamily="18" charset="0"/>
            <a:cs typeface="Times New Roman" panose="02020603050405020304" pitchFamily="18" charset="0"/>
          </a:endParaRPr>
        </a:p>
      </dsp:txBody>
      <dsp:txXfrm>
        <a:off x="59171" y="2531463"/>
        <a:ext cx="6053857" cy="1093778"/>
      </dsp:txXfrm>
    </dsp:sp>
    <dsp:sp modelId="{511CEDAF-489E-4B08-A7D0-A18AFC622DF9}">
      <dsp:nvSpPr>
        <dsp:cNvPr id="0" name=""/>
        <dsp:cNvSpPr/>
      </dsp:nvSpPr>
      <dsp:spPr>
        <a:xfrm>
          <a:off x="0" y="3704572"/>
          <a:ext cx="6172199" cy="1212120"/>
        </a:xfrm>
        <a:prstGeom prst="roundRect">
          <a:avLst/>
        </a:prstGeom>
        <a:solidFill>
          <a:srgbClr val="C888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Closing then results in the disc again becoming dislocated anteriorly, which results in a common joint sound that is often referred to as a </a:t>
          </a:r>
          <a:r>
            <a:rPr lang="en-GB" sz="1800" b="0" i="1" kern="1200" baseline="0" dirty="0">
              <a:latin typeface="Times New Roman" panose="02020603050405020304" pitchFamily="18" charset="0"/>
              <a:cs typeface="Times New Roman" panose="02020603050405020304" pitchFamily="18" charset="0"/>
            </a:rPr>
            <a:t>reciprocal click</a:t>
          </a:r>
          <a:endParaRPr lang="en-IN" sz="1800" kern="1200" dirty="0">
            <a:latin typeface="Times New Roman" panose="02020603050405020304" pitchFamily="18" charset="0"/>
            <a:cs typeface="Times New Roman" panose="02020603050405020304" pitchFamily="18" charset="0"/>
          </a:endParaRPr>
        </a:p>
      </dsp:txBody>
      <dsp:txXfrm>
        <a:off x="59171" y="3763743"/>
        <a:ext cx="6053857" cy="10937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B4F05C-A175-4E4F-9390-5D9C07A69401}">
      <dsp:nvSpPr>
        <dsp:cNvPr id="0" name=""/>
        <dsp:cNvSpPr/>
      </dsp:nvSpPr>
      <dsp:spPr>
        <a:xfrm>
          <a:off x="3164407" y="2373805"/>
          <a:ext cx="91440" cy="879333"/>
        </a:xfrm>
        <a:custGeom>
          <a:avLst/>
          <a:gdLst/>
          <a:ahLst/>
          <a:cxnLst/>
          <a:rect l="0" t="0" r="0" b="0"/>
          <a:pathLst>
            <a:path>
              <a:moveTo>
                <a:pt x="45720" y="0"/>
              </a:moveTo>
              <a:lnTo>
                <a:pt x="45720" y="879333"/>
              </a:lnTo>
            </a:path>
          </a:pathLst>
        </a:custGeom>
        <a:noFill/>
        <a:ln w="6350" cap="flat" cmpd="sng" algn="ctr">
          <a:solidFill>
            <a:schemeClr val="accent2">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187379" y="2808922"/>
        <a:ext cx="45496" cy="9099"/>
      </dsp:txXfrm>
    </dsp:sp>
    <dsp:sp modelId="{E855A954-6AF4-48C2-A90E-CF1AEC2DD774}">
      <dsp:nvSpPr>
        <dsp:cNvPr id="0" name=""/>
        <dsp:cNvSpPr/>
      </dsp:nvSpPr>
      <dsp:spPr>
        <a:xfrm>
          <a:off x="1232011" y="1866"/>
          <a:ext cx="3956231" cy="2373738"/>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Hypermobility (subluxation) of the TMJ can permit the condyle to translate beyond the </a:t>
          </a:r>
          <a:r>
            <a:rPr lang="en-GB" sz="1800" b="0" i="0" kern="1200" baseline="0" dirty="0" err="1">
              <a:latin typeface="Times New Roman" panose="02020603050405020304" pitchFamily="18" charset="0"/>
              <a:cs typeface="Times New Roman" panose="02020603050405020304" pitchFamily="18" charset="0"/>
            </a:rPr>
            <a:t>eminentia</a:t>
          </a:r>
          <a:r>
            <a:rPr lang="en-GB" sz="1800" b="0" i="0" kern="1200" baseline="0" dirty="0">
              <a:latin typeface="Times New Roman" panose="02020603050405020304" pitchFamily="18" charset="0"/>
              <a:cs typeface="Times New Roman" panose="02020603050405020304" pitchFamily="18" charset="0"/>
            </a:rPr>
            <a:t>, with both the disc and the condyle located beyond its prominence. </a:t>
          </a:r>
          <a:endParaRPr lang="en-IN" sz="1800" kern="1200" dirty="0">
            <a:latin typeface="Times New Roman" panose="02020603050405020304" pitchFamily="18" charset="0"/>
            <a:cs typeface="Times New Roman" panose="02020603050405020304" pitchFamily="18" charset="0"/>
          </a:endParaRPr>
        </a:p>
      </dsp:txBody>
      <dsp:txXfrm>
        <a:off x="1232011" y="1866"/>
        <a:ext cx="3956231" cy="2373738"/>
      </dsp:txXfrm>
    </dsp:sp>
    <dsp:sp modelId="{9ADC7543-0240-4DEF-BC67-762FD8C22496}">
      <dsp:nvSpPr>
        <dsp:cNvPr id="0" name=""/>
        <dsp:cNvSpPr/>
      </dsp:nvSpPr>
      <dsp:spPr>
        <a:xfrm>
          <a:off x="1232011" y="3285538"/>
          <a:ext cx="3956231" cy="2373738"/>
        </a:xfrm>
        <a:prstGeom prst="rect">
          <a:avLst/>
        </a:prstGeom>
        <a:solidFill>
          <a:schemeClr val="accent2">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When the condyles translate beyond the </a:t>
          </a:r>
          <a:r>
            <a:rPr lang="en-GB" sz="1800" b="0" i="0" kern="1200" baseline="0" dirty="0" err="1">
              <a:latin typeface="Times New Roman" panose="02020603050405020304" pitchFamily="18" charset="0"/>
              <a:cs typeface="Times New Roman" panose="02020603050405020304" pitchFamily="18" charset="0"/>
            </a:rPr>
            <a:t>eminentia</a:t>
          </a:r>
          <a:r>
            <a:rPr lang="en-GB" sz="1800" b="0" i="0" kern="1200" baseline="0" dirty="0">
              <a:latin typeface="Times New Roman" panose="02020603050405020304" pitchFamily="18" charset="0"/>
              <a:cs typeface="Times New Roman" panose="02020603050405020304" pitchFamily="18" charset="0"/>
            </a:rPr>
            <a:t> but the discs are trapped posteriorly, the combined steepness of the disc and the </a:t>
          </a:r>
          <a:r>
            <a:rPr lang="en-GB" sz="1800" b="0" i="0" kern="1200" baseline="0" dirty="0" err="1">
              <a:latin typeface="Times New Roman" panose="02020603050405020304" pitchFamily="18" charset="0"/>
              <a:cs typeface="Times New Roman" panose="02020603050405020304" pitchFamily="18" charset="0"/>
            </a:rPr>
            <a:t>eminentia</a:t>
          </a:r>
          <a:r>
            <a:rPr lang="en-GB" sz="1800" b="0" i="0" kern="1200" baseline="0" dirty="0">
              <a:latin typeface="Times New Roman" panose="02020603050405020304" pitchFamily="18" charset="0"/>
              <a:cs typeface="Times New Roman" panose="02020603050405020304" pitchFamily="18" charset="0"/>
            </a:rPr>
            <a:t> prevents the reduction of each condyle, and the mandible is locked open</a:t>
          </a:r>
          <a:endParaRPr lang="en-IN" sz="1800" kern="1200" dirty="0">
            <a:latin typeface="Times New Roman" panose="02020603050405020304" pitchFamily="18" charset="0"/>
            <a:cs typeface="Times New Roman" panose="02020603050405020304" pitchFamily="18" charset="0"/>
          </a:endParaRPr>
        </a:p>
      </dsp:txBody>
      <dsp:txXfrm>
        <a:off x="1232011" y="3285538"/>
        <a:ext cx="3956231" cy="23737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174C5B-6ABA-45F8-AD79-BBA0115F7D5B}">
      <dsp:nvSpPr>
        <dsp:cNvPr id="0" name=""/>
        <dsp:cNvSpPr/>
      </dsp:nvSpPr>
      <dsp:spPr>
        <a:xfrm>
          <a:off x="3394299" y="1024922"/>
          <a:ext cx="748433" cy="91440"/>
        </a:xfrm>
        <a:custGeom>
          <a:avLst/>
          <a:gdLst/>
          <a:ahLst/>
          <a:cxnLst/>
          <a:rect l="0" t="0" r="0" b="0"/>
          <a:pathLst>
            <a:path>
              <a:moveTo>
                <a:pt x="0" y="45720"/>
              </a:moveTo>
              <a:lnTo>
                <a:pt x="748433"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IN" sz="2000" kern="1200">
            <a:latin typeface="Times New Roman" panose="02020603050405020304" pitchFamily="18" charset="0"/>
            <a:cs typeface="Times New Roman" panose="02020603050405020304" pitchFamily="18" charset="0"/>
          </a:endParaRPr>
        </a:p>
      </dsp:txBody>
      <dsp:txXfrm>
        <a:off x="3749040" y="1066747"/>
        <a:ext cx="38951" cy="7790"/>
      </dsp:txXfrm>
    </dsp:sp>
    <dsp:sp modelId="{F1D4C78F-BC57-40E6-8383-2AE546489BB2}">
      <dsp:nvSpPr>
        <dsp:cNvPr id="0" name=""/>
        <dsp:cNvSpPr/>
      </dsp:nvSpPr>
      <dsp:spPr>
        <a:xfrm>
          <a:off x="8997" y="54512"/>
          <a:ext cx="3387101" cy="2032261"/>
        </a:xfrm>
        <a:prstGeom prst="rect">
          <a:avLst/>
        </a:prstGeom>
        <a:solidFill>
          <a:srgbClr val="ED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Myositis of the masticatory muscles arises from direct trauma or infection close to the muscle. </a:t>
          </a:r>
          <a:endParaRPr lang="en-IN" sz="1800" kern="1200" dirty="0">
            <a:latin typeface="Times New Roman" panose="02020603050405020304" pitchFamily="18" charset="0"/>
            <a:cs typeface="Times New Roman" panose="02020603050405020304" pitchFamily="18" charset="0"/>
          </a:endParaRPr>
        </a:p>
      </dsp:txBody>
      <dsp:txXfrm>
        <a:off x="8997" y="54512"/>
        <a:ext cx="3387101" cy="2032261"/>
      </dsp:txXfrm>
    </dsp:sp>
    <dsp:sp modelId="{64DD7F4A-8D4E-4535-A117-16F2E965B411}">
      <dsp:nvSpPr>
        <dsp:cNvPr id="0" name=""/>
        <dsp:cNvSpPr/>
      </dsp:nvSpPr>
      <dsp:spPr>
        <a:xfrm>
          <a:off x="7560434" y="1024922"/>
          <a:ext cx="748433" cy="91440"/>
        </a:xfrm>
        <a:custGeom>
          <a:avLst/>
          <a:gdLst/>
          <a:ahLst/>
          <a:cxnLst/>
          <a:rect l="0" t="0" r="0" b="0"/>
          <a:pathLst>
            <a:path>
              <a:moveTo>
                <a:pt x="0" y="45720"/>
              </a:moveTo>
              <a:lnTo>
                <a:pt x="748433" y="45720"/>
              </a:lnTo>
            </a:path>
          </a:pathLst>
        </a:custGeom>
        <a:noFill/>
        <a:ln w="6350" cap="flat" cmpd="sng" algn="ctr">
          <a:solidFill>
            <a:schemeClr val="accent2">
              <a:hueOff val="-6400956"/>
              <a:satOff val="-666"/>
              <a:lumOff val="-346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IN" sz="2000" kern="1200">
            <a:latin typeface="Times New Roman" panose="02020603050405020304" pitchFamily="18" charset="0"/>
            <a:cs typeface="Times New Roman" panose="02020603050405020304" pitchFamily="18" charset="0"/>
          </a:endParaRPr>
        </a:p>
      </dsp:txBody>
      <dsp:txXfrm>
        <a:off x="7915175" y="1066747"/>
        <a:ext cx="38951" cy="7790"/>
      </dsp:txXfrm>
    </dsp:sp>
    <dsp:sp modelId="{B73A1EF0-3330-460A-85F9-568FEBC58239}">
      <dsp:nvSpPr>
        <dsp:cNvPr id="0" name=""/>
        <dsp:cNvSpPr/>
      </dsp:nvSpPr>
      <dsp:spPr>
        <a:xfrm>
          <a:off x="4175133" y="54512"/>
          <a:ext cx="3387101" cy="2032261"/>
        </a:xfrm>
        <a:prstGeom prst="rect">
          <a:avLst/>
        </a:prstGeom>
        <a:solidFill>
          <a:schemeClr val="accent2">
            <a:hueOff val="-4800717"/>
            <a:satOff val="-500"/>
            <a:lumOff val="-25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Associated</a:t>
          </a:r>
          <a:r>
            <a:rPr lang="en-GB" sz="1800" kern="1200" dirty="0">
              <a:latin typeface="Times New Roman" panose="02020603050405020304" pitchFamily="18" charset="0"/>
              <a:cs typeface="Times New Roman" panose="02020603050405020304" pitchFamily="18" charset="0"/>
            </a:rPr>
            <a:t> </a:t>
          </a:r>
          <a:r>
            <a:rPr lang="en-GB" sz="1800" b="0" i="0" kern="1200" baseline="0" dirty="0">
              <a:latin typeface="Times New Roman" panose="02020603050405020304" pitchFamily="18" charset="0"/>
              <a:cs typeface="Times New Roman" panose="02020603050405020304" pitchFamily="18" charset="0"/>
            </a:rPr>
            <a:t>pain increases with mandibular movement, thereby limiting the range of motion. </a:t>
          </a:r>
          <a:endParaRPr lang="en-IN" sz="1800" kern="1200" dirty="0">
            <a:latin typeface="Times New Roman" panose="02020603050405020304" pitchFamily="18" charset="0"/>
            <a:cs typeface="Times New Roman" panose="02020603050405020304" pitchFamily="18" charset="0"/>
          </a:endParaRPr>
        </a:p>
      </dsp:txBody>
      <dsp:txXfrm>
        <a:off x="4175133" y="54512"/>
        <a:ext cx="3387101" cy="2032261"/>
      </dsp:txXfrm>
    </dsp:sp>
    <dsp:sp modelId="{3B47D14F-670E-4BFD-B51A-F1B61037B105}">
      <dsp:nvSpPr>
        <dsp:cNvPr id="0" name=""/>
        <dsp:cNvSpPr/>
      </dsp:nvSpPr>
      <dsp:spPr>
        <a:xfrm>
          <a:off x="1702548" y="2084973"/>
          <a:ext cx="8332270" cy="748433"/>
        </a:xfrm>
        <a:custGeom>
          <a:avLst/>
          <a:gdLst/>
          <a:ahLst/>
          <a:cxnLst/>
          <a:rect l="0" t="0" r="0" b="0"/>
          <a:pathLst>
            <a:path>
              <a:moveTo>
                <a:pt x="8332270" y="0"/>
              </a:moveTo>
              <a:lnTo>
                <a:pt x="8332270" y="391316"/>
              </a:lnTo>
              <a:lnTo>
                <a:pt x="0" y="391316"/>
              </a:lnTo>
              <a:lnTo>
                <a:pt x="0" y="748433"/>
              </a:lnTo>
            </a:path>
          </a:pathLst>
        </a:custGeom>
        <a:noFill/>
        <a:ln w="6350" cap="flat" cmpd="sng" algn="ctr">
          <a:solidFill>
            <a:schemeClr val="accent2">
              <a:hueOff val="-12801912"/>
              <a:satOff val="-1332"/>
              <a:lumOff val="-692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IN" sz="2000" kern="1200">
            <a:latin typeface="Times New Roman" panose="02020603050405020304" pitchFamily="18" charset="0"/>
            <a:cs typeface="Times New Roman" panose="02020603050405020304" pitchFamily="18" charset="0"/>
          </a:endParaRPr>
        </a:p>
      </dsp:txBody>
      <dsp:txXfrm>
        <a:off x="5659468" y="2455294"/>
        <a:ext cx="418430" cy="7790"/>
      </dsp:txXfrm>
    </dsp:sp>
    <dsp:sp modelId="{82F70364-F6F6-4C8E-BB25-12D3C7930372}">
      <dsp:nvSpPr>
        <dsp:cNvPr id="0" name=""/>
        <dsp:cNvSpPr/>
      </dsp:nvSpPr>
      <dsp:spPr>
        <a:xfrm>
          <a:off x="8341268" y="54512"/>
          <a:ext cx="3387101" cy="2032261"/>
        </a:xfrm>
        <a:prstGeom prst="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Muscle spasm is the sustained involuntary contraction that results in the pain and dramatic shortening of the affected muscle.</a:t>
          </a:r>
          <a:endParaRPr lang="en-IN" sz="1800" kern="1200" dirty="0">
            <a:latin typeface="Times New Roman" panose="02020603050405020304" pitchFamily="18" charset="0"/>
            <a:cs typeface="Times New Roman" panose="02020603050405020304" pitchFamily="18" charset="0"/>
          </a:endParaRPr>
        </a:p>
      </dsp:txBody>
      <dsp:txXfrm>
        <a:off x="8341268" y="54512"/>
        <a:ext cx="3387101" cy="2032261"/>
      </dsp:txXfrm>
    </dsp:sp>
    <dsp:sp modelId="{B95ECAE2-DBFB-4D1D-B2EC-B9969B48DC49}">
      <dsp:nvSpPr>
        <dsp:cNvPr id="0" name=""/>
        <dsp:cNvSpPr/>
      </dsp:nvSpPr>
      <dsp:spPr>
        <a:xfrm>
          <a:off x="3394299" y="3836217"/>
          <a:ext cx="748433" cy="91440"/>
        </a:xfrm>
        <a:custGeom>
          <a:avLst/>
          <a:gdLst/>
          <a:ahLst/>
          <a:cxnLst/>
          <a:rect l="0" t="0" r="0" b="0"/>
          <a:pathLst>
            <a:path>
              <a:moveTo>
                <a:pt x="0" y="45720"/>
              </a:moveTo>
              <a:lnTo>
                <a:pt x="748433" y="45720"/>
              </a:lnTo>
            </a:path>
          </a:pathLst>
        </a:custGeom>
        <a:noFill/>
        <a:ln w="6350" cap="flat" cmpd="sng" algn="ctr">
          <a:solidFill>
            <a:schemeClr val="accent2">
              <a:hueOff val="-19202867"/>
              <a:satOff val="-1998"/>
              <a:lumOff val="-1039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IN" sz="2000" kern="1200">
            <a:latin typeface="Times New Roman" panose="02020603050405020304" pitchFamily="18" charset="0"/>
            <a:cs typeface="Times New Roman" panose="02020603050405020304" pitchFamily="18" charset="0"/>
          </a:endParaRPr>
        </a:p>
      </dsp:txBody>
      <dsp:txXfrm>
        <a:off x="3749040" y="3878042"/>
        <a:ext cx="38951" cy="7790"/>
      </dsp:txXfrm>
    </dsp:sp>
    <dsp:sp modelId="{0C7513E7-E4B0-4DA6-976C-E6CC9F3B3291}">
      <dsp:nvSpPr>
        <dsp:cNvPr id="0" name=""/>
        <dsp:cNvSpPr/>
      </dsp:nvSpPr>
      <dsp:spPr>
        <a:xfrm>
          <a:off x="8997" y="2865806"/>
          <a:ext cx="3387101" cy="2032261"/>
        </a:xfrm>
        <a:prstGeom prst="rect">
          <a:avLst/>
        </a:prstGeom>
        <a:solidFill>
          <a:srgbClr val="7878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err="1">
              <a:latin typeface="Times New Roman" panose="02020603050405020304" pitchFamily="18" charset="0"/>
              <a:cs typeface="Times New Roman" panose="02020603050405020304" pitchFamily="18" charset="0"/>
            </a:rPr>
            <a:t>Myospasms</a:t>
          </a:r>
          <a:r>
            <a:rPr lang="en-GB" sz="1800" b="0" i="0" kern="1200" baseline="0" dirty="0">
              <a:latin typeface="Times New Roman" panose="02020603050405020304" pitchFamily="18" charset="0"/>
              <a:cs typeface="Times New Roman" panose="02020603050405020304" pitchFamily="18" charset="0"/>
            </a:rPr>
            <a:t> of the masticatory muscles greatly limits mandibular movement, and it can change that occlusion suddenly as a result of its rapid onset.  </a:t>
          </a:r>
          <a:endParaRPr lang="en-IN" sz="1800" kern="1200" dirty="0">
            <a:latin typeface="Times New Roman" panose="02020603050405020304" pitchFamily="18" charset="0"/>
            <a:cs typeface="Times New Roman" panose="02020603050405020304" pitchFamily="18" charset="0"/>
          </a:endParaRPr>
        </a:p>
      </dsp:txBody>
      <dsp:txXfrm>
        <a:off x="8997" y="2865806"/>
        <a:ext cx="3387101" cy="2032261"/>
      </dsp:txXfrm>
    </dsp:sp>
    <dsp:sp modelId="{506446A6-A3BD-44F3-8D97-DF2E704B4EDC}">
      <dsp:nvSpPr>
        <dsp:cNvPr id="0" name=""/>
        <dsp:cNvSpPr/>
      </dsp:nvSpPr>
      <dsp:spPr>
        <a:xfrm>
          <a:off x="4175133" y="2865806"/>
          <a:ext cx="3387101" cy="2032261"/>
        </a:xfrm>
        <a:prstGeom prst="rect">
          <a:avLst/>
        </a:prstGeom>
        <a:solidFill>
          <a:srgbClr val="007BB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Local myalgia, which is pain that is specific to individual muscles, may result from ischemia or fatigue, and it may present as delayed-onset muscle soreness and protective co-contraction.</a:t>
          </a:r>
          <a:endParaRPr lang="en-IN" sz="1800" kern="1200" dirty="0">
            <a:latin typeface="Times New Roman" panose="02020603050405020304" pitchFamily="18" charset="0"/>
            <a:cs typeface="Times New Roman" panose="02020603050405020304" pitchFamily="18" charset="0"/>
          </a:endParaRPr>
        </a:p>
      </dsp:txBody>
      <dsp:txXfrm>
        <a:off x="4175133" y="2865806"/>
        <a:ext cx="3387101" cy="20322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74345E-A617-426B-9700-70A37FD48B31}">
      <dsp:nvSpPr>
        <dsp:cNvPr id="0" name=""/>
        <dsp:cNvSpPr/>
      </dsp:nvSpPr>
      <dsp:spPr>
        <a:xfrm>
          <a:off x="0" y="2440"/>
          <a:ext cx="6841788" cy="1064568"/>
        </a:xfrm>
        <a:prstGeom prst="roundRect">
          <a:avLst/>
        </a:prstGeom>
        <a:solidFill>
          <a:schemeClr val="accent5">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Load testing of the TMJ is essentially a means to palpate the head of the condyle, the surface of the glenoid fossa, and the tissue interposed between them, except in the case of bone-to-bone contact.</a:t>
          </a:r>
          <a:endParaRPr lang="en-IN" sz="1600" kern="1200" dirty="0">
            <a:latin typeface="Times New Roman" panose="02020603050405020304" pitchFamily="18" charset="0"/>
            <a:cs typeface="Times New Roman" panose="02020603050405020304" pitchFamily="18" charset="0"/>
          </a:endParaRPr>
        </a:p>
      </dsp:txBody>
      <dsp:txXfrm>
        <a:off x="51968" y="54408"/>
        <a:ext cx="6737852" cy="960632"/>
      </dsp:txXfrm>
    </dsp:sp>
    <dsp:sp modelId="{F9D8FB64-545B-4C9F-9FEC-AB68ECA65F0E}">
      <dsp:nvSpPr>
        <dsp:cNvPr id="0" name=""/>
        <dsp:cNvSpPr/>
      </dsp:nvSpPr>
      <dsp:spPr>
        <a:xfrm>
          <a:off x="0" y="1081212"/>
          <a:ext cx="6841788" cy="1064568"/>
        </a:xfrm>
        <a:prstGeom prst="roundRect">
          <a:avLst/>
        </a:prstGeom>
        <a:solidFill>
          <a:schemeClr val="accent4">
            <a:hueOff val="120509"/>
            <a:satOff val="-9387"/>
            <a:lumOff val="223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baseline="0">
              <a:latin typeface="Times New Roman" panose="02020603050405020304" pitchFamily="18" charset="0"/>
              <a:cs typeface="Times New Roman" panose="02020603050405020304" pitchFamily="18" charset="0"/>
            </a:rPr>
            <a:t>With bimanual mandibular manipulation, the dentist loads the joints equally and may detect resistance or tension on either side. </a:t>
          </a:r>
          <a:endParaRPr lang="en-IN" sz="1600" kern="1200">
            <a:latin typeface="Times New Roman" panose="02020603050405020304" pitchFamily="18" charset="0"/>
            <a:cs typeface="Times New Roman" panose="02020603050405020304" pitchFamily="18" charset="0"/>
          </a:endParaRPr>
        </a:p>
      </dsp:txBody>
      <dsp:txXfrm>
        <a:off x="51968" y="1133180"/>
        <a:ext cx="6737852" cy="960632"/>
      </dsp:txXfrm>
    </dsp:sp>
    <dsp:sp modelId="{677658DA-8657-4892-B6E9-9FD5A1DB32D6}">
      <dsp:nvSpPr>
        <dsp:cNvPr id="0" name=""/>
        <dsp:cNvSpPr/>
      </dsp:nvSpPr>
      <dsp:spPr>
        <a:xfrm>
          <a:off x="0" y="2159983"/>
          <a:ext cx="6841788" cy="1064568"/>
        </a:xfrm>
        <a:prstGeom prst="roundRect">
          <a:avLst/>
        </a:prstGeom>
        <a:solidFill>
          <a:srgbClr val="00206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patient is in a supine position in the dental chair to minimize postural influence on muscle activity. The patient’s head is braced by the support of the chair and by being cradled against the dentist’s arm or abdomen. </a:t>
          </a:r>
          <a:endParaRPr lang="en-IN" sz="1600" kern="1200" dirty="0">
            <a:latin typeface="Times New Roman" panose="02020603050405020304" pitchFamily="18" charset="0"/>
            <a:cs typeface="Times New Roman" panose="02020603050405020304" pitchFamily="18" charset="0"/>
          </a:endParaRPr>
        </a:p>
      </dsp:txBody>
      <dsp:txXfrm>
        <a:off x="51968" y="2211951"/>
        <a:ext cx="6737852" cy="960632"/>
      </dsp:txXfrm>
    </dsp:sp>
    <dsp:sp modelId="{5337CC97-95C4-4EE6-B6C8-80EE3634189E}">
      <dsp:nvSpPr>
        <dsp:cNvPr id="0" name=""/>
        <dsp:cNvSpPr/>
      </dsp:nvSpPr>
      <dsp:spPr>
        <a:xfrm>
          <a:off x="0" y="3238755"/>
          <a:ext cx="6841788" cy="1064568"/>
        </a:xfrm>
        <a:prstGeom prst="roundRect">
          <a:avLst/>
        </a:prstGeom>
        <a:solidFill>
          <a:srgbClr val="7878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dentist’s middle fingers locate the notch in the mandible just anterior to the angle, and the thumbs are placed near the midline in the mental region of the mandible. </a:t>
          </a:r>
          <a:endParaRPr lang="en-IN" sz="1600" kern="1200" dirty="0">
            <a:latin typeface="Times New Roman" panose="02020603050405020304" pitchFamily="18" charset="0"/>
            <a:cs typeface="Times New Roman" panose="02020603050405020304" pitchFamily="18" charset="0"/>
          </a:endParaRPr>
        </a:p>
      </dsp:txBody>
      <dsp:txXfrm>
        <a:off x="51968" y="3290723"/>
        <a:ext cx="6737852" cy="960632"/>
      </dsp:txXfrm>
    </dsp:sp>
    <dsp:sp modelId="{174333FC-AC7B-440F-B204-E75DA4DE2B33}">
      <dsp:nvSpPr>
        <dsp:cNvPr id="0" name=""/>
        <dsp:cNvSpPr/>
      </dsp:nvSpPr>
      <dsp:spPr>
        <a:xfrm>
          <a:off x="0" y="4317527"/>
          <a:ext cx="6841788" cy="1064568"/>
        </a:xfrm>
        <a:prstGeom prst="roundRect">
          <a:avLst/>
        </a:prstGeom>
        <a:solidFill>
          <a:srgbClr val="7F3F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Initially, the dentist provides gentle guidance to the hinging action of the mandible, with a slight lifting force applied with the fingers and a slight depressing force applied with the thumbs.</a:t>
          </a:r>
          <a:endParaRPr lang="en-IN" sz="1600" kern="1200" dirty="0">
            <a:latin typeface="Times New Roman" panose="02020603050405020304" pitchFamily="18" charset="0"/>
            <a:cs typeface="Times New Roman" panose="02020603050405020304" pitchFamily="18" charset="0"/>
          </a:endParaRPr>
        </a:p>
      </dsp:txBody>
      <dsp:txXfrm>
        <a:off x="51968" y="4369495"/>
        <a:ext cx="6737852" cy="960632"/>
      </dsp:txXfrm>
    </dsp:sp>
    <dsp:sp modelId="{69A65D29-7575-4902-8256-23CB6B4DDA95}">
      <dsp:nvSpPr>
        <dsp:cNvPr id="0" name=""/>
        <dsp:cNvSpPr/>
      </dsp:nvSpPr>
      <dsp:spPr>
        <a:xfrm>
          <a:off x="0" y="5396299"/>
          <a:ext cx="6841788" cy="1064568"/>
        </a:xfrm>
        <a:prstGeom prst="roundRect">
          <a:avLst/>
        </a:prstGeom>
        <a:solidFill>
          <a:schemeClr val="accent6">
            <a:lumMod val="1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If the patient remains comfortable, increasing force can be applied at both points, ultimately with enough pressure to load test the joints. With the avascular fibrous discs interposed, the condyles are in centric relation, and the loading of both joints is comfortable.</a:t>
          </a:r>
          <a:endParaRPr lang="en-IN" sz="1600" kern="1200" dirty="0">
            <a:latin typeface="Times New Roman" panose="02020603050405020304" pitchFamily="18" charset="0"/>
            <a:cs typeface="Times New Roman" panose="02020603050405020304" pitchFamily="18" charset="0"/>
          </a:endParaRPr>
        </a:p>
      </dsp:txBody>
      <dsp:txXfrm>
        <a:off x="51968" y="5448267"/>
        <a:ext cx="6737852" cy="96063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9852A6-C536-198B-0B36-808C24FAAF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F40B29C-E84A-E4D1-8998-1A961EC23B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A5AE42-7DC1-8140-9B13-146984FDEF22}" type="datetimeFigureOut">
              <a:rPr lang="en-US" smtClean="0"/>
              <a:t>1/8/2025</a:t>
            </a:fld>
            <a:endParaRPr lang="en-US" dirty="0"/>
          </a:p>
        </p:txBody>
      </p:sp>
      <p:sp>
        <p:nvSpPr>
          <p:cNvPr id="4" name="Footer Placeholder 3">
            <a:extLst>
              <a:ext uri="{FF2B5EF4-FFF2-40B4-BE49-F238E27FC236}">
                <a16:creationId xmlns:a16="http://schemas.microsoft.com/office/drawing/2014/main" id="{FCCE4DE7-ED89-D264-F004-38F2DF4879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F7E8591-FF54-5A00-A703-95ABC16B78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369B77-94AB-0344-9EBF-9DB9EE8D3ABC}" type="slidenum">
              <a:rPr lang="en-US" smtClean="0"/>
              <a:t>‹#›</a:t>
            </a:fld>
            <a:endParaRPr lang="en-US" dirty="0"/>
          </a:p>
        </p:txBody>
      </p:sp>
    </p:spTree>
    <p:extLst>
      <p:ext uri="{BB962C8B-B14F-4D97-AF65-F5344CB8AC3E}">
        <p14:creationId xmlns:p14="http://schemas.microsoft.com/office/powerpoint/2010/main" val="239859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75F72-8950-AF4F-9381-1D26FB547EA1}" type="datetimeFigureOut">
              <a:rPr lang="en-US" smtClean="0"/>
              <a:t>1/8/2025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75476F-A808-1F46-A368-07984F6DA22E}" type="slidenum">
              <a:rPr lang="en-US" smtClean="0"/>
              <a:t>‹#›</a:t>
            </a:fld>
            <a:endParaRPr lang="en-US" dirty="0"/>
          </a:p>
        </p:txBody>
      </p:sp>
    </p:spTree>
    <p:extLst>
      <p:ext uri="{BB962C8B-B14F-4D97-AF65-F5344CB8AC3E}">
        <p14:creationId xmlns:p14="http://schemas.microsoft.com/office/powerpoint/2010/main" val="111425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radiopaedia.org/articles/temporomandibular-joint-disc?lang=us"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radiopaedia.org/articles/tmj?lang=u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2</a:t>
            </a:fld>
            <a:endParaRPr lang="en-US" dirty="0"/>
          </a:p>
        </p:txBody>
      </p:sp>
    </p:spTree>
    <p:extLst>
      <p:ext uri="{BB962C8B-B14F-4D97-AF65-F5344CB8AC3E}">
        <p14:creationId xmlns:p14="http://schemas.microsoft.com/office/powerpoint/2010/main" val="3127910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4</a:t>
            </a:fld>
            <a:endParaRPr lang="en-US" dirty="0"/>
          </a:p>
        </p:txBody>
      </p:sp>
    </p:spTree>
    <p:extLst>
      <p:ext uri="{BB962C8B-B14F-4D97-AF65-F5344CB8AC3E}">
        <p14:creationId xmlns:p14="http://schemas.microsoft.com/office/powerpoint/2010/main" val="3237519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Elevator muscles : masseter, temporalis, medial pterygoid &amp; upper head of lateral pterygoid</a:t>
            </a:r>
          </a:p>
          <a:p>
            <a:r>
              <a:rPr lang="en-IN" dirty="0"/>
              <a:t>Depressor muscles : lower head of lateral pterygoid, geniohyoid, digastric ,mylohyoid.</a:t>
            </a:r>
          </a:p>
        </p:txBody>
      </p:sp>
      <p:sp>
        <p:nvSpPr>
          <p:cNvPr id="4" name="Slide Number Placeholder 3"/>
          <p:cNvSpPr>
            <a:spLocks noGrp="1"/>
          </p:cNvSpPr>
          <p:nvPr>
            <p:ph type="sldNum" sz="quarter" idx="5"/>
          </p:nvPr>
        </p:nvSpPr>
        <p:spPr/>
        <p:txBody>
          <a:bodyPr/>
          <a:lstStyle/>
          <a:p>
            <a:fld id="{0775476F-A808-1F46-A368-07984F6DA22E}" type="slidenum">
              <a:rPr lang="en-US" smtClean="0"/>
              <a:t>8</a:t>
            </a:fld>
            <a:endParaRPr lang="en-US" dirty="0"/>
          </a:p>
        </p:txBody>
      </p:sp>
    </p:spTree>
    <p:extLst>
      <p:ext uri="{BB962C8B-B14F-4D97-AF65-F5344CB8AC3E}">
        <p14:creationId xmlns:p14="http://schemas.microsoft.com/office/powerpoint/2010/main" val="3295249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latin typeface="Univers-CondensedLight"/>
              </a:rPr>
              <a:t>Reciprocal click. (A) Reciprocal click occurs when the condyle moves onto the articular disc from a position behind the posterior band of the</a:t>
            </a:r>
          </a:p>
          <a:p>
            <a:pPr algn="l"/>
            <a:r>
              <a:rPr lang="en-GB" sz="1800" b="0" i="0" u="none" strike="noStrike" baseline="0" dirty="0">
                <a:latin typeface="Univers-CondensedLight"/>
              </a:rPr>
              <a:t>disc and then (B) clicks off the disc when the condyle moves back. This occurs as the condyle translates forward and back during the opening and closing</a:t>
            </a:r>
          </a:p>
          <a:p>
            <a:pPr algn="l"/>
            <a:r>
              <a:rPr lang="en-IN" sz="1800" b="0" i="0" u="none" strike="noStrike" baseline="0" dirty="0">
                <a:latin typeface="Univers-CondensedLight"/>
              </a:rPr>
              <a:t>movements.</a:t>
            </a:r>
            <a:endParaRPr lang="en-IN" dirty="0"/>
          </a:p>
        </p:txBody>
      </p:sp>
      <p:sp>
        <p:nvSpPr>
          <p:cNvPr id="4" name="Slide Number Placeholder 3"/>
          <p:cNvSpPr>
            <a:spLocks noGrp="1"/>
          </p:cNvSpPr>
          <p:nvPr>
            <p:ph type="sldNum" sz="quarter" idx="5"/>
          </p:nvPr>
        </p:nvSpPr>
        <p:spPr/>
        <p:txBody>
          <a:bodyPr/>
          <a:lstStyle/>
          <a:p>
            <a:fld id="{0775476F-A808-1F46-A368-07984F6DA22E}" type="slidenum">
              <a:rPr lang="en-US" smtClean="0"/>
              <a:t>20</a:t>
            </a:fld>
            <a:endParaRPr lang="en-US" dirty="0"/>
          </a:p>
        </p:txBody>
      </p:sp>
    </p:spTree>
    <p:extLst>
      <p:ext uri="{BB962C8B-B14F-4D97-AF65-F5344CB8AC3E}">
        <p14:creationId xmlns:p14="http://schemas.microsoft.com/office/powerpoint/2010/main" val="10222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3D3D3D"/>
                </a:solidFill>
                <a:effectLst/>
                <a:latin typeface="Open Sans" panose="020B0606030504020204" pitchFamily="34" charset="0"/>
              </a:rPr>
              <a:t>The </a:t>
            </a:r>
            <a:r>
              <a:rPr lang="en-GB" b="1" i="0" dirty="0" err="1">
                <a:solidFill>
                  <a:srgbClr val="3D3D3D"/>
                </a:solidFill>
                <a:effectLst/>
                <a:latin typeface="Open Sans" panose="020B0606030504020204" pitchFamily="34" charset="0"/>
              </a:rPr>
              <a:t>retrodiscal</a:t>
            </a:r>
            <a:r>
              <a:rPr lang="en-GB" b="1" i="0" dirty="0">
                <a:solidFill>
                  <a:srgbClr val="3D3D3D"/>
                </a:solidFill>
                <a:effectLst/>
                <a:latin typeface="Open Sans" panose="020B0606030504020204" pitchFamily="34" charset="0"/>
              </a:rPr>
              <a:t> (bilaminar) zone</a:t>
            </a:r>
            <a:r>
              <a:rPr lang="en-GB" b="0" i="0" dirty="0">
                <a:solidFill>
                  <a:srgbClr val="3D3D3D"/>
                </a:solidFill>
                <a:effectLst/>
                <a:latin typeface="Open Sans" panose="020B0606030504020204" pitchFamily="34" charset="0"/>
              </a:rPr>
              <a:t> is located between the posterior band of the </a:t>
            </a:r>
            <a:r>
              <a:rPr lang="en-GB" b="0" i="0" u="none" strike="noStrike" dirty="0">
                <a:solidFill>
                  <a:srgbClr val="41699B"/>
                </a:solidFill>
                <a:effectLst/>
                <a:latin typeface="Open Sans" panose="020B0606030504020204" pitchFamily="34" charset="0"/>
                <a:hlinkClick r:id="rId3"/>
              </a:rPr>
              <a:t>TMJ disc </a:t>
            </a:r>
            <a:r>
              <a:rPr lang="en-GB" b="0" i="0" dirty="0">
                <a:solidFill>
                  <a:srgbClr val="3D3D3D"/>
                </a:solidFill>
                <a:effectLst/>
                <a:latin typeface="Open Sans" panose="020B0606030504020204" pitchFamily="34" charset="0"/>
              </a:rPr>
              <a:t>and the posterior portion of the </a:t>
            </a:r>
            <a:r>
              <a:rPr lang="en-GB" b="0" i="0" u="none" strike="noStrike" dirty="0">
                <a:solidFill>
                  <a:srgbClr val="41699B"/>
                </a:solidFill>
                <a:effectLst/>
                <a:latin typeface="Open Sans" panose="020B0606030504020204" pitchFamily="34" charset="0"/>
                <a:hlinkClick r:id="rId4"/>
              </a:rPr>
              <a:t>TMJ</a:t>
            </a:r>
            <a:r>
              <a:rPr lang="en-GB" b="0" i="0" dirty="0">
                <a:solidFill>
                  <a:srgbClr val="3D3D3D"/>
                </a:solidFill>
                <a:effectLst/>
                <a:latin typeface="Open Sans" panose="020B0606030504020204" pitchFamily="34" charset="0"/>
              </a:rPr>
              <a:t> capsule. The 'bilaminar' refers to the two posterior attachments of the disc:</a:t>
            </a:r>
          </a:p>
          <a:p>
            <a:pPr algn="l">
              <a:buFont typeface="Arial" panose="020B0604020202020204" pitchFamily="34" charset="0"/>
              <a:buChar char="•"/>
            </a:pPr>
            <a:r>
              <a:rPr lang="en-GB" b="1" i="0" dirty="0">
                <a:solidFill>
                  <a:srgbClr val="3D3D3D"/>
                </a:solidFill>
                <a:effectLst/>
                <a:latin typeface="Open Sans" panose="020B0606030504020204" pitchFamily="34" charset="0"/>
              </a:rPr>
              <a:t>superior layer</a:t>
            </a:r>
            <a:r>
              <a:rPr lang="en-GB" b="0" i="0" dirty="0">
                <a:solidFill>
                  <a:srgbClr val="3D3D3D"/>
                </a:solidFill>
                <a:effectLst/>
                <a:latin typeface="Open Sans" panose="020B0606030504020204" pitchFamily="34" charset="0"/>
              </a:rPr>
              <a:t>: elastic to allow anterior translation of the disc over the articular eminence</a:t>
            </a:r>
          </a:p>
          <a:p>
            <a:pPr algn="l">
              <a:buFont typeface="Arial" panose="020B0604020202020204" pitchFamily="34" charset="0"/>
              <a:buChar char="•"/>
            </a:pPr>
            <a:r>
              <a:rPr lang="en-GB" b="1" i="0" dirty="0">
                <a:solidFill>
                  <a:srgbClr val="3D3D3D"/>
                </a:solidFill>
                <a:effectLst/>
                <a:latin typeface="Open Sans" panose="020B0606030504020204" pitchFamily="34" charset="0"/>
              </a:rPr>
              <a:t>inferior layer</a:t>
            </a:r>
            <a:r>
              <a:rPr lang="en-GB" b="0" i="0" dirty="0">
                <a:solidFill>
                  <a:srgbClr val="3D3D3D"/>
                </a:solidFill>
                <a:effectLst/>
                <a:latin typeface="Open Sans" panose="020B0606030504020204" pitchFamily="34" charset="0"/>
              </a:rPr>
              <a:t>: inelastic collagen to maintain relationship with the mandibular condyle</a:t>
            </a:r>
          </a:p>
          <a:p>
            <a:pPr algn="l"/>
            <a:r>
              <a:rPr lang="en-GB" b="0" i="0" dirty="0">
                <a:solidFill>
                  <a:srgbClr val="3D3D3D"/>
                </a:solidFill>
                <a:effectLst/>
                <a:latin typeface="Open Sans" panose="020B0606030504020204" pitchFamily="34" charset="0"/>
              </a:rPr>
              <a:t>It also contains a small neurovascular bundle.</a:t>
            </a:r>
          </a:p>
          <a:p>
            <a:endParaRPr lang="en-IN" dirty="0"/>
          </a:p>
        </p:txBody>
      </p:sp>
      <p:sp>
        <p:nvSpPr>
          <p:cNvPr id="4" name="Slide Number Placeholder 3"/>
          <p:cNvSpPr>
            <a:spLocks noGrp="1"/>
          </p:cNvSpPr>
          <p:nvPr>
            <p:ph type="sldNum" sz="quarter" idx="5"/>
          </p:nvPr>
        </p:nvSpPr>
        <p:spPr/>
        <p:txBody>
          <a:bodyPr/>
          <a:lstStyle/>
          <a:p>
            <a:fld id="{0775476F-A808-1F46-A368-07984F6DA22E}" type="slidenum">
              <a:rPr lang="en-US" smtClean="0"/>
              <a:t>21</a:t>
            </a:fld>
            <a:endParaRPr lang="en-US" dirty="0"/>
          </a:p>
        </p:txBody>
      </p:sp>
    </p:spTree>
    <p:extLst>
      <p:ext uri="{BB962C8B-B14F-4D97-AF65-F5344CB8AC3E}">
        <p14:creationId xmlns:p14="http://schemas.microsoft.com/office/powerpoint/2010/main" val="2802314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ctr">
              <a:spcAft>
                <a:spcPts val="750"/>
              </a:spcAft>
            </a:pPr>
            <a:r>
              <a:rPr lang="en-GB" b="0" i="0" dirty="0">
                <a:solidFill>
                  <a:srgbClr val="EEF0FF"/>
                </a:solidFill>
                <a:effectLst/>
                <a:latin typeface="Google Sans"/>
              </a:rPr>
              <a:t> articular eminence (AE) and the articular tubercle are both parts of the temporomandibular joint (TMJ) in the skull, but they are different structures: </a:t>
            </a:r>
          </a:p>
          <a:p>
            <a:pPr algn="l">
              <a:spcBef>
                <a:spcPts val="750"/>
              </a:spcBef>
              <a:spcAft>
                <a:spcPts val="600"/>
              </a:spcAft>
              <a:buFont typeface="Arial" panose="020B0604020202020204" pitchFamily="34" charset="0"/>
              <a:buChar char="•"/>
            </a:pPr>
            <a:r>
              <a:rPr lang="en-GB" b="1" i="0" dirty="0">
                <a:solidFill>
                  <a:srgbClr val="EEF0FF"/>
                </a:solidFill>
                <a:effectLst/>
                <a:latin typeface="Google Sans"/>
              </a:rPr>
              <a:t>Articular eminence</a:t>
            </a:r>
            <a:endParaRPr lang="en-GB" b="0" i="0" dirty="0">
              <a:solidFill>
                <a:srgbClr val="EEF0FF"/>
              </a:solidFill>
              <a:effectLst/>
              <a:latin typeface="Google Sans"/>
            </a:endParaRPr>
          </a:p>
          <a:p>
            <a:pPr algn="l" fontAlgn="ctr">
              <a:spcBef>
                <a:spcPts val="750"/>
              </a:spcBef>
              <a:spcAft>
                <a:spcPts val="600"/>
              </a:spcAft>
              <a:buFont typeface="Arial" panose="020B0604020202020204" pitchFamily="34" charset="0"/>
              <a:buChar char="•"/>
            </a:pPr>
            <a:r>
              <a:rPr lang="en-GB" b="0" i="0" dirty="0">
                <a:solidFill>
                  <a:srgbClr val="EEF0FF"/>
                </a:solidFill>
                <a:effectLst/>
                <a:latin typeface="Google Sans"/>
              </a:rPr>
              <a:t>Located on the temporal bone, the AE is the anterior limit of the glenoid fossa. It guides the path of the condyle, the top end of the jawbone, and controls how far the jaw can open. </a:t>
            </a:r>
          </a:p>
          <a:p>
            <a:pPr algn="l">
              <a:spcBef>
                <a:spcPts val="750"/>
              </a:spcBef>
              <a:spcAft>
                <a:spcPts val="1500"/>
              </a:spcAft>
              <a:buFont typeface="Arial" panose="020B0604020202020204" pitchFamily="34" charset="0"/>
              <a:buChar char="•"/>
            </a:pPr>
            <a:r>
              <a:rPr lang="en-GB" b="1" i="0" dirty="0">
                <a:solidFill>
                  <a:srgbClr val="EEF0FF"/>
                </a:solidFill>
                <a:effectLst/>
                <a:latin typeface="Google Sans"/>
              </a:rPr>
              <a:t>Articular tubercle</a:t>
            </a:r>
            <a:endParaRPr lang="en-GB" b="0" i="0" dirty="0">
              <a:solidFill>
                <a:srgbClr val="EEF0FF"/>
              </a:solidFill>
              <a:effectLst/>
              <a:latin typeface="Google Sans"/>
            </a:endParaRPr>
          </a:p>
          <a:p>
            <a:pPr algn="l">
              <a:spcBef>
                <a:spcPts val="750"/>
              </a:spcBef>
              <a:spcAft>
                <a:spcPts val="1500"/>
              </a:spcAft>
              <a:buFont typeface="Arial" panose="020B0604020202020204" pitchFamily="34" charset="0"/>
              <a:buChar char="•"/>
            </a:pPr>
            <a:r>
              <a:rPr lang="en-GB" b="0" i="0" dirty="0">
                <a:solidFill>
                  <a:srgbClr val="EEF0FF"/>
                </a:solidFill>
                <a:effectLst/>
                <a:latin typeface="Google Sans"/>
              </a:rPr>
              <a:t>A small bony projection on the lateral side of the AE, the articular tubercle is the origin of the temporomandibular ligament. The mandibular condyle moves over the articular tubercle when the jaw opens. </a:t>
            </a:r>
          </a:p>
          <a:p>
            <a:r>
              <a:rPr lang="en-IN" dirty="0"/>
              <a:t>If the opening of mandible continues beyond 20-25mm, then translation movement occurs in upper compartment</a:t>
            </a:r>
          </a:p>
        </p:txBody>
      </p:sp>
      <p:sp>
        <p:nvSpPr>
          <p:cNvPr id="4" name="Slide Number Placeholder 3"/>
          <p:cNvSpPr>
            <a:spLocks noGrp="1"/>
          </p:cNvSpPr>
          <p:nvPr>
            <p:ph type="sldNum" sz="quarter" idx="5"/>
          </p:nvPr>
        </p:nvSpPr>
        <p:spPr/>
        <p:txBody>
          <a:bodyPr/>
          <a:lstStyle/>
          <a:p>
            <a:fld id="{0775476F-A808-1F46-A368-07984F6DA22E}" type="slidenum">
              <a:rPr lang="en-US" smtClean="0"/>
              <a:t>22</a:t>
            </a:fld>
            <a:endParaRPr lang="en-US" dirty="0"/>
          </a:p>
        </p:txBody>
      </p:sp>
    </p:spTree>
    <p:extLst>
      <p:ext uri="{BB962C8B-B14F-4D97-AF65-F5344CB8AC3E}">
        <p14:creationId xmlns:p14="http://schemas.microsoft.com/office/powerpoint/2010/main" val="1601004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D90036E-D78E-7995-BEF4-F64DA613C71D}"/>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408176" y="1463040"/>
            <a:ext cx="6327648" cy="2180543"/>
          </a:xfrm>
          <a:noFill/>
        </p:spPr>
        <p:txBody>
          <a:bodyPr anchor="b">
            <a:noAutofit/>
          </a:bodyPr>
          <a:lstStyle>
            <a:lvl1pPr algn="ctr">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911096" y="3995928"/>
            <a:ext cx="5321808" cy="824404"/>
          </a:xfrm>
          <a:noFill/>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099048" y="530352"/>
            <a:ext cx="5385816" cy="1810512"/>
          </a:xfrm>
        </p:spPr>
        <p:txBody>
          <a:bodyPr anchor="b">
            <a:normAutofit/>
          </a:bodyPr>
          <a:lstStyle>
            <a:lvl1pPr>
              <a:defRPr sz="4000"/>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8B3132E8-A261-CEAB-129F-0FED7AD8D00C}"/>
              </a:ext>
            </a:extLst>
          </p:cNvPr>
          <p:cNvSpPr>
            <a:spLocks noGrp="1"/>
          </p:cNvSpPr>
          <p:nvPr>
            <p:ph type="pic" sz="quarter" idx="13"/>
          </p:nvPr>
        </p:nvSpPr>
        <p:spPr>
          <a:xfrm>
            <a:off x="1" y="0"/>
            <a:ext cx="5174458" cy="6858000"/>
          </a:xfrm>
        </p:spPr>
        <p:txBody>
          <a:bodyPr/>
          <a:lstStyle>
            <a:lvl1pPr marL="0" indent="0">
              <a:buNone/>
              <a:defRPr/>
            </a:lvl1pPr>
          </a:lstStyle>
          <a:p>
            <a:r>
              <a:rPr lang="en-US"/>
              <a:t>Click icon to add picture</a:t>
            </a:r>
            <a:endParaRPr lang="en-US" dirty="0"/>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6099048" y="2962656"/>
            <a:ext cx="5385816" cy="2706624"/>
          </a:xfrm>
        </p:spPr>
        <p:txBody>
          <a:bodyPr>
            <a:normAutofit/>
          </a:bodyPr>
          <a:lstStyle>
            <a:lvl1pPr marL="0" indent="0">
              <a:lnSpc>
                <a:spcPct val="100000"/>
              </a:lnSpc>
              <a:buClr>
                <a:srgbClr val="73292A"/>
              </a:buClr>
              <a:buNone/>
              <a:defRPr sz="2400"/>
            </a:lvl1pPr>
            <a:lvl2pPr marL="228600">
              <a:buClr>
                <a:srgbClr val="73292A"/>
              </a:buClr>
              <a:defRPr sz="2000"/>
            </a:lvl2pPr>
            <a:lvl3pPr marL="685800">
              <a:buClr>
                <a:srgbClr val="73292A"/>
              </a:buClr>
              <a:defRPr sz="1800"/>
            </a:lvl3pPr>
            <a:lvl4pPr marL="1143000">
              <a:buClr>
                <a:srgbClr val="73292A"/>
              </a:buClr>
              <a:defRPr sz="1600"/>
            </a:lvl4pPr>
            <a:lvl5pPr marL="1600200">
              <a:buClr>
                <a:srgbClr val="73292A"/>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6099048" y="6356350"/>
            <a:ext cx="4114800" cy="365125"/>
          </a:xfrm>
        </p:spPr>
        <p:txBody>
          <a:bodyPr/>
          <a:lstStyle/>
          <a:p>
            <a:r>
              <a:rPr lang="en-US" dirty="0"/>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11234928" y="6356350"/>
            <a:ext cx="716280" cy="365125"/>
          </a:xfrm>
        </p:spPr>
        <p:txBody>
          <a:bodyPr/>
          <a:lstStyle/>
          <a:p>
            <a:fld id="{294A09A9-5501-47C1-A89A-A340965A2BE2}" type="slidenum">
              <a:rPr lang="en-US" smtClean="0"/>
              <a:t>‹#›</a:t>
            </a:fld>
            <a:endParaRPr lang="en-US" dirty="0"/>
          </a:p>
        </p:txBody>
      </p:sp>
      <p:sp>
        <p:nvSpPr>
          <p:cNvPr id="10" name="Rectangle 9">
            <a:extLst>
              <a:ext uri="{FF2B5EF4-FFF2-40B4-BE49-F238E27FC236}">
                <a16:creationId xmlns:a16="http://schemas.microsoft.com/office/drawing/2014/main" id="{DCAF8C32-80F8-F614-8280-02F76781F238}"/>
              </a:ext>
            </a:extLst>
          </p:cNvPr>
          <p:cNvSpPr/>
          <p:nvPr userDrawn="1"/>
        </p:nvSpPr>
        <p:spPr>
          <a:xfrm>
            <a:off x="5174459" y="0"/>
            <a:ext cx="45719"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aphic 2">
            <a:extLst>
              <a:ext uri="{FF2B5EF4-FFF2-40B4-BE49-F238E27FC236}">
                <a16:creationId xmlns:a16="http://schemas.microsoft.com/office/drawing/2014/main" id="{02CB607F-27CE-D613-F812-E70C738FA04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4723"/>
          <a:stretch/>
        </p:blipFill>
        <p:spPr>
          <a:xfrm>
            <a:off x="9959711" y="738051"/>
            <a:ext cx="2232289" cy="5381892"/>
          </a:xfrm>
          <a:prstGeom prst="rect">
            <a:avLst/>
          </a:prstGeom>
        </p:spPr>
      </p:pic>
      <p:cxnSp>
        <p:nvCxnSpPr>
          <p:cNvPr id="4" name="Straight Connector 3">
            <a:extLst>
              <a:ext uri="{FF2B5EF4-FFF2-40B4-BE49-F238E27FC236}">
                <a16:creationId xmlns:a16="http://schemas.microsoft.com/office/drawing/2014/main" id="{0A689F60-3D32-FD74-24A9-266643081E85}"/>
              </a:ext>
            </a:extLst>
          </p:cNvPr>
          <p:cNvCxnSpPr>
            <a:cxnSpLocks/>
          </p:cNvCxnSpPr>
          <p:nvPr userDrawn="1"/>
        </p:nvCxnSpPr>
        <p:spPr>
          <a:xfrm>
            <a:off x="6189979" y="2649682"/>
            <a:ext cx="332598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10;&#10;Description automatically generated">
            <a:extLst>
              <a:ext uri="{FF2B5EF4-FFF2-40B4-BE49-F238E27FC236}">
                <a16:creationId xmlns:a16="http://schemas.microsoft.com/office/drawing/2014/main" id="{B827D708-B036-EE04-B213-EC3EAAE0681B}"/>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9029920" y="2509197"/>
            <a:ext cx="972078" cy="285381"/>
          </a:xfrm>
          <a:prstGeom prst="rect">
            <a:avLst/>
          </a:prstGeom>
        </p:spPr>
      </p:pic>
    </p:spTree>
    <p:extLst>
      <p:ext uri="{BB962C8B-B14F-4D97-AF65-F5344CB8AC3E}">
        <p14:creationId xmlns:p14="http://schemas.microsoft.com/office/powerpoint/2010/main" val="953980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68B802A0-174F-ED42-DB3C-30B25D7D20B7}"/>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C5682FAF-43FC-D4B4-4D6A-E5D70198C128}"/>
              </a:ext>
            </a:extLst>
          </p:cNvPr>
          <p:cNvSpPr>
            <a:spLocks noGrp="1"/>
          </p:cNvSpPr>
          <p:nvPr>
            <p:ph type="ctrTitle"/>
          </p:nvPr>
        </p:nvSpPr>
        <p:spPr>
          <a:xfrm>
            <a:off x="1581912" y="2185416"/>
            <a:ext cx="9052560" cy="2487168"/>
          </a:xfrm>
          <a:noFill/>
        </p:spPr>
        <p:txBody>
          <a:bodyPr anchor="ctr">
            <a:noAutofit/>
          </a:bodyPr>
          <a:lstStyle>
            <a:lvl1pPr algn="ctr">
              <a:defRPr sz="48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7F691F67-3A33-EA2C-967A-86934DA1D47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69401" b="24659"/>
          <a:stretch/>
        </p:blipFill>
        <p:spPr>
          <a:xfrm>
            <a:off x="5856445" y="726334"/>
            <a:ext cx="1898043" cy="5405332"/>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21792" y="722376"/>
            <a:ext cx="6419088" cy="2350008"/>
          </a:xfrm>
        </p:spPr>
        <p:txBody>
          <a:bodyPr anchor="b">
            <a:normAutofit/>
          </a:bodyPr>
          <a:lstStyle>
            <a:lvl1pPr algn="ctr">
              <a:defRPr sz="4400"/>
            </a:lvl1pPr>
          </a:lstStyle>
          <a:p>
            <a:r>
              <a:rPr lang="en-US"/>
              <a:t>Click to edit Master title style</a:t>
            </a:r>
            <a:endParaRPr lang="en-US" dirty="0"/>
          </a:p>
        </p:txBody>
      </p:sp>
      <p:sp>
        <p:nvSpPr>
          <p:cNvPr id="13" name="Subtitle 2">
            <a:extLst>
              <a:ext uri="{FF2B5EF4-FFF2-40B4-BE49-F238E27FC236}">
                <a16:creationId xmlns:a16="http://schemas.microsoft.com/office/drawing/2014/main" id="{F6B0D1AB-E9D6-841F-7178-F60F07AF3B37}"/>
              </a:ext>
            </a:extLst>
          </p:cNvPr>
          <p:cNvSpPr>
            <a:spLocks noGrp="1"/>
          </p:cNvSpPr>
          <p:nvPr>
            <p:ph type="subTitle" idx="1"/>
          </p:nvPr>
        </p:nvSpPr>
        <p:spPr>
          <a:xfrm>
            <a:off x="640079" y="3931920"/>
            <a:ext cx="6419088" cy="1389888"/>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Picture Placeholder 6">
            <a:extLst>
              <a:ext uri="{FF2B5EF4-FFF2-40B4-BE49-F238E27FC236}">
                <a16:creationId xmlns:a16="http://schemas.microsoft.com/office/drawing/2014/main" id="{8B3132E8-A261-CEAB-129F-0FED7AD8D00C}"/>
              </a:ext>
            </a:extLst>
          </p:cNvPr>
          <p:cNvSpPr>
            <a:spLocks noGrp="1"/>
          </p:cNvSpPr>
          <p:nvPr>
            <p:ph type="pic" sz="quarter" idx="13"/>
          </p:nvPr>
        </p:nvSpPr>
        <p:spPr>
          <a:xfrm>
            <a:off x="7754488" y="0"/>
            <a:ext cx="4434464" cy="6858000"/>
          </a:xfrm>
        </p:spPr>
        <p:txBody>
          <a:bodyPr/>
          <a:lstStyle>
            <a:lvl1pPr marL="0" indent="0">
              <a:buNone/>
              <a:defRPr/>
            </a:lvl1p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DB41B1E5-0891-6540-C6C6-2E4CF929E2D5}"/>
              </a:ext>
            </a:extLst>
          </p:cNvPr>
          <p:cNvCxnSpPr>
            <a:cxnSpLocks/>
          </p:cNvCxnSpPr>
          <p:nvPr userDrawn="1"/>
        </p:nvCxnSpPr>
        <p:spPr>
          <a:xfrm>
            <a:off x="1679972" y="3432325"/>
            <a:ext cx="437642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A picture containing text&#10;&#10;Description automatically generated">
            <a:extLst>
              <a:ext uri="{FF2B5EF4-FFF2-40B4-BE49-F238E27FC236}">
                <a16:creationId xmlns:a16="http://schemas.microsoft.com/office/drawing/2014/main" id="{2CA6CDBD-54C9-2154-A4D6-F432B3CF27F7}"/>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3343169" y="3291840"/>
            <a:ext cx="972078" cy="285381"/>
          </a:xfrm>
          <a:prstGeom prst="rect">
            <a:avLst/>
          </a:prstGeom>
        </p:spPr>
      </p:pic>
      <p:sp>
        <p:nvSpPr>
          <p:cNvPr id="14" name="Rectangle 13">
            <a:extLst>
              <a:ext uri="{FF2B5EF4-FFF2-40B4-BE49-F238E27FC236}">
                <a16:creationId xmlns:a16="http://schemas.microsoft.com/office/drawing/2014/main" id="{57541814-983F-1B1C-1D5D-EBAC0D9BEB4C}"/>
              </a:ext>
            </a:extLst>
          </p:cNvPr>
          <p:cNvSpPr/>
          <p:nvPr userDrawn="1"/>
        </p:nvSpPr>
        <p:spPr>
          <a:xfrm>
            <a:off x="7711438" y="0"/>
            <a:ext cx="45719" cy="6858000"/>
          </a:xfrm>
          <a:prstGeom prst="rect">
            <a:avLst/>
          </a:prstGeom>
          <a:solidFill>
            <a:schemeClr val="tx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2317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D338C08-B5A9-DA78-1FE4-12BEFEB61B6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6136" t="6121"/>
          <a:stretch/>
        </p:blipFill>
        <p:spPr>
          <a:xfrm rot="16200000" flipH="1" flipV="1">
            <a:off x="7528785" y="-1437953"/>
            <a:ext cx="3225262" cy="6101168"/>
          </a:xfrm>
          <a:prstGeom prst="rect">
            <a:avLst/>
          </a:prstGeom>
        </p:spPr>
      </p:pic>
      <p:sp>
        <p:nvSpPr>
          <p:cNvPr id="6" name="Rectangle 5">
            <a:extLst>
              <a:ext uri="{FF2B5EF4-FFF2-40B4-BE49-F238E27FC236}">
                <a16:creationId xmlns:a16="http://schemas.microsoft.com/office/drawing/2014/main" id="{A6865A83-7754-90AF-ABA5-0759C2C74767}"/>
              </a:ext>
            </a:extLst>
          </p:cNvPr>
          <p:cNvSpPr/>
          <p:nvPr userDrawn="1"/>
        </p:nvSpPr>
        <p:spPr>
          <a:xfrm>
            <a:off x="0" y="0"/>
            <a:ext cx="4790941"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a:extLst>
              <a:ext uri="{FF2B5EF4-FFF2-40B4-BE49-F238E27FC236}">
                <a16:creationId xmlns:a16="http://schemas.microsoft.com/office/drawing/2014/main" id="{230C4EDD-E959-BB97-7574-864A6EDFD3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32292"/>
          <a:stretch/>
        </p:blipFill>
        <p:spPr>
          <a:xfrm>
            <a:off x="602251" y="4944272"/>
            <a:ext cx="3848748" cy="1913728"/>
          </a:xfrm>
          <a:prstGeom prst="rect">
            <a:avLst/>
          </a:prstGeom>
        </p:spPr>
      </p:pic>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1408176"/>
            <a:ext cx="3392424" cy="4014216"/>
          </a:xfrm>
        </p:spPr>
        <p:txBody>
          <a:bodyPr/>
          <a:lstStyle>
            <a:lvl1pPr>
              <a:defRPr>
                <a:solidFill>
                  <a:schemeClr val="bg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5724144" y="1536192"/>
            <a:ext cx="5696712" cy="3758184"/>
          </a:xfrm>
        </p:spPr>
        <p:txBody>
          <a:bodyPr/>
          <a:lstStyle>
            <a:lvl1pPr>
              <a:spcAft>
                <a:spcPts val="600"/>
              </a:spcAft>
              <a:buClr>
                <a:schemeClr val="accent2"/>
              </a:buClr>
              <a:defRPr sz="2200"/>
            </a:lvl1pPr>
            <a:lvl2pPr>
              <a:buClr>
                <a:schemeClr val="accent2"/>
              </a:buClr>
              <a:defRPr sz="2000"/>
            </a:lvl2pPr>
            <a:lvl3pPr>
              <a:buClr>
                <a:schemeClr val="accent2"/>
              </a:buClr>
              <a:defRPr sz="1800"/>
            </a:lvl3pPr>
            <a:lvl4pPr>
              <a:buClr>
                <a:schemeClr val="accent2"/>
              </a:buClr>
              <a:defRPr sz="1600"/>
            </a:lvl4pPr>
            <a:lvl5pPr>
              <a:buClr>
                <a:schemeClr val="accent2"/>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5724144"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sp>
        <p:nvSpPr>
          <p:cNvPr id="10" name="Rectangle 9">
            <a:extLst>
              <a:ext uri="{FF2B5EF4-FFF2-40B4-BE49-F238E27FC236}">
                <a16:creationId xmlns:a16="http://schemas.microsoft.com/office/drawing/2014/main" id="{377048F4-9454-D035-3356-DD623DFCEE42}"/>
              </a:ext>
            </a:extLst>
          </p:cNvPr>
          <p:cNvSpPr/>
          <p:nvPr userDrawn="1"/>
        </p:nvSpPr>
        <p:spPr>
          <a:xfrm rot="5400000">
            <a:off x="1361771" y="3406143"/>
            <a:ext cx="6857999"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10420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with Subtitle">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68B802A0-174F-ED42-DB3C-30B25D7D20B7}"/>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C5682FAF-43FC-D4B4-4D6A-E5D70198C128}"/>
              </a:ext>
            </a:extLst>
          </p:cNvPr>
          <p:cNvSpPr>
            <a:spLocks noGrp="1"/>
          </p:cNvSpPr>
          <p:nvPr>
            <p:ph type="ctrTitle"/>
          </p:nvPr>
        </p:nvSpPr>
        <p:spPr>
          <a:xfrm>
            <a:off x="1527048" y="2276856"/>
            <a:ext cx="9144000" cy="1508760"/>
          </a:xfrm>
          <a:noFill/>
        </p:spPr>
        <p:txBody>
          <a:bodyPr anchor="ctr">
            <a:noAutofit/>
          </a:bodyPr>
          <a:lstStyle>
            <a:lvl1pPr algn="ctr">
              <a:defRPr sz="4800">
                <a:solidFill>
                  <a:schemeClr val="bg1"/>
                </a:solidFill>
              </a:defRPr>
            </a:lvl1pPr>
          </a:lstStyle>
          <a:p>
            <a:r>
              <a:rPr lang="en-US"/>
              <a:t>Click to edit Master title style</a:t>
            </a:r>
            <a:endParaRPr lang="en-US" dirty="0"/>
          </a:p>
        </p:txBody>
      </p:sp>
      <p:sp>
        <p:nvSpPr>
          <p:cNvPr id="2" name="Subtitle 2">
            <a:extLst>
              <a:ext uri="{FF2B5EF4-FFF2-40B4-BE49-F238E27FC236}">
                <a16:creationId xmlns:a16="http://schemas.microsoft.com/office/drawing/2014/main" id="{FB724EDC-0FF4-BC78-C7CF-5B31189CBFC2}"/>
              </a:ext>
            </a:extLst>
          </p:cNvPr>
          <p:cNvSpPr>
            <a:spLocks noGrp="1"/>
          </p:cNvSpPr>
          <p:nvPr>
            <p:ph type="subTitle" idx="1"/>
          </p:nvPr>
        </p:nvSpPr>
        <p:spPr>
          <a:xfrm>
            <a:off x="1527048" y="3858768"/>
            <a:ext cx="9144000" cy="841248"/>
          </a:xfrm>
          <a:noFill/>
        </p:spPr>
        <p:txBody>
          <a:bodyPr anchor="t"/>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93911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1" y="0"/>
            <a:ext cx="12188952" cy="2048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228600"/>
            <a:ext cx="9528048" cy="1600200"/>
          </a:xfrm>
        </p:spPr>
        <p:txBody>
          <a:bodyPr/>
          <a:lstStyle>
            <a:lvl1pPr>
              <a:defRPr>
                <a:solidFill>
                  <a:schemeClr val="bg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2523744"/>
            <a:ext cx="4864608" cy="3694176"/>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6684264" y="2523744"/>
            <a:ext cx="4864608" cy="3694176"/>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72405" y="132047"/>
            <a:ext cx="3848748" cy="1913728"/>
          </a:xfrm>
          <a:prstGeom prst="rect">
            <a:avLst/>
          </a:prstGeom>
        </p:spPr>
      </p:pic>
      <p:sp>
        <p:nvSpPr>
          <p:cNvPr id="10" name="Rectangle 9">
            <a:extLst>
              <a:ext uri="{FF2B5EF4-FFF2-40B4-BE49-F238E27FC236}">
                <a16:creationId xmlns:a16="http://schemas.microsoft.com/office/drawing/2014/main" id="{CD7ECFC8-50F2-4F2A-960A-F4F79E198620}"/>
              </a:ext>
            </a:extLst>
          </p:cNvPr>
          <p:cNvSpPr/>
          <p:nvPr userDrawn="1"/>
        </p:nvSpPr>
        <p:spPr>
          <a:xfrm>
            <a:off x="0" y="2022420"/>
            <a:ext cx="12192000"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8098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B7F52C37-6A33-FD57-31EC-516F581DF13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7420" b="36176"/>
          <a:stretch/>
        </p:blipFill>
        <p:spPr>
          <a:xfrm>
            <a:off x="0" y="2510651"/>
            <a:ext cx="2841744" cy="4347350"/>
          </a:xfrm>
          <a:prstGeom prst="rect">
            <a:avLst/>
          </a:prstGeom>
        </p:spPr>
      </p:pic>
      <p:sp>
        <p:nvSpPr>
          <p:cNvPr id="6" name="Rectangle 5">
            <a:extLst>
              <a:ext uri="{FF2B5EF4-FFF2-40B4-BE49-F238E27FC236}">
                <a16:creationId xmlns:a16="http://schemas.microsoft.com/office/drawing/2014/main" id="{A6865A83-7754-90AF-ABA5-0759C2C74767}"/>
              </a:ext>
            </a:extLst>
          </p:cNvPr>
          <p:cNvSpPr/>
          <p:nvPr userDrawn="1"/>
        </p:nvSpPr>
        <p:spPr>
          <a:xfrm>
            <a:off x="7397496" y="0"/>
            <a:ext cx="4790941"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8101584" y="1408176"/>
            <a:ext cx="3392424" cy="4014216"/>
          </a:xfrm>
        </p:spPr>
        <p:txBody>
          <a:bodyPr/>
          <a:lstStyle>
            <a:lvl1pPr>
              <a:defRPr>
                <a:solidFill>
                  <a:schemeClr val="bg1"/>
                </a:solidFill>
              </a:defRPr>
            </a:lvl1pPr>
          </a:lstStyle>
          <a:p>
            <a:r>
              <a:rPr lang="en-US"/>
              <a:t>Click to edit Master title style</a:t>
            </a:r>
            <a:endParaRPr lang="en-US" dirty="0"/>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685800"/>
            <a:ext cx="5276088" cy="1563624"/>
          </a:xfrm>
        </p:spPr>
        <p:txBody>
          <a:bodyPr>
            <a:noAutofit/>
          </a:bodyPr>
          <a:lstStyle>
            <a:lvl1pPr marL="457200" indent="-457200">
              <a:lnSpc>
                <a:spcPct val="100000"/>
              </a:lnSpc>
              <a:spcBef>
                <a:spcPts val="1000"/>
              </a:spcBef>
              <a:spcAft>
                <a:spcPts val="0"/>
              </a:spcAft>
              <a:buClr>
                <a:schemeClr val="accent2"/>
              </a:buClr>
              <a:buFont typeface="+mj-lt"/>
              <a:buAutoNum type="arabicPeriod"/>
              <a:defRPr sz="2400">
                <a:solidFill>
                  <a:schemeClr val="tx2">
                    <a:lumMod val="25000"/>
                  </a:schemeClr>
                </a:solidFill>
              </a:defRPr>
            </a:lvl1pPr>
            <a:lvl2pPr marL="914400" indent="-457200">
              <a:buClr>
                <a:schemeClr val="accent2"/>
              </a:buClr>
              <a:buFont typeface="+mj-lt"/>
              <a:buAutoNum type="alphaLcPeriod"/>
              <a:defRPr sz="2400">
                <a:solidFill>
                  <a:schemeClr val="tx2">
                    <a:lumMod val="25000"/>
                  </a:schemeClr>
                </a:solidFill>
              </a:defRPr>
            </a:lvl2pPr>
            <a:lvl3pPr marL="1371600" indent="-457200">
              <a:buClr>
                <a:schemeClr val="accent2"/>
              </a:buClr>
              <a:buFont typeface="+mj-lt"/>
              <a:buAutoNum type="romanLcPeriod"/>
              <a:defRPr sz="2000">
                <a:solidFill>
                  <a:schemeClr val="tx2">
                    <a:lumMod val="25000"/>
                  </a:schemeClr>
                </a:solidFill>
              </a:defRPr>
            </a:lvl3pPr>
            <a:lvl4pPr marL="1714500" indent="-342900">
              <a:buClr>
                <a:schemeClr val="accent2"/>
              </a:buClr>
              <a:buFont typeface="+mj-lt"/>
              <a:buAutoNum type="arabicParenR"/>
              <a:defRPr sz="1800">
                <a:solidFill>
                  <a:schemeClr val="tx2">
                    <a:lumMod val="25000"/>
                  </a:schemeClr>
                </a:solidFill>
              </a:defRPr>
            </a:lvl4pPr>
            <a:lvl5pPr marL="2171700" indent="-342900">
              <a:buClr>
                <a:schemeClr val="accent2"/>
              </a:buClr>
              <a:buFont typeface="+mj-lt"/>
              <a:buAutoNum type="alphaLcParen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8">
            <a:extLst>
              <a:ext uri="{FF2B5EF4-FFF2-40B4-BE49-F238E27FC236}">
                <a16:creationId xmlns:a16="http://schemas.microsoft.com/office/drawing/2014/main" id="{EC526101-2775-A309-0B4A-DB278C3974D2}"/>
              </a:ext>
            </a:extLst>
          </p:cNvPr>
          <p:cNvSpPr>
            <a:spLocks noGrp="1"/>
          </p:cNvSpPr>
          <p:nvPr>
            <p:ph sz="quarter" idx="13"/>
          </p:nvPr>
        </p:nvSpPr>
        <p:spPr>
          <a:xfrm>
            <a:off x="932688" y="2697480"/>
            <a:ext cx="5276088" cy="3483864"/>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1800">
                <a:solidFill>
                  <a:schemeClr val="tx2">
                    <a:lumMod val="25000"/>
                  </a:schemeClr>
                </a:solidFill>
              </a:defRPr>
            </a:lvl3pPr>
            <a:lvl4pPr marL="1143000">
              <a:buClr>
                <a:schemeClr val="accent2"/>
              </a:buClr>
              <a:defRPr sz="1600">
                <a:solidFill>
                  <a:schemeClr val="tx2">
                    <a:lumMod val="25000"/>
                  </a:schemeClr>
                </a:solidFill>
              </a:defRPr>
            </a:lvl4pPr>
            <a:lvl5pPr marL="1600200">
              <a:buClr>
                <a:schemeClr val="accent2"/>
              </a:buClr>
              <a:defRPr sz="14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lvl1pPr>
              <a:defRPr>
                <a:solidFill>
                  <a:schemeClr val="bg1"/>
                </a:solidFill>
              </a:defRPr>
            </a:lvl1pPr>
          </a:lstStyle>
          <a:p>
            <a:fld id="{294A09A9-5501-47C1-A89A-A340965A2BE2}" type="slidenum">
              <a:rPr lang="en-US" smtClean="0"/>
              <a:pPr/>
              <a:t>‹#›</a:t>
            </a:fld>
            <a:endParaRPr lang="en-US" dirty="0"/>
          </a:p>
        </p:txBody>
      </p:sp>
      <p:pic>
        <p:nvPicPr>
          <p:cNvPr id="12" name="Graphic 11">
            <a:extLst>
              <a:ext uri="{FF2B5EF4-FFF2-40B4-BE49-F238E27FC236}">
                <a16:creationId xmlns:a16="http://schemas.microsoft.com/office/drawing/2014/main" id="{45719EF3-43BC-5F74-7396-273F72ED3CB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32292"/>
          <a:stretch/>
        </p:blipFill>
        <p:spPr>
          <a:xfrm>
            <a:off x="8001534" y="4944272"/>
            <a:ext cx="3848748" cy="1913728"/>
          </a:xfrm>
          <a:prstGeom prst="rect">
            <a:avLst/>
          </a:prstGeom>
        </p:spPr>
      </p:pic>
      <p:sp>
        <p:nvSpPr>
          <p:cNvPr id="13" name="Rectangle 12">
            <a:extLst>
              <a:ext uri="{FF2B5EF4-FFF2-40B4-BE49-F238E27FC236}">
                <a16:creationId xmlns:a16="http://schemas.microsoft.com/office/drawing/2014/main" id="{137D205C-32E5-5A54-8D89-CB56198B06E5}"/>
              </a:ext>
            </a:extLst>
          </p:cNvPr>
          <p:cNvSpPr/>
          <p:nvPr userDrawn="1"/>
        </p:nvSpPr>
        <p:spPr>
          <a:xfrm rot="5400000">
            <a:off x="3949200" y="3406143"/>
            <a:ext cx="6857999"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87182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16D97AE-EB24-C3DA-21A1-E8EE4631ACE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118" r="47395" b="22709"/>
          <a:stretch/>
        </p:blipFill>
        <p:spPr>
          <a:xfrm flipH="1">
            <a:off x="4448831" y="805912"/>
            <a:ext cx="1464735" cy="4961437"/>
          </a:xfrm>
          <a:prstGeom prst="rect">
            <a:avLst/>
          </a:prstGeom>
        </p:spPr>
      </p:pic>
      <p:sp>
        <p:nvSpPr>
          <p:cNvPr id="10" name="Rectangle 9">
            <a:extLst>
              <a:ext uri="{FF2B5EF4-FFF2-40B4-BE49-F238E27FC236}">
                <a16:creationId xmlns:a16="http://schemas.microsoft.com/office/drawing/2014/main" id="{5CBF43B9-3946-05E6-521F-EE4BB59B49D0}"/>
              </a:ext>
            </a:extLst>
          </p:cNvPr>
          <p:cNvSpPr/>
          <p:nvPr userDrawn="1"/>
        </p:nvSpPr>
        <p:spPr>
          <a:xfrm>
            <a:off x="4434840" y="0"/>
            <a:ext cx="45719" cy="6858000"/>
          </a:xfrm>
          <a:prstGeom prst="rect">
            <a:avLst/>
          </a:prstGeom>
          <a:solidFill>
            <a:schemeClr val="tx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E14DEF57-E0D6-D7CA-5D3C-FC97EAB0620A}"/>
              </a:ext>
            </a:extLst>
          </p:cNvPr>
          <p:cNvSpPr>
            <a:spLocks noGrp="1"/>
          </p:cNvSpPr>
          <p:nvPr>
            <p:ph type="title"/>
          </p:nvPr>
        </p:nvSpPr>
        <p:spPr>
          <a:xfrm>
            <a:off x="5193792" y="557784"/>
            <a:ext cx="6419088" cy="1929384"/>
          </a:xfrm>
        </p:spPr>
        <p:txBody>
          <a:bodyPr anchor="b">
            <a:normAutofit/>
          </a:bodyPr>
          <a:lstStyle>
            <a:lvl1pPr algn="ctr">
              <a:defRPr sz="4400"/>
            </a:lvl1pPr>
          </a:lstStyle>
          <a:p>
            <a:r>
              <a:rPr lang="en-US"/>
              <a:t>Click to edit Master title style</a:t>
            </a:r>
            <a:endParaRPr lang="en-US" dirty="0"/>
          </a:p>
        </p:txBody>
      </p:sp>
      <p:sp>
        <p:nvSpPr>
          <p:cNvPr id="8" name="Picture Placeholder 6">
            <a:extLst>
              <a:ext uri="{FF2B5EF4-FFF2-40B4-BE49-F238E27FC236}">
                <a16:creationId xmlns:a16="http://schemas.microsoft.com/office/drawing/2014/main" id="{930B4666-31C5-1F2B-27D9-2A9F6EC970DD}"/>
              </a:ext>
            </a:extLst>
          </p:cNvPr>
          <p:cNvSpPr>
            <a:spLocks noGrp="1"/>
          </p:cNvSpPr>
          <p:nvPr>
            <p:ph type="pic" sz="quarter" idx="13"/>
          </p:nvPr>
        </p:nvSpPr>
        <p:spPr>
          <a:xfrm>
            <a:off x="0" y="0"/>
            <a:ext cx="4434464" cy="6858000"/>
          </a:xfrm>
        </p:spPr>
        <p:txBody>
          <a:bodyPr/>
          <a:lstStyle>
            <a:lvl1pPr marL="0" indent="0">
              <a:buNone/>
              <a:defRPr/>
            </a:lvl1pPr>
          </a:lstStyle>
          <a:p>
            <a:r>
              <a:rPr lang="en-US"/>
              <a:t>Click icon to add picture</a:t>
            </a:r>
            <a:endParaRPr lang="en-US" dirty="0"/>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5193792" y="3328416"/>
            <a:ext cx="6419088" cy="2441448"/>
          </a:xfrm>
        </p:spPr>
        <p:txBody>
          <a:bodyPr/>
          <a:lstStyle>
            <a:lvl1pPr marL="0" indent="0" algn="ctr">
              <a:lnSpc>
                <a:spcPct val="90000"/>
              </a:lnSpc>
              <a:spcAft>
                <a:spcPts val="1200"/>
              </a:spcAft>
              <a:buClr>
                <a:schemeClr val="accent2"/>
              </a:buClr>
              <a:buNone/>
              <a:defRPr sz="2400">
                <a:solidFill>
                  <a:schemeClr val="tx2">
                    <a:lumMod val="25000"/>
                  </a:schemeClr>
                </a:solidFill>
              </a:defRPr>
            </a:lvl1pPr>
            <a:lvl2pPr algn="ctr">
              <a:buClr>
                <a:schemeClr val="accent2"/>
              </a:buClr>
              <a:defRPr sz="2000">
                <a:solidFill>
                  <a:schemeClr val="tx2">
                    <a:lumMod val="25000"/>
                  </a:schemeClr>
                </a:solidFill>
              </a:defRPr>
            </a:lvl2pPr>
            <a:lvl3pPr algn="ctr">
              <a:buClr>
                <a:schemeClr val="accent2"/>
              </a:buClr>
              <a:defRPr sz="1800">
                <a:solidFill>
                  <a:schemeClr val="tx2">
                    <a:lumMod val="25000"/>
                  </a:schemeClr>
                </a:solidFill>
              </a:defRPr>
            </a:lvl3pPr>
            <a:lvl4pPr algn="ctr">
              <a:buClr>
                <a:schemeClr val="accent2"/>
              </a:buClr>
              <a:defRPr sz="1600">
                <a:solidFill>
                  <a:schemeClr val="tx2">
                    <a:lumMod val="25000"/>
                  </a:schemeClr>
                </a:solidFill>
              </a:defRPr>
            </a:lvl4pPr>
            <a:lvl5pPr algn="ctr">
              <a:buClr>
                <a:schemeClr val="accent2"/>
              </a:buClr>
              <a:defRPr sz="14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5193792"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cxnSp>
        <p:nvCxnSpPr>
          <p:cNvPr id="13" name="Straight Connector 12">
            <a:extLst>
              <a:ext uri="{FF2B5EF4-FFF2-40B4-BE49-F238E27FC236}">
                <a16:creationId xmlns:a16="http://schemas.microsoft.com/office/drawing/2014/main" id="{689EEBF9-800C-88AE-FE83-60B5F47AFC14}"/>
              </a:ext>
            </a:extLst>
          </p:cNvPr>
          <p:cNvCxnSpPr>
            <a:cxnSpLocks/>
          </p:cNvCxnSpPr>
          <p:nvPr userDrawn="1"/>
        </p:nvCxnSpPr>
        <p:spPr>
          <a:xfrm>
            <a:off x="6174481" y="2843389"/>
            <a:ext cx="437642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text&#10;&#10;Description automatically generated">
            <a:extLst>
              <a:ext uri="{FF2B5EF4-FFF2-40B4-BE49-F238E27FC236}">
                <a16:creationId xmlns:a16="http://schemas.microsoft.com/office/drawing/2014/main" id="{301D77B6-9ED1-094C-66A3-7D5AB0CDEA47}"/>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7914042" y="2702904"/>
            <a:ext cx="972078" cy="285381"/>
          </a:xfrm>
          <a:prstGeom prst="rect">
            <a:avLst/>
          </a:prstGeom>
        </p:spPr>
      </p:pic>
    </p:spTree>
    <p:extLst>
      <p:ext uri="{BB962C8B-B14F-4D97-AF65-F5344CB8AC3E}">
        <p14:creationId xmlns:p14="http://schemas.microsoft.com/office/powerpoint/2010/main" val="1942649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1" y="0"/>
            <a:ext cx="12188952" cy="2048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228600"/>
            <a:ext cx="9528048" cy="1600200"/>
          </a:xfrm>
        </p:spPr>
        <p:txBody>
          <a:bodyPr/>
          <a:lstStyle>
            <a:lvl1pPr>
              <a:defRPr>
                <a:solidFill>
                  <a:schemeClr val="bg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2770632"/>
            <a:ext cx="2487168" cy="3502152"/>
          </a:xfrm>
        </p:spPr>
        <p:txBody>
          <a:bodyPr lIns="91440" rIns="91440"/>
          <a:lstStyle>
            <a:lvl1pPr marL="0" indent="0">
              <a:spcAft>
                <a:spcPts val="120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3785616" y="2770632"/>
            <a:ext cx="7571232" cy="3392424"/>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72405" y="132047"/>
            <a:ext cx="3848748" cy="1913728"/>
          </a:xfrm>
          <a:prstGeom prst="rect">
            <a:avLst/>
          </a:prstGeom>
        </p:spPr>
      </p:pic>
      <p:sp>
        <p:nvSpPr>
          <p:cNvPr id="10" name="Rectangle 9">
            <a:extLst>
              <a:ext uri="{FF2B5EF4-FFF2-40B4-BE49-F238E27FC236}">
                <a16:creationId xmlns:a16="http://schemas.microsoft.com/office/drawing/2014/main" id="{CD7ECFC8-50F2-4F2A-960A-F4F79E198620}"/>
              </a:ext>
            </a:extLst>
          </p:cNvPr>
          <p:cNvSpPr/>
          <p:nvPr userDrawn="1"/>
        </p:nvSpPr>
        <p:spPr>
          <a:xfrm>
            <a:off x="0" y="2022420"/>
            <a:ext cx="12192000"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73990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1" y="0"/>
            <a:ext cx="12188952" cy="2048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228600"/>
            <a:ext cx="9528048" cy="1600200"/>
          </a:xfrm>
        </p:spPr>
        <p:txBody>
          <a:bodyPr/>
          <a:lstStyle>
            <a:lvl1pPr>
              <a:defRPr>
                <a:solidFill>
                  <a:schemeClr val="bg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2432304"/>
            <a:ext cx="6163056" cy="3739896"/>
          </a:xfrm>
        </p:spPr>
        <p:txBody>
          <a:bodyPr lIns="91440" rIns="91440"/>
          <a:lstStyle>
            <a:lvl1pPr marL="228600" indent="-228600">
              <a:spcAft>
                <a:spcPts val="0"/>
              </a:spcAft>
              <a:buClr>
                <a:schemeClr val="accent2"/>
              </a:buClr>
              <a:buFont typeface="Arial" panose="020B0604020202020204" pitchFamily="34" charset="0"/>
              <a:buChar char="•"/>
              <a:defRPr sz="2400">
                <a:solidFill>
                  <a:schemeClr val="tx2">
                    <a:lumMod val="25000"/>
                  </a:schemeClr>
                </a:solidFill>
              </a:defRPr>
            </a:lvl1pPr>
            <a:lvl2pPr marL="685800">
              <a:spcBef>
                <a:spcPts val="500"/>
              </a:spcBef>
              <a:buClr>
                <a:schemeClr val="accent2"/>
              </a:buClr>
              <a:defRPr sz="2400">
                <a:solidFill>
                  <a:schemeClr val="tx2">
                    <a:lumMod val="25000"/>
                  </a:schemeClr>
                </a:solidFill>
              </a:defRPr>
            </a:lvl2pPr>
            <a:lvl3pPr marL="1143000">
              <a:buClr>
                <a:schemeClr val="accent2"/>
              </a:buClr>
              <a:defRPr sz="2000">
                <a:solidFill>
                  <a:schemeClr val="tx2">
                    <a:lumMod val="25000"/>
                  </a:schemeClr>
                </a:solidFill>
              </a:defRPr>
            </a:lvl3pPr>
            <a:lvl4pPr marL="1600200">
              <a:buClr>
                <a:schemeClr val="accent2"/>
              </a:buClr>
              <a:defRPr sz="1800">
                <a:solidFill>
                  <a:schemeClr val="tx2">
                    <a:lumMod val="25000"/>
                  </a:schemeClr>
                </a:solidFill>
              </a:defRPr>
            </a:lvl4pPr>
            <a:lvl5pPr marL="20574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7424928" y="2441448"/>
            <a:ext cx="4169664" cy="3703320"/>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72405" y="132047"/>
            <a:ext cx="3848748" cy="1913728"/>
          </a:xfrm>
          <a:prstGeom prst="rect">
            <a:avLst/>
          </a:prstGeom>
        </p:spPr>
      </p:pic>
      <p:sp>
        <p:nvSpPr>
          <p:cNvPr id="10" name="Rectangle 9">
            <a:extLst>
              <a:ext uri="{FF2B5EF4-FFF2-40B4-BE49-F238E27FC236}">
                <a16:creationId xmlns:a16="http://schemas.microsoft.com/office/drawing/2014/main" id="{CD7ECFC8-50F2-4F2A-960A-F4F79E198620}"/>
              </a:ext>
            </a:extLst>
          </p:cNvPr>
          <p:cNvSpPr/>
          <p:nvPr userDrawn="1"/>
        </p:nvSpPr>
        <p:spPr>
          <a:xfrm>
            <a:off x="0" y="2022420"/>
            <a:ext cx="12192000"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1EB1C5A3-22FF-382D-3801-B6D9C4AC53E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52051"/>
          <a:stretch/>
        </p:blipFill>
        <p:spPr>
          <a:xfrm>
            <a:off x="4629335" y="1815780"/>
            <a:ext cx="5586493" cy="5042220"/>
          </a:xfrm>
          <a:prstGeom prst="rect">
            <a:avLst/>
          </a:prstGeom>
        </p:spPr>
      </p:pic>
    </p:spTree>
    <p:extLst>
      <p:ext uri="{BB962C8B-B14F-4D97-AF65-F5344CB8AC3E}">
        <p14:creationId xmlns:p14="http://schemas.microsoft.com/office/powerpoint/2010/main" val="659767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1" y="0"/>
            <a:ext cx="12188952" cy="2048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228600"/>
            <a:ext cx="9528048" cy="1600200"/>
          </a:xfrm>
        </p:spPr>
        <p:txBody>
          <a:bodyPr/>
          <a:lstStyle>
            <a:lvl1pPr>
              <a:defRPr>
                <a:solidFill>
                  <a:schemeClr val="bg1"/>
                </a:solidFill>
              </a:defRPr>
            </a:lvl1pPr>
          </a:lstStyle>
          <a:p>
            <a:r>
              <a:rPr lang="en-US"/>
              <a:t>Click to edit Master title style</a:t>
            </a:r>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841248" y="2770632"/>
            <a:ext cx="10515600" cy="3392424"/>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72405" y="132047"/>
            <a:ext cx="3848748" cy="1913728"/>
          </a:xfrm>
          <a:prstGeom prst="rect">
            <a:avLst/>
          </a:prstGeom>
        </p:spPr>
      </p:pic>
      <p:sp>
        <p:nvSpPr>
          <p:cNvPr id="10" name="Rectangle 9">
            <a:extLst>
              <a:ext uri="{FF2B5EF4-FFF2-40B4-BE49-F238E27FC236}">
                <a16:creationId xmlns:a16="http://schemas.microsoft.com/office/drawing/2014/main" id="{CD7ECFC8-50F2-4F2A-960A-F4F79E198620}"/>
              </a:ext>
            </a:extLst>
          </p:cNvPr>
          <p:cNvSpPr/>
          <p:nvPr userDrawn="1"/>
        </p:nvSpPr>
        <p:spPr>
          <a:xfrm>
            <a:off x="0" y="2022420"/>
            <a:ext cx="12192000"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20999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68B802A0-174F-ED42-DB3C-30B25D7D20B7}"/>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C5682FAF-43FC-D4B4-4D6A-E5D70198C128}"/>
              </a:ext>
            </a:extLst>
          </p:cNvPr>
          <p:cNvSpPr>
            <a:spLocks noGrp="1"/>
          </p:cNvSpPr>
          <p:nvPr>
            <p:ph type="ctrTitle"/>
          </p:nvPr>
        </p:nvSpPr>
        <p:spPr>
          <a:xfrm>
            <a:off x="1627632" y="822960"/>
            <a:ext cx="6327648" cy="2221992"/>
          </a:xfrm>
          <a:noFill/>
        </p:spPr>
        <p:txBody>
          <a:bodyPr anchor="b">
            <a:noAutofit/>
          </a:bodyPr>
          <a:lstStyle>
            <a:lvl1pPr algn="l">
              <a:defRPr sz="4800">
                <a:solidFill>
                  <a:schemeClr val="bg1"/>
                </a:solidFill>
              </a:defRPr>
            </a:lvl1pPr>
          </a:lstStyle>
          <a:p>
            <a:r>
              <a:rPr lang="en-US"/>
              <a:t>Click to edit Master title style</a:t>
            </a:r>
            <a:endParaRPr lang="en-US" dirty="0"/>
          </a:p>
        </p:txBody>
      </p:sp>
      <p:sp>
        <p:nvSpPr>
          <p:cNvPr id="2" name="Subtitle 2">
            <a:extLst>
              <a:ext uri="{FF2B5EF4-FFF2-40B4-BE49-F238E27FC236}">
                <a16:creationId xmlns:a16="http://schemas.microsoft.com/office/drawing/2014/main" id="{FB724EDC-0FF4-BC78-C7CF-5B31189CBFC2}"/>
              </a:ext>
            </a:extLst>
          </p:cNvPr>
          <p:cNvSpPr>
            <a:spLocks noGrp="1"/>
          </p:cNvSpPr>
          <p:nvPr>
            <p:ph type="subTitle" idx="1"/>
          </p:nvPr>
        </p:nvSpPr>
        <p:spPr>
          <a:xfrm>
            <a:off x="1627632" y="3428999"/>
            <a:ext cx="6309360" cy="1703439"/>
          </a:xfrm>
          <a:noFill/>
        </p:spPr>
        <p:txBody>
          <a:bodyPr anchor="t">
            <a:normAutofit/>
          </a:bodyPr>
          <a:lstStyle>
            <a:lvl1pPr marL="0" indent="0" algn="l">
              <a:lnSpc>
                <a:spcPct val="130000"/>
              </a:lnSpc>
              <a:spcBef>
                <a:spcPts val="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016006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381000" y="6356350"/>
            <a:ext cx="4114800" cy="365125"/>
          </a:xfrm>
          <a:prstGeom prst="rect">
            <a:avLst/>
          </a:prstGeom>
        </p:spPr>
        <p:txBody>
          <a:bodyPr vert="horz" lIns="91440" tIns="45720" rIns="91440" bIns="45720" rtlCol="0" anchor="ctr"/>
          <a:lstStyle>
            <a:lvl1pPr algn="l">
              <a:defRPr sz="1200">
                <a:solidFill>
                  <a:schemeClr val="tx1"/>
                </a:solidFill>
                <a:latin typeface="Gill Sans Nova Light" panose="020F0302020204030204" pitchFamily="34" charset="0"/>
                <a:cs typeface="Gill Sans Nova Light" panose="020F0302020204030204" pitchFamily="34" charset="0"/>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11026140" y="6356350"/>
            <a:ext cx="784860" cy="365125"/>
          </a:xfrm>
          <a:prstGeom prst="rect">
            <a:avLst/>
          </a:prstGeom>
        </p:spPr>
        <p:txBody>
          <a:bodyPr vert="horz" lIns="91440" tIns="45720" rIns="91440" bIns="45720" rtlCol="0" anchor="ctr"/>
          <a:lstStyle>
            <a:lvl1pPr algn="r">
              <a:defRPr sz="1200">
                <a:solidFill>
                  <a:schemeClr val="tx1"/>
                </a:solidFill>
                <a:latin typeface="Gill Sans Nova Light" panose="020F0302020204030204" pitchFamily="34" charset="0"/>
                <a:cs typeface="Gill Sans Nova Light" panose="020F030202020403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76" r:id="rId4"/>
    <p:sldLayoutId id="2147483678" r:id="rId5"/>
    <p:sldLayoutId id="2147483684" r:id="rId6"/>
    <p:sldLayoutId id="2147483677" r:id="rId7"/>
    <p:sldLayoutId id="2147483679" r:id="rId8"/>
    <p:sldLayoutId id="2147483680" r:id="rId9"/>
    <p:sldLayoutId id="2147483681" r:id="rId10"/>
    <p:sldLayoutId id="2147483682" r:id="rId11"/>
    <p:sldLayoutId id="2147483683" r:id="rId12"/>
    <p:sldLayoutId id="2147483685" r:id="rId13"/>
  </p:sldLayoutIdLst>
  <p:hf hdr="0" dt="0"/>
  <p:txStyles>
    <p:title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19.jpe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1.gif"/><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25.png"/><Relationship Id="rId18" Type="http://schemas.microsoft.com/office/2007/relationships/diagramDrawing" Target="../diagrams/drawing2.xml"/><Relationship Id="rId3" Type="http://schemas.openxmlformats.org/officeDocument/2006/relationships/slideLayout" Target="../slideLayouts/slideLayout6.xml"/><Relationship Id="rId7" Type="http://schemas.microsoft.com/office/2007/relationships/hdphoto" Target="../media/hdphoto1.wdp"/><Relationship Id="rId12" Type="http://schemas.microsoft.com/office/2007/relationships/diagramDrawing" Target="../diagrams/drawing1.xml"/><Relationship Id="rId17" Type="http://schemas.openxmlformats.org/officeDocument/2006/relationships/diagramColors" Target="../diagrams/colors2.xml"/><Relationship Id="rId2" Type="http://schemas.openxmlformats.org/officeDocument/2006/relationships/video" Target="../media/media1.mp4"/><Relationship Id="rId16" Type="http://schemas.openxmlformats.org/officeDocument/2006/relationships/diagramQuickStyle" Target="../diagrams/quickStyle2.xml"/><Relationship Id="rId1" Type="http://schemas.microsoft.com/office/2007/relationships/media" Target="../media/media1.mp4"/><Relationship Id="rId6" Type="http://schemas.openxmlformats.org/officeDocument/2006/relationships/image" Target="../media/image3.png"/><Relationship Id="rId11" Type="http://schemas.openxmlformats.org/officeDocument/2006/relationships/diagramColors" Target="../diagrams/colors1.xml"/><Relationship Id="rId5" Type="http://schemas.microsoft.com/office/2007/relationships/hdphoto" Target="../media/hdphoto4.wdp"/><Relationship Id="rId15" Type="http://schemas.openxmlformats.org/officeDocument/2006/relationships/diagramLayout" Target="../diagrams/layout2.xml"/><Relationship Id="rId10" Type="http://schemas.openxmlformats.org/officeDocument/2006/relationships/diagramQuickStyle" Target="../diagrams/quickStyle1.xml"/><Relationship Id="rId4" Type="http://schemas.openxmlformats.org/officeDocument/2006/relationships/image" Target="../media/image24.png"/><Relationship Id="rId9" Type="http://schemas.openxmlformats.org/officeDocument/2006/relationships/diagramLayout" Target="../diagrams/layout1.xml"/><Relationship Id="rId1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8.jpeg"/><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Layout" Target="../slideLayouts/slideLayout6.xml"/><Relationship Id="rId7" Type="http://schemas.microsoft.com/office/2007/relationships/hdphoto" Target="../media/hdphoto1.wdp"/><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microsoft.com/office/2007/relationships/hdphoto" Target="../media/hdphoto4.wdp"/><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30.png"/><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1.gif"/><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33.gif"/><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34.gif"/><Relationship Id="rId5" Type="http://schemas.microsoft.com/office/2007/relationships/hdphoto" Target="../media/hdphoto1.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35.png"/><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36.tmp"/><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24.png"/><Relationship Id="rId7" Type="http://schemas.openxmlformats.org/officeDocument/2006/relationships/diagramData" Target="../diagrams/data3.xml"/><Relationship Id="rId12"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microsoft.com/office/2007/relationships/hdphoto" Target="../media/hdphoto1.wdp"/><Relationship Id="rId11" Type="http://schemas.microsoft.com/office/2007/relationships/diagramDrawing" Target="../diagrams/drawing3.xml"/><Relationship Id="rId5" Type="http://schemas.openxmlformats.org/officeDocument/2006/relationships/image" Target="../media/image3.png"/><Relationship Id="rId10" Type="http://schemas.openxmlformats.org/officeDocument/2006/relationships/diagramColors" Target="../diagrams/colors3.xml"/><Relationship Id="rId4" Type="http://schemas.microsoft.com/office/2007/relationships/hdphoto" Target="../media/hdphoto4.wdp"/><Relationship Id="rId9"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4.png"/><Relationship Id="rId7"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image" Target="../media/image41.png"/><Relationship Id="rId3" Type="http://schemas.openxmlformats.org/officeDocument/2006/relationships/image" Target="../media/image24.png"/><Relationship Id="rId7" Type="http://schemas.openxmlformats.org/officeDocument/2006/relationships/diagramData" Target="../diagrams/data4.xml"/><Relationship Id="rId12"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microsoft.com/office/2007/relationships/hdphoto" Target="../media/hdphoto1.wdp"/><Relationship Id="rId11" Type="http://schemas.microsoft.com/office/2007/relationships/diagramDrawing" Target="../diagrams/drawing4.xml"/><Relationship Id="rId5" Type="http://schemas.openxmlformats.org/officeDocument/2006/relationships/image" Target="../media/image3.png"/><Relationship Id="rId10" Type="http://schemas.openxmlformats.org/officeDocument/2006/relationships/diagramColors" Target="../diagrams/colors4.xml"/><Relationship Id="rId4" Type="http://schemas.microsoft.com/office/2007/relationships/hdphoto" Target="../media/hdphoto4.wdp"/><Relationship Id="rId9"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microsoft.com/office/2007/relationships/hdphoto" Target="../media/hdphoto4.wdp"/><Relationship Id="rId7" Type="http://schemas.openxmlformats.org/officeDocument/2006/relationships/diagramLayout" Target="../diagrams/layout5.xml"/><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diagramData" Target="../diagrams/data5.xml"/><Relationship Id="rId5" Type="http://schemas.microsoft.com/office/2007/relationships/hdphoto" Target="../media/hdphoto1.wdp"/><Relationship Id="rId10" Type="http://schemas.microsoft.com/office/2007/relationships/diagramDrawing" Target="../diagrams/drawing5.xml"/><Relationship Id="rId4" Type="http://schemas.openxmlformats.org/officeDocument/2006/relationships/image" Target="../media/image3.png"/><Relationship Id="rId9" Type="http://schemas.openxmlformats.org/officeDocument/2006/relationships/diagramColors" Target="../diagrams/colors5.xml"/></Relationships>
</file>

<file path=ppt/slides/_rels/slide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42.tmp"/><Relationship Id="rId5" Type="http://schemas.microsoft.com/office/2007/relationships/hdphoto" Target="../media/hdphoto1.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43.png"/><Relationship Id="rId5" Type="http://schemas.microsoft.com/office/2007/relationships/hdphoto" Target="../media/hdphoto1.wdp"/><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microsoft.com/office/2007/relationships/hdphoto" Target="../media/hdphoto4.wdp"/><Relationship Id="rId7" Type="http://schemas.openxmlformats.org/officeDocument/2006/relationships/diagramLayout" Target="../diagrams/layout6.xml"/><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diagramData" Target="../diagrams/data6.xml"/><Relationship Id="rId11" Type="http://schemas.openxmlformats.org/officeDocument/2006/relationships/image" Target="../media/image44.emf"/><Relationship Id="rId5" Type="http://schemas.microsoft.com/office/2007/relationships/hdphoto" Target="../media/hdphoto1.wdp"/><Relationship Id="rId10" Type="http://schemas.microsoft.com/office/2007/relationships/diagramDrawing" Target="../diagrams/drawing6.xml"/><Relationship Id="rId4" Type="http://schemas.openxmlformats.org/officeDocument/2006/relationships/image" Target="../media/image3.png"/><Relationship Id="rId9" Type="http://schemas.openxmlformats.org/officeDocument/2006/relationships/diagramColors" Target="../diagrams/colors6.xml"/></Relationships>
</file>

<file path=ppt/slides/_rels/slide27.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45.png"/><Relationship Id="rId5" Type="http://schemas.microsoft.com/office/2007/relationships/hdphoto" Target="../media/hdphoto1.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13.xml"/><Relationship Id="rId5" Type="http://schemas.openxmlformats.org/officeDocument/2006/relationships/image" Target="../media/image47.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2E09DD34-43D4-3713-535D-7E9D95D3F4B1}"/>
              </a:ext>
            </a:extLst>
          </p:cNvPr>
          <p:cNvPicPr>
            <a:picLocks noGrp="1" noChangeAspect="1"/>
          </p:cNvPicPr>
          <p:nvPr>
            <p:ph type="pic" sz="quarter" idx="10"/>
          </p:nvPr>
        </p:nvPicPr>
        <p:blipFill>
          <a:blip r:embed="rId2"/>
          <a:srcRect/>
          <a:stretch/>
        </p:blipFill>
        <p:spPr>
          <a:xfrm>
            <a:off x="0" y="0"/>
            <a:ext cx="12192000" cy="6858000"/>
          </a:xfrm>
        </p:spPr>
      </p:pic>
      <p:sp>
        <p:nvSpPr>
          <p:cNvPr id="3" name="Title 2">
            <a:extLst>
              <a:ext uri="{FF2B5EF4-FFF2-40B4-BE49-F238E27FC236}">
                <a16:creationId xmlns:a16="http://schemas.microsoft.com/office/drawing/2014/main" id="{6F9772E4-10E9-13DE-8AE8-35BBB9DD1D9A}"/>
              </a:ext>
            </a:extLst>
          </p:cNvPr>
          <p:cNvSpPr>
            <a:spLocks noGrp="1"/>
          </p:cNvSpPr>
          <p:nvPr>
            <p:ph type="ctrTitle"/>
          </p:nvPr>
        </p:nvSpPr>
        <p:spPr>
          <a:xfrm>
            <a:off x="1411943" y="2591604"/>
            <a:ext cx="6327648" cy="2180543"/>
          </a:xfrm>
        </p:spPr>
        <p:txBody>
          <a:bodyPr/>
          <a:lstStyle/>
          <a:p>
            <a:r>
              <a:rPr lang="en-GB" sz="4800" b="1" i="0" u="none" strike="noStrike" baseline="0" dirty="0">
                <a:latin typeface="Univers-CondensedBold"/>
              </a:rPr>
              <a:t>Masticatory System Disorders that Influence</a:t>
            </a:r>
            <a:br>
              <a:rPr lang="en-GB" sz="4800" b="1" i="0" u="none" strike="noStrike" baseline="0" dirty="0">
                <a:latin typeface="Univers-CondensedBold"/>
              </a:rPr>
            </a:br>
            <a:r>
              <a:rPr lang="en-IN" sz="4800" b="1" i="0" u="none" strike="noStrike" baseline="0" dirty="0">
                <a:latin typeface="Univers-CondensedBold"/>
              </a:rPr>
              <a:t>the Periodontium</a:t>
            </a:r>
            <a:endParaRPr lang="en-US" dirty="0"/>
          </a:p>
        </p:txBody>
      </p:sp>
      <p:cxnSp>
        <p:nvCxnSpPr>
          <p:cNvPr id="12" name="Straight Connector 11">
            <a:extLst>
              <a:ext uri="{FF2B5EF4-FFF2-40B4-BE49-F238E27FC236}">
                <a16:creationId xmlns:a16="http://schemas.microsoft.com/office/drawing/2014/main" id="{9318DF20-A4C4-3800-A69E-4E11F5A11C08}"/>
              </a:ext>
              <a:ext uri="{C183D7F6-B498-43B3-948B-1728B52AA6E4}">
                <adec:decorative xmlns:adec="http://schemas.microsoft.com/office/drawing/2017/decorative" val="1"/>
              </a:ext>
            </a:extLst>
          </p:cNvPr>
          <p:cNvCxnSpPr>
            <a:cxnSpLocks/>
          </p:cNvCxnSpPr>
          <p:nvPr/>
        </p:nvCxnSpPr>
        <p:spPr>
          <a:xfrm>
            <a:off x="1915117" y="3822700"/>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Plaque 12">
            <a:extLst>
              <a:ext uri="{FF2B5EF4-FFF2-40B4-BE49-F238E27FC236}">
                <a16:creationId xmlns:a16="http://schemas.microsoft.com/office/drawing/2014/main" id="{AC9EB422-5602-36FF-E543-5B0C70E56E9A}"/>
              </a:ext>
              <a:ext uri="{C183D7F6-B498-43B3-948B-1728B52AA6E4}">
                <adec:decorative xmlns:adec="http://schemas.microsoft.com/office/drawing/2017/decorative" val="1"/>
              </a:ext>
            </a:extLst>
          </p:cNvPr>
          <p:cNvSpPr/>
          <p:nvPr/>
        </p:nvSpPr>
        <p:spPr>
          <a:xfrm>
            <a:off x="1184867" y="1269576"/>
            <a:ext cx="6781800" cy="4343824"/>
          </a:xfrm>
          <a:prstGeom prst="plaque">
            <a:avLst>
              <a:gd name="adj" fmla="val 7602"/>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A053B63A-99EB-DBC1-DE80-E5E5214EF4EE}"/>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5000"/>
                    </a14:imgEffect>
                  </a14:imgLayer>
                </a14:imgProps>
              </a:ext>
              <a:ext uri="{28A0092B-C50C-407E-A947-70E740481C1C}">
                <a14:useLocalDpi xmlns:a14="http://schemas.microsoft.com/office/drawing/2010/main"/>
              </a:ext>
            </a:extLst>
          </a:blip>
          <a:stretch>
            <a:fillRect/>
          </a:stretch>
        </p:blipFill>
        <p:spPr>
          <a:xfrm>
            <a:off x="4089728" y="3681876"/>
            <a:ext cx="972078" cy="285381"/>
          </a:xfrm>
          <a:prstGeom prst="rect">
            <a:avLst/>
          </a:prstGeom>
        </p:spPr>
      </p:pic>
    </p:spTree>
    <p:extLst>
      <p:ext uri="{BB962C8B-B14F-4D97-AF65-F5344CB8AC3E}">
        <p14:creationId xmlns:p14="http://schemas.microsoft.com/office/powerpoint/2010/main" val="858159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5931097" y="720697"/>
            <a:ext cx="4939066" cy="738611"/>
          </a:xfrm>
        </p:spPr>
        <p:txBody>
          <a:bodyPr anchor="b">
            <a:normAutofit fontScale="90000"/>
          </a:bodyPr>
          <a:lstStyle/>
          <a:p>
            <a:br>
              <a:rPr lang="en-US" dirty="0"/>
            </a:br>
            <a:br>
              <a:rPr lang="en-US" dirty="0"/>
            </a:br>
            <a:br>
              <a:rPr lang="en-US" dirty="0"/>
            </a:br>
            <a:br>
              <a:rPr lang="en-US" dirty="0"/>
            </a:br>
            <a:r>
              <a:rPr lang="en-US" dirty="0"/>
              <a:t>Contents</a:t>
            </a:r>
            <a:br>
              <a:rPr lang="en-US" dirty="0"/>
            </a:br>
            <a:endParaRPr lang="en-US" dirty="0"/>
          </a:p>
        </p:txBody>
      </p:sp>
      <p:pic>
        <p:nvPicPr>
          <p:cNvPr id="12" name="Picture Placeholder 11" descr="A close up of white and pink flowers">
            <a:extLst>
              <a:ext uri="{FF2B5EF4-FFF2-40B4-BE49-F238E27FC236}">
                <a16:creationId xmlns:a16="http://schemas.microsoft.com/office/drawing/2014/main" id="{638025BA-3E49-3EFD-417E-955B4B95B2B0}"/>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1" y="0"/>
            <a:ext cx="5174458" cy="6858000"/>
          </a:xfrm>
        </p:spPr>
      </p:pic>
      <p:sp>
        <p:nvSpPr>
          <p:cNvPr id="3" name="Content Placeholder 2">
            <a:extLst>
              <a:ext uri="{FF2B5EF4-FFF2-40B4-BE49-F238E27FC236}">
                <a16:creationId xmlns:a16="http://schemas.microsoft.com/office/drawing/2014/main" id="{22788C46-D0BC-4307-AE55-7601A139E7CB}"/>
              </a:ext>
            </a:extLst>
          </p:cNvPr>
          <p:cNvSpPr>
            <a:spLocks noGrp="1"/>
          </p:cNvSpPr>
          <p:nvPr>
            <p:ph sz="quarter" idx="4"/>
          </p:nvPr>
        </p:nvSpPr>
        <p:spPr>
          <a:xfrm>
            <a:off x="5611803" y="1339129"/>
            <a:ext cx="5385816" cy="2706624"/>
          </a:xfrm>
        </p:spPr>
        <p:txBody>
          <a:bodyPr vert="horz" lIns="91440" tIns="45720" rIns="91440" bIns="45720" rtlCol="0" anchor="t">
            <a:noAutofit/>
          </a:bodyPr>
          <a:lstStyle/>
          <a:p>
            <a:pPr marL="342900" indent="-342900">
              <a:buFont typeface="Courier New" panose="02070309020205020404" pitchFamily="49" charset="0"/>
              <a:buChar char="o"/>
            </a:pPr>
            <a:r>
              <a:rPr lang="en-US" b="1" dirty="0">
                <a:solidFill>
                  <a:srgbClr val="0070C0"/>
                </a:solidFill>
                <a:latin typeface="Times New Roman" panose="02020603050405020304" pitchFamily="18" charset="0"/>
                <a:cs typeface="Times New Roman" panose="02020603050405020304" pitchFamily="18" charset="0"/>
              </a:rPr>
              <a:t>Introduction</a:t>
            </a:r>
          </a:p>
          <a:p>
            <a:pPr marL="342900" indent="-342900" algn="l">
              <a:buFont typeface="Courier New" panose="02070309020205020404" pitchFamily="49" charset="0"/>
              <a:buChar char="o"/>
            </a:pPr>
            <a:r>
              <a:rPr lang="en-IN" b="1" i="0" u="none" strike="noStrike" baseline="0" dirty="0">
                <a:solidFill>
                  <a:srgbClr val="0070C0"/>
                </a:solidFill>
                <a:latin typeface="Times New Roman" panose="02020603050405020304" pitchFamily="18" charset="0"/>
                <a:cs typeface="Times New Roman" panose="02020603050405020304" pitchFamily="18" charset="0"/>
              </a:rPr>
              <a:t>Temporomandibular </a:t>
            </a:r>
            <a:r>
              <a:rPr lang="en-IN" b="1" i="0" u="none" strike="noStrike" baseline="0" dirty="0">
                <a:solidFill>
                  <a:srgbClr val="0081AD"/>
                </a:solidFill>
                <a:latin typeface="Times New Roman" panose="02020603050405020304" pitchFamily="18" charset="0"/>
                <a:cs typeface="Times New Roman" panose="02020603050405020304" pitchFamily="18" charset="0"/>
              </a:rPr>
              <a:t>Joint</a:t>
            </a:r>
          </a:p>
          <a:p>
            <a:pPr marL="342900" indent="-342900" algn="l">
              <a:buFont typeface="Courier New" panose="02070309020205020404" pitchFamily="49" charset="0"/>
              <a:buChar char="o"/>
            </a:pPr>
            <a:r>
              <a:rPr lang="en-GB" b="1" i="0" u="none" strike="noStrike" baseline="0" dirty="0">
                <a:solidFill>
                  <a:srgbClr val="0081AD"/>
                </a:solidFill>
                <a:latin typeface="Times New Roman" panose="02020603050405020304" pitchFamily="18" charset="0"/>
                <a:cs typeface="Times New Roman" panose="02020603050405020304" pitchFamily="18" charset="0"/>
              </a:rPr>
              <a:t>Muscles and Nerves of the </a:t>
            </a:r>
            <a:r>
              <a:rPr lang="en-IN" b="1" i="0" u="none" strike="noStrike" baseline="0" dirty="0">
                <a:solidFill>
                  <a:srgbClr val="0081AD"/>
                </a:solidFill>
                <a:latin typeface="Times New Roman" panose="02020603050405020304" pitchFamily="18" charset="0"/>
                <a:cs typeface="Times New Roman" panose="02020603050405020304" pitchFamily="18" charset="0"/>
              </a:rPr>
              <a:t>Masticatory System</a:t>
            </a:r>
          </a:p>
          <a:p>
            <a:pPr marL="342900" indent="-342900" algn="l">
              <a:buFont typeface="Courier New" panose="02070309020205020404" pitchFamily="49" charset="0"/>
              <a:buChar char="o"/>
            </a:pPr>
            <a:r>
              <a:rPr lang="en-IN" b="1" i="0" u="none" strike="noStrike" baseline="0" dirty="0">
                <a:solidFill>
                  <a:srgbClr val="0081AD"/>
                </a:solidFill>
                <a:latin typeface="Times New Roman" panose="02020603050405020304" pitchFamily="18" charset="0"/>
                <a:cs typeface="Times New Roman" panose="02020603050405020304" pitchFamily="18" charset="0"/>
              </a:rPr>
              <a:t>Centric Relation</a:t>
            </a:r>
          </a:p>
          <a:p>
            <a:pPr marL="342900" indent="-342900" algn="l">
              <a:buFont typeface="Courier New" panose="02070309020205020404" pitchFamily="49" charset="0"/>
              <a:buChar char="o"/>
            </a:pPr>
            <a:r>
              <a:rPr lang="en-IN" b="1" i="0" u="none" strike="noStrike" baseline="0" dirty="0">
                <a:solidFill>
                  <a:srgbClr val="0081AD"/>
                </a:solidFill>
                <a:latin typeface="Times New Roman" panose="02020603050405020304" pitchFamily="18" charset="0"/>
                <a:cs typeface="Times New Roman" panose="02020603050405020304" pitchFamily="18" charset="0"/>
              </a:rPr>
              <a:t>Biomechanics of the Masticatory Dysfunction and Deterioration</a:t>
            </a:r>
          </a:p>
          <a:p>
            <a:pPr marL="342900" indent="-342900" algn="l">
              <a:buFont typeface="Courier New" panose="02070309020205020404" pitchFamily="49" charset="0"/>
              <a:buChar char="o"/>
            </a:pPr>
            <a:r>
              <a:rPr lang="en-IN" b="1" i="0" u="none" strike="noStrike" baseline="0" dirty="0">
                <a:solidFill>
                  <a:srgbClr val="0081AD"/>
                </a:solidFill>
                <a:latin typeface="Times New Roman" panose="02020603050405020304" pitchFamily="18" charset="0"/>
                <a:cs typeface="Times New Roman" panose="02020603050405020304" pitchFamily="18" charset="0"/>
              </a:rPr>
              <a:t>Orofacial Pain</a:t>
            </a:r>
          </a:p>
        </p:txBody>
      </p:sp>
      <p:sp>
        <p:nvSpPr>
          <p:cNvPr id="4" name="Footer Placeholder 3">
            <a:extLst>
              <a:ext uri="{FF2B5EF4-FFF2-40B4-BE49-F238E27FC236}">
                <a16:creationId xmlns:a16="http://schemas.microsoft.com/office/drawing/2014/main" id="{0E1BC27E-ED02-E738-1B43-E66F422BD1FC}"/>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E902A7C2-1D63-EFD6-869B-2F167F966380}"/>
              </a:ext>
            </a:extLst>
          </p:cNvPr>
          <p:cNvSpPr>
            <a:spLocks noGrp="1"/>
          </p:cNvSpPr>
          <p:nvPr>
            <p:ph type="sldNum" sz="quarter" idx="12"/>
          </p:nvPr>
        </p:nvSpPr>
        <p:spPr/>
        <p:txBody>
          <a:bodyPr/>
          <a:lstStyle/>
          <a:p>
            <a:fld id="{294A09A9-5501-47C1-A89A-A340965A2BE2}" type="slidenum">
              <a:rPr lang="en-US" smtClean="0"/>
              <a:t>2</a:t>
            </a:fld>
            <a:endParaRPr lang="en-US" dirty="0"/>
          </a:p>
        </p:txBody>
      </p:sp>
    </p:spTree>
    <p:extLst>
      <p:ext uri="{BB962C8B-B14F-4D97-AF65-F5344CB8AC3E}">
        <p14:creationId xmlns:p14="http://schemas.microsoft.com/office/powerpoint/2010/main" val="3724599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4" descr="A bouquet of flowers">
            <a:extLst>
              <a:ext uri="{FF2B5EF4-FFF2-40B4-BE49-F238E27FC236}">
                <a16:creationId xmlns:a16="http://schemas.microsoft.com/office/drawing/2014/main" id="{D34D75C6-A35A-52D3-B03F-61494B858038}"/>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brightnessContrast bright="-66000"/>
                    </a14:imgEffect>
                  </a14:imgLayer>
                </a14:imgProps>
              </a:ext>
              <a:ext uri="{28A0092B-C50C-407E-A947-70E740481C1C}">
                <a14:useLocalDpi xmlns:a14="http://schemas.microsoft.com/office/drawing/2010/main"/>
              </a:ext>
            </a:extLst>
          </a:blip>
          <a:srcRect/>
          <a:stretch/>
        </p:blipFill>
        <p:spPr>
          <a:xfrm>
            <a:off x="0" y="4840"/>
            <a:ext cx="7455159" cy="6871821"/>
          </a:xfrm>
          <a:solidFill>
            <a:schemeClr val="bg1">
              <a:lumMod val="95000"/>
            </a:schemeClr>
          </a:solidFill>
        </p:spPr>
      </p:pic>
      <p:sp>
        <p:nvSpPr>
          <p:cNvPr id="10" name="Title 9">
            <a:extLst>
              <a:ext uri="{FF2B5EF4-FFF2-40B4-BE49-F238E27FC236}">
                <a16:creationId xmlns:a16="http://schemas.microsoft.com/office/drawing/2014/main" id="{9C3427B2-C457-FC4C-BA04-44EF586F3462}"/>
              </a:ext>
            </a:extLst>
          </p:cNvPr>
          <p:cNvSpPr>
            <a:spLocks noGrp="1"/>
          </p:cNvSpPr>
          <p:nvPr>
            <p:ph type="ctrTitle"/>
          </p:nvPr>
        </p:nvSpPr>
        <p:spPr>
          <a:xfrm>
            <a:off x="612634" y="2269392"/>
            <a:ext cx="4706921" cy="2487168"/>
          </a:xfrm>
        </p:spPr>
        <p:txBody>
          <a:bodyPr/>
          <a:lstStyle/>
          <a:p>
            <a:r>
              <a:rPr lang="en-GB" sz="1800" b="0" i="0" u="none" strike="noStrike" baseline="0" dirty="0">
                <a:latin typeface="TimesNewRomanPSMT"/>
              </a:rPr>
              <a:t>The masticatory system consists of the temporomandibular joints</a:t>
            </a:r>
            <a:br>
              <a:rPr lang="en-GB" sz="1800" b="0" i="0" u="none" strike="noStrike" baseline="0" dirty="0">
                <a:latin typeface="TimesNewRomanPSMT"/>
              </a:rPr>
            </a:br>
            <a:r>
              <a:rPr lang="en-GB" sz="1800" b="0" i="0" u="none" strike="noStrike" baseline="0" dirty="0">
                <a:latin typeface="TimesNewRomanPSMT"/>
              </a:rPr>
              <a:t>(TMJs), the masticatory muscles, the teeth in occlusion, and the</a:t>
            </a:r>
            <a:br>
              <a:rPr lang="en-GB" sz="1800" b="0" i="0" u="none" strike="noStrike" baseline="0" dirty="0">
                <a:latin typeface="TimesNewRomanPSMT"/>
              </a:rPr>
            </a:br>
            <a:r>
              <a:rPr lang="en-GB" sz="1800" b="0" i="0" u="none" strike="noStrike" baseline="0" dirty="0">
                <a:latin typeface="TimesNewRomanPSMT"/>
              </a:rPr>
              <a:t>neurologic and vascular supplies that support all of these structures</a:t>
            </a:r>
            <a:endParaRPr lang="en-US" dirty="0"/>
          </a:p>
        </p:txBody>
      </p:sp>
      <p:sp>
        <p:nvSpPr>
          <p:cNvPr id="4" name="Footer Placeholder 3">
            <a:extLst>
              <a:ext uri="{FF2B5EF4-FFF2-40B4-BE49-F238E27FC236}">
                <a16:creationId xmlns:a16="http://schemas.microsoft.com/office/drawing/2014/main" id="{009C8D8B-2E15-875B-08A8-28C5524EF694}"/>
              </a:ext>
            </a:extLst>
          </p:cNvPr>
          <p:cNvSpPr>
            <a:spLocks noGrp="1"/>
          </p:cNvSpPr>
          <p:nvPr>
            <p:ph type="ftr" sz="quarter" idx="4294967295"/>
          </p:nvPr>
        </p:nvSpPr>
        <p:spPr>
          <a:xfrm>
            <a:off x="0" y="6356350"/>
            <a:ext cx="4114800" cy="365125"/>
          </a:xfrm>
        </p:spPr>
        <p:txBody>
          <a:bodyPr/>
          <a:lstStyle/>
          <a:p>
            <a:r>
              <a:rPr lang="en-US" dirty="0"/>
              <a:t>Presentation title</a:t>
            </a:r>
          </a:p>
        </p:txBody>
      </p:sp>
      <p:sp>
        <p:nvSpPr>
          <p:cNvPr id="5" name="Slide Number Placeholder 4">
            <a:extLst>
              <a:ext uri="{FF2B5EF4-FFF2-40B4-BE49-F238E27FC236}">
                <a16:creationId xmlns:a16="http://schemas.microsoft.com/office/drawing/2014/main" id="{1594F408-30BE-5DC2-806D-A217DB0281B2}"/>
              </a:ext>
            </a:extLst>
          </p:cNvPr>
          <p:cNvSpPr>
            <a:spLocks noGrp="1"/>
          </p:cNvSpPr>
          <p:nvPr>
            <p:ph type="sldNum" sz="quarter" idx="4294967295"/>
          </p:nvPr>
        </p:nvSpPr>
        <p:spPr>
          <a:xfrm>
            <a:off x="11407775" y="6356350"/>
            <a:ext cx="784225" cy="365125"/>
          </a:xfrm>
        </p:spPr>
        <p:txBody>
          <a:bodyPr/>
          <a:lstStyle/>
          <a:p>
            <a:fld id="{294A09A9-5501-47C1-A89A-A340965A2BE2}" type="slidenum">
              <a:rPr lang="en-US" smtClean="0"/>
              <a:pPr/>
              <a:t>3</a:t>
            </a:fld>
            <a:endParaRPr lang="en-US" dirty="0"/>
          </a:p>
        </p:txBody>
      </p:sp>
      <p:sp>
        <p:nvSpPr>
          <p:cNvPr id="11" name="Plaque 10">
            <a:extLst>
              <a:ext uri="{FF2B5EF4-FFF2-40B4-BE49-F238E27FC236}">
                <a16:creationId xmlns:a16="http://schemas.microsoft.com/office/drawing/2014/main" id="{95E724B3-E95F-E150-E7F9-1C3F634EF02A}"/>
              </a:ext>
              <a:ext uri="{C183D7F6-B498-43B3-948B-1728B52AA6E4}">
                <adec:decorative xmlns:adec="http://schemas.microsoft.com/office/drawing/2017/decorative" val="1"/>
              </a:ext>
            </a:extLst>
          </p:cNvPr>
          <p:cNvSpPr/>
          <p:nvPr/>
        </p:nvSpPr>
        <p:spPr>
          <a:xfrm>
            <a:off x="219642" y="1773132"/>
            <a:ext cx="5749081" cy="3270142"/>
          </a:xfrm>
          <a:prstGeom prst="plaque">
            <a:avLst>
              <a:gd name="adj" fmla="val 7602"/>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FBFEC193-4F90-6CAE-6259-21C8B6A84825}"/>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1" y="4925255"/>
            <a:ext cx="972078" cy="285381"/>
          </a:xfrm>
          <a:prstGeom prst="rect">
            <a:avLst/>
          </a:prstGeom>
        </p:spPr>
      </p:pic>
      <p:pic>
        <p:nvPicPr>
          <p:cNvPr id="13" name="Picture 12">
            <a:extLst>
              <a:ext uri="{FF2B5EF4-FFF2-40B4-BE49-F238E27FC236}">
                <a16:creationId xmlns:a16="http://schemas.microsoft.com/office/drawing/2014/main" id="{6F119B25-42CB-340B-ACB4-22178DF129D4}"/>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rot="10800000">
            <a:off x="5608561" y="1624116"/>
            <a:ext cx="972078" cy="285381"/>
          </a:xfrm>
          <a:prstGeom prst="rect">
            <a:avLst/>
          </a:prstGeom>
        </p:spPr>
      </p:pic>
      <p:pic>
        <p:nvPicPr>
          <p:cNvPr id="1026" name="Picture 2" descr="New Center Will Investigate And Discover Treatments for Temporomandibular  Disorders - Herman Ostrow School of Dentistry of USC">
            <a:extLst>
              <a:ext uri="{FF2B5EF4-FFF2-40B4-BE49-F238E27FC236}">
                <a16:creationId xmlns:a16="http://schemas.microsoft.com/office/drawing/2014/main" id="{D54DCDFB-E400-4E0D-CDCB-A3AA60EF19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5159" y="1348274"/>
            <a:ext cx="4682355" cy="4329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481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5" descr="A group of orange flowers">
            <a:extLst>
              <a:ext uri="{FF2B5EF4-FFF2-40B4-BE49-F238E27FC236}">
                <a16:creationId xmlns:a16="http://schemas.microsoft.com/office/drawing/2014/main" id="{B0E612D5-D631-0C31-BE9E-287392433299}"/>
              </a:ext>
            </a:extLst>
          </p:cNvPr>
          <p:cNvPicPr>
            <a:picLocks noGrp="1" noChangeAspect="1"/>
          </p:cNvPicPr>
          <p:nvPr>
            <p:ph type="pic" sz="quarter" idx="13"/>
          </p:nvPr>
        </p:nvPicPr>
        <p:blipFill rotWithShape="1">
          <a:blip r:embed="rId3" cstate="screen">
            <a:extLst>
              <a:ext uri="{BEBA8EAE-BF5A-486C-A8C5-ECC9F3942E4B}">
                <a14:imgProps xmlns:a14="http://schemas.microsoft.com/office/drawing/2010/main">
                  <a14:imgLayer r:embed="rId4">
                    <a14:imgEffect>
                      <a14:colorTemperature colorTemp="6501"/>
                    </a14:imgEffect>
                    <a14:imgEffect>
                      <a14:saturation sat="62000"/>
                    </a14:imgEffect>
                  </a14:imgLayer>
                </a14:imgProps>
              </a:ext>
              <a:ext uri="{28A0092B-C50C-407E-A947-70E740481C1C}">
                <a14:useLocalDpi xmlns:a14="http://schemas.microsoft.com/office/drawing/2010/main"/>
              </a:ext>
            </a:extLst>
          </a:blip>
          <a:srcRect/>
          <a:stretch/>
        </p:blipFill>
        <p:spPr>
          <a:xfrm>
            <a:off x="7757536" y="0"/>
            <a:ext cx="4434464" cy="6858000"/>
          </a:xfrm>
          <a:solidFill>
            <a:schemeClr val="bg1">
              <a:lumMod val="95000"/>
            </a:schemeClr>
          </a:solidFill>
        </p:spPr>
      </p:pic>
      <p:sp>
        <p:nvSpPr>
          <p:cNvPr id="10" name="TextBox 9">
            <a:extLst>
              <a:ext uri="{FF2B5EF4-FFF2-40B4-BE49-F238E27FC236}">
                <a16:creationId xmlns:a16="http://schemas.microsoft.com/office/drawing/2014/main" id="{6F53E320-FAEC-EBC6-1028-003CB1320526}"/>
              </a:ext>
            </a:extLst>
          </p:cNvPr>
          <p:cNvSpPr txBox="1"/>
          <p:nvPr/>
        </p:nvSpPr>
        <p:spPr>
          <a:xfrm>
            <a:off x="440003" y="265221"/>
            <a:ext cx="6097554" cy="369332"/>
          </a:xfrm>
          <a:prstGeom prst="rect">
            <a:avLst/>
          </a:prstGeom>
          <a:noFill/>
        </p:spPr>
        <p:txBody>
          <a:bodyPr wrap="square">
            <a:spAutoFit/>
          </a:bodyPr>
          <a:lstStyle/>
          <a:p>
            <a:r>
              <a:rPr lang="en-IN" sz="1800" b="1" i="0" u="none" strike="noStrike" baseline="0" dirty="0">
                <a:solidFill>
                  <a:srgbClr val="0040B3"/>
                </a:solidFill>
                <a:latin typeface="Univers-Bold"/>
              </a:rPr>
              <a:t>Temporomandibular Joint</a:t>
            </a:r>
            <a:endParaRPr lang="en-IN" dirty="0"/>
          </a:p>
        </p:txBody>
      </p:sp>
      <p:sp>
        <p:nvSpPr>
          <p:cNvPr id="12" name="TextBox 11">
            <a:extLst>
              <a:ext uri="{FF2B5EF4-FFF2-40B4-BE49-F238E27FC236}">
                <a16:creationId xmlns:a16="http://schemas.microsoft.com/office/drawing/2014/main" id="{BDE72D8E-8356-B8AF-C905-0728CCBFDFA3}"/>
              </a:ext>
            </a:extLst>
          </p:cNvPr>
          <p:cNvSpPr txBox="1"/>
          <p:nvPr/>
        </p:nvSpPr>
        <p:spPr>
          <a:xfrm>
            <a:off x="440003" y="1202060"/>
            <a:ext cx="6483311" cy="5028556"/>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b="0" i="0" u="none" strike="noStrike" baseline="0" dirty="0">
                <a:solidFill>
                  <a:srgbClr val="000000"/>
                </a:solidFill>
                <a:latin typeface="Times New Roman" panose="02020603050405020304" pitchFamily="18" charset="0"/>
                <a:cs typeface="Times New Roman" panose="02020603050405020304" pitchFamily="18" charset="0"/>
              </a:rPr>
              <a:t>The TMJ is one of the most complex joints in the human body.</a:t>
            </a:r>
          </a:p>
          <a:p>
            <a:pPr marL="285750" indent="-285750" algn="l">
              <a:lnSpc>
                <a:spcPct val="150000"/>
              </a:lnSpc>
              <a:buFont typeface="Arial" panose="020B0604020202020204" pitchFamily="34" charset="0"/>
              <a:buChar char="•"/>
            </a:pPr>
            <a:r>
              <a:rPr lang="en-GB" b="0" i="0" u="none" strike="noStrike" baseline="0" dirty="0">
                <a:solidFill>
                  <a:srgbClr val="000000"/>
                </a:solidFill>
                <a:latin typeface="Times New Roman" panose="02020603050405020304" pitchFamily="18" charset="0"/>
                <a:cs typeface="Times New Roman" panose="02020603050405020304" pitchFamily="18" charset="0"/>
              </a:rPr>
              <a:t>It is capable of providing both hinging (rotation) and gliding (translation) movements and it is able to resist incredible forces of mastication.</a:t>
            </a:r>
          </a:p>
          <a:p>
            <a:pPr marL="285750" indent="-285750" algn="l">
              <a:lnSpc>
                <a:spcPct val="150000"/>
              </a:lnSpc>
              <a:buFont typeface="Arial" panose="020B0604020202020204" pitchFamily="34" charset="0"/>
              <a:buChar char="•"/>
            </a:pPr>
            <a:r>
              <a:rPr lang="en-GB" b="0" i="0" u="none" strike="noStrike" baseline="0" dirty="0">
                <a:solidFill>
                  <a:srgbClr val="000000"/>
                </a:solidFill>
                <a:latin typeface="Times New Roman" panose="02020603050405020304" pitchFamily="18" charset="0"/>
                <a:cs typeface="Times New Roman" panose="02020603050405020304" pitchFamily="18" charset="0"/>
              </a:rPr>
              <a:t>The TMJ is formed by the </a:t>
            </a:r>
            <a:r>
              <a:rPr lang="en-GB" b="1" i="1" u="none" strike="noStrike" baseline="0" dirty="0">
                <a:solidFill>
                  <a:schemeClr val="accent4">
                    <a:lumMod val="75000"/>
                  </a:schemeClr>
                </a:solidFill>
                <a:latin typeface="Times New Roman" panose="02020603050405020304" pitchFamily="18" charset="0"/>
                <a:cs typeface="Times New Roman" panose="02020603050405020304" pitchFamily="18" charset="0"/>
              </a:rPr>
              <a:t>head of the condyle of the mandible as it its into the articular fossa of the temporal bone.</a:t>
            </a:r>
          </a:p>
          <a:p>
            <a:pPr marL="285750" indent="-285750" algn="l">
              <a:lnSpc>
                <a:spcPct val="150000"/>
              </a:lnSpc>
              <a:buFont typeface="Arial" panose="020B0604020202020204" pitchFamily="34" charset="0"/>
              <a:buChar char="•"/>
            </a:pPr>
            <a:r>
              <a:rPr lang="en-GB" b="0" i="0" u="none" strike="noStrike" baseline="0" dirty="0">
                <a:solidFill>
                  <a:srgbClr val="000000"/>
                </a:solidFill>
                <a:latin typeface="Times New Roman" panose="02020603050405020304" pitchFamily="18" charset="0"/>
                <a:cs typeface="Times New Roman" panose="02020603050405020304" pitchFamily="18" charset="0"/>
              </a:rPr>
              <a:t>The body of the mandible effectively connects both condyles so that neither condyle functions independently of the other. Interposed between the head of the condyle and the articular surface of the temporal bone is the </a:t>
            </a:r>
            <a:r>
              <a:rPr lang="en-GB" b="0" i="0" u="none" strike="noStrike" baseline="0" dirty="0">
                <a:solidFill>
                  <a:srgbClr val="FF0000"/>
                </a:solidFill>
                <a:latin typeface="Times New Roman" panose="02020603050405020304" pitchFamily="18" charset="0"/>
                <a:cs typeface="Times New Roman" panose="02020603050405020304" pitchFamily="18" charset="0"/>
              </a:rPr>
              <a:t>articular disc,</a:t>
            </a:r>
            <a:r>
              <a:rPr lang="en-GB" b="0" i="0" u="none" strike="noStrike" baseline="0" dirty="0">
                <a:solidFill>
                  <a:srgbClr val="000000"/>
                </a:solidFill>
                <a:latin typeface="Times New Roman" panose="02020603050405020304" pitchFamily="18" charset="0"/>
                <a:cs typeface="Times New Roman" panose="02020603050405020304" pitchFamily="18" charset="0"/>
              </a:rPr>
              <a:t> which consists of </a:t>
            </a:r>
            <a:r>
              <a:rPr lang="en-GB" b="0" i="0" u="none" strike="noStrike" baseline="0" dirty="0">
                <a:solidFill>
                  <a:srgbClr val="FF0000"/>
                </a:solidFill>
                <a:latin typeface="Times New Roman" panose="02020603050405020304" pitchFamily="18" charset="0"/>
                <a:cs typeface="Times New Roman" panose="02020603050405020304" pitchFamily="18" charset="0"/>
              </a:rPr>
              <a:t>dense connective tissue</a:t>
            </a:r>
            <a:r>
              <a:rPr lang="en-GB" b="0" i="0" u="none" strike="noStrike" baseline="0" dirty="0">
                <a:solidFill>
                  <a:srgbClr val="000000"/>
                </a:solidFill>
                <a:latin typeface="Times New Roman" panose="02020603050405020304" pitchFamily="18" charset="0"/>
                <a:cs typeface="Times New Roman" panose="02020603050405020304" pitchFamily="18" charset="0"/>
              </a:rPr>
              <a:t>; </a:t>
            </a:r>
          </a:p>
          <a:p>
            <a:pPr marL="285750" indent="-285750" algn="l">
              <a:lnSpc>
                <a:spcPct val="150000"/>
              </a:lnSpc>
              <a:buFont typeface="Arial" panose="020B0604020202020204" pitchFamily="34" charset="0"/>
              <a:buChar cha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this results in a compound joint with two joint cavities</a:t>
            </a:r>
            <a:endParaRPr lang="en-GB" b="0" i="0" u="none" strike="noStrike" baseline="0" dirty="0">
              <a:solidFill>
                <a:srgbClr val="0000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881FDFE-3370-E3CF-0F9E-AA5908B63631}"/>
              </a:ext>
            </a:extLst>
          </p:cNvPr>
          <p:cNvPicPr>
            <a:picLocks noChangeAspect="1"/>
          </p:cNvPicPr>
          <p:nvPr/>
        </p:nvPicPr>
        <p:blipFill>
          <a:blip r:embed="rId5"/>
          <a:stretch>
            <a:fillRect/>
          </a:stretch>
        </p:blipFill>
        <p:spPr>
          <a:xfrm>
            <a:off x="7648187" y="1347334"/>
            <a:ext cx="4248150" cy="4476750"/>
          </a:xfrm>
          <a:prstGeom prst="rect">
            <a:avLst/>
          </a:prstGeom>
        </p:spPr>
      </p:pic>
    </p:spTree>
    <p:extLst>
      <p:ext uri="{BB962C8B-B14F-4D97-AF65-F5344CB8AC3E}">
        <p14:creationId xmlns:p14="http://schemas.microsoft.com/office/powerpoint/2010/main" val="3541873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E1632DC-0123-0A84-E8A7-47190E277573}"/>
              </a:ext>
            </a:extLst>
          </p:cNvPr>
          <p:cNvSpPr txBox="1"/>
          <p:nvPr/>
        </p:nvSpPr>
        <p:spPr>
          <a:xfrm>
            <a:off x="303244" y="-257538"/>
            <a:ext cx="6974633" cy="7115538"/>
          </a:xfrm>
          <a:prstGeom prst="rect">
            <a:avLst/>
          </a:prstGeom>
          <a:noFill/>
        </p:spPr>
        <p:txBody>
          <a:bodyPr wrap="square">
            <a:spAutoFit/>
          </a:bodyPr>
          <a:lstStyle/>
          <a:p>
            <a:pPr>
              <a:lnSpc>
                <a:spcPct val="150000"/>
              </a:lnSpc>
            </a:pPr>
            <a:endPar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j-ea"/>
              <a:cs typeface="Times New Roman" panose="02020603050405020304" pitchFamily="18" charset="0"/>
            </a:endParaRPr>
          </a:p>
          <a:p>
            <a:pPr marL="285750" indent="-285750">
              <a:lnSpc>
                <a:spcPct val="150000"/>
              </a:lnSpc>
              <a:buFont typeface="Arial" panose="020B0604020202020204" pitchFamily="34" charset="0"/>
              <a:buChar cha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j-ea"/>
                <a:cs typeface="Times New Roman" panose="02020603050405020304" pitchFamily="18" charset="0"/>
              </a:rPr>
              <a:t>The articulating surfaces of the osseous structures are essentially convex in a healthy situation, so the biconcave configuration of the articular disc compensates for the opposing convexities. </a:t>
            </a:r>
          </a:p>
          <a:p>
            <a:pPr marL="285750" indent="-285750" algn="l">
              <a:lnSpc>
                <a:spcPct val="150000"/>
              </a:lnSpc>
              <a:buFont typeface="Arial" panose="020B0604020202020204" pitchFamily="34" charset="0"/>
              <a:buChar cha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j-ea"/>
                <a:cs typeface="Times New Roman" panose="02020603050405020304" pitchFamily="18" charset="0"/>
              </a:rPr>
              <a:t>The articular surfaces of the condyles and the temporal bones consist of fibrous connective tissue, which renders them resistant to breakdown and </a:t>
            </a:r>
            <a:r>
              <a:rPr lang="en-GB" sz="1800" b="0" i="0" u="none" strike="noStrike" baseline="0" dirty="0">
                <a:solidFill>
                  <a:srgbClr val="000000"/>
                </a:solidFill>
                <a:latin typeface="TimesNewRomanPSMT"/>
              </a:rPr>
              <a:t>capable of repair.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Deep to the superficial connective tissue layer, articular cartilage provides the cellular and structural basis for the response to the functional loading and movement of the TMJs.</a:t>
            </a:r>
            <a:endParaRPr lang="en-GB" sz="800" b="0" i="0" u="none" strike="noStrike" baseline="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discal ligaments and attachments to the capsule, along with the</a:t>
            </a:r>
          </a:p>
          <a:p>
            <a:pPr algn="l">
              <a:lnSpc>
                <a:spcPct val="150000"/>
              </a:lnSpc>
            </a:pPr>
            <a:r>
              <a:rPr lang="en-GB" sz="1800" b="0" i="0" u="none" strike="noStrike" baseline="0" dirty="0">
                <a:solidFill>
                  <a:srgbClr val="000000"/>
                </a:solidFill>
                <a:latin typeface="TimesNewRomanPSMT"/>
              </a:rPr>
              <a:t>     disc itself, becomes the means of separating the joint into superior</a:t>
            </a:r>
          </a:p>
          <a:p>
            <a:pPr algn="l">
              <a:lnSpc>
                <a:spcPct val="150000"/>
              </a:lnSpc>
            </a:pPr>
            <a:r>
              <a:rPr lang="en-GB" sz="1800" b="0" i="0" u="none" strike="noStrike" baseline="0" dirty="0">
                <a:solidFill>
                  <a:srgbClr val="000000"/>
                </a:solidFill>
                <a:latin typeface="TimesNewRomanPSMT"/>
              </a:rPr>
              <a:t>    and inferior joint spaces.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Synovial lubrication of the articular surfaces is a function of the production of synovial fluid by endothelial cells along the borders of each joint cavity and at the anterior extent of the retro-discal tissues.</a:t>
            </a:r>
            <a:br>
              <a:rPr kumimoji="0" lang="en-IN" sz="1800" b="0" i="0" u="none" strike="noStrike" kern="1200" cap="none" spc="0" normalizeH="0" baseline="0" noProof="0" dirty="0">
                <a:ln>
                  <a:noFill/>
                </a:ln>
                <a:solidFill>
                  <a:srgbClr val="000000"/>
                </a:solidFill>
                <a:effectLst/>
                <a:uLnTx/>
                <a:uFillTx/>
                <a:latin typeface="Times New Roman" panose="02020603050405020304" pitchFamily="18" charset="0"/>
                <a:ea typeface="+mj-ea"/>
                <a:cs typeface="Times New Roman" panose="02020603050405020304" pitchFamily="18" charset="0"/>
              </a:rPr>
            </a:br>
            <a:endParaRPr lang="en-IN" dirty="0"/>
          </a:p>
        </p:txBody>
      </p:sp>
      <p:pic>
        <p:nvPicPr>
          <p:cNvPr id="2054" name="Picture 6" descr="TMJ Anatomy - Physiopedia">
            <a:extLst>
              <a:ext uri="{FF2B5EF4-FFF2-40B4-BE49-F238E27FC236}">
                <a16:creationId xmlns:a16="http://schemas.microsoft.com/office/drawing/2014/main" id="{9903ECC6-B4DE-64F7-8527-A3453A6EDC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3825" y="911837"/>
            <a:ext cx="4448175" cy="53460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418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422D9F7-05E2-F5ED-8180-668D06E8F157}"/>
              </a:ext>
            </a:extLst>
          </p:cNvPr>
          <p:cNvSpPr>
            <a:spLocks noGrp="1"/>
          </p:cNvSpPr>
          <p:nvPr>
            <p:ph type="ftr" sz="quarter" idx="10"/>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52309890-85AB-8D21-8DBB-F6FF5C7E7F04}"/>
              </a:ext>
            </a:extLst>
          </p:cNvPr>
          <p:cNvSpPr>
            <a:spLocks noGrp="1"/>
          </p:cNvSpPr>
          <p:nvPr>
            <p:ph type="sldNum" sz="quarter" idx="11"/>
          </p:nvPr>
        </p:nvSpPr>
        <p:spPr/>
        <p:txBody>
          <a:bodyPr/>
          <a:lstStyle/>
          <a:p>
            <a:fld id="{294A09A9-5501-47C1-A89A-A340965A2BE2}" type="slidenum">
              <a:rPr lang="en-US" smtClean="0"/>
              <a:pPr/>
              <a:t>6</a:t>
            </a:fld>
            <a:endParaRPr lang="en-US" dirty="0"/>
          </a:p>
        </p:txBody>
      </p:sp>
      <p:pic>
        <p:nvPicPr>
          <p:cNvPr id="7" name="Picture Placeholder 6">
            <a:extLst>
              <a:ext uri="{FF2B5EF4-FFF2-40B4-BE49-F238E27FC236}">
                <a16:creationId xmlns:a16="http://schemas.microsoft.com/office/drawing/2014/main" id="{5A5D499E-EB43-B82F-D1F9-23DC3A5E2C8E}"/>
              </a:ext>
            </a:extLst>
          </p:cNvPr>
          <p:cNvPicPr>
            <a:picLocks noChangeAspect="1"/>
          </p:cNvPicPr>
          <p:nvPr/>
        </p:nvPicPr>
        <p:blipFill>
          <a:blip r:embed="rId2"/>
          <a:srcRect l="-266" r="-1569" b="-1703"/>
          <a:stretch/>
        </p:blipFill>
        <p:spPr>
          <a:xfrm>
            <a:off x="4477731" y="0"/>
            <a:ext cx="7984503" cy="7013655"/>
          </a:xfrm>
          <a:prstGeom prst="rect">
            <a:avLst/>
          </a:prstGeom>
        </p:spPr>
      </p:pic>
      <p:sp>
        <p:nvSpPr>
          <p:cNvPr id="8" name="TextBox 7">
            <a:extLst>
              <a:ext uri="{FF2B5EF4-FFF2-40B4-BE49-F238E27FC236}">
                <a16:creationId xmlns:a16="http://schemas.microsoft.com/office/drawing/2014/main" id="{CAC5CE79-B14A-4F86-2A13-16AE24725CFC}"/>
              </a:ext>
            </a:extLst>
          </p:cNvPr>
          <p:cNvSpPr txBox="1"/>
          <p:nvPr/>
        </p:nvSpPr>
        <p:spPr>
          <a:xfrm>
            <a:off x="774441" y="320661"/>
            <a:ext cx="3020521" cy="461665"/>
          </a:xfrm>
          <a:prstGeom prst="rect">
            <a:avLst/>
          </a:prstGeom>
          <a:noFill/>
        </p:spPr>
        <p:txBody>
          <a:bodyPr wrap="square" rtlCol="0">
            <a:spAutoFit/>
          </a:bodyPr>
          <a:lstStyle/>
          <a:p>
            <a:pPr algn="ctr"/>
            <a:r>
              <a:rPr lang="en-IN" sz="2400" dirty="0">
                <a:latin typeface="Times New Roman" panose="02020603050405020304" pitchFamily="18" charset="0"/>
                <a:cs typeface="Times New Roman" panose="02020603050405020304" pitchFamily="18" charset="0"/>
              </a:rPr>
              <a:t>Components of TMJ </a:t>
            </a:r>
          </a:p>
        </p:txBody>
      </p:sp>
      <p:sp>
        <p:nvSpPr>
          <p:cNvPr id="9" name="TextBox 8">
            <a:extLst>
              <a:ext uri="{FF2B5EF4-FFF2-40B4-BE49-F238E27FC236}">
                <a16:creationId xmlns:a16="http://schemas.microsoft.com/office/drawing/2014/main" id="{7A884D40-A1BF-D273-2744-3382FEDEA580}"/>
              </a:ext>
            </a:extLst>
          </p:cNvPr>
          <p:cNvSpPr txBox="1"/>
          <p:nvPr/>
        </p:nvSpPr>
        <p:spPr>
          <a:xfrm>
            <a:off x="393380" y="861922"/>
            <a:ext cx="3473008" cy="5859553"/>
          </a:xfrm>
          <a:prstGeom prst="rect">
            <a:avLst/>
          </a:prstGeom>
          <a:noFill/>
        </p:spPr>
        <p:txBody>
          <a:bodyPr wrap="square" rtlCol="0">
            <a:spAutoFit/>
          </a:bodyPr>
          <a:lstStyle/>
          <a:p>
            <a:pPr marL="285750" indent="-285750">
              <a:lnSpc>
                <a:spcPct val="150000"/>
              </a:lnSpc>
              <a:buFont typeface="Courier New" panose="02070309020205020404" pitchFamily="49" charset="0"/>
              <a:buChar char="o"/>
            </a:pPr>
            <a:r>
              <a:rPr lang="en-IN" dirty="0">
                <a:solidFill>
                  <a:schemeClr val="accent4">
                    <a:lumMod val="75000"/>
                  </a:schemeClr>
                </a:solidFill>
                <a:latin typeface="Times New Roman" panose="02020603050405020304" pitchFamily="18" charset="0"/>
                <a:cs typeface="Times New Roman" panose="02020603050405020304" pitchFamily="18" charset="0"/>
              </a:rPr>
              <a:t>2 </a:t>
            </a:r>
            <a:r>
              <a:rPr lang="en-IN" dirty="0">
                <a:solidFill>
                  <a:srgbClr val="FF0000"/>
                </a:solidFill>
                <a:latin typeface="Times New Roman" panose="02020603050405020304" pitchFamily="18" charset="0"/>
                <a:cs typeface="Times New Roman" panose="02020603050405020304" pitchFamily="18" charset="0"/>
              </a:rPr>
              <a:t>bones</a:t>
            </a:r>
            <a:r>
              <a:rPr lang="en-IN" dirty="0">
                <a:latin typeface="Times New Roman" panose="02020603050405020304" pitchFamily="18" charset="0"/>
                <a:cs typeface="Times New Roman" panose="02020603050405020304" pitchFamily="18" charset="0"/>
              </a:rPr>
              <a:t> : Temporal &amp; Mandibular bone</a:t>
            </a:r>
          </a:p>
          <a:p>
            <a:pPr marL="285750" indent="-285750">
              <a:lnSpc>
                <a:spcPct val="150000"/>
              </a:lnSpc>
              <a:buFont typeface="Courier New" panose="02070309020205020404" pitchFamily="49" charset="0"/>
              <a:buChar char="o"/>
            </a:pPr>
            <a:r>
              <a:rPr lang="en-IN" dirty="0">
                <a:solidFill>
                  <a:srgbClr val="FF0000"/>
                </a:solidFill>
                <a:latin typeface="Times New Roman" panose="02020603050405020304" pitchFamily="18" charset="0"/>
                <a:cs typeface="Times New Roman" panose="02020603050405020304" pitchFamily="18" charset="0"/>
              </a:rPr>
              <a:t>A disk </a:t>
            </a:r>
            <a:r>
              <a:rPr lang="en-IN" dirty="0">
                <a:latin typeface="Times New Roman" panose="02020603050405020304" pitchFamily="18" charset="0"/>
                <a:cs typeface="Times New Roman" panose="02020603050405020304" pitchFamily="18" charset="0"/>
              </a:rPr>
              <a:t>that divides joint space into 2 spaces : upper &amp; lower compartments </a:t>
            </a:r>
          </a:p>
          <a:p>
            <a:pPr marL="285750" indent="-285750">
              <a:lnSpc>
                <a:spcPct val="150000"/>
              </a:lnSpc>
              <a:buFont typeface="Courier New" panose="02070309020205020404" pitchFamily="49" charset="0"/>
              <a:buChar char="o"/>
            </a:pPr>
            <a:r>
              <a:rPr lang="en-IN" dirty="0">
                <a:latin typeface="Times New Roman" panose="02020603050405020304" pitchFamily="18" charset="0"/>
                <a:cs typeface="Times New Roman" panose="02020603050405020304" pitchFamily="18" charset="0"/>
              </a:rPr>
              <a:t>A joint capsule</a:t>
            </a:r>
          </a:p>
          <a:p>
            <a:pPr marL="285750" indent="-285750">
              <a:lnSpc>
                <a:spcPct val="150000"/>
              </a:lnSpc>
              <a:buFont typeface="Courier New" panose="02070309020205020404" pitchFamily="49" charset="0"/>
              <a:buChar char="o"/>
            </a:pPr>
            <a:r>
              <a:rPr lang="en-IN" dirty="0">
                <a:solidFill>
                  <a:srgbClr val="FF0000"/>
                </a:solidFill>
                <a:latin typeface="Times New Roman" panose="02020603050405020304" pitchFamily="18" charset="0"/>
                <a:cs typeface="Times New Roman" panose="02020603050405020304" pitchFamily="18" charset="0"/>
              </a:rPr>
              <a:t>Ligaments</a:t>
            </a:r>
            <a:r>
              <a:rPr lang="en-IN" dirty="0">
                <a:latin typeface="Times New Roman" panose="02020603050405020304" pitchFamily="18" charset="0"/>
                <a:cs typeface="Times New Roman" panose="02020603050405020304" pitchFamily="18" charset="0"/>
              </a:rPr>
              <a:t> : the Lateral ligament, </a:t>
            </a:r>
            <a:r>
              <a:rPr lang="en-IN" dirty="0" err="1">
                <a:latin typeface="Times New Roman" panose="02020603050405020304" pitchFamily="18" charset="0"/>
                <a:cs typeface="Times New Roman" panose="02020603050405020304" pitchFamily="18" charset="0"/>
              </a:rPr>
              <a:t>Sphenomandibular</a:t>
            </a:r>
            <a:r>
              <a:rPr lang="en-IN" dirty="0">
                <a:latin typeface="Times New Roman" panose="02020603050405020304" pitchFamily="18" charset="0"/>
                <a:cs typeface="Times New Roman" panose="02020603050405020304" pitchFamily="18" charset="0"/>
              </a:rPr>
              <a:t> &amp; </a:t>
            </a:r>
            <a:r>
              <a:rPr lang="en-IN" dirty="0" err="1">
                <a:latin typeface="Times New Roman" panose="02020603050405020304" pitchFamily="18" charset="0"/>
                <a:cs typeface="Times New Roman" panose="02020603050405020304" pitchFamily="18" charset="0"/>
              </a:rPr>
              <a:t>Stylomandibular</a:t>
            </a:r>
            <a:r>
              <a:rPr lang="en-IN" dirty="0">
                <a:latin typeface="Times New Roman" panose="02020603050405020304" pitchFamily="18" charset="0"/>
                <a:cs typeface="Times New Roman" panose="02020603050405020304" pitchFamily="18" charset="0"/>
              </a:rPr>
              <a:t> ligaments</a:t>
            </a:r>
          </a:p>
          <a:p>
            <a:pPr marL="285750" indent="-285750">
              <a:lnSpc>
                <a:spcPct val="150000"/>
              </a:lnSpc>
              <a:buFont typeface="Courier New" panose="02070309020205020404" pitchFamily="49" charset="0"/>
              <a:buChar char="o"/>
            </a:pPr>
            <a:r>
              <a:rPr lang="en-IN" dirty="0">
                <a:solidFill>
                  <a:srgbClr val="FF0000"/>
                </a:solidFill>
                <a:latin typeface="Times New Roman" panose="02020603050405020304" pitchFamily="18" charset="0"/>
                <a:cs typeface="Times New Roman" panose="02020603050405020304" pitchFamily="18" charset="0"/>
              </a:rPr>
              <a:t>4 main muscles of mastication : </a:t>
            </a:r>
          </a:p>
          <a:p>
            <a:pPr marL="285750" indent="-285750">
              <a:lnSpc>
                <a:spcPct val="150000"/>
              </a:lnSpc>
              <a:buFont typeface="Courier New" panose="02070309020205020404" pitchFamily="49" charset="0"/>
              <a:buChar char="o"/>
            </a:pPr>
            <a:r>
              <a:rPr lang="en-IN" dirty="0">
                <a:latin typeface="Times New Roman" panose="02020603050405020304" pitchFamily="18" charset="0"/>
                <a:cs typeface="Times New Roman" panose="02020603050405020304" pitchFamily="18" charset="0"/>
              </a:rPr>
              <a:t>Masseter, </a:t>
            </a:r>
          </a:p>
          <a:p>
            <a:pPr marL="285750" indent="-285750">
              <a:lnSpc>
                <a:spcPct val="150000"/>
              </a:lnSpc>
              <a:buFont typeface="Courier New" panose="02070309020205020404" pitchFamily="49" charset="0"/>
              <a:buChar char="o"/>
            </a:pPr>
            <a:r>
              <a:rPr lang="en-IN" dirty="0">
                <a:latin typeface="Times New Roman" panose="02020603050405020304" pitchFamily="18" charset="0"/>
                <a:cs typeface="Times New Roman" panose="02020603050405020304" pitchFamily="18" charset="0"/>
              </a:rPr>
              <a:t>Temporalis,</a:t>
            </a:r>
          </a:p>
          <a:p>
            <a:pPr marL="285750" indent="-285750">
              <a:lnSpc>
                <a:spcPct val="150000"/>
              </a:lnSpc>
              <a:buFont typeface="Courier New" panose="02070309020205020404" pitchFamily="49" charset="0"/>
              <a:buChar char="o"/>
            </a:pPr>
            <a:r>
              <a:rPr lang="en-IN" dirty="0">
                <a:latin typeface="Times New Roman" panose="02020603050405020304" pitchFamily="18" charset="0"/>
                <a:cs typeface="Times New Roman" panose="02020603050405020304" pitchFamily="18" charset="0"/>
              </a:rPr>
              <a:t>Medial pterygoid &amp; Lateral pterygoid</a:t>
            </a:r>
          </a:p>
        </p:txBody>
      </p:sp>
    </p:spTree>
    <p:extLst>
      <p:ext uri="{BB962C8B-B14F-4D97-AF65-F5344CB8AC3E}">
        <p14:creationId xmlns:p14="http://schemas.microsoft.com/office/powerpoint/2010/main" val="3234926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4" cstate="screen">
            <a:extLst>
              <a:ext uri="{BEBA8EAE-BF5A-486C-A8C5-ECC9F3942E4B}">
                <a14:imgProps xmlns:a14="http://schemas.microsoft.com/office/drawing/2010/main">
                  <a14:imgLayer r:embed="rId5">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15799" y="-149290"/>
            <a:ext cx="12192000" cy="7007289"/>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graphicFrame>
        <p:nvGraphicFramePr>
          <p:cNvPr id="17" name="Diagram 16">
            <a:extLst>
              <a:ext uri="{FF2B5EF4-FFF2-40B4-BE49-F238E27FC236}">
                <a16:creationId xmlns:a16="http://schemas.microsoft.com/office/drawing/2014/main" id="{60924E69-BDE2-712A-EC3E-231B2098552C}"/>
              </a:ext>
            </a:extLst>
          </p:cNvPr>
          <p:cNvGraphicFramePr/>
          <p:nvPr>
            <p:extLst>
              <p:ext uri="{D42A27DB-BD31-4B8C-83A1-F6EECF244321}">
                <p14:modId xmlns:p14="http://schemas.microsoft.com/office/powerpoint/2010/main" val="1416013736"/>
              </p:ext>
            </p:extLst>
          </p:nvPr>
        </p:nvGraphicFramePr>
        <p:xfrm>
          <a:off x="15799" y="-189375"/>
          <a:ext cx="12192000" cy="258123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8" name="Anatomy of Jaw Motion - TMJ, Articular Disc, and Muscles">
            <a:hlinkClick r:id="" action="ppaction://media"/>
            <a:extLst>
              <a:ext uri="{FF2B5EF4-FFF2-40B4-BE49-F238E27FC236}">
                <a16:creationId xmlns:a16="http://schemas.microsoft.com/office/drawing/2014/main" id="{0F03845E-0400-4788-55FC-98751617130B}"/>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2916064" y="2186269"/>
            <a:ext cx="6642715" cy="2773433"/>
          </a:xfrm>
          <a:prstGeom prst="rect">
            <a:avLst/>
          </a:prstGeom>
        </p:spPr>
      </p:pic>
      <p:graphicFrame>
        <p:nvGraphicFramePr>
          <p:cNvPr id="19" name="Diagram 18">
            <a:extLst>
              <a:ext uri="{FF2B5EF4-FFF2-40B4-BE49-F238E27FC236}">
                <a16:creationId xmlns:a16="http://schemas.microsoft.com/office/drawing/2014/main" id="{A5F1C6E5-70BE-A58C-14A2-D5015D413D31}"/>
              </a:ext>
            </a:extLst>
          </p:cNvPr>
          <p:cNvGraphicFramePr/>
          <p:nvPr>
            <p:extLst>
              <p:ext uri="{D42A27DB-BD31-4B8C-83A1-F6EECF244321}">
                <p14:modId xmlns:p14="http://schemas.microsoft.com/office/powerpoint/2010/main" val="3546195825"/>
              </p:ext>
            </p:extLst>
          </p:nvPr>
        </p:nvGraphicFramePr>
        <p:xfrm>
          <a:off x="-47397" y="4616189"/>
          <a:ext cx="12160402" cy="2585323"/>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426026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51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sp>
        <p:nvSpPr>
          <p:cNvPr id="8" name="TextBox 7">
            <a:extLst>
              <a:ext uri="{FF2B5EF4-FFF2-40B4-BE49-F238E27FC236}">
                <a16:creationId xmlns:a16="http://schemas.microsoft.com/office/drawing/2014/main" id="{1DBF531E-0984-855F-D333-BD5BB4BAF336}"/>
              </a:ext>
            </a:extLst>
          </p:cNvPr>
          <p:cNvSpPr txBox="1"/>
          <p:nvPr/>
        </p:nvSpPr>
        <p:spPr>
          <a:xfrm>
            <a:off x="137350" y="1473127"/>
            <a:ext cx="5958650" cy="3139321"/>
          </a:xfrm>
          <a:prstGeom prst="rect">
            <a:avLst/>
          </a:prstGeom>
          <a:noFill/>
        </p:spPr>
        <p:txBody>
          <a:bodyPr wrap="square">
            <a:spAutoFit/>
          </a:bodyPr>
          <a:lstStyle/>
          <a:p>
            <a:pPr marL="285750" indent="-285750" algn="l">
              <a:buFont typeface="Wingdings" panose="05000000000000000000" pitchFamily="2" charset="2"/>
              <a:buChar char="v"/>
            </a:pPr>
            <a:r>
              <a:rPr lang="en-GB" sz="1800" b="0" i="0" u="none" strike="noStrike" baseline="0" dirty="0">
                <a:solidFill>
                  <a:schemeClr val="bg1"/>
                </a:solidFill>
                <a:latin typeface="TimesNewRomanPSMT"/>
              </a:rPr>
              <a:t>The motor and sensory innervation of the TMJs and the rest of the masticatory system are provided by structures of the trigeminal </a:t>
            </a:r>
            <a:r>
              <a:rPr lang="en-IN" sz="1800" b="0" i="0" u="none" strike="noStrike" baseline="0" dirty="0">
                <a:solidFill>
                  <a:schemeClr val="bg1"/>
                </a:solidFill>
                <a:latin typeface="TimesNewRomanPSMT"/>
              </a:rPr>
              <a:t>nerve. </a:t>
            </a:r>
          </a:p>
          <a:p>
            <a:pPr marL="285750" indent="-285750" algn="l">
              <a:buFont typeface="Wingdings" panose="05000000000000000000" pitchFamily="2" charset="2"/>
              <a:buChar char="v"/>
            </a:pPr>
            <a:endParaRPr lang="en-IN" dirty="0">
              <a:solidFill>
                <a:schemeClr val="bg1"/>
              </a:solidFill>
              <a:latin typeface="TimesNewRomanPSMT"/>
            </a:endParaRPr>
          </a:p>
          <a:p>
            <a:pPr marL="285750" indent="-285750" algn="l">
              <a:buFont typeface="Wingdings" panose="05000000000000000000" pitchFamily="2" charset="2"/>
              <a:buChar char="v"/>
            </a:pPr>
            <a:r>
              <a:rPr lang="en-GB" sz="1800" b="0" i="0" u="none" strike="noStrike" baseline="0" dirty="0">
                <a:solidFill>
                  <a:schemeClr val="bg1"/>
                </a:solidFill>
                <a:latin typeface="TimesNewRomanPSMT"/>
              </a:rPr>
              <a:t>The innervation of both the capsular ligaments and the discal ligaments provides essential proprioceptive input with regard to joint </a:t>
            </a:r>
            <a:r>
              <a:rPr lang="en-IN" sz="1800" b="0" i="0" u="none" strike="noStrike" baseline="0" dirty="0">
                <a:solidFill>
                  <a:schemeClr val="bg1"/>
                </a:solidFill>
                <a:latin typeface="TimesNewRomanPSMT"/>
              </a:rPr>
              <a:t>position.</a:t>
            </a:r>
            <a:r>
              <a:rPr lang="en-GB" sz="1800" b="0" i="0" u="none" strike="noStrike" baseline="0" dirty="0">
                <a:solidFill>
                  <a:schemeClr val="bg1"/>
                </a:solidFill>
                <a:latin typeface="TimesNewRomanPSMT"/>
              </a:rPr>
              <a:t> </a:t>
            </a:r>
          </a:p>
          <a:p>
            <a:pPr marL="285750" indent="-285750" algn="l">
              <a:buFont typeface="Wingdings" panose="05000000000000000000" pitchFamily="2" charset="2"/>
              <a:buChar char="v"/>
            </a:pPr>
            <a:endParaRPr lang="en-GB" dirty="0">
              <a:solidFill>
                <a:schemeClr val="bg1"/>
              </a:solidFill>
              <a:latin typeface="TimesNewRomanPSMT"/>
            </a:endParaRPr>
          </a:p>
          <a:p>
            <a:pPr marL="285750" indent="-285750" algn="l">
              <a:buFont typeface="Wingdings" panose="05000000000000000000" pitchFamily="2" charset="2"/>
              <a:buChar char="v"/>
            </a:pPr>
            <a:r>
              <a:rPr lang="en-GB" sz="1800" b="0" i="0" u="none" strike="noStrike" baseline="0" dirty="0">
                <a:solidFill>
                  <a:schemeClr val="bg1"/>
                </a:solidFill>
                <a:latin typeface="TimesNewRomanPSMT"/>
              </a:rPr>
              <a:t>Pain perception causes the nociceptive reflex to open the mouth rapidly via the contraction of depressor muscles and the suppression </a:t>
            </a:r>
            <a:r>
              <a:rPr lang="en-IN" sz="1800" b="0" i="0" u="none" strike="noStrike" baseline="0" dirty="0">
                <a:solidFill>
                  <a:schemeClr val="bg1"/>
                </a:solidFill>
                <a:latin typeface="TimesNewRomanPSMT"/>
              </a:rPr>
              <a:t>of elevator muscles; </a:t>
            </a:r>
            <a:endParaRPr lang="en-IN" dirty="0">
              <a:solidFill>
                <a:schemeClr val="bg1"/>
              </a:solidFill>
            </a:endParaRPr>
          </a:p>
        </p:txBody>
      </p:sp>
      <p:pic>
        <p:nvPicPr>
          <p:cNvPr id="2" name="Picture 1">
            <a:extLst>
              <a:ext uri="{FF2B5EF4-FFF2-40B4-BE49-F238E27FC236}">
                <a16:creationId xmlns:a16="http://schemas.microsoft.com/office/drawing/2014/main" id="{03159FC2-53CB-BEFB-92C5-7578FAF2BF69}"/>
              </a:ext>
            </a:extLst>
          </p:cNvPr>
          <p:cNvPicPr>
            <a:picLocks noChangeAspect="1"/>
          </p:cNvPicPr>
          <p:nvPr/>
        </p:nvPicPr>
        <p:blipFill>
          <a:blip r:embed="rId7"/>
          <a:stretch>
            <a:fillRect/>
          </a:stretch>
        </p:blipFill>
        <p:spPr>
          <a:xfrm>
            <a:off x="6565565" y="1242946"/>
            <a:ext cx="5156869" cy="4095028"/>
          </a:xfrm>
          <a:prstGeom prst="rect">
            <a:avLst/>
          </a:prstGeom>
        </p:spPr>
      </p:pic>
    </p:spTree>
    <p:extLst>
      <p:ext uri="{BB962C8B-B14F-4D97-AF65-F5344CB8AC3E}">
        <p14:creationId xmlns:p14="http://schemas.microsoft.com/office/powerpoint/2010/main" val="3463901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398EC13-CC66-14BE-C305-D90EB840C4EC}"/>
              </a:ext>
            </a:extLst>
          </p:cNvPr>
          <p:cNvSpPr>
            <a:spLocks noGrp="1"/>
          </p:cNvSpPr>
          <p:nvPr>
            <p:ph type="sldNum" sz="quarter" idx="11"/>
          </p:nvPr>
        </p:nvSpPr>
        <p:spPr/>
        <p:txBody>
          <a:bodyPr/>
          <a:lstStyle/>
          <a:p>
            <a:fld id="{294A09A9-5501-47C1-A89A-A340965A2BE2}" type="slidenum">
              <a:rPr lang="en-US" smtClean="0"/>
              <a:pPr/>
              <a:t>9</a:t>
            </a:fld>
            <a:endParaRPr lang="en-US" dirty="0"/>
          </a:p>
        </p:txBody>
      </p:sp>
      <p:sp>
        <p:nvSpPr>
          <p:cNvPr id="7" name="TextBox 6">
            <a:extLst>
              <a:ext uri="{FF2B5EF4-FFF2-40B4-BE49-F238E27FC236}">
                <a16:creationId xmlns:a16="http://schemas.microsoft.com/office/drawing/2014/main" id="{03C94A59-443E-E34F-E421-E744B88BE460}"/>
              </a:ext>
            </a:extLst>
          </p:cNvPr>
          <p:cNvSpPr txBox="1"/>
          <p:nvPr/>
        </p:nvSpPr>
        <p:spPr>
          <a:xfrm>
            <a:off x="4930872" y="212608"/>
            <a:ext cx="6097554" cy="523220"/>
          </a:xfrm>
          <a:prstGeom prst="rect">
            <a:avLst/>
          </a:prstGeom>
          <a:noFill/>
        </p:spPr>
        <p:txBody>
          <a:bodyPr wrap="square">
            <a:spAutoFit/>
          </a:bodyPr>
          <a:lstStyle/>
          <a:p>
            <a:r>
              <a:rPr lang="en-IN" sz="2800" b="1" i="0" u="none" strike="noStrike" baseline="0" dirty="0">
                <a:solidFill>
                  <a:srgbClr val="0040B3"/>
                </a:solidFill>
                <a:latin typeface="Times New Roman" panose="02020603050405020304" pitchFamily="18" charset="0"/>
                <a:cs typeface="Times New Roman" panose="02020603050405020304" pitchFamily="18" charset="0"/>
              </a:rPr>
              <a:t>Centric Relation</a:t>
            </a:r>
            <a:endParaRPr lang="en-IN" sz="4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9072BD55-8097-9400-AF43-D7C33E79A390}"/>
              </a:ext>
            </a:extLst>
          </p:cNvPr>
          <p:cNvSpPr txBox="1"/>
          <p:nvPr/>
        </p:nvSpPr>
        <p:spPr>
          <a:xfrm>
            <a:off x="4930872" y="1051965"/>
            <a:ext cx="6974633" cy="5078313"/>
          </a:xfrm>
          <a:prstGeom prst="rect">
            <a:avLst/>
          </a:prstGeom>
          <a:noFill/>
        </p:spPr>
        <p:txBody>
          <a:bodyPr wrap="square" rtlCol="0">
            <a:spAutoFit/>
          </a:bodyPr>
          <a:lstStyle/>
          <a:p>
            <a:pPr marL="285750" indent="-285750" algn="l">
              <a:buFont typeface="Arial" panose="020B0604020202020204" pitchFamily="34" charset="0"/>
              <a:buChar char="•"/>
            </a:pPr>
            <a:r>
              <a:rPr lang="en-GB" sz="1800" b="0" i="0" u="none" strike="noStrike" baseline="0" dirty="0">
                <a:solidFill>
                  <a:srgbClr val="000000"/>
                </a:solidFill>
                <a:latin typeface="TimesNewRomanPSMT"/>
              </a:rPr>
              <a:t>The mandible is suspended from the cranial base by ligaments and</a:t>
            </a:r>
          </a:p>
          <a:p>
            <a:pPr algn="l"/>
            <a:r>
              <a:rPr lang="en-GB" dirty="0">
                <a:solidFill>
                  <a:srgbClr val="000000"/>
                </a:solidFill>
                <a:latin typeface="TimesNewRomanPSMT"/>
              </a:rPr>
              <a:t>      </a:t>
            </a:r>
            <a:r>
              <a:rPr lang="en-GB" sz="1800" b="0" i="0" u="none" strike="noStrike" baseline="0" dirty="0">
                <a:solidFill>
                  <a:srgbClr val="000000"/>
                </a:solidFill>
                <a:latin typeface="TimesNewRomanPSMT"/>
              </a:rPr>
              <a:t>muscles. </a:t>
            </a:r>
          </a:p>
          <a:p>
            <a:pPr algn="l"/>
            <a:endParaRPr lang="en-GB" sz="1800" b="0" i="0" u="none" strike="noStrike" baseline="0" dirty="0">
              <a:solidFill>
                <a:srgbClr val="000000"/>
              </a:solidFill>
              <a:latin typeface="TimesNewRomanPSMT"/>
            </a:endParaRPr>
          </a:p>
          <a:p>
            <a:pPr marL="285750" indent="-285750" algn="l">
              <a:buFont typeface="Arial" panose="020B0604020202020204" pitchFamily="34" charset="0"/>
              <a:buChar char="•"/>
            </a:pPr>
            <a:r>
              <a:rPr lang="en-GB" sz="1800" b="0" i="0" u="none" strike="noStrike" baseline="0" dirty="0">
                <a:solidFill>
                  <a:srgbClr val="000000"/>
                </a:solidFill>
                <a:latin typeface="TimesNewRomanPSMT"/>
              </a:rPr>
              <a:t>The understanding of mandibular movement begins with an initial reference point for each condyle, which is usually referred to as </a:t>
            </a:r>
            <a:r>
              <a:rPr lang="en-GB" sz="1800" b="0" i="1" u="none" strike="noStrike" baseline="0" dirty="0">
                <a:solidFill>
                  <a:srgbClr val="000000"/>
                </a:solidFill>
                <a:latin typeface="TimesNewRomanPS-ItalicMT"/>
              </a:rPr>
              <a:t>centric relation; </a:t>
            </a:r>
          </a:p>
          <a:p>
            <a:pPr marL="285750" indent="-285750" algn="l">
              <a:buFont typeface="Arial" panose="020B0604020202020204" pitchFamily="34" charset="0"/>
              <a:buChar char="•"/>
            </a:pPr>
            <a:endParaRPr lang="en-GB" sz="1800" b="0" i="1" u="none" strike="noStrike" baseline="0" dirty="0">
              <a:solidFill>
                <a:srgbClr val="000000"/>
              </a:solidFill>
              <a:latin typeface="TimesNewRomanPS-ItalicMT"/>
            </a:endParaRPr>
          </a:p>
          <a:p>
            <a:pPr marL="285750" indent="-285750" algn="l">
              <a:buFont typeface="Arial" panose="020B0604020202020204" pitchFamily="34" charset="0"/>
              <a:buChar char="•"/>
            </a:pPr>
            <a:r>
              <a:rPr lang="en-GB" sz="1800" b="0" i="0" u="none" strike="noStrike" baseline="0" dirty="0">
                <a:solidFill>
                  <a:srgbClr val="000000"/>
                </a:solidFill>
                <a:latin typeface="TimesNewRomanPSMT"/>
              </a:rPr>
              <a:t>this clinically determined relationship of the mandible to the maxilla occurs when both </a:t>
            </a:r>
            <a:r>
              <a:rPr lang="en-GB" sz="1800" b="1" i="1" u="none" strike="noStrike" baseline="0" dirty="0">
                <a:solidFill>
                  <a:schemeClr val="accent4">
                    <a:lumMod val="75000"/>
                  </a:schemeClr>
                </a:solidFill>
                <a:latin typeface="TimesNewRomanPSMT"/>
              </a:rPr>
              <a:t>condyle–disc assemblies are in their most superior position in the maxillary (or glenoid) fossa </a:t>
            </a:r>
            <a:r>
              <a:rPr lang="en-GB" sz="1800" b="0" i="0" u="none" strike="noStrike" baseline="0" dirty="0">
                <a:solidFill>
                  <a:srgbClr val="000000"/>
                </a:solidFill>
                <a:latin typeface="TimesNewRomanPSMT"/>
              </a:rPr>
              <a:t>and against the slope of the articular eminence of the temporal bone. </a:t>
            </a:r>
          </a:p>
          <a:p>
            <a:pPr algn="l"/>
            <a:endParaRPr lang="en-GB" dirty="0">
              <a:solidFill>
                <a:srgbClr val="000000"/>
              </a:solidFill>
              <a:latin typeface="TimesNewRomanPSMT"/>
            </a:endParaRPr>
          </a:p>
          <a:p>
            <a:pPr marL="285750" indent="-285750" algn="l">
              <a:buFont typeface="Arial" panose="020B0604020202020204" pitchFamily="34" charset="0"/>
              <a:buChar char="•"/>
            </a:pPr>
            <a:r>
              <a:rPr lang="en-GB" sz="1800" b="0" i="0" u="none" strike="noStrike" baseline="0" dirty="0">
                <a:solidFill>
                  <a:srgbClr val="000000"/>
                </a:solidFill>
                <a:latin typeface="TimesNewRomanPSMT"/>
              </a:rPr>
              <a:t>Verification of centric relation is obtained by loading the TMJs bilaterally with the teeth apart via the bimanual mandibular</a:t>
            </a:r>
          </a:p>
          <a:p>
            <a:pPr algn="l"/>
            <a:r>
              <a:rPr lang="en-GB" sz="1800" b="0" i="0" u="none" strike="noStrike" baseline="0" dirty="0">
                <a:solidFill>
                  <a:srgbClr val="000000"/>
                </a:solidFill>
                <a:latin typeface="TimesNewRomanPSMT"/>
              </a:rPr>
              <a:t>      manipulation technique.</a:t>
            </a:r>
          </a:p>
          <a:p>
            <a:pPr algn="l"/>
            <a:endParaRPr lang="en-GB" sz="1800" b="0" i="0" u="none" strike="noStrike" baseline="0" dirty="0">
              <a:solidFill>
                <a:srgbClr val="000000"/>
              </a:solidFill>
              <a:latin typeface="TimesNewRomanPSMT"/>
            </a:endParaRPr>
          </a:p>
          <a:p>
            <a:pPr marL="285750" indent="-285750" algn="l">
              <a:buFont typeface="Arial" panose="020B0604020202020204" pitchFamily="34" charset="0"/>
              <a:buChar char="•"/>
            </a:pPr>
            <a:r>
              <a:rPr lang="en-GB" sz="1800" b="0" i="0" u="none" strike="noStrike" baseline="0" dirty="0">
                <a:solidFill>
                  <a:srgbClr val="000000"/>
                </a:solidFill>
                <a:latin typeface="TimesNewRomanPSMT"/>
              </a:rPr>
              <a:t>When</a:t>
            </a:r>
            <a:r>
              <a:rPr lang="en-GB" dirty="0">
                <a:solidFill>
                  <a:srgbClr val="000000"/>
                </a:solidFill>
                <a:latin typeface="TimesNewRomanPSMT"/>
              </a:rPr>
              <a:t> </a:t>
            </a:r>
            <a:r>
              <a:rPr lang="en-GB" sz="1800" b="0" i="0" u="none" strike="noStrike" baseline="0" dirty="0">
                <a:solidFill>
                  <a:srgbClr val="000000"/>
                </a:solidFill>
                <a:latin typeface="TimesNewRomanPSMT"/>
              </a:rPr>
              <a:t>both condyles are in this relationship, rotation or hinging action</a:t>
            </a:r>
          </a:p>
          <a:p>
            <a:pPr algn="l"/>
            <a:r>
              <a:rPr lang="en-GB" sz="1800" b="0" i="0" u="none" strike="noStrike" baseline="0" dirty="0">
                <a:solidFill>
                  <a:srgbClr val="000000"/>
                </a:solidFill>
                <a:latin typeface="TimesNewRomanPSMT"/>
              </a:rPr>
              <a:t>      occurs around an axis defined by the medial poles of each condyle</a:t>
            </a:r>
            <a:endParaRPr lang="en-IN" dirty="0"/>
          </a:p>
        </p:txBody>
      </p:sp>
      <p:pic>
        <p:nvPicPr>
          <p:cNvPr id="3076" name="Picture 4" descr="Centric Relation - an overview | ScienceDirect Topics">
            <a:extLst>
              <a:ext uri="{FF2B5EF4-FFF2-40B4-BE49-F238E27FC236}">
                <a16:creationId xmlns:a16="http://schemas.microsoft.com/office/drawing/2014/main" id="{EA0E8E8E-9757-430D-05E3-BB262DE242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96" y="1614196"/>
            <a:ext cx="4537431" cy="38081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24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sp>
        <p:nvSpPr>
          <p:cNvPr id="8" name="Subtitle 7">
            <a:extLst>
              <a:ext uri="{FF2B5EF4-FFF2-40B4-BE49-F238E27FC236}">
                <a16:creationId xmlns:a16="http://schemas.microsoft.com/office/drawing/2014/main" id="{D289A6C7-C300-4AAC-DEAE-687BBDA3074C}"/>
              </a:ext>
            </a:extLst>
          </p:cNvPr>
          <p:cNvSpPr>
            <a:spLocks noGrp="1"/>
          </p:cNvSpPr>
          <p:nvPr>
            <p:ph type="subTitle" idx="1"/>
          </p:nvPr>
        </p:nvSpPr>
        <p:spPr>
          <a:xfrm>
            <a:off x="1527048" y="3858768"/>
            <a:ext cx="9144000" cy="841248"/>
          </a:xfrm>
        </p:spPr>
        <p:txBody>
          <a:bodyPr/>
          <a:lstStyle/>
          <a:p>
            <a:r>
              <a:rPr lang="en-US" dirty="0"/>
              <a:t>Enhancing your presentation</a:t>
            </a:r>
          </a:p>
        </p:txBody>
      </p:sp>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pic>
        <p:nvPicPr>
          <p:cNvPr id="4098" name="Picture 2" descr="Centric Occlusion vs Centric Relation - Tabular Form">
            <a:extLst>
              <a:ext uri="{FF2B5EF4-FFF2-40B4-BE49-F238E27FC236}">
                <a16:creationId xmlns:a16="http://schemas.microsoft.com/office/drawing/2014/main" id="{A64DDBF3-99A3-A6D7-9743-567C23C39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05088" y="204788"/>
            <a:ext cx="6981825" cy="644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177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4" cstate="screen">
            <a:extLst>
              <a:ext uri="{BEBA8EAE-BF5A-486C-A8C5-ECC9F3942E4B}">
                <a14:imgProps xmlns:a14="http://schemas.microsoft.com/office/drawing/2010/main">
                  <a14:imgLayer r:embed="rId5">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18758"/>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sp>
        <p:nvSpPr>
          <p:cNvPr id="11" name="TextBox 10">
            <a:extLst>
              <a:ext uri="{FF2B5EF4-FFF2-40B4-BE49-F238E27FC236}">
                <a16:creationId xmlns:a16="http://schemas.microsoft.com/office/drawing/2014/main" id="{161B4DD2-21BC-C22D-C849-C3AF493A9517}"/>
              </a:ext>
            </a:extLst>
          </p:cNvPr>
          <p:cNvSpPr txBox="1"/>
          <p:nvPr/>
        </p:nvSpPr>
        <p:spPr>
          <a:xfrm>
            <a:off x="109358" y="1072627"/>
            <a:ext cx="6611292" cy="5632311"/>
          </a:xfrm>
          <a:prstGeom prst="rect">
            <a:avLst/>
          </a:prstGeom>
          <a:noFill/>
        </p:spPr>
        <p:txBody>
          <a:bodyPr wrap="square">
            <a:spAutoFit/>
          </a:bodyPr>
          <a:lstStyle/>
          <a:p>
            <a:pPr marL="285750" indent="-285750" algn="l">
              <a:buFont typeface="Arial" panose="020B0604020202020204" pitchFamily="34" charset="0"/>
              <a:buChar char="•"/>
            </a:pPr>
            <a:r>
              <a:rPr lang="en-GB" sz="1800" b="0" i="0" u="none" strike="noStrike" baseline="0" dirty="0">
                <a:solidFill>
                  <a:schemeClr val="bg1"/>
                </a:solidFill>
                <a:latin typeface="TimesNewRomanPSMT"/>
              </a:rPr>
              <a:t>The term </a:t>
            </a:r>
            <a:r>
              <a:rPr lang="en-GB" sz="1800" b="0" i="1" u="none" strike="noStrike" baseline="0" dirty="0">
                <a:solidFill>
                  <a:schemeClr val="bg1"/>
                </a:solidFill>
                <a:latin typeface="TimesNewRomanPS-ItalicMT"/>
              </a:rPr>
              <a:t>centric relation </a:t>
            </a:r>
            <a:r>
              <a:rPr lang="en-GB" sz="1800" b="0" i="0" u="none" strike="noStrike" baseline="0" dirty="0">
                <a:solidFill>
                  <a:schemeClr val="bg1"/>
                </a:solidFill>
                <a:latin typeface="TimesNewRomanPSMT"/>
              </a:rPr>
              <a:t>is limited to the rotation axis through</a:t>
            </a:r>
            <a:r>
              <a:rPr lang="en-GB" dirty="0">
                <a:solidFill>
                  <a:schemeClr val="bg1"/>
                </a:solidFill>
                <a:latin typeface="TimesNewRomanPSMT"/>
              </a:rPr>
              <a:t> </a:t>
            </a:r>
            <a:r>
              <a:rPr lang="en-GB" sz="1800" b="0" i="0" u="none" strike="noStrike" baseline="0" dirty="0">
                <a:solidFill>
                  <a:schemeClr val="bg1"/>
                </a:solidFill>
                <a:latin typeface="TimesNewRomanPSMT"/>
              </a:rPr>
              <a:t>both condyles while they are seated in their respective glenoid fossae.</a:t>
            </a:r>
          </a:p>
          <a:p>
            <a:pPr marL="285750" indent="-285750" algn="l">
              <a:buFont typeface="Arial" panose="020B0604020202020204" pitchFamily="34" charset="0"/>
              <a:buChar char="•"/>
            </a:pPr>
            <a:endParaRPr lang="en-GB" sz="1800" b="0" i="0" u="none" strike="noStrike" baseline="0" dirty="0">
              <a:solidFill>
                <a:schemeClr val="bg1"/>
              </a:solidFill>
              <a:latin typeface="TimesNewRomanPSMT"/>
            </a:endParaRPr>
          </a:p>
          <a:p>
            <a:pPr marL="285750" indent="-285750" algn="l">
              <a:buFont typeface="Arial" panose="020B0604020202020204" pitchFamily="34" charset="0"/>
              <a:buChar char="•"/>
            </a:pPr>
            <a:r>
              <a:rPr lang="en-GB" sz="1800" b="0" i="0" u="none" strike="noStrike" baseline="0" dirty="0">
                <a:solidFill>
                  <a:schemeClr val="bg1"/>
                </a:solidFill>
                <a:latin typeface="TimesNewRomanPSMT"/>
              </a:rPr>
              <a:t>The only occlusal consideration relative to centric relation occurs when rotation of the mandible initiates the first contact of opposing occlusal surfaces. </a:t>
            </a:r>
          </a:p>
          <a:p>
            <a:pPr marL="285750" indent="-285750" algn="l">
              <a:buFont typeface="Arial" panose="020B0604020202020204" pitchFamily="34" charset="0"/>
              <a:buChar char="•"/>
            </a:pPr>
            <a:endParaRPr lang="en-GB" dirty="0">
              <a:solidFill>
                <a:schemeClr val="bg1"/>
              </a:solidFill>
              <a:latin typeface="TimesNewRomanPSMT"/>
            </a:endParaRPr>
          </a:p>
          <a:p>
            <a:pPr marL="285750" indent="-285750" algn="l">
              <a:buFont typeface="Arial" panose="020B0604020202020204" pitchFamily="34" charset="0"/>
              <a:buChar char="•"/>
            </a:pPr>
            <a:r>
              <a:rPr lang="en-GB" sz="1800" b="0" i="0" u="none" strike="noStrike" baseline="0" dirty="0">
                <a:solidFill>
                  <a:schemeClr val="bg1"/>
                </a:solidFill>
                <a:latin typeface="TimesNewRomanPSMT"/>
              </a:rPr>
              <a:t>The term </a:t>
            </a:r>
            <a:r>
              <a:rPr lang="en-GB" sz="1800" b="0" i="1" u="none" strike="noStrike" baseline="0" dirty="0">
                <a:solidFill>
                  <a:schemeClr val="bg1"/>
                </a:solidFill>
                <a:latin typeface="TimesNewRomanPS-ItalicMT"/>
              </a:rPr>
              <a:t>initial contact </a:t>
            </a:r>
            <a:r>
              <a:rPr lang="en-GB" sz="1800" b="0" i="0" u="none" strike="noStrike" baseline="0" dirty="0">
                <a:solidFill>
                  <a:schemeClr val="bg1"/>
                </a:solidFill>
                <a:latin typeface="TimesNewRomanPSMT"/>
              </a:rPr>
              <a:t>in centric relation can be used to define this relationship. </a:t>
            </a:r>
          </a:p>
          <a:p>
            <a:pPr marL="285750" indent="-285750" algn="l">
              <a:buFont typeface="Arial" panose="020B0604020202020204" pitchFamily="34" charset="0"/>
              <a:buChar char="•"/>
            </a:pPr>
            <a:endParaRPr lang="en-GB" sz="1800" b="0" i="0" u="none" strike="noStrike" baseline="0" dirty="0">
              <a:solidFill>
                <a:schemeClr val="bg1"/>
              </a:solidFill>
              <a:latin typeface="TimesNewRomanPSMT"/>
            </a:endParaRPr>
          </a:p>
          <a:p>
            <a:pPr marL="285750" indent="-285750" algn="l">
              <a:buFont typeface="Arial" panose="020B0604020202020204" pitchFamily="34" charset="0"/>
              <a:buChar char="•"/>
            </a:pPr>
            <a:r>
              <a:rPr lang="en-GB" sz="1800" b="0" i="0" u="none" strike="noStrike" baseline="0" dirty="0">
                <a:solidFill>
                  <a:schemeClr val="bg1"/>
                </a:solidFill>
                <a:latin typeface="TimesNewRomanPSMT"/>
              </a:rPr>
              <a:t>If the contraction of elevator muscles occurs at the point of initial occlusal contact and results in the distraction of one or both condyle–disc assemblies from their seated relationship, then centric relation is no longer </a:t>
            </a:r>
            <a:r>
              <a:rPr lang="en-IN" sz="1800" b="0" i="0" u="none" strike="noStrike" baseline="0" dirty="0">
                <a:solidFill>
                  <a:schemeClr val="bg1"/>
                </a:solidFill>
                <a:latin typeface="TimesNewRomanPSMT"/>
              </a:rPr>
              <a:t>occurring. </a:t>
            </a:r>
            <a:r>
              <a:rPr lang="en-GB" sz="1800" b="0" i="0" u="none" strike="noStrike" baseline="0" dirty="0">
                <a:latin typeface="TimesNewRomanPSMT"/>
              </a:rPr>
              <a:t>For </a:t>
            </a:r>
          </a:p>
          <a:p>
            <a:pPr marL="285750" indent="-285750" algn="l">
              <a:buFont typeface="Arial" panose="020B0604020202020204" pitchFamily="34" charset="0"/>
              <a:buChar char="•"/>
            </a:pPr>
            <a:endParaRPr lang="en-GB" sz="1800" b="0" i="0" u="none" strike="noStrike" baseline="0" dirty="0">
              <a:latin typeface="TimesNewRomanPSMT"/>
            </a:endParaRPr>
          </a:p>
          <a:p>
            <a:pPr marL="285750" indent="-285750" algn="l">
              <a:buFont typeface="Arial" panose="020B0604020202020204" pitchFamily="34" charset="0"/>
              <a:buChar char="•"/>
            </a:pPr>
            <a:r>
              <a:rPr lang="en-GB" sz="1800" b="0" i="0" u="none" strike="noStrike" baseline="0" dirty="0">
                <a:solidFill>
                  <a:schemeClr val="bg1"/>
                </a:solidFill>
                <a:latin typeface="TimesNewRomanPSMT"/>
              </a:rPr>
              <a:t>For TMJs to maintain </a:t>
            </a:r>
            <a:r>
              <a:rPr lang="en-GB" sz="1800" b="0" i="0" u="none" strike="noStrike" baseline="0" dirty="0" err="1">
                <a:solidFill>
                  <a:schemeClr val="bg1"/>
                </a:solidFill>
                <a:latin typeface="TimesNewRomanPSMT"/>
              </a:rPr>
              <a:t>orthopedic</a:t>
            </a:r>
            <a:r>
              <a:rPr lang="en-GB" sz="1800" b="0" i="0" u="none" strike="noStrike" baseline="0" dirty="0">
                <a:solidFill>
                  <a:schemeClr val="bg1"/>
                </a:solidFill>
                <a:latin typeface="TimesNewRomanPSMT"/>
              </a:rPr>
              <a:t> stability, the condyles must remain fully seated in their respective fossae when the teeth occlude in maximal intercuspation.</a:t>
            </a:r>
          </a:p>
          <a:p>
            <a:pPr algn="l"/>
            <a:endParaRPr lang="en-IN" dirty="0">
              <a:solidFill>
                <a:schemeClr val="bg1"/>
              </a:solidFill>
            </a:endParaRPr>
          </a:p>
        </p:txBody>
      </p:sp>
      <p:pic>
        <p:nvPicPr>
          <p:cNvPr id="4" name="Centric Relation">
            <a:hlinkClick r:id="" action="ppaction://media"/>
            <a:extLst>
              <a:ext uri="{FF2B5EF4-FFF2-40B4-BE49-F238E27FC236}">
                <a16:creationId xmlns:a16="http://schemas.microsoft.com/office/drawing/2014/main" id="{4C9D893E-F4AB-B928-6226-D1ED95B9116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608490" y="1072627"/>
            <a:ext cx="5471350" cy="3467743"/>
          </a:xfrm>
          <a:prstGeom prst="rect">
            <a:avLst/>
          </a:prstGeom>
        </p:spPr>
      </p:pic>
    </p:spTree>
    <p:extLst>
      <p:ext uri="{BB962C8B-B14F-4D97-AF65-F5344CB8AC3E}">
        <p14:creationId xmlns:p14="http://schemas.microsoft.com/office/powerpoint/2010/main" val="95926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5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160023" y="-204996"/>
            <a:ext cx="12830993" cy="7267991"/>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sp>
        <p:nvSpPr>
          <p:cNvPr id="3" name="TextBox 2">
            <a:extLst>
              <a:ext uri="{FF2B5EF4-FFF2-40B4-BE49-F238E27FC236}">
                <a16:creationId xmlns:a16="http://schemas.microsoft.com/office/drawing/2014/main" id="{CB2836C3-4774-9A22-BB9D-B814E721667F}"/>
              </a:ext>
            </a:extLst>
          </p:cNvPr>
          <p:cNvSpPr txBox="1"/>
          <p:nvPr/>
        </p:nvSpPr>
        <p:spPr>
          <a:xfrm>
            <a:off x="0" y="389166"/>
            <a:ext cx="6172200" cy="461665"/>
          </a:xfrm>
          <a:prstGeom prst="rect">
            <a:avLst/>
          </a:prstGeom>
          <a:noFill/>
        </p:spPr>
        <p:txBody>
          <a:bodyPr wrap="square">
            <a:spAutoFit/>
          </a:bodyPr>
          <a:lstStyle/>
          <a:p>
            <a:r>
              <a:rPr lang="en-GB" sz="2400" b="1" i="0" u="none" strike="noStrike" baseline="0" dirty="0">
                <a:solidFill>
                  <a:srgbClr val="FF0000"/>
                </a:solidFill>
                <a:latin typeface="Times New Roman" panose="02020603050405020304" pitchFamily="18" charset="0"/>
                <a:cs typeface="Times New Roman" panose="02020603050405020304" pitchFamily="18" charset="0"/>
              </a:rPr>
              <a:t>Biomechanics of the Masticatory System</a:t>
            </a:r>
            <a:endParaRPr lang="en-IN" sz="2400" dirty="0">
              <a:solidFill>
                <a:srgbClr val="FF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21BF7F9-FD6B-6663-3CC4-5FBD1E0F9DBB}"/>
              </a:ext>
            </a:extLst>
          </p:cNvPr>
          <p:cNvSpPr txBox="1"/>
          <p:nvPr/>
        </p:nvSpPr>
        <p:spPr>
          <a:xfrm>
            <a:off x="0" y="1202313"/>
            <a:ext cx="7438831" cy="5509200"/>
          </a:xfrm>
          <a:prstGeom prst="rect">
            <a:avLst/>
          </a:prstGeom>
          <a:noFill/>
        </p:spPr>
        <p:txBody>
          <a:bodyPr wrap="square">
            <a:spAutoFit/>
          </a:bodyPr>
          <a:lstStyle/>
          <a:p>
            <a:pPr marL="285750" indent="-285750" algn="l">
              <a:buFont typeface="Arial" panose="020B0604020202020204" pitchFamily="34" charset="0"/>
              <a:buChar char="•"/>
            </a:pPr>
            <a:r>
              <a:rPr lang="en-IN" sz="1600" b="0" i="0" u="none" strike="noStrike" baseline="0" dirty="0">
                <a:solidFill>
                  <a:schemeClr val="bg1"/>
                </a:solidFill>
                <a:latin typeface="Times New Roman" panose="02020603050405020304" pitchFamily="18" charset="0"/>
                <a:cs typeface="Times New Roman" panose="02020603050405020304" pitchFamily="18" charset="0"/>
              </a:rPr>
              <a:t>Muscular action either </a:t>
            </a:r>
            <a:r>
              <a:rPr lang="en-GB" sz="1600" b="0" i="0" u="none" strike="noStrike" baseline="0" dirty="0">
                <a:solidFill>
                  <a:schemeClr val="bg1"/>
                </a:solidFill>
                <a:latin typeface="Times New Roman" panose="02020603050405020304" pitchFamily="18" charset="0"/>
                <a:cs typeface="Times New Roman" panose="02020603050405020304" pitchFamily="18" charset="0"/>
              </a:rPr>
              <a:t>stabilizes the condyle against the articular eminence or directs its rotational and translational movements relative to each respective</a:t>
            </a:r>
            <a:r>
              <a:rPr lang="en-GB" sz="1600" dirty="0">
                <a:solidFill>
                  <a:schemeClr val="bg1"/>
                </a:solidFill>
                <a:latin typeface="Times New Roman" panose="02020603050405020304" pitchFamily="18" charset="0"/>
                <a:cs typeface="Times New Roman" panose="02020603050405020304" pitchFamily="18" charset="0"/>
              </a:rPr>
              <a:t> </a:t>
            </a:r>
            <a:r>
              <a:rPr lang="en-GB" sz="1600" b="0" i="0" u="none" strike="noStrike" baseline="0" dirty="0">
                <a:solidFill>
                  <a:schemeClr val="bg1"/>
                </a:solidFill>
                <a:latin typeface="Times New Roman" panose="02020603050405020304" pitchFamily="18" charset="0"/>
                <a:cs typeface="Times New Roman" panose="02020603050405020304" pitchFamily="18" charset="0"/>
              </a:rPr>
              <a:t>temporal bone.</a:t>
            </a:r>
          </a:p>
          <a:p>
            <a:pPr marL="285750" indent="-285750" algn="l">
              <a:buFont typeface="Arial" panose="020B0604020202020204" pitchFamily="34" charset="0"/>
              <a:buChar char="•"/>
            </a:pPr>
            <a:endParaRPr lang="en-GB" sz="1600" b="0" i="0" u="none" strike="noStrike" baseline="0" dirty="0">
              <a:solidFill>
                <a:schemeClr val="bg1"/>
              </a:solidFill>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GB" sz="1600" b="0" i="0" u="none" strike="noStrike" baseline="0" dirty="0">
                <a:solidFill>
                  <a:schemeClr val="bg1"/>
                </a:solidFill>
                <a:latin typeface="Times New Roman" panose="02020603050405020304" pitchFamily="18" charset="0"/>
                <a:cs typeface="Times New Roman" panose="02020603050405020304" pitchFamily="18" charset="0"/>
              </a:rPr>
              <a:t> The position and functional movement of one condyle always depend on the status or activity of the other.</a:t>
            </a:r>
          </a:p>
          <a:p>
            <a:pPr marL="285750" indent="-285750" algn="l">
              <a:buFont typeface="Arial" panose="020B0604020202020204" pitchFamily="34" charset="0"/>
              <a:buChar char="•"/>
            </a:pPr>
            <a:endParaRPr lang="en-GB" sz="1600" b="0" i="0" u="none" strike="noStrike" baseline="0" dirty="0">
              <a:solidFill>
                <a:schemeClr val="bg1"/>
              </a:solidFill>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GB" sz="1600" b="0" i="0" u="none" strike="noStrike" baseline="0" dirty="0">
                <a:solidFill>
                  <a:schemeClr val="bg1"/>
                </a:solidFill>
                <a:latin typeface="Times New Roman" panose="02020603050405020304" pitchFamily="18" charset="0"/>
                <a:cs typeface="Times New Roman" panose="02020603050405020304" pitchFamily="18" charset="0"/>
              </a:rPr>
              <a:t>Because the maxillary teeth have a fixed relationship with the cranial base (just as mandibular teeth have a fixed relationship with the condyle), the contact of their respective occlusal surfaces may directly influence condylar position or movement. </a:t>
            </a:r>
          </a:p>
          <a:p>
            <a:pPr marL="285750" indent="-285750" algn="l">
              <a:buFont typeface="Arial" panose="020B0604020202020204" pitchFamily="34" charset="0"/>
              <a:buChar char="•"/>
            </a:pPr>
            <a:endParaRPr lang="en-GB" sz="1600" dirty="0">
              <a:solidFill>
                <a:schemeClr val="bg1"/>
              </a:solidFill>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IN" sz="1600" dirty="0">
                <a:solidFill>
                  <a:schemeClr val="bg1"/>
                </a:solidFill>
                <a:latin typeface="Times New Roman" panose="02020603050405020304" pitchFamily="18" charset="0"/>
                <a:cs typeface="Times New Roman" panose="02020603050405020304" pitchFamily="18" charset="0"/>
              </a:rPr>
              <a:t>pure</a:t>
            </a:r>
            <a:r>
              <a:rPr lang="en-IN" sz="900" b="0" i="0" u="none" strike="noStrike" baseline="0" dirty="0">
                <a:solidFill>
                  <a:srgbClr val="000000"/>
                </a:solidFill>
                <a:latin typeface="TimesNewRomanPSMT"/>
              </a:rPr>
              <a:t> </a:t>
            </a:r>
            <a:r>
              <a:rPr lang="en-IN" sz="1600" b="0" i="0" u="none" strike="noStrike" baseline="0" dirty="0">
                <a:solidFill>
                  <a:schemeClr val="bg1"/>
                </a:solidFill>
                <a:latin typeface="Times New Roman" panose="02020603050405020304" pitchFamily="18" charset="0"/>
                <a:cs typeface="Times New Roman" panose="02020603050405020304" pitchFamily="18" charset="0"/>
              </a:rPr>
              <a:t>rotation </a:t>
            </a:r>
            <a:r>
              <a:rPr lang="en-GB" sz="1600" b="0" i="0" u="none" strike="noStrike" baseline="0" dirty="0">
                <a:solidFill>
                  <a:schemeClr val="bg1"/>
                </a:solidFill>
                <a:latin typeface="Times New Roman" panose="02020603050405020304" pitchFamily="18" charset="0"/>
                <a:cs typeface="Times New Roman" panose="02020603050405020304" pitchFamily="18" charset="0"/>
              </a:rPr>
              <a:t>of up to approximately 25 mm can occur before translation of the condyle is required to continue toward the maximal opening of the jaw. </a:t>
            </a:r>
          </a:p>
          <a:p>
            <a:pPr marL="285750" indent="-285750" algn="l">
              <a:buFont typeface="Arial" panose="020B0604020202020204" pitchFamily="34" charset="0"/>
              <a:buChar char="•"/>
            </a:pPr>
            <a:endParaRPr lang="en-GB" sz="1600" b="0" i="0" u="none" strike="noStrike" baseline="0" dirty="0">
              <a:solidFill>
                <a:schemeClr val="bg1"/>
              </a:solidFill>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GB" sz="1600" b="0" i="0" u="none" strike="noStrike" baseline="0" dirty="0">
                <a:solidFill>
                  <a:schemeClr val="bg1"/>
                </a:solidFill>
                <a:latin typeface="Times New Roman" panose="02020603050405020304" pitchFamily="18" charset="0"/>
                <a:cs typeface="Times New Roman" panose="02020603050405020304" pitchFamily="18" charset="0"/>
              </a:rPr>
              <a:t>Movement of the condyle is relative to the disc, so rotation effectively occurs within the inferior joint space.</a:t>
            </a:r>
          </a:p>
          <a:p>
            <a:pPr marL="285750" indent="-285750" algn="l">
              <a:buFont typeface="Arial" panose="020B0604020202020204" pitchFamily="34" charset="0"/>
              <a:buChar char="•"/>
            </a:pPr>
            <a:endParaRPr lang="en-GB" sz="1600" b="0" i="0" u="none" strike="noStrike" baseline="0" dirty="0">
              <a:solidFill>
                <a:schemeClr val="bg1"/>
              </a:solidFill>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GB" sz="1600" b="0" i="0" u="none" strike="noStrike" baseline="0" dirty="0">
                <a:solidFill>
                  <a:schemeClr val="bg1"/>
                </a:solidFill>
                <a:latin typeface="Times New Roman" panose="02020603050405020304" pitchFamily="18" charset="0"/>
                <a:cs typeface="Times New Roman" panose="02020603050405020304" pitchFamily="18" charset="0"/>
              </a:rPr>
              <a:t>Strict translation protrudes the mandible, whereas the condyle–disc assembly moves anterior and inferior toward the articular eminence </a:t>
            </a:r>
            <a:r>
              <a:rPr lang="en-IN" sz="1600" b="0" i="0" u="none" strike="noStrike" baseline="0" dirty="0">
                <a:solidFill>
                  <a:schemeClr val="bg1"/>
                </a:solidFill>
                <a:latin typeface="Times New Roman" panose="02020603050405020304" pitchFamily="18" charset="0"/>
                <a:cs typeface="Times New Roman" panose="02020603050405020304" pitchFamily="18" charset="0"/>
              </a:rPr>
              <a:t>of the temporal bone.</a:t>
            </a:r>
            <a:endParaRPr lang="en-IN" sz="1600" dirty="0">
              <a:solidFill>
                <a:schemeClr val="bg1"/>
              </a:solidFill>
              <a:latin typeface="Times New Roman" panose="02020603050405020304" pitchFamily="18" charset="0"/>
              <a:cs typeface="Times New Roman" panose="02020603050405020304" pitchFamily="18" charset="0"/>
            </a:endParaRPr>
          </a:p>
          <a:p>
            <a:pPr algn="l"/>
            <a:endParaRPr lang="en-GB" sz="1600" b="0" i="0" u="none" strike="noStrike" baseline="0" dirty="0">
              <a:solidFill>
                <a:schemeClr val="bg1"/>
              </a:solidFill>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endParaRPr lang="en-GB" sz="1600" dirty="0">
              <a:solidFill>
                <a:schemeClr val="bg1"/>
              </a:solidFill>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endParaRPr lang="en-GB" sz="1600" dirty="0">
              <a:solidFill>
                <a:schemeClr val="bg1"/>
              </a:solidFill>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endParaRPr lang="en-IN" sz="1600" dirty="0">
              <a:solidFill>
                <a:schemeClr val="bg1"/>
              </a:solidFill>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582AACC4-FEAA-3DC0-7A65-DA2B42C0C686}"/>
              </a:ext>
            </a:extLst>
          </p:cNvPr>
          <p:cNvPicPr>
            <a:picLocks noChangeAspect="1"/>
          </p:cNvPicPr>
          <p:nvPr/>
        </p:nvPicPr>
        <p:blipFill>
          <a:blip r:embed="rId6"/>
          <a:stretch>
            <a:fillRect/>
          </a:stretch>
        </p:blipFill>
        <p:spPr>
          <a:xfrm>
            <a:off x="7687132" y="1277070"/>
            <a:ext cx="4735536" cy="4657311"/>
          </a:xfrm>
          <a:prstGeom prst="rect">
            <a:avLst/>
          </a:prstGeom>
        </p:spPr>
      </p:pic>
    </p:spTree>
    <p:extLst>
      <p:ext uri="{BB962C8B-B14F-4D97-AF65-F5344CB8AC3E}">
        <p14:creationId xmlns:p14="http://schemas.microsoft.com/office/powerpoint/2010/main" val="2791272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sp>
        <p:nvSpPr>
          <p:cNvPr id="4" name="TextBox 3">
            <a:extLst>
              <a:ext uri="{FF2B5EF4-FFF2-40B4-BE49-F238E27FC236}">
                <a16:creationId xmlns:a16="http://schemas.microsoft.com/office/drawing/2014/main" id="{737BC205-B566-F81C-95A7-E1CF7BAAEDE6}"/>
              </a:ext>
            </a:extLst>
          </p:cNvPr>
          <p:cNvSpPr txBox="1"/>
          <p:nvPr/>
        </p:nvSpPr>
        <p:spPr>
          <a:xfrm>
            <a:off x="279769" y="1536174"/>
            <a:ext cx="6855384" cy="378565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the  disc moves relative to the temporal bone, and movement occurs within the upper joint space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During combination translation/rotation movement of the condyle, the axis of rotation for each condyle changes as the condyle translates down the articular eminence to a position inferior to its fossa.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Harmonious muscle function and ligament attachments keep the condyle–disc assembly properly related so that the articular disc remains loaded in its concave avascular central portion between the condyle and the articular surface of the temporal bone.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The elasticity and vascularity of the </a:t>
            </a:r>
            <a:r>
              <a:rPr kumimoji="0" lang="en-GB" sz="1600" b="0" i="0" u="none" strike="noStrike" kern="120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rPr>
              <a:t>retrodiscal</a:t>
            </a:r>
            <a:r>
              <a:rPr kumimoji="0" lang="en-GB" sz="16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tissues permit anterior movement of the disc during the translation of each respective condyle.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pic>
        <p:nvPicPr>
          <p:cNvPr id="7" name="Picture 6">
            <a:extLst>
              <a:ext uri="{FF2B5EF4-FFF2-40B4-BE49-F238E27FC236}">
                <a16:creationId xmlns:a16="http://schemas.microsoft.com/office/drawing/2014/main" id="{39632964-8C11-FCB4-C086-273C47B3F0AA}"/>
              </a:ext>
            </a:extLst>
          </p:cNvPr>
          <p:cNvPicPr>
            <a:picLocks noChangeAspect="1"/>
          </p:cNvPicPr>
          <p:nvPr/>
        </p:nvPicPr>
        <p:blipFill>
          <a:blip r:embed="rId6"/>
          <a:stretch>
            <a:fillRect/>
          </a:stretch>
        </p:blipFill>
        <p:spPr>
          <a:xfrm>
            <a:off x="7414921" y="1160792"/>
            <a:ext cx="4248150" cy="4476750"/>
          </a:xfrm>
          <a:prstGeom prst="rect">
            <a:avLst/>
          </a:prstGeom>
        </p:spPr>
      </p:pic>
    </p:spTree>
    <p:extLst>
      <p:ext uri="{BB962C8B-B14F-4D97-AF65-F5344CB8AC3E}">
        <p14:creationId xmlns:p14="http://schemas.microsoft.com/office/powerpoint/2010/main" val="3357298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02E5A7-9A93-0128-F4BA-8DE01D5C4042}"/>
              </a:ext>
            </a:extLst>
          </p:cNvPr>
          <p:cNvSpPr>
            <a:spLocks noGrp="1"/>
          </p:cNvSpPr>
          <p:nvPr>
            <p:ph type="ctrTitle"/>
          </p:nvPr>
        </p:nvSpPr>
        <p:spPr/>
        <p:txBody>
          <a:bodyPr/>
          <a:lstStyle/>
          <a:p>
            <a:endParaRPr lang="en-IN"/>
          </a:p>
        </p:txBody>
      </p:sp>
      <p:sp>
        <p:nvSpPr>
          <p:cNvPr id="4" name="Subtitle 3">
            <a:extLst>
              <a:ext uri="{FF2B5EF4-FFF2-40B4-BE49-F238E27FC236}">
                <a16:creationId xmlns:a16="http://schemas.microsoft.com/office/drawing/2014/main" id="{2FB1CDEA-A2CA-14B4-8E7A-A440CAC4E1BF}"/>
              </a:ext>
            </a:extLst>
          </p:cNvPr>
          <p:cNvSpPr>
            <a:spLocks noGrp="1"/>
          </p:cNvSpPr>
          <p:nvPr>
            <p:ph type="subTitle" idx="1"/>
          </p:nvPr>
        </p:nvSpPr>
        <p:spPr/>
        <p:txBody>
          <a:bodyPr/>
          <a:lstStyle/>
          <a:p>
            <a:endParaRPr lang="en-IN"/>
          </a:p>
        </p:txBody>
      </p:sp>
      <p:pic>
        <p:nvPicPr>
          <p:cNvPr id="1026" name="Picture 2" descr="10+ Customer Thank You Notes: Examples and Tips">
            <a:extLst>
              <a:ext uri="{FF2B5EF4-FFF2-40B4-BE49-F238E27FC236}">
                <a16:creationId xmlns:a16="http://schemas.microsoft.com/office/drawing/2014/main" id="{981C7EEF-570B-B719-1CA3-B08A3C29A7F0}"/>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2593" r="2593"/>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249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1401" y="9331"/>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pic>
        <p:nvPicPr>
          <p:cNvPr id="2" name="Picture 1">
            <a:extLst>
              <a:ext uri="{FF2B5EF4-FFF2-40B4-BE49-F238E27FC236}">
                <a16:creationId xmlns:a16="http://schemas.microsoft.com/office/drawing/2014/main" id="{61BB017A-1FC6-2CB0-D500-A741B28B0DDA}"/>
              </a:ext>
            </a:extLst>
          </p:cNvPr>
          <p:cNvPicPr>
            <a:picLocks noChangeAspect="1"/>
          </p:cNvPicPr>
          <p:nvPr/>
        </p:nvPicPr>
        <p:blipFill>
          <a:blip r:embed="rId6"/>
          <a:stretch>
            <a:fillRect/>
          </a:stretch>
        </p:blipFill>
        <p:spPr>
          <a:xfrm>
            <a:off x="7176407" y="1645200"/>
            <a:ext cx="4762500" cy="3362325"/>
          </a:xfrm>
          <a:prstGeom prst="rect">
            <a:avLst/>
          </a:prstGeom>
        </p:spPr>
      </p:pic>
      <p:sp>
        <p:nvSpPr>
          <p:cNvPr id="6" name="TextBox 5">
            <a:extLst>
              <a:ext uri="{FF2B5EF4-FFF2-40B4-BE49-F238E27FC236}">
                <a16:creationId xmlns:a16="http://schemas.microsoft.com/office/drawing/2014/main" id="{DDEB78AF-9DE9-B161-0D86-227F7C508E7B}"/>
              </a:ext>
            </a:extLst>
          </p:cNvPr>
          <p:cNvSpPr txBox="1"/>
          <p:nvPr/>
        </p:nvSpPr>
        <p:spPr>
          <a:xfrm>
            <a:off x="557504" y="353453"/>
            <a:ext cx="6172200" cy="461665"/>
          </a:xfrm>
          <a:prstGeom prst="rect">
            <a:avLst/>
          </a:prstGeom>
          <a:noFill/>
        </p:spPr>
        <p:txBody>
          <a:bodyPr wrap="square">
            <a:spAutoFit/>
          </a:bodyPr>
          <a:lstStyle/>
          <a:p>
            <a:r>
              <a:rPr lang="en-IN" sz="2400" b="1" i="0" u="none" strike="noStrike" baseline="0" dirty="0">
                <a:solidFill>
                  <a:schemeClr val="accent4"/>
                </a:solidFill>
                <a:latin typeface="Times New Roman" panose="02020603050405020304" pitchFamily="18" charset="0"/>
                <a:cs typeface="Times New Roman" panose="02020603050405020304" pitchFamily="18" charset="0"/>
              </a:rPr>
              <a:t>Dysfunction and Deterioration</a:t>
            </a:r>
            <a:endParaRPr lang="en-IN" sz="4000" dirty="0">
              <a:solidFill>
                <a:schemeClr val="accent4"/>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CD6D7AD0-63A8-7508-6DC0-CDABFF93F2A0}"/>
              </a:ext>
            </a:extLst>
          </p:cNvPr>
          <p:cNvSpPr txBox="1"/>
          <p:nvPr/>
        </p:nvSpPr>
        <p:spPr>
          <a:xfrm>
            <a:off x="250291" y="1168571"/>
            <a:ext cx="6172200" cy="5047536"/>
          </a:xfrm>
          <a:prstGeom prst="rect">
            <a:avLst/>
          </a:prstGeom>
          <a:noFill/>
        </p:spPr>
        <p:txBody>
          <a:bodyPr wrap="square">
            <a:spAutoFit/>
          </a:bodyPr>
          <a:lstStyle/>
          <a:p>
            <a:pPr marL="285750" indent="-285750" algn="l">
              <a:buFont typeface="Wingdings" panose="05000000000000000000" pitchFamily="2" charset="2"/>
              <a:buChar char="Ø"/>
            </a:pPr>
            <a:r>
              <a:rPr lang="en-IN" sz="1800" b="0" i="0" u="none" strike="noStrike" baseline="0" dirty="0">
                <a:solidFill>
                  <a:schemeClr val="bg1"/>
                </a:solidFill>
                <a:latin typeface="TimesNewRomanPSMT"/>
              </a:rPr>
              <a:t>Clinical experience </a:t>
            </a:r>
            <a:r>
              <a:rPr lang="en-GB" sz="1800" b="0" i="0" u="none" strike="noStrike" baseline="0" dirty="0">
                <a:solidFill>
                  <a:schemeClr val="bg1"/>
                </a:solidFill>
                <a:latin typeface="TimesNewRomanPSMT"/>
              </a:rPr>
              <a:t>shows that the tolerance of the components of the masticatory system can be exceeded by both acute trauma and chronic trauma. </a:t>
            </a:r>
          </a:p>
          <a:p>
            <a:pPr marL="285750" indent="-285750" algn="l">
              <a:buFont typeface="Wingdings" panose="05000000000000000000" pitchFamily="2" charset="2"/>
              <a:buChar char="Ø"/>
            </a:pPr>
            <a:endParaRPr lang="en-GB" dirty="0">
              <a:solidFill>
                <a:schemeClr val="bg1"/>
              </a:solidFill>
              <a:latin typeface="TimesNewRomanPSMT"/>
            </a:endParaRPr>
          </a:p>
          <a:p>
            <a:pPr marL="285750" indent="-285750" algn="l">
              <a:buFont typeface="Wingdings" panose="05000000000000000000" pitchFamily="2" charset="2"/>
              <a:buChar char="Ø"/>
            </a:pPr>
            <a:r>
              <a:rPr lang="en-GB" sz="1800" b="0" i="1" u="none" strike="noStrike" baseline="0" dirty="0">
                <a:solidFill>
                  <a:schemeClr val="bg1"/>
                </a:solidFill>
                <a:latin typeface="TimesNewRomanPS-ItalicMT"/>
              </a:rPr>
              <a:t>Acute</a:t>
            </a:r>
            <a:r>
              <a:rPr lang="en-GB" i="1" dirty="0">
                <a:solidFill>
                  <a:schemeClr val="bg1"/>
                </a:solidFill>
                <a:latin typeface="TimesNewRomanPS-ItalicMT"/>
              </a:rPr>
              <a:t> </a:t>
            </a:r>
            <a:r>
              <a:rPr lang="en-GB" sz="1800" b="0" i="1" u="none" strike="noStrike" baseline="0" dirty="0">
                <a:solidFill>
                  <a:schemeClr val="bg1"/>
                </a:solidFill>
                <a:latin typeface="TimesNewRomanPS-ItalicMT"/>
              </a:rPr>
              <a:t>trauma </a:t>
            </a:r>
            <a:r>
              <a:rPr lang="en-GB" sz="1800" b="0" i="0" u="none" strike="noStrike" baseline="0" dirty="0">
                <a:solidFill>
                  <a:schemeClr val="bg1"/>
                </a:solidFill>
                <a:latin typeface="TimesNewRomanPSMT"/>
              </a:rPr>
              <a:t>to the head and neck region can range from a distinct event, such as an accident or a blow to the face, to a sustained overuse experience, such as a long dental appointment. Acute trauma can serve as an initiating event that leads to a chronic condition, so accurate documentation and careful monitoring may prove extremely valuable</a:t>
            </a:r>
            <a:r>
              <a:rPr lang="en-GB" dirty="0">
                <a:solidFill>
                  <a:schemeClr val="bg1"/>
                </a:solidFill>
                <a:latin typeface="TimesNewRomanPSMT"/>
              </a:rPr>
              <a:t>.</a:t>
            </a:r>
          </a:p>
          <a:p>
            <a:pPr marL="171450" indent="-171450" algn="l">
              <a:buFont typeface="Wingdings" panose="05000000000000000000" pitchFamily="2" charset="2"/>
              <a:buChar char="Ø"/>
            </a:pPr>
            <a:endParaRPr lang="en-GB" sz="800" b="0" i="0" u="none" strike="noStrike" baseline="0" dirty="0">
              <a:solidFill>
                <a:schemeClr val="bg1"/>
              </a:solidFill>
              <a:latin typeface="TimesNewRomanPSMT"/>
            </a:endParaRPr>
          </a:p>
          <a:p>
            <a:pPr marL="171450" indent="-171450" algn="l">
              <a:buFont typeface="Wingdings" panose="05000000000000000000" pitchFamily="2" charset="2"/>
              <a:buChar char="Ø"/>
            </a:pPr>
            <a:endParaRPr lang="en-GB" sz="800" b="0" i="0" u="none" strike="noStrike" baseline="0" dirty="0">
              <a:solidFill>
                <a:schemeClr val="bg1"/>
              </a:solidFill>
              <a:latin typeface="TimesNewRomanPSMT"/>
            </a:endParaRPr>
          </a:p>
          <a:p>
            <a:pPr marL="285750" indent="-285750" algn="l">
              <a:buFont typeface="Wingdings" panose="05000000000000000000" pitchFamily="2" charset="2"/>
              <a:buChar char="Ø"/>
            </a:pPr>
            <a:r>
              <a:rPr lang="en-GB" sz="1800" b="0" i="1" u="none" strike="noStrike" baseline="0" dirty="0">
                <a:solidFill>
                  <a:schemeClr val="bg1"/>
                </a:solidFill>
                <a:latin typeface="TimesNewRomanPS-ItalicMT"/>
              </a:rPr>
              <a:t>Chronic trauma </a:t>
            </a:r>
            <a:r>
              <a:rPr lang="en-GB" sz="1800" b="0" i="0" u="none" strike="noStrike" baseline="0" dirty="0">
                <a:solidFill>
                  <a:schemeClr val="bg1"/>
                </a:solidFill>
                <a:latin typeface="TimesNewRomanPSMT"/>
              </a:rPr>
              <a:t>is defined as any experience that repeatedly exceeds the tolerances of the affected masticatory system structure.</a:t>
            </a:r>
          </a:p>
          <a:p>
            <a:pPr marL="285750" indent="-285750" algn="l">
              <a:buFont typeface="Wingdings" panose="05000000000000000000" pitchFamily="2" charset="2"/>
              <a:buChar char="Ø"/>
            </a:pPr>
            <a:endParaRPr lang="en-GB" sz="1800" b="0" i="0" u="none" strike="noStrike" baseline="0" dirty="0">
              <a:solidFill>
                <a:schemeClr val="bg1"/>
              </a:solidFill>
              <a:latin typeface="TimesNewRomanPSMT"/>
            </a:endParaRPr>
          </a:p>
          <a:p>
            <a:pPr marL="285750" indent="-285750" algn="l">
              <a:buFont typeface="Wingdings" panose="05000000000000000000" pitchFamily="2" charset="2"/>
              <a:buChar char="Ø"/>
            </a:pPr>
            <a:r>
              <a:rPr lang="en-GB" sz="1800" b="0" i="0" u="none" strike="noStrike" baseline="0" dirty="0">
                <a:solidFill>
                  <a:schemeClr val="bg1"/>
                </a:solidFill>
                <a:latin typeface="TimesNewRomanPSMT"/>
              </a:rPr>
              <a:t>Postural stresses and parafunctional occlusal habits, with or without </a:t>
            </a:r>
            <a:r>
              <a:rPr lang="en-IN" sz="1800" b="0" i="0" u="none" strike="noStrike" baseline="0" dirty="0">
                <a:solidFill>
                  <a:schemeClr val="bg1"/>
                </a:solidFill>
                <a:latin typeface="TimesNewRomanPSMT"/>
              </a:rPr>
              <a:t>occlusal discrepancies, may produce musculoskeletal disharmony </a:t>
            </a:r>
            <a:r>
              <a:rPr lang="en-GB" sz="1800" b="0" i="0" u="none" strike="noStrike" baseline="0" dirty="0">
                <a:solidFill>
                  <a:schemeClr val="bg1"/>
                </a:solidFill>
                <a:latin typeface="TimesNewRomanPSMT"/>
              </a:rPr>
              <a:t>and </a:t>
            </a:r>
            <a:r>
              <a:rPr lang="en-GB" sz="1800" b="0" i="0" u="none" strike="noStrike" baseline="0" dirty="0" err="1">
                <a:solidFill>
                  <a:schemeClr val="bg1"/>
                </a:solidFill>
                <a:latin typeface="TimesNewRomanPSMT"/>
              </a:rPr>
              <a:t>orthopedic</a:t>
            </a:r>
            <a:r>
              <a:rPr lang="en-GB" sz="1800" b="0" i="0" u="none" strike="noStrike" baseline="0" dirty="0">
                <a:solidFill>
                  <a:schemeClr val="bg1"/>
                </a:solidFill>
                <a:latin typeface="TimesNewRomanPSMT"/>
              </a:rPr>
              <a:t> instability of the TMJ.</a:t>
            </a:r>
            <a:endParaRPr lang="en-IN" dirty="0">
              <a:solidFill>
                <a:schemeClr val="bg1"/>
              </a:solidFill>
            </a:endParaRPr>
          </a:p>
        </p:txBody>
      </p:sp>
    </p:spTree>
    <p:extLst>
      <p:ext uri="{BB962C8B-B14F-4D97-AF65-F5344CB8AC3E}">
        <p14:creationId xmlns:p14="http://schemas.microsoft.com/office/powerpoint/2010/main" val="1915553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139959"/>
            <a:ext cx="12192000" cy="7025952"/>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sp>
        <p:nvSpPr>
          <p:cNvPr id="7" name="TextBox 6">
            <a:extLst>
              <a:ext uri="{FF2B5EF4-FFF2-40B4-BE49-F238E27FC236}">
                <a16:creationId xmlns:a16="http://schemas.microsoft.com/office/drawing/2014/main" id="{3FF1BCE2-564D-B6AE-C0E0-C0FC592AAF53}"/>
              </a:ext>
            </a:extLst>
          </p:cNvPr>
          <p:cNvSpPr txBox="1"/>
          <p:nvPr/>
        </p:nvSpPr>
        <p:spPr>
          <a:xfrm>
            <a:off x="258094" y="231356"/>
            <a:ext cx="5967981" cy="646709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1800" b="0" u="none" strike="noStrike" baseline="0" dirty="0">
                <a:solidFill>
                  <a:schemeClr val="bg1"/>
                </a:solidFill>
                <a:latin typeface="TimesNewRomanPSMT"/>
              </a:rPr>
              <a:t>The general terms for occlusal parafunction used in this text</a:t>
            </a:r>
          </a:p>
          <a:p>
            <a:pPr>
              <a:lnSpc>
                <a:spcPct val="150000"/>
              </a:lnSpc>
            </a:pPr>
            <a:r>
              <a:rPr lang="en-GB" sz="1800" b="0" u="none" strike="noStrike" baseline="0" dirty="0">
                <a:solidFill>
                  <a:schemeClr val="bg1"/>
                </a:solidFill>
                <a:latin typeface="TimesNewRomanPSMT"/>
              </a:rPr>
              <a:t>    include </a:t>
            </a:r>
            <a:r>
              <a:rPr lang="en-GB" sz="1800" b="0" u="none" strike="noStrike" baseline="0" dirty="0">
                <a:solidFill>
                  <a:schemeClr val="bg1"/>
                </a:solidFill>
                <a:latin typeface="TimesNewRomanPS-ItalicMT"/>
              </a:rPr>
              <a:t>bruxism, </a:t>
            </a:r>
            <a:r>
              <a:rPr lang="en-GB" sz="1800" b="0" u="none" strike="noStrike" baseline="0" dirty="0">
                <a:solidFill>
                  <a:schemeClr val="bg1"/>
                </a:solidFill>
                <a:latin typeface="TimesNewRomanPSMT"/>
              </a:rPr>
              <a:t>which is the grinding of the teeth, and </a:t>
            </a:r>
            <a:r>
              <a:rPr lang="en-GB" sz="1800" b="0" u="none" strike="noStrike" baseline="0" dirty="0">
                <a:solidFill>
                  <a:schemeClr val="bg1"/>
                </a:solidFill>
                <a:latin typeface="TimesNewRomanPS-ItalicMT"/>
              </a:rPr>
              <a:t>clenching, </a:t>
            </a:r>
            <a:r>
              <a:rPr lang="en-GB" sz="1800" b="0" u="none" strike="noStrike" baseline="0" dirty="0">
                <a:solidFill>
                  <a:schemeClr val="bg1"/>
                </a:solidFill>
                <a:latin typeface="TimesNewRomanPSMT"/>
              </a:rPr>
              <a:t>which is when a person holds the teeth firmly together with significant force.</a:t>
            </a:r>
          </a:p>
          <a:p>
            <a:pPr>
              <a:lnSpc>
                <a:spcPct val="150000"/>
              </a:lnSpc>
            </a:pPr>
            <a:endParaRPr lang="en-GB" sz="1800" b="0" u="none" strike="noStrike" baseline="0" dirty="0">
              <a:solidFill>
                <a:schemeClr val="bg1"/>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 Bruxism is usually confirmed by the observation of excessive tooth wear. </a:t>
            </a:r>
          </a:p>
          <a:p>
            <a:pPr marL="285750" indent="-285750" algn="l">
              <a:lnSpc>
                <a:spcPct val="150000"/>
              </a:lnSpc>
              <a:buFont typeface="Arial" panose="020B0604020202020204" pitchFamily="34" charset="0"/>
              <a:buChar char="•"/>
            </a:pPr>
            <a:endParaRPr lang="en-GB" sz="1800" b="0" i="0" u="none" strike="noStrike" baseline="0" dirty="0">
              <a:solidFill>
                <a:schemeClr val="bg1"/>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The clenching type of parafunction can be distinguished from the grinding of the teeth, and it seems to be more often associated with masticatory system disorders than does bruxism.</a:t>
            </a:r>
          </a:p>
          <a:p>
            <a:pPr marL="285750" indent="-285750" algn="l">
              <a:lnSpc>
                <a:spcPct val="150000"/>
              </a:lnSpc>
              <a:buFont typeface="Arial" panose="020B0604020202020204" pitchFamily="34" charset="0"/>
              <a:buChar char="•"/>
            </a:pPr>
            <a:endParaRPr lang="en-GB" sz="800" dirty="0">
              <a:solidFill>
                <a:schemeClr val="bg1"/>
              </a:solidFill>
              <a:latin typeface="TimesNewRomanPSMT"/>
            </a:endParaRPr>
          </a:p>
          <a:p>
            <a:pPr marL="285750" indent="-285750" algn="l">
              <a:lnSpc>
                <a:spcPct val="150000"/>
              </a:lnSpc>
              <a:buFont typeface="Arial" panose="020B0604020202020204" pitchFamily="34" charset="0"/>
              <a:buChar char="•"/>
            </a:pPr>
            <a:r>
              <a:rPr lang="en-GB" b="0" i="0" u="none" strike="noStrike" baseline="0" dirty="0">
                <a:solidFill>
                  <a:schemeClr val="bg1"/>
                </a:solidFill>
                <a:latin typeface="TimesNewRomanPSMT"/>
              </a:rPr>
              <a:t> Sleep bruxism may include both tooth grinding and clenching, and it seems to occur primarily during stage 1 and stage 2 (i.e., non–rapid eye movement) sleep. </a:t>
            </a:r>
            <a:endParaRPr lang="en-IN" dirty="0">
              <a:solidFill>
                <a:schemeClr val="bg1"/>
              </a:solidFill>
            </a:endParaRPr>
          </a:p>
        </p:txBody>
      </p:sp>
      <p:pic>
        <p:nvPicPr>
          <p:cNvPr id="15" name="Picture 14">
            <a:extLst>
              <a:ext uri="{FF2B5EF4-FFF2-40B4-BE49-F238E27FC236}">
                <a16:creationId xmlns:a16="http://schemas.microsoft.com/office/drawing/2014/main" id="{5A5487AE-5C86-56D5-E1A0-5B995E78DE80}"/>
              </a:ext>
            </a:extLst>
          </p:cNvPr>
          <p:cNvPicPr>
            <a:picLocks noChangeAspect="1"/>
          </p:cNvPicPr>
          <p:nvPr/>
        </p:nvPicPr>
        <p:blipFill>
          <a:blip r:embed="rId6"/>
          <a:srcRect l="11952" t="3101"/>
          <a:stretch/>
        </p:blipFill>
        <p:spPr>
          <a:xfrm>
            <a:off x="6944965" y="1422822"/>
            <a:ext cx="4913930" cy="4370428"/>
          </a:xfrm>
          <a:prstGeom prst="rect">
            <a:avLst/>
          </a:prstGeom>
        </p:spPr>
      </p:pic>
    </p:spTree>
    <p:extLst>
      <p:ext uri="{BB962C8B-B14F-4D97-AF65-F5344CB8AC3E}">
        <p14:creationId xmlns:p14="http://schemas.microsoft.com/office/powerpoint/2010/main" val="1637800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1401" y="-83976"/>
            <a:ext cx="12192000" cy="6941976"/>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sp>
        <p:nvSpPr>
          <p:cNvPr id="6" name="TextBox 5">
            <a:extLst>
              <a:ext uri="{FF2B5EF4-FFF2-40B4-BE49-F238E27FC236}">
                <a16:creationId xmlns:a16="http://schemas.microsoft.com/office/drawing/2014/main" id="{E94BFDEA-BBF5-255B-9FC6-6B80B1433F6E}"/>
              </a:ext>
            </a:extLst>
          </p:cNvPr>
          <p:cNvSpPr txBox="1"/>
          <p:nvPr/>
        </p:nvSpPr>
        <p:spPr>
          <a:xfrm>
            <a:off x="236683" y="805651"/>
            <a:ext cx="5622941" cy="5451429"/>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Disruption of the relationship or alignment of the condyle, the disc, and the articular surface of the temporal bone is typically called an </a:t>
            </a:r>
            <a:r>
              <a:rPr lang="en-GB" sz="1800" b="0" i="1" u="none" strike="noStrike" baseline="0" dirty="0">
                <a:solidFill>
                  <a:schemeClr val="bg1"/>
                </a:solidFill>
                <a:latin typeface="TimesNewRomanPS-ItalicMT"/>
              </a:rPr>
              <a:t>intracapsular disorder </a:t>
            </a:r>
            <a:r>
              <a:rPr lang="en-GB" sz="1800" b="0" i="0" u="none" strike="noStrike" baseline="0" dirty="0">
                <a:solidFill>
                  <a:schemeClr val="bg1"/>
                </a:solidFill>
                <a:latin typeface="TimesNewRomanPSMT"/>
              </a:rPr>
              <a:t>or an </a:t>
            </a:r>
            <a:r>
              <a:rPr lang="en-GB" sz="1800" b="0" i="1" u="none" strike="noStrike" baseline="0" dirty="0">
                <a:solidFill>
                  <a:schemeClr val="bg1"/>
                </a:solidFill>
                <a:latin typeface="TimesNewRomanPS-ItalicMT"/>
              </a:rPr>
              <a:t>internal derangement of the TMJ.</a:t>
            </a:r>
          </a:p>
          <a:p>
            <a:pPr marL="285750" indent="-285750" algn="l">
              <a:lnSpc>
                <a:spcPct val="150000"/>
              </a:lnSpc>
              <a:buFont typeface="Arial" panose="020B0604020202020204" pitchFamily="34" charset="0"/>
              <a:buChar char="•"/>
            </a:pPr>
            <a:endParaRPr lang="en-GB" sz="1800" b="0" i="1" u="none" strike="noStrike" baseline="0" dirty="0">
              <a:solidFill>
                <a:schemeClr val="bg1"/>
              </a:solidFill>
              <a:latin typeface="TimesNewRomanPS-ItalicMT"/>
            </a:endParaRP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The articular disc can be displaced as a result of an acute blow to the jaw, chronic trauma, or the uncoordinated contraction of the lateral pterygoid muscle. </a:t>
            </a:r>
          </a:p>
          <a:p>
            <a:pPr marL="285750" indent="-285750" algn="l">
              <a:lnSpc>
                <a:spcPct val="150000"/>
              </a:lnSpc>
              <a:buFont typeface="Arial" panose="020B0604020202020204" pitchFamily="34" charset="0"/>
              <a:buChar char="•"/>
            </a:pPr>
            <a:endParaRPr lang="en-GB" dirty="0">
              <a:solidFill>
                <a:schemeClr val="bg1"/>
              </a:solidFill>
              <a:latin typeface="TimesNewRomanPSMT"/>
            </a:endParaRPr>
          </a:p>
          <a:p>
            <a:pPr marL="285750" indent="-285750" algn="l">
              <a:lnSpc>
                <a:spcPct val="150000"/>
              </a:lnSpc>
              <a:buFont typeface="Arial" panose="020B0604020202020204" pitchFamily="34" charset="0"/>
              <a:buChar char="•"/>
            </a:pPr>
            <a:r>
              <a:rPr lang="en-GB" sz="1800" b="1" i="1" u="none" strike="noStrike" baseline="0" dirty="0">
                <a:solidFill>
                  <a:srgbClr val="92D050"/>
                </a:solidFill>
                <a:latin typeface="TimesNewRomanPSMT"/>
              </a:rPr>
              <a:t>When the disc cannot return to its normal relationship to the condyle with full closure of the mouth, it is considered to be displaced or dislocated</a:t>
            </a:r>
            <a:r>
              <a:rPr lang="en-GB" sz="1800" b="0" i="0" u="none" strike="noStrike" baseline="0" dirty="0">
                <a:solidFill>
                  <a:schemeClr val="bg1"/>
                </a:solidFill>
                <a:latin typeface="TimesNewRomanPSMT"/>
              </a:rPr>
              <a:t>.</a:t>
            </a:r>
            <a:endParaRPr lang="en-IN" dirty="0">
              <a:solidFill>
                <a:schemeClr val="bg1"/>
              </a:solidFill>
            </a:endParaRPr>
          </a:p>
        </p:txBody>
      </p:sp>
      <p:pic>
        <p:nvPicPr>
          <p:cNvPr id="8" name="Picture 7">
            <a:extLst>
              <a:ext uri="{FF2B5EF4-FFF2-40B4-BE49-F238E27FC236}">
                <a16:creationId xmlns:a16="http://schemas.microsoft.com/office/drawing/2014/main" id="{0793FC5B-60BA-4515-70AF-87798B20244A}"/>
              </a:ext>
            </a:extLst>
          </p:cNvPr>
          <p:cNvPicPr>
            <a:picLocks noChangeAspect="1"/>
          </p:cNvPicPr>
          <p:nvPr/>
        </p:nvPicPr>
        <p:blipFill>
          <a:blip r:embed="rId6"/>
          <a:srcRect l="-746" b="-967"/>
          <a:stretch/>
        </p:blipFill>
        <p:spPr>
          <a:xfrm>
            <a:off x="6580638" y="1756126"/>
            <a:ext cx="5258782" cy="38982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27759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sp>
        <p:nvSpPr>
          <p:cNvPr id="3" name="TextBox 2">
            <a:extLst>
              <a:ext uri="{FF2B5EF4-FFF2-40B4-BE49-F238E27FC236}">
                <a16:creationId xmlns:a16="http://schemas.microsoft.com/office/drawing/2014/main" id="{FB9E1987-B76E-8B99-FA31-3EE3B3812E89}"/>
              </a:ext>
            </a:extLst>
          </p:cNvPr>
          <p:cNvSpPr txBox="1"/>
          <p:nvPr/>
        </p:nvSpPr>
        <p:spPr>
          <a:xfrm>
            <a:off x="347849" y="220849"/>
            <a:ext cx="6172200" cy="523220"/>
          </a:xfrm>
          <a:prstGeom prst="rect">
            <a:avLst/>
          </a:prstGeom>
          <a:noFill/>
        </p:spPr>
        <p:txBody>
          <a:bodyPr wrap="square">
            <a:spAutoFit/>
          </a:bodyPr>
          <a:lstStyle/>
          <a:p>
            <a:r>
              <a:rPr lang="en-IN" sz="2800" b="1" i="0" u="none" strike="noStrike" baseline="0" dirty="0">
                <a:solidFill>
                  <a:schemeClr val="accent4">
                    <a:lumMod val="75000"/>
                  </a:schemeClr>
                </a:solidFill>
                <a:latin typeface="Times New Roman" panose="02020603050405020304" pitchFamily="18" charset="0"/>
                <a:cs typeface="Times New Roman" panose="02020603050405020304" pitchFamily="18" charset="0"/>
              </a:rPr>
              <a:t>Orofacial Pain</a:t>
            </a:r>
            <a:endParaRPr lang="en-IN" sz="28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F1C0C56-B7C3-FBF6-639A-C994385B6F2C}"/>
              </a:ext>
            </a:extLst>
          </p:cNvPr>
          <p:cNvSpPr txBox="1"/>
          <p:nvPr/>
        </p:nvSpPr>
        <p:spPr>
          <a:xfrm>
            <a:off x="277226" y="762430"/>
            <a:ext cx="11805558" cy="646331"/>
          </a:xfrm>
          <a:prstGeom prst="rect">
            <a:avLst/>
          </a:prstGeom>
          <a:ln/>
        </p:spPr>
        <p:style>
          <a:lnRef idx="0">
            <a:schemeClr val="accent4"/>
          </a:lnRef>
          <a:fillRef idx="3">
            <a:schemeClr val="accent4"/>
          </a:fillRef>
          <a:effectRef idx="3">
            <a:schemeClr val="accent4"/>
          </a:effectRef>
          <a:fontRef idx="minor">
            <a:schemeClr val="lt1"/>
          </a:fontRef>
        </p:style>
        <p:txBody>
          <a:bodyPr wrap="square">
            <a:spAutoFit/>
          </a:bodyPr>
          <a:lstStyle/>
          <a:p>
            <a:pPr algn="l"/>
            <a:r>
              <a:rPr lang="en-IN" sz="1800" b="0" i="0" u="none" strike="noStrike" baseline="0" dirty="0">
                <a:solidFill>
                  <a:schemeClr val="bg1"/>
                </a:solidFill>
                <a:latin typeface="TimesNewRomanPSMT"/>
              </a:rPr>
              <a:t>Pain associated with TMJ </a:t>
            </a:r>
            <a:r>
              <a:rPr lang="en-GB" sz="1800" b="0" i="0" u="none" strike="noStrike" baseline="0" dirty="0">
                <a:solidFill>
                  <a:schemeClr val="bg1"/>
                </a:solidFill>
                <a:latin typeface="TimesNewRomanPSMT"/>
              </a:rPr>
              <a:t>dysfunction is most frequently muscular in origin,</a:t>
            </a:r>
            <a:r>
              <a:rPr lang="en-GB" sz="800" dirty="0">
                <a:solidFill>
                  <a:schemeClr val="bg1"/>
                </a:solidFill>
                <a:latin typeface="TimesNewRomanPSMT"/>
              </a:rPr>
              <a:t> </a:t>
            </a:r>
            <a:r>
              <a:rPr lang="en-GB" sz="800" b="0" i="0" u="none" strike="noStrike" baseline="0" dirty="0">
                <a:solidFill>
                  <a:schemeClr val="bg1"/>
                </a:solidFill>
                <a:latin typeface="TimesNewRomanPSMT"/>
              </a:rPr>
              <a:t> </a:t>
            </a:r>
            <a:r>
              <a:rPr lang="en-GB" sz="1800" b="0" i="0" u="none" strike="noStrike" baseline="0" dirty="0">
                <a:solidFill>
                  <a:schemeClr val="bg1"/>
                </a:solidFill>
                <a:latin typeface="TimesNewRomanPSMT"/>
              </a:rPr>
              <a:t>and it may be amplified by both occlusal parafunction and stress.</a:t>
            </a:r>
            <a:endParaRPr lang="en-IN" dirty="0">
              <a:solidFill>
                <a:schemeClr val="bg1"/>
              </a:solidFill>
            </a:endParaRPr>
          </a:p>
        </p:txBody>
      </p:sp>
      <p:sp>
        <p:nvSpPr>
          <p:cNvPr id="8" name="TextBox 7">
            <a:extLst>
              <a:ext uri="{FF2B5EF4-FFF2-40B4-BE49-F238E27FC236}">
                <a16:creationId xmlns:a16="http://schemas.microsoft.com/office/drawing/2014/main" id="{09736BB5-F0F6-7C0A-6D84-21A7F233A9FC}"/>
              </a:ext>
            </a:extLst>
          </p:cNvPr>
          <p:cNvSpPr txBox="1"/>
          <p:nvPr/>
        </p:nvSpPr>
        <p:spPr>
          <a:xfrm>
            <a:off x="191820" y="1553291"/>
            <a:ext cx="5988185" cy="5201424"/>
          </a:xfrm>
          <a:prstGeom prst="rect">
            <a:avLst/>
          </a:prstGeom>
          <a:solidFill>
            <a:srgbClr val="002060"/>
          </a:solidFill>
        </p:spPr>
        <p:style>
          <a:lnRef idx="0">
            <a:schemeClr val="accent3"/>
          </a:lnRef>
          <a:fillRef idx="3">
            <a:schemeClr val="accent3"/>
          </a:fillRef>
          <a:effectRef idx="3">
            <a:schemeClr val="accent3"/>
          </a:effectRef>
          <a:fontRef idx="minor">
            <a:schemeClr val="lt1"/>
          </a:fontRef>
        </p:style>
        <p:txBody>
          <a:bodyPr wrap="square">
            <a:spAutoFit/>
          </a:bodyPr>
          <a:lstStyle/>
          <a:p>
            <a:pPr marL="285750" indent="-285750" algn="l">
              <a:buFont typeface="Arial" panose="020B0604020202020204" pitchFamily="34" charset="0"/>
              <a:buChar char="•"/>
            </a:pPr>
            <a:r>
              <a:rPr lang="en-GB" sz="1800" b="0" i="0" u="none" strike="noStrike" baseline="0" dirty="0">
                <a:solidFill>
                  <a:schemeClr val="bg1"/>
                </a:solidFill>
                <a:latin typeface="TimesNewRomanPSMT"/>
              </a:rPr>
              <a:t>Headache pain is perceived primarily within the trigeminal nerve pathways, although other cranial and cervical nerves may offer painful sensory input</a:t>
            </a:r>
            <a:r>
              <a:rPr lang="en-GB" dirty="0">
                <a:solidFill>
                  <a:schemeClr val="bg1"/>
                </a:solidFill>
                <a:latin typeface="TimesNewRomanPSMT"/>
              </a:rPr>
              <a:t>.</a:t>
            </a:r>
          </a:p>
          <a:p>
            <a:pPr marL="171450" indent="-171450" algn="l">
              <a:buFont typeface="Arial" panose="020B0604020202020204" pitchFamily="34" charset="0"/>
              <a:buChar char="•"/>
            </a:pPr>
            <a:endParaRPr lang="en-GB" sz="800" b="0" i="0" u="none" strike="noStrike" baseline="0" dirty="0">
              <a:solidFill>
                <a:schemeClr val="bg1"/>
              </a:solidFill>
              <a:latin typeface="TimesNewRomanPSMT"/>
            </a:endParaRPr>
          </a:p>
          <a:p>
            <a:pPr marL="171450" indent="-171450" algn="l">
              <a:buFont typeface="Arial" panose="020B0604020202020204" pitchFamily="34" charset="0"/>
              <a:buChar char="•"/>
            </a:pPr>
            <a:r>
              <a:rPr lang="en-GB" sz="1800" b="0" i="0" u="none" strike="noStrike" baseline="0" dirty="0">
                <a:solidFill>
                  <a:schemeClr val="bg1"/>
                </a:solidFill>
                <a:latin typeface="TimesNewRomanPSMT"/>
              </a:rPr>
              <a:t>Pain that originates in masticatory system structures, which are also innervated by the trigeminal nerve, requires diagnostic differentiation from headache pain.</a:t>
            </a:r>
          </a:p>
          <a:p>
            <a:pPr marL="285750" indent="-285750" algn="l">
              <a:buFont typeface="Arial" panose="020B0604020202020204" pitchFamily="34" charset="0"/>
              <a:buChar char="•"/>
            </a:pPr>
            <a:endParaRPr lang="en-GB" sz="1800" b="0" i="0" u="none" strike="noStrike" baseline="0" dirty="0">
              <a:solidFill>
                <a:schemeClr val="bg1"/>
              </a:solidFill>
              <a:latin typeface="TimesNewRomanPSMT"/>
            </a:endParaRPr>
          </a:p>
          <a:p>
            <a:pPr marL="285750" indent="-285750" algn="l">
              <a:buFont typeface="Arial" panose="020B0604020202020204" pitchFamily="34" charset="0"/>
              <a:buChar char="•"/>
            </a:pPr>
            <a:r>
              <a:rPr lang="en-GB" sz="1800" b="0" i="0" u="none" strike="noStrike" baseline="0" dirty="0">
                <a:solidFill>
                  <a:schemeClr val="bg1"/>
                </a:solidFill>
                <a:latin typeface="TimesNewRomanPSMT"/>
              </a:rPr>
              <a:t>Pain of dental and periodontal origin must be clearly defined and Differentiated from a heart attack, sinus pain, and myofascial pain.</a:t>
            </a:r>
          </a:p>
          <a:p>
            <a:pPr marL="285750" indent="-285750" algn="l">
              <a:buFont typeface="Arial" panose="020B0604020202020204" pitchFamily="34" charset="0"/>
              <a:buChar char="•"/>
            </a:pPr>
            <a:r>
              <a:rPr lang="en-GB" sz="1800" b="0" i="0" u="none" strike="noStrike" baseline="0" dirty="0">
                <a:solidFill>
                  <a:schemeClr val="bg1"/>
                </a:solidFill>
                <a:latin typeface="TimesNewRomanPSMT"/>
              </a:rPr>
              <a:t>Pain that originates in pulpal or periodontal nociceptors can be differentiated with a comprehensive clinical and radiographic evaluation.</a:t>
            </a:r>
          </a:p>
          <a:p>
            <a:pPr marL="285750" indent="-285750" algn="l">
              <a:buFont typeface="Arial" panose="020B0604020202020204" pitchFamily="34" charset="0"/>
              <a:buChar char="•"/>
            </a:pPr>
            <a:endParaRPr lang="en-GB" sz="1800" b="0" i="0" u="none" strike="noStrike" baseline="0" dirty="0">
              <a:solidFill>
                <a:schemeClr val="bg1"/>
              </a:solidFill>
              <a:latin typeface="TimesNewRomanPSMT"/>
            </a:endParaRPr>
          </a:p>
          <a:p>
            <a:pPr marL="285750" indent="-285750" algn="l">
              <a:buFont typeface="Arial" panose="020B0604020202020204" pitchFamily="34" charset="0"/>
              <a:buChar char="•"/>
            </a:pPr>
            <a:r>
              <a:rPr lang="en-GB" sz="1800" b="0" i="0" u="none" strike="noStrike" baseline="0" dirty="0">
                <a:solidFill>
                  <a:schemeClr val="bg1"/>
                </a:solidFill>
                <a:latin typeface="TimesNewRomanPSMT"/>
              </a:rPr>
              <a:t>Orofacial pain that originates in the TMJs or the muscles of mastication can result from neoplasm, macro trauma, repeated microtrauma, systemic disease, and anatomic predisposition.</a:t>
            </a:r>
            <a:endParaRPr lang="en-GB" dirty="0">
              <a:solidFill>
                <a:schemeClr val="bg1"/>
              </a:solidFill>
              <a:latin typeface="TimesNewRomanPSMT"/>
            </a:endParaRPr>
          </a:p>
        </p:txBody>
      </p:sp>
      <p:pic>
        <p:nvPicPr>
          <p:cNvPr id="9" name="Picture 8">
            <a:extLst>
              <a:ext uri="{FF2B5EF4-FFF2-40B4-BE49-F238E27FC236}">
                <a16:creationId xmlns:a16="http://schemas.microsoft.com/office/drawing/2014/main" id="{50AB3BE1-A559-42E2-DD00-F002F0049D9B}"/>
              </a:ext>
            </a:extLst>
          </p:cNvPr>
          <p:cNvPicPr>
            <a:picLocks noChangeAspect="1"/>
          </p:cNvPicPr>
          <p:nvPr/>
        </p:nvPicPr>
        <p:blipFill>
          <a:blip r:embed="rId6"/>
          <a:stretch>
            <a:fillRect/>
          </a:stretch>
        </p:blipFill>
        <p:spPr>
          <a:xfrm>
            <a:off x="6580638" y="1969699"/>
            <a:ext cx="5416740" cy="4327363"/>
          </a:xfrm>
          <a:prstGeom prst="rect">
            <a:avLst/>
          </a:prstGeom>
        </p:spPr>
      </p:pic>
    </p:spTree>
    <p:extLst>
      <p:ext uri="{BB962C8B-B14F-4D97-AF65-F5344CB8AC3E}">
        <p14:creationId xmlns:p14="http://schemas.microsoft.com/office/powerpoint/2010/main" val="1347483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pic>
        <p:nvPicPr>
          <p:cNvPr id="3" name="Picture 2">
            <a:extLst>
              <a:ext uri="{FF2B5EF4-FFF2-40B4-BE49-F238E27FC236}">
                <a16:creationId xmlns:a16="http://schemas.microsoft.com/office/drawing/2014/main" id="{FA515C0B-6B31-70AB-C074-9260A9E08BC1}"/>
              </a:ext>
            </a:extLst>
          </p:cNvPr>
          <p:cNvPicPr>
            <a:picLocks noChangeAspect="1"/>
          </p:cNvPicPr>
          <p:nvPr/>
        </p:nvPicPr>
        <p:blipFill>
          <a:blip r:embed="rId6"/>
          <a:srcRect l="38035" t="24251" r="36022" b="5704"/>
          <a:stretch/>
        </p:blipFill>
        <p:spPr>
          <a:xfrm>
            <a:off x="2668554" y="109912"/>
            <a:ext cx="6680719" cy="6470224"/>
          </a:xfrm>
          <a:prstGeom prst="roundRect">
            <a:avLst>
              <a:gd name="adj" fmla="val 4167"/>
            </a:avLst>
          </a:prstGeom>
          <a:solidFill>
            <a:srgbClr val="FFFFFF"/>
          </a:solidFill>
          <a:ln w="76200" cap="sq">
            <a:noFill/>
            <a:miter lim="800000"/>
          </a:ln>
          <a:effectLst>
            <a:outerShdw blurRad="149987" dist="250190" dir="8460000" algn="ctr">
              <a:srgbClr val="000000">
                <a:alpha val="28000"/>
              </a:srgbClr>
            </a:outerShdw>
            <a:reflection blurRad="12700" stA="33000" endPos="28000" dist="5000" dir="5400000" sy="-100000" algn="bl" rotWithShape="0"/>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121006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116097"/>
            <a:ext cx="12192000" cy="7180659"/>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graphicFrame>
        <p:nvGraphicFramePr>
          <p:cNvPr id="4" name="Diagram 3">
            <a:extLst>
              <a:ext uri="{FF2B5EF4-FFF2-40B4-BE49-F238E27FC236}">
                <a16:creationId xmlns:a16="http://schemas.microsoft.com/office/drawing/2014/main" id="{7817B39D-1E00-7B9C-F7D8-DEBD0934ACA9}"/>
              </a:ext>
            </a:extLst>
          </p:cNvPr>
          <p:cNvGraphicFramePr/>
          <p:nvPr>
            <p:extLst>
              <p:ext uri="{D42A27DB-BD31-4B8C-83A1-F6EECF244321}">
                <p14:modId xmlns:p14="http://schemas.microsoft.com/office/powerpoint/2010/main" val="450586372"/>
              </p:ext>
            </p:extLst>
          </p:nvPr>
        </p:nvGraphicFramePr>
        <p:xfrm>
          <a:off x="409839" y="1002688"/>
          <a:ext cx="6172200" cy="49244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 name="Picture 5">
            <a:extLst>
              <a:ext uri="{FF2B5EF4-FFF2-40B4-BE49-F238E27FC236}">
                <a16:creationId xmlns:a16="http://schemas.microsoft.com/office/drawing/2014/main" id="{A85D8948-AE49-ACBE-D96E-C5F8F3DDA5D7}"/>
              </a:ext>
            </a:extLst>
          </p:cNvPr>
          <p:cNvPicPr>
            <a:picLocks noChangeAspect="1"/>
          </p:cNvPicPr>
          <p:nvPr/>
        </p:nvPicPr>
        <p:blipFill>
          <a:blip r:embed="rId12"/>
          <a:srcRect l="-1259" t="1" r="-1" b="-1014"/>
          <a:stretch/>
        </p:blipFill>
        <p:spPr>
          <a:xfrm>
            <a:off x="6991878" y="800455"/>
            <a:ext cx="4912862" cy="51266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39455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1402"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sp>
        <p:nvSpPr>
          <p:cNvPr id="3" name="TextBox 2">
            <a:extLst>
              <a:ext uri="{FF2B5EF4-FFF2-40B4-BE49-F238E27FC236}">
                <a16:creationId xmlns:a16="http://schemas.microsoft.com/office/drawing/2014/main" id="{FC81E0B9-964B-A05C-7AB8-DE72FBC9357D}"/>
              </a:ext>
            </a:extLst>
          </p:cNvPr>
          <p:cNvSpPr txBox="1"/>
          <p:nvPr/>
        </p:nvSpPr>
        <p:spPr>
          <a:xfrm>
            <a:off x="243154" y="2798073"/>
            <a:ext cx="5115785" cy="3139321"/>
          </a:xfrm>
          <a:prstGeom prst="rect">
            <a:avLst/>
          </a:prstGeom>
          <a:noFill/>
        </p:spPr>
        <p:txBody>
          <a:bodyPr wrap="square">
            <a:spAutoFit/>
          </a:bodyPr>
          <a:lstStyle/>
          <a:p>
            <a:pPr marL="285750" indent="-285750" algn="l">
              <a:buFont typeface="Arial" panose="020B0604020202020204" pitchFamily="34" charset="0"/>
              <a:buChar char="•"/>
            </a:pPr>
            <a:r>
              <a:rPr lang="en-GB" sz="1800" b="0" i="0" u="none" strike="noStrike" baseline="0" dirty="0">
                <a:solidFill>
                  <a:schemeClr val="bg1"/>
                </a:solidFill>
                <a:latin typeface="TimesNewRomanPSMT"/>
              </a:rPr>
              <a:t>The vascular portion of the </a:t>
            </a:r>
            <a:r>
              <a:rPr lang="en-GB" sz="1800" b="0" i="0" u="none" strike="noStrike" baseline="0" dirty="0" err="1">
                <a:solidFill>
                  <a:schemeClr val="bg1"/>
                </a:solidFill>
                <a:latin typeface="TimesNewRomanPSMT"/>
              </a:rPr>
              <a:t>retrodiscal</a:t>
            </a:r>
            <a:r>
              <a:rPr lang="en-GB" sz="1800" b="0" i="0" u="none" strike="noStrike" baseline="0" dirty="0">
                <a:solidFill>
                  <a:schemeClr val="bg1"/>
                </a:solidFill>
                <a:latin typeface="TimesNewRomanPSMT"/>
              </a:rPr>
              <a:t> tissues being loaded between the condyle and the articular surface of the </a:t>
            </a:r>
            <a:r>
              <a:rPr lang="en-GB" sz="1800" b="0" i="0" u="none" strike="noStrike" baseline="0" dirty="0" err="1">
                <a:solidFill>
                  <a:schemeClr val="bg1"/>
                </a:solidFill>
                <a:latin typeface="TimesNewRomanPSMT"/>
              </a:rPr>
              <a:t>eminentia</a:t>
            </a:r>
            <a:r>
              <a:rPr lang="en-GB" sz="1800" b="0" i="0" u="none" strike="noStrike" baseline="0" dirty="0">
                <a:solidFill>
                  <a:schemeClr val="bg1"/>
                </a:solidFill>
                <a:latin typeface="TimesNewRomanPSMT"/>
              </a:rPr>
              <a:t> accounts for most current pain or a history of pain originating within the TMJ.</a:t>
            </a:r>
          </a:p>
          <a:p>
            <a:pPr marL="285750" indent="-285750" algn="l">
              <a:buFont typeface="Arial" panose="020B0604020202020204" pitchFamily="34" charset="0"/>
              <a:buChar char="•"/>
            </a:pPr>
            <a:endParaRPr lang="en-GB" dirty="0">
              <a:solidFill>
                <a:schemeClr val="bg1"/>
              </a:solidFill>
              <a:latin typeface="TimesNewRomanPSMT"/>
            </a:endParaRPr>
          </a:p>
          <a:p>
            <a:pPr marL="285750" indent="-285750" algn="l">
              <a:buFont typeface="Arial" panose="020B0604020202020204" pitchFamily="34" charset="0"/>
              <a:buChar char="•"/>
            </a:pPr>
            <a:endParaRPr lang="en-GB" sz="1800" b="0" i="0" u="none" strike="noStrike" baseline="0" dirty="0">
              <a:solidFill>
                <a:schemeClr val="bg1"/>
              </a:solidFill>
              <a:latin typeface="TimesNewRomanPSMT"/>
            </a:endParaRPr>
          </a:p>
          <a:p>
            <a:pPr marL="285750" indent="-285750" algn="l">
              <a:buFont typeface="Arial" panose="020B0604020202020204" pitchFamily="34" charset="0"/>
              <a:buChar char="•"/>
            </a:pPr>
            <a:r>
              <a:rPr lang="en-GB" sz="1800" b="0" i="0" u="none" strike="noStrike" baseline="0" dirty="0">
                <a:solidFill>
                  <a:schemeClr val="bg1"/>
                </a:solidFill>
                <a:latin typeface="TimesNewRomanPSMT"/>
              </a:rPr>
              <a:t>The adaptation of the </a:t>
            </a:r>
            <a:r>
              <a:rPr lang="en-GB" sz="1800" b="0" i="0" u="none" strike="noStrike" baseline="0" dirty="0" err="1">
                <a:solidFill>
                  <a:schemeClr val="bg1"/>
                </a:solidFill>
                <a:latin typeface="TimesNewRomanPSMT"/>
              </a:rPr>
              <a:t>retrodiscal</a:t>
            </a:r>
            <a:r>
              <a:rPr lang="en-GB" sz="1800" b="0" i="0" u="none" strike="noStrike" baseline="0" dirty="0">
                <a:solidFill>
                  <a:schemeClr val="bg1"/>
                </a:solidFill>
                <a:latin typeface="TimesNewRomanPSMT"/>
              </a:rPr>
              <a:t> tissues to completely nonvascular fibrous tissue or perforation of the disc may account for the cessation </a:t>
            </a:r>
            <a:r>
              <a:rPr lang="en-IN" sz="1800" b="0" i="0" u="none" strike="noStrike" baseline="0" dirty="0">
                <a:solidFill>
                  <a:schemeClr val="bg1"/>
                </a:solidFill>
                <a:latin typeface="TimesNewRomanPSMT"/>
              </a:rPr>
              <a:t>of the painful symptoms</a:t>
            </a:r>
            <a:endParaRPr lang="en-IN" dirty="0">
              <a:solidFill>
                <a:schemeClr val="bg1"/>
              </a:solidFill>
            </a:endParaRPr>
          </a:p>
        </p:txBody>
      </p:sp>
      <p:pic>
        <p:nvPicPr>
          <p:cNvPr id="4" name="Picture 3">
            <a:extLst>
              <a:ext uri="{FF2B5EF4-FFF2-40B4-BE49-F238E27FC236}">
                <a16:creationId xmlns:a16="http://schemas.microsoft.com/office/drawing/2014/main" id="{298DC6FF-D1FD-45FB-3BF1-518FB8DC5DBD}"/>
              </a:ext>
            </a:extLst>
          </p:cNvPr>
          <p:cNvPicPr>
            <a:picLocks noChangeAspect="1"/>
          </p:cNvPicPr>
          <p:nvPr/>
        </p:nvPicPr>
        <p:blipFill>
          <a:blip r:embed="rId7"/>
          <a:stretch>
            <a:fillRect/>
          </a:stretch>
        </p:blipFill>
        <p:spPr>
          <a:xfrm>
            <a:off x="5726604" y="2798073"/>
            <a:ext cx="6096330" cy="3429186"/>
          </a:xfrm>
          <a:prstGeom prst="rect">
            <a:avLst/>
          </a:prstGeom>
        </p:spPr>
      </p:pic>
      <p:pic>
        <p:nvPicPr>
          <p:cNvPr id="6" name="Picture 5">
            <a:extLst>
              <a:ext uri="{FF2B5EF4-FFF2-40B4-BE49-F238E27FC236}">
                <a16:creationId xmlns:a16="http://schemas.microsoft.com/office/drawing/2014/main" id="{7DA804F5-CB3A-73B0-9922-17CF43513DE9}"/>
              </a:ext>
            </a:extLst>
          </p:cNvPr>
          <p:cNvPicPr>
            <a:picLocks noChangeAspect="1"/>
          </p:cNvPicPr>
          <p:nvPr/>
        </p:nvPicPr>
        <p:blipFill>
          <a:blip r:embed="rId8"/>
          <a:stretch>
            <a:fillRect/>
          </a:stretch>
        </p:blipFill>
        <p:spPr>
          <a:xfrm>
            <a:off x="1726436" y="353453"/>
            <a:ext cx="9227704" cy="1583324"/>
          </a:xfrm>
          <a:prstGeom prst="rect">
            <a:avLst/>
          </a:prstGeom>
        </p:spPr>
      </p:pic>
    </p:spTree>
    <p:extLst>
      <p:ext uri="{BB962C8B-B14F-4D97-AF65-F5344CB8AC3E}">
        <p14:creationId xmlns:p14="http://schemas.microsoft.com/office/powerpoint/2010/main" val="421421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1401" y="-19456"/>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graphicFrame>
        <p:nvGraphicFramePr>
          <p:cNvPr id="4" name="Diagram 3">
            <a:extLst>
              <a:ext uri="{FF2B5EF4-FFF2-40B4-BE49-F238E27FC236}">
                <a16:creationId xmlns:a16="http://schemas.microsoft.com/office/drawing/2014/main" id="{D73F0E5E-8071-E389-1D23-54DB8D58AA2C}"/>
              </a:ext>
            </a:extLst>
          </p:cNvPr>
          <p:cNvGraphicFramePr/>
          <p:nvPr>
            <p:extLst>
              <p:ext uri="{D42A27DB-BD31-4B8C-83A1-F6EECF244321}">
                <p14:modId xmlns:p14="http://schemas.microsoft.com/office/powerpoint/2010/main" val="525448279"/>
              </p:ext>
            </p:extLst>
          </p:nvPr>
        </p:nvGraphicFramePr>
        <p:xfrm>
          <a:off x="-165370" y="775154"/>
          <a:ext cx="6420255" cy="56611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 name="Picture 1">
            <a:extLst>
              <a:ext uri="{FF2B5EF4-FFF2-40B4-BE49-F238E27FC236}">
                <a16:creationId xmlns:a16="http://schemas.microsoft.com/office/drawing/2014/main" id="{7FB373F2-F209-3499-0471-E8E9CF258927}"/>
              </a:ext>
            </a:extLst>
          </p:cNvPr>
          <p:cNvPicPr>
            <a:picLocks noChangeAspect="1"/>
          </p:cNvPicPr>
          <p:nvPr/>
        </p:nvPicPr>
        <p:blipFill>
          <a:blip r:embed="rId12"/>
          <a:stretch>
            <a:fillRect/>
          </a:stretch>
        </p:blipFill>
        <p:spPr>
          <a:xfrm>
            <a:off x="7772400" y="3464902"/>
            <a:ext cx="4326735" cy="3287918"/>
          </a:xfrm>
          <a:prstGeom prst="rect">
            <a:avLst/>
          </a:prstGeom>
        </p:spPr>
      </p:pic>
      <p:pic>
        <p:nvPicPr>
          <p:cNvPr id="3" name="Picture 2">
            <a:extLst>
              <a:ext uri="{FF2B5EF4-FFF2-40B4-BE49-F238E27FC236}">
                <a16:creationId xmlns:a16="http://schemas.microsoft.com/office/drawing/2014/main" id="{9B107C31-C6A5-0F85-4D66-91A7C0DE507B}"/>
              </a:ext>
            </a:extLst>
          </p:cNvPr>
          <p:cNvPicPr>
            <a:picLocks noChangeAspect="1"/>
          </p:cNvPicPr>
          <p:nvPr/>
        </p:nvPicPr>
        <p:blipFill>
          <a:blip r:embed="rId13"/>
          <a:stretch>
            <a:fillRect/>
          </a:stretch>
        </p:blipFill>
        <p:spPr>
          <a:xfrm>
            <a:off x="7772401" y="198431"/>
            <a:ext cx="4202348" cy="3068040"/>
          </a:xfrm>
          <a:prstGeom prst="rect">
            <a:avLst/>
          </a:prstGeom>
        </p:spPr>
      </p:pic>
    </p:spTree>
    <p:extLst>
      <p:ext uri="{BB962C8B-B14F-4D97-AF65-F5344CB8AC3E}">
        <p14:creationId xmlns:p14="http://schemas.microsoft.com/office/powerpoint/2010/main" val="1153680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27993"/>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graphicFrame>
        <p:nvGraphicFramePr>
          <p:cNvPr id="6" name="Diagram 5">
            <a:extLst>
              <a:ext uri="{FF2B5EF4-FFF2-40B4-BE49-F238E27FC236}">
                <a16:creationId xmlns:a16="http://schemas.microsoft.com/office/drawing/2014/main" id="{BF0E228D-FF07-7EA6-D409-F279328F1DA0}"/>
              </a:ext>
            </a:extLst>
          </p:cNvPr>
          <p:cNvGraphicFramePr/>
          <p:nvPr>
            <p:extLst>
              <p:ext uri="{D42A27DB-BD31-4B8C-83A1-F6EECF244321}">
                <p14:modId xmlns:p14="http://schemas.microsoft.com/office/powerpoint/2010/main" val="2908541832"/>
              </p:ext>
            </p:extLst>
          </p:nvPr>
        </p:nvGraphicFramePr>
        <p:xfrm>
          <a:off x="187154" y="711102"/>
          <a:ext cx="11737368" cy="49525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478021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pic>
        <p:nvPicPr>
          <p:cNvPr id="3" name="Picture 2">
            <a:extLst>
              <a:ext uri="{FF2B5EF4-FFF2-40B4-BE49-F238E27FC236}">
                <a16:creationId xmlns:a16="http://schemas.microsoft.com/office/drawing/2014/main" id="{49E94DBF-54BB-0265-6B44-62E97E822864}"/>
              </a:ext>
            </a:extLst>
          </p:cNvPr>
          <p:cNvPicPr>
            <a:picLocks noChangeAspect="1"/>
          </p:cNvPicPr>
          <p:nvPr/>
        </p:nvPicPr>
        <p:blipFill>
          <a:blip r:embed="rId6"/>
          <a:srcRect l="9872" t="17688" r="63648" b="997"/>
          <a:stretch/>
        </p:blipFill>
        <p:spPr>
          <a:xfrm>
            <a:off x="503289" y="301824"/>
            <a:ext cx="5197150" cy="6326156"/>
          </a:xfrm>
          <a:prstGeom prst="rect">
            <a:avLst/>
          </a:prstGeom>
        </p:spPr>
      </p:pic>
      <p:sp>
        <p:nvSpPr>
          <p:cNvPr id="7" name="TextBox 6">
            <a:extLst>
              <a:ext uri="{FF2B5EF4-FFF2-40B4-BE49-F238E27FC236}">
                <a16:creationId xmlns:a16="http://schemas.microsoft.com/office/drawing/2014/main" id="{9B33BE5F-89FB-5300-976A-6752A2B64184}"/>
              </a:ext>
            </a:extLst>
          </p:cNvPr>
          <p:cNvSpPr txBox="1"/>
          <p:nvPr/>
        </p:nvSpPr>
        <p:spPr>
          <a:xfrm>
            <a:off x="5860119" y="1471833"/>
            <a:ext cx="6172200" cy="341632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l"/>
            <a:r>
              <a:rPr lang="en-GB" sz="1800" b="0" i="0" u="none" strike="noStrike" baseline="0" dirty="0">
                <a:solidFill>
                  <a:schemeClr val="bg1"/>
                </a:solidFill>
                <a:latin typeface="TimesNewRomanPSMT"/>
              </a:rPr>
              <a:t>1.The observation and measurement of the full range of motion of </a:t>
            </a:r>
            <a:r>
              <a:rPr lang="en-IN" sz="1800" b="0" i="0" u="none" strike="noStrike" baseline="0" dirty="0">
                <a:solidFill>
                  <a:schemeClr val="bg1"/>
                </a:solidFill>
                <a:latin typeface="TimesNewRomanPSMT"/>
              </a:rPr>
              <a:t>the mandible</a:t>
            </a:r>
          </a:p>
          <a:p>
            <a:pPr algn="l"/>
            <a:r>
              <a:rPr lang="en-GB" sz="1800" b="0" i="0" u="none" strike="noStrike" baseline="0" dirty="0">
                <a:solidFill>
                  <a:schemeClr val="bg1"/>
                </a:solidFill>
                <a:latin typeface="TimesNewRomanPSMT"/>
              </a:rPr>
              <a:t>2. The auscultation and light palpation of each TMJ in its full range </a:t>
            </a:r>
            <a:r>
              <a:rPr lang="en-IN" sz="1800" b="0" i="0" u="none" strike="noStrike" baseline="0" dirty="0">
                <a:solidFill>
                  <a:schemeClr val="bg1"/>
                </a:solidFill>
                <a:latin typeface="TimesNewRomanPSMT"/>
              </a:rPr>
              <a:t>of motion</a:t>
            </a:r>
          </a:p>
          <a:p>
            <a:pPr algn="l"/>
            <a:r>
              <a:rPr lang="en-GB" sz="1800" b="0" i="0" u="none" strike="noStrike" baseline="0" dirty="0">
                <a:solidFill>
                  <a:schemeClr val="bg1"/>
                </a:solidFill>
                <a:latin typeface="TimesNewRomanPSMT"/>
              </a:rPr>
              <a:t>3. The load testing of each TMJ</a:t>
            </a:r>
          </a:p>
          <a:p>
            <a:pPr algn="l"/>
            <a:r>
              <a:rPr lang="en-GB" sz="1800" b="0" i="0" u="none" strike="noStrike" baseline="0" dirty="0">
                <a:solidFill>
                  <a:schemeClr val="bg1"/>
                </a:solidFill>
                <a:latin typeface="TimesNewRomanPSMT"/>
              </a:rPr>
              <a:t>4. The palpation of each muscle of mastication and the related head </a:t>
            </a:r>
            <a:r>
              <a:rPr lang="en-IN" sz="1800" b="0" i="0" u="none" strike="noStrike" baseline="0" dirty="0">
                <a:solidFill>
                  <a:schemeClr val="bg1"/>
                </a:solidFill>
                <a:latin typeface="TimesNewRomanPSMT"/>
              </a:rPr>
              <a:t>and neck muscles</a:t>
            </a:r>
          </a:p>
          <a:p>
            <a:pPr algn="l"/>
            <a:r>
              <a:rPr lang="en-GB" sz="1800" b="0" i="0" u="none" strike="noStrike" baseline="0" dirty="0">
                <a:solidFill>
                  <a:schemeClr val="bg1"/>
                </a:solidFill>
                <a:latin typeface="TimesNewRomanPSMT"/>
              </a:rPr>
              <a:t>5. The evaluation of all of the soft tissues of the face, oral cavity,</a:t>
            </a:r>
          </a:p>
          <a:p>
            <a:pPr algn="l"/>
            <a:r>
              <a:rPr lang="en-IN" sz="1800" b="0" i="0" u="none" strike="noStrike" baseline="0" dirty="0">
                <a:solidFill>
                  <a:schemeClr val="bg1"/>
                </a:solidFill>
                <a:latin typeface="TimesNewRomanPSMT"/>
              </a:rPr>
              <a:t>and oropharynx</a:t>
            </a:r>
          </a:p>
          <a:p>
            <a:pPr algn="l"/>
            <a:r>
              <a:rPr lang="en-GB" sz="1800" b="0" i="0" u="none" strike="noStrike" baseline="0" dirty="0">
                <a:solidFill>
                  <a:schemeClr val="bg1"/>
                </a:solidFill>
                <a:latin typeface="TimesNewRomanPSMT"/>
              </a:rPr>
              <a:t>6. Periodontal and dental examinations</a:t>
            </a:r>
          </a:p>
          <a:p>
            <a:pPr algn="l"/>
            <a:r>
              <a:rPr lang="en-GB" sz="1800" b="0" i="0" u="none" strike="noStrike" baseline="0" dirty="0">
                <a:solidFill>
                  <a:schemeClr val="bg1"/>
                </a:solidFill>
                <a:latin typeface="TimesNewRomanPSMT"/>
              </a:rPr>
              <a:t>7. Complete occlusal analysis, including accurately mounted</a:t>
            </a:r>
          </a:p>
          <a:p>
            <a:pPr algn="l"/>
            <a:r>
              <a:rPr lang="en-IN" sz="1800" b="0" i="0" u="none" strike="noStrike" baseline="0" dirty="0">
                <a:solidFill>
                  <a:schemeClr val="bg1"/>
                </a:solidFill>
                <a:latin typeface="TimesNewRomanPSMT"/>
              </a:rPr>
              <a:t>diagnostic models.</a:t>
            </a:r>
            <a:endParaRPr lang="en-IN" dirty="0">
              <a:solidFill>
                <a:schemeClr val="bg1"/>
              </a:solidFill>
            </a:endParaRPr>
          </a:p>
        </p:txBody>
      </p:sp>
    </p:spTree>
    <p:extLst>
      <p:ext uri="{BB962C8B-B14F-4D97-AF65-F5344CB8AC3E}">
        <p14:creationId xmlns:p14="http://schemas.microsoft.com/office/powerpoint/2010/main" val="3829858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1401"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sp>
        <p:nvSpPr>
          <p:cNvPr id="3" name="TextBox 2">
            <a:extLst>
              <a:ext uri="{FF2B5EF4-FFF2-40B4-BE49-F238E27FC236}">
                <a16:creationId xmlns:a16="http://schemas.microsoft.com/office/drawing/2014/main" id="{E1DF0B97-FEBF-F584-A6BB-C52880CD0F42}"/>
              </a:ext>
            </a:extLst>
          </p:cNvPr>
          <p:cNvSpPr txBox="1"/>
          <p:nvPr/>
        </p:nvSpPr>
        <p:spPr>
          <a:xfrm>
            <a:off x="165619" y="551289"/>
            <a:ext cx="6244512" cy="5755422"/>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solidFill>
                  <a:schemeClr val="bg1"/>
                </a:solidFill>
                <a:latin typeface="TimesNewRomanPSMT"/>
              </a:rPr>
              <a:t>Evaluation of the TMJ begins with range-of-motion analysis.</a:t>
            </a:r>
          </a:p>
          <a:p>
            <a:pPr marL="285750" indent="-285750" algn="l">
              <a:buFont typeface="Courier New" panose="02070309020205020404" pitchFamily="49" charset="0"/>
              <a:buChar char="o"/>
            </a:pPr>
            <a:endParaRPr lang="en-GB" sz="1800" b="0" i="0" u="none" strike="noStrike" baseline="0" dirty="0">
              <a:solidFill>
                <a:schemeClr val="bg1"/>
              </a:solidFill>
              <a:latin typeface="TimesNewRomanPSMT"/>
            </a:endParaRPr>
          </a:p>
          <a:p>
            <a:pPr marL="285750" indent="-285750" algn="l">
              <a:buFont typeface="Courier New" panose="02070309020205020404" pitchFamily="49" charset="0"/>
              <a:buChar char="o"/>
            </a:pPr>
            <a:r>
              <a:rPr lang="en-GB" sz="1800" b="0" i="0" u="none" strike="noStrike" baseline="0" dirty="0">
                <a:solidFill>
                  <a:schemeClr val="bg1"/>
                </a:solidFill>
                <a:latin typeface="TimesNewRomanPSMT"/>
              </a:rPr>
              <a:t>The observation of a departure from a straight path of opening and closing the mandible suggests an intracapsular disorder or masticatory muscle incoordination.</a:t>
            </a:r>
          </a:p>
          <a:p>
            <a:pPr marL="285750" indent="-285750" algn="l">
              <a:buFont typeface="Courier New" panose="02070309020205020404" pitchFamily="49" charset="0"/>
              <a:buChar char="o"/>
            </a:pPr>
            <a:endParaRPr lang="en-GB" sz="800" dirty="0">
              <a:solidFill>
                <a:schemeClr val="bg1"/>
              </a:solidFill>
              <a:latin typeface="TimesNewRomanPSMT"/>
            </a:endParaRPr>
          </a:p>
          <a:p>
            <a:pPr marL="285750" indent="-285750" algn="l">
              <a:buFont typeface="Courier New" panose="02070309020205020404" pitchFamily="49" charset="0"/>
              <a:buChar char="o"/>
            </a:pPr>
            <a:r>
              <a:rPr lang="en-GB" sz="1800" b="0" i="0" u="none" strike="noStrike" baseline="0" dirty="0">
                <a:solidFill>
                  <a:schemeClr val="bg1"/>
                </a:solidFill>
                <a:latin typeface="TimesNewRomanPSMT"/>
              </a:rPr>
              <a:t>An average maximal opening of 50 mm</a:t>
            </a:r>
            <a:r>
              <a:rPr lang="en-GB" dirty="0">
                <a:solidFill>
                  <a:schemeClr val="bg1"/>
                </a:solidFill>
                <a:latin typeface="TimesNewRomanPSMT"/>
              </a:rPr>
              <a:t> </a:t>
            </a:r>
            <a:r>
              <a:rPr lang="en-GB" sz="1800" b="0" i="0" u="none" strike="noStrike" baseline="0" dirty="0">
                <a:solidFill>
                  <a:schemeClr val="bg1"/>
                </a:solidFill>
                <a:latin typeface="TimesNewRomanPSMT"/>
              </a:rPr>
              <a:t>is common; findings of less than 40 mm of opening suggest limited opening caused by a masticatory system disorder.</a:t>
            </a:r>
          </a:p>
          <a:p>
            <a:pPr marL="285750" indent="-285750" algn="l">
              <a:buFont typeface="Courier New" panose="02070309020205020404" pitchFamily="49" charset="0"/>
              <a:buChar char="o"/>
            </a:pPr>
            <a:endParaRPr lang="en-GB" dirty="0">
              <a:solidFill>
                <a:schemeClr val="bg1"/>
              </a:solidFill>
              <a:latin typeface="TimesNewRomanPSMT"/>
            </a:endParaRPr>
          </a:p>
          <a:p>
            <a:pPr marL="285750" indent="-285750" algn="l">
              <a:buFont typeface="Courier New" panose="02070309020205020404" pitchFamily="49" charset="0"/>
              <a:buChar char="o"/>
            </a:pPr>
            <a:r>
              <a:rPr lang="en-GB" sz="1800" b="0" i="0" u="none" strike="noStrike" baseline="0" dirty="0">
                <a:solidFill>
                  <a:schemeClr val="bg1"/>
                </a:solidFill>
                <a:latin typeface="TimesNewRomanPSMT"/>
              </a:rPr>
              <a:t> The range of right and left lateral excursions is usually about 9 mm, and the protrusion of the mandible is typically 7 mm.</a:t>
            </a:r>
          </a:p>
          <a:p>
            <a:pPr marL="285750" indent="-285750" algn="l">
              <a:buFont typeface="Courier New" panose="02070309020205020404" pitchFamily="49" charset="0"/>
              <a:buChar char="o"/>
            </a:pPr>
            <a:endParaRPr lang="en-GB" dirty="0">
              <a:solidFill>
                <a:schemeClr val="bg1"/>
              </a:solidFill>
              <a:latin typeface="TimesNewRomanPSMT"/>
            </a:endParaRPr>
          </a:p>
          <a:p>
            <a:pPr marL="285750" indent="-285750" algn="l">
              <a:buFont typeface="Courier New" panose="02070309020205020404" pitchFamily="49" charset="0"/>
              <a:buChar char="o"/>
            </a:pPr>
            <a:r>
              <a:rPr lang="en-GB" sz="1800" b="0" i="1" u="none" strike="noStrike" baseline="0" dirty="0">
                <a:solidFill>
                  <a:schemeClr val="bg1"/>
                </a:solidFill>
                <a:latin typeface="TimesNewRomanPS-ItalicMT"/>
              </a:rPr>
              <a:t>Auscultation </a:t>
            </a:r>
            <a:r>
              <a:rPr lang="en-GB" sz="1800" b="0" i="0" u="none" strike="noStrike" baseline="0" dirty="0">
                <a:solidFill>
                  <a:schemeClr val="bg1"/>
                </a:solidFill>
                <a:latin typeface="TimesNewRomanPSMT"/>
              </a:rPr>
              <a:t>of the joint by listening with a stethoscope or Doppler instrument, which amplifies joint sound for both the patient and the dentist, can reveal noises that are diagnostic for numerous conditions. </a:t>
            </a:r>
          </a:p>
          <a:p>
            <a:pPr marL="285750" indent="-285750" algn="l">
              <a:buFont typeface="Courier New" panose="02070309020205020404" pitchFamily="49" charset="0"/>
              <a:buChar char="o"/>
            </a:pPr>
            <a:endParaRPr lang="en-GB" sz="1800" b="0" i="0" u="none" strike="noStrike" baseline="0" dirty="0">
              <a:solidFill>
                <a:schemeClr val="bg1"/>
              </a:solidFill>
              <a:latin typeface="TimesNewRomanPSMT"/>
            </a:endParaRPr>
          </a:p>
          <a:p>
            <a:pPr marL="285750" indent="-285750" algn="l">
              <a:buFont typeface="Courier New" panose="02070309020205020404" pitchFamily="49" charset="0"/>
              <a:buChar char="o"/>
            </a:pPr>
            <a:r>
              <a:rPr lang="en-GB" sz="1800" b="0" i="0" u="none" strike="noStrike" baseline="0" dirty="0">
                <a:solidFill>
                  <a:schemeClr val="bg1"/>
                </a:solidFill>
                <a:latin typeface="TimesNewRomanPSMT"/>
              </a:rPr>
              <a:t>The intensity and nature of any sounds, clicks, pops, or crepitus (i.e., grinding, grating, or rubbing sounds) should be recorded accurately. </a:t>
            </a:r>
          </a:p>
        </p:txBody>
      </p:sp>
      <p:pic>
        <p:nvPicPr>
          <p:cNvPr id="4" name="Picture 3">
            <a:extLst>
              <a:ext uri="{FF2B5EF4-FFF2-40B4-BE49-F238E27FC236}">
                <a16:creationId xmlns:a16="http://schemas.microsoft.com/office/drawing/2014/main" id="{A84B7FBA-5094-063E-46B6-CD94294C4099}"/>
              </a:ext>
            </a:extLst>
          </p:cNvPr>
          <p:cNvPicPr>
            <a:picLocks noChangeAspect="1"/>
          </p:cNvPicPr>
          <p:nvPr/>
        </p:nvPicPr>
        <p:blipFill>
          <a:blip r:embed="rId6"/>
          <a:stretch>
            <a:fillRect/>
          </a:stretch>
        </p:blipFill>
        <p:spPr>
          <a:xfrm>
            <a:off x="6583289" y="965188"/>
            <a:ext cx="5478543" cy="4999427"/>
          </a:xfrm>
          <a:prstGeom prst="rect">
            <a:avLst/>
          </a:prstGeom>
        </p:spPr>
      </p:pic>
    </p:spTree>
    <p:extLst>
      <p:ext uri="{BB962C8B-B14F-4D97-AF65-F5344CB8AC3E}">
        <p14:creationId xmlns:p14="http://schemas.microsoft.com/office/powerpoint/2010/main" val="2739848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pic>
        <p:nvPicPr>
          <p:cNvPr id="2" name="Picture Placeholder 4" descr="A bouquet of flowers">
            <a:extLst>
              <a:ext uri="{FF2B5EF4-FFF2-40B4-BE49-F238E27FC236}">
                <a16:creationId xmlns:a16="http://schemas.microsoft.com/office/drawing/2014/main" id="{E534A0DA-98C4-5DA6-F7AB-7B19DAF8EF5D}"/>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35901"/>
            <a:ext cx="12192000" cy="6858000"/>
          </a:xfrm>
          <a:prstGeom prst="rect">
            <a:avLst/>
          </a:prstGeom>
          <a:solidFill>
            <a:schemeClr val="bg1">
              <a:lumMod val="95000"/>
            </a:schemeClr>
          </a:solidFill>
        </p:spPr>
      </p:pic>
      <p:graphicFrame>
        <p:nvGraphicFramePr>
          <p:cNvPr id="3" name="Diagram 2">
            <a:extLst>
              <a:ext uri="{FF2B5EF4-FFF2-40B4-BE49-F238E27FC236}">
                <a16:creationId xmlns:a16="http://schemas.microsoft.com/office/drawing/2014/main" id="{39DE89E7-1EF2-CCBF-4B0A-A9FC056F7C8C}"/>
              </a:ext>
            </a:extLst>
          </p:cNvPr>
          <p:cNvGraphicFramePr/>
          <p:nvPr>
            <p:extLst>
              <p:ext uri="{D42A27DB-BD31-4B8C-83A1-F6EECF244321}">
                <p14:modId xmlns:p14="http://schemas.microsoft.com/office/powerpoint/2010/main" val="567238308"/>
              </p:ext>
            </p:extLst>
          </p:nvPr>
        </p:nvGraphicFramePr>
        <p:xfrm>
          <a:off x="103761" y="233247"/>
          <a:ext cx="6841788" cy="646330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8" name="Picture 7">
            <a:extLst>
              <a:ext uri="{FF2B5EF4-FFF2-40B4-BE49-F238E27FC236}">
                <a16:creationId xmlns:a16="http://schemas.microsoft.com/office/drawing/2014/main" id="{AA64C4B5-1F62-04C7-EE42-F7C86444C928}"/>
              </a:ext>
            </a:extLst>
          </p:cNvPr>
          <p:cNvPicPr>
            <a:picLocks noChangeAspect="1"/>
          </p:cNvPicPr>
          <p:nvPr/>
        </p:nvPicPr>
        <p:blipFill>
          <a:blip r:embed="rId11"/>
          <a:stretch>
            <a:fillRect/>
          </a:stretch>
        </p:blipFill>
        <p:spPr>
          <a:xfrm>
            <a:off x="7092719" y="1334380"/>
            <a:ext cx="5171485" cy="4002730"/>
          </a:xfrm>
          <a:prstGeom prst="rect">
            <a:avLst/>
          </a:prstGeom>
        </p:spPr>
      </p:pic>
    </p:spTree>
    <p:extLst>
      <p:ext uri="{BB962C8B-B14F-4D97-AF65-F5344CB8AC3E}">
        <p14:creationId xmlns:p14="http://schemas.microsoft.com/office/powerpoint/2010/main" val="2986002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sp>
        <p:nvSpPr>
          <p:cNvPr id="4" name="TextBox 3">
            <a:extLst>
              <a:ext uri="{FF2B5EF4-FFF2-40B4-BE49-F238E27FC236}">
                <a16:creationId xmlns:a16="http://schemas.microsoft.com/office/drawing/2014/main" id="{00AE7506-AE1D-98C3-0984-A8F0A8367F84}"/>
              </a:ext>
            </a:extLst>
          </p:cNvPr>
          <p:cNvSpPr txBox="1"/>
          <p:nvPr/>
        </p:nvSpPr>
        <p:spPr>
          <a:xfrm>
            <a:off x="329188" y="597064"/>
            <a:ext cx="6209522" cy="5355312"/>
          </a:xfrm>
          <a:prstGeom prst="rect">
            <a:avLst/>
          </a:prstGeom>
          <a:noFill/>
        </p:spPr>
        <p:txBody>
          <a:bodyPr wrap="square">
            <a:spAutoFit/>
          </a:bodyPr>
          <a:lstStyle/>
          <a:p>
            <a:pPr marL="285750" indent="-285750" algn="l">
              <a:buFont typeface="Courier New" panose="02070309020205020404" pitchFamily="49" charset="0"/>
              <a:buChar char="o"/>
            </a:pPr>
            <a:r>
              <a:rPr lang="en-GB" sz="1800" b="0" i="1" u="none" strike="noStrike" baseline="0" dirty="0">
                <a:solidFill>
                  <a:schemeClr val="bg1"/>
                </a:solidFill>
                <a:latin typeface="TimesNewRomanPS-ItalicMT"/>
              </a:rPr>
              <a:t>Muscle palpation </a:t>
            </a:r>
            <a:r>
              <a:rPr lang="en-GB" sz="1800" b="0" i="0" u="none" strike="noStrike" baseline="0" dirty="0">
                <a:solidFill>
                  <a:schemeClr val="bg1"/>
                </a:solidFill>
                <a:latin typeface="TimesNewRomanPSMT"/>
              </a:rPr>
              <a:t>is also a learned technique that requires both experience and expertise so that it may help to derive the most reliable information. </a:t>
            </a:r>
          </a:p>
          <a:p>
            <a:pPr marL="285750" indent="-285750" algn="l">
              <a:buFont typeface="Courier New" panose="02070309020205020404" pitchFamily="49" charset="0"/>
              <a:buChar char="o"/>
            </a:pPr>
            <a:endParaRPr lang="en-GB" sz="1800" b="0" i="0" u="none" strike="noStrike" baseline="0" dirty="0">
              <a:solidFill>
                <a:schemeClr val="bg1"/>
              </a:solidFill>
              <a:latin typeface="TimesNewRomanPSMT"/>
            </a:endParaRPr>
          </a:p>
          <a:p>
            <a:pPr marL="285750" indent="-285750" algn="l">
              <a:buFont typeface="Courier New" panose="02070309020205020404" pitchFamily="49" charset="0"/>
              <a:buChar char="o"/>
            </a:pPr>
            <a:r>
              <a:rPr lang="en-GB" sz="1800" b="0" i="0" u="none" strike="noStrike" baseline="0" dirty="0">
                <a:solidFill>
                  <a:schemeClr val="bg1"/>
                </a:solidFill>
                <a:latin typeface="TimesNewRomanPSMT"/>
              </a:rPr>
              <a:t>Externally, the muscles that are palpated include the anterior, middle, and posterior temporalis; </a:t>
            </a:r>
          </a:p>
          <a:p>
            <a:pPr marL="285750" indent="-285750" algn="l">
              <a:buFont typeface="Courier New" panose="02070309020205020404" pitchFamily="49" charset="0"/>
              <a:buChar char="o"/>
            </a:pPr>
            <a:r>
              <a:rPr lang="en-GB" sz="1800" b="0" i="0" u="none" strike="noStrike" baseline="0" dirty="0">
                <a:solidFill>
                  <a:schemeClr val="bg1"/>
                </a:solidFill>
                <a:latin typeface="TimesNewRomanPSMT"/>
              </a:rPr>
              <a:t>the superficial masseter; the anterior and posterior digastric; the sternocleidomastoid; the trapezius; the posterior cervical muscles; and the insertion of the medial pterygoid muscle. </a:t>
            </a:r>
          </a:p>
          <a:p>
            <a:pPr marL="285750" indent="-285750" algn="l">
              <a:buFont typeface="Courier New" panose="02070309020205020404" pitchFamily="49" charset="0"/>
              <a:buChar char="o"/>
            </a:pPr>
            <a:endParaRPr lang="en-GB" sz="1800" b="0" i="0" u="none" strike="noStrike" baseline="0" dirty="0">
              <a:solidFill>
                <a:schemeClr val="bg1"/>
              </a:solidFill>
              <a:latin typeface="TimesNewRomanPSMT"/>
            </a:endParaRPr>
          </a:p>
          <a:p>
            <a:pPr marL="285750" indent="-285750" algn="l">
              <a:buFont typeface="Courier New" panose="02070309020205020404" pitchFamily="49" charset="0"/>
              <a:buChar char="o"/>
            </a:pPr>
            <a:r>
              <a:rPr lang="en-GB" sz="1800" b="0" i="0" u="none" strike="noStrike" baseline="0" dirty="0">
                <a:solidFill>
                  <a:schemeClr val="bg1"/>
                </a:solidFill>
                <a:latin typeface="TimesNewRomanPSMT"/>
              </a:rPr>
              <a:t>Intraorally, the deep masseter is tested with moderate squeezing pressure, and the</a:t>
            </a:r>
          </a:p>
          <a:p>
            <a:pPr marL="285750" indent="-285750" algn="l">
              <a:buFont typeface="Courier New" panose="02070309020205020404" pitchFamily="49" charset="0"/>
              <a:buChar char="o"/>
            </a:pPr>
            <a:endParaRPr lang="en-GB" sz="1800" b="0" i="0" u="none" strike="noStrike" baseline="0" dirty="0">
              <a:solidFill>
                <a:schemeClr val="bg1"/>
              </a:solidFill>
              <a:latin typeface="TimesNewRomanPSMT"/>
            </a:endParaRPr>
          </a:p>
          <a:p>
            <a:pPr marL="285750" indent="-285750" algn="l">
              <a:buFont typeface="Courier New" panose="02070309020205020404" pitchFamily="49" charset="0"/>
              <a:buChar char="o"/>
            </a:pPr>
            <a:r>
              <a:rPr lang="en-GB" sz="1800" b="0" i="0" u="none" strike="noStrike" baseline="0" dirty="0">
                <a:solidFill>
                  <a:schemeClr val="bg1"/>
                </a:solidFill>
                <a:latin typeface="TimesNewRomanPSMT"/>
              </a:rPr>
              <a:t> The medial pterygoid muscle is palpated directly in the general region of the insertion point for local </a:t>
            </a:r>
            <a:r>
              <a:rPr lang="en-GB" sz="1800" b="0" i="0" u="none" strike="noStrike" baseline="0" dirty="0" err="1">
                <a:solidFill>
                  <a:schemeClr val="bg1"/>
                </a:solidFill>
                <a:latin typeface="TimesNewRomanPSMT"/>
              </a:rPr>
              <a:t>anesthesia</a:t>
            </a:r>
            <a:r>
              <a:rPr lang="en-GB" sz="1800" b="0" i="0" u="none" strike="noStrike" baseline="0" dirty="0">
                <a:solidFill>
                  <a:schemeClr val="bg1"/>
                </a:solidFill>
                <a:latin typeface="TimesNewRomanPSMT"/>
              </a:rPr>
              <a:t> with a mandibular block.</a:t>
            </a:r>
          </a:p>
          <a:p>
            <a:pPr marL="285750" indent="-285750" algn="l">
              <a:buFont typeface="Courier New" panose="02070309020205020404" pitchFamily="49" charset="0"/>
              <a:buChar char="o"/>
            </a:pPr>
            <a:endParaRPr lang="en-GB" sz="1800" b="0" i="0" u="none" strike="noStrike" baseline="0" dirty="0">
              <a:solidFill>
                <a:schemeClr val="bg1"/>
              </a:solidFill>
              <a:latin typeface="TimesNewRomanPSMT"/>
            </a:endParaRPr>
          </a:p>
          <a:p>
            <a:pPr marL="285750" indent="-285750" algn="l">
              <a:buFont typeface="Courier New" panose="02070309020205020404" pitchFamily="49" charset="0"/>
              <a:buChar char="o"/>
            </a:pPr>
            <a:r>
              <a:rPr lang="en-GB" sz="1800" b="0" i="0" u="none" strike="noStrike" baseline="0" dirty="0">
                <a:solidFill>
                  <a:schemeClr val="bg1"/>
                </a:solidFill>
                <a:latin typeface="TimesNewRomanPSMT"/>
              </a:rPr>
              <a:t>The lateral pterygoid is difficult to palpate because of the dominance of the medial pterygoid in the same region.</a:t>
            </a:r>
            <a:endParaRPr lang="en-IN" dirty="0">
              <a:solidFill>
                <a:schemeClr val="bg1"/>
              </a:solidFill>
            </a:endParaRPr>
          </a:p>
        </p:txBody>
      </p:sp>
      <p:pic>
        <p:nvPicPr>
          <p:cNvPr id="7" name="Picture 6">
            <a:extLst>
              <a:ext uri="{FF2B5EF4-FFF2-40B4-BE49-F238E27FC236}">
                <a16:creationId xmlns:a16="http://schemas.microsoft.com/office/drawing/2014/main" id="{51FC12A0-501B-6E60-7B6A-FEC781DB2948}"/>
              </a:ext>
            </a:extLst>
          </p:cNvPr>
          <p:cNvPicPr>
            <a:picLocks noChangeAspect="1"/>
          </p:cNvPicPr>
          <p:nvPr/>
        </p:nvPicPr>
        <p:blipFill>
          <a:blip r:embed="rId6"/>
          <a:stretch>
            <a:fillRect/>
          </a:stretch>
        </p:blipFill>
        <p:spPr>
          <a:xfrm>
            <a:off x="6867898" y="4143984"/>
            <a:ext cx="5172277" cy="24704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505B7534-5E07-6161-87F6-177C6E950512}"/>
              </a:ext>
            </a:extLst>
          </p:cNvPr>
          <p:cNvPicPr>
            <a:picLocks noChangeAspect="1"/>
          </p:cNvPicPr>
          <p:nvPr/>
        </p:nvPicPr>
        <p:blipFill>
          <a:blip r:embed="rId7"/>
          <a:stretch>
            <a:fillRect/>
          </a:stretch>
        </p:blipFill>
        <p:spPr>
          <a:xfrm>
            <a:off x="6782371" y="247343"/>
            <a:ext cx="5207895" cy="35029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0004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bouquet of flowers">
            <a:extLst>
              <a:ext uri="{FF2B5EF4-FFF2-40B4-BE49-F238E27FC236}">
                <a16:creationId xmlns:a16="http://schemas.microsoft.com/office/drawing/2014/main" id="{8AB2ECDC-2C97-9031-6EF9-11EF690976ED}"/>
              </a:ext>
            </a:extLst>
          </p:cNvPr>
          <p:cNvPicPr>
            <a:picLocks noGrp="1" noChangeAspect="1"/>
          </p:cNvPicPr>
          <p:nvPr>
            <p:ph type="pic" sz="quarter" idx="10"/>
          </p:nvPr>
        </p:nvPicPr>
        <p:blipFill>
          <a:blip r:embed="rId2"/>
          <a:srcRect/>
          <a:stretch/>
        </p:blipFill>
        <p:spPr>
          <a:xfrm>
            <a:off x="0" y="0"/>
            <a:ext cx="12192000" cy="6858000"/>
          </a:xfrm>
        </p:spPr>
      </p:pic>
      <p:cxnSp>
        <p:nvCxnSpPr>
          <p:cNvPr id="25" name="Straight Connector 24">
            <a:extLst>
              <a:ext uri="{FF2B5EF4-FFF2-40B4-BE49-F238E27FC236}">
                <a16:creationId xmlns:a16="http://schemas.microsoft.com/office/drawing/2014/main" id="{DE502E84-5063-F43E-AC45-9F5CEAA69246}"/>
              </a:ext>
              <a:ext uri="{C183D7F6-B498-43B3-948B-1728B52AA6E4}">
                <adec:decorative xmlns:adec="http://schemas.microsoft.com/office/drawing/2017/decorative" val="1"/>
              </a:ext>
            </a:extLst>
          </p:cNvPr>
          <p:cNvCxnSpPr>
            <a:cxnSpLocks/>
          </p:cNvCxnSpPr>
          <p:nvPr/>
        </p:nvCxnSpPr>
        <p:spPr>
          <a:xfrm>
            <a:off x="1701285" y="3209689"/>
            <a:ext cx="36245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DE43C393-A639-F47D-D8A8-BAF189C58382}"/>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5000"/>
                    </a14:imgEffect>
                  </a14:imgLayer>
                </a14:imgProps>
              </a:ext>
              <a:ext uri="{28A0092B-C50C-407E-A947-70E740481C1C}">
                <a14:useLocalDpi xmlns:a14="http://schemas.microsoft.com/office/drawing/2010/main"/>
              </a:ext>
            </a:extLst>
          </a:blip>
          <a:stretch>
            <a:fillRect/>
          </a:stretch>
        </p:blipFill>
        <p:spPr>
          <a:xfrm>
            <a:off x="4839787" y="3066998"/>
            <a:ext cx="972078" cy="285381"/>
          </a:xfrm>
          <a:prstGeom prst="rect">
            <a:avLst/>
          </a:prstGeom>
        </p:spPr>
      </p:pic>
      <p:pic>
        <p:nvPicPr>
          <p:cNvPr id="2" name="Picture 1">
            <a:extLst>
              <a:ext uri="{FF2B5EF4-FFF2-40B4-BE49-F238E27FC236}">
                <a16:creationId xmlns:a16="http://schemas.microsoft.com/office/drawing/2014/main" id="{F3E37867-6721-B5F0-20D7-2CAF402F3D45}"/>
              </a:ext>
            </a:extLst>
          </p:cNvPr>
          <p:cNvPicPr>
            <a:picLocks noChangeAspect="1"/>
          </p:cNvPicPr>
          <p:nvPr/>
        </p:nvPicPr>
        <p:blipFill>
          <a:blip r:embed="rId5"/>
          <a:stretch>
            <a:fillRect/>
          </a:stretch>
        </p:blipFill>
        <p:spPr>
          <a:xfrm>
            <a:off x="3114675" y="553197"/>
            <a:ext cx="5962650" cy="5962650"/>
          </a:xfrm>
          <a:prstGeom prst="rect">
            <a:avLst/>
          </a:prstGeom>
        </p:spPr>
      </p:pic>
    </p:spTree>
    <p:extLst>
      <p:ext uri="{BB962C8B-B14F-4D97-AF65-F5344CB8AC3E}">
        <p14:creationId xmlns:p14="http://schemas.microsoft.com/office/powerpoint/2010/main" val="438040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pic>
        <p:nvPicPr>
          <p:cNvPr id="2" name="Picture Placeholder 4" descr="A bouquet of flowers">
            <a:extLst>
              <a:ext uri="{FF2B5EF4-FFF2-40B4-BE49-F238E27FC236}">
                <a16:creationId xmlns:a16="http://schemas.microsoft.com/office/drawing/2014/main" id="{E534A0DA-98C4-5DA6-F7AB-7B19DAF8EF5D}"/>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152400" y="152400"/>
            <a:ext cx="12192000" cy="6858000"/>
          </a:xfrm>
          <a:prstGeom prst="rect">
            <a:avLst/>
          </a:prstGeom>
          <a:solidFill>
            <a:schemeClr val="bg1">
              <a:lumMod val="95000"/>
            </a:schemeClr>
          </a:solidFill>
        </p:spPr>
      </p:pic>
    </p:spTree>
    <p:extLst>
      <p:ext uri="{BB962C8B-B14F-4D97-AF65-F5344CB8AC3E}">
        <p14:creationId xmlns:p14="http://schemas.microsoft.com/office/powerpoint/2010/main" val="783398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pic>
        <p:nvPicPr>
          <p:cNvPr id="2" name="Picture Placeholder 4" descr="A bouquet of flowers">
            <a:extLst>
              <a:ext uri="{FF2B5EF4-FFF2-40B4-BE49-F238E27FC236}">
                <a16:creationId xmlns:a16="http://schemas.microsoft.com/office/drawing/2014/main" id="{E534A0DA-98C4-5DA6-F7AB-7B19DAF8EF5D}"/>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152400" y="152400"/>
            <a:ext cx="12192000" cy="6858000"/>
          </a:xfrm>
          <a:prstGeom prst="rect">
            <a:avLst/>
          </a:prstGeom>
          <a:solidFill>
            <a:schemeClr val="bg1">
              <a:lumMod val="95000"/>
            </a:schemeClr>
          </a:solidFill>
        </p:spPr>
      </p:pic>
    </p:spTree>
    <p:extLst>
      <p:ext uri="{BB962C8B-B14F-4D97-AF65-F5344CB8AC3E}">
        <p14:creationId xmlns:p14="http://schemas.microsoft.com/office/powerpoint/2010/main" val="1273843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cxnSp>
        <p:nvCxnSpPr>
          <p:cNvPr id="13" name="Straight Connector 12">
            <a:extLst>
              <a:ext uri="{FF2B5EF4-FFF2-40B4-BE49-F238E27FC236}">
                <a16:creationId xmlns:a16="http://schemas.microsoft.com/office/drawing/2014/main" id="{327F1579-738B-D9DF-6A9B-98AB5F50D599}"/>
              </a:ext>
              <a:ext uri="{C183D7F6-B498-43B3-948B-1728B52AA6E4}">
                <adec:decorative xmlns:adec="http://schemas.microsoft.com/office/drawing/2017/decorative" val="1"/>
              </a:ext>
            </a:extLst>
          </p:cNvPr>
          <p:cNvCxnSpPr>
            <a:cxnSpLocks/>
          </p:cNvCxnSpPr>
          <p:nvPr/>
        </p:nvCxnSpPr>
        <p:spPr>
          <a:xfrm>
            <a:off x="3433949" y="3605726"/>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3464902"/>
            <a:ext cx="972078" cy="285381"/>
          </a:xfrm>
          <a:prstGeom prst="rect">
            <a:avLst/>
          </a:prstGeom>
        </p:spPr>
      </p:pic>
      <p:pic>
        <p:nvPicPr>
          <p:cNvPr id="2" name="Picture Placeholder 4" descr="A bouquet of flowers">
            <a:extLst>
              <a:ext uri="{FF2B5EF4-FFF2-40B4-BE49-F238E27FC236}">
                <a16:creationId xmlns:a16="http://schemas.microsoft.com/office/drawing/2014/main" id="{E534A0DA-98C4-5DA6-F7AB-7B19DAF8EF5D}"/>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152400" y="152400"/>
            <a:ext cx="12192000" cy="6858000"/>
          </a:xfrm>
          <a:prstGeom prst="rect">
            <a:avLst/>
          </a:prstGeom>
          <a:solidFill>
            <a:schemeClr val="bg1">
              <a:lumMod val="95000"/>
            </a:schemeClr>
          </a:solidFill>
        </p:spPr>
      </p:pic>
    </p:spTree>
    <p:extLst>
      <p:ext uri="{BB962C8B-B14F-4D97-AF65-F5344CB8AC3E}">
        <p14:creationId xmlns:p14="http://schemas.microsoft.com/office/powerpoint/2010/main" val="2943312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057FFDB-DFEC-7174-F23F-20C423A03C6A}"/>
              </a:ext>
            </a:extLst>
          </p:cNvPr>
          <p:cNvSpPr>
            <a:spLocks noGrp="1"/>
          </p:cNvSpPr>
          <p:nvPr>
            <p:ph type="title"/>
          </p:nvPr>
        </p:nvSpPr>
        <p:spPr>
          <a:xfrm>
            <a:off x="5193792" y="557784"/>
            <a:ext cx="6419088" cy="1929384"/>
          </a:xfrm>
        </p:spPr>
        <p:txBody>
          <a:bodyPr/>
          <a:lstStyle/>
          <a:p>
            <a:r>
              <a:rPr lang="en-US" dirty="0"/>
              <a:t>Speaking impact</a:t>
            </a:r>
          </a:p>
        </p:txBody>
      </p:sp>
      <p:pic>
        <p:nvPicPr>
          <p:cNvPr id="8" name="Picture Placeholder 7" descr="Close up of yellow flowers">
            <a:extLst>
              <a:ext uri="{FF2B5EF4-FFF2-40B4-BE49-F238E27FC236}">
                <a16:creationId xmlns:a16="http://schemas.microsoft.com/office/drawing/2014/main" id="{A30CECCA-DB43-3EBC-1ED9-4E7CD74EE3E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0" y="0"/>
            <a:ext cx="4434464" cy="6858000"/>
          </a:xfrm>
        </p:spPr>
      </p:pic>
      <p:sp>
        <p:nvSpPr>
          <p:cNvPr id="4" name="Content Placeholder 3">
            <a:extLst>
              <a:ext uri="{FF2B5EF4-FFF2-40B4-BE49-F238E27FC236}">
                <a16:creationId xmlns:a16="http://schemas.microsoft.com/office/drawing/2014/main" id="{D6F3EE20-53E0-0C62-809D-211B05B88043}"/>
              </a:ext>
            </a:extLst>
          </p:cNvPr>
          <p:cNvSpPr>
            <a:spLocks noGrp="1"/>
          </p:cNvSpPr>
          <p:nvPr>
            <p:ph sz="quarter" idx="12"/>
          </p:nvPr>
        </p:nvSpPr>
        <p:spPr>
          <a:xfrm>
            <a:off x="5193792" y="3328416"/>
            <a:ext cx="6419088" cy="2441448"/>
          </a:xfrm>
        </p:spPr>
        <p:txBody>
          <a:bodyPr/>
          <a:lstStyle/>
          <a:p>
            <a:r>
              <a:rPr lang="en-US" dirty="0"/>
              <a:t>Your ability to communicate effectively will leave a lasting impact on your audience</a:t>
            </a:r>
          </a:p>
          <a:p>
            <a:r>
              <a:rPr lang="en-US" dirty="0"/>
              <a:t>Effectively communicating involves not only delivering a message but also resonating with the experiences, values, and emotions of those listening </a:t>
            </a:r>
          </a:p>
          <a:p>
            <a:endParaRPr lang="en-US" dirty="0"/>
          </a:p>
        </p:txBody>
      </p:sp>
      <p:sp>
        <p:nvSpPr>
          <p:cNvPr id="2" name="Footer Placeholder 1">
            <a:extLst>
              <a:ext uri="{FF2B5EF4-FFF2-40B4-BE49-F238E27FC236}">
                <a16:creationId xmlns:a16="http://schemas.microsoft.com/office/drawing/2014/main" id="{0BF157F0-FCC9-135B-D7C0-66741C62659A}"/>
              </a:ext>
            </a:extLst>
          </p:cNvPr>
          <p:cNvSpPr>
            <a:spLocks noGrp="1"/>
          </p:cNvSpPr>
          <p:nvPr>
            <p:ph type="ftr" sz="quarter" idx="10"/>
          </p:nvPr>
        </p:nvSpPr>
        <p:spPr>
          <a:xfrm>
            <a:off x="5193792" y="6356350"/>
            <a:ext cx="4114800" cy="365125"/>
          </a:xfrm>
        </p:spPr>
        <p:txBody>
          <a:bodyPr/>
          <a:lstStyle/>
          <a:p>
            <a:r>
              <a:rPr lang="en-US" dirty="0"/>
              <a:t>Presentation title</a:t>
            </a:r>
          </a:p>
        </p:txBody>
      </p:sp>
      <p:sp>
        <p:nvSpPr>
          <p:cNvPr id="3" name="Slide Number Placeholder 2">
            <a:extLst>
              <a:ext uri="{FF2B5EF4-FFF2-40B4-BE49-F238E27FC236}">
                <a16:creationId xmlns:a16="http://schemas.microsoft.com/office/drawing/2014/main" id="{B8F090ED-AB65-F860-A6D0-5F6E60E175E5}"/>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32</a:t>
            </a:fld>
            <a:endParaRPr lang="en-US" dirty="0"/>
          </a:p>
        </p:txBody>
      </p:sp>
    </p:spTree>
    <p:extLst>
      <p:ext uri="{BB962C8B-B14F-4D97-AF65-F5344CB8AC3E}">
        <p14:creationId xmlns:p14="http://schemas.microsoft.com/office/powerpoint/2010/main" val="2069428662"/>
      </p:ext>
    </p:extLst>
  </p:cSld>
  <p:clrMapOvr>
    <a:masterClrMapping/>
  </p:clrMapOvr>
</p:sld>
</file>

<file path=ppt/theme/theme1.xml><?xml version="1.0" encoding="utf-8"?>
<a:theme xmlns:a="http://schemas.openxmlformats.org/drawingml/2006/main" name="Custom">
  <a:themeElements>
    <a:clrScheme name="Custom 20">
      <a:dk1>
        <a:srgbClr val="000000"/>
      </a:dk1>
      <a:lt1>
        <a:srgbClr val="FFFFFF"/>
      </a:lt1>
      <a:dk2>
        <a:srgbClr val="CAD8D6"/>
      </a:dk2>
      <a:lt2>
        <a:srgbClr val="E7E6E6"/>
      </a:lt2>
      <a:accent1>
        <a:srgbClr val="7E8679"/>
      </a:accent1>
      <a:accent2>
        <a:srgbClr val="72292A"/>
      </a:accent2>
      <a:accent3>
        <a:srgbClr val="4A3A1C"/>
      </a:accent3>
      <a:accent4>
        <a:srgbClr val="E47D60"/>
      </a:accent4>
      <a:accent5>
        <a:srgbClr val="CEBBAF"/>
      </a:accent5>
      <a:accent6>
        <a:srgbClr val="E8DAC4"/>
      </a:accent6>
      <a:hlink>
        <a:srgbClr val="3968F6"/>
      </a:hlink>
      <a:folHlink>
        <a:srgbClr val="954F72"/>
      </a:folHlink>
    </a:clrScheme>
    <a:fontScheme name="Custom 23">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oral flourish_win32_CP_v3" id="{3BF332BF-22B8-49D8-950E-E9BBBBF59833}" vid="{E4E7F1DC-3AF4-489F-A450-0CED11A8EB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9915FD3-F777-4046-A12C-BE3860E324BC}">
  <ds:schemaRefs>
    <ds:schemaRef ds:uri="http://schemas.microsoft.com/sharepoint/v3/contenttype/forms"/>
  </ds:schemaRefs>
</ds:datastoreItem>
</file>

<file path=customXml/itemProps2.xml><?xml version="1.0" encoding="utf-8"?>
<ds:datastoreItem xmlns:ds="http://schemas.openxmlformats.org/officeDocument/2006/customXml" ds:itemID="{71E6BC5B-F32E-483D-A6CB-100D6BCB78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384BFC8-02DA-464F-AE97-4951BE47415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{6591168D-1647-4D9C-9DC1-B87BDA0A2A41}tf56410444_win32</Template>
  <TotalTime>987</TotalTime>
  <Words>2975</Words>
  <Application>Microsoft Office PowerPoint</Application>
  <PresentationFormat>Widescreen</PresentationFormat>
  <Paragraphs>208</Paragraphs>
  <Slides>32</Slides>
  <Notes>6</Notes>
  <HiddenSlides>0</HiddenSlides>
  <MMClips>2</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32</vt:i4>
      </vt:variant>
    </vt:vector>
  </HeadingPairs>
  <TitlesOfParts>
    <vt:vector size="47" baseType="lpstr">
      <vt:lpstr>Arial</vt:lpstr>
      <vt:lpstr>Baskerville Old Face</vt:lpstr>
      <vt:lpstr>Calibri</vt:lpstr>
      <vt:lpstr>Courier New</vt:lpstr>
      <vt:lpstr>Gill Sans Nova Light</vt:lpstr>
      <vt:lpstr>Google Sans</vt:lpstr>
      <vt:lpstr>Open Sans</vt:lpstr>
      <vt:lpstr>Times New Roman</vt:lpstr>
      <vt:lpstr>TimesNewRomanPS-ItalicMT</vt:lpstr>
      <vt:lpstr>TimesNewRomanPSMT</vt:lpstr>
      <vt:lpstr>Univers-Bold</vt:lpstr>
      <vt:lpstr>Univers-CondensedBold</vt:lpstr>
      <vt:lpstr>Univers-CondensedLight</vt:lpstr>
      <vt:lpstr>Wingdings</vt:lpstr>
      <vt:lpstr>Custom</vt:lpstr>
      <vt:lpstr>Masticatory System Disorders that Influence the Periodontium</vt:lpstr>
      <vt:lpstr>    Contents </vt:lpstr>
      <vt:lpstr>The masticatory system consists of the temporomandibular joints (TMJs), the masticatory muscles, the teeth in occlusion, and the neurologic and vascular supplies that support all of these structures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Speaking impact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haneesha patcha</dc:creator>
  <cp:lastModifiedBy>haneesha patcha</cp:lastModifiedBy>
  <cp:revision>19</cp:revision>
  <dcterms:created xsi:type="dcterms:W3CDTF">2024-10-05T04:54:54Z</dcterms:created>
  <dcterms:modified xsi:type="dcterms:W3CDTF">2025-01-08T08:41:03Z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