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5"/>
  </p:notesMasterIdLst>
  <p:sldIdLst>
    <p:sldId id="256" r:id="rId2"/>
    <p:sldId id="567" r:id="rId3"/>
    <p:sldId id="568" r:id="rId4"/>
    <p:sldId id="257" r:id="rId5"/>
    <p:sldId id="259" r:id="rId6"/>
    <p:sldId id="260" r:id="rId7"/>
    <p:sldId id="261" r:id="rId8"/>
    <p:sldId id="262" r:id="rId9"/>
    <p:sldId id="263" r:id="rId10"/>
    <p:sldId id="264" r:id="rId11"/>
    <p:sldId id="289" r:id="rId12"/>
    <p:sldId id="290" r:id="rId13"/>
    <p:sldId id="291" r:id="rId14"/>
    <p:sldId id="292" r:id="rId15"/>
    <p:sldId id="294" r:id="rId16"/>
    <p:sldId id="293" r:id="rId17"/>
    <p:sldId id="296" r:id="rId18"/>
    <p:sldId id="298" r:id="rId19"/>
    <p:sldId id="299" r:id="rId20"/>
    <p:sldId id="300" r:id="rId21"/>
    <p:sldId id="270" r:id="rId22"/>
    <p:sldId id="271" r:id="rId23"/>
    <p:sldId id="555" r:id="rId24"/>
    <p:sldId id="272" r:id="rId25"/>
    <p:sldId id="556" r:id="rId26"/>
    <p:sldId id="557" r:id="rId27"/>
    <p:sldId id="258" r:id="rId28"/>
    <p:sldId id="558" r:id="rId29"/>
    <p:sldId id="559" r:id="rId30"/>
    <p:sldId id="273" r:id="rId31"/>
    <p:sldId id="317" r:id="rId32"/>
    <p:sldId id="554" r:id="rId33"/>
    <p:sldId id="274" r:id="rId34"/>
    <p:sldId id="364" r:id="rId35"/>
    <p:sldId id="275" r:id="rId36"/>
    <p:sldId id="560" r:id="rId37"/>
    <p:sldId id="276" r:id="rId38"/>
    <p:sldId id="562" r:id="rId39"/>
    <p:sldId id="277" r:id="rId40"/>
    <p:sldId id="563" r:id="rId41"/>
    <p:sldId id="278" r:id="rId42"/>
    <p:sldId id="564" r:id="rId43"/>
    <p:sldId id="281" r:id="rId44"/>
    <p:sldId id="565" r:id="rId45"/>
    <p:sldId id="282" r:id="rId46"/>
    <p:sldId id="283" r:id="rId47"/>
    <p:sldId id="566" r:id="rId48"/>
    <p:sldId id="284" r:id="rId49"/>
    <p:sldId id="285" r:id="rId50"/>
    <p:sldId id="286" r:id="rId51"/>
    <p:sldId id="287" r:id="rId52"/>
    <p:sldId id="288" r:id="rId53"/>
    <p:sldId id="569"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73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660"/>
  </p:normalViewPr>
  <p:slideViewPr>
    <p:cSldViewPr snapToGrid="0">
      <p:cViewPr varScale="1">
        <p:scale>
          <a:sx n="78" d="100"/>
          <a:sy n="78" d="100"/>
        </p:scale>
        <p:origin x="85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CCCF44-F610-4F1E-8055-438AE9B2E7F4}" type="doc">
      <dgm:prSet loTypeId="urn:microsoft.com/office/officeart/2005/8/layout/matrix3" loCatId="matrix" qsTypeId="urn:microsoft.com/office/officeart/2005/8/quickstyle/simple4" qsCatId="simple" csTypeId="urn:microsoft.com/office/officeart/2005/8/colors/accent1_2" csCatId="accent1" phldr="1"/>
      <dgm:spPr/>
      <dgm:t>
        <a:bodyPr/>
        <a:lstStyle/>
        <a:p>
          <a:endParaRPr lang="en-IN"/>
        </a:p>
      </dgm:t>
    </dgm:pt>
    <dgm:pt modelId="{15778C21-B7DB-4AAA-85B9-BAC4723D2BB1}">
      <dgm:prSet phldrT="[Text]"/>
      <dgm:spPr/>
      <dgm:t>
        <a:bodyPr/>
        <a:lstStyle/>
        <a:p>
          <a:r>
            <a:rPr lang="en-IN" dirty="0"/>
            <a:t>Exploratory or formulative</a:t>
          </a:r>
        </a:p>
      </dgm:t>
    </dgm:pt>
    <dgm:pt modelId="{2F1B19F6-4A47-441B-80C4-DD2A2C32F835}" type="parTrans" cxnId="{A96ADD3F-D348-4C09-BC90-956E97F3DAF9}">
      <dgm:prSet/>
      <dgm:spPr/>
      <dgm:t>
        <a:bodyPr/>
        <a:lstStyle/>
        <a:p>
          <a:endParaRPr lang="en-IN"/>
        </a:p>
      </dgm:t>
    </dgm:pt>
    <dgm:pt modelId="{809FDD31-C105-489E-BC6D-49F1D5DF3144}" type="sibTrans" cxnId="{A96ADD3F-D348-4C09-BC90-956E97F3DAF9}">
      <dgm:prSet/>
      <dgm:spPr/>
      <dgm:t>
        <a:bodyPr/>
        <a:lstStyle/>
        <a:p>
          <a:endParaRPr lang="en-IN"/>
        </a:p>
      </dgm:t>
    </dgm:pt>
    <dgm:pt modelId="{E0B7E11B-9D33-4E6A-AD2F-FC7C9A6D6CA3}">
      <dgm:prSet phldrT="[Text]"/>
      <dgm:spPr/>
      <dgm:t>
        <a:bodyPr/>
        <a:lstStyle/>
        <a:p>
          <a:r>
            <a:rPr lang="en-IN" dirty="0"/>
            <a:t>Descriptive</a:t>
          </a:r>
        </a:p>
        <a:p>
          <a:endParaRPr lang="en-IN" dirty="0"/>
        </a:p>
      </dgm:t>
    </dgm:pt>
    <dgm:pt modelId="{830A28BD-156E-4E16-BB87-6BE4123DB75D}" type="parTrans" cxnId="{D15F7CC8-2967-4CFC-A85A-D97CC5D2BA26}">
      <dgm:prSet/>
      <dgm:spPr/>
      <dgm:t>
        <a:bodyPr/>
        <a:lstStyle/>
        <a:p>
          <a:endParaRPr lang="en-IN"/>
        </a:p>
      </dgm:t>
    </dgm:pt>
    <dgm:pt modelId="{1EF7C3F1-A073-432E-8A0A-DC6BAEBDEFFE}" type="sibTrans" cxnId="{D15F7CC8-2967-4CFC-A85A-D97CC5D2BA26}">
      <dgm:prSet/>
      <dgm:spPr/>
      <dgm:t>
        <a:bodyPr/>
        <a:lstStyle/>
        <a:p>
          <a:endParaRPr lang="en-IN"/>
        </a:p>
      </dgm:t>
    </dgm:pt>
    <dgm:pt modelId="{20CA3349-5606-482C-A644-25DFF60457CA}">
      <dgm:prSet phldrT="[Text]"/>
      <dgm:spPr/>
      <dgm:t>
        <a:bodyPr/>
        <a:lstStyle/>
        <a:p>
          <a:r>
            <a:rPr lang="en-IN" dirty="0"/>
            <a:t>Diagnostic </a:t>
          </a:r>
        </a:p>
      </dgm:t>
    </dgm:pt>
    <dgm:pt modelId="{ED872B8C-FD25-421C-B89A-675899AC652C}" type="parTrans" cxnId="{4D487D8F-18D8-49E1-9745-032F3C457F6B}">
      <dgm:prSet/>
      <dgm:spPr/>
      <dgm:t>
        <a:bodyPr/>
        <a:lstStyle/>
        <a:p>
          <a:endParaRPr lang="en-IN"/>
        </a:p>
      </dgm:t>
    </dgm:pt>
    <dgm:pt modelId="{74D316EB-0AE9-4E1F-AA64-75A3F93478FA}" type="sibTrans" cxnId="{4D487D8F-18D8-49E1-9745-032F3C457F6B}">
      <dgm:prSet/>
      <dgm:spPr/>
      <dgm:t>
        <a:bodyPr/>
        <a:lstStyle/>
        <a:p>
          <a:endParaRPr lang="en-IN"/>
        </a:p>
      </dgm:t>
    </dgm:pt>
    <dgm:pt modelId="{F9399A05-B26E-4E92-BE62-CD1ADF510D52}">
      <dgm:prSet phldrT="[Text]"/>
      <dgm:spPr/>
      <dgm:t>
        <a:bodyPr/>
        <a:lstStyle/>
        <a:p>
          <a:r>
            <a:rPr lang="en-IN" dirty="0"/>
            <a:t>Hypothesis testing</a:t>
          </a:r>
        </a:p>
      </dgm:t>
    </dgm:pt>
    <dgm:pt modelId="{E5493982-8B2E-402A-8F6D-5EC75F7B6CE2}" type="parTrans" cxnId="{0A27B14E-D6B4-4391-85B3-C6EAE99BF4A0}">
      <dgm:prSet/>
      <dgm:spPr/>
      <dgm:t>
        <a:bodyPr/>
        <a:lstStyle/>
        <a:p>
          <a:endParaRPr lang="en-IN"/>
        </a:p>
      </dgm:t>
    </dgm:pt>
    <dgm:pt modelId="{271776C9-0AB4-43BB-AF7E-745C336EE1F8}" type="sibTrans" cxnId="{0A27B14E-D6B4-4391-85B3-C6EAE99BF4A0}">
      <dgm:prSet/>
      <dgm:spPr/>
      <dgm:t>
        <a:bodyPr/>
        <a:lstStyle/>
        <a:p>
          <a:endParaRPr lang="en-IN"/>
        </a:p>
      </dgm:t>
    </dgm:pt>
    <dgm:pt modelId="{820D7B92-533F-4309-B10A-C939F199C57C}" type="pres">
      <dgm:prSet presAssocID="{5CCCCF44-F610-4F1E-8055-438AE9B2E7F4}" presName="matrix" presStyleCnt="0">
        <dgm:presLayoutVars>
          <dgm:chMax val="1"/>
          <dgm:dir/>
          <dgm:resizeHandles val="exact"/>
        </dgm:presLayoutVars>
      </dgm:prSet>
      <dgm:spPr/>
    </dgm:pt>
    <dgm:pt modelId="{872D8592-57E6-4A84-9A08-0942683190B6}" type="pres">
      <dgm:prSet presAssocID="{5CCCCF44-F610-4F1E-8055-438AE9B2E7F4}" presName="diamond" presStyleLbl="bgShp" presStyleIdx="0" presStyleCnt="1" custScaleX="59419" custScaleY="56696"/>
      <dgm:spPr/>
    </dgm:pt>
    <dgm:pt modelId="{8683A613-54A3-4B3C-984C-B8E64FAC1EA2}" type="pres">
      <dgm:prSet presAssocID="{5CCCCF44-F610-4F1E-8055-438AE9B2E7F4}" presName="quad1" presStyleLbl="node1" presStyleIdx="0" presStyleCnt="4">
        <dgm:presLayoutVars>
          <dgm:chMax val="0"/>
          <dgm:chPref val="0"/>
          <dgm:bulletEnabled val="1"/>
        </dgm:presLayoutVars>
      </dgm:prSet>
      <dgm:spPr/>
    </dgm:pt>
    <dgm:pt modelId="{974664A5-A0B8-4930-8CFF-83502DAA1294}" type="pres">
      <dgm:prSet presAssocID="{5CCCCF44-F610-4F1E-8055-438AE9B2E7F4}" presName="quad2" presStyleLbl="node1" presStyleIdx="1" presStyleCnt="4">
        <dgm:presLayoutVars>
          <dgm:chMax val="0"/>
          <dgm:chPref val="0"/>
          <dgm:bulletEnabled val="1"/>
        </dgm:presLayoutVars>
      </dgm:prSet>
      <dgm:spPr/>
    </dgm:pt>
    <dgm:pt modelId="{A6696246-31BD-4B71-BD8E-20C5DF5B014E}" type="pres">
      <dgm:prSet presAssocID="{5CCCCF44-F610-4F1E-8055-438AE9B2E7F4}" presName="quad3" presStyleLbl="node1" presStyleIdx="2" presStyleCnt="4">
        <dgm:presLayoutVars>
          <dgm:chMax val="0"/>
          <dgm:chPref val="0"/>
          <dgm:bulletEnabled val="1"/>
        </dgm:presLayoutVars>
      </dgm:prSet>
      <dgm:spPr/>
    </dgm:pt>
    <dgm:pt modelId="{37FA61AA-A2F6-46A3-8309-3A08B87CDE36}" type="pres">
      <dgm:prSet presAssocID="{5CCCCF44-F610-4F1E-8055-438AE9B2E7F4}" presName="quad4" presStyleLbl="node1" presStyleIdx="3" presStyleCnt="4">
        <dgm:presLayoutVars>
          <dgm:chMax val="0"/>
          <dgm:chPref val="0"/>
          <dgm:bulletEnabled val="1"/>
        </dgm:presLayoutVars>
      </dgm:prSet>
      <dgm:spPr/>
    </dgm:pt>
  </dgm:ptLst>
  <dgm:cxnLst>
    <dgm:cxn modelId="{18DA3814-096D-4A9D-B3FB-00BF5D1C9027}" type="presOf" srcId="{15778C21-B7DB-4AAA-85B9-BAC4723D2BB1}" destId="{8683A613-54A3-4B3C-984C-B8E64FAC1EA2}" srcOrd="0" destOrd="0" presId="urn:microsoft.com/office/officeart/2005/8/layout/matrix3"/>
    <dgm:cxn modelId="{A96ADD3F-D348-4C09-BC90-956E97F3DAF9}" srcId="{5CCCCF44-F610-4F1E-8055-438AE9B2E7F4}" destId="{15778C21-B7DB-4AAA-85B9-BAC4723D2BB1}" srcOrd="0" destOrd="0" parTransId="{2F1B19F6-4A47-441B-80C4-DD2A2C32F835}" sibTransId="{809FDD31-C105-489E-BC6D-49F1D5DF3144}"/>
    <dgm:cxn modelId="{0A27B14E-D6B4-4391-85B3-C6EAE99BF4A0}" srcId="{5CCCCF44-F610-4F1E-8055-438AE9B2E7F4}" destId="{F9399A05-B26E-4E92-BE62-CD1ADF510D52}" srcOrd="3" destOrd="0" parTransId="{E5493982-8B2E-402A-8F6D-5EC75F7B6CE2}" sibTransId="{271776C9-0AB4-43BB-AF7E-745C336EE1F8}"/>
    <dgm:cxn modelId="{F13D267D-F3E2-4923-9D03-493F3744775C}" type="presOf" srcId="{E0B7E11B-9D33-4E6A-AD2F-FC7C9A6D6CA3}" destId="{974664A5-A0B8-4930-8CFF-83502DAA1294}" srcOrd="0" destOrd="0" presId="urn:microsoft.com/office/officeart/2005/8/layout/matrix3"/>
    <dgm:cxn modelId="{4D487D8F-18D8-49E1-9745-032F3C457F6B}" srcId="{5CCCCF44-F610-4F1E-8055-438AE9B2E7F4}" destId="{20CA3349-5606-482C-A644-25DFF60457CA}" srcOrd="2" destOrd="0" parTransId="{ED872B8C-FD25-421C-B89A-675899AC652C}" sibTransId="{74D316EB-0AE9-4E1F-AA64-75A3F93478FA}"/>
    <dgm:cxn modelId="{BD9062B9-5F10-4136-8808-910D89DD1D7C}" type="presOf" srcId="{20CA3349-5606-482C-A644-25DFF60457CA}" destId="{A6696246-31BD-4B71-BD8E-20C5DF5B014E}" srcOrd="0" destOrd="0" presId="urn:microsoft.com/office/officeart/2005/8/layout/matrix3"/>
    <dgm:cxn modelId="{D15F7CC8-2967-4CFC-A85A-D97CC5D2BA26}" srcId="{5CCCCF44-F610-4F1E-8055-438AE9B2E7F4}" destId="{E0B7E11B-9D33-4E6A-AD2F-FC7C9A6D6CA3}" srcOrd="1" destOrd="0" parTransId="{830A28BD-156E-4E16-BB87-6BE4123DB75D}" sibTransId="{1EF7C3F1-A073-432E-8A0A-DC6BAEBDEFFE}"/>
    <dgm:cxn modelId="{ED2291D2-508D-41C2-8217-679D1578021B}" type="presOf" srcId="{F9399A05-B26E-4E92-BE62-CD1ADF510D52}" destId="{37FA61AA-A2F6-46A3-8309-3A08B87CDE36}" srcOrd="0" destOrd="0" presId="urn:microsoft.com/office/officeart/2005/8/layout/matrix3"/>
    <dgm:cxn modelId="{44093BE5-6459-4652-A6E9-792679A608CC}" type="presOf" srcId="{5CCCCF44-F610-4F1E-8055-438AE9B2E7F4}" destId="{820D7B92-533F-4309-B10A-C939F199C57C}" srcOrd="0" destOrd="0" presId="urn:microsoft.com/office/officeart/2005/8/layout/matrix3"/>
    <dgm:cxn modelId="{3CC3E84C-58BD-4A28-8C65-5112941BE9A3}" type="presParOf" srcId="{820D7B92-533F-4309-B10A-C939F199C57C}" destId="{872D8592-57E6-4A84-9A08-0942683190B6}" srcOrd="0" destOrd="0" presId="urn:microsoft.com/office/officeart/2005/8/layout/matrix3"/>
    <dgm:cxn modelId="{65E873F8-318F-4546-81A4-A9C7605D2C82}" type="presParOf" srcId="{820D7B92-533F-4309-B10A-C939F199C57C}" destId="{8683A613-54A3-4B3C-984C-B8E64FAC1EA2}" srcOrd="1" destOrd="0" presId="urn:microsoft.com/office/officeart/2005/8/layout/matrix3"/>
    <dgm:cxn modelId="{9F23EE92-2506-4823-82B5-E66BE4C26F73}" type="presParOf" srcId="{820D7B92-533F-4309-B10A-C939F199C57C}" destId="{974664A5-A0B8-4930-8CFF-83502DAA1294}" srcOrd="2" destOrd="0" presId="urn:microsoft.com/office/officeart/2005/8/layout/matrix3"/>
    <dgm:cxn modelId="{245576E7-BFE2-43D7-948A-5864C8434633}" type="presParOf" srcId="{820D7B92-533F-4309-B10A-C939F199C57C}" destId="{A6696246-31BD-4B71-BD8E-20C5DF5B014E}" srcOrd="3" destOrd="0" presId="urn:microsoft.com/office/officeart/2005/8/layout/matrix3"/>
    <dgm:cxn modelId="{8328131D-D809-4CF0-91ED-7BDAB4CFEAF7}" type="presParOf" srcId="{820D7B92-533F-4309-B10A-C939F199C57C}" destId="{37FA61AA-A2F6-46A3-8309-3A08B87CDE36}"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326562-7C93-4B3A-A25C-6DE3AFCB9D2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7B8C050D-3001-428A-83DF-89EF3D87AC49}">
      <dgm:prSet phldrT="[Text]" custT="1"/>
      <dgm:spPr/>
      <dgm:t>
        <a:bodyPr/>
        <a:lstStyle/>
        <a:p>
          <a:pPr>
            <a:buNone/>
          </a:pPr>
          <a:r>
            <a:rPr lang="en-IN" sz="2400" dirty="0"/>
            <a:t>DESCRIPTIVE VS ANALYTICAL</a:t>
          </a:r>
        </a:p>
      </dgm:t>
    </dgm:pt>
    <dgm:pt modelId="{7DBEDD3D-4938-4FFE-A75A-CF0B5D0B1EB0}" type="parTrans" cxnId="{8A197154-110A-47C2-8832-40740C4C4844}">
      <dgm:prSet/>
      <dgm:spPr/>
      <dgm:t>
        <a:bodyPr/>
        <a:lstStyle/>
        <a:p>
          <a:endParaRPr lang="en-IN"/>
        </a:p>
      </dgm:t>
    </dgm:pt>
    <dgm:pt modelId="{DD9FFAA0-3088-44B4-8446-20DC503416E4}" type="sibTrans" cxnId="{8A197154-110A-47C2-8832-40740C4C4844}">
      <dgm:prSet/>
      <dgm:spPr/>
      <dgm:t>
        <a:bodyPr/>
        <a:lstStyle/>
        <a:p>
          <a:endParaRPr lang="en-IN"/>
        </a:p>
      </dgm:t>
    </dgm:pt>
    <dgm:pt modelId="{10C21031-10E9-4F8F-A5FA-B1A62D08F9B9}">
      <dgm:prSet phldrT="[Text]" custT="1"/>
      <dgm:spPr/>
      <dgm:t>
        <a:bodyPr/>
        <a:lstStyle/>
        <a:p>
          <a:pPr>
            <a:buNone/>
          </a:pPr>
          <a:r>
            <a:rPr lang="en-IN" sz="2400" dirty="0"/>
            <a:t>QUANTITATIVE VS QUALITATIVE</a:t>
          </a:r>
        </a:p>
      </dgm:t>
    </dgm:pt>
    <dgm:pt modelId="{003B124D-2624-4149-B45B-A2637EC128D4}" type="parTrans" cxnId="{8AB997EC-996B-426B-9139-282D3A70AA01}">
      <dgm:prSet/>
      <dgm:spPr/>
      <dgm:t>
        <a:bodyPr/>
        <a:lstStyle/>
        <a:p>
          <a:endParaRPr lang="en-IN"/>
        </a:p>
      </dgm:t>
    </dgm:pt>
    <dgm:pt modelId="{11B849C6-2C74-4822-B5BF-54A08F9E2745}" type="sibTrans" cxnId="{8AB997EC-996B-426B-9139-282D3A70AA01}">
      <dgm:prSet/>
      <dgm:spPr/>
      <dgm:t>
        <a:bodyPr/>
        <a:lstStyle/>
        <a:p>
          <a:endParaRPr lang="en-IN"/>
        </a:p>
      </dgm:t>
    </dgm:pt>
    <dgm:pt modelId="{660E6034-DD65-49CD-8A84-DFCD0ECAFD2B}">
      <dgm:prSet custT="1"/>
      <dgm:spPr/>
      <dgm:t>
        <a:bodyPr/>
        <a:lstStyle/>
        <a:p>
          <a:r>
            <a:rPr lang="en-IN" sz="2400" dirty="0"/>
            <a:t>APPLIED           VS FUNDAMENTAL</a:t>
          </a:r>
        </a:p>
      </dgm:t>
    </dgm:pt>
    <dgm:pt modelId="{10843042-0679-492B-9785-8E0C06AD6E28}" type="parTrans" cxnId="{14DD3F8D-92BB-4B7B-8608-AE1F7D0D8637}">
      <dgm:prSet/>
      <dgm:spPr/>
      <dgm:t>
        <a:bodyPr/>
        <a:lstStyle/>
        <a:p>
          <a:endParaRPr lang="en-IN"/>
        </a:p>
      </dgm:t>
    </dgm:pt>
    <dgm:pt modelId="{649C5039-A5F0-4C63-AF5B-585331003627}" type="sibTrans" cxnId="{14DD3F8D-92BB-4B7B-8608-AE1F7D0D8637}">
      <dgm:prSet/>
      <dgm:spPr/>
      <dgm:t>
        <a:bodyPr/>
        <a:lstStyle/>
        <a:p>
          <a:endParaRPr lang="en-IN"/>
        </a:p>
      </dgm:t>
    </dgm:pt>
    <dgm:pt modelId="{D3CF36F5-33F8-4E60-8529-20DE669A6388}">
      <dgm:prSet custT="1"/>
      <dgm:spPr/>
      <dgm:t>
        <a:bodyPr/>
        <a:lstStyle/>
        <a:p>
          <a:r>
            <a:rPr lang="en-IN" sz="2400" dirty="0"/>
            <a:t>CONCEPTUAL VS    EMPIRICAL</a:t>
          </a:r>
        </a:p>
      </dgm:t>
    </dgm:pt>
    <dgm:pt modelId="{4FE1879C-1732-470F-8C5B-45A2A03AD051}" type="parTrans" cxnId="{AD9F8EA7-1441-4154-BFCB-911E7C94A122}">
      <dgm:prSet/>
      <dgm:spPr/>
      <dgm:t>
        <a:bodyPr/>
        <a:lstStyle/>
        <a:p>
          <a:endParaRPr lang="en-IN"/>
        </a:p>
      </dgm:t>
    </dgm:pt>
    <dgm:pt modelId="{7772BBDE-625B-42F5-A00D-2448E4F57E75}" type="sibTrans" cxnId="{AD9F8EA7-1441-4154-BFCB-911E7C94A122}">
      <dgm:prSet/>
      <dgm:spPr/>
      <dgm:t>
        <a:bodyPr/>
        <a:lstStyle/>
        <a:p>
          <a:endParaRPr lang="en-IN"/>
        </a:p>
      </dgm:t>
    </dgm:pt>
    <dgm:pt modelId="{D0757996-40FE-4B3C-AB15-336A8F4C35DF}" type="pres">
      <dgm:prSet presAssocID="{F9326562-7C93-4B3A-A25C-6DE3AFCB9D23}" presName="diagram" presStyleCnt="0">
        <dgm:presLayoutVars>
          <dgm:dir/>
          <dgm:resizeHandles val="exact"/>
        </dgm:presLayoutVars>
      </dgm:prSet>
      <dgm:spPr/>
    </dgm:pt>
    <dgm:pt modelId="{A7387B66-60FD-47BD-BE55-5A8FD5439CDA}" type="pres">
      <dgm:prSet presAssocID="{7B8C050D-3001-428A-83DF-89EF3D87AC49}" presName="node" presStyleLbl="node1" presStyleIdx="0" presStyleCnt="4" custScaleX="107535">
        <dgm:presLayoutVars>
          <dgm:bulletEnabled val="1"/>
        </dgm:presLayoutVars>
      </dgm:prSet>
      <dgm:spPr>
        <a:prstGeom prst="flowChartPreparation">
          <a:avLst/>
        </a:prstGeom>
      </dgm:spPr>
    </dgm:pt>
    <dgm:pt modelId="{CCEF7D99-9D17-4A27-87EE-86AC71743F28}" type="pres">
      <dgm:prSet presAssocID="{DD9FFAA0-3088-44B4-8446-20DC503416E4}" presName="sibTrans" presStyleCnt="0"/>
      <dgm:spPr/>
    </dgm:pt>
    <dgm:pt modelId="{D8624B95-9005-4AB5-985A-FB33A0CDC83F}" type="pres">
      <dgm:prSet presAssocID="{10C21031-10E9-4F8F-A5FA-B1A62D08F9B9}" presName="node" presStyleLbl="node1" presStyleIdx="1" presStyleCnt="4" custScaleX="110710">
        <dgm:presLayoutVars>
          <dgm:bulletEnabled val="1"/>
        </dgm:presLayoutVars>
      </dgm:prSet>
      <dgm:spPr>
        <a:prstGeom prst="flowChartPreparation">
          <a:avLst/>
        </a:prstGeom>
      </dgm:spPr>
    </dgm:pt>
    <dgm:pt modelId="{6CB0E7D2-3407-4D0E-ACF7-A23F518A561C}" type="pres">
      <dgm:prSet presAssocID="{11B849C6-2C74-4822-B5BF-54A08F9E2745}" presName="sibTrans" presStyleCnt="0"/>
      <dgm:spPr/>
    </dgm:pt>
    <dgm:pt modelId="{D7D3E0C6-C8C7-440B-A6B8-986B67A49083}" type="pres">
      <dgm:prSet presAssocID="{660E6034-DD65-49CD-8A84-DFCD0ECAFD2B}" presName="node" presStyleLbl="node1" presStyleIdx="2" presStyleCnt="4" custScaleX="116989" custLinFactNeighborX="-1140" custLinFactNeighborY="-2093">
        <dgm:presLayoutVars>
          <dgm:bulletEnabled val="1"/>
        </dgm:presLayoutVars>
      </dgm:prSet>
      <dgm:spPr>
        <a:prstGeom prst="flowChartPreparation">
          <a:avLst/>
        </a:prstGeom>
      </dgm:spPr>
    </dgm:pt>
    <dgm:pt modelId="{D9FA83FE-8224-4B2B-827B-5FDBF0331D4B}" type="pres">
      <dgm:prSet presAssocID="{649C5039-A5F0-4C63-AF5B-585331003627}" presName="sibTrans" presStyleCnt="0"/>
      <dgm:spPr/>
    </dgm:pt>
    <dgm:pt modelId="{55C729EF-042E-46BE-A826-B8AC4FC29ABE}" type="pres">
      <dgm:prSet presAssocID="{D3CF36F5-33F8-4E60-8529-20DE669A6388}" presName="node" presStyleLbl="node1" presStyleIdx="3" presStyleCnt="4" custScaleX="109721">
        <dgm:presLayoutVars>
          <dgm:bulletEnabled val="1"/>
        </dgm:presLayoutVars>
      </dgm:prSet>
      <dgm:spPr>
        <a:prstGeom prst="flowChartPreparation">
          <a:avLst/>
        </a:prstGeom>
      </dgm:spPr>
    </dgm:pt>
  </dgm:ptLst>
  <dgm:cxnLst>
    <dgm:cxn modelId="{C16C6666-ACD4-43E7-8707-790F369295F5}" type="presOf" srcId="{7B8C050D-3001-428A-83DF-89EF3D87AC49}" destId="{A7387B66-60FD-47BD-BE55-5A8FD5439CDA}" srcOrd="0" destOrd="0" presId="urn:microsoft.com/office/officeart/2005/8/layout/default"/>
    <dgm:cxn modelId="{8A197154-110A-47C2-8832-40740C4C4844}" srcId="{F9326562-7C93-4B3A-A25C-6DE3AFCB9D23}" destId="{7B8C050D-3001-428A-83DF-89EF3D87AC49}" srcOrd="0" destOrd="0" parTransId="{7DBEDD3D-4938-4FFE-A75A-CF0B5D0B1EB0}" sibTransId="{DD9FFAA0-3088-44B4-8446-20DC503416E4}"/>
    <dgm:cxn modelId="{E4D5945A-6D79-49FA-8930-94F1BB02A081}" type="presOf" srcId="{D3CF36F5-33F8-4E60-8529-20DE669A6388}" destId="{55C729EF-042E-46BE-A826-B8AC4FC29ABE}" srcOrd="0" destOrd="0" presId="urn:microsoft.com/office/officeart/2005/8/layout/default"/>
    <dgm:cxn modelId="{14DD3F8D-92BB-4B7B-8608-AE1F7D0D8637}" srcId="{F9326562-7C93-4B3A-A25C-6DE3AFCB9D23}" destId="{660E6034-DD65-49CD-8A84-DFCD0ECAFD2B}" srcOrd="2" destOrd="0" parTransId="{10843042-0679-492B-9785-8E0C06AD6E28}" sibTransId="{649C5039-A5F0-4C63-AF5B-585331003627}"/>
    <dgm:cxn modelId="{65661E93-8076-446E-B547-05317A1B49D7}" type="presOf" srcId="{660E6034-DD65-49CD-8A84-DFCD0ECAFD2B}" destId="{D7D3E0C6-C8C7-440B-A6B8-986B67A49083}" srcOrd="0" destOrd="0" presId="urn:microsoft.com/office/officeart/2005/8/layout/default"/>
    <dgm:cxn modelId="{AD9F8EA7-1441-4154-BFCB-911E7C94A122}" srcId="{F9326562-7C93-4B3A-A25C-6DE3AFCB9D23}" destId="{D3CF36F5-33F8-4E60-8529-20DE669A6388}" srcOrd="3" destOrd="0" parTransId="{4FE1879C-1732-470F-8C5B-45A2A03AD051}" sibTransId="{7772BBDE-625B-42F5-A00D-2448E4F57E75}"/>
    <dgm:cxn modelId="{A5A37AA8-9B75-41F8-9482-91A55EDD8ABF}" type="presOf" srcId="{10C21031-10E9-4F8F-A5FA-B1A62D08F9B9}" destId="{D8624B95-9005-4AB5-985A-FB33A0CDC83F}" srcOrd="0" destOrd="0" presId="urn:microsoft.com/office/officeart/2005/8/layout/default"/>
    <dgm:cxn modelId="{EC090EE0-6A40-415F-9597-E66D7411B358}" type="presOf" srcId="{F9326562-7C93-4B3A-A25C-6DE3AFCB9D23}" destId="{D0757996-40FE-4B3C-AB15-336A8F4C35DF}" srcOrd="0" destOrd="0" presId="urn:microsoft.com/office/officeart/2005/8/layout/default"/>
    <dgm:cxn modelId="{8AB997EC-996B-426B-9139-282D3A70AA01}" srcId="{F9326562-7C93-4B3A-A25C-6DE3AFCB9D23}" destId="{10C21031-10E9-4F8F-A5FA-B1A62D08F9B9}" srcOrd="1" destOrd="0" parTransId="{003B124D-2624-4149-B45B-A2637EC128D4}" sibTransId="{11B849C6-2C74-4822-B5BF-54A08F9E2745}"/>
    <dgm:cxn modelId="{012B2ADA-86E8-48EF-9820-4CC34B2407DD}" type="presParOf" srcId="{D0757996-40FE-4B3C-AB15-336A8F4C35DF}" destId="{A7387B66-60FD-47BD-BE55-5A8FD5439CDA}" srcOrd="0" destOrd="0" presId="urn:microsoft.com/office/officeart/2005/8/layout/default"/>
    <dgm:cxn modelId="{450512FD-9CBF-4D8C-A8BF-746CABFCDAA8}" type="presParOf" srcId="{D0757996-40FE-4B3C-AB15-336A8F4C35DF}" destId="{CCEF7D99-9D17-4A27-87EE-86AC71743F28}" srcOrd="1" destOrd="0" presId="urn:microsoft.com/office/officeart/2005/8/layout/default"/>
    <dgm:cxn modelId="{29286FD7-DA01-4FE7-A1AD-DA41BD1C232B}" type="presParOf" srcId="{D0757996-40FE-4B3C-AB15-336A8F4C35DF}" destId="{D8624B95-9005-4AB5-985A-FB33A0CDC83F}" srcOrd="2" destOrd="0" presId="urn:microsoft.com/office/officeart/2005/8/layout/default"/>
    <dgm:cxn modelId="{CC068E2A-0545-4A08-A806-D49CB3ED1F06}" type="presParOf" srcId="{D0757996-40FE-4B3C-AB15-336A8F4C35DF}" destId="{6CB0E7D2-3407-4D0E-ACF7-A23F518A561C}" srcOrd="3" destOrd="0" presId="urn:microsoft.com/office/officeart/2005/8/layout/default"/>
    <dgm:cxn modelId="{225394EC-47EF-482D-AD1B-E86D804F2539}" type="presParOf" srcId="{D0757996-40FE-4B3C-AB15-336A8F4C35DF}" destId="{D7D3E0C6-C8C7-440B-A6B8-986B67A49083}" srcOrd="4" destOrd="0" presId="urn:microsoft.com/office/officeart/2005/8/layout/default"/>
    <dgm:cxn modelId="{B37E3415-9850-429A-AE83-C1CA413C2F21}" type="presParOf" srcId="{D0757996-40FE-4B3C-AB15-336A8F4C35DF}" destId="{D9FA83FE-8224-4B2B-827B-5FDBF0331D4B}" srcOrd="5" destOrd="0" presId="urn:microsoft.com/office/officeart/2005/8/layout/default"/>
    <dgm:cxn modelId="{D1088F65-60AA-46DC-9ED3-1C360508974F}" type="presParOf" srcId="{D0757996-40FE-4B3C-AB15-336A8F4C35DF}" destId="{55C729EF-042E-46BE-A826-B8AC4FC29ABE}"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9E52D9-1788-4415-A916-DB629F5BF748}" type="doc">
      <dgm:prSet loTypeId="urn:diagrams.loki3.com/TabbedArc+Icon" loCatId="officeonline" qsTypeId="urn:microsoft.com/office/officeart/2005/8/quickstyle/simple1" qsCatId="simple" csTypeId="urn:microsoft.com/office/officeart/2005/8/colors/accent1_2" csCatId="accent1" phldr="1"/>
      <dgm:spPr/>
    </dgm:pt>
    <dgm:pt modelId="{E1E61D3F-0334-48B6-AF4D-EDFA42FA11F2}">
      <dgm:prSet phldrT="[Text]" custT="1"/>
      <dgm:spPr/>
      <dgm:t>
        <a:bodyPr/>
        <a:lstStyle/>
        <a:p>
          <a:r>
            <a:rPr lang="en-IN" sz="2400" dirty="0"/>
            <a:t>QUANTITATIVE</a:t>
          </a:r>
        </a:p>
      </dgm:t>
    </dgm:pt>
    <dgm:pt modelId="{ED0362D4-F9F6-4C3F-B0EE-A0503F379787}" type="parTrans" cxnId="{63EDA288-A43C-4C34-8E1C-901589F3E1DA}">
      <dgm:prSet/>
      <dgm:spPr/>
      <dgm:t>
        <a:bodyPr/>
        <a:lstStyle/>
        <a:p>
          <a:endParaRPr lang="en-IN"/>
        </a:p>
      </dgm:t>
    </dgm:pt>
    <dgm:pt modelId="{24859C55-092B-4F0C-A28F-7DF115307559}" type="sibTrans" cxnId="{63EDA288-A43C-4C34-8E1C-901589F3E1DA}">
      <dgm:prSet/>
      <dgm:spPr/>
      <dgm:t>
        <a:bodyPr/>
        <a:lstStyle/>
        <a:p>
          <a:endParaRPr lang="en-IN"/>
        </a:p>
      </dgm:t>
    </dgm:pt>
    <dgm:pt modelId="{168EA9A9-FC32-4173-A792-6DCA11D924CF}">
      <dgm:prSet phldrT="[Text]" custT="1"/>
      <dgm:spPr/>
      <dgm:t>
        <a:bodyPr/>
        <a:lstStyle/>
        <a:p>
          <a:r>
            <a:rPr lang="en-IN" sz="2400" dirty="0"/>
            <a:t>QUALITATIVE</a:t>
          </a:r>
        </a:p>
      </dgm:t>
    </dgm:pt>
    <dgm:pt modelId="{F50F7ACA-0ADB-4AC6-BBC5-24E9676C3ACB}" type="parTrans" cxnId="{5AFC8350-A07A-4D32-A955-A21DE2B8E11F}">
      <dgm:prSet/>
      <dgm:spPr/>
      <dgm:t>
        <a:bodyPr/>
        <a:lstStyle/>
        <a:p>
          <a:endParaRPr lang="en-IN"/>
        </a:p>
      </dgm:t>
    </dgm:pt>
    <dgm:pt modelId="{D8802FEE-FFB2-4A3E-835D-BAB4ED42EC5B}" type="sibTrans" cxnId="{5AFC8350-A07A-4D32-A955-A21DE2B8E11F}">
      <dgm:prSet/>
      <dgm:spPr/>
      <dgm:t>
        <a:bodyPr/>
        <a:lstStyle/>
        <a:p>
          <a:endParaRPr lang="en-IN"/>
        </a:p>
      </dgm:t>
    </dgm:pt>
    <dgm:pt modelId="{F675BD24-E591-44DA-B4DF-44832AD3AA3C}">
      <dgm:prSet phldrT="[Text]" custT="1"/>
      <dgm:spPr/>
      <dgm:t>
        <a:bodyPr/>
        <a:lstStyle/>
        <a:p>
          <a:r>
            <a:rPr lang="en-IN" sz="2400" dirty="0"/>
            <a:t>MIXED</a:t>
          </a:r>
        </a:p>
      </dgm:t>
    </dgm:pt>
    <dgm:pt modelId="{43F57B41-D7FB-4476-A250-771E09F8DCFC}" type="parTrans" cxnId="{9E18B703-53E8-494E-80AE-7A4266922B5C}">
      <dgm:prSet/>
      <dgm:spPr/>
      <dgm:t>
        <a:bodyPr/>
        <a:lstStyle/>
        <a:p>
          <a:endParaRPr lang="en-IN"/>
        </a:p>
      </dgm:t>
    </dgm:pt>
    <dgm:pt modelId="{54D02403-816B-4699-AA7E-A671FBFC063E}" type="sibTrans" cxnId="{9E18B703-53E8-494E-80AE-7A4266922B5C}">
      <dgm:prSet/>
      <dgm:spPr/>
      <dgm:t>
        <a:bodyPr/>
        <a:lstStyle/>
        <a:p>
          <a:endParaRPr lang="en-IN"/>
        </a:p>
      </dgm:t>
    </dgm:pt>
    <dgm:pt modelId="{D5FCCAB7-2B98-4A97-B995-52B52998D94D}" type="pres">
      <dgm:prSet presAssocID="{799E52D9-1788-4415-A916-DB629F5BF748}" presName="Name0" presStyleCnt="0">
        <dgm:presLayoutVars>
          <dgm:dir/>
          <dgm:resizeHandles val="exact"/>
        </dgm:presLayoutVars>
      </dgm:prSet>
      <dgm:spPr/>
    </dgm:pt>
    <dgm:pt modelId="{E18E7835-5B7D-4974-B7D1-867732B7A0B7}" type="pres">
      <dgm:prSet presAssocID="{E1E61D3F-0334-48B6-AF4D-EDFA42FA11F2}" presName="twoplus" presStyleLbl="node1" presStyleIdx="0" presStyleCnt="3" custAng="2400000" custScaleY="86742" custRadScaleRad="132625" custRadScaleInc="42075">
        <dgm:presLayoutVars>
          <dgm:bulletEnabled val="1"/>
        </dgm:presLayoutVars>
      </dgm:prSet>
      <dgm:spPr/>
    </dgm:pt>
    <dgm:pt modelId="{A927CE42-5A43-4DA4-9213-F5A08B4F8468}" type="pres">
      <dgm:prSet presAssocID="{168EA9A9-FC32-4173-A792-6DCA11D924CF}" presName="twoplus" presStyleLbl="node1" presStyleIdx="1" presStyleCnt="3" custAng="0" custRadScaleRad="96601" custRadScaleInc="12097">
        <dgm:presLayoutVars>
          <dgm:bulletEnabled val="1"/>
        </dgm:presLayoutVars>
      </dgm:prSet>
      <dgm:spPr/>
    </dgm:pt>
    <dgm:pt modelId="{90B388EB-65DE-4B93-ABBC-CB38A4FEF9BB}" type="pres">
      <dgm:prSet presAssocID="{F675BD24-E591-44DA-B4DF-44832AD3AA3C}" presName="twoplus" presStyleLbl="node1" presStyleIdx="2" presStyleCnt="3" custAng="19200000" custRadScaleRad="60955" custRadScaleInc="-13079">
        <dgm:presLayoutVars>
          <dgm:bulletEnabled val="1"/>
        </dgm:presLayoutVars>
      </dgm:prSet>
      <dgm:spPr/>
    </dgm:pt>
  </dgm:ptLst>
  <dgm:cxnLst>
    <dgm:cxn modelId="{9E18B703-53E8-494E-80AE-7A4266922B5C}" srcId="{799E52D9-1788-4415-A916-DB629F5BF748}" destId="{F675BD24-E591-44DA-B4DF-44832AD3AA3C}" srcOrd="2" destOrd="0" parTransId="{43F57B41-D7FB-4476-A250-771E09F8DCFC}" sibTransId="{54D02403-816B-4699-AA7E-A671FBFC063E}"/>
    <dgm:cxn modelId="{68AB5766-AFCA-4E9D-B6F8-5353577AF46C}" type="presOf" srcId="{168EA9A9-FC32-4173-A792-6DCA11D924CF}" destId="{A927CE42-5A43-4DA4-9213-F5A08B4F8468}" srcOrd="0" destOrd="0" presId="urn:diagrams.loki3.com/TabbedArc+Icon"/>
    <dgm:cxn modelId="{5AFC8350-A07A-4D32-A955-A21DE2B8E11F}" srcId="{799E52D9-1788-4415-A916-DB629F5BF748}" destId="{168EA9A9-FC32-4173-A792-6DCA11D924CF}" srcOrd="1" destOrd="0" parTransId="{F50F7ACA-0ADB-4AC6-BBC5-24E9676C3ACB}" sibTransId="{D8802FEE-FFB2-4A3E-835D-BAB4ED42EC5B}"/>
    <dgm:cxn modelId="{63EDA288-A43C-4C34-8E1C-901589F3E1DA}" srcId="{799E52D9-1788-4415-A916-DB629F5BF748}" destId="{E1E61D3F-0334-48B6-AF4D-EDFA42FA11F2}" srcOrd="0" destOrd="0" parTransId="{ED0362D4-F9F6-4C3F-B0EE-A0503F379787}" sibTransId="{24859C55-092B-4F0C-A28F-7DF115307559}"/>
    <dgm:cxn modelId="{5C6A6EA3-E5E0-4906-B31D-5C33F53C505D}" type="presOf" srcId="{F675BD24-E591-44DA-B4DF-44832AD3AA3C}" destId="{90B388EB-65DE-4B93-ABBC-CB38A4FEF9BB}" srcOrd="0" destOrd="0" presId="urn:diagrams.loki3.com/TabbedArc+Icon"/>
    <dgm:cxn modelId="{D98D42C2-285B-4D3B-B5F5-B7570AEBF096}" type="presOf" srcId="{799E52D9-1788-4415-A916-DB629F5BF748}" destId="{D5FCCAB7-2B98-4A97-B995-52B52998D94D}" srcOrd="0" destOrd="0" presId="urn:diagrams.loki3.com/TabbedArc+Icon"/>
    <dgm:cxn modelId="{658275DC-0C3D-4DCD-B95A-32BBD9BA0948}" type="presOf" srcId="{E1E61D3F-0334-48B6-AF4D-EDFA42FA11F2}" destId="{E18E7835-5B7D-4974-B7D1-867732B7A0B7}" srcOrd="0" destOrd="0" presId="urn:diagrams.loki3.com/TabbedArc+Icon"/>
    <dgm:cxn modelId="{6C33868A-5B51-49AE-908C-A9849C2CAC69}" type="presParOf" srcId="{D5FCCAB7-2B98-4A97-B995-52B52998D94D}" destId="{E18E7835-5B7D-4974-B7D1-867732B7A0B7}" srcOrd="0" destOrd="0" presId="urn:diagrams.loki3.com/TabbedArc+Icon"/>
    <dgm:cxn modelId="{4730DC3C-5035-4F3C-AD49-A2EB569BB3A0}" type="presParOf" srcId="{D5FCCAB7-2B98-4A97-B995-52B52998D94D}" destId="{A927CE42-5A43-4DA4-9213-F5A08B4F8468}" srcOrd="1" destOrd="0" presId="urn:diagrams.loki3.com/TabbedArc+Icon"/>
    <dgm:cxn modelId="{1304EA83-B569-44D5-B30D-4012F9878A4F}" type="presParOf" srcId="{D5FCCAB7-2B98-4A97-B995-52B52998D94D}" destId="{90B388EB-65DE-4B93-ABBC-CB38A4FEF9BB}" srcOrd="2" destOrd="0" presId="urn:diagrams.loki3.com/TabbedArc+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497319-E055-4376-B0EE-DA6EBE1E2D5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57A4CE7E-F5C8-43CF-BA4D-FF45A8F16E7D}">
      <dgm:prSet phldrT="[Text]" custT="1"/>
      <dgm:spPr/>
      <dgm:t>
        <a:bodyPr/>
        <a:lstStyle/>
        <a:p>
          <a:pPr algn="just"/>
          <a:r>
            <a:rPr lang="en-US" sz="2000" dirty="0"/>
            <a:t> Focuses on numerical data, measurement, and statistical analysis to answer research questions or test hypotheses</a:t>
          </a:r>
          <a:r>
            <a:rPr lang="en-US" sz="1600" dirty="0"/>
            <a:t>.</a:t>
          </a:r>
          <a:endParaRPr lang="en-IN" sz="1600" dirty="0"/>
        </a:p>
      </dgm:t>
    </dgm:pt>
    <dgm:pt modelId="{F183C470-C5ED-4600-A630-FA406C9CD826}" type="parTrans" cxnId="{6A8AE1DD-C6D7-4626-891E-05135DA97E99}">
      <dgm:prSet/>
      <dgm:spPr/>
      <dgm:t>
        <a:bodyPr/>
        <a:lstStyle/>
        <a:p>
          <a:endParaRPr lang="en-IN"/>
        </a:p>
      </dgm:t>
    </dgm:pt>
    <dgm:pt modelId="{F20EFE33-9E84-4E24-BD56-C5BF5B9EF965}" type="sibTrans" cxnId="{6A8AE1DD-C6D7-4626-891E-05135DA97E99}">
      <dgm:prSet/>
      <dgm:spPr/>
      <dgm:t>
        <a:bodyPr/>
        <a:lstStyle/>
        <a:p>
          <a:endParaRPr lang="en-IN"/>
        </a:p>
      </dgm:t>
    </dgm:pt>
    <dgm:pt modelId="{400D7FB5-40A8-45DC-A8A8-773A5273B43A}">
      <dgm:prSet phldrT="[Text]" custT="1"/>
      <dgm:spPr/>
      <dgm:t>
        <a:bodyPr/>
        <a:lstStyle/>
        <a:p>
          <a:r>
            <a:rPr lang="en-IN" sz="2000" dirty="0"/>
            <a:t>Objective and structured.
</a:t>
          </a:r>
          <a:r>
            <a:rPr lang="en-US" sz="2000" dirty="0"/>
            <a:t>Surveys, experiments, observational studies with numerical outcomes</a:t>
          </a:r>
          <a:endParaRPr lang="en-IN" sz="2000" dirty="0"/>
        </a:p>
      </dgm:t>
    </dgm:pt>
    <dgm:pt modelId="{DCED9352-80EA-47A8-A76E-4D76D420ADC4}" type="parTrans" cxnId="{60CC5D5A-4249-48C8-8008-1868AE0CDAA5}">
      <dgm:prSet/>
      <dgm:spPr/>
      <dgm:t>
        <a:bodyPr/>
        <a:lstStyle/>
        <a:p>
          <a:endParaRPr lang="en-IN"/>
        </a:p>
      </dgm:t>
    </dgm:pt>
    <dgm:pt modelId="{CB0218EB-4B20-4B9A-9DA7-63921F725A82}" type="sibTrans" cxnId="{60CC5D5A-4249-48C8-8008-1868AE0CDAA5}">
      <dgm:prSet/>
      <dgm:spPr/>
      <dgm:t>
        <a:bodyPr/>
        <a:lstStyle/>
        <a:p>
          <a:endParaRPr lang="en-IN"/>
        </a:p>
      </dgm:t>
    </dgm:pt>
    <dgm:pt modelId="{11912461-0907-4CE7-9528-A9679FBCFBDD}">
      <dgm:prSet phldrT="[Text]" custT="1"/>
      <dgm:spPr/>
      <dgm:t>
        <a:bodyPr/>
        <a:lstStyle/>
        <a:p>
          <a:r>
            <a:rPr lang="en-US" sz="2000" dirty="0"/>
            <a:t>Measuring the effectiveness of a new fluoride varnish in reducing dental caries using a randomized controlled trial.</a:t>
          </a:r>
          <a:endParaRPr lang="en-IN" sz="2000" dirty="0"/>
        </a:p>
      </dgm:t>
    </dgm:pt>
    <dgm:pt modelId="{1B1D9D5E-8D83-49C7-97F8-DF6498F48479}" type="parTrans" cxnId="{DA3D26AC-4371-4A71-9E49-00F846B1F433}">
      <dgm:prSet/>
      <dgm:spPr/>
      <dgm:t>
        <a:bodyPr/>
        <a:lstStyle/>
        <a:p>
          <a:endParaRPr lang="en-IN"/>
        </a:p>
      </dgm:t>
    </dgm:pt>
    <dgm:pt modelId="{919FABD7-32D9-48F3-A754-B324B4D5925D}" type="sibTrans" cxnId="{DA3D26AC-4371-4A71-9E49-00F846B1F433}">
      <dgm:prSet/>
      <dgm:spPr/>
      <dgm:t>
        <a:bodyPr/>
        <a:lstStyle/>
        <a:p>
          <a:endParaRPr lang="en-IN"/>
        </a:p>
      </dgm:t>
    </dgm:pt>
    <dgm:pt modelId="{41D9F1EF-BC6C-446D-A6B1-D40C18939490}">
      <dgm:prSet phldrT="[Text]" custT="1"/>
      <dgm:spPr/>
      <dgm:t>
        <a:bodyPr/>
        <a:lstStyle/>
        <a:p>
          <a:r>
            <a:rPr lang="en-US" sz="2000" dirty="0"/>
            <a:t>To quantify relationships, measure variables, and generalize findings</a:t>
          </a:r>
          <a:endParaRPr lang="en-IN" sz="2000" dirty="0"/>
        </a:p>
      </dgm:t>
    </dgm:pt>
    <dgm:pt modelId="{770BBFCC-FF60-4CB8-BDB2-2A6479D39A62}" type="parTrans" cxnId="{2C62066F-FF68-4349-AF87-F7593DBAEE0D}">
      <dgm:prSet/>
      <dgm:spPr/>
      <dgm:t>
        <a:bodyPr/>
        <a:lstStyle/>
        <a:p>
          <a:endParaRPr lang="en-IN"/>
        </a:p>
      </dgm:t>
    </dgm:pt>
    <dgm:pt modelId="{B972779F-175E-4D07-9097-97ABC7F51DE3}" type="sibTrans" cxnId="{2C62066F-FF68-4349-AF87-F7593DBAEE0D}">
      <dgm:prSet/>
      <dgm:spPr/>
      <dgm:t>
        <a:bodyPr/>
        <a:lstStyle/>
        <a:p>
          <a:endParaRPr lang="en-IN"/>
        </a:p>
      </dgm:t>
    </dgm:pt>
    <dgm:pt modelId="{1CF26BA9-F881-4DF2-AB4A-6CBEAFFD7A78}" type="pres">
      <dgm:prSet presAssocID="{0B497319-E055-4376-B0EE-DA6EBE1E2D5A}" presName="linear" presStyleCnt="0">
        <dgm:presLayoutVars>
          <dgm:dir/>
          <dgm:animLvl val="lvl"/>
          <dgm:resizeHandles val="exact"/>
        </dgm:presLayoutVars>
      </dgm:prSet>
      <dgm:spPr/>
    </dgm:pt>
    <dgm:pt modelId="{5C2A9767-0A53-4D7B-A2C2-93C5CDDB480C}" type="pres">
      <dgm:prSet presAssocID="{57A4CE7E-F5C8-43CF-BA4D-FF45A8F16E7D}" presName="parentLin" presStyleCnt="0"/>
      <dgm:spPr/>
    </dgm:pt>
    <dgm:pt modelId="{CB6DF3EC-3857-417C-9384-8D3F1DEA8372}" type="pres">
      <dgm:prSet presAssocID="{57A4CE7E-F5C8-43CF-BA4D-FF45A8F16E7D}" presName="parentLeftMargin" presStyleLbl="node1" presStyleIdx="0" presStyleCnt="4"/>
      <dgm:spPr/>
    </dgm:pt>
    <dgm:pt modelId="{70FB28C3-D352-47A2-AD09-65AFC07B4AE2}" type="pres">
      <dgm:prSet presAssocID="{57A4CE7E-F5C8-43CF-BA4D-FF45A8F16E7D}" presName="parentText" presStyleLbl="node1" presStyleIdx="0" presStyleCnt="4" custScaleY="96264">
        <dgm:presLayoutVars>
          <dgm:chMax val="0"/>
          <dgm:bulletEnabled val="1"/>
        </dgm:presLayoutVars>
      </dgm:prSet>
      <dgm:spPr/>
    </dgm:pt>
    <dgm:pt modelId="{69D02302-103A-44E9-B913-6AE73AB5F6FF}" type="pres">
      <dgm:prSet presAssocID="{57A4CE7E-F5C8-43CF-BA4D-FF45A8F16E7D}" presName="negativeSpace" presStyleCnt="0"/>
      <dgm:spPr/>
    </dgm:pt>
    <dgm:pt modelId="{7BF5C6B7-03D1-4AEB-B2CB-9D95D6B9529A}" type="pres">
      <dgm:prSet presAssocID="{57A4CE7E-F5C8-43CF-BA4D-FF45A8F16E7D}" presName="childText" presStyleLbl="conFgAcc1" presStyleIdx="0" presStyleCnt="4" custLinFactY="30690" custLinFactNeighborX="2009" custLinFactNeighborY="100000">
        <dgm:presLayoutVars>
          <dgm:bulletEnabled val="1"/>
        </dgm:presLayoutVars>
      </dgm:prSet>
      <dgm:spPr/>
    </dgm:pt>
    <dgm:pt modelId="{516FDAC7-6692-4F75-8C69-084BE634AE7F}" type="pres">
      <dgm:prSet presAssocID="{F20EFE33-9E84-4E24-BD56-C5BF5B9EF965}" presName="spaceBetweenRectangles" presStyleCnt="0"/>
      <dgm:spPr/>
    </dgm:pt>
    <dgm:pt modelId="{4F7AE709-FCFA-4CA5-A1A3-C0245E6BA854}" type="pres">
      <dgm:prSet presAssocID="{400D7FB5-40A8-45DC-A8A8-773A5273B43A}" presName="parentLin" presStyleCnt="0"/>
      <dgm:spPr/>
    </dgm:pt>
    <dgm:pt modelId="{3AF75AF8-3D0E-4712-A114-CB548A3E8EF9}" type="pres">
      <dgm:prSet presAssocID="{400D7FB5-40A8-45DC-A8A8-773A5273B43A}" presName="parentLeftMargin" presStyleLbl="node1" presStyleIdx="0" presStyleCnt="4"/>
      <dgm:spPr/>
    </dgm:pt>
    <dgm:pt modelId="{84DC44B3-CD68-4F78-9FAC-5BE0C75F2BDD}" type="pres">
      <dgm:prSet presAssocID="{400D7FB5-40A8-45DC-A8A8-773A5273B43A}" presName="parentText" presStyleLbl="node1" presStyleIdx="1" presStyleCnt="4" custScaleY="119048">
        <dgm:presLayoutVars>
          <dgm:chMax val="0"/>
          <dgm:bulletEnabled val="1"/>
        </dgm:presLayoutVars>
      </dgm:prSet>
      <dgm:spPr/>
    </dgm:pt>
    <dgm:pt modelId="{EC76AD11-A2E9-4539-82B0-BA36F0078A4F}" type="pres">
      <dgm:prSet presAssocID="{400D7FB5-40A8-45DC-A8A8-773A5273B43A}" presName="negativeSpace" presStyleCnt="0"/>
      <dgm:spPr/>
    </dgm:pt>
    <dgm:pt modelId="{9BC34848-677C-4AD2-ABB4-8EA001F7318F}" type="pres">
      <dgm:prSet presAssocID="{400D7FB5-40A8-45DC-A8A8-773A5273B43A}" presName="childText" presStyleLbl="conFgAcc1" presStyleIdx="1" presStyleCnt="4">
        <dgm:presLayoutVars>
          <dgm:bulletEnabled val="1"/>
        </dgm:presLayoutVars>
      </dgm:prSet>
      <dgm:spPr/>
    </dgm:pt>
    <dgm:pt modelId="{0A26FB86-29BA-4258-993A-970D7C120047}" type="pres">
      <dgm:prSet presAssocID="{CB0218EB-4B20-4B9A-9DA7-63921F725A82}" presName="spaceBetweenRectangles" presStyleCnt="0"/>
      <dgm:spPr/>
    </dgm:pt>
    <dgm:pt modelId="{76E6E428-6375-4B1F-A799-DD94921B9C27}" type="pres">
      <dgm:prSet presAssocID="{41D9F1EF-BC6C-446D-A6B1-D40C18939490}" presName="parentLin" presStyleCnt="0"/>
      <dgm:spPr/>
    </dgm:pt>
    <dgm:pt modelId="{983E7F1D-816E-4DB5-AD72-72E4548FE65E}" type="pres">
      <dgm:prSet presAssocID="{41D9F1EF-BC6C-446D-A6B1-D40C18939490}" presName="parentLeftMargin" presStyleLbl="node1" presStyleIdx="1" presStyleCnt="4"/>
      <dgm:spPr/>
    </dgm:pt>
    <dgm:pt modelId="{D8D19D60-2FC5-4E1E-BB4F-7A8750C4338A}" type="pres">
      <dgm:prSet presAssocID="{41D9F1EF-BC6C-446D-A6B1-D40C18939490}" presName="parentText" presStyleLbl="node1" presStyleIdx="2" presStyleCnt="4">
        <dgm:presLayoutVars>
          <dgm:chMax val="0"/>
          <dgm:bulletEnabled val="1"/>
        </dgm:presLayoutVars>
      </dgm:prSet>
      <dgm:spPr/>
    </dgm:pt>
    <dgm:pt modelId="{2AC4F2F8-C3E0-40ED-A15D-057E1EA0E670}" type="pres">
      <dgm:prSet presAssocID="{41D9F1EF-BC6C-446D-A6B1-D40C18939490}" presName="negativeSpace" presStyleCnt="0"/>
      <dgm:spPr/>
    </dgm:pt>
    <dgm:pt modelId="{4D27E04A-7C6C-47CB-BF23-1239F32D0FDD}" type="pres">
      <dgm:prSet presAssocID="{41D9F1EF-BC6C-446D-A6B1-D40C18939490}" presName="childText" presStyleLbl="conFgAcc1" presStyleIdx="2" presStyleCnt="4">
        <dgm:presLayoutVars>
          <dgm:bulletEnabled val="1"/>
        </dgm:presLayoutVars>
      </dgm:prSet>
      <dgm:spPr/>
    </dgm:pt>
    <dgm:pt modelId="{844FCAE7-8361-4141-922F-1CAC871240B8}" type="pres">
      <dgm:prSet presAssocID="{B972779F-175E-4D07-9097-97ABC7F51DE3}" presName="spaceBetweenRectangles" presStyleCnt="0"/>
      <dgm:spPr/>
    </dgm:pt>
    <dgm:pt modelId="{F5BFFD57-A80C-4C3F-B871-5753557D565F}" type="pres">
      <dgm:prSet presAssocID="{11912461-0907-4CE7-9528-A9679FBCFBDD}" presName="parentLin" presStyleCnt="0"/>
      <dgm:spPr/>
    </dgm:pt>
    <dgm:pt modelId="{1AB97026-B6C2-4E7A-8FE3-6F2B04B299A9}" type="pres">
      <dgm:prSet presAssocID="{11912461-0907-4CE7-9528-A9679FBCFBDD}" presName="parentLeftMargin" presStyleLbl="node1" presStyleIdx="2" presStyleCnt="4"/>
      <dgm:spPr/>
    </dgm:pt>
    <dgm:pt modelId="{EB13285C-EE07-4C34-8DD6-B05B3A4779E6}" type="pres">
      <dgm:prSet presAssocID="{11912461-0907-4CE7-9528-A9679FBCFBDD}" presName="parentText" presStyleLbl="node1" presStyleIdx="3" presStyleCnt="4" custScaleY="133682">
        <dgm:presLayoutVars>
          <dgm:chMax val="0"/>
          <dgm:bulletEnabled val="1"/>
        </dgm:presLayoutVars>
      </dgm:prSet>
      <dgm:spPr/>
    </dgm:pt>
    <dgm:pt modelId="{54977EB5-68F9-4D9A-BC7D-8E45A830A279}" type="pres">
      <dgm:prSet presAssocID="{11912461-0907-4CE7-9528-A9679FBCFBDD}" presName="negativeSpace" presStyleCnt="0"/>
      <dgm:spPr/>
    </dgm:pt>
    <dgm:pt modelId="{431E9AED-60E6-4B10-92B3-0B6726598B8D}" type="pres">
      <dgm:prSet presAssocID="{11912461-0907-4CE7-9528-A9679FBCFBDD}" presName="childText" presStyleLbl="conFgAcc1" presStyleIdx="3" presStyleCnt="4">
        <dgm:presLayoutVars>
          <dgm:bulletEnabled val="1"/>
        </dgm:presLayoutVars>
      </dgm:prSet>
      <dgm:spPr/>
    </dgm:pt>
  </dgm:ptLst>
  <dgm:cxnLst>
    <dgm:cxn modelId="{C30B9F1D-31D3-4E80-9E92-BC2CA43FC65C}" type="presOf" srcId="{57A4CE7E-F5C8-43CF-BA4D-FF45A8F16E7D}" destId="{CB6DF3EC-3857-417C-9384-8D3F1DEA8372}" srcOrd="0" destOrd="0" presId="urn:microsoft.com/office/officeart/2005/8/layout/list1"/>
    <dgm:cxn modelId="{356FB64D-A280-4782-9F04-62A2621C5E22}" type="presOf" srcId="{41D9F1EF-BC6C-446D-A6B1-D40C18939490}" destId="{983E7F1D-816E-4DB5-AD72-72E4548FE65E}" srcOrd="0" destOrd="0" presId="urn:microsoft.com/office/officeart/2005/8/layout/list1"/>
    <dgm:cxn modelId="{2C62066F-FF68-4349-AF87-F7593DBAEE0D}" srcId="{0B497319-E055-4376-B0EE-DA6EBE1E2D5A}" destId="{41D9F1EF-BC6C-446D-A6B1-D40C18939490}" srcOrd="2" destOrd="0" parTransId="{770BBFCC-FF60-4CB8-BDB2-2A6479D39A62}" sibTransId="{B972779F-175E-4D07-9097-97ABC7F51DE3}"/>
    <dgm:cxn modelId="{9DDCAA75-2CF9-4ED7-B2C5-374100F1AB94}" type="presOf" srcId="{41D9F1EF-BC6C-446D-A6B1-D40C18939490}" destId="{D8D19D60-2FC5-4E1E-BB4F-7A8750C4338A}" srcOrd="1" destOrd="0" presId="urn:microsoft.com/office/officeart/2005/8/layout/list1"/>
    <dgm:cxn modelId="{60CC5D5A-4249-48C8-8008-1868AE0CDAA5}" srcId="{0B497319-E055-4376-B0EE-DA6EBE1E2D5A}" destId="{400D7FB5-40A8-45DC-A8A8-773A5273B43A}" srcOrd="1" destOrd="0" parTransId="{DCED9352-80EA-47A8-A76E-4D76D420ADC4}" sibTransId="{CB0218EB-4B20-4B9A-9DA7-63921F725A82}"/>
    <dgm:cxn modelId="{F7EEC996-ED2B-4D4D-AB59-B2F6CC941490}" type="presOf" srcId="{11912461-0907-4CE7-9528-A9679FBCFBDD}" destId="{EB13285C-EE07-4C34-8DD6-B05B3A4779E6}" srcOrd="1" destOrd="0" presId="urn:microsoft.com/office/officeart/2005/8/layout/list1"/>
    <dgm:cxn modelId="{DD7EC6A9-AB56-4F73-98C7-06C4E849EFCA}" type="presOf" srcId="{400D7FB5-40A8-45DC-A8A8-773A5273B43A}" destId="{84DC44B3-CD68-4F78-9FAC-5BE0C75F2BDD}" srcOrd="1" destOrd="0" presId="urn:microsoft.com/office/officeart/2005/8/layout/list1"/>
    <dgm:cxn modelId="{DA3D26AC-4371-4A71-9E49-00F846B1F433}" srcId="{0B497319-E055-4376-B0EE-DA6EBE1E2D5A}" destId="{11912461-0907-4CE7-9528-A9679FBCFBDD}" srcOrd="3" destOrd="0" parTransId="{1B1D9D5E-8D83-49C7-97F8-DF6498F48479}" sibTransId="{919FABD7-32D9-48F3-A754-B324B4D5925D}"/>
    <dgm:cxn modelId="{D974B7CA-FCDB-42AA-9D83-C2D92D40C46A}" type="presOf" srcId="{57A4CE7E-F5C8-43CF-BA4D-FF45A8F16E7D}" destId="{70FB28C3-D352-47A2-AD09-65AFC07B4AE2}" srcOrd="1" destOrd="0" presId="urn:microsoft.com/office/officeart/2005/8/layout/list1"/>
    <dgm:cxn modelId="{6A8AE1DD-C6D7-4626-891E-05135DA97E99}" srcId="{0B497319-E055-4376-B0EE-DA6EBE1E2D5A}" destId="{57A4CE7E-F5C8-43CF-BA4D-FF45A8F16E7D}" srcOrd="0" destOrd="0" parTransId="{F183C470-C5ED-4600-A630-FA406C9CD826}" sibTransId="{F20EFE33-9E84-4E24-BD56-C5BF5B9EF965}"/>
    <dgm:cxn modelId="{15493CF5-6EE8-4F4D-BA1E-B475E3A9B91B}" type="presOf" srcId="{0B497319-E055-4376-B0EE-DA6EBE1E2D5A}" destId="{1CF26BA9-F881-4DF2-AB4A-6CBEAFFD7A78}" srcOrd="0" destOrd="0" presId="urn:microsoft.com/office/officeart/2005/8/layout/list1"/>
    <dgm:cxn modelId="{072CCBF8-57C4-49D3-A7B1-2E34207D1088}" type="presOf" srcId="{11912461-0907-4CE7-9528-A9679FBCFBDD}" destId="{1AB97026-B6C2-4E7A-8FE3-6F2B04B299A9}" srcOrd="0" destOrd="0" presId="urn:microsoft.com/office/officeart/2005/8/layout/list1"/>
    <dgm:cxn modelId="{D92920FB-10E2-48C9-B471-5AED1F28E5BB}" type="presOf" srcId="{400D7FB5-40A8-45DC-A8A8-773A5273B43A}" destId="{3AF75AF8-3D0E-4712-A114-CB548A3E8EF9}" srcOrd="0" destOrd="0" presId="urn:microsoft.com/office/officeart/2005/8/layout/list1"/>
    <dgm:cxn modelId="{38D6938E-ECB5-4BB8-A79D-12274E4390C6}" type="presParOf" srcId="{1CF26BA9-F881-4DF2-AB4A-6CBEAFFD7A78}" destId="{5C2A9767-0A53-4D7B-A2C2-93C5CDDB480C}" srcOrd="0" destOrd="0" presId="urn:microsoft.com/office/officeart/2005/8/layout/list1"/>
    <dgm:cxn modelId="{C6BC8982-45E7-4512-8188-988F39503E58}" type="presParOf" srcId="{5C2A9767-0A53-4D7B-A2C2-93C5CDDB480C}" destId="{CB6DF3EC-3857-417C-9384-8D3F1DEA8372}" srcOrd="0" destOrd="0" presId="urn:microsoft.com/office/officeart/2005/8/layout/list1"/>
    <dgm:cxn modelId="{ACE878BE-27D7-4278-82D8-C5A3154CEE56}" type="presParOf" srcId="{5C2A9767-0A53-4D7B-A2C2-93C5CDDB480C}" destId="{70FB28C3-D352-47A2-AD09-65AFC07B4AE2}" srcOrd="1" destOrd="0" presId="urn:microsoft.com/office/officeart/2005/8/layout/list1"/>
    <dgm:cxn modelId="{6BED30C9-8D85-4370-8059-3E26DD201374}" type="presParOf" srcId="{1CF26BA9-F881-4DF2-AB4A-6CBEAFFD7A78}" destId="{69D02302-103A-44E9-B913-6AE73AB5F6FF}" srcOrd="1" destOrd="0" presId="urn:microsoft.com/office/officeart/2005/8/layout/list1"/>
    <dgm:cxn modelId="{AF614D97-F8C8-4C65-ABDD-8355C0C853A8}" type="presParOf" srcId="{1CF26BA9-F881-4DF2-AB4A-6CBEAFFD7A78}" destId="{7BF5C6B7-03D1-4AEB-B2CB-9D95D6B9529A}" srcOrd="2" destOrd="0" presId="urn:microsoft.com/office/officeart/2005/8/layout/list1"/>
    <dgm:cxn modelId="{154621D7-CBF3-4F5D-B8C6-2734F34B0EA4}" type="presParOf" srcId="{1CF26BA9-F881-4DF2-AB4A-6CBEAFFD7A78}" destId="{516FDAC7-6692-4F75-8C69-084BE634AE7F}" srcOrd="3" destOrd="0" presId="urn:microsoft.com/office/officeart/2005/8/layout/list1"/>
    <dgm:cxn modelId="{4DE9B59C-DA0F-42A9-9164-D33D2569B7ED}" type="presParOf" srcId="{1CF26BA9-F881-4DF2-AB4A-6CBEAFFD7A78}" destId="{4F7AE709-FCFA-4CA5-A1A3-C0245E6BA854}" srcOrd="4" destOrd="0" presId="urn:microsoft.com/office/officeart/2005/8/layout/list1"/>
    <dgm:cxn modelId="{04E6C21D-815F-4567-96CB-6C06C453DAAC}" type="presParOf" srcId="{4F7AE709-FCFA-4CA5-A1A3-C0245E6BA854}" destId="{3AF75AF8-3D0E-4712-A114-CB548A3E8EF9}" srcOrd="0" destOrd="0" presId="urn:microsoft.com/office/officeart/2005/8/layout/list1"/>
    <dgm:cxn modelId="{48D300DE-28D7-4E75-8996-EC8A55DE7414}" type="presParOf" srcId="{4F7AE709-FCFA-4CA5-A1A3-C0245E6BA854}" destId="{84DC44B3-CD68-4F78-9FAC-5BE0C75F2BDD}" srcOrd="1" destOrd="0" presId="urn:microsoft.com/office/officeart/2005/8/layout/list1"/>
    <dgm:cxn modelId="{BC7D8F2A-9472-4E54-A38A-67FE2157AB90}" type="presParOf" srcId="{1CF26BA9-F881-4DF2-AB4A-6CBEAFFD7A78}" destId="{EC76AD11-A2E9-4539-82B0-BA36F0078A4F}" srcOrd="5" destOrd="0" presId="urn:microsoft.com/office/officeart/2005/8/layout/list1"/>
    <dgm:cxn modelId="{D04D1961-EB5D-484A-A0B6-789CE83AD3AC}" type="presParOf" srcId="{1CF26BA9-F881-4DF2-AB4A-6CBEAFFD7A78}" destId="{9BC34848-677C-4AD2-ABB4-8EA001F7318F}" srcOrd="6" destOrd="0" presId="urn:microsoft.com/office/officeart/2005/8/layout/list1"/>
    <dgm:cxn modelId="{5E6AE140-7671-4F9B-87A5-A188378461E2}" type="presParOf" srcId="{1CF26BA9-F881-4DF2-AB4A-6CBEAFFD7A78}" destId="{0A26FB86-29BA-4258-993A-970D7C120047}" srcOrd="7" destOrd="0" presId="urn:microsoft.com/office/officeart/2005/8/layout/list1"/>
    <dgm:cxn modelId="{F2C85016-6A2F-4807-B93B-91CFAA2CD188}" type="presParOf" srcId="{1CF26BA9-F881-4DF2-AB4A-6CBEAFFD7A78}" destId="{76E6E428-6375-4B1F-A799-DD94921B9C27}" srcOrd="8" destOrd="0" presId="urn:microsoft.com/office/officeart/2005/8/layout/list1"/>
    <dgm:cxn modelId="{6E19BB13-013B-49B9-8D43-9750339DF8FE}" type="presParOf" srcId="{76E6E428-6375-4B1F-A799-DD94921B9C27}" destId="{983E7F1D-816E-4DB5-AD72-72E4548FE65E}" srcOrd="0" destOrd="0" presId="urn:microsoft.com/office/officeart/2005/8/layout/list1"/>
    <dgm:cxn modelId="{2A84156E-EA3F-45BF-8DB3-7EC0E57E700D}" type="presParOf" srcId="{76E6E428-6375-4B1F-A799-DD94921B9C27}" destId="{D8D19D60-2FC5-4E1E-BB4F-7A8750C4338A}" srcOrd="1" destOrd="0" presId="urn:microsoft.com/office/officeart/2005/8/layout/list1"/>
    <dgm:cxn modelId="{DEFEBF5C-EC5F-45FD-8F54-0BE119D9034D}" type="presParOf" srcId="{1CF26BA9-F881-4DF2-AB4A-6CBEAFFD7A78}" destId="{2AC4F2F8-C3E0-40ED-A15D-057E1EA0E670}" srcOrd="9" destOrd="0" presId="urn:microsoft.com/office/officeart/2005/8/layout/list1"/>
    <dgm:cxn modelId="{FEF35BA5-4F71-4A71-A099-C095AB5B804C}" type="presParOf" srcId="{1CF26BA9-F881-4DF2-AB4A-6CBEAFFD7A78}" destId="{4D27E04A-7C6C-47CB-BF23-1239F32D0FDD}" srcOrd="10" destOrd="0" presId="urn:microsoft.com/office/officeart/2005/8/layout/list1"/>
    <dgm:cxn modelId="{E1DD87F4-C3CC-4EB2-81FE-512B6C85E112}" type="presParOf" srcId="{1CF26BA9-F881-4DF2-AB4A-6CBEAFFD7A78}" destId="{844FCAE7-8361-4141-922F-1CAC871240B8}" srcOrd="11" destOrd="0" presId="urn:microsoft.com/office/officeart/2005/8/layout/list1"/>
    <dgm:cxn modelId="{9EA10ACB-AA94-46BB-B5AB-B67F44B287DB}" type="presParOf" srcId="{1CF26BA9-F881-4DF2-AB4A-6CBEAFFD7A78}" destId="{F5BFFD57-A80C-4C3F-B871-5753557D565F}" srcOrd="12" destOrd="0" presId="urn:microsoft.com/office/officeart/2005/8/layout/list1"/>
    <dgm:cxn modelId="{36BFB76B-D214-46B7-A14E-176915C7F917}" type="presParOf" srcId="{F5BFFD57-A80C-4C3F-B871-5753557D565F}" destId="{1AB97026-B6C2-4E7A-8FE3-6F2B04B299A9}" srcOrd="0" destOrd="0" presId="urn:microsoft.com/office/officeart/2005/8/layout/list1"/>
    <dgm:cxn modelId="{ADB6CB83-8533-42BD-B7E5-49205A71BDE1}" type="presParOf" srcId="{F5BFFD57-A80C-4C3F-B871-5753557D565F}" destId="{EB13285C-EE07-4C34-8DD6-B05B3A4779E6}" srcOrd="1" destOrd="0" presId="urn:microsoft.com/office/officeart/2005/8/layout/list1"/>
    <dgm:cxn modelId="{AD823C07-0C01-470E-84C5-753F936DC0C7}" type="presParOf" srcId="{1CF26BA9-F881-4DF2-AB4A-6CBEAFFD7A78}" destId="{54977EB5-68F9-4D9A-BC7D-8E45A830A279}" srcOrd="13" destOrd="0" presId="urn:microsoft.com/office/officeart/2005/8/layout/list1"/>
    <dgm:cxn modelId="{66544A27-80D3-4A60-9161-47E16BAD0DCF}" type="presParOf" srcId="{1CF26BA9-F881-4DF2-AB4A-6CBEAFFD7A78}" destId="{431E9AED-60E6-4B10-92B3-0B6726598B8D}"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497319-E055-4376-B0EE-DA6EBE1E2D5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57A4CE7E-F5C8-43CF-BA4D-FF45A8F16E7D}">
      <dgm:prSet phldrT="[Text]" custT="1"/>
      <dgm:spPr/>
      <dgm:t>
        <a:bodyPr/>
        <a:lstStyle/>
        <a:p>
          <a:r>
            <a:rPr lang="en-US" sz="2000" dirty="0"/>
            <a:t> Explores subjective experiences, behaviors, and social phenomena in depth through non-numerical data.</a:t>
          </a:r>
          <a:r>
            <a:rPr lang="en-US" sz="1600" dirty="0"/>
            <a:t>.</a:t>
          </a:r>
          <a:endParaRPr lang="en-IN" sz="1600" dirty="0"/>
        </a:p>
      </dgm:t>
    </dgm:pt>
    <dgm:pt modelId="{F183C470-C5ED-4600-A630-FA406C9CD826}" type="parTrans" cxnId="{6A8AE1DD-C6D7-4626-891E-05135DA97E99}">
      <dgm:prSet/>
      <dgm:spPr/>
      <dgm:t>
        <a:bodyPr/>
        <a:lstStyle/>
        <a:p>
          <a:endParaRPr lang="en-IN"/>
        </a:p>
      </dgm:t>
    </dgm:pt>
    <dgm:pt modelId="{F20EFE33-9E84-4E24-BD56-C5BF5B9EF965}" type="sibTrans" cxnId="{6A8AE1DD-C6D7-4626-891E-05135DA97E99}">
      <dgm:prSet/>
      <dgm:spPr/>
      <dgm:t>
        <a:bodyPr/>
        <a:lstStyle/>
        <a:p>
          <a:endParaRPr lang="en-IN"/>
        </a:p>
      </dgm:t>
    </dgm:pt>
    <dgm:pt modelId="{400D7FB5-40A8-45DC-A8A8-773A5273B43A}">
      <dgm:prSet phldrT="[Text]" custT="1"/>
      <dgm:spPr/>
      <dgm:t>
        <a:bodyPr/>
        <a:lstStyle/>
        <a:p>
          <a:r>
            <a:rPr lang="en-US" sz="2000" dirty="0"/>
            <a:t>Interpretive and flexible.
Interviews, focus groups, case studies, 
To gain a deeper understanding of motivations, perceptions, or social dynamics.</a:t>
          </a:r>
          <a:endParaRPr lang="en-IN" sz="2000" dirty="0"/>
        </a:p>
      </dgm:t>
    </dgm:pt>
    <dgm:pt modelId="{DCED9352-80EA-47A8-A76E-4D76D420ADC4}" type="parTrans" cxnId="{60CC5D5A-4249-48C8-8008-1868AE0CDAA5}">
      <dgm:prSet/>
      <dgm:spPr/>
      <dgm:t>
        <a:bodyPr/>
        <a:lstStyle/>
        <a:p>
          <a:endParaRPr lang="en-IN"/>
        </a:p>
      </dgm:t>
    </dgm:pt>
    <dgm:pt modelId="{CB0218EB-4B20-4B9A-9DA7-63921F725A82}" type="sibTrans" cxnId="{60CC5D5A-4249-48C8-8008-1868AE0CDAA5}">
      <dgm:prSet/>
      <dgm:spPr/>
      <dgm:t>
        <a:bodyPr/>
        <a:lstStyle/>
        <a:p>
          <a:endParaRPr lang="en-IN"/>
        </a:p>
      </dgm:t>
    </dgm:pt>
    <dgm:pt modelId="{11912461-0907-4CE7-9528-A9679FBCFBDD}">
      <dgm:prSet phldrT="[Text]" custT="1"/>
      <dgm:spPr/>
      <dgm:t>
        <a:bodyPr/>
        <a:lstStyle/>
        <a:p>
          <a:r>
            <a:rPr lang="en-US" sz="2000" dirty="0"/>
            <a:t>Interviewing patients to understand their perceptions of pain management during dental procedures.</a:t>
          </a:r>
          <a:endParaRPr lang="en-IN" sz="2000" dirty="0"/>
        </a:p>
      </dgm:t>
    </dgm:pt>
    <dgm:pt modelId="{1B1D9D5E-8D83-49C7-97F8-DF6498F48479}" type="parTrans" cxnId="{DA3D26AC-4371-4A71-9E49-00F846B1F433}">
      <dgm:prSet/>
      <dgm:spPr/>
      <dgm:t>
        <a:bodyPr/>
        <a:lstStyle/>
        <a:p>
          <a:endParaRPr lang="en-IN"/>
        </a:p>
      </dgm:t>
    </dgm:pt>
    <dgm:pt modelId="{919FABD7-32D9-48F3-A754-B324B4D5925D}" type="sibTrans" cxnId="{DA3D26AC-4371-4A71-9E49-00F846B1F433}">
      <dgm:prSet/>
      <dgm:spPr/>
      <dgm:t>
        <a:bodyPr/>
        <a:lstStyle/>
        <a:p>
          <a:endParaRPr lang="en-IN"/>
        </a:p>
      </dgm:t>
    </dgm:pt>
    <dgm:pt modelId="{1CF26BA9-F881-4DF2-AB4A-6CBEAFFD7A78}" type="pres">
      <dgm:prSet presAssocID="{0B497319-E055-4376-B0EE-DA6EBE1E2D5A}" presName="linear" presStyleCnt="0">
        <dgm:presLayoutVars>
          <dgm:dir/>
          <dgm:animLvl val="lvl"/>
          <dgm:resizeHandles val="exact"/>
        </dgm:presLayoutVars>
      </dgm:prSet>
      <dgm:spPr/>
    </dgm:pt>
    <dgm:pt modelId="{5C2A9767-0A53-4D7B-A2C2-93C5CDDB480C}" type="pres">
      <dgm:prSet presAssocID="{57A4CE7E-F5C8-43CF-BA4D-FF45A8F16E7D}" presName="parentLin" presStyleCnt="0"/>
      <dgm:spPr/>
    </dgm:pt>
    <dgm:pt modelId="{CB6DF3EC-3857-417C-9384-8D3F1DEA8372}" type="pres">
      <dgm:prSet presAssocID="{57A4CE7E-F5C8-43CF-BA4D-FF45A8F16E7D}" presName="parentLeftMargin" presStyleLbl="node1" presStyleIdx="0" presStyleCnt="3"/>
      <dgm:spPr/>
    </dgm:pt>
    <dgm:pt modelId="{70FB28C3-D352-47A2-AD09-65AFC07B4AE2}" type="pres">
      <dgm:prSet presAssocID="{57A4CE7E-F5C8-43CF-BA4D-FF45A8F16E7D}" presName="parentText" presStyleLbl="node1" presStyleIdx="0" presStyleCnt="3" custScaleX="139598" custScaleY="96264">
        <dgm:presLayoutVars>
          <dgm:chMax val="0"/>
          <dgm:bulletEnabled val="1"/>
        </dgm:presLayoutVars>
      </dgm:prSet>
      <dgm:spPr/>
    </dgm:pt>
    <dgm:pt modelId="{69D02302-103A-44E9-B913-6AE73AB5F6FF}" type="pres">
      <dgm:prSet presAssocID="{57A4CE7E-F5C8-43CF-BA4D-FF45A8F16E7D}" presName="negativeSpace" presStyleCnt="0"/>
      <dgm:spPr/>
    </dgm:pt>
    <dgm:pt modelId="{7BF5C6B7-03D1-4AEB-B2CB-9D95D6B9529A}" type="pres">
      <dgm:prSet presAssocID="{57A4CE7E-F5C8-43CF-BA4D-FF45A8F16E7D}" presName="childText" presStyleLbl="conFgAcc1" presStyleIdx="0" presStyleCnt="3" custLinFactY="30690" custLinFactNeighborX="2009" custLinFactNeighborY="100000">
        <dgm:presLayoutVars>
          <dgm:bulletEnabled val="1"/>
        </dgm:presLayoutVars>
      </dgm:prSet>
      <dgm:spPr/>
    </dgm:pt>
    <dgm:pt modelId="{516FDAC7-6692-4F75-8C69-084BE634AE7F}" type="pres">
      <dgm:prSet presAssocID="{F20EFE33-9E84-4E24-BD56-C5BF5B9EF965}" presName="spaceBetweenRectangles" presStyleCnt="0"/>
      <dgm:spPr/>
    </dgm:pt>
    <dgm:pt modelId="{4F7AE709-FCFA-4CA5-A1A3-C0245E6BA854}" type="pres">
      <dgm:prSet presAssocID="{400D7FB5-40A8-45DC-A8A8-773A5273B43A}" presName="parentLin" presStyleCnt="0"/>
      <dgm:spPr/>
    </dgm:pt>
    <dgm:pt modelId="{3AF75AF8-3D0E-4712-A114-CB548A3E8EF9}" type="pres">
      <dgm:prSet presAssocID="{400D7FB5-40A8-45DC-A8A8-773A5273B43A}" presName="parentLeftMargin" presStyleLbl="node1" presStyleIdx="0" presStyleCnt="3"/>
      <dgm:spPr/>
    </dgm:pt>
    <dgm:pt modelId="{84DC44B3-CD68-4F78-9FAC-5BE0C75F2BDD}" type="pres">
      <dgm:prSet presAssocID="{400D7FB5-40A8-45DC-A8A8-773A5273B43A}" presName="parentText" presStyleLbl="node1" presStyleIdx="1" presStyleCnt="3" custScaleX="133179" custScaleY="210485" custLinFactNeighborX="4839" custLinFactNeighborY="-17872">
        <dgm:presLayoutVars>
          <dgm:chMax val="0"/>
          <dgm:bulletEnabled val="1"/>
        </dgm:presLayoutVars>
      </dgm:prSet>
      <dgm:spPr/>
    </dgm:pt>
    <dgm:pt modelId="{EC76AD11-A2E9-4539-82B0-BA36F0078A4F}" type="pres">
      <dgm:prSet presAssocID="{400D7FB5-40A8-45DC-A8A8-773A5273B43A}" presName="negativeSpace" presStyleCnt="0"/>
      <dgm:spPr/>
    </dgm:pt>
    <dgm:pt modelId="{9BC34848-677C-4AD2-ABB4-8EA001F7318F}" type="pres">
      <dgm:prSet presAssocID="{400D7FB5-40A8-45DC-A8A8-773A5273B43A}" presName="childText" presStyleLbl="conFgAcc1" presStyleIdx="1" presStyleCnt="3">
        <dgm:presLayoutVars>
          <dgm:bulletEnabled val="1"/>
        </dgm:presLayoutVars>
      </dgm:prSet>
      <dgm:spPr/>
    </dgm:pt>
    <dgm:pt modelId="{0A26FB86-29BA-4258-993A-970D7C120047}" type="pres">
      <dgm:prSet presAssocID="{CB0218EB-4B20-4B9A-9DA7-63921F725A82}" presName="spaceBetweenRectangles" presStyleCnt="0"/>
      <dgm:spPr/>
    </dgm:pt>
    <dgm:pt modelId="{F5BFFD57-A80C-4C3F-B871-5753557D565F}" type="pres">
      <dgm:prSet presAssocID="{11912461-0907-4CE7-9528-A9679FBCFBDD}" presName="parentLin" presStyleCnt="0"/>
      <dgm:spPr/>
    </dgm:pt>
    <dgm:pt modelId="{1AB97026-B6C2-4E7A-8FE3-6F2B04B299A9}" type="pres">
      <dgm:prSet presAssocID="{11912461-0907-4CE7-9528-A9679FBCFBDD}" presName="parentLeftMargin" presStyleLbl="node1" presStyleIdx="1" presStyleCnt="3"/>
      <dgm:spPr/>
    </dgm:pt>
    <dgm:pt modelId="{EB13285C-EE07-4C34-8DD6-B05B3A4779E6}" type="pres">
      <dgm:prSet presAssocID="{11912461-0907-4CE7-9528-A9679FBCFBDD}" presName="parentText" presStyleLbl="node1" presStyleIdx="2" presStyleCnt="3" custScaleX="142857" custScaleY="133682">
        <dgm:presLayoutVars>
          <dgm:chMax val="0"/>
          <dgm:bulletEnabled val="1"/>
        </dgm:presLayoutVars>
      </dgm:prSet>
      <dgm:spPr/>
    </dgm:pt>
    <dgm:pt modelId="{54977EB5-68F9-4D9A-BC7D-8E45A830A279}" type="pres">
      <dgm:prSet presAssocID="{11912461-0907-4CE7-9528-A9679FBCFBDD}" presName="negativeSpace" presStyleCnt="0"/>
      <dgm:spPr/>
    </dgm:pt>
    <dgm:pt modelId="{431E9AED-60E6-4B10-92B3-0B6726598B8D}" type="pres">
      <dgm:prSet presAssocID="{11912461-0907-4CE7-9528-A9679FBCFBDD}" presName="childText" presStyleLbl="conFgAcc1" presStyleIdx="2" presStyleCnt="3">
        <dgm:presLayoutVars>
          <dgm:bulletEnabled val="1"/>
        </dgm:presLayoutVars>
      </dgm:prSet>
      <dgm:spPr/>
    </dgm:pt>
  </dgm:ptLst>
  <dgm:cxnLst>
    <dgm:cxn modelId="{C30B9F1D-31D3-4E80-9E92-BC2CA43FC65C}" type="presOf" srcId="{57A4CE7E-F5C8-43CF-BA4D-FF45A8F16E7D}" destId="{CB6DF3EC-3857-417C-9384-8D3F1DEA8372}" srcOrd="0" destOrd="0" presId="urn:microsoft.com/office/officeart/2005/8/layout/list1"/>
    <dgm:cxn modelId="{60CC5D5A-4249-48C8-8008-1868AE0CDAA5}" srcId="{0B497319-E055-4376-B0EE-DA6EBE1E2D5A}" destId="{400D7FB5-40A8-45DC-A8A8-773A5273B43A}" srcOrd="1" destOrd="0" parTransId="{DCED9352-80EA-47A8-A76E-4D76D420ADC4}" sibTransId="{CB0218EB-4B20-4B9A-9DA7-63921F725A82}"/>
    <dgm:cxn modelId="{F7EEC996-ED2B-4D4D-AB59-B2F6CC941490}" type="presOf" srcId="{11912461-0907-4CE7-9528-A9679FBCFBDD}" destId="{EB13285C-EE07-4C34-8DD6-B05B3A4779E6}" srcOrd="1" destOrd="0" presId="urn:microsoft.com/office/officeart/2005/8/layout/list1"/>
    <dgm:cxn modelId="{DD7EC6A9-AB56-4F73-98C7-06C4E849EFCA}" type="presOf" srcId="{400D7FB5-40A8-45DC-A8A8-773A5273B43A}" destId="{84DC44B3-CD68-4F78-9FAC-5BE0C75F2BDD}" srcOrd="1" destOrd="0" presId="urn:microsoft.com/office/officeart/2005/8/layout/list1"/>
    <dgm:cxn modelId="{DA3D26AC-4371-4A71-9E49-00F846B1F433}" srcId="{0B497319-E055-4376-B0EE-DA6EBE1E2D5A}" destId="{11912461-0907-4CE7-9528-A9679FBCFBDD}" srcOrd="2" destOrd="0" parTransId="{1B1D9D5E-8D83-49C7-97F8-DF6498F48479}" sibTransId="{919FABD7-32D9-48F3-A754-B324B4D5925D}"/>
    <dgm:cxn modelId="{D974B7CA-FCDB-42AA-9D83-C2D92D40C46A}" type="presOf" srcId="{57A4CE7E-F5C8-43CF-BA4D-FF45A8F16E7D}" destId="{70FB28C3-D352-47A2-AD09-65AFC07B4AE2}" srcOrd="1" destOrd="0" presId="urn:microsoft.com/office/officeart/2005/8/layout/list1"/>
    <dgm:cxn modelId="{6A8AE1DD-C6D7-4626-891E-05135DA97E99}" srcId="{0B497319-E055-4376-B0EE-DA6EBE1E2D5A}" destId="{57A4CE7E-F5C8-43CF-BA4D-FF45A8F16E7D}" srcOrd="0" destOrd="0" parTransId="{F183C470-C5ED-4600-A630-FA406C9CD826}" sibTransId="{F20EFE33-9E84-4E24-BD56-C5BF5B9EF965}"/>
    <dgm:cxn modelId="{15493CF5-6EE8-4F4D-BA1E-B475E3A9B91B}" type="presOf" srcId="{0B497319-E055-4376-B0EE-DA6EBE1E2D5A}" destId="{1CF26BA9-F881-4DF2-AB4A-6CBEAFFD7A78}" srcOrd="0" destOrd="0" presId="urn:microsoft.com/office/officeart/2005/8/layout/list1"/>
    <dgm:cxn modelId="{072CCBF8-57C4-49D3-A7B1-2E34207D1088}" type="presOf" srcId="{11912461-0907-4CE7-9528-A9679FBCFBDD}" destId="{1AB97026-B6C2-4E7A-8FE3-6F2B04B299A9}" srcOrd="0" destOrd="0" presId="urn:microsoft.com/office/officeart/2005/8/layout/list1"/>
    <dgm:cxn modelId="{D92920FB-10E2-48C9-B471-5AED1F28E5BB}" type="presOf" srcId="{400D7FB5-40A8-45DC-A8A8-773A5273B43A}" destId="{3AF75AF8-3D0E-4712-A114-CB548A3E8EF9}" srcOrd="0" destOrd="0" presId="urn:microsoft.com/office/officeart/2005/8/layout/list1"/>
    <dgm:cxn modelId="{38D6938E-ECB5-4BB8-A79D-12274E4390C6}" type="presParOf" srcId="{1CF26BA9-F881-4DF2-AB4A-6CBEAFFD7A78}" destId="{5C2A9767-0A53-4D7B-A2C2-93C5CDDB480C}" srcOrd="0" destOrd="0" presId="urn:microsoft.com/office/officeart/2005/8/layout/list1"/>
    <dgm:cxn modelId="{C6BC8982-45E7-4512-8188-988F39503E58}" type="presParOf" srcId="{5C2A9767-0A53-4D7B-A2C2-93C5CDDB480C}" destId="{CB6DF3EC-3857-417C-9384-8D3F1DEA8372}" srcOrd="0" destOrd="0" presId="urn:microsoft.com/office/officeart/2005/8/layout/list1"/>
    <dgm:cxn modelId="{ACE878BE-27D7-4278-82D8-C5A3154CEE56}" type="presParOf" srcId="{5C2A9767-0A53-4D7B-A2C2-93C5CDDB480C}" destId="{70FB28C3-D352-47A2-AD09-65AFC07B4AE2}" srcOrd="1" destOrd="0" presId="urn:microsoft.com/office/officeart/2005/8/layout/list1"/>
    <dgm:cxn modelId="{6BED30C9-8D85-4370-8059-3E26DD201374}" type="presParOf" srcId="{1CF26BA9-F881-4DF2-AB4A-6CBEAFFD7A78}" destId="{69D02302-103A-44E9-B913-6AE73AB5F6FF}" srcOrd="1" destOrd="0" presId="urn:microsoft.com/office/officeart/2005/8/layout/list1"/>
    <dgm:cxn modelId="{AF614D97-F8C8-4C65-ABDD-8355C0C853A8}" type="presParOf" srcId="{1CF26BA9-F881-4DF2-AB4A-6CBEAFFD7A78}" destId="{7BF5C6B7-03D1-4AEB-B2CB-9D95D6B9529A}" srcOrd="2" destOrd="0" presId="urn:microsoft.com/office/officeart/2005/8/layout/list1"/>
    <dgm:cxn modelId="{154621D7-CBF3-4F5D-B8C6-2734F34B0EA4}" type="presParOf" srcId="{1CF26BA9-F881-4DF2-AB4A-6CBEAFFD7A78}" destId="{516FDAC7-6692-4F75-8C69-084BE634AE7F}" srcOrd="3" destOrd="0" presId="urn:microsoft.com/office/officeart/2005/8/layout/list1"/>
    <dgm:cxn modelId="{4DE9B59C-DA0F-42A9-9164-D33D2569B7ED}" type="presParOf" srcId="{1CF26BA9-F881-4DF2-AB4A-6CBEAFFD7A78}" destId="{4F7AE709-FCFA-4CA5-A1A3-C0245E6BA854}" srcOrd="4" destOrd="0" presId="urn:microsoft.com/office/officeart/2005/8/layout/list1"/>
    <dgm:cxn modelId="{04E6C21D-815F-4567-96CB-6C06C453DAAC}" type="presParOf" srcId="{4F7AE709-FCFA-4CA5-A1A3-C0245E6BA854}" destId="{3AF75AF8-3D0E-4712-A114-CB548A3E8EF9}" srcOrd="0" destOrd="0" presId="urn:microsoft.com/office/officeart/2005/8/layout/list1"/>
    <dgm:cxn modelId="{48D300DE-28D7-4E75-8996-EC8A55DE7414}" type="presParOf" srcId="{4F7AE709-FCFA-4CA5-A1A3-C0245E6BA854}" destId="{84DC44B3-CD68-4F78-9FAC-5BE0C75F2BDD}" srcOrd="1" destOrd="0" presId="urn:microsoft.com/office/officeart/2005/8/layout/list1"/>
    <dgm:cxn modelId="{BC7D8F2A-9472-4E54-A38A-67FE2157AB90}" type="presParOf" srcId="{1CF26BA9-F881-4DF2-AB4A-6CBEAFFD7A78}" destId="{EC76AD11-A2E9-4539-82B0-BA36F0078A4F}" srcOrd="5" destOrd="0" presId="urn:microsoft.com/office/officeart/2005/8/layout/list1"/>
    <dgm:cxn modelId="{D04D1961-EB5D-484A-A0B6-789CE83AD3AC}" type="presParOf" srcId="{1CF26BA9-F881-4DF2-AB4A-6CBEAFFD7A78}" destId="{9BC34848-677C-4AD2-ABB4-8EA001F7318F}" srcOrd="6" destOrd="0" presId="urn:microsoft.com/office/officeart/2005/8/layout/list1"/>
    <dgm:cxn modelId="{5E6AE140-7671-4F9B-87A5-A188378461E2}" type="presParOf" srcId="{1CF26BA9-F881-4DF2-AB4A-6CBEAFFD7A78}" destId="{0A26FB86-29BA-4258-993A-970D7C120047}" srcOrd="7" destOrd="0" presId="urn:microsoft.com/office/officeart/2005/8/layout/list1"/>
    <dgm:cxn modelId="{9EA10ACB-AA94-46BB-B5AB-B67F44B287DB}" type="presParOf" srcId="{1CF26BA9-F881-4DF2-AB4A-6CBEAFFD7A78}" destId="{F5BFFD57-A80C-4C3F-B871-5753557D565F}" srcOrd="8" destOrd="0" presId="urn:microsoft.com/office/officeart/2005/8/layout/list1"/>
    <dgm:cxn modelId="{36BFB76B-D214-46B7-A14E-176915C7F917}" type="presParOf" srcId="{F5BFFD57-A80C-4C3F-B871-5753557D565F}" destId="{1AB97026-B6C2-4E7A-8FE3-6F2B04B299A9}" srcOrd="0" destOrd="0" presId="urn:microsoft.com/office/officeart/2005/8/layout/list1"/>
    <dgm:cxn modelId="{ADB6CB83-8533-42BD-B7E5-49205A71BDE1}" type="presParOf" srcId="{F5BFFD57-A80C-4C3F-B871-5753557D565F}" destId="{EB13285C-EE07-4C34-8DD6-B05B3A4779E6}" srcOrd="1" destOrd="0" presId="urn:microsoft.com/office/officeart/2005/8/layout/list1"/>
    <dgm:cxn modelId="{AD823C07-0C01-470E-84C5-753F936DC0C7}" type="presParOf" srcId="{1CF26BA9-F881-4DF2-AB4A-6CBEAFFD7A78}" destId="{54977EB5-68F9-4D9A-BC7D-8E45A830A279}" srcOrd="9" destOrd="0" presId="urn:microsoft.com/office/officeart/2005/8/layout/list1"/>
    <dgm:cxn modelId="{66544A27-80D3-4A60-9161-47E16BAD0DCF}" type="presParOf" srcId="{1CF26BA9-F881-4DF2-AB4A-6CBEAFFD7A78}" destId="{431E9AED-60E6-4B10-92B3-0B6726598B8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B497319-E055-4376-B0EE-DA6EBE1E2D5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57A4CE7E-F5C8-43CF-BA4D-FF45A8F16E7D}">
      <dgm:prSet phldrT="[Text]" custT="1"/>
      <dgm:spPr/>
      <dgm:t>
        <a:bodyPr/>
        <a:lstStyle/>
        <a:p>
          <a:r>
            <a:rPr lang="en-US" sz="2000" dirty="0"/>
            <a:t> Combines both quantitative and qualitative approaches to provide a comprehensive understanding of a research problem.</a:t>
          </a:r>
          <a:r>
            <a:rPr lang="en-US" sz="1600" dirty="0"/>
            <a:t>.</a:t>
          </a:r>
          <a:endParaRPr lang="en-IN" sz="1600" dirty="0"/>
        </a:p>
      </dgm:t>
    </dgm:pt>
    <dgm:pt modelId="{F183C470-C5ED-4600-A630-FA406C9CD826}" type="parTrans" cxnId="{6A8AE1DD-C6D7-4626-891E-05135DA97E99}">
      <dgm:prSet/>
      <dgm:spPr/>
      <dgm:t>
        <a:bodyPr/>
        <a:lstStyle/>
        <a:p>
          <a:endParaRPr lang="en-IN"/>
        </a:p>
      </dgm:t>
    </dgm:pt>
    <dgm:pt modelId="{F20EFE33-9E84-4E24-BD56-C5BF5B9EF965}" type="sibTrans" cxnId="{6A8AE1DD-C6D7-4626-891E-05135DA97E99}">
      <dgm:prSet/>
      <dgm:spPr/>
      <dgm:t>
        <a:bodyPr/>
        <a:lstStyle/>
        <a:p>
          <a:endParaRPr lang="en-IN"/>
        </a:p>
      </dgm:t>
    </dgm:pt>
    <dgm:pt modelId="{400D7FB5-40A8-45DC-A8A8-773A5273B43A}">
      <dgm:prSet phldrT="[Text]" custT="1"/>
      <dgm:spPr/>
      <dgm:t>
        <a:bodyPr/>
        <a:lstStyle/>
        <a:p>
          <a:r>
            <a:rPr lang="en-US" sz="2000" dirty="0"/>
            <a:t>Integrative and pragmatic.
Methods: Sequential or concurrent use of quantitative and qualitative methods.</a:t>
          </a:r>
          <a:endParaRPr lang="en-IN" sz="2000" dirty="0"/>
        </a:p>
      </dgm:t>
    </dgm:pt>
    <dgm:pt modelId="{DCED9352-80EA-47A8-A76E-4D76D420ADC4}" type="parTrans" cxnId="{60CC5D5A-4249-48C8-8008-1868AE0CDAA5}">
      <dgm:prSet/>
      <dgm:spPr/>
      <dgm:t>
        <a:bodyPr/>
        <a:lstStyle/>
        <a:p>
          <a:endParaRPr lang="en-IN"/>
        </a:p>
      </dgm:t>
    </dgm:pt>
    <dgm:pt modelId="{CB0218EB-4B20-4B9A-9DA7-63921F725A82}" type="sibTrans" cxnId="{60CC5D5A-4249-48C8-8008-1868AE0CDAA5}">
      <dgm:prSet/>
      <dgm:spPr/>
      <dgm:t>
        <a:bodyPr/>
        <a:lstStyle/>
        <a:p>
          <a:endParaRPr lang="en-IN"/>
        </a:p>
      </dgm:t>
    </dgm:pt>
    <dgm:pt modelId="{11912461-0907-4CE7-9528-A9679FBCFBDD}">
      <dgm:prSet phldrT="[Text]" custT="1"/>
      <dgm:spPr/>
      <dgm:t>
        <a:bodyPr/>
        <a:lstStyle/>
        <a:p>
          <a:r>
            <a:rPr lang="en-US" sz="2000" dirty="0"/>
            <a:t>Quantitative: Conducting a survey to measure oral hygiene behaviors.
Qualitative: Followed by interviews to explore why patients follow or neglect certain practices.</a:t>
          </a:r>
          <a:endParaRPr lang="en-IN" sz="2000" dirty="0"/>
        </a:p>
      </dgm:t>
    </dgm:pt>
    <dgm:pt modelId="{1B1D9D5E-8D83-49C7-97F8-DF6498F48479}" type="parTrans" cxnId="{DA3D26AC-4371-4A71-9E49-00F846B1F433}">
      <dgm:prSet/>
      <dgm:spPr/>
      <dgm:t>
        <a:bodyPr/>
        <a:lstStyle/>
        <a:p>
          <a:endParaRPr lang="en-IN"/>
        </a:p>
      </dgm:t>
    </dgm:pt>
    <dgm:pt modelId="{919FABD7-32D9-48F3-A754-B324B4D5925D}" type="sibTrans" cxnId="{DA3D26AC-4371-4A71-9E49-00F846B1F433}">
      <dgm:prSet/>
      <dgm:spPr/>
      <dgm:t>
        <a:bodyPr/>
        <a:lstStyle/>
        <a:p>
          <a:endParaRPr lang="en-IN"/>
        </a:p>
      </dgm:t>
    </dgm:pt>
    <dgm:pt modelId="{41D9F1EF-BC6C-446D-A6B1-D40C18939490}">
      <dgm:prSet phldrT="[Text]" custT="1"/>
      <dgm:spPr/>
      <dgm:t>
        <a:bodyPr/>
        <a:lstStyle/>
        <a:p>
          <a:r>
            <a:rPr lang="en-US" sz="2000" dirty="0"/>
            <a:t> To capture the strengths of both approaches for a well-rounded analysis.</a:t>
          </a:r>
          <a:endParaRPr lang="en-IN" sz="2000" dirty="0"/>
        </a:p>
      </dgm:t>
    </dgm:pt>
    <dgm:pt modelId="{770BBFCC-FF60-4CB8-BDB2-2A6479D39A62}" type="parTrans" cxnId="{2C62066F-FF68-4349-AF87-F7593DBAEE0D}">
      <dgm:prSet/>
      <dgm:spPr/>
      <dgm:t>
        <a:bodyPr/>
        <a:lstStyle/>
        <a:p>
          <a:endParaRPr lang="en-IN"/>
        </a:p>
      </dgm:t>
    </dgm:pt>
    <dgm:pt modelId="{B972779F-175E-4D07-9097-97ABC7F51DE3}" type="sibTrans" cxnId="{2C62066F-FF68-4349-AF87-F7593DBAEE0D}">
      <dgm:prSet/>
      <dgm:spPr/>
      <dgm:t>
        <a:bodyPr/>
        <a:lstStyle/>
        <a:p>
          <a:endParaRPr lang="en-IN"/>
        </a:p>
      </dgm:t>
    </dgm:pt>
    <dgm:pt modelId="{1CF26BA9-F881-4DF2-AB4A-6CBEAFFD7A78}" type="pres">
      <dgm:prSet presAssocID="{0B497319-E055-4376-B0EE-DA6EBE1E2D5A}" presName="linear" presStyleCnt="0">
        <dgm:presLayoutVars>
          <dgm:dir/>
          <dgm:animLvl val="lvl"/>
          <dgm:resizeHandles val="exact"/>
        </dgm:presLayoutVars>
      </dgm:prSet>
      <dgm:spPr/>
    </dgm:pt>
    <dgm:pt modelId="{5C2A9767-0A53-4D7B-A2C2-93C5CDDB480C}" type="pres">
      <dgm:prSet presAssocID="{57A4CE7E-F5C8-43CF-BA4D-FF45A8F16E7D}" presName="parentLin" presStyleCnt="0"/>
      <dgm:spPr/>
    </dgm:pt>
    <dgm:pt modelId="{CB6DF3EC-3857-417C-9384-8D3F1DEA8372}" type="pres">
      <dgm:prSet presAssocID="{57A4CE7E-F5C8-43CF-BA4D-FF45A8F16E7D}" presName="parentLeftMargin" presStyleLbl="node1" presStyleIdx="0" presStyleCnt="4"/>
      <dgm:spPr/>
    </dgm:pt>
    <dgm:pt modelId="{70FB28C3-D352-47A2-AD09-65AFC07B4AE2}" type="pres">
      <dgm:prSet presAssocID="{57A4CE7E-F5C8-43CF-BA4D-FF45A8F16E7D}" presName="parentText" presStyleLbl="node1" presStyleIdx="0" presStyleCnt="4" custScaleX="113594" custScaleY="130276">
        <dgm:presLayoutVars>
          <dgm:chMax val="0"/>
          <dgm:bulletEnabled val="1"/>
        </dgm:presLayoutVars>
      </dgm:prSet>
      <dgm:spPr/>
    </dgm:pt>
    <dgm:pt modelId="{69D02302-103A-44E9-B913-6AE73AB5F6FF}" type="pres">
      <dgm:prSet presAssocID="{57A4CE7E-F5C8-43CF-BA4D-FF45A8F16E7D}" presName="negativeSpace" presStyleCnt="0"/>
      <dgm:spPr/>
    </dgm:pt>
    <dgm:pt modelId="{7BF5C6B7-03D1-4AEB-B2CB-9D95D6B9529A}" type="pres">
      <dgm:prSet presAssocID="{57A4CE7E-F5C8-43CF-BA4D-FF45A8F16E7D}" presName="childText" presStyleLbl="conFgAcc1" presStyleIdx="0" presStyleCnt="4" custLinFactY="30690" custLinFactNeighborX="2009" custLinFactNeighborY="100000">
        <dgm:presLayoutVars>
          <dgm:bulletEnabled val="1"/>
        </dgm:presLayoutVars>
      </dgm:prSet>
      <dgm:spPr/>
    </dgm:pt>
    <dgm:pt modelId="{516FDAC7-6692-4F75-8C69-084BE634AE7F}" type="pres">
      <dgm:prSet presAssocID="{F20EFE33-9E84-4E24-BD56-C5BF5B9EF965}" presName="spaceBetweenRectangles" presStyleCnt="0"/>
      <dgm:spPr/>
    </dgm:pt>
    <dgm:pt modelId="{4F7AE709-FCFA-4CA5-A1A3-C0245E6BA854}" type="pres">
      <dgm:prSet presAssocID="{400D7FB5-40A8-45DC-A8A8-773A5273B43A}" presName="parentLin" presStyleCnt="0"/>
      <dgm:spPr/>
    </dgm:pt>
    <dgm:pt modelId="{3AF75AF8-3D0E-4712-A114-CB548A3E8EF9}" type="pres">
      <dgm:prSet presAssocID="{400D7FB5-40A8-45DC-A8A8-773A5273B43A}" presName="parentLeftMargin" presStyleLbl="node1" presStyleIdx="0" presStyleCnt="4"/>
      <dgm:spPr/>
    </dgm:pt>
    <dgm:pt modelId="{84DC44B3-CD68-4F78-9FAC-5BE0C75F2BDD}" type="pres">
      <dgm:prSet presAssocID="{400D7FB5-40A8-45DC-A8A8-773A5273B43A}" presName="parentText" presStyleLbl="node1" presStyleIdx="1" presStyleCnt="4" custScaleX="113940" custScaleY="119048">
        <dgm:presLayoutVars>
          <dgm:chMax val="0"/>
          <dgm:bulletEnabled val="1"/>
        </dgm:presLayoutVars>
      </dgm:prSet>
      <dgm:spPr/>
    </dgm:pt>
    <dgm:pt modelId="{EC76AD11-A2E9-4539-82B0-BA36F0078A4F}" type="pres">
      <dgm:prSet presAssocID="{400D7FB5-40A8-45DC-A8A8-773A5273B43A}" presName="negativeSpace" presStyleCnt="0"/>
      <dgm:spPr/>
    </dgm:pt>
    <dgm:pt modelId="{9BC34848-677C-4AD2-ABB4-8EA001F7318F}" type="pres">
      <dgm:prSet presAssocID="{400D7FB5-40A8-45DC-A8A8-773A5273B43A}" presName="childText" presStyleLbl="conFgAcc1" presStyleIdx="1" presStyleCnt="4">
        <dgm:presLayoutVars>
          <dgm:bulletEnabled val="1"/>
        </dgm:presLayoutVars>
      </dgm:prSet>
      <dgm:spPr/>
    </dgm:pt>
    <dgm:pt modelId="{0A26FB86-29BA-4258-993A-970D7C120047}" type="pres">
      <dgm:prSet presAssocID="{CB0218EB-4B20-4B9A-9DA7-63921F725A82}" presName="spaceBetweenRectangles" presStyleCnt="0"/>
      <dgm:spPr/>
    </dgm:pt>
    <dgm:pt modelId="{76E6E428-6375-4B1F-A799-DD94921B9C27}" type="pres">
      <dgm:prSet presAssocID="{41D9F1EF-BC6C-446D-A6B1-D40C18939490}" presName="parentLin" presStyleCnt="0"/>
      <dgm:spPr/>
    </dgm:pt>
    <dgm:pt modelId="{983E7F1D-816E-4DB5-AD72-72E4548FE65E}" type="pres">
      <dgm:prSet presAssocID="{41D9F1EF-BC6C-446D-A6B1-D40C18939490}" presName="parentLeftMargin" presStyleLbl="node1" presStyleIdx="1" presStyleCnt="4"/>
      <dgm:spPr/>
    </dgm:pt>
    <dgm:pt modelId="{D8D19D60-2FC5-4E1E-BB4F-7A8750C4338A}" type="pres">
      <dgm:prSet presAssocID="{41D9F1EF-BC6C-446D-A6B1-D40C18939490}" presName="parentText" presStyleLbl="node1" presStyleIdx="2" presStyleCnt="4" custScaleX="113479">
        <dgm:presLayoutVars>
          <dgm:chMax val="0"/>
          <dgm:bulletEnabled val="1"/>
        </dgm:presLayoutVars>
      </dgm:prSet>
      <dgm:spPr/>
    </dgm:pt>
    <dgm:pt modelId="{2AC4F2F8-C3E0-40ED-A15D-057E1EA0E670}" type="pres">
      <dgm:prSet presAssocID="{41D9F1EF-BC6C-446D-A6B1-D40C18939490}" presName="negativeSpace" presStyleCnt="0"/>
      <dgm:spPr/>
    </dgm:pt>
    <dgm:pt modelId="{4D27E04A-7C6C-47CB-BF23-1239F32D0FDD}" type="pres">
      <dgm:prSet presAssocID="{41D9F1EF-BC6C-446D-A6B1-D40C18939490}" presName="childText" presStyleLbl="conFgAcc1" presStyleIdx="2" presStyleCnt="4">
        <dgm:presLayoutVars>
          <dgm:bulletEnabled val="1"/>
        </dgm:presLayoutVars>
      </dgm:prSet>
      <dgm:spPr/>
    </dgm:pt>
    <dgm:pt modelId="{844FCAE7-8361-4141-922F-1CAC871240B8}" type="pres">
      <dgm:prSet presAssocID="{B972779F-175E-4D07-9097-97ABC7F51DE3}" presName="spaceBetweenRectangles" presStyleCnt="0"/>
      <dgm:spPr/>
    </dgm:pt>
    <dgm:pt modelId="{F5BFFD57-A80C-4C3F-B871-5753557D565F}" type="pres">
      <dgm:prSet presAssocID="{11912461-0907-4CE7-9528-A9679FBCFBDD}" presName="parentLin" presStyleCnt="0"/>
      <dgm:spPr/>
    </dgm:pt>
    <dgm:pt modelId="{1AB97026-B6C2-4E7A-8FE3-6F2B04B299A9}" type="pres">
      <dgm:prSet presAssocID="{11912461-0907-4CE7-9528-A9679FBCFBDD}" presName="parentLeftMargin" presStyleLbl="node1" presStyleIdx="2" presStyleCnt="4"/>
      <dgm:spPr/>
    </dgm:pt>
    <dgm:pt modelId="{EB13285C-EE07-4C34-8DD6-B05B3A4779E6}" type="pres">
      <dgm:prSet presAssocID="{11912461-0907-4CE7-9528-A9679FBCFBDD}" presName="parentText" presStyleLbl="node1" presStyleIdx="3" presStyleCnt="4" custScaleX="114862" custScaleY="169478">
        <dgm:presLayoutVars>
          <dgm:chMax val="0"/>
          <dgm:bulletEnabled val="1"/>
        </dgm:presLayoutVars>
      </dgm:prSet>
      <dgm:spPr/>
    </dgm:pt>
    <dgm:pt modelId="{54977EB5-68F9-4D9A-BC7D-8E45A830A279}" type="pres">
      <dgm:prSet presAssocID="{11912461-0907-4CE7-9528-A9679FBCFBDD}" presName="negativeSpace" presStyleCnt="0"/>
      <dgm:spPr/>
    </dgm:pt>
    <dgm:pt modelId="{431E9AED-60E6-4B10-92B3-0B6726598B8D}" type="pres">
      <dgm:prSet presAssocID="{11912461-0907-4CE7-9528-A9679FBCFBDD}" presName="childText" presStyleLbl="conFgAcc1" presStyleIdx="3" presStyleCnt="4">
        <dgm:presLayoutVars>
          <dgm:bulletEnabled val="1"/>
        </dgm:presLayoutVars>
      </dgm:prSet>
      <dgm:spPr/>
    </dgm:pt>
  </dgm:ptLst>
  <dgm:cxnLst>
    <dgm:cxn modelId="{C30B9F1D-31D3-4E80-9E92-BC2CA43FC65C}" type="presOf" srcId="{57A4CE7E-F5C8-43CF-BA4D-FF45A8F16E7D}" destId="{CB6DF3EC-3857-417C-9384-8D3F1DEA8372}" srcOrd="0" destOrd="0" presId="urn:microsoft.com/office/officeart/2005/8/layout/list1"/>
    <dgm:cxn modelId="{356FB64D-A280-4782-9F04-62A2621C5E22}" type="presOf" srcId="{41D9F1EF-BC6C-446D-A6B1-D40C18939490}" destId="{983E7F1D-816E-4DB5-AD72-72E4548FE65E}" srcOrd="0" destOrd="0" presId="urn:microsoft.com/office/officeart/2005/8/layout/list1"/>
    <dgm:cxn modelId="{2C62066F-FF68-4349-AF87-F7593DBAEE0D}" srcId="{0B497319-E055-4376-B0EE-DA6EBE1E2D5A}" destId="{41D9F1EF-BC6C-446D-A6B1-D40C18939490}" srcOrd="2" destOrd="0" parTransId="{770BBFCC-FF60-4CB8-BDB2-2A6479D39A62}" sibTransId="{B972779F-175E-4D07-9097-97ABC7F51DE3}"/>
    <dgm:cxn modelId="{9DDCAA75-2CF9-4ED7-B2C5-374100F1AB94}" type="presOf" srcId="{41D9F1EF-BC6C-446D-A6B1-D40C18939490}" destId="{D8D19D60-2FC5-4E1E-BB4F-7A8750C4338A}" srcOrd="1" destOrd="0" presId="urn:microsoft.com/office/officeart/2005/8/layout/list1"/>
    <dgm:cxn modelId="{60CC5D5A-4249-48C8-8008-1868AE0CDAA5}" srcId="{0B497319-E055-4376-B0EE-DA6EBE1E2D5A}" destId="{400D7FB5-40A8-45DC-A8A8-773A5273B43A}" srcOrd="1" destOrd="0" parTransId="{DCED9352-80EA-47A8-A76E-4D76D420ADC4}" sibTransId="{CB0218EB-4B20-4B9A-9DA7-63921F725A82}"/>
    <dgm:cxn modelId="{F7EEC996-ED2B-4D4D-AB59-B2F6CC941490}" type="presOf" srcId="{11912461-0907-4CE7-9528-A9679FBCFBDD}" destId="{EB13285C-EE07-4C34-8DD6-B05B3A4779E6}" srcOrd="1" destOrd="0" presId="urn:microsoft.com/office/officeart/2005/8/layout/list1"/>
    <dgm:cxn modelId="{DD7EC6A9-AB56-4F73-98C7-06C4E849EFCA}" type="presOf" srcId="{400D7FB5-40A8-45DC-A8A8-773A5273B43A}" destId="{84DC44B3-CD68-4F78-9FAC-5BE0C75F2BDD}" srcOrd="1" destOrd="0" presId="urn:microsoft.com/office/officeart/2005/8/layout/list1"/>
    <dgm:cxn modelId="{DA3D26AC-4371-4A71-9E49-00F846B1F433}" srcId="{0B497319-E055-4376-B0EE-DA6EBE1E2D5A}" destId="{11912461-0907-4CE7-9528-A9679FBCFBDD}" srcOrd="3" destOrd="0" parTransId="{1B1D9D5E-8D83-49C7-97F8-DF6498F48479}" sibTransId="{919FABD7-32D9-48F3-A754-B324B4D5925D}"/>
    <dgm:cxn modelId="{D974B7CA-FCDB-42AA-9D83-C2D92D40C46A}" type="presOf" srcId="{57A4CE7E-F5C8-43CF-BA4D-FF45A8F16E7D}" destId="{70FB28C3-D352-47A2-AD09-65AFC07B4AE2}" srcOrd="1" destOrd="0" presId="urn:microsoft.com/office/officeart/2005/8/layout/list1"/>
    <dgm:cxn modelId="{6A8AE1DD-C6D7-4626-891E-05135DA97E99}" srcId="{0B497319-E055-4376-B0EE-DA6EBE1E2D5A}" destId="{57A4CE7E-F5C8-43CF-BA4D-FF45A8F16E7D}" srcOrd="0" destOrd="0" parTransId="{F183C470-C5ED-4600-A630-FA406C9CD826}" sibTransId="{F20EFE33-9E84-4E24-BD56-C5BF5B9EF965}"/>
    <dgm:cxn modelId="{15493CF5-6EE8-4F4D-BA1E-B475E3A9B91B}" type="presOf" srcId="{0B497319-E055-4376-B0EE-DA6EBE1E2D5A}" destId="{1CF26BA9-F881-4DF2-AB4A-6CBEAFFD7A78}" srcOrd="0" destOrd="0" presId="urn:microsoft.com/office/officeart/2005/8/layout/list1"/>
    <dgm:cxn modelId="{072CCBF8-57C4-49D3-A7B1-2E34207D1088}" type="presOf" srcId="{11912461-0907-4CE7-9528-A9679FBCFBDD}" destId="{1AB97026-B6C2-4E7A-8FE3-6F2B04B299A9}" srcOrd="0" destOrd="0" presId="urn:microsoft.com/office/officeart/2005/8/layout/list1"/>
    <dgm:cxn modelId="{D92920FB-10E2-48C9-B471-5AED1F28E5BB}" type="presOf" srcId="{400D7FB5-40A8-45DC-A8A8-773A5273B43A}" destId="{3AF75AF8-3D0E-4712-A114-CB548A3E8EF9}" srcOrd="0" destOrd="0" presId="urn:microsoft.com/office/officeart/2005/8/layout/list1"/>
    <dgm:cxn modelId="{38D6938E-ECB5-4BB8-A79D-12274E4390C6}" type="presParOf" srcId="{1CF26BA9-F881-4DF2-AB4A-6CBEAFFD7A78}" destId="{5C2A9767-0A53-4D7B-A2C2-93C5CDDB480C}" srcOrd="0" destOrd="0" presId="urn:microsoft.com/office/officeart/2005/8/layout/list1"/>
    <dgm:cxn modelId="{C6BC8982-45E7-4512-8188-988F39503E58}" type="presParOf" srcId="{5C2A9767-0A53-4D7B-A2C2-93C5CDDB480C}" destId="{CB6DF3EC-3857-417C-9384-8D3F1DEA8372}" srcOrd="0" destOrd="0" presId="urn:microsoft.com/office/officeart/2005/8/layout/list1"/>
    <dgm:cxn modelId="{ACE878BE-27D7-4278-82D8-C5A3154CEE56}" type="presParOf" srcId="{5C2A9767-0A53-4D7B-A2C2-93C5CDDB480C}" destId="{70FB28C3-D352-47A2-AD09-65AFC07B4AE2}" srcOrd="1" destOrd="0" presId="urn:microsoft.com/office/officeart/2005/8/layout/list1"/>
    <dgm:cxn modelId="{6BED30C9-8D85-4370-8059-3E26DD201374}" type="presParOf" srcId="{1CF26BA9-F881-4DF2-AB4A-6CBEAFFD7A78}" destId="{69D02302-103A-44E9-B913-6AE73AB5F6FF}" srcOrd="1" destOrd="0" presId="urn:microsoft.com/office/officeart/2005/8/layout/list1"/>
    <dgm:cxn modelId="{AF614D97-F8C8-4C65-ABDD-8355C0C853A8}" type="presParOf" srcId="{1CF26BA9-F881-4DF2-AB4A-6CBEAFFD7A78}" destId="{7BF5C6B7-03D1-4AEB-B2CB-9D95D6B9529A}" srcOrd="2" destOrd="0" presId="urn:microsoft.com/office/officeart/2005/8/layout/list1"/>
    <dgm:cxn modelId="{154621D7-CBF3-4F5D-B8C6-2734F34B0EA4}" type="presParOf" srcId="{1CF26BA9-F881-4DF2-AB4A-6CBEAFFD7A78}" destId="{516FDAC7-6692-4F75-8C69-084BE634AE7F}" srcOrd="3" destOrd="0" presId="urn:microsoft.com/office/officeart/2005/8/layout/list1"/>
    <dgm:cxn modelId="{4DE9B59C-DA0F-42A9-9164-D33D2569B7ED}" type="presParOf" srcId="{1CF26BA9-F881-4DF2-AB4A-6CBEAFFD7A78}" destId="{4F7AE709-FCFA-4CA5-A1A3-C0245E6BA854}" srcOrd="4" destOrd="0" presId="urn:microsoft.com/office/officeart/2005/8/layout/list1"/>
    <dgm:cxn modelId="{04E6C21D-815F-4567-96CB-6C06C453DAAC}" type="presParOf" srcId="{4F7AE709-FCFA-4CA5-A1A3-C0245E6BA854}" destId="{3AF75AF8-3D0E-4712-A114-CB548A3E8EF9}" srcOrd="0" destOrd="0" presId="urn:microsoft.com/office/officeart/2005/8/layout/list1"/>
    <dgm:cxn modelId="{48D300DE-28D7-4E75-8996-EC8A55DE7414}" type="presParOf" srcId="{4F7AE709-FCFA-4CA5-A1A3-C0245E6BA854}" destId="{84DC44B3-CD68-4F78-9FAC-5BE0C75F2BDD}" srcOrd="1" destOrd="0" presId="urn:microsoft.com/office/officeart/2005/8/layout/list1"/>
    <dgm:cxn modelId="{BC7D8F2A-9472-4E54-A38A-67FE2157AB90}" type="presParOf" srcId="{1CF26BA9-F881-4DF2-AB4A-6CBEAFFD7A78}" destId="{EC76AD11-A2E9-4539-82B0-BA36F0078A4F}" srcOrd="5" destOrd="0" presId="urn:microsoft.com/office/officeart/2005/8/layout/list1"/>
    <dgm:cxn modelId="{D04D1961-EB5D-484A-A0B6-789CE83AD3AC}" type="presParOf" srcId="{1CF26BA9-F881-4DF2-AB4A-6CBEAFFD7A78}" destId="{9BC34848-677C-4AD2-ABB4-8EA001F7318F}" srcOrd="6" destOrd="0" presId="urn:microsoft.com/office/officeart/2005/8/layout/list1"/>
    <dgm:cxn modelId="{5E6AE140-7671-4F9B-87A5-A188378461E2}" type="presParOf" srcId="{1CF26BA9-F881-4DF2-AB4A-6CBEAFFD7A78}" destId="{0A26FB86-29BA-4258-993A-970D7C120047}" srcOrd="7" destOrd="0" presId="urn:microsoft.com/office/officeart/2005/8/layout/list1"/>
    <dgm:cxn modelId="{F2C85016-6A2F-4807-B93B-91CFAA2CD188}" type="presParOf" srcId="{1CF26BA9-F881-4DF2-AB4A-6CBEAFFD7A78}" destId="{76E6E428-6375-4B1F-A799-DD94921B9C27}" srcOrd="8" destOrd="0" presId="urn:microsoft.com/office/officeart/2005/8/layout/list1"/>
    <dgm:cxn modelId="{6E19BB13-013B-49B9-8D43-9750339DF8FE}" type="presParOf" srcId="{76E6E428-6375-4B1F-A799-DD94921B9C27}" destId="{983E7F1D-816E-4DB5-AD72-72E4548FE65E}" srcOrd="0" destOrd="0" presId="urn:microsoft.com/office/officeart/2005/8/layout/list1"/>
    <dgm:cxn modelId="{2A84156E-EA3F-45BF-8DB3-7EC0E57E700D}" type="presParOf" srcId="{76E6E428-6375-4B1F-A799-DD94921B9C27}" destId="{D8D19D60-2FC5-4E1E-BB4F-7A8750C4338A}" srcOrd="1" destOrd="0" presId="urn:microsoft.com/office/officeart/2005/8/layout/list1"/>
    <dgm:cxn modelId="{DEFEBF5C-EC5F-45FD-8F54-0BE119D9034D}" type="presParOf" srcId="{1CF26BA9-F881-4DF2-AB4A-6CBEAFFD7A78}" destId="{2AC4F2F8-C3E0-40ED-A15D-057E1EA0E670}" srcOrd="9" destOrd="0" presId="urn:microsoft.com/office/officeart/2005/8/layout/list1"/>
    <dgm:cxn modelId="{FEF35BA5-4F71-4A71-A099-C095AB5B804C}" type="presParOf" srcId="{1CF26BA9-F881-4DF2-AB4A-6CBEAFFD7A78}" destId="{4D27E04A-7C6C-47CB-BF23-1239F32D0FDD}" srcOrd="10" destOrd="0" presId="urn:microsoft.com/office/officeart/2005/8/layout/list1"/>
    <dgm:cxn modelId="{E1DD87F4-C3CC-4EB2-81FE-512B6C85E112}" type="presParOf" srcId="{1CF26BA9-F881-4DF2-AB4A-6CBEAFFD7A78}" destId="{844FCAE7-8361-4141-922F-1CAC871240B8}" srcOrd="11" destOrd="0" presId="urn:microsoft.com/office/officeart/2005/8/layout/list1"/>
    <dgm:cxn modelId="{9EA10ACB-AA94-46BB-B5AB-B67F44B287DB}" type="presParOf" srcId="{1CF26BA9-F881-4DF2-AB4A-6CBEAFFD7A78}" destId="{F5BFFD57-A80C-4C3F-B871-5753557D565F}" srcOrd="12" destOrd="0" presId="urn:microsoft.com/office/officeart/2005/8/layout/list1"/>
    <dgm:cxn modelId="{36BFB76B-D214-46B7-A14E-176915C7F917}" type="presParOf" srcId="{F5BFFD57-A80C-4C3F-B871-5753557D565F}" destId="{1AB97026-B6C2-4E7A-8FE3-6F2B04B299A9}" srcOrd="0" destOrd="0" presId="urn:microsoft.com/office/officeart/2005/8/layout/list1"/>
    <dgm:cxn modelId="{ADB6CB83-8533-42BD-B7E5-49205A71BDE1}" type="presParOf" srcId="{F5BFFD57-A80C-4C3F-B871-5753557D565F}" destId="{EB13285C-EE07-4C34-8DD6-B05B3A4779E6}" srcOrd="1" destOrd="0" presId="urn:microsoft.com/office/officeart/2005/8/layout/list1"/>
    <dgm:cxn modelId="{AD823C07-0C01-470E-84C5-753F936DC0C7}" type="presParOf" srcId="{1CF26BA9-F881-4DF2-AB4A-6CBEAFFD7A78}" destId="{54977EB5-68F9-4D9A-BC7D-8E45A830A279}" srcOrd="13" destOrd="0" presId="urn:microsoft.com/office/officeart/2005/8/layout/list1"/>
    <dgm:cxn modelId="{66544A27-80D3-4A60-9161-47E16BAD0DCF}" type="presParOf" srcId="{1CF26BA9-F881-4DF2-AB4A-6CBEAFFD7A78}" destId="{431E9AED-60E6-4B10-92B3-0B6726598B8D}"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D92966-1A22-4C7C-AB93-374AC923326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B11086F9-E673-4B2E-8372-C82B6156BABA}">
      <dgm:prSet phldrT="[Text]"/>
      <dgm:spPr/>
      <dgm:t>
        <a:bodyPr/>
        <a:lstStyle/>
        <a:p>
          <a:r>
            <a:rPr lang="en-US" b="1" i="0" dirty="0">
              <a:effectLst/>
            </a:rPr>
            <a:t>Behavioral research</a:t>
          </a:r>
          <a:endParaRPr lang="en-IN" dirty="0"/>
        </a:p>
      </dgm:t>
    </dgm:pt>
    <dgm:pt modelId="{CBD9AFD7-FA0F-4407-972E-AA4B88EAD6A1}" type="parTrans" cxnId="{A5E173A1-3E37-4CFC-AA64-AB5925754300}">
      <dgm:prSet/>
      <dgm:spPr/>
      <dgm:t>
        <a:bodyPr/>
        <a:lstStyle/>
        <a:p>
          <a:endParaRPr lang="en-IN"/>
        </a:p>
      </dgm:t>
    </dgm:pt>
    <dgm:pt modelId="{8506B977-C172-471B-B974-84B8146DFE8C}" type="sibTrans" cxnId="{A5E173A1-3E37-4CFC-AA64-AB5925754300}">
      <dgm:prSet/>
      <dgm:spPr/>
      <dgm:t>
        <a:bodyPr/>
        <a:lstStyle/>
        <a:p>
          <a:endParaRPr lang="en-IN"/>
        </a:p>
      </dgm:t>
    </dgm:pt>
    <dgm:pt modelId="{F033598D-08D5-48A6-A2FB-7482AA2840AA}">
      <dgm:prSet phldrT="[Text]"/>
      <dgm:spPr/>
      <dgm:t>
        <a:bodyPr/>
        <a:lstStyle/>
        <a:p>
          <a:r>
            <a:rPr lang="en-US" b="1" i="0" dirty="0">
              <a:effectLst/>
            </a:rPr>
            <a:t>Clinical research</a:t>
          </a:r>
          <a:endParaRPr lang="en-IN" dirty="0"/>
        </a:p>
      </dgm:t>
    </dgm:pt>
    <dgm:pt modelId="{AE8E70F1-F444-4B4F-B3AF-835907EF39CE}" type="parTrans" cxnId="{683B6754-1040-47FF-B77A-1C0C2C368177}">
      <dgm:prSet/>
      <dgm:spPr/>
      <dgm:t>
        <a:bodyPr/>
        <a:lstStyle/>
        <a:p>
          <a:endParaRPr lang="en-IN"/>
        </a:p>
      </dgm:t>
    </dgm:pt>
    <dgm:pt modelId="{A2E95ED0-5032-456A-80DB-B5D5A211349D}" type="sibTrans" cxnId="{683B6754-1040-47FF-B77A-1C0C2C368177}">
      <dgm:prSet/>
      <dgm:spPr/>
      <dgm:t>
        <a:bodyPr/>
        <a:lstStyle/>
        <a:p>
          <a:endParaRPr lang="en-IN"/>
        </a:p>
      </dgm:t>
    </dgm:pt>
    <dgm:pt modelId="{B10A53BB-62E6-4ABB-8C1B-95038581234D}">
      <dgm:prSet phldrT="[Text]"/>
      <dgm:spPr/>
      <dgm:t>
        <a:bodyPr/>
        <a:lstStyle/>
        <a:p>
          <a:r>
            <a:rPr lang="en-US" b="1" dirty="0"/>
            <a:t>Genetic </a:t>
          </a:r>
          <a:r>
            <a:rPr lang="en-US" b="1" i="0" dirty="0">
              <a:effectLst/>
            </a:rPr>
            <a:t>research</a:t>
          </a:r>
          <a:endParaRPr lang="en-IN" dirty="0"/>
        </a:p>
      </dgm:t>
    </dgm:pt>
    <dgm:pt modelId="{461DDBEC-243A-4CBD-BA39-E5BBE1655016}" type="parTrans" cxnId="{26B508E2-2490-4296-B935-527EE17E2228}">
      <dgm:prSet/>
      <dgm:spPr/>
      <dgm:t>
        <a:bodyPr/>
        <a:lstStyle/>
        <a:p>
          <a:endParaRPr lang="en-IN"/>
        </a:p>
      </dgm:t>
    </dgm:pt>
    <dgm:pt modelId="{54FDFB0A-C96D-46F1-A15C-54AF030BC1A6}" type="sibTrans" cxnId="{26B508E2-2490-4296-B935-527EE17E2228}">
      <dgm:prSet/>
      <dgm:spPr/>
      <dgm:t>
        <a:bodyPr/>
        <a:lstStyle/>
        <a:p>
          <a:endParaRPr lang="en-IN"/>
        </a:p>
      </dgm:t>
    </dgm:pt>
    <dgm:pt modelId="{47383C66-3883-4A46-A988-3FA09E857B3F}">
      <dgm:prSet phldrT="[Text]"/>
      <dgm:spPr/>
      <dgm:t>
        <a:bodyPr/>
        <a:lstStyle/>
        <a:p>
          <a:r>
            <a:rPr lang="en-US" b="1" i="0" dirty="0">
              <a:effectLst/>
            </a:rPr>
            <a:t>Public health research</a:t>
          </a:r>
          <a:r>
            <a:rPr lang="en-US" b="0" i="0" dirty="0">
              <a:effectLst/>
            </a:rPr>
            <a:t> </a:t>
          </a:r>
          <a:endParaRPr lang="en-IN" dirty="0"/>
        </a:p>
      </dgm:t>
    </dgm:pt>
    <dgm:pt modelId="{57CAB0E4-3E7A-4644-A9BC-8304219D927D}" type="parTrans" cxnId="{AB8D1130-6845-41C3-8168-1DD74F53AD2D}">
      <dgm:prSet/>
      <dgm:spPr/>
      <dgm:t>
        <a:bodyPr/>
        <a:lstStyle/>
        <a:p>
          <a:endParaRPr lang="en-IN"/>
        </a:p>
      </dgm:t>
    </dgm:pt>
    <dgm:pt modelId="{8F0B54DD-660A-4A32-9AFF-81DE7BA94D9C}" type="sibTrans" cxnId="{AB8D1130-6845-41C3-8168-1DD74F53AD2D}">
      <dgm:prSet/>
      <dgm:spPr/>
      <dgm:t>
        <a:bodyPr/>
        <a:lstStyle/>
        <a:p>
          <a:endParaRPr lang="en-IN"/>
        </a:p>
      </dgm:t>
    </dgm:pt>
    <dgm:pt modelId="{82B0F92F-9E00-4A98-B746-475005B6D4FD}" type="pres">
      <dgm:prSet presAssocID="{D7D92966-1A22-4C7C-AB93-374AC9233269}" presName="diagram" presStyleCnt="0">
        <dgm:presLayoutVars>
          <dgm:dir/>
          <dgm:resizeHandles val="exact"/>
        </dgm:presLayoutVars>
      </dgm:prSet>
      <dgm:spPr/>
    </dgm:pt>
    <dgm:pt modelId="{B1CB1392-9E9D-4ED6-9E35-404C579B8405}" type="pres">
      <dgm:prSet presAssocID="{B11086F9-E673-4B2E-8372-C82B6156BABA}" presName="node" presStyleLbl="node1" presStyleIdx="0" presStyleCnt="4">
        <dgm:presLayoutVars>
          <dgm:bulletEnabled val="1"/>
        </dgm:presLayoutVars>
      </dgm:prSet>
      <dgm:spPr/>
    </dgm:pt>
    <dgm:pt modelId="{5C7094DA-16A4-4552-89C7-AE8AC113C0D2}" type="pres">
      <dgm:prSet presAssocID="{8506B977-C172-471B-B974-84B8146DFE8C}" presName="sibTrans" presStyleCnt="0"/>
      <dgm:spPr/>
    </dgm:pt>
    <dgm:pt modelId="{7308C087-86E1-433A-AB92-97A34E44BF12}" type="pres">
      <dgm:prSet presAssocID="{F033598D-08D5-48A6-A2FB-7482AA2840AA}" presName="node" presStyleLbl="node1" presStyleIdx="1" presStyleCnt="4">
        <dgm:presLayoutVars>
          <dgm:bulletEnabled val="1"/>
        </dgm:presLayoutVars>
      </dgm:prSet>
      <dgm:spPr/>
    </dgm:pt>
    <dgm:pt modelId="{61A52232-AC26-41FD-BDB2-B6E6AD8EC732}" type="pres">
      <dgm:prSet presAssocID="{A2E95ED0-5032-456A-80DB-B5D5A211349D}" presName="sibTrans" presStyleCnt="0"/>
      <dgm:spPr/>
    </dgm:pt>
    <dgm:pt modelId="{9606E9C5-2293-4FE6-9C62-545AB0B30321}" type="pres">
      <dgm:prSet presAssocID="{B10A53BB-62E6-4ABB-8C1B-95038581234D}" presName="node" presStyleLbl="node1" presStyleIdx="2" presStyleCnt="4">
        <dgm:presLayoutVars>
          <dgm:bulletEnabled val="1"/>
        </dgm:presLayoutVars>
      </dgm:prSet>
      <dgm:spPr/>
    </dgm:pt>
    <dgm:pt modelId="{04136E24-5229-4159-B547-E69341DF50D4}" type="pres">
      <dgm:prSet presAssocID="{54FDFB0A-C96D-46F1-A15C-54AF030BC1A6}" presName="sibTrans" presStyleCnt="0"/>
      <dgm:spPr/>
    </dgm:pt>
    <dgm:pt modelId="{0BD672EF-9D0E-41C1-9B65-F1107BDBBAA9}" type="pres">
      <dgm:prSet presAssocID="{47383C66-3883-4A46-A988-3FA09E857B3F}" presName="node" presStyleLbl="node1" presStyleIdx="3" presStyleCnt="4">
        <dgm:presLayoutVars>
          <dgm:bulletEnabled val="1"/>
        </dgm:presLayoutVars>
      </dgm:prSet>
      <dgm:spPr/>
    </dgm:pt>
  </dgm:ptLst>
  <dgm:cxnLst>
    <dgm:cxn modelId="{0D547B1B-FF0B-4115-BAD5-060AE3BFC5A7}" type="presOf" srcId="{B10A53BB-62E6-4ABB-8C1B-95038581234D}" destId="{9606E9C5-2293-4FE6-9C62-545AB0B30321}" srcOrd="0" destOrd="0" presId="urn:microsoft.com/office/officeart/2005/8/layout/default"/>
    <dgm:cxn modelId="{AB8D1130-6845-41C3-8168-1DD74F53AD2D}" srcId="{D7D92966-1A22-4C7C-AB93-374AC9233269}" destId="{47383C66-3883-4A46-A988-3FA09E857B3F}" srcOrd="3" destOrd="0" parTransId="{57CAB0E4-3E7A-4644-A9BC-8304219D927D}" sibTransId="{8F0B54DD-660A-4A32-9AFF-81DE7BA94D9C}"/>
    <dgm:cxn modelId="{683B6754-1040-47FF-B77A-1C0C2C368177}" srcId="{D7D92966-1A22-4C7C-AB93-374AC9233269}" destId="{F033598D-08D5-48A6-A2FB-7482AA2840AA}" srcOrd="1" destOrd="0" parTransId="{AE8E70F1-F444-4B4F-B3AF-835907EF39CE}" sibTransId="{A2E95ED0-5032-456A-80DB-B5D5A211349D}"/>
    <dgm:cxn modelId="{FC902B86-E895-46B0-B464-F19C1F9F47A1}" type="presOf" srcId="{F033598D-08D5-48A6-A2FB-7482AA2840AA}" destId="{7308C087-86E1-433A-AB92-97A34E44BF12}" srcOrd="0" destOrd="0" presId="urn:microsoft.com/office/officeart/2005/8/layout/default"/>
    <dgm:cxn modelId="{A5E173A1-3E37-4CFC-AA64-AB5925754300}" srcId="{D7D92966-1A22-4C7C-AB93-374AC9233269}" destId="{B11086F9-E673-4B2E-8372-C82B6156BABA}" srcOrd="0" destOrd="0" parTransId="{CBD9AFD7-FA0F-4407-972E-AA4B88EAD6A1}" sibTransId="{8506B977-C172-471B-B974-84B8146DFE8C}"/>
    <dgm:cxn modelId="{B960B5B6-54D0-418C-8D6F-17EC3E68768D}" type="presOf" srcId="{B11086F9-E673-4B2E-8372-C82B6156BABA}" destId="{B1CB1392-9E9D-4ED6-9E35-404C579B8405}" srcOrd="0" destOrd="0" presId="urn:microsoft.com/office/officeart/2005/8/layout/default"/>
    <dgm:cxn modelId="{E46268C6-9C1C-4B52-BE7F-AE045314FAE4}" type="presOf" srcId="{47383C66-3883-4A46-A988-3FA09E857B3F}" destId="{0BD672EF-9D0E-41C1-9B65-F1107BDBBAA9}" srcOrd="0" destOrd="0" presId="urn:microsoft.com/office/officeart/2005/8/layout/default"/>
    <dgm:cxn modelId="{26B508E2-2490-4296-B935-527EE17E2228}" srcId="{D7D92966-1A22-4C7C-AB93-374AC9233269}" destId="{B10A53BB-62E6-4ABB-8C1B-95038581234D}" srcOrd="2" destOrd="0" parTransId="{461DDBEC-243A-4CBD-BA39-E5BBE1655016}" sibTransId="{54FDFB0A-C96D-46F1-A15C-54AF030BC1A6}"/>
    <dgm:cxn modelId="{EC416CFB-38A3-4870-AD62-D7A09543AE12}" type="presOf" srcId="{D7D92966-1A22-4C7C-AB93-374AC9233269}" destId="{82B0F92F-9E00-4A98-B746-475005B6D4FD}" srcOrd="0" destOrd="0" presId="urn:microsoft.com/office/officeart/2005/8/layout/default"/>
    <dgm:cxn modelId="{AB89DF61-D1F0-46D8-819B-1A0B5145EF3A}" type="presParOf" srcId="{82B0F92F-9E00-4A98-B746-475005B6D4FD}" destId="{B1CB1392-9E9D-4ED6-9E35-404C579B8405}" srcOrd="0" destOrd="0" presId="urn:microsoft.com/office/officeart/2005/8/layout/default"/>
    <dgm:cxn modelId="{A933D3A4-3135-41BB-B96F-DD5A2C1B573C}" type="presParOf" srcId="{82B0F92F-9E00-4A98-B746-475005B6D4FD}" destId="{5C7094DA-16A4-4552-89C7-AE8AC113C0D2}" srcOrd="1" destOrd="0" presId="urn:microsoft.com/office/officeart/2005/8/layout/default"/>
    <dgm:cxn modelId="{4F89D909-1380-4364-A20B-7A1681475B48}" type="presParOf" srcId="{82B0F92F-9E00-4A98-B746-475005B6D4FD}" destId="{7308C087-86E1-433A-AB92-97A34E44BF12}" srcOrd="2" destOrd="0" presId="urn:microsoft.com/office/officeart/2005/8/layout/default"/>
    <dgm:cxn modelId="{12D75AD7-451F-4441-BD50-DCA9C911B8A4}" type="presParOf" srcId="{82B0F92F-9E00-4A98-B746-475005B6D4FD}" destId="{61A52232-AC26-41FD-BDB2-B6E6AD8EC732}" srcOrd="3" destOrd="0" presId="urn:microsoft.com/office/officeart/2005/8/layout/default"/>
    <dgm:cxn modelId="{D97EAC6F-609D-451D-A3D3-AC67812C2C22}" type="presParOf" srcId="{82B0F92F-9E00-4A98-B746-475005B6D4FD}" destId="{9606E9C5-2293-4FE6-9C62-545AB0B30321}" srcOrd="4" destOrd="0" presId="urn:microsoft.com/office/officeart/2005/8/layout/default"/>
    <dgm:cxn modelId="{408A9C66-20AA-445D-991D-BE26E4A90E30}" type="presParOf" srcId="{82B0F92F-9E00-4A98-B746-475005B6D4FD}" destId="{04136E24-5229-4159-B547-E69341DF50D4}" srcOrd="5" destOrd="0" presId="urn:microsoft.com/office/officeart/2005/8/layout/default"/>
    <dgm:cxn modelId="{65A02D11-1FB6-47B6-B64F-29D3716D5A7D}" type="presParOf" srcId="{82B0F92F-9E00-4A98-B746-475005B6D4FD}" destId="{0BD672EF-9D0E-41C1-9B65-F1107BDBBAA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2D8592-57E6-4A84-9A08-0942683190B6}">
      <dsp:nvSpPr>
        <dsp:cNvPr id="0" name=""/>
        <dsp:cNvSpPr/>
      </dsp:nvSpPr>
      <dsp:spPr>
        <a:xfrm>
          <a:off x="978222" y="1599246"/>
          <a:ext cx="2864639" cy="2733361"/>
        </a:xfrm>
        <a:prstGeom prst="diamond">
          <a:avLst/>
        </a:prstGeom>
        <a:solidFill>
          <a:schemeClr val="accent1">
            <a:tint val="40000"/>
            <a:hueOff val="0"/>
            <a:satOff val="0"/>
            <a:lumOff val="0"/>
            <a:alphaOff val="0"/>
          </a:schemeClr>
        </a:solidFill>
        <a:ln>
          <a:noFill/>
        </a:ln>
        <a:effectLst>
          <a:outerShdw blurRad="50800" dist="381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683A613-54A3-4B3C-984C-B8E64FAC1EA2}">
      <dsp:nvSpPr>
        <dsp:cNvPr id="0" name=""/>
        <dsp:cNvSpPr/>
      </dsp:nvSpPr>
      <dsp:spPr>
        <a:xfrm>
          <a:off x="458002" y="1013388"/>
          <a:ext cx="1880222" cy="1880222"/>
        </a:xfrm>
        <a:prstGeom prst="roundRect">
          <a:avLst/>
        </a:prstGeom>
        <a:gradFill rotWithShape="0">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IN" sz="2500" kern="1200" dirty="0"/>
            <a:t>Exploratory or formulative</a:t>
          </a:r>
        </a:p>
      </dsp:txBody>
      <dsp:txXfrm>
        <a:off x="549787" y="1105173"/>
        <a:ext cx="1696652" cy="1696652"/>
      </dsp:txXfrm>
    </dsp:sp>
    <dsp:sp modelId="{974664A5-A0B8-4930-8CFF-83502DAA1294}">
      <dsp:nvSpPr>
        <dsp:cNvPr id="0" name=""/>
        <dsp:cNvSpPr/>
      </dsp:nvSpPr>
      <dsp:spPr>
        <a:xfrm>
          <a:off x="2482858" y="1013388"/>
          <a:ext cx="1880222" cy="1880222"/>
        </a:xfrm>
        <a:prstGeom prst="roundRect">
          <a:avLst/>
        </a:prstGeom>
        <a:gradFill rotWithShape="0">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IN" sz="2500" kern="1200" dirty="0"/>
            <a:t>Descriptive</a:t>
          </a:r>
        </a:p>
        <a:p>
          <a:pPr marL="0" lvl="0" indent="0" algn="ctr" defTabSz="1111250">
            <a:lnSpc>
              <a:spcPct val="90000"/>
            </a:lnSpc>
            <a:spcBef>
              <a:spcPct val="0"/>
            </a:spcBef>
            <a:spcAft>
              <a:spcPct val="35000"/>
            </a:spcAft>
            <a:buNone/>
          </a:pPr>
          <a:endParaRPr lang="en-IN" sz="2500" kern="1200" dirty="0"/>
        </a:p>
      </dsp:txBody>
      <dsp:txXfrm>
        <a:off x="2574643" y="1105173"/>
        <a:ext cx="1696652" cy="1696652"/>
      </dsp:txXfrm>
    </dsp:sp>
    <dsp:sp modelId="{A6696246-31BD-4B71-BD8E-20C5DF5B014E}">
      <dsp:nvSpPr>
        <dsp:cNvPr id="0" name=""/>
        <dsp:cNvSpPr/>
      </dsp:nvSpPr>
      <dsp:spPr>
        <a:xfrm>
          <a:off x="458002" y="3038243"/>
          <a:ext cx="1880222" cy="1880222"/>
        </a:xfrm>
        <a:prstGeom prst="roundRect">
          <a:avLst/>
        </a:prstGeom>
        <a:gradFill rotWithShape="0">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IN" sz="2500" kern="1200" dirty="0"/>
            <a:t>Diagnostic </a:t>
          </a:r>
        </a:p>
      </dsp:txBody>
      <dsp:txXfrm>
        <a:off x="549787" y="3130028"/>
        <a:ext cx="1696652" cy="1696652"/>
      </dsp:txXfrm>
    </dsp:sp>
    <dsp:sp modelId="{37FA61AA-A2F6-46A3-8309-3A08B87CDE36}">
      <dsp:nvSpPr>
        <dsp:cNvPr id="0" name=""/>
        <dsp:cNvSpPr/>
      </dsp:nvSpPr>
      <dsp:spPr>
        <a:xfrm>
          <a:off x="2482858" y="3038243"/>
          <a:ext cx="1880222" cy="1880222"/>
        </a:xfrm>
        <a:prstGeom prst="roundRect">
          <a:avLst/>
        </a:prstGeom>
        <a:gradFill rotWithShape="0">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IN" sz="2500" kern="1200" dirty="0"/>
            <a:t>Hypothesis testing</a:t>
          </a:r>
        </a:p>
      </dsp:txBody>
      <dsp:txXfrm>
        <a:off x="2574643" y="3130028"/>
        <a:ext cx="1696652" cy="16966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87B66-60FD-47BD-BE55-5A8FD5439CDA}">
      <dsp:nvSpPr>
        <dsp:cNvPr id="0" name=""/>
        <dsp:cNvSpPr/>
      </dsp:nvSpPr>
      <dsp:spPr>
        <a:xfrm>
          <a:off x="855404" y="597"/>
          <a:ext cx="3367723" cy="1879048"/>
        </a:xfrm>
        <a:prstGeom prst="flowChartPreparati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kern="1200" dirty="0"/>
            <a:t>DESCRIPTIVE VS ANALYTICAL</a:t>
          </a:r>
        </a:p>
      </dsp:txBody>
      <dsp:txXfrm>
        <a:off x="1528949" y="597"/>
        <a:ext cx="2020633" cy="1879048"/>
      </dsp:txXfrm>
    </dsp:sp>
    <dsp:sp modelId="{D8624B95-9005-4AB5-985A-FB33A0CDC83F}">
      <dsp:nvSpPr>
        <dsp:cNvPr id="0" name=""/>
        <dsp:cNvSpPr/>
      </dsp:nvSpPr>
      <dsp:spPr>
        <a:xfrm>
          <a:off x="4536302" y="597"/>
          <a:ext cx="3467156" cy="1879048"/>
        </a:xfrm>
        <a:prstGeom prst="flowChartPreparati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kern="1200" dirty="0"/>
            <a:t>QUANTITATIVE VS QUALITATIVE</a:t>
          </a:r>
        </a:p>
      </dsp:txBody>
      <dsp:txXfrm>
        <a:off x="5229733" y="597"/>
        <a:ext cx="2080294" cy="1879048"/>
      </dsp:txXfrm>
    </dsp:sp>
    <dsp:sp modelId="{D7D3E0C6-C8C7-440B-A6B8-986B67A49083}">
      <dsp:nvSpPr>
        <dsp:cNvPr id="0" name=""/>
        <dsp:cNvSpPr/>
      </dsp:nvSpPr>
      <dsp:spPr>
        <a:xfrm>
          <a:off x="687151" y="2153491"/>
          <a:ext cx="3663799" cy="1879048"/>
        </a:xfrm>
        <a:prstGeom prst="flowChartPreparati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kern="1200" dirty="0"/>
            <a:t>APPLIED           VS FUNDAMENTAL</a:t>
          </a:r>
        </a:p>
      </dsp:txBody>
      <dsp:txXfrm>
        <a:off x="1419911" y="2153491"/>
        <a:ext cx="2198279" cy="1879048"/>
      </dsp:txXfrm>
    </dsp:sp>
    <dsp:sp modelId="{55C729EF-042E-46BE-A826-B8AC4FC29ABE}">
      <dsp:nvSpPr>
        <dsp:cNvPr id="0" name=""/>
        <dsp:cNvSpPr/>
      </dsp:nvSpPr>
      <dsp:spPr>
        <a:xfrm>
          <a:off x="4699827" y="2192820"/>
          <a:ext cx="3436183" cy="1879048"/>
        </a:xfrm>
        <a:prstGeom prst="flowChartPreparati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kern="1200" dirty="0"/>
            <a:t>CONCEPTUAL VS    EMPIRICAL</a:t>
          </a:r>
        </a:p>
      </dsp:txBody>
      <dsp:txXfrm>
        <a:off x="5387064" y="2192820"/>
        <a:ext cx="2061709" cy="18790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E7835-5B7D-4974-B7D1-867732B7A0B7}">
      <dsp:nvSpPr>
        <dsp:cNvPr id="0" name=""/>
        <dsp:cNvSpPr/>
      </dsp:nvSpPr>
      <dsp:spPr>
        <a:xfrm>
          <a:off x="3878260" y="162074"/>
          <a:ext cx="2488406" cy="1403020"/>
        </a:xfrm>
        <a:prstGeom prst="round2Same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30480" rIns="91440" bIns="30480" numCol="1" spcCol="1270" anchor="ctr" anchorCtr="0">
          <a:noAutofit/>
        </a:bodyPr>
        <a:lstStyle/>
        <a:p>
          <a:pPr marL="0" lvl="0" indent="0" algn="ctr" defTabSz="1066800">
            <a:lnSpc>
              <a:spcPct val="90000"/>
            </a:lnSpc>
            <a:spcBef>
              <a:spcPct val="0"/>
            </a:spcBef>
            <a:spcAft>
              <a:spcPct val="35000"/>
            </a:spcAft>
            <a:buNone/>
          </a:pPr>
          <a:r>
            <a:rPr lang="en-IN" sz="2400" kern="1200" dirty="0"/>
            <a:t>QUANTITATIVE</a:t>
          </a:r>
        </a:p>
      </dsp:txBody>
      <dsp:txXfrm>
        <a:off x="3946750" y="230564"/>
        <a:ext cx="2351426" cy="1334530"/>
      </dsp:txXfrm>
    </dsp:sp>
    <dsp:sp modelId="{A927CE42-5A43-4DA4-9213-F5A08B4F8468}">
      <dsp:nvSpPr>
        <dsp:cNvPr id="0" name=""/>
        <dsp:cNvSpPr/>
      </dsp:nvSpPr>
      <dsp:spPr>
        <a:xfrm>
          <a:off x="3881219" y="1672004"/>
          <a:ext cx="2488406" cy="1617464"/>
        </a:xfrm>
        <a:prstGeom prst="round2Same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30480" rIns="91440" bIns="30480" numCol="1" spcCol="1270" anchor="ctr" anchorCtr="0">
          <a:noAutofit/>
        </a:bodyPr>
        <a:lstStyle/>
        <a:p>
          <a:pPr marL="0" lvl="0" indent="0" algn="ctr" defTabSz="1066800">
            <a:lnSpc>
              <a:spcPct val="90000"/>
            </a:lnSpc>
            <a:spcBef>
              <a:spcPct val="0"/>
            </a:spcBef>
            <a:spcAft>
              <a:spcPct val="35000"/>
            </a:spcAft>
            <a:buNone/>
          </a:pPr>
          <a:r>
            <a:rPr lang="en-IN" sz="2400" kern="1200" dirty="0"/>
            <a:t>QUALITATIVE</a:t>
          </a:r>
        </a:p>
      </dsp:txBody>
      <dsp:txXfrm>
        <a:off x="3960177" y="1750962"/>
        <a:ext cx="2330490" cy="1538506"/>
      </dsp:txXfrm>
    </dsp:sp>
    <dsp:sp modelId="{90B388EB-65DE-4B93-ABBC-CB38A4FEF9BB}">
      <dsp:nvSpPr>
        <dsp:cNvPr id="0" name=""/>
        <dsp:cNvSpPr/>
      </dsp:nvSpPr>
      <dsp:spPr>
        <a:xfrm>
          <a:off x="3919583" y="3336212"/>
          <a:ext cx="2488406" cy="1617464"/>
        </a:xfrm>
        <a:prstGeom prst="round2Same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30480" rIns="91440" bIns="30480" numCol="1" spcCol="1270" anchor="ctr" anchorCtr="0">
          <a:noAutofit/>
        </a:bodyPr>
        <a:lstStyle/>
        <a:p>
          <a:pPr marL="0" lvl="0" indent="0" algn="ctr" defTabSz="1066800">
            <a:lnSpc>
              <a:spcPct val="90000"/>
            </a:lnSpc>
            <a:spcBef>
              <a:spcPct val="0"/>
            </a:spcBef>
            <a:spcAft>
              <a:spcPct val="35000"/>
            </a:spcAft>
            <a:buNone/>
          </a:pPr>
          <a:r>
            <a:rPr lang="en-IN" sz="2400" kern="1200" dirty="0"/>
            <a:t>MIXED</a:t>
          </a:r>
        </a:p>
      </dsp:txBody>
      <dsp:txXfrm>
        <a:off x="3998541" y="3415170"/>
        <a:ext cx="2330490" cy="15385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5C6B7-03D1-4AEB-B2CB-9D95D6B9529A}">
      <dsp:nvSpPr>
        <dsp:cNvPr id="0" name=""/>
        <dsp:cNvSpPr/>
      </dsp:nvSpPr>
      <dsp:spPr>
        <a:xfrm>
          <a:off x="0" y="792439"/>
          <a:ext cx="8128000" cy="7056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FB28C3-D352-47A2-AD09-65AFC07B4AE2}">
      <dsp:nvSpPr>
        <dsp:cNvPr id="0" name=""/>
        <dsp:cNvSpPr/>
      </dsp:nvSpPr>
      <dsp:spPr>
        <a:xfrm>
          <a:off x="406400" y="42291"/>
          <a:ext cx="5689600" cy="79567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just" defTabSz="889000">
            <a:lnSpc>
              <a:spcPct val="90000"/>
            </a:lnSpc>
            <a:spcBef>
              <a:spcPct val="0"/>
            </a:spcBef>
            <a:spcAft>
              <a:spcPct val="35000"/>
            </a:spcAft>
            <a:buNone/>
          </a:pPr>
          <a:r>
            <a:rPr lang="en-US" sz="2000" kern="1200" dirty="0"/>
            <a:t> Focuses on numerical data, measurement, and statistical analysis to answer research questions or test hypotheses</a:t>
          </a:r>
          <a:r>
            <a:rPr lang="en-US" sz="1600" kern="1200" dirty="0"/>
            <a:t>.</a:t>
          </a:r>
          <a:endParaRPr lang="en-IN" sz="1600" kern="1200" dirty="0"/>
        </a:p>
      </dsp:txBody>
      <dsp:txXfrm>
        <a:off x="445242" y="81133"/>
        <a:ext cx="5611916" cy="717995"/>
      </dsp:txXfrm>
    </dsp:sp>
    <dsp:sp modelId="{9BC34848-677C-4AD2-ABB4-8EA001F7318F}">
      <dsp:nvSpPr>
        <dsp:cNvPr id="0" name=""/>
        <dsp:cNvSpPr/>
      </dsp:nvSpPr>
      <dsp:spPr>
        <a:xfrm>
          <a:off x="0" y="1852213"/>
          <a:ext cx="8128000" cy="7056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DC44B3-CD68-4F78-9FAC-5BE0C75F2BDD}">
      <dsp:nvSpPr>
        <dsp:cNvPr id="0" name=""/>
        <dsp:cNvSpPr/>
      </dsp:nvSpPr>
      <dsp:spPr>
        <a:xfrm>
          <a:off x="406400" y="1281490"/>
          <a:ext cx="5689600" cy="98400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IN" sz="2000" kern="1200" dirty="0"/>
            <a:t>Objective and structured.
</a:t>
          </a:r>
          <a:r>
            <a:rPr lang="en-US" sz="2000" kern="1200" dirty="0"/>
            <a:t>Surveys, experiments, observational studies with numerical outcomes</a:t>
          </a:r>
          <a:endParaRPr lang="en-IN" sz="2000" kern="1200" dirty="0"/>
        </a:p>
      </dsp:txBody>
      <dsp:txXfrm>
        <a:off x="454435" y="1329525"/>
        <a:ext cx="5593530" cy="887933"/>
      </dsp:txXfrm>
    </dsp:sp>
    <dsp:sp modelId="{4D27E04A-7C6C-47CB-BF23-1239F32D0FDD}">
      <dsp:nvSpPr>
        <dsp:cNvPr id="0" name=""/>
        <dsp:cNvSpPr/>
      </dsp:nvSpPr>
      <dsp:spPr>
        <a:xfrm>
          <a:off x="0" y="3122293"/>
          <a:ext cx="8128000" cy="7056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D19D60-2FC5-4E1E-BB4F-7A8750C4338A}">
      <dsp:nvSpPr>
        <dsp:cNvPr id="0" name=""/>
        <dsp:cNvSpPr/>
      </dsp:nvSpPr>
      <dsp:spPr>
        <a:xfrm>
          <a:off x="406400" y="2709013"/>
          <a:ext cx="5689600" cy="8265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kern="1200" dirty="0"/>
            <a:t>To quantify relationships, measure variables, and generalize findings</a:t>
          </a:r>
          <a:endParaRPr lang="en-IN" sz="2000" kern="1200" dirty="0"/>
        </a:p>
      </dsp:txBody>
      <dsp:txXfrm>
        <a:off x="446749" y="2749362"/>
        <a:ext cx="5608902" cy="745862"/>
      </dsp:txXfrm>
    </dsp:sp>
    <dsp:sp modelId="{431E9AED-60E6-4B10-92B3-0B6726598B8D}">
      <dsp:nvSpPr>
        <dsp:cNvPr id="0" name=""/>
        <dsp:cNvSpPr/>
      </dsp:nvSpPr>
      <dsp:spPr>
        <a:xfrm>
          <a:off x="0" y="4670775"/>
          <a:ext cx="8128000" cy="7056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13285C-EE07-4C34-8DD6-B05B3A4779E6}">
      <dsp:nvSpPr>
        <dsp:cNvPr id="0" name=""/>
        <dsp:cNvSpPr/>
      </dsp:nvSpPr>
      <dsp:spPr>
        <a:xfrm>
          <a:off x="406400" y="3979093"/>
          <a:ext cx="5689600" cy="110496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kern="1200" dirty="0"/>
            <a:t>Measuring the effectiveness of a new fluoride varnish in reducing dental caries using a randomized controlled trial.</a:t>
          </a:r>
          <a:endParaRPr lang="en-IN" sz="2000" kern="1200" dirty="0"/>
        </a:p>
      </dsp:txBody>
      <dsp:txXfrm>
        <a:off x="460340" y="4033033"/>
        <a:ext cx="5581720" cy="9970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5C6B7-03D1-4AEB-B2CB-9D95D6B9529A}">
      <dsp:nvSpPr>
        <dsp:cNvPr id="0" name=""/>
        <dsp:cNvSpPr/>
      </dsp:nvSpPr>
      <dsp:spPr>
        <a:xfrm>
          <a:off x="0" y="871758"/>
          <a:ext cx="8128000" cy="781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FB28C3-D352-47A2-AD09-65AFC07B4AE2}">
      <dsp:nvSpPr>
        <dsp:cNvPr id="0" name=""/>
        <dsp:cNvSpPr/>
      </dsp:nvSpPr>
      <dsp:spPr>
        <a:xfrm>
          <a:off x="395287" y="41237"/>
          <a:ext cx="7725388" cy="88093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kern="1200" dirty="0"/>
            <a:t> Explores subjective experiences, behaviors, and social phenomena in depth through non-numerical data.</a:t>
          </a:r>
          <a:r>
            <a:rPr lang="en-US" sz="1600" kern="1200" dirty="0"/>
            <a:t>.</a:t>
          </a:r>
          <a:endParaRPr lang="en-IN" sz="1600" kern="1200" dirty="0"/>
        </a:p>
      </dsp:txBody>
      <dsp:txXfrm>
        <a:off x="438291" y="84241"/>
        <a:ext cx="7639380" cy="794923"/>
      </dsp:txXfrm>
    </dsp:sp>
    <dsp:sp modelId="{9BC34848-677C-4AD2-ABB4-8EA001F7318F}">
      <dsp:nvSpPr>
        <dsp:cNvPr id="0" name=""/>
        <dsp:cNvSpPr/>
      </dsp:nvSpPr>
      <dsp:spPr>
        <a:xfrm>
          <a:off x="0" y="2881838"/>
          <a:ext cx="8128000" cy="781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DC44B3-CD68-4F78-9FAC-5BE0C75F2BDD}">
      <dsp:nvSpPr>
        <dsp:cNvPr id="0" name=""/>
        <dsp:cNvSpPr/>
      </dsp:nvSpPr>
      <dsp:spPr>
        <a:xfrm>
          <a:off x="426065" y="1249658"/>
          <a:ext cx="7577352" cy="192619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kern="1200" dirty="0"/>
            <a:t>Interpretive and flexible.
Interviews, focus groups, case studies, 
To gain a deeper understanding of motivations, perceptions, or social dynamics.</a:t>
          </a:r>
          <a:endParaRPr lang="en-IN" sz="2000" kern="1200" dirty="0"/>
        </a:p>
      </dsp:txBody>
      <dsp:txXfrm>
        <a:off x="520094" y="1343687"/>
        <a:ext cx="7389294" cy="1738132"/>
      </dsp:txXfrm>
    </dsp:sp>
    <dsp:sp modelId="{431E9AED-60E6-4B10-92B3-0B6726598B8D}">
      <dsp:nvSpPr>
        <dsp:cNvPr id="0" name=""/>
        <dsp:cNvSpPr/>
      </dsp:nvSpPr>
      <dsp:spPr>
        <a:xfrm>
          <a:off x="0" y="4596229"/>
          <a:ext cx="8128000" cy="781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13285C-EE07-4C34-8DD6-B05B3A4779E6}">
      <dsp:nvSpPr>
        <dsp:cNvPr id="0" name=""/>
        <dsp:cNvSpPr/>
      </dsp:nvSpPr>
      <dsp:spPr>
        <a:xfrm>
          <a:off x="386953" y="3830438"/>
          <a:ext cx="7739054" cy="12233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kern="1200" dirty="0"/>
            <a:t>Interviewing patients to understand their perceptions of pain management during dental procedures.</a:t>
          </a:r>
          <a:endParaRPr lang="en-IN" sz="2000" kern="1200" dirty="0"/>
        </a:p>
      </dsp:txBody>
      <dsp:txXfrm>
        <a:off x="446672" y="3890157"/>
        <a:ext cx="7619616" cy="11039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5C6B7-03D1-4AEB-B2CB-9D95D6B9529A}">
      <dsp:nvSpPr>
        <dsp:cNvPr id="0" name=""/>
        <dsp:cNvSpPr/>
      </dsp:nvSpPr>
      <dsp:spPr>
        <a:xfrm>
          <a:off x="0" y="991237"/>
          <a:ext cx="8128000" cy="6300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FB28C3-D352-47A2-AD09-65AFC07B4AE2}">
      <dsp:nvSpPr>
        <dsp:cNvPr id="0" name=""/>
        <dsp:cNvSpPr/>
      </dsp:nvSpPr>
      <dsp:spPr>
        <a:xfrm>
          <a:off x="406400" y="70454"/>
          <a:ext cx="6463044" cy="96143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kern="1200" dirty="0"/>
            <a:t> Combines both quantitative and qualitative approaches to provide a comprehensive understanding of a research problem.</a:t>
          </a:r>
          <a:r>
            <a:rPr lang="en-US" sz="1600" kern="1200" dirty="0"/>
            <a:t>.</a:t>
          </a:r>
          <a:endParaRPr lang="en-IN" sz="1600" kern="1200" dirty="0"/>
        </a:p>
      </dsp:txBody>
      <dsp:txXfrm>
        <a:off x="453333" y="117387"/>
        <a:ext cx="6369178" cy="867570"/>
      </dsp:txXfrm>
    </dsp:sp>
    <dsp:sp modelId="{9BC34848-677C-4AD2-ABB4-8EA001F7318F}">
      <dsp:nvSpPr>
        <dsp:cNvPr id="0" name=""/>
        <dsp:cNvSpPr/>
      </dsp:nvSpPr>
      <dsp:spPr>
        <a:xfrm>
          <a:off x="0" y="1937465"/>
          <a:ext cx="8128000" cy="6300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DC44B3-CD68-4F78-9FAC-5BE0C75F2BDD}">
      <dsp:nvSpPr>
        <dsp:cNvPr id="0" name=""/>
        <dsp:cNvSpPr/>
      </dsp:nvSpPr>
      <dsp:spPr>
        <a:xfrm>
          <a:off x="406400" y="1427890"/>
          <a:ext cx="6482730" cy="87857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kern="1200" dirty="0"/>
            <a:t>Integrative and pragmatic.
Methods: Sequential or concurrent use of quantitative and qualitative methods.</a:t>
          </a:r>
          <a:endParaRPr lang="en-IN" sz="2000" kern="1200" dirty="0"/>
        </a:p>
      </dsp:txBody>
      <dsp:txXfrm>
        <a:off x="449288" y="1470778"/>
        <a:ext cx="6396954" cy="792798"/>
      </dsp:txXfrm>
    </dsp:sp>
    <dsp:sp modelId="{4D27E04A-7C6C-47CB-BF23-1239F32D0FDD}">
      <dsp:nvSpPr>
        <dsp:cNvPr id="0" name=""/>
        <dsp:cNvSpPr/>
      </dsp:nvSpPr>
      <dsp:spPr>
        <a:xfrm>
          <a:off x="0" y="3071465"/>
          <a:ext cx="8128000" cy="6300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D19D60-2FC5-4E1E-BB4F-7A8750C4338A}">
      <dsp:nvSpPr>
        <dsp:cNvPr id="0" name=""/>
        <dsp:cNvSpPr/>
      </dsp:nvSpPr>
      <dsp:spPr>
        <a:xfrm>
          <a:off x="406400" y="2702465"/>
          <a:ext cx="6456501" cy="7380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kern="1200" dirty="0"/>
            <a:t> To capture the strengths of both approaches for a well-rounded analysis.</a:t>
          </a:r>
          <a:endParaRPr lang="en-IN" sz="2000" kern="1200" dirty="0"/>
        </a:p>
      </dsp:txBody>
      <dsp:txXfrm>
        <a:off x="442426" y="2738491"/>
        <a:ext cx="6384449" cy="665948"/>
      </dsp:txXfrm>
    </dsp:sp>
    <dsp:sp modelId="{431E9AED-60E6-4B10-92B3-0B6726598B8D}">
      <dsp:nvSpPr>
        <dsp:cNvPr id="0" name=""/>
        <dsp:cNvSpPr/>
      </dsp:nvSpPr>
      <dsp:spPr>
        <a:xfrm>
          <a:off x="0" y="4718212"/>
          <a:ext cx="8128000" cy="6300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13285C-EE07-4C34-8DD6-B05B3A4779E6}">
      <dsp:nvSpPr>
        <dsp:cNvPr id="0" name=""/>
        <dsp:cNvSpPr/>
      </dsp:nvSpPr>
      <dsp:spPr>
        <a:xfrm>
          <a:off x="406400" y="3836465"/>
          <a:ext cx="6535188" cy="125074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kern="1200" dirty="0"/>
            <a:t>Quantitative: Conducting a survey to measure oral hygiene behaviors.
Qualitative: Followed by interviews to explore why patients follow or neglect certain practices.</a:t>
          </a:r>
          <a:endParaRPr lang="en-IN" sz="2000" kern="1200" dirty="0"/>
        </a:p>
      </dsp:txBody>
      <dsp:txXfrm>
        <a:off x="467456" y="3897521"/>
        <a:ext cx="6413076" cy="11286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CB1392-9E9D-4ED6-9E35-404C579B8405}">
      <dsp:nvSpPr>
        <dsp:cNvPr id="0" name=""/>
        <dsp:cNvSpPr/>
      </dsp:nvSpPr>
      <dsp:spPr>
        <a:xfrm>
          <a:off x="138923" y="161"/>
          <a:ext cx="2246674" cy="134800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effectLst/>
            </a:rPr>
            <a:t>Behavioral research</a:t>
          </a:r>
          <a:endParaRPr lang="en-IN" sz="2900" kern="1200" dirty="0"/>
        </a:p>
      </dsp:txBody>
      <dsp:txXfrm>
        <a:off x="138923" y="161"/>
        <a:ext cx="2246674" cy="1348004"/>
      </dsp:txXfrm>
    </dsp:sp>
    <dsp:sp modelId="{7308C087-86E1-433A-AB92-97A34E44BF12}">
      <dsp:nvSpPr>
        <dsp:cNvPr id="0" name=""/>
        <dsp:cNvSpPr/>
      </dsp:nvSpPr>
      <dsp:spPr>
        <a:xfrm>
          <a:off x="2610265" y="161"/>
          <a:ext cx="2246674" cy="134800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effectLst/>
            </a:rPr>
            <a:t>Clinical research</a:t>
          </a:r>
          <a:endParaRPr lang="en-IN" sz="2900" kern="1200" dirty="0"/>
        </a:p>
      </dsp:txBody>
      <dsp:txXfrm>
        <a:off x="2610265" y="161"/>
        <a:ext cx="2246674" cy="1348004"/>
      </dsp:txXfrm>
    </dsp:sp>
    <dsp:sp modelId="{9606E9C5-2293-4FE6-9C62-545AB0B30321}">
      <dsp:nvSpPr>
        <dsp:cNvPr id="0" name=""/>
        <dsp:cNvSpPr/>
      </dsp:nvSpPr>
      <dsp:spPr>
        <a:xfrm>
          <a:off x="138923" y="1572833"/>
          <a:ext cx="2246674" cy="134800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dirty="0"/>
            <a:t>Genetic </a:t>
          </a:r>
          <a:r>
            <a:rPr lang="en-US" sz="2900" b="1" i="0" kern="1200" dirty="0">
              <a:effectLst/>
            </a:rPr>
            <a:t>research</a:t>
          </a:r>
          <a:endParaRPr lang="en-IN" sz="2900" kern="1200" dirty="0"/>
        </a:p>
      </dsp:txBody>
      <dsp:txXfrm>
        <a:off x="138923" y="1572833"/>
        <a:ext cx="2246674" cy="1348004"/>
      </dsp:txXfrm>
    </dsp:sp>
    <dsp:sp modelId="{0BD672EF-9D0E-41C1-9B65-F1107BDBBAA9}">
      <dsp:nvSpPr>
        <dsp:cNvPr id="0" name=""/>
        <dsp:cNvSpPr/>
      </dsp:nvSpPr>
      <dsp:spPr>
        <a:xfrm>
          <a:off x="2610265" y="1572833"/>
          <a:ext cx="2246674" cy="134800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effectLst/>
            </a:rPr>
            <a:t>Public health research</a:t>
          </a:r>
          <a:r>
            <a:rPr lang="en-US" sz="2900" b="0" i="0" kern="1200" dirty="0">
              <a:effectLst/>
            </a:rPr>
            <a:t> </a:t>
          </a:r>
          <a:endParaRPr lang="en-IN" sz="2900" kern="1200" dirty="0"/>
        </a:p>
      </dsp:txBody>
      <dsp:txXfrm>
        <a:off x="2610265" y="1572833"/>
        <a:ext cx="2246674" cy="1348004"/>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5931B2-6F49-4B90-86D1-14AD96AD4BA9}" type="datetimeFigureOut">
              <a:rPr lang="en-IN" smtClean="0"/>
              <a:t>07-01-2025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4A7595-0706-45A1-ADCD-707D6F3DE97A}" type="slidenum">
              <a:rPr lang="en-IN" smtClean="0"/>
              <a:t>‹#›</a:t>
            </a:fld>
            <a:endParaRPr lang="en-IN"/>
          </a:p>
        </p:txBody>
      </p:sp>
    </p:spTree>
    <p:extLst>
      <p:ext uri="{BB962C8B-B14F-4D97-AF65-F5344CB8AC3E}">
        <p14:creationId xmlns:p14="http://schemas.microsoft.com/office/powerpoint/2010/main" val="2112004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Movement from known to unknown</a:t>
            </a:r>
          </a:p>
        </p:txBody>
      </p:sp>
      <p:sp>
        <p:nvSpPr>
          <p:cNvPr id="4" name="Slide Number Placeholder 3"/>
          <p:cNvSpPr>
            <a:spLocks noGrp="1"/>
          </p:cNvSpPr>
          <p:nvPr>
            <p:ph type="sldNum" sz="quarter" idx="5"/>
          </p:nvPr>
        </p:nvSpPr>
        <p:spPr/>
        <p:txBody>
          <a:bodyPr/>
          <a:lstStyle/>
          <a:p>
            <a:fld id="{024A7595-0706-45A1-ADCD-707D6F3DE97A}" type="slidenum">
              <a:rPr lang="en-IN" smtClean="0"/>
              <a:t>5</a:t>
            </a:fld>
            <a:endParaRPr lang="en-IN"/>
          </a:p>
        </p:txBody>
      </p:sp>
    </p:spTree>
    <p:extLst>
      <p:ext uri="{BB962C8B-B14F-4D97-AF65-F5344CB8AC3E}">
        <p14:creationId xmlns:p14="http://schemas.microsoft.com/office/powerpoint/2010/main" val="1250027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20C94-9177-4FC8-9FAD-5D671AC9C8E6}" type="slidenum">
              <a:rPr lang="en-US" smtClean="0"/>
              <a:t>9</a:t>
            </a:fld>
            <a:endParaRPr lang="en-US"/>
          </a:p>
        </p:txBody>
      </p:sp>
    </p:spTree>
    <p:extLst>
      <p:ext uri="{BB962C8B-B14F-4D97-AF65-F5344CB8AC3E}">
        <p14:creationId xmlns:p14="http://schemas.microsoft.com/office/powerpoint/2010/main" val="3025108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214390-9B9D-4F91-97CA-109C4669FAA2}" type="slidenum">
              <a:rPr lang="en-IN" smtClean="0"/>
              <a:t>29</a:t>
            </a:fld>
            <a:endParaRPr lang="en-IN"/>
          </a:p>
        </p:txBody>
      </p:sp>
    </p:spTree>
    <p:extLst>
      <p:ext uri="{BB962C8B-B14F-4D97-AF65-F5344CB8AC3E}">
        <p14:creationId xmlns:p14="http://schemas.microsoft.com/office/powerpoint/2010/main" val="40538248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F561CBF8-68ED-48BC-AC95-4AC52FD9935C}" type="datetime1">
              <a:rPr lang="en-IN" smtClean="0"/>
              <a:t>07-01-2025</a:t>
            </a:fld>
            <a:endParaRPr lang="en-IN"/>
          </a:p>
        </p:txBody>
      </p:sp>
      <p:sp>
        <p:nvSpPr>
          <p:cNvPr id="5" name="Footer Placeholder 4"/>
          <p:cNvSpPr>
            <a:spLocks noGrp="1"/>
          </p:cNvSpPr>
          <p:nvPr>
            <p:ph type="ftr" sz="quarter" idx="11"/>
          </p:nvPr>
        </p:nvSpPr>
        <p:spPr>
          <a:xfrm>
            <a:off x="3962399" y="5870575"/>
            <a:ext cx="4893958" cy="377825"/>
          </a:xfrm>
        </p:spPr>
        <p:txBody>
          <a:bodyPr/>
          <a:lstStyle/>
          <a:p>
            <a:endParaRPr lang="en-IN"/>
          </a:p>
        </p:txBody>
      </p:sp>
      <p:sp>
        <p:nvSpPr>
          <p:cNvPr id="6" name="Slide Number Placeholder 5"/>
          <p:cNvSpPr>
            <a:spLocks noGrp="1"/>
          </p:cNvSpPr>
          <p:nvPr>
            <p:ph type="sldNum" sz="quarter" idx="12"/>
          </p:nvPr>
        </p:nvSpPr>
        <p:spPr>
          <a:xfrm>
            <a:off x="10608958" y="5870575"/>
            <a:ext cx="551167" cy="377825"/>
          </a:xfrm>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245296891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7C3B0-6B43-4DB8-A2F1-D40412BB4963}" type="datetime1">
              <a:rPr lang="en-IN" smtClean="0"/>
              <a:t>07-01-2025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689410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39DBD2-080B-4727-98E5-0B5C85A1DA8C}" type="datetime1">
              <a:rPr lang="en-IN" smtClean="0"/>
              <a:t>07-01-2025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2240142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65CBCE-1EA2-4105-B98D-F55CF6551868}" type="datetime1">
              <a:rPr lang="en-IN" smtClean="0"/>
              <a:t>07-01-2025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3635077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AF09A5-55E2-4BC6-80ED-7739F928AECF}" type="datetime1">
              <a:rPr lang="en-IN" smtClean="0"/>
              <a:t>07-01-2025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2163766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82DF81-3718-4E6D-BE22-ACD01199BE5F}" type="datetime1">
              <a:rPr lang="en-IN" smtClean="0"/>
              <a:t>07-01-2025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1094144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00460A78-E84B-4B78-A4DC-D9C8420ED8CF}" type="datetime1">
              <a:rPr lang="en-IN" smtClean="0"/>
              <a:t>07-01-2025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3268925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3D7E34-6681-4164-A58C-74E26EE3D0CB}" type="datetime1">
              <a:rPr lang="en-IN" smtClean="0"/>
              <a:t>07-01-2025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115410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263BB2-2CBD-4BD5-BF81-79961B46A6D7}" type="datetime1">
              <a:rPr lang="en-IN" smtClean="0"/>
              <a:t>07-01-2025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314713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6CCD91-6209-45BC-A0EB-6430075E8BBD}" type="datetime1">
              <a:rPr lang="en-IN" smtClean="0"/>
              <a:t>07-01-2025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1785929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96D613-9AAC-4A62-AA6E-02DB84E48D2E}" type="datetime1">
              <a:rPr lang="en-IN" smtClean="0"/>
              <a:t>07-01-2025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14859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01082A-135F-49D8-9E54-D7CCBFFA4F9B}" type="datetime1">
              <a:rPr lang="en-IN" smtClean="0"/>
              <a:t>07-01-2025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515117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DEA716-A263-40B1-BC49-1B4CC59E8B73}" type="datetime1">
              <a:rPr lang="en-IN" smtClean="0"/>
              <a:t>07-01-2025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315287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99FBD0-9AC7-478B-8460-875FA4A060A1}" type="datetime1">
              <a:rPr lang="en-IN" smtClean="0"/>
              <a:t>07-01-2025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2989061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0D6106-1499-423F-9950-2E4802BAD95D}" type="datetime1">
              <a:rPr lang="en-IN" smtClean="0"/>
              <a:t>07-01-2025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1829609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C5D847-538E-42DB-97AC-2355B2AAA037}" type="datetime1">
              <a:rPr lang="en-IN" smtClean="0"/>
              <a:t>07-01-2025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F77384F-A9E7-45B5-8E02-8C565B450468}" type="slidenum">
              <a:rPr lang="en-IN" smtClean="0"/>
              <a:t>‹#›</a:t>
            </a:fld>
            <a:endParaRPr lang="en-IN"/>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2685921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73697F-BB44-475C-9467-1F49DB6DC1CD}" type="datetime1">
              <a:rPr lang="en-IN" smtClean="0"/>
              <a:t>07-01-2025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F77384F-A9E7-45B5-8E02-8C565B450468}" type="slidenum">
              <a:rPr lang="en-IN" smtClean="0"/>
              <a:t>‹#›</a:t>
            </a:fld>
            <a:endParaRPr lang="en-IN"/>
          </a:p>
        </p:txBody>
      </p:sp>
    </p:spTree>
    <p:extLst>
      <p:ext uri="{BB962C8B-B14F-4D97-AF65-F5344CB8AC3E}">
        <p14:creationId xmlns:p14="http://schemas.microsoft.com/office/powerpoint/2010/main" val="1693340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31E3A0A-98E5-46C1-BCF0-14CA9625AC60}" type="datetime1">
              <a:rPr lang="en-IN" smtClean="0"/>
              <a:t>07-01-2025</a:t>
            </a:fld>
            <a:endParaRPr lang="en-IN"/>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77384F-A9E7-45B5-8E02-8C565B450468}" type="slidenum">
              <a:rPr lang="en-IN" smtClean="0"/>
              <a:t>‹#›</a:t>
            </a:fld>
            <a:endParaRPr lang="en-IN"/>
          </a:p>
        </p:txBody>
      </p:sp>
    </p:spTree>
    <p:extLst>
      <p:ext uri="{BB962C8B-B14F-4D97-AF65-F5344CB8AC3E}">
        <p14:creationId xmlns:p14="http://schemas.microsoft.com/office/powerpoint/2010/main" val="404196287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4D54-9396-37D6-F8AD-72B3C41F55D0}"/>
              </a:ext>
            </a:extLst>
          </p:cNvPr>
          <p:cNvSpPr>
            <a:spLocks noGrp="1"/>
          </p:cNvSpPr>
          <p:nvPr>
            <p:ph type="ctrTitle"/>
          </p:nvPr>
        </p:nvSpPr>
        <p:spPr>
          <a:xfrm>
            <a:off x="2084438" y="1114598"/>
            <a:ext cx="7197726" cy="2421464"/>
          </a:xfrm>
        </p:spPr>
        <p:txBody>
          <a:bodyPr>
            <a:normAutofit/>
          </a:bodyPr>
          <a:lstStyle/>
          <a:p>
            <a:r>
              <a:rPr lang="en-IN" sz="3600" b="1" dirty="0"/>
              <a:t>INTRODUCTION TO RESEARCH METHODOLOGY</a:t>
            </a:r>
          </a:p>
        </p:txBody>
      </p:sp>
      <p:sp>
        <p:nvSpPr>
          <p:cNvPr id="3" name="Subtitle 2">
            <a:extLst>
              <a:ext uri="{FF2B5EF4-FFF2-40B4-BE49-F238E27FC236}">
                <a16:creationId xmlns:a16="http://schemas.microsoft.com/office/drawing/2014/main" id="{37D56863-553B-846F-2795-4F4D0D3F0E49}"/>
              </a:ext>
            </a:extLst>
          </p:cNvPr>
          <p:cNvSpPr>
            <a:spLocks noGrp="1"/>
          </p:cNvSpPr>
          <p:nvPr>
            <p:ph type="subTitle" idx="1"/>
          </p:nvPr>
        </p:nvSpPr>
        <p:spPr>
          <a:xfrm>
            <a:off x="3962399" y="4493343"/>
            <a:ext cx="7197726" cy="1946786"/>
          </a:xfrm>
        </p:spPr>
        <p:txBody>
          <a:bodyPr>
            <a:normAutofit/>
          </a:bodyPr>
          <a:lstStyle/>
          <a:p>
            <a:r>
              <a:rPr lang="en-IN" cap="none" dirty="0" err="1"/>
              <a:t>Dr.</a:t>
            </a:r>
            <a:r>
              <a:rPr lang="en-IN" cap="none" dirty="0"/>
              <a:t>  </a:t>
            </a:r>
            <a:r>
              <a:rPr lang="en-IN" dirty="0"/>
              <a:t>m. </a:t>
            </a:r>
            <a:r>
              <a:rPr lang="en-IN" dirty="0" err="1"/>
              <a:t>pavana</a:t>
            </a:r>
            <a:r>
              <a:rPr lang="en-IN" dirty="0"/>
              <a:t> </a:t>
            </a:r>
            <a:r>
              <a:rPr lang="en-IN" dirty="0" err="1"/>
              <a:t>sandya</a:t>
            </a:r>
            <a:endParaRPr lang="en-IN" dirty="0"/>
          </a:p>
          <a:p>
            <a:r>
              <a:rPr lang="en-IN" dirty="0"/>
              <a:t>Professor &amp;hod</a:t>
            </a:r>
          </a:p>
          <a:p>
            <a:r>
              <a:rPr lang="en-IN" dirty="0"/>
              <a:t>Dept of public health dentistry</a:t>
            </a:r>
          </a:p>
          <a:p>
            <a:r>
              <a:rPr lang="en-IN" dirty="0"/>
              <a:t>St. joseph dental college</a:t>
            </a:r>
          </a:p>
        </p:txBody>
      </p:sp>
      <p:pic>
        <p:nvPicPr>
          <p:cNvPr id="5" name="Picture 4">
            <a:extLst>
              <a:ext uri="{FF2B5EF4-FFF2-40B4-BE49-F238E27FC236}">
                <a16:creationId xmlns:a16="http://schemas.microsoft.com/office/drawing/2014/main" id="{13D483E8-B2C6-85AC-7678-6A0C4857BD5B}"/>
              </a:ext>
            </a:extLst>
          </p:cNvPr>
          <p:cNvPicPr>
            <a:picLocks noChangeAspect="1"/>
          </p:cNvPicPr>
          <p:nvPr/>
        </p:nvPicPr>
        <p:blipFill>
          <a:blip r:embed="rId2"/>
          <a:stretch>
            <a:fillRect/>
          </a:stretch>
        </p:blipFill>
        <p:spPr>
          <a:xfrm>
            <a:off x="226142" y="157317"/>
            <a:ext cx="2766300" cy="325402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2092797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6FF6-AA6F-DA98-52BA-4AE8512F8295}"/>
              </a:ext>
            </a:extLst>
          </p:cNvPr>
          <p:cNvSpPr>
            <a:spLocks noGrp="1"/>
          </p:cNvSpPr>
          <p:nvPr>
            <p:ph type="title"/>
          </p:nvPr>
        </p:nvSpPr>
        <p:spPr/>
        <p:txBody>
          <a:bodyPr/>
          <a:lstStyle/>
          <a:p>
            <a:endParaRPr lang="en-IN" dirty="0"/>
          </a:p>
        </p:txBody>
      </p:sp>
      <p:sp>
        <p:nvSpPr>
          <p:cNvPr id="7" name="Content Placeholder 6">
            <a:extLst>
              <a:ext uri="{FF2B5EF4-FFF2-40B4-BE49-F238E27FC236}">
                <a16:creationId xmlns:a16="http://schemas.microsoft.com/office/drawing/2014/main" id="{C99012AE-801F-27FA-A423-364F284E0628}"/>
              </a:ext>
            </a:extLst>
          </p:cNvPr>
          <p:cNvSpPr>
            <a:spLocks noGrp="1"/>
          </p:cNvSpPr>
          <p:nvPr>
            <p:ph idx="1"/>
          </p:nvPr>
        </p:nvSpPr>
        <p:spPr/>
        <p:txBody>
          <a:bodyPr/>
          <a:lstStyle/>
          <a:p>
            <a:pPr marL="0" indent="0">
              <a:buNone/>
            </a:pPr>
            <a:r>
              <a:rPr lang="en-IN" dirty="0"/>
              <a:t>      </a:t>
            </a:r>
          </a:p>
          <a:p>
            <a:pPr marL="0" indent="0">
              <a:buNone/>
            </a:pPr>
            <a:r>
              <a:rPr lang="en-IN" dirty="0"/>
              <a:t>   </a:t>
            </a:r>
          </a:p>
          <a:p>
            <a:pPr marL="0" indent="0">
              <a:buNone/>
            </a:pPr>
            <a:endParaRPr lang="en-IN" dirty="0"/>
          </a:p>
          <a:p>
            <a:pPr marL="0" indent="0">
              <a:buNone/>
            </a:pPr>
            <a:r>
              <a:rPr lang="en-IN" dirty="0"/>
              <a:t>  </a:t>
            </a:r>
          </a:p>
          <a:p>
            <a:pPr marL="0" indent="0">
              <a:buNone/>
            </a:pPr>
            <a:r>
              <a:rPr lang="en-IN" dirty="0"/>
              <a:t>                                                                            </a:t>
            </a:r>
            <a:r>
              <a:rPr lang="en-IN" dirty="0" err="1"/>
              <a:t>Dr.</a:t>
            </a:r>
            <a:r>
              <a:rPr lang="en-IN" dirty="0"/>
              <a:t> </a:t>
            </a:r>
            <a:r>
              <a:rPr lang="en-IN" b="1" dirty="0"/>
              <a:t>FREDERICK MC KAY                                     DENTAL FLUOROSIS</a:t>
            </a:r>
          </a:p>
        </p:txBody>
      </p:sp>
      <p:pic>
        <p:nvPicPr>
          <p:cNvPr id="8" name="Picture 7">
            <a:extLst>
              <a:ext uri="{FF2B5EF4-FFF2-40B4-BE49-F238E27FC236}">
                <a16:creationId xmlns:a16="http://schemas.microsoft.com/office/drawing/2014/main" id="{300C6C9D-ABCB-C6AC-55DF-2E92864DDF33}"/>
              </a:ext>
            </a:extLst>
          </p:cNvPr>
          <p:cNvPicPr>
            <a:picLocks noChangeAspect="1"/>
          </p:cNvPicPr>
          <p:nvPr/>
        </p:nvPicPr>
        <p:blipFill>
          <a:blip r:embed="rId2"/>
          <a:stretch>
            <a:fillRect/>
          </a:stretch>
        </p:blipFill>
        <p:spPr>
          <a:xfrm>
            <a:off x="3775587" y="8467"/>
            <a:ext cx="3962399" cy="4480009"/>
          </a:xfrm>
          <a:prstGeom prst="rect">
            <a:avLst/>
          </a:prstGeom>
          <a:ln>
            <a:noFill/>
          </a:ln>
          <a:effectLst>
            <a:softEdge rad="112500"/>
          </a:effectLst>
        </p:spPr>
      </p:pic>
      <p:pic>
        <p:nvPicPr>
          <p:cNvPr id="10" name="Picture 9">
            <a:extLst>
              <a:ext uri="{FF2B5EF4-FFF2-40B4-BE49-F238E27FC236}">
                <a16:creationId xmlns:a16="http://schemas.microsoft.com/office/drawing/2014/main" id="{674C5ECC-A6B5-0D2D-6DCD-2013ABD5A773}"/>
              </a:ext>
            </a:extLst>
          </p:cNvPr>
          <p:cNvPicPr>
            <a:picLocks noChangeAspect="1"/>
          </p:cNvPicPr>
          <p:nvPr/>
        </p:nvPicPr>
        <p:blipFill>
          <a:blip r:embed="rId3"/>
          <a:stretch>
            <a:fillRect/>
          </a:stretch>
        </p:blipFill>
        <p:spPr>
          <a:xfrm>
            <a:off x="8052619" y="1504335"/>
            <a:ext cx="3860196" cy="2792362"/>
          </a:xfrm>
          <a:prstGeom prst="rect">
            <a:avLst/>
          </a:prstGeom>
        </p:spPr>
      </p:pic>
      <p:sp>
        <p:nvSpPr>
          <p:cNvPr id="12" name="Slide Number Placeholder 11">
            <a:extLst>
              <a:ext uri="{FF2B5EF4-FFF2-40B4-BE49-F238E27FC236}">
                <a16:creationId xmlns:a16="http://schemas.microsoft.com/office/drawing/2014/main" id="{45853EE6-EC28-8628-4519-07FAAEF27BDC}"/>
              </a:ext>
            </a:extLst>
          </p:cNvPr>
          <p:cNvSpPr>
            <a:spLocks noGrp="1"/>
          </p:cNvSpPr>
          <p:nvPr>
            <p:ph type="sldNum" sz="quarter" idx="12"/>
          </p:nvPr>
        </p:nvSpPr>
        <p:spPr/>
        <p:txBody>
          <a:bodyPr/>
          <a:lstStyle/>
          <a:p>
            <a:fld id="{4F77384F-A9E7-45B5-8E02-8C565B450468}" type="slidenum">
              <a:rPr lang="en-IN" smtClean="0"/>
              <a:t>2</a:t>
            </a:fld>
            <a:endParaRPr lang="en-IN"/>
          </a:p>
        </p:txBody>
      </p:sp>
    </p:spTree>
    <p:extLst>
      <p:ext uri="{BB962C8B-B14F-4D97-AF65-F5344CB8AC3E}">
        <p14:creationId xmlns:p14="http://schemas.microsoft.com/office/powerpoint/2010/main" val="429231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barn(inVertical)">
                                      <p:cBhvr>
                                        <p:cTn id="7" dur="5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38FF8-798C-5B5F-F8BD-6FDEE2E73B3A}"/>
              </a:ext>
            </a:extLst>
          </p:cNvPr>
          <p:cNvSpPr>
            <a:spLocks noGrp="1"/>
          </p:cNvSpPr>
          <p:nvPr>
            <p:ph type="title"/>
          </p:nvPr>
        </p:nvSpPr>
        <p:spPr/>
        <p:txBody>
          <a:bodyPr>
            <a:normAutofit/>
          </a:bodyPr>
          <a:lstStyle/>
          <a:p>
            <a:pPr algn="ctr"/>
            <a:r>
              <a:rPr lang="en-IN" sz="2800" b="1" dirty="0"/>
              <a:t>contents</a:t>
            </a:r>
          </a:p>
        </p:txBody>
      </p:sp>
      <p:sp>
        <p:nvSpPr>
          <p:cNvPr id="3" name="Content Placeholder 2">
            <a:extLst>
              <a:ext uri="{FF2B5EF4-FFF2-40B4-BE49-F238E27FC236}">
                <a16:creationId xmlns:a16="http://schemas.microsoft.com/office/drawing/2014/main" id="{949BA728-2E04-1D6C-5C6E-0278BA6B7FFA}"/>
              </a:ext>
            </a:extLst>
          </p:cNvPr>
          <p:cNvSpPr>
            <a:spLocks noGrp="1"/>
          </p:cNvSpPr>
          <p:nvPr>
            <p:ph sz="half" idx="1"/>
          </p:nvPr>
        </p:nvSpPr>
        <p:spPr/>
        <p:txBody>
          <a:bodyPr>
            <a:normAutofit fontScale="92500" lnSpcReduction="20000"/>
          </a:bodyPr>
          <a:lstStyle/>
          <a:p>
            <a:r>
              <a:rPr lang="en-IN" sz="2600" dirty="0"/>
              <a:t>WHAT IS RESEARCH?</a:t>
            </a:r>
          </a:p>
          <a:p>
            <a:r>
              <a:rPr lang="en-IN" sz="2600" dirty="0"/>
              <a:t>PURPOSE OF RESEARCH </a:t>
            </a:r>
          </a:p>
          <a:p>
            <a:r>
              <a:rPr lang="en-IN" sz="2600" dirty="0"/>
              <a:t>AIM AND OBJECTIVES OF RESEARCH</a:t>
            </a:r>
          </a:p>
          <a:p>
            <a:r>
              <a:rPr lang="en-IN" sz="2600" dirty="0"/>
              <a:t>MOTIVATION IN RESEARCH</a:t>
            </a:r>
          </a:p>
          <a:p>
            <a:r>
              <a:rPr lang="en-IN" sz="2600" dirty="0"/>
              <a:t>ELEMENTS IN RESEARCH</a:t>
            </a:r>
          </a:p>
          <a:p>
            <a:r>
              <a:rPr lang="en-IN" sz="2600" dirty="0"/>
              <a:t>TYPES OF RESEARCH</a:t>
            </a:r>
          </a:p>
          <a:p>
            <a:r>
              <a:rPr lang="en-IN" sz="2600" dirty="0"/>
              <a:t>RESEARCH APPROACHES</a:t>
            </a:r>
          </a:p>
        </p:txBody>
      </p:sp>
      <p:sp>
        <p:nvSpPr>
          <p:cNvPr id="4" name="Content Placeholder 3">
            <a:extLst>
              <a:ext uri="{FF2B5EF4-FFF2-40B4-BE49-F238E27FC236}">
                <a16:creationId xmlns:a16="http://schemas.microsoft.com/office/drawing/2014/main" id="{B8ECE8DD-7745-5264-0230-2E545F83A36E}"/>
              </a:ext>
            </a:extLst>
          </p:cNvPr>
          <p:cNvSpPr>
            <a:spLocks noGrp="1"/>
          </p:cNvSpPr>
          <p:nvPr>
            <p:ph sz="half" idx="2"/>
          </p:nvPr>
        </p:nvSpPr>
        <p:spPr/>
        <p:txBody>
          <a:bodyPr>
            <a:normAutofit fontScale="92500" lnSpcReduction="20000"/>
          </a:bodyPr>
          <a:lstStyle/>
          <a:p>
            <a:endParaRPr lang="en-IN" sz="2600" dirty="0"/>
          </a:p>
          <a:p>
            <a:r>
              <a:rPr lang="en-IN" sz="2600" dirty="0"/>
              <a:t>HEALTH RESEARCH</a:t>
            </a:r>
          </a:p>
          <a:p>
            <a:r>
              <a:rPr lang="en-IN" sz="2600" dirty="0"/>
              <a:t>SIGNIFICANCE OF HEALTH RESEARCH</a:t>
            </a:r>
          </a:p>
          <a:p>
            <a:r>
              <a:rPr lang="en-IN" sz="2600" dirty="0"/>
              <a:t>RESEARCH PROCESS</a:t>
            </a:r>
          </a:p>
          <a:p>
            <a:r>
              <a:rPr lang="en-IN" sz="2600" dirty="0"/>
              <a:t>PROBLEMS ENCOUNTERED BY RESEARCHERS IN INDIA</a:t>
            </a:r>
          </a:p>
          <a:p>
            <a:r>
              <a:rPr lang="en-IN" sz="2600" dirty="0"/>
              <a:t>CRITERIA FOR GOOD RESEARCH</a:t>
            </a:r>
          </a:p>
          <a:p>
            <a:r>
              <a:rPr lang="en-IN" sz="2600" dirty="0"/>
              <a:t>QUALITIES OF GOOD RESEARCH</a:t>
            </a:r>
          </a:p>
          <a:p>
            <a:endParaRPr lang="en-IN" dirty="0"/>
          </a:p>
        </p:txBody>
      </p:sp>
      <p:sp>
        <p:nvSpPr>
          <p:cNvPr id="6" name="Slide Number Placeholder 5">
            <a:extLst>
              <a:ext uri="{FF2B5EF4-FFF2-40B4-BE49-F238E27FC236}">
                <a16:creationId xmlns:a16="http://schemas.microsoft.com/office/drawing/2014/main" id="{5191D7A0-95FB-FFFE-FA69-F0B544F78491}"/>
              </a:ext>
            </a:extLst>
          </p:cNvPr>
          <p:cNvSpPr>
            <a:spLocks noGrp="1"/>
          </p:cNvSpPr>
          <p:nvPr>
            <p:ph type="sldNum" sz="quarter" idx="12"/>
          </p:nvPr>
        </p:nvSpPr>
        <p:spPr/>
        <p:txBody>
          <a:bodyPr/>
          <a:lstStyle/>
          <a:p>
            <a:fld id="{4F77384F-A9E7-45B5-8E02-8C565B450468}" type="slidenum">
              <a:rPr lang="en-IN" smtClean="0"/>
              <a:t>3</a:t>
            </a:fld>
            <a:endParaRPr lang="en-IN"/>
          </a:p>
        </p:txBody>
      </p:sp>
    </p:spTree>
    <p:extLst>
      <p:ext uri="{BB962C8B-B14F-4D97-AF65-F5344CB8AC3E}">
        <p14:creationId xmlns:p14="http://schemas.microsoft.com/office/powerpoint/2010/main" val="2737588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164F-EBCA-8B82-1541-B219896EA1DB}"/>
              </a:ext>
            </a:extLst>
          </p:cNvPr>
          <p:cNvSpPr>
            <a:spLocks noGrp="1"/>
          </p:cNvSpPr>
          <p:nvPr>
            <p:ph type="title"/>
          </p:nvPr>
        </p:nvSpPr>
        <p:spPr/>
        <p:txBody>
          <a:bodyPr>
            <a:normAutofit/>
          </a:bodyPr>
          <a:lstStyle/>
          <a:p>
            <a:r>
              <a:rPr lang="en-IN" sz="2800" dirty="0"/>
              <a:t>What is research?</a:t>
            </a:r>
          </a:p>
        </p:txBody>
      </p:sp>
      <p:sp>
        <p:nvSpPr>
          <p:cNvPr id="3" name="Content Placeholder 2">
            <a:extLst>
              <a:ext uri="{FF2B5EF4-FFF2-40B4-BE49-F238E27FC236}">
                <a16:creationId xmlns:a16="http://schemas.microsoft.com/office/drawing/2014/main" id="{4917F336-17CF-3D7B-341C-17C42C02A707}"/>
              </a:ext>
            </a:extLst>
          </p:cNvPr>
          <p:cNvSpPr>
            <a:spLocks noGrp="1"/>
          </p:cNvSpPr>
          <p:nvPr>
            <p:ph idx="1"/>
          </p:nvPr>
        </p:nvSpPr>
        <p:spPr/>
        <p:txBody>
          <a:bodyPr>
            <a:normAutofit fontScale="85000" lnSpcReduction="20000"/>
          </a:bodyPr>
          <a:lstStyle/>
          <a:p>
            <a:pPr algn="just">
              <a:lnSpc>
                <a:spcPct val="150000"/>
              </a:lnSpc>
            </a:pPr>
            <a:endParaRPr lang="en-US" sz="2400" dirty="0"/>
          </a:p>
          <a:p>
            <a:pPr algn="just">
              <a:lnSpc>
                <a:spcPct val="150000"/>
              </a:lnSpc>
            </a:pPr>
            <a:r>
              <a:rPr lang="en-US" sz="2400" b="1" dirty="0"/>
              <a:t>“A careful investigation or inquiry specially through search for new facts in any branch of knowledge</a:t>
            </a:r>
            <a:r>
              <a:rPr lang="en-US" sz="2400" dirty="0"/>
              <a:t>.”  </a:t>
            </a:r>
          </a:p>
          <a:p>
            <a:pPr marL="0" indent="0" algn="just">
              <a:lnSpc>
                <a:spcPct val="150000"/>
              </a:lnSpc>
              <a:buNone/>
            </a:pPr>
            <a:r>
              <a:rPr lang="en-US" sz="2400" dirty="0"/>
              <a:t>						(The Advanced Learner’s Dictionary of Current English)</a:t>
            </a:r>
          </a:p>
          <a:p>
            <a:pPr marL="0" indent="0" algn="just">
              <a:lnSpc>
                <a:spcPct val="150000"/>
              </a:lnSpc>
              <a:buNone/>
            </a:pPr>
            <a:endParaRPr lang="en-US" sz="2400" dirty="0"/>
          </a:p>
          <a:p>
            <a:pPr algn="just">
              <a:lnSpc>
                <a:spcPct val="150000"/>
              </a:lnSpc>
            </a:pPr>
            <a:r>
              <a:rPr lang="en-US" sz="2400" b="1" dirty="0"/>
              <a:t>“A systematized effort to gain new knowledge.” </a:t>
            </a:r>
          </a:p>
          <a:p>
            <a:pPr marL="0" indent="0" algn="just">
              <a:lnSpc>
                <a:spcPct val="150000"/>
              </a:lnSpc>
              <a:buNone/>
            </a:pPr>
            <a:r>
              <a:rPr lang="en-US" sz="2400" dirty="0"/>
              <a:t>														(Redman and Mory)</a:t>
            </a:r>
            <a:endParaRPr lang="en-US" sz="2400" b="1" dirty="0"/>
          </a:p>
          <a:p>
            <a:pPr marL="0" indent="0">
              <a:buNone/>
            </a:pPr>
            <a:endParaRPr lang="en-IN" dirty="0"/>
          </a:p>
        </p:txBody>
      </p:sp>
      <p:pic>
        <p:nvPicPr>
          <p:cNvPr id="5" name="Picture 4">
            <a:extLst>
              <a:ext uri="{FF2B5EF4-FFF2-40B4-BE49-F238E27FC236}">
                <a16:creationId xmlns:a16="http://schemas.microsoft.com/office/drawing/2014/main" id="{9F6F74D5-97A4-5704-01B9-3A69DD3ACA20}"/>
              </a:ext>
            </a:extLst>
          </p:cNvPr>
          <p:cNvPicPr>
            <a:picLocks noChangeAspect="1"/>
          </p:cNvPicPr>
          <p:nvPr/>
        </p:nvPicPr>
        <p:blipFill>
          <a:blip r:embed="rId2"/>
          <a:stretch>
            <a:fillRect/>
          </a:stretch>
        </p:blipFill>
        <p:spPr>
          <a:xfrm>
            <a:off x="9615948" y="1"/>
            <a:ext cx="2576051" cy="2186312"/>
          </a:xfrm>
          <a:prstGeom prst="rect">
            <a:avLst/>
          </a:prstGeom>
        </p:spPr>
      </p:pic>
      <p:sp>
        <p:nvSpPr>
          <p:cNvPr id="6" name="Slide Number Placeholder 5">
            <a:extLst>
              <a:ext uri="{FF2B5EF4-FFF2-40B4-BE49-F238E27FC236}">
                <a16:creationId xmlns:a16="http://schemas.microsoft.com/office/drawing/2014/main" id="{5EBDA1C5-5152-C6E5-5850-0B24BD60625A}"/>
              </a:ext>
            </a:extLst>
          </p:cNvPr>
          <p:cNvSpPr>
            <a:spLocks noGrp="1"/>
          </p:cNvSpPr>
          <p:nvPr>
            <p:ph type="sldNum" sz="quarter" idx="12"/>
          </p:nvPr>
        </p:nvSpPr>
        <p:spPr/>
        <p:txBody>
          <a:bodyPr/>
          <a:lstStyle/>
          <a:p>
            <a:fld id="{4F77384F-A9E7-45B5-8E02-8C565B450468}" type="slidenum">
              <a:rPr lang="en-IN" smtClean="0"/>
              <a:t>4</a:t>
            </a:fld>
            <a:endParaRPr lang="en-IN"/>
          </a:p>
        </p:txBody>
      </p:sp>
    </p:spTree>
    <p:extLst>
      <p:ext uri="{BB962C8B-B14F-4D97-AF65-F5344CB8AC3E}">
        <p14:creationId xmlns:p14="http://schemas.microsoft.com/office/powerpoint/2010/main" val="1074474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6A669-11F8-B862-CCAB-72E8A15C6F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21C143-71B2-DBF6-A412-3B56F5207549}"/>
              </a:ext>
            </a:extLst>
          </p:cNvPr>
          <p:cNvSpPr>
            <a:spLocks noGrp="1"/>
          </p:cNvSpPr>
          <p:nvPr>
            <p:ph sz="half" idx="1"/>
          </p:nvPr>
        </p:nvSpPr>
        <p:spPr>
          <a:xfrm>
            <a:off x="685802" y="609600"/>
            <a:ext cx="4995334" cy="5938684"/>
          </a:xfrm>
        </p:spPr>
        <p:txBody>
          <a:bodyPr>
            <a:normAutofit fontScale="47500" lnSpcReduction="20000"/>
          </a:bodyPr>
          <a:lstStyle/>
          <a:p>
            <a:pPr algn="just">
              <a:lnSpc>
                <a:spcPct val="170000"/>
              </a:lnSpc>
            </a:pPr>
            <a:r>
              <a:rPr lang="en-US" sz="3500" dirty="0"/>
              <a:t>Some people consider research as a movement, </a:t>
            </a:r>
          </a:p>
          <a:p>
            <a:pPr algn="just">
              <a:lnSpc>
                <a:spcPct val="170000"/>
              </a:lnSpc>
            </a:pPr>
            <a:r>
              <a:rPr lang="en-US" sz="3500" dirty="0"/>
              <a:t>a movement from the known to the unknown.</a:t>
            </a:r>
          </a:p>
          <a:p>
            <a:pPr algn="just">
              <a:lnSpc>
                <a:spcPct val="170000"/>
              </a:lnSpc>
            </a:pPr>
            <a:r>
              <a:rPr lang="en-US" sz="3500" dirty="0"/>
              <a:t> It is actually a voyage(passage) of discovery. </a:t>
            </a:r>
          </a:p>
          <a:p>
            <a:pPr algn="just">
              <a:lnSpc>
                <a:spcPct val="170000"/>
              </a:lnSpc>
            </a:pPr>
            <a:r>
              <a:rPr lang="en-US" sz="3500" dirty="0"/>
              <a:t>We all possess the vital instinct or nature of inquisitiveness or, when the unknown confronts or challenges us, we wonder and our inquisitiveness makes us probe or seek and attain full and fuller understanding of the unknown. </a:t>
            </a:r>
          </a:p>
          <a:p>
            <a:pPr algn="just">
              <a:lnSpc>
                <a:spcPct val="170000"/>
              </a:lnSpc>
            </a:pPr>
            <a:r>
              <a:rPr lang="en-US" sz="3500" dirty="0"/>
              <a:t>This inquisitiveness is the mother of all knowledge and the method, which man employs for obtaining the knowledge of whatever the unknown, can be termed as research.</a:t>
            </a:r>
          </a:p>
          <a:p>
            <a:endParaRPr lang="en-IN" dirty="0"/>
          </a:p>
        </p:txBody>
      </p:sp>
      <p:sp>
        <p:nvSpPr>
          <p:cNvPr id="5" name="Content Placeholder 4">
            <a:extLst>
              <a:ext uri="{FF2B5EF4-FFF2-40B4-BE49-F238E27FC236}">
                <a16:creationId xmlns:a16="http://schemas.microsoft.com/office/drawing/2014/main" id="{93A00642-EE78-E871-9B5A-DC81345E1F0E}"/>
              </a:ext>
            </a:extLst>
          </p:cNvPr>
          <p:cNvSpPr>
            <a:spLocks noGrp="1"/>
          </p:cNvSpPr>
          <p:nvPr>
            <p:ph sz="half" idx="2"/>
          </p:nvPr>
        </p:nvSpPr>
        <p:spPr/>
        <p:txBody>
          <a:bodyPr>
            <a:normAutofit fontScale="47500" lnSpcReduction="20000"/>
          </a:bodyPr>
          <a:lstStyle/>
          <a:p>
            <a:endParaRPr lang="en-IN"/>
          </a:p>
        </p:txBody>
      </p:sp>
      <p:pic>
        <p:nvPicPr>
          <p:cNvPr id="7" name="Picture 6">
            <a:extLst>
              <a:ext uri="{FF2B5EF4-FFF2-40B4-BE49-F238E27FC236}">
                <a16:creationId xmlns:a16="http://schemas.microsoft.com/office/drawing/2014/main" id="{A1BC5478-233F-2422-5B54-2575EDC08A22}"/>
              </a:ext>
            </a:extLst>
          </p:cNvPr>
          <p:cNvPicPr>
            <a:picLocks noChangeAspect="1"/>
          </p:cNvPicPr>
          <p:nvPr/>
        </p:nvPicPr>
        <p:blipFill>
          <a:blip r:embed="rId3"/>
          <a:stretch>
            <a:fillRect/>
          </a:stretch>
        </p:blipFill>
        <p:spPr>
          <a:xfrm>
            <a:off x="8027973" y="3725333"/>
            <a:ext cx="2930013" cy="2065867"/>
          </a:xfrm>
          <a:prstGeom prst="rect">
            <a:avLst/>
          </a:prstGeom>
        </p:spPr>
      </p:pic>
      <p:pic>
        <p:nvPicPr>
          <p:cNvPr id="9" name="Picture 8">
            <a:extLst>
              <a:ext uri="{FF2B5EF4-FFF2-40B4-BE49-F238E27FC236}">
                <a16:creationId xmlns:a16="http://schemas.microsoft.com/office/drawing/2014/main" id="{74CB0F20-2A12-3900-7C3A-9F637DB92217}"/>
              </a:ext>
            </a:extLst>
          </p:cNvPr>
          <p:cNvPicPr>
            <a:picLocks noChangeAspect="1"/>
          </p:cNvPicPr>
          <p:nvPr/>
        </p:nvPicPr>
        <p:blipFill>
          <a:blip r:embed="rId4"/>
          <a:stretch>
            <a:fillRect/>
          </a:stretch>
        </p:blipFill>
        <p:spPr>
          <a:xfrm>
            <a:off x="7105155" y="1592826"/>
            <a:ext cx="4290432" cy="1637070"/>
          </a:xfrm>
          <a:prstGeom prst="rect">
            <a:avLst/>
          </a:prstGeom>
          <a:ln>
            <a:noFill/>
          </a:ln>
          <a:effectLst>
            <a:outerShdw blurRad="292100" dist="139700" dir="2700000" algn="tl" rotWithShape="0">
              <a:srgbClr val="333333">
                <a:alpha val="65000"/>
              </a:srgbClr>
            </a:outerShdw>
          </a:effectLst>
        </p:spPr>
      </p:pic>
      <p:sp>
        <p:nvSpPr>
          <p:cNvPr id="8" name="Slide Number Placeholder 7">
            <a:extLst>
              <a:ext uri="{FF2B5EF4-FFF2-40B4-BE49-F238E27FC236}">
                <a16:creationId xmlns:a16="http://schemas.microsoft.com/office/drawing/2014/main" id="{CC2CBF14-F043-B2A6-5FD3-EB327FDE5630}"/>
              </a:ext>
            </a:extLst>
          </p:cNvPr>
          <p:cNvSpPr>
            <a:spLocks noGrp="1"/>
          </p:cNvSpPr>
          <p:nvPr>
            <p:ph type="sldNum" sz="quarter" idx="12"/>
          </p:nvPr>
        </p:nvSpPr>
        <p:spPr/>
        <p:txBody>
          <a:bodyPr/>
          <a:lstStyle/>
          <a:p>
            <a:fld id="{4F77384F-A9E7-45B5-8E02-8C565B450468}" type="slidenum">
              <a:rPr lang="en-IN" smtClean="0"/>
              <a:t>5</a:t>
            </a:fld>
            <a:endParaRPr lang="en-IN"/>
          </a:p>
        </p:txBody>
      </p:sp>
    </p:spTree>
    <p:extLst>
      <p:ext uri="{BB962C8B-B14F-4D97-AF65-F5344CB8AC3E}">
        <p14:creationId xmlns:p14="http://schemas.microsoft.com/office/powerpoint/2010/main" val="32819857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6D00A-7CB4-7013-6759-46DEAEF6C2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73562F-48DA-978E-3310-75EC102616C1}"/>
              </a:ext>
            </a:extLst>
          </p:cNvPr>
          <p:cNvSpPr>
            <a:spLocks noGrp="1"/>
          </p:cNvSpPr>
          <p:nvPr>
            <p:ph type="title"/>
          </p:nvPr>
        </p:nvSpPr>
        <p:spPr/>
        <p:txBody>
          <a:bodyPr>
            <a:normAutofit/>
          </a:bodyPr>
          <a:lstStyle/>
          <a:p>
            <a:r>
              <a:rPr lang="en-IN" sz="2800" dirty="0"/>
              <a:t>What is research?</a:t>
            </a:r>
          </a:p>
        </p:txBody>
      </p:sp>
      <p:sp>
        <p:nvSpPr>
          <p:cNvPr id="3" name="Content Placeholder 2">
            <a:extLst>
              <a:ext uri="{FF2B5EF4-FFF2-40B4-BE49-F238E27FC236}">
                <a16:creationId xmlns:a16="http://schemas.microsoft.com/office/drawing/2014/main" id="{8777DF3A-A796-A877-0FC7-B68CEE7FB507}"/>
              </a:ext>
            </a:extLst>
          </p:cNvPr>
          <p:cNvSpPr>
            <a:spLocks noGrp="1"/>
          </p:cNvSpPr>
          <p:nvPr>
            <p:ph idx="1"/>
          </p:nvPr>
        </p:nvSpPr>
        <p:spPr>
          <a:xfrm>
            <a:off x="685800" y="1604433"/>
            <a:ext cx="10131425" cy="3649133"/>
          </a:xfrm>
        </p:spPr>
        <p:txBody>
          <a:bodyPr/>
          <a:lstStyle/>
          <a:p>
            <a:pPr algn="just">
              <a:lnSpc>
                <a:spcPct val="200000"/>
              </a:lnSpc>
            </a:pPr>
            <a:r>
              <a:rPr lang="en-US" sz="2000" dirty="0"/>
              <a:t>Research is an academic activity and as such the term should be used in a technical sense.</a:t>
            </a:r>
          </a:p>
          <a:p>
            <a:pPr algn="just">
              <a:lnSpc>
                <a:spcPct val="200000"/>
              </a:lnSpc>
            </a:pPr>
            <a:r>
              <a:rPr lang="en-US" sz="2000" dirty="0"/>
              <a:t>According to Clifford Woody research comprises defining and redefining problems, formulating hypothesis or suggested solutions; collecting, organizing and evaluating data; making deductions and reaching conclusions.</a:t>
            </a:r>
          </a:p>
          <a:p>
            <a:pPr marL="0" indent="0" algn="just">
              <a:buNone/>
            </a:pPr>
            <a:endParaRPr lang="en-IN" dirty="0"/>
          </a:p>
        </p:txBody>
      </p:sp>
      <p:sp>
        <p:nvSpPr>
          <p:cNvPr id="5" name="Slide Number Placeholder 4">
            <a:extLst>
              <a:ext uri="{FF2B5EF4-FFF2-40B4-BE49-F238E27FC236}">
                <a16:creationId xmlns:a16="http://schemas.microsoft.com/office/drawing/2014/main" id="{250D8C58-605A-47E8-194D-8798AE46BF7B}"/>
              </a:ext>
            </a:extLst>
          </p:cNvPr>
          <p:cNvSpPr>
            <a:spLocks noGrp="1"/>
          </p:cNvSpPr>
          <p:nvPr>
            <p:ph type="sldNum" sz="quarter" idx="12"/>
          </p:nvPr>
        </p:nvSpPr>
        <p:spPr/>
        <p:txBody>
          <a:bodyPr/>
          <a:lstStyle/>
          <a:p>
            <a:fld id="{4F77384F-A9E7-45B5-8E02-8C565B450468}" type="slidenum">
              <a:rPr lang="en-IN" smtClean="0"/>
              <a:t>6</a:t>
            </a:fld>
            <a:endParaRPr lang="en-IN"/>
          </a:p>
        </p:txBody>
      </p:sp>
    </p:spTree>
    <p:extLst>
      <p:ext uri="{BB962C8B-B14F-4D97-AF65-F5344CB8AC3E}">
        <p14:creationId xmlns:p14="http://schemas.microsoft.com/office/powerpoint/2010/main" val="2782696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7E376-C004-C476-D47E-DD6533B8FB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38D1DA-931C-ECE3-D098-D33FBAC7B9AB}"/>
              </a:ext>
            </a:extLst>
          </p:cNvPr>
          <p:cNvSpPr>
            <a:spLocks noGrp="1"/>
          </p:cNvSpPr>
          <p:nvPr>
            <p:ph type="title"/>
          </p:nvPr>
        </p:nvSpPr>
        <p:spPr>
          <a:xfrm>
            <a:off x="7000568" y="206478"/>
            <a:ext cx="4417962" cy="1456267"/>
          </a:xfrm>
        </p:spPr>
        <p:txBody>
          <a:bodyPr>
            <a:normAutofit/>
          </a:bodyPr>
          <a:lstStyle/>
          <a:p>
            <a:r>
              <a:rPr lang="en-IN" sz="2800" dirty="0"/>
              <a:t>Objectives of research</a:t>
            </a:r>
          </a:p>
        </p:txBody>
      </p:sp>
      <p:sp>
        <p:nvSpPr>
          <p:cNvPr id="3" name="Content Placeholder 2">
            <a:extLst>
              <a:ext uri="{FF2B5EF4-FFF2-40B4-BE49-F238E27FC236}">
                <a16:creationId xmlns:a16="http://schemas.microsoft.com/office/drawing/2014/main" id="{95E2F143-3BDD-46CE-AA95-442E3D8974AE}"/>
              </a:ext>
            </a:extLst>
          </p:cNvPr>
          <p:cNvSpPr>
            <a:spLocks noGrp="1"/>
          </p:cNvSpPr>
          <p:nvPr>
            <p:ph sz="half" idx="1"/>
          </p:nvPr>
        </p:nvSpPr>
        <p:spPr>
          <a:xfrm>
            <a:off x="482979" y="25262"/>
            <a:ext cx="4995334" cy="3649134"/>
          </a:xfrm>
        </p:spPr>
        <p:txBody>
          <a:bodyPr/>
          <a:lstStyle/>
          <a:p>
            <a:pPr marL="0" indent="0">
              <a:lnSpc>
                <a:spcPct val="150000"/>
              </a:lnSpc>
              <a:buNone/>
            </a:pPr>
            <a:r>
              <a:rPr lang="en-IN" sz="2800" dirty="0"/>
              <a:t>PURPOSE OF RESEARCH </a:t>
            </a:r>
          </a:p>
          <a:p>
            <a:pPr marL="0" indent="0">
              <a:lnSpc>
                <a:spcPct val="150000"/>
              </a:lnSpc>
              <a:buNone/>
            </a:pPr>
            <a:endParaRPr lang="en-IN" dirty="0"/>
          </a:p>
          <a:p>
            <a:pPr marL="0" indent="0">
              <a:lnSpc>
                <a:spcPct val="150000"/>
              </a:lnSpc>
              <a:buNone/>
            </a:pPr>
            <a:r>
              <a:rPr lang="en-IN" sz="2000" dirty="0"/>
              <a:t>Is to discover answers to questions through the application of scientific procedures.</a:t>
            </a:r>
          </a:p>
        </p:txBody>
      </p:sp>
      <p:sp>
        <p:nvSpPr>
          <p:cNvPr id="5" name="Content Placeholder 4">
            <a:extLst>
              <a:ext uri="{FF2B5EF4-FFF2-40B4-BE49-F238E27FC236}">
                <a16:creationId xmlns:a16="http://schemas.microsoft.com/office/drawing/2014/main" id="{16D54A0A-71C0-0D2A-D257-61DC02843B6B}"/>
              </a:ext>
            </a:extLst>
          </p:cNvPr>
          <p:cNvSpPr>
            <a:spLocks noGrp="1"/>
          </p:cNvSpPr>
          <p:nvPr>
            <p:ph sz="half" idx="2"/>
          </p:nvPr>
        </p:nvSpPr>
        <p:spPr>
          <a:xfrm>
            <a:off x="482979" y="3429000"/>
            <a:ext cx="4995332" cy="2942303"/>
          </a:xfrm>
        </p:spPr>
        <p:txBody>
          <a:bodyPr/>
          <a:lstStyle/>
          <a:p>
            <a:pPr marL="0" indent="0">
              <a:lnSpc>
                <a:spcPct val="150000"/>
              </a:lnSpc>
              <a:buNone/>
            </a:pPr>
            <a:r>
              <a:rPr lang="en-IN" sz="2800" dirty="0"/>
              <a:t>AIM OF RESEARCH </a:t>
            </a:r>
          </a:p>
          <a:p>
            <a:pPr marL="0" indent="0">
              <a:lnSpc>
                <a:spcPct val="150000"/>
              </a:lnSpc>
              <a:buNone/>
            </a:pPr>
            <a:r>
              <a:rPr lang="en-IN" sz="2000" dirty="0"/>
              <a:t>To find out the truth which is hidden and which has not discovered as yet.</a:t>
            </a:r>
          </a:p>
          <a:p>
            <a:pPr marL="0" indent="0">
              <a:buNone/>
            </a:pPr>
            <a:endParaRPr lang="en-IN" dirty="0"/>
          </a:p>
        </p:txBody>
      </p:sp>
      <p:graphicFrame>
        <p:nvGraphicFramePr>
          <p:cNvPr id="4" name="Diagram 3">
            <a:extLst>
              <a:ext uri="{FF2B5EF4-FFF2-40B4-BE49-F238E27FC236}">
                <a16:creationId xmlns:a16="http://schemas.microsoft.com/office/drawing/2014/main" id="{58F484FA-D28D-887E-0DE0-B1D6E6B298A7}"/>
              </a:ext>
            </a:extLst>
          </p:cNvPr>
          <p:cNvGraphicFramePr/>
          <p:nvPr>
            <p:extLst>
              <p:ext uri="{D42A27DB-BD31-4B8C-83A1-F6EECF244321}">
                <p14:modId xmlns:p14="http://schemas.microsoft.com/office/powerpoint/2010/main" val="214547237"/>
              </p:ext>
            </p:extLst>
          </p:nvPr>
        </p:nvGraphicFramePr>
        <p:xfrm>
          <a:off x="6799007" y="719667"/>
          <a:ext cx="4821084" cy="5931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CADBF4D5-9C65-7B03-379F-AC3689C68807}"/>
              </a:ext>
            </a:extLst>
          </p:cNvPr>
          <p:cNvSpPr>
            <a:spLocks noGrp="1"/>
          </p:cNvSpPr>
          <p:nvPr>
            <p:ph type="sldNum" sz="quarter" idx="12"/>
          </p:nvPr>
        </p:nvSpPr>
        <p:spPr/>
        <p:txBody>
          <a:bodyPr/>
          <a:lstStyle/>
          <a:p>
            <a:fld id="{4F77384F-A9E7-45B5-8E02-8C565B450468}" type="slidenum">
              <a:rPr lang="en-IN" smtClean="0"/>
              <a:t>7</a:t>
            </a:fld>
            <a:endParaRPr lang="en-IN"/>
          </a:p>
        </p:txBody>
      </p:sp>
    </p:spTree>
    <p:extLst>
      <p:ext uri="{BB962C8B-B14F-4D97-AF65-F5344CB8AC3E}">
        <p14:creationId xmlns:p14="http://schemas.microsoft.com/office/powerpoint/2010/main" val="153509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45BF-810C-901C-DCB2-A10D5C35C5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C9C3D-276E-ABDB-6605-C490E8C0D1DA}"/>
              </a:ext>
            </a:extLst>
          </p:cNvPr>
          <p:cNvSpPr>
            <a:spLocks noGrp="1"/>
          </p:cNvSpPr>
          <p:nvPr>
            <p:ph type="title"/>
          </p:nvPr>
        </p:nvSpPr>
        <p:spPr>
          <a:xfrm>
            <a:off x="685801" y="675968"/>
            <a:ext cx="10131425" cy="1456267"/>
          </a:xfrm>
        </p:spPr>
        <p:txBody>
          <a:bodyPr>
            <a:normAutofit/>
          </a:bodyPr>
          <a:lstStyle/>
          <a:p>
            <a:r>
              <a:rPr lang="en-IN" sz="2800" dirty="0"/>
              <a:t>Motivation in research</a:t>
            </a:r>
          </a:p>
        </p:txBody>
      </p:sp>
      <p:sp>
        <p:nvSpPr>
          <p:cNvPr id="3" name="Content Placeholder 2">
            <a:extLst>
              <a:ext uri="{FF2B5EF4-FFF2-40B4-BE49-F238E27FC236}">
                <a16:creationId xmlns:a16="http://schemas.microsoft.com/office/drawing/2014/main" id="{6265BEE2-1DDB-4991-5B42-FF79A848017E}"/>
              </a:ext>
            </a:extLst>
          </p:cNvPr>
          <p:cNvSpPr>
            <a:spLocks noGrp="1"/>
          </p:cNvSpPr>
          <p:nvPr>
            <p:ph idx="1"/>
          </p:nvPr>
        </p:nvSpPr>
        <p:spPr/>
        <p:txBody>
          <a:bodyPr>
            <a:normAutofit/>
          </a:bodyPr>
          <a:lstStyle/>
          <a:p>
            <a:pPr>
              <a:lnSpc>
                <a:spcPct val="150000"/>
              </a:lnSpc>
            </a:pPr>
            <a:r>
              <a:rPr lang="en-IN" sz="2000" dirty="0"/>
              <a:t>Desire to get a research degree</a:t>
            </a:r>
          </a:p>
          <a:p>
            <a:pPr>
              <a:lnSpc>
                <a:spcPct val="150000"/>
              </a:lnSpc>
            </a:pPr>
            <a:r>
              <a:rPr lang="en-IN" sz="2000" dirty="0"/>
              <a:t>Desire to face the challenge in solving the unsolved problems </a:t>
            </a:r>
          </a:p>
          <a:p>
            <a:pPr>
              <a:lnSpc>
                <a:spcPct val="150000"/>
              </a:lnSpc>
            </a:pPr>
            <a:r>
              <a:rPr lang="en-IN" sz="2000" dirty="0"/>
              <a:t>Desire to get intellectual joy of doing some creative work</a:t>
            </a:r>
          </a:p>
          <a:p>
            <a:pPr>
              <a:lnSpc>
                <a:spcPct val="150000"/>
              </a:lnSpc>
            </a:pPr>
            <a:r>
              <a:rPr lang="en-IN" sz="2000" dirty="0"/>
              <a:t>Desire to be of service to society</a:t>
            </a:r>
          </a:p>
          <a:p>
            <a:pPr>
              <a:lnSpc>
                <a:spcPct val="150000"/>
              </a:lnSpc>
            </a:pPr>
            <a:r>
              <a:rPr lang="en-IN" sz="2000" dirty="0"/>
              <a:t>Desire to get respectability</a:t>
            </a:r>
          </a:p>
          <a:p>
            <a:pPr marL="0" indent="0">
              <a:buNone/>
            </a:pPr>
            <a:endParaRPr lang="en-IN" sz="2000" dirty="0"/>
          </a:p>
        </p:txBody>
      </p:sp>
      <p:pic>
        <p:nvPicPr>
          <p:cNvPr id="5" name="Picture 4">
            <a:extLst>
              <a:ext uri="{FF2B5EF4-FFF2-40B4-BE49-F238E27FC236}">
                <a16:creationId xmlns:a16="http://schemas.microsoft.com/office/drawing/2014/main" id="{97A77802-D180-F5AD-5B67-F49F9630B177}"/>
              </a:ext>
            </a:extLst>
          </p:cNvPr>
          <p:cNvPicPr>
            <a:picLocks noChangeAspect="1"/>
          </p:cNvPicPr>
          <p:nvPr/>
        </p:nvPicPr>
        <p:blipFill>
          <a:blip r:embed="rId2"/>
          <a:stretch>
            <a:fillRect/>
          </a:stretch>
        </p:blipFill>
        <p:spPr>
          <a:xfrm>
            <a:off x="8888360" y="0"/>
            <a:ext cx="3303639" cy="24465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Slide Number Placeholder 5">
            <a:extLst>
              <a:ext uri="{FF2B5EF4-FFF2-40B4-BE49-F238E27FC236}">
                <a16:creationId xmlns:a16="http://schemas.microsoft.com/office/drawing/2014/main" id="{A634DF28-47FD-7EF8-E131-13DE4ADF2D7D}"/>
              </a:ext>
            </a:extLst>
          </p:cNvPr>
          <p:cNvSpPr>
            <a:spLocks noGrp="1"/>
          </p:cNvSpPr>
          <p:nvPr>
            <p:ph type="sldNum" sz="quarter" idx="12"/>
          </p:nvPr>
        </p:nvSpPr>
        <p:spPr/>
        <p:txBody>
          <a:bodyPr/>
          <a:lstStyle/>
          <a:p>
            <a:fld id="{4F77384F-A9E7-45B5-8E02-8C565B450468}" type="slidenum">
              <a:rPr lang="en-IN" smtClean="0"/>
              <a:t>8</a:t>
            </a:fld>
            <a:endParaRPr lang="en-IN"/>
          </a:p>
        </p:txBody>
      </p:sp>
    </p:spTree>
    <p:extLst>
      <p:ext uri="{BB962C8B-B14F-4D97-AF65-F5344CB8AC3E}">
        <p14:creationId xmlns:p14="http://schemas.microsoft.com/office/powerpoint/2010/main" val="1647880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Elements of Research: </a:t>
            </a:r>
            <a:br>
              <a:rPr lang="en-US" dirty="0"/>
            </a:br>
            <a:endParaRPr lang="en-US" dirty="0"/>
          </a:p>
        </p:txBody>
      </p:sp>
      <p:sp>
        <p:nvSpPr>
          <p:cNvPr id="3" name="Content Placeholder 2"/>
          <p:cNvSpPr>
            <a:spLocks noGrp="1"/>
          </p:cNvSpPr>
          <p:nvPr>
            <p:ph sz="quarter" idx="1"/>
          </p:nvPr>
        </p:nvSpPr>
        <p:spPr>
          <a:xfrm>
            <a:off x="882446" y="1502970"/>
            <a:ext cx="10131425" cy="3649133"/>
          </a:xfrm>
        </p:spPr>
        <p:txBody>
          <a:bodyPr>
            <a:noAutofit/>
          </a:bodyPr>
          <a:lstStyle/>
          <a:p>
            <a:pPr lvl="0">
              <a:lnSpc>
                <a:spcPct val="150000"/>
              </a:lnSpc>
            </a:pPr>
            <a:endParaRPr lang="en-US" sz="2000" dirty="0"/>
          </a:p>
          <a:p>
            <a:pPr lvl="0">
              <a:lnSpc>
                <a:spcPct val="150000"/>
              </a:lnSpc>
            </a:pPr>
            <a:r>
              <a:rPr lang="en-US" sz="2000" dirty="0"/>
              <a:t>Investigatory, desirable mind</a:t>
            </a:r>
          </a:p>
          <a:p>
            <a:pPr lvl="0">
              <a:lnSpc>
                <a:spcPct val="150000"/>
              </a:lnSpc>
            </a:pPr>
            <a:r>
              <a:rPr lang="en-US" sz="2000" dirty="0"/>
              <a:t>Specific field </a:t>
            </a:r>
          </a:p>
          <a:p>
            <a:pPr lvl="0">
              <a:lnSpc>
                <a:spcPct val="150000"/>
              </a:lnSpc>
            </a:pPr>
            <a:r>
              <a:rPr lang="en-US" sz="2000" dirty="0"/>
              <a:t>Availability of information</a:t>
            </a:r>
          </a:p>
          <a:p>
            <a:pPr lvl="0">
              <a:lnSpc>
                <a:spcPct val="150000"/>
              </a:lnSpc>
            </a:pPr>
            <a:r>
              <a:rPr lang="en-US" sz="2000" dirty="0"/>
              <a:t>Descriptive presumption </a:t>
            </a:r>
          </a:p>
          <a:p>
            <a:pPr lvl="0">
              <a:lnSpc>
                <a:spcPct val="150000"/>
              </a:lnSpc>
            </a:pPr>
            <a:r>
              <a:rPr lang="en-US" sz="2000" dirty="0"/>
              <a:t>Scientific theory Explanation</a:t>
            </a:r>
          </a:p>
          <a:p>
            <a:pPr lvl="0">
              <a:lnSpc>
                <a:spcPct val="150000"/>
              </a:lnSpc>
            </a:pPr>
            <a:r>
              <a:rPr lang="en-US" sz="2000" dirty="0"/>
              <a:t>Fruitful logical theory</a:t>
            </a:r>
          </a:p>
          <a:p>
            <a:endParaRPr lang="en-US" dirty="0"/>
          </a:p>
        </p:txBody>
      </p:sp>
      <p:sp>
        <p:nvSpPr>
          <p:cNvPr id="5" name="Slide Number Placeholder 4">
            <a:extLst>
              <a:ext uri="{FF2B5EF4-FFF2-40B4-BE49-F238E27FC236}">
                <a16:creationId xmlns:a16="http://schemas.microsoft.com/office/drawing/2014/main" id="{2D407FD1-1420-CCD3-203E-3BC766C17620}"/>
              </a:ext>
            </a:extLst>
          </p:cNvPr>
          <p:cNvSpPr>
            <a:spLocks noGrp="1"/>
          </p:cNvSpPr>
          <p:nvPr>
            <p:ph type="sldNum" sz="quarter" idx="12"/>
          </p:nvPr>
        </p:nvSpPr>
        <p:spPr/>
        <p:txBody>
          <a:bodyPr/>
          <a:lstStyle/>
          <a:p>
            <a:fld id="{4F77384F-A9E7-45B5-8E02-8C565B450468}" type="slidenum">
              <a:rPr lang="en-IN" smtClean="0"/>
              <a:t>9</a:t>
            </a:fld>
            <a:endParaRPr lang="en-IN"/>
          </a:p>
        </p:txBody>
      </p:sp>
    </p:spTree>
    <p:extLst>
      <p:ext uri="{BB962C8B-B14F-4D97-AF65-F5344CB8AC3E}">
        <p14:creationId xmlns:p14="http://schemas.microsoft.com/office/powerpoint/2010/main" val="356465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CAD48-E98B-E9D2-F035-0F7D6E8675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3F5CE-309C-CEB9-18BC-3B66CA617214}"/>
              </a:ext>
            </a:extLst>
          </p:cNvPr>
          <p:cNvSpPr>
            <a:spLocks noGrp="1"/>
          </p:cNvSpPr>
          <p:nvPr>
            <p:ph type="title"/>
          </p:nvPr>
        </p:nvSpPr>
        <p:spPr/>
        <p:txBody>
          <a:bodyPr>
            <a:normAutofit/>
          </a:bodyPr>
          <a:lstStyle/>
          <a:p>
            <a:pPr algn="ctr"/>
            <a:r>
              <a:rPr lang="en-IN" sz="2800" dirty="0">
                <a:highlight>
                  <a:srgbClr val="808000"/>
                </a:highlight>
              </a:rPr>
              <a:t>Types of research</a:t>
            </a:r>
          </a:p>
        </p:txBody>
      </p:sp>
      <p:sp>
        <p:nvSpPr>
          <p:cNvPr id="3" name="Content Placeholder 2">
            <a:extLst>
              <a:ext uri="{FF2B5EF4-FFF2-40B4-BE49-F238E27FC236}">
                <a16:creationId xmlns:a16="http://schemas.microsoft.com/office/drawing/2014/main" id="{B617935F-C3C3-C74A-1632-DB9465A1BDF5}"/>
              </a:ext>
            </a:extLst>
          </p:cNvPr>
          <p:cNvSpPr>
            <a:spLocks noGrp="1"/>
          </p:cNvSpPr>
          <p:nvPr>
            <p:ph idx="1"/>
          </p:nvPr>
        </p:nvSpPr>
        <p:spPr>
          <a:xfrm>
            <a:off x="548150" y="1337733"/>
            <a:ext cx="10131425" cy="3649133"/>
          </a:xfrm>
        </p:spPr>
        <p:txBody>
          <a:bodyPr/>
          <a:lstStyle/>
          <a:p>
            <a:pPr marL="0" indent="0">
              <a:buNone/>
            </a:pPr>
            <a:endParaRPr lang="en-IN" dirty="0"/>
          </a:p>
        </p:txBody>
      </p:sp>
      <p:graphicFrame>
        <p:nvGraphicFramePr>
          <p:cNvPr id="4" name="Diagram 3">
            <a:extLst>
              <a:ext uri="{FF2B5EF4-FFF2-40B4-BE49-F238E27FC236}">
                <a16:creationId xmlns:a16="http://schemas.microsoft.com/office/drawing/2014/main" id="{638F2471-EA00-3CAC-250B-462CAF391AE3}"/>
              </a:ext>
            </a:extLst>
          </p:cNvPr>
          <p:cNvGraphicFramePr/>
          <p:nvPr>
            <p:extLst>
              <p:ext uri="{D42A27DB-BD31-4B8C-83A1-F6EECF244321}">
                <p14:modId xmlns:p14="http://schemas.microsoft.com/office/powerpoint/2010/main" val="3771618793"/>
              </p:ext>
            </p:extLst>
          </p:nvPr>
        </p:nvGraphicFramePr>
        <p:xfrm>
          <a:off x="1592826" y="2065867"/>
          <a:ext cx="8858864" cy="40724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3524D016-D7C6-90C7-B728-D5AF9C78AE52}"/>
              </a:ext>
            </a:extLst>
          </p:cNvPr>
          <p:cNvSpPr>
            <a:spLocks noGrp="1"/>
          </p:cNvSpPr>
          <p:nvPr>
            <p:ph type="sldNum" sz="quarter" idx="12"/>
          </p:nvPr>
        </p:nvSpPr>
        <p:spPr/>
        <p:txBody>
          <a:bodyPr/>
          <a:lstStyle/>
          <a:p>
            <a:fld id="{4F77384F-A9E7-45B5-8E02-8C565B450468}" type="slidenum">
              <a:rPr lang="en-IN" smtClean="0"/>
              <a:t>10</a:t>
            </a:fld>
            <a:endParaRPr lang="en-IN"/>
          </a:p>
        </p:txBody>
      </p:sp>
    </p:spTree>
    <p:extLst>
      <p:ext uri="{BB962C8B-B14F-4D97-AF65-F5344CB8AC3E}">
        <p14:creationId xmlns:p14="http://schemas.microsoft.com/office/powerpoint/2010/main" val="4236991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00AF0-8CA2-2A42-FC97-C17B57A4D1E5}"/>
              </a:ext>
            </a:extLst>
          </p:cNvPr>
          <p:cNvSpPr>
            <a:spLocks noGrp="1"/>
          </p:cNvSpPr>
          <p:nvPr>
            <p:ph type="title"/>
          </p:nvPr>
        </p:nvSpPr>
        <p:spPr>
          <a:xfrm>
            <a:off x="757770" y="319571"/>
            <a:ext cx="10131425" cy="713014"/>
          </a:xfrm>
        </p:spPr>
        <p:txBody>
          <a:bodyPr>
            <a:normAutofit/>
          </a:bodyPr>
          <a:lstStyle/>
          <a:p>
            <a:pPr algn="ctr"/>
            <a:r>
              <a:rPr lang="en-IN" sz="2800" dirty="0"/>
              <a:t>DESCRIPTIVE V</a:t>
            </a:r>
            <a:r>
              <a:rPr lang="en-IN" sz="2800" cap="none" dirty="0"/>
              <a:t>s</a:t>
            </a:r>
            <a:r>
              <a:rPr lang="en-IN" sz="2800" dirty="0"/>
              <a:t> ANALYTICAL</a:t>
            </a:r>
          </a:p>
        </p:txBody>
      </p:sp>
      <p:sp>
        <p:nvSpPr>
          <p:cNvPr id="5" name="Text Placeholder 4">
            <a:extLst>
              <a:ext uri="{FF2B5EF4-FFF2-40B4-BE49-F238E27FC236}">
                <a16:creationId xmlns:a16="http://schemas.microsoft.com/office/drawing/2014/main" id="{6864C575-1C71-F593-9943-ED1DD494B40A}"/>
              </a:ext>
            </a:extLst>
          </p:cNvPr>
          <p:cNvSpPr>
            <a:spLocks noGrp="1"/>
          </p:cNvSpPr>
          <p:nvPr>
            <p:ph type="body" idx="1"/>
          </p:nvPr>
        </p:nvSpPr>
        <p:spPr>
          <a:xfrm>
            <a:off x="904844" y="1461561"/>
            <a:ext cx="4709054" cy="576262"/>
          </a:xfrm>
        </p:spPr>
        <p:txBody>
          <a:bodyPr/>
          <a:lstStyle/>
          <a:p>
            <a:pPr algn="ctr"/>
            <a:r>
              <a:rPr lang="en-IN" sz="2400" dirty="0">
                <a:highlight>
                  <a:srgbClr val="808000"/>
                </a:highlight>
              </a:rPr>
              <a:t>DESCRIPTIVE</a:t>
            </a:r>
          </a:p>
          <a:p>
            <a:pPr algn="ctr"/>
            <a:r>
              <a:rPr lang="en-IN" sz="2400" dirty="0">
                <a:highlight>
                  <a:srgbClr val="808000"/>
                </a:highlight>
              </a:rPr>
              <a:t>(EX POST FACTO RESEARCH)</a:t>
            </a:r>
          </a:p>
        </p:txBody>
      </p:sp>
      <p:sp>
        <p:nvSpPr>
          <p:cNvPr id="3" name="Content Placeholder 2">
            <a:extLst>
              <a:ext uri="{FF2B5EF4-FFF2-40B4-BE49-F238E27FC236}">
                <a16:creationId xmlns:a16="http://schemas.microsoft.com/office/drawing/2014/main" id="{C37832BA-6C44-2ED5-D58B-D1161D6E51E5}"/>
              </a:ext>
            </a:extLst>
          </p:cNvPr>
          <p:cNvSpPr>
            <a:spLocks noGrp="1"/>
          </p:cNvSpPr>
          <p:nvPr>
            <p:ph sz="half" idx="2"/>
          </p:nvPr>
        </p:nvSpPr>
        <p:spPr>
          <a:xfrm>
            <a:off x="685801" y="2176769"/>
            <a:ext cx="4996923" cy="3614430"/>
          </a:xfrm>
        </p:spPr>
        <p:txBody>
          <a:bodyPr>
            <a:noAutofit/>
          </a:bodyPr>
          <a:lstStyle/>
          <a:p>
            <a:pPr algn="just">
              <a:lnSpc>
                <a:spcPct val="200000"/>
              </a:lnSpc>
            </a:pPr>
            <a:r>
              <a:rPr lang="en-US" sz="2000" dirty="0"/>
              <a:t>The researcher has no control over the variables; he can only report what has happened or what is happening. </a:t>
            </a:r>
          </a:p>
          <a:p>
            <a:pPr algn="just">
              <a:lnSpc>
                <a:spcPct val="200000"/>
              </a:lnSpc>
            </a:pPr>
            <a:r>
              <a:rPr lang="en-US" sz="2000" dirty="0"/>
              <a:t>Researchers can discover causes even when they cannot control the variables. </a:t>
            </a:r>
          </a:p>
          <a:p>
            <a:pPr algn="just">
              <a:lnSpc>
                <a:spcPct val="200000"/>
              </a:lnSpc>
            </a:pPr>
            <a:r>
              <a:rPr lang="en-US" sz="2000" dirty="0" err="1"/>
              <a:t>Eg</a:t>
            </a:r>
            <a:r>
              <a:rPr lang="en-US" sz="2000" dirty="0"/>
              <a:t>: Prevalence of dental caries in schoolchildren in a city.</a:t>
            </a:r>
            <a:endParaRPr lang="en-IN" sz="2000" dirty="0"/>
          </a:p>
        </p:txBody>
      </p:sp>
      <p:sp>
        <p:nvSpPr>
          <p:cNvPr id="6" name="Text Placeholder 5">
            <a:extLst>
              <a:ext uri="{FF2B5EF4-FFF2-40B4-BE49-F238E27FC236}">
                <a16:creationId xmlns:a16="http://schemas.microsoft.com/office/drawing/2014/main" id="{99B54474-E18F-BE9B-CA9A-A8E86A15071B}"/>
              </a:ext>
            </a:extLst>
          </p:cNvPr>
          <p:cNvSpPr>
            <a:spLocks noGrp="1"/>
          </p:cNvSpPr>
          <p:nvPr>
            <p:ph type="body" sz="quarter" idx="3"/>
          </p:nvPr>
        </p:nvSpPr>
        <p:spPr>
          <a:xfrm>
            <a:off x="6094413" y="1179871"/>
            <a:ext cx="4722813" cy="713014"/>
          </a:xfrm>
        </p:spPr>
        <p:txBody>
          <a:bodyPr/>
          <a:lstStyle/>
          <a:p>
            <a:pPr algn="ctr"/>
            <a:r>
              <a:rPr lang="en-IN" sz="2800" dirty="0">
                <a:highlight>
                  <a:srgbClr val="808000"/>
                </a:highlight>
              </a:rPr>
              <a:t>ANALYTICAL</a:t>
            </a:r>
            <a:endParaRPr lang="en-IN" dirty="0">
              <a:highlight>
                <a:srgbClr val="808000"/>
              </a:highlight>
            </a:endParaRPr>
          </a:p>
        </p:txBody>
      </p:sp>
      <p:sp>
        <p:nvSpPr>
          <p:cNvPr id="7" name="Content Placeholder 6">
            <a:extLst>
              <a:ext uri="{FF2B5EF4-FFF2-40B4-BE49-F238E27FC236}">
                <a16:creationId xmlns:a16="http://schemas.microsoft.com/office/drawing/2014/main" id="{4C0CA1DF-6770-4676-43D0-D72BC5BA42AD}"/>
              </a:ext>
            </a:extLst>
          </p:cNvPr>
          <p:cNvSpPr>
            <a:spLocks noGrp="1"/>
          </p:cNvSpPr>
          <p:nvPr>
            <p:ph sz="quarter" idx="4"/>
          </p:nvPr>
        </p:nvSpPr>
        <p:spPr>
          <a:xfrm>
            <a:off x="5823483" y="2037823"/>
            <a:ext cx="5267304" cy="3753376"/>
          </a:xfrm>
        </p:spPr>
        <p:txBody>
          <a:bodyPr>
            <a:normAutofit/>
          </a:bodyPr>
          <a:lstStyle/>
          <a:p>
            <a:pPr algn="just">
              <a:lnSpc>
                <a:spcPct val="200000"/>
              </a:lnSpc>
            </a:pPr>
            <a:r>
              <a:rPr lang="en-US" sz="2000" dirty="0"/>
              <a:t>The researcher has to use facts or information already available, and analyze these to make a critical evaluation of the material.</a:t>
            </a:r>
          </a:p>
          <a:p>
            <a:pPr algn="just">
              <a:lnSpc>
                <a:spcPct val="200000"/>
              </a:lnSpc>
            </a:pPr>
            <a:r>
              <a:rPr lang="en-US" sz="2000" dirty="0" err="1"/>
              <a:t>Eg</a:t>
            </a:r>
            <a:r>
              <a:rPr lang="en-US" sz="2000" dirty="0"/>
              <a:t>: Factors associated with dental caries in schoolchildren.</a:t>
            </a:r>
            <a:endParaRPr lang="en-IN" sz="2000" dirty="0"/>
          </a:p>
        </p:txBody>
      </p:sp>
      <p:sp>
        <p:nvSpPr>
          <p:cNvPr id="8" name="Slide Number Placeholder 7">
            <a:extLst>
              <a:ext uri="{FF2B5EF4-FFF2-40B4-BE49-F238E27FC236}">
                <a16:creationId xmlns:a16="http://schemas.microsoft.com/office/drawing/2014/main" id="{B681BA9E-9CFA-A7BB-BCEF-00EB23E4EEB0}"/>
              </a:ext>
            </a:extLst>
          </p:cNvPr>
          <p:cNvSpPr>
            <a:spLocks noGrp="1"/>
          </p:cNvSpPr>
          <p:nvPr>
            <p:ph type="sldNum" sz="quarter" idx="12"/>
          </p:nvPr>
        </p:nvSpPr>
        <p:spPr/>
        <p:txBody>
          <a:bodyPr/>
          <a:lstStyle/>
          <a:p>
            <a:fld id="{4F77384F-A9E7-45B5-8E02-8C565B450468}" type="slidenum">
              <a:rPr lang="en-IN" smtClean="0"/>
              <a:t>11</a:t>
            </a:fld>
            <a:endParaRPr lang="en-IN"/>
          </a:p>
        </p:txBody>
      </p:sp>
    </p:spTree>
    <p:extLst>
      <p:ext uri="{BB962C8B-B14F-4D97-AF65-F5344CB8AC3E}">
        <p14:creationId xmlns:p14="http://schemas.microsoft.com/office/powerpoint/2010/main" val="249625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6" fill="hold" nodeType="clickEffect">
                                  <p:stCondLst>
                                    <p:cond delay="0"/>
                                  </p:stCondLst>
                                  <p:childTnLst>
                                    <p:animEffect transition="out" filter="barn(inHorizontal)">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circle(in)">
                                      <p:cBhvr>
                                        <p:cTn id="18" dur="2000"/>
                                        <p:tgtEl>
                                          <p:spTgt spid="7">
                                            <p:txEl>
                                              <p:pRg st="0" end="0"/>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circle(in)">
                                      <p:cBhvr>
                                        <p:cTn id="21"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41A92-2847-DC42-2AFC-C22562F914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93DC5-24DE-C9FF-4525-051FBE4E311C}"/>
              </a:ext>
            </a:extLst>
          </p:cNvPr>
          <p:cNvSpPr>
            <a:spLocks noGrp="1"/>
          </p:cNvSpPr>
          <p:nvPr>
            <p:ph type="title"/>
          </p:nvPr>
        </p:nvSpPr>
        <p:spPr>
          <a:xfrm>
            <a:off x="685801" y="542621"/>
            <a:ext cx="10131425" cy="713014"/>
          </a:xfrm>
        </p:spPr>
        <p:txBody>
          <a:bodyPr>
            <a:normAutofit/>
          </a:bodyPr>
          <a:lstStyle/>
          <a:p>
            <a:pPr algn="ctr"/>
            <a:r>
              <a:rPr lang="en-IN" sz="2800" dirty="0"/>
              <a:t>applied V</a:t>
            </a:r>
            <a:r>
              <a:rPr lang="en-IN" sz="2800" cap="none" dirty="0"/>
              <a:t>s</a:t>
            </a:r>
            <a:r>
              <a:rPr lang="en-IN" sz="2800" dirty="0"/>
              <a:t> </a:t>
            </a:r>
            <a:r>
              <a:rPr lang="en-IN" sz="2800" dirty="0" err="1"/>
              <a:t>fundamentAL</a:t>
            </a:r>
            <a:endParaRPr lang="en-IN" sz="2800" dirty="0"/>
          </a:p>
        </p:txBody>
      </p:sp>
      <p:sp>
        <p:nvSpPr>
          <p:cNvPr id="5" name="Text Placeholder 4">
            <a:extLst>
              <a:ext uri="{FF2B5EF4-FFF2-40B4-BE49-F238E27FC236}">
                <a16:creationId xmlns:a16="http://schemas.microsoft.com/office/drawing/2014/main" id="{EB6739FF-81B0-8F03-15E1-4BE4E383D8E5}"/>
              </a:ext>
            </a:extLst>
          </p:cNvPr>
          <p:cNvSpPr>
            <a:spLocks noGrp="1"/>
          </p:cNvSpPr>
          <p:nvPr>
            <p:ph type="body" idx="1"/>
          </p:nvPr>
        </p:nvSpPr>
        <p:spPr>
          <a:xfrm>
            <a:off x="829735" y="1131458"/>
            <a:ext cx="4709054" cy="576262"/>
          </a:xfrm>
        </p:spPr>
        <p:txBody>
          <a:bodyPr/>
          <a:lstStyle/>
          <a:p>
            <a:pPr algn="ctr"/>
            <a:r>
              <a:rPr lang="en-IN" dirty="0">
                <a:highlight>
                  <a:srgbClr val="808000"/>
                </a:highlight>
              </a:rPr>
              <a:t>APPLIED</a:t>
            </a:r>
          </a:p>
        </p:txBody>
      </p:sp>
      <p:sp>
        <p:nvSpPr>
          <p:cNvPr id="3" name="Content Placeholder 2">
            <a:extLst>
              <a:ext uri="{FF2B5EF4-FFF2-40B4-BE49-F238E27FC236}">
                <a16:creationId xmlns:a16="http://schemas.microsoft.com/office/drawing/2014/main" id="{96771257-3E4B-CBBB-1AF7-3E592E5737B6}"/>
              </a:ext>
            </a:extLst>
          </p:cNvPr>
          <p:cNvSpPr>
            <a:spLocks noGrp="1"/>
          </p:cNvSpPr>
          <p:nvPr>
            <p:ph sz="half" idx="2"/>
          </p:nvPr>
        </p:nvSpPr>
        <p:spPr>
          <a:xfrm>
            <a:off x="685801" y="1707720"/>
            <a:ext cx="4996923" cy="5007712"/>
          </a:xfrm>
        </p:spPr>
        <p:txBody>
          <a:bodyPr>
            <a:normAutofit fontScale="92500" lnSpcReduction="20000"/>
          </a:bodyPr>
          <a:lstStyle/>
          <a:p>
            <a:pPr algn="just">
              <a:lnSpc>
                <a:spcPct val="200000"/>
              </a:lnSpc>
            </a:pPr>
            <a:r>
              <a:rPr lang="en-US" sz="2000" dirty="0"/>
              <a:t>To solve specific, practical problems or to answer real-world questions. </a:t>
            </a:r>
          </a:p>
          <a:p>
            <a:pPr algn="just">
              <a:lnSpc>
                <a:spcPct val="200000"/>
              </a:lnSpc>
            </a:pPr>
            <a:r>
              <a:rPr lang="en-US" sz="2000" dirty="0"/>
              <a:t>It is focused on applying scientific methods and knowledge to address immediate needs or challenges rather than purely expanding theoretical understanding. </a:t>
            </a:r>
          </a:p>
          <a:p>
            <a:pPr algn="just">
              <a:lnSpc>
                <a:spcPct val="200000"/>
              </a:lnSpc>
            </a:pPr>
            <a:r>
              <a:rPr lang="en-US" sz="2000" dirty="0" err="1"/>
              <a:t>Eg</a:t>
            </a:r>
            <a:r>
              <a:rPr lang="en-US" sz="2000" dirty="0"/>
              <a:t>: Many patients with removable dentures experience discomfort and poor fit, leading to reduced usage and quality of life.</a:t>
            </a:r>
            <a:endParaRPr lang="en-IN" sz="2000" dirty="0"/>
          </a:p>
        </p:txBody>
      </p:sp>
      <p:sp>
        <p:nvSpPr>
          <p:cNvPr id="6" name="Text Placeholder 5">
            <a:extLst>
              <a:ext uri="{FF2B5EF4-FFF2-40B4-BE49-F238E27FC236}">
                <a16:creationId xmlns:a16="http://schemas.microsoft.com/office/drawing/2014/main" id="{A3368897-F776-1985-0D9E-E6DED34B2309}"/>
              </a:ext>
            </a:extLst>
          </p:cNvPr>
          <p:cNvSpPr>
            <a:spLocks noGrp="1"/>
          </p:cNvSpPr>
          <p:nvPr>
            <p:ph type="body" sz="quarter" idx="3"/>
          </p:nvPr>
        </p:nvSpPr>
        <p:spPr>
          <a:xfrm>
            <a:off x="6096000" y="1125171"/>
            <a:ext cx="4722813" cy="713014"/>
          </a:xfrm>
        </p:spPr>
        <p:txBody>
          <a:bodyPr/>
          <a:lstStyle/>
          <a:p>
            <a:pPr algn="ctr"/>
            <a:r>
              <a:rPr lang="en-IN" sz="2800" dirty="0">
                <a:highlight>
                  <a:srgbClr val="808000"/>
                </a:highlight>
              </a:rPr>
              <a:t>FUNDAMENTAL</a:t>
            </a:r>
            <a:endParaRPr lang="en-IN" dirty="0">
              <a:highlight>
                <a:srgbClr val="808000"/>
              </a:highlight>
            </a:endParaRPr>
          </a:p>
        </p:txBody>
      </p:sp>
      <p:sp>
        <p:nvSpPr>
          <p:cNvPr id="7" name="Content Placeholder 6">
            <a:extLst>
              <a:ext uri="{FF2B5EF4-FFF2-40B4-BE49-F238E27FC236}">
                <a16:creationId xmlns:a16="http://schemas.microsoft.com/office/drawing/2014/main" id="{32147C82-030C-906A-46D2-5CBB1E6BAC65}"/>
              </a:ext>
            </a:extLst>
          </p:cNvPr>
          <p:cNvSpPr>
            <a:spLocks noGrp="1"/>
          </p:cNvSpPr>
          <p:nvPr>
            <p:ph sz="quarter" idx="4"/>
          </p:nvPr>
        </p:nvSpPr>
        <p:spPr>
          <a:xfrm>
            <a:off x="5823482" y="1838185"/>
            <a:ext cx="5375459" cy="4877247"/>
          </a:xfrm>
        </p:spPr>
        <p:txBody>
          <a:bodyPr>
            <a:normAutofit fontScale="92500" lnSpcReduction="20000"/>
          </a:bodyPr>
          <a:lstStyle/>
          <a:p>
            <a:pPr algn="just">
              <a:lnSpc>
                <a:spcPct val="200000"/>
              </a:lnSpc>
            </a:pPr>
            <a:r>
              <a:rPr lang="en-US" sz="2000" dirty="0"/>
              <a:t>Fundamental research is mainly concerned with </a:t>
            </a:r>
            <a:r>
              <a:rPr lang="en-US" sz="2000" dirty="0" err="1"/>
              <a:t>generalisations</a:t>
            </a:r>
            <a:r>
              <a:rPr lang="en-US" sz="2000" dirty="0"/>
              <a:t> and with the formulation of a theory.</a:t>
            </a:r>
          </a:p>
          <a:p>
            <a:pPr algn="just">
              <a:lnSpc>
                <a:spcPct val="200000"/>
              </a:lnSpc>
            </a:pPr>
            <a:r>
              <a:rPr lang="en-US" sz="2000" dirty="0"/>
              <a:t>Basic research is directed towards finding information that has a broad base of applications and thus, adds to the already existing organized body of scientific knowledge.</a:t>
            </a:r>
          </a:p>
          <a:p>
            <a:pPr algn="just">
              <a:lnSpc>
                <a:spcPct val="200000"/>
              </a:lnSpc>
            </a:pPr>
            <a:r>
              <a:rPr lang="en-US" sz="2000" dirty="0" err="1"/>
              <a:t>Eg</a:t>
            </a:r>
            <a:r>
              <a:rPr lang="en-US" sz="2000" dirty="0"/>
              <a:t>: Why does fluoride strengthen tooth enamel?</a:t>
            </a:r>
            <a:endParaRPr lang="en-IN" sz="2000" dirty="0"/>
          </a:p>
        </p:txBody>
      </p:sp>
      <p:pic>
        <p:nvPicPr>
          <p:cNvPr id="8" name="Picture 7">
            <a:extLst>
              <a:ext uri="{FF2B5EF4-FFF2-40B4-BE49-F238E27FC236}">
                <a16:creationId xmlns:a16="http://schemas.microsoft.com/office/drawing/2014/main" id="{D9CBB5A9-DC6F-445C-0829-BEFE301AC007}"/>
              </a:ext>
            </a:extLst>
          </p:cNvPr>
          <p:cNvPicPr>
            <a:picLocks noChangeAspect="1"/>
          </p:cNvPicPr>
          <p:nvPr/>
        </p:nvPicPr>
        <p:blipFill>
          <a:blip r:embed="rId2"/>
          <a:stretch>
            <a:fillRect/>
          </a:stretch>
        </p:blipFill>
        <p:spPr>
          <a:xfrm>
            <a:off x="0" y="0"/>
            <a:ext cx="2163097" cy="1516563"/>
          </a:xfrm>
          <a:prstGeom prst="rect">
            <a:avLst/>
          </a:prstGeom>
        </p:spPr>
      </p:pic>
      <p:pic>
        <p:nvPicPr>
          <p:cNvPr id="10" name="Picture 9">
            <a:extLst>
              <a:ext uri="{FF2B5EF4-FFF2-40B4-BE49-F238E27FC236}">
                <a16:creationId xmlns:a16="http://schemas.microsoft.com/office/drawing/2014/main" id="{B3BD2A3F-850C-2345-A5E7-295EC30D4403}"/>
              </a:ext>
            </a:extLst>
          </p:cNvPr>
          <p:cNvPicPr>
            <a:picLocks noChangeAspect="1"/>
          </p:cNvPicPr>
          <p:nvPr/>
        </p:nvPicPr>
        <p:blipFill>
          <a:blip r:embed="rId3"/>
          <a:stretch>
            <a:fillRect/>
          </a:stretch>
        </p:blipFill>
        <p:spPr>
          <a:xfrm>
            <a:off x="10422789" y="18765"/>
            <a:ext cx="1769211" cy="1760726"/>
          </a:xfrm>
          <a:prstGeom prst="rect">
            <a:avLst/>
          </a:prstGeom>
        </p:spPr>
      </p:pic>
      <p:sp>
        <p:nvSpPr>
          <p:cNvPr id="9" name="Slide Number Placeholder 8">
            <a:extLst>
              <a:ext uri="{FF2B5EF4-FFF2-40B4-BE49-F238E27FC236}">
                <a16:creationId xmlns:a16="http://schemas.microsoft.com/office/drawing/2014/main" id="{87A55E98-3A3C-B644-532E-C8D41985706C}"/>
              </a:ext>
            </a:extLst>
          </p:cNvPr>
          <p:cNvSpPr>
            <a:spLocks noGrp="1"/>
          </p:cNvSpPr>
          <p:nvPr>
            <p:ph type="sldNum" sz="quarter" idx="12"/>
          </p:nvPr>
        </p:nvSpPr>
        <p:spPr/>
        <p:txBody>
          <a:bodyPr/>
          <a:lstStyle/>
          <a:p>
            <a:fld id="{4F77384F-A9E7-45B5-8E02-8C565B450468}" type="slidenum">
              <a:rPr lang="en-IN" smtClean="0"/>
              <a:t>12</a:t>
            </a:fld>
            <a:endParaRPr lang="en-IN"/>
          </a:p>
        </p:txBody>
      </p:sp>
    </p:spTree>
    <p:extLst>
      <p:ext uri="{BB962C8B-B14F-4D97-AF65-F5344CB8AC3E}">
        <p14:creationId xmlns:p14="http://schemas.microsoft.com/office/powerpoint/2010/main" val="375740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fade">
                                      <p:cBhvr>
                                        <p:cTn id="18" dur="1000"/>
                                        <p:tgtEl>
                                          <p:spTgt spid="7">
                                            <p:txEl>
                                              <p:pRg st="0" end="0"/>
                                            </p:txEl>
                                          </p:spTgt>
                                        </p:tgtEl>
                                      </p:cBhvr>
                                    </p:animEffect>
                                    <p:anim calcmode="lin" valueType="num">
                                      <p:cBhvr>
                                        <p:cTn id="1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Effect transition="in" filter="fade">
                                      <p:cBhvr>
                                        <p:cTn id="23" dur="1000"/>
                                        <p:tgtEl>
                                          <p:spTgt spid="7">
                                            <p:txEl>
                                              <p:pRg st="1" end="1"/>
                                            </p:txEl>
                                          </p:spTgt>
                                        </p:tgtEl>
                                      </p:cBhvr>
                                    </p:animEffect>
                                    <p:anim calcmode="lin" valueType="num">
                                      <p:cBhvr>
                                        <p:cTn id="2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7">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98B3D-8D8B-029C-7594-E14F3CE55A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457132-EE51-15AD-FA3A-5E935CA74494}"/>
              </a:ext>
            </a:extLst>
          </p:cNvPr>
          <p:cNvSpPr>
            <a:spLocks noGrp="1"/>
          </p:cNvSpPr>
          <p:nvPr>
            <p:ph type="title"/>
          </p:nvPr>
        </p:nvSpPr>
        <p:spPr>
          <a:xfrm>
            <a:off x="685801" y="253094"/>
            <a:ext cx="10131425" cy="713014"/>
          </a:xfrm>
        </p:spPr>
        <p:txBody>
          <a:bodyPr>
            <a:normAutofit/>
          </a:bodyPr>
          <a:lstStyle/>
          <a:p>
            <a:pPr algn="ctr"/>
            <a:r>
              <a:rPr lang="en-IN" sz="2800" dirty="0" err="1"/>
              <a:t>qualitaTIVE</a:t>
            </a:r>
            <a:r>
              <a:rPr lang="en-IN" sz="2800" dirty="0"/>
              <a:t> V</a:t>
            </a:r>
            <a:r>
              <a:rPr lang="en-IN" sz="2800" cap="none" dirty="0"/>
              <a:t>s</a:t>
            </a:r>
            <a:r>
              <a:rPr lang="en-IN" sz="2800" dirty="0"/>
              <a:t> quantitative</a:t>
            </a:r>
          </a:p>
        </p:txBody>
      </p:sp>
      <p:sp>
        <p:nvSpPr>
          <p:cNvPr id="5" name="Text Placeholder 4">
            <a:extLst>
              <a:ext uri="{FF2B5EF4-FFF2-40B4-BE49-F238E27FC236}">
                <a16:creationId xmlns:a16="http://schemas.microsoft.com/office/drawing/2014/main" id="{0CAD1D4C-BB4D-58DA-A9FD-BE40E92AB821}"/>
              </a:ext>
            </a:extLst>
          </p:cNvPr>
          <p:cNvSpPr>
            <a:spLocks noGrp="1"/>
          </p:cNvSpPr>
          <p:nvPr>
            <p:ph type="body" idx="1"/>
          </p:nvPr>
        </p:nvSpPr>
        <p:spPr>
          <a:xfrm>
            <a:off x="976576" y="1322615"/>
            <a:ext cx="4709054" cy="576262"/>
          </a:xfrm>
        </p:spPr>
        <p:txBody>
          <a:bodyPr/>
          <a:lstStyle/>
          <a:p>
            <a:pPr algn="ctr"/>
            <a:r>
              <a:rPr lang="en-IN" sz="2400" dirty="0">
                <a:highlight>
                  <a:srgbClr val="808000"/>
                </a:highlight>
              </a:rPr>
              <a:t>QUALITATIVE</a:t>
            </a:r>
          </a:p>
        </p:txBody>
      </p:sp>
      <p:sp>
        <p:nvSpPr>
          <p:cNvPr id="3" name="Content Placeholder 2">
            <a:extLst>
              <a:ext uri="{FF2B5EF4-FFF2-40B4-BE49-F238E27FC236}">
                <a16:creationId xmlns:a16="http://schemas.microsoft.com/office/drawing/2014/main" id="{FDE60355-30B2-F247-8213-1D8530E2FCD2}"/>
              </a:ext>
            </a:extLst>
          </p:cNvPr>
          <p:cNvSpPr>
            <a:spLocks noGrp="1"/>
          </p:cNvSpPr>
          <p:nvPr>
            <p:ph sz="half" idx="2"/>
          </p:nvPr>
        </p:nvSpPr>
        <p:spPr>
          <a:xfrm>
            <a:off x="685801" y="2046837"/>
            <a:ext cx="4996923" cy="2920998"/>
          </a:xfrm>
        </p:spPr>
        <p:txBody>
          <a:bodyPr>
            <a:noAutofit/>
          </a:bodyPr>
          <a:lstStyle/>
          <a:p>
            <a:pPr algn="just">
              <a:lnSpc>
                <a:spcPct val="200000"/>
              </a:lnSpc>
            </a:pPr>
            <a:r>
              <a:rPr lang="en-US" sz="2000" dirty="0"/>
              <a:t>Focuses on understanding human experiences, perceptions, and behaviors. It explores </a:t>
            </a:r>
            <a:r>
              <a:rPr lang="en-US" sz="2000" i="1" dirty="0"/>
              <a:t>why</a:t>
            </a:r>
            <a:r>
              <a:rPr lang="en-US" sz="2000" dirty="0"/>
              <a:t> and </a:t>
            </a:r>
            <a:r>
              <a:rPr lang="en-US" sz="2000" i="1" dirty="0"/>
              <a:t>how</a:t>
            </a:r>
            <a:r>
              <a:rPr lang="en-US" sz="2000" dirty="0"/>
              <a:t> people think, feel, and act in certain ways.</a:t>
            </a:r>
          </a:p>
          <a:p>
            <a:pPr marL="0" indent="0" algn="just">
              <a:lnSpc>
                <a:spcPct val="200000"/>
              </a:lnSpc>
              <a:buNone/>
            </a:pPr>
            <a:r>
              <a:rPr lang="en-US" sz="2000" dirty="0" err="1"/>
              <a:t>Eg</a:t>
            </a:r>
            <a:r>
              <a:rPr lang="en-US" sz="2000" dirty="0"/>
              <a:t>: Understanding Patients’ Perceptions of Dental Anxiety</a:t>
            </a:r>
            <a:endParaRPr lang="en-IN" sz="2000" dirty="0"/>
          </a:p>
        </p:txBody>
      </p:sp>
      <p:sp>
        <p:nvSpPr>
          <p:cNvPr id="6" name="Text Placeholder 5">
            <a:extLst>
              <a:ext uri="{FF2B5EF4-FFF2-40B4-BE49-F238E27FC236}">
                <a16:creationId xmlns:a16="http://schemas.microsoft.com/office/drawing/2014/main" id="{23F0EDFA-D5D4-ADE8-C3A0-B15A99946CD8}"/>
              </a:ext>
            </a:extLst>
          </p:cNvPr>
          <p:cNvSpPr>
            <a:spLocks noGrp="1"/>
          </p:cNvSpPr>
          <p:nvPr>
            <p:ph type="body" sz="quarter" idx="3"/>
          </p:nvPr>
        </p:nvSpPr>
        <p:spPr>
          <a:xfrm>
            <a:off x="6094413" y="1014860"/>
            <a:ext cx="4722813" cy="713014"/>
          </a:xfrm>
        </p:spPr>
        <p:txBody>
          <a:bodyPr/>
          <a:lstStyle/>
          <a:p>
            <a:pPr algn="ctr"/>
            <a:r>
              <a:rPr lang="en-IN" sz="2400" dirty="0">
                <a:highlight>
                  <a:srgbClr val="808000"/>
                </a:highlight>
              </a:rPr>
              <a:t>QUANTITATIVE</a:t>
            </a:r>
          </a:p>
        </p:txBody>
      </p:sp>
      <p:sp>
        <p:nvSpPr>
          <p:cNvPr id="7" name="Content Placeholder 6">
            <a:extLst>
              <a:ext uri="{FF2B5EF4-FFF2-40B4-BE49-F238E27FC236}">
                <a16:creationId xmlns:a16="http://schemas.microsoft.com/office/drawing/2014/main" id="{F99E37F7-E518-ABA5-78B6-C962A72E837F}"/>
              </a:ext>
            </a:extLst>
          </p:cNvPr>
          <p:cNvSpPr>
            <a:spLocks noGrp="1"/>
          </p:cNvSpPr>
          <p:nvPr>
            <p:ph sz="quarter" idx="4"/>
          </p:nvPr>
        </p:nvSpPr>
        <p:spPr>
          <a:xfrm>
            <a:off x="5781087" y="1724861"/>
            <a:ext cx="5976819" cy="2920998"/>
          </a:xfrm>
        </p:spPr>
        <p:txBody>
          <a:bodyPr>
            <a:noAutofit/>
          </a:bodyPr>
          <a:lstStyle/>
          <a:p>
            <a:pPr algn="just">
              <a:lnSpc>
                <a:spcPct val="200000"/>
              </a:lnSpc>
            </a:pPr>
            <a:r>
              <a:rPr lang="en-US" sz="2000" dirty="0"/>
              <a:t>on measuring and quantifying phenomena using numerical data. </a:t>
            </a:r>
          </a:p>
          <a:p>
            <a:pPr algn="just">
              <a:lnSpc>
                <a:spcPct val="200000"/>
              </a:lnSpc>
            </a:pPr>
            <a:r>
              <a:rPr lang="en-US" sz="2000" dirty="0"/>
              <a:t>Structured methods like surveys, experiments, and statistical analysis to identify patterns, relationships, or causal connections.</a:t>
            </a:r>
          </a:p>
          <a:p>
            <a:pPr algn="just">
              <a:lnSpc>
                <a:spcPct val="200000"/>
              </a:lnSpc>
            </a:pPr>
            <a:r>
              <a:rPr lang="en-US" sz="2000" dirty="0" err="1"/>
              <a:t>Eg</a:t>
            </a:r>
            <a:r>
              <a:rPr lang="en-US" sz="2000" dirty="0"/>
              <a:t>: To measure the reduction in dental caries in patients using fluoride toothpaste versus non-fluoride toothpaste over 6 months.</a:t>
            </a:r>
            <a:endParaRPr lang="en-IN" sz="2000" dirty="0"/>
          </a:p>
        </p:txBody>
      </p:sp>
      <p:pic>
        <p:nvPicPr>
          <p:cNvPr id="10" name="Picture 9">
            <a:extLst>
              <a:ext uri="{FF2B5EF4-FFF2-40B4-BE49-F238E27FC236}">
                <a16:creationId xmlns:a16="http://schemas.microsoft.com/office/drawing/2014/main" id="{401587CD-A8FF-17EA-8EDF-C5F7C9F805A3}"/>
              </a:ext>
            </a:extLst>
          </p:cNvPr>
          <p:cNvPicPr>
            <a:picLocks noChangeAspect="1"/>
          </p:cNvPicPr>
          <p:nvPr/>
        </p:nvPicPr>
        <p:blipFill>
          <a:blip r:embed="rId2"/>
          <a:stretch>
            <a:fillRect/>
          </a:stretch>
        </p:blipFill>
        <p:spPr>
          <a:xfrm>
            <a:off x="0" y="0"/>
            <a:ext cx="2391828" cy="1828799"/>
          </a:xfrm>
          <a:prstGeom prst="rect">
            <a:avLst/>
          </a:prstGeom>
        </p:spPr>
      </p:pic>
      <p:sp>
        <p:nvSpPr>
          <p:cNvPr id="8" name="Slide Number Placeholder 7">
            <a:extLst>
              <a:ext uri="{FF2B5EF4-FFF2-40B4-BE49-F238E27FC236}">
                <a16:creationId xmlns:a16="http://schemas.microsoft.com/office/drawing/2014/main" id="{D6A5D28F-C425-3C73-F509-F9110E1FC98A}"/>
              </a:ext>
            </a:extLst>
          </p:cNvPr>
          <p:cNvSpPr>
            <a:spLocks noGrp="1"/>
          </p:cNvSpPr>
          <p:nvPr>
            <p:ph type="sldNum" sz="quarter" idx="12"/>
          </p:nvPr>
        </p:nvSpPr>
        <p:spPr/>
        <p:txBody>
          <a:bodyPr/>
          <a:lstStyle/>
          <a:p>
            <a:fld id="{4F77384F-A9E7-45B5-8E02-8C565B450468}" type="slidenum">
              <a:rPr lang="en-IN" smtClean="0"/>
              <a:t>13</a:t>
            </a:fld>
            <a:endParaRPr lang="en-IN"/>
          </a:p>
        </p:txBody>
      </p:sp>
    </p:spTree>
    <p:extLst>
      <p:ext uri="{BB962C8B-B14F-4D97-AF65-F5344CB8AC3E}">
        <p14:creationId xmlns:p14="http://schemas.microsoft.com/office/powerpoint/2010/main" val="44413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3">
                                            <p:txEl>
                                              <p:pRg st="0" end="0"/>
                                            </p:txEl>
                                          </p:spTgt>
                                        </p:tgtEl>
                                      </p:cBhvr>
                                    </p:animEffect>
                                    <p:anim calcmode="lin" valueType="num">
                                      <p:cBhvr>
                                        <p:cTn id="7" dur="1822" tmFilter="0,0; 0.14,0.31; 0.43,0.73; 0.71,0.91; 1.0,1.0">
                                          <p:stCondLst>
                                            <p:cond delay="0"/>
                                          </p:stCondLst>
                                        </p:cTn>
                                        <p:tgtEl>
                                          <p:spTgt spid="3">
                                            <p:txEl>
                                              <p:pRg st="0" end="0"/>
                                            </p:txEl>
                                          </p:spTgt>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3">
                                            <p:txEl>
                                              <p:pRg st="0" end="0"/>
                                            </p:txEl>
                                          </p:spTgt>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3">
                                            <p:txEl>
                                              <p:pRg st="0" end="0"/>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3">
                                            <p:txEl>
                                              <p:pRg st="0" end="0"/>
                                            </p:txEl>
                                          </p:spTgt>
                                        </p:tgtEl>
                                        <p:attrNameLst>
                                          <p:attrName>ppt_y</p:attrName>
                                        </p:attrNameLst>
                                      </p:cBhvr>
                                      <p:tavLst>
                                        <p:tav tm="0">
                                          <p:val>
                                            <p:strVal val="ppt_y"/>
                                          </p:val>
                                        </p:tav>
                                        <p:tav tm="100000">
                                          <p:val>
                                            <p:strVal val="ppt_y+ppt_h"/>
                                          </p:val>
                                        </p:tav>
                                      </p:tavLst>
                                    </p:anim>
                                    <p:animScale>
                                      <p:cBhvr>
                                        <p:cTn id="14" dur="26">
                                          <p:stCondLst>
                                            <p:cond delay="620"/>
                                          </p:stCondLst>
                                        </p:cTn>
                                        <p:tgtEl>
                                          <p:spTgt spid="3">
                                            <p:txEl>
                                              <p:pRg st="0" end="0"/>
                                            </p:txEl>
                                          </p:spTgt>
                                        </p:tgtEl>
                                      </p:cBhvr>
                                      <p:to x="100000" y="60000"/>
                                    </p:animScale>
                                    <p:animScale>
                                      <p:cBhvr>
                                        <p:cTn id="15" dur="166" decel="50000">
                                          <p:stCondLst>
                                            <p:cond delay="646"/>
                                          </p:stCondLst>
                                        </p:cTn>
                                        <p:tgtEl>
                                          <p:spTgt spid="3">
                                            <p:txEl>
                                              <p:pRg st="0" end="0"/>
                                            </p:txEl>
                                          </p:spTgt>
                                        </p:tgtEl>
                                      </p:cBhvr>
                                      <p:to x="100000" y="100000"/>
                                    </p:animScale>
                                    <p:animScale>
                                      <p:cBhvr>
                                        <p:cTn id="16" dur="26">
                                          <p:stCondLst>
                                            <p:cond delay="1312"/>
                                          </p:stCondLst>
                                        </p:cTn>
                                        <p:tgtEl>
                                          <p:spTgt spid="3">
                                            <p:txEl>
                                              <p:pRg st="0" end="0"/>
                                            </p:txEl>
                                          </p:spTgt>
                                        </p:tgtEl>
                                      </p:cBhvr>
                                      <p:to x="100000" y="80000"/>
                                    </p:animScale>
                                    <p:animScale>
                                      <p:cBhvr>
                                        <p:cTn id="17" dur="166" decel="50000">
                                          <p:stCondLst>
                                            <p:cond delay="1338"/>
                                          </p:stCondLst>
                                        </p:cTn>
                                        <p:tgtEl>
                                          <p:spTgt spid="3">
                                            <p:txEl>
                                              <p:pRg st="0" end="0"/>
                                            </p:txEl>
                                          </p:spTgt>
                                        </p:tgtEl>
                                      </p:cBhvr>
                                      <p:to x="100000" y="100000"/>
                                    </p:animScale>
                                    <p:animScale>
                                      <p:cBhvr>
                                        <p:cTn id="18" dur="26">
                                          <p:stCondLst>
                                            <p:cond delay="1642"/>
                                          </p:stCondLst>
                                        </p:cTn>
                                        <p:tgtEl>
                                          <p:spTgt spid="3">
                                            <p:txEl>
                                              <p:pRg st="0" end="0"/>
                                            </p:txEl>
                                          </p:spTgt>
                                        </p:tgtEl>
                                      </p:cBhvr>
                                      <p:to x="100000" y="90000"/>
                                    </p:animScale>
                                    <p:animScale>
                                      <p:cBhvr>
                                        <p:cTn id="19" dur="166" decel="50000">
                                          <p:stCondLst>
                                            <p:cond delay="1668"/>
                                          </p:stCondLst>
                                        </p:cTn>
                                        <p:tgtEl>
                                          <p:spTgt spid="3">
                                            <p:txEl>
                                              <p:pRg st="0" end="0"/>
                                            </p:txEl>
                                          </p:spTgt>
                                        </p:tgtEl>
                                      </p:cBhvr>
                                      <p:to x="100000" y="100000"/>
                                    </p:animScale>
                                    <p:animScale>
                                      <p:cBhvr>
                                        <p:cTn id="20" dur="26">
                                          <p:stCondLst>
                                            <p:cond delay="1808"/>
                                          </p:stCondLst>
                                        </p:cTn>
                                        <p:tgtEl>
                                          <p:spTgt spid="3">
                                            <p:txEl>
                                              <p:pRg st="0" end="0"/>
                                            </p:txEl>
                                          </p:spTgt>
                                        </p:tgtEl>
                                      </p:cBhvr>
                                      <p:to x="100000" y="95000"/>
                                    </p:animScale>
                                    <p:animScale>
                                      <p:cBhvr>
                                        <p:cTn id="21" dur="166" decel="50000">
                                          <p:stCondLst>
                                            <p:cond delay="1834"/>
                                          </p:stCondLst>
                                        </p:cTn>
                                        <p:tgtEl>
                                          <p:spTgt spid="3">
                                            <p:txEl>
                                              <p:pRg st="0" end="0"/>
                                            </p:txEl>
                                          </p:spTgt>
                                        </p:tgtEl>
                                      </p:cBhvr>
                                      <p:to x="100000" y="100000"/>
                                    </p:animScale>
                                    <p:set>
                                      <p:cBhvr>
                                        <p:cTn id="22" dur="1" fill="hold">
                                          <p:stCondLst>
                                            <p:cond delay="1999"/>
                                          </p:stCondLst>
                                        </p:cTn>
                                        <p:tgtEl>
                                          <p:spTgt spid="3">
                                            <p:txEl>
                                              <p:pRg st="0" end="0"/>
                                            </p:txEl>
                                          </p:spTgt>
                                        </p:tgtEl>
                                        <p:attrNameLst>
                                          <p:attrName>style.visibility</p:attrName>
                                        </p:attrNameLst>
                                      </p:cBhvr>
                                      <p:to>
                                        <p:strVal val="hidden"/>
                                      </p:to>
                                    </p:set>
                                  </p:childTnLst>
                                </p:cTn>
                              </p:par>
                              <p:par>
                                <p:cTn id="23" presetID="26" presetClass="exit" presetSubtype="0" fill="hold" nodeType="withEffect">
                                  <p:stCondLst>
                                    <p:cond delay="0"/>
                                  </p:stCondLst>
                                  <p:childTnLst>
                                    <p:animEffect transition="out" filter="wipe(down)">
                                      <p:cBhvr>
                                        <p:cTn id="24" dur="180" accel="50000">
                                          <p:stCondLst>
                                            <p:cond delay="1820"/>
                                          </p:stCondLst>
                                        </p:cTn>
                                        <p:tgtEl>
                                          <p:spTgt spid="3">
                                            <p:txEl>
                                              <p:pRg st="1" end="1"/>
                                            </p:txEl>
                                          </p:spTgt>
                                        </p:tgtEl>
                                      </p:cBhvr>
                                    </p:animEffect>
                                    <p:anim calcmode="lin" valueType="num">
                                      <p:cBhvr>
                                        <p:cTn id="25" dur="1822" tmFilter="0,0; 0.14,0.31; 0.43,0.73; 0.71,0.91; 1.0,1.0">
                                          <p:stCondLst>
                                            <p:cond delay="0"/>
                                          </p:stCondLst>
                                        </p:cTn>
                                        <p:tgtEl>
                                          <p:spTgt spid="3">
                                            <p:txEl>
                                              <p:pRg st="1" end="1"/>
                                            </p:txEl>
                                          </p:spTgt>
                                        </p:tgtEl>
                                        <p:attrNameLst>
                                          <p:attrName>ppt_x</p:attrName>
                                        </p:attrNameLst>
                                      </p:cBhvr>
                                      <p:tavLst>
                                        <p:tav tm="0">
                                          <p:val>
                                            <p:strVal val="ppt_x"/>
                                          </p:val>
                                        </p:tav>
                                        <p:tav tm="100000">
                                          <p:val>
                                            <p:strVal val="#ppt_x+0.25"/>
                                          </p:val>
                                        </p:tav>
                                      </p:tavLst>
                                    </p:anim>
                                    <p:anim calcmode="lin" valueType="num">
                                      <p:cBhvr>
                                        <p:cTn id="26" dur="178">
                                          <p:stCondLst>
                                            <p:cond delay="1822"/>
                                          </p:stCondLst>
                                        </p:cTn>
                                        <p:tgtEl>
                                          <p:spTgt spid="3">
                                            <p:txEl>
                                              <p:pRg st="1" end="1"/>
                                            </p:txEl>
                                          </p:spTgt>
                                        </p:tgtEl>
                                        <p:attrNameLst>
                                          <p:attrName>ppt_x</p:attrName>
                                        </p:attrNameLst>
                                      </p:cBhvr>
                                      <p:tavLst>
                                        <p:tav tm="0">
                                          <p:val>
                                            <p:strVal val="ppt_x"/>
                                          </p:val>
                                        </p:tav>
                                        <p:tav tm="100000">
                                          <p:val>
                                            <p:strVal val="ppt_x"/>
                                          </p:val>
                                        </p:tav>
                                      </p:tavLst>
                                    </p:anim>
                                    <p:anim calcmode="lin" valueType="num">
                                      <p:cBhvr>
                                        <p:cTn id="27" dur="664" tmFilter="0.0,0.0;0.25,0.07;0.50,0.2;0.75,0.467;1.0,1.0">
                                          <p:stCondLst>
                                            <p:cond delay="0"/>
                                          </p:stCondLst>
                                        </p:cTn>
                                        <p:tgtEl>
                                          <p:spTgt spid="3">
                                            <p:txEl>
                                              <p:pRg st="1" end="1"/>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1" dur="180" accel="50000">
                                          <p:stCondLst>
                                            <p:cond delay="1820"/>
                                          </p:stCondLst>
                                        </p:cTn>
                                        <p:tgtEl>
                                          <p:spTgt spid="3">
                                            <p:txEl>
                                              <p:pRg st="1" end="1"/>
                                            </p:txEl>
                                          </p:spTgt>
                                        </p:tgtEl>
                                        <p:attrNameLst>
                                          <p:attrName>ppt_y</p:attrName>
                                        </p:attrNameLst>
                                      </p:cBhvr>
                                      <p:tavLst>
                                        <p:tav tm="0">
                                          <p:val>
                                            <p:strVal val="ppt_y"/>
                                          </p:val>
                                        </p:tav>
                                        <p:tav tm="100000">
                                          <p:val>
                                            <p:strVal val="ppt_y+ppt_h"/>
                                          </p:val>
                                        </p:tav>
                                      </p:tavLst>
                                    </p:anim>
                                    <p:animScale>
                                      <p:cBhvr>
                                        <p:cTn id="32" dur="26">
                                          <p:stCondLst>
                                            <p:cond delay="620"/>
                                          </p:stCondLst>
                                        </p:cTn>
                                        <p:tgtEl>
                                          <p:spTgt spid="3">
                                            <p:txEl>
                                              <p:pRg st="1" end="1"/>
                                            </p:txEl>
                                          </p:spTgt>
                                        </p:tgtEl>
                                      </p:cBhvr>
                                      <p:to x="100000" y="60000"/>
                                    </p:animScale>
                                    <p:animScale>
                                      <p:cBhvr>
                                        <p:cTn id="33" dur="166" decel="50000">
                                          <p:stCondLst>
                                            <p:cond delay="646"/>
                                          </p:stCondLst>
                                        </p:cTn>
                                        <p:tgtEl>
                                          <p:spTgt spid="3">
                                            <p:txEl>
                                              <p:pRg st="1" end="1"/>
                                            </p:txEl>
                                          </p:spTgt>
                                        </p:tgtEl>
                                      </p:cBhvr>
                                      <p:to x="100000" y="100000"/>
                                    </p:animScale>
                                    <p:animScale>
                                      <p:cBhvr>
                                        <p:cTn id="34" dur="26">
                                          <p:stCondLst>
                                            <p:cond delay="1312"/>
                                          </p:stCondLst>
                                        </p:cTn>
                                        <p:tgtEl>
                                          <p:spTgt spid="3">
                                            <p:txEl>
                                              <p:pRg st="1" end="1"/>
                                            </p:txEl>
                                          </p:spTgt>
                                        </p:tgtEl>
                                      </p:cBhvr>
                                      <p:to x="100000" y="80000"/>
                                    </p:animScale>
                                    <p:animScale>
                                      <p:cBhvr>
                                        <p:cTn id="35" dur="166" decel="50000">
                                          <p:stCondLst>
                                            <p:cond delay="1338"/>
                                          </p:stCondLst>
                                        </p:cTn>
                                        <p:tgtEl>
                                          <p:spTgt spid="3">
                                            <p:txEl>
                                              <p:pRg st="1" end="1"/>
                                            </p:txEl>
                                          </p:spTgt>
                                        </p:tgtEl>
                                      </p:cBhvr>
                                      <p:to x="100000" y="100000"/>
                                    </p:animScale>
                                    <p:animScale>
                                      <p:cBhvr>
                                        <p:cTn id="36" dur="26">
                                          <p:stCondLst>
                                            <p:cond delay="1642"/>
                                          </p:stCondLst>
                                        </p:cTn>
                                        <p:tgtEl>
                                          <p:spTgt spid="3">
                                            <p:txEl>
                                              <p:pRg st="1" end="1"/>
                                            </p:txEl>
                                          </p:spTgt>
                                        </p:tgtEl>
                                      </p:cBhvr>
                                      <p:to x="100000" y="90000"/>
                                    </p:animScale>
                                    <p:animScale>
                                      <p:cBhvr>
                                        <p:cTn id="37" dur="166" decel="50000">
                                          <p:stCondLst>
                                            <p:cond delay="1668"/>
                                          </p:stCondLst>
                                        </p:cTn>
                                        <p:tgtEl>
                                          <p:spTgt spid="3">
                                            <p:txEl>
                                              <p:pRg st="1" end="1"/>
                                            </p:txEl>
                                          </p:spTgt>
                                        </p:tgtEl>
                                      </p:cBhvr>
                                      <p:to x="100000" y="100000"/>
                                    </p:animScale>
                                    <p:animScale>
                                      <p:cBhvr>
                                        <p:cTn id="38" dur="26">
                                          <p:stCondLst>
                                            <p:cond delay="1808"/>
                                          </p:stCondLst>
                                        </p:cTn>
                                        <p:tgtEl>
                                          <p:spTgt spid="3">
                                            <p:txEl>
                                              <p:pRg st="1" end="1"/>
                                            </p:txEl>
                                          </p:spTgt>
                                        </p:tgtEl>
                                      </p:cBhvr>
                                      <p:to x="100000" y="95000"/>
                                    </p:animScale>
                                    <p:animScale>
                                      <p:cBhvr>
                                        <p:cTn id="39" dur="166" decel="50000">
                                          <p:stCondLst>
                                            <p:cond delay="1834"/>
                                          </p:stCondLst>
                                        </p:cTn>
                                        <p:tgtEl>
                                          <p:spTgt spid="3">
                                            <p:txEl>
                                              <p:pRg st="1" end="1"/>
                                            </p:txEl>
                                          </p:spTgt>
                                        </p:tgtEl>
                                      </p:cBhvr>
                                      <p:to x="100000" y="100000"/>
                                    </p:animScale>
                                    <p:set>
                                      <p:cBhvr>
                                        <p:cTn id="40" dur="1" fill="hold">
                                          <p:stCondLst>
                                            <p:cond delay="1999"/>
                                          </p:stCondLst>
                                        </p:cTn>
                                        <p:tgtEl>
                                          <p:spTgt spid="3">
                                            <p:txEl>
                                              <p:pRg st="1" end="1"/>
                                            </p:txEl>
                                          </p:spTgt>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7">
                                            <p:txEl>
                                              <p:pRg st="0" end="0"/>
                                            </p:txEl>
                                          </p:spTgt>
                                        </p:tgtEl>
                                        <p:attrNameLst>
                                          <p:attrName>style.visibility</p:attrName>
                                        </p:attrNameLst>
                                      </p:cBhvr>
                                      <p:to>
                                        <p:strVal val="visible"/>
                                      </p:to>
                                    </p:set>
                                    <p:animEffect transition="in" filter="fade">
                                      <p:cBhvr>
                                        <p:cTn id="45" dur="1000"/>
                                        <p:tgtEl>
                                          <p:spTgt spid="7">
                                            <p:txEl>
                                              <p:pRg st="0" end="0"/>
                                            </p:txEl>
                                          </p:spTgt>
                                        </p:tgtEl>
                                      </p:cBhvr>
                                    </p:animEffect>
                                    <p:anim calcmode="lin" valueType="num">
                                      <p:cBhvr>
                                        <p:cTn id="4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7">
                                            <p:txEl>
                                              <p:pRg st="0" end="0"/>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7">
                                            <p:txEl>
                                              <p:pRg st="1" end="1"/>
                                            </p:txEl>
                                          </p:spTgt>
                                        </p:tgtEl>
                                        <p:attrNameLst>
                                          <p:attrName>style.visibility</p:attrName>
                                        </p:attrNameLst>
                                      </p:cBhvr>
                                      <p:to>
                                        <p:strVal val="visible"/>
                                      </p:to>
                                    </p:set>
                                    <p:animEffect transition="in" filter="fade">
                                      <p:cBhvr>
                                        <p:cTn id="50" dur="1000"/>
                                        <p:tgtEl>
                                          <p:spTgt spid="7">
                                            <p:txEl>
                                              <p:pRg st="1" end="1"/>
                                            </p:txEl>
                                          </p:spTgt>
                                        </p:tgtEl>
                                      </p:cBhvr>
                                    </p:animEffect>
                                    <p:anim calcmode="lin" valueType="num">
                                      <p:cBhvr>
                                        <p:cTn id="51"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1" end="1"/>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7">
                                            <p:txEl>
                                              <p:pRg st="2" end="2"/>
                                            </p:txEl>
                                          </p:spTgt>
                                        </p:tgtEl>
                                        <p:attrNameLst>
                                          <p:attrName>style.visibility</p:attrName>
                                        </p:attrNameLst>
                                      </p:cBhvr>
                                      <p:to>
                                        <p:strVal val="visible"/>
                                      </p:to>
                                    </p:set>
                                    <p:animEffect transition="in" filter="fade">
                                      <p:cBhvr>
                                        <p:cTn id="55" dur="1000"/>
                                        <p:tgtEl>
                                          <p:spTgt spid="7">
                                            <p:txEl>
                                              <p:pRg st="2" end="2"/>
                                            </p:txEl>
                                          </p:spTgt>
                                        </p:tgtEl>
                                      </p:cBhvr>
                                    </p:animEffect>
                                    <p:anim calcmode="lin" valueType="num">
                                      <p:cBhvr>
                                        <p:cTn id="56"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7"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8E630-9506-9FB1-2E0F-496B97BF4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EBE2D8-CD95-FCF9-01EF-0C18D4CE60F6}"/>
              </a:ext>
            </a:extLst>
          </p:cNvPr>
          <p:cNvSpPr>
            <a:spLocks noGrp="1"/>
          </p:cNvSpPr>
          <p:nvPr>
            <p:ph type="title"/>
          </p:nvPr>
        </p:nvSpPr>
        <p:spPr>
          <a:xfrm>
            <a:off x="685801" y="609601"/>
            <a:ext cx="10131425" cy="713014"/>
          </a:xfrm>
        </p:spPr>
        <p:txBody>
          <a:bodyPr>
            <a:normAutofit/>
          </a:bodyPr>
          <a:lstStyle/>
          <a:p>
            <a:pPr algn="ctr"/>
            <a:r>
              <a:rPr lang="en-IN" sz="2800" dirty="0"/>
              <a:t>Conceptual V</a:t>
            </a:r>
            <a:r>
              <a:rPr lang="en-IN" sz="2800" cap="none" dirty="0"/>
              <a:t>s</a:t>
            </a:r>
            <a:r>
              <a:rPr lang="en-IN" sz="2800" dirty="0"/>
              <a:t> empirical</a:t>
            </a:r>
          </a:p>
        </p:txBody>
      </p:sp>
      <p:sp>
        <p:nvSpPr>
          <p:cNvPr id="5" name="Text Placeholder 4">
            <a:extLst>
              <a:ext uri="{FF2B5EF4-FFF2-40B4-BE49-F238E27FC236}">
                <a16:creationId xmlns:a16="http://schemas.microsoft.com/office/drawing/2014/main" id="{7A9A6537-C30E-8D03-7CC1-5886E4C816E5}"/>
              </a:ext>
            </a:extLst>
          </p:cNvPr>
          <p:cNvSpPr>
            <a:spLocks noGrp="1"/>
          </p:cNvSpPr>
          <p:nvPr>
            <p:ph type="body" idx="1"/>
          </p:nvPr>
        </p:nvSpPr>
        <p:spPr>
          <a:xfrm>
            <a:off x="973670" y="1520146"/>
            <a:ext cx="4709054" cy="576262"/>
          </a:xfrm>
        </p:spPr>
        <p:txBody>
          <a:bodyPr/>
          <a:lstStyle/>
          <a:p>
            <a:pPr algn="ctr"/>
            <a:r>
              <a:rPr lang="en-IN" sz="2400" dirty="0">
                <a:highlight>
                  <a:srgbClr val="808000"/>
                </a:highlight>
              </a:rPr>
              <a:t>CONCEPTUAL</a:t>
            </a:r>
          </a:p>
        </p:txBody>
      </p:sp>
      <p:sp>
        <p:nvSpPr>
          <p:cNvPr id="3" name="Content Placeholder 2">
            <a:extLst>
              <a:ext uri="{FF2B5EF4-FFF2-40B4-BE49-F238E27FC236}">
                <a16:creationId xmlns:a16="http://schemas.microsoft.com/office/drawing/2014/main" id="{D2D4C644-EB09-07C6-6430-88A10CFFD342}"/>
              </a:ext>
            </a:extLst>
          </p:cNvPr>
          <p:cNvSpPr>
            <a:spLocks noGrp="1"/>
          </p:cNvSpPr>
          <p:nvPr>
            <p:ph sz="half" idx="2"/>
          </p:nvPr>
        </p:nvSpPr>
        <p:spPr>
          <a:xfrm>
            <a:off x="334297" y="2096408"/>
            <a:ext cx="5348427" cy="4638689"/>
          </a:xfrm>
        </p:spPr>
        <p:txBody>
          <a:bodyPr>
            <a:noAutofit/>
          </a:bodyPr>
          <a:lstStyle/>
          <a:p>
            <a:pPr>
              <a:lnSpc>
                <a:spcPct val="200000"/>
              </a:lnSpc>
            </a:pPr>
            <a:r>
              <a:rPr lang="en-US" sz="2000" dirty="0"/>
              <a:t>Related to some abstract idea(s) or theory. </a:t>
            </a:r>
          </a:p>
          <a:p>
            <a:pPr>
              <a:lnSpc>
                <a:spcPct val="200000"/>
              </a:lnSpc>
            </a:pPr>
            <a:r>
              <a:rPr lang="en-US" sz="2000" dirty="0"/>
              <a:t>To develop new concepts or reinterpret existing theories.</a:t>
            </a:r>
          </a:p>
          <a:p>
            <a:pPr>
              <a:lnSpc>
                <a:spcPct val="200000"/>
              </a:lnSpc>
            </a:pPr>
            <a:endParaRPr lang="en-US" sz="2000" dirty="0"/>
          </a:p>
          <a:p>
            <a:pPr>
              <a:lnSpc>
                <a:spcPct val="200000"/>
              </a:lnSpc>
            </a:pPr>
            <a:r>
              <a:rPr lang="en-US" sz="2000" dirty="0" err="1"/>
              <a:t>Eg</a:t>
            </a:r>
            <a:r>
              <a:rPr lang="en-US" sz="2000" dirty="0"/>
              <a:t>: Understanding the philosophy of patient-centered care.</a:t>
            </a:r>
            <a:endParaRPr lang="en-IN" sz="2000" dirty="0"/>
          </a:p>
        </p:txBody>
      </p:sp>
      <p:sp>
        <p:nvSpPr>
          <p:cNvPr id="6" name="Text Placeholder 5">
            <a:extLst>
              <a:ext uri="{FF2B5EF4-FFF2-40B4-BE49-F238E27FC236}">
                <a16:creationId xmlns:a16="http://schemas.microsoft.com/office/drawing/2014/main" id="{63F1C6B0-7FBC-FB56-5B2C-9A2FF3268E7F}"/>
              </a:ext>
            </a:extLst>
          </p:cNvPr>
          <p:cNvSpPr>
            <a:spLocks noGrp="1"/>
          </p:cNvSpPr>
          <p:nvPr>
            <p:ph type="body" sz="quarter" idx="3"/>
          </p:nvPr>
        </p:nvSpPr>
        <p:spPr>
          <a:xfrm>
            <a:off x="6094413" y="1322615"/>
            <a:ext cx="4722813" cy="713014"/>
          </a:xfrm>
        </p:spPr>
        <p:txBody>
          <a:bodyPr/>
          <a:lstStyle/>
          <a:p>
            <a:pPr algn="ctr"/>
            <a:r>
              <a:rPr lang="en-IN" sz="2400" dirty="0">
                <a:highlight>
                  <a:srgbClr val="808000"/>
                </a:highlight>
              </a:rPr>
              <a:t>EMPIRICAL</a:t>
            </a:r>
          </a:p>
        </p:txBody>
      </p:sp>
      <p:sp>
        <p:nvSpPr>
          <p:cNvPr id="7" name="Content Placeholder 6">
            <a:extLst>
              <a:ext uri="{FF2B5EF4-FFF2-40B4-BE49-F238E27FC236}">
                <a16:creationId xmlns:a16="http://schemas.microsoft.com/office/drawing/2014/main" id="{EFD282A9-4830-4DA9-DAA4-F004D896B80C}"/>
              </a:ext>
            </a:extLst>
          </p:cNvPr>
          <p:cNvSpPr>
            <a:spLocks noGrp="1"/>
          </p:cNvSpPr>
          <p:nvPr>
            <p:ph sz="quarter" idx="4"/>
          </p:nvPr>
        </p:nvSpPr>
        <p:spPr>
          <a:xfrm>
            <a:off x="5823483" y="2035628"/>
            <a:ext cx="5739252" cy="4638689"/>
          </a:xfrm>
        </p:spPr>
        <p:txBody>
          <a:bodyPr>
            <a:normAutofit fontScale="92500" lnSpcReduction="10000"/>
          </a:bodyPr>
          <a:lstStyle/>
          <a:p>
            <a:pPr algn="just">
              <a:lnSpc>
                <a:spcPct val="200000"/>
              </a:lnSpc>
            </a:pPr>
            <a:r>
              <a:rPr lang="en-US" sz="2000" dirty="0"/>
              <a:t>Collects and analyzes data from direct observation or experimentation to answer specific questions, solve problems, or test hypotheses. It is grounded in the scientific method and is essential for validating theories and concepts with real-world evidence. (Experimental)</a:t>
            </a:r>
          </a:p>
          <a:p>
            <a:pPr algn="just">
              <a:lnSpc>
                <a:spcPct val="200000"/>
              </a:lnSpc>
            </a:pPr>
            <a:r>
              <a:rPr lang="en-US" sz="2000" dirty="0" err="1"/>
              <a:t>Eg</a:t>
            </a:r>
            <a:r>
              <a:rPr lang="en-US" sz="2000" dirty="0"/>
              <a:t>: Effectiveness of a New Oral Hygiene Education Program</a:t>
            </a:r>
            <a:endParaRPr lang="en-IN" sz="2000" dirty="0"/>
          </a:p>
        </p:txBody>
      </p:sp>
      <p:sp>
        <p:nvSpPr>
          <p:cNvPr id="8" name="Slide Number Placeholder 7">
            <a:extLst>
              <a:ext uri="{FF2B5EF4-FFF2-40B4-BE49-F238E27FC236}">
                <a16:creationId xmlns:a16="http://schemas.microsoft.com/office/drawing/2014/main" id="{DC5EB6E5-077E-B9E4-E522-F20B8B8F1FC9}"/>
              </a:ext>
            </a:extLst>
          </p:cNvPr>
          <p:cNvSpPr>
            <a:spLocks noGrp="1"/>
          </p:cNvSpPr>
          <p:nvPr>
            <p:ph type="sldNum" sz="quarter" idx="12"/>
          </p:nvPr>
        </p:nvSpPr>
        <p:spPr/>
        <p:txBody>
          <a:bodyPr/>
          <a:lstStyle/>
          <a:p>
            <a:fld id="{4F77384F-A9E7-45B5-8E02-8C565B450468}" type="slidenum">
              <a:rPr lang="en-IN" smtClean="0"/>
              <a:t>14</a:t>
            </a:fld>
            <a:endParaRPr lang="en-IN"/>
          </a:p>
        </p:txBody>
      </p:sp>
    </p:spTree>
    <p:extLst>
      <p:ext uri="{BB962C8B-B14F-4D97-AF65-F5344CB8AC3E}">
        <p14:creationId xmlns:p14="http://schemas.microsoft.com/office/powerpoint/2010/main" val="371710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barn(inVertical)">
                                      <p:cBhvr>
                                        <p:cTn id="1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359F11-1DA7-0654-EEE1-C3872A5E6F40}"/>
              </a:ext>
            </a:extLst>
          </p:cNvPr>
          <p:cNvSpPr>
            <a:spLocks noGrp="1"/>
          </p:cNvSpPr>
          <p:nvPr>
            <p:ph type="title"/>
          </p:nvPr>
        </p:nvSpPr>
        <p:spPr>
          <a:xfrm>
            <a:off x="191557" y="211667"/>
            <a:ext cx="4151843" cy="855132"/>
          </a:xfrm>
        </p:spPr>
        <p:txBody>
          <a:bodyPr/>
          <a:lstStyle/>
          <a:p>
            <a:r>
              <a:rPr lang="en-US" b="1" dirty="0"/>
              <a:t>Research Approaches</a:t>
            </a:r>
            <a:br>
              <a:rPr lang="en-US" dirty="0"/>
            </a:br>
            <a:endParaRPr lang="en-IN" dirty="0"/>
          </a:p>
        </p:txBody>
      </p:sp>
      <p:sp>
        <p:nvSpPr>
          <p:cNvPr id="8" name="Content Placeholder 7">
            <a:extLst>
              <a:ext uri="{FF2B5EF4-FFF2-40B4-BE49-F238E27FC236}">
                <a16:creationId xmlns:a16="http://schemas.microsoft.com/office/drawing/2014/main" id="{0D07ADFE-477C-C9A4-0C91-5322BA3ADF14}"/>
              </a:ext>
            </a:extLst>
          </p:cNvPr>
          <p:cNvSpPr>
            <a:spLocks noGrp="1"/>
          </p:cNvSpPr>
          <p:nvPr>
            <p:ph idx="1"/>
          </p:nvPr>
        </p:nvSpPr>
        <p:spPr>
          <a:xfrm>
            <a:off x="5926394" y="1474565"/>
            <a:ext cx="6169026" cy="5181600"/>
          </a:xfrm>
        </p:spPr>
        <p:txBody>
          <a:bodyPr/>
          <a:lstStyle/>
          <a:p>
            <a:endParaRPr lang="en-IN" dirty="0"/>
          </a:p>
        </p:txBody>
      </p:sp>
      <p:sp>
        <p:nvSpPr>
          <p:cNvPr id="10" name="Text Placeholder 9">
            <a:extLst>
              <a:ext uri="{FF2B5EF4-FFF2-40B4-BE49-F238E27FC236}">
                <a16:creationId xmlns:a16="http://schemas.microsoft.com/office/drawing/2014/main" id="{2B8E0D43-C37F-4AD9-3717-E1D2E9D03792}"/>
              </a:ext>
            </a:extLst>
          </p:cNvPr>
          <p:cNvSpPr>
            <a:spLocks noGrp="1"/>
          </p:cNvSpPr>
          <p:nvPr>
            <p:ph type="body" sz="half" idx="2"/>
          </p:nvPr>
        </p:nvSpPr>
        <p:spPr>
          <a:xfrm>
            <a:off x="310088" y="1289956"/>
            <a:ext cx="4704363" cy="4963359"/>
          </a:xfrm>
        </p:spPr>
        <p:txBody>
          <a:bodyPr>
            <a:normAutofit/>
          </a:bodyPr>
          <a:lstStyle/>
          <a:p>
            <a:pPr marL="0" indent="0" algn="just">
              <a:lnSpc>
                <a:spcPct val="200000"/>
              </a:lnSpc>
              <a:buNone/>
            </a:pPr>
            <a:endParaRPr lang="en-US" sz="1600" dirty="0"/>
          </a:p>
          <a:p>
            <a:pPr marL="0" indent="0" algn="just">
              <a:lnSpc>
                <a:spcPct val="200000"/>
              </a:lnSpc>
              <a:buNone/>
            </a:pPr>
            <a:r>
              <a:rPr lang="en-US" sz="2000" dirty="0"/>
              <a:t>Research approaches refer to the overall strategy and design used to conduct a study. These approaches guide the collection, analysis, and interpretation of data. There are three primary research approaches:</a:t>
            </a:r>
          </a:p>
          <a:p>
            <a:endParaRPr lang="en-IN" sz="2000" dirty="0"/>
          </a:p>
          <a:p>
            <a:endParaRPr lang="en-IN" dirty="0"/>
          </a:p>
        </p:txBody>
      </p:sp>
      <p:graphicFrame>
        <p:nvGraphicFramePr>
          <p:cNvPr id="9" name="Diagram 8">
            <a:extLst>
              <a:ext uri="{FF2B5EF4-FFF2-40B4-BE49-F238E27FC236}">
                <a16:creationId xmlns:a16="http://schemas.microsoft.com/office/drawing/2014/main" id="{AA867586-C648-57E9-A2DB-F8CF3A88A12E}"/>
              </a:ext>
            </a:extLst>
          </p:cNvPr>
          <p:cNvGraphicFramePr/>
          <p:nvPr>
            <p:extLst>
              <p:ext uri="{D42A27DB-BD31-4B8C-83A1-F6EECF244321}">
                <p14:modId xmlns:p14="http://schemas.microsoft.com/office/powerpoint/2010/main" val="1998410669"/>
              </p:ext>
            </p:extLst>
          </p:nvPr>
        </p:nvGraphicFramePr>
        <p:xfrm>
          <a:off x="3624826" y="164389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BC7614CE-2B0A-B1D3-DB92-DDA2273480E3}"/>
              </a:ext>
            </a:extLst>
          </p:cNvPr>
          <p:cNvSpPr>
            <a:spLocks noGrp="1"/>
          </p:cNvSpPr>
          <p:nvPr>
            <p:ph type="sldNum" sz="quarter" idx="12"/>
          </p:nvPr>
        </p:nvSpPr>
        <p:spPr/>
        <p:txBody>
          <a:bodyPr/>
          <a:lstStyle/>
          <a:p>
            <a:fld id="{4F77384F-A9E7-45B5-8E02-8C565B450468}" type="slidenum">
              <a:rPr lang="en-IN" smtClean="0"/>
              <a:t>15</a:t>
            </a:fld>
            <a:endParaRPr lang="en-IN"/>
          </a:p>
        </p:txBody>
      </p:sp>
    </p:spTree>
    <p:extLst>
      <p:ext uri="{BB962C8B-B14F-4D97-AF65-F5344CB8AC3E}">
        <p14:creationId xmlns:p14="http://schemas.microsoft.com/office/powerpoint/2010/main" val="3129977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DCD2A7BD-5B54-FC49-347C-8A698AA7CE23}"/>
              </a:ext>
            </a:extLst>
          </p:cNvPr>
          <p:cNvGraphicFramePr/>
          <p:nvPr>
            <p:extLst>
              <p:ext uri="{D42A27DB-BD31-4B8C-83A1-F6EECF244321}">
                <p14:modId xmlns:p14="http://schemas.microsoft.com/office/powerpoint/2010/main" val="945082358"/>
              </p:ext>
            </p:extLst>
          </p:nvPr>
        </p:nvGraphicFramePr>
        <p:xfrm>
          <a:off x="2032000" y="125729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7">
            <a:extLst>
              <a:ext uri="{FF2B5EF4-FFF2-40B4-BE49-F238E27FC236}">
                <a16:creationId xmlns:a16="http://schemas.microsoft.com/office/drawing/2014/main" id="{135CD362-5164-6A0E-1480-F18A7FAD8E8C}"/>
              </a:ext>
            </a:extLst>
          </p:cNvPr>
          <p:cNvSpPr>
            <a:spLocks noGrp="1"/>
          </p:cNvSpPr>
          <p:nvPr>
            <p:ph type="title"/>
          </p:nvPr>
        </p:nvSpPr>
        <p:spPr>
          <a:xfrm>
            <a:off x="685801" y="0"/>
            <a:ext cx="10131425" cy="914401"/>
          </a:xfrm>
        </p:spPr>
        <p:txBody>
          <a:bodyPr>
            <a:normAutofit/>
          </a:bodyPr>
          <a:lstStyle/>
          <a:p>
            <a:pPr algn="ctr"/>
            <a:r>
              <a:rPr lang="en-IN" sz="2800" dirty="0"/>
              <a:t>Quantitative research approach</a:t>
            </a:r>
          </a:p>
        </p:txBody>
      </p:sp>
      <p:sp>
        <p:nvSpPr>
          <p:cNvPr id="9" name="Content Placeholder 8">
            <a:extLst>
              <a:ext uri="{FF2B5EF4-FFF2-40B4-BE49-F238E27FC236}">
                <a16:creationId xmlns:a16="http://schemas.microsoft.com/office/drawing/2014/main" id="{9BA088F2-FEC5-9D76-90C3-C3DDF58FA79F}"/>
              </a:ext>
            </a:extLst>
          </p:cNvPr>
          <p:cNvSpPr>
            <a:spLocks noGrp="1"/>
          </p:cNvSpPr>
          <p:nvPr>
            <p:ph idx="1"/>
          </p:nvPr>
        </p:nvSpPr>
        <p:spPr>
          <a:xfrm>
            <a:off x="1160206" y="2142067"/>
            <a:ext cx="9657020" cy="3649133"/>
          </a:xfrm>
        </p:spPr>
        <p:txBody>
          <a:bodyPr>
            <a:normAutofit/>
          </a:bodyPr>
          <a:lstStyle/>
          <a:p>
            <a:endParaRPr lang="en-IN" sz="2000" dirty="0"/>
          </a:p>
        </p:txBody>
      </p:sp>
      <p:sp>
        <p:nvSpPr>
          <p:cNvPr id="3" name="Slide Number Placeholder 2">
            <a:extLst>
              <a:ext uri="{FF2B5EF4-FFF2-40B4-BE49-F238E27FC236}">
                <a16:creationId xmlns:a16="http://schemas.microsoft.com/office/drawing/2014/main" id="{CDCAF528-3C3E-53E9-6AD0-F7DB249AE16C}"/>
              </a:ext>
            </a:extLst>
          </p:cNvPr>
          <p:cNvSpPr>
            <a:spLocks noGrp="1"/>
          </p:cNvSpPr>
          <p:nvPr>
            <p:ph type="sldNum" sz="quarter" idx="12"/>
          </p:nvPr>
        </p:nvSpPr>
        <p:spPr/>
        <p:txBody>
          <a:bodyPr/>
          <a:lstStyle/>
          <a:p>
            <a:fld id="{4F77384F-A9E7-45B5-8E02-8C565B450468}" type="slidenum">
              <a:rPr lang="en-IN" smtClean="0"/>
              <a:t>16</a:t>
            </a:fld>
            <a:endParaRPr lang="en-IN"/>
          </a:p>
        </p:txBody>
      </p:sp>
    </p:spTree>
    <p:extLst>
      <p:ext uri="{BB962C8B-B14F-4D97-AF65-F5344CB8AC3E}">
        <p14:creationId xmlns:p14="http://schemas.microsoft.com/office/powerpoint/2010/main" val="77489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228DC-18E9-141E-94D2-C9EC83CE2A32}"/>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4A421BC2-2A42-5321-7EEC-7293F16BCE87}"/>
              </a:ext>
            </a:extLst>
          </p:cNvPr>
          <p:cNvGraphicFramePr/>
          <p:nvPr>
            <p:extLst>
              <p:ext uri="{D42A27DB-BD31-4B8C-83A1-F6EECF244321}">
                <p14:modId xmlns:p14="http://schemas.microsoft.com/office/powerpoint/2010/main" val="2824085533"/>
              </p:ext>
            </p:extLst>
          </p:nvPr>
        </p:nvGraphicFramePr>
        <p:xfrm>
          <a:off x="2032000" y="125729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7">
            <a:extLst>
              <a:ext uri="{FF2B5EF4-FFF2-40B4-BE49-F238E27FC236}">
                <a16:creationId xmlns:a16="http://schemas.microsoft.com/office/drawing/2014/main" id="{3B06D592-89DB-EBDE-0CDE-55C392414C24}"/>
              </a:ext>
            </a:extLst>
          </p:cNvPr>
          <p:cNvSpPr>
            <a:spLocks noGrp="1"/>
          </p:cNvSpPr>
          <p:nvPr>
            <p:ph type="title"/>
          </p:nvPr>
        </p:nvSpPr>
        <p:spPr>
          <a:xfrm>
            <a:off x="685801" y="0"/>
            <a:ext cx="10131425" cy="914401"/>
          </a:xfrm>
        </p:spPr>
        <p:txBody>
          <a:bodyPr>
            <a:normAutofit/>
          </a:bodyPr>
          <a:lstStyle/>
          <a:p>
            <a:pPr algn="ctr"/>
            <a:r>
              <a:rPr lang="en-IN" sz="2800" dirty="0"/>
              <a:t>Qualitative research approach</a:t>
            </a:r>
          </a:p>
        </p:txBody>
      </p:sp>
      <p:sp>
        <p:nvSpPr>
          <p:cNvPr id="9" name="Content Placeholder 8">
            <a:extLst>
              <a:ext uri="{FF2B5EF4-FFF2-40B4-BE49-F238E27FC236}">
                <a16:creationId xmlns:a16="http://schemas.microsoft.com/office/drawing/2014/main" id="{4FD49DFC-25DB-EBF4-765A-75FA46B9AED6}"/>
              </a:ext>
            </a:extLst>
          </p:cNvPr>
          <p:cNvSpPr>
            <a:spLocks noGrp="1"/>
          </p:cNvSpPr>
          <p:nvPr>
            <p:ph idx="1"/>
          </p:nvPr>
        </p:nvSpPr>
        <p:spPr>
          <a:xfrm>
            <a:off x="1160206" y="2142067"/>
            <a:ext cx="9657020" cy="3649133"/>
          </a:xfrm>
        </p:spPr>
        <p:txBody>
          <a:bodyPr>
            <a:normAutofit/>
          </a:bodyPr>
          <a:lstStyle/>
          <a:p>
            <a:pPr marL="0" indent="0" algn="just">
              <a:buNone/>
            </a:pPr>
            <a:endParaRPr lang="en-IN" sz="2000" dirty="0"/>
          </a:p>
        </p:txBody>
      </p:sp>
      <p:sp>
        <p:nvSpPr>
          <p:cNvPr id="3" name="Slide Number Placeholder 2">
            <a:extLst>
              <a:ext uri="{FF2B5EF4-FFF2-40B4-BE49-F238E27FC236}">
                <a16:creationId xmlns:a16="http://schemas.microsoft.com/office/drawing/2014/main" id="{393AE1E7-28EA-2A44-4439-09E28D6B8A20}"/>
              </a:ext>
            </a:extLst>
          </p:cNvPr>
          <p:cNvSpPr>
            <a:spLocks noGrp="1"/>
          </p:cNvSpPr>
          <p:nvPr>
            <p:ph type="sldNum" sz="quarter" idx="12"/>
          </p:nvPr>
        </p:nvSpPr>
        <p:spPr/>
        <p:txBody>
          <a:bodyPr/>
          <a:lstStyle/>
          <a:p>
            <a:fld id="{4F77384F-A9E7-45B5-8E02-8C565B450468}" type="slidenum">
              <a:rPr lang="en-IN" smtClean="0"/>
              <a:t>17</a:t>
            </a:fld>
            <a:endParaRPr lang="en-IN"/>
          </a:p>
        </p:txBody>
      </p:sp>
    </p:spTree>
    <p:extLst>
      <p:ext uri="{BB962C8B-B14F-4D97-AF65-F5344CB8AC3E}">
        <p14:creationId xmlns:p14="http://schemas.microsoft.com/office/powerpoint/2010/main" val="1601839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B52DE-A57F-9A6B-9566-AFA882A8AB23}"/>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C5C58034-A343-D935-8AD2-81A32FC4BA00}"/>
              </a:ext>
            </a:extLst>
          </p:cNvPr>
          <p:cNvGraphicFramePr/>
          <p:nvPr>
            <p:extLst>
              <p:ext uri="{D42A27DB-BD31-4B8C-83A1-F6EECF244321}">
                <p14:modId xmlns:p14="http://schemas.microsoft.com/office/powerpoint/2010/main" val="168666892"/>
              </p:ext>
            </p:extLst>
          </p:nvPr>
        </p:nvGraphicFramePr>
        <p:xfrm>
          <a:off x="2032000" y="125729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7">
            <a:extLst>
              <a:ext uri="{FF2B5EF4-FFF2-40B4-BE49-F238E27FC236}">
                <a16:creationId xmlns:a16="http://schemas.microsoft.com/office/drawing/2014/main" id="{01557118-19F3-498A-9DEF-9F999D574BCF}"/>
              </a:ext>
            </a:extLst>
          </p:cNvPr>
          <p:cNvSpPr>
            <a:spLocks noGrp="1"/>
          </p:cNvSpPr>
          <p:nvPr>
            <p:ph type="title"/>
          </p:nvPr>
        </p:nvSpPr>
        <p:spPr>
          <a:xfrm>
            <a:off x="685801" y="0"/>
            <a:ext cx="10131425" cy="914401"/>
          </a:xfrm>
        </p:spPr>
        <p:txBody>
          <a:bodyPr>
            <a:normAutofit/>
          </a:bodyPr>
          <a:lstStyle/>
          <a:p>
            <a:pPr algn="ctr"/>
            <a:r>
              <a:rPr lang="en-IN" sz="2800" dirty="0"/>
              <a:t>Mixed-Methods Approach</a:t>
            </a:r>
          </a:p>
        </p:txBody>
      </p:sp>
      <p:sp>
        <p:nvSpPr>
          <p:cNvPr id="9" name="Content Placeholder 8">
            <a:extLst>
              <a:ext uri="{FF2B5EF4-FFF2-40B4-BE49-F238E27FC236}">
                <a16:creationId xmlns:a16="http://schemas.microsoft.com/office/drawing/2014/main" id="{C5F106AA-CA5B-AE92-7FC3-88A41D11F59E}"/>
              </a:ext>
            </a:extLst>
          </p:cNvPr>
          <p:cNvSpPr>
            <a:spLocks noGrp="1"/>
          </p:cNvSpPr>
          <p:nvPr>
            <p:ph idx="1"/>
          </p:nvPr>
        </p:nvSpPr>
        <p:spPr>
          <a:xfrm>
            <a:off x="1160206" y="2142067"/>
            <a:ext cx="9657020" cy="3649133"/>
          </a:xfrm>
        </p:spPr>
        <p:txBody>
          <a:bodyPr>
            <a:normAutofit/>
          </a:bodyPr>
          <a:lstStyle/>
          <a:p>
            <a:endParaRPr lang="en-IN" sz="2000" dirty="0"/>
          </a:p>
        </p:txBody>
      </p:sp>
      <p:sp>
        <p:nvSpPr>
          <p:cNvPr id="3" name="Slide Number Placeholder 2">
            <a:extLst>
              <a:ext uri="{FF2B5EF4-FFF2-40B4-BE49-F238E27FC236}">
                <a16:creationId xmlns:a16="http://schemas.microsoft.com/office/drawing/2014/main" id="{C1890FB8-0517-4097-AC72-7395CED781D4}"/>
              </a:ext>
            </a:extLst>
          </p:cNvPr>
          <p:cNvSpPr>
            <a:spLocks noGrp="1"/>
          </p:cNvSpPr>
          <p:nvPr>
            <p:ph type="sldNum" sz="quarter" idx="12"/>
          </p:nvPr>
        </p:nvSpPr>
        <p:spPr/>
        <p:txBody>
          <a:bodyPr/>
          <a:lstStyle/>
          <a:p>
            <a:fld id="{4F77384F-A9E7-45B5-8E02-8C565B450468}" type="slidenum">
              <a:rPr lang="en-IN" smtClean="0"/>
              <a:t>18</a:t>
            </a:fld>
            <a:endParaRPr lang="en-IN"/>
          </a:p>
        </p:txBody>
      </p:sp>
    </p:spTree>
    <p:extLst>
      <p:ext uri="{BB962C8B-B14F-4D97-AF65-F5344CB8AC3E}">
        <p14:creationId xmlns:p14="http://schemas.microsoft.com/office/powerpoint/2010/main" val="3291815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97676-1B65-D10A-A6FD-11E31E1870DB}"/>
              </a:ext>
            </a:extLst>
          </p:cNvPr>
          <p:cNvSpPr>
            <a:spLocks noGrp="1"/>
          </p:cNvSpPr>
          <p:nvPr>
            <p:ph type="title"/>
          </p:nvPr>
        </p:nvSpPr>
        <p:spPr/>
        <p:txBody>
          <a:bodyPr/>
          <a:lstStyle/>
          <a:p>
            <a:r>
              <a:rPr lang="en-US" b="0" i="0" dirty="0">
                <a:solidFill>
                  <a:srgbClr val="EEF0FF"/>
                </a:solidFill>
                <a:effectLst/>
                <a:latin typeface="Google Sans"/>
              </a:rPr>
              <a:t>Health research</a:t>
            </a:r>
            <a:endParaRPr lang="en-IN" dirty="0"/>
          </a:p>
        </p:txBody>
      </p:sp>
      <p:sp>
        <p:nvSpPr>
          <p:cNvPr id="3" name="Content Placeholder 2">
            <a:extLst>
              <a:ext uri="{FF2B5EF4-FFF2-40B4-BE49-F238E27FC236}">
                <a16:creationId xmlns:a16="http://schemas.microsoft.com/office/drawing/2014/main" id="{0C3E08DB-37FE-B298-600C-7872CEF2E0BD}"/>
              </a:ext>
            </a:extLst>
          </p:cNvPr>
          <p:cNvSpPr>
            <a:spLocks noGrp="1"/>
          </p:cNvSpPr>
          <p:nvPr>
            <p:ph sz="half" idx="2"/>
          </p:nvPr>
        </p:nvSpPr>
        <p:spPr/>
        <p:txBody>
          <a:bodyPr>
            <a:normAutofit/>
          </a:bodyPr>
          <a:lstStyle/>
          <a:p>
            <a:pPr marL="0" indent="0">
              <a:lnSpc>
                <a:spcPct val="150000"/>
              </a:lnSpc>
              <a:buNone/>
            </a:pPr>
            <a:r>
              <a:rPr lang="en-US" sz="2000" dirty="0">
                <a:solidFill>
                  <a:srgbClr val="EEF0FF"/>
                </a:solidFill>
              </a:rPr>
              <a:t>A</a:t>
            </a:r>
            <a:r>
              <a:rPr lang="en-US" sz="2000" b="0" i="0" dirty="0">
                <a:solidFill>
                  <a:srgbClr val="EEF0FF"/>
                </a:solidFill>
                <a:effectLst/>
              </a:rPr>
              <a:t>lso known as medical research, </a:t>
            </a:r>
          </a:p>
          <a:p>
            <a:pPr>
              <a:lnSpc>
                <a:spcPct val="150000"/>
              </a:lnSpc>
            </a:pPr>
            <a:r>
              <a:rPr lang="en-US" sz="2000" dirty="0"/>
              <a:t>Scientific methods to learn about human diseases, </a:t>
            </a:r>
          </a:p>
          <a:p>
            <a:pPr>
              <a:lnSpc>
                <a:spcPct val="150000"/>
              </a:lnSpc>
            </a:pPr>
            <a:r>
              <a:rPr lang="en-US" sz="2000" dirty="0"/>
              <a:t>How to prevent and treat illness</a:t>
            </a:r>
          </a:p>
          <a:p>
            <a:pPr>
              <a:lnSpc>
                <a:spcPct val="150000"/>
              </a:lnSpc>
            </a:pPr>
            <a:r>
              <a:rPr lang="en-US" sz="2000" dirty="0"/>
              <a:t>How to promote health</a:t>
            </a:r>
            <a:r>
              <a:rPr lang="en-US" sz="2000" b="0" i="0" dirty="0">
                <a:solidFill>
                  <a:srgbClr val="EEF0FF"/>
                </a:solidFill>
                <a:effectLst/>
              </a:rPr>
              <a:t>.</a:t>
            </a:r>
          </a:p>
          <a:p>
            <a:pPr algn="l"/>
            <a:endParaRPr lang="en-US" b="1" i="0" dirty="0">
              <a:effectLst/>
              <a:latin typeface="Montserrat" panose="00000500000000000000" pitchFamily="2" charset="0"/>
            </a:endParaRPr>
          </a:p>
          <a:p>
            <a:pPr algn="l"/>
            <a:endParaRPr lang="en-IN" dirty="0"/>
          </a:p>
        </p:txBody>
      </p:sp>
      <p:sp>
        <p:nvSpPr>
          <p:cNvPr id="5" name="Text Placeholder 4">
            <a:extLst>
              <a:ext uri="{FF2B5EF4-FFF2-40B4-BE49-F238E27FC236}">
                <a16:creationId xmlns:a16="http://schemas.microsoft.com/office/drawing/2014/main" id="{6F86B455-4E2B-CC97-1711-4A29D8E86A2E}"/>
              </a:ext>
            </a:extLst>
          </p:cNvPr>
          <p:cNvSpPr>
            <a:spLocks noGrp="1"/>
          </p:cNvSpPr>
          <p:nvPr>
            <p:ph type="body" sz="quarter" idx="3"/>
          </p:nvPr>
        </p:nvSpPr>
        <p:spPr/>
        <p:txBody>
          <a:bodyPr/>
          <a:lstStyle/>
          <a:p>
            <a:pPr marL="0" indent="0" algn="l">
              <a:lnSpc>
                <a:spcPct val="150000"/>
              </a:lnSpc>
              <a:buNone/>
            </a:pPr>
            <a:r>
              <a:rPr lang="en-US" b="0" i="0" dirty="0">
                <a:effectLst/>
              </a:rPr>
              <a:t>There are different types of health research:</a:t>
            </a:r>
          </a:p>
          <a:p>
            <a:endParaRPr lang="en-IN" dirty="0"/>
          </a:p>
        </p:txBody>
      </p:sp>
      <p:graphicFrame>
        <p:nvGraphicFramePr>
          <p:cNvPr id="19" name="Content Placeholder 18">
            <a:extLst>
              <a:ext uri="{FF2B5EF4-FFF2-40B4-BE49-F238E27FC236}">
                <a16:creationId xmlns:a16="http://schemas.microsoft.com/office/drawing/2014/main" id="{D578BA9C-54B6-5153-F266-771652D15594}"/>
              </a:ext>
            </a:extLst>
          </p:cNvPr>
          <p:cNvGraphicFramePr>
            <a:graphicFrameLocks noGrp="1"/>
          </p:cNvGraphicFramePr>
          <p:nvPr>
            <p:ph sz="quarter" idx="4"/>
            <p:extLst>
              <p:ext uri="{D42A27DB-BD31-4B8C-83A1-F6EECF244321}">
                <p14:modId xmlns:p14="http://schemas.microsoft.com/office/powerpoint/2010/main" val="1055487487"/>
              </p:ext>
            </p:extLst>
          </p:nvPr>
        </p:nvGraphicFramePr>
        <p:xfrm>
          <a:off x="5822950" y="2870200"/>
          <a:ext cx="4995863" cy="292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EC06A51F-7F95-8C38-9E91-10EA6E1D5A74}"/>
              </a:ext>
            </a:extLst>
          </p:cNvPr>
          <p:cNvSpPr>
            <a:spLocks noGrp="1"/>
          </p:cNvSpPr>
          <p:nvPr>
            <p:ph type="sldNum" sz="quarter" idx="12"/>
          </p:nvPr>
        </p:nvSpPr>
        <p:spPr/>
        <p:txBody>
          <a:bodyPr/>
          <a:lstStyle/>
          <a:p>
            <a:fld id="{4F77384F-A9E7-45B5-8E02-8C565B450468}" type="slidenum">
              <a:rPr lang="en-IN" smtClean="0"/>
              <a:t>19</a:t>
            </a:fld>
            <a:endParaRPr lang="en-IN"/>
          </a:p>
        </p:txBody>
      </p:sp>
    </p:spTree>
    <p:extLst>
      <p:ext uri="{BB962C8B-B14F-4D97-AF65-F5344CB8AC3E}">
        <p14:creationId xmlns:p14="http://schemas.microsoft.com/office/powerpoint/2010/main" val="192967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F8A68-2F7D-1533-A20A-C0609C28DB00}"/>
              </a:ext>
            </a:extLst>
          </p:cNvPr>
          <p:cNvSpPr>
            <a:spLocks noGrp="1"/>
          </p:cNvSpPr>
          <p:nvPr>
            <p:ph type="title"/>
          </p:nvPr>
        </p:nvSpPr>
        <p:spPr/>
        <p:txBody>
          <a:bodyPr>
            <a:normAutofit/>
          </a:bodyPr>
          <a:lstStyle/>
          <a:p>
            <a:r>
              <a:rPr lang="en-IN" sz="2800" dirty="0"/>
              <a:t>SIGNIFICANCE OF HEALTH RESEARCH</a:t>
            </a:r>
          </a:p>
        </p:txBody>
      </p:sp>
      <p:sp>
        <p:nvSpPr>
          <p:cNvPr id="3" name="Content Placeholder 2">
            <a:extLst>
              <a:ext uri="{FF2B5EF4-FFF2-40B4-BE49-F238E27FC236}">
                <a16:creationId xmlns:a16="http://schemas.microsoft.com/office/drawing/2014/main" id="{33DA2670-57E0-0ED1-4948-EE4B088BE460}"/>
              </a:ext>
            </a:extLst>
          </p:cNvPr>
          <p:cNvSpPr>
            <a:spLocks noGrp="1"/>
          </p:cNvSpPr>
          <p:nvPr>
            <p:ph sz="half" idx="2"/>
          </p:nvPr>
        </p:nvSpPr>
        <p:spPr>
          <a:xfrm>
            <a:off x="685801" y="2231923"/>
            <a:ext cx="4996923" cy="3559276"/>
          </a:xfrm>
        </p:spPr>
        <p:txBody>
          <a:bodyPr>
            <a:noAutofit/>
          </a:bodyPr>
          <a:lstStyle/>
          <a:p>
            <a:pPr>
              <a:lnSpc>
                <a:spcPct val="150000"/>
              </a:lnSpc>
            </a:pPr>
            <a:r>
              <a:rPr lang="en-US" sz="2000" dirty="0"/>
              <a:t>Improves Patient Care and Outcomes</a:t>
            </a:r>
          </a:p>
          <a:p>
            <a:pPr lvl="1">
              <a:lnSpc>
                <a:spcPct val="150000"/>
              </a:lnSpc>
            </a:pPr>
            <a:r>
              <a:rPr lang="en-IN" sz="2000" dirty="0"/>
              <a:t>Evidence-Based Practices</a:t>
            </a:r>
          </a:p>
          <a:p>
            <a:pPr lvl="1">
              <a:lnSpc>
                <a:spcPct val="150000"/>
              </a:lnSpc>
            </a:pPr>
            <a:r>
              <a:rPr lang="en-IN" sz="2000" dirty="0"/>
              <a:t>Personalized Medicine</a:t>
            </a:r>
            <a:endParaRPr lang="en-US" sz="2000" dirty="0"/>
          </a:p>
          <a:p>
            <a:pPr>
              <a:lnSpc>
                <a:spcPct val="150000"/>
              </a:lnSpc>
            </a:pPr>
            <a:r>
              <a:rPr lang="en-IN" sz="2000" dirty="0"/>
              <a:t>Prevention of Diseases</a:t>
            </a:r>
          </a:p>
          <a:p>
            <a:pPr lvl="1">
              <a:lnSpc>
                <a:spcPct val="150000"/>
              </a:lnSpc>
            </a:pPr>
            <a:r>
              <a:rPr lang="en-IN" sz="2000" dirty="0"/>
              <a:t>Early Detection</a:t>
            </a:r>
          </a:p>
          <a:p>
            <a:pPr lvl="1">
              <a:lnSpc>
                <a:spcPct val="150000"/>
              </a:lnSpc>
            </a:pPr>
            <a:r>
              <a:rPr lang="en-IN" sz="2000" dirty="0"/>
              <a:t>Vaccines and Preventive Measures</a:t>
            </a:r>
          </a:p>
        </p:txBody>
      </p:sp>
      <p:sp>
        <p:nvSpPr>
          <p:cNvPr id="6" name="Content Placeholder 5">
            <a:extLst>
              <a:ext uri="{FF2B5EF4-FFF2-40B4-BE49-F238E27FC236}">
                <a16:creationId xmlns:a16="http://schemas.microsoft.com/office/drawing/2014/main" id="{963D354C-3052-259D-147C-5B635250B2C4}"/>
              </a:ext>
            </a:extLst>
          </p:cNvPr>
          <p:cNvSpPr>
            <a:spLocks noGrp="1"/>
          </p:cNvSpPr>
          <p:nvPr>
            <p:ph sz="quarter" idx="4"/>
          </p:nvPr>
        </p:nvSpPr>
        <p:spPr>
          <a:xfrm>
            <a:off x="5823483" y="2231923"/>
            <a:ext cx="4995334" cy="3559276"/>
          </a:xfrm>
        </p:spPr>
        <p:txBody>
          <a:bodyPr/>
          <a:lstStyle/>
          <a:p>
            <a:pPr>
              <a:lnSpc>
                <a:spcPct val="150000"/>
              </a:lnSpc>
            </a:pPr>
            <a:r>
              <a:rPr lang="en-IN" sz="1800" dirty="0"/>
              <a:t>Addresses Health Inequalities</a:t>
            </a:r>
          </a:p>
          <a:p>
            <a:pPr>
              <a:lnSpc>
                <a:spcPct val="150000"/>
              </a:lnSpc>
            </a:pPr>
            <a:r>
              <a:rPr lang="en-IN" sz="1800" dirty="0"/>
              <a:t>Advances Scientific Knowledge</a:t>
            </a:r>
          </a:p>
          <a:p>
            <a:pPr>
              <a:lnSpc>
                <a:spcPct val="150000"/>
              </a:lnSpc>
            </a:pPr>
            <a:r>
              <a:rPr lang="en-US" sz="1800" dirty="0"/>
              <a:t>Supports Policy and Public Health Decisions</a:t>
            </a:r>
            <a:endParaRPr lang="en-IN" sz="1800" dirty="0"/>
          </a:p>
          <a:p>
            <a:pPr>
              <a:lnSpc>
                <a:spcPct val="150000"/>
              </a:lnSpc>
            </a:pPr>
            <a:r>
              <a:rPr lang="en-IN" sz="1800" dirty="0"/>
              <a:t>Combats Emerging Health Threats</a:t>
            </a:r>
          </a:p>
          <a:p>
            <a:pPr>
              <a:lnSpc>
                <a:spcPct val="150000"/>
              </a:lnSpc>
            </a:pPr>
            <a:r>
              <a:rPr lang="en-IN" sz="1800" dirty="0"/>
              <a:t>Economic Benefits</a:t>
            </a:r>
          </a:p>
          <a:p>
            <a:pPr>
              <a:lnSpc>
                <a:spcPct val="150000"/>
              </a:lnSpc>
            </a:pPr>
            <a:r>
              <a:rPr lang="en-IN" sz="1800" dirty="0"/>
              <a:t>Global Health Contributions</a:t>
            </a:r>
          </a:p>
          <a:p>
            <a:endParaRPr lang="en-IN" dirty="0"/>
          </a:p>
        </p:txBody>
      </p:sp>
      <p:sp>
        <p:nvSpPr>
          <p:cNvPr id="8" name="Slide Number Placeholder 7">
            <a:extLst>
              <a:ext uri="{FF2B5EF4-FFF2-40B4-BE49-F238E27FC236}">
                <a16:creationId xmlns:a16="http://schemas.microsoft.com/office/drawing/2014/main" id="{21760D6B-74FC-0041-3341-2589E034FEAB}"/>
              </a:ext>
            </a:extLst>
          </p:cNvPr>
          <p:cNvSpPr>
            <a:spLocks noGrp="1"/>
          </p:cNvSpPr>
          <p:nvPr>
            <p:ph type="sldNum" sz="quarter" idx="12"/>
          </p:nvPr>
        </p:nvSpPr>
        <p:spPr/>
        <p:txBody>
          <a:bodyPr/>
          <a:lstStyle/>
          <a:p>
            <a:fld id="{4F77384F-A9E7-45B5-8E02-8C565B450468}" type="slidenum">
              <a:rPr lang="en-IN" smtClean="0"/>
              <a:t>20</a:t>
            </a:fld>
            <a:endParaRPr lang="en-IN"/>
          </a:p>
        </p:txBody>
      </p:sp>
    </p:spTree>
    <p:extLst>
      <p:ext uri="{BB962C8B-B14F-4D97-AF65-F5344CB8AC3E}">
        <p14:creationId xmlns:p14="http://schemas.microsoft.com/office/powerpoint/2010/main" val="29143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randombar(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randombar(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randombar(horizontal)">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EF2E0-6AA6-E46D-1ABE-0391D48465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73B666-6399-CEC5-A6F7-15B051F92AA9}"/>
              </a:ext>
            </a:extLst>
          </p:cNvPr>
          <p:cNvSpPr>
            <a:spLocks noGrp="1"/>
          </p:cNvSpPr>
          <p:nvPr>
            <p:ph type="title"/>
          </p:nvPr>
        </p:nvSpPr>
        <p:spPr>
          <a:xfrm>
            <a:off x="1030287" y="-501445"/>
            <a:ext cx="10131425" cy="1456267"/>
          </a:xfrm>
        </p:spPr>
        <p:txBody>
          <a:bodyPr>
            <a:normAutofit/>
          </a:bodyPr>
          <a:lstStyle/>
          <a:p>
            <a:pPr algn="ctr"/>
            <a:r>
              <a:rPr lang="en-IN" sz="2800" dirty="0"/>
              <a:t>Research process</a:t>
            </a:r>
          </a:p>
        </p:txBody>
      </p:sp>
      <p:pic>
        <p:nvPicPr>
          <p:cNvPr id="5" name="Content Placeholder 4">
            <a:extLst>
              <a:ext uri="{FF2B5EF4-FFF2-40B4-BE49-F238E27FC236}">
                <a16:creationId xmlns:a16="http://schemas.microsoft.com/office/drawing/2014/main" id="{685796C5-DACD-C8A4-A35C-1CD97E018312}"/>
              </a:ext>
            </a:extLst>
          </p:cNvPr>
          <p:cNvPicPr>
            <a:picLocks noGrp="1" noChangeAspect="1"/>
          </p:cNvPicPr>
          <p:nvPr>
            <p:ph idx="1"/>
          </p:nvPr>
        </p:nvPicPr>
        <p:blipFill>
          <a:blip r:embed="rId2"/>
          <a:stretch>
            <a:fillRect/>
          </a:stretch>
        </p:blipFill>
        <p:spPr>
          <a:xfrm>
            <a:off x="0" y="471950"/>
            <a:ext cx="12192000" cy="6272980"/>
          </a:xfrm>
        </p:spPr>
      </p:pic>
      <p:sp>
        <p:nvSpPr>
          <p:cNvPr id="4" name="Slide Number Placeholder 3">
            <a:extLst>
              <a:ext uri="{FF2B5EF4-FFF2-40B4-BE49-F238E27FC236}">
                <a16:creationId xmlns:a16="http://schemas.microsoft.com/office/drawing/2014/main" id="{621DD4C5-346D-A6C9-66B2-13CED60467E2}"/>
              </a:ext>
            </a:extLst>
          </p:cNvPr>
          <p:cNvSpPr>
            <a:spLocks noGrp="1"/>
          </p:cNvSpPr>
          <p:nvPr>
            <p:ph type="sldNum" sz="quarter" idx="12"/>
          </p:nvPr>
        </p:nvSpPr>
        <p:spPr/>
        <p:txBody>
          <a:bodyPr/>
          <a:lstStyle/>
          <a:p>
            <a:fld id="{4F77384F-A9E7-45B5-8E02-8C565B450468}" type="slidenum">
              <a:rPr lang="en-IN" smtClean="0"/>
              <a:t>21</a:t>
            </a:fld>
            <a:endParaRPr lang="en-IN"/>
          </a:p>
        </p:txBody>
      </p:sp>
    </p:spTree>
    <p:extLst>
      <p:ext uri="{BB962C8B-B14F-4D97-AF65-F5344CB8AC3E}">
        <p14:creationId xmlns:p14="http://schemas.microsoft.com/office/powerpoint/2010/main" val="3481832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2FD19-5C8E-58C8-A94C-7AE040E193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2433C2-4BA1-47A9-FD43-E55A26F4ABCF}"/>
              </a:ext>
            </a:extLst>
          </p:cNvPr>
          <p:cNvSpPr>
            <a:spLocks noGrp="1"/>
          </p:cNvSpPr>
          <p:nvPr>
            <p:ph type="title"/>
          </p:nvPr>
        </p:nvSpPr>
        <p:spPr/>
        <p:txBody>
          <a:bodyPr>
            <a:normAutofit/>
          </a:bodyPr>
          <a:lstStyle/>
          <a:p>
            <a:r>
              <a:rPr lang="en-IN" sz="2800" dirty="0"/>
              <a:t>Formulating A research problem</a:t>
            </a:r>
          </a:p>
        </p:txBody>
      </p:sp>
      <p:sp>
        <p:nvSpPr>
          <p:cNvPr id="8" name="Rectangle 4">
            <a:extLst>
              <a:ext uri="{FF2B5EF4-FFF2-40B4-BE49-F238E27FC236}">
                <a16:creationId xmlns:a16="http://schemas.microsoft.com/office/drawing/2014/main" id="{B0A6FD69-CE08-DE79-2C0B-2DA0C4077587}"/>
              </a:ext>
            </a:extLst>
          </p:cNvPr>
          <p:cNvSpPr>
            <a:spLocks noGrp="1" noChangeArrowheads="1"/>
          </p:cNvSpPr>
          <p:nvPr>
            <p:ph idx="1"/>
          </p:nvPr>
        </p:nvSpPr>
        <p:spPr bwMode="auto">
          <a:xfrm>
            <a:off x="685801" y="1912225"/>
            <a:ext cx="9392264" cy="4108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indent="0" algn="just">
              <a:lnSpc>
                <a:spcPct val="150000"/>
              </a:lnSpc>
              <a:spcAft>
                <a:spcPts val="800"/>
              </a:spcAft>
              <a:buNone/>
            </a:pPr>
            <a:r>
              <a:rPr lang="en-US" sz="1800" b="1" dirty="0">
                <a:effectLst/>
                <a:latin typeface="Arial" panose="020B0604020202020204" pitchFamily="34" charset="0"/>
                <a:ea typeface="Calibri" panose="020F0502020204030204" pitchFamily="34" charset="0"/>
              </a:rPr>
              <a:t>Types of Research problem</a:t>
            </a:r>
            <a:r>
              <a:rPr lang="en-US" sz="1800" dirty="0">
                <a:effectLst/>
                <a:latin typeface="Arial" panose="020B0604020202020204" pitchFamily="34" charset="0"/>
                <a:ea typeface="Calibri" panose="020F0502020204030204" pitchFamily="34" charset="0"/>
              </a:rPr>
              <a:t>:</a:t>
            </a:r>
          </a:p>
          <a:p>
            <a:pPr marL="457200" marR="0" algn="just">
              <a:lnSpc>
                <a:spcPct val="150000"/>
              </a:lnSpc>
            </a:pPr>
            <a:r>
              <a:rPr lang="en-US" sz="1800" b="1" dirty="0">
                <a:effectLst/>
                <a:latin typeface="Arial" panose="020B0604020202020204" pitchFamily="34" charset="0"/>
                <a:ea typeface="Calibri" panose="020F0502020204030204" pitchFamily="34" charset="0"/>
              </a:rPr>
              <a:t>State of Nature Problems</a:t>
            </a:r>
            <a:r>
              <a:rPr lang="en-US" sz="1800" dirty="0">
                <a:effectLst/>
                <a:latin typeface="Arial" panose="020B0604020202020204" pitchFamily="34" charset="0"/>
                <a:ea typeface="Calibri" panose="020F0502020204030204" pitchFamily="34" charset="0"/>
              </a:rPr>
              <a:t>: Focus on understanding the inherent characteristics or conditions of a subject.</a:t>
            </a:r>
          </a:p>
          <a:p>
            <a:pPr marL="457200" marR="0" algn="just">
              <a:lnSpc>
                <a:spcPct val="150000"/>
              </a:lnSpc>
            </a:pPr>
            <a:r>
              <a:rPr lang="en-US" sz="1800" b="1" dirty="0">
                <a:effectLst/>
                <a:latin typeface="Arial" panose="020B0604020202020204" pitchFamily="34" charset="0"/>
                <a:ea typeface="Calibri" panose="020F0502020204030204" pitchFamily="34" charset="0"/>
              </a:rPr>
              <a:t>Relationship Problems</a:t>
            </a:r>
            <a:r>
              <a:rPr lang="en-US" sz="1800" dirty="0">
                <a:effectLst/>
                <a:latin typeface="Arial" panose="020B0604020202020204" pitchFamily="34" charset="0"/>
                <a:ea typeface="Calibri" panose="020F0502020204030204" pitchFamily="34" charset="0"/>
              </a:rPr>
              <a:t>: Explore connections or associations between variables</a:t>
            </a:r>
            <a:endParaRPr lang="en-US" dirty="0">
              <a:latin typeface="Arial" panose="020B0604020202020204" pitchFamily="34" charset="0"/>
              <a:ea typeface="Calibri" panose="020F0502020204030204" pitchFamily="34" charset="0"/>
            </a:endParaRPr>
          </a:p>
          <a:p>
            <a:pPr marL="171450" marR="0" indent="0" algn="just">
              <a:lnSpc>
                <a:spcPct val="150000"/>
              </a:lnSpc>
              <a:buNone/>
            </a:pPr>
            <a:r>
              <a:rPr lang="en-US" sz="1800" b="1" dirty="0">
                <a:effectLst/>
                <a:latin typeface="Arial" panose="020B0604020202020204" pitchFamily="34" charset="0"/>
                <a:ea typeface="Calibri" panose="020F0502020204030204" pitchFamily="34" charset="0"/>
              </a:rPr>
              <a:t>Selection</a:t>
            </a:r>
            <a:r>
              <a:rPr lang="en-US" sz="1800" dirty="0">
                <a:effectLst/>
                <a:latin typeface="Arial" panose="020B0604020202020204" pitchFamily="34" charset="0"/>
                <a:ea typeface="Calibri" panose="020F0502020204030204" pitchFamily="34" charset="0"/>
              </a:rPr>
              <a:t>: Identify a broad area, resolve ambiguities, and assess feasibility.</a:t>
            </a:r>
          </a:p>
          <a:p>
            <a:pPr marL="171450" marR="0" indent="0" algn="just">
              <a:lnSpc>
                <a:spcPct val="150000"/>
              </a:lnSpc>
              <a:buNone/>
            </a:pPr>
            <a:r>
              <a:rPr lang="en-US" sz="1800" b="1" dirty="0">
                <a:effectLst/>
                <a:latin typeface="Arial" panose="020B0604020202020204" pitchFamily="34" charset="0"/>
                <a:ea typeface="Calibri" panose="020F0502020204030204" pitchFamily="34" charset="0"/>
              </a:rPr>
              <a:t>Steps</a:t>
            </a:r>
            <a:r>
              <a:rPr lang="en-US" sz="1800" dirty="0">
                <a:effectLst/>
                <a:latin typeface="Arial" panose="020B0604020202020204" pitchFamily="34" charset="0"/>
                <a:ea typeface="Calibri" panose="020F0502020204030204" pitchFamily="34" charset="0"/>
              </a:rPr>
              <a:t>:</a:t>
            </a:r>
          </a:p>
          <a:p>
            <a:pPr marL="457200" marR="0" algn="just">
              <a:lnSpc>
                <a:spcPct val="150000"/>
              </a:lnSpc>
            </a:pPr>
            <a:r>
              <a:rPr lang="en-US" sz="1800" dirty="0">
                <a:effectLst/>
                <a:latin typeface="Arial" panose="020B0604020202020204" pitchFamily="34" charset="0"/>
                <a:ea typeface="Calibri" panose="020F0502020204030204" pitchFamily="34" charset="0"/>
              </a:rPr>
              <a:t>Discuss with experts or guides.</a:t>
            </a:r>
          </a:p>
          <a:p>
            <a:pPr marL="457200" marR="0" algn="just">
              <a:lnSpc>
                <a:spcPct val="150000"/>
              </a:lnSpc>
            </a:pPr>
            <a:r>
              <a:rPr lang="en-US" sz="1800" dirty="0">
                <a:effectLst/>
                <a:latin typeface="Arial" panose="020B0604020202020204" pitchFamily="34" charset="0"/>
                <a:ea typeface="Calibri" panose="020F0502020204030204" pitchFamily="34" charset="0"/>
              </a:rPr>
              <a:t>Rephrase into specific, operational terms.</a:t>
            </a:r>
          </a:p>
        </p:txBody>
      </p:sp>
      <p:pic>
        <p:nvPicPr>
          <p:cNvPr id="6" name="Picture 5">
            <a:extLst>
              <a:ext uri="{FF2B5EF4-FFF2-40B4-BE49-F238E27FC236}">
                <a16:creationId xmlns:a16="http://schemas.microsoft.com/office/drawing/2014/main" id="{A24EAE62-C8F2-BAB8-E853-1FFCC6738B05}"/>
              </a:ext>
            </a:extLst>
          </p:cNvPr>
          <p:cNvPicPr>
            <a:picLocks noChangeAspect="1"/>
          </p:cNvPicPr>
          <p:nvPr/>
        </p:nvPicPr>
        <p:blipFill>
          <a:blip r:embed="rId2"/>
          <a:stretch>
            <a:fillRect/>
          </a:stretch>
        </p:blipFill>
        <p:spPr>
          <a:xfrm>
            <a:off x="9304780" y="129838"/>
            <a:ext cx="2293819" cy="1623201"/>
          </a:xfrm>
          <a:prstGeom prst="rect">
            <a:avLst/>
          </a:prstGeom>
        </p:spPr>
      </p:pic>
      <p:sp>
        <p:nvSpPr>
          <p:cNvPr id="9" name="Slide Number Placeholder 8">
            <a:extLst>
              <a:ext uri="{FF2B5EF4-FFF2-40B4-BE49-F238E27FC236}">
                <a16:creationId xmlns:a16="http://schemas.microsoft.com/office/drawing/2014/main" id="{2B6B4064-1D25-53A2-4990-CA2F999FAC65}"/>
              </a:ext>
            </a:extLst>
          </p:cNvPr>
          <p:cNvSpPr>
            <a:spLocks noGrp="1"/>
          </p:cNvSpPr>
          <p:nvPr>
            <p:ph type="sldNum" sz="quarter" idx="12"/>
          </p:nvPr>
        </p:nvSpPr>
        <p:spPr/>
        <p:txBody>
          <a:bodyPr/>
          <a:lstStyle/>
          <a:p>
            <a:fld id="{4F77384F-A9E7-45B5-8E02-8C565B450468}" type="slidenum">
              <a:rPr lang="en-IN" smtClean="0"/>
              <a:t>22</a:t>
            </a:fld>
            <a:endParaRPr lang="en-IN"/>
          </a:p>
        </p:txBody>
      </p:sp>
    </p:spTree>
    <p:extLst>
      <p:ext uri="{BB962C8B-B14F-4D97-AF65-F5344CB8AC3E}">
        <p14:creationId xmlns:p14="http://schemas.microsoft.com/office/powerpoint/2010/main" val="3422234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C4B61-95B9-C558-9D8C-D5E03A435907}"/>
              </a:ext>
            </a:extLst>
          </p:cNvPr>
          <p:cNvSpPr>
            <a:spLocks noGrp="1"/>
          </p:cNvSpPr>
          <p:nvPr>
            <p:ph type="title"/>
          </p:nvPr>
        </p:nvSpPr>
        <p:spPr/>
        <p:txBody>
          <a:bodyPr>
            <a:normAutofit/>
          </a:bodyPr>
          <a:lstStyle/>
          <a:p>
            <a:r>
              <a:rPr lang="en-IN" sz="2800" dirty="0"/>
              <a:t>Formulating A research problem</a:t>
            </a:r>
          </a:p>
        </p:txBody>
      </p:sp>
      <p:sp>
        <p:nvSpPr>
          <p:cNvPr id="3" name="Content Placeholder 2">
            <a:extLst>
              <a:ext uri="{FF2B5EF4-FFF2-40B4-BE49-F238E27FC236}">
                <a16:creationId xmlns:a16="http://schemas.microsoft.com/office/drawing/2014/main" id="{9063FEC8-9643-2705-9D7B-90D996D14F76}"/>
              </a:ext>
            </a:extLst>
          </p:cNvPr>
          <p:cNvSpPr>
            <a:spLocks noGrp="1"/>
          </p:cNvSpPr>
          <p:nvPr>
            <p:ph idx="1"/>
          </p:nvPr>
        </p:nvSpPr>
        <p:spPr/>
        <p:txBody>
          <a:bodyPr/>
          <a:lstStyle/>
          <a:p>
            <a:pPr marL="171450" marR="0" indent="0" algn="just">
              <a:lnSpc>
                <a:spcPct val="150000"/>
              </a:lnSpc>
              <a:buNone/>
            </a:pPr>
            <a:r>
              <a:rPr lang="en-US" sz="1800" b="1" dirty="0">
                <a:effectLst/>
                <a:latin typeface="Arial" panose="020B0604020202020204" pitchFamily="34" charset="0"/>
                <a:ea typeface="Calibri" panose="020F0502020204030204" pitchFamily="34" charset="0"/>
              </a:rPr>
              <a:t>Literature Review</a:t>
            </a:r>
            <a:r>
              <a:rPr lang="en-US" sz="1800" dirty="0">
                <a:effectLst/>
                <a:latin typeface="Arial" panose="020B0604020202020204" pitchFamily="34" charset="0"/>
                <a:ea typeface="Calibri" panose="020F0502020204030204" pitchFamily="34" charset="0"/>
              </a:rPr>
              <a:t>: Explore theories and past studies for context and data availability.</a:t>
            </a:r>
          </a:p>
          <a:p>
            <a:pPr marL="171450" marR="0" indent="0" algn="just">
              <a:lnSpc>
                <a:spcPct val="150000"/>
              </a:lnSpc>
              <a:buNone/>
            </a:pPr>
            <a:r>
              <a:rPr lang="en-US" sz="1800" b="1" dirty="0">
                <a:effectLst/>
                <a:latin typeface="Arial" panose="020B0604020202020204" pitchFamily="34" charset="0"/>
                <a:ea typeface="Calibri" panose="020F0502020204030204" pitchFamily="34" charset="0"/>
              </a:rPr>
              <a:t>Definition</a:t>
            </a:r>
            <a:r>
              <a:rPr lang="en-US" sz="1800" dirty="0">
                <a:effectLst/>
                <a:latin typeface="Arial" panose="020B0604020202020204" pitchFamily="34" charset="0"/>
                <a:ea typeface="Calibri" panose="020F0502020204030204" pitchFamily="34" charset="0"/>
              </a:rPr>
              <a:t>: Clearly define the problem for relevant data and objectivity.</a:t>
            </a:r>
          </a:p>
          <a:p>
            <a:pPr marL="171450" marR="0" indent="0" algn="just">
              <a:lnSpc>
                <a:spcPct val="150000"/>
              </a:lnSpc>
              <a:buNone/>
            </a:pPr>
            <a:r>
              <a:rPr lang="en-US" sz="1800" b="1" dirty="0">
                <a:effectLst/>
                <a:latin typeface="Arial" panose="020B0604020202020204" pitchFamily="34" charset="0"/>
                <a:ea typeface="Calibri" panose="020F0502020204030204" pitchFamily="34" charset="0"/>
              </a:rPr>
              <a:t>Refinement</a:t>
            </a:r>
            <a:r>
              <a:rPr lang="en-US" sz="1800" dirty="0">
                <a:effectLst/>
                <a:latin typeface="Arial" panose="020B0604020202020204" pitchFamily="34" charset="0"/>
                <a:ea typeface="Calibri" panose="020F0502020204030204" pitchFamily="34" charset="0"/>
              </a:rPr>
              <a:t>: Progress from general to specific formulations.</a:t>
            </a:r>
          </a:p>
          <a:p>
            <a:pPr marL="171450" marR="0" indent="0" algn="just">
              <a:lnSpc>
                <a:spcPct val="150000"/>
              </a:lnSpc>
              <a:spcAft>
                <a:spcPts val="800"/>
              </a:spcAft>
              <a:buNone/>
            </a:pPr>
            <a:r>
              <a:rPr lang="en-US" sz="1800" b="1" dirty="0">
                <a:effectLst/>
                <a:latin typeface="Arial" panose="020B0604020202020204" pitchFamily="34" charset="0"/>
                <a:ea typeface="Calibri" panose="020F0502020204030204" pitchFamily="34" charset="0"/>
              </a:rPr>
              <a:t>Importance</a:t>
            </a:r>
            <a:r>
              <a:rPr lang="en-US" sz="1800" dirty="0">
                <a:effectLst/>
                <a:latin typeface="Arial" panose="020B0604020202020204" pitchFamily="34" charset="0"/>
                <a:ea typeface="Calibri" panose="020F0502020204030204" pitchFamily="34" charset="0"/>
              </a:rPr>
              <a:t>: Drives data collection, analysis, and reporting. </a:t>
            </a:r>
          </a:p>
          <a:p>
            <a:endParaRPr lang="en-IN" dirty="0"/>
          </a:p>
        </p:txBody>
      </p:sp>
      <p:sp>
        <p:nvSpPr>
          <p:cNvPr id="5" name="Slide Number Placeholder 4">
            <a:extLst>
              <a:ext uri="{FF2B5EF4-FFF2-40B4-BE49-F238E27FC236}">
                <a16:creationId xmlns:a16="http://schemas.microsoft.com/office/drawing/2014/main" id="{FB59567D-D1BA-C8FD-2548-2FE10DE4B3A1}"/>
              </a:ext>
            </a:extLst>
          </p:cNvPr>
          <p:cNvSpPr>
            <a:spLocks noGrp="1"/>
          </p:cNvSpPr>
          <p:nvPr>
            <p:ph type="sldNum" sz="quarter" idx="12"/>
          </p:nvPr>
        </p:nvSpPr>
        <p:spPr/>
        <p:txBody>
          <a:bodyPr/>
          <a:lstStyle/>
          <a:p>
            <a:fld id="{4F77384F-A9E7-45B5-8E02-8C565B450468}" type="slidenum">
              <a:rPr lang="en-IN" smtClean="0"/>
              <a:t>23</a:t>
            </a:fld>
            <a:endParaRPr lang="en-IN"/>
          </a:p>
        </p:txBody>
      </p:sp>
    </p:spTree>
    <p:extLst>
      <p:ext uri="{BB962C8B-B14F-4D97-AF65-F5344CB8AC3E}">
        <p14:creationId xmlns:p14="http://schemas.microsoft.com/office/powerpoint/2010/main" val="1022012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3FCA2-3890-4D82-413B-7ECCD8B8F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A2F79-CD11-7FD3-047C-3D4B7B444C56}"/>
              </a:ext>
            </a:extLst>
          </p:cNvPr>
          <p:cNvSpPr>
            <a:spLocks noGrp="1"/>
          </p:cNvSpPr>
          <p:nvPr>
            <p:ph type="title"/>
          </p:nvPr>
        </p:nvSpPr>
        <p:spPr/>
        <p:txBody>
          <a:bodyPr>
            <a:normAutofit/>
          </a:bodyPr>
          <a:lstStyle/>
          <a:p>
            <a:r>
              <a:rPr lang="en-IN" sz="2800" dirty="0"/>
              <a:t>Literature search</a:t>
            </a:r>
          </a:p>
        </p:txBody>
      </p:sp>
      <p:sp>
        <p:nvSpPr>
          <p:cNvPr id="4" name="Rectangle 1">
            <a:extLst>
              <a:ext uri="{FF2B5EF4-FFF2-40B4-BE49-F238E27FC236}">
                <a16:creationId xmlns:a16="http://schemas.microsoft.com/office/drawing/2014/main" id="{682FCD4C-FA95-AE88-4925-A124399B6712}"/>
              </a:ext>
            </a:extLst>
          </p:cNvPr>
          <p:cNvSpPr>
            <a:spLocks noGrp="1" noChangeArrowheads="1"/>
          </p:cNvSpPr>
          <p:nvPr>
            <p:ph idx="1"/>
          </p:nvPr>
        </p:nvSpPr>
        <p:spPr bwMode="auto">
          <a:xfrm>
            <a:off x="685800" y="1878895"/>
            <a:ext cx="9195619" cy="333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Purpose</a:t>
            </a:r>
            <a:r>
              <a:rPr kumimoji="0" lang="en-US" altLang="en-US" sz="1800" b="0" i="0" u="none" strike="noStrike" cap="none" normalizeH="0" baseline="0" dirty="0">
                <a:ln>
                  <a:noFill/>
                </a:ln>
                <a:solidFill>
                  <a:schemeClr val="tx1"/>
                </a:solidFill>
                <a:effectLst/>
                <a:latin typeface="Arial" panose="020B0604020202020204" pitchFamily="34" charset="0"/>
              </a:rPr>
              <a:t>: Conduct an in-depth review to understand the research context.</a:t>
            </a:r>
          </a:p>
          <a:p>
            <a:pPr algn="just"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Key Sources</a:t>
            </a:r>
            <a:r>
              <a:rPr kumimoji="0" lang="en-US" altLang="en-US" sz="1800" b="0" i="0" u="none" strike="noStrike" cap="none" normalizeH="0" baseline="0" dirty="0">
                <a:ln>
                  <a:noFill/>
                </a:ln>
                <a:solidFill>
                  <a:schemeClr val="tx1"/>
                </a:solidFill>
                <a:effectLst/>
                <a:latin typeface="Arial" panose="020B0604020202020204" pitchFamily="34" charset="0"/>
              </a:rPr>
              <a:t>: Abstracts, indexing journals, bibliographies, academic journals, books, conference proceedings, government reports.</a:t>
            </a:r>
          </a:p>
          <a:p>
            <a:pPr algn="just"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Approach</a:t>
            </a:r>
            <a:r>
              <a:rPr kumimoji="0" lang="en-US" altLang="en-US" sz="1800" b="0" i="0" u="none" strike="noStrike" cap="none" normalizeH="0" baseline="0" dirty="0">
                <a:ln>
                  <a:noFill/>
                </a:ln>
                <a:solidFill>
                  <a:schemeClr val="tx1"/>
                </a:solidFill>
                <a:effectLst/>
                <a:latin typeface="Arial" panose="020B0604020202020204" pitchFamily="34" charset="0"/>
              </a:rPr>
              <a:t>: Follow references from one source to another.</a:t>
            </a:r>
          </a:p>
          <a:p>
            <a:pPr algn="just"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Focus</a:t>
            </a:r>
            <a:r>
              <a:rPr kumimoji="0" lang="en-US" altLang="en-US" sz="1800" b="0" i="0" u="none" strike="noStrike" cap="none" normalizeH="0" baseline="0" dirty="0">
                <a:ln>
                  <a:noFill/>
                </a:ln>
                <a:solidFill>
                  <a:schemeClr val="tx1"/>
                </a:solidFill>
                <a:effectLst/>
                <a:latin typeface="Arial" panose="020B0604020202020204" pitchFamily="34" charset="0"/>
              </a:rPr>
              <a:t>: Study similar prior research thoroughly.</a:t>
            </a:r>
          </a:p>
          <a:p>
            <a:pPr algn="just"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Support</a:t>
            </a:r>
            <a:r>
              <a:rPr kumimoji="0" lang="en-US" altLang="en-US" sz="1800" b="0" i="0" u="none" strike="noStrike" cap="none" normalizeH="0" baseline="0" dirty="0">
                <a:ln>
                  <a:noFill/>
                </a:ln>
                <a:solidFill>
                  <a:schemeClr val="tx1"/>
                </a:solidFill>
                <a:effectLst/>
                <a:latin typeface="Arial" panose="020B0604020202020204" pitchFamily="34" charset="0"/>
              </a:rPr>
              <a:t>: Utilize resources like a good library. </a:t>
            </a:r>
          </a:p>
        </p:txBody>
      </p:sp>
      <p:pic>
        <p:nvPicPr>
          <p:cNvPr id="5" name="Picture 4">
            <a:extLst>
              <a:ext uri="{FF2B5EF4-FFF2-40B4-BE49-F238E27FC236}">
                <a16:creationId xmlns:a16="http://schemas.microsoft.com/office/drawing/2014/main" id="{21E4AADD-0D84-7A77-941B-B92B6FCA06F7}"/>
              </a:ext>
            </a:extLst>
          </p:cNvPr>
          <p:cNvPicPr>
            <a:picLocks noChangeAspect="1"/>
          </p:cNvPicPr>
          <p:nvPr/>
        </p:nvPicPr>
        <p:blipFill>
          <a:blip r:embed="rId2"/>
          <a:stretch>
            <a:fillRect/>
          </a:stretch>
        </p:blipFill>
        <p:spPr>
          <a:xfrm>
            <a:off x="9301316" y="0"/>
            <a:ext cx="2890684" cy="2301439"/>
          </a:xfrm>
          <a:prstGeom prst="rect">
            <a:avLst/>
          </a:prstGeom>
        </p:spPr>
      </p:pic>
      <p:sp>
        <p:nvSpPr>
          <p:cNvPr id="7" name="Slide Number Placeholder 6">
            <a:extLst>
              <a:ext uri="{FF2B5EF4-FFF2-40B4-BE49-F238E27FC236}">
                <a16:creationId xmlns:a16="http://schemas.microsoft.com/office/drawing/2014/main" id="{09D55D7D-78DB-1CB5-2C9D-7BD804FD25C1}"/>
              </a:ext>
            </a:extLst>
          </p:cNvPr>
          <p:cNvSpPr>
            <a:spLocks noGrp="1"/>
          </p:cNvSpPr>
          <p:nvPr>
            <p:ph type="sldNum" sz="quarter" idx="12"/>
          </p:nvPr>
        </p:nvSpPr>
        <p:spPr/>
        <p:txBody>
          <a:bodyPr/>
          <a:lstStyle/>
          <a:p>
            <a:fld id="{4F77384F-A9E7-45B5-8E02-8C565B450468}" type="slidenum">
              <a:rPr lang="en-IN" smtClean="0"/>
              <a:t>24</a:t>
            </a:fld>
            <a:endParaRPr lang="en-IN"/>
          </a:p>
        </p:txBody>
      </p:sp>
    </p:spTree>
    <p:extLst>
      <p:ext uri="{BB962C8B-B14F-4D97-AF65-F5344CB8AC3E}">
        <p14:creationId xmlns:p14="http://schemas.microsoft.com/office/powerpoint/2010/main" val="1364492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E8B270-72CC-E370-8C9D-276A4ECB76FA}"/>
              </a:ext>
            </a:extLst>
          </p:cNvPr>
          <p:cNvSpPr>
            <a:spLocks noGrp="1"/>
          </p:cNvSpPr>
          <p:nvPr>
            <p:ph type="title"/>
          </p:nvPr>
        </p:nvSpPr>
        <p:spPr>
          <a:xfrm>
            <a:off x="685801" y="609600"/>
            <a:ext cx="10131425" cy="639097"/>
          </a:xfrm>
        </p:spPr>
        <p:txBody>
          <a:bodyPr>
            <a:normAutofit/>
          </a:bodyPr>
          <a:lstStyle/>
          <a:p>
            <a:r>
              <a:rPr lang="en-IN" sz="2800" dirty="0"/>
              <a:t>HOW TO SEARCH FOR ARTICLES?</a:t>
            </a:r>
          </a:p>
        </p:txBody>
      </p:sp>
      <p:sp>
        <p:nvSpPr>
          <p:cNvPr id="3" name="Subtitle 2"/>
          <p:cNvSpPr>
            <a:spLocks noGrp="1"/>
          </p:cNvSpPr>
          <p:nvPr>
            <p:ph idx="1"/>
          </p:nvPr>
        </p:nvSpPr>
        <p:spPr>
          <a:xfrm>
            <a:off x="685801" y="1710813"/>
            <a:ext cx="10131425" cy="4080387"/>
          </a:xfrm>
        </p:spPr>
        <p:txBody>
          <a:bodyPr>
            <a:noAutofit/>
          </a:bodyPr>
          <a:lstStyle/>
          <a:p>
            <a:endParaRPr lang="en-US" sz="2000" dirty="0">
              <a:latin typeface="Arial" panose="020B0604020202020204" pitchFamily="34" charset="0"/>
              <a:cs typeface="Arial" panose="020B0604020202020204" pitchFamily="34" charset="0"/>
            </a:endParaRPr>
          </a:p>
          <a:p>
            <a:pPr>
              <a:lnSpc>
                <a:spcPct val="150000"/>
              </a:lnSpc>
            </a:pPr>
            <a:r>
              <a:rPr lang="en-US" sz="2000" dirty="0">
                <a:latin typeface="Arial" panose="020B0604020202020204" pitchFamily="34" charset="0"/>
                <a:cs typeface="Arial" panose="020B0604020202020204" pitchFamily="34" charset="0"/>
              </a:rPr>
              <a:t>Use Boolean operators</a:t>
            </a:r>
          </a:p>
          <a:p>
            <a:pPr>
              <a:lnSpc>
                <a:spcPct val="150000"/>
              </a:lnSpc>
            </a:pPr>
            <a:r>
              <a:rPr lang="en-US" sz="2000" b="0" i="0" dirty="0">
                <a:effectLst/>
                <a:latin typeface="Arial" panose="020B0604020202020204" pitchFamily="34" charset="0"/>
                <a:cs typeface="Arial" panose="020B0604020202020204" pitchFamily="34" charset="0"/>
              </a:rPr>
              <a:t>Boolean is a set of commands that can be used in almost every search engine, database, or online catalogue. </a:t>
            </a:r>
          </a:p>
          <a:p>
            <a:pPr algn="l"/>
            <a:r>
              <a:rPr lang="en-US" sz="2000" dirty="0">
                <a:solidFill>
                  <a:schemeClr val="tx1"/>
                </a:solidFill>
                <a:latin typeface="Times New Roman" pitchFamily="18" charset="0"/>
                <a:cs typeface="Times New Roman" pitchFamily="18" charset="0"/>
              </a:rPr>
              <a:t>We can use the                   </a:t>
            </a:r>
            <a:r>
              <a:rPr lang="en-US" sz="3600" dirty="0">
                <a:solidFill>
                  <a:schemeClr val="accent5">
                    <a:lumMod val="60000"/>
                    <a:lumOff val="40000"/>
                  </a:schemeClr>
                </a:solidFill>
                <a:latin typeface="Times New Roman" pitchFamily="18" charset="0"/>
                <a:cs typeface="Times New Roman" pitchFamily="18" charset="0"/>
              </a:rPr>
              <a:t>AND</a:t>
            </a:r>
          </a:p>
          <a:p>
            <a:pPr marL="0" indent="0" algn="l">
              <a:buNone/>
            </a:pPr>
            <a:r>
              <a:rPr lang="en-US" sz="3600" dirty="0">
                <a:solidFill>
                  <a:schemeClr val="accent5">
                    <a:lumMod val="60000"/>
                    <a:lumOff val="40000"/>
                  </a:schemeClr>
                </a:solidFill>
                <a:latin typeface="Times New Roman" pitchFamily="18" charset="0"/>
                <a:cs typeface="Times New Roman" pitchFamily="18" charset="0"/>
              </a:rPr>
              <a:t>                            OR</a:t>
            </a:r>
          </a:p>
          <a:p>
            <a:pPr marL="0" indent="0" algn="l">
              <a:buNone/>
            </a:pPr>
            <a:r>
              <a:rPr lang="en-US" sz="3600" dirty="0">
                <a:solidFill>
                  <a:schemeClr val="accent5">
                    <a:lumMod val="60000"/>
                    <a:lumOff val="40000"/>
                  </a:schemeClr>
                </a:solidFill>
                <a:latin typeface="Times New Roman" pitchFamily="18" charset="0"/>
                <a:cs typeface="Times New Roman" pitchFamily="18" charset="0"/>
              </a:rPr>
              <a:t>                           NOT</a:t>
            </a:r>
            <a:br>
              <a:rPr lang="en-US" sz="3600" dirty="0">
                <a:solidFill>
                  <a:schemeClr val="accent5">
                    <a:lumMod val="60000"/>
                    <a:lumOff val="40000"/>
                  </a:schemeClr>
                </a:solidFill>
                <a:latin typeface="Times New Roman" pitchFamily="18" charset="0"/>
                <a:cs typeface="Times New Roman" pitchFamily="18" charset="0"/>
              </a:rPr>
            </a:br>
            <a:r>
              <a:rPr lang="en-US" sz="3600" dirty="0">
                <a:solidFill>
                  <a:schemeClr val="accent5">
                    <a:lumMod val="60000"/>
                    <a:lumOff val="40000"/>
                  </a:schemeClr>
                </a:solidFill>
                <a:latin typeface="Times New Roman" pitchFamily="18" charset="0"/>
                <a:cs typeface="Times New Roman" pitchFamily="18" charset="0"/>
              </a:rPr>
              <a:t>                  and </a:t>
            </a:r>
            <a:r>
              <a:rPr lang="en-US" sz="3600" dirty="0" err="1">
                <a:solidFill>
                  <a:schemeClr val="accent5">
                    <a:lumMod val="60000"/>
                    <a:lumOff val="40000"/>
                  </a:schemeClr>
                </a:solidFill>
                <a:latin typeface="Times New Roman" pitchFamily="18" charset="0"/>
                <a:cs typeface="Times New Roman" pitchFamily="18" charset="0"/>
              </a:rPr>
              <a:t>AND</a:t>
            </a:r>
            <a:r>
              <a:rPr lang="en-US" sz="3600" dirty="0">
                <a:solidFill>
                  <a:schemeClr val="accent5">
                    <a:lumMod val="60000"/>
                    <a:lumOff val="40000"/>
                  </a:schemeClr>
                </a:solidFill>
                <a:latin typeface="Times New Roman" pitchFamily="18" charset="0"/>
                <a:cs typeface="Times New Roman" pitchFamily="18" charset="0"/>
              </a:rPr>
              <a:t> NOT</a:t>
            </a:r>
          </a:p>
          <a:p>
            <a:endParaRPr lang="en-US" sz="200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CBFF990-2A4A-6A6F-D3DC-987FDF2C22DC}"/>
              </a:ext>
            </a:extLst>
          </p:cNvPr>
          <p:cNvSpPr>
            <a:spLocks noGrp="1"/>
          </p:cNvSpPr>
          <p:nvPr>
            <p:ph type="sldNum" sz="quarter" idx="12"/>
          </p:nvPr>
        </p:nvSpPr>
        <p:spPr/>
        <p:txBody>
          <a:bodyPr/>
          <a:lstStyle/>
          <a:p>
            <a:fld id="{4F77384F-A9E7-45B5-8E02-8C565B450468}" type="slidenum">
              <a:rPr lang="en-IN" smtClean="0"/>
              <a:t>25</a:t>
            </a:fld>
            <a:endParaRPr lang="en-IN"/>
          </a:p>
        </p:txBody>
      </p:sp>
    </p:spTree>
    <p:extLst>
      <p:ext uri="{BB962C8B-B14F-4D97-AF65-F5344CB8AC3E}">
        <p14:creationId xmlns:p14="http://schemas.microsoft.com/office/powerpoint/2010/main" val="4110659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99740" y="555854"/>
            <a:ext cx="5773004" cy="7369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Times New Roman" panose="02020603050405020304" pitchFamily="18" charset="0"/>
                <a:cs typeface="Times New Roman" panose="02020603050405020304" pitchFamily="18" charset="0"/>
              </a:rPr>
              <a:t>KEYWORDS</a:t>
            </a:r>
            <a:endParaRPr lang="en-US" sz="2000" b="1"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99740" y="1774023"/>
            <a:ext cx="4572000" cy="3046988"/>
          </a:xfrm>
          <a:prstGeom prst="rect">
            <a:avLst/>
          </a:prstGeom>
        </p:spPr>
        <p:txBody>
          <a:bodyPr>
            <a:spAutoFit/>
          </a:bodyPr>
          <a:lstStyle/>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Clinical trial </a:t>
            </a:r>
          </a:p>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Dental caries </a:t>
            </a:r>
          </a:p>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Longitudinal </a:t>
            </a:r>
          </a:p>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Xylitol </a:t>
            </a:r>
          </a:p>
        </p:txBody>
      </p:sp>
      <p:sp>
        <p:nvSpPr>
          <p:cNvPr id="6" name="Slide Number Placeholder 5">
            <a:extLst>
              <a:ext uri="{FF2B5EF4-FFF2-40B4-BE49-F238E27FC236}">
                <a16:creationId xmlns:a16="http://schemas.microsoft.com/office/drawing/2014/main" id="{7BE83198-AD72-4C79-71D3-54DA5A2270B8}"/>
              </a:ext>
            </a:extLst>
          </p:cNvPr>
          <p:cNvSpPr>
            <a:spLocks noGrp="1"/>
          </p:cNvSpPr>
          <p:nvPr>
            <p:ph type="sldNum" sz="quarter" idx="12"/>
          </p:nvPr>
        </p:nvSpPr>
        <p:spPr/>
        <p:txBody>
          <a:bodyPr/>
          <a:lstStyle/>
          <a:p>
            <a:fld id="{4F77384F-A9E7-45B5-8E02-8C565B450468}" type="slidenum">
              <a:rPr lang="en-IN" smtClean="0"/>
              <a:t>26</a:t>
            </a:fld>
            <a:endParaRPr lang="en-IN"/>
          </a:p>
        </p:txBody>
      </p:sp>
    </p:spTree>
    <p:extLst>
      <p:ext uri="{BB962C8B-B14F-4D97-AF65-F5344CB8AC3E}">
        <p14:creationId xmlns:p14="http://schemas.microsoft.com/office/powerpoint/2010/main" val="821153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536" y="116632"/>
            <a:ext cx="6840760" cy="6443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FD01866E-DF76-3483-F837-22E98E34BD70}"/>
              </a:ext>
            </a:extLst>
          </p:cNvPr>
          <p:cNvSpPr>
            <a:spLocks noGrp="1"/>
          </p:cNvSpPr>
          <p:nvPr>
            <p:ph type="sldNum" sz="quarter" idx="12"/>
          </p:nvPr>
        </p:nvSpPr>
        <p:spPr/>
        <p:txBody>
          <a:bodyPr/>
          <a:lstStyle/>
          <a:p>
            <a:fld id="{4F77384F-A9E7-45B5-8E02-8C565B450468}" type="slidenum">
              <a:rPr lang="en-IN" smtClean="0"/>
              <a:t>27</a:t>
            </a:fld>
            <a:endParaRPr lang="en-IN"/>
          </a:p>
        </p:txBody>
      </p:sp>
    </p:spTree>
    <p:extLst>
      <p:ext uri="{BB962C8B-B14F-4D97-AF65-F5344CB8AC3E}">
        <p14:creationId xmlns:p14="http://schemas.microsoft.com/office/powerpoint/2010/main" val="3296933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BBA401-E5E6-49C1-A9BE-26E35557A95B}"/>
              </a:ext>
            </a:extLst>
          </p:cNvPr>
          <p:cNvPicPr>
            <a:picLocks noChangeAspect="1"/>
          </p:cNvPicPr>
          <p:nvPr/>
        </p:nvPicPr>
        <p:blipFill>
          <a:blip r:embed="rId2"/>
          <a:stretch>
            <a:fillRect/>
          </a:stretch>
        </p:blipFill>
        <p:spPr>
          <a:xfrm>
            <a:off x="1775521" y="188640"/>
            <a:ext cx="7050057" cy="5867400"/>
          </a:xfrm>
          <a:prstGeom prst="rect">
            <a:avLst/>
          </a:prstGeom>
        </p:spPr>
      </p:pic>
      <p:sp>
        <p:nvSpPr>
          <p:cNvPr id="5" name="Slide Number Placeholder 4">
            <a:extLst>
              <a:ext uri="{FF2B5EF4-FFF2-40B4-BE49-F238E27FC236}">
                <a16:creationId xmlns:a16="http://schemas.microsoft.com/office/drawing/2014/main" id="{82DDFA16-65C0-F439-732D-7632DB43981E}"/>
              </a:ext>
            </a:extLst>
          </p:cNvPr>
          <p:cNvSpPr>
            <a:spLocks noGrp="1"/>
          </p:cNvSpPr>
          <p:nvPr>
            <p:ph type="sldNum" sz="quarter" idx="12"/>
          </p:nvPr>
        </p:nvSpPr>
        <p:spPr/>
        <p:txBody>
          <a:bodyPr/>
          <a:lstStyle/>
          <a:p>
            <a:fld id="{4F77384F-A9E7-45B5-8E02-8C565B450468}" type="slidenum">
              <a:rPr lang="en-IN" smtClean="0"/>
              <a:t>28</a:t>
            </a:fld>
            <a:endParaRPr lang="en-IN"/>
          </a:p>
        </p:txBody>
      </p:sp>
    </p:spTree>
    <p:extLst>
      <p:ext uri="{BB962C8B-B14F-4D97-AF65-F5344CB8AC3E}">
        <p14:creationId xmlns:p14="http://schemas.microsoft.com/office/powerpoint/2010/main" val="2581083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4858F1-6F95-4BF5-A517-76D7FD75BDD1}"/>
              </a:ext>
            </a:extLst>
          </p:cNvPr>
          <p:cNvPicPr>
            <a:picLocks noChangeAspect="1"/>
          </p:cNvPicPr>
          <p:nvPr/>
        </p:nvPicPr>
        <p:blipFill>
          <a:blip r:embed="rId3"/>
          <a:stretch>
            <a:fillRect/>
          </a:stretch>
        </p:blipFill>
        <p:spPr>
          <a:xfrm>
            <a:off x="2501901" y="1376516"/>
            <a:ext cx="7186613" cy="3806902"/>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1901" y="134938"/>
            <a:ext cx="7186613" cy="659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9B1C222F-7894-E216-740A-648807542E03}"/>
              </a:ext>
            </a:extLst>
          </p:cNvPr>
          <p:cNvSpPr>
            <a:spLocks noGrp="1"/>
          </p:cNvSpPr>
          <p:nvPr>
            <p:ph type="sldNum" sz="quarter" idx="12"/>
          </p:nvPr>
        </p:nvSpPr>
        <p:spPr/>
        <p:txBody>
          <a:bodyPr/>
          <a:lstStyle/>
          <a:p>
            <a:fld id="{4F77384F-A9E7-45B5-8E02-8C565B450468}" type="slidenum">
              <a:rPr lang="en-IN" smtClean="0"/>
              <a:t>29</a:t>
            </a:fld>
            <a:endParaRPr lang="en-IN"/>
          </a:p>
        </p:txBody>
      </p:sp>
    </p:spTree>
    <p:extLst>
      <p:ext uri="{BB962C8B-B14F-4D97-AF65-F5344CB8AC3E}">
        <p14:creationId xmlns:p14="http://schemas.microsoft.com/office/powerpoint/2010/main" val="2487120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B2E3C-93B8-6718-917D-3386E4C2B3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41BF3-D1E4-1F6D-A6A4-F9042BF0BAE8}"/>
              </a:ext>
            </a:extLst>
          </p:cNvPr>
          <p:cNvSpPr>
            <a:spLocks noGrp="1"/>
          </p:cNvSpPr>
          <p:nvPr>
            <p:ph type="title"/>
          </p:nvPr>
        </p:nvSpPr>
        <p:spPr/>
        <p:txBody>
          <a:bodyPr>
            <a:normAutofit/>
          </a:bodyPr>
          <a:lstStyle/>
          <a:p>
            <a:r>
              <a:rPr lang="en-IN" sz="2800" dirty="0"/>
              <a:t>Development of working hypothesis</a:t>
            </a:r>
          </a:p>
        </p:txBody>
      </p:sp>
      <p:sp>
        <p:nvSpPr>
          <p:cNvPr id="4" name="Rectangle 1">
            <a:extLst>
              <a:ext uri="{FF2B5EF4-FFF2-40B4-BE49-F238E27FC236}">
                <a16:creationId xmlns:a16="http://schemas.microsoft.com/office/drawing/2014/main" id="{3BE86580-09F0-CBFC-841A-3E3EB514356B}"/>
              </a:ext>
            </a:extLst>
          </p:cNvPr>
          <p:cNvSpPr>
            <a:spLocks noGrp="1" noChangeArrowheads="1"/>
          </p:cNvSpPr>
          <p:nvPr>
            <p:ph idx="1"/>
          </p:nvPr>
        </p:nvSpPr>
        <p:spPr bwMode="auto">
          <a:xfrm>
            <a:off x="548148" y="2035822"/>
            <a:ext cx="9112431" cy="3709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lnSpc>
                <a:spcPct val="200000"/>
              </a:lnSpc>
              <a:spcBef>
                <a:spcPct val="0"/>
              </a:spcBef>
              <a:spcAft>
                <a:spcPct val="0"/>
              </a:spcAft>
              <a:buClrTx/>
              <a:buSzTx/>
            </a:pPr>
            <a:r>
              <a:rPr lang="en-US" altLang="en-US" b="1" dirty="0">
                <a:latin typeface="Arial" panose="020B0604020202020204" pitchFamily="34" charset="0"/>
              </a:rPr>
              <a:t>Working hypothesis is a t</a:t>
            </a:r>
            <a:r>
              <a:rPr kumimoji="0" lang="en-US" altLang="en-US" sz="1800" b="0" i="0" u="none" strike="noStrike" cap="none" normalizeH="0" baseline="0" dirty="0">
                <a:ln>
                  <a:noFill/>
                </a:ln>
                <a:solidFill>
                  <a:schemeClr val="tx1"/>
                </a:solidFill>
                <a:effectLst/>
                <a:latin typeface="Arial" panose="020B0604020202020204" pitchFamily="34" charset="0"/>
              </a:rPr>
              <a:t>entative assumption to test logical or empirical outcomes.</a:t>
            </a:r>
          </a:p>
          <a:p>
            <a:pPr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Importance</a:t>
            </a:r>
            <a:r>
              <a:rPr kumimoji="0" lang="en-US" altLang="en-US" sz="1800" b="0" i="0" u="none" strike="noStrike" cap="none" normalizeH="0" baseline="0" dirty="0">
                <a:ln>
                  <a:noFill/>
                </a:ln>
                <a:solidFill>
                  <a:schemeClr val="tx1"/>
                </a:solidFill>
                <a:effectLst/>
                <a:latin typeface="Arial" panose="020B0604020202020204" pitchFamily="34" charset="0"/>
              </a:rPr>
              <a:t>: Focuses research, guides data collection, and analysis methods.</a:t>
            </a:r>
          </a:p>
          <a:p>
            <a:pPr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Characteristics</a:t>
            </a:r>
            <a:r>
              <a:rPr kumimoji="0" lang="en-US" altLang="en-US" sz="1800" b="0" i="0" u="none" strike="noStrike" cap="none" normalizeH="0" baseline="0" dirty="0">
                <a:ln>
                  <a:noFill/>
                </a:ln>
                <a:solidFill>
                  <a:schemeClr val="tx1"/>
                </a:solidFill>
                <a:effectLst/>
                <a:latin typeface="Arial" panose="020B0604020202020204" pitchFamily="34" charset="0"/>
              </a:rPr>
              <a:t>: Specific, precise, and relevant to the research.</a:t>
            </a:r>
          </a:p>
          <a:p>
            <a:pPr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Development Approach</a:t>
            </a:r>
            <a:r>
              <a:rPr kumimoji="0" lang="en-US" altLang="en-US" sz="1800" b="0" i="0" u="none" strike="noStrike" cap="none" normalizeH="0" baseline="0" dirty="0">
                <a:ln>
                  <a:noFill/>
                </a:ln>
                <a:solidFill>
                  <a:schemeClr val="tx1"/>
                </a:solidFill>
                <a:effectLst/>
                <a:latin typeface="Arial" panose="020B0604020202020204" pitchFamily="34" charset="0"/>
              </a:rPr>
              <a:t>:</a:t>
            </a:r>
          </a:p>
          <a:p>
            <a:pPr lvl="1" defTabSz="914400" eaLnBrk="0" fontAlgn="base" hangingPunct="0">
              <a:lnSpc>
                <a:spcPct val="200000"/>
              </a:lnSpc>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Discussions with experts.</a:t>
            </a:r>
          </a:p>
          <a:p>
            <a:pPr lvl="1" defTabSz="914400" eaLnBrk="0" fontAlgn="base" hangingPunct="0">
              <a:lnSpc>
                <a:spcPct val="200000"/>
              </a:lnSpc>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Review of data, trends, and similar studies.</a:t>
            </a:r>
          </a:p>
          <a:p>
            <a:pPr lvl="1" defTabSz="914400" eaLnBrk="0" fontAlgn="base" hangingPunct="0">
              <a:lnSpc>
                <a:spcPct val="200000"/>
              </a:lnSpc>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Exploratory field investigations.</a:t>
            </a:r>
          </a:p>
        </p:txBody>
      </p:sp>
      <p:pic>
        <p:nvPicPr>
          <p:cNvPr id="3" name="Picture 2">
            <a:extLst>
              <a:ext uri="{FF2B5EF4-FFF2-40B4-BE49-F238E27FC236}">
                <a16:creationId xmlns:a16="http://schemas.microsoft.com/office/drawing/2014/main" id="{B3EB8C81-7DEC-CCD6-A212-373AF3A658B5}"/>
              </a:ext>
            </a:extLst>
          </p:cNvPr>
          <p:cNvPicPr>
            <a:picLocks noChangeAspect="1"/>
          </p:cNvPicPr>
          <p:nvPr/>
        </p:nvPicPr>
        <p:blipFill>
          <a:blip r:embed="rId2"/>
          <a:stretch>
            <a:fillRect/>
          </a:stretch>
        </p:blipFill>
        <p:spPr>
          <a:xfrm>
            <a:off x="9641050" y="147025"/>
            <a:ext cx="2171888" cy="2080440"/>
          </a:xfrm>
          <a:prstGeom prst="rect">
            <a:avLst/>
          </a:prstGeom>
        </p:spPr>
      </p:pic>
      <p:sp>
        <p:nvSpPr>
          <p:cNvPr id="6" name="Slide Number Placeholder 5">
            <a:extLst>
              <a:ext uri="{FF2B5EF4-FFF2-40B4-BE49-F238E27FC236}">
                <a16:creationId xmlns:a16="http://schemas.microsoft.com/office/drawing/2014/main" id="{A5EA3DDA-6C6E-3B60-96AB-389F0C03AC82}"/>
              </a:ext>
            </a:extLst>
          </p:cNvPr>
          <p:cNvSpPr>
            <a:spLocks noGrp="1"/>
          </p:cNvSpPr>
          <p:nvPr>
            <p:ph type="sldNum" sz="quarter" idx="12"/>
          </p:nvPr>
        </p:nvSpPr>
        <p:spPr/>
        <p:txBody>
          <a:bodyPr/>
          <a:lstStyle/>
          <a:p>
            <a:fld id="{4F77384F-A9E7-45B5-8E02-8C565B450468}" type="slidenum">
              <a:rPr lang="en-IN" smtClean="0"/>
              <a:t>30</a:t>
            </a:fld>
            <a:endParaRPr lang="en-IN"/>
          </a:p>
        </p:txBody>
      </p:sp>
    </p:spTree>
    <p:extLst>
      <p:ext uri="{BB962C8B-B14F-4D97-AF65-F5344CB8AC3E}">
        <p14:creationId xmlns:p14="http://schemas.microsoft.com/office/powerpoint/2010/main" val="167194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55222A79-0FB5-A06D-3F0B-AA3AD9165B39}"/>
              </a:ext>
            </a:extLst>
          </p:cNvPr>
          <p:cNvSpPr>
            <a:spLocks noGrp="1" noChangeArrowheads="1"/>
          </p:cNvSpPr>
          <p:nvPr>
            <p:ph type="title"/>
          </p:nvPr>
        </p:nvSpPr>
        <p:spPr>
          <a:xfrm>
            <a:off x="685801" y="609600"/>
            <a:ext cx="10131425" cy="560439"/>
          </a:xfrm>
        </p:spPr>
        <p:txBody>
          <a:bodyPr>
            <a:normAutofit/>
          </a:bodyPr>
          <a:lstStyle/>
          <a:p>
            <a:pPr eaLnBrk="1" hangingPunct="1"/>
            <a:r>
              <a:rPr lang="en-US" altLang="en-US" sz="2800" dirty="0"/>
              <a:t>Formulation of hypothesis</a:t>
            </a:r>
          </a:p>
        </p:txBody>
      </p:sp>
      <p:sp>
        <p:nvSpPr>
          <p:cNvPr id="98307" name="Rectangle 3">
            <a:extLst>
              <a:ext uri="{FF2B5EF4-FFF2-40B4-BE49-F238E27FC236}">
                <a16:creationId xmlns:a16="http://schemas.microsoft.com/office/drawing/2014/main" id="{497A6E6A-249E-AB4C-3A47-7882F72BF0DA}"/>
              </a:ext>
            </a:extLst>
          </p:cNvPr>
          <p:cNvSpPr>
            <a:spLocks noGrp="1" noChangeArrowheads="1"/>
          </p:cNvSpPr>
          <p:nvPr>
            <p:ph type="body" idx="1"/>
          </p:nvPr>
        </p:nvSpPr>
        <p:spPr>
          <a:xfrm>
            <a:off x="1981200" y="1371601"/>
            <a:ext cx="8229600" cy="4754563"/>
          </a:xfrm>
        </p:spPr>
        <p:txBody>
          <a:bodyPr>
            <a:normAutofit fontScale="92500" lnSpcReduction="20000"/>
          </a:bodyPr>
          <a:lstStyle/>
          <a:p>
            <a:r>
              <a:rPr lang="en-US" altLang="en-US" sz="2400" dirty="0">
                <a:latin typeface="+mj-lt"/>
                <a:cs typeface="Times New Roman" panose="02020603050405020304" pitchFamily="18" charset="0"/>
              </a:rPr>
              <a:t>It is a supposition, arrived at from observation or reflection</a:t>
            </a:r>
          </a:p>
          <a:p>
            <a:endParaRPr lang="en-US" altLang="en-US" sz="2400" dirty="0">
              <a:latin typeface="+mj-lt"/>
              <a:cs typeface="Times New Roman" panose="02020603050405020304" pitchFamily="18" charset="0"/>
            </a:endParaRPr>
          </a:p>
          <a:p>
            <a:r>
              <a:rPr lang="en-US" altLang="en-US" sz="2400" dirty="0">
                <a:latin typeface="+mj-lt"/>
                <a:cs typeface="Times New Roman" panose="02020603050405020304" pitchFamily="18" charset="0"/>
              </a:rPr>
              <a:t>It should specify following:</a:t>
            </a:r>
          </a:p>
          <a:p>
            <a:pPr lvl="1">
              <a:lnSpc>
                <a:spcPct val="140000"/>
              </a:lnSpc>
            </a:pPr>
            <a:r>
              <a:rPr lang="en-US" altLang="en-US" sz="2400" dirty="0">
                <a:solidFill>
                  <a:srgbClr val="FFFF00"/>
                </a:solidFill>
                <a:latin typeface="+mj-lt"/>
                <a:cs typeface="Times New Roman" panose="02020603050405020304" pitchFamily="18" charset="0"/>
              </a:rPr>
              <a:t>POPULATION</a:t>
            </a:r>
            <a:r>
              <a:rPr lang="en-US" altLang="en-US" sz="2400" dirty="0">
                <a:latin typeface="+mj-lt"/>
                <a:cs typeface="Times New Roman" panose="02020603050405020304" pitchFamily="18" charset="0"/>
              </a:rPr>
              <a:t>- </a:t>
            </a:r>
            <a:r>
              <a:rPr lang="en-US" altLang="en-US" sz="2400" dirty="0">
                <a:latin typeface="+mj-lt"/>
              </a:rPr>
              <a:t>The characteristics of the persons to whom the hypothesis applies</a:t>
            </a:r>
            <a:endParaRPr lang="en-US" altLang="en-US" sz="2400" dirty="0">
              <a:latin typeface="+mj-lt"/>
              <a:cs typeface="Times New Roman" panose="02020603050405020304" pitchFamily="18" charset="0"/>
            </a:endParaRPr>
          </a:p>
          <a:p>
            <a:pPr lvl="1">
              <a:lnSpc>
                <a:spcPct val="140000"/>
              </a:lnSpc>
            </a:pPr>
            <a:r>
              <a:rPr lang="en-US" altLang="en-US" sz="2400" dirty="0">
                <a:solidFill>
                  <a:srgbClr val="FFFF00"/>
                </a:solidFill>
                <a:latin typeface="+mj-lt"/>
                <a:cs typeface="Times New Roman" panose="02020603050405020304" pitchFamily="18" charset="0"/>
              </a:rPr>
              <a:t>SPECIFIC CAUSE BEING CONSIDERED- </a:t>
            </a:r>
            <a:r>
              <a:rPr lang="en-US" altLang="en-US" sz="2400" dirty="0">
                <a:latin typeface="+mj-lt"/>
              </a:rPr>
              <a:t>The environmental exposure</a:t>
            </a:r>
            <a:endParaRPr lang="en-US" altLang="en-US" sz="2400" dirty="0">
              <a:latin typeface="+mj-lt"/>
              <a:cs typeface="Times New Roman" panose="02020603050405020304" pitchFamily="18" charset="0"/>
            </a:endParaRPr>
          </a:p>
          <a:p>
            <a:pPr lvl="1">
              <a:lnSpc>
                <a:spcPct val="140000"/>
              </a:lnSpc>
            </a:pPr>
            <a:r>
              <a:rPr lang="en-US" altLang="en-US" sz="2400" dirty="0">
                <a:solidFill>
                  <a:srgbClr val="FFFF00"/>
                </a:solidFill>
                <a:latin typeface="+mj-lt"/>
                <a:cs typeface="Times New Roman" panose="02020603050405020304" pitchFamily="18" charset="0"/>
              </a:rPr>
              <a:t>EXPECTED OUTCOME </a:t>
            </a:r>
            <a:r>
              <a:rPr lang="en-US" altLang="en-US" sz="2400" dirty="0">
                <a:latin typeface="+mj-lt"/>
                <a:cs typeface="Times New Roman" panose="02020603050405020304" pitchFamily="18" charset="0"/>
              </a:rPr>
              <a:t>– the disease</a:t>
            </a:r>
          </a:p>
          <a:p>
            <a:pPr lvl="1">
              <a:lnSpc>
                <a:spcPct val="140000"/>
              </a:lnSpc>
            </a:pPr>
            <a:r>
              <a:rPr lang="en-US" altLang="en-US" sz="2400" dirty="0">
                <a:solidFill>
                  <a:srgbClr val="FFFF00"/>
                </a:solidFill>
                <a:latin typeface="+mj-lt"/>
                <a:cs typeface="Times New Roman" panose="02020603050405020304" pitchFamily="18" charset="0"/>
              </a:rPr>
              <a:t>DOSE-RESPONSE RELATIONSHIP</a:t>
            </a:r>
          </a:p>
          <a:p>
            <a:pPr lvl="1">
              <a:lnSpc>
                <a:spcPct val="140000"/>
              </a:lnSpc>
            </a:pPr>
            <a:r>
              <a:rPr lang="en-US" altLang="en-US" sz="2400" dirty="0">
                <a:solidFill>
                  <a:srgbClr val="FFFF00"/>
                </a:solidFill>
                <a:latin typeface="+mj-lt"/>
                <a:cs typeface="Times New Roman" panose="02020603050405020304" pitchFamily="18" charset="0"/>
              </a:rPr>
              <a:t>TIME-RESPONSE RELATIONSHIP</a:t>
            </a:r>
          </a:p>
        </p:txBody>
      </p:sp>
      <p:pic>
        <p:nvPicPr>
          <p:cNvPr id="3" name="Picture 2">
            <a:extLst>
              <a:ext uri="{FF2B5EF4-FFF2-40B4-BE49-F238E27FC236}">
                <a16:creationId xmlns:a16="http://schemas.microsoft.com/office/drawing/2014/main" id="{84B2AD93-8DF6-2E42-4603-CC3CC25E6DB7}"/>
              </a:ext>
            </a:extLst>
          </p:cNvPr>
          <p:cNvPicPr>
            <a:picLocks noChangeAspect="1"/>
          </p:cNvPicPr>
          <p:nvPr/>
        </p:nvPicPr>
        <p:blipFill>
          <a:blip r:embed="rId2"/>
          <a:stretch>
            <a:fillRect/>
          </a:stretch>
        </p:blipFill>
        <p:spPr>
          <a:xfrm>
            <a:off x="9699522" y="562897"/>
            <a:ext cx="1920406" cy="1501270"/>
          </a:xfrm>
          <a:prstGeom prst="rect">
            <a:avLst/>
          </a:prstGeom>
        </p:spPr>
      </p:pic>
      <p:sp>
        <p:nvSpPr>
          <p:cNvPr id="5" name="Slide Number Placeholder 4">
            <a:extLst>
              <a:ext uri="{FF2B5EF4-FFF2-40B4-BE49-F238E27FC236}">
                <a16:creationId xmlns:a16="http://schemas.microsoft.com/office/drawing/2014/main" id="{EC015E9C-D6EA-6D3C-F58D-87C75795AF17}"/>
              </a:ext>
            </a:extLst>
          </p:cNvPr>
          <p:cNvSpPr>
            <a:spLocks noGrp="1"/>
          </p:cNvSpPr>
          <p:nvPr>
            <p:ph type="sldNum" sz="quarter" idx="12"/>
          </p:nvPr>
        </p:nvSpPr>
        <p:spPr/>
        <p:txBody>
          <a:bodyPr/>
          <a:lstStyle/>
          <a:p>
            <a:fld id="{4F77384F-A9E7-45B5-8E02-8C565B450468}" type="slidenum">
              <a:rPr lang="en-IN" smtClean="0"/>
              <a:t>31</a:t>
            </a:fld>
            <a:endParaRPr lang="en-I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Content Placeholder 2">
            <a:extLst>
              <a:ext uri="{FF2B5EF4-FFF2-40B4-BE49-F238E27FC236}">
                <a16:creationId xmlns:a16="http://schemas.microsoft.com/office/drawing/2014/main" id="{E028ED0E-0415-6166-2E60-A2F6981927BB}"/>
              </a:ext>
            </a:extLst>
          </p:cNvPr>
          <p:cNvSpPr>
            <a:spLocks noGrp="1"/>
          </p:cNvSpPr>
          <p:nvPr>
            <p:ph sz="half" idx="2"/>
          </p:nvPr>
        </p:nvSpPr>
        <p:spPr>
          <a:xfrm>
            <a:off x="314633" y="1268361"/>
            <a:ext cx="5368092" cy="4522838"/>
          </a:xfrm>
        </p:spPr>
        <p:txBody>
          <a:bodyPr>
            <a:normAutofit fontScale="77500" lnSpcReduction="20000"/>
          </a:bodyPr>
          <a:lstStyle/>
          <a:p>
            <a:pPr eaLnBrk="1" hangingPunct="1">
              <a:lnSpc>
                <a:spcPct val="150000"/>
              </a:lnSpc>
              <a:buFontTx/>
              <a:buNone/>
            </a:pPr>
            <a:r>
              <a:rPr lang="en-US" altLang="en-US" sz="2900" dirty="0">
                <a:latin typeface="Arial Narrow" panose="020B0606020202030204" pitchFamily="34" charset="0"/>
              </a:rPr>
              <a:t> “CIGARETTE SMOKING CAUSES LUNG CANCER” </a:t>
            </a:r>
          </a:p>
          <a:p>
            <a:pPr eaLnBrk="1" hangingPunct="1">
              <a:lnSpc>
                <a:spcPct val="150000"/>
              </a:lnSpc>
              <a:buFontTx/>
              <a:buNone/>
            </a:pPr>
            <a:endParaRPr lang="en-US" altLang="en-US" sz="2900" dirty="0">
              <a:latin typeface="Arial Narrow" panose="020B0606020202030204" pitchFamily="34" charset="0"/>
            </a:endParaRPr>
          </a:p>
          <a:p>
            <a:pPr algn="ctr">
              <a:buFont typeface="Wingdings" panose="05000000000000000000" pitchFamily="2" charset="2"/>
              <a:buNone/>
            </a:pPr>
            <a:r>
              <a:rPr lang="en-US" altLang="en-US" sz="2600" dirty="0">
                <a:highlight>
                  <a:srgbClr val="800000"/>
                </a:highlight>
                <a:latin typeface="Arial Narrow" panose="020B0606020202030204" pitchFamily="34" charset="0"/>
              </a:rPr>
              <a:t>AN IMPROVED FORMULATION </a:t>
            </a:r>
          </a:p>
          <a:p>
            <a:pPr>
              <a:lnSpc>
                <a:spcPct val="210000"/>
              </a:lnSpc>
              <a:buFont typeface="Wingdings" panose="05000000000000000000" pitchFamily="2" charset="2"/>
              <a:buNone/>
            </a:pPr>
            <a:r>
              <a:rPr lang="en-US" altLang="en-US" sz="2900" dirty="0">
                <a:latin typeface="Arial Narrow" panose="020B0606020202030204" pitchFamily="34" charset="0"/>
              </a:rPr>
              <a:t>“ The smoking of 30-40 cigarettes per day causes lung cancer in 10% of smokers after 20 years of exposure.”</a:t>
            </a:r>
          </a:p>
          <a:p>
            <a:pPr eaLnBrk="1" hangingPunct="1">
              <a:buFontTx/>
              <a:buChar char="•"/>
            </a:pPr>
            <a:endParaRPr lang="en-US" altLang="en-US" sz="3200" dirty="0">
              <a:solidFill>
                <a:srgbClr val="000000"/>
              </a:solidFill>
              <a:latin typeface="Arial" panose="020B0604020202020204" pitchFamily="34" charset="0"/>
            </a:endParaRPr>
          </a:p>
        </p:txBody>
      </p:sp>
      <p:sp>
        <p:nvSpPr>
          <p:cNvPr id="6" name="Text Placeholder 5">
            <a:extLst>
              <a:ext uri="{FF2B5EF4-FFF2-40B4-BE49-F238E27FC236}">
                <a16:creationId xmlns:a16="http://schemas.microsoft.com/office/drawing/2014/main" id="{BE5D0C91-473F-66FE-2C4C-A3CBDC0810DB}"/>
              </a:ext>
            </a:extLst>
          </p:cNvPr>
          <p:cNvSpPr>
            <a:spLocks noGrp="1"/>
          </p:cNvSpPr>
          <p:nvPr>
            <p:ph type="body" sz="quarter" idx="3"/>
          </p:nvPr>
        </p:nvSpPr>
        <p:spPr/>
        <p:txBody>
          <a:bodyPr/>
          <a:lstStyle/>
          <a:p>
            <a:endParaRPr lang="en-IN"/>
          </a:p>
        </p:txBody>
      </p:sp>
      <p:sp>
        <p:nvSpPr>
          <p:cNvPr id="7" name="Content Placeholder 6">
            <a:extLst>
              <a:ext uri="{FF2B5EF4-FFF2-40B4-BE49-F238E27FC236}">
                <a16:creationId xmlns:a16="http://schemas.microsoft.com/office/drawing/2014/main" id="{E5282F62-D5CF-07DC-A1EF-CC92BFFAE6F9}"/>
              </a:ext>
            </a:extLst>
          </p:cNvPr>
          <p:cNvSpPr>
            <a:spLocks noGrp="1"/>
          </p:cNvSpPr>
          <p:nvPr>
            <p:ph sz="quarter" idx="4"/>
          </p:nvPr>
        </p:nvSpPr>
        <p:spPr/>
        <p:txBody>
          <a:bodyPr>
            <a:normAutofit fontScale="77500" lnSpcReduction="20000"/>
          </a:bodyPr>
          <a:lstStyle/>
          <a:p>
            <a:endParaRPr lang="en-IN"/>
          </a:p>
        </p:txBody>
      </p:sp>
      <p:pic>
        <p:nvPicPr>
          <p:cNvPr id="3" name="Picture 2">
            <a:extLst>
              <a:ext uri="{FF2B5EF4-FFF2-40B4-BE49-F238E27FC236}">
                <a16:creationId xmlns:a16="http://schemas.microsoft.com/office/drawing/2014/main" id="{BEE91898-A93C-7DDD-C4F2-FB63A8372B60}"/>
              </a:ext>
            </a:extLst>
          </p:cNvPr>
          <p:cNvPicPr>
            <a:picLocks noChangeAspect="1"/>
          </p:cNvPicPr>
          <p:nvPr/>
        </p:nvPicPr>
        <p:blipFill>
          <a:blip r:embed="rId2"/>
          <a:srcRect t="5769"/>
          <a:stretch/>
        </p:blipFill>
        <p:spPr>
          <a:xfrm>
            <a:off x="7105964" y="1337733"/>
            <a:ext cx="3711262" cy="4453466"/>
          </a:xfrm>
          <a:prstGeom prst="rect">
            <a:avLst/>
          </a:prstGeom>
        </p:spPr>
      </p:pic>
      <p:sp>
        <p:nvSpPr>
          <p:cNvPr id="9" name="Slide Number Placeholder 8">
            <a:extLst>
              <a:ext uri="{FF2B5EF4-FFF2-40B4-BE49-F238E27FC236}">
                <a16:creationId xmlns:a16="http://schemas.microsoft.com/office/drawing/2014/main" id="{09DF91B1-EDE4-DB74-9CFC-3C6B2EF66BCC}"/>
              </a:ext>
            </a:extLst>
          </p:cNvPr>
          <p:cNvSpPr>
            <a:spLocks noGrp="1"/>
          </p:cNvSpPr>
          <p:nvPr>
            <p:ph type="sldNum" sz="quarter" idx="12"/>
          </p:nvPr>
        </p:nvSpPr>
        <p:spPr/>
        <p:txBody>
          <a:bodyPr/>
          <a:lstStyle/>
          <a:p>
            <a:fld id="{4F77384F-A9E7-45B5-8E02-8C565B450468}" type="slidenum">
              <a:rPr lang="en-IN" smtClean="0"/>
              <a:t>32</a:t>
            </a:fld>
            <a:endParaRPr lang="en-IN"/>
          </a:p>
        </p:txBody>
      </p:sp>
    </p:spTree>
    <p:extLst>
      <p:ext uri="{BB962C8B-B14F-4D97-AF65-F5344CB8AC3E}">
        <p14:creationId xmlns:p14="http://schemas.microsoft.com/office/powerpoint/2010/main" val="89254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93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99331">
                                            <p:txEl>
                                              <p:pRg st="3" end="3"/>
                                            </p:txEl>
                                          </p:spTgt>
                                        </p:tgtEl>
                                        <p:attrNameLst>
                                          <p:attrName>style.visibility</p:attrName>
                                        </p:attrNameLst>
                                      </p:cBhvr>
                                      <p:to>
                                        <p:strVal val="visible"/>
                                      </p:to>
                                    </p:set>
                                    <p:animEffect transition="in" filter="circle(in)">
                                      <p:cBhvr>
                                        <p:cTn id="15" dur="2000"/>
                                        <p:tgtEl>
                                          <p:spTgt spid="99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45D50-49BE-047F-4FAE-3310C95166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CCFB3-DE7C-E624-C85F-D96E1E49DDC6}"/>
              </a:ext>
            </a:extLst>
          </p:cNvPr>
          <p:cNvSpPr>
            <a:spLocks noGrp="1"/>
          </p:cNvSpPr>
          <p:nvPr>
            <p:ph type="title"/>
          </p:nvPr>
        </p:nvSpPr>
        <p:spPr>
          <a:xfrm>
            <a:off x="685801" y="609600"/>
            <a:ext cx="10131425" cy="566057"/>
          </a:xfrm>
        </p:spPr>
        <p:txBody>
          <a:bodyPr>
            <a:normAutofit/>
          </a:bodyPr>
          <a:lstStyle/>
          <a:p>
            <a:pPr algn="ctr"/>
            <a:r>
              <a:rPr lang="en-IN" sz="2800" dirty="0"/>
              <a:t>Preparing the research design</a:t>
            </a:r>
          </a:p>
        </p:txBody>
      </p:sp>
      <p:sp>
        <p:nvSpPr>
          <p:cNvPr id="4" name="Rectangle 1">
            <a:extLst>
              <a:ext uri="{FF2B5EF4-FFF2-40B4-BE49-F238E27FC236}">
                <a16:creationId xmlns:a16="http://schemas.microsoft.com/office/drawing/2014/main" id="{22E21A3A-4970-1342-DFEB-98B6A21F320A}"/>
              </a:ext>
            </a:extLst>
          </p:cNvPr>
          <p:cNvSpPr>
            <a:spLocks noGrp="1" noChangeArrowheads="1"/>
          </p:cNvSpPr>
          <p:nvPr>
            <p:ph sz="half" idx="2"/>
          </p:nvPr>
        </p:nvSpPr>
        <p:spPr bwMode="auto">
          <a:xfrm>
            <a:off x="296821" y="1715282"/>
            <a:ext cx="8145049" cy="4611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defTabSz="914400" eaLnBrk="0" fontAlgn="base" hangingPunct="0">
              <a:lnSpc>
                <a:spcPct val="150000"/>
              </a:lnSpc>
              <a:spcBef>
                <a:spcPct val="0"/>
              </a:spcBef>
              <a:spcAft>
                <a:spcPct val="0"/>
              </a:spcAft>
              <a:buClrTx/>
              <a:buSzTx/>
              <a:buNone/>
            </a:pPr>
            <a:r>
              <a:rPr lang="en-US" altLang="en-US" dirty="0">
                <a:latin typeface="Arial" panose="020B0604020202020204" pitchFamily="34" charset="0"/>
              </a:rPr>
              <a:t>Conceptual structure for conducting research efficiently with minimal effort, time, and cost.</a:t>
            </a:r>
          </a:p>
          <a:p>
            <a:pPr marL="0" lvl="0" indent="0" defTabSz="914400" eaLnBrk="0" fontAlgn="base" hangingPunct="0">
              <a:lnSpc>
                <a:spcPct val="150000"/>
              </a:lnSpc>
              <a:spcBef>
                <a:spcPct val="0"/>
              </a:spcBef>
              <a:spcAft>
                <a:spcPct val="0"/>
              </a:spcAft>
              <a:buClrTx/>
              <a:buSzTx/>
              <a:buNone/>
            </a:pPr>
            <a:r>
              <a:rPr lang="en-US" altLang="en-US" b="1" dirty="0">
                <a:latin typeface="Arial" panose="020B0604020202020204" pitchFamily="34" charset="0"/>
              </a:rPr>
              <a:t>Purpose</a:t>
            </a:r>
            <a:r>
              <a:rPr lang="en-US" altLang="en-US" dirty="0">
                <a:latin typeface="Arial" panose="020B0604020202020204" pitchFamily="34" charset="0"/>
              </a:rPr>
              <a:t>:</a:t>
            </a:r>
          </a:p>
          <a:p>
            <a:pPr defTabSz="914400" eaLnBrk="0" fontAlgn="base" hangingPunct="0">
              <a:lnSpc>
                <a:spcPct val="150000"/>
              </a:lnSpc>
              <a:spcBef>
                <a:spcPct val="0"/>
              </a:spcBef>
              <a:spcAft>
                <a:spcPct val="0"/>
              </a:spcAft>
              <a:buClrTx/>
              <a:buSzTx/>
            </a:pPr>
            <a:r>
              <a:rPr lang="en-US" altLang="en-US" dirty="0">
                <a:latin typeface="Arial" panose="020B0604020202020204" pitchFamily="34" charset="0"/>
              </a:rPr>
              <a:t>Exploration</a:t>
            </a:r>
          </a:p>
          <a:p>
            <a:pPr defTabSz="914400" eaLnBrk="0" fontAlgn="base" hangingPunct="0">
              <a:lnSpc>
                <a:spcPct val="150000"/>
              </a:lnSpc>
              <a:spcBef>
                <a:spcPct val="0"/>
              </a:spcBef>
              <a:spcAft>
                <a:spcPct val="0"/>
              </a:spcAft>
              <a:buClrTx/>
              <a:buSzTx/>
            </a:pPr>
            <a:r>
              <a:rPr lang="en-US" altLang="en-US" dirty="0">
                <a:latin typeface="Arial" panose="020B0604020202020204" pitchFamily="34" charset="0"/>
              </a:rPr>
              <a:t>Description</a:t>
            </a:r>
          </a:p>
          <a:p>
            <a:pPr defTabSz="914400" eaLnBrk="0" fontAlgn="base" hangingPunct="0">
              <a:lnSpc>
                <a:spcPct val="150000"/>
              </a:lnSpc>
              <a:spcBef>
                <a:spcPct val="0"/>
              </a:spcBef>
              <a:spcAft>
                <a:spcPct val="0"/>
              </a:spcAft>
              <a:buClrTx/>
              <a:buSzTx/>
            </a:pPr>
            <a:r>
              <a:rPr lang="en-US" altLang="en-US" dirty="0">
                <a:latin typeface="Arial" panose="020B0604020202020204" pitchFamily="34" charset="0"/>
              </a:rPr>
              <a:t>Diagnosis</a:t>
            </a:r>
          </a:p>
          <a:p>
            <a:pPr defTabSz="914400" eaLnBrk="0" fontAlgn="base" hangingPunct="0">
              <a:lnSpc>
                <a:spcPct val="150000"/>
              </a:lnSpc>
              <a:spcBef>
                <a:spcPct val="0"/>
              </a:spcBef>
              <a:spcAft>
                <a:spcPct val="0"/>
              </a:spcAft>
              <a:buClrTx/>
              <a:buSzTx/>
            </a:pPr>
            <a:r>
              <a:rPr lang="en-US" altLang="en-US" dirty="0">
                <a:latin typeface="Arial" panose="020B0604020202020204" pitchFamily="34" charset="0"/>
              </a:rPr>
              <a:t>Experimentation</a:t>
            </a:r>
          </a:p>
          <a:p>
            <a:pPr marL="0" lvl="0" indent="0" defTabSz="914400" eaLnBrk="0" fontAlgn="base" hangingPunct="0">
              <a:lnSpc>
                <a:spcPct val="150000"/>
              </a:lnSpc>
              <a:spcBef>
                <a:spcPct val="0"/>
              </a:spcBef>
              <a:spcAft>
                <a:spcPct val="0"/>
              </a:spcAft>
              <a:buClrTx/>
              <a:buSzTx/>
              <a:buNone/>
            </a:pPr>
            <a:r>
              <a:rPr lang="en-US" altLang="en-US" b="1" dirty="0">
                <a:latin typeface="Arial" panose="020B0604020202020204" pitchFamily="34" charset="0"/>
              </a:rPr>
              <a:t>Design Types</a:t>
            </a:r>
            <a:r>
              <a:rPr lang="en-US" altLang="en-US" dirty="0">
                <a:latin typeface="Arial" panose="020B0604020202020204" pitchFamily="34" charset="0"/>
              </a:rPr>
              <a:t>:</a:t>
            </a:r>
          </a:p>
          <a:p>
            <a:pPr defTabSz="914400" eaLnBrk="0" fontAlgn="base" hangingPunct="0">
              <a:lnSpc>
                <a:spcPct val="150000"/>
              </a:lnSpc>
              <a:spcBef>
                <a:spcPct val="0"/>
              </a:spcBef>
              <a:spcAft>
                <a:spcPct val="0"/>
              </a:spcAft>
              <a:buClrTx/>
              <a:buSzTx/>
            </a:pPr>
            <a:r>
              <a:rPr lang="en-US" altLang="en-US" b="1" dirty="0">
                <a:latin typeface="Arial" panose="020B0604020202020204" pitchFamily="34" charset="0"/>
              </a:rPr>
              <a:t>Experimental</a:t>
            </a:r>
            <a:r>
              <a:rPr lang="en-US" altLang="en-US" dirty="0">
                <a:latin typeface="Arial" panose="020B0604020202020204" pitchFamily="34" charset="0"/>
              </a:rPr>
              <a:t>: Informal (e.g., before-and-after, control group) or formal (e.g., randomized designs).</a:t>
            </a:r>
          </a:p>
          <a:p>
            <a:pPr defTabSz="914400" eaLnBrk="0" fontAlgn="base" hangingPunct="0">
              <a:lnSpc>
                <a:spcPct val="150000"/>
              </a:lnSpc>
              <a:spcBef>
                <a:spcPct val="0"/>
              </a:spcBef>
              <a:spcAft>
                <a:spcPct val="0"/>
              </a:spcAft>
              <a:buClrTx/>
              <a:buSzTx/>
            </a:pPr>
            <a:r>
              <a:rPr lang="en-US" altLang="en-US" b="1" dirty="0">
                <a:latin typeface="Arial" panose="020B0604020202020204" pitchFamily="34" charset="0"/>
              </a:rPr>
              <a:t>Non-Experimental</a:t>
            </a:r>
            <a:r>
              <a:rPr lang="en-US" altLang="en-US" dirty="0">
                <a:latin typeface="Arial" panose="020B0604020202020204" pitchFamily="34" charset="0"/>
              </a:rPr>
              <a:t>: For hypothesis testing and observational studies.</a:t>
            </a:r>
          </a:p>
        </p:txBody>
      </p:sp>
      <p:pic>
        <p:nvPicPr>
          <p:cNvPr id="5" name="Picture 4">
            <a:extLst>
              <a:ext uri="{FF2B5EF4-FFF2-40B4-BE49-F238E27FC236}">
                <a16:creationId xmlns:a16="http://schemas.microsoft.com/office/drawing/2014/main" id="{2757DE68-4DDE-6C73-5468-DDADD5D3377A}"/>
              </a:ext>
            </a:extLst>
          </p:cNvPr>
          <p:cNvPicPr>
            <a:picLocks noChangeAspect="1"/>
          </p:cNvPicPr>
          <p:nvPr/>
        </p:nvPicPr>
        <p:blipFill>
          <a:blip r:embed="rId2"/>
          <a:stretch>
            <a:fillRect/>
          </a:stretch>
        </p:blipFill>
        <p:spPr>
          <a:xfrm>
            <a:off x="8023122" y="0"/>
            <a:ext cx="4090220" cy="3910348"/>
          </a:xfrm>
          <a:prstGeom prst="rect">
            <a:avLst/>
          </a:prstGeom>
        </p:spPr>
      </p:pic>
      <p:sp>
        <p:nvSpPr>
          <p:cNvPr id="11" name="Slide Number Placeholder 10">
            <a:extLst>
              <a:ext uri="{FF2B5EF4-FFF2-40B4-BE49-F238E27FC236}">
                <a16:creationId xmlns:a16="http://schemas.microsoft.com/office/drawing/2014/main" id="{DEDDE34E-05A1-B895-DDA5-132C1DA7218B}"/>
              </a:ext>
            </a:extLst>
          </p:cNvPr>
          <p:cNvSpPr>
            <a:spLocks noGrp="1"/>
          </p:cNvSpPr>
          <p:nvPr>
            <p:ph type="sldNum" sz="quarter" idx="12"/>
          </p:nvPr>
        </p:nvSpPr>
        <p:spPr/>
        <p:txBody>
          <a:bodyPr/>
          <a:lstStyle/>
          <a:p>
            <a:fld id="{4F77384F-A9E7-45B5-8E02-8C565B450468}" type="slidenum">
              <a:rPr lang="en-IN" smtClean="0"/>
              <a:t>33</a:t>
            </a:fld>
            <a:endParaRPr lang="en-IN"/>
          </a:p>
        </p:txBody>
      </p:sp>
    </p:spTree>
    <p:extLst>
      <p:ext uri="{BB962C8B-B14F-4D97-AF65-F5344CB8AC3E}">
        <p14:creationId xmlns:p14="http://schemas.microsoft.com/office/powerpoint/2010/main" val="428633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4">
                                            <p:txEl>
                                              <p:pRg st="1" end="1"/>
                                            </p:txEl>
                                          </p:spTgt>
                                        </p:tgtEl>
                                      </p:cBhvr>
                                    </p:animEffect>
                                    <p:set>
                                      <p:cBhvr>
                                        <p:cTn id="7" dur="1" fill="hold">
                                          <p:stCondLst>
                                            <p:cond delay="1999"/>
                                          </p:stCondLst>
                                        </p:cTn>
                                        <p:tgtEl>
                                          <p:spTgt spid="4">
                                            <p:txEl>
                                              <p:pRg st="1" end="1"/>
                                            </p:txEl>
                                          </p:spTgt>
                                        </p:tgtEl>
                                        <p:attrNameLst>
                                          <p:attrName>style.visibility</p:attrName>
                                        </p:attrNameLst>
                                      </p:cBhvr>
                                      <p:to>
                                        <p:strVal val="hidden"/>
                                      </p:to>
                                    </p:set>
                                  </p:childTnLst>
                                </p:cTn>
                              </p:par>
                              <p:par>
                                <p:cTn id="8" presetID="21" presetClass="exit" presetSubtype="1" fill="hold" nodeType="withEffect">
                                  <p:stCondLst>
                                    <p:cond delay="0"/>
                                  </p:stCondLst>
                                  <p:childTnLst>
                                    <p:animEffect transition="out" filter="wheel(1)">
                                      <p:cBhvr>
                                        <p:cTn id="9" dur="2000"/>
                                        <p:tgtEl>
                                          <p:spTgt spid="4">
                                            <p:txEl>
                                              <p:pRg st="2" end="2"/>
                                            </p:txEl>
                                          </p:spTgt>
                                        </p:tgtEl>
                                      </p:cBhvr>
                                    </p:animEffect>
                                    <p:set>
                                      <p:cBhvr>
                                        <p:cTn id="10" dur="1" fill="hold">
                                          <p:stCondLst>
                                            <p:cond delay="1999"/>
                                          </p:stCondLst>
                                        </p:cTn>
                                        <p:tgtEl>
                                          <p:spTgt spid="4">
                                            <p:txEl>
                                              <p:pRg st="2" end="2"/>
                                            </p:txEl>
                                          </p:spTgt>
                                        </p:tgtEl>
                                        <p:attrNameLst>
                                          <p:attrName>style.visibility</p:attrName>
                                        </p:attrNameLst>
                                      </p:cBhvr>
                                      <p:to>
                                        <p:strVal val="hidden"/>
                                      </p:to>
                                    </p:set>
                                  </p:childTnLst>
                                </p:cTn>
                              </p:par>
                              <p:par>
                                <p:cTn id="11" presetID="21" presetClass="exit" presetSubtype="1" fill="hold" nodeType="withEffect">
                                  <p:stCondLst>
                                    <p:cond delay="0"/>
                                  </p:stCondLst>
                                  <p:childTnLst>
                                    <p:animEffect transition="out" filter="wheel(1)">
                                      <p:cBhvr>
                                        <p:cTn id="12" dur="2000"/>
                                        <p:tgtEl>
                                          <p:spTgt spid="4">
                                            <p:txEl>
                                              <p:pRg st="3" end="3"/>
                                            </p:txEl>
                                          </p:spTgt>
                                        </p:tgtEl>
                                      </p:cBhvr>
                                    </p:animEffect>
                                    <p:set>
                                      <p:cBhvr>
                                        <p:cTn id="13" dur="1" fill="hold">
                                          <p:stCondLst>
                                            <p:cond delay="1999"/>
                                          </p:stCondLst>
                                        </p:cTn>
                                        <p:tgtEl>
                                          <p:spTgt spid="4">
                                            <p:txEl>
                                              <p:pRg st="3" end="3"/>
                                            </p:txEl>
                                          </p:spTgt>
                                        </p:tgtEl>
                                        <p:attrNameLst>
                                          <p:attrName>style.visibility</p:attrName>
                                        </p:attrNameLst>
                                      </p:cBhvr>
                                      <p:to>
                                        <p:strVal val="hidden"/>
                                      </p:to>
                                    </p:set>
                                  </p:childTnLst>
                                </p:cTn>
                              </p:par>
                              <p:par>
                                <p:cTn id="14" presetID="21" presetClass="exit" presetSubtype="1" fill="hold" nodeType="withEffect">
                                  <p:stCondLst>
                                    <p:cond delay="0"/>
                                  </p:stCondLst>
                                  <p:childTnLst>
                                    <p:animEffect transition="out" filter="wheel(1)">
                                      <p:cBhvr>
                                        <p:cTn id="15" dur="2000"/>
                                        <p:tgtEl>
                                          <p:spTgt spid="4">
                                            <p:txEl>
                                              <p:pRg st="4" end="4"/>
                                            </p:txEl>
                                          </p:spTgt>
                                        </p:tgtEl>
                                      </p:cBhvr>
                                    </p:animEffect>
                                    <p:set>
                                      <p:cBhvr>
                                        <p:cTn id="16" dur="1" fill="hold">
                                          <p:stCondLst>
                                            <p:cond delay="1999"/>
                                          </p:stCondLst>
                                        </p:cTn>
                                        <p:tgtEl>
                                          <p:spTgt spid="4">
                                            <p:txEl>
                                              <p:pRg st="4" end="4"/>
                                            </p:txEl>
                                          </p:spTgt>
                                        </p:tgtEl>
                                        <p:attrNameLst>
                                          <p:attrName>style.visibility</p:attrName>
                                        </p:attrNameLst>
                                      </p:cBhvr>
                                      <p:to>
                                        <p:strVal val="hidden"/>
                                      </p:to>
                                    </p:set>
                                  </p:childTnLst>
                                </p:cTn>
                              </p:par>
                              <p:par>
                                <p:cTn id="17" presetID="21" presetClass="exit" presetSubtype="1" fill="hold" nodeType="withEffect">
                                  <p:stCondLst>
                                    <p:cond delay="0"/>
                                  </p:stCondLst>
                                  <p:childTnLst>
                                    <p:animEffect transition="out" filter="wheel(1)">
                                      <p:cBhvr>
                                        <p:cTn id="18" dur="2000"/>
                                        <p:tgtEl>
                                          <p:spTgt spid="4">
                                            <p:txEl>
                                              <p:pRg st="5" end="5"/>
                                            </p:txEl>
                                          </p:spTgt>
                                        </p:tgtEl>
                                      </p:cBhvr>
                                    </p:animEffect>
                                    <p:set>
                                      <p:cBhvr>
                                        <p:cTn id="19" dur="1" fill="hold">
                                          <p:stCondLst>
                                            <p:cond delay="1999"/>
                                          </p:stCondLst>
                                        </p:cTn>
                                        <p:tgtEl>
                                          <p:spTgt spid="4">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14086-6106-6F6C-2EA2-B7061988E01C}"/>
              </a:ext>
            </a:extLst>
          </p:cNvPr>
          <p:cNvSpPr>
            <a:spLocks noGrp="1"/>
          </p:cNvSpPr>
          <p:nvPr>
            <p:ph type="title"/>
          </p:nvPr>
        </p:nvSpPr>
        <p:spPr/>
        <p:txBody>
          <a:bodyPr>
            <a:normAutofit/>
          </a:bodyPr>
          <a:lstStyle/>
          <a:p>
            <a:r>
              <a:rPr lang="en-IN" sz="2800" dirty="0"/>
              <a:t>PREPARING THE RESEARCH DESIGN</a:t>
            </a:r>
          </a:p>
        </p:txBody>
      </p:sp>
      <p:sp>
        <p:nvSpPr>
          <p:cNvPr id="3" name="Content Placeholder 2">
            <a:extLst>
              <a:ext uri="{FF2B5EF4-FFF2-40B4-BE49-F238E27FC236}">
                <a16:creationId xmlns:a16="http://schemas.microsoft.com/office/drawing/2014/main" id="{2F8184E7-B0A4-F19E-CFE0-AA02DDDA816D}"/>
              </a:ext>
            </a:extLst>
          </p:cNvPr>
          <p:cNvSpPr>
            <a:spLocks noGrp="1"/>
          </p:cNvSpPr>
          <p:nvPr>
            <p:ph idx="1"/>
          </p:nvPr>
        </p:nvSpPr>
        <p:spPr/>
        <p:txBody>
          <a:bodyPr/>
          <a:lstStyle/>
          <a:p>
            <a:pPr marL="0" marR="0" lvl="0" indent="0" algn="l" defTabSz="914400" rtl="0" eaLnBrk="0" fontAlgn="base" latinLnBrk="0" hangingPunct="0">
              <a:lnSpc>
                <a:spcPct val="2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latin typeface="Arial" panose="020B0604020202020204" pitchFamily="34" charset="0"/>
              </a:rPr>
              <a:t>Key Considerations</a:t>
            </a:r>
            <a:r>
              <a:rPr kumimoji="0" lang="en-US" altLang="en-US" sz="1800" b="0" i="0" u="none" strike="noStrike" cap="none" normalizeH="0" baseline="0" dirty="0">
                <a:ln>
                  <a:noFill/>
                </a:ln>
                <a:solidFill>
                  <a:schemeClr val="tx1"/>
                </a:solidFill>
                <a:effectLst/>
                <a:latin typeface="Arial" panose="020B0604020202020204" pitchFamily="34" charset="0"/>
              </a:rPr>
              <a:t>:</a:t>
            </a:r>
          </a:p>
          <a:p>
            <a:pPr defTabSz="914400" eaLnBrk="0" fontAlgn="base" hangingPunct="0">
              <a:lnSpc>
                <a:spcPct val="200000"/>
              </a:lnSpc>
              <a:spcBef>
                <a:spcPct val="0"/>
              </a:spcBef>
              <a:spcAft>
                <a:spcPct val="0"/>
              </a:spcAft>
              <a:buClrTx/>
              <a:buSzTx/>
            </a:pPr>
            <a:r>
              <a:rPr kumimoji="0" lang="en-US" altLang="en-US" sz="1800" b="0" i="0" u="none" strike="noStrike" cap="none" normalizeH="0" baseline="0" dirty="0">
                <a:ln>
                  <a:noFill/>
                </a:ln>
                <a:solidFill>
                  <a:schemeClr val="tx1"/>
                </a:solidFill>
                <a:effectLst/>
                <a:latin typeface="Arial" panose="020B0604020202020204" pitchFamily="34" charset="0"/>
              </a:rPr>
              <a:t>Methods to obtain information.</a:t>
            </a:r>
          </a:p>
          <a:p>
            <a:pPr defTabSz="914400" eaLnBrk="0" fontAlgn="base" hangingPunct="0">
              <a:lnSpc>
                <a:spcPct val="200000"/>
              </a:lnSpc>
              <a:spcBef>
                <a:spcPct val="0"/>
              </a:spcBef>
              <a:spcAft>
                <a:spcPct val="0"/>
              </a:spcAft>
              <a:buClrTx/>
              <a:buSzTx/>
            </a:pPr>
            <a:r>
              <a:rPr kumimoji="0" lang="en-US" altLang="en-US" sz="1800" b="0" i="0" u="none" strike="noStrike" cap="none" normalizeH="0" baseline="0" dirty="0">
                <a:ln>
                  <a:noFill/>
                </a:ln>
                <a:solidFill>
                  <a:schemeClr val="tx1"/>
                </a:solidFill>
                <a:effectLst/>
                <a:latin typeface="Arial" panose="020B0604020202020204" pitchFamily="34" charset="0"/>
              </a:rPr>
              <a:t>Researcher’s skills and resources.</a:t>
            </a:r>
          </a:p>
          <a:p>
            <a:pPr defTabSz="914400" eaLnBrk="0" fontAlgn="base" hangingPunct="0">
              <a:lnSpc>
                <a:spcPct val="200000"/>
              </a:lnSpc>
              <a:spcBef>
                <a:spcPct val="0"/>
              </a:spcBef>
              <a:spcAft>
                <a:spcPct val="0"/>
              </a:spcAft>
              <a:buClrTx/>
              <a:buSzTx/>
            </a:pPr>
            <a:r>
              <a:rPr kumimoji="0" lang="en-US" altLang="en-US" sz="1800" b="0" i="0" u="none" strike="noStrike" cap="none" normalizeH="0" baseline="0" dirty="0">
                <a:ln>
                  <a:noFill/>
                </a:ln>
                <a:solidFill>
                  <a:schemeClr val="tx1"/>
                </a:solidFill>
                <a:effectLst/>
                <a:latin typeface="Arial" panose="020B0604020202020204" pitchFamily="34" charset="0"/>
              </a:rPr>
              <a:t>Time and cost constraints.</a:t>
            </a:r>
          </a:p>
          <a:p>
            <a:pPr defTabSz="914400" eaLnBrk="0" fontAlgn="base" hangingPunct="0">
              <a:lnSpc>
                <a:spcPct val="200000"/>
              </a:lnSpc>
              <a:spcBef>
                <a:spcPct val="0"/>
              </a:spcBef>
              <a:spcAft>
                <a:spcPct val="0"/>
              </a:spcAft>
              <a:buClrTx/>
              <a:buSzTx/>
            </a:pPr>
            <a:r>
              <a:rPr kumimoji="0" lang="en-US" altLang="en-US" sz="1800" b="0" i="0" u="none" strike="noStrike" cap="none" normalizeH="0" baseline="0" dirty="0">
                <a:ln>
                  <a:noFill/>
                </a:ln>
                <a:solidFill>
                  <a:schemeClr val="tx1"/>
                </a:solidFill>
                <a:effectLst/>
                <a:latin typeface="Arial" panose="020B0604020202020204" pitchFamily="34" charset="0"/>
              </a:rPr>
              <a:t>Justification for chosen methods.</a:t>
            </a:r>
            <a:endParaRPr lang="en-IN" dirty="0"/>
          </a:p>
        </p:txBody>
      </p:sp>
      <p:sp>
        <p:nvSpPr>
          <p:cNvPr id="5" name="Slide Number Placeholder 4">
            <a:extLst>
              <a:ext uri="{FF2B5EF4-FFF2-40B4-BE49-F238E27FC236}">
                <a16:creationId xmlns:a16="http://schemas.microsoft.com/office/drawing/2014/main" id="{ED512FEF-D6E9-7ADD-886E-CF16010C472E}"/>
              </a:ext>
            </a:extLst>
          </p:cNvPr>
          <p:cNvSpPr>
            <a:spLocks noGrp="1"/>
          </p:cNvSpPr>
          <p:nvPr>
            <p:ph type="sldNum" sz="quarter" idx="12"/>
          </p:nvPr>
        </p:nvSpPr>
        <p:spPr/>
        <p:txBody>
          <a:bodyPr/>
          <a:lstStyle/>
          <a:p>
            <a:fld id="{4F77384F-A9E7-45B5-8E02-8C565B450468}" type="slidenum">
              <a:rPr lang="en-IN" smtClean="0"/>
              <a:t>34</a:t>
            </a:fld>
            <a:endParaRPr lang="en-IN"/>
          </a:p>
        </p:txBody>
      </p:sp>
    </p:spTree>
    <p:extLst>
      <p:ext uri="{BB962C8B-B14F-4D97-AF65-F5344CB8AC3E}">
        <p14:creationId xmlns:p14="http://schemas.microsoft.com/office/powerpoint/2010/main" val="4155884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A7713-068D-3AE7-2F46-8994132AAE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1D7F60-9F77-3D2C-4230-90ED51021A2C}"/>
              </a:ext>
            </a:extLst>
          </p:cNvPr>
          <p:cNvSpPr>
            <a:spLocks noGrp="1"/>
          </p:cNvSpPr>
          <p:nvPr>
            <p:ph type="title"/>
          </p:nvPr>
        </p:nvSpPr>
        <p:spPr>
          <a:xfrm>
            <a:off x="941439" y="1"/>
            <a:ext cx="10131425" cy="609600"/>
          </a:xfrm>
        </p:spPr>
        <p:txBody>
          <a:bodyPr>
            <a:normAutofit/>
          </a:bodyPr>
          <a:lstStyle/>
          <a:p>
            <a:r>
              <a:rPr lang="en-IN" sz="2800" dirty="0"/>
              <a:t>Determining the sample design</a:t>
            </a:r>
          </a:p>
        </p:txBody>
      </p:sp>
      <p:sp>
        <p:nvSpPr>
          <p:cNvPr id="4" name="Rectangle 1">
            <a:extLst>
              <a:ext uri="{FF2B5EF4-FFF2-40B4-BE49-F238E27FC236}">
                <a16:creationId xmlns:a16="http://schemas.microsoft.com/office/drawing/2014/main" id="{14A83345-5621-11F0-6075-1A8706A7D377}"/>
              </a:ext>
            </a:extLst>
          </p:cNvPr>
          <p:cNvSpPr>
            <a:spLocks noGrp="1" noChangeArrowheads="1"/>
          </p:cNvSpPr>
          <p:nvPr>
            <p:ph idx="1"/>
          </p:nvPr>
        </p:nvSpPr>
        <p:spPr bwMode="auto">
          <a:xfrm>
            <a:off x="941439" y="1687498"/>
            <a:ext cx="4967748" cy="3483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indent="0" algn="just">
              <a:lnSpc>
                <a:spcPct val="150000"/>
              </a:lnSpc>
              <a:spcAft>
                <a:spcPts val="800"/>
              </a:spcAft>
              <a:buNone/>
            </a:pPr>
            <a:r>
              <a:rPr lang="en-US" sz="1800" dirty="0">
                <a:effectLst/>
                <a:latin typeface="Arial" panose="020B0604020202020204" pitchFamily="34" charset="0"/>
                <a:ea typeface="Calibri" panose="020F0502020204030204" pitchFamily="34" charset="0"/>
              </a:rPr>
              <a:t>All the items under consideration in any field of inquiry constitute a ‘universe’ or ‘population’. A complete enumeration of all the items in the ‘population’ is known as a census inquiry.</a:t>
            </a:r>
          </a:p>
          <a:p>
            <a:pPr marL="342900" marR="0" lvl="0" indent="-342900" algn="just">
              <a:lnSpc>
                <a:spcPct val="150000"/>
              </a:lnSpc>
              <a:spcAft>
                <a:spcPts val="800"/>
              </a:spcAft>
              <a:buFont typeface="Times New Roman" panose="02020603050405020304" pitchFamily="18" charset="0"/>
              <a:buChar char="•"/>
              <a:tabLst>
                <a:tab pos="457200" algn="l"/>
              </a:tabLst>
            </a:pPr>
            <a:r>
              <a:rPr lang="en-US" sz="1800" b="1" dirty="0">
                <a:effectLst/>
                <a:latin typeface="Arial" panose="020B0604020202020204" pitchFamily="34" charset="0"/>
                <a:ea typeface="Calibri" panose="020F0502020204030204" pitchFamily="34" charset="0"/>
              </a:rPr>
              <a:t>Sampling Design</a:t>
            </a:r>
            <a:r>
              <a:rPr lang="en-US" sz="1800" dirty="0">
                <a:effectLst/>
                <a:latin typeface="Arial" panose="020B0604020202020204" pitchFamily="34" charset="0"/>
                <a:ea typeface="Calibri" panose="020F0502020204030204" pitchFamily="34" charset="0"/>
              </a:rPr>
              <a:t>: Plan to select a subset (sample) from the population for efficient study.</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294DEABD-6CC2-B500-3F3C-B95C88207D29}"/>
              </a:ext>
            </a:extLst>
          </p:cNvPr>
          <p:cNvPicPr>
            <a:picLocks noChangeAspect="1"/>
          </p:cNvPicPr>
          <p:nvPr/>
        </p:nvPicPr>
        <p:blipFill>
          <a:blip r:embed="rId2"/>
          <a:stretch>
            <a:fillRect/>
          </a:stretch>
        </p:blipFill>
        <p:spPr>
          <a:xfrm>
            <a:off x="6636774" y="1066193"/>
            <a:ext cx="4878343" cy="4285770"/>
          </a:xfrm>
          <a:prstGeom prst="rect">
            <a:avLst/>
          </a:prstGeom>
        </p:spPr>
      </p:pic>
      <p:sp>
        <p:nvSpPr>
          <p:cNvPr id="6" name="Slide Number Placeholder 5">
            <a:extLst>
              <a:ext uri="{FF2B5EF4-FFF2-40B4-BE49-F238E27FC236}">
                <a16:creationId xmlns:a16="http://schemas.microsoft.com/office/drawing/2014/main" id="{C52B84C6-0993-6FE2-AC60-BE68774A1055}"/>
              </a:ext>
            </a:extLst>
          </p:cNvPr>
          <p:cNvSpPr>
            <a:spLocks noGrp="1"/>
          </p:cNvSpPr>
          <p:nvPr>
            <p:ph type="sldNum" sz="quarter" idx="12"/>
          </p:nvPr>
        </p:nvSpPr>
        <p:spPr/>
        <p:txBody>
          <a:bodyPr/>
          <a:lstStyle/>
          <a:p>
            <a:fld id="{4F77384F-A9E7-45B5-8E02-8C565B450468}" type="slidenum">
              <a:rPr lang="en-IN" smtClean="0"/>
              <a:t>35</a:t>
            </a:fld>
            <a:endParaRPr lang="en-IN"/>
          </a:p>
        </p:txBody>
      </p:sp>
    </p:spTree>
    <p:extLst>
      <p:ext uri="{BB962C8B-B14F-4D97-AF65-F5344CB8AC3E}">
        <p14:creationId xmlns:p14="http://schemas.microsoft.com/office/powerpoint/2010/main" val="273228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7FB01-011F-D2DE-5451-687AD7599D0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AEF6495-412E-29D3-529D-EC7430B794A2}"/>
              </a:ext>
            </a:extLst>
          </p:cNvPr>
          <p:cNvSpPr>
            <a:spLocks noGrp="1"/>
          </p:cNvSpPr>
          <p:nvPr>
            <p:ph idx="1"/>
          </p:nvPr>
        </p:nvSpPr>
        <p:spPr/>
        <p:txBody>
          <a:bodyPr>
            <a:normAutofit lnSpcReduction="10000"/>
          </a:bodyPr>
          <a:lstStyle/>
          <a:p>
            <a:pPr marL="342900" marR="0" lvl="0" indent="-342900" algn="just">
              <a:lnSpc>
                <a:spcPct val="150000"/>
              </a:lnSpc>
              <a:spcAft>
                <a:spcPts val="800"/>
              </a:spcAft>
              <a:buFont typeface="Times New Roman" panose="02020603050405020304" pitchFamily="18" charset="0"/>
              <a:buChar char="•"/>
              <a:tabLst>
                <a:tab pos="457200" algn="l"/>
              </a:tabLst>
            </a:pPr>
            <a:r>
              <a:rPr lang="en-US" sz="1800" b="1" dirty="0">
                <a:effectLst/>
                <a:latin typeface="Arial" panose="020B0604020202020204" pitchFamily="34" charset="0"/>
                <a:ea typeface="Calibri" panose="020F0502020204030204" pitchFamily="34" charset="0"/>
              </a:rPr>
              <a:t>Sample Types</a:t>
            </a:r>
            <a:r>
              <a:rPr lang="en-US" sz="1800" dirty="0">
                <a:effectLst/>
                <a:latin typeface="Arial" panose="020B0604020202020204" pitchFamily="34" charset="0"/>
                <a:ea typeface="Calibri" panose="020F0502020204030204" pitchFamily="34" charset="0"/>
              </a:rPr>
              <a:t>:</a:t>
            </a:r>
          </a:p>
          <a:p>
            <a:pPr marL="0" marR="0" lvl="0" indent="0" algn="just">
              <a:lnSpc>
                <a:spcPct val="150000"/>
              </a:lnSpc>
              <a:spcAft>
                <a:spcPts val="800"/>
              </a:spcAft>
              <a:buNone/>
              <a:tabLst>
                <a:tab pos="457200" algn="l"/>
              </a:tabLst>
            </a:pPr>
            <a:r>
              <a:rPr lang="en-US" sz="1800" dirty="0">
                <a:effectLst/>
                <a:latin typeface="Arial" panose="020B0604020202020204" pitchFamily="34" charset="0"/>
                <a:ea typeface="Calibri" panose="020F0502020204030204" pitchFamily="34" charset="0"/>
              </a:rPr>
              <a:t>           Probability Samples:</a:t>
            </a:r>
          </a:p>
          <a:p>
            <a:pPr marL="0" marR="0" lvl="0" indent="0" algn="just">
              <a:lnSpc>
                <a:spcPct val="150000"/>
              </a:lnSpc>
              <a:spcAft>
                <a:spcPts val="800"/>
              </a:spcAft>
              <a:buNone/>
              <a:tabLst>
                <a:tab pos="457200" algn="l"/>
              </a:tabLst>
            </a:pPr>
            <a:r>
              <a:rPr lang="en-US" sz="1800" dirty="0">
                <a:effectLst/>
                <a:latin typeface="Arial" panose="020B0604020202020204" pitchFamily="34" charset="0"/>
                <a:ea typeface="Calibri" panose="020F0502020204030204" pitchFamily="34" charset="0"/>
              </a:rPr>
              <a:t>           Non-Probability Samples:</a:t>
            </a:r>
          </a:p>
          <a:p>
            <a:pPr marL="342900" marR="0" lvl="0" indent="-342900" algn="just">
              <a:lnSpc>
                <a:spcPct val="150000"/>
              </a:lnSpc>
              <a:spcAft>
                <a:spcPts val="800"/>
              </a:spcAft>
              <a:buFont typeface="Times New Roman" panose="02020603050405020304" pitchFamily="18" charset="0"/>
              <a:buChar char="•"/>
              <a:tabLst>
                <a:tab pos="457200" algn="l"/>
              </a:tabLst>
            </a:pPr>
            <a:r>
              <a:rPr lang="en-US" sz="1800" b="1" dirty="0">
                <a:effectLst/>
                <a:latin typeface="Arial" panose="020B0604020202020204" pitchFamily="34" charset="0"/>
                <a:ea typeface="Calibri" panose="020F0502020204030204" pitchFamily="34" charset="0"/>
              </a:rPr>
              <a:t>Special Designs</a:t>
            </a:r>
            <a:r>
              <a:rPr lang="en-US" sz="1800" dirty="0">
                <a:effectLst/>
                <a:latin typeface="Arial" panose="020B0604020202020204" pitchFamily="34" charset="0"/>
                <a:ea typeface="Calibri" panose="020F0502020204030204" pitchFamily="34" charset="0"/>
              </a:rPr>
              <a:t>:</a:t>
            </a:r>
          </a:p>
          <a:p>
            <a:pPr marL="0" marR="0" lvl="0" indent="0" algn="just">
              <a:lnSpc>
                <a:spcPct val="150000"/>
              </a:lnSpc>
              <a:spcAft>
                <a:spcPts val="800"/>
              </a:spcAft>
              <a:buNone/>
              <a:tabLst>
                <a:tab pos="457200" algn="l"/>
              </a:tabLst>
            </a:pPr>
            <a:r>
              <a:rPr lang="en-US" sz="1800" dirty="0">
                <a:effectLst/>
                <a:latin typeface="Arial" panose="020B0604020202020204" pitchFamily="34" charset="0"/>
                <a:ea typeface="Calibri" panose="020F0502020204030204" pitchFamily="34" charset="0"/>
              </a:rPr>
              <a:t>         Sequential Sampling: Sample size adjusts during survey progress.</a:t>
            </a:r>
          </a:p>
          <a:p>
            <a:pPr marL="0" marR="0" lvl="0" indent="0" algn="just">
              <a:lnSpc>
                <a:spcPct val="150000"/>
              </a:lnSpc>
              <a:spcAft>
                <a:spcPts val="800"/>
              </a:spcAft>
              <a:buNone/>
              <a:tabLst>
                <a:tab pos="457200" algn="l"/>
              </a:tabLst>
            </a:pPr>
            <a:r>
              <a:rPr lang="en-US" sz="1800" dirty="0">
                <a:effectLst/>
                <a:latin typeface="Arial" panose="020B0604020202020204" pitchFamily="34" charset="0"/>
                <a:ea typeface="Calibri" panose="020F0502020204030204" pitchFamily="34" charset="0"/>
              </a:rPr>
              <a:t>         Mixed Sampling: Combination of methods for flexibility.</a:t>
            </a:r>
          </a:p>
          <a:p>
            <a:pPr marL="342900" marR="0" lvl="0" indent="-342900" algn="just">
              <a:lnSpc>
                <a:spcPct val="150000"/>
              </a:lnSpc>
              <a:spcAft>
                <a:spcPts val="800"/>
              </a:spcAft>
              <a:buFont typeface="Times New Roman" panose="02020603050405020304" pitchFamily="18" charset="0"/>
              <a:buChar char="•"/>
              <a:tabLst>
                <a:tab pos="457200" algn="l"/>
              </a:tabLst>
            </a:pPr>
            <a:r>
              <a:rPr lang="en-US" sz="1800" b="1" dirty="0">
                <a:effectLst/>
                <a:latin typeface="Arial" panose="020B0604020202020204" pitchFamily="34" charset="0"/>
                <a:ea typeface="Calibri" panose="020F0502020204030204" pitchFamily="34" charset="0"/>
              </a:rPr>
              <a:t>Key Considerations</a:t>
            </a:r>
            <a:r>
              <a:rPr lang="en-US" sz="1800" dirty="0">
                <a:effectLst/>
                <a:latin typeface="Arial" panose="020B0604020202020204" pitchFamily="34" charset="0"/>
                <a:ea typeface="Calibri" panose="020F0502020204030204" pitchFamily="34" charset="0"/>
              </a:rPr>
              <a:t>: Nature of inquiry, cost, time, and bias minimization. </a:t>
            </a:r>
          </a:p>
          <a:p>
            <a:pPr marL="0" indent="0">
              <a:buNone/>
            </a:pPr>
            <a:endParaRPr lang="en-IN" dirty="0"/>
          </a:p>
        </p:txBody>
      </p:sp>
      <p:sp>
        <p:nvSpPr>
          <p:cNvPr id="5" name="Slide Number Placeholder 4">
            <a:extLst>
              <a:ext uri="{FF2B5EF4-FFF2-40B4-BE49-F238E27FC236}">
                <a16:creationId xmlns:a16="http://schemas.microsoft.com/office/drawing/2014/main" id="{22D5ED07-2611-70C8-E5A1-56565E352E63}"/>
              </a:ext>
            </a:extLst>
          </p:cNvPr>
          <p:cNvSpPr>
            <a:spLocks noGrp="1"/>
          </p:cNvSpPr>
          <p:nvPr>
            <p:ph type="sldNum" sz="quarter" idx="12"/>
          </p:nvPr>
        </p:nvSpPr>
        <p:spPr/>
        <p:txBody>
          <a:bodyPr/>
          <a:lstStyle/>
          <a:p>
            <a:fld id="{4F77384F-A9E7-45B5-8E02-8C565B450468}" type="slidenum">
              <a:rPr lang="en-IN" smtClean="0"/>
              <a:t>36</a:t>
            </a:fld>
            <a:endParaRPr lang="en-IN"/>
          </a:p>
        </p:txBody>
      </p:sp>
    </p:spTree>
    <p:extLst>
      <p:ext uri="{BB962C8B-B14F-4D97-AF65-F5344CB8AC3E}">
        <p14:creationId xmlns:p14="http://schemas.microsoft.com/office/powerpoint/2010/main" val="4045793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8D15E-1D24-352A-96B5-DF84D34123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F95A9-72F4-EB59-B073-5AB905FA2689}"/>
              </a:ext>
            </a:extLst>
          </p:cNvPr>
          <p:cNvSpPr>
            <a:spLocks noGrp="1"/>
          </p:cNvSpPr>
          <p:nvPr>
            <p:ph type="title"/>
          </p:nvPr>
        </p:nvSpPr>
        <p:spPr>
          <a:xfrm>
            <a:off x="3910781" y="85299"/>
            <a:ext cx="10131425" cy="897927"/>
          </a:xfrm>
        </p:spPr>
        <p:txBody>
          <a:bodyPr>
            <a:normAutofit/>
          </a:bodyPr>
          <a:lstStyle/>
          <a:p>
            <a:r>
              <a:rPr lang="en-IN" sz="2800" dirty="0"/>
              <a:t>Collecting the data</a:t>
            </a:r>
          </a:p>
        </p:txBody>
      </p:sp>
      <p:sp>
        <p:nvSpPr>
          <p:cNvPr id="4" name="Rectangle 1">
            <a:extLst>
              <a:ext uri="{FF2B5EF4-FFF2-40B4-BE49-F238E27FC236}">
                <a16:creationId xmlns:a16="http://schemas.microsoft.com/office/drawing/2014/main" id="{8B0E195E-CD13-D593-6E81-6FB0DEFA2519}"/>
              </a:ext>
            </a:extLst>
          </p:cNvPr>
          <p:cNvSpPr>
            <a:spLocks noGrp="1" noChangeArrowheads="1"/>
          </p:cNvSpPr>
          <p:nvPr>
            <p:ph idx="1"/>
          </p:nvPr>
        </p:nvSpPr>
        <p:spPr bwMode="auto">
          <a:xfrm>
            <a:off x="361610" y="1832246"/>
            <a:ext cx="8349772" cy="3780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lnSpc>
                <a:spcPct val="15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Experiment</a:t>
            </a:r>
            <a:r>
              <a:rPr kumimoji="0" lang="en-US" altLang="en-US" sz="1800" b="0" i="0" u="none" strike="noStrike" cap="none" normalizeH="0" baseline="0" dirty="0">
                <a:ln>
                  <a:noFill/>
                </a:ln>
                <a:solidFill>
                  <a:schemeClr val="tx1"/>
                </a:solidFill>
                <a:effectLst/>
                <a:latin typeface="Arial" panose="020B0604020202020204" pitchFamily="34" charset="0"/>
              </a:rPr>
              <a:t>: Quantitative measurements to test hypotheses.</a:t>
            </a:r>
          </a:p>
          <a:p>
            <a:pPr algn="just" defTabSz="914400" eaLnBrk="0" fontAlgn="base" hangingPunct="0">
              <a:lnSpc>
                <a:spcPct val="150000"/>
              </a:lnSpc>
              <a:spcBef>
                <a:spcPct val="0"/>
              </a:spcBef>
              <a:spcAft>
                <a:spcPct val="0"/>
              </a:spcAft>
              <a:buClrTx/>
              <a:buSzTx/>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just" defTabSz="914400" eaLnBrk="0" fontAlgn="base" hangingPunct="0">
              <a:lnSpc>
                <a:spcPct val="15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Survey</a:t>
            </a:r>
            <a:r>
              <a:rPr kumimoji="0" lang="en-US" altLang="en-US" sz="1800" b="0" i="0" u="none" strike="noStrike" cap="none" normalizeH="0" baseline="0" dirty="0">
                <a:ln>
                  <a:noFill/>
                </a:ln>
                <a:solidFill>
                  <a:schemeClr val="tx1"/>
                </a:solidFill>
                <a:effectLst/>
                <a:latin typeface="Arial" panose="020B0604020202020204" pitchFamily="34" charset="0"/>
              </a:rPr>
              <a:t>: Methods include:</a:t>
            </a:r>
          </a:p>
          <a:p>
            <a:pPr lvl="1" algn="just" defTabSz="914400" eaLnBrk="0" fontAlgn="base" hangingPunct="0">
              <a:lnSpc>
                <a:spcPct val="15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Observation</a:t>
            </a:r>
            <a:r>
              <a:rPr kumimoji="0" lang="en-US" altLang="en-US" sz="1800" b="0" i="0" u="none" strike="noStrike" cap="none" normalizeH="0" baseline="0" dirty="0">
                <a:ln>
                  <a:noFill/>
                </a:ln>
                <a:solidFill>
                  <a:schemeClr val="tx1"/>
                </a:solidFill>
                <a:effectLst/>
                <a:latin typeface="Arial" panose="020B0604020202020204" pitchFamily="34" charset="0"/>
              </a:rPr>
              <a:t>: Investigator observes directly; limited scope, high cost.</a:t>
            </a:r>
          </a:p>
          <a:p>
            <a:pPr lvl="1" algn="just" defTabSz="914400" eaLnBrk="0" fontAlgn="base" hangingPunct="0">
              <a:lnSpc>
                <a:spcPct val="15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Personal Interview</a:t>
            </a:r>
            <a:r>
              <a:rPr kumimoji="0" lang="en-US" altLang="en-US" sz="1800" b="0" i="0" u="none" strike="noStrike" cap="none" normalizeH="0" baseline="0" dirty="0">
                <a:ln>
                  <a:noFill/>
                </a:ln>
                <a:solidFill>
                  <a:schemeClr val="tx1"/>
                </a:solidFill>
                <a:effectLst/>
                <a:latin typeface="Arial" panose="020B0604020202020204" pitchFamily="34" charset="0"/>
              </a:rPr>
              <a:t>: Structured questions; depends on interviewer skill.</a:t>
            </a:r>
          </a:p>
          <a:p>
            <a:pPr lvl="1" algn="just" defTabSz="914400" eaLnBrk="0" fontAlgn="base" hangingPunct="0">
              <a:lnSpc>
                <a:spcPct val="15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Telephone Interview</a:t>
            </a:r>
            <a:r>
              <a:rPr kumimoji="0" lang="en-US" altLang="en-US" sz="1800" b="0" i="0" u="none" strike="noStrike" cap="none" normalizeH="0" baseline="0" dirty="0">
                <a:ln>
                  <a:noFill/>
                </a:ln>
                <a:solidFill>
                  <a:schemeClr val="tx1"/>
                </a:solidFill>
                <a:effectLst/>
                <a:latin typeface="Arial" panose="020B0604020202020204" pitchFamily="34" charset="0"/>
              </a:rPr>
              <a:t>: Quick, useful in industrial surveys.</a:t>
            </a:r>
          </a:p>
          <a:p>
            <a:pPr lvl="1" algn="just" defTabSz="914400" eaLnBrk="0" fontAlgn="base" hangingPunct="0">
              <a:lnSpc>
                <a:spcPct val="15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Mailed Questionnaires</a:t>
            </a:r>
            <a:r>
              <a:rPr kumimoji="0" lang="en-US" altLang="en-US" sz="1800" b="0" i="0" u="none" strike="noStrike" cap="none" normalizeH="0" baseline="0" dirty="0">
                <a:ln>
                  <a:noFill/>
                </a:ln>
                <a:solidFill>
                  <a:schemeClr val="tx1"/>
                </a:solidFill>
                <a:effectLst/>
                <a:latin typeface="Arial" panose="020B0604020202020204" pitchFamily="34" charset="0"/>
              </a:rPr>
              <a:t>: Widely used; requires pre-testing (pilot study).</a:t>
            </a:r>
          </a:p>
          <a:p>
            <a:pPr lvl="1" algn="just" defTabSz="914400" eaLnBrk="0" fontAlgn="base" hangingPunct="0">
              <a:lnSpc>
                <a:spcPct val="15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Schedules</a:t>
            </a:r>
            <a:r>
              <a:rPr kumimoji="0" lang="en-US" altLang="en-US" sz="1800" b="0" i="0" u="none" strike="noStrike" cap="none" normalizeH="0" baseline="0" dirty="0">
                <a:ln>
                  <a:noFill/>
                </a:ln>
                <a:solidFill>
                  <a:schemeClr val="tx1"/>
                </a:solidFill>
                <a:effectLst/>
                <a:latin typeface="Arial" panose="020B0604020202020204" pitchFamily="34" charset="0"/>
              </a:rPr>
              <a:t>: Trained enumerators collect data via schedules; accuracy depends on enumerator capability.</a:t>
            </a:r>
          </a:p>
        </p:txBody>
      </p:sp>
      <p:pic>
        <p:nvPicPr>
          <p:cNvPr id="5" name="Picture 4">
            <a:extLst>
              <a:ext uri="{FF2B5EF4-FFF2-40B4-BE49-F238E27FC236}">
                <a16:creationId xmlns:a16="http://schemas.microsoft.com/office/drawing/2014/main" id="{A821BA99-9B57-EDFF-2F78-2C57E54FD029}"/>
              </a:ext>
            </a:extLst>
          </p:cNvPr>
          <p:cNvPicPr>
            <a:picLocks noChangeAspect="1"/>
          </p:cNvPicPr>
          <p:nvPr/>
        </p:nvPicPr>
        <p:blipFill>
          <a:blip r:embed="rId2"/>
          <a:stretch>
            <a:fillRect/>
          </a:stretch>
        </p:blipFill>
        <p:spPr>
          <a:xfrm>
            <a:off x="9002744" y="0"/>
            <a:ext cx="3189256" cy="3637935"/>
          </a:xfrm>
          <a:prstGeom prst="rect">
            <a:avLst/>
          </a:prstGeom>
        </p:spPr>
      </p:pic>
      <p:sp>
        <p:nvSpPr>
          <p:cNvPr id="7" name="Slide Number Placeholder 6">
            <a:extLst>
              <a:ext uri="{FF2B5EF4-FFF2-40B4-BE49-F238E27FC236}">
                <a16:creationId xmlns:a16="http://schemas.microsoft.com/office/drawing/2014/main" id="{501E8B9B-0E13-0798-D470-C873D5C5032B}"/>
              </a:ext>
            </a:extLst>
          </p:cNvPr>
          <p:cNvSpPr>
            <a:spLocks noGrp="1"/>
          </p:cNvSpPr>
          <p:nvPr>
            <p:ph type="sldNum" sz="quarter" idx="12"/>
          </p:nvPr>
        </p:nvSpPr>
        <p:spPr/>
        <p:txBody>
          <a:bodyPr/>
          <a:lstStyle/>
          <a:p>
            <a:fld id="{4F77384F-A9E7-45B5-8E02-8C565B450468}" type="slidenum">
              <a:rPr lang="en-IN" smtClean="0"/>
              <a:t>37</a:t>
            </a:fld>
            <a:endParaRPr lang="en-IN"/>
          </a:p>
        </p:txBody>
      </p:sp>
    </p:spTree>
    <p:extLst>
      <p:ext uri="{BB962C8B-B14F-4D97-AF65-F5344CB8AC3E}">
        <p14:creationId xmlns:p14="http://schemas.microsoft.com/office/powerpoint/2010/main" val="3599683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A3E2B-375B-A916-A80C-3F1DA9DE548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AB05784-1AA3-F556-BE29-5EDAB8AE4D81}"/>
              </a:ext>
            </a:extLst>
          </p:cNvPr>
          <p:cNvSpPr>
            <a:spLocks noGrp="1"/>
          </p:cNvSpPr>
          <p:nvPr>
            <p:ph idx="1"/>
          </p:nvPr>
        </p:nvSpPr>
        <p:spPr/>
        <p:txBody>
          <a:bodyPr/>
          <a:lstStyle/>
          <a:p>
            <a:pPr algn="just" defTabSz="914400" eaLnBrk="0" fontAlgn="base" hangingPunct="0">
              <a:lnSpc>
                <a:spcPct val="200000"/>
              </a:lnSpc>
              <a:spcBef>
                <a:spcPct val="0"/>
              </a:spcBef>
              <a:spcAft>
                <a:spcPct val="0"/>
              </a:spcAft>
              <a:buClrTx/>
              <a:buSzTx/>
            </a:pPr>
            <a:r>
              <a:rPr kumimoji="0" lang="en-US" altLang="en-US" sz="2000" b="1" i="0" u="none" strike="noStrike" cap="none" normalizeH="0" baseline="0" dirty="0">
                <a:ln>
                  <a:noFill/>
                </a:ln>
                <a:solidFill>
                  <a:schemeClr val="tx1"/>
                </a:solidFill>
                <a:effectLst/>
                <a:latin typeface="Arial" panose="020B0604020202020204" pitchFamily="34" charset="0"/>
              </a:rPr>
              <a:t>Factors to Consider</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lvl="1" algn="just" defTabSz="914400" eaLnBrk="0" fontAlgn="base" hangingPunct="0">
              <a:lnSpc>
                <a:spcPct val="20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Nature, objective, and scope of the inquiry.</a:t>
            </a:r>
          </a:p>
          <a:p>
            <a:pPr lvl="1" algn="just" defTabSz="914400" eaLnBrk="0" fontAlgn="base" hangingPunct="0">
              <a:lnSpc>
                <a:spcPct val="20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Financial resources, time, and desired accuracy.</a:t>
            </a:r>
          </a:p>
          <a:p>
            <a:pPr lvl="1" algn="just" defTabSz="914400" eaLnBrk="0" fontAlgn="base" hangingPunct="0">
              <a:lnSpc>
                <a:spcPct val="20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Researcher's experience and judgment.</a:t>
            </a:r>
          </a:p>
          <a:p>
            <a:pPr>
              <a:lnSpc>
                <a:spcPct val="200000"/>
              </a:lnSpc>
            </a:pPr>
            <a:endParaRPr lang="en-IN" dirty="0"/>
          </a:p>
        </p:txBody>
      </p:sp>
      <p:pic>
        <p:nvPicPr>
          <p:cNvPr id="5" name="Content Placeholder 4">
            <a:extLst>
              <a:ext uri="{FF2B5EF4-FFF2-40B4-BE49-F238E27FC236}">
                <a16:creationId xmlns:a16="http://schemas.microsoft.com/office/drawing/2014/main" id="{8BA5D8F8-A122-61A6-7823-6C28C6FDABAA}"/>
              </a:ext>
            </a:extLst>
          </p:cNvPr>
          <p:cNvPicPr>
            <a:picLocks noChangeAspect="1"/>
          </p:cNvPicPr>
          <p:nvPr/>
        </p:nvPicPr>
        <p:blipFill>
          <a:blip r:embed="rId2"/>
          <a:stretch>
            <a:fillRect/>
          </a:stretch>
        </p:blipFill>
        <p:spPr>
          <a:xfrm>
            <a:off x="8151091" y="2457366"/>
            <a:ext cx="2476715" cy="1943268"/>
          </a:xfrm>
          <a:prstGeom prst="rect">
            <a:avLst/>
          </a:prstGeom>
        </p:spPr>
      </p:pic>
      <p:sp>
        <p:nvSpPr>
          <p:cNvPr id="6" name="Slide Number Placeholder 5">
            <a:extLst>
              <a:ext uri="{FF2B5EF4-FFF2-40B4-BE49-F238E27FC236}">
                <a16:creationId xmlns:a16="http://schemas.microsoft.com/office/drawing/2014/main" id="{E91B60A0-932B-25AA-C497-55FB1282E702}"/>
              </a:ext>
            </a:extLst>
          </p:cNvPr>
          <p:cNvSpPr>
            <a:spLocks noGrp="1"/>
          </p:cNvSpPr>
          <p:nvPr>
            <p:ph type="sldNum" sz="quarter" idx="12"/>
          </p:nvPr>
        </p:nvSpPr>
        <p:spPr/>
        <p:txBody>
          <a:bodyPr/>
          <a:lstStyle/>
          <a:p>
            <a:fld id="{4F77384F-A9E7-45B5-8E02-8C565B450468}" type="slidenum">
              <a:rPr lang="en-IN" smtClean="0"/>
              <a:t>38</a:t>
            </a:fld>
            <a:endParaRPr lang="en-IN"/>
          </a:p>
        </p:txBody>
      </p:sp>
    </p:spTree>
    <p:extLst>
      <p:ext uri="{BB962C8B-B14F-4D97-AF65-F5344CB8AC3E}">
        <p14:creationId xmlns:p14="http://schemas.microsoft.com/office/powerpoint/2010/main" val="1716849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D9F50-CC79-BD27-AB54-B3B81824B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E35D29-B562-F46F-98E9-5C07242EF171}"/>
              </a:ext>
            </a:extLst>
          </p:cNvPr>
          <p:cNvSpPr>
            <a:spLocks noGrp="1"/>
          </p:cNvSpPr>
          <p:nvPr>
            <p:ph type="title"/>
          </p:nvPr>
        </p:nvSpPr>
        <p:spPr>
          <a:xfrm>
            <a:off x="1138085" y="275305"/>
            <a:ext cx="10131425" cy="1307690"/>
          </a:xfrm>
        </p:spPr>
        <p:txBody>
          <a:bodyPr>
            <a:normAutofit/>
          </a:bodyPr>
          <a:lstStyle/>
          <a:p>
            <a:pPr algn="ctr"/>
            <a:r>
              <a:rPr lang="en-IN" sz="2800" dirty="0"/>
              <a:t>Execution of the project</a:t>
            </a:r>
          </a:p>
        </p:txBody>
      </p:sp>
      <p:sp>
        <p:nvSpPr>
          <p:cNvPr id="4" name="Rectangle 1">
            <a:extLst>
              <a:ext uri="{FF2B5EF4-FFF2-40B4-BE49-F238E27FC236}">
                <a16:creationId xmlns:a16="http://schemas.microsoft.com/office/drawing/2014/main" id="{1F95EBCC-B66F-65F2-38D0-83D101FDE2DE}"/>
              </a:ext>
            </a:extLst>
          </p:cNvPr>
          <p:cNvSpPr>
            <a:spLocks noGrp="1" noChangeArrowheads="1"/>
          </p:cNvSpPr>
          <p:nvPr>
            <p:ph idx="1"/>
          </p:nvPr>
        </p:nvSpPr>
        <p:spPr bwMode="auto">
          <a:xfrm>
            <a:off x="895215" y="2058639"/>
            <a:ext cx="8642109" cy="4130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defTabSz="914400" eaLnBrk="0" fontAlgn="base" hangingPunct="0">
              <a:lnSpc>
                <a:spcPct val="200000"/>
              </a:lnSpc>
              <a:spcBef>
                <a:spcPct val="0"/>
              </a:spcBef>
              <a:spcAft>
                <a:spcPct val="0"/>
              </a:spcAft>
              <a:buClrTx/>
              <a:buSzTx/>
            </a:pPr>
            <a:r>
              <a:rPr kumimoji="0" lang="en-US" altLang="en-US" sz="2000" b="1" i="0" u="none" strike="noStrike" cap="none" normalizeH="0" baseline="0" dirty="0">
                <a:ln>
                  <a:noFill/>
                </a:ln>
                <a:solidFill>
                  <a:schemeClr val="tx1"/>
                </a:solidFill>
                <a:effectLst/>
                <a:latin typeface="Arial" panose="020B0604020202020204" pitchFamily="34" charset="0"/>
              </a:rPr>
              <a:t>Systematic Execution</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lvl="1" algn="just" defTabSz="914400" eaLnBrk="0" fontAlgn="base" hangingPunct="0">
              <a:lnSpc>
                <a:spcPct val="200000"/>
              </a:lnSpc>
              <a:spcBef>
                <a:spcPct val="0"/>
              </a:spcBef>
              <a:spcAft>
                <a:spcPct val="0"/>
              </a:spcAft>
              <a:buClrTx/>
              <a:buSzTx/>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a:ln>
                  <a:noFill/>
                </a:ln>
                <a:solidFill>
                  <a:schemeClr val="tx1"/>
                </a:solidFill>
                <a:effectLst/>
                <a:latin typeface="Arial" panose="020B0604020202020204" pitchFamily="34" charset="0"/>
              </a:rPr>
              <a:t>Ensure data collected is adequate, dependable, and timely.</a:t>
            </a:r>
          </a:p>
          <a:p>
            <a:pPr lvl="1" algn="just" defTabSz="914400" eaLnBrk="0" fontAlgn="base" hangingPunct="0">
              <a:lnSpc>
                <a:spcPct val="20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 Use structured, coded questionnaires for machine processing</a:t>
            </a:r>
            <a:r>
              <a:rPr kumimoji="0" lang="en-US" altLang="en-US" sz="1800" b="0" i="0" u="none" strike="noStrike" cap="none" normalizeH="0" baseline="0" dirty="0">
                <a:ln>
                  <a:noFill/>
                </a:ln>
                <a:solidFill>
                  <a:schemeClr val="tx1"/>
                </a:solidFill>
                <a:effectLst/>
                <a:latin typeface="Arial" panose="020B0604020202020204" pitchFamily="34" charset="0"/>
              </a:rPr>
              <a:t>.</a:t>
            </a:r>
          </a:p>
          <a:p>
            <a:pPr algn="just" defTabSz="914400" eaLnBrk="0" fontAlgn="base" hangingPunct="0">
              <a:lnSpc>
                <a:spcPct val="200000"/>
              </a:lnSpc>
              <a:spcBef>
                <a:spcPct val="0"/>
              </a:spcBef>
              <a:spcAft>
                <a:spcPct val="0"/>
              </a:spcAft>
              <a:buClrTx/>
              <a:buSzTx/>
            </a:pPr>
            <a:r>
              <a:rPr kumimoji="0" lang="en-US" altLang="en-US" sz="2000" b="1" i="0" u="none" strike="noStrike" cap="none" normalizeH="0" baseline="0" dirty="0">
                <a:ln>
                  <a:noFill/>
                </a:ln>
                <a:solidFill>
                  <a:schemeClr val="tx1"/>
                </a:solidFill>
                <a:effectLst/>
                <a:latin typeface="Arial" panose="020B0604020202020204" pitchFamily="34" charset="0"/>
              </a:rPr>
              <a:t>Training &amp; Monitoring</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lvl="1" algn="just" defTabSz="914400" eaLnBrk="0" fontAlgn="base" hangingPunct="0">
              <a:lnSpc>
                <a:spcPct val="200000"/>
              </a:lnSpc>
              <a:spcBef>
                <a:spcPct val="0"/>
              </a:spcBef>
              <a:spcAft>
                <a:spcPct val="0"/>
              </a:spcAft>
              <a:buClrTx/>
              <a:buSzTx/>
            </a:pPr>
            <a:r>
              <a:rPr kumimoji="0" lang="en-US" altLang="en-US" sz="1800" b="0" i="0" u="none" strike="noStrike" cap="none" normalizeH="0" baseline="0" dirty="0">
                <a:ln>
                  <a:noFill/>
                </a:ln>
                <a:solidFill>
                  <a:schemeClr val="tx1"/>
                </a:solidFill>
                <a:effectLst/>
                <a:latin typeface="Arial" panose="020B0604020202020204" pitchFamily="34" charset="0"/>
              </a:rPr>
              <a:t> Proper selection and training of interviewers with clear instruction manuals.</a:t>
            </a:r>
          </a:p>
          <a:p>
            <a:pPr lvl="1" algn="just" defTabSz="914400" eaLnBrk="0" fontAlgn="base" hangingPunct="0">
              <a:lnSpc>
                <a:spcPct val="200000"/>
              </a:lnSpc>
              <a:spcBef>
                <a:spcPct val="0"/>
              </a:spcBef>
              <a:spcAft>
                <a:spcPct val="0"/>
              </a:spcAft>
              <a:buClrTx/>
              <a:buSzTx/>
            </a:pPr>
            <a:r>
              <a:rPr kumimoji="0" lang="en-US" altLang="en-US" sz="1800" b="0" i="0" u="none" strike="noStrike" cap="none" normalizeH="0" baseline="0" dirty="0">
                <a:ln>
                  <a:noFill/>
                </a:ln>
                <a:solidFill>
                  <a:schemeClr val="tx1"/>
                </a:solidFill>
                <a:effectLst/>
                <a:latin typeface="Arial" panose="020B0604020202020204" pitchFamily="34" charset="0"/>
              </a:rPr>
              <a:t> Conduct occasional field checks to ensure efficiency and sincerity.</a:t>
            </a:r>
          </a:p>
          <a:p>
            <a:pPr marL="457200" lvl="1" indent="0" algn="just" defTabSz="914400" eaLnBrk="0" fontAlgn="base" hangingPunct="0">
              <a:lnSpc>
                <a:spcPct val="200000"/>
              </a:lnSpc>
              <a:spcBef>
                <a:spcPct val="0"/>
              </a:spcBef>
              <a:spcAft>
                <a:spcPct val="0"/>
              </a:spcAft>
              <a:buClrTx/>
              <a:buSzTx/>
              <a:buNone/>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4D788999-D97C-5CD4-4990-9846E1E628F9}"/>
              </a:ext>
            </a:extLst>
          </p:cNvPr>
          <p:cNvPicPr>
            <a:picLocks noChangeAspect="1"/>
          </p:cNvPicPr>
          <p:nvPr/>
        </p:nvPicPr>
        <p:blipFill>
          <a:blip r:embed="rId2"/>
          <a:stretch>
            <a:fillRect/>
          </a:stretch>
        </p:blipFill>
        <p:spPr>
          <a:xfrm>
            <a:off x="8952392" y="409405"/>
            <a:ext cx="2880610" cy="2499577"/>
          </a:xfrm>
          <a:prstGeom prst="rect">
            <a:avLst/>
          </a:prstGeom>
        </p:spPr>
      </p:pic>
      <p:sp>
        <p:nvSpPr>
          <p:cNvPr id="7" name="Slide Number Placeholder 6">
            <a:extLst>
              <a:ext uri="{FF2B5EF4-FFF2-40B4-BE49-F238E27FC236}">
                <a16:creationId xmlns:a16="http://schemas.microsoft.com/office/drawing/2014/main" id="{25B1F8D2-7460-950E-4CC2-FDA0DD83325F}"/>
              </a:ext>
            </a:extLst>
          </p:cNvPr>
          <p:cNvSpPr>
            <a:spLocks noGrp="1"/>
          </p:cNvSpPr>
          <p:nvPr>
            <p:ph type="sldNum" sz="quarter" idx="12"/>
          </p:nvPr>
        </p:nvSpPr>
        <p:spPr/>
        <p:txBody>
          <a:bodyPr/>
          <a:lstStyle/>
          <a:p>
            <a:fld id="{4F77384F-A9E7-45B5-8E02-8C565B450468}" type="slidenum">
              <a:rPr lang="en-IN" smtClean="0"/>
              <a:t>39</a:t>
            </a:fld>
            <a:endParaRPr lang="en-IN"/>
          </a:p>
        </p:txBody>
      </p:sp>
    </p:spTree>
    <p:extLst>
      <p:ext uri="{BB962C8B-B14F-4D97-AF65-F5344CB8AC3E}">
        <p14:creationId xmlns:p14="http://schemas.microsoft.com/office/powerpoint/2010/main" val="2272898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5EB7A-0556-9DDE-024B-0B96A08B643E}"/>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C0AAAB02-8691-0353-E8EC-DEB8DC266AEB}"/>
              </a:ext>
            </a:extLst>
          </p:cNvPr>
          <p:cNvSpPr>
            <a:spLocks noGrp="1"/>
          </p:cNvSpPr>
          <p:nvPr>
            <p:ph idx="1"/>
          </p:nvPr>
        </p:nvSpPr>
        <p:spPr/>
        <p:txBody>
          <a:bodyPr>
            <a:normAutofit/>
          </a:bodyPr>
          <a:lstStyle/>
          <a:p>
            <a:pPr algn="just" defTabSz="914400" eaLnBrk="0" fontAlgn="base" hangingPunct="0">
              <a:lnSpc>
                <a:spcPct val="150000"/>
              </a:lnSpc>
              <a:spcBef>
                <a:spcPct val="0"/>
              </a:spcBef>
              <a:spcAft>
                <a:spcPct val="0"/>
              </a:spcAft>
              <a:buClrTx/>
              <a:buSzTx/>
            </a:pPr>
            <a:r>
              <a:rPr kumimoji="0" lang="en-US" altLang="en-US" sz="2000" b="1" i="0" u="none" strike="noStrike" cap="none" normalizeH="0" baseline="0" dirty="0">
                <a:ln>
                  <a:noFill/>
                </a:ln>
                <a:solidFill>
                  <a:schemeClr val="tx1"/>
                </a:solidFill>
                <a:effectLst/>
                <a:latin typeface="Arial" panose="020B0604020202020204" pitchFamily="34" charset="0"/>
              </a:rPr>
              <a:t>Maintaining Accuracy</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lvl="1" algn="just" defTabSz="914400" eaLnBrk="0" fontAlgn="base" hangingPunct="0">
              <a:lnSpc>
                <a:spcPct val="15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 Keep the survey under statistical control to meet accuracy standards.</a:t>
            </a:r>
          </a:p>
          <a:p>
            <a:pPr lvl="1" algn="just" defTabSz="914400" eaLnBrk="0" fontAlgn="base" hangingPunct="0">
              <a:lnSpc>
                <a:spcPct val="15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 Monitor and address unanticipated factors promptly.</a:t>
            </a:r>
          </a:p>
          <a:p>
            <a:pPr algn="just" defTabSz="914400" eaLnBrk="0" fontAlgn="base" hangingPunct="0">
              <a:lnSpc>
                <a:spcPct val="150000"/>
              </a:lnSpc>
              <a:spcBef>
                <a:spcPct val="0"/>
              </a:spcBef>
              <a:spcAft>
                <a:spcPct val="0"/>
              </a:spcAft>
              <a:buClrTx/>
              <a:buSzTx/>
            </a:pPr>
            <a:r>
              <a:rPr kumimoji="0" lang="en-US" altLang="en-US" sz="2000" b="1" i="0" u="none" strike="noStrike" cap="none" normalizeH="0" baseline="0" dirty="0">
                <a:ln>
                  <a:noFill/>
                </a:ln>
                <a:solidFill>
                  <a:schemeClr val="tx1"/>
                </a:solidFill>
                <a:effectLst/>
                <a:latin typeface="Arial" panose="020B0604020202020204" pitchFamily="34" charset="0"/>
              </a:rPr>
              <a:t>Handling Non-Response</a:t>
            </a:r>
            <a:endParaRPr lang="en-US" altLang="en-US" sz="2000" dirty="0">
              <a:latin typeface="Arial" panose="020B0604020202020204" pitchFamily="34" charset="0"/>
            </a:endParaRPr>
          </a:p>
          <a:p>
            <a:pPr lvl="1" algn="just" defTabSz="914400" eaLnBrk="0" fontAlgn="base" hangingPunct="0">
              <a:lnSpc>
                <a:spcPct val="15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List non-respondents, take a sub-sample, and secure responses with expert assistance</a:t>
            </a:r>
            <a:endParaRPr lang="en-IN" sz="2000" dirty="0"/>
          </a:p>
        </p:txBody>
      </p:sp>
      <p:pic>
        <p:nvPicPr>
          <p:cNvPr id="5" name="Picture 4">
            <a:extLst>
              <a:ext uri="{FF2B5EF4-FFF2-40B4-BE49-F238E27FC236}">
                <a16:creationId xmlns:a16="http://schemas.microsoft.com/office/drawing/2014/main" id="{73179722-0349-4685-2029-44BB132EFBC8}"/>
              </a:ext>
            </a:extLst>
          </p:cNvPr>
          <p:cNvPicPr>
            <a:picLocks noChangeAspect="1"/>
          </p:cNvPicPr>
          <p:nvPr/>
        </p:nvPicPr>
        <p:blipFill>
          <a:blip r:embed="rId2"/>
          <a:stretch>
            <a:fillRect/>
          </a:stretch>
        </p:blipFill>
        <p:spPr>
          <a:xfrm>
            <a:off x="8713924" y="663304"/>
            <a:ext cx="2103302" cy="1348857"/>
          </a:xfrm>
          <a:prstGeom prst="rect">
            <a:avLst/>
          </a:prstGeom>
        </p:spPr>
      </p:pic>
      <p:sp>
        <p:nvSpPr>
          <p:cNvPr id="7" name="Slide Number Placeholder 6">
            <a:extLst>
              <a:ext uri="{FF2B5EF4-FFF2-40B4-BE49-F238E27FC236}">
                <a16:creationId xmlns:a16="http://schemas.microsoft.com/office/drawing/2014/main" id="{E38D9290-7B4C-FC97-2B9D-DE839C79866F}"/>
              </a:ext>
            </a:extLst>
          </p:cNvPr>
          <p:cNvSpPr>
            <a:spLocks noGrp="1"/>
          </p:cNvSpPr>
          <p:nvPr>
            <p:ph type="sldNum" sz="quarter" idx="12"/>
          </p:nvPr>
        </p:nvSpPr>
        <p:spPr/>
        <p:txBody>
          <a:bodyPr/>
          <a:lstStyle/>
          <a:p>
            <a:fld id="{4F77384F-A9E7-45B5-8E02-8C565B450468}" type="slidenum">
              <a:rPr lang="en-IN" smtClean="0"/>
              <a:t>40</a:t>
            </a:fld>
            <a:endParaRPr lang="en-IN"/>
          </a:p>
        </p:txBody>
      </p:sp>
    </p:spTree>
    <p:extLst>
      <p:ext uri="{BB962C8B-B14F-4D97-AF65-F5344CB8AC3E}">
        <p14:creationId xmlns:p14="http://schemas.microsoft.com/office/powerpoint/2010/main" val="3691215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EC122-A083-A5A1-EFB4-963179A873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DA6262-F4E5-3047-BD9E-50EE666AEB2C}"/>
              </a:ext>
            </a:extLst>
          </p:cNvPr>
          <p:cNvSpPr>
            <a:spLocks noGrp="1"/>
          </p:cNvSpPr>
          <p:nvPr>
            <p:ph type="title"/>
          </p:nvPr>
        </p:nvSpPr>
        <p:spPr>
          <a:xfrm>
            <a:off x="685801" y="383458"/>
            <a:ext cx="10131425" cy="570271"/>
          </a:xfrm>
        </p:spPr>
        <p:txBody>
          <a:bodyPr>
            <a:normAutofit/>
          </a:bodyPr>
          <a:lstStyle/>
          <a:p>
            <a:pPr algn="ctr"/>
            <a:r>
              <a:rPr lang="en-IN" sz="2800" dirty="0"/>
              <a:t>Analysis of data</a:t>
            </a:r>
          </a:p>
        </p:txBody>
      </p:sp>
      <p:sp>
        <p:nvSpPr>
          <p:cNvPr id="4" name="Rectangle 1">
            <a:extLst>
              <a:ext uri="{FF2B5EF4-FFF2-40B4-BE49-F238E27FC236}">
                <a16:creationId xmlns:a16="http://schemas.microsoft.com/office/drawing/2014/main" id="{9F847FD7-A6B8-F030-248A-67ECF72A2805}"/>
              </a:ext>
            </a:extLst>
          </p:cNvPr>
          <p:cNvSpPr>
            <a:spLocks noGrp="1" noChangeArrowheads="1"/>
          </p:cNvSpPr>
          <p:nvPr>
            <p:ph idx="1"/>
          </p:nvPr>
        </p:nvSpPr>
        <p:spPr bwMode="auto">
          <a:xfrm>
            <a:off x="796413" y="2205322"/>
            <a:ext cx="10726993" cy="3266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lnSpc>
                <a:spcPct val="150000"/>
              </a:lnSpc>
              <a:spcBef>
                <a:spcPct val="0"/>
              </a:spcBef>
              <a:spcAft>
                <a:spcPct val="0"/>
              </a:spcAft>
              <a:buClrTx/>
              <a:buSzTx/>
            </a:pPr>
            <a:r>
              <a:rPr kumimoji="0" lang="en-US" altLang="en-US" sz="2000" b="1" i="0" u="none" strike="noStrike" cap="none" normalizeH="0" baseline="0" dirty="0">
                <a:ln>
                  <a:noFill/>
                </a:ln>
                <a:solidFill>
                  <a:schemeClr val="tx1"/>
                </a:solidFill>
                <a:effectLst/>
                <a:latin typeface="Arial" panose="020B0604020202020204" pitchFamily="34" charset="0"/>
              </a:rPr>
              <a:t>Data Preparation</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lvl="1" algn="just" defTabSz="914400" eaLnBrk="0" fontAlgn="base" hangingPunct="0">
              <a:lnSpc>
                <a:spcPct val="15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Categorize raw data into manageable groups.</a:t>
            </a:r>
          </a:p>
          <a:p>
            <a:pPr lvl="1" algn="just" defTabSz="914400" eaLnBrk="0" fontAlgn="base" hangingPunct="0">
              <a:lnSpc>
                <a:spcPct val="15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Perform coding to transform categories into symbols for tabulation.</a:t>
            </a:r>
          </a:p>
          <a:p>
            <a:pPr lvl="1" algn="just" defTabSz="914400" eaLnBrk="0" fontAlgn="base" hangingPunct="0">
              <a:lnSpc>
                <a:spcPct val="15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Edit data to improve quality and ensure accuracy.</a:t>
            </a:r>
          </a:p>
          <a:p>
            <a:pPr algn="just" defTabSz="914400" eaLnBrk="0" fontAlgn="base" hangingPunct="0">
              <a:lnSpc>
                <a:spcPct val="150000"/>
              </a:lnSpc>
              <a:spcBef>
                <a:spcPct val="0"/>
              </a:spcBef>
              <a:spcAft>
                <a:spcPct val="0"/>
              </a:spcAft>
              <a:buClrTx/>
              <a:buSzTx/>
            </a:pPr>
            <a:r>
              <a:rPr kumimoji="0" lang="en-US" altLang="en-US" sz="2000" b="1" i="0" u="none" strike="noStrike" cap="none" normalizeH="0" baseline="0" dirty="0">
                <a:ln>
                  <a:noFill/>
                </a:ln>
                <a:solidFill>
                  <a:schemeClr val="tx1"/>
                </a:solidFill>
                <a:effectLst/>
                <a:latin typeface="Arial" panose="020B0604020202020204" pitchFamily="34" charset="0"/>
              </a:rPr>
              <a:t>Tabulation</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lvl="1" algn="just" defTabSz="914400" eaLnBrk="0" fontAlgn="base" hangingPunct="0">
              <a:lnSpc>
                <a:spcPct val="15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Organize data into tables for analysis.</a:t>
            </a:r>
          </a:p>
          <a:p>
            <a:pPr lvl="1" algn="just" defTabSz="914400" eaLnBrk="0" fontAlgn="base" hangingPunct="0">
              <a:lnSpc>
                <a:spcPct val="15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Utilize computers for efficient tabulation, especially in large inquiries.</a:t>
            </a:r>
          </a:p>
        </p:txBody>
      </p:sp>
      <p:pic>
        <p:nvPicPr>
          <p:cNvPr id="5" name="Picture 4">
            <a:extLst>
              <a:ext uri="{FF2B5EF4-FFF2-40B4-BE49-F238E27FC236}">
                <a16:creationId xmlns:a16="http://schemas.microsoft.com/office/drawing/2014/main" id="{B11CE559-5F43-2F34-EEBA-797B49826F9A}"/>
              </a:ext>
            </a:extLst>
          </p:cNvPr>
          <p:cNvPicPr>
            <a:picLocks noChangeAspect="1"/>
          </p:cNvPicPr>
          <p:nvPr/>
        </p:nvPicPr>
        <p:blipFill>
          <a:blip r:embed="rId2"/>
          <a:stretch>
            <a:fillRect/>
          </a:stretch>
        </p:blipFill>
        <p:spPr>
          <a:xfrm>
            <a:off x="8611567" y="597576"/>
            <a:ext cx="3208298" cy="2339543"/>
          </a:xfrm>
          <a:prstGeom prst="rect">
            <a:avLst/>
          </a:prstGeom>
        </p:spPr>
      </p:pic>
      <p:sp>
        <p:nvSpPr>
          <p:cNvPr id="7" name="Slide Number Placeholder 6">
            <a:extLst>
              <a:ext uri="{FF2B5EF4-FFF2-40B4-BE49-F238E27FC236}">
                <a16:creationId xmlns:a16="http://schemas.microsoft.com/office/drawing/2014/main" id="{259D0518-93F5-A29D-CC68-1F9E92BDD6FF}"/>
              </a:ext>
            </a:extLst>
          </p:cNvPr>
          <p:cNvSpPr>
            <a:spLocks noGrp="1"/>
          </p:cNvSpPr>
          <p:nvPr>
            <p:ph type="sldNum" sz="quarter" idx="12"/>
          </p:nvPr>
        </p:nvSpPr>
        <p:spPr/>
        <p:txBody>
          <a:bodyPr/>
          <a:lstStyle/>
          <a:p>
            <a:fld id="{4F77384F-A9E7-45B5-8E02-8C565B450468}" type="slidenum">
              <a:rPr lang="en-IN" smtClean="0"/>
              <a:t>41</a:t>
            </a:fld>
            <a:endParaRPr lang="en-IN"/>
          </a:p>
        </p:txBody>
      </p:sp>
    </p:spTree>
    <p:extLst>
      <p:ext uri="{BB962C8B-B14F-4D97-AF65-F5344CB8AC3E}">
        <p14:creationId xmlns:p14="http://schemas.microsoft.com/office/powerpoint/2010/main" val="27178255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EA3EF-543D-63FD-5CDF-83C9CC3D0353}"/>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6DF99208-769B-5A10-0D63-62934C7C8DD1}"/>
              </a:ext>
            </a:extLst>
          </p:cNvPr>
          <p:cNvSpPr>
            <a:spLocks noGrp="1"/>
          </p:cNvSpPr>
          <p:nvPr>
            <p:ph idx="1"/>
          </p:nvPr>
        </p:nvSpPr>
        <p:spPr/>
        <p:txBody>
          <a:bodyPr/>
          <a:lstStyle/>
          <a:p>
            <a:pPr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Statistical Analysis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lvl="1" defTabSz="914400" eaLnBrk="0" fontAlgn="base" hangingPunct="0">
              <a:lnSpc>
                <a:spcPct val="200000"/>
              </a:lnSpc>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Compute percentages, coefficients, and apply statistical formulas.</a:t>
            </a:r>
          </a:p>
          <a:p>
            <a:pPr lvl="1" defTabSz="914400" eaLnBrk="0" fontAlgn="base" hangingPunct="0">
              <a:lnSpc>
                <a:spcPct val="200000"/>
              </a:lnSpc>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Use tests of significance to validate relationships or differences.</a:t>
            </a:r>
          </a:p>
          <a:p>
            <a:pPr lvl="1" defTabSz="914400" eaLnBrk="0" fontAlgn="base" hangingPunct="0">
              <a:lnSpc>
                <a:spcPct val="200000"/>
              </a:lnSpc>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Distinguish real differences from random fluctuations.</a:t>
            </a:r>
          </a:p>
          <a:p>
            <a:pPr defTabSz="914400" eaLnBrk="0" fontAlgn="base" hangingPunct="0">
              <a:lnSpc>
                <a:spcPct val="200000"/>
              </a:lnSpc>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Drawing Conclusions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lvl="1" defTabSz="914400" eaLnBrk="0" fontAlgn="base" hangingPunct="0">
              <a:lnSpc>
                <a:spcPct val="200000"/>
              </a:lnSpc>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Analyze results to confirm or reject hypotheses based on statistical evidence.</a:t>
            </a:r>
          </a:p>
          <a:p>
            <a:pPr>
              <a:lnSpc>
                <a:spcPct val="200000"/>
              </a:lnSpc>
            </a:pPr>
            <a:endParaRPr lang="en-IN" dirty="0"/>
          </a:p>
        </p:txBody>
      </p:sp>
      <p:pic>
        <p:nvPicPr>
          <p:cNvPr id="5" name="Picture 4">
            <a:extLst>
              <a:ext uri="{FF2B5EF4-FFF2-40B4-BE49-F238E27FC236}">
                <a16:creationId xmlns:a16="http://schemas.microsoft.com/office/drawing/2014/main" id="{14C0EEE9-C382-C32B-220E-D1CE87FA5290}"/>
              </a:ext>
            </a:extLst>
          </p:cNvPr>
          <p:cNvPicPr>
            <a:picLocks noChangeAspect="1"/>
          </p:cNvPicPr>
          <p:nvPr/>
        </p:nvPicPr>
        <p:blipFill>
          <a:blip r:embed="rId2"/>
          <a:stretch>
            <a:fillRect/>
          </a:stretch>
        </p:blipFill>
        <p:spPr>
          <a:xfrm>
            <a:off x="8058547" y="609600"/>
            <a:ext cx="2758679" cy="1813717"/>
          </a:xfrm>
          <a:prstGeom prst="rect">
            <a:avLst/>
          </a:prstGeom>
        </p:spPr>
      </p:pic>
      <p:sp>
        <p:nvSpPr>
          <p:cNvPr id="7" name="Slide Number Placeholder 6">
            <a:extLst>
              <a:ext uri="{FF2B5EF4-FFF2-40B4-BE49-F238E27FC236}">
                <a16:creationId xmlns:a16="http://schemas.microsoft.com/office/drawing/2014/main" id="{EE1E2235-9E31-BA78-7160-5B08BFB60A40}"/>
              </a:ext>
            </a:extLst>
          </p:cNvPr>
          <p:cNvSpPr>
            <a:spLocks noGrp="1"/>
          </p:cNvSpPr>
          <p:nvPr>
            <p:ph type="sldNum" sz="quarter" idx="12"/>
          </p:nvPr>
        </p:nvSpPr>
        <p:spPr/>
        <p:txBody>
          <a:bodyPr/>
          <a:lstStyle/>
          <a:p>
            <a:fld id="{4F77384F-A9E7-45B5-8E02-8C565B450468}" type="slidenum">
              <a:rPr lang="en-IN" smtClean="0"/>
              <a:t>42</a:t>
            </a:fld>
            <a:endParaRPr lang="en-IN"/>
          </a:p>
        </p:txBody>
      </p:sp>
    </p:spTree>
    <p:extLst>
      <p:ext uri="{BB962C8B-B14F-4D97-AF65-F5344CB8AC3E}">
        <p14:creationId xmlns:p14="http://schemas.microsoft.com/office/powerpoint/2010/main" val="902050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421DF-4419-1491-5243-407EFD0E68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CA7CF-50E6-F699-E28D-71466C584AE0}"/>
              </a:ext>
            </a:extLst>
          </p:cNvPr>
          <p:cNvSpPr>
            <a:spLocks noGrp="1"/>
          </p:cNvSpPr>
          <p:nvPr>
            <p:ph type="title"/>
          </p:nvPr>
        </p:nvSpPr>
        <p:spPr>
          <a:xfrm>
            <a:off x="852949" y="98322"/>
            <a:ext cx="10131425" cy="968478"/>
          </a:xfrm>
        </p:spPr>
        <p:txBody>
          <a:bodyPr>
            <a:normAutofit/>
          </a:bodyPr>
          <a:lstStyle/>
          <a:p>
            <a:pPr algn="ctr"/>
            <a:r>
              <a:rPr lang="en-IN" sz="2800" dirty="0"/>
              <a:t>Hypothesis testing</a:t>
            </a:r>
          </a:p>
        </p:txBody>
      </p:sp>
      <p:sp>
        <p:nvSpPr>
          <p:cNvPr id="3" name="Content Placeholder 2">
            <a:extLst>
              <a:ext uri="{FF2B5EF4-FFF2-40B4-BE49-F238E27FC236}">
                <a16:creationId xmlns:a16="http://schemas.microsoft.com/office/drawing/2014/main" id="{9EB68F61-95C0-4379-4F53-899EAE1E9191}"/>
              </a:ext>
            </a:extLst>
          </p:cNvPr>
          <p:cNvSpPr>
            <a:spLocks noGrp="1"/>
          </p:cNvSpPr>
          <p:nvPr>
            <p:ph idx="1"/>
          </p:nvPr>
        </p:nvSpPr>
        <p:spPr>
          <a:xfrm>
            <a:off x="754626" y="1876596"/>
            <a:ext cx="10131425" cy="3649133"/>
          </a:xfrm>
        </p:spPr>
        <p:txBody>
          <a:bodyPr>
            <a:noAutofit/>
          </a:bodyPr>
          <a:lstStyle/>
          <a:p>
            <a:pPr>
              <a:lnSpc>
                <a:spcPct val="150000"/>
              </a:lnSpc>
              <a:buFont typeface="+mj-lt"/>
              <a:buAutoNum type="arabicPeriod"/>
            </a:pPr>
            <a:r>
              <a:rPr lang="en-US" b="1" dirty="0">
                <a:latin typeface="Arial" panose="020B0604020202020204" pitchFamily="34" charset="0"/>
                <a:cs typeface="Arial" panose="020B0604020202020204" pitchFamily="34" charset="0"/>
              </a:rPr>
              <a:t>Purpose</a:t>
            </a:r>
            <a:endParaRPr lang="en-US" dirty="0">
              <a:latin typeface="Arial" panose="020B0604020202020204" pitchFamily="34" charset="0"/>
              <a:cs typeface="Arial" panose="020B0604020202020204" pitchFamily="34" charset="0"/>
            </a:endParaRPr>
          </a:p>
          <a:p>
            <a:pPr marL="742950" lvl="1" indent="-285750">
              <a:lnSpc>
                <a:spcPct val="150000"/>
              </a:lnSpc>
              <a:buFont typeface="+mj-lt"/>
              <a:buAutoNum type="arabicPeriod"/>
            </a:pPr>
            <a:r>
              <a:rPr lang="en-US" sz="1800" dirty="0">
                <a:latin typeface="Arial" panose="020B0604020202020204" pitchFamily="34" charset="0"/>
                <a:cs typeface="Arial" panose="020B0604020202020204" pitchFamily="34" charset="0"/>
              </a:rPr>
              <a:t>Evaluate whether data supports or contradicts the hypotheses.</a:t>
            </a:r>
          </a:p>
          <a:p>
            <a:pPr>
              <a:lnSpc>
                <a:spcPct val="150000"/>
              </a:lnSpc>
              <a:buFont typeface="+mj-lt"/>
              <a:buAutoNum type="arabicPeriod"/>
            </a:pPr>
            <a:r>
              <a:rPr lang="en-US" b="1" dirty="0">
                <a:latin typeface="Arial" panose="020B0604020202020204" pitchFamily="34" charset="0"/>
                <a:cs typeface="Arial" panose="020B0604020202020204" pitchFamily="34" charset="0"/>
              </a:rPr>
              <a:t>Statistical Tests</a:t>
            </a:r>
            <a:endParaRPr lang="en-US" dirty="0">
              <a:latin typeface="Arial" panose="020B0604020202020204" pitchFamily="34" charset="0"/>
              <a:cs typeface="Arial" panose="020B0604020202020204" pitchFamily="34" charset="0"/>
            </a:endParaRPr>
          </a:p>
          <a:p>
            <a:pPr marL="742950" lvl="1" indent="-285750">
              <a:lnSpc>
                <a:spcPct val="150000"/>
              </a:lnSpc>
              <a:buFont typeface="+mj-lt"/>
              <a:buAutoNum type="arabicPeriod"/>
            </a:pPr>
            <a:r>
              <a:rPr lang="en-US" sz="1800" dirty="0">
                <a:latin typeface="Arial" panose="020B0604020202020204" pitchFamily="34" charset="0"/>
                <a:cs typeface="Arial" panose="020B0604020202020204" pitchFamily="34" charset="0"/>
              </a:rPr>
              <a:t>Common tests:</a:t>
            </a:r>
          </a:p>
          <a:p>
            <a:pPr marL="1143000" lvl="2" indent="-228600">
              <a:lnSpc>
                <a:spcPct val="150000"/>
              </a:lnSpc>
              <a:buFont typeface="+mj-lt"/>
              <a:buAutoNum type="arabicPeriod"/>
            </a:pPr>
            <a:r>
              <a:rPr lang="en-US" sz="1800" b="1" dirty="0">
                <a:latin typeface="Arial" panose="020B0604020202020204" pitchFamily="34" charset="0"/>
                <a:cs typeface="Arial" panose="020B0604020202020204" pitchFamily="34" charset="0"/>
              </a:rPr>
              <a:t>Chi-square Test</a:t>
            </a:r>
            <a:endParaRPr lang="en-US" sz="1800" dirty="0">
              <a:latin typeface="Arial" panose="020B0604020202020204" pitchFamily="34" charset="0"/>
              <a:cs typeface="Arial" panose="020B0604020202020204" pitchFamily="34" charset="0"/>
            </a:endParaRPr>
          </a:p>
          <a:p>
            <a:pPr marL="1143000" lvl="2" indent="-228600">
              <a:lnSpc>
                <a:spcPct val="150000"/>
              </a:lnSpc>
              <a:buFont typeface="+mj-lt"/>
              <a:buAutoNum type="arabicPeriod"/>
            </a:pPr>
            <a:r>
              <a:rPr lang="en-US" sz="1800" b="1" dirty="0">
                <a:latin typeface="Arial" panose="020B0604020202020204" pitchFamily="34" charset="0"/>
                <a:cs typeface="Arial" panose="020B0604020202020204" pitchFamily="34" charset="0"/>
              </a:rPr>
              <a:t>t-Test</a:t>
            </a:r>
            <a:endParaRPr lang="en-US" sz="1800" dirty="0">
              <a:latin typeface="Arial" panose="020B0604020202020204" pitchFamily="34" charset="0"/>
              <a:cs typeface="Arial" panose="020B0604020202020204" pitchFamily="34" charset="0"/>
            </a:endParaRPr>
          </a:p>
          <a:p>
            <a:pPr marL="1143000" lvl="2" indent="-228600">
              <a:lnSpc>
                <a:spcPct val="150000"/>
              </a:lnSpc>
              <a:buFont typeface="+mj-lt"/>
              <a:buAutoNum type="arabicPeriod"/>
            </a:pPr>
            <a:r>
              <a:rPr lang="en-US" sz="1800" b="1" dirty="0">
                <a:latin typeface="Arial" panose="020B0604020202020204" pitchFamily="34" charset="0"/>
                <a:cs typeface="Arial" panose="020B0604020202020204" pitchFamily="34" charset="0"/>
              </a:rPr>
              <a:t>F-Test</a:t>
            </a:r>
            <a:endParaRPr lang="en-US" sz="1800" dirty="0">
              <a:latin typeface="Arial" panose="020B0604020202020204" pitchFamily="34" charset="0"/>
              <a:cs typeface="Arial" panose="020B0604020202020204" pitchFamily="34" charset="0"/>
            </a:endParaRPr>
          </a:p>
          <a:p>
            <a:pPr marL="742950" lvl="1" indent="-285750">
              <a:lnSpc>
                <a:spcPct val="150000"/>
              </a:lnSpc>
              <a:buFont typeface="+mj-lt"/>
              <a:buAutoNum type="arabicPeriod"/>
            </a:pPr>
            <a:r>
              <a:rPr lang="en-US" sz="1800" dirty="0">
                <a:latin typeface="Arial" panose="020B0604020202020204" pitchFamily="34" charset="0"/>
                <a:cs typeface="Arial" panose="020B0604020202020204" pitchFamily="34" charset="0"/>
              </a:rPr>
              <a:t>Choice depends on the research objective and data nature.</a:t>
            </a:r>
          </a:p>
        </p:txBody>
      </p:sp>
      <p:sp>
        <p:nvSpPr>
          <p:cNvPr id="5" name="Slide Number Placeholder 4">
            <a:extLst>
              <a:ext uri="{FF2B5EF4-FFF2-40B4-BE49-F238E27FC236}">
                <a16:creationId xmlns:a16="http://schemas.microsoft.com/office/drawing/2014/main" id="{42AEFFFB-4DD9-D836-F43D-A7492EEE89C2}"/>
              </a:ext>
            </a:extLst>
          </p:cNvPr>
          <p:cNvSpPr>
            <a:spLocks noGrp="1"/>
          </p:cNvSpPr>
          <p:nvPr>
            <p:ph type="sldNum" sz="quarter" idx="12"/>
          </p:nvPr>
        </p:nvSpPr>
        <p:spPr/>
        <p:txBody>
          <a:bodyPr/>
          <a:lstStyle/>
          <a:p>
            <a:fld id="{4F77384F-A9E7-45B5-8E02-8C565B450468}" type="slidenum">
              <a:rPr lang="en-IN" smtClean="0"/>
              <a:t>43</a:t>
            </a:fld>
            <a:endParaRPr lang="en-IN"/>
          </a:p>
        </p:txBody>
      </p:sp>
    </p:spTree>
    <p:extLst>
      <p:ext uri="{BB962C8B-B14F-4D97-AF65-F5344CB8AC3E}">
        <p14:creationId xmlns:p14="http://schemas.microsoft.com/office/powerpoint/2010/main" val="32210503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F8880-0994-4D2C-8352-EC8C7CA6030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C4C81DB-169B-1663-903C-E2D7C687BD1F}"/>
              </a:ext>
            </a:extLst>
          </p:cNvPr>
          <p:cNvSpPr>
            <a:spLocks noGrp="1"/>
          </p:cNvSpPr>
          <p:nvPr>
            <p:ph idx="1"/>
          </p:nvPr>
        </p:nvSpPr>
        <p:spPr/>
        <p:txBody>
          <a:bodyPr>
            <a:normAutofit/>
          </a:bodyPr>
          <a:lstStyle/>
          <a:p>
            <a:pPr marL="0" indent="0">
              <a:lnSpc>
                <a:spcPct val="150000"/>
              </a:lnSpc>
              <a:buNone/>
            </a:pPr>
            <a:r>
              <a:rPr lang="en-US" sz="2000" b="1" dirty="0">
                <a:latin typeface="Arial" panose="020B0604020202020204" pitchFamily="34" charset="0"/>
                <a:cs typeface="Arial" panose="020B0604020202020204" pitchFamily="34" charset="0"/>
              </a:rPr>
              <a:t>3.Outcome</a:t>
            </a:r>
            <a:endParaRPr lang="en-US" sz="2000" dirty="0">
              <a:latin typeface="Arial" panose="020B0604020202020204" pitchFamily="34" charset="0"/>
              <a:cs typeface="Arial" panose="020B0604020202020204" pitchFamily="34" charset="0"/>
            </a:endParaRPr>
          </a:p>
          <a:p>
            <a:pPr marL="742950" lvl="1" indent="-285750">
              <a:lnSpc>
                <a:spcPct val="150000"/>
              </a:lnSpc>
              <a:buFont typeface="+mj-lt"/>
              <a:buAutoNum type="arabicPeriod"/>
            </a:pPr>
            <a:r>
              <a:rPr lang="en-US" sz="2000" b="1" dirty="0">
                <a:latin typeface="Arial" panose="020B0604020202020204" pitchFamily="34" charset="0"/>
                <a:cs typeface="Arial" panose="020B0604020202020204" pitchFamily="34" charset="0"/>
              </a:rPr>
              <a:t>Accept Hypothesis</a:t>
            </a:r>
            <a:r>
              <a:rPr lang="en-US" sz="2000" dirty="0">
                <a:latin typeface="Arial" panose="020B0604020202020204" pitchFamily="34" charset="0"/>
                <a:cs typeface="Arial" panose="020B0604020202020204" pitchFamily="34" charset="0"/>
              </a:rPr>
              <a:t>: Data supports the hypothesis.</a:t>
            </a:r>
          </a:p>
          <a:p>
            <a:pPr marL="742950" lvl="1" indent="-285750">
              <a:lnSpc>
                <a:spcPct val="150000"/>
              </a:lnSpc>
              <a:buFont typeface="+mj-lt"/>
              <a:buAutoNum type="arabicPeriod"/>
            </a:pPr>
            <a:r>
              <a:rPr lang="en-US" sz="2000" b="1" dirty="0">
                <a:latin typeface="Arial" panose="020B0604020202020204" pitchFamily="34" charset="0"/>
                <a:cs typeface="Arial" panose="020B0604020202020204" pitchFamily="34" charset="0"/>
              </a:rPr>
              <a:t>Reject Hypothesis</a:t>
            </a:r>
            <a:r>
              <a:rPr lang="en-US" sz="2000" dirty="0">
                <a:latin typeface="Arial" panose="020B0604020202020204" pitchFamily="34" charset="0"/>
                <a:cs typeface="Arial" panose="020B0604020202020204" pitchFamily="34" charset="0"/>
              </a:rPr>
              <a:t>: Data contradicts the hypothesis.</a:t>
            </a:r>
          </a:p>
          <a:p>
            <a:pPr marL="0" indent="0">
              <a:lnSpc>
                <a:spcPct val="150000"/>
              </a:lnSpc>
              <a:buNone/>
            </a:pPr>
            <a:r>
              <a:rPr lang="en-US" sz="2000" b="1" dirty="0">
                <a:latin typeface="Arial" panose="020B0604020202020204" pitchFamily="34" charset="0"/>
                <a:cs typeface="Arial" panose="020B0604020202020204" pitchFamily="34" charset="0"/>
              </a:rPr>
              <a:t>4.Future Scope</a:t>
            </a:r>
            <a:endParaRPr lang="en-US" sz="2000" dirty="0">
              <a:latin typeface="Arial" panose="020B0604020202020204" pitchFamily="34" charset="0"/>
              <a:cs typeface="Arial" panose="020B0604020202020204" pitchFamily="34" charset="0"/>
            </a:endParaRPr>
          </a:p>
          <a:p>
            <a:pPr marL="457200" lvl="1" indent="0">
              <a:lnSpc>
                <a:spcPct val="150000"/>
              </a:lnSpc>
              <a:buNone/>
            </a:pPr>
            <a:r>
              <a:rPr lang="en-US" sz="2000" dirty="0">
                <a:latin typeface="Arial" panose="020B0604020202020204" pitchFamily="34" charset="0"/>
                <a:cs typeface="Arial" panose="020B0604020202020204" pitchFamily="34" charset="0"/>
              </a:rPr>
              <a:t>If no initial hypothesis, use findings to form hypotheses for future research.</a:t>
            </a:r>
          </a:p>
          <a:p>
            <a:pPr>
              <a:lnSpc>
                <a:spcPct val="150000"/>
              </a:lnSpc>
            </a:pPr>
            <a:endParaRPr lang="en-IN" sz="2000" dirty="0"/>
          </a:p>
        </p:txBody>
      </p:sp>
      <p:sp>
        <p:nvSpPr>
          <p:cNvPr id="5" name="Slide Number Placeholder 4">
            <a:extLst>
              <a:ext uri="{FF2B5EF4-FFF2-40B4-BE49-F238E27FC236}">
                <a16:creationId xmlns:a16="http://schemas.microsoft.com/office/drawing/2014/main" id="{1E592635-2AC9-CE66-11AA-92E0D7B4B102}"/>
              </a:ext>
            </a:extLst>
          </p:cNvPr>
          <p:cNvSpPr>
            <a:spLocks noGrp="1"/>
          </p:cNvSpPr>
          <p:nvPr>
            <p:ph type="sldNum" sz="quarter" idx="12"/>
          </p:nvPr>
        </p:nvSpPr>
        <p:spPr/>
        <p:txBody>
          <a:bodyPr/>
          <a:lstStyle/>
          <a:p>
            <a:fld id="{4F77384F-A9E7-45B5-8E02-8C565B450468}" type="slidenum">
              <a:rPr lang="en-IN" smtClean="0"/>
              <a:t>44</a:t>
            </a:fld>
            <a:endParaRPr lang="en-IN"/>
          </a:p>
        </p:txBody>
      </p:sp>
    </p:spTree>
    <p:extLst>
      <p:ext uri="{BB962C8B-B14F-4D97-AF65-F5344CB8AC3E}">
        <p14:creationId xmlns:p14="http://schemas.microsoft.com/office/powerpoint/2010/main" val="40879869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BBBFC-535C-1223-52B9-D381E311C6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3125D5-E419-D77E-0373-D25B9020429C}"/>
              </a:ext>
            </a:extLst>
          </p:cNvPr>
          <p:cNvSpPr>
            <a:spLocks noGrp="1"/>
          </p:cNvSpPr>
          <p:nvPr>
            <p:ph type="title"/>
          </p:nvPr>
        </p:nvSpPr>
        <p:spPr/>
        <p:txBody>
          <a:bodyPr>
            <a:normAutofit/>
          </a:bodyPr>
          <a:lstStyle/>
          <a:p>
            <a:r>
              <a:rPr lang="en-IN" sz="2800" dirty="0"/>
              <a:t>Generalisations and interpretations</a:t>
            </a:r>
          </a:p>
        </p:txBody>
      </p:sp>
      <p:sp>
        <p:nvSpPr>
          <p:cNvPr id="4" name="Rectangle 1">
            <a:extLst>
              <a:ext uri="{FF2B5EF4-FFF2-40B4-BE49-F238E27FC236}">
                <a16:creationId xmlns:a16="http://schemas.microsoft.com/office/drawing/2014/main" id="{18E2EDD6-AC84-1C8B-75BD-D104D8CDA9BA}"/>
              </a:ext>
            </a:extLst>
          </p:cNvPr>
          <p:cNvSpPr>
            <a:spLocks noGrp="1" noChangeArrowheads="1"/>
          </p:cNvSpPr>
          <p:nvPr>
            <p:ph idx="1"/>
          </p:nvPr>
        </p:nvSpPr>
        <p:spPr bwMode="auto">
          <a:xfrm>
            <a:off x="911943" y="1420478"/>
            <a:ext cx="9905284" cy="4305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lnSpc>
                <a:spcPct val="200000"/>
              </a:lnSpc>
              <a:spcBef>
                <a:spcPct val="0"/>
              </a:spcBef>
              <a:spcAft>
                <a:spcPct val="0"/>
              </a:spcAft>
              <a:buClrTx/>
              <a:buSzTx/>
            </a:pPr>
            <a:r>
              <a:rPr kumimoji="0" lang="en-US" altLang="en-US" sz="2000" b="1" i="0" u="none" strike="noStrike" cap="none" normalizeH="0" baseline="0" dirty="0" err="1">
                <a:ln>
                  <a:noFill/>
                </a:ln>
                <a:solidFill>
                  <a:schemeClr val="tx1"/>
                </a:solidFill>
                <a:effectLst/>
                <a:latin typeface="Arial" panose="020B0604020202020204" pitchFamily="34" charset="0"/>
              </a:rPr>
              <a:t>Generalisation</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lvl="1" algn="just" defTabSz="914400" eaLnBrk="0" fontAlgn="base" hangingPunct="0">
              <a:lnSpc>
                <a:spcPct val="20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When a hypothesis is consistently upheld, it may lead to the formulation of a theory.</a:t>
            </a:r>
          </a:p>
          <a:p>
            <a:pPr lvl="1" algn="just" defTabSz="914400" eaLnBrk="0" fontAlgn="base" hangingPunct="0">
              <a:lnSpc>
                <a:spcPct val="20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Research's value lies in drawing reliable generalizations.</a:t>
            </a:r>
          </a:p>
          <a:p>
            <a:pPr algn="just" defTabSz="914400" eaLnBrk="0" fontAlgn="base" hangingPunct="0">
              <a:lnSpc>
                <a:spcPct val="200000"/>
              </a:lnSpc>
              <a:spcBef>
                <a:spcPct val="0"/>
              </a:spcBef>
              <a:spcAft>
                <a:spcPct val="0"/>
              </a:spcAft>
              <a:buClrTx/>
              <a:buSzTx/>
            </a:pPr>
            <a:r>
              <a:rPr kumimoji="0" lang="en-US" altLang="en-US" sz="2000" b="1" i="0" u="none" strike="noStrike" cap="none" normalizeH="0" baseline="0" dirty="0">
                <a:ln>
                  <a:noFill/>
                </a:ln>
                <a:solidFill>
                  <a:schemeClr val="tx1"/>
                </a:solidFill>
                <a:effectLst/>
                <a:latin typeface="Arial" panose="020B0604020202020204" pitchFamily="34" charset="0"/>
              </a:rPr>
              <a:t>Interpretation</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lvl="1" algn="just" defTabSz="914400" eaLnBrk="0" fontAlgn="base" hangingPunct="0">
              <a:lnSpc>
                <a:spcPct val="20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If no hypothesis, findings are explained through existing theories.</a:t>
            </a:r>
          </a:p>
          <a:p>
            <a:pPr lvl="1" algn="just" defTabSz="914400" eaLnBrk="0" fontAlgn="base" hangingPunct="0">
              <a:lnSpc>
                <a:spcPct val="200000"/>
              </a:lnSpc>
              <a:spcBef>
                <a:spcPct val="0"/>
              </a:spcBef>
              <a:spcAft>
                <a:spcPct val="0"/>
              </a:spcAft>
              <a:buClrTx/>
              <a:buSzTx/>
            </a:pPr>
            <a:r>
              <a:rPr kumimoji="0" lang="en-US" altLang="en-US" sz="2000" b="0" i="0" u="none" strike="noStrike" cap="none" normalizeH="0" baseline="0" dirty="0">
                <a:ln>
                  <a:noFill/>
                </a:ln>
                <a:solidFill>
                  <a:schemeClr val="tx1"/>
                </a:solidFill>
                <a:effectLst/>
                <a:latin typeface="Arial" panose="020B0604020202020204" pitchFamily="34" charset="0"/>
              </a:rPr>
              <a:t>Interpretation often sparks new questions, prompting further research.</a:t>
            </a:r>
          </a:p>
        </p:txBody>
      </p:sp>
      <p:sp>
        <p:nvSpPr>
          <p:cNvPr id="5" name="Slide Number Placeholder 4">
            <a:extLst>
              <a:ext uri="{FF2B5EF4-FFF2-40B4-BE49-F238E27FC236}">
                <a16:creationId xmlns:a16="http://schemas.microsoft.com/office/drawing/2014/main" id="{24F89603-0BFA-B6A5-A910-4C1D22AFE14E}"/>
              </a:ext>
            </a:extLst>
          </p:cNvPr>
          <p:cNvSpPr>
            <a:spLocks noGrp="1"/>
          </p:cNvSpPr>
          <p:nvPr>
            <p:ph type="sldNum" sz="quarter" idx="12"/>
          </p:nvPr>
        </p:nvSpPr>
        <p:spPr/>
        <p:txBody>
          <a:bodyPr/>
          <a:lstStyle/>
          <a:p>
            <a:fld id="{4F77384F-A9E7-45B5-8E02-8C565B450468}" type="slidenum">
              <a:rPr lang="en-IN" smtClean="0"/>
              <a:t>45</a:t>
            </a:fld>
            <a:endParaRPr lang="en-IN"/>
          </a:p>
        </p:txBody>
      </p:sp>
    </p:spTree>
    <p:extLst>
      <p:ext uri="{BB962C8B-B14F-4D97-AF65-F5344CB8AC3E}">
        <p14:creationId xmlns:p14="http://schemas.microsoft.com/office/powerpoint/2010/main" val="11649838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251E7-C187-1CE8-43CA-D48D1B6650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1FD45-3E9F-9EC0-DF7F-D2B15DA94C14}"/>
              </a:ext>
            </a:extLst>
          </p:cNvPr>
          <p:cNvSpPr>
            <a:spLocks noGrp="1"/>
          </p:cNvSpPr>
          <p:nvPr>
            <p:ph type="title"/>
          </p:nvPr>
        </p:nvSpPr>
        <p:spPr>
          <a:xfrm>
            <a:off x="685801" y="-117987"/>
            <a:ext cx="10131425" cy="1456267"/>
          </a:xfrm>
        </p:spPr>
        <p:txBody>
          <a:bodyPr>
            <a:normAutofit/>
          </a:bodyPr>
          <a:lstStyle/>
          <a:p>
            <a:pPr algn="ctr"/>
            <a:r>
              <a:rPr lang="en-IN" sz="2800" dirty="0"/>
              <a:t>Preparation of the report or the thesis</a:t>
            </a:r>
          </a:p>
        </p:txBody>
      </p:sp>
      <p:sp>
        <p:nvSpPr>
          <p:cNvPr id="3" name="Content Placeholder 2">
            <a:extLst>
              <a:ext uri="{FF2B5EF4-FFF2-40B4-BE49-F238E27FC236}">
                <a16:creationId xmlns:a16="http://schemas.microsoft.com/office/drawing/2014/main" id="{6AC3B2DC-02AB-A9BA-3C76-9BB03F9DFEA0}"/>
              </a:ext>
            </a:extLst>
          </p:cNvPr>
          <p:cNvSpPr>
            <a:spLocks noGrp="1"/>
          </p:cNvSpPr>
          <p:nvPr>
            <p:ph idx="1"/>
          </p:nvPr>
        </p:nvSpPr>
        <p:spPr>
          <a:xfrm>
            <a:off x="843117" y="1915925"/>
            <a:ext cx="10131425" cy="3649133"/>
          </a:xfrm>
        </p:spPr>
        <p:txBody>
          <a:bodyPr>
            <a:noAutofit/>
          </a:bodyPr>
          <a:lstStyle/>
          <a:p>
            <a:pPr>
              <a:lnSpc>
                <a:spcPct val="150000"/>
              </a:lnSpc>
              <a:buFont typeface="+mj-lt"/>
              <a:buAutoNum type="arabicPeriod"/>
            </a:pPr>
            <a:r>
              <a:rPr lang="en-US" sz="2000" b="1" dirty="0">
                <a:latin typeface="Arial" panose="020B0604020202020204" pitchFamily="34" charset="0"/>
                <a:cs typeface="Arial" panose="020B0604020202020204" pitchFamily="34" charset="0"/>
              </a:rPr>
              <a:t>Layout of the Report</a:t>
            </a:r>
            <a:endParaRPr lang="en-US" sz="2000" dirty="0">
              <a:latin typeface="Arial" panose="020B0604020202020204" pitchFamily="34" charset="0"/>
              <a:cs typeface="Arial" panose="020B0604020202020204" pitchFamily="34" charset="0"/>
            </a:endParaRPr>
          </a:p>
          <a:p>
            <a:pPr marL="742950" lvl="1" indent="-285750">
              <a:lnSpc>
                <a:spcPct val="150000"/>
              </a:lnSpc>
              <a:buFont typeface="+mj-lt"/>
              <a:buAutoNum type="arabicPeriod"/>
            </a:pPr>
            <a:r>
              <a:rPr lang="en-US" sz="2000" b="1" dirty="0">
                <a:latin typeface="Arial" panose="020B0604020202020204" pitchFamily="34" charset="0"/>
                <a:cs typeface="Arial" panose="020B0604020202020204" pitchFamily="34" charset="0"/>
              </a:rPr>
              <a:t>Preliminary Pages:</a:t>
            </a:r>
            <a:r>
              <a:rPr lang="en-US" sz="2000" dirty="0">
                <a:latin typeface="Arial" panose="020B0604020202020204" pitchFamily="34" charset="0"/>
                <a:cs typeface="Arial" panose="020B0604020202020204" pitchFamily="34" charset="0"/>
              </a:rPr>
              <a:t> Title, Date, Acknowledgements, Foreword, Table of Contents, List of Tables/Graphs.</a:t>
            </a:r>
          </a:p>
          <a:p>
            <a:pPr marL="742950" lvl="1" indent="-285750">
              <a:lnSpc>
                <a:spcPct val="150000"/>
              </a:lnSpc>
              <a:buFont typeface="+mj-lt"/>
              <a:buAutoNum type="arabicPeriod"/>
            </a:pPr>
            <a:r>
              <a:rPr lang="en-US" sz="2000" b="1" dirty="0">
                <a:latin typeface="Arial" panose="020B0604020202020204" pitchFamily="34" charset="0"/>
                <a:cs typeface="Arial" panose="020B0604020202020204" pitchFamily="34" charset="0"/>
              </a:rPr>
              <a:t>Main Text:</a:t>
            </a:r>
            <a:endParaRPr lang="en-US" sz="2000" dirty="0">
              <a:latin typeface="Arial" panose="020B0604020202020204" pitchFamily="34" charset="0"/>
              <a:cs typeface="Arial" panose="020B0604020202020204" pitchFamily="34" charset="0"/>
            </a:endParaRPr>
          </a:p>
          <a:p>
            <a:pPr marL="1143000" lvl="2" indent="-228600">
              <a:lnSpc>
                <a:spcPct val="150000"/>
              </a:lnSpc>
              <a:buFont typeface="+mj-lt"/>
              <a:buAutoNum type="arabicPeriod"/>
            </a:pPr>
            <a:r>
              <a:rPr lang="en-US" sz="2000" b="1" dirty="0">
                <a:latin typeface="Arial" panose="020B0604020202020204" pitchFamily="34" charset="0"/>
                <a:cs typeface="Arial" panose="020B0604020202020204" pitchFamily="34" charset="0"/>
              </a:rPr>
              <a:t>Introduction:</a:t>
            </a:r>
            <a:r>
              <a:rPr lang="en-US" sz="2000" dirty="0">
                <a:latin typeface="Arial" panose="020B0604020202020204" pitchFamily="34" charset="0"/>
                <a:cs typeface="Arial" panose="020B0604020202020204" pitchFamily="34" charset="0"/>
              </a:rPr>
              <a:t> Objective, Methodology, Scope, Limitations.</a:t>
            </a:r>
          </a:p>
          <a:p>
            <a:pPr marL="1143000" lvl="2" indent="-228600">
              <a:lnSpc>
                <a:spcPct val="150000"/>
              </a:lnSpc>
              <a:buFont typeface="+mj-lt"/>
              <a:buAutoNum type="arabicPeriod"/>
            </a:pPr>
            <a:r>
              <a:rPr lang="en-US" sz="2000" b="1" dirty="0">
                <a:latin typeface="Arial" panose="020B0604020202020204" pitchFamily="34" charset="0"/>
                <a:cs typeface="Arial" panose="020B0604020202020204" pitchFamily="34" charset="0"/>
              </a:rPr>
              <a:t>Summary of Findings:</a:t>
            </a:r>
            <a:r>
              <a:rPr lang="en-US" sz="2000" dirty="0">
                <a:latin typeface="Arial" panose="020B0604020202020204" pitchFamily="34" charset="0"/>
                <a:cs typeface="Arial" panose="020B0604020202020204" pitchFamily="34" charset="0"/>
              </a:rPr>
              <a:t> Non-technical language, key findings, recommendations.</a:t>
            </a:r>
          </a:p>
          <a:p>
            <a:pPr marL="1143000" lvl="2" indent="-228600">
              <a:lnSpc>
                <a:spcPct val="150000"/>
              </a:lnSpc>
              <a:buFont typeface="+mj-lt"/>
              <a:buAutoNum type="arabicPeriod"/>
            </a:pPr>
            <a:r>
              <a:rPr lang="en-US" sz="2000" b="1" dirty="0">
                <a:latin typeface="Arial" panose="020B0604020202020204" pitchFamily="34" charset="0"/>
                <a:cs typeface="Arial" panose="020B0604020202020204" pitchFamily="34" charset="0"/>
              </a:rPr>
              <a:t>Main Report:</a:t>
            </a:r>
            <a:r>
              <a:rPr lang="en-US" sz="2000" dirty="0">
                <a:latin typeface="Arial" panose="020B0604020202020204" pitchFamily="34" charset="0"/>
                <a:cs typeface="Arial" panose="020B0604020202020204" pitchFamily="34" charset="0"/>
              </a:rPr>
              <a:t> Logical sequence, distinct sections.</a:t>
            </a:r>
          </a:p>
          <a:p>
            <a:pPr marL="1143000" lvl="2" indent="-228600">
              <a:lnSpc>
                <a:spcPct val="150000"/>
              </a:lnSpc>
              <a:buFont typeface="+mj-lt"/>
              <a:buAutoNum type="arabicPeriod"/>
            </a:pPr>
            <a:r>
              <a:rPr lang="en-US" sz="2000" b="1" dirty="0">
                <a:latin typeface="Arial" panose="020B0604020202020204" pitchFamily="34" charset="0"/>
                <a:cs typeface="Arial" panose="020B0604020202020204" pitchFamily="34" charset="0"/>
              </a:rPr>
              <a:t>Conclusion:</a:t>
            </a:r>
            <a:r>
              <a:rPr lang="en-US" sz="2000" dirty="0">
                <a:latin typeface="Arial" panose="020B0604020202020204" pitchFamily="34" charset="0"/>
                <a:cs typeface="Arial" panose="020B0604020202020204" pitchFamily="34" charset="0"/>
              </a:rPr>
              <a:t> Final summing up of results.</a:t>
            </a:r>
          </a:p>
        </p:txBody>
      </p:sp>
      <p:sp>
        <p:nvSpPr>
          <p:cNvPr id="5" name="Slide Number Placeholder 4">
            <a:extLst>
              <a:ext uri="{FF2B5EF4-FFF2-40B4-BE49-F238E27FC236}">
                <a16:creationId xmlns:a16="http://schemas.microsoft.com/office/drawing/2014/main" id="{D3929F59-0FC4-1EF3-366F-77879A0591B0}"/>
              </a:ext>
            </a:extLst>
          </p:cNvPr>
          <p:cNvSpPr>
            <a:spLocks noGrp="1"/>
          </p:cNvSpPr>
          <p:nvPr>
            <p:ph type="sldNum" sz="quarter" idx="12"/>
          </p:nvPr>
        </p:nvSpPr>
        <p:spPr/>
        <p:txBody>
          <a:bodyPr/>
          <a:lstStyle/>
          <a:p>
            <a:fld id="{4F77384F-A9E7-45B5-8E02-8C565B450468}" type="slidenum">
              <a:rPr lang="en-IN" smtClean="0"/>
              <a:t>46</a:t>
            </a:fld>
            <a:endParaRPr lang="en-IN"/>
          </a:p>
        </p:txBody>
      </p:sp>
    </p:spTree>
    <p:extLst>
      <p:ext uri="{BB962C8B-B14F-4D97-AF65-F5344CB8AC3E}">
        <p14:creationId xmlns:p14="http://schemas.microsoft.com/office/powerpoint/2010/main" val="3144084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5779AE-2A25-C3AA-C478-C86C1010030B}"/>
              </a:ext>
            </a:extLst>
          </p:cNvPr>
          <p:cNvSpPr>
            <a:spLocks noGrp="1"/>
          </p:cNvSpPr>
          <p:nvPr>
            <p:ph idx="1"/>
          </p:nvPr>
        </p:nvSpPr>
        <p:spPr>
          <a:xfrm>
            <a:off x="685801" y="1288027"/>
            <a:ext cx="10131425" cy="4503174"/>
          </a:xfrm>
        </p:spPr>
        <p:txBody>
          <a:bodyPr>
            <a:normAutofit fontScale="92500" lnSpcReduction="20000"/>
          </a:bodyPr>
          <a:lstStyle/>
          <a:p>
            <a:pPr marL="0" indent="0" algn="just">
              <a:lnSpc>
                <a:spcPct val="150000"/>
              </a:lnSpc>
              <a:buNone/>
            </a:pPr>
            <a:r>
              <a:rPr lang="en-US" sz="2200" b="1" dirty="0">
                <a:latin typeface="Arial" panose="020B0604020202020204" pitchFamily="34" charset="0"/>
                <a:cs typeface="Arial" panose="020B0604020202020204" pitchFamily="34" charset="0"/>
              </a:rPr>
              <a:t>3. End Matter :</a:t>
            </a:r>
            <a:r>
              <a:rPr lang="en-US" sz="2200" dirty="0">
                <a:latin typeface="Arial" panose="020B0604020202020204" pitchFamily="34" charset="0"/>
                <a:cs typeface="Arial" panose="020B0604020202020204" pitchFamily="34" charset="0"/>
              </a:rPr>
              <a:t> Appendices, Bibliography, Index (for published reports).</a:t>
            </a:r>
          </a:p>
          <a:p>
            <a:pPr marL="0" indent="0" algn="just">
              <a:lnSpc>
                <a:spcPct val="150000"/>
              </a:lnSpc>
              <a:buNone/>
            </a:pPr>
            <a:r>
              <a:rPr lang="en-US" sz="2200" b="1" dirty="0">
                <a:latin typeface="Arial" panose="020B0604020202020204" pitchFamily="34" charset="0"/>
                <a:cs typeface="Arial" panose="020B0604020202020204" pitchFamily="34" charset="0"/>
              </a:rPr>
              <a:t>4. Writing Style:</a:t>
            </a:r>
            <a:endParaRPr lang="en-US" sz="2200" dirty="0">
              <a:latin typeface="Arial" panose="020B0604020202020204" pitchFamily="34" charset="0"/>
              <a:cs typeface="Arial" panose="020B0604020202020204" pitchFamily="34" charset="0"/>
            </a:endParaRPr>
          </a:p>
          <a:p>
            <a:pPr marL="742950" lvl="1" indent="-285750" algn="just">
              <a:lnSpc>
                <a:spcPct val="150000"/>
              </a:lnSpc>
              <a:buFont typeface="+mj-lt"/>
              <a:buAutoNum type="arabicPeriod"/>
            </a:pPr>
            <a:r>
              <a:rPr lang="en-US" sz="2200" dirty="0">
                <a:latin typeface="Arial" panose="020B0604020202020204" pitchFamily="34" charset="0"/>
                <a:cs typeface="Arial" panose="020B0604020202020204" pitchFamily="34" charset="0"/>
              </a:rPr>
              <a:t>Concise, objective, simple language.</a:t>
            </a:r>
          </a:p>
          <a:p>
            <a:pPr marL="742950" lvl="1" indent="-285750" algn="just">
              <a:lnSpc>
                <a:spcPct val="150000"/>
              </a:lnSpc>
              <a:buFont typeface="+mj-lt"/>
              <a:buAutoNum type="arabicPeriod"/>
            </a:pPr>
            <a:r>
              <a:rPr lang="en-US" sz="2200" dirty="0">
                <a:latin typeface="Arial" panose="020B0604020202020204" pitchFamily="34" charset="0"/>
                <a:cs typeface="Arial" panose="020B0604020202020204" pitchFamily="34" charset="0"/>
              </a:rPr>
              <a:t>Avoid vague expressions (e.g., "it seems," "there may be").</a:t>
            </a:r>
          </a:p>
          <a:p>
            <a:pPr marL="0" indent="0" algn="just">
              <a:lnSpc>
                <a:spcPct val="150000"/>
              </a:lnSpc>
              <a:buNone/>
            </a:pPr>
            <a:r>
              <a:rPr lang="en-US" sz="2200" b="1" dirty="0">
                <a:latin typeface="Arial" panose="020B0604020202020204" pitchFamily="34" charset="0"/>
                <a:cs typeface="Arial" panose="020B0604020202020204" pitchFamily="34" charset="0"/>
              </a:rPr>
              <a:t>5. Charts/Illustrations:</a:t>
            </a:r>
            <a:endParaRPr lang="en-US" sz="2200" dirty="0">
              <a:latin typeface="Arial" panose="020B0604020202020204" pitchFamily="34" charset="0"/>
              <a:cs typeface="Arial" panose="020B0604020202020204" pitchFamily="34" charset="0"/>
            </a:endParaRPr>
          </a:p>
          <a:p>
            <a:pPr marL="742950" lvl="1" indent="-285750" algn="just">
              <a:lnSpc>
                <a:spcPct val="150000"/>
              </a:lnSpc>
              <a:buFont typeface="+mj-lt"/>
              <a:buAutoNum type="arabicPeriod"/>
            </a:pPr>
            <a:r>
              <a:rPr lang="en-US" sz="2200" dirty="0">
                <a:latin typeface="Arial" panose="020B0604020202020204" pitchFamily="34" charset="0"/>
                <a:cs typeface="Arial" panose="020B0604020202020204" pitchFamily="34" charset="0"/>
              </a:rPr>
              <a:t>Use only if they clarify or enhance understanding.</a:t>
            </a:r>
          </a:p>
          <a:p>
            <a:pPr marL="0" indent="0" algn="just">
              <a:lnSpc>
                <a:spcPct val="150000"/>
              </a:lnSpc>
              <a:buNone/>
            </a:pPr>
            <a:r>
              <a:rPr lang="en-US" sz="2200" b="1" dirty="0">
                <a:latin typeface="Arial" panose="020B0604020202020204" pitchFamily="34" charset="0"/>
                <a:cs typeface="Arial" panose="020B0604020202020204" pitchFamily="34" charset="0"/>
              </a:rPr>
              <a:t>6. Confidence Limits:</a:t>
            </a:r>
            <a:endParaRPr lang="en-US" sz="2200" dirty="0">
              <a:latin typeface="Arial" panose="020B0604020202020204" pitchFamily="34" charset="0"/>
              <a:cs typeface="Arial" panose="020B0604020202020204" pitchFamily="34" charset="0"/>
            </a:endParaRPr>
          </a:p>
          <a:p>
            <a:pPr marL="742950" lvl="1" indent="-285750" algn="just">
              <a:lnSpc>
                <a:spcPct val="150000"/>
              </a:lnSpc>
              <a:buFont typeface="+mj-lt"/>
              <a:buAutoNum type="arabicPeriod"/>
            </a:pPr>
            <a:r>
              <a:rPr lang="en-US" sz="2200" dirty="0">
                <a:latin typeface="Arial" panose="020B0604020202020204" pitchFamily="34" charset="0"/>
                <a:cs typeface="Arial" panose="020B0604020202020204" pitchFamily="34" charset="0"/>
              </a:rPr>
              <a:t>Mention calculated confidence  limits and research constraints.</a:t>
            </a:r>
          </a:p>
          <a:p>
            <a:endParaRPr lang="en-IN" dirty="0"/>
          </a:p>
        </p:txBody>
      </p:sp>
      <p:sp>
        <p:nvSpPr>
          <p:cNvPr id="5" name="Slide Number Placeholder 4">
            <a:extLst>
              <a:ext uri="{FF2B5EF4-FFF2-40B4-BE49-F238E27FC236}">
                <a16:creationId xmlns:a16="http://schemas.microsoft.com/office/drawing/2014/main" id="{186FF3E3-892F-AD0C-0086-0BD59616EDCD}"/>
              </a:ext>
            </a:extLst>
          </p:cNvPr>
          <p:cNvSpPr>
            <a:spLocks noGrp="1"/>
          </p:cNvSpPr>
          <p:nvPr>
            <p:ph type="sldNum" sz="quarter" idx="12"/>
          </p:nvPr>
        </p:nvSpPr>
        <p:spPr/>
        <p:txBody>
          <a:bodyPr/>
          <a:lstStyle/>
          <a:p>
            <a:fld id="{4F77384F-A9E7-45B5-8E02-8C565B450468}" type="slidenum">
              <a:rPr lang="en-IN" smtClean="0"/>
              <a:t>47</a:t>
            </a:fld>
            <a:endParaRPr lang="en-IN"/>
          </a:p>
        </p:txBody>
      </p:sp>
    </p:spTree>
    <p:extLst>
      <p:ext uri="{BB962C8B-B14F-4D97-AF65-F5344CB8AC3E}">
        <p14:creationId xmlns:p14="http://schemas.microsoft.com/office/powerpoint/2010/main" val="3944685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CCC95-C568-F2B9-E9C9-86CBB5B8AE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F1BC2-A0F6-C1DC-D51E-E66CE0F5980F}"/>
              </a:ext>
            </a:extLst>
          </p:cNvPr>
          <p:cNvSpPr>
            <a:spLocks noGrp="1"/>
          </p:cNvSpPr>
          <p:nvPr>
            <p:ph type="title"/>
          </p:nvPr>
        </p:nvSpPr>
        <p:spPr/>
        <p:txBody>
          <a:bodyPr>
            <a:normAutofit/>
          </a:bodyPr>
          <a:lstStyle/>
          <a:p>
            <a:r>
              <a:rPr lang="en-IN" sz="2800" dirty="0"/>
              <a:t>Problems encountered by researchers in </a:t>
            </a:r>
            <a:r>
              <a:rPr lang="en-IN" sz="2800"/>
              <a:t>india</a:t>
            </a:r>
            <a:endParaRPr lang="en-IN" sz="2800" dirty="0"/>
          </a:p>
        </p:txBody>
      </p:sp>
      <p:sp>
        <p:nvSpPr>
          <p:cNvPr id="3" name="Content Placeholder 2">
            <a:extLst>
              <a:ext uri="{FF2B5EF4-FFF2-40B4-BE49-F238E27FC236}">
                <a16:creationId xmlns:a16="http://schemas.microsoft.com/office/drawing/2014/main" id="{0BB6EECC-FE61-2C4F-8382-A83B155D0F6B}"/>
              </a:ext>
            </a:extLst>
          </p:cNvPr>
          <p:cNvSpPr>
            <a:spLocks noGrp="1"/>
          </p:cNvSpPr>
          <p:nvPr>
            <p:ph idx="1"/>
          </p:nvPr>
        </p:nvSpPr>
        <p:spPr>
          <a:xfrm>
            <a:off x="685800" y="1604433"/>
            <a:ext cx="10131425" cy="3649133"/>
          </a:xfrm>
        </p:spPr>
        <p:txBody>
          <a:bodyPr/>
          <a:lstStyle/>
          <a:p>
            <a:pPr algn="just">
              <a:lnSpc>
                <a:spcPct val="200000"/>
              </a:lnSpc>
              <a:spcAft>
                <a:spcPts val="800"/>
              </a:spcAft>
            </a:pPr>
            <a:r>
              <a:rPr lang="en-US" sz="1800" b="1" dirty="0">
                <a:effectLst/>
                <a:latin typeface="Arial" panose="020B0604020202020204" pitchFamily="34" charset="0"/>
                <a:ea typeface="Calibri" panose="020F0502020204030204" pitchFamily="34" charset="0"/>
              </a:rPr>
              <a:t>Lack of Scientific Training:</a:t>
            </a:r>
            <a:r>
              <a:rPr lang="en-US" sz="1800" dirty="0">
                <a:effectLst/>
                <a:latin typeface="Arial" panose="020B0604020202020204" pitchFamily="34" charset="0"/>
                <a:ea typeface="Calibri" panose="020F0502020204030204" pitchFamily="34" charset="0"/>
              </a:rPr>
              <a:t> Insufficient understanding of research methodology, leading to poorly executed studies.</a:t>
            </a:r>
          </a:p>
          <a:p>
            <a:pPr algn="just">
              <a:lnSpc>
                <a:spcPct val="200000"/>
              </a:lnSpc>
              <a:spcAft>
                <a:spcPts val="800"/>
              </a:spcAft>
            </a:pPr>
            <a:r>
              <a:rPr lang="en-US" sz="1800" b="1" dirty="0">
                <a:effectLst/>
                <a:latin typeface="Arial" panose="020B0604020202020204" pitchFamily="34" charset="0"/>
                <a:ea typeface="Calibri" panose="020F0502020204030204" pitchFamily="34" charset="0"/>
              </a:rPr>
              <a:t>Limited Interaction Between Academia and Industry:</a:t>
            </a:r>
            <a:r>
              <a:rPr lang="en-US" sz="1800" dirty="0">
                <a:effectLst/>
                <a:latin typeface="Arial" panose="020B0604020202020204" pitchFamily="34" charset="0"/>
                <a:ea typeface="Calibri" panose="020F0502020204030204" pitchFamily="34" charset="0"/>
              </a:rPr>
              <a:t> Lack of liaison between university research departments and business/government bodies, restricting access to valuable data.</a:t>
            </a:r>
          </a:p>
          <a:p>
            <a:pPr algn="just">
              <a:lnSpc>
                <a:spcPct val="200000"/>
              </a:lnSpc>
              <a:spcAft>
                <a:spcPts val="800"/>
              </a:spcAft>
            </a:pPr>
            <a:r>
              <a:rPr lang="en-US" sz="1800" b="1" dirty="0">
                <a:effectLst/>
                <a:latin typeface="Arial" panose="020B0604020202020204" pitchFamily="34" charset="0"/>
                <a:ea typeface="Calibri" panose="020F0502020204030204" pitchFamily="34" charset="0"/>
              </a:rPr>
              <a:t>Confidentiality Concerns:</a:t>
            </a:r>
            <a:r>
              <a:rPr lang="en-US" sz="1800" dirty="0">
                <a:effectLst/>
                <a:latin typeface="Arial" panose="020B0604020202020204" pitchFamily="34" charset="0"/>
                <a:ea typeface="Calibri" panose="020F0502020204030204" pitchFamily="34" charset="0"/>
              </a:rPr>
              <a:t> Business units reluctant to share data due to fear of misuse.</a:t>
            </a:r>
            <a:endParaRPr lang="en-IN" dirty="0"/>
          </a:p>
        </p:txBody>
      </p:sp>
      <p:sp>
        <p:nvSpPr>
          <p:cNvPr id="5" name="Slide Number Placeholder 4">
            <a:extLst>
              <a:ext uri="{FF2B5EF4-FFF2-40B4-BE49-F238E27FC236}">
                <a16:creationId xmlns:a16="http://schemas.microsoft.com/office/drawing/2014/main" id="{F150CD98-8B53-B319-8E9B-C79FD61D8FC0}"/>
              </a:ext>
            </a:extLst>
          </p:cNvPr>
          <p:cNvSpPr>
            <a:spLocks noGrp="1"/>
          </p:cNvSpPr>
          <p:nvPr>
            <p:ph type="sldNum" sz="quarter" idx="12"/>
          </p:nvPr>
        </p:nvSpPr>
        <p:spPr/>
        <p:txBody>
          <a:bodyPr/>
          <a:lstStyle/>
          <a:p>
            <a:fld id="{4F77384F-A9E7-45B5-8E02-8C565B450468}" type="slidenum">
              <a:rPr lang="en-IN" smtClean="0"/>
              <a:t>48</a:t>
            </a:fld>
            <a:endParaRPr lang="en-IN"/>
          </a:p>
        </p:txBody>
      </p:sp>
    </p:spTree>
    <p:extLst>
      <p:ext uri="{BB962C8B-B14F-4D97-AF65-F5344CB8AC3E}">
        <p14:creationId xmlns:p14="http://schemas.microsoft.com/office/powerpoint/2010/main" val="32955353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CBD1E-E6D8-7335-48A6-00374C36AB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C0934A-D441-F180-C9FF-B9FC2B0E01ED}"/>
              </a:ext>
            </a:extLst>
          </p:cNvPr>
          <p:cNvSpPr>
            <a:spLocks noGrp="1"/>
          </p:cNvSpPr>
          <p:nvPr>
            <p:ph type="title"/>
          </p:nvPr>
        </p:nvSpPr>
        <p:spPr/>
        <p:txBody>
          <a:bodyPr>
            <a:normAutofit/>
          </a:bodyPr>
          <a:lstStyle/>
          <a:p>
            <a:endParaRPr lang="en-IN" sz="2800" dirty="0"/>
          </a:p>
        </p:txBody>
      </p:sp>
      <p:sp>
        <p:nvSpPr>
          <p:cNvPr id="3" name="Content Placeholder 2">
            <a:extLst>
              <a:ext uri="{FF2B5EF4-FFF2-40B4-BE49-F238E27FC236}">
                <a16:creationId xmlns:a16="http://schemas.microsoft.com/office/drawing/2014/main" id="{A7BCC255-07E5-C0A2-2AB6-1003A9DF8606}"/>
              </a:ext>
            </a:extLst>
          </p:cNvPr>
          <p:cNvSpPr>
            <a:spLocks noGrp="1"/>
          </p:cNvSpPr>
          <p:nvPr>
            <p:ph idx="1"/>
          </p:nvPr>
        </p:nvSpPr>
        <p:spPr/>
        <p:txBody>
          <a:bodyPr/>
          <a:lstStyle/>
          <a:p>
            <a:pPr algn="just">
              <a:lnSpc>
                <a:spcPct val="200000"/>
              </a:lnSpc>
              <a:spcAft>
                <a:spcPts val="800"/>
              </a:spcAft>
            </a:pPr>
            <a:r>
              <a:rPr lang="en-US" sz="1800" b="1" dirty="0">
                <a:effectLst/>
                <a:latin typeface="Arial" panose="020B0604020202020204" pitchFamily="34" charset="0"/>
                <a:ea typeface="Calibri" panose="020F0502020204030204" pitchFamily="34" charset="0"/>
              </a:rPr>
              <a:t>Duplication of Research:</a:t>
            </a:r>
            <a:r>
              <a:rPr lang="en-US" sz="1800" dirty="0">
                <a:effectLst/>
                <a:latin typeface="Arial" panose="020B0604020202020204" pitchFamily="34" charset="0"/>
                <a:ea typeface="Calibri" panose="020F0502020204030204" pitchFamily="34" charset="0"/>
              </a:rPr>
              <a:t> Overlapping research studies due to inadequate information and coordination.</a:t>
            </a:r>
          </a:p>
          <a:p>
            <a:pPr algn="just">
              <a:lnSpc>
                <a:spcPct val="200000"/>
              </a:lnSpc>
              <a:spcAft>
                <a:spcPts val="800"/>
              </a:spcAft>
            </a:pPr>
            <a:r>
              <a:rPr lang="en-US" sz="1800" b="1" dirty="0">
                <a:effectLst/>
                <a:latin typeface="Arial" panose="020B0604020202020204" pitchFamily="34" charset="0"/>
                <a:ea typeface="Calibri" panose="020F0502020204030204" pitchFamily="34" charset="0"/>
              </a:rPr>
              <a:t>Absence of Research Code of Conduct:</a:t>
            </a:r>
            <a:r>
              <a:rPr lang="en-US" sz="1800" dirty="0">
                <a:effectLst/>
                <a:latin typeface="Arial" panose="020B0604020202020204" pitchFamily="34" charset="0"/>
                <a:ea typeface="Calibri" panose="020F0502020204030204" pitchFamily="34" charset="0"/>
              </a:rPr>
              <a:t> Rivalries between researchers and lack of ethical guidelines.</a:t>
            </a:r>
          </a:p>
          <a:p>
            <a:pPr algn="just">
              <a:lnSpc>
                <a:spcPct val="200000"/>
              </a:lnSpc>
              <a:spcAft>
                <a:spcPts val="800"/>
              </a:spcAft>
            </a:pPr>
            <a:r>
              <a:rPr lang="en-US" sz="1800" b="1" dirty="0">
                <a:effectLst/>
                <a:latin typeface="Arial" panose="020B0604020202020204" pitchFamily="34" charset="0"/>
                <a:ea typeface="Calibri" panose="020F0502020204030204" pitchFamily="34" charset="0"/>
              </a:rPr>
              <a:t>Inadequate Secretarial Assistance:</a:t>
            </a:r>
            <a:r>
              <a:rPr lang="en-US" sz="1800" dirty="0">
                <a:effectLst/>
                <a:latin typeface="Arial" panose="020B0604020202020204" pitchFamily="34" charset="0"/>
                <a:ea typeface="Calibri" panose="020F0502020204030204" pitchFamily="34" charset="0"/>
              </a:rPr>
              <a:t> Delays due to insufficient support, especially in computer-related tasks.</a:t>
            </a:r>
          </a:p>
        </p:txBody>
      </p:sp>
      <p:sp>
        <p:nvSpPr>
          <p:cNvPr id="5" name="Slide Number Placeholder 4">
            <a:extLst>
              <a:ext uri="{FF2B5EF4-FFF2-40B4-BE49-F238E27FC236}">
                <a16:creationId xmlns:a16="http://schemas.microsoft.com/office/drawing/2014/main" id="{76693E08-51B8-B348-D7F2-788A749FBDB0}"/>
              </a:ext>
            </a:extLst>
          </p:cNvPr>
          <p:cNvSpPr>
            <a:spLocks noGrp="1"/>
          </p:cNvSpPr>
          <p:nvPr>
            <p:ph type="sldNum" sz="quarter" idx="12"/>
          </p:nvPr>
        </p:nvSpPr>
        <p:spPr/>
        <p:txBody>
          <a:bodyPr/>
          <a:lstStyle/>
          <a:p>
            <a:fld id="{4F77384F-A9E7-45B5-8E02-8C565B450468}" type="slidenum">
              <a:rPr lang="en-IN" smtClean="0"/>
              <a:t>49</a:t>
            </a:fld>
            <a:endParaRPr lang="en-IN"/>
          </a:p>
        </p:txBody>
      </p:sp>
    </p:spTree>
    <p:extLst>
      <p:ext uri="{BB962C8B-B14F-4D97-AF65-F5344CB8AC3E}">
        <p14:creationId xmlns:p14="http://schemas.microsoft.com/office/powerpoint/2010/main" val="10624870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529A0-D751-B06A-4958-C6E3C3F9FA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5FDC0-EC2C-C07A-F5FB-E1AEDEA4D916}"/>
              </a:ext>
            </a:extLst>
          </p:cNvPr>
          <p:cNvSpPr>
            <a:spLocks noGrp="1"/>
          </p:cNvSpPr>
          <p:nvPr>
            <p:ph type="title"/>
          </p:nvPr>
        </p:nvSpPr>
        <p:spPr/>
        <p:txBody>
          <a:bodyPr>
            <a:normAutofit/>
          </a:bodyPr>
          <a:lstStyle/>
          <a:p>
            <a:endParaRPr lang="en-IN" sz="2800" dirty="0"/>
          </a:p>
        </p:txBody>
      </p:sp>
      <p:sp>
        <p:nvSpPr>
          <p:cNvPr id="3" name="Content Placeholder 2">
            <a:extLst>
              <a:ext uri="{FF2B5EF4-FFF2-40B4-BE49-F238E27FC236}">
                <a16:creationId xmlns:a16="http://schemas.microsoft.com/office/drawing/2014/main" id="{A9297FE0-2F15-9806-DF38-49E2C7BF275A}"/>
              </a:ext>
            </a:extLst>
          </p:cNvPr>
          <p:cNvSpPr>
            <a:spLocks noGrp="1"/>
          </p:cNvSpPr>
          <p:nvPr>
            <p:ph idx="1"/>
          </p:nvPr>
        </p:nvSpPr>
        <p:spPr/>
        <p:txBody>
          <a:bodyPr/>
          <a:lstStyle/>
          <a:p>
            <a:pPr algn="just">
              <a:lnSpc>
                <a:spcPct val="150000"/>
              </a:lnSpc>
              <a:spcAft>
                <a:spcPts val="800"/>
              </a:spcAft>
            </a:pPr>
            <a:r>
              <a:rPr lang="en-US" sz="1800" b="1" dirty="0">
                <a:effectLst/>
                <a:latin typeface="Arial" panose="020B0604020202020204" pitchFamily="34" charset="0"/>
                <a:ea typeface="Calibri" panose="020F0502020204030204" pitchFamily="34" charset="0"/>
              </a:rPr>
              <a:t>Poor Library Management:</a:t>
            </a:r>
            <a:r>
              <a:rPr lang="en-US" sz="1800" dirty="0">
                <a:effectLst/>
                <a:latin typeface="Arial" panose="020B0604020202020204" pitchFamily="34" charset="0"/>
                <a:ea typeface="Calibri" panose="020F0502020204030204" pitchFamily="34" charset="0"/>
              </a:rPr>
              <a:t> Time wasted searching for materials rather than focusing on research.</a:t>
            </a:r>
          </a:p>
          <a:p>
            <a:pPr algn="just">
              <a:lnSpc>
                <a:spcPct val="150000"/>
              </a:lnSpc>
              <a:spcAft>
                <a:spcPts val="800"/>
              </a:spcAft>
            </a:pPr>
            <a:r>
              <a:rPr lang="en-US" sz="1800" b="1" dirty="0">
                <a:effectLst/>
                <a:latin typeface="Arial" panose="020B0604020202020204" pitchFamily="34" charset="0"/>
                <a:ea typeface="Calibri" panose="020F0502020204030204" pitchFamily="34" charset="0"/>
              </a:rPr>
              <a:t>Delay in Government Publications:</a:t>
            </a:r>
            <a:r>
              <a:rPr lang="en-US" sz="1800" dirty="0">
                <a:effectLst/>
                <a:latin typeface="Arial" panose="020B0604020202020204" pitchFamily="34" charset="0"/>
                <a:ea typeface="Calibri" panose="020F0502020204030204" pitchFamily="34" charset="0"/>
              </a:rPr>
              <a:t> Libraries, especially in remote areas, face delays in receiving government materials.</a:t>
            </a:r>
          </a:p>
          <a:p>
            <a:pPr algn="just">
              <a:lnSpc>
                <a:spcPct val="150000"/>
              </a:lnSpc>
              <a:spcAft>
                <a:spcPts val="800"/>
              </a:spcAft>
            </a:pPr>
            <a:r>
              <a:rPr lang="en-US" sz="1800" b="1" dirty="0">
                <a:effectLst/>
                <a:latin typeface="Arial" panose="020B0604020202020204" pitchFamily="34" charset="0"/>
                <a:ea typeface="Calibri" panose="020F0502020204030204" pitchFamily="34" charset="0"/>
              </a:rPr>
              <a:t>Data Availability Issues:</a:t>
            </a:r>
            <a:r>
              <a:rPr lang="en-US" sz="1800" dirty="0">
                <a:effectLst/>
                <a:latin typeface="Arial" panose="020B0604020202020204" pitchFamily="34" charset="0"/>
                <a:ea typeface="Calibri" panose="020F0502020204030204" pitchFamily="34" charset="0"/>
              </a:rPr>
              <a:t> Delayed and inconsistent availability of published data from various agencies.</a:t>
            </a:r>
          </a:p>
          <a:p>
            <a:pPr algn="just">
              <a:lnSpc>
                <a:spcPct val="150000"/>
              </a:lnSpc>
              <a:spcAft>
                <a:spcPts val="800"/>
              </a:spcAft>
            </a:pPr>
            <a:r>
              <a:rPr lang="en-US" sz="1800" b="1" dirty="0">
                <a:effectLst/>
                <a:latin typeface="Arial" panose="020B0604020202020204" pitchFamily="34" charset="0"/>
                <a:ea typeface="Calibri" panose="020F0502020204030204" pitchFamily="34" charset="0"/>
              </a:rPr>
              <a:t>Conceptualization and Data Collection Issues:</a:t>
            </a:r>
            <a:r>
              <a:rPr lang="en-US" sz="1800" dirty="0">
                <a:effectLst/>
                <a:latin typeface="Arial" panose="020B0604020202020204" pitchFamily="34" charset="0"/>
                <a:ea typeface="Calibri" panose="020F0502020204030204" pitchFamily="34" charset="0"/>
              </a:rPr>
              <a:t> Problems in defining research scope and data collection processes.</a:t>
            </a:r>
          </a:p>
        </p:txBody>
      </p:sp>
      <p:sp>
        <p:nvSpPr>
          <p:cNvPr id="5" name="Slide Number Placeholder 4">
            <a:extLst>
              <a:ext uri="{FF2B5EF4-FFF2-40B4-BE49-F238E27FC236}">
                <a16:creationId xmlns:a16="http://schemas.microsoft.com/office/drawing/2014/main" id="{981B9484-B539-81A7-0E97-D6708CC98388}"/>
              </a:ext>
            </a:extLst>
          </p:cNvPr>
          <p:cNvSpPr>
            <a:spLocks noGrp="1"/>
          </p:cNvSpPr>
          <p:nvPr>
            <p:ph type="sldNum" sz="quarter" idx="12"/>
          </p:nvPr>
        </p:nvSpPr>
        <p:spPr/>
        <p:txBody>
          <a:bodyPr/>
          <a:lstStyle/>
          <a:p>
            <a:fld id="{4F77384F-A9E7-45B5-8E02-8C565B450468}" type="slidenum">
              <a:rPr lang="en-IN" smtClean="0"/>
              <a:t>50</a:t>
            </a:fld>
            <a:endParaRPr lang="en-IN"/>
          </a:p>
        </p:txBody>
      </p:sp>
    </p:spTree>
    <p:extLst>
      <p:ext uri="{BB962C8B-B14F-4D97-AF65-F5344CB8AC3E}">
        <p14:creationId xmlns:p14="http://schemas.microsoft.com/office/powerpoint/2010/main" val="27249797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6B9AE-20E8-8303-7FF8-E527B8D98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22957-3333-EFB1-73D7-B8C86A744007}"/>
              </a:ext>
            </a:extLst>
          </p:cNvPr>
          <p:cNvSpPr>
            <a:spLocks noGrp="1"/>
          </p:cNvSpPr>
          <p:nvPr>
            <p:ph type="title"/>
          </p:nvPr>
        </p:nvSpPr>
        <p:spPr>
          <a:xfrm>
            <a:off x="1030287" y="1"/>
            <a:ext cx="10131425" cy="973394"/>
          </a:xfrm>
        </p:spPr>
        <p:txBody>
          <a:bodyPr>
            <a:normAutofit/>
          </a:bodyPr>
          <a:lstStyle/>
          <a:p>
            <a:pPr algn="ctr"/>
            <a:r>
              <a:rPr lang="en-IN" sz="2800" dirty="0"/>
              <a:t>Criteria for good research</a:t>
            </a:r>
          </a:p>
        </p:txBody>
      </p:sp>
      <p:sp>
        <p:nvSpPr>
          <p:cNvPr id="4" name="Rectangle 1">
            <a:extLst>
              <a:ext uri="{FF2B5EF4-FFF2-40B4-BE49-F238E27FC236}">
                <a16:creationId xmlns:a16="http://schemas.microsoft.com/office/drawing/2014/main" id="{C240EAD0-E3CB-EF52-69C7-CDB5134A8CF7}"/>
              </a:ext>
            </a:extLst>
          </p:cNvPr>
          <p:cNvSpPr>
            <a:spLocks noGrp="1" noChangeArrowheads="1"/>
          </p:cNvSpPr>
          <p:nvPr>
            <p:ph idx="1"/>
          </p:nvPr>
        </p:nvSpPr>
        <p:spPr bwMode="auto">
          <a:xfrm>
            <a:off x="951272" y="1788349"/>
            <a:ext cx="9453165" cy="3727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indent="-342900" algn="just">
              <a:lnSpc>
                <a:spcPct val="150000"/>
              </a:lnSpc>
              <a:buFont typeface="+mj-lt"/>
              <a:buAutoNum type="arabicPeriod"/>
            </a:pPr>
            <a:r>
              <a:rPr lang="en-US" b="1" dirty="0"/>
              <a:t>Clear Purpose &amp; Concepts:</a:t>
            </a:r>
            <a:r>
              <a:rPr lang="en-US" dirty="0"/>
              <a:t> Defined research objective and common terminology.</a:t>
            </a:r>
          </a:p>
          <a:p>
            <a:pPr marL="342900" indent="-342900" algn="just">
              <a:lnSpc>
                <a:spcPct val="150000"/>
              </a:lnSpc>
              <a:buFont typeface="+mj-lt"/>
              <a:buAutoNum type="arabicPeriod"/>
            </a:pPr>
            <a:r>
              <a:rPr lang="en-US" b="1" dirty="0"/>
              <a:t>Detailed Procedure:</a:t>
            </a:r>
            <a:r>
              <a:rPr lang="en-US" dirty="0"/>
              <a:t> Research should be replicable with enough detail for others to follow.</a:t>
            </a:r>
          </a:p>
          <a:p>
            <a:pPr marL="342900" indent="-342900" algn="just">
              <a:lnSpc>
                <a:spcPct val="150000"/>
              </a:lnSpc>
              <a:buFont typeface="+mj-lt"/>
              <a:buAutoNum type="arabicPeriod"/>
            </a:pPr>
            <a:r>
              <a:rPr lang="en-US" b="1" dirty="0"/>
              <a:t>Objective Design:</a:t>
            </a:r>
            <a:r>
              <a:rPr lang="en-US" dirty="0"/>
              <a:t> Research process should minimize bias and maximize objectivity.</a:t>
            </a:r>
          </a:p>
          <a:p>
            <a:pPr marL="342900" indent="-342900" algn="just">
              <a:lnSpc>
                <a:spcPct val="150000"/>
              </a:lnSpc>
              <a:buFont typeface="+mj-lt"/>
              <a:buAutoNum type="arabicPeriod"/>
            </a:pPr>
            <a:r>
              <a:rPr lang="en-US" b="1" dirty="0"/>
              <a:t>Transparency:</a:t>
            </a:r>
            <a:r>
              <a:rPr lang="en-US" dirty="0"/>
              <a:t> Acknowledge flaws in the design and estimate their impact on findings.</a:t>
            </a:r>
          </a:p>
          <a:p>
            <a:pPr marL="342900" indent="-342900" algn="just">
              <a:lnSpc>
                <a:spcPct val="150000"/>
              </a:lnSpc>
              <a:buFont typeface="+mj-lt"/>
              <a:buAutoNum type="arabicPeriod"/>
            </a:pPr>
            <a:r>
              <a:rPr lang="en-US" b="1" dirty="0"/>
              <a:t>Adequate Data Analysis:</a:t>
            </a:r>
            <a:r>
              <a:rPr lang="en-US" dirty="0"/>
              <a:t> Methods should be appropriate, ensuring data validity and reliability.</a:t>
            </a:r>
          </a:p>
          <a:p>
            <a:pPr marL="342900" indent="-342900" algn="just">
              <a:lnSpc>
                <a:spcPct val="150000"/>
              </a:lnSpc>
              <a:buFont typeface="+mj-lt"/>
              <a:buAutoNum type="arabicPeriod"/>
            </a:pPr>
            <a:r>
              <a:rPr lang="en-US" b="1" dirty="0"/>
              <a:t>Valid Conclusions:</a:t>
            </a:r>
            <a:r>
              <a:rPr lang="en-US" dirty="0"/>
              <a:t> Conclusions must be supported by the data and appropriately limited.</a:t>
            </a:r>
          </a:p>
          <a:p>
            <a:pPr marL="342900" indent="-342900" algn="just">
              <a:lnSpc>
                <a:spcPct val="150000"/>
              </a:lnSpc>
              <a:buFont typeface="+mj-lt"/>
              <a:buAutoNum type="arabicPeriod"/>
            </a:pPr>
            <a:r>
              <a:rPr lang="en-US" b="1" dirty="0"/>
              <a:t>Researcher Integrity:</a:t>
            </a:r>
            <a:r>
              <a:rPr lang="en-US" dirty="0"/>
              <a:t> Greater confidence in research by experienced and reputable researchers.</a:t>
            </a:r>
          </a:p>
        </p:txBody>
      </p:sp>
      <p:sp>
        <p:nvSpPr>
          <p:cNvPr id="5" name="Slide Number Placeholder 4">
            <a:extLst>
              <a:ext uri="{FF2B5EF4-FFF2-40B4-BE49-F238E27FC236}">
                <a16:creationId xmlns:a16="http://schemas.microsoft.com/office/drawing/2014/main" id="{E3B229BC-7ADE-A1CC-FEDD-2E77AF08D30D}"/>
              </a:ext>
            </a:extLst>
          </p:cNvPr>
          <p:cNvSpPr>
            <a:spLocks noGrp="1"/>
          </p:cNvSpPr>
          <p:nvPr>
            <p:ph type="sldNum" sz="quarter" idx="12"/>
          </p:nvPr>
        </p:nvSpPr>
        <p:spPr/>
        <p:txBody>
          <a:bodyPr/>
          <a:lstStyle/>
          <a:p>
            <a:fld id="{4F77384F-A9E7-45B5-8E02-8C565B450468}" type="slidenum">
              <a:rPr lang="en-IN" smtClean="0"/>
              <a:t>51</a:t>
            </a:fld>
            <a:endParaRPr lang="en-IN"/>
          </a:p>
        </p:txBody>
      </p:sp>
    </p:spTree>
    <p:extLst>
      <p:ext uri="{BB962C8B-B14F-4D97-AF65-F5344CB8AC3E}">
        <p14:creationId xmlns:p14="http://schemas.microsoft.com/office/powerpoint/2010/main" val="34823882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D88B-29E5-7BA8-B167-D0A1AAAB729E}"/>
              </a:ext>
            </a:extLst>
          </p:cNvPr>
          <p:cNvSpPr>
            <a:spLocks noGrp="1"/>
          </p:cNvSpPr>
          <p:nvPr>
            <p:ph type="title"/>
          </p:nvPr>
        </p:nvSpPr>
        <p:spPr/>
        <p:txBody>
          <a:bodyPr/>
          <a:lstStyle/>
          <a:p>
            <a:r>
              <a:rPr lang="en-US" sz="3600" b="1" dirty="0"/>
              <a:t>Qualities of Good Research</a:t>
            </a:r>
            <a:endParaRPr lang="en-US" dirty="0"/>
          </a:p>
        </p:txBody>
      </p:sp>
      <p:sp>
        <p:nvSpPr>
          <p:cNvPr id="3" name="Content Placeholder 2">
            <a:extLst>
              <a:ext uri="{FF2B5EF4-FFF2-40B4-BE49-F238E27FC236}">
                <a16:creationId xmlns:a16="http://schemas.microsoft.com/office/drawing/2014/main" id="{C28933CD-4481-8AA2-4F89-BF9FDDB4EA74}"/>
              </a:ext>
            </a:extLst>
          </p:cNvPr>
          <p:cNvSpPr>
            <a:spLocks noGrp="1"/>
          </p:cNvSpPr>
          <p:nvPr>
            <p:ph idx="1"/>
          </p:nvPr>
        </p:nvSpPr>
        <p:spPr>
          <a:xfrm>
            <a:off x="685801" y="2112571"/>
            <a:ext cx="10131425" cy="3649133"/>
          </a:xfrm>
        </p:spPr>
        <p:txBody>
          <a:bodyPr>
            <a:normAutofit/>
          </a:bodyPr>
          <a:lstStyle/>
          <a:p>
            <a:pPr marL="0" indent="0">
              <a:lnSpc>
                <a:spcPct val="200000"/>
              </a:lnSpc>
              <a:buNone/>
            </a:pPr>
            <a:r>
              <a:rPr lang="en-US" sz="2000" b="1" dirty="0"/>
              <a:t>Systematic:</a:t>
            </a:r>
            <a:r>
              <a:rPr lang="en-US" sz="2000" dirty="0"/>
              <a:t> Structured, following a clear sequence and rules.</a:t>
            </a:r>
          </a:p>
          <a:p>
            <a:pPr marL="0" indent="0">
              <a:lnSpc>
                <a:spcPct val="200000"/>
              </a:lnSpc>
              <a:buNone/>
            </a:pPr>
            <a:r>
              <a:rPr lang="en-US" sz="2000" b="1" dirty="0"/>
              <a:t>Logical:</a:t>
            </a:r>
            <a:r>
              <a:rPr lang="en-US" sz="2000" dirty="0"/>
              <a:t> Guided by logical reasoning (induction &amp; deduction).</a:t>
            </a:r>
          </a:p>
          <a:p>
            <a:pPr marL="0" indent="0">
              <a:lnSpc>
                <a:spcPct val="200000"/>
              </a:lnSpc>
              <a:buNone/>
            </a:pPr>
            <a:r>
              <a:rPr lang="en-US" sz="2000" b="1" dirty="0"/>
              <a:t>Empirical:</a:t>
            </a:r>
            <a:r>
              <a:rPr lang="en-US" sz="2000" dirty="0"/>
              <a:t> Based on real situations with concrete data.</a:t>
            </a:r>
          </a:p>
          <a:p>
            <a:pPr marL="0" indent="0">
              <a:lnSpc>
                <a:spcPct val="200000"/>
              </a:lnSpc>
              <a:buNone/>
            </a:pPr>
            <a:r>
              <a:rPr lang="en-US" sz="2000" b="1" dirty="0"/>
              <a:t>Replicable:</a:t>
            </a:r>
            <a:r>
              <a:rPr lang="en-US" sz="2000" dirty="0"/>
              <a:t> Results can be verified through replication.</a:t>
            </a:r>
          </a:p>
        </p:txBody>
      </p:sp>
      <p:sp>
        <p:nvSpPr>
          <p:cNvPr id="5" name="Slide Number Placeholder 4">
            <a:extLst>
              <a:ext uri="{FF2B5EF4-FFF2-40B4-BE49-F238E27FC236}">
                <a16:creationId xmlns:a16="http://schemas.microsoft.com/office/drawing/2014/main" id="{9DE9F1E9-3113-45B8-8B95-0A3A6FDE6967}"/>
              </a:ext>
            </a:extLst>
          </p:cNvPr>
          <p:cNvSpPr>
            <a:spLocks noGrp="1"/>
          </p:cNvSpPr>
          <p:nvPr>
            <p:ph type="sldNum" sz="quarter" idx="12"/>
          </p:nvPr>
        </p:nvSpPr>
        <p:spPr/>
        <p:txBody>
          <a:bodyPr/>
          <a:lstStyle/>
          <a:p>
            <a:fld id="{4F77384F-A9E7-45B5-8E02-8C565B450468}" type="slidenum">
              <a:rPr lang="en-IN" smtClean="0"/>
              <a:t>52</a:t>
            </a:fld>
            <a:endParaRPr lang="en-IN"/>
          </a:p>
        </p:txBody>
      </p:sp>
    </p:spTree>
    <p:extLst>
      <p:ext uri="{BB962C8B-B14F-4D97-AF65-F5344CB8AC3E}">
        <p14:creationId xmlns:p14="http://schemas.microsoft.com/office/powerpoint/2010/main" val="8776176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F6FD-3BDF-C866-8E29-8CD4950D3F95}"/>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FBE379A7-4B50-7143-2A3F-2DCF43DF8436}"/>
              </a:ext>
            </a:extLst>
          </p:cNvPr>
          <p:cNvPicPr>
            <a:picLocks noGrp="1" noChangeAspect="1"/>
          </p:cNvPicPr>
          <p:nvPr>
            <p:ph idx="1"/>
          </p:nvPr>
        </p:nvPicPr>
        <p:blipFill>
          <a:blip r:embed="rId2"/>
          <a:stretch>
            <a:fillRect/>
          </a:stretch>
        </p:blipFill>
        <p:spPr>
          <a:xfrm>
            <a:off x="4722723" y="2327927"/>
            <a:ext cx="2057578" cy="3276884"/>
          </a:xfrm>
        </p:spPr>
      </p:pic>
      <p:sp>
        <p:nvSpPr>
          <p:cNvPr id="7" name="Slide Number Placeholder 6">
            <a:extLst>
              <a:ext uri="{FF2B5EF4-FFF2-40B4-BE49-F238E27FC236}">
                <a16:creationId xmlns:a16="http://schemas.microsoft.com/office/drawing/2014/main" id="{F0D2346D-6867-0709-E76C-BF1F7A0AF54D}"/>
              </a:ext>
            </a:extLst>
          </p:cNvPr>
          <p:cNvSpPr>
            <a:spLocks noGrp="1"/>
          </p:cNvSpPr>
          <p:nvPr>
            <p:ph type="sldNum" sz="quarter" idx="12"/>
          </p:nvPr>
        </p:nvSpPr>
        <p:spPr/>
        <p:txBody>
          <a:bodyPr/>
          <a:lstStyle/>
          <a:p>
            <a:fld id="{4F77384F-A9E7-45B5-8E02-8C565B450468}" type="slidenum">
              <a:rPr lang="en-IN" smtClean="0"/>
              <a:t>53</a:t>
            </a:fld>
            <a:endParaRPr lang="en-IN"/>
          </a:p>
        </p:txBody>
      </p:sp>
    </p:spTree>
    <p:extLst>
      <p:ext uri="{BB962C8B-B14F-4D97-AF65-F5344CB8AC3E}">
        <p14:creationId xmlns:p14="http://schemas.microsoft.com/office/powerpoint/2010/main" val="773775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Celestial</Template>
  <TotalTime>1533</TotalTime>
  <Words>2625</Words>
  <Application>Microsoft Office PowerPoint</Application>
  <PresentationFormat>Widescreen</PresentationFormat>
  <Paragraphs>382</Paragraphs>
  <Slides>53</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Arial</vt:lpstr>
      <vt:lpstr>Arial Narrow</vt:lpstr>
      <vt:lpstr>Calibri</vt:lpstr>
      <vt:lpstr>Calibri Light</vt:lpstr>
      <vt:lpstr>Google Sans</vt:lpstr>
      <vt:lpstr>Montserrat</vt:lpstr>
      <vt:lpstr>Times New Roman</vt:lpstr>
      <vt:lpstr>Wingdings</vt:lpstr>
      <vt:lpstr>Celestial</vt:lpstr>
      <vt:lpstr>INTRODUCTION TO RESEARCH METHODOLOGY</vt:lpstr>
      <vt:lpstr>PowerPoint Presentation</vt:lpstr>
      <vt:lpstr>contents</vt:lpstr>
      <vt:lpstr>What is research?</vt:lpstr>
      <vt:lpstr>PowerPoint Presentation</vt:lpstr>
      <vt:lpstr>What is research?</vt:lpstr>
      <vt:lpstr>Objectives of research</vt:lpstr>
      <vt:lpstr>Motivation in research</vt:lpstr>
      <vt:lpstr>Elements of Research:  </vt:lpstr>
      <vt:lpstr>Types of research</vt:lpstr>
      <vt:lpstr>DESCRIPTIVE Vs ANALYTICAL</vt:lpstr>
      <vt:lpstr>applied Vs fundamentAL</vt:lpstr>
      <vt:lpstr>qualitaTIVE Vs quantitative</vt:lpstr>
      <vt:lpstr>Conceptual Vs empirical</vt:lpstr>
      <vt:lpstr>Research Approaches </vt:lpstr>
      <vt:lpstr>Quantitative research approach</vt:lpstr>
      <vt:lpstr>Qualitative research approach</vt:lpstr>
      <vt:lpstr>Mixed-Methods Approach</vt:lpstr>
      <vt:lpstr>Health research</vt:lpstr>
      <vt:lpstr>SIGNIFICANCE OF HEALTH RESEARCH</vt:lpstr>
      <vt:lpstr>Research process</vt:lpstr>
      <vt:lpstr>Formulating A research problem</vt:lpstr>
      <vt:lpstr>Formulating A research problem</vt:lpstr>
      <vt:lpstr>Literature search</vt:lpstr>
      <vt:lpstr>HOW TO SEARCH FOR ARTICLES?</vt:lpstr>
      <vt:lpstr>PowerPoint Presentation</vt:lpstr>
      <vt:lpstr>PowerPoint Presentation</vt:lpstr>
      <vt:lpstr>PowerPoint Presentation</vt:lpstr>
      <vt:lpstr>PowerPoint Presentation</vt:lpstr>
      <vt:lpstr>Development of working hypothesis</vt:lpstr>
      <vt:lpstr>Formulation of hypothesis</vt:lpstr>
      <vt:lpstr>PowerPoint Presentation</vt:lpstr>
      <vt:lpstr>Preparing the research design</vt:lpstr>
      <vt:lpstr>PREPARING THE RESEARCH DESIGN</vt:lpstr>
      <vt:lpstr>Determining the sample design</vt:lpstr>
      <vt:lpstr>PowerPoint Presentation</vt:lpstr>
      <vt:lpstr>Collecting the data</vt:lpstr>
      <vt:lpstr>PowerPoint Presentation</vt:lpstr>
      <vt:lpstr>Execution of the project</vt:lpstr>
      <vt:lpstr>PowerPoint Presentation</vt:lpstr>
      <vt:lpstr>Analysis of data</vt:lpstr>
      <vt:lpstr>PowerPoint Presentation</vt:lpstr>
      <vt:lpstr>Hypothesis testing</vt:lpstr>
      <vt:lpstr>PowerPoint Presentation</vt:lpstr>
      <vt:lpstr>Generalisations and interpretations</vt:lpstr>
      <vt:lpstr>Preparation of the report or the thesis</vt:lpstr>
      <vt:lpstr>PowerPoint Presentation</vt:lpstr>
      <vt:lpstr>Problems encountered by researchers in india</vt:lpstr>
      <vt:lpstr>PowerPoint Presentation</vt:lpstr>
      <vt:lpstr>PowerPoint Presentation</vt:lpstr>
      <vt:lpstr>Criteria for good research</vt:lpstr>
      <vt:lpstr>Qualities of Good Research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bramham</dc:creator>
  <cp:lastModifiedBy>dr bramham</cp:lastModifiedBy>
  <cp:revision>71</cp:revision>
  <dcterms:created xsi:type="dcterms:W3CDTF">2025-01-02T03:14:40Z</dcterms:created>
  <dcterms:modified xsi:type="dcterms:W3CDTF">2025-01-07T17:46:16Z</dcterms:modified>
</cp:coreProperties>
</file>